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64" r:id="rId2"/>
    <p:sldId id="265" r:id="rId3"/>
    <p:sldId id="266" r:id="rId4"/>
    <p:sldId id="263" r:id="rId5"/>
    <p:sldId id="262" r:id="rId6"/>
    <p:sldId id="261" r:id="rId7"/>
    <p:sldId id="260" r:id="rId8"/>
    <p:sldId id="258" r:id="rId9"/>
    <p:sldId id="259" r:id="rId10"/>
    <p:sldId id="256" r:id="rId11"/>
    <p:sldId id="267" r:id="rId12"/>
    <p:sldId id="25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DEE374-4A59-4D0F-856D-1FA724E64F3E}" type="datetimeFigureOut">
              <a:rPr lang="en-AU" smtClean="0"/>
              <a:t>21/05/2021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8710F5-5E2F-48DB-8E9D-891274E4D6CE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36651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6610DF-E793-4877-9812-B772FA6E6C7D}" type="datetime1">
              <a:rPr lang="en-AU" smtClean="0"/>
              <a:t>21/05/2021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48F1-8DDE-4F8B-A3E9-059AD7A34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79743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89C80-097B-4AB5-A069-DC8779B6C77A}" type="datetime1">
              <a:rPr lang="en-AU" smtClean="0"/>
              <a:t>21/05/2021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48F1-8DDE-4F8B-A3E9-059AD7A34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8511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667FA2-A296-4321-AA08-7CF139829198}" type="datetime1">
              <a:rPr lang="en-AU" smtClean="0"/>
              <a:t>21/05/2021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48F1-8DDE-4F8B-A3E9-059AD7A34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4114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83BEF-392F-429B-BE3F-6A4CD48A165C}" type="datetime1">
              <a:rPr lang="en-AU" smtClean="0"/>
              <a:t>21/05/2021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48F1-8DDE-4F8B-A3E9-059AD7A34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7012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A0868-5BBE-432A-B409-52FF1D5A1352}" type="datetime1">
              <a:rPr lang="en-AU" smtClean="0"/>
              <a:t>21/05/2021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48F1-8DDE-4F8B-A3E9-059AD7A34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769897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F7B6-7AC4-4079-A45B-787EB0C5E6C3}" type="datetime1">
              <a:rPr lang="en-AU" smtClean="0"/>
              <a:t>21/05/2021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48F1-8DDE-4F8B-A3E9-059AD7A34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3763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ECD35-5DA9-4168-8384-12D969A34EE3}" type="datetime1">
              <a:rPr lang="en-AU" smtClean="0"/>
              <a:t>21/05/2021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48F1-8DDE-4F8B-A3E9-059AD7A34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19512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21DBF-C214-4B49-A47D-3CAB46452AAB}" type="datetime1">
              <a:rPr lang="en-AU" smtClean="0"/>
              <a:t>21/05/2021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48F1-8DDE-4F8B-A3E9-059AD7A34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6308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F3317B-2EF3-44E9-B0E1-2DDFCED35809}" type="datetime1">
              <a:rPr lang="en-AU" smtClean="0"/>
              <a:t>21/05/2021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48F1-8DDE-4F8B-A3E9-059AD7A34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54942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D24E1A-B833-498D-A600-411A2B52B4E5}" type="datetime1">
              <a:rPr lang="en-AU" smtClean="0"/>
              <a:t>21/05/2021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48F1-8DDE-4F8B-A3E9-059AD7A34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21705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425AD8-E793-4F81-A84B-3BDDAE1D8E19}" type="datetime1">
              <a:rPr lang="en-AU" smtClean="0"/>
              <a:t>21/05/2021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48F1-8DDE-4F8B-A3E9-059AD7A34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444535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FA621C-ED06-452C-B76D-98B21AAA5F77}" type="datetime1">
              <a:rPr lang="en-AU" smtClean="0"/>
              <a:t>21/05/2021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648F1-8DDE-4F8B-A3E9-059AD7A34FA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16448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pPr algn="l"/>
            <a:r>
              <a:rPr lang="en-AU" sz="4400" b="1" dirty="0"/>
              <a:t>Final Project - Principal component analysis (PCA) on single cell gene expression (</a:t>
            </a:r>
            <a:r>
              <a:rPr lang="en-AU" sz="4400" b="1" dirty="0" err="1"/>
              <a:t>scRNAseq</a:t>
            </a:r>
            <a:r>
              <a:rPr lang="en-AU" sz="4400" b="1" dirty="0"/>
              <a:t>) Human Prefrontal Cortex Development Data. </a:t>
            </a:r>
            <a:endParaRPr lang="en-AU" sz="4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pPr algn="l"/>
            <a:endParaRPr lang="en-AU" b="1" dirty="0" smtClean="0"/>
          </a:p>
          <a:p>
            <a:pPr algn="l"/>
            <a:r>
              <a:rPr lang="en-AU" dirty="0" smtClean="0"/>
              <a:t>Wayne </a:t>
            </a:r>
            <a:r>
              <a:rPr lang="en-AU" dirty="0"/>
              <a:t>Chi </a:t>
            </a:r>
            <a:r>
              <a:rPr lang="en-AU" dirty="0" err="1"/>
              <a:t>Wai</a:t>
            </a:r>
            <a:r>
              <a:rPr lang="en-AU" dirty="0"/>
              <a:t> Ng</a:t>
            </a:r>
          </a:p>
          <a:p>
            <a:pPr algn="l"/>
            <a:r>
              <a:rPr lang="en-AU" dirty="0"/>
              <a:t>Student ID: </a:t>
            </a:r>
            <a:r>
              <a:rPr lang="en-AU" dirty="0" smtClean="0"/>
              <a:t>12232148</a:t>
            </a:r>
          </a:p>
          <a:p>
            <a:pPr algn="l"/>
            <a:r>
              <a:rPr lang="en-AU" dirty="0"/>
              <a:t>Date: May 21, 2021</a:t>
            </a:r>
          </a:p>
          <a:p>
            <a:pPr algn="l"/>
            <a:endParaRPr lang="en-AU" dirty="0"/>
          </a:p>
          <a:p>
            <a:pPr algn="l"/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48F1-8DDE-4F8B-A3E9-059AD7A34FA3}" type="slidenum">
              <a:rPr lang="en-AU" smtClean="0"/>
              <a:t>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2351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AU" dirty="0"/>
              <a:t>Figure 2 PCA from t-Distributed Stochastic </a:t>
            </a:r>
            <a:r>
              <a:rPr lang="en-AU" dirty="0" err="1"/>
              <a:t>Neighbor</a:t>
            </a:r>
            <a:r>
              <a:rPr lang="en-AU" dirty="0"/>
              <a:t> Embedding (t-SNE) </a:t>
            </a:r>
            <a:r>
              <a:rPr lang="en-AU" dirty="0" smtClean="0"/>
              <a:t>method</a:t>
            </a:r>
            <a:endParaRPr lang="en-AU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46605" y="1825625"/>
            <a:ext cx="6298789" cy="435133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48F1-8DDE-4F8B-A3E9-059AD7A34FA3}" type="slidenum">
              <a:rPr lang="en-AU" smtClean="0"/>
              <a:t>10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44545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Conclusions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Perform PCA on the Human Prefrontal Cortex Development Data </a:t>
            </a:r>
            <a:r>
              <a:rPr lang="en-AU" dirty="0" err="1" smtClean="0"/>
              <a:t>scRNAseq</a:t>
            </a:r>
            <a:r>
              <a:rPr lang="en-AU" dirty="0" smtClean="0"/>
              <a:t> dataset</a:t>
            </a:r>
          </a:p>
          <a:p>
            <a:r>
              <a:rPr lang="en-AU" dirty="0" smtClean="0"/>
              <a:t>Different methods are performed: standard PCA, UMP, t-SNE</a:t>
            </a:r>
          </a:p>
          <a:p>
            <a:r>
              <a:rPr lang="en-AU" dirty="0"/>
              <a:t>The t-SNE method provides better cell types separation comparing to UMAP method. 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48F1-8DDE-4F8B-A3E9-059AD7A34FA3}" type="slidenum">
              <a:rPr lang="en-AU" smtClean="0"/>
              <a:t>11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1444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 smtClean="0"/>
              <a:t>Thank you</a:t>
            </a: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48F1-8DDE-4F8B-A3E9-059AD7A34FA3}" type="slidenum">
              <a:rPr lang="en-AU" smtClean="0"/>
              <a:t>12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02311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b="1" dirty="0" smtClean="0"/>
              <a:t>Single Cell Gene Expression </a:t>
            </a:r>
            <a:r>
              <a:rPr lang="en-AU" b="1" dirty="0"/>
              <a:t>(</a:t>
            </a:r>
            <a:r>
              <a:rPr lang="en-AU" b="1" dirty="0" err="1"/>
              <a:t>scRNAseq</a:t>
            </a:r>
            <a:r>
              <a:rPr lang="en-AU" b="1" dirty="0"/>
              <a:t>) Human Prefrontal Cortex Development Data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Human Prefrontal Cortex Development Data dataset contains a single cell gene expression matrix with n = 24153 genes and p = 2394 cells. </a:t>
            </a:r>
            <a:endParaRPr lang="en-AU" dirty="0" smtClean="0"/>
          </a:p>
          <a:p>
            <a:r>
              <a:rPr lang="en-AU" dirty="0" smtClean="0"/>
              <a:t>Each </a:t>
            </a:r>
            <a:r>
              <a:rPr lang="en-AU" dirty="0"/>
              <a:t>value is in the unit of transcript-per-million (TPM). </a:t>
            </a:r>
            <a:endParaRPr lang="en-AU" dirty="0" smtClean="0"/>
          </a:p>
          <a:p>
            <a:r>
              <a:rPr lang="en-AU" dirty="0" smtClean="0"/>
              <a:t>The </a:t>
            </a:r>
            <a:r>
              <a:rPr lang="en-AU" dirty="0"/>
              <a:t>single cells were collected in the human embryonic prefrontal cortex (PFC) from gestational weeks (GW) 8 to 26. </a:t>
            </a:r>
            <a:endParaRPr lang="en-AU" dirty="0" smtClean="0"/>
          </a:p>
          <a:p>
            <a:r>
              <a:rPr lang="en-AU" u="sng" dirty="0" smtClean="0"/>
              <a:t>This project is to perform PCA on </a:t>
            </a:r>
            <a:r>
              <a:rPr lang="en-AU" u="sng" dirty="0" err="1" smtClean="0"/>
              <a:t>scRNAseq</a:t>
            </a:r>
            <a:r>
              <a:rPr lang="en-AU" u="sng" dirty="0" smtClean="0"/>
              <a:t> </a:t>
            </a:r>
            <a:r>
              <a:rPr lang="en-AU" u="sng" dirty="0"/>
              <a:t>Human Prefrontal Cortex Development </a:t>
            </a:r>
            <a:r>
              <a:rPr lang="en-AU" u="sng" dirty="0" smtClean="0"/>
              <a:t>Data.</a:t>
            </a:r>
            <a:endParaRPr lang="en-AU" u="sn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48F1-8DDE-4F8B-A3E9-059AD7A34FA3}" type="slidenum">
              <a:rPr lang="en-AU" smtClean="0"/>
              <a:t>2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6113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Challenges 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smtClean="0"/>
              <a:t>Standard PCA can not handle </a:t>
            </a:r>
            <a:r>
              <a:rPr lang="en-AU" dirty="0" err="1" smtClean="0"/>
              <a:t>scRNAseq</a:t>
            </a:r>
            <a:endParaRPr lang="en-AU" dirty="0" smtClean="0"/>
          </a:p>
          <a:p>
            <a:r>
              <a:rPr lang="en-AU" dirty="0" err="1" smtClean="0"/>
              <a:t>scRNAseq</a:t>
            </a:r>
            <a:r>
              <a:rPr lang="en-AU" dirty="0" smtClean="0"/>
              <a:t> data are much noisier </a:t>
            </a:r>
            <a:r>
              <a:rPr lang="en-AU" dirty="0"/>
              <a:t>than </a:t>
            </a:r>
            <a:r>
              <a:rPr lang="en-AU" dirty="0" err="1"/>
              <a:t>RNAseq</a:t>
            </a:r>
            <a:r>
              <a:rPr lang="en-AU" dirty="0"/>
              <a:t> </a:t>
            </a:r>
            <a:r>
              <a:rPr lang="en-AU" dirty="0" smtClean="0"/>
              <a:t>data</a:t>
            </a:r>
          </a:p>
          <a:p>
            <a:r>
              <a:rPr lang="en-AU" dirty="0" smtClean="0"/>
              <a:t>Need to show different </a:t>
            </a:r>
            <a:r>
              <a:rPr lang="en-AU" dirty="0"/>
              <a:t>cell lines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48F1-8DDE-4F8B-A3E9-059AD7A34FA3}" type="slidenum">
              <a:rPr lang="en-AU" smtClean="0"/>
              <a:t>3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5368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 script for pre-filtering on </a:t>
            </a:r>
            <a:r>
              <a:rPr lang="en-AU" dirty="0" smtClean="0"/>
              <a:t>GSE104276</a:t>
            </a:r>
            <a:endParaRPr lang="en-A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GSE104276_filtered&lt;-GSE104276_filtered[!duplicated(GSE104276_filtered$Gene), ]</a:t>
            </a:r>
          </a:p>
          <a:p>
            <a:r>
              <a:rPr lang="en-AU" dirty="0" err="1"/>
              <a:t>rownames</a:t>
            </a:r>
            <a:r>
              <a:rPr lang="en-AU" dirty="0"/>
              <a:t>(GSE104276_filtered)&lt;-GSE104276_filtered$Gene</a:t>
            </a:r>
          </a:p>
          <a:p>
            <a:r>
              <a:rPr lang="en-AU" dirty="0"/>
              <a:t>GSE104276_filtered&lt;-</a:t>
            </a:r>
            <a:r>
              <a:rPr lang="en-AU" dirty="0" err="1"/>
              <a:t>na.omit</a:t>
            </a:r>
            <a:r>
              <a:rPr lang="en-AU" dirty="0"/>
              <a:t>(GSE104276_filtered[,-1])</a:t>
            </a:r>
          </a:p>
          <a:p>
            <a:r>
              <a:rPr lang="en-AU" dirty="0"/>
              <a:t>GSE104276_filtered&lt;-GSE104276_filtered[</a:t>
            </a:r>
            <a:r>
              <a:rPr lang="en-AU" dirty="0" err="1"/>
              <a:t>rowSums</a:t>
            </a:r>
            <a:r>
              <a:rPr lang="en-AU" dirty="0"/>
              <a:t>(GSE104276_filtered)&gt;10,]</a:t>
            </a:r>
          </a:p>
          <a:p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48F1-8DDE-4F8B-A3E9-059AD7A34FA3}" type="slidenum">
              <a:rPr lang="en-AU" smtClean="0"/>
              <a:t>4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666686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After pre-filter, </a:t>
            </a:r>
            <a:r>
              <a:rPr lang="en-AU" dirty="0" smtClean="0"/>
              <a:t>dimension </a:t>
            </a:r>
            <a:r>
              <a:rPr lang="en-AU" dirty="0"/>
              <a:t>of GSE104276 has changed to 21368 genes x 2394 cells. Here are top 5 genes x 5 cells after pre-filter</a:t>
            </a:r>
            <a:r>
              <a:rPr lang="en-AU" dirty="0" smtClean="0"/>
              <a:t>:</a:t>
            </a:r>
            <a:endParaRPr lang="en-AU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23440"/>
            <a:ext cx="10515600" cy="275570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48F1-8DDE-4F8B-A3E9-059AD7A34FA3}" type="slidenum">
              <a:rPr lang="en-AU" smtClean="0"/>
              <a:t>5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83691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err="1"/>
              <a:t>SingleCellExperiment</a:t>
            </a:r>
            <a:r>
              <a:rPr lang="en-AU" dirty="0"/>
              <a:t> class object created in </a:t>
            </a:r>
            <a:r>
              <a:rPr lang="en-AU" dirty="0" smtClean="0"/>
              <a:t>Bioconductor </a:t>
            </a:r>
            <a:r>
              <a:rPr lang="en-AU" dirty="0" err="1" smtClean="0"/>
              <a:t>scRNAseq</a:t>
            </a:r>
            <a:r>
              <a:rPr lang="en-AU" dirty="0" smtClean="0"/>
              <a:t> package</a:t>
            </a:r>
            <a:endParaRPr lang="en-AU" dirty="0"/>
          </a:p>
        </p:txBody>
      </p:sp>
      <p:pic>
        <p:nvPicPr>
          <p:cNvPr id="6" name="Content Placeholder 5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679375"/>
            <a:ext cx="10515600" cy="264383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48F1-8DDE-4F8B-A3E9-059AD7A34FA3}" type="slidenum">
              <a:rPr lang="en-AU" smtClean="0"/>
              <a:t>6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11280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 script for </a:t>
            </a:r>
            <a:r>
              <a:rPr lang="en-AU" dirty="0"/>
              <a:t>uniform manifold approximation and projection (UMAP) method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AU" dirty="0"/>
              <a:t># Feature selection.</a:t>
            </a:r>
          </a:p>
          <a:p>
            <a:r>
              <a:rPr lang="en-AU" dirty="0" err="1"/>
              <a:t>dec</a:t>
            </a:r>
            <a:r>
              <a:rPr lang="en-AU" dirty="0"/>
              <a:t> &lt;- </a:t>
            </a:r>
            <a:r>
              <a:rPr lang="en-AU" dirty="0" err="1"/>
              <a:t>modelGeneVar</a:t>
            </a:r>
            <a:r>
              <a:rPr lang="en-AU" dirty="0"/>
              <a:t>(</a:t>
            </a:r>
            <a:r>
              <a:rPr lang="en-AU" dirty="0" err="1"/>
              <a:t>sce</a:t>
            </a:r>
            <a:r>
              <a:rPr lang="en-AU" dirty="0"/>
              <a:t>)</a:t>
            </a:r>
          </a:p>
          <a:p>
            <a:r>
              <a:rPr lang="en-AU" dirty="0" err="1"/>
              <a:t>hvg</a:t>
            </a:r>
            <a:r>
              <a:rPr lang="en-AU" dirty="0"/>
              <a:t> &lt;- </a:t>
            </a:r>
            <a:r>
              <a:rPr lang="en-AU" dirty="0" err="1"/>
              <a:t>getTopHVGs</a:t>
            </a:r>
            <a:r>
              <a:rPr lang="en-AU" dirty="0"/>
              <a:t>(</a:t>
            </a:r>
            <a:r>
              <a:rPr lang="en-AU" dirty="0" err="1"/>
              <a:t>dec</a:t>
            </a:r>
            <a:r>
              <a:rPr lang="en-AU" dirty="0"/>
              <a:t>, prop=0.1)</a:t>
            </a:r>
          </a:p>
          <a:p>
            <a:r>
              <a:rPr lang="en-AU" dirty="0"/>
              <a:t># Dimensionality reduction.</a:t>
            </a:r>
          </a:p>
          <a:p>
            <a:r>
              <a:rPr lang="en-AU" dirty="0" err="1"/>
              <a:t>set.seed</a:t>
            </a:r>
            <a:r>
              <a:rPr lang="en-AU" dirty="0"/>
              <a:t>(1234)</a:t>
            </a:r>
          </a:p>
          <a:p>
            <a:r>
              <a:rPr lang="en-AU" dirty="0" err="1"/>
              <a:t>sce</a:t>
            </a:r>
            <a:r>
              <a:rPr lang="en-AU" dirty="0"/>
              <a:t> &lt;- </a:t>
            </a:r>
            <a:r>
              <a:rPr lang="en-AU" dirty="0" err="1"/>
              <a:t>runPCA</a:t>
            </a:r>
            <a:r>
              <a:rPr lang="en-AU" dirty="0"/>
              <a:t>(</a:t>
            </a:r>
            <a:r>
              <a:rPr lang="en-AU" dirty="0" err="1"/>
              <a:t>sce</a:t>
            </a:r>
            <a:r>
              <a:rPr lang="en-AU" dirty="0"/>
              <a:t>, </a:t>
            </a:r>
            <a:r>
              <a:rPr lang="en-AU" dirty="0" err="1"/>
              <a:t>ncomponents</a:t>
            </a:r>
            <a:r>
              <a:rPr lang="en-AU" dirty="0"/>
              <a:t>=25, </a:t>
            </a:r>
            <a:r>
              <a:rPr lang="en-AU" dirty="0" err="1"/>
              <a:t>subset_row</a:t>
            </a:r>
            <a:r>
              <a:rPr lang="en-AU" dirty="0"/>
              <a:t>=</a:t>
            </a:r>
            <a:r>
              <a:rPr lang="en-AU" dirty="0" err="1"/>
              <a:t>hvg</a:t>
            </a:r>
            <a:r>
              <a:rPr lang="en-AU" dirty="0"/>
              <a:t>)</a:t>
            </a:r>
          </a:p>
          <a:p>
            <a:r>
              <a:rPr lang="en-AU" dirty="0" err="1"/>
              <a:t>sce</a:t>
            </a:r>
            <a:r>
              <a:rPr lang="en-AU" dirty="0"/>
              <a:t> &lt;- </a:t>
            </a:r>
            <a:r>
              <a:rPr lang="en-AU" dirty="0" err="1"/>
              <a:t>runUMAP</a:t>
            </a:r>
            <a:r>
              <a:rPr lang="en-AU" dirty="0"/>
              <a:t>(</a:t>
            </a:r>
            <a:r>
              <a:rPr lang="en-AU" dirty="0" err="1"/>
              <a:t>sce</a:t>
            </a:r>
            <a:r>
              <a:rPr lang="en-AU" dirty="0"/>
              <a:t>, </a:t>
            </a:r>
            <a:r>
              <a:rPr lang="en-AU" dirty="0" err="1"/>
              <a:t>dimred</a:t>
            </a:r>
            <a:r>
              <a:rPr lang="en-AU" dirty="0"/>
              <a:t> = 'PCA', </a:t>
            </a:r>
            <a:r>
              <a:rPr lang="en-AU" dirty="0" err="1"/>
              <a:t>external_neighbors</a:t>
            </a:r>
            <a:r>
              <a:rPr lang="en-AU" dirty="0"/>
              <a:t>=TRUE)</a:t>
            </a:r>
          </a:p>
          <a:p>
            <a:r>
              <a:rPr lang="en-AU" dirty="0"/>
              <a:t># Clustering.</a:t>
            </a:r>
          </a:p>
          <a:p>
            <a:r>
              <a:rPr lang="en-AU" dirty="0"/>
              <a:t>g &lt;- </a:t>
            </a:r>
            <a:r>
              <a:rPr lang="en-AU" dirty="0" err="1"/>
              <a:t>buildSNNGraph</a:t>
            </a:r>
            <a:r>
              <a:rPr lang="en-AU" dirty="0"/>
              <a:t>(</a:t>
            </a:r>
            <a:r>
              <a:rPr lang="en-AU" dirty="0" err="1"/>
              <a:t>sce</a:t>
            </a:r>
            <a:r>
              <a:rPr lang="en-AU" dirty="0"/>
              <a:t>, </a:t>
            </a:r>
            <a:r>
              <a:rPr lang="en-AU" dirty="0" err="1"/>
              <a:t>use.dimred</a:t>
            </a:r>
            <a:r>
              <a:rPr lang="en-AU" dirty="0"/>
              <a:t> = 'PCA')</a:t>
            </a:r>
          </a:p>
          <a:p>
            <a:r>
              <a:rPr lang="en-AU" dirty="0" err="1"/>
              <a:t>colLabels</a:t>
            </a:r>
            <a:r>
              <a:rPr lang="en-AU" dirty="0"/>
              <a:t>(</a:t>
            </a:r>
            <a:r>
              <a:rPr lang="en-AU" dirty="0" err="1"/>
              <a:t>sce</a:t>
            </a:r>
            <a:r>
              <a:rPr lang="en-AU" dirty="0"/>
              <a:t>) &lt;- factor(</a:t>
            </a:r>
            <a:r>
              <a:rPr lang="en-AU" dirty="0" err="1"/>
              <a:t>igraph</a:t>
            </a:r>
            <a:r>
              <a:rPr lang="en-AU" dirty="0"/>
              <a:t>::</a:t>
            </a:r>
            <a:r>
              <a:rPr lang="en-AU" dirty="0" err="1"/>
              <a:t>cluster_louvain</a:t>
            </a:r>
            <a:r>
              <a:rPr lang="en-AU" dirty="0"/>
              <a:t>(g)$membership)</a:t>
            </a:r>
          </a:p>
          <a:p>
            <a:r>
              <a:rPr lang="en-AU" dirty="0"/>
              <a:t># Visualization.</a:t>
            </a:r>
          </a:p>
          <a:p>
            <a:r>
              <a:rPr lang="en-AU" dirty="0" err="1"/>
              <a:t>plotUMAP</a:t>
            </a:r>
            <a:r>
              <a:rPr lang="en-AU" dirty="0"/>
              <a:t>(</a:t>
            </a:r>
            <a:r>
              <a:rPr lang="en-AU" dirty="0" err="1"/>
              <a:t>sce</a:t>
            </a:r>
            <a:r>
              <a:rPr lang="en-AU" dirty="0"/>
              <a:t>, </a:t>
            </a:r>
            <a:r>
              <a:rPr lang="en-AU" dirty="0" err="1"/>
              <a:t>colour_by</a:t>
            </a:r>
            <a:r>
              <a:rPr lang="en-AU" dirty="0"/>
              <a:t>="genotype")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48F1-8DDE-4F8B-A3E9-059AD7A34FA3}" type="slidenum">
              <a:rPr lang="en-AU" smtClean="0"/>
              <a:t>7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3980595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AU" dirty="0"/>
              <a:t>Figure 1 PCA from uniform manifold approximation and projection (UMAP) </a:t>
            </a:r>
            <a:r>
              <a:rPr lang="en-AU" dirty="0" smtClean="0"/>
              <a:t>method</a:t>
            </a:r>
            <a:endParaRPr lang="en-AU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95149" y="1825625"/>
            <a:ext cx="6201701" cy="4351338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48F1-8DDE-4F8B-A3E9-059AD7A34FA3}" type="slidenum">
              <a:rPr lang="en-AU" smtClean="0"/>
              <a:t>8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52591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 smtClean="0"/>
              <a:t>R script for t-Distributed </a:t>
            </a:r>
            <a:r>
              <a:rPr lang="en-AU" dirty="0"/>
              <a:t>Stochastic </a:t>
            </a:r>
            <a:r>
              <a:rPr lang="en-AU" dirty="0" err="1"/>
              <a:t>Neighbor</a:t>
            </a:r>
            <a:r>
              <a:rPr lang="en-AU" dirty="0"/>
              <a:t> Embedding (t-SNE</a:t>
            </a:r>
            <a:r>
              <a:rPr lang="en-AU" dirty="0" smtClean="0"/>
              <a:t>) method</a:t>
            </a:r>
            <a:endParaRPr lang="en-A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 err="1"/>
              <a:t>set.seed</a:t>
            </a:r>
            <a:r>
              <a:rPr lang="en-AU" dirty="0"/>
              <a:t>(5252)</a:t>
            </a:r>
          </a:p>
          <a:p>
            <a:r>
              <a:rPr lang="en-AU" dirty="0" err="1"/>
              <a:t>tsne_data</a:t>
            </a:r>
            <a:r>
              <a:rPr lang="en-AU" dirty="0"/>
              <a:t> &lt;- </a:t>
            </a:r>
            <a:r>
              <a:rPr lang="en-AU" dirty="0" err="1"/>
              <a:t>Rtsne</a:t>
            </a:r>
            <a:r>
              <a:rPr lang="en-AU" dirty="0"/>
              <a:t>(</a:t>
            </a:r>
            <a:r>
              <a:rPr lang="en-AU" dirty="0" err="1"/>
              <a:t>pca_data$x</a:t>
            </a:r>
            <a:r>
              <a:rPr lang="en-AU" dirty="0"/>
              <a:t>[,1:50], </a:t>
            </a:r>
            <a:r>
              <a:rPr lang="en-AU" dirty="0" err="1"/>
              <a:t>pca</a:t>
            </a:r>
            <a:r>
              <a:rPr lang="en-AU" dirty="0"/>
              <a:t> = FALSE, </a:t>
            </a:r>
            <a:r>
              <a:rPr lang="en-AU" dirty="0" err="1"/>
              <a:t>check_duplicates</a:t>
            </a:r>
            <a:r>
              <a:rPr lang="en-AU" dirty="0"/>
              <a:t> = FALSE)</a:t>
            </a:r>
          </a:p>
          <a:p>
            <a:r>
              <a:rPr lang="en-AU" dirty="0" err="1"/>
              <a:t>reducedDims</a:t>
            </a:r>
            <a:r>
              <a:rPr lang="en-AU" dirty="0"/>
              <a:t>(</a:t>
            </a:r>
            <a:r>
              <a:rPr lang="en-AU" dirty="0" err="1"/>
              <a:t>sce</a:t>
            </a:r>
            <a:r>
              <a:rPr lang="en-AU" dirty="0"/>
              <a:t>) &lt;- list(PCA=</a:t>
            </a:r>
            <a:r>
              <a:rPr lang="en-AU" dirty="0" err="1"/>
              <a:t>pca_data$x</a:t>
            </a:r>
            <a:r>
              <a:rPr lang="en-AU" dirty="0"/>
              <a:t>, TSNE=</a:t>
            </a:r>
            <a:r>
              <a:rPr lang="en-AU" dirty="0" err="1"/>
              <a:t>tsne_data$Y</a:t>
            </a:r>
            <a:r>
              <a:rPr lang="en-AU" dirty="0"/>
              <a:t>)</a:t>
            </a:r>
          </a:p>
          <a:p>
            <a:r>
              <a:rPr lang="en-AU" dirty="0" err="1"/>
              <a:t>plotTSNE</a:t>
            </a:r>
            <a:r>
              <a:rPr lang="en-AU" dirty="0"/>
              <a:t>(</a:t>
            </a:r>
            <a:r>
              <a:rPr lang="en-AU" dirty="0" err="1"/>
              <a:t>sce</a:t>
            </a:r>
            <a:r>
              <a:rPr lang="en-AU" dirty="0"/>
              <a:t>, </a:t>
            </a:r>
            <a:r>
              <a:rPr lang="en-AU" dirty="0" err="1"/>
              <a:t>colour_by</a:t>
            </a:r>
            <a:r>
              <a:rPr lang="en-AU" dirty="0"/>
              <a:t>="genotype") + </a:t>
            </a:r>
            <a:r>
              <a:rPr lang="en-AU" dirty="0" err="1"/>
              <a:t>ggtitle</a:t>
            </a:r>
            <a:r>
              <a:rPr lang="en-AU" dirty="0"/>
              <a:t>("</a:t>
            </a:r>
            <a:r>
              <a:rPr lang="en-AU" dirty="0" err="1"/>
              <a:t>Rtsne</a:t>
            </a:r>
            <a:r>
              <a:rPr lang="en-AU" dirty="0"/>
              <a:t> with low-dimensions")</a:t>
            </a:r>
          </a:p>
          <a:p>
            <a:pPr marL="0" indent="0">
              <a:buNone/>
            </a:pPr>
            <a:endParaRPr lang="en-A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648F1-8DDE-4F8B-A3E9-059AD7A34FA3}" type="slidenum">
              <a:rPr lang="en-AU" smtClean="0"/>
              <a:t>9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00429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407</Words>
  <Application>Microsoft Office PowerPoint</Application>
  <PresentationFormat>Widescreen</PresentationFormat>
  <Paragraphs>58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Final Project - Principal component analysis (PCA) on single cell gene expression (scRNAseq) Human Prefrontal Cortex Development Data. </vt:lpstr>
      <vt:lpstr>Single Cell Gene Expression (scRNAseq) Human Prefrontal Cortex Development Data</vt:lpstr>
      <vt:lpstr>Challenges </vt:lpstr>
      <vt:lpstr>R script for pre-filtering on GSE104276</vt:lpstr>
      <vt:lpstr>After pre-filter, dimension of GSE104276 has changed to 21368 genes x 2394 cells. Here are top 5 genes x 5 cells after pre-filter:</vt:lpstr>
      <vt:lpstr>SingleCellExperiment class object created in Bioconductor scRNAseq package</vt:lpstr>
      <vt:lpstr>R script for uniform manifold approximation and projection (UMAP) method</vt:lpstr>
      <vt:lpstr>Figure 1 PCA from uniform manifold approximation and projection (UMAP) method</vt:lpstr>
      <vt:lpstr>R script for t-Distributed Stochastic Neighbor Embedding (t-SNE) method</vt:lpstr>
      <vt:lpstr>Figure 2 PCA from t-Distributed Stochastic Neighbor Embedding (t-SNE) method</vt:lpstr>
      <vt:lpstr>Conclusions</vt:lpstr>
      <vt:lpstr>Thank you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wayne</dc:creator>
  <cp:lastModifiedBy>wayne</cp:lastModifiedBy>
  <cp:revision>7</cp:revision>
  <dcterms:created xsi:type="dcterms:W3CDTF">2021-05-21T13:09:24Z</dcterms:created>
  <dcterms:modified xsi:type="dcterms:W3CDTF">2021-05-21T15:11:58Z</dcterms:modified>
</cp:coreProperties>
</file>