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5" r:id="rId9"/>
    <p:sldId id="259" r:id="rId10"/>
    <p:sldId id="266" r:id="rId11"/>
    <p:sldId id="271" r:id="rId12"/>
    <p:sldId id="267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38"/>
  </p:normalViewPr>
  <p:slideViewPr>
    <p:cSldViewPr snapToGrid="0">
      <p:cViewPr varScale="1">
        <p:scale>
          <a:sx n="93" d="100"/>
          <a:sy n="9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CC41-768E-21CE-B59E-DEC12EDA8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045D9-154C-84C0-DFD7-EB53E3F0F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6E7C6-E2C7-0320-C592-0EF36D3A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FE74C-0C8E-0584-18D1-B6B3FD8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4633-CAC3-CE6C-409B-990D1446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68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E51A-A688-5B21-D49C-10D56D4B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D861B-7DF7-AF7C-45E4-9D06B9D1A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ECC0-CDA5-C2EC-685A-8B4E6C19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C1E1-ED3E-AE48-6910-1A288AC1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5012-8812-960C-4156-3F601729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54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EFAA7-2A8E-DF8D-D6A0-3F412FADB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DA6C5-6DE1-1BAE-065B-4F42C559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5162-67A2-EA52-2F8B-996BE431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948D-E983-10EF-664D-8BF9ABE3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13A4-853A-709E-053E-5A15C4F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84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DA72-B9CD-E6DA-C27D-28E32B82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99C3-41E9-1DEB-5C91-A67DDA46C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ED43-0803-3CE1-6D46-7A24FA3F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B80B-097D-0908-C02A-FF577F59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A5EB-C518-9E8C-06B0-B3DB0110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151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9714-3140-BDAE-EC28-3E5F6D9F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DB05-FDE0-F2E0-91A2-67227E22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9962-D2D1-2C3D-05AE-4F68502D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1E10-6F15-259E-EBF4-76340B8F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42A3-CD63-589D-C9B3-543762EA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89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F246-076F-991B-9530-C0F69972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F66A-B351-B345-AB66-72FC2C227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0595-748A-36C1-BE5B-087447EEC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D5152-CBC4-E2DF-11F5-16241A9B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5EE9E-25A3-5D1F-CE34-9025C6EB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DB4D3-6E73-E084-0143-B26FB26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003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B67A-5CF2-8AF5-52B9-CE02227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C0864-E61E-AC0C-CE30-270C1F18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A51B9-53F0-4AC9-04CD-A05FD531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1BF23-5C5A-D9A7-F9AE-CFF700088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088FC-A8F8-5BCA-1B81-DCD99834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CF11A-72EF-B477-5BAE-0462E09D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E34AA-B882-4168-6010-14405D5B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BECA5-74C1-239D-ED34-10BD34E6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40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74A1-A00A-B7B3-6AFC-9F10EA80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696A3-DD31-0E1C-2A7C-ECA49AF1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5A58F-C112-C4B7-3414-AB4D94A1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FB1F1-36DC-01A0-32D0-70ADBA63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043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8C19-4227-0EFA-547C-F0757772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8889E-4DED-9441-2921-37F50415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E549-867F-608C-EE11-1514121B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0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9CF9-A9F2-7420-CA26-3DBD20A3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F705-9F44-7A3A-9130-61C03DF4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C2887-4E65-166E-1503-FB5A1D5A4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2D1B-C648-B573-3F64-CE6718B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73CA-A39A-76B3-5A46-CA8B48D0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9F77-3BC0-85C7-1BDF-C6346103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40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519-13FC-5008-C599-D1221CE3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EAB24-9DD2-9B1C-A7AC-7388FD47B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747E-A21B-30BF-38E5-E5AEE05C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91455-F2FD-1F23-FE2D-C34DFEAF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2014-2EE8-206E-17D2-2DFC1134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BD454-E350-98AD-931E-2693198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77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F5D3B-9565-C69B-6858-4CFBA01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3FC91-D7E9-7C8A-FB24-FF7585A8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4494-C62E-E776-DE05-4EC268039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B3F9B-124C-D441-B569-A91D9619FBC4}" type="datetimeFigureOut">
              <a:rPr lang="en-CN" smtClean="0"/>
              <a:t>2023/5/18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0385-ACAC-228E-3318-AB627C7E1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BC36-1A33-6851-2CB5-38E20E49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0B33-5EDB-1F45-AD9D-6DA26195BF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451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7A93-50C0-F4AE-8BBB-FFCF70D58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HodgeRank</a:t>
            </a:r>
            <a:r>
              <a:rPr lang="en-US" dirty="0"/>
              <a:t>-based Analysis of Crowdsourced Data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C089C-D64F-FB68-87A2-A0D984A01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C</a:t>
            </a:r>
            <a:r>
              <a:rPr lang="en-US" dirty="0"/>
              <a:t>h</a:t>
            </a:r>
            <a:r>
              <a:rPr lang="en-CN" dirty="0"/>
              <a:t>en Liu</a:t>
            </a:r>
          </a:p>
          <a:p>
            <a:r>
              <a:rPr lang="en-CN" dirty="0"/>
              <a:t>Hangyu Lin</a:t>
            </a:r>
          </a:p>
          <a:p>
            <a:r>
              <a:rPr lang="en-CN" dirty="0"/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267343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Global Ranking Results</a:t>
            </a:r>
          </a:p>
        </p:txBody>
      </p:sp>
      <p:pic>
        <p:nvPicPr>
          <p:cNvPr id="5" name="Picture 4" descr="A picture containing text, plot, line, font&#10;&#10;Description automatically generated">
            <a:extLst>
              <a:ext uri="{FF2B5EF4-FFF2-40B4-BE49-F238E27FC236}">
                <a16:creationId xmlns:a16="http://schemas.microsoft.com/office/drawing/2014/main" id="{D91C7D79-8793-42FB-3D6D-C429875C5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81564"/>
            <a:ext cx="7772400" cy="31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Global Ranking Results</a:t>
            </a:r>
          </a:p>
        </p:txBody>
      </p:sp>
      <p:pic>
        <p:nvPicPr>
          <p:cNvPr id="6" name="Picture 5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7B5DFB0-DB32-2543-523C-B14937EE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45" y="4327426"/>
            <a:ext cx="7772400" cy="1522755"/>
          </a:xfrm>
          <a:prstGeom prst="rect">
            <a:avLst/>
          </a:prstGeom>
        </p:spPr>
      </p:pic>
      <p:pic>
        <p:nvPicPr>
          <p:cNvPr id="8" name="Picture 7" descr="A picture containing text, font, white&#10;&#10;Description automatically generated">
            <a:extLst>
              <a:ext uri="{FF2B5EF4-FFF2-40B4-BE49-F238E27FC236}">
                <a16:creationId xmlns:a16="http://schemas.microsoft.com/office/drawing/2014/main" id="{B1DFF61D-A326-575A-BE36-DDAF8C3C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845" y="2698186"/>
            <a:ext cx="7772400" cy="13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2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Inconsistency Analysis</a:t>
            </a:r>
          </a:p>
        </p:txBody>
      </p:sp>
      <p:pic>
        <p:nvPicPr>
          <p:cNvPr id="5" name="Picture 4" descr="A picture containing text, font, screenshot, black and white&#10;&#10;Description automatically generated">
            <a:extLst>
              <a:ext uri="{FF2B5EF4-FFF2-40B4-BE49-F238E27FC236}">
                <a16:creationId xmlns:a16="http://schemas.microsoft.com/office/drawing/2014/main" id="{5CAE8F14-9C5E-2F54-8EF0-0AEFA54A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24232"/>
            <a:ext cx="6636327" cy="439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Regularization</a:t>
            </a:r>
            <a:r>
              <a:rPr lang="en-US" altLang="zh-CN" dirty="0"/>
              <a:t>-LBI</a:t>
            </a:r>
            <a:endParaRPr lang="en-CN" dirty="0"/>
          </a:p>
        </p:txBody>
      </p:sp>
      <p:pic>
        <p:nvPicPr>
          <p:cNvPr id="11" name="Picture 10" descr="A picture containing line, diagram, plot&#10;&#10;Description automatically generated">
            <a:extLst>
              <a:ext uri="{FF2B5EF4-FFF2-40B4-BE49-F238E27FC236}">
                <a16:creationId xmlns:a16="http://schemas.microsoft.com/office/drawing/2014/main" id="{A514F222-FFE5-FC94-4778-B03A402A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09" y="2404770"/>
            <a:ext cx="7772400" cy="31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4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Positional Bias &amp; Preference Bias</a:t>
            </a:r>
          </a:p>
        </p:txBody>
      </p:sp>
      <p:pic>
        <p:nvPicPr>
          <p:cNvPr id="4" name="Picture 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A2C0644-BE00-504F-31A8-6E7AC4F7E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98"/>
          <a:stretch/>
        </p:blipFill>
        <p:spPr>
          <a:xfrm>
            <a:off x="6386945" y="3004049"/>
            <a:ext cx="3948545" cy="2946988"/>
          </a:xfrm>
          <a:prstGeom prst="rect">
            <a:avLst/>
          </a:prstGeom>
        </p:spPr>
      </p:pic>
      <p:pic>
        <p:nvPicPr>
          <p:cNvPr id="8" name="Picture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346DDB4A-47EA-BA86-35B5-007C5D66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66" y="2281237"/>
            <a:ext cx="3750269" cy="40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4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Positional Bias &amp; Preference Bias</a:t>
            </a:r>
          </a:p>
        </p:txBody>
      </p:sp>
      <p:pic>
        <p:nvPicPr>
          <p:cNvPr id="4" name="Picture 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DA2C0644-BE00-504F-31A8-6E7AC4F7E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032"/>
          <a:stretch/>
        </p:blipFill>
        <p:spPr>
          <a:xfrm>
            <a:off x="6096000" y="2823074"/>
            <a:ext cx="3805958" cy="2946988"/>
          </a:xfrm>
          <a:prstGeom prst="rect">
            <a:avLst/>
          </a:prstGeom>
        </p:spPr>
      </p:pic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00B279D-4DC0-4B2E-F074-FCCFD304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45" y="2281237"/>
            <a:ext cx="3565587" cy="40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1349-B578-4A2A-E49A-790F20C3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Reference</a:t>
            </a:r>
          </a:p>
        </p:txBody>
      </p:sp>
      <p:pic>
        <p:nvPicPr>
          <p:cNvPr id="5" name="Content Placeholder 4" descr="A picture containing text, font, screenshot, document&#10;&#10;Description automatically generated">
            <a:extLst>
              <a:ext uri="{FF2B5EF4-FFF2-40B4-BE49-F238E27FC236}">
                <a16:creationId xmlns:a16="http://schemas.microsoft.com/office/drawing/2014/main" id="{B407BA12-6AE7-B1F6-85B8-AEA6FC40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019" y="1690688"/>
            <a:ext cx="7444286" cy="5165424"/>
          </a:xfrm>
        </p:spPr>
      </p:pic>
    </p:spTree>
    <p:extLst>
      <p:ext uri="{BB962C8B-B14F-4D97-AF65-F5344CB8AC3E}">
        <p14:creationId xmlns:p14="http://schemas.microsoft.com/office/powerpoint/2010/main" val="147428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B304-E45F-3A05-882F-E3B0BA80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ECA2-FA7D-7740-66A7-61DFA13A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Analyzing Crowdsourced Data, e.g., WorldCollege, HumanAges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BE908DD-8D44-B320-299D-3DB76383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17144"/>
            <a:ext cx="7772400" cy="22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B304-E45F-3A05-882F-E3B0BA80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ECA2-FA7D-7740-66A7-61DFA13A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HodgeRank</a:t>
            </a:r>
            <a:r>
              <a:rPr lang="zh-CN" altLang="en-US" dirty="0"/>
              <a:t> </a:t>
            </a:r>
            <a:endParaRPr lang="en-CN" dirty="0"/>
          </a:p>
        </p:txBody>
      </p:sp>
      <p:pic>
        <p:nvPicPr>
          <p:cNvPr id="6" name="Picture 5" descr="A picture containing text, diagram, circle, font&#10;&#10;Description automatically generated">
            <a:extLst>
              <a:ext uri="{FF2B5EF4-FFF2-40B4-BE49-F238E27FC236}">
                <a16:creationId xmlns:a16="http://schemas.microsoft.com/office/drawing/2014/main" id="{26D33B1E-53EE-3F92-29CD-7F812D47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63" y="2794794"/>
            <a:ext cx="47117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B304-E45F-3A05-882F-E3B0BA80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ECA2-FA7D-7740-66A7-61DFA13A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Preference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Positional Bias</a:t>
            </a:r>
            <a:endParaRPr lang="en-CN" dirty="0"/>
          </a:p>
        </p:txBody>
      </p:sp>
      <p:pic>
        <p:nvPicPr>
          <p:cNvPr id="5" name="Picture 4" descr="A table of annotation&#10;&#10;Description automatically generated with low confidence">
            <a:extLst>
              <a:ext uri="{FF2B5EF4-FFF2-40B4-BE49-F238E27FC236}">
                <a16:creationId xmlns:a16="http://schemas.microsoft.com/office/drawing/2014/main" id="{7D50C7DF-3A1E-8F13-7FAF-10A87790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313" y="1540871"/>
            <a:ext cx="4748068" cy="5102743"/>
          </a:xfrm>
          <a:prstGeom prst="rect">
            <a:avLst/>
          </a:prstGeom>
        </p:spPr>
      </p:pic>
      <p:pic>
        <p:nvPicPr>
          <p:cNvPr id="8" name="Picture 7" descr="A picture containing screenshot, text, plot, line&#10;&#10;Description automatically generated">
            <a:extLst>
              <a:ext uri="{FF2B5EF4-FFF2-40B4-BE49-F238E27FC236}">
                <a16:creationId xmlns:a16="http://schemas.microsoft.com/office/drawing/2014/main" id="{CEDBEEC5-6794-AEAA-E3D7-615A00B9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51" y="2768745"/>
            <a:ext cx="4992740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7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AEE-7991-5CE7-2D37-DDC462E5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793-216B-8D85-26BA-38EA78C7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HodgeRank</a:t>
            </a:r>
          </a:p>
        </p:txBody>
      </p:sp>
      <p:pic>
        <p:nvPicPr>
          <p:cNvPr id="6" name="Picture 5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2F1EE1C-8BC0-6386-C8D5-BB08E8BC2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58"/>
          <a:stretch/>
        </p:blipFill>
        <p:spPr>
          <a:xfrm>
            <a:off x="1324263" y="2499762"/>
            <a:ext cx="5664200" cy="838201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AC3176B4-43D9-860A-9FC5-8C5BFBED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263" y="3288004"/>
            <a:ext cx="6311900" cy="838200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D63DEA09-85FF-152E-E8C0-A6A064CA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881" y="4419342"/>
            <a:ext cx="3136900" cy="762000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2A76910-D50A-B09C-A840-280E9B28D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711" y="4126204"/>
            <a:ext cx="2984500" cy="749300"/>
          </a:xfrm>
          <a:prstGeom prst="rect">
            <a:avLst/>
          </a:prstGeom>
        </p:spPr>
      </p:pic>
      <p:pic>
        <p:nvPicPr>
          <p:cNvPr id="14" name="Picture 13" descr="A picture containing font, text, white, calligraphy&#10;&#10;Description automatically generated">
            <a:extLst>
              <a:ext uri="{FF2B5EF4-FFF2-40B4-BE49-F238E27FC236}">
                <a16:creationId xmlns:a16="http://schemas.microsoft.com/office/drawing/2014/main" id="{7E9C4101-5F74-4480-ADB6-BBC7211B4C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43" t="20775"/>
          <a:stretch/>
        </p:blipFill>
        <p:spPr>
          <a:xfrm>
            <a:off x="6082148" y="5125752"/>
            <a:ext cx="4284518" cy="462831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F506B185-6058-ED0E-D51E-7C34B84F1825}"/>
              </a:ext>
            </a:extLst>
          </p:cNvPr>
          <p:cNvSpPr/>
          <p:nvPr/>
        </p:nvSpPr>
        <p:spPr>
          <a:xfrm>
            <a:off x="5170487" y="4632929"/>
            <a:ext cx="737177" cy="2815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997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AEE-7991-5CE7-2D37-DDC462E5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793-216B-8D85-26BA-38EA78C7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HodgeRank-Generalized Linear Model</a:t>
            </a:r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3D2995E-752F-F393-FD88-5B81BF16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3203361"/>
            <a:ext cx="6146800" cy="1727200"/>
          </a:xfrm>
          <a:prstGeom prst="rect">
            <a:avLst/>
          </a:prstGeom>
        </p:spPr>
      </p:pic>
      <p:pic>
        <p:nvPicPr>
          <p:cNvPr id="7" name="Picture 6" descr="A picture containing font, white, symbol, graphics&#10;&#10;Description automatically generated">
            <a:extLst>
              <a:ext uri="{FF2B5EF4-FFF2-40B4-BE49-F238E27FC236}">
                <a16:creationId xmlns:a16="http://schemas.microsoft.com/office/drawing/2014/main" id="{994A543D-E667-7882-14F7-D4A5C617D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2458824"/>
            <a:ext cx="1803400" cy="609600"/>
          </a:xfrm>
          <a:prstGeom prst="rect">
            <a:avLst/>
          </a:prstGeom>
        </p:spPr>
      </p:pic>
      <p:pic>
        <p:nvPicPr>
          <p:cNvPr id="11" name="Picture 10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CD72E175-8B78-236D-88FC-C9DA62347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885062"/>
            <a:ext cx="58674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7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AEE-7991-5CE7-2D37-DDC462E5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793-216B-8D85-26BA-38EA78C7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HodgeRank-Mixed Effect Model</a:t>
            </a:r>
          </a:p>
        </p:txBody>
      </p:sp>
      <p:pic>
        <p:nvPicPr>
          <p:cNvPr id="5" name="Picture 4" descr="A picture containing text, font, white, handwriting&#10;&#10;Description automatically generated">
            <a:extLst>
              <a:ext uri="{FF2B5EF4-FFF2-40B4-BE49-F238E27FC236}">
                <a16:creationId xmlns:a16="http://schemas.microsoft.com/office/drawing/2014/main" id="{B9FA9D1B-988A-7A51-CA45-A96656C4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23" y="2858294"/>
            <a:ext cx="4991100" cy="1143000"/>
          </a:xfrm>
          <a:prstGeom prst="rect">
            <a:avLst/>
          </a:prstGeom>
        </p:spPr>
      </p:pic>
      <p:pic>
        <p:nvPicPr>
          <p:cNvPr id="7" name="Picture 6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9E03A9DE-270F-CF47-FFD1-F2BE47C9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23" y="4371759"/>
            <a:ext cx="5168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AEE-7991-5CE7-2D37-DDC462E5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6793-216B-8D85-26BA-38EA78C7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HodgeRank-Linearized Bregman Iteration</a:t>
            </a:r>
          </a:p>
        </p:txBody>
      </p:sp>
      <p:pic>
        <p:nvPicPr>
          <p:cNvPr id="5" name="Picture 4" descr="A picture containing text, font, handwriting, calligraphy&#10;&#10;Description automatically generated">
            <a:extLst>
              <a:ext uri="{FF2B5EF4-FFF2-40B4-BE49-F238E27FC236}">
                <a16:creationId xmlns:a16="http://schemas.microsoft.com/office/drawing/2014/main" id="{49F6E066-F68C-AD3E-1C1A-AC72BE9C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469" y="3700969"/>
            <a:ext cx="3898900" cy="1282700"/>
          </a:xfrm>
          <a:prstGeom prst="rect">
            <a:avLst/>
          </a:prstGeom>
        </p:spPr>
      </p:pic>
      <p:pic>
        <p:nvPicPr>
          <p:cNvPr id="9" name="Picture 8" descr="A picture containing font, text, handwriting, white&#10;&#10;Description automatically generated">
            <a:extLst>
              <a:ext uri="{FF2B5EF4-FFF2-40B4-BE49-F238E27FC236}">
                <a16:creationId xmlns:a16="http://schemas.microsoft.com/office/drawing/2014/main" id="{22CDD64B-6379-F34A-74B4-4142D0FE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43" y="3726008"/>
            <a:ext cx="3124200" cy="1409700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B2C9640-F447-01CC-EB21-97986430A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519" y="2556526"/>
            <a:ext cx="4089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5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0A7F-342B-636B-B370-9DD52D15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B749E-B335-42A4-82C5-5B99A63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Datasets</a:t>
            </a:r>
          </a:p>
        </p:txBody>
      </p:sp>
      <p:pic>
        <p:nvPicPr>
          <p:cNvPr id="5" name="Picture 4" descr="A picture containing text, font, document, screenshot&#10;&#10;Description automatically generated">
            <a:extLst>
              <a:ext uri="{FF2B5EF4-FFF2-40B4-BE49-F238E27FC236}">
                <a16:creationId xmlns:a16="http://schemas.microsoft.com/office/drawing/2014/main" id="{D149AAB4-DC83-F6F6-CF60-B089042E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64" y="2714917"/>
            <a:ext cx="7772400" cy="25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0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87</Words>
  <Application>Microsoft Macintosh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HodgeRank-based Analysis of Crowdsourced Data</vt:lpstr>
      <vt:lpstr>Research Problems</vt:lpstr>
      <vt:lpstr>Research Problems</vt:lpstr>
      <vt:lpstr>Research Problems</vt:lpstr>
      <vt:lpstr>Methodology</vt:lpstr>
      <vt:lpstr>Methodology</vt:lpstr>
      <vt:lpstr>Methodology</vt:lpstr>
      <vt:lpstr>Methodology</vt:lpstr>
      <vt:lpstr>Main Results</vt:lpstr>
      <vt:lpstr>Main Results</vt:lpstr>
      <vt:lpstr>Main Results</vt:lpstr>
      <vt:lpstr>Main Results</vt:lpstr>
      <vt:lpstr>Main Results</vt:lpstr>
      <vt:lpstr>Main Results</vt:lpstr>
      <vt:lpstr>Main Results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Hangyu</dc:creator>
  <cp:lastModifiedBy>LIN Hangyu</cp:lastModifiedBy>
  <cp:revision>16</cp:revision>
  <dcterms:created xsi:type="dcterms:W3CDTF">2023-05-18T15:13:35Z</dcterms:created>
  <dcterms:modified xsi:type="dcterms:W3CDTF">2023-05-18T18:12:06Z</dcterms:modified>
</cp:coreProperties>
</file>