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76" r:id="rId4"/>
    <p:sldId id="260" r:id="rId5"/>
    <p:sldId id="274" r:id="rId6"/>
    <p:sldId id="262" r:id="rId7"/>
    <p:sldId id="266" r:id="rId8"/>
    <p:sldId id="271" r:id="rId9"/>
    <p:sldId id="267" r:id="rId10"/>
    <p:sldId id="275" r:id="rId11"/>
    <p:sldId id="268" r:id="rId12"/>
    <p:sldId id="273" r:id="rId13"/>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74"/>
    <p:restoredTop sz="94638"/>
  </p:normalViewPr>
  <p:slideViewPr>
    <p:cSldViewPr snapToGrid="0">
      <p:cViewPr varScale="1">
        <p:scale>
          <a:sx n="104" d="100"/>
          <a:sy n="104" d="100"/>
        </p:scale>
        <p:origin x="80" y="21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B6FFD-F968-42D8-84D5-AEB4CB203147}" type="datetimeFigureOut">
              <a:rPr lang="zh-CN" altLang="en-US" smtClean="0"/>
              <a:t>2024/4/11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D49B1-E389-4C01-A0F8-8E9FF7817A69}" type="slidenum">
              <a:rPr lang="zh-CN" altLang="en-US" smtClean="0"/>
              <a:t>‹#›</a:t>
            </a:fld>
            <a:endParaRPr lang="zh-CN" altLang="en-US"/>
          </a:p>
        </p:txBody>
      </p:sp>
    </p:spTree>
    <p:extLst>
      <p:ext uri="{BB962C8B-B14F-4D97-AF65-F5344CB8AC3E}">
        <p14:creationId xmlns:p14="http://schemas.microsoft.com/office/powerpoint/2010/main" val="540453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0D49B1-E389-4C01-A0F8-8E9FF7817A69}" type="slidenum">
              <a:rPr lang="zh-CN" altLang="en-US" smtClean="0"/>
              <a:t>10</a:t>
            </a:fld>
            <a:endParaRPr lang="zh-CN" altLang="en-US"/>
          </a:p>
        </p:txBody>
      </p:sp>
    </p:spTree>
    <p:extLst>
      <p:ext uri="{BB962C8B-B14F-4D97-AF65-F5344CB8AC3E}">
        <p14:creationId xmlns:p14="http://schemas.microsoft.com/office/powerpoint/2010/main" val="1021701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CC41-768E-21CE-B59E-DEC12EDA88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572045D9-154C-84C0-DFD7-EB53E3F0F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3DF6E7C6-E2C7-0320-C592-0EF36D3A40D5}"/>
              </a:ext>
            </a:extLst>
          </p:cNvPr>
          <p:cNvSpPr>
            <a:spLocks noGrp="1"/>
          </p:cNvSpPr>
          <p:nvPr>
            <p:ph type="dt" sz="half" idx="10"/>
          </p:nvPr>
        </p:nvSpPr>
        <p:spPr/>
        <p:txBody>
          <a:bodyPr/>
          <a:lstStyle/>
          <a:p>
            <a:fld id="{E92B3F9B-124C-D441-B569-A91D9619FBC4}" type="datetimeFigureOut">
              <a:rPr lang="en-CN" smtClean="0"/>
              <a:t>04/11/2024</a:t>
            </a:fld>
            <a:endParaRPr lang="en-CN"/>
          </a:p>
        </p:txBody>
      </p:sp>
      <p:sp>
        <p:nvSpPr>
          <p:cNvPr id="5" name="Footer Placeholder 4">
            <a:extLst>
              <a:ext uri="{FF2B5EF4-FFF2-40B4-BE49-F238E27FC236}">
                <a16:creationId xmlns:a16="http://schemas.microsoft.com/office/drawing/2014/main" id="{FABFE74C-0C8E-0584-18D1-B6B3FD8FEB6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2DCE4633-CAC3-CE6C-409B-990D1446556B}"/>
              </a:ext>
            </a:extLst>
          </p:cNvPr>
          <p:cNvSpPr>
            <a:spLocks noGrp="1"/>
          </p:cNvSpPr>
          <p:nvPr>
            <p:ph type="sldNum" sz="quarter" idx="12"/>
          </p:nvPr>
        </p:nvSpPr>
        <p:spPr/>
        <p:txBody>
          <a:bodyPr/>
          <a:lstStyle/>
          <a:p>
            <a:fld id="{CA4E0B33-5EDB-1F45-AD9D-6DA26195BF13}" type="slidenum">
              <a:rPr lang="en-CN" smtClean="0"/>
              <a:t>‹#›</a:t>
            </a:fld>
            <a:endParaRPr lang="en-CN"/>
          </a:p>
        </p:txBody>
      </p:sp>
    </p:spTree>
    <p:extLst>
      <p:ext uri="{BB962C8B-B14F-4D97-AF65-F5344CB8AC3E}">
        <p14:creationId xmlns:p14="http://schemas.microsoft.com/office/powerpoint/2010/main" val="71689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E51A-A688-5B21-D49C-10D56D4B4B66}"/>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310D861B-7DF7-AF7C-45E4-9D06B9D1A3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78C5ECC0-CDA5-C2EC-685A-8B4E6C199FE8}"/>
              </a:ext>
            </a:extLst>
          </p:cNvPr>
          <p:cNvSpPr>
            <a:spLocks noGrp="1"/>
          </p:cNvSpPr>
          <p:nvPr>
            <p:ph type="dt" sz="half" idx="10"/>
          </p:nvPr>
        </p:nvSpPr>
        <p:spPr/>
        <p:txBody>
          <a:bodyPr/>
          <a:lstStyle/>
          <a:p>
            <a:fld id="{E92B3F9B-124C-D441-B569-A91D9619FBC4}" type="datetimeFigureOut">
              <a:rPr lang="en-CN" smtClean="0"/>
              <a:t>04/11/2024</a:t>
            </a:fld>
            <a:endParaRPr lang="en-CN"/>
          </a:p>
        </p:txBody>
      </p:sp>
      <p:sp>
        <p:nvSpPr>
          <p:cNvPr id="5" name="Footer Placeholder 4">
            <a:extLst>
              <a:ext uri="{FF2B5EF4-FFF2-40B4-BE49-F238E27FC236}">
                <a16:creationId xmlns:a16="http://schemas.microsoft.com/office/drawing/2014/main" id="{2593C1E1-ED3E-AE48-6910-1A288AC12C54}"/>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3B25012-8812-960C-4156-3F6017291373}"/>
              </a:ext>
            </a:extLst>
          </p:cNvPr>
          <p:cNvSpPr>
            <a:spLocks noGrp="1"/>
          </p:cNvSpPr>
          <p:nvPr>
            <p:ph type="sldNum" sz="quarter" idx="12"/>
          </p:nvPr>
        </p:nvSpPr>
        <p:spPr/>
        <p:txBody>
          <a:bodyPr/>
          <a:lstStyle/>
          <a:p>
            <a:fld id="{CA4E0B33-5EDB-1F45-AD9D-6DA26195BF13}" type="slidenum">
              <a:rPr lang="en-CN" smtClean="0"/>
              <a:t>‹#›</a:t>
            </a:fld>
            <a:endParaRPr lang="en-CN"/>
          </a:p>
        </p:txBody>
      </p:sp>
    </p:spTree>
    <p:extLst>
      <p:ext uri="{BB962C8B-B14F-4D97-AF65-F5344CB8AC3E}">
        <p14:creationId xmlns:p14="http://schemas.microsoft.com/office/powerpoint/2010/main" val="64541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BEFAA7-2A8E-DF8D-D6A0-3F412FADB2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8BBDA6C5-6DE1-1BAE-065B-4F42C5599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2F35162-67A2-EA52-2F8B-996BE4317C65}"/>
              </a:ext>
            </a:extLst>
          </p:cNvPr>
          <p:cNvSpPr>
            <a:spLocks noGrp="1"/>
          </p:cNvSpPr>
          <p:nvPr>
            <p:ph type="dt" sz="half" idx="10"/>
          </p:nvPr>
        </p:nvSpPr>
        <p:spPr/>
        <p:txBody>
          <a:bodyPr/>
          <a:lstStyle/>
          <a:p>
            <a:fld id="{E92B3F9B-124C-D441-B569-A91D9619FBC4}" type="datetimeFigureOut">
              <a:rPr lang="en-CN" smtClean="0"/>
              <a:t>04/11/2024</a:t>
            </a:fld>
            <a:endParaRPr lang="en-CN"/>
          </a:p>
        </p:txBody>
      </p:sp>
      <p:sp>
        <p:nvSpPr>
          <p:cNvPr id="5" name="Footer Placeholder 4">
            <a:extLst>
              <a:ext uri="{FF2B5EF4-FFF2-40B4-BE49-F238E27FC236}">
                <a16:creationId xmlns:a16="http://schemas.microsoft.com/office/drawing/2014/main" id="{53E6948D-E983-10EF-664D-8BF9ABE33DD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4E213A4-853A-709E-053E-5A15C4F239F5}"/>
              </a:ext>
            </a:extLst>
          </p:cNvPr>
          <p:cNvSpPr>
            <a:spLocks noGrp="1"/>
          </p:cNvSpPr>
          <p:nvPr>
            <p:ph type="sldNum" sz="quarter" idx="12"/>
          </p:nvPr>
        </p:nvSpPr>
        <p:spPr/>
        <p:txBody>
          <a:bodyPr/>
          <a:lstStyle/>
          <a:p>
            <a:fld id="{CA4E0B33-5EDB-1F45-AD9D-6DA26195BF13}" type="slidenum">
              <a:rPr lang="en-CN" smtClean="0"/>
              <a:t>‹#›</a:t>
            </a:fld>
            <a:endParaRPr lang="en-CN"/>
          </a:p>
        </p:txBody>
      </p:sp>
    </p:spTree>
    <p:extLst>
      <p:ext uri="{BB962C8B-B14F-4D97-AF65-F5344CB8AC3E}">
        <p14:creationId xmlns:p14="http://schemas.microsoft.com/office/powerpoint/2010/main" val="1756841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DA72-B9CD-E6DA-C27D-28E32B8240E5}"/>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0B5199C3-41E9-1DEB-5C91-A67DDA46C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49FBED43-0803-3CE1-6D46-7A24FA3F5A1F}"/>
              </a:ext>
            </a:extLst>
          </p:cNvPr>
          <p:cNvSpPr>
            <a:spLocks noGrp="1"/>
          </p:cNvSpPr>
          <p:nvPr>
            <p:ph type="dt" sz="half" idx="10"/>
          </p:nvPr>
        </p:nvSpPr>
        <p:spPr/>
        <p:txBody>
          <a:bodyPr/>
          <a:lstStyle/>
          <a:p>
            <a:fld id="{E92B3F9B-124C-D441-B569-A91D9619FBC4}" type="datetimeFigureOut">
              <a:rPr lang="en-CN" smtClean="0"/>
              <a:t>04/11/2024</a:t>
            </a:fld>
            <a:endParaRPr lang="en-CN"/>
          </a:p>
        </p:txBody>
      </p:sp>
      <p:sp>
        <p:nvSpPr>
          <p:cNvPr id="5" name="Footer Placeholder 4">
            <a:extLst>
              <a:ext uri="{FF2B5EF4-FFF2-40B4-BE49-F238E27FC236}">
                <a16:creationId xmlns:a16="http://schemas.microsoft.com/office/drawing/2014/main" id="{50C0B80B-097D-0908-C02A-FF577F593A85}"/>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179A5EB-C518-9E8C-06B0-B3DB011067DA}"/>
              </a:ext>
            </a:extLst>
          </p:cNvPr>
          <p:cNvSpPr>
            <a:spLocks noGrp="1"/>
          </p:cNvSpPr>
          <p:nvPr>
            <p:ph type="sldNum" sz="quarter" idx="12"/>
          </p:nvPr>
        </p:nvSpPr>
        <p:spPr/>
        <p:txBody>
          <a:bodyPr/>
          <a:lstStyle/>
          <a:p>
            <a:fld id="{CA4E0B33-5EDB-1F45-AD9D-6DA26195BF13}" type="slidenum">
              <a:rPr lang="en-CN" smtClean="0"/>
              <a:t>‹#›</a:t>
            </a:fld>
            <a:endParaRPr lang="en-CN"/>
          </a:p>
        </p:txBody>
      </p:sp>
    </p:spTree>
    <p:extLst>
      <p:ext uri="{BB962C8B-B14F-4D97-AF65-F5344CB8AC3E}">
        <p14:creationId xmlns:p14="http://schemas.microsoft.com/office/powerpoint/2010/main" val="340151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9714-3140-BDAE-EC28-3E5F6D9F24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2521DB05-FDE0-F2E0-91A2-67227E2293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F69962-D2D1-2C3D-05AE-4F68502DFB03}"/>
              </a:ext>
            </a:extLst>
          </p:cNvPr>
          <p:cNvSpPr>
            <a:spLocks noGrp="1"/>
          </p:cNvSpPr>
          <p:nvPr>
            <p:ph type="dt" sz="half" idx="10"/>
          </p:nvPr>
        </p:nvSpPr>
        <p:spPr/>
        <p:txBody>
          <a:bodyPr/>
          <a:lstStyle/>
          <a:p>
            <a:fld id="{E92B3F9B-124C-D441-B569-A91D9619FBC4}" type="datetimeFigureOut">
              <a:rPr lang="en-CN" smtClean="0"/>
              <a:t>04/11/2024</a:t>
            </a:fld>
            <a:endParaRPr lang="en-CN"/>
          </a:p>
        </p:txBody>
      </p:sp>
      <p:sp>
        <p:nvSpPr>
          <p:cNvPr id="5" name="Footer Placeholder 4">
            <a:extLst>
              <a:ext uri="{FF2B5EF4-FFF2-40B4-BE49-F238E27FC236}">
                <a16:creationId xmlns:a16="http://schemas.microsoft.com/office/drawing/2014/main" id="{9B1C1E10-6F15-259E-EBF4-76340B8FDEF5}"/>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ECFC42A3-CD63-589D-C9B3-543762EA0761}"/>
              </a:ext>
            </a:extLst>
          </p:cNvPr>
          <p:cNvSpPr>
            <a:spLocks noGrp="1"/>
          </p:cNvSpPr>
          <p:nvPr>
            <p:ph type="sldNum" sz="quarter" idx="12"/>
          </p:nvPr>
        </p:nvSpPr>
        <p:spPr/>
        <p:txBody>
          <a:bodyPr/>
          <a:lstStyle/>
          <a:p>
            <a:fld id="{CA4E0B33-5EDB-1F45-AD9D-6DA26195BF13}" type="slidenum">
              <a:rPr lang="en-CN" smtClean="0"/>
              <a:t>‹#›</a:t>
            </a:fld>
            <a:endParaRPr lang="en-CN"/>
          </a:p>
        </p:txBody>
      </p:sp>
    </p:spTree>
    <p:extLst>
      <p:ext uri="{BB962C8B-B14F-4D97-AF65-F5344CB8AC3E}">
        <p14:creationId xmlns:p14="http://schemas.microsoft.com/office/powerpoint/2010/main" val="374893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F246-076F-991B-9530-C0F699726543}"/>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118EF66A-B351-B345-AB66-72FC2C2271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D3390595-748A-36C1-BE5B-087447EECF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EFED5152-CBC4-E2DF-11F5-16241A9B2802}"/>
              </a:ext>
            </a:extLst>
          </p:cNvPr>
          <p:cNvSpPr>
            <a:spLocks noGrp="1"/>
          </p:cNvSpPr>
          <p:nvPr>
            <p:ph type="dt" sz="half" idx="10"/>
          </p:nvPr>
        </p:nvSpPr>
        <p:spPr/>
        <p:txBody>
          <a:bodyPr/>
          <a:lstStyle/>
          <a:p>
            <a:fld id="{E92B3F9B-124C-D441-B569-A91D9619FBC4}" type="datetimeFigureOut">
              <a:rPr lang="en-CN" smtClean="0"/>
              <a:t>04/11/2024</a:t>
            </a:fld>
            <a:endParaRPr lang="en-CN"/>
          </a:p>
        </p:txBody>
      </p:sp>
      <p:sp>
        <p:nvSpPr>
          <p:cNvPr id="6" name="Footer Placeholder 5">
            <a:extLst>
              <a:ext uri="{FF2B5EF4-FFF2-40B4-BE49-F238E27FC236}">
                <a16:creationId xmlns:a16="http://schemas.microsoft.com/office/drawing/2014/main" id="{4CA5EE9E-25A3-5D1F-CE34-9025C6EB86AC}"/>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E44DB4D3-6E73-E084-0143-B26FB265199D}"/>
              </a:ext>
            </a:extLst>
          </p:cNvPr>
          <p:cNvSpPr>
            <a:spLocks noGrp="1"/>
          </p:cNvSpPr>
          <p:nvPr>
            <p:ph type="sldNum" sz="quarter" idx="12"/>
          </p:nvPr>
        </p:nvSpPr>
        <p:spPr/>
        <p:txBody>
          <a:bodyPr/>
          <a:lstStyle/>
          <a:p>
            <a:fld id="{CA4E0B33-5EDB-1F45-AD9D-6DA26195BF13}" type="slidenum">
              <a:rPr lang="en-CN" smtClean="0"/>
              <a:t>‹#›</a:t>
            </a:fld>
            <a:endParaRPr lang="en-CN"/>
          </a:p>
        </p:txBody>
      </p:sp>
    </p:spTree>
    <p:extLst>
      <p:ext uri="{BB962C8B-B14F-4D97-AF65-F5344CB8AC3E}">
        <p14:creationId xmlns:p14="http://schemas.microsoft.com/office/powerpoint/2010/main" val="273003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B67A-5CF2-8AF5-52B9-CE02227B728F}"/>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162C0864-E61E-AC0C-CE30-270C1F18F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7A51B9-53F0-4AC9-04CD-A05FD531CC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8661BF23-5C5A-D9A7-F9AE-CFF700088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4088FC-A8F8-5BCA-1B81-DCD99834FA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4B2CF11A-72EF-B477-5BAE-0462E09D9381}"/>
              </a:ext>
            </a:extLst>
          </p:cNvPr>
          <p:cNvSpPr>
            <a:spLocks noGrp="1"/>
          </p:cNvSpPr>
          <p:nvPr>
            <p:ph type="dt" sz="half" idx="10"/>
          </p:nvPr>
        </p:nvSpPr>
        <p:spPr/>
        <p:txBody>
          <a:bodyPr/>
          <a:lstStyle/>
          <a:p>
            <a:fld id="{E92B3F9B-124C-D441-B569-A91D9619FBC4}" type="datetimeFigureOut">
              <a:rPr lang="en-CN" smtClean="0"/>
              <a:t>04/11/2024</a:t>
            </a:fld>
            <a:endParaRPr lang="en-CN"/>
          </a:p>
        </p:txBody>
      </p:sp>
      <p:sp>
        <p:nvSpPr>
          <p:cNvPr id="8" name="Footer Placeholder 7">
            <a:extLst>
              <a:ext uri="{FF2B5EF4-FFF2-40B4-BE49-F238E27FC236}">
                <a16:creationId xmlns:a16="http://schemas.microsoft.com/office/drawing/2014/main" id="{6D0E34AA-B882-4168-6010-14405D5B5B81}"/>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B59BECA5-74C1-239D-ED34-10BD34E63ABC}"/>
              </a:ext>
            </a:extLst>
          </p:cNvPr>
          <p:cNvSpPr>
            <a:spLocks noGrp="1"/>
          </p:cNvSpPr>
          <p:nvPr>
            <p:ph type="sldNum" sz="quarter" idx="12"/>
          </p:nvPr>
        </p:nvSpPr>
        <p:spPr/>
        <p:txBody>
          <a:bodyPr/>
          <a:lstStyle/>
          <a:p>
            <a:fld id="{CA4E0B33-5EDB-1F45-AD9D-6DA26195BF13}" type="slidenum">
              <a:rPr lang="en-CN" smtClean="0"/>
              <a:t>‹#›</a:t>
            </a:fld>
            <a:endParaRPr lang="en-CN"/>
          </a:p>
        </p:txBody>
      </p:sp>
    </p:spTree>
    <p:extLst>
      <p:ext uri="{BB962C8B-B14F-4D97-AF65-F5344CB8AC3E}">
        <p14:creationId xmlns:p14="http://schemas.microsoft.com/office/powerpoint/2010/main" val="348402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74A1-A00A-B7B3-6AFC-9F10EA80239E}"/>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27C696A3-DD31-0E1C-2A7C-ECA49AF1444E}"/>
              </a:ext>
            </a:extLst>
          </p:cNvPr>
          <p:cNvSpPr>
            <a:spLocks noGrp="1"/>
          </p:cNvSpPr>
          <p:nvPr>
            <p:ph type="dt" sz="half" idx="10"/>
          </p:nvPr>
        </p:nvSpPr>
        <p:spPr/>
        <p:txBody>
          <a:bodyPr/>
          <a:lstStyle/>
          <a:p>
            <a:fld id="{E92B3F9B-124C-D441-B569-A91D9619FBC4}" type="datetimeFigureOut">
              <a:rPr lang="en-CN" smtClean="0"/>
              <a:t>04/11/2024</a:t>
            </a:fld>
            <a:endParaRPr lang="en-CN"/>
          </a:p>
        </p:txBody>
      </p:sp>
      <p:sp>
        <p:nvSpPr>
          <p:cNvPr id="4" name="Footer Placeholder 3">
            <a:extLst>
              <a:ext uri="{FF2B5EF4-FFF2-40B4-BE49-F238E27FC236}">
                <a16:creationId xmlns:a16="http://schemas.microsoft.com/office/drawing/2014/main" id="{F0A5A58F-C112-C4B7-3414-AB4D94A1BA12}"/>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28EFB1F1-36DC-01A0-32D0-70ADBA635F04}"/>
              </a:ext>
            </a:extLst>
          </p:cNvPr>
          <p:cNvSpPr>
            <a:spLocks noGrp="1"/>
          </p:cNvSpPr>
          <p:nvPr>
            <p:ph type="sldNum" sz="quarter" idx="12"/>
          </p:nvPr>
        </p:nvSpPr>
        <p:spPr/>
        <p:txBody>
          <a:bodyPr/>
          <a:lstStyle/>
          <a:p>
            <a:fld id="{CA4E0B33-5EDB-1F45-AD9D-6DA26195BF13}" type="slidenum">
              <a:rPr lang="en-CN" smtClean="0"/>
              <a:t>‹#›</a:t>
            </a:fld>
            <a:endParaRPr lang="en-CN"/>
          </a:p>
        </p:txBody>
      </p:sp>
    </p:spTree>
    <p:extLst>
      <p:ext uri="{BB962C8B-B14F-4D97-AF65-F5344CB8AC3E}">
        <p14:creationId xmlns:p14="http://schemas.microsoft.com/office/powerpoint/2010/main" val="1710434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968C19-4227-0EFA-547C-F075777234FD}"/>
              </a:ext>
            </a:extLst>
          </p:cNvPr>
          <p:cNvSpPr>
            <a:spLocks noGrp="1"/>
          </p:cNvSpPr>
          <p:nvPr>
            <p:ph type="dt" sz="half" idx="10"/>
          </p:nvPr>
        </p:nvSpPr>
        <p:spPr/>
        <p:txBody>
          <a:bodyPr/>
          <a:lstStyle/>
          <a:p>
            <a:fld id="{E92B3F9B-124C-D441-B569-A91D9619FBC4}" type="datetimeFigureOut">
              <a:rPr lang="en-CN" smtClean="0"/>
              <a:t>04/11/2024</a:t>
            </a:fld>
            <a:endParaRPr lang="en-CN"/>
          </a:p>
        </p:txBody>
      </p:sp>
      <p:sp>
        <p:nvSpPr>
          <p:cNvPr id="3" name="Footer Placeholder 2">
            <a:extLst>
              <a:ext uri="{FF2B5EF4-FFF2-40B4-BE49-F238E27FC236}">
                <a16:creationId xmlns:a16="http://schemas.microsoft.com/office/drawing/2014/main" id="{5488889E-4DED-9441-2921-37F50415AC9D}"/>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C095E549-867F-608C-EE11-1514121B6744}"/>
              </a:ext>
            </a:extLst>
          </p:cNvPr>
          <p:cNvSpPr>
            <a:spLocks noGrp="1"/>
          </p:cNvSpPr>
          <p:nvPr>
            <p:ph type="sldNum" sz="quarter" idx="12"/>
          </p:nvPr>
        </p:nvSpPr>
        <p:spPr/>
        <p:txBody>
          <a:bodyPr/>
          <a:lstStyle/>
          <a:p>
            <a:fld id="{CA4E0B33-5EDB-1F45-AD9D-6DA26195BF13}" type="slidenum">
              <a:rPr lang="en-CN" smtClean="0"/>
              <a:t>‹#›</a:t>
            </a:fld>
            <a:endParaRPr lang="en-CN"/>
          </a:p>
        </p:txBody>
      </p:sp>
    </p:spTree>
    <p:extLst>
      <p:ext uri="{BB962C8B-B14F-4D97-AF65-F5344CB8AC3E}">
        <p14:creationId xmlns:p14="http://schemas.microsoft.com/office/powerpoint/2010/main" val="284305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9CF9-A9F2-7420-CA26-3DBD20A30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DD2FF705-9F44-7A3A-9130-61C03DF42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1F1C2887-4E65-166E-1503-FB5A1D5A4B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52D1B-C648-B573-3F64-CE6718BE2423}"/>
              </a:ext>
            </a:extLst>
          </p:cNvPr>
          <p:cNvSpPr>
            <a:spLocks noGrp="1"/>
          </p:cNvSpPr>
          <p:nvPr>
            <p:ph type="dt" sz="half" idx="10"/>
          </p:nvPr>
        </p:nvSpPr>
        <p:spPr/>
        <p:txBody>
          <a:bodyPr/>
          <a:lstStyle/>
          <a:p>
            <a:fld id="{E92B3F9B-124C-D441-B569-A91D9619FBC4}" type="datetimeFigureOut">
              <a:rPr lang="en-CN" smtClean="0"/>
              <a:t>04/11/2024</a:t>
            </a:fld>
            <a:endParaRPr lang="en-CN"/>
          </a:p>
        </p:txBody>
      </p:sp>
      <p:sp>
        <p:nvSpPr>
          <p:cNvPr id="6" name="Footer Placeholder 5">
            <a:extLst>
              <a:ext uri="{FF2B5EF4-FFF2-40B4-BE49-F238E27FC236}">
                <a16:creationId xmlns:a16="http://schemas.microsoft.com/office/drawing/2014/main" id="{F37973CA-A39A-76B3-5A46-CA8B48D00A94}"/>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C9719F77-3BC0-85C7-1BDF-C6346103D8E8}"/>
              </a:ext>
            </a:extLst>
          </p:cNvPr>
          <p:cNvSpPr>
            <a:spLocks noGrp="1"/>
          </p:cNvSpPr>
          <p:nvPr>
            <p:ph type="sldNum" sz="quarter" idx="12"/>
          </p:nvPr>
        </p:nvSpPr>
        <p:spPr/>
        <p:txBody>
          <a:bodyPr/>
          <a:lstStyle/>
          <a:p>
            <a:fld id="{CA4E0B33-5EDB-1F45-AD9D-6DA26195BF13}" type="slidenum">
              <a:rPr lang="en-CN" smtClean="0"/>
              <a:t>‹#›</a:t>
            </a:fld>
            <a:endParaRPr lang="en-CN"/>
          </a:p>
        </p:txBody>
      </p:sp>
    </p:spTree>
    <p:extLst>
      <p:ext uri="{BB962C8B-B14F-4D97-AF65-F5344CB8AC3E}">
        <p14:creationId xmlns:p14="http://schemas.microsoft.com/office/powerpoint/2010/main" val="242407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D519-13FC-5008-C599-D1221CE3A0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52DEAB24-9DD2-9B1C-A7AC-7388FD47BF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964D747E-A21B-30BF-38E5-E5AEE05CE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C91455-F2FD-1F23-FE2D-C34DFEAF542C}"/>
              </a:ext>
            </a:extLst>
          </p:cNvPr>
          <p:cNvSpPr>
            <a:spLocks noGrp="1"/>
          </p:cNvSpPr>
          <p:nvPr>
            <p:ph type="dt" sz="half" idx="10"/>
          </p:nvPr>
        </p:nvSpPr>
        <p:spPr/>
        <p:txBody>
          <a:bodyPr/>
          <a:lstStyle/>
          <a:p>
            <a:fld id="{E92B3F9B-124C-D441-B569-A91D9619FBC4}" type="datetimeFigureOut">
              <a:rPr lang="en-CN" smtClean="0"/>
              <a:t>04/11/2024</a:t>
            </a:fld>
            <a:endParaRPr lang="en-CN"/>
          </a:p>
        </p:txBody>
      </p:sp>
      <p:sp>
        <p:nvSpPr>
          <p:cNvPr id="6" name="Footer Placeholder 5">
            <a:extLst>
              <a:ext uri="{FF2B5EF4-FFF2-40B4-BE49-F238E27FC236}">
                <a16:creationId xmlns:a16="http://schemas.microsoft.com/office/drawing/2014/main" id="{570C2014-2EE8-206E-17D2-2DFC1134D3E7}"/>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7ABBD454-E350-98AD-931E-269319870C42}"/>
              </a:ext>
            </a:extLst>
          </p:cNvPr>
          <p:cNvSpPr>
            <a:spLocks noGrp="1"/>
          </p:cNvSpPr>
          <p:nvPr>
            <p:ph type="sldNum" sz="quarter" idx="12"/>
          </p:nvPr>
        </p:nvSpPr>
        <p:spPr/>
        <p:txBody>
          <a:bodyPr/>
          <a:lstStyle/>
          <a:p>
            <a:fld id="{CA4E0B33-5EDB-1F45-AD9D-6DA26195BF13}" type="slidenum">
              <a:rPr lang="en-CN" smtClean="0"/>
              <a:t>‹#›</a:t>
            </a:fld>
            <a:endParaRPr lang="en-CN"/>
          </a:p>
        </p:txBody>
      </p:sp>
    </p:spTree>
    <p:extLst>
      <p:ext uri="{BB962C8B-B14F-4D97-AF65-F5344CB8AC3E}">
        <p14:creationId xmlns:p14="http://schemas.microsoft.com/office/powerpoint/2010/main" val="109774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5F5D3B-9565-C69B-6858-4CFBA01936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FDC3FC91-D7E9-7C8A-FB24-FF7585A8EB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54E4494-C62E-E776-DE05-4EC2680398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B3F9B-124C-D441-B569-A91D9619FBC4}" type="datetimeFigureOut">
              <a:rPr lang="en-CN" smtClean="0"/>
              <a:t>04/11/2024</a:t>
            </a:fld>
            <a:endParaRPr lang="en-CN"/>
          </a:p>
        </p:txBody>
      </p:sp>
      <p:sp>
        <p:nvSpPr>
          <p:cNvPr id="5" name="Footer Placeholder 4">
            <a:extLst>
              <a:ext uri="{FF2B5EF4-FFF2-40B4-BE49-F238E27FC236}">
                <a16:creationId xmlns:a16="http://schemas.microsoft.com/office/drawing/2014/main" id="{03E40385-ACAC-228E-3318-AB627C7E1C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1EA5BC36-1A33-6851-2CB5-38E20E49D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E0B33-5EDB-1F45-AD9D-6DA26195BF13}" type="slidenum">
              <a:rPr lang="en-CN" smtClean="0"/>
              <a:t>‹#›</a:t>
            </a:fld>
            <a:endParaRPr lang="en-CN"/>
          </a:p>
        </p:txBody>
      </p:sp>
    </p:spTree>
    <p:extLst>
      <p:ext uri="{BB962C8B-B14F-4D97-AF65-F5344CB8AC3E}">
        <p14:creationId xmlns:p14="http://schemas.microsoft.com/office/powerpoint/2010/main" val="3664517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C7A93-50C0-F4AE-8BBB-FFCF70D5844F}"/>
              </a:ext>
            </a:extLst>
          </p:cNvPr>
          <p:cNvSpPr>
            <a:spLocks noGrp="1"/>
          </p:cNvSpPr>
          <p:nvPr>
            <p:ph type="ctrTitle"/>
          </p:nvPr>
        </p:nvSpPr>
        <p:spPr/>
        <p:txBody>
          <a:bodyPr>
            <a:normAutofit/>
          </a:bodyPr>
          <a:lstStyle/>
          <a:p>
            <a:r>
              <a:rPr lang="en-US" sz="4400" dirty="0"/>
              <a:t>Application and Analysis of </a:t>
            </a:r>
            <a:r>
              <a:rPr lang="en-US" sz="4400" dirty="0" err="1"/>
              <a:t>HodgeRank</a:t>
            </a:r>
            <a:r>
              <a:rPr lang="en-US" sz="4400" dirty="0"/>
              <a:t> on Crowdsourced Datasets</a:t>
            </a:r>
            <a:endParaRPr lang="en-CN" sz="4400" dirty="0"/>
          </a:p>
        </p:txBody>
      </p:sp>
      <p:sp>
        <p:nvSpPr>
          <p:cNvPr id="3" name="Subtitle 2">
            <a:extLst>
              <a:ext uri="{FF2B5EF4-FFF2-40B4-BE49-F238E27FC236}">
                <a16:creationId xmlns:a16="http://schemas.microsoft.com/office/drawing/2014/main" id="{F37C089C-D64F-FB68-87A2-A0D984A0158F}"/>
              </a:ext>
            </a:extLst>
          </p:cNvPr>
          <p:cNvSpPr>
            <a:spLocks noGrp="1"/>
          </p:cNvSpPr>
          <p:nvPr>
            <p:ph type="subTitle" idx="1"/>
          </p:nvPr>
        </p:nvSpPr>
        <p:spPr/>
        <p:txBody>
          <a:bodyPr>
            <a:normAutofit/>
          </a:bodyPr>
          <a:lstStyle/>
          <a:p>
            <a:r>
              <a:rPr lang="en-US" sz="1800" dirty="0"/>
              <a:t>Y</a:t>
            </a:r>
            <a:r>
              <a:rPr lang="en-US" altLang="zh-CN" sz="1800" dirty="0"/>
              <a:t>uxuan Chen</a:t>
            </a:r>
          </a:p>
          <a:p>
            <a:r>
              <a:rPr lang="en-CN" sz="1800" dirty="0"/>
              <a:t>Department of Mathematics</a:t>
            </a:r>
          </a:p>
        </p:txBody>
      </p:sp>
    </p:spTree>
    <p:extLst>
      <p:ext uri="{BB962C8B-B14F-4D97-AF65-F5344CB8AC3E}">
        <p14:creationId xmlns:p14="http://schemas.microsoft.com/office/powerpoint/2010/main" val="2673433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0A7F-342B-636B-B370-9DD52D15AEFE}"/>
              </a:ext>
            </a:extLst>
          </p:cNvPr>
          <p:cNvSpPr>
            <a:spLocks noGrp="1"/>
          </p:cNvSpPr>
          <p:nvPr>
            <p:ph type="title"/>
          </p:nvPr>
        </p:nvSpPr>
        <p:spPr/>
        <p:txBody>
          <a:bodyPr/>
          <a:lstStyle/>
          <a:p>
            <a:r>
              <a:rPr lang="en-CN" dirty="0"/>
              <a:t>Main Results</a:t>
            </a:r>
          </a:p>
        </p:txBody>
      </p:sp>
      <p:sp>
        <p:nvSpPr>
          <p:cNvPr id="3" name="Content Placeholder 2">
            <a:extLst>
              <a:ext uri="{FF2B5EF4-FFF2-40B4-BE49-F238E27FC236}">
                <a16:creationId xmlns:a16="http://schemas.microsoft.com/office/drawing/2014/main" id="{873B749E-B335-42A4-82C5-5B99A63C41D2}"/>
              </a:ext>
            </a:extLst>
          </p:cNvPr>
          <p:cNvSpPr>
            <a:spLocks noGrp="1"/>
          </p:cNvSpPr>
          <p:nvPr>
            <p:ph idx="1"/>
          </p:nvPr>
        </p:nvSpPr>
        <p:spPr/>
        <p:txBody>
          <a:bodyPr/>
          <a:lstStyle/>
          <a:p>
            <a:r>
              <a:rPr lang="en-CN" dirty="0"/>
              <a:t>Inconsistency Analysis</a:t>
            </a:r>
            <a:endParaRPr lang="en-US" dirty="0"/>
          </a:p>
          <a:p>
            <a:pPr marL="0" indent="0">
              <a:buNone/>
            </a:pPr>
            <a:r>
              <a:rPr lang="en-US" dirty="0"/>
              <a:t>   College 23: </a:t>
            </a:r>
            <a:r>
              <a:rPr lang="en-US" i="1" dirty="0"/>
              <a:t>University of Michigan, USA</a:t>
            </a:r>
          </a:p>
          <a:p>
            <a:pPr marL="0" indent="0">
              <a:buNone/>
            </a:pPr>
            <a:r>
              <a:rPr lang="en-US" i="1" dirty="0"/>
              <a:t>   </a:t>
            </a:r>
            <a:r>
              <a:rPr lang="en-US" dirty="0"/>
              <a:t>College 27: </a:t>
            </a:r>
            <a:r>
              <a:rPr lang="en-US" i="1" dirty="0"/>
              <a:t>University of Washington, USA</a:t>
            </a:r>
          </a:p>
          <a:p>
            <a:pPr marL="0" indent="0">
              <a:buNone/>
            </a:pPr>
            <a:endParaRPr lang="en-US" i="1" dirty="0"/>
          </a:p>
          <a:p>
            <a:pPr marL="0" indent="0">
              <a:buNone/>
            </a:pPr>
            <a:r>
              <a:rPr lang="en-US" i="1" dirty="0"/>
              <a:t>   </a:t>
            </a:r>
            <a:r>
              <a:rPr lang="en-US" dirty="0"/>
              <a:t>Image 15 (Age 15): </a:t>
            </a:r>
          </a:p>
          <a:p>
            <a:pPr marL="0" indent="0">
              <a:buNone/>
            </a:pPr>
            <a:endParaRPr lang="en-US" dirty="0"/>
          </a:p>
          <a:p>
            <a:pPr marL="0" indent="0">
              <a:buNone/>
            </a:pPr>
            <a:endParaRPr lang="en-US" dirty="0"/>
          </a:p>
          <a:p>
            <a:pPr marL="0" indent="0">
              <a:buNone/>
            </a:pPr>
            <a:r>
              <a:rPr lang="en-US" dirty="0"/>
              <a:t>   Image 16 (Age 17):</a:t>
            </a:r>
            <a:endParaRPr lang="en-CN" dirty="0"/>
          </a:p>
        </p:txBody>
      </p:sp>
      <p:pic>
        <p:nvPicPr>
          <p:cNvPr id="5" name="图片 4" descr="人微笑的看着前面&#10;&#10;描述已自动生成">
            <a:extLst>
              <a:ext uri="{FF2B5EF4-FFF2-40B4-BE49-F238E27FC236}">
                <a16:creationId xmlns:a16="http://schemas.microsoft.com/office/drawing/2014/main" id="{28093811-4822-71F1-A244-8862406FE2BF}"/>
              </a:ext>
            </a:extLst>
          </p:cNvPr>
          <p:cNvPicPr>
            <a:picLocks noChangeAspect="1"/>
          </p:cNvPicPr>
          <p:nvPr/>
        </p:nvPicPr>
        <p:blipFill>
          <a:blip r:embed="rId3"/>
          <a:stretch>
            <a:fillRect/>
          </a:stretch>
        </p:blipFill>
        <p:spPr>
          <a:xfrm>
            <a:off x="4576614" y="3429000"/>
            <a:ext cx="1322832" cy="1615440"/>
          </a:xfrm>
          <a:prstGeom prst="rect">
            <a:avLst/>
          </a:prstGeom>
        </p:spPr>
      </p:pic>
      <p:pic>
        <p:nvPicPr>
          <p:cNvPr id="9" name="图片 8" descr="男人戴着眼镜&#10;&#10;描述已自动生成">
            <a:extLst>
              <a:ext uri="{FF2B5EF4-FFF2-40B4-BE49-F238E27FC236}">
                <a16:creationId xmlns:a16="http://schemas.microsoft.com/office/drawing/2014/main" id="{5073F8A2-B71B-6EEB-0B4C-2BB99A050815}"/>
              </a:ext>
            </a:extLst>
          </p:cNvPr>
          <p:cNvPicPr>
            <a:picLocks noChangeAspect="1"/>
          </p:cNvPicPr>
          <p:nvPr/>
        </p:nvPicPr>
        <p:blipFill>
          <a:blip r:embed="rId4"/>
          <a:stretch>
            <a:fillRect/>
          </a:stretch>
        </p:blipFill>
        <p:spPr>
          <a:xfrm>
            <a:off x="4584562" y="5193856"/>
            <a:ext cx="1322832" cy="1549506"/>
          </a:xfrm>
          <a:prstGeom prst="rect">
            <a:avLst/>
          </a:prstGeom>
        </p:spPr>
      </p:pic>
    </p:spTree>
    <p:extLst>
      <p:ext uri="{BB962C8B-B14F-4D97-AF65-F5344CB8AC3E}">
        <p14:creationId xmlns:p14="http://schemas.microsoft.com/office/powerpoint/2010/main" val="87550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0A7F-342B-636B-B370-9DD52D15AEFE}"/>
              </a:ext>
            </a:extLst>
          </p:cNvPr>
          <p:cNvSpPr>
            <a:spLocks noGrp="1"/>
          </p:cNvSpPr>
          <p:nvPr>
            <p:ph type="title"/>
          </p:nvPr>
        </p:nvSpPr>
        <p:spPr/>
        <p:txBody>
          <a:bodyPr/>
          <a:lstStyle/>
          <a:p>
            <a:r>
              <a:rPr lang="en-CN" dirty="0"/>
              <a:t>Main Results</a:t>
            </a:r>
          </a:p>
        </p:txBody>
      </p:sp>
      <p:sp>
        <p:nvSpPr>
          <p:cNvPr id="3" name="Content Placeholder 2">
            <a:extLst>
              <a:ext uri="{FF2B5EF4-FFF2-40B4-BE49-F238E27FC236}">
                <a16:creationId xmlns:a16="http://schemas.microsoft.com/office/drawing/2014/main" id="{873B749E-B335-42A4-82C5-5B99A63C41D2}"/>
              </a:ext>
            </a:extLst>
          </p:cNvPr>
          <p:cNvSpPr>
            <a:spLocks noGrp="1"/>
          </p:cNvSpPr>
          <p:nvPr>
            <p:ph idx="1"/>
          </p:nvPr>
        </p:nvSpPr>
        <p:spPr/>
        <p:txBody>
          <a:bodyPr/>
          <a:lstStyle/>
          <a:p>
            <a:r>
              <a:rPr lang="en-CN" dirty="0"/>
              <a:t>Assessment of Assessor’s Reliability</a:t>
            </a:r>
          </a:p>
        </p:txBody>
      </p:sp>
      <p:pic>
        <p:nvPicPr>
          <p:cNvPr id="5" name="图片 4">
            <a:extLst>
              <a:ext uri="{FF2B5EF4-FFF2-40B4-BE49-F238E27FC236}">
                <a16:creationId xmlns:a16="http://schemas.microsoft.com/office/drawing/2014/main" id="{718D9033-A24B-E27A-888C-892EF93F7C4F}"/>
              </a:ext>
            </a:extLst>
          </p:cNvPr>
          <p:cNvPicPr>
            <a:picLocks noChangeAspect="1"/>
          </p:cNvPicPr>
          <p:nvPr/>
        </p:nvPicPr>
        <p:blipFill>
          <a:blip r:embed="rId2"/>
          <a:stretch>
            <a:fillRect/>
          </a:stretch>
        </p:blipFill>
        <p:spPr>
          <a:xfrm>
            <a:off x="2715454" y="2398996"/>
            <a:ext cx="6688737" cy="3961618"/>
          </a:xfrm>
          <a:prstGeom prst="rect">
            <a:avLst/>
          </a:prstGeom>
        </p:spPr>
      </p:pic>
    </p:spTree>
    <p:extLst>
      <p:ext uri="{BB962C8B-B14F-4D97-AF65-F5344CB8AC3E}">
        <p14:creationId xmlns:p14="http://schemas.microsoft.com/office/powerpoint/2010/main" val="328964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1349-B578-4A2A-E49A-790F20C30172}"/>
              </a:ext>
            </a:extLst>
          </p:cNvPr>
          <p:cNvSpPr>
            <a:spLocks noGrp="1"/>
          </p:cNvSpPr>
          <p:nvPr>
            <p:ph type="title"/>
          </p:nvPr>
        </p:nvSpPr>
        <p:spPr/>
        <p:txBody>
          <a:bodyPr/>
          <a:lstStyle/>
          <a:p>
            <a:r>
              <a:rPr lang="en-CN" dirty="0"/>
              <a:t>Reference</a:t>
            </a:r>
          </a:p>
        </p:txBody>
      </p:sp>
      <p:sp>
        <p:nvSpPr>
          <p:cNvPr id="4" name="内容占位符 3">
            <a:extLst>
              <a:ext uri="{FF2B5EF4-FFF2-40B4-BE49-F238E27FC236}">
                <a16:creationId xmlns:a16="http://schemas.microsoft.com/office/drawing/2014/main" id="{FD53A2A6-EE34-927D-27DB-F888AEB4D22F}"/>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A5BBF571-BA45-0DB9-B6CC-9873D8D67739}"/>
              </a:ext>
            </a:extLst>
          </p:cNvPr>
          <p:cNvPicPr>
            <a:picLocks noChangeAspect="1"/>
          </p:cNvPicPr>
          <p:nvPr/>
        </p:nvPicPr>
        <p:blipFill>
          <a:blip r:embed="rId2"/>
          <a:stretch>
            <a:fillRect/>
          </a:stretch>
        </p:blipFill>
        <p:spPr>
          <a:xfrm>
            <a:off x="905521" y="1690688"/>
            <a:ext cx="8535591" cy="2010056"/>
          </a:xfrm>
          <a:prstGeom prst="rect">
            <a:avLst/>
          </a:prstGeom>
        </p:spPr>
      </p:pic>
    </p:spTree>
    <p:extLst>
      <p:ext uri="{BB962C8B-B14F-4D97-AF65-F5344CB8AC3E}">
        <p14:creationId xmlns:p14="http://schemas.microsoft.com/office/powerpoint/2010/main" val="147428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5AEE-7991-5CE7-2D37-DDC462E5F133}"/>
              </a:ext>
            </a:extLst>
          </p:cNvPr>
          <p:cNvSpPr>
            <a:spLocks noGrp="1"/>
          </p:cNvSpPr>
          <p:nvPr>
            <p:ph type="title"/>
          </p:nvPr>
        </p:nvSpPr>
        <p:spPr/>
        <p:txBody>
          <a:bodyPr/>
          <a:lstStyle/>
          <a:p>
            <a:r>
              <a:rPr lang="en-CN" altLang="zh-CN" dirty="0"/>
              <a:t>Research Problem</a:t>
            </a:r>
            <a:endParaRPr lang="en-CN" dirty="0"/>
          </a:p>
        </p:txBody>
      </p:sp>
      <p:sp>
        <p:nvSpPr>
          <p:cNvPr id="3" name="Content Placeholder 2">
            <a:extLst>
              <a:ext uri="{FF2B5EF4-FFF2-40B4-BE49-F238E27FC236}">
                <a16:creationId xmlns:a16="http://schemas.microsoft.com/office/drawing/2014/main" id="{27396793-216B-8D85-26BA-38EA78C7E976}"/>
              </a:ext>
            </a:extLst>
          </p:cNvPr>
          <p:cNvSpPr>
            <a:spLocks noGrp="1"/>
          </p:cNvSpPr>
          <p:nvPr>
            <p:ph idx="1"/>
          </p:nvPr>
        </p:nvSpPr>
        <p:spPr/>
        <p:txBody>
          <a:bodyPr>
            <a:normAutofit lnSpcReduction="10000"/>
          </a:bodyPr>
          <a:lstStyle/>
          <a:p>
            <a:r>
              <a:rPr lang="en-US" altLang="zh-CN" dirty="0"/>
              <a:t>Weighted matrix:</a:t>
            </a:r>
            <a:endParaRPr lang="en-CN" altLang="zh-CN" dirty="0"/>
          </a:p>
          <a:p>
            <a:endParaRPr lang="en-US" altLang="zh-CN" dirty="0"/>
          </a:p>
          <a:p>
            <a:endParaRPr lang="en-US" altLang="zh-CN" dirty="0"/>
          </a:p>
          <a:p>
            <a:endParaRPr lang="en-US" altLang="zh-CN" dirty="0"/>
          </a:p>
          <a:p>
            <a:r>
              <a:rPr lang="en-US" altLang="zh-CN" dirty="0"/>
              <a:t>Pairwise comparison data:</a:t>
            </a:r>
          </a:p>
          <a:p>
            <a:endParaRPr lang="en-US" altLang="zh-CN" dirty="0"/>
          </a:p>
          <a:p>
            <a:endParaRPr lang="en-US" altLang="zh-CN" dirty="0"/>
          </a:p>
          <a:p>
            <a:endParaRPr lang="en-US" altLang="zh-CN" dirty="0"/>
          </a:p>
          <a:p>
            <a:r>
              <a:rPr lang="en-US" altLang="zh-CN" dirty="0"/>
              <a:t>Problem: Find a global ranking for all users.</a:t>
            </a:r>
          </a:p>
          <a:p>
            <a:endParaRPr lang="en-US" altLang="zh-CN" dirty="0"/>
          </a:p>
          <a:p>
            <a:endParaRPr lang="en-US" altLang="zh-CN" dirty="0"/>
          </a:p>
        </p:txBody>
      </p:sp>
      <p:grpSp>
        <p:nvGrpSpPr>
          <p:cNvPr id="9" name="组合 8">
            <a:extLst>
              <a:ext uri="{FF2B5EF4-FFF2-40B4-BE49-F238E27FC236}">
                <a16:creationId xmlns:a16="http://schemas.microsoft.com/office/drawing/2014/main" id="{D993BD55-4F09-B046-9FE2-10C99FC9B08F}"/>
              </a:ext>
            </a:extLst>
          </p:cNvPr>
          <p:cNvGrpSpPr/>
          <p:nvPr/>
        </p:nvGrpSpPr>
        <p:grpSpPr>
          <a:xfrm>
            <a:off x="1324263" y="4310145"/>
            <a:ext cx="5664200" cy="1260372"/>
            <a:chOff x="1324263" y="4346967"/>
            <a:chExt cx="5664200" cy="1260372"/>
          </a:xfrm>
        </p:grpSpPr>
        <p:pic>
          <p:nvPicPr>
            <p:cNvPr id="6" name="Picture 5" descr="A black text on a white background&#10;&#10;Description automatically generated with medium confidence">
              <a:extLst>
                <a:ext uri="{FF2B5EF4-FFF2-40B4-BE49-F238E27FC236}">
                  <a16:creationId xmlns:a16="http://schemas.microsoft.com/office/drawing/2014/main" id="{12F1EE1C-8BC0-6386-C8D5-BB08E8BC284C}"/>
                </a:ext>
              </a:extLst>
            </p:cNvPr>
            <p:cNvPicPr>
              <a:picLocks noChangeAspect="1"/>
            </p:cNvPicPr>
            <p:nvPr/>
          </p:nvPicPr>
          <p:blipFill rotWithShape="1">
            <a:blip r:embed="rId2"/>
            <a:srcRect t="13158"/>
            <a:stretch/>
          </p:blipFill>
          <p:spPr>
            <a:xfrm>
              <a:off x="1324263" y="4346967"/>
              <a:ext cx="5664200" cy="838201"/>
            </a:xfrm>
            <a:prstGeom prst="rect">
              <a:avLst/>
            </a:prstGeom>
          </p:spPr>
        </p:pic>
        <p:pic>
          <p:nvPicPr>
            <p:cNvPr id="4" name="图片 3">
              <a:extLst>
                <a:ext uri="{FF2B5EF4-FFF2-40B4-BE49-F238E27FC236}">
                  <a16:creationId xmlns:a16="http://schemas.microsoft.com/office/drawing/2014/main" id="{A82655BB-AD0B-FFF1-0F46-722231743C61}"/>
                </a:ext>
              </a:extLst>
            </p:cNvPr>
            <p:cNvPicPr>
              <a:picLocks noChangeAspect="1"/>
            </p:cNvPicPr>
            <p:nvPr/>
          </p:nvPicPr>
          <p:blipFill rotWithShape="1">
            <a:blip r:embed="rId3"/>
            <a:srcRect r="39165"/>
            <a:stretch/>
          </p:blipFill>
          <p:spPr>
            <a:xfrm>
              <a:off x="1578085" y="5144003"/>
              <a:ext cx="2607289" cy="463336"/>
            </a:xfrm>
            <a:prstGeom prst="rect">
              <a:avLst/>
            </a:prstGeom>
          </p:spPr>
        </p:pic>
      </p:grpSp>
      <p:grpSp>
        <p:nvGrpSpPr>
          <p:cNvPr id="7" name="组合 6">
            <a:extLst>
              <a:ext uri="{FF2B5EF4-FFF2-40B4-BE49-F238E27FC236}">
                <a16:creationId xmlns:a16="http://schemas.microsoft.com/office/drawing/2014/main" id="{D345A5BF-639A-C958-FE9F-80BD3AD28FC9}"/>
              </a:ext>
            </a:extLst>
          </p:cNvPr>
          <p:cNvGrpSpPr/>
          <p:nvPr/>
        </p:nvGrpSpPr>
        <p:grpSpPr>
          <a:xfrm>
            <a:off x="1324263" y="2383644"/>
            <a:ext cx="6311900" cy="1325563"/>
            <a:chOff x="1324263" y="1309685"/>
            <a:chExt cx="6311900" cy="1325563"/>
          </a:xfrm>
        </p:grpSpPr>
        <p:pic>
          <p:nvPicPr>
            <p:cNvPr id="8" name="Picture 7" descr="A black text on a white background&#10;&#10;Description automatically generated with medium confidence">
              <a:extLst>
                <a:ext uri="{FF2B5EF4-FFF2-40B4-BE49-F238E27FC236}">
                  <a16:creationId xmlns:a16="http://schemas.microsoft.com/office/drawing/2014/main" id="{AC3176B4-43D9-860A-9FC5-8C5BFBED4560}"/>
                </a:ext>
              </a:extLst>
            </p:cNvPr>
            <p:cNvPicPr>
              <a:picLocks noChangeAspect="1"/>
            </p:cNvPicPr>
            <p:nvPr/>
          </p:nvPicPr>
          <p:blipFill>
            <a:blip r:embed="rId4"/>
            <a:stretch>
              <a:fillRect/>
            </a:stretch>
          </p:blipFill>
          <p:spPr>
            <a:xfrm>
              <a:off x="1324263" y="1309685"/>
              <a:ext cx="6311900" cy="838200"/>
            </a:xfrm>
            <a:prstGeom prst="rect">
              <a:avLst/>
            </a:prstGeom>
          </p:spPr>
        </p:pic>
        <p:pic>
          <p:nvPicPr>
            <p:cNvPr id="5" name="图片 4">
              <a:extLst>
                <a:ext uri="{FF2B5EF4-FFF2-40B4-BE49-F238E27FC236}">
                  <a16:creationId xmlns:a16="http://schemas.microsoft.com/office/drawing/2014/main" id="{5F2135B9-E8B0-F94A-7F7F-1F4F2113629B}"/>
                </a:ext>
              </a:extLst>
            </p:cNvPr>
            <p:cNvPicPr>
              <a:picLocks noChangeAspect="1"/>
            </p:cNvPicPr>
            <p:nvPr/>
          </p:nvPicPr>
          <p:blipFill rotWithShape="1">
            <a:blip r:embed="rId3"/>
            <a:srcRect l="63228"/>
            <a:stretch/>
          </p:blipFill>
          <p:spPr>
            <a:xfrm>
              <a:off x="1578085" y="2171912"/>
              <a:ext cx="1576013" cy="463336"/>
            </a:xfrm>
            <a:prstGeom prst="rect">
              <a:avLst/>
            </a:prstGeom>
          </p:spPr>
        </p:pic>
      </p:grpSp>
    </p:spTree>
    <p:extLst>
      <p:ext uri="{BB962C8B-B14F-4D97-AF65-F5344CB8AC3E}">
        <p14:creationId xmlns:p14="http://schemas.microsoft.com/office/powerpoint/2010/main" val="249971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B304-E45F-3A05-882F-E3B0BA803081}"/>
              </a:ext>
            </a:extLst>
          </p:cNvPr>
          <p:cNvSpPr>
            <a:spLocks noGrp="1"/>
          </p:cNvSpPr>
          <p:nvPr>
            <p:ph type="title"/>
          </p:nvPr>
        </p:nvSpPr>
        <p:spPr/>
        <p:txBody>
          <a:bodyPr/>
          <a:lstStyle/>
          <a:p>
            <a:r>
              <a:rPr lang="en-US" altLang="zh-CN" dirty="0"/>
              <a:t>Datasets</a:t>
            </a:r>
            <a:endParaRPr lang="en-CN" dirty="0"/>
          </a:p>
        </p:txBody>
      </p:sp>
      <p:sp>
        <p:nvSpPr>
          <p:cNvPr id="3" name="Content Placeholder 2">
            <a:extLst>
              <a:ext uri="{FF2B5EF4-FFF2-40B4-BE49-F238E27FC236}">
                <a16:creationId xmlns:a16="http://schemas.microsoft.com/office/drawing/2014/main" id="{3B5EECA2-FA7D-7740-66A7-61DFA13A5180}"/>
              </a:ext>
            </a:extLst>
          </p:cNvPr>
          <p:cNvSpPr>
            <a:spLocks noGrp="1"/>
          </p:cNvSpPr>
          <p:nvPr>
            <p:ph idx="1"/>
          </p:nvPr>
        </p:nvSpPr>
        <p:spPr/>
        <p:txBody>
          <a:bodyPr>
            <a:normAutofit/>
          </a:bodyPr>
          <a:lstStyle/>
          <a:p>
            <a:r>
              <a:rPr lang="en-US" sz="1800" b="1" dirty="0"/>
              <a:t>World College Dataset</a:t>
            </a:r>
            <a:r>
              <a:rPr lang="en-US" sz="1800" dirty="0"/>
              <a:t>,</a:t>
            </a:r>
            <a:r>
              <a:rPr lang="zh-CN" altLang="en-US" sz="1800" dirty="0"/>
              <a:t> </a:t>
            </a:r>
            <a:r>
              <a:rPr lang="en-US" sz="1800" dirty="0"/>
              <a:t>composed of 261 colleges and their corresponding scores (not ground-truth), 9408 pairwise comparisons given by 409 distinct annotators from various countries who are given a pair of universities and asked to choose which university is more attractive to attend. After combining the comparisons of all the annotators, there are 8175 distinct comparisons and 41402 triangles.</a:t>
            </a:r>
          </a:p>
          <a:p>
            <a:endParaRPr lang="en-US" sz="1800" dirty="0"/>
          </a:p>
          <a:p>
            <a:pPr algn="l"/>
            <a:r>
              <a:rPr lang="en-US" altLang="zh-CN" sz="1800" b="1" i="0" u="none" strike="noStrike" baseline="0" dirty="0">
                <a:latin typeface="Lato-Regular"/>
              </a:rPr>
              <a:t>Human Age Dataset</a:t>
            </a:r>
            <a:r>
              <a:rPr lang="en-US" altLang="zh-CN" sz="1800" dirty="0">
                <a:latin typeface="Lato-Regular"/>
              </a:rPr>
              <a:t>, </a:t>
            </a:r>
            <a:r>
              <a:rPr lang="en-US" altLang="zh-CN" sz="1800" b="0" i="0" u="none" strike="noStrike" baseline="0" dirty="0">
                <a:latin typeface="Lato-Light"/>
              </a:rPr>
              <a:t>contains 30 images from the FG-NET 1 dataset, which have been annotated by 94 volunteer users on </a:t>
            </a:r>
            <a:r>
              <a:rPr lang="en-US" altLang="zh-CN" sz="1800" b="0" i="0" u="none" strike="noStrike" baseline="0" dirty="0" err="1">
                <a:latin typeface="Lato-Light"/>
              </a:rPr>
              <a:t>ChinaCrowds</a:t>
            </a:r>
            <a:r>
              <a:rPr lang="en-US" altLang="zh-CN" sz="1800" dirty="0">
                <a:latin typeface="Lato-Light"/>
              </a:rPr>
              <a:t> </a:t>
            </a:r>
            <a:r>
              <a:rPr lang="en-US" altLang="zh-CN" sz="1800" b="0" i="0" u="none" strike="noStrike" baseline="0" dirty="0">
                <a:latin typeface="Lato-Light"/>
              </a:rPr>
              <a:t>platform. There are 12778 pairwise comparisons given by annotators who are presented with two images and asked to choose which one appears older. After combining the comparisons of all the annotators, there are 435 distinct comparisons and 4060 triangles, which means that every pair of the images has been compared. The ground-truth ages for the images are also included i</a:t>
            </a:r>
            <a:r>
              <a:rPr lang="en-US" altLang="zh-CN" sz="1800" dirty="0">
                <a:latin typeface="Lato-Light"/>
              </a:rPr>
              <a:t>n </a:t>
            </a:r>
            <a:r>
              <a:rPr lang="en-US" altLang="zh-CN" sz="1800" b="0" i="0" u="none" strike="noStrike" baseline="0" dirty="0">
                <a:latin typeface="Lato-Light"/>
              </a:rPr>
              <a:t>the dataset.</a:t>
            </a:r>
            <a:endParaRPr lang="en-CN" sz="1800" dirty="0"/>
          </a:p>
        </p:txBody>
      </p:sp>
    </p:spTree>
    <p:extLst>
      <p:ext uri="{BB962C8B-B14F-4D97-AF65-F5344CB8AC3E}">
        <p14:creationId xmlns:p14="http://schemas.microsoft.com/office/powerpoint/2010/main" val="306450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B304-E45F-3A05-882F-E3B0BA803081}"/>
              </a:ext>
            </a:extLst>
          </p:cNvPr>
          <p:cNvSpPr>
            <a:spLocks noGrp="1"/>
          </p:cNvSpPr>
          <p:nvPr>
            <p:ph type="title"/>
          </p:nvPr>
        </p:nvSpPr>
        <p:spPr/>
        <p:txBody>
          <a:bodyPr/>
          <a:lstStyle/>
          <a:p>
            <a:r>
              <a:rPr lang="en-CN" altLang="zh-CN" dirty="0"/>
              <a:t>Methodology</a:t>
            </a:r>
            <a:endParaRPr lang="en-CN" dirty="0"/>
          </a:p>
        </p:txBody>
      </p:sp>
      <p:sp>
        <p:nvSpPr>
          <p:cNvPr id="3" name="Content Placeholder 2">
            <a:extLst>
              <a:ext uri="{FF2B5EF4-FFF2-40B4-BE49-F238E27FC236}">
                <a16:creationId xmlns:a16="http://schemas.microsoft.com/office/drawing/2014/main" id="{3B5EECA2-FA7D-7740-66A7-61DFA13A5180}"/>
              </a:ext>
            </a:extLst>
          </p:cNvPr>
          <p:cNvSpPr>
            <a:spLocks noGrp="1"/>
          </p:cNvSpPr>
          <p:nvPr>
            <p:ph idx="1"/>
          </p:nvPr>
        </p:nvSpPr>
        <p:spPr/>
        <p:txBody>
          <a:bodyPr/>
          <a:lstStyle/>
          <a:p>
            <a:r>
              <a:rPr lang="en-CN" dirty="0"/>
              <a:t>Hodge Decomposition Theorem</a:t>
            </a:r>
          </a:p>
        </p:txBody>
      </p:sp>
      <p:pic>
        <p:nvPicPr>
          <p:cNvPr id="6" name="Picture 5" descr="A picture containing text, diagram, circle, font&#10;&#10;Description automatically generated">
            <a:extLst>
              <a:ext uri="{FF2B5EF4-FFF2-40B4-BE49-F238E27FC236}">
                <a16:creationId xmlns:a16="http://schemas.microsoft.com/office/drawing/2014/main" id="{26D33B1E-53EE-3F92-29CD-7F812D479401}"/>
              </a:ext>
            </a:extLst>
          </p:cNvPr>
          <p:cNvPicPr>
            <a:picLocks noChangeAspect="1"/>
          </p:cNvPicPr>
          <p:nvPr/>
        </p:nvPicPr>
        <p:blipFill>
          <a:blip r:embed="rId2"/>
          <a:stretch>
            <a:fillRect/>
          </a:stretch>
        </p:blipFill>
        <p:spPr>
          <a:xfrm>
            <a:off x="3315763" y="2794794"/>
            <a:ext cx="4711700" cy="2413000"/>
          </a:xfrm>
          <a:prstGeom prst="rect">
            <a:avLst/>
          </a:prstGeom>
        </p:spPr>
      </p:pic>
    </p:spTree>
    <p:extLst>
      <p:ext uri="{BB962C8B-B14F-4D97-AF65-F5344CB8AC3E}">
        <p14:creationId xmlns:p14="http://schemas.microsoft.com/office/powerpoint/2010/main" val="204927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5AEE-7991-5CE7-2D37-DDC462E5F133}"/>
              </a:ext>
            </a:extLst>
          </p:cNvPr>
          <p:cNvSpPr>
            <a:spLocks noGrp="1"/>
          </p:cNvSpPr>
          <p:nvPr>
            <p:ph type="title"/>
          </p:nvPr>
        </p:nvSpPr>
        <p:spPr/>
        <p:txBody>
          <a:bodyPr/>
          <a:lstStyle/>
          <a:p>
            <a:r>
              <a:rPr lang="en-CN" dirty="0"/>
              <a:t>Methodology</a:t>
            </a:r>
          </a:p>
        </p:txBody>
      </p:sp>
      <p:sp>
        <p:nvSpPr>
          <p:cNvPr id="3" name="Content Placeholder 2">
            <a:extLst>
              <a:ext uri="{FF2B5EF4-FFF2-40B4-BE49-F238E27FC236}">
                <a16:creationId xmlns:a16="http://schemas.microsoft.com/office/drawing/2014/main" id="{27396793-216B-8D85-26BA-38EA78C7E976}"/>
              </a:ext>
            </a:extLst>
          </p:cNvPr>
          <p:cNvSpPr>
            <a:spLocks noGrp="1"/>
          </p:cNvSpPr>
          <p:nvPr>
            <p:ph idx="1"/>
          </p:nvPr>
        </p:nvSpPr>
        <p:spPr/>
        <p:txBody>
          <a:bodyPr/>
          <a:lstStyle/>
          <a:p>
            <a:r>
              <a:rPr lang="en-CN" dirty="0"/>
              <a:t>HodgeRank</a:t>
            </a:r>
            <a:endParaRPr lang="en-US" dirty="0"/>
          </a:p>
          <a:p>
            <a:endParaRPr lang="en-US" dirty="0"/>
          </a:p>
          <a:p>
            <a:pPr marL="0" indent="0">
              <a:buNone/>
            </a:pPr>
            <a:r>
              <a:rPr lang="en-US" altLang="zh-CN" dirty="0"/>
              <a:t>where                         . Global ranking is the ranking of global score   .</a:t>
            </a:r>
          </a:p>
          <a:p>
            <a:pPr marL="0" indent="0">
              <a:buNone/>
            </a:pPr>
            <a:endParaRPr lang="en-US" altLang="zh-CN" dirty="0"/>
          </a:p>
          <a:p>
            <a:pPr marL="0" indent="0">
              <a:buNone/>
            </a:pPr>
            <a:r>
              <a:rPr lang="en-US" altLang="zh-CN" dirty="0"/>
              <a:t>Cyclic ranking component: </a:t>
            </a:r>
            <a:endParaRPr lang="en-CN" dirty="0"/>
          </a:p>
        </p:txBody>
      </p:sp>
      <p:pic>
        <p:nvPicPr>
          <p:cNvPr id="4" name="图片 3">
            <a:extLst>
              <a:ext uri="{FF2B5EF4-FFF2-40B4-BE49-F238E27FC236}">
                <a16:creationId xmlns:a16="http://schemas.microsoft.com/office/drawing/2014/main" id="{BAC52ABE-50F3-1ABC-6774-BB85724F0EE2}"/>
              </a:ext>
            </a:extLst>
          </p:cNvPr>
          <p:cNvPicPr>
            <a:picLocks noChangeAspect="1"/>
          </p:cNvPicPr>
          <p:nvPr/>
        </p:nvPicPr>
        <p:blipFill>
          <a:blip r:embed="rId2"/>
          <a:stretch>
            <a:fillRect/>
          </a:stretch>
        </p:blipFill>
        <p:spPr>
          <a:xfrm>
            <a:off x="2915657" y="2207839"/>
            <a:ext cx="5224725" cy="716342"/>
          </a:xfrm>
          <a:prstGeom prst="rect">
            <a:avLst/>
          </a:prstGeom>
        </p:spPr>
      </p:pic>
      <p:pic>
        <p:nvPicPr>
          <p:cNvPr id="8" name="图片 7">
            <a:extLst>
              <a:ext uri="{FF2B5EF4-FFF2-40B4-BE49-F238E27FC236}">
                <a16:creationId xmlns:a16="http://schemas.microsoft.com/office/drawing/2014/main" id="{08FEADA6-5319-311D-669E-EEBBE0C147E1}"/>
              </a:ext>
            </a:extLst>
          </p:cNvPr>
          <p:cNvPicPr>
            <a:picLocks noChangeAspect="1"/>
          </p:cNvPicPr>
          <p:nvPr/>
        </p:nvPicPr>
        <p:blipFill>
          <a:blip r:embed="rId3"/>
          <a:stretch>
            <a:fillRect/>
          </a:stretch>
        </p:blipFill>
        <p:spPr>
          <a:xfrm>
            <a:off x="1986305" y="2894883"/>
            <a:ext cx="1888439" cy="325901"/>
          </a:xfrm>
          <a:prstGeom prst="rect">
            <a:avLst/>
          </a:prstGeom>
        </p:spPr>
      </p:pic>
      <p:pic>
        <p:nvPicPr>
          <p:cNvPr id="10" name="图片 9">
            <a:extLst>
              <a:ext uri="{FF2B5EF4-FFF2-40B4-BE49-F238E27FC236}">
                <a16:creationId xmlns:a16="http://schemas.microsoft.com/office/drawing/2014/main" id="{C3A76010-9DC7-756A-980F-509BA52717B9}"/>
              </a:ext>
            </a:extLst>
          </p:cNvPr>
          <p:cNvPicPr>
            <a:picLocks noChangeAspect="1"/>
          </p:cNvPicPr>
          <p:nvPr/>
        </p:nvPicPr>
        <p:blipFill>
          <a:blip r:embed="rId4"/>
          <a:stretch>
            <a:fillRect/>
          </a:stretch>
        </p:blipFill>
        <p:spPr>
          <a:xfrm>
            <a:off x="10372413" y="2955424"/>
            <a:ext cx="215990" cy="265359"/>
          </a:xfrm>
          <a:prstGeom prst="rect">
            <a:avLst/>
          </a:prstGeom>
        </p:spPr>
      </p:pic>
      <p:pic>
        <p:nvPicPr>
          <p:cNvPr id="13" name="图片 12">
            <a:extLst>
              <a:ext uri="{FF2B5EF4-FFF2-40B4-BE49-F238E27FC236}">
                <a16:creationId xmlns:a16="http://schemas.microsoft.com/office/drawing/2014/main" id="{44734AD2-67BF-3DB5-9E0D-A8B01480416E}"/>
              </a:ext>
            </a:extLst>
          </p:cNvPr>
          <p:cNvPicPr>
            <a:picLocks noChangeAspect="1"/>
          </p:cNvPicPr>
          <p:nvPr/>
        </p:nvPicPr>
        <p:blipFill>
          <a:blip r:embed="rId5"/>
          <a:stretch>
            <a:fillRect/>
          </a:stretch>
        </p:blipFill>
        <p:spPr>
          <a:xfrm>
            <a:off x="4680122" y="4336535"/>
            <a:ext cx="2322096" cy="507958"/>
          </a:xfrm>
          <a:prstGeom prst="rect">
            <a:avLst/>
          </a:prstGeom>
        </p:spPr>
      </p:pic>
    </p:spTree>
    <p:extLst>
      <p:ext uri="{BB962C8B-B14F-4D97-AF65-F5344CB8AC3E}">
        <p14:creationId xmlns:p14="http://schemas.microsoft.com/office/powerpoint/2010/main" val="3817521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5AEE-7991-5CE7-2D37-DDC462E5F133}"/>
              </a:ext>
            </a:extLst>
          </p:cNvPr>
          <p:cNvSpPr>
            <a:spLocks noGrp="1"/>
          </p:cNvSpPr>
          <p:nvPr>
            <p:ph type="title"/>
          </p:nvPr>
        </p:nvSpPr>
        <p:spPr/>
        <p:txBody>
          <a:bodyPr/>
          <a:lstStyle/>
          <a:p>
            <a:r>
              <a:rPr lang="en-CN" dirty="0"/>
              <a:t>Methodology</a:t>
            </a:r>
          </a:p>
        </p:txBody>
      </p:sp>
      <p:sp>
        <p:nvSpPr>
          <p:cNvPr id="3" name="Content Placeholder 2">
            <a:extLst>
              <a:ext uri="{FF2B5EF4-FFF2-40B4-BE49-F238E27FC236}">
                <a16:creationId xmlns:a16="http://schemas.microsoft.com/office/drawing/2014/main" id="{27396793-216B-8D85-26BA-38EA78C7E976}"/>
              </a:ext>
            </a:extLst>
          </p:cNvPr>
          <p:cNvSpPr>
            <a:spLocks noGrp="1"/>
          </p:cNvSpPr>
          <p:nvPr>
            <p:ph idx="1"/>
          </p:nvPr>
        </p:nvSpPr>
        <p:spPr/>
        <p:txBody>
          <a:bodyPr/>
          <a:lstStyle/>
          <a:p>
            <a:r>
              <a:rPr lang="en-CN" dirty="0"/>
              <a:t>HodgeRank-G</a:t>
            </a:r>
            <a:r>
              <a:rPr lang="en-US" dirty="0"/>
              <a:t>LM</a:t>
            </a:r>
            <a:endParaRPr lang="en-CN" dirty="0"/>
          </a:p>
        </p:txBody>
      </p:sp>
      <p:pic>
        <p:nvPicPr>
          <p:cNvPr id="6" name="图片 5">
            <a:extLst>
              <a:ext uri="{FF2B5EF4-FFF2-40B4-BE49-F238E27FC236}">
                <a16:creationId xmlns:a16="http://schemas.microsoft.com/office/drawing/2014/main" id="{2A12F87C-8BE2-F0F8-44FF-66CD496E8521}"/>
              </a:ext>
            </a:extLst>
          </p:cNvPr>
          <p:cNvPicPr>
            <a:picLocks noChangeAspect="1"/>
          </p:cNvPicPr>
          <p:nvPr/>
        </p:nvPicPr>
        <p:blipFill>
          <a:blip r:embed="rId2"/>
          <a:stretch>
            <a:fillRect/>
          </a:stretch>
        </p:blipFill>
        <p:spPr>
          <a:xfrm>
            <a:off x="890951" y="3302919"/>
            <a:ext cx="7603199" cy="1551583"/>
          </a:xfrm>
          <a:prstGeom prst="rect">
            <a:avLst/>
          </a:prstGeom>
        </p:spPr>
      </p:pic>
      <p:pic>
        <p:nvPicPr>
          <p:cNvPr id="9" name="图片 8">
            <a:extLst>
              <a:ext uri="{FF2B5EF4-FFF2-40B4-BE49-F238E27FC236}">
                <a16:creationId xmlns:a16="http://schemas.microsoft.com/office/drawing/2014/main" id="{59940713-2448-27D3-DB79-E66E9DE3FD27}"/>
              </a:ext>
            </a:extLst>
          </p:cNvPr>
          <p:cNvPicPr>
            <a:picLocks noChangeAspect="1"/>
          </p:cNvPicPr>
          <p:nvPr/>
        </p:nvPicPr>
        <p:blipFill>
          <a:blip r:embed="rId3"/>
          <a:stretch>
            <a:fillRect/>
          </a:stretch>
        </p:blipFill>
        <p:spPr>
          <a:xfrm>
            <a:off x="3917061" y="2749654"/>
            <a:ext cx="1613945" cy="351951"/>
          </a:xfrm>
          <a:prstGeom prst="rect">
            <a:avLst/>
          </a:prstGeom>
        </p:spPr>
      </p:pic>
      <p:pic>
        <p:nvPicPr>
          <p:cNvPr id="12" name="图片 11">
            <a:extLst>
              <a:ext uri="{FF2B5EF4-FFF2-40B4-BE49-F238E27FC236}">
                <a16:creationId xmlns:a16="http://schemas.microsoft.com/office/drawing/2014/main" id="{12F268DF-8967-7BAB-3502-31BA4AF7EA9C}"/>
              </a:ext>
            </a:extLst>
          </p:cNvPr>
          <p:cNvPicPr>
            <a:picLocks noChangeAspect="1"/>
          </p:cNvPicPr>
          <p:nvPr/>
        </p:nvPicPr>
        <p:blipFill>
          <a:blip r:embed="rId4"/>
          <a:stretch>
            <a:fillRect/>
          </a:stretch>
        </p:blipFill>
        <p:spPr>
          <a:xfrm>
            <a:off x="3917061" y="2286665"/>
            <a:ext cx="1613945" cy="374666"/>
          </a:xfrm>
          <a:prstGeom prst="rect">
            <a:avLst/>
          </a:prstGeom>
        </p:spPr>
      </p:pic>
    </p:spTree>
    <p:extLst>
      <p:ext uri="{BB962C8B-B14F-4D97-AF65-F5344CB8AC3E}">
        <p14:creationId xmlns:p14="http://schemas.microsoft.com/office/powerpoint/2010/main" val="2750874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0A7F-342B-636B-B370-9DD52D15AEFE}"/>
              </a:ext>
            </a:extLst>
          </p:cNvPr>
          <p:cNvSpPr>
            <a:spLocks noGrp="1"/>
          </p:cNvSpPr>
          <p:nvPr>
            <p:ph type="title"/>
          </p:nvPr>
        </p:nvSpPr>
        <p:spPr/>
        <p:txBody>
          <a:bodyPr/>
          <a:lstStyle/>
          <a:p>
            <a:r>
              <a:rPr lang="en-CN" dirty="0"/>
              <a:t>Main Results</a:t>
            </a:r>
          </a:p>
        </p:txBody>
      </p:sp>
      <p:sp>
        <p:nvSpPr>
          <p:cNvPr id="3" name="Content Placeholder 2">
            <a:extLst>
              <a:ext uri="{FF2B5EF4-FFF2-40B4-BE49-F238E27FC236}">
                <a16:creationId xmlns:a16="http://schemas.microsoft.com/office/drawing/2014/main" id="{873B749E-B335-42A4-82C5-5B99A63C41D2}"/>
              </a:ext>
            </a:extLst>
          </p:cNvPr>
          <p:cNvSpPr>
            <a:spLocks noGrp="1"/>
          </p:cNvSpPr>
          <p:nvPr>
            <p:ph idx="1"/>
          </p:nvPr>
        </p:nvSpPr>
        <p:spPr/>
        <p:txBody>
          <a:bodyPr/>
          <a:lstStyle/>
          <a:p>
            <a:r>
              <a:rPr lang="en-CN" dirty="0"/>
              <a:t>Global Ranking Results</a:t>
            </a:r>
          </a:p>
        </p:txBody>
      </p:sp>
      <p:pic>
        <p:nvPicPr>
          <p:cNvPr id="6" name="图片 5">
            <a:extLst>
              <a:ext uri="{FF2B5EF4-FFF2-40B4-BE49-F238E27FC236}">
                <a16:creationId xmlns:a16="http://schemas.microsoft.com/office/drawing/2014/main" id="{BDCF13DC-2EC3-2AC6-8281-8B7AEC5B9885}"/>
              </a:ext>
            </a:extLst>
          </p:cNvPr>
          <p:cNvPicPr>
            <a:picLocks noChangeAspect="1"/>
          </p:cNvPicPr>
          <p:nvPr/>
        </p:nvPicPr>
        <p:blipFill>
          <a:blip r:embed="rId2"/>
          <a:stretch>
            <a:fillRect/>
          </a:stretch>
        </p:blipFill>
        <p:spPr>
          <a:xfrm>
            <a:off x="2756211" y="3135697"/>
            <a:ext cx="6371173" cy="2981794"/>
          </a:xfrm>
          <a:prstGeom prst="rect">
            <a:avLst/>
          </a:prstGeom>
        </p:spPr>
      </p:pic>
      <p:pic>
        <p:nvPicPr>
          <p:cNvPr id="8" name="图片 7">
            <a:extLst>
              <a:ext uri="{FF2B5EF4-FFF2-40B4-BE49-F238E27FC236}">
                <a16:creationId xmlns:a16="http://schemas.microsoft.com/office/drawing/2014/main" id="{C2C8DC79-86FD-A0E0-4090-9CA17B842EDF}"/>
              </a:ext>
            </a:extLst>
          </p:cNvPr>
          <p:cNvPicPr>
            <a:picLocks noChangeAspect="1"/>
          </p:cNvPicPr>
          <p:nvPr/>
        </p:nvPicPr>
        <p:blipFill>
          <a:blip r:embed="rId3"/>
          <a:stretch>
            <a:fillRect/>
          </a:stretch>
        </p:blipFill>
        <p:spPr>
          <a:xfrm>
            <a:off x="1083436" y="2319014"/>
            <a:ext cx="2165649" cy="605825"/>
          </a:xfrm>
          <a:prstGeom prst="rect">
            <a:avLst/>
          </a:prstGeom>
        </p:spPr>
      </p:pic>
      <p:pic>
        <p:nvPicPr>
          <p:cNvPr id="10" name="图片 9">
            <a:extLst>
              <a:ext uri="{FF2B5EF4-FFF2-40B4-BE49-F238E27FC236}">
                <a16:creationId xmlns:a16="http://schemas.microsoft.com/office/drawing/2014/main" id="{9CC80922-FD8A-DAD9-64E2-CA2EB9D54CF9}"/>
              </a:ext>
            </a:extLst>
          </p:cNvPr>
          <p:cNvPicPr>
            <a:picLocks noChangeAspect="1"/>
          </p:cNvPicPr>
          <p:nvPr/>
        </p:nvPicPr>
        <p:blipFill>
          <a:blip r:embed="rId4"/>
          <a:stretch>
            <a:fillRect/>
          </a:stretch>
        </p:blipFill>
        <p:spPr>
          <a:xfrm>
            <a:off x="3666915" y="2496570"/>
            <a:ext cx="2302706" cy="224477"/>
          </a:xfrm>
          <a:prstGeom prst="rect">
            <a:avLst/>
          </a:prstGeom>
        </p:spPr>
      </p:pic>
      <p:pic>
        <p:nvPicPr>
          <p:cNvPr id="12" name="图片 11">
            <a:extLst>
              <a:ext uri="{FF2B5EF4-FFF2-40B4-BE49-F238E27FC236}">
                <a16:creationId xmlns:a16="http://schemas.microsoft.com/office/drawing/2014/main" id="{A70E46C8-3000-F22F-917E-29C4A19A08EE}"/>
              </a:ext>
            </a:extLst>
          </p:cNvPr>
          <p:cNvPicPr>
            <a:picLocks noChangeAspect="1"/>
          </p:cNvPicPr>
          <p:nvPr/>
        </p:nvPicPr>
        <p:blipFill>
          <a:blip r:embed="rId5"/>
          <a:stretch>
            <a:fillRect/>
          </a:stretch>
        </p:blipFill>
        <p:spPr>
          <a:xfrm>
            <a:off x="6387452" y="2508767"/>
            <a:ext cx="2386938" cy="224477"/>
          </a:xfrm>
          <a:prstGeom prst="rect">
            <a:avLst/>
          </a:prstGeom>
        </p:spPr>
      </p:pic>
    </p:spTree>
    <p:extLst>
      <p:ext uri="{BB962C8B-B14F-4D97-AF65-F5344CB8AC3E}">
        <p14:creationId xmlns:p14="http://schemas.microsoft.com/office/powerpoint/2010/main" val="2373479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0A7F-342B-636B-B370-9DD52D15AEFE}"/>
              </a:ext>
            </a:extLst>
          </p:cNvPr>
          <p:cNvSpPr>
            <a:spLocks noGrp="1"/>
          </p:cNvSpPr>
          <p:nvPr>
            <p:ph type="title"/>
          </p:nvPr>
        </p:nvSpPr>
        <p:spPr/>
        <p:txBody>
          <a:bodyPr/>
          <a:lstStyle/>
          <a:p>
            <a:r>
              <a:rPr lang="en-CN" dirty="0"/>
              <a:t>Main Results</a:t>
            </a:r>
          </a:p>
        </p:txBody>
      </p:sp>
      <p:sp>
        <p:nvSpPr>
          <p:cNvPr id="3" name="Content Placeholder 2">
            <a:extLst>
              <a:ext uri="{FF2B5EF4-FFF2-40B4-BE49-F238E27FC236}">
                <a16:creationId xmlns:a16="http://schemas.microsoft.com/office/drawing/2014/main" id="{873B749E-B335-42A4-82C5-5B99A63C41D2}"/>
              </a:ext>
            </a:extLst>
          </p:cNvPr>
          <p:cNvSpPr>
            <a:spLocks noGrp="1"/>
          </p:cNvSpPr>
          <p:nvPr>
            <p:ph idx="1"/>
          </p:nvPr>
        </p:nvSpPr>
        <p:spPr/>
        <p:txBody>
          <a:bodyPr/>
          <a:lstStyle/>
          <a:p>
            <a:r>
              <a:rPr lang="en-CN" dirty="0"/>
              <a:t>Global Ranking Results</a:t>
            </a:r>
          </a:p>
        </p:txBody>
      </p:sp>
      <p:pic>
        <p:nvPicPr>
          <p:cNvPr id="5" name="图片 4">
            <a:extLst>
              <a:ext uri="{FF2B5EF4-FFF2-40B4-BE49-F238E27FC236}">
                <a16:creationId xmlns:a16="http://schemas.microsoft.com/office/drawing/2014/main" id="{9AED8125-599F-E691-CDD0-FAF44731E240}"/>
              </a:ext>
            </a:extLst>
          </p:cNvPr>
          <p:cNvPicPr>
            <a:picLocks noChangeAspect="1"/>
          </p:cNvPicPr>
          <p:nvPr/>
        </p:nvPicPr>
        <p:blipFill>
          <a:blip r:embed="rId2"/>
          <a:stretch>
            <a:fillRect/>
          </a:stretch>
        </p:blipFill>
        <p:spPr>
          <a:xfrm>
            <a:off x="2011884" y="2244905"/>
            <a:ext cx="7392305" cy="4397504"/>
          </a:xfrm>
          <a:prstGeom prst="rect">
            <a:avLst/>
          </a:prstGeom>
        </p:spPr>
      </p:pic>
    </p:spTree>
    <p:extLst>
      <p:ext uri="{BB962C8B-B14F-4D97-AF65-F5344CB8AC3E}">
        <p14:creationId xmlns:p14="http://schemas.microsoft.com/office/powerpoint/2010/main" val="204412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0A7F-342B-636B-B370-9DD52D15AEFE}"/>
              </a:ext>
            </a:extLst>
          </p:cNvPr>
          <p:cNvSpPr>
            <a:spLocks noGrp="1"/>
          </p:cNvSpPr>
          <p:nvPr>
            <p:ph type="title"/>
          </p:nvPr>
        </p:nvSpPr>
        <p:spPr/>
        <p:txBody>
          <a:bodyPr/>
          <a:lstStyle/>
          <a:p>
            <a:r>
              <a:rPr lang="en-CN" dirty="0"/>
              <a:t>Main Results</a:t>
            </a:r>
          </a:p>
        </p:txBody>
      </p:sp>
      <p:sp>
        <p:nvSpPr>
          <p:cNvPr id="3" name="Content Placeholder 2">
            <a:extLst>
              <a:ext uri="{FF2B5EF4-FFF2-40B4-BE49-F238E27FC236}">
                <a16:creationId xmlns:a16="http://schemas.microsoft.com/office/drawing/2014/main" id="{873B749E-B335-42A4-82C5-5B99A63C41D2}"/>
              </a:ext>
            </a:extLst>
          </p:cNvPr>
          <p:cNvSpPr>
            <a:spLocks noGrp="1"/>
          </p:cNvSpPr>
          <p:nvPr>
            <p:ph idx="1"/>
          </p:nvPr>
        </p:nvSpPr>
        <p:spPr/>
        <p:txBody>
          <a:bodyPr/>
          <a:lstStyle/>
          <a:p>
            <a:r>
              <a:rPr lang="en-CN" dirty="0"/>
              <a:t>Inconsistency Analysis</a:t>
            </a:r>
          </a:p>
        </p:txBody>
      </p:sp>
      <p:pic>
        <p:nvPicPr>
          <p:cNvPr id="6" name="图片 5">
            <a:extLst>
              <a:ext uri="{FF2B5EF4-FFF2-40B4-BE49-F238E27FC236}">
                <a16:creationId xmlns:a16="http://schemas.microsoft.com/office/drawing/2014/main" id="{9F68DDC6-86C9-A89F-F605-913AAD836145}"/>
              </a:ext>
            </a:extLst>
          </p:cNvPr>
          <p:cNvPicPr>
            <a:picLocks noChangeAspect="1"/>
          </p:cNvPicPr>
          <p:nvPr/>
        </p:nvPicPr>
        <p:blipFill>
          <a:blip r:embed="rId2"/>
          <a:stretch>
            <a:fillRect/>
          </a:stretch>
        </p:blipFill>
        <p:spPr>
          <a:xfrm>
            <a:off x="2460703" y="3035760"/>
            <a:ext cx="7613904" cy="2644238"/>
          </a:xfrm>
          <a:prstGeom prst="rect">
            <a:avLst/>
          </a:prstGeom>
        </p:spPr>
      </p:pic>
      <p:pic>
        <p:nvPicPr>
          <p:cNvPr id="8" name="图片 7">
            <a:extLst>
              <a:ext uri="{FF2B5EF4-FFF2-40B4-BE49-F238E27FC236}">
                <a16:creationId xmlns:a16="http://schemas.microsoft.com/office/drawing/2014/main" id="{7BB8FA16-7431-98AA-9633-B1E0B8500A29}"/>
              </a:ext>
            </a:extLst>
          </p:cNvPr>
          <p:cNvPicPr>
            <a:picLocks noChangeAspect="1"/>
          </p:cNvPicPr>
          <p:nvPr/>
        </p:nvPicPr>
        <p:blipFill>
          <a:blip r:embed="rId3"/>
          <a:stretch>
            <a:fillRect/>
          </a:stretch>
        </p:blipFill>
        <p:spPr>
          <a:xfrm>
            <a:off x="3537208" y="2420117"/>
            <a:ext cx="4444075" cy="436830"/>
          </a:xfrm>
          <a:prstGeom prst="rect">
            <a:avLst/>
          </a:prstGeom>
        </p:spPr>
      </p:pic>
    </p:spTree>
    <p:extLst>
      <p:ext uri="{BB962C8B-B14F-4D97-AF65-F5344CB8AC3E}">
        <p14:creationId xmlns:p14="http://schemas.microsoft.com/office/powerpoint/2010/main" val="4088248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270</Words>
  <Application>Microsoft Office PowerPoint</Application>
  <PresentationFormat>宽屏</PresentationFormat>
  <Paragraphs>46</Paragraphs>
  <Slides>12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Lato-Light</vt:lpstr>
      <vt:lpstr>Lato-Regular</vt:lpstr>
      <vt:lpstr>等线</vt:lpstr>
      <vt:lpstr>Arial</vt:lpstr>
      <vt:lpstr>Calibri</vt:lpstr>
      <vt:lpstr>Calibri Light</vt:lpstr>
      <vt:lpstr>Office Theme</vt:lpstr>
      <vt:lpstr>Application and Analysis of HodgeRank on Crowdsourced Datasets</vt:lpstr>
      <vt:lpstr>Research Problem</vt:lpstr>
      <vt:lpstr>Datasets</vt:lpstr>
      <vt:lpstr>Methodology</vt:lpstr>
      <vt:lpstr>Methodology</vt:lpstr>
      <vt:lpstr>Methodology</vt:lpstr>
      <vt:lpstr>Main Results</vt:lpstr>
      <vt:lpstr>Main Results</vt:lpstr>
      <vt:lpstr>Main Results</vt:lpstr>
      <vt:lpstr>Main Results</vt:lpstr>
      <vt:lpstr>Main Results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 Hangyu</dc:creator>
  <cp:lastModifiedBy>CHEN Yuxuan</cp:lastModifiedBy>
  <cp:revision>17</cp:revision>
  <dcterms:created xsi:type="dcterms:W3CDTF">2023-05-18T15:13:35Z</dcterms:created>
  <dcterms:modified xsi:type="dcterms:W3CDTF">2024-04-11T11:05:50Z</dcterms:modified>
</cp:coreProperties>
</file>