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3"/>
    <p:sldId id="296" r:id="rId4"/>
    <p:sldId id="257" r:id="rId5"/>
    <p:sldId id="258" r:id="rId6"/>
    <p:sldId id="259" r:id="rId7"/>
    <p:sldId id="263" r:id="rId8"/>
    <p:sldId id="265" r:id="rId9"/>
    <p:sldId id="298" r:id="rId10"/>
    <p:sldId id="301" r:id="rId11"/>
    <p:sldId id="276" r:id="rId12"/>
    <p:sldId id="303" r:id="rId13"/>
    <p:sldId id="273" r:id="rId14"/>
    <p:sldId id="274" r:id="rId15"/>
    <p:sldId id="278" r:id="rId16"/>
    <p:sldId id="279" r:id="rId17"/>
    <p:sldId id="280" r:id="rId18"/>
    <p:sldId id="281" r:id="rId19"/>
    <p:sldId id="282" r:id="rId20"/>
    <p:sldId id="284" r:id="rId21"/>
    <p:sldId id="325" r:id="rId22"/>
    <p:sldId id="299" r:id="rId23"/>
    <p:sldId id="304" r:id="rId24"/>
    <p:sldId id="290" r:id="rId25"/>
    <p:sldId id="291" r:id="rId26"/>
    <p:sldId id="323" r:id="rId27"/>
    <p:sldId id="324" r:id="rId28"/>
    <p:sldId id="293" r:id="rId29"/>
    <p:sldId id="262" r:id="rId30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/>
    <p:restoredTop sz="96327"/>
  </p:normalViewPr>
  <p:slideViewPr>
    <p:cSldViewPr snapToGrid="0">
      <p:cViewPr varScale="1">
        <p:scale>
          <a:sx n="139" d="100"/>
          <a:sy n="139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B51A9-8167-7549-8EE1-3A7F0CA5353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0BB87-2CAC-1845-9373-21C46497B1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4C50-73D6-E346-9FEE-1A88B01636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40DC-CAE6-2043-B899-F9596FF1BFE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emf"/><Relationship Id="rId2" Type="http://schemas.openxmlformats.org/officeDocument/2006/relationships/package" Target="../embeddings/Document1.docx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Recommender System Based on Matrix Factorization with Incorporation of Movie Genre Information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19771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CAI Bibi, </a:t>
            </a:r>
            <a:r>
              <a:rPr lang="en-US" sz="1600" dirty="0" err="1"/>
              <a:t>Qiu</a:t>
            </a:r>
            <a:r>
              <a:rPr lang="en-US" sz="1600" dirty="0"/>
              <a:t> </a:t>
            </a:r>
            <a:r>
              <a:rPr lang="en-US" sz="1600" dirty="0" err="1"/>
              <a:t>Zhenyu</a:t>
            </a:r>
            <a:r>
              <a:rPr lang="en-US" sz="1600" dirty="0"/>
              <a:t>, WANG Zhiwei</a:t>
            </a:r>
            <a:endParaRPr lang="en-US" sz="1600" dirty="0"/>
          </a:p>
          <a:p>
            <a:r>
              <a:rPr lang="en-US" sz="1600" dirty="0"/>
              <a:t>Department of Mathematics, HKUST</a:t>
            </a:r>
            <a:endParaRPr lang="en-US" sz="1600" dirty="0"/>
          </a:p>
          <a:p>
            <a:r>
              <a:rPr lang="en-US" sz="1600" dirty="0"/>
              <a:t>May 18, 2023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Single-factor case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err="1" smtClean="0"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l-GR" sz="2000" b="0" i="1" dirty="0" smtClean="0">
                          <a:effectLst/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 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l-GR" sz="2000" b="0" i="1" dirty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The joint probabilistic model</a:t>
                </a:r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l-GR" sz="2000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sz="20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sz="2000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000" dirty="0" err="1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l-GR" sz="2000" dirty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l-GR" sz="2000" dirty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m:rPr>
                          <m:sty m:val="p"/>
                        </m:rPr>
                        <a:rPr lang="en-US" sz="2000" dirty="0" err="1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l-GR" sz="2000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sz="20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sz="2000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We can adaptively estimate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000" dirty="0"/>
                  <a:t> by optimizing the log marginal likelihood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sz="2000" dirty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trlPr>
                            <a:rPr lang="el-GR" altLang="zh-CN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</m:acc>
                      <m:r>
                        <a:rPr lang="en-US" sz="2000" dirty="0">
                          <a:latin typeface="Cambria Math" panose="02040503050406030204" pitchFamily="18" charset="0"/>
                        </a:rPr>
                        <m:t>)= </m:t>
                      </m:r>
                      <m:func>
                        <m:func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l-GR" sz="2000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l-GR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l-GR" sz="2000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l-GR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d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We can infer the latent variables by obtaining their posterior probability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sz="2000" dirty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trlPr>
                            <a:rPr lang="el-GR" altLang="zh-CN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</m:acc>
                      <m:r>
                        <a:rPr lang="en-US" sz="2000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acc>
                            <m:acc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l-GR" sz="200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trlPr>
                                <a:rPr lang="el-GR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d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l-GR" sz="200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trlPr>
                                <a:rPr lang="el-GR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d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Background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Our model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Fitting the model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Intractable Bayesian inference problem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i="0" dirty="0">
                    <a:effectLst/>
                  </a:rPr>
                  <a:t>The direct Bayesian inference is intractable since the marginal likelihood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| </m:t>
                    </m:r>
                    <m:r>
                      <a:rPr lang="el-GR" sz="2000" b="0" i="1" dirty="0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000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(·))</m:t>
                    </m:r>
                  </m:oMath>
                </a14:m>
                <a:r>
                  <a:rPr lang="en-US" sz="2000" b="0" i="0" dirty="0">
                    <a:effectLst/>
                  </a:rPr>
                  <a:t> cannot be computed by marginalizing all latent variables.</a:t>
                </a:r>
                <a:endParaRPr lang="en-US" sz="2000" b="0" i="0" dirty="0">
                  <a:effectLst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Alternative methods:</a:t>
                </a:r>
                <a:endParaRPr lang="en-US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Markov Chain Monte Carlo (MCMC)</a:t>
                </a:r>
                <a:endParaRPr lang="en-US" sz="2000" dirty="0"/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Sampling-based approach, p</a:t>
                </a:r>
                <a:r>
                  <a:rPr lang="en-US" b="0" i="0" dirty="0">
                    <a:effectLst/>
                  </a:rPr>
                  <a:t>roduce exact results asymptotically</a:t>
                </a:r>
                <a:endParaRPr lang="en-US" b="0" i="0" dirty="0">
                  <a:effectLst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C</a:t>
                </a:r>
                <a:r>
                  <a:rPr lang="en-US" b="0" i="0" dirty="0">
                    <a:effectLst/>
                  </a:rPr>
                  <a:t>omputationally expensive </a:t>
                </a:r>
                <a:endParaRPr lang="en-US" b="0" i="0" dirty="0">
                  <a:effectLst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Variational inference (VI)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A</a:t>
                </a:r>
                <a:r>
                  <a:rPr lang="en-US" b="0" i="0" dirty="0">
                    <a:effectLst/>
                  </a:rPr>
                  <a:t>pproximation-based approach, approximate Bayesian inference</a:t>
                </a:r>
                <a:endParaRPr lang="en-US" b="0" i="0" dirty="0">
                  <a:effectLst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C</a:t>
                </a:r>
                <a:r>
                  <a:rPr lang="en-US" b="0" i="0" dirty="0">
                    <a:effectLst/>
                  </a:rPr>
                  <a:t>omputationally efficient</a:t>
                </a:r>
                <a:endParaRPr lang="en-US" b="0" i="0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20462" y="4860758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</a:rPr>
              <a:t>✓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</a:t>
            </a:r>
            <a:r>
              <a:rPr lang="en-US" sz="3600" b="0" i="0" dirty="0">
                <a:effectLst/>
              </a:rPr>
              <a:t>vidence lower bound (ELBO</a:t>
            </a:r>
            <a:r>
              <a:rPr lang="en-US" sz="3600" dirty="0"/>
              <a:t>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i="0" dirty="0">
                    <a:effectLst/>
                  </a:rPr>
                  <a:t>Using Jensen’s inequality, we can obtain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i="0" dirty="0">
                    <a:effectLst/>
                  </a:rPr>
                  <a:t>Then we can iteratively maximize the ELBO with respect to the variational approximate posterior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b="0" i="0" dirty="0">
                    <a:effectLst/>
                  </a:rPr>
                  <a:t>, the model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sz="2000" b="0" i="0" dirty="0">
                    <a:effectLst/>
                  </a:rPr>
                  <a:t>, </a:t>
                </a:r>
                <a:r>
                  <a:rPr lang="en-US" sz="2000" b="0" i="0" dirty="0">
                    <a:effectLst/>
                  </a:rPr>
                  <a:t>and the function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To further simplify the problem, we factorize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as</a:t>
                </a:r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137" y="2185052"/>
            <a:ext cx="4787726" cy="1524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87" y="4525962"/>
            <a:ext cx="4060826" cy="661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</a:rPr>
              <a:t>Approximate posterior’s form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dirty="0">
                    <a:effectLst/>
                    <a:ea typeface="Cambria Math" panose="02040503050406030204" pitchFamily="18" charset="0"/>
                  </a:rPr>
                  <a:t>The optimal solutions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ffectLst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b="0" dirty="0">
                    <a:effectLst/>
                    <a:ea typeface="Cambria Math" panose="02040503050406030204" pitchFamily="18" charset="0"/>
                  </a:rPr>
                  <a:t> are given by</a:t>
                </a:r>
                <a:endParaRPr lang="en-US" sz="2000" b="0" dirty="0">
                  <a:effectLst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b="0" dirty="0">
                  <a:effectLst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b="0" i="0" dirty="0">
                  <a:effectLst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i="0" dirty="0">
                    <a:effectLst/>
                  </a:rPr>
                  <a:t>The quadratic form indicates that both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b="0" i="0" dirty="0">
                    <a:effectLst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i="0" dirty="0">
                    <a:effectLst/>
                  </a:rPr>
                  <a:t> follow Gaussian distribution</a:t>
                </a:r>
                <a:endParaRPr lang="en-US" sz="2000" b="0" dirty="0">
                  <a:effectLst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24000" y="3332163"/>
          <a:ext cx="914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2" imgW="9144000" imgH="191770" progId="Word.Document.12">
                  <p:embed/>
                </p:oleObj>
              </mc:Choice>
              <mc:Fallback>
                <p:oleObj name="Document" r:id="rId2" imgW="9144000" imgH="191770" progId="Word.Document.12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3332163"/>
                        <a:ext cx="9144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501108"/>
            <a:ext cx="7772400" cy="1816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50" y="5293962"/>
            <a:ext cx="3848100" cy="444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750" y="5729464"/>
            <a:ext cx="22225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E-step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S</a:t>
                </a:r>
                <a:r>
                  <a:rPr lang="en-US" sz="2000" b="0" i="0" dirty="0">
                    <a:effectLst/>
                  </a:rPr>
                  <a:t>uppose that we are at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b="0" i="0" dirty="0">
                    <a:effectLst/>
                  </a:rPr>
                  <a:t>-</a:t>
                </a:r>
                <a:r>
                  <a:rPr lang="en-US" sz="2000" b="0" i="0" dirty="0" err="1">
                    <a:effectLst/>
                  </a:rPr>
                  <a:t>th</a:t>
                </a:r>
                <a:r>
                  <a:rPr lang="en-US" sz="2000" b="0" i="0" dirty="0">
                    <a:effectLst/>
                  </a:rPr>
                  <a:t> step of the variational EM algorithm, and we have</a:t>
                </a:r>
                <a:r>
                  <a:rPr lang="zh-CN" altLang="en-US" sz="2000" b="0" i="0" dirty="0">
                    <a:effectLst/>
                  </a:rPr>
                  <a:t> </a:t>
                </a:r>
                <a:r>
                  <a:rPr lang="en-US" sz="2000" b="0" i="0" dirty="0">
                    <a:effectLst/>
                  </a:rPr>
                  <a:t>obtained variational parameters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el-G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p>
                          <m:sSupPr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0" i="0" dirty="0">
                    <a:effectLst/>
                  </a:rPr>
                  <a:t>, model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0" i="0" dirty="0">
                    <a:effectLst/>
                  </a:rPr>
                  <a:t>, and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b="0" i="0" dirty="0">
                    <a:effectLst/>
                  </a:rPr>
                  <a:t> at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0" dirty="0">
                    <a:effectLst/>
                  </a:rPr>
                  <a:t>-</a:t>
                </a:r>
                <a:r>
                  <a:rPr lang="en-US" sz="2000" b="0" i="0" dirty="0" err="1">
                    <a:effectLst/>
                  </a:rPr>
                  <a:t>th</a:t>
                </a:r>
                <a:r>
                  <a:rPr lang="en-US" sz="2000" b="0" i="0" dirty="0">
                    <a:effectLst/>
                  </a:rPr>
                  <a:t> step. Then </a:t>
                </a:r>
                <a:r>
                  <a:rPr lang="en-US" sz="2000" dirty="0"/>
                  <a:t>the updating equations for the variational parameters in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step are given as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3624263"/>
            <a:ext cx="46609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M-step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i="0" dirty="0">
                    <a:effectLst/>
                  </a:rPr>
                  <a:t>With the variational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0" i="0" dirty="0">
                    <a:effectLst/>
                  </a:rPr>
                  <a:t> updated in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b="0" i="0" dirty="0">
                    <a:effectLst/>
                  </a:rPr>
                  <a:t>-</a:t>
                </a:r>
                <a:r>
                  <a:rPr lang="en-US" sz="2000" b="0" i="0" dirty="0" err="1">
                    <a:effectLst/>
                  </a:rPr>
                  <a:t>th</a:t>
                </a:r>
                <a:r>
                  <a:rPr lang="en-US" sz="2000" b="0" i="0" dirty="0">
                    <a:effectLst/>
                  </a:rPr>
                  <a:t> E-step, </a:t>
                </a:r>
                <a:r>
                  <a:rPr lang="en-US" altLang="zh-CN" sz="2000" dirty="0"/>
                  <a:t>we need to </a:t>
                </a:r>
                <a:r>
                  <a:rPr lang="en-US" sz="2000" b="0" i="0" dirty="0">
                    <a:effectLst/>
                  </a:rPr>
                  <a:t>update model parameters </a:t>
                </a:r>
                <a14:m>
                  <m:oMath xmlns:m="http://schemas.openxmlformats.org/officeDocument/2006/math">
                    <m:r>
                      <a:rPr lang="el-GR" sz="2000" b="0" i="1" dirty="0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b="0" i="1" dirty="0" smtClean="0">
                        <a:effectLst/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sz="2000" b="0" i="1" dirty="0" smtClean="0">
                        <a:effectLst/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sz="2000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b="0" i="1" dirty="0" smtClean="0"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sz="2000" b="0" i="1" dirty="0" smtClean="0"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000" b="0" i="0" dirty="0">
                    <a:effectLst/>
                  </a:rPr>
                  <a:t>and function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000" dirty="0"/>
                  <a:t> 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M-step</a:t>
                </a:r>
                <a:endParaRPr lang="en-US" altLang="zh-CN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where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2857500"/>
            <a:ext cx="45466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3462"/>
          <a:stretch>
            <a:fillRect/>
          </a:stretch>
        </p:blipFill>
        <p:spPr>
          <a:xfrm>
            <a:off x="2209800" y="4276324"/>
            <a:ext cx="7772400" cy="19006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</a:rPr>
              <a:t>Updating model parameters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i="0" dirty="0">
                    <a:effectLst/>
                  </a:rPr>
                  <a:t>We first consider optimizing model parameters with the estimate of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000" b="0" i="0" dirty="0">
                    <a:effectLst/>
                  </a:rPr>
                  <a:t> fixed.</a:t>
                </a:r>
                <a:endParaRPr lang="en-US" sz="2000" b="0" i="0" dirty="0">
                  <a:effectLst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By solving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We obtain the updating equations for parameter estimation in the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M-step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2952750"/>
            <a:ext cx="420370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13832"/>
            <a:ext cx="7772400" cy="14545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</a:rPr>
              <a:t>Updating function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Then we fix the variational parameters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/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/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and the model parameters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and turn to</a:t>
                </a:r>
                <a:r>
                  <a:rPr lang="en-US" sz="2000" b="0" i="0" dirty="0">
                    <a:effectLst/>
                  </a:rPr>
                  <a:t> maximize ELBO with respective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000" dirty="0"/>
                  <a:t>. T</a:t>
                </a:r>
                <a:r>
                  <a:rPr lang="en-US" sz="2000" b="0" i="0" dirty="0">
                    <a:effectLst/>
                  </a:rPr>
                  <a:t>his leads to the minimization of the following squared loss</a:t>
                </a:r>
                <a:endParaRPr lang="en-US" sz="2000" b="0" i="0" dirty="0">
                  <a:effectLst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Since here we have assumed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000" dirty="0"/>
                  <a:t> is a linear function, the above optimization problem is equivalent to 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b="0" i="0" dirty="0">
                  <a:effectLst/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b="0" i="0" dirty="0">
                  <a:effectLst/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I</a:t>
                </a:r>
                <a:r>
                  <a:rPr lang="en-US" sz="2000" b="1" i="0" dirty="0">
                    <a:solidFill>
                      <a:srgbClr val="FF0000"/>
                    </a:solidFill>
                    <a:effectLst/>
                  </a:rPr>
                  <a:t>nformation contained in the movie genre matrix is incorporated to modulate the prior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!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b="0" i="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207" y="4549478"/>
            <a:ext cx="3351586" cy="65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52" y="3104893"/>
            <a:ext cx="3099892" cy="4946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Missing data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To handle main data matrix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with missing entries, we consider the following probabilistic model for the observed entries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obs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i="0" dirty="0">
                    <a:effectLst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obs</m:t>
                        </m:r>
                      </m:sup>
                    </m:sSup>
                  </m:oMath>
                </a14:m>
                <a:r>
                  <a:rPr lang="en-US" sz="2000" b="0" i="0" dirty="0">
                    <a:effectLst/>
                  </a:rPr>
                  <a:t> is the collection of the indices of the observed entries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The updating equations are similar to the ones before.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b="0" i="0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815197"/>
            <a:ext cx="68961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Background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Our model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Fitting the model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Proposed</a:t>
            </a:r>
            <a:r>
              <a:rPr lang="zh-CN" altLang="en-US" sz="3600" dirty="0"/>
              <a:t> </a:t>
            </a:r>
            <a:r>
              <a:rPr lang="en-US" altLang="zh-CN" sz="3600" dirty="0"/>
              <a:t>algorithm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0" y="1690688"/>
            <a:ext cx="5448300" cy="477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2713619"/>
                <a:ext cx="4245864" cy="272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effectLst/>
                  </a:rPr>
                  <a:t>A practical issue of matrix factorization methods is how to select the number of factors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b="0" i="0" dirty="0">
                    <a:effectLst/>
                  </a:rPr>
                  <a:t>.</a:t>
                </a:r>
                <a:endParaRPr lang="en-US" sz="1800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Our method can automatically determine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dirty="0"/>
                  <a:t> by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ta</a:t>
                </a:r>
                <a:r>
                  <a:rPr lang="en-US" sz="1800" dirty="0"/>
                  <a:t>king</a:t>
                </a:r>
                <a:r>
                  <a:rPr lang="zh-CN" altLang="en-US" sz="1800" dirty="0"/>
                  <a:t> </a:t>
                </a:r>
                <a:r>
                  <a:rPr lang="en-US" sz="1800" dirty="0"/>
                  <a:t>the advantage of additive model and the stage-wise manner to fit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dirty="0"/>
                  <a:t>-factor model sequentially.</a:t>
                </a:r>
                <a:endParaRPr lang="en-US" sz="1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13619"/>
                <a:ext cx="4245864" cy="2729337"/>
              </a:xfrm>
              <a:prstGeom prst="rect">
                <a:avLst/>
              </a:prstGeom>
              <a:blipFill rotWithShape="1">
                <a:blip r:embed="rId2"/>
                <a:stretch>
                  <a:fillRect t="-10" r="6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Background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Our model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Fitting the model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Results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Compared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Funk SVD: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SoftImpute:</a:t>
            </a:r>
            <a:endParaRPr lang="en-US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Truncated SVD:                                 , for  k &lt; rank (X) </a:t>
            </a:r>
            <a:endParaRPr lang="en-US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KNN         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79495" y="1691005"/>
          <a:ext cx="61753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667000" imgH="393700" progId="Equation.KSEE3">
                  <p:embed/>
                </p:oleObj>
              </mc:Choice>
              <mc:Fallback>
                <p:oleObj name="" r:id="rId1" imgW="2667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9495" y="1691005"/>
                        <a:ext cx="6175375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88715" y="2650808"/>
          <a:ext cx="4585970" cy="83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159000" imgH="393700" progId="Equation.KSEE3">
                  <p:embed/>
                </p:oleObj>
              </mc:Choice>
              <mc:Fallback>
                <p:oleObj name="" r:id="rId3" imgW="21590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8715" y="2650808"/>
                        <a:ext cx="4585970" cy="83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44620" y="3653790"/>
          <a:ext cx="2011680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914400" imgH="431800" progId="Equation.KSEE3">
                  <p:embed/>
                </p:oleObj>
              </mc:Choice>
              <mc:Fallback>
                <p:oleObj name="" r:id="rId5" imgW="9144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4620" y="3653790"/>
                        <a:ext cx="2011680" cy="94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Imputation accuracy</a:t>
            </a:r>
            <a:endParaRPr lang="en-US" sz="3600" dirty="0"/>
          </a:p>
        </p:txBody>
      </p:sp>
      <p:pic>
        <p:nvPicPr>
          <p:cNvPr id="6" name="内容占位符 5" descr="testing MA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1565" y="1508760"/>
            <a:ext cx="6602095" cy="4511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6215" y="2565400"/>
            <a:ext cx="3852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our model achieves higher prediction accuracy compared to other methods with the utilization of movie genre inform.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Enrichment of movie genres in </a:t>
            </a:r>
            <a:r>
              <a:rPr lang="en-US" sz="3600" dirty="0" err="1"/>
              <a:t>MovieLens</a:t>
            </a:r>
            <a:r>
              <a:rPr lang="en-US" sz="3600" dirty="0"/>
              <a:t> 100K data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1691186"/>
            <a:ext cx="7337044" cy="45280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72095" y="1927860"/>
            <a:ext cx="3769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Leading genres in Factor 1:  Animation, Children, Documentary, Drama, Film-Noir, War;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Leading genres in </a:t>
            </a:r>
            <a:r>
              <a:rPr lang="en-US" altLang="zh-CN"/>
              <a:t>Factor 2: </a:t>
            </a:r>
            <a:r>
              <a:rPr lang="en-US" altLang="zh-CN">
                <a:sym typeface="+mn-ea"/>
              </a:rPr>
              <a:t>Action, Animation, Children, Documentary, Film-Noir, War; 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Leading genres in Factor 3: </a:t>
            </a:r>
            <a:r>
              <a:rPr lang="en-US" altLang="zh-CN">
                <a:sym typeface="+mn-ea"/>
              </a:rPr>
              <a:t>Action, Animation, Children, Crime, Documentary, Film-Noir, Horror, Sci-Fi. 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-value and R squar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7111" y="1007872"/>
            <a:ext cx="7175500" cy="562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Significance</a:t>
            </a:r>
            <a:endParaRPr 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12470" y="1903095"/>
            <a:ext cx="41351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P-values of most coefficients are significantly, which means the movie’s laten factors are highly coerrelated to the movie genres;</a:t>
            </a:r>
            <a:endParaRPr lang="en-US" altLang="zh-CN"/>
          </a:p>
          <a:p>
            <a:r>
              <a:rPr lang="en-US" altLang="zh-CN"/>
              <a:t>R-squared also reflects that our linear models fit well;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43660"/>
          </a:xfrm>
        </p:spPr>
        <p:txBody>
          <a:bodyPr/>
          <a:lstStyle/>
          <a:p>
            <a:r>
              <a:rPr lang="en-US" altLang="zh-CN" sz="3600"/>
              <a:t>Visualization of user preference factor</a:t>
            </a:r>
            <a:endParaRPr lang="en-US" altLang="zh-CN" sz="3600"/>
          </a:p>
        </p:txBody>
      </p:sp>
      <p:pic>
        <p:nvPicPr>
          <p:cNvPr id="5" name="内容占位符 4" descr="visualization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295" y="1320165"/>
            <a:ext cx="5608955" cy="5086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42125" y="2221865"/>
            <a:ext cx="4875530" cy="1088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The results shows that the users’ preferences on movies seem to have no obvious relationship with gender, age, and occupa</a:t>
            </a:r>
            <a:r>
              <a:rPr lang="en-US" altLang="zh-CN"/>
              <a:t>tion. 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Probabilistic matrix factorization framework with the incorporation of movie genre information.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Advantages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b="0" i="0" dirty="0">
                <a:effectLst/>
              </a:rPr>
              <a:t>Achieves higher prediction accuracy compared to other methods with the utilization of movie genre information.</a:t>
            </a:r>
            <a:endParaRPr lang="en-US" sz="2000" b="0" i="0" dirty="0"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sz="2000" b="0" i="0" dirty="0">
                <a:effectLst/>
              </a:rPr>
              <a:t>Allows the model parameters to be automatically estimated under the empirical Bayes framework.</a:t>
            </a:r>
            <a:endParaRPr lang="en-US" sz="2000" b="0" i="0" dirty="0"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sz="2000" dirty="0"/>
              <a:t>C</a:t>
            </a:r>
            <a:r>
              <a:rPr lang="en-US" sz="2000" b="0" i="0" dirty="0">
                <a:effectLst/>
              </a:rPr>
              <a:t>omputationally efficient and scalable to large datasets by exploiting variational inference.</a:t>
            </a:r>
            <a:endParaRPr lang="en-US" sz="2000" b="0" i="0" dirty="0"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/>
              <a:t>Thank you!</a:t>
            </a:r>
            <a:endParaRPr lang="en-US" sz="48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factorization via low-rank modelling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54706"/>
                <a:ext cx="10515600" cy="220145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/>
                  <a:t>Assumption: the observed data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000" dirty="0"/>
                  <a:t> can be decomposed as two parts: </a:t>
                </a:r>
                <a:endParaRPr lang="en-US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ow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ank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atrix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noise</m:t>
                    </m:r>
                  </m:oMath>
                </a14:m>
                <a:r>
                  <a:rPr lang="en-US" sz="2000" dirty="0"/>
                  <a:t>,</a:t>
                </a:r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Our goal is to infer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from the observed data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matrix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54706"/>
                <a:ext cx="10515600" cy="2201455"/>
              </a:xfrm>
              <a:blipFill rotWithShape="1">
                <a:blip r:embed="rId1"/>
                <a:stretch>
                  <a:fillRect t="-2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764730" y="1690688"/>
            <a:ext cx="6662539" cy="1800000"/>
            <a:chOff x="4934712" y="3101294"/>
            <a:chExt cx="6662539" cy="1800000"/>
          </a:xfrm>
        </p:grpSpPr>
        <p:grpSp>
          <p:nvGrpSpPr>
            <p:cNvPr id="9" name="Group 8"/>
            <p:cNvGrpSpPr/>
            <p:nvPr/>
          </p:nvGrpSpPr>
          <p:grpSpPr>
            <a:xfrm>
              <a:off x="4934712" y="3101294"/>
              <a:ext cx="5043822" cy="1800000"/>
              <a:chOff x="6385562" y="3064034"/>
              <a:chExt cx="5043822" cy="18000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385562" y="3064034"/>
                    <a:ext cx="1800000" cy="1800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5562" y="3064034"/>
                    <a:ext cx="1800000" cy="180000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Equals 4"/>
              <p:cNvSpPr/>
              <p:nvPr/>
            </p:nvSpPr>
            <p:spPr>
              <a:xfrm>
                <a:off x="8306836" y="3748034"/>
                <a:ext cx="432000" cy="432000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8860110" y="3064034"/>
                    <a:ext cx="648000" cy="180000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110" y="3064034"/>
                    <a:ext cx="648000" cy="180000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9629384" y="3640034"/>
                    <a:ext cx="1800000" cy="6480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9384" y="3640034"/>
                    <a:ext cx="1800000" cy="648000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Plus 9"/>
            <p:cNvSpPr/>
            <p:nvPr/>
          </p:nvSpPr>
          <p:spPr>
            <a:xfrm>
              <a:off x="10099808" y="3785294"/>
              <a:ext cx="432000" cy="432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653082" y="3816628"/>
                  <a:ext cx="94416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Noise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3082" y="3816628"/>
                  <a:ext cx="944169" cy="43088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Netflix</a:t>
            </a:r>
            <a:r>
              <a:rPr lang="zh-CN" altLang="en-US" sz="3600" dirty="0"/>
              <a:t> </a:t>
            </a:r>
            <a:r>
              <a:rPr lang="en-US" altLang="zh-CN" sz="3600" dirty="0"/>
              <a:t>Prize</a:t>
            </a:r>
            <a:endParaRPr lang="en-US" sz="3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Bennett, J. and Lanning, S., 2007, August. The </a:t>
            </a:r>
            <a:r>
              <a:rPr lang="en-US" sz="1000" dirty="0" err="1">
                <a:solidFill>
                  <a:schemeClr val="tx1"/>
                </a:solidFill>
              </a:rPr>
              <a:t>netflix</a:t>
            </a:r>
            <a:r>
              <a:rPr lang="en-US" sz="1000" dirty="0">
                <a:solidFill>
                  <a:schemeClr val="tx1"/>
                </a:solidFill>
              </a:rPr>
              <a:t> prize. In Proceedings of KDD cup and workshop (Vol. 2007, p. 35).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Winn, J., Bishop, C. and </a:t>
            </a:r>
            <a:r>
              <a:rPr lang="en-US" sz="1000" dirty="0" err="1">
                <a:solidFill>
                  <a:schemeClr val="tx1"/>
                </a:solidFill>
              </a:rPr>
              <a:t>Diethe</a:t>
            </a:r>
            <a:r>
              <a:rPr lang="en-US" sz="1000" dirty="0">
                <a:solidFill>
                  <a:schemeClr val="tx1"/>
                </a:solidFill>
              </a:rPr>
              <a:t>, T., 2015. Model-based machine learning.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Equals 10"/>
          <p:cNvSpPr/>
          <p:nvPr/>
        </p:nvSpPr>
        <p:spPr>
          <a:xfrm>
            <a:off x="5876332" y="2754105"/>
            <a:ext cx="432000" cy="4320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427300" y="2050406"/>
                <a:ext cx="648000" cy="180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300" y="2050406"/>
                <a:ext cx="648000" cy="1800000"/>
              </a:xfrm>
              <a:prstGeom prst="rect">
                <a:avLst/>
              </a:prstGeom>
              <a:blipFill rotWithShape="1">
                <a:blip r:embed="rId1"/>
                <a:stretch>
                  <a:fillRect l="-72" t="-35" r="20" b="2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7213135" y="2641674"/>
                <a:ext cx="1800000" cy="64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135" y="2641674"/>
                <a:ext cx="1800000" cy="648000"/>
              </a:xfrm>
              <a:prstGeom prst="rect">
                <a:avLst/>
              </a:prstGeom>
              <a:blipFill rotWithShape="1">
                <a:blip r:embed="rId2"/>
                <a:stretch>
                  <a:fillRect l="-9" t="-11" r="32" b="5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lus 13"/>
          <p:cNvSpPr/>
          <p:nvPr/>
        </p:nvSpPr>
        <p:spPr>
          <a:xfrm>
            <a:off x="9132103" y="2754105"/>
            <a:ext cx="432000" cy="432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683071" y="2755218"/>
                <a:ext cx="9441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071" y="2755218"/>
                <a:ext cx="944169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63" t="-136" r="-3913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47" y="4281548"/>
            <a:ext cx="5420106" cy="18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5"/>
          <p:cNvGraphicFramePr>
            <a:graphicFrameLocks noGrp="1"/>
          </p:cNvGraphicFramePr>
          <p:nvPr/>
        </p:nvGraphicFramePr>
        <p:xfrm>
          <a:off x="1433737" y="1690688"/>
          <a:ext cx="4319015" cy="21597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3803"/>
                <a:gridCol w="863803"/>
                <a:gridCol w="863803"/>
                <a:gridCol w="863803"/>
                <a:gridCol w="863803"/>
              </a:tblGrid>
              <a:tr h="33814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User 1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User 2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User 3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643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Challenge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Matrix</a:t>
            </a:r>
            <a:r>
              <a:rPr lang="zh-CN" altLang="en-US" sz="2400" dirty="0"/>
              <a:t> </a:t>
            </a:r>
            <a:r>
              <a:rPr lang="en-US" altLang="zh-CN" sz="2400" dirty="0"/>
              <a:t>factorization methods suffer from poor data quality</a:t>
            </a:r>
            <a:endParaRPr lang="en-US" altLang="zh-CN" sz="2400" dirty="0"/>
          </a:p>
          <a:p>
            <a:r>
              <a:rPr lang="en-US" sz="2000" dirty="0"/>
              <a:t>High data sparsity</a:t>
            </a:r>
            <a:endParaRPr lang="en-US" sz="2000" dirty="0"/>
          </a:p>
          <a:p>
            <a:r>
              <a:rPr lang="en-US" sz="2000" dirty="0"/>
              <a:t>Low signal-to-noise ratio (SNR)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669280" y="3467445"/>
            <a:ext cx="5684520" cy="228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small fraction of active users and popular movies account for a large fraction of data.</a:t>
            </a:r>
            <a:endParaRPr lang="en-US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famous MovieLens 100K dataset has only 100K observed ratings of 1,682 movies from 943 users, resulting in 94% of entries missing in the rating matrix.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Harper, F.M. and </a:t>
            </a:r>
            <a:r>
              <a:rPr lang="en-US" sz="1000" dirty="0" err="1">
                <a:solidFill>
                  <a:schemeClr val="tx1"/>
                </a:solidFill>
              </a:rPr>
              <a:t>Konstan</a:t>
            </a:r>
            <a:r>
              <a:rPr lang="en-US" sz="1000" dirty="0">
                <a:solidFill>
                  <a:schemeClr val="tx1"/>
                </a:solidFill>
              </a:rPr>
              <a:t>, J.A., 2015. The </a:t>
            </a:r>
            <a:r>
              <a:rPr lang="en-US" sz="1000" dirty="0" err="1">
                <a:solidFill>
                  <a:schemeClr val="tx1"/>
                </a:solidFill>
              </a:rPr>
              <a:t>movielens</a:t>
            </a:r>
            <a:r>
              <a:rPr lang="en-US" sz="1000" dirty="0">
                <a:solidFill>
                  <a:schemeClr val="tx1"/>
                </a:solidFill>
              </a:rPr>
              <a:t> datasets: History and context. ACM Transactions on Interactive Intelligent Systems 5 (4), 1–19.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838200" y="3529437"/>
          <a:ext cx="4319015" cy="21597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3803"/>
                <a:gridCol w="863803"/>
                <a:gridCol w="863803"/>
                <a:gridCol w="863803"/>
                <a:gridCol w="863803"/>
              </a:tblGrid>
              <a:tr h="33814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User 1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User 2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User 3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643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Movie</a:t>
            </a:r>
            <a:r>
              <a:rPr lang="zh-CN" altLang="en-US" sz="3600" dirty="0"/>
              <a:t> </a:t>
            </a:r>
            <a:r>
              <a:rPr lang="en-US" altLang="zh-CN" sz="3600" dirty="0"/>
              <a:t>genre</a:t>
            </a:r>
            <a:r>
              <a:rPr lang="zh-CN" altLang="en-US" sz="3600" dirty="0"/>
              <a:t> </a:t>
            </a:r>
            <a:r>
              <a:rPr lang="en-US" altLang="zh-CN" sz="3600" dirty="0"/>
              <a:t>information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60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A promising way is to leverage the side information!</a:t>
            </a:r>
            <a:endParaRPr lang="en-US" sz="2400" b="1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5629658" y="3216805"/>
          <a:ext cx="4319015" cy="21597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3803"/>
                <a:gridCol w="863803"/>
                <a:gridCol w="863803"/>
                <a:gridCol w="863803"/>
                <a:gridCol w="863803"/>
              </a:tblGrid>
              <a:tr h="33814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User 1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User 2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User 3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643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Movie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64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2243327" y="3216805"/>
          <a:ext cx="2974848" cy="180685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62753"/>
                <a:gridCol w="862753"/>
                <a:gridCol w="1249342"/>
              </a:tblGrid>
              <a:tr h="3602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Action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War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</a:t>
                      </a:r>
                      <a:endParaRPr lang="en-US" sz="1600" b="0" dirty="0"/>
                    </a:p>
                  </a:txBody>
                  <a:tcPr/>
                </a:tc>
              </a:tr>
              <a:tr h="3602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  <a:endParaRPr lang="en-US" sz="1600" b="0" dirty="0"/>
                    </a:p>
                  </a:txBody>
                  <a:tcPr/>
                </a:tc>
              </a:tr>
              <a:tr h="3602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  <a:endParaRPr lang="en-US" sz="1600" b="0" dirty="0"/>
                    </a:p>
                  </a:txBody>
                  <a:tcPr/>
                </a:tc>
              </a:tr>
              <a:tr h="3602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  <a:endParaRPr lang="en-US" sz="1600" b="0" dirty="0"/>
                    </a:p>
                  </a:txBody>
                  <a:tcPr/>
                </a:tc>
              </a:tr>
              <a:tr h="3602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850245" y="2318028"/>
            <a:ext cx="3761031" cy="719603"/>
            <a:chOff x="1923397" y="2251647"/>
            <a:chExt cx="3761031" cy="719603"/>
          </a:xfrm>
        </p:grpSpPr>
        <p:sp>
          <p:nvSpPr>
            <p:cNvPr id="6" name="Right Brace 5"/>
            <p:cNvSpPr/>
            <p:nvPr/>
          </p:nvSpPr>
          <p:spPr>
            <a:xfrm rot="16200000">
              <a:off x="3643883" y="1323806"/>
              <a:ext cx="320040" cy="2974848"/>
            </a:xfrm>
            <a:prstGeom prst="rightBrac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3397" y="2251647"/>
              <a:ext cx="3761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Movie information</a:t>
              </a:r>
              <a:r>
                <a:rPr lang="zh-CN" altLang="en-US" dirty="0"/>
                <a:t> </a:t>
              </a:r>
              <a:r>
                <a:rPr lang="en-US" altLang="zh-CN" dirty="0"/>
                <a:t>is always available!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71996" y="5522353"/>
            <a:ext cx="7248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Assumption: the movies’ factors are associated with their genres.</a:t>
            </a:r>
            <a:endParaRPr lang="en-US" sz="2000" dirty="0"/>
          </a:p>
          <a:p>
            <a:pPr algn="ctr"/>
            <a:r>
              <a:rPr lang="en-US" sz="2000" dirty="0"/>
              <a:t>Movies with same genres may have similar audiences.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incorporate side information?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75371" y="1690688"/>
            <a:ext cx="10176978" cy="4140000"/>
            <a:chOff x="828581" y="1865265"/>
            <a:chExt cx="10176978" cy="4140000"/>
          </a:xfrm>
        </p:grpSpPr>
        <p:grpSp>
          <p:nvGrpSpPr>
            <p:cNvPr id="20" name="Group 19"/>
            <p:cNvGrpSpPr/>
            <p:nvPr/>
          </p:nvGrpSpPr>
          <p:grpSpPr>
            <a:xfrm>
              <a:off x="1745915" y="1865265"/>
              <a:ext cx="9259644" cy="4140000"/>
              <a:chOff x="2401053" y="1856121"/>
              <a:chExt cx="9259644" cy="41400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401053" y="3026121"/>
                    <a:ext cx="900000" cy="18000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1053" y="3026121"/>
                    <a:ext cx="900000" cy="1800000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ight Arrow 15"/>
              <p:cNvSpPr/>
              <p:nvPr/>
            </p:nvSpPr>
            <p:spPr>
              <a:xfrm>
                <a:off x="3520875" y="3836121"/>
                <a:ext cx="720000" cy="180000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4460697" y="1856121"/>
                <a:ext cx="7200000" cy="4140000"/>
                <a:chOff x="4460697" y="1856121"/>
                <a:chExt cx="7200000" cy="4140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4460697" y="1856121"/>
                  <a:ext cx="7200000" cy="4140000"/>
                  <a:chOff x="4122369" y="2066433"/>
                  <a:chExt cx="7200000" cy="4140000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4599821" y="3205656"/>
                    <a:ext cx="6662539" cy="1800000"/>
                    <a:chOff x="4934712" y="3101294"/>
                    <a:chExt cx="6662539" cy="1800000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4934712" y="3101294"/>
                      <a:ext cx="5043822" cy="1800000"/>
                      <a:chOff x="6385562" y="3064034"/>
                      <a:chExt cx="5043822" cy="1800000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8" name="Rectangle 7"/>
                          <p:cNvSpPr/>
                          <p:nvPr/>
                        </p:nvSpPr>
                        <p:spPr>
                          <a:xfrm>
                            <a:off x="6385562" y="3064034"/>
                            <a:ext cx="1800000" cy="18000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80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oMath>
                              </m:oMathPara>
                            </a14:m>
                            <a:endParaRPr lang="en-US" sz="28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8" name="Rectangle 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385562" y="3064034"/>
                            <a:ext cx="1800000" cy="1800000"/>
                          </a:xfrm>
                          <a:prstGeom prst="rect">
                            <a:avLst/>
                          </a:prstGeom>
                          <a:blipFill rotWithShape="1">
                            <a:blip r:embed="rId2"/>
                          </a:blip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9" name="Equals 8"/>
                      <p:cNvSpPr/>
                      <p:nvPr/>
                    </p:nvSpPr>
                    <p:spPr>
                      <a:xfrm>
                        <a:off x="8306836" y="3748034"/>
                        <a:ext cx="432000" cy="432000"/>
                      </a:xfrm>
                      <a:prstGeom prst="mathEqual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0" name="Rectangle 9"/>
                          <p:cNvSpPr/>
                          <p:nvPr/>
                        </p:nvSpPr>
                        <p:spPr>
                          <a:xfrm>
                            <a:off x="8860110" y="3064034"/>
                            <a:ext cx="648000" cy="180000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80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oMath>
                              </m:oMathPara>
                            </a14:m>
                            <a:endParaRPr lang="en-US" sz="28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0" name="Rectangle 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860110" y="3064034"/>
                            <a:ext cx="648000" cy="1800000"/>
                          </a:xfrm>
                          <a:prstGeom prst="rect">
                            <a:avLst/>
                          </a:prstGeom>
                          <a:blipFill rotWithShape="1">
                            <a:blip r:embed="rId3"/>
                          </a:blip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1" name="Rectangle 10"/>
                          <p:cNvSpPr/>
                          <p:nvPr/>
                        </p:nvSpPr>
                        <p:spPr>
                          <a:xfrm>
                            <a:off x="9629384" y="3640034"/>
                            <a:ext cx="1800000" cy="64800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US" sz="28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1" name="Rectangle 1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629384" y="3640034"/>
                            <a:ext cx="1800000" cy="648000"/>
                          </a:xfrm>
                          <a:prstGeom prst="rect">
                            <a:avLst/>
                          </a:prstGeom>
                          <a:blipFill rotWithShape="1">
                            <a:blip r:embed="rId4"/>
                          </a:blip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" name="Plus 5"/>
                    <p:cNvSpPr/>
                    <p:nvPr/>
                  </p:nvSpPr>
                  <p:spPr>
                    <a:xfrm>
                      <a:off x="10099808" y="3785294"/>
                      <a:ext cx="432000" cy="432000"/>
                    </a:xfrm>
                    <a:prstGeom prst="mathPlus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" name="TextBox 6"/>
                        <p:cNvSpPr txBox="1"/>
                        <p:nvPr/>
                      </p:nvSpPr>
                      <p:spPr>
                        <a:xfrm>
                          <a:off x="10653082" y="3816628"/>
                          <a:ext cx="944169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Noise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>
                    <p:sp>
                      <p:nvSpPr>
                        <p:cNvPr id="7" name="TextBox 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53082" y="3816628"/>
                          <a:ext cx="944169" cy="430887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4" name="Oval 13"/>
                  <p:cNvSpPr/>
                  <p:nvPr/>
                </p:nvSpPr>
                <p:spPr>
                  <a:xfrm>
                    <a:off x="4122369" y="2066433"/>
                    <a:ext cx="7200000" cy="414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6464866" y="5195677"/>
                  <a:ext cx="34342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Matrix factorization framework</a:t>
                  </a:r>
                  <a:endParaRPr lang="en-US" sz="2000" dirty="0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28581" y="5203796"/>
                  <a:ext cx="2744149" cy="401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/>
                    <a:t>Genre matrix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81" y="5203796"/>
                  <a:ext cx="2744149" cy="40113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Background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Our model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Fitting the model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model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000" dirty="0"/>
                  <a:t>,</a:t>
                </a:r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</a:t>
                </a:r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</a:t>
                </a:r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 are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column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respectively,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is the row-wise evaluation of the unknown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</m:sSub>
                  </m:oMath>
                </a14:m>
                <a:r>
                  <a:rPr lang="en-US" sz="2000" dirty="0"/>
                  <a:t> is the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row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containing auxiliary information for the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sample.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 simply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is linear with coefficients denoted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intercept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8ec0ffa-3a42-4339-8bfc-0c9dc528b3ec"/>
  <p:tag name="COMMONDATA" val="eyJoZGlkIjoiMWE2MTJjYzc4MGFhN2M4M2M5MDIwOTA4YzYzNzdjMm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7085</Words>
  <Application>WPS 演示</Application>
  <PresentationFormat>Widescreen</PresentationFormat>
  <Paragraphs>394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Cambria Math</vt:lpstr>
      <vt:lpstr>Calibri Light</vt:lpstr>
      <vt:lpstr>Calibri</vt:lpstr>
      <vt:lpstr>微软雅黑</vt:lpstr>
      <vt:lpstr>Arial Unicode MS</vt:lpstr>
      <vt:lpstr>等线</vt:lpstr>
      <vt:lpstr>等线 Light</vt:lpstr>
      <vt:lpstr>Office Theme</vt:lpstr>
      <vt:lpstr>Word.Document.12</vt:lpstr>
      <vt:lpstr>Equation.KSEE3</vt:lpstr>
      <vt:lpstr>Equation.KSEE3</vt:lpstr>
      <vt:lpstr>Equation.KSEE3</vt:lpstr>
      <vt:lpstr>Recommender System Based on Matrix Factorization with Incorporation of Movie Genre Information</vt:lpstr>
      <vt:lpstr>Outline</vt:lpstr>
      <vt:lpstr>Matrix factorization via low-rank modelling</vt:lpstr>
      <vt:lpstr>Netflix Prize</vt:lpstr>
      <vt:lpstr>Challenge</vt:lpstr>
      <vt:lpstr>Movie genre information</vt:lpstr>
      <vt:lpstr>How to incorporate side information?</vt:lpstr>
      <vt:lpstr>Outline</vt:lpstr>
      <vt:lpstr>Our model</vt:lpstr>
      <vt:lpstr>Single-factor case</vt:lpstr>
      <vt:lpstr>Outline</vt:lpstr>
      <vt:lpstr>Intractable Bayesian inference problem</vt:lpstr>
      <vt:lpstr>Evidence lower bound (ELBO)</vt:lpstr>
      <vt:lpstr>Approximate posterior’s form</vt:lpstr>
      <vt:lpstr>E-step</vt:lpstr>
      <vt:lpstr>M-step</vt:lpstr>
      <vt:lpstr>Updating model parameters</vt:lpstr>
      <vt:lpstr>Updating function</vt:lpstr>
      <vt:lpstr>Missing data</vt:lpstr>
      <vt:lpstr>Proposed algorithm</vt:lpstr>
      <vt:lpstr>Outline</vt:lpstr>
      <vt:lpstr>Compared methods</vt:lpstr>
      <vt:lpstr>Imputation accuracy</vt:lpstr>
      <vt:lpstr>Enrichment of movie genres in MovieLens 100K data</vt:lpstr>
      <vt:lpstr>Significance</vt:lpstr>
      <vt:lpstr>Visualization of user preference factor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MFAI: A scalable Bayesian matrix factorization approach to leveraging auxiliary information</dc:title>
  <dc:creator>WANG Zhiwei</dc:creator>
  <cp:lastModifiedBy>Belinda</cp:lastModifiedBy>
  <cp:revision>30</cp:revision>
  <dcterms:created xsi:type="dcterms:W3CDTF">2023-04-17T02:14:00Z</dcterms:created>
  <dcterms:modified xsi:type="dcterms:W3CDTF">2023-05-18T11:09:23Z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6F57A9FCE2C64334ACD6A474E4F3BF2C_12</vt:lpwstr>
  </property>
  <property fmtid="{D5CDD505-2E9C-101B-9397-08002B2CF9AE}" pid="3" name="KSOProductBuildVer">
    <vt:lpwstr>2052-11.1.0.14036</vt:lpwstr>
  </property>
</Properties>
</file>