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A4EB3-0351-D14F-91F5-A30B766C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E3FA91-3B02-F544-B10D-7FF191AD5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0965A-B5D3-624A-9F22-B1D24521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E3B39-7C02-F040-8CBC-38DD05C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6CB2A-51ED-AD4C-8EEE-7E69378E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08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AFE87-EA09-DC46-8BB9-C6FF7698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6AA1F-3E8E-D14F-8F18-10139264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91291-A893-404A-AB2F-73453BFF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FDEB9-E0DB-C74C-861D-4057187B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777AB-0713-FA40-95C1-6A424569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79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B780F6-4C53-7947-81F0-E7D22985D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CE060-82DA-D347-952A-6AEF09A1B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6AF90-8A71-E24C-A84D-839F4CFC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42A2F-3921-F349-A461-2C29D47C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94E0F-8BCF-8241-8483-C47CC42B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9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994A7-BD27-EA4B-9648-2667FE76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A8EA0-DF7F-C147-84B6-5F083F7F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7D007-6E6F-3448-8C81-FC27EBA2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96291-2D90-C546-A836-C762888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7026D-0B9F-E54A-AB62-00D62A2B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19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722EE-F660-6645-917B-2066AF98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DF696-3AA1-9044-BF3F-CCF73420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90E37-6815-BF4D-9698-B9435188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3E9F8-33CB-A64F-B88F-332EA502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0E57D-8545-3945-A58C-9EA99241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35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5664F-60F1-BC43-A534-5844465D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5B81D-3571-E148-9BF8-0648694FB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2B6FA-DF24-C745-986C-625D04A69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3A5B1-2AAB-1047-8AB4-666F63D5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2AB67-270C-4647-B4B1-29C835A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39C99-6694-6C48-99CC-7DF5158F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95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D5A77-4975-D143-8EC7-4B99DCB6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A3B67-BC79-F645-878A-DBF95449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0E8F8-892F-C940-BD6E-9B071A6C8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570194-EFF2-8042-937E-58FF655BA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7AB73-457C-5644-AF2B-D2B8960B0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301131-0309-A943-A5B7-07392A73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3E6E1B-D119-0C4D-BEAD-E7BA08EA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828F01-A9F5-B644-B098-058E7093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11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FB366-557F-BF4A-9F2D-A0AAB8B2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EF7490-C877-A346-847B-367A6D07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5F8DCB-BDB8-7F43-88F2-FBAC86B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9D8E32-920E-5742-AD97-68977DF7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84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21F52-0D1F-7649-BDA3-A491D329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8B5D27-F3CF-5540-8D89-B8B05D7C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24A50-5734-1445-99D4-B1679EEE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2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861B0-CE1B-6245-8E6C-893CC40B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126C7-CA0D-E748-952A-321E8E09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B497C-02CD-034E-BA76-CDD80AA8E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695E8-0E7B-9946-985E-1698DD39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0EB52-456E-AC41-96AF-F24542CC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289DC-2F1D-844C-BB2A-C982EC95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8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8462B-4368-7C4A-A2A5-4E6035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0FEF49-AEC3-C443-819E-B82BEA155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54891-98FC-074B-9CBD-B8A89563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92D8B-5E57-6E40-A8B3-66A46EC7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A14E1-CD34-F147-A9CF-4C0B711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8ECC5B-886D-CE45-BA38-8D44C237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90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EEA1B-1D55-754E-8507-F90BB790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D22E30-2FF9-3B4D-8336-B0C10756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32EF7-2DFB-A449-B0D1-47FBE3C25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2C33-A7A7-224F-8CC3-E972E1E3BCCC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A444D-7097-0C40-B05D-AE7E78159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06B29-BEDD-3C4A-8BA4-96C86D04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25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37524-4155-4EFE-9C06-C7BE0B5C271B}"/>
              </a:ext>
            </a:extLst>
          </p:cNvPr>
          <p:cNvSpPr txBox="1"/>
          <p:nvPr/>
        </p:nvSpPr>
        <p:spPr>
          <a:xfrm>
            <a:off x="1287080" y="1263974"/>
            <a:ext cx="9078034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Empirical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Asset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Pricing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via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endParaRPr lang="en-US" altLang="zh-CN" sz="4000" b="1" dirty="0">
              <a:latin typeface="Bell MT" panose="02020503060305020303" pitchFamily="18" charset="0"/>
              <a:ea typeface="STSong" panose="02010600040101010101" pitchFamily="2" charset="-122"/>
            </a:endParaRPr>
          </a:p>
          <a:p>
            <a:pPr algn="ctr"/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Machine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Learning</a:t>
            </a:r>
            <a:endParaRPr lang="en-US" sz="4000" b="1" dirty="0">
              <a:latin typeface="Bell MT" panose="02020503060305020303" pitchFamily="18" charset="0"/>
              <a:ea typeface="STSong" panose="02010600040101010101" pitchFamily="2" charset="-122"/>
            </a:endParaRPr>
          </a:p>
          <a:p>
            <a:pPr algn="ctr"/>
            <a:endParaRPr lang="en-US" sz="4000" b="1" dirty="0">
              <a:latin typeface="TimesNewRomanPS"/>
            </a:endParaRPr>
          </a:p>
          <a:p>
            <a:pPr algn="ctr"/>
            <a:r>
              <a:rPr lang="en-US" altLang="zh-CN" sz="2000" dirty="0" err="1">
                <a:latin typeface="TimesNewRomanPSMT"/>
              </a:rPr>
              <a:t>Shihao</a:t>
            </a:r>
            <a:r>
              <a:rPr lang="zh-CN" altLang="en-US" sz="2000" dirty="0">
                <a:latin typeface="TimesNewRomanPSMT"/>
              </a:rPr>
              <a:t> </a:t>
            </a:r>
            <a:r>
              <a:rPr lang="en-US" altLang="zh-CN" sz="2000" dirty="0">
                <a:latin typeface="TimesNewRomanPSMT"/>
              </a:rPr>
              <a:t>Gu</a:t>
            </a:r>
            <a:r>
              <a:rPr lang="en-US" sz="2000" dirty="0">
                <a:latin typeface="TimesNewRomanPSMT"/>
              </a:rPr>
              <a:t> </a:t>
            </a:r>
          </a:p>
          <a:p>
            <a:pPr algn="ctr"/>
            <a:r>
              <a:rPr lang="en-US" sz="1600" dirty="0">
                <a:latin typeface="TimesNewRomanPSMT"/>
              </a:rPr>
              <a:t>University of Chicago </a:t>
            </a:r>
            <a:endParaRPr lang="en-US" sz="1600" dirty="0">
              <a:cs typeface="Calibri"/>
            </a:endParaRPr>
          </a:p>
          <a:p>
            <a:pPr algn="ctr"/>
            <a:endParaRPr lang="en-US" sz="1600" dirty="0">
              <a:latin typeface="TimesNewRomanPSMT"/>
            </a:endParaRPr>
          </a:p>
          <a:p>
            <a:pPr algn="ctr"/>
            <a:r>
              <a:rPr lang="en-US" sz="2000" dirty="0">
                <a:latin typeface="TimesNewRomanPSMT"/>
              </a:rPr>
              <a:t>Bryan Kelly</a:t>
            </a:r>
            <a:br>
              <a:rPr lang="en-US" sz="2000" dirty="0">
                <a:latin typeface="TimesNewRomanPSMT"/>
              </a:rPr>
            </a:br>
            <a:r>
              <a:rPr lang="en-US" sz="1600" dirty="0">
                <a:latin typeface="TimesNewRomanPSMT"/>
              </a:rPr>
              <a:t>Yale University, AQR Capital Management, and NBER </a:t>
            </a:r>
          </a:p>
          <a:p>
            <a:pPr algn="ctr"/>
            <a:endParaRPr lang="en-US" sz="1600" dirty="0">
              <a:latin typeface="TimesNewRomanPSMT"/>
            </a:endParaRPr>
          </a:p>
          <a:p>
            <a:pPr algn="ctr"/>
            <a:r>
              <a:rPr lang="en-US" sz="2000" dirty="0" err="1">
                <a:latin typeface="TimesNewRomanPSMT"/>
              </a:rPr>
              <a:t>Dacheng</a:t>
            </a:r>
            <a:r>
              <a:rPr lang="en-US" sz="2000" dirty="0">
                <a:latin typeface="TimesNewRomanPSMT"/>
              </a:rPr>
              <a:t> Xiu</a:t>
            </a:r>
            <a:br>
              <a:rPr lang="en-US" sz="2000" dirty="0">
                <a:latin typeface="TimesNewRomanPSMT"/>
              </a:rPr>
            </a:br>
            <a:r>
              <a:rPr lang="en-US" sz="1600" dirty="0">
                <a:latin typeface="TimesNewRomanPSMT"/>
              </a:rPr>
              <a:t>University of Chicago Booth School of Business 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An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Empirical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Study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of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US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Equity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12578-A122-B64E-94FD-BE21D15DCDF3}"/>
              </a:ext>
            </a:extLst>
          </p:cNvPr>
          <p:cNvSpPr txBox="1"/>
          <p:nvPr/>
        </p:nvSpPr>
        <p:spPr>
          <a:xfrm>
            <a:off x="589548" y="1383564"/>
            <a:ext cx="107642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Bell MT" panose="02020503060305020303" pitchFamily="18" charset="0"/>
              </a:rPr>
              <a:t>Risk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premium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is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difficult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measure: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lang="en" altLang="zh-CN" sz="2000" dirty="0">
                <a:latin typeface="Bell MT" panose="02020503060305020303" pitchFamily="18" charset="0"/>
              </a:rPr>
              <a:t>market efficiency forces return variation to be dominated</a:t>
            </a:r>
            <a:r>
              <a:rPr lang="zh-CN" altLang="en-US" sz="2000" dirty="0">
                <a:latin typeface="Bell MT" panose="02020503060305020303" pitchFamily="18" charset="0"/>
              </a:rPr>
              <a:t> </a:t>
            </a:r>
            <a:r>
              <a:rPr lang="en" altLang="zh-CN" sz="2000" dirty="0">
                <a:latin typeface="Bell MT" panose="02020503060305020303" pitchFamily="18" charset="0"/>
              </a:rPr>
              <a:t>by unforecastable news that obscures risk premiums. </a:t>
            </a:r>
            <a:endParaRPr kumimoji="1" lang="en-US" altLang="zh-CN" sz="2000" dirty="0">
              <a:latin typeface="Bell MT" panose="02020503060305020303" pitchFamily="18" charset="0"/>
            </a:endParaRPr>
          </a:p>
          <a:p>
            <a:endParaRPr kumimoji="1" lang="en-US" altLang="zh-CN" sz="2000" dirty="0">
              <a:latin typeface="Bell MT" panose="02020503060305020303" pitchFamily="18" charset="0"/>
            </a:endParaRPr>
          </a:p>
          <a:p>
            <a:r>
              <a:rPr kumimoji="1" lang="en-US" altLang="zh-CN" sz="2000" dirty="0">
                <a:latin typeface="Bell MT" panose="02020503060305020303" pitchFamily="18" charset="0"/>
              </a:rPr>
              <a:t>This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paper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uses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machine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learning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methods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predict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asset’s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excess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return.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Linear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models: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OLS,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elastic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net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Dimension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reduction: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PLS,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PCR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Generalized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linear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model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Tree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model: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Gradient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boosted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regression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tree,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random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forest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Neural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network</a:t>
            </a:r>
          </a:p>
          <a:p>
            <a:pPr marL="342900" indent="-342900">
              <a:buFont typeface="Wingdings" pitchFamily="2" charset="2"/>
              <a:buChar char="l"/>
            </a:pPr>
            <a:endParaRPr kumimoji="1" lang="en-US" altLang="zh-CN" sz="2000" dirty="0">
              <a:latin typeface="Bell MT" panose="02020503060305020303" pitchFamily="18" charset="0"/>
            </a:endParaRPr>
          </a:p>
          <a:p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Data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and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feature</a:t>
            </a:r>
          </a:p>
          <a:p>
            <a:r>
              <a:rPr kumimoji="1" lang="en-US" altLang="zh-CN" sz="2000" dirty="0">
                <a:latin typeface="Bell MT" panose="02020503060305020303" pitchFamily="18" charset="0"/>
              </a:rPr>
              <a:t>Monthly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total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individual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equity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returns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for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all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firms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listed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in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NYSE,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AMEX,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NASDAQ.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Data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traverses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60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years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from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1957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2016.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94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firm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characteristics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8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macroeconomic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predictors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74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industry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dummies</a:t>
            </a:r>
          </a:p>
        </p:txBody>
      </p:sp>
    </p:spTree>
    <p:extLst>
      <p:ext uri="{BB962C8B-B14F-4D97-AF65-F5344CB8AC3E}">
        <p14:creationId xmlns:p14="http://schemas.microsoft.com/office/powerpoint/2010/main" val="315536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A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Recursive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Evaluation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Method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0CA33C-2FB6-8C44-AD50-071443AE5645}"/>
              </a:ext>
            </a:extLst>
          </p:cNvPr>
          <p:cNvSpPr txBox="1"/>
          <p:nvPr/>
        </p:nvSpPr>
        <p:spPr>
          <a:xfrm>
            <a:off x="589548" y="1383564"/>
            <a:ext cx="107642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Bell MT" panose="02020503060305020303" pitchFamily="18" charset="0"/>
              </a:rPr>
              <a:t>Divide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the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60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years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of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data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into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18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years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of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Bell MT" panose="02020503060305020303" pitchFamily="18" charset="0"/>
              </a:rPr>
              <a:t>training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sample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(1957-1974),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12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years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of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Bell MT" panose="02020503060305020303" pitchFamily="18" charset="0"/>
              </a:rPr>
              <a:t>validation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sample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(1975-1986),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and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the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remaining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30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years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for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out-of-sample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Bell MT" panose="02020503060305020303" pitchFamily="18" charset="0"/>
              </a:rPr>
              <a:t>testing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(1987-2016).</a:t>
            </a:r>
          </a:p>
          <a:p>
            <a:endParaRPr kumimoji="1" lang="en-US" altLang="zh-CN" sz="2000" dirty="0">
              <a:latin typeface="Bell MT" panose="02020503060305020303" pitchFamily="18" charset="0"/>
            </a:endParaRPr>
          </a:p>
          <a:p>
            <a:r>
              <a:rPr kumimoji="1" lang="en-US" altLang="zh-CN" sz="2000" dirty="0">
                <a:latin typeface="Bell MT" panose="02020503060305020303" pitchFamily="18" charset="0"/>
              </a:rPr>
              <a:t>Adopt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recursive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performance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evaluation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scheme</a:t>
            </a:r>
            <a:r>
              <a:rPr kumimoji="1" lang="en-US" altLang="zh-CN" sz="2000" dirty="0">
                <a:latin typeface="Bell MT" panose="02020503060305020303" pitchFamily="18" charset="0"/>
              </a:rPr>
              <a:t>.</a:t>
            </a:r>
          </a:p>
          <a:p>
            <a:endParaRPr kumimoji="1" lang="zh-CN" altLang="en-US" dirty="0"/>
          </a:p>
        </p:txBody>
      </p:sp>
      <p:pic>
        <p:nvPicPr>
          <p:cNvPr id="6" name="图片 5" descr="背景图案&#10;&#10;描述已自动生成">
            <a:extLst>
              <a:ext uri="{FF2B5EF4-FFF2-40B4-BE49-F238E27FC236}">
                <a16:creationId xmlns:a16="http://schemas.microsoft.com/office/drawing/2014/main" id="{9F953266-12C7-7E4A-A82B-CCE10BC5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22" y="2709127"/>
            <a:ext cx="6997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Individual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Stock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Returns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Prediction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9C3CD9-3A7F-DC4A-95D2-8554D2D92F41}"/>
              </a:ext>
            </a:extLst>
          </p:cNvPr>
          <p:cNvSpPr txBox="1"/>
          <p:nvPr/>
        </p:nvSpPr>
        <p:spPr>
          <a:xfrm>
            <a:off x="589548" y="1383564"/>
            <a:ext cx="10764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Bell MT" panose="02020503060305020303" pitchFamily="18" charset="0"/>
              </a:rPr>
              <a:t>Empirical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results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are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not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optimized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over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hyperparameters,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and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therefore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are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more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conservative.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endParaRPr kumimoji="1" lang="zh-CN" altLang="en-US" dirty="0"/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AE9CFA41-000A-D14A-88B8-DA9ADA48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69" y="1783674"/>
            <a:ext cx="96012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2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Characteristic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Importance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047D9B4E-4779-8344-943D-DA28874A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108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3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Requirements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for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replication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0CA33C-2FB6-8C44-AD50-071443AE5645}"/>
              </a:ext>
            </a:extLst>
          </p:cNvPr>
          <p:cNvSpPr txBox="1"/>
          <p:nvPr/>
        </p:nvSpPr>
        <p:spPr>
          <a:xfrm>
            <a:off x="589548" y="1690688"/>
            <a:ext cx="107642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Bell MT" panose="02020503060305020303" pitchFamily="18" charset="0"/>
              </a:rPr>
              <a:t>Replicate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at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least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6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methods</a:t>
            </a:r>
            <a:r>
              <a:rPr kumimoji="1" lang="zh-CN" altLang="en-US" sz="2000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(e.g.,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lang="en" altLang="zh-CN" sz="2000" dirty="0">
                <a:latin typeface="Bell MT" panose="02020503060305020303" pitchFamily="18" charset="0"/>
              </a:rPr>
              <a:t>OLS,</a:t>
            </a:r>
            <a:r>
              <a:rPr lang="zh-CN" altLang="en-US" sz="2000" dirty="0">
                <a:latin typeface="Bell MT" panose="02020503060305020303" pitchFamily="18" charset="0"/>
              </a:rPr>
              <a:t> </a:t>
            </a:r>
            <a:r>
              <a:rPr lang="en" altLang="zh-CN" sz="2000" dirty="0">
                <a:latin typeface="Bell MT" panose="02020503060305020303" pitchFamily="18" charset="0"/>
              </a:rPr>
              <a:t>elastic net, PLS, PCR, random forest, neural network</a:t>
            </a:r>
            <a:r>
              <a:rPr kumimoji="1" lang="en-US" altLang="zh-CN" sz="2000" dirty="0">
                <a:latin typeface="Bell MT" panose="02020503060305020303" pitchFamily="18" charset="0"/>
              </a:rPr>
              <a:t>),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and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analyze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your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results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carefully.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lang="en" altLang="zh-CN" sz="2000" dirty="0">
                <a:latin typeface="Bell MT" panose="02020503060305020303" pitchFamily="18" charset="0"/>
              </a:rPr>
              <a:t>Hints of parameter chosen are presented in the paper.</a:t>
            </a:r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Bell MT" panose="02020503060305020303" pitchFamily="18" charset="0"/>
              </a:rPr>
              <a:t>Include the </a:t>
            </a:r>
            <a:r>
              <a:rPr lang="en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variable importance</a:t>
            </a:r>
            <a:r>
              <a:rPr lang="zh-CN" altLang="en-US" sz="2000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n-US" altLang="zh-CN" sz="2000" dirty="0">
                <a:latin typeface="Bell MT" panose="02020503060305020303" pitchFamily="18" charset="0"/>
              </a:rPr>
              <a:t>in</a:t>
            </a:r>
            <a:r>
              <a:rPr lang="zh-CN" altLang="en-US" sz="2000" dirty="0">
                <a:latin typeface="Bell MT" panose="02020503060305020303" pitchFamily="18" charset="0"/>
              </a:rPr>
              <a:t> </a:t>
            </a:r>
            <a:r>
              <a:rPr lang="en-US" altLang="zh-CN" sz="2000" dirty="0">
                <a:latin typeface="Bell MT" panose="02020503060305020303" pitchFamily="18" charset="0"/>
              </a:rPr>
              <a:t>your</a:t>
            </a:r>
            <a:r>
              <a:rPr lang="zh-CN" altLang="en-US" sz="2000" dirty="0">
                <a:latin typeface="Bell MT" panose="02020503060305020303" pitchFamily="18" charset="0"/>
              </a:rPr>
              <a:t> </a:t>
            </a:r>
            <a:r>
              <a:rPr lang="en-US" altLang="zh-CN" sz="2000" dirty="0">
                <a:latin typeface="Bell MT" panose="02020503060305020303" pitchFamily="18" charset="0"/>
              </a:rPr>
              <a:t>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Bell MT" panose="02020503060305020303" pitchFamily="18" charset="0"/>
              </a:rPr>
              <a:t>Adopt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the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‘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recursive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evaluation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method</a:t>
            </a:r>
            <a:r>
              <a:rPr kumimoji="1" lang="en-US" altLang="zh-CN" sz="2000" dirty="0">
                <a:latin typeface="Bell MT" panose="02020503060305020303" pitchFamily="18" charset="0"/>
              </a:rPr>
              <a:t>’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described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above.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Bell MT" panose="02020503060305020303" pitchFamily="18" charset="0"/>
              </a:rPr>
              <a:t>You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do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not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need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replicate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the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results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of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section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2.4: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Portfolio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forecast.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Bell MT" panose="02020503060305020303" pitchFamily="18" charset="0"/>
              </a:rPr>
              <a:t>Supplementary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material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can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be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helpful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87924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289</Words>
  <Application>Microsoft Macintosh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TimesNewRomanPS</vt:lpstr>
      <vt:lpstr>TimesNewRomanPSMT</vt:lpstr>
      <vt:lpstr>Arial</vt:lpstr>
      <vt:lpstr>Bell MT</vt:lpstr>
      <vt:lpstr>Wingdings</vt:lpstr>
      <vt:lpstr>Office 主题​​</vt:lpstr>
      <vt:lpstr>PowerPoint 演示文稿</vt:lpstr>
      <vt:lpstr>An Empirical Study of US Equity</vt:lpstr>
      <vt:lpstr>A Recursive Evaluation Method</vt:lpstr>
      <vt:lpstr>Individual Stock Returns Prediction</vt:lpstr>
      <vt:lpstr>Characteristic Importance</vt:lpstr>
      <vt:lpstr>Requirements for replication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Asset Pricing via Machine Learning</dc:title>
  <dc:creator>WANG Xiasi</dc:creator>
  <cp:lastModifiedBy>WANG Xiasi</cp:lastModifiedBy>
  <cp:revision>23</cp:revision>
  <dcterms:created xsi:type="dcterms:W3CDTF">2021-10-19T16:12:05Z</dcterms:created>
  <dcterms:modified xsi:type="dcterms:W3CDTF">2021-10-19T16:58:34Z</dcterms:modified>
</cp:coreProperties>
</file>