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71"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004E5-4D1A-48EB-937B-D32396EA279E}" v="804" dt="2021-10-19T14:45:31.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115BE2-8A72-4246-B270-7157A7E1651C}"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E90898FD-0B0B-4CF7-9DAC-6732EFCC707F}">
      <dgm:prSet/>
      <dgm:spPr/>
      <dgm:t>
        <a:bodyPr/>
        <a:lstStyle/>
        <a:p>
          <a:r>
            <a:rPr lang="en-US" dirty="0"/>
            <a:t>This paper considers using methods that flexibly learn price patterns that are most predictive of future returns to forecast future returns.</a:t>
          </a:r>
        </a:p>
      </dgm:t>
    </dgm:pt>
    <dgm:pt modelId="{3157942B-C9AF-43B3-A902-CC1F7B2C08D1}" type="parTrans" cxnId="{EDEA2F94-78F3-4228-8421-0286BF5BDB79}">
      <dgm:prSet/>
      <dgm:spPr/>
      <dgm:t>
        <a:bodyPr/>
        <a:lstStyle/>
        <a:p>
          <a:endParaRPr lang="en-US"/>
        </a:p>
      </dgm:t>
    </dgm:pt>
    <dgm:pt modelId="{CA03E501-7DB1-4C6F-A5A8-F18B99C23828}" type="sibTrans" cxnId="{EDEA2F94-78F3-4228-8421-0286BF5BDB79}">
      <dgm:prSet/>
      <dgm:spPr/>
      <dgm:t>
        <a:bodyPr/>
        <a:lstStyle/>
        <a:p>
          <a:endParaRPr lang="en-US"/>
        </a:p>
      </dgm:t>
    </dgm:pt>
    <dgm:pt modelId="{31685B8C-348E-4E32-B129-B694B64E6C2F}">
      <dgm:prSet/>
      <dgm:spPr/>
      <dgm:t>
        <a:bodyPr/>
        <a:lstStyle/>
        <a:p>
          <a:pPr rtl="0"/>
          <a:r>
            <a:rPr lang="en-US" dirty="0"/>
            <a:t>The raw predictor data are images from which authors model the predictive association between </a:t>
          </a:r>
          <a:r>
            <a:rPr lang="en-US" dirty="0">
              <a:solidFill>
                <a:schemeClr val="accent1"/>
              </a:solidFill>
            </a:rPr>
            <a:t>images</a:t>
          </a:r>
          <a:r>
            <a:rPr lang="en-US" dirty="0"/>
            <a:t> and </a:t>
          </a:r>
          <a:r>
            <a:rPr lang="en-US" dirty="0">
              <a:solidFill>
                <a:schemeClr val="accent1"/>
              </a:solidFill>
            </a:rPr>
            <a:t>future returns</a:t>
          </a:r>
          <a:r>
            <a:rPr lang="en-US" dirty="0"/>
            <a:t> using a convolutional neural network (CNN).</a:t>
          </a:r>
          <a:r>
            <a:rPr lang="en-US" dirty="0">
              <a:latin typeface="Calibri Light" panose="020F0302020204030204"/>
            </a:rPr>
            <a:t> </a:t>
          </a:r>
          <a:endParaRPr lang="en-US" dirty="0"/>
        </a:p>
      </dgm:t>
    </dgm:pt>
    <dgm:pt modelId="{3D04B590-4CA1-40E9-8DD5-6B54CF4EF8BA}" type="parTrans" cxnId="{18AA478E-5E37-4F64-99BF-63D5B5C96F5B}">
      <dgm:prSet/>
      <dgm:spPr/>
      <dgm:t>
        <a:bodyPr/>
        <a:lstStyle/>
        <a:p>
          <a:endParaRPr lang="en-US"/>
        </a:p>
      </dgm:t>
    </dgm:pt>
    <dgm:pt modelId="{931EB2D9-2C43-4E82-AE3D-EFEC62F98BF3}" type="sibTrans" cxnId="{18AA478E-5E37-4F64-99BF-63D5B5C96F5B}">
      <dgm:prSet/>
      <dgm:spPr/>
      <dgm:t>
        <a:bodyPr/>
        <a:lstStyle/>
        <a:p>
          <a:endParaRPr lang="en-US"/>
        </a:p>
      </dgm:t>
    </dgm:pt>
    <dgm:pt modelId="{B23F8D17-4FB3-4793-B901-B83C3DFF87E2}">
      <dgm:prSet/>
      <dgm:spPr/>
      <dgm:t>
        <a:bodyPr/>
        <a:lstStyle/>
        <a:p>
          <a:r>
            <a:rPr lang="en-US" dirty="0"/>
            <a:t>They claim by using CNN they can automatically identify context-independent predictive patterns which can give more accurate return predictions, translate into more profitable investment strategies and are robust to variations. </a:t>
          </a:r>
        </a:p>
      </dgm:t>
    </dgm:pt>
    <dgm:pt modelId="{9E221118-8B4D-4E4A-9B49-88D573C40BB1}" type="parTrans" cxnId="{2B1DE15A-AEC3-4F2F-B548-D2673A6110D0}">
      <dgm:prSet/>
      <dgm:spPr/>
      <dgm:t>
        <a:bodyPr/>
        <a:lstStyle/>
        <a:p>
          <a:endParaRPr lang="en-US"/>
        </a:p>
      </dgm:t>
    </dgm:pt>
    <dgm:pt modelId="{03CC4A9E-6929-4A40-AE84-3363150E1490}" type="sibTrans" cxnId="{2B1DE15A-AEC3-4F2F-B548-D2673A6110D0}">
      <dgm:prSet/>
      <dgm:spPr/>
      <dgm:t>
        <a:bodyPr/>
        <a:lstStyle/>
        <a:p>
          <a:endParaRPr lang="en-US"/>
        </a:p>
      </dgm:t>
    </dgm:pt>
    <dgm:pt modelId="{226907AE-FED1-45B1-838E-9458E78D8F23}" type="pres">
      <dgm:prSet presAssocID="{EE115BE2-8A72-4246-B270-7157A7E1651C}" presName="vert0" presStyleCnt="0">
        <dgm:presLayoutVars>
          <dgm:dir/>
          <dgm:animOne val="branch"/>
          <dgm:animLvl val="lvl"/>
        </dgm:presLayoutVars>
      </dgm:prSet>
      <dgm:spPr/>
    </dgm:pt>
    <dgm:pt modelId="{6D3C3473-B9B3-4244-B5CE-6C738D6B2E14}" type="pres">
      <dgm:prSet presAssocID="{E90898FD-0B0B-4CF7-9DAC-6732EFCC707F}" presName="thickLine" presStyleLbl="alignNode1" presStyleIdx="0" presStyleCnt="3"/>
      <dgm:spPr/>
    </dgm:pt>
    <dgm:pt modelId="{FF70D413-16D4-4CCC-B322-9D6291E28212}" type="pres">
      <dgm:prSet presAssocID="{E90898FD-0B0B-4CF7-9DAC-6732EFCC707F}" presName="horz1" presStyleCnt="0"/>
      <dgm:spPr/>
    </dgm:pt>
    <dgm:pt modelId="{DD0E30A4-B61A-464C-94E0-3A38E2012027}" type="pres">
      <dgm:prSet presAssocID="{E90898FD-0B0B-4CF7-9DAC-6732EFCC707F}" presName="tx1" presStyleLbl="revTx" presStyleIdx="0" presStyleCnt="3"/>
      <dgm:spPr/>
    </dgm:pt>
    <dgm:pt modelId="{CE3CBFCC-DE3F-44B2-8C41-78420519E9C2}" type="pres">
      <dgm:prSet presAssocID="{E90898FD-0B0B-4CF7-9DAC-6732EFCC707F}" presName="vert1" presStyleCnt="0"/>
      <dgm:spPr/>
    </dgm:pt>
    <dgm:pt modelId="{4DD765DD-3B96-4247-BBB0-734B593C6EB2}" type="pres">
      <dgm:prSet presAssocID="{31685B8C-348E-4E32-B129-B694B64E6C2F}" presName="thickLine" presStyleLbl="alignNode1" presStyleIdx="1" presStyleCnt="3"/>
      <dgm:spPr/>
    </dgm:pt>
    <dgm:pt modelId="{42F5040F-C0EA-4D00-82DE-9187F5B9216E}" type="pres">
      <dgm:prSet presAssocID="{31685B8C-348E-4E32-B129-B694B64E6C2F}" presName="horz1" presStyleCnt="0"/>
      <dgm:spPr/>
    </dgm:pt>
    <dgm:pt modelId="{7C761D7A-C141-4D53-8CE2-B5A549718AF5}" type="pres">
      <dgm:prSet presAssocID="{31685B8C-348E-4E32-B129-B694B64E6C2F}" presName="tx1" presStyleLbl="revTx" presStyleIdx="1" presStyleCnt="3"/>
      <dgm:spPr/>
    </dgm:pt>
    <dgm:pt modelId="{41CEF390-55C9-46B9-8D17-46807909462C}" type="pres">
      <dgm:prSet presAssocID="{31685B8C-348E-4E32-B129-B694B64E6C2F}" presName="vert1" presStyleCnt="0"/>
      <dgm:spPr/>
    </dgm:pt>
    <dgm:pt modelId="{7E8303AC-ACD7-495E-8D00-0AEC79275935}" type="pres">
      <dgm:prSet presAssocID="{B23F8D17-4FB3-4793-B901-B83C3DFF87E2}" presName="thickLine" presStyleLbl="alignNode1" presStyleIdx="2" presStyleCnt="3"/>
      <dgm:spPr/>
    </dgm:pt>
    <dgm:pt modelId="{5E07C0DA-38FC-4504-9C68-B8667D2ACF54}" type="pres">
      <dgm:prSet presAssocID="{B23F8D17-4FB3-4793-B901-B83C3DFF87E2}" presName="horz1" presStyleCnt="0"/>
      <dgm:spPr/>
    </dgm:pt>
    <dgm:pt modelId="{FF7C4291-E62B-4010-A842-146F6E9086E5}" type="pres">
      <dgm:prSet presAssocID="{B23F8D17-4FB3-4793-B901-B83C3DFF87E2}" presName="tx1" presStyleLbl="revTx" presStyleIdx="2" presStyleCnt="3"/>
      <dgm:spPr/>
    </dgm:pt>
    <dgm:pt modelId="{5CB1E77C-792C-4360-8D71-4B5C3FBAC838}" type="pres">
      <dgm:prSet presAssocID="{B23F8D17-4FB3-4793-B901-B83C3DFF87E2}" presName="vert1" presStyleCnt="0"/>
      <dgm:spPr/>
    </dgm:pt>
  </dgm:ptLst>
  <dgm:cxnLst>
    <dgm:cxn modelId="{FBF3B821-507A-4BCD-8B62-EB3A79F53D57}" type="presOf" srcId="{EE115BE2-8A72-4246-B270-7157A7E1651C}" destId="{226907AE-FED1-45B1-838E-9458E78D8F23}" srcOrd="0" destOrd="0" presId="urn:microsoft.com/office/officeart/2008/layout/LinedList"/>
    <dgm:cxn modelId="{8127B145-DBBE-4687-B6E7-F7E94FF7A292}" type="presOf" srcId="{E90898FD-0B0B-4CF7-9DAC-6732EFCC707F}" destId="{DD0E30A4-B61A-464C-94E0-3A38E2012027}" srcOrd="0" destOrd="0" presId="urn:microsoft.com/office/officeart/2008/layout/LinedList"/>
    <dgm:cxn modelId="{2B1DE15A-AEC3-4F2F-B548-D2673A6110D0}" srcId="{EE115BE2-8A72-4246-B270-7157A7E1651C}" destId="{B23F8D17-4FB3-4793-B901-B83C3DFF87E2}" srcOrd="2" destOrd="0" parTransId="{9E221118-8B4D-4E4A-9B49-88D573C40BB1}" sibTransId="{03CC4A9E-6929-4A40-AE84-3363150E1490}"/>
    <dgm:cxn modelId="{18AA478E-5E37-4F64-99BF-63D5B5C96F5B}" srcId="{EE115BE2-8A72-4246-B270-7157A7E1651C}" destId="{31685B8C-348E-4E32-B129-B694B64E6C2F}" srcOrd="1" destOrd="0" parTransId="{3D04B590-4CA1-40E9-8DD5-6B54CF4EF8BA}" sibTransId="{931EB2D9-2C43-4E82-AE3D-EFEC62F98BF3}"/>
    <dgm:cxn modelId="{EDEA2F94-78F3-4228-8421-0286BF5BDB79}" srcId="{EE115BE2-8A72-4246-B270-7157A7E1651C}" destId="{E90898FD-0B0B-4CF7-9DAC-6732EFCC707F}" srcOrd="0" destOrd="0" parTransId="{3157942B-C9AF-43B3-A902-CC1F7B2C08D1}" sibTransId="{CA03E501-7DB1-4C6F-A5A8-F18B99C23828}"/>
    <dgm:cxn modelId="{2FA52CC9-5A31-445E-8633-B6BF3B2F7937}" type="presOf" srcId="{31685B8C-348E-4E32-B129-B694B64E6C2F}" destId="{7C761D7A-C141-4D53-8CE2-B5A549718AF5}" srcOrd="0" destOrd="0" presId="urn:microsoft.com/office/officeart/2008/layout/LinedList"/>
    <dgm:cxn modelId="{CE7515D9-C3EF-4919-B2F4-066E2E504FCF}" type="presOf" srcId="{B23F8D17-4FB3-4793-B901-B83C3DFF87E2}" destId="{FF7C4291-E62B-4010-A842-146F6E9086E5}" srcOrd="0" destOrd="0" presId="urn:microsoft.com/office/officeart/2008/layout/LinedList"/>
    <dgm:cxn modelId="{436DB9B4-E7D7-4BDE-9115-D9A5CF29B707}" type="presParOf" srcId="{226907AE-FED1-45B1-838E-9458E78D8F23}" destId="{6D3C3473-B9B3-4244-B5CE-6C738D6B2E14}" srcOrd="0" destOrd="0" presId="urn:microsoft.com/office/officeart/2008/layout/LinedList"/>
    <dgm:cxn modelId="{DB1DF711-E766-4676-B6FE-5A0E1E2D2AC5}" type="presParOf" srcId="{226907AE-FED1-45B1-838E-9458E78D8F23}" destId="{FF70D413-16D4-4CCC-B322-9D6291E28212}" srcOrd="1" destOrd="0" presId="urn:microsoft.com/office/officeart/2008/layout/LinedList"/>
    <dgm:cxn modelId="{AFD9438E-A645-4DCD-8F04-21762850FFD4}" type="presParOf" srcId="{FF70D413-16D4-4CCC-B322-9D6291E28212}" destId="{DD0E30A4-B61A-464C-94E0-3A38E2012027}" srcOrd="0" destOrd="0" presId="urn:microsoft.com/office/officeart/2008/layout/LinedList"/>
    <dgm:cxn modelId="{9DB8D3D4-A7C2-4B91-8E56-80CC4696F4D5}" type="presParOf" srcId="{FF70D413-16D4-4CCC-B322-9D6291E28212}" destId="{CE3CBFCC-DE3F-44B2-8C41-78420519E9C2}" srcOrd="1" destOrd="0" presId="urn:microsoft.com/office/officeart/2008/layout/LinedList"/>
    <dgm:cxn modelId="{97E2E57B-F8BE-47B1-A5B4-CB0026AFF6D1}" type="presParOf" srcId="{226907AE-FED1-45B1-838E-9458E78D8F23}" destId="{4DD765DD-3B96-4247-BBB0-734B593C6EB2}" srcOrd="2" destOrd="0" presId="urn:microsoft.com/office/officeart/2008/layout/LinedList"/>
    <dgm:cxn modelId="{77B8D4B0-00A8-40B3-A84F-75CB89D9DB2B}" type="presParOf" srcId="{226907AE-FED1-45B1-838E-9458E78D8F23}" destId="{42F5040F-C0EA-4D00-82DE-9187F5B9216E}" srcOrd="3" destOrd="0" presId="urn:microsoft.com/office/officeart/2008/layout/LinedList"/>
    <dgm:cxn modelId="{9CDEC3CD-1B1E-45DC-947A-83A97613421D}" type="presParOf" srcId="{42F5040F-C0EA-4D00-82DE-9187F5B9216E}" destId="{7C761D7A-C141-4D53-8CE2-B5A549718AF5}" srcOrd="0" destOrd="0" presId="urn:microsoft.com/office/officeart/2008/layout/LinedList"/>
    <dgm:cxn modelId="{FA73CE60-0EA6-41A5-B52F-00FF4D4F92C2}" type="presParOf" srcId="{42F5040F-C0EA-4D00-82DE-9187F5B9216E}" destId="{41CEF390-55C9-46B9-8D17-46807909462C}" srcOrd="1" destOrd="0" presId="urn:microsoft.com/office/officeart/2008/layout/LinedList"/>
    <dgm:cxn modelId="{BEC6A68F-5D9F-466D-871B-7E65E3F00080}" type="presParOf" srcId="{226907AE-FED1-45B1-838E-9458E78D8F23}" destId="{7E8303AC-ACD7-495E-8D00-0AEC79275935}" srcOrd="4" destOrd="0" presId="urn:microsoft.com/office/officeart/2008/layout/LinedList"/>
    <dgm:cxn modelId="{01618A1C-4ECE-4D6F-9B31-B9290743BE08}" type="presParOf" srcId="{226907AE-FED1-45B1-838E-9458E78D8F23}" destId="{5E07C0DA-38FC-4504-9C68-B8667D2ACF54}" srcOrd="5" destOrd="0" presId="urn:microsoft.com/office/officeart/2008/layout/LinedList"/>
    <dgm:cxn modelId="{B2EE74BB-E6DB-4D51-B2E8-9BD780DCEA53}" type="presParOf" srcId="{5E07C0DA-38FC-4504-9C68-B8667D2ACF54}" destId="{FF7C4291-E62B-4010-A842-146F6E9086E5}" srcOrd="0" destOrd="0" presId="urn:microsoft.com/office/officeart/2008/layout/LinedList"/>
    <dgm:cxn modelId="{4EED13A2-0711-45B6-A357-CCBF149F598D}" type="presParOf" srcId="{5E07C0DA-38FC-4504-9C68-B8667D2ACF54}" destId="{5CB1E77C-792C-4360-8D71-4B5C3FBAC8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F639B7-815E-4D51-81F3-A1A1147ECF3C}"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4AA6D40E-F487-45BD-B27B-2B2C89B2C35E}">
      <dgm:prSet/>
      <dgm:spPr/>
      <dgm:t>
        <a:bodyPr/>
        <a:lstStyle/>
        <a:p>
          <a:r>
            <a:rPr lang="en-US"/>
            <a:t>In the empirical designs, they first embed 1D time-series data into 2D images depicting price and volumes. </a:t>
          </a:r>
        </a:p>
      </dgm:t>
    </dgm:pt>
    <dgm:pt modelId="{4FAEB62D-6516-4F20-8EB7-1886BDD02A5C}" type="parTrans" cxnId="{FFD7CA1F-6D58-4CAB-9B9E-8C7E6EABD806}">
      <dgm:prSet/>
      <dgm:spPr/>
      <dgm:t>
        <a:bodyPr/>
        <a:lstStyle/>
        <a:p>
          <a:endParaRPr lang="en-US"/>
        </a:p>
      </dgm:t>
    </dgm:pt>
    <dgm:pt modelId="{1995BCE4-C22A-414F-9A2D-3BDBB405DBCB}" type="sibTrans" cxnId="{FFD7CA1F-6D58-4CAB-9B9E-8C7E6EABD806}">
      <dgm:prSet/>
      <dgm:spPr/>
      <dgm:t>
        <a:bodyPr/>
        <a:lstStyle/>
        <a:p>
          <a:endParaRPr lang="en-US"/>
        </a:p>
      </dgm:t>
    </dgm:pt>
    <dgm:pt modelId="{65EA3158-A2DC-472F-B7CC-764C23D98704}">
      <dgm:prSet/>
      <dgm:spPr/>
      <dgm:t>
        <a:bodyPr/>
        <a:lstStyle/>
        <a:p>
          <a:r>
            <a:rPr lang="en-US"/>
            <a:t>Then they feed each training sample into CNN to estimate the probability of a positive subsequent return over short(5-day), medium(20-day), and long (60day) horizons. </a:t>
          </a:r>
        </a:p>
      </dgm:t>
    </dgm:pt>
    <dgm:pt modelId="{B29FA054-E74A-4B18-8365-761FA82AF126}" type="parTrans" cxnId="{79A6BFFC-C450-4616-BD35-F7B6C0AC109B}">
      <dgm:prSet/>
      <dgm:spPr/>
      <dgm:t>
        <a:bodyPr/>
        <a:lstStyle/>
        <a:p>
          <a:endParaRPr lang="en-US"/>
        </a:p>
      </dgm:t>
    </dgm:pt>
    <dgm:pt modelId="{0C5202B0-136A-4CA7-8F14-4D38146D181A}" type="sibTrans" cxnId="{79A6BFFC-C450-4616-BD35-F7B6C0AC109B}">
      <dgm:prSet/>
      <dgm:spPr/>
      <dgm:t>
        <a:bodyPr/>
        <a:lstStyle/>
        <a:p>
          <a:endParaRPr lang="en-US"/>
        </a:p>
      </dgm:t>
    </dgm:pt>
    <dgm:pt modelId="{B3E5611F-B20A-44B8-91E7-76BD91EA5E4D}">
      <dgm:prSet/>
      <dgm:spPr/>
      <dgm:t>
        <a:bodyPr/>
        <a:lstStyle/>
        <a:p>
          <a:r>
            <a:rPr lang="en-US"/>
            <a:t>Afterward, they use CNN-based out-of-sample predictions as signals in several asset pricing analyses. </a:t>
          </a:r>
        </a:p>
      </dgm:t>
    </dgm:pt>
    <dgm:pt modelId="{ED472AC1-0E8B-4D17-961F-A34A40F48FF2}" type="parTrans" cxnId="{90BC1ADE-12D1-4767-9226-23908D81C481}">
      <dgm:prSet/>
      <dgm:spPr/>
      <dgm:t>
        <a:bodyPr/>
        <a:lstStyle/>
        <a:p>
          <a:endParaRPr lang="en-US"/>
        </a:p>
      </dgm:t>
    </dgm:pt>
    <dgm:pt modelId="{C8C67AB9-B03E-49F9-AF08-F8F3D036C2B4}" type="sibTrans" cxnId="{90BC1ADE-12D1-4767-9226-23908D81C481}">
      <dgm:prSet/>
      <dgm:spPr/>
      <dgm:t>
        <a:bodyPr/>
        <a:lstStyle/>
        <a:p>
          <a:endParaRPr lang="en-US"/>
        </a:p>
      </dgm:t>
    </dgm:pt>
    <dgm:pt modelId="{4EE67F43-68B9-46A6-ADF1-D4CDB3179A1D}">
      <dgm:prSet/>
      <dgm:spPr/>
      <dgm:t>
        <a:bodyPr/>
        <a:lstStyle/>
        <a:p>
          <a:r>
            <a:rPr lang="en-US"/>
            <a:t>Finally, they attempt to interpret the predictive patterns identified by the CNN.</a:t>
          </a:r>
        </a:p>
      </dgm:t>
    </dgm:pt>
    <dgm:pt modelId="{F897C61D-AAD1-4CED-B07B-47FC5FE85AC1}" type="parTrans" cxnId="{6A3B514D-8CDD-4CA7-86A2-607B50991C2F}">
      <dgm:prSet/>
      <dgm:spPr/>
      <dgm:t>
        <a:bodyPr/>
        <a:lstStyle/>
        <a:p>
          <a:endParaRPr lang="en-US"/>
        </a:p>
      </dgm:t>
    </dgm:pt>
    <dgm:pt modelId="{44BE83D5-1086-41C3-BC7C-4B651E2B3FCF}" type="sibTrans" cxnId="{6A3B514D-8CDD-4CA7-86A2-607B50991C2F}">
      <dgm:prSet/>
      <dgm:spPr/>
      <dgm:t>
        <a:bodyPr/>
        <a:lstStyle/>
        <a:p>
          <a:endParaRPr lang="en-US"/>
        </a:p>
      </dgm:t>
    </dgm:pt>
    <dgm:pt modelId="{613006BF-FEC5-4C63-A7DB-D8D9A1B91BD3}" type="pres">
      <dgm:prSet presAssocID="{23F639B7-815E-4D51-81F3-A1A1147ECF3C}" presName="vert0" presStyleCnt="0">
        <dgm:presLayoutVars>
          <dgm:dir/>
          <dgm:animOne val="branch"/>
          <dgm:animLvl val="lvl"/>
        </dgm:presLayoutVars>
      </dgm:prSet>
      <dgm:spPr/>
    </dgm:pt>
    <dgm:pt modelId="{CABC4517-A123-40FF-8988-31831E1D125A}" type="pres">
      <dgm:prSet presAssocID="{4AA6D40E-F487-45BD-B27B-2B2C89B2C35E}" presName="thickLine" presStyleLbl="alignNode1" presStyleIdx="0" presStyleCnt="4"/>
      <dgm:spPr/>
    </dgm:pt>
    <dgm:pt modelId="{04E9CAFF-C097-40BE-B0FD-96B1C76D3E39}" type="pres">
      <dgm:prSet presAssocID="{4AA6D40E-F487-45BD-B27B-2B2C89B2C35E}" presName="horz1" presStyleCnt="0"/>
      <dgm:spPr/>
    </dgm:pt>
    <dgm:pt modelId="{C56B4DD2-91A9-4C67-8652-FA5E56D34483}" type="pres">
      <dgm:prSet presAssocID="{4AA6D40E-F487-45BD-B27B-2B2C89B2C35E}" presName="tx1" presStyleLbl="revTx" presStyleIdx="0" presStyleCnt="4"/>
      <dgm:spPr/>
    </dgm:pt>
    <dgm:pt modelId="{91708F97-8227-4270-870A-AAE29BFCD4B3}" type="pres">
      <dgm:prSet presAssocID="{4AA6D40E-F487-45BD-B27B-2B2C89B2C35E}" presName="vert1" presStyleCnt="0"/>
      <dgm:spPr/>
    </dgm:pt>
    <dgm:pt modelId="{86DC7182-B422-4582-A94D-764F88BADE3F}" type="pres">
      <dgm:prSet presAssocID="{65EA3158-A2DC-472F-B7CC-764C23D98704}" presName="thickLine" presStyleLbl="alignNode1" presStyleIdx="1" presStyleCnt="4"/>
      <dgm:spPr/>
    </dgm:pt>
    <dgm:pt modelId="{91443FED-EBF8-42A3-A99A-828570E19149}" type="pres">
      <dgm:prSet presAssocID="{65EA3158-A2DC-472F-B7CC-764C23D98704}" presName="horz1" presStyleCnt="0"/>
      <dgm:spPr/>
    </dgm:pt>
    <dgm:pt modelId="{9B0E2301-EB2F-407E-98A4-BBEC83499490}" type="pres">
      <dgm:prSet presAssocID="{65EA3158-A2DC-472F-B7CC-764C23D98704}" presName="tx1" presStyleLbl="revTx" presStyleIdx="1" presStyleCnt="4"/>
      <dgm:spPr/>
    </dgm:pt>
    <dgm:pt modelId="{CFF570BD-99B7-4C6A-A77A-C78B9755EBF7}" type="pres">
      <dgm:prSet presAssocID="{65EA3158-A2DC-472F-B7CC-764C23D98704}" presName="vert1" presStyleCnt="0"/>
      <dgm:spPr/>
    </dgm:pt>
    <dgm:pt modelId="{1C447039-B304-49FE-B390-DF79C3CA1E92}" type="pres">
      <dgm:prSet presAssocID="{B3E5611F-B20A-44B8-91E7-76BD91EA5E4D}" presName="thickLine" presStyleLbl="alignNode1" presStyleIdx="2" presStyleCnt="4"/>
      <dgm:spPr/>
    </dgm:pt>
    <dgm:pt modelId="{5C42E012-0DBB-481C-8F7C-F92C0A3DA786}" type="pres">
      <dgm:prSet presAssocID="{B3E5611F-B20A-44B8-91E7-76BD91EA5E4D}" presName="horz1" presStyleCnt="0"/>
      <dgm:spPr/>
    </dgm:pt>
    <dgm:pt modelId="{8754B32D-3B5B-47A6-8FB9-7717690FEA8E}" type="pres">
      <dgm:prSet presAssocID="{B3E5611F-B20A-44B8-91E7-76BD91EA5E4D}" presName="tx1" presStyleLbl="revTx" presStyleIdx="2" presStyleCnt="4"/>
      <dgm:spPr/>
    </dgm:pt>
    <dgm:pt modelId="{12618BCA-1AD5-4C69-A248-A516A40B7E15}" type="pres">
      <dgm:prSet presAssocID="{B3E5611F-B20A-44B8-91E7-76BD91EA5E4D}" presName="vert1" presStyleCnt="0"/>
      <dgm:spPr/>
    </dgm:pt>
    <dgm:pt modelId="{2BE3DA25-5741-4990-90F6-2C75F2C71CC0}" type="pres">
      <dgm:prSet presAssocID="{4EE67F43-68B9-46A6-ADF1-D4CDB3179A1D}" presName="thickLine" presStyleLbl="alignNode1" presStyleIdx="3" presStyleCnt="4"/>
      <dgm:spPr/>
    </dgm:pt>
    <dgm:pt modelId="{CF0659DD-EE71-43D1-A550-8566744239D2}" type="pres">
      <dgm:prSet presAssocID="{4EE67F43-68B9-46A6-ADF1-D4CDB3179A1D}" presName="horz1" presStyleCnt="0"/>
      <dgm:spPr/>
    </dgm:pt>
    <dgm:pt modelId="{C02BD1A2-C468-47C8-9969-3D1DF60D93BF}" type="pres">
      <dgm:prSet presAssocID="{4EE67F43-68B9-46A6-ADF1-D4CDB3179A1D}" presName="tx1" presStyleLbl="revTx" presStyleIdx="3" presStyleCnt="4"/>
      <dgm:spPr/>
    </dgm:pt>
    <dgm:pt modelId="{D6BFC062-ED75-4A1D-A9F1-471A6ED3B1BD}" type="pres">
      <dgm:prSet presAssocID="{4EE67F43-68B9-46A6-ADF1-D4CDB3179A1D}" presName="vert1" presStyleCnt="0"/>
      <dgm:spPr/>
    </dgm:pt>
  </dgm:ptLst>
  <dgm:cxnLst>
    <dgm:cxn modelId="{FFD7CA1F-6D58-4CAB-9B9E-8C7E6EABD806}" srcId="{23F639B7-815E-4D51-81F3-A1A1147ECF3C}" destId="{4AA6D40E-F487-45BD-B27B-2B2C89B2C35E}" srcOrd="0" destOrd="0" parTransId="{4FAEB62D-6516-4F20-8EB7-1886BDD02A5C}" sibTransId="{1995BCE4-C22A-414F-9A2D-3BDBB405DBCB}"/>
    <dgm:cxn modelId="{AC420245-25C4-4A05-AFD9-2FAB33737D9E}" type="presOf" srcId="{65EA3158-A2DC-472F-B7CC-764C23D98704}" destId="{9B0E2301-EB2F-407E-98A4-BBEC83499490}" srcOrd="0" destOrd="0" presId="urn:microsoft.com/office/officeart/2008/layout/LinedList"/>
    <dgm:cxn modelId="{6A47ED4B-EE42-4855-B215-9405324E3F5B}" type="presOf" srcId="{23F639B7-815E-4D51-81F3-A1A1147ECF3C}" destId="{613006BF-FEC5-4C63-A7DB-D8D9A1B91BD3}" srcOrd="0" destOrd="0" presId="urn:microsoft.com/office/officeart/2008/layout/LinedList"/>
    <dgm:cxn modelId="{6A3B514D-8CDD-4CA7-86A2-607B50991C2F}" srcId="{23F639B7-815E-4D51-81F3-A1A1147ECF3C}" destId="{4EE67F43-68B9-46A6-ADF1-D4CDB3179A1D}" srcOrd="3" destOrd="0" parTransId="{F897C61D-AAD1-4CED-B07B-47FC5FE85AC1}" sibTransId="{44BE83D5-1086-41C3-BC7C-4B651E2B3FCF}"/>
    <dgm:cxn modelId="{4EA54B92-9F61-4769-99F1-15439B48521F}" type="presOf" srcId="{B3E5611F-B20A-44B8-91E7-76BD91EA5E4D}" destId="{8754B32D-3B5B-47A6-8FB9-7717690FEA8E}" srcOrd="0" destOrd="0" presId="urn:microsoft.com/office/officeart/2008/layout/LinedList"/>
    <dgm:cxn modelId="{75C2C1A8-245E-4DF3-A082-F07A6AC3517F}" type="presOf" srcId="{4EE67F43-68B9-46A6-ADF1-D4CDB3179A1D}" destId="{C02BD1A2-C468-47C8-9969-3D1DF60D93BF}" srcOrd="0" destOrd="0" presId="urn:microsoft.com/office/officeart/2008/layout/LinedList"/>
    <dgm:cxn modelId="{750008BD-297F-439E-A5D4-EC38C9DE08B6}" type="presOf" srcId="{4AA6D40E-F487-45BD-B27B-2B2C89B2C35E}" destId="{C56B4DD2-91A9-4C67-8652-FA5E56D34483}" srcOrd="0" destOrd="0" presId="urn:microsoft.com/office/officeart/2008/layout/LinedList"/>
    <dgm:cxn modelId="{90BC1ADE-12D1-4767-9226-23908D81C481}" srcId="{23F639B7-815E-4D51-81F3-A1A1147ECF3C}" destId="{B3E5611F-B20A-44B8-91E7-76BD91EA5E4D}" srcOrd="2" destOrd="0" parTransId="{ED472AC1-0E8B-4D17-961F-A34A40F48FF2}" sibTransId="{C8C67AB9-B03E-49F9-AF08-F8F3D036C2B4}"/>
    <dgm:cxn modelId="{79A6BFFC-C450-4616-BD35-F7B6C0AC109B}" srcId="{23F639B7-815E-4D51-81F3-A1A1147ECF3C}" destId="{65EA3158-A2DC-472F-B7CC-764C23D98704}" srcOrd="1" destOrd="0" parTransId="{B29FA054-E74A-4B18-8365-761FA82AF126}" sibTransId="{0C5202B0-136A-4CA7-8F14-4D38146D181A}"/>
    <dgm:cxn modelId="{41A9CD1F-7642-4C2B-A7B1-9FCA6366CAC3}" type="presParOf" srcId="{613006BF-FEC5-4C63-A7DB-D8D9A1B91BD3}" destId="{CABC4517-A123-40FF-8988-31831E1D125A}" srcOrd="0" destOrd="0" presId="urn:microsoft.com/office/officeart/2008/layout/LinedList"/>
    <dgm:cxn modelId="{DB987C23-3698-44E9-A895-6FEF97BA882F}" type="presParOf" srcId="{613006BF-FEC5-4C63-A7DB-D8D9A1B91BD3}" destId="{04E9CAFF-C097-40BE-B0FD-96B1C76D3E39}" srcOrd="1" destOrd="0" presId="urn:microsoft.com/office/officeart/2008/layout/LinedList"/>
    <dgm:cxn modelId="{2C079F34-5936-4B91-A71E-8C84D92FAEFF}" type="presParOf" srcId="{04E9CAFF-C097-40BE-B0FD-96B1C76D3E39}" destId="{C56B4DD2-91A9-4C67-8652-FA5E56D34483}" srcOrd="0" destOrd="0" presId="urn:microsoft.com/office/officeart/2008/layout/LinedList"/>
    <dgm:cxn modelId="{2E946360-775E-4F68-B5FF-CDE0F5667619}" type="presParOf" srcId="{04E9CAFF-C097-40BE-B0FD-96B1C76D3E39}" destId="{91708F97-8227-4270-870A-AAE29BFCD4B3}" srcOrd="1" destOrd="0" presId="urn:microsoft.com/office/officeart/2008/layout/LinedList"/>
    <dgm:cxn modelId="{ABE5C9C6-3E72-4978-8826-6B218E878D46}" type="presParOf" srcId="{613006BF-FEC5-4C63-A7DB-D8D9A1B91BD3}" destId="{86DC7182-B422-4582-A94D-764F88BADE3F}" srcOrd="2" destOrd="0" presId="urn:microsoft.com/office/officeart/2008/layout/LinedList"/>
    <dgm:cxn modelId="{7EAA5C3A-FBEF-46F1-B1DB-B31C807C6153}" type="presParOf" srcId="{613006BF-FEC5-4C63-A7DB-D8D9A1B91BD3}" destId="{91443FED-EBF8-42A3-A99A-828570E19149}" srcOrd="3" destOrd="0" presId="urn:microsoft.com/office/officeart/2008/layout/LinedList"/>
    <dgm:cxn modelId="{A4F445CE-441B-411B-8839-1169CE514BE2}" type="presParOf" srcId="{91443FED-EBF8-42A3-A99A-828570E19149}" destId="{9B0E2301-EB2F-407E-98A4-BBEC83499490}" srcOrd="0" destOrd="0" presId="urn:microsoft.com/office/officeart/2008/layout/LinedList"/>
    <dgm:cxn modelId="{A722E18B-CCA8-47ED-A451-3E782847EB28}" type="presParOf" srcId="{91443FED-EBF8-42A3-A99A-828570E19149}" destId="{CFF570BD-99B7-4C6A-A77A-C78B9755EBF7}" srcOrd="1" destOrd="0" presId="urn:microsoft.com/office/officeart/2008/layout/LinedList"/>
    <dgm:cxn modelId="{8A12B924-F46E-4B3C-9767-B7903411FD4B}" type="presParOf" srcId="{613006BF-FEC5-4C63-A7DB-D8D9A1B91BD3}" destId="{1C447039-B304-49FE-B390-DF79C3CA1E92}" srcOrd="4" destOrd="0" presId="urn:microsoft.com/office/officeart/2008/layout/LinedList"/>
    <dgm:cxn modelId="{0073DB4F-6527-4507-B953-3568E6DBD26E}" type="presParOf" srcId="{613006BF-FEC5-4C63-A7DB-D8D9A1B91BD3}" destId="{5C42E012-0DBB-481C-8F7C-F92C0A3DA786}" srcOrd="5" destOrd="0" presId="urn:microsoft.com/office/officeart/2008/layout/LinedList"/>
    <dgm:cxn modelId="{D62E3F61-3E6B-4035-A157-10EB653FC5C4}" type="presParOf" srcId="{5C42E012-0DBB-481C-8F7C-F92C0A3DA786}" destId="{8754B32D-3B5B-47A6-8FB9-7717690FEA8E}" srcOrd="0" destOrd="0" presId="urn:microsoft.com/office/officeart/2008/layout/LinedList"/>
    <dgm:cxn modelId="{5C75C127-9054-4172-9B32-53D65F6B08F0}" type="presParOf" srcId="{5C42E012-0DBB-481C-8F7C-F92C0A3DA786}" destId="{12618BCA-1AD5-4C69-A248-A516A40B7E15}" srcOrd="1" destOrd="0" presId="urn:microsoft.com/office/officeart/2008/layout/LinedList"/>
    <dgm:cxn modelId="{6B76576B-FD64-46A4-AC41-8435B547DDE2}" type="presParOf" srcId="{613006BF-FEC5-4C63-A7DB-D8D9A1B91BD3}" destId="{2BE3DA25-5741-4990-90F6-2C75F2C71CC0}" srcOrd="6" destOrd="0" presId="urn:microsoft.com/office/officeart/2008/layout/LinedList"/>
    <dgm:cxn modelId="{713330E8-2173-4CD0-845B-A92876C11670}" type="presParOf" srcId="{613006BF-FEC5-4C63-A7DB-D8D9A1B91BD3}" destId="{CF0659DD-EE71-43D1-A550-8566744239D2}" srcOrd="7" destOrd="0" presId="urn:microsoft.com/office/officeart/2008/layout/LinedList"/>
    <dgm:cxn modelId="{8672F2C2-11E1-4374-8730-F246943A0E10}" type="presParOf" srcId="{CF0659DD-EE71-43D1-A550-8566744239D2}" destId="{C02BD1A2-C468-47C8-9969-3D1DF60D93BF}" srcOrd="0" destOrd="0" presId="urn:microsoft.com/office/officeart/2008/layout/LinedList"/>
    <dgm:cxn modelId="{36CD827B-2614-4330-BEAF-ED3A5077CBB1}" type="presParOf" srcId="{CF0659DD-EE71-43D1-A550-8566744239D2}" destId="{D6BFC062-ED75-4A1D-A9F1-471A6ED3B1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C3473-B9B3-4244-B5CE-6C738D6B2E14}">
      <dsp:nvSpPr>
        <dsp:cNvPr id="0" name=""/>
        <dsp:cNvSpPr/>
      </dsp:nvSpPr>
      <dsp:spPr>
        <a:xfrm>
          <a:off x="0" y="2687"/>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E30A4-B61A-464C-94E0-3A38E2012027}">
      <dsp:nvSpPr>
        <dsp:cNvPr id="0" name=""/>
        <dsp:cNvSpPr/>
      </dsp:nvSpPr>
      <dsp:spPr>
        <a:xfrm>
          <a:off x="0" y="2687"/>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This paper considers using methods that flexibly learn price patterns that are most predictive of future returns to forecast future returns.</a:t>
          </a:r>
        </a:p>
      </dsp:txBody>
      <dsp:txXfrm>
        <a:off x="0" y="2687"/>
        <a:ext cx="6263640" cy="1833104"/>
      </dsp:txXfrm>
    </dsp:sp>
    <dsp:sp modelId="{4DD765DD-3B96-4247-BBB0-734B593C6EB2}">
      <dsp:nvSpPr>
        <dsp:cNvPr id="0" name=""/>
        <dsp:cNvSpPr/>
      </dsp:nvSpPr>
      <dsp:spPr>
        <a:xfrm>
          <a:off x="0" y="1835791"/>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61D7A-C141-4D53-8CE2-B5A549718AF5}">
      <dsp:nvSpPr>
        <dsp:cNvPr id="0" name=""/>
        <dsp:cNvSpPr/>
      </dsp:nvSpPr>
      <dsp:spPr>
        <a:xfrm>
          <a:off x="0" y="1835791"/>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a:t>The raw predictor data are images from which authors model the predictive association between </a:t>
          </a:r>
          <a:r>
            <a:rPr lang="en-US" sz="2300" kern="1200" dirty="0">
              <a:solidFill>
                <a:schemeClr val="accent1"/>
              </a:solidFill>
            </a:rPr>
            <a:t>images</a:t>
          </a:r>
          <a:r>
            <a:rPr lang="en-US" sz="2300" kern="1200" dirty="0"/>
            <a:t> and </a:t>
          </a:r>
          <a:r>
            <a:rPr lang="en-US" sz="2300" kern="1200" dirty="0">
              <a:solidFill>
                <a:schemeClr val="accent1"/>
              </a:solidFill>
            </a:rPr>
            <a:t>future returns</a:t>
          </a:r>
          <a:r>
            <a:rPr lang="en-US" sz="2300" kern="1200" dirty="0"/>
            <a:t> using a convolutional neural network (CNN).</a:t>
          </a:r>
          <a:r>
            <a:rPr lang="en-US" sz="2300" kern="1200" dirty="0">
              <a:latin typeface="Calibri Light" panose="020F0302020204030204"/>
            </a:rPr>
            <a:t> </a:t>
          </a:r>
          <a:endParaRPr lang="en-US" sz="2300" kern="1200" dirty="0"/>
        </a:p>
      </dsp:txBody>
      <dsp:txXfrm>
        <a:off x="0" y="1835791"/>
        <a:ext cx="6263640" cy="1833104"/>
      </dsp:txXfrm>
    </dsp:sp>
    <dsp:sp modelId="{7E8303AC-ACD7-495E-8D00-0AEC79275935}">
      <dsp:nvSpPr>
        <dsp:cNvPr id="0" name=""/>
        <dsp:cNvSpPr/>
      </dsp:nvSpPr>
      <dsp:spPr>
        <a:xfrm>
          <a:off x="0" y="3668896"/>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7C4291-E62B-4010-A842-146F6E9086E5}">
      <dsp:nvSpPr>
        <dsp:cNvPr id="0" name=""/>
        <dsp:cNvSpPr/>
      </dsp:nvSpPr>
      <dsp:spPr>
        <a:xfrm>
          <a:off x="0" y="3668896"/>
          <a:ext cx="6263640" cy="1833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They claim by using CNN they can automatically identify context-independent predictive patterns which can give more accurate return predictions, translate into more profitable investment strategies and are robust to variations. </a:t>
          </a:r>
        </a:p>
      </dsp:txBody>
      <dsp:txXfrm>
        <a:off x="0" y="3668896"/>
        <a:ext cx="6263640" cy="1833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C4517-A123-40FF-8988-31831E1D125A}">
      <dsp:nvSpPr>
        <dsp:cNvPr id="0" name=""/>
        <dsp:cNvSpPr/>
      </dsp:nvSpPr>
      <dsp:spPr>
        <a:xfrm>
          <a:off x="0" y="0"/>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6B4DD2-91A9-4C67-8652-FA5E56D34483}">
      <dsp:nvSpPr>
        <dsp:cNvPr id="0" name=""/>
        <dsp:cNvSpPr/>
      </dsp:nvSpPr>
      <dsp:spPr>
        <a:xfrm>
          <a:off x="0" y="0"/>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the empirical designs, they first embed 1D time-series data into 2D images depicting price and volumes. </a:t>
          </a:r>
        </a:p>
      </dsp:txBody>
      <dsp:txXfrm>
        <a:off x="0" y="0"/>
        <a:ext cx="6263640" cy="1376171"/>
      </dsp:txXfrm>
    </dsp:sp>
    <dsp:sp modelId="{86DC7182-B422-4582-A94D-764F88BADE3F}">
      <dsp:nvSpPr>
        <dsp:cNvPr id="0" name=""/>
        <dsp:cNvSpPr/>
      </dsp:nvSpPr>
      <dsp:spPr>
        <a:xfrm>
          <a:off x="0" y="1376171"/>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E2301-EB2F-407E-98A4-BBEC83499490}">
      <dsp:nvSpPr>
        <dsp:cNvPr id="0" name=""/>
        <dsp:cNvSpPr/>
      </dsp:nvSpPr>
      <dsp:spPr>
        <a:xfrm>
          <a:off x="0" y="1376171"/>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Then they feed each training sample into CNN to estimate the probability of a positive subsequent return over short(5-day), medium(20-day), and long (60day) horizons. </a:t>
          </a:r>
        </a:p>
      </dsp:txBody>
      <dsp:txXfrm>
        <a:off x="0" y="1376171"/>
        <a:ext cx="6263640" cy="1376171"/>
      </dsp:txXfrm>
    </dsp:sp>
    <dsp:sp modelId="{1C447039-B304-49FE-B390-DF79C3CA1E92}">
      <dsp:nvSpPr>
        <dsp:cNvPr id="0" name=""/>
        <dsp:cNvSpPr/>
      </dsp:nvSpPr>
      <dsp:spPr>
        <a:xfrm>
          <a:off x="0" y="2752343"/>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4B32D-3B5B-47A6-8FB9-7717690FEA8E}">
      <dsp:nvSpPr>
        <dsp:cNvPr id="0" name=""/>
        <dsp:cNvSpPr/>
      </dsp:nvSpPr>
      <dsp:spPr>
        <a:xfrm>
          <a:off x="0" y="2752343"/>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Afterward, they use CNN-based out-of-sample predictions as signals in several asset pricing analyses. </a:t>
          </a:r>
        </a:p>
      </dsp:txBody>
      <dsp:txXfrm>
        <a:off x="0" y="2752343"/>
        <a:ext cx="6263640" cy="1376171"/>
      </dsp:txXfrm>
    </dsp:sp>
    <dsp:sp modelId="{2BE3DA25-5741-4990-90F6-2C75F2C71CC0}">
      <dsp:nvSpPr>
        <dsp:cNvPr id="0" name=""/>
        <dsp:cNvSpPr/>
      </dsp:nvSpPr>
      <dsp:spPr>
        <a:xfrm>
          <a:off x="0" y="4128515"/>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2BD1A2-C468-47C8-9969-3D1DF60D93BF}">
      <dsp:nvSpPr>
        <dsp:cNvPr id="0" name=""/>
        <dsp:cNvSpPr/>
      </dsp:nvSpPr>
      <dsp:spPr>
        <a:xfrm>
          <a:off x="0" y="4128515"/>
          <a:ext cx="6263640" cy="1376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Finally, they attempt to interpret the predictive patterns identified by the CNN.</a:t>
          </a:r>
        </a:p>
      </dsp:txBody>
      <dsp:txXfrm>
        <a:off x="0" y="4128515"/>
        <a:ext cx="6263640" cy="13761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3"/>
    </inkml:context>
    <inkml:brush xml:id="br0">
      <inkml:brushProperty name="width" value="0.1" units="cm"/>
      <inkml:brushProperty name="height" value="0.1" units="cm"/>
      <inkml:brushProperty name="color" value="#E71224"/>
    </inkml:brush>
  </inkml:definitions>
  <inkml:trace contextRef="#ctx0" brushRef="#br0">17580 8534 16383 0 0,'-1'-1'0'0'0,"-2"-1"0"0"0,-2 0 0 0 0,-2 1 0 0 0,0 0 0 0 0,-1 0 0 0 0,-2 1 0 0 0,-1 0 0 0 0,-3 0 0 0 0,-1 0 0 0 0,0 0 0 0 0,-5 0 0 0 0,1 0 0 0 0,1 0 0 0 0,3 0 0 0 0,3 0 0 0 0,1 0 0 0 0,2 1 0 0 0,1 1 0 0 0,0 1 0 0 0,0 0 0 0 0,1 0 0 0 0,-1 1 0 0 0,0-1 0 0 0,0 0 0 0 0,0 1 0 0 0,0 0 0 0 0,0 1 0 0 0,0 0 0 0 0,-2 0 0 0 0,0 0 0 0 0,-1-1 0 0 0,-1 0 0 0 0,2 1 0 0 0,-2-2 0 0 0,1 2 0 0 0,0-2 0 0 0,1 2 0 0 0,1 0 0 0 0,0-1 0 0 0,1 1 0 0 0,0 1 0 0 0,0 2 0 0 0,0 1 0 0 0,0 0 0 0 0,0 0 0 0 0,0 0 0 0 0,0-1 0 0 0,1-1 0 0 0,1-1 0 0 0,1 1 0 0 0,1 0 0 0 0,2 0 0 0 0,1 1 0 0 0,0 0 0 0 0,1 0 0 0 0,1 0 0 0 0,-1 0 0 0 0,2 0 0 0 0,0 0 0 0 0,0 0 0 0 0,0 0 0 0 0,1 0 0 0 0,0 0 0 0 0,-2 0 0 0 0,2-1 0 0 0,-1-1 0 0 0,0 0 0 0 0,1 1 0 0 0,0 1 0 0 0,-1 2 0 0 0,1-1 0 0 0,0 0 0 0 0,0 0 0 0 0,2 0 0 0 0,1-1 0 0 0,1 1 0 0 0,0-3 0 0 0,0 1 0 0 0,-1-1 0 0 0,1 0 0 0 0,0 0 0 0 0,0 0 0 0 0,0-2 0 0 0,3 1 0 0 0,1 0 0 0 0,2 1 0 0 0,1 1 0 0 0,1-1 0 0 0,1 0 0 0 0,1-1 0 0 0,-2 0 0 0 0,-2-1 0 0 0,-2-1 0 0 0,-1-1 0 0 0,-1-1 0 0 0,0-1 0 0 0,0 0 0 0 0,0 0 0 0 0,2 0 0 0 0,1 0 0 0 0,1-1 0 0 0,0 1 0 0 0,-1 2 0 0 0,-1-1 0 0 0,0 1 0 0 0,0-1 0 0 0,-1 2 0 0 0,0-1 0 0 0,1 2 0 0 0,1-1 0 0 0,0 0 0 0 0,-1-1 0 0 0,-1-1 0 0 0,0 0 0 0 0,-1 0 0 0 0,1 1 0 0 0,-1 0 0 0 0,2 0 0 0 0,5 1 0 0 0,6 1 0 0 0,1 1 0 0 0,3-2 0 0 0,0 1 0 0 0,-1 0 0 0 0,-5-2 0 0 0,-2 1 0 0 0,2 0 0 0 0,-2 0 0 0 0,0-2 0 0 0,-3 0 0 0 0,0 0 0 0 0,-2-1 0 0 0,-2 0 0 0 0,0 0 0 0 0,0-1 0 0 0,0 1 0 0 0,0 0 0 0 0,5 2 0 0 0,-1 1 0 0 0,2-1 0 0 0,-1 0 0 0 0,18 0 0 0 0,4-1 0 0 0,0-1 0 0 0,5 0 0 0 0,-3 0 0 0 0,-5 0 0 0 0,-8 0 0 0 0,-7 0 0 0 0,-4 0 0 0 0,-3 0 0 0 0,-3 0 0 0 0,3 0 0 0 0,2 0 0 0 0,2 0 0 0 0,0 0 0 0 0,0 0 0 0 0,0 0 0 0 0,9 0 0 0 0,3 0 0 0 0,-4 0 0 0 0,-2 0 0 0 0,-4 0 0 0 0,-2 0 0 0 0,-2-2 0 0 0,-2 1 0 0 0,10-1 0 0 0,3 0 0 0 0,-1 1 0 0 0,-2 1 0 0 0,-2-1 0 0 0,-2 1 0 0 0,1 0 0 0 0,1 0 0 0 0,-1 0 0 0 0,2 1 0 0 0,1-1 0 0 0,-2 0 0 0 0,-1 0 0 0 0,-2 0 0 0 0,0 0 0 0 0,2 0 0 0 0,4 0 0 0 0,0 0 0 0 0,3 0 0 0 0,-1 0 0 0 0,-3 0 0 0 0,-1 0 0 0 0,-3 0 0 0 0,-1 0 0 0 0,-1 0 0 0 0,-1 0 0 0 0,-2 0 0 0 0,0 0 0 0 0,0 0 0 0 0,0 0 0 0 0,1 1 0 0 0,0 1 0 0 0,4 0 0 0 0,1-1 0 0 0,4 0 0 0 0,3 0 0 0 0,3-1 0 0 0,3 0 0 0 0,2 0 0 0 0,7 3 0 0 0,10 1 0 0 0,8 3 0 0 0,7 1 0 0 0,12-2 0 0 0,-2 1 0 0 0,-2-2 0 0 0,-6 2 0 0 0,-10-2 0 0 0,-12-1 0 0 0,-8-1 0 0 0,-8-1 0 0 0,-3-2 0 0 0,0 1 0 0 0,-3-1 0 0 0,1 1 0 0 0,2 2 0 0 0,2-1 0 0 0,-1 0 0 0 0,-3-1 0 0 0,-4 0 0 0 0,-5-1 0 0 0,-4-1 0 0 0,-2-1 0 0 0,-3 1 0 0 0,0-1 0 0 0,-1 0 0 0 0,0-1 0 0 0,0 1 0 0 0,0-1 0 0 0,-2 0 0 0 0,0-1 0 0 0,0 1 0 0 0,-1-1 0 0 0,0-2 0 0 0,1 0 0 0 0,1-1 0 0 0,1-1 0 0 0,0-1 0 0 0,1-1 0 0 0,0 0 0 0 0,1-1 0 0 0,3-2 0 0 0,-1 1 0 0 0,-1 0 0 0 0,-1 2 0 0 0,-2 0 0 0 0,-2 1 0 0 0,0 0 0 0 0,-2 1 0 0 0,-2 0 0 0 0,0 0 0 0 0,0 0 0 0 0,-2 0 0 0 0,1-1 0 0 0,0-1 0 0 0,0 0 0 0 0,-1-1 0 0 0,1 0 0 0 0,-1-1 0 0 0,-1 1 0 0 0,-1 0 0 0 0,0-1 0 0 0,-2 1 0 0 0,2 0 0 0 0,-2 1 0 0 0,1 1 0 0 0,1 1 0 0 0,-1-1 0 0 0,0 1 0 0 0,-2 0 0 0 0,0-1 0 0 0,-2-1 0 0 0,1-1 0 0 0,-3 0 0 0 0,-1-2 0 0 0,-3 1 0 0 0,1 1 0 0 0,-1 2 0 0 0,-4 1 0 0 0,-1 0 0 0 0,-1 2 0 0 0,-2 1 0 0 0,-1 1 0 0 0,-2 1 0 0 0,0-1 0 0 0,-2 1 0 0 0,2 0 0 0 0,-2-1 0 0 0,1 1 0 0 0,0 0 0 0 0,-3 0 0 0 0,1 2 0 0 0,0 0 0 0 0,-2 1 0 0 0,1 0 0 0 0,1 0 0 0 0,1 0 0 0 0,-1 0 0 0 0,-1 1 0 0 0,-2-1 0 0 0,-2 0 0 0 0,-1 0 0 0 0,-1 0 0 0 0,0 0 0 0 0,-1-2 0 0 0,3-1 0 0 0,2-2 0 0 0,3 1 0 0 0,4 0 0 0 0,5 1 0 0 0,3 1 0 0 0,3 1 0 0 0,2 0 0 0 0,0 1 0 0 0,-3 0 0 0 0,-6 0 0 0 0,-12 1 0 0 0,-13-1 0 0 0,-19 0 0 0 0,-11 0 0 0 0,5 0 0 0 0,11 0 0 0 0,3-3 0 0 0,5-1 0 0 0,10 0 0 0 0,8 0 0 0 0,10 2 0 0 0,5 0 0 0 0,5 2 0 0 0,-2 1 0 0 0,-1 2 0 0 0,-4 0 0 0 0,-4-1 0 0 0,0 0 0 0 0,1 0 0 0 0,3 0 0 0 0,1 0 0 0 0,1 0 0 0 0,2-1 0 0 0,1-1 0 0 0,2 0 0 0 0,-2 0 0 0 0,-3 0 0 0 0,1 0 0 0 0,-11 0 0 0 0,-6 0 0 0 0,-10 0 0 0 0,-1 0 0 0 0,2 0 0 0 0,5 0 0 0 0,3 0 0 0 0,-12 0 0 0 0,0 0 0 0 0,4 0 0 0 0,-3 0 0 0 0,4 0 0 0 0,7 0 0 0 0,9 0 0 0 0,7 0 0 0 0,5 0 0 0 0,4 0 0 0 0,3 0 0 0 0,-2 0 0 0 0,0 0 0 0 0,-2 0 0 0 0,0 0 0 0 0,-2 0 0 0 0,-4 0 0 0 0,-3 0 0 0 0,0 0 0 0 0,1 0 0 0 0,0 0 0 0 0,1 0 0 0 0,1 0 0 0 0,1 0 0 0 0,2 0 0 0 0,1 0 0 0 0,1 0 0 0 0,2 0 0 0 0,1 0 0 0 0,-1 0 0 0 0,0 0 0 0 0,1 0 0 0 0,0 0 0 0 0,0 0 0 0 0,2 1 0 0 0,0 1 0 0 0,1 0 0 0 0,-1-1 0 0 0,0 0 0 0 0,0 0 0 0 0,-6-1 0 0 0,-2 0 0 0 0,-3 0 0 0 0,2 0 0 0 0,1 0 0 0 0,2 0 0 0 0,3 0 0 0 0,0 0 0 0 0,1 0 0 0 0,1 0 0 0 0,0 0 0 0 0,-1 0 0 0 0,-2 0 0 0 0,-5 0 0 0 0,-1 0 0 0 0,-1 0 0 0 0,3-1 0 0 0,4-1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4"/>
    </inkml:context>
    <inkml:brush xml:id="br0">
      <inkml:brushProperty name="width" value="0.1" units="cm"/>
      <inkml:brushProperty name="height" value="0.1" units="cm"/>
      <inkml:brushProperty name="color" value="#E71224"/>
    </inkml:brush>
  </inkml:definitions>
  <inkml:trace contextRef="#ctx0" brushRef="#br0">17849 3213 16383 0 0,'-1'0'0'0'0,"-2"0"0"0"0,-1-1 0 0 0,-1-1 0 0 0,0 0 0 0 0,-2 1 0 0 0,0 0 0 0 0,-2 0 0 0 0,-1 1 0 0 0,-2 0 0 0 0,1 0 0 0 0,-2 0 0 0 0,1 0 0 0 0,-1 0 0 0 0,1 0 0 0 0,1 0 0 0 0,-1 1 0 0 0,1 2 0 0 0,1 1 0 0 0,-1 1 0 0 0,0-1 0 0 0,0-1 0 0 0,2 1 0 0 0,0-1 0 0 0,-1-1 0 0 0,-1 0 0 0 0,2-1 0 0 0,-2 0 0 0 0,0-1 0 0 0,1 0 0 0 0,-2 1 0 0 0,1 1 0 0 0,0-1 0 0 0,-6 0 0 0 0,0 0 0 0 0,-3 0 0 0 0,-5-1 0 0 0,-1 0 0 0 0,2 0 0 0 0,3 0 0 0 0,4 0 0 0 0,3 0 0 0 0,3 0 0 0 0,2 0 0 0 0,2 1 0 0 0,1 1 0 0 0,1 0 0 0 0,0 1 0 0 0,0 0 0 0 0,2 0 0 0 0,-2 1 0 0 0,1 0 0 0 0,0 1 0 0 0,1 1 0 0 0,-2 0 0 0 0,2 0 0 0 0,-2 0 0 0 0,1 1 0 0 0,0-2 0 0 0,0 1 0 0 0,0 0 0 0 0,-1 1 0 0 0,-1 0 0 0 0,-1 1 0 0 0,-1-1 0 0 0,0 0 0 0 0,0 1 0 0 0,0-2 0 0 0,1 1 0 0 0,0 0 0 0 0,1 0 0 0 0,0 0 0 0 0,2 1 0 0 0,0-2 0 0 0,1 1 0 0 0,1-1 0 0 0,0 1 0 0 0,1 1 0 0 0,1 1 0 0 0,0 1 0 0 0,1-1 0 0 0,1 0 0 0 0,2-2 0 0 0,0 0 0 0 0,2-2 0 0 0,1 0 0 0 0,2-1 0 0 0,6 1 0 0 0,2 0 0 0 0,2 1 0 0 0,3 0 0 0 0,0-1 0 0 0,-2 0 0 0 0,9 1 0 0 0,2 0 0 0 0,-1-1 0 0 0,-4-1 0 0 0,-4 0 0 0 0,0-1 0 0 0,-1-1 0 0 0,2-1 0 0 0,-1 0 0 0 0,0-1 0 0 0,1 0 0 0 0,0 0 0 0 0,2 1 0 0 0,-1 2 0 0 0,-1-1 0 0 0,-3 0 0 0 0,-1 0 0 0 0,-1-2 0 0 0,-1 1 0 0 0,-1-1 0 0 0,-1 1 0 0 0,1 1 0 0 0,-2 0 0 0 0,-1-1 0 0 0,-2 0 0 0 0,-2 0 0 0 0,1-1 0 0 0,5 0 0 0 0,2 1 0 0 0,11 1 0 0 0,7 2 0 0 0,10 0 0 0 0,4 1 0 0 0,-4 0 0 0 0,-7 0 0 0 0,-7-1 0 0 0,-8 0 0 0 0,-6-1 0 0 0,-5-2 0 0 0,-2 0 0 0 0,-1 0 0 0 0,0-1 0 0 0,3 0 0 0 0,1 0 0 0 0,5 0 0 0 0,1-1 0 0 0,1 1 0 0 0,0 0 0 0 0,-3 0 0 0 0,-2 0 0 0 0,-3 0 0 0 0,0 0 0 0 0,-2 0 0 0 0,1-1 0 0 0,0-1 0 0 0,1 0 0 0 0,11 1 0 0 0,14 0 0 0 0,2 0 0 0 0,1 1 0 0 0,-5 0 0 0 0,-6 0 0 0 0,-7 0 0 0 0,-5 1 0 0 0,-3 1 0 0 0,-3 0 0 0 0,3-1 0 0 0,2 0 0 0 0,11 0 0 0 0,4-1 0 0 0,-2 0 0 0 0,9 0 0 0 0,-1 0 0 0 0,-5 0 0 0 0,-5 0 0 0 0,-6 0 0 0 0,0 0 0 0 0,-3 0 0 0 0,-1 0 0 0 0,-2 0 0 0 0,-2 0 0 0 0,4 0 0 0 0,0 0 0 0 0,-1 0 0 0 0,-3 0 0 0 0,-1 0 0 0 0,-2 0 0 0 0,-1-1 0 0 0,-1-1 0 0 0,1-3 0 0 0,0-1 0 0 0,2-2 0 0 0,0 1 0 0 0,0 0 0 0 0,0 0 0 0 0,0 1 0 0 0,-1 0 0 0 0,1 0 0 0 0,0 0 0 0 0,-2-1 0 0 0,-1-1 0 0 0,-1 2 0 0 0,-1-1 0 0 0,-2 1 0 0 0,-1-1 0 0 0,-2 0 0 0 0,-1-1 0 0 0,0 0 0 0 0,0 0 0 0 0,0 0 0 0 0,-1 0 0 0 0,1 0 0 0 0,0 0 0 0 0,0-1 0 0 0,-2 1 0 0 0,-1 0 0 0 0,-2 1 0 0 0,-1 1 0 0 0,-2 0 0 0 0,0-1 0 0 0,1-2 0 0 0,1 1 0 0 0,0 1 0 0 0,1 0 0 0 0,1 2 0 0 0,0-1 0 0 0,0-1 0 0 0,0 1 0 0 0,-1 1 0 0 0,-1-1 0 0 0,-1-1 0 0 0,-1 1 0 0 0,-1 2 0 0 0,-74-14 0 0 0,-29-3 0 0 0,-126-4 0 0 0,-26 2 0 0 0,29 4 0 0 0,53 6 0 0 0,57 5 0 0 0,47 3 0 0 0,36 4 0 0 0,24 1 0 0 0,14 0 0 0 0,5 1 0 0 0,1 0 0 0 0,-2 0 0 0 0,-3 0 0 0 0,-1-1 0 0 0,-3 0 0 0 0,-2 1 0 0 0,-2 0 0 0 0,-2 1 0 0 0,0-1 0 0 0,0 1 0 0 0,2-1 0 0 0,1-1 0 0 0,2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5"/>
    </inkml:context>
    <inkml:brush xml:id="br0">
      <inkml:brushProperty name="width" value="0.1" units="cm"/>
      <inkml:brushProperty name="height" value="0.1" units="cm"/>
      <inkml:brushProperty name="color" value="#E71224"/>
    </inkml:brush>
  </inkml:definitions>
  <inkml:trace contextRef="#ctx0" brushRef="#br0">23785 3145 16383 0 0,'-1'0'0'0'0,"-2"-1"0"0"0,-2-1 0 0 0,-2 0 0 0 0,0 1 0 0 0,-1 0 0 0 0,-1 0 0 0 0,1 1 0 0 0,-2 0 0 0 0,-5 0 0 0 0,-1 0 0 0 0,-1 0 0 0 0,0 0 0 0 0,0 1 0 0 0,0 1 0 0 0,0 0 0 0 0,-3 1 0 0 0,0 2 0 0 0,1 0 0 0 0,1 1 0 0 0,2-1 0 0 0,2 0 0 0 0,1-1 0 0 0,2 0 0 0 0,0 0 0 0 0,0 1 0 0 0,1 0 0 0 0,0-1 0 0 0,2 0 0 0 0,-1 0 0 0 0,1-1 0 0 0,1 1 0 0 0,1 1 0 0 0,0-1 0 0 0,-1 1 0 0 0,0 1 0 0 0,0 0 0 0 0,-1 0 0 0 0,1 0 0 0 0,1-1 0 0 0,0 0 0 0 0,-1 0 0 0 0,-1 1 0 0 0,0 0 0 0 0,-2-1 0 0 0,0 1 0 0 0,1-1 0 0 0,-1 1 0 0 0,2 0 0 0 0,-1-1 0 0 0,1 0 0 0 0,-1-1 0 0 0,3 1 0 0 0,-1 0 0 0 0,3 1 0 0 0,0 1 0 0 0,2 2 0 0 0,1 0 0 0 0,1 1 0 0 0,0 0 0 0 0,0 0 0 0 0,0 1 0 0 0,0 0 0 0 0,1 2 0 0 0,0 1 0 0 0,1 0 0 0 0,2-1 0 0 0,4 5 0 0 0,0 1 0 0 0,2-1 0 0 0,1-2 0 0 0,0-1 0 0 0,1-2 0 0 0,4-1 0 0 0,2-1 0 0 0,5-1 0 0 0,3 0 0 0 0,4-1 0 0 0,3-1 0 0 0,2-1 0 0 0,-3-2 0 0 0,0-2 0 0 0,-3-2 0 0 0,-6 0 0 0 0,-4-1 0 0 0,-5 0 0 0 0,-3-1 0 0 0,-1 1 0 0 0,1 0 0 0 0,1-1 0 0 0,1 1 0 0 0,1 0 0 0 0,16 4 0 0 0,23 1 0 0 0,5 2 0 0 0,-1-2 0 0 0,-5 0 0 0 0,3-2 0 0 0,-7-1 0 0 0,-4-1 0 0 0,-9-1 0 0 0,-9 0 0 0 0,-6 0 0 0 0,-1 0 0 0 0,0 0 0 0 0,-1-1 0 0 0,9 4 0 0 0,3 1 0 0 0,8 0 0 0 0,1 0 0 0 0,-5-2 0 0 0,-7-1 0 0 0,-4 2 0 0 0,-5-1 0 0 0,9-1 0 0 0,1 1 0 0 0,0-1 0 0 0,-3-1 0 0 0,-3 0 0 0 0,-2 0 0 0 0,-2 0 0 0 0,-3 0 0 0 0,-2 0 0 0 0,-3 0 0 0 0,0 0 0 0 0,-2 0 0 0 0,4 0 0 0 0,7 0 0 0 0,5 2 0 0 0,5 0 0 0 0,0 2 0 0 0,2 0 0 0 0,1-1 0 0 0,1 0 0 0 0,1-2 0 0 0,-2 0 0 0 0,-5-1 0 0 0,0 0 0 0 0,-3 0 0 0 0,-4 0 0 0 0,-2 0 0 0 0,-2 0 0 0 0,-2 0 0 0 0,-1 0 0 0 0,0-1 0 0 0,-2 1 0 0 0,-1 0 0 0 0,-1 0 0 0 0,0 0 0 0 0,-1 0 0 0 0,0 0 0 0 0,-1 1 0 0 0,1-1 0 0 0,0 0 0 0 0,0 0 0 0 0,4 0 0 0 0,4 0 0 0 0,4 0 0 0 0,1 0 0 0 0,2 0 0 0 0,0 0 0 0 0,-4 0 0 0 0,-4 0 0 0 0,-2 0 0 0 0,-4-2 0 0 0,-2 0 0 0 0,1-1 0 0 0,1-2 0 0 0,1 1 0 0 0,0-1 0 0 0,1-1 0 0 0,1 0 0 0 0,5 0 0 0 0,1-1 0 0 0,-2 0 0 0 0,-1 0 0 0 0,-2 1 0 0 0,0 0 0 0 0,-1-1 0 0 0,-2-1 0 0 0,-1 1 0 0 0,-1-1 0 0 0,-1 0 0 0 0,-1 0 0 0 0,0-1 0 0 0,-2 1 0 0 0,1 0 0 0 0,-1-2 0 0 0,0 0 0 0 0,-1 1 0 0 0,0-1 0 0 0,0 1 0 0 0,0 0 0 0 0,-1 1 0 0 0,0-1 0 0 0,-1 1 0 0 0,-2 0 0 0 0,-2 0 0 0 0,-1 0 0 0 0,-1-1 0 0 0,0-1 0 0 0,-2-2 0 0 0,-1 1 0 0 0,1-1 0 0 0,0 0 0 0 0,0 1 0 0 0,2-1 0 0 0,0 1 0 0 0,1 0 0 0 0,1 1 0 0 0,-1 1 0 0 0,0 1 0 0 0,0-1 0 0 0,0 1 0 0 0,-2 0 0 0 0,1-1 0 0 0,0-1 0 0 0,-1-1 0 0 0,-1 0 0 0 0,0 0 0 0 0,1-1 0 0 0,0 1 0 0 0,-1 0 0 0 0,0 3 0 0 0,1 1 0 0 0,1 0 0 0 0,-3 1 0 0 0,0 1 0 0 0,-3 0 0 0 0,-1 1 0 0 0,-2 0 0 0 0,-1 0 0 0 0,1 1 0 0 0,0-2 0 0 0,-1 2 0 0 0,-4 0 0 0 0,-1-1 0 0 0,0 2 0 0 0,1-1 0 0 0,-3 2 0 0 0,0 0 0 0 0,1 0 0 0 0,1 1 0 0 0,1 0 0 0 0,2 0 0 0 0,-3 0 0 0 0,-1 0 0 0 0,1 1 0 0 0,1-1 0 0 0,-1 0 0 0 0,1 0 0 0 0,0 0 0 0 0,1 0 0 0 0,2 0 0 0 0,2 0 0 0 0,-1 0 0 0 0,2 0 0 0 0,-4 0 0 0 0,-1 0 0 0 0,-4 2 0 0 0,-10 0 0 0 0,-7 1 0 0 0,-9-1 0 0 0,-2-1 0 0 0,1 0 0 0 0,6 0 0 0 0,5-1 0 0 0,5 0 0 0 0,3 0 0 0 0,0 0 0 0 0,3 0 0 0 0,3-1 0 0 0,4 1 0 0 0,4 0 0 0 0,4 0 0 0 0,2 0 0 0 0,-1 0 0 0 0,-1 0 0 0 0,0 0 0 0 0,-1 0 0 0 0,-18 0 0 0 0,-7 0 0 0 0,-2 2 0 0 0,2 1 0 0 0,3 0 0 0 0,4-1 0 0 0,7-1 0 0 0,7 0 0 0 0,3-1 0 0 0,3 1 0 0 0,0-1 0 0 0,-2 0 0 0 0,-10-1 0 0 0,-3 1 0 0 0,2 0 0 0 0,3 2 0 0 0,3-1 0 0 0,5 1 0 0 0,1-1 0 0 0,-1 0 0 0 0,1 1 0 0 0,-1 1 0 0 0,2-2 0 0 0,0 1 0 0 0,2-1 0 0 0,0-1 0 0 0,0 1 0 0 0,1-1 0 0 0,0 0 0 0 0,2 1 0 0 0,0 1 0 0 0,0-1 0 0 0,-1 1 0 0 0,0-2 0 0 0,1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0-19T14:46:40.556"/>
    </inkml:context>
    <inkml:brush xml:id="br0">
      <inkml:brushProperty name="width" value="0.1" units="cm"/>
      <inkml:brushProperty name="height" value="0.1" units="cm"/>
      <inkml:brushProperty name="color" value="#E71224"/>
    </inkml:brush>
  </inkml:definitions>
  <inkml:trace contextRef="#ctx0" brushRef="#br0">25231 8516 16383 0 0,'-2'0'0'0'0,"-1"0"0"0"0,-2-1 0 0 0,-1-1 0 0 0,-3 0 0 0 0,-1 1 0 0 0,-1 0 0 0 0,-2 0 0 0 0,-2 1 0 0 0,1 0 0 0 0,0 0 0 0 0,1 0 0 0 0,1 0 0 0 0,-3 0 0 0 0,-2 0 0 0 0,-1 0 0 0 0,0 0 0 0 0,1 0 0 0 0,-8 0 0 0 0,-2 0 0 0 0,1 0 0 0 0,-8 0 0 0 0,-1 0 0 0 0,3 0 0 0 0,4-1 0 0 0,4-1 0 0 0,4 0 0 0 0,3 1 0 0 0,3 0 0 0 0,3 0 0 0 0,2 1 0 0 0,1-1 0 0 0,1 1 0 0 0,-1 1 0 0 0,-1-1 0 0 0,0 0 0 0 0,0 0 0 0 0,-1 0 0 0 0,3 1 0 0 0,0 1 0 0 0,1 1 0 0 0,1 0 0 0 0,1 1 0 0 0,0 0 0 0 0,-1 1 0 0 0,1 0 0 0 0,-1 1 0 0 0,0 1 0 0 0,1 1 0 0 0,0 0 0 0 0,-1 0 0 0 0,2 0 0 0 0,-2 1 0 0 0,0 1 0 0 0,0 2 0 0 0,2-1 0 0 0,0 0 0 0 0,1-1 0 0 0,2-1 0 0 0,-1 0 0 0 0,1-1 0 0 0,1 0 0 0 0,-1 0 0 0 0,0 0 0 0 0,2 0 0 0 0,0 0 0 0 0,1 0 0 0 0,1 0 0 0 0,2 0 0 0 0,1 0 0 0 0,1 0 0 0 0,0-1 0 0 0,0-1 0 0 0,-1 0 0 0 0,-1-1 0 0 0,0 1 0 0 0,-1-2 0 0 0,-1 0 0 0 0,0 0 0 0 0,-1 0 0 0 0,1 0 0 0 0,0 0 0 0 0,0 0 0 0 0,1 0 0 0 0,1 1 0 0 0,0 1 0 0 0,-1 0 0 0 0,0-1 0 0 0,0 1 0 0 0,0 1 0 0 0,2-1 0 0 0,-2 0 0 0 0,1 0 0 0 0,1-1 0 0 0,2 0 0 0 0,1 1 0 0 0,2 1 0 0 0,0 0 0 0 0,1 0 0 0 0,1 1 0 0 0,1 0 0 0 0,4 1 0 0 0,1 0 0 0 0,4 0 0 0 0,-1-1 0 0 0,4-2 0 0 0,-2-1 0 0 0,2-3 0 0 0,-2-1 0 0 0,-1-1 0 0 0,-3 0 0 0 0,-2 0 0 0 0,-1-1 0 0 0,-3 1 0 0 0,-2 0 0 0 0,-3-2 0 0 0,0 0 0 0 0,-2 0 0 0 0,1 0 0 0 0,0-1 0 0 0,2 0 0 0 0,0 2 0 0 0,-1-2 0 0 0,1 1 0 0 0,2-2 0 0 0,1 1 0 0 0,-1-1 0 0 0,0-1 0 0 0,2-2 0 0 0,-1 0 0 0 0,2 0 0 0 0,-4-1 0 0 0,-1 1 0 0 0,-3 0 0 0 0,-1 2 0 0 0,-2 0 0 0 0,-1-2 0 0 0,1-1 0 0 0,-1 0 0 0 0,1-3 0 0 0,-1 1 0 0 0,-1-1 0 0 0,0 1 0 0 0,0 0 0 0 0,0-1 0 0 0,-2 1 0 0 0,0 0 0 0 0,-1 1 0 0 0,1 0 0 0 0,-2 1 0 0 0,0 0 0 0 0,-1 0 0 0 0,-1 0 0 0 0,-1 0 0 0 0,2 0 0 0 0,-3-5 0 0 0,0-1 0 0 0,0-1 0 0 0,1 3 0 0 0,1 0 0 0 0,1 2 0 0 0,0 1 0 0 0,-1 0 0 0 0,0 1 0 0 0,0 0 0 0 0,1 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37524-4155-4EFE-9C06-C7BE0B5C271B}"/>
              </a:ext>
            </a:extLst>
          </p:cNvPr>
          <p:cNvSpPr txBox="1"/>
          <p:nvPr/>
        </p:nvSpPr>
        <p:spPr>
          <a:xfrm>
            <a:off x="1335206" y="1665027"/>
            <a:ext cx="9078034"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latin typeface="Walbaum Display"/>
              </a:rPr>
              <a:t>(Re-)Imag(in)</a:t>
            </a:r>
            <a:r>
              <a:rPr lang="en-US" sz="4000" b="1" dirty="0" err="1">
                <a:latin typeface="Walbaum Display"/>
              </a:rPr>
              <a:t>ing</a:t>
            </a:r>
            <a:r>
              <a:rPr lang="en-US" sz="4000" b="1" dirty="0">
                <a:latin typeface="Walbaum Display"/>
              </a:rPr>
              <a:t> Price Trends </a:t>
            </a:r>
          </a:p>
          <a:p>
            <a:pPr algn="ctr"/>
            <a:endParaRPr lang="en-US" sz="4000" b="1" dirty="0">
              <a:latin typeface="TimesNewRomanPS"/>
            </a:endParaRPr>
          </a:p>
          <a:p>
            <a:pPr algn="ctr"/>
            <a:r>
              <a:rPr lang="en-US" sz="2000" dirty="0">
                <a:latin typeface="TimesNewRomanPSMT"/>
              </a:rPr>
              <a:t>Jingwen Jiang </a:t>
            </a:r>
          </a:p>
          <a:p>
            <a:pPr algn="ctr"/>
            <a:r>
              <a:rPr lang="en-US" sz="1600" dirty="0">
                <a:latin typeface="TimesNewRomanPSMT"/>
              </a:rPr>
              <a:t>University of Chicago </a:t>
            </a:r>
            <a:endParaRPr lang="en-US" sz="1600">
              <a:cs typeface="Calibri"/>
            </a:endParaRPr>
          </a:p>
          <a:p>
            <a:pPr algn="ctr"/>
            <a:endParaRPr lang="en-US" sz="1600" dirty="0">
              <a:latin typeface="TimesNewRomanPSMT"/>
            </a:endParaRPr>
          </a:p>
          <a:p>
            <a:pPr algn="ctr"/>
            <a:r>
              <a:rPr lang="en-US" sz="2000" dirty="0">
                <a:latin typeface="TimesNewRomanPSMT"/>
              </a:rPr>
              <a:t>Bryan Kelly</a:t>
            </a:r>
            <a:br>
              <a:rPr lang="en-US" sz="2000" dirty="0">
                <a:latin typeface="TimesNewRomanPSMT"/>
              </a:rPr>
            </a:br>
            <a:r>
              <a:rPr lang="en-US" sz="1600" dirty="0">
                <a:latin typeface="TimesNewRomanPSMT"/>
              </a:rPr>
              <a:t>Yale University, AQR Capital Management, and NBER </a:t>
            </a:r>
          </a:p>
          <a:p>
            <a:pPr algn="ctr"/>
            <a:endParaRPr lang="en-US" sz="1600" dirty="0">
              <a:latin typeface="TimesNewRomanPSMT"/>
            </a:endParaRPr>
          </a:p>
          <a:p>
            <a:pPr algn="ctr"/>
            <a:r>
              <a:rPr lang="en-US" sz="2000" dirty="0" err="1">
                <a:latin typeface="TimesNewRomanPSMT"/>
              </a:rPr>
              <a:t>Dacheng</a:t>
            </a:r>
            <a:r>
              <a:rPr lang="en-US" sz="2000" dirty="0">
                <a:latin typeface="TimesNewRomanPSMT"/>
              </a:rPr>
              <a:t> Xiu</a:t>
            </a:r>
            <a:br>
              <a:rPr lang="en-US" sz="2000" dirty="0">
                <a:latin typeface="TimesNewRomanPSMT"/>
              </a:rPr>
            </a:br>
            <a:r>
              <a:rPr lang="en-US" sz="1600" dirty="0">
                <a:latin typeface="TimesNewRomanPSMT"/>
              </a:rPr>
              <a:t>University of Chicago Booth School of Business </a:t>
            </a:r>
          </a:p>
          <a:p>
            <a:pPr algn="ctr"/>
            <a:endParaRPr lang="en-US"/>
          </a:p>
          <a:p>
            <a:pPr algn="ctr"/>
            <a:endParaRPr lang="en-US"/>
          </a:p>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75A-A36E-4DE7-AF4C-22507CB0229A}"/>
              </a:ext>
            </a:extLst>
          </p:cNvPr>
          <p:cNvSpPr>
            <a:spLocks noGrp="1"/>
          </p:cNvSpPr>
          <p:nvPr>
            <p:ph type="title"/>
          </p:nvPr>
        </p:nvSpPr>
        <p:spPr/>
        <p:txBody>
          <a:bodyPr/>
          <a:lstStyle/>
          <a:p>
            <a:r>
              <a:rPr lang="en-US" dirty="0">
                <a:cs typeface="Calibri Light"/>
              </a:rPr>
              <a:t>Working Flow</a:t>
            </a:r>
            <a:endParaRPr lang="en-US" dirty="0"/>
          </a:p>
        </p:txBody>
      </p:sp>
      <p:sp>
        <p:nvSpPr>
          <p:cNvPr id="3" name="Content Placeholder 2">
            <a:extLst>
              <a:ext uri="{FF2B5EF4-FFF2-40B4-BE49-F238E27FC236}">
                <a16:creationId xmlns:a16="http://schemas.microsoft.com/office/drawing/2014/main" id="{3455FD44-D2E5-4709-9947-D82F74C0CDED}"/>
              </a:ext>
            </a:extLst>
          </p:cNvPr>
          <p:cNvSpPr>
            <a:spLocks noGrp="1"/>
          </p:cNvSpPr>
          <p:nvPr>
            <p:ph idx="1"/>
          </p:nvPr>
        </p:nvSpPr>
        <p:spPr/>
        <p:txBody>
          <a:bodyPr vert="horz" lIns="91440" tIns="45720" rIns="91440" bIns="45720" rtlCol="0" anchor="t">
            <a:normAutofit/>
          </a:bodyPr>
          <a:lstStyle/>
          <a:p>
            <a:r>
              <a:rPr lang="en-US" dirty="0">
                <a:cs typeface="Calibri"/>
              </a:rPr>
              <a:t>Data Split</a:t>
            </a:r>
          </a:p>
          <a:p>
            <a:pPr lvl="1">
              <a:spcBef>
                <a:spcPts val="500"/>
              </a:spcBef>
            </a:pPr>
            <a:r>
              <a:rPr lang="en-US" dirty="0">
                <a:ea typeface="+mn-lt"/>
                <a:cs typeface="+mn-lt"/>
              </a:rPr>
              <a:t>Consider dividing the entire sample into </a:t>
            </a:r>
            <a:r>
              <a:rPr lang="en-US" dirty="0">
                <a:solidFill>
                  <a:srgbClr val="00B050"/>
                </a:solidFill>
                <a:ea typeface="+mn-lt"/>
                <a:cs typeface="+mn-lt"/>
              </a:rPr>
              <a:t>training</a:t>
            </a:r>
            <a:r>
              <a:rPr lang="en-US" dirty="0">
                <a:ea typeface="+mn-lt"/>
                <a:cs typeface="+mn-lt"/>
              </a:rPr>
              <a:t>, </a:t>
            </a:r>
            <a:r>
              <a:rPr lang="en-US" dirty="0">
                <a:solidFill>
                  <a:schemeClr val="accent1"/>
                </a:solidFill>
                <a:ea typeface="+mn-lt"/>
                <a:cs typeface="+mn-lt"/>
              </a:rPr>
              <a:t>validation</a:t>
            </a:r>
            <a:r>
              <a:rPr lang="en-US" dirty="0">
                <a:ea typeface="+mn-lt"/>
                <a:cs typeface="+mn-lt"/>
              </a:rPr>
              <a:t> and </a:t>
            </a:r>
            <a:r>
              <a:rPr lang="en-US" dirty="0">
                <a:solidFill>
                  <a:srgbClr val="FF0000"/>
                </a:solidFill>
                <a:ea typeface="+mn-lt"/>
                <a:cs typeface="+mn-lt"/>
              </a:rPr>
              <a:t>testing</a:t>
            </a:r>
            <a:r>
              <a:rPr lang="en-US" dirty="0">
                <a:ea typeface="+mn-lt"/>
                <a:cs typeface="+mn-lt"/>
              </a:rPr>
              <a:t> samples. </a:t>
            </a:r>
          </a:p>
          <a:p>
            <a:pPr lvl="1"/>
            <a:r>
              <a:rPr lang="en-US" dirty="0">
                <a:ea typeface="+mn-lt"/>
                <a:cs typeface="+mn-lt"/>
              </a:rPr>
              <a:t>In the original paper, they use </a:t>
            </a:r>
            <a:r>
              <a:rPr lang="en-US" dirty="0">
                <a:solidFill>
                  <a:srgbClr val="00B050"/>
                </a:solidFill>
                <a:ea typeface="+mn-lt"/>
                <a:cs typeface="+mn-lt"/>
              </a:rPr>
              <a:t>the first seven-year sample </a:t>
            </a:r>
            <a:r>
              <a:rPr lang="en-US" dirty="0">
                <a:ea typeface="+mn-lt"/>
                <a:cs typeface="+mn-lt"/>
              </a:rPr>
              <a:t>(1993-1999) to </a:t>
            </a:r>
            <a:r>
              <a:rPr lang="en-US" dirty="0">
                <a:solidFill>
                  <a:srgbClr val="00B050"/>
                </a:solidFill>
                <a:ea typeface="+mn-lt"/>
                <a:cs typeface="+mn-lt"/>
              </a:rPr>
              <a:t>train</a:t>
            </a:r>
            <a:r>
              <a:rPr lang="en-US" dirty="0">
                <a:ea typeface="+mn-lt"/>
                <a:cs typeface="+mn-lt"/>
              </a:rPr>
              <a:t> and </a:t>
            </a:r>
            <a:r>
              <a:rPr lang="en-US" dirty="0">
                <a:solidFill>
                  <a:srgbClr val="0070C0"/>
                </a:solidFill>
                <a:ea typeface="+mn-lt"/>
                <a:cs typeface="+mn-lt"/>
              </a:rPr>
              <a:t>validate</a:t>
            </a:r>
            <a:r>
              <a:rPr lang="en-US" dirty="0">
                <a:ea typeface="+mn-lt"/>
                <a:cs typeface="+mn-lt"/>
              </a:rPr>
              <a:t> the model, in which </a:t>
            </a:r>
            <a:r>
              <a:rPr lang="en-US" dirty="0">
                <a:solidFill>
                  <a:srgbClr val="00B050"/>
                </a:solidFill>
                <a:ea typeface="+mn-lt"/>
                <a:cs typeface="+mn-lt"/>
              </a:rPr>
              <a:t>70%</a:t>
            </a:r>
            <a:r>
              <a:rPr lang="en-US" dirty="0">
                <a:ea typeface="+mn-lt"/>
                <a:cs typeface="+mn-lt"/>
              </a:rPr>
              <a:t> of the sample are randomly selected for training and the remaining </a:t>
            </a:r>
            <a:r>
              <a:rPr lang="en-US" dirty="0">
                <a:solidFill>
                  <a:srgbClr val="0070C0"/>
                </a:solidFill>
                <a:ea typeface="+mn-lt"/>
                <a:cs typeface="+mn-lt"/>
              </a:rPr>
              <a:t>30%</a:t>
            </a:r>
            <a:r>
              <a:rPr lang="en-US" dirty="0">
                <a:ea typeface="+mn-lt"/>
                <a:cs typeface="+mn-lt"/>
              </a:rPr>
              <a:t> for validation. The </a:t>
            </a:r>
            <a:r>
              <a:rPr lang="en-US" dirty="0">
                <a:solidFill>
                  <a:srgbClr val="FF0000"/>
                </a:solidFill>
                <a:ea typeface="+mn-lt"/>
                <a:cs typeface="+mn-lt"/>
              </a:rPr>
              <a:t>remaining twenty years </a:t>
            </a:r>
            <a:r>
              <a:rPr lang="en-US" dirty="0">
                <a:ea typeface="+mn-lt"/>
                <a:cs typeface="+mn-lt"/>
              </a:rPr>
              <a:t>of data comprise the out-of-sample test dataset. </a:t>
            </a:r>
          </a:p>
        </p:txBody>
      </p:sp>
    </p:spTree>
    <p:extLst>
      <p:ext uri="{BB962C8B-B14F-4D97-AF65-F5344CB8AC3E}">
        <p14:creationId xmlns:p14="http://schemas.microsoft.com/office/powerpoint/2010/main" val="268453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55FD44-D2E5-4709-9947-D82F74C0CDED}"/>
              </a:ext>
            </a:extLst>
          </p:cNvPr>
          <p:cNvSpPr>
            <a:spLocks noGrp="1"/>
          </p:cNvSpPr>
          <p:nvPr>
            <p:ph idx="1"/>
          </p:nvPr>
        </p:nvSpPr>
        <p:spPr>
          <a:xfrm>
            <a:off x="772886" y="279854"/>
            <a:ext cx="10515600" cy="6267223"/>
          </a:xfrm>
        </p:spPr>
        <p:txBody>
          <a:bodyPr vert="horz" lIns="91440" tIns="45720" rIns="91440" bIns="45720" rtlCol="0" anchor="t">
            <a:normAutofit/>
          </a:bodyPr>
          <a:lstStyle/>
          <a:p>
            <a:r>
              <a:rPr lang="en-US" dirty="0">
                <a:cs typeface="Calibri"/>
              </a:rPr>
              <a:t>Loss and evaluation</a:t>
            </a:r>
          </a:p>
          <a:p>
            <a:pPr lvl="1"/>
            <a:r>
              <a:rPr lang="en-US" dirty="0">
                <a:ea typeface="+mn-lt"/>
                <a:cs typeface="+mn-lt"/>
              </a:rPr>
              <a:t>You can simply treat the prediction analysis as a classification problem. Use </a:t>
            </a:r>
            <a:r>
              <a:rPr lang="en-US" u="sng" dirty="0">
                <a:ea typeface="+mn-lt"/>
                <a:cs typeface="+mn-lt"/>
              </a:rPr>
              <a:t>Cross Entropy Loss</a:t>
            </a:r>
          </a:p>
          <a:p>
            <a:pPr lvl="1"/>
            <a:endParaRPr lang="en-US" dirty="0">
              <a:ea typeface="+mn-lt"/>
              <a:cs typeface="+mn-lt"/>
            </a:endParaRPr>
          </a:p>
          <a:p>
            <a:pPr lvl="1"/>
            <a:endParaRPr lang="en-US" dirty="0">
              <a:ea typeface="+mn-lt"/>
              <a:cs typeface="+mn-lt"/>
            </a:endParaRPr>
          </a:p>
          <a:p>
            <a:pPr lvl="1"/>
            <a:endParaRPr lang="en-US" dirty="0">
              <a:ea typeface="+mn-lt"/>
              <a:cs typeface="+mn-lt"/>
            </a:endParaRPr>
          </a:p>
          <a:p>
            <a:pPr lvl="1"/>
            <a:r>
              <a:rPr lang="en-US" dirty="0">
                <a:ea typeface="+mn-lt"/>
                <a:cs typeface="+mn-lt"/>
              </a:rPr>
              <a:t>To measure the classification accuracy, a true positive (TP) or true negative (TN) occurs when a predicted “up” probability of greater than 50% coincides with a positive realized return and a probability less than 50% coincides with a negative return. False positives and negatives (FP and FN) are the complementary outcomes. </a:t>
            </a:r>
          </a:p>
          <a:p>
            <a:pPr lvl="1"/>
            <a:endParaRPr lang="en-US" dirty="0">
              <a:ea typeface="+mn-lt"/>
              <a:cs typeface="+mn-lt"/>
            </a:endParaRPr>
          </a:p>
          <a:p>
            <a:pPr lvl="1"/>
            <a:endParaRPr lang="en-US" dirty="0">
              <a:ea typeface="+mn-lt"/>
              <a:cs typeface="+mn-lt"/>
            </a:endParaRPr>
          </a:p>
          <a:p>
            <a:pPr lvl="2"/>
            <a:r>
              <a:rPr lang="en-US" dirty="0">
                <a:latin typeface="Amasis MT Pro" panose="02040304050005020304" pitchFamily="18" charset="0"/>
                <a:ea typeface="+mn-lt"/>
                <a:cs typeface="+mn-lt"/>
              </a:rPr>
              <a:t>For more evaluation metrics or methods, like Sharpe Ratio, please refer to the original paper.</a:t>
            </a:r>
          </a:p>
        </p:txBody>
      </p:sp>
      <p:pic>
        <p:nvPicPr>
          <p:cNvPr id="5" name="Picture 5">
            <a:extLst>
              <a:ext uri="{FF2B5EF4-FFF2-40B4-BE49-F238E27FC236}">
                <a16:creationId xmlns:a16="http://schemas.microsoft.com/office/drawing/2014/main" id="{F3116A2E-A776-4C5B-813E-13F939B2A157}"/>
              </a:ext>
            </a:extLst>
          </p:cNvPr>
          <p:cNvPicPr>
            <a:picLocks noChangeAspect="1"/>
          </p:cNvPicPr>
          <p:nvPr/>
        </p:nvPicPr>
        <p:blipFill rotWithShape="1">
          <a:blip r:embed="rId2"/>
          <a:srcRect t="-1113" r="55228" b="-9756"/>
          <a:stretch/>
        </p:blipFill>
        <p:spPr>
          <a:xfrm>
            <a:off x="2199565" y="1509784"/>
            <a:ext cx="7143353" cy="1081670"/>
          </a:xfrm>
          <a:prstGeom prst="rect">
            <a:avLst/>
          </a:prstGeom>
        </p:spPr>
      </p:pic>
      <p:pic>
        <p:nvPicPr>
          <p:cNvPr id="6" name="Picture 6">
            <a:extLst>
              <a:ext uri="{FF2B5EF4-FFF2-40B4-BE49-F238E27FC236}">
                <a16:creationId xmlns:a16="http://schemas.microsoft.com/office/drawing/2014/main" id="{2A79BE47-D85A-4D45-9A23-FB90FDE7B58F}"/>
              </a:ext>
            </a:extLst>
          </p:cNvPr>
          <p:cNvPicPr>
            <a:picLocks noChangeAspect="1"/>
          </p:cNvPicPr>
          <p:nvPr/>
        </p:nvPicPr>
        <p:blipFill>
          <a:blip r:embed="rId3"/>
          <a:stretch>
            <a:fillRect/>
          </a:stretch>
        </p:blipFill>
        <p:spPr>
          <a:xfrm>
            <a:off x="2199564" y="4384006"/>
            <a:ext cx="7019498" cy="774047"/>
          </a:xfrm>
          <a:prstGeom prst="rect">
            <a:avLst/>
          </a:prstGeom>
        </p:spPr>
      </p:pic>
    </p:spTree>
    <p:extLst>
      <p:ext uri="{BB962C8B-B14F-4D97-AF65-F5344CB8AC3E}">
        <p14:creationId xmlns:p14="http://schemas.microsoft.com/office/powerpoint/2010/main" val="199662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022AC80-C92F-4C40-898A-3E3C8B5C9596}"/>
              </a:ext>
            </a:extLst>
          </p:cNvPr>
          <p:cNvSpPr>
            <a:spLocks noGrp="1"/>
          </p:cNvSpPr>
          <p:nvPr>
            <p:ph idx="1"/>
          </p:nvPr>
        </p:nvSpPr>
        <p:spPr>
          <a:xfrm>
            <a:off x="647782" y="1280690"/>
            <a:ext cx="10515600" cy="6267223"/>
          </a:xfrm>
        </p:spPr>
        <p:txBody>
          <a:bodyPr vert="horz" lIns="91440" tIns="45720" rIns="91440" bIns="45720" rtlCol="0" anchor="t">
            <a:normAutofit/>
          </a:bodyPr>
          <a:lstStyle/>
          <a:p>
            <a:r>
              <a:rPr lang="en-US" dirty="0">
                <a:ea typeface="+mn-lt"/>
                <a:cs typeface="+mn-lt"/>
              </a:rPr>
              <a:t>Train Process</a:t>
            </a:r>
          </a:p>
          <a:p>
            <a:pPr marL="685800">
              <a:spcBef>
                <a:spcPts val="500"/>
              </a:spcBef>
            </a:pPr>
            <a:r>
              <a:rPr lang="en-US" sz="2400" dirty="0">
                <a:ea typeface="+mn-lt"/>
                <a:cs typeface="+mn-lt"/>
              </a:rPr>
              <a:t>The author adopts several ways to combat over-fitting issue and aid efficient computation. </a:t>
            </a:r>
          </a:p>
          <a:p>
            <a:pPr marL="685800"/>
            <a:r>
              <a:rPr lang="en-US" sz="2400" dirty="0">
                <a:ea typeface="+mn-lt"/>
                <a:cs typeface="+mn-lt"/>
              </a:rPr>
              <a:t>They applied the Xavier initialization for weights in each layer, which guarantees faster convergence by scaling the initial weights. </a:t>
            </a:r>
          </a:p>
          <a:p>
            <a:pPr marL="685800"/>
            <a:r>
              <a:rPr lang="en-US" sz="2400" dirty="0">
                <a:ea typeface="+mn-lt"/>
                <a:cs typeface="+mn-lt"/>
              </a:rPr>
              <a:t>Other techniques like applying dropout, using batch normalization and early stopping also assists better performance. </a:t>
            </a:r>
          </a:p>
          <a:p>
            <a:pPr marL="685800">
              <a:buFont typeface="Wingdings" panose="020B0604020202020204" pitchFamily="34" charset="0"/>
              <a:buChar char="v"/>
            </a:pPr>
            <a:r>
              <a:rPr lang="en-US" sz="2400" dirty="0">
                <a:latin typeface="Amasis MT Pro Light"/>
                <a:ea typeface="+mn-lt"/>
                <a:cs typeface="+mn-lt"/>
              </a:rPr>
              <a:t>We recommend referring to the training details mentioned in the paper 3.3 when training the baseline model.</a:t>
            </a:r>
          </a:p>
        </p:txBody>
      </p:sp>
    </p:spTree>
    <p:extLst>
      <p:ext uri="{BB962C8B-B14F-4D97-AF65-F5344CB8AC3E}">
        <p14:creationId xmlns:p14="http://schemas.microsoft.com/office/powerpoint/2010/main" val="415097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E8C4-65C1-4164-8210-62BCEBEF966A}"/>
              </a:ext>
            </a:extLst>
          </p:cNvPr>
          <p:cNvSpPr>
            <a:spLocks noGrp="1"/>
          </p:cNvSpPr>
          <p:nvPr>
            <p:ph type="title"/>
          </p:nvPr>
        </p:nvSpPr>
        <p:spPr/>
        <p:txBody>
          <a:bodyPr/>
          <a:lstStyle/>
          <a:p>
            <a:r>
              <a:rPr lang="en-US" dirty="0">
                <a:cs typeface="Calibri Light"/>
              </a:rPr>
              <a:t>Extensions</a:t>
            </a:r>
            <a:endParaRPr lang="en-US" dirty="0"/>
          </a:p>
        </p:txBody>
      </p:sp>
      <p:sp>
        <p:nvSpPr>
          <p:cNvPr id="3" name="Content Placeholder 2">
            <a:extLst>
              <a:ext uri="{FF2B5EF4-FFF2-40B4-BE49-F238E27FC236}">
                <a16:creationId xmlns:a16="http://schemas.microsoft.com/office/drawing/2014/main" id="{A0990EC5-389E-4D20-AD34-86780E6034AB}"/>
              </a:ext>
            </a:extLst>
          </p:cNvPr>
          <p:cNvSpPr>
            <a:spLocks noGrp="1"/>
          </p:cNvSpPr>
          <p:nvPr>
            <p:ph idx="1"/>
          </p:nvPr>
        </p:nvSpPr>
        <p:spPr>
          <a:xfrm>
            <a:off x="713096" y="1564043"/>
            <a:ext cx="10515600" cy="4351338"/>
          </a:xfrm>
        </p:spPr>
        <p:txBody>
          <a:bodyPr vert="horz" lIns="91440" tIns="45720" rIns="91440" bIns="45720" rtlCol="0" anchor="t">
            <a:normAutofit/>
          </a:bodyPr>
          <a:lstStyle/>
          <a:p>
            <a:r>
              <a:rPr lang="en-US" dirty="0">
                <a:ea typeface="+mn-lt"/>
                <a:cs typeface="+mn-lt"/>
              </a:rPr>
              <a:t>Ablation studies and test robustness, </a:t>
            </a:r>
            <a:endParaRPr lang="en-US" dirty="0"/>
          </a:p>
          <a:p>
            <a:pPr lvl="1" indent="-342900"/>
            <a:r>
              <a:rPr lang="en-US" dirty="0">
                <a:ea typeface="+mn-lt"/>
                <a:cs typeface="+mn-lt"/>
              </a:rPr>
              <a:t>For example, you can perform the sensitivity analysis of the CNN prediction model to alternate choices in model architecture (e.g., varying the number of filters in each layer or varying the number of layers, like the paper shows in Table 18) </a:t>
            </a:r>
            <a:endParaRPr lang="en-US">
              <a:cs typeface="Calibri"/>
            </a:endParaRPr>
          </a:p>
        </p:txBody>
      </p:sp>
      <p:pic>
        <p:nvPicPr>
          <p:cNvPr id="4" name="Picture 4" descr="Table&#10;&#10;Description automatically generated">
            <a:extLst>
              <a:ext uri="{FF2B5EF4-FFF2-40B4-BE49-F238E27FC236}">
                <a16:creationId xmlns:a16="http://schemas.microsoft.com/office/drawing/2014/main" id="{12D47583-42A1-49E1-9E8C-F2E2BF4385CE}"/>
              </a:ext>
            </a:extLst>
          </p:cNvPr>
          <p:cNvPicPr>
            <a:picLocks noChangeAspect="1"/>
          </p:cNvPicPr>
          <p:nvPr/>
        </p:nvPicPr>
        <p:blipFill>
          <a:blip r:embed="rId2"/>
          <a:stretch>
            <a:fillRect/>
          </a:stretch>
        </p:blipFill>
        <p:spPr>
          <a:xfrm>
            <a:off x="3450610" y="3304488"/>
            <a:ext cx="6098272" cy="3524487"/>
          </a:xfrm>
          <a:prstGeom prst="rect">
            <a:avLst/>
          </a:prstGeom>
        </p:spPr>
      </p:pic>
    </p:spTree>
    <p:extLst>
      <p:ext uri="{BB962C8B-B14F-4D97-AF65-F5344CB8AC3E}">
        <p14:creationId xmlns:p14="http://schemas.microsoft.com/office/powerpoint/2010/main" val="3776913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8DE40A5-0772-44ED-832E-611EFB9ABBDC}"/>
              </a:ext>
            </a:extLst>
          </p:cNvPr>
          <p:cNvSpPr>
            <a:spLocks noGrp="1"/>
          </p:cNvSpPr>
          <p:nvPr>
            <p:ph idx="1"/>
          </p:nvPr>
        </p:nvSpPr>
        <p:spPr>
          <a:xfrm>
            <a:off x="565245" y="642819"/>
            <a:ext cx="10515600" cy="4351338"/>
          </a:xfrm>
        </p:spPr>
        <p:txBody>
          <a:bodyPr vert="horz" lIns="91440" tIns="45720" rIns="91440" bIns="45720" rtlCol="0" anchor="t">
            <a:normAutofit/>
          </a:bodyPr>
          <a:lstStyle/>
          <a:p>
            <a:r>
              <a:rPr lang="en-US" dirty="0">
                <a:ea typeface="+mn-lt"/>
                <a:cs typeface="+mn-lt"/>
              </a:rPr>
              <a:t>Exploring of the interpretability of the CNN model</a:t>
            </a:r>
            <a:endParaRPr lang="en-US" dirty="0"/>
          </a:p>
          <a:p>
            <a:pPr lvl="1" indent="-342900"/>
            <a:r>
              <a:rPr lang="en-US" dirty="0">
                <a:ea typeface="+mn-lt"/>
                <a:cs typeface="+mn-lt"/>
              </a:rPr>
              <a:t>Using a visualization method (</a:t>
            </a:r>
            <a:r>
              <a:rPr lang="en-US" u="sng" dirty="0">
                <a:ea typeface="+mn-lt"/>
                <a:cs typeface="+mn-lt"/>
              </a:rPr>
              <a:t>Grad-CAM</a:t>
            </a:r>
            <a:r>
              <a:rPr lang="en-US" dirty="0">
                <a:ea typeface="+mn-lt"/>
                <a:cs typeface="+mn-lt"/>
              </a:rPr>
              <a:t>) to understand how different image examples activate the regions of the CNN to trigger 'up' or 'down' return predictions.</a:t>
            </a:r>
            <a:endParaRPr lang="en-US" dirty="0">
              <a:cs typeface="Calibri"/>
            </a:endParaRPr>
          </a:p>
        </p:txBody>
      </p:sp>
      <p:pic>
        <p:nvPicPr>
          <p:cNvPr id="5" name="Picture 5" descr="Diagram, table&#10;&#10;Description automatically generated">
            <a:extLst>
              <a:ext uri="{FF2B5EF4-FFF2-40B4-BE49-F238E27FC236}">
                <a16:creationId xmlns:a16="http://schemas.microsoft.com/office/drawing/2014/main" id="{4F2D4AEC-2DEC-4E4E-9696-DED7088874B8}"/>
              </a:ext>
            </a:extLst>
          </p:cNvPr>
          <p:cNvPicPr>
            <a:picLocks noChangeAspect="1"/>
          </p:cNvPicPr>
          <p:nvPr/>
        </p:nvPicPr>
        <p:blipFill>
          <a:blip r:embed="rId2"/>
          <a:stretch>
            <a:fillRect/>
          </a:stretch>
        </p:blipFill>
        <p:spPr>
          <a:xfrm>
            <a:off x="3450610" y="1798683"/>
            <a:ext cx="4869976" cy="5057588"/>
          </a:xfrm>
          <a:prstGeom prst="rect">
            <a:avLst/>
          </a:prstGeom>
        </p:spPr>
      </p:pic>
    </p:spTree>
    <p:extLst>
      <p:ext uri="{BB962C8B-B14F-4D97-AF65-F5344CB8AC3E}">
        <p14:creationId xmlns:p14="http://schemas.microsoft.com/office/powerpoint/2010/main" val="268105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5CD13-4BA5-4DA7-9130-1C7AF079D3AA}"/>
              </a:ext>
            </a:extLst>
          </p:cNvPr>
          <p:cNvSpPr>
            <a:spLocks noGrp="1"/>
          </p:cNvSpPr>
          <p:nvPr>
            <p:ph idx="1"/>
          </p:nvPr>
        </p:nvSpPr>
        <p:spPr>
          <a:xfrm>
            <a:off x="462887" y="1097744"/>
            <a:ext cx="10515600" cy="4351338"/>
          </a:xfrm>
        </p:spPr>
        <p:txBody>
          <a:bodyPr vert="horz" lIns="91440" tIns="45720" rIns="91440" bIns="45720" rtlCol="0" anchor="t">
            <a:normAutofit/>
          </a:bodyPr>
          <a:lstStyle/>
          <a:p>
            <a:r>
              <a:rPr lang="en-US" dirty="0">
                <a:ea typeface="+mn-lt"/>
                <a:cs typeface="+mn-lt"/>
              </a:rPr>
              <a:t>What's more</a:t>
            </a:r>
            <a:endParaRPr lang="en-US" dirty="0"/>
          </a:p>
          <a:p>
            <a:pPr lvl="1" indent="-342900">
              <a:buFont typeface="Wingdings" panose="020B0604020202020204" pitchFamily="34" charset="0"/>
              <a:buChar char="v"/>
            </a:pPr>
            <a:r>
              <a:rPr lang="en-US" dirty="0">
                <a:ea typeface="+mn-lt"/>
                <a:cs typeface="+mn-lt"/>
              </a:rPr>
              <a:t>We encourage you not limited to simple binary classification tasks, since the label files we provided consist of more meaningful attributes, containing both categorical and numerical values. </a:t>
            </a:r>
          </a:p>
          <a:p>
            <a:pPr lvl="2">
              <a:buFont typeface="Wingdings" panose="020B0604020202020204" pitchFamily="34" charset="0"/>
              <a:buChar char="§"/>
            </a:pPr>
            <a:r>
              <a:rPr lang="en-US" dirty="0">
                <a:ea typeface="+mn-lt"/>
                <a:cs typeface="+mn-lt"/>
              </a:rPr>
              <a:t>For example, you can use the same 20-day horizon images to train your model to predict the return trend of different subsequent y-days even the detailed return values. (y can be 5, 20 even larger). </a:t>
            </a:r>
            <a:endParaRPr lang="en-US">
              <a:cs typeface="Calibri"/>
            </a:endParaRPr>
          </a:p>
        </p:txBody>
      </p:sp>
    </p:spTree>
    <p:extLst>
      <p:ext uri="{BB962C8B-B14F-4D97-AF65-F5344CB8AC3E}">
        <p14:creationId xmlns:p14="http://schemas.microsoft.com/office/powerpoint/2010/main" val="426390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2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BCCDC-1885-48B6-9EE8-475C593DB14D}"/>
              </a:ext>
            </a:extLst>
          </p:cNvPr>
          <p:cNvSpPr>
            <a:spLocks noGrp="1"/>
          </p:cNvSpPr>
          <p:nvPr>
            <p:ph type="title"/>
          </p:nvPr>
        </p:nvSpPr>
        <p:spPr>
          <a:xfrm>
            <a:off x="838200" y="557189"/>
            <a:ext cx="3374136" cy="5567891"/>
          </a:xfrm>
        </p:spPr>
        <p:txBody>
          <a:bodyPr>
            <a:normAutofit/>
          </a:bodyPr>
          <a:lstStyle/>
          <a:p>
            <a:r>
              <a:rPr lang="en-US" sz="5200">
                <a:cs typeface="Calibri Light"/>
              </a:rPr>
              <a:t>Background</a:t>
            </a:r>
            <a:endParaRPr lang="en-US" sz="5200"/>
          </a:p>
        </p:txBody>
      </p:sp>
      <p:graphicFrame>
        <p:nvGraphicFramePr>
          <p:cNvPr id="5" name="Content Placeholder 2">
            <a:extLst>
              <a:ext uri="{FF2B5EF4-FFF2-40B4-BE49-F238E27FC236}">
                <a16:creationId xmlns:a16="http://schemas.microsoft.com/office/drawing/2014/main" id="{C5F126F4-F679-4666-927A-17F95BD264C1}"/>
              </a:ext>
            </a:extLst>
          </p:cNvPr>
          <p:cNvGraphicFramePr>
            <a:graphicFrameLocks noGrp="1"/>
          </p:cNvGraphicFramePr>
          <p:nvPr>
            <p:ph idx="1"/>
            <p:extLst>
              <p:ext uri="{D42A27DB-BD31-4B8C-83A1-F6EECF244321}">
                <p14:modId xmlns:p14="http://schemas.microsoft.com/office/powerpoint/2010/main" val="385634055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14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1DA1F-D7A0-423C-8214-185FDC900A0D}"/>
              </a:ext>
            </a:extLst>
          </p:cNvPr>
          <p:cNvSpPr>
            <a:spLocks noGrp="1"/>
          </p:cNvSpPr>
          <p:nvPr>
            <p:ph type="title"/>
          </p:nvPr>
        </p:nvSpPr>
        <p:spPr>
          <a:xfrm>
            <a:off x="838200" y="557189"/>
            <a:ext cx="3499240" cy="5567891"/>
          </a:xfrm>
        </p:spPr>
        <p:txBody>
          <a:bodyPr>
            <a:normAutofit/>
          </a:bodyPr>
          <a:lstStyle/>
          <a:p>
            <a:r>
              <a:rPr lang="en-US" sz="5200" dirty="0">
                <a:cs typeface="Calibri Light"/>
              </a:rPr>
              <a:t>Brief Intro</a:t>
            </a:r>
            <a:endParaRPr lang="en-US" sz="5200" dirty="0"/>
          </a:p>
        </p:txBody>
      </p:sp>
      <p:graphicFrame>
        <p:nvGraphicFramePr>
          <p:cNvPr id="5" name="Content Placeholder 2">
            <a:extLst>
              <a:ext uri="{FF2B5EF4-FFF2-40B4-BE49-F238E27FC236}">
                <a16:creationId xmlns:a16="http://schemas.microsoft.com/office/drawing/2014/main" id="{F04F1774-C4DF-4CDA-B9FE-8DDAFF4179DE}"/>
              </a:ext>
            </a:extLst>
          </p:cNvPr>
          <p:cNvGraphicFramePr>
            <a:graphicFrameLocks noGrp="1"/>
          </p:cNvGraphicFramePr>
          <p:nvPr>
            <p:ph idx="1"/>
            <p:extLst>
              <p:ext uri="{D42A27DB-BD31-4B8C-83A1-F6EECF244321}">
                <p14:modId xmlns:p14="http://schemas.microsoft.com/office/powerpoint/2010/main" val="214055817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874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A57295-2710-4920-B99A-4D1FA03A6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78067929-4D33-4306-9E2F-67C49CDDB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400" y="465745"/>
            <a:ext cx="11125200" cy="5639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5B152-A231-43CF-A6A9-69F5A02F7DAD}"/>
              </a:ext>
            </a:extLst>
          </p:cNvPr>
          <p:cNvSpPr>
            <a:spLocks noGrp="1"/>
          </p:cNvSpPr>
          <p:nvPr>
            <p:ph type="title"/>
          </p:nvPr>
        </p:nvSpPr>
        <p:spPr>
          <a:xfrm>
            <a:off x="838200" y="894027"/>
            <a:ext cx="3494362" cy="4782873"/>
          </a:xfrm>
        </p:spPr>
        <p:txBody>
          <a:bodyPr>
            <a:normAutofit/>
          </a:bodyPr>
          <a:lstStyle/>
          <a:p>
            <a:pPr algn="r"/>
            <a:r>
              <a:rPr lang="en-US" b="1"/>
              <a:t>Replication task</a:t>
            </a:r>
            <a:endParaRPr lang="en-US"/>
          </a:p>
          <a:p>
            <a:pPr algn="r"/>
            <a:endParaRPr lang="en-US">
              <a:cs typeface="Calibri Light"/>
            </a:endParaRPr>
          </a:p>
        </p:txBody>
      </p:sp>
      <p:cxnSp>
        <p:nvCxnSpPr>
          <p:cNvPr id="25" name="Straight Connector 2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7DFB3F-4A5C-446E-9B3F-A8BEEEB70526}"/>
              </a:ext>
            </a:extLst>
          </p:cNvPr>
          <p:cNvSpPr>
            <a:spLocks noGrp="1"/>
          </p:cNvSpPr>
          <p:nvPr>
            <p:ph idx="1"/>
          </p:nvPr>
        </p:nvSpPr>
        <p:spPr>
          <a:xfrm>
            <a:off x="4976032" y="894027"/>
            <a:ext cx="6377768" cy="4782873"/>
          </a:xfrm>
        </p:spPr>
        <p:txBody>
          <a:bodyPr vert="horz" lIns="91440" tIns="45720" rIns="91440" bIns="45720" rtlCol="0" anchor="ctr">
            <a:normAutofit/>
          </a:bodyPr>
          <a:lstStyle/>
          <a:p>
            <a:pPr marL="0" indent="0">
              <a:buNone/>
            </a:pPr>
            <a:r>
              <a:rPr lang="en-US" sz="2400">
                <a:cs typeface="Calibri"/>
              </a:rPr>
              <a:t>Mainly focus on:</a:t>
            </a:r>
          </a:p>
          <a:p>
            <a:pPr lvl="1"/>
            <a:r>
              <a:rPr lang="en-US">
                <a:ea typeface="+mn-lt"/>
                <a:cs typeface="+mn-lt"/>
              </a:rPr>
              <a:t>Data Preparation</a:t>
            </a:r>
          </a:p>
          <a:p>
            <a:pPr lvl="1"/>
            <a:r>
              <a:rPr lang="en-US">
                <a:ea typeface="+mn-lt"/>
                <a:cs typeface="+mn-lt"/>
              </a:rPr>
              <a:t>Model Design</a:t>
            </a:r>
          </a:p>
          <a:p>
            <a:pPr lvl="1"/>
            <a:r>
              <a:rPr lang="en-US">
                <a:ea typeface="+mn-lt"/>
                <a:cs typeface="+mn-lt"/>
              </a:rPr>
              <a:t>Workflow Design</a:t>
            </a:r>
          </a:p>
          <a:p>
            <a:pPr lvl="1"/>
            <a:r>
              <a:rPr lang="en-US">
                <a:ea typeface="+mn-lt"/>
                <a:cs typeface="+mn-lt"/>
              </a:rPr>
              <a:t>Performance Evaluation</a:t>
            </a:r>
          </a:p>
          <a:p>
            <a:pPr lvl="1"/>
            <a:r>
              <a:rPr lang="en-US">
                <a:ea typeface="+mn-lt"/>
                <a:cs typeface="+mn-lt"/>
              </a:rPr>
              <a:t>Interpretation</a:t>
            </a:r>
          </a:p>
        </p:txBody>
      </p:sp>
    </p:spTree>
    <p:extLst>
      <p:ext uri="{BB962C8B-B14F-4D97-AF65-F5344CB8AC3E}">
        <p14:creationId xmlns:p14="http://schemas.microsoft.com/office/powerpoint/2010/main" val="1654675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75A-A36E-4DE7-AF4C-22507CB0229A}"/>
              </a:ext>
            </a:extLst>
          </p:cNvPr>
          <p:cNvSpPr>
            <a:spLocks noGrp="1"/>
          </p:cNvSpPr>
          <p:nvPr>
            <p:ph type="title"/>
          </p:nvPr>
        </p:nvSpPr>
        <p:spPr/>
        <p:txBody>
          <a:bodyPr/>
          <a:lstStyle/>
          <a:p>
            <a:r>
              <a:rPr lang="en-US" dirty="0">
                <a:cs typeface="Calibri Light"/>
              </a:rPr>
              <a:t>Data</a:t>
            </a:r>
            <a:endParaRPr lang="en-US" dirty="0"/>
          </a:p>
        </p:txBody>
      </p:sp>
      <p:sp>
        <p:nvSpPr>
          <p:cNvPr id="3" name="Content Placeholder 2">
            <a:extLst>
              <a:ext uri="{FF2B5EF4-FFF2-40B4-BE49-F238E27FC236}">
                <a16:creationId xmlns:a16="http://schemas.microsoft.com/office/drawing/2014/main" id="{3455FD44-D2E5-4709-9947-D82F74C0CDED}"/>
              </a:ext>
            </a:extLst>
          </p:cNvPr>
          <p:cNvSpPr>
            <a:spLocks noGrp="1"/>
          </p:cNvSpPr>
          <p:nvPr>
            <p:ph idx="1"/>
          </p:nvPr>
        </p:nvSpPr>
        <p:spPr/>
        <p:txBody>
          <a:bodyPr vert="horz" lIns="91440" tIns="45720" rIns="91440" bIns="45720" rtlCol="0" anchor="t">
            <a:normAutofit/>
          </a:bodyPr>
          <a:lstStyle/>
          <a:p>
            <a:r>
              <a:rPr lang="en-US" sz="2400" dirty="0">
                <a:ea typeface="+mn-lt"/>
                <a:cs typeface="+mn-lt"/>
              </a:rPr>
              <a:t>The sample runs from 1993-2019 shows daily opening, high, low prices. </a:t>
            </a:r>
            <a:r>
              <a:rPr lang="en-US" sz="1800" dirty="0">
                <a:ea typeface="+mn-lt"/>
                <a:cs typeface="+mn-lt"/>
              </a:rPr>
              <a:t>The original paper constructs datasets consisting of three scales of horizons(5-day, 20-day, 60-day). </a:t>
            </a:r>
            <a:r>
              <a:rPr lang="en-US" sz="2400" dirty="0">
                <a:ea typeface="+mn-lt"/>
                <a:cs typeface="+mn-lt"/>
              </a:rPr>
              <a:t>Here we just collect the 20-day version. The total size of data is 8.6G. </a:t>
            </a:r>
          </a:p>
          <a:p>
            <a:r>
              <a:rPr lang="en-US" sz="2400" dirty="0">
                <a:ea typeface="+mn-lt"/>
                <a:cs typeface="+mn-lt"/>
              </a:rPr>
              <a:t>We already transferred the OHLC charts into images following the same procedures. Current images have the same resolution (64 * 60) and added with moving average lines(</a:t>
            </a:r>
            <a:r>
              <a:rPr lang="en-US" sz="2400" u="sng" dirty="0">
                <a:ea typeface="+mn-lt"/>
                <a:cs typeface="+mn-lt"/>
              </a:rPr>
              <a:t>MA</a:t>
            </a:r>
            <a:r>
              <a:rPr lang="en-US" sz="2400" dirty="0">
                <a:ea typeface="+mn-lt"/>
                <a:cs typeface="+mn-lt"/>
              </a:rPr>
              <a:t>) and volume bars(</a:t>
            </a:r>
            <a:r>
              <a:rPr lang="en-US" sz="2400" u="sng" dirty="0">
                <a:ea typeface="+mn-lt"/>
                <a:cs typeface="+mn-lt"/>
              </a:rPr>
              <a:t>VB</a:t>
            </a:r>
            <a:r>
              <a:rPr lang="en-US" sz="2400" dirty="0">
                <a:ea typeface="+mn-lt"/>
                <a:cs typeface="+mn-lt"/>
              </a:rPr>
              <a:t>). </a:t>
            </a:r>
            <a:endParaRPr lang="en-US" sz="2400" dirty="0">
              <a:cs typeface="Calibri"/>
            </a:endParaRPr>
          </a:p>
        </p:txBody>
      </p:sp>
      <p:pic>
        <p:nvPicPr>
          <p:cNvPr id="4" name="Picture 4" descr="Chart, line chart&#10;&#10;Description automatically generated">
            <a:extLst>
              <a:ext uri="{FF2B5EF4-FFF2-40B4-BE49-F238E27FC236}">
                <a16:creationId xmlns:a16="http://schemas.microsoft.com/office/drawing/2014/main" id="{4DF40C05-EA00-43AE-8ED8-6BAC370B1640}"/>
              </a:ext>
            </a:extLst>
          </p:cNvPr>
          <p:cNvPicPr>
            <a:picLocks noChangeAspect="1"/>
          </p:cNvPicPr>
          <p:nvPr/>
        </p:nvPicPr>
        <p:blipFill>
          <a:blip r:embed="rId2"/>
          <a:stretch>
            <a:fillRect/>
          </a:stretch>
        </p:blipFill>
        <p:spPr>
          <a:xfrm>
            <a:off x="4475265" y="4202762"/>
            <a:ext cx="2164073" cy="2290113"/>
          </a:xfrm>
          <a:prstGeom prst="rect">
            <a:avLst/>
          </a:prstGeom>
        </p:spPr>
      </p:pic>
    </p:spTree>
    <p:extLst>
      <p:ext uri="{BB962C8B-B14F-4D97-AF65-F5344CB8AC3E}">
        <p14:creationId xmlns:p14="http://schemas.microsoft.com/office/powerpoint/2010/main" val="3807459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75A-A36E-4DE7-AF4C-22507CB0229A}"/>
              </a:ext>
            </a:extLst>
          </p:cNvPr>
          <p:cNvSpPr>
            <a:spLocks noGrp="1"/>
          </p:cNvSpPr>
          <p:nvPr>
            <p:ph type="title"/>
          </p:nvPr>
        </p:nvSpPr>
        <p:spPr/>
        <p:txBody>
          <a:bodyPr/>
          <a:lstStyle/>
          <a:p>
            <a:r>
              <a:rPr lang="en-US" dirty="0">
                <a:cs typeface="Calibri Light"/>
              </a:rPr>
              <a:t>Data</a:t>
            </a:r>
            <a:endParaRPr lang="en-US" dirty="0"/>
          </a:p>
        </p:txBody>
      </p:sp>
      <p:sp>
        <p:nvSpPr>
          <p:cNvPr id="3" name="Content Placeholder 2">
            <a:extLst>
              <a:ext uri="{FF2B5EF4-FFF2-40B4-BE49-F238E27FC236}">
                <a16:creationId xmlns:a16="http://schemas.microsoft.com/office/drawing/2014/main" id="{3455FD44-D2E5-4709-9947-D82F74C0CDED}"/>
              </a:ext>
            </a:extLst>
          </p:cNvPr>
          <p:cNvSpPr>
            <a:spLocks noGrp="1"/>
          </p:cNvSpPr>
          <p:nvPr>
            <p:ph idx="1"/>
          </p:nvPr>
        </p:nvSpPr>
        <p:spPr/>
        <p:txBody>
          <a:bodyPr vert="horz" lIns="91440" tIns="45720" rIns="91440" bIns="45720" rtlCol="0" anchor="t">
            <a:normAutofit/>
          </a:bodyPr>
          <a:lstStyle/>
          <a:p>
            <a:r>
              <a:rPr lang="en-US" dirty="0">
                <a:ea typeface="+mn-lt"/>
                <a:cs typeface="+mn-lt"/>
              </a:rPr>
              <a:t>Images labels take value </a:t>
            </a:r>
            <a:r>
              <a:rPr lang="en-US" dirty="0">
                <a:solidFill>
                  <a:srgbClr val="00B050"/>
                </a:solidFill>
                <a:ea typeface="+mn-lt"/>
                <a:cs typeface="+mn-lt"/>
              </a:rPr>
              <a:t>1</a:t>
            </a:r>
            <a:r>
              <a:rPr lang="en-US" dirty="0">
                <a:ea typeface="+mn-lt"/>
                <a:cs typeface="+mn-lt"/>
              </a:rPr>
              <a:t> for positive returns ('up') and </a:t>
            </a:r>
            <a:r>
              <a:rPr lang="en-US" dirty="0">
                <a:solidFill>
                  <a:srgbClr val="FF0000"/>
                </a:solidFill>
                <a:ea typeface="+mn-lt"/>
                <a:cs typeface="+mn-lt"/>
              </a:rPr>
              <a:t>0</a:t>
            </a:r>
            <a:r>
              <a:rPr lang="en-US" dirty="0">
                <a:ea typeface="+mn-lt"/>
                <a:cs typeface="+mn-lt"/>
              </a:rPr>
              <a:t> for non-positive returns ('down').</a:t>
            </a:r>
            <a:r>
              <a:rPr lang="en-US" sz="2400" dirty="0">
                <a:ea typeface="+mn-lt"/>
                <a:cs typeface="+mn-lt"/>
              </a:rPr>
              <a:t> In addition, we use </a:t>
            </a:r>
            <a:r>
              <a:rPr lang="en-US" sz="2400" dirty="0">
                <a:solidFill>
                  <a:srgbClr val="0070C0"/>
                </a:solidFill>
                <a:ea typeface="+mn-lt"/>
                <a:cs typeface="+mn-lt"/>
              </a:rPr>
              <a:t>2</a:t>
            </a:r>
            <a:r>
              <a:rPr lang="en-US" sz="2400" dirty="0">
                <a:ea typeface="+mn-lt"/>
                <a:cs typeface="+mn-lt"/>
              </a:rPr>
              <a:t> to mark the </a:t>
            </a:r>
            <a:r>
              <a:rPr lang="en-US" sz="2400" dirty="0" err="1">
                <a:ea typeface="+mn-lt"/>
                <a:cs typeface="+mn-lt"/>
              </a:rPr>
              <a:t>NaN</a:t>
            </a:r>
            <a:r>
              <a:rPr lang="en-US" sz="2400" dirty="0">
                <a:ea typeface="+mn-lt"/>
                <a:cs typeface="+mn-lt"/>
              </a:rPr>
              <a:t> value.</a:t>
            </a:r>
          </a:p>
        </p:txBody>
      </p:sp>
      <p:pic>
        <p:nvPicPr>
          <p:cNvPr id="4" name="Picture 4" descr="Table&#10;&#10;Description automatically generated">
            <a:extLst>
              <a:ext uri="{FF2B5EF4-FFF2-40B4-BE49-F238E27FC236}">
                <a16:creationId xmlns:a16="http://schemas.microsoft.com/office/drawing/2014/main" id="{C859E526-C4E3-44D8-BD85-8C6DF2E76469}"/>
              </a:ext>
            </a:extLst>
          </p:cNvPr>
          <p:cNvPicPr>
            <a:picLocks noChangeAspect="1"/>
          </p:cNvPicPr>
          <p:nvPr/>
        </p:nvPicPr>
        <p:blipFill rotWithShape="1">
          <a:blip r:embed="rId2"/>
          <a:srcRect l="-251" t="1042" r="33528" b="-3646"/>
          <a:stretch/>
        </p:blipFill>
        <p:spPr>
          <a:xfrm>
            <a:off x="925771" y="2993205"/>
            <a:ext cx="10461002" cy="2589121"/>
          </a:xfrm>
          <a:prstGeom prst="rect">
            <a:avLst/>
          </a:prstGeom>
        </p:spPr>
      </p:pic>
    </p:spTree>
    <p:extLst>
      <p:ext uri="{BB962C8B-B14F-4D97-AF65-F5344CB8AC3E}">
        <p14:creationId xmlns:p14="http://schemas.microsoft.com/office/powerpoint/2010/main" val="426531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75A-A36E-4DE7-AF4C-22507CB0229A}"/>
              </a:ext>
            </a:extLst>
          </p:cNvPr>
          <p:cNvSpPr>
            <a:spLocks noGrp="1"/>
          </p:cNvSpPr>
          <p:nvPr>
            <p:ph type="title"/>
          </p:nvPr>
        </p:nvSpPr>
        <p:spPr/>
        <p:txBody>
          <a:bodyPr/>
          <a:lstStyle/>
          <a:p>
            <a:r>
              <a:rPr lang="en-US" dirty="0">
                <a:cs typeface="Calibri Light"/>
              </a:rPr>
              <a:t>Data: Label Format</a:t>
            </a:r>
            <a:endParaRPr lang="en-US" dirty="0"/>
          </a:p>
        </p:txBody>
      </p:sp>
      <p:pic>
        <p:nvPicPr>
          <p:cNvPr id="4" name="Picture 4" descr="Text&#10;&#10;Description automatically generated">
            <a:extLst>
              <a:ext uri="{FF2B5EF4-FFF2-40B4-BE49-F238E27FC236}">
                <a16:creationId xmlns:a16="http://schemas.microsoft.com/office/drawing/2014/main" id="{09E64289-25FB-4F78-9D01-03C82E666976}"/>
              </a:ext>
            </a:extLst>
          </p:cNvPr>
          <p:cNvPicPr>
            <a:picLocks noGrp="1" noChangeAspect="1"/>
          </p:cNvPicPr>
          <p:nvPr>
            <p:ph idx="1"/>
          </p:nvPr>
        </p:nvPicPr>
        <p:blipFill>
          <a:blip r:embed="rId2"/>
          <a:stretch>
            <a:fillRect/>
          </a:stretch>
        </p:blipFill>
        <p:spPr>
          <a:xfrm>
            <a:off x="7125671" y="131028"/>
            <a:ext cx="3490746" cy="6728323"/>
          </a:xfrm>
        </p:spPr>
      </p:pic>
      <p:cxnSp>
        <p:nvCxnSpPr>
          <p:cNvPr id="5" name="Straight Arrow Connector 4">
            <a:extLst>
              <a:ext uri="{FF2B5EF4-FFF2-40B4-BE49-F238E27FC236}">
                <a16:creationId xmlns:a16="http://schemas.microsoft.com/office/drawing/2014/main" id="{14FC9ED1-F89B-4EAE-83A3-81DBCEFE2B99}"/>
              </a:ext>
            </a:extLst>
          </p:cNvPr>
          <p:cNvCxnSpPr/>
          <p:nvPr/>
        </p:nvCxnSpPr>
        <p:spPr>
          <a:xfrm flipH="1">
            <a:off x="6325739" y="1208963"/>
            <a:ext cx="928046" cy="232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D55DF07-0C1D-41C1-B862-8289630656B9}"/>
              </a:ext>
            </a:extLst>
          </p:cNvPr>
          <p:cNvCxnSpPr>
            <a:cxnSpLocks/>
          </p:cNvCxnSpPr>
          <p:nvPr/>
        </p:nvCxnSpPr>
        <p:spPr>
          <a:xfrm flipH="1" flipV="1">
            <a:off x="6257499" y="2555542"/>
            <a:ext cx="973538" cy="83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450E0F8E-BFA6-494E-973B-9DE635DF0CAA}"/>
                  </a:ext>
                </a:extLst>
              </p14:cNvPr>
              <p14:cNvContentPartPr/>
              <p14:nvPr/>
            </p14:nvContentPartPr>
            <p14:xfrm>
              <a:off x="7186245" y="3425895"/>
              <a:ext cx="1247775" cy="228600"/>
            </p14:xfrm>
          </p:contentPart>
        </mc:Choice>
        <mc:Fallback xmlns="">
          <p:pic>
            <p:nvPicPr>
              <p:cNvPr id="10" name="Ink 9">
                <a:extLst>
                  <a:ext uri="{FF2B5EF4-FFF2-40B4-BE49-F238E27FC236}">
                    <a16:creationId xmlns:a16="http://schemas.microsoft.com/office/drawing/2014/main" id="{450E0F8E-BFA6-494E-973B-9DE635DF0CAA}"/>
                  </a:ext>
                </a:extLst>
              </p:cNvPr>
              <p:cNvPicPr/>
              <p:nvPr/>
            </p:nvPicPr>
            <p:blipFill>
              <a:blip r:embed="rId4"/>
              <a:stretch>
                <a:fillRect/>
              </a:stretch>
            </p:blipFill>
            <p:spPr>
              <a:xfrm>
                <a:off x="7168260" y="3408030"/>
                <a:ext cx="1283385" cy="26469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11168480-609B-4C90-8480-272911863139}"/>
                  </a:ext>
                </a:extLst>
              </p14:cNvPr>
              <p14:cNvContentPartPr/>
              <p14:nvPr/>
            </p14:nvContentPartPr>
            <p14:xfrm>
              <a:off x="7219123" y="1131795"/>
              <a:ext cx="771525" cy="161925"/>
            </p14:xfrm>
          </p:contentPart>
        </mc:Choice>
        <mc:Fallback xmlns="">
          <p:pic>
            <p:nvPicPr>
              <p:cNvPr id="11" name="Ink 10">
                <a:extLst>
                  <a:ext uri="{FF2B5EF4-FFF2-40B4-BE49-F238E27FC236}">
                    <a16:creationId xmlns:a16="http://schemas.microsoft.com/office/drawing/2014/main" id="{11168480-609B-4C90-8480-272911863139}"/>
                  </a:ext>
                </a:extLst>
              </p:cNvPr>
              <p:cNvPicPr/>
              <p:nvPr/>
            </p:nvPicPr>
            <p:blipFill>
              <a:blip r:embed="rId6"/>
              <a:stretch>
                <a:fillRect/>
              </a:stretch>
            </p:blipFill>
            <p:spPr>
              <a:xfrm>
                <a:off x="7201507" y="1113762"/>
                <a:ext cx="807117" cy="19835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F80F1569-DFB7-46B2-8E51-B80AE2F9F96A}"/>
                  </a:ext>
                </a:extLst>
              </p14:cNvPr>
              <p14:cNvContentPartPr/>
              <p14:nvPr/>
            </p14:nvContentPartPr>
            <p14:xfrm>
              <a:off x="9824278" y="1109508"/>
              <a:ext cx="866775" cy="209549"/>
            </p14:xfrm>
          </p:contentPart>
        </mc:Choice>
        <mc:Fallback xmlns="">
          <p:pic>
            <p:nvPicPr>
              <p:cNvPr id="13" name="Ink 12">
                <a:extLst>
                  <a:ext uri="{FF2B5EF4-FFF2-40B4-BE49-F238E27FC236}">
                    <a16:creationId xmlns:a16="http://schemas.microsoft.com/office/drawing/2014/main" id="{F80F1569-DFB7-46B2-8E51-B80AE2F9F96A}"/>
                  </a:ext>
                </a:extLst>
              </p:cNvPr>
              <p:cNvPicPr/>
              <p:nvPr/>
            </p:nvPicPr>
            <p:blipFill>
              <a:blip r:embed="rId8"/>
              <a:stretch>
                <a:fillRect/>
              </a:stretch>
            </p:blipFill>
            <p:spPr>
              <a:xfrm>
                <a:off x="9806720" y="1091896"/>
                <a:ext cx="902249" cy="24513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86E3678B-D8B3-4A6B-8C4B-42F7A7A322EC}"/>
                  </a:ext>
                </a:extLst>
              </p14:cNvPr>
              <p14:cNvContentPartPr/>
              <p14:nvPr/>
            </p14:nvContentPartPr>
            <p14:xfrm>
              <a:off x="10400238" y="3414655"/>
              <a:ext cx="295274" cy="161925"/>
            </p14:xfrm>
          </p:contentPart>
        </mc:Choice>
        <mc:Fallback xmlns="">
          <p:pic>
            <p:nvPicPr>
              <p:cNvPr id="14" name="Ink 13">
                <a:extLst>
                  <a:ext uri="{FF2B5EF4-FFF2-40B4-BE49-F238E27FC236}">
                    <a16:creationId xmlns:a16="http://schemas.microsoft.com/office/drawing/2014/main" id="{86E3678B-D8B3-4A6B-8C4B-42F7A7A322EC}"/>
                  </a:ext>
                </a:extLst>
              </p:cNvPr>
              <p:cNvPicPr/>
              <p:nvPr/>
            </p:nvPicPr>
            <p:blipFill>
              <a:blip r:embed="rId10"/>
              <a:stretch>
                <a:fillRect/>
              </a:stretch>
            </p:blipFill>
            <p:spPr>
              <a:xfrm>
                <a:off x="10382011" y="3397054"/>
                <a:ext cx="331363" cy="196774"/>
              </a:xfrm>
              <a:prstGeom prst="rect">
                <a:avLst/>
              </a:prstGeom>
            </p:spPr>
          </p:pic>
        </mc:Fallback>
      </mc:AlternateContent>
      <p:sp>
        <p:nvSpPr>
          <p:cNvPr id="20" name="TextBox 19">
            <a:extLst>
              <a:ext uri="{FF2B5EF4-FFF2-40B4-BE49-F238E27FC236}">
                <a16:creationId xmlns:a16="http://schemas.microsoft.com/office/drawing/2014/main" id="{B6F4848A-6EA7-47AC-8079-824EA1C476C0}"/>
              </a:ext>
            </a:extLst>
          </p:cNvPr>
          <p:cNvSpPr txBox="1"/>
          <p:nvPr/>
        </p:nvSpPr>
        <p:spPr>
          <a:xfrm>
            <a:off x="4337713" y="1642280"/>
            <a:ext cx="2743200" cy="646331"/>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Retx_20d: &lt; 0</a:t>
            </a:r>
          </a:p>
          <a:p>
            <a:r>
              <a:rPr lang="en-US" dirty="0">
                <a:cs typeface="Calibri"/>
              </a:rPr>
              <a:t>Retx_20d_label: 0</a:t>
            </a:r>
          </a:p>
        </p:txBody>
      </p:sp>
    </p:spTree>
    <p:extLst>
      <p:ext uri="{BB962C8B-B14F-4D97-AF65-F5344CB8AC3E}">
        <p14:creationId xmlns:p14="http://schemas.microsoft.com/office/powerpoint/2010/main" val="154941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475A-A36E-4DE7-AF4C-22507CB0229A}"/>
              </a:ext>
            </a:extLst>
          </p:cNvPr>
          <p:cNvSpPr>
            <a:spLocks noGrp="1"/>
          </p:cNvSpPr>
          <p:nvPr>
            <p:ph type="title"/>
          </p:nvPr>
        </p:nvSpPr>
        <p:spPr/>
        <p:txBody>
          <a:bodyPr/>
          <a:lstStyle/>
          <a:p>
            <a:r>
              <a:rPr lang="en-US" b="1" dirty="0">
                <a:ea typeface="+mj-lt"/>
                <a:cs typeface="+mj-lt"/>
              </a:rPr>
              <a:t>Architecture Design</a:t>
            </a:r>
            <a:endParaRPr lang="en-US" dirty="0"/>
          </a:p>
        </p:txBody>
      </p:sp>
      <p:sp>
        <p:nvSpPr>
          <p:cNvPr id="3" name="Content Placeholder 2">
            <a:extLst>
              <a:ext uri="{FF2B5EF4-FFF2-40B4-BE49-F238E27FC236}">
                <a16:creationId xmlns:a16="http://schemas.microsoft.com/office/drawing/2014/main" id="{3455FD44-D2E5-4709-9947-D82F74C0CDED}"/>
              </a:ext>
            </a:extLst>
          </p:cNvPr>
          <p:cNvSpPr>
            <a:spLocks noGrp="1"/>
          </p:cNvSpPr>
          <p:nvPr>
            <p:ph idx="1"/>
          </p:nvPr>
        </p:nvSpPr>
        <p:spPr/>
        <p:txBody>
          <a:bodyPr vert="horz" lIns="91440" tIns="45720" rIns="91440" bIns="45720" rtlCol="0" anchor="t">
            <a:normAutofit/>
          </a:bodyPr>
          <a:lstStyle/>
          <a:p>
            <a:r>
              <a:rPr lang="en-US" dirty="0">
                <a:ea typeface="+mn-lt"/>
                <a:cs typeface="+mn-lt"/>
              </a:rPr>
              <a:t>A core building block consists of three operations: </a:t>
            </a:r>
          </a:p>
          <a:p>
            <a:pPr lvl="1"/>
            <a:r>
              <a:rPr lang="en-US" dirty="0">
                <a:ea typeface="+mn-lt"/>
                <a:cs typeface="+mn-lt"/>
              </a:rPr>
              <a:t>convolution</a:t>
            </a:r>
          </a:p>
          <a:p>
            <a:pPr lvl="1"/>
            <a:r>
              <a:rPr lang="en-US" dirty="0">
                <a:ea typeface="+mn-lt"/>
                <a:cs typeface="+mn-lt"/>
              </a:rPr>
              <a:t>activation </a:t>
            </a:r>
            <a:endParaRPr lang="en-US">
              <a:ea typeface="+mn-lt"/>
              <a:cs typeface="+mn-lt"/>
            </a:endParaRPr>
          </a:p>
          <a:p>
            <a:pPr lvl="1"/>
            <a:r>
              <a:rPr lang="en-US" dirty="0">
                <a:ea typeface="+mn-lt"/>
                <a:cs typeface="+mn-lt"/>
              </a:rPr>
              <a:t>pooling</a:t>
            </a:r>
          </a:p>
          <a:p>
            <a:r>
              <a:rPr lang="en-US" dirty="0">
                <a:ea typeface="+mn-lt"/>
                <a:cs typeface="+mn-lt"/>
              </a:rPr>
              <a:t>In the paper, for 20-day images, they build a baseline CNN architecture with 3 conv blocks and connected with a fully connected layer as a classifier head. </a:t>
            </a:r>
          </a:p>
          <a:p>
            <a:endParaRPr lang="en-US" dirty="0">
              <a:cs typeface="Calibri"/>
            </a:endParaRPr>
          </a:p>
        </p:txBody>
      </p:sp>
    </p:spTree>
    <p:extLst>
      <p:ext uri="{BB962C8B-B14F-4D97-AF65-F5344CB8AC3E}">
        <p14:creationId xmlns:p14="http://schemas.microsoft.com/office/powerpoint/2010/main" val="3156446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719EC125-1AAD-4C1A-A02C-B3B2404E3C10}"/>
              </a:ext>
            </a:extLst>
          </p:cNvPr>
          <p:cNvPicPr>
            <a:picLocks noChangeAspect="1"/>
          </p:cNvPicPr>
          <p:nvPr/>
        </p:nvPicPr>
        <p:blipFill rotWithShape="1">
          <a:blip r:embed="rId2"/>
          <a:srcRect r="4545" b="473"/>
          <a:stretch/>
        </p:blipFill>
        <p:spPr>
          <a:xfrm>
            <a:off x="1071804" y="677675"/>
            <a:ext cx="2626326" cy="4785827"/>
          </a:xfrm>
          <a:prstGeom prst="rect">
            <a:avLst/>
          </a:prstGeom>
        </p:spPr>
      </p:pic>
      <p:sp>
        <p:nvSpPr>
          <p:cNvPr id="5" name="TextBox 4">
            <a:extLst>
              <a:ext uri="{FF2B5EF4-FFF2-40B4-BE49-F238E27FC236}">
                <a16:creationId xmlns:a16="http://schemas.microsoft.com/office/drawing/2014/main" id="{4A85C41D-FCEF-4C57-96C2-62D34CBAA7B5}"/>
              </a:ext>
            </a:extLst>
          </p:cNvPr>
          <p:cNvSpPr txBox="1"/>
          <p:nvPr/>
        </p:nvSpPr>
        <p:spPr>
          <a:xfrm>
            <a:off x="4343400" y="1709057"/>
            <a:ext cx="702128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You should refer to the design of the conv block in the original paper </a:t>
            </a:r>
            <a:r>
              <a:rPr lang="en-US" sz="2400" dirty="0"/>
              <a:t>(including the selection of the </a:t>
            </a:r>
            <a:r>
              <a:rPr lang="en-US" sz="2400" u="sng" dirty="0"/>
              <a:t>size of the convolution kernel</a:t>
            </a:r>
            <a:r>
              <a:rPr lang="en-US" sz="2400" dirty="0"/>
              <a:t>, the selection of </a:t>
            </a:r>
            <a:r>
              <a:rPr lang="en-US" sz="2400" u="sng" dirty="0"/>
              <a:t>the convolution method</a:t>
            </a:r>
            <a:r>
              <a:rPr lang="en-US" sz="2400" dirty="0"/>
              <a:t>, the design of the p</a:t>
            </a:r>
            <a:r>
              <a:rPr lang="en-US" sz="2400" u="sng" dirty="0"/>
              <a:t>ooling layer</a:t>
            </a:r>
            <a:r>
              <a:rPr lang="en-US" sz="2400" dirty="0"/>
              <a:t> and the selection of the </a:t>
            </a:r>
            <a:r>
              <a:rPr lang="en-US" sz="2400" u="sng" dirty="0"/>
              <a:t>activation function</a:t>
            </a:r>
            <a:r>
              <a:rPr lang="en-US" sz="2400" dirty="0"/>
              <a:t>, etc.)</a:t>
            </a:r>
            <a:endParaRPr lang="en-US" sz="2400">
              <a:cs typeface="Calibri"/>
            </a:endParaRPr>
          </a:p>
        </p:txBody>
      </p:sp>
    </p:spTree>
    <p:extLst>
      <p:ext uri="{BB962C8B-B14F-4D97-AF65-F5344CB8AC3E}">
        <p14:creationId xmlns:p14="http://schemas.microsoft.com/office/powerpoint/2010/main" val="3975155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853</Words>
  <Application>Microsoft Macintosh PowerPoint</Application>
  <PresentationFormat>宽屏</PresentationFormat>
  <Paragraphs>66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TimesNewRomanPS</vt:lpstr>
      <vt:lpstr>TimesNewRomanPSMT</vt:lpstr>
      <vt:lpstr>Amasis MT Pro</vt:lpstr>
      <vt:lpstr>Amasis MT Pro Light</vt:lpstr>
      <vt:lpstr>Arial</vt:lpstr>
      <vt:lpstr>Calibri</vt:lpstr>
      <vt:lpstr>Calibri Light</vt:lpstr>
      <vt:lpstr>Walbaum Display</vt:lpstr>
      <vt:lpstr>Wingdings</vt:lpstr>
      <vt:lpstr>office theme</vt:lpstr>
      <vt:lpstr>PowerPoint 演示文稿</vt:lpstr>
      <vt:lpstr>Background</vt:lpstr>
      <vt:lpstr>Brief Intro</vt:lpstr>
      <vt:lpstr>Replication task </vt:lpstr>
      <vt:lpstr>Data</vt:lpstr>
      <vt:lpstr>Data</vt:lpstr>
      <vt:lpstr>Data: Label Format</vt:lpstr>
      <vt:lpstr>Architecture Design</vt:lpstr>
      <vt:lpstr>PowerPoint 演示文稿</vt:lpstr>
      <vt:lpstr>Working Flow</vt:lpstr>
      <vt:lpstr>PowerPoint 演示文稿</vt:lpstr>
      <vt:lpstr>PowerPoint 演示文稿</vt:lpstr>
      <vt:lpstr>Extensions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CAO He</cp:lastModifiedBy>
  <cp:revision>249</cp:revision>
  <dcterms:created xsi:type="dcterms:W3CDTF">2021-10-19T14:00:28Z</dcterms:created>
  <dcterms:modified xsi:type="dcterms:W3CDTF">2021-10-19T14:51:32Z</dcterms:modified>
</cp:coreProperties>
</file>