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78447"/>
  </p:normalViewPr>
  <p:slideViewPr>
    <p:cSldViewPr snapToGrid="0" snapToObjects="1">
      <p:cViewPr varScale="1">
        <p:scale>
          <a:sx n="75" d="100"/>
          <a:sy n="75" d="100"/>
        </p:scale>
        <p:origin x="1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7469C-D587-B543-A196-5CB2613EA4A1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87B32-20B3-FB4B-A144-9FDBC37C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87B32-20B3-FB4B-A144-9FDBC37CF8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94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87B32-20B3-FB4B-A144-9FDBC37CF8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89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87B32-20B3-FB4B-A144-9FDBC37CF8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61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87B32-20B3-FB4B-A144-9FDBC37CF8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9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87B32-20B3-FB4B-A144-9FDBC37CF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87B32-20B3-FB4B-A144-9FDBC37CF8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30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87B32-20B3-FB4B-A144-9FDBC37CF8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35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87B32-20B3-FB4B-A144-9FDBC37CF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0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87B32-20B3-FB4B-A144-9FDBC37CF8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10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87B32-20B3-FB4B-A144-9FDBC37CF8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0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87B32-20B3-FB4B-A144-9FDBC37CF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0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87B32-20B3-FB4B-A144-9FDBC37CF8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9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5/3/22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891F-CEA8-D19A-F6D8-A3DBDEC80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target </a:t>
            </a:r>
            <a:r>
              <a:rPr lang="en-US" dirty="0" err="1"/>
              <a:t>DebiasIng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77966-8B30-BEB8-77EA-3BB3039F1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 5470 Final Project</a:t>
            </a:r>
          </a:p>
          <a:p>
            <a:r>
              <a:rPr lang="en-US" dirty="0"/>
              <a:t>Yue Cui, </a:t>
            </a:r>
            <a:r>
              <a:rPr lang="en-US" dirty="0" err="1"/>
              <a:t>Qichen</a:t>
            </a:r>
            <a:r>
              <a:rPr lang="en-US" dirty="0"/>
              <a:t> Tan, Jing Zhao</a:t>
            </a:r>
          </a:p>
        </p:txBody>
      </p:sp>
    </p:spTree>
    <p:extLst>
      <p:ext uri="{BB962C8B-B14F-4D97-AF65-F5344CB8AC3E}">
        <p14:creationId xmlns:p14="http://schemas.microsoft.com/office/powerpoint/2010/main" val="114785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5BF3-28E5-474D-3D90-8BF66CA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4596-75F7-1C7B-B2CA-F94B8011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23700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Deal with the challenges of exponential number of protected groups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26661-AC7A-DD0E-F199-DE4D6C7F34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8"/>
          <a:stretch/>
        </p:blipFill>
        <p:spPr>
          <a:xfrm>
            <a:off x="1057656" y="3039762"/>
            <a:ext cx="5549900" cy="14544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709279A-30A3-F40E-8816-82E4122170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9665" y="2869609"/>
                <a:ext cx="5159935" cy="14544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solidFill>
                      <a:srgbClr val="C00000"/>
                    </a:solidFill>
                  </a:rPr>
                  <a:t>The mutual information between combined sensitive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and intermediate representation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can be bounded by the the minimal mutual information between its lower level parents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r>
                  <a:rPr lang="en-US" sz="1800" dirty="0">
                    <a:solidFill>
                      <a:srgbClr val="C00000"/>
                    </a:solidFill>
                  </a:rPr>
                  <a:t>We only need to apply constraint on the lowest level of combined attributes.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709279A-30A3-F40E-8816-82E412217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665" y="2869609"/>
                <a:ext cx="5159935" cy="1454494"/>
              </a:xfrm>
              <a:prstGeom prst="rect">
                <a:avLst/>
              </a:prstGeom>
              <a:blipFill>
                <a:blip r:embed="rId4"/>
                <a:stretch>
                  <a:fillRect l="-245" t="-4348" b="-4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6CECE27-F555-772B-F9DB-D70A8BE321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94" y="5301392"/>
            <a:ext cx="4394200" cy="673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1A8CE4E-0CDA-60C8-99AD-714409B6BA2F}"/>
              </a:ext>
            </a:extLst>
          </p:cNvPr>
          <p:cNvSpPr/>
          <p:nvPr/>
        </p:nvSpPr>
        <p:spPr>
          <a:xfrm>
            <a:off x="3275875" y="4764023"/>
            <a:ext cx="25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objective of OTD: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9571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399C-022E-EC9F-8AC2-45880F4F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DA7AA-5D23-1354-EB9B-2AC7C707B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Estimate the mutual information</a:t>
                </a:r>
              </a:p>
              <a:p>
                <a:pPr lvl="1"/>
                <a:r>
                  <a:rPr lang="en-US" dirty="0"/>
                  <a:t>estimate I(y; z)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  <m:e>
                        <m:r>
                          <m:rPr>
                            <m:nor/>
                          </m:rPr>
                          <a:rPr lang="en-US" i="1"/>
                          <m:t>I</m:t>
                        </m:r>
                        <m:r>
                          <m:rPr>
                            <m:nor/>
                          </m:rPr>
                          <a:rPr lang="en-US" i="1"/>
                          <m:t>(</m:t>
                        </m:r>
                        <m:r>
                          <m:rPr>
                            <m:nor/>
                          </m:rPr>
                          <a:rPr lang="en-US" i="1"/>
                          <m:t>z</m:t>
                        </m:r>
                        <m:r>
                          <m:rPr>
                            <m:nor/>
                          </m:rPr>
                          <a:rPr lang="en-US" i="1"/>
                          <m:t>;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i="1"/>
                          <m:t>)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 decomposing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/>
                      <m:t>I</m:t>
                    </m:r>
                    <m:r>
                      <m:rPr>
                        <m:nor/>
                      </m:rPr>
                      <a:rPr lang="en-US" i="1"/>
                      <m:t>(</m:t>
                    </m:r>
                    <m:r>
                      <m:rPr>
                        <m:nor/>
                      </m:rPr>
                      <a:rPr lang="en-US" i="1"/>
                      <m:t>z</m:t>
                    </m:r>
                    <m:r>
                      <m:rPr>
                        <m:nor/>
                      </m:rPr>
                      <a:rPr lang="en-US" i="1"/>
                      <m:t>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en-US" i="1"/>
                      <m:t>) </m:t>
                    </m:r>
                  </m:oMath>
                </a14:m>
                <a:r>
                  <a:rPr lang="en-US" dirty="0"/>
                  <a:t>and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i="1"/>
                      <m:t>I</m:t>
                    </m:r>
                    <m:r>
                      <m:rPr>
                        <m:nor/>
                      </m:rPr>
                      <a:rPr lang="en-US" i="1"/>
                      <m:t>(</m:t>
                    </m:r>
                    <m:r>
                      <m:rPr>
                        <m:nor/>
                      </m:rPr>
                      <a:rPr lang="en-US" i="1"/>
                      <m:t>z</m:t>
                    </m:r>
                    <m:r>
                      <m:rPr>
                        <m:nor/>
                      </m:rPr>
                      <a:rPr lang="en-US" i="1"/>
                      <m:t>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) 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9DA7AA-5D23-1354-EB9B-2AC7C707B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78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C1734D4-D8F4-F74F-6C6C-97BB884E13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6" b="10531"/>
          <a:stretch/>
        </p:blipFill>
        <p:spPr>
          <a:xfrm>
            <a:off x="3982824" y="2548753"/>
            <a:ext cx="4889328" cy="602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A99EFD-CB5F-5971-5820-7A1FB49C44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572" y="3797303"/>
            <a:ext cx="4508500" cy="129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4F37CC-80FB-792A-F6D1-4318375AB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955" y="3620199"/>
            <a:ext cx="4508500" cy="1409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9681BC-A905-72E7-BD4B-A0C1BDFA8AF3}"/>
              </a:ext>
            </a:extLst>
          </p:cNvPr>
          <p:cNvSpPr txBox="1"/>
          <p:nvPr/>
        </p:nvSpPr>
        <p:spPr>
          <a:xfrm>
            <a:off x="8980144" y="2380924"/>
            <a:ext cx="2804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Training objective: </a:t>
            </a:r>
            <a:r>
              <a:rPr lang="en-US" dirty="0"/>
              <a:t>cross entropy loss of the classification task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D46E8C-A1D1-1AA9-1C73-70DFDC16E0ED}"/>
              </a:ext>
            </a:extLst>
          </p:cNvPr>
          <p:cNvSpPr txBox="1"/>
          <p:nvPr/>
        </p:nvSpPr>
        <p:spPr>
          <a:xfrm>
            <a:off x="1533139" y="5309286"/>
            <a:ext cx="280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Training objective: </a:t>
            </a:r>
          </a:p>
          <a:p>
            <a:r>
              <a:rPr lang="en-US" dirty="0"/>
              <a:t>     KL loss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FD2EB-BE82-2E68-6D4C-600C41657447}"/>
              </a:ext>
            </a:extLst>
          </p:cNvPr>
          <p:cNvSpPr txBox="1"/>
          <p:nvPr/>
        </p:nvSpPr>
        <p:spPr>
          <a:xfrm>
            <a:off x="6427488" y="5065568"/>
            <a:ext cx="280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Training objective: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22036C-B851-DE52-EE92-78878FF1A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749" y="5470642"/>
            <a:ext cx="3385780" cy="11707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3469BEA-9E93-91A0-3DD5-E79D8D4784D2}"/>
              </a:ext>
            </a:extLst>
          </p:cNvPr>
          <p:cNvSpPr/>
          <p:nvPr/>
        </p:nvSpPr>
        <p:spPr>
          <a:xfrm>
            <a:off x="10088468" y="5412614"/>
            <a:ext cx="1987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(generator-discriminator based estimation)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E1C57F-968D-B337-32F6-DE4147374C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671" y="724915"/>
            <a:ext cx="4394200" cy="673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261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6F08-DE1E-9CDF-0237-0FDEA52B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5709-6A69-2DD1-308C-2D6E79FD3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evaluate OTIS on </a:t>
            </a:r>
            <a:r>
              <a:rPr lang="en-US" dirty="0" err="1"/>
              <a:t>AdultCensus</a:t>
            </a:r>
            <a:r>
              <a:rPr lang="en-US" dirty="0"/>
              <a:t> and Health Heritage datasets across four classification models: Logistic Regression, </a:t>
            </a:r>
            <a:r>
              <a:rPr lang="en-US" dirty="0">
                <a:solidFill>
                  <a:srgbClr val="C00000"/>
                </a:solidFill>
              </a:rPr>
              <a:t>MLP, AdaBoost</a:t>
            </a:r>
            <a:r>
              <a:rPr lang="en-US" dirty="0"/>
              <a:t>, and Random Forest.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6434D-842F-11CE-7742-59FDF98E0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3" y="2927889"/>
            <a:ext cx="10466173" cy="310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8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47CE-73CE-2A9E-9FD7-DF210C05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7B1F54-D367-F67C-AD9D-D134A5749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11" y="2903838"/>
            <a:ext cx="5163589" cy="26561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4C675A-DE6C-FDB6-A52D-2CC3E0368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03837"/>
            <a:ext cx="5163588" cy="2656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D02C3D-C99E-0BFD-7B70-92CA319093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5560004"/>
            <a:ext cx="9677400" cy="6604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06E7AA3-1998-D214-FC67-BE456C775C4A}"/>
              </a:ext>
            </a:extLst>
          </p:cNvPr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evaluate OTIS on </a:t>
            </a:r>
            <a:r>
              <a:rPr lang="en-US" dirty="0" err="1"/>
              <a:t>AdultCensus</a:t>
            </a:r>
            <a:r>
              <a:rPr lang="en-US" dirty="0"/>
              <a:t> and Health Heritage datasets across four classification models: </a:t>
            </a:r>
            <a:r>
              <a:rPr lang="en-US" dirty="0">
                <a:solidFill>
                  <a:srgbClr val="C00000"/>
                </a:solidFill>
              </a:rPr>
              <a:t>Logistic Regression</a:t>
            </a:r>
            <a:r>
              <a:rPr lang="en-US" dirty="0"/>
              <a:t>, MLP, </a:t>
            </a:r>
            <a:r>
              <a:rPr lang="en-US" dirty="0" err="1"/>
              <a:t>Adaboost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Random Forest.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891F-CEA8-D19A-F6D8-A3DBDEC80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your attention!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77966-8B30-BEB8-77EA-3BB3039F1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 5470 Final Project</a:t>
            </a:r>
          </a:p>
          <a:p>
            <a:r>
              <a:rPr lang="en-US" dirty="0"/>
              <a:t>Yue Cui, </a:t>
            </a:r>
            <a:r>
              <a:rPr lang="en-US" dirty="0" err="1"/>
              <a:t>Qichen</a:t>
            </a:r>
            <a:r>
              <a:rPr lang="en-US" dirty="0"/>
              <a:t> Tan, Jing Zhao</a:t>
            </a:r>
          </a:p>
        </p:txBody>
      </p:sp>
    </p:spTree>
    <p:extLst>
      <p:ext uri="{BB962C8B-B14F-4D97-AF65-F5344CB8AC3E}">
        <p14:creationId xmlns:p14="http://schemas.microsoft.com/office/powerpoint/2010/main" val="853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69B3-C994-4BA2-F82B-48F5C5DB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9E7D-8549-7465-54ED-2BDBAF800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Related work</a:t>
            </a:r>
          </a:p>
          <a:p>
            <a:pPr lvl="1"/>
            <a:r>
              <a:rPr lang="en-US" dirty="0"/>
              <a:t>Motivation</a:t>
            </a:r>
          </a:p>
          <a:p>
            <a:r>
              <a:rPr lang="en-US" dirty="0"/>
              <a:t>Problem formulation</a:t>
            </a:r>
          </a:p>
          <a:p>
            <a:r>
              <a:rPr lang="en-US" dirty="0"/>
              <a:t>Method</a:t>
            </a:r>
          </a:p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97396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5DB9-A3FF-7ABC-F9D4-70406138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A2520-C5E5-D82A-C7C3-D6FE0F71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Machine learning algorithms can be demographically unfair: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Black people </a:t>
            </a:r>
            <a:r>
              <a:rPr lang="en-US" dirty="0"/>
              <a:t>were more likely to be assessed as having a </a:t>
            </a:r>
            <a:r>
              <a:rPr lang="en-US" dirty="0">
                <a:solidFill>
                  <a:srgbClr val="C00000"/>
                </a:solidFill>
              </a:rPr>
              <a:t>higher risk of recidivism </a:t>
            </a:r>
            <a:r>
              <a:rPr lang="en-US" dirty="0"/>
              <a:t>when using commercial prediction tools such as COMPAS.</a:t>
            </a:r>
          </a:p>
          <a:p>
            <a:r>
              <a:rPr lang="en-US" dirty="0"/>
              <a:t>Wall Street Journal investigators showed that Staples’ online pricing algorithm discriminated against </a:t>
            </a:r>
            <a:r>
              <a:rPr lang="en-US" dirty="0">
                <a:solidFill>
                  <a:srgbClr val="C00000"/>
                </a:solidFill>
              </a:rPr>
              <a:t>lower-income people</a:t>
            </a:r>
            <a:r>
              <a:rPr lang="en-US" dirty="0"/>
              <a:t>.</a:t>
            </a:r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2068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9CC5-47C6-6882-FABF-AFDE5B7C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C55D-371C-918C-1EA1-A39FF1B55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882188"/>
            <a:ext cx="10058400" cy="27071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mainstream debiasing methods can be categorized into three groups: </a:t>
            </a:r>
          </a:p>
          <a:p>
            <a:r>
              <a:rPr lang="en-US" b="1" dirty="0">
                <a:solidFill>
                  <a:srgbClr val="C00000"/>
                </a:solidFill>
              </a:rPr>
              <a:t>pre-process based approaches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transform or re-weight the training data to remove underlying discrimination; </a:t>
            </a:r>
          </a:p>
          <a:p>
            <a:r>
              <a:rPr lang="en-US" b="1" dirty="0"/>
              <a:t>in-processing approaches</a:t>
            </a:r>
            <a:r>
              <a:rPr lang="en-US" dirty="0"/>
              <a:t>: adopt model tuning or regularization methods to tailor model training;</a:t>
            </a:r>
          </a:p>
          <a:p>
            <a:r>
              <a:rPr lang="en-US" b="1" dirty="0"/>
              <a:t>post-processing methods</a:t>
            </a:r>
            <a:r>
              <a:rPr lang="en-US" dirty="0"/>
              <a:t>: process the model output with certain algorithms or access an external dataset that is not used for training for fairness.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E99F33-0811-557A-0595-735D8E67E50C}"/>
              </a:ext>
            </a:extLst>
          </p:cNvPr>
          <p:cNvSpPr txBox="1">
            <a:spLocks/>
          </p:cNvSpPr>
          <p:nvPr/>
        </p:nvSpPr>
        <p:spPr>
          <a:xfrm>
            <a:off x="1066800" y="1788694"/>
            <a:ext cx="10058400" cy="2707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In general, there are three types of fairness:</a:t>
            </a:r>
          </a:p>
          <a:p>
            <a:r>
              <a:rPr lang="en-US" b="1" dirty="0">
                <a:solidFill>
                  <a:srgbClr val="C00000"/>
                </a:solidFill>
              </a:rPr>
              <a:t>Group fairness: </a:t>
            </a:r>
            <a:r>
              <a:rPr lang="en-US" dirty="0"/>
              <a:t>Treats different groups equally</a:t>
            </a:r>
          </a:p>
          <a:p>
            <a:r>
              <a:rPr lang="en-US" b="1" dirty="0"/>
              <a:t>Subgroup fairness: </a:t>
            </a:r>
            <a:r>
              <a:rPr lang="en-US" dirty="0"/>
              <a:t>All subgroups should be treated the same as the full population </a:t>
            </a:r>
          </a:p>
          <a:p>
            <a:r>
              <a:rPr lang="en-US" b="1" dirty="0"/>
              <a:t>Individual fairness: </a:t>
            </a:r>
            <a:r>
              <a:rPr lang="en-US" dirty="0"/>
              <a:t>Gives similar predictions to similar individuals</a:t>
            </a:r>
          </a:p>
        </p:txBody>
      </p:sp>
    </p:spTree>
    <p:extLst>
      <p:ext uri="{BB962C8B-B14F-4D97-AF65-F5344CB8AC3E}">
        <p14:creationId xmlns:p14="http://schemas.microsoft.com/office/powerpoint/2010/main" val="65946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DC51-F71D-465E-E2DD-8125BC4F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730C3-26F1-47FD-6EBB-C8EB9BD55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majority works on group fairness debias on </a:t>
            </a:r>
            <a:r>
              <a:rPr lang="en-US" altLang="zh-CN" b="1" dirty="0">
                <a:solidFill>
                  <a:srgbClr val="C00000"/>
                </a:solidFill>
              </a:rPr>
              <a:t>a limited number of pre-defined </a:t>
            </a:r>
            <a:r>
              <a:rPr lang="en-US" altLang="zh-CN" dirty="0"/>
              <a:t>protected groups. </a:t>
            </a:r>
            <a:r>
              <a:rPr lang="en-US" dirty="0"/>
              <a:t>However…</a:t>
            </a:r>
          </a:p>
          <a:p>
            <a:r>
              <a:rPr lang="en-US" dirty="0"/>
              <a:t>The bias in a dataset is hard to be known in advance or even be detected</a:t>
            </a:r>
          </a:p>
          <a:p>
            <a:r>
              <a:rPr lang="en-US" dirty="0"/>
              <a:t>The bias may shift to invisible groups during debiasing, e.g.,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003AD-C99A-29AD-4612-FF211B900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784" y="3890130"/>
            <a:ext cx="5712995" cy="19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0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4F5F3-4ECB-7415-FF1E-5C02417B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target Debiasing (OTD)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53BA8C-C75F-0870-CDC6-A37507A90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24" y="2093976"/>
            <a:ext cx="6359449" cy="3312213"/>
          </a:xfrm>
        </p:spPr>
      </p:pic>
    </p:spTree>
    <p:extLst>
      <p:ext uri="{BB962C8B-B14F-4D97-AF65-F5344CB8AC3E}">
        <p14:creationId xmlns:p14="http://schemas.microsoft.com/office/powerpoint/2010/main" val="412594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4148-6943-58C5-BE61-95E993E6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502A-5BAD-F38E-2F0A-FDC6A84B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09532"/>
            <a:ext cx="10058400" cy="48452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number of protected groups could be </a:t>
            </a:r>
            <a:r>
              <a:rPr lang="en-US" dirty="0">
                <a:solidFill>
                  <a:srgbClr val="C00000"/>
                </a:solidFill>
              </a:rPr>
              <a:t>enormous</a:t>
            </a:r>
          </a:p>
          <a:p>
            <a:r>
              <a:rPr lang="en-US" dirty="0"/>
              <a:t>detecting and debiasing dynamically on an in-training decision algorithm (i.e., auditing-based subgroup fairness algorithms) might lead </a:t>
            </a:r>
            <a:r>
              <a:rPr lang="en-US" dirty="0">
                <a:solidFill>
                  <a:srgbClr val="C00000"/>
                </a:solidFill>
              </a:rPr>
              <a:t>to divergence and instability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when the iteration cost is low </a:t>
            </a:r>
            <a:r>
              <a:rPr lang="en-US" dirty="0"/>
              <a:t>(Kearns </a:t>
            </a:r>
            <a:r>
              <a:rPr lang="en-US" dirty="0" err="1"/>
              <a:t>et.al</a:t>
            </a:r>
            <a:r>
              <a:rPr lang="en-US" dirty="0"/>
              <a:t>., 2020)</a:t>
            </a:r>
          </a:p>
          <a:p>
            <a:r>
              <a:rPr lang="en-US" dirty="0">
                <a:solidFill>
                  <a:srgbClr val="C00000"/>
                </a:solidFill>
              </a:rPr>
              <a:t>provably guarantee </a:t>
            </a:r>
            <a:r>
              <a:rPr lang="en-US" dirty="0"/>
              <a:t>is still a blank area in OTD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  <a:p>
            <a:r>
              <a:rPr lang="en-US" b="1" dirty="0"/>
              <a:t>Note: </a:t>
            </a:r>
            <a:r>
              <a:rPr lang="en-US" dirty="0"/>
              <a:t>We reckon our setting as </a:t>
            </a:r>
            <a:r>
              <a:rPr lang="en-US" b="1" dirty="0">
                <a:solidFill>
                  <a:srgbClr val="C00000"/>
                </a:solidFill>
              </a:rPr>
              <a:t>group fairness </a:t>
            </a:r>
            <a:r>
              <a:rPr lang="en-US" dirty="0"/>
              <a:t>because the OTD fairness metric is extended from group fairness and thus intrinsically different from the mainstream definition of subgroup fairness.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4936586-364C-1116-4835-A162CF8F8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128" y="3429000"/>
            <a:ext cx="3984572" cy="19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8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0D791-0DC6-830B-BF3A-C6CDBD18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6864F-AE5D-CD39-32A6-C239D35C4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10" y="1063315"/>
            <a:ext cx="4227786" cy="20258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91002-1DCA-7604-8555-5FF3C6049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10" y="3577481"/>
            <a:ext cx="4250180" cy="2754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EC1539-AE04-F527-C774-3E8D42A93DB4}"/>
              </a:ext>
            </a:extLst>
          </p:cNvPr>
          <p:cNvSpPr txBox="1"/>
          <p:nvPr/>
        </p:nvSpPr>
        <p:spPr>
          <a:xfrm>
            <a:off x="5187140" y="1369337"/>
            <a:ext cx="2138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The maximum discrepancy of demographic groups regarding an attribute 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EF2C896-1F80-85D5-B514-A6126DA2366A}"/>
              </a:ext>
            </a:extLst>
          </p:cNvPr>
          <p:cNvSpPr/>
          <p:nvPr/>
        </p:nvSpPr>
        <p:spPr>
          <a:xfrm>
            <a:off x="1133020" y="2875649"/>
            <a:ext cx="1772555" cy="1551784"/>
          </a:xfrm>
          <a:prstGeom prst="triangle">
            <a:avLst/>
          </a:prstGeom>
          <a:solidFill>
            <a:schemeClr val="accent1">
              <a:alpha val="6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136AB89E-E651-3D38-37C7-319BBC08EDAE}"/>
              </a:ext>
            </a:extLst>
          </p:cNvPr>
          <p:cNvSpPr/>
          <p:nvPr/>
        </p:nvSpPr>
        <p:spPr>
          <a:xfrm>
            <a:off x="1350833" y="2892005"/>
            <a:ext cx="1339069" cy="1172288"/>
          </a:xfrm>
          <a:prstGeom prst="triangle">
            <a:avLst/>
          </a:prstGeom>
          <a:solidFill>
            <a:schemeClr val="accent1">
              <a:alpha val="6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99118439-AF9E-5DDA-D960-E98184E398B8}"/>
              </a:ext>
            </a:extLst>
          </p:cNvPr>
          <p:cNvSpPr/>
          <p:nvPr/>
        </p:nvSpPr>
        <p:spPr>
          <a:xfrm>
            <a:off x="1626904" y="2887008"/>
            <a:ext cx="808319" cy="707643"/>
          </a:xfrm>
          <a:prstGeom prst="triangle">
            <a:avLst/>
          </a:prstGeom>
          <a:solidFill>
            <a:schemeClr val="accent1">
              <a:alpha val="6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576C5-D117-A694-4EE9-7E4D2035BF6F}"/>
              </a:ext>
            </a:extLst>
          </p:cNvPr>
          <p:cNvSpPr txBox="1"/>
          <p:nvPr/>
        </p:nvSpPr>
        <p:spPr>
          <a:xfrm>
            <a:off x="2435223" y="2919277"/>
            <a:ext cx="363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level combined attribute (original sensitive attribute) 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2CECF-426C-EA67-0716-59A823E521DA}"/>
              </a:ext>
            </a:extLst>
          </p:cNvPr>
          <p:cNvSpPr txBox="1"/>
          <p:nvPr/>
        </p:nvSpPr>
        <p:spPr>
          <a:xfrm>
            <a:off x="2905572" y="3667812"/>
            <a:ext cx="483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  <a:r>
              <a:rPr lang="en-US" sz="1600" baseline="30000" dirty="0"/>
              <a:t>nd</a:t>
            </a:r>
            <a:r>
              <a:rPr lang="en-US" sz="1600" dirty="0"/>
              <a:t> level combined attribute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E4543-F44C-817C-7D1D-6DFBB446C225}"/>
              </a:ext>
            </a:extLst>
          </p:cNvPr>
          <p:cNvSpPr txBox="1"/>
          <p:nvPr/>
        </p:nvSpPr>
        <p:spPr>
          <a:xfrm>
            <a:off x="3184639" y="4143809"/>
            <a:ext cx="3357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  <a:r>
              <a:rPr lang="en-US" sz="1600" baseline="30000" dirty="0"/>
              <a:t>rd</a:t>
            </a:r>
            <a:r>
              <a:rPr lang="en-US" sz="1600" dirty="0"/>
              <a:t> level combined attribute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C383477-4428-5E3F-38EA-309A434DB7C4}"/>
              </a:ext>
            </a:extLst>
          </p:cNvPr>
          <p:cNvSpPr/>
          <p:nvPr/>
        </p:nvSpPr>
        <p:spPr>
          <a:xfrm rot="16200000">
            <a:off x="1892887" y="3699612"/>
            <a:ext cx="252819" cy="17725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74BDFB-230C-C295-3EF9-6DB906B7E0E7}"/>
              </a:ext>
            </a:extLst>
          </p:cNvPr>
          <p:cNvSpPr txBox="1"/>
          <p:nvPr/>
        </p:nvSpPr>
        <p:spPr>
          <a:xfrm>
            <a:off x="1028741" y="4668487"/>
            <a:ext cx="2355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number of groups under an attribute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F2326-123D-6DA8-FDA5-569F3C0C08A6}"/>
              </a:ext>
            </a:extLst>
          </p:cNvPr>
          <p:cNvSpPr/>
          <p:nvPr/>
        </p:nvSpPr>
        <p:spPr>
          <a:xfrm>
            <a:off x="1673000" y="3308872"/>
            <a:ext cx="790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A, B,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39A8C0-90B3-B5F9-C046-01F348270883}"/>
              </a:ext>
            </a:extLst>
          </p:cNvPr>
          <p:cNvSpPr/>
          <p:nvPr/>
        </p:nvSpPr>
        <p:spPr>
          <a:xfrm>
            <a:off x="1458668" y="3783826"/>
            <a:ext cx="13390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AB, BC, AC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F8FEB8-CB82-29B5-3901-A9E0C347B3CB}"/>
              </a:ext>
            </a:extLst>
          </p:cNvPr>
          <p:cNvSpPr/>
          <p:nvPr/>
        </p:nvSpPr>
        <p:spPr>
          <a:xfrm>
            <a:off x="1718329" y="4169060"/>
            <a:ext cx="9768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ABC</a:t>
            </a:r>
          </a:p>
        </p:txBody>
      </p:sp>
    </p:spTree>
    <p:extLst>
      <p:ext uri="{BB962C8B-B14F-4D97-AF65-F5344CB8AC3E}">
        <p14:creationId xmlns:p14="http://schemas.microsoft.com/office/powerpoint/2010/main" val="427565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C02A-4BF5-5301-99D5-E53F6FDF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A8D98-A1C8-8D4A-DE77-D8651C178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79664" y="2093975"/>
                <a:ext cx="5312335" cy="1118781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solidFill>
                      <a:srgbClr val="C00000"/>
                    </a:solidFill>
                  </a:rPr>
                  <a:t>DP of OTD can be bounded by the sum of mutual information between the sensitive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and intermediate representation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r>
                  <a:rPr lang="en-US" sz="1800" dirty="0">
                    <a:solidFill>
                      <a:srgbClr val="C00000"/>
                    </a:solidFill>
                  </a:rPr>
                  <a:t>We can achieve the goal of reducing DP by minimizing mutual information.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A8D98-A1C8-8D4A-DE77-D8651C178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79664" y="2093975"/>
                <a:ext cx="5312335" cy="1118781"/>
              </a:xfrm>
              <a:blipFill>
                <a:blip r:embed="rId2"/>
                <a:stretch>
                  <a:fillRect l="-238" t="-4494" b="-40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12BF1C7-4BE5-3ED9-3863-6B047F4D89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9"/>
          <a:stretch/>
        </p:blipFill>
        <p:spPr>
          <a:xfrm>
            <a:off x="1069848" y="2093976"/>
            <a:ext cx="5486400" cy="1892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258E3B-D42D-5EF2-8839-BD462566C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0" y="4909963"/>
            <a:ext cx="4343400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D5A6E9-4483-118E-DAF6-900E0BDBF450}"/>
              </a:ext>
            </a:extLst>
          </p:cNvPr>
          <p:cNvSpPr txBox="1">
            <a:spLocks/>
          </p:cNvSpPr>
          <p:nvPr/>
        </p:nvSpPr>
        <p:spPr>
          <a:xfrm>
            <a:off x="3268609" y="4350572"/>
            <a:ext cx="5654782" cy="1118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Theorem 3.1 results in the following objective: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45509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300</TotalTime>
  <Words>608</Words>
  <Application>Microsoft Macintosh PowerPoint</Application>
  <PresentationFormat>Widescreen</PresentationFormat>
  <Paragraphs>87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Open target DebiasIng</vt:lpstr>
      <vt:lpstr>Content</vt:lpstr>
      <vt:lpstr>Background</vt:lpstr>
      <vt:lpstr>Related work</vt:lpstr>
      <vt:lpstr>motivation</vt:lpstr>
      <vt:lpstr>Open target Debiasing (OTD)</vt:lpstr>
      <vt:lpstr>Challenges</vt:lpstr>
      <vt:lpstr>Preliminary</vt:lpstr>
      <vt:lpstr>Method</vt:lpstr>
      <vt:lpstr>Method</vt:lpstr>
      <vt:lpstr>Method</vt:lpstr>
      <vt:lpstr>Experiment</vt:lpstr>
      <vt:lpstr>Experiment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target Debiasng</dc:title>
  <dc:creator>mingyue</dc:creator>
  <cp:lastModifiedBy>mingyue</cp:lastModifiedBy>
  <cp:revision>57</cp:revision>
  <dcterms:created xsi:type="dcterms:W3CDTF">2022-05-03T02:18:33Z</dcterms:created>
  <dcterms:modified xsi:type="dcterms:W3CDTF">2022-05-03T12:33:48Z</dcterms:modified>
</cp:coreProperties>
</file>