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67685-51E1-9C9C-BA69-BB849438A857}" v="1366" dt="2022-03-24T15:28:24.774"/>
    <p1510:client id="{2E6A2CB1-1534-167B-6CCE-57D764AE93EB}" v="514" dt="2022-03-25T03:50:12.479"/>
    <p1510:client id="{344B84AC-35B1-6F2A-1246-C6296C331D98}" v="1051" dt="2022-03-24T17:38:01.311"/>
    <p1510:client id="{37E33A86-9C44-FFF0-EC69-9C60F19F1123}" v="52" dt="2022-03-24T14:10:06.559"/>
    <p1510:client id="{40B24BB8-A943-B2E6-74A8-443F537EFFE5}" v="408" dt="2022-03-24T14:08:08.761"/>
    <p1510:client id="{4A68250C-1AF3-1B82-40AA-747546C2506E}" v="48" dt="2022-03-25T03:54:25.514"/>
    <p1510:client id="{569AE450-F8AD-9CF5-49B9-3CB9B14EE234}" v="4" dt="2022-03-25T04:01:00.975"/>
    <p1510:client id="{99FC7AC0-4361-D477-F565-154B3FF32988}" v="2" dt="2022-03-25T04:01:19.389"/>
    <p1510:client id="{A72DDD5F-3EC4-412C-8952-D4E593F61795}" v="3" dt="2022-03-25T09:31:08.339"/>
    <p1510:client id="{AEC015AA-76C3-F945-DDA7-D424F7B5E15C}" v="35" dt="2022-03-25T04:00:23.679"/>
    <p1510:client id="{EA03F14C-75D6-4270-B6F5-793475167D09}" v="710" dt="2022-03-25T05:27:40.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15"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178AA6-9B66-410D-AF89-547E3C6CA3A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7581CE84-06D5-4DE7-A713-D0E7E2690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27287E09-9AA1-4EFB-896D-2B2277C01645}"/>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5" name="頁尾版面配置區 4">
            <a:extLst>
              <a:ext uri="{FF2B5EF4-FFF2-40B4-BE49-F238E27FC236}">
                <a16:creationId xmlns:a16="http://schemas.microsoft.com/office/drawing/2014/main" id="{B8AD6627-2441-40F3-8EC6-79BCD4C7ECCF}"/>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C70FA5C5-3CED-42DC-BC6F-7C125104FD95}"/>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358173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9B7F5B-0804-4CA7-8CB3-67498559EDA0}"/>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E8C97E7E-3A97-42F1-9188-4C96B41C882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F7880578-A77C-4A4A-9464-73AE1D5A18B4}"/>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5" name="頁尾版面配置區 4">
            <a:extLst>
              <a:ext uri="{FF2B5EF4-FFF2-40B4-BE49-F238E27FC236}">
                <a16:creationId xmlns:a16="http://schemas.microsoft.com/office/drawing/2014/main" id="{BCA39968-A92A-4B41-AABE-B394687C999D}"/>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91052403-9935-467F-9CFA-379B0087C565}"/>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64754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801A079-4990-48F7-AE50-94D42E6B0A2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A4F28194-E448-4E07-B665-C85A7C44F9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5036CED2-6565-4BD2-9A8D-6CC5CDC75D5E}"/>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5" name="頁尾版面配置區 4">
            <a:extLst>
              <a:ext uri="{FF2B5EF4-FFF2-40B4-BE49-F238E27FC236}">
                <a16:creationId xmlns:a16="http://schemas.microsoft.com/office/drawing/2014/main" id="{F3E7636E-62D9-42FA-BB23-3B325699562A}"/>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D26619BE-291E-437D-B2AA-33DDB6215DE2}"/>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279638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D788F0-04CA-44C6-BB0D-56AF1B68E7A2}"/>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B79FC5D6-F4CB-4BF7-BE06-46FF0735DF5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AF6F2944-A593-447C-9EA7-E46F0026CC5A}"/>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5" name="頁尾版面配置區 4">
            <a:extLst>
              <a:ext uri="{FF2B5EF4-FFF2-40B4-BE49-F238E27FC236}">
                <a16:creationId xmlns:a16="http://schemas.microsoft.com/office/drawing/2014/main" id="{70B9BB83-CD25-4332-8CAC-D6777589EE17}"/>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6A0C719C-8D75-40C3-A42C-4932935D47A5}"/>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198991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5F5D37-FE04-4976-B6ED-FABEF9E75DC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EBB348A4-E669-4063-ACD3-CD2A1A20F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3F6FF00-1B35-4383-88A9-52200FFA33DC}"/>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5" name="頁尾版面配置區 4">
            <a:extLst>
              <a:ext uri="{FF2B5EF4-FFF2-40B4-BE49-F238E27FC236}">
                <a16:creationId xmlns:a16="http://schemas.microsoft.com/office/drawing/2014/main" id="{CE028023-EE43-4475-910C-B97A7F6FC4C5}"/>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25A27870-9D18-4EF9-A8A4-97AD9D137D85}"/>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364951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72F398-F21F-4056-AA24-2CD3BFA9C0DB}"/>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EEAA3D25-8831-4846-80BB-291802A7458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2487B5CA-9753-4389-839B-E29C43F11D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7E636B86-BD85-48ED-8DD7-715D6FB64380}"/>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6" name="頁尾版面配置區 5">
            <a:extLst>
              <a:ext uri="{FF2B5EF4-FFF2-40B4-BE49-F238E27FC236}">
                <a16:creationId xmlns:a16="http://schemas.microsoft.com/office/drawing/2014/main" id="{462703EC-E2DE-47C5-8699-9B55A203D210}"/>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94335395-7AE7-4972-8E70-399ABDBD183E}"/>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101642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04C4F-DFA2-4509-85B7-2041A215D745}"/>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F6E46ECB-852D-461B-BB37-FC8C56E39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F9785B0-55D8-4E57-B61E-BFF4906CD67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8412BAE0-DA79-42CB-893A-E2FBFF8BA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106438E-3560-4FBA-B419-6DF61E16BD1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181F9711-8DF9-4693-A269-F0F34A9B52E8}"/>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8" name="頁尾版面配置區 7">
            <a:extLst>
              <a:ext uri="{FF2B5EF4-FFF2-40B4-BE49-F238E27FC236}">
                <a16:creationId xmlns:a16="http://schemas.microsoft.com/office/drawing/2014/main" id="{3E78D9C8-8CA3-4139-BE37-5A8305837A5C}"/>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5AA60523-6D1F-4CA6-982D-75F586631647}"/>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272955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A6C5D2-0985-49C7-A422-4F52E07539FB}"/>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6286DEFB-0EC1-47D5-ABF6-DD2265461941}"/>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4" name="頁尾版面配置區 3">
            <a:extLst>
              <a:ext uri="{FF2B5EF4-FFF2-40B4-BE49-F238E27FC236}">
                <a16:creationId xmlns:a16="http://schemas.microsoft.com/office/drawing/2014/main" id="{44B7FFB1-D4C8-4B4D-9043-E9ADE174698D}"/>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92F1E503-05F9-4F88-99FF-BF1D5F732486}"/>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61974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18D38B5-476C-4FCF-8F7C-A1E28AE60745}"/>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3" name="頁尾版面配置區 2">
            <a:extLst>
              <a:ext uri="{FF2B5EF4-FFF2-40B4-BE49-F238E27FC236}">
                <a16:creationId xmlns:a16="http://schemas.microsoft.com/office/drawing/2014/main" id="{5207617F-B5E1-437A-A011-F5B612653BD7}"/>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97F0343F-F294-4149-A08D-048B497F9ED0}"/>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356098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C9EC2-A776-406A-8258-0567851A968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5E578264-27D5-412B-97A5-E22B01E8B3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D7751B92-E99C-4F13-99F0-27F2F5050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CBCA638-D257-4EE3-AB64-04FFA7A955E7}"/>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6" name="頁尾版面配置區 5">
            <a:extLst>
              <a:ext uri="{FF2B5EF4-FFF2-40B4-BE49-F238E27FC236}">
                <a16:creationId xmlns:a16="http://schemas.microsoft.com/office/drawing/2014/main" id="{442CECE9-E58E-48C3-BF24-F03554900055}"/>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90DADAD6-DE01-4D6B-BEA9-144F66402B48}"/>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394296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B7AE11-63D0-4BDF-B901-21314B0C4C2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E28EDDBE-39B9-47CC-85EC-6F72B449C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E96E5F07-18B2-4A24-8673-8128B717F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693521B-6183-444E-9280-2F566033CDCB}"/>
              </a:ext>
            </a:extLst>
          </p:cNvPr>
          <p:cNvSpPr>
            <a:spLocks noGrp="1"/>
          </p:cNvSpPr>
          <p:nvPr>
            <p:ph type="dt" sz="half" idx="10"/>
          </p:nvPr>
        </p:nvSpPr>
        <p:spPr/>
        <p:txBody>
          <a:bodyPr/>
          <a:lstStyle/>
          <a:p>
            <a:fld id="{CFBC29D4-F074-4BFD-928B-EBBF75803B0F}" type="datetimeFigureOut">
              <a:rPr lang="zh-HK" altLang="en-US" smtClean="0"/>
              <a:t>25/3/2022</a:t>
            </a:fld>
            <a:endParaRPr lang="zh-HK" altLang="en-US"/>
          </a:p>
        </p:txBody>
      </p:sp>
      <p:sp>
        <p:nvSpPr>
          <p:cNvPr id="6" name="頁尾版面配置區 5">
            <a:extLst>
              <a:ext uri="{FF2B5EF4-FFF2-40B4-BE49-F238E27FC236}">
                <a16:creationId xmlns:a16="http://schemas.microsoft.com/office/drawing/2014/main" id="{B69E178C-042E-4082-BCB9-1B76EC68F828}"/>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3FF26AC5-AFFB-4620-8AD2-D5C8B360FA9E}"/>
              </a:ext>
            </a:extLst>
          </p:cNvPr>
          <p:cNvSpPr>
            <a:spLocks noGrp="1"/>
          </p:cNvSpPr>
          <p:nvPr>
            <p:ph type="sldNum" sz="quarter" idx="12"/>
          </p:nvPr>
        </p:nvSpPr>
        <p:spPr/>
        <p:txBody>
          <a:body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85831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C42E7AC-84FB-4C25-B4A3-5745E5C59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06CDC3D6-DD6C-4C66-94FF-C393BD19D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9F4E2BDC-EA77-45D1-AC2E-F0030C0EC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C29D4-F074-4BFD-928B-EBBF75803B0F}" type="datetimeFigureOut">
              <a:rPr lang="zh-HK" altLang="en-US" smtClean="0"/>
              <a:t>25/3/2022</a:t>
            </a:fld>
            <a:endParaRPr lang="zh-HK" altLang="en-US"/>
          </a:p>
        </p:txBody>
      </p:sp>
      <p:sp>
        <p:nvSpPr>
          <p:cNvPr id="5" name="頁尾版面配置區 4">
            <a:extLst>
              <a:ext uri="{FF2B5EF4-FFF2-40B4-BE49-F238E27FC236}">
                <a16:creationId xmlns:a16="http://schemas.microsoft.com/office/drawing/2014/main" id="{5B05AED1-9EBD-4B55-B4E6-378390E71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B15EFCAC-D3F6-4888-9C4E-774243DDE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30873-C222-40D5-B1A0-A6CED87E44B6}" type="slidenum">
              <a:rPr lang="zh-HK" altLang="en-US" smtClean="0"/>
              <a:t>‹#›</a:t>
            </a:fld>
            <a:endParaRPr lang="zh-HK" altLang="en-US"/>
          </a:p>
        </p:txBody>
      </p:sp>
    </p:spTree>
    <p:extLst>
      <p:ext uri="{BB962C8B-B14F-4D97-AF65-F5344CB8AC3E}">
        <p14:creationId xmlns:p14="http://schemas.microsoft.com/office/powerpoint/2010/main" val="162001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02BF9DA-4EA7-4A9A-836A-1939192C338C}"/>
              </a:ext>
            </a:extLst>
          </p:cNvPr>
          <p:cNvSpPr/>
          <p:nvPr/>
        </p:nvSpPr>
        <p:spPr>
          <a:xfrm>
            <a:off x="0" y="0"/>
            <a:ext cx="12192000" cy="610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字方塊 4">
            <a:extLst>
              <a:ext uri="{FF2B5EF4-FFF2-40B4-BE49-F238E27FC236}">
                <a16:creationId xmlns:a16="http://schemas.microsoft.com/office/drawing/2014/main" id="{03067749-B1DD-430B-AA8D-A6006B67BA99}"/>
              </a:ext>
            </a:extLst>
          </p:cNvPr>
          <p:cNvSpPr txBox="1"/>
          <p:nvPr/>
        </p:nvSpPr>
        <p:spPr>
          <a:xfrm>
            <a:off x="2410968" y="6905"/>
            <a:ext cx="7370064" cy="369332"/>
          </a:xfrm>
          <a:prstGeom prst="rect">
            <a:avLst/>
          </a:prstGeom>
          <a:noFill/>
        </p:spPr>
        <p:txBody>
          <a:bodyPr wrap="square" rtlCol="0">
            <a:spAutoFit/>
          </a:bodyPr>
          <a:lstStyle/>
          <a:p>
            <a:pPr algn="ctr"/>
            <a:r>
              <a:rPr lang="en-US" altLang="zh-HK">
                <a:solidFill>
                  <a:schemeClr val="bg1"/>
                </a:solidFill>
              </a:rPr>
              <a:t>MSBD 5013 Project 1: Midterm - Kaggle Contest: Home Credit Default Risk</a:t>
            </a:r>
            <a:endParaRPr lang="zh-HK" altLang="en-US">
              <a:solidFill>
                <a:schemeClr val="bg1"/>
              </a:solidFill>
            </a:endParaRPr>
          </a:p>
        </p:txBody>
      </p:sp>
      <p:sp>
        <p:nvSpPr>
          <p:cNvPr id="7" name="文字方塊 6">
            <a:extLst>
              <a:ext uri="{FF2B5EF4-FFF2-40B4-BE49-F238E27FC236}">
                <a16:creationId xmlns:a16="http://schemas.microsoft.com/office/drawing/2014/main" id="{83518BA4-81E6-40A2-B6D1-23C93A3329D8}"/>
              </a:ext>
            </a:extLst>
          </p:cNvPr>
          <p:cNvSpPr txBox="1"/>
          <p:nvPr/>
        </p:nvSpPr>
        <p:spPr>
          <a:xfrm>
            <a:off x="3048762" y="303084"/>
            <a:ext cx="6094476" cy="307777"/>
          </a:xfrm>
          <a:prstGeom prst="rect">
            <a:avLst/>
          </a:prstGeom>
          <a:noFill/>
        </p:spPr>
        <p:txBody>
          <a:bodyPr wrap="square">
            <a:spAutoFit/>
          </a:bodyPr>
          <a:lstStyle/>
          <a:p>
            <a:pPr algn="ctr"/>
            <a:r>
              <a:rPr lang="en-US" altLang="zh-HK" sz="1400">
                <a:solidFill>
                  <a:schemeClr val="bg1"/>
                </a:solidFill>
              </a:rPr>
              <a:t>CHENG, Pak </a:t>
            </a:r>
            <a:r>
              <a:rPr lang="en-US" altLang="zh-HK" sz="1400" err="1">
                <a:solidFill>
                  <a:schemeClr val="bg1"/>
                </a:solidFill>
              </a:rPr>
              <a:t>Hei</a:t>
            </a:r>
            <a:r>
              <a:rPr lang="en-US" altLang="zh-HK" sz="1400">
                <a:solidFill>
                  <a:schemeClr val="bg1"/>
                </a:solidFill>
              </a:rPr>
              <a:t>(20795962)</a:t>
            </a:r>
            <a:r>
              <a:rPr lang="zh-HK" altLang="en-US" sz="1400">
                <a:solidFill>
                  <a:schemeClr val="bg1"/>
                </a:solidFill>
              </a:rPr>
              <a:t> </a:t>
            </a:r>
            <a:r>
              <a:rPr lang="en-US" altLang="zh-HK" sz="1400">
                <a:solidFill>
                  <a:schemeClr val="bg1"/>
                </a:solidFill>
              </a:rPr>
              <a:t>and</a:t>
            </a:r>
            <a:r>
              <a:rPr lang="zh-TW" altLang="en-US" sz="1400">
                <a:solidFill>
                  <a:schemeClr val="bg1"/>
                </a:solidFill>
              </a:rPr>
              <a:t> </a:t>
            </a:r>
            <a:r>
              <a:rPr lang="en-US" altLang="zh-TW" sz="1400">
                <a:solidFill>
                  <a:schemeClr val="bg1"/>
                </a:solidFill>
              </a:rPr>
              <a:t>LO,</a:t>
            </a:r>
            <a:r>
              <a:rPr lang="zh-TW" altLang="en-US" sz="1400">
                <a:solidFill>
                  <a:schemeClr val="bg1"/>
                </a:solidFill>
              </a:rPr>
              <a:t> </a:t>
            </a:r>
            <a:r>
              <a:rPr lang="en-US" altLang="zh-TW" sz="1400">
                <a:solidFill>
                  <a:schemeClr val="bg1"/>
                </a:solidFill>
              </a:rPr>
              <a:t>Ngai</a:t>
            </a:r>
            <a:r>
              <a:rPr lang="zh-TW" altLang="en-US" sz="1400">
                <a:solidFill>
                  <a:schemeClr val="bg1"/>
                </a:solidFill>
              </a:rPr>
              <a:t> </a:t>
            </a:r>
            <a:r>
              <a:rPr lang="en-US" altLang="zh-TW" sz="1400">
                <a:solidFill>
                  <a:schemeClr val="bg1"/>
                </a:solidFill>
              </a:rPr>
              <a:t>Hung(20787771)</a:t>
            </a:r>
            <a:endParaRPr lang="en-US" altLang="zh-HK" sz="1400">
              <a:solidFill>
                <a:schemeClr val="bg1"/>
              </a:solidFill>
            </a:endParaRPr>
          </a:p>
        </p:txBody>
      </p:sp>
      <p:sp>
        <p:nvSpPr>
          <p:cNvPr id="8" name="矩形 7">
            <a:extLst>
              <a:ext uri="{FF2B5EF4-FFF2-40B4-BE49-F238E27FC236}">
                <a16:creationId xmlns:a16="http://schemas.microsoft.com/office/drawing/2014/main" id="{783CFF70-8D08-45DC-8003-C272237470F6}"/>
              </a:ext>
            </a:extLst>
          </p:cNvPr>
          <p:cNvSpPr/>
          <p:nvPr/>
        </p:nvSpPr>
        <p:spPr>
          <a:xfrm>
            <a:off x="116586" y="672418"/>
            <a:ext cx="3721608" cy="18992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文字方塊 11">
            <a:extLst>
              <a:ext uri="{FF2B5EF4-FFF2-40B4-BE49-F238E27FC236}">
                <a16:creationId xmlns:a16="http://schemas.microsoft.com/office/drawing/2014/main" id="{A2FD7D83-53E5-4C01-A76B-1B784B2C6396}"/>
              </a:ext>
            </a:extLst>
          </p:cNvPr>
          <p:cNvSpPr txBox="1"/>
          <p:nvPr/>
        </p:nvSpPr>
        <p:spPr>
          <a:xfrm>
            <a:off x="116586" y="672416"/>
            <a:ext cx="2041398" cy="276999"/>
          </a:xfrm>
          <a:prstGeom prst="rect">
            <a:avLst/>
          </a:prstGeom>
          <a:noFill/>
        </p:spPr>
        <p:txBody>
          <a:bodyPr wrap="square">
            <a:spAutoFit/>
          </a:bodyPr>
          <a:lstStyle/>
          <a:p>
            <a:r>
              <a:rPr lang="en-US" altLang="zh-HK" sz="1200">
                <a:solidFill>
                  <a:schemeClr val="bg1"/>
                </a:solidFill>
              </a:rPr>
              <a:t>1. Introduction</a:t>
            </a:r>
            <a:endParaRPr lang="zh-HK" altLang="en-US" sz="1200"/>
          </a:p>
        </p:txBody>
      </p:sp>
      <p:grpSp>
        <p:nvGrpSpPr>
          <p:cNvPr id="45" name="群組 44">
            <a:extLst>
              <a:ext uri="{FF2B5EF4-FFF2-40B4-BE49-F238E27FC236}">
                <a16:creationId xmlns:a16="http://schemas.microsoft.com/office/drawing/2014/main" id="{B8F9213E-5DFA-4ACB-9B45-53D262F12CAC}"/>
              </a:ext>
            </a:extLst>
          </p:cNvPr>
          <p:cNvGrpSpPr/>
          <p:nvPr/>
        </p:nvGrpSpPr>
        <p:grpSpPr>
          <a:xfrm>
            <a:off x="4150539" y="672416"/>
            <a:ext cx="3721608" cy="1537942"/>
            <a:chOff x="0" y="953639"/>
            <a:chExt cx="3721608" cy="1537942"/>
          </a:xfrm>
        </p:grpSpPr>
        <p:sp>
          <p:nvSpPr>
            <p:cNvPr id="47" name="矩形 46">
              <a:extLst>
                <a:ext uri="{FF2B5EF4-FFF2-40B4-BE49-F238E27FC236}">
                  <a16:creationId xmlns:a16="http://schemas.microsoft.com/office/drawing/2014/main" id="{F7F6EA1D-6747-4494-8169-CE5990FA703A}"/>
                </a:ext>
              </a:extLst>
            </p:cNvPr>
            <p:cNvSpPr/>
            <p:nvPr/>
          </p:nvSpPr>
          <p:spPr>
            <a:xfrm>
              <a:off x="0" y="953642"/>
              <a:ext cx="3721608" cy="123766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字方塊 47">
              <a:extLst>
                <a:ext uri="{FF2B5EF4-FFF2-40B4-BE49-F238E27FC236}">
                  <a16:creationId xmlns:a16="http://schemas.microsoft.com/office/drawing/2014/main" id="{2A8E59BC-D46F-4BDE-ADDE-5B7EE1CBF618}"/>
                </a:ext>
              </a:extLst>
            </p:cNvPr>
            <p:cNvSpPr txBox="1"/>
            <p:nvPr/>
          </p:nvSpPr>
          <p:spPr>
            <a:xfrm>
              <a:off x="0" y="953639"/>
              <a:ext cx="2041398" cy="276999"/>
            </a:xfrm>
            <a:prstGeom prst="rect">
              <a:avLst/>
            </a:prstGeom>
            <a:noFill/>
          </p:spPr>
          <p:txBody>
            <a:bodyPr wrap="square">
              <a:spAutoFit/>
            </a:bodyPr>
            <a:lstStyle/>
            <a:p>
              <a:r>
                <a:rPr lang="en-US" altLang="zh-HK" sz="1200">
                  <a:solidFill>
                    <a:schemeClr val="bg1"/>
                  </a:solidFill>
                </a:rPr>
                <a:t>4. Model selection</a:t>
              </a:r>
              <a:endParaRPr lang="zh-HK" altLang="en-US" sz="1200"/>
            </a:p>
          </p:txBody>
        </p:sp>
        <p:sp>
          <p:nvSpPr>
            <p:cNvPr id="49" name="文字方塊 48">
              <a:extLst>
                <a:ext uri="{FF2B5EF4-FFF2-40B4-BE49-F238E27FC236}">
                  <a16:creationId xmlns:a16="http://schemas.microsoft.com/office/drawing/2014/main" id="{B0E71BE7-E122-4E4D-BCA5-244840556A00}"/>
                </a:ext>
              </a:extLst>
            </p:cNvPr>
            <p:cNvSpPr txBox="1"/>
            <p:nvPr/>
          </p:nvSpPr>
          <p:spPr>
            <a:xfrm>
              <a:off x="64008" y="1291252"/>
              <a:ext cx="3593592" cy="1200329"/>
            </a:xfrm>
            <a:prstGeom prst="rect">
              <a:avLst/>
            </a:prstGeom>
            <a:noFill/>
          </p:spPr>
          <p:txBody>
            <a:bodyPr wrap="square" lIns="91440" tIns="45720" rIns="91440" bIns="45720" rtlCol="0" anchor="t">
              <a:spAutoFit/>
            </a:bodyPr>
            <a:lstStyle/>
            <a:p>
              <a:r>
                <a:rPr lang="en-US" altLang="zh-HK" sz="900" dirty="0">
                  <a:ea typeface="新細明體"/>
                </a:rPr>
                <a:t>Due to the heterogeneity and imbalance data, decision tree, like </a:t>
              </a:r>
              <a:r>
                <a:rPr lang="en-US" altLang="zh-HK" sz="900" dirty="0" err="1">
                  <a:ea typeface="新細明體"/>
                </a:rPr>
                <a:t>XGBoost</a:t>
              </a:r>
              <a:r>
                <a:rPr lang="en-US" altLang="zh-HK" sz="900" dirty="0">
                  <a:ea typeface="新細明體"/>
                </a:rPr>
                <a:t> &amp; </a:t>
              </a:r>
              <a:r>
                <a:rPr lang="en-US" altLang="zh-HK" sz="900" dirty="0" err="1">
                  <a:ea typeface="新細明體"/>
                </a:rPr>
                <a:t>LightGBM</a:t>
              </a:r>
              <a:r>
                <a:rPr lang="en-US" altLang="zh-HK" sz="900" dirty="0">
                  <a:ea typeface="新細明體"/>
                </a:rPr>
                <a:t>, is selected as the model, which</a:t>
              </a:r>
              <a:r>
                <a:rPr lang="zh-TW" altLang="en-US" sz="900" dirty="0">
                  <a:ea typeface="新細明體"/>
                </a:rPr>
                <a:t> </a:t>
              </a:r>
              <a:r>
                <a:rPr lang="en-US" altLang="zh-TW" sz="900" dirty="0">
                  <a:ea typeface="新細明體"/>
                </a:rPr>
                <a:t>is suitable to handle mixed data type.</a:t>
              </a:r>
              <a:endParaRPr lang="en-US" dirty="0"/>
            </a:p>
            <a:p>
              <a:endParaRPr lang="en-US" altLang="zh-TW" sz="900" dirty="0">
                <a:ea typeface="新細明體"/>
                <a:cs typeface="Calibri"/>
              </a:endParaRPr>
            </a:p>
            <a:p>
              <a:pPr marL="171450" indent="-171450">
                <a:buFont typeface="Wingdings,Sans-Serif"/>
                <a:buChar char="Ø"/>
              </a:pPr>
              <a:r>
                <a:rPr lang="en-US" sz="900" dirty="0">
                  <a:ea typeface="新細明體"/>
                  <a:cs typeface="Calibri"/>
                </a:rPr>
                <a:t>We applied L1-regularization to prevent overfitting</a:t>
              </a:r>
              <a:endParaRPr lang="en-US" sz="900" dirty="0">
                <a:ea typeface="新細明體"/>
                <a:cs typeface="+mn-lt"/>
              </a:endParaRPr>
            </a:p>
            <a:p>
              <a:pPr marL="171450" indent="-171450">
                <a:buFont typeface="Wingdings,Sans-Serif"/>
                <a:buChar char="Ø"/>
              </a:pPr>
              <a:r>
                <a:rPr lang="en-US" sz="900" dirty="0">
                  <a:ea typeface="新細明體"/>
                  <a:cs typeface="Calibri"/>
                </a:rPr>
                <a:t>Stratified 5-fold cross validation is used to assess model performance across the entire dataset. Predictions on test set are obtained by averaging logits from model trained in each fold</a:t>
              </a:r>
            </a:p>
          </p:txBody>
        </p:sp>
      </p:grpSp>
      <p:pic>
        <p:nvPicPr>
          <p:cNvPr id="14" name="Picture 15">
            <a:extLst>
              <a:ext uri="{FF2B5EF4-FFF2-40B4-BE49-F238E27FC236}">
                <a16:creationId xmlns:a16="http://schemas.microsoft.com/office/drawing/2014/main" id="{804C45FC-BD41-2DCF-3FEF-F61C1F7DDFBE}"/>
              </a:ext>
            </a:extLst>
          </p:cNvPr>
          <p:cNvPicPr>
            <a:picLocks noChangeAspect="1"/>
          </p:cNvPicPr>
          <p:nvPr/>
        </p:nvPicPr>
        <p:blipFill>
          <a:blip r:embed="rId2"/>
          <a:stretch>
            <a:fillRect/>
          </a:stretch>
        </p:blipFill>
        <p:spPr>
          <a:xfrm>
            <a:off x="8639131" y="817639"/>
            <a:ext cx="2923970" cy="1889652"/>
          </a:xfrm>
          <a:prstGeom prst="rect">
            <a:avLst/>
          </a:prstGeom>
        </p:spPr>
      </p:pic>
      <p:grpSp>
        <p:nvGrpSpPr>
          <p:cNvPr id="56" name="Group 55">
            <a:extLst>
              <a:ext uri="{FF2B5EF4-FFF2-40B4-BE49-F238E27FC236}">
                <a16:creationId xmlns:a16="http://schemas.microsoft.com/office/drawing/2014/main" id="{714E5016-FA22-D743-E90A-D10087675B2A}"/>
              </a:ext>
            </a:extLst>
          </p:cNvPr>
          <p:cNvGrpSpPr/>
          <p:nvPr/>
        </p:nvGrpSpPr>
        <p:grpSpPr>
          <a:xfrm>
            <a:off x="4156408" y="2478797"/>
            <a:ext cx="3718528" cy="1705863"/>
            <a:chOff x="4217022" y="4538068"/>
            <a:chExt cx="3727187" cy="2078203"/>
          </a:xfrm>
        </p:grpSpPr>
        <p:sp>
          <p:nvSpPr>
            <p:cNvPr id="58" name="矩形 27">
              <a:extLst>
                <a:ext uri="{FF2B5EF4-FFF2-40B4-BE49-F238E27FC236}">
                  <a16:creationId xmlns:a16="http://schemas.microsoft.com/office/drawing/2014/main" id="{CABBFFC5-F5E8-DF9E-20E6-38F64DD7F101}"/>
                </a:ext>
              </a:extLst>
            </p:cNvPr>
            <p:cNvSpPr/>
            <p:nvPr/>
          </p:nvSpPr>
          <p:spPr>
            <a:xfrm>
              <a:off x="4217022" y="4595995"/>
              <a:ext cx="3727187" cy="20202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59" name="Group 58">
              <a:extLst>
                <a:ext uri="{FF2B5EF4-FFF2-40B4-BE49-F238E27FC236}">
                  <a16:creationId xmlns:a16="http://schemas.microsoft.com/office/drawing/2014/main" id="{523B6AE4-D431-0765-C181-66BDEBABE07F}"/>
                </a:ext>
              </a:extLst>
            </p:cNvPr>
            <p:cNvGrpSpPr/>
            <p:nvPr/>
          </p:nvGrpSpPr>
          <p:grpSpPr>
            <a:xfrm>
              <a:off x="4273628" y="4538068"/>
              <a:ext cx="3593592" cy="529960"/>
              <a:chOff x="4152401" y="4538068"/>
              <a:chExt cx="3593592" cy="529960"/>
            </a:xfrm>
          </p:grpSpPr>
          <p:sp>
            <p:nvSpPr>
              <p:cNvPr id="60" name="文字方塊 14">
                <a:extLst>
                  <a:ext uri="{FF2B5EF4-FFF2-40B4-BE49-F238E27FC236}">
                    <a16:creationId xmlns:a16="http://schemas.microsoft.com/office/drawing/2014/main" id="{848F08CA-D327-2BCA-A48B-C5C0163D76C7}"/>
                  </a:ext>
                </a:extLst>
              </p:cNvPr>
              <p:cNvSpPr txBox="1"/>
              <p:nvPr/>
            </p:nvSpPr>
            <p:spPr>
              <a:xfrm>
                <a:off x="4152401" y="4837196"/>
                <a:ext cx="3593592" cy="230832"/>
              </a:xfrm>
              <a:prstGeom prst="rect">
                <a:avLst/>
              </a:prstGeom>
              <a:noFill/>
            </p:spPr>
            <p:txBody>
              <a:bodyPr wrap="square" lIns="91440" tIns="45720" rIns="91440" bIns="45720" rtlCol="0" anchor="t">
                <a:spAutoFit/>
              </a:bodyPr>
              <a:lstStyle/>
              <a:p>
                <a:endParaRPr lang="en-US" sz="900">
                  <a:cs typeface="Calibri"/>
                </a:endParaRPr>
              </a:p>
            </p:txBody>
          </p:sp>
          <p:sp>
            <p:nvSpPr>
              <p:cNvPr id="61" name="TextBox 60">
                <a:extLst>
                  <a:ext uri="{FF2B5EF4-FFF2-40B4-BE49-F238E27FC236}">
                    <a16:creationId xmlns:a16="http://schemas.microsoft.com/office/drawing/2014/main" id="{9A88EB95-DC15-1D10-1852-F1D5F4A3068D}"/>
                  </a:ext>
                </a:extLst>
              </p:cNvPr>
              <p:cNvSpPr txBox="1"/>
              <p:nvPr/>
            </p:nvSpPr>
            <p:spPr>
              <a:xfrm>
                <a:off x="4573882" y="453806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1">
                        <a:lumMod val="75000"/>
                      </a:schemeClr>
                    </a:solidFill>
                  </a:rPr>
                  <a:t>Experimental Results</a:t>
                </a:r>
                <a:endParaRPr lang="en-US" dirty="0">
                  <a:solidFill>
                    <a:schemeClr val="accent1">
                      <a:lumMod val="75000"/>
                    </a:schemeClr>
                  </a:solidFill>
                </a:endParaRPr>
              </a:p>
            </p:txBody>
          </p:sp>
        </p:grpSp>
      </p:grpSp>
      <p:graphicFrame>
        <p:nvGraphicFramePr>
          <p:cNvPr id="32" name="Table 31">
            <a:extLst>
              <a:ext uri="{FF2B5EF4-FFF2-40B4-BE49-F238E27FC236}">
                <a16:creationId xmlns:a16="http://schemas.microsoft.com/office/drawing/2014/main" id="{7411DB3A-64E1-0205-53DF-995E260CB128}"/>
              </a:ext>
            </a:extLst>
          </p:cNvPr>
          <p:cNvGraphicFramePr>
            <a:graphicFrameLocks noGrp="1"/>
          </p:cNvGraphicFramePr>
          <p:nvPr>
            <p:extLst>
              <p:ext uri="{D42A27DB-BD31-4B8C-83A1-F6EECF244321}">
                <p14:modId xmlns:p14="http://schemas.microsoft.com/office/powerpoint/2010/main" val="588349381"/>
              </p:ext>
            </p:extLst>
          </p:nvPr>
        </p:nvGraphicFramePr>
        <p:xfrm>
          <a:off x="4139045" y="2885069"/>
          <a:ext cx="3731865" cy="1100306"/>
        </p:xfrm>
        <a:graphic>
          <a:graphicData uri="http://schemas.openxmlformats.org/drawingml/2006/table">
            <a:tbl>
              <a:tblPr>
                <a:tableStyleId>{2D5ABB26-0587-4C30-8999-92F81FD0307C}</a:tableStyleId>
              </a:tblPr>
              <a:tblGrid>
                <a:gridCol w="746373">
                  <a:extLst>
                    <a:ext uri="{9D8B030D-6E8A-4147-A177-3AD203B41FA5}">
                      <a16:colId xmlns:a16="http://schemas.microsoft.com/office/drawing/2014/main" val="2000136066"/>
                    </a:ext>
                  </a:extLst>
                </a:gridCol>
                <a:gridCol w="746373">
                  <a:extLst>
                    <a:ext uri="{9D8B030D-6E8A-4147-A177-3AD203B41FA5}">
                      <a16:colId xmlns:a16="http://schemas.microsoft.com/office/drawing/2014/main" val="1507434785"/>
                    </a:ext>
                  </a:extLst>
                </a:gridCol>
                <a:gridCol w="746373">
                  <a:extLst>
                    <a:ext uri="{9D8B030D-6E8A-4147-A177-3AD203B41FA5}">
                      <a16:colId xmlns:a16="http://schemas.microsoft.com/office/drawing/2014/main" val="1851999018"/>
                    </a:ext>
                  </a:extLst>
                </a:gridCol>
                <a:gridCol w="746373">
                  <a:extLst>
                    <a:ext uri="{9D8B030D-6E8A-4147-A177-3AD203B41FA5}">
                      <a16:colId xmlns:a16="http://schemas.microsoft.com/office/drawing/2014/main" val="1448486701"/>
                    </a:ext>
                  </a:extLst>
                </a:gridCol>
                <a:gridCol w="746373">
                  <a:extLst>
                    <a:ext uri="{9D8B030D-6E8A-4147-A177-3AD203B41FA5}">
                      <a16:colId xmlns:a16="http://schemas.microsoft.com/office/drawing/2014/main" val="1911421447"/>
                    </a:ext>
                  </a:extLst>
                </a:gridCol>
              </a:tblGrid>
              <a:tr h="194172">
                <a:tc>
                  <a:txBody>
                    <a:bodyPr/>
                    <a:lstStyle/>
                    <a:p>
                      <a:pPr algn="ctr"/>
                      <a:endParaRPr lang="en-US" sz="800">
                        <a:latin typeface="Abadi"/>
                      </a:endParaRPr>
                    </a:p>
                  </a:txBody>
                  <a:tcPr marL="0" marR="0" marT="0" marB="0" anchor="ctr">
                    <a:lnT w="12700">
                      <a:solidFill>
                        <a:schemeClr val="tx1"/>
                      </a:solidFill>
                    </a:lnT>
                    <a:lnB w="12700">
                      <a:solidFill>
                        <a:schemeClr val="tx1"/>
                      </a:solidFill>
                    </a:lnB>
                  </a:tcPr>
                </a:tc>
                <a:tc>
                  <a:txBody>
                    <a:bodyPr/>
                    <a:lstStyle/>
                    <a:p>
                      <a:pPr algn="ctr"/>
                      <a:r>
                        <a:rPr lang="en-US" sz="800">
                          <a:latin typeface="Abadi"/>
                        </a:rPr>
                        <a:t>ROC*</a:t>
                      </a:r>
                    </a:p>
                  </a:txBody>
                  <a:tcPr marL="0" marR="0" marT="0" marB="0" anchor="ctr">
                    <a:lnT w="12700">
                      <a:solidFill>
                        <a:schemeClr val="tx1"/>
                      </a:solidFill>
                    </a:lnT>
                    <a:lnB w="12700">
                      <a:solidFill>
                        <a:schemeClr val="tx1"/>
                      </a:solidFill>
                    </a:lnB>
                  </a:tcPr>
                </a:tc>
                <a:tc>
                  <a:txBody>
                    <a:bodyPr/>
                    <a:lstStyle/>
                    <a:p>
                      <a:pPr algn="ctr"/>
                      <a:r>
                        <a:rPr lang="en-US" sz="800">
                          <a:latin typeface="Abadi"/>
                        </a:rPr>
                        <a:t>F1-Score*</a:t>
                      </a:r>
                    </a:p>
                  </a:txBody>
                  <a:tcPr marL="0" marR="0" marT="0" marB="0" anchor="ctr">
                    <a:lnT w="12700">
                      <a:solidFill>
                        <a:schemeClr val="tx1"/>
                      </a:solidFill>
                    </a:lnT>
                    <a:lnB w="12700">
                      <a:solidFill>
                        <a:schemeClr val="tx1"/>
                      </a:solidFill>
                    </a:lnB>
                  </a:tcPr>
                </a:tc>
                <a:tc>
                  <a:txBody>
                    <a:bodyPr/>
                    <a:lstStyle/>
                    <a:p>
                      <a:pPr algn="ctr"/>
                      <a:r>
                        <a:rPr lang="en-US" sz="800">
                          <a:latin typeface="Abadi"/>
                        </a:rPr>
                        <a:t>Precision*</a:t>
                      </a:r>
                    </a:p>
                  </a:txBody>
                  <a:tcPr marL="0" marR="0" marT="0" marB="0" anchor="ctr">
                    <a:lnT w="12700">
                      <a:solidFill>
                        <a:schemeClr val="tx1"/>
                      </a:solidFill>
                    </a:lnT>
                    <a:lnB w="12700">
                      <a:solidFill>
                        <a:schemeClr val="tx1"/>
                      </a:solidFill>
                    </a:lnB>
                  </a:tcPr>
                </a:tc>
                <a:tc>
                  <a:txBody>
                    <a:bodyPr/>
                    <a:lstStyle/>
                    <a:p>
                      <a:pPr algn="ctr"/>
                      <a:r>
                        <a:rPr lang="en-US" sz="800">
                          <a:latin typeface="Abadi"/>
                        </a:rPr>
                        <a:t>Recall*</a:t>
                      </a:r>
                    </a:p>
                  </a:txBody>
                  <a:tcPr marL="0" marR="0" marT="0" marB="0" anchor="ctr">
                    <a:lnT w="12700">
                      <a:solidFill>
                        <a:schemeClr val="tx1"/>
                      </a:solidFill>
                    </a:lnT>
                    <a:lnB w="12700">
                      <a:solidFill>
                        <a:schemeClr val="tx1"/>
                      </a:solidFill>
                    </a:lnB>
                  </a:tcPr>
                </a:tc>
                <a:extLst>
                  <a:ext uri="{0D108BD9-81ED-4DB2-BD59-A6C34878D82A}">
                    <a16:rowId xmlns:a16="http://schemas.microsoft.com/office/drawing/2014/main" val="3049035085"/>
                  </a:ext>
                </a:extLst>
              </a:tr>
              <a:tr h="231157">
                <a:tc>
                  <a:txBody>
                    <a:bodyPr/>
                    <a:lstStyle/>
                    <a:p>
                      <a:pPr lvl="0" algn="ctr">
                        <a:buNone/>
                      </a:pPr>
                      <a:r>
                        <a:rPr lang="en-US" sz="800">
                          <a:latin typeface="Abadi"/>
                        </a:rPr>
                        <a:t>KNN (K=30)</a:t>
                      </a:r>
                    </a:p>
                  </a:txBody>
                  <a:tcPr marL="0" marR="0" marT="0" marB="0" anchor="ctr">
                    <a:lnT w="12700">
                      <a:solidFill>
                        <a:schemeClr val="tx1"/>
                      </a:solidFill>
                    </a:lnT>
                  </a:tcPr>
                </a:tc>
                <a:tc>
                  <a:txBody>
                    <a:bodyPr/>
                    <a:lstStyle/>
                    <a:p>
                      <a:pPr algn="ctr"/>
                      <a:r>
                        <a:rPr lang="en-US" sz="800">
                          <a:latin typeface="Abadi"/>
                        </a:rPr>
                        <a:t>0.589</a:t>
                      </a:r>
                    </a:p>
                  </a:txBody>
                  <a:tcPr marL="0" marR="0" marT="0" marB="0" anchor="ctr">
                    <a:lnT w="12700">
                      <a:solidFill>
                        <a:schemeClr val="tx1"/>
                      </a:solidFill>
                    </a:lnT>
                  </a:tcPr>
                </a:tc>
                <a:tc>
                  <a:txBody>
                    <a:bodyPr/>
                    <a:lstStyle/>
                    <a:p>
                      <a:pPr algn="ctr"/>
                      <a:r>
                        <a:rPr lang="en-US" sz="800">
                          <a:latin typeface="Abadi"/>
                        </a:rPr>
                        <a:t>0.000</a:t>
                      </a:r>
                    </a:p>
                  </a:txBody>
                  <a:tcPr marL="0" marR="0" marT="0" marB="0" anchor="ctr">
                    <a:lnT w="12700">
                      <a:solidFill>
                        <a:schemeClr val="tx1"/>
                      </a:solidFill>
                    </a:lnT>
                  </a:tcPr>
                </a:tc>
                <a:tc>
                  <a:txBody>
                    <a:bodyPr/>
                    <a:lstStyle/>
                    <a:p>
                      <a:pPr algn="ctr"/>
                      <a:r>
                        <a:rPr lang="en-US" sz="800">
                          <a:latin typeface="Abadi"/>
                        </a:rPr>
                        <a:t>0.000</a:t>
                      </a:r>
                    </a:p>
                  </a:txBody>
                  <a:tcPr marL="0" marR="0" marT="0" marB="0" anchor="ctr">
                    <a:lnT w="12700">
                      <a:solidFill>
                        <a:schemeClr val="tx1"/>
                      </a:solidFill>
                    </a:lnT>
                  </a:tcPr>
                </a:tc>
                <a:tc>
                  <a:txBody>
                    <a:bodyPr/>
                    <a:lstStyle/>
                    <a:p>
                      <a:pPr algn="ctr"/>
                      <a:r>
                        <a:rPr lang="en-US" sz="800">
                          <a:latin typeface="Abadi"/>
                        </a:rPr>
                        <a:t>0.000</a:t>
                      </a:r>
                    </a:p>
                  </a:txBody>
                  <a:tcPr marL="0" marR="0" marT="0" marB="0" anchor="ctr">
                    <a:lnT w="12700">
                      <a:solidFill>
                        <a:schemeClr val="tx1"/>
                      </a:solidFill>
                    </a:lnT>
                  </a:tcPr>
                </a:tc>
                <a:extLst>
                  <a:ext uri="{0D108BD9-81ED-4DB2-BD59-A6C34878D82A}">
                    <a16:rowId xmlns:a16="http://schemas.microsoft.com/office/drawing/2014/main" val="2118797574"/>
                  </a:ext>
                </a:extLst>
              </a:tr>
              <a:tr h="221910">
                <a:tc>
                  <a:txBody>
                    <a:bodyPr/>
                    <a:lstStyle/>
                    <a:p>
                      <a:pPr lvl="0" algn="ctr">
                        <a:buNone/>
                      </a:pPr>
                      <a:r>
                        <a:rPr lang="en-US" sz="800" err="1">
                          <a:latin typeface="Abadi"/>
                        </a:rPr>
                        <a:t>LightGBM</a:t>
                      </a:r>
                    </a:p>
                  </a:txBody>
                  <a:tcPr marL="0" marR="0" marT="0" marB="0" anchor="ctr"/>
                </a:tc>
                <a:tc>
                  <a:txBody>
                    <a:bodyPr/>
                    <a:lstStyle/>
                    <a:p>
                      <a:pPr algn="ctr"/>
                      <a:r>
                        <a:rPr lang="en-US" sz="800">
                          <a:latin typeface="Abadi"/>
                        </a:rPr>
                        <a:t>0.782</a:t>
                      </a:r>
                    </a:p>
                  </a:txBody>
                  <a:tcPr marL="0" marR="0" marT="0" marB="0" anchor="ctr"/>
                </a:tc>
                <a:tc>
                  <a:txBody>
                    <a:bodyPr/>
                    <a:lstStyle/>
                    <a:p>
                      <a:pPr algn="ctr"/>
                      <a:r>
                        <a:rPr lang="en-US" sz="800">
                          <a:latin typeface="Abadi"/>
                        </a:rPr>
                        <a:t>0.301</a:t>
                      </a:r>
                    </a:p>
                  </a:txBody>
                  <a:tcPr marL="0" marR="0" marT="0" marB="0" anchor="ctr"/>
                </a:tc>
                <a:tc>
                  <a:txBody>
                    <a:bodyPr/>
                    <a:lstStyle/>
                    <a:p>
                      <a:pPr algn="ctr"/>
                      <a:r>
                        <a:rPr lang="en-US" sz="800">
                          <a:latin typeface="Abadi"/>
                        </a:rPr>
                        <a:t>0.200</a:t>
                      </a:r>
                    </a:p>
                  </a:txBody>
                  <a:tcPr marL="0" marR="0" marT="0" marB="0" anchor="ctr"/>
                </a:tc>
                <a:tc>
                  <a:txBody>
                    <a:bodyPr/>
                    <a:lstStyle/>
                    <a:p>
                      <a:pPr algn="ctr"/>
                      <a:r>
                        <a:rPr lang="en-US" sz="800">
                          <a:latin typeface="Abadi"/>
                        </a:rPr>
                        <a:t>0.610</a:t>
                      </a:r>
                    </a:p>
                  </a:txBody>
                  <a:tcPr marL="0" marR="0" marT="0" marB="0" anchor="ctr"/>
                </a:tc>
                <a:extLst>
                  <a:ext uri="{0D108BD9-81ED-4DB2-BD59-A6C34878D82A}">
                    <a16:rowId xmlns:a16="http://schemas.microsoft.com/office/drawing/2014/main" val="295759498"/>
                  </a:ext>
                </a:extLst>
              </a:tr>
              <a:tr h="221910">
                <a:tc>
                  <a:txBody>
                    <a:bodyPr/>
                    <a:lstStyle/>
                    <a:p>
                      <a:pPr lvl="0" algn="ctr">
                        <a:buNone/>
                      </a:pPr>
                      <a:r>
                        <a:rPr lang="en-US" sz="800">
                          <a:latin typeface="Abadi"/>
                        </a:rPr>
                        <a:t>Random Forest</a:t>
                      </a:r>
                    </a:p>
                  </a:txBody>
                  <a:tcPr marL="0" marR="0" marT="0" marB="0" anchor="ctr"/>
                </a:tc>
                <a:tc>
                  <a:txBody>
                    <a:bodyPr/>
                    <a:lstStyle/>
                    <a:p>
                      <a:pPr algn="ctr"/>
                      <a:r>
                        <a:rPr lang="en-US" sz="800">
                          <a:latin typeface="Abadi"/>
                        </a:rPr>
                        <a:t>0.755</a:t>
                      </a:r>
                    </a:p>
                  </a:txBody>
                  <a:tcPr marL="0" marR="0" marT="0" marB="0" anchor="ctr"/>
                </a:tc>
                <a:tc>
                  <a:txBody>
                    <a:bodyPr/>
                    <a:lstStyle/>
                    <a:p>
                      <a:pPr algn="ctr"/>
                      <a:r>
                        <a:rPr lang="en-US" sz="800">
                          <a:latin typeface="Abadi"/>
                        </a:rPr>
                        <a:t>0.003</a:t>
                      </a:r>
                    </a:p>
                  </a:txBody>
                  <a:tcPr marL="0" marR="0" marT="0" marB="0" anchor="ctr"/>
                </a:tc>
                <a:tc>
                  <a:txBody>
                    <a:bodyPr/>
                    <a:lstStyle/>
                    <a:p>
                      <a:pPr algn="ctr"/>
                      <a:r>
                        <a:rPr lang="en-US" sz="800">
                          <a:latin typeface="Abadi"/>
                        </a:rPr>
                        <a:t>0.622</a:t>
                      </a:r>
                    </a:p>
                  </a:txBody>
                  <a:tcPr marL="0" marR="0" marT="0" marB="0" anchor="ctr"/>
                </a:tc>
                <a:tc>
                  <a:txBody>
                    <a:bodyPr/>
                    <a:lstStyle/>
                    <a:p>
                      <a:pPr algn="ctr"/>
                      <a:r>
                        <a:rPr lang="en-US" sz="800">
                          <a:latin typeface="Abadi"/>
                        </a:rPr>
                        <a:t>0.001</a:t>
                      </a:r>
                    </a:p>
                  </a:txBody>
                  <a:tcPr marL="0" marR="0" marT="0" marB="0" anchor="ctr"/>
                </a:tc>
                <a:extLst>
                  <a:ext uri="{0D108BD9-81ED-4DB2-BD59-A6C34878D82A}">
                    <a16:rowId xmlns:a16="http://schemas.microsoft.com/office/drawing/2014/main" val="3130336443"/>
                  </a:ext>
                </a:extLst>
              </a:tr>
              <a:tr h="231157">
                <a:tc>
                  <a:txBody>
                    <a:bodyPr/>
                    <a:lstStyle/>
                    <a:p>
                      <a:pPr lvl="0" algn="ctr">
                        <a:buNone/>
                      </a:pPr>
                      <a:r>
                        <a:rPr lang="en-US" sz="800" err="1">
                          <a:latin typeface="Abadi"/>
                        </a:rPr>
                        <a:t>XGBoost</a:t>
                      </a:r>
                    </a:p>
                  </a:txBody>
                  <a:tcPr marL="0" marR="0" marT="0" marB="0" anchor="ctr">
                    <a:lnB w="12700">
                      <a:solidFill>
                        <a:schemeClr val="tx1"/>
                      </a:solidFill>
                    </a:lnB>
                  </a:tcPr>
                </a:tc>
                <a:tc>
                  <a:txBody>
                    <a:bodyPr/>
                    <a:lstStyle/>
                    <a:p>
                      <a:pPr algn="ctr"/>
                      <a:r>
                        <a:rPr lang="en-US" sz="800">
                          <a:latin typeface="Abadi"/>
                        </a:rPr>
                        <a:t>0.735</a:t>
                      </a:r>
                    </a:p>
                  </a:txBody>
                  <a:tcPr marL="0" marR="0" marT="0" marB="0" anchor="ctr">
                    <a:lnB w="12700">
                      <a:solidFill>
                        <a:schemeClr val="tx1"/>
                      </a:solidFill>
                    </a:lnB>
                  </a:tcPr>
                </a:tc>
                <a:tc>
                  <a:txBody>
                    <a:bodyPr/>
                    <a:lstStyle/>
                    <a:p>
                      <a:pPr algn="ctr"/>
                      <a:r>
                        <a:rPr lang="en-US" sz="800">
                          <a:latin typeface="Abadi"/>
                        </a:rPr>
                        <a:t>0.294</a:t>
                      </a:r>
                    </a:p>
                  </a:txBody>
                  <a:tcPr marL="0" marR="0" marT="0" marB="0" anchor="ctr">
                    <a:lnB w="12700">
                      <a:solidFill>
                        <a:schemeClr val="tx1"/>
                      </a:solidFill>
                    </a:lnB>
                  </a:tcPr>
                </a:tc>
                <a:tc>
                  <a:txBody>
                    <a:bodyPr/>
                    <a:lstStyle/>
                    <a:p>
                      <a:pPr algn="ctr"/>
                      <a:r>
                        <a:rPr lang="en-US" sz="800">
                          <a:latin typeface="Abadi"/>
                        </a:rPr>
                        <a:t>0.224</a:t>
                      </a:r>
                    </a:p>
                  </a:txBody>
                  <a:tcPr marL="0" marR="0" marT="0" marB="0" anchor="ctr">
                    <a:lnB w="12700">
                      <a:solidFill>
                        <a:schemeClr val="tx1"/>
                      </a:solidFill>
                    </a:lnB>
                  </a:tcPr>
                </a:tc>
                <a:tc>
                  <a:txBody>
                    <a:bodyPr/>
                    <a:lstStyle/>
                    <a:p>
                      <a:pPr algn="ctr"/>
                      <a:r>
                        <a:rPr lang="en-US" sz="800">
                          <a:latin typeface="Abadi"/>
                        </a:rPr>
                        <a:t>0.426</a:t>
                      </a:r>
                    </a:p>
                  </a:txBody>
                  <a:tcPr marL="0" marR="0" marT="0" marB="0" anchor="ctr">
                    <a:lnB w="12700">
                      <a:solidFill>
                        <a:schemeClr val="tx1"/>
                      </a:solidFill>
                    </a:lnB>
                  </a:tcPr>
                </a:tc>
                <a:extLst>
                  <a:ext uri="{0D108BD9-81ED-4DB2-BD59-A6C34878D82A}">
                    <a16:rowId xmlns:a16="http://schemas.microsoft.com/office/drawing/2014/main" val="2121814202"/>
                  </a:ext>
                </a:extLst>
              </a:tr>
            </a:tbl>
          </a:graphicData>
        </a:graphic>
      </p:graphicFrame>
      <p:sp>
        <p:nvSpPr>
          <p:cNvPr id="63" name="TextBox 62">
            <a:extLst>
              <a:ext uri="{FF2B5EF4-FFF2-40B4-BE49-F238E27FC236}">
                <a16:creationId xmlns:a16="http://schemas.microsoft.com/office/drawing/2014/main" id="{803CB8A5-A9B2-2311-ED60-F27226C52087}"/>
              </a:ext>
            </a:extLst>
          </p:cNvPr>
          <p:cNvSpPr txBox="1"/>
          <p:nvPr/>
        </p:nvSpPr>
        <p:spPr>
          <a:xfrm>
            <a:off x="4152899" y="4007288"/>
            <a:ext cx="2743200"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t>*Average of 5-fold stratified cross validation</a:t>
            </a:r>
            <a:endParaRPr lang="en-US" sz="700">
              <a:cs typeface="Calibri"/>
            </a:endParaRPr>
          </a:p>
        </p:txBody>
      </p:sp>
      <p:sp>
        <p:nvSpPr>
          <p:cNvPr id="64" name="TextBox 63">
            <a:extLst>
              <a:ext uri="{FF2B5EF4-FFF2-40B4-BE49-F238E27FC236}">
                <a16:creationId xmlns:a16="http://schemas.microsoft.com/office/drawing/2014/main" id="{4CD0B1BC-BC83-D5EE-FE07-8079D21D9EE9}"/>
              </a:ext>
            </a:extLst>
          </p:cNvPr>
          <p:cNvSpPr txBox="1"/>
          <p:nvPr/>
        </p:nvSpPr>
        <p:spPr>
          <a:xfrm>
            <a:off x="4183724" y="4215552"/>
            <a:ext cx="3655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cs typeface="Segoe UI"/>
              </a:rPr>
              <a:t>Kaggle public/ private</a:t>
            </a:r>
            <a:r>
              <a:rPr lang="en-US" sz="900" dirty="0">
                <a:solidFill>
                  <a:srgbClr val="000000"/>
                </a:solidFill>
                <a:latin typeface="Calibri"/>
                <a:cs typeface="Segoe UI"/>
              </a:rPr>
              <a:t> </a:t>
            </a:r>
            <a:r>
              <a:rPr lang="en-US" sz="900" dirty="0">
                <a:solidFill>
                  <a:srgbClr val="202124"/>
                </a:solidFill>
                <a:latin typeface="Calibri"/>
                <a:cs typeface="Segoe UI"/>
              </a:rPr>
              <a:t>ROC using </a:t>
            </a:r>
            <a:r>
              <a:rPr lang="en-US" sz="900" dirty="0" err="1">
                <a:solidFill>
                  <a:srgbClr val="202124"/>
                </a:solidFill>
                <a:latin typeface="Calibri"/>
                <a:cs typeface="Segoe UI"/>
              </a:rPr>
              <a:t>LightGBM</a:t>
            </a:r>
            <a:r>
              <a:rPr lang="en-US" sz="900" dirty="0">
                <a:solidFill>
                  <a:srgbClr val="202124"/>
                </a:solidFill>
                <a:latin typeface="Calibri"/>
                <a:cs typeface="Segoe UI"/>
              </a:rPr>
              <a:t>: </a:t>
            </a:r>
            <a:r>
              <a:rPr lang="en-US" sz="900" dirty="0">
                <a:latin typeface="Calibri"/>
                <a:cs typeface="Segoe UI"/>
              </a:rPr>
              <a:t>0.77701​/ </a:t>
            </a:r>
            <a:r>
              <a:rPr lang="en-US" sz="900" dirty="0">
                <a:latin typeface="Calibri"/>
                <a:cs typeface="Calibri"/>
              </a:rPr>
              <a:t>0.77984 </a:t>
            </a:r>
            <a:endParaRPr lang="en-US" dirty="0">
              <a:cs typeface="Calibri" panose="020F0502020204030204"/>
            </a:endParaRPr>
          </a:p>
          <a:p>
            <a:pPr algn="ctr"/>
            <a:endParaRPr lang="en-US" sz="900" dirty="0">
              <a:solidFill>
                <a:srgbClr val="202124"/>
              </a:solidFill>
              <a:latin typeface="Calibri"/>
              <a:cs typeface="Segoe UI"/>
            </a:endParaRPr>
          </a:p>
        </p:txBody>
      </p:sp>
      <p:grpSp>
        <p:nvGrpSpPr>
          <p:cNvPr id="78" name="Group 77">
            <a:extLst>
              <a:ext uri="{FF2B5EF4-FFF2-40B4-BE49-F238E27FC236}">
                <a16:creationId xmlns:a16="http://schemas.microsoft.com/office/drawing/2014/main" id="{2B984FA8-3A42-4259-C097-2A5C26D7A4E6}"/>
              </a:ext>
            </a:extLst>
          </p:cNvPr>
          <p:cNvGrpSpPr/>
          <p:nvPr/>
        </p:nvGrpSpPr>
        <p:grpSpPr>
          <a:xfrm>
            <a:off x="8257523" y="5093939"/>
            <a:ext cx="3727187" cy="1092389"/>
            <a:chOff x="8286794" y="5594477"/>
            <a:chExt cx="3727187" cy="1092389"/>
          </a:xfrm>
        </p:grpSpPr>
        <p:grpSp>
          <p:nvGrpSpPr>
            <p:cNvPr id="79" name="Group 78">
              <a:extLst>
                <a:ext uri="{FF2B5EF4-FFF2-40B4-BE49-F238E27FC236}">
                  <a16:creationId xmlns:a16="http://schemas.microsoft.com/office/drawing/2014/main" id="{DD4F29D8-17E3-9D16-7CC8-AB35FF00E5F8}"/>
                </a:ext>
              </a:extLst>
            </p:cNvPr>
            <p:cNvGrpSpPr/>
            <p:nvPr/>
          </p:nvGrpSpPr>
          <p:grpSpPr>
            <a:xfrm>
              <a:off x="8286794" y="5594477"/>
              <a:ext cx="3727187" cy="796658"/>
              <a:chOff x="4217022" y="4538068"/>
              <a:chExt cx="3727187" cy="2078203"/>
            </a:xfrm>
          </p:grpSpPr>
          <p:sp>
            <p:nvSpPr>
              <p:cNvPr id="81" name="矩形 27">
                <a:extLst>
                  <a:ext uri="{FF2B5EF4-FFF2-40B4-BE49-F238E27FC236}">
                    <a16:creationId xmlns:a16="http://schemas.microsoft.com/office/drawing/2014/main" id="{83BFDC9F-45EB-D9BD-87CB-555ABE2626F7}"/>
                  </a:ext>
                </a:extLst>
              </p:cNvPr>
              <p:cNvSpPr/>
              <p:nvPr/>
            </p:nvSpPr>
            <p:spPr>
              <a:xfrm>
                <a:off x="4217022" y="4595995"/>
                <a:ext cx="3727187" cy="20202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2" name="TextBox 81">
                <a:extLst>
                  <a:ext uri="{FF2B5EF4-FFF2-40B4-BE49-F238E27FC236}">
                    <a16:creationId xmlns:a16="http://schemas.microsoft.com/office/drawing/2014/main" id="{F0D6F431-6B3D-87BD-CEA4-F24D74AAD8B9}"/>
                  </a:ext>
                </a:extLst>
              </p:cNvPr>
              <p:cNvSpPr txBox="1"/>
              <p:nvPr/>
            </p:nvSpPr>
            <p:spPr>
              <a:xfrm>
                <a:off x="4703768" y="4538068"/>
                <a:ext cx="2734541" cy="802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1">
                        <a:lumMod val="75000"/>
                      </a:schemeClr>
                    </a:solidFill>
                  </a:rPr>
                  <a:t>Contribution</a:t>
                </a:r>
                <a:endParaRPr lang="en-US" dirty="0">
                  <a:solidFill>
                    <a:schemeClr val="accent1">
                      <a:lumMod val="75000"/>
                    </a:schemeClr>
                  </a:solidFill>
                </a:endParaRPr>
              </a:p>
            </p:txBody>
          </p:sp>
        </p:grpSp>
        <p:sp>
          <p:nvSpPr>
            <p:cNvPr id="80" name="TextBox 79">
              <a:extLst>
                <a:ext uri="{FF2B5EF4-FFF2-40B4-BE49-F238E27FC236}">
                  <a16:creationId xmlns:a16="http://schemas.microsoft.com/office/drawing/2014/main" id="{C3D28ED6-9B7C-8A9E-47A5-70D1CA7D7C73}"/>
                </a:ext>
              </a:extLst>
            </p:cNvPr>
            <p:cNvSpPr txBox="1"/>
            <p:nvPr/>
          </p:nvSpPr>
          <p:spPr>
            <a:xfrm>
              <a:off x="8508424" y="5902036"/>
              <a:ext cx="3383971"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dirty="0">
                  <a:cs typeface="Calibri"/>
                </a:rPr>
                <a:t>CHENG, Pak Hei</a:t>
              </a:r>
              <a:r>
                <a:rPr lang="en-US" sz="900" b="1" dirty="0">
                  <a:latin typeface="Calibri"/>
                  <a:cs typeface="Calibri"/>
                </a:rPr>
                <a:t>: </a:t>
              </a:r>
              <a:endParaRPr lang="en-US" sz="900" b="1" dirty="0">
                <a:ea typeface="+mn-lt"/>
                <a:cs typeface="Calibri"/>
              </a:endParaRPr>
            </a:p>
            <a:p>
              <a:r>
                <a:rPr lang="en-US" sz="900" dirty="0">
                  <a:latin typeface="Calibri"/>
                  <a:cs typeface="Calibri"/>
                </a:rPr>
                <a:t>Model Training (KNN, Random Forest), Feature Importance, EDA</a:t>
              </a:r>
              <a:endParaRPr lang="en-US" sz="900" dirty="0">
                <a:ea typeface="+mn-lt"/>
                <a:cs typeface="+mn-lt"/>
              </a:endParaRPr>
            </a:p>
            <a:p>
              <a:r>
                <a:rPr lang="en-US" sz="900" b="1" dirty="0">
                  <a:latin typeface="Calibri"/>
                  <a:cs typeface="Calibri"/>
                </a:rPr>
                <a:t>LO, Ngai Hing: </a:t>
              </a:r>
              <a:endParaRPr lang="en-US" sz="900" b="1" dirty="0">
                <a:ea typeface="+mn-lt"/>
                <a:cs typeface="Calibri"/>
              </a:endParaRPr>
            </a:p>
            <a:p>
              <a:r>
                <a:rPr lang="en-US" sz="900" dirty="0">
                  <a:latin typeface="Calibri"/>
                  <a:cs typeface="Calibri"/>
                </a:rPr>
                <a:t>Model Training (</a:t>
              </a:r>
              <a:r>
                <a:rPr lang="en-US" sz="900" dirty="0" err="1">
                  <a:ea typeface="+mn-lt"/>
                  <a:cs typeface="+mn-lt"/>
                </a:rPr>
                <a:t>XGBoost</a:t>
              </a:r>
              <a:r>
                <a:rPr lang="en-US" sz="900" dirty="0">
                  <a:ea typeface="+mn-lt"/>
                  <a:cs typeface="+mn-lt"/>
                </a:rPr>
                <a:t> &amp; </a:t>
              </a:r>
              <a:r>
                <a:rPr lang="en-US" sz="900" dirty="0" err="1">
                  <a:ea typeface="+mn-lt"/>
                  <a:cs typeface="+mn-lt"/>
                </a:rPr>
                <a:t>LightGBM</a:t>
              </a:r>
              <a:r>
                <a:rPr lang="en-US" sz="900" dirty="0">
                  <a:latin typeface="Calibri"/>
                  <a:cs typeface="Calibri"/>
                </a:rPr>
                <a:t>), Feature Engineering</a:t>
              </a:r>
              <a:endParaRPr lang="en-US" sz="900" dirty="0">
                <a:ea typeface="+mn-lt"/>
                <a:cs typeface="+mn-lt"/>
              </a:endParaRPr>
            </a:p>
            <a:p>
              <a:pPr algn="ctr"/>
              <a:endParaRPr lang="en-US" sz="900" dirty="0">
                <a:latin typeface="Calibri"/>
                <a:cs typeface="Segoe UI"/>
              </a:endParaRPr>
            </a:p>
          </p:txBody>
        </p:sp>
      </p:grpSp>
      <p:sp>
        <p:nvSpPr>
          <p:cNvPr id="84" name="TextBox 83">
            <a:extLst>
              <a:ext uri="{FF2B5EF4-FFF2-40B4-BE49-F238E27FC236}">
                <a16:creationId xmlns:a16="http://schemas.microsoft.com/office/drawing/2014/main" id="{0735C8B1-5B12-98B8-01EC-0EB16859D9C3}"/>
              </a:ext>
            </a:extLst>
          </p:cNvPr>
          <p:cNvSpPr txBox="1"/>
          <p:nvPr/>
        </p:nvSpPr>
        <p:spPr>
          <a:xfrm>
            <a:off x="4647239" y="707286"/>
            <a:ext cx="27368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lumMod val="75000"/>
                  </a:schemeClr>
                </a:solidFill>
              </a:rPr>
              <a:t>Model Selection &amp; Training</a:t>
            </a:r>
            <a:endParaRPr lang="en-US">
              <a:solidFill>
                <a:schemeClr val="accent1">
                  <a:lumMod val="75000"/>
                </a:schemeClr>
              </a:solidFill>
            </a:endParaRPr>
          </a:p>
        </p:txBody>
      </p:sp>
      <p:sp>
        <p:nvSpPr>
          <p:cNvPr id="88" name="文字方塊 14">
            <a:extLst>
              <a:ext uri="{FF2B5EF4-FFF2-40B4-BE49-F238E27FC236}">
                <a16:creationId xmlns:a16="http://schemas.microsoft.com/office/drawing/2014/main" id="{B607065F-7408-283B-DECB-2FC976F27754}"/>
              </a:ext>
            </a:extLst>
          </p:cNvPr>
          <p:cNvSpPr txBox="1"/>
          <p:nvPr/>
        </p:nvSpPr>
        <p:spPr>
          <a:xfrm>
            <a:off x="4360086" y="2871534"/>
            <a:ext cx="3585243" cy="189475"/>
          </a:xfrm>
          <a:prstGeom prst="rect">
            <a:avLst/>
          </a:prstGeom>
          <a:noFill/>
        </p:spPr>
        <p:txBody>
          <a:bodyPr wrap="square" lIns="91440" tIns="45720" rIns="91440" bIns="45720" rtlCol="0" anchor="t">
            <a:spAutoFit/>
          </a:bodyPr>
          <a:lstStyle/>
          <a:p>
            <a:endParaRPr lang="en-US" sz="900">
              <a:cs typeface="Calibri"/>
            </a:endParaRPr>
          </a:p>
        </p:txBody>
      </p:sp>
      <p:grpSp>
        <p:nvGrpSpPr>
          <p:cNvPr id="3" name="Group 2">
            <a:extLst>
              <a:ext uri="{FF2B5EF4-FFF2-40B4-BE49-F238E27FC236}">
                <a16:creationId xmlns:a16="http://schemas.microsoft.com/office/drawing/2014/main" id="{F9A7EB87-98B8-25E6-8208-91664E90ED53}"/>
              </a:ext>
            </a:extLst>
          </p:cNvPr>
          <p:cNvGrpSpPr/>
          <p:nvPr/>
        </p:nvGrpSpPr>
        <p:grpSpPr>
          <a:xfrm>
            <a:off x="181235" y="5019771"/>
            <a:ext cx="3727187" cy="2021100"/>
            <a:chOff x="111962" y="4760532"/>
            <a:chExt cx="3727187" cy="2021100"/>
          </a:xfrm>
        </p:grpSpPr>
        <p:grpSp>
          <p:nvGrpSpPr>
            <p:cNvPr id="40" name="群組 39">
              <a:extLst>
                <a:ext uri="{FF2B5EF4-FFF2-40B4-BE49-F238E27FC236}">
                  <a16:creationId xmlns:a16="http://schemas.microsoft.com/office/drawing/2014/main" id="{8F4FBDED-78A7-4B01-B1FE-A7DE55D35B8C}"/>
                </a:ext>
              </a:extLst>
            </p:cNvPr>
            <p:cNvGrpSpPr/>
            <p:nvPr/>
          </p:nvGrpSpPr>
          <p:grpSpPr>
            <a:xfrm>
              <a:off x="111962" y="4760532"/>
              <a:ext cx="3727187" cy="2021100"/>
              <a:chOff x="0" y="953641"/>
              <a:chExt cx="3721608" cy="1908213"/>
            </a:xfrm>
          </p:grpSpPr>
          <p:sp>
            <p:nvSpPr>
              <p:cNvPr id="42" name="矩形 41">
                <a:extLst>
                  <a:ext uri="{FF2B5EF4-FFF2-40B4-BE49-F238E27FC236}">
                    <a16:creationId xmlns:a16="http://schemas.microsoft.com/office/drawing/2014/main" id="{F9B31A9B-3DDF-4513-8321-B8F60A427A08}"/>
                  </a:ext>
                </a:extLst>
              </p:cNvPr>
              <p:cNvSpPr/>
              <p:nvPr/>
            </p:nvSpPr>
            <p:spPr>
              <a:xfrm>
                <a:off x="0" y="953641"/>
                <a:ext cx="3721608" cy="190821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4" name="文字方塊 43">
                <a:extLst>
                  <a:ext uri="{FF2B5EF4-FFF2-40B4-BE49-F238E27FC236}">
                    <a16:creationId xmlns:a16="http://schemas.microsoft.com/office/drawing/2014/main" id="{179A2F08-13A9-4296-83B8-C8C6119E41F8}"/>
                  </a:ext>
                </a:extLst>
              </p:cNvPr>
              <p:cNvSpPr txBox="1"/>
              <p:nvPr/>
            </p:nvSpPr>
            <p:spPr>
              <a:xfrm>
                <a:off x="64008" y="1230638"/>
                <a:ext cx="3593592" cy="1394813"/>
              </a:xfrm>
              <a:prstGeom prst="rect">
                <a:avLst/>
              </a:prstGeom>
              <a:noFill/>
              <a:ln>
                <a:noFill/>
              </a:ln>
            </p:spPr>
            <p:txBody>
              <a:bodyPr wrap="square" lIns="91440" tIns="45720" rIns="91440" bIns="45720" rtlCol="0" anchor="t">
                <a:spAutoFit/>
              </a:bodyPr>
              <a:lstStyle/>
              <a:p>
                <a:endParaRPr lang="en-US" sz="900">
                  <a:ea typeface="新細明體"/>
                  <a:cs typeface="Calibri"/>
                </a:endParaRPr>
              </a:p>
              <a:p>
                <a:pPr marL="171450" indent="-171450">
                  <a:buFont typeface="Wingdings,Sans-Serif" panose="05000000000000000000" pitchFamily="2" charset="2"/>
                  <a:buChar char="Ø"/>
                </a:pPr>
                <a:r>
                  <a:rPr lang="en-US" sz="900" dirty="0">
                    <a:ea typeface="新細明體"/>
                    <a:cs typeface="Calibri"/>
                  </a:rPr>
                  <a:t>Features with correlation coefficient close to zero with the label would be dropped.</a:t>
                </a:r>
              </a:p>
              <a:p>
                <a:pPr marL="171450" indent="-171450">
                  <a:buFont typeface="Wingdings,Sans-Serif" panose="05000000000000000000" pitchFamily="2" charset="2"/>
                  <a:buChar char="Ø"/>
                </a:pPr>
                <a:r>
                  <a:rPr lang="en-US" sz="900" dirty="0">
                    <a:ea typeface="新細明體"/>
                    <a:cs typeface="Calibri"/>
                  </a:rPr>
                  <a:t>Removing</a:t>
                </a:r>
                <a:r>
                  <a:rPr lang="en-US" sz="900" dirty="0">
                    <a:ea typeface="新細明體"/>
                    <a:cs typeface="+mn-lt"/>
                  </a:rPr>
                  <a:t> binary features that are 90% dominated by 1 category</a:t>
                </a:r>
                <a:endParaRPr lang="en-US" dirty="0"/>
              </a:p>
              <a:p>
                <a:pPr marL="171450" indent="-171450">
                  <a:buFont typeface="Wingdings,Sans-Serif" panose="05000000000000000000" pitchFamily="2" charset="2"/>
                  <a:buChar char="Ø"/>
                </a:pPr>
                <a:r>
                  <a:rPr lang="en-US" sz="900" dirty="0">
                    <a:ea typeface="新細明體"/>
                    <a:cs typeface="Calibri"/>
                  </a:rPr>
                  <a:t>Features are removed if more than 60% of the samples are “NaN”</a:t>
                </a:r>
                <a:endParaRPr lang="en-US" sz="900" dirty="0">
                  <a:ea typeface="+mn-lt"/>
                  <a:cs typeface="+mn-lt"/>
                </a:endParaRPr>
              </a:p>
              <a:p>
                <a:pPr marL="171450" indent="-171450">
                  <a:buFont typeface="Wingdings" panose="05000000000000000000" pitchFamily="2" charset="2"/>
                  <a:buChar char="Ø"/>
                </a:pPr>
                <a:r>
                  <a:rPr lang="en-US" altLang="zh-HK" sz="900" dirty="0">
                    <a:ea typeface="新細明體"/>
                  </a:rPr>
                  <a:t>One-hot encode categorical features</a:t>
                </a:r>
                <a:endParaRPr lang="en-US" altLang="zh-HK" sz="900" dirty="0">
                  <a:ea typeface="新細明體"/>
                  <a:cs typeface="Calibri"/>
                </a:endParaRPr>
              </a:p>
              <a:p>
                <a:pPr marL="171450" indent="-171450">
                  <a:buFont typeface="Wingdings" panose="05000000000000000000" pitchFamily="2" charset="2"/>
                  <a:buChar char="Ø"/>
                </a:pPr>
                <a:r>
                  <a:rPr lang="en-US" altLang="zh-HK" sz="900" dirty="0">
                    <a:ea typeface="新細明體"/>
                  </a:rPr>
                  <a:t>If more than 90% of samples belong to same value in a binary feature, it would be removed.</a:t>
                </a:r>
                <a:endParaRPr lang="en-US" altLang="zh-HK" sz="900" dirty="0">
                  <a:ea typeface="新細明體"/>
                  <a:cs typeface="Calibri"/>
                </a:endParaRPr>
              </a:p>
              <a:p>
                <a:pPr marL="171450" indent="-171450">
                  <a:buFont typeface="Wingdings" panose="05000000000000000000" pitchFamily="2" charset="2"/>
                  <a:buChar char="Ø"/>
                </a:pPr>
                <a:r>
                  <a:rPr lang="en-US" altLang="zh-HK" sz="900" dirty="0">
                    <a:ea typeface="新細明體"/>
                  </a:rPr>
                  <a:t>Use sum / std / mean to integrate similar feature</a:t>
                </a:r>
                <a:endParaRPr lang="en-US" altLang="zh-HK" sz="900" dirty="0">
                  <a:ea typeface="新細明體"/>
                  <a:cs typeface="Calibri"/>
                </a:endParaRPr>
              </a:p>
              <a:p>
                <a:pPr marL="171450" indent="-171450">
                  <a:buFont typeface="Wingdings" panose="05000000000000000000" pitchFamily="2" charset="2"/>
                  <a:buChar char="Ø"/>
                </a:pPr>
                <a:r>
                  <a:rPr lang="en-US" altLang="zh-HK" sz="900" dirty="0">
                    <a:ea typeface="新細明體"/>
                  </a:rPr>
                  <a:t>Use mean / min / max / sum to combine previous behavior data </a:t>
                </a:r>
                <a:endParaRPr lang="en-US" altLang="zh-HK" sz="900" dirty="0">
                  <a:ea typeface="新細明體"/>
                  <a:cs typeface="Calibri"/>
                </a:endParaRPr>
              </a:p>
            </p:txBody>
          </p:sp>
        </p:grpSp>
        <p:sp>
          <p:nvSpPr>
            <p:cNvPr id="89" name="TextBox 88">
              <a:extLst>
                <a:ext uri="{FF2B5EF4-FFF2-40B4-BE49-F238E27FC236}">
                  <a16:creationId xmlns:a16="http://schemas.microsoft.com/office/drawing/2014/main" id="{A18B73DE-D73B-CC6C-3D1B-1E6E9C561C6D}"/>
                </a:ext>
              </a:extLst>
            </p:cNvPr>
            <p:cNvSpPr txBox="1"/>
            <p:nvPr/>
          </p:nvSpPr>
          <p:spPr>
            <a:xfrm>
              <a:off x="606905" y="4806499"/>
              <a:ext cx="27368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1">
                      <a:lumMod val="75000"/>
                    </a:schemeClr>
                  </a:solidFill>
                </a:rPr>
                <a:t>Feature Engineering</a:t>
              </a:r>
              <a:endParaRPr lang="en-US" dirty="0">
                <a:solidFill>
                  <a:schemeClr val="accent1">
                    <a:lumMod val="75000"/>
                  </a:schemeClr>
                </a:solidFill>
              </a:endParaRPr>
            </a:p>
          </p:txBody>
        </p:sp>
      </p:grpSp>
      <p:grpSp>
        <p:nvGrpSpPr>
          <p:cNvPr id="17" name="Group 16">
            <a:extLst>
              <a:ext uri="{FF2B5EF4-FFF2-40B4-BE49-F238E27FC236}">
                <a16:creationId xmlns:a16="http://schemas.microsoft.com/office/drawing/2014/main" id="{C06099F2-5682-200D-BCD8-A090EC4AEAA3}"/>
              </a:ext>
            </a:extLst>
          </p:cNvPr>
          <p:cNvGrpSpPr/>
          <p:nvPr/>
        </p:nvGrpSpPr>
        <p:grpSpPr>
          <a:xfrm>
            <a:off x="180594" y="741922"/>
            <a:ext cx="3593592" cy="1415351"/>
            <a:chOff x="180594" y="741922"/>
            <a:chExt cx="3593592" cy="1415351"/>
          </a:xfrm>
        </p:grpSpPr>
        <p:sp>
          <p:nvSpPr>
            <p:cNvPr id="15" name="文字方塊 14">
              <a:extLst>
                <a:ext uri="{FF2B5EF4-FFF2-40B4-BE49-F238E27FC236}">
                  <a16:creationId xmlns:a16="http://schemas.microsoft.com/office/drawing/2014/main" id="{FC67CA4F-5D31-43C2-9B6E-3BF74233C950}"/>
                </a:ext>
              </a:extLst>
            </p:cNvPr>
            <p:cNvSpPr txBox="1"/>
            <p:nvPr/>
          </p:nvSpPr>
          <p:spPr>
            <a:xfrm>
              <a:off x="180594" y="1095444"/>
              <a:ext cx="3593592" cy="1061829"/>
            </a:xfrm>
            <a:prstGeom prst="rect">
              <a:avLst/>
            </a:prstGeom>
            <a:noFill/>
          </p:spPr>
          <p:txBody>
            <a:bodyPr wrap="square" lIns="91440" tIns="45720" rIns="91440" bIns="45720" rtlCol="0" anchor="t">
              <a:spAutoFit/>
            </a:bodyPr>
            <a:lstStyle/>
            <a:p>
              <a:r>
                <a:rPr lang="en-US" altLang="zh-HK" sz="900">
                  <a:ea typeface="新細明體"/>
                </a:rPr>
                <a:t>We have applied various technics on data pre-processing and feature engineering, like feature correlation analysis, feature integration, one hot vector transformation. </a:t>
              </a:r>
              <a:endParaRPr lang="en-US" altLang="zh-HK" sz="900">
                <a:ea typeface="新細明體"/>
                <a:cs typeface="Calibri"/>
              </a:endParaRPr>
            </a:p>
            <a:p>
              <a:endParaRPr lang="en-US" altLang="zh-HK" sz="900">
                <a:ea typeface="新細明體"/>
                <a:cs typeface="Calibri"/>
              </a:endParaRPr>
            </a:p>
            <a:p>
              <a:r>
                <a:rPr lang="en-US" altLang="zh-HK" sz="900">
                  <a:ea typeface="新細明體"/>
                </a:rPr>
                <a:t>After that, decision tree model is applied on this classification task. To increase the model accuracy and prevent overfitting, k-fold cross validation is used. </a:t>
              </a:r>
              <a:endParaRPr lang="zh-HK" altLang="en-US" sz="900">
                <a:ea typeface="新細明體"/>
                <a:cs typeface="Calibri"/>
              </a:endParaRPr>
            </a:p>
          </p:txBody>
        </p:sp>
        <p:sp>
          <p:nvSpPr>
            <p:cNvPr id="13" name="TextBox 12">
              <a:extLst>
                <a:ext uri="{FF2B5EF4-FFF2-40B4-BE49-F238E27FC236}">
                  <a16:creationId xmlns:a16="http://schemas.microsoft.com/office/drawing/2014/main" id="{B116DFA0-AF03-CF0B-5BC6-3AD750588327}"/>
                </a:ext>
              </a:extLst>
            </p:cNvPr>
            <p:cNvSpPr txBox="1"/>
            <p:nvPr/>
          </p:nvSpPr>
          <p:spPr>
            <a:xfrm>
              <a:off x="612101" y="741922"/>
              <a:ext cx="27368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lumMod val="75000"/>
                    </a:schemeClr>
                  </a:solidFill>
                </a:rPr>
                <a:t>Introduction</a:t>
              </a:r>
              <a:endParaRPr lang="en-US">
                <a:solidFill>
                  <a:schemeClr val="accent1">
                    <a:lumMod val="75000"/>
                  </a:schemeClr>
                </a:solidFill>
              </a:endParaRPr>
            </a:p>
          </p:txBody>
        </p:sp>
      </p:grpSp>
      <p:grpSp>
        <p:nvGrpSpPr>
          <p:cNvPr id="67" name="Group 66">
            <a:extLst>
              <a:ext uri="{FF2B5EF4-FFF2-40B4-BE49-F238E27FC236}">
                <a16:creationId xmlns:a16="http://schemas.microsoft.com/office/drawing/2014/main" id="{2B88F0AA-7BF9-3BD5-4054-6776FD0AFACB}"/>
              </a:ext>
            </a:extLst>
          </p:cNvPr>
          <p:cNvGrpSpPr/>
          <p:nvPr/>
        </p:nvGrpSpPr>
        <p:grpSpPr>
          <a:xfrm>
            <a:off x="8261911" y="6136709"/>
            <a:ext cx="3727187" cy="796658"/>
            <a:chOff x="8286794" y="5594477"/>
            <a:chExt cx="3727187" cy="796658"/>
          </a:xfrm>
        </p:grpSpPr>
        <p:grpSp>
          <p:nvGrpSpPr>
            <p:cNvPr id="68" name="Group 67">
              <a:extLst>
                <a:ext uri="{FF2B5EF4-FFF2-40B4-BE49-F238E27FC236}">
                  <a16:creationId xmlns:a16="http://schemas.microsoft.com/office/drawing/2014/main" id="{B555DD65-8D59-2440-40E5-05CF7CB02572}"/>
                </a:ext>
              </a:extLst>
            </p:cNvPr>
            <p:cNvGrpSpPr/>
            <p:nvPr/>
          </p:nvGrpSpPr>
          <p:grpSpPr>
            <a:xfrm>
              <a:off x="8286794" y="5594477"/>
              <a:ext cx="3727187" cy="796658"/>
              <a:chOff x="4217022" y="4538068"/>
              <a:chExt cx="3727187" cy="2078203"/>
            </a:xfrm>
          </p:grpSpPr>
          <p:sp>
            <p:nvSpPr>
              <p:cNvPr id="70" name="矩形 27">
                <a:extLst>
                  <a:ext uri="{FF2B5EF4-FFF2-40B4-BE49-F238E27FC236}">
                    <a16:creationId xmlns:a16="http://schemas.microsoft.com/office/drawing/2014/main" id="{58E9CD3C-C871-6DEB-2CD4-CB03D6CC301D}"/>
                  </a:ext>
                </a:extLst>
              </p:cNvPr>
              <p:cNvSpPr/>
              <p:nvPr/>
            </p:nvSpPr>
            <p:spPr>
              <a:xfrm>
                <a:off x="4217022" y="4595995"/>
                <a:ext cx="3727187" cy="20202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TextBox 71">
                <a:extLst>
                  <a:ext uri="{FF2B5EF4-FFF2-40B4-BE49-F238E27FC236}">
                    <a16:creationId xmlns:a16="http://schemas.microsoft.com/office/drawing/2014/main" id="{7799EB5B-6366-1B23-DEBB-F7A154DBDF42}"/>
                  </a:ext>
                </a:extLst>
              </p:cNvPr>
              <p:cNvSpPr txBox="1"/>
              <p:nvPr/>
            </p:nvSpPr>
            <p:spPr>
              <a:xfrm>
                <a:off x="4703768" y="4538068"/>
                <a:ext cx="2734541" cy="802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lumMod val="75000"/>
                      </a:schemeClr>
                    </a:solidFill>
                  </a:rPr>
                  <a:t>References</a:t>
                </a:r>
                <a:endParaRPr lang="en-US"/>
              </a:p>
            </p:txBody>
          </p:sp>
        </p:grpSp>
        <p:sp>
          <p:nvSpPr>
            <p:cNvPr id="69" name="TextBox 68">
              <a:extLst>
                <a:ext uri="{FF2B5EF4-FFF2-40B4-BE49-F238E27FC236}">
                  <a16:creationId xmlns:a16="http://schemas.microsoft.com/office/drawing/2014/main" id="{3478CBC8-2952-1837-2A65-F5137BD84D54}"/>
                </a:ext>
              </a:extLst>
            </p:cNvPr>
            <p:cNvSpPr txBox="1"/>
            <p:nvPr/>
          </p:nvSpPr>
          <p:spPr>
            <a:xfrm>
              <a:off x="8508424" y="5902036"/>
              <a:ext cx="33839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[1] S. Lundberg and S. Lee, "A Unified Approach to Interpreting Model Predictions", arXiv:1705.07874 [cs.AI], May 2017</a:t>
              </a:r>
              <a:endParaRPr lang="en-US" dirty="0">
                <a:cs typeface="Calibri"/>
              </a:endParaRPr>
            </a:p>
          </p:txBody>
        </p:sp>
      </p:grpSp>
      <p:grpSp>
        <p:nvGrpSpPr>
          <p:cNvPr id="55" name="Group 54">
            <a:extLst>
              <a:ext uri="{FF2B5EF4-FFF2-40B4-BE49-F238E27FC236}">
                <a16:creationId xmlns:a16="http://schemas.microsoft.com/office/drawing/2014/main" id="{035EC943-A646-1E4A-5E49-22D704950211}"/>
              </a:ext>
            </a:extLst>
          </p:cNvPr>
          <p:cNvGrpSpPr/>
          <p:nvPr/>
        </p:nvGrpSpPr>
        <p:grpSpPr>
          <a:xfrm>
            <a:off x="120621" y="2102190"/>
            <a:ext cx="3727187" cy="2021100"/>
            <a:chOff x="111962" y="4760532"/>
            <a:chExt cx="3727187" cy="2021100"/>
          </a:xfrm>
        </p:grpSpPr>
        <p:grpSp>
          <p:nvGrpSpPr>
            <p:cNvPr id="57" name="群組 39">
              <a:extLst>
                <a:ext uri="{FF2B5EF4-FFF2-40B4-BE49-F238E27FC236}">
                  <a16:creationId xmlns:a16="http://schemas.microsoft.com/office/drawing/2014/main" id="{B550F1FA-B75E-1705-7FE0-ECFAA116A5DA}"/>
                </a:ext>
              </a:extLst>
            </p:cNvPr>
            <p:cNvGrpSpPr/>
            <p:nvPr/>
          </p:nvGrpSpPr>
          <p:grpSpPr>
            <a:xfrm>
              <a:off x="111962" y="4760532"/>
              <a:ext cx="3727187" cy="2021100"/>
              <a:chOff x="0" y="953641"/>
              <a:chExt cx="3721608" cy="1908213"/>
            </a:xfrm>
          </p:grpSpPr>
          <p:sp>
            <p:nvSpPr>
              <p:cNvPr id="66" name="矩形 41">
                <a:extLst>
                  <a:ext uri="{FF2B5EF4-FFF2-40B4-BE49-F238E27FC236}">
                    <a16:creationId xmlns:a16="http://schemas.microsoft.com/office/drawing/2014/main" id="{496E3013-2909-981D-48DF-D5EC7DEA19CD}"/>
                  </a:ext>
                </a:extLst>
              </p:cNvPr>
              <p:cNvSpPr/>
              <p:nvPr/>
            </p:nvSpPr>
            <p:spPr>
              <a:xfrm>
                <a:off x="0" y="953641"/>
                <a:ext cx="3721608" cy="190821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4" name="文字方塊 43">
                <a:extLst>
                  <a:ext uri="{FF2B5EF4-FFF2-40B4-BE49-F238E27FC236}">
                    <a16:creationId xmlns:a16="http://schemas.microsoft.com/office/drawing/2014/main" id="{5FB1A45C-1201-7D4E-871F-ED280FD63AF9}"/>
                  </a:ext>
                </a:extLst>
              </p:cNvPr>
              <p:cNvSpPr txBox="1"/>
              <p:nvPr/>
            </p:nvSpPr>
            <p:spPr>
              <a:xfrm>
                <a:off x="64008" y="1230638"/>
                <a:ext cx="3593592" cy="871758"/>
              </a:xfrm>
              <a:prstGeom prst="rect">
                <a:avLst/>
              </a:prstGeom>
              <a:noFill/>
              <a:ln>
                <a:noFill/>
              </a:ln>
            </p:spPr>
            <p:txBody>
              <a:bodyPr wrap="square" lIns="91440" tIns="45720" rIns="91440" bIns="45720" rtlCol="0" anchor="t">
                <a:spAutoFit/>
              </a:bodyPr>
              <a:lstStyle/>
              <a:p>
                <a:endParaRPr lang="en-US" sz="900" dirty="0">
                  <a:ea typeface="新細明體"/>
                  <a:cs typeface="Calibri"/>
                </a:endParaRPr>
              </a:p>
              <a:p>
                <a:pPr marL="171450" indent="-171450">
                  <a:buFont typeface="Wingdings,Sans-Serif" panose="05000000000000000000" pitchFamily="2" charset="2"/>
                  <a:buChar char="Ø"/>
                </a:pPr>
                <a:r>
                  <a:rPr lang="en-US" sz="900" dirty="0">
                    <a:ea typeface="新細明體"/>
                    <a:cs typeface="Calibri"/>
                  </a:rPr>
                  <a:t>There are 220 features (before engineering), excluding the label.</a:t>
                </a:r>
              </a:p>
              <a:p>
                <a:pPr marL="171450" indent="-171450">
                  <a:buFont typeface="Wingdings,Sans-Serif" panose="05000000000000000000" pitchFamily="2" charset="2"/>
                  <a:buChar char="Ø"/>
                </a:pPr>
                <a:r>
                  <a:rPr lang="en-US" sz="900" dirty="0">
                    <a:ea typeface="新細明體"/>
                    <a:cs typeface="Calibri"/>
                  </a:rPr>
                  <a:t>Label is imbalanced, the negative-positive class ratio is about 11:1</a:t>
                </a:r>
                <a:endParaRPr lang="en-US" altLang="zh-HK" sz="900" dirty="0">
                  <a:ea typeface="新細明體"/>
                  <a:cs typeface="Calibri"/>
                </a:endParaRPr>
              </a:p>
              <a:p>
                <a:pPr marL="171450" indent="-171450">
                  <a:buFont typeface="Wingdings,Sans-Serif" panose="05000000000000000000" pitchFamily="2" charset="2"/>
                  <a:buChar char="Ø"/>
                </a:pPr>
                <a:r>
                  <a:rPr lang="en-US" sz="900" dirty="0">
                    <a:ea typeface="新細明體"/>
                    <a:cs typeface="Calibri"/>
                  </a:rPr>
                  <a:t>Most features have small correlation with the target. Only 4 features had &gt;0.1 absolute correlation with the target</a:t>
                </a:r>
              </a:p>
              <a:p>
                <a:pPr marL="171450" indent="-171450">
                  <a:buFont typeface="Wingdings,Sans-Serif" panose="05000000000000000000" pitchFamily="2" charset="2"/>
                  <a:buChar char="Ø"/>
                </a:pPr>
                <a:endParaRPr lang="en-US" sz="900" dirty="0">
                  <a:ea typeface="新細明體"/>
                  <a:cs typeface="Calibri"/>
                </a:endParaRPr>
              </a:p>
            </p:txBody>
          </p:sp>
        </p:grpSp>
        <p:sp>
          <p:nvSpPr>
            <p:cNvPr id="65" name="TextBox 64">
              <a:extLst>
                <a:ext uri="{FF2B5EF4-FFF2-40B4-BE49-F238E27FC236}">
                  <a16:creationId xmlns:a16="http://schemas.microsoft.com/office/drawing/2014/main" id="{0FBC2E40-1C5D-4DBA-F4ED-4507633E0942}"/>
                </a:ext>
              </a:extLst>
            </p:cNvPr>
            <p:cNvSpPr txBox="1"/>
            <p:nvPr/>
          </p:nvSpPr>
          <p:spPr>
            <a:xfrm>
              <a:off x="606905" y="4806499"/>
              <a:ext cx="27368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1">
                      <a:lumMod val="75000"/>
                    </a:schemeClr>
                  </a:solidFill>
                </a:rPr>
                <a:t>Data Analysis</a:t>
              </a:r>
              <a:endParaRPr lang="en-US" dirty="0"/>
            </a:p>
          </p:txBody>
        </p:sp>
      </p:grpSp>
      <p:grpSp>
        <p:nvGrpSpPr>
          <p:cNvPr id="21" name="群組 20">
            <a:extLst>
              <a:ext uri="{FF2B5EF4-FFF2-40B4-BE49-F238E27FC236}">
                <a16:creationId xmlns:a16="http://schemas.microsoft.com/office/drawing/2014/main" id="{2A22E37F-EBCB-4644-AAB5-F896EB424AFB}"/>
              </a:ext>
            </a:extLst>
          </p:cNvPr>
          <p:cNvGrpSpPr/>
          <p:nvPr/>
        </p:nvGrpSpPr>
        <p:grpSpPr>
          <a:xfrm>
            <a:off x="4094832" y="4816768"/>
            <a:ext cx="3727187" cy="2177161"/>
            <a:chOff x="4094832" y="4612580"/>
            <a:chExt cx="3727187" cy="2177161"/>
          </a:xfrm>
        </p:grpSpPr>
        <p:grpSp>
          <p:nvGrpSpPr>
            <p:cNvPr id="11" name="Group 10">
              <a:extLst>
                <a:ext uri="{FF2B5EF4-FFF2-40B4-BE49-F238E27FC236}">
                  <a16:creationId xmlns:a16="http://schemas.microsoft.com/office/drawing/2014/main" id="{A15215C4-7223-D3C3-75BD-C2CE30785C75}"/>
                </a:ext>
              </a:extLst>
            </p:cNvPr>
            <p:cNvGrpSpPr/>
            <p:nvPr/>
          </p:nvGrpSpPr>
          <p:grpSpPr>
            <a:xfrm>
              <a:off x="4094832" y="4612580"/>
              <a:ext cx="3727187" cy="2177161"/>
              <a:chOff x="4217022" y="4538068"/>
              <a:chExt cx="3727187" cy="2078203"/>
            </a:xfrm>
          </p:grpSpPr>
          <p:sp>
            <p:nvSpPr>
              <p:cNvPr id="62" name="矩形 27">
                <a:extLst>
                  <a:ext uri="{FF2B5EF4-FFF2-40B4-BE49-F238E27FC236}">
                    <a16:creationId xmlns:a16="http://schemas.microsoft.com/office/drawing/2014/main" id="{FE1CC909-AF6E-FE35-2A16-B52F5FEB92DC}"/>
                  </a:ext>
                </a:extLst>
              </p:cNvPr>
              <p:cNvSpPr/>
              <p:nvPr/>
            </p:nvSpPr>
            <p:spPr>
              <a:xfrm>
                <a:off x="4217022" y="4595995"/>
                <a:ext cx="3727187" cy="20202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10" name="Group 9">
                <a:extLst>
                  <a:ext uri="{FF2B5EF4-FFF2-40B4-BE49-F238E27FC236}">
                    <a16:creationId xmlns:a16="http://schemas.microsoft.com/office/drawing/2014/main" id="{1505B2A6-404C-9275-7923-C3C4B21866C6}"/>
                  </a:ext>
                </a:extLst>
              </p:cNvPr>
              <p:cNvGrpSpPr/>
              <p:nvPr/>
            </p:nvGrpSpPr>
            <p:grpSpPr>
              <a:xfrm>
                <a:off x="4273628" y="4538068"/>
                <a:ext cx="3593592" cy="916082"/>
                <a:chOff x="4152401" y="4538068"/>
                <a:chExt cx="3593592" cy="916082"/>
              </a:xfrm>
            </p:grpSpPr>
            <p:sp>
              <p:nvSpPr>
                <p:cNvPr id="6" name="文字方塊 14">
                  <a:extLst>
                    <a:ext uri="{FF2B5EF4-FFF2-40B4-BE49-F238E27FC236}">
                      <a16:creationId xmlns:a16="http://schemas.microsoft.com/office/drawing/2014/main" id="{E8165158-2633-F67F-C9E1-445D1F80FF09}"/>
                    </a:ext>
                  </a:extLst>
                </p:cNvPr>
                <p:cNvSpPr txBox="1"/>
                <p:nvPr/>
              </p:nvSpPr>
              <p:spPr>
                <a:xfrm>
                  <a:off x="4152401" y="4837196"/>
                  <a:ext cx="3593592" cy="616954"/>
                </a:xfrm>
                <a:prstGeom prst="rect">
                  <a:avLst/>
                </a:prstGeom>
                <a:noFill/>
              </p:spPr>
              <p:txBody>
                <a:bodyPr wrap="square" lIns="91440" tIns="45720" rIns="91440" bIns="45720" rtlCol="0" anchor="t">
                  <a:spAutoFit/>
                </a:bodyPr>
                <a:lstStyle/>
                <a:p>
                  <a:r>
                    <a:rPr lang="en-US" sz="900" dirty="0">
                      <a:ea typeface="+mn-lt"/>
                      <a:cs typeface="+mn-lt"/>
                    </a:rPr>
                    <a:t>SHAP[1] is a model agnostic technique to interpret model outputs. We average the SHAP values of individual prediction over the test set to calculate feature importance globally. We chose our best model (LightGBM) for feature importance analysis.</a:t>
                  </a:r>
                  <a:endParaRPr lang="en-US" sz="900" dirty="0">
                    <a:cs typeface="Calibri" panose="020F0502020204030204"/>
                  </a:endParaRPr>
                </a:p>
              </p:txBody>
            </p:sp>
            <p:sp>
              <p:nvSpPr>
                <p:cNvPr id="2" name="TextBox 1">
                  <a:extLst>
                    <a:ext uri="{FF2B5EF4-FFF2-40B4-BE49-F238E27FC236}">
                      <a16:creationId xmlns:a16="http://schemas.microsoft.com/office/drawing/2014/main" id="{0D15D8F6-9BB8-6D58-2248-19065FF86C21}"/>
                    </a:ext>
                  </a:extLst>
                </p:cNvPr>
                <p:cNvSpPr txBox="1"/>
                <p:nvPr/>
              </p:nvSpPr>
              <p:spPr>
                <a:xfrm>
                  <a:off x="4573882" y="453806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lumMod val="75000"/>
                        </a:schemeClr>
                      </a:solidFill>
                    </a:rPr>
                    <a:t>Feature Importance</a:t>
                  </a:r>
                  <a:endParaRPr lang="en-US" sz="1400" b="1">
                    <a:solidFill>
                      <a:schemeClr val="accent1">
                        <a:lumMod val="75000"/>
                      </a:schemeClr>
                    </a:solidFill>
                    <a:cs typeface="Calibri"/>
                  </a:endParaRPr>
                </a:p>
              </p:txBody>
            </p:sp>
          </p:grpSp>
        </p:grpSp>
        <p:pic>
          <p:nvPicPr>
            <p:cNvPr id="16" name="Picture 17">
              <a:extLst>
                <a:ext uri="{FF2B5EF4-FFF2-40B4-BE49-F238E27FC236}">
                  <a16:creationId xmlns:a16="http://schemas.microsoft.com/office/drawing/2014/main" id="{0FDA612E-1B98-AEC2-2C58-65B44DAF95EE}"/>
                </a:ext>
              </a:extLst>
            </p:cNvPr>
            <p:cNvPicPr>
              <a:picLocks noChangeAspect="1"/>
            </p:cNvPicPr>
            <p:nvPr/>
          </p:nvPicPr>
          <p:blipFill>
            <a:blip r:embed="rId3"/>
            <a:stretch>
              <a:fillRect/>
            </a:stretch>
          </p:blipFill>
          <p:spPr>
            <a:xfrm>
              <a:off x="4583289" y="5866443"/>
              <a:ext cx="2743200" cy="430891"/>
            </a:xfrm>
            <a:prstGeom prst="rect">
              <a:avLst/>
            </a:prstGeom>
          </p:spPr>
        </p:pic>
      </p:grpSp>
      <p:grpSp>
        <p:nvGrpSpPr>
          <p:cNvPr id="52" name="Group 51">
            <a:extLst>
              <a:ext uri="{FF2B5EF4-FFF2-40B4-BE49-F238E27FC236}">
                <a16:creationId xmlns:a16="http://schemas.microsoft.com/office/drawing/2014/main" id="{D4A28770-924F-D95C-195A-A11ABB86B0A9}"/>
              </a:ext>
            </a:extLst>
          </p:cNvPr>
          <p:cNvGrpSpPr/>
          <p:nvPr/>
        </p:nvGrpSpPr>
        <p:grpSpPr>
          <a:xfrm>
            <a:off x="8222012" y="2958182"/>
            <a:ext cx="3727187" cy="2477384"/>
            <a:chOff x="8286794" y="5594477"/>
            <a:chExt cx="3727187" cy="2477384"/>
          </a:xfrm>
        </p:grpSpPr>
        <p:grpSp>
          <p:nvGrpSpPr>
            <p:cNvPr id="53" name="Group 52">
              <a:extLst>
                <a:ext uri="{FF2B5EF4-FFF2-40B4-BE49-F238E27FC236}">
                  <a16:creationId xmlns:a16="http://schemas.microsoft.com/office/drawing/2014/main" id="{9B79D744-B2CF-6552-B9BD-E33E1B0C065A}"/>
                </a:ext>
              </a:extLst>
            </p:cNvPr>
            <p:cNvGrpSpPr/>
            <p:nvPr/>
          </p:nvGrpSpPr>
          <p:grpSpPr>
            <a:xfrm>
              <a:off x="8286794" y="5594477"/>
              <a:ext cx="3727187" cy="796658"/>
              <a:chOff x="4217022" y="4538068"/>
              <a:chExt cx="3727187" cy="2078203"/>
            </a:xfrm>
          </p:grpSpPr>
          <p:sp>
            <p:nvSpPr>
              <p:cNvPr id="71" name="矩形 27">
                <a:extLst>
                  <a:ext uri="{FF2B5EF4-FFF2-40B4-BE49-F238E27FC236}">
                    <a16:creationId xmlns:a16="http://schemas.microsoft.com/office/drawing/2014/main" id="{1515C610-E530-7572-9D95-26F6B4C76180}"/>
                  </a:ext>
                </a:extLst>
              </p:cNvPr>
              <p:cNvSpPr/>
              <p:nvPr/>
            </p:nvSpPr>
            <p:spPr>
              <a:xfrm>
                <a:off x="4217022" y="4595995"/>
                <a:ext cx="3727187" cy="202027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TextBox 72">
                <a:extLst>
                  <a:ext uri="{FF2B5EF4-FFF2-40B4-BE49-F238E27FC236}">
                    <a16:creationId xmlns:a16="http://schemas.microsoft.com/office/drawing/2014/main" id="{332810E3-6488-543F-A0C7-C4B701D423F6}"/>
                  </a:ext>
                </a:extLst>
              </p:cNvPr>
              <p:cNvSpPr txBox="1"/>
              <p:nvPr/>
            </p:nvSpPr>
            <p:spPr>
              <a:xfrm>
                <a:off x="4703768" y="4538068"/>
                <a:ext cx="2734541" cy="802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1">
                        <a:lumMod val="75000"/>
                      </a:schemeClr>
                    </a:solidFill>
                  </a:rPr>
                  <a:t>Discussion</a:t>
                </a:r>
                <a:endParaRPr lang="en-US" dirty="0">
                  <a:solidFill>
                    <a:schemeClr val="accent1">
                      <a:lumMod val="75000"/>
                    </a:schemeClr>
                  </a:solidFill>
                </a:endParaRPr>
              </a:p>
            </p:txBody>
          </p:sp>
        </p:grpSp>
        <p:sp>
          <p:nvSpPr>
            <p:cNvPr id="54" name="TextBox 53">
              <a:extLst>
                <a:ext uri="{FF2B5EF4-FFF2-40B4-BE49-F238E27FC236}">
                  <a16:creationId xmlns:a16="http://schemas.microsoft.com/office/drawing/2014/main" id="{1FD37031-D404-6162-92CB-E7B7C0827849}"/>
                </a:ext>
              </a:extLst>
            </p:cNvPr>
            <p:cNvSpPr txBox="1"/>
            <p:nvPr/>
          </p:nvSpPr>
          <p:spPr>
            <a:xfrm>
              <a:off x="8508424" y="5902036"/>
              <a:ext cx="3383971" cy="2169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Calibri"/>
                  <a:cs typeface="Calibri"/>
                </a:rPr>
                <a:t>Misalignment between feature importance and correlation ranking means the important features correlations with the label are likely not linear. </a:t>
              </a:r>
            </a:p>
            <a:p>
              <a:endParaRPr lang="en-US" sz="900" dirty="0">
                <a:ea typeface="Calibri"/>
                <a:cs typeface="Calibri"/>
              </a:endParaRPr>
            </a:p>
            <a:p>
              <a:r>
                <a:rPr lang="en-US" sz="900" dirty="0">
                  <a:ea typeface="Calibri"/>
                  <a:cs typeface="Calibri"/>
                </a:rPr>
                <a:t>The abundance of credit history features chosen as important, suggests default risk is an autoregressive risk.</a:t>
              </a:r>
            </a:p>
            <a:p>
              <a:endParaRPr lang="en-US" sz="900" dirty="0">
                <a:ea typeface="Calibri"/>
                <a:cs typeface="Calibri"/>
              </a:endParaRPr>
            </a:p>
            <a:p>
              <a:r>
                <a:rPr lang="en-US" sz="900" dirty="0">
                  <a:ea typeface="Calibri"/>
                  <a:cs typeface="Calibri"/>
                </a:rPr>
                <a:t>The usage of ROC as a metric might not be appropriate for a real-life credit risk scoring system. In fact, it does not factor in the risk appetite of the credit issuing entity. A more appropriate metric should be expected LGD (</a:t>
              </a:r>
              <a:r>
                <a:rPr lang="en-US" altLang="zh-HK" sz="900" dirty="0"/>
                <a:t>Loss Given Default). We will assessment under this metric for future work</a:t>
              </a:r>
              <a:endParaRPr lang="en-US" sz="900" dirty="0">
                <a:ea typeface="Calibri"/>
                <a:cs typeface="Calibri"/>
              </a:endParaRPr>
            </a:p>
            <a:p>
              <a:endParaRPr lang="en-US" sz="900" dirty="0">
                <a:ea typeface="Calibri"/>
                <a:cs typeface="Calibri"/>
              </a:endParaRPr>
            </a:p>
            <a:p>
              <a:endParaRPr lang="en-US" sz="900" dirty="0">
                <a:ea typeface="Calibri"/>
                <a:cs typeface="Calibri"/>
              </a:endParaRPr>
            </a:p>
            <a:p>
              <a:endParaRPr lang="en-US" sz="900" dirty="0">
                <a:ea typeface="Calibri"/>
                <a:cs typeface="Calibri"/>
              </a:endParaRPr>
            </a:p>
          </p:txBody>
        </p:sp>
      </p:grpSp>
      <p:pic>
        <p:nvPicPr>
          <p:cNvPr id="20" name="圖片 19">
            <a:extLst>
              <a:ext uri="{FF2B5EF4-FFF2-40B4-BE49-F238E27FC236}">
                <a16:creationId xmlns:a16="http://schemas.microsoft.com/office/drawing/2014/main" id="{71C66FD8-EAF7-4E46-8489-1C651347B306}"/>
              </a:ext>
            </a:extLst>
          </p:cNvPr>
          <p:cNvPicPr>
            <a:picLocks noChangeAspect="1"/>
          </p:cNvPicPr>
          <p:nvPr/>
        </p:nvPicPr>
        <p:blipFill>
          <a:blip r:embed="rId4"/>
          <a:stretch>
            <a:fillRect/>
          </a:stretch>
        </p:blipFill>
        <p:spPr>
          <a:xfrm>
            <a:off x="301856" y="3238403"/>
            <a:ext cx="3331289" cy="1797638"/>
          </a:xfrm>
          <a:prstGeom prst="rect">
            <a:avLst/>
          </a:prstGeom>
        </p:spPr>
      </p:pic>
    </p:spTree>
    <p:extLst>
      <p:ext uri="{BB962C8B-B14F-4D97-AF65-F5344CB8AC3E}">
        <p14:creationId xmlns:p14="http://schemas.microsoft.com/office/powerpoint/2010/main" val="8649167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F35801B772BE49A7707E7E71721842" ma:contentTypeVersion="4" ma:contentTypeDescription="Create a new document." ma:contentTypeScope="" ma:versionID="d0db0135423fc621eec36bf122695a7f">
  <xsd:schema xmlns:xsd="http://www.w3.org/2001/XMLSchema" xmlns:xs="http://www.w3.org/2001/XMLSchema" xmlns:p="http://schemas.microsoft.com/office/2006/metadata/properties" xmlns:ns3="fd1cb419-67ae-472a-b667-7319c5f87cd0" targetNamespace="http://schemas.microsoft.com/office/2006/metadata/properties" ma:root="true" ma:fieldsID="db66510bf5668ddb20ec0f368e9e910c" ns3:_="">
    <xsd:import namespace="fd1cb419-67ae-472a-b667-7319c5f87cd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cb419-67ae-472a-b667-7319c5f87c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238625-D5C5-428A-BCAA-4C8A4F0D53FA}">
  <ds:schemaRefs>
    <ds:schemaRef ds:uri="http://schemas.microsoft.com/sharepoint/v3/contenttype/forms"/>
  </ds:schemaRefs>
</ds:datastoreItem>
</file>

<file path=customXml/itemProps2.xml><?xml version="1.0" encoding="utf-8"?>
<ds:datastoreItem xmlns:ds="http://schemas.openxmlformats.org/officeDocument/2006/customXml" ds:itemID="{12D533F5-D7C3-4ACF-A713-217EF3F892C7}">
  <ds:schemaRefs>
    <ds:schemaRef ds:uri="fd1cb419-67ae-472a-b667-7319c5f87c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14222B9-F8C7-4AFA-8BA9-E05CA53B0D8F}">
  <ds:schemaRefs>
    <ds:schemaRef ds:uri="fd1cb419-67ae-472a-b667-7319c5f87cd0"/>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寬螢幕</PresentationFormat>
  <Paragraphs>70</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Wingdings,Sans-Serif</vt:lpstr>
      <vt:lpstr>Abadi</vt:lpstr>
      <vt:lpstr>Arial</vt:lpstr>
      <vt:lpstr>Calibri</vt:lpstr>
      <vt:lpstr>Calibri Light</vt:lpstr>
      <vt:lpstr>Wingdings</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Lo Eric</dc:creator>
  <cp:lastModifiedBy>Ngai Hung LO</cp:lastModifiedBy>
  <cp:revision>139</cp:revision>
  <dcterms:created xsi:type="dcterms:W3CDTF">2022-03-22T04:22:37Z</dcterms:created>
  <dcterms:modified xsi:type="dcterms:W3CDTF">2022-03-25T09:31:08Z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0x0101002EF35801B772BE49A7707E7E71721842</vt:lpwstr>
  </property>
</Properties>
</file>