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6600"/>
    <a:srgbClr val="0132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p:restoredTop sz="92318"/>
  </p:normalViewPr>
  <p:slideViewPr>
    <p:cSldViewPr snapToGrid="0" snapToObjects="1">
      <p:cViewPr>
        <p:scale>
          <a:sx n="126" d="100"/>
          <a:sy n="126" d="100"/>
        </p:scale>
        <p:origin x="328" y="152"/>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3/24/22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3/24/22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3/24/22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3/24/22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3/24/22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3/24/22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3/24/22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3/24/22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3/24/22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3/24/22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3/24/22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3/24/22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3/24/22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kaggle.com/competitions/home-credit-default-risk/data"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hyperlink" Target="https://www.kaggle.com/code/willkoehrsen/start-here-a-gentle-introduction/notebook" TargetMode="External"/><Relationship Id="rId4" Type="http://schemas.openxmlformats.org/officeDocument/2006/relationships/hyperlink" Target="https://www.analyticsvidhya.com/blog/2017/06/which-algorithm-takes-the-crown-light-gbm-vs-xgboo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p:cNvSpPr/>
          <p:nvPr/>
        </p:nvSpPr>
        <p:spPr>
          <a:xfrm>
            <a:off x="171871" y="4538502"/>
            <a:ext cx="1795118" cy="213874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t"/>
          <a:lstStyle/>
          <a:p>
            <a:endParaRPr lang="en-US" sz="1000" dirty="0">
              <a:latin typeface="Arial" panose="020B0604020202020204" pitchFamily="34" charset="0"/>
              <a:cs typeface="Arial" panose="020B0604020202020204" pitchFamily="34" charset="0"/>
            </a:endParaRPr>
          </a:p>
        </p:txBody>
      </p:sp>
      <p:sp>
        <p:nvSpPr>
          <p:cNvPr id="7" name="Rectangle 6"/>
          <p:cNvSpPr/>
          <p:nvPr/>
        </p:nvSpPr>
        <p:spPr>
          <a:xfrm>
            <a:off x="0" y="1"/>
            <a:ext cx="12192000" cy="906178"/>
          </a:xfrm>
          <a:prstGeom prst="rect">
            <a:avLst/>
          </a:prstGeom>
          <a:solidFill>
            <a:srgbClr val="013265"/>
          </a:solidFill>
          <a:ln>
            <a:solidFill>
              <a:srgbClr val="013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cs typeface="Arial" panose="020B0604020202020204" pitchFamily="34" charset="0"/>
              </a:rPr>
              <a:t>MSBD 5013 Project 1: </a:t>
            </a:r>
            <a:r>
              <a:rPr lang="en-HK" dirty="0">
                <a:solidFill>
                  <a:schemeClr val="bg1"/>
                </a:solidFill>
                <a:latin typeface="Arial" panose="020B0604020202020204" pitchFamily="34" charset="0"/>
                <a:cs typeface="Arial" panose="020B0604020202020204" pitchFamily="34" charset="0"/>
              </a:rPr>
              <a:t>Home Credit Default Risk Prediction</a:t>
            </a:r>
            <a:endParaRPr lang="en-US" altLang="zh-CN" dirty="0">
              <a:solidFill>
                <a:schemeClr val="bg1"/>
              </a:solidFill>
              <a:latin typeface="Arial" panose="020B0604020202020204" pitchFamily="34" charset="0"/>
              <a:cs typeface="Arial" panose="020B0604020202020204" pitchFamily="34" charset="0"/>
            </a:endParaRPr>
          </a:p>
          <a:p>
            <a:pPr algn="ctr"/>
            <a:r>
              <a:rPr lang="en-US" sz="1000" dirty="0" err="1">
                <a:solidFill>
                  <a:schemeClr val="bg1"/>
                </a:solidFill>
                <a:latin typeface="Arial" panose="020B0604020202020204" pitchFamily="34" charset="0"/>
                <a:cs typeface="Arial" panose="020B0604020202020204" pitchFamily="34" charset="0"/>
              </a:rPr>
              <a:t>Zhaoyang</a:t>
            </a:r>
            <a:r>
              <a:rPr lang="en-US" sz="1000" dirty="0">
                <a:solidFill>
                  <a:schemeClr val="bg1"/>
                </a:solidFill>
                <a:latin typeface="Arial" panose="020B0604020202020204" pitchFamily="34" charset="0"/>
                <a:cs typeface="Arial" panose="020B0604020202020204" pitchFamily="34" charset="0"/>
              </a:rPr>
              <a:t> Deng</a:t>
            </a:r>
            <a:r>
              <a:rPr lang="en-US" sz="1000" baseline="30000" dirty="0">
                <a:solidFill>
                  <a:schemeClr val="bg1"/>
                </a:solidFill>
                <a:latin typeface="Arial" panose="020B0604020202020204" pitchFamily="34" charset="0"/>
                <a:cs typeface="Arial" panose="020B0604020202020204" pitchFamily="34" charset="0"/>
              </a:rPr>
              <a:t>* </a:t>
            </a:r>
            <a:r>
              <a:rPr lang="en-US" sz="1000" dirty="0">
                <a:solidFill>
                  <a:schemeClr val="bg1"/>
                </a:solidFill>
                <a:latin typeface="Arial" panose="020B0604020202020204" pitchFamily="34" charset="0"/>
                <a:cs typeface="Arial" panose="020B0604020202020204" pitchFamily="34" charset="0"/>
              </a:rPr>
              <a:t>and Congjian Chen</a:t>
            </a:r>
            <a:r>
              <a:rPr lang="en-US" sz="1000" baseline="30000" dirty="0">
                <a:solidFill>
                  <a:schemeClr val="bg1"/>
                </a:solidFill>
                <a:latin typeface="Arial" panose="020B0604020202020204" pitchFamily="34" charset="0"/>
                <a:cs typeface="Arial" panose="020B0604020202020204" pitchFamily="34" charset="0"/>
              </a:rPr>
              <a:t>*</a:t>
            </a:r>
            <a:r>
              <a:rPr lang="en-US" sz="1000" dirty="0">
                <a:solidFill>
                  <a:schemeClr val="bg1"/>
                </a:solidFill>
                <a:latin typeface="Arial" panose="020B0604020202020204" pitchFamily="34" charset="0"/>
                <a:cs typeface="Arial" panose="020B0604020202020204" pitchFamily="34" charset="0"/>
              </a:rPr>
              <a:t> {</a:t>
            </a:r>
            <a:r>
              <a:rPr lang="en-US" sz="1000" dirty="0" err="1">
                <a:solidFill>
                  <a:schemeClr val="bg1"/>
                </a:solidFill>
                <a:latin typeface="Arial" panose="020B0604020202020204" pitchFamily="34" charset="0"/>
                <a:cs typeface="Arial" panose="020B0604020202020204" pitchFamily="34" charset="0"/>
              </a:rPr>
              <a:t>zdengao</a:t>
            </a:r>
            <a:r>
              <a:rPr lang="en-US" sz="1000" dirty="0">
                <a:solidFill>
                  <a:schemeClr val="bg1"/>
                </a:solidFill>
                <a:latin typeface="Arial" panose="020B0604020202020204" pitchFamily="34" charset="0"/>
                <a:cs typeface="Arial" panose="020B0604020202020204" pitchFamily="34" charset="0"/>
              </a:rPr>
              <a:t>, </a:t>
            </a:r>
            <a:r>
              <a:rPr lang="en-US" sz="1000" dirty="0" err="1">
                <a:solidFill>
                  <a:schemeClr val="bg1"/>
                </a:solidFill>
                <a:latin typeface="Arial" panose="020B0604020202020204" pitchFamily="34" charset="0"/>
                <a:cs typeface="Arial" panose="020B0604020202020204" pitchFamily="34" charset="0"/>
              </a:rPr>
              <a:t>cchenci</a:t>
            </a:r>
            <a:r>
              <a:rPr lang="en-US" sz="1000" dirty="0">
                <a:solidFill>
                  <a:schemeClr val="bg1"/>
                </a:solidFill>
                <a:latin typeface="Arial" panose="020B0604020202020204" pitchFamily="34" charset="0"/>
                <a:cs typeface="Arial" panose="020B0604020202020204" pitchFamily="34" charset="0"/>
              </a:rPr>
              <a:t>}@</a:t>
            </a:r>
            <a:r>
              <a:rPr lang="en-US" sz="1000" dirty="0" err="1">
                <a:solidFill>
                  <a:schemeClr val="bg1"/>
                </a:solidFill>
                <a:latin typeface="Arial" panose="020B0604020202020204" pitchFamily="34" charset="0"/>
                <a:cs typeface="Arial" panose="020B0604020202020204" pitchFamily="34" charset="0"/>
              </a:rPr>
              <a:t>connect.ust.hk</a:t>
            </a:r>
            <a:endParaRPr lang="en-US" sz="1000" dirty="0">
              <a:solidFill>
                <a:schemeClr val="bg1"/>
              </a:solidFill>
              <a:latin typeface="Arial" panose="020B0604020202020204" pitchFamily="34" charset="0"/>
              <a:cs typeface="Arial" panose="020B0604020202020204" pitchFamily="34" charset="0"/>
            </a:endParaRPr>
          </a:p>
          <a:p>
            <a:pPr algn="ctr"/>
            <a:r>
              <a:rPr lang="en-US" sz="1000" baseline="30000" dirty="0">
                <a:solidFill>
                  <a:schemeClr val="bg1"/>
                </a:solidFill>
                <a:latin typeface="Arial" panose="020B0604020202020204" pitchFamily="34" charset="0"/>
                <a:cs typeface="Arial" panose="020B0604020202020204" pitchFamily="34" charset="0"/>
              </a:rPr>
              <a:t>*</a:t>
            </a:r>
            <a:r>
              <a:rPr lang="en-US" sz="1000" dirty="0">
                <a:solidFill>
                  <a:schemeClr val="bg1"/>
                </a:solidFill>
                <a:latin typeface="Arial" panose="020B0604020202020204" pitchFamily="34" charset="0"/>
                <a:cs typeface="Arial" panose="020B0604020202020204" pitchFamily="34" charset="0"/>
              </a:rPr>
              <a:t>MSc Candidate in Big Data Technology, </a:t>
            </a:r>
            <a:r>
              <a:rPr lang="en-US" sz="1000" dirty="0" err="1">
                <a:solidFill>
                  <a:schemeClr val="bg1"/>
                </a:solidFill>
                <a:latin typeface="Arial" panose="020B0604020202020204" pitchFamily="34" charset="0"/>
                <a:cs typeface="Arial" panose="020B0604020202020204" pitchFamily="34" charset="0"/>
              </a:rPr>
              <a:t>Deptartment</a:t>
            </a:r>
            <a:r>
              <a:rPr lang="en-US" sz="1000" dirty="0">
                <a:solidFill>
                  <a:schemeClr val="bg1"/>
                </a:solidFill>
                <a:latin typeface="Arial" panose="020B0604020202020204" pitchFamily="34" charset="0"/>
                <a:cs typeface="Arial" panose="020B0604020202020204" pitchFamily="34" charset="0"/>
              </a:rPr>
              <a:t> of Computer Science and Engineering, HKUST</a:t>
            </a:r>
          </a:p>
        </p:txBody>
      </p:sp>
      <p:sp>
        <p:nvSpPr>
          <p:cNvPr id="9" name="Rectangle 8"/>
          <p:cNvSpPr/>
          <p:nvPr/>
        </p:nvSpPr>
        <p:spPr>
          <a:xfrm>
            <a:off x="164895" y="1072150"/>
            <a:ext cx="3794332" cy="264920"/>
          </a:xfrm>
          <a:prstGeom prst="rect">
            <a:avLst/>
          </a:prstGeom>
          <a:solidFill>
            <a:srgbClr val="013265"/>
          </a:solidFill>
          <a:ln>
            <a:solidFill>
              <a:srgbClr val="01326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latin typeface="Arial" panose="020B0604020202020204" pitchFamily="34" charset="0"/>
                <a:cs typeface="Arial" panose="020B0604020202020204" pitchFamily="34" charset="0"/>
              </a:rPr>
              <a:t>1. Introduction and Task Description</a:t>
            </a:r>
          </a:p>
        </p:txBody>
      </p:sp>
      <p:sp>
        <p:nvSpPr>
          <p:cNvPr id="13" name="Rectangle 12"/>
          <p:cNvSpPr/>
          <p:nvPr/>
        </p:nvSpPr>
        <p:spPr>
          <a:xfrm>
            <a:off x="164895" y="1337070"/>
            <a:ext cx="3794332" cy="1298742"/>
          </a:xfrm>
          <a:prstGeom prst="rect">
            <a:avLst/>
          </a:prstGeom>
          <a:ln>
            <a:solidFill>
              <a:srgbClr val="013265"/>
            </a:solidFill>
          </a:ln>
        </p:spPr>
        <p:style>
          <a:lnRef idx="2">
            <a:schemeClr val="dk1"/>
          </a:lnRef>
          <a:fillRef idx="1">
            <a:schemeClr val="lt1"/>
          </a:fillRef>
          <a:effectRef idx="0">
            <a:schemeClr val="dk1"/>
          </a:effectRef>
          <a:fontRef idx="minor">
            <a:schemeClr val="dk1"/>
          </a:fontRef>
        </p:style>
        <p:txBody>
          <a:bodyPr rtlCol="0" anchor="t"/>
          <a:lstStyle/>
          <a:p>
            <a:pPr>
              <a:spcAft>
                <a:spcPts val="600"/>
              </a:spcAft>
            </a:pPr>
            <a:r>
              <a:rPr lang="en-HK" sz="900" dirty="0">
                <a:latin typeface="Arial" panose="020B0604020202020204" pitchFamily="34" charset="0"/>
                <a:cs typeface="Arial" panose="020B0604020202020204" pitchFamily="34" charset="0"/>
              </a:rPr>
              <a:t>Home Credit, a bank that aims to provide safe loans to people, is making use of a variety of data to predict their clients' repayment abilities.</a:t>
            </a:r>
            <a:r>
              <a:rPr lang="en-US" sz="900" dirty="0">
                <a:latin typeface="Arial" panose="020B0604020202020204" pitchFamily="34" charset="0"/>
                <a:cs typeface="Arial" panose="020B0604020202020204" pitchFamily="34" charset="0"/>
              </a:rPr>
              <a:t> They are convinced that the data from not only the current application but also previous ones in both Home Credit and other financial institutions will be helpful.</a:t>
            </a:r>
          </a:p>
          <a:p>
            <a:pPr>
              <a:spcAft>
                <a:spcPts val="600"/>
              </a:spcAft>
            </a:pPr>
            <a:r>
              <a:rPr lang="en-US" sz="900" dirty="0">
                <a:latin typeface="Arial" panose="020B0604020202020204" pitchFamily="34" charset="0"/>
                <a:cs typeface="Arial" panose="020B0604020202020204" pitchFamily="34" charset="0"/>
              </a:rPr>
              <a:t>Thus, in this Kaggle competition, we will predict the default risk by the probability for each loan record in the Home Credit Sample. Essentially, this is a regression problem with output between 0 and 1.</a:t>
            </a:r>
          </a:p>
        </p:txBody>
      </p:sp>
      <p:sp>
        <p:nvSpPr>
          <p:cNvPr id="18" name="Rectangle 17"/>
          <p:cNvSpPr/>
          <p:nvPr/>
        </p:nvSpPr>
        <p:spPr>
          <a:xfrm>
            <a:off x="4082536" y="1072150"/>
            <a:ext cx="3788280" cy="264920"/>
          </a:xfrm>
          <a:prstGeom prst="rect">
            <a:avLst/>
          </a:prstGeom>
          <a:solidFill>
            <a:srgbClr val="013265"/>
          </a:solidFill>
          <a:ln>
            <a:solidFill>
              <a:srgbClr val="01326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a:latin typeface="Arial" panose="020B0604020202020204" pitchFamily="34" charset="0"/>
                <a:cs typeface="Arial" panose="020B0604020202020204" pitchFamily="34" charset="0"/>
              </a:rPr>
              <a:t>3. Feature Engineering</a:t>
            </a:r>
            <a:endParaRPr lang="en-US" sz="1200" dirty="0">
              <a:latin typeface="Arial" panose="020B0604020202020204" pitchFamily="34" charset="0"/>
              <a:cs typeface="Arial" panose="020B0604020202020204" pitchFamily="34" charset="0"/>
            </a:endParaRPr>
          </a:p>
        </p:txBody>
      </p:sp>
      <p:sp>
        <p:nvSpPr>
          <p:cNvPr id="19" name="Rectangle 18"/>
          <p:cNvSpPr/>
          <p:nvPr/>
        </p:nvSpPr>
        <p:spPr>
          <a:xfrm>
            <a:off x="7990397" y="1072150"/>
            <a:ext cx="4031176" cy="264920"/>
          </a:xfrm>
          <a:prstGeom prst="rect">
            <a:avLst/>
          </a:prstGeom>
          <a:solidFill>
            <a:srgbClr val="013265"/>
          </a:solidFill>
          <a:ln>
            <a:solidFill>
              <a:srgbClr val="01326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latin typeface="Arial" panose="020B0604020202020204" pitchFamily="34" charset="0"/>
                <a:cs typeface="Arial" panose="020B0604020202020204" pitchFamily="34" charset="0"/>
              </a:rPr>
              <a:t>5. Experiment Results</a:t>
            </a:r>
          </a:p>
        </p:txBody>
      </p:sp>
      <p:sp>
        <p:nvSpPr>
          <p:cNvPr id="8" name="Rectangle 7"/>
          <p:cNvSpPr/>
          <p:nvPr/>
        </p:nvSpPr>
        <p:spPr>
          <a:xfrm>
            <a:off x="171870" y="2692220"/>
            <a:ext cx="3794332" cy="264920"/>
          </a:xfrm>
          <a:prstGeom prst="rect">
            <a:avLst/>
          </a:prstGeom>
          <a:solidFill>
            <a:srgbClr val="013265"/>
          </a:solidFill>
          <a:ln>
            <a:solidFill>
              <a:srgbClr val="01326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latin typeface="Arial" panose="020B0604020202020204" pitchFamily="34" charset="0"/>
                <a:cs typeface="Arial" panose="020B0604020202020204" pitchFamily="34" charset="0"/>
              </a:rPr>
              <a:t>2. Dataset</a:t>
            </a:r>
          </a:p>
        </p:txBody>
      </p:sp>
      <p:sp>
        <p:nvSpPr>
          <p:cNvPr id="11" name="Rectangle 10"/>
          <p:cNvSpPr/>
          <p:nvPr/>
        </p:nvSpPr>
        <p:spPr>
          <a:xfrm>
            <a:off x="171870" y="2957140"/>
            <a:ext cx="3795690" cy="1486651"/>
          </a:xfrm>
          <a:prstGeom prst="rect">
            <a:avLst/>
          </a:prstGeom>
          <a:ln>
            <a:solidFill>
              <a:srgbClr val="013265"/>
            </a:solidFill>
          </a:ln>
        </p:spPr>
        <p:style>
          <a:lnRef idx="2">
            <a:schemeClr val="dk1"/>
          </a:lnRef>
          <a:fillRef idx="1">
            <a:schemeClr val="lt1"/>
          </a:fillRef>
          <a:effectRef idx="0">
            <a:schemeClr val="dk1"/>
          </a:effectRef>
          <a:fontRef idx="minor">
            <a:schemeClr val="dk1"/>
          </a:fontRef>
        </p:style>
        <p:txBody>
          <a:bodyPr rtlCol="0" anchor="t"/>
          <a:lstStyle/>
          <a:p>
            <a:pPr>
              <a:spcAft>
                <a:spcPts val="600"/>
              </a:spcAft>
            </a:pPr>
            <a:r>
              <a:rPr lang="en-US" sz="900" dirty="0">
                <a:latin typeface="Arial" panose="020B0604020202020204" pitchFamily="34" charset="0"/>
                <a:cs typeface="Arial" panose="020B0604020202020204" pitchFamily="34" charset="0"/>
              </a:rPr>
              <a:t>We roughly divide 7 csv files into 4 groups as follows (a detailed relationship graph of tables is available </a:t>
            </a:r>
            <a:r>
              <a:rPr lang="en-US" sz="900" dirty="0">
                <a:latin typeface="Arial" panose="020B0604020202020204" pitchFamily="34" charset="0"/>
                <a:cs typeface="Arial" panose="020B0604020202020204" pitchFamily="34" charset="0"/>
                <a:hlinkClick r:id="rId3"/>
              </a:rPr>
              <a:t>here</a:t>
            </a:r>
            <a:r>
              <a:rPr lang="en-US" sz="900" dirty="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Main (</a:t>
            </a:r>
            <a:r>
              <a:rPr lang="en-US" sz="900" i="1" dirty="0">
                <a:latin typeface="Arial" panose="020B0604020202020204" pitchFamily="34" charset="0"/>
                <a:cs typeface="Arial" panose="020B0604020202020204" pitchFamily="34" charset="0"/>
              </a:rPr>
              <a:t>application_{train, test}</a:t>
            </a:r>
            <a:r>
              <a:rPr lang="en-US" sz="900" dirty="0">
                <a:latin typeface="Arial" panose="020B0604020202020204" pitchFamily="34" charset="0"/>
                <a:cs typeface="Arial" panose="020B0604020202020204" pitchFamily="34" charset="0"/>
              </a:rPr>
              <a:t>)</a:t>
            </a:r>
            <a:endParaRPr lang="en-US" sz="900" i="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Bureau (</a:t>
            </a:r>
            <a:r>
              <a:rPr lang="en-US" sz="900" i="1" dirty="0">
                <a:latin typeface="Arial" panose="020B0604020202020204" pitchFamily="34" charset="0"/>
                <a:cs typeface="Arial" panose="020B0604020202020204" pitchFamily="34" charset="0"/>
              </a:rPr>
              <a:t>bureau, </a:t>
            </a:r>
            <a:r>
              <a:rPr lang="en-US" sz="900" i="1" dirty="0" err="1">
                <a:latin typeface="Arial" panose="020B0604020202020204" pitchFamily="34" charset="0"/>
                <a:cs typeface="Arial" panose="020B0604020202020204" pitchFamily="34" charset="0"/>
              </a:rPr>
              <a:t>bureau_balance</a:t>
            </a:r>
            <a:r>
              <a:rPr lang="en-US" sz="900" dirty="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Previous (</a:t>
            </a:r>
            <a:r>
              <a:rPr lang="en-US" sz="900" i="1" dirty="0" err="1">
                <a:latin typeface="Arial" panose="020B0604020202020204" pitchFamily="34" charset="0"/>
                <a:cs typeface="Arial" panose="020B0604020202020204" pitchFamily="34" charset="0"/>
              </a:rPr>
              <a:t>previous_application</a:t>
            </a:r>
            <a:r>
              <a:rPr lang="en-US" sz="900" dirty="0">
                <a:latin typeface="Arial" panose="020B0604020202020204" pitchFamily="34" charset="0"/>
                <a:cs typeface="Arial" panose="020B0604020202020204" pitchFamily="34" charset="0"/>
              </a:rPr>
              <a:t>)</a:t>
            </a:r>
          </a:p>
          <a:p>
            <a:pPr marL="171450" indent="-171450">
              <a:spcAft>
                <a:spcPts val="600"/>
              </a:spcAft>
              <a:buFont typeface="Arial" panose="020B0604020202020204" pitchFamily="34" charset="0"/>
              <a:buChar char="•"/>
            </a:pPr>
            <a:r>
              <a:rPr lang="en-US" sz="900" dirty="0">
                <a:latin typeface="Arial" panose="020B0604020202020204" pitchFamily="34" charset="0"/>
                <a:cs typeface="Arial" panose="020B0604020202020204" pitchFamily="34" charset="0"/>
              </a:rPr>
              <a:t>Personal records (</a:t>
            </a:r>
            <a:r>
              <a:rPr lang="en-HK" sz="900" i="1" dirty="0" err="1">
                <a:latin typeface="Arial" panose="020B0604020202020204" pitchFamily="34" charset="0"/>
                <a:cs typeface="Arial" panose="020B0604020202020204" pitchFamily="34" charset="0"/>
              </a:rPr>
              <a:t>POS_CASH_balance</a:t>
            </a:r>
            <a:r>
              <a:rPr lang="en-HK" sz="900" i="1" dirty="0">
                <a:latin typeface="Arial" panose="020B0604020202020204" pitchFamily="34" charset="0"/>
                <a:cs typeface="Arial" panose="020B0604020202020204" pitchFamily="34" charset="0"/>
              </a:rPr>
              <a:t>, </a:t>
            </a:r>
            <a:r>
              <a:rPr lang="en-HK" sz="900" i="1" dirty="0" err="1">
                <a:latin typeface="Arial" panose="020B0604020202020204" pitchFamily="34" charset="0"/>
                <a:cs typeface="Arial" panose="020B0604020202020204" pitchFamily="34" charset="0"/>
              </a:rPr>
              <a:t>installments_payments</a:t>
            </a:r>
            <a:r>
              <a:rPr lang="en-HK" sz="900" i="1" dirty="0">
                <a:latin typeface="Arial" panose="020B0604020202020204" pitchFamily="34" charset="0"/>
                <a:cs typeface="Arial" panose="020B0604020202020204" pitchFamily="34" charset="0"/>
              </a:rPr>
              <a:t>, </a:t>
            </a:r>
            <a:r>
              <a:rPr lang="en-HK" sz="900" i="1" dirty="0" err="1">
                <a:latin typeface="Arial" panose="020B0604020202020204" pitchFamily="34" charset="0"/>
                <a:cs typeface="Arial" panose="020B0604020202020204" pitchFamily="34" charset="0"/>
              </a:rPr>
              <a:t>credit_card_balance</a:t>
            </a:r>
            <a:r>
              <a:rPr lang="en-HK" sz="900" dirty="0">
                <a:latin typeface="Arial" panose="020B0604020202020204" pitchFamily="34" charset="0"/>
                <a:cs typeface="Arial" panose="020B0604020202020204" pitchFamily="34" charset="0"/>
              </a:rPr>
              <a:t>)</a:t>
            </a:r>
          </a:p>
          <a:p>
            <a:pPr>
              <a:spcAft>
                <a:spcPts val="600"/>
              </a:spcAft>
            </a:pPr>
            <a:r>
              <a:rPr lang="en-HK" sz="900" dirty="0">
                <a:latin typeface="Arial" panose="020B0604020202020204" pitchFamily="34" charset="0"/>
                <a:cs typeface="Arial" panose="020B0604020202020204" pitchFamily="34" charset="0"/>
              </a:rPr>
              <a:t>The training and test set contain around 308k and 49k unique samples, respectively.</a:t>
            </a:r>
          </a:p>
        </p:txBody>
      </p:sp>
      <p:sp>
        <p:nvSpPr>
          <p:cNvPr id="14" name="Rectangle 13"/>
          <p:cNvSpPr/>
          <p:nvPr/>
        </p:nvSpPr>
        <p:spPr>
          <a:xfrm>
            <a:off x="7990397" y="1343270"/>
            <a:ext cx="4031176" cy="2444706"/>
          </a:xfrm>
          <a:prstGeom prst="rect">
            <a:avLst/>
          </a:prstGeom>
          <a:ln>
            <a:solidFill>
              <a:srgbClr val="013265"/>
            </a:solidFill>
          </a:ln>
        </p:spPr>
        <p:style>
          <a:lnRef idx="2">
            <a:schemeClr val="dk1"/>
          </a:lnRef>
          <a:fillRef idx="1">
            <a:schemeClr val="lt1"/>
          </a:fillRef>
          <a:effectRef idx="0">
            <a:schemeClr val="dk1"/>
          </a:effectRef>
          <a:fontRef idx="minor">
            <a:schemeClr val="dk1"/>
          </a:fontRef>
        </p:style>
        <p:txBody>
          <a:bodyPr rtlCol="0" anchor="t"/>
          <a:lstStyle/>
          <a:p>
            <a:pPr>
              <a:spcAft>
                <a:spcPts val="600"/>
              </a:spcAft>
            </a:pPr>
            <a:r>
              <a:rPr lang="en-US" altLang="zh-CN" sz="900" dirty="0">
                <a:latin typeface="Arial" panose="020B0604020202020204" pitchFamily="34" charset="0"/>
                <a:cs typeface="Arial" panose="020B0604020202020204" pitchFamily="34" charset="0"/>
              </a:rPr>
              <a:t>Logistic regression on Main is applied for baseline. </a:t>
            </a:r>
            <a:r>
              <a:rPr lang="en-US" altLang="zh-CN" sz="900" dirty="0" err="1">
                <a:latin typeface="Arial" panose="020B0604020202020204" pitchFamily="34" charset="0"/>
                <a:cs typeface="Arial" panose="020B0604020202020204" pitchFamily="34" charset="0"/>
              </a:rPr>
              <a:t>LightGBM</a:t>
            </a:r>
            <a:r>
              <a:rPr lang="en-US" altLang="zh-CN" sz="900" dirty="0">
                <a:latin typeface="Arial" panose="020B0604020202020204" pitchFamily="34" charset="0"/>
                <a:cs typeface="Arial" panose="020B0604020202020204" pitchFamily="34" charset="0"/>
              </a:rPr>
              <a:t> on different features are applied for improvements 5-fold cross validation and grid search tuning is applied for model selection. </a:t>
            </a:r>
          </a:p>
          <a:p>
            <a:pPr>
              <a:spcAft>
                <a:spcPts val="600"/>
              </a:spcAft>
            </a:pPr>
            <a:r>
              <a:rPr lang="en-US" altLang="zh-CN" sz="900" dirty="0">
                <a:latin typeface="Arial" panose="020B0604020202020204" pitchFamily="34" charset="0"/>
                <a:cs typeface="Arial" panose="020B0604020202020204" pitchFamily="34" charset="0"/>
              </a:rPr>
              <a:t>The model is trained on </a:t>
            </a:r>
            <a:r>
              <a:rPr lang="en-US" altLang="zh-CN" sz="900" dirty="0" err="1">
                <a:latin typeface="Arial" panose="020B0604020202020204" pitchFamily="34" charset="0"/>
                <a:cs typeface="Arial" panose="020B0604020202020204" pitchFamily="34" charset="0"/>
              </a:rPr>
              <a:t>Colab</a:t>
            </a:r>
            <a:r>
              <a:rPr lang="en-US" altLang="zh-CN" sz="900" dirty="0">
                <a:latin typeface="Arial" panose="020B0604020202020204" pitchFamily="34" charset="0"/>
                <a:cs typeface="Arial" panose="020B0604020202020204" pitchFamily="34" charset="0"/>
              </a:rPr>
              <a:t>. Although we have reduced the memory usage by converting type of variables and deleting raw data, the RAM restriction (free 12 GB on </a:t>
            </a:r>
            <a:r>
              <a:rPr lang="en-US" altLang="zh-CN" sz="900" dirty="0" err="1">
                <a:latin typeface="Arial" panose="020B0604020202020204" pitchFamily="34" charset="0"/>
                <a:cs typeface="Arial" panose="020B0604020202020204" pitchFamily="34" charset="0"/>
              </a:rPr>
              <a:t>Colab</a:t>
            </a:r>
            <a:r>
              <a:rPr lang="en-US" altLang="zh-CN" sz="900" dirty="0">
                <a:latin typeface="Arial" panose="020B0604020202020204" pitchFamily="34" charset="0"/>
                <a:cs typeface="Arial" panose="020B0604020202020204" pitchFamily="34" charset="0"/>
              </a:rPr>
              <a:t>) still prevents us from training features from all csv files together. Thus, we try several combinations of features.</a:t>
            </a:r>
            <a:endParaRPr lang="en-US" sz="900" dirty="0">
              <a:latin typeface="Arial" panose="020B0604020202020204" pitchFamily="34" charset="0"/>
              <a:cs typeface="Arial" panose="020B0604020202020204" pitchFamily="34" charset="0"/>
            </a:endParaRPr>
          </a:p>
          <a:p>
            <a:pPr>
              <a:spcAft>
                <a:spcPts val="600"/>
              </a:spcAft>
            </a:pPr>
            <a:r>
              <a:rPr lang="en-US" sz="900" dirty="0">
                <a:latin typeface="Arial" panose="020B0604020202020204" pitchFamily="34" charset="0"/>
                <a:cs typeface="Arial" panose="020B0604020202020204" pitchFamily="34" charset="0"/>
              </a:rPr>
              <a:t>The AUC in different models are as follows:</a:t>
            </a:r>
          </a:p>
        </p:txBody>
      </p:sp>
      <p:sp>
        <p:nvSpPr>
          <p:cNvPr id="15" name="Rectangle 14"/>
          <p:cNvSpPr/>
          <p:nvPr/>
        </p:nvSpPr>
        <p:spPr>
          <a:xfrm>
            <a:off x="7990392" y="5071071"/>
            <a:ext cx="4031176" cy="633959"/>
          </a:xfrm>
          <a:prstGeom prst="rect">
            <a:avLst/>
          </a:prstGeom>
          <a:ln>
            <a:solidFill>
              <a:srgbClr val="013265"/>
            </a:solidFill>
          </a:ln>
        </p:spPr>
        <p:style>
          <a:lnRef idx="2">
            <a:schemeClr val="dk1"/>
          </a:lnRef>
          <a:fillRef idx="1">
            <a:schemeClr val="lt1"/>
          </a:fillRef>
          <a:effectRef idx="0">
            <a:schemeClr val="dk1"/>
          </a:effectRef>
          <a:fontRef idx="minor">
            <a:schemeClr val="dk1"/>
          </a:fontRef>
        </p:style>
        <p:txBody>
          <a:bodyPr rtlCol="0" anchor="t"/>
          <a:lstStyle/>
          <a:p>
            <a:r>
              <a:rPr lang="en-US" sz="900" dirty="0">
                <a:latin typeface="Arial" panose="020B0604020202020204" pitchFamily="34" charset="0"/>
                <a:cs typeface="Arial" panose="020B0604020202020204" pitchFamily="34" charset="0"/>
                <a:hlinkClick r:id="rId4"/>
              </a:rPr>
              <a:t>https://www.analyticsvidhya.com/blog/2017/06/which-algorithm-takes-the-crown-light-gbm-vs-xgboost/</a:t>
            </a:r>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hlinkClick r:id="rId5"/>
              </a:rPr>
              <a:t>https://www.kaggle.com/code/willkoehrsen/start-here-a-gentle-introduction/notebook</a:t>
            </a:r>
            <a:endParaRPr lang="en-US" sz="900" dirty="0">
              <a:latin typeface="Arial" panose="020B0604020202020204" pitchFamily="34" charset="0"/>
              <a:cs typeface="Arial" panose="020B0604020202020204" pitchFamily="34" charset="0"/>
            </a:endParaRPr>
          </a:p>
          <a:p>
            <a:endParaRPr lang="en-US" sz="900" dirty="0">
              <a:latin typeface="Arial" panose="020B0604020202020204" pitchFamily="34" charset="0"/>
              <a:cs typeface="Arial" panose="020B0604020202020204" pitchFamily="34" charset="0"/>
            </a:endParaRPr>
          </a:p>
        </p:txBody>
      </p:sp>
      <p:sp>
        <p:nvSpPr>
          <p:cNvPr id="17" name="Rectangle 16"/>
          <p:cNvSpPr/>
          <p:nvPr/>
        </p:nvSpPr>
        <p:spPr>
          <a:xfrm>
            <a:off x="7990392" y="4815677"/>
            <a:ext cx="4031176" cy="264920"/>
          </a:xfrm>
          <a:prstGeom prst="rect">
            <a:avLst/>
          </a:prstGeom>
          <a:solidFill>
            <a:srgbClr val="013265"/>
          </a:solidFill>
          <a:ln>
            <a:solidFill>
              <a:srgbClr val="01326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latin typeface="Arial" panose="020B0604020202020204" pitchFamily="34" charset="0"/>
                <a:cs typeface="Arial" panose="020B0604020202020204" pitchFamily="34" charset="0"/>
              </a:rPr>
              <a:t>7. References</a:t>
            </a:r>
          </a:p>
        </p:txBody>
      </p:sp>
      <p:sp>
        <p:nvSpPr>
          <p:cNvPr id="20" name="Rectangle 19"/>
          <p:cNvSpPr/>
          <p:nvPr/>
        </p:nvSpPr>
        <p:spPr>
          <a:xfrm>
            <a:off x="7990397" y="3856606"/>
            <a:ext cx="4031176" cy="264920"/>
          </a:xfrm>
          <a:prstGeom prst="rect">
            <a:avLst/>
          </a:prstGeom>
          <a:solidFill>
            <a:srgbClr val="013265"/>
          </a:solidFill>
          <a:ln>
            <a:solidFill>
              <a:srgbClr val="01326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latin typeface="Arial" panose="020B0604020202020204" pitchFamily="34" charset="0"/>
                <a:cs typeface="Arial" panose="020B0604020202020204" pitchFamily="34" charset="0"/>
              </a:rPr>
              <a:t>6. Conclusion</a:t>
            </a:r>
          </a:p>
        </p:txBody>
      </p:sp>
      <p:sp>
        <p:nvSpPr>
          <p:cNvPr id="22" name="Rectangle 21"/>
          <p:cNvSpPr/>
          <p:nvPr/>
        </p:nvSpPr>
        <p:spPr>
          <a:xfrm>
            <a:off x="4074889" y="3314987"/>
            <a:ext cx="3795690" cy="3362258"/>
          </a:xfrm>
          <a:prstGeom prst="rect">
            <a:avLst/>
          </a:prstGeom>
          <a:ln>
            <a:solidFill>
              <a:srgbClr val="013265"/>
            </a:solidFill>
          </a:ln>
        </p:spPr>
        <p:style>
          <a:lnRef idx="2">
            <a:schemeClr val="dk1"/>
          </a:lnRef>
          <a:fillRef idx="1">
            <a:schemeClr val="lt1"/>
          </a:fillRef>
          <a:effectRef idx="0">
            <a:schemeClr val="dk1"/>
          </a:effectRef>
          <a:fontRef idx="minor">
            <a:schemeClr val="dk1"/>
          </a:fontRef>
        </p:style>
        <p:txBody>
          <a:bodyPr rtlCol="0" anchor="t"/>
          <a:lstStyle/>
          <a:p>
            <a:pPr>
              <a:spcAft>
                <a:spcPts val="600"/>
              </a:spcAft>
            </a:pPr>
            <a:r>
              <a:rPr lang="en-HK" sz="900" dirty="0">
                <a:latin typeface="Arial" panose="020B0604020202020204" pitchFamily="34" charset="0"/>
                <a:cs typeface="Arial" panose="020B0604020202020204" pitchFamily="34" charset="0"/>
              </a:rPr>
              <a:t>For this probability-oriented problem, logistic regression is a great choice to create a baseline. Then we focus on tree-based models/gradient boosting frameworks, which are widely considered dominating the Kaggle competitions. </a:t>
            </a:r>
          </a:p>
          <a:p>
            <a:pPr>
              <a:spcAft>
                <a:spcPts val="600"/>
              </a:spcAft>
            </a:pPr>
            <a:r>
              <a:rPr lang="en-HK" sz="900" dirty="0">
                <a:latin typeface="Arial" panose="020B0604020202020204" pitchFamily="34" charset="0"/>
                <a:cs typeface="Arial" panose="020B0604020202020204" pitchFamily="34" charset="0"/>
              </a:rPr>
              <a:t>Note that</a:t>
            </a:r>
            <a:r>
              <a:rPr lang="zh-CN" altLang="en-US" sz="900" dirty="0">
                <a:latin typeface="Arial" panose="020B0604020202020204" pitchFamily="34" charset="0"/>
                <a:cs typeface="Arial" panose="020B0604020202020204" pitchFamily="34" charset="0"/>
              </a:rPr>
              <a:t> </a:t>
            </a:r>
            <a:r>
              <a:rPr lang="en-US" altLang="zh-CN" sz="900" dirty="0">
                <a:latin typeface="Arial" panose="020B0604020202020204" pitchFamily="34" charset="0"/>
                <a:cs typeface="Arial" panose="020B0604020202020204" pitchFamily="34" charset="0"/>
              </a:rPr>
              <a:t>our dataset after feature engineering takes up a huge memory, </a:t>
            </a:r>
            <a:r>
              <a:rPr lang="en-HK" sz="900" dirty="0" err="1">
                <a:latin typeface="Arial" panose="020B0604020202020204" pitchFamily="34" charset="0"/>
                <a:cs typeface="Arial" panose="020B0604020202020204" pitchFamily="34" charset="0"/>
              </a:rPr>
              <a:t>LightGBM</a:t>
            </a:r>
            <a:r>
              <a:rPr lang="en-HK" sz="900" dirty="0">
                <a:latin typeface="Arial" panose="020B0604020202020204" pitchFamily="34" charset="0"/>
                <a:cs typeface="Arial" panose="020B0604020202020204" pitchFamily="34" charset="0"/>
              </a:rPr>
              <a:t>, a fast, distributed, high-performance gradient boosting framework based on decision tree algorithm</a:t>
            </a:r>
            <a:r>
              <a:rPr lang="en-US" sz="900" dirty="0">
                <a:latin typeface="Arial" panose="020B0604020202020204" pitchFamily="34" charset="0"/>
                <a:cs typeface="Arial" panose="020B0604020202020204" pitchFamily="34" charset="0"/>
              </a:rPr>
              <a:t>, would be useful.</a:t>
            </a:r>
          </a:p>
          <a:p>
            <a:pPr>
              <a:spcAft>
                <a:spcPts val="600"/>
              </a:spcAft>
            </a:pPr>
            <a:endParaRPr lang="en-US" sz="900" dirty="0">
              <a:latin typeface="Arial" panose="020B0604020202020204" pitchFamily="34" charset="0"/>
              <a:cs typeface="Arial" panose="020B0604020202020204" pitchFamily="34" charset="0"/>
            </a:endParaRPr>
          </a:p>
          <a:p>
            <a:pPr>
              <a:spcAft>
                <a:spcPts val="600"/>
              </a:spcAft>
            </a:pPr>
            <a:endParaRPr lang="en-US" sz="900" dirty="0">
              <a:latin typeface="Arial" panose="020B0604020202020204" pitchFamily="34" charset="0"/>
              <a:cs typeface="Arial" panose="020B0604020202020204" pitchFamily="34" charset="0"/>
            </a:endParaRPr>
          </a:p>
          <a:p>
            <a:pPr>
              <a:spcAft>
                <a:spcPts val="600"/>
              </a:spcAft>
            </a:pPr>
            <a:endParaRPr lang="en-US" sz="900" dirty="0">
              <a:latin typeface="Arial" panose="020B0604020202020204" pitchFamily="34" charset="0"/>
              <a:cs typeface="Arial" panose="020B0604020202020204" pitchFamily="34" charset="0"/>
            </a:endParaRPr>
          </a:p>
          <a:p>
            <a:pPr>
              <a:spcAft>
                <a:spcPts val="600"/>
              </a:spcAft>
            </a:pPr>
            <a:endParaRPr lang="en-US" sz="900" dirty="0">
              <a:latin typeface="Arial" panose="020B0604020202020204" pitchFamily="34" charset="0"/>
              <a:cs typeface="Arial" panose="020B0604020202020204" pitchFamily="34" charset="0"/>
            </a:endParaRPr>
          </a:p>
          <a:p>
            <a:pPr>
              <a:spcAft>
                <a:spcPts val="600"/>
              </a:spcAft>
            </a:pPr>
            <a:endParaRPr lang="en-US" sz="900" dirty="0">
              <a:latin typeface="Arial" panose="020B0604020202020204" pitchFamily="34" charset="0"/>
              <a:cs typeface="Arial" panose="020B0604020202020204" pitchFamily="34" charset="0"/>
            </a:endParaRPr>
          </a:p>
          <a:p>
            <a:pPr>
              <a:spcAft>
                <a:spcPts val="600"/>
              </a:spcAft>
            </a:pPr>
            <a:r>
              <a:rPr lang="en-US" sz="900" dirty="0">
                <a:latin typeface="Arial" panose="020B0604020202020204" pitchFamily="34" charset="0"/>
                <a:cs typeface="Arial" panose="020B0604020202020204" pitchFamily="34" charset="0"/>
              </a:rPr>
              <a:t>In </a:t>
            </a:r>
            <a:r>
              <a:rPr lang="en-US" sz="900" dirty="0" err="1">
                <a:latin typeface="Arial" panose="020B0604020202020204" pitchFamily="34" charset="0"/>
                <a:cs typeface="Arial" panose="020B0604020202020204" pitchFamily="34" charset="0"/>
              </a:rPr>
              <a:t>LightGBM</a:t>
            </a:r>
            <a:r>
              <a:rPr lang="en-US" sz="900" dirty="0">
                <a:latin typeface="Arial" panose="020B0604020202020204" pitchFamily="34" charset="0"/>
                <a:cs typeface="Arial" panose="020B0604020202020204" pitchFamily="34" charset="0"/>
              </a:rPr>
              <a:t>, the </a:t>
            </a:r>
            <a:r>
              <a:rPr lang="en-HK" sz="900" dirty="0">
                <a:latin typeface="Arial" panose="020B0604020202020204" pitchFamily="34" charset="0"/>
                <a:cs typeface="Arial" panose="020B0604020202020204" pitchFamily="34" charset="0"/>
              </a:rPr>
              <a:t>leaf-wise tree growth pattern (as above) leads to increase in complexity and may lead to overfitting and it can be overcome by specifying another parameter max-depth which specifies the depth to which splitting will occur. Therefore, comparing with other gradient boosting frameworks, it ensures the faster training speed and lower memory usage.</a:t>
            </a:r>
            <a:endParaRPr lang="en-US" sz="900" dirty="0">
              <a:latin typeface="Arial" panose="020B0604020202020204" pitchFamily="34" charset="0"/>
              <a:cs typeface="Arial" panose="020B0604020202020204" pitchFamily="34" charset="0"/>
            </a:endParaRPr>
          </a:p>
        </p:txBody>
      </p:sp>
      <p:sp>
        <p:nvSpPr>
          <p:cNvPr id="23" name="Rectangle 22"/>
          <p:cNvSpPr/>
          <p:nvPr/>
        </p:nvSpPr>
        <p:spPr>
          <a:xfrm>
            <a:off x="4074889" y="3050066"/>
            <a:ext cx="3795690" cy="264920"/>
          </a:xfrm>
          <a:prstGeom prst="rect">
            <a:avLst/>
          </a:prstGeom>
          <a:solidFill>
            <a:srgbClr val="013265"/>
          </a:solidFill>
          <a:ln>
            <a:solidFill>
              <a:srgbClr val="01326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latin typeface="Arial" panose="020B0604020202020204" pitchFamily="34" charset="0"/>
                <a:cs typeface="Arial" panose="020B0604020202020204" pitchFamily="34" charset="0"/>
              </a:rPr>
              <a:t>4. Models</a:t>
            </a:r>
          </a:p>
        </p:txBody>
      </p:sp>
      <p:sp>
        <p:nvSpPr>
          <p:cNvPr id="25" name="Rectangle 24"/>
          <p:cNvSpPr/>
          <p:nvPr/>
        </p:nvSpPr>
        <p:spPr>
          <a:xfrm>
            <a:off x="4081563" y="1337071"/>
            <a:ext cx="3789222" cy="1661310"/>
          </a:xfrm>
          <a:prstGeom prst="rect">
            <a:avLst/>
          </a:prstGeom>
          <a:ln>
            <a:solidFill>
              <a:srgbClr val="013265"/>
            </a:solidFill>
          </a:ln>
        </p:spPr>
        <p:style>
          <a:lnRef idx="2">
            <a:schemeClr val="dk1"/>
          </a:lnRef>
          <a:fillRef idx="1">
            <a:schemeClr val="lt1"/>
          </a:fillRef>
          <a:effectRef idx="0">
            <a:schemeClr val="dk1"/>
          </a:effectRef>
          <a:fontRef idx="minor">
            <a:schemeClr val="dk1"/>
          </a:fontRef>
        </p:style>
        <p:txBody>
          <a:bodyPr rtlCol="0" anchor="t"/>
          <a:lstStyle/>
          <a:p>
            <a:pPr>
              <a:spcBef>
                <a:spcPts val="600"/>
              </a:spcBef>
            </a:pPr>
            <a:r>
              <a:rPr lang="en-US" sz="900" dirty="0">
                <a:latin typeface="Arial" panose="020B0604020202020204" pitchFamily="34" charset="0"/>
                <a:cs typeface="Arial" panose="020B0604020202020204" pitchFamily="34" charset="0"/>
              </a:rPr>
              <a:t>For the Main group data, since SK_ID_CURR is unique for each row and the meaning of each variable is clear, we simply </a:t>
            </a:r>
            <a:r>
              <a:rPr lang="en-US" sz="900" dirty="0" err="1">
                <a:latin typeface="Arial" panose="020B0604020202020204" pitchFamily="34" charset="0"/>
                <a:cs typeface="Arial" panose="020B0604020202020204" pitchFamily="34" charset="0"/>
              </a:rPr>
              <a:t>impletement</a:t>
            </a:r>
            <a:r>
              <a:rPr lang="en-US" sz="900" dirty="0">
                <a:latin typeface="Arial" panose="020B0604020202020204" pitchFamily="34" charset="0"/>
                <a:cs typeface="Arial" panose="020B0604020202020204" pitchFamily="34" charset="0"/>
              </a:rPr>
              <a:t> the one-hot embedding for categorical attributes.</a:t>
            </a:r>
          </a:p>
          <a:p>
            <a:pPr>
              <a:spcBef>
                <a:spcPts val="600"/>
              </a:spcBef>
            </a:pPr>
            <a:r>
              <a:rPr lang="en-US" sz="900" dirty="0">
                <a:latin typeface="Arial" panose="020B0604020202020204" pitchFamily="34" charset="0"/>
                <a:cs typeface="Arial" panose="020B0604020202020204" pitchFamily="34" charset="0"/>
              </a:rPr>
              <a:t>For the other groups of data, features are created on either loan level or client level (achieved by </a:t>
            </a:r>
            <a:r>
              <a:rPr lang="en-US" sz="900" i="1" dirty="0" err="1">
                <a:latin typeface="Arial" panose="020B0604020202020204" pitchFamily="34" charset="0"/>
                <a:cs typeface="Arial" panose="020B0604020202020204" pitchFamily="34" charset="0"/>
              </a:rPr>
              <a:t>groupby</a:t>
            </a:r>
            <a:r>
              <a:rPr lang="en-US" sz="900" dirty="0">
                <a:latin typeface="Arial" panose="020B0604020202020204" pitchFamily="34" charset="0"/>
                <a:cs typeface="Arial" panose="020B0604020202020204" pitchFamily="34" charset="0"/>
              </a:rPr>
              <a:t> function). For the numerical attributes, we exact 5 features:</a:t>
            </a:r>
            <a:r>
              <a:rPr lang="zh-CN" altLang="en-US" sz="900" dirty="0">
                <a:latin typeface="Arial" panose="020B0604020202020204" pitchFamily="34" charset="0"/>
                <a:cs typeface="Arial" panose="020B0604020202020204" pitchFamily="34" charset="0"/>
              </a:rPr>
              <a:t> </a:t>
            </a:r>
            <a:r>
              <a:rPr lang="en-US" altLang="zh-CN" sz="900" dirty="0">
                <a:latin typeface="Arial" panose="020B0604020202020204" pitchFamily="34" charset="0"/>
                <a:cs typeface="Arial" panose="020B0604020202020204" pitchFamily="34" charset="0"/>
              </a:rPr>
              <a:t>count, mean, max, min and sum.</a:t>
            </a:r>
            <a:r>
              <a:rPr lang="en-US" sz="900" dirty="0">
                <a:latin typeface="Arial" panose="020B0604020202020204" pitchFamily="34" charset="0"/>
                <a:cs typeface="Arial" panose="020B0604020202020204" pitchFamily="34" charset="0"/>
              </a:rPr>
              <a:t> For categorical attributes, after one-hot encoding, we exact 3 features: count, mean and sum.</a:t>
            </a:r>
          </a:p>
          <a:p>
            <a:pPr>
              <a:spcBef>
                <a:spcPts val="600"/>
              </a:spcBef>
            </a:pPr>
            <a:r>
              <a:rPr lang="en-US" sz="900" dirty="0">
                <a:latin typeface="Arial" panose="020B0604020202020204" pitchFamily="34" charset="0"/>
                <a:cs typeface="Arial" panose="020B0604020202020204" pitchFamily="34" charset="0"/>
              </a:rPr>
              <a:t>After that, all features are joined on SK_ID_CURR to create the input table.</a:t>
            </a:r>
          </a:p>
        </p:txBody>
      </p:sp>
      <p:sp>
        <p:nvSpPr>
          <p:cNvPr id="26" name="Rectangle 25"/>
          <p:cNvSpPr/>
          <p:nvPr/>
        </p:nvSpPr>
        <p:spPr>
          <a:xfrm>
            <a:off x="7990392" y="4117424"/>
            <a:ext cx="4031176" cy="635608"/>
          </a:xfrm>
          <a:prstGeom prst="rect">
            <a:avLst/>
          </a:prstGeom>
          <a:ln>
            <a:solidFill>
              <a:srgbClr val="013265"/>
            </a:solidFill>
          </a:ln>
        </p:spPr>
        <p:style>
          <a:lnRef idx="2">
            <a:schemeClr val="dk1"/>
          </a:lnRef>
          <a:fillRef idx="1">
            <a:schemeClr val="lt1"/>
          </a:fillRef>
          <a:effectRef idx="0">
            <a:schemeClr val="dk1"/>
          </a:effectRef>
          <a:fontRef idx="minor">
            <a:schemeClr val="dk1"/>
          </a:fontRef>
        </p:style>
        <p:txBody>
          <a:bodyPr rtlCol="0" anchor="t"/>
          <a:lstStyle/>
          <a:p>
            <a:r>
              <a:rPr lang="en-US" sz="900" dirty="0">
                <a:latin typeface="Arial" panose="020B0604020202020204" pitchFamily="34" charset="0"/>
                <a:cs typeface="Arial" panose="020B0604020202020204" pitchFamily="34" charset="0"/>
              </a:rPr>
              <a:t>The results indicate that </a:t>
            </a:r>
            <a:r>
              <a:rPr lang="en-US" sz="900" dirty="0" err="1">
                <a:latin typeface="Arial" panose="020B0604020202020204" pitchFamily="34" charset="0"/>
                <a:cs typeface="Arial" panose="020B0604020202020204" pitchFamily="34" charset="0"/>
              </a:rPr>
              <a:t>Main+Privous+Cash</a:t>
            </a:r>
            <a:r>
              <a:rPr lang="en-US" sz="900" dirty="0">
                <a:latin typeface="Arial" panose="020B0604020202020204" pitchFamily="34" charset="0"/>
                <a:cs typeface="Arial" panose="020B0604020202020204" pitchFamily="34" charset="0"/>
              </a:rPr>
              <a:t> feature combination achieves a best score of 0.76614. Also, it can be inferred that Previous dataset provides better features than the Bureau group, probably resulting from the fact that it contains more financially significant attributes (e.g., annuity data).</a:t>
            </a:r>
          </a:p>
        </p:txBody>
      </p:sp>
      <p:sp>
        <p:nvSpPr>
          <p:cNvPr id="29" name="Rectangle 28"/>
          <p:cNvSpPr/>
          <p:nvPr/>
        </p:nvSpPr>
        <p:spPr>
          <a:xfrm>
            <a:off x="7991671" y="6002952"/>
            <a:ext cx="4028458" cy="674293"/>
          </a:xfrm>
          <a:prstGeom prst="rect">
            <a:avLst/>
          </a:prstGeom>
          <a:ln>
            <a:solidFill>
              <a:srgbClr val="013265"/>
            </a:solidFill>
          </a:ln>
        </p:spPr>
        <p:style>
          <a:lnRef idx="2">
            <a:schemeClr val="dk1"/>
          </a:lnRef>
          <a:fillRef idx="1">
            <a:schemeClr val="lt1"/>
          </a:fillRef>
          <a:effectRef idx="0">
            <a:schemeClr val="dk1"/>
          </a:effectRef>
          <a:fontRef idx="minor">
            <a:schemeClr val="dk1"/>
          </a:fontRef>
        </p:style>
        <p:txBody>
          <a:bodyPr rtlCol="0" anchor="t"/>
          <a:lstStyle/>
          <a:p>
            <a:r>
              <a:rPr lang="en-US" sz="900" dirty="0" err="1">
                <a:latin typeface="Arial" panose="020B0604020202020204" pitchFamily="34" charset="0"/>
                <a:cs typeface="Arial" panose="020B0604020202020204" pitchFamily="34" charset="0"/>
              </a:rPr>
              <a:t>Zhaoyang</a:t>
            </a:r>
            <a:r>
              <a:rPr lang="en-US" sz="900" dirty="0">
                <a:latin typeface="Arial" panose="020B0604020202020204" pitchFamily="34" charset="0"/>
                <a:cs typeface="Arial" panose="020B0604020202020204" pitchFamily="34" charset="0"/>
              </a:rPr>
              <a:t> Deng: Data preprocessing and feature engineering for Main and Bureau group, Modelling </a:t>
            </a:r>
          </a:p>
          <a:p>
            <a:r>
              <a:rPr lang="en-US" sz="900" dirty="0">
                <a:latin typeface="Arial" panose="020B0604020202020204" pitchFamily="34" charset="0"/>
                <a:cs typeface="Arial" panose="020B0604020202020204" pitchFamily="34" charset="0"/>
              </a:rPr>
              <a:t>Congjian Chen: Data preprocess and feature engineering for Previous and Personal records group, Poster making</a:t>
            </a:r>
          </a:p>
        </p:txBody>
      </p:sp>
      <p:sp>
        <p:nvSpPr>
          <p:cNvPr id="30" name="Rectangle 29"/>
          <p:cNvSpPr/>
          <p:nvPr/>
        </p:nvSpPr>
        <p:spPr>
          <a:xfrm>
            <a:off x="7991671" y="5769499"/>
            <a:ext cx="4028458" cy="233454"/>
          </a:xfrm>
          <a:prstGeom prst="rect">
            <a:avLst/>
          </a:prstGeom>
          <a:solidFill>
            <a:srgbClr val="013265"/>
          </a:solidFill>
          <a:ln>
            <a:solidFill>
              <a:srgbClr val="01326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a:latin typeface="Arial" panose="020B0604020202020204" pitchFamily="34" charset="0"/>
                <a:cs typeface="Arial" panose="020B0604020202020204" pitchFamily="34" charset="0"/>
              </a:rPr>
              <a:t>8</a:t>
            </a:r>
            <a:r>
              <a:rPr 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Contribution</a:t>
            </a:r>
            <a:endParaRPr lang="en-US" sz="1200" dirty="0">
              <a:latin typeface="Arial" panose="020B0604020202020204" pitchFamily="34" charset="0"/>
              <a:cs typeface="Arial" panose="020B0604020202020204" pitchFamily="34" charset="0"/>
            </a:endParaRPr>
          </a:p>
        </p:txBody>
      </p:sp>
      <p:sp>
        <p:nvSpPr>
          <p:cNvPr id="33" name="Rectangle 32"/>
          <p:cNvSpPr/>
          <p:nvPr/>
        </p:nvSpPr>
        <p:spPr>
          <a:xfrm>
            <a:off x="2069869" y="4538502"/>
            <a:ext cx="1896333" cy="2138743"/>
          </a:xfrm>
          <a:prstGeom prst="rect">
            <a:avLst/>
          </a:prstGeom>
          <a:ln>
            <a:solidFill>
              <a:srgbClr val="013265"/>
            </a:solidFill>
          </a:ln>
        </p:spPr>
        <p:style>
          <a:lnRef idx="2">
            <a:schemeClr val="dk1"/>
          </a:lnRef>
          <a:fillRef idx="1">
            <a:schemeClr val="lt1"/>
          </a:fillRef>
          <a:effectRef idx="0">
            <a:schemeClr val="dk1"/>
          </a:effectRef>
          <a:fontRef idx="minor">
            <a:schemeClr val="dk1"/>
          </a:fontRef>
        </p:style>
        <p:txBody>
          <a:bodyPr rtlCol="0" anchor="t"/>
          <a:lstStyle/>
          <a:p>
            <a:pPr>
              <a:spcAft>
                <a:spcPts val="600"/>
              </a:spcAft>
            </a:pPr>
            <a:r>
              <a:rPr lang="en-HK" sz="900" dirty="0">
                <a:latin typeface="Arial" panose="020B0604020202020204" pitchFamily="34" charset="0"/>
                <a:cs typeface="Arial" panose="020B0604020202020204" pitchFamily="34" charset="0"/>
              </a:rPr>
              <a:t>In the </a:t>
            </a:r>
            <a:r>
              <a:rPr lang="en-HK" sz="900" i="1" dirty="0" err="1">
                <a:latin typeface="Arial" panose="020B0604020202020204" pitchFamily="34" charset="0"/>
                <a:cs typeface="Arial" panose="020B0604020202020204" pitchFamily="34" charset="0"/>
              </a:rPr>
              <a:t>application_train</a:t>
            </a:r>
            <a:r>
              <a:rPr lang="en-HK" sz="900" i="1" dirty="0">
                <a:latin typeface="Arial" panose="020B0604020202020204" pitchFamily="34" charset="0"/>
                <a:cs typeface="Arial" panose="020B0604020202020204" pitchFamily="34" charset="0"/>
              </a:rPr>
              <a:t> </a:t>
            </a:r>
            <a:r>
              <a:rPr lang="en-HK" sz="900" dirty="0">
                <a:latin typeface="Arial" panose="020B0604020202020204" pitchFamily="34" charset="0"/>
                <a:cs typeface="Arial" panose="020B0604020202020204" pitchFamily="34" charset="0"/>
              </a:rPr>
              <a:t>csv, the ground truth indicated by the TARGET attribute of 0 or 1 is given for each sample (0 for default and 1 for non-default). The left upper graph shows the distribution of TARGET.</a:t>
            </a:r>
          </a:p>
          <a:p>
            <a:pPr>
              <a:spcAft>
                <a:spcPts val="600"/>
              </a:spcAft>
            </a:pPr>
            <a:r>
              <a:rPr lang="en-HK" sz="900" dirty="0">
                <a:latin typeface="Arial" panose="020B0604020202020204" pitchFamily="34" charset="0"/>
                <a:cs typeface="Arial" panose="020B0604020202020204" pitchFamily="34" charset="0"/>
              </a:rPr>
              <a:t>The left lower graph shows the distribution of missing values in different columns. We delete the columns that have missing values  with a percentage over 90%, then fill the remaining missing values with 0.</a:t>
            </a:r>
            <a:endParaRPr lang="en-US" sz="900" dirty="0">
              <a:latin typeface="Arial" panose="020B0604020202020204" pitchFamily="34" charset="0"/>
              <a:cs typeface="Arial" panose="020B0604020202020204" pitchFamily="34" charset="0"/>
            </a:endParaRPr>
          </a:p>
        </p:txBody>
      </p:sp>
      <p:pic>
        <p:nvPicPr>
          <p:cNvPr id="37" name="图片 4">
            <a:extLst>
              <a:ext uri="{FF2B5EF4-FFF2-40B4-BE49-F238E27FC236}">
                <a16:creationId xmlns:a16="http://schemas.microsoft.com/office/drawing/2014/main" id="{1EA39F6A-E73E-0E4B-AEC0-9F1675EA07C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0922" y="5710703"/>
            <a:ext cx="1742931" cy="939281"/>
          </a:xfrm>
          <a:prstGeom prst="rect">
            <a:avLst/>
          </a:prstGeom>
          <a:noFill/>
          <a:ln>
            <a:noFill/>
          </a:ln>
        </p:spPr>
      </p:pic>
      <p:pic>
        <p:nvPicPr>
          <p:cNvPr id="38" name="图片 1">
            <a:extLst>
              <a:ext uri="{FF2B5EF4-FFF2-40B4-BE49-F238E27FC236}">
                <a16:creationId xmlns:a16="http://schemas.microsoft.com/office/drawing/2014/main" id="{E5BCC4F3-FADD-6246-9AEA-804738A1437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81878" y="4581539"/>
            <a:ext cx="1761018" cy="1072756"/>
          </a:xfrm>
          <a:prstGeom prst="rect">
            <a:avLst/>
          </a:prstGeom>
          <a:noFill/>
          <a:ln>
            <a:noFill/>
          </a:ln>
        </p:spPr>
      </p:pic>
      <p:graphicFrame>
        <p:nvGraphicFramePr>
          <p:cNvPr id="24" name="Table 23">
            <a:extLst>
              <a:ext uri="{FF2B5EF4-FFF2-40B4-BE49-F238E27FC236}">
                <a16:creationId xmlns:a16="http://schemas.microsoft.com/office/drawing/2014/main" id="{8F4C20EF-F608-1F49-A5AD-FF084BF4B678}"/>
              </a:ext>
            </a:extLst>
          </p:cNvPr>
          <p:cNvGraphicFramePr>
            <a:graphicFrameLocks noGrp="1"/>
          </p:cNvGraphicFramePr>
          <p:nvPr>
            <p:extLst>
              <p:ext uri="{D42A27DB-BD31-4B8C-83A1-F6EECF244321}">
                <p14:modId xmlns:p14="http://schemas.microsoft.com/office/powerpoint/2010/main" val="520060097"/>
              </p:ext>
            </p:extLst>
          </p:nvPr>
        </p:nvGraphicFramePr>
        <p:xfrm>
          <a:off x="8050368" y="2684466"/>
          <a:ext cx="3911223" cy="1016000"/>
        </p:xfrm>
        <a:graphic>
          <a:graphicData uri="http://schemas.openxmlformats.org/drawingml/2006/table">
            <a:tbl>
              <a:tblPr>
                <a:tableStyleId>{3B4B98B0-60AC-42C2-AFA5-B58CD77FA1E5}</a:tableStyleId>
              </a:tblPr>
              <a:tblGrid>
                <a:gridCol w="904636">
                  <a:extLst>
                    <a:ext uri="{9D8B030D-6E8A-4147-A177-3AD203B41FA5}">
                      <a16:colId xmlns:a16="http://schemas.microsoft.com/office/drawing/2014/main" val="4126762632"/>
                    </a:ext>
                  </a:extLst>
                </a:gridCol>
                <a:gridCol w="1128136">
                  <a:extLst>
                    <a:ext uri="{9D8B030D-6E8A-4147-A177-3AD203B41FA5}">
                      <a16:colId xmlns:a16="http://schemas.microsoft.com/office/drawing/2014/main" val="627222958"/>
                    </a:ext>
                  </a:extLst>
                </a:gridCol>
                <a:gridCol w="425711">
                  <a:extLst>
                    <a:ext uri="{9D8B030D-6E8A-4147-A177-3AD203B41FA5}">
                      <a16:colId xmlns:a16="http://schemas.microsoft.com/office/drawing/2014/main" val="400297037"/>
                    </a:ext>
                  </a:extLst>
                </a:gridCol>
                <a:gridCol w="502872">
                  <a:extLst>
                    <a:ext uri="{9D8B030D-6E8A-4147-A177-3AD203B41FA5}">
                      <a16:colId xmlns:a16="http://schemas.microsoft.com/office/drawing/2014/main" val="3944829148"/>
                    </a:ext>
                  </a:extLst>
                </a:gridCol>
                <a:gridCol w="949868">
                  <a:extLst>
                    <a:ext uri="{9D8B030D-6E8A-4147-A177-3AD203B41FA5}">
                      <a16:colId xmlns:a16="http://schemas.microsoft.com/office/drawing/2014/main" val="2881611718"/>
                    </a:ext>
                  </a:extLst>
                </a:gridCol>
              </a:tblGrid>
              <a:tr h="203200">
                <a:tc>
                  <a:txBody>
                    <a:bodyPr/>
                    <a:lstStyle/>
                    <a:p>
                      <a:pPr algn="l" fontAlgn="b"/>
                      <a:r>
                        <a:rPr lang="en-HK" sz="900" u="none" strike="noStrike" dirty="0">
                          <a:solidFill>
                            <a:sysClr val="windowText" lastClr="000000"/>
                          </a:solidFill>
                          <a:effectLst/>
                        </a:rPr>
                        <a:t>Model</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lnB w="9525" cap="flat" cmpd="sng" algn="ctr">
                      <a:solidFill>
                        <a:schemeClr val="bg1">
                          <a:lumMod val="50000"/>
                        </a:schemeClr>
                      </a:solidFill>
                      <a:prstDash val="solid"/>
                      <a:round/>
                      <a:headEnd type="none" w="med" len="med"/>
                      <a:tailEnd type="none" w="med" len="med"/>
                    </a:lnB>
                  </a:tcPr>
                </a:tc>
                <a:tc>
                  <a:txBody>
                    <a:bodyPr/>
                    <a:lstStyle/>
                    <a:p>
                      <a:pPr algn="l" fontAlgn="b"/>
                      <a:r>
                        <a:rPr lang="en-HK" sz="900" u="none" strike="noStrike" dirty="0">
                          <a:solidFill>
                            <a:sysClr val="windowText" lastClr="000000"/>
                          </a:solidFill>
                          <a:effectLst/>
                        </a:rPr>
                        <a:t>Feature</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lnB w="9525" cap="flat" cmpd="sng" algn="ctr">
                      <a:solidFill>
                        <a:schemeClr val="bg1">
                          <a:lumMod val="50000"/>
                        </a:schemeClr>
                      </a:solidFill>
                      <a:prstDash val="solid"/>
                      <a:round/>
                      <a:headEnd type="none" w="med" len="med"/>
                      <a:tailEnd type="none" w="med" len="med"/>
                    </a:lnB>
                  </a:tcPr>
                </a:tc>
                <a:tc>
                  <a:txBody>
                    <a:bodyPr/>
                    <a:lstStyle/>
                    <a:p>
                      <a:pPr algn="l" fontAlgn="b"/>
                      <a:r>
                        <a:rPr lang="en-HK" sz="900" u="none" strike="noStrike" dirty="0">
                          <a:solidFill>
                            <a:sysClr val="windowText" lastClr="000000"/>
                          </a:solidFill>
                          <a:effectLst/>
                        </a:rPr>
                        <a:t>Train</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lnB w="9525" cap="flat" cmpd="sng" algn="ctr">
                      <a:solidFill>
                        <a:schemeClr val="bg1">
                          <a:lumMod val="50000"/>
                        </a:schemeClr>
                      </a:solidFill>
                      <a:prstDash val="solid"/>
                      <a:round/>
                      <a:headEnd type="none" w="med" len="med"/>
                      <a:tailEnd type="none" w="med" len="med"/>
                    </a:lnB>
                  </a:tcPr>
                </a:tc>
                <a:tc>
                  <a:txBody>
                    <a:bodyPr/>
                    <a:lstStyle/>
                    <a:p>
                      <a:pPr algn="l" fontAlgn="b"/>
                      <a:r>
                        <a:rPr lang="en-HK" sz="900" u="none" strike="noStrike" dirty="0">
                          <a:solidFill>
                            <a:sysClr val="windowText" lastClr="000000"/>
                          </a:solidFill>
                          <a:effectLst/>
                        </a:rPr>
                        <a:t>Validation</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lnB w="9525" cap="flat" cmpd="sng" algn="ctr">
                      <a:solidFill>
                        <a:schemeClr val="bg1">
                          <a:lumMod val="50000"/>
                        </a:schemeClr>
                      </a:solidFill>
                      <a:prstDash val="solid"/>
                      <a:round/>
                      <a:headEnd type="none" w="med" len="med"/>
                      <a:tailEnd type="none" w="med" len="med"/>
                    </a:lnB>
                  </a:tcPr>
                </a:tc>
                <a:tc>
                  <a:txBody>
                    <a:bodyPr/>
                    <a:lstStyle/>
                    <a:p>
                      <a:pPr algn="l" fontAlgn="b"/>
                      <a:r>
                        <a:rPr lang="en-HK" sz="900" b="1" u="none" strike="noStrike" dirty="0">
                          <a:solidFill>
                            <a:sysClr val="windowText" lastClr="000000"/>
                          </a:solidFill>
                          <a:effectLst/>
                        </a:rPr>
                        <a:t>Test (Kaggle Score)</a:t>
                      </a:r>
                      <a:endParaRPr lang="en-HK" sz="900" b="1" i="0" u="none" strike="noStrike" dirty="0">
                        <a:solidFill>
                          <a:sysClr val="windowText" lastClr="000000"/>
                        </a:solidFill>
                        <a:effectLst/>
                        <a:latin typeface="Arial" panose="020B0604020202020204" pitchFamily="34" charset="0"/>
                      </a:endParaRPr>
                    </a:p>
                  </a:txBody>
                  <a:tcPr marL="9525" marR="9525" marT="9525" marB="0" anchor="ctr">
                    <a:lnB w="952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284404525"/>
                  </a:ext>
                </a:extLst>
              </a:tr>
              <a:tr h="203200">
                <a:tc>
                  <a:txBody>
                    <a:bodyPr/>
                    <a:lstStyle/>
                    <a:p>
                      <a:pPr algn="l" fontAlgn="b"/>
                      <a:r>
                        <a:rPr lang="en-HK" sz="900" u="none" strike="noStrike" dirty="0">
                          <a:solidFill>
                            <a:sysClr val="windowText" lastClr="000000"/>
                          </a:solidFill>
                          <a:effectLst/>
                        </a:rPr>
                        <a:t>Logistic Regression</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lnT w="9525" cap="flat" cmpd="sng" algn="ctr">
                      <a:solidFill>
                        <a:schemeClr val="bg1">
                          <a:lumMod val="50000"/>
                        </a:schemeClr>
                      </a:solidFill>
                      <a:prstDash val="solid"/>
                      <a:round/>
                      <a:headEnd type="none" w="med" len="med"/>
                      <a:tailEnd type="none" w="med" len="med"/>
                    </a:lnT>
                  </a:tcPr>
                </a:tc>
                <a:tc>
                  <a:txBody>
                    <a:bodyPr/>
                    <a:lstStyle/>
                    <a:p>
                      <a:pPr algn="l" fontAlgn="b"/>
                      <a:r>
                        <a:rPr lang="en-HK" sz="900" u="none" strike="noStrike" dirty="0">
                          <a:solidFill>
                            <a:sysClr val="windowText" lastClr="000000"/>
                          </a:solidFill>
                          <a:effectLst/>
                        </a:rPr>
                        <a:t>Main</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lnT w="9525" cap="flat" cmpd="sng" algn="ctr">
                      <a:solidFill>
                        <a:schemeClr val="bg1">
                          <a:lumMod val="50000"/>
                        </a:schemeClr>
                      </a:solidFill>
                      <a:prstDash val="solid"/>
                      <a:round/>
                      <a:headEnd type="none" w="med" len="med"/>
                      <a:tailEnd type="none" w="med" len="med"/>
                    </a:lnT>
                  </a:tcPr>
                </a:tc>
                <a:tc>
                  <a:txBody>
                    <a:bodyPr/>
                    <a:lstStyle/>
                    <a:p>
                      <a:pPr algn="r" fontAlgn="b"/>
                      <a:r>
                        <a:rPr lang="en-HK" sz="900" u="none" strike="noStrike">
                          <a:solidFill>
                            <a:sysClr val="windowText" lastClr="000000"/>
                          </a:solidFill>
                          <a:effectLst/>
                        </a:rPr>
                        <a:t>0.75346</a:t>
                      </a:r>
                      <a:endParaRPr lang="en-HK" sz="900" b="0" i="0" u="none" strike="noStrike">
                        <a:solidFill>
                          <a:sysClr val="windowText" lastClr="000000"/>
                        </a:solidFill>
                        <a:effectLst/>
                        <a:latin typeface="Arial" panose="020B0604020202020204" pitchFamily="34" charset="0"/>
                      </a:endParaRPr>
                    </a:p>
                  </a:txBody>
                  <a:tcPr marL="9525" marR="9525" marT="9525" marB="0" anchor="ctr">
                    <a:lnT w="9525" cap="flat" cmpd="sng" algn="ctr">
                      <a:solidFill>
                        <a:schemeClr val="bg1">
                          <a:lumMod val="50000"/>
                        </a:schemeClr>
                      </a:solidFill>
                      <a:prstDash val="solid"/>
                      <a:round/>
                      <a:headEnd type="none" w="med" len="med"/>
                      <a:tailEnd type="none" w="med" len="med"/>
                    </a:lnT>
                  </a:tcPr>
                </a:tc>
                <a:tc>
                  <a:txBody>
                    <a:bodyPr/>
                    <a:lstStyle/>
                    <a:p>
                      <a:pPr algn="r" fontAlgn="b"/>
                      <a:r>
                        <a:rPr lang="en-HK" sz="900" u="none" strike="noStrike">
                          <a:solidFill>
                            <a:sysClr val="windowText" lastClr="000000"/>
                          </a:solidFill>
                          <a:effectLst/>
                        </a:rPr>
                        <a:t>0.69864</a:t>
                      </a:r>
                      <a:endParaRPr lang="en-HK" sz="900" b="0" i="0" u="none" strike="noStrike">
                        <a:solidFill>
                          <a:sysClr val="windowText" lastClr="000000"/>
                        </a:solidFill>
                        <a:effectLst/>
                        <a:latin typeface="Arial" panose="020B0604020202020204" pitchFamily="34" charset="0"/>
                      </a:endParaRPr>
                    </a:p>
                  </a:txBody>
                  <a:tcPr marL="9525" marR="9525" marT="9525" marB="0" anchor="ctr">
                    <a:lnT w="9525" cap="flat" cmpd="sng" algn="ctr">
                      <a:solidFill>
                        <a:schemeClr val="bg1">
                          <a:lumMod val="50000"/>
                        </a:schemeClr>
                      </a:solidFill>
                      <a:prstDash val="solid"/>
                      <a:round/>
                      <a:headEnd type="none" w="med" len="med"/>
                      <a:tailEnd type="none" w="med" len="med"/>
                    </a:lnT>
                  </a:tcPr>
                </a:tc>
                <a:tc>
                  <a:txBody>
                    <a:bodyPr/>
                    <a:lstStyle/>
                    <a:p>
                      <a:pPr algn="r" fontAlgn="b"/>
                      <a:r>
                        <a:rPr lang="en-HK" sz="900" u="none" strike="noStrike" dirty="0">
                          <a:solidFill>
                            <a:sysClr val="windowText" lastClr="000000"/>
                          </a:solidFill>
                          <a:effectLst/>
                        </a:rPr>
                        <a:t>0.68453</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lnT w="9525"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916452759"/>
                  </a:ext>
                </a:extLst>
              </a:tr>
              <a:tr h="203200">
                <a:tc>
                  <a:txBody>
                    <a:bodyPr/>
                    <a:lstStyle/>
                    <a:p>
                      <a:pPr algn="l" fontAlgn="b"/>
                      <a:r>
                        <a:rPr lang="en-HK" sz="900" u="none" strike="noStrike" dirty="0" err="1">
                          <a:solidFill>
                            <a:sysClr val="windowText" lastClr="000000"/>
                          </a:solidFill>
                          <a:effectLst/>
                        </a:rPr>
                        <a:t>LightGBM</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tc>
                <a:tc>
                  <a:txBody>
                    <a:bodyPr/>
                    <a:lstStyle/>
                    <a:p>
                      <a:pPr algn="l" fontAlgn="b"/>
                      <a:r>
                        <a:rPr lang="en-HK" sz="900" u="none" strike="noStrike" dirty="0">
                          <a:solidFill>
                            <a:sysClr val="windowText" lastClr="000000"/>
                          </a:solidFill>
                          <a:effectLst/>
                        </a:rPr>
                        <a:t>Main + Bureau</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tc>
                <a:tc>
                  <a:txBody>
                    <a:bodyPr/>
                    <a:lstStyle/>
                    <a:p>
                      <a:pPr algn="r" fontAlgn="b"/>
                      <a:r>
                        <a:rPr lang="en-HK" sz="900" u="none" strike="noStrike">
                          <a:solidFill>
                            <a:sysClr val="windowText" lastClr="000000"/>
                          </a:solidFill>
                          <a:effectLst/>
                        </a:rPr>
                        <a:t>0.82120</a:t>
                      </a:r>
                      <a:endParaRPr lang="en-HK" sz="900" b="0" i="0" u="none" strike="noStrike">
                        <a:solidFill>
                          <a:sysClr val="windowText" lastClr="000000"/>
                        </a:solidFill>
                        <a:effectLst/>
                        <a:latin typeface="Arial" panose="020B0604020202020204" pitchFamily="34" charset="0"/>
                      </a:endParaRPr>
                    </a:p>
                  </a:txBody>
                  <a:tcPr marL="9525" marR="9525" marT="9525" marB="0" anchor="ctr"/>
                </a:tc>
                <a:tc>
                  <a:txBody>
                    <a:bodyPr/>
                    <a:lstStyle/>
                    <a:p>
                      <a:pPr algn="r" fontAlgn="b"/>
                      <a:r>
                        <a:rPr lang="en-HK" sz="900" u="none" strike="noStrike">
                          <a:solidFill>
                            <a:sysClr val="windowText" lastClr="000000"/>
                          </a:solidFill>
                          <a:effectLst/>
                        </a:rPr>
                        <a:t>0.76626</a:t>
                      </a:r>
                      <a:endParaRPr lang="en-HK" sz="900" b="0" i="0" u="none" strike="noStrike">
                        <a:solidFill>
                          <a:sysClr val="windowText" lastClr="000000"/>
                        </a:solidFill>
                        <a:effectLst/>
                        <a:latin typeface="Arial" panose="020B0604020202020204" pitchFamily="34" charset="0"/>
                      </a:endParaRPr>
                    </a:p>
                  </a:txBody>
                  <a:tcPr marL="9525" marR="9525" marT="9525" marB="0" anchor="ctr"/>
                </a:tc>
                <a:tc>
                  <a:txBody>
                    <a:bodyPr/>
                    <a:lstStyle/>
                    <a:p>
                      <a:pPr algn="r" fontAlgn="b"/>
                      <a:r>
                        <a:rPr lang="en-HK" sz="900" u="none" strike="noStrike">
                          <a:solidFill>
                            <a:sysClr val="windowText" lastClr="000000"/>
                          </a:solidFill>
                          <a:effectLst/>
                        </a:rPr>
                        <a:t>0.75661</a:t>
                      </a:r>
                      <a:endParaRPr lang="en-HK" sz="900" b="0" i="0" u="none" strike="noStrike">
                        <a:solidFill>
                          <a:sysClr val="windowText" lastClr="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703644145"/>
                  </a:ext>
                </a:extLst>
              </a:tr>
              <a:tr h="203200">
                <a:tc>
                  <a:txBody>
                    <a:bodyPr/>
                    <a:lstStyle/>
                    <a:p>
                      <a:pPr algn="l" fontAlgn="b"/>
                      <a:r>
                        <a:rPr lang="en-HK" sz="900" u="none" strike="noStrike" dirty="0" err="1">
                          <a:solidFill>
                            <a:sysClr val="windowText" lastClr="000000"/>
                          </a:solidFill>
                          <a:effectLst/>
                        </a:rPr>
                        <a:t>LightGBM</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tc>
                <a:tc>
                  <a:txBody>
                    <a:bodyPr/>
                    <a:lstStyle/>
                    <a:p>
                      <a:pPr algn="l" fontAlgn="b"/>
                      <a:r>
                        <a:rPr lang="en-HK" sz="900" u="none" strike="noStrike" dirty="0">
                          <a:solidFill>
                            <a:sysClr val="windowText" lastClr="000000"/>
                          </a:solidFill>
                          <a:effectLst/>
                        </a:rPr>
                        <a:t>Main + Previous</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tc>
                <a:tc>
                  <a:txBody>
                    <a:bodyPr/>
                    <a:lstStyle/>
                    <a:p>
                      <a:pPr algn="r" fontAlgn="b"/>
                      <a:r>
                        <a:rPr lang="en-HK" sz="900" u="none" strike="noStrike" dirty="0">
                          <a:solidFill>
                            <a:sysClr val="windowText" lastClr="000000"/>
                          </a:solidFill>
                          <a:effectLst/>
                        </a:rPr>
                        <a:t>0.83245</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tc>
                <a:tc>
                  <a:txBody>
                    <a:bodyPr/>
                    <a:lstStyle/>
                    <a:p>
                      <a:pPr algn="r" fontAlgn="b"/>
                      <a:r>
                        <a:rPr lang="en-HK" sz="900" u="none" strike="noStrike" dirty="0">
                          <a:solidFill>
                            <a:sysClr val="windowText" lastClr="000000"/>
                          </a:solidFill>
                          <a:effectLst/>
                        </a:rPr>
                        <a:t>0.77550</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tc>
                <a:tc>
                  <a:txBody>
                    <a:bodyPr/>
                    <a:lstStyle/>
                    <a:p>
                      <a:pPr algn="r" fontAlgn="b"/>
                      <a:r>
                        <a:rPr lang="en-HK" sz="900" u="none" strike="noStrike" dirty="0">
                          <a:solidFill>
                            <a:sysClr val="windowText" lastClr="000000"/>
                          </a:solidFill>
                          <a:effectLst/>
                        </a:rPr>
                        <a:t>0.76281</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38476763"/>
                  </a:ext>
                </a:extLst>
              </a:tr>
              <a:tr h="203200">
                <a:tc>
                  <a:txBody>
                    <a:bodyPr/>
                    <a:lstStyle/>
                    <a:p>
                      <a:pPr algn="l" fontAlgn="b"/>
                      <a:r>
                        <a:rPr lang="en-HK" sz="900" u="none" strike="noStrike" dirty="0" err="1">
                          <a:solidFill>
                            <a:sysClr val="windowText" lastClr="000000"/>
                          </a:solidFill>
                          <a:effectLst/>
                        </a:rPr>
                        <a:t>LightGBM</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tc>
                <a:tc>
                  <a:txBody>
                    <a:bodyPr/>
                    <a:lstStyle/>
                    <a:p>
                      <a:pPr algn="l" fontAlgn="b"/>
                      <a:r>
                        <a:rPr lang="en-HK" sz="900" u="none" strike="noStrike" dirty="0">
                          <a:solidFill>
                            <a:sysClr val="windowText" lastClr="000000"/>
                          </a:solidFill>
                          <a:effectLst/>
                        </a:rPr>
                        <a:t>Main + Previous + Cash</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tc>
                <a:tc>
                  <a:txBody>
                    <a:bodyPr/>
                    <a:lstStyle/>
                    <a:p>
                      <a:pPr algn="r" fontAlgn="b"/>
                      <a:r>
                        <a:rPr lang="en-HK" sz="900" u="none" strike="noStrike" dirty="0">
                          <a:solidFill>
                            <a:sysClr val="windowText" lastClr="000000"/>
                          </a:solidFill>
                          <a:effectLst/>
                        </a:rPr>
                        <a:t>0.83530</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tc>
                <a:tc>
                  <a:txBody>
                    <a:bodyPr/>
                    <a:lstStyle/>
                    <a:p>
                      <a:pPr algn="r" fontAlgn="b"/>
                      <a:r>
                        <a:rPr lang="en-HK" sz="900" u="none" strike="noStrike" dirty="0">
                          <a:solidFill>
                            <a:sysClr val="windowText" lastClr="000000"/>
                          </a:solidFill>
                          <a:effectLst/>
                        </a:rPr>
                        <a:t>0.77229</a:t>
                      </a:r>
                      <a:endParaRPr lang="en-HK" sz="900" b="0" i="0" u="none" strike="noStrike" dirty="0">
                        <a:solidFill>
                          <a:sysClr val="windowText" lastClr="000000"/>
                        </a:solidFill>
                        <a:effectLst/>
                        <a:latin typeface="Arial" panose="020B0604020202020204" pitchFamily="34" charset="0"/>
                      </a:endParaRPr>
                    </a:p>
                  </a:txBody>
                  <a:tcPr marL="9525" marR="9525" marT="9525" marB="0" anchor="ctr"/>
                </a:tc>
                <a:tc>
                  <a:txBody>
                    <a:bodyPr/>
                    <a:lstStyle/>
                    <a:p>
                      <a:pPr algn="r" fontAlgn="b"/>
                      <a:r>
                        <a:rPr lang="en-HK" sz="900" b="1" u="none" strike="noStrike" dirty="0">
                          <a:solidFill>
                            <a:sysClr val="windowText" lastClr="000000"/>
                          </a:solidFill>
                          <a:effectLst/>
                        </a:rPr>
                        <a:t>0.76614</a:t>
                      </a:r>
                      <a:endParaRPr lang="en-HK" sz="900" b="1" i="0" u="none" strike="noStrike" dirty="0">
                        <a:solidFill>
                          <a:sysClr val="windowText" lastClr="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35584460"/>
                  </a:ext>
                </a:extLst>
              </a:tr>
            </a:tbl>
          </a:graphicData>
        </a:graphic>
      </p:graphicFrame>
      <p:pic>
        <p:nvPicPr>
          <p:cNvPr id="32" name="Picture 31">
            <a:extLst>
              <a:ext uri="{FF2B5EF4-FFF2-40B4-BE49-F238E27FC236}">
                <a16:creationId xmlns:a16="http://schemas.microsoft.com/office/drawing/2014/main" id="{BCB46A6A-8998-9F49-9D23-01DDBB755546}"/>
              </a:ext>
            </a:extLst>
          </p:cNvPr>
          <p:cNvPicPr>
            <a:picLocks noChangeAspect="1"/>
          </p:cNvPicPr>
          <p:nvPr/>
        </p:nvPicPr>
        <p:blipFill>
          <a:blip r:embed="rId8"/>
          <a:stretch>
            <a:fillRect/>
          </a:stretch>
        </p:blipFill>
        <p:spPr>
          <a:xfrm>
            <a:off x="4155379" y="4608090"/>
            <a:ext cx="3592178" cy="1019655"/>
          </a:xfrm>
          <a:prstGeom prst="rect">
            <a:avLst/>
          </a:prstGeom>
        </p:spPr>
      </p:pic>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2504</TotalTime>
  <Words>826</Words>
  <Application>Microsoft Macintosh PowerPoint</Application>
  <PresentationFormat>Widescreen</PresentationFormat>
  <Paragraphs>66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陈 聪健</cp:lastModifiedBy>
  <cp:revision>157</cp:revision>
  <dcterms:created xsi:type="dcterms:W3CDTF">2017-03-11T12:28:27Z</dcterms:created>
  <dcterms:modified xsi:type="dcterms:W3CDTF">2022-03-25T13:55:30Z</dcterms:modified>
</cp:coreProperties>
</file>