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8" r:id="rId7"/>
    <p:sldId id="261" r:id="rId8"/>
    <p:sldId id="260" r:id="rId9"/>
    <p:sldId id="262" r:id="rId10"/>
    <p:sldId id="263" r:id="rId11"/>
    <p:sldId id="264" r:id="rId12"/>
    <p:sldId id="274" r:id="rId13"/>
    <p:sldId id="265" r:id="rId14"/>
    <p:sldId id="269" r:id="rId15"/>
    <p:sldId id="270" r:id="rId16"/>
    <p:sldId id="271" r:id="rId17"/>
    <p:sldId id="272" r:id="rId18"/>
    <p:sldId id="273" r:id="rId19"/>
    <p:sldId id="275" r:id="rId20"/>
    <p:sldId id="267" r:id="rId2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1.xml"/><Relationship Id="rId25" Type="http://schemas.openxmlformats.org/officeDocument/2006/relationships/customXmlProps" Target="../customXml/itemProps3.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Ideas and steps </a:t>
            </a:r>
            <a:br>
              <a:rPr lang="en-US" altLang="zh-CN"/>
            </a:br>
            <a:r>
              <a:rPr lang="en-US" altLang="zh-CN"/>
              <a:t>about Ke et al. paper</a:t>
            </a:r>
            <a:endParaRPr lang="en-US" altLang="zh-CN"/>
          </a:p>
        </p:txBody>
      </p:sp>
      <p:sp>
        <p:nvSpPr>
          <p:cNvPr id="4" name="文本框 3"/>
          <p:cNvSpPr txBox="1"/>
          <p:nvPr/>
        </p:nvSpPr>
        <p:spPr>
          <a:xfrm>
            <a:off x="5583555" y="3726180"/>
            <a:ext cx="5084445" cy="829945"/>
          </a:xfrm>
          <a:prstGeom prst="rect">
            <a:avLst/>
          </a:prstGeom>
          <a:noFill/>
        </p:spPr>
        <p:txBody>
          <a:bodyPr wrap="none" rtlCol="0">
            <a:spAutoFit/>
          </a:bodyPr>
          <a:p>
            <a:pPr algn="l"/>
            <a:r>
              <a:rPr lang="en-US" altLang="zh-CN" sz="2400"/>
              <a:t>-- </a:t>
            </a:r>
            <a:r>
              <a:rPr lang="zh-CN" altLang="en-US" sz="2400"/>
              <a:t>Predicting Returns with Text Data</a:t>
            </a:r>
            <a:endParaRPr lang="zh-CN" altLang="en-US" sz="2400"/>
          </a:p>
          <a:p>
            <a:pPr algn="r"/>
            <a:r>
              <a:rPr lang="en-US" altLang="zh-CN" sz="2400"/>
              <a:t>-- Zhongchen Wang</a:t>
            </a:r>
            <a:endParaRPr lang="en-US" altLang="zh-C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9465" y="1546860"/>
            <a:ext cx="9194800" cy="1476375"/>
          </a:xfrm>
          <a:prstGeom prst="rect">
            <a:avLst/>
          </a:prstGeom>
          <a:noFill/>
          <a:ln w="9525">
            <a:noFill/>
          </a:ln>
        </p:spPr>
        <p:txBody>
          <a:bodyPr wrap="square">
            <a:spAutoFit/>
          </a:bodyPr>
          <a:p>
            <a:pPr marL="0" indent="0" algn="l"/>
            <a:r>
              <a:rPr lang="en-US" b="0"/>
              <a:t>A</a:t>
            </a:r>
            <a:r>
              <a:rPr lang="zh-CN" altLang="en-US">
                <a:sym typeface="+mn-ea"/>
              </a:rPr>
              <a:t>ssigns term-specific sentiment weights using a supervised topic model</a:t>
            </a:r>
            <a:r>
              <a:rPr lang="en-US" altLang="zh-CN">
                <a:sym typeface="+mn-ea"/>
              </a:rPr>
              <a:t>.</a:t>
            </a:r>
            <a:endParaRPr lang="en-US" altLang="zh-CN">
              <a:sym typeface="+mn-ea"/>
            </a:endParaRPr>
          </a:p>
          <a:p>
            <a:pPr marL="0" indent="0" algn="l"/>
            <a:endParaRPr lang="zh-CN" altLang="en-US"/>
          </a:p>
          <a:p>
            <a:pPr marL="0" indent="0" algn="l"/>
            <a:r>
              <a:rPr lang="zh-CN" altLang="en-US"/>
              <a:t>Each Newswire is associated with a stock return, and the return contains information about article sentiment. Hence, returns serve as training labels.</a:t>
            </a:r>
            <a:endParaRPr lang="zh-CN" altLang="en-US"/>
          </a:p>
          <a:p>
            <a:pPr marL="0" indent="0" algn="l"/>
            <a:endParaRPr lang="en-US" altLang="zh-CN" b="0"/>
          </a:p>
        </p:txBody>
      </p:sp>
      <p:sp>
        <p:nvSpPr>
          <p:cNvPr id="5" name="文本框 4"/>
          <p:cNvSpPr txBox="1"/>
          <p:nvPr/>
        </p:nvSpPr>
        <p:spPr>
          <a:xfrm>
            <a:off x="799465" y="631190"/>
            <a:ext cx="5130800" cy="460375"/>
          </a:xfrm>
          <a:prstGeom prst="rect">
            <a:avLst/>
          </a:prstGeom>
          <a:noFill/>
        </p:spPr>
        <p:txBody>
          <a:bodyPr wrap="none" rtlCol="0">
            <a:spAutoFit/>
          </a:bodyPr>
          <a:p>
            <a:pPr algn="l"/>
            <a:r>
              <a:rPr lang="en-US" altLang="zh-CN" sz="2400"/>
              <a:t>Step 2 -- Learning Sentiment Topics</a:t>
            </a:r>
            <a:endParaRPr lang="en-US" altLang="zh-CN" sz="2400"/>
          </a:p>
        </p:txBody>
      </p:sp>
      <p:pic>
        <p:nvPicPr>
          <p:cNvPr id="4" name="图片 3" descr="截屏2021-09-27 下午5.34.34"/>
          <p:cNvPicPr>
            <a:picLocks noChangeAspect="1"/>
          </p:cNvPicPr>
          <p:nvPr/>
        </p:nvPicPr>
        <p:blipFill>
          <a:blip r:embed="rId1"/>
          <a:stretch>
            <a:fillRect/>
          </a:stretch>
        </p:blipFill>
        <p:spPr>
          <a:xfrm>
            <a:off x="799465" y="3023235"/>
            <a:ext cx="10058400" cy="2290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9465" y="1546860"/>
            <a:ext cx="9194800" cy="1476375"/>
          </a:xfrm>
          <a:prstGeom prst="rect">
            <a:avLst/>
          </a:prstGeom>
          <a:noFill/>
          <a:ln w="9525">
            <a:noFill/>
          </a:ln>
        </p:spPr>
        <p:txBody>
          <a:bodyPr wrap="square">
            <a:spAutoFit/>
          </a:bodyPr>
          <a:p>
            <a:pPr marL="0" indent="0" algn="l"/>
            <a:r>
              <a:rPr lang="en-US" b="0"/>
              <a:t>A</a:t>
            </a:r>
            <a:r>
              <a:rPr lang="zh-CN" altLang="en-US">
                <a:sym typeface="+mn-ea"/>
              </a:rPr>
              <a:t>ssigns term-specific sentiment weights using a supervised topic model</a:t>
            </a:r>
            <a:r>
              <a:rPr lang="en-US" altLang="zh-CN">
                <a:sym typeface="+mn-ea"/>
              </a:rPr>
              <a:t>.</a:t>
            </a:r>
            <a:endParaRPr lang="en-US" altLang="zh-CN">
              <a:sym typeface="+mn-ea"/>
            </a:endParaRPr>
          </a:p>
          <a:p>
            <a:pPr marL="0" indent="0" algn="l"/>
            <a:endParaRPr lang="zh-CN" altLang="en-US"/>
          </a:p>
          <a:p>
            <a:pPr marL="0" indent="0" algn="l"/>
            <a:r>
              <a:rPr lang="zh-CN" altLang="en-US"/>
              <a:t>Each Newswire is associated with a stock return, and the return contains information about article sentiment. Hence, returns serve as training labels.</a:t>
            </a:r>
            <a:endParaRPr lang="zh-CN" altLang="en-US"/>
          </a:p>
          <a:p>
            <a:pPr marL="0" indent="0" algn="l"/>
            <a:endParaRPr lang="en-US" altLang="zh-CN" b="0"/>
          </a:p>
        </p:txBody>
      </p:sp>
      <p:sp>
        <p:nvSpPr>
          <p:cNvPr id="5" name="文本框 4"/>
          <p:cNvSpPr txBox="1"/>
          <p:nvPr/>
        </p:nvSpPr>
        <p:spPr>
          <a:xfrm>
            <a:off x="799465" y="631190"/>
            <a:ext cx="5130800" cy="460375"/>
          </a:xfrm>
          <a:prstGeom prst="rect">
            <a:avLst/>
          </a:prstGeom>
          <a:noFill/>
        </p:spPr>
        <p:txBody>
          <a:bodyPr wrap="none" rtlCol="0">
            <a:spAutoFit/>
          </a:bodyPr>
          <a:p>
            <a:pPr algn="l"/>
            <a:r>
              <a:rPr lang="en-US" altLang="zh-CN" sz="2400"/>
              <a:t>Step 2 -- Learning Sentiment Topics</a:t>
            </a:r>
            <a:endParaRPr lang="en-US" altLang="zh-CN" sz="2400"/>
          </a:p>
        </p:txBody>
      </p:sp>
      <p:pic>
        <p:nvPicPr>
          <p:cNvPr id="2" name="图片 1" descr="截屏2021-10-11 下午9.38.04"/>
          <p:cNvPicPr>
            <a:picLocks noChangeAspect="1"/>
          </p:cNvPicPr>
          <p:nvPr/>
        </p:nvPicPr>
        <p:blipFill>
          <a:blip r:embed="rId1"/>
          <a:stretch>
            <a:fillRect/>
          </a:stretch>
        </p:blipFill>
        <p:spPr>
          <a:xfrm>
            <a:off x="1066800" y="3023235"/>
            <a:ext cx="10058400" cy="2444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8" name="334E55B0-647D-440b-865C-3EC943EB4CBC-1" descr="wpsoffice"/>
          <p:cNvPicPr>
            <a:picLocks noChangeAspect="1"/>
          </p:cNvPicPr>
          <p:nvPr/>
        </p:nvPicPr>
        <p:blipFill>
          <a:blip r:embed="rId1"/>
          <a:stretch>
            <a:fillRect/>
          </a:stretch>
        </p:blipFill>
        <p:spPr>
          <a:xfrm>
            <a:off x="1713230" y="2106295"/>
            <a:ext cx="5927725" cy="368300"/>
          </a:xfrm>
          <a:prstGeom prst="rect">
            <a:avLst/>
          </a:prstGeom>
        </p:spPr>
      </p:pic>
      <p:sp>
        <p:nvSpPr>
          <p:cNvPr id="5" name="文本框 4"/>
          <p:cNvSpPr txBox="1"/>
          <p:nvPr/>
        </p:nvSpPr>
        <p:spPr>
          <a:xfrm>
            <a:off x="799465" y="2742565"/>
            <a:ext cx="10450195" cy="368300"/>
          </a:xfrm>
          <a:prstGeom prst="rect">
            <a:avLst/>
          </a:prstGeom>
          <a:noFill/>
        </p:spPr>
        <p:txBody>
          <a:bodyPr wrap="square" rtlCol="0">
            <a:spAutoFit/>
          </a:bodyPr>
          <a:p>
            <a:pPr algn="l"/>
            <a:r>
              <a:rPr lang="zh-CN" altLang="en-US"/>
              <a:t>Given estimates     </a:t>
            </a:r>
            <a:r>
              <a:rPr lang="en-US" altLang="zh-CN"/>
              <a:t>and     , we can estimate </a:t>
            </a:r>
            <a:r>
              <a:rPr lang="en-US" altLang="zh-CN" i="1"/>
              <a:t>p</a:t>
            </a:r>
            <a:r>
              <a:rPr lang="en-US" altLang="zh-CN"/>
              <a:t> using maximum likelihood estimation (MLE).</a:t>
            </a:r>
            <a:endParaRPr lang="en-US" altLang="zh-CN"/>
          </a:p>
        </p:txBody>
      </p:sp>
      <p:pic>
        <p:nvPicPr>
          <p:cNvPr id="39" name="334E55B0-647D-440b-865C-3EC943EB4CBC-2" descr="/private/var/folders/tl/klxp541d3356br_3h9zkw3b00000gn/T/com.kingsoft.wpsoffice.mac/wpsoffice.DiJXAkwpsoffice"/>
          <p:cNvPicPr>
            <a:picLocks noChangeAspect="1"/>
          </p:cNvPicPr>
          <p:nvPr/>
        </p:nvPicPr>
        <p:blipFill>
          <a:blip r:embed="rId2"/>
          <a:stretch>
            <a:fillRect/>
          </a:stretch>
        </p:blipFill>
        <p:spPr>
          <a:xfrm>
            <a:off x="2604135" y="2793365"/>
            <a:ext cx="166370" cy="270510"/>
          </a:xfrm>
          <a:prstGeom prst="rect">
            <a:avLst/>
          </a:prstGeom>
        </p:spPr>
      </p:pic>
      <p:pic>
        <p:nvPicPr>
          <p:cNvPr id="40" name="334E55B0-647D-440b-865C-3EC943EB4CBC-3" descr="wpsoffice"/>
          <p:cNvPicPr>
            <a:picLocks noChangeAspect="1"/>
          </p:cNvPicPr>
          <p:nvPr/>
        </p:nvPicPr>
        <p:blipFill>
          <a:blip r:embed="rId3"/>
          <a:stretch>
            <a:fillRect/>
          </a:stretch>
        </p:blipFill>
        <p:spPr>
          <a:xfrm>
            <a:off x="3331845" y="2811780"/>
            <a:ext cx="166370" cy="234315"/>
          </a:xfrm>
          <a:prstGeom prst="rect">
            <a:avLst/>
          </a:prstGeom>
        </p:spPr>
      </p:pic>
      <p:sp>
        <p:nvSpPr>
          <p:cNvPr id="6" name="文本框 5"/>
          <p:cNvSpPr txBox="1"/>
          <p:nvPr/>
        </p:nvSpPr>
        <p:spPr>
          <a:xfrm>
            <a:off x="799465" y="1193165"/>
            <a:ext cx="11119485" cy="368300"/>
          </a:xfrm>
          <a:prstGeom prst="rect">
            <a:avLst/>
          </a:prstGeom>
          <a:noFill/>
        </p:spPr>
        <p:txBody>
          <a:bodyPr wrap="square" rtlCol="0">
            <a:spAutoFit/>
          </a:bodyPr>
          <a:p>
            <a:pPr algn="l"/>
            <a:r>
              <a:rPr lang="en-US" altLang="zh-CN"/>
              <a:t>To estimate the sentiment </a:t>
            </a:r>
            <a:r>
              <a:rPr lang="en-US" altLang="zh-CN" i="1"/>
              <a:t>p</a:t>
            </a:r>
            <a:r>
              <a:rPr lang="en-US" altLang="zh-CN"/>
              <a:t> for a new article that is not included from the training sample.</a:t>
            </a:r>
            <a:endParaRPr lang="en-US" altLang="zh-CN"/>
          </a:p>
        </p:txBody>
      </p:sp>
      <p:pic>
        <p:nvPicPr>
          <p:cNvPr id="41" name="334E55B0-647D-440b-865C-3EC943EB4CBC-4" descr="/private/var/folders/tl/klxp541d3356br_3h9zkw3b00000gn/T/com.kingsoft.wpsoffice.mac/wpsoffice.qyIOmiwpsoffice"/>
          <p:cNvPicPr>
            <a:picLocks noChangeAspect="1"/>
          </p:cNvPicPr>
          <p:nvPr/>
        </p:nvPicPr>
        <p:blipFill>
          <a:blip r:embed="rId4"/>
          <a:stretch>
            <a:fillRect/>
          </a:stretch>
        </p:blipFill>
        <p:spPr>
          <a:xfrm>
            <a:off x="1104900" y="3378835"/>
            <a:ext cx="9112885" cy="757555"/>
          </a:xfrm>
          <a:prstGeom prst="rect">
            <a:avLst/>
          </a:prstGeom>
        </p:spPr>
      </p:pic>
      <p:sp>
        <p:nvSpPr>
          <p:cNvPr id="7" name="文本框 6"/>
          <p:cNvSpPr txBox="1"/>
          <p:nvPr/>
        </p:nvSpPr>
        <p:spPr>
          <a:xfrm>
            <a:off x="799465" y="631190"/>
            <a:ext cx="4411980" cy="460375"/>
          </a:xfrm>
          <a:prstGeom prst="rect">
            <a:avLst/>
          </a:prstGeom>
          <a:noFill/>
        </p:spPr>
        <p:txBody>
          <a:bodyPr wrap="none" rtlCol="0">
            <a:spAutoFit/>
          </a:bodyPr>
          <a:p>
            <a:pPr algn="l"/>
            <a:r>
              <a:rPr lang="en-US" altLang="zh-CN" sz="2400"/>
              <a:t>Step 3 -- </a:t>
            </a:r>
            <a:r>
              <a:rPr lang="en-US" altLang="zh-CN" sz="2400">
                <a:sym typeface="+mn-ea"/>
              </a:rPr>
              <a:t>Scoring New Articles:</a:t>
            </a:r>
            <a:endParaRPr lang="en-US" altLang="zh-CN"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571625"/>
            <a:ext cx="10741660" cy="1198880"/>
          </a:xfrm>
          <a:prstGeom prst="rect">
            <a:avLst/>
          </a:prstGeom>
          <a:noFill/>
        </p:spPr>
        <p:txBody>
          <a:bodyPr wrap="square" rtlCol="0">
            <a:spAutoFit/>
          </a:bodyPr>
          <a:p>
            <a:pPr marL="285750" indent="-285750" algn="l">
              <a:buFont typeface="Arial" panose="020B0604020202090204" pitchFamily="34" charset="0"/>
              <a:buChar char="•"/>
            </a:pPr>
            <a:r>
              <a:rPr lang="en-US" altLang="zh-CN"/>
              <a:t>Estimate the sentiment scores of articles using the optimally tuned model determined from the validation sample. </a:t>
            </a:r>
            <a:endParaRPr lang="en-US" altLang="zh-CN"/>
          </a:p>
          <a:p>
            <a:pPr marL="285750" indent="-285750" algn="l">
              <a:buFont typeface="Arial" panose="020B0604020202090204" pitchFamily="34" charset="0"/>
              <a:buChar char="•"/>
            </a:pPr>
            <a:r>
              <a:rPr lang="en-US" altLang="zh-CN"/>
              <a:t>In the case a stock is mentioned in multiple news articles on the same day, we forecast the next-day return using the average sentiment score over the coincident articles.</a:t>
            </a:r>
            <a:endParaRPr lang="en-US" altLang="zh-CN"/>
          </a:p>
        </p:txBody>
      </p:sp>
      <p:sp>
        <p:nvSpPr>
          <p:cNvPr id="7" name="文本框 6"/>
          <p:cNvSpPr txBox="1"/>
          <p:nvPr/>
        </p:nvSpPr>
        <p:spPr>
          <a:xfrm>
            <a:off x="799465" y="631190"/>
            <a:ext cx="3719195" cy="460375"/>
          </a:xfrm>
          <a:prstGeom prst="rect">
            <a:avLst/>
          </a:prstGeom>
          <a:noFill/>
        </p:spPr>
        <p:txBody>
          <a:bodyPr wrap="none" rtlCol="0">
            <a:spAutoFit/>
          </a:bodyPr>
          <a:p>
            <a:r>
              <a:rPr lang="en-US" altLang="zh-CN" sz="2400"/>
              <a:t>Out-of-sample test period</a:t>
            </a:r>
            <a:endParaRPr lang="en-US" altLang="zh-CN"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193165"/>
            <a:ext cx="10603865" cy="645160"/>
          </a:xfrm>
          <a:prstGeom prst="rect">
            <a:avLst/>
          </a:prstGeom>
          <a:noFill/>
        </p:spPr>
        <p:txBody>
          <a:bodyPr wrap="square" rtlCol="0">
            <a:spAutoFit/>
          </a:bodyPr>
          <a:p>
            <a:pPr algn="l"/>
            <a:r>
              <a:rPr lang="en-US" altLang="zh-CN"/>
              <a:t>Alternative hypothesis: information in news text is not fully absorbed by market prices instantaneously, for reasons such as limits-to-arbitrage and rationally limited attention.</a:t>
            </a:r>
            <a:endParaRPr lang="en-US" altLang="zh-CN"/>
          </a:p>
        </p:txBody>
      </p:sp>
      <p:sp>
        <p:nvSpPr>
          <p:cNvPr id="7" name="文本框 6"/>
          <p:cNvSpPr txBox="1"/>
          <p:nvPr/>
        </p:nvSpPr>
        <p:spPr>
          <a:xfrm>
            <a:off x="799465" y="631190"/>
            <a:ext cx="2651125" cy="460375"/>
          </a:xfrm>
          <a:prstGeom prst="rect">
            <a:avLst/>
          </a:prstGeom>
          <a:noFill/>
        </p:spPr>
        <p:txBody>
          <a:bodyPr wrap="none" rtlCol="0">
            <a:spAutoFit/>
          </a:bodyPr>
          <a:p>
            <a:r>
              <a:rPr lang="en-US" altLang="zh-CN" sz="2400"/>
              <a:t>Empirical Analysis</a:t>
            </a:r>
            <a:endParaRPr lang="en-US" altLang="zh-CN" sz="2400"/>
          </a:p>
        </p:txBody>
      </p:sp>
      <p:sp>
        <p:nvSpPr>
          <p:cNvPr id="2" name="文本框 1"/>
          <p:cNvSpPr txBox="1"/>
          <p:nvPr/>
        </p:nvSpPr>
        <p:spPr>
          <a:xfrm>
            <a:off x="799465" y="2311400"/>
            <a:ext cx="10603865" cy="2030095"/>
          </a:xfrm>
          <a:prstGeom prst="rect">
            <a:avLst/>
          </a:prstGeom>
          <a:noFill/>
        </p:spPr>
        <p:txBody>
          <a:bodyPr wrap="square" rtlCol="0">
            <a:spAutoFit/>
          </a:bodyPr>
          <a:p>
            <a:pPr algn="l"/>
            <a:r>
              <a:rPr lang="zh-CN" altLang="en-US"/>
              <a:t>Trading strategy: It is a zeronet-investment portfolio </a:t>
            </a:r>
            <a:endParaRPr lang="zh-CN" altLang="en-US"/>
          </a:p>
          <a:p>
            <a:pPr marL="285750" indent="-285750" algn="l">
              <a:buFont typeface="Arial" panose="020B0604020202090204" pitchFamily="34" charset="0"/>
              <a:buChar char="•"/>
            </a:pPr>
            <a:r>
              <a:rPr lang="zh-CN" altLang="en-US"/>
              <a:t>each day buys the 50 stocks with the most positive sentiment scores </a:t>
            </a:r>
            <a:endParaRPr lang="zh-CN" altLang="en-US"/>
          </a:p>
          <a:p>
            <a:pPr marL="285750" indent="-285750" algn="l">
              <a:buFont typeface="Arial" panose="020B0604020202090204" pitchFamily="34" charset="0"/>
              <a:buChar char="•"/>
            </a:pPr>
            <a:r>
              <a:rPr lang="zh-CN" altLang="en-US"/>
              <a:t>shorts the 50 stocks with the most negative sentiment scores.</a:t>
            </a:r>
            <a:endParaRPr lang="zh-CN" altLang="en-US"/>
          </a:p>
          <a:p>
            <a:pPr algn="l"/>
            <a:endParaRPr lang="zh-CN" altLang="en-US"/>
          </a:p>
          <a:p>
            <a:pPr algn="l"/>
            <a:r>
              <a:rPr lang="zh-CN" altLang="en-US"/>
              <a:t>Two portfolio schemes: equal-weighted and value-weighted P16</a:t>
            </a:r>
            <a:endParaRPr lang="zh-CN" altLang="en-US"/>
          </a:p>
          <a:p>
            <a:pPr algn="l"/>
            <a:r>
              <a:rPr lang="zh-CN" altLang="en-US"/>
              <a:t>Form portfolios only at the market open each day and exclude articles published between 9:00am and 9:30am EST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193165"/>
            <a:ext cx="10603865" cy="368300"/>
          </a:xfrm>
          <a:prstGeom prst="rect">
            <a:avLst/>
          </a:prstGeom>
          <a:noFill/>
        </p:spPr>
        <p:txBody>
          <a:bodyPr wrap="square" rtlCol="0">
            <a:spAutoFit/>
          </a:bodyPr>
          <a:p>
            <a:pPr marL="285750" indent="-285750" algn="l">
              <a:buFont typeface="Arial" panose="020B0604020202090204" pitchFamily="34" charset="0"/>
              <a:buChar char="•"/>
            </a:pPr>
            <a:r>
              <a:rPr lang="en-US" altLang="zh-CN"/>
              <a:t>Fresh News and Stale News</a:t>
            </a:r>
            <a:endParaRPr lang="en-US" altLang="zh-CN"/>
          </a:p>
        </p:txBody>
      </p:sp>
      <p:sp>
        <p:nvSpPr>
          <p:cNvPr id="7" name="文本框 6"/>
          <p:cNvSpPr txBox="1"/>
          <p:nvPr/>
        </p:nvSpPr>
        <p:spPr>
          <a:xfrm>
            <a:off x="799465" y="631190"/>
            <a:ext cx="2651125" cy="460375"/>
          </a:xfrm>
          <a:prstGeom prst="rect">
            <a:avLst/>
          </a:prstGeom>
          <a:noFill/>
        </p:spPr>
        <p:txBody>
          <a:bodyPr wrap="none" rtlCol="0">
            <a:spAutoFit/>
          </a:bodyPr>
          <a:p>
            <a:r>
              <a:rPr lang="en-US" altLang="zh-CN" sz="2400"/>
              <a:t>Empirical Analysis</a:t>
            </a:r>
            <a:endParaRPr lang="en-US" altLang="zh-CN" sz="2400"/>
          </a:p>
        </p:txBody>
      </p:sp>
      <p:sp>
        <p:nvSpPr>
          <p:cNvPr id="2" name="文本框 1"/>
          <p:cNvSpPr txBox="1"/>
          <p:nvPr/>
        </p:nvSpPr>
        <p:spPr>
          <a:xfrm>
            <a:off x="799465" y="2311400"/>
            <a:ext cx="10603865" cy="645160"/>
          </a:xfrm>
          <a:prstGeom prst="rect">
            <a:avLst/>
          </a:prstGeom>
          <a:noFill/>
        </p:spPr>
        <p:txBody>
          <a:bodyPr wrap="square" rtlCol="0">
            <a:spAutoFit/>
          </a:bodyPr>
          <a:p>
            <a:pPr algn="l"/>
            <a:r>
              <a:rPr lang="zh-CN" altLang="en-US"/>
              <a:t>For each article for firm i on day t, we calculate its cosine similarity with all articles about firm i on the five trading days prior to t (denoted by the set         </a:t>
            </a:r>
            <a:r>
              <a:rPr lang="en-US" altLang="zh-CN"/>
              <a:t>)</a:t>
            </a:r>
            <a:endParaRPr lang="en-US" altLang="zh-CN"/>
          </a:p>
        </p:txBody>
      </p:sp>
      <p:pic>
        <p:nvPicPr>
          <p:cNvPr id="49" name="334E55B0-647D-440b-865C-3EC943EB4CBC-5" descr="wpsoffice"/>
          <p:cNvPicPr>
            <a:picLocks noChangeAspect="1"/>
          </p:cNvPicPr>
          <p:nvPr/>
        </p:nvPicPr>
        <p:blipFill>
          <a:blip r:embed="rId1"/>
          <a:stretch>
            <a:fillRect/>
          </a:stretch>
        </p:blipFill>
        <p:spPr>
          <a:xfrm>
            <a:off x="3933825" y="1492885"/>
            <a:ext cx="4324350" cy="635635"/>
          </a:xfrm>
          <a:prstGeom prst="rect">
            <a:avLst/>
          </a:prstGeom>
        </p:spPr>
      </p:pic>
      <p:pic>
        <p:nvPicPr>
          <p:cNvPr id="50" name="334E55B0-647D-440b-865C-3EC943EB4CBC-6" descr="wpsoffice"/>
          <p:cNvPicPr>
            <a:picLocks noChangeAspect="1"/>
          </p:cNvPicPr>
          <p:nvPr/>
        </p:nvPicPr>
        <p:blipFill>
          <a:blip r:embed="rId2"/>
          <a:stretch>
            <a:fillRect/>
          </a:stretch>
        </p:blipFill>
        <p:spPr>
          <a:xfrm>
            <a:off x="5659120" y="2658110"/>
            <a:ext cx="382270" cy="201295"/>
          </a:xfrm>
          <a:prstGeom prst="rect">
            <a:avLst/>
          </a:prstGeom>
        </p:spPr>
      </p:pic>
      <p:sp>
        <p:nvSpPr>
          <p:cNvPr id="3" name="文本框 2"/>
          <p:cNvSpPr txBox="1"/>
          <p:nvPr/>
        </p:nvSpPr>
        <p:spPr>
          <a:xfrm>
            <a:off x="793750" y="3463925"/>
            <a:ext cx="10603865" cy="368300"/>
          </a:xfrm>
          <a:prstGeom prst="rect">
            <a:avLst/>
          </a:prstGeom>
          <a:noFill/>
        </p:spPr>
        <p:txBody>
          <a:bodyPr wrap="square" rtlCol="0">
            <a:spAutoFit/>
          </a:bodyPr>
          <a:p>
            <a:pPr marL="285750" indent="-285750" algn="l">
              <a:buFont typeface="Arial" panose="020B0604020202090204" pitchFamily="34" charset="0"/>
              <a:buChar char="•"/>
            </a:pPr>
            <a:r>
              <a:rPr lang="en-US" altLang="zh-CN"/>
              <a:t>Stock volatility</a:t>
            </a:r>
            <a:endParaRPr lang="en-US" altLang="zh-CN"/>
          </a:p>
        </p:txBody>
      </p:sp>
      <p:pic>
        <p:nvPicPr>
          <p:cNvPr id="51" name="334E55B0-647D-440b-865C-3EC943EB4CBC-7" descr="wpsoffice"/>
          <p:cNvPicPr>
            <a:picLocks noChangeAspect="1"/>
          </p:cNvPicPr>
          <p:nvPr/>
        </p:nvPicPr>
        <p:blipFill>
          <a:blip r:embed="rId3"/>
          <a:stretch>
            <a:fillRect/>
          </a:stretch>
        </p:blipFill>
        <p:spPr>
          <a:xfrm>
            <a:off x="4916805" y="3706495"/>
            <a:ext cx="2359025" cy="635000"/>
          </a:xfrm>
          <a:prstGeom prst="rect">
            <a:avLst/>
          </a:prstGeom>
        </p:spPr>
      </p:pic>
      <p:sp>
        <p:nvSpPr>
          <p:cNvPr id="4" name="文本框 3"/>
          <p:cNvSpPr txBox="1"/>
          <p:nvPr/>
        </p:nvSpPr>
        <p:spPr>
          <a:xfrm>
            <a:off x="799465" y="4436745"/>
            <a:ext cx="10603865" cy="1753235"/>
          </a:xfrm>
          <a:prstGeom prst="rect">
            <a:avLst/>
          </a:prstGeom>
          <a:noFill/>
        </p:spPr>
        <p:txBody>
          <a:bodyPr wrap="square" rtlCol="0">
            <a:spAutoFit/>
          </a:bodyPr>
          <a:p>
            <a:pPr algn="l"/>
            <a:r>
              <a:rPr lang="en-US"/>
              <a:t>C</a:t>
            </a:r>
            <a:r>
              <a:t>alculate idiosyncratic volatility from residuals of a market model using the preceding 250 daily return observations. </a:t>
            </a:r>
          </a:p>
          <a:p>
            <a:pPr algn="l"/>
            <a:r>
              <a:rPr lang="en-US"/>
              <a:t>E</a:t>
            </a:r>
            <a:r>
              <a:t>stimate the conditional idiosyncratic volatility via exponential smoothing according to the formula </a:t>
            </a:r>
            <a:r>
              <a:rPr lang="en-US"/>
              <a:t>above.</a:t>
            </a:r>
            <a:endParaRPr lang="en-US"/>
          </a:p>
          <a:p>
            <a:pPr algn="l"/>
            <a:r>
              <a:rPr lang="en-US"/>
              <a:t>where </a:t>
            </a:r>
            <a:r>
              <a:rPr lang="en-US" i="1"/>
              <a:t>u</a:t>
            </a:r>
            <a:r>
              <a:rPr lang="en-US"/>
              <a:t> is the market model residual and     is chosen so that the exponentially_x0002_weighted moving average has a center of mass                   of 60 days. </a:t>
            </a:r>
            <a:endParaRPr lang="en-US"/>
          </a:p>
        </p:txBody>
      </p:sp>
      <p:pic>
        <p:nvPicPr>
          <p:cNvPr id="52" name="334E55B0-647D-440b-865C-3EC943EB4CBC-8" descr="wpsoffice"/>
          <p:cNvPicPr>
            <a:picLocks noChangeAspect="1"/>
          </p:cNvPicPr>
          <p:nvPr/>
        </p:nvPicPr>
        <p:blipFill>
          <a:blip r:embed="rId4"/>
          <a:stretch>
            <a:fillRect/>
          </a:stretch>
        </p:blipFill>
        <p:spPr>
          <a:xfrm>
            <a:off x="5152390" y="5615940"/>
            <a:ext cx="147320" cy="188595"/>
          </a:xfrm>
          <a:prstGeom prst="rect">
            <a:avLst/>
          </a:prstGeom>
        </p:spPr>
      </p:pic>
      <p:pic>
        <p:nvPicPr>
          <p:cNvPr id="53" name="334E55B0-647D-440b-865C-3EC943EB4CBC-9" descr="wpsoffice"/>
          <p:cNvPicPr>
            <a:picLocks noChangeAspect="1"/>
          </p:cNvPicPr>
          <p:nvPr/>
        </p:nvPicPr>
        <p:blipFill>
          <a:blip r:embed="rId5"/>
          <a:stretch>
            <a:fillRect/>
          </a:stretch>
        </p:blipFill>
        <p:spPr>
          <a:xfrm>
            <a:off x="4002405" y="5919470"/>
            <a:ext cx="995680" cy="2190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193165"/>
            <a:ext cx="10603865" cy="368300"/>
          </a:xfrm>
          <a:prstGeom prst="rect">
            <a:avLst/>
          </a:prstGeom>
          <a:noFill/>
        </p:spPr>
        <p:txBody>
          <a:bodyPr wrap="square" rtlCol="0">
            <a:spAutoFit/>
          </a:bodyPr>
          <a:p>
            <a:pPr marL="285750" indent="-285750" algn="l">
              <a:buFont typeface="Arial" panose="020B0604020202090204" pitchFamily="34" charset="0"/>
              <a:buChar char="•"/>
            </a:pPr>
            <a:r>
              <a:rPr lang="en-US" altLang="zh-CN"/>
              <a:t>Comparison Versus Dictionary Methods and RavenPack</a:t>
            </a:r>
            <a:endParaRPr lang="en-US" altLang="zh-CN"/>
          </a:p>
        </p:txBody>
      </p:sp>
      <p:sp>
        <p:nvSpPr>
          <p:cNvPr id="7" name="文本框 6"/>
          <p:cNvSpPr txBox="1"/>
          <p:nvPr/>
        </p:nvSpPr>
        <p:spPr>
          <a:xfrm>
            <a:off x="799465" y="631190"/>
            <a:ext cx="2651125" cy="460375"/>
          </a:xfrm>
          <a:prstGeom prst="rect">
            <a:avLst/>
          </a:prstGeom>
          <a:noFill/>
        </p:spPr>
        <p:txBody>
          <a:bodyPr wrap="none" rtlCol="0">
            <a:spAutoFit/>
          </a:bodyPr>
          <a:p>
            <a:r>
              <a:rPr lang="en-US" altLang="zh-CN" sz="2400"/>
              <a:t>Empirical Analysis</a:t>
            </a:r>
            <a:endParaRPr lang="en-US" altLang="zh-CN" sz="2400"/>
          </a:p>
        </p:txBody>
      </p:sp>
      <p:sp>
        <p:nvSpPr>
          <p:cNvPr id="2" name="文本框 1"/>
          <p:cNvSpPr txBox="1"/>
          <p:nvPr/>
        </p:nvSpPr>
        <p:spPr>
          <a:xfrm>
            <a:off x="793750" y="1864360"/>
            <a:ext cx="10603865" cy="645160"/>
          </a:xfrm>
          <a:prstGeom prst="rect">
            <a:avLst/>
          </a:prstGeom>
          <a:noFill/>
        </p:spPr>
        <p:txBody>
          <a:bodyPr wrap="square" rtlCol="0">
            <a:spAutoFit/>
          </a:bodyPr>
          <a:p>
            <a:pPr algn="l"/>
            <a:r>
              <a:t>Dictionary-based sentiment scoring</a:t>
            </a:r>
            <a:r>
              <a:rPr lang="en-US"/>
              <a:t>: </a:t>
            </a:r>
            <a:endParaRPr lang="en-US"/>
          </a:p>
          <a:p>
            <a:pPr algn="l"/>
            <a:r>
              <a:rPr lang="en-US"/>
              <a:t>RavenPack News Analytics: </a:t>
            </a:r>
            <a:endParaRPr lang="en-US"/>
          </a:p>
        </p:txBody>
      </p:sp>
      <p:sp>
        <p:nvSpPr>
          <p:cNvPr id="4" name="文本框 3"/>
          <p:cNvSpPr txBox="1"/>
          <p:nvPr/>
        </p:nvSpPr>
        <p:spPr>
          <a:xfrm>
            <a:off x="793750" y="2691130"/>
            <a:ext cx="10603865" cy="2030095"/>
          </a:xfrm>
          <a:prstGeom prst="rect">
            <a:avLst/>
          </a:prstGeom>
          <a:noFill/>
        </p:spPr>
        <p:txBody>
          <a:bodyPr wrap="square" rtlCol="0">
            <a:spAutoFit/>
          </a:bodyPr>
          <a:p>
            <a:pPr algn="l"/>
            <a:r>
              <a:t>Portfolio spanning test: For each sentiment-based trading strategy, regress its returns on the returns of each of the competing strategies, while also controlling for daily returns to the five Fama-French factors plus the UMD momentum factor. </a:t>
            </a:r>
          </a:p>
          <a:p>
            <a:pPr algn="l"/>
          </a:p>
          <a:p>
            <a:pPr algn="l"/>
            <a:r>
              <a:t>If a trading strategy has a significant α after controlling for an alternative, it indicates that the underlying sentiment measure isolates predictive information that is not fully subsumed by the alternative. Likewise, the        measures the extent to which trading strategies duplicate each other.</a:t>
            </a:r>
          </a:p>
        </p:txBody>
      </p:sp>
      <p:pic>
        <p:nvPicPr>
          <p:cNvPr id="54" name="334E55B0-647D-440b-865C-3EC943EB4CBC-10" descr="wpsoffice"/>
          <p:cNvPicPr>
            <a:picLocks noChangeAspect="1"/>
          </p:cNvPicPr>
          <p:nvPr/>
        </p:nvPicPr>
        <p:blipFill>
          <a:blip r:embed="rId1"/>
          <a:stretch>
            <a:fillRect/>
          </a:stretch>
        </p:blipFill>
        <p:spPr>
          <a:xfrm>
            <a:off x="4733925" y="1870710"/>
            <a:ext cx="418465" cy="257810"/>
          </a:xfrm>
          <a:prstGeom prst="rect">
            <a:avLst/>
          </a:prstGeom>
        </p:spPr>
      </p:pic>
      <p:pic>
        <p:nvPicPr>
          <p:cNvPr id="55" name="334E55B0-647D-440b-865C-3EC943EB4CBC-11" descr="/private/var/folders/tl/klxp541d3356br_3h9zkw3b00000gn/T/com.kingsoft.wpsoffice.mac/wpsoffice.JCoGuZwpsoffice"/>
          <p:cNvPicPr>
            <a:picLocks noChangeAspect="1"/>
          </p:cNvPicPr>
          <p:nvPr/>
        </p:nvPicPr>
        <p:blipFill>
          <a:blip r:embed="rId2"/>
          <a:stretch>
            <a:fillRect/>
          </a:stretch>
        </p:blipFill>
        <p:spPr>
          <a:xfrm>
            <a:off x="3819525" y="2221865"/>
            <a:ext cx="391160" cy="260985"/>
          </a:xfrm>
          <a:prstGeom prst="rect">
            <a:avLst/>
          </a:prstGeom>
        </p:spPr>
      </p:pic>
      <p:pic>
        <p:nvPicPr>
          <p:cNvPr id="56" name="334E55B0-647D-440b-865C-3EC943EB4CBC-12" descr="wpsoffice"/>
          <p:cNvPicPr>
            <a:picLocks noChangeAspect="1"/>
          </p:cNvPicPr>
          <p:nvPr/>
        </p:nvPicPr>
        <p:blipFill>
          <a:blip r:embed="rId3"/>
          <a:stretch>
            <a:fillRect/>
          </a:stretch>
        </p:blipFill>
        <p:spPr>
          <a:xfrm>
            <a:off x="3450590" y="4399280"/>
            <a:ext cx="313055" cy="257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193165"/>
            <a:ext cx="10603865" cy="368300"/>
          </a:xfrm>
          <a:prstGeom prst="rect">
            <a:avLst/>
          </a:prstGeom>
          <a:noFill/>
        </p:spPr>
        <p:txBody>
          <a:bodyPr wrap="square" rtlCol="0">
            <a:spAutoFit/>
          </a:bodyPr>
          <a:p>
            <a:pPr marL="285750" indent="-285750">
              <a:buFont typeface="Arial" panose="020B0604020202090204" pitchFamily="34" charset="0"/>
              <a:buChar char="•"/>
            </a:pPr>
            <a:r>
              <a:rPr lang="en-US" altLang="zh-CN"/>
              <a:t>Practical asset management experiment -- taking into account trading costs</a:t>
            </a:r>
            <a:endParaRPr lang="en-US" altLang="zh-CN"/>
          </a:p>
        </p:txBody>
      </p:sp>
      <p:sp>
        <p:nvSpPr>
          <p:cNvPr id="7" name="文本框 6"/>
          <p:cNvSpPr txBox="1"/>
          <p:nvPr/>
        </p:nvSpPr>
        <p:spPr>
          <a:xfrm>
            <a:off x="799465" y="631190"/>
            <a:ext cx="2651125" cy="460375"/>
          </a:xfrm>
          <a:prstGeom prst="rect">
            <a:avLst/>
          </a:prstGeom>
          <a:noFill/>
        </p:spPr>
        <p:txBody>
          <a:bodyPr wrap="none" rtlCol="0">
            <a:spAutoFit/>
          </a:bodyPr>
          <a:p>
            <a:r>
              <a:rPr lang="en-US" altLang="zh-CN" sz="2400"/>
              <a:t>Empirical Analysis</a:t>
            </a:r>
            <a:endParaRPr lang="en-US" altLang="zh-CN" sz="2400"/>
          </a:p>
        </p:txBody>
      </p:sp>
      <p:sp>
        <p:nvSpPr>
          <p:cNvPr id="2" name="文本框 1"/>
          <p:cNvSpPr txBox="1"/>
          <p:nvPr/>
        </p:nvSpPr>
        <p:spPr>
          <a:xfrm>
            <a:off x="793750" y="1864360"/>
            <a:ext cx="10603865" cy="922020"/>
          </a:xfrm>
          <a:prstGeom prst="rect">
            <a:avLst/>
          </a:prstGeom>
          <a:noFill/>
        </p:spPr>
        <p:txBody>
          <a:bodyPr wrap="square" rtlCol="0">
            <a:spAutoFit/>
          </a:bodyPr>
          <a:p>
            <a:r>
              <a:t>Novel trading strategy: EWCT ( exponentially-weighted calendar time) portfolio</a:t>
            </a:r>
          </a:p>
          <a:p>
            <a:r>
              <a:t>i) turns over (at most) a fixed proportion of the existing portfolio every period</a:t>
            </a:r>
          </a:p>
          <a:p>
            <a:r>
              <a:t>ii) assigns weights to stocks that decay exponentially with the time since the stock was in the news.</a:t>
            </a:r>
          </a:p>
        </p:txBody>
      </p:sp>
      <p:pic>
        <p:nvPicPr>
          <p:cNvPr id="10" name="图片 9" descr="截屏2021-09-27 下午4.55.58"/>
          <p:cNvPicPr>
            <a:picLocks noChangeAspect="1"/>
          </p:cNvPicPr>
          <p:nvPr/>
        </p:nvPicPr>
        <p:blipFill>
          <a:blip r:embed="rId1"/>
          <a:stretch>
            <a:fillRect/>
          </a:stretch>
        </p:blipFill>
        <p:spPr>
          <a:xfrm>
            <a:off x="1781810" y="2884170"/>
            <a:ext cx="8639175" cy="3561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1193165"/>
            <a:ext cx="10603865" cy="368300"/>
          </a:xfrm>
          <a:prstGeom prst="rect">
            <a:avLst/>
          </a:prstGeom>
          <a:noFill/>
        </p:spPr>
        <p:txBody>
          <a:bodyPr wrap="square" rtlCol="0">
            <a:spAutoFit/>
          </a:bodyPr>
          <a:p>
            <a:pPr marL="285750" indent="-285750">
              <a:buFont typeface="Arial" panose="020B0604020202090204" pitchFamily="34" charset="0"/>
              <a:buChar char="•"/>
            </a:pPr>
            <a:r>
              <a:rPr lang="en-US" altLang="zh-CN"/>
              <a:t>Practical asset management experiment -- taking into account trading costs</a:t>
            </a:r>
            <a:endParaRPr lang="en-US" altLang="zh-CN"/>
          </a:p>
        </p:txBody>
      </p:sp>
      <p:sp>
        <p:nvSpPr>
          <p:cNvPr id="7" name="文本框 6"/>
          <p:cNvSpPr txBox="1"/>
          <p:nvPr/>
        </p:nvSpPr>
        <p:spPr>
          <a:xfrm>
            <a:off x="799465" y="631190"/>
            <a:ext cx="2651125" cy="460375"/>
          </a:xfrm>
          <a:prstGeom prst="rect">
            <a:avLst/>
          </a:prstGeom>
          <a:noFill/>
        </p:spPr>
        <p:txBody>
          <a:bodyPr wrap="none" rtlCol="0">
            <a:spAutoFit/>
          </a:bodyPr>
          <a:p>
            <a:r>
              <a:rPr lang="en-US" altLang="zh-CN" sz="2400"/>
              <a:t>Empirical Analysis</a:t>
            </a:r>
            <a:endParaRPr lang="en-US" altLang="zh-CN" sz="2400"/>
          </a:p>
        </p:txBody>
      </p:sp>
      <p:sp>
        <p:nvSpPr>
          <p:cNvPr id="2" name="文本框 1"/>
          <p:cNvSpPr txBox="1"/>
          <p:nvPr/>
        </p:nvSpPr>
        <p:spPr>
          <a:xfrm>
            <a:off x="793750" y="1864360"/>
            <a:ext cx="10603865" cy="922020"/>
          </a:xfrm>
          <a:prstGeom prst="rect">
            <a:avLst/>
          </a:prstGeom>
          <a:noFill/>
        </p:spPr>
        <p:txBody>
          <a:bodyPr wrap="square" rtlCol="0">
            <a:spAutoFit/>
          </a:bodyPr>
          <a:p>
            <a:pPr marL="285750" indent="-285750">
              <a:buFont typeface="Arial" panose="020B0604020202090204" pitchFamily="34" charset="0"/>
              <a:buChar char="•"/>
            </a:pPr>
            <a:r>
              <a:t>The turnover parameter simultaneously governs both the size of the weight spike at news arrival (the amount of portfolio reallocation) as well as the exponential decay rate for existing weights. </a:t>
            </a:r>
          </a:p>
          <a:p>
            <a:pPr marL="285750" indent="-285750">
              <a:buFont typeface="Arial" panose="020B0604020202090204" pitchFamily="34" charset="0"/>
              <a:buChar char="•"/>
            </a:pPr>
            <a:r>
              <a:t>The EWCT strategy guarantees daily turnover is never larger than γ.</a:t>
            </a:r>
          </a:p>
        </p:txBody>
      </p:sp>
      <p:pic>
        <p:nvPicPr>
          <p:cNvPr id="10" name="图片 9" descr="截屏2021-09-27 下午4.55.58"/>
          <p:cNvPicPr>
            <a:picLocks noChangeAspect="1"/>
          </p:cNvPicPr>
          <p:nvPr/>
        </p:nvPicPr>
        <p:blipFill>
          <a:blip r:embed="rId1"/>
          <a:stretch>
            <a:fillRect/>
          </a:stretch>
        </p:blipFill>
        <p:spPr>
          <a:xfrm>
            <a:off x="1781810" y="2884170"/>
            <a:ext cx="8639175" cy="35617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99465" y="631190"/>
            <a:ext cx="1668145" cy="460375"/>
          </a:xfrm>
          <a:prstGeom prst="rect">
            <a:avLst/>
          </a:prstGeom>
          <a:noFill/>
        </p:spPr>
        <p:txBody>
          <a:bodyPr wrap="none" rtlCol="0">
            <a:spAutoFit/>
          </a:bodyPr>
          <a:p>
            <a:r>
              <a:rPr lang="en-US" altLang="zh-CN" sz="2400"/>
              <a:t>Some typo</a:t>
            </a:r>
            <a:endParaRPr lang="en-US" altLang="zh-CN" sz="2400"/>
          </a:p>
        </p:txBody>
      </p:sp>
      <p:sp>
        <p:nvSpPr>
          <p:cNvPr id="2" name="文本框 1"/>
          <p:cNvSpPr txBox="1"/>
          <p:nvPr/>
        </p:nvSpPr>
        <p:spPr>
          <a:xfrm>
            <a:off x="799465" y="1755140"/>
            <a:ext cx="10737215" cy="1476375"/>
          </a:xfrm>
          <a:prstGeom prst="rect">
            <a:avLst/>
          </a:prstGeom>
          <a:noFill/>
        </p:spPr>
        <p:txBody>
          <a:bodyPr wrap="none" rtlCol="0">
            <a:spAutoFit/>
          </a:bodyPr>
          <a:p>
            <a:pPr algn="l"/>
            <a:r>
              <a:rPr lang="en-US" altLang="zh-CN"/>
              <a:t>1. P5: We occasionally work with a subset of rows from </a:t>
            </a:r>
            <a:r>
              <a:rPr lang="en-US" altLang="zh-CN" i="1"/>
              <a:t>D</a:t>
            </a:r>
            <a:r>
              <a:rPr lang="en-US" altLang="zh-CN"/>
              <a:t>, where the indices of </a:t>
            </a:r>
            <a:r>
              <a:rPr lang="en-US" altLang="zh-CN">
                <a:solidFill>
                  <a:srgbClr val="FF0000"/>
                </a:solidFill>
              </a:rPr>
              <a:t>columns</a:t>
            </a:r>
            <a:r>
              <a:rPr lang="en-US" altLang="zh-CN"/>
              <a:t> included in the</a:t>
            </a:r>
            <a:endParaRPr lang="en-US" altLang="zh-CN"/>
          </a:p>
          <a:p>
            <a:pPr algn="l"/>
            <a:r>
              <a:rPr lang="en-US" altLang="zh-CN"/>
              <a:t>subset are listed in the set </a:t>
            </a:r>
            <a:r>
              <a:rPr lang="en-US" altLang="zh-CN" i="1"/>
              <a:t>S</a:t>
            </a:r>
            <a:r>
              <a:rPr lang="en-US" altLang="zh-CN"/>
              <a:t>.</a:t>
            </a:r>
            <a:endParaRPr lang="en-US" altLang="zh-CN"/>
          </a:p>
          <a:p>
            <a:pPr algn="l"/>
            <a:r>
              <a:rPr lang="en-US" altLang="zh-CN"/>
              <a:t>2. P17: count of words</a:t>
            </a:r>
            <a:endParaRPr lang="en-US" altLang="zh-CN"/>
          </a:p>
          <a:p>
            <a:pPr algn="l"/>
            <a:r>
              <a:rPr lang="en-US" altLang="zh-CN"/>
              <a:t>3. P15 and P20: table 2, table 3, </a:t>
            </a:r>
            <a:r>
              <a:rPr lang="en-US" altLang="zh-CN">
                <a:solidFill>
                  <a:srgbClr val="FF0000"/>
                </a:solidFill>
              </a:rPr>
              <a:t>unit</a:t>
            </a:r>
            <a:r>
              <a:rPr lang="en-US" altLang="zh-CN"/>
              <a:t> of return is confusing</a:t>
            </a:r>
            <a:endParaRPr lang="en-US" altLang="zh-CN"/>
          </a:p>
          <a:p>
            <a:pPr algn="l"/>
            <a:r>
              <a:rPr lang="en-US" altLang="zh-CN"/>
              <a:t>4. P29: moving </a:t>
            </a:r>
            <a:r>
              <a:rPr lang="en-US" altLang="zh-CN">
                <a:solidFill>
                  <a:srgbClr val="FF0000"/>
                </a:solidFill>
              </a:rPr>
              <a:t>down</a:t>
            </a:r>
            <a:endParaRPr lang="en-US" altLang="zh-CN">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9465" y="1517650"/>
            <a:ext cx="10683875" cy="1198880"/>
          </a:xfrm>
          <a:prstGeom prst="rect">
            <a:avLst/>
          </a:prstGeom>
          <a:noFill/>
          <a:ln w="9525">
            <a:noFill/>
          </a:ln>
        </p:spPr>
        <p:txBody>
          <a:bodyPr wrap="square">
            <a:spAutoFit/>
          </a:bodyPr>
          <a:p>
            <a:pPr marL="0" indent="0" algn="l"/>
            <a:r>
              <a:rPr lang="zh-CN" altLang="en-US" sz="1800" b="0"/>
              <a:t>SESTM </a:t>
            </a:r>
            <a:r>
              <a:rPr lang="en-US" altLang="zh-CN" sz="1800" b="0"/>
              <a:t>method (Sentiment Extraction via Screening and Topic Modeling)</a:t>
            </a:r>
            <a:endParaRPr lang="zh-CN" altLang="en-US" sz="1800" b="0"/>
          </a:p>
          <a:p>
            <a:pPr marL="0" indent="0" algn="l"/>
            <a:endParaRPr lang="zh-CN" altLang="en-US" sz="1800" b="0"/>
          </a:p>
          <a:p>
            <a:pPr marL="0" indent="0" algn="l"/>
            <a:r>
              <a:rPr lang="en-US" altLang="zh-CN" sz="1800" b="0"/>
              <a:t>A</a:t>
            </a:r>
            <a:r>
              <a:rPr lang="zh-CN" altLang="en-US" sz="1800" b="0"/>
              <a:t> novel model-based approach</a:t>
            </a:r>
            <a:r>
              <a:rPr lang="en-US" altLang="zh-CN" sz="1800" b="0"/>
              <a:t>: </a:t>
            </a:r>
            <a:r>
              <a:rPr lang="zh-CN" altLang="en-US" sz="1800" b="0"/>
              <a:t>understand the sentimental structure of a text corpus without relying on pre-existing dictionaries</a:t>
            </a:r>
            <a:r>
              <a:rPr lang="en-US" altLang="zh-CN" sz="1800" b="0"/>
              <a:t>.</a:t>
            </a:r>
            <a:endParaRPr lang="en-US" altLang="zh-CN" sz="1800" b="0"/>
          </a:p>
        </p:txBody>
      </p:sp>
      <p:sp>
        <p:nvSpPr>
          <p:cNvPr id="4" name="文本框 3"/>
          <p:cNvSpPr txBox="1"/>
          <p:nvPr/>
        </p:nvSpPr>
        <p:spPr>
          <a:xfrm>
            <a:off x="799465" y="3613150"/>
            <a:ext cx="10683875" cy="1476375"/>
          </a:xfrm>
          <a:prstGeom prst="rect">
            <a:avLst/>
          </a:prstGeom>
          <a:noFill/>
        </p:spPr>
        <p:txBody>
          <a:bodyPr wrap="square" rtlCol="0">
            <a:spAutoFit/>
          </a:bodyPr>
          <a:p>
            <a:pPr marL="285750" indent="-285750" algn="l">
              <a:buFont typeface="Arial" panose="020B0604020202090204" pitchFamily="34" charset="0"/>
              <a:buChar char="•"/>
            </a:pPr>
            <a:r>
              <a:rPr lang="zh-CN" altLang="en-US"/>
              <a:t>Screening for Sentiment-Charged Words</a:t>
            </a:r>
            <a:r>
              <a:rPr lang="en-US" altLang="zh-CN"/>
              <a:t>: </a:t>
            </a:r>
            <a:r>
              <a:rPr lang="zh-CN" altLang="en-US"/>
              <a:t>isolates the most relevant terms from a very large vocabulary of terms via predictive correlation screening</a:t>
            </a:r>
            <a:endParaRPr lang="zh-CN" altLang="en-US"/>
          </a:p>
          <a:p>
            <a:pPr marL="285750" indent="-285750" algn="l">
              <a:buFont typeface="Arial" panose="020B0604020202090204" pitchFamily="34" charset="0"/>
              <a:buChar char="•"/>
            </a:pPr>
            <a:r>
              <a:rPr lang="zh-CN" altLang="en-US"/>
              <a:t>Learning Sentiment Topics</a:t>
            </a:r>
            <a:r>
              <a:rPr lang="en-US" altLang="zh-CN"/>
              <a:t>: </a:t>
            </a:r>
            <a:r>
              <a:rPr lang="zh-CN" altLang="en-US"/>
              <a:t>assigns term-specific sentiment weights using a supervised topic model</a:t>
            </a:r>
            <a:endParaRPr lang="zh-CN" altLang="en-US"/>
          </a:p>
          <a:p>
            <a:pPr marL="285750" indent="-285750" algn="l">
              <a:buFont typeface="Arial" panose="020B0604020202090204" pitchFamily="34" charset="0"/>
              <a:buChar char="•"/>
            </a:pPr>
            <a:r>
              <a:rPr lang="en-US" altLang="zh-CN">
                <a:sym typeface="+mn-ea"/>
              </a:rPr>
              <a:t>Scoring New Articles: </a:t>
            </a:r>
            <a:r>
              <a:rPr lang="zh-CN" altLang="en-US"/>
              <a:t>uses the estimated topic model to assign article-level sentiment scores via penalized maximum likelihood</a:t>
            </a:r>
            <a:endParaRPr lang="zh-CN" altLang="en-US"/>
          </a:p>
        </p:txBody>
      </p:sp>
      <p:sp>
        <p:nvSpPr>
          <p:cNvPr id="5" name="文本框 4"/>
          <p:cNvSpPr txBox="1"/>
          <p:nvPr/>
        </p:nvSpPr>
        <p:spPr>
          <a:xfrm>
            <a:off x="799465" y="631190"/>
            <a:ext cx="1663065" cy="460375"/>
          </a:xfrm>
          <a:prstGeom prst="rect">
            <a:avLst/>
          </a:prstGeom>
          <a:noFill/>
        </p:spPr>
        <p:txBody>
          <a:bodyPr wrap="none" rtlCol="0">
            <a:spAutoFit/>
          </a:bodyPr>
          <a:p>
            <a:r>
              <a:rPr lang="en-US" altLang="zh-CN" sz="2400"/>
              <a:t>Main ideas</a:t>
            </a:r>
            <a:endParaRPr lang="en-US" altLang="zh-CN" sz="2400"/>
          </a:p>
        </p:txBody>
      </p:sp>
      <p:sp>
        <p:nvSpPr>
          <p:cNvPr id="7" name="文本框 6"/>
          <p:cNvSpPr txBox="1"/>
          <p:nvPr/>
        </p:nvSpPr>
        <p:spPr>
          <a:xfrm>
            <a:off x="799465" y="3210560"/>
            <a:ext cx="2006600" cy="368300"/>
          </a:xfrm>
          <a:prstGeom prst="rect">
            <a:avLst/>
          </a:prstGeom>
          <a:noFill/>
        </p:spPr>
        <p:txBody>
          <a:bodyPr wrap="none" rtlCol="0">
            <a:spAutoFit/>
          </a:bodyPr>
          <a:p>
            <a:r>
              <a:rPr lang="en-US" altLang="zh-CN"/>
              <a:t>Three main steps: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文本框 16"/>
          <p:cNvSpPr txBox="1"/>
          <p:nvPr/>
        </p:nvSpPr>
        <p:spPr>
          <a:xfrm>
            <a:off x="799465" y="631190"/>
            <a:ext cx="1346835" cy="460375"/>
          </a:xfrm>
          <a:prstGeom prst="rect">
            <a:avLst/>
          </a:prstGeom>
          <a:noFill/>
        </p:spPr>
        <p:txBody>
          <a:bodyPr wrap="none" rtlCol="0">
            <a:spAutoFit/>
          </a:bodyPr>
          <a:p>
            <a:r>
              <a:rPr lang="en-US" altLang="zh-CN" sz="2400"/>
              <a:t>Notation</a:t>
            </a:r>
            <a:endParaRPr lang="en-US" altLang="zh-CN" sz="2400"/>
          </a:p>
        </p:txBody>
      </p:sp>
      <p:pic>
        <p:nvPicPr>
          <p:cNvPr id="19" name="图片 18" descr="截屏2021-09-27 下午8.36.35"/>
          <p:cNvPicPr>
            <a:picLocks noChangeAspect="1"/>
          </p:cNvPicPr>
          <p:nvPr/>
        </p:nvPicPr>
        <p:blipFill>
          <a:blip r:embed="rId1"/>
          <a:stretch>
            <a:fillRect/>
          </a:stretch>
        </p:blipFill>
        <p:spPr>
          <a:xfrm>
            <a:off x="2907030" y="237490"/>
            <a:ext cx="8687435" cy="63823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99465" y="1590675"/>
            <a:ext cx="10683875" cy="2584450"/>
          </a:xfrm>
          <a:prstGeom prst="rect">
            <a:avLst/>
          </a:prstGeom>
          <a:noFill/>
          <a:ln w="9525">
            <a:noFill/>
          </a:ln>
        </p:spPr>
        <p:txBody>
          <a:bodyPr wrap="square">
            <a:spAutoFit/>
          </a:bodyPr>
          <a:p>
            <a:pPr marL="0" indent="0" algn="l"/>
            <a:r>
              <a:rPr lang="en-US" altLang="zh-CN" sz="1800" b="0"/>
              <a:t>Dataset</a:t>
            </a:r>
            <a:endParaRPr lang="zh-CN" altLang="en-US" sz="1800" b="0"/>
          </a:p>
          <a:p>
            <a:pPr marL="0" indent="0" algn="l"/>
            <a:r>
              <a:rPr lang="zh-CN" altLang="en-US" sz="1800" b="0"/>
              <a:t>Dow Jones Newswires service</a:t>
            </a:r>
            <a:r>
              <a:rPr lang="en-US" altLang="zh-CN" sz="1800" b="0"/>
              <a:t>, January </a:t>
            </a:r>
            <a:r>
              <a:rPr lang="zh-CN" altLang="en-US" sz="1800" b="0"/>
              <a:t>1984 </a:t>
            </a:r>
            <a:r>
              <a:rPr lang="en-US" altLang="zh-CN" sz="1800" b="0"/>
              <a:t>- July 2017</a:t>
            </a:r>
            <a:endParaRPr lang="en-US" altLang="zh-CN" sz="1800" b="0"/>
          </a:p>
          <a:p>
            <a:pPr marL="0" indent="0" algn="l"/>
            <a:r>
              <a:rPr lang="en-US" altLang="zh-CN" sz="1800" b="0"/>
              <a:t>Train the model using rolling window estimation.</a:t>
            </a:r>
            <a:endParaRPr lang="en-US" altLang="zh-CN" sz="1800" b="0"/>
          </a:p>
          <a:p>
            <a:pPr marL="0" indent="0" algn="l"/>
            <a:r>
              <a:rPr lang="en-US" altLang="zh-CN" sz="1800" b="0"/>
              <a:t>Training and validation sample: January 1989 - January 2014: 15 year interval</a:t>
            </a:r>
            <a:endParaRPr lang="en-US" altLang="zh-CN" sz="1800" b="0"/>
          </a:p>
          <a:p>
            <a:pPr marL="0" indent="0" algn="l"/>
            <a:r>
              <a:rPr lang="en-US" altLang="zh-CN" sz="1800" b="0"/>
              <a:t>	Training: first 10 years</a:t>
            </a:r>
            <a:endParaRPr lang="en-US" altLang="zh-CN" sz="1800" b="0"/>
          </a:p>
          <a:p>
            <a:pPr marL="0" indent="0" algn="l"/>
            <a:r>
              <a:rPr lang="en-US" altLang="zh-CN" sz="1800" b="0"/>
              <a:t>	Validation: last 5 years</a:t>
            </a:r>
            <a:endParaRPr lang="en-US" altLang="zh-CN" sz="1800" b="0"/>
          </a:p>
          <a:p>
            <a:pPr marL="0" indent="0" algn="l"/>
            <a:r>
              <a:rPr lang="en-US" altLang="zh-CN" sz="1800" b="0"/>
              <a:t>Out-of-sample Testing: subsequent one-year window</a:t>
            </a:r>
            <a:endParaRPr lang="en-US" altLang="zh-CN" sz="1800" b="0"/>
          </a:p>
          <a:p>
            <a:pPr marL="0" indent="0" algn="l"/>
            <a:r>
              <a:rPr lang="en-US" altLang="zh-CN" sz="1800" b="0"/>
              <a:t>Roll the entire analysis forward by a year and re-train, iterate this procedure until exhaust the full sample, which amounts to estimating and validating the model 14 times.</a:t>
            </a:r>
            <a:endParaRPr lang="en-US" altLang="zh-CN" sz="1800" b="0"/>
          </a:p>
        </p:txBody>
      </p:sp>
      <p:sp>
        <p:nvSpPr>
          <p:cNvPr id="4" name="文本框 3"/>
          <p:cNvSpPr txBox="1"/>
          <p:nvPr/>
        </p:nvSpPr>
        <p:spPr>
          <a:xfrm>
            <a:off x="799465" y="4674235"/>
            <a:ext cx="9921875" cy="645160"/>
          </a:xfrm>
          <a:prstGeom prst="rect">
            <a:avLst/>
          </a:prstGeom>
          <a:noFill/>
        </p:spPr>
        <p:txBody>
          <a:bodyPr wrap="square" rtlCol="0">
            <a:spAutoFit/>
          </a:bodyPr>
          <a:p>
            <a:pPr indent="0" algn="l">
              <a:buFont typeface="Arial" panose="020B0604020202090204" pitchFamily="34" charset="0"/>
              <a:buNone/>
            </a:pPr>
            <a:r>
              <a:rPr lang="en-US" altLang="zh-CN"/>
              <a:t>Benchmark</a:t>
            </a:r>
            <a:endParaRPr lang="en-US" altLang="zh-CN"/>
          </a:p>
          <a:p>
            <a:pPr indent="0" algn="l">
              <a:buFont typeface="Arial" panose="020B0604020202090204" pitchFamily="34" charset="0"/>
              <a:buNone/>
            </a:pPr>
            <a:r>
              <a:rPr lang="en-US" altLang="zh-CN"/>
              <a:t>A commercial vendor of financial news sentiment scores -- RavenPack</a:t>
            </a:r>
            <a:endParaRPr lang="en-US" altLang="zh-CN"/>
          </a:p>
        </p:txBody>
      </p:sp>
      <p:sp>
        <p:nvSpPr>
          <p:cNvPr id="5" name="文本框 4"/>
          <p:cNvSpPr txBox="1"/>
          <p:nvPr/>
        </p:nvSpPr>
        <p:spPr>
          <a:xfrm>
            <a:off x="799465" y="631190"/>
            <a:ext cx="1233170" cy="460375"/>
          </a:xfrm>
          <a:prstGeom prst="rect">
            <a:avLst/>
          </a:prstGeom>
          <a:noFill/>
        </p:spPr>
        <p:txBody>
          <a:bodyPr wrap="none" rtlCol="0">
            <a:spAutoFit/>
          </a:bodyPr>
          <a:p>
            <a:r>
              <a:rPr lang="en-US" altLang="zh-CN" sz="2400"/>
              <a:t>Dataset</a:t>
            </a:r>
            <a:endParaRPr lang="en-US" altLang="zh-CN"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664210" y="1502410"/>
          <a:ext cx="10864215" cy="3629025"/>
        </p:xfrm>
        <a:graphic>
          <a:graphicData uri="http://schemas.openxmlformats.org/drawingml/2006/table">
            <a:tbl>
              <a:tblPr firstRow="1" bandRow="1">
                <a:tableStyleId>{5940675A-B579-460E-94D1-54222C63F5DA}</a:tableStyleId>
              </a:tblPr>
              <a:tblGrid>
                <a:gridCol w="732790"/>
                <a:gridCol w="10131425"/>
              </a:tblGrid>
              <a:tr h="325755">
                <a:tc rowSpan="3">
                  <a:txBody>
                    <a:bodyPr/>
                    <a:p>
                      <a:pPr indent="0">
                        <a:buNone/>
                      </a:pPr>
                      <a:r>
                        <a:rPr lang="en-US" altLang="zh-CN" sz="1800" b="0">
                          <a:latin typeface="Calibri" charset="0"/>
                          <a:cs typeface="Calibri" charset="0"/>
                        </a:rPr>
                        <a:t>1</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Calibri" charset="0"/>
                          <a:cs typeface="Calibri" charset="0"/>
                        </a:rPr>
                        <a:t>combining“chained”articles</a:t>
                      </a:r>
                      <a:endParaRPr lang="en-US" altLang="zh-CN" sz="1800" b="0">
                        <a:latin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1800" b="0">
                          <a:latin typeface="Calibri" charset="0"/>
                          <a:cs typeface="Calibri" charset="0"/>
                        </a:rPr>
                        <a:t>remove articles with more than one firm tag</a:t>
                      </a:r>
                      <a:endParaRPr lang="en-US" altLang="zh-CN" sz="1800" b="0">
                        <a:latin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altLang="zh-CN" sz="1800" b="0">
                          <a:latin typeface="Calibri" charset="0"/>
                          <a:cs typeface="Calibri" charset="0"/>
                        </a:rPr>
                        <a:t>Track the date, exact timestamp, tagged firm ticker, headline, and body text of each article.</a:t>
                      </a:r>
                      <a:endParaRPr lang="en-US" altLang="zh-CN" sz="1800" b="0">
                        <a:latin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25755">
                <a:tc rowSpan="3">
                  <a:txBody>
                    <a:bodyPr/>
                    <a:p>
                      <a:pPr indent="0">
                        <a:buNone/>
                      </a:pPr>
                      <a:r>
                        <a:rPr lang="en-US" altLang="zh-CN" sz="1800" b="0">
                          <a:latin typeface="Calibri" charset="0"/>
                          <a:cs typeface="Calibri" charset="0"/>
                        </a:rPr>
                        <a:t>2</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800" b="0">
                          <a:latin typeface="Calibri" charset="0"/>
                          <a:cs typeface="Calibri" charset="0"/>
                        </a:rPr>
                        <a:t>Timing choice</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151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en-US" altLang="zh-CN" sz="1800" b="0">
                          <a:latin typeface="Calibri" charset="0"/>
                          <a:cs typeface="Calibri" charset="0"/>
                        </a:rPr>
                        <a:t>Using ticker tags, we match each article with tagged firm’s market capitalization and adjusted daily close-to-close returns from CRSP.</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772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altLang="zh-CN" sz="1800" b="0">
                          <a:latin typeface="Calibri" charset="0"/>
                          <a:cs typeface="Calibri" charset="0"/>
                        </a:rPr>
                        <a:t>Without better guidance on timing choice, we train the model by matching articles published on day </a:t>
                      </a:r>
                      <a:r>
                        <a:rPr lang="en-US" altLang="zh-CN" sz="1800" b="0" i="1">
                          <a:latin typeface="Calibri" charset="0"/>
                          <a:cs typeface="Calibri" charset="0"/>
                        </a:rPr>
                        <a:t>t</a:t>
                      </a:r>
                      <a:r>
                        <a:rPr lang="en-US" altLang="zh-CN" sz="1800" b="0">
                          <a:latin typeface="Calibri" charset="0"/>
                          <a:cs typeface="Calibri" charset="0"/>
                        </a:rPr>
                        <a:t> (more specifically, between 4pm of day </a:t>
                      </a:r>
                      <a:r>
                        <a:rPr lang="en-US" altLang="zh-CN" sz="1800" b="0" i="1">
                          <a:latin typeface="Calibri" charset="0"/>
                          <a:cs typeface="Calibri" charset="0"/>
                        </a:rPr>
                        <a:t>t</a:t>
                      </a:r>
                      <a:r>
                        <a:rPr lang="en-US" altLang="zh-CN" sz="1800" b="0">
                          <a:latin typeface="Calibri" charset="0"/>
                          <a:cs typeface="Calibri" charset="0"/>
                        </a:rPr>
                        <a:t> - 1 and 4pm of day </a:t>
                      </a:r>
                      <a:r>
                        <a:rPr lang="en-US" altLang="zh-CN" sz="1800" b="0" i="1">
                          <a:latin typeface="Calibri" charset="0"/>
                          <a:cs typeface="Calibri" charset="0"/>
                        </a:rPr>
                        <a:t>t</a:t>
                      </a:r>
                      <a:r>
                        <a:rPr lang="en-US" altLang="zh-CN" sz="1800" b="0">
                          <a:latin typeface="Calibri" charset="0"/>
                          <a:cs typeface="Calibri" charset="0"/>
                        </a:rPr>
                        <a:t>) with the tagged firm’s three-day return from </a:t>
                      </a:r>
                      <a:r>
                        <a:rPr lang="en-US" altLang="zh-CN" sz="1800" b="0" i="1">
                          <a:latin typeface="Calibri" charset="0"/>
                          <a:cs typeface="Calibri" charset="0"/>
                        </a:rPr>
                        <a:t>t</a:t>
                      </a:r>
                      <a:r>
                        <a:rPr lang="en-US" altLang="zh-CN" sz="1800" b="0">
                          <a:latin typeface="Calibri" charset="0"/>
                          <a:cs typeface="Calibri" charset="0"/>
                        </a:rPr>
                        <a:t> - 1 to </a:t>
                      </a:r>
                      <a:r>
                        <a:rPr lang="en-US" altLang="zh-CN" sz="1800" b="0" i="1">
                          <a:latin typeface="Calibri" charset="0"/>
                          <a:cs typeface="Calibri" charset="0"/>
                        </a:rPr>
                        <a:t>t</a:t>
                      </a:r>
                      <a:r>
                        <a:rPr lang="en-US" altLang="zh-CN" sz="1800" b="0">
                          <a:latin typeface="Calibri" charset="0"/>
                          <a:cs typeface="Calibri" charset="0"/>
                        </a:rPr>
                        <a:t> + 1 (more specifically, from market close on day </a:t>
                      </a:r>
                      <a:r>
                        <a:rPr lang="en-US" altLang="zh-CN" sz="1800" b="0" i="1">
                          <a:latin typeface="Calibri" charset="0"/>
                          <a:cs typeface="Calibri" charset="0"/>
                        </a:rPr>
                        <a:t>t</a:t>
                      </a:r>
                      <a:r>
                        <a:rPr lang="en-US" altLang="zh-CN" sz="1800" b="0">
                          <a:latin typeface="Calibri" charset="0"/>
                          <a:cs typeface="Calibri" charset="0"/>
                        </a:rPr>
                        <a:t> - 2 to close on day </a:t>
                      </a:r>
                      <a:r>
                        <a:rPr lang="en-US" altLang="zh-CN" sz="1800" b="0" i="1">
                          <a:latin typeface="Calibri" charset="0"/>
                          <a:cs typeface="Calibri" charset="0"/>
                        </a:rPr>
                        <a:t>t</a:t>
                      </a:r>
                      <a:r>
                        <a:rPr lang="en-US" altLang="zh-CN" sz="1800" b="0">
                          <a:latin typeface="Calibri" charset="0"/>
                          <a:cs typeface="Calibri" charset="0"/>
                        </a:rPr>
                        <a:t> + 1).</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97230">
                <a:tc>
                  <a:txBody>
                    <a:bodyPr/>
                    <a:p>
                      <a:pPr indent="0">
                        <a:buNone/>
                      </a:pPr>
                      <a:r>
                        <a:rPr lang="en-US" altLang="zh-CN" sz="1800" b="0">
                          <a:latin typeface="Calibri" charset="0"/>
                          <a:ea typeface="Calibri" charset="0"/>
                          <a:cs typeface="Calibri" charset="0"/>
                        </a:rPr>
                        <a:t>3</a:t>
                      </a:r>
                      <a:endParaRPr lang="en-US" altLang="zh-CN" sz="1800" b="0">
                        <a:latin typeface="Calibri" charset="0"/>
                        <a:ea typeface="Calibri" charset="0"/>
                        <a:cs typeface="Calibri" charset="0"/>
                      </a:endParaRPr>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noFill/>
                  </a:tcPr>
                </a:tc>
                <a:tc>
                  <a:txBody>
                    <a:bodyPr/>
                    <a:p>
                      <a:pPr indent="0">
                        <a:buNone/>
                      </a:pPr>
                      <a:endParaRPr lang="en-US" altLang="zh-CN" sz="1800">
                        <a:latin typeface="Calibri" charset="0"/>
                        <a:cs typeface="Calibri" charset="0"/>
                        <a:sym typeface="+mn-ea"/>
                      </a:endParaRPr>
                    </a:p>
                    <a:p>
                      <a:pPr indent="0">
                        <a:buNone/>
                      </a:pPr>
                      <a:r>
                        <a:rPr lang="en-US" altLang="zh-CN" sz="1800">
                          <a:latin typeface="Calibri" charset="0"/>
                          <a:cs typeface="Calibri" charset="0"/>
                          <a:sym typeface="+mn-ea"/>
                        </a:rPr>
                        <a:t>Set out of sample analysis time duration: February 2014 - July 2017</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799465" y="631190"/>
            <a:ext cx="3006725" cy="460375"/>
          </a:xfrm>
          <a:prstGeom prst="rect">
            <a:avLst/>
          </a:prstGeom>
          <a:noFill/>
        </p:spPr>
        <p:txBody>
          <a:bodyPr wrap="none" rtlCol="0">
            <a:spAutoFit/>
          </a:bodyPr>
          <a:p>
            <a:r>
              <a:rPr lang="en-US" altLang="zh-CN" sz="2400"/>
              <a:t>Data Pre-Processing</a:t>
            </a:r>
            <a:endParaRPr lang="en-US" altLang="zh-CN"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0" name="表格 -1"/>
          <p:cNvGraphicFramePr/>
          <p:nvPr>
            <p:custDataLst>
              <p:tags r:id="rId1"/>
            </p:custDataLst>
          </p:nvPr>
        </p:nvGraphicFramePr>
        <p:xfrm>
          <a:off x="799465" y="1685925"/>
          <a:ext cx="9752965" cy="3291840"/>
        </p:xfrm>
        <a:graphic>
          <a:graphicData uri="http://schemas.openxmlformats.org/drawingml/2006/table">
            <a:tbl>
              <a:tblPr firstRow="1" bandRow="1">
                <a:tableStyleId>{5940675A-B579-460E-94D1-54222C63F5DA}</a:tableStyleId>
              </a:tblPr>
              <a:tblGrid>
                <a:gridCol w="657225"/>
                <a:gridCol w="9095740"/>
              </a:tblGrid>
              <a:tr h="274320">
                <a:tc rowSpan="2">
                  <a:txBody>
                    <a:bodyPr/>
                    <a:p>
                      <a:pPr indent="0">
                        <a:buNone/>
                      </a:pPr>
                      <a:r>
                        <a:rPr lang="en-US" altLang="zh-CN" sz="1800" b="0">
                          <a:latin typeface="Calibri" charset="0"/>
                          <a:cs typeface="Calibri" charset="0"/>
                        </a:rPr>
                        <a:t>4</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lToBr>
                      <a:noFill/>
                    </a:lnTlToBr>
                    <a:lnBlToTr>
                      <a:noFill/>
                    </a:lnBlToTr>
                    <a:noFill/>
                  </a:tcPr>
                </a:tc>
                <a:tc>
                  <a:txBody>
                    <a:bodyPr/>
                    <a:p>
                      <a:pPr indent="0">
                        <a:buNone/>
                      </a:pPr>
                      <a:r>
                        <a:rPr lang="en-US" altLang="zh-CN" sz="1800" b="0">
                          <a:latin typeface="Calibri" charset="0"/>
                          <a:cs typeface="Calibri" charset="0"/>
                        </a:rPr>
                        <a:t>Remove proper nouns</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175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en-US" altLang="zh-CN" sz="1800" b="0">
                          <a:latin typeface="Calibri" charset="0"/>
                          <a:cs typeface="Calibri" charset="0"/>
                        </a:rPr>
                        <a:t>Clean and structure news articles -- bag of words</a:t>
                      </a:r>
                      <a:endParaRPr lang="en-US" altLang="zh-CN" sz="1800" b="0">
                        <a:latin typeface="Calibri" charset="0"/>
                        <a:cs typeface="Calibri" charset="0"/>
                      </a:endParaRPr>
                    </a:p>
                    <a:p>
                      <a:pPr marL="285750" indent="-285750">
                        <a:buFont typeface="Arial" panose="020B0604020202090204" pitchFamily="34" charset="0"/>
                        <a:buChar char="•"/>
                      </a:pPr>
                      <a:r>
                        <a:rPr lang="en-US" altLang="zh-CN" sz="1800" b="0">
                          <a:latin typeface="Calibri" charset="0"/>
                          <a:cs typeface="Calibri" charset="0"/>
                        </a:rPr>
                        <a:t>Normalization</a:t>
                      </a:r>
                      <a:endParaRPr lang="en-US" altLang="zh-CN" sz="1800" b="0">
                        <a:latin typeface="Calibri" charset="0"/>
                        <a:cs typeface="Calibri" charset="0"/>
                      </a:endParaRPr>
                    </a:p>
                    <a:p>
                      <a:pPr marL="342900" indent="-342900">
                        <a:buAutoNum type="arabicPeriod"/>
                      </a:pPr>
                      <a:r>
                        <a:rPr lang="en-US" altLang="zh-CN" sz="1800" b="0">
                          <a:latin typeface="Calibri" charset="0"/>
                          <a:cs typeface="Calibri" charset="0"/>
                        </a:rPr>
                        <a:t>changing all words in the article to lower case letters</a:t>
                      </a:r>
                      <a:endParaRPr lang="en-US" altLang="zh-CN" sz="1800" b="0">
                        <a:latin typeface="Calibri" charset="0"/>
                        <a:cs typeface="Calibri" charset="0"/>
                      </a:endParaRPr>
                    </a:p>
                    <a:p>
                      <a:pPr marL="342900" indent="-342900">
                        <a:buAutoNum type="arabicPeriod"/>
                      </a:pPr>
                      <a:r>
                        <a:rPr lang="en-US" altLang="zh-CN" sz="1800" b="0">
                          <a:latin typeface="Calibri" charset="0"/>
                          <a:cs typeface="Calibri" charset="0"/>
                        </a:rPr>
                        <a:t>expanding contractions such as “haven’t” to “have not”</a:t>
                      </a:r>
                      <a:endParaRPr lang="en-US" altLang="zh-CN" sz="1800" b="0">
                        <a:latin typeface="Calibri" charset="0"/>
                        <a:cs typeface="Calibri" charset="0"/>
                      </a:endParaRPr>
                    </a:p>
                    <a:p>
                      <a:pPr marL="342900" indent="-342900">
                        <a:buAutoNum type="arabicPeriod"/>
                      </a:pPr>
                      <a:r>
                        <a:rPr lang="en-US" altLang="zh-CN" sz="1800" b="0">
                          <a:latin typeface="Calibri" charset="0"/>
                          <a:cs typeface="Calibri" charset="0"/>
                        </a:rPr>
                        <a:t>deleting numbers, punctuations, special symbols, and non-English words</a:t>
                      </a:r>
                      <a:endParaRPr lang="en-US" altLang="zh-CN" sz="1800" b="0">
                        <a:latin typeface="Calibri" charset="0"/>
                        <a:cs typeface="Calibri" charset="0"/>
                      </a:endParaRPr>
                    </a:p>
                    <a:p>
                      <a:pPr marL="342900" indent="-342900">
                        <a:buFont typeface="Arial" panose="020B0604020202090204" pitchFamily="34" charset="0"/>
                        <a:buChar char="•"/>
                      </a:pPr>
                      <a:r>
                        <a:rPr lang="en-US" altLang="zh-CN" sz="1800" b="0">
                          <a:latin typeface="Calibri" charset="0"/>
                          <a:cs typeface="Calibri" charset="0"/>
                        </a:rPr>
                        <a:t>Stemming and lemmatizing</a:t>
                      </a:r>
                      <a:endParaRPr lang="en-US" altLang="zh-CN" sz="1800" b="0">
                        <a:latin typeface="Calibri" charset="0"/>
                        <a:cs typeface="Calibri" charset="0"/>
                      </a:endParaRPr>
                    </a:p>
                    <a:p>
                      <a:pPr indent="0">
                        <a:buFont typeface="Arial" panose="020B0604020202090204" pitchFamily="34" charset="0"/>
                        <a:buNone/>
                      </a:pPr>
                      <a:r>
                        <a:rPr lang="en-US" altLang="zh-CN" sz="1800" b="0">
                          <a:latin typeface="Calibri" charset="0"/>
                          <a:cs typeface="Calibri" charset="0"/>
                        </a:rPr>
                        <a:t>Group together the different forms of a word to analyze them as a single root word</a:t>
                      </a:r>
                      <a:endParaRPr lang="en-US" altLang="zh-CN" sz="1800" b="0">
                        <a:latin typeface="Calibri" charset="0"/>
                        <a:cs typeface="Calibri" charset="0"/>
                      </a:endParaRPr>
                    </a:p>
                    <a:p>
                      <a:pPr marL="285750" indent="-285750">
                        <a:buFont typeface="Arial" panose="020B0604020202090204" pitchFamily="34" charset="0"/>
                        <a:buChar char="•"/>
                      </a:pPr>
                      <a:r>
                        <a:rPr lang="en-US" altLang="zh-CN" sz="1800" b="0">
                          <a:latin typeface="Calibri" charset="0"/>
                          <a:cs typeface="Calibri" charset="0"/>
                        </a:rPr>
                        <a:t>Tokenization</a:t>
                      </a:r>
                      <a:endParaRPr lang="en-US" altLang="zh-CN" sz="1800" b="0">
                        <a:latin typeface="Calibri" charset="0"/>
                        <a:cs typeface="Calibri" charset="0"/>
                      </a:endParaRPr>
                    </a:p>
                    <a:p>
                      <a:pPr indent="0">
                        <a:buFont typeface="Arial" panose="020B0604020202090204" pitchFamily="34" charset="0"/>
                        <a:buNone/>
                      </a:pPr>
                      <a:r>
                        <a:rPr lang="en-US" altLang="zh-CN" sz="1800" b="0">
                          <a:latin typeface="Calibri" charset="0"/>
                          <a:cs typeface="Calibri" charset="0"/>
                        </a:rPr>
                        <a:t>Splits each article into a list of words</a:t>
                      </a:r>
                      <a:endParaRPr lang="en-US" altLang="zh-CN" sz="1800" b="0">
                        <a:latin typeface="Calibri" charset="0"/>
                        <a:cs typeface="Calibri" charset="0"/>
                      </a:endParaRPr>
                    </a:p>
                    <a:p>
                      <a:pPr marL="285750" indent="-285750">
                        <a:buFont typeface="Arial" panose="020B0604020202090204" pitchFamily="34" charset="0"/>
                        <a:buChar char="•"/>
                      </a:pPr>
                      <a:r>
                        <a:rPr lang="en-US" altLang="zh-CN" sz="1800" b="0">
                          <a:latin typeface="Calibri" charset="0"/>
                          <a:cs typeface="Calibri" charset="0"/>
                        </a:rPr>
                        <a:t>Removes common stop words</a:t>
                      </a:r>
                      <a:endParaRPr lang="en-US" altLang="zh-CN" sz="1800" b="0">
                        <a:latin typeface="Calibri" charset="0"/>
                        <a:cs typeface="Calibri" charset="0"/>
                      </a:endParaRPr>
                    </a:p>
                    <a:p>
                      <a:pPr marL="285750" indent="-285750">
                        <a:buFont typeface="Arial" panose="020B0604020202090204" pitchFamily="34" charset="0"/>
                        <a:buChar char="•"/>
                      </a:pPr>
                      <a:r>
                        <a:rPr lang="en-US" altLang="zh-CN" sz="1800" b="0">
                          <a:latin typeface="Calibri" charset="0"/>
                          <a:cs typeface="Calibri" charset="0"/>
                        </a:rPr>
                        <a:t>Translate each article into a vector of word counts</a:t>
                      </a:r>
                      <a:endParaRPr lang="en-US" altLang="zh-CN" sz="1800" b="0">
                        <a:latin typeface="Calibri" charset="0"/>
                        <a:ea typeface="Calibri" charset="0"/>
                        <a:cs typeface="Calibri"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799465" y="631190"/>
            <a:ext cx="3006725" cy="460375"/>
          </a:xfrm>
          <a:prstGeom prst="rect">
            <a:avLst/>
          </a:prstGeom>
          <a:noFill/>
        </p:spPr>
        <p:txBody>
          <a:bodyPr wrap="none" rtlCol="0">
            <a:spAutoFit/>
          </a:bodyPr>
          <a:p>
            <a:r>
              <a:rPr lang="en-US" altLang="zh-CN" sz="2400"/>
              <a:t>Data Pre-Processing</a:t>
            </a:r>
            <a:endParaRPr lang="en-US" altLang="zh-CN"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99465" y="1398270"/>
            <a:ext cx="10621010" cy="645160"/>
          </a:xfrm>
          <a:prstGeom prst="rect">
            <a:avLst/>
          </a:prstGeom>
          <a:noFill/>
        </p:spPr>
        <p:txBody>
          <a:bodyPr wrap="square" rtlCol="0">
            <a:spAutoFit/>
          </a:bodyPr>
          <a:p>
            <a:r>
              <a:rPr lang="en-US" altLang="zh-CN"/>
              <a:t>Strategy: I</a:t>
            </a:r>
            <a:r>
              <a:rPr lang="zh-CN" altLang="en-US"/>
              <a:t>solate the subset of sentiment-charged words, and then estimate a topic model to this subset alone (leaving the neutral words unmodeled)</a:t>
            </a:r>
            <a:endParaRPr lang="zh-CN" altLang="en-US"/>
          </a:p>
        </p:txBody>
      </p:sp>
      <p:sp>
        <p:nvSpPr>
          <p:cNvPr id="4" name="文本框 3"/>
          <p:cNvSpPr txBox="1"/>
          <p:nvPr/>
        </p:nvSpPr>
        <p:spPr>
          <a:xfrm>
            <a:off x="799465" y="2570480"/>
            <a:ext cx="10621010" cy="1198880"/>
          </a:xfrm>
          <a:prstGeom prst="rect">
            <a:avLst/>
          </a:prstGeom>
          <a:noFill/>
        </p:spPr>
        <p:txBody>
          <a:bodyPr wrap="square" rtlCol="0">
            <a:spAutoFit/>
          </a:bodyPr>
          <a:p>
            <a:r>
              <a:rPr lang="en-US" altLang="zh-CN"/>
              <a:t>A</a:t>
            </a:r>
            <a:r>
              <a:rPr lang="zh-CN" altLang="en-US"/>
              <a:t> supervised approach that leverages the information in realized stock returns to screen for sentiment-charged words</a:t>
            </a:r>
            <a:r>
              <a:rPr lang="en-US" altLang="zh-CN"/>
              <a:t>.</a:t>
            </a:r>
            <a:endParaRPr lang="en-US" altLang="zh-CN"/>
          </a:p>
          <a:p>
            <a:r>
              <a:rPr lang="en-US" altLang="zh-CN">
                <a:latin typeface="Calibri" charset="0"/>
                <a:cs typeface="Calibri" charset="0"/>
                <a:sym typeface="+mn-ea"/>
              </a:rPr>
              <a:t>Intuitively, if a word frequently co-occurs in articles that are accompanied by positive returns, that word is likely to convey positive sentiment.</a:t>
            </a:r>
            <a:endParaRPr lang="en-US" altLang="zh-CN"/>
          </a:p>
        </p:txBody>
      </p:sp>
      <p:sp>
        <p:nvSpPr>
          <p:cNvPr id="6" name="文本框 5"/>
          <p:cNvSpPr txBox="1"/>
          <p:nvPr/>
        </p:nvSpPr>
        <p:spPr>
          <a:xfrm>
            <a:off x="799465" y="631190"/>
            <a:ext cx="7044690" cy="460375"/>
          </a:xfrm>
          <a:prstGeom prst="rect">
            <a:avLst/>
          </a:prstGeom>
          <a:noFill/>
        </p:spPr>
        <p:txBody>
          <a:bodyPr wrap="none" rtlCol="0">
            <a:spAutoFit/>
          </a:bodyPr>
          <a:p>
            <a:pPr algn="l"/>
            <a:r>
              <a:rPr lang="en-US" altLang="zh-CN" sz="2400"/>
              <a:t>Step 1 -- </a:t>
            </a:r>
            <a:r>
              <a:rPr lang="zh-CN" altLang="en-US" sz="2400">
                <a:sym typeface="+mn-ea"/>
              </a:rPr>
              <a:t>Screening for Sentiment-Charged Words</a:t>
            </a:r>
            <a:endParaRPr lang="en-US" altLang="zh-CN"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799465" y="631190"/>
            <a:ext cx="7044690" cy="460375"/>
          </a:xfrm>
          <a:prstGeom prst="rect">
            <a:avLst/>
          </a:prstGeom>
          <a:noFill/>
        </p:spPr>
        <p:txBody>
          <a:bodyPr wrap="none" rtlCol="0">
            <a:spAutoFit/>
          </a:bodyPr>
          <a:p>
            <a:pPr algn="l"/>
            <a:r>
              <a:rPr lang="en-US" altLang="zh-CN" sz="2400"/>
              <a:t>Step 1 -- </a:t>
            </a:r>
            <a:r>
              <a:rPr lang="zh-CN" altLang="en-US" sz="2400">
                <a:sym typeface="+mn-ea"/>
              </a:rPr>
              <a:t>Screening for Sentiment-Charged Words</a:t>
            </a:r>
            <a:endParaRPr lang="en-US" altLang="zh-CN" sz="2400"/>
          </a:p>
        </p:txBody>
      </p:sp>
      <p:pic>
        <p:nvPicPr>
          <p:cNvPr id="7" name="图片 6" descr="截屏2021-09-27 下午8.34.34"/>
          <p:cNvPicPr>
            <a:picLocks noChangeAspect="1"/>
          </p:cNvPicPr>
          <p:nvPr/>
        </p:nvPicPr>
        <p:blipFill>
          <a:blip r:embed="rId1"/>
          <a:stretch>
            <a:fillRect/>
          </a:stretch>
        </p:blipFill>
        <p:spPr>
          <a:xfrm>
            <a:off x="833755" y="1414780"/>
            <a:ext cx="10525125" cy="4911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1-09-27 上午9.42.00"/>
          <p:cNvPicPr>
            <a:picLocks noChangeAspect="1"/>
          </p:cNvPicPr>
          <p:nvPr/>
        </p:nvPicPr>
        <p:blipFill>
          <a:blip r:embed="rId1"/>
          <a:stretch>
            <a:fillRect/>
          </a:stretch>
        </p:blipFill>
        <p:spPr>
          <a:xfrm>
            <a:off x="799465" y="2105025"/>
            <a:ext cx="10058400" cy="3977640"/>
          </a:xfrm>
          <a:prstGeom prst="rect">
            <a:avLst/>
          </a:prstGeom>
        </p:spPr>
      </p:pic>
      <p:sp>
        <p:nvSpPr>
          <p:cNvPr id="5" name="文本框 4"/>
          <p:cNvSpPr txBox="1"/>
          <p:nvPr/>
        </p:nvSpPr>
        <p:spPr>
          <a:xfrm>
            <a:off x="799465" y="1587500"/>
            <a:ext cx="2273300" cy="368300"/>
          </a:xfrm>
          <a:prstGeom prst="rect">
            <a:avLst/>
          </a:prstGeom>
          <a:noFill/>
        </p:spPr>
        <p:txBody>
          <a:bodyPr wrap="none" rtlCol="0">
            <a:spAutoFit/>
          </a:bodyPr>
          <a:p>
            <a:r>
              <a:rPr lang="en-US" altLang="zh-CN"/>
              <a:t>Choice of parameter</a:t>
            </a:r>
            <a:endParaRPr lang="en-US" altLang="zh-CN"/>
          </a:p>
        </p:txBody>
      </p:sp>
      <p:sp>
        <p:nvSpPr>
          <p:cNvPr id="6" name="文本框 5"/>
          <p:cNvSpPr txBox="1"/>
          <p:nvPr/>
        </p:nvSpPr>
        <p:spPr>
          <a:xfrm>
            <a:off x="799465" y="631190"/>
            <a:ext cx="7044690" cy="460375"/>
          </a:xfrm>
          <a:prstGeom prst="rect">
            <a:avLst/>
          </a:prstGeom>
          <a:noFill/>
        </p:spPr>
        <p:txBody>
          <a:bodyPr wrap="none" rtlCol="0">
            <a:spAutoFit/>
          </a:bodyPr>
          <a:p>
            <a:pPr algn="l"/>
            <a:r>
              <a:rPr lang="en-US" altLang="zh-CN" sz="2400"/>
              <a:t>Step 1 -- </a:t>
            </a:r>
            <a:r>
              <a:rPr lang="zh-CN" altLang="en-US" sz="2400">
                <a:sym typeface="+mn-ea"/>
              </a:rPr>
              <a:t>Screening for Sentiment-Charged Words</a:t>
            </a:r>
            <a:endParaRPr lang="en-US" altLang="zh-CN" sz="2400"/>
          </a:p>
        </p:txBody>
      </p:sp>
    </p:spTree>
  </p:cSld>
  <p:clrMapOvr>
    <a:masterClrMapping/>
  </p:clrMapOvr>
</p:sld>
</file>

<file path=ppt/tags/tag1.xml><?xml version="1.0" encoding="utf-8"?>
<p:tagLst xmlns:p="http://schemas.openxmlformats.org/presentationml/2006/main">
  <p:tag name="KSO_WM_UNIT_TABLE_BEAUTIFY" val="smartTable{349cb207-43a2-4d44-aae6-2863cbe5a1ed}"/>
  <p:tag name="TABLE_ENDDRAG_ORIGIN_RECT" val="855*263"/>
  <p:tag name="TABLE_ENDDRAG_RECT" val="52*118*855*285"/>
</p:tagLst>
</file>

<file path=ppt/tags/tag2.xml><?xml version="1.0" encoding="utf-8"?>
<p:tagLst xmlns:p="http://schemas.openxmlformats.org/presentationml/2006/main">
  <p:tag name="KSO_WM_UNIT_TABLE_BEAUTIFY" val="smartTable{349cb207-43a2-4d44-aae6-2863cbe5a1ed}"/>
  <p:tag name="TABLE_ENDDRAG_ORIGIN_RECT" val="960*481"/>
  <p:tag name="TABLE_ENDDRAG_RECT" val="8*93*767*25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gICAiSW1nU2V0dGluZ0pzb24iIDogIntcImRwaVwiOlwiNjAwXCIsXCJmb3JtYXRcIjpcIlBOR1wiLFwidHJhbnNwYXJlbnRcIjp0cnVlLFwiYXV0b1wiOnRydWV9IiwKICAgIkxhdGV4IiA6ICJYRnNnQ21SZmUxdFRYWDBnWEhOcGJTQWdUWFZzZEdsdWIyMXBZV3dvY3l4d1QxOHJLeWd4TFhBcFQxOHRLUXBjWFE9PSIsCiAgICJMYXRleEltZ0Jhc2U2NCIgOiAiaVZCT1J3MEtHZ29BQUFBTlNVaEVVZ0FBQmNzQUFBQmNCQU1BQUFCRDRmQzVBQUFBTUZCTVZFWC8vLzhBQUFBQUFBQUFBQUFBQUFBQUFBQUFBQUFBQUFBQUFBQUFBQUFBQUFBQUFBQUFBQUFBQUFBQUFBQUFBQUF2M2FCN0FBQUFEM1JTVGxNQUVESkVWSGFKcTd2Tjc1bG1JdDN0OW9wUEFBQUFDWEJJV1hNQUFBN0VBQUFPeEFHVkt3NGJBQUFnQUVsRVFWUjRBZTE5ZTR4MHlWWGY3WGw5cjNtSitNVW0yVzdra0t5ZGlCbkpDQk1TUEkyUWVEbHlqMEd5QmZ6Umt3UVM1QTJlc1IwVTI4THBJUytpTmJqSEVHeHNaUGRBd0hpWHNEMGd5MnV6Y25xSUZGNUswZ09KbFdTRHRzZEIwV2EvaU8waGRyemY5TGM3bGQrcDU2bTZkZnZlbnJuOTdiZFNYNDM2VnAwNmRlclVxVitkT2xYM2RrK1N6SzU3YjRHM2JONzdOa3RwY2ZxS1AzVmNpcUlrWk9YZmxDWnFKdWdTRnJnMU9ybEVyZnVneWoxUWZQVk9lZjBjN3BjbmF5WnBZZ3UwL3UvRVZlNlBDdmRBOGNyd3c2WDE5Y0h6OWRKa3pRUk5hb0hyNG1VYXM5d1R4Wis2S0EyYks5MHZ4Y2ZtYTc3eGJlLzkrTjE0MmYxSi9jOS82K0gzM2I2UHZlUEtOLzdPRTUvczFyanhPaS93WEFucC8vSWp0OFdqSC95MkVpU05GMUc2NHJIbTVrUUdOb2w1NVRzKzFCMzkvR2VLVG9TTitKUzVKZWg2UHRiNmxHaS9KVnNVRVhWV1BxNktmbmxzeTA5SnB2c1g1aXRkcVdDTmRlS2EyR0c1cXlmbjNxa01KWDd1NnJMR1NpaGI4WXpHR3VjWkJVbnlsNGVxcStmYm1TeGV3WUk0OFBJNmMxTktLZHZaeEZveU5EMUNvbTRJOW41REYvMC9TNGtsR3BMckxGWjBYOUFXVkMrNExyc2xicklnZDNrb1JqLzJyWC94TDcxZmlGL2h6WlNmTGxueExBV1h4RjVHMFg4UzRsZS83dy8vNkR1N1lsUVE1N3RSbHozL3RyOFA3L05pUml2VElIL0hFKytWL2k2dGRwOEFjdjZUbnowZTIrenkyejRQdG9Oc250OC8zOHd1TEtFa1QvNi9mN2lEYnJDRzVzV2ZzZHlWazR0ZDhienE0VnVFR0wveVhiR3R0T0t2Ly9VcmlveFhIMlo0dGg4UTRqMnl4Z0ptZGoxZU42Q3VpdTJBb3JOdzZJZnhrbWxSbDhWUWlLTlFldVVPNEY5bzJEQWZkc0xhTm45dHlyTzJnUHhsSWI1cTlVbVNCOFF4eTEwMXVkd1ZkOWUxRUJnaVkxQ3Yyb3FzbjFKOFhueWxGTUdoa0lHb2hTVEsvNEVRdjZIcE1HbkdWQWdxcm9pTWVCWXczd3Q0cDV5ZEY4MklQNzcrWlhqcDR5Sk5OOFNZa3dzTWZUR0RGR2twd2xOQVB1S1dMN09hSGU3YUdmMVN5WldPT0Q4eE5lZmcyRTE2Q3ZkUThVcHZTakJmRktjUjlmKzdFSit3NU5jWFJXbnp3dGJ4RXRXQzRQSXFYU216TkJwRVZwREdmd0RNalo4YUs3OHBCQ3QvOWNVbXl5VWRJYWE2MVNnZ2YxR0lNNmZTY3FreElmcSs3V1FQaE5oM3VaSlRvZUlWeEJEVDhlWkpsNjkrdWh1d0l2TlhLMElVMitIY3pGanA0UnRQU2paUWpyZ2J6Njk1UUpEc2xVY1JEaFR6ZTIyUGI4Z3hsU1JpeWtGTEFmblh2YldxbW83UGN1d3pwdmcxUXZ3U0s4YTZ3YURBQ3NwSUJvci9jUnRkbnhMTSsrbW9wZElXb3hyckJtREs1amNyQ0pMTEdWRkxUNHdDem1sbjExNUFvQlJ1ZTIrOUNHSmtVa2VVOGZndzB0NE9ENE94RTZsVEdxbUEvRFZQaFZheEphcVFnaXZENENTMk55NStLeVF5bTRrci91YlBEUUh5cWNGOE5YMm04TFR3ajlOeDlNMGp3V3kxaDNGZk9aeHFmQmRUWitORm5CMkdPbS90RE5MRVdPMWt6dU9ENnp6bGJFOFZuQ3U4emlUcEF2STNPUGJtUklrUDM3YThkUUpxdzJhSGsyanZlSmUvNE5MUmxLZDRUd2p4S1FUTFUvTG1DeW5COCtIU2pxaWxtRHR1aUhxa1A1VXB4N0tSSnB1SG1KcmhZdnRjMGs5SE1wSEtTZUtIdm5DZFJ4N2JHOWE5Yk9tWmZQbE52bmU0N2k4MlYxSUhZeDg4Vm9zWXNtQUxHM21ocnFmNGJ6MzNDLzh1Z1hPYUVzeVRZUWpocmNDWkp3bG1XcUdvWlRVNjhiSG9oL0ZEUVVOZG1xMjlCNlFHUG03cHkwa3JkRlVaRGZpaEwxeG5QWVB4cFNKN2U0ZU5ZQlplUmFsR2F1eXhzb1VBS2RoQUkrTkV3bFpQS3o1Rm1EY0RDQU9Wd1lST01OQ0hWcmt4aWNXVUJ5Vm0rSVBETVpXbVVTU08wWXZBbVF5T2txNFgwbVkzdk9ieHdYVk8yWDFuYTVKUjR1MGQydW5kVlVhMVhESXduVG90Z05FSytiaVU4SDdlOUVnclBrV1lWd01RQXRPaDg4WFdMWXdBVXAwaVFpVTY4VmVMSGtoR1pWNkdPQ2RPTUdDQk0vbjRPb0t2TWNmaHJDR1lZTk5sMjZFa1YvUVNwZEE1dC9Hb2xLamVVNUg0RWt2ZzRhWDZtUWZ6aU9KVGhQazFQeHlpRjRPT2cyN2hJQzV2WnFvYXJkanlYazBMRE9TWG5WMGNZY2J4OEJVTkxIOGx3WU11Zmh5ZTNXclQ0MHVGUDlrVjcxR0p0M2RZTEc5SFhNSFk3NFY5NktmZFhzZ1N6K2ZCUEtMNEZHRSs3NTBSNDhGeCtseUU4SEVTNzR0UDNVb2YyeVJKbzJCbFg5UlZjdGZ4NUE0ajVxbGMzYWZvS1g0VUZMYmxoYjV3bmRQYUZvWHRGczE3ZTRmVjFPSmJWRXlLRDNKSDZ5RjFLK0xoUTU1b1BnL21FY1duQ0hNODd1QjRhQXZ4aTZIVzJIK25QSHpJSS9Ock1aUDNDaTRGVVltWElxN2hLV1hIQ3p5U3BIMlNJSHE2eExFNVhLZDNiSDRwamNxdHRNYjNEaHN4MTNLNTlwb3hSRytrZGprRmhlZkJQS0w0TkdIZTVrODdNS2hwUk5QT1pMOUk1NjdIY1BSU0hKc25kS3B5ekZSZXdPYWl5a05hVmhZbXZkQTNDWS9OUSs2WElBL2tiZHBtZTN6NExQVXlDUnJtMDFURkFhZ3BZaEZDSHN3amlrOFQ1bjNlTjFndzJMcWhSN1IzT3l2U3MrVklaVVRKaGZhdlJlUVg1R2tlSnNrdTkzaDRpZTlBUmsrRmV1SDdiK3kvandxMmU2L1ltdnpzaDBQK2FncGd0V1BUeDhoYW14Yk1JNDFORStZRC9veCtHUFY0UldHTytWQXo1akYzSE8xbHZMbG9PRXEvdC9jU2VoU0VUM3YxYXZMNC84QVN4aVM4MEpkT1UrdGptRitLSXI1M1FFQlpsZ3FZUFpHOUM4SDg1REpONUhqem1PTFRoUGtxODdZVXMwU2dBR3A0eUJqditEQjl4b3FOMzFtY2VXcFVDbGVBVHRhUmVRcktoNzZEejJ3ZUE3dmpDakg0Nnk1M1g2VDRIbU1wQnMxTGFVbUhVNUhOOWdEazJtVUU1c0E4cHZnMFlYNk5QVWlwb2svMVZKOG9hQ25ta1ZzOGh2L08yK2Z2U1dqanQ1K1NPRlVDanMxbElNNW0xK29obmVvSHkrVHZkWDkxTTZZSVpnaWorOGZtMzhYckxEenk2RzlLQVpVM2YzejB6SEVvcS9MMjI2Tm5mdHRRT2JNd3pNdi90dnY0ajY4YkZ0dzkrWXF1ek1oNHZMM0RqZGgyNkMrOGR6ajZTSTFWQ1pKemoxeThXNUtXSHhsOTVFUVh3aC94OE5WVWdUVzRPUXc1LzU0RDg1amlKY0Q4b2U0ek5hbmI3M1VmL1ZHdUpJNExiYllYQzgzcFZTYjJQTUl5UnhKOTU3bng4dkJvS0g2Q05uN2JFYzRwa25Cc25pUnd5ZXlBWkJlNFJmVGtPZ3FPMTRuSDJObnBINXhidERXTi8zNC9hcGhMdlozNk92RTRxOU1hcWJpOTBoUDBkYVdnbXd0dElXNEw4UUhkMDk2b0s4TW96dnpuWVc1djYrTExwNXJHak1tZnMvcDVlNGUxaUFkK0NHTHhwaUg2bkhIdFFwZWZRTmtydXhpaTU3WGdLcnA2bks3UUFMbWVKdWRUY21BZVUvenFNRi9Db041QmgyQzJ4NFY0RjlNU0lLN3BMRGs4SE1hRkZ3RWtzcHlGYk1odk9LL2ZGSGRQa2pkZHJNTk10UWpuRkVsMGJFNkxpRnVBVm9nU0hKdlBpeThnZ0QvU2VxQ0xKcGxZLzQxdTIwcytkdlRyWEx1b0xjbVZzRG1DVS84V3RpaVMwSVd1K0pXVDVKVUcvYmNpek12aTd0Y1IzNzVXSXZIbFM2b3g0eTNuYUx5em55M1dUUzBHU24xYmt2enhNUFAwZEhHMHVTQXUxcE81N2xkUGt1OHhBbnJvcTBhODBZZnVmWkEzT2FGb09nZm1FY1ZMZUhXcithL3huT1pMU2ZKNjhhTmsyUnBUMWsxaVdyZVlEelE4OUhqSVBWMDIxTmg5emM2UzE0aUxHamphQnozZmg4WnFsVXlqWTNNNkIzUXo4OFl2Z2dMZzg0SGZRUEdhR1dJeThKNVJ3ejcyL0owbm4zd1NYMysraTl0bjYxVHExK2xEYWhjKy9KcjA0NGpzN0VRQjYwcGJmZTMwYWUzOUd4SG1uanlDR3JpWHpIejUxS0kxWTkvTm9qWGUwcTViUDRrZlY2VWpMWS8zTExjVklmVzVnWTFXRy8xdDNsMlh4MmcxNGlBWEY3d0dKQ3MyUVpjTU1qZkJSdzdNMDRvblY0YzV4YXZYWWZGRitSM1BnUjFlVW50b1I3aUtMdTJuZTBJYlUrY2EwK1dPc21xVzlQbXUyZ0d1dmpDTUdzOVZLVDlGbzVnczhXQ2dmd3dLT3NmbWFxVUwycXJWRFlYRVF4ZFdOemRCL0dQemJwM1hvVndiS0d0L2dxb2xMYzlHZmFHaUlEeEFsK2dmaHN3dkp0ZlBUNmdlSnFTOEkrbkxCeUZxeGcwZVJiUlQ4ZlFOOFdFU0N6OGM4Vml5b0wxTkI2NHZMcWxnWkZjOUR5UmZ4dm90R2VtakJiclJ6eEtMSkhKZ25sYThCSmhmaCtQQXlKL3N5cDRzaWRHNjA3UmwzODJoQmFydUNrd0s3N1FJZ2s3K2RjMDg4ZHpTQndBNE5tSUhPZmtDeXVDZ1kzTjZnWVVpRlhsVnBKZHFlRWMrMTRpMlp0U2xOeEpxaXBuZU5tZjRXR091ODlaZFhtZmhBcm1lK01vTjdRTWJya0ZwNnowbHJ5L0JvNWxmY014M2svYSs1SER4a2krZkNxTm1iUExnZ29VOFVocHdhY2IyUnNiemloWGFvdlRGVjNlVjY2b3F2YkhZcFJZR2tqZ0VYVXVlN0pZRDg3VGlKY0I4Y0NaSC91K3B3Y1FDcFFlQk5PL1o3bVYwS2NzQzZXNGo2cEZFZUVRRVNIUkJaTEdGUUxISFAvL2F3ejljUzVVc25LUklpaURoZy9sbEQ0R3Z5em5hODQ0WXBjc2ZXTUNnMEVqelFsL3NOdHpFM3lENFYwMGQ4aHp3ZFhkYis2cm1ocDB6eVBmc09uRlRraVhrUE9hTFczcDZ3RmFIV29Jbkh6VFBqSFlwc25zSHFzVm1vUkl5Yjl6S1VsYzNvT2p1VTg2bXBqQVRXNjhtQXhBT0hKTk5nVXp6ZWZJckIrWXB4ZEhDbGJlZ3ZTUDVwUmdEdVRiM3prMlRvWU5EaXczV3J6WFFUMWsrT3dsUEtNRUhjR3dxcm1iY1IyU0xTSmZRRjc3RjZLMWh3UUJkaWw0bVZLWURGM2sxdHVtR0NiY2pzL0tqVGVtR0JmZlFkUnk5WlpLaC83cXBKZXRzbVRwVkFtWEhXYXpLT0xIK0hlaGFTS0w1UVpxNWY2bzRZSFVxeE9YTEJ5RnVSdXdXSkR0OW9ES2s4K3VHbGVhNnhNdXhocEhmMmJVaEhGelRFUWpvS0xlUHFVTExjY1owTVN3WjkvRXdUeXNPTVZlR09YbHhCQzBHZkQxbUtReTJkaFFVZy9OZG10Ri9DL1I5a3hsN3h3SzhTUXp1UFJhTTFMNnFVbmtPbDA0ckN2dDhHbVhQc0R4UE50QThyci9OYVVqM0R3S0N6czZwRlFzMU5LSHlPQ1g4WS9NNUNWNzdWaGtLYmNlaGNWM1h4STI1VG5rZUQvK3RwMDkvSDhWZEY4NE5XQXpiZEdrWTlSQWdTak9iaUJjdVcwV0VnWHhJOTh4b3VndCtGME1EaGNkZ1pOZUc5a2dvc1ZFYkswWnk2eEFmTFF0cXBTQk5XR1U0bjVsQVkwM2pGK1hreHNNOHJUakVYUlhtOHpRMDhDdEc0YVlaSzFKMXd4eVBvQlhqN29sdXIxM1FkMnh1WEFKRGNJeHlPQWdjTE1pcmF0ME40U3h6VVJpZ0xMYVFLR0ZVVTR4cVNxTDU3SjJhbEg5ZlZQQWVXcVRka2xFVFpxRHp5NG1LR0xyR1VhSFF4Z1JOem9lZzRLNFJyK3BZNTlZNVZtLzc0Q1l2VEk4VG5jUVkwbW1QdkNBYTdZZk1XMjdMQWdibHpRUDVvUmwzdEVEQVVudC9FTEFGa1g1RmwrSFcwMjRGK0xRNnVGSkswY3FPK2Fsbks0bWdhUWJ6R0w5QVRPYkt3b1Fwejc2UGgzbGFjVWk2S3N4bE9JYVhrQTYxVm4wM0pGaFFEZnJYME5PemlONGQwR3NSZXBxRXBXZ0gxQzAzTFpDc0tiN0x3cnlIMXVVVjdLamFCMHB1K0hsZHJiRnQ2NVMzYUZpRFkvTTFjb2hBby9hTHdJVHRPUFBmL3JITFRXSUdLSFVkQWpWeWRuTENwdFFPWFU4NVMxTjhEY1VqektlU2xYM0JPcEFmbW5GVDgzdDdCeWhlMDNSOUcrcHdDYXFkK2lVbVI0YytHQXhqVGdBT1BZS2E0c0p3c0hzVmRHc2FSczlQam9kNVduRkl2Q3JNVjJsb29QRzIxZzVEVXRkSk9tL1FxOXNHdW5ScXlUWWg4V2x6NHhOcWI5dDFzMmpYRG41RnV4a3JZTzVIaHFOZm9NSDdubldpclZuQVdBNUt3SG1kZisvNjEzdy9kTnYzQ29aN1h0Wm1icXJ4NjluZTNwWkYvckg1eGhtSVdON29oZ3YyUFZBcGNtdldmOHZXcmV1VWRRQXlWVWN1a0ZpMjdBYTc1MkRTWWFFRThQTjhFbUcyQXdBdFRtWGJ2bnlRb21iRWNNbFlXcWtMQlU1VXlueWFFQ2g1eDYrdEc1cDNyOUNpaGttZ0lpVno5QXF3R3hoNDNIM1E5enhLMGN4NG1LY1ZoOXlyd3J4S1k5VndKdG0xR0FCOXpYaWtqQzVsV1NEV1h3a1hJRk41VkhCMGJES0UrYXV3YnVMdkdFNVZTc3FBK1lZNDM2VHl2dzY0ODNGYmtldUdyT2wvYkNqZ05RMGE4SlYrdXFyV0RWTnU5d2dmYTRhRlVqdEV4Z1ZZYW5kTk9lNDZtMVFIWXVnR2RGQUFpTGx6SUhQNGNEM0ZLbUVpQWdtb08ybm1vZU9BakgwcHc1Y3ZweGd6bzNVQ0c5eEZZWTZzR3dYVW5hMHZmb0hKTFpCUW9PeFFFeUFDWFFIQkxPcUdVZDdib05jOVN0SE1lSmluRllmY3E4SzhzUThoUFdmYWxodFdCdk1ldXJRRHh1RENVUE9SRDByOXJCeDJSRWNXS1c1eERHQytLTTcvWTVLOG9uMmVETlFJWnNDOFkzelh0d2p4cDZ5eHhUQW9OV1hOTTVscUdQUU05a3plK3VVaytlWVRFTUd5cVdwdDJWUndiTTdmTnBkMW1pWkttUDlwVksweWd6bVlBTGdtSXBEUjgwVVNNbU9CdEV1R2xlSExUeExmakdaYmxVQ0RkYVUxUHRObzZlSkh5VjI1WlhTSnVYK0tORlRjMHlRTUwzVEpHR1JheWQyVWRVSUtwRjRDbUQ5RXcrbjI3VGcvTU9BQmZjMnN0cURHWmk3R3dVNzl2TzdKQmJodkZuWVovcHBWM1lkNXBYTmVJMkZ6dzAvb24zR013M3paSXFiU0ZpTlpoYXJSUUdVTXBuN3FNcENxZ0xHaitIb21MMnZMajVZZHdWMEhIZTYvNVpGZTNWVkFhbWlNSmFrTk56M2d3czB1RnYwM0VZR01DWFRNNnpOYlI4REl2bnlJT2ROdE0rSDg3RWVpTXpCREI2TjEvbmQxdmN4YjFZVlZRRHltRUJ3cFU5cldvNVhjVGpCRmZjZXhMUTBUbGRlK3dWMjlrVXUvNFEwbkFTL01IQ2dPaGt4dnZzSkZzZlRYQlZLUnhjUjh3VkNIekF2QmErajUya0dmUW5WUUErYU9PWGtqeTd0M2FVSkErb0dtc3IyZEQvT256RDdoUVFPUE9NeHZXSzlEZnRaaUExclpWZHhUQUJIdHRpU3NhWkFzNjA1RHFhT0EwN25Vam9uYmVDUkQzTTFnTkxESGRvNmFGa2k3N2NTcWY2YmxvNmxUblpSQTFKb3lacGpGTGkyTUxJOXVyUHk0R2YyOUE0QmhXMUlKYUl6ci9POEU1Q0RiY0NOZGxiZ0EySzMrakpmSWJzcktncTRaVzhhbWt3K0FPK095dmRLc2FjVlJrQWx6bUNKK2JhYVVZTHNPV29xT0xZT0ZPUW16VkpjZzhvbkxqazBSekJIZEdneVQ0dnU2Z2dmemxhNlpjZ0NPR3ZFNHpEZjBGQ1FoR0p0dExTeXBkQm5rRFpIdUsvcm9BVXUrSEorcUdoWHFjcDN6eWFqWitGL21zalk4UHUvWUJkV0JUejdxN0trU0FLRmFrdDhwM0xGTlFROGRZVE5tbU9YVWNOaFRUU0l3K1lFWnRmQmc3NUJHaTRIYXp4cjUwVHNMWUxla240R2FNWmlqMFBrWkpjbHBucEpNM0JtWHRvR3RrbFljUlNER1J6VkRLTU9ERmN4MkhWZ0RUVlNLWWd5UVl1cUNiTmx0Z3BnekhqUllIcHNZd2xid3VuWmFyTG1Gd0lQNXFsc2ZlaG9lY1pqdm11bUFKdWE2VHBFYnRHekVybVhkQlpoTWdoaGY2YWNMa3p4Y0piRnVIc295YklKdHdCSDRiL3puQnNXaVA0RUdnemRRTUhmc2lqNndOcWYrMTJ3dDBKVUl6Z3l6SEdrT2YzMWc4alBNQ0xKZENDUXdiRXNxUWNNbHIrMmd3TXV5QUhaWG5oWVJ6QTg5RnBscGc2d01hTXZHd1B4YVZ6VWQrZndUVzE4bEpvUDVPeU1TaWZSb29CdGtBODE3dWkzNEREWVExcHREU2VZN2pWNjBPZUVlek5DamQvTG02SUVWcytYbWt3ZnpYUjJ2UW9qNUtiMDR6RHRuckIyY1IvOVBuVzJ6NVloeFlGT20vUVkyWnpSREZqUU9NY2xkazZwQzFXSU45ckROZVA0YkdQVGRDL3B6N0pyRDNESHJBWVYyTlZVQ1E5dit5eVZJelZUT0RERjFMUVp0bTkwTEtFeCtoaG45dlVNa3hNVldYVjUyQXVxRytBMVR6cm9QSUJtZFIyc1IvS0wvenJOb0FSRTJMdHFtKzh3SWxtZ1RFY1hIZUhOYkxUOVJkU05FeUhVVmJob0FkTkpRQU5jQXpHWit1RW9acVM2TVVHV20yWFVOY1ppdk1QU3M2UkdQdzl4cnVnSU52eUJiL2dhamMwb1BmV3hPYXdvTjlBT25pZ1BZOC8yeTNIUFVWQ0hHK0VDbGdtTno3TUNZNndSTHkvVUhPUmFQSngyckVmcXZweHJKN0JrbndabWJibW1CWXFmRXB5NG1IMkxzSXNyTXVHWW5KOVZJbjdRa3lROElkVzFxbVpFYnBweWRXMkRlVnljdDFnYTJCc1FIQm9DQlRtM3gyTVI0bU1jVXp3NWF4amJrRnphc3U2RmpZallRRnVidDZKbHJDMTFkOTBWbDV3am1XOHhWc0wwZGgvbVM4NTcyeUNRSzh6bnI5V1NiTkQ5L0U2azNzbUVLbEJubzhjTklFa3A2TlZWZURmMHl2YTVpL0Ezc3NhUFlLUFMxZms2aTZGUVhxQnVESGdpQXFJRUcvSjV4bnh2ZU5yVnJlQmd6UHkwQjk0NXJnc25QTUNQNGp4MS9GQzF2SHNKTTN1eHhGVlNLQmJDMEJZQkFBdlJweUVidmp2SFdaSG1FTFZXUENDOFJ6Tm11QTlxenNiU1BoMW94YjA1bVlNelJIamtpalduZllaREhveHptTjVtdGJ1aGdJZ3J6aFNBeTNJVTJqNzYzZzgrNmE5Ukw5YzlVRm5wRDhKeHg0WTJJVzdMK2ZjdUZWbGdFWG5UeUVMRWV1Wnc4QkxkUkN1aFZCMUZXRDAwNUpqTGZ0aFRCbVBscENYcDBZcHZBNm1Hcjl1Tm1iSEorV2s5Y2JTdW04azFkTkdzbFdicE5ZTXJ0Nnd5Q0poSkJ0ME5iYmhLZGlPTmpRMmZZb3ZmeE1JOHFqbFhWanhHamdzY1QyZGQ0WUZvMmxtdkd0WU5zL0pzVFJVSGJnY3ZtcE1oOFRSZnA4cjBkaC9tQTJlcUdSbUlVNW1aRGFacWRwL0dqS3p5Z01neEphMThsTWNNUW1LMmFWOGpRdDFQTEl4TUFvTEVwQ2swWjFvdERrNVlCVzkzbFpQRElTdG56SlhMc3A1cXo2Zm92SDJWcUlEYmNYRUxUMW5OMGJiQ0Q2akMybGMvRWNETzZOWWlhQXpvMzZSNWU4KzEwa01aNHFtYnV5UldKL0F3V1A3YkNhbFlpTXFBb3F1MG5reGRMam9kNVZQRVNZSTVodDlBWXVqR0JnbFVUQTJJZzdIQmJ4WWtZY1JpMjNFdWdrYjJrNStZRk9uTm1HRGpNdHh3NWtlL2JnQ2tPODNEZXZScnE0QnBGQjVlYTBzZm1GR1FqMXRxdEV3MVhKL0RMM3VzcUxMUmE4ellpL2FEdkErZStTV2pQMll1VmdIcEtwZkxDeU4xUktjYk1YRDhRYjRkRlRxc2R4UzJGSCtnME55TUxhMUFLSU5aTkJlK09KblM3SGxsbk1LZzFuYXlxMlU1ZXdkK0dvSndPSit1YXo5NVk1eXd0bGhnUDg2amlKY0FjY3MydWc3cFVkNW9OVEZTSkhxZWk4RXJYT1QxWEpTdUZDSFVuYVRsRVFXOGFxamV1NDRQRHZHRWRLWjVwYSt0R1lUNS9IamIxWDZHays2K2xZYWs5TnBmQXJxMllvUTY2VE5YZ3QwOTFkUlZYTHg0aHU2R0MwUjlXSlMyenZQMmd5amNWN0dWL1FHSFRZMWVWMEFON0pLblQ2b0k4YlhiR3pKWU1MTjdrTCtmZkpkbTUvRmJVakhvaFdOcFc0cEU5VmltZHI1bGNTNlJNWjRxOCtZa21UNm1nRXhubnR0dHd1THJXYW80VVRZMkhlYWk0RkZFQ3pHSFBNNjBPWnJxT2h5Vmh5NnlnYUlYRFh4YlNwbTlIMTh1L1lYVTlUbnB1UmF5cXlwMGFxbktZYjRqUnVwRTJSNFc0b2pCUC9wVXFaSjlmZkdUMDBiZXl2SjkwVVU0TG5ibGhIQlFVQzJjd3dvdzlWUmVGRk1kV0QvSFJsSEJkMFJBeEIvVnplbEhSai9xSE5YRDZ4K2E2aEhvS0VWb3dlS0NGeW1DaW1UMHFIUUVZRG4xUXZxcm1BcGZmODh4NEJGa2tIR05IMDJKd2dBOWNrTG9qRStwaldZeHFPcnN4enB1ekFIYW9Kd3EwdHZwcEVmU2tmMStuM2EwY21BZUtLL0Vsd0p6dE9wQzBvU0hrZTk4ZTJuSDlrYW4rMk1VdllLWTFkSk84MmJFdWFNalFzU0pESVE3enFqc0F0eUxpTUxmRkJSUG0yRnc2MVIzNWxYNnFpV1dmejJ3aUFXQTdkTGZoaTN5L1RZVytpM2RsQVJZblphanJDZ0Z3UVJSaEdORHI2VUdzdWtSL205anRXMmtWV1pleUdMTlpNb2krcGNBOE9LU01KOTgzWTUwZ0RSYTlFRFFKOW5RNWwwKzVwbHRJMWxLb0pRWjFRU3NUS2FGSlpaaUJTTG4vQ0FuMXk0RjVvTGpTcXdTWVY1MXoySERMTllsdlN2K0FCRDBNMEY1Q05Sc2xtYUxZSGI3bWhHeTlxUXQ3TW5pVnIzNTYzcHpXaUo4NjhTV1VBM056YkM2UHhkOWwxMjBZVUNIWHRibG1aeU8wT1FXOXQ0MFA1Yjl2cU0wcFppMjVUamhQZGNPS1NNdkRrajdQeHR3eHF3V1N4TEowaDVnWjlFRFhnR0xNWkNIVGVWaG9IWFYyOS9CQjV5Wk9QcGcyaVloTE1Va3pZbklTYTZkT2RGem1XeFF5UXdONEpsUDBiazcyU1F2NlpRSllOS21TZEtKNG91dXFHOFdyWC9Jb01sTVN6RDNGZFNzbHdMemhkaDJ3V28ycDM3T21hWmxodGFYWWhGeXMyMXh1QWthVDRXMU5jM2FsaDdnbVI1cDdjL2dRYkNOLzNKTmNEc3oxMitab2YwdUluMWZvUkFhWU5zY3FXalVpMVZVYXFUMmtLQlRSL250TndSZmRPWlFzclNONUE4YjJrYmlwQVlSUk9aVjBlNEl1dDlNYWliS2thc01UeHN4TzdER3RhR1lrdzAzNjlPUnZ1RkZTcHpIU2pBTTFPVzBFMXRZYVVuWDViMmRPWllvbTI2Rk96WC91UFRwbGJvRDBtVTVEM281TTBoUlJ2VFJjZUtudWZOMWszTjMyMlpHaXFmR3hPV3h3bUtwV0FzeGI5bFFBSGZLaXNMWlZISDMyZlY1bEtNeVAyNlIwaWhHdTB3cm84QU9Za0x5YkVtMGM1aFRZNExyNERETmpPVERmTmVOSGg5b21LcEdZTjQ3WDZBMU1iYXAwUXk1MEt5UGtFRnFRYzJzY3lCSzQrVDFLcUM5SVN6OTlqT3pXSVQ1d29hTkhLa1VlL0JqSmpVTjhvTmY3dU1tclF3YVJGMlBHZ20yZWIrcHBKYjlkRk1oSGhicXFDb0hFTDgyNEpjRy9ZSmVwcGwxUXdBRkcrM0pidzZaMm1SMlVRSFRkT0FDM01lNlpPYTE0RWhyN2ZaM21ONHNXVG95a2MyRHVLYTZybHdEenJsMlRJRXlOb2hhdWZ4Y0tPWmlKeHRwZG1ORFMyVGpLK05STmdqVjh4YkZpNjZzbFc4SENnemtOQ0Yzbm0xWmdPVER2SGhxQmF5YnFKTUt1Yzd5bUhHYW9xL1JRcG1Rb2d1WDhERVQ2WFNwY1lObVJkeDE0YktrSW8zTk1SRGwzNmpJaGsrdEl5bnFBTHNtZ0M1SEtyNnNVTFM1MW5jUmFwa0orT2Exbyt0MVFlVTkrM0l3TjZhM2tiOFJJYWV4WEs2WGxMZjQ3STFJSUYyWnV1SklOckFMb3IxRVFZMDAreVY1ZkcrUk5RVWt3OXhUWHNtRnZZeGpUMm9SM1dwT09WWjJHR0oydzJ0aVAxSFdXSnZBUkwrcjRlVllVVDFiSm9CakZQVmtNRzBxMVd6dVU5V0NldkFWbGRMbFpWQXJNMlZzRTJHaTc2QlFkVXpwSnhlUUhJTGd0RThBVEJYRXlGSUh1WjZUcWlTbVJMTHNITW92Tk9ubUJCZU1LZHMzMlVzSWNKZG9wdDJ6RFcrSkNTWklUYlYxSk1hY2xsQU1HRDNGVGpzQ1hIemZqaG9SNTFUaGpyQ2dNR0V2aVF1b0xpZTYvZDFQM0xQaFJncXR2S1E4NExCQkNObFU1ZmE3QVpNY3U2MUlsd2R4VFhFdkhrSm10c1d0dm9oUWREaDNJR3RoWm1Ba3M4ekRuaVJFMTROQklrcWNublYwYmd1emYwZDVzNjRVZXdWNkR4b2Q1OGswd0kxMUtLZFFxQmVaTml6QTZrOWd6L1VJZlUyTUcycjRzNzkrV2NKVlF3NXcvdzlHTG5uellVVytEWldGMG9nU3BRenJ6UEF2OU5CRUpnaFpDMHFxQzNBTm04bUtlZjFqVkpLTllabWgycU1sUTRnREpZVjNtZmZsUk0xWWx6SnY3a2g4ZjlNT1k5bEsvOUNLekErdXZnQjAyd3JLd1pTandhMll2S3QrbFpNQm9SQTdEWk9XU1lPNHBybnV3bHJHQTZPSUNONXJUeWdWZ2NhcnhDamhydFZtTWl4bFMwSkM3OEZndFgxYWlMOGR2b0JiSlpiRXRmd0pHSGorRTNoenU0bmU3ME1rdGxHWEEvTHVoLzdGVzdwWXd5M2FTZkFNYTJndVZicXV3ZGxsOFVjS2dRNGpHenVnTVQvLzBNZ0FIdHdQYWxsa1YxaVNtZXZ1ZzBjV1V2eWxMZHZjbEhTNzZXQ1oyRGQ2Ujg1aWRNdkpIejgzdnpQbnlvMmJFRklFcHU1dFNQajd3YzVnbWlYdmJ6S3E1cmcxQVVNT3NXNFlUSndOcWdYcFFqR3FHU01QdEJ2ODF3UWJPY3BWMW9PZ3JMc1hQdGFIcGI3dVdMcEhDcnVNajVIQm9aME02dU5nQUFBaDVTVVJCVktGK2t0NEl1Y2I5QWVhd25kSDQ4cVVjWmNOWTRONlM0N2VnQU5aNlFma2ErWE9GYVppRDhtWUMrb21XZTJXWUwzNXVTQ002K3VnUFNZbkxPaUpkZnZpSlJ5VDlKNTlVQmFZZkE5WHgzaS9CaFI4bmk4clp5cEN4dGE5NVd1UnJGMjFRSjMvT2ZNa2NQY0VURy95REI4WmROQ1g2SWU5RFlsUTNqWEhtZ1prR0tOd1YrL2pRNTNhKy9LZ1pJYWRtMzZsSGZVd3BZMERrSHJ4UStLLzAzTWpST201ZE8zamtjZEpYVjJrYXpOUC9XWERYNjRYNnNXcFFYb1Z3a3NsMWIvZVNNSE81M2prWkxwV3pCZlVWVDE3MThCUC9rdEFneFAvK1IwLytBeWRsd3RRQWtCMGVvZEtieEoxMXIrNU44WUxMNHdzNlJ2bktyaEEvN1VxUVdwQXdrcnFZand2UEZqZ2VPNllhRGZFbnljbzdZSExNcWMwRi9aWkpFTFFRWDdLQW51M0lWQWxCUzk4b3BmemJIQUVJVjhPUWNaY0U4NEcrZmdELzFnQWViQXZudzAyMWVoTmVYMjJkMm9PWUtxL29PTGN3eEw5SmI1dXpaT0RIbmQ1MFJHMnViVHpFZkZlOE82bDhNMGNYWjRaR2RnaFdFVFU4WkpjZFQzN2NqRTF4VUdtWmh0QVZ0N05DcHRJKy8xN2NYdEVTUDJONlNRdVU2TzY1ckhyUGNxWDdNOGxjaXc4OTFSYmluMGpHditvZERoQnB5S3hvay91U09lTWpCK2ErNGtuVkNrWGlUb2JJZkhJZis0dW56bXZKWDJHZVJOWGFZSU5Gdnhzdjd0U29ZSzRueE04cUR2TkpnVTk0Ylp0Q3VzUFZ5UEZiUVNDcUZzclg0TGRZOUs0aUJuTUtvQSswaEN0Nzh5M3gySE1mKzloemo1bmowbWVsTG5qa09IcWM2TGY1LzJDUmJlSTFzTWVsbW9BbDVxUFNvdy9WTFlvdzhJK0p1MG9PRlg4dENzMC9NU0ZIdXFQcXFKS3VMVUVvUVpJdjNtcUxQZVlORjZrbGxRNmFmcGZoOCtRblVUTml2Z3p0TkVROXRZQWFBUXNkTVhxdUs4US9Nd1RjRnp2L3EycU1MTWtZeDdQa3Y5RVFCVDkxTWRjUjRsUGYva2QvOHgvakJMUEdKQ0Q1Ky9RTG1QSVNGeWIxckRhWnoybHllVEQzRmErT0huLzJZK3A2N3JITHc3d0ZWNGIvb0RBVUkyWjdxUkhjZzlHTTdxL0RzdjlEMy9yYTM4WDBmVGVuSXozM0lkTkJlMy9HUVFBTWN1bW1Tbk9mNzM1YUJWbC9vNlAvNVZGdzBrSmNkSFVwRnBiWGxXR3U1VXh3KytMN3VwK1c1bGorME1WdjZIcVY3eGMvNTBUTXYxLzhueE9YVGJ4L3kvV09UN0VTLzU5akxYeStPL29YTlZhY01PYkZ4NDVjeWNJam8vZTRuQ2MvYXNia2xaM3piVmNCSzlFaHl5VXJiNzh0SHYxZ25aT1FYanZnQkFTd3lIOVg5L0YveUttVVJuZlY5VlByWVpITmkxT2JISnZJZzNtZytGaFpoUXZsODBpWTlKbDZXS1d0QWcxTGZpT2NBVjEzRkU0dHZVRGl1cjhJK2pXY041OW5ObXkrbEREM0ZYeDU1bTY2RFVKMkI2cjd2R3dRYmtsWjRkZS83L2JvMlIvYlpKUXdXUmJNQ3lrZU5wNlR4NWxCeG9razlsOE1kU1JtN3UyZjdENyswZS9Ma1JncnJucnhUOERoWU43ZmRrVWJNNWc3WTF3bXRjUlBFTElFYkJ6eEVnU3dOWjZmTEYwV3pBc3BQcGxxOUxhRDJtS2w2aTJ5UURGVk9DR2g2ZS9vL2RvTzV1MjZLNmxhcTcwRVFZdFQ0K1diZ3B2S1Y3N0JIQXVGOHdXcVpBcTFBNWJKb1FyeWdwWkNpdWUwRVJiTFhVZElsSG5hNnBkMURjZDVDUWZ6YnMwMU9MQXpZd1p6WjVWSlVpMTczcGxkcTdmSnkvVHJZcHcwUWJvd3pOVUpiYmJrSW9wbjE0NldZTmV4SHkxSUJ2NE9OTTVVakxxQ3c3anN5OEtjUGF1ajR6NHpBak9ZWjl0dVhFbVJBZXh5QWRrQkxPZktUQmVGK2RZNE1KRDBJb3BuYWhFdnlONTE5Q3pPNGpVbm9MSi8wUnFwWldHK3lIMSt5ejdFbThFOFlyUUNwRnY1eS9HY2h6Z0VzUGF4VmdINUlVdFJtTi80NWJCbWtDK2dlRkFqTjR0ZGgvR2FQbS9sQ21meHZpVDY3dlIrU0dKNUMvUHJiSld0NkVlVjRKdkJuQmxyZ21TQkViekZIZ0RLOXhqUEpwQWZzaGFGZVZndmxTK2dlS3BPRGlGejE3R1U3d3R5Ukx2aVhlNm1IVm1uTE16WDVCc0JpbnJOaFV3em1LZE1Wb3d3M3V3azR3RVAxdXJZdkpqc0NGZHBNTWVMRHJXSS9LdVExTmQ0SWhLcURIT1I0a2xJbGZGSFd4Ym0vTEZyM3ozUW04RjhFbU16M3RYY0llenRNSGJFeE96cExTOG9saTRQNXZtS0Y5UEljbUhYNFgxaHlCWmdScTI3ek5WU1MrTk96ZG1yVzAyM1UxMWdhOGtNNXBjMC8zeGVxTDFpMzVtUkxTQ0FyVit5S2FwV0hzeHpGWjlVUyt3NndxOUNLaEVyNDU1YlR0aktJSGljR2xTMzNyd3Q3SHR4dTJ6SE1JTjVZTERDMlo3ZHhzZXI2TzhtbVVJRXNGZHhiZVhCUE1sVDNHaGM5STVqOHorTDh0NXdzWEcwZkJKaXg5dlBwMnBhbUl2bkcvckZtamZ4L3lZMGczbktaQVVKcS9iWlE3eENiNS9UOGNiWi9RTHpQTVc1MmtYU1cxa3c3L3ZyV1JGWldUekw5bC9leGprTXpQR0M3TnhRL1BOdi84UFh2dE43QUR1RGVkeHUrZFFWRnZwRnVKZjVHTC95aVE1Zy91bmcxZnRJclV4U2lkNDhSL0ZNRmFJRmxSOThIM28yK3VCbjY2bmlTbDVZbDZxUlRhaXlBQ1RHWldCT1h6NVlJRnZqYmM4VHhqaURPVFBHWk1rR1RKcDliZkhIM0QxcGVIeGs4K2VVbEFqelpMemlPWW9FeGVaYjlQWWxLVmQrWFgvcjExRXVuMnBudkJ0bUpCcVlMLzBwS0hONFgvVFp6NWdpZVovQjNEUEhKSm5Gc2FIbmQzTm4wcWYzdXZGT1B2c0c2U1F0Z2JkTW1JOVhmRExGbHVuckJwKzhMYjkxR05UczNRMElsOC9leWdrUU05NDNkdzNPWU81c01XbHE5L0tvbmJTcFVtR2UzQlBGRjhjK3Rwek1BTTA3T2Z6R20yZXh6V0NlWlpsOCt0S1ZUc0x6NVhPT01yMDV2bWExdzJWUEo5MG96d2tzNUQ2am1NRjhPb01vcFRaZm1LSndYM1Qzd005ZkxYY1BGSi9MaXpNbTZNRkdidmd6Zy9rRTVweVVkYUgwNSthWkdvejVMOCtaZGJJTDdvSGkxWnhOWTdaeXFaSksvbDUyQnZPVTFVb2svQSsrenl4Ujd0UkZUVi94VjVkbm1zb0hjdTB4ZzNtdWlXWU1MMzhMekdEKzhoL0RXUTl5TFRDRGVhNkpaZ3d2Znd2TVlQN3lIOE5aRDNJdE1JTjVyb2xtREM5L0M4eGcvdklmdzFrUGNpMkEzK1VRbVUvUUJpZ2IveDV2cnZ3Wnc4d0M5NEVGWmpDL0R3Wmhwc0swTFZDaDN4ZmR6MmpsYVpROWsxRTJJODhzY1A5WjRQOERScDFncDhLU2RTd0FBQUFBU1VWT1JLNUNZSUk9Igp9Cg=="/>
    </extobj>
    <extobj name="334E55B0-647D-440b-865C-3EC943EB4CBC-2">
      <extobjdata type="334E55B0-647D-440b-865C-3EC943EB4CBC" data="ewogICAiSW1nU2V0dGluZ0pzb24iIDogIntcImRwaVwiOlwiNjAwXCIsXCJmb3JtYXRcIjpcIlBOR1wiLFwidHJhbnNwYXJlbnRcIjp0cnVlLFwiYXV0b1wiOmZhbHNlfSIsCiAgICJMYXRleCIgOiAiWEZzZ1hHaGhkSHRUZlNCY1hRPT0iLAogICAiTGF0ZXhJbWdCYXNlNjQiIDogImlWQk9SdzBLR2dvQUFBQU5TVWhFVWdBQUFESUFBQUJSQkFNQUFBQmljZWgyQUFBQU1GQk1WRVgvLy84QUFBQUFBQUFBQUFBQUFBQUFBQUFBQUFBQUFBQUFBQUFBQUFBQUFBQUFBQUFBQUFBQUFBQUFBQUFBQUFBdjNhQjdBQUFBRDNSU1RsTUF1ektaNzJZUTNTS3JSSWxVZHMxdVc1bTlBQUFBQ1hCSVdYTUFBQTdFQUFBT3hBR1ZLdzRiQUFBQ2hrbEVRVlJJRGQyVXZXNFRRUkRIMThZYzl0bXhFU0Nvd0ZlRTJwRklUU1NRRUVKQ2RnL0M5d0FCdTBDSWlqdUpndExwQ2JvZ0hzQ3BLWWpmSUJGTk91d1dVU1RCRjB3STVNL3M3ZmZadkFCYlpHZjJOek9aOGN3Y1krNjU1S3BHS3lBd2lpTTE4ZDNSdFZJQS91SFV4Q3J1YUR0TEtPRFlpOUxZZWxGaWdpMVd3SDJsbXJ1U1JVb1dPQ1d6a015cTgwNFZYTTM4dTNOT3lZa0lYTXM3bGR2YmdyRGxQMUpRMTAwbGxQZVU5UC9lSDI2MFg3MExlWDMrQTd0S1A2Rm1BMmNqZWh6OHRranhBT25ieDQrdTRDaGtYdnVISVY2Q2FjRFY5OVRBT3ZxR0xPTWtGdHB1R2lkWTBhUUdkS1JTeGpkZ3BFblhHcWNoNVJFcTRvUG1ScDBLTUZNeWErRll5NndNVExVVzRhS1dHV3RDbDdNRXhCWVpRNWN6Z0J3Y2dWdW1uRFg4c2x4WXo1UURITnFrb2N1aE12c3VDYVZLRzJXbnhrcTZuQkt3NGZqb2NockF4Q0c2bkVFdWc1NHVwd1g3eDJHc3BTT1FUMnBIV3dxVTFxT2YzVWxCQVVhNThlNHZPT2VJWUxxMWdGRGYrTGtlejdNRGdkTE5NTThvT1hIT1B1ZlFlVVdBaHpuVU5laWxpL3kyUVlHTGFqSUpNcmpuRWxiOG9yeU9jb1IyNXBOa296bkUxbGN6TnBrbmpMM202T2Npd3Q0UXlYK1JoS0VYd1oxSzR6K2tUVFdhTGRYTml2Z2RHekFhZnVWVE9uUUk5VXBOLzZEdmtDSndLaC9HN216UXdxbjFhNjQ0UGhSTlZZcHRoMUFUSitMQng1NURhSTdrUTlYc1YyWkJzeGNLMDNwdU9sczZ0WjRLSzJNMmRVOTN6WVp6UnFsMXBNMmE5czRlTGtBM08zSVhKTUVMNmVKUnB6YWtUSmYxTWFHRnQzdTRZejRaVmVDSmNhb2dEVlNBT2s2OWFEWVNhcTJ0L3d0akRYSjRodlFqUjA4ak84OGhiK0NZT256NTFqVmF5WmhiaUxQRGsvVDJLUTg2ZHdQNXlxLzlPRlBXYno5UHYyWWhNNVgrL0FXZEwzUHd5aVNsSHdBQUFBQkpSVTVFcmtKZ2dnPT0iCn0K"/>
    </extobj>
    <extobj name="334E55B0-647D-440b-865C-3EC943EB4CBC-3">
      <extobjdata type="334E55B0-647D-440b-865C-3EC943EB4CBC" data="ewogICAiSW1nU2V0dGluZ0pzb24iIDogIntcImRwaVwiOlwiNjAwXCIsXCJmb3JtYXRcIjpcIlBOR1wiLFwidHJhbnNwYXJlbnRcIjp0cnVlLFwiYXV0b1wiOmZhbHNlfSIsCiAgICJMYXRleCIgOiAiWEZzZ1hHaGhkSHRQZlNCY1hRPT0iLAogICAiTGF0ZXhJbWdCYXNlNjQiIDogImlWQk9SdzBLR2dvQUFBQU5TVWhFVWdBQUFEb0FBQUJSQkFNQUFBQnhwcWlDQUFBQU1GQk1WRVgvLy84QUFBQUFBQUFBQUFBQUFBQUFBQUFBQUFBQUFBQUFBQUFBQUFBQUFBQUFBQUFBQUFBQUFBQUFBQUFBQUFBdjNhQjdBQUFBRDNSU1RsTUF1ektaNzJZUTNTS3JSSWxVZHMxdVc1bTlBQUFBQ1hCSVdYTUFBQTdFQUFBT3hBR1ZLdzRiQUFBQ3gwbEVRVlJJRGVWVlBXOFRRUkNkR0dKc0ZDQWRkT2VDQ2lTZ29rSnlLajZxUzRGQVZEWlNwSlNob3JXRkVLa2dFU1dOVzZpU0g0RGtheEdGS1doSVpScSttaVRrSUh6bThXYnZibTkzNy9JTDJPSm05cjJaMmRuWjJUMlJjTXgwUXNTZFIxL2RXYURQQUowQWNxWVJjTGp6RFBiaTlGRG5DSXZMdU83RWN0VTJmb2xFNmRERlNuMmtVZHVIT0xkeFh5M0g5YzZqM2I2eXM3WE9iYXdyS1RLcGMzNzRPeU9sRWIvSk5VYzBGb3ZKNDBMNXIyWHI5ZWs0ZlgrbFgxdUU4d09ZY1ZCVFNMa04zTmg2OU9CVmpMUkt2d1dlbVpCekE2UkpFUHdtY0RtSFpvRy9QdnNFK0dTUnN5aU9Pb05PZU9ZdFlOZWFpalFqZUcwOEFaekVWcEUxWE9Gd0JOcTcrVGdPSEJTNmtReWRXbUFqY0JYcGxxSG5nUDIrTlRYS1JXQWhSNmorOEVrNWF2ZlFpZ0hianJsVjJ5NjhCUHdNWEhrZmdLRUJJK0JxeUhJWFdUeVdxUkpZR2dUbjFZVTU3WWV1d2cxalI5R0JXeGRybHJNYWVHcEJxeERWWGE1UUpoWXNGSTJzajArM2JsbVRGYytoU2FOdmhVY3BXVno4RWVGWjRYdUpGcHBXZzc2NnJObFlnV2RTYytXNlBZckVaM1RHT212T0E0b3FLY2NJNzVpYStHMlJtWjRpZTA4MGZ2SFV1Q0UyaU0vTFNYNTExK0VZRTk4VWpXQ3FIZERieER0NlFJeGZHVm9qSnR2amQ3MUNtdFpndjNUSmJsWlovaDYwa0JGRlVtVlhDQytJNk9yREt0c2p6SkFEaWlwcFlEckZ0YXgySkpOU3RyeE9Ob2dtcFgzRGRhc05LV3RrZFo5UmVEZU4vNGhzbnhwbDFWZGIzWFRUdUc1ZFBacXBCcGxRVWVrTkJZZUtyRkRwcStLTVptektTRVNESkE2anF1NG5xNzMyUm5nS1BmdGE2WTJZK3I0dU5LcThHVXZjWkQ5M1dBUDJQTi9tQVBoUUlMd3BmcUdYN2FvMFVkTkxoYW5PdDcwNVE1ZFBvc2lxZnlWNUY5T2hkZFpucjJOblZDWW8vOVY4aVlQdE4vaVhTREx6NWhnNDQzcFN2OHNzTzRvMXVzQVhWYnh4Z1V1L2ZIN3VEdE4vNmhIWjVFVU1NM1p2MVpDTStlNWpmTzN6VnNEOUEzMnB4MHV3c1NzWEFBQUFBRWxGVGtTdVFtQ0MiCn0K"/>
    </extobj>
    <extobj name="334E55B0-647D-440b-865C-3EC943EB4CBC-4">
      <extobjdata type="334E55B0-647D-440b-865C-3EC943EB4CBC" data="ewogICAiSW1nU2V0dGluZ0pzb24iIDogIntcImRwaVwiOlwiNjAwXCIsXCJmb3JtYXRcIjpcIlBOR1wiLFwidHJhbnNwYXJlbnRcIjp0cnVlLFwiYXV0b1wiOnRydWV9IiwKICAgIkxhdGV4IiA6ICJYRnNnQ2x4b1lYUjdjSDBnUFNCY1lYSm5JRnh0WVhoZmUzQmNhVzViTUN3eFhYMGdYSHNnWEdoaGRIdHpmVjU3TFRGOUlGeHpkVzFmZTJwY2FXNWNhR0YwZTFOOWZXUmZhaUJjYkc5bmV5aHdYR2hoZEh0UGZWOTdLeXhxZlNzb01TMXdLVnhvWVhSN1QzMWZleTBzYW4wcElDc2dYR3hoYldKa1lWeHNiMmNvY0NneExYQXBLUXA5SUFwY2ZRb2dYRjA9IiwKICAgIkxhdGV4SW1nQmFzZTY0IiA6ICJpVkJPUncwS0dnb0FBQUFOU1VoRVVnQUFDYTRBQUFET0JBTUFBQUF1bXhvQ0FBQUFNRkJNVkVYLy8vOEFBQUFBQUFBQUFBQUFBQUFBQUFBQUFBQUFBQUFBQUFBQUFBQUFBQUFBQUFBQUFBQUFBQUFBQUFBQUFBQXYzYUI3QUFBQUQzUlNUbE1BdXpLWjcyWVEzU0tyUklsVWRzMXVXNW05QUFBQUNYQklXWE1BQUE3RUFBQU94QUdWS3c0YkFBQWdBRWxFUVZSNEFlMTlDNWhrV1YzZjdaN3BtbjdOOUVTUWhVU3BXaUdpcTZZSEY1V0ZTQTB3TUR4a2F4QSsxQmp0QWhjV0ZPZ0JKNHlvMlNwaGlBbXZIZ1VXOG4yd1ZTWVlpV0I2a1AwQUgwazFncEpJc0FZbEJ0VFBhbDFrZytqV3pHNUI3K3l5Yy9JNzc4Yzk5MVdQbnVxWmM3K3YrNTdILy96Ly8vTzc1L3p1T2VlZWV5dUt3akZtQk02UW9zZTlZL1pnOHVxK2FmSW1wdDVDd0dEcUwxRndjSXdJYkJhbE5YSnBqTlozUmRVTXFleUtuV2syRWpDWTVxc1RmQnM3QXQzQ3ZFYnFZM2Rpc2dyTFpPOE5NY2VOU01CZzNJZ0dmVk9Od0dweFhqcy8xUldLT1RlREdsWmlxZGRXUXNEZzJycmVvYlpMbk5jU0o1Y3YrL2R2L3NPL2ZIekRaTCtqZXd1MU1ua0NlZHJlY25uczNnWU14ZzVwVURqZENQUTVaWjFJOS9JbG4zbTRvclp2cEl0T1dlNE0rVnFwTVdoT21WZTc2MDdBWUhmeER0WjJGNEZYUHhDM2R3dm5xL3ZqT1U3S0szOUFNTnRsSjJPNm95M1NqbWJJczZiYnlRbDdGekNZTU1CQi9aVkVZTEh4VU56OE1tZXJuWGhPTE9WVkRTNWJpZVZNYjhJQ200TzJydWtCVzhCZ2V0dG44R3hrQkpiTHhNTnJVWldUMVpFYyttZnZaTEpuYzRoT2kwaHJwdzVYbHE3cEFWdkFZRnBhWS9CajNBaVUzdnlDR3ZIeTJnSE9hL2xXelQ1UGhiOCtidWNtcDIrQlBJSXBYN3VHQjJ3Qmc4bTFyNkQ1Q2lQUUltU241ZVcxZWM1cnBKbkx3dzZrSDh3bE9SVkNMZkdnZC9rYUhyQUZES2FpS1FZbkpvSEFPNCsvcjdMcTViVm9qUlBiZGk2enBTb2hnMXlTMHlBMFh6c24zSGlzYndvK0RTNU8zSWVBd2NRaERnYXVLQUlKdkxiQWVTM25LR3dSMDltdEsxcU5Jc2IvdVJTZVB5OUQxOXc1WUhETlhmSnJxOElKdkJZMU9MRzE4Nkh4YWtLMjgwa0dxWUJBUUNBZ01Ha0VrbmhOdkV2MXpKejJXK0Y5eTV4SUJiR0FRRUJnNGdnazhkcEJQbDY3bU5PQnBiMzNTWStjTlF0aUFZR0F3SjVESUluWG9qSW50cnhMVUswOTkwbVBQWGVwZ3NNQmdXc0tnYmQrK05TZ01tU05FM2xOdkV1VjkzTStNMFErWlJ6U2tURVUrM1I3REVwMlNjWHl6MC9hMFB3ekptMEIrbmZGeUVqMXlBVjBMcUdSM0lqT25MREx1L0dvZi95dUg3WkZydTFZNmE4eHN0cHBEZ2xDSXE4dDh2SGFvSjVUY2VOb1RzR0ppZTBiTkNlbWUreUtxNU4vTzdWeGVPeGV4eFh1aXBHNDJmd3B1WURPSlpUZnBrL3lnTE9rNDhhamQ2UERQYjNpSzNwdHB2VUF4d2VHcm5vaXIwVWRUbXhuYzZyZStGcE93WW1KdGZLT0xTZm1RWDdGQzd2dytiZGJMOWZ6T3pTczVLNFlHZFk1bE1zRmRDNmhFWnlnUlV1Tkwxc2EzSGdVemY0a0lSZWJsdEExSEhrY0lUODBRdldUZWUwUTU3VzhkTFdVNXkzNUVSek5MRHFEajNUc21hUHMrWXJLdUoyZnI3MXUzQ3JqK25iRlNOeHM3cFJjUU9jU3ltMHlRZkFNZXl0Wlo3cHg1RnlmOHQ3T04rbVMxMElJbjk3d2ZQOXhwcEszN3NtOFZ1eGRxaWlxSmRvczNmRFozM2wwN1VpaVMvTTNmUFlqZDV6S096Qk1VdFBQeThCUmhBVkpjdlBEL2loSjArVFRENUVUa3pjU3JUbzl5VEk1TGd4U2pWZ1cweUt6dFp1ZjVNOS93NGYrOHFhN24rM1B5MDdOQlhRdW9XeGJHUkt6eEw3TnVIRmF2RXRJUWplNTFuNk1BdnZNUEVpVWMwL0prbm1OZ2t5UGt4blhTMmIzenNxUWU2NHlQWW5aMFdaR3ZxdlBHMS9JL2VCaTltUE1IaUgvNkZXMEc0bXRuQzl5ak9iTGN2Sm02ZkZoa0dLa2dQZnovWVNoQ2wvbTlkeTY4eW5QQlhRdW9YejIwcVM2emtjSzNUaktvcmIzK1ZWY2F6OUdVU01PV2hRV2ZMcSs0b2NubHByQ2EvdDQ5MDhBT3FacHNSMUxFZ2sxcHVoRVV2WjRlSzNqck1zbVdwdHJrTUg3UHZEeTczNG5JYzlMRkpwc3hoSTVQRmtEUW5zbmlRL0dpVUdpa1VKVkxIVUlzUmVnZVBIUmVDMFgwTG1FQ2xYR0w3eEU3RnU3RzZlbGVnazlGejA2ZDVmMlc5OWJxZGcrNjFtcEtaUGMyLzlUZUUyK1M3VTFLaVMvOVh2Z2tKUnZnN3psUnR5dG5ZdGUxT1ppM2k4bEhheVJTMjJtL2RPanJVd1c5ZENRMzNRMys4MGVheHJaWXdzZUlPZTl1c2FLUVpJUnIrWGtSUHlvaHVjT0hjMS81Q2xvRzBuOG5LeU81OFNBOWhXSUNjMGVhL3JrUms1ck9OOVpjT013c0QvaGhjUnI3Y2Nvc0xoL01vYjNETG12TnFqRWtyMEphYnkyZ1JhRkkvdHo0RjdOVm1JdC9ZTWZwZGFvdkhaTHpoV3J1UnE1cnk1Y1d5TUovZDV5ZmZ5UlVzMWRDdHdrVytNM2c5MWwvdHZiZURGSU1GSzRQaGpWbi9NV2VzWFF2QllIMm1NZ0xqU2hxeEZ0T0VNdU53N253TzYrTHhsZWN6OUdzZUpiWGl1VEU3Zm0vYlpZR3EvTlVWYnozMFk5N1NNMUNZT2sxUHoxVVhtdDc3dlp4MDFpSGVkeVV5YlBabmtsQmNkOFB1U3VlLzBVbVF5dlJUM2ZRK3B4WStBMVVoeXlIaUVYdktWS1EvTmFER2lmL3BqUXhLN0dRV2NNNHNiaDNheDMvaFcxeURYMmd4emdnOWhOYm9GT1RjdURwdThpeHRMU2VBMXdzaU5tSWFZbEt3Rk4weDJpMkVVdy9qNXJweFNMemVVY1ZhTHpuTmVhTjhndUxYUnBrelMwNXN6SlgxV2JGSy90ajdjT3RvWXpWZ3k4UnV3YTU0bWhLU2Uwa2FGdlB5N1FYamRjb2NsZGpham1QQzV5NDlqbDVnWGgydnN4Q2pRR280M3k2OWFpYzlDRm5BTzJWRjY3aGZPYVp3WFAyMEtTRTdFYkpYMDJpdytQajhScjY3Nm53bkYvWGt5c253MkZXODZTUjd6SStGTks5ak92K2VkVGxMZkdid2NhNXp3VDBiRmo0RE15Ukczd3liK0VNWGNqWTdDZlpNd0IyaS9tQ0UzeWF1Q0dWckdjY09PTTF6d3Q4dHI3TVFvUHJ5M3dmVEtkUVpOamlPVng5L2c1alc0cXIyRlVUSS9jNzFKcHRVNW9IeUZIblNRN2luWENrWGd0MzJ2Mzh3MWliK21xRWd6d2QvdFlNSlpRbG0rOGprRThJVjZMR2pHcW1BQUdjU1BEUUVxZmZOYTlCZnREOHBvSnRGY3hUVFNGSm4wMURqZ0xFRzQ4Z2RldXdSK2o4UEJhNjJLZFhxODVPV0JyOFk1ai9qZHVDYW04Umg4NzArTXdWVGpLa1RrY0c1SFhadTBoVUpLcm0rN1RwbzBzdmszU2xKTCtnbVpLSnMxYU5jYVdJSHd5K0hoL1V1TTE3RUhjY3J5WkFBWnhJNDdOYU82SmJvb25YdlBNUFpqWXNMeG1BdTJ4eDVOTW9VbGZqV1h5RGNzUE41N0FhNjFMdk5RMTlJTWM2N0cyc0NBSFBsMHhZTHYrZE95NFhhT2J6bXZpWFNxREIzWEpJaUc0ZVNKVmZrUmVtekdHUU1sMk1DS3doMnNSR3ZMSWRYUHN6V2JlQmNyR3NHVGY4ZHUrcnhMMUo4WnJCOXh4OGlRd2lCbHhJQUdWNTlsYzJQRTkyNmVxaHVVMUUraVlTekxCRkpyMDFZZ2FBMm1XbjkwNFhWK0xOY2hyOGNjbzRyeDJScTVOenRiTzJ5QjZZK204VnFyUjRScHhsZ1c4aWxJVHUybmIxMmpKRVhuTnZPa21Pd0l2N0ZkWjZPTW5wNlVsbDg2WnMrdzg5SW9WODR3dCt4UGp0WU51TjVrRUJqRWpzVHAzZmM5bFhhblZwRVhZSVhuTkE3UnJrajZBak8wN245elZ3UHpIN3BOdTNNdHIwVFg0WXhUcnNmSGFyQm9ZdlMxK0ZlTXA2YndtWGdYSTZxcHh0VTVLTllzK1J1UzFjaDdtcGF1RlRjZXhXZ3cvUjZCd2RNNGRJYmthWnVKcitaUHJTU1VIK0lsZzRCcHhhNHdud0hudUhsaXNrUGRrVzhPUXZPWUIydFpMWXg2aHlWMk5hTjFwSEc3Y3oydHhyNi82bERpdkZheHlCcS9SRlFjY1lvSmZVTGNXejN5aU5ScXZsVWllOGNBWnp6UDAxdGdYMkRKNWJUMStsNWhnVDJyWkMyeVR3Y0F4b3ErN0RPWGlOYnc3NDZlL0lYbk5BN1QwUjU4OVFoTzhHZ3ZPQXBzYkQ3d21yc3lrZVkwdS9kQkREUUoxaXlnUTh1L0tNUldNeG1zSEUyNzBwb1dJenFuUFdpbUlyQ1hOZlZ6QjNQRk1YdXZGOTVSTnNDZHRXby9nSm9TQmJjUURWUzVlb3grUWFYc0tEN3UrNWdFNnJ0MGpOTUdyc1VqczU5TnVQUENhdUVMcm84NmpNc1pyZVBlREhmZkhXMFNCbE16dGF5T3VyeDNJMkIzSFhKM0JjS0R1T3IzcEdjTzVNc1hpbWJ6V2lFMkdKL2pjSUZxeG9Ka1FCcllSRDE2NWVJM0NjTVJUZUZoZTh3QWQxKzRSZ2h0YmNjSHhwQkRuNHJ0eDMzT0Q4VmplVzFyV0o4MXI0bDJxUFBPOFpPUXdtejJhbkV0elJodXZyVnFEa2dSTFBSK0ZyZUlUcFFueVF5Wm44ZHFzYzh1bVppYllrMmFJdVdZMUlReHNJeDdnOHZIYVdzS2JWTVBOUTMxQXgxenpDVTN3YWtSbFo3RHV4Z092OFVzMGNWNkxXb1FkM2h0cHJKa2tKR1J1WHh1UjE2cE9hL0c1UVZmTVQ4WXlOcEFhU3h3cElZdlg5bGxFdzAxTnNDZk5tVXVQazhMQU11SkRMeCt2b1RIYis3dUVxdUY0elFkMHpEZWYwQVN2QnRZOTdEYm94Z092OFV1RXBuQStkckdLSkdUTlF5TndFajI4RFM2dm9Xd3ZSeHV2SmF6TFdPN1JlclN0RkJwWlFXb3NjYVNFTEY1YklmSFgwaWJZazdCb1ZWSDFtUlFHbGhGbHpRams0elhNa3IwUHFJYmpOUi9RaGtzODZCT2E0TlhBc283OXhWYzNIbmlOWDVkc3hvaGRTanRoMDkzZ1pHZXpMd3hRWG9zdlRibUNLZkd1MmJtOGNpUHhHdmFhZXBWYWlUM3Y2NGNycUZyVGtoczFrc1ZybTU2dlZreXlKeldNRzkvRU1EQ04rQURNeDJ0WWhqVzJMR3M5dy9HYUQyaXRVNFI4UXBPOEdnZWM3dWJHcDR2WEZ2L0hiWGxlRkltaE9uckMrcWpqdFo3L0ZtbDRoczVBajIwanFXaXdta2s4UlhndGh2YVNaOG5LZFJFTnhqZm0zRUJ5eFpVZEtaN0ZheDBQa3BQc1NTMzkvc1BrTURDTWVNSEx4MnNSTHNZSlQva2l2UGJCdSs5cWNoVStvR1BLZlVLVHZCb0x6bkt1RzNkNWJmYmhPNy9Lbko1NytPQ3JvbUt4U3VSUFdNUXZEYi9tQzFyKzVSLzZpWnNlZlJ6eHg1eDY2a2RWOHB1dXErMjhxNDVYTVJzWXoxUlVzaEdZditFblB2TG9VMXRJK2VTcHdXMi95M01XbjFJNy9zOHFQQ3orZi9DNjJ2RnZiVnBKK1NKK1hudnByelFHWDYxa2FpaTk3QTBmUkZONjczZThySjRpaTlrQlBjemw1eFJwTzJ2NTNiV3Z0S09vNFZ4Tlc0akdIRjU3NlIyTm14MklvbVMwRDluT2Vkc0MzWWhuTDIwd0oxYVIzR2FoY2YzTDRyVytaeTF3OUo3a3JUT3IwcG9lSDA0T0E4T0lGOGVjdk5ieXY0cHM4MXJweCs0ZS9NMXYyMmJtbjMrS3ZQNUZTUHNSWE0rbjhUd0g2T3RycjYrd2pPZlhidjQ0bDhCL1I0aWxqMzQxSXI4eGFNZGpPR1diQnR5NHkydWRRWTA4QW5LdnFnMndCN1JPaTR4d0xPSHpyZzFDL28xU0FjRHhibUVVdlpnTWFvTXRrWHc5VFlTeFV2Kys5cTJldXpERXVrd0VCVDZQZ29UOElpMEpGandHSGtTaU91NGs1RGowcTN0VjlkanBlKzY1KzFUdFhrZ2NIQnkvalliYlN0b01yUHZHYTNCc3AwRjIvQ1dNMHB2TU8vb3Y5azZhSVVYM1BORWpVNTFSUmdUeEthdmo1R0xkdlZoeFFZZlg4RU9LTzRCSTMwRlFJZ1h0RlhzazVtMExBTW8zRnVnaWVjdmp6L0JKV2J6bXM5ZjNKUlp5d1Z0bnBtRlZyK2hNRGdQRGlOZnRuTHkyNmY5YXJNVnJjd0NyUWNoejY0YWgyVEl1SXlHM1I2OG1UeW8xeEJZeEc5TWxkTHFMS0ZQNlBPMXF0OHZDdGhCUEhmMXFKQmlEZWp5NXFVamI5T3pHbmE1eWNOQmVKanYxYUxiMllEUDZsTDZTcG9yODRlWGFwUitOb3JjWW43OXZVZGgyb1A0ZjZ1cUhZZkM5cUYrdHY2UkZIbnIvZlhVODUvaTZUMytYbGtQSGVmdmd0NlBvMDJ4ZmFLbDhYeVZhN0pzam1FK1JkeldqK1E0WmJBa2RWVmFNLzBnQmRtR3pvKzNUanhjempPVVRJYkZFTHVJbjVON1V5QnhoYlpKangwL2ZjL3JVc1ZSZWsrOVNQZFByUUZvaVhIOWl0Tmg0SGRaTjdrMlRRNTQxWHZzTmN2bEZVZW0vV2xWTFEzdlRVdTl2QzFXQVdJODdzWWJrZGp4NWhKUU1Yc05hWUNXbWZlU2U1Szh6czdPaXY5WTRPUXdNSTdISzBZU2N2TGJmZjRjMWVXMnhRZjZ1SHYwMHVwMWhxRVV1Zlh2cE93bjVpOXIzMHhGUW5XWTVRUGVlZzBIRzY2TG9zZVRqMFhKTlhnTkhpS3NjK1dwRWZtTk11M3QzZGVJT3I2M2VqeS9FWWpkNUR4U0RyN3BMdDdtZmhmOTNxQlk2T0ZQYkJEOXpVNDN5MmkwUDBRK1FYMllLOFIwck91Q2xqODYzb3FoRDRFSDhlTXROQUlsc3pRTnZISDM2anUwWnBuekcyUHUrUkZodXFheGV3ZjNrZjJ5Z0dDR1BSQ0ZjU0J5RHJ6U3BodGl4Ym5WK2xsM3E3MVJvNEdDYzhWaCs0WCtvTWowSzcvTkNoVjRMWXpPWE1mKzVrR0hWNUxVRndpdndDbkdtUlZQUjdsanF2VzBCN2NWYmdSN1NLeG0rRmN2TzREV0FHZGMzY2sveTFwbmJPVUF1Q1lNVHhFQWJpVmVPcHVUa05UUVUzMFpKazlkYXJFMUZKWEZtNW42WnJ3S3RzaFZVQU55a3FUYlFzMGljQVJJSFdWOVRUeUZ0SWFac0RMc0pFNHd4OVEzbm5SY243dkJhK1R5amxpVStwK2lRNG1NTFVTZDZtdU5hb3FnbEtJd21MdFlBZVhtTGJYdWc4ZWdXTW1qUzh5WVRTdHdaaW8vSms2MWJ2a0VsNmVDcVhhcWRvRUg0L3dBOTAyT041K0lMZDJTYkplQWZycHY4M1RFa2szL2JsQm5PR1NwUmRlczRKSCt2Yk8zclZ2cndFVlNCSHE2aExJWHZGL0Exc09oeE9FUFk0TFZTWDE3Nk5ZMVJLdHBsYStYTTJ4WndGN2NucThLZkZ0S2JHYjRWeTg3Z3RSbGZ6NlZ0cEpnVlI5cGJaeTZ6UU9STGx4UEVRQnR4SEJQUm5MeEdCd25OdUFhRDExNHRXUnFWYVF0SkxKUThpd1l4K05xbUF3MCs3ckNCbnNId2pqSmVoL1cxSlNJZTc5dENRdC9JVnlQQkdGUGZjbmFvTzNHYjErYnBQWENOUE5qaDA1MTFXWG5oYU1IVHh1VXY4QklIOUlDTjB1Yk8zSVBzaDdENE9MY2h4dmVnbmJOQTg3OG5HVmxGbSsyM1dTNUVUeDRTSk5aU3pXMmUvR09URjI2b0FSc2RiY2tSS29hZnorRDVudjhiY2JwcHlTMFpoOHlodXFkczdpUVlvVWZXWE5MUng1c1pFamRSTm9zVERWNzdaWFgxTUg4OUlaU21vbDB6YWRQZkZuQXByVUdkOUxXQmRCa2V6em1EMS9iN2hvMTl0SkZSclB2cnpEVmlEQ1JVVHhBRGJjUmZqWnk4RnRXSTU2bUs4UjRWaHUzb2JPem9xdmsxNnNXYkNhYWp5UG91M3Rac29EY3VzRFg2MytPRGM3QUhWMk1MQ2MyalhvMG93UmhUWDNXYW9STzNlVzBmL1laU0QwMjB3c3Bpa3Rka0FmV3ZkTU52SmgyT0pJcFVaU3REenhRc2hOUXUyVmsvU1Q4YnpHKzQ0SjJqU0dVVFVUWHlZZ25PdnhWQy9yY2dHT2k3ZiswY3orOUtaK20zRFlXVlRXbVlpc0NMSTB4MG5tRGhNT2xZbGRkVUNTektsWWVsV3VHWm8xSmlCOEF2OVBCTkVXeEJLN1lxL2FiOXFXSmx4U01HcnpYMDZLc2pCMnpwYUV1a21GcC9XOWlBRDl0eHMzUm5RY0ZxZVpSWVNSbTh0bUxjdTFTNXZubmhWV3IrZ0wvT3ZEeWdhL0xRQkRIUVJ2eE81K1cxanV4VmxobzlYanVncnhaR1gyMHUxU05pUklyT0lKS1FZUU5kUlYrQ2svTGVYQ2IzczdLMkVGYzMrbHR0Q2NhWStwNndMR3lCdGJnbk1tNXRQRmloUXdsZ0lnZ0dUTUVwUVFwajBwaDR4QWMxTmZWVUJqL0twbFJza3AzZUZsdThZMWJXbFEwNlFVMDVWZ2g1NFVtZUR6SitrRzRXb1FmS24rTWhMSmJ5RVNCZFBOL21hZmdQY3VaME55Zm5sU3JMQ0hUTlM4blNEOGtuR0dYRGVhUEVNTUVxUis5c2tiS1lVNGpMUWR0VFZrbk5hN2h4TktYMEFTTEducWxvWTBCN1hwWkFlL2EyaFI1OEVIaHJVVFoxOFkyZlRKR2k0UXhlMjVDM0hWTnZmMFJlODllWlc4Qk5xYzFERThSQUd6R3JwY041ZVcxRE1ZOHVTeGU4NkRpTUhpMkRCUnBpdFFtOVNud2FFajNwSkpmRGZ4dG9lbU1GRTBvb3FxS0lMU1RLam5vMW9nUmpUSDFYOWdwaHpJM1hWRjBoc0hrVS8xcXE1YUlqMFFUajJFU1ZFbzc0b0FhQzRnZS9la1lmdy9EakZOWDR4cTlVNkdsTkRaUmFoaEROY1E2QTNkZ1NhZEFzQjRBcmNpak1YdVU1d1FUZ3R5WnZ1cjJpU1pNUHBBelg2S2lPRmRYL1ZzVzF4ZUJRdGdhZE9XU0lqcmh3Q0ZUeUtVR1pzMXdTREJjSDJWR2llVzNORU1ZaXlqWVRYRXRER3pYbCtERlJmMXRBVy9XTkdXbFRmOUJ4WmNSb0JxOXQrbENFZDF1am1QWFhtV3NFK2dLZENXS2dqZmlya1pmWDBHaGluNjgxZUEzdDRiQXlzQ2J1MjBnVURSTzNSTjEvTEtBWDZZZ08yZkpheXlHZUpTUTFqM28xa293eC9hdlNXV0hOamV2MUtRalFnUi9tNW1JNEdxR211bjZzL0VJTkRkaC8vTHd3b0UrUUU0TzRWZFVtNks5dEtGU29hRmsxeFk0MVhOQnFSQWk4cHNaejhPS29UdDdtd1JYWU84K0NhQjBHZGNEZ1NacmNjdXJDUy9ILytsNmxVcXZpMHFQTEdzcFU5bEFCaklqWTBTeFF1aXJIV3ZRWlNYeFE3R2hTdkFaaFNmMFFrWkZ5R3RxNDNHMnR6dDhXcVB0YVJvVmdWazVOVk5xSWdReGVNNTZGYUVOOVZUMmRWaVRrcnpQWGdHdDNqb2NtaUlFMjRuYzdMNi9oemk0N3NhRklqZGZXVFp6UWI3YW9rSnJZMEFHWmJtZ1cwR3lpanA1NGxCYkFzU2JHREpZUXp4cjllV2lTTWFaL3cySVJPcXlVWE12TmQ4M0dUQWRFUnU5QlF6ZjZoblEzOTdtaFpsREFrVEltTzFidEhnQ2hOcy9vcVlFSmp6di9nYWJ5SElXa1B0eVpHR3RoUEVha0twdWxVQXQ2NzVxVGRoeTlMSXBia1B2UXN5R0dPSmdhQ0FPK2dnWFQxdUFqamdJS01ZaVMxVVl3ODVHRDRqVzB6UXZhdVphNEp6UWtSRmlQa01OQUpZVWlGUldKdkcwQmR3eDlkOUd5ZERYQU5HZmtEQjNNNExXT0Q0dSsyVitIc095dHM5UWpBWnNvQnRLSU5PcWM4L0lhVnBBOHpWM3hXc2U4T2FIdHMvYUkvdk1BTndkV3ZLUU1XMEFmb0h5QWkzMWVaSzhKd0MwaFdYVFVxNUZrak9sZk1WeWtDVzRjSFVIMXNoS3BSeEg2c1J6WVdMek50Qlg2MTFXajNSWGpjcTFxdHFmYWNBRXFYQ3N3MnVZaDczL3dtb0Nkdms5RXRvUVEvRC9LZzNCY1R0UE02OEltMWljd1R0UzNJRkhVT0hXMFFwbXFZTGp6NlhXWk52SVpiWWdlbmpsQ2ttcFUyN2djRjJ5eEgzbXVIVGYyNWE1YmFQYkVnQm0ySzd6SW1wWFAwdEFabWp3VC8vMXRBZmNJcHozeEF0QVdvMG1sS2lFUWQ5NFN6T0MxcW9MRktOV1BYMFlqTnpQb3I3TXNKZ0ViSndaenA4NUo5ZndzamRpcEtwYVgxNnJlNnlGNURmZjl5MG9sZlF6QUppVG9wT0syaVJycWZBdm9kWHIzNytwMjBoRVVad2xKMVNOZWpTakpHTk8vWXJoSUU5ejRmRTAzMUdYS0MyamRSNmtnRG1NaXpST0svVi91LzRJb0FNZ095N0tyUmhocHVBQVZucldXZmszUndkV1FxcUdSMWJ3Vy9jbU9iQ1NhNGFocTNJanV4ZGVyajNBenZ2K29jMnl1YVY1Ylg1bWgwdWhpSHozYXVVdjNORnlvcWtLUmxVZUxkQlZCNWl6TFc5TkRXc1FCK2paTmh1a0tQYk1aeERZTDZIKzQzSFVWODdjRk9nNlF3MGNsaWtBWjZWdG1RbmJZNDd4VktJUFhXcm8xNkdMOXdsN29zZ2o1Nnl4RlpQTWNJd1lZTmF0N05UY2pqVWlqemprbnIrMGphR2NYbkxKNmZVM01ZRVEreHArTXhWYjh2R1lCM2FVTkVDc2pVblZMVE00dElaazU0dFdJa293eC9TNlB1WEhhNUhsUHdGYUxmNG9pWUFFWng0eTd3TWhDVnNkekJtUVVFSGJBM2hFWnhybWgrbVpQR3pieVZSQzhka0ZHVUVnR0RWNlRTYlQ3eXBFYlRjT2l4VTUwU04rQnRKd0lMVGJJVHNWTnJSSHl2THFiT0hJY3RhZEgvdjNPY0dOTFdGM1I0MytlQWtoT09CNHBYaXRiZWV2aXB0QklROXZpTlg5YlFJdndMVTFnQUtEYnV1TlJVdFRqdkNWNkJYak5YMmZwbFp6WWpCRURyR1U3OTFOcFJCcDF6amw1clhvWkZ6eStoQ1RIYTZpQllaWmV2RHJzSk14RExjcTZ2ZzNCaGg0SmxVVm50b1Fnd282K2Jyb3lxZEE1eVJoVHN1S3NoN2h4K21iTndPd2RRRVJHVVZQZnpibVFjOElKaTlla2Zwb0haTGFZVE5SUkM3TTg3dnhIUHpncWt4cUZlQzFhQTJOVzJWWnFxY0E4ejM4UVQwck9teWtzakt0Q0x2OXVMSG5FQkl4UzZKRkNzcllCT3VtUktadHFzQ1ZTVnZTd1Zjb29Ya001QTJaSXNtWmVUa01iemIwdTlmRHp1bGJDMndMVUV6a3ROa1NwbDA1THVkT3dia2pxb01mNTZDWEc1c2ovVEo1anhENmdDL0pRdWRCNDdjMkdLaVA0bitxdVdyWjZKRjIzMjM5TnRMLzhHTVNWdXlreE5LVVJMV2h0R2EwT0RPOS9zNm1sck5BKzhqcGNTL1BXenJNbHJ3RjZnOWZvSUg0TEFpZ2lxQkRyVC9wcXhvQUdENnJTRGRGblkwTFVZRjgxTmhvempubXpFa2I0MncwWkVmUVpZMW43blJ1cEcyZmI3QVovVVZjcXU3cXpyQnMxVVBtRkEyLzR3NCswN1BIYWxxRUQ1Z1NuVk4xdWEwZ2hDRjQ3S1ZOQXhUS0lWblpCaHRsNS9ydC8vQ2Jub21JZ2NqRTJZNU9GYURPOXRDVmordHhET2dqb3QzWEtXRUpscGpiUkc5Y0d1cGJpd0k2bU9DNjJUelpFWFFxMU9VdGplTVlnN3hjMEN2QXUwWE1xMmloTFpZd2oxaGJnamdNM2s2YkpEdDNWdGcwOXZxREhlVGxMaDdiWUlScUowdFQzK2RHM0txMWs2VkRFZnp5Z1pXUW9WbWVaSVNrblB3YXlaUEs1YWw0a0tpYU42Q0szK0QybnFVa3J4bFhTeEdLemU1UFM4OUJOeFdETVRJMjNHUlFSQ2pIVDFnK29Za0JEVGw1ck90UTdRWFhFaEhpaVd6dG1qczNScVB2eG95MEU5TWxuak9XNlBPYkdJYlRjd2l6aWtWSlhWWE1HNnUrNThGSXcxM24rQlgzdS9tRXB2cXFtUWl4bFJWRWVKb05TeG5mT3gydHZlZ28zWjkrc0d1cVN4VFV2SUJPZnZZZ2RzajM5ZlN4bnBBU2hkaXVuRXFDbFdxLzE3UkpXL2tOMVY0M2tOVHFDYXV0TTlFVzVoaUl1aEFmdE9LL0YyZ0l1Z285UE5wRjhWbHVqSVgwVHN0TjFMTzQ4SmVPa1E3VWZvYUJRVDBJajh4OEtXKzFXck00eXF5RnFuaDhEV1RMNXZQaEhUcDQwb3BNcHRnbUgzY2hWa1gyMDE2TEllWlVpQW5LOHRtYjM2NFpZMUZPakFiU1drNnBzREdpdzNsR1JTeTlZbTRaalFqd3hnZGRReW4vRVBEWlgrNVV4cXB2ZXF0aFovblBqU0ovL3Y3Q2lDTnFZUFhlTVpGbSsySG11VDhpei8rb0RhRmVxWGE1YUhZNCtqYm5BZEdJVkxKVkUwWndVMkEzTnZlaU12RHhUZ2crT0RkNzN4MDExaFlTM0c1YVFXNFUzbFkwUFNhbE0xY25PcTZSeEJMaGFObmpLbzY2bmI0NW9xbnAya0ZSVzhocW1FZzZ2c1p0R0t0cHhYb3UxQmRxbmo4WnRBMERTdEpQMXhiTFRVMlB2aEI3L3NkTjJDaGJxU1VzTnY5YkIvM08wSWhxcnN4U1JRNm44R01pU0JjN1NpQzVTYU1zb0sxYWxZNmlXSUN1dFNJL1hPblpYQXppc1ovVWtWYUM3dEZXNUdOQmdrTE1pbDdheUNnM0hoSGhpQXE5OURNVjh4ODFOV3N3NmZNYVlnRHMrYytONFdsQW01SnZWMU5hYzBDTGpnbVdsYU9TbnNHTC9CUlJhc1htdFl1cHBpQUVKYmdNU0xqTmJoWFB3V3FrcXZ0amg4aHBHczJsTU1vK0tiaWxETXZCK3dvOXNNcEVsY3AwN1ZPdDJMbEVJOVRXUGdCRlRpWitwbEx3R05IbUw0NGJRUFBqdExRM3QyUHBhdkMxQXZZZXdjRXVLNGVzUnkxdG5McGZ4M0tEWWlrNSswL0U2eTdJMVVhWDhHTWlTQmM3U1NFS1JOYlgra2lDQTVIM3NZZCttY1VPVXNuSzhWclhIS3czUnpkRkl6alBScW5rMVkwQ3Y2MFZYdEJqZXJHSkNWQS9hN2hiVE44SS9uekdtYnI4enUzUGo5TEV0LzI0WnR3NEtVRU0zZUgxNEJKL29XT3p5RmxXd1lpaGF0VHFjKzUyaVpITTVlSzFIeUQ4d0JTNnZVWWhQSkt2R25sMjlGS3JGUG8vNjA2T3RrOFlRb3QxaXA1NVRFWHFaWW52Y0hDOWtGcE84aGlWRkw2L2RRZ1pOcW1TVHNIbXBwYzk2SGtwejRtMkJOdVJ0cXhDTlVHTnFENDdJblRTdnRXSVdZUmlYZVV2WUgvWVVyN1BVSkNrblB3YXlaSUd6TkpKUUpBK3ZWVm1uUlhlSjNaQWxyN1dNUGc1RERkR3dzTHpKSHE3aEJycXQ3Y2VBN3VxV3RTSTdXa3lJbGgvRDFhQUx3aFhoaXpMRzRpNlB1ZkhvVnNLL01DZEs0MFovVkFUcHh1bzBOaEJpaVNmNnliUnpMQmN1SFpaaXE1My9aazRBQUNBQVNVUkJWTnBUbG9TRzlEb0VjUHF5RlBHZXMzbnQ3ZXBTU3JpbElycmFwTmhhSnBybnJyZERmQkpYSE1kSlUzTGtNQjNjc09hVFJ4T2R0Y3BMQU1yYXppd2plWTJPMTlwYUd1RHhPMzBhMmpGZWk3Y0Z5bUJ4T0hCSmxaZlNwa2RNWnVVN1o0elhKdFdUNG5XVzdrcjQ4Mk1nU3hZNFN5TUpSWEx3Mmo0K2tNRmRNTFpjTFhtdGFvLzhhN0xMZC9rTnQwc3UxN1g5R05ER0FpUXVQSDgwR2hPaTVmdmVUcVUxNXduNWpMRnk3bjQxTnc2Mkh0UU5DeGlNU2dxaXMrZW1rVlUwZUViQnQ2S1YwdjF5RlZQVC9rc0VueFQrNlhMODltSks1WGdlaWgzR3NpdTd2TFo2Q1ZzNTZyWStLNGJXN0E0NGFINEpXMEJVSmF3Q0kwVEt5czFzSlpTUUswSnNYZDRsMG9wSlhzTlEyUnk2ck1oV25vWTJRR2hhdXVOdGdUYUpvNVlNamZTTmg3WXljOUs4VmlYM1MxUDZERWUyZEd5b1VMek9VbzFzdy9reGtDVUxuS1dSaENJNWVLM0s3NXAwVUZKeHRFaGU2OW5QUXlISjcxVzFGbm13V2ZvMXU1M0ZnRzdvSFNRZE9kbU5DVkhMWTdnYVlDZjFjRVFaWTdWYTBSbmVPTzQrMXVoaFhVNnkyU09IR09YZllHdzNzWU5OcHQ3NFI1L2F0M2w4eGJoY3F3N2V2WFBYQTFnczBEU05zcDRnaGh4cXBBQXVsaExveUJkNCtCYk5RQTZ2bFdxSFlWWFN0U3hwbnVIckpUT3V3b3ZsY2UxTmxpclJMZFQySDVtV2VLYjBKRE0zRlp3eXhYT1d2RVlKY1V2bjR3THc5cEdHTmp4cjZ5SUlyY2ZhQW9aN0VtNHRTUk5qSktNdmxoWXNGTW9ZcjNYSUEzRjFmYXZTOGZ3Y0tmRTZpMEpZRWpqTGd2a3h5R0hPRVZGR25IUVp6ZVkxM0p3cVRMcGg3MytuYVpMWDFtSzh4dnJHd1Fkbnk3aVVoTHlIS1JEL1hLRGg0a015dnlIN3BDdkVCTVp3TmJ6R21QSjFwOE82OFEyYm5jMEpMUzZ4MktnbjYxSG8rMnRZaDVBQXJCaXNzaXFCRjBwcjllaHQxNUhqNzZvckkvNUFKcStWZFMrVXZWaG9tdG1wZ3lDa00xNzFWYzBmZGo0S3FqdUduVE5rck9zQW5xb0dyZlN5Rk9na3VTZ0Y2Rm55bXJPR2dBdkEzeHhKUXhzZGRzdlU1V2tMYUdmeGdTMXVLRTVCYUprMHIzVmpiUk5HK3g1SHJCcGxSM0I1S2tKcTNXci9XRDg0eHpMeVk1QnR6WlZRUnR3TUVjL210YXJFcFVmSVVVZUw1TFZWKzlhS3kzZUVTdTcvZWpUL3VjYUEvYzZlTHVrQ2pWWWlsM1FvRWx0TTBoVmlpV080R2w1alRMbjcvUTQzWG5YMjd5SE95dUZmVDdLeFRPQ2Zva1psZkVlczl3TzlvNkxrQ3VPMXhUYU5JcmxDeitLWVZTTXZtWkp3enVJMTlHU2xpblBSYjBwTkhZd215dTVnUkdieWM5ZkpucTNJL0pabUZwazB5aGx1WHNwZkhxTnA5U1pibnpteWVMc28vYW92M2Z6OWNVV1MxN0RCVTM1V2h3cHRpTEZzS3RwdzdZU2xzUnB2QzMycnIzTnBRQnRib3M3Z05iL3psdkdNOFpyN3ZTMVdGdDV0V1VxS1J6eDE1a3F3MUNuUXlZMUJ1dlhTWHgrN3ErNklhQ05PaG9obThocHVoSng5NldEYkhkRktYa05YTWk0WVhmQnRVLzJyUitsLzkzQ0Job1VMUWdiM2ZER2hjNFdZd0JpdWh0Y1lVNzdwekhyY2VNUHB0ZzA5UEdtb0s2bnFXbVF6RFpyN2VWRndoZkhhNmtrYVhiVjU3V0JzcXF1TTJZRXNYak9HaDlqcEJaYWRsWnFYYVdQSG9PS1p0a0lydG1IM2lEa3lxSWo4VlEySVZXTEl5Sm1NbFdGYkxhNnJIR2JpNWtnYjR5RnhzenhJbnRxWEhjMG9vM2dOL2ZPd1R1K0tlMHdxMnJCd1RoZEJ5Tk1XZWxhWFlOSjB5bXVZRWhwU3gyc0p6bHZHTTNodDNleWFzbURmdm9veXVjalpVMmRlSEVPSE5nL2x4aURkYm0vd2FLZHZzcWRud29pL2JDYXY2UzBhYUFudURWVHlHbHFWTVFwQnhmaUFvTWY2cDJ2WUJkcFlnRVJRTEttNFFrekpHSzZHMXhoVDduNGYxNDBiQXdJcWo3WXRPeEp1MzVJWm1LYUMvK2h0b0NuS3JDZnoyajQxUE16UW44VnJHM3FSQjVVd2VXMkQxZ2kxVVRNNmp5VjRlTUpJUnRQZEZ0RVZYd2N5UklzRlM4NWptb3pTeG1JY21oKzkvNjVmNEVYS3o4SG4vOXdic3A2SDBoOTVPYXFWZDhUaVVEcmF6b3FNcnkwQVpSZEdUeElNcC9KYWd2UGFYNFF5ZUcweVg5UlBhZjhZbkRTNWc1NEtlNUtzeW5naU00TjIxSkZVS2ZPMUVabGluN040RFl5MUxVclEyNDFkV0sydllWU29wamJzczk2Y0FLdWlhZG1sWEtEWDlYQmxWVTNvWENHbW9qLzZYY1pyakNudkVVekNqTU9KbyswYVExSnJ5eEl3a2hOcG8zenVJTjJpSUlVQndHR00xRTdTT01JVm1ZN3pnbXd0UnBvM21NVnJtM3A4REE0emVhMXhsaW9FVlIzeEttYUpCb0NJVTA2K0lJUlhQT3lSckNjckIzZFIrM3FrRjBBN2w5eUZ5MEZkWWg5dkFYOWRyTU5MbzNVS1BXcThob0R4aExjdk9tVTYyZzNWS1pnMlkzRkR0UVc2eWFFcGJQRVRmVHowT2l1RlJkSjRMY2w1UzBzR3J4Mkk4U3RLbzVwYmxwTENFVitkdVJKQUlMVGx4aURWZXY4UmRIbmdxQzJqamRqcE1wYkZhMVg5MkI4OTJ3VkRqdGNvVG5XcGtpN0o4aWJaOHJaTUYraXU3cjlWRlhTRm1QTFJyNGE1d3F1Tk1lVlYxVUY1Ulp5NGNVOW0rYmhtc2tOdnVOTVNyaUR2Zjl3dlZMZnJKZlBhUHJYdk5FTnhGcSt0NlFFSzJNRGd0UVh1QnVhcDdsTVF3K0s2dmdzaGxkN3JUb3JjV05zelNoVVB0b2g3aTA3VkFZYVc5eGJVZnh1eXJmT3NRT3N3RzFzM1djVDRwM2dOdHhVNThHWTh6WmZwMHRFdTI5M00xeFlvNHg4eDdFVjAvK1BsdXBYQ0lncS9lRmFVNUx3bG1zRnJNN3AxNldLajl5UmZuYmwrL1JPWnVUSFFqc1ZEQzJpaFdBTnpxRVFiaVplZ0tSbThwbTQvVkJaTkRZM0VQQlN2YlpxdEhmMmNYOUdxTzI5bFpWMmdvVmJvQkE1eVRPUUtNWW5ScndhdFE5d1lTeWs3RGN5SnU3eUczaU9oNXV2VVFtM3hFOGhGK2tUdkQ0RFlPMTQ3bU1ZMnB0VXNYdXRwUmtibk5uaXR4MGM4ZEZ6Uk5CVmE0WFh6U3VOVkZCM3RxbFZDcThCd0VZQ1NmNU1ITmFISnVNcWJYNjFKa3hkMzZveXQyalJpSG9yWG9yTFI4VEdkNVlPM2RMUjc1aENQN1JpTXR3VzRjZFEwaUltMTIzMVl0dFBzekNLSnpwdENXZk5RSUZtMzVHbGs5SjZVM1A3MzZ5YzRlVEdJK1dja2JOSXg3b1lhallzY3c0Z2hxNE1adkFiSHRwUndWMTUwbGFKNERmZjRveXExSTVIc0dZVlZMbjFwcUs1ajlJc2pzaHVoclcyTEhGZUlKWTkrTmZ6R21QS2FjM3QxNGk2dmJhaU9oeEc1dGJGTjFDRDNDZVVsQUl1WEdRSjhDclZxajFoQStoL1BwVE9MMTdxYWtUY1pKYk92bjlLeGw3aHJ3ZkRKUkV2cm1zZ2dnN3UyV2tYcUQrcUpwUXBud01semhRcTFKQS9TSWVSNUVCb2ZmTjVDUjNGQXVPa3EwN3gyaTdGaXVDSGJlenJhcTJwd3lOU2lsQ0Job3kxZ2VLYWUwRktwVnp0eDZWQUsxb25PeTdMc25ERmV3MGkyWXNuVFNOK29jeXd6VjRLM3pxemt1cjRCNThVZ3hXS3BWa0Z1VncwaWhLaGh4RnM0bmRkd08zNUlGME9IY2U2aGl0ZHdqMWRaYUJKaUhyTkJIbXpxNGpMa0FBMXh1UkxkSlFNcDd3anhzcU5mRGI4eHFoMjh0Y1d0OFArZXVBRUZCcnFxUjhzM0NjM1NSY0xVSjNSRWVoejRPWFovNkIyaGtVMmIxMmhiUEg3NnRudnVlZFNUL3lmTlRqeFdqSHRNVFE4RkQ4aGgyb2ErcUtjMzZGamxJTzkvSGVrRnJycDNvTTBzcml0bmFYU0o3QWpYUVI0cHM5ZEVaeE15Y1BucDlLUEFzU3A5N3ZMMnRQQWdLOXc1aXhNcUZOT0V4cnpORTJGTGpyYUFNUy9HZW40eTJpdTZ0Vk1kM3JaQUwydWJXNkQvNXh1cW1ldEVHa3JodFVUbkxRMFp2SWFSN0FsTG5rYmdqTHh1c2J4OENkNDZzNktyR3M2OEdLU1lYR0pOMFZrVW9vdlA2cHA1QzZmeldsWE9LRmxaTkE5MWMrYkthaXBoVmQ4U2NTYzh4N01SR3B3K2ZjODlmL09PMzIveUZQYmZCcHJlWDdkWk9zaFJEM3hzSVY1NjlLdVJZQXpxMGJxYjNBci83OGJkOFZvTGJyTUNwWVo5OHphVjVBdERGWi84Uk9XdEJoMXc5OXUwNEpvREFTQ1d4OFV0S3BCd2dIa3V5Q3dVcUl2d2l1eStHR09KeEpsdmdPemEwU0UyLy93WHFxbWo2dklLU2ozNkRPMUdqNWpWb0cwNDQxMWRaSWpRR2RrbWNwZEZXMk95aStRRjdBNjF6dHM5bTQzNkZtc0J4MG1oSEcvN2lSQ21vV2RGY0ZWaURZYmRFbW5xTkNOSmxLZTBJTnVrUWFzdGRLMXhQR0t2NWRMT2YrV0drNDVvb3ZPV2FCYXZsVldkZERFNGZFVEhoZ241NjB3MXJSbFR0NXdZcERpd24xM0hocUFJSldnYVVZbEdJSlhYSENLajdiMXBsS1dMR3JKRllBQXVtMGxIWFhSYVFCN2ZvZ3ZhUU5OdXh0c2dScTBWSldVTDhXUklqbmcxRW94QlBUWmlLZHMwNE1aZFhnT2xkN2FwNEsxa1VLSG40UTkwWXJvS0ZFVXZmaEFEN3Axb21ZRmE2aFB5SEZNcE9wMDZCdWZNSER2YzBlTXh6T1lWUS9Ya0tJeStIa3JYTEtKUytSeTdiRjE2NWY0YlJGa3ErODR4dWRTa0VwNWozZUsxcUN6ZndaK3RXYk11VDhrQ1NlQ0hRYjJBUEVReE5OaWlKZFllUXFzN0VVV2R3elFXL1d2Nno3ZHBDSEI4ZytiaFdLeVJuK09oRm5tUUIvaHZkUU1TZHNUUVhySWJpNzh0QU50QlU2cDdzVjQ2bGtuaXJQcU5rNDVvb3ZPV2FCYXZkUXllRVFXdlI3VytWcmUwRkkzNDYweTF0QXdlellsQml2RzVMV1NpODUyelpVd2pkZzZQcGZKYVJ6VjFMb3llWnFtbjNXWkxhSDAvMldteUlLaERDVUdCT3ZRdm5kbEE3eWZrcTJ3WWlNYjhOS0VNSjF1SXBZL2hhaVFZZy9vRnhjYmNCemZ1OEJxNjBZTUhhRTllYkpCSDhCSkQvMGRISkQrRTBnZHI1K2kzMDU5ZXhwclFDMjRDMklRODlSMVBiaXE5UFpvaWpwMktTcllDajdueDRWVGlxVGMrTVpxLzhmRmdNREo0MkkyVjZJMHkrWHNodllyRUxady9qMDVjSm9QSDQyN0NyZkgrK3dwYWl1dzg3QWN0eFRLeWJ2UGFyVHR0bGxPcTZxc3VSWWMvQTRWN2k1YnVzdTNFQytBMGVrczBCcEowZFlhTlNMVkdBY2V6Yi94K2x2YkxvazdnOWkwbDFLTW9pTU5GRzg5UW0wcVFVcXEzTFR5V1gxWXErRE1ZOVJrbGdMMVViWnpaUmRGcVJTam12Q3VSeFd1Yll0akF5NVYrNzhaZllVMkU3RHpxSFU4KzRTckxHMCtxTThyWHpIbHZHZ2JScDQzS2k2QzR3VGh1Z0I3YmRwSmx4TTVpc1RSZW94dXJtbWFaTGpHb1gzYWJkOXhZcHpMekRmSVFQUy8yMVgyUS9TS0FkdjIxTkpzZU50QWI0TUhHRVNUL0JybFlwOW44c0lYR2REWHdYTVZyRENiMzIwc21zYmpEYTVqUVBqQmYrOXRvVnExWFM4ZUhPTDhZSUQzOS8zeVlQQU4zcGo1SXA4MmVQUXZrRU9ISHo5UTBsb245dml0bEhtQmY3dWV4TFVwbC9LQ3JvS1V5YlB6Z2o1ZnByOUM4R3NrWUZZcmN3OVRTaG9nNGF3N2NDZk1WYjVwU0tsLytVNXhlMlNKL0t3VEdjYXJHMm5HMjFtV3kwNDdlVXZ0NU9vSitJUG9VYTR5aVZHeDFabE5VVWZiNEZ4THlMNy85cmZnYTh1M0tUanJhSmdGaWFPOXZDeFRuYjJJS0g0TVZuTFpTVFFNTjZZRjVadkJiWW9qRW5IY0Zzbmh0eGVpUWJPaGptUFJhZEEzNDRrbDFaZ3M2ZFYwaURRT003R0tIZWRtMEZrd2NkWVNHTUJTbzJ5bE9MSTNYTVBHeDczTVk3ZUFXTHc3S2V2eG9zcFM1R3JudkQxNysyUWE1VkJjU1VlbE9LY0xPRlpGdUE3MkdObnptY2lYNlRuczV5UllDcXhqSDBGY0RjMyt2TVRpMkt0ZTRoSk51M09FMWpFb3ZSTDlFZHNiekczTy94aXIzWUIyMjUvbzNuOENwTlRpT2hjblRwMnJxUnJXUERMNUFmWHZaeTMrZC9qU0JYQUNnU2NiUkhSeWo1WTdWS0s4ZE8zN2JQWGVmT29aQnlLcE1aazkzRnN2TTNrZHB1WjhjL0IzK0U1U0NNUWJzQnBXOSsvU3hYTHdXTGZleGhsb2o1RnNNSjBZTlloN0EvQ3ltNSsyRThIc3IrdEl4Y3hFUUpMSnRxOXFVY053djB1a0gzbkc4UjRsbG9HMU5neExid215ZmtPZis4UnQrL2QxWUFxZ28xU3p3azZmbFFYWms2TGEyTGNOak1lZGRvU3hlczJjZUpYcXArWEczdU9DdXdqenh4RHBqdTRQVmNGSXdpSzZYTmRkbmZXTXh2WWd0a0RwR1RGa2VUdU0xY0RMdFl2cXdCbkM2MnpTNXhNRUdheHVYUkJTSlZmSThHaW05N00zc1IwbE9Ja3dQRytnV3VIaStqQ1k1K0hPZXpmL2JRbU82R3ZRTzRUTUdrejJuN2J0eGg5ZEE4ZHRSOUluYThmZWFUZzhkZnVYdmZHbm5tK3RweFRGTDE5ZjhwWUQ2WEpwMFJsN3BNM2ZVWHZPaURDRi85cm85RDhWQS9ZdW55TTBQMi9KTEQ1ZmFIVzRkOVRGZkduQU1GNSt5ODZ1R1pWeTY4MGJVRzN6YkhiWGpEMnVyckN5ME44bFJKWXVoZlZKYldId242eEw0Zkh4ZGl6dWhsUFUxS3BudGZCYXZMUko3NWRpeFAxdzB1YzR6emowcER3WlpQcXp6dWFBV2M0M29IQkZLNDdYb1RreU1yT003cjd1dFlpVllrZmt2Zm1ud21pZnBwRnZOb2R1UDZMR2VEVFI3cHJyODhNSHJ0M1JKaEd3aEsydUVTSUl4YUN3N0hPN0dIVjdieU5GWFJ2QXpYdlNRTVZSbU94ZStIcGZaalpRWXI0M2ZLQ1laQlRkNXBQdUExWmxLdWtRc053dnQvY1NZeWFTMWhlKzU0OVRndHZlMVl3WjBRZ2F2WlR1ZnhXdFk4RXF6cnowcEVrcXU4N296OFltaWJBeXlMSGZkNWRhNEVVZEZLcTg1c2tXamZXdE1VZFZUWWhOb0xFRDY1OVNtVUZITFNmS0p4dWh0c1c2V2N1TlV3UFJ6clhoZk1kVVhEL2ZzOWw5MTdvckZGUTVaWWhkNDdSYjliSDFJSisxaW1EUFpDZG14TExTWHpLZE1vN1VGKzdyR1hNdDJQcFBYT3NZRHlwaitJUk9TNjl3YmRjK0N4Nk9XM3JuRWN6T05USkRYRHRwclFGajdrN05hRTJoTWR1LzExSVErRUQzclRSOGxNZEVZVmdYc2JRcHUzT1cxVnZHK01vcmoxSHpGVkxCL3ZFTWFVM1Y2ZUJkNERVc1M5WFFuaXVVV3h5b1RiUWhvSDBackN4bThsdTE4SnErdHU2eWdYUjg2bEZ6bmh0MVFoN1pnRnF6SlYyRmtZcWFSQ2ZMYXVrTlkyamtUYUxZQUtkMDF6NmFRbVQ1S09ORVlmajNVWmxjMzd2SmFiWmQ1WlpuWWl5UlkxeDRGaU9ITFRwN1hacEx1ZE1NNnZXR050UE5veVVhN1pld0lHYTB0WlBCYXR2TnpHUnF3bnYyTlBKVXVKSk5ZNTNsaVBUWW9wRFJKR05Nc2U0RTAyOGhhd25PMUpCTUYwcnZtMmlyS1ZWWGNCQm9Ma0llOVNrMGhyOEFRaVluR3NMbGgyOUxueGgxZVM1N1FXbHJHRjFseWVCUWp6L0VwTDZKcDhyeFd0VFpSRlBFdFFYYk51V2NsaUJuSjJXZ2I3V1BFdHBEQlN0bk9MenBOMTZnSEQyYXpRS3hJVmtKeW5kbHZxR2NWTDVpUHhsNnhpbVFiMlJ3L3Uwb1BPZzVocmFuaHNBbjBoc3ZGc3JncEpOTkdQU2NhQSttMkxlVnUzT0UxSUcwc0hGc2xKeE94SHcrelY3a25ZeWhMNjhSNURaczh6SVhNTEg5eTVNZFdaekxMWktPOVQzUGxpRzBoeG12TE4xWU1CM000LzZVdFE5NFhyRHEwNEpNcGxwWmM1M1duMXhmVHE2US8rYjBxeUw2dVlNUVF6RFp5aUc1MG44eGg3ZkdCaWE3aU5iQklSZHBjSXc2anlBeFRTS1dOR0VnMFZuS0dRMjZjUFc4M3VsdnloSFpFRDVPS3V4dDJuTVhMcEdMalQ1ODRyMjBPdDhranBhWjZBU1JGeU1yS1J0dG9JQ08yaFJpdnRheGJabkhuclpxd1NEWU54TXVrcHlUWHVhTzdkcnFLMUZ6b2IydUIyQnJqZUl4b0E0VkM3ZzR3NHhtVEFYVHlBcVFoVk1odWluQ2lzU1Y5KzJYRjNiakxhM3o3VG9xbGNXZlpiKzdRejFqYnp6bkdiUzlSMzZSNWJkeWJQTmliby9icVRHTGRWRVlPdEhYWEdyRXR1THdHQUl5bDA5alNrdkt4UUNEZW1nc1U5b29tMXJsa1BpajJGczJWdUVyVW9oWGszVFhHTVJuSjVVbGN5SDRUaW43NTVZZ1VNb0JtTzhwa3VuVTJoS3owRVNLSnh0YWRoNjl1M09XMWpkSDJ4UTVSaGI3dG9RdnVFQnFISzdLU3RHNHduTHBZcVZ1Y2Q1SmpBb1VUWXFzek9UUmtvMzFBWFk4UjI0TExhK1pMMS9UekMrTVkvelF1NWFoekVaSEVPaS9GZHE4VlVhdGtlL3FyQkVoejF4akhaRVJaS3hZNFpGTzNkUTlVUU9OK3BGL05jdlFySVNkOTZHaXlzWTY5ZXcyYlRPcU9sWksxN0lNSjdaWWpNT0hvcXJWaERkL2tVRGVKQ1J0MjFJUFh6amxKWTQxaWswY3pwOEtmT1o5TEVIT2FYSEttVURiYWkycTJPR0piY0hrTkczRVZaWHFXbGt3dmM0YzN6VmxkN2xJcGdvbDEzbENidVZKS1oyZDE1Y2RubUtpN3hqZ21JOWx1ZUNVd29ENWhaSnd4WjA0S2FOeVBFaDlDS3lGRHkwakJSR1B6Rm1uUXFVdnMvVVRVeGtocmtSanhqZVJaZG1FMGQ2TWJQOVpaRDh3dVB5NkpBMmF2RzVkU3JhZklKby9PV1YwdUpSUmJuVW1SbFZrNTBLN0syZUtJYmNIbHRhakJYc3NTbmd6anZLeUVQdTh6WjNVNmVmaFFZcDM3bDRkWGFwUkVLek1VdVd1TVl6SmkyQ3NVN0pvUHRtWXQ1eFRRdUprbXZoQ2toQXBaVFJGT05IYkllVlR1eHFFVG5LaWZnTklYWmVzcGhpYVJ0VVl1S1pPWXErVHIwK04zQkJoZUdMOVdwYkdhZnlCY3lqa0ljVmRubEsyMFFEYmFCOFNJZWRTMkVPTzFYenIyc1pQS3RhR2NWNlZWb0RIZTFkakVPcytsL3Zhc2NpY3pNUC93NTU1V1F1NGE0N2lNS0FNRkE2Q0MyMVdSSHJIbStCTG96UlJlaTZTUVVqSmlJTkhZbXJQQjNZM0Ryc0dKcjJKZkszdnFqYjgvb2p2RmlzL2pHOVZOWGdTdnZTY09jb3NwTFM1dGoxdUxsMDh2Z1NaalBIVk9sMTNLdWZYU1haMUoxeXB5czlHZVo0K2FSbThMTVY3RDUrQzNoUmZ4cFNXVlVTeXdNWTVWT21reXBjN3JPZTgxVWxYSytUYVZoMFpSVVJFRXhtakVWSnMvakMvSGZKeExsL0RhKzVaWmtBRmQrck03TVBBWlBPekpWcFlXRyt2VlNERldNb1ppMUxvYnAybnJlb2lFTVFVL2FQcnVIZmdpME03dk42UG9weitIcjkvVWg3SjdLejRJODVvaUplZnBGMlRzb1dGNXpHODVXZTdnem1OYnMzTHR5RVpPQm13Tk5RbkxScnU3VTZlYnpVZHRDeDVlMjM5WTFYUTQ1MVZ4R1ZpVzMwS1dDYU9jVStwY3pubE5jcGgvcXBKWk1COFFJM1dNUnBTTllvRS9JZVFYOENNanBkOUNaL2lvVlpRQmpWZEcrWEhCeWxPUnNWNk5GR016NXRJVnJMdHg2bENMa0NZOTQxZ2I0THRtcDQvWkExQ2VOZEgvczA4QVdnT0syTHVHdEFOeUpqbEhPZHdDcGdEbWFnOU52SFhzRHl4MVpXRE9XRmJSNmQ1UUkzRUJ3eFlmY2o5Y0p0b0g2ZUxGNkczQncyc2I1MVFOaG5SZWxaZUJYbjVjWlpIRWMzS2Q5NDN2YWRhOGZwem8vRWI2R0kwa1ZqRXI0ekUxOUF2NmQrbUVJMHFCbnFQZnVNUFg3Ukx2MGVPOEdpbkdxczdxZ3h1SDYvakc1aFdiK21uazN2cmhVN1hCYmQvWDFpbkZRdVBndFZLRDdEU0xtYzB0WFdTVHg3NmNHOXZ4Q0tDZDJ3RkxNQXZ0anJXeVloVXRFUEh3MmxwYmxoL2VlYWxCbkpjUys1Z2pPRkswTjc3dlM4MDlvRHh4dm9RK1JpUEtST0hBL0dldU8wYU8zL1d2WWdWekFaMUxLS2E2YU1KQnA0ZTRjYXF2WlQvY0xXcGlTdVRYaDJsM3pqT1Y2Qlc0UzFVbVV5RjhlN2VaVjNQUFh0andGZnMwSlo2c1h3YjNGY3lYdGpTV0hTOGVYaXRUKzJOMnZxUEhQL2xxTjRUVThoakpjK1lDSEZodW5NWC9zZ1hST0kwTVVjZk1Jcm1BemlXVWFTcERvT3ZjZDkwNEp0SXZUUHFWdEF6VlU1WTlGbDdERDFHUXkzU2hiK3dIbnMzWVgxVkpzWURGNUpSY2xvWEJ6Z242Z1hkOTU4OHFVVEMvWit6OEtWaFVpOWUyZFppSEZpa0ZqZHY1ZzlhbUs5ZmtlT0tyenJ4bkZLMmI1MUM2Uy9kVzRVbFYyOUEwVGlPRzJyRUZjd0dkUzJoRWwyYWRSUUUzSHMxL3RveWZNUmpSeWxRVU4zaXQ5R09uZGg3V1R2Q3F4SC9CbE9lNjQ3VW8rcTRHVmhhU3lpYW96SlBjY1I0dXBaWHBrY3hPZElodCtXczRsemROYWNHOFpmczVYY0hTUXZ4T2NLOTlIS0lMaDJOM3ZwdjdsbUY3a3o5V2NwYXA4NWYwU1BiclNPd1RQSWM0WUYzcHNScngyQjA5S1JmUXVZUkc4MlhkZVlianh1bEdTZkxlMFd4TVNXbk5hL2hkdkp2dklJUHpmc2QrdzJ5aGNWN0RnNkNiSHRYMEZ4MGhGVU93M0pPbFBFTzdGVUthV0JnZFp1NmRzeFp2SEQ4SXNGeWxWMlhzenM4L01XZWxoaFlydldmb29yR0MrMWluWkw4c2JIOFhhSnhHWWxiSGtwQUw2RnhDbzduemlxWmQzbzFISDM3VTkxVnNrYjBhMDd6MmZ2SVBkUG5DL3dUZ0U5YTdEUjVlbTB6OU4vTnY4cGpGdmVaa2xoZUg2TjErelZrOHpTcDA1Zk1QTWlMZW84NlBDNzdlWWFxcGovdnIzQ1J2VE9OeU4raTVvZ2dvWGx2a0k2TUZ6M3JXeTMrZGJpY3hCbks3eFd0Rk5ubDBiQmY5b0M2UlowVS9sWDhJNkZleSs2bWJqTEQzcVBOamdtdVI3MGJxREpyai9jSHRNYmtYMUV3WEFvclhOc1NpVTJ2UWREekVCSSs4L29yd1dvR05jWitHazZUdWVCNlBsc2svSVJlYjhmVHBUdmxjbmZtM041MGZFN1FISDhFVXpaQ0xaZkxJTWVrTWFxNGFCSlkvOG1qMms3TjNpUm9wWHV1TEY4ZldZNE94aFdPdi8xTThnYm9DNDdYOG16d1lyZVZZTmx1K2J2RFY1bDY5bUh2YStYR0Ivb25HelI4Zmw2Nmc1MnBCNFBsMFdNT09OcStTNURVeERhWGJqWDJiSUs0SXIyR2c2UE1sZmkxS24yZFZtb0p0MG5IZlFrcEFJQ0F3WVFTdzZVNGNsK3ZjbE9TMVErUituakRyZlcvcGl2QmFKK2ZPNTVlV2VhV084aHFFL3dHQmdNQzFoTURqQ0huMkR6ZXRHa3RlMjFUZkd2THVRN3NTdkpaems4ZGJmMEJROWVSMnBWbUloVWhBSUNBd1RRaUFLUDdlOVVmeVdsVXRxeGtmWjlmQ1Y0TFhjbXp5S04zd1ozM0phbVFjVzJKMWpVTW9JQkFRMkJNSVZNbHJZMzVLWG11b0YvbGF2bTFnVjREWDhHSHp3YmNsSFRkODZBOS80aTl2K3BMbU5JUUtmWllrQmtSSUNBZ0VCUFlpQXZ1c3QwOUVEUVN2WWFmWU9aRlNsU3R0WmgydkFLOWhrMGV4ZysxSE41ME80WUJBUU9DcVIyRE45NTZ6NERXOFV5MzNjZlI4bjErNkFyeG1URER6OFJ0OWh6SWNBWUdBd0ZXTXdGTGpaeXVvM3Y5cTNQem5vcGFMOUIyaTJDRjREUitUT3lIeWVqNjUzZWMxdWh1NDJIRTJWcm1RRUJBSUNGeE5DSlFhZjBOZkYzb2grVXBERXRZQk5kTTBLeXA0RFN3aWVRMi9UMklLOFBEdTgxcW5HS2xCdWgxM082UUVCQUlDVnhFQ2h4N0NsNnJPdldKd0FsL3RFbC92V2ZPdXF3dGV3emR3dGtUMTEzd2IySGFkMXpBeExuaklIN203aXE1aXFFcEFJQ0JnSXRBOWk4L2EzTnY0TXRLNllpUlc4KzdkRjd4MndPUTFEd0h1T3ErdEYyUzFBaDgwTW5FSzRZQkFRR0R2SUZDdVJQdnhjVzdxOEFIK2M2eHovcS96eEhtdDY5c3dzZXU4ZHFZd3I0bjNKZmJPTlFxZUJnUUNBb1VRbU1kUDRLd1F6bVQ3K0hkNVp0UkUwOUlrZUEwazJCYnBYZWMzekZqeXJ2T2E1V1NJQkFRQ0FnR0JhQW1QUHRjSi9UWExLRHJJeDE4ci92VW53V3Nnd1RZVnhoRjRqZU1RL2djRUFnTFRoY0FCVE1vMkNWOVF3d3A4SGQ1dGVwNXlJam53Mm5SZHVlQk5RQ0Fna0lUQStza282b2czMmZGV2FBVnlhNzdkYTRyWE1BL2RFc3JDZUUwQUVVNEJnWURBVkNGdzVqejlFdncyOHdsYmJ0c0lkUGpvalNVWi8vVDYycFpJblk3bkJvYUxJUmdRQ0FnRUJEZ0NKZm5HSjdiY3RwSFVzaDh3WHE1ek1jRnIxajRQUEhSd2ovRGN3RVVreEFNQ0FZSGRSMkNSMHhuZDU0SGZscU0va1cwZmJlNlM0TFdwMjVmTHZRdi9Bd0lCZ1lDQWdRQ21uenlHUjUxMWhLb0Q5cnNHOHQ5WGhLamd0Wm1wZTQ5SytCZE9BWUdBUUVCQUlYQkl2ZzYxeWZlanBhK3ZXZSs5ZTM2S09NeERGYkFoRUJBSUNGd3hCRmJrejJSMitBdWlheDYyZ25OaXZJYUhwdWVFcTUwcCtVN1JGVU11R0E0SUJBU21GWUZOU1U4TndwNkVydnAvaFU3d0dzWmpSMFJOcHVXN2t0TUtiUEFySUJBUXVHSUlkUGhyb1JHK2hIdVVPckhmLzZ2Qmd0ZWltbnA5dE16bGJjZkRQTlRHSThRQ0FnR0JLNEZBK24raU5BQUFDU2hKUkVGVVgveE1BVmJPc0prdGl2YXBEK0phM2toZTA3OXFVRk1qTjBNdzhKb0JSZ2dHQkFJQ1Z3Z0JPYkhjTDE1am4vVU53OVQ2R3Q0S3ZTQWNsZnRETEw4RHIxbHdoRWhBSUNCd0pSREE5clV0WnJjcjE5bkszZ2NIY3J4MmdLL0NSZEdpL0V6UjhvMFY3WGpnTlkxRkNBVUVBZ0pYQ0FGTVA3ZVlhVFd0M0dDdmlicnVTRjZiazUvVlhaQTgySkpNUjRzRVhuT0JDL0dBUUVCZzF4SEFDd1RzQWVlUzNNYUdCYlpuZWJ5UXZCWTF4SE9GRGJFdUJ5WXp2bXlFNFI5YnBlTWExRzhvZXhTR3BJQkFRQ0FnTUNFRThKWUIrOTI1TlVLL0JjNk8vcUF1UXNaSjhkcXFlQ0RhRjhPNmczanRha3NKSW5aV1JhTEFheHFMRUFvSUJBUjJEUUc4WlhBSnh1YUkzcloySzNsTzNMeml0V1ZDNVNNMURhVS9uQ0tvN0dVdnY2R0RqNHIvd2I5N21TZ2ZlQzBPWkVnSkNBUUVKbzVBaDl6YnZ6MmFMeHZUeC9tYWVxZEFtMWU4Rm4ySy9DSjRzREZvaTh3R0VmU0ZPYWc4eEZ3MDhKb0dNSVFDQWdHQlhVT2dUNDYrbVA1NDZDTU5peThtZzQ4YVVSYlV2Rlpxa1p2dnFKSGJwY1F2SGZ2WVNSWmVKSU5qcDIrNysvU3htaVRKd0dzU3BIQU9DQVFFZGhFQk9vbjh0Y1pyNUkrOWM4c2RRcjYxWWp1aGVTMHFmZkhVNFBVdk1ySVBiQnNSTXhoNHpVUWpoQU1DQVlIZFFRQnp4eE54Uy9NdFRDajU5NHJ1RXJrR3I4WGs5eCtPSmZHRWFlUzF0emNUbkEzSkFZR0F3RldDQUxhdk5UMVZtWCtDWENsajM5Q0ZSQnF2Ylp6enFLQkpVOGhyaStScENjNkc1SUJBUU9BcVFlQ1F1Zm5Nck5QMzNORmcxT1o4Qjl3VVVlRzF0Z3JhZ1Nua3RhNjVLOFgyTnNRQ0FnR0Jxd09CRmZuNlFGWjEwc1pyNWFUQzA4ZHJCOGxGOHJVa2QwTjZRQ0FnY0ZVZ29MNitsbFdiRkY1YjlMNVFTaFZPSDY5MUJ1MzNlM2F4Wk5VKzVBY0VBZ0o3Q0FINTliVk1sMU40N2REWGswcFBIYTh0NEsySytUN2JXSnprYzBnUENBUUU5am9DRGZHV1oyWTlVbml0ZWo2cDlOVHhXdmsrdUxwUGZSb3p5ZStRSGhBSUNPeGRCRXB2SStTMThxV245R29rODlwQi9RYVdxMkxhZU8wQTM5U3k1dm5oVTlmMUVBOElCQVQyS0FMOGtlZkpQTjRuODlwbWN2bHA0N1dsMTdLcXpqNHZUNDJEVEVBZ0lMQW5FV2djdSszdVkvbG1aY204OXJsNll0Mm5qZGNTSFEwWkFZR0F3TFdJUURLdnBhQVJlQzBGbkpBVkVBZ0lYR2tFMXJGTGQ2ZUlFL2g5Sy9taGp5TEZnbXhBSUNBUUVOZ3RCQUt2N1JiU3dVNUFJQ0N3V3dqY2V2cjA2ZGNVTVRhUEFxZlBGaWtSWkFNQ0FZR0FRRUFnSUJBUUNBZ0VCQUlDMzNVZHVmbEpnR0g1bVFHTGdFQkFJQ0J3TlNCUXVwT1FZNFE4STRvMkwxd045UWwxQ0FnRUJLNXFCT1pPbmN1dVg0LzhYVE1xZllKc3o0Y2RLTmxvQlltQVFFRGdDaVBRTTMrZE9jR1hWNU8vWlRtUHUzd21mTk1qQWFPUUhCQUlDRXdQQXJYc3o2ck4xeDdpL3Bidy9saDdlbHdQbmdRRUFnSUJBUzhDaE56dlRUY1N6NmlmY3RnZzRrZnJqZHdRREFnRUJBSUNVNFpBMWZqUitRVFhHdXI3bC90SStLSkhBa2doT1NBUUVKZ2VCQmIveVBibE00Ky9tMjRNdnUySVNsN1NuNXFiemZ2MWMxVTRCQUlDQVlHQXdCVkdZSzVNMzA2bHh3UEtrdzFqUkVlK29aSkRJQ0FRRUFnSTdBVUU1bXFjMVBEL3k4cmZEbEhCcUpINDZYSXRFMElCZ1lCQVFHQjZFSmh0a01HN3ZzUDFwMlo4anFSLzBzME44WUJBUUNBZ01NMElySkhMN1poLzgrWm5sdnA2MlMwbUdCSUNBZ0dCZ01EVUliQ1A3RlRpVGkwU2N4NjZGUmNJS1FHQmdFQkFZR29ScUJMZmFHelovS0gzV24xcXZRK09CUVFDQWdHQkdBSnovamNQWmduUjMvRDR0bGlwa0JBUUNBZ0VCS1lKZ2RKZkg3dXJyaHphSk9kVjJBaVU4QjN6aWhFUHdZQkFRQ0FnTU1VSTlBYVBOc1pvK3JVQzIrVXlJUmQvMUU0S3NZQkFRQ0FnTUowSXpBemFVVWU5eUQ2blh5dXczVjJsZTlxZS9TSTdNY1FDQWdHQmdNQTBJdEIvUkJSdGtLUEN0ZjJLNFJ4Zmx5aXZFZkt6emd0WGpsU0lCZ1FDQWdHQks0L0F3a1g0c0s0KzU3RkdvOTZqeW5pTmtMLzM1b2JFZ0VCQUlDQXdOUWhzdmc2dWJLZ1hRY3VKcjM0dU53U3hIWjRhMzRNakFZR0FRRURBZzBDcFZrRnFWNDNYMUlRMExydjRNVTVzNFNORmNXeENTa0FnSURCRkNDeGRvczVVeVFYdTB5STVtK0xjbTk3Sm1PMUlpa2pJQ2dnRUJBSUNWeHFCL2V3N3VRMzVReXh6L3QxcnlzdFhQZ0hNbHZscFhTVWVBZ0dCZ0VCQVlQY1JtTnVDVFd5NlBjZE5MeVU5RGxXZWZZb1E5ZUZjbFJnQ0FZR0FRRUJneWhEQXk1OXQ3dEtDZURZZ1QvcjdhOHJsY3ZnS3VNSWlCQUlDQVlHcFJXQ2YrbGpIakNRMGNYNGc3dk4rSlJ6UEN5a0JnWUJBUUdCS0VEaWdobUQ3eUhINnV3Ynl1RTArUmZndjJ0T0RnZGMwR0NFVUVBZ0lUQ3NDNjBUOE5HaVVzTDQySi9OUkEzelpZMXJyRWZ3S0NBUUVBZ0lTZ1M2NVZ3VG41QU1FbWNYUE04WnUzWkw1NVZ4YkxNUUNBZ0dCZ01DMElOQ1MyOWN3R0R2c2MycS81RDFrem9kZjJmTkJGTklDQWdHQjZVS2dwdG1zOW5XZmE2dkdsclZsOWM2VlR6S2tCUVFDQWdHQmFVQmdudWpkdUZWakpVMzcxalBHYXdzcHIxcnBFaUVVRUFnSUJBU3VKQUp6aEZTay9kV0JESmxuODIzNGRlTUhrazJaRUE0SUJBUUNBdE9EQURiakttZG12QThPQ0h1TGxBdTF3bnZ2Q3EwUUNBZ0VCS1lWZ2YxRWYzUnRYajBhTmJ6RjFvNjZqTTZSWjhsZ09BY0VBZ0lCZ1dsRllFTnRYNE9IMVVFejVpZTI0bTdMeEs2ZXM4cWtjQTRJQkFRQ0F0T0d3Sm81Ump0ay9KNmVkQlJ2VjEyczg4aFNlQm9xVVFubmdFQkFZSW9SME52WDRHU3BnZDl4Y1k0VjhsN3l2RHBOWEd6c05PazVIQUdCZ0VCQVlLb1JNTGF2d2M4ejhlOFFyVjZNSGtjdS90VUhYdkxCaHZmSDRLZTZkc0c1Z0VCQTRCcEV3TnkraHVxWHl1UzVkUnVHSG40RDRVLzRGejdlWStlRVdFQWdJQkFRbUVZRXpPMXIxRC84b3Q3RlA3VWMvVmdUMGU5NWQyM25yaTByUFVRQ0FnR0JnTUIwSXJCQW5MMjQvNEVPemRqM2ltNDdNcDB1QjY4Q0FnR0JnRUFxQWl1eEY5bmZXQk9mbFF3UFAxT1JDNWtCZ1lEQXRDTFFqYlBYN0JmdjVzem0rUTc0dEZZaitCVVFDQWdFQklEQWNvTitEN2RNVGdZMEFnSUJnWURBVllKQWwzeU5mZisyZlpYVUoxUWpJQkFRQ0FqMDZRdFVCMkxMYXdHWWdFQkFJQ0N3WnhGZ1AzSGMwUitWM0xNVkNZNEhCQUlDQVFHQlFCL2ZrNXd6UHVZUmdBa0lCQVFDQW5zZGdjNmdXYXA2UDdpMjEyc1cvQThJQkFTdVZRUm15TVV5ZWVTMVd2dFE3NEJBUU9DcVJPQVRqWnMvZmxWV0xGUXFJTEJuRVBqL3UzWEhQZ1ZkNXhnQUFBQUFTVVZPUks1Q1lJST0iCn0K"/>
    </extobj>
    <extobj name="334E55B0-647D-440b-865C-3EC943EB4CBC-5">
      <extobjdata type="334E55B0-647D-440b-865C-3EC943EB4CBC" data="ewogICAiSW1nU2V0dGluZ0pzb24iIDogIntcImRwaVwiOlwiNjAwXCIsXCJmb3JtYXRcIjpcIlBOR1wiLFwidHJhbnNwYXJlbnRcIjp0cnVlLFwiYXV0b1wiOnRydWV9IiwKICAgIkxhdGV4IiA6ICJYRnNnQ2s1dmRtVnNkSGxmZTJrc2RIMGdQU0F4SUMwZ1hHMWhlRjk3YWx4cGJpQmNZMmhwSUY5N2FTeDBmWDBnS0Z4bWNtRmplMlJmZTJrc2RIMGdJRnhqWkc5MElHUmZhbjE3SUZ4d1lYSmhiR3hsYkNCa1gzdHBMSFI5SUZ4d1lYSmhiR3hsYkNBZ1hIQmhjbUZzYkdWc0lHUmZhaUJjY0dGeVlXeHNaV3dnZlNrS0lGeGQiLAogICAiTGF0ZXhJbWdCYXNlNjQiIDogImlWQk9SdzBLR2dvQUFBQU5TVWhFVWdBQUJUVUFBQURFQkFNQUFBQzhVZGk5QUFBQU1GQk1WRVgvLy84QUFBQUFBQUFBQUFBQUFBQUFBQUFBQUFBQUFBQUFBQUFBQUFBQUFBQUFBQUFBQUFBQUFBQUFBQUFBQUFBdjNhQjdBQUFBRDNSU1RsTUF6ZS9kUkJBeWRvbVpxN3NpVkdhWkJtOUJBQUFBQ1hCSVdYTUFBQTdFQUFBT3hBR1ZLdzRiQUFBZ0FFbEVRVlI0QWUxOWZZd2t4M1ZmNyszTzd0N3U3QWZKQ0lvVXhMTzhreEhGVkRKSG5tZ0hrcEllZndDSlJDaTdGbkZpSXY0eEkwRkJiQ2ZCckJVNElDd0JzeEdUSUZLY3pOR1dvcHdvWU5hV1lpR2lvVmxTWUNMRGttZEkvUkVwZ3J4cktVWXNLOEdzTERoV2dBUjdOeXRTNGgzSnlxKytxN3FyZTdwbnV2Zm1kcnVCbWE1NlZmVmUxZXZYcjk1N1ZkM3RlY1Z4SmpqdzduYys5dFRkTDJVLzFMendadC9UQXVPVWN1QThvY2ZOekh1WEY5N01PMW9nbkZvT25HT3krV3JtL2NzTGIrWWRMUkJPTFFmbUh2dG9sWkNYTSs5ZlhuZ3o3MmlCY0pvNUFCVzNrVWYvOHNLYlIxOExuTlBKQWNqUWJoNDl5d3R2SG4wdGNFNG5CK3FFSE9iUnM3enc1dEhYQXVkMGNtQkFTRCtQbnVXRk40KytGamlua3dNZE1zeWxZM25oemFXekJkS3A1SUNmUTNpVERqUXZ2RlBKeEtKVGVYQ2dSRWoyNFUxME5DKzhlZkNnd0RtZEhGakpJN3lKb2VhRmR6cTVXUFFxRHc1Z2RYSGpUc0tiUjE4TG5OUEpnZG1jd3B0NTRaMU9MaGE5eW9NRGVZVWg4OEtiQnc4S25OUEpnYnpDa0huaG5VNHVGcjNLZ3dONWhTSHp3cHNIRHdxYzA4bUJ2TUtRZWVHZFRpNFd2Y3FCQXdoRC9qQUh0RFM4bVF2ZVBQcGE0SnhPRGlBTStXSWVQY3NMYng1OUxYQk9Kd2NRM3J5ZVI4L3l3cHRIWHd1YzA4YUJQM25neG1jOEQySEl2V3g3bGhmZWJIdFpZSnRlRHBRK1FJWStlZFpER0hJN3kxN21oVGZMUGhhNHBwc0RMZkpTMy92WjR5MkVJUnRaOWpRdnZGbjJzY0ExMVJ4NGxCdzMwTUhlZW9lUUxEdWFGOTRzKzFqZ21tb096RlhKT3UzZzdLcyt1WlZoVC9QQ20yRVhDMVJUem9GTmNvUDFjSTVrRzRiTUMrK1VzN1BvWG5ZY21DZmtRWTdOenpTOG1SZmU3RVplWUpwMkRqUUpxZkUrdGpJTmIrYUZkOXI1V2ZRdk93N290VzVJVTRiaHpiendaamZ5QXRPVWN3QnJOajh1dWxqUE1yeVpGOTRwWjJmUnZRdzVzRW5JamtDSFpDTXp6SG5oemF5REJhS3A1MEJWdnkyaGJZVTMzM3RyYTVMT1IrSUYwdFVIZGlaQlhiUTlHeHhZSURxbVdkRkp6eXVuZUhSb3RmTGFJTGNpOGRLS0xmS0RZUDBpWDNBZ3lBRzhST3NWQ2JQQ203QVhYWTZSVTVkMnczVWo4VkppMVh5ZWdwZmpLTTZuZ3dOSE9tNkUyTHV4ZTNQWitkYXVsdXVOMjlpZUdSSzJTTHlVYlRrOUJYODZya2d4Q3NrQnhOdlhSWHBSaXlrZ2M4UWhob2luT3hRbnhOaTBCaGk2U0x5MHRFTU9XS1hpcitCQU5BY2diR3BiM0l3OU0zK2pIMjZHaVQ0TXBOcyt5YkVOajhHTGluTi9aTmN1Y2dVSHdoeUF5NkplYXJpbW8wbmhpaHh5THFRZktYd0pTQUtiUkZMaWphSlh3TTh3QjZBcjFVc05OOVhpWlNSRDlwM1BwTkZOSWdISE95WGVTSUpGd2RubFFKM29seHEyblJPMnhac2owMXZTSmEyUXhrMkpWNk1xVWdVSEJBZWdLOVZMRFN0aXIxd01jN3J1VjNuTlAvbXhRS09VZUFPdGkyekJBYzg3MG5FalBFVCtvMUVzcVNiOVVrRkt2S1BvRnVWbmtBT1lqYStMWWNOcURCaU5JWDVncmVnd0JIUUMwdUYxb2lpQVo1d0RuYWp3cHBNdnE5cXBkNVpyWURxOHVsMlJLamdnT2RBbDVLcEl3N1ZlUi9JZFd6VC8wSVhRQ2ptZ1M5cXBwNVZpamlpOGVMMzJMMTk0SFNNUjA3b29LamhBVjJoVTZMM09uZTFLQTN4NWxOeEYzbWJ6QjArbWllT1NYZURNUmVCRjNkYndhZTErT2RzV3dJSURsQU50YlVFT1dIaXpSQmQrU3Y2dVYrRVB1Q2syMFdnNlA1TElwaHN2a0MwUGF5QmFVMmlMUk1HQkNBNjBkTHk5dzhLYkszU0JaeGtPZTJqTnUzVGxTb3U4ZU9WS29nblpqUmVvSzg5NjNyNDdFaFhSeFFKOFJqblExRnZkcXl5OHVVUmZSbmdFMWRoVDIrRTFheUxDbTdxQ1Nybnh3bUtsb2wvUDRWdkRpbktST0MwY1dDTnlTeEMyY2RDTlIrZGV4cC9mcDNzc3I0WUdtVGk4NmJueGV0NG1mZHg0ZjJTd0trUzVBSnc5RG1DYnhpRWY5UkhmV2J5NWdVY21vTnhjb1V6QXRoT3l5SWtYaG15MUFRU0RRbThtWk9PWnJvYTliTHVNQVhKL2NIY0hMNS9CVG5oczV1eXpBdU1QNGMyR2tZMUxPdkVDNjAzYXFLUGkvWEVvaXJKVHdJR1ZOMDh3aUlxUWs4MVhPL1RoakJLVnlQb0c1dmJncmpmUVNCN2VoTS9qd0Nzc0JzOVgyNW5IN0hqNXI0L1pzR2gyd2h6b3ZHa0NndnRVSWpHTmsrMG1EVHN1VWwvbEs1aTVOem5jd3V5U1Y2dUNrWEhoQlprRFZNSEMvWTVSYzV5a3Z6ZE9xNkxOU1hOZ0tmRkU2K3JaQ2hsdUFkNTkxVnVtdStXYTFCV2lSOWN4NzdwM2IvTDZ3ZjhvdktnSDg2RVdySjR5Ly9BTjJ1bmltSFlPOUVidDBJZ2Z3SUM4MlN0LytMaUdnRHVwclZTM2VXM290dDFRdTRqZG02RjZET0RHUzR2Y0QzYTRzVVJBeTFYeGVyR0k4c3pCNVhkKy81UDNNRWN1YzlTbkdPR01kTFRISEdPNVFvNjUvLzBvR1ZibHAxYmc5dFJDQ0ZQNU1HNjhGT2ZzNkgyaUlkSkJRUE00b0RqdjVtdFdodW45TUxsdythNjc3bm1nR25pVUtZZ3FTYjVjWmVnYlNlb1dkUlFIdWxqRG1laVlmNko2MzU4eERHK3Z2S1VoVU0yNGRuWDR6aWZXbzRnNzhkTEtkZWVESFZGbzNQQ1ZnRHRGbjUyamh5R0hteHlDZnplS05GQWF4Y2dFVVJxaWQzemR4VlR5a25pNCs0NTl4cGpueFl5ZkdJMno0c0Q5WUllemJpU3d6YUpSdXZpeGEwLzVWSHhxQ3ZUSWt3eEFYdjh4QlJvLzhlY2ZxWkFNMVAzNEhRaTFmTjhrSG5BSVd5NkFUZGNENDVOVGFqdkM0MUFlamNreHU5MnMxSGhudy9jSjI0MnlaMkFxZDdIV2xVbVhnUlJXenFRemxORzFpWk56aE1WWEpzYVRJNEpTRllHZkhJNnFReDFuNE1Pd25ycHdweDVDT2F4ODBiL0FDME9XeWJDUkduTkVBOXlaa3ptZEVYakhBNWRZTkhxOHRpZlZhaVpnZDJWRUY4OW5ISGpldC9vV3Vsa2VqbDgrdEtDcE15bFdQdU53dHd6VGt0ZWJmY25uZXdKVXN4V0g5bGVGS1JQUXl0ZDFrMUxYOExvMCtLUlMrSERUOU92Tm8vREtZaGI4NFN0QWZ0L0N0Y1o5bVBhT0JVMmRTYkh5R1lmN1hDaUFYMzlsQU1WcHRwa0xUL3htY2FvMFhxeXpyaHZNMm9SMHdZbWsvcUNIZ1U3N25GNWllNGV5NTBlZDRwM25tbW5sV29NVGFMSnBsSzFxVGtJUjIwQW1hUzdicm9ZbTljRUxlSG1kRlZGYnpmRE9YYk5Xc3diT0YwUEp2dVY2L3JidzhhWmROcGZJQzdud2diblNTOXlVN1VvNzY0aE5hdWNuOVFqU3JIekdEYzRQYk16M09wZXdRWVZjTXRxY0QxWXh5dEltbTJZTUFMdGJReVpGV29UajF1OWdrRzk4YnZyMVp0T3h5WExjTVp2dDJtU0RiL21BOWxSdnBlbFFvTGRwWG55elRkSjBtcFhQT0p3RHVmTlVWdkt2SXNwbGFkTlp1WlFncTB4d2JsbnFQbURZVG9BM2RkTmZ2L3k2LyszaHdjTnAxNXU5ZkNKSVhvdmFWcjFEeWpjYW1UbGdER1RBTXFteHpQaC9xVlkrWThqTXNsdEZWeWlobXdnYW1YSFB1dkUrVVYxeHZGVFBERy9paHIyOW9qSDlzam1mazducE5SRkNXdUFUSWwwUzJXV1hzMG5ueS9meGlYNjg2OHRhdVhhUmpJTnVJYkM4dElMN2RCT2QzZExJQnRkMWV0S1VGZDdFRFp1UE1aVzBsOU12bTh2V0RKWjBYQW5xTFVNbmRjUjJDbDg2cUl1Z3RqQzU1NXRKZUJOaktBV1dWYy9EQW9UN2JMcnZuYjBFWTAxV0JaclNDRy9DYWNkOWVodVA2WmZOZWw0Y0t2azNlbkliMnRjdlBDNnVRNWM4VlgzRHBCY2tvL0FtdXRHMURjNVpoQllRbnpKbmVuOTcwdDZxOW5aNEUwNzdWVlYwT3hMVEw1c3RVMGxreXFLRlorNDdVQWhuMTNseS90UEhYMWJBY1JNWmhUZEJmdE1NT01KMW94WWdaRk1iZ3FWczFsalpTTzN3SnB4MnpaNXhPVEZKdSttWFRUL0QrRjBNcDg3dHhSU21MVXJ6WUVjODdqVjcxV2RBTGNDT3VTTmpKWk5BS3U4RU5PV083azdMTW1zMS9NUlNVeStiODZicm1DTmI5bmN5Ukw2V21mKzJiRysrYUY5Q0wvZWhPQnV5dCtkdnlkVGtaMmpLbXNaeUc4T2J2Qk5UTDV2bjdZdWpXWmR4NnFpV0ljS0I2Vk5NaEhmVmpuOVhyZ0licGw1dENXWWMzdHpTdmExbWRvTnBuS2xTVXkrYmE1bGQ1bmkrOU9LTGs1YXUrTHVvMnN2TWY0TlgxZEMwYVhpVFBZdWtvenQxdzdQV0ZjZExUVmQ0Yy9wajc1dm16cGp4V0o2azFkeWtxNVNDeUlBK3lJbFlUQzBKMFNSMWZET2dOY2NEbTFYajQzS25ON3c1L2JMWnRoM1ZKSmR6bkRvekdZV1pLelJZUHB2aGJOZzFONWt1OGdWdWVDbHFwYnV6SGhwdTZWY2ZHTDZGUDRGQ3kxYWVHWDVHMXZtbmI1UXBkdjZ2djFtOStERUZpUXR2cmhwSVZJT2NFMW5ONmVYMy8vbEhubjZBempqZmZtQjQvNy9ndlo1N29ucnhpdzFyQkgvbkM5V0wvNlZ2Z2VJekZkTjFqSzg2U1dsbmU1TFd1aTNiK05zMjVVbVhqWlhpbTA5RTB4bUVOM0hVWVhEV1dBcXZkZG9SQ1hWYTZSSHlBQ0cvSXdEekZlS0xSUzlxcWU2cWVsN3BjY2c0d1NPbzRsQUxRVXRRelBJWU5tanBmR1dva0dDSnQ3b25tdVI2eWtvMkIyd3NrTTBQNEVGR1F2NG03ZlNxVHk1Z0V3VVZXSGw4bUpDTFlNaWh6SGZFWTRKMFRYaGhlUEYrK3NoZ1RSYXk4OGtFMlJheThuWXJtSUpYU1ZiWXdBRythVSt3Wk8wVmxxRGY0UkxTVVZKQ0txcDRLMVh5Vi9yZUkrcTVwODJYK3F0U2o3Zk1QZk9sRHJuMWY3MXlTKzI0VXd0QmEreGlpcjhhUld3aW9TODB6WEIvaWV4MytKeTFiRDQzL0ZmWVM4NXV6MUx2cFlZM1ozMFQrcHZrODMydjNOYnkyaEVNWUxKcE1rUDJGSnZUR3pLZDQzbmlqVWV5YisxaEg5ZDhSMlluUDY5UkExWWVtOXp5d09Rcnc1Nmg4R2E1Ui80YXJmNFZjcE8xbXFmdWsyUml4VEJVSVdFM0dxaFM4dVZtRVlqa1ZkWm05U1BYcmwxRFhmeGYrN2NVWWlHaHI5L2orcHRWenU4dks5bjg2aWN4Rm5KUXJuNmM5clZDTy8vOFMxdEltdFBJSW1HbHBaNGEyN2MvNTZNWklWOUN6VG1XSEw2K2o3UTZzRnRScFhOTWZKQjJOWXRqbWR6cXNkRmtnWXppbUJVeXh2Q3g4Q1pTRmJVcEk3Ujc4NGp3ZGRpU2VIL2pPU3JhOHNGbXRGTlM5Zk5Tc3pibEJ0Q21OVWVaNGMxM1VYMHRrZERYN3huM0MrdFlMbjlaeVNaZUdJaUJIN0JCTUlPb1Zxb2UwaDVqdTZHS2NoenhLWWwrRzNKZGpxYlVKWVM4aHVYb1ZQVlRmVm5Bejh2YTZyY0xwalgzSGYvZVg4dXliOVlTRXd0dkF2dVIybTg2RzRndjRGN2U1ZVNQK01KbWgyYmxBanphU1hNRHI3WlhWNlBQVzdTc2hTQkRqTDB1MWFjU0NWM1FsNnFXTjh6cFB6dlpoR1ZFRGlvMTFrOUkyYVVaTWZTdTJrcFRKcS90ODJINCt2WmxleWNQR1JqM1kramRhVmx0SU9kMDc4Qi82OEZQYVJxZXcxM01lUllNYjhLR0ZJTTh4L2crVDZOT1lDdzNCb0JNRm04cUpia2dsODFOVFlscFhNb3VuZEpOSkZTMVhFL1B5ZEw3Znk3cTZMdXhaU2liYTRUOEwyRWp3MHA4K1dpSFV4eElZNGUrSTBqSXEyWU02blNrbVZNbXdaZXNlSGczc0pxRTNBTTQ3VkE0ejMwNXhqbVpoSFlVMGYxQWVOT1lrWkRjNW0rMXgyZmlwVEQxcElVQTBaTWFkMFhLcHFrcHFjcmc4Z3ppOU5YNEJoTGNHWHV5UzhuUDcwS2ZJNDRJenlwYjJmelRTN3l2bU1oL2RGRjB1MDZrYTBEdjlpMEdCZFYxTlNwWXBGeGtWOFhjcmtxUXlPcmhCaFBuSFpYR3R1ZWE3UENpL0p3eEZLR1lWZ1BoelphV1pBalhCdHg4S21CUUNralNveTRsOG5sOUJSWUVBVk5UTWo5QlhFeng0ajJOWkY5YXFoeG53bi9vbzZoRDZ2SUFwZ3hsRTZMbkh3ajA2SVZRa2ZTdDZMc2NpcFNZaWNDM2wxVkhZTFZ6ZlRBYlZwdllJM1lpWnJmcXpOUWxJREdIc2xNejNQVkd0aWVmeS9CM1pDRTlRMEVxZGtHb1lSVXljeE5YWm85WFc1VGw0SG1EZytDdDhvU3BLZW1FcGRmc083UzFSbktrMndvVVNVNW0wRFFncENyQ2F1UEpWamJWYWdXR3ZpRUlZVXpyUEluaGlnVTRNRnp4a0lidytBVFYxZktxT25ta1BTa0ZPMU1KcU1nZE9lQTF4YlJOc0hJTDRFQjQ4M25OZG1vd1lxNWswV0xVUHVBNDVvVzZoVkdnNUh4ZnBGUjRrMVhGUlJGdDRBWFJsRWJTMWJHVDk5Nml2Y2pweUZZMnBRbmorZnF1bTVXbUVjSWhjbjdDbkcrWWtmRDdhRzVWVDE1NnNPMlRjUWsxd2FsTHFXa0g0cUZ1WHNyS2JYUTFFTjZzR0VvV3Nua1RBa3JIMDlIQ0pBelBmV1BpcWdpbmUwMWZNN1JwU2Z1THVrSTJrcXB5cUhEajdOS3lmSTVzWlZORmkzeDkxNEhDQnU4N1pobHBXUmkzTGNwd0l4NUNmYnBNNG80eCtYTXNaKzFmVFR0WWo5bVFnOGY4eTdocWh6Y3hwVXVMbE8xV3V1VXRNQlZRMVVyUzV5aDZHdXVqY3U1dTZtc0dNb2JUdm1namdVREtLd1ViZEU5MnlUaG5wRXV6bFUzbDJVRTIrNkt6V2phOVB6emVFVUF0cFJRQUxmQWlQbjF5VlJTYXA2NzJGazN3R1VwcktmSXF1M0xjbUhpWVFXK0hOOEZIS1RYc3NhSmpiKzVMYUFHUmxjYS9RQUdkS3F3cmI2NHE5VVZMYTBvME10WitKQktoZVl6d0pzeUFROWtsZlc0eFdkYjVjVlBaeXVaMTJRM0lwa3dhc2lsQk5JNHJPVUpodUJPUHZSbTVQS0ZySVJXU1RYRDFsQitLaVp3UnlpUUMxdzRWYnpyOHVRdzd2SGxrek5UMEF6WEMvRGZqa1h4QkJCQVJNWG5FVithc29TbnBQSzdsbVJGRmt3MU8zVUEzWjVwbXNtOW9tbzNpakpUTmNrU2c5Qi9JTG9UT2NIbzJKTkJQSlp0MG5XUFgvU1dNWGxCdm5uTEJ4UEFDc2xsVlhGWGhUWEFaRXpDZG1lendKcmgrU1Y0QnVsZ3M3dlkxdzVEazB4a2dLQ3U5KysvK0JpSC9XYmF3ZkFEYmFVY1ZOTm5oTlhHZDkyU2JiL1JsU3A4eDBldk1KS2xJMmNRNDNVY3RpaHo2ckRqamE4TUhGR3h1bC8vSjl6OXA2MDI2MG5ETDVRblJsV083TVRUdWFUOENBOWF5cWNLYnVBTGdLclVUcmZBbXBoOHBQNmlCeXlIbXBvRjBRVEc5YzN0MFUvSHcxb2ZrNWJRMXBlMjBvdzZRTkhqVmZXVVB5S2IyT2JPbHZFalpWTDBQSnJidG51aGNNdG44Z3ljNFFzRTMwZHczTFNXTnNwQk56L1BWM2FuRG0rcTVESC9IWUJaMWtCb3FEeEVTZHA5ZU5mWVdlTHlvZy9uKzh1Vy85SjgrOFQ5VmRXc2hpRWsyUk44NHV0SkNvSk5jd3lnSUpUTmJMb21VemNlNUNJWCs3KzJIT2lNQWlXVHp1M0FsUC92ZisrcWVGbTNCeUlDNkVBVWh2UmxGL2RUQ3RkN1U0VTBNdGtydlpqdThDVmRJdStsVTBiM0ttYUtFRktzOUhGUnhzTnZXbExnZ0J4Wkw5UnBuZDhTY25kVzdvT2pjb0h3NHF5L3BNd2xrczlRUk80MkNzb253a29nQUIraUc3TTFBK2VuUFZwV2xwTU9iR0hXYnVqcDJlTE51Y1JXc2ZwbHhoeThRY1VhdDhVZ0tCSHM5eUxrMXd5cGxPNTIyekJvR0VoM2VOQ3ZvZEZjWnlCbzJWdXBrWmJORnlGOW0zYlM0U0NFVlp6VEM0YWVQTmNvN3VaR1dUUjNleEhnZ2lLUm1oemVibG1HazVBOEtjVU15WUxESFVtaDdWWUxrR2EwUFpacnlYYTN4TWFCR1lvUTNkWFV6bGZ3ajMyWXJSL3BFWmZNNU5URUVaUk14TS9jQ1VDaUc1QmpENlFacEZhZkRteGd4RFFQdDJlSE5nYkZWbGdhQlJBalRWSWpkUThvc0doMWxDWnFSUjRzNS9qSm5oRGNaU0NNeE5LaXNiSjBodTRjV1lPek1TY29tL2ZCWGpmYzBLSnZObTFYK3pjbmdRSXAxSVIyeHNhNDVBdXJrWlR1OENlbTZydmhISGFNK3kwRWhIa2d3anp4U2g3NGhRZkxjTTQxVjFMQk5QWTBFSVNKTlJUWTJ6bEF6ZlNPcms3ZHovK1pJZXhNNytPU2laa0EyUzlVOURINVBqME9sMnFxSkFwMnRCSFRjTGgveHZIM05mVXhDQTB0S09rWVFqem9TSWhUUzBySHdWUTZpc2huaW9tWHhROEM0c1NxcmFTVHd1TVNGZXVqQ2EyV3hjYlkyNmh2dzI3cC9jNlJzOXVRc0Uxd1g4cGFQdDNDZjYvVTJQYVJCNFA3VkpXY2tCVG5hNFVOZE1KeHdRSTdnbFZ2aFRlb2VyU3V1NEY0WGV6Z00wM0dXNndiSXU0MExyV0FEVUI5K2NadGhVS3RBQzFjNVJoMkhxc3VyK0NpNWk3eU5sOHAvUE9naGprc1NwTTZic2loOEZqZVJxaW9TSnppblkvU0tJL3ltL2puWm16WnUwcDZhOENXVW50a0h6MDNBV1V0ajdqN2tZMTYySXhscjlCcnZtT3hvS1JVTGFGZGxLbEtCWWlPVGtGMjFuS21iUXpkUVRiblBhMERQN0xLeTVnWTdlVDZSMUFmQ0hpajV1MTRsc001TURRbCtoR1h6ZHUvZlZEM3l0UmhDK3ErejhjSFZVNXFSeWFiNGZnb05KQjk0SG5UK2ozTSttUDlxbzdZSlBFdHB1QjQxUGw0cnZNazJzNnNpWHVISThMNnB1N1BGd1laYjB3T2Y2ZUhMNVV5ZXBmL0NFVzlkWmFCOWVVZjBkbGdlNFZSNTdUckNIcUFQYW5TMEpjdXJsYTVjYVpFWHIxd1JwRGx3M1A4VDFKc1lyN1Jod0Rub2NTV2IrM1RjVUt1QnU1Q09xWGhlU0xrV1RjazlmcTJwMFdoYmpXQXdseXhVd0U0UEtVdzZOU2ZqUWgwclFsVCtDMmdnTkdXRlMrOUFVQzFMRzFjRjhpSFhmQW8rdWtUbnVoM2VHZU0vcy9EbVNjYmVONlVDWlhKb3lpWm1CeHd0ZzdWcXJGbDhoMXdodXhNVGV1ZUVGZDdFVUhyQm0xbE54Q2lzeTBtWnJpRHh4U0Fzd3N2RWtTWFZEMU1waG1BZjRpU1ViVWZNZTBzdkFVWVA1YmREclhDaDkvc1V0Ym9aV0MzNmwxbDQ4eVJsRXd6WkVDT0FYV0xJNWhJM1F6R3IySEVMV2hsZkVoVnR6dWhKUDZEdjc5a3NnRzdEdEdvYzVrN2ZpdGFNRlNXYkE2ZzZka0J5dDFURGtrL0IwQndOV0ZkaTZ1b0o4NUk5Q2tkclZtVzhCSmVPK1ZqVTVZZnFQcVNGNWdIWXRwbWZJSDJDYzNwTDYwMVFOV1N6SmJ6SHFwcSs5SURBQ3MxRkRUNDdxWE5FcUs1NXNtT1BHbXBTaHVSNEFjVGl1cWlDS1YxOWVyd3JSYmhjYlloaVNIRk5KRDN2NTRkOXBDSHArRjhXaGtCRnRLbElPYXRJdlFHM2dCR1poUjRCRmRyVU9oQjlhbGlBOFRPUUVxbm94MGZDVzRKWGx5UU9seStFMFV1TGFiTkNiY3NWeUNlT1ZSa3ZheG9JSkNKWW9RMlpQcFBudWhTS21lRDhpZHRXaXFMZ1RGY0o2eVk1N2t0MkRhU0xMZDVDQnppa2VGY1d6L3RNaXNGOFFPcmlDblg1eEwyb1BJQzJORjk3SXJ4WjM2QTJLcitDRWhVOVI0VTN6VG9KMDRpa1NwczVZWXZJYW10NnpzWVVvTXgwVU9BczNOZWtMdS9UcVpvL3pJS3czRGJIaWJ0WkJpbzBFY2UwQVhIK0NWNWg1VDVkTWZ1VWs0b1RPQm50UDkzbDdiKzU1OERURkRkMHFSY01ZOER5VzdjYnZFdktDcHo3MTZnaVhKY3RsdW5xNmkyOVpmdUl2eitwenE1WVMzU2h4YVZpb0pSdlU2Q0dxdVNYNnl2YjFBNElHMkV1ZVZWZFNaZEF4Nlc1bTY1aHVEWkdkMTFDTVlJdGtRWUZmalBTRldBT1hINEZBbHZ6WnRpVTlGNWxvRUJIQnVjdGF2SHZTcVQ2ZkU0aU1xWW1YWnBWeWtuRkNaeU1ZbFU4WnRXenAyaU85SWdiNmZSajRqZHFOcDF1a0ZzcUZ0cVdRa29iUUw5Q2pqQUREK1Vsb1Z1VHBSYjRhYUdPWWUxam9WMitZSEtmemVsem1yMG9acTFidUVZTmlvMGVycS9QWmJaNzA1dnZnWloreFMwbk9lWi9XK3RGc0VQeHJTVzFJVjFPZjVEaUx2VjJjR05mOHBocC90T295cUFzeEVadTlnUFUyOHFCTWdyV0JIOW1nL0Uxbzg3a1NTY1ZKM0F5V25JQnh3OXJJWHI5ZHozdnEwK0JkMWk2ZVAySFRFcE5MVG9DUE9DSzdCL3BsMGpTZ2g0alVPcStUVGN1VmNUMStRNzVTUTVseHRQU0xWRmxpY1h6V3JwRHVIaTdLSHNQWGhHclprUW9iZ3F6ajJ4MmIvNjlqM3p5OTlpUXlWcy9kKzNmMlJSUzUzN3gyak9VZS9kZCs1Ulh2dllrUlR2ODNXc043MnNTL08rQnNRbmdBYzRmZ0h2Wkk4TW5JV0Rzelloa3VFUHB2WWQxNXZoM1AwRXo2dGdVV2xjQmFFSUt5TG13bjJqVm15empwT0lFVGtaSHltYlZaZmxYNlJDN2xMZjBzT2E0R1NVbGt2NWNsZnkyVjNvb0VJekRoUFVyWHZrRDhodDByUEl5MDhMLzhMZkkzNUp0VzJTOTFKVnplTWtuQjZVL0hEWmtJYjd4U2RYR1Y2dHZNM1p2d3UycDZRb2kxZEdUWjZnc09hRE9SaXYrNUEyVHZMbGRjeUNSL1lBK2NpcU9BL2JJRmN0UXRzTmtJc05QZkw4M1BJUnpDQ2crelNjcTdsRmsreUtqN0c4S2hCanFtNWNCT0xEQjBnbGs4OTN2Zk95cHU2MUxxckNNU2pqRjBBbDBZaXE5LzM5ODlHbm5nODJCNm5HeUNYV0d1YlJOOEg3bmV5NWZvQ3pUeC94ZjFXbVJnamw0RVF1U3YySVhmQS9RS3VXNmNlRDl2UmVoREQ2alFKQTBuM25zRFBJb2ZmMzB4MVVoTGg1VzFIM3lRM2hSeWorWmNjWDNmT25aR20zVEordjBIZGI4dUh4aFl0a2MwcmRqWDc1UXBiSjVnYjBjK3dJbTNLWUVNNVV3QitIRThTOXBYNzg3L0RIOFU1NWZmb0MvUG55ZjFzVUZzR1Z6U1ZsR3hnaVRDd2o4S3h3M2piYkprMDRxVHFBVFo0ZVIzbldXV2NBNDJWeHdMWlpacmUzTXloUFY0UmNiTnN6ejN2NkY2bHZwakdVZXYzQVB1Zit6RFFQeVNPWEd0czYrbzNyOEtaMURxdnh2cXNlL3Z3VUpadUZOV3NTTlVxc1MzUnBxSUxITHBqdFgrdVBmckw0MW5Yazc1N281a3d2SU9TWWc3TTVJelJvbkZTZlFpWnFaS0VtTURubTFYWFA2Y21ZaFBtY2ZVd1BoRTIzSVJtMkh1UVZIb2lITFQvKzU2akJxa2d2STNHTWZoWXk4UEJhYm5GU2NRQ2Y2di8ydmZ3czNSdDlaWmdIalpMT3VnejFXbTl1VldkTk9MZ0tGZTZGdVlKNEt3VTR2b08xd0JwTUxDUGdDMWJreEZudWNWSnpBS1BUWXpCOVZaTURqWkxNVmpMZ2I3VzVIY3FEMUl2d0syQW5mNmx2ZG1PWFJxK1ZEQzNwYU0zV0g0NWRLUUNDYnUyTXh4MG5GQ1l4Q2I3d2tLNm9LNEhHeTZVL0hGUG51aHVoL2o4c2V6ZkVWSUw4dlN2aHBqYnRLN1IwTGVsb3pTdzVIUFpXQTFKMUxTd25ZNWFUaUJFWWdnMk9ReE5LTmtjMXlTbGNvb2lPVGdzK0xqMi9Rall6S0ZhclRpSmJZNTdpQ2VDRTcrT2VRU2tsTW1VazdOUVh0WFpjbmpZRFFYUXo5c2NiaHBPSUVScUNIWTVERTBwV1gyK0VMblZjcjVCRWtUZ2JjbFJGVGhFcVZqVG1nL1Y3aU41OWF5ZWVma1R1UENQYVpPRHJoYVMyTmdIaWRSRWFmZzVWT0trNmdvekVGd1RIWWlDZ3l3VEd5V2RlaVlMWTQ0VFR1TWJGMDN6U2VobVVyZHZVTjJoZW9VMkZZZDlpSU0vdVUyQWtQTkRVNXgvVkpJeUNlUDJaNDA3MzZsSWIwYkRKTE4wWTIyK0g3TWpYL0ptOUFkMEp3ZGFtMnlnRXBGcEt3dm5kSTBkTTFhdmhGT0JpdzdBaXRzTkpUOTdjb3I1MGVXUm9CU1dqMGFlUXE1YVRpQktvbWRxS2V6TktWNHd2UDZhVnhieXU3SDVQbXNKR1NpeDVrOEtwQzFvUzhMdkNGRXFwWWQxbEJrKzZUZkIrZjZGWE5VNXp3YndZSGwwWkFFaHA5UVJMSU82azRnWTdHRkRSSVp1bEd5K2JpZEVRM29mL2g5dUJvbXZmS01xYnZ6b01NanJsSlRQcFVrU3pjcVV0RGZDeXAvamREVTBRYUFVbG85RGw2NUtUaUJEb2FVMUJDU3pkYU52ZVRMQ3RGRU04UXZFU090eWs2c1JsSllDNzVOM3B5LzhqWEx6d09mVW1QTG5tcWFxMzZjL0JwL1QvUDdHdHpkR2tFSktIUlo2SVhhU2NWSjlEUm1JSVNXcnJSc2xteDl4WkVrTWtkdkNJY25aOWh1em9WdVlWbjdqdFFtZGwxbnB6LzlQR1hGZkFNSkh3K28raVJwaEdRZWpLalR5TlhLU2NWSjFBMXNSSkpMZDFJMlZ3TmJuVzMwSjlncHZJc0piWkloclZJb3VmMklvdHVlOEhxQXp1NTlXRS82SzJtRUpDa1JwK2o4MDRxVHFDak1VQkpMZDFJMmF5SGpCazNvZHloRDVNUGVkNHZFR3ZUWElEby9rNEFNRVhaVm81UjRoVzVNMTZPTjRXQUpEWDZKR3JqN0tUaUJCcU5qR1JTU3pkU05udHFxNlNCOVhZa1N4MjYyWFA0OFJqYVI3V1l3dHRjcEovUXo2RWpyWURkbFVKQWtocDlqbDQ3cVRpQmpzWUFKYlYwbzJUenZCR3djVk00TVdqNWc5WGpMOWJpeVBYaUNtOXpXYkxsdVRFN3VTaWlaN0o1Q2dHQjBUZXU5bkZTY1FKbHYrd3pMTjF0Rzh5dnpxSUFBQTlVU1VSQlZPTE9SY2xtYTlJTjMyNXl1VURucG5tVnNpTVdCbkladWRlMmg1NUNRR0QwcWQwSktmdm1wT0lFdWhFanZObHdsOWhRMmNGQTdIMGxjRVBhamFZc04vUENsSFhJN003Y0g1azV6L3ZqSisrNWpPUCtxelo0ek55Q0hlaExJU0F3K3E2UFNkUkp4UWwwRStnazNHY2JJWnZOWUhUQ1RXVTZvSjFFTThSVTlIVzFSOFRoZXVaNmpDNE9MT1dYU0VEKzVJRWJlRklMUnQvZUdQUm9FeWNWSnpCQVlPWFQxZGZYYUhnejJhVHNsczFTTW9NZ1FQbzJaUmVTamZRMjljNGl1OHFmbGFIaStScXJZT3hNK1ZObTB3UUNncGNONExuQVo3MTZRcVBQUkMvU1RpcE9vTjM0a1NvZWRyeTFsZGpTalpETjM3R3hUblh1enRsNE5PK1Q0ZWYvY1k3TVRDQWdMZkpTMy92WjQ2MUJRcVBQMFZzbkZTZlFhb3dORVoveTV2d0hFMXU2YnRtMGNFNTc1b05iMDk1RDJiK2owT3RSWkVsRzU5RUM4aWc1Ym9CWWI3MlQwT2h6OU14SnhRazBHK01wL0o5RWZ2bEdZa3YzRk1pbXlZQ3BUcC9uY3BGakgwY0tDRjV3c1U3cHo3NmExT2h6OU5aSnhRazBHLytNZUl6Qy8xNVNTN2VRVFpOLythWTd1Y2VNUndySXBoQVErbzZSY2NPYjQvbENvTWp1Q3ZxeTFZVGVUQ0diK2NxamdYMDEwUU5jUm9QMHlWR3lPYS9lLytXUEg5NGNUemFiNUpqYlhnZ1FKQXR2eGo1bm1aNDNSUXVMQTZWZnZ2QTZma0VvZU5PbExoNnEzcXRmdllOdEVGYjcxSmxSc3RsVWI1RnFqUi9lSEVzMmNWZUlxQmw5VGlIWndBcTltWXhQWTlWcURaODJkS1Z2citFd2pPZkowOFQ4VUZMbFlDeENzdEVvMmRRYkp5R2xlN0pWMnJPVGloT29NZXMxZEVocHdxQmZJWnVhZjFtbmxvYzF2T21zSnRDdTZqZHJhMEx0MTlDdmhza3FjR0oxMFRpcEVRSUNEMWwrcXFpZTFPaHpkTU5KeFFuVWpiSFZYY3dnaWNPYnhaeXUyWmQ1aXU0ODNWZDcwODlwRVZTVVNuaFJIOTd5SkFYRzZ6Mm9pc1pLakJBUXVDRTdBaStTamJGSW9KR1RpaE9vS01BVGtyTUdrdFphbHFvVFNzaDZnZlgwVUwwQ2tKb0Q3R1czZGZLeWFIamttTWxLUDRZWE9Nb0hvdkRBdlhBWFVwT1NEZUlGaEw1dHZpK3FRbHZMUmppLzk1WlFhZ1lzT3VtazRnUXFISGkvamVRRFhvVjVYY0ZaNG50dnRQTXlWOGltNUVUbTUwMnFCUGVsQytEMVhvbWdBTGRFU0VaWEtkQ0lxcVBBOFFJQ0wwVGRIeFdkdEQ4UE1Zb0V5cDFVbkVDRkRHUGNFeGs4T0N1VEhJSnUxVlJGTTFISXBzbU5MTk9sYWdQb0JrcGZxTWs5U0FRNlpadkJ6dXZYNDNyendWcUo4dkVDQWtMcS9yRENtN0JEYlhIaHhMWWlhRHFwT0lFS0FUVDJnY2lzeWVIS1FuVHJVS2F0Y3lHYkZqc3l6Q3l5cDhjN2NnS2JpOXgxQ0wyeHdlaDIzcVRJbDZ0anFkQjRBVG5TczZsdDlNSGtQVlNrVmFJVnRSZk5TY1VKbExqd1ZsOWxRbXdHTFYwSWExOVd0TTZGYkZyc3lEQnpqaGxZdmxnTndaZXN1SEowVUJDUGJTd09HNnB3Um1zNEJmTisvYXBPdTFPeEFvSzlhYkl6OU10aDF6V0tPZUlRUThSNnRuUVZNK1drNGdUS1ZvZ2dxUWhFVzRzcEx6N3ZHaXN0S21SVDhpL3I4K29CTU1MUjJlR0lGeU9NS3BTMitEY1dXNGI3ZXM3eDRvb0ZVNXc0MHVCL3JJQkEyTlQ5RVRENnZ0RVBZbUl2MUFvREdjUkp4UW1VQ0pxR0NXRlp1cXpDT3lQdWdVSTJKZjl5T1dNL1dJMGpwdTkxTWc5ai8yYWR6WElMWmxCbjViSm9adlJxeGhVZ05jcVJqQlVRdWlEVEYvVXhqKzZJWk5RcCtrTmlUaXBPb01UZDBtNDZQZ0VpbzBteU5PcGN5R1lVWnpLQnc4c1FlR0RUV1lleDd4MWl1K041UndiRVNYdHQ5RmFSV0FHQnJsUnZzdDVVOTR5VEZBVkdmMGpNU2NVSmxNZ3IwcVQyOExVUUZibVFwVkhuUWphak9KTUpYSC9tL0R5NVNKOFRrc2Y5dXhvL0p0c04yS00xRFhHbU5wV3I2eXltd0ZnQnFSdmZiQWtaZldHVTBSOFNjMUp4QWdWV1dEYktFN1F0M1RCWkExTElwc0dNN0pOMXRSTXR4dDZFay9JRGI2RENPMUc5YUVmNUpycEJuSURReldtdnlxcnNlOE15NHo1M0k0TmVUaXBPb01BTVhha0NBZERlNjI2Q0lXZ2hteUdXWkFsZzcxZG1DRmRqREx3V3VibWlMbDRrK2NweFpKRXNpQk1RNzBndkZrS1JqVFQ2K0ljYUpXYno3S1RpQklwV05JVFVFR2xvN3gyUkhIVXFaSE1VaHlZcTExK0VuWGVHdHpueWZVSUdTcVZGMG5NRmVnS1Y0d1FFNFFEbDZDY3crdkFSdk1NQWRwbDFVbkVDUlF2cWhjbkcwTjQxbVI1eExtUnpCSU1tS3pZK2d5Uy91T3hBaUhsT1JYZG84ZGY4dnhFSXE4RGZaNGNSWm5MZ2liYzNPM28yVFdEMFFkZjFYU1FBYzRxaEV5Z1F3Q09NRG05R0VBRzRrTTFvM2t4ZUF1V3pMYkYwb3ArQmdCeVlVK3pLOEQvb3JVbTgrY3JseXo0NXZuelppRHhKdk9ZNVRrRG9SM092aXNyQzZIc0h1d01ldXZCYUU0ZEk4Ni9rT0FyR2tFMEVJbFJ3bjF1NmMvOVJZSDdrN25zLzdpUUNZQ0diVVp6SkFnNmhhMGc4VFJYQWtSQjFodm4zZ3NwZ0RmNVpyOE1XUEEwWS9lejhKU3Z2eXNUS0p2U212RkhxM09pck5JRGtVWEtYdWJ1Wm9zVVRiK0p3a25SU2NRSXBNaHpRbS9MR0ZKYnVqSmdBRnNoOWxVamJvWkJOenI1OC9xRXdGT0xsR0IrZ3B6MW9yQ1ZkeEZ1bnc0S2NJTHpwbm0xbEQ5cmFnaHd3bzY5RU8xZnlkNzJLbW5GNVhXb2Y4aU1iMllRSkljMXBHQ2Mwamx1L3ppbjEzb0RsMDZqQWJpR2JuRW41L0p0cksyWEo2akFwdkMvOGxvWXVRYWY0Umw2VUpBaHZ4c3RtUzNzaEhYYlByRkFpeTdBbVF1OFRLMTI1MGlJdlhybXlwWHRscEp3cTBna1VqU0RyVXY2Z1FxbFlEdlpZMFF6MmpaYjFpb0JCZ3lZbHc0cTl4UUhHWkpLMTFsWTZ3MzRFMHVlaHBMUVlySzFqOFNRYzdVd1Ezb3lYemFZMk1Lck1OMW1pRSszUkpieEp3YUhTbzhPYmJpcHhzb25GQmVuRVlVUGNPcWgydHhrcnVudHN5MEdmWlVKL3NsRWhteUhXWkFDdzFsWm1nZzZPSkZDdWZrNVB0NTczbmdhZTA5aVFoZW9jbkhoVmdaR0lFeENJbEZ4WWd2S2l2Z25iS2VYM1BleUh2Mm9nNGNubzhHWjYyY1FhdXJ6WG9MRXByU3Fvd3E2bCsvemhMOVpvSm53VXNobm1TWFlRSGQ0RXpwSS9yRGxSUDN3VDhjWjFzMmhmZVMwYWFybnlHbXlsWW1VVHh1OGhyMzNFZlpQTkRjOWJ4Ynp1Q21XYUVRYUxCREpPS2s2Z2JObVY5aWFOd205REtMazUvUzZxVFdHQjltVTkrMXpJcHMyUGJITkdlQk9JbjNlTFY4bmZnK2FTa3g3clFNZVk0a1dQNXBUSkZ0UEZXQUhCekxyTDJ0SmdLZlZOdWp0NCtRd1VHbHlWUGlzdy9zd0lnd0ZtU1NjVkoxQzJWTitHR29EMElSNk1ncEdMbzcyTFB5aHhtbllja2lmRm5PNWd6cVNnZ1BJcDljZ2JNWWtGajRlaHVqbzZBRWlMemM5OGllcUxhbEVuMk43SXh3cUlWeEVvTmwvdDBEbVdmVEM1dm9HNTNmVEVCTGFZOE9ZWWVoUHhWSVozanZ3ZlpsalVYMlpaTnJQcjdUQ0N0RG9Wc3FsWWtYMGlxSHlnb0c3OXN5Q1pVZ1hUT2Z3VUE3NGdyNG9CbTdWbmZhUEVTTWJMNWo2MytyQUR2MG4xNWlKMTA3K0NHWFpUV1lNYWxVdGVaYW1UaWhNb1crQW1QYURwb3g5Q2VSOUNZZTZ4a3Y5SC8rdnUyUVFsa2d1RjNtVGN5dll2cEh6K0c2WTB2bGRPdjFON2hnWVg4ZERDb2FaTjViQWNlQVZxbmZyUzlKbmh1Q05XUUdEWnNmY1hkRitGcjRYWWZwTXJML281dStzaHBGYUVJVkRxcE9JRXFvWUQ1Z2N1WVpBOUdCYnpwZzB4aURSV0N0bFUvTXMrc1diUDFDRHd0U3FWVG5ySWdKOUgxU2I5bURFOWlZT0dNcGVrNUNoWURYYWFaWlhLNnZvY0x5RGVnTHpaSzMvNHVBYTNqTlJXcXR1OElaWnFkalVLa2JJaURJRlNKeFVuVURWY0lhRDYxZXFiUGU5aGpQeWJjcFdJbG5jY2R3WnZWOGltNGwvMkNZZEttUC9WZTdoc3lwWHhaZmErQk1pSEVsWmNMcml4KzN1c1A4L0pyM2EyNktTL3VSdmZ5WGdCOGNvVmNzd1hMaDhsdzZvVUVGZ2V0UkRhYUlrWngwLzN2T2NJOGRuQ0pZenVDMVlVd2pmdlNxc2ZoV3hhN01ncXMrTHZBbFV2d1JLNGVNMU0xL1JIS3BoeEszM1dsNHBFUVdWemZ0UU96aEd5NmMwL1ViM3Z6eGpldDFmZTBtQUp1bEFmWGlERmRtZCtiNGc2MXNsSnhRazBtdjNpM2NQZjM2TDV1U2VPZjl1QTQ2NFUrdHNBOG1RaG15R1daQUVZVUdjRGRuOXRGREw1bWhrNFF3MVZ0M1BMVzBKN2VxZ1ZsU2JLai9RRDdMdzArRDlLUUlMMVdYN2Y0WXpFU014NGV0TkptUUlSMEdwRUZCYXlHY0dZeWNBVk9uL05oc3pOTU5LdUVEYzg2cmF1U2g4bWowbGprQ0dpQlF2a3AzNERxOC94eDFpeTJTWUIweFkwWWlRbVk5azB0OE1FQmxmSVpvQWgyV1RaTTYvdG1IbFJrRkd2bVlHT1JjaXgvR1VHTHowK2xGNzZjemZraTZ4K3lYOUxiVlRueHBKTmU0R0FrNGdPaUtQY1NjVUpITlZmbE1jRXF3clpUTUMvOUZVcU1LSldUUk15QWtWYnpkSmRncTBneTJJbU4ydExsOFdFUmFYSEVSQ3NseDU0M3JmNkZzNVozdmZsUXdzcU1rNHFUcUNyZFFBV0U2d3FaRFBBcTJ5eTdXRy8xS0VSeWZqRGVGL0N3L1JWN08xTG9mb2xoN2lHS2tuQU9BTENnN0IrWCtKZzV6VytHYmk5WTBGRnhrbkZDWFMxRHNCaWdsV0ZiQVo0bFUxMm1kenFrUytOeExXbTQ1V2xMaUhQM09pSG1xeUVqY0ZRSFFVWVIwRHExQ29XRVlDVmF3Mk9xOG5rZ3ExcUt1UXE0YVRpQktvbTBRbFg0Ri9VTG1Rem1tMlRsSHpIdi9mWFJyZWY2K3M2NVg5ZXZiR3Rzekkxc3k1VENjN2pDTWlBaW9BSUMzUmxsUFdJQmNUUC84aEowMG5GQ1hRMnQ0RXVhMWZVS0dUVFp0WFU1VFliS2JvMGpvQzB5UVlXdGZGalFTOFI2dXhRb0JmeE5VWW5GU2VRSW8wL0F0dGhyTXFGYkZyc21McE0rU2ZTZEdrY0FXblI0Rlh2a0pMQnlpbmZrNEZuMlFFc1I0Um5uVlNjd05GOUQyNkhNVnNVc21seVkvclN6eitZcGsvakNFZ1RrYTRGL2pBYjNkaTV5K2cxNlhMVSt5TGNNQ2NWSjNCMDMyUENtOFUrcE5Ic3U2MDF2cnVWaHZ3NEFrS2YvK2lJTzhDWEt3Q0wwRmtMVVl1SlRpcE80T2kreDRRM0M5a2N6YjQ3cU1ZNEFsTHliL1RraHBLdlgzZ2MrcEllWGZKVTlRMDhHZnAzVW5FQ1EwMURnSmp3WmlHYklXN2R5WUN4QkdUaG1mc08xS0JuMTNseS90UEhmSTFLbGVpRWs0b1RxTnRFcFdMQ200VnNSakh0am9TUEtTREdXTS90R1ptSXBKT0tFeGlCd0FCM1dVREFBQmpKd2hjeW1ISEhKOGNVRUdQYyt6dEdKaUxwcE9JRVJpQXd3UG9kVFFaUUpBdlpEUFBrem9XTUtTREdnSTlxUmlZaTZhVGlCRVlnMEdCRUJtbzZGMGdWc2hsZ3lCMmRIVTlBekNIM3pFeEUya25GQ1l4QXdNRGZ3Z1pxUExnVXMxMjZrTTA0L3QxcFpXdWt6N284SzBMb3Fmcy81MTZsdFBFNHFUaUJkanNyQjQxNVNKOHZOUjVGc2NxUmtmdEsvVmVDSlVYK3p1UEFySGpud25Ma1h2SVJZNXA1WVVRRld1eWs0Z1RHSU1NajY5dDRKNW5qYlRlcWtTODYwOU03WWxSWmtialRPREQzZWQ3aitjK08yZk1PNUdYazRhVGlCTWFnV2lQUThZdXhXMXpmY2NqYi8xS1NUc1dRS29wT0F3Y1c2T3NVVHVhWW9UdEVqMFkvR1hBeXZTbW9URDBISWpZZTVkSHZSZkltNys4N25xTExnMWFCOHhSdzRJTmJKemVJSHZrOWNxdC9jdlFLU2dVSGtuSmc1UXZEdjloUFd0bGQ3LzhEaUM5ZkpmYTJCb2tBQUFBQVNVVk9SSzVDWUlJPSIKfQo="/>
    </extobj>
    <extobj name="334E55B0-647D-440b-865C-3EC943EB4CBC-6">
      <extobjdata type="334E55B0-647D-440b-865C-3EC943EB4CBC" data="ewogICAiSW1nU2V0dGluZ0pzb24iIDogIntcImRwaVwiOlwiNjAwXCIsXCJmb3JtYXRcIjpcIlBOR1wiLFwidHJhbnNwYXJlbnRcIjp0cnVlLFwiYXV0b1wiOmZhbHNlfSIsCiAgICJMYXRleCIgOiAiWEZzZ0lGeGphR2tnWDN0cExIUjlJRnhkIiwKICAgIkxhdGV4SW1nQmFzZTY0IiA6ICJpVkJPUncwS0dnb0FBQUFOU1VoRVVnQUFBSFFBQUFBOUJBTUFBQUNPNDFDd0FBQUFNRkJNVkVYLy8vOEFBQUFBQUFBQUFBQUFBQUFBQUFBQUFBQUFBQUFBQUFBQUFBQUFBQUFBQUFBQUFBQUFBQUFBQUFBQUFBQXYzYUI3QUFBQUQzUlNUbE1BRUluZDc4MlpSRlNyWmpJaWRydWdtcmFUQUFBQUNYQklXWE1BQUE3RUFBQU94QUdWS3c0YkFBQUQxRWxFUVZSSURaMVd1MjVUUVJBZHh3Nk9uN0ZKankzeEFRNDlrb01VUklOd0tLQkRTVVY3L1FYRUVoOFFTK214LytDbUNMV3ZSRU9GOHdVa0JRV2RTZXp3U0VpR21kMzdtRms3NGNJVzk4NmVQZnVhUFRPN0FBQjMyN09YWGZyL2UxbkJHZUswcHpvV0hxbnFUUlgvckhhSWVLYWF2VlJkeTlpREVpSU9SZDhLQnFKMm8xbjRSVTB0eEV2QjJQc2hLamVidVZOcXl5SmVKNVE4TFNSTktRZkVLdEtLRDJMMjZDbzJVeGdkeEoySVZ1N0VaZ1RkOWo5Ry9CYTFyL0h1MDVjRzRzK0l2YjBWV2FuK0JjVHprRmlkMWxKMWlVaDhzb0d0ZUU4amtQL3ZyLzg2VUJ1eGFib3NDVmNEbEJIN0JyN2xRMzVhTjgyK2tzTWR4Sk1GdmRSS3hvaS9tWk5YaW9TcVZtZzR5dkYzT2R3eW9oR0NJNGM4S3BidFFZNlIwNUtlMk1WemN2Z1l5QW1zVGJ1UVlJWmNURU90Q1NuTFptWG5wT0NwWldKMmxVb09ZN3UzZURnZmNRdlN5Y0ZYRVFyUVFEeUZnWkpEUEt4akRIQkRJZVRpQ3kwSDFTd3JIVWNtRllwMlB3NEJ5WFJ0VXRoUVlRUzRrR3BQS25TT1FWSmppNkpkcDBXQU41dXZOTWZVQ2poelVJOWRyTW85ZklFUEZRSjVtc0NXZGRHd2g0N2pNdTArYkVkUkhCTEpJd3U2cm9ZQkVJOVdwZlY3Ym5MTTFPdkhlRm12U3hGRExneUF1S3RQYTVxRVVSeURaTGpIeWhNNDBtd0g3THNkMmN2WTdySENFdTlCMG9vVUNYTkhTQVRDamlRUHdMOGs1L1VFbGlWOTBIaUJnSXhKeDNxZ3NEeDJhY1Y5Z1RVMmdQWS9INFJ6eHpxNmdGMTlPaDlvV2J0SmRvNEhkWWNyZDVyc1lwWFNpRHhJN29TNHF4dXRmRmxRR25jU0VhVU91UVhiMjQzVzdST0FGWFRGU1I3cHhyTkZocWRYVXAxeUE1Mk9aaTY3WXpHcnJUT3pmVHRNeEUzSkpCalB4UklBYllMOEY1ZWxXY0MycjEzTTd3U1QxbU1lRzdTdEF3R0VsMFhEZFhGSHI4MzAwRWs0ZWp2UUxVR09Ua3JleU90dGtDQmtaYTFLcWtPRGpxNXNJNjFGM1FoV054d0ZvcXlpWWJlYWpDV1hCYWw0eUVoWUduek9KZU44V0hrZDduQmtrbkRHYWp0NU83U2ltOUwyM1dOVzRjSlVCcEhTZkhPc2Qyd2FTeTZMc1g1NXRUampjQlRRM0xGY1BBWmhkNTFSY1ZsUUdwZVJjc3g1YmpKa0V1ZWtIaHRnd0xMVmpuZzdrUERNb1pWcWhqV2lzNm5Zdk1ZZTdJY2dUWGhvZHFFdUMvTFRDUkhHTkJ1VktxM05lMkJNa2wrWWFwZklBUlVyS1BWMjhPM3phZEEwL0V6N2ZISnVGd0NmTnUvVGJGd0crSzd6aEEzOWRpQ3AwTWtXWnlHLzh1VlpqMG1tWk8xU29MUS8vV3FBOFZYWVluOFR4T2NaejQxNDA1WTdVVXlBVVZNQkZkcHRlOVpWV0ZnWmErWThwYmpmZVh3MER4UGlMeHh3SWRVRkp5NlF1cDUzYjlEVVBXR1pIL3IvVjd6RkhrZ3hXRVdLT3dWZlVHeW9DQ0M5K2JubWN2OEFtbXJOUmc0SlJGd0FBQUFBU1VWT1JLNUNZSUk9Igp9Cg=="/>
    </extobj>
    <extobj name="334E55B0-647D-440b-865C-3EC943EB4CBC-7">
      <extobjdata type="334E55B0-647D-440b-865C-3EC943EB4CBC" data="ewogICAiSW1nU2V0dGluZ0pzb24iIDogIntcImRwaVwiOlwiNjAwXCIsXCJmb3JtYXRcIjpcIlBOR1wiLFwidHJhbnNwYXJlbnRcIjp0cnVlLFwiYXV0b1wiOnRydWV9IiwKICAgIkxhdGV4IiA6ICJYRnNnQ2x4emFXZHRZU0JmZENBOUlDQmNjM1Z0WEd4cGJXbDBjMTk3YVQwd2ZWNWNhVzVtZEhrb01TMGdYR1JsYkhSaElDa2dYR1JsYkhSaElGNXBJSFZmZTNRdE1TMXBmVjR5Q2lCY1hTQWdDZ289IiwKICAgIkxhdGV4SW1nQmFzZTY0IiA6ICJpVkJPUncwS0dnb0FBQUFOU1VoRVVnQUFBMU1BQUFEbEJBTUFBQUJFN2JCYUFBQUFNRkJNVkVYLy8vOEFBQUFBQUFBQUFBQUFBQUFBQUFBQUFBQUFBQUFBQUFBQUFBQUFBQUFBQUFBQUFBQUFBQUFBQUFBQUFBQXYzYUI3QUFBQUQzUlNUbE1BRUdhWjNlOVVSTHN5aVNMTnEzWXUwZEZwQUFBQUNYQklXWE1BQUE3RUFBQU94QUdWS3c0YkFBQVpvRWxFUVZSNEFlMWRiNHdreDFYdjJkM2IzZG5aZitmWWdSRHNXU1FzNVFOaWxzUVFoRUd6U0dld1NNeGN4SjNpeUNFemlvSVVFc0dzSU1ZR2Y1aE41RU5DQ09ZaUlUbVJFdTBpaFh3Z2tXWVRmQUVSS2JNUk1VSVFaemFRU0VnZ3pVVElBaUtoT1p4ZHVQanVLRjUxL2EvKzkzcW1lNlpQcnZvd1UxMzE2dFhyMyt1cWV1OTFkN1huelRwVnZtRDJXTEtPelZwM05EY0VscjlOeUszUHFlNzk0eDlSeHk1WEZBUldHb1NtdnhYeVBOU2toK2M3NHRqOUZ3YUJPdFVNcEg5Z0VpMDN5Uzg5Vi9yaTRGWmhCSFNDY0FSV3lkMFBlMS9zZ3E2Ty9KSXUrUVA2WDI1ODFUOTBQOFZCb0g3cm1HcG1RTWhkS3RTTDVOMU10bFUzckJnUWhmbGRKaU5mbGswWVZqL3ZlWlhtclcwdVc1ZFY4Q1AzTjNjRWxsN2pJclFKT2ZPOEcyUlhpUFRBVFpGei80VkFvSGJBeFZpR1lYWGdOZnhaMEM5YStMOUNDT2lFRUFnTTZFcmxKeGhXZHpkQVd6SmRrVG1YS1FBQ0pXVTgwR0UxT0JjckZjaFdsMW9zZ0tCT2hKVlhGUVpqME5YL3FrT3ZzNk1kdU95OEVWajR2cEpnRVZSMXFnNjkva2c3Y05sNUk3QjVXNU9nUzRoK3VMV3IxYm5zdkJFd1ZIVS9oUDYwdGFwNk5HL3BYUDhhQXZvRTZORVo4RVJWdWdsUVlWR0FuRzVXZUdDdXMrZ1NFNnpXS29DQVRnU0pnRExXdlZMemU2QXJ0VUIxdGNsUTBydk0zQkRROUxGT2RtdUVpRUNUVjc0ek42RmN4MkVJdEk5a2FmZU90d2JEU2hTcy80K3NjWmtpSUxBa0hhdFZHbGtmRXZJOUxsWjlyd2p5T1Jra0FpdG5mRVdxTkdpT0dvRWY5U3NYeWI0a2NwbENJTkI3QnhPanhsUUUwU1gvc1lxVmhseTBDaUdtRTRLT294R0Y0UVBjbmxocGdxNSs2cE1mYW1pbW9JT3BJQWoweUZ0Lzl6ZUg1T3c2azRkYUZqUzV1MVVGMFk4bUJuMnNBdTRBdDBUUlh6ZnBzZi9FaFNoeS93VkJvUEw1eHBVL1BsYkNySHkrY2ZZTjdWalZ1SnhEd0NIZ0VIQUlPQVFjQWc0Qmg0QkR3Q0hnRUhBSU9BUWNBZzRCaDRCRHdDSGdFSEFJT0FRY0FnNEJoNEJEd0NIZ0VIQUlPQVFjQWc0Qmg0QkR3Q0hnRUhBSU9BUWNBZzRCaHdBT2dSdjA0ZGxVU2I3WGcrdkFVV1dGUUNlVm1paXgybmNwS3hrY0h4UUM3ZFNxSXRzb3hvNG9hd1FPMDZ0cWxMVU1qaDhLQWY1V1R1U3NkdkhMZi9uKzcvNTBRMWZvWlJSalI1UTVBdjVMT29Uc3hETiswNGV1U1cyNUY3ampzY3F0OWdHbUFuMDdwZkMrM3ZnSVYxYXh0MFg0bE56RE5mdzBhT25LenpiUC9uNC91cjZnTlhUalAwaXcvV2xpZW9qUGc5Y1RLZWRIVURIM1d3c1ZaS0ZKei9qOFQwTXJpMXhZcDNMcis3NUVDMXYrTTUvME5KcGk3ald3S2NCQmdoQ3dlOEMvZi9uMzRMTGJTU0FzWFBXU0R6L0JyVUN2VU9ML0x0dzVLSUZXa3pWdzZML29ESnRlUjlwU2lsMnhjakJsK09rWUpWWVBhSXU4TWNLSzNCUWw2blFxVGJZVnh5Rmlxb3ppTWEveUdsUFZDYXIvVWgxbWVSVGxuSWkrbEhUSnJYT3phSVVRYmYvWE9VbWJzdHNOcGlya1dLRmJXYlJTOWxBbzhyYVl2NGZrM2d1OGNNTnVINGZvRHhzN091TGFGSW1xdTh1bDZSTzJuMHFSaEV1UzVaRDQ2VjFKZEx4K1NPN2w0SHFKbkIreEUxa25aSStmMGozelI3OEFBa25idHpGVzlMVjd6M1RTenFjc3Q3YUJtSnFZQzdYNmdtZTdURmNqcEpqRGUyK09WMmNHMWdTM0t4Yk1MYThWU1pGelBMaUVuZGRXNVlhTzRxU1dmMUhrOHZxL3NaTVJaL0JOK1BRQmNScDl6LytNK09mTUJxNDBtdlM5dW1ON2JGeTJxdXRQV1FXWkh5NWhwK2ZFbmh2QzI0ZFJoYjA0RTVuT2pvQTZ0cEJPa1QzMkxZZGtnMXhIdHB5WXJJVDZMdDJ6VjcrUjJNTmZuZTB3R2xpaWs0UFVpZXhtVFFER0VFMldCaUtsV0xPQ3U5MThKcExTZnoxR252d3N2d3B1aUExQVRha01taDhrWHlkODcwbVRLdlFJWWxEMjdCQktWNnpDZE1FbHoyc2FvMmc5cDhBbkgrc2YyNlpnbGVsbXVzR2swNVFhcDk0QWY0dG1DeGVqRHZZNTM1STJHMVo3U0NuR3B6cmhFQm5vME5zZzh1dmtjWFkva3kyRTdUQWxHRFNySUVjZEgwb1pFM0tNRUtOb0pIUkRZVWhpLytjazhWYjJOWXExeE5zT0duR0s3QkErZVB0cEtoV2JsOWZDbGxLRHByYm5lZDJBZFJyWll4Tjl1cEVzNWxMUm9KaE1GdDNyMkc1VytXb1dWMnZaWHhBL0FrTHhsYkFSM0pYVnBHbEF0MDMwTHJ0Z0FGNmVDOVRUZHRxbmlwcklKQ28xYld1a2c1K0VZc1RlWUd3ZmxpSEhmdERPTkdnV3dKNkhSWGNuaHFkZTFTZm5XVnhST3N2WjVPRWFveWxzUFVnUVlKMmNtQlJ2bUd4d21rdzg3d0p6ZWtxZitSVmVzeGtNMlJrMFMzQjNGSUpGV1B3SDk2Slg1VU14OUZXRm4ra2xzalVMSFByVis1YXNuVHl6RmZBQW1nSHp4YUNwd254MlFZUWlFdnVGMVhrL2thaVlCRHk0Rk1BblNkcVN1VGhYM2tKVjNrcHFoYWl2QmhSVEM4eUFCczJMSTgvcmlGQkVZZ2RqOHA1RW1vSVNRTVNaSm5Sd1NaekdoaGFlWG43Yjg0eExTOVJPOGI4VnVObThaRSsxWG9CbVNHN2l1bHdnNFM0MXJ2V2NxY0ROb09rZ3BSaUhtc2xGVGY3enp3MnlHVlZMWkdTSnNod1lNalpOQ1IwY3E2VStVVXVZZVI3eTRGTFFJbzRYcXF1WjZvdFgzdm5XNjE1R3Fsb2xnWHVkRFh1ZzJUUmdIT0VXb0FVU21GN2pUN05RdGFVbUhWUWtzQjdFQzFrMmx5cEtuSkdxMW9Kb2p1MkJadE9zWXgvUnFTRlZHbi95YzZ2dCtKb0tXc1N4QXEwR1RkNk1WQVV1MHJIVmRkVjJXbTJhZmxDOUZndDJ1SkFpcWh2S1lNNkZQTGlVN2tIR2FsQzFHYW5LYXdSWWJ3UVdLNHVtaDd5dE1XWVB0aTg4T21mSUorNGVNS1pwSncyRGNkQVR5MHBWdmNBUVdTRzJpMjdSTkhIR3dpWVBKeTdkVG5PcVJhTHQrNXBDWHBoYzhFWmdsc3BxcmZLcVFSc2hNQ2VhTkhBM3V3VWYzN0xuelFER1kyNVRiQ0V0K3dDRHVSZnc0SkoxM3pCV3JITGdPcy9NcktDZkQ3UnR3RURjM0tUWjhLMEtHcldOVFp0aTRqZzhpYVVyY3VXUURhdGR2SXlMZ1VrcU8xV0J6V0RQZHpWNytUSnBxdFFjWmRIMnVGTVlpNUJNN3pTT3JOQjFxVjRLOGM5a1M5eWgwTTRycTdXS2ZrRFZ1bXI2QVh2VG9HblRhaDV0MXdTeXNwc2lvdjREdHUxdkVSYjVNSDF3cVJNU3lNbE1WWDFpVzN4THhQYlFEWm9lTmVacDFEWTJqY2xWbXBva3VCYkd0aXRXNVJqRWgzU0NscW9YUXB1WnF1QTVGU3NrdVJFSW5CczBZeXBOZHlkZWV2SDVTSHFpeC9Ha1JhNkZFNmNKSDNRWkJHMzF6Q3hBajc3N2VtTEFCWWFQY2V5Wk5JZGdxMjlxNjl0Ym1yKzZiOUY3WHM4L1JmWVRxTXltNEw1SG1xcVRYOGlHcDgxRkJKZUNKMmhUOG1QZk9yYnFzaHBWOXdFamE4S0RHZnE2MFp0SnN3b1RZRjA5MlBRcGNsVjd2UDdoTzl1MEtaL2tmU2pUMkxwR3QvRUh6eW85UWM2T1c4YTN4ZGQyV0MrMmtSekZBQndaRXpwS21KR3E0R1p5RjZUeDhaWDlXdzY2UlZOcTNPa3loZEFHSytSUnJ5WU5FeGlpdTdTVURsV1IwZ1ZtYUd0TStoUEJudjlqMmt4QXd5ZHllRW9CbFlBOFNKZU5xdURaMSsvUWwvUk9qUTRheG5HQVp2UGFreTFKZndnMzhMZWt5UWczRGt4V2tpN2pqTDRXVW1YaFY1T1VndEJKQjlJSTEydzFiQk9GVEZSVmFaQnYwb2Rhck5qSlVBL1lSdEJ3MFV2TkhjOWJrblpJMVJxUXVCTk1UMVdoQ0o0L0JqL2t6dGNodmR4S3p3UFhvay83UUQ5M0gvb29ReWFxZXRwLytxOXVYNVIxM1RtSW9PRW51a0duaGkyNVZMVEQ1bW9jSnFtbzZLNTliNGQ1dG9zRDhVM1BSS1hua3JybFV6bHl3ZDBLM3EzS1pxM2k5d2o3OXFvODFrWlpGQTAveFVNYWl3VUdmTEVEclNlZGV4YjFsU2Fma2tBNnhESWk3RGdTa2taSjhzQXAwWVNiMS91V2hlWXp6MkpVdGRranRkUjUyTmNsYm12UmtTZ2FUdDg5Z2d5TUpYN1lDRVNwZUVXMmZ6Q28rQXNPWTh3dzVxOUwrWkRiUHdkSmt2SGdrdjBZWm5pekRuOUkyYWpOUUZWd0J2NjFRaTNyWFozNW9lb3drb2JSbC8zaFZCY1RJRHgxa2R2NnJndW9yZ2dBMGhCZHAxTDViOXNLa3NkbnhqV3FXcWdjWGNwcE9sWkYwYm1hZHBGTHFneFUxUmZtU3ROeWd2c0s4RWdhSnNpaVAvMDB4U3dFRTdzSTBrcEJjOGlBelhyQzJjSU11SmRERHpyTG1xOHBYRGM5YVF0ckhESlFsWHp5dFU1ME80S2FDZElYaXFSaG9telJuWWhnNVBFTmljQ0V2cW5KbUZlMnJhNXh1T2J6Zml1Yzd6aUNlaW1rcnEzeTh1eW5WeFg0UzZlTUhaeTZnZkNXWEhHaWFWakxROW9Pem9VM0I3ZnFoRlhrK1F0V2dsbzVMQk93bEgzSHdpalpSN0FlaGwwNDA2dXFMNi9OTGV2U1ZLcUtwbUZ5OTNiaEg1clRQNVk3OGpPNS9zQ2R6ajNaZ1J6UmZzbW1rRVRXWjVBNUpIN0NCSmR5VWxWWFRuTVhMQjk0U3l4aThDS1ZtQXB0R2diQnM4ZndENE9TWDNFZG1jc0FvVWdXVmQzUEZpK0dNZXJEc0tzNmtoR3lBcVlXbXJRSWRXVERibGova2FPcUV1SHRmZHppRDdQODkza1J6RnZHaEg5QldIUXhOQnEzb1NDbjhmUnRyU0tuckRRNEtYOXpWTlhGVkp4cDExMm1LMzQ5eHJFZWhQVWZxYW9HNHh2OHRYcUNGV2FQOXdxTzFVMWRBS21xR0JxTlhyMkhPVUJkZWxyVFNiTGdFYWhibjlyRlJIazE0UVpOOW9tL0ZOSks1cHhPVlVFZDhaS1IyVk9WTy94UUNwTy9vU3B3VmhodERJMWlwbG5vTTNHcndENm5JUktXd0NkVUJ6U2NPUkkxR2Y0ekYxb3NCWEdNMDZucU14RzZldSt4MlVkTldoVlVWWmYxU2ptcVltZ1VQWXhKM2hwT2FRWnVGZlMzSjN1SGRVUzd5a0NMMTJWVmhwa2V4ZlFFd1REZFdvVmc2Sk1NcGUxQXJlMER2ZGtGVVJWRG8raGg2TzJ5b3duZHF0SmdYM0dMemZrYlVXOFI3YVk0aUg1Wk5XSFB2YW5qckhMMHBSRFU2MGY1V0lEYXErOGd5WkYrVmxKVk1UU0tIb1lldjVRbmRLcytncDIxWUg0NzFRMU9rQUVNVXlnUzZZSTBXRVZKTnYvUU1Ya0t3eW9YVlVIdlBNVGduKysrTG9qd3ErSm9GSDFYR29ERzlRNEVPSC8wZytnRkJpYnFBLyt4RGRWNW45QkhmVVhxYTc2eEtNdmt2NHYwUW5LSlZzQzZJdGRqbU1LMjlUUGE0akc5T0JwRnJ3ekFqbmxDR0gvMHpiLzFrM0RGamhTM3VCeXNVanQwZnhQdDV0RllXRUIrdTVvNko0TlBPY0tCZWVhWjV3eTZxQU9ZMlZWOEpJcUlsdmZDRnV1QmNUbkZOUSt2Z3hYNHBxanA2Q2NQaFZVK2o4VFJpTGIwaVJjeFBIc0diaDdDSDRXbGhqeUJWaFhiaUZxNTVTQkRnMTlWVEJ6ajlyV1UwQk9oSWVnc2tFYUtMRHJYdGxhSVNNcTJ4RUlqbVZaVllEcnRDWFk5elZHaFpTS3lIa2NqMm5wQUpQeG55NjJxcTR0QlVsdVpqYXRQL0Nmb2VtUVZSeDM2RzFFM05HbGhpaFkyNTlOQ0M5cVk0M3hnZG9oTUIxRjlhZVVnSWNaU2h4YUhZYU12QTFWSktXMFRzOE03QkMxRTBzZ3owV3huNWxadDd2SzZwbW90cVVNeUtWVGx0eDVvY01ETWRNQlpqb1UyZ3FyeXBybGZCZXh2NEN4MW9LeXEyMGRjTFBpYlZsVXd1WjBLYnJZazRpNXdISTFvQzgvQUNFWnc4ZEpMdkhxWjFjRVZQNUpVTVptMHF1cHFrMHhWT1lmZXhZc1BFZkx4aXhkanVwcXNxdFN3bnorTzVKUExzeFVRWXhDcWdtekw2Rnc4V3hGSEl4dUF1WHpFRHZoVTJENWdoNkRvNnl3WC81dFdWWFU1NTFFVFE1K1pjbktyd0FlNUhYOEtzbllwTExJMjdhaUNhMTZvS3ZEd21saGs0bWlrZEZ1K1dVWVArVlJZSDdFNkxIQnBWYVV0M1NDZ2VzeVhPaDI2NHBnVUdmd09UY00yanVPcWRGdzBxbWxWQlpITkU4NnVxczBvZmxGWFdCd3hORklVVUZXTEhVQ09hci9CeHhJV3VMU3FxaXF6QWk2T1l5a0lOWWRVSEZjcm5qSUxrd1hPVW9kK2dIWTcwTjNVcWhKRGg4NGlKeWI3cG9nVXhkRElGakFCN3JPRHRyODRWY1RqNDMza0dhWlYxYXF5eit2bVJWWWo0cmFPbEM2RERKeldFWllObkF1L1VMVVdvS29kN1RCOXRpL09DMjRxbU95aG9NWDRSZE9vL21BbTU5UU5QN2NtSnFFb2YxUTFaYm0wcWdMcmhWKzVzQnFPZEc0UmJwVk9rajRQNHQzQ3R3clRDdUF5d25NSW9kd1FENEl1MmxjL0NIZk1Ha1RUS0laZ0w0LzhJK3JPZ3M0dkNFY0hDeHhXVlhJajZxNDRjMjNWOGlWQWVnZEtka3dPYjZsVGJsMXBBU2plZ011dU9wb2dCeTQ4VTBqYjVyNGcxOFpvR3RVaElIM2dIOVVlOHkvM3ptVTRpdkZIVlV1ZVE2cEtiVVQ5QURmSUZzazVYQm9xWWIwRDFRS1JTMkdwVTI3K0s1MG0yMCtBcWw3ZE5zdFNIblhZRWxVaGQ2eUdHOHFRaXFUUm1uQUhlb0Y4eFIrTmd4SFVqVUU4UDRYNG8xcFRQNHRUbGJZUmRhWHBxNmc4SUg5bzhNSjZCMGFqcEFPd1hOSXNnQjNEcmkvOStkdisrUnJENFkvKzZXZDJrdnFLckY4Z3Q2aXVmODBlVkdEelNvc25ra2JqMm1lYXJiOEgxcmdkYjVNcEo0VS9pbE9WdmhIMWkrUzFZKytOQTJKOWVBTUM3NXBZR1dYcjBtcENNZHd5REIxQVJFc0hLQTZoUkUrVDkyMTdmeUdXTEVXaWgxbWphQlMxVjI2U2YvRktyOEFiOVIzd2NzYmlHc1M2VlRUZU85TFlSV1NOamFnZkp1ZXdWbi9NSWxYdkRsa1ZVeHltc2RScE45cU1CRWNsY3ZVU2ZhY0kwdGNlYXg1UWdnbFRqNzZpZE92WWJ1Mi9seTBLSTJoRU5mMS9rSkFyUHR3clRkSVFsanZlSDhXcHl0eUkrcmRmT24vNU83b01OSzg1WEhiVnhNZnRsQ2JCaWx6bkorNHl2T0Z2dkhUK044Yks3Sk4xRFRjZ25NYmc5NVYvYlQ3cEE3ZncvTmxQaUJxMFA0cFNGV1lqNm5hcVZVWElHZnNQc3QyS0pRaFVOdVcxR3FqS3ZnQW0yT25zRlNZUzJoOUZxUXF6RWJWeTJETUQ1UUVpQWpkWWxyM0Ewbzl0T1FIZFpuRDFtb0NMaDNXcmNHc1ZEZGVIdnIycGlkWmdYb085aEdrVXFiUDRtTHBnWFUyK1NTZElwLzlmeW1ZZVFmdWpxRkdGMllpYW1TZHJyMDBQZ2VDUTBsS256WUs3S1FwbU9mejNtYjgxSldmZEgxMEdjODFLWjhxWU1WVDFBWXNPRHZuN2lSNk0wNXR4UWdHZjYxQmZ2UjFIbEs2dUxvTm02SFpCTnhYZE5EMWhQWk9GVWZkSGFjakpUaU1wbUtHcW9VMUhaTFFjMXRCVDJTZ2tBejNTMHZwUlNOMWtSV0NwcHcvVjE2Mkk2bVJkbzFxVjB0bzg0VngxZjdUOC9DVTdQYkV0bXhtcStvUk5lT25TTnprbHFHSmZOZ3JKUUp3SlNsY1E4WkdReHFGRm5aU1d1cytreWxiTVVJWVpGNjVsczFUaC9WRkRWVEVuazdRUjlhWWZJZXVMYUhFTUoyUVZDSmJTVXFlTU04SVBJMk0xZnByQnNLQTBlSDhVcXlyeEhGV1VCR1g2aUZ5NXVSTlZuN29jTEhYOUhqTzJmVVBjQmNJMm1KaXVsNGxYQmUvSGlRaFRraVJZVmZXTVNHZ0kxeDZzRXVQMGkwc0lKMVlFbHZweFpLVlo4VU1qZGR5Sm42Y1Y0YlM1aW9yVlRzVUs3NDlpVlpWby9VUDg3ZHA1N0hLVzZvelNXT3I2cHErTDVIS3FmaVltRG53b2EwSk9lSDhVcVNxNCtkdEsySWo2MDQzSGdTU3JWTWRiNmlWaklEVlFMK05QTDJiTjJuSnpVbzU0ZnhTcEtoYXBUOXlJZWxKNUErM0E0RVJQcHVaM2dmdXpNZGRMMmtOMkFlbFRGQUQrMTRFYzQ0OGlWVldsOGE3a2phaFR5QmhQQ3BiNmFUeUZxdTBiU2wyZXlCcFIzSkM1VmN5OUl3U3ZGUDRvVWxXK25aSzRFVFZDTkJ3SlJGdnN1K1BSRFJ2aXFYMUdNc2Ezak9hWldGUFBhSjVONFkvQ0lqUktsSXMvdFVDanRyTkphU3oxUmN2ckRmMWliOVppYjFxZFRzdy9oVDhLNFJ2TVRJUGFpSHBpZVFNTkIzaExIWjRrYVpudGV4bUdqRTNPNnFpZGxmdUc5VWN2dnZtRkhyd1M4K3RmU0h3cjRCQ3VJbjBqYWlWMEhqa0lXMkw5UW85UDlwb1k4aU1iV2xuRzJmS1VENnhwNHVEOFVaajhSQnBwamNPeTFrYlVZU1FabHNIMTA4S3lHd2R2OExYUmVzWjJZdE5WRFV2R3JrMTFqUE5INFZHRXE1ZmUrYlZMOEpXRFVRSjdjeVBxQk9KcHEyR2dvT2V3c0FGWWVYUmFDWkxhUDNpY1JJR3Z6OVlmaFg2Tmphanhja3hFbWNKU0w4UE51TDJKT25HTk1rQWdqYVVPVTJYaWpKQ0JTSTVGT0FMMzQyUHEvbTNyN1hBMnJqUi9CUENXdXErcFcvbEw1SG9JUndBTUJkd055dElydnYwcU5vTUk1K1pLYzBRQWxwOGREUHY3dXN6VG1Ga0lCU1BVNjRvR2FhbC82UkdtcUVrZXdIaGQ0Wm5qeVhhU0kxMmxGLzV0SUJURjdpSGtLSTlqSFlWQXBVbk9QeG1WWHZpZDkvLzRkMy91SmFVbXlHWDRqRlNVVEs0OEZBR3cxTk9sN0VJOG9mSzR3a2dFdEprTnB6THpabFVrWDFlUk5RSmhqd0xIcXd4ekN5ZHJLUjAvUUFBczlaUnAzK0UyRndSZ1g2bVVTV3lwTWhkeFg4K2RWbE1xS3NYZGt0Y3pySG1jKzQzVXFycWRoeGlPcDBQQUllQVFjQWc0QkJ3Q0RnR0hnRVBBSWVBUWNBZzRCQndDRGdHSGdFUEFJZUFRY0FnNEJCd0NEZ0dIZ0VQQUllQVFjQWc0QkJ3Q0RnR0hnRVBBSWVBUWNBZ1VFWUh5NEtPSll0MzNyZWJqYjAra2NnUTVJOEMvSHhUWHl4dkkrY3NEOHI0NEVsYzNBd1RxSk9sbDdKWG1uUmJzSmFuMmdaK0JWSzZMRUFTNmlSdkRkc2dSYlRlY3pVYU5JU0s2SW9aQUoybTdxUXJmV1dtRFBPVXdteXNDbFE4bmRMOU8zdVZUbEZKczhaakEwbFhuZ3dDZi8rZ0xXZTRGcTN3Z3pvcnJRSHlSOXpDVHo5MWtKWmJqRTBBQWRqTGtaVnZJcldNQ0xGekJiQkJZbEV2VWVuRG54dG1JNEhyQkliQWtQNTY4NFRhdXdFRTJMeXIxTVJuNC9OUHh2S1J3L1NJUWFNdHZHOENPMWkxRUEwZVNDd0lyMTk0N1NtRGNrOUVNVUZVU2NRSXZWejB4QXFYdW5ZSDJNY2hRUGtPcEt0am96RzB5RW9yUkRBcnZ2K3NsZm5Cb0lEOVdENm82bVlGUXJvc3dCTHBIM3FMVVJCZ0JsRFVrQWFocUw0TElGZWVNd0FMc0dyZks5MWxuTzU2YWUxbWN0MEFBcFNyWVAyWXZaNGtjK3dnRWxtRFRrQXZjcjIyWVdtSkhCOUN3S1dNVW9LckxFWnhjY2M0STFBNDhyOCt0aGg4TGZ2ejIwdU0wUEt0MkluYXF5bGtmTWV3YkxSb3VUOWlQeDZrcUJzRlpWWlhvVm1TSjMrQnNTclBDamFwWmFTYlFUK1dYNFp2ZGlSRUlRMVY3QVNhdVlGWUl3RmFiQ1YwcEM5RDVWUWxRNVZ0ZGxYSHpxSDZjQ3h5RnpJekxhOUlVaitwWVBkRUVvOG9GbHFKZ3lyOThrT2dxR2VIYW8vd2xjajJFSXdEZnIwcEN2OGJER1o2M2xtaUNoSGZpU3JOQUFOQS9UdUJ6S0cvVHUxdUxDVkRsV24xQlBnWDl3YWhvaFNKWkpXNVA2RnkxRWN1OFEvM2I1WGNBVFdRTVVEMVJJY0tGc1J4ZFpVNElES2xWUWFPMlhtaGtmUWNxSUViQk8zY1BsM0VnNXZGWDhqOUpkYmdYMjNkRFBGVGJjZmRBWW9IS3RSSkd6SFY0eFdNbnRwT2FlUDlnNko2Q2lRVXExOG8xYWlqNFVkdVlicFlJKzhKT3hUMEdHSU5TM2xXYjVBN2NCMzQxdnBzeXR4TFg4Uis3ajJmb2FpZEF3TmZDK0NTaFpadkZrOXo4bDRCVHZ0WGRjMi94YkR1aGorWG1XY3Z6ZnBTOE80SE9WZWVKd1Azazc4aFhFenQ0RUY3YmZvbmNUVkpwSWg5SE1BMEMvM0gxOXhITkgvcFc4OG8vT2sxRkl2WC9YRjlhQks1b1FwVUFBQUFBU1VWT1JLNUNZSUk9Igp9Cg=="/>
    </extobj>
    <extobj name="334E55B0-647D-440b-865C-3EC943EB4CBC-8">
      <extobjdata type="334E55B0-647D-440b-865C-3EC943EB4CBC" data="ewogICAiSW1nU2V0dGluZ0pzb24iIDogIntcImRwaVwiOlwiNjAwXCIsXCJmb3JtYXRcIjpcIlBOR1wiLFwidHJhbnNwYXJlbnRcIjp0cnVlLFwiYXV0b1wiOmZhbHNlfSIsCiAgICJMYXRleCIgOiAiWEZzZ1hHUmxiSFJoSUZ4ZCIsCiAgICJMYXRleEltZ0Jhc2U2NCIgOiAiaVZCT1J3MEtHZ29BQUFBTlNVaEVVZ0FBQUNNQUFBQThCQU1BQUFBZWR4NGtBQUFBTUZCTVZFWC8vLzhBQUFBQUFBQUFBQUFBQUFBQUFBQUFBQUFBQUFBQUFBQUFBQUFBQUFBQUFBQUFBQUFBQUFBQUFBQUFBQUF2M2FCN0FBQUFEM1JTVGxNQUVIYXIzZSs3aVZReVpzMGlSSm44ZFpNOUFBQUFDWEJJV1hNQUFBN0VBQUFPeEFHVkt3NGJBQUFCd2tsRVFWUTRFV1ZUdTA3RFFCQThpNWNKQ1VSSWlKTHdCYWFnbzNBYTZnU0pqdUpFQXcxUytBUFNVaVYva0ZCVGhEOUlDdnJ3QjBsTFpaRVhvQUREN3ZuMnpuS3UyZlY0dkRzN2UxWkt6djZwbnQ4K3loUEhMWml6ZVBKZ2YzYWpHWndQQkZ0YkR0UjJ6RmhYb0U2VnNsS05vRGVCNGk1bkJZMmxJRXEzVFhwNFBuYVE1d3NVNEY1U0YxRjNxU1MxaVdRdU51WmxsOXZrWWJYWUVEOTUxanBtZVlpTXlNc0lnTjg4TGNGS3p5SHdrcU90QVg4NXFFaFdOWE5ZQTdqSVFTMWs3T04zd1RQN1hzblFnZ1FMZ2o0eVVJUkpPUWFtSG5yRnRLeElHUWFDbFRSdmI1Y2dOMmZQek1mSzZwWVYyaFdUTWhsOVpNdDIzRXowUWRYd041ellIYUJ0SUs2ZjFvcEVEdFZNSWZwT05rRlFtV21id0VsS1Y5cHFKZEZwS2FYNmxoWDdkWkV3NXROcTNIVklVcWpncXl2YUVyTm9EVldPZkdJc09KRGtNVWMrZlh4eW9JWk5qbngwT3ZiSSswYWRqTk05bVl1dXZTMGJlVmwwZXlyOGZaUjI0WlJHTXlQMnhBZWw5dXh1V3g1cTRZdkpKTUl0citIY2xSK0pORFFOaTl3MWtmZG9YNUtwMXE0amZOdVhzY3lZdUIvMndGb2YrajRsVzJLWXViNDlYRk9OVURzeE5LMmVINnRpSWlWTkN4cjNVdVBPdGt0RGVLYXYzaDN5RDNUZkJvODNQQ3pSQUFBQUFFbEZUa1N1UW1DQyIKfQo="/>
    </extobj>
    <extobj name="334E55B0-647D-440b-865C-3EC943EB4CBC-9">
      <extobjdata type="334E55B0-647D-440b-865C-3EC943EB4CBC" data="ewogICAiSW1nU2V0dGluZ0pzb24iIDogIntcImRwaVwiOlwiNjAwXCIsXCJmb3JtYXRcIjpcIlBOR1wiLFwidHJhbnNwYXJlbnRcIjp0cnVlLFwiYXV0b1wiOmZhbHNlfSIsCiAgICJMYXRleCIgOiAiWEZzZ0tDQmNaR1ZzZEdFZ0x5Z3hMU0JjWkdWc2RHRWdLU2tnWEYwPSIsCiAgICJMYXRleEltZ0Jhc2U2NCIgOiAiaVZCT1J3MEtHZ29BQUFBTlNVaEVVZ0FBQVhrQUFBQlRCQU1BQUFDSWJXcnFBQUFBTUZCTVZFWC8vLzhBQUFBQUFBQUFBQUFBQUFBQUFBQUFBQUFBQUFBQUFBQUFBQUFBQUFBQUFBQUFBQUFBQUFBQUFBQUFBQUF2M2FCN0FBQUFEM1JTVGxNQVZOMUVtZThpcXpLN3pXYUpFSGFtUTRSWUFBQUFDWEJJV1hNQUFBN0VBQUFPeEFHVkt3NGJBQUFLWEVsRVFWUm9CYlZiUVloclNSV3RkS2VUVG5meU01dEJkMm1VdjFDUU5NcUF1L1JpRUVFaHplQUlLdm9hZForUGlLQWd5VTVjZFNPb0RNNlFSaHdYYnZwdlhDaEl0eTVjQ1dsRVY4cms3MXdOK1g2TlkvZDNmbmx2dmFwWGRXNjlsM1RudlhtTC8rcFUxYm4zVnRXdFcvZFYraXRsbjlwSFhXbjF1L1AySVhhNEt4Rlo5MENOcjJCbmlibDErRVhzVTRUYStoeWI3a3BFMW4xUS93eDdTNnhVVTArd1N4SGEwVWZRZEdjaXNPNEYvbng3RGYwbFZtcjZMK2pRK2NkRC9hWGZUNkF1QlFPTm5pT0lPWXlOcXQ3NVZySjg4OE1wdFpGOEFtUklyUGIwWStndzArYjVHUTZhdXd5WDBGRVNvWEZ6MEU3MTMvek9pRGg5aG5aSVBQNGZhTnJUSC91eDRjZWJRV05QUVFRcEpjREZzemNTTm1CNXdrSnFZcThKM05abm9HcjhTNlYrd096blVHMEUvU2Vza3NTd3JVUzVlWHVpZHNkc1FPb1NzL2RRR09LQmhxWFpmY2FkUDBsazNBMVUyZElIM09ZZVFWUnE5L1VUMTFiaWZYcEE1TzArR1hCb3BHenBKK2J0L2dIY1NYQ09teW44dFJZclJ1UTV5SkZFcFFiNkphZWl4SHRzcG53LzBiZXBrSWIrTDBnRHZDZXMzRW43ZHY3d0JlQXdXTUFxU2FMNmk2N0UrbVJpRlAvOTRaRjVrMXJqRFJiUUs4U1grc1EzVUtrYk9VeldmSEdURmFrZ2llOGsxVmd2b3JKU08vb3ExQnZpanY0M05LazV4cFdnc2FIL0dTQkJiUHlHSExXS3VlOElXNVhhRjY0VDRLWitQekNKaWwyTTZVRmpXejhOVUVpc3Zmb2p0cjBTNjVVK0RyU1lZdC91QUZmdjhhazQvQlZzYWRmZnZERlBDSWwxTW56NXg0dHFyTysvQUswRWVtSk5QWjdDVHFTdUxmMVZ5YllZODRTUVdIL3Q0NSticUlxc255NnZoUUZiWWpreXZDdmRYclYxa2VPUFE1K0tpVlZaUDRzYy80SEc1Y2h3Uyt3SXBScGFCS0ZzSW1CWU1iRXE2MGNhVG5SUzM5SGh2QVY0anNjblc5cVBxOHdBYWlBMWgxaVI1MnhwRWQrVkdndkhkM2dSTFpPYXdSd2J3ODAvTFRqV2NvZ1ZXVThwNXBYWGFrb0RVTTJIK3JtcDc4ZHVNbmNKaGhBeGgwUTZoMWlSOVowNHcrckNzbE5VVC9HdVN5WUNTeW44NVVZZHlCUHlpQlZacjRaYVJwMldjQWVMNjZLYUIwSGJWcHdPNmRENk56REVPREpWWmYxSUMwZWgweGEzZ3NYZE9BM21QU0pQTURaN0YvS0VQR0pWMWplMURPTTBvWk5nNm5pQ0dRL2c4TGNkYU94aFFtTnIyM0JrNUJHcnNwNXNFekdHNHVBVGEwYjZTdkZNcmhFM3R1allsOGNkWjNwSEtkUDhtMGVzeW5vMWpYYmVXSDcvR1h3UkJTZXlyVVpqUHc4c1RZc0RXTHc4WW1YVzk2S2RkeWw4Sk1YUkVwR2xmeU1yeE5ITTlvOWg0K1FSSzdLKzgxdlNMenpsVktRRUJtK0wzY0JXMGhmU2xOaVI2MEIweWlOV2xDbDBodnFHOUwvUHRtUlBWei9QeWx3d21JNDFxQ1R3UU90M2FkUHJSNkpoSHc2TUhLS3F5UHFGZm5FOTFob3ZFcmJ5Y0V2RVVRcjJmZjE5RGtoZ0t3OEU4NFNZU0YwcThaeXY2L2V1MVlnTU9HR3Q3bW1LUE0zZ0hSMmVRTnoxRmJORVF3MSt3ZzJZSjhSRTZsS0Y5ZHNKNXlQOHRYUEZXdDFERmE1bzNnWjM1Ykd3bitZNE5IYk1TZVY5UWtSa21WVllmMm1PVDE3ODQ5QmM4dWVUQ0k5a2JPbWx1NE1pdnZ5eTc0TWpSa1FXWFlIMUZLeHA2dWxlV0dScVZIL0k5ZTR4ZUNDMk1vV1NSOXhobDZ3L2NqM05leGRUQ2trMGZTcXdmbUIzNTZsSUZzZ2dNeXBuazhIcE9ya3FSYnZGQnZWRW5sZDFYRWxKck1oNjhwZ0RJMnBIbkZmVWNHVWE3RDhHejhRaGNPSHdVSXZERGZNRStvTEIyemtqdFB6YzcybDdvUE8yRGExVk1vUXpIbUpncEwxaEhJZnZJSVQxQThnVEpERlZWTjc2aFF2cjVOZlMrbk14bW5NMXhpTnRsTzNzcmp6c01FK1F4SXFzSjM5d0grUmsvWFZvcnZSa3hzTDZxUnM2SlpTWkhDT2pJNEtUSUZaa1BZVTZ1L1lxeVNZeWxlMDJoQnNSNHluTVBRM2RlVE01SUNRYSt3Z0YwWW9zOUp4dmZDcjMrVFRNTGdtaHRaOTRXZENhWU5TZzBSMVRoSDVxZS9PTDBwc0RDMmtXd2hiNmFldk10cVF2Sk5xbUl1dTN5QTF5SDNsYlBYWWh6d1I4VUxqZStybk84bExhODJEOUNNT3RHUFlhNjJrVDVUOHZ3RUM2ZFBMK09SUzd0by8yME1mV1UySEVwZmMxc3Y0NEZMM0FDQ0NJYTZ4djkvT05YOUlQWk9GRGFZcmJ0SHl2RURZWlR3a3JlQzNRNzRPRkl5Y0NWOEU4Z1JjV3RrVXF0OGh6UXEycnlvSG5VanpCL0RISm5EcVZ3SGdNUmlRK1o2TmRleFVvRW5tQ0VrVGJzNnoxRk9pT25OSUxqVGN1YTYybmtKTmRKWkNnUXllSTNpSlArSUNzSHdXZm13bm1WWFRXbmdmMktJUGhyTjBPM0c2T2g0WDg1ZWlET1dzSGZ0L1JCa2JYRko1TTFwOVJ1aElFTGRvMFdad1orTmpGUSs1bGNkaE9BQkRkcEpUMUhJb2FUaFRONUlFcjg1dEc4eWpDUGU4cjVvdjJ3UFdZYVlobUlrL2c0V1JPNWlqbDgvdUZuekw2Ym43aUJadmJ5YXNJbitybnZvNXl0Q3pPWUV5UmVZSlNRSFFpeXM3OXdzY1pPaTJ2blZoKzAxbzhqdkE4M05ua09kbnE0Q2FSZVFKLzVXSklNSkxMV24rWnBWbDA0M0ViR3NzWFpJZGhoY0h3ZVVvMXpub3F2aFIwbG5rQzM2ZUlYM201ZDFucmU5NTY2Wm01MzdWYjRSQXBZanJyeFlYSENNYkNoZ0tSSy9ncGEvM0lXei9GVFVzaE85dlFScFhCTFRpUGt5eW16bkZUenBCS2ZDUWFnZVd0MzhubWtrSk11UGFzRCs0aFUwd0xjbTFWMDJ1WVJjeGhOZzdUS3ZNRUU1OENZa1hXK3dtdVorT3dvbmVFcHhwTW4rWVQyMDZ2a1V2dmFlaEJOZDB3QktkQzJoMkpWZ1I1em1OYjNPaEZyanRKaVhObmlaTWpuRUdsR1BRMTNRRHJZU0ROeVJOSUpoQ3RqcjRJMGs3MW5kOWpsK2NNNVRTYyt1elRTRXZ4Tk51b1ZObEo3SVZWTDZ5Ti84S0UrVUEwQW5sRVRydXR1Ty9ycjliR210KytWc1FsSnV6MDF6WEgxREtEMmtIcTdnM2hkVDI4aFRNQ2tXaXFma2pXUDQ5M2c5Vi9sOWUyVlR6Q2JVZlVNYzZueFFOWWtYMTl3OXBmRmwybnQ3RnFKSGIrOU9wMzA3OGpmUGJUYjM5K2MrZS8xRytScWxvQ3Q0NnNQQkd1bE9JdWhzWlg5TmV1MVRlZCsxdWI0enlCR3BCSTJ6eDR6aXp4L3EvdFpQbXVhZ3dqQjZRZ0FZdHFjVk40MkV3dkgrcWJFOUFiNXduVWpNU09mdjBqdjBxZm56OU1OcmVlL2tCRnY1Ym9uNEIrQWcrRUwxdThEY2NWOWZ2UTI4dGZUT2dkUEhHZVFJMFJNU0NVS2RhK2wzejVzNUdBRmdaQk9xelM3RExCN0NmaVVVV2NKM0N2T3hEemhHMVdOeGZmS2c3UHhBN05rUjduQ2R6cERzUWNXUnRXTGNST2NIaWVaUWVGZ3BPY2RKSno1S2VGak1vYit1NFF0cElkYm1MUXlkRzdMVS90dE05NllvNnNEYXZrQVpUaHJGQW91QzZTVmR0eFBiRlE0cjBiNmlMUjhuZ29GaVVTM1lXYkhkKzhsdWk3bGkzTi9TZXJFZVd4THhYb3lNc1R1T3RhWW9HOERhcG5Zb1k5YnVlN3RkZVJseWR3NjFxaUYxR3kxQkZIYW9qalR3OVExaEVIaFc5Y1EvUWR5NWJhSXRxSGVMRDZ2SG9ncU42VU5VVGZzV3hKWHIrSE9McWpSR1Y3aGNmWkdpS0tLWU11Ukk0THVKOTdHamwxK1htQ2FWMU5kQUpLdi9mRm55Z2lIb2tkamVwbStDdEEyTGlhR1BZc1ZaNEwxMFpjMC9qL3NWQlZmcDVnK3F3bW9wZ1NhQXBYcXZSUmluZ2gvQ3JVVkpBbnBGMVdFVU1ocGNwMWthRkozQzdjbVB3VmNsQ3NleFd4bUhYUGxnWCtCS1FrVnJPY0sxV3JvNHMzMFVMekNxTG91VEdzaWFtVm1EKzhIaGRKSCtUY0ovaStLNGkrVTduU3FZaUlFcFAwbnZ1TlBOTFVFK3NtT2hRVFJjZE5ZVWVzdmNRc3QvR1pJdW50NkFzWmVoWVRvZHZtb1BNZDVBYjQvMnFpUXd6c3FaL0lBQUFBQUVsRlRrU3VRbUNDIgp9Cg=="/>
    </extobj>
    <extobj name="334E55B0-647D-440b-865C-3EC943EB4CBC-10">
      <extobjdata type="334E55B0-647D-440b-865C-3EC943EB4CBC" data="ewogICAiSW1nU2V0dGluZ0pzb24iIDogIntcImRwaVwiOlwiNjAwXCIsXCJmb3JtYXRcIjpcIlBOR1wiLFwidHJhbnNwYXJlbnRcIjp0cnVlLFwiYXV0b1wiOnRydWV9IiwKICAgIkxhdGV4IiA6ICJYRnNnQ2x4b1lYUjdjSDFmYVY1N1RFMTlDaUJjWFE9PSIsCiAgICJMYXRleEltZ0Jhc2U2NCIgOiAiaVZCT1J3MEtHZ29BQUFBTlNVaEVVZ0FBQUo0QUFBQmhCQU1BQUFEVmJ3V0VBQUFBTUZCTVZFWC8vLzhBQUFBQUFBQUFBQUFBQUFBQUFBQUFBQUFBQUFBQUFBQUFBQUFBQUFBQUFBQUFBQUFBQUFBQUFBQUFBQUF2M2FCN0FBQUFEM1JTVGxNQXV6S1o3MllRM1NLclJJbFVkczF1VzVtOUFBQUFDWEJJV1hNQUFBN0VBQUFPeEFHVkt3NGJBQUFHbFVsRVFWUllDYjFZdlk5YlJSRGZjM3crKzN5WGkxQkVFU0haQmFsOUVqUlVEdWhFYU1pN2x1cFpDQkdhS0ZjZ0pRMW5rNElVRkJkUkk3MVVpTzd1RDBDeWtTaVFLSExRSVFvYkNsSWc0WVJ6Y3BkY3VPRTMrL1YyN1gzK2pOamk3ZXpNN0x5ZDNkL096SHRDL0o4dHBzSFZXN2UySXZySGUrdGRRaHNjZXJ5MWlKbnZlcnlSUWN3NjNHNTdvbjNKMi9GNGU1STN3WjRvZkFtMVh4cmVUQXcrdVF6Mkk0LzdrT2pvMnk4OFZtaXdTdlFpeEtmRTM0UHlFNko3SWNVaDN2cndPcFM4U0RWNjRxcldmaVBxdUl3TWVvbm9Ra0MwZkxaQlJ5NS9GNG9ObDVGQmJ4QWRCa1Nsb3hWNjdQRExKeHQwN0l3enlScFJOU0RNdnlqUndPSFhEbXYrZWgyWlIzYUp2TEVlN0QzRnhqWlN5YTdvaHM4dFZWRlV4WFBMU3VNZEhQeDlPeXlmaUFvOXRjTXhCTkcvSVdteVdYUTN0bllvaUhaQ2lrTzhIUGt3TStLb0F3T2JaaVIyQlJUVG9lV1BFSm53YTRnKzlZdzYzSVZpeHd6SDlGbndBemJxNllXRHU0dkNUNGlZVHN4Q2RvVllGSDVDN0Z1QXdGMlJCYjlYekR0Vm53ay9JVzdhazRlN1dmQmJHcm9ObWZBVElrL1A5THZoYmhiOEtrUHd5SVNmd0Fub0MzdU85ekVNUDV5U3QwQ2c2cmxlaE5jQmZxSnNiaUs3bXdHL0NyMUo3emd6eDhCUExCTzFwQ3E3RzRiZkVqMHBOQWRLUzZwaXZUMUorSTlsOWhSTDZqQmJ1aHVHWDRJcnZrVHZzWlpxZWFJRFF6dDlTWVpTTGR2ZmhpVHZSUyt0V3BLK0pzNENrYlR1TzNZTW1aY3BwYWtpTjdzTCtKbkROanJvaytNR25tVm5nYkhaYzlaYWJmR1QyNTRNVFFsZEFTM2RCZnk4Yk1KS29rU3Z5ajVPRjVqUW1XVEp4MTdQMFBFT1UyMTVnYVc3SWtrdm4xRVNpVjd5V3JyQWlFNnRXTlFQRFoxc012VkFZdldhWkVaeXJVWXUrMkowb01ldm14Q0ttT25BTDQzdkREOTR6VDRxZDZGNFQwOU91OHVHTEpxRkFHS1BERk9zMjN4V1ZKWmx4bFR1UW5IYkttWVRKUmQrSy9KUVdWbkNUNGp6dkxuS1hTaTJzczFZaVFlLzJDNVZ3US9uTjlEdWh1Rm56VmpDZzErMGFmZ0tmbnpIR3NwZGJHVUFma1k5N1YzNGxhaHFCQXArQWhuekcrVXVZdlVvL0l5MjA3dnc2NmJsZ0lLZktCRDlxa04rQ0g2T0hVTTY4RnQza0ZpNXB4UWlhdXBURGNEUDJIQjZCMzRGWndVNUV5UDZwbllJd3M4eHBFbEVURjFERkpCSGVrYmhyaUhyNXBMaFpBNk5WUGE1aThkZlNXTDU0dUN2bGhJVjdyU0pUajVHdS9OVG55eGdQL3lBNlBHUFVpVldJQzdjd2RzdWVhVnVleERKWUhBakdqVHBXWU8xejhPRTF5U1hRY0pOSG1kTjNoaWo2Q0JtZlhCL2pSQ3NjdEZwUy95Z1VwSlJVL09KM3VlWGNEVGIybjM0YVNTdjljcWZ6RmtaWE4zOSs5YVdjMTZpaG1PdjRFWjNqeHBDWUhPcnJMZEFxMkEzMjNSU3BnNGJhVS82S3BuMHBpS1hvREdkdHRWWDBNM3BMaysyMVhPY1hycllxS3JVUWE1cVNXTGV4d2F2cTIxajU3bnBTc1BzdCsxZmdTeXhxUkdRWU1iOHJiNkp1UkdpbVdvSXR2cWF6Mm15MlJFY0xFeldnRDBiaXVleFdPQjBzSll1Q3RmV21KN0huRmpqYTRORHVLSm5JeGs0V1hKMms3bExtTE9TWmp6Z3hmdlVtOTBpWnR5MEFZUk5MN1ErK2Y0SEtZaGhlcXBzTUhiZGRRc1hGTzV1VlRCMlZyWVFZYzhJY1ZQVVJUYU1PWHJBei9wWWNhdU1PV3p4Rk1EUHJvblNUL3hjWDVWd00xdDE0SmVEdlcxdFlNcThQL282WU9TQzV1SjYySGhWTnhseGRNWjREakNDR0MwYlROcy9DNVYwVjhmUEg1WUNmbFhOZzJrYkR2YW4ra2dlTm9aeFBTMjh1ODZuVTFFbDJzQ0VDYXhtdWxITjlEZ21UTW9XTzlFUHgydTNMM3ZDQklrRFB5REhJbkhDckd3eFF0NGpMZDJ6ZVNSYmZhSUVoYkpKR1gydXNoZHRXSlMrdnZEYytSNmMxMjVNWmxVZjBhQTFyNVYwWGtMNmpoV2E2V21zWHJ4bTdreXFPUjBWMFZtN3g2clhhVkRsSHExUU9lc2Z0eVE1NndNbDJ1a0s1NkRWcHY3R0JIMzlHV3JLM3F5bXBENHkrUE5pOUlmSUplWll3SzRjSUluYW16eVRYUW0veitrWVZXakRUT1NQdEtVNUV4M2cxeFBpKytqcTE4WWFFaklBbVo4ekVRTitJeWNaWDlCZnVPa3JwcVlBditxd01oZEpxSUdIMlZPTkFiOWh2UUpYYjVGTkFzUGk4ZU1valg1R3NmZ1owRU9xUURlOGFYdkFMMWlnNGRpbk5lSHBNZnc4aGg3TVcrZzcwYzh6RzRkZjQrbUVCZ3ArbzVLK0xURkhaZU00R1NFWjIzb3dibHFtRFBEckJJUW9GRm9COW1RVzROY0lhT1ZIVVJUUUdtVUJaa0Y3OG9mdzJ1M1JDV001Tjk3cXc5N2JiM3czb3BYd2NYQlltS25WWVUyMjRWbkk4WnY0VWJnenpKOHdqdlhudFMxM2pUNHlYUldmZGR0bXZHaGY1Z3BkaG9WRkxhbjU2NXhDbDJ4VnZiRFJITU9sMjF2WWpqVlF3ZTg0L1BSNGFlMDYvVTd5ajhqTHN2anoxbXN6bS9vUHVqUndBeGgvNEpJQUFBQUFTVVZPUks1Q1lJST0iCn0K"/>
    </extobj>
    <extobj name="334E55B0-647D-440b-865C-3EC943EB4CBC-11">
      <extobjdata type="334E55B0-647D-440b-865C-3EC943EB4CBC" data="ewogICAiSW1nU2V0dGluZ0pzb24iIDogIntcImRwaVwiOlwiNjAwXCIsXCJmb3JtYXRcIjpcIlBOR1wiLFwidHJhbnNwYXJlbnRcIjp0cnVlLFwiYXV0b1wiOnRydWV9IiwKICAgIkxhdGV4IiA6ICJYRnNnQ2x4b1lYUjdjSDFmYVY1N1VsQjlDaUJjWFE9PSIsCiAgICJMYXRleEltZ0Jhc2U2NCIgOiAiaVZCT1J3MEtHZ29BQUFBTlNVaEVVZ0FBQUpBQUFBQmdCQU1BQUFBQSt1YVNBQUFBTUZCTVZFWC8vLzhBQUFBQUFBQUFBQUFBQUFBQUFBQUFBQUFBQUFBQUFBQUFBQUFBQUFBQUFBQUFBQUFBQUFBQUFBQUFBQUF2M2FCN0FBQUFEM1JTVGxNQXV6S1o3MllRM1NLclJJbFVkczF1VzVtOUFBQUFDWEJJV1hNQUFBN0VBQUFPeEFHVkt3NGJBQUFHTzBsRVFWUllDYVZZM1dzY1ZSUy91Mm0ybTY4MlNQRkJDcnRpRlZGS0ExcFFRWGJWWVBWQko2RHZXYUdrOFNHa2lCSmZ6SzQraVM4SnZsV2swejlBMlB3QndrWVFGSHhJQ29LUFNVVjhFYnFOblpxbXF6bis3c3o5T0ROelp6S2IzSWVkYzg3dm5EUDM0M2ZQdmJOQzVMVUxwRnV3ZXJuRFBDMUF0SHE1eFJDM3VLWHp5T2ZobkhXS0FYUlF0MGlHdFBnODBkNHpDd3RmUHZkZW13S1dhZkZpQkN3c2Z2Y2IwZjJNY0dhdUV2MGRxZU45T29nREQ1WDZKTkdmREhHTGswUk5oWlNJcHEwVEE0UlBoeGJJa0VhSTFoVlVJZnJQZWpGQUxCTnRXOFF0blNZeU0rTlRZSjA0TUVaMDNTSnVDUy9yYUtSSHRLbGwyUXNEVEppSk5IQksyR0s5Mk9FajRBQVMvWnVLVEJnYWJLa2FQQkVITUxRakU3WHBnVW5kNTBQakFPWkxjY1Q0SmdXc2xHYUxnRXdHNTRDY3Izc0djUXVjTFZORUErUEZBYkZGTkdNUXQ4RFpjcFZvMTNoeFFHRE1IWU80QmM0V24vYXRPd2ZLTWFhNkUySDBPaGg5WUR1S0FRSkoxMVBoajhVdGxpMFZuODJRd0xSWWx2dU1JanE4UkhVdGhrL0Rsc3F2dE1jaEF3anhBZEZHTEVncXRRUWhGRnNXZituVEd6eVBzRFJhOHVpalZCNVVpbGlYSkhXaUZyd1NjOVkwcW54MW0raVRHQlFxTlhxUlhtZG1zT1h0R3pkdTNQU0lYbUptSVFDWTlrME1DWlVTUGFpMGc0NEZzRkl6b2ZZKzN4MndBTmhma2UzT3EzWHJiaVNmYm9rU3ZXVjB1YkNia2Viem9pYmNLMjdpeHNKaCtheExZRXNyZ3BHeWJoeUYzRjF6VEUySS9uNExsZ25XcFMzYVZ6N1lhT3ZNZmNzU2xWbVZPRWFQaDlLODdWTERIRFRZQmswVzBtTjhaT1pJOU5WcE0ybTcxRFlGYXp4ZUtlSkhVenhWMWR0UWhndjZzQUJiL2xFMkRPMmU5UWRnNjUwMUsrbHBiYWx1S3duZHVLNUVWTk9teG9VQVlPcWR0V1pMS09yckNzV3E2Wnl3QUdobWg2V1JNM2FSc2Q3VDFnR0Fmb00xNWtpSTdpZ1k2ODFDejlvMzVJUmJxR3NYdVJHckZWMzdCdXVkSS9Wc3hlcEhaOXJGeUR1WFJvNkVmYnZJWHJUcit2WFFMWTlHamp5NjZFZ0lQYm9sUkRtcXIvazBTbWNhWlNURUhHMEtjU2FpSVlDTWs3Vjhidi9yTU5Ib3VlQ3ZUcFN5OHNVTytQdHNLOUxXd2pucTdVSUxnWUVHSWxqLzlnSXYzTEZMWHRDbWc1WTBnOHBScTB0Tm9CTnZpZytERmdQbVFpRDJNeFhjbWlUVWtMSTM2SWdmbzI2UEJWZFc3OTVkbVpXeHN2MUV3YzN3WUN2UjdNcnEzWldQNVp3bDJ5VnNuQm9JdDNPL0pRU3VuL1drZzlTZitpTTQ3N0p6VzIxYmlCNDluSWpxYWcrRE9GNnJ5dHZLUEExNjBWSXNXeG9PbVc5RTNyZXhSR3BJT053NlEyWlE3bWRsVDNwRWp5TGRuRUZEWitzMkVlS2JYWWxpS0EzSGFJMFpCSGxtcDRNeVE1VS8rOGIySnVocUwwdElkT1FkMVFZenFTSVBRUnptdWh1b283cjZNNjhDNHVRZW5ERERUZVdMelRFb0VKWjJLVDhCRzRyN3VvS3cvQVcrdjlKNUlzdXlyY0xJZWJ3ZWhabTJMQXVSTStmMHkrcUp0amZNNm91dW9hWUdoM21pREdsM2NEeWovbW1QbkNldndqVldZWE5DM0JCb1pIcEI5bEF0OTZPYmpqdklaV1Uwd2szSTNNYlc3SUJkVVE0YmxueGFtVUZzVTBZYUpNazZUTU9TbzBxR0RUbjFmVS9VaGlZQ2FGUlhpWkRUN05udWtkOWhLc2c4R3ZiamNJZmRoS28vRzQrQ1F0dE9SdHZPZGNGZzVzYXFFUmJOVEJIektDZ3lHb0VJaGxFRm81a2JTdEE5cGE2WjJzM3d3dUlwV3gvN2RGZzRMTzJJYnFqS2dVR3lqNXEwNXhHV2VmenhGYmxjcGFCemhITWU3SlBhRnBXMm5lcnhjKzlxdHVmRnhqQ1BEc003bExoR1FWMGhsZHBobjMzb3gveXpGTnhrQnFkbHdSOXZxeThreU5jT3hCbmF6UXB4MjNFa1BxcDZ2NHV5citjY2ZyVU5uRkZtMTdrRGs5YVFScC9UUHRFN0xZMk5ndCtsWVk4VDBHaFhpQis4SzkvcU5Eam9jUENlR3ZhQUE0MVM2ek0vTGNRYUc2bDlSWTRFR3RXVHNMeFo0RHFZTk9mcm9GSFNvU0x2K0o2cHYwazRRL2RzTmRJZTFjL0M3OFJOclJkNmdrYk9ld3dXczFDOGNaSTBNZ29UaHI3ZXNtckUwc2dic3pOL3pDZW1SRFNLbVVLbGIrNWVhY3hweVNpS21Mb05wMyttRVRUYWRJQTRjanNPYzQ0Sk5HbzU0Rk5wVWppOG1BbC9LemdUZGVYZW4veVVlZWFLU3kvM2tlaTFGNzVQZWZseXJ1WGVMZFlhU0JPMnBEc096UmtoTGwxUDJyUDBlZm1sdURLYnZnamhQS25qRTJVdUs3Q3dmVUplVDhPOVd6akU3VGdsVDZqU0NTN0tPbTFacnY3T3JsWlA4S3dGWWdTZjNpZHYxK2dPLytQNUJBbHZ6NTR2SHYwLzJwbDYwdzRmRjZzQUFBQUFTVVZPUks1Q1lJST0iCn0K"/>
    </extobj>
    <extobj name="334E55B0-647D-440b-865C-3EC943EB4CBC-12">
      <extobjdata type="334E55B0-647D-440b-865C-3EC943EB4CBC" data="ewogICAiSW1nU2V0dGluZ0pzb24iIDogIntcImRwaVwiOlwiNjAwXCIsXCJmb3JtYXRcIjpcIlBOR1wiLFwidHJhbnNwYXJlbnRcIjp0cnVlLFwiYXV0b1wiOmZhbHNlfSIsCiAgICJMYXRleCIgOiAiWEZzZ1VsNHlJRnhkIiwKICAgIkxhdGV4SW1nQmFzZTY0IiA6ICJpVkJPUncwS0dnb0FBQUFOU1VoRVVnQUFBRnNBQUFCTEJBTUFBQUR0enVZeEFBQUFNRkJNVkVYLy8vOEFBQUFBQUFBQUFBQUFBQUFBQUFBQUFBQUFBQUFBQUFBQUFBQUFBQUFBQUFBQUFBQUFBQUFBQUFBQUFBQXYzYUI3QUFBQUQzUlNUbE1BcSsvZHpabG1Na1NKdTFRUWRpTEl3SllKQUFBQUNYQklXWE1BQUE3RUFBQU94QUdWS3c0YkFBQUR3VWxFUVZSSURZMVd6V3NUVVJCL2FrMzZrYVJWTHlKQ3FnZWhJa2F3NkVFbHdUL0F0RWk5cGdnVkJIRTllTEtINU9MVkZMeDRrUlFVUENqRWt4NlRQNkRRSWw0bFM3MTRzYWxwL2FvZjQ4eStyM2x2WXpidnNHOW1mcjk5Kzk1dloyWlhpQ0hHdzZzdysyUUlucVRjQkJvejdlRnUrQWhYSG4xNkRQQnRLSG9hTGhLdkF6QTFESDl6cjAyME5NQ1hZZWpsa21UVkFSYVQrUlBRbHFSOUFMK1Q2ZU5mRlNjSDhDZVp2ZzR6aWxTR25XUjZGV0JEc2hxZzl6WGdManhoU2NJQlFEaUFLS0V1d0txMFdnQTFhUTI0SGdCNExXRmMvZDRBb29SeXpRdUtnKzgxVEtSYlFoTjYxa20yQVBRckVPSXdzTkdidlJIZlpSYmdyMW1Ua2FWNTFFREsyQTh3WjJLMzU1OFRyWGRvWVdIKzJETXlMeGxNR29HMzlZUElPU09oOUh1MHJ6bDhUSm16VGdBM0J5czZjaCtkbW5ab0h2RlZ4d3hsN3lFUDhJdlRLL0NEdTBMZ1daaXd1QnAvSzFub2VXSmhkckR5d21MVHVVV3JCbkRaWFJ3alRyRVhnVDArQlhzZVcrQnV2N01ZdXBZU1dCRTBwUUN3clcyY0d3Q2czUlI3a0lxaHNEcXpvMGdIL2JiQ2dwMVFXV1pLSWJ4aFBDRXE2Q3N4c3ZBcUFwWkNpN3V5QzlGRXVvSTdTckVpbzJQWm1MM1NJbmdVNVdmMU9UbSt6cFVRZ282aUdrVkhOZFAwTGkyalJzdHRPM1NVbnhHVTFja3p4dDRpSFkxbkJTV0JiSElkbFltWk91OWlSVmYyS3RLbmFIWE1scE0wMEdmTFpkQXRSUStYbHp3bVhKdk1CZ0pxMk9JVEV4aGFrVXk2MGttamxCalRYSnkzTFU2MVZMUHVPTHFMNUZiUjBPT2N4VDNaRzdvNldwcUxjM1FXZVF2S3ptVEZMZlJxZHEyNGhhdEltU01vRDNBOHptR1JDdGZwWGJ4dk1DcVpSZjFXOENPSDdGTWU3TGtrZTNUdzNQSVNKdGRMRC9aZGt0Mk1FM2Q4MlBkSjl2TTBpbWk4OE5HWWIyVWZyWUFxbmhqSkJwanNtWHlDNW5oWGk4bU9aZWowTzd1b3NYQUhOajJMcGtvTjdobklzUGtXdUxuc1VkRjFzNzNMdnl0eHNoQ2p3TE45a2gya0gxdFFFZFFNZ3EyYlY3R0pHNE1LMlRpQ3FXcUQzTUxIczJ5dk9oN25LYnZ1N0RaSTJreUR5MDZkM242Zyt5d3V5bHgyYW8rc3N2cnc4YVFsRTZhbU1mQWYwNVdkMnFQTkNMT0tOVnpaS2ZkWnc3STBiYm15VSs3TGJxcHhiNTUwaEVhUDVadEhKYmZ1U05GRituVEV1aHRkWTVlR2N6YThXWGFGMUgva0xEdFBieUc5UkV1TzlDOHFOOXNGYldhVjZGVmJNZVRxUVVMUGFVZUlTVTF2YnRnZ3N6WVJuN0krOWZZU3VoUHNmMFdqNlRjZnJpTU11MDl2dlZVeCtqZVpScnZiWitzZDRxb1JLbjRqK3RDa0MyeURDdUZmS3ZOc3pJbWRNRlBwbDhTNXJiVTIzWnBaMndwcGpzWUQvSGdVNUxkSmh3Yk9uNDhVVHZlVDVSL09UWVQwdGl5VWdnQUFBQUJKUlU1RXJrSmdnZz09Igp9Cg=="/>
    </extobj>
    <extobj name="334E55B0-647D-440b-865C-3EC943EB4CBC-13">
      <extobjdata type="334E55B0-647D-440b-865C-3EC943EB4CBC" data="ewogICAiSW1nU2V0dGluZ0pzb24iIDogIntcImRwaVwiOlwiNjAwXCIsXCJmb3JtYXRcIjpcIlBOR1wiLFwidHJhbnNwYXJlbnRcIjp0cnVlLFwiYXV0b1wiOmZhbHNlfSIsCiAgICJMYXRleCIgOiAiWEZzZ1pGOTdXMU5kTEdsOUNpQmNYUT09IiwKICAgIkxhdGV4SW1nQmFzZTY0IiA6ICJpVkJPUncwS0dnb0FBQUFOU1VoRVVnQUFBS01BQUFCWUJBTUFBQUJyRjFwcEFBQUFNRkJNVkVYLy8vOEFBQUFBQUFBQUFBQUFBQUFBQUFBQUFBQUFBQUFBQUFBQUFBQUFBQUFBQUFBQUFBQUFBQUFBQUFBQUFBQXYzYUI3QUFBQUQzUlNUbE1BRURKRVZIYUpxN3ZONzVsbUl0M3Q5b3BQQUFBQUNYQklXWE1BQUE3RUFBQU94QUdWS3c0YkFBQUZ3RWxFUVZSWUNlMllQV3dqUlJUSForMDRjWEp4WWlHRVVtRkxWRlJPZ1FBSjZSeUpBb21UenFZNUpCcW5BMUdRU0RRVVNERUZ6UW5KYVNnQUlZY0dSVFI3UXRkUU9WUlVLRWFpb2pnSEtFNTNFcmZoODJJbitQR2ZqNTJablYzdk9WNWZ4eWlLWjk2YitlMmIyZis4R1p1eFNIbml1UnZ2ZlhvZU1XVnNYQ0ZlSG1ha1JJYXZDT1JGeEpheGtiL3hway8wYjBhS094eUJIcmkyakcwZ2R6TWkzT0VWb2lQWGxySGRJT3BuUkxqRGV6UnlUVm5id1h4bGlYQThvcm5LRXNpRitjc1NXL0lnNjlvNTQ5ZitsNld6SXJNM0g0c3MvNTQ5bnNTUmtPVWZpWTdaalpEbDZleWpuWkd2M0IrK3l4aGsyWFljc3phOU4yZ1UwQWNNMmJJNUs4TVoxNkx6UHJzNkxpTmJWaDNYak0wTkduTlNaNzlITkNQQ0daYjNhWitiMWk0Q09uTjhNemJyTkJRajh6akc1eVBMSE5IUE1waGdYcktzRVcxS1pHdGVzalQ3R3ZDMmhIc1BVRlJkV3F6L2QrQzdhN1ZqVmV5WUw1VFJ5QkpuRU5GSnJLODBET0NUcXoraFE1MW9XN2xRcmNwcU5xUnZMZ003V3BaZXVBTHFZU3ozVmpENmpDLzVxMlZ1V2srTHNrQkdpMTFkZFpGUCtUVEMzeEhMeTcyUWlzUzk2cTh3RkNOTEIxbWc0ZmVNUGRrWnNvRU1id0x5MlRNK2gyTWpIRWc5ekpaUnBOY2RWdmxqYzhIbi9qKzhNbUhpSlhtK0JpUjNJL290R25vVStWT1luNTRtK2pNRkNmRzA4V0FJb2lsNk1iYXNaWW1MREh4aEtmbmhwUVpoL0M2c3lSTXZpcHNrM282Ky9hMGJPVVdRYTFwbHJLZW1sSXpNMHprZWlNajA3USt5NURMaEpZTGNHVXNqL3Rmb2xxZ25JOW1QZlhncjFwY1NJOHNJc21Ra3dkWnBLdzBwZklnc1hDaldOZHZNam5MUk91TFdxUHhJSkRSa2hFTlNJUmhrSTFlc3piNnMxbURDeE1YaldrWTRrS1ZVaUlNYzJFaSsvaWhweUY2aUxDTlIxdTJKcTUyV2h0d2o5UTdGeTk5SEFDL3cxYkluM3JCZXo0cVU1YU9pYlBLWm9GU2tMTHRWMUcxa2pVYnluY0NlNDA2VXRDZ2huQ1BSaWJHR2tLVW5VbzJOeEtOK1VWMzBSeEx5eGE4K0Z2NldrWGRQWk11Rk0yNjNrZGhtOUZGZjAwUWxBYmxCbjlCdjNGblRpWno1UXBaTDR0aTFrVHdOME9oOVBYaytMSTcwZ2wzV0ZabHZuZFIrWUVnalhDRXI0cnV6aldSWUhKVHhiUXNhUnhhaDZaNWdMZW0xUEpZSnVIN0FvNGdnOFRCUmhwdmNKVW9jZVh5Q0c1RElMNWpWcnVpRTI2clltbnZidkJsQnN1dUtLWlpaOUk0amd6N0QwdDNpM3E0U2N2Mml4L1hueVZRWFJiTG5Bd25kRnp6OGl5Rlg4VGhrMHlQZVlTQ0Z2RXJOR285eVVVYmlJRm5wTzU5RDFYWk1RSzRoSEp3S0NKVi9heFJDM3J0Z1JmNGx0eWJlampOeDNzKzd4cUZpQ0ZxeEtDc0hlTFBoQWR1Z1gxbnA3ZkVtOHdMYVhQQ2JmSHdDRWc4SGMxdDRFNUIzTUs0ZTd0eFNsOGJ5L05uQVdhMHVnKzdFQlFtYTM1K0U1UFk5blY5eTMvaUgzNHF1TDNYdlZrVWxNVXIrUmsrbE96NXgySEhwMlZYdXBBOFRaYjVzL0sxVTVLcloyMmFJcVJua2NkTllhNm5JWlhNd21pR21acENkTFdPdDBJbHF4TjQ0N0FOenpwZ2hwbWFRZnRWWUJ6cGRKeUYzMG45YTA4aWNsaUxJRFgzT0p5RjlhcHVueDJzYVdRZ3ZzYnpQbnI1RkpDQnhHbTR4ZHIwZmgwbUxSaFpGdmdxTit0cVlnRndTYjRkbmorU2lrZXVXMXBhMDBpMWRYdnRhRVNvOEErVE1YY2NGYTJSTlhkVjRoK09SRGtGSGlYeTdLUWMzK0IxakNabG5RdEhJbGpnOVJLOEZmUyt4OW5pTjZFQXlkbmlGWjQ4SlJTTTdoTy9Vc3V5RThhQ3BvMnpwZTNtTEwwdm5TSFdPZjJna1BXeU1YaFArcS9MOGszMDFzcUZ2ZmpWb3FDQnY4bkVlTENFeVIrMWNRQisrL01Nejc1ajhDNzlHNG5jR2hTbGk0ajMxWlRTSkdTSUw0ekpiNkNMM0loajlibXhrNmVhWER5VEFDNGFkWVRrSnB2eHFKeXp5d3o3MytuMjZkenZTV1VjSjZ6M2xLZHc4M0lwMGlqYkNLS05XMDdLUmg4YWNWcnNFc3FUdnVXbEE4M29tOWJLaVhOWDMzRW1kcGYwU1VSWlAwMUdoOXhMSStuWTRLUDN6RXNodWluRHNoMHlQdkRMdGJ6YlRJMXR0TzVTVSt0VEkvT1FFNmVDblJoYkNQT1VBNHMycGtmR2hreXpaZm9GSnBENE81T3kvWnYwSEV6d2s3ZjFiRWNzQUFBQUFTVVZPUks1Q1lJST0iCn0K"/>
    </extobj>
  </extobjs>
</s:customData>
</file>

<file path=customXml/itemProps3.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6841</Words>
  <Application>WPS Writer</Application>
  <PresentationFormat>宽屏</PresentationFormat>
  <Paragraphs>178</Paragraphs>
  <Slides>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Calibri</vt:lpstr>
      <vt:lpstr>Helvetica Neue</vt:lpstr>
      <vt:lpstr>Calibri Light</vt:lpstr>
      <vt:lpstr>微软雅黑</vt:lpstr>
      <vt:lpstr>汉仪旗黑</vt:lpstr>
      <vt:lpstr>Arial Unicode MS</vt:lpstr>
      <vt:lpstr>SimSun</vt:lpstr>
      <vt:lpstr>汉仪书宋二KW</vt:lpstr>
      <vt:lpstr>SimSun</vt:lpstr>
      <vt:lpstr>Office 主题</vt:lpstr>
      <vt:lpstr>Ideas and steps  about Ke et al. paper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evaking</dc:creator>
  <cp:lastModifiedBy>evaking</cp:lastModifiedBy>
  <cp:revision>107</cp:revision>
  <dcterms:created xsi:type="dcterms:W3CDTF">2021-12-08T12:34:08Z</dcterms:created>
  <dcterms:modified xsi:type="dcterms:W3CDTF">2021-12-08T12:34:08Z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1033-3.9.3.6359</vt:lpwstr>
  </property>
</Properties>
</file>