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2E0F22-7E97-4909-A466-2C7866ED0152}" v="2" dt="2021-11-11T12:32:51.6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79"/>
    <p:restoredTop sz="94582"/>
  </p:normalViewPr>
  <p:slideViewPr>
    <p:cSldViewPr snapToGrid="0" snapToObjects="1">
      <p:cViewPr>
        <p:scale>
          <a:sx n="159" d="100"/>
          <a:sy n="159" d="100"/>
        </p:scale>
        <p:origin x="-1936" y="-1432"/>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i Xiang" userId="c09c3f8a-6cb5-4a37-9f74-2d1913e21293" providerId="ADAL" clId="{DA2E0F22-7E97-4909-A466-2C7866ED0152}"/>
    <pc:docChg chg="undo custSel addSld modSld">
      <pc:chgData name="Yoi Xiang" userId="c09c3f8a-6cb5-4a37-9f74-2d1913e21293" providerId="ADAL" clId="{DA2E0F22-7E97-4909-A466-2C7866ED0152}" dt="2021-11-11T12:58:56.547" v="2197" actId="20577"/>
      <pc:docMkLst>
        <pc:docMk/>
      </pc:docMkLst>
      <pc:sldChg chg="addSp delSp modSp mod">
        <pc:chgData name="Yoi Xiang" userId="c09c3f8a-6cb5-4a37-9f74-2d1913e21293" providerId="ADAL" clId="{DA2E0F22-7E97-4909-A466-2C7866ED0152}" dt="2021-11-11T12:58:56.547" v="2197" actId="20577"/>
        <pc:sldMkLst>
          <pc:docMk/>
          <pc:sldMk cId="263858504" sldId="256"/>
        </pc:sldMkLst>
        <pc:spChg chg="mod">
          <ac:chgData name="Yoi Xiang" userId="c09c3f8a-6cb5-4a37-9f74-2d1913e21293" providerId="ADAL" clId="{DA2E0F22-7E97-4909-A466-2C7866ED0152}" dt="2021-11-11T12:25:25.226" v="428" actId="20577"/>
          <ac:spMkLst>
            <pc:docMk/>
            <pc:sldMk cId="263858504" sldId="256"/>
            <ac:spMk id="7" creationId="{00000000-0000-0000-0000-000000000000}"/>
          </ac:spMkLst>
        </pc:spChg>
        <pc:spChg chg="mod">
          <ac:chgData name="Yoi Xiang" userId="c09c3f8a-6cb5-4a37-9f74-2d1913e21293" providerId="ADAL" clId="{DA2E0F22-7E97-4909-A466-2C7866ED0152}" dt="2021-11-11T12:38:30.317" v="657" actId="20577"/>
          <ac:spMkLst>
            <pc:docMk/>
            <pc:sldMk cId="263858504" sldId="256"/>
            <ac:spMk id="8" creationId="{00000000-0000-0000-0000-000000000000}"/>
          </ac:spMkLst>
        </pc:spChg>
        <pc:spChg chg="add mod">
          <ac:chgData name="Yoi Xiang" userId="c09c3f8a-6cb5-4a37-9f74-2d1913e21293" providerId="ADAL" clId="{DA2E0F22-7E97-4909-A466-2C7866ED0152}" dt="2021-11-11T12:56:20.652" v="1941" actId="14100"/>
          <ac:spMkLst>
            <pc:docMk/>
            <pc:sldMk cId="263858504" sldId="256"/>
            <ac:spMk id="10" creationId="{13936DCE-51BC-4192-95C5-8D9F2A3F473D}"/>
          </ac:spMkLst>
        </pc:spChg>
        <pc:spChg chg="mod">
          <ac:chgData name="Yoi Xiang" userId="c09c3f8a-6cb5-4a37-9f74-2d1913e21293" providerId="ADAL" clId="{DA2E0F22-7E97-4909-A466-2C7866ED0152}" dt="2021-11-11T12:40:15.878" v="677" actId="14100"/>
          <ac:spMkLst>
            <pc:docMk/>
            <pc:sldMk cId="263858504" sldId="256"/>
            <ac:spMk id="11" creationId="{00000000-0000-0000-0000-000000000000}"/>
          </ac:spMkLst>
        </pc:spChg>
        <pc:spChg chg="add mod">
          <ac:chgData name="Yoi Xiang" userId="c09c3f8a-6cb5-4a37-9f74-2d1913e21293" providerId="ADAL" clId="{DA2E0F22-7E97-4909-A466-2C7866ED0152}" dt="2021-11-11T12:56:33.570" v="1957" actId="20577"/>
          <ac:spMkLst>
            <pc:docMk/>
            <pc:sldMk cId="263858504" sldId="256"/>
            <ac:spMk id="12" creationId="{1149FD1C-DD7B-48DE-B76B-03A09CB15985}"/>
          </ac:spMkLst>
        </pc:spChg>
        <pc:spChg chg="mod">
          <ac:chgData name="Yoi Xiang" userId="c09c3f8a-6cb5-4a37-9f74-2d1913e21293" providerId="ADAL" clId="{DA2E0F22-7E97-4909-A466-2C7866ED0152}" dt="2021-11-11T12:33:22.525" v="620" actId="14100"/>
          <ac:spMkLst>
            <pc:docMk/>
            <pc:sldMk cId="263858504" sldId="256"/>
            <ac:spMk id="13" creationId="{00000000-0000-0000-0000-000000000000}"/>
          </ac:spMkLst>
        </pc:spChg>
        <pc:spChg chg="add mod">
          <ac:chgData name="Yoi Xiang" userId="c09c3f8a-6cb5-4a37-9f74-2d1913e21293" providerId="ADAL" clId="{DA2E0F22-7E97-4909-A466-2C7866ED0152}" dt="2021-11-11T12:58:56.547" v="2197" actId="20577"/>
          <ac:spMkLst>
            <pc:docMk/>
            <pc:sldMk cId="263858504" sldId="256"/>
            <ac:spMk id="15" creationId="{7E45AD05-EDAD-40E8-891D-1B58B5010A4D}"/>
          </ac:spMkLst>
        </pc:spChg>
        <pc:spChg chg="mod">
          <ac:chgData name="Yoi Xiang" userId="c09c3f8a-6cb5-4a37-9f74-2d1913e21293" providerId="ADAL" clId="{DA2E0F22-7E97-4909-A466-2C7866ED0152}" dt="2021-11-11T12:40:41.734" v="695" actId="20577"/>
          <ac:spMkLst>
            <pc:docMk/>
            <pc:sldMk cId="263858504" sldId="256"/>
            <ac:spMk id="18" creationId="{00000000-0000-0000-0000-000000000000}"/>
          </ac:spMkLst>
        </pc:spChg>
        <pc:spChg chg="del">
          <ac:chgData name="Yoi Xiang" userId="c09c3f8a-6cb5-4a37-9f74-2d1913e21293" providerId="ADAL" clId="{DA2E0F22-7E97-4909-A466-2C7866ED0152}" dt="2021-11-11T12:37:54.983" v="645" actId="478"/>
          <ac:spMkLst>
            <pc:docMk/>
            <pc:sldMk cId="263858504" sldId="256"/>
            <ac:spMk id="22" creationId="{00000000-0000-0000-0000-000000000000}"/>
          </ac:spMkLst>
        </pc:spChg>
        <pc:spChg chg="del">
          <ac:chgData name="Yoi Xiang" userId="c09c3f8a-6cb5-4a37-9f74-2d1913e21293" providerId="ADAL" clId="{DA2E0F22-7E97-4909-A466-2C7866ED0152}" dt="2021-11-11T12:37:53.280" v="644" actId="478"/>
          <ac:spMkLst>
            <pc:docMk/>
            <pc:sldMk cId="263858504" sldId="256"/>
            <ac:spMk id="23" creationId="{00000000-0000-0000-0000-000000000000}"/>
          </ac:spMkLst>
        </pc:spChg>
        <pc:spChg chg="del">
          <ac:chgData name="Yoi Xiang" userId="c09c3f8a-6cb5-4a37-9f74-2d1913e21293" providerId="ADAL" clId="{DA2E0F22-7E97-4909-A466-2C7866ED0152}" dt="2021-11-11T12:37:48.088" v="641" actId="478"/>
          <ac:spMkLst>
            <pc:docMk/>
            <pc:sldMk cId="263858504" sldId="256"/>
            <ac:spMk id="25" creationId="{00000000-0000-0000-0000-000000000000}"/>
          </ac:spMkLst>
        </pc:spChg>
        <pc:spChg chg="del">
          <ac:chgData name="Yoi Xiang" userId="c09c3f8a-6cb5-4a37-9f74-2d1913e21293" providerId="ADAL" clId="{DA2E0F22-7E97-4909-A466-2C7866ED0152}" dt="2021-11-11T12:37:50.716" v="643" actId="478"/>
          <ac:spMkLst>
            <pc:docMk/>
            <pc:sldMk cId="263858504" sldId="256"/>
            <ac:spMk id="27" creationId="{00000000-0000-0000-0000-000000000000}"/>
          </ac:spMkLst>
        </pc:spChg>
        <pc:spChg chg="del">
          <ac:chgData name="Yoi Xiang" userId="c09c3f8a-6cb5-4a37-9f74-2d1913e21293" providerId="ADAL" clId="{DA2E0F22-7E97-4909-A466-2C7866ED0152}" dt="2021-11-11T12:35:41.879" v="636" actId="478"/>
          <ac:spMkLst>
            <pc:docMk/>
            <pc:sldMk cId="263858504" sldId="256"/>
            <ac:spMk id="31" creationId="{00000000-0000-0000-0000-000000000000}"/>
          </ac:spMkLst>
        </pc:spChg>
        <pc:spChg chg="del">
          <ac:chgData name="Yoi Xiang" userId="c09c3f8a-6cb5-4a37-9f74-2d1913e21293" providerId="ADAL" clId="{DA2E0F22-7E97-4909-A466-2C7866ED0152}" dt="2021-11-11T12:35:40.497" v="635" actId="478"/>
          <ac:spMkLst>
            <pc:docMk/>
            <pc:sldMk cId="263858504" sldId="256"/>
            <ac:spMk id="33" creationId="{00000000-0000-0000-0000-000000000000}"/>
          </ac:spMkLst>
        </pc:spChg>
        <pc:picChg chg="del">
          <ac:chgData name="Yoi Xiang" userId="c09c3f8a-6cb5-4a37-9f74-2d1913e21293" providerId="ADAL" clId="{DA2E0F22-7E97-4909-A466-2C7866ED0152}" dt="2021-11-11T12:37:55.799" v="646" actId="478"/>
          <ac:picMkLst>
            <pc:docMk/>
            <pc:sldMk cId="263858504" sldId="256"/>
            <ac:picMk id="3" creationId="{1C99E594-47E9-49CE-83B2-39AEC909F878}"/>
          </ac:picMkLst>
        </pc:picChg>
        <pc:picChg chg="add mod">
          <ac:chgData name="Yoi Xiang" userId="c09c3f8a-6cb5-4a37-9f74-2d1913e21293" providerId="ADAL" clId="{DA2E0F22-7E97-4909-A466-2C7866ED0152}" dt="2021-11-11T12:40:22.940" v="679" actId="1076"/>
          <ac:picMkLst>
            <pc:docMk/>
            <pc:sldMk cId="263858504" sldId="256"/>
            <ac:picMk id="4" creationId="{BB6BAAF0-AE30-41B9-81AC-CA1CC0A2576D}"/>
          </ac:picMkLst>
        </pc:picChg>
        <pc:picChg chg="add mod">
          <ac:chgData name="Yoi Xiang" userId="c09c3f8a-6cb5-4a37-9f74-2d1913e21293" providerId="ADAL" clId="{DA2E0F22-7E97-4909-A466-2C7866ED0152}" dt="2021-11-11T12:40:18.597" v="678" actId="1076"/>
          <ac:picMkLst>
            <pc:docMk/>
            <pc:sldMk cId="263858504" sldId="256"/>
            <ac:picMk id="6" creationId="{33DE0843-7344-449B-A640-596AAD63EBA0}"/>
          </ac:picMkLst>
        </pc:picChg>
        <pc:picChg chg="del">
          <ac:chgData name="Yoi Xiang" userId="c09c3f8a-6cb5-4a37-9f74-2d1913e21293" providerId="ADAL" clId="{DA2E0F22-7E97-4909-A466-2C7866ED0152}" dt="2021-11-11T12:37:49.504" v="642" actId="478"/>
          <ac:picMkLst>
            <pc:docMk/>
            <pc:sldMk cId="263858504" sldId="256"/>
            <ac:picMk id="28" creationId="{00000000-0000-0000-0000-000000000000}"/>
          </ac:picMkLst>
        </pc:picChg>
      </pc:sldChg>
      <pc:sldChg chg="addSp delSp modSp new mod">
        <pc:chgData name="Yoi Xiang" userId="c09c3f8a-6cb5-4a37-9f74-2d1913e21293" providerId="ADAL" clId="{DA2E0F22-7E97-4909-A466-2C7866ED0152}" dt="2021-11-11T12:32:31.018" v="614"/>
        <pc:sldMkLst>
          <pc:docMk/>
          <pc:sldMk cId="3929600436" sldId="257"/>
        </pc:sldMkLst>
        <pc:spChg chg="add del mod">
          <ac:chgData name="Yoi Xiang" userId="c09c3f8a-6cb5-4a37-9f74-2d1913e21293" providerId="ADAL" clId="{DA2E0F22-7E97-4909-A466-2C7866ED0152}" dt="2021-11-11T12:32:22.448" v="610"/>
          <ac:spMkLst>
            <pc:docMk/>
            <pc:sldMk cId="3929600436" sldId="257"/>
            <ac:spMk id="3" creationId="{4E6C1806-5FFB-46D0-A22F-7CF37C2FCEB8}"/>
          </ac:spMkLst>
        </pc:spChg>
        <pc:spChg chg="add del mod">
          <ac:chgData name="Yoi Xiang" userId="c09c3f8a-6cb5-4a37-9f74-2d1913e21293" providerId="ADAL" clId="{DA2E0F22-7E97-4909-A466-2C7866ED0152}" dt="2021-11-11T12:32:31.018" v="614"/>
          <ac:spMkLst>
            <pc:docMk/>
            <pc:sldMk cId="3929600436" sldId="257"/>
            <ac:spMk id="5" creationId="{FC5581F1-FF07-4304-8FD2-E769DFA3301B}"/>
          </ac:spMkLst>
        </pc:spChg>
      </pc:sldChg>
    </pc:docChg>
  </pc:docChgLst>
  <pc:docChgLst>
    <pc:chgData name="Yoi Xiang" userId="c09c3f8a-6cb5-4a37-9f74-2d1913e21293" providerId="ADAL" clId="{4152D923-FA9F-4CE6-94EE-B6971B881FEA}"/>
    <pc:docChg chg="undo custSel modSld">
      <pc:chgData name="Yoi Xiang" userId="c09c3f8a-6cb5-4a37-9f74-2d1913e21293" providerId="ADAL" clId="{4152D923-FA9F-4CE6-94EE-B6971B881FEA}" dt="2021-09-19T08:12:27.872" v="1891" actId="1076"/>
      <pc:docMkLst>
        <pc:docMk/>
      </pc:docMkLst>
      <pc:sldChg chg="addSp delSp modSp mod">
        <pc:chgData name="Yoi Xiang" userId="c09c3f8a-6cb5-4a37-9f74-2d1913e21293" providerId="ADAL" clId="{4152D923-FA9F-4CE6-94EE-B6971B881FEA}" dt="2021-09-19T08:12:27.872" v="1891" actId="1076"/>
        <pc:sldMkLst>
          <pc:docMk/>
          <pc:sldMk cId="263858504" sldId="256"/>
        </pc:sldMkLst>
        <pc:spChg chg="mod">
          <ac:chgData name="Yoi Xiang" userId="c09c3f8a-6cb5-4a37-9f74-2d1913e21293" providerId="ADAL" clId="{4152D923-FA9F-4CE6-94EE-B6971B881FEA}" dt="2021-09-19T07:39:24.650" v="23" actId="20577"/>
          <ac:spMkLst>
            <pc:docMk/>
            <pc:sldMk cId="263858504" sldId="256"/>
            <ac:spMk id="7" creationId="{00000000-0000-0000-0000-000000000000}"/>
          </ac:spMkLst>
        </pc:spChg>
        <pc:spChg chg="mod">
          <ac:chgData name="Yoi Xiang" userId="c09c3f8a-6cb5-4a37-9f74-2d1913e21293" providerId="ADAL" clId="{4152D923-FA9F-4CE6-94EE-B6971B881FEA}" dt="2021-09-19T08:09:59.856" v="1852" actId="14100"/>
          <ac:spMkLst>
            <pc:docMk/>
            <pc:sldMk cId="263858504" sldId="256"/>
            <ac:spMk id="14" creationId="{00000000-0000-0000-0000-000000000000}"/>
          </ac:spMkLst>
        </pc:spChg>
        <pc:spChg chg="del">
          <ac:chgData name="Yoi Xiang" userId="c09c3f8a-6cb5-4a37-9f74-2d1913e21293" providerId="ADAL" clId="{4152D923-FA9F-4CE6-94EE-B6971B881FEA}" dt="2021-09-19T08:09:46.205" v="1848" actId="478"/>
          <ac:spMkLst>
            <pc:docMk/>
            <pc:sldMk cId="263858504" sldId="256"/>
            <ac:spMk id="15" creationId="{00000000-0000-0000-0000-000000000000}"/>
          </ac:spMkLst>
        </pc:spChg>
        <pc:spChg chg="del">
          <ac:chgData name="Yoi Xiang" userId="c09c3f8a-6cb5-4a37-9f74-2d1913e21293" providerId="ADAL" clId="{4152D923-FA9F-4CE6-94EE-B6971B881FEA}" dt="2021-09-19T08:09:47.948" v="1849" actId="478"/>
          <ac:spMkLst>
            <pc:docMk/>
            <pc:sldMk cId="263858504" sldId="256"/>
            <ac:spMk id="17" creationId="{00000000-0000-0000-0000-000000000000}"/>
          </ac:spMkLst>
        </pc:spChg>
        <pc:spChg chg="mod">
          <ac:chgData name="Yoi Xiang" userId="c09c3f8a-6cb5-4a37-9f74-2d1913e21293" providerId="ADAL" clId="{4152D923-FA9F-4CE6-94EE-B6971B881FEA}" dt="2021-09-19T08:12:06.825" v="1887" actId="1076"/>
          <ac:spMkLst>
            <pc:docMk/>
            <pc:sldMk cId="263858504" sldId="256"/>
            <ac:spMk id="20" creationId="{00000000-0000-0000-0000-000000000000}"/>
          </ac:spMkLst>
        </pc:spChg>
        <pc:spChg chg="mod">
          <ac:chgData name="Yoi Xiang" userId="c09c3f8a-6cb5-4a37-9f74-2d1913e21293" providerId="ADAL" clId="{4152D923-FA9F-4CE6-94EE-B6971B881FEA}" dt="2021-09-19T08:12:27.872" v="1891" actId="1076"/>
          <ac:spMkLst>
            <pc:docMk/>
            <pc:sldMk cId="263858504" sldId="256"/>
            <ac:spMk id="22" creationId="{00000000-0000-0000-0000-000000000000}"/>
          </ac:spMkLst>
        </pc:spChg>
        <pc:spChg chg="mod">
          <ac:chgData name="Yoi Xiang" userId="c09c3f8a-6cb5-4a37-9f74-2d1913e21293" providerId="ADAL" clId="{4152D923-FA9F-4CE6-94EE-B6971B881FEA}" dt="2021-09-19T08:12:17.946" v="1888" actId="1076"/>
          <ac:spMkLst>
            <pc:docMk/>
            <pc:sldMk cId="263858504" sldId="256"/>
            <ac:spMk id="23" creationId="{00000000-0000-0000-0000-000000000000}"/>
          </ac:spMkLst>
        </pc:spChg>
        <pc:spChg chg="mod">
          <ac:chgData name="Yoi Xiang" userId="c09c3f8a-6cb5-4a37-9f74-2d1913e21293" providerId="ADAL" clId="{4152D923-FA9F-4CE6-94EE-B6971B881FEA}" dt="2021-09-19T08:12:06.825" v="1887" actId="1076"/>
          <ac:spMkLst>
            <pc:docMk/>
            <pc:sldMk cId="263858504" sldId="256"/>
            <ac:spMk id="26" creationId="{00000000-0000-0000-0000-000000000000}"/>
          </ac:spMkLst>
        </pc:spChg>
        <pc:spChg chg="mod">
          <ac:chgData name="Yoi Xiang" userId="c09c3f8a-6cb5-4a37-9f74-2d1913e21293" providerId="ADAL" clId="{4152D923-FA9F-4CE6-94EE-B6971B881FEA}" dt="2021-09-19T08:11:57.912" v="1885" actId="1076"/>
          <ac:spMkLst>
            <pc:docMk/>
            <pc:sldMk cId="263858504" sldId="256"/>
            <ac:spMk id="29" creationId="{00000000-0000-0000-0000-000000000000}"/>
          </ac:spMkLst>
        </pc:spChg>
        <pc:spChg chg="mod">
          <ac:chgData name="Yoi Xiang" userId="c09c3f8a-6cb5-4a37-9f74-2d1913e21293" providerId="ADAL" clId="{4152D923-FA9F-4CE6-94EE-B6971B881FEA}" dt="2021-09-19T08:11:57.912" v="1885" actId="1076"/>
          <ac:spMkLst>
            <pc:docMk/>
            <pc:sldMk cId="263858504" sldId="256"/>
            <ac:spMk id="30" creationId="{00000000-0000-0000-0000-000000000000}"/>
          </ac:spMkLst>
        </pc:spChg>
        <pc:picChg chg="add mod">
          <ac:chgData name="Yoi Xiang" userId="c09c3f8a-6cb5-4a37-9f74-2d1913e21293" providerId="ADAL" clId="{4152D923-FA9F-4CE6-94EE-B6971B881FEA}" dt="2021-09-19T07:45:19.450" v="296" actId="1076"/>
          <ac:picMkLst>
            <pc:docMk/>
            <pc:sldMk cId="263858504" sldId="256"/>
            <ac:picMk id="3" creationId="{1C99E594-47E9-49CE-83B2-39AEC909F878}"/>
          </ac:picMkLst>
        </pc:picChg>
        <pc:picChg chg="del">
          <ac:chgData name="Yoi Xiang" userId="c09c3f8a-6cb5-4a37-9f74-2d1913e21293" providerId="ADAL" clId="{4152D923-FA9F-4CE6-94EE-B6971B881FEA}" dt="2021-09-19T07:44:31.227" v="284" actId="478"/>
          <ac:picMkLst>
            <pc:docMk/>
            <pc:sldMk cId="263858504" sldId="256"/>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11/13/21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11/13/21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11/13/21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11/13/21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11/13/21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MAFS6010Z </a:t>
            </a:r>
            <a:r>
              <a:rPr lang="en-US" dirty="0"/>
              <a:t>Mini-Project 2</a:t>
            </a:r>
            <a:r>
              <a:rPr lang="en-US" altLang="zh-CN" dirty="0">
                <a:solidFill>
                  <a:schemeClr val="bg1"/>
                </a:solidFill>
              </a:rPr>
              <a:t>: </a:t>
            </a:r>
            <a:r>
              <a:rPr lang="en-GB" altLang="zh-CN" dirty="0">
                <a:solidFill>
                  <a:schemeClr val="bg1"/>
                </a:solidFill>
              </a:rPr>
              <a:t>(Re-)</a:t>
            </a:r>
            <a:r>
              <a:rPr lang="en-GB" altLang="zh-CN" dirty="0" err="1">
                <a:solidFill>
                  <a:schemeClr val="bg1"/>
                </a:solidFill>
              </a:rPr>
              <a:t>Imag</a:t>
            </a:r>
            <a:r>
              <a:rPr lang="en-GB" altLang="zh-CN" dirty="0">
                <a:solidFill>
                  <a:schemeClr val="bg1"/>
                </a:solidFill>
              </a:rPr>
              <a:t>(in)</a:t>
            </a:r>
            <a:r>
              <a:rPr lang="en-GB" altLang="zh-CN" dirty="0" err="1">
                <a:solidFill>
                  <a:schemeClr val="bg1"/>
                </a:solidFill>
              </a:rPr>
              <a:t>ing</a:t>
            </a:r>
            <a:r>
              <a:rPr lang="en-GB" altLang="zh-CN" dirty="0">
                <a:solidFill>
                  <a:schemeClr val="bg1"/>
                </a:solidFill>
              </a:rPr>
              <a:t> Price Trends</a:t>
            </a:r>
            <a:endParaRPr lang="en-US" altLang="zh-CN" dirty="0">
              <a:solidFill>
                <a:schemeClr val="bg1"/>
              </a:solidFill>
            </a:endParaRPr>
          </a:p>
          <a:p>
            <a:pPr algn="ctr"/>
            <a:r>
              <a:rPr lang="en-US" sz="1000" dirty="0">
                <a:solidFill>
                  <a:schemeClr val="bg1"/>
                </a:solidFill>
              </a:rPr>
              <a:t>Ziyi WANG(20256265)</a:t>
            </a:r>
            <a:r>
              <a:rPr lang="en-US" sz="1000" baseline="30000" dirty="0">
                <a:solidFill>
                  <a:schemeClr val="bg1"/>
                </a:solidFill>
              </a:rPr>
              <a:t>1</a:t>
            </a:r>
            <a:r>
              <a:rPr lang="en-US" sz="1000" dirty="0">
                <a:solidFill>
                  <a:schemeClr val="bg1"/>
                </a:solidFill>
              </a:rPr>
              <a:t> and Jixiang XIANG(20568852)</a:t>
            </a:r>
            <a:r>
              <a:rPr lang="en-US" sz="1000" baseline="30000" dirty="0">
                <a:solidFill>
                  <a:schemeClr val="bg1"/>
                </a:solidFill>
              </a:rPr>
              <a:t>1</a:t>
            </a:r>
            <a:r>
              <a:rPr lang="en-US" sz="1000" dirty="0">
                <a:solidFill>
                  <a:schemeClr val="bg1"/>
                </a:solidFill>
              </a:rPr>
              <a:t>	{</a:t>
            </a:r>
            <a:r>
              <a:rPr lang="en-US" sz="1000" dirty="0" err="1">
                <a:solidFill>
                  <a:schemeClr val="bg1"/>
                </a:solidFill>
              </a:rPr>
              <a:t>zwangbn</a:t>
            </a:r>
            <a:r>
              <a:rPr lang="en-US" sz="1000" dirty="0">
                <a:solidFill>
                  <a:schemeClr val="bg1"/>
                </a:solidFill>
              </a:rPr>
              <a:t>, </a:t>
            </a:r>
            <a:r>
              <a:rPr lang="en-US" sz="1000" dirty="0" err="1">
                <a:solidFill>
                  <a:schemeClr val="bg1"/>
                </a:solidFill>
              </a:rPr>
              <a:t>jxiangae</a:t>
            </a:r>
            <a:r>
              <a:rPr lang="en-US" sz="1000" dirty="0">
                <a:solidFill>
                  <a:schemeClr val="bg1"/>
                </a:solidFill>
              </a:rPr>
              <a:t>}@</a:t>
            </a:r>
            <a:r>
              <a:rPr lang="en-US" sz="1000" dirty="0" err="1">
                <a:solidFill>
                  <a:schemeClr val="bg1"/>
                </a:solidFill>
              </a:rPr>
              <a:t>connect.ust.hk</a:t>
            </a:r>
            <a:endParaRPr lang="en-US" sz="1000" dirty="0">
              <a:solidFill>
                <a:schemeClr val="bg1"/>
              </a:solidFill>
            </a:endParaRPr>
          </a:p>
          <a:p>
            <a:pPr algn="ctr"/>
            <a:r>
              <a:rPr lang="en-US" sz="1000" baseline="30000" dirty="0">
                <a:solidFill>
                  <a:schemeClr val="bg1"/>
                </a:solidFill>
              </a:rPr>
              <a:t>1</a:t>
            </a:r>
            <a:r>
              <a:rPr lang="en-US" sz="1000" dirty="0">
                <a:solidFill>
                  <a:schemeClr val="bg1"/>
                </a:solidFill>
              </a:rPr>
              <a:t>: Department of Mathematics, HKUST</a:t>
            </a: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91167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Based on the paper of re-imaging price trend, we try to predict the trend of stock based on the imagines provided by tutor. The main idea is that by leveraging CNN model, the trend </a:t>
            </a:r>
            <a:r>
              <a:rPr lang="en-GB" sz="1000" b="0" i="0" u="none" strike="noStrike" baseline="0" dirty="0">
                <a:latin typeface="CMR10"/>
              </a:rPr>
              <a:t>signals can be detected and provide the investors portable investing advices. </a:t>
            </a:r>
            <a:endParaRPr lang="en-US" sz="1000" dirty="0"/>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CNN Architecture</a:t>
            </a:r>
            <a:endParaRPr lang="en-US" sz="1200" dirty="0"/>
          </a:p>
        </p:txBody>
      </p:sp>
      <p:sp>
        <p:nvSpPr>
          <p:cNvPr id="19" name="Rectangle 18"/>
          <p:cNvSpPr/>
          <p:nvPr/>
        </p:nvSpPr>
        <p:spPr>
          <a:xfrm>
            <a:off x="8227241"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Model Tuning and Result</a:t>
            </a:r>
          </a:p>
        </p:txBody>
      </p:sp>
      <p:sp>
        <p:nvSpPr>
          <p:cNvPr id="8" name="Rectangle 7"/>
          <p:cNvSpPr/>
          <p:nvPr/>
        </p:nvSpPr>
        <p:spPr>
          <a:xfrm>
            <a:off x="162871" y="2538264"/>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Data</a:t>
            </a:r>
            <a:endParaRPr lang="en-US" sz="1200" dirty="0"/>
          </a:p>
        </p:txBody>
      </p:sp>
      <p:sp>
        <p:nvSpPr>
          <p:cNvPr id="11" name="Rectangle 10"/>
          <p:cNvSpPr/>
          <p:nvPr/>
        </p:nvSpPr>
        <p:spPr>
          <a:xfrm>
            <a:off x="171869" y="2803183"/>
            <a:ext cx="2393713" cy="37727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endParaRPr lang="en-US" sz="1000" b="1" dirty="0"/>
          </a:p>
          <a:p>
            <a:r>
              <a:rPr lang="en-US" sz="1000" b="1" dirty="0"/>
              <a:t>Data Overview</a:t>
            </a:r>
          </a:p>
          <a:p>
            <a:pPr marL="171450" indent="-171450">
              <a:buFont typeface="Wingdings" pitchFamily="2" charset="2"/>
              <a:buChar char="Ø"/>
            </a:pPr>
            <a:r>
              <a:rPr lang="en-GB" sz="1000" dirty="0"/>
              <a:t>The sample runs from 1993-2019 shows daily opening, high, low prices. Each imagine in sample shows the trend in 20-day.</a:t>
            </a:r>
          </a:p>
          <a:p>
            <a:pPr marL="171450" indent="-171450">
              <a:buFont typeface="Wingdings" pitchFamily="2" charset="2"/>
              <a:buChar char="Ø"/>
            </a:pPr>
            <a:r>
              <a:rPr lang="en-GB" sz="1000" dirty="0"/>
              <a:t>The resolution of all images is 64*60 with moving average lines(MA:51) and volume bars(VB:12).</a:t>
            </a:r>
          </a:p>
          <a:p>
            <a:pPr marL="171450" indent="-171450">
              <a:buFont typeface="Wingdings" pitchFamily="2" charset="2"/>
              <a:buChar char="Ø"/>
            </a:pPr>
            <a:r>
              <a:rPr lang="en-GB" sz="1000" b="0" i="0" u="none" strike="noStrike" baseline="0" dirty="0">
                <a:latin typeface="CMR10"/>
              </a:rPr>
              <a:t>The column named Retx_20d_label is used as the label of our classification model, in which 1 for positive returns and 0 for nonpositive returns.</a:t>
            </a:r>
            <a:endParaRPr lang="en-US" sz="1000" dirty="0"/>
          </a:p>
          <a:p>
            <a:endParaRPr lang="en-US" sz="1000" dirty="0"/>
          </a:p>
        </p:txBody>
      </p:sp>
      <p:sp>
        <p:nvSpPr>
          <p:cNvPr id="14" name="Rectangle 13"/>
          <p:cNvSpPr/>
          <p:nvPr/>
        </p:nvSpPr>
        <p:spPr>
          <a:xfrm>
            <a:off x="8227241" y="1449595"/>
            <a:ext cx="3794332" cy="506603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t"/>
          <a:lstStyle/>
          <a:p>
            <a:pPr marL="171450" indent="-171450" algn="just">
              <a:buFont typeface="Wingdings" pitchFamily="2" charset="2"/>
              <a:buChar char="Ø"/>
            </a:pPr>
            <a:r>
              <a:rPr lang="en-US" sz="900" dirty="0"/>
              <a:t>We tried to removed the soft max layer, because the input data dimension is already 64, if we use too much soft max layer, the information will be lost. After removing the soft max layer, both training, testing and validation accuracy increased, and entropy significantly decreased</a:t>
            </a:r>
          </a:p>
          <a:p>
            <a:pPr marL="171450" indent="-171450" algn="just">
              <a:buFont typeface="Wingdings" pitchFamily="2" charset="2"/>
              <a:buChar char="Ø"/>
            </a:pPr>
            <a:r>
              <a:rPr lang="en-US" sz="900" dirty="0"/>
              <a:t>We also removed the dilution in the 2</a:t>
            </a:r>
            <a:r>
              <a:rPr lang="en-US" sz="900" baseline="30000" dirty="0"/>
              <a:t>nd</a:t>
            </a:r>
            <a:r>
              <a:rPr lang="en-US" sz="900" dirty="0"/>
              <a:t> layer for similar reason. A slight increase in accuracy and drop in entropy can be seen</a:t>
            </a:r>
          </a:p>
          <a:p>
            <a:pPr marL="171450" indent="-171450" algn="just">
              <a:buFont typeface="Wingdings" pitchFamily="2" charset="2"/>
              <a:buChar char="Ø"/>
            </a:pPr>
            <a:r>
              <a:rPr lang="en-US" sz="900" dirty="0"/>
              <a:t>RMS Prop uses uses a moving average of squared gradients to prevent the model going too far to the wrong direction. We can see that after using this, the training accuracy decreased but testing entropy decreased. Meaning it helped reduce the overfitting of the training stage</a:t>
            </a:r>
          </a:p>
          <a:p>
            <a:pPr marL="171450" indent="-171450" algn="just">
              <a:buFont typeface="Wingdings" pitchFamily="2" charset="2"/>
              <a:buChar char="Ø"/>
            </a:pPr>
            <a:r>
              <a:rPr lang="en-US" sz="900" dirty="0"/>
              <a:t>Adam combines the advantages of Momentum and RMS Prop, using a smoothed gradient instead of the initial gradient. You can see that after using Adam, both the accuracy of training and testing increased, and it reached the lowest entropy for the validation set. </a:t>
            </a:r>
          </a:p>
          <a:p>
            <a:pPr algn="just"/>
            <a:endParaRPr lang="en-US" sz="900" dirty="0"/>
          </a:p>
          <a:p>
            <a:pPr algn="just"/>
            <a:r>
              <a:rPr lang="en-US" sz="900" dirty="0"/>
              <a:t>In conclusion, Adam has been the best model for this project, and removing too much processing layers such as Soft Max Dilution will help to retain useful information from the data. </a:t>
            </a:r>
          </a:p>
          <a:p>
            <a:pPr marL="171450" indent="-171450" algn="just">
              <a:buFont typeface="Wingdings" pitchFamily="2" charset="2"/>
              <a:buChar char="Ø"/>
            </a:pPr>
            <a:endParaRPr lang="en-US" sz="900" dirty="0"/>
          </a:p>
          <a:p>
            <a:pPr marL="171450" indent="-171450" algn="just">
              <a:buFont typeface="Wingdings" pitchFamily="2" charset="2"/>
              <a:buChar char="Ø"/>
            </a:pPr>
            <a:endParaRPr lang="en-US" sz="900" dirty="0"/>
          </a:p>
        </p:txBody>
      </p:sp>
      <p:sp>
        <p:nvSpPr>
          <p:cNvPr id="29" name="Rectangle 28"/>
          <p:cNvSpPr/>
          <p:nvPr/>
        </p:nvSpPr>
        <p:spPr>
          <a:xfrm>
            <a:off x="4215032" y="6078501"/>
            <a:ext cx="3773842" cy="43712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Base Model: XIANG </a:t>
            </a:r>
            <a:r>
              <a:rPr lang="en-US" altLang="zh-CN" sz="1000" dirty="0" err="1"/>
              <a:t>Jixiang</a:t>
            </a:r>
            <a:endParaRPr lang="en-US" altLang="zh-CN" sz="1000" dirty="0"/>
          </a:p>
          <a:p>
            <a:pPr algn="just"/>
            <a:r>
              <a:rPr lang="en-US" altLang="zh-CN" sz="1000" dirty="0"/>
              <a:t>Tuning Model &amp; GPU Set up: Ziyi WANG</a:t>
            </a:r>
          </a:p>
        </p:txBody>
      </p:sp>
      <p:sp>
        <p:nvSpPr>
          <p:cNvPr id="30" name="Rectangle 29"/>
          <p:cNvSpPr/>
          <p:nvPr/>
        </p:nvSpPr>
        <p:spPr>
          <a:xfrm>
            <a:off x="4215032" y="5845046"/>
            <a:ext cx="3773842" cy="23345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a:t>
            </a:r>
            <a:r>
              <a:rPr lang="en-US" altLang="zh-CN" sz="1200" dirty="0"/>
              <a:t>Contribution</a:t>
            </a:r>
            <a:endParaRPr lang="en-US" sz="1200" dirty="0"/>
          </a:p>
        </p:txBody>
      </p:sp>
      <p:pic>
        <p:nvPicPr>
          <p:cNvPr id="4" name="圖片 3">
            <a:extLst>
              <a:ext uri="{FF2B5EF4-FFF2-40B4-BE49-F238E27FC236}">
                <a16:creationId xmlns:a16="http://schemas.microsoft.com/office/drawing/2014/main" id="{BB6BAAF0-AE30-41B9-81AC-CA1CC0A2576D}"/>
              </a:ext>
            </a:extLst>
          </p:cNvPr>
          <p:cNvPicPr>
            <a:picLocks noChangeAspect="1"/>
          </p:cNvPicPr>
          <p:nvPr/>
        </p:nvPicPr>
        <p:blipFill>
          <a:blip r:embed="rId3"/>
          <a:stretch>
            <a:fillRect/>
          </a:stretch>
        </p:blipFill>
        <p:spPr>
          <a:xfrm>
            <a:off x="712975" y="4999630"/>
            <a:ext cx="1301427" cy="1359788"/>
          </a:xfrm>
          <a:prstGeom prst="rect">
            <a:avLst/>
          </a:prstGeom>
        </p:spPr>
      </p:pic>
      <p:pic>
        <p:nvPicPr>
          <p:cNvPr id="6" name="圖片 5">
            <a:extLst>
              <a:ext uri="{FF2B5EF4-FFF2-40B4-BE49-F238E27FC236}">
                <a16:creationId xmlns:a16="http://schemas.microsoft.com/office/drawing/2014/main" id="{33DE0843-7344-449B-A640-596AAD63EBA0}"/>
              </a:ext>
            </a:extLst>
          </p:cNvPr>
          <p:cNvPicPr>
            <a:picLocks noChangeAspect="1"/>
          </p:cNvPicPr>
          <p:nvPr/>
        </p:nvPicPr>
        <p:blipFill>
          <a:blip r:embed="rId4"/>
          <a:stretch>
            <a:fillRect/>
          </a:stretch>
        </p:blipFill>
        <p:spPr>
          <a:xfrm>
            <a:off x="2574580" y="3009043"/>
            <a:ext cx="1631454" cy="3129728"/>
          </a:xfrm>
          <a:prstGeom prst="rect">
            <a:avLst/>
          </a:prstGeom>
        </p:spPr>
      </p:pic>
      <p:sp>
        <p:nvSpPr>
          <p:cNvPr id="10" name="Rectangle 13">
            <a:extLst>
              <a:ext uri="{FF2B5EF4-FFF2-40B4-BE49-F238E27FC236}">
                <a16:creationId xmlns:a16="http://schemas.microsoft.com/office/drawing/2014/main" id="{13936DCE-51BC-4192-95C5-8D9F2A3F473D}"/>
              </a:ext>
            </a:extLst>
          </p:cNvPr>
          <p:cNvSpPr/>
          <p:nvPr/>
        </p:nvSpPr>
        <p:spPr>
          <a:xfrm>
            <a:off x="4196068" y="1443396"/>
            <a:ext cx="3794332" cy="2154998"/>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a:t>Following the architecture designed in the paper, there are 3 CNN building blocks and 1 Fully Connected layer.</a:t>
            </a:r>
          </a:p>
          <a:p>
            <a:pPr marL="171450" indent="-171450" algn="just">
              <a:buFont typeface="Wingdings" panose="05000000000000000000" pitchFamily="2" charset="2"/>
              <a:buChar char="Ø"/>
            </a:pPr>
            <a:r>
              <a:rPr lang="en-US" sz="900" dirty="0"/>
              <a:t>For 1st CNNN block, there are 3 components:</a:t>
            </a:r>
          </a:p>
          <a:p>
            <a:pPr marL="628650" lvl="1" indent="-171450" algn="just">
              <a:buFont typeface="Wingdings" panose="05000000000000000000" pitchFamily="2" charset="2"/>
              <a:buChar char="Ø"/>
            </a:pPr>
            <a:r>
              <a:rPr lang="en-US" sz="900" dirty="0"/>
              <a:t>Conv2d with kernel being (5,3), stride being (2,1), and dilution being (2,1)</a:t>
            </a:r>
          </a:p>
          <a:p>
            <a:pPr marL="628650" lvl="1" indent="-171450" algn="just">
              <a:buFont typeface="Wingdings" panose="05000000000000000000" pitchFamily="2" charset="2"/>
              <a:buChar char="Ø"/>
            </a:pPr>
            <a:r>
              <a:rPr lang="en-US" sz="900" dirty="0"/>
              <a:t>Leaky </a:t>
            </a:r>
            <a:r>
              <a:rPr lang="en-US" sz="900" dirty="0" err="1"/>
              <a:t>relu</a:t>
            </a:r>
            <a:r>
              <a:rPr lang="en-US" sz="900" dirty="0"/>
              <a:t> layer with negative slope being 0.01</a:t>
            </a:r>
          </a:p>
          <a:p>
            <a:pPr marL="628650" lvl="1" indent="-171450" algn="just">
              <a:buFont typeface="Wingdings" panose="05000000000000000000" pitchFamily="2" charset="2"/>
              <a:buChar char="Ø"/>
            </a:pPr>
            <a:r>
              <a:rPr lang="en-US" sz="900" dirty="0"/>
              <a:t>Maxpool2d layer with kernel being (2,1)</a:t>
            </a:r>
          </a:p>
          <a:p>
            <a:pPr marL="171450" indent="-171450" algn="just">
              <a:buFont typeface="Wingdings" panose="05000000000000000000" pitchFamily="2" charset="2"/>
              <a:buChar char="Ø"/>
            </a:pPr>
            <a:r>
              <a:rPr lang="en-US" sz="900" dirty="0"/>
              <a:t>F</a:t>
            </a:r>
            <a:r>
              <a:rPr lang="en-GB" sz="900" dirty="0"/>
              <a:t>or</a:t>
            </a:r>
            <a:r>
              <a:rPr lang="zh-CN" altLang="en-US" sz="900" dirty="0"/>
              <a:t> </a:t>
            </a:r>
            <a:r>
              <a:rPr lang="en-GB" altLang="zh-CN" sz="900" dirty="0"/>
              <a:t>2</a:t>
            </a:r>
            <a:r>
              <a:rPr lang="en-GB" altLang="zh-CN" sz="900" baseline="30000" dirty="0"/>
              <a:t>nd</a:t>
            </a:r>
            <a:r>
              <a:rPr lang="zh-CN" altLang="en-US" sz="900" dirty="0"/>
              <a:t> </a:t>
            </a:r>
            <a:r>
              <a:rPr lang="en-GB" altLang="zh-CN" sz="900" dirty="0"/>
              <a:t>and</a:t>
            </a:r>
            <a:r>
              <a:rPr lang="zh-CN" altLang="en-US" sz="900" dirty="0"/>
              <a:t> </a:t>
            </a:r>
            <a:r>
              <a:rPr lang="en-GB" altLang="zh-CN" sz="900" dirty="0"/>
              <a:t>3</a:t>
            </a:r>
            <a:r>
              <a:rPr lang="en-GB" altLang="zh-CN" sz="900" baseline="30000" dirty="0"/>
              <a:t>rd</a:t>
            </a:r>
            <a:r>
              <a:rPr lang="zh-CN" altLang="en-US" sz="900" dirty="0"/>
              <a:t> </a:t>
            </a:r>
            <a:r>
              <a:rPr lang="en-GB" altLang="zh-CN" sz="900" dirty="0"/>
              <a:t>layers,</a:t>
            </a:r>
            <a:r>
              <a:rPr lang="zh-CN" altLang="en-US" sz="900" dirty="0"/>
              <a:t> </a:t>
            </a:r>
            <a:r>
              <a:rPr lang="en-GB" altLang="zh-CN" sz="900" dirty="0"/>
              <a:t>we</a:t>
            </a:r>
            <a:r>
              <a:rPr lang="zh-CN" altLang="en-US" sz="900" dirty="0"/>
              <a:t> </a:t>
            </a:r>
            <a:r>
              <a:rPr lang="en-GB" altLang="zh-CN" sz="900" dirty="0"/>
              <a:t>used</a:t>
            </a:r>
            <a:r>
              <a:rPr lang="zh-CN" altLang="en-US" sz="900" dirty="0"/>
              <a:t> </a:t>
            </a:r>
            <a:r>
              <a:rPr lang="en-GB" altLang="zh-CN" sz="900" dirty="0"/>
              <a:t>the</a:t>
            </a:r>
            <a:r>
              <a:rPr lang="zh-CN" altLang="en-US" sz="900" dirty="0"/>
              <a:t> </a:t>
            </a:r>
            <a:r>
              <a:rPr lang="en-GB" altLang="zh-CN" sz="900" dirty="0"/>
              <a:t>similar CNN blocks with the 1</a:t>
            </a:r>
            <a:r>
              <a:rPr lang="en-GB" altLang="zh-CN" sz="900" baseline="30000" dirty="0"/>
              <a:t>st</a:t>
            </a:r>
            <a:r>
              <a:rPr lang="en-GB" altLang="zh-CN" sz="900" dirty="0"/>
              <a:t> layer. The only difference between those two types of blocks is:</a:t>
            </a:r>
          </a:p>
          <a:p>
            <a:pPr marL="628650" lvl="1" indent="-171450" algn="just">
              <a:buFont typeface="Wingdings" panose="05000000000000000000" pitchFamily="2" charset="2"/>
              <a:buChar char="Ø"/>
            </a:pPr>
            <a:r>
              <a:rPr lang="en-GB" sz="900" dirty="0"/>
              <a:t>Dilution being (1,1)</a:t>
            </a:r>
          </a:p>
          <a:p>
            <a:pPr marL="171450" indent="-171450" algn="just">
              <a:buFont typeface="Wingdings" panose="05000000000000000000" pitchFamily="2" charset="2"/>
              <a:buChar char="Ø"/>
            </a:pPr>
            <a:r>
              <a:rPr lang="en-GB" sz="900" dirty="0"/>
              <a:t>After 3 blocks of CNN, all parameters are connected by using one fully connected layer with the number of </a:t>
            </a:r>
            <a:r>
              <a:rPr lang="en-GB" sz="900" dirty="0" err="1"/>
              <a:t>out_feature</a:t>
            </a:r>
            <a:r>
              <a:rPr lang="en-GB" sz="900" dirty="0"/>
              <a:t> being 3, which is the number of classes contained in column ‘</a:t>
            </a:r>
            <a:r>
              <a:rPr lang="en-GB" sz="900" b="0" i="0" u="none" strike="noStrike" baseline="0" dirty="0">
                <a:latin typeface="CMR10"/>
              </a:rPr>
              <a:t>Retx_20d_label‘.</a:t>
            </a:r>
          </a:p>
          <a:p>
            <a:pPr marL="171450" indent="-171450" algn="just">
              <a:buFont typeface="Wingdings" panose="05000000000000000000" pitchFamily="2" charset="2"/>
              <a:buChar char="Ø"/>
            </a:pPr>
            <a:r>
              <a:rPr lang="en-GB" sz="900" dirty="0">
                <a:latin typeface="CMR10"/>
              </a:rPr>
              <a:t>The last layer of the whole neural network is </a:t>
            </a:r>
            <a:r>
              <a:rPr lang="en-GB" sz="900" dirty="0" err="1">
                <a:latin typeface="CMR10"/>
              </a:rPr>
              <a:t>softmax</a:t>
            </a:r>
            <a:r>
              <a:rPr lang="en-GB" sz="900" dirty="0">
                <a:latin typeface="CMR10"/>
              </a:rPr>
              <a:t> layer.</a:t>
            </a:r>
            <a:endParaRPr lang="en-US" sz="900" dirty="0"/>
          </a:p>
          <a:p>
            <a:pPr algn="just"/>
            <a:endParaRPr lang="en-US" sz="900" dirty="0"/>
          </a:p>
        </p:txBody>
      </p:sp>
      <p:sp>
        <p:nvSpPr>
          <p:cNvPr id="12" name="Rectangle 17">
            <a:extLst>
              <a:ext uri="{FF2B5EF4-FFF2-40B4-BE49-F238E27FC236}">
                <a16:creationId xmlns:a16="http://schemas.microsoft.com/office/drawing/2014/main" id="{1149FD1C-DD7B-48DE-B76B-03A09CB15985}"/>
              </a:ext>
            </a:extLst>
          </p:cNvPr>
          <p:cNvSpPr/>
          <p:nvPr/>
        </p:nvSpPr>
        <p:spPr>
          <a:xfrm>
            <a:off x="4215032" y="3806775"/>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4. Loss Function and Optimizer</a:t>
            </a:r>
            <a:endParaRPr lang="en-US" sz="1200" dirty="0"/>
          </a:p>
        </p:txBody>
      </p:sp>
      <p:sp>
        <p:nvSpPr>
          <p:cNvPr id="15" name="Rectangle 13">
            <a:extLst>
              <a:ext uri="{FF2B5EF4-FFF2-40B4-BE49-F238E27FC236}">
                <a16:creationId xmlns:a16="http://schemas.microsoft.com/office/drawing/2014/main" id="{7E45AD05-EDAD-40E8-891D-1B58B5010A4D}"/>
              </a:ext>
            </a:extLst>
          </p:cNvPr>
          <p:cNvSpPr/>
          <p:nvPr/>
        </p:nvSpPr>
        <p:spPr>
          <a:xfrm>
            <a:off x="4215032" y="4071695"/>
            <a:ext cx="3794332" cy="128313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lgn="just">
              <a:buFont typeface="Wingdings" panose="05000000000000000000" pitchFamily="2" charset="2"/>
              <a:buChar char="Ø"/>
            </a:pPr>
            <a:r>
              <a:rPr lang="en-GB" sz="900" dirty="0"/>
              <a:t>Because there are 3 labels in column named ‘</a:t>
            </a:r>
            <a:r>
              <a:rPr lang="en-GB" sz="900" b="0" i="0" u="none" strike="noStrike" baseline="0" dirty="0">
                <a:latin typeface="CMR10"/>
              </a:rPr>
              <a:t>Retx_20d_label </a:t>
            </a:r>
            <a:r>
              <a:rPr lang="en-GB" sz="900" dirty="0"/>
              <a:t>’, one of which is 2 to represent nan value, we set the weights of loss function being [1,1,0.1], trying to balance the imbalanced distribution.</a:t>
            </a:r>
          </a:p>
          <a:p>
            <a:pPr marL="171450" indent="-171450" algn="just">
              <a:buFont typeface="Wingdings" panose="05000000000000000000" pitchFamily="2" charset="2"/>
              <a:buChar char="Ø"/>
            </a:pPr>
            <a:r>
              <a:rPr lang="en-GB" sz="900" dirty="0"/>
              <a:t>The loss function used to measure the accuracy of current epoch is cross entropy loss with weight described above.</a:t>
            </a:r>
          </a:p>
          <a:p>
            <a:pPr marL="171450" indent="-171450" algn="just">
              <a:buFont typeface="Wingdings" panose="05000000000000000000" pitchFamily="2" charset="2"/>
              <a:buChar char="Ø"/>
            </a:pPr>
            <a:r>
              <a:rPr lang="en-GB" sz="900" dirty="0"/>
              <a:t>The optimizer tried in our experiment is SGD. The learning rate is 0.0001 and the momentum is 0.9.</a:t>
            </a:r>
          </a:p>
          <a:p>
            <a:pPr marL="171450" indent="-171450" algn="just">
              <a:buFont typeface="Wingdings" panose="05000000000000000000" pitchFamily="2" charset="2"/>
              <a:buChar char="Ø"/>
            </a:pPr>
            <a:r>
              <a:rPr lang="en-GB" sz="900" dirty="0"/>
              <a:t>We also tried different optimizers, including </a:t>
            </a:r>
            <a:r>
              <a:rPr lang="en-GB" sz="900" dirty="0" err="1"/>
              <a:t>RMSProp</a:t>
            </a:r>
            <a:r>
              <a:rPr lang="en-GB" sz="900" dirty="0"/>
              <a:t> and Adam. The result will be compared in the next section</a:t>
            </a:r>
            <a:endParaRPr lang="en-US" sz="900" dirty="0"/>
          </a:p>
        </p:txBody>
      </p:sp>
      <p:graphicFrame>
        <p:nvGraphicFramePr>
          <p:cNvPr id="17" name="Table 16">
            <a:extLst>
              <a:ext uri="{FF2B5EF4-FFF2-40B4-BE49-F238E27FC236}">
                <a16:creationId xmlns:a16="http://schemas.microsoft.com/office/drawing/2014/main" id="{1AB365E2-43B8-E94E-89DC-1E9F4EE0DE91}"/>
              </a:ext>
            </a:extLst>
          </p:cNvPr>
          <p:cNvGraphicFramePr>
            <a:graphicFrameLocks noGrp="1"/>
          </p:cNvGraphicFramePr>
          <p:nvPr>
            <p:extLst>
              <p:ext uri="{D42A27DB-BD31-4B8C-83A1-F6EECF244321}">
                <p14:modId xmlns:p14="http://schemas.microsoft.com/office/powerpoint/2010/main" val="311169337"/>
              </p:ext>
            </p:extLst>
          </p:nvPr>
        </p:nvGraphicFramePr>
        <p:xfrm>
          <a:off x="8227241" y="4117230"/>
          <a:ext cx="3788296" cy="2398395"/>
        </p:xfrm>
        <a:graphic>
          <a:graphicData uri="http://schemas.openxmlformats.org/drawingml/2006/table">
            <a:tbl>
              <a:tblPr>
                <a:tableStyleId>{5940675A-B579-460E-94D1-54222C63F5DA}</a:tableStyleId>
              </a:tblPr>
              <a:tblGrid>
                <a:gridCol w="879103">
                  <a:extLst>
                    <a:ext uri="{9D8B030D-6E8A-4147-A177-3AD203B41FA5}">
                      <a16:colId xmlns:a16="http://schemas.microsoft.com/office/drawing/2014/main" val="3619127817"/>
                    </a:ext>
                  </a:extLst>
                </a:gridCol>
                <a:gridCol w="490029">
                  <a:extLst>
                    <a:ext uri="{9D8B030D-6E8A-4147-A177-3AD203B41FA5}">
                      <a16:colId xmlns:a16="http://schemas.microsoft.com/office/drawing/2014/main" val="3725186286"/>
                    </a:ext>
                  </a:extLst>
                </a:gridCol>
                <a:gridCol w="490029">
                  <a:extLst>
                    <a:ext uri="{9D8B030D-6E8A-4147-A177-3AD203B41FA5}">
                      <a16:colId xmlns:a16="http://schemas.microsoft.com/office/drawing/2014/main" val="2687088921"/>
                    </a:ext>
                  </a:extLst>
                </a:gridCol>
                <a:gridCol w="490029">
                  <a:extLst>
                    <a:ext uri="{9D8B030D-6E8A-4147-A177-3AD203B41FA5}">
                      <a16:colId xmlns:a16="http://schemas.microsoft.com/office/drawing/2014/main" val="23250130"/>
                    </a:ext>
                  </a:extLst>
                </a:gridCol>
                <a:gridCol w="490029">
                  <a:extLst>
                    <a:ext uri="{9D8B030D-6E8A-4147-A177-3AD203B41FA5}">
                      <a16:colId xmlns:a16="http://schemas.microsoft.com/office/drawing/2014/main" val="2001787763"/>
                    </a:ext>
                  </a:extLst>
                </a:gridCol>
                <a:gridCol w="490029">
                  <a:extLst>
                    <a:ext uri="{9D8B030D-6E8A-4147-A177-3AD203B41FA5}">
                      <a16:colId xmlns:a16="http://schemas.microsoft.com/office/drawing/2014/main" val="262171594"/>
                    </a:ext>
                  </a:extLst>
                </a:gridCol>
                <a:gridCol w="459048">
                  <a:extLst>
                    <a:ext uri="{9D8B030D-6E8A-4147-A177-3AD203B41FA5}">
                      <a16:colId xmlns:a16="http://schemas.microsoft.com/office/drawing/2014/main" val="2539492471"/>
                    </a:ext>
                  </a:extLst>
                </a:gridCol>
              </a:tblGrid>
              <a:tr h="0">
                <a:tc rowSpan="2">
                  <a:txBody>
                    <a:bodyPr/>
                    <a:lstStyle/>
                    <a:p>
                      <a:pPr algn="ctr" fontAlgn="ctr"/>
                      <a:r>
                        <a:rPr lang="en-HK" sz="900" b="1" u="none" strike="noStrike">
                          <a:solidFill>
                            <a:srgbClr val="000000"/>
                          </a:solidFill>
                          <a:effectLst/>
                        </a:rPr>
                        <a:t>Model Tuning Changes</a:t>
                      </a:r>
                      <a:endParaRPr lang="en-HK" sz="900" b="1" i="0" u="none" strike="noStrike">
                        <a:solidFill>
                          <a:srgbClr val="000000"/>
                        </a:solidFill>
                        <a:effectLst/>
                        <a:latin typeface="Calibri" panose="020F0502020204030204" pitchFamily="34" charset="0"/>
                      </a:endParaRPr>
                    </a:p>
                  </a:txBody>
                  <a:tcPr marL="9525" marR="9525" marT="9525" marB="0" anchor="ctr"/>
                </a:tc>
                <a:tc gridSpan="6">
                  <a:txBody>
                    <a:bodyPr/>
                    <a:lstStyle/>
                    <a:p>
                      <a:pPr algn="ctr" fontAlgn="b"/>
                      <a:r>
                        <a:rPr lang="en-HK" sz="900" b="1" u="none" strike="noStrike">
                          <a:solidFill>
                            <a:srgbClr val="000000"/>
                          </a:solidFill>
                          <a:effectLst/>
                        </a:rPr>
                        <a:t>Model Performance</a:t>
                      </a:r>
                      <a:endParaRPr lang="en-HK" sz="9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58089497"/>
                  </a:ext>
                </a:extLst>
              </a:tr>
              <a:tr h="0">
                <a:tc vMerge="1">
                  <a:txBody>
                    <a:bodyPr/>
                    <a:lstStyle/>
                    <a:p>
                      <a:endParaRPr lang="en-US"/>
                    </a:p>
                  </a:txBody>
                  <a:tcPr/>
                </a:tc>
                <a:tc>
                  <a:txBody>
                    <a:bodyPr/>
                    <a:lstStyle/>
                    <a:p>
                      <a:pPr algn="ctr" fontAlgn="b"/>
                      <a:r>
                        <a:rPr lang="en-HK" sz="900" b="1" u="none" strike="noStrike" dirty="0">
                          <a:solidFill>
                            <a:srgbClr val="000000"/>
                          </a:solidFill>
                          <a:effectLst/>
                        </a:rPr>
                        <a:t>Training Accuracy</a:t>
                      </a:r>
                      <a:endParaRPr lang="en-HK" sz="9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1" u="none" strike="noStrike" dirty="0">
                          <a:solidFill>
                            <a:srgbClr val="000000"/>
                          </a:solidFill>
                          <a:effectLst/>
                        </a:rPr>
                        <a:t>Training Cross Entropy</a:t>
                      </a:r>
                      <a:endParaRPr lang="en-HK" sz="9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1" u="none" strike="noStrike" dirty="0">
                          <a:solidFill>
                            <a:srgbClr val="000000"/>
                          </a:solidFill>
                          <a:effectLst/>
                        </a:rPr>
                        <a:t>Testing Accuracy</a:t>
                      </a:r>
                      <a:endParaRPr lang="en-HK" sz="9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1" u="none" strike="noStrike" dirty="0">
                          <a:solidFill>
                            <a:srgbClr val="000000"/>
                          </a:solidFill>
                          <a:effectLst/>
                        </a:rPr>
                        <a:t>Testing Cross Entropy</a:t>
                      </a:r>
                      <a:endParaRPr lang="en-HK" sz="9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1" u="none" strike="noStrike" dirty="0">
                          <a:solidFill>
                            <a:srgbClr val="000000"/>
                          </a:solidFill>
                          <a:effectLst/>
                        </a:rPr>
                        <a:t>Out of Time Accuracy</a:t>
                      </a:r>
                      <a:endParaRPr lang="en-HK" sz="9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1" u="none" strike="noStrike" dirty="0">
                          <a:solidFill>
                            <a:srgbClr val="000000"/>
                          </a:solidFill>
                          <a:effectLst/>
                        </a:rPr>
                        <a:t>Out of Time Cross Entropy</a:t>
                      </a:r>
                      <a:endParaRPr lang="en-HK" sz="9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4789060"/>
                  </a:ext>
                </a:extLst>
              </a:tr>
              <a:tr h="0">
                <a:tc>
                  <a:txBody>
                    <a:bodyPr/>
                    <a:lstStyle/>
                    <a:p>
                      <a:pPr algn="ctr" fontAlgn="b"/>
                      <a:r>
                        <a:rPr lang="en-HK" sz="900" b="0" u="none" strike="noStrike" dirty="0">
                          <a:solidFill>
                            <a:srgbClr val="000000"/>
                          </a:solidFill>
                          <a:effectLst/>
                        </a:rPr>
                        <a:t> Base Model</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0.51</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1.2181</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0.51</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0.9622</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0.51</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1.0451</a:t>
                      </a:r>
                      <a:endParaRPr lang="en-HK"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70055052"/>
                  </a:ext>
                </a:extLst>
              </a:tr>
              <a:tr h="0">
                <a:tc>
                  <a:txBody>
                    <a:bodyPr/>
                    <a:lstStyle/>
                    <a:p>
                      <a:pPr algn="ctr" fontAlgn="b"/>
                      <a:r>
                        <a:rPr lang="en-HK" sz="900" b="0" u="none" strike="noStrike">
                          <a:solidFill>
                            <a:srgbClr val="000000"/>
                          </a:solidFill>
                          <a:effectLst/>
                        </a:rPr>
                        <a:t>Removed Soft Max Layer</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0.62</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0.6247</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0.52</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0.6905</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0.51</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0.7121</a:t>
                      </a:r>
                      <a:endParaRPr lang="en-HK"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57029512"/>
                  </a:ext>
                </a:extLst>
              </a:tr>
              <a:tr h="0">
                <a:tc>
                  <a:txBody>
                    <a:bodyPr/>
                    <a:lstStyle/>
                    <a:p>
                      <a:pPr algn="ctr" fontAlgn="b"/>
                      <a:r>
                        <a:rPr lang="en-HK" sz="900" b="0" u="none" strike="noStrike">
                          <a:solidFill>
                            <a:srgbClr val="000000"/>
                          </a:solidFill>
                          <a:effectLst/>
                        </a:rPr>
                        <a:t>Remove the dilution in 2nd layer</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0.61</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0.5415</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0.52</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0.6657</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0.7089</a:t>
                      </a:r>
                      <a:endParaRPr lang="en-HK" sz="9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58371914"/>
                  </a:ext>
                </a:extLst>
              </a:tr>
              <a:tr h="0">
                <a:tc>
                  <a:txBody>
                    <a:bodyPr/>
                    <a:lstStyle/>
                    <a:p>
                      <a:pPr algn="ctr" fontAlgn="b"/>
                      <a:r>
                        <a:rPr lang="en-HK" sz="900" b="0" u="none" strike="noStrike">
                          <a:solidFill>
                            <a:srgbClr val="000000"/>
                          </a:solidFill>
                          <a:effectLst/>
                        </a:rPr>
                        <a:t>Changed the optimizer to RMSprop</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0.54</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0.6425</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0.52</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0.6955</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0.51</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0.7113</a:t>
                      </a:r>
                      <a:endParaRPr lang="en-HK"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65289174"/>
                  </a:ext>
                </a:extLst>
              </a:tr>
              <a:tr h="0">
                <a:tc>
                  <a:txBody>
                    <a:bodyPr/>
                    <a:lstStyle/>
                    <a:p>
                      <a:pPr algn="ctr" fontAlgn="b"/>
                      <a:r>
                        <a:rPr lang="en-HK" sz="900" b="0" u="none" strike="noStrike" dirty="0">
                          <a:solidFill>
                            <a:srgbClr val="000000"/>
                          </a:solidFill>
                          <a:effectLst/>
                        </a:rPr>
                        <a:t>Changed the optimizer to Adam</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0.55</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0.6764</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0.52</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a:solidFill>
                            <a:srgbClr val="000000"/>
                          </a:solidFill>
                          <a:effectLst/>
                        </a:rPr>
                        <a:t>0.6881</a:t>
                      </a:r>
                      <a:endParaRPr lang="en-HK" sz="9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0.51</a:t>
                      </a:r>
                      <a:endParaRPr lang="en-HK" sz="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HK" sz="900" b="0" u="none" strike="noStrike" dirty="0">
                          <a:solidFill>
                            <a:srgbClr val="000000"/>
                          </a:solidFill>
                          <a:effectLst/>
                        </a:rPr>
                        <a:t>0.7013</a:t>
                      </a:r>
                      <a:endParaRPr lang="en-HK" sz="9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20938517"/>
                  </a:ext>
                </a:extLst>
              </a:tr>
            </a:tbl>
          </a:graphicData>
        </a:graphic>
      </p:graphicFrame>
    </p:spTree>
    <p:extLst>
      <p:ext uri="{BB962C8B-B14F-4D97-AF65-F5344CB8AC3E}">
        <p14:creationId xmlns:p14="http://schemas.microsoft.com/office/powerpoint/2010/main" val="26385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600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10791</TotalTime>
  <Words>751</Words>
  <Application>Microsoft Macintosh PowerPoint</Application>
  <PresentationFormat>Widescreen</PresentationFormat>
  <Paragraphs>80</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CMR10</vt:lpstr>
      <vt:lpstr>Arial</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Ziyi WANG</cp:lastModifiedBy>
  <cp:revision>105</cp:revision>
  <dcterms:created xsi:type="dcterms:W3CDTF">2017-03-11T12:28:27Z</dcterms:created>
  <dcterms:modified xsi:type="dcterms:W3CDTF">2021-11-13T05:33:58Z</dcterms:modified>
</cp:coreProperties>
</file>