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3" r:id="rId16"/>
    <p:sldId id="271" r:id="rId17"/>
    <p:sldId id="270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92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0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6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8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8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819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8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AAB2D-AC19-4ED5-9519-6B2BA85EA368}" type="datetimeFigureOut">
              <a:rPr lang="en-HK" smtClean="0"/>
              <a:t>29/10/2020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5EA7989-4321-4BD4-942B-13CB256A2286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7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B850-B88B-40F0-9595-6541ACDED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 on predicting survival of Titanic’s passengers by using SVM model</a:t>
            </a:r>
            <a:endParaRPr lang="en-HK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5E326-B304-46DB-8640-76A5ADC84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Cheuk </a:t>
            </a:r>
            <a:r>
              <a:rPr lang="en-US" dirty="0" err="1"/>
              <a:t>YIn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806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345B-9374-4D8C-B2C0-BA01B279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342420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Data After cleansing (partial)</a:t>
            </a:r>
            <a:endParaRPr lang="en-H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A5F908-C9E0-4718-B44F-DEABF5676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1808" y="891564"/>
            <a:ext cx="2369722" cy="508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A83C-ABEB-42DF-B483-9D25F305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867037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Splitting data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12624-2B4F-4BAD-B9F1-FAD60D9C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 the “Survived” column be Y and other features as X</a:t>
            </a:r>
          </a:p>
          <a:p>
            <a:r>
              <a:rPr lang="en-US" dirty="0"/>
              <a:t>Split the X and Y into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into 30% test-ratio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1044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19DE-9FD8-4AC9-91B5-28A6081E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Standardize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X_train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78DC1-E271-4707-91C8-24901D92D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StandardScaler</a:t>
                </a:r>
                <a:r>
                  <a:rPr lang="en-US" dirty="0"/>
                  <a:t>() in </a:t>
                </a:r>
                <a:r>
                  <a:rPr lang="en-US" dirty="0" err="1"/>
                  <a:t>sklearn</a:t>
                </a:r>
                <a:r>
                  <a:rPr lang="en-US" dirty="0"/>
                  <a:t> to standardize </a:t>
                </a:r>
                <a:r>
                  <a:rPr lang="en-US" dirty="0" err="1"/>
                  <a:t>X_train</a:t>
                </a:r>
                <a:r>
                  <a:rPr lang="en-US" dirty="0"/>
                  <a:t>, </a:t>
                </a:r>
                <a:r>
                  <a:rPr lang="en-US" dirty="0" err="1"/>
                  <a:t>X_test</a:t>
                </a:r>
                <a:endParaRPr lang="en-US" dirty="0"/>
              </a:p>
              <a:p>
                <a:r>
                  <a:rPr lang="en-US" dirty="0"/>
                  <a:t>Favor the SVM model</a:t>
                </a:r>
              </a:p>
              <a:p>
                <a:r>
                  <a:rPr lang="en-US" dirty="0"/>
                  <a:t>If the data is too scattered, SVM cannot find solution</a:t>
                </a:r>
              </a:p>
              <a:p>
                <a:r>
                  <a:rPr lang="en-US" dirty="0"/>
                  <a:t>Standardizing datapoints help centering data points</a:t>
                </a:r>
              </a:p>
              <a:p>
                <a:pPr marL="0" indent="0" algn="ctr">
                  <a:buNone/>
                </a:pPr>
                <a:r>
                  <a:rPr lang="en-US" sz="3600" dirty="0"/>
                  <a:t>Formula: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HK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HK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HK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HK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78DC1-E271-4707-91C8-24901D92D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42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DD2E0-BBA7-471C-AD21-6E1D9BA2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 by SVM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AFB1A-C5BF-4B2B-A503-05822E092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7364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D4240-3CD1-41E5-95DB-34357D92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SVM model</a:t>
            </a:r>
            <a:endParaRPr lang="en-H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EB004-2C71-41A5-A250-06457FFD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new (1990’s)</a:t>
            </a:r>
          </a:p>
          <a:p>
            <a:r>
              <a:rPr lang="en-US" dirty="0"/>
              <a:t>project the vectors on higher dimensional vector space</a:t>
            </a:r>
          </a:p>
          <a:p>
            <a:r>
              <a:rPr lang="en-US" dirty="0"/>
              <a:t>use kernel function to apply on data points, to make it linear separable</a:t>
            </a:r>
          </a:p>
          <a:p>
            <a:r>
              <a:rPr lang="en-US" dirty="0"/>
              <a:t>Use linear (most simple kernel) and radial basis function (a.k.a. </a:t>
            </a:r>
            <a:r>
              <a:rPr lang="en-US" dirty="0" err="1"/>
              <a:t>rbf</a:t>
            </a:r>
            <a:r>
              <a:rPr lang="en-US" dirty="0"/>
              <a:t>) kernel (one of most popular kernel) of SVM model </a:t>
            </a:r>
          </a:p>
          <a:p>
            <a:r>
              <a:rPr lang="en-US" dirty="0"/>
              <a:t>Being regarded as one of the best ML model, want to test its “power”</a:t>
            </a:r>
          </a:p>
        </p:txBody>
      </p:sp>
    </p:spTree>
    <p:extLst>
      <p:ext uri="{BB962C8B-B14F-4D97-AF65-F5344CB8AC3E}">
        <p14:creationId xmlns:p14="http://schemas.microsoft.com/office/powerpoint/2010/main" val="4067404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FF1BA-7731-46A2-89C7-966166DC6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performance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61562-5767-478B-9480-6986D87DD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154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2EF2-1317-481B-A597-65A9E004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confusion matrix</a:t>
            </a:r>
            <a:endParaRPr lang="en-H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16DB67-8FA2-4F79-8B45-82DA0EDE53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87" y="2268538"/>
            <a:ext cx="3981450" cy="29337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34B2C1-6EE3-477F-8135-75EB79C762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287" y="2271713"/>
            <a:ext cx="3981450" cy="2933700"/>
          </a:xfrm>
        </p:spPr>
      </p:pic>
    </p:spTree>
    <p:extLst>
      <p:ext uri="{BB962C8B-B14F-4D97-AF65-F5344CB8AC3E}">
        <p14:creationId xmlns:p14="http://schemas.microsoft.com/office/powerpoint/2010/main" val="3935650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38B9-82DC-45BC-8279-2833B0C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506027"/>
            <a:ext cx="9605635" cy="135816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Roc curve</a:t>
            </a:r>
            <a:br>
              <a:rPr lang="en-US" dirty="0"/>
            </a:br>
            <a:r>
              <a:rPr lang="en-US" dirty="0"/>
              <a:t>(by mapping </a:t>
            </a:r>
            <a:r>
              <a:rPr lang="en-US" dirty="0" err="1"/>
              <a:t>y_test</a:t>
            </a:r>
            <a:r>
              <a:rPr lang="en-US" dirty="0"/>
              <a:t> and prediction result </a:t>
            </a:r>
            <a:br>
              <a:rPr lang="en-US" dirty="0"/>
            </a:br>
            <a:r>
              <a:rPr lang="en-US" dirty="0"/>
              <a:t>using x-test)</a:t>
            </a:r>
            <a:endParaRPr lang="en-H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E3D72D-829C-4F70-8071-6338F9A62C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03" y="2219417"/>
            <a:ext cx="4727360" cy="315157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4D036C-EFB6-4AA7-B138-A77A8248E3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39" y="2219417"/>
            <a:ext cx="4727360" cy="3151573"/>
          </a:xfrm>
        </p:spPr>
      </p:pic>
    </p:spTree>
    <p:extLst>
      <p:ext uri="{BB962C8B-B14F-4D97-AF65-F5344CB8AC3E}">
        <p14:creationId xmlns:p14="http://schemas.microsoft.com/office/powerpoint/2010/main" val="133026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AA01-8B67-4707-B262-B53F585F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scores</a:t>
            </a:r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24CD0-B320-4659-BF86-75B0A19DA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Linear </a:t>
            </a:r>
            <a:r>
              <a:rPr lang="en-US" dirty="0" err="1"/>
              <a:t>svm</a:t>
            </a:r>
            <a:endParaRPr lang="en-H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0F568-BA3B-4F16-B813-A82CC14F81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HK" dirty="0"/>
              <a:t>Accuracy: 0.7715355805243446</a:t>
            </a:r>
          </a:p>
          <a:p>
            <a:r>
              <a:rPr lang="en-HK" dirty="0"/>
              <a:t>Precision: 0.7474747474747475</a:t>
            </a:r>
          </a:p>
          <a:p>
            <a:r>
              <a:rPr lang="en-HK" dirty="0"/>
              <a:t>Recall: 0.6727272727272727</a:t>
            </a:r>
          </a:p>
          <a:p>
            <a:r>
              <a:rPr lang="en-US" dirty="0"/>
              <a:t>K</a:t>
            </a:r>
            <a:r>
              <a:rPr lang="en-HK" dirty="0" err="1"/>
              <a:t>aggle</a:t>
            </a:r>
            <a:r>
              <a:rPr lang="en-HK" dirty="0"/>
              <a:t> score: 0.77272</a:t>
            </a:r>
          </a:p>
          <a:p>
            <a:endParaRPr lang="en-H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B8A05A-B2DA-43D8-9941-97533D0E1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/>
              <a:t>Rbf</a:t>
            </a:r>
            <a:r>
              <a:rPr lang="en-US" dirty="0"/>
              <a:t> </a:t>
            </a:r>
            <a:r>
              <a:rPr lang="en-US" dirty="0" err="1"/>
              <a:t>kerneled</a:t>
            </a:r>
            <a:r>
              <a:rPr lang="en-US" dirty="0"/>
              <a:t> SVM</a:t>
            </a:r>
            <a:endParaRPr lang="en-H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C959B6-FA6A-4C3B-8079-33EFDA2963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HK" dirty="0"/>
              <a:t>Accuracy: 0.7940074906367042</a:t>
            </a:r>
          </a:p>
          <a:p>
            <a:r>
              <a:rPr lang="en-HK" dirty="0"/>
              <a:t>Precision: 0.7835051546391752</a:t>
            </a:r>
          </a:p>
          <a:p>
            <a:r>
              <a:rPr lang="en-HK" dirty="0"/>
              <a:t>Recall: 0.6909090909090909</a:t>
            </a:r>
          </a:p>
          <a:p>
            <a:r>
              <a:rPr lang="en-US" dirty="0"/>
              <a:t>K</a:t>
            </a:r>
            <a:r>
              <a:rPr lang="en-HK" dirty="0" err="1"/>
              <a:t>aggle</a:t>
            </a:r>
            <a:r>
              <a:rPr lang="en-HK" dirty="0"/>
              <a:t> score: 0.77511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56206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9ECA48-5A05-4714-AB30-51FBAB9D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analysis</a:t>
            </a:r>
            <a:endParaRPr lang="en-H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978C76-E15F-428E-9F3E-A2C8A0AF8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terms of </a:t>
            </a:r>
            <a:r>
              <a:rPr lang="en-US" dirty="0" err="1"/>
              <a:t>auc</a:t>
            </a:r>
            <a:r>
              <a:rPr lang="en-US" dirty="0"/>
              <a:t>, </a:t>
            </a:r>
            <a:r>
              <a:rPr lang="en-US" dirty="0" err="1"/>
              <a:t>rbf</a:t>
            </a:r>
            <a:r>
              <a:rPr lang="en-US" dirty="0"/>
              <a:t> </a:t>
            </a:r>
            <a:r>
              <a:rPr lang="en-US" dirty="0" err="1"/>
              <a:t>kerneled</a:t>
            </a:r>
            <a:r>
              <a:rPr lang="en-US" dirty="0"/>
              <a:t> </a:t>
            </a:r>
            <a:r>
              <a:rPr lang="en-US" dirty="0" err="1"/>
              <a:t>svm</a:t>
            </a:r>
            <a:r>
              <a:rPr lang="en-US" dirty="0"/>
              <a:t> better than linear </a:t>
            </a:r>
            <a:r>
              <a:rPr lang="en-US" dirty="0" err="1"/>
              <a:t>svm</a:t>
            </a:r>
            <a:endParaRPr lang="en-US" dirty="0"/>
          </a:p>
          <a:p>
            <a:pPr lvl="1"/>
            <a:r>
              <a:rPr lang="en-US" dirty="0"/>
              <a:t>The distribution of data points may tends to look like a circle</a:t>
            </a:r>
          </a:p>
          <a:p>
            <a:r>
              <a:rPr lang="en-US" dirty="0"/>
              <a:t>The performance of </a:t>
            </a:r>
            <a:r>
              <a:rPr lang="en-US" dirty="0" err="1"/>
              <a:t>svm</a:t>
            </a:r>
            <a:r>
              <a:rPr lang="en-US" dirty="0"/>
              <a:t> for using different kernel is performance sensitive</a:t>
            </a:r>
          </a:p>
          <a:p>
            <a:r>
              <a:rPr lang="en-US" dirty="0"/>
              <a:t>The recall scores in both </a:t>
            </a:r>
            <a:r>
              <a:rPr lang="en-US" dirty="0" err="1"/>
              <a:t>rbf-kerneled</a:t>
            </a:r>
            <a:r>
              <a:rPr lang="en-US" dirty="0"/>
              <a:t> SVM and linear SVM is lower than accuracy and precision score</a:t>
            </a:r>
          </a:p>
          <a:p>
            <a:pPr lvl="1"/>
            <a:r>
              <a:rPr lang="en-US" dirty="0"/>
              <a:t>The model generate more false negative cases than false positive one</a:t>
            </a:r>
          </a:p>
          <a:p>
            <a:pPr lvl="1"/>
            <a:r>
              <a:rPr lang="en-US" dirty="0"/>
              <a:t>Major reason of harming </a:t>
            </a:r>
            <a:r>
              <a:rPr lang="en-US" dirty="0" err="1"/>
              <a:t>auc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Test data is also biased towards the “dead” category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360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774A-F77D-464B-A636-79899ED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81D-31E7-4B5D-A140-2E87C072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survival of the passengers based on given information</a:t>
            </a:r>
          </a:p>
          <a:p>
            <a:r>
              <a:rPr lang="en-US" dirty="0"/>
              <a:t>Use SVM to perform Machine Learning on Titanic data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97754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4CDE-F8D9-4803-B82A-97EECA9D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F57E-0063-4404-A0EA-3980C2CC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89759"/>
          </a:xfrm>
        </p:spPr>
        <p:txBody>
          <a:bodyPr/>
          <a:lstStyle/>
          <a:p>
            <a:r>
              <a:rPr lang="en-US" dirty="0"/>
              <a:t>The Kaggle scores in both linear and </a:t>
            </a:r>
            <a:r>
              <a:rPr lang="en-US" dirty="0" err="1"/>
              <a:t>rbf</a:t>
            </a:r>
            <a:r>
              <a:rPr lang="en-US" dirty="0"/>
              <a:t> </a:t>
            </a:r>
            <a:r>
              <a:rPr lang="en-US" dirty="0" err="1"/>
              <a:t>kerneled</a:t>
            </a:r>
            <a:r>
              <a:rPr lang="en-US" dirty="0"/>
              <a:t> SVMs are not deviated with their accuracy and precision scores obtained by predicting test data</a:t>
            </a:r>
          </a:p>
          <a:p>
            <a:r>
              <a:rPr lang="en-US" dirty="0"/>
              <a:t>The SVMs gives a so-so performance </a:t>
            </a:r>
          </a:p>
          <a:p>
            <a:r>
              <a:rPr lang="en-US" dirty="0"/>
              <a:t>Maybe the more detailed feature engineering process or using other model can further improve the accuracy on solving this problem</a:t>
            </a:r>
          </a:p>
          <a:p>
            <a:r>
              <a:rPr lang="en-US" dirty="0"/>
              <a:t>In SVM case, if the data are concentrating at certain position or having nice geometry that best match the kernel, it will make the computation time becomes shorter</a:t>
            </a:r>
          </a:p>
          <a:p>
            <a:r>
              <a:rPr lang="en-US" dirty="0"/>
              <a:t>Feel satisfied for experiencing SVM’s “power” by myself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882081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B1A3B-EE6F-4432-BC39-F8EBD3CF9A4C}"/>
              </a:ext>
            </a:extLst>
          </p:cNvPr>
          <p:cNvSpPr txBox="1"/>
          <p:nvPr/>
        </p:nvSpPr>
        <p:spPr>
          <a:xfrm>
            <a:off x="4531216" y="2413337"/>
            <a:ext cx="31295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End</a:t>
            </a:r>
            <a:endParaRPr lang="en-HK" sz="6000" dirty="0"/>
          </a:p>
        </p:txBody>
      </p:sp>
    </p:spTree>
    <p:extLst>
      <p:ext uri="{BB962C8B-B14F-4D97-AF65-F5344CB8AC3E}">
        <p14:creationId xmlns:p14="http://schemas.microsoft.com/office/powerpoint/2010/main" val="202942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A4CF-46B7-4098-B96A-0FB01EEA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  <a:br>
              <a:rPr lang="en-HK" dirty="0"/>
            </a:b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58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70A7-84DF-4C9F-BA70-764C3AA6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Counting unfilled value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63D45-7F73-4B86-9E45-DD4F6CCD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“Cabin” : 687</a:t>
            </a:r>
          </a:p>
          <a:p>
            <a:r>
              <a:rPr lang="en-US" dirty="0"/>
              <a:t>“Age”: 177</a:t>
            </a:r>
          </a:p>
          <a:p>
            <a:r>
              <a:rPr lang="en-US" dirty="0"/>
              <a:t>“Embarked”: 2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78670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9439-A7F9-4E56-A29D-09AB6CBD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Handling unfilled value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77A0-C7F3-4775-A3A7-E9144897F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“Embarked”: delete the 2 passengers having empty embarked value.</a:t>
            </a:r>
          </a:p>
          <a:p>
            <a:r>
              <a:rPr lang="en-US" dirty="0"/>
              <a:t>“Age”:  fill the missing value with median of the age of other passengers</a:t>
            </a:r>
          </a:p>
          <a:p>
            <a:r>
              <a:rPr lang="en-US" dirty="0"/>
              <a:t>“Cabin”: will be mentioned later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938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E286-4A13-4BEA-970D-BB173A05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Digitize categorical variable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F2D7F-654A-4843-8D9E-2D91D8A0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“Sex”: encode male as 0, female as 1</a:t>
            </a:r>
          </a:p>
          <a:p>
            <a:r>
              <a:rPr lang="en-US" dirty="0"/>
              <a:t>“Embarked”:  “C”, “S”, “Q” as 0, 1,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9E11-8E68-4AFC-B885-D20E51F1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090" y="230131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Data up to this part (partial)</a:t>
            </a:r>
            <a:endParaRPr lang="en-H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101610-9BC8-40AF-B6DC-D483F3585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429" y="878890"/>
            <a:ext cx="6366772" cy="4953740"/>
          </a:xfrm>
        </p:spPr>
      </p:pic>
    </p:spTree>
    <p:extLst>
      <p:ext uri="{BB962C8B-B14F-4D97-AF65-F5344CB8AC3E}">
        <p14:creationId xmlns:p14="http://schemas.microsoft.com/office/powerpoint/2010/main" val="181514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43E6-4670-483E-A176-9C13BA5E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Summary</a:t>
            </a:r>
            <a:br>
              <a:rPr lang="en-HK" dirty="0"/>
            </a:br>
            <a:endParaRPr lang="en-H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83698D-6931-4CE3-831F-3ED12C5136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34" y="2979281"/>
            <a:ext cx="5846176" cy="172588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102480-56AC-487B-A0FF-1A28E227E1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5" y="2979281"/>
            <a:ext cx="5764930" cy="1876804"/>
          </a:xfrm>
        </p:spPr>
      </p:pic>
    </p:spTree>
    <p:extLst>
      <p:ext uri="{BB962C8B-B14F-4D97-AF65-F5344CB8AC3E}">
        <p14:creationId xmlns:p14="http://schemas.microsoft.com/office/powerpoint/2010/main" val="301368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DED4-4F28-4099-B011-470E1CBB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cleansing</a:t>
            </a:r>
            <a:endParaRPr lang="en-H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B0255-CBB6-4E66-8A17-2BC76990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“Name”, “Ticket” and “</a:t>
            </a:r>
            <a:r>
              <a:rPr lang="en-US" dirty="0" err="1"/>
              <a:t>PassengerId</a:t>
            </a:r>
            <a:r>
              <a:rPr lang="en-US" dirty="0"/>
              <a:t>” : remove because having no relationship with survival of passengers</a:t>
            </a:r>
          </a:p>
          <a:p>
            <a:r>
              <a:rPr lang="en-US" dirty="0"/>
              <a:t>“Cabin”: there are so many missing values and haven’t shown obvious correlation with passengers survival</a:t>
            </a:r>
          </a:p>
          <a:p>
            <a:r>
              <a:rPr lang="en-US" dirty="0"/>
              <a:t>* “Embarked”: after digitize the variable, the values of number will generate </a:t>
            </a:r>
            <a:r>
              <a:rPr lang="en-US" dirty="0" err="1"/>
              <a:t>uneccessary</a:t>
            </a:r>
            <a:r>
              <a:rPr lang="en-US" dirty="0"/>
              <a:t>  weighting to the model, in fact it doesn’t have numeric meaning, so need to remove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030940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406</TotalTime>
  <Words>609</Words>
  <Application>Microsoft Office PowerPoint</Application>
  <PresentationFormat>Widescreen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Gill Sans MT</vt:lpstr>
      <vt:lpstr>Gallery</vt:lpstr>
      <vt:lpstr>Machine Learning on predicting survival of Titanic’s passengers by using SVM model</vt:lpstr>
      <vt:lpstr>Introduction</vt:lpstr>
      <vt:lpstr>Data preprocessing </vt:lpstr>
      <vt:lpstr>Counting unfilled value</vt:lpstr>
      <vt:lpstr>Handling unfilled value</vt:lpstr>
      <vt:lpstr>Digitize categorical variable</vt:lpstr>
      <vt:lpstr>Data up to this part (partial)</vt:lpstr>
      <vt:lpstr>Data Summary </vt:lpstr>
      <vt:lpstr>Data cleansing</vt:lpstr>
      <vt:lpstr>Data After cleansing (partial)</vt:lpstr>
      <vt:lpstr>Splitting data </vt:lpstr>
      <vt:lpstr>Standardize X_test, X_train</vt:lpstr>
      <vt:lpstr>Model training by SVM</vt:lpstr>
      <vt:lpstr>SVM model</vt:lpstr>
      <vt:lpstr>Model performance</vt:lpstr>
      <vt:lpstr> confusion matrix</vt:lpstr>
      <vt:lpstr>Roc curve (by mapping y_test and prediction result  using x-test)</vt:lpstr>
      <vt:lpstr>scores</vt:lpstr>
      <vt:lpstr>Model analysis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on predicting survival of Titanic’s passengers by using SVM model</dc:title>
  <dc:creator>LEE, Cheuk Yin</dc:creator>
  <cp:lastModifiedBy>LEE, Cheuk Yin</cp:lastModifiedBy>
  <cp:revision>31</cp:revision>
  <dcterms:created xsi:type="dcterms:W3CDTF">2020-10-28T08:51:56Z</dcterms:created>
  <dcterms:modified xsi:type="dcterms:W3CDTF">2020-10-28T20:14:07Z</dcterms:modified>
</cp:coreProperties>
</file>