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7D2E748-60C1-4200-B3C6-3C56A124CF37}">
  <a:tblStyle styleId="{67D2E748-60C1-4200-B3C6-3C56A124CF3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oboto-italic.fntdata"/><Relationship Id="rId10" Type="http://schemas.openxmlformats.org/officeDocument/2006/relationships/slide" Target="slides/slide4.xml"/><Relationship Id="rId32" Type="http://schemas.openxmlformats.org/officeDocument/2006/relationships/font" Target="fonts/Robo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b4126e92e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cb4126e92e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b4126e92e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b4126e92e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b4126e92e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b4126e92e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b4126e92e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cb4126e92e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b4126e92e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cb4126e92e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b4126e92e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cb4126e92e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b4126e92e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cb4126e92e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cb4126e92e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cb4126e92e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cb4126e92e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cb4126e92e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cb4126e92e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cb4126e92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b4126e92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b4126e92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cb4126e92e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cb4126e92e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cb4126e92e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cb4126e92e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cb4126e92e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cb4126e92e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cb4126e92e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cb4126e92e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cb4126e92e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cb4126e92e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b4126e92e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b4126e92e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b4126e92e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b4126e92e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b4126e92e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b4126e92e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b4126e92e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b4126e92e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b4126e92e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b4126e92e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b4126e92e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b4126e92e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b4126e92e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b4126e92e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machinelearningmastery.com/probabilistic-model-selection-measures/" TargetMode="External"/><Relationship Id="rId4" Type="http://schemas.openxmlformats.org/officeDocument/2006/relationships/hyperlink" Target="https://stats.idre.ucla.edu/other/mult-pkg/faq/general/faq-what-are-pseudo-r-squareds/" TargetMode="External"/><Relationship Id="rId5" Type="http://schemas.openxmlformats.org/officeDocument/2006/relationships/hyperlink" Target="https://www.kaggle.com/startupsci/titanic-data-science-solutions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Model Selection and Regularization on Prediction of Survival on the Titanic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By Tse Justin Chung Heng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Model-based approach(Subset selection approach)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Use AIC and BIC combine with best subset selection.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May not be viable in other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This dataset is small, so search space still managable (256)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Total elapsed time: 2.4581050872802734 seconds for best subset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Total elapsed time: 0.369549036026001 seconds for forward selection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Not consider forward/ backward stepwise selection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AIC in logistics regression</a:t>
            </a: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AIC = -2/N * LL + 2 * k/N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Where N is the number of examples in the training dataset, LL is the log-likelihood of the model on the training dataset, and k is the number of parameters in the model.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</a:t>
            </a:r>
            <a:r>
              <a:rPr lang="zh-TW"/>
              <a:t>IC in logistics regression</a:t>
            </a:r>
            <a:endParaRPr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BIC = -2 * LL + log(N) * 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Where log() has the base-e called the natural logarithm, LL is the log-likelihood of the model, N is the number of examples in the training dataset, and k is the number of parameters in the model.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No R-squared in logistics regression	</a:t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Possible replacement is McFadden's pseudo-R-squared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Not in this project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8631"/>
            <a:ext cx="9144001" cy="2291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776" y="0"/>
            <a:ext cx="550444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Regularization approach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Ridge and Lasso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Ridge</a:t>
            </a:r>
            <a:endParaRPr/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311700" y="1229875"/>
            <a:ext cx="29280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Use 5-fold CV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6125" y="1229875"/>
            <a:ext cx="5543550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Lasso</a:t>
            </a:r>
            <a:endParaRPr/>
          </a:p>
        </p:txBody>
      </p:sp>
      <p:sp>
        <p:nvSpPr>
          <p:cNvPr id="196" name="Google Shape;196;p30"/>
          <p:cNvSpPr txBox="1"/>
          <p:nvPr>
            <p:ph idx="1" type="body"/>
          </p:nvPr>
        </p:nvSpPr>
        <p:spPr>
          <a:xfrm>
            <a:off x="311700" y="1231400"/>
            <a:ext cx="3439500" cy="3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Use 5-fold CV </a:t>
            </a:r>
            <a:endParaRPr/>
          </a:p>
        </p:txBody>
      </p:sp>
      <p:pic>
        <p:nvPicPr>
          <p:cNvPr id="197" name="Google Shape;19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3600" y="1170200"/>
            <a:ext cx="5088000" cy="2644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Summary</a:t>
            </a:r>
            <a:endParaRPr/>
          </a:p>
        </p:txBody>
      </p:sp>
      <p:sp>
        <p:nvSpPr>
          <p:cNvPr id="203" name="Google Shape;203;p3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4" name="Google Shape;204;p31"/>
          <p:cNvGraphicFramePr/>
          <p:nvPr/>
        </p:nvGraphicFramePr>
        <p:xfrm>
          <a:off x="474475" y="133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{67D2E748-60C1-4200-B3C6-3C56A124CF37}</a:tableStyleId>
              </a:tblPr>
              <a:tblGrid>
                <a:gridCol w="964375"/>
                <a:gridCol w="1777475"/>
                <a:gridCol w="1645075"/>
                <a:gridCol w="2004375"/>
                <a:gridCol w="1966550"/>
              </a:tblGrid>
              <a:tr h="379625">
                <a:tc>
                  <a:txBody>
                    <a:bodyPr/>
                    <a:lstStyle/>
                    <a:p>
                      <a:pPr indent="0" lvl="0" marL="25400" marR="25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750">
                          <a:solidFill>
                            <a:srgbClr val="FFFFFF"/>
                          </a:solidFill>
                        </a:rPr>
                        <a:t>​</a:t>
                      </a:r>
                      <a:endParaRPr b="1" sz="75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0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B5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5400" marR="25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750">
                          <a:solidFill>
                            <a:srgbClr val="FFFFFF"/>
                          </a:solidFill>
                        </a:rPr>
                        <a:t>1. AIC​</a:t>
                      </a:r>
                      <a:endParaRPr b="1" sz="75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0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B5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5400" marR="25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750">
                          <a:solidFill>
                            <a:srgbClr val="FFFFFF"/>
                          </a:solidFill>
                        </a:rPr>
                        <a:t>2. BIC​</a:t>
                      </a:r>
                      <a:endParaRPr b="1" sz="75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0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B5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5400" marR="25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750">
                          <a:solidFill>
                            <a:srgbClr val="FFFFFF"/>
                          </a:solidFill>
                        </a:rPr>
                        <a:t>3. Ridge​</a:t>
                      </a:r>
                      <a:endParaRPr b="1" sz="75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0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B59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5400" marR="25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750">
                          <a:solidFill>
                            <a:srgbClr val="FFFFFF"/>
                          </a:solidFill>
                        </a:rPr>
                        <a:t>4. Lasso​</a:t>
                      </a:r>
                      <a:endParaRPr b="1" sz="75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0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5B592"/>
                    </a:solidFill>
                  </a:tcPr>
                </a:tc>
              </a:tr>
              <a:tr h="539725">
                <a:tc>
                  <a:txBody>
                    <a:bodyPr/>
                    <a:lstStyle/>
                    <a:p>
                      <a:pPr indent="0" lvl="0" marL="25400" marR="25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50"/>
                        <a:t>Number of parameters​</a:t>
                      </a:r>
                      <a:endParaRPr sz="75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0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5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5400" marR="25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50"/>
                        <a:t>6​</a:t>
                      </a:r>
                      <a:endParaRPr sz="75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0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5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5400" marR="25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50"/>
                        <a:t>3​</a:t>
                      </a:r>
                      <a:endParaRPr sz="75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0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5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5400" marR="25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50"/>
                        <a:t>8​</a:t>
                      </a:r>
                      <a:endParaRPr sz="75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0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5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5400" marR="25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50"/>
                        <a:t>5​</a:t>
                      </a:r>
                      <a:endParaRPr sz="75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0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5DC"/>
                    </a:solidFill>
                  </a:tcPr>
                </a:tc>
              </a:tr>
              <a:tr h="1500300">
                <a:tc>
                  <a:txBody>
                    <a:bodyPr/>
                    <a:lstStyle/>
                    <a:p>
                      <a:pPr indent="0" lvl="0" marL="25400" marR="25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50"/>
                        <a:t>Parameter​</a:t>
                      </a:r>
                      <a:endParaRPr sz="75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3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5400" marR="25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50"/>
                        <a:t>Pclass -0.7529 ​</a:t>
                      </a:r>
                      <a:endParaRPr sz="750"/>
                    </a:p>
                    <a:p>
                      <a:pPr indent="0" lvl="0" marL="25400" marR="25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50"/>
                        <a:t>Sex 2.2610 ​</a:t>
                      </a:r>
                      <a:endParaRPr sz="750"/>
                    </a:p>
                    <a:p>
                      <a:pPr indent="0" lvl="0" marL="25400" marR="25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50"/>
                        <a:t>Age 0.2535 ​</a:t>
                      </a:r>
                      <a:endParaRPr sz="750"/>
                    </a:p>
                    <a:p>
                      <a:pPr indent="0" lvl="0" marL="25400" marR="25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50"/>
                        <a:t>Embarked 0.2845 ​</a:t>
                      </a:r>
                      <a:endParaRPr sz="750"/>
                    </a:p>
                    <a:p>
                      <a:pPr indent="0" lvl="0" marL="25400" marR="25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50"/>
                        <a:t>Title 0.3444 ​</a:t>
                      </a:r>
                      <a:endParaRPr sz="750"/>
                    </a:p>
                    <a:p>
                      <a:pPr indent="0" lvl="0" marL="25400" marR="25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50"/>
                        <a:t>Age*Class -0.2785​</a:t>
                      </a:r>
                      <a:endParaRPr sz="75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3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5400" marR="25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50"/>
                        <a:t>Pclass -0.9219 ​</a:t>
                      </a:r>
                      <a:endParaRPr sz="750"/>
                    </a:p>
                    <a:p>
                      <a:pPr indent="0" lvl="0" marL="25400" marR="25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50"/>
                        <a:t>Sex 2.2909 ​</a:t>
                      </a:r>
                      <a:endParaRPr sz="750"/>
                    </a:p>
                    <a:p>
                      <a:pPr indent="0" lvl="0" marL="25400" marR="25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50"/>
                        <a:t>Title 0.3840​</a:t>
                      </a:r>
                      <a:endParaRPr sz="75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3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5400" marR="25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50"/>
                        <a:t>Pclass -0.255532 ​</a:t>
                      </a:r>
                      <a:endParaRPr sz="750"/>
                    </a:p>
                    <a:p>
                      <a:pPr indent="0" lvl="0" marL="25400" marR="25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50"/>
                        <a:t>Sex 0.397340 ​</a:t>
                      </a:r>
                      <a:endParaRPr sz="750"/>
                    </a:p>
                    <a:p>
                      <a:pPr indent="0" lvl="0" marL="25400" marR="25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50"/>
                        <a:t>Age -0.056094 ​</a:t>
                      </a:r>
                      <a:endParaRPr sz="750"/>
                    </a:p>
                    <a:p>
                      <a:pPr indent="0" lvl="0" marL="25400" marR="25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50"/>
                        <a:t>Fare -0.006139 ​</a:t>
                      </a:r>
                      <a:endParaRPr sz="750"/>
                    </a:p>
                    <a:p>
                      <a:pPr indent="0" lvl="0" marL="25400" marR="25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50"/>
                        <a:t>Embarked 0.061012 ​</a:t>
                      </a:r>
                      <a:endParaRPr sz="750"/>
                    </a:p>
                    <a:p>
                      <a:pPr indent="0" lvl="0" marL="25400" marR="25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50"/>
                        <a:t>Title 0.149729 ​</a:t>
                      </a:r>
                      <a:endParaRPr sz="750"/>
                    </a:p>
                    <a:p>
                      <a:pPr indent="0" lvl="0" marL="25400" marR="25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50"/>
                        <a:t>IsAlone 0.016209 ​</a:t>
                      </a:r>
                      <a:endParaRPr sz="750"/>
                    </a:p>
                    <a:p>
                      <a:pPr indent="0" lvl="0" marL="25400" marR="25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50"/>
                        <a:t>Age*Class 0.002501​</a:t>
                      </a:r>
                      <a:endParaRPr sz="75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3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5400" marR="25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50"/>
                        <a:t>Pclass -0.119751 ​</a:t>
                      </a:r>
                      <a:endParaRPr sz="750"/>
                    </a:p>
                    <a:p>
                      <a:pPr indent="0" lvl="0" marL="25400" marR="25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50"/>
                        <a:t>Sex 0.202281 ​</a:t>
                      </a:r>
                      <a:endParaRPr sz="750"/>
                    </a:p>
                    <a:p>
                      <a:pPr indent="0" lvl="0" marL="25400" marR="25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50"/>
                        <a:t>Age -0.016549 ​</a:t>
                      </a:r>
                      <a:endParaRPr sz="750"/>
                    </a:p>
                    <a:p>
                      <a:pPr indent="0" lvl="0" marL="25400" marR="25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50"/>
                        <a:t>Embarked 0.021558 ​</a:t>
                      </a:r>
                      <a:endParaRPr sz="750"/>
                    </a:p>
                    <a:p>
                      <a:pPr indent="0" lvl="0" marL="25400" marR="25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50"/>
                        <a:t>Title 0.064091 ​</a:t>
                      </a:r>
                      <a:endParaRPr sz="75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3EE"/>
                    </a:solidFill>
                  </a:tcPr>
                </a:tc>
              </a:tr>
              <a:tr h="539725">
                <a:tc>
                  <a:txBody>
                    <a:bodyPr/>
                    <a:lstStyle/>
                    <a:p>
                      <a:pPr indent="0" lvl="0" marL="25400" marR="25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50"/>
                        <a:t>Training Accuracy​</a:t>
                      </a:r>
                      <a:endParaRPr sz="75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5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5400" marR="25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50"/>
                        <a:t>0.8​</a:t>
                      </a:r>
                      <a:endParaRPr sz="75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5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5400" marR="25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50"/>
                        <a:t>0.78​</a:t>
                      </a:r>
                      <a:endParaRPr sz="75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5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5400" marR="25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50"/>
                        <a:t>0.74​</a:t>
                      </a:r>
                      <a:endParaRPr sz="75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5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5400" marR="25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50"/>
                        <a:t>0.81​</a:t>
                      </a:r>
                      <a:endParaRPr sz="75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5DC"/>
                    </a:solidFill>
                  </a:tcPr>
                </a:tc>
              </a:tr>
              <a:tr h="379625">
                <a:tc>
                  <a:txBody>
                    <a:bodyPr/>
                    <a:lstStyle/>
                    <a:p>
                      <a:pPr indent="0" lvl="0" marL="25400" marR="25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50"/>
                        <a:t>Test </a:t>
                      </a:r>
                      <a:r>
                        <a:rPr lang="zh-TW" sz="750"/>
                        <a:t>Accuracy(from Kaggle)​</a:t>
                      </a:r>
                      <a:endParaRPr sz="75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3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5400" marR="25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50"/>
                        <a:t>0.76794​</a:t>
                      </a:r>
                      <a:endParaRPr sz="75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3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5400" marR="25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50"/>
                        <a:t>0.76794​</a:t>
                      </a:r>
                      <a:endParaRPr sz="75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3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5400" marR="25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50"/>
                        <a:t>0.74162​</a:t>
                      </a:r>
                      <a:endParaRPr sz="75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3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5400" marR="25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50"/>
                        <a:t>0.77033​</a:t>
                      </a:r>
                      <a:endParaRPr sz="750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3E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Goal and focus of this project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Reproducing the Hitter’s salary problem </a:t>
            </a:r>
            <a:r>
              <a:rPr lang="zh-TW"/>
              <a:t>(ISLR Chapter 6)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With </a:t>
            </a:r>
            <a:r>
              <a:rPr lang="zh-TW"/>
              <a:t>different dataset and classification vs regression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Focus on 4 model selection methods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Model-based approach(Subset selection approach)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AIC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BIC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Regularization approach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Ridge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Lasso</a:t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Result</a:t>
            </a:r>
            <a:endParaRPr/>
          </a:p>
        </p:txBody>
      </p:sp>
      <p:sp>
        <p:nvSpPr>
          <p:cNvPr id="210" name="Google Shape;210;p3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The result is consistent with what we learnt from the lab of Chapter 6 of ISLR.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The BIC penalizes more heavily for additional parameters than AIC.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LASSO often shrinks coefficients to be identically 0.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All method yield similar result in term of accuracy and general importance of certain parameters.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Result</a:t>
            </a:r>
            <a:endParaRPr/>
          </a:p>
        </p:txBody>
      </p:sp>
      <p:sp>
        <p:nvSpPr>
          <p:cNvPr id="216" name="Google Shape;216;p3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Finding specific to this dataset: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Pclass, Sex and Title appear in all 4 models.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Sex is the highest positive coefficient in all 4 models, which may indicate that female(Sex =1 ) has higher likelihood to survive in the disaster.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Pclass is the highest negative coefficient in all 4 models, which may indicate that the lower the class you were, the less likely you would survive.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Mistakes and improvement</a:t>
            </a:r>
            <a:endParaRPr/>
          </a:p>
        </p:txBody>
      </p:sp>
      <p:sp>
        <p:nvSpPr>
          <p:cNvPr id="222" name="Google Shape;222;p3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Include base model without regularization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Embarked and Title feature should use one-hot encoding because it is nominal data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Reference</a:t>
            </a:r>
            <a:endParaRPr/>
          </a:p>
        </p:txBody>
      </p:sp>
      <p:sp>
        <p:nvSpPr>
          <p:cNvPr id="228" name="Google Shape;228;p3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https://machinelearningmastery.com/probabilistic-model-selection-measures/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u="sng">
                <a:solidFill>
                  <a:schemeClr val="hlink"/>
                </a:solidFill>
                <a:hlinkClick r:id="rId4"/>
              </a:rPr>
              <a:t>https://stats.idre.ucla.edu/other/mult-pkg/faq/general/faq-what-are-pseudo-r-squareds/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 u="sng">
                <a:solidFill>
                  <a:schemeClr val="hlink"/>
                </a:solidFill>
                <a:hlinkClick r:id="rId5"/>
              </a:rPr>
              <a:t>https://www.kaggle.com/startupsci/titanic-data-science-solutions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Q&amp;A</a:t>
            </a:r>
            <a:endParaRPr/>
          </a:p>
        </p:txBody>
      </p:sp>
      <p:sp>
        <p:nvSpPr>
          <p:cNvPr id="234" name="Google Shape;234;p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Dropping features	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Drop the Cabin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Drop the Ticket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Creating new feature	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038" y="1363638"/>
            <a:ext cx="1952625" cy="20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Categorize age	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325" y="1085850"/>
            <a:ext cx="6724650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</a:t>
            </a:r>
            <a:r>
              <a:rPr lang="zh-TW"/>
              <a:t>rop Parch, SibSp, and FamilySize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And create IsAlone feature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438" y="1937350"/>
            <a:ext cx="6753225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Categorize fare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400" y="1229875"/>
            <a:ext cx="6553200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And some other preprocessing	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Fill in some empty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convert categorical data to numerical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...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Logistics regression not the best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311700" y="1217825"/>
            <a:ext cx="4373700" cy="33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However, to comply with the goal, I only focus on logistic regression</a:t>
            </a:r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6175" y="1365325"/>
            <a:ext cx="3000375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