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94572"/>
  </p:normalViewPr>
  <p:slideViewPr>
    <p:cSldViewPr snapToGrid="0" snapToObjects="1">
      <p:cViewPr varScale="1">
        <p:scale>
          <a:sx n="102" d="100"/>
          <a:sy n="102" d="100"/>
        </p:scale>
        <p:origin x="1296" y="184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1871" y="4711301"/>
            <a:ext cx="1795118" cy="196690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b="1" dirty="0"/>
              <a:t>Feature Engineering</a:t>
            </a:r>
            <a:endParaRPr lang="en-US" altLang="zh-CN" sz="900" b="1" dirty="0"/>
          </a:p>
          <a:p>
            <a:pPr algn="just"/>
            <a:endParaRPr lang="en-US" altLang="zh-CN" sz="900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/>
              <a:t>Average over multiple features are added, such as the average score of 3 external sources scores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/>
              <a:t>Sin-cos transformation are applied on the cyclic features such as </a:t>
            </a:r>
            <a:r>
              <a:rPr lang="en-US" altLang="zh-CN" sz="900" i="1" dirty="0"/>
              <a:t>WEEKDAY_APPR_PROCESS_START</a:t>
            </a:r>
            <a:endParaRPr lang="en-US" altLang="zh-CN" sz="900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/>
              <a:t>One hot encoder is applied on categorical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MAFS6010Z </a:t>
            </a:r>
            <a:r>
              <a:rPr lang="en-US" dirty="0"/>
              <a:t>Mini-Project 1</a:t>
            </a:r>
            <a:r>
              <a:rPr lang="en-US" altLang="zh-CN" dirty="0">
                <a:solidFill>
                  <a:schemeClr val="bg1"/>
                </a:solidFill>
              </a:rPr>
              <a:t>: Kaggle Home Credit Competition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Ziyi WANG</a:t>
            </a:r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 and Jixiang XIANG(20568852)</a:t>
            </a:r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	{</a:t>
            </a:r>
            <a:r>
              <a:rPr lang="en-US" sz="1000" dirty="0" err="1">
                <a:solidFill>
                  <a:schemeClr val="bg1"/>
                </a:solidFill>
              </a:rPr>
              <a:t>zwangbn,yxiangae</a:t>
            </a:r>
            <a:r>
              <a:rPr lang="en-US" sz="1000" dirty="0">
                <a:solidFill>
                  <a:schemeClr val="bg1"/>
                </a:solidFill>
              </a:rPr>
              <a:t>}@</a:t>
            </a:r>
            <a:r>
              <a:rPr lang="en-US" sz="1000" dirty="0" err="1">
                <a:solidFill>
                  <a:schemeClr val="bg1"/>
                </a:solidFill>
              </a:rPr>
              <a:t>connect.ust.hk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: Department of Mathematics, HKUST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895" y="117847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4895" y="1443396"/>
            <a:ext cx="3794332" cy="98361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We have explored the base dataset of Home Credit Default Risk competition dataset. We did a detailed data cleaning, feature selection and built a prediction model. We noticed that the external resource score and days since when the applicant changed their application are significant to the model.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6068" y="117847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3. Feature Exploration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27241" y="117847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5. Deal </a:t>
            </a:r>
            <a:r>
              <a:rPr lang="en-US" sz="1200"/>
              <a:t>with Unbalanced Data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71870" y="2628337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US" altLang="zh-CN" sz="1200" dirty="0"/>
              <a:t>Data Cleaning and Feature Engineering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71870" y="2893256"/>
            <a:ext cx="3795690" cy="181804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b="1" dirty="0"/>
          </a:p>
          <a:p>
            <a:r>
              <a:rPr lang="en-US" sz="1000" b="1" dirty="0"/>
              <a:t>Data Overview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/>
              <a:t>The dataset we used is </a:t>
            </a:r>
            <a:r>
              <a:rPr lang="en-US" sz="1000" dirty="0" err="1"/>
              <a:t>application_train.csv</a:t>
            </a:r>
            <a:r>
              <a:rPr lang="en-US" sz="1000" dirty="0"/>
              <a:t> and </a:t>
            </a:r>
            <a:r>
              <a:rPr lang="en-US" sz="1000" dirty="0" err="1"/>
              <a:t>application_test.csv</a:t>
            </a:r>
            <a:r>
              <a:rPr lang="en-US" sz="1000" dirty="0"/>
              <a:t>. We combined the two dataset and separate in a later stage while training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/>
              <a:t>There are 356k rows in the dataset and 220 columns in the beginning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/>
              <a:t>After the below cleaning and enrichment, we </a:t>
            </a:r>
            <a:r>
              <a:rPr lang="en-US" sz="1000" dirty="0" err="1"/>
              <a:t>stillhave</a:t>
            </a:r>
            <a:r>
              <a:rPr lang="en-US" sz="1000" dirty="0"/>
              <a:t> 220 columns which resulted by: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000" dirty="0"/>
              <a:t>Having 52 columns removed because of missing values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000" dirty="0"/>
              <a:t>Having 52 columns added as enrichment features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8227241" y="1449596"/>
            <a:ext cx="3794332" cy="159627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900" dirty="0"/>
              <a:t>With two different classes of target (at-risk and no-risk), the training data is biased with a ratio of almost 10:1 no-risk </a:t>
            </a:r>
            <a:r>
              <a:rPr lang="en-US" sz="900" dirty="0" err="1"/>
              <a:t>v.s</a:t>
            </a:r>
            <a:r>
              <a:rPr lang="en-US" sz="900" dirty="0"/>
              <a:t>. at-risk. Therefore, the prediction on at-risk classes will be highly deviated if we directly use all the training data without dealing with the unbiased distribution.</a:t>
            </a:r>
          </a:p>
          <a:p>
            <a:pPr algn="just"/>
            <a:r>
              <a:rPr lang="en-US" sz="900" dirty="0"/>
              <a:t>With the base line accuracy being 92% and the balanced accuracy being 50.2%, we tried two methods to deal with the bias:</a:t>
            </a:r>
          </a:p>
          <a:p>
            <a:pPr marL="228600" indent="-228600" algn="just">
              <a:buAutoNum type="arabicPeriod"/>
            </a:pPr>
            <a:r>
              <a:rPr lang="en-US" sz="900" dirty="0"/>
              <a:t>SMOTE. The returned accuracy is 80% and the balanced accuracy is 58.9%</a:t>
            </a:r>
          </a:p>
          <a:p>
            <a:pPr marL="228600" indent="-228600" algn="just">
              <a:buFontTx/>
              <a:buAutoNum type="arabicPeriod"/>
            </a:pPr>
            <a:r>
              <a:rPr lang="en-US" sz="900" dirty="0"/>
              <a:t>Under Sampling. The returned accuracy is 66.7% and the balanced accuracy is 66.4%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17966" y="318368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6. 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8643" y="4360373"/>
            <a:ext cx="3794331" cy="5562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900" dirty="0"/>
              <a:t>We first train the model with all features and get a baseline model to predict the credit risk. By plotting out the importance of the feature used in this model, we can find 10 features which contribute more to the model.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4188643" y="4086461"/>
            <a:ext cx="3801754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4. Feature Selection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5124" y="1443396"/>
            <a:ext cx="1810456" cy="225281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In order to understand the features before training the model, we looked at the top 10 correlated features with the target. 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The features appears to be less obviously correlated with the target, which indicates that we need to use multiple features to achieve the prediction purpose.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17961" y="3447003"/>
            <a:ext cx="3794332" cy="232049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Due to the biased nature of training data, although the accuracy of the classification model can reach at 92% accuracy even though we do nothing to the training data, the balanced accuracy is nearly random guess. And for a unbalanced dataset, balanced accuracy ((TPR + TNR)/2) is far more important.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Choosing only the highly correlated features will increase the balanced accuracy from 50.2% to 50.7%. Based on the selected features, using SMOTE will increase the balanced accuracy from 50.7% to 58.9% while using under sampling can increase the balanced accuracy from 58.9% to 66.4%.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Hence, using only features with high correlation and using under sampling will help build the random forest classification model.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0729" y="1449513"/>
            <a:ext cx="1778591" cy="185290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sp>
        <p:nvSpPr>
          <p:cNvPr id="27" name="Rounded Rectangle 26"/>
          <p:cNvSpPr/>
          <p:nvPr/>
        </p:nvSpPr>
        <p:spPr>
          <a:xfrm>
            <a:off x="6228302" y="3429000"/>
            <a:ext cx="1761018" cy="5308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 10 features that are linearly correlated to the target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38451" y="6138771"/>
            <a:ext cx="3773842" cy="43712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b="1" dirty="0"/>
              <a:t>Credit Risk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Dataset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/>
              <a:t>Kaggle Competition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38451" y="5905316"/>
            <a:ext cx="3773842" cy="2334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7. </a:t>
            </a:r>
            <a:r>
              <a:rPr lang="en-US" altLang="zh-CN" sz="1200" dirty="0"/>
              <a:t>Contribution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151640" y="4711301"/>
            <a:ext cx="1814562" cy="196690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/>
          </a:p>
          <a:p>
            <a:pPr algn="just"/>
            <a:endParaRPr lang="en-US" altLang="zh-CN" sz="1000" b="1" dirty="0"/>
          </a:p>
          <a:p>
            <a:pPr algn="just"/>
            <a:r>
              <a:rPr lang="en-US" altLang="zh-CN" sz="1000" b="1" dirty="0"/>
              <a:t>Missing Value Handling</a:t>
            </a:r>
            <a:endParaRPr lang="en-US" altLang="zh-CN" sz="900" b="1" dirty="0"/>
          </a:p>
          <a:p>
            <a:pPr marL="171450" indent="-171450" algn="just">
              <a:buFont typeface="Wingdings" charset="2"/>
              <a:buChar char="Ø"/>
            </a:pPr>
            <a:endParaRPr lang="en-US" altLang="zh-CN" sz="900" dirty="0"/>
          </a:p>
          <a:p>
            <a:pPr marL="171450" indent="-171450" algn="just">
              <a:buFont typeface="Wingdings" charset="2"/>
              <a:buChar char="Ø"/>
            </a:pPr>
            <a:endParaRPr lang="en-US" altLang="zh-CN" sz="900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/>
              <a:t>We dropped the columns with more than 80% missing values</a:t>
            </a:r>
          </a:p>
          <a:p>
            <a:pPr marL="171450" indent="-171450" algn="just">
              <a:buFont typeface="Wingdings" charset="2"/>
              <a:buChar char="Ø"/>
            </a:pPr>
            <a:endParaRPr lang="en-US" altLang="zh-CN" sz="900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/>
              <a:t>For some categorical columns, we changed some extreme value to a constant, to remove the outlier. For example, </a:t>
            </a:r>
            <a:r>
              <a:rPr lang="en-US" altLang="zh-CN" sz="900" i="1" dirty="0" err="1"/>
              <a:t>days_unemployed</a:t>
            </a:r>
            <a:r>
              <a:rPr lang="en-US" altLang="zh-CN" sz="900" dirty="0"/>
              <a:t> = 365243, then we change it to Null. </a:t>
            </a:r>
          </a:p>
          <a:p>
            <a:pPr marL="228600" indent="-228600" algn="just">
              <a:buAutoNum type="arabicPeriod"/>
            </a:pPr>
            <a:endParaRPr lang="en-US" sz="1000" dirty="0"/>
          </a:p>
          <a:p>
            <a:endParaRPr lang="en-US" sz="1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99E594-47E9-49CE-83B2-39AEC909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175" y="4979752"/>
            <a:ext cx="3280118" cy="17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10657</TotalTime>
  <Words>635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Ziyi WANG</cp:lastModifiedBy>
  <cp:revision>105</cp:revision>
  <dcterms:created xsi:type="dcterms:W3CDTF">2017-03-11T12:28:27Z</dcterms:created>
  <dcterms:modified xsi:type="dcterms:W3CDTF">2021-09-19T08:16:20Z</dcterms:modified>
</cp:coreProperties>
</file>