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0"/>
    <p:restoredTop sz="94622"/>
  </p:normalViewPr>
  <p:slideViewPr>
    <p:cSldViewPr snapToGrid="0" snapToObjects="1">
      <p:cViewPr varScale="1">
        <p:scale>
          <a:sx n="96" d="100"/>
          <a:sy n="96" d="100"/>
        </p:scale>
        <p:origin x="776" y="176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9013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/>
              <a:t>CSIC5011</a:t>
            </a:r>
            <a:r>
              <a:rPr lang="zh-CN" altLang="en-US" dirty="0"/>
              <a:t> </a:t>
            </a:r>
            <a:r>
              <a:rPr lang="en-US" dirty="0"/>
              <a:t>Mini-Project 1</a:t>
            </a:r>
            <a:r>
              <a:rPr lang="en-US" altLang="zh-CN" dirty="0">
                <a:solidFill>
                  <a:schemeClr val="bg1"/>
                </a:solidFill>
              </a:rPr>
              <a:t>: Identifying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authors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using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word/phrase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embedding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of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NIPS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paper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dataset</a:t>
            </a:r>
          </a:p>
          <a:p>
            <a:pPr algn="ctr"/>
            <a:r>
              <a:rPr lang="en-US" altLang="zh-CN" sz="1000" dirty="0" err="1">
                <a:solidFill>
                  <a:schemeClr val="bg1"/>
                </a:solidFill>
              </a:rPr>
              <a:t>Changlong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Yu</a:t>
            </a:r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altLang="zh-CN" sz="1000" dirty="0">
                <a:solidFill>
                  <a:schemeClr val="bg1"/>
                </a:solidFill>
              </a:rPr>
              <a:t>Tianqing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>
                <a:solidFill>
                  <a:schemeClr val="bg1"/>
                </a:solidFill>
              </a:rPr>
              <a:t>Fang</a:t>
            </a:r>
            <a:r>
              <a:rPr lang="en-US" altLang="zh-CN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	{</a:t>
            </a:r>
            <a:r>
              <a:rPr lang="en-US" altLang="zh-CN" sz="1000" dirty="0" err="1">
                <a:solidFill>
                  <a:schemeClr val="bg1"/>
                </a:solidFill>
              </a:rPr>
              <a:t>cyuaq</a:t>
            </a:r>
            <a:r>
              <a:rPr lang="en-US" altLang="zh-CN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</a:rPr>
              <a:t>tfangaa</a:t>
            </a:r>
            <a:r>
              <a:rPr lang="en-US" sz="1000" dirty="0">
                <a:solidFill>
                  <a:schemeClr val="bg1"/>
                </a:solidFill>
              </a:rPr>
              <a:t>}@</a:t>
            </a:r>
            <a:r>
              <a:rPr lang="en-US" sz="1000" dirty="0" err="1">
                <a:solidFill>
                  <a:schemeClr val="bg1"/>
                </a:solidFill>
              </a:rPr>
              <a:t>ust.hk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altLang="zh-CN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: Department of Computer Science and Engineering, HKUST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895" y="995590"/>
            <a:ext cx="3866776" cy="264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4894" y="1260510"/>
            <a:ext cx="3866777" cy="98361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zh-CN" sz="1000" dirty="0"/>
              <a:t>Authors in the computer science area may have different patterns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word</a:t>
            </a:r>
            <a:r>
              <a:rPr lang="zh-CN" altLang="en-US" sz="1000" dirty="0"/>
              <a:t> </a:t>
            </a:r>
            <a:r>
              <a:rPr lang="en-US" altLang="zh-CN" sz="1000" dirty="0"/>
              <a:t> or phrase choices</a:t>
            </a:r>
            <a:r>
              <a:rPr lang="zh-CN" altLang="en-US" sz="1000" dirty="0"/>
              <a:t> </a:t>
            </a:r>
            <a:r>
              <a:rPr lang="en-US" altLang="zh-CN" sz="1000" dirty="0"/>
              <a:t>due to subarea or specific research problems when</a:t>
            </a:r>
            <a:r>
              <a:rPr lang="zh-CN" altLang="en-US" sz="1000" dirty="0"/>
              <a:t> </a:t>
            </a:r>
            <a:r>
              <a:rPr lang="en-US" altLang="zh-CN" sz="1000" dirty="0"/>
              <a:t>writing</a:t>
            </a:r>
            <a:r>
              <a:rPr lang="zh-CN" altLang="en-US" sz="1000" dirty="0"/>
              <a:t> </a:t>
            </a:r>
            <a:r>
              <a:rPr lang="en-US" altLang="zh-CN" sz="1000" dirty="0"/>
              <a:t>academic</a:t>
            </a:r>
            <a:r>
              <a:rPr lang="zh-CN" altLang="en-US" sz="1000" dirty="0"/>
              <a:t> </a:t>
            </a:r>
            <a:r>
              <a:rPr lang="en-US" altLang="zh-CN" sz="1000" dirty="0"/>
              <a:t>papers. We introduce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task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dirty="0"/>
              <a:t>identifying</a:t>
            </a:r>
            <a:r>
              <a:rPr lang="zh-CN" altLang="en-US" sz="1000" dirty="0"/>
              <a:t> </a:t>
            </a:r>
            <a:r>
              <a:rPr lang="en-US" altLang="zh-CN" sz="1000" dirty="0"/>
              <a:t>authors</a:t>
            </a:r>
            <a:r>
              <a:rPr lang="zh-CN" altLang="en-US" sz="1000" dirty="0"/>
              <a:t> </a:t>
            </a:r>
            <a:r>
              <a:rPr lang="en-US" altLang="zh-CN" sz="1000" dirty="0"/>
              <a:t>given</a:t>
            </a:r>
            <a:r>
              <a:rPr lang="zh-CN" altLang="en-US" sz="1000" dirty="0"/>
              <a:t> </a:t>
            </a:r>
            <a:r>
              <a:rPr lang="en-US" altLang="zh-CN" sz="1000" dirty="0"/>
              <a:t>an</a:t>
            </a:r>
            <a:r>
              <a:rPr lang="zh-CN" altLang="en-US" sz="1000" dirty="0"/>
              <a:t> </a:t>
            </a:r>
            <a:r>
              <a:rPr lang="en-US" altLang="zh-CN" sz="1000" dirty="0"/>
              <a:t>academic</a:t>
            </a:r>
            <a:r>
              <a:rPr lang="zh-CN" altLang="en-US" sz="1000" dirty="0"/>
              <a:t> </a:t>
            </a:r>
            <a:r>
              <a:rPr lang="en-US" altLang="zh-CN" sz="1000" dirty="0"/>
              <a:t>article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the NIPS</a:t>
            </a:r>
            <a:r>
              <a:rPr lang="zh-CN" altLang="en-US" sz="1000" dirty="0"/>
              <a:t> </a:t>
            </a:r>
            <a:r>
              <a:rPr lang="en-US" altLang="zh-CN" sz="1000" dirty="0"/>
              <a:t>paper dataset. Technical terms have different meanings that are not easily inferred literally and we represent the paper text from</a:t>
            </a:r>
            <a:r>
              <a:rPr lang="zh-CN" altLang="en-US" sz="1000" dirty="0"/>
              <a:t> </a:t>
            </a:r>
            <a:r>
              <a:rPr lang="en-US" altLang="zh-CN" sz="1000" dirty="0"/>
              <a:t>the phrase granularity.   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196068" y="995590"/>
            <a:ext cx="3794332" cy="264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Methodology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71869" y="2445451"/>
            <a:ext cx="3859803" cy="264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altLang="zh-CN" sz="1200" dirty="0"/>
              <a:t>NIPS</a:t>
            </a:r>
            <a:r>
              <a:rPr lang="zh-CN" altLang="en-US" sz="1200" dirty="0"/>
              <a:t> </a:t>
            </a:r>
            <a:r>
              <a:rPr lang="en-US" altLang="zh-CN" sz="1200" dirty="0"/>
              <a:t>words</a:t>
            </a:r>
            <a:r>
              <a:rPr lang="zh-CN" altLang="en-US" sz="1200" dirty="0"/>
              <a:t> </a:t>
            </a:r>
            <a:r>
              <a:rPr lang="en-US" altLang="zh-CN" sz="1200" dirty="0"/>
              <a:t>dataset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71870" y="2710371"/>
                <a:ext cx="3859803" cy="241848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just"/>
                <a:r>
                  <a:rPr lang="en-US" altLang="zh-CN" sz="1000" b="1" dirty="0"/>
                  <a:t>Statistics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endParaRPr lang="en-US" altLang="zh-CN" sz="1000" b="1" dirty="0"/>
              </a:p>
              <a:p>
                <a:pPr algn="just"/>
                <a:endParaRPr lang="en-US" altLang="zh-CN" sz="1000" b="1" dirty="0"/>
              </a:p>
              <a:p>
                <a:pPr algn="just"/>
                <a:endParaRPr lang="en-US" altLang="zh-CN" sz="1000" b="1" dirty="0"/>
              </a:p>
              <a:p>
                <a:pPr algn="just"/>
                <a:endParaRPr lang="en-US" altLang="zh-CN" sz="1000" b="1" dirty="0"/>
              </a:p>
              <a:p>
                <a:pPr algn="just"/>
                <a:r>
                  <a:rPr lang="en-US" altLang="zh-CN" sz="1000" b="1" dirty="0"/>
                  <a:t>Task</a:t>
                </a:r>
                <a:r>
                  <a:rPr lang="zh-CN" altLang="en-US" sz="1000" b="1" dirty="0"/>
                  <a:t> </a:t>
                </a:r>
                <a:r>
                  <a:rPr lang="en-US" altLang="zh-CN" sz="1000" b="1" dirty="0"/>
                  <a:t>Definition</a:t>
                </a:r>
              </a:p>
              <a:p>
                <a:pPr algn="just"/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task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defined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multi-label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prediction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problem,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where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input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raw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text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paper.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task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can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also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regarded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ranking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problem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that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assigns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plausibility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scores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9784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authors.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We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evaluate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performance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model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evaluating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accuracy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top</a:t>
                </a:r>
                <a:r>
                  <a:rPr lang="zh-CN" altLang="en-US" sz="1000" dirty="0"/>
                  <a:t> </a:t>
                </a:r>
                <a:r>
                  <a:rPr lang="en-US" altLang="zh-CN" sz="1000" i="1" dirty="0"/>
                  <a:t>k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retrieved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authors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given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input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article.</a:t>
                </a:r>
                <a:endParaRPr lang="en-US" altLang="zh-CN" sz="1000" b="1" dirty="0"/>
              </a:p>
              <a:p>
                <a:pPr algn="just"/>
                <a:endParaRPr lang="en-US" altLang="zh-CN" sz="1000" b="1" dirty="0"/>
              </a:p>
              <a:p>
                <a:pPr algn="just"/>
                <a:r>
                  <a:rPr lang="en-US" altLang="zh-CN" sz="1000" b="1" dirty="0"/>
                  <a:t>Evaluation: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altLang="zh-CN" sz="1000" dirty="0" err="1"/>
                  <a:t>HITS@</a:t>
                </a:r>
                <a:r>
                  <a:rPr lang="en-US" altLang="zh-CN" sz="1000" i="1" dirty="0" err="1"/>
                  <a:t>k</a:t>
                </a:r>
                <a:r>
                  <a:rPr lang="en-US" altLang="zh-CN" sz="1000" dirty="0"/>
                  <a:t>,</a:t>
                </a:r>
                <a:r>
                  <a:rPr lang="zh-CN" altLang="en-US" sz="1000" dirty="0"/>
                  <a:t> </a:t>
                </a:r>
                <a:r>
                  <a:rPr lang="en-US" altLang="zh-CN" sz="1000" i="1" dirty="0"/>
                  <a:t>k</a:t>
                </a:r>
                <a:r>
                  <a:rPr lang="zh-CN" altLang="en-US" sz="1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000" dirty="0"/>
                  <a:t>{1,2,5,10,50}.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Proportion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correct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predictions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of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top</a:t>
                </a:r>
                <a:r>
                  <a:rPr lang="zh-CN" altLang="en-US" sz="1000" dirty="0"/>
                  <a:t> </a:t>
                </a:r>
                <a:r>
                  <a:rPr lang="en-US" altLang="zh-CN" sz="1000" i="1" dirty="0"/>
                  <a:t>k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authors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predicted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by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the</a:t>
                </a:r>
                <a:r>
                  <a:rPr lang="zh-CN" altLang="en-US" sz="1000" dirty="0"/>
                  <a:t> </a:t>
                </a:r>
                <a:r>
                  <a:rPr lang="en-US" altLang="zh-CN" sz="1000" dirty="0"/>
                  <a:t>model.</a:t>
                </a:r>
                <a:endParaRPr lang="en-US" sz="1000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0" y="2710371"/>
                <a:ext cx="3859803" cy="2418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8227236" y="5017600"/>
            <a:ext cx="3794332" cy="709544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 err="1"/>
              <a:t>Mikolov</a:t>
            </a:r>
            <a:r>
              <a:rPr lang="en-US" sz="1000" dirty="0"/>
              <a:t>, Tomas, et al. "Distributed representations of words and phrases and their compositionality." </a:t>
            </a:r>
            <a:r>
              <a:rPr lang="en-US" altLang="zh-CN" sz="1000" dirty="0"/>
              <a:t>NIPS</a:t>
            </a:r>
            <a:r>
              <a:rPr lang="en-US" sz="1000" dirty="0"/>
              <a:t> 2013.</a:t>
            </a:r>
          </a:p>
          <a:p>
            <a:pPr algn="just"/>
            <a:r>
              <a:rPr lang="en-US" altLang="zh-CN" sz="1000" dirty="0" err="1"/>
              <a:t>Jingbo</a:t>
            </a:r>
            <a:r>
              <a:rPr lang="en-US" altLang="zh-CN" sz="1000" dirty="0"/>
              <a:t>, Shang, et al ”Automated Phrase Mining from Massive Text Corpora”. TKDE 2018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8227236" y="4752680"/>
            <a:ext cx="3794332" cy="264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References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195123" y="1260510"/>
            <a:ext cx="3769464" cy="244802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Representation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of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Term Embedding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Word embeddings:  Skip-</a:t>
            </a:r>
            <a:r>
              <a:rPr lang="en-US" altLang="zh-CN" sz="1000" dirty="0" err="1"/>
              <a:t>ngram</a:t>
            </a:r>
            <a:r>
              <a:rPr lang="en-US" altLang="zh-CN" sz="1000" dirty="0"/>
              <a:t>  model(</a:t>
            </a:r>
            <a:r>
              <a:rPr lang="en-US" altLang="zh-CN" sz="1000" dirty="0" err="1"/>
              <a:t>Gensim</a:t>
            </a:r>
            <a:r>
              <a:rPr lang="en-US" altLang="zh-CN" sz="1000" dirty="0"/>
              <a:t> tool) 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Phrase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Embedding:  Phrase Mining (</a:t>
            </a:r>
            <a:r>
              <a:rPr lang="en-US" altLang="zh-CN" sz="1000" dirty="0" err="1"/>
              <a:t>AutoPhrase</a:t>
            </a:r>
            <a:r>
              <a:rPr lang="en-US" altLang="zh-CN" sz="1000" dirty="0"/>
              <a:t>) then train Skip-</a:t>
            </a:r>
            <a:r>
              <a:rPr lang="en-US" altLang="zh-CN" sz="1000" dirty="0" err="1"/>
              <a:t>ngram</a:t>
            </a:r>
            <a:r>
              <a:rPr lang="en-US" altLang="zh-CN" sz="1000" dirty="0"/>
              <a:t> 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Document Representation: 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Average pooling over all term embeddings. </a:t>
            </a:r>
          </a:p>
          <a:p>
            <a:r>
              <a:rPr lang="en-US" altLang="zh-CN" sz="1000" b="1" dirty="0"/>
              <a:t>Classification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Methods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LR/SVM: efficient classification baselines.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MLP:  multi-layer perception (hidden</a:t>
            </a:r>
            <a:r>
              <a:rPr lang="zh-CN" altLang="en-US" sz="1000" dirty="0"/>
              <a:t> </a:t>
            </a:r>
            <a:r>
              <a:rPr lang="en-US" altLang="zh-CN" sz="1000" dirty="0"/>
              <a:t>size=100,</a:t>
            </a:r>
            <a:r>
              <a:rPr lang="zh-CN" altLang="en-US" sz="1000" dirty="0"/>
              <a:t> </a:t>
            </a:r>
            <a:r>
              <a:rPr lang="en-US" altLang="zh-CN" sz="1000" dirty="0" err="1"/>
              <a:t>num</a:t>
            </a:r>
            <a:r>
              <a:rPr lang="zh-CN" altLang="en-US" sz="1000" dirty="0"/>
              <a:t> </a:t>
            </a:r>
            <a:r>
              <a:rPr lang="en-US" altLang="zh-CN" sz="1000" dirty="0"/>
              <a:t>layer=2)</a:t>
            </a:r>
          </a:p>
          <a:p>
            <a:r>
              <a:rPr lang="en-US" altLang="zh-CN" sz="1000" b="1" dirty="0"/>
              <a:t>Multi-label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Classification</a:t>
            </a:r>
          </a:p>
          <a:p>
            <a:r>
              <a:rPr lang="en-US" altLang="zh-CN" sz="1000" dirty="0"/>
              <a:t>Multi-label</a:t>
            </a:r>
            <a:r>
              <a:rPr lang="zh-CN" altLang="en-US" sz="1000" dirty="0"/>
              <a:t> </a:t>
            </a:r>
            <a:r>
              <a:rPr lang="en-US" altLang="zh-CN" sz="1000" dirty="0"/>
              <a:t>classification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more</a:t>
            </a:r>
            <a:r>
              <a:rPr lang="zh-CN" altLang="en-US" sz="1000" dirty="0"/>
              <a:t> </a:t>
            </a:r>
            <a:r>
              <a:rPr lang="en-US" altLang="zh-CN" sz="1000" dirty="0"/>
              <a:t>complicated</a:t>
            </a:r>
            <a:r>
              <a:rPr lang="zh-CN" altLang="en-US" sz="1000" dirty="0"/>
              <a:t> </a:t>
            </a:r>
            <a:r>
              <a:rPr lang="en-US" altLang="zh-CN" sz="1000" dirty="0"/>
              <a:t>than</a:t>
            </a:r>
            <a:r>
              <a:rPr lang="zh-CN" altLang="en-US" sz="1000" dirty="0"/>
              <a:t> </a:t>
            </a:r>
            <a:r>
              <a:rPr lang="en-US" altLang="zh-CN" sz="1000" dirty="0"/>
              <a:t>single-label</a:t>
            </a:r>
            <a:r>
              <a:rPr lang="zh-CN" altLang="en-US" sz="1000" dirty="0"/>
              <a:t> </a:t>
            </a:r>
            <a:r>
              <a:rPr lang="en-US" altLang="zh-CN" sz="1000" dirty="0"/>
              <a:t>ones.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adopt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idea</a:t>
            </a:r>
            <a:r>
              <a:rPr lang="zh-CN" altLang="en-US" sz="1000" dirty="0"/>
              <a:t> </a:t>
            </a:r>
            <a:r>
              <a:rPr lang="en-US" altLang="zh-CN" sz="1000" dirty="0"/>
              <a:t>of</a:t>
            </a:r>
            <a:r>
              <a:rPr lang="zh-CN" altLang="en-US" sz="1000" dirty="0"/>
              <a:t> </a:t>
            </a:r>
            <a:r>
              <a:rPr lang="en-US" altLang="zh-CN" sz="1000" i="1" dirty="0"/>
              <a:t>One</a:t>
            </a:r>
            <a:r>
              <a:rPr lang="zh-CN" altLang="en-US" sz="1000" i="1" dirty="0"/>
              <a:t> </a:t>
            </a:r>
            <a:r>
              <a:rPr lang="en-US" altLang="zh-CN" sz="1000" i="1" dirty="0"/>
              <a:t>vs.</a:t>
            </a:r>
            <a:r>
              <a:rPr lang="zh-CN" altLang="en-US" sz="1000" i="1" dirty="0"/>
              <a:t> </a:t>
            </a:r>
            <a:r>
              <a:rPr lang="en-US" altLang="zh-CN" sz="1000" i="1" dirty="0"/>
              <a:t>Rest</a:t>
            </a:r>
            <a:r>
              <a:rPr lang="zh-CN" altLang="en-US" sz="1000" dirty="0"/>
              <a:t> </a:t>
            </a:r>
            <a:r>
              <a:rPr lang="en-US" altLang="zh-CN" sz="1000" dirty="0"/>
              <a:t>method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our</a:t>
            </a:r>
            <a:r>
              <a:rPr lang="zh-CN" altLang="en-US" sz="1000" dirty="0"/>
              <a:t> </a:t>
            </a:r>
            <a:r>
              <a:rPr lang="en-US" altLang="zh-CN" sz="1000" dirty="0"/>
              <a:t>task.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conducting</a:t>
            </a:r>
            <a:r>
              <a:rPr lang="zh-CN" altLang="en-US" sz="1000" dirty="0"/>
              <a:t> </a:t>
            </a:r>
            <a:r>
              <a:rPr lang="en-US" altLang="zh-CN" sz="1000" dirty="0"/>
              <a:t>9784-class</a:t>
            </a:r>
            <a:r>
              <a:rPr lang="zh-CN" altLang="en-US" sz="1000" dirty="0"/>
              <a:t> </a:t>
            </a:r>
            <a:r>
              <a:rPr lang="en-US" altLang="zh-CN" sz="1000" dirty="0"/>
              <a:t>classification,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train</a:t>
            </a:r>
            <a:r>
              <a:rPr lang="zh-CN" altLang="en-US" sz="1000" dirty="0"/>
              <a:t> </a:t>
            </a:r>
            <a:r>
              <a:rPr lang="en-HK" sz="1000" dirty="0"/>
              <a:t>9784</a:t>
            </a:r>
            <a:r>
              <a:rPr lang="zh-CN" altLang="en-US" sz="1000" dirty="0"/>
              <a:t> </a:t>
            </a:r>
            <a:r>
              <a:rPr lang="en-US" altLang="zh-CN" sz="1000" dirty="0"/>
              <a:t>single-class</a:t>
            </a:r>
            <a:r>
              <a:rPr lang="zh-CN" altLang="en-US" sz="1000" dirty="0"/>
              <a:t> </a:t>
            </a:r>
            <a:r>
              <a:rPr lang="en-US" altLang="zh-CN" sz="1000" dirty="0"/>
              <a:t>classification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models</a:t>
            </a:r>
            <a:r>
              <a:rPr lang="zh-CN" altLang="en-US" sz="1000" dirty="0"/>
              <a:t> </a:t>
            </a:r>
            <a:r>
              <a:rPr lang="en-US" altLang="zh-CN" sz="1000" dirty="0"/>
              <a:t>separately.</a:t>
            </a:r>
          </a:p>
          <a:p>
            <a:endParaRPr lang="en-US" altLang="zh-CN" sz="1000" dirty="0"/>
          </a:p>
          <a:p>
            <a:endParaRPr lang="en-US" sz="1000" dirty="0"/>
          </a:p>
        </p:txBody>
      </p:sp>
      <p:sp>
        <p:nvSpPr>
          <p:cNvPr id="29" name="Rectangle 28"/>
          <p:cNvSpPr/>
          <p:nvPr/>
        </p:nvSpPr>
        <p:spPr>
          <a:xfrm>
            <a:off x="8227236" y="5973288"/>
            <a:ext cx="3773842" cy="7049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altLang="zh-CN" sz="1000" b="1" dirty="0"/>
          </a:p>
          <a:p>
            <a:pPr algn="just"/>
            <a:r>
              <a:rPr lang="en-US" altLang="zh-CN" sz="1000" b="1" dirty="0"/>
              <a:t>Embedding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Training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Visualization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 err="1"/>
              <a:t>Changlong</a:t>
            </a:r>
            <a:r>
              <a:rPr lang="zh-CN" altLang="en-US" sz="1000" dirty="0"/>
              <a:t> </a:t>
            </a:r>
            <a:r>
              <a:rPr lang="en-US" altLang="zh-CN" sz="1000" dirty="0"/>
              <a:t>Yu</a:t>
            </a:r>
            <a:endParaRPr lang="en-US" sz="1000" dirty="0"/>
          </a:p>
          <a:p>
            <a:pPr algn="just"/>
            <a:r>
              <a:rPr lang="en-US" altLang="zh-CN" sz="1000" b="1" dirty="0"/>
              <a:t>Multi-label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Classification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and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Result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Visualization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/>
              <a:t>Tianqing</a:t>
            </a:r>
            <a:r>
              <a:rPr lang="zh-CN" altLang="en-US" sz="1000" dirty="0"/>
              <a:t> </a:t>
            </a:r>
            <a:r>
              <a:rPr lang="en-US" altLang="zh-CN" sz="1000" dirty="0"/>
              <a:t>Fang</a:t>
            </a:r>
            <a:endParaRPr lang="en-US" sz="1000" dirty="0"/>
          </a:p>
          <a:p>
            <a:pPr algn="just"/>
            <a:endParaRPr lang="en-US" sz="1000" dirty="0"/>
          </a:p>
        </p:txBody>
      </p:sp>
      <p:sp>
        <p:nvSpPr>
          <p:cNvPr id="30" name="Rectangle 29"/>
          <p:cNvSpPr/>
          <p:nvPr/>
        </p:nvSpPr>
        <p:spPr>
          <a:xfrm>
            <a:off x="8227236" y="5733489"/>
            <a:ext cx="3773842" cy="233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8</a:t>
            </a:r>
            <a:r>
              <a:rPr lang="en-US" sz="1200" dirty="0"/>
              <a:t>. </a:t>
            </a:r>
            <a:r>
              <a:rPr lang="en-US" altLang="zh-CN" sz="1200" dirty="0"/>
              <a:t>Contribution</a:t>
            </a:r>
            <a:endParaRPr lang="en-US" sz="1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79719E-A0A5-6741-9F08-23E4A849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29381"/>
              </p:ext>
            </p:extLst>
          </p:nvPr>
        </p:nvGraphicFramePr>
        <p:xfrm>
          <a:off x="425245" y="2941382"/>
          <a:ext cx="12883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060">
                  <a:extLst>
                    <a:ext uri="{9D8B030D-6E8A-4147-A177-3AD203B41FA5}">
                      <a16:colId xmlns:a16="http://schemas.microsoft.com/office/drawing/2014/main" val="2168498274"/>
                    </a:ext>
                  </a:extLst>
                </a:gridCol>
                <a:gridCol w="638308">
                  <a:extLst>
                    <a:ext uri="{9D8B030D-6E8A-4147-A177-3AD203B41FA5}">
                      <a16:colId xmlns:a16="http://schemas.microsoft.com/office/drawing/2014/main" val="4175279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#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US" altLang="zh-CN" sz="1000" dirty="0"/>
                        <a:t>author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#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US" altLang="zh-CN" sz="1000" dirty="0"/>
                        <a:t>paper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000" dirty="0"/>
                        <a:t>9784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7241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3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54B9E04-8034-AE49-83ED-7F6B13983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652632"/>
              </p:ext>
            </p:extLst>
          </p:nvPr>
        </p:nvGraphicFramePr>
        <p:xfrm>
          <a:off x="1874519" y="2941382"/>
          <a:ext cx="154800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168498274"/>
                    </a:ext>
                  </a:extLst>
                </a:gridCol>
                <a:gridCol w="490212">
                  <a:extLst>
                    <a:ext uri="{9D8B030D-6E8A-4147-A177-3AD203B41FA5}">
                      <a16:colId xmlns:a16="http://schemas.microsoft.com/office/drawing/2014/main" val="4175279861"/>
                    </a:ext>
                  </a:extLst>
                </a:gridCol>
                <a:gridCol w="503434">
                  <a:extLst>
                    <a:ext uri="{9D8B030D-6E8A-4147-A177-3AD203B41FA5}">
                      <a16:colId xmlns:a16="http://schemas.microsoft.com/office/drawing/2014/main" val="714075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#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US" altLang="zh-CN" sz="1000" dirty="0"/>
                        <a:t>train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#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US" altLang="zh-CN" sz="1000" dirty="0"/>
                        <a:t>dev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#</a:t>
                      </a:r>
                      <a:r>
                        <a:rPr lang="zh-CN" altLang="en-US" sz="1000" dirty="0"/>
                        <a:t> </a:t>
                      </a:r>
                      <a:r>
                        <a:rPr lang="en-US" altLang="zh-CN" sz="1000" dirty="0"/>
                        <a:t>test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01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HK" sz="1000" dirty="0"/>
                        <a:t>5792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724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725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343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1390A47-07C7-8C44-891A-9C0C08ABA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191511"/>
              </p:ext>
            </p:extLst>
          </p:nvPr>
        </p:nvGraphicFramePr>
        <p:xfrm>
          <a:off x="4182215" y="3822725"/>
          <a:ext cx="3769464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244">
                  <a:extLst>
                    <a:ext uri="{9D8B030D-6E8A-4147-A177-3AD203B41FA5}">
                      <a16:colId xmlns:a16="http://schemas.microsoft.com/office/drawing/2014/main" val="2165113647"/>
                    </a:ext>
                  </a:extLst>
                </a:gridCol>
                <a:gridCol w="628244">
                  <a:extLst>
                    <a:ext uri="{9D8B030D-6E8A-4147-A177-3AD203B41FA5}">
                      <a16:colId xmlns:a16="http://schemas.microsoft.com/office/drawing/2014/main" val="2139767414"/>
                    </a:ext>
                  </a:extLst>
                </a:gridCol>
                <a:gridCol w="628244">
                  <a:extLst>
                    <a:ext uri="{9D8B030D-6E8A-4147-A177-3AD203B41FA5}">
                      <a16:colId xmlns:a16="http://schemas.microsoft.com/office/drawing/2014/main" val="3946889"/>
                    </a:ext>
                  </a:extLst>
                </a:gridCol>
                <a:gridCol w="628244">
                  <a:extLst>
                    <a:ext uri="{9D8B030D-6E8A-4147-A177-3AD203B41FA5}">
                      <a16:colId xmlns:a16="http://schemas.microsoft.com/office/drawing/2014/main" val="2250203105"/>
                    </a:ext>
                  </a:extLst>
                </a:gridCol>
                <a:gridCol w="628244">
                  <a:extLst>
                    <a:ext uri="{9D8B030D-6E8A-4147-A177-3AD203B41FA5}">
                      <a16:colId xmlns:a16="http://schemas.microsoft.com/office/drawing/2014/main" val="1888776971"/>
                    </a:ext>
                  </a:extLst>
                </a:gridCol>
                <a:gridCol w="628244">
                  <a:extLst>
                    <a:ext uri="{9D8B030D-6E8A-4147-A177-3AD203B41FA5}">
                      <a16:colId xmlns:a16="http://schemas.microsoft.com/office/drawing/2014/main" val="1959059973"/>
                    </a:ext>
                  </a:extLst>
                </a:gridCol>
              </a:tblGrid>
              <a:tr h="219946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50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294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Word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900" dirty="0"/>
                        <a:t>5.8</a:t>
                      </a:r>
                      <a:r>
                        <a:rPr lang="en-US" altLang="zh-CN" sz="900" dirty="0"/>
                        <a:t>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900" dirty="0"/>
                        <a:t>9.31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900" dirty="0"/>
                        <a:t>13.91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900" dirty="0"/>
                        <a:t>17.45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900" dirty="0"/>
                        <a:t>28.16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924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900" dirty="0"/>
                        <a:t>Phrase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6.45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18.42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28.26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71932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7543EE8-0623-534A-9AEF-5213F4AED51D}"/>
              </a:ext>
            </a:extLst>
          </p:cNvPr>
          <p:cNvSpPr/>
          <p:nvPr/>
        </p:nvSpPr>
        <p:spPr>
          <a:xfrm>
            <a:off x="2295173" y="5259175"/>
            <a:ext cx="1736500" cy="12361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HITS@50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vs.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Embedding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Dim.</a:t>
            </a:r>
          </a:p>
          <a:p>
            <a:r>
              <a:rPr lang="en-US" altLang="zh-CN" sz="1000" dirty="0"/>
              <a:t>Accuracy</a:t>
            </a:r>
            <a:r>
              <a:rPr lang="zh-CN" altLang="en-US" sz="1000" dirty="0"/>
              <a:t> </a:t>
            </a:r>
            <a:r>
              <a:rPr lang="en-US" altLang="zh-CN" sz="1000" dirty="0"/>
              <a:t>reaches</a:t>
            </a:r>
            <a:r>
              <a:rPr lang="zh-CN" altLang="en-US" sz="1000" dirty="0"/>
              <a:t> </a:t>
            </a:r>
            <a:r>
              <a:rPr lang="en-US" altLang="zh-CN" sz="1000" dirty="0"/>
              <a:t>maximum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all</a:t>
            </a:r>
            <a:r>
              <a:rPr lang="zh-CN" altLang="en-US" sz="1000" dirty="0"/>
              <a:t> </a:t>
            </a:r>
            <a:r>
              <a:rPr lang="en-US" altLang="zh-CN" sz="1000" dirty="0"/>
              <a:t>models</a:t>
            </a:r>
            <a:r>
              <a:rPr lang="zh-CN" altLang="en-US" sz="1000" dirty="0"/>
              <a:t> </a:t>
            </a:r>
            <a:r>
              <a:rPr lang="en-US" altLang="zh-CN" sz="1000" dirty="0"/>
              <a:t>when</a:t>
            </a:r>
            <a:r>
              <a:rPr lang="zh-CN" altLang="en-US" sz="1000" dirty="0"/>
              <a:t> </a:t>
            </a:r>
            <a:r>
              <a:rPr lang="en-US" altLang="zh-CN" sz="1000" dirty="0"/>
              <a:t>embed-ding</a:t>
            </a:r>
            <a:r>
              <a:rPr lang="zh-CN" altLang="en-US" sz="1000" dirty="0"/>
              <a:t> </a:t>
            </a:r>
            <a:r>
              <a:rPr lang="en-US" altLang="zh-CN" sz="1000" dirty="0"/>
              <a:t>dim</a:t>
            </a:r>
            <a:r>
              <a:rPr lang="zh-CN" altLang="en-US" sz="1000" dirty="0"/>
              <a:t> </a:t>
            </a:r>
            <a:r>
              <a:rPr lang="en-US" altLang="zh-CN" sz="1000" dirty="0"/>
              <a:t>equals</a:t>
            </a:r>
            <a:r>
              <a:rPr lang="zh-CN" altLang="en-US" sz="1000" dirty="0"/>
              <a:t> </a:t>
            </a:r>
            <a:r>
              <a:rPr lang="en-US" altLang="zh-CN" sz="1000" b="1" dirty="0"/>
              <a:t>200</a:t>
            </a:r>
            <a:r>
              <a:rPr lang="en-US" altLang="zh-CN" sz="1000" dirty="0"/>
              <a:t>.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select</a:t>
            </a:r>
            <a:r>
              <a:rPr lang="zh-CN" altLang="en-US" sz="1000" dirty="0"/>
              <a:t> </a:t>
            </a:r>
            <a:r>
              <a:rPr lang="en-US" altLang="zh-CN" sz="1000" dirty="0"/>
              <a:t>200</a:t>
            </a:r>
            <a:r>
              <a:rPr lang="zh-CN" altLang="en-US" sz="1000" dirty="0"/>
              <a:t> </a:t>
            </a:r>
            <a:r>
              <a:rPr lang="en-US" altLang="zh-CN" sz="1000" dirty="0"/>
              <a:t>as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final</a:t>
            </a:r>
            <a:r>
              <a:rPr lang="zh-CN" altLang="en-US" sz="1000" dirty="0"/>
              <a:t> </a:t>
            </a:r>
            <a:r>
              <a:rPr lang="en-US" altLang="zh-CN" sz="1000" dirty="0"/>
              <a:t>embed-ding</a:t>
            </a:r>
            <a:r>
              <a:rPr lang="zh-CN" altLang="en-US" sz="1000" dirty="0"/>
              <a:t> </a:t>
            </a:r>
            <a:r>
              <a:rPr lang="en-US" altLang="zh-CN" sz="1000" dirty="0"/>
              <a:t>size.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use</a:t>
            </a:r>
            <a:r>
              <a:rPr lang="zh-CN" altLang="en-US" sz="1000" dirty="0"/>
              <a:t> </a:t>
            </a:r>
            <a:r>
              <a:rPr lang="en-US" altLang="zh-CN" sz="1000" dirty="0"/>
              <a:t>word</a:t>
            </a:r>
            <a:r>
              <a:rPr lang="zh-CN" altLang="en-US" sz="1000" dirty="0"/>
              <a:t> </a:t>
            </a:r>
            <a:r>
              <a:rPr lang="en-US" altLang="zh-CN" sz="1000" dirty="0" err="1"/>
              <a:t>emb-edding</a:t>
            </a:r>
            <a:r>
              <a:rPr lang="zh-CN" altLang="en-US" sz="1000" dirty="0"/>
              <a:t> </a:t>
            </a:r>
            <a:r>
              <a:rPr lang="en-US" altLang="zh-CN" sz="1000" dirty="0"/>
              <a:t>here</a:t>
            </a:r>
            <a:r>
              <a:rPr lang="zh-CN" altLang="en-US" sz="1000" dirty="0"/>
              <a:t> </a:t>
            </a:r>
            <a:r>
              <a:rPr lang="en-US" altLang="zh-CN" sz="1000" dirty="0"/>
              <a:t>for</a:t>
            </a:r>
            <a:r>
              <a:rPr lang="zh-CN" altLang="en-US" sz="1000" dirty="0"/>
              <a:t> </a:t>
            </a:r>
            <a:r>
              <a:rPr lang="en-US" altLang="zh-CN" sz="1000" dirty="0"/>
              <a:t>illustration.</a:t>
            </a:r>
          </a:p>
          <a:p>
            <a:pPr algn="just"/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E082F-1B2E-4141-B854-69432767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19" y="5213460"/>
            <a:ext cx="2051628" cy="125793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2BF641-7EDD-1048-BAB6-A07D119F0FCD}"/>
              </a:ext>
            </a:extLst>
          </p:cNvPr>
          <p:cNvSpPr/>
          <p:nvPr/>
        </p:nvSpPr>
        <p:spPr>
          <a:xfrm>
            <a:off x="4195123" y="4810952"/>
            <a:ext cx="3769464" cy="191404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000" b="1" dirty="0"/>
              <a:t>Classification</a:t>
            </a:r>
            <a:r>
              <a:rPr lang="zh-CN" altLang="en-US" sz="1000" b="1" dirty="0"/>
              <a:t> </a:t>
            </a:r>
            <a:r>
              <a:rPr lang="en-US" altLang="zh-CN" sz="1000" b="1" dirty="0"/>
              <a:t>results</a:t>
            </a:r>
          </a:p>
          <a:p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above</a:t>
            </a:r>
            <a:r>
              <a:rPr lang="zh-CN" altLang="en-US" sz="1000" dirty="0"/>
              <a:t> </a:t>
            </a:r>
            <a:r>
              <a:rPr lang="en-US" altLang="zh-CN" sz="1000" dirty="0"/>
              <a:t>chart</a:t>
            </a:r>
            <a:r>
              <a:rPr lang="zh-CN" altLang="en-US" sz="1000" dirty="0"/>
              <a:t> </a:t>
            </a:r>
            <a:r>
              <a:rPr lang="en-US" altLang="zh-CN" sz="1000" dirty="0"/>
              <a:t>reports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 err="1"/>
              <a:t>HITS@k</a:t>
            </a:r>
            <a:r>
              <a:rPr lang="zh-CN" altLang="en-US" sz="1000" dirty="0"/>
              <a:t> </a:t>
            </a:r>
            <a:r>
              <a:rPr lang="en-US" altLang="zh-CN" sz="1000" dirty="0"/>
              <a:t>using</a:t>
            </a:r>
            <a:r>
              <a:rPr lang="zh-CN" altLang="en-US" sz="1000" dirty="0"/>
              <a:t> </a:t>
            </a:r>
            <a:r>
              <a:rPr lang="en-US" altLang="zh-CN" sz="1000" dirty="0"/>
              <a:t>word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embeddings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phrase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embeddings.</a:t>
            </a:r>
            <a:r>
              <a:rPr lang="zh-CN" altLang="en-US" sz="1000" dirty="0"/>
              <a:t> </a:t>
            </a:r>
            <a:r>
              <a:rPr lang="en-US" altLang="zh-CN" sz="1000" dirty="0"/>
              <a:t>According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Figure1,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select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hyper-parameters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best</a:t>
            </a:r>
            <a:r>
              <a:rPr lang="zh-CN" altLang="en-US" sz="1000" dirty="0"/>
              <a:t> </a:t>
            </a:r>
            <a:r>
              <a:rPr lang="en-US" altLang="zh-CN" sz="1000" dirty="0"/>
              <a:t>validation</a:t>
            </a:r>
            <a:r>
              <a:rPr lang="zh-CN" altLang="en-US" sz="1000" dirty="0"/>
              <a:t> </a:t>
            </a:r>
            <a:r>
              <a:rPr lang="en-US" altLang="zh-CN" sz="1000" dirty="0"/>
              <a:t>accuracy,</a:t>
            </a:r>
            <a:r>
              <a:rPr lang="zh-CN" altLang="en-US" sz="1000" dirty="0"/>
              <a:t> </a:t>
            </a:r>
            <a:r>
              <a:rPr lang="en-US" altLang="zh-CN" sz="1000" dirty="0"/>
              <a:t>which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</a:t>
            </a:r>
            <a:r>
              <a:rPr lang="zh-CN" altLang="en-US" sz="1000" dirty="0"/>
              <a:t> </a:t>
            </a:r>
            <a:r>
              <a:rPr lang="en-US" altLang="zh-CN" sz="1000" dirty="0"/>
              <a:t>size</a:t>
            </a:r>
            <a:r>
              <a:rPr lang="zh-CN" altLang="en-US" sz="1000" dirty="0"/>
              <a:t> </a:t>
            </a:r>
            <a:r>
              <a:rPr lang="en-US" altLang="zh-CN" sz="1000" dirty="0"/>
              <a:t>equaled</a:t>
            </a:r>
            <a:r>
              <a:rPr lang="zh-CN" altLang="en-US" sz="1000" dirty="0"/>
              <a:t> </a:t>
            </a:r>
            <a:r>
              <a:rPr lang="en-US" altLang="zh-CN" sz="1000" dirty="0"/>
              <a:t>200</a:t>
            </a:r>
            <a:r>
              <a:rPr lang="zh-CN" altLang="en-US" sz="1000" dirty="0"/>
              <a:t> </a:t>
            </a:r>
            <a:r>
              <a:rPr lang="en-US" altLang="zh-CN" sz="1000" dirty="0"/>
              <a:t>and</a:t>
            </a:r>
            <a:r>
              <a:rPr lang="zh-CN" altLang="en-US" sz="1000" dirty="0"/>
              <a:t> </a:t>
            </a:r>
            <a:r>
              <a:rPr lang="en-US" altLang="zh-CN" sz="1000" dirty="0"/>
              <a:t>SVM</a:t>
            </a:r>
            <a:r>
              <a:rPr lang="zh-CN" altLang="en-US" sz="1000" dirty="0"/>
              <a:t> </a:t>
            </a:r>
            <a:r>
              <a:rPr lang="en-US" altLang="zh-CN" sz="1000" dirty="0"/>
              <a:t>being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classifier.</a:t>
            </a:r>
            <a:r>
              <a:rPr lang="zh-CN" altLang="en-US" sz="1000" dirty="0"/>
              <a:t> </a:t>
            </a:r>
            <a:r>
              <a:rPr lang="en-US" altLang="zh-CN" sz="1000" dirty="0"/>
              <a:t>From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above</a:t>
            </a:r>
            <a:r>
              <a:rPr lang="zh-CN" altLang="en-US" sz="1000" dirty="0"/>
              <a:t> </a:t>
            </a:r>
            <a:r>
              <a:rPr lang="en-US" altLang="zh-CN" sz="1000" dirty="0"/>
              <a:t>table</a:t>
            </a:r>
            <a:r>
              <a:rPr lang="zh-CN" altLang="en-US" sz="1000" dirty="0"/>
              <a:t> </a:t>
            </a:r>
            <a:r>
              <a:rPr lang="en-US" altLang="zh-CN" sz="1000" dirty="0"/>
              <a:t>we</a:t>
            </a:r>
            <a:r>
              <a:rPr lang="zh-CN" altLang="en-US" sz="1000" dirty="0"/>
              <a:t> </a:t>
            </a:r>
            <a:r>
              <a:rPr lang="en-US" altLang="zh-CN" sz="1000" dirty="0"/>
              <a:t>can</a:t>
            </a:r>
            <a:r>
              <a:rPr lang="zh-CN" altLang="en-US" sz="1000" dirty="0"/>
              <a:t> </a:t>
            </a:r>
            <a:r>
              <a:rPr lang="en-US" altLang="zh-CN" sz="1000" dirty="0"/>
              <a:t>see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phrase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superior</a:t>
            </a:r>
            <a:r>
              <a:rPr lang="zh-CN" altLang="en-US" sz="1000" dirty="0"/>
              <a:t> </a:t>
            </a:r>
            <a:r>
              <a:rPr lang="en-US" altLang="zh-CN" sz="1000" dirty="0"/>
              <a:t>to</a:t>
            </a:r>
            <a:r>
              <a:rPr lang="zh-CN" altLang="en-US" sz="1000" dirty="0"/>
              <a:t> </a:t>
            </a:r>
            <a:r>
              <a:rPr lang="en-US" altLang="zh-CN" sz="1000" dirty="0"/>
              <a:t>word</a:t>
            </a:r>
            <a:r>
              <a:rPr lang="zh-CN" altLang="en-US" sz="1000" dirty="0"/>
              <a:t> </a:t>
            </a:r>
            <a:r>
              <a:rPr lang="en-US" altLang="zh-CN" sz="1000" dirty="0"/>
              <a:t>embedding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author</a:t>
            </a:r>
            <a:r>
              <a:rPr lang="zh-CN" altLang="en-US" sz="1000" dirty="0"/>
              <a:t> </a:t>
            </a:r>
            <a:r>
              <a:rPr lang="en-US" altLang="zh-CN" sz="1000" dirty="0"/>
              <a:t>identification</a:t>
            </a:r>
            <a:r>
              <a:rPr lang="zh-CN" altLang="en-US" sz="1000" dirty="0"/>
              <a:t> </a:t>
            </a:r>
            <a:r>
              <a:rPr lang="en-US" altLang="zh-CN" sz="1000" dirty="0"/>
              <a:t>task.</a:t>
            </a:r>
            <a:r>
              <a:rPr lang="zh-CN" altLang="en-US" sz="1000" dirty="0"/>
              <a:t> </a:t>
            </a:r>
            <a:r>
              <a:rPr lang="en-US" altLang="zh-CN" sz="1000" dirty="0"/>
              <a:t>This</a:t>
            </a:r>
            <a:r>
              <a:rPr lang="zh-CN" altLang="en-US" sz="1000" dirty="0"/>
              <a:t> </a:t>
            </a:r>
            <a:r>
              <a:rPr lang="en-US" altLang="zh-CN" sz="1000" dirty="0"/>
              <a:t>is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line</a:t>
            </a:r>
            <a:r>
              <a:rPr lang="zh-CN" altLang="en-US" sz="1000" dirty="0"/>
              <a:t> </a:t>
            </a:r>
            <a:r>
              <a:rPr lang="en-US" altLang="zh-CN" sz="1000" dirty="0"/>
              <a:t>with</a:t>
            </a:r>
            <a:r>
              <a:rPr lang="zh-CN" altLang="en-US" sz="1000" dirty="0"/>
              <a:t> </a:t>
            </a:r>
            <a:r>
              <a:rPr lang="en-US" altLang="zh-CN" sz="1000" dirty="0"/>
              <a:t>the</a:t>
            </a:r>
            <a:r>
              <a:rPr lang="zh-CN" altLang="en-US" sz="1000" dirty="0"/>
              <a:t> </a:t>
            </a:r>
            <a:r>
              <a:rPr lang="en-US" altLang="zh-CN" sz="1000" dirty="0"/>
              <a:t>assumption</a:t>
            </a:r>
            <a:r>
              <a:rPr lang="zh-CN" altLang="en-US" sz="1000" dirty="0"/>
              <a:t> </a:t>
            </a:r>
            <a:r>
              <a:rPr lang="en-US" altLang="zh-CN" sz="1000" dirty="0"/>
              <a:t>that</a:t>
            </a:r>
            <a:r>
              <a:rPr lang="zh-CN" altLang="en-US" sz="1000" dirty="0"/>
              <a:t> </a:t>
            </a:r>
            <a:r>
              <a:rPr lang="en-US" altLang="zh-CN" sz="1000" dirty="0"/>
              <a:t>phrases</a:t>
            </a:r>
            <a:r>
              <a:rPr lang="zh-CN" altLang="en-US" sz="1000" dirty="0"/>
              <a:t> </a:t>
            </a:r>
            <a:r>
              <a:rPr lang="en-US" altLang="zh-CN" sz="1000" dirty="0"/>
              <a:t>are</a:t>
            </a:r>
            <a:r>
              <a:rPr lang="zh-CN" altLang="en-US" sz="1000" dirty="0"/>
              <a:t> </a:t>
            </a:r>
            <a:r>
              <a:rPr lang="en-US" altLang="zh-CN" sz="1000" dirty="0"/>
              <a:t>more</a:t>
            </a:r>
            <a:r>
              <a:rPr lang="zh-CN" altLang="en-US" sz="1000" dirty="0"/>
              <a:t> </a:t>
            </a:r>
            <a:r>
              <a:rPr lang="en-US" altLang="zh-CN" sz="1000" dirty="0"/>
              <a:t>important</a:t>
            </a:r>
            <a:r>
              <a:rPr lang="zh-CN" altLang="en-US" sz="1000" dirty="0"/>
              <a:t> </a:t>
            </a:r>
            <a:r>
              <a:rPr lang="en-US" altLang="zh-CN" sz="1000" dirty="0"/>
              <a:t>in</a:t>
            </a:r>
            <a:r>
              <a:rPr lang="zh-CN" altLang="en-US" sz="1000" dirty="0"/>
              <a:t> </a:t>
            </a:r>
            <a:r>
              <a:rPr lang="en-US" altLang="zh-CN" sz="1000" dirty="0"/>
              <a:t>academic</a:t>
            </a:r>
            <a:r>
              <a:rPr lang="zh-CN" altLang="en-US" sz="1000" dirty="0"/>
              <a:t> </a:t>
            </a:r>
            <a:r>
              <a:rPr lang="en-US" altLang="zh-CN" sz="1000" dirty="0"/>
              <a:t>papers</a:t>
            </a:r>
            <a:r>
              <a:rPr lang="zh-CN" altLang="en-US" sz="1000" dirty="0"/>
              <a:t> </a:t>
            </a:r>
            <a:r>
              <a:rPr lang="en-US" altLang="zh-CN" sz="1000" dirty="0"/>
              <a:t>than</a:t>
            </a:r>
            <a:r>
              <a:rPr lang="zh-CN" altLang="en-US" sz="1000" dirty="0"/>
              <a:t> </a:t>
            </a:r>
            <a:r>
              <a:rPr lang="en-US" altLang="zh-CN" sz="1000" dirty="0"/>
              <a:t>words</a:t>
            </a:r>
            <a:r>
              <a:rPr lang="zh-CN" altLang="en-US" sz="1000" dirty="0"/>
              <a:t> </a:t>
            </a:r>
            <a:r>
              <a:rPr lang="en-US" altLang="zh-CN" sz="1000" dirty="0"/>
              <a:t>only. </a:t>
            </a:r>
          </a:p>
          <a:p>
            <a:pPr algn="just"/>
            <a:r>
              <a:rPr lang="en-US" altLang="zh-CN" sz="1000" b="1" dirty="0"/>
              <a:t>Visualization</a:t>
            </a:r>
            <a:endParaRPr lang="en-US" sz="1000" b="1" dirty="0"/>
          </a:p>
          <a:p>
            <a:pPr algn="just"/>
            <a:r>
              <a:rPr lang="en-US" sz="1000" dirty="0"/>
              <a:t>We also use PCA as dimension reduction to visualize the phrase </a:t>
            </a:r>
            <a:r>
              <a:rPr lang="en-US" altLang="zh-CN" sz="1000" dirty="0"/>
              <a:t>embeddings</a:t>
            </a:r>
            <a:r>
              <a:rPr lang="en-US" sz="1000" dirty="0"/>
              <a:t> and add another K-mean</a:t>
            </a:r>
            <a:r>
              <a:rPr lang="en-US" altLang="zh-CN" sz="1000" dirty="0"/>
              <a:t>s</a:t>
            </a:r>
            <a:r>
              <a:rPr lang="en-US" sz="1000" dirty="0"/>
              <a:t> clustering for detecting similar authors </a:t>
            </a:r>
            <a:r>
              <a:rPr lang="en-US" sz="1000"/>
              <a:t>in visualization</a:t>
            </a:r>
            <a:r>
              <a:rPr lang="en-US" altLang="zh-CN" sz="1000"/>
              <a:t>.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FFAB0-8919-EB43-ABD4-7FA725B8F8AE}"/>
              </a:ext>
            </a:extLst>
          </p:cNvPr>
          <p:cNvSpPr txBox="1"/>
          <p:nvPr/>
        </p:nvSpPr>
        <p:spPr>
          <a:xfrm>
            <a:off x="756458" y="6369840"/>
            <a:ext cx="10524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Figure</a:t>
            </a:r>
            <a:r>
              <a:rPr lang="zh-CN" altLang="en-US" sz="1000" dirty="0"/>
              <a:t> </a:t>
            </a:r>
            <a:r>
              <a:rPr lang="en-US" altLang="zh-CN" sz="1000" dirty="0"/>
              <a:t>1</a:t>
            </a:r>
            <a:endParaRPr lang="en-US" sz="1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A3FB88-84AA-9946-8792-3342859EA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34" y="1031648"/>
            <a:ext cx="3873044" cy="22003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C23558-385B-D144-B963-68CE5FA12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2221" y="3093437"/>
            <a:ext cx="3873044" cy="17452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BFFCAF-56C1-3940-A894-12A64818F781}"/>
              </a:ext>
            </a:extLst>
          </p:cNvPr>
          <p:cNvSpPr/>
          <p:nvPr/>
        </p:nvSpPr>
        <p:spPr>
          <a:xfrm>
            <a:off x="4196068" y="4523015"/>
            <a:ext cx="3794332" cy="264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4. Results</a:t>
            </a:r>
            <a:r>
              <a:rPr lang="zh-CN" altLang="en-US" sz="1200" dirty="0"/>
              <a:t> </a:t>
            </a:r>
            <a:r>
              <a:rPr lang="en-US" altLang="zh-CN" sz="1200" dirty="0"/>
              <a:t>and</a:t>
            </a:r>
            <a:r>
              <a:rPr lang="zh-CN" altLang="en-US" sz="1200" dirty="0"/>
              <a:t> </a:t>
            </a:r>
            <a:r>
              <a:rPr lang="en-US" altLang="zh-CN" sz="1200" dirty="0"/>
              <a:t>Visualization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2193</TotalTime>
  <Words>549</Words>
  <Application>Microsoft Macintosh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DengXian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FANG Tianqing</cp:lastModifiedBy>
  <cp:revision>127</cp:revision>
  <dcterms:created xsi:type="dcterms:W3CDTF">2017-03-11T12:28:27Z</dcterms:created>
  <dcterms:modified xsi:type="dcterms:W3CDTF">2021-04-06T14:56:31Z</dcterms:modified>
</cp:coreProperties>
</file>