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17"/>
        <p:guide pos="214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Carlito"/>
                <a:cs typeface="Carlito"/>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Carlito"/>
                <a:cs typeface="Carlito"/>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bg1"/>
                </a:solidFill>
                <a:latin typeface="Carlito"/>
                <a:cs typeface="Carlito"/>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774700"/>
          </a:xfrm>
          <a:custGeom>
            <a:avLst/>
            <a:gdLst/>
            <a:ahLst/>
            <a:cxnLst/>
            <a:rect l="l" t="t" r="r" b="b"/>
            <a:pathLst>
              <a:path w="12192000" h="774700">
                <a:moveTo>
                  <a:pt x="12192000" y="0"/>
                </a:moveTo>
                <a:lnTo>
                  <a:pt x="0" y="0"/>
                </a:lnTo>
                <a:lnTo>
                  <a:pt x="0" y="774191"/>
                </a:lnTo>
                <a:lnTo>
                  <a:pt x="12192000" y="774191"/>
                </a:lnTo>
                <a:lnTo>
                  <a:pt x="12192000" y="0"/>
                </a:lnTo>
                <a:close/>
              </a:path>
            </a:pathLst>
          </a:custGeom>
          <a:solidFill>
            <a:srgbClr val="A6A6A6"/>
          </a:solidFill>
        </p:spPr>
        <p:txBody>
          <a:bodyPr wrap="square" lIns="0" tIns="0" rIns="0" bIns="0" rtlCol="0"/>
          <a:lstStyle/>
          <a:p/>
        </p:txBody>
      </p:sp>
      <p:sp>
        <p:nvSpPr>
          <p:cNvPr id="17" name="bg object 17"/>
          <p:cNvSpPr/>
          <p:nvPr/>
        </p:nvSpPr>
        <p:spPr>
          <a:xfrm>
            <a:off x="0" y="0"/>
            <a:ext cx="12192000" cy="774700"/>
          </a:xfrm>
          <a:custGeom>
            <a:avLst/>
            <a:gdLst/>
            <a:ahLst/>
            <a:cxnLst/>
            <a:rect l="l" t="t" r="r" b="b"/>
            <a:pathLst>
              <a:path w="12192000" h="774700">
                <a:moveTo>
                  <a:pt x="0" y="774191"/>
                </a:moveTo>
                <a:lnTo>
                  <a:pt x="12192000" y="774191"/>
                </a:lnTo>
                <a:lnTo>
                  <a:pt x="12192000" y="0"/>
                </a:lnTo>
                <a:lnTo>
                  <a:pt x="0" y="0"/>
                </a:lnTo>
                <a:lnTo>
                  <a:pt x="0" y="774191"/>
                </a:lnTo>
                <a:close/>
              </a:path>
            </a:pathLst>
          </a:custGeom>
          <a:ln w="12192">
            <a:solidFill>
              <a:srgbClr val="6F2F9F"/>
            </a:solidFill>
          </a:ln>
        </p:spPr>
        <p:txBody>
          <a:bodyPr wrap="square" lIns="0" tIns="0" rIns="0" bIns="0" rtlCol="0"/>
          <a:lstStyle/>
          <a:p/>
        </p:txBody>
      </p:sp>
      <p:sp>
        <p:nvSpPr>
          <p:cNvPr id="2" name="Holder 2"/>
          <p:cNvSpPr>
            <a:spLocks noGrp="1"/>
          </p:cNvSpPr>
          <p:nvPr>
            <p:ph type="title"/>
          </p:nvPr>
        </p:nvSpPr>
        <p:spPr>
          <a:xfrm>
            <a:off x="2850260" y="69595"/>
            <a:ext cx="6490334" cy="299720"/>
          </a:xfrm>
          <a:prstGeom prst="rect">
            <a:avLst/>
          </a:prstGeom>
        </p:spPr>
        <p:txBody>
          <a:bodyPr wrap="square" lIns="0" tIns="0" rIns="0" bIns="0">
            <a:spAutoFit/>
          </a:bodyPr>
          <a:lstStyle>
            <a:lvl1pPr>
              <a:defRPr sz="1800" b="0" i="0">
                <a:solidFill>
                  <a:schemeClr val="bg1"/>
                </a:solidFill>
                <a:latin typeface="Carlito"/>
                <a:cs typeface="Carlito"/>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hyperlink" Target="mailto:yhngap@connect.ust.h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4540" y="54610"/>
            <a:ext cx="7978775" cy="287020"/>
          </a:xfrm>
          <a:prstGeom prst="rect">
            <a:avLst/>
          </a:prstGeom>
        </p:spPr>
        <p:txBody>
          <a:bodyPr vert="horz" wrap="square" lIns="0" tIns="12700" rIns="0" bIns="0" rtlCol="0">
            <a:spAutoFit/>
          </a:bodyPr>
          <a:lstStyle/>
          <a:p>
            <a:pPr marL="12700">
              <a:lnSpc>
                <a:spcPct val="100000"/>
              </a:lnSpc>
              <a:spcBef>
                <a:spcPts val="100"/>
              </a:spcBef>
            </a:pPr>
            <a:r>
              <a:rPr lang="en-US" spc="-40" dirty="0">
                <a:latin typeface="Times New Roman" panose="02020603050405020304" charset="0"/>
              </a:rPr>
              <a:t>MATH</a:t>
            </a:r>
            <a:r>
              <a:rPr spc="-40" dirty="0">
                <a:latin typeface="Times New Roman" panose="02020603050405020304" charset="0"/>
              </a:rPr>
              <a:t> </a:t>
            </a:r>
            <a:r>
              <a:rPr lang="en-US" spc="-40" dirty="0">
                <a:latin typeface="Times New Roman" panose="02020603050405020304" charset="0"/>
              </a:rPr>
              <a:t>5473/CSIC5011 </a:t>
            </a:r>
            <a:r>
              <a:rPr spc="-10" dirty="0">
                <a:latin typeface="Times New Roman" panose="02020603050405020304" charset="0"/>
              </a:rPr>
              <a:t>Mini-Project </a:t>
            </a:r>
            <a:r>
              <a:rPr dirty="0">
                <a:latin typeface="Times New Roman" panose="02020603050405020304" charset="0"/>
              </a:rPr>
              <a:t>1: </a:t>
            </a:r>
            <a:r>
              <a:rPr lang="en-US" spc="-10" dirty="0">
                <a:latin typeface="Times New Roman" panose="02020603050405020304" charset="0"/>
              </a:rPr>
              <a:t>MNIST Hand Written Digit Data Visualization</a:t>
            </a:r>
            <a:endParaRPr lang="en-US" spc="-5" dirty="0">
              <a:latin typeface="Times New Roman" panose="02020603050405020304" charset="0"/>
            </a:endParaRPr>
          </a:p>
        </p:txBody>
      </p:sp>
      <p:sp>
        <p:nvSpPr>
          <p:cNvPr id="3" name="object 3"/>
          <p:cNvSpPr txBox="1"/>
          <p:nvPr/>
        </p:nvSpPr>
        <p:spPr>
          <a:xfrm>
            <a:off x="4870958" y="336296"/>
            <a:ext cx="2433320" cy="330200"/>
          </a:xfrm>
          <a:prstGeom prst="rect">
            <a:avLst/>
          </a:prstGeom>
        </p:spPr>
        <p:txBody>
          <a:bodyPr vert="horz" wrap="square" lIns="0" tIns="12065" rIns="0" bIns="0" rtlCol="0">
            <a:spAutoFit/>
          </a:bodyPr>
          <a:lstStyle/>
          <a:p>
            <a:pPr algn="ctr" defTabSz="-635">
              <a:lnSpc>
                <a:spcPct val="100000"/>
              </a:lnSpc>
              <a:spcBef>
                <a:spcPts val="95"/>
              </a:spcBef>
              <a:tabLst>
                <a:tab pos="1130300" algn="l"/>
              </a:tabLst>
            </a:pPr>
            <a:r>
              <a:rPr sz="1000" spc="-5" dirty="0">
                <a:solidFill>
                  <a:srgbClr val="FFFFFF"/>
                </a:solidFill>
                <a:latin typeface="Times New Roman" panose="02020603050405020304" charset="0"/>
                <a:cs typeface="Carlito"/>
              </a:rPr>
              <a:t>Ng Yui</a:t>
            </a:r>
            <a:r>
              <a:rPr sz="1000" spc="5" dirty="0">
                <a:solidFill>
                  <a:srgbClr val="FFFFFF"/>
                </a:solidFill>
                <a:latin typeface="Times New Roman" panose="02020603050405020304" charset="0"/>
                <a:cs typeface="Carlito"/>
              </a:rPr>
              <a:t> </a:t>
            </a:r>
            <a:r>
              <a:rPr sz="1000" dirty="0">
                <a:solidFill>
                  <a:srgbClr val="FFFFFF"/>
                </a:solidFill>
                <a:latin typeface="Times New Roman" panose="02020603050405020304" charset="0"/>
                <a:cs typeface="Carlito"/>
              </a:rPr>
              <a:t>Hong</a:t>
            </a:r>
            <a:r>
              <a:rPr sz="975" baseline="26000" dirty="0">
                <a:solidFill>
                  <a:srgbClr val="FFFFFF"/>
                </a:solidFill>
                <a:latin typeface="Times New Roman" panose="02020603050405020304" charset="0"/>
                <a:cs typeface="Carlito"/>
              </a:rPr>
              <a:t>1	</a:t>
            </a:r>
            <a:r>
              <a:rPr sz="1000" spc="-5" dirty="0">
                <a:solidFill>
                  <a:srgbClr val="FFFFFF"/>
                </a:solidFill>
                <a:latin typeface="Times New Roman" panose="02020603050405020304" charset="0"/>
                <a:cs typeface="Carlito"/>
                <a:hlinkClick r:id="rId1"/>
              </a:rPr>
              <a:t>yhngap@connect.ust.hk</a:t>
            </a:r>
            <a:endParaRPr sz="1000">
              <a:latin typeface="Times New Roman" panose="02020603050405020304" charset="0"/>
              <a:cs typeface="Carlito"/>
            </a:endParaRPr>
          </a:p>
          <a:p>
            <a:pPr marL="1905" algn="ctr">
              <a:lnSpc>
                <a:spcPct val="100000"/>
              </a:lnSpc>
            </a:pPr>
            <a:r>
              <a:rPr sz="975" baseline="26000" dirty="0">
                <a:solidFill>
                  <a:srgbClr val="FFFFFF"/>
                </a:solidFill>
                <a:latin typeface="Times New Roman" panose="02020603050405020304" charset="0"/>
                <a:cs typeface="Carlito"/>
              </a:rPr>
              <a:t>1</a:t>
            </a:r>
            <a:r>
              <a:rPr sz="1000" dirty="0">
                <a:solidFill>
                  <a:srgbClr val="FFFFFF"/>
                </a:solidFill>
                <a:latin typeface="Times New Roman" panose="02020603050405020304" charset="0"/>
                <a:cs typeface="Carlito"/>
              </a:rPr>
              <a:t>: </a:t>
            </a:r>
            <a:r>
              <a:rPr sz="1000" spc="-5" dirty="0">
                <a:solidFill>
                  <a:srgbClr val="FFFFFF"/>
                </a:solidFill>
                <a:latin typeface="Times New Roman" panose="02020603050405020304" charset="0"/>
                <a:cs typeface="Carlito"/>
              </a:rPr>
              <a:t>Department of Mathematics, </a:t>
            </a:r>
            <a:r>
              <a:rPr sz="1000" spc="-10" dirty="0">
                <a:solidFill>
                  <a:srgbClr val="FFFFFF"/>
                </a:solidFill>
                <a:latin typeface="Times New Roman" panose="02020603050405020304" charset="0"/>
                <a:cs typeface="Carlito"/>
              </a:rPr>
              <a:t>HKUST</a:t>
            </a:r>
            <a:endParaRPr sz="1000">
              <a:latin typeface="Times New Roman" panose="02020603050405020304" charset="0"/>
              <a:cs typeface="Carlito"/>
            </a:endParaRPr>
          </a:p>
        </p:txBody>
      </p:sp>
      <p:sp>
        <p:nvSpPr>
          <p:cNvPr id="4" name="object 4"/>
          <p:cNvSpPr txBox="1"/>
          <p:nvPr/>
        </p:nvSpPr>
        <p:spPr>
          <a:xfrm>
            <a:off x="82295" y="1013460"/>
            <a:ext cx="3793490" cy="963295"/>
          </a:xfrm>
          <a:prstGeom prst="rect">
            <a:avLst/>
          </a:prstGeom>
          <a:ln w="12192">
            <a:solidFill>
              <a:srgbClr val="6F2F9F"/>
            </a:solidFill>
          </a:ln>
        </p:spPr>
        <p:txBody>
          <a:bodyPr vert="horz" wrap="square" lIns="0" tIns="3175" rIns="0" bIns="0" rtlCol="0">
            <a:spAutoFit/>
          </a:bodyPr>
          <a:lstStyle/>
          <a:p>
            <a:pPr>
              <a:lnSpc>
                <a:spcPct val="100000"/>
              </a:lnSpc>
              <a:spcBef>
                <a:spcPts val="25"/>
              </a:spcBef>
            </a:pPr>
            <a:endParaRPr sz="900">
              <a:latin typeface="Times New Roman" panose="02020603050405020304" charset="0"/>
              <a:cs typeface="Times New Roman" panose="02020603050405020304"/>
            </a:endParaRPr>
          </a:p>
          <a:p>
            <a:pPr marL="90805" marR="83820" algn="just">
              <a:lnSpc>
                <a:spcPct val="100000"/>
              </a:lnSpc>
            </a:pPr>
            <a:r>
              <a:rPr sz="900" spc="-5" dirty="0">
                <a:latin typeface="Times New Roman" panose="02020603050405020304" charset="0"/>
                <a:cs typeface="Carlito"/>
              </a:rPr>
              <a:t>In this project, we want to investigate the following </a:t>
            </a:r>
            <a:endParaRPr sz="900" spc="-5" dirty="0">
              <a:latin typeface="Times New Roman" panose="02020603050405020304" charset="0"/>
              <a:cs typeface="Carlito"/>
            </a:endParaRPr>
          </a:p>
          <a:p>
            <a:pPr marL="90805" marR="83820" algn="just">
              <a:lnSpc>
                <a:spcPct val="100000"/>
              </a:lnSpc>
            </a:pPr>
            <a:r>
              <a:rPr sz="900">
                <a:latin typeface="Times New Roman" panose="02020603050405020304" charset="0"/>
                <a:cs typeface="Carlito"/>
              </a:rPr>
              <a:t>• How to perform dimension reduction and visualize the data distribution on principle components?</a:t>
            </a:r>
            <a:endParaRPr sz="900">
              <a:latin typeface="Times New Roman" panose="02020603050405020304" charset="0"/>
              <a:cs typeface="Carlito"/>
            </a:endParaRPr>
          </a:p>
          <a:p>
            <a:pPr marL="90805" marR="83820" algn="just">
              <a:lnSpc>
                <a:spcPct val="100000"/>
              </a:lnSpc>
            </a:pPr>
            <a:r>
              <a:rPr sz="900">
                <a:latin typeface="Times New Roman" panose="02020603050405020304" charset="0"/>
                <a:cs typeface="Carlito"/>
              </a:rPr>
              <a:t>• How to classify and predict the Hand-Written Digits using dimensionality reduction.</a:t>
            </a:r>
            <a:endParaRPr sz="900">
              <a:latin typeface="Times New Roman" panose="02020603050405020304" charset="0"/>
              <a:cs typeface="Carlito"/>
            </a:endParaRPr>
          </a:p>
          <a:p>
            <a:pPr marL="90805" marR="83820" algn="just">
              <a:lnSpc>
                <a:spcPct val="100000"/>
              </a:lnSpc>
            </a:pPr>
            <a:r>
              <a:rPr sz="900">
                <a:latin typeface="Times New Roman" panose="02020603050405020304" charset="0"/>
                <a:cs typeface="Carlito"/>
              </a:rPr>
              <a:t>• What’s the relationship between classification accuracy and dimension?</a:t>
            </a:r>
            <a:endParaRPr sz="900">
              <a:latin typeface="Times New Roman" panose="02020603050405020304" charset="0"/>
              <a:cs typeface="Carlito"/>
            </a:endParaRPr>
          </a:p>
        </p:txBody>
      </p:sp>
      <p:sp>
        <p:nvSpPr>
          <p:cNvPr id="9" name="object 9"/>
          <p:cNvSpPr txBox="1"/>
          <p:nvPr/>
        </p:nvSpPr>
        <p:spPr>
          <a:xfrm>
            <a:off x="82295" y="827532"/>
            <a:ext cx="3793490" cy="186055"/>
          </a:xfrm>
          <a:prstGeom prst="rect">
            <a:avLst/>
          </a:prstGeom>
          <a:solidFill>
            <a:srgbClr val="A6A6A6"/>
          </a:solidFill>
          <a:ln w="12192">
            <a:solidFill>
              <a:srgbClr val="6F2F9F"/>
            </a:solidFill>
          </a:ln>
        </p:spPr>
        <p:txBody>
          <a:bodyPr vert="horz" wrap="square" lIns="0" tIns="8255" rIns="0" bIns="0" rtlCol="0">
            <a:spAutoFit/>
          </a:bodyPr>
          <a:lstStyle/>
          <a:p>
            <a:pPr marL="90805">
              <a:lnSpc>
                <a:spcPct val="100000"/>
              </a:lnSpc>
              <a:spcBef>
                <a:spcPts val="65"/>
              </a:spcBef>
            </a:pPr>
            <a:r>
              <a:rPr sz="1000" spc="-5" dirty="0">
                <a:solidFill>
                  <a:srgbClr val="FFFFFF"/>
                </a:solidFill>
                <a:latin typeface="Times New Roman" panose="02020603050405020304" charset="0"/>
                <a:cs typeface="Carlito"/>
              </a:rPr>
              <a:t>1.</a:t>
            </a:r>
            <a:r>
              <a:rPr sz="1000" spc="-10" dirty="0">
                <a:solidFill>
                  <a:srgbClr val="FFFFFF"/>
                </a:solidFill>
                <a:latin typeface="Times New Roman" panose="02020603050405020304" charset="0"/>
                <a:cs typeface="Carlito"/>
              </a:rPr>
              <a:t> </a:t>
            </a:r>
            <a:r>
              <a:rPr sz="1000" spc="-5" dirty="0">
                <a:solidFill>
                  <a:srgbClr val="FFFFFF"/>
                </a:solidFill>
                <a:latin typeface="Times New Roman" panose="02020603050405020304" charset="0"/>
                <a:cs typeface="Carlito"/>
              </a:rPr>
              <a:t>Introduction</a:t>
            </a:r>
            <a:endParaRPr sz="1000">
              <a:latin typeface="Times New Roman" panose="02020603050405020304" charset="0"/>
              <a:cs typeface="Carlito"/>
            </a:endParaRPr>
          </a:p>
        </p:txBody>
      </p:sp>
      <p:sp>
        <p:nvSpPr>
          <p:cNvPr id="12" name="object 12"/>
          <p:cNvSpPr txBox="1"/>
          <p:nvPr/>
        </p:nvSpPr>
        <p:spPr>
          <a:xfrm>
            <a:off x="82677" y="3724147"/>
            <a:ext cx="3793490" cy="161925"/>
          </a:xfrm>
          <a:prstGeom prst="rect">
            <a:avLst/>
          </a:prstGeom>
          <a:solidFill>
            <a:srgbClr val="A6A6A6"/>
          </a:solidFill>
          <a:ln w="12192">
            <a:solidFill>
              <a:srgbClr val="6F2F9F"/>
            </a:solidFill>
          </a:ln>
        </p:spPr>
        <p:txBody>
          <a:bodyPr vert="horz" wrap="square" lIns="0" tIns="9525" rIns="0" bIns="0" rtlCol="0">
            <a:spAutoFit/>
          </a:bodyPr>
          <a:lstStyle/>
          <a:p>
            <a:pPr marL="90805">
              <a:lnSpc>
                <a:spcPct val="100000"/>
              </a:lnSpc>
              <a:spcBef>
                <a:spcPts val="75"/>
              </a:spcBef>
            </a:pPr>
            <a:r>
              <a:rPr sz="1000" spc="-5" dirty="0">
                <a:solidFill>
                  <a:srgbClr val="FFFFFF"/>
                </a:solidFill>
                <a:latin typeface="Times New Roman" panose="02020603050405020304" charset="0"/>
                <a:cs typeface="Carlito"/>
              </a:rPr>
              <a:t>3.1 Visualization </a:t>
            </a:r>
            <a:endParaRPr sz="1000">
              <a:latin typeface="Times New Roman" panose="02020603050405020304" charset="0"/>
              <a:cs typeface="Carlito"/>
            </a:endParaRPr>
          </a:p>
        </p:txBody>
      </p:sp>
      <p:sp>
        <p:nvSpPr>
          <p:cNvPr id="13" name="object 13"/>
          <p:cNvSpPr txBox="1"/>
          <p:nvPr/>
        </p:nvSpPr>
        <p:spPr>
          <a:xfrm>
            <a:off x="82423" y="2215388"/>
            <a:ext cx="3793490" cy="1424305"/>
          </a:xfrm>
          <a:prstGeom prst="rect">
            <a:avLst/>
          </a:prstGeom>
          <a:ln w="12192">
            <a:solidFill>
              <a:srgbClr val="6F2F9F"/>
            </a:solidFill>
          </a:ln>
        </p:spPr>
        <p:txBody>
          <a:bodyPr vert="horz" wrap="square" lIns="0" tIns="45085" rIns="0" bIns="0" rtlCol="0">
            <a:spAutoFit/>
          </a:bodyPr>
          <a:lstStyle/>
          <a:p>
            <a:pPr marL="90805">
              <a:lnSpc>
                <a:spcPct val="100000"/>
              </a:lnSpc>
              <a:spcBef>
                <a:spcPts val="355"/>
              </a:spcBef>
            </a:pPr>
            <a:r>
              <a:rPr sz="900" dirty="0">
                <a:latin typeface="Times New Roman" panose="02020603050405020304" charset="0"/>
                <a:cs typeface="Carlito"/>
              </a:rPr>
              <a:t>We </a:t>
            </a:r>
            <a:r>
              <a:rPr sz="900" spc="-5" dirty="0">
                <a:latin typeface="Times New Roman" panose="02020603050405020304" charset="0"/>
                <a:cs typeface="Carlito"/>
              </a:rPr>
              <a:t>use </a:t>
            </a:r>
            <a:r>
              <a:rPr sz="900" dirty="0">
                <a:latin typeface="Times New Roman" panose="02020603050405020304" charset="0"/>
                <a:cs typeface="Carlito"/>
              </a:rPr>
              <a:t>MNIST as </a:t>
            </a:r>
            <a:r>
              <a:rPr sz="900" spc="-5" dirty="0">
                <a:latin typeface="Times New Roman" panose="02020603050405020304" charset="0"/>
                <a:cs typeface="Carlito"/>
              </a:rPr>
              <a:t>our dataset in this</a:t>
            </a:r>
            <a:r>
              <a:rPr sz="900" spc="-35" dirty="0">
                <a:latin typeface="Times New Roman" panose="02020603050405020304" charset="0"/>
                <a:cs typeface="Carlito"/>
              </a:rPr>
              <a:t> </a:t>
            </a:r>
            <a:r>
              <a:rPr sz="900" spc="-5" dirty="0">
                <a:latin typeface="Times New Roman" panose="02020603050405020304" charset="0"/>
                <a:cs typeface="Carlito"/>
              </a:rPr>
              <a:t>project.</a:t>
            </a:r>
            <a:endParaRPr sz="900">
              <a:latin typeface="Times New Roman" panose="02020603050405020304" charset="0"/>
              <a:cs typeface="Carlito"/>
            </a:endParaRPr>
          </a:p>
          <a:p>
            <a:pPr marL="90805" marR="116205">
              <a:lnSpc>
                <a:spcPct val="100000"/>
              </a:lnSpc>
            </a:pPr>
            <a:r>
              <a:rPr sz="900" dirty="0">
                <a:latin typeface="Times New Roman" panose="02020603050405020304" charset="0"/>
                <a:cs typeface="Carlito"/>
              </a:rPr>
              <a:t>MNIST </a:t>
            </a:r>
            <a:r>
              <a:rPr sz="900" spc="-5" dirty="0">
                <a:latin typeface="Times New Roman" panose="02020603050405020304" charset="0"/>
                <a:cs typeface="Carlito"/>
              </a:rPr>
              <a:t>is </a:t>
            </a:r>
            <a:r>
              <a:rPr sz="900" dirty="0">
                <a:latin typeface="Times New Roman" panose="02020603050405020304" charset="0"/>
                <a:cs typeface="Carlito"/>
              </a:rPr>
              <a:t>a </a:t>
            </a:r>
            <a:r>
              <a:rPr sz="900" spc="-5" dirty="0">
                <a:latin typeface="Times New Roman" panose="02020603050405020304" charset="0"/>
                <a:cs typeface="Carlito"/>
              </a:rPr>
              <a:t>simple yet effective dataset to explore the learnt feature of networks, given  it is </a:t>
            </a:r>
            <a:r>
              <a:rPr sz="900" dirty="0">
                <a:latin typeface="Times New Roman" panose="02020603050405020304" charset="0"/>
                <a:cs typeface="Carlito"/>
              </a:rPr>
              <a:t>made </a:t>
            </a:r>
            <a:r>
              <a:rPr sz="900" spc="-5" dirty="0">
                <a:latin typeface="Times New Roman" panose="02020603050405020304" charset="0"/>
                <a:cs typeface="Carlito"/>
              </a:rPr>
              <a:t>up of numerous hand-written digits. </a:t>
            </a:r>
            <a:r>
              <a:rPr sz="900" dirty="0">
                <a:latin typeface="Times New Roman" panose="02020603050405020304" charset="0"/>
                <a:cs typeface="Carlito"/>
              </a:rPr>
              <a:t>It </a:t>
            </a:r>
            <a:r>
              <a:rPr sz="900" spc="-5" dirty="0">
                <a:latin typeface="Times New Roman" panose="02020603050405020304" charset="0"/>
                <a:cs typeface="Carlito"/>
              </a:rPr>
              <a:t>consists of </a:t>
            </a:r>
            <a:r>
              <a:rPr sz="900" dirty="0">
                <a:latin typeface="Times New Roman" panose="02020603050405020304" charset="0"/>
                <a:cs typeface="Carlito"/>
              </a:rPr>
              <a:t>60000 </a:t>
            </a:r>
            <a:r>
              <a:rPr sz="900" spc="-5" dirty="0">
                <a:latin typeface="Times New Roman" panose="02020603050405020304" charset="0"/>
                <a:cs typeface="Carlito"/>
              </a:rPr>
              <a:t>gray-scale</a:t>
            </a:r>
            <a:r>
              <a:rPr sz="900" spc="60" dirty="0">
                <a:latin typeface="Times New Roman" panose="02020603050405020304" charset="0"/>
                <a:cs typeface="Carlito"/>
              </a:rPr>
              <a:t> </a:t>
            </a:r>
            <a:r>
              <a:rPr sz="900" spc="-5" dirty="0">
                <a:latin typeface="Times New Roman" panose="02020603050405020304" charset="0"/>
                <a:cs typeface="Carlito"/>
              </a:rPr>
              <a:t>training </a:t>
            </a:r>
            <a:r>
              <a:rPr lang="en-US" sz="900" dirty="0">
                <a:latin typeface="Times New Roman" panose="02020603050405020304" charset="0"/>
                <a:cs typeface="Carlito"/>
              </a:rPr>
              <a:t>i</a:t>
            </a:r>
            <a:r>
              <a:rPr sz="900" dirty="0">
                <a:latin typeface="Times New Roman" panose="02020603050405020304" charset="0"/>
                <a:cs typeface="Carlito"/>
              </a:rPr>
              <a:t>mages </a:t>
            </a:r>
            <a:r>
              <a:rPr sz="900" spc="-5" dirty="0">
                <a:latin typeface="Times New Roman" panose="02020603050405020304" charset="0"/>
                <a:cs typeface="Carlito"/>
              </a:rPr>
              <a:t>of size </a:t>
            </a:r>
            <a:r>
              <a:rPr sz="900" dirty="0">
                <a:latin typeface="Times New Roman" panose="02020603050405020304" charset="0"/>
                <a:cs typeface="Carlito"/>
              </a:rPr>
              <a:t>28</a:t>
            </a:r>
            <a:r>
              <a:rPr sz="900" dirty="0">
                <a:latin typeface="Times New Roman" panose="02020603050405020304" charset="0"/>
                <a:cs typeface="Play"/>
              </a:rPr>
              <a:t>×</a:t>
            </a:r>
            <a:r>
              <a:rPr sz="900" dirty="0">
                <a:latin typeface="Times New Roman" panose="02020603050405020304" charset="0"/>
                <a:cs typeface="Carlito"/>
              </a:rPr>
              <a:t>28 </a:t>
            </a:r>
            <a:r>
              <a:rPr sz="900" i="1" spc="-5" dirty="0">
                <a:latin typeface="Times New Roman" panose="02020603050405020304" charset="0"/>
                <a:cs typeface="Carlito"/>
              </a:rPr>
              <a:t>and </a:t>
            </a:r>
            <a:r>
              <a:rPr sz="900" i="1" dirty="0">
                <a:latin typeface="Times New Roman" panose="02020603050405020304" charset="0"/>
                <a:cs typeface="Carlito"/>
              </a:rPr>
              <a:t>10 </a:t>
            </a:r>
            <a:r>
              <a:rPr sz="900" i="1" spc="-5" dirty="0">
                <a:latin typeface="Times New Roman" panose="02020603050405020304" charset="0"/>
                <a:cs typeface="Carlito"/>
              </a:rPr>
              <a:t>classes. </a:t>
            </a:r>
            <a:r>
              <a:rPr sz="900" i="1" dirty="0">
                <a:latin typeface="Times New Roman" panose="02020603050405020304" charset="0"/>
                <a:cs typeface="Carlito"/>
              </a:rPr>
              <a:t>In </a:t>
            </a:r>
            <a:r>
              <a:rPr sz="900" i="1" spc="-5" dirty="0">
                <a:latin typeface="Times New Roman" panose="02020603050405020304" charset="0"/>
                <a:cs typeface="Carlito"/>
              </a:rPr>
              <a:t>our experiment </a:t>
            </a:r>
            <a:r>
              <a:rPr sz="900" i="1" dirty="0">
                <a:latin typeface="Times New Roman" panose="02020603050405020304" charset="0"/>
                <a:cs typeface="Carlito"/>
              </a:rPr>
              <a:t>we </a:t>
            </a:r>
            <a:r>
              <a:rPr sz="900" i="1" spc="-5" dirty="0">
                <a:latin typeface="Times New Roman" panose="02020603050405020304" charset="0"/>
                <a:cs typeface="Carlito"/>
              </a:rPr>
              <a:t>resize all the images to  </a:t>
            </a:r>
            <a:r>
              <a:rPr sz="900" i="1" dirty="0">
                <a:latin typeface="Times New Roman" panose="02020603050405020304" charset="0"/>
                <a:cs typeface="Carlito"/>
              </a:rPr>
              <a:t>224</a:t>
            </a:r>
            <a:r>
              <a:rPr sz="900" dirty="0">
                <a:latin typeface="Times New Roman" panose="02020603050405020304" charset="0"/>
                <a:cs typeface="Play"/>
              </a:rPr>
              <a:t>×</a:t>
            </a:r>
            <a:r>
              <a:rPr sz="900" dirty="0">
                <a:latin typeface="Times New Roman" panose="02020603050405020304" charset="0"/>
                <a:cs typeface="Carlito"/>
              </a:rPr>
              <a:t>224 and </a:t>
            </a:r>
            <a:r>
              <a:rPr sz="900" spc="-5" dirty="0">
                <a:latin typeface="Times New Roman" panose="02020603050405020304" charset="0"/>
                <a:cs typeface="Carlito"/>
              </a:rPr>
              <a:t>choose only </a:t>
            </a:r>
            <a:r>
              <a:rPr sz="900" dirty="0">
                <a:latin typeface="Times New Roman" panose="02020603050405020304" charset="0"/>
                <a:cs typeface="Carlito"/>
              </a:rPr>
              <a:t>a </a:t>
            </a:r>
            <a:r>
              <a:rPr sz="900" spc="-5" dirty="0">
                <a:latin typeface="Times New Roman" panose="02020603050405020304" charset="0"/>
                <a:cs typeface="Carlito"/>
              </a:rPr>
              <a:t>subset of the train/test </a:t>
            </a:r>
            <a:r>
              <a:rPr sz="900" dirty="0">
                <a:latin typeface="Times New Roman" panose="02020603050405020304" charset="0"/>
                <a:cs typeface="Carlito"/>
              </a:rPr>
              <a:t>images </a:t>
            </a:r>
            <a:r>
              <a:rPr sz="900" spc="-5" dirty="0">
                <a:latin typeface="Times New Roman" panose="02020603050405020304" charset="0"/>
                <a:cs typeface="Carlito"/>
              </a:rPr>
              <a:t>due to time</a:t>
            </a:r>
            <a:r>
              <a:rPr sz="900" spc="-45" dirty="0">
                <a:latin typeface="Times New Roman" panose="02020603050405020304" charset="0"/>
                <a:cs typeface="Carlito"/>
              </a:rPr>
              <a:t> </a:t>
            </a:r>
            <a:r>
              <a:rPr sz="900" spc="-5" dirty="0">
                <a:latin typeface="Times New Roman" panose="02020603050405020304" charset="0"/>
                <a:cs typeface="Carlito"/>
              </a:rPr>
              <a:t>concern.</a:t>
            </a:r>
            <a:endParaRPr sz="900" spc="-5" dirty="0">
              <a:latin typeface="Times New Roman" panose="02020603050405020304" charset="0"/>
              <a:cs typeface="Carlito"/>
            </a:endParaRPr>
          </a:p>
          <a:p>
            <a:pPr marL="90805" marR="338455">
              <a:lnSpc>
                <a:spcPct val="100000"/>
              </a:lnSpc>
              <a:spcBef>
                <a:spcPts val="15"/>
              </a:spcBef>
            </a:pPr>
            <a:endParaRPr sz="900">
              <a:latin typeface="Times New Roman" panose="02020603050405020304" charset="0"/>
              <a:cs typeface="Carlito"/>
            </a:endParaRPr>
          </a:p>
          <a:p>
            <a:pPr marL="90805" marR="338455">
              <a:lnSpc>
                <a:spcPct val="100000"/>
              </a:lnSpc>
              <a:spcBef>
                <a:spcPts val="15"/>
              </a:spcBef>
            </a:pPr>
            <a:endParaRPr sz="900">
              <a:latin typeface="Times New Roman" panose="02020603050405020304" charset="0"/>
              <a:cs typeface="Carlito"/>
            </a:endParaRPr>
          </a:p>
          <a:p>
            <a:pPr marL="90805" marR="338455">
              <a:lnSpc>
                <a:spcPct val="100000"/>
              </a:lnSpc>
              <a:spcBef>
                <a:spcPts val="15"/>
              </a:spcBef>
            </a:pPr>
            <a:endParaRPr sz="900">
              <a:latin typeface="Times New Roman" panose="02020603050405020304" charset="0"/>
              <a:cs typeface="Carlito"/>
            </a:endParaRPr>
          </a:p>
          <a:p>
            <a:pPr marL="90805" marR="338455">
              <a:lnSpc>
                <a:spcPct val="100000"/>
              </a:lnSpc>
              <a:spcBef>
                <a:spcPts val="15"/>
              </a:spcBef>
            </a:pPr>
            <a:endParaRPr sz="900">
              <a:latin typeface="Times New Roman" panose="02020603050405020304" charset="0"/>
              <a:cs typeface="Carlito"/>
            </a:endParaRPr>
          </a:p>
        </p:txBody>
      </p:sp>
      <p:sp>
        <p:nvSpPr>
          <p:cNvPr id="14" name="object 14"/>
          <p:cNvSpPr txBox="1"/>
          <p:nvPr/>
        </p:nvSpPr>
        <p:spPr>
          <a:xfrm>
            <a:off x="82423" y="2018792"/>
            <a:ext cx="3793490" cy="185420"/>
          </a:xfrm>
          <a:prstGeom prst="rect">
            <a:avLst/>
          </a:prstGeom>
          <a:solidFill>
            <a:srgbClr val="A6A6A6"/>
          </a:solidFill>
          <a:ln w="12192">
            <a:solidFill>
              <a:srgbClr val="6F2F9F"/>
            </a:solidFill>
          </a:ln>
        </p:spPr>
        <p:txBody>
          <a:bodyPr vert="horz" wrap="square" lIns="0" tIns="8890" rIns="0" bIns="0" rtlCol="0">
            <a:spAutoFit/>
          </a:bodyPr>
          <a:lstStyle/>
          <a:p>
            <a:pPr marL="90805">
              <a:lnSpc>
                <a:spcPct val="100000"/>
              </a:lnSpc>
              <a:spcBef>
                <a:spcPts val="70"/>
              </a:spcBef>
            </a:pPr>
            <a:r>
              <a:rPr sz="1000" spc="-5" dirty="0">
                <a:solidFill>
                  <a:srgbClr val="FFFFFF"/>
                </a:solidFill>
                <a:latin typeface="Times New Roman" panose="02020603050405020304" charset="0"/>
                <a:cs typeface="Carlito"/>
              </a:rPr>
              <a:t>1.1</a:t>
            </a:r>
            <a:r>
              <a:rPr sz="1000" spc="5" dirty="0">
                <a:solidFill>
                  <a:srgbClr val="FFFFFF"/>
                </a:solidFill>
                <a:latin typeface="Times New Roman" panose="02020603050405020304" charset="0"/>
                <a:cs typeface="Carlito"/>
              </a:rPr>
              <a:t> </a:t>
            </a:r>
            <a:r>
              <a:rPr sz="1000" spc="-5" dirty="0">
                <a:solidFill>
                  <a:srgbClr val="FFFFFF"/>
                </a:solidFill>
                <a:latin typeface="Times New Roman" panose="02020603050405020304" charset="0"/>
                <a:cs typeface="Carlito"/>
              </a:rPr>
              <a:t>Dataset</a:t>
            </a:r>
            <a:endParaRPr sz="1000">
              <a:latin typeface="Times New Roman" panose="02020603050405020304" charset="0"/>
              <a:cs typeface="Carlito"/>
            </a:endParaRPr>
          </a:p>
        </p:txBody>
      </p:sp>
      <p:sp>
        <p:nvSpPr>
          <p:cNvPr id="22" name="object 22"/>
          <p:cNvSpPr txBox="1"/>
          <p:nvPr/>
        </p:nvSpPr>
        <p:spPr>
          <a:xfrm>
            <a:off x="7060565" y="5890260"/>
            <a:ext cx="5034280" cy="703580"/>
          </a:xfrm>
          <a:prstGeom prst="rect">
            <a:avLst/>
          </a:prstGeom>
          <a:ln w="12192">
            <a:solidFill>
              <a:srgbClr val="6F2F9F"/>
            </a:solidFill>
          </a:ln>
        </p:spPr>
        <p:txBody>
          <a:bodyPr vert="horz" wrap="square" lIns="0" tIns="38735" rIns="0" bIns="0" rtlCol="0">
            <a:spAutoFit/>
          </a:bodyPr>
          <a:lstStyle/>
          <a:p>
            <a:pPr marL="92710">
              <a:lnSpc>
                <a:spcPct val="100000"/>
              </a:lnSpc>
              <a:spcBef>
                <a:spcPts val="305"/>
              </a:spcBef>
            </a:pPr>
            <a:r>
              <a:rPr lang="en-US" sz="900" b="1" dirty="0">
                <a:latin typeface="Times New Roman" panose="02020603050405020304" charset="0"/>
                <a:cs typeface="Carlito"/>
              </a:rPr>
              <a:t>Reference</a:t>
            </a:r>
            <a:endParaRPr lang="en-US" sz="900" b="1" dirty="0">
              <a:latin typeface="Times New Roman" panose="02020603050405020304" charset="0"/>
              <a:cs typeface="Carlito"/>
            </a:endParaRPr>
          </a:p>
          <a:p>
            <a:pPr marL="92710">
              <a:lnSpc>
                <a:spcPct val="100000"/>
              </a:lnSpc>
              <a:spcBef>
                <a:spcPts val="305"/>
              </a:spcBef>
            </a:pPr>
            <a:r>
              <a:rPr sz="900" dirty="0">
                <a:latin typeface="Times New Roman" panose="02020603050405020304" charset="0"/>
                <a:cs typeface="Carlito"/>
              </a:rPr>
              <a:t>• Hastie, Zip code digits datasets of "The Elements of Statistical Learning";</a:t>
            </a:r>
            <a:endParaRPr sz="900" dirty="0">
              <a:latin typeface="Times New Roman" panose="02020603050405020304" charset="0"/>
              <a:cs typeface="Carlito"/>
            </a:endParaRPr>
          </a:p>
          <a:p>
            <a:pPr marL="92710">
              <a:lnSpc>
                <a:spcPct val="100000"/>
              </a:lnSpc>
              <a:spcBef>
                <a:spcPts val="305"/>
              </a:spcBef>
            </a:pPr>
            <a:r>
              <a:rPr sz="900" dirty="0">
                <a:latin typeface="Times New Roman" panose="02020603050405020304" charset="0"/>
                <a:cs typeface="Carlito"/>
              </a:rPr>
              <a:t>• Y. Yao, A Mathematical Introduction to Data Science, Chapter6 - Chapter7, 2017;</a:t>
            </a:r>
            <a:endParaRPr sz="900" dirty="0">
              <a:latin typeface="Times New Roman" panose="02020603050405020304" charset="0"/>
              <a:cs typeface="Carlito"/>
            </a:endParaRPr>
          </a:p>
          <a:p>
            <a:pPr marL="92710">
              <a:lnSpc>
                <a:spcPct val="100000"/>
              </a:lnSpc>
              <a:spcBef>
                <a:spcPts val="305"/>
              </a:spcBef>
            </a:pPr>
            <a:r>
              <a:rPr sz="900" dirty="0">
                <a:latin typeface="Times New Roman" panose="02020603050405020304" charset="0"/>
                <a:cs typeface="Carlito"/>
              </a:rPr>
              <a:t>• J. Vanderplas, Comparison of Manifold Learning methods, replicated at 13, October, 2017;</a:t>
            </a:r>
            <a:endParaRPr sz="900" dirty="0">
              <a:latin typeface="Times New Roman" panose="02020603050405020304" charset="0"/>
              <a:cs typeface="Carlito"/>
            </a:endParaRPr>
          </a:p>
        </p:txBody>
      </p:sp>
      <p:sp>
        <p:nvSpPr>
          <p:cNvPr id="29" name="文字方塊 28"/>
          <p:cNvSpPr txBox="1"/>
          <p:nvPr/>
        </p:nvSpPr>
        <p:spPr>
          <a:xfrm>
            <a:off x="2904490" y="3943985"/>
            <a:ext cx="913130" cy="2423160"/>
          </a:xfrm>
          <a:prstGeom prst="rect">
            <a:avLst/>
          </a:prstGeom>
          <a:noFill/>
        </p:spPr>
        <p:txBody>
          <a:bodyPr wrap="square" rtlCol="0">
            <a:spAutoFit/>
          </a:bodyPr>
          <a:p>
            <a:r>
              <a:rPr lang="zh-TW" altLang="en-US" sz="900">
                <a:latin typeface="Times New Roman" panose="02020603050405020304" charset="0"/>
              </a:rPr>
              <a:t>We first perform the dimension reduction using following</a:t>
            </a:r>
            <a:endParaRPr lang="zh-TW" altLang="en-US" sz="900">
              <a:latin typeface="Times New Roman" panose="02020603050405020304" charset="0"/>
            </a:endParaRPr>
          </a:p>
          <a:p>
            <a:r>
              <a:rPr lang="zh-TW" altLang="en-US" sz="900">
                <a:latin typeface="Times New Roman" panose="02020603050405020304" charset="0"/>
              </a:rPr>
              <a:t>methods, PCA, ISOMAP, LLE, Modified LLE, LSTA,</a:t>
            </a:r>
            <a:endParaRPr lang="zh-TW" altLang="en-US" sz="900">
              <a:latin typeface="Times New Roman" panose="02020603050405020304" charset="0"/>
            </a:endParaRPr>
          </a:p>
          <a:p>
            <a:r>
              <a:rPr lang="zh-TW" altLang="en-US" sz="900">
                <a:latin typeface="Times New Roman" panose="02020603050405020304" charset="0"/>
              </a:rPr>
              <a:t>t-SNE and Diffusion map. Then, we visualize the sample</a:t>
            </a:r>
            <a:endParaRPr lang="zh-TW" altLang="en-US" sz="900">
              <a:latin typeface="Times New Roman" panose="02020603050405020304" charset="0"/>
            </a:endParaRPr>
          </a:p>
          <a:p>
            <a:r>
              <a:rPr lang="zh-TW" altLang="en-US" sz="900">
                <a:latin typeface="Times New Roman" panose="02020603050405020304" charset="0"/>
              </a:rPr>
              <a:t>distribution on the first two components.</a:t>
            </a:r>
            <a:endParaRPr lang="zh-TW" altLang="en-US" sz="900">
              <a:latin typeface="Times New Roman" panose="02020603050405020304" charset="0"/>
            </a:endParaRPr>
          </a:p>
        </p:txBody>
      </p:sp>
      <p:sp>
        <p:nvSpPr>
          <p:cNvPr id="30" name="object 12"/>
          <p:cNvSpPr txBox="1"/>
          <p:nvPr/>
        </p:nvSpPr>
        <p:spPr>
          <a:xfrm>
            <a:off x="3958590" y="827405"/>
            <a:ext cx="2997200" cy="161925"/>
          </a:xfrm>
          <a:prstGeom prst="rect">
            <a:avLst/>
          </a:prstGeom>
          <a:solidFill>
            <a:srgbClr val="A6A6A6"/>
          </a:solidFill>
          <a:ln w="12192">
            <a:solidFill>
              <a:srgbClr val="6F2F9F"/>
            </a:solidFill>
          </a:ln>
        </p:spPr>
        <p:txBody>
          <a:bodyPr vert="horz" wrap="square" lIns="0" tIns="9525" rIns="0" bIns="0" rtlCol="0">
            <a:spAutoFit/>
          </a:bodyPr>
          <a:p>
            <a:pPr marL="90805">
              <a:lnSpc>
                <a:spcPct val="100000"/>
              </a:lnSpc>
              <a:spcBef>
                <a:spcPts val="75"/>
              </a:spcBef>
            </a:pPr>
            <a:r>
              <a:rPr sz="1000" spc="-5" dirty="0">
                <a:solidFill>
                  <a:srgbClr val="FFFFFF"/>
                </a:solidFill>
                <a:latin typeface="Times New Roman" panose="02020603050405020304" charset="0"/>
                <a:cs typeface="Carlito"/>
              </a:rPr>
              <a:t>3.1 Visualization  </a:t>
            </a:r>
            <a:r>
              <a:rPr lang="en-US" sz="1000" spc="-5" dirty="0">
                <a:solidFill>
                  <a:srgbClr val="FFFFFF"/>
                </a:solidFill>
                <a:latin typeface="Times New Roman" panose="02020603050405020304" charset="0"/>
                <a:cs typeface="Carlito"/>
              </a:rPr>
              <a:t>(Cont.)</a:t>
            </a:r>
            <a:endParaRPr lang="en-US" sz="1000" spc="-5" dirty="0">
              <a:solidFill>
                <a:srgbClr val="FFFFFF"/>
              </a:solidFill>
              <a:latin typeface="Times New Roman" panose="02020603050405020304" charset="0"/>
              <a:cs typeface="Carlito"/>
            </a:endParaRPr>
          </a:p>
        </p:txBody>
      </p:sp>
      <p:sp>
        <p:nvSpPr>
          <p:cNvPr id="34" name="文字方塊 33"/>
          <p:cNvSpPr txBox="1"/>
          <p:nvPr/>
        </p:nvSpPr>
        <p:spPr>
          <a:xfrm>
            <a:off x="3950335" y="989330"/>
            <a:ext cx="3005455" cy="3934460"/>
          </a:xfrm>
          <a:prstGeom prst="rect">
            <a:avLst/>
          </a:prstGeom>
          <a:noFill/>
          <a:ln w="12700" cmpd="sng">
            <a:solidFill>
              <a:srgbClr val="7030A0"/>
            </a:solidFill>
            <a:prstDash val="solid"/>
          </a:ln>
        </p:spPr>
        <p:txBody>
          <a:bodyPr wrap="square" rtlCol="0">
            <a:spAutoFit/>
          </a:bodyPr>
          <a:p>
            <a:endParaRPr lang="zh-TW" altLang="en-US"/>
          </a:p>
          <a:p>
            <a:endParaRPr lang="zh-TW" altLang="en-US"/>
          </a:p>
          <a:p>
            <a:endParaRPr lang="zh-TW" altLang="en-US"/>
          </a:p>
          <a:p>
            <a:endParaRPr lang="zh-TW" altLang="en-US"/>
          </a:p>
          <a:p>
            <a:endParaRPr lang="zh-TW" altLang="en-US"/>
          </a:p>
          <a:p>
            <a:endParaRPr lang="zh-TW" altLang="en-US"/>
          </a:p>
          <a:p>
            <a:endParaRPr lang="zh-TW" altLang="en-US"/>
          </a:p>
          <a:p>
            <a:endParaRPr lang="zh-TW" altLang="en-US"/>
          </a:p>
          <a:p>
            <a:endParaRPr lang="zh-TW" altLang="en-US"/>
          </a:p>
          <a:p>
            <a:endParaRPr lang="zh-TW" altLang="en-US"/>
          </a:p>
          <a:p>
            <a:endParaRPr lang="zh-TW" altLang="en-US"/>
          </a:p>
          <a:p>
            <a:endParaRPr lang="zh-TW" altLang="en-US"/>
          </a:p>
          <a:p>
            <a:endParaRPr lang="zh-TW" altLang="en-US"/>
          </a:p>
          <a:p>
            <a:endParaRPr lang="zh-TW" altLang="en-US"/>
          </a:p>
        </p:txBody>
      </p:sp>
      <p:sp>
        <p:nvSpPr>
          <p:cNvPr id="36" name="object 12"/>
          <p:cNvSpPr txBox="1"/>
          <p:nvPr/>
        </p:nvSpPr>
        <p:spPr>
          <a:xfrm>
            <a:off x="3978275" y="4967605"/>
            <a:ext cx="2977515" cy="161925"/>
          </a:xfrm>
          <a:prstGeom prst="rect">
            <a:avLst/>
          </a:prstGeom>
          <a:solidFill>
            <a:srgbClr val="A6A6A6"/>
          </a:solidFill>
          <a:ln w="12192">
            <a:solidFill>
              <a:srgbClr val="6F2F9F"/>
            </a:solidFill>
          </a:ln>
        </p:spPr>
        <p:txBody>
          <a:bodyPr vert="horz" wrap="square" lIns="0" tIns="9525" rIns="0" bIns="0" rtlCol="0">
            <a:spAutoFit/>
          </a:bodyPr>
          <a:p>
            <a:pPr marL="90805">
              <a:lnSpc>
                <a:spcPct val="100000"/>
              </a:lnSpc>
              <a:spcBef>
                <a:spcPts val="75"/>
              </a:spcBef>
            </a:pPr>
            <a:r>
              <a:rPr sz="1000" spc="-5" dirty="0">
                <a:solidFill>
                  <a:srgbClr val="FFFFFF"/>
                </a:solidFill>
                <a:latin typeface="Times New Roman" panose="02020603050405020304" charset="0"/>
                <a:cs typeface="Carlito"/>
              </a:rPr>
              <a:t>3.</a:t>
            </a:r>
            <a:r>
              <a:rPr lang="en-US" sz="1000" spc="-5" dirty="0">
                <a:solidFill>
                  <a:srgbClr val="FFFFFF"/>
                </a:solidFill>
                <a:latin typeface="Times New Roman" panose="02020603050405020304" charset="0"/>
                <a:cs typeface="Carlito"/>
              </a:rPr>
              <a:t>2 Clasification</a:t>
            </a:r>
            <a:endParaRPr lang="en-US" sz="1000" spc="-5" dirty="0">
              <a:solidFill>
                <a:srgbClr val="FFFFFF"/>
              </a:solidFill>
              <a:latin typeface="Times New Roman" panose="02020603050405020304" charset="0"/>
              <a:cs typeface="Carlito"/>
            </a:endParaRPr>
          </a:p>
        </p:txBody>
      </p:sp>
      <p:sp>
        <p:nvSpPr>
          <p:cNvPr id="38" name="文字方塊 37"/>
          <p:cNvSpPr txBox="1"/>
          <p:nvPr/>
        </p:nvSpPr>
        <p:spPr>
          <a:xfrm>
            <a:off x="3979545" y="5129530"/>
            <a:ext cx="2976245" cy="1464310"/>
          </a:xfrm>
          <a:prstGeom prst="rect">
            <a:avLst/>
          </a:prstGeom>
          <a:noFill/>
          <a:ln w="12700" cmpd="sng">
            <a:solidFill>
              <a:srgbClr val="7030A0"/>
            </a:solidFill>
            <a:prstDash val="solid"/>
          </a:ln>
        </p:spPr>
        <p:txBody>
          <a:bodyPr wrap="square" rtlCol="0">
            <a:spAutoFit/>
          </a:bodyPr>
          <a:p>
            <a:pPr marL="171450" indent="-171450">
              <a:buFont typeface="Arial" panose="020B0604020202020204" pitchFamily="34" charset="0"/>
              <a:buChar char="•"/>
            </a:pPr>
            <a:r>
              <a:rPr lang="en-US" altLang="zh-TW" sz="900" b="1"/>
              <a:t>Classification with different embeddings and classifiers</a:t>
            </a:r>
            <a:endParaRPr lang="en-US" altLang="zh-TW" sz="900" b="1"/>
          </a:p>
          <a:p>
            <a:r>
              <a:rPr lang="en-US" altLang="zh-TW" sz="900"/>
              <a:t>I</a:t>
            </a:r>
            <a:r>
              <a:rPr lang="zh-TW" altLang="en-US" sz="900"/>
              <a:t>n training process, we use the embedding models to fit to the training data, and using the transformed embedding on training data, then we use the training embedding and labels to train classifier. In regression phase, testing data are transformed using the same embedding, then these features are used to predict the classification label.</a:t>
            </a:r>
            <a:endParaRPr lang="zh-TW" altLang="en-US" sz="900"/>
          </a:p>
          <a:p>
            <a:r>
              <a:rPr lang="zh-TW" altLang="en-US" sz="900"/>
              <a:t>Noted that the ISOMAP, LLE, Modified LLE, LSTA are highly nonlinear, so SVM is not suitable with these kind of features</a:t>
            </a:r>
            <a:r>
              <a:rPr lang="en-US" altLang="zh-TW" sz="900"/>
              <a:t>.</a:t>
            </a:r>
            <a:endParaRPr lang="en-US" altLang="zh-TW" sz="900"/>
          </a:p>
        </p:txBody>
      </p:sp>
      <p:sp>
        <p:nvSpPr>
          <p:cNvPr id="41" name="object 12"/>
          <p:cNvSpPr txBox="1"/>
          <p:nvPr/>
        </p:nvSpPr>
        <p:spPr>
          <a:xfrm>
            <a:off x="7060565" y="851535"/>
            <a:ext cx="5034280" cy="161925"/>
          </a:xfrm>
          <a:prstGeom prst="rect">
            <a:avLst/>
          </a:prstGeom>
          <a:solidFill>
            <a:srgbClr val="A6A6A6"/>
          </a:solidFill>
          <a:ln w="12192">
            <a:solidFill>
              <a:srgbClr val="6F2F9F"/>
            </a:solidFill>
          </a:ln>
        </p:spPr>
        <p:txBody>
          <a:bodyPr vert="horz" wrap="square" lIns="0" tIns="9525" rIns="0" bIns="0" rtlCol="0">
            <a:spAutoFit/>
          </a:bodyPr>
          <a:p>
            <a:pPr marL="90805">
              <a:lnSpc>
                <a:spcPct val="100000"/>
              </a:lnSpc>
              <a:spcBef>
                <a:spcPts val="75"/>
              </a:spcBef>
            </a:pPr>
            <a:r>
              <a:rPr sz="1000" spc="-5" dirty="0">
                <a:solidFill>
                  <a:srgbClr val="FFFFFF"/>
                </a:solidFill>
                <a:latin typeface="Times New Roman" panose="02020603050405020304" charset="0"/>
                <a:cs typeface="Carlito"/>
              </a:rPr>
              <a:t>3.</a:t>
            </a:r>
            <a:r>
              <a:rPr lang="en-US" sz="1000" spc="-5" dirty="0">
                <a:solidFill>
                  <a:srgbClr val="FFFFFF"/>
                </a:solidFill>
                <a:latin typeface="Times New Roman" panose="02020603050405020304" charset="0"/>
                <a:cs typeface="Carlito"/>
              </a:rPr>
              <a:t>2 Classification (Cont.)</a:t>
            </a:r>
            <a:endParaRPr lang="en-US" sz="1000" spc="-5" dirty="0">
              <a:solidFill>
                <a:srgbClr val="FFFFFF"/>
              </a:solidFill>
              <a:latin typeface="Times New Roman" panose="02020603050405020304" charset="0"/>
              <a:cs typeface="Carlito"/>
            </a:endParaRPr>
          </a:p>
        </p:txBody>
      </p:sp>
      <p:sp>
        <p:nvSpPr>
          <p:cNvPr id="42" name="object 22"/>
          <p:cNvSpPr txBox="1"/>
          <p:nvPr/>
        </p:nvSpPr>
        <p:spPr>
          <a:xfrm>
            <a:off x="7060565" y="989330"/>
            <a:ext cx="5034280" cy="3264535"/>
          </a:xfrm>
          <a:prstGeom prst="rect">
            <a:avLst/>
          </a:prstGeom>
          <a:ln w="12192">
            <a:solidFill>
              <a:srgbClr val="6F2F9F"/>
            </a:solidFill>
          </a:ln>
        </p:spPr>
        <p:txBody>
          <a:bodyPr vert="horz" wrap="square" lIns="0" tIns="38735" rIns="0" bIns="0" rtlCol="0">
            <a:spAutoFit/>
          </a:bodyPr>
          <a:p>
            <a:pPr marL="264160" indent="-171450">
              <a:lnSpc>
                <a:spcPct val="100000"/>
              </a:lnSpc>
              <a:spcBef>
                <a:spcPts val="305"/>
              </a:spcBef>
              <a:buFont typeface="Arial" panose="020B0604020202020204" pitchFamily="34" charset="0"/>
              <a:buChar char="•"/>
            </a:pPr>
            <a:r>
              <a:rPr lang="en-US" sz="900" dirty="0">
                <a:latin typeface="Times New Roman" panose="02020603050405020304" charset="0"/>
                <a:cs typeface="Carlito"/>
              </a:rPr>
              <a:t>Classification Result</a:t>
            </a:r>
            <a:endParaRPr lang="en-US" sz="900" dirty="0">
              <a:latin typeface="Times New Roman" panose="02020603050405020304" charset="0"/>
              <a:cs typeface="Carlito"/>
            </a:endParaRPr>
          </a:p>
          <a:p>
            <a:pPr marL="92710">
              <a:lnSpc>
                <a:spcPct val="100000"/>
              </a:lnSpc>
              <a:spcBef>
                <a:spcPts val="305"/>
              </a:spcBef>
            </a:pPr>
            <a:r>
              <a:rPr lang="en-US" sz="900" dirty="0">
                <a:latin typeface="Times New Roman" panose="02020603050405020304" charset="0"/>
                <a:cs typeface="Carlito"/>
              </a:rPr>
              <a:t>                                                                       </a:t>
            </a:r>
            <a:endParaRPr lang="en-US" sz="900" dirty="0">
              <a:latin typeface="Times New Roman" panose="02020603050405020304" charset="0"/>
              <a:cs typeface="Carlito"/>
            </a:endParaRPr>
          </a:p>
          <a:p>
            <a:pPr marL="92710">
              <a:lnSpc>
                <a:spcPct val="100000"/>
              </a:lnSpc>
              <a:spcBef>
                <a:spcPts val="305"/>
              </a:spcBef>
            </a:pPr>
            <a:endParaRPr lang="en-US" sz="900" dirty="0">
              <a:latin typeface="Times New Roman" panose="02020603050405020304" charset="0"/>
              <a:cs typeface="Carlito"/>
            </a:endParaRPr>
          </a:p>
          <a:p>
            <a:pPr marL="92710">
              <a:lnSpc>
                <a:spcPct val="100000"/>
              </a:lnSpc>
              <a:spcBef>
                <a:spcPts val="305"/>
              </a:spcBef>
            </a:pPr>
            <a:endParaRPr lang="en-US" sz="900" dirty="0">
              <a:latin typeface="Times New Roman" panose="02020603050405020304" charset="0"/>
              <a:cs typeface="Carlito"/>
            </a:endParaRPr>
          </a:p>
          <a:p>
            <a:pPr marL="92710">
              <a:lnSpc>
                <a:spcPct val="100000"/>
              </a:lnSpc>
              <a:spcBef>
                <a:spcPts val="305"/>
              </a:spcBef>
            </a:pPr>
            <a:endParaRPr lang="en-US" sz="900" dirty="0">
              <a:latin typeface="Times New Roman" panose="02020603050405020304" charset="0"/>
              <a:cs typeface="Carlito"/>
            </a:endParaRPr>
          </a:p>
          <a:p>
            <a:pPr marL="92710">
              <a:lnSpc>
                <a:spcPct val="100000"/>
              </a:lnSpc>
              <a:spcBef>
                <a:spcPts val="305"/>
              </a:spcBef>
            </a:pPr>
            <a:endParaRPr lang="en-US" sz="900" dirty="0">
              <a:latin typeface="Times New Roman" panose="02020603050405020304" charset="0"/>
              <a:cs typeface="Carlito"/>
            </a:endParaRPr>
          </a:p>
          <a:p>
            <a:pPr marL="92710">
              <a:lnSpc>
                <a:spcPct val="100000"/>
              </a:lnSpc>
              <a:spcBef>
                <a:spcPts val="305"/>
              </a:spcBef>
            </a:pPr>
            <a:endParaRPr lang="en-US" sz="900" dirty="0">
              <a:latin typeface="Times New Roman" panose="02020603050405020304" charset="0"/>
              <a:cs typeface="Carlito"/>
            </a:endParaRPr>
          </a:p>
          <a:p>
            <a:pPr marL="92710">
              <a:lnSpc>
                <a:spcPct val="100000"/>
              </a:lnSpc>
              <a:spcBef>
                <a:spcPts val="305"/>
              </a:spcBef>
            </a:pPr>
            <a:endParaRPr lang="en-US" altLang="zh-TW" sz="900">
              <a:sym typeface="+mn-ea"/>
            </a:endParaRPr>
          </a:p>
          <a:p>
            <a:pPr marL="92710">
              <a:lnSpc>
                <a:spcPct val="100000"/>
              </a:lnSpc>
              <a:spcBef>
                <a:spcPts val="305"/>
              </a:spcBef>
            </a:pPr>
            <a:endParaRPr lang="en-US" altLang="zh-TW" sz="900">
              <a:sym typeface="+mn-ea"/>
            </a:endParaRPr>
          </a:p>
          <a:p>
            <a:pPr marL="92710">
              <a:lnSpc>
                <a:spcPct val="100000"/>
              </a:lnSpc>
              <a:spcBef>
                <a:spcPts val="305"/>
              </a:spcBef>
            </a:pPr>
            <a:r>
              <a:rPr lang="en-US" altLang="zh-TW" sz="900">
                <a:sym typeface="+mn-ea"/>
              </a:rPr>
              <a:t>We can conclude that the PCA+SVM method acheived best averaging performance, while in manifold learning methods, modified LLE achieved the high averaging accuracy Classification result can be seen in next box.</a:t>
            </a:r>
            <a:endParaRPr lang="en-US" sz="900" dirty="0">
              <a:latin typeface="Times New Roman" panose="02020603050405020304" charset="0"/>
              <a:cs typeface="Carlito"/>
            </a:endParaRPr>
          </a:p>
          <a:p>
            <a:pPr marL="92710">
              <a:lnSpc>
                <a:spcPct val="100000"/>
              </a:lnSpc>
              <a:spcBef>
                <a:spcPts val="305"/>
              </a:spcBef>
            </a:pPr>
            <a:r>
              <a:rPr lang="en-US" sz="900" dirty="0">
                <a:latin typeface="Times New Roman" panose="02020603050405020304" charset="0"/>
                <a:cs typeface="Carlito"/>
              </a:rPr>
              <a:t>• Dimension on classification (PCA)</a:t>
            </a:r>
            <a:endParaRPr lang="en-US" sz="900" dirty="0">
              <a:latin typeface="Times New Roman" panose="02020603050405020304" charset="0"/>
              <a:cs typeface="Carlito"/>
            </a:endParaRPr>
          </a:p>
          <a:p>
            <a:pPr marL="92710">
              <a:lnSpc>
                <a:spcPct val="100000"/>
              </a:lnSpc>
              <a:spcBef>
                <a:spcPts val="305"/>
              </a:spcBef>
            </a:pPr>
            <a:r>
              <a:rPr lang="en-US" sz="900" dirty="0">
                <a:latin typeface="Times New Roman" panose="02020603050405020304" charset="0"/>
                <a:cs typeface="Carlito"/>
              </a:rPr>
              <a:t>Finally, we investigated the relationship between dimension (number </a:t>
            </a:r>
            <a:endParaRPr lang="en-US" sz="900" dirty="0">
              <a:latin typeface="Times New Roman" panose="02020603050405020304" charset="0"/>
              <a:cs typeface="Carlito"/>
            </a:endParaRPr>
          </a:p>
          <a:p>
            <a:pPr marL="92710">
              <a:lnSpc>
                <a:spcPct val="100000"/>
              </a:lnSpc>
              <a:spcBef>
                <a:spcPts val="305"/>
              </a:spcBef>
            </a:pPr>
            <a:r>
              <a:rPr lang="en-US" sz="900" dirty="0">
                <a:latin typeface="Times New Roman" panose="02020603050405020304" charset="0"/>
                <a:cs typeface="Carlito"/>
              </a:rPr>
              <a:t>of features) and classification accuracy, we use the PCA+SVM</a:t>
            </a:r>
            <a:endParaRPr lang="en-US" sz="900" dirty="0">
              <a:latin typeface="Times New Roman" panose="02020603050405020304" charset="0"/>
              <a:cs typeface="Carlito"/>
            </a:endParaRPr>
          </a:p>
          <a:p>
            <a:pPr marL="92710">
              <a:lnSpc>
                <a:spcPct val="100000"/>
              </a:lnSpc>
              <a:spcBef>
                <a:spcPts val="305"/>
              </a:spcBef>
            </a:pPr>
            <a:r>
              <a:rPr lang="en-US" sz="900" dirty="0">
                <a:latin typeface="Times New Roman" panose="02020603050405020304" charset="0"/>
                <a:cs typeface="Carlito"/>
              </a:rPr>
              <a:t>method to dig this relationship plotted in the following figure. We </a:t>
            </a:r>
            <a:endParaRPr lang="en-US" sz="900" dirty="0">
              <a:latin typeface="Times New Roman" panose="02020603050405020304" charset="0"/>
              <a:cs typeface="Carlito"/>
            </a:endParaRPr>
          </a:p>
          <a:p>
            <a:pPr marL="92710">
              <a:lnSpc>
                <a:spcPct val="100000"/>
              </a:lnSpc>
              <a:spcBef>
                <a:spcPts val="305"/>
              </a:spcBef>
            </a:pPr>
            <a:r>
              <a:rPr lang="en-US" sz="900" dirty="0">
                <a:latin typeface="Times New Roman" panose="02020603050405020304" charset="0"/>
                <a:cs typeface="Carlito"/>
              </a:rPr>
              <a:t>can conclude that the accuracy increasing nearly stops when </a:t>
            </a:r>
            <a:endParaRPr lang="en-US" sz="900" dirty="0">
              <a:latin typeface="Times New Roman" panose="02020603050405020304" charset="0"/>
              <a:cs typeface="Carlito"/>
            </a:endParaRPr>
          </a:p>
          <a:p>
            <a:pPr marL="92710">
              <a:lnSpc>
                <a:spcPct val="100000"/>
              </a:lnSpc>
              <a:spcBef>
                <a:spcPts val="305"/>
              </a:spcBef>
            </a:pPr>
            <a:r>
              <a:rPr lang="en-US" sz="900" dirty="0">
                <a:latin typeface="Times New Roman" panose="02020603050405020304" charset="0"/>
                <a:cs typeface="Carlito"/>
              </a:rPr>
              <a:t>dimension is greater than 20</a:t>
            </a:r>
            <a:endParaRPr lang="en-US" sz="900" dirty="0">
              <a:latin typeface="Times New Roman" panose="02020603050405020304" charset="0"/>
              <a:cs typeface="Carlito"/>
            </a:endParaRPr>
          </a:p>
          <a:p>
            <a:pPr marL="92710">
              <a:lnSpc>
                <a:spcPct val="100000"/>
              </a:lnSpc>
              <a:spcBef>
                <a:spcPts val="305"/>
              </a:spcBef>
            </a:pPr>
            <a:endParaRPr lang="en-US" sz="900" dirty="0">
              <a:latin typeface="Times New Roman" panose="02020603050405020304" charset="0"/>
              <a:cs typeface="Carlito"/>
            </a:endParaRPr>
          </a:p>
        </p:txBody>
      </p:sp>
      <p:pic>
        <p:nvPicPr>
          <p:cNvPr id="43" name="圖片 42"/>
          <p:cNvPicPr>
            <a:picLocks noChangeAspect="1"/>
          </p:cNvPicPr>
          <p:nvPr/>
        </p:nvPicPr>
        <p:blipFill>
          <a:blip r:embed="rId2"/>
          <a:stretch>
            <a:fillRect/>
          </a:stretch>
        </p:blipFill>
        <p:spPr>
          <a:xfrm>
            <a:off x="7155815" y="1217930"/>
            <a:ext cx="2990215" cy="1214755"/>
          </a:xfrm>
          <a:prstGeom prst="rect">
            <a:avLst/>
          </a:prstGeom>
        </p:spPr>
      </p:pic>
      <p:pic>
        <p:nvPicPr>
          <p:cNvPr id="44" name="圖片 43"/>
          <p:cNvPicPr>
            <a:picLocks noChangeAspect="1"/>
          </p:cNvPicPr>
          <p:nvPr/>
        </p:nvPicPr>
        <p:blipFill>
          <a:blip r:embed="rId3"/>
          <a:stretch>
            <a:fillRect/>
          </a:stretch>
        </p:blipFill>
        <p:spPr>
          <a:xfrm>
            <a:off x="10405110" y="2840990"/>
            <a:ext cx="1636395" cy="1176020"/>
          </a:xfrm>
          <a:prstGeom prst="rect">
            <a:avLst/>
          </a:prstGeom>
        </p:spPr>
      </p:pic>
      <p:sp>
        <p:nvSpPr>
          <p:cNvPr id="47" name="object 22"/>
          <p:cNvSpPr txBox="1"/>
          <p:nvPr/>
        </p:nvSpPr>
        <p:spPr>
          <a:xfrm>
            <a:off x="7060565" y="4453255"/>
            <a:ext cx="5034280" cy="1389380"/>
          </a:xfrm>
          <a:prstGeom prst="rect">
            <a:avLst/>
          </a:prstGeom>
          <a:ln w="12192">
            <a:solidFill>
              <a:srgbClr val="6F2F9F"/>
            </a:solidFill>
          </a:ln>
        </p:spPr>
        <p:txBody>
          <a:bodyPr vert="horz" wrap="square" lIns="0" tIns="38735" rIns="0" bIns="0" rtlCol="0">
            <a:spAutoFit/>
          </a:bodyPr>
          <a:p>
            <a:pPr marL="92710">
              <a:lnSpc>
                <a:spcPct val="100000"/>
              </a:lnSpc>
              <a:spcBef>
                <a:spcPts val="305"/>
              </a:spcBef>
            </a:pPr>
            <a:r>
              <a:rPr sz="900">
                <a:latin typeface="Times New Roman" panose="02020603050405020304" charset="0"/>
                <a:cs typeface="Carlito"/>
              </a:rPr>
              <a:t>Aming on solving the three objective problems, this project has the following contribution</a:t>
            </a:r>
            <a:endParaRPr sz="900">
              <a:latin typeface="Times New Roman" panose="02020603050405020304" charset="0"/>
              <a:cs typeface="Carlito"/>
            </a:endParaRPr>
          </a:p>
          <a:p>
            <a:pPr marL="92710">
              <a:lnSpc>
                <a:spcPct val="100000"/>
              </a:lnSpc>
              <a:spcBef>
                <a:spcPts val="305"/>
              </a:spcBef>
            </a:pPr>
            <a:r>
              <a:rPr sz="900">
                <a:latin typeface="Times New Roman" panose="02020603050405020304" charset="0"/>
                <a:cs typeface="Carlito"/>
              </a:rPr>
              <a:t>• Visualized the dataset distribution on low dimension embeddings, we can easily distinguish the existence of certain clusters of hand-written digits, digits with the same type stay closer with each other.</a:t>
            </a:r>
            <a:endParaRPr sz="900">
              <a:latin typeface="Times New Roman" panose="02020603050405020304" charset="0"/>
              <a:cs typeface="Carlito"/>
            </a:endParaRPr>
          </a:p>
          <a:p>
            <a:pPr marL="92710">
              <a:lnSpc>
                <a:spcPct val="100000"/>
              </a:lnSpc>
              <a:spcBef>
                <a:spcPts val="305"/>
              </a:spcBef>
            </a:pPr>
            <a:r>
              <a:rPr sz="900">
                <a:latin typeface="Times New Roman" panose="02020603050405020304" charset="0"/>
                <a:cs typeface="Carlito"/>
              </a:rPr>
              <a:t>• Estimated the classification accuracy using different embedding methods and its suitable classifiers, for example, linear classifier SVM is not suitable for manifold learning methods. The combinations all achieved acceptable </a:t>
            </a:r>
            <a:r>
              <a:rPr lang="en-US" sz="900">
                <a:latin typeface="Times New Roman" panose="02020603050405020304" charset="0"/>
                <a:cs typeface="Carlito"/>
              </a:rPr>
              <a:t>c</a:t>
            </a:r>
            <a:r>
              <a:rPr sz="900">
                <a:latin typeface="Times New Roman" panose="02020603050405020304" charset="0"/>
                <a:cs typeface="Carlito"/>
              </a:rPr>
              <a:t>lassification accuracy, while among them PCA+SVM achieved the best performance in all combination and MLLE+kNN won the race within manifold learning methods.</a:t>
            </a:r>
            <a:endParaRPr sz="900">
              <a:latin typeface="Times New Roman" panose="02020603050405020304" charset="0"/>
              <a:cs typeface="Carlito"/>
            </a:endParaRPr>
          </a:p>
          <a:p>
            <a:pPr marL="92710">
              <a:lnSpc>
                <a:spcPct val="100000"/>
              </a:lnSpc>
              <a:spcBef>
                <a:spcPts val="305"/>
              </a:spcBef>
            </a:pPr>
            <a:r>
              <a:rPr sz="900">
                <a:latin typeface="Times New Roman" panose="02020603050405020304" charset="0"/>
                <a:cs typeface="Carlito"/>
              </a:rPr>
              <a:t>• We also explored the relationship between dimension reduction with accuracy, we took PCA+SVM as an example and found that the </a:t>
            </a:r>
            <a:r>
              <a:rPr lang="en-US" sz="900">
                <a:latin typeface="Times New Roman" panose="02020603050405020304" charset="0"/>
                <a:cs typeface="Carlito"/>
              </a:rPr>
              <a:t>a</a:t>
            </a:r>
            <a:r>
              <a:rPr sz="900">
                <a:latin typeface="Times New Roman" panose="02020603050405020304" charset="0"/>
                <a:cs typeface="Carlito"/>
              </a:rPr>
              <a:t>ccuarcy converges when dimension is greater than a certain level</a:t>
            </a:r>
            <a:endParaRPr sz="900">
              <a:latin typeface="Times New Roman" panose="02020603050405020304" charset="0"/>
              <a:cs typeface="Carlito"/>
            </a:endParaRPr>
          </a:p>
        </p:txBody>
      </p:sp>
      <p:sp>
        <p:nvSpPr>
          <p:cNvPr id="48" name="object 12"/>
          <p:cNvSpPr txBox="1"/>
          <p:nvPr/>
        </p:nvSpPr>
        <p:spPr>
          <a:xfrm>
            <a:off x="7060565" y="4291330"/>
            <a:ext cx="5034280" cy="161925"/>
          </a:xfrm>
          <a:prstGeom prst="rect">
            <a:avLst/>
          </a:prstGeom>
          <a:solidFill>
            <a:srgbClr val="A6A6A6"/>
          </a:solidFill>
          <a:ln w="12192">
            <a:solidFill>
              <a:srgbClr val="6F2F9F"/>
            </a:solidFill>
          </a:ln>
        </p:spPr>
        <p:txBody>
          <a:bodyPr vert="horz" wrap="square" lIns="0" tIns="9525" rIns="0" bIns="0" rtlCol="0">
            <a:spAutoFit/>
          </a:bodyPr>
          <a:p>
            <a:pPr marL="90805">
              <a:lnSpc>
                <a:spcPct val="100000"/>
              </a:lnSpc>
              <a:spcBef>
                <a:spcPts val="75"/>
              </a:spcBef>
            </a:pPr>
            <a:r>
              <a:rPr lang="en-US" sz="1000" spc="-5" dirty="0">
                <a:solidFill>
                  <a:srgbClr val="FFFFFF"/>
                </a:solidFill>
                <a:latin typeface="Times New Roman" panose="02020603050405020304" charset="0"/>
                <a:cs typeface="Carlito"/>
              </a:rPr>
              <a:t>4 Conclusion</a:t>
            </a:r>
            <a:endParaRPr lang="en-US" sz="1000" spc="-5" dirty="0">
              <a:solidFill>
                <a:srgbClr val="FFFFFF"/>
              </a:solidFill>
              <a:latin typeface="Times New Roman" panose="02020603050405020304" charset="0"/>
              <a:cs typeface="Carlito"/>
            </a:endParaRPr>
          </a:p>
        </p:txBody>
      </p:sp>
      <p:pic>
        <p:nvPicPr>
          <p:cNvPr id="49" name="圖片 48"/>
          <p:cNvPicPr>
            <a:picLocks noChangeAspect="1"/>
          </p:cNvPicPr>
          <p:nvPr/>
        </p:nvPicPr>
        <p:blipFill>
          <a:blip r:embed="rId4"/>
          <a:stretch>
            <a:fillRect/>
          </a:stretch>
        </p:blipFill>
        <p:spPr>
          <a:xfrm>
            <a:off x="4037965" y="1116965"/>
            <a:ext cx="2860040" cy="3850640"/>
          </a:xfrm>
          <a:prstGeom prst="rect">
            <a:avLst/>
          </a:prstGeom>
        </p:spPr>
      </p:pic>
      <p:pic>
        <p:nvPicPr>
          <p:cNvPr id="51" name="圖片 50"/>
          <p:cNvPicPr>
            <a:picLocks noChangeAspect="1"/>
          </p:cNvPicPr>
          <p:nvPr/>
        </p:nvPicPr>
        <p:blipFill>
          <a:blip r:embed="rId5"/>
          <a:stretch>
            <a:fillRect/>
          </a:stretch>
        </p:blipFill>
        <p:spPr>
          <a:xfrm>
            <a:off x="156210" y="4064000"/>
            <a:ext cx="2651125" cy="2303145"/>
          </a:xfrm>
          <a:prstGeom prst="rect">
            <a:avLst/>
          </a:prstGeom>
        </p:spPr>
      </p:pic>
      <p:sp>
        <p:nvSpPr>
          <p:cNvPr id="52" name="object 13"/>
          <p:cNvSpPr txBox="1"/>
          <p:nvPr/>
        </p:nvSpPr>
        <p:spPr>
          <a:xfrm>
            <a:off x="82423" y="3886073"/>
            <a:ext cx="3793490" cy="2733675"/>
          </a:xfrm>
          <a:prstGeom prst="rect">
            <a:avLst/>
          </a:prstGeom>
          <a:ln w="12192">
            <a:solidFill>
              <a:srgbClr val="6F2F9F"/>
            </a:solidFill>
          </a:ln>
        </p:spPr>
        <p:txBody>
          <a:bodyPr vert="horz" wrap="square" lIns="0" tIns="45085" rIns="0" bIns="0" rtlCol="0">
            <a:spAutoFit/>
          </a:bodyPr>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a:p>
            <a:pPr marL="90805">
              <a:lnSpc>
                <a:spcPct val="100000"/>
              </a:lnSpc>
              <a:spcBef>
                <a:spcPts val="355"/>
              </a:spcBef>
            </a:pPr>
            <a:endParaRPr sz="900">
              <a:latin typeface="Times New Roman" panose="02020603050405020304" charset="0"/>
              <a:cs typeface="Carlito"/>
            </a:endParaRPr>
          </a:p>
        </p:txBody>
      </p:sp>
      <p:pic>
        <p:nvPicPr>
          <p:cNvPr id="54" name="圖片 53"/>
          <p:cNvPicPr>
            <a:picLocks noChangeAspect="1"/>
          </p:cNvPicPr>
          <p:nvPr/>
        </p:nvPicPr>
        <p:blipFill>
          <a:blip r:embed="rId6"/>
          <a:stretch>
            <a:fillRect/>
          </a:stretch>
        </p:blipFill>
        <p:spPr>
          <a:xfrm>
            <a:off x="156210" y="3124835"/>
            <a:ext cx="2331085" cy="446405"/>
          </a:xfrm>
          <a:prstGeom prst="rect">
            <a:avLst/>
          </a:prstGeom>
        </p:spPr>
      </p:pic>
      <p:pic>
        <p:nvPicPr>
          <p:cNvPr id="56" name="圖片 55"/>
          <p:cNvPicPr>
            <a:picLocks noChangeAspect="1"/>
          </p:cNvPicPr>
          <p:nvPr/>
        </p:nvPicPr>
        <p:blipFill>
          <a:blip r:embed="rId7"/>
          <a:stretch>
            <a:fillRect/>
          </a:stretch>
        </p:blipFill>
        <p:spPr>
          <a:xfrm>
            <a:off x="2573655" y="3124835"/>
            <a:ext cx="826135" cy="444500"/>
          </a:xfrm>
          <a:prstGeom prst="rect">
            <a:avLst/>
          </a:prstGeom>
        </p:spPr>
      </p:pic>
      <p:sp>
        <p:nvSpPr>
          <p:cNvPr id="57" name="文字方塊 56"/>
          <p:cNvSpPr txBox="1"/>
          <p:nvPr/>
        </p:nvSpPr>
        <p:spPr>
          <a:xfrm>
            <a:off x="10093960" y="1217930"/>
            <a:ext cx="2000885" cy="1052830"/>
          </a:xfrm>
          <a:prstGeom prst="rect">
            <a:avLst/>
          </a:prstGeom>
          <a:noFill/>
        </p:spPr>
        <p:txBody>
          <a:bodyPr wrap="square" rtlCol="0">
            <a:spAutoFit/>
          </a:bodyPr>
          <a:p>
            <a:r>
              <a:rPr lang="en-US" altLang="zh-TW" sz="900">
                <a:sym typeface="+mn-ea"/>
              </a:rPr>
              <a:t>Note that all the parameter in embedding method and regression method are the same, in my implementation, I used 20 dimensions and 60 nearest neighbours on building the embeddings and training the classifiers.</a:t>
            </a:r>
            <a:endParaRPr lang="zh-TW" altLang="en-US" sz="9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3639</Words>
  <Application>WPS Presentation</Application>
  <PresentationFormat>On-screen Show (4:3)</PresentationFormat>
  <Paragraphs>99</Paragraphs>
  <Slides>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vt:i4>
      </vt:variant>
    </vt:vector>
  </HeadingPairs>
  <TitlesOfParts>
    <vt:vector size="15" baseType="lpstr">
      <vt:lpstr>Arial</vt:lpstr>
      <vt:lpstr>新細明體</vt:lpstr>
      <vt:lpstr>Wingdings</vt:lpstr>
      <vt:lpstr>Carlito</vt:lpstr>
      <vt:lpstr>Times New Roman</vt:lpstr>
      <vt:lpstr>Times New Roman</vt:lpstr>
      <vt:lpstr>Play</vt:lpstr>
      <vt:lpstr>Calibri</vt:lpstr>
      <vt:lpstr>Segoe Print</vt:lpstr>
      <vt:lpstr>Microsoft YaHei</vt:lpstr>
      <vt:lpstr>SimSun</vt:lpstr>
      <vt:lpstr>Arial Unicode MS</vt:lpstr>
      <vt:lpstr>新細明體</vt:lpstr>
      <vt:lpstr>Office Theme</vt:lpstr>
      <vt:lpstr>MATH 5473/CSIC5011 Mini-Project 1: Feature Extraction and Transfer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5473 Mini-Project 1: Feature Extraction and Transfer Learning</dc:title>
  <dc:creator>Jiacheng XIA</dc:creator>
  <cp:lastModifiedBy>Ricky</cp:lastModifiedBy>
  <cp:revision>4</cp:revision>
  <dcterms:created xsi:type="dcterms:W3CDTF">2021-04-05T19:17:00Z</dcterms:created>
  <dcterms:modified xsi:type="dcterms:W3CDTF">2021-04-06T01:09:43Z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2019-10-06T00:00:00Z</vt:filetime>
  </property>
  <property fmtid="{D5CDD505-2E9C-101B-9397-08002B2CF9AE}" pid="3" name="Creator">
    <vt:lpwstr>Microsoft® PowerPoint® for Office 365</vt:lpwstr>
  </property>
  <property fmtid="{D5CDD505-2E9C-101B-9397-08002B2CF9AE}" pid="4" name="LastSaved">
    <vt:filetime>2021-04-05T00:00:00Z</vt:filetime>
  </property>
  <property fmtid="{D5CDD505-2E9C-101B-9397-08002B2CF9AE}" pid="5" name="KSOProductBuildVer">
    <vt:lpwstr>1028-10.8.0.6003</vt:lpwstr>
  </property>
</Properties>
</file>