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13D33-C299-4EF1-8CB9-B64F23D9A43F}" v="3" dt="2022-04-30T15:43:34.810"/>
    <p1510:client id="{51809794-F494-40B2-B02D-456BAC8208B8}" v="126" dt="2022-04-30T07:57:29.168"/>
    <p1510:client id="{94B7387E-B01B-C1F8-302B-1DD7C562E624}" v="511" dt="2022-04-30T07:48:25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78AA6-9B66-410D-AF89-547E3C6CA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81CE84-06D5-4DE7-A713-D0E7E2690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287E09-9AA1-4EFB-896D-2B2277C0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29D4-F074-4BFD-928B-EBBF75803B0F}" type="datetimeFigureOut">
              <a:rPr lang="zh-HK" altLang="en-US" smtClean="0"/>
              <a:t>1/5/2022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AD6627-2441-40F3-8EC6-79BCD4C7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0FA5C5-3CED-42DC-BC6F-7C125104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873-C222-40D5-B1A0-A6CED87E44B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8173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B7F5B-0804-4CA7-8CB3-67498559E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C97E7E-3A97-42F1-9188-4C96B41C8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880578-A77C-4A4A-9464-73AE1D5A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29D4-F074-4BFD-928B-EBBF75803B0F}" type="datetimeFigureOut">
              <a:rPr lang="zh-HK" altLang="en-US" smtClean="0"/>
              <a:t>1/5/2022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A39968-A92A-4B41-AABE-B394687C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052403-9935-467F-9CFA-379B0087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873-C222-40D5-B1A0-A6CED87E44B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4754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01A079-4990-48F7-AE50-94D42E6B0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4F28194-E448-4E07-B665-C85A7C44F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36CED2-6565-4BD2-9A8D-6CC5CDC7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29D4-F074-4BFD-928B-EBBF75803B0F}" type="datetimeFigureOut">
              <a:rPr lang="zh-HK" altLang="en-US" smtClean="0"/>
              <a:t>1/5/2022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E7636E-62D9-42FA-BB23-3B325699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619BE-291E-437D-B2AA-33DDB621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873-C222-40D5-B1A0-A6CED87E44B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9638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788F0-04CA-44C6-BB0D-56AF1B68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9FC5D6-F4CB-4BF7-BE06-46FF0735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6F2944-A593-447C-9EA7-E46F0026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29D4-F074-4BFD-928B-EBBF75803B0F}" type="datetimeFigureOut">
              <a:rPr lang="zh-HK" altLang="en-US" smtClean="0"/>
              <a:t>1/5/2022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9BB83-CD25-4332-8CAC-D6777589E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0C719C-8D75-40C3-A42C-4932935D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873-C222-40D5-B1A0-A6CED87E44B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8991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F5D37-FE04-4976-B6ED-FABEF9E75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B348A4-E669-4063-ACD3-CD2A1A20F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F6FF00-1B35-4383-88A9-52200FFA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29D4-F074-4BFD-928B-EBBF75803B0F}" type="datetimeFigureOut">
              <a:rPr lang="zh-HK" altLang="en-US" smtClean="0"/>
              <a:t>1/5/2022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028023-EE43-4475-910C-B97A7F6F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A27870-9D18-4EF9-A8A4-97AD9D13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873-C222-40D5-B1A0-A6CED87E44B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4951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2F398-F21F-4056-AA24-2CD3BFA9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AA3D25-8831-4846-80BB-291802A74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87B5CA-9753-4389-839B-E29C43F11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636B86-BD85-48ED-8DD7-715D6FB6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29D4-F074-4BFD-928B-EBBF75803B0F}" type="datetimeFigureOut">
              <a:rPr lang="zh-HK" altLang="en-US" smtClean="0"/>
              <a:t>1/5/2022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2703EC-E2DE-47C5-8699-9B55A203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4335395-7AE7-4972-8E70-399ABDBD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873-C222-40D5-B1A0-A6CED87E44B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1642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04C4F-DFA2-4509-85B7-2041A215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E46ECB-852D-461B-BB37-FC8C56E39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9785B0-55D8-4E57-B61E-BFF4906CD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12BAE0-DA79-42CB-893A-E2FBFF8BA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06438E-3560-4FBA-B419-6DF61E16B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1F9711-8DF9-4693-A269-F0F34A9B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29D4-F074-4BFD-928B-EBBF75803B0F}" type="datetimeFigureOut">
              <a:rPr lang="zh-HK" altLang="en-US" smtClean="0"/>
              <a:t>1/5/2022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78D9C8-8CA3-4139-BE37-5A830583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AA60523-6D1F-4CA6-982D-75F58663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873-C222-40D5-B1A0-A6CED87E44B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295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6C5D2-0985-49C7-A422-4F52E075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286DEFB-0EC1-47D5-ABF6-DD226546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29D4-F074-4BFD-928B-EBBF75803B0F}" type="datetimeFigureOut">
              <a:rPr lang="zh-HK" altLang="en-US" smtClean="0"/>
              <a:t>1/5/2022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4B7FFB1-D4C8-4B4D-9043-E9ADE1746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F1E503-05F9-4F88-99FF-BF1D5F73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873-C222-40D5-B1A0-A6CED87E44B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1974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18D38B5-476C-4FCF-8F7C-A1E28AE6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29D4-F074-4BFD-928B-EBBF75803B0F}" type="datetimeFigureOut">
              <a:rPr lang="zh-HK" altLang="en-US" smtClean="0"/>
              <a:t>1/5/2022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207617F-B5E1-437A-A011-F5B61265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F0343F-F294-4149-A08D-048B497F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873-C222-40D5-B1A0-A6CED87E44B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6098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C9EC2-A776-406A-8258-0567851A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578264-27D5-412B-97A5-E22B01E8B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751B92-E99C-4F13-99F0-27F2F5050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BCA638-D257-4EE3-AB64-04FFA7A9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29D4-F074-4BFD-928B-EBBF75803B0F}" type="datetimeFigureOut">
              <a:rPr lang="zh-HK" altLang="en-US" smtClean="0"/>
              <a:t>1/5/2022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42CECE9-E58E-48C3-BF24-F0355490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DADAD6-DE01-4D6B-BEA9-144F6640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873-C222-40D5-B1A0-A6CED87E44B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4296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7AE11-63D0-4BDF-B901-21314B0C4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8EDDBE-39B9-47CC-85EC-6F72B449C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E5F07-18B2-4A24-8673-8128B717F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93521B-6183-444E-9280-2F566033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C29D4-F074-4BFD-928B-EBBF75803B0F}" type="datetimeFigureOut">
              <a:rPr lang="zh-HK" altLang="en-US" smtClean="0"/>
              <a:t>1/5/2022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9E178C-042E-4082-BCB9-1B76EC68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F26AC5-AFFB-4620-8AD2-D5C8B360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30873-C222-40D5-B1A0-A6CED87E44B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5831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C42E7AC-84FB-4C25-B4A3-5745E5C5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CDC3D6-DD6C-4C66-94FF-C393BD19D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4E2BDC-EA77-45D1-AC2E-F0030C0EC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C29D4-F074-4BFD-928B-EBBF75803B0F}" type="datetimeFigureOut">
              <a:rPr lang="zh-HK" altLang="en-US" smtClean="0"/>
              <a:t>1/5/2022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05AED1-9EBD-4B55-B4E6-378390E71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5EFCAC-D3F6-4888-9C4E-774243DDE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0873-C222-40D5-B1A0-A6CED87E44B6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200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2BF9DA-4EA7-4A9A-836A-1939192C338C}"/>
              </a:ext>
            </a:extLst>
          </p:cNvPr>
          <p:cNvSpPr/>
          <p:nvPr/>
        </p:nvSpPr>
        <p:spPr>
          <a:xfrm>
            <a:off x="0" y="0"/>
            <a:ext cx="12192000" cy="6108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3067749-B1DD-430B-AA8D-A6006B67BA99}"/>
              </a:ext>
            </a:extLst>
          </p:cNvPr>
          <p:cNvSpPr txBox="1"/>
          <p:nvPr/>
        </p:nvSpPr>
        <p:spPr>
          <a:xfrm>
            <a:off x="2410968" y="6905"/>
            <a:ext cx="737006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HK">
                <a:solidFill>
                  <a:schemeClr val="bg1"/>
                </a:solidFill>
                <a:ea typeface="新細明體"/>
              </a:rPr>
              <a:t>MSBD 5013 Project 2: M5 Forecasting Accuracy &amp; Uncertainty</a:t>
            </a:r>
            <a:endParaRPr lang="zh-HK" altLang="en-US">
              <a:solidFill>
                <a:schemeClr val="bg1"/>
              </a:solidFill>
              <a:ea typeface="新細明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518BA4-81E6-40A2-B6D1-23C93A3329D8}"/>
              </a:ext>
            </a:extLst>
          </p:cNvPr>
          <p:cNvSpPr txBox="1"/>
          <p:nvPr/>
        </p:nvSpPr>
        <p:spPr>
          <a:xfrm>
            <a:off x="3048762" y="303084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HK" sz="1400">
                <a:solidFill>
                  <a:schemeClr val="bg1"/>
                </a:solidFill>
              </a:rPr>
              <a:t>CHENG, Pak </a:t>
            </a:r>
            <a:r>
              <a:rPr lang="en-US" altLang="zh-HK" sz="1400" err="1">
                <a:solidFill>
                  <a:schemeClr val="bg1"/>
                </a:solidFill>
              </a:rPr>
              <a:t>Hei</a:t>
            </a:r>
            <a:r>
              <a:rPr lang="en-US" altLang="zh-HK" sz="1400">
                <a:solidFill>
                  <a:schemeClr val="bg1"/>
                </a:solidFill>
              </a:rPr>
              <a:t>(20795962)</a:t>
            </a:r>
            <a:r>
              <a:rPr lang="zh-HK" altLang="en-US" sz="1400">
                <a:solidFill>
                  <a:schemeClr val="bg1"/>
                </a:solidFill>
              </a:rPr>
              <a:t> </a:t>
            </a:r>
            <a:r>
              <a:rPr lang="en-US" altLang="zh-HK" sz="1400">
                <a:solidFill>
                  <a:schemeClr val="bg1"/>
                </a:solidFill>
              </a:rPr>
              <a:t>and</a:t>
            </a:r>
            <a:r>
              <a:rPr lang="zh-TW" altLang="en-US" sz="1400">
                <a:solidFill>
                  <a:schemeClr val="bg1"/>
                </a:solidFill>
              </a:rPr>
              <a:t> </a:t>
            </a:r>
            <a:r>
              <a:rPr lang="en-US" altLang="zh-TW" sz="1400">
                <a:solidFill>
                  <a:schemeClr val="bg1"/>
                </a:solidFill>
              </a:rPr>
              <a:t>LO,</a:t>
            </a:r>
            <a:r>
              <a:rPr lang="zh-TW" altLang="en-US" sz="1400">
                <a:solidFill>
                  <a:schemeClr val="bg1"/>
                </a:solidFill>
              </a:rPr>
              <a:t> </a:t>
            </a:r>
            <a:r>
              <a:rPr lang="en-US" altLang="zh-TW" sz="1400">
                <a:solidFill>
                  <a:schemeClr val="bg1"/>
                </a:solidFill>
              </a:rPr>
              <a:t>Ngai</a:t>
            </a:r>
            <a:r>
              <a:rPr lang="zh-TW" altLang="en-US" sz="1400">
                <a:solidFill>
                  <a:schemeClr val="bg1"/>
                </a:solidFill>
              </a:rPr>
              <a:t> </a:t>
            </a:r>
            <a:r>
              <a:rPr lang="en-US" altLang="zh-TW" sz="1400">
                <a:solidFill>
                  <a:schemeClr val="bg1"/>
                </a:solidFill>
              </a:rPr>
              <a:t>Hung(20787771)</a:t>
            </a:r>
            <a:endParaRPr lang="en-US" altLang="zh-HK" sz="140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3CFF70-8D08-45DC-8003-C272237470F6}"/>
              </a:ext>
            </a:extLst>
          </p:cNvPr>
          <p:cNvSpPr/>
          <p:nvPr/>
        </p:nvSpPr>
        <p:spPr>
          <a:xfrm>
            <a:off x="116586" y="672418"/>
            <a:ext cx="3721608" cy="189928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2FD7D83-53E5-4C01-A76B-1B784B2C6396}"/>
              </a:ext>
            </a:extLst>
          </p:cNvPr>
          <p:cNvSpPr txBox="1"/>
          <p:nvPr/>
        </p:nvSpPr>
        <p:spPr>
          <a:xfrm>
            <a:off x="116586" y="672416"/>
            <a:ext cx="20413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200">
                <a:solidFill>
                  <a:schemeClr val="bg1"/>
                </a:solidFill>
              </a:rPr>
              <a:t>1. Introduction</a:t>
            </a:r>
            <a:endParaRPr lang="zh-HK" altLang="en-US" sz="1200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B8F9213E-5DFA-4ACB-9B45-53D262F12CAC}"/>
              </a:ext>
            </a:extLst>
          </p:cNvPr>
          <p:cNvGrpSpPr/>
          <p:nvPr/>
        </p:nvGrpSpPr>
        <p:grpSpPr>
          <a:xfrm>
            <a:off x="4060704" y="670397"/>
            <a:ext cx="4151363" cy="2230439"/>
            <a:chOff x="0" y="953639"/>
            <a:chExt cx="3932380" cy="2230439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F7F6EA1D-6747-4494-8169-CE5990FA703A}"/>
                </a:ext>
              </a:extLst>
            </p:cNvPr>
            <p:cNvSpPr/>
            <p:nvPr/>
          </p:nvSpPr>
          <p:spPr>
            <a:xfrm>
              <a:off x="0" y="953642"/>
              <a:ext cx="3721608" cy="123766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A8E59BC-D46F-4BDE-ADDE-5B7EE1CBF618}"/>
                </a:ext>
              </a:extLst>
            </p:cNvPr>
            <p:cNvSpPr txBox="1"/>
            <p:nvPr/>
          </p:nvSpPr>
          <p:spPr>
            <a:xfrm>
              <a:off x="0" y="953639"/>
              <a:ext cx="20413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K" sz="1200">
                  <a:solidFill>
                    <a:schemeClr val="bg1"/>
                  </a:solidFill>
                </a:rPr>
                <a:t>4. Model selection</a:t>
              </a:r>
              <a:endParaRPr lang="zh-HK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B0E71BE7-E122-4E4D-BCA5-244840556A00}"/>
                    </a:ext>
                  </a:extLst>
                </p:cNvPr>
                <p:cNvSpPr txBox="1"/>
                <p:nvPr/>
              </p:nvSpPr>
              <p:spPr>
                <a:xfrm>
                  <a:off x="64006" y="1291252"/>
                  <a:ext cx="3868374" cy="189282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t">
                  <a:spAutoFit/>
                </a:bodyPr>
                <a:lstStyle/>
                <a:p>
                  <a:r>
                    <a:rPr lang="en-US" altLang="zh-HK" sz="900" b="1" dirty="0">
                      <a:ea typeface="新細明體"/>
                    </a:rPr>
                    <a:t>Accuracy Prediction:</a:t>
                  </a:r>
                </a:p>
                <a:p>
                  <a:pPr marL="171450" indent="-171450">
                    <a:buFont typeface="Wingdings" pitchFamily="2" charset="2"/>
                    <a:buChar char="Ø"/>
                  </a:pPr>
                  <a:r>
                    <a:rPr lang="en-US" altLang="zh-HK" sz="900" dirty="0">
                      <a:ea typeface="新細明體"/>
                    </a:rPr>
                    <a:t>Linear regression is used as baseline model</a:t>
                  </a:r>
                </a:p>
                <a:p>
                  <a:pPr marL="171450" indent="-171450">
                    <a:buFont typeface="Wingdings" pitchFamily="2" charset="2"/>
                    <a:buChar char="Ø"/>
                  </a:pPr>
                  <a:r>
                    <a:rPr lang="en-US" altLang="zh-HK" sz="900" dirty="0" err="1">
                      <a:ea typeface="新細明體"/>
                    </a:rPr>
                    <a:t>LightGBM</a:t>
                  </a:r>
                  <a:r>
                    <a:rPr lang="en-US" altLang="zh-HK" sz="900" dirty="0">
                      <a:ea typeface="新細明體"/>
                    </a:rPr>
                    <a:t>, is selected as final model, which</a:t>
                  </a:r>
                  <a:r>
                    <a:rPr lang="zh-TW" altLang="en-US" sz="900" dirty="0">
                      <a:ea typeface="新細明體"/>
                    </a:rPr>
                    <a:t> </a:t>
                  </a:r>
                  <a:r>
                    <a:rPr lang="en-US" altLang="zh-TW" sz="900" dirty="0">
                      <a:ea typeface="新細明體"/>
                    </a:rPr>
                    <a:t>is suitable to handle mixed data type.</a:t>
                  </a:r>
                  <a:endParaRPr lang="en-US" dirty="0"/>
                </a:p>
                <a:p>
                  <a:r>
                    <a:rPr lang="en-US" altLang="zh-TW" sz="900" dirty="0">
                      <a:ea typeface="新細明體"/>
                      <a:cs typeface="Calibri"/>
                    </a:rPr>
                    <a:t>To prevent over-fitting, following measurement is adopted on</a:t>
                  </a:r>
                  <a:r>
                    <a:rPr lang="en-US" altLang="zh-HK" sz="900" dirty="0">
                      <a:ea typeface="新細明體"/>
                    </a:rPr>
                    <a:t> </a:t>
                  </a:r>
                  <a:r>
                    <a:rPr lang="en-US" altLang="zh-HK" sz="900" dirty="0" err="1">
                      <a:ea typeface="新細明體"/>
                    </a:rPr>
                    <a:t>LightGBM</a:t>
                  </a:r>
                  <a:r>
                    <a:rPr lang="en-US" altLang="zh-HK" sz="900" dirty="0">
                      <a:ea typeface="新細明體"/>
                    </a:rPr>
                    <a:t> </a:t>
                  </a:r>
                  <a:r>
                    <a:rPr lang="en-US" altLang="zh-TW" sz="900" dirty="0">
                      <a:ea typeface="新細明體"/>
                      <a:cs typeface="Calibri"/>
                    </a:rPr>
                    <a:t>:</a:t>
                  </a:r>
                </a:p>
                <a:p>
                  <a:pPr marL="171450" indent="-171450">
                    <a:buFont typeface="Wingdings,Sans-Serif"/>
                    <a:buChar char="Ø"/>
                  </a:pPr>
                  <a:r>
                    <a:rPr lang="en-US" sz="900" dirty="0" err="1">
                      <a:ea typeface="新細明體"/>
                      <a:cs typeface="Calibri"/>
                    </a:rPr>
                    <a:t>ElasticNet</a:t>
                  </a:r>
                  <a:r>
                    <a:rPr lang="en-US" sz="900" dirty="0">
                      <a:ea typeface="新細明體"/>
                      <a:cs typeface="Calibri"/>
                    </a:rPr>
                    <a:t> regularization</a:t>
                  </a:r>
                  <a:endParaRPr lang="en-US" sz="900" dirty="0">
                    <a:ea typeface="新細明體"/>
                    <a:cs typeface="+mn-lt"/>
                  </a:endParaRPr>
                </a:p>
                <a:p>
                  <a:pPr marL="171450" indent="-171450">
                    <a:buFont typeface="Wingdings,Sans-Serif"/>
                    <a:buChar char="Ø"/>
                  </a:pPr>
                  <a:r>
                    <a:rPr lang="en-US" sz="900" dirty="0">
                      <a:ea typeface="新細明體"/>
                      <a:cs typeface="Calibri"/>
                    </a:rPr>
                    <a:t>Stratified 3-fold cross validation to obtain averaging prediction</a:t>
                  </a:r>
                </a:p>
                <a:p>
                  <a:r>
                    <a:rPr lang="en-US" sz="900" dirty="0">
                      <a:ea typeface="新細明體"/>
                      <a:cs typeface="Calibri"/>
                    </a:rPr>
                    <a:t>We are training a model to predict t+28 sales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HK" sz="900" i="1">
                              <a:latin typeface="Cambria Math" panose="02040503050406030204" pitchFamily="18" charset="0"/>
                              <a:ea typeface="新細明體"/>
                              <a:cs typeface="Calibri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HK" sz="900" i="1" smtClean="0">
                                  <a:latin typeface="Cambria Math" panose="02040503050406030204" pitchFamily="18" charset="0"/>
                                  <a:ea typeface="新細明體"/>
                                  <a:cs typeface="Calibri"/>
                                </a:rPr>
                              </m:ctrlPr>
                            </m:accPr>
                            <m:e>
                              <m:r>
                                <a:rPr lang="en-US" altLang="zh-HK" sz="900" b="0" i="1" smtClean="0">
                                  <a:latin typeface="Cambria Math" panose="02040503050406030204" pitchFamily="18" charset="0"/>
                                  <a:ea typeface="新細明體"/>
                                  <a:cs typeface="Calibri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HK" sz="900" i="1">
                              <a:latin typeface="Cambria Math" panose="02040503050406030204" pitchFamily="18" charset="0"/>
                              <a:ea typeface="新細明體"/>
                              <a:cs typeface="Calibri"/>
                            </a:rPr>
                            <m:t>𝑡</m:t>
                          </m:r>
                          <m:r>
                            <a:rPr lang="en-US" altLang="zh-HK" sz="900" i="1">
                              <a:latin typeface="Cambria Math" panose="02040503050406030204" pitchFamily="18" charset="0"/>
                              <a:ea typeface="新細明體"/>
                              <a:cs typeface="Calibri"/>
                            </a:rPr>
                            <m:t>+28</m:t>
                          </m:r>
                        </m:sub>
                      </m:sSub>
                    </m:oMath>
                  </a14:m>
                  <a:r>
                    <a:rPr lang="en-US" sz="900" dirty="0">
                      <a:ea typeface="新細明體"/>
                      <a:cs typeface="Calibri"/>
                    </a:rPr>
                    <a:t>) based on day t features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HK" sz="900" i="1">
                              <a:latin typeface="Cambria Math" panose="02040503050406030204" pitchFamily="18" charset="0"/>
                              <a:ea typeface="新細明體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altLang="zh-HK" sz="900" i="1">
                              <a:latin typeface="Cambria Math" panose="02040503050406030204" pitchFamily="18" charset="0"/>
                              <a:ea typeface="新細明體"/>
                              <a:cs typeface="Calibri"/>
                            </a:rPr>
                            <m:t>𝑥</m:t>
                          </m:r>
                        </m:e>
                        <m:sub>
                          <m:r>
                            <a:rPr lang="en-US" altLang="zh-HK" sz="900" i="1">
                              <a:latin typeface="Cambria Math" panose="02040503050406030204" pitchFamily="18" charset="0"/>
                              <a:ea typeface="新細明體"/>
                              <a:cs typeface="Calibri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900" dirty="0">
                      <a:ea typeface="新細明體"/>
                      <a:cs typeface="Calibri"/>
                    </a:rPr>
                    <a:t>).*</a:t>
                  </a:r>
                </a:p>
                <a:p>
                  <a:endParaRPr lang="en-US" altLang="zh-HK" sz="900" b="1" dirty="0">
                    <a:ea typeface="+mn-lt"/>
                    <a:cs typeface="+mn-lt"/>
                  </a:endParaRPr>
                </a:p>
                <a:p>
                  <a:r>
                    <a:rPr lang="en-US" altLang="zh-HK" sz="900" b="1" dirty="0">
                      <a:ea typeface="+mn-lt"/>
                      <a:cs typeface="+mn-lt"/>
                    </a:rPr>
                    <a:t>Uncertainty:</a:t>
                  </a:r>
                </a:p>
                <a:p>
                  <a:pPr marL="171450" indent="-171450">
                    <a:buFont typeface="Wingdings" pitchFamily="2" charset="2"/>
                    <a:buChar char="Ø"/>
                  </a:pPr>
                  <a:r>
                    <a:rPr lang="en-US" altLang="zh-HK" sz="900" dirty="0">
                      <a:ea typeface="新細明體"/>
                    </a:rPr>
                    <a:t>To provide uncertainty prediction, we use </a:t>
                  </a:r>
                  <a:r>
                    <a:rPr lang="en-US" altLang="zh-HK" sz="900" dirty="0">
                      <a:solidFill>
                        <a:schemeClr val="tx2">
                          <a:lumMod val="10000"/>
                        </a:schemeClr>
                      </a:solidFill>
                    </a:rPr>
                    <a:t>Normal</a:t>
                  </a:r>
                  <a14:m>
                    <m:oMath xmlns:m="http://schemas.openxmlformats.org/officeDocument/2006/math">
                      <m:r>
                        <a:rPr lang="en-US" altLang="zh-HK" sz="9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HK" sz="9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HK" sz="9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HK" sz="9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HK" sz="9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HK" sz="900" dirty="0">
                      <a:solidFill>
                        <a:schemeClr val="tx2">
                          <a:lumMod val="10000"/>
                        </a:schemeClr>
                      </a:solidFill>
                    </a:rPr>
                    <a:t> with </a:t>
                  </a:r>
                  <a14:m>
                    <m:oMath xmlns:m="http://schemas.openxmlformats.org/officeDocument/2006/math">
                      <m:r>
                        <a:rPr lang="en-US" altLang="zh-HK" sz="9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zh-HK" sz="900" b="0" i="1" smtClean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HK" sz="9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HK" sz="900" b="0" i="1" smtClean="0">
                              <a:solidFill>
                                <a:schemeClr val="tx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US" altLang="zh-HK" sz="900" dirty="0"/>
                    <a:t> and </a:t>
                  </a:r>
                  <a14:m>
                    <m:oMath xmlns:m="http://schemas.openxmlformats.org/officeDocument/2006/math">
                      <m:r>
                        <a:rPr lang="en-US" altLang="zh-HK" sz="9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altLang="zh-HK" sz="900" dirty="0"/>
                    <a:t> chosen through private WSPL minimization</a:t>
                  </a:r>
                </a:p>
                <a:p>
                  <a:endParaRPr lang="en-US" sz="900" b="1" dirty="0">
                    <a:ea typeface="新細明體"/>
                    <a:cs typeface="Calibri"/>
                  </a:endParaRPr>
                </a:p>
              </p:txBody>
            </p:sp>
          </mc:Choice>
          <mc:Fallback xmlns=""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B0E71BE7-E122-4E4D-BCA5-244840556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6" y="1291252"/>
                  <a:ext cx="3868374" cy="189282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4E5016-FA22-D743-E90A-D10087675B2A}"/>
              </a:ext>
            </a:extLst>
          </p:cNvPr>
          <p:cNvGrpSpPr/>
          <p:nvPr/>
        </p:nvGrpSpPr>
        <p:grpSpPr>
          <a:xfrm>
            <a:off x="4156408" y="2828560"/>
            <a:ext cx="3718528" cy="1658314"/>
            <a:chOff x="4217022" y="4595995"/>
            <a:chExt cx="3727187" cy="2020276"/>
          </a:xfrm>
        </p:grpSpPr>
        <p:sp>
          <p:nvSpPr>
            <p:cNvPr id="58" name="矩形 27">
              <a:extLst>
                <a:ext uri="{FF2B5EF4-FFF2-40B4-BE49-F238E27FC236}">
                  <a16:creationId xmlns:a16="http://schemas.microsoft.com/office/drawing/2014/main" id="{CABBFFC5-F5E8-DF9E-20E6-38F64DD7F101}"/>
                </a:ext>
              </a:extLst>
            </p:cNvPr>
            <p:cNvSpPr/>
            <p:nvPr/>
          </p:nvSpPr>
          <p:spPr>
            <a:xfrm>
              <a:off x="4217022" y="4595995"/>
              <a:ext cx="3727187" cy="202027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23B6AE4-D431-0765-C181-66BDEBABE07F}"/>
                </a:ext>
              </a:extLst>
            </p:cNvPr>
            <p:cNvGrpSpPr/>
            <p:nvPr/>
          </p:nvGrpSpPr>
          <p:grpSpPr>
            <a:xfrm>
              <a:off x="4273628" y="4837196"/>
              <a:ext cx="3593592" cy="678969"/>
              <a:chOff x="4152401" y="4837196"/>
              <a:chExt cx="3593592" cy="678969"/>
            </a:xfrm>
          </p:grpSpPr>
          <p:sp>
            <p:nvSpPr>
              <p:cNvPr id="60" name="文字方塊 14">
                <a:extLst>
                  <a:ext uri="{FF2B5EF4-FFF2-40B4-BE49-F238E27FC236}">
                    <a16:creationId xmlns:a16="http://schemas.microsoft.com/office/drawing/2014/main" id="{848F08CA-D327-2BCA-A48B-C5C0163D76C7}"/>
                  </a:ext>
                </a:extLst>
              </p:cNvPr>
              <p:cNvSpPr txBox="1"/>
              <p:nvPr/>
            </p:nvSpPr>
            <p:spPr>
              <a:xfrm>
                <a:off x="4152401" y="4837196"/>
                <a:ext cx="3593592" cy="2308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endParaRPr lang="en-US" sz="900">
                  <a:cs typeface="Calibri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A88EB95-DC15-1D10-1852-F1D5F4A3068D}"/>
                  </a:ext>
                </a:extLst>
              </p:cNvPr>
              <p:cNvSpPr txBox="1"/>
              <p:nvPr/>
            </p:nvSpPr>
            <p:spPr>
              <a:xfrm>
                <a:off x="4550816" y="5208388"/>
                <a:ext cx="2743200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1">
                        <a:lumMod val="75000"/>
                      </a:schemeClr>
                    </a:solidFill>
                  </a:rPr>
                  <a:t>Experimental Results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411DB3A-64E1-0205-53DF-995E260CB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02891"/>
              </p:ext>
            </p:extLst>
          </p:nvPr>
        </p:nvGraphicFramePr>
        <p:xfrm>
          <a:off x="4250053" y="4047843"/>
          <a:ext cx="3377772" cy="4521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25924">
                  <a:extLst>
                    <a:ext uri="{9D8B030D-6E8A-4147-A177-3AD203B41FA5}">
                      <a16:colId xmlns:a16="http://schemas.microsoft.com/office/drawing/2014/main" val="2000136066"/>
                    </a:ext>
                  </a:extLst>
                </a:gridCol>
                <a:gridCol w="1125924">
                  <a:extLst>
                    <a:ext uri="{9D8B030D-6E8A-4147-A177-3AD203B41FA5}">
                      <a16:colId xmlns:a16="http://schemas.microsoft.com/office/drawing/2014/main" val="1507434785"/>
                    </a:ext>
                  </a:extLst>
                </a:gridCol>
                <a:gridCol w="1125924">
                  <a:extLst>
                    <a:ext uri="{9D8B030D-6E8A-4147-A177-3AD203B41FA5}">
                      <a16:colId xmlns:a16="http://schemas.microsoft.com/office/drawing/2014/main" val="1851999018"/>
                    </a:ext>
                  </a:extLst>
                </a:gridCol>
              </a:tblGrid>
              <a:tr h="135633">
                <a:tc>
                  <a:txBody>
                    <a:bodyPr/>
                    <a:lstStyle/>
                    <a:p>
                      <a:pPr algn="ctr"/>
                      <a:endParaRPr lang="en-US" sz="700">
                        <a:latin typeface="Abadi"/>
                      </a:endParaRPr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badi"/>
                        </a:rPr>
                        <a:t>Validation RMSE</a:t>
                      </a:r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badi"/>
                        </a:rPr>
                        <a:t>Kaggle Private RMSSE</a:t>
                      </a:r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035085"/>
                  </a:ext>
                </a:extLst>
              </a:tr>
              <a:tr h="1614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>
                          <a:latin typeface="Abadi"/>
                        </a:rPr>
                        <a:t>Liner Reg.</a:t>
                      </a:r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badi"/>
                        </a:rPr>
                        <a:t>2.23960</a:t>
                      </a:r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badi"/>
                        </a:rPr>
                        <a:t>0.84297</a:t>
                      </a:r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8797574"/>
                  </a:ext>
                </a:extLst>
              </a:tr>
              <a:tr h="1550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err="1">
                          <a:latin typeface="Abadi"/>
                        </a:rPr>
                        <a:t>LightGBM</a:t>
                      </a:r>
                      <a:endParaRPr lang="en-US" sz="700">
                        <a:latin typeface="Abad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800"/>
                        <a:t>2.16752</a:t>
                      </a:r>
                      <a:endParaRPr lang="en-US" sz="700">
                        <a:latin typeface="Abad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badi"/>
                        </a:rPr>
                        <a:t>0.65377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7594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3CB8A5-A9B2-2311-ED60-F27226C52087}"/>
                  </a:ext>
                </a:extLst>
              </p:cNvPr>
              <p:cNvSpPr txBox="1"/>
              <p:nvPr/>
            </p:nvSpPr>
            <p:spPr>
              <a:xfrm>
                <a:off x="4181989" y="2841978"/>
                <a:ext cx="3718528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700"/>
                  <a:t>*We use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1 </m:t>
                        </m:r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𝑡𝑜</m:t>
                        </m:r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 1885</m:t>
                        </m:r>
                      </m:sub>
                    </m:sSub>
                  </m:oMath>
                </a14:m>
                <a:r>
                  <a:rPr lang="en-US" altLang="zh-HK" sz="600"/>
                  <a:t> </a:t>
                </a:r>
                <a:r>
                  <a:rPr lang="en-US" altLang="zh-HK" sz="700"/>
                  <a:t>to train a model. Then,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1886 </m:t>
                        </m:r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𝑡𝑜</m:t>
                        </m:r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 1913</m:t>
                        </m:r>
                      </m:sub>
                    </m:sSub>
                  </m:oMath>
                </a14:m>
                <a:r>
                  <a:rPr lang="en-US" altLang="zh-HK" sz="700"/>
                  <a:t>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HK" sz="700" i="1">
                                <a:latin typeface="Cambria Math" panose="02040503050406030204" pitchFamily="18" charset="0"/>
                                <a:ea typeface="新細明體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altLang="zh-HK" sz="700" i="1">
                                <a:latin typeface="Cambria Math" panose="02040503050406030204" pitchFamily="18" charset="0"/>
                                <a:ea typeface="新細明體"/>
                                <a:cs typeface="Calibri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1914−1941</m:t>
                        </m:r>
                      </m:sub>
                    </m:sSub>
                  </m:oMath>
                </a14:m>
                <a:r>
                  <a:rPr lang="en-US" altLang="zh-HK" sz="600"/>
                  <a:t> </a:t>
                </a:r>
                <a:r>
                  <a:rPr lang="en-US" altLang="zh-HK" sz="700"/>
                  <a:t>and calculate the RMSE between prediction and ground truth. Then,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1 </m:t>
                        </m:r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𝑡𝑜</m:t>
                        </m:r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 1913</m:t>
                        </m:r>
                      </m:sub>
                    </m:sSub>
                  </m:oMath>
                </a14:m>
                <a:r>
                  <a:rPr lang="en-US" altLang="zh-HK" sz="600"/>
                  <a:t> </a:t>
                </a:r>
                <a:r>
                  <a:rPr lang="en-US" altLang="zh-HK" sz="700"/>
                  <a:t>to train a model and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</m:ctrlPr>
                      </m:sSubPr>
                      <m:e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𝑥</m:t>
                        </m:r>
                      </m:e>
                      <m:sub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1914 </m:t>
                        </m:r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𝑡𝑜</m:t>
                        </m:r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 1941</m:t>
                        </m:r>
                      </m:sub>
                    </m:sSub>
                  </m:oMath>
                </a14:m>
                <a:r>
                  <a:rPr lang="en-US" altLang="zh-HK" sz="700"/>
                  <a:t>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HK" sz="700" i="1">
                                <a:latin typeface="Cambria Math" panose="02040503050406030204" pitchFamily="18" charset="0"/>
                                <a:ea typeface="新細明體"/>
                                <a:cs typeface="Calibri"/>
                              </a:rPr>
                            </m:ctrlPr>
                          </m:accPr>
                          <m:e>
                            <m:r>
                              <a:rPr lang="en-US" altLang="zh-HK" sz="700" i="1">
                                <a:latin typeface="Cambria Math" panose="02040503050406030204" pitchFamily="18" charset="0"/>
                                <a:ea typeface="新細明體"/>
                                <a:cs typeface="Calibri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HK" sz="700" i="1">
                            <a:latin typeface="Cambria Math" panose="02040503050406030204" pitchFamily="18" charset="0"/>
                            <a:ea typeface="新細明體"/>
                            <a:cs typeface="Calibri"/>
                          </a:rPr>
                          <m:t>1942−1969</m:t>
                        </m:r>
                      </m:sub>
                    </m:sSub>
                    <m:r>
                      <a:rPr lang="en-US" altLang="zh-HK" sz="700" b="0" i="0" smtClean="0">
                        <a:latin typeface="Cambria Math" panose="02040503050406030204" pitchFamily="18" charset="0"/>
                        <a:ea typeface="新細明體"/>
                        <a:cs typeface="Calibri"/>
                      </a:rPr>
                      <m:t> </m:t>
                    </m:r>
                  </m:oMath>
                </a14:m>
                <a:r>
                  <a:rPr lang="en-US" altLang="zh-HK" sz="700"/>
                  <a:t>for Kaggle submission. </a:t>
                </a:r>
                <a:endParaRPr lang="en-US" altLang="zh-HK" sz="700">
                  <a:cs typeface="Calibri"/>
                </a:endParaRPr>
              </a:p>
              <a:p>
                <a:endParaRPr lang="en-US" sz="700">
                  <a:cs typeface="Calibri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03CB8A5-A9B2-2311-ED60-F27226C5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989" y="2841978"/>
                <a:ext cx="37185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2B984FA8-3A42-4259-C097-2A5C26D7A4E6}"/>
              </a:ext>
            </a:extLst>
          </p:cNvPr>
          <p:cNvGrpSpPr/>
          <p:nvPr/>
        </p:nvGrpSpPr>
        <p:grpSpPr>
          <a:xfrm>
            <a:off x="8365143" y="4410064"/>
            <a:ext cx="3727187" cy="1092389"/>
            <a:chOff x="8286794" y="5594477"/>
            <a:chExt cx="3727187" cy="1092389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D4F29D8-17E3-9D16-7CC8-AB35FF00E5F8}"/>
                </a:ext>
              </a:extLst>
            </p:cNvPr>
            <p:cNvGrpSpPr/>
            <p:nvPr/>
          </p:nvGrpSpPr>
          <p:grpSpPr>
            <a:xfrm>
              <a:off x="8286794" y="5594477"/>
              <a:ext cx="3727187" cy="796658"/>
              <a:chOff x="4217022" y="4538068"/>
              <a:chExt cx="3727187" cy="2078203"/>
            </a:xfrm>
          </p:grpSpPr>
          <p:sp>
            <p:nvSpPr>
              <p:cNvPr id="81" name="矩形 27">
                <a:extLst>
                  <a:ext uri="{FF2B5EF4-FFF2-40B4-BE49-F238E27FC236}">
                    <a16:creationId xmlns:a16="http://schemas.microsoft.com/office/drawing/2014/main" id="{83BFDC9F-45EB-D9BD-87CB-555ABE2626F7}"/>
                  </a:ext>
                </a:extLst>
              </p:cNvPr>
              <p:cNvSpPr/>
              <p:nvPr/>
            </p:nvSpPr>
            <p:spPr>
              <a:xfrm>
                <a:off x="4217022" y="4595995"/>
                <a:ext cx="3727187" cy="20202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0D6F431-6B3D-87BD-CEA4-F24D74AAD8B9}"/>
                  </a:ext>
                </a:extLst>
              </p:cNvPr>
              <p:cNvSpPr txBox="1"/>
              <p:nvPr/>
            </p:nvSpPr>
            <p:spPr>
              <a:xfrm>
                <a:off x="4703768" y="4538068"/>
                <a:ext cx="2734541" cy="80288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chemeClr val="accent1">
                        <a:lumMod val="75000"/>
                      </a:schemeClr>
                    </a:solidFill>
                  </a:rPr>
                  <a:t>Contribution</a:t>
                </a:r>
                <a:endParaRPr lang="en-US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3D28ED6-9B7C-8A9E-47A5-70D1CA7D7C73}"/>
                </a:ext>
              </a:extLst>
            </p:cNvPr>
            <p:cNvSpPr txBox="1"/>
            <p:nvPr/>
          </p:nvSpPr>
          <p:spPr>
            <a:xfrm>
              <a:off x="8508424" y="5902036"/>
              <a:ext cx="3383971" cy="7848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900" b="1" dirty="0">
                  <a:cs typeface="Calibri"/>
                </a:rPr>
                <a:t>CHENG, Pak Hei</a:t>
              </a:r>
              <a:r>
                <a:rPr lang="en-US" sz="900" b="1" dirty="0">
                  <a:latin typeface="Calibri"/>
                  <a:cs typeface="Calibri"/>
                </a:rPr>
                <a:t>: </a:t>
              </a:r>
              <a:endParaRPr lang="en-US" sz="900" b="1" dirty="0">
                <a:ea typeface="+mn-lt"/>
                <a:cs typeface="Calibri"/>
              </a:endParaRPr>
            </a:p>
            <a:p>
              <a:r>
                <a:rPr lang="en-US" sz="900" dirty="0">
                  <a:latin typeface="Calibri"/>
                  <a:cs typeface="Calibri"/>
                </a:rPr>
                <a:t>Feature engineering, uncertainty model training</a:t>
              </a:r>
              <a:endParaRPr lang="en-US" sz="900" dirty="0">
                <a:ea typeface="+mn-lt"/>
                <a:cs typeface="+mn-lt"/>
              </a:endParaRPr>
            </a:p>
            <a:p>
              <a:r>
                <a:rPr lang="en-US" sz="900" b="1" dirty="0">
                  <a:latin typeface="Calibri"/>
                  <a:cs typeface="Calibri"/>
                </a:rPr>
                <a:t>LO, Ngai Hung: </a:t>
              </a:r>
              <a:endParaRPr lang="en-US" sz="900" b="1" dirty="0">
                <a:ea typeface="+mn-lt"/>
                <a:cs typeface="Calibri"/>
              </a:endParaRPr>
            </a:p>
            <a:p>
              <a:r>
                <a:rPr lang="en-US" sz="900" dirty="0">
                  <a:latin typeface="Calibri"/>
                  <a:cs typeface="Calibri"/>
                </a:rPr>
                <a:t>Feature engineering, accuracy model training</a:t>
              </a:r>
              <a:endParaRPr lang="en-US" dirty="0"/>
            </a:p>
            <a:p>
              <a:pPr algn="ctr"/>
              <a:endParaRPr lang="en-US" sz="900" dirty="0">
                <a:latin typeface="Calibri"/>
                <a:cs typeface="Segoe UI"/>
              </a:endParaRP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0735C8B1-5B12-98B8-01EC-0EB16859D9C3}"/>
              </a:ext>
            </a:extLst>
          </p:cNvPr>
          <p:cNvSpPr txBox="1"/>
          <p:nvPr/>
        </p:nvSpPr>
        <p:spPr>
          <a:xfrm>
            <a:off x="4647239" y="707286"/>
            <a:ext cx="27368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Model Selection &amp; Training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A7EB87-98B8-25E6-8208-91664E90ED53}"/>
              </a:ext>
            </a:extLst>
          </p:cNvPr>
          <p:cNvGrpSpPr/>
          <p:nvPr/>
        </p:nvGrpSpPr>
        <p:grpSpPr>
          <a:xfrm>
            <a:off x="177900" y="5239786"/>
            <a:ext cx="3727187" cy="2021100"/>
            <a:chOff x="111962" y="4760532"/>
            <a:chExt cx="3727187" cy="2021100"/>
          </a:xfrm>
        </p:grpSpPr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8F4FBDED-78A7-4B01-B1FE-A7DE55D35B8C}"/>
                </a:ext>
              </a:extLst>
            </p:cNvPr>
            <p:cNvGrpSpPr/>
            <p:nvPr/>
          </p:nvGrpSpPr>
          <p:grpSpPr>
            <a:xfrm>
              <a:off x="111962" y="4760532"/>
              <a:ext cx="3727187" cy="2021100"/>
              <a:chOff x="0" y="953641"/>
              <a:chExt cx="3721608" cy="1908213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F9B31A9B-3DDF-4513-8321-B8F60A427A08}"/>
                  </a:ext>
                </a:extLst>
              </p:cNvPr>
              <p:cNvSpPr/>
              <p:nvPr/>
            </p:nvSpPr>
            <p:spPr>
              <a:xfrm>
                <a:off x="0" y="953641"/>
                <a:ext cx="3721608" cy="190821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179A2F08-13A9-4296-83B8-C8C6119E41F8}"/>
                  </a:ext>
                </a:extLst>
              </p:cNvPr>
              <p:cNvSpPr txBox="1"/>
              <p:nvPr/>
            </p:nvSpPr>
            <p:spPr>
              <a:xfrm>
                <a:off x="64008" y="1230638"/>
                <a:ext cx="3593592" cy="1264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endParaRPr lang="en-US" sz="900" dirty="0">
                  <a:ea typeface="新細明體"/>
                  <a:cs typeface="Calibri"/>
                </a:endParaRPr>
              </a:p>
              <a:p>
                <a:pPr marL="171450" indent="-171450">
                  <a:buFont typeface="Wingdings,Sans-Serif" panose="05000000000000000000" pitchFamily="2" charset="2"/>
                  <a:buChar char="Ø"/>
                </a:pPr>
                <a:r>
                  <a:rPr lang="en-US" sz="900" dirty="0">
                    <a:ea typeface="新細明體"/>
                    <a:cs typeface="Calibri"/>
                  </a:rPr>
                  <a:t>Rolling mean, standard deviation using multiple windows of 3, 7, 30, 90, 180 and 360 days</a:t>
                </a:r>
              </a:p>
              <a:p>
                <a:pPr marL="171450" indent="-171450">
                  <a:buFont typeface="Wingdings,Sans-Serif" panose="05000000000000000000" pitchFamily="2" charset="2"/>
                  <a:buChar char="Ø"/>
                </a:pPr>
                <a:r>
                  <a:rPr lang="en-US" sz="900" dirty="0">
                    <a:ea typeface="新細明體"/>
                    <a:cs typeface="Calibri"/>
                  </a:rPr>
                  <a:t>Difference between rolling mean of long and short windows to capture trend change</a:t>
                </a:r>
              </a:p>
              <a:p>
                <a:pPr marL="171450" indent="-171450">
                  <a:buFont typeface="Wingdings,Sans-Serif" panose="05000000000000000000" pitchFamily="2" charset="2"/>
                  <a:buChar char="Ø"/>
                </a:pPr>
                <a:r>
                  <a:rPr lang="en-US" sz="900" dirty="0">
                    <a:ea typeface="新細明體"/>
                    <a:cs typeface="Calibri"/>
                  </a:rPr>
                  <a:t>Binary features indicating special days in the week, such as Friday and weekends.</a:t>
                </a:r>
              </a:p>
              <a:p>
                <a:pPr marL="171450" indent="-171450">
                  <a:buFont typeface="Wingdings,Sans-Serif" panose="05000000000000000000" pitchFamily="2" charset="2"/>
                  <a:buChar char="Ø"/>
                </a:pPr>
                <a:r>
                  <a:rPr lang="en-US" sz="900" dirty="0">
                    <a:ea typeface="新細明體"/>
                    <a:cs typeface="Calibri"/>
                  </a:rPr>
                  <a:t>Mean encoding for hierarchical information</a:t>
                </a:r>
                <a:endParaRPr lang="en-US" dirty="0"/>
              </a:p>
              <a:p>
                <a:pPr marL="171450" indent="-171450">
                  <a:buFont typeface="Wingdings,Sans-Serif" panose="05000000000000000000" pitchFamily="2" charset="2"/>
                  <a:buChar char="Ø"/>
                </a:pPr>
                <a:endParaRPr lang="en-US" sz="900" dirty="0">
                  <a:ea typeface="新細明體"/>
                  <a:cs typeface="Calibri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18B73DE-D73B-CC6C-3D1B-1E6E9C561C6D}"/>
                </a:ext>
              </a:extLst>
            </p:cNvPr>
            <p:cNvSpPr txBox="1"/>
            <p:nvPr/>
          </p:nvSpPr>
          <p:spPr>
            <a:xfrm>
              <a:off x="606905" y="4806499"/>
              <a:ext cx="273682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Feature Engineering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6099F2-5682-200D-BCD8-A090EC4AEAA3}"/>
              </a:ext>
            </a:extLst>
          </p:cNvPr>
          <p:cNvGrpSpPr/>
          <p:nvPr/>
        </p:nvGrpSpPr>
        <p:grpSpPr>
          <a:xfrm>
            <a:off x="180594" y="741922"/>
            <a:ext cx="3593592" cy="1553851"/>
            <a:chOff x="180594" y="741922"/>
            <a:chExt cx="3593592" cy="1553851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C67CA4F-5D31-43C2-9B6E-3BF74233C950}"/>
                </a:ext>
              </a:extLst>
            </p:cNvPr>
            <p:cNvSpPr txBox="1"/>
            <p:nvPr/>
          </p:nvSpPr>
          <p:spPr>
            <a:xfrm>
              <a:off x="180594" y="1095444"/>
              <a:ext cx="3593592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900">
                  <a:ea typeface="+mn-lt"/>
                  <a:cs typeface="+mn-lt"/>
                </a:rPr>
                <a:t>The challenge requires participants to predict Walmart sales in particular US stores for the next 28 days, the prediction uncertainty is also required to be reported. </a:t>
              </a:r>
            </a:p>
            <a:p>
              <a:r>
                <a:rPr lang="en-US" sz="900">
                  <a:ea typeface="+mn-lt"/>
                  <a:cs typeface="+mn-lt"/>
                </a:rPr>
                <a:t>We will construct various rolling statistical features, categorical features that reflect the hierarchical information of the time series,  as well as integrating some external data.</a:t>
              </a:r>
            </a:p>
            <a:p>
              <a:r>
                <a:rPr lang="en-US" sz="900">
                  <a:ea typeface="+mn-lt"/>
                  <a:cs typeface="+mn-lt"/>
                </a:rPr>
                <a:t>We will train a baseline model using linear regression and compare subsequent models with it.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16DFA0-AF03-CF0B-5BC6-3AD750588327}"/>
                </a:ext>
              </a:extLst>
            </p:cNvPr>
            <p:cNvSpPr txBox="1"/>
            <p:nvPr/>
          </p:nvSpPr>
          <p:spPr>
            <a:xfrm>
              <a:off x="612101" y="741922"/>
              <a:ext cx="273682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>
                  <a:solidFill>
                    <a:schemeClr val="accent1">
                      <a:lumMod val="75000"/>
                    </a:schemeClr>
                  </a:solidFill>
                </a:rPr>
                <a:t>Introduction</a:t>
              </a:r>
              <a:endParaRPr 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B88F0AA-7BF9-3BD5-4054-6776FD0AFACB}"/>
              </a:ext>
            </a:extLst>
          </p:cNvPr>
          <p:cNvGrpSpPr/>
          <p:nvPr/>
        </p:nvGrpSpPr>
        <p:grpSpPr>
          <a:xfrm>
            <a:off x="8355565" y="5448066"/>
            <a:ext cx="3727187" cy="815390"/>
            <a:chOff x="8286794" y="5594477"/>
            <a:chExt cx="3727187" cy="81539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555DD65-8D59-2440-40E5-05CF7CB02572}"/>
                </a:ext>
              </a:extLst>
            </p:cNvPr>
            <p:cNvGrpSpPr/>
            <p:nvPr/>
          </p:nvGrpSpPr>
          <p:grpSpPr>
            <a:xfrm>
              <a:off x="8286794" y="5594477"/>
              <a:ext cx="3727187" cy="796658"/>
              <a:chOff x="4217022" y="4538068"/>
              <a:chExt cx="3727187" cy="2078203"/>
            </a:xfrm>
          </p:grpSpPr>
          <p:sp>
            <p:nvSpPr>
              <p:cNvPr id="70" name="矩形 27">
                <a:extLst>
                  <a:ext uri="{FF2B5EF4-FFF2-40B4-BE49-F238E27FC236}">
                    <a16:creationId xmlns:a16="http://schemas.microsoft.com/office/drawing/2014/main" id="{58E9CD3C-C871-6DEB-2CD4-CB03D6CC301D}"/>
                  </a:ext>
                </a:extLst>
              </p:cNvPr>
              <p:cNvSpPr/>
              <p:nvPr/>
            </p:nvSpPr>
            <p:spPr>
              <a:xfrm>
                <a:off x="4217022" y="4595995"/>
                <a:ext cx="3727187" cy="20202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799EB5B-6366-1B23-DEBB-F7A154DBDF42}"/>
                  </a:ext>
                </a:extLst>
              </p:cNvPr>
              <p:cNvSpPr txBox="1"/>
              <p:nvPr/>
            </p:nvSpPr>
            <p:spPr>
              <a:xfrm>
                <a:off x="4703768" y="4538068"/>
                <a:ext cx="2734541" cy="80288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chemeClr val="accent1">
                        <a:lumMod val="75000"/>
                      </a:schemeClr>
                    </a:solidFill>
                  </a:rPr>
                  <a:t>References</a:t>
                </a:r>
                <a:endParaRPr lang="en-US"/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478CBC8-2952-1837-2A65-F5137BD84D54}"/>
                </a:ext>
              </a:extLst>
            </p:cNvPr>
            <p:cNvSpPr txBox="1"/>
            <p:nvPr/>
          </p:nvSpPr>
          <p:spPr>
            <a:xfrm>
              <a:off x="8508424" y="5902036"/>
              <a:ext cx="3383971" cy="5078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900" dirty="0">
                  <a:cs typeface="Calibri"/>
                </a:rPr>
                <a:t>[1] </a:t>
              </a:r>
              <a:r>
                <a:rPr lang="en-US" sz="900" dirty="0" err="1">
                  <a:ea typeface="+mn-lt"/>
                  <a:cs typeface="+mn-lt"/>
                </a:rPr>
                <a:t>TamirBennatan</a:t>
              </a:r>
              <a:r>
                <a:rPr lang="en-US" sz="900" dirty="0">
                  <a:ea typeface="+mn-lt"/>
                  <a:cs typeface="+mn-lt"/>
                </a:rPr>
                <a:t>. "Time series clustering for forecasting </a:t>
              </a:r>
              <a:r>
                <a:rPr lang="en-US" sz="900" dirty="0" err="1">
                  <a:ea typeface="+mn-lt"/>
                  <a:cs typeface="+mn-lt"/>
                </a:rPr>
                <a:t>prepara</a:t>
              </a:r>
              <a:r>
                <a:rPr lang="en-US" sz="900" dirty="0">
                  <a:ea typeface="+mn-lt"/>
                  <a:cs typeface="+mn-lt"/>
                </a:rPr>
                <a:t>-</a:t>
              </a:r>
              <a:br>
                <a:rPr lang="en-US" sz="900" dirty="0">
                  <a:ea typeface="+mn-lt"/>
                  <a:cs typeface="+mn-lt"/>
                </a:rPr>
              </a:br>
              <a:r>
                <a:rPr lang="en-US" sz="900" dirty="0" err="1">
                  <a:ea typeface="+mn-lt"/>
                  <a:cs typeface="+mn-lt"/>
                </a:rPr>
                <a:t>tion</a:t>
              </a:r>
              <a:r>
                <a:rPr lang="en-US" sz="900" dirty="0">
                  <a:ea typeface="+mn-lt"/>
                  <a:cs typeface="+mn-lt"/>
                </a:rPr>
                <a:t>". Kaggle. https://www.kaggle.com/code/timib1203/time-series-clustering-for-forecasting-preparation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5EC943-A646-1E4A-5E49-22D704950211}"/>
              </a:ext>
            </a:extLst>
          </p:cNvPr>
          <p:cNvGrpSpPr/>
          <p:nvPr/>
        </p:nvGrpSpPr>
        <p:grpSpPr>
          <a:xfrm>
            <a:off x="113796" y="3741456"/>
            <a:ext cx="3727187" cy="2021100"/>
            <a:chOff x="111962" y="4760532"/>
            <a:chExt cx="3727187" cy="2021100"/>
          </a:xfrm>
        </p:grpSpPr>
        <p:grpSp>
          <p:nvGrpSpPr>
            <p:cNvPr id="57" name="群組 39">
              <a:extLst>
                <a:ext uri="{FF2B5EF4-FFF2-40B4-BE49-F238E27FC236}">
                  <a16:creationId xmlns:a16="http://schemas.microsoft.com/office/drawing/2014/main" id="{B550F1FA-B75E-1705-7FE0-ECFAA116A5DA}"/>
                </a:ext>
              </a:extLst>
            </p:cNvPr>
            <p:cNvGrpSpPr/>
            <p:nvPr/>
          </p:nvGrpSpPr>
          <p:grpSpPr>
            <a:xfrm>
              <a:off x="111962" y="4760532"/>
              <a:ext cx="3727187" cy="2021100"/>
              <a:chOff x="0" y="953641"/>
              <a:chExt cx="3721608" cy="1908213"/>
            </a:xfrm>
          </p:grpSpPr>
          <p:sp>
            <p:nvSpPr>
              <p:cNvPr id="66" name="矩形 41">
                <a:extLst>
                  <a:ext uri="{FF2B5EF4-FFF2-40B4-BE49-F238E27FC236}">
                    <a16:creationId xmlns:a16="http://schemas.microsoft.com/office/drawing/2014/main" id="{496E3013-2909-981D-48DF-D5EC7DEA19CD}"/>
                  </a:ext>
                </a:extLst>
              </p:cNvPr>
              <p:cNvSpPr/>
              <p:nvPr/>
            </p:nvSpPr>
            <p:spPr>
              <a:xfrm>
                <a:off x="0" y="953641"/>
                <a:ext cx="3721608" cy="190821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74" name="文字方塊 43">
                <a:extLst>
                  <a:ext uri="{FF2B5EF4-FFF2-40B4-BE49-F238E27FC236}">
                    <a16:creationId xmlns:a16="http://schemas.microsoft.com/office/drawing/2014/main" id="{5FB1A45C-1201-7D4E-871F-ED280FD63AF9}"/>
                  </a:ext>
                </a:extLst>
              </p:cNvPr>
              <p:cNvSpPr txBox="1"/>
              <p:nvPr/>
            </p:nvSpPr>
            <p:spPr>
              <a:xfrm>
                <a:off x="64008" y="1230638"/>
                <a:ext cx="3593592" cy="1264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endParaRPr lang="en-US" sz="900" dirty="0">
                  <a:ea typeface="新細明體"/>
                  <a:cs typeface="Calibri"/>
                </a:endParaRPr>
              </a:p>
              <a:p>
                <a:pPr marL="171450" indent="-171450">
                  <a:buFont typeface="Wingdings,Sans-Serif" panose="05000000000000000000" pitchFamily="2" charset="2"/>
                  <a:buChar char="Ø"/>
                </a:pPr>
                <a:r>
                  <a:rPr lang="en-US" altLang="ja-JP" sz="900" dirty="0">
                    <a:ea typeface="新細明體"/>
                    <a:cs typeface="Calibri"/>
                  </a:rPr>
                  <a:t>Over 30,000 items sales time series. Each time series contain hierarchical information, such as store, state the item is sold in, category of the item</a:t>
                </a:r>
              </a:p>
              <a:p>
                <a:pPr marL="171450" indent="-171450">
                  <a:buFont typeface="Wingdings,Sans-Serif" panose="05000000000000000000" pitchFamily="2" charset="2"/>
                  <a:buChar char="Ø"/>
                </a:pPr>
                <a:r>
                  <a:rPr lang="en-US" altLang="ja-JP" sz="900" dirty="0">
                    <a:ea typeface="新細明體"/>
                    <a:cs typeface="Calibri"/>
                  </a:rPr>
                  <a:t>Correlation analysis at different hierarchies between features and target</a:t>
                </a:r>
              </a:p>
              <a:p>
                <a:pPr marL="171450" indent="-171450">
                  <a:buFont typeface="Wingdings,Sans-Serif" panose="05000000000000000000" pitchFamily="2" charset="2"/>
                  <a:buChar char="Ø"/>
                </a:pPr>
                <a:r>
                  <a:rPr lang="en-US" altLang="ja-JP" sz="900" dirty="0">
                    <a:ea typeface="新細明體"/>
                    <a:cs typeface="Calibri"/>
                  </a:rPr>
                  <a:t>Identify groups of similar times series using hierarchical clustering with Euclidean norm and dynamic time wrapping [1]</a:t>
                </a:r>
                <a:endParaRPr lang="en-US" dirty="0"/>
              </a:p>
              <a:p>
                <a:pPr marL="171450" indent="-171450">
                  <a:buFont typeface="Wingdings,Sans-Serif" panose="05000000000000000000" pitchFamily="2" charset="2"/>
                  <a:buChar char="Ø"/>
                </a:pPr>
                <a:endParaRPr lang="en-US" altLang="ja-JP" sz="900" dirty="0">
                  <a:ea typeface="新細明體"/>
                  <a:cs typeface="Calibri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BC2E40-1C5D-4DBA-F4ED-4507633E0942}"/>
                </a:ext>
              </a:extLst>
            </p:cNvPr>
            <p:cNvSpPr txBox="1"/>
            <p:nvPr/>
          </p:nvSpPr>
          <p:spPr>
            <a:xfrm>
              <a:off x="606905" y="4806499"/>
              <a:ext cx="273682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Data Analysis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5215C4-7223-D3C3-75BD-C2CE30785C75}"/>
              </a:ext>
            </a:extLst>
          </p:cNvPr>
          <p:cNvGrpSpPr/>
          <p:nvPr/>
        </p:nvGrpSpPr>
        <p:grpSpPr>
          <a:xfrm>
            <a:off x="8307543" y="684165"/>
            <a:ext cx="3727187" cy="2116476"/>
            <a:chOff x="4217022" y="4595995"/>
            <a:chExt cx="3727187" cy="2020276"/>
          </a:xfrm>
        </p:grpSpPr>
        <p:sp>
          <p:nvSpPr>
            <p:cNvPr id="62" name="矩形 27">
              <a:extLst>
                <a:ext uri="{FF2B5EF4-FFF2-40B4-BE49-F238E27FC236}">
                  <a16:creationId xmlns:a16="http://schemas.microsoft.com/office/drawing/2014/main" id="{FE1CC909-AF6E-FE35-2A16-B52F5FEB92DC}"/>
                </a:ext>
              </a:extLst>
            </p:cNvPr>
            <p:cNvSpPr/>
            <p:nvPr/>
          </p:nvSpPr>
          <p:spPr>
            <a:xfrm>
              <a:off x="4217022" y="4595995"/>
              <a:ext cx="3727187" cy="202027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505B2A6-404C-9275-7923-C3C4B21866C6}"/>
                </a:ext>
              </a:extLst>
            </p:cNvPr>
            <p:cNvGrpSpPr/>
            <p:nvPr/>
          </p:nvGrpSpPr>
          <p:grpSpPr>
            <a:xfrm>
              <a:off x="4274622" y="4641758"/>
              <a:ext cx="3593592" cy="964374"/>
              <a:chOff x="4153395" y="4641758"/>
              <a:chExt cx="3593592" cy="964374"/>
            </a:xfrm>
          </p:grpSpPr>
          <p:sp>
            <p:nvSpPr>
              <p:cNvPr id="6" name="文字方塊 14">
                <a:extLst>
                  <a:ext uri="{FF2B5EF4-FFF2-40B4-BE49-F238E27FC236}">
                    <a16:creationId xmlns:a16="http://schemas.microsoft.com/office/drawing/2014/main" id="{E8165158-2633-F67F-C9E1-445D1F80FF09}"/>
                  </a:ext>
                </a:extLst>
              </p:cNvPr>
              <p:cNvSpPr txBox="1"/>
              <p:nvPr/>
            </p:nvSpPr>
            <p:spPr>
              <a:xfrm>
                <a:off x="4153395" y="4989179"/>
                <a:ext cx="3593592" cy="61695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900" dirty="0">
                    <a:cs typeface="Calibri"/>
                  </a:rPr>
                  <a:t>Tree models have an inherent measure of feature importance, namely the number of times a feature was chosen during a split. We used this as our measure of feature importance and plot top 20 features ranked by this importance</a:t>
                </a:r>
                <a:endParaRPr lang="en-US" dirty="0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15D8F6-9BB8-6D58-2248-19065FF86C21}"/>
                  </a:ext>
                </a:extLst>
              </p:cNvPr>
              <p:cNvSpPr txBox="1"/>
              <p:nvPr/>
            </p:nvSpPr>
            <p:spPr>
              <a:xfrm>
                <a:off x="4570987" y="4641758"/>
                <a:ext cx="2743200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chemeClr val="accent1">
                        <a:lumMod val="75000"/>
                      </a:schemeClr>
                    </a:solidFill>
                  </a:rPr>
                  <a:t>Feature Importance</a:t>
                </a:r>
                <a:endParaRPr lang="en-US" sz="1400" b="1">
                  <a:solidFill>
                    <a:schemeClr val="accent1">
                      <a:lumMod val="75000"/>
                    </a:schemeClr>
                  </a:solidFill>
                  <a:cs typeface="Calibri"/>
                </a:endParaRPr>
              </a:p>
            </p:txBody>
          </p:sp>
        </p:grpSp>
      </p:grp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6045B6FC-2F45-064B-984E-E811AE21CDB1}"/>
              </a:ext>
            </a:extLst>
          </p:cNvPr>
          <p:cNvSpPr txBox="1"/>
          <p:nvPr/>
        </p:nvSpPr>
        <p:spPr>
          <a:xfrm>
            <a:off x="4155408" y="3800204"/>
            <a:ext cx="3593592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HK" sz="900" b="1">
                <a:ea typeface="新細明體"/>
              </a:rPr>
              <a:t>Prediction Accuracy:</a:t>
            </a:r>
          </a:p>
        </p:txBody>
      </p:sp>
      <p:pic>
        <p:nvPicPr>
          <p:cNvPr id="64" name="圖片 63">
            <a:extLst>
              <a:ext uri="{FF2B5EF4-FFF2-40B4-BE49-F238E27FC236}">
                <a16:creationId xmlns:a16="http://schemas.microsoft.com/office/drawing/2014/main" id="{7F1F09EC-67A2-0848-B920-C989461FB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203" y="5627385"/>
            <a:ext cx="2023668" cy="104665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6BB62DC-75C5-DB48-B5F4-EA3FD8C47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682" y="1738420"/>
            <a:ext cx="2815332" cy="231491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F29438D-D902-1249-AE38-60E2250803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768" y="5603139"/>
            <a:ext cx="2029768" cy="1046657"/>
          </a:xfrm>
          <a:prstGeom prst="rect">
            <a:avLst/>
          </a:prstGeom>
        </p:spPr>
      </p:pic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6BEC2F3F-4D4C-6892-0DC1-716D85F33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273262"/>
              </p:ext>
            </p:extLst>
          </p:nvPr>
        </p:nvGraphicFramePr>
        <p:xfrm>
          <a:off x="4276634" y="4854145"/>
          <a:ext cx="3377772" cy="4521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25924">
                  <a:extLst>
                    <a:ext uri="{9D8B030D-6E8A-4147-A177-3AD203B41FA5}">
                      <a16:colId xmlns:a16="http://schemas.microsoft.com/office/drawing/2014/main" val="2000136066"/>
                    </a:ext>
                  </a:extLst>
                </a:gridCol>
                <a:gridCol w="1125924">
                  <a:extLst>
                    <a:ext uri="{9D8B030D-6E8A-4147-A177-3AD203B41FA5}">
                      <a16:colId xmlns:a16="http://schemas.microsoft.com/office/drawing/2014/main" val="1507434785"/>
                    </a:ext>
                  </a:extLst>
                </a:gridCol>
                <a:gridCol w="1125924">
                  <a:extLst>
                    <a:ext uri="{9D8B030D-6E8A-4147-A177-3AD203B41FA5}">
                      <a16:colId xmlns:a16="http://schemas.microsoft.com/office/drawing/2014/main" val="1851999018"/>
                    </a:ext>
                  </a:extLst>
                </a:gridCol>
              </a:tblGrid>
              <a:tr h="135633">
                <a:tc>
                  <a:txBody>
                    <a:bodyPr/>
                    <a:lstStyle/>
                    <a:p>
                      <a:pPr algn="ctr"/>
                      <a:endParaRPr lang="en-US" sz="700">
                        <a:latin typeface="Abadi"/>
                      </a:endParaRPr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badi"/>
                        </a:rPr>
                        <a:t>Validation RMSE</a:t>
                      </a:r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noProof="0"/>
                        <a:t>Kaggle Private WSPL</a:t>
                      </a:r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035085"/>
                  </a:ext>
                </a:extLst>
              </a:tr>
              <a:tr h="16146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>
                          <a:latin typeface="Abadi"/>
                        </a:rPr>
                        <a:t>Bayesian Ridge</a:t>
                      </a:r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badi"/>
                        </a:rPr>
                        <a:t>2.8664</a:t>
                      </a:r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badi"/>
                        </a:rPr>
                        <a:t>0.26793</a:t>
                      </a:r>
                    </a:p>
                  </a:txBody>
                  <a:tcPr marL="0" marR="0" marT="0" marB="0" anchor="ctr"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18797574"/>
                  </a:ext>
                </a:extLst>
              </a:tr>
              <a:tr h="1550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00" err="1">
                          <a:latin typeface="Abadi"/>
                        </a:rPr>
                        <a:t>LightGBM</a:t>
                      </a:r>
                      <a:endParaRPr lang="en-US" sz="700">
                        <a:latin typeface="Abad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800"/>
                        <a:t>2.22265</a:t>
                      </a:r>
                      <a:endParaRPr lang="en-US" sz="700">
                        <a:latin typeface="Abad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badi"/>
                        </a:rPr>
                        <a:t>0.20878</a:t>
                      </a:r>
                      <a:endParaRPr lang="en-US" sz="700" dirty="0">
                        <a:latin typeface="Abad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759498"/>
                  </a:ext>
                </a:extLst>
              </a:tr>
            </a:tbl>
          </a:graphicData>
        </a:graphic>
      </p:graphicFrame>
      <p:sp>
        <p:nvSpPr>
          <p:cNvPr id="77" name="文字方塊 74">
            <a:extLst>
              <a:ext uri="{FF2B5EF4-FFF2-40B4-BE49-F238E27FC236}">
                <a16:creationId xmlns:a16="http://schemas.microsoft.com/office/drawing/2014/main" id="{B006935F-43FE-BAD3-AAE0-173D43496097}"/>
              </a:ext>
            </a:extLst>
          </p:cNvPr>
          <p:cNvSpPr txBox="1"/>
          <p:nvPr/>
        </p:nvSpPr>
        <p:spPr>
          <a:xfrm>
            <a:off x="4181989" y="4606506"/>
            <a:ext cx="3593592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HK" sz="900" b="1">
                <a:ea typeface="新細明體"/>
              </a:rPr>
              <a:t>Uncertainty scores: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AAC3CB-32B6-AB1B-FD8E-99B6351C2094}"/>
              </a:ext>
            </a:extLst>
          </p:cNvPr>
          <p:cNvSpPr txBox="1"/>
          <p:nvPr/>
        </p:nvSpPr>
        <p:spPr>
          <a:xfrm>
            <a:off x="4721715" y="392202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3" name="Group 54">
            <a:extLst>
              <a:ext uri="{FF2B5EF4-FFF2-40B4-BE49-F238E27FC236}">
                <a16:creationId xmlns:a16="http://schemas.microsoft.com/office/drawing/2014/main" id="{C6DC203F-F884-84B4-1310-013632ECEC50}"/>
              </a:ext>
            </a:extLst>
          </p:cNvPr>
          <p:cNvGrpSpPr/>
          <p:nvPr/>
        </p:nvGrpSpPr>
        <p:grpSpPr>
          <a:xfrm>
            <a:off x="116920" y="2239501"/>
            <a:ext cx="3727187" cy="2021100"/>
            <a:chOff x="111962" y="4760532"/>
            <a:chExt cx="3727187" cy="2021100"/>
          </a:xfrm>
        </p:grpSpPr>
        <p:grpSp>
          <p:nvGrpSpPr>
            <p:cNvPr id="85" name="群組 39">
              <a:extLst>
                <a:ext uri="{FF2B5EF4-FFF2-40B4-BE49-F238E27FC236}">
                  <a16:creationId xmlns:a16="http://schemas.microsoft.com/office/drawing/2014/main" id="{A94CF432-53BA-240B-AE69-6924F3DE4646}"/>
                </a:ext>
              </a:extLst>
            </p:cNvPr>
            <p:cNvGrpSpPr/>
            <p:nvPr/>
          </p:nvGrpSpPr>
          <p:grpSpPr>
            <a:xfrm>
              <a:off x="111962" y="4760532"/>
              <a:ext cx="3727187" cy="2021100"/>
              <a:chOff x="0" y="953641"/>
              <a:chExt cx="3721608" cy="1908213"/>
            </a:xfrm>
          </p:grpSpPr>
          <p:sp>
            <p:nvSpPr>
              <p:cNvPr id="87" name="矩形 41">
                <a:extLst>
                  <a:ext uri="{FF2B5EF4-FFF2-40B4-BE49-F238E27FC236}">
                    <a16:creationId xmlns:a16="http://schemas.microsoft.com/office/drawing/2014/main" id="{0FF1AA29-BD2C-9208-4CAC-20449C1F0B1A}"/>
                  </a:ext>
                </a:extLst>
              </p:cNvPr>
              <p:cNvSpPr/>
              <p:nvPr/>
            </p:nvSpPr>
            <p:spPr>
              <a:xfrm>
                <a:off x="0" y="953641"/>
                <a:ext cx="3721608" cy="1908213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88" name="文字方塊 43">
                <a:extLst>
                  <a:ext uri="{FF2B5EF4-FFF2-40B4-BE49-F238E27FC236}">
                    <a16:creationId xmlns:a16="http://schemas.microsoft.com/office/drawing/2014/main" id="{4DFCAF0D-13DE-DEDE-6E6E-4D82BB1C8C71}"/>
                  </a:ext>
                </a:extLst>
              </p:cNvPr>
              <p:cNvSpPr txBox="1"/>
              <p:nvPr/>
            </p:nvSpPr>
            <p:spPr>
              <a:xfrm>
                <a:off x="64008" y="1230638"/>
                <a:ext cx="3593592" cy="12640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endParaRPr lang="en-US" sz="900" dirty="0">
                  <a:ea typeface="新細明體"/>
                  <a:cs typeface="Calibri"/>
                </a:endParaRPr>
              </a:p>
              <a:p>
                <a:r>
                  <a:rPr lang="en-US" altLang="ja-JP" sz="900" dirty="0">
                    <a:ea typeface="新細明體"/>
                    <a:cs typeface="Calibri"/>
                  </a:rPr>
                  <a:t>There are 4 CSV files provided for the challenge. </a:t>
                </a:r>
              </a:p>
              <a:p>
                <a:pPr marL="171450" indent="-171450">
                  <a:buFont typeface="Wingdings,Sans-Serif" panose="05000000000000000000" pitchFamily="2" charset="2"/>
                  <a:buChar char="Ø"/>
                </a:pPr>
                <a:r>
                  <a:rPr lang="en-US" altLang="ja-JP" sz="900" dirty="0">
                    <a:ea typeface="新細明體"/>
                    <a:cs typeface="Calibri"/>
                  </a:rPr>
                  <a:t>"sales_train_validation.csv" &amp; "sales_train_evaluation.csv" : Provide the historical daily (totally 1941 days) sales data on each product and store. </a:t>
                </a:r>
              </a:p>
              <a:p>
                <a:pPr marL="171450" indent="-171450">
                  <a:buFont typeface="Wingdings,Sans-Serif" panose="05000000000000000000" pitchFamily="2" charset="2"/>
                  <a:buChar char="Ø"/>
                </a:pPr>
                <a:r>
                  <a:rPr lang="en-US" altLang="ja-JP" sz="900" dirty="0">
                    <a:ea typeface="新細明體"/>
                    <a:cs typeface="Calibri"/>
                  </a:rPr>
                  <a:t>"calendar.csv“: Provide details information on the date. (e.g. weekday &amp; event)</a:t>
                </a:r>
              </a:p>
              <a:p>
                <a:pPr marL="171450" indent="-171450">
                  <a:buFont typeface="Wingdings,Sans-Serif" panose="05000000000000000000" pitchFamily="2" charset="2"/>
                  <a:buChar char="Ø"/>
                </a:pPr>
                <a:r>
                  <a:rPr lang="en-US" altLang="ja-JP" sz="900" dirty="0">
                    <a:ea typeface="新細明體"/>
                    <a:cs typeface="Calibri"/>
                  </a:rPr>
                  <a:t>"sell_prices.csv" : Provide the price of each product sold in each store.</a:t>
                </a:r>
              </a:p>
              <a:p>
                <a:pPr marL="171450" indent="-171450">
                  <a:buFont typeface="Wingdings,Sans-Serif" panose="05000000000000000000" pitchFamily="2" charset="2"/>
                  <a:buChar char="Ø"/>
                </a:pPr>
                <a:endParaRPr lang="en-US" altLang="ja-JP" sz="900" dirty="0">
                  <a:ea typeface="新細明體"/>
                  <a:cs typeface="Calibri"/>
                </a:endParaRPr>
              </a:p>
            </p:txBody>
          </p:sp>
        </p:grpSp>
        <p:sp>
          <p:nvSpPr>
            <p:cNvPr id="86" name="TextBox 64">
              <a:extLst>
                <a:ext uri="{FF2B5EF4-FFF2-40B4-BE49-F238E27FC236}">
                  <a16:creationId xmlns:a16="http://schemas.microsoft.com/office/drawing/2014/main" id="{39A16542-65C6-C5A3-84AE-E94B1D6ADFD8}"/>
                </a:ext>
              </a:extLst>
            </p:cNvPr>
            <p:cNvSpPr txBox="1"/>
            <p:nvPr/>
          </p:nvSpPr>
          <p:spPr>
            <a:xfrm>
              <a:off x="606905" y="4806499"/>
              <a:ext cx="2736827" cy="3077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Data 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491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F35801B772BE49A7707E7E71721842" ma:contentTypeVersion="4" ma:contentTypeDescription="Create a new document." ma:contentTypeScope="" ma:versionID="d0db0135423fc621eec36bf122695a7f">
  <xsd:schema xmlns:xsd="http://www.w3.org/2001/XMLSchema" xmlns:xs="http://www.w3.org/2001/XMLSchema" xmlns:p="http://schemas.microsoft.com/office/2006/metadata/properties" xmlns:ns3="fd1cb419-67ae-472a-b667-7319c5f87cd0" targetNamespace="http://schemas.microsoft.com/office/2006/metadata/properties" ma:root="true" ma:fieldsID="db66510bf5668ddb20ec0f368e9e910c" ns3:_="">
    <xsd:import namespace="fd1cb419-67ae-472a-b667-7319c5f87c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1cb419-67ae-472a-b667-7319c5f87c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4222B9-F8C7-4AFA-8BA9-E05CA53B0D8F}">
  <ds:schemaRefs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fd1cb419-67ae-472a-b667-7319c5f87cd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2D533F5-D7C3-4ACF-A713-217EF3F892C7}">
  <ds:schemaRefs>
    <ds:schemaRef ds:uri="fd1cb419-67ae-472a-b667-7319c5f87c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1238625-D5C5-428A-BCAA-4C8A4F0D53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Microsoft Office PowerPoint</Application>
  <PresentationFormat>寬螢幕</PresentationFormat>
  <Paragraphs>65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Wingdings,Sans-Serif</vt:lpstr>
      <vt:lpstr>Abadi</vt:lpstr>
      <vt:lpstr>Arial</vt:lpstr>
      <vt:lpstr>Calibri</vt:lpstr>
      <vt:lpstr>Calibri Light</vt:lpstr>
      <vt:lpstr>Cambria Math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Lo Eric</dc:creator>
  <cp:lastModifiedBy>Ngai Hung LO</cp:lastModifiedBy>
  <cp:revision>2</cp:revision>
  <dcterms:created xsi:type="dcterms:W3CDTF">2022-03-22T04:22:37Z</dcterms:created>
  <dcterms:modified xsi:type="dcterms:W3CDTF">2022-04-30T16:45:23Z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0x0101002EF35801B772BE49A7707E7E71721842</vt:lpwstr>
  </property>
</Properties>
</file>