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jbeKH2Fg0zFjo7f8SBoP4RQRKB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oppins-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742a06ae4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12742a06ae4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5f588d939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125f588d93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291e62c3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12291e62c3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we are doing the quantile regression, we apply this pinball loss function on our multiple quantiles given by the </a:t>
            </a:r>
            <a:r>
              <a:rPr lang="en-US"/>
              <a:t>competition</a:t>
            </a:r>
            <a:r>
              <a:rPr lang="en-US"/>
              <a:t>. </a:t>
            </a:r>
            <a:r>
              <a:rPr lang="en-US"/>
              <a:t>Instead of the single value prediction, the quantile regression loss function allows us to consider the potential prediction error. </a:t>
            </a:r>
            <a:r>
              <a:rPr lang="en-US"/>
              <a:t>Here in the equation, the loss L_u is computed using the quantile u, </a:t>
            </a:r>
            <a:r>
              <a:rPr lang="en-US"/>
              <a:t>the generated forecast Q_t (u), </a:t>
            </a:r>
            <a:r>
              <a:rPr lang="en-US"/>
              <a:t> and the actual future value Y_t. Then, with this loss function, we use Tensorflow and Keras to build our quantile model. </a:t>
            </a:r>
            <a:r>
              <a:rPr lang="en-US"/>
              <a:t>We draw our network structure diagram using keras, and as it shows in this plot, our model has a lot of  layers because we include a lot of features. The detailed diagram can be found with our code in the uploaded notebook.</a:t>
            </a:r>
            <a:endParaRPr/>
          </a:p>
        </p:txBody>
      </p:sp>
      <p:sp>
        <p:nvSpPr>
          <p:cNvPr id="213" name="Google Shape;213;g12291e62c3d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5f588d939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According to the rules of the Kaggle competition, we apply Scaled Pinball Loss (SPL) function for each time series and for each quantile to evaluate precision of the probabilistic. Other notations are the same as in the previous slide, except h here represents the forecasting horizon. The denominator of SPL is computed only for the time-periods following the first non-zero demand observed for the series under evaluation.  u will be set to these values, and then after calculating the SPL for all the 42,840 time series and all the requested quantiles, the final scores in the competition are ranked using the Weighted SPL (WSPL) where w_i is the weight of the i_th series of the competition. A lower WSPL score means the model is better.</a:t>
            </a:r>
            <a:endParaRPr/>
          </a:p>
        </p:txBody>
      </p:sp>
      <p:sp>
        <p:nvSpPr>
          <p:cNvPr id="229" name="Google Shape;229;g125f588d939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5f588d939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125f588d939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5f588d939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25f588d939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5f588d939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125f588d939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5f588d939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25f588d939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8d3ad153e7406f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148d3ad153e7406f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f588d939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25f588d939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42a06a54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12742a06a54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742a06a54_1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2742a06a54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42a06a54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12742a06a54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42a06ae4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12742a06ae4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spTree>
      <p:nvGrpSpPr>
        <p:cNvPr id="14" name="Shape 14"/>
        <p:cNvGrpSpPr/>
        <p:nvPr/>
      </p:nvGrpSpPr>
      <p:grpSpPr>
        <a:xfrm>
          <a:off x="0" y="0"/>
          <a:ext cx="0" cy="0"/>
          <a:chOff x="0" y="0"/>
          <a:chExt cx="0" cy="0"/>
        </a:xfrm>
      </p:grpSpPr>
      <p:pic>
        <p:nvPicPr>
          <p:cNvPr id="15" name="Google Shape;15;p49"/>
          <p:cNvPicPr preferRelativeResize="0"/>
          <p:nvPr/>
        </p:nvPicPr>
        <p:blipFill rotWithShape="1">
          <a:blip r:embed="rId2">
            <a:alphaModFix/>
          </a:blip>
          <a:srcRect b="0" l="0" r="0" t="0"/>
          <a:stretch/>
        </p:blipFill>
        <p:spPr>
          <a:xfrm>
            <a:off x="0" y="0"/>
            <a:ext cx="12192000" cy="5411755"/>
          </a:xfrm>
          <a:prstGeom prst="rect">
            <a:avLst/>
          </a:prstGeom>
          <a:noFill/>
          <a:ln>
            <a:noFill/>
          </a:ln>
        </p:spPr>
      </p:pic>
      <p:sp>
        <p:nvSpPr>
          <p:cNvPr id="16" name="Google Shape;16;p49"/>
          <p:cNvSpPr/>
          <p:nvPr/>
        </p:nvSpPr>
        <p:spPr>
          <a:xfrm>
            <a:off x="0" y="5369974"/>
            <a:ext cx="12192000" cy="123657"/>
          </a:xfrm>
          <a:prstGeom prst="rect">
            <a:avLst/>
          </a:prstGeom>
          <a:gradFill>
            <a:gsLst>
              <a:gs pos="0">
                <a:srgbClr val="E8F7FE"/>
              </a:gs>
              <a:gs pos="100000">
                <a:srgbClr val="D8D8D8"/>
              </a:gs>
            </a:gsLst>
            <a:lin ang="10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49"/>
          <p:cNvSpPr txBox="1"/>
          <p:nvPr>
            <p:ph idx="1" type="subTitle"/>
          </p:nvPr>
        </p:nvSpPr>
        <p:spPr>
          <a:xfrm>
            <a:off x="5521235" y="3302808"/>
            <a:ext cx="5587744" cy="558799"/>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9"/>
          <p:cNvSpPr txBox="1"/>
          <p:nvPr>
            <p:ph type="ctrTitle"/>
          </p:nvPr>
        </p:nvSpPr>
        <p:spPr>
          <a:xfrm>
            <a:off x="5521235" y="1799772"/>
            <a:ext cx="5587744" cy="1340216"/>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9"/>
          <p:cNvSpPr txBox="1"/>
          <p:nvPr>
            <p:ph idx="2" type="body"/>
          </p:nvPr>
        </p:nvSpPr>
        <p:spPr>
          <a:xfrm>
            <a:off x="5521235" y="5573396"/>
            <a:ext cx="5666120" cy="296271"/>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accent1"/>
              </a:buClr>
              <a:buSzPts val="1500"/>
              <a:buNone/>
              <a:defRPr b="0" sz="1500">
                <a:solidFill>
                  <a:schemeClr val="accent1"/>
                </a:solidFill>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200"/>
              <a:buNone/>
              <a:defRPr/>
            </a:lvl4pPr>
            <a:lvl5pPr indent="-228600" lvl="4" marL="2286000" algn="l">
              <a:lnSpc>
                <a:spcPct val="90000"/>
              </a:lnSpc>
              <a:spcBef>
                <a:spcPts val="500"/>
              </a:spcBef>
              <a:spcAft>
                <a:spcPts val="0"/>
              </a:spcAft>
              <a:buClr>
                <a:schemeClr val="dk1"/>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9"/>
          <p:cNvSpPr txBox="1"/>
          <p:nvPr>
            <p:ph idx="3" type="body"/>
          </p:nvPr>
        </p:nvSpPr>
        <p:spPr>
          <a:xfrm>
            <a:off x="5521235" y="5869667"/>
            <a:ext cx="5666120" cy="296271"/>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chemeClr val="accent1"/>
              </a:buClr>
              <a:buSzPts val="1500"/>
              <a:buNone/>
              <a:defRPr b="0" sz="1500">
                <a:solidFill>
                  <a:schemeClr val="accent1"/>
                </a:solidFill>
              </a:defRPr>
            </a:lvl1pPr>
            <a:lvl2pPr indent="-228600" lvl="1" marL="914400" algn="l">
              <a:lnSpc>
                <a:spcPct val="90000"/>
              </a:lnSpc>
              <a:spcBef>
                <a:spcPts val="500"/>
              </a:spcBef>
              <a:spcAft>
                <a:spcPts val="0"/>
              </a:spcAft>
              <a:buClr>
                <a:schemeClr val="dk1"/>
              </a:buClr>
              <a:buSzPts val="1600"/>
              <a:buNone/>
              <a:defRPr/>
            </a:lvl2pPr>
            <a:lvl3pPr indent="-228600" lvl="2" marL="1371600" algn="l">
              <a:lnSpc>
                <a:spcPct val="90000"/>
              </a:lnSpc>
              <a:spcBef>
                <a:spcPts val="500"/>
              </a:spcBef>
              <a:spcAft>
                <a:spcPts val="0"/>
              </a:spcAft>
              <a:buClr>
                <a:schemeClr val="dk1"/>
              </a:buClr>
              <a:buSzPts val="1400"/>
              <a:buNone/>
              <a:defRPr/>
            </a:lvl3pPr>
            <a:lvl4pPr indent="-228600" lvl="3" marL="1828800" algn="l">
              <a:lnSpc>
                <a:spcPct val="90000"/>
              </a:lnSpc>
              <a:spcBef>
                <a:spcPts val="500"/>
              </a:spcBef>
              <a:spcAft>
                <a:spcPts val="0"/>
              </a:spcAft>
              <a:buClr>
                <a:schemeClr val="dk1"/>
              </a:buClr>
              <a:buSzPts val="1200"/>
              <a:buNone/>
              <a:defRPr/>
            </a:lvl4pPr>
            <a:lvl5pPr indent="-228600" lvl="4" marL="2286000" algn="l">
              <a:lnSpc>
                <a:spcPct val="90000"/>
              </a:lnSpc>
              <a:spcBef>
                <a:spcPts val="500"/>
              </a:spcBef>
              <a:spcAft>
                <a:spcPts val="0"/>
              </a:spcAft>
              <a:buClr>
                <a:schemeClr val="dk1"/>
              </a:buClr>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页" type="titleOnly">
  <p:cSld name="TITLE_ONLY">
    <p:spTree>
      <p:nvGrpSpPr>
        <p:cNvPr id="21" name="Shape 21"/>
        <p:cNvGrpSpPr/>
        <p:nvPr/>
      </p:nvGrpSpPr>
      <p:grpSpPr>
        <a:xfrm>
          <a:off x="0" y="0"/>
          <a:ext cx="0" cy="0"/>
          <a:chOff x="0" y="0"/>
          <a:chExt cx="0" cy="0"/>
        </a:xfrm>
      </p:grpSpPr>
      <p:sp>
        <p:nvSpPr>
          <p:cNvPr id="22" name="Google Shape;22;p52"/>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2"/>
          <p:cNvSpPr txBox="1"/>
          <p:nvPr>
            <p:ph idx="10" type="dt"/>
          </p:nvPr>
        </p:nvSpPr>
        <p:spPr>
          <a:xfrm>
            <a:off x="5401732" y="6240463"/>
            <a:ext cx="1388536" cy="20638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4" name="Google Shape;24;p52"/>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showMasterSp="0" type="secHead">
  <p:cSld name="SECTION_HEADER">
    <p:spTree>
      <p:nvGrpSpPr>
        <p:cNvPr id="25" name="Shape 25"/>
        <p:cNvGrpSpPr/>
        <p:nvPr/>
      </p:nvGrpSpPr>
      <p:grpSpPr>
        <a:xfrm>
          <a:off x="0" y="0"/>
          <a:ext cx="0" cy="0"/>
          <a:chOff x="0" y="0"/>
          <a:chExt cx="0" cy="0"/>
        </a:xfrm>
      </p:grpSpPr>
      <p:sp>
        <p:nvSpPr>
          <p:cNvPr id="26" name="Google Shape;26;p51"/>
          <p:cNvSpPr txBox="1"/>
          <p:nvPr>
            <p:ph type="title"/>
          </p:nvPr>
        </p:nvSpPr>
        <p:spPr>
          <a:xfrm>
            <a:off x="3645684" y="2283460"/>
            <a:ext cx="5419185" cy="8953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b="1" sz="2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1"/>
          <p:cNvSpPr txBox="1"/>
          <p:nvPr>
            <p:ph idx="1" type="body"/>
          </p:nvPr>
        </p:nvSpPr>
        <p:spPr>
          <a:xfrm>
            <a:off x="3646800" y="3178810"/>
            <a:ext cx="5419185" cy="101562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100"/>
              <a:buNone/>
              <a:defRPr sz="11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descr="图片包含 户外艺术系列&#10;&#10;已生成极高可信度的说明" id="28" name="Google Shape;28;p51"/>
          <p:cNvPicPr preferRelativeResize="0"/>
          <p:nvPr/>
        </p:nvPicPr>
        <p:blipFill rotWithShape="1">
          <a:blip r:embed="rId2">
            <a:alphaModFix/>
          </a:blip>
          <a:srcRect b="0" l="0" r="0" t="0"/>
          <a:stretch/>
        </p:blipFill>
        <p:spPr>
          <a:xfrm flipH="1">
            <a:off x="5207959" y="834331"/>
            <a:ext cx="5833520" cy="543396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9" name="Shape 29"/>
        <p:cNvGrpSpPr/>
        <p:nvPr/>
      </p:nvGrpSpPr>
      <p:grpSpPr>
        <a:xfrm>
          <a:off x="0" y="0"/>
          <a:ext cx="0" cy="0"/>
          <a:chOff x="0" y="0"/>
          <a:chExt cx="0" cy="0"/>
        </a:xfrm>
      </p:grpSpPr>
      <p:sp>
        <p:nvSpPr>
          <p:cNvPr id="30" name="Google Shape;30;p54"/>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4"/>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4"/>
          <p:cNvSpPr txBox="1"/>
          <p:nvPr>
            <p:ph idx="1" type="body"/>
          </p:nvPr>
        </p:nvSpPr>
        <p:spPr>
          <a:xfrm>
            <a:off x="669925" y="1130299"/>
            <a:ext cx="10850563" cy="50069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30200" lvl="1" marL="914400" algn="l">
              <a:lnSpc>
                <a:spcPct val="90000"/>
              </a:lnSpc>
              <a:spcBef>
                <a:spcPts val="500"/>
              </a:spcBef>
              <a:spcAft>
                <a:spcPts val="0"/>
              </a:spcAft>
              <a:buClr>
                <a:schemeClr val="dk1"/>
              </a:buClr>
              <a:buSzPts val="1600"/>
              <a:buChar char="•"/>
              <a:defRPr/>
            </a:lvl2pPr>
            <a:lvl3pPr indent="-317500" lvl="2" marL="1371600" algn="l">
              <a:lnSpc>
                <a:spcPct val="90000"/>
              </a:lnSpc>
              <a:spcBef>
                <a:spcPts val="500"/>
              </a:spcBef>
              <a:spcAft>
                <a:spcPts val="0"/>
              </a:spcAft>
              <a:buClr>
                <a:schemeClr val="dk1"/>
              </a:buClr>
              <a:buSzPts val="1400"/>
              <a:buChar char="•"/>
              <a:defRPr/>
            </a:lvl3pPr>
            <a:lvl4pPr indent="-304800" lvl="3" marL="1828800" algn="l">
              <a:lnSpc>
                <a:spcPct val="90000"/>
              </a:lnSpc>
              <a:spcBef>
                <a:spcPts val="500"/>
              </a:spcBef>
              <a:spcAft>
                <a:spcPts val="0"/>
              </a:spcAft>
              <a:buClr>
                <a:schemeClr val="dk1"/>
              </a:buClr>
              <a:buSzPts val="1200"/>
              <a:buChar char="•"/>
              <a:defRPr/>
            </a:lvl4pPr>
            <a:lvl5pPr indent="-304800" lvl="4" marL="2286000" algn="l">
              <a:lnSpc>
                <a:spcPct val="90000"/>
              </a:lnSpc>
              <a:spcBef>
                <a:spcPts val="500"/>
              </a:spcBef>
              <a:spcAft>
                <a:spcPts val="0"/>
              </a:spcAft>
              <a:buClr>
                <a:schemeClr val="dk1"/>
              </a:buClr>
              <a:buSzPts val="12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669924" y="1"/>
            <a:ext cx="10850563" cy="1028699"/>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8"/>
          <p:cNvSpPr txBox="1"/>
          <p:nvPr>
            <p:ph idx="1" type="body"/>
          </p:nvPr>
        </p:nvSpPr>
        <p:spPr>
          <a:xfrm>
            <a:off x="669924" y="1123950"/>
            <a:ext cx="10850563" cy="501967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48"/>
          <p:cNvCxnSpPr/>
          <p:nvPr/>
        </p:nvCxnSpPr>
        <p:spPr>
          <a:xfrm>
            <a:off x="669924" y="1028700"/>
            <a:ext cx="10850563" cy="0"/>
          </a:xfrm>
          <a:prstGeom prst="straightConnector1">
            <a:avLst/>
          </a:prstGeom>
          <a:noFill/>
          <a:ln cap="flat" cmpd="sng" w="9525">
            <a:solidFill>
              <a:srgbClr val="7F7F7F"/>
            </a:solidFill>
            <a:prstDash val="solid"/>
            <a:miter lim="800000"/>
            <a:headEnd len="sm" w="sm" type="none"/>
            <a:tailEnd len="sm" w="sm" type="none"/>
          </a:ln>
        </p:spPr>
      </p:cxnSp>
      <p:sp>
        <p:nvSpPr>
          <p:cNvPr id="13" name="Google Shape;13;p48"/>
          <p:cNvSpPr txBox="1"/>
          <p:nvPr>
            <p:ph idx="12" type="sldNum"/>
          </p:nvPr>
        </p:nvSpPr>
        <p:spPr>
          <a:xfrm>
            <a:off x="8610599" y="6240463"/>
            <a:ext cx="2909888" cy="206381"/>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7F7F7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
          <p:cNvSpPr txBox="1"/>
          <p:nvPr>
            <p:ph type="ctrTitle"/>
          </p:nvPr>
        </p:nvSpPr>
        <p:spPr>
          <a:xfrm>
            <a:off x="5577141" y="2911655"/>
            <a:ext cx="6067713" cy="1340216"/>
          </a:xfrm>
          <a:prstGeom prst="rect">
            <a:avLst/>
          </a:prstGeom>
          <a:noFill/>
          <a:ln>
            <a:noFill/>
          </a:ln>
        </p:spPr>
        <p:txBody>
          <a:bodyPr anchorCtr="0" anchor="ctr" bIns="45700" lIns="91425" spcFirstLastPara="1" rIns="91425" wrap="square" tIns="45700">
            <a:noAutofit/>
          </a:bodyPr>
          <a:lstStyle/>
          <a:p>
            <a:pPr indent="0" lvl="0" marL="0" rtl="0" algn="r">
              <a:lnSpc>
                <a:spcPct val="125000"/>
              </a:lnSpc>
              <a:spcBef>
                <a:spcPts val="0"/>
              </a:spcBef>
              <a:spcAft>
                <a:spcPts val="0"/>
              </a:spcAft>
              <a:buClr>
                <a:schemeClr val="lt1"/>
              </a:buClr>
              <a:buSzPts val="3200"/>
              <a:buFont typeface="Arial"/>
              <a:buNone/>
            </a:pPr>
            <a:r>
              <a:rPr lang="en-US" sz="3200"/>
              <a:t>MSBD 5013 Project 2</a:t>
            </a:r>
            <a:endParaRPr sz="3200"/>
          </a:p>
          <a:p>
            <a:pPr indent="0" lvl="0" marL="0" rtl="0" algn="r">
              <a:lnSpc>
                <a:spcPct val="125000"/>
              </a:lnSpc>
              <a:spcBef>
                <a:spcPts val="0"/>
              </a:spcBef>
              <a:spcAft>
                <a:spcPts val="0"/>
              </a:spcAft>
              <a:buClr>
                <a:schemeClr val="lt1"/>
              </a:buClr>
              <a:buSzPts val="3200"/>
              <a:buFont typeface="Arial"/>
              <a:buNone/>
            </a:pPr>
            <a:r>
              <a:rPr lang="en-US" sz="3200"/>
              <a:t> M5 Uncertainty</a:t>
            </a:r>
            <a:endParaRPr/>
          </a:p>
        </p:txBody>
      </p:sp>
      <p:sp>
        <p:nvSpPr>
          <p:cNvPr id="38" name="Google Shape;38;p1"/>
          <p:cNvSpPr txBox="1"/>
          <p:nvPr>
            <p:ph idx="2" type="body"/>
          </p:nvPr>
        </p:nvSpPr>
        <p:spPr>
          <a:xfrm>
            <a:off x="625878" y="5853734"/>
            <a:ext cx="1587062" cy="747102"/>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2000"/>
              <a:buNone/>
            </a:pPr>
            <a:r>
              <a:rPr b="1" lang="en-US" sz="2000"/>
              <a:t>Group 5</a:t>
            </a:r>
            <a:endParaRPr/>
          </a:p>
        </p:txBody>
      </p:sp>
      <p:sp>
        <p:nvSpPr>
          <p:cNvPr id="39" name="Google Shape;39;p1"/>
          <p:cNvSpPr txBox="1"/>
          <p:nvPr>
            <p:ph idx="3" type="body"/>
          </p:nvPr>
        </p:nvSpPr>
        <p:spPr>
          <a:xfrm>
            <a:off x="4400289" y="5665656"/>
            <a:ext cx="7349345" cy="1069724"/>
          </a:xfrm>
          <a:prstGeom prst="rect">
            <a:avLst/>
          </a:prstGeom>
          <a:noFill/>
          <a:ln>
            <a:noFill/>
          </a:ln>
        </p:spPr>
        <p:txBody>
          <a:bodyPr anchorCtr="0" anchor="ctr" bIns="45700" lIns="91425" spcFirstLastPara="1" rIns="91425" wrap="square" tIns="45700">
            <a:noAutofit/>
          </a:bodyPr>
          <a:lstStyle/>
          <a:p>
            <a:pPr indent="-228600" lvl="0" marL="457200" rtl="0" algn="l">
              <a:lnSpc>
                <a:spcPct val="90000"/>
              </a:lnSpc>
              <a:spcBef>
                <a:spcPts val="1000"/>
              </a:spcBef>
              <a:spcAft>
                <a:spcPts val="0"/>
              </a:spcAft>
              <a:buSzPts val="1500"/>
              <a:buNone/>
            </a:pPr>
            <a:r>
              <a:rPr b="0" i="0" lang="en-US" sz="1800">
                <a:solidFill>
                  <a:srgbClr val="000000"/>
                </a:solidFill>
                <a:latin typeface="Calibri"/>
                <a:ea typeface="Calibri"/>
                <a:cs typeface="Calibri"/>
                <a:sym typeface="Calibri"/>
              </a:rPr>
              <a:t>WU Hao (20787513)  GUO Lingjun (20786416)  </a:t>
            </a:r>
            <a:r>
              <a:rPr b="0" i="0" lang="en-US" sz="1800">
                <a:solidFill>
                  <a:srgbClr val="000000"/>
                </a:solidFill>
                <a:latin typeface="Calibri"/>
                <a:ea typeface="Calibri"/>
                <a:cs typeface="Calibri"/>
                <a:sym typeface="Calibri"/>
              </a:rPr>
              <a:t>ZHOU Yuhan (20787032)</a:t>
            </a:r>
            <a:endParaRPr/>
          </a:p>
        </p:txBody>
      </p:sp>
      <p:grpSp>
        <p:nvGrpSpPr>
          <p:cNvPr id="40" name="Google Shape;40;p1"/>
          <p:cNvGrpSpPr/>
          <p:nvPr/>
        </p:nvGrpSpPr>
        <p:grpSpPr>
          <a:xfrm>
            <a:off x="9356669" y="356633"/>
            <a:ext cx="2417790" cy="773667"/>
            <a:chOff x="2110109" y="1943024"/>
            <a:chExt cx="8009578" cy="2562980"/>
          </a:xfrm>
        </p:grpSpPr>
        <p:sp>
          <p:nvSpPr>
            <p:cNvPr id="41" name="Google Shape;41;p1"/>
            <p:cNvSpPr/>
            <p:nvPr/>
          </p:nvSpPr>
          <p:spPr>
            <a:xfrm>
              <a:off x="2778094" y="2657960"/>
              <a:ext cx="296645" cy="32013"/>
            </a:xfrm>
            <a:custGeom>
              <a:rect b="b" l="l" r="r" t="t"/>
              <a:pathLst>
                <a:path extrusionOk="0" h="35" w="321">
                  <a:moveTo>
                    <a:pt x="0" y="0"/>
                  </a:moveTo>
                  <a:cubicBezTo>
                    <a:pt x="49" y="22"/>
                    <a:pt x="103" y="35"/>
                    <a:pt x="160" y="35"/>
                  </a:cubicBezTo>
                  <a:cubicBezTo>
                    <a:pt x="218" y="35"/>
                    <a:pt x="272" y="22"/>
                    <a:pt x="321"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42" name="Google Shape;42;p1"/>
            <p:cNvGrpSpPr/>
            <p:nvPr/>
          </p:nvGrpSpPr>
          <p:grpSpPr>
            <a:xfrm>
              <a:off x="2110109" y="1943024"/>
              <a:ext cx="1632614" cy="2531084"/>
              <a:chOff x="2110109" y="1943024"/>
              <a:chExt cx="1632614" cy="2531084"/>
            </a:xfrm>
          </p:grpSpPr>
          <p:grpSp>
            <p:nvGrpSpPr>
              <p:cNvPr id="43" name="Google Shape;43;p1"/>
              <p:cNvGrpSpPr/>
              <p:nvPr/>
            </p:nvGrpSpPr>
            <p:grpSpPr>
              <a:xfrm>
                <a:off x="2515595" y="1943024"/>
                <a:ext cx="825911" cy="682924"/>
                <a:chOff x="2515595" y="1943024"/>
                <a:chExt cx="825911" cy="682924"/>
              </a:xfrm>
            </p:grpSpPr>
            <p:sp>
              <p:nvSpPr>
                <p:cNvPr id="44" name="Google Shape;44;p1"/>
                <p:cNvSpPr/>
                <p:nvPr/>
              </p:nvSpPr>
              <p:spPr>
                <a:xfrm>
                  <a:off x="2515595" y="1943024"/>
                  <a:ext cx="825911" cy="452437"/>
                </a:xfrm>
                <a:custGeom>
                  <a:rect b="b" l="l" r="r" t="t"/>
                  <a:pathLst>
                    <a:path extrusionOk="0" h="490" w="894">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1"/>
                <p:cNvSpPr/>
                <p:nvPr/>
              </p:nvSpPr>
              <p:spPr>
                <a:xfrm>
                  <a:off x="2571082" y="2418937"/>
                  <a:ext cx="708533" cy="40549"/>
                </a:xfrm>
                <a:custGeom>
                  <a:rect b="b" l="l" r="r" t="t"/>
                  <a:pathLst>
                    <a:path extrusionOk="0" h="43" w="765">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p:nvPr/>
              </p:nvSpPr>
              <p:spPr>
                <a:xfrm>
                  <a:off x="2596692" y="2482961"/>
                  <a:ext cx="657314" cy="38414"/>
                </a:xfrm>
                <a:custGeom>
                  <a:rect b="b" l="l" r="r" t="t"/>
                  <a:pathLst>
                    <a:path extrusionOk="0" h="43" w="71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7" name="Google Shape;47;p1"/>
                <p:cNvSpPr/>
                <p:nvPr/>
              </p:nvSpPr>
              <p:spPr>
                <a:xfrm>
                  <a:off x="2635106" y="2546985"/>
                  <a:ext cx="580485" cy="29878"/>
                </a:xfrm>
                <a:custGeom>
                  <a:rect b="b" l="l" r="r" t="t"/>
                  <a:pathLst>
                    <a:path extrusionOk="0" h="34" w="627">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 name="Google Shape;48;p1"/>
                <p:cNvSpPr/>
                <p:nvPr/>
              </p:nvSpPr>
              <p:spPr>
                <a:xfrm>
                  <a:off x="2688460" y="2602472"/>
                  <a:ext cx="473778" cy="23476"/>
                </a:xfrm>
                <a:custGeom>
                  <a:rect b="b" l="l" r="r" t="t"/>
                  <a:pathLst>
                    <a:path extrusionOk="0" h="26" w="511">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9" name="Google Shape;49;p1"/>
              <p:cNvGrpSpPr/>
              <p:nvPr/>
            </p:nvGrpSpPr>
            <p:grpSpPr>
              <a:xfrm>
                <a:off x="2110109" y="2707044"/>
                <a:ext cx="1632614" cy="1767064"/>
                <a:chOff x="2110109" y="2707044"/>
                <a:chExt cx="1632614" cy="1767064"/>
              </a:xfrm>
            </p:grpSpPr>
            <p:sp>
              <p:nvSpPr>
                <p:cNvPr id="50" name="Google Shape;50;p1"/>
                <p:cNvSpPr/>
                <p:nvPr/>
              </p:nvSpPr>
              <p:spPr>
                <a:xfrm>
                  <a:off x="2472912" y="3035701"/>
                  <a:ext cx="904873" cy="1438407"/>
                </a:xfrm>
                <a:custGeom>
                  <a:rect b="b" l="l" r="r" t="t"/>
                  <a:pathLst>
                    <a:path extrusionOk="0" h="1556" w="979">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
                <p:cNvSpPr/>
                <p:nvPr/>
              </p:nvSpPr>
              <p:spPr>
                <a:xfrm>
                  <a:off x="2110109" y="2707044"/>
                  <a:ext cx="1632614" cy="281706"/>
                </a:xfrm>
                <a:custGeom>
                  <a:rect b="b" l="l" r="r" t="t"/>
                  <a:pathLst>
                    <a:path extrusionOk="0" h="304" w="1767">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
                <p:cNvSpPr/>
                <p:nvPr/>
              </p:nvSpPr>
              <p:spPr>
                <a:xfrm>
                  <a:off x="2165597" y="2939666"/>
                  <a:ext cx="390547" cy="1344505"/>
                </a:xfrm>
                <a:custGeom>
                  <a:rect b="b" l="l" r="r" t="t"/>
                  <a:pathLst>
                    <a:path extrusionOk="0" h="1456" w="422">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1"/>
                <p:cNvSpPr/>
                <p:nvPr/>
              </p:nvSpPr>
              <p:spPr>
                <a:xfrm>
                  <a:off x="2376877" y="2939666"/>
                  <a:ext cx="288109" cy="1165238"/>
                </a:xfrm>
                <a:custGeom>
                  <a:rect b="b" l="l" r="r" t="t"/>
                  <a:pathLst>
                    <a:path extrusionOk="0" h="1262" w="31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1"/>
                <p:cNvSpPr/>
                <p:nvPr/>
              </p:nvSpPr>
              <p:spPr>
                <a:xfrm>
                  <a:off x="3294555" y="2939666"/>
                  <a:ext cx="392681" cy="1344505"/>
                </a:xfrm>
                <a:custGeom>
                  <a:rect b="b" l="l" r="r" t="t"/>
                  <a:pathLst>
                    <a:path extrusionOk="0" h="1456" w="423">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1"/>
                <p:cNvSpPr/>
                <p:nvPr/>
              </p:nvSpPr>
              <p:spPr>
                <a:xfrm>
                  <a:off x="3185713" y="2939666"/>
                  <a:ext cx="288109" cy="1165238"/>
                </a:xfrm>
                <a:custGeom>
                  <a:rect b="b" l="l" r="r" t="t"/>
                  <a:pathLst>
                    <a:path extrusionOk="0" h="1262" w="311">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56" name="Google Shape;56;p1"/>
            <p:cNvGrpSpPr/>
            <p:nvPr/>
          </p:nvGrpSpPr>
          <p:grpSpPr>
            <a:xfrm>
              <a:off x="4046885" y="2746058"/>
              <a:ext cx="6072802" cy="1759946"/>
              <a:chOff x="4046885" y="2746058"/>
              <a:chExt cx="6072802" cy="1759946"/>
            </a:xfrm>
          </p:grpSpPr>
          <p:grpSp>
            <p:nvGrpSpPr>
              <p:cNvPr id="57" name="Google Shape;57;p1"/>
              <p:cNvGrpSpPr/>
              <p:nvPr/>
            </p:nvGrpSpPr>
            <p:grpSpPr>
              <a:xfrm>
                <a:off x="4046885" y="2746058"/>
                <a:ext cx="4601854" cy="443712"/>
                <a:chOff x="1751656" y="5034001"/>
                <a:chExt cx="3335953" cy="321654"/>
              </a:xfrm>
            </p:grpSpPr>
            <p:sp>
              <p:nvSpPr>
                <p:cNvPr id="58" name="Google Shape;58;p1"/>
                <p:cNvSpPr/>
                <p:nvPr/>
              </p:nvSpPr>
              <p:spPr>
                <a:xfrm>
                  <a:off x="3167281" y="5034001"/>
                  <a:ext cx="263590" cy="321654"/>
                </a:xfrm>
                <a:custGeom>
                  <a:rect b="b" l="l" r="r" t="t"/>
                  <a:pathLst>
                    <a:path extrusionOk="0" h="593508" w="486371">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59" name="Google Shape;59;p1"/>
                <p:cNvSpPr/>
                <p:nvPr/>
              </p:nvSpPr>
              <p:spPr>
                <a:xfrm>
                  <a:off x="4494370" y="5034001"/>
                  <a:ext cx="263590" cy="321654"/>
                </a:xfrm>
                <a:custGeom>
                  <a:rect b="b" l="l" r="r" t="t"/>
                  <a:pathLst>
                    <a:path extrusionOk="0" h="593508" w="486371">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0" name="Google Shape;60;p1"/>
                <p:cNvSpPr/>
                <p:nvPr/>
              </p:nvSpPr>
              <p:spPr>
                <a:xfrm>
                  <a:off x="2817507" y="5041455"/>
                  <a:ext cx="308315" cy="305961"/>
                </a:xfrm>
                <a:custGeom>
                  <a:rect b="b" l="l" r="r" t="t"/>
                  <a:pathLst>
                    <a:path extrusionOk="0" h="564552" w="568895">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1" name="Google Shape;61;p1"/>
                <p:cNvSpPr/>
                <p:nvPr/>
              </p:nvSpPr>
              <p:spPr>
                <a:xfrm>
                  <a:off x="3473270" y="5041455"/>
                  <a:ext cx="292411" cy="305961"/>
                </a:xfrm>
                <a:custGeom>
                  <a:rect b="b" l="l" r="r" t="t"/>
                  <a:pathLst>
                    <a:path extrusionOk="0" h="564552" w="539551">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2" name="Google Shape;62;p1"/>
                <p:cNvSpPr/>
                <p:nvPr/>
              </p:nvSpPr>
              <p:spPr>
                <a:xfrm>
                  <a:off x="4141965" y="5041455"/>
                  <a:ext cx="308314" cy="305961"/>
                </a:xfrm>
                <a:custGeom>
                  <a:rect b="b" l="l" r="r" t="t"/>
                  <a:pathLst>
                    <a:path extrusionOk="0" h="564552" w="568894">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3" name="Google Shape;63;p1"/>
                <p:cNvSpPr/>
                <p:nvPr/>
              </p:nvSpPr>
              <p:spPr>
                <a:xfrm>
                  <a:off x="4795198" y="5041455"/>
                  <a:ext cx="292411" cy="305961"/>
                </a:xfrm>
                <a:custGeom>
                  <a:rect b="b" l="l" r="r" t="t"/>
                  <a:pathLst>
                    <a:path extrusionOk="0" h="564552" w="539551">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4" name="Google Shape;64;p1"/>
                <p:cNvSpPr/>
                <p:nvPr/>
              </p:nvSpPr>
              <p:spPr>
                <a:xfrm>
                  <a:off x="1751656" y="5046556"/>
                  <a:ext cx="176496" cy="295761"/>
                </a:xfrm>
                <a:custGeom>
                  <a:rect b="b" l="l" r="r" t="t"/>
                  <a:pathLst>
                    <a:path extrusionOk="0" h="545730" w="325665">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5" name="Google Shape;65;p1"/>
                <p:cNvSpPr/>
                <p:nvPr/>
              </p:nvSpPr>
              <p:spPr>
                <a:xfrm>
                  <a:off x="1958670" y="5046556"/>
                  <a:ext cx="217296" cy="295761"/>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6" name="Google Shape;66;p1"/>
                <p:cNvSpPr/>
                <p:nvPr/>
              </p:nvSpPr>
              <p:spPr>
                <a:xfrm>
                  <a:off x="2235854" y="5046556"/>
                  <a:ext cx="153347" cy="295761"/>
                </a:xfrm>
                <a:custGeom>
                  <a:rect b="b" l="l" r="r" t="t"/>
                  <a:pathLst>
                    <a:path extrusionOk="0" h="545730" w="282955">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7" name="Google Shape;67;p1"/>
                <p:cNvSpPr/>
                <p:nvPr/>
              </p:nvSpPr>
              <p:spPr>
                <a:xfrm>
                  <a:off x="2561514" y="5046556"/>
                  <a:ext cx="217296" cy="295761"/>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68" name="Google Shape;68;p1"/>
                <p:cNvSpPr/>
                <p:nvPr/>
              </p:nvSpPr>
              <p:spPr>
                <a:xfrm>
                  <a:off x="3922232" y="5046556"/>
                  <a:ext cx="207881" cy="295761"/>
                </a:xfrm>
                <a:custGeom>
                  <a:rect b="b" l="l" r="r" t="t"/>
                  <a:pathLst>
                    <a:path extrusionOk="0" h="545730" w="383576">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nvGrpSpPr>
              <p:cNvPr id="69" name="Google Shape;69;p1"/>
              <p:cNvGrpSpPr/>
              <p:nvPr/>
            </p:nvGrpSpPr>
            <p:grpSpPr>
              <a:xfrm>
                <a:off x="4046885" y="4060126"/>
                <a:ext cx="4974660" cy="445878"/>
                <a:chOff x="1751656" y="5986588"/>
                <a:chExt cx="3606206" cy="323223"/>
              </a:xfrm>
            </p:grpSpPr>
            <p:sp>
              <p:nvSpPr>
                <p:cNvPr id="70" name="Google Shape;70;p1"/>
                <p:cNvSpPr/>
                <p:nvPr/>
              </p:nvSpPr>
              <p:spPr>
                <a:xfrm>
                  <a:off x="1751656" y="5986588"/>
                  <a:ext cx="269475" cy="309885"/>
                </a:xfrm>
                <a:custGeom>
                  <a:rect b="b" l="l" r="r" t="t"/>
                  <a:pathLst>
                    <a:path extrusionOk="0" h="571791" w="497229">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1" name="Google Shape;71;p1"/>
                <p:cNvSpPr/>
                <p:nvPr/>
              </p:nvSpPr>
              <p:spPr>
                <a:xfrm>
                  <a:off x="2051528" y="5988157"/>
                  <a:ext cx="263590" cy="321654"/>
                </a:xfrm>
                <a:custGeom>
                  <a:rect b="b" l="l" r="r" t="t"/>
                  <a:pathLst>
                    <a:path extrusionOk="0" h="593508" w="486371">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2" name="Google Shape;72;p1"/>
                <p:cNvSpPr/>
                <p:nvPr/>
              </p:nvSpPr>
              <p:spPr>
                <a:xfrm>
                  <a:off x="3698016" y="5988157"/>
                  <a:ext cx="263590" cy="321654"/>
                </a:xfrm>
                <a:custGeom>
                  <a:rect b="b" l="l" r="r" t="t"/>
                  <a:pathLst>
                    <a:path extrusionOk="0" h="593508" w="486370">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3" name="Google Shape;73;p1"/>
                <p:cNvSpPr/>
                <p:nvPr/>
              </p:nvSpPr>
              <p:spPr>
                <a:xfrm>
                  <a:off x="3145453" y="5995611"/>
                  <a:ext cx="242405" cy="305961"/>
                </a:xfrm>
                <a:custGeom>
                  <a:rect b="b" l="l" r="r" t="t"/>
                  <a:pathLst>
                    <a:path extrusionOk="0" h="564553" w="447279">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4" name="Google Shape;74;p1"/>
                <p:cNvSpPr/>
                <p:nvPr/>
              </p:nvSpPr>
              <p:spPr>
                <a:xfrm>
                  <a:off x="3996933" y="5995612"/>
                  <a:ext cx="308314" cy="305961"/>
                </a:xfrm>
                <a:custGeom>
                  <a:rect b="b" l="l" r="r" t="t"/>
                  <a:pathLst>
                    <a:path extrusionOk="0" h="564552" w="568894">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5" name="Google Shape;75;p1"/>
                <p:cNvSpPr/>
                <p:nvPr/>
              </p:nvSpPr>
              <p:spPr>
                <a:xfrm>
                  <a:off x="4487331" y="5995612"/>
                  <a:ext cx="308315" cy="305961"/>
                </a:xfrm>
                <a:custGeom>
                  <a:rect b="b" l="l" r="r" t="t"/>
                  <a:pathLst>
                    <a:path extrusionOk="0" h="564552" w="568895">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6" name="Google Shape;76;p1"/>
                <p:cNvSpPr/>
                <p:nvPr/>
              </p:nvSpPr>
              <p:spPr>
                <a:xfrm>
                  <a:off x="4820514" y="5995612"/>
                  <a:ext cx="292410" cy="305961"/>
                </a:xfrm>
                <a:custGeom>
                  <a:rect b="b" l="l" r="r" t="t"/>
                  <a:pathLst>
                    <a:path extrusionOk="0" h="564552" w="539550">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7" name="Google Shape;77;p1"/>
                <p:cNvSpPr/>
                <p:nvPr/>
              </p:nvSpPr>
              <p:spPr>
                <a:xfrm>
                  <a:off x="2374780" y="6000671"/>
                  <a:ext cx="220043" cy="295847"/>
                </a:xfrm>
                <a:custGeom>
                  <a:rect b="b" l="l" r="r" t="t"/>
                  <a:pathLst>
                    <a:path extrusionOk="0" h="545891" w="406018">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8" name="Google Shape;78;p1"/>
                <p:cNvSpPr/>
                <p:nvPr/>
              </p:nvSpPr>
              <p:spPr>
                <a:xfrm>
                  <a:off x="2736259" y="6000712"/>
                  <a:ext cx="176496" cy="295760"/>
                </a:xfrm>
                <a:custGeom>
                  <a:rect b="b" l="l" r="r" t="t"/>
                  <a:pathLst>
                    <a:path extrusionOk="0" h="545730" w="325665">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79" name="Google Shape;79;p1"/>
                <p:cNvSpPr/>
                <p:nvPr/>
              </p:nvSpPr>
              <p:spPr>
                <a:xfrm>
                  <a:off x="2950676" y="6000712"/>
                  <a:ext cx="153347" cy="295760"/>
                </a:xfrm>
                <a:custGeom>
                  <a:rect b="b" l="l" r="r" t="t"/>
                  <a:pathLst>
                    <a:path extrusionOk="0" h="545730" w="282954">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0" name="Google Shape;80;p1"/>
                <p:cNvSpPr/>
                <p:nvPr/>
              </p:nvSpPr>
              <p:spPr>
                <a:xfrm>
                  <a:off x="3425154" y="6000712"/>
                  <a:ext cx="217296" cy="295760"/>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1" name="Google Shape;81;p1"/>
                <p:cNvSpPr/>
                <p:nvPr/>
              </p:nvSpPr>
              <p:spPr>
                <a:xfrm>
                  <a:off x="4352539" y="6000712"/>
                  <a:ext cx="114508" cy="295760"/>
                </a:xfrm>
                <a:custGeom>
                  <a:rect b="b" l="l" r="r" t="t"/>
                  <a:pathLst>
                    <a:path extrusionOk="0" h="545730" w="211288">
                      <a:moveTo>
                        <a:pt x="0" y="0"/>
                      </a:moveTo>
                      <a:lnTo>
                        <a:pt x="60717" y="0"/>
                      </a:lnTo>
                      <a:lnTo>
                        <a:pt x="60717" y="489356"/>
                      </a:lnTo>
                      <a:lnTo>
                        <a:pt x="211288" y="489356"/>
                      </a:lnTo>
                      <a:lnTo>
                        <a:pt x="211288"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2" name="Google Shape;82;p1"/>
                <p:cNvSpPr/>
                <p:nvPr/>
              </p:nvSpPr>
              <p:spPr>
                <a:xfrm>
                  <a:off x="5131150" y="6000712"/>
                  <a:ext cx="226712" cy="295760"/>
                </a:xfrm>
                <a:custGeom>
                  <a:rect b="b" l="l" r="r" t="t"/>
                  <a:pathLst>
                    <a:path extrusionOk="0" h="545730" w="418324">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nvGrpSpPr>
              <p:cNvPr id="83" name="Google Shape;83;p1"/>
              <p:cNvGrpSpPr/>
              <p:nvPr/>
            </p:nvGrpSpPr>
            <p:grpSpPr>
              <a:xfrm>
                <a:off x="4046885" y="3404172"/>
                <a:ext cx="6072802" cy="449734"/>
                <a:chOff x="1773650" y="5511077"/>
                <a:chExt cx="4402265" cy="326019"/>
              </a:xfrm>
            </p:grpSpPr>
            <p:sp>
              <p:nvSpPr>
                <p:cNvPr id="84" name="Google Shape;84;p1"/>
                <p:cNvSpPr/>
                <p:nvPr/>
              </p:nvSpPr>
              <p:spPr>
                <a:xfrm>
                  <a:off x="5432224" y="5511077"/>
                  <a:ext cx="263590" cy="321654"/>
                </a:xfrm>
                <a:custGeom>
                  <a:rect b="b" l="l" r="r" t="t"/>
                  <a:pathLst>
                    <a:path extrusionOk="0" h="593508" w="486370">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5" name="Google Shape;85;p1"/>
                <p:cNvSpPr/>
                <p:nvPr/>
              </p:nvSpPr>
              <p:spPr>
                <a:xfrm>
                  <a:off x="4628581" y="5518531"/>
                  <a:ext cx="185126" cy="305961"/>
                </a:xfrm>
                <a:custGeom>
                  <a:rect b="b" l="l" r="r" t="t"/>
                  <a:pathLst>
                    <a:path extrusionOk="0" h="564552" w="341590">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6" name="Google Shape;86;p1"/>
                <p:cNvSpPr/>
                <p:nvPr/>
              </p:nvSpPr>
              <p:spPr>
                <a:xfrm>
                  <a:off x="4848929" y="5518530"/>
                  <a:ext cx="242405" cy="305961"/>
                </a:xfrm>
                <a:custGeom>
                  <a:rect b="b" l="l" r="r" t="t"/>
                  <a:pathLst>
                    <a:path extrusionOk="0" h="564553" w="447280">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7" name="Google Shape;87;p1"/>
                <p:cNvSpPr/>
                <p:nvPr/>
              </p:nvSpPr>
              <p:spPr>
                <a:xfrm>
                  <a:off x="5741747" y="5518530"/>
                  <a:ext cx="242405" cy="305961"/>
                </a:xfrm>
                <a:custGeom>
                  <a:rect b="b" l="l" r="r" t="t"/>
                  <a:pathLst>
                    <a:path extrusionOk="0" h="564553" w="447279">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8" name="Google Shape;88;p1"/>
                <p:cNvSpPr/>
                <p:nvPr/>
              </p:nvSpPr>
              <p:spPr>
                <a:xfrm>
                  <a:off x="5132767" y="5523632"/>
                  <a:ext cx="32906" cy="295761"/>
                </a:xfrm>
                <a:custGeom>
                  <a:rect b="b" l="l" r="r" t="t"/>
                  <a:pathLst>
                    <a:path extrusionOk="0" h="545730" w="60717">
                      <a:moveTo>
                        <a:pt x="0" y="0"/>
                      </a:moveTo>
                      <a:lnTo>
                        <a:pt x="60717" y="0"/>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89" name="Google Shape;89;p1"/>
                <p:cNvSpPr/>
                <p:nvPr/>
              </p:nvSpPr>
              <p:spPr>
                <a:xfrm>
                  <a:off x="5228042" y="5523632"/>
                  <a:ext cx="153347" cy="295761"/>
                </a:xfrm>
                <a:custGeom>
                  <a:rect b="b" l="l" r="r" t="t"/>
                  <a:pathLst>
                    <a:path extrusionOk="0" h="545730" w="282954">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0" name="Google Shape;90;p1"/>
                <p:cNvSpPr/>
                <p:nvPr/>
              </p:nvSpPr>
              <p:spPr>
                <a:xfrm>
                  <a:off x="6022568" y="5523632"/>
                  <a:ext cx="153347" cy="295761"/>
                </a:xfrm>
                <a:custGeom>
                  <a:rect b="b" l="l" r="r" t="t"/>
                  <a:pathLst>
                    <a:path extrusionOk="0" h="545730" w="282954">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1" name="Google Shape;91;p1"/>
                <p:cNvSpPr/>
                <p:nvPr/>
              </p:nvSpPr>
              <p:spPr>
                <a:xfrm>
                  <a:off x="2044887" y="5511077"/>
                  <a:ext cx="263590" cy="321654"/>
                </a:xfrm>
                <a:custGeom>
                  <a:rect b="b" l="l" r="r" t="t"/>
                  <a:pathLst>
                    <a:path extrusionOk="0" h="593508" w="486370">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2" name="Google Shape;92;p1"/>
                <p:cNvSpPr/>
                <p:nvPr/>
              </p:nvSpPr>
              <p:spPr>
                <a:xfrm>
                  <a:off x="3134687" y="5518531"/>
                  <a:ext cx="185127" cy="305962"/>
                </a:xfrm>
                <a:custGeom>
                  <a:rect b="b" l="l" r="r" t="t"/>
                  <a:pathLst>
                    <a:path extrusionOk="0" h="564552" w="341591">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3" name="Google Shape;93;p1"/>
                <p:cNvSpPr/>
                <p:nvPr/>
              </p:nvSpPr>
              <p:spPr>
                <a:xfrm>
                  <a:off x="3982038" y="5518531"/>
                  <a:ext cx="308314" cy="305962"/>
                </a:xfrm>
                <a:custGeom>
                  <a:rect b="b" l="l" r="r" t="t"/>
                  <a:pathLst>
                    <a:path extrusionOk="0" h="564552" w="568894">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4" name="Google Shape;94;p1"/>
                <p:cNvSpPr/>
                <p:nvPr/>
              </p:nvSpPr>
              <p:spPr>
                <a:xfrm>
                  <a:off x="1773650" y="5523632"/>
                  <a:ext cx="211147" cy="300861"/>
                </a:xfrm>
                <a:custGeom>
                  <a:rect b="b" l="l" r="r" t="t"/>
                  <a:pathLst>
                    <a:path extrusionOk="0" h="555141" w="389602">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5" name="Google Shape;95;p1"/>
                <p:cNvSpPr/>
                <p:nvPr/>
              </p:nvSpPr>
              <p:spPr>
                <a:xfrm>
                  <a:off x="2359497" y="5523632"/>
                  <a:ext cx="32906" cy="295761"/>
                </a:xfrm>
                <a:custGeom>
                  <a:rect b="b" l="l" r="r" t="t"/>
                  <a:pathLst>
                    <a:path extrusionOk="0" h="545730" w="60716">
                      <a:moveTo>
                        <a:pt x="0" y="0"/>
                      </a:moveTo>
                      <a:lnTo>
                        <a:pt x="60716" y="0"/>
                      </a:lnTo>
                      <a:lnTo>
                        <a:pt x="60716"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6" name="Google Shape;96;p1"/>
                <p:cNvSpPr/>
                <p:nvPr/>
              </p:nvSpPr>
              <p:spPr>
                <a:xfrm>
                  <a:off x="2435756" y="5523632"/>
                  <a:ext cx="240051" cy="313464"/>
                </a:xfrm>
                <a:custGeom>
                  <a:rect b="b" l="l" r="r" t="t"/>
                  <a:pathLst>
                    <a:path extrusionOk="0" h="578396" w="442937">
                      <a:moveTo>
                        <a:pt x="0" y="0"/>
                      </a:moveTo>
                      <a:lnTo>
                        <a:pt x="65862" y="0"/>
                      </a:lnTo>
                      <a:lnTo>
                        <a:pt x="221470" y="416242"/>
                      </a:lnTo>
                      <a:lnTo>
                        <a:pt x="377078" y="0"/>
                      </a:lnTo>
                      <a:lnTo>
                        <a:pt x="442937" y="0"/>
                      </a:lnTo>
                      <a:lnTo>
                        <a:pt x="221470" y="57839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7" name="Google Shape;97;p1"/>
                <p:cNvSpPr/>
                <p:nvPr/>
              </p:nvSpPr>
              <p:spPr>
                <a:xfrm>
                  <a:off x="2719915" y="5523632"/>
                  <a:ext cx="153347" cy="295761"/>
                </a:xfrm>
                <a:custGeom>
                  <a:rect b="b" l="l" r="r" t="t"/>
                  <a:pathLst>
                    <a:path extrusionOk="0" h="545730" w="282955">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8" name="Google Shape;98;p1"/>
                <p:cNvSpPr/>
                <p:nvPr/>
              </p:nvSpPr>
              <p:spPr>
                <a:xfrm>
                  <a:off x="2930908" y="5523614"/>
                  <a:ext cx="171002" cy="295777"/>
                </a:xfrm>
                <a:custGeom>
                  <a:rect b="b" l="l" r="r" t="t"/>
                  <a:pathLst>
                    <a:path extrusionOk="0" h="545761" w="315530">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99" name="Google Shape;99;p1"/>
                <p:cNvSpPr/>
                <p:nvPr/>
              </p:nvSpPr>
              <p:spPr>
                <a:xfrm>
                  <a:off x="3368593" y="5523632"/>
                  <a:ext cx="32906" cy="295761"/>
                </a:xfrm>
                <a:custGeom>
                  <a:rect b="b" l="l" r="r" t="t"/>
                  <a:pathLst>
                    <a:path extrusionOk="0" h="545730" w="60717">
                      <a:moveTo>
                        <a:pt x="0" y="0"/>
                      </a:moveTo>
                      <a:lnTo>
                        <a:pt x="60717" y="0"/>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100" name="Google Shape;100;p1"/>
                <p:cNvSpPr/>
                <p:nvPr/>
              </p:nvSpPr>
              <p:spPr>
                <a:xfrm>
                  <a:off x="3437648" y="5523632"/>
                  <a:ext cx="176496" cy="295761"/>
                </a:xfrm>
                <a:custGeom>
                  <a:rect b="b" l="l" r="r" t="t"/>
                  <a:pathLst>
                    <a:path extrusionOk="0" h="545730" w="325665">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101" name="Google Shape;101;p1"/>
                <p:cNvSpPr/>
                <p:nvPr/>
              </p:nvSpPr>
              <p:spPr>
                <a:xfrm>
                  <a:off x="3622701" y="5523632"/>
                  <a:ext cx="226711" cy="295761"/>
                </a:xfrm>
                <a:custGeom>
                  <a:rect b="b" l="l" r="r" t="t"/>
                  <a:pathLst>
                    <a:path extrusionOk="0" h="545730" w="418323">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102" name="Google Shape;102;p1"/>
                <p:cNvSpPr/>
                <p:nvPr/>
              </p:nvSpPr>
              <p:spPr>
                <a:xfrm>
                  <a:off x="4337872" y="5523632"/>
                  <a:ext cx="134516" cy="295761"/>
                </a:xfrm>
                <a:custGeom>
                  <a:rect b="b" l="l" r="r" t="t"/>
                  <a:pathLst>
                    <a:path extrusionOk="0" h="545730" w="248206">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grpSp>
          <p:nvGrpSpPr>
            <p:cNvPr id="103" name="Google Shape;103;p1"/>
            <p:cNvGrpSpPr/>
            <p:nvPr/>
          </p:nvGrpSpPr>
          <p:grpSpPr>
            <a:xfrm>
              <a:off x="4046885" y="2012140"/>
              <a:ext cx="4138992" cy="532254"/>
              <a:chOff x="4046885" y="2012140"/>
              <a:chExt cx="4138992" cy="532254"/>
            </a:xfrm>
          </p:grpSpPr>
          <p:sp>
            <p:nvSpPr>
              <p:cNvPr id="104" name="Google Shape;104;p1"/>
              <p:cNvSpPr/>
              <p:nvPr/>
            </p:nvSpPr>
            <p:spPr>
              <a:xfrm>
                <a:off x="6210211" y="2012140"/>
                <a:ext cx="532254" cy="531123"/>
              </a:xfrm>
              <a:custGeom>
                <a:rect b="b" l="l" r="r" t="t"/>
                <a:pathLst>
                  <a:path extrusionOk="0" h="699492" w="700981">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
              <p:cNvSpPr/>
              <p:nvPr/>
            </p:nvSpPr>
            <p:spPr>
              <a:xfrm>
                <a:off x="6925239" y="2012704"/>
                <a:ext cx="532253" cy="529993"/>
              </a:xfrm>
              <a:custGeom>
                <a:rect b="b" l="l" r="r" t="t"/>
                <a:pathLst>
                  <a:path extrusionOk="0" h="698004" w="700980">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
              <p:cNvSpPr/>
              <p:nvPr/>
            </p:nvSpPr>
            <p:spPr>
              <a:xfrm>
                <a:off x="4046885" y="2014401"/>
                <a:ext cx="532817" cy="529993"/>
              </a:xfrm>
              <a:custGeom>
                <a:rect b="b" l="l" r="r" t="t"/>
                <a:pathLst>
                  <a:path extrusionOk="0" h="698004" w="70172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1"/>
              <p:cNvSpPr/>
              <p:nvPr/>
            </p:nvSpPr>
            <p:spPr>
              <a:xfrm>
                <a:off x="5486211" y="2012140"/>
                <a:ext cx="532254" cy="532253"/>
              </a:xfrm>
              <a:custGeom>
                <a:rect b="b" l="l" r="r" t="t"/>
                <a:pathLst>
                  <a:path extrusionOk="0" h="700980" w="700981">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
              <p:cNvSpPr/>
              <p:nvPr/>
            </p:nvSpPr>
            <p:spPr>
              <a:xfrm>
                <a:off x="7653059" y="2012140"/>
                <a:ext cx="532818" cy="527168"/>
              </a:xfrm>
              <a:custGeom>
                <a:rect b="b" l="l" r="r" t="t"/>
                <a:pathLst>
                  <a:path extrusionOk="0" h="694284" w="701725">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1"/>
              <p:cNvSpPr/>
              <p:nvPr/>
            </p:nvSpPr>
            <p:spPr>
              <a:xfrm>
                <a:off x="4761940" y="2017226"/>
                <a:ext cx="529287" cy="520388"/>
              </a:xfrm>
              <a:custGeom>
                <a:rect b="b" l="l" r="r" t="t"/>
                <a:pathLst>
                  <a:path extrusionOk="0" h="685353" w="697075">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2742a06ae4_4_26"/>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Exploratory Data Analysis</a:t>
            </a:r>
            <a:endParaRPr/>
          </a:p>
        </p:txBody>
      </p:sp>
      <p:sp>
        <p:nvSpPr>
          <p:cNvPr id="199" name="Google Shape;199;g12742a06ae4_4_26"/>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0" name="Google Shape;200;g12742a06ae4_4_26"/>
          <p:cNvSpPr txBox="1"/>
          <p:nvPr/>
        </p:nvSpPr>
        <p:spPr>
          <a:xfrm>
            <a:off x="669925" y="1134250"/>
            <a:ext cx="5155200" cy="78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1800">
                <a:solidFill>
                  <a:schemeClr val="dk1"/>
                </a:solidFill>
              </a:rPr>
              <a:t>Explore </a:t>
            </a:r>
            <a:r>
              <a:rPr b="1" lang="en-US" sz="1800">
                <a:solidFill>
                  <a:schemeClr val="dk1"/>
                </a:solidFill>
              </a:rPr>
              <a:t>the relationship between calendar events and sales.</a:t>
            </a:r>
            <a:endParaRPr sz="1800">
              <a:solidFill>
                <a:schemeClr val="dk1"/>
              </a:solidFill>
            </a:endParaRPr>
          </a:p>
        </p:txBody>
      </p:sp>
      <p:pic>
        <p:nvPicPr>
          <p:cNvPr id="201" name="Google Shape;201;g12742a06ae4_4_26"/>
          <p:cNvPicPr preferRelativeResize="0"/>
          <p:nvPr/>
        </p:nvPicPr>
        <p:blipFill>
          <a:blip r:embed="rId3">
            <a:alphaModFix/>
          </a:blip>
          <a:stretch>
            <a:fillRect/>
          </a:stretch>
        </p:blipFill>
        <p:spPr>
          <a:xfrm>
            <a:off x="789850" y="1853900"/>
            <a:ext cx="4485874" cy="2244875"/>
          </a:xfrm>
          <a:prstGeom prst="rect">
            <a:avLst/>
          </a:prstGeom>
          <a:noFill/>
          <a:ln>
            <a:noFill/>
          </a:ln>
        </p:spPr>
      </p:pic>
      <p:pic>
        <p:nvPicPr>
          <p:cNvPr id="202" name="Google Shape;202;g12742a06ae4_4_26"/>
          <p:cNvPicPr preferRelativeResize="0"/>
          <p:nvPr/>
        </p:nvPicPr>
        <p:blipFill>
          <a:blip r:embed="rId4">
            <a:alphaModFix/>
          </a:blip>
          <a:stretch>
            <a:fillRect/>
          </a:stretch>
        </p:blipFill>
        <p:spPr>
          <a:xfrm>
            <a:off x="789850" y="4098775"/>
            <a:ext cx="4485874" cy="2532750"/>
          </a:xfrm>
          <a:prstGeom prst="rect">
            <a:avLst/>
          </a:prstGeom>
          <a:noFill/>
          <a:ln>
            <a:noFill/>
          </a:ln>
        </p:spPr>
      </p:pic>
      <p:sp>
        <p:nvSpPr>
          <p:cNvPr id="203" name="Google Shape;203;g12742a06ae4_4_26"/>
          <p:cNvSpPr txBox="1"/>
          <p:nvPr/>
        </p:nvSpPr>
        <p:spPr>
          <a:xfrm>
            <a:off x="6330800" y="1518275"/>
            <a:ext cx="4964400" cy="47100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US" sz="2400"/>
              <a:t>Summary of EDA </a:t>
            </a:r>
            <a:endParaRPr b="1" sz="24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US" sz="1800"/>
              <a:t>Understanding the given dataset.</a:t>
            </a:r>
            <a:endParaRPr sz="1800"/>
          </a:p>
          <a:p>
            <a:pPr indent="-342900" lvl="0" marL="457200" rtl="0" algn="l">
              <a:lnSpc>
                <a:spcPct val="115000"/>
              </a:lnSpc>
              <a:spcBef>
                <a:spcPts val="0"/>
              </a:spcBef>
              <a:spcAft>
                <a:spcPts val="0"/>
              </a:spcAft>
              <a:buSzPts val="1800"/>
              <a:buChar char="●"/>
            </a:pPr>
            <a:r>
              <a:rPr lang="en-US" sz="1800"/>
              <a:t>Actually taking a look at the time series irregularity of all of the sales.</a:t>
            </a:r>
            <a:endParaRPr sz="1800"/>
          </a:p>
          <a:p>
            <a:pPr indent="-342900" lvl="0" marL="457200" rtl="0" algn="l">
              <a:lnSpc>
                <a:spcPct val="115000"/>
              </a:lnSpc>
              <a:spcBef>
                <a:spcPts val="0"/>
              </a:spcBef>
              <a:spcAft>
                <a:spcPts val="0"/>
              </a:spcAft>
              <a:buSzPts val="1800"/>
              <a:buChar char="●"/>
            </a:pPr>
            <a:r>
              <a:rPr lang="en-US" sz="1800"/>
              <a:t>Analyzing the trends of aggregate sales of time series.</a:t>
            </a:r>
            <a:endParaRPr sz="1800"/>
          </a:p>
          <a:p>
            <a:pPr indent="-342900" lvl="0" marL="457200" rtl="0" algn="l">
              <a:lnSpc>
                <a:spcPct val="115000"/>
              </a:lnSpc>
              <a:spcBef>
                <a:spcPts val="0"/>
              </a:spcBef>
              <a:spcAft>
                <a:spcPts val="0"/>
              </a:spcAft>
              <a:buSzPts val="1800"/>
              <a:buChar char="●"/>
            </a:pPr>
            <a:r>
              <a:rPr lang="en-US" sz="1800"/>
              <a:t>From calendar, checked how events are related to the sales.</a:t>
            </a:r>
            <a:endParaRPr sz="1800"/>
          </a:p>
          <a:p>
            <a:pPr indent="-342900" lvl="0" marL="457200" rtl="0" algn="l">
              <a:lnSpc>
                <a:spcPct val="115000"/>
              </a:lnSpc>
              <a:spcBef>
                <a:spcPts val="0"/>
              </a:spcBef>
              <a:spcAft>
                <a:spcPts val="0"/>
              </a:spcAft>
              <a:buSzPts val="1800"/>
              <a:buChar char="●"/>
            </a:pPr>
            <a:r>
              <a:rPr lang="en-US" sz="1800"/>
              <a:t>Weekends have more sales.</a:t>
            </a:r>
            <a:endParaRPr sz="1800"/>
          </a:p>
          <a:p>
            <a:pPr indent="-342900" lvl="0" marL="457200" rtl="0" algn="l">
              <a:lnSpc>
                <a:spcPct val="115000"/>
              </a:lnSpc>
              <a:spcBef>
                <a:spcPts val="0"/>
              </a:spcBef>
              <a:spcAft>
                <a:spcPts val="0"/>
              </a:spcAft>
              <a:buSzPts val="1800"/>
              <a:buChar char="●"/>
            </a:pPr>
            <a:r>
              <a:rPr lang="en-US" sz="1800"/>
              <a:t>All three different regions almost have the same prices of products.</a:t>
            </a:r>
            <a:endParaRPr sz="1800"/>
          </a:p>
          <a:p>
            <a:pPr indent="-342900" lvl="0" marL="457200" rtl="0" algn="l">
              <a:lnSpc>
                <a:spcPct val="115000"/>
              </a:lnSpc>
              <a:spcBef>
                <a:spcPts val="0"/>
              </a:spcBef>
              <a:spcAft>
                <a:spcPts val="0"/>
              </a:spcAft>
              <a:buSzPts val="1800"/>
              <a:buChar char="●"/>
            </a:pPr>
            <a:r>
              <a:rPr lang="en-US" sz="1800"/>
              <a:t>Checked the variation with respect to SNAP days with the sales aggregation.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5f588d939_0_1"/>
          <p:cNvSpPr txBox="1"/>
          <p:nvPr>
            <p:ph type="title"/>
          </p:nvPr>
        </p:nvSpPr>
        <p:spPr>
          <a:xfrm>
            <a:off x="3768350" y="2551477"/>
            <a:ext cx="5419200" cy="1268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sz="3600">
                <a:solidFill>
                  <a:srgbClr val="000000"/>
                </a:solidFill>
              </a:rPr>
              <a:t>Mode</a:t>
            </a:r>
            <a:r>
              <a:rPr lang="en-US" sz="3600">
                <a:solidFill>
                  <a:srgbClr val="000000"/>
                </a:solidFill>
              </a:rPr>
              <a:t>l: Quantile Regression with Keras</a:t>
            </a:r>
            <a:endParaRPr b="1" sz="3600">
              <a:latin typeface="Arial"/>
              <a:ea typeface="Arial"/>
              <a:cs typeface="Arial"/>
              <a:sym typeface="Arial"/>
            </a:endParaRPr>
          </a:p>
        </p:txBody>
      </p:sp>
      <p:sp>
        <p:nvSpPr>
          <p:cNvPr id="209" name="Google Shape;209;g125f588d939_0_1"/>
          <p:cNvSpPr/>
          <p:nvPr/>
        </p:nvSpPr>
        <p:spPr>
          <a:xfrm>
            <a:off x="2494481" y="2796712"/>
            <a:ext cx="1035918" cy="892080"/>
          </a:xfrm>
          <a:prstGeom prst="rect">
            <a:avLst/>
          </a:prstGeom>
        </p:spPr>
        <p:txBody>
          <a:bodyPr>
            <a:prstTxWarp prst="textPlain"/>
          </a:bodyPr>
          <a:lstStyle/>
          <a:p>
            <a:pPr lvl="0" algn="l"/>
            <a:r>
              <a:rPr b="0" i="0">
                <a:ln>
                  <a:noFill/>
                </a:ln>
                <a:solidFill>
                  <a:schemeClr val="accent1"/>
                </a:solidFill>
                <a:latin typeface="Impact"/>
              </a:rPr>
              <a:t>/03</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2291e62c3d_0_6"/>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t>Quantile Regression with Keras</a:t>
            </a:r>
            <a:endParaRPr/>
          </a:p>
        </p:txBody>
      </p:sp>
      <p:sp>
        <p:nvSpPr>
          <p:cNvPr id="216" name="Google Shape;216;g12291e62c3d_0_6"/>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17" name="Google Shape;217;g12291e62c3d_0_6"/>
          <p:cNvSpPr txBox="1"/>
          <p:nvPr/>
        </p:nvSpPr>
        <p:spPr>
          <a:xfrm>
            <a:off x="669925" y="1538775"/>
            <a:ext cx="9484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212121"/>
                </a:solidFill>
                <a:highlight>
                  <a:srgbClr val="FFFFFF"/>
                </a:highlight>
              </a:rPr>
              <a:t>Pinball Loss Function</a:t>
            </a:r>
            <a:endParaRPr b="1" i="0" sz="1800" u="none" cap="none" strike="noStrike">
              <a:solidFill>
                <a:srgbClr val="212121"/>
              </a:solidFill>
              <a:highlight>
                <a:srgbClr val="FFFFFF"/>
              </a:highlight>
            </a:endParaRPr>
          </a:p>
        </p:txBody>
      </p:sp>
      <p:sp>
        <p:nvSpPr>
          <p:cNvPr id="218" name="Google Shape;218;g12291e62c3d_0_6"/>
          <p:cNvSpPr txBox="1"/>
          <p:nvPr/>
        </p:nvSpPr>
        <p:spPr>
          <a:xfrm>
            <a:off x="669925" y="3236500"/>
            <a:ext cx="9484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212121"/>
                </a:solidFill>
                <a:highlight>
                  <a:srgbClr val="FFFFFF"/>
                </a:highlight>
              </a:rPr>
              <a:t>Network Structure Diagram</a:t>
            </a:r>
            <a:endParaRPr b="1" i="0" sz="1800" u="none" cap="none" strike="noStrike">
              <a:solidFill>
                <a:srgbClr val="212121"/>
              </a:solidFill>
              <a:highlight>
                <a:srgbClr val="FFFFFF"/>
              </a:highlight>
            </a:endParaRPr>
          </a:p>
        </p:txBody>
      </p:sp>
      <p:pic>
        <p:nvPicPr>
          <p:cNvPr id="219" name="Google Shape;219;g12291e62c3d_0_6"/>
          <p:cNvPicPr preferRelativeResize="0"/>
          <p:nvPr/>
        </p:nvPicPr>
        <p:blipFill>
          <a:blip r:embed="rId3">
            <a:alphaModFix/>
          </a:blip>
          <a:stretch>
            <a:fillRect/>
          </a:stretch>
        </p:blipFill>
        <p:spPr>
          <a:xfrm>
            <a:off x="746125" y="3698200"/>
            <a:ext cx="9985275" cy="2949750"/>
          </a:xfrm>
          <a:prstGeom prst="rect">
            <a:avLst/>
          </a:prstGeom>
          <a:noFill/>
          <a:ln>
            <a:noFill/>
          </a:ln>
        </p:spPr>
      </p:pic>
      <p:pic>
        <p:nvPicPr>
          <p:cNvPr id="220" name="Google Shape;220;g12291e62c3d_0_6"/>
          <p:cNvPicPr preferRelativeResize="0"/>
          <p:nvPr/>
        </p:nvPicPr>
        <p:blipFill>
          <a:blip r:embed="rId4">
            <a:alphaModFix/>
          </a:blip>
          <a:stretch>
            <a:fillRect/>
          </a:stretch>
        </p:blipFill>
        <p:spPr>
          <a:xfrm>
            <a:off x="669925" y="2202775"/>
            <a:ext cx="4591725" cy="62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3846406" y="2703874"/>
            <a:ext cx="5419200" cy="89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sz="4400"/>
              <a:t>Evaluation</a:t>
            </a:r>
            <a:endParaRPr/>
          </a:p>
        </p:txBody>
      </p:sp>
      <p:sp>
        <p:nvSpPr>
          <p:cNvPr id="226" name="Google Shape;226;p13"/>
          <p:cNvSpPr/>
          <p:nvPr/>
        </p:nvSpPr>
        <p:spPr>
          <a:xfrm>
            <a:off x="2494481" y="2796712"/>
            <a:ext cx="1022795" cy="889909"/>
          </a:xfrm>
          <a:prstGeom prst="rect">
            <a:avLst/>
          </a:prstGeom>
        </p:spPr>
        <p:txBody>
          <a:bodyPr>
            <a:prstTxWarp prst="textPlain"/>
          </a:bodyPr>
          <a:lstStyle/>
          <a:p>
            <a:pPr lvl="0" algn="l"/>
            <a:r>
              <a:rPr b="0" i="0">
                <a:ln>
                  <a:noFill/>
                </a:ln>
                <a:solidFill>
                  <a:schemeClr val="accent1"/>
                </a:solidFill>
                <a:latin typeface="Impact"/>
              </a:rPr>
              <a:t>/04</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25f588d939_1_53"/>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Evaluation</a:t>
            </a:r>
            <a:endParaRPr/>
          </a:p>
        </p:txBody>
      </p:sp>
      <p:sp>
        <p:nvSpPr>
          <p:cNvPr id="232" name="Google Shape;232;g125f588d939_1_53"/>
          <p:cNvSpPr txBox="1"/>
          <p:nvPr/>
        </p:nvSpPr>
        <p:spPr>
          <a:xfrm>
            <a:off x="524850" y="2928375"/>
            <a:ext cx="11416200" cy="1221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800">
                <a:solidFill>
                  <a:schemeClr val="dk1"/>
                </a:solidFill>
              </a:rPr>
              <a:t>u is set to u</a:t>
            </a:r>
            <a:r>
              <a:rPr baseline="-25000" lang="en-US" sz="1800">
                <a:solidFill>
                  <a:schemeClr val="dk1"/>
                </a:solidFill>
              </a:rPr>
              <a:t>1 </a:t>
            </a:r>
            <a:r>
              <a:rPr lang="en-US" sz="1800">
                <a:solidFill>
                  <a:schemeClr val="dk1"/>
                </a:solidFill>
              </a:rPr>
              <a:t>= 0.005, u</a:t>
            </a:r>
            <a:r>
              <a:rPr baseline="-25000" lang="en-US" sz="1800">
                <a:solidFill>
                  <a:schemeClr val="dk1"/>
                </a:solidFill>
              </a:rPr>
              <a:t>2 </a:t>
            </a:r>
            <a:r>
              <a:rPr lang="en-US" sz="1800">
                <a:solidFill>
                  <a:schemeClr val="dk1"/>
                </a:solidFill>
              </a:rPr>
              <a:t>= 0.025, u</a:t>
            </a:r>
            <a:r>
              <a:rPr baseline="-25000" lang="en-US" sz="1800">
                <a:solidFill>
                  <a:schemeClr val="dk1"/>
                </a:solidFill>
              </a:rPr>
              <a:t>3 </a:t>
            </a:r>
            <a:r>
              <a:rPr lang="en-US" sz="1800">
                <a:solidFill>
                  <a:schemeClr val="dk1"/>
                </a:solidFill>
              </a:rPr>
              <a:t>= 0.165, u</a:t>
            </a:r>
            <a:r>
              <a:rPr baseline="-25000" lang="en-US" sz="1800">
                <a:solidFill>
                  <a:schemeClr val="dk1"/>
                </a:solidFill>
              </a:rPr>
              <a:t>4 </a:t>
            </a:r>
            <a:r>
              <a:rPr lang="en-US" sz="1800">
                <a:solidFill>
                  <a:schemeClr val="dk1"/>
                </a:solidFill>
              </a:rPr>
              <a:t>= 0.25, u</a:t>
            </a:r>
            <a:r>
              <a:rPr baseline="-25000" lang="en-US" sz="1800">
                <a:solidFill>
                  <a:schemeClr val="dk1"/>
                </a:solidFill>
              </a:rPr>
              <a:t>5 </a:t>
            </a:r>
            <a:r>
              <a:rPr lang="en-US" sz="1800">
                <a:solidFill>
                  <a:schemeClr val="dk1"/>
                </a:solidFill>
              </a:rPr>
              <a:t>= 0.5, u</a:t>
            </a:r>
            <a:r>
              <a:rPr baseline="-25000" lang="en-US" sz="1800">
                <a:solidFill>
                  <a:schemeClr val="dk1"/>
                </a:solidFill>
              </a:rPr>
              <a:t>6 </a:t>
            </a:r>
            <a:r>
              <a:rPr lang="en-US" sz="1800">
                <a:solidFill>
                  <a:schemeClr val="dk1"/>
                </a:solidFill>
              </a:rPr>
              <a:t>= 0.75, u</a:t>
            </a:r>
            <a:r>
              <a:rPr baseline="-25000" lang="en-US" sz="1800">
                <a:solidFill>
                  <a:schemeClr val="dk1"/>
                </a:solidFill>
              </a:rPr>
              <a:t>7 </a:t>
            </a:r>
            <a:r>
              <a:rPr lang="en-US" sz="1800">
                <a:solidFill>
                  <a:schemeClr val="dk1"/>
                </a:solidFill>
              </a:rPr>
              <a:t>= 0.835, u</a:t>
            </a:r>
            <a:r>
              <a:rPr baseline="-25000" lang="en-US" sz="1800">
                <a:solidFill>
                  <a:schemeClr val="dk1"/>
                </a:solidFill>
              </a:rPr>
              <a:t>8 </a:t>
            </a:r>
            <a:r>
              <a:rPr lang="en-US" sz="1800">
                <a:solidFill>
                  <a:schemeClr val="dk1"/>
                </a:solidFill>
              </a:rPr>
              <a:t>= 0.975, and u</a:t>
            </a:r>
            <a:r>
              <a:rPr baseline="-25000" lang="en-US" sz="1800">
                <a:solidFill>
                  <a:schemeClr val="dk1"/>
                </a:solidFill>
              </a:rPr>
              <a:t>9 </a:t>
            </a:r>
            <a:r>
              <a:rPr lang="en-US" sz="1800">
                <a:solidFill>
                  <a:schemeClr val="dk1"/>
                </a:solidFill>
              </a:rPr>
              <a:t>= 0.995.</a:t>
            </a:r>
            <a:endParaRPr i="0" sz="1800" u="none" cap="none" strike="noStrike">
              <a:solidFill>
                <a:srgbClr val="212121"/>
              </a:solidFill>
              <a:highlight>
                <a:srgbClr val="FFFFFF"/>
              </a:highlight>
            </a:endParaRPr>
          </a:p>
        </p:txBody>
      </p:sp>
      <p:sp>
        <p:nvSpPr>
          <p:cNvPr id="233" name="Google Shape;233;g125f588d939_1_53"/>
          <p:cNvSpPr txBox="1"/>
          <p:nvPr/>
        </p:nvSpPr>
        <p:spPr>
          <a:xfrm>
            <a:off x="1098250" y="4292575"/>
            <a:ext cx="30000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50"/>
              <a:buFont typeface="Arial"/>
              <a:buNone/>
            </a:pPr>
            <a:r>
              <a:t/>
            </a:r>
            <a:endParaRPr b="1" i="0" sz="17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50"/>
              <a:buFont typeface="Arial"/>
              <a:buNone/>
            </a:pPr>
            <a:r>
              <a:t/>
            </a:r>
            <a:endParaRPr b="1" i="0" sz="1750" u="none" cap="none" strike="noStrike">
              <a:solidFill>
                <a:srgbClr val="212121"/>
              </a:solidFill>
              <a:latin typeface="Roboto"/>
              <a:ea typeface="Roboto"/>
              <a:cs typeface="Roboto"/>
              <a:sym typeface="Roboto"/>
            </a:endParaRPr>
          </a:p>
        </p:txBody>
      </p:sp>
      <p:sp>
        <p:nvSpPr>
          <p:cNvPr id="234" name="Google Shape;234;g125f588d939_1_53"/>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35" name="Google Shape;235;g125f588d939_1_53"/>
          <p:cNvPicPr preferRelativeResize="0"/>
          <p:nvPr/>
        </p:nvPicPr>
        <p:blipFill>
          <a:blip r:embed="rId3">
            <a:alphaModFix/>
          </a:blip>
          <a:stretch>
            <a:fillRect/>
          </a:stretch>
        </p:blipFill>
        <p:spPr>
          <a:xfrm>
            <a:off x="567100" y="1564575"/>
            <a:ext cx="9924675" cy="1085150"/>
          </a:xfrm>
          <a:prstGeom prst="rect">
            <a:avLst/>
          </a:prstGeom>
          <a:noFill/>
          <a:ln>
            <a:noFill/>
          </a:ln>
        </p:spPr>
      </p:pic>
      <p:pic>
        <p:nvPicPr>
          <p:cNvPr id="236" name="Google Shape;236;g125f588d939_1_53"/>
          <p:cNvPicPr preferRelativeResize="0"/>
          <p:nvPr/>
        </p:nvPicPr>
        <p:blipFill>
          <a:blip r:embed="rId4">
            <a:alphaModFix/>
          </a:blip>
          <a:stretch>
            <a:fillRect/>
          </a:stretch>
        </p:blipFill>
        <p:spPr>
          <a:xfrm>
            <a:off x="567100" y="4443150"/>
            <a:ext cx="3531150" cy="978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25f588d939_1_26"/>
          <p:cNvSpPr txBox="1"/>
          <p:nvPr>
            <p:ph type="title"/>
          </p:nvPr>
        </p:nvSpPr>
        <p:spPr>
          <a:xfrm>
            <a:off x="3768343" y="2703871"/>
            <a:ext cx="5419200" cy="895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4400">
                <a:solidFill>
                  <a:srgbClr val="000000"/>
                </a:solidFill>
              </a:rPr>
              <a:t>Comparison</a:t>
            </a:r>
            <a:endParaRPr sz="4400">
              <a:solidFill>
                <a:srgbClr val="000000"/>
              </a:solidFill>
            </a:endParaRPr>
          </a:p>
        </p:txBody>
      </p:sp>
      <p:sp>
        <p:nvSpPr>
          <p:cNvPr id="242" name="Google Shape;242;g125f588d939_1_26"/>
          <p:cNvSpPr/>
          <p:nvPr/>
        </p:nvSpPr>
        <p:spPr>
          <a:xfrm>
            <a:off x="2494481" y="2796712"/>
            <a:ext cx="1030723" cy="889909"/>
          </a:xfrm>
          <a:prstGeom prst="rect">
            <a:avLst/>
          </a:prstGeom>
        </p:spPr>
        <p:txBody>
          <a:bodyPr>
            <a:prstTxWarp prst="textPlain"/>
          </a:bodyPr>
          <a:lstStyle/>
          <a:p>
            <a:pPr lvl="0" algn="l"/>
            <a:r>
              <a:rPr b="0" i="0">
                <a:ln>
                  <a:noFill/>
                </a:ln>
                <a:solidFill>
                  <a:schemeClr val="accent1"/>
                </a:solidFill>
                <a:latin typeface="Impact"/>
              </a:rPr>
              <a:t>/05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25f588d939_1_58"/>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Comparison with other models</a:t>
            </a:r>
            <a:endParaRPr/>
          </a:p>
        </p:txBody>
      </p:sp>
      <p:sp>
        <p:nvSpPr>
          <p:cNvPr id="248" name="Google Shape;248;g125f588d939_1_58"/>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49" name="Google Shape;249;g125f588d939_1_58"/>
          <p:cNvPicPr preferRelativeResize="0"/>
          <p:nvPr/>
        </p:nvPicPr>
        <p:blipFill>
          <a:blip r:embed="rId3">
            <a:alphaModFix/>
          </a:blip>
          <a:stretch>
            <a:fillRect/>
          </a:stretch>
        </p:blipFill>
        <p:spPr>
          <a:xfrm>
            <a:off x="1325000" y="4566250"/>
            <a:ext cx="8853526" cy="1125800"/>
          </a:xfrm>
          <a:prstGeom prst="rect">
            <a:avLst/>
          </a:prstGeom>
          <a:noFill/>
          <a:ln>
            <a:noFill/>
          </a:ln>
        </p:spPr>
      </p:pic>
      <p:sp>
        <p:nvSpPr>
          <p:cNvPr id="250" name="Google Shape;250;g125f588d939_1_58"/>
          <p:cNvSpPr txBox="1"/>
          <p:nvPr/>
        </p:nvSpPr>
        <p:spPr>
          <a:xfrm>
            <a:off x="1325000" y="1372463"/>
            <a:ext cx="91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In addition to the Quantile Regression Model, we also try some other models including LGBM, LSTM and SES. </a:t>
            </a:r>
            <a:endParaRPr sz="1800"/>
          </a:p>
        </p:txBody>
      </p:sp>
      <p:sp>
        <p:nvSpPr>
          <p:cNvPr id="251" name="Google Shape;251;g125f588d939_1_58"/>
          <p:cNvSpPr txBox="1"/>
          <p:nvPr/>
        </p:nvSpPr>
        <p:spPr>
          <a:xfrm>
            <a:off x="1325000" y="2461613"/>
            <a:ext cx="916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Since we have done the former “Accuracy” project with these models, The results could be generated from those submission files.</a:t>
            </a:r>
            <a:endParaRPr sz="1800"/>
          </a:p>
        </p:txBody>
      </p:sp>
      <p:sp>
        <p:nvSpPr>
          <p:cNvPr id="252" name="Google Shape;252;g125f588d939_1_58"/>
          <p:cNvSpPr txBox="1"/>
          <p:nvPr/>
        </p:nvSpPr>
        <p:spPr>
          <a:xfrm>
            <a:off x="1325000" y="3200500"/>
            <a:ext cx="916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By considering the quantiles distribution as a cumulative normal distribution.</a:t>
            </a:r>
            <a:endParaRPr sz="1800"/>
          </a:p>
        </p:txBody>
      </p:sp>
      <p:sp>
        <p:nvSpPr>
          <p:cNvPr id="253" name="Google Shape;253;g125f588d939_1_58"/>
          <p:cNvSpPr txBox="1"/>
          <p:nvPr/>
        </p:nvSpPr>
        <p:spPr>
          <a:xfrm>
            <a:off x="1325000" y="3678113"/>
            <a:ext cx="916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These models</a:t>
            </a:r>
            <a:r>
              <a:rPr lang="en-US" sz="1800"/>
              <a:t> also</a:t>
            </a:r>
            <a:r>
              <a:rPr lang="en-US" sz="1800"/>
              <a:t> have good performances on uncertainty</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25f588d939_2_1"/>
          <p:cNvSpPr txBox="1"/>
          <p:nvPr>
            <p:ph type="title"/>
          </p:nvPr>
        </p:nvSpPr>
        <p:spPr>
          <a:xfrm>
            <a:off x="3768343" y="2703871"/>
            <a:ext cx="5419200" cy="895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sz="4400">
                <a:solidFill>
                  <a:srgbClr val="000000"/>
                </a:solidFill>
              </a:rPr>
              <a:t>Conclusion</a:t>
            </a:r>
            <a:endParaRPr b="1" sz="4400">
              <a:latin typeface="Arial"/>
              <a:ea typeface="Arial"/>
              <a:cs typeface="Arial"/>
              <a:sym typeface="Arial"/>
            </a:endParaRPr>
          </a:p>
        </p:txBody>
      </p:sp>
      <p:sp>
        <p:nvSpPr>
          <p:cNvPr id="259" name="Google Shape;259;g125f588d939_2_1"/>
          <p:cNvSpPr/>
          <p:nvPr/>
        </p:nvSpPr>
        <p:spPr>
          <a:xfrm>
            <a:off x="2494481" y="2796712"/>
            <a:ext cx="1034326" cy="889909"/>
          </a:xfrm>
          <a:prstGeom prst="rect">
            <a:avLst/>
          </a:prstGeom>
        </p:spPr>
        <p:txBody>
          <a:bodyPr>
            <a:prstTxWarp prst="textPlain"/>
          </a:bodyPr>
          <a:lstStyle/>
          <a:p>
            <a:pPr lvl="0" algn="l"/>
            <a:r>
              <a:rPr b="0" i="0">
                <a:ln>
                  <a:noFill/>
                </a:ln>
                <a:solidFill>
                  <a:schemeClr val="accent1"/>
                </a:solidFill>
                <a:latin typeface="Impact"/>
              </a:rPr>
              <a:t>/06</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25f588d939_1_63"/>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t>Conclusion</a:t>
            </a:r>
            <a:endParaRPr/>
          </a:p>
        </p:txBody>
      </p:sp>
      <p:sp>
        <p:nvSpPr>
          <p:cNvPr id="265" name="Google Shape;265;g125f588d939_1_63"/>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66" name="Google Shape;266;g125f588d939_1_63"/>
          <p:cNvSpPr txBox="1"/>
          <p:nvPr/>
        </p:nvSpPr>
        <p:spPr>
          <a:xfrm>
            <a:off x="1084950" y="1652063"/>
            <a:ext cx="86262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This project is another research aspect of Walmart sales prediction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chemeClr val="dk1"/>
              </a:buClr>
              <a:buSzPts val="1800"/>
              <a:buChar char="●"/>
            </a:pPr>
            <a:r>
              <a:rPr lang="en-US" sz="1800">
                <a:solidFill>
                  <a:schemeClr val="dk1"/>
                </a:solidFill>
              </a:rPr>
              <a:t>To </a:t>
            </a:r>
            <a:r>
              <a:rPr lang="en-US" sz="1800">
                <a:solidFill>
                  <a:schemeClr val="dk1"/>
                </a:solidFill>
              </a:rPr>
              <a:t>optimize the uncertainty or stability of the prediction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We built up several models and tried different methods to improve the stability</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Another standard to measure the performance of a prediction</a:t>
            </a:r>
            <a:endParaRPr sz="1800">
              <a:solidFill>
                <a:schemeClr val="dk1"/>
              </a:solidFill>
            </a:endParaRPr>
          </a:p>
        </p:txBody>
      </p:sp>
      <p:sp>
        <p:nvSpPr>
          <p:cNvPr id="267" name="Google Shape;267;g125f588d939_1_63"/>
          <p:cNvSpPr txBox="1"/>
          <p:nvPr/>
        </p:nvSpPr>
        <p:spPr>
          <a:xfrm>
            <a:off x="1084950" y="4810938"/>
            <a:ext cx="8626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Concentrate more on neural network (CNN &amp; RNN) to optimize not only the accuracy but also the stability of sales prediction.</a:t>
            </a:r>
            <a:endParaRPr sz="1800"/>
          </a:p>
        </p:txBody>
      </p:sp>
      <p:sp>
        <p:nvSpPr>
          <p:cNvPr id="268" name="Google Shape;268;g125f588d939_1_63"/>
          <p:cNvSpPr txBox="1"/>
          <p:nvPr/>
        </p:nvSpPr>
        <p:spPr>
          <a:xfrm>
            <a:off x="1084950" y="4189900"/>
            <a:ext cx="862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Future Work</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ctrTitle"/>
          </p:nvPr>
        </p:nvSpPr>
        <p:spPr>
          <a:xfrm>
            <a:off x="4442582" y="2854429"/>
            <a:ext cx="6067800" cy="1340100"/>
          </a:xfrm>
          <a:prstGeom prst="rect">
            <a:avLst/>
          </a:prstGeom>
          <a:noFill/>
          <a:ln>
            <a:noFill/>
          </a:ln>
        </p:spPr>
        <p:txBody>
          <a:bodyPr anchorCtr="0" anchor="ctr" bIns="45700" lIns="91425" spcFirstLastPara="1" rIns="91425" wrap="square" tIns="45700">
            <a:noAutofit/>
          </a:bodyPr>
          <a:lstStyle/>
          <a:p>
            <a:pPr indent="0" lvl="0" marL="0" rtl="0" algn="r">
              <a:lnSpc>
                <a:spcPct val="125000"/>
              </a:lnSpc>
              <a:spcBef>
                <a:spcPts val="0"/>
              </a:spcBef>
              <a:spcAft>
                <a:spcPts val="0"/>
              </a:spcAft>
              <a:buClr>
                <a:schemeClr val="lt1"/>
              </a:buClr>
              <a:buSzPts val="3200"/>
              <a:buFont typeface="Arial"/>
              <a:buNone/>
            </a:pPr>
            <a:r>
              <a:rPr lang="en-US" sz="7200"/>
              <a:t>Thanks!</a:t>
            </a:r>
            <a:endParaRPr sz="4800"/>
          </a:p>
        </p:txBody>
      </p:sp>
      <p:grpSp>
        <p:nvGrpSpPr>
          <p:cNvPr id="274" name="Google Shape;274;p20"/>
          <p:cNvGrpSpPr/>
          <p:nvPr/>
        </p:nvGrpSpPr>
        <p:grpSpPr>
          <a:xfrm>
            <a:off x="9356669" y="356633"/>
            <a:ext cx="2417790" cy="773667"/>
            <a:chOff x="2110109" y="1943024"/>
            <a:chExt cx="8009578" cy="2562980"/>
          </a:xfrm>
        </p:grpSpPr>
        <p:sp>
          <p:nvSpPr>
            <p:cNvPr id="275" name="Google Shape;275;p20"/>
            <p:cNvSpPr/>
            <p:nvPr/>
          </p:nvSpPr>
          <p:spPr>
            <a:xfrm>
              <a:off x="2778094" y="2657960"/>
              <a:ext cx="296645" cy="32013"/>
            </a:xfrm>
            <a:custGeom>
              <a:rect b="b" l="l" r="r" t="t"/>
              <a:pathLst>
                <a:path extrusionOk="0" h="35" w="321">
                  <a:moveTo>
                    <a:pt x="0" y="0"/>
                  </a:moveTo>
                  <a:cubicBezTo>
                    <a:pt x="49" y="22"/>
                    <a:pt x="103" y="35"/>
                    <a:pt x="160" y="35"/>
                  </a:cubicBezTo>
                  <a:cubicBezTo>
                    <a:pt x="218" y="35"/>
                    <a:pt x="272" y="22"/>
                    <a:pt x="321"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76" name="Google Shape;276;p20"/>
            <p:cNvGrpSpPr/>
            <p:nvPr/>
          </p:nvGrpSpPr>
          <p:grpSpPr>
            <a:xfrm>
              <a:off x="2110109" y="1943024"/>
              <a:ext cx="1632614" cy="2531084"/>
              <a:chOff x="2110109" y="1943024"/>
              <a:chExt cx="1632614" cy="2531084"/>
            </a:xfrm>
          </p:grpSpPr>
          <p:grpSp>
            <p:nvGrpSpPr>
              <p:cNvPr id="277" name="Google Shape;277;p20"/>
              <p:cNvGrpSpPr/>
              <p:nvPr/>
            </p:nvGrpSpPr>
            <p:grpSpPr>
              <a:xfrm>
                <a:off x="2515595" y="1943024"/>
                <a:ext cx="825911" cy="682924"/>
                <a:chOff x="2515595" y="1943024"/>
                <a:chExt cx="825911" cy="682924"/>
              </a:xfrm>
            </p:grpSpPr>
            <p:sp>
              <p:nvSpPr>
                <p:cNvPr id="278" name="Google Shape;278;p20"/>
                <p:cNvSpPr/>
                <p:nvPr/>
              </p:nvSpPr>
              <p:spPr>
                <a:xfrm>
                  <a:off x="2515595" y="1943024"/>
                  <a:ext cx="825911" cy="452437"/>
                </a:xfrm>
                <a:custGeom>
                  <a:rect b="b" l="l" r="r" t="t"/>
                  <a:pathLst>
                    <a:path extrusionOk="0" h="490" w="894">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20"/>
                <p:cNvSpPr/>
                <p:nvPr/>
              </p:nvSpPr>
              <p:spPr>
                <a:xfrm>
                  <a:off x="2571082" y="2418937"/>
                  <a:ext cx="708533" cy="40549"/>
                </a:xfrm>
                <a:custGeom>
                  <a:rect b="b" l="l" r="r" t="t"/>
                  <a:pathLst>
                    <a:path extrusionOk="0" h="43" w="765">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20"/>
                <p:cNvSpPr/>
                <p:nvPr/>
              </p:nvSpPr>
              <p:spPr>
                <a:xfrm>
                  <a:off x="2596692" y="2482961"/>
                  <a:ext cx="657314" cy="38414"/>
                </a:xfrm>
                <a:custGeom>
                  <a:rect b="b" l="l" r="r" t="t"/>
                  <a:pathLst>
                    <a:path extrusionOk="0" h="43" w="71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20"/>
                <p:cNvSpPr/>
                <p:nvPr/>
              </p:nvSpPr>
              <p:spPr>
                <a:xfrm>
                  <a:off x="2635106" y="2546985"/>
                  <a:ext cx="580485" cy="29878"/>
                </a:xfrm>
                <a:custGeom>
                  <a:rect b="b" l="l" r="r" t="t"/>
                  <a:pathLst>
                    <a:path extrusionOk="0" h="34" w="627">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20"/>
                <p:cNvSpPr/>
                <p:nvPr/>
              </p:nvSpPr>
              <p:spPr>
                <a:xfrm>
                  <a:off x="2688460" y="2602472"/>
                  <a:ext cx="473778" cy="23476"/>
                </a:xfrm>
                <a:custGeom>
                  <a:rect b="b" l="l" r="r" t="t"/>
                  <a:pathLst>
                    <a:path extrusionOk="0" h="26" w="511">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3" name="Google Shape;283;p20"/>
              <p:cNvGrpSpPr/>
              <p:nvPr/>
            </p:nvGrpSpPr>
            <p:grpSpPr>
              <a:xfrm>
                <a:off x="2110109" y="2707044"/>
                <a:ext cx="1632614" cy="1767064"/>
                <a:chOff x="2110109" y="2707044"/>
                <a:chExt cx="1632614" cy="1767064"/>
              </a:xfrm>
            </p:grpSpPr>
            <p:sp>
              <p:nvSpPr>
                <p:cNvPr id="284" name="Google Shape;284;p20"/>
                <p:cNvSpPr/>
                <p:nvPr/>
              </p:nvSpPr>
              <p:spPr>
                <a:xfrm>
                  <a:off x="2472912" y="3035701"/>
                  <a:ext cx="904873" cy="1438407"/>
                </a:xfrm>
                <a:custGeom>
                  <a:rect b="b" l="l" r="r" t="t"/>
                  <a:pathLst>
                    <a:path extrusionOk="0" h="1556" w="979">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20"/>
                <p:cNvSpPr/>
                <p:nvPr/>
              </p:nvSpPr>
              <p:spPr>
                <a:xfrm>
                  <a:off x="2110109" y="2707044"/>
                  <a:ext cx="1632614" cy="281706"/>
                </a:xfrm>
                <a:custGeom>
                  <a:rect b="b" l="l" r="r" t="t"/>
                  <a:pathLst>
                    <a:path extrusionOk="0" h="304" w="1767">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20"/>
                <p:cNvSpPr/>
                <p:nvPr/>
              </p:nvSpPr>
              <p:spPr>
                <a:xfrm>
                  <a:off x="2165597" y="2939666"/>
                  <a:ext cx="390547" cy="1344505"/>
                </a:xfrm>
                <a:custGeom>
                  <a:rect b="b" l="l" r="r" t="t"/>
                  <a:pathLst>
                    <a:path extrusionOk="0" h="1456" w="422">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20"/>
                <p:cNvSpPr/>
                <p:nvPr/>
              </p:nvSpPr>
              <p:spPr>
                <a:xfrm>
                  <a:off x="2376877" y="2939666"/>
                  <a:ext cx="288109" cy="1165238"/>
                </a:xfrm>
                <a:custGeom>
                  <a:rect b="b" l="l" r="r" t="t"/>
                  <a:pathLst>
                    <a:path extrusionOk="0" h="1262" w="31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20"/>
                <p:cNvSpPr/>
                <p:nvPr/>
              </p:nvSpPr>
              <p:spPr>
                <a:xfrm>
                  <a:off x="3294555" y="2939666"/>
                  <a:ext cx="392681" cy="1344505"/>
                </a:xfrm>
                <a:custGeom>
                  <a:rect b="b" l="l" r="r" t="t"/>
                  <a:pathLst>
                    <a:path extrusionOk="0" h="1456" w="423">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20"/>
                <p:cNvSpPr/>
                <p:nvPr/>
              </p:nvSpPr>
              <p:spPr>
                <a:xfrm>
                  <a:off x="3185713" y="2939666"/>
                  <a:ext cx="288109" cy="1165238"/>
                </a:xfrm>
                <a:custGeom>
                  <a:rect b="b" l="l" r="r" t="t"/>
                  <a:pathLst>
                    <a:path extrusionOk="0" h="1262" w="311">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grpSp>
          <p:nvGrpSpPr>
            <p:cNvPr id="290" name="Google Shape;290;p20"/>
            <p:cNvGrpSpPr/>
            <p:nvPr/>
          </p:nvGrpSpPr>
          <p:grpSpPr>
            <a:xfrm>
              <a:off x="4046885" y="2746058"/>
              <a:ext cx="6072802" cy="1759946"/>
              <a:chOff x="4046885" y="2746058"/>
              <a:chExt cx="6072802" cy="1759946"/>
            </a:xfrm>
          </p:grpSpPr>
          <p:grpSp>
            <p:nvGrpSpPr>
              <p:cNvPr id="291" name="Google Shape;291;p20"/>
              <p:cNvGrpSpPr/>
              <p:nvPr/>
            </p:nvGrpSpPr>
            <p:grpSpPr>
              <a:xfrm>
                <a:off x="4046885" y="2746058"/>
                <a:ext cx="4601854" cy="443712"/>
                <a:chOff x="1751656" y="5034001"/>
                <a:chExt cx="3335953" cy="321654"/>
              </a:xfrm>
            </p:grpSpPr>
            <p:sp>
              <p:nvSpPr>
                <p:cNvPr id="292" name="Google Shape;292;p20"/>
                <p:cNvSpPr/>
                <p:nvPr/>
              </p:nvSpPr>
              <p:spPr>
                <a:xfrm>
                  <a:off x="3167281" y="5034001"/>
                  <a:ext cx="263590" cy="321654"/>
                </a:xfrm>
                <a:custGeom>
                  <a:rect b="b" l="l" r="r" t="t"/>
                  <a:pathLst>
                    <a:path extrusionOk="0" h="593508" w="486371">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3" name="Google Shape;293;p20"/>
                <p:cNvSpPr/>
                <p:nvPr/>
              </p:nvSpPr>
              <p:spPr>
                <a:xfrm>
                  <a:off x="4494370" y="5034001"/>
                  <a:ext cx="263590" cy="321654"/>
                </a:xfrm>
                <a:custGeom>
                  <a:rect b="b" l="l" r="r" t="t"/>
                  <a:pathLst>
                    <a:path extrusionOk="0" h="593508" w="486371">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4" name="Google Shape;294;p20"/>
                <p:cNvSpPr/>
                <p:nvPr/>
              </p:nvSpPr>
              <p:spPr>
                <a:xfrm>
                  <a:off x="2817507" y="5041455"/>
                  <a:ext cx="308315" cy="305961"/>
                </a:xfrm>
                <a:custGeom>
                  <a:rect b="b" l="l" r="r" t="t"/>
                  <a:pathLst>
                    <a:path extrusionOk="0" h="564552" w="568895">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5" name="Google Shape;295;p20"/>
                <p:cNvSpPr/>
                <p:nvPr/>
              </p:nvSpPr>
              <p:spPr>
                <a:xfrm>
                  <a:off x="3473270" y="5041455"/>
                  <a:ext cx="292411" cy="305961"/>
                </a:xfrm>
                <a:custGeom>
                  <a:rect b="b" l="l" r="r" t="t"/>
                  <a:pathLst>
                    <a:path extrusionOk="0" h="564552" w="539551">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6" name="Google Shape;296;p20"/>
                <p:cNvSpPr/>
                <p:nvPr/>
              </p:nvSpPr>
              <p:spPr>
                <a:xfrm>
                  <a:off x="4141965" y="5041455"/>
                  <a:ext cx="308314" cy="305961"/>
                </a:xfrm>
                <a:custGeom>
                  <a:rect b="b" l="l" r="r" t="t"/>
                  <a:pathLst>
                    <a:path extrusionOk="0" h="564552" w="568894">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7" name="Google Shape;297;p20"/>
                <p:cNvSpPr/>
                <p:nvPr/>
              </p:nvSpPr>
              <p:spPr>
                <a:xfrm>
                  <a:off x="4795198" y="5041455"/>
                  <a:ext cx="292411" cy="305961"/>
                </a:xfrm>
                <a:custGeom>
                  <a:rect b="b" l="l" r="r" t="t"/>
                  <a:pathLst>
                    <a:path extrusionOk="0" h="564552" w="539551">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8" name="Google Shape;298;p20"/>
                <p:cNvSpPr/>
                <p:nvPr/>
              </p:nvSpPr>
              <p:spPr>
                <a:xfrm>
                  <a:off x="1751656" y="5046556"/>
                  <a:ext cx="176496" cy="295761"/>
                </a:xfrm>
                <a:custGeom>
                  <a:rect b="b" l="l" r="r" t="t"/>
                  <a:pathLst>
                    <a:path extrusionOk="0" h="545730" w="325665">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299" name="Google Shape;299;p20"/>
                <p:cNvSpPr/>
                <p:nvPr/>
              </p:nvSpPr>
              <p:spPr>
                <a:xfrm>
                  <a:off x="1958670" y="5046556"/>
                  <a:ext cx="217296" cy="295761"/>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0" name="Google Shape;300;p20"/>
                <p:cNvSpPr/>
                <p:nvPr/>
              </p:nvSpPr>
              <p:spPr>
                <a:xfrm>
                  <a:off x="2235854" y="5046556"/>
                  <a:ext cx="153347" cy="295761"/>
                </a:xfrm>
                <a:custGeom>
                  <a:rect b="b" l="l" r="r" t="t"/>
                  <a:pathLst>
                    <a:path extrusionOk="0" h="545730" w="282955">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1" name="Google Shape;301;p20"/>
                <p:cNvSpPr/>
                <p:nvPr/>
              </p:nvSpPr>
              <p:spPr>
                <a:xfrm>
                  <a:off x="2561514" y="5046556"/>
                  <a:ext cx="217296" cy="295761"/>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2" name="Google Shape;302;p20"/>
                <p:cNvSpPr/>
                <p:nvPr/>
              </p:nvSpPr>
              <p:spPr>
                <a:xfrm>
                  <a:off x="3922232" y="5046556"/>
                  <a:ext cx="207881" cy="295761"/>
                </a:xfrm>
                <a:custGeom>
                  <a:rect b="b" l="l" r="r" t="t"/>
                  <a:pathLst>
                    <a:path extrusionOk="0" h="545730" w="383576">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nvGrpSpPr>
              <p:cNvPr id="303" name="Google Shape;303;p20"/>
              <p:cNvGrpSpPr/>
              <p:nvPr/>
            </p:nvGrpSpPr>
            <p:grpSpPr>
              <a:xfrm>
                <a:off x="4046885" y="4060126"/>
                <a:ext cx="4974660" cy="445878"/>
                <a:chOff x="1751656" y="5986588"/>
                <a:chExt cx="3606206" cy="323223"/>
              </a:xfrm>
            </p:grpSpPr>
            <p:sp>
              <p:nvSpPr>
                <p:cNvPr id="304" name="Google Shape;304;p20"/>
                <p:cNvSpPr/>
                <p:nvPr/>
              </p:nvSpPr>
              <p:spPr>
                <a:xfrm>
                  <a:off x="1751656" y="5986588"/>
                  <a:ext cx="269475" cy="309885"/>
                </a:xfrm>
                <a:custGeom>
                  <a:rect b="b" l="l" r="r" t="t"/>
                  <a:pathLst>
                    <a:path extrusionOk="0" h="571791" w="497229">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5" name="Google Shape;305;p20"/>
                <p:cNvSpPr/>
                <p:nvPr/>
              </p:nvSpPr>
              <p:spPr>
                <a:xfrm>
                  <a:off x="2051528" y="5988157"/>
                  <a:ext cx="263590" cy="321654"/>
                </a:xfrm>
                <a:custGeom>
                  <a:rect b="b" l="l" r="r" t="t"/>
                  <a:pathLst>
                    <a:path extrusionOk="0" h="593508" w="486371">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6" name="Google Shape;306;p20"/>
                <p:cNvSpPr/>
                <p:nvPr/>
              </p:nvSpPr>
              <p:spPr>
                <a:xfrm>
                  <a:off x="3698016" y="5988157"/>
                  <a:ext cx="263590" cy="321654"/>
                </a:xfrm>
                <a:custGeom>
                  <a:rect b="b" l="l" r="r" t="t"/>
                  <a:pathLst>
                    <a:path extrusionOk="0" h="593508" w="486370">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7" name="Google Shape;307;p20"/>
                <p:cNvSpPr/>
                <p:nvPr/>
              </p:nvSpPr>
              <p:spPr>
                <a:xfrm>
                  <a:off x="3145453" y="5995611"/>
                  <a:ext cx="242405" cy="305961"/>
                </a:xfrm>
                <a:custGeom>
                  <a:rect b="b" l="l" r="r" t="t"/>
                  <a:pathLst>
                    <a:path extrusionOk="0" h="564553" w="447279">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8" name="Google Shape;308;p20"/>
                <p:cNvSpPr/>
                <p:nvPr/>
              </p:nvSpPr>
              <p:spPr>
                <a:xfrm>
                  <a:off x="3996933" y="5995612"/>
                  <a:ext cx="308314" cy="305961"/>
                </a:xfrm>
                <a:custGeom>
                  <a:rect b="b" l="l" r="r" t="t"/>
                  <a:pathLst>
                    <a:path extrusionOk="0" h="564552" w="568894">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09" name="Google Shape;309;p20"/>
                <p:cNvSpPr/>
                <p:nvPr/>
              </p:nvSpPr>
              <p:spPr>
                <a:xfrm>
                  <a:off x="4487331" y="5995612"/>
                  <a:ext cx="308315" cy="305961"/>
                </a:xfrm>
                <a:custGeom>
                  <a:rect b="b" l="l" r="r" t="t"/>
                  <a:pathLst>
                    <a:path extrusionOk="0" h="564552" w="568895">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0" name="Google Shape;310;p20"/>
                <p:cNvSpPr/>
                <p:nvPr/>
              </p:nvSpPr>
              <p:spPr>
                <a:xfrm>
                  <a:off x="4820514" y="5995612"/>
                  <a:ext cx="292410" cy="305961"/>
                </a:xfrm>
                <a:custGeom>
                  <a:rect b="b" l="l" r="r" t="t"/>
                  <a:pathLst>
                    <a:path extrusionOk="0" h="564552" w="539550">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1" name="Google Shape;311;p20"/>
                <p:cNvSpPr/>
                <p:nvPr/>
              </p:nvSpPr>
              <p:spPr>
                <a:xfrm>
                  <a:off x="2374780" y="6000671"/>
                  <a:ext cx="220043" cy="295847"/>
                </a:xfrm>
                <a:custGeom>
                  <a:rect b="b" l="l" r="r" t="t"/>
                  <a:pathLst>
                    <a:path extrusionOk="0" h="545891" w="406018">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2" name="Google Shape;312;p20"/>
                <p:cNvSpPr/>
                <p:nvPr/>
              </p:nvSpPr>
              <p:spPr>
                <a:xfrm>
                  <a:off x="2736259" y="6000712"/>
                  <a:ext cx="176496" cy="295760"/>
                </a:xfrm>
                <a:custGeom>
                  <a:rect b="b" l="l" r="r" t="t"/>
                  <a:pathLst>
                    <a:path extrusionOk="0" h="545730" w="325665">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3" name="Google Shape;313;p20"/>
                <p:cNvSpPr/>
                <p:nvPr/>
              </p:nvSpPr>
              <p:spPr>
                <a:xfrm>
                  <a:off x="2950676" y="6000712"/>
                  <a:ext cx="153347" cy="295760"/>
                </a:xfrm>
                <a:custGeom>
                  <a:rect b="b" l="l" r="r" t="t"/>
                  <a:pathLst>
                    <a:path extrusionOk="0" h="545730" w="282954">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4" name="Google Shape;314;p20"/>
                <p:cNvSpPr/>
                <p:nvPr/>
              </p:nvSpPr>
              <p:spPr>
                <a:xfrm>
                  <a:off x="3425154" y="6000712"/>
                  <a:ext cx="217296" cy="295760"/>
                </a:xfrm>
                <a:custGeom>
                  <a:rect b="b" l="l" r="r" t="t"/>
                  <a:pathLst>
                    <a:path extrusionOk="0" h="545730" w="40095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5" name="Google Shape;315;p20"/>
                <p:cNvSpPr/>
                <p:nvPr/>
              </p:nvSpPr>
              <p:spPr>
                <a:xfrm>
                  <a:off x="4352539" y="6000712"/>
                  <a:ext cx="114508" cy="295760"/>
                </a:xfrm>
                <a:custGeom>
                  <a:rect b="b" l="l" r="r" t="t"/>
                  <a:pathLst>
                    <a:path extrusionOk="0" h="545730" w="211288">
                      <a:moveTo>
                        <a:pt x="0" y="0"/>
                      </a:moveTo>
                      <a:lnTo>
                        <a:pt x="60717" y="0"/>
                      </a:lnTo>
                      <a:lnTo>
                        <a:pt x="60717" y="489356"/>
                      </a:lnTo>
                      <a:lnTo>
                        <a:pt x="211288" y="489356"/>
                      </a:lnTo>
                      <a:lnTo>
                        <a:pt x="211288"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6" name="Google Shape;316;p20"/>
                <p:cNvSpPr/>
                <p:nvPr/>
              </p:nvSpPr>
              <p:spPr>
                <a:xfrm>
                  <a:off x="5131150" y="6000712"/>
                  <a:ext cx="226712" cy="295760"/>
                </a:xfrm>
                <a:custGeom>
                  <a:rect b="b" l="l" r="r" t="t"/>
                  <a:pathLst>
                    <a:path extrusionOk="0" h="545730" w="418324">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nvGrpSpPr>
              <p:cNvPr id="317" name="Google Shape;317;p20"/>
              <p:cNvGrpSpPr/>
              <p:nvPr/>
            </p:nvGrpSpPr>
            <p:grpSpPr>
              <a:xfrm>
                <a:off x="4046885" y="3404172"/>
                <a:ext cx="6072802" cy="449734"/>
                <a:chOff x="1773650" y="5511077"/>
                <a:chExt cx="4402265" cy="326019"/>
              </a:xfrm>
            </p:grpSpPr>
            <p:sp>
              <p:nvSpPr>
                <p:cNvPr id="318" name="Google Shape;318;p20"/>
                <p:cNvSpPr/>
                <p:nvPr/>
              </p:nvSpPr>
              <p:spPr>
                <a:xfrm>
                  <a:off x="5432224" y="5511077"/>
                  <a:ext cx="263590" cy="321654"/>
                </a:xfrm>
                <a:custGeom>
                  <a:rect b="b" l="l" r="r" t="t"/>
                  <a:pathLst>
                    <a:path extrusionOk="0" h="593508" w="486370">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19" name="Google Shape;319;p20"/>
                <p:cNvSpPr/>
                <p:nvPr/>
              </p:nvSpPr>
              <p:spPr>
                <a:xfrm>
                  <a:off x="4628581" y="5518531"/>
                  <a:ext cx="185126" cy="305961"/>
                </a:xfrm>
                <a:custGeom>
                  <a:rect b="b" l="l" r="r" t="t"/>
                  <a:pathLst>
                    <a:path extrusionOk="0" h="564552" w="341590">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0" name="Google Shape;320;p20"/>
                <p:cNvSpPr/>
                <p:nvPr/>
              </p:nvSpPr>
              <p:spPr>
                <a:xfrm>
                  <a:off x="4848929" y="5518530"/>
                  <a:ext cx="242405" cy="305961"/>
                </a:xfrm>
                <a:custGeom>
                  <a:rect b="b" l="l" r="r" t="t"/>
                  <a:pathLst>
                    <a:path extrusionOk="0" h="564553" w="447280">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1" name="Google Shape;321;p20"/>
                <p:cNvSpPr/>
                <p:nvPr/>
              </p:nvSpPr>
              <p:spPr>
                <a:xfrm>
                  <a:off x="5741747" y="5518530"/>
                  <a:ext cx="242405" cy="305961"/>
                </a:xfrm>
                <a:custGeom>
                  <a:rect b="b" l="l" r="r" t="t"/>
                  <a:pathLst>
                    <a:path extrusionOk="0" h="564553" w="447279">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2" name="Google Shape;322;p20"/>
                <p:cNvSpPr/>
                <p:nvPr/>
              </p:nvSpPr>
              <p:spPr>
                <a:xfrm>
                  <a:off x="5132767" y="5523632"/>
                  <a:ext cx="32906" cy="295761"/>
                </a:xfrm>
                <a:custGeom>
                  <a:rect b="b" l="l" r="r" t="t"/>
                  <a:pathLst>
                    <a:path extrusionOk="0" h="545730" w="60717">
                      <a:moveTo>
                        <a:pt x="0" y="0"/>
                      </a:moveTo>
                      <a:lnTo>
                        <a:pt x="60717" y="0"/>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3" name="Google Shape;323;p20"/>
                <p:cNvSpPr/>
                <p:nvPr/>
              </p:nvSpPr>
              <p:spPr>
                <a:xfrm>
                  <a:off x="5228042" y="5523632"/>
                  <a:ext cx="153347" cy="295761"/>
                </a:xfrm>
                <a:custGeom>
                  <a:rect b="b" l="l" r="r" t="t"/>
                  <a:pathLst>
                    <a:path extrusionOk="0" h="545730" w="282954">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4" name="Google Shape;324;p20"/>
                <p:cNvSpPr/>
                <p:nvPr/>
              </p:nvSpPr>
              <p:spPr>
                <a:xfrm>
                  <a:off x="6022568" y="5523632"/>
                  <a:ext cx="153347" cy="295761"/>
                </a:xfrm>
                <a:custGeom>
                  <a:rect b="b" l="l" r="r" t="t"/>
                  <a:pathLst>
                    <a:path extrusionOk="0" h="545730" w="282954">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5" name="Google Shape;325;p20"/>
                <p:cNvSpPr/>
                <p:nvPr/>
              </p:nvSpPr>
              <p:spPr>
                <a:xfrm>
                  <a:off x="2044887" y="5511077"/>
                  <a:ext cx="263590" cy="321654"/>
                </a:xfrm>
                <a:custGeom>
                  <a:rect b="b" l="l" r="r" t="t"/>
                  <a:pathLst>
                    <a:path extrusionOk="0" h="593508" w="486370">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6" name="Google Shape;326;p20"/>
                <p:cNvSpPr/>
                <p:nvPr/>
              </p:nvSpPr>
              <p:spPr>
                <a:xfrm>
                  <a:off x="3134687" y="5518531"/>
                  <a:ext cx="185127" cy="305962"/>
                </a:xfrm>
                <a:custGeom>
                  <a:rect b="b" l="l" r="r" t="t"/>
                  <a:pathLst>
                    <a:path extrusionOk="0" h="564552" w="341591">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7" name="Google Shape;327;p20"/>
                <p:cNvSpPr/>
                <p:nvPr/>
              </p:nvSpPr>
              <p:spPr>
                <a:xfrm>
                  <a:off x="3982038" y="5518531"/>
                  <a:ext cx="308314" cy="305962"/>
                </a:xfrm>
                <a:custGeom>
                  <a:rect b="b" l="l" r="r" t="t"/>
                  <a:pathLst>
                    <a:path extrusionOk="0" h="564552" w="568894">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8" name="Google Shape;328;p20"/>
                <p:cNvSpPr/>
                <p:nvPr/>
              </p:nvSpPr>
              <p:spPr>
                <a:xfrm>
                  <a:off x="1773650" y="5523632"/>
                  <a:ext cx="211147" cy="300861"/>
                </a:xfrm>
                <a:custGeom>
                  <a:rect b="b" l="l" r="r" t="t"/>
                  <a:pathLst>
                    <a:path extrusionOk="0" h="555141" w="389602">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29" name="Google Shape;329;p20"/>
                <p:cNvSpPr/>
                <p:nvPr/>
              </p:nvSpPr>
              <p:spPr>
                <a:xfrm>
                  <a:off x="2359497" y="5523632"/>
                  <a:ext cx="32906" cy="295761"/>
                </a:xfrm>
                <a:custGeom>
                  <a:rect b="b" l="l" r="r" t="t"/>
                  <a:pathLst>
                    <a:path extrusionOk="0" h="545730" w="60716">
                      <a:moveTo>
                        <a:pt x="0" y="0"/>
                      </a:moveTo>
                      <a:lnTo>
                        <a:pt x="60716" y="0"/>
                      </a:lnTo>
                      <a:lnTo>
                        <a:pt x="60716"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0" name="Google Shape;330;p20"/>
                <p:cNvSpPr/>
                <p:nvPr/>
              </p:nvSpPr>
              <p:spPr>
                <a:xfrm>
                  <a:off x="2435756" y="5523632"/>
                  <a:ext cx="240051" cy="313464"/>
                </a:xfrm>
                <a:custGeom>
                  <a:rect b="b" l="l" r="r" t="t"/>
                  <a:pathLst>
                    <a:path extrusionOk="0" h="578396" w="442937">
                      <a:moveTo>
                        <a:pt x="0" y="0"/>
                      </a:moveTo>
                      <a:lnTo>
                        <a:pt x="65862" y="0"/>
                      </a:lnTo>
                      <a:lnTo>
                        <a:pt x="221470" y="416242"/>
                      </a:lnTo>
                      <a:lnTo>
                        <a:pt x="377078" y="0"/>
                      </a:lnTo>
                      <a:lnTo>
                        <a:pt x="442937" y="0"/>
                      </a:lnTo>
                      <a:lnTo>
                        <a:pt x="221470" y="57839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1" name="Google Shape;331;p20"/>
                <p:cNvSpPr/>
                <p:nvPr/>
              </p:nvSpPr>
              <p:spPr>
                <a:xfrm>
                  <a:off x="2719915" y="5523632"/>
                  <a:ext cx="153347" cy="295761"/>
                </a:xfrm>
                <a:custGeom>
                  <a:rect b="b" l="l" r="r" t="t"/>
                  <a:pathLst>
                    <a:path extrusionOk="0" h="545730" w="282955">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2" name="Google Shape;332;p20"/>
                <p:cNvSpPr/>
                <p:nvPr/>
              </p:nvSpPr>
              <p:spPr>
                <a:xfrm>
                  <a:off x="2930908" y="5523614"/>
                  <a:ext cx="171002" cy="295777"/>
                </a:xfrm>
                <a:custGeom>
                  <a:rect b="b" l="l" r="r" t="t"/>
                  <a:pathLst>
                    <a:path extrusionOk="0" h="545761" w="315530">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3" name="Google Shape;333;p20"/>
                <p:cNvSpPr/>
                <p:nvPr/>
              </p:nvSpPr>
              <p:spPr>
                <a:xfrm>
                  <a:off x="3368593" y="5523632"/>
                  <a:ext cx="32906" cy="295761"/>
                </a:xfrm>
                <a:custGeom>
                  <a:rect b="b" l="l" r="r" t="t"/>
                  <a:pathLst>
                    <a:path extrusionOk="0" h="545730" w="60717">
                      <a:moveTo>
                        <a:pt x="0" y="0"/>
                      </a:moveTo>
                      <a:lnTo>
                        <a:pt x="60717" y="0"/>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4" name="Google Shape;334;p20"/>
                <p:cNvSpPr/>
                <p:nvPr/>
              </p:nvSpPr>
              <p:spPr>
                <a:xfrm>
                  <a:off x="3437648" y="5523632"/>
                  <a:ext cx="176496" cy="295761"/>
                </a:xfrm>
                <a:custGeom>
                  <a:rect b="b" l="l" r="r" t="t"/>
                  <a:pathLst>
                    <a:path extrusionOk="0" h="545730" w="325665">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5" name="Google Shape;335;p20"/>
                <p:cNvSpPr/>
                <p:nvPr/>
              </p:nvSpPr>
              <p:spPr>
                <a:xfrm>
                  <a:off x="3622701" y="5523632"/>
                  <a:ext cx="226711" cy="295761"/>
                </a:xfrm>
                <a:custGeom>
                  <a:rect b="b" l="l" r="r" t="t"/>
                  <a:pathLst>
                    <a:path extrusionOk="0" h="545730" w="418323">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sp>
              <p:nvSpPr>
                <p:cNvPr id="336" name="Google Shape;336;p20"/>
                <p:cNvSpPr/>
                <p:nvPr/>
              </p:nvSpPr>
              <p:spPr>
                <a:xfrm>
                  <a:off x="4337872" y="5523632"/>
                  <a:ext cx="134516" cy="295761"/>
                </a:xfrm>
                <a:custGeom>
                  <a:rect b="b" l="l" r="r" t="t"/>
                  <a:pathLst>
                    <a:path extrusionOk="0" h="545730" w="248206">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700"/>
                    <a:buFont typeface="Arial"/>
                    <a:buNone/>
                  </a:pPr>
                  <a:r>
                    <a:t/>
                  </a:r>
                  <a:endParaRPr b="0" i="0" sz="5700" u="none" cap="none" strike="noStrike">
                    <a:solidFill>
                      <a:schemeClr val="dk1"/>
                    </a:solidFill>
                    <a:latin typeface="Poppins"/>
                    <a:ea typeface="Poppins"/>
                    <a:cs typeface="Poppins"/>
                    <a:sym typeface="Poppins"/>
                  </a:endParaRPr>
                </a:p>
              </p:txBody>
            </p:sp>
          </p:grpSp>
        </p:grpSp>
        <p:grpSp>
          <p:nvGrpSpPr>
            <p:cNvPr id="337" name="Google Shape;337;p20"/>
            <p:cNvGrpSpPr/>
            <p:nvPr/>
          </p:nvGrpSpPr>
          <p:grpSpPr>
            <a:xfrm>
              <a:off x="4046885" y="2012140"/>
              <a:ext cx="4138992" cy="532254"/>
              <a:chOff x="4046885" y="2012140"/>
              <a:chExt cx="4138992" cy="532254"/>
            </a:xfrm>
          </p:grpSpPr>
          <p:sp>
            <p:nvSpPr>
              <p:cNvPr id="338" name="Google Shape;338;p20"/>
              <p:cNvSpPr/>
              <p:nvPr/>
            </p:nvSpPr>
            <p:spPr>
              <a:xfrm>
                <a:off x="6210211" y="2012140"/>
                <a:ext cx="532254" cy="531123"/>
              </a:xfrm>
              <a:custGeom>
                <a:rect b="b" l="l" r="r" t="t"/>
                <a:pathLst>
                  <a:path extrusionOk="0" h="699492" w="700981">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20"/>
              <p:cNvSpPr/>
              <p:nvPr/>
            </p:nvSpPr>
            <p:spPr>
              <a:xfrm>
                <a:off x="6925239" y="2012704"/>
                <a:ext cx="532253" cy="529993"/>
              </a:xfrm>
              <a:custGeom>
                <a:rect b="b" l="l" r="r" t="t"/>
                <a:pathLst>
                  <a:path extrusionOk="0" h="698004" w="700980">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20"/>
              <p:cNvSpPr/>
              <p:nvPr/>
            </p:nvSpPr>
            <p:spPr>
              <a:xfrm>
                <a:off x="4046885" y="2014401"/>
                <a:ext cx="532817" cy="529993"/>
              </a:xfrm>
              <a:custGeom>
                <a:rect b="b" l="l" r="r" t="t"/>
                <a:pathLst>
                  <a:path extrusionOk="0" h="698004" w="70172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20"/>
              <p:cNvSpPr/>
              <p:nvPr/>
            </p:nvSpPr>
            <p:spPr>
              <a:xfrm>
                <a:off x="5486211" y="2012140"/>
                <a:ext cx="532254" cy="532253"/>
              </a:xfrm>
              <a:custGeom>
                <a:rect b="b" l="l" r="r" t="t"/>
                <a:pathLst>
                  <a:path extrusionOk="0" h="700980" w="700981">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20"/>
              <p:cNvSpPr/>
              <p:nvPr/>
            </p:nvSpPr>
            <p:spPr>
              <a:xfrm>
                <a:off x="7653059" y="2012140"/>
                <a:ext cx="532818" cy="527168"/>
              </a:xfrm>
              <a:custGeom>
                <a:rect b="b" l="l" r="r" t="t"/>
                <a:pathLst>
                  <a:path extrusionOk="0" h="694284" w="701725">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20"/>
              <p:cNvSpPr/>
              <p:nvPr/>
            </p:nvSpPr>
            <p:spPr>
              <a:xfrm>
                <a:off x="4761940" y="2017226"/>
                <a:ext cx="529287" cy="520388"/>
              </a:xfrm>
              <a:custGeom>
                <a:rect b="b" l="l" r="r" t="t"/>
                <a:pathLst>
                  <a:path extrusionOk="0" h="685353" w="697075">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48d3ad153e7406f_17"/>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cxnSp>
        <p:nvCxnSpPr>
          <p:cNvPr id="115" name="Google Shape;115;g148d3ad153e7406f_17"/>
          <p:cNvCxnSpPr/>
          <p:nvPr/>
        </p:nvCxnSpPr>
        <p:spPr>
          <a:xfrm rot="10800000">
            <a:off x="669862" y="2388826"/>
            <a:ext cx="757800" cy="0"/>
          </a:xfrm>
          <a:prstGeom prst="straightConnector1">
            <a:avLst/>
          </a:prstGeom>
          <a:noFill/>
          <a:ln cap="flat" cmpd="sng" w="9525">
            <a:solidFill>
              <a:srgbClr val="BFBFBF"/>
            </a:solidFill>
            <a:prstDash val="solid"/>
            <a:miter lim="800000"/>
            <a:headEnd len="sm" w="sm" type="none"/>
            <a:tailEnd len="sm" w="sm" type="none"/>
          </a:ln>
        </p:spPr>
      </p:cxnSp>
      <p:cxnSp>
        <p:nvCxnSpPr>
          <p:cNvPr id="116" name="Google Shape;116;g148d3ad153e7406f_17"/>
          <p:cNvCxnSpPr/>
          <p:nvPr/>
        </p:nvCxnSpPr>
        <p:spPr>
          <a:xfrm>
            <a:off x="669925" y="2848657"/>
            <a:ext cx="2591100" cy="0"/>
          </a:xfrm>
          <a:prstGeom prst="straightConnector1">
            <a:avLst/>
          </a:prstGeom>
          <a:noFill/>
          <a:ln cap="flat" cmpd="sng" w="9525">
            <a:solidFill>
              <a:srgbClr val="BFBFBF"/>
            </a:solidFill>
            <a:prstDash val="solid"/>
            <a:miter lim="800000"/>
            <a:headEnd len="sm" w="sm" type="none"/>
            <a:tailEnd len="sm" w="sm" type="none"/>
          </a:ln>
        </p:spPr>
      </p:cxnSp>
      <p:sp>
        <p:nvSpPr>
          <p:cNvPr id="117" name="Google Shape;117;g148d3ad153e7406f_17"/>
          <p:cNvSpPr txBox="1"/>
          <p:nvPr/>
        </p:nvSpPr>
        <p:spPr>
          <a:xfrm>
            <a:off x="5488050" y="1424275"/>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72A4D"/>
                </a:solidFill>
                <a:latin typeface="Impact"/>
                <a:ea typeface="Impact"/>
                <a:cs typeface="Impact"/>
                <a:sym typeface="Impact"/>
              </a:rPr>
              <a:t>01</a:t>
            </a:r>
            <a:endParaRPr b="0" i="0" sz="1400" u="none" cap="none" strike="noStrike">
              <a:solidFill>
                <a:srgbClr val="000000"/>
              </a:solidFill>
              <a:latin typeface="Arial"/>
              <a:ea typeface="Arial"/>
              <a:cs typeface="Arial"/>
              <a:sym typeface="Arial"/>
            </a:endParaRPr>
          </a:p>
        </p:txBody>
      </p:sp>
      <p:cxnSp>
        <p:nvCxnSpPr>
          <p:cNvPr id="118" name="Google Shape;118;g148d3ad153e7406f_17"/>
          <p:cNvCxnSpPr/>
          <p:nvPr/>
        </p:nvCxnSpPr>
        <p:spPr>
          <a:xfrm>
            <a:off x="6208722" y="1395504"/>
            <a:ext cx="0" cy="519300"/>
          </a:xfrm>
          <a:prstGeom prst="straightConnector1">
            <a:avLst/>
          </a:prstGeom>
          <a:noFill/>
          <a:ln cap="flat" cmpd="sng" w="28575">
            <a:solidFill>
              <a:schemeClr val="accent1"/>
            </a:solidFill>
            <a:prstDash val="solid"/>
            <a:miter lim="800000"/>
            <a:headEnd len="sm" w="sm" type="none"/>
            <a:tailEnd len="sm" w="sm" type="none"/>
          </a:ln>
        </p:spPr>
      </p:cxnSp>
      <p:sp>
        <p:nvSpPr>
          <p:cNvPr id="119" name="Google Shape;119;g148d3ad153e7406f_17"/>
          <p:cNvSpPr txBox="1"/>
          <p:nvPr/>
        </p:nvSpPr>
        <p:spPr>
          <a:xfrm>
            <a:off x="6416400" y="1360653"/>
            <a:ext cx="36102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800"/>
              <a:buFont typeface="Arial"/>
              <a:buNone/>
            </a:pPr>
            <a:r>
              <a:rPr b="1" lang="en-US" sz="2400">
                <a:solidFill>
                  <a:schemeClr val="accent5"/>
                </a:solidFill>
              </a:rPr>
              <a:t>Introduction</a:t>
            </a:r>
            <a:endParaRPr b="0" i="0" sz="2400" u="none" cap="none" strike="noStrike">
              <a:solidFill>
                <a:schemeClr val="accent5"/>
              </a:solidFill>
              <a:latin typeface="Arial"/>
              <a:ea typeface="Arial"/>
              <a:cs typeface="Arial"/>
              <a:sym typeface="Arial"/>
            </a:endParaRPr>
          </a:p>
        </p:txBody>
      </p:sp>
      <p:sp>
        <p:nvSpPr>
          <p:cNvPr id="120" name="Google Shape;120;g148d3ad153e7406f_17"/>
          <p:cNvSpPr txBox="1"/>
          <p:nvPr/>
        </p:nvSpPr>
        <p:spPr>
          <a:xfrm>
            <a:off x="5524726" y="2224000"/>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778387"/>
                </a:solidFill>
                <a:latin typeface="Impact"/>
                <a:ea typeface="Impact"/>
                <a:cs typeface="Impact"/>
                <a:sym typeface="Impact"/>
              </a:rPr>
              <a:t>02</a:t>
            </a:r>
            <a:endParaRPr b="0" i="0" sz="1400" u="none" cap="none" strike="noStrike">
              <a:solidFill>
                <a:srgbClr val="000000"/>
              </a:solidFill>
              <a:latin typeface="Arial"/>
              <a:ea typeface="Arial"/>
              <a:cs typeface="Arial"/>
              <a:sym typeface="Arial"/>
            </a:endParaRPr>
          </a:p>
        </p:txBody>
      </p:sp>
      <p:cxnSp>
        <p:nvCxnSpPr>
          <p:cNvPr id="121" name="Google Shape;121;g148d3ad153e7406f_17"/>
          <p:cNvCxnSpPr/>
          <p:nvPr/>
        </p:nvCxnSpPr>
        <p:spPr>
          <a:xfrm>
            <a:off x="6227156" y="2195230"/>
            <a:ext cx="0" cy="519300"/>
          </a:xfrm>
          <a:prstGeom prst="straightConnector1">
            <a:avLst/>
          </a:prstGeom>
          <a:noFill/>
          <a:ln cap="flat" cmpd="sng" w="28575">
            <a:solidFill>
              <a:srgbClr val="778387"/>
            </a:solidFill>
            <a:prstDash val="solid"/>
            <a:miter lim="800000"/>
            <a:headEnd len="sm" w="sm" type="none"/>
            <a:tailEnd len="sm" w="sm" type="none"/>
          </a:ln>
        </p:spPr>
      </p:cxnSp>
      <p:sp>
        <p:nvSpPr>
          <p:cNvPr id="122" name="Google Shape;122;g148d3ad153e7406f_17"/>
          <p:cNvSpPr txBox="1"/>
          <p:nvPr/>
        </p:nvSpPr>
        <p:spPr>
          <a:xfrm>
            <a:off x="5534352" y="3023725"/>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576270"/>
                </a:solidFill>
                <a:latin typeface="Impact"/>
                <a:ea typeface="Impact"/>
                <a:cs typeface="Impact"/>
                <a:sym typeface="Impact"/>
              </a:rPr>
              <a:t>03</a:t>
            </a:r>
            <a:endParaRPr b="0" i="0" sz="1400" u="none" cap="none" strike="noStrike">
              <a:solidFill>
                <a:srgbClr val="000000"/>
              </a:solidFill>
              <a:latin typeface="Arial"/>
              <a:ea typeface="Arial"/>
              <a:cs typeface="Arial"/>
              <a:sym typeface="Arial"/>
            </a:endParaRPr>
          </a:p>
        </p:txBody>
      </p:sp>
      <p:cxnSp>
        <p:nvCxnSpPr>
          <p:cNvPr id="123" name="Google Shape;123;g148d3ad153e7406f_17"/>
          <p:cNvCxnSpPr/>
          <p:nvPr/>
        </p:nvCxnSpPr>
        <p:spPr>
          <a:xfrm>
            <a:off x="6231966" y="2994956"/>
            <a:ext cx="0" cy="519300"/>
          </a:xfrm>
          <a:prstGeom prst="straightConnector1">
            <a:avLst/>
          </a:prstGeom>
          <a:noFill/>
          <a:ln cap="flat" cmpd="sng" w="28575">
            <a:solidFill>
              <a:schemeClr val="accent1"/>
            </a:solidFill>
            <a:prstDash val="solid"/>
            <a:miter lim="800000"/>
            <a:headEnd len="sm" w="sm" type="none"/>
            <a:tailEnd len="sm" w="sm" type="none"/>
          </a:ln>
        </p:spPr>
      </p:cxnSp>
      <p:sp>
        <p:nvSpPr>
          <p:cNvPr id="124" name="Google Shape;124;g148d3ad153e7406f_17"/>
          <p:cNvSpPr txBox="1"/>
          <p:nvPr/>
        </p:nvSpPr>
        <p:spPr>
          <a:xfrm>
            <a:off x="5524700" y="3823450"/>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93A4E"/>
                </a:solidFill>
                <a:latin typeface="Impact"/>
                <a:ea typeface="Impact"/>
                <a:cs typeface="Impact"/>
                <a:sym typeface="Impact"/>
              </a:rPr>
              <a:t>04</a:t>
            </a:r>
            <a:endParaRPr b="0" i="0" sz="1400" u="none" cap="none" strike="noStrike">
              <a:solidFill>
                <a:srgbClr val="000000"/>
              </a:solidFill>
              <a:latin typeface="Arial"/>
              <a:ea typeface="Arial"/>
              <a:cs typeface="Arial"/>
              <a:sym typeface="Arial"/>
            </a:endParaRPr>
          </a:p>
        </p:txBody>
      </p:sp>
      <p:cxnSp>
        <p:nvCxnSpPr>
          <p:cNvPr id="125" name="Google Shape;125;g148d3ad153e7406f_17"/>
          <p:cNvCxnSpPr/>
          <p:nvPr/>
        </p:nvCxnSpPr>
        <p:spPr>
          <a:xfrm>
            <a:off x="6227156" y="3794682"/>
            <a:ext cx="0" cy="519300"/>
          </a:xfrm>
          <a:prstGeom prst="straightConnector1">
            <a:avLst/>
          </a:prstGeom>
          <a:noFill/>
          <a:ln cap="flat" cmpd="sng" w="28575">
            <a:solidFill>
              <a:srgbClr val="093A4E"/>
            </a:solidFill>
            <a:prstDash val="solid"/>
            <a:miter lim="800000"/>
            <a:headEnd len="sm" w="sm" type="none"/>
            <a:tailEnd len="sm" w="sm" type="none"/>
          </a:ln>
        </p:spPr>
      </p:cxnSp>
      <p:sp>
        <p:nvSpPr>
          <p:cNvPr id="126" name="Google Shape;126;g148d3ad153e7406f_17"/>
          <p:cNvSpPr txBox="1"/>
          <p:nvPr/>
        </p:nvSpPr>
        <p:spPr>
          <a:xfrm>
            <a:off x="5535925" y="4623175"/>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384244"/>
                </a:solidFill>
                <a:latin typeface="Impact"/>
                <a:ea typeface="Impact"/>
                <a:cs typeface="Impact"/>
                <a:sym typeface="Impact"/>
              </a:rPr>
              <a:t>05</a:t>
            </a:r>
            <a:endParaRPr b="0" i="0" sz="1400" u="none" cap="none" strike="noStrike">
              <a:solidFill>
                <a:srgbClr val="000000"/>
              </a:solidFill>
              <a:latin typeface="Arial"/>
              <a:ea typeface="Arial"/>
              <a:cs typeface="Arial"/>
              <a:sym typeface="Arial"/>
            </a:endParaRPr>
          </a:p>
        </p:txBody>
      </p:sp>
      <p:cxnSp>
        <p:nvCxnSpPr>
          <p:cNvPr id="127" name="Google Shape;127;g148d3ad153e7406f_17"/>
          <p:cNvCxnSpPr/>
          <p:nvPr/>
        </p:nvCxnSpPr>
        <p:spPr>
          <a:xfrm>
            <a:off x="6232767" y="4594408"/>
            <a:ext cx="0" cy="519300"/>
          </a:xfrm>
          <a:prstGeom prst="straightConnector1">
            <a:avLst/>
          </a:prstGeom>
          <a:noFill/>
          <a:ln cap="flat" cmpd="sng" w="28575">
            <a:solidFill>
              <a:srgbClr val="384244"/>
            </a:solidFill>
            <a:prstDash val="solid"/>
            <a:miter lim="800000"/>
            <a:headEnd len="sm" w="sm" type="none"/>
            <a:tailEnd len="sm" w="sm" type="none"/>
          </a:ln>
        </p:spPr>
      </p:cxnSp>
      <p:sp>
        <p:nvSpPr>
          <p:cNvPr id="128" name="Google Shape;128;g148d3ad153e7406f_17"/>
          <p:cNvSpPr txBox="1"/>
          <p:nvPr/>
        </p:nvSpPr>
        <p:spPr>
          <a:xfrm>
            <a:off x="5537550" y="5422900"/>
            <a:ext cx="5892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6"/>
                </a:solidFill>
                <a:latin typeface="Impact"/>
                <a:ea typeface="Impact"/>
                <a:cs typeface="Impact"/>
                <a:sym typeface="Impact"/>
              </a:rPr>
              <a:t>06</a:t>
            </a:r>
            <a:endParaRPr b="0" i="0" sz="1400" u="none" cap="none" strike="noStrike">
              <a:solidFill>
                <a:srgbClr val="000000"/>
              </a:solidFill>
              <a:latin typeface="Arial"/>
              <a:ea typeface="Arial"/>
              <a:cs typeface="Arial"/>
              <a:sym typeface="Arial"/>
            </a:endParaRPr>
          </a:p>
        </p:txBody>
      </p:sp>
      <p:cxnSp>
        <p:nvCxnSpPr>
          <p:cNvPr id="129" name="Google Shape;129;g148d3ad153e7406f_17"/>
          <p:cNvCxnSpPr/>
          <p:nvPr/>
        </p:nvCxnSpPr>
        <p:spPr>
          <a:xfrm>
            <a:off x="6233568" y="5394133"/>
            <a:ext cx="0" cy="519300"/>
          </a:xfrm>
          <a:prstGeom prst="straightConnector1">
            <a:avLst/>
          </a:prstGeom>
          <a:noFill/>
          <a:ln cap="flat" cmpd="sng" w="28575">
            <a:solidFill>
              <a:schemeClr val="accent6"/>
            </a:solidFill>
            <a:prstDash val="solid"/>
            <a:miter lim="800000"/>
            <a:headEnd len="sm" w="sm" type="none"/>
            <a:tailEnd len="sm" w="sm" type="none"/>
          </a:ln>
        </p:spPr>
      </p:cxnSp>
      <p:sp>
        <p:nvSpPr>
          <p:cNvPr id="130" name="Google Shape;130;g148d3ad153e7406f_17"/>
          <p:cNvSpPr txBox="1"/>
          <p:nvPr/>
        </p:nvSpPr>
        <p:spPr>
          <a:xfrm>
            <a:off x="1349218" y="2224000"/>
            <a:ext cx="2705700" cy="654900"/>
          </a:xfrm>
          <a:prstGeom prst="rect">
            <a:avLst/>
          </a:prstGeom>
          <a:noFill/>
          <a:ln>
            <a:noFill/>
          </a:ln>
        </p:spPr>
        <p:txBody>
          <a:bodyPr anchorCtr="0" anchor="ctr" bIns="46800" lIns="90000" spcFirstLastPara="1" rIns="90000" wrap="square" tIns="46800">
            <a:normAutofit lnSpcReduction="10000"/>
          </a:bodyPr>
          <a:lstStyle/>
          <a:p>
            <a:pPr indent="0" lvl="0" marL="0" marR="0" rtl="0" algn="l">
              <a:lnSpc>
                <a:spcPct val="100000"/>
              </a:lnSpc>
              <a:spcBef>
                <a:spcPts val="0"/>
              </a:spcBef>
              <a:spcAft>
                <a:spcPts val="0"/>
              </a:spcAft>
              <a:buClr>
                <a:schemeClr val="dk2"/>
              </a:buClr>
              <a:buSzPts val="4000"/>
              <a:buFont typeface="Arial"/>
              <a:buNone/>
            </a:pPr>
            <a:r>
              <a:rPr b="1" i="0" lang="en-US" sz="4000" u="none" cap="none" strike="noStrike">
                <a:solidFill>
                  <a:schemeClr val="accent4"/>
                </a:solidFill>
                <a:latin typeface="Arial"/>
                <a:ea typeface="Arial"/>
                <a:cs typeface="Arial"/>
                <a:sym typeface="Arial"/>
              </a:rPr>
              <a:t>Content</a:t>
            </a:r>
            <a:endParaRPr b="0" i="0" sz="1400" u="none" cap="none" strike="noStrike">
              <a:solidFill>
                <a:schemeClr val="accent4"/>
              </a:solidFill>
              <a:latin typeface="Arial"/>
              <a:ea typeface="Arial"/>
              <a:cs typeface="Arial"/>
              <a:sym typeface="Arial"/>
            </a:endParaRPr>
          </a:p>
        </p:txBody>
      </p:sp>
      <p:sp>
        <p:nvSpPr>
          <p:cNvPr id="131" name="Google Shape;131;g148d3ad153e7406f_17"/>
          <p:cNvSpPr txBox="1"/>
          <p:nvPr/>
        </p:nvSpPr>
        <p:spPr>
          <a:xfrm>
            <a:off x="6371350" y="2152103"/>
            <a:ext cx="36102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800"/>
              <a:buFont typeface="Arial"/>
              <a:buNone/>
            </a:pPr>
            <a:r>
              <a:rPr b="1" lang="en-US" sz="2400">
                <a:solidFill>
                  <a:schemeClr val="accent5"/>
                </a:solidFill>
              </a:rPr>
              <a:t>Dataset</a:t>
            </a:r>
            <a:endParaRPr b="0" i="0" sz="2400" u="none" cap="none" strike="noStrike">
              <a:solidFill>
                <a:schemeClr val="accent5"/>
              </a:solidFill>
              <a:latin typeface="Arial"/>
              <a:ea typeface="Arial"/>
              <a:cs typeface="Arial"/>
              <a:sym typeface="Arial"/>
            </a:endParaRPr>
          </a:p>
        </p:txBody>
      </p:sp>
      <p:sp>
        <p:nvSpPr>
          <p:cNvPr id="132" name="Google Shape;132;g148d3ad153e7406f_17"/>
          <p:cNvSpPr txBox="1"/>
          <p:nvPr/>
        </p:nvSpPr>
        <p:spPr>
          <a:xfrm>
            <a:off x="6371350" y="2943550"/>
            <a:ext cx="58206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100"/>
              <a:buFont typeface="Arial"/>
              <a:buNone/>
            </a:pPr>
            <a:r>
              <a:rPr b="1" lang="en-US" sz="2400">
                <a:solidFill>
                  <a:schemeClr val="accent5"/>
                </a:solidFill>
              </a:rPr>
              <a:t>Model</a:t>
            </a:r>
            <a:endParaRPr b="1" sz="2400">
              <a:solidFill>
                <a:schemeClr val="accent5"/>
              </a:solidFill>
            </a:endParaRPr>
          </a:p>
        </p:txBody>
      </p:sp>
      <p:sp>
        <p:nvSpPr>
          <p:cNvPr id="133" name="Google Shape;133;g148d3ad153e7406f_17"/>
          <p:cNvSpPr txBox="1"/>
          <p:nvPr/>
        </p:nvSpPr>
        <p:spPr>
          <a:xfrm>
            <a:off x="6371350" y="3735003"/>
            <a:ext cx="36102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800"/>
              <a:buFont typeface="Arial"/>
              <a:buNone/>
            </a:pPr>
            <a:r>
              <a:rPr b="1" lang="en-US" sz="2400">
                <a:solidFill>
                  <a:schemeClr val="accent5"/>
                </a:solidFill>
              </a:rPr>
              <a:t>Evaluation</a:t>
            </a:r>
            <a:endParaRPr b="0" i="0" sz="2400" u="none" cap="none" strike="noStrike">
              <a:solidFill>
                <a:schemeClr val="accent5"/>
              </a:solidFill>
              <a:latin typeface="Arial"/>
              <a:ea typeface="Arial"/>
              <a:cs typeface="Arial"/>
              <a:sym typeface="Arial"/>
            </a:endParaRPr>
          </a:p>
        </p:txBody>
      </p:sp>
      <p:sp>
        <p:nvSpPr>
          <p:cNvPr id="134" name="Google Shape;134;g148d3ad153e7406f_17"/>
          <p:cNvSpPr txBox="1"/>
          <p:nvPr/>
        </p:nvSpPr>
        <p:spPr>
          <a:xfrm>
            <a:off x="6371350" y="4518203"/>
            <a:ext cx="36102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800"/>
              <a:buFont typeface="Arial"/>
              <a:buNone/>
            </a:pPr>
            <a:r>
              <a:rPr b="1" lang="en-US" sz="2400">
                <a:solidFill>
                  <a:schemeClr val="accent5"/>
                </a:solidFill>
              </a:rPr>
              <a:t>Comparison</a:t>
            </a:r>
            <a:endParaRPr b="0" i="0" sz="2400" u="none" cap="none" strike="noStrike">
              <a:solidFill>
                <a:schemeClr val="accent5"/>
              </a:solidFill>
              <a:latin typeface="Arial"/>
              <a:ea typeface="Arial"/>
              <a:cs typeface="Arial"/>
              <a:sym typeface="Arial"/>
            </a:endParaRPr>
          </a:p>
        </p:txBody>
      </p:sp>
      <p:sp>
        <p:nvSpPr>
          <p:cNvPr id="135" name="Google Shape;135;g148d3ad153e7406f_17"/>
          <p:cNvSpPr txBox="1"/>
          <p:nvPr/>
        </p:nvSpPr>
        <p:spPr>
          <a:xfrm>
            <a:off x="6371350" y="5317903"/>
            <a:ext cx="3610200" cy="5193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chemeClr val="dk1"/>
              </a:buClr>
              <a:buSzPts val="1800"/>
              <a:buFont typeface="Arial"/>
              <a:buNone/>
            </a:pPr>
            <a:r>
              <a:rPr b="1" lang="en-US" sz="2400">
                <a:solidFill>
                  <a:schemeClr val="accent5"/>
                </a:solidFill>
              </a:rPr>
              <a:t>Conclusion</a:t>
            </a:r>
            <a:endParaRPr b="0" i="0" sz="2400" u="none" cap="none" strike="noStrike">
              <a:solidFill>
                <a:schemeClr val="accent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3768343" y="2703871"/>
            <a:ext cx="5419185" cy="8953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2400"/>
              <a:buFont typeface="Arial"/>
              <a:buNone/>
            </a:pPr>
            <a:r>
              <a:rPr lang="en-US" sz="4400">
                <a:solidFill>
                  <a:srgbClr val="000000"/>
                </a:solidFill>
              </a:rPr>
              <a:t>Introduction </a:t>
            </a:r>
            <a:endParaRPr b="1" sz="4400">
              <a:latin typeface="Arial"/>
              <a:ea typeface="Arial"/>
              <a:cs typeface="Arial"/>
              <a:sym typeface="Arial"/>
            </a:endParaRPr>
          </a:p>
        </p:txBody>
      </p:sp>
      <p:sp>
        <p:nvSpPr>
          <p:cNvPr id="141" name="Google Shape;141;p3"/>
          <p:cNvSpPr/>
          <p:nvPr/>
        </p:nvSpPr>
        <p:spPr>
          <a:xfrm>
            <a:off x="2494481" y="2796712"/>
            <a:ext cx="1023516" cy="889909"/>
          </a:xfrm>
          <a:prstGeom prst="rect">
            <a:avLst/>
          </a:prstGeom>
        </p:spPr>
        <p:txBody>
          <a:bodyPr>
            <a:prstTxWarp prst="textPlain"/>
          </a:bodyPr>
          <a:lstStyle/>
          <a:p>
            <a:pPr lvl="0" algn="l"/>
            <a:r>
              <a:rPr b="0" i="0">
                <a:ln>
                  <a:noFill/>
                </a:ln>
                <a:solidFill>
                  <a:schemeClr val="accent1"/>
                </a:solidFill>
                <a:latin typeface="Impact"/>
              </a:rPr>
              <a:t>/01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25f588d939_1_10"/>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Introduction</a:t>
            </a:r>
            <a:endParaRPr/>
          </a:p>
        </p:txBody>
      </p:sp>
      <p:sp>
        <p:nvSpPr>
          <p:cNvPr id="147" name="Google Shape;147;g125f588d939_1_10"/>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48" name="Google Shape;148;g125f588d939_1_10"/>
          <p:cNvSpPr txBox="1"/>
          <p:nvPr/>
        </p:nvSpPr>
        <p:spPr>
          <a:xfrm>
            <a:off x="669925" y="1130300"/>
            <a:ext cx="8497800" cy="5116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800"/>
              <a:buFont typeface="Arial"/>
              <a:buNone/>
            </a:pPr>
            <a:r>
              <a:rPr b="1" lang="en-US" sz="1800"/>
              <a:t>Problem</a:t>
            </a:r>
            <a:endParaRPr b="1" i="0" sz="18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None/>
            </a:pPr>
            <a:r>
              <a:rPr lang="en-US" sz="1600">
                <a:solidFill>
                  <a:schemeClr val="dk1"/>
                </a:solidFill>
              </a:rPr>
              <a:t>In the M5 Uncertainty project, the main problem is to estimate the uncertainty distribution of Walmart unit sales. We need to predict 9 quartile of item sales in different stores across various locations for two 28-day periods of uncertainty forecasting with the corresponding median and 50%, 67%, 95%, and 99% prediction intervals.</a:t>
            </a:r>
            <a:endParaRPr sz="1600"/>
          </a:p>
          <a:p>
            <a:pPr indent="0" lvl="0" marL="0" marR="0" rtl="0" algn="just">
              <a:lnSpc>
                <a:spcPct val="150000"/>
              </a:lnSpc>
              <a:spcBef>
                <a:spcPts val="1000"/>
              </a:spcBef>
              <a:spcAft>
                <a:spcPts val="0"/>
              </a:spcAft>
              <a:buClr>
                <a:srgbClr val="000000"/>
              </a:buClr>
              <a:buSzPts val="1800"/>
              <a:buFont typeface="Arial"/>
              <a:buNone/>
            </a:pPr>
            <a:r>
              <a:rPr b="1" lang="en-US" sz="1800">
                <a:solidFill>
                  <a:schemeClr val="dk1"/>
                </a:solidFill>
              </a:rPr>
              <a:t>Models we implemented</a:t>
            </a:r>
            <a:endParaRPr b="1" sz="18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Quantile Regression with Keras</a:t>
            </a:r>
            <a:endParaRPr sz="1600">
              <a:solidFill>
                <a:schemeClr val="dk1"/>
              </a:solidFill>
            </a:endParaRPr>
          </a:p>
          <a:p>
            <a:pPr indent="-330200" lvl="0" marL="457200" marR="0" rtl="0" algn="just">
              <a:lnSpc>
                <a:spcPct val="115000"/>
              </a:lnSpc>
              <a:spcBef>
                <a:spcPts val="0"/>
              </a:spcBef>
              <a:spcAft>
                <a:spcPts val="0"/>
              </a:spcAft>
              <a:buClr>
                <a:schemeClr val="dk1"/>
              </a:buClr>
              <a:buSzPts val="1600"/>
              <a:buChar char="●"/>
            </a:pPr>
            <a:r>
              <a:rPr lang="en-US" sz="1600">
                <a:solidFill>
                  <a:schemeClr val="dk1"/>
                </a:solidFill>
              </a:rPr>
              <a:t>LGBM, LSTM and SES</a:t>
            </a:r>
            <a:endParaRPr sz="1600">
              <a:solidFill>
                <a:schemeClr val="dk1"/>
              </a:solidFill>
            </a:endParaRPr>
          </a:p>
          <a:p>
            <a:pPr indent="0" lvl="0" marL="45720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Clr>
                <a:schemeClr val="dk1"/>
              </a:buClr>
              <a:buSzPts val="1100"/>
              <a:buFont typeface="Arial"/>
              <a:buNone/>
            </a:pPr>
            <a:r>
              <a:rPr lang="en-US" sz="1600">
                <a:solidFill>
                  <a:schemeClr val="dk1"/>
                </a:solidFill>
              </a:rPr>
              <a:t>Considering the Algorithmic logic and overall performance, we chose </a:t>
            </a:r>
            <a:r>
              <a:rPr b="1" lang="en-US" sz="1600">
                <a:solidFill>
                  <a:schemeClr val="dk1"/>
                </a:solidFill>
              </a:rPr>
              <a:t>Quantile Regression with Keras</a:t>
            </a:r>
            <a:r>
              <a:rPr lang="en-US" sz="1600">
                <a:solidFill>
                  <a:schemeClr val="dk1"/>
                </a:solidFill>
              </a:rPr>
              <a:t> as the winning model.</a:t>
            </a:r>
            <a:endParaRPr sz="1600">
              <a:solidFill>
                <a:schemeClr val="dk1"/>
              </a:solidFill>
            </a:endParaRPr>
          </a:p>
          <a:p>
            <a:pPr indent="0" lvl="0" marL="0" marR="0" rtl="0" algn="just">
              <a:lnSpc>
                <a:spcPct val="150000"/>
              </a:lnSpc>
              <a:spcBef>
                <a:spcPts val="0"/>
              </a:spcBef>
              <a:spcAft>
                <a:spcPts val="0"/>
              </a:spcAft>
              <a:buClr>
                <a:schemeClr val="dk1"/>
              </a:buClr>
              <a:buSzPts val="1100"/>
              <a:buFont typeface="Arial"/>
              <a:buNone/>
            </a:pPr>
            <a:r>
              <a:t/>
            </a:r>
            <a:endParaRPr sz="1500">
              <a:solidFill>
                <a:schemeClr val="dk1"/>
              </a:solidFill>
            </a:endParaRPr>
          </a:p>
          <a:p>
            <a:pPr indent="0" lvl="0" marL="0" marR="0" rtl="0" algn="just">
              <a:lnSpc>
                <a:spcPct val="150000"/>
              </a:lnSpc>
              <a:spcBef>
                <a:spcPts val="0"/>
              </a:spcBef>
              <a:spcAft>
                <a:spcPts val="0"/>
              </a:spcAft>
              <a:buClr>
                <a:srgbClr val="000000"/>
              </a:buClr>
              <a:buSzPts val="1900"/>
              <a:buFont typeface="Arial"/>
              <a:buNone/>
            </a:pPr>
            <a:r>
              <a:t/>
            </a:r>
            <a:endParaRPr sz="1500">
              <a:solidFill>
                <a:schemeClr val="dk1"/>
              </a:solidFill>
            </a:endParaRPr>
          </a:p>
          <a:p>
            <a:pPr indent="0" lvl="0" marL="457200" marR="0" rtl="0" algn="just">
              <a:lnSpc>
                <a:spcPct val="15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149" name="Google Shape;149;g125f588d939_1_10"/>
          <p:cNvPicPr preferRelativeResize="0"/>
          <p:nvPr/>
        </p:nvPicPr>
        <p:blipFill rotWithShape="1">
          <a:blip r:embed="rId3">
            <a:alphaModFix/>
          </a:blip>
          <a:srcRect b="0" l="0" r="1671" t="0"/>
          <a:stretch/>
        </p:blipFill>
        <p:spPr>
          <a:xfrm>
            <a:off x="454875" y="4971412"/>
            <a:ext cx="10654724" cy="1187175"/>
          </a:xfrm>
          <a:prstGeom prst="rect">
            <a:avLst/>
          </a:prstGeom>
          <a:noFill/>
          <a:ln>
            <a:noFill/>
          </a:ln>
        </p:spPr>
      </p:pic>
      <p:pic>
        <p:nvPicPr>
          <p:cNvPr id="150" name="Google Shape;150;g125f588d939_1_10"/>
          <p:cNvPicPr preferRelativeResize="0"/>
          <p:nvPr/>
        </p:nvPicPr>
        <p:blipFill>
          <a:blip r:embed="rId4">
            <a:alphaModFix/>
          </a:blip>
          <a:stretch>
            <a:fillRect/>
          </a:stretch>
        </p:blipFill>
        <p:spPr>
          <a:xfrm>
            <a:off x="9411885" y="1664725"/>
            <a:ext cx="2108616" cy="118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645684" y="2745911"/>
            <a:ext cx="5419185" cy="9827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sz="4400"/>
              <a:t>Dataset</a:t>
            </a:r>
            <a:endParaRPr sz="4400"/>
          </a:p>
        </p:txBody>
      </p:sp>
      <p:sp>
        <p:nvSpPr>
          <p:cNvPr id="156" name="Google Shape;156;p7"/>
          <p:cNvSpPr/>
          <p:nvPr/>
        </p:nvSpPr>
        <p:spPr>
          <a:xfrm>
            <a:off x="2494481" y="2796712"/>
            <a:ext cx="1023516" cy="889909"/>
          </a:xfrm>
          <a:prstGeom prst="rect">
            <a:avLst/>
          </a:prstGeom>
        </p:spPr>
        <p:txBody>
          <a:bodyPr>
            <a:prstTxWarp prst="textPlain"/>
          </a:bodyPr>
          <a:lstStyle/>
          <a:p>
            <a:pPr lvl="0" algn="l"/>
            <a:r>
              <a:rPr b="0" i="0">
                <a:ln>
                  <a:noFill/>
                </a:ln>
                <a:solidFill>
                  <a:schemeClr val="accent1"/>
                </a:solidFill>
                <a:latin typeface="Impact"/>
              </a:rPr>
              <a:t>/02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742a06a54_1_6"/>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Dataset</a:t>
            </a:r>
            <a:endParaRPr/>
          </a:p>
        </p:txBody>
      </p:sp>
      <p:sp>
        <p:nvSpPr>
          <p:cNvPr id="162" name="Google Shape;162;g12742a06a54_1_6"/>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63" name="Google Shape;163;g12742a06a54_1_6"/>
          <p:cNvSpPr txBox="1"/>
          <p:nvPr/>
        </p:nvSpPr>
        <p:spPr>
          <a:xfrm>
            <a:off x="669925" y="1130300"/>
            <a:ext cx="10356300" cy="50334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b="1" lang="en-US" sz="1600">
                <a:solidFill>
                  <a:schemeClr val="dk1"/>
                </a:solidFill>
              </a:rPr>
              <a:t>Sales:  </a:t>
            </a:r>
            <a:r>
              <a:rPr lang="en-US" sz="1600">
                <a:solidFill>
                  <a:schemeClr val="dk1"/>
                </a:solidFill>
              </a:rPr>
              <a:t>C</a:t>
            </a:r>
            <a:r>
              <a:rPr lang="en-US" sz="1600">
                <a:solidFill>
                  <a:schemeClr val="dk1"/>
                </a:solidFill>
              </a:rPr>
              <a:t>onsist of previous 1941 days (starting from 2011-1-29). The sales data has columns for the ids of items(3049), departments(7), categories(3), stores(10) and states(3).</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rPr b="1" lang="en-US" sz="1600">
                <a:solidFill>
                  <a:schemeClr val="dk1"/>
                </a:solidFill>
              </a:rPr>
              <a:t>Calendar: </a:t>
            </a:r>
            <a:r>
              <a:rPr lang="en-US" sz="1600">
                <a:solidFill>
                  <a:schemeClr val="dk1"/>
                </a:solidFill>
              </a:rPr>
              <a:t> Gives information about dates and events. The date starts from 01-29-2011 and ends on 19-06-2016 which tells that the data ranges for 5 years and 5 months.</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sz="1600">
              <a:solidFill>
                <a:schemeClr val="dk1"/>
              </a:solidFill>
            </a:endParaRPr>
          </a:p>
          <a:p>
            <a:pPr indent="0" lvl="0" marL="0" marR="0" rtl="0" algn="just">
              <a:lnSpc>
                <a:spcPct val="115000"/>
              </a:lnSpc>
              <a:spcBef>
                <a:spcPts val="0"/>
              </a:spcBef>
              <a:spcAft>
                <a:spcPts val="0"/>
              </a:spcAft>
              <a:buNone/>
            </a:pPr>
            <a:r>
              <a:t/>
            </a:r>
            <a:endParaRPr b="1" sz="1800">
              <a:solidFill>
                <a:schemeClr val="dk1"/>
              </a:solidFill>
            </a:endParaRPr>
          </a:p>
          <a:p>
            <a:pPr indent="0" lvl="0" marL="0" marR="0" rtl="0" algn="just">
              <a:lnSpc>
                <a:spcPct val="115000"/>
              </a:lnSpc>
              <a:spcBef>
                <a:spcPts val="0"/>
              </a:spcBef>
              <a:spcAft>
                <a:spcPts val="0"/>
              </a:spcAft>
              <a:buNone/>
            </a:pPr>
            <a:r>
              <a:rPr b="1" lang="en-US" sz="1800">
                <a:solidFill>
                  <a:schemeClr val="dk1"/>
                </a:solidFill>
              </a:rPr>
              <a:t>Data Pre-processing</a:t>
            </a:r>
            <a:endParaRPr b="1" sz="1800">
              <a:solidFill>
                <a:schemeClr val="dk1"/>
              </a:solidFill>
            </a:endParaRPr>
          </a:p>
          <a:p>
            <a:pPr indent="0" lvl="0" marL="0" marR="0" rtl="0" algn="just">
              <a:lnSpc>
                <a:spcPct val="115000"/>
              </a:lnSpc>
              <a:spcBef>
                <a:spcPts val="0"/>
              </a:spcBef>
              <a:spcAft>
                <a:spcPts val="0"/>
              </a:spcAft>
              <a:buNone/>
            </a:pPr>
            <a:r>
              <a:rPr lang="en-US" sz="1600">
                <a:solidFill>
                  <a:schemeClr val="dk1"/>
                </a:solidFill>
              </a:rPr>
              <a:t>The given dataset is extremely wide which has 1941 day features. So we reshaped the data,  preprocessed the calendar, kept the features and dates we need, then melted it to a long data frame. Besides, we applied memory reduction which reduced 78.4% of the memory usage for all the given data sets</a:t>
            </a:r>
            <a:endParaRPr b="0" i="0" sz="1900" u="none" cap="none" strike="noStrike">
              <a:solidFill>
                <a:srgbClr val="000000"/>
              </a:solidFill>
              <a:latin typeface="Arial"/>
              <a:ea typeface="Arial"/>
              <a:cs typeface="Arial"/>
              <a:sym typeface="Arial"/>
            </a:endParaRPr>
          </a:p>
        </p:txBody>
      </p:sp>
      <p:pic>
        <p:nvPicPr>
          <p:cNvPr id="164" name="Google Shape;164;g12742a06a54_1_6"/>
          <p:cNvPicPr preferRelativeResize="0"/>
          <p:nvPr/>
        </p:nvPicPr>
        <p:blipFill rotWithShape="1">
          <a:blip r:embed="rId3">
            <a:alphaModFix/>
          </a:blip>
          <a:srcRect b="16736" l="0" r="8391" t="0"/>
          <a:stretch/>
        </p:blipFill>
        <p:spPr>
          <a:xfrm>
            <a:off x="593725" y="2674000"/>
            <a:ext cx="6341300" cy="2084050"/>
          </a:xfrm>
          <a:prstGeom prst="rect">
            <a:avLst/>
          </a:prstGeom>
          <a:noFill/>
          <a:ln>
            <a:noFill/>
          </a:ln>
        </p:spPr>
      </p:pic>
      <p:pic>
        <p:nvPicPr>
          <p:cNvPr id="165" name="Google Shape;165;g12742a06a54_1_6"/>
          <p:cNvPicPr preferRelativeResize="0"/>
          <p:nvPr/>
        </p:nvPicPr>
        <p:blipFill>
          <a:blip r:embed="rId4">
            <a:alphaModFix/>
          </a:blip>
          <a:stretch>
            <a:fillRect/>
          </a:stretch>
        </p:blipFill>
        <p:spPr>
          <a:xfrm>
            <a:off x="7008800" y="2673613"/>
            <a:ext cx="4143139" cy="20848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2742a06a54_1_29"/>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Exploratory Data Analysis</a:t>
            </a:r>
            <a:endParaRPr/>
          </a:p>
        </p:txBody>
      </p:sp>
      <p:sp>
        <p:nvSpPr>
          <p:cNvPr id="171" name="Google Shape;171;g12742a06a54_1_29"/>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72" name="Google Shape;172;g12742a06a54_1_29"/>
          <p:cNvSpPr txBox="1"/>
          <p:nvPr/>
        </p:nvSpPr>
        <p:spPr>
          <a:xfrm>
            <a:off x="669925" y="1210438"/>
            <a:ext cx="103563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1800">
                <a:solidFill>
                  <a:schemeClr val="dk1"/>
                </a:solidFill>
              </a:rPr>
              <a:t>Visualize random four different items  to see their sales over time.</a:t>
            </a:r>
            <a:endParaRPr i="0" sz="1900" u="none" cap="none" strike="noStrike">
              <a:solidFill>
                <a:srgbClr val="000000"/>
              </a:solidFill>
            </a:endParaRPr>
          </a:p>
        </p:txBody>
      </p:sp>
      <p:pic>
        <p:nvPicPr>
          <p:cNvPr id="173" name="Google Shape;173;g12742a06a54_1_29"/>
          <p:cNvPicPr preferRelativeResize="0"/>
          <p:nvPr/>
        </p:nvPicPr>
        <p:blipFill rotWithShape="1">
          <a:blip r:embed="rId3">
            <a:alphaModFix/>
          </a:blip>
          <a:srcRect b="60106" l="0" r="0" t="0"/>
          <a:stretch/>
        </p:blipFill>
        <p:spPr>
          <a:xfrm>
            <a:off x="669925" y="1672150"/>
            <a:ext cx="10850701" cy="43288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742a06a54_1_40"/>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Exploratory Data Analysis</a:t>
            </a:r>
            <a:endParaRPr/>
          </a:p>
        </p:txBody>
      </p:sp>
      <p:sp>
        <p:nvSpPr>
          <p:cNvPr id="179" name="Google Shape;179;g12742a06a54_1_40"/>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0" name="Google Shape;180;g12742a06a54_1_40"/>
          <p:cNvSpPr txBox="1"/>
          <p:nvPr/>
        </p:nvSpPr>
        <p:spPr>
          <a:xfrm>
            <a:off x="669925" y="1210450"/>
            <a:ext cx="10474800" cy="7803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None/>
            </a:pPr>
            <a:r>
              <a:rPr lang="en-US" sz="1800">
                <a:solidFill>
                  <a:schemeClr val="dk1"/>
                </a:solidFill>
              </a:rPr>
              <a:t>Find the </a:t>
            </a:r>
            <a:r>
              <a:rPr b="1" lang="en-US" sz="1800">
                <a:solidFill>
                  <a:schemeClr val="dk1"/>
                </a:solidFill>
              </a:rPr>
              <a:t>relationship between time and total item sold</a:t>
            </a:r>
            <a:r>
              <a:rPr lang="en-US" sz="1800">
                <a:solidFill>
                  <a:schemeClr val="dk1"/>
                </a:solidFill>
              </a:rPr>
              <a:t> aggregated by States, store, category and  department. We can see the overall sales follows a nice periodic pattern.</a:t>
            </a:r>
            <a:endParaRPr i="0" sz="1900" u="none" cap="none" strike="noStrike">
              <a:solidFill>
                <a:srgbClr val="000000"/>
              </a:solidFill>
            </a:endParaRPr>
          </a:p>
        </p:txBody>
      </p:sp>
      <p:pic>
        <p:nvPicPr>
          <p:cNvPr id="181" name="Google Shape;181;g12742a06a54_1_40"/>
          <p:cNvPicPr preferRelativeResize="0"/>
          <p:nvPr/>
        </p:nvPicPr>
        <p:blipFill>
          <a:blip r:embed="rId3">
            <a:alphaModFix/>
          </a:blip>
          <a:stretch>
            <a:fillRect/>
          </a:stretch>
        </p:blipFill>
        <p:spPr>
          <a:xfrm>
            <a:off x="669926" y="1930450"/>
            <a:ext cx="5482741" cy="2306325"/>
          </a:xfrm>
          <a:prstGeom prst="rect">
            <a:avLst/>
          </a:prstGeom>
          <a:noFill/>
          <a:ln>
            <a:noFill/>
          </a:ln>
        </p:spPr>
      </p:pic>
      <p:pic>
        <p:nvPicPr>
          <p:cNvPr id="182" name="Google Shape;182;g12742a06a54_1_40"/>
          <p:cNvPicPr preferRelativeResize="0"/>
          <p:nvPr/>
        </p:nvPicPr>
        <p:blipFill>
          <a:blip r:embed="rId4">
            <a:alphaModFix/>
          </a:blip>
          <a:stretch>
            <a:fillRect/>
          </a:stretch>
        </p:blipFill>
        <p:spPr>
          <a:xfrm>
            <a:off x="669913" y="4329295"/>
            <a:ext cx="5489714" cy="2306330"/>
          </a:xfrm>
          <a:prstGeom prst="rect">
            <a:avLst/>
          </a:prstGeom>
          <a:noFill/>
          <a:ln>
            <a:noFill/>
          </a:ln>
        </p:spPr>
      </p:pic>
      <p:pic>
        <p:nvPicPr>
          <p:cNvPr id="183" name="Google Shape;183;g12742a06a54_1_40"/>
          <p:cNvPicPr preferRelativeResize="0"/>
          <p:nvPr/>
        </p:nvPicPr>
        <p:blipFill>
          <a:blip r:embed="rId5">
            <a:alphaModFix/>
          </a:blip>
          <a:stretch>
            <a:fillRect/>
          </a:stretch>
        </p:blipFill>
        <p:spPr>
          <a:xfrm>
            <a:off x="6377849" y="4331901"/>
            <a:ext cx="5461907" cy="2306325"/>
          </a:xfrm>
          <a:prstGeom prst="rect">
            <a:avLst/>
          </a:prstGeom>
          <a:noFill/>
          <a:ln>
            <a:noFill/>
          </a:ln>
        </p:spPr>
      </p:pic>
      <p:pic>
        <p:nvPicPr>
          <p:cNvPr id="184" name="Google Shape;184;g12742a06a54_1_40"/>
          <p:cNvPicPr preferRelativeResize="0"/>
          <p:nvPr/>
        </p:nvPicPr>
        <p:blipFill>
          <a:blip r:embed="rId6">
            <a:alphaModFix/>
          </a:blip>
          <a:stretch>
            <a:fillRect/>
          </a:stretch>
        </p:blipFill>
        <p:spPr>
          <a:xfrm>
            <a:off x="6365225" y="1927850"/>
            <a:ext cx="5489014" cy="2306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2742a06ae4_4_0"/>
          <p:cNvSpPr txBox="1"/>
          <p:nvPr>
            <p:ph type="title"/>
          </p:nvPr>
        </p:nvSpPr>
        <p:spPr>
          <a:xfrm>
            <a:off x="669924" y="1"/>
            <a:ext cx="10850700" cy="1028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Exploratory Data Analysis</a:t>
            </a:r>
            <a:endParaRPr/>
          </a:p>
        </p:txBody>
      </p:sp>
      <p:sp>
        <p:nvSpPr>
          <p:cNvPr id="190" name="Google Shape;190;g12742a06ae4_4_0"/>
          <p:cNvSpPr txBox="1"/>
          <p:nvPr>
            <p:ph idx="12" type="sldNum"/>
          </p:nvPr>
        </p:nvSpPr>
        <p:spPr>
          <a:xfrm>
            <a:off x="8610599" y="6240463"/>
            <a:ext cx="2910000" cy="206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91" name="Google Shape;191;g12742a06ae4_4_0"/>
          <p:cNvSpPr txBox="1"/>
          <p:nvPr/>
        </p:nvSpPr>
        <p:spPr>
          <a:xfrm>
            <a:off x="669925" y="1210450"/>
            <a:ext cx="10474800" cy="1417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800">
                <a:solidFill>
                  <a:schemeClr val="dk1"/>
                </a:solidFill>
              </a:rPr>
              <a:t> Gather more information on </a:t>
            </a:r>
            <a:r>
              <a:rPr b="1" lang="en-US" sz="1800">
                <a:solidFill>
                  <a:schemeClr val="dk1"/>
                </a:solidFill>
              </a:rPr>
              <a:t>Weekly and monthly seasonality</a:t>
            </a:r>
            <a:endParaRPr b="1"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en-US" sz="1800">
                <a:solidFill>
                  <a:schemeClr val="dk1"/>
                </a:solidFill>
              </a:rPr>
              <a:t>The sales on saturday and sunday (Weekends) are much higher than other days.</a:t>
            </a:r>
            <a:endParaRPr sz="1800">
              <a:solidFill>
                <a:schemeClr val="dk1"/>
              </a:solidFill>
            </a:endParaRPr>
          </a:p>
          <a:p>
            <a:pPr indent="-342900" lvl="0" marL="457200" marR="0" rtl="0" algn="just">
              <a:lnSpc>
                <a:spcPct val="115000"/>
              </a:lnSpc>
              <a:spcBef>
                <a:spcPts val="0"/>
              </a:spcBef>
              <a:spcAft>
                <a:spcPts val="0"/>
              </a:spcAft>
              <a:buClr>
                <a:schemeClr val="dk1"/>
              </a:buClr>
              <a:buSzPts val="1800"/>
              <a:buChar char="●"/>
            </a:pPr>
            <a:r>
              <a:rPr lang="en-US" sz="1800">
                <a:solidFill>
                  <a:schemeClr val="dk1"/>
                </a:solidFill>
              </a:rPr>
              <a:t>The highest sales appeared in Feb, March and April weekends.The 5th month has the lowest sales and the 8th month got the highest sales.</a:t>
            </a:r>
            <a:endParaRPr sz="1800">
              <a:solidFill>
                <a:schemeClr val="dk1"/>
              </a:solidFill>
            </a:endParaRPr>
          </a:p>
        </p:txBody>
      </p:sp>
      <p:pic>
        <p:nvPicPr>
          <p:cNvPr id="192" name="Google Shape;192;g12742a06ae4_4_0"/>
          <p:cNvPicPr preferRelativeResize="0"/>
          <p:nvPr/>
        </p:nvPicPr>
        <p:blipFill>
          <a:blip r:embed="rId3">
            <a:alphaModFix/>
          </a:blip>
          <a:stretch>
            <a:fillRect/>
          </a:stretch>
        </p:blipFill>
        <p:spPr>
          <a:xfrm>
            <a:off x="450125" y="2809700"/>
            <a:ext cx="5860124" cy="2758375"/>
          </a:xfrm>
          <a:prstGeom prst="rect">
            <a:avLst/>
          </a:prstGeom>
          <a:noFill/>
          <a:ln>
            <a:noFill/>
          </a:ln>
        </p:spPr>
      </p:pic>
      <p:pic>
        <p:nvPicPr>
          <p:cNvPr id="193" name="Google Shape;193;g12742a06ae4_4_0"/>
          <p:cNvPicPr preferRelativeResize="0"/>
          <p:nvPr/>
        </p:nvPicPr>
        <p:blipFill>
          <a:blip r:embed="rId4">
            <a:alphaModFix/>
          </a:blip>
          <a:stretch>
            <a:fillRect/>
          </a:stretch>
        </p:blipFill>
        <p:spPr>
          <a:xfrm>
            <a:off x="6310250" y="3002350"/>
            <a:ext cx="5602575" cy="238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主题5">
  <a:themeElements>
    <a:clrScheme name="自定义 31">
      <a:dk1>
        <a:srgbClr val="000000"/>
      </a:dk1>
      <a:lt1>
        <a:srgbClr val="FFFFFF"/>
      </a:lt1>
      <a:dk2>
        <a:srgbClr val="768394"/>
      </a:dk2>
      <a:lt2>
        <a:srgbClr val="F0F0F0"/>
      </a:lt2>
      <a:accent1>
        <a:srgbClr val="082A4D"/>
      </a:accent1>
      <a:accent2>
        <a:srgbClr val="788387"/>
      </a:accent2>
      <a:accent3>
        <a:srgbClr val="9BC713"/>
      </a:accent3>
      <a:accent4>
        <a:srgbClr val="0A3A4E"/>
      </a:accent4>
      <a:accent5>
        <a:srgbClr val="394244"/>
      </a:accent5>
      <a:accent6>
        <a:srgbClr val="505D60"/>
      </a:accent6>
      <a:hlink>
        <a:srgbClr val="2ABC5D"/>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2019-09-10T16:00:00Z</dcterms:created>
  <dc:creator>iSlide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