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7" autoAdjust="0"/>
    <p:restoredTop sz="81835" autoAdjust="0"/>
  </p:normalViewPr>
  <p:slideViewPr>
    <p:cSldViewPr snapToGrid="0">
      <p:cViewPr varScale="1">
        <p:scale>
          <a:sx n="132" d="100"/>
          <a:sy n="132" d="100"/>
        </p:scale>
        <p:origin x="35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75BD5D-A740-4435-AE53-ECEAB48F48D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4894104-D076-4FC7-817E-AA298C74484D}">
      <dgm:prSet/>
      <dgm:spPr/>
      <dgm:t>
        <a:bodyPr/>
        <a:lstStyle/>
        <a:p>
          <a:r>
            <a:rPr lang="en-US" b="0" i="0"/>
            <a:t>Organize</a:t>
          </a:r>
          <a:endParaRPr lang="zh-CN"/>
        </a:p>
      </dgm:t>
    </dgm:pt>
    <dgm:pt modelId="{B314D49F-3FE9-4E5B-8C8C-E36CA1F24BBD}" type="parTrans" cxnId="{903F6790-3612-4C10-80DD-BC0E400BCDD6}">
      <dgm:prSet/>
      <dgm:spPr/>
      <dgm:t>
        <a:bodyPr/>
        <a:lstStyle/>
        <a:p>
          <a:endParaRPr lang="zh-CN" altLang="en-US"/>
        </a:p>
      </dgm:t>
    </dgm:pt>
    <dgm:pt modelId="{BF1E9903-F748-4478-96EE-44C6CFBC696D}" type="sibTrans" cxnId="{903F6790-3612-4C10-80DD-BC0E400BCDD6}">
      <dgm:prSet/>
      <dgm:spPr/>
      <dgm:t>
        <a:bodyPr/>
        <a:lstStyle/>
        <a:p>
          <a:endParaRPr lang="zh-CN" altLang="en-US"/>
        </a:p>
      </dgm:t>
    </dgm:pt>
    <dgm:pt modelId="{0F253446-5CBC-4584-9DE0-8B93BF6FD242}">
      <dgm:prSet/>
      <dgm:spPr/>
      <dgm:t>
        <a:bodyPr/>
        <a:lstStyle/>
        <a:p>
          <a:r>
            <a:rPr lang="en-US" b="0" i="0"/>
            <a:t>Comparison and optimal nearest neighbor number</a:t>
          </a:r>
          <a:endParaRPr lang="zh-CN"/>
        </a:p>
      </dgm:t>
    </dgm:pt>
    <dgm:pt modelId="{281EC2EE-D0E0-4408-ACCE-032A8077E4CB}" type="parTrans" cxnId="{219B63B1-A9D0-4476-A4DB-7925123AA6DA}">
      <dgm:prSet/>
      <dgm:spPr/>
      <dgm:t>
        <a:bodyPr/>
        <a:lstStyle/>
        <a:p>
          <a:endParaRPr lang="zh-CN" altLang="en-US"/>
        </a:p>
      </dgm:t>
    </dgm:pt>
    <dgm:pt modelId="{7453ADF9-F0F1-49F4-A611-6C442F884F93}" type="sibTrans" cxnId="{219B63B1-A9D0-4476-A4DB-7925123AA6DA}">
      <dgm:prSet/>
      <dgm:spPr/>
      <dgm:t>
        <a:bodyPr/>
        <a:lstStyle/>
        <a:p>
          <a:endParaRPr lang="zh-CN" altLang="en-US"/>
        </a:p>
      </dgm:t>
    </dgm:pt>
    <dgm:pt modelId="{E71376DA-CCDE-4D6F-890E-CAE039AD343B}">
      <dgm:prSet/>
      <dgm:spPr/>
      <dgm:t>
        <a:bodyPr/>
        <a:lstStyle/>
        <a:p>
          <a:r>
            <a:rPr lang="en-US" b="0" i="0" dirty="0"/>
            <a:t>Acquire the embedding results</a:t>
          </a:r>
          <a:endParaRPr lang="zh-CN" dirty="0"/>
        </a:p>
      </dgm:t>
    </dgm:pt>
    <dgm:pt modelId="{05309CEE-3099-40FE-9F05-6A4E989F3CDE}" type="sibTrans" cxnId="{99EB0FBC-B02C-4BA6-9106-947E13CEE376}">
      <dgm:prSet/>
      <dgm:spPr/>
      <dgm:t>
        <a:bodyPr/>
        <a:lstStyle/>
        <a:p>
          <a:endParaRPr lang="zh-CN" altLang="en-US"/>
        </a:p>
      </dgm:t>
    </dgm:pt>
    <dgm:pt modelId="{D24117F3-E9D3-463A-96C1-62DDBBDCCC8E}" type="parTrans" cxnId="{99EB0FBC-B02C-4BA6-9106-947E13CEE376}">
      <dgm:prSet/>
      <dgm:spPr/>
      <dgm:t>
        <a:bodyPr/>
        <a:lstStyle/>
        <a:p>
          <a:endParaRPr lang="zh-CN" altLang="en-US"/>
        </a:p>
      </dgm:t>
    </dgm:pt>
    <dgm:pt modelId="{917271FD-5066-44C3-929F-7D62FC35CDD4}" type="pres">
      <dgm:prSet presAssocID="{6F75BD5D-A740-4435-AE53-ECEAB48F48D2}" presName="CompostProcess" presStyleCnt="0">
        <dgm:presLayoutVars>
          <dgm:dir/>
          <dgm:resizeHandles val="exact"/>
        </dgm:presLayoutVars>
      </dgm:prSet>
      <dgm:spPr/>
    </dgm:pt>
    <dgm:pt modelId="{146EA7E8-C28D-4022-A799-66A12F195C83}" type="pres">
      <dgm:prSet presAssocID="{6F75BD5D-A740-4435-AE53-ECEAB48F48D2}" presName="arrow" presStyleLbl="bgShp" presStyleIdx="0" presStyleCnt="1"/>
      <dgm:spPr/>
    </dgm:pt>
    <dgm:pt modelId="{58A28AD7-91A8-4320-9C55-F4B97B74AD80}" type="pres">
      <dgm:prSet presAssocID="{6F75BD5D-A740-4435-AE53-ECEAB48F48D2}" presName="linearProcess" presStyleCnt="0"/>
      <dgm:spPr/>
    </dgm:pt>
    <dgm:pt modelId="{70709B29-EC40-4DC9-BD64-5DE0DE77BD0D}" type="pres">
      <dgm:prSet presAssocID="{E71376DA-CCDE-4D6F-890E-CAE039AD343B}" presName="textNode" presStyleLbl="node1" presStyleIdx="0" presStyleCnt="3">
        <dgm:presLayoutVars>
          <dgm:bulletEnabled val="1"/>
        </dgm:presLayoutVars>
      </dgm:prSet>
      <dgm:spPr/>
    </dgm:pt>
    <dgm:pt modelId="{045C37A7-0B8A-480C-ACCD-2E7F0BCA94D6}" type="pres">
      <dgm:prSet presAssocID="{05309CEE-3099-40FE-9F05-6A4E989F3CDE}" presName="sibTrans" presStyleCnt="0"/>
      <dgm:spPr/>
    </dgm:pt>
    <dgm:pt modelId="{169526D0-4FE9-49F6-B404-8DF43BF4274F}" type="pres">
      <dgm:prSet presAssocID="{84894104-D076-4FC7-817E-AA298C74484D}" presName="textNode" presStyleLbl="node1" presStyleIdx="1" presStyleCnt="3">
        <dgm:presLayoutVars>
          <dgm:bulletEnabled val="1"/>
        </dgm:presLayoutVars>
      </dgm:prSet>
      <dgm:spPr/>
    </dgm:pt>
    <dgm:pt modelId="{2A32EFD4-85DD-4DAF-8B28-9E118B87EE25}" type="pres">
      <dgm:prSet presAssocID="{BF1E9903-F748-4478-96EE-44C6CFBC696D}" presName="sibTrans" presStyleCnt="0"/>
      <dgm:spPr/>
    </dgm:pt>
    <dgm:pt modelId="{44858CA2-279C-4516-849A-8F5CDB1E874C}" type="pres">
      <dgm:prSet presAssocID="{0F253446-5CBC-4584-9DE0-8B93BF6FD24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1D7A204-6774-4EBF-AD1A-3CF66E7A30CE}" type="presOf" srcId="{6F75BD5D-A740-4435-AE53-ECEAB48F48D2}" destId="{917271FD-5066-44C3-929F-7D62FC35CDD4}" srcOrd="0" destOrd="0" presId="urn:microsoft.com/office/officeart/2005/8/layout/hProcess9"/>
    <dgm:cxn modelId="{903F6790-3612-4C10-80DD-BC0E400BCDD6}" srcId="{6F75BD5D-A740-4435-AE53-ECEAB48F48D2}" destId="{84894104-D076-4FC7-817E-AA298C74484D}" srcOrd="1" destOrd="0" parTransId="{B314D49F-3FE9-4E5B-8C8C-E36CA1F24BBD}" sibTransId="{BF1E9903-F748-4478-96EE-44C6CFBC696D}"/>
    <dgm:cxn modelId="{8B961099-7EF8-47EB-B53C-CADA08D6233F}" type="presOf" srcId="{E71376DA-CCDE-4D6F-890E-CAE039AD343B}" destId="{70709B29-EC40-4DC9-BD64-5DE0DE77BD0D}" srcOrd="0" destOrd="0" presId="urn:microsoft.com/office/officeart/2005/8/layout/hProcess9"/>
    <dgm:cxn modelId="{219B63B1-A9D0-4476-A4DB-7925123AA6DA}" srcId="{6F75BD5D-A740-4435-AE53-ECEAB48F48D2}" destId="{0F253446-5CBC-4584-9DE0-8B93BF6FD242}" srcOrd="2" destOrd="0" parTransId="{281EC2EE-D0E0-4408-ACCE-032A8077E4CB}" sibTransId="{7453ADF9-F0F1-49F4-A611-6C442F884F93}"/>
    <dgm:cxn modelId="{99EB0FBC-B02C-4BA6-9106-947E13CEE376}" srcId="{6F75BD5D-A740-4435-AE53-ECEAB48F48D2}" destId="{E71376DA-CCDE-4D6F-890E-CAE039AD343B}" srcOrd="0" destOrd="0" parTransId="{D24117F3-E9D3-463A-96C1-62DDBBDCCC8E}" sibTransId="{05309CEE-3099-40FE-9F05-6A4E989F3CDE}"/>
    <dgm:cxn modelId="{B17B5DBF-17EC-46A9-944C-EC41A5EBCE5D}" type="presOf" srcId="{84894104-D076-4FC7-817E-AA298C74484D}" destId="{169526D0-4FE9-49F6-B404-8DF43BF4274F}" srcOrd="0" destOrd="0" presId="urn:microsoft.com/office/officeart/2005/8/layout/hProcess9"/>
    <dgm:cxn modelId="{E12BDFF9-C93E-4936-B582-F3F952A58A95}" type="presOf" srcId="{0F253446-5CBC-4584-9DE0-8B93BF6FD242}" destId="{44858CA2-279C-4516-849A-8F5CDB1E874C}" srcOrd="0" destOrd="0" presId="urn:microsoft.com/office/officeart/2005/8/layout/hProcess9"/>
    <dgm:cxn modelId="{D4D3A604-95F6-4CA9-AC59-055AABE37AA0}" type="presParOf" srcId="{917271FD-5066-44C3-929F-7D62FC35CDD4}" destId="{146EA7E8-C28D-4022-A799-66A12F195C83}" srcOrd="0" destOrd="0" presId="urn:microsoft.com/office/officeart/2005/8/layout/hProcess9"/>
    <dgm:cxn modelId="{1EB3381D-DCFD-47F6-B168-2D438C8772BB}" type="presParOf" srcId="{917271FD-5066-44C3-929F-7D62FC35CDD4}" destId="{58A28AD7-91A8-4320-9C55-F4B97B74AD80}" srcOrd="1" destOrd="0" presId="urn:microsoft.com/office/officeart/2005/8/layout/hProcess9"/>
    <dgm:cxn modelId="{E391FA90-38D0-4BF2-8300-8D7CFB065D3A}" type="presParOf" srcId="{58A28AD7-91A8-4320-9C55-F4B97B74AD80}" destId="{70709B29-EC40-4DC9-BD64-5DE0DE77BD0D}" srcOrd="0" destOrd="0" presId="urn:microsoft.com/office/officeart/2005/8/layout/hProcess9"/>
    <dgm:cxn modelId="{DCE4713D-F7B6-42B9-BFEA-085AAE6F4B9B}" type="presParOf" srcId="{58A28AD7-91A8-4320-9C55-F4B97B74AD80}" destId="{045C37A7-0B8A-480C-ACCD-2E7F0BCA94D6}" srcOrd="1" destOrd="0" presId="urn:microsoft.com/office/officeart/2005/8/layout/hProcess9"/>
    <dgm:cxn modelId="{FB129D7B-6436-4863-ADA0-B7ABA5337A45}" type="presParOf" srcId="{58A28AD7-91A8-4320-9C55-F4B97B74AD80}" destId="{169526D0-4FE9-49F6-B404-8DF43BF4274F}" srcOrd="2" destOrd="0" presId="urn:microsoft.com/office/officeart/2005/8/layout/hProcess9"/>
    <dgm:cxn modelId="{9D5EC566-74F0-499B-9CCF-83EC481BF7F7}" type="presParOf" srcId="{58A28AD7-91A8-4320-9C55-F4B97B74AD80}" destId="{2A32EFD4-85DD-4DAF-8B28-9E118B87EE25}" srcOrd="3" destOrd="0" presId="urn:microsoft.com/office/officeart/2005/8/layout/hProcess9"/>
    <dgm:cxn modelId="{524297D4-1700-4670-B024-BB376D010A53}" type="presParOf" srcId="{58A28AD7-91A8-4320-9C55-F4B97B74AD80}" destId="{44858CA2-279C-4516-849A-8F5CDB1E874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EA7E8-C28D-4022-A799-66A12F195C83}">
      <dsp:nvSpPr>
        <dsp:cNvPr id="0" name=""/>
        <dsp:cNvSpPr/>
      </dsp:nvSpPr>
      <dsp:spPr>
        <a:xfrm>
          <a:off x="820697" y="0"/>
          <a:ext cx="9301241" cy="482758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09B29-EC40-4DC9-BD64-5DE0DE77BD0D}">
      <dsp:nvSpPr>
        <dsp:cNvPr id="0" name=""/>
        <dsp:cNvSpPr/>
      </dsp:nvSpPr>
      <dsp:spPr>
        <a:xfrm>
          <a:off x="11754" y="1448276"/>
          <a:ext cx="3522161" cy="1931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dirty="0"/>
            <a:t>Acquire the embedding results</a:t>
          </a:r>
          <a:endParaRPr lang="zh-CN" sz="3400" kern="1200" dirty="0"/>
        </a:p>
      </dsp:txBody>
      <dsp:txXfrm>
        <a:off x="106019" y="1542541"/>
        <a:ext cx="3333631" cy="1742505"/>
      </dsp:txXfrm>
    </dsp:sp>
    <dsp:sp modelId="{169526D0-4FE9-49F6-B404-8DF43BF4274F}">
      <dsp:nvSpPr>
        <dsp:cNvPr id="0" name=""/>
        <dsp:cNvSpPr/>
      </dsp:nvSpPr>
      <dsp:spPr>
        <a:xfrm>
          <a:off x="3710237" y="1448276"/>
          <a:ext cx="3522161" cy="1931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Organize</a:t>
          </a:r>
          <a:endParaRPr lang="zh-CN" sz="3400" kern="1200"/>
        </a:p>
      </dsp:txBody>
      <dsp:txXfrm>
        <a:off x="3804502" y="1542541"/>
        <a:ext cx="3333631" cy="1742505"/>
      </dsp:txXfrm>
    </dsp:sp>
    <dsp:sp modelId="{44858CA2-279C-4516-849A-8F5CDB1E874C}">
      <dsp:nvSpPr>
        <dsp:cNvPr id="0" name=""/>
        <dsp:cNvSpPr/>
      </dsp:nvSpPr>
      <dsp:spPr>
        <a:xfrm>
          <a:off x="7408720" y="1448276"/>
          <a:ext cx="3522161" cy="1931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Comparison and optimal nearest neighbor number</a:t>
          </a:r>
          <a:endParaRPr lang="zh-CN" sz="3400" kern="1200"/>
        </a:p>
      </dsp:txBody>
      <dsp:txXfrm>
        <a:off x="7502985" y="1542541"/>
        <a:ext cx="3333631" cy="1742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11C51AF-FA03-4FE8-1052-E9F9639D76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43CC02-FFFE-F8EA-7817-0D6A3A6986F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1B48578-0C02-154A-BE94-0D3D5B88891B}" type="datetimeFigureOut">
              <a:rPr lang="zh-CN" altLang="en-US"/>
              <a:pPr>
                <a:defRPr/>
              </a:pPr>
              <a:t>2023/05/14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45D30E7-89E9-30C9-9040-5E8BE51B8B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A60AA7F-DCBD-6FAC-61C3-831BEB455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790E8-7974-C4A3-D82B-D2AD2F6046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61674B-62C5-7D61-3612-BBA7C034C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875EBDF-5FB6-AE4B-A797-0D5DA86772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 everyone. Here I’m going to introduce our final project of “Order the faces by Manifold Learning for Face dataset”.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75EBDF-5FB6-AE4B-A797-0D5DA867722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700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  <a:latin typeface="Quattrocento Sans" panose="020B0502050000020003" pitchFamily="34" charset="0"/>
                <a:ea typeface="+mn-ea"/>
              </a:rPr>
              <a:t>We used seven manifold learning methods to analyze the Face dataset, conducting both quantitative and qualitative analyses.</a:t>
            </a:r>
          </a:p>
          <a:p>
            <a:r>
              <a:rPr lang="en-US" altLang="zh-CN" sz="1200" dirty="0">
                <a:effectLst/>
                <a:latin typeface="Quattrocento Sans" panose="020B0502050000020003" pitchFamily="34" charset="0"/>
                <a:ea typeface="+mn-ea"/>
              </a:rPr>
              <a:t>The first eigenvector was calculated using each method to represent each image</a:t>
            </a:r>
          </a:p>
          <a:p>
            <a:r>
              <a:rPr lang="en-US" altLang="zh-CN" sz="1200" dirty="0">
                <a:effectLst/>
                <a:latin typeface="Quattrocento Sans" panose="020B0502050000020003" pitchFamily="34" charset="0"/>
                <a:ea typeface="+mn-ea"/>
              </a:rPr>
              <a:t>We display the quantitative results of the seven methods with respect to Kendall's 𝜏 and the ground truth. </a:t>
            </a:r>
          </a:p>
          <a:p>
            <a:r>
              <a:rPr lang="en-US" altLang="zh-CN" sz="1200" dirty="0">
                <a:effectLst/>
                <a:latin typeface="Quattrocento Sans" panose="020B0502050000020003" pitchFamily="34" charset="0"/>
                <a:ea typeface="+mn-ea"/>
              </a:rPr>
              <a:t>You can see that </a:t>
            </a:r>
          </a:p>
          <a:p>
            <a:r>
              <a:rPr lang="en-US" altLang="zh-CN" dirty="0"/>
              <a:t>Diffusion map, MDS and ISOMAP showed poor performance when ordered by the first eigenvector</a:t>
            </a:r>
            <a:endParaRPr lang="en-US" altLang="zh-CN" sz="1200" dirty="0">
              <a:effectLst/>
              <a:latin typeface="Quattrocento Sans" panose="020B0502050000020003" pitchFamily="34" charset="0"/>
              <a:ea typeface="+mn-ea"/>
            </a:endParaRPr>
          </a:p>
          <a:p>
            <a:r>
              <a:rPr lang="en-US" altLang="zh-CN" sz="1200" dirty="0">
                <a:effectLst/>
                <a:latin typeface="Quattrocento Sans" panose="020B0502050000020003" pitchFamily="34" charset="0"/>
                <a:ea typeface="+mn-ea"/>
              </a:rPr>
              <a:t>UMAP, TSNE, and LLE showed the best performance, in which UMAP has the most similar distribution to the ground truth.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75EBDF-5FB6-AE4B-A797-0D5DA867722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26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  <a:latin typeface="Quattrocento Sans" panose="020B0502050000020003" pitchFamily="34" charset="0"/>
                <a:ea typeface="+mn-ea"/>
              </a:rPr>
              <a:t>For qualitative analysis, we also visualized the eigenvectors generated by these methods using an exemplar, and we can see that UMAP, TSNE and LLE also achieve the better performance.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75EBDF-5FB6-AE4B-A797-0D5DA867722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24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dirty="0">
                <a:solidFill>
                  <a:srgbClr val="050E17"/>
                </a:solidFill>
                <a:effectLst/>
                <a:latin typeface="Quattrocento Sans" panose="020B0502050000020003" pitchFamily="34" charset="0"/>
              </a:rPr>
              <a:t>To summarize that,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75EBDF-5FB6-AE4B-A797-0D5DA867722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40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That’s all in our project. Thank you.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75EBDF-5FB6-AE4B-A797-0D5DA8677226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94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this project, we’re going to do face pose estimation, in which we’ll </a:t>
            </a:r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</a:rPr>
              <a:t>arrange 33 out-of-order images of the same individual based on their </a:t>
            </a:r>
            <a:r>
              <a:rPr lang="en-US" altLang="zh-CN" b="0" i="0" u="none" strike="noStrike" dirty="0">
                <a:effectLst/>
                <a:latin typeface="-apple-system"/>
              </a:rPr>
              <a:t>face orientation. This is a data example. And we will rearrange them in the correct order.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effectLst/>
                <a:latin typeface="-apple-system"/>
              </a:rPr>
              <a:t>This task actually  </a:t>
            </a:r>
            <a:r>
              <a:rPr lang="en-US" altLang="en-CN" dirty="0">
                <a:ea typeface="宋体" panose="02010600030101010101" pitchFamily="2" charset="-122"/>
              </a:rPr>
              <a:t>allows us to understand a person's focus and behavior by analyzing their facial orientation.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  <a:ea typeface="宋体" panose="02010600030101010101" pitchFamily="2" charset="-122"/>
              </a:rPr>
              <a:t>And we’re going to use various manifold learning techniques to do that.</a:t>
            </a:r>
            <a:endParaRPr lang="en-US" altLang="zh-CN" b="0" i="0" dirty="0">
              <a:solidFill>
                <a:srgbClr val="050E17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75EBDF-5FB6-AE4B-A797-0D5DA867722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4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 this project, first of all, we’re going to </a:t>
            </a:r>
            <a:r>
              <a:rPr lang="en-US" altLang="zh-CN" b="0" i="0" dirty="0"/>
              <a:t>acquire the embedding </a:t>
            </a: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results from the different methods,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And then organize them based on the size of their first eigenvector.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Finally, we 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Quattrocento Sans" panose="020B0502050000020003" pitchFamily="34" charset="0"/>
                <a:ea typeface="ＭＳ Ｐゴシック" pitchFamily="-106" charset="-128"/>
                <a:cs typeface="Arial" pitchFamily="34" charset="0"/>
              </a:rPr>
              <a:t>compared the results of the manifold learning methods and determine the optimal nearest neighbor number for UMAP.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75EBDF-5FB6-AE4B-A797-0D5DA867722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63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 used a face dataset containing </a:t>
            </a:r>
            <a:r>
              <a:rPr lang="en-US" altLang="zh-CN" sz="1200" dirty="0">
                <a:effectLst/>
                <a:latin typeface="Quattrocento Sans" panose="020B0502050000020003" pitchFamily="34" charset="0"/>
                <a:cs typeface="Arial" pitchFamily="34" charset="0"/>
              </a:rPr>
              <a:t>10304 images in total, in which each person has 33 faces images in different angles.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  <a:latin typeface="Quattrocento Sans" panose="020B0502050000020003" pitchFamily="34" charset="0"/>
                <a:cs typeface="Arial" pitchFamily="34" charset="0"/>
              </a:rPr>
              <a:t>Here is an example.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  <a:latin typeface="Quattrocento Sans" panose="020B0502050000020003" pitchFamily="34" charset="0"/>
                <a:cs typeface="Arial" pitchFamily="34" charset="0"/>
              </a:rPr>
              <a:t>As shown in the left, we should order them into the figure (b).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75EBDF-5FB6-AE4B-A797-0D5DA867722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89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We apply these seven well-known manifold learning methods.</a:t>
            </a:r>
          </a:p>
          <a:p>
            <a:r>
              <a:rPr lang="en-US" altLang="zh-CN" sz="12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And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I’ll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quickly review these approaches.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The first one is Diffusion map,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which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is a </a:t>
            </a:r>
            <a:r>
              <a:rPr lang="en-US" altLang="zh-CN" sz="1200" b="0" i="0" u="none" strike="noStrike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nonlinear dimensionality reduction algorithm</a:t>
            </a: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 that</a:t>
            </a:r>
            <a:r>
              <a:rPr lang="zh-CN" altLang="en-US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extracts features or reduces dimensionality by computing embeddings of a dataset into </a:t>
            </a:r>
            <a:r>
              <a:rPr lang="en-US" altLang="zh-CN" sz="1200" b="0" i="0" u="none" strike="noStrike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Euclidean space</a:t>
            </a: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 based on the eigenvectors and eigenvalues of a diffusion operator.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Diffusion maps</a:t>
            </a: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 aim to discover the underlying </a:t>
            </a:r>
            <a:r>
              <a:rPr lang="en-US" altLang="zh-CN" sz="1200" b="0" i="0" u="none" strike="noStrike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manifold structure</a:t>
            </a: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 of the data and integrate local similarities at different scales to provide a global dataset description.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MDS is a technique for visualizing the similarity between individual cases in a dataset by creating a low-dimensional space using </a:t>
            </a:r>
            <a:r>
              <a:rPr lang="en-US" altLang="zh-CN" sz="1200" b="0" i="0" u="none" strike="noStrike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pairwise dissimilarities</a:t>
            </a: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 based on Euclidean distance.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This approach aims to reveal the underlying structure of the data and provide a better understanding of the relationships between individual cases.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  <a:effectLst/>
              <a:latin typeface="Quattrocento Sans" panose="020B05020500000200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75EBDF-5FB6-AE4B-A797-0D5DA867722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9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ISOMAP[4] is an extension of MDS that incorporates </a:t>
            </a:r>
            <a:r>
              <a:rPr lang="en-US" altLang="zh-CN" sz="1200" b="0" i="0" u="none" strike="noStrike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geodesic distances</a:t>
            </a: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 based on a </a:t>
            </a:r>
            <a:r>
              <a:rPr lang="en-US" altLang="zh-CN" sz="1200" b="0" i="0" u="none" strike="noStrike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weighted graph</a:t>
            </a: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. It defines the </a:t>
            </a:r>
            <a:r>
              <a:rPr lang="en-US" altLang="zh-CN" sz="1200" b="0" i="0" u="none" strike="noStrike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geodesic distance</a:t>
            </a: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 as the sum of the edge weights along the shortest path between two nodes. By incorporating these geodesic distances, it aims to better capture the underlying structure of 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the data and provide a more accurate low-dimensional representation of the dataset.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75EBDF-5FB6-AE4B-A797-0D5DA867722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3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LLE[5] focuses on preserving the local linearity of the sample when reducing data dimensionality. </a:t>
            </a:r>
          </a:p>
          <a:p>
            <a:r>
              <a:rPr lang="en-US" altLang="zh-CN" sz="12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LTSA[6] is a </a:t>
            </a: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variation of LLE</a:t>
            </a:r>
            <a:r>
              <a:rPr lang="en-US" altLang="zh-CN" sz="1200" b="0" i="0" dirty="0">
                <a:solidFill>
                  <a:srgbClr val="050E17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</a:rPr>
              <a:t>based on the assumption that the </a:t>
            </a:r>
            <a:r>
              <a:rPr lang="en-US" altLang="zh-CN" b="0" i="0" u="none" strike="noStrike" dirty="0">
                <a:effectLst/>
                <a:latin typeface="-apple-system"/>
              </a:rPr>
              <a:t>tangent hyperplanes</a:t>
            </a:r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</a:rPr>
              <a:t> of the manifold will align if the manifold is unfolded accurately.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T</a:t>
            </a: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SNE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[7]</a:t>
            </a: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 is a variation of the </a:t>
            </a:r>
            <a:r>
              <a:rPr lang="en-US" altLang="zh-CN" sz="1200" b="0" i="0" u="none" strike="noStrike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SNE algorithm</a:t>
            </a: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 that treats the coordinates in the lower dimension as the t-distribution.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75EBDF-5FB6-AE4B-A797-0D5DA867722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18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Similar to TSNE, UMAP[8] assumes that the data is uniformly distributed on a locally connected Riemannian manifold and that the </a:t>
            </a:r>
            <a:r>
              <a:rPr lang="en-US" altLang="zh-CN" sz="1200" b="0" i="0" u="none" strike="noStrike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Riemannian metric</a:t>
            </a:r>
            <a:r>
              <a:rPr lang="en-US" altLang="zh-CN" sz="12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 is either locally constant or approximately locally constant.</a:t>
            </a:r>
            <a:endParaRPr lang="en-US" altLang="zh-CN" sz="1200" dirty="0">
              <a:solidFill>
                <a:schemeClr val="tx1"/>
              </a:solidFill>
              <a:effectLst/>
              <a:latin typeface="Quattrocento Sans" panose="020B05020500000200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75EBDF-5FB6-AE4B-A797-0D5DA867722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366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For</a:t>
                </a:r>
                <a:r>
                  <a:rPr lang="en-US" altLang="zh-CN" sz="1200" baseline="0" dirty="0">
                    <a:effectLst/>
                    <a:latin typeface="Quattrocento Sans" panose="020B0502050000020003" pitchFamily="34" charset="0"/>
                    <a:ea typeface="+mn-ea"/>
                  </a:rPr>
                  <a:t> the evaluation protocol, we’re going to use </a:t>
                </a:r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Kendall's </a:t>
                </a:r>
                <a14:m>
                  <m:oMath xmlns:m="http://schemas.openxmlformats.org/officeDocument/2006/math">
                    <m:r>
                      <a:rPr lang="en-US" altLang="zh-CN" sz="1200">
                        <a:effectLst/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 which is a correlation coefficient that measures the agreement between two rankings.</a:t>
                </a:r>
              </a:p>
              <a:p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Given two ranking lists X and Y of the same set of elements, it measures the similarity between the two rankings by counting the number of pairwise agreements and disagreements between the rankings.</a:t>
                </a:r>
              </a:p>
              <a:p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A pair of elements (</a:t>
                </a:r>
                <a:r>
                  <a:rPr lang="en-US" altLang="zh-CN" sz="1200" dirty="0" err="1">
                    <a:effectLst/>
                    <a:latin typeface="Quattrocento Sans" panose="020B0502050000020003" pitchFamily="34" charset="0"/>
                    <a:ea typeface="+mn-ea"/>
                  </a:rPr>
                  <a:t>i,j</a:t>
                </a:r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) is considered to agree if their order is the same in both rankings, and disagree if their order is different.</a:t>
                </a:r>
              </a:p>
              <a:p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Based on that, you can see the formulation of tau</a:t>
                </a:r>
              </a:p>
              <a:p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We can calculate the proportion of the difference between the number of concordant pairs and the number of discordant pairs in the total number of pairs.</a:t>
                </a:r>
              </a:p>
              <a:p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So tau ranges from -1 to 1, in which</a:t>
                </a:r>
              </a:p>
              <a:p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1 indicates perfect agreement </a:t>
                </a:r>
              </a:p>
              <a:p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0 indicates no correlation</a:t>
                </a:r>
              </a:p>
              <a:p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-1 indicates perfect disagreement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For</a:t>
                </a:r>
                <a:r>
                  <a:rPr lang="en-US" altLang="zh-CN" sz="1200" baseline="0" dirty="0">
                    <a:effectLst/>
                    <a:latin typeface="Quattrocento Sans" panose="020B0502050000020003" pitchFamily="34" charset="0"/>
                    <a:ea typeface="+mn-ea"/>
                  </a:rPr>
                  <a:t> the evaluation protocol, we’re going to use </a:t>
                </a:r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Kendall's </a:t>
                </a:r>
                <a:r>
                  <a:rPr lang="en-US" altLang="zh-CN" sz="1200" i="0">
                    <a:effectLst/>
                    <a:latin typeface="Cambria Math" panose="02040503050406030204" pitchFamily="18" charset="0"/>
                  </a:rPr>
                  <a:t>𝜏</a:t>
                </a:r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 which is a correlation coefficient that measures the agreement between two rankings.</a:t>
                </a:r>
              </a:p>
              <a:p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Given two ranking lists X and Y of the same set of elements, it measures the similarity between the two rankings by counting the number of pairwise agreements and disagreements between the rankings.</a:t>
                </a:r>
              </a:p>
              <a:p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A pair of elements (</a:t>
                </a:r>
                <a:r>
                  <a:rPr lang="en-US" altLang="zh-CN" sz="1200" dirty="0" err="1">
                    <a:effectLst/>
                    <a:latin typeface="Quattrocento Sans" panose="020B0502050000020003" pitchFamily="34" charset="0"/>
                    <a:ea typeface="+mn-ea"/>
                  </a:rPr>
                  <a:t>i,j</a:t>
                </a:r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) is considered to agree if their order is the same in both rankings, and disagree if their order is different.</a:t>
                </a:r>
              </a:p>
              <a:p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Based on that, you can see the formulation of tau</a:t>
                </a:r>
              </a:p>
              <a:p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We can calculate the proportion of the difference between the number of concordant pairs and the number of discordant pairs in the total number of pairs.</a:t>
                </a:r>
              </a:p>
              <a:p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So tau ranges from -1 to 1, in which</a:t>
                </a:r>
              </a:p>
              <a:p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1 indicates perfect agreement </a:t>
                </a:r>
              </a:p>
              <a:p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0 indicates no correlation</a:t>
                </a:r>
              </a:p>
              <a:p>
                <a:r>
                  <a:rPr lang="en-US" altLang="zh-CN" sz="1200" dirty="0">
                    <a:effectLst/>
                    <a:latin typeface="Quattrocento Sans" panose="020B0502050000020003" pitchFamily="34" charset="0"/>
                    <a:ea typeface="+mn-ea"/>
                  </a:rPr>
                  <a:t>-1 indicates perfect disagreement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75EBDF-5FB6-AE4B-A797-0D5DA867722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2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6">
            <a:extLst>
              <a:ext uri="{FF2B5EF4-FFF2-40B4-BE49-F238E27FC236}">
                <a16:creationId xmlns:a16="http://schemas.microsoft.com/office/drawing/2014/main" id="{2D9A36F3-95EA-E967-EEC6-B3A3230AE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482600"/>
            <a:ext cx="2435225" cy="781050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5DF8470B-4351-778D-D6ED-1BA6528E49E7}"/>
              </a:ext>
            </a:extLst>
          </p:cNvPr>
          <p:cNvSpPr/>
          <p:nvPr/>
        </p:nvSpPr>
        <p:spPr>
          <a:xfrm flipV="1">
            <a:off x="0" y="3524250"/>
            <a:ext cx="12192000" cy="63500"/>
          </a:xfrm>
          <a:prstGeom prst="rect">
            <a:avLst/>
          </a:prstGeom>
          <a:gradFill>
            <a:gsLst>
              <a:gs pos="0">
                <a:srgbClr val="004F9C"/>
              </a:gs>
              <a:gs pos="50000">
                <a:srgbClr val="82A9CD"/>
              </a:gs>
              <a:gs pos="100000">
                <a:srgbClr val="336699">
                  <a:tint val="23500"/>
                  <a:satMod val="160000"/>
                  <a:lumMod val="0"/>
                  <a:lumOff val="100000"/>
                </a:srgbClr>
              </a:gs>
            </a:gsLst>
            <a:lin ang="0" scaled="1"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9319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47EC14F1-2123-9F82-C232-34C96684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935E6-1227-1149-9472-5B33C3E1D281}" type="datetime1">
              <a:rPr lang="zh-CN" altLang="en-US"/>
              <a:pPr>
                <a:defRPr/>
              </a:pPr>
              <a:t>2023/05/14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ACFF4FCD-2594-132E-B59C-55B24EB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C8D720D8-ADA4-BE15-A477-EDDB5B49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7FAEC-89EF-494C-A95F-A8770F2D21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0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324AE-83E3-F77F-8051-993DAE1F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43140-18F3-084D-919C-67923502FB90}" type="datetime1">
              <a:rPr lang="zh-CN" altLang="en-US"/>
              <a:pPr>
                <a:defRPr/>
              </a:pPr>
              <a:t>2023/05/14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8C782-8D84-EA87-586D-D0D3CFAB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3EEBF-D74A-8242-3854-72AF436C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E5695-E799-2D45-BC47-06B84067C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0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8B570-12FE-A092-0547-328DAB06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62276-B31D-5749-89CE-E5A01FC55181}" type="datetime1">
              <a:rPr lang="zh-CN" altLang="en-US"/>
              <a:pPr>
                <a:defRPr/>
              </a:pPr>
              <a:t>2023/05/14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DFA33-BF70-7DA5-DBC1-FD37B578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D5DCD-84D1-32AD-DDD8-61C860B4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923FC-5C74-5E4D-B201-C5F1EA574B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48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6">
            <a:extLst>
              <a:ext uri="{FF2B5EF4-FFF2-40B4-BE49-F238E27FC236}">
                <a16:creationId xmlns:a16="http://schemas.microsoft.com/office/drawing/2014/main" id="{EF242339-0B4A-2773-23EC-F01D807B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475" y="136525"/>
            <a:ext cx="2435225" cy="781050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C0967640-05EE-0639-114A-0180A6B817FC}"/>
              </a:ext>
            </a:extLst>
          </p:cNvPr>
          <p:cNvSpPr/>
          <p:nvPr/>
        </p:nvSpPr>
        <p:spPr>
          <a:xfrm flipV="1">
            <a:off x="0" y="1100138"/>
            <a:ext cx="12192000" cy="65087"/>
          </a:xfrm>
          <a:prstGeom prst="rect">
            <a:avLst/>
          </a:prstGeom>
          <a:gradFill>
            <a:gsLst>
              <a:gs pos="0">
                <a:srgbClr val="004F9C"/>
              </a:gs>
              <a:gs pos="50000">
                <a:srgbClr val="82A9CD"/>
              </a:gs>
              <a:gs pos="100000">
                <a:srgbClr val="336699">
                  <a:tint val="23500"/>
                  <a:satMod val="160000"/>
                  <a:lumMod val="0"/>
                  <a:lumOff val="100000"/>
                </a:srgbClr>
              </a:gs>
            </a:gsLst>
            <a:lin ang="0" scaled="1"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677" y="191121"/>
            <a:ext cx="10515600" cy="815497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677" y="1349091"/>
            <a:ext cx="10943492" cy="48278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C6AE73B5-8303-2E68-15C2-45CD987F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8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F6E01-F720-7748-ACFE-EBAF342ADC5D}" type="datetime1">
              <a:rPr lang="zh-CN" altLang="en-US"/>
              <a:pPr>
                <a:defRPr/>
              </a:pPr>
              <a:t>2023/05/14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80991CA4-DBD2-319C-F0CA-918C1401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FDFFD2BC-2CAA-A22A-E0D0-75DF4679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1725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4D1A1-A60D-2F41-AB97-78BC7B7E69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2D72AF53-4EA4-6C0A-9D0C-03A64E7D08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677" y="6214004"/>
            <a:ext cx="10942637" cy="3365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72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65211-4FA2-2859-3B01-FC403008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9B6EF-92F4-EA4A-AC59-EB0F2E641C7B}" type="datetime1">
              <a:rPr lang="zh-CN" altLang="en-US"/>
              <a:pPr>
                <a:defRPr/>
              </a:pPr>
              <a:t>2023/05/14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14C29-A335-8AA5-018E-336795DF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CB42F-F4B4-E50F-BED9-8E6576F8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4A612-BEF4-7C4E-A6BC-F449C7D8F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2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45D05E4-B88A-DED2-7A38-A94879FF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DA80A-6EE0-6941-9CB4-1C15E360075C}" type="datetime1">
              <a:rPr lang="zh-CN" altLang="en-US"/>
              <a:pPr>
                <a:defRPr/>
              </a:pPr>
              <a:t>2023/05/14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7E2D1EB-6C55-1398-5F60-81AC62E2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A3B2D35-39CF-C6B6-2996-33A44EFC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EE279-3425-484C-A430-FF3462F99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1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1069DD9-E979-7B95-DCE3-E7003C1D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98E05-BCFF-D149-B1FB-C07790DBF36D}" type="datetime1">
              <a:rPr lang="zh-CN" altLang="en-US"/>
              <a:pPr>
                <a:defRPr/>
              </a:pPr>
              <a:t>2023/05/14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92827C7-B5A8-ED0C-FD97-60499E38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82EA3C1-D5C5-EA64-1116-97C87174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27A51-5FB7-0D44-8DF4-A6F3EBD43D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60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3FB276B-9FFF-85BB-6A6D-75B0A438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57A02-C54C-BD4A-9804-A08B64AD490F}" type="datetime1">
              <a:rPr lang="zh-CN" altLang="en-US"/>
              <a:pPr>
                <a:defRPr/>
              </a:pPr>
              <a:t>2023/05/14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BCDB9BA-44F5-058B-3CF2-DA3DE227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24DE74A-BA89-1A28-8FAF-BEFCA56B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A139B-94F7-B044-817E-91C1B245AD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0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D4B4674-2DE6-AF9E-1ACE-EF717EDB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7AB20-2A95-A740-8195-F574C0652D47}" type="datetime1">
              <a:rPr lang="zh-CN" altLang="en-US"/>
              <a:pPr>
                <a:defRPr/>
              </a:pPr>
              <a:t>2023/05/14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C30049D-7C9E-4CFC-6617-56E7A9FC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598B21A-EDE1-214F-9EFD-C33B1422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56BF4-608E-DE4C-A1A3-2ACCEB66FC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8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91D3411-1B5C-2EB9-C2B8-4B17A652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E6EE5-C497-7C4E-B41E-A378E50FDD3F}" type="datetime1">
              <a:rPr lang="zh-CN" altLang="en-US"/>
              <a:pPr>
                <a:defRPr/>
              </a:pPr>
              <a:t>2023/05/14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86144B8-905C-D8A9-FAF0-5EE614F3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16BB82C-7A2B-09CB-4BAA-F98E28E1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D4C11-0788-4942-A0FE-CE9A149AC3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1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5C64A96-2FE8-445E-4C4F-4C040EE9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2B994-16C0-0E4A-A09E-DC4D98FDEC35}" type="datetime1">
              <a:rPr lang="zh-CN" altLang="en-US"/>
              <a:pPr>
                <a:defRPr/>
              </a:pPr>
              <a:t>2023/05/14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F4A32D5-2931-2840-E87C-1B60B563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72DEDD3-85AB-E5D9-8851-100BE538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7A911-7967-BE46-9F14-307EC924C6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5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6A48897-C606-6B4F-D53B-DC3E299CD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B9911E7-84E0-D887-91FC-B48129383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2DD1F-8338-AD8D-7D84-FCCEFA15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D851A2B-C16C-8442-85B8-D5A46BE26311}" type="datetime1">
              <a:rPr lang="zh-CN" altLang="en-US"/>
              <a:pPr>
                <a:defRPr/>
              </a:pPr>
              <a:t>2023/05/14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78EF8-8395-BD4A-0F97-3395BED4E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D1F96-2455-036B-689F-F93A87ADB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B3AE9E-11C0-9C49-996F-197F0B854E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>
            <a:extLst>
              <a:ext uri="{FF2B5EF4-FFF2-40B4-BE49-F238E27FC236}">
                <a16:creationId xmlns:a16="http://schemas.microsoft.com/office/drawing/2014/main" id="{B05706ED-42CA-D4E9-43B0-B56C7466F0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zh-CN" dirty="0"/>
              <a:t>Order the faces by Manifold Learning for Face dataset</a:t>
            </a:r>
          </a:p>
        </p:txBody>
      </p:sp>
      <p:sp>
        <p:nvSpPr>
          <p:cNvPr id="5122" name="副标题 2">
            <a:extLst>
              <a:ext uri="{FF2B5EF4-FFF2-40B4-BE49-F238E27FC236}">
                <a16:creationId xmlns:a16="http://schemas.microsoft.com/office/drawing/2014/main" id="{1A3240F3-9EF8-0E64-58BB-A15B134107E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192588"/>
            <a:ext cx="9144000" cy="1655762"/>
          </a:xfrm>
        </p:spPr>
        <p:txBody>
          <a:bodyPr/>
          <a:lstStyle/>
          <a:p>
            <a:pPr algn="ctr">
              <a:defRPr/>
            </a:pPr>
            <a:r>
              <a:rPr lang="en-US" altLang="zh-CN" sz="2400" dirty="0">
                <a:effectLst/>
                <a:latin typeface="Quattrocento" panose="02020802030000000404" pitchFamily="18" charset="0"/>
                <a:cs typeface="Arial" pitchFamily="34" charset="0"/>
              </a:rPr>
              <a:t>Yingxue XU </a:t>
            </a:r>
            <a:r>
              <a:rPr lang="en-US" altLang="zh-CN" sz="2400" baseline="30000" dirty="0">
                <a:effectLst/>
                <a:latin typeface="Quattrocento" panose="02020802030000000404" pitchFamily="18" charset="0"/>
                <a:cs typeface="Arial" pitchFamily="34" charset="0"/>
              </a:rPr>
              <a:t>1, 4</a:t>
            </a:r>
            <a:r>
              <a:rPr lang="en-US" altLang="zh-CN" sz="2400" dirty="0">
                <a:effectLst/>
                <a:latin typeface="Quattrocento" panose="02020802030000000404" pitchFamily="18" charset="0"/>
                <a:cs typeface="Arial" pitchFamily="34" charset="0"/>
              </a:rPr>
              <a:t>, </a:t>
            </a:r>
            <a:r>
              <a:rPr lang="en-US" altLang="zh-CN" sz="2400" dirty="0" err="1">
                <a:effectLst/>
                <a:latin typeface="Quattrocento" panose="02020802030000000404" pitchFamily="18" charset="0"/>
                <a:cs typeface="Arial" pitchFamily="34" charset="0"/>
              </a:rPr>
              <a:t>Jiaxin</a:t>
            </a:r>
            <a:r>
              <a:rPr lang="en-US" altLang="zh-CN" sz="2400" dirty="0">
                <a:effectLst/>
                <a:latin typeface="Quattrocento" panose="02020802030000000404" pitchFamily="18" charset="0"/>
                <a:cs typeface="Arial" pitchFamily="34" charset="0"/>
              </a:rPr>
              <a:t> ZHUANG </a:t>
            </a:r>
            <a:r>
              <a:rPr lang="en-US" altLang="zh-CN" sz="2400" baseline="30000" dirty="0">
                <a:effectLst/>
                <a:latin typeface="Quattrocento" panose="02020802030000000404" pitchFamily="18" charset="0"/>
                <a:cs typeface="Arial" pitchFamily="34" charset="0"/>
              </a:rPr>
              <a:t>2, 4</a:t>
            </a:r>
            <a:r>
              <a:rPr lang="en-US" altLang="zh-CN" sz="2400" dirty="0">
                <a:effectLst/>
                <a:latin typeface="Quattrocento" panose="02020802030000000404" pitchFamily="18" charset="0"/>
                <a:cs typeface="Arial" pitchFamily="34" charset="0"/>
              </a:rPr>
              <a:t>, </a:t>
            </a:r>
            <a:r>
              <a:rPr lang="en-US" altLang="zh-CN" sz="2400" dirty="0" err="1">
                <a:effectLst/>
                <a:latin typeface="Quattrocento" panose="02020802030000000404" pitchFamily="18" charset="0"/>
                <a:cs typeface="Arial" pitchFamily="34" charset="0"/>
              </a:rPr>
              <a:t>Fengtao</a:t>
            </a:r>
            <a:r>
              <a:rPr lang="en-US" altLang="zh-CN" sz="2400" dirty="0">
                <a:effectLst/>
                <a:latin typeface="Quattrocento" panose="02020802030000000404" pitchFamily="18" charset="0"/>
                <a:cs typeface="Arial" pitchFamily="34" charset="0"/>
              </a:rPr>
              <a:t> ZHOU </a:t>
            </a:r>
            <a:r>
              <a:rPr lang="en-US" altLang="zh-CN" sz="2400" baseline="300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3, 4</a:t>
            </a:r>
          </a:p>
          <a:p>
            <a:r>
              <a:rPr lang="en-US" altLang="zh-CN" dirty="0"/>
              <a:t>2023.05.15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8E121-F933-051C-D310-EBEDBDBA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F8C6BF-0E8C-9CB4-D6F6-C8B33235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4D1A1-A60D-2F41-AB97-78BC7B7E69E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6FC351-E024-D75E-6420-738153F1AD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CD1E8F-B188-520A-F158-2B1E018E7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77" y="2396838"/>
            <a:ext cx="11013831" cy="1016330"/>
          </a:xfrm>
          <a:prstGeom prst="rect">
            <a:avLst/>
          </a:prstGeom>
        </p:spPr>
      </p:pic>
      <p:sp>
        <p:nvSpPr>
          <p:cNvPr id="7" name="TextBox 19">
            <a:extLst>
              <a:ext uri="{FF2B5EF4-FFF2-40B4-BE49-F238E27FC236}">
                <a16:creationId xmlns:a16="http://schemas.microsoft.com/office/drawing/2014/main" id="{047063B3-05CF-A45C-CD9B-1033EF3D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029" y="1877247"/>
            <a:ext cx="7223942" cy="5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no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ea typeface="+mn-ea"/>
              </a:rPr>
              <a:t>Table 1 </a:t>
            </a:r>
            <a:r>
              <a:rPr lang="en-US" altLang="zh-CN" sz="2400" dirty="0">
                <a:effectLst/>
                <a:latin typeface="Quattrocento Sans" panose="020B0502050000020003" pitchFamily="34" charset="0"/>
                <a:ea typeface="+mn-ea"/>
              </a:rPr>
              <a:t>Quantitative Results of different methods.</a:t>
            </a:r>
            <a:endParaRPr lang="zh-CN" altLang="en-US" sz="2400" dirty="0">
              <a:effectLst/>
              <a:latin typeface="Quattrocento Sans" panose="020B0502050000020003" pitchFamily="34" charset="0"/>
              <a:ea typeface="+mn-ea"/>
            </a:endParaRPr>
          </a:p>
          <a:p>
            <a:pPr algn="just">
              <a:lnSpc>
                <a:spcPct val="110000"/>
              </a:lnSpc>
              <a:spcAft>
                <a:spcPts val="1700"/>
              </a:spcAft>
            </a:pP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C2A86A-188C-8CBD-4AA4-0368484F4D37}"/>
              </a:ext>
            </a:extLst>
          </p:cNvPr>
          <p:cNvSpPr txBox="1"/>
          <p:nvPr/>
        </p:nvSpPr>
        <p:spPr>
          <a:xfrm>
            <a:off x="521677" y="3609593"/>
            <a:ext cx="10818446" cy="1714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effectLst/>
                <a:latin typeface="Quattrocento Sans" panose="020B0502050000020003" pitchFamily="34" charset="0"/>
                <a:ea typeface="+mn-ea"/>
              </a:rPr>
              <a:t>The first eigenvector was calculated using each method to represent each image.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effectLst/>
                <a:latin typeface="Quattrocento Sans" panose="020B0502050000020003" pitchFamily="34" charset="0"/>
                <a:ea typeface="+mn-ea"/>
              </a:rPr>
              <a:t>Diffusion map, MDS and ISOMAP showed poor performance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effectLst/>
                <a:latin typeface="Quattrocento Sans" panose="020B0502050000020003" pitchFamily="34" charset="0"/>
                <a:ea typeface="+mn-ea"/>
              </a:rPr>
              <a:t>UMAP, TSNE, and LLE showed the best performance: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  <a:latin typeface="Quattrocento Sans" panose="020B0502050000020003" pitchFamily="34" charset="0"/>
                <a:ea typeface="+mn-ea"/>
              </a:rPr>
              <a:t> </a:t>
            </a:r>
            <a:r>
              <a:rPr lang="en-US" altLang="zh-CN" sz="1800" dirty="0">
                <a:effectLst/>
                <a:latin typeface="Quattrocento Sans" panose="020B0502050000020003" pitchFamily="34" charset="0"/>
                <a:ea typeface="+mn-ea"/>
              </a:rPr>
              <a:t>UMAP has the most similar distribution to the ground truth.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38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8E121-F933-051C-D310-EBEDBDBA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F8C6BF-0E8C-9CB4-D6F6-C8B33235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4D1A1-A60D-2F41-AB97-78BC7B7E69E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6FC351-E024-D75E-6420-738153F1AD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047063B3-05CF-A45C-CD9B-1033EF3D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322" y="5614231"/>
            <a:ext cx="8254309" cy="5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no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ea typeface="+mn-ea"/>
              </a:rPr>
              <a:t>Figure 2 Comparison of eigenvectors for different methods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C804B4-5418-5F88-12F7-CFB5FCF9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963" y="1323949"/>
            <a:ext cx="7136064" cy="421010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296B27-76CD-8687-ABCC-CC8F71D44752}"/>
              </a:ext>
            </a:extLst>
          </p:cNvPr>
          <p:cNvSpPr/>
          <p:nvPr/>
        </p:nvSpPr>
        <p:spPr>
          <a:xfrm>
            <a:off x="2203938" y="4498109"/>
            <a:ext cx="7563099" cy="1178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CE1C8A-B5B2-273F-94B5-432A5896FE13}"/>
              </a:ext>
            </a:extLst>
          </p:cNvPr>
          <p:cNvSpPr/>
          <p:nvPr/>
        </p:nvSpPr>
        <p:spPr>
          <a:xfrm>
            <a:off x="2193636" y="1216845"/>
            <a:ext cx="7563099" cy="627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096A75-1984-5582-AF5B-3EB4C4C72DC7}"/>
              </a:ext>
            </a:extLst>
          </p:cNvPr>
          <p:cNvSpPr/>
          <p:nvPr/>
        </p:nvSpPr>
        <p:spPr>
          <a:xfrm>
            <a:off x="2211445" y="3442987"/>
            <a:ext cx="7563099" cy="5195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BDA1B-35FD-B1BA-35D7-CA76A53E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8B8E0-C7A9-D47A-6648-B6403D2C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utilized multiple manifold learning techniques (including Diffusion map, MDS, ISOMAP, LLE, LSTA, t-SNE, and UMAP) to arrange the face orientation from left to right. </a:t>
            </a:r>
          </a:p>
          <a:p>
            <a:r>
              <a:rPr lang="en-US" altLang="zh-CN" dirty="0"/>
              <a:t>To measure the sorting performance, we computed the </a:t>
            </a:r>
            <a:r>
              <a:rPr lang="zh-CN" altLang="en-US" dirty="0"/>
              <a:t>𝜏 </a:t>
            </a:r>
            <a:r>
              <a:rPr lang="en-US" altLang="zh-CN" dirty="0"/>
              <a:t>between the predicted results and the ground truth ranking labels. </a:t>
            </a:r>
          </a:p>
          <a:p>
            <a:r>
              <a:rPr lang="en-US" altLang="zh-CN" dirty="0"/>
              <a:t>Diffusion map, MDS and ISOMAP showed poor performance when ordered by the first eigenvector, while LLE, LSTA, TSNE, and UMAP demonstrated good performance.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924985-33EE-3B82-07FD-FA9D72CF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4D1A1-A60D-2F41-AB97-78BC7B7E69E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345818-A76E-8EA3-FEE3-DD69CCACB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0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7ED9E9A7-5AF2-1788-4E88-FDDCF4AB62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CN" altLang="en-CN">
                <a:ea typeface="宋体" panose="02010600030101010101" pitchFamily="2" charset="-122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20055458-A67E-5E9D-4924-4E24DFD69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190500"/>
            <a:ext cx="10515600" cy="815975"/>
          </a:xfrm>
        </p:spPr>
        <p:txBody>
          <a:bodyPr>
            <a:normAutofit/>
          </a:bodyPr>
          <a:lstStyle/>
          <a:p>
            <a:r>
              <a:rPr lang="en-US" altLang="en-CN" dirty="0">
                <a:ea typeface="宋体" panose="02010600030101010101" pitchFamily="2" charset="-122"/>
              </a:rPr>
              <a:t>Introduction – F</a:t>
            </a:r>
            <a:r>
              <a:rPr lang="en-US" altLang="zh-CN" dirty="0">
                <a:ea typeface="宋体" panose="02010600030101010101" pitchFamily="2" charset="-122"/>
              </a:rPr>
              <a:t>ace Pose Estimation</a:t>
            </a:r>
            <a:endParaRPr lang="en-CN" altLang="en-CN" dirty="0">
              <a:ea typeface="宋体" panose="02010600030101010101" pitchFamily="2" charset="-122"/>
            </a:endParaRP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EDD2B338-413E-58B3-1A08-FD4C1DFA23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2288" y="1349375"/>
            <a:ext cx="10942637" cy="4827588"/>
          </a:xfrm>
        </p:spPr>
        <p:txBody>
          <a:bodyPr/>
          <a:lstStyle/>
          <a:p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</a:rPr>
              <a:t>arrange 33 out-of-order images of the same individual based on their </a:t>
            </a:r>
            <a:r>
              <a:rPr lang="en-US" altLang="zh-CN" b="0" i="0" u="none" strike="noStrike" dirty="0">
                <a:effectLst/>
                <a:latin typeface="-apple-system"/>
              </a:rPr>
              <a:t>face orientation</a:t>
            </a:r>
          </a:p>
          <a:p>
            <a:r>
              <a:rPr lang="en-US" altLang="en-CN" dirty="0">
                <a:ea typeface="宋体" panose="02010600030101010101" pitchFamily="2" charset="-122"/>
              </a:rPr>
              <a:t>allows us to understand a person's focus and behavior by analyzing their facial orientation</a:t>
            </a:r>
            <a:endParaRPr lang="en-US" altLang="zh-CN" b="0" i="0" dirty="0">
              <a:solidFill>
                <a:srgbClr val="050E17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</a:rPr>
              <a:t>various </a:t>
            </a:r>
            <a:r>
              <a:rPr lang="en-US" altLang="zh-CN" b="0" i="0" u="none" strike="noStrike" dirty="0">
                <a:effectLst/>
                <a:latin typeface="-apple-system"/>
              </a:rPr>
              <a:t>manifold learning techniques</a:t>
            </a:r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</a:rPr>
              <a:t>: </a:t>
            </a:r>
            <a:r>
              <a:rPr lang="en-US" altLang="zh-CN" b="0" i="0" u="none" strike="noStrike" dirty="0">
                <a:effectLst/>
                <a:latin typeface="-apple-system"/>
              </a:rPr>
              <a:t>Diffusion map</a:t>
            </a:r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</a:rPr>
              <a:t>, MDS, ISOMAP, LLE, LSTA, TSNE, and UMAP.</a:t>
            </a:r>
            <a:endParaRPr lang="en-CN" altLang="en-CN" dirty="0">
              <a:ea typeface="宋体" panose="02010600030101010101" pitchFamily="2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25A3A-DEC8-8D4B-D588-906F97E5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1E42-10AF-CA47-9BA4-0571BC4E0943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F589AF-2489-DC68-54E6-508B53A1D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373" y="4092949"/>
            <a:ext cx="7549253" cy="26285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20055458-A67E-5E9D-4924-4E24DFD69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190500"/>
            <a:ext cx="10515600" cy="815975"/>
          </a:xfrm>
        </p:spPr>
        <p:txBody>
          <a:bodyPr>
            <a:normAutofit/>
          </a:bodyPr>
          <a:lstStyle/>
          <a:p>
            <a:r>
              <a:rPr lang="en-US" altLang="en-CN" dirty="0">
                <a:ea typeface="宋体" panose="02010600030101010101" pitchFamily="2" charset="-122"/>
              </a:rPr>
              <a:t>Introduction – Overview</a:t>
            </a:r>
            <a:endParaRPr lang="en-CN" altLang="en-CN" dirty="0">
              <a:ea typeface="宋体" panose="02010600030101010101" pitchFamily="2" charset="-122"/>
            </a:endParaRP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73FF3CA4-BFD3-E9FD-D6B1-495E64365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496698"/>
              </p:ext>
            </p:extLst>
          </p:nvPr>
        </p:nvGraphicFramePr>
        <p:xfrm>
          <a:off x="522288" y="1349375"/>
          <a:ext cx="10942637" cy="482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25A3A-DEC8-8D4B-D588-906F97E5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1E42-10AF-CA47-9BA4-0571BC4E0943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61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20055458-A67E-5E9D-4924-4E24DFD69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190500"/>
            <a:ext cx="10515600" cy="815975"/>
          </a:xfrm>
        </p:spPr>
        <p:txBody>
          <a:bodyPr>
            <a:normAutofit/>
          </a:bodyPr>
          <a:lstStyle/>
          <a:p>
            <a:r>
              <a:rPr lang="en-US" altLang="en-CN" dirty="0">
                <a:ea typeface="宋体" panose="02010600030101010101" pitchFamily="2" charset="-122"/>
              </a:rPr>
              <a:t>Dataset</a:t>
            </a:r>
            <a:endParaRPr lang="en-CN" altLang="en-CN" dirty="0">
              <a:ea typeface="宋体" panose="02010600030101010101" pitchFamily="2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25A3A-DEC8-8D4B-D588-906F97E5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1E42-10AF-CA47-9BA4-0571BC4E0943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D5AFDF7-FB57-20DB-B3D0-9E0EBB319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>
                    <a:effectLst/>
                    <a:latin typeface="Quattrocento Sans" panose="020B0502050000020003" pitchFamily="34" charset="0"/>
                    <a:cs typeface="Arial" pitchFamily="34" charset="0"/>
                  </a:rPr>
                  <a:t>10,304 images in total</a:t>
                </a:r>
              </a:p>
              <a:p>
                <a:r>
                  <a:rPr lang="en-US" altLang="zh-CN" dirty="0"/>
                  <a:t>33 faces of the same person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altLang="zh-CN" sz="2800" i="1" dirty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𝑌</m:t>
                    </m:r>
                    <m:r>
                      <a:rPr lang="en-US" altLang="zh-CN" sz="2800" i="1" dirty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∈ </m:t>
                    </m:r>
                    <m:sSup>
                      <m:sSupPr>
                        <m:ctrlP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 dirty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112×92×33</m:t>
                        </m:r>
                      </m:sup>
                    </m:sSup>
                    <m:r>
                      <a:rPr lang="en-US" altLang="zh-CN" sz="2800" i="1" dirty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effectLst/>
                    <a:latin typeface="Quattrocento Sans" panose="020B0502050000020003" pitchFamily="34" charset="0"/>
                    <a:cs typeface="Arial" pitchFamily="34" charset="0"/>
                  </a:rPr>
                  <a:t> </a:t>
                </a:r>
                <a:r>
                  <a:rPr lang="en-US" altLang="zh-CN" dirty="0">
                    <a:latin typeface="Quattrocento Sans" panose="020B0502050000020003" pitchFamily="34" charset="0"/>
                    <a:cs typeface="Arial" pitchFamily="34" charset="0"/>
                  </a:rPr>
                  <a:t>in different angles</a:t>
                </a:r>
                <a:endParaRPr lang="en-US" altLang="zh-CN" sz="2800" dirty="0">
                  <a:effectLst/>
                  <a:latin typeface="Quattrocento Sans" panose="020B0502050000020003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D5AFDF7-FB57-20DB-B3D0-9E0EBB319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3" t="-2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9A7F53B-A2F6-C7B6-FFF8-73434D0B0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7" y="3346113"/>
            <a:ext cx="4964722" cy="19376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C0CAFE8-0F70-DA13-81D3-A4B95E952010}"/>
              </a:ext>
            </a:extLst>
          </p:cNvPr>
          <p:cNvSpPr txBox="1"/>
          <p:nvPr/>
        </p:nvSpPr>
        <p:spPr>
          <a:xfrm>
            <a:off x="1794131" y="2766295"/>
            <a:ext cx="2419815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600" dirty="0">
                <a:effectLst/>
                <a:latin typeface="Quattrocento Sans" panose="020B0502050000020003" pitchFamily="34" charset="0"/>
                <a:ea typeface="ＭＳ Ｐゴシック" pitchFamily="-106" charset="-128"/>
                <a:cs typeface="Arial" pitchFamily="34" charset="0"/>
              </a:rPr>
              <a:t>(a) Original</a:t>
            </a:r>
            <a:r>
              <a:rPr lang="zh-CN" altLang="en-US" sz="2600" dirty="0">
                <a:effectLst/>
                <a:latin typeface="Quattrocento Sans" panose="020B0502050000020003" pitchFamily="34" charset="0"/>
                <a:ea typeface="ＭＳ Ｐゴシック" pitchFamily="-106" charset="-128"/>
                <a:cs typeface="Arial" pitchFamily="34" charset="0"/>
              </a:rPr>
              <a:t> </a:t>
            </a:r>
            <a:r>
              <a:rPr lang="en-US" altLang="zh-CN" sz="2600" dirty="0">
                <a:effectLst/>
                <a:latin typeface="Quattrocento Sans" panose="020B0502050000020003" pitchFamily="34" charset="0"/>
                <a:ea typeface="ＭＳ Ｐゴシック" pitchFamily="-106" charset="-128"/>
                <a:cs typeface="Arial" pitchFamily="34" charset="0"/>
              </a:rPr>
              <a:t>Data</a:t>
            </a:r>
            <a:endParaRPr lang="zh-CN" altLang="en-US" sz="2600" dirty="0">
              <a:effectLst/>
              <a:latin typeface="Quattrocento Sans" panose="020B0502050000020003" pitchFamily="34" charset="0"/>
              <a:ea typeface="ＭＳ Ｐゴシック" pitchFamily="-106" charset="-128"/>
              <a:cs typeface="Arial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8CFE47-75E7-62E1-5C0C-9F3CB9804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337713"/>
            <a:ext cx="5574323" cy="194604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78BD15C-587B-C072-76E0-B53F622ACC24}"/>
              </a:ext>
            </a:extLst>
          </p:cNvPr>
          <p:cNvSpPr txBox="1"/>
          <p:nvPr/>
        </p:nvSpPr>
        <p:spPr>
          <a:xfrm>
            <a:off x="7673253" y="2766295"/>
            <a:ext cx="2419815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600" dirty="0">
                <a:effectLst/>
                <a:latin typeface="Quattrocento Sans" panose="020B0502050000020003" pitchFamily="34" charset="0"/>
                <a:ea typeface="ＭＳ Ｐゴシック" pitchFamily="-106" charset="-128"/>
                <a:cs typeface="Arial" pitchFamily="34" charset="0"/>
              </a:rPr>
              <a:t>(b) Ground truth</a:t>
            </a:r>
            <a:endParaRPr lang="zh-CN" altLang="en-US" sz="2600" dirty="0">
              <a:effectLst/>
              <a:latin typeface="Quattrocento Sans" panose="020B0502050000020003" pitchFamily="34" charset="0"/>
              <a:ea typeface="ＭＳ Ｐゴシック" pitchFamily="-10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0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20055458-A67E-5E9D-4924-4E24DFD69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CN" dirty="0">
                <a:ea typeface="宋体" panose="02010600030101010101" pitchFamily="2" charset="-122"/>
              </a:rPr>
              <a:t>Methodology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D5AFDF7-FB57-20DB-B3D0-9E0EBB31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manifold learning methods: </a:t>
            </a:r>
            <a:r>
              <a:rPr lang="en-US" altLang="zh-CN" sz="28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Diffusion map, MDS, ISOMAP, LLE, LSTA, TSNE, and 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UMAP</a:t>
            </a:r>
          </a:p>
          <a:p>
            <a:r>
              <a:rPr lang="en-US" altLang="zh-CN" sz="28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Diffusion map</a:t>
            </a:r>
          </a:p>
          <a:p>
            <a:pPr lvl="1"/>
            <a:r>
              <a:rPr lang="en-US" altLang="zh-CN" sz="2400" b="0" i="0" u="none" strike="noStrike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nonlinear dimensionality reduction algorithm</a:t>
            </a:r>
            <a:endParaRPr lang="en-US" altLang="zh-CN" sz="2400" b="0" i="0" u="none" strike="noStrike" dirty="0">
              <a:latin typeface="Quattrocento Sans" panose="020B0502050000020003" pitchFamily="34" charset="0"/>
            </a:endParaRPr>
          </a:p>
          <a:p>
            <a:pPr lvl="1"/>
            <a:r>
              <a:rPr lang="en-US" altLang="zh-CN" sz="24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compute embeddings of a dataset into </a:t>
            </a:r>
            <a:r>
              <a:rPr lang="en-US" altLang="zh-CN" sz="2400" b="0" i="0" u="none" strike="noStrike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Euclidean space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 based on the eigenvectors and eigenvalues of a diffusion operator</a:t>
            </a:r>
            <a:endParaRPr lang="en-US" altLang="zh-CN" dirty="0">
              <a:latin typeface="Quattrocento Sans" panose="020B0502050000020003" pitchFamily="34" charset="0"/>
              <a:cs typeface="Arial" pitchFamily="34" charset="0"/>
            </a:endParaRPr>
          </a:p>
          <a:p>
            <a:r>
              <a:rPr lang="en-US" altLang="zh-CN" sz="28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MDS</a:t>
            </a:r>
          </a:p>
          <a:p>
            <a:pPr lvl="1"/>
            <a:r>
              <a:rPr lang="en-US" altLang="zh-CN" sz="24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aims to reveal the underlying structure of the data and provide a better understanding of the relationships between individual cases</a:t>
            </a:r>
            <a:endParaRPr lang="en-US" altLang="zh-CN" dirty="0">
              <a:solidFill>
                <a:schemeClr val="tx1"/>
              </a:solidFill>
              <a:effectLst/>
              <a:latin typeface="Quattrocento Sans" panose="020B0502050000020003" pitchFamily="34" charset="0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visualize the similarity between individual cases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create a low-dimensional space using pairwise dissimilarities based on Euclidean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25A3A-DEC8-8D4B-D588-906F97E5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1E42-10AF-CA47-9BA4-0571BC4E0943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841E0D-DCBA-314E-10BD-194E4E56AC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677" y="6214004"/>
            <a:ext cx="10942637" cy="643996"/>
          </a:xfrm>
        </p:spPr>
        <p:txBody>
          <a:bodyPr/>
          <a:lstStyle/>
          <a:p>
            <a:r>
              <a:rPr lang="en-US" altLang="zh-CN" sz="1400" dirty="0" err="1">
                <a:effectLst/>
                <a:latin typeface="Quattrocento Sans" panose="020B0502050000020003" pitchFamily="34" charset="0"/>
                <a:cs typeface="Arial" pitchFamily="34" charset="0"/>
              </a:rPr>
              <a:t>Coifman</a:t>
            </a:r>
            <a:r>
              <a:rPr lang="en-US" altLang="zh-CN" sz="1400" dirty="0">
                <a:effectLst/>
                <a:latin typeface="Quattrocento Sans" panose="020B0502050000020003" pitchFamily="34" charset="0"/>
                <a:cs typeface="Arial" pitchFamily="34" charset="0"/>
              </a:rPr>
              <a:t>, Ronald R., et al. Geometric diffusions as a tool for harmonic analysis and structure definition of data: Diffusion maps. PNAS. 2005</a:t>
            </a:r>
          </a:p>
          <a:p>
            <a:r>
              <a:rPr lang="en-US" altLang="zh-CN" dirty="0"/>
              <a:t>Mead, A. L. Review of the development of multidimensional scaling methods. Journal of the Royal Statistical Society: Series D.</a:t>
            </a:r>
          </a:p>
        </p:txBody>
      </p:sp>
    </p:spTree>
    <p:extLst>
      <p:ext uri="{BB962C8B-B14F-4D97-AF65-F5344CB8AC3E}">
        <p14:creationId xmlns:p14="http://schemas.microsoft.com/office/powerpoint/2010/main" val="237521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20055458-A67E-5E9D-4924-4E24DFD69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CN" dirty="0">
                <a:ea typeface="宋体" panose="02010600030101010101" pitchFamily="2" charset="-122"/>
              </a:rPr>
              <a:t>Methodology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D5AFDF7-FB57-20DB-B3D0-9E0EBB31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manifold learning methods: </a:t>
            </a:r>
            <a:r>
              <a:rPr lang="en-US" altLang="zh-CN" sz="28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Diffusion map, MDS, ISOMAP, LLE, LSTA, TSNE, and 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UMAP</a:t>
            </a:r>
          </a:p>
          <a:p>
            <a:r>
              <a:rPr lang="en-US" altLang="zh-CN" sz="28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ISOMAP </a:t>
            </a:r>
          </a:p>
          <a:p>
            <a:pPr lvl="1"/>
            <a:r>
              <a:rPr lang="en-US" altLang="zh-CN" dirty="0">
                <a:latin typeface="Quattrocento Sans" panose="020B0502050000020003" pitchFamily="34" charset="0"/>
              </a:rPr>
              <a:t>an extension of MDS </a:t>
            </a:r>
          </a:p>
          <a:p>
            <a:pPr lvl="1"/>
            <a:r>
              <a:rPr lang="en-US" altLang="zh-CN" sz="24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incorporates </a:t>
            </a:r>
            <a:r>
              <a:rPr lang="en-US" altLang="zh-CN" sz="2400" b="0" i="0" u="none" strike="noStrike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geodesic distances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 based on a </a:t>
            </a:r>
            <a:r>
              <a:rPr lang="en-US" altLang="zh-CN" sz="2400" b="0" i="0" u="none" strike="noStrike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weighted graph</a:t>
            </a:r>
            <a:endParaRPr lang="en-US" altLang="zh-CN" dirty="0"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25A3A-DEC8-8D4B-D588-906F97E5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1E42-10AF-CA47-9BA4-0571BC4E0943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841E0D-DCBA-314E-10BD-194E4E56AC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677" y="6169921"/>
            <a:ext cx="10942637" cy="643996"/>
          </a:xfrm>
        </p:spPr>
        <p:txBody>
          <a:bodyPr/>
          <a:lstStyle/>
          <a:p>
            <a:r>
              <a:rPr lang="en-US" altLang="zh-CN" sz="1400" dirty="0">
                <a:effectLst/>
                <a:latin typeface="Quattrocento Sans" panose="020B0502050000020003" pitchFamily="34" charset="0"/>
                <a:cs typeface="Arial" pitchFamily="34" charset="0"/>
              </a:rPr>
              <a:t>Tenenbaum, Joshua B ., et al. A global geometric framework for nonlinear dimensionality reduction. Science. 2000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4D02CF-72C2-63F5-1E97-64B6F9602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378" y="3495346"/>
            <a:ext cx="6419244" cy="249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5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20055458-A67E-5E9D-4924-4E24DFD69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CN" dirty="0">
                <a:ea typeface="宋体" panose="02010600030101010101" pitchFamily="2" charset="-122"/>
              </a:rPr>
              <a:t>Methodology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D5AFDF7-FB57-20DB-B3D0-9E0EBB31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manifold learning methods: </a:t>
            </a:r>
            <a:r>
              <a:rPr lang="en-US" altLang="zh-CN" sz="28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Diffusion map, MDS, ISOMAP, LLE, LSTA, TSNE, and 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UMAP</a:t>
            </a:r>
          </a:p>
          <a:p>
            <a:r>
              <a:rPr lang="en-US" altLang="zh-CN" sz="28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LLE</a:t>
            </a:r>
          </a:p>
          <a:p>
            <a:pPr lvl="1"/>
            <a:r>
              <a:rPr lang="en-US" altLang="zh-CN" dirty="0">
                <a:latin typeface="Quattrocento Sans" panose="020B0502050000020003" pitchFamily="34" charset="0"/>
              </a:rPr>
              <a:t>preserve the local linearity of the sample when reducing data dimensionality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LTSA</a:t>
            </a:r>
          </a:p>
          <a:p>
            <a:pPr lvl="1">
              <a:spcBef>
                <a:spcPts val="1000"/>
              </a:spcBef>
              <a:defRPr/>
            </a:pPr>
            <a:r>
              <a:rPr lang="en-US" altLang="zh-CN" dirty="0">
                <a:latin typeface="Quattrocento Sans" panose="020B0502050000020003" pitchFamily="34" charset="0"/>
              </a:rPr>
              <a:t>a variation of LLE</a:t>
            </a:r>
          </a:p>
          <a:p>
            <a:pPr lvl="1">
              <a:spcBef>
                <a:spcPts val="1000"/>
              </a:spcBef>
              <a:defRPr/>
            </a:pPr>
            <a:r>
              <a:rPr lang="en-US" altLang="zh-CN" dirty="0">
                <a:latin typeface="Quattrocento Sans" panose="020B0502050000020003" pitchFamily="34" charset="0"/>
              </a:rPr>
              <a:t>the assumption that the tangent hyperplanes of the manifold will align if the manifold is unfolded accurately.</a:t>
            </a:r>
          </a:p>
          <a:p>
            <a:r>
              <a:rPr lang="en-US" altLang="zh-CN" sz="28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T</a:t>
            </a:r>
            <a:r>
              <a:rPr lang="en-US" altLang="zh-CN" sz="28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SNE</a:t>
            </a:r>
            <a:endParaRPr lang="en-US" altLang="zh-CN" dirty="0">
              <a:latin typeface="Quattrocento Sans" panose="020B0502050000020003" pitchFamily="34" charset="0"/>
            </a:endParaRPr>
          </a:p>
          <a:p>
            <a:pPr lvl="1"/>
            <a:r>
              <a:rPr lang="en-US" altLang="zh-CN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a variation of the </a:t>
            </a:r>
            <a:r>
              <a:rPr lang="en-US" altLang="zh-CN" b="0" i="0" u="none" strike="noStrike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SNE algorithm</a:t>
            </a:r>
            <a:endParaRPr lang="en-US" altLang="zh-CN" u="none" strike="noStrike" dirty="0">
              <a:latin typeface="Quattrocento Sans" panose="020B0502050000020003" pitchFamily="34" charset="0"/>
            </a:endParaRPr>
          </a:p>
          <a:p>
            <a:pPr lvl="1"/>
            <a:r>
              <a:rPr lang="en-US" altLang="zh-CN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treats the coordinates in the lower dimension as the t-distribution. </a:t>
            </a:r>
            <a:endParaRPr lang="en-US" altLang="zh-CN" dirty="0">
              <a:latin typeface="Quattrocento Sans" panose="020B0502050000020003" pitchFamily="34" charset="0"/>
            </a:endParaRPr>
          </a:p>
          <a:p>
            <a:pPr lvl="1">
              <a:spcBef>
                <a:spcPts val="1000"/>
              </a:spcBef>
              <a:defRPr/>
            </a:pPr>
            <a:endParaRPr lang="en-US" altLang="zh-CN" dirty="0">
              <a:latin typeface="Quattrocento Sans" panose="020B05020500000200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25A3A-DEC8-8D4B-D588-906F97E5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1E42-10AF-CA47-9BA4-0571BC4E0943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841E0D-DCBA-314E-10BD-194E4E56AC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677" y="6169921"/>
            <a:ext cx="10942637" cy="643996"/>
          </a:xfrm>
        </p:spPr>
        <p:txBody>
          <a:bodyPr/>
          <a:lstStyle/>
          <a:p>
            <a:r>
              <a:rPr lang="en-US" altLang="zh-CN" dirty="0" err="1"/>
              <a:t>Roweis</a:t>
            </a:r>
            <a:r>
              <a:rPr lang="en-US" altLang="zh-CN" dirty="0"/>
              <a:t>, Sam T ., et al. Nonlinear dimensionality reduction by locally linear embedding. Science.</a:t>
            </a:r>
          </a:p>
          <a:p>
            <a:r>
              <a:rPr lang="en-US" altLang="zh-CN" dirty="0"/>
              <a:t>Zhang, </a:t>
            </a:r>
            <a:r>
              <a:rPr lang="en-US" altLang="zh-CN" dirty="0" err="1"/>
              <a:t>Zhenyue</a:t>
            </a:r>
            <a:r>
              <a:rPr lang="en-US" altLang="zh-CN" dirty="0"/>
              <a:t>., et al. Principal manifolds and nonlinear dimensionality reduction via tangent space alignment." SIAM. 2004.</a:t>
            </a:r>
          </a:p>
          <a:p>
            <a:r>
              <a:rPr lang="en-US" altLang="zh-CN" dirty="0"/>
              <a:t>Hinton, Geoffrey E., et al. Stochastic neighbor embedding. NIPS. 2002.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0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20055458-A67E-5E9D-4924-4E24DFD69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CN" dirty="0">
                <a:ea typeface="宋体" panose="02010600030101010101" pitchFamily="2" charset="-122"/>
              </a:rPr>
              <a:t>Methodology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D5AFDF7-FB57-20DB-B3D0-9E0EBB31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manifold learning methods: </a:t>
            </a:r>
            <a:r>
              <a:rPr lang="en-US" altLang="zh-CN" sz="28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Diffusion map, MDS, ISOMAP, LLE, LSTA, TSNE, and 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UMAP</a:t>
            </a:r>
          </a:p>
          <a:p>
            <a:r>
              <a:rPr lang="en-US" altLang="zh-CN" sz="2800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UMAP 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assumes that </a:t>
            </a:r>
            <a:endParaRPr lang="en-US" altLang="zh-CN" sz="2800" b="0" i="0" dirty="0">
              <a:solidFill>
                <a:schemeClr val="tx1"/>
              </a:solidFill>
              <a:effectLst/>
              <a:latin typeface="Quattrocento Sans" panose="020B0502050000020003" pitchFamily="34" charset="0"/>
            </a:endParaRPr>
          </a:p>
          <a:p>
            <a:pPr lvl="1"/>
            <a:r>
              <a:rPr lang="en-US" altLang="zh-CN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the data is uniformly distributed on a locally connected Riemannian manifold </a:t>
            </a:r>
          </a:p>
          <a:p>
            <a:pPr lvl="1"/>
            <a:r>
              <a:rPr lang="en-US" altLang="zh-CN" b="0" i="0" dirty="0">
                <a:solidFill>
                  <a:schemeClr val="tx1"/>
                </a:solidFill>
                <a:effectLst/>
                <a:latin typeface="Quattrocento Sans" panose="020B0502050000020003" pitchFamily="34" charset="0"/>
              </a:rPr>
              <a:t>the Riemannian metric is either locally constant or approximately locally constant.</a:t>
            </a:r>
            <a:endParaRPr lang="en-US" altLang="zh-CN" dirty="0">
              <a:latin typeface="Quattrocento Sans" panose="020B05020500000200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25A3A-DEC8-8D4B-D588-906F97E5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1E42-10AF-CA47-9BA4-0571BC4E0943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841E0D-DCBA-314E-10BD-194E4E56AC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677" y="6169921"/>
            <a:ext cx="10942637" cy="643996"/>
          </a:xfrm>
        </p:spPr>
        <p:txBody>
          <a:bodyPr/>
          <a:lstStyle/>
          <a:p>
            <a:r>
              <a:rPr lang="en-US" altLang="zh-CN" dirty="0"/>
              <a:t>McInnes, L., et al. Uniform manifold approximation and projection for dimension reduction. </a:t>
            </a:r>
            <a:r>
              <a:rPr lang="en-US" altLang="zh-CN" dirty="0" err="1"/>
              <a:t>arXiv</a:t>
            </a:r>
            <a:r>
              <a:rPr lang="en-US" altLang="zh-CN" dirty="0"/>
              <a:t> preprint. 2018</a:t>
            </a:r>
          </a:p>
        </p:txBody>
      </p:sp>
    </p:spTree>
    <p:extLst>
      <p:ext uri="{BB962C8B-B14F-4D97-AF65-F5344CB8AC3E}">
        <p14:creationId xmlns:p14="http://schemas.microsoft.com/office/powerpoint/2010/main" val="384270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6266B-00DC-8D92-9857-11DC574D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13547-0DE6-10AA-E419-BCB4EA73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Kendall’s</a:t>
            </a:r>
          </a:p>
          <a:p>
            <a:pPr lvl="1"/>
            <a:r>
              <a:rPr lang="en-US" altLang="zh-CN" dirty="0">
                <a:effectLst/>
                <a:latin typeface="Quattrocento Sans" panose="020B0502050000020003" pitchFamily="34" charset="0"/>
                <a:ea typeface="+mn-ea"/>
              </a:rPr>
              <a:t>a correlation coefficient that measures the agreement between two rankings.</a:t>
            </a:r>
          </a:p>
          <a:p>
            <a:r>
              <a:rPr lang="en-US" altLang="zh-CN" sz="2800" dirty="0">
                <a:effectLst/>
                <a:latin typeface="Quattrocento Sans" panose="020B0502050000020003" pitchFamily="34" charset="0"/>
                <a:ea typeface="+mn-ea"/>
              </a:rPr>
              <a:t>Given two ranking lists X and Y, </a:t>
            </a:r>
          </a:p>
          <a:p>
            <a:endParaRPr lang="en-US" altLang="zh-CN" dirty="0">
              <a:latin typeface="Quattrocento Sans" panose="020B0502050000020003" pitchFamily="34" charset="0"/>
            </a:endParaRPr>
          </a:p>
          <a:p>
            <a:endParaRPr lang="en-US" altLang="zh-CN" dirty="0">
              <a:latin typeface="Quattrocento Sans" panose="020B0502050000020003" pitchFamily="34" charset="0"/>
            </a:endParaRPr>
          </a:p>
          <a:p>
            <a:r>
              <a:rPr lang="en-US" altLang="zh-CN" sz="2800" dirty="0">
                <a:effectLst/>
                <a:latin typeface="Quattrocento Sans" panose="020B0502050000020003" pitchFamily="34" charset="0"/>
                <a:ea typeface="+mn-ea"/>
              </a:rPr>
              <a:t>ranges from -1 to 1:</a:t>
            </a:r>
          </a:p>
          <a:p>
            <a:pPr lvl="1"/>
            <a:r>
              <a:rPr lang="en-US" altLang="zh-CN" dirty="0">
                <a:effectLst/>
                <a:latin typeface="Quattrocento Sans" panose="020B0502050000020003" pitchFamily="34" charset="0"/>
                <a:ea typeface="+mn-ea"/>
              </a:rPr>
              <a:t>1 indicates perfect agreement </a:t>
            </a:r>
          </a:p>
          <a:p>
            <a:pPr lvl="1"/>
            <a:r>
              <a:rPr lang="en-US" altLang="zh-CN" dirty="0">
                <a:effectLst/>
                <a:latin typeface="Quattrocento Sans" panose="020B0502050000020003" pitchFamily="34" charset="0"/>
                <a:ea typeface="+mn-ea"/>
              </a:rPr>
              <a:t>0 indicates no correlation</a:t>
            </a:r>
          </a:p>
          <a:p>
            <a:pPr lvl="1"/>
            <a:r>
              <a:rPr lang="en-US" altLang="zh-CN" dirty="0">
                <a:effectLst/>
                <a:latin typeface="Quattrocento Sans" panose="020B0502050000020003" pitchFamily="34" charset="0"/>
                <a:ea typeface="+mn-ea"/>
              </a:rPr>
              <a:t>-1 indicates perfect disagreement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B4382-8BCB-E37B-2670-92557151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4D1A1-A60D-2F41-AB97-78BC7B7E69E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591D6F-32D2-4FB9-4A95-74A597D37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83" y="2908284"/>
            <a:ext cx="9929080" cy="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DBD24DD-C67C-1D46-9BF3-6B3BB05C3A12}" vid="{BF7E35B6-2ACD-0C4A-A268-A6A35FD9D4F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hkust01</Template>
  <TotalTime>283</TotalTime>
  <Words>1518</Words>
  <Application>Microsoft Office PowerPoint</Application>
  <PresentationFormat>宽屏</PresentationFormat>
  <Paragraphs>138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-apple-system</vt:lpstr>
      <vt:lpstr>等线</vt:lpstr>
      <vt:lpstr>Arial</vt:lpstr>
      <vt:lpstr>Calibri</vt:lpstr>
      <vt:lpstr>Cambria Math</vt:lpstr>
      <vt:lpstr>Quattrocento</vt:lpstr>
      <vt:lpstr>Quattrocento Sans</vt:lpstr>
      <vt:lpstr>Office 主题​​</vt:lpstr>
      <vt:lpstr>Order the faces by Manifold Learning for Face dataset</vt:lpstr>
      <vt:lpstr>Introduction – Face Pose Estimation</vt:lpstr>
      <vt:lpstr>Introduction – Overview</vt:lpstr>
      <vt:lpstr>Dataset</vt:lpstr>
      <vt:lpstr>Methodology</vt:lpstr>
      <vt:lpstr>Methodology</vt:lpstr>
      <vt:lpstr>Methodology</vt:lpstr>
      <vt:lpstr>Methodology</vt:lpstr>
      <vt:lpstr>Evaluation</vt:lpstr>
      <vt:lpstr>Experimental Results</vt:lpstr>
      <vt:lpstr>Experimental Results</vt:lpstr>
      <vt:lpstr>Conclusion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the faces by Manifold Learning for Face dataset</dc:title>
  <dc:creator>XU Yingxue</dc:creator>
  <cp:lastModifiedBy>XU Yingxue</cp:lastModifiedBy>
  <cp:revision>18</cp:revision>
  <dcterms:created xsi:type="dcterms:W3CDTF">2023-05-14T12:14:43Z</dcterms:created>
  <dcterms:modified xsi:type="dcterms:W3CDTF">2023-05-14T16:58:02Z</dcterms:modified>
</cp:coreProperties>
</file>