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77" r:id="rId4"/>
    <p:sldId id="258" r:id="rId5"/>
    <p:sldId id="260" r:id="rId6"/>
    <p:sldId id="274" r:id="rId7"/>
    <p:sldId id="262" r:id="rId8"/>
    <p:sldId id="266" r:id="rId9"/>
    <p:sldId id="271" r:id="rId10"/>
    <p:sldId id="267" r:id="rId11"/>
    <p:sldId id="278" r:id="rId12"/>
    <p:sldId id="275" r:id="rId13"/>
    <p:sldId id="273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38"/>
  </p:normalViewPr>
  <p:slideViewPr>
    <p:cSldViewPr snapToGrid="0">
      <p:cViewPr varScale="1">
        <p:scale>
          <a:sx n="86" d="100"/>
          <a:sy n="86" d="100"/>
        </p:scale>
        <p:origin x="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B6FFD-F968-42D8-84D5-AEB4CB20314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D49B1-E389-4C01-A0F8-8E9FF7817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5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D49B1-E389-4C01-A0F8-8E9FF7817A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D49B1-E389-4C01-A0F8-8E9FF7817A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0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CC41-768E-21CE-B59E-DEC12EDA8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045D9-154C-84C0-DFD7-EB53E3F0F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6E7C6-E2C7-0320-C592-0EF36D3A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04/28/2024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FE74C-0C8E-0584-18D1-B6B3FD8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4633-CAC3-CE6C-409B-990D1446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689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E51A-A688-5B21-D49C-10D56D4B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D861B-7DF7-AF7C-45E4-9D06B9D1A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ECC0-CDA5-C2EC-685A-8B4E6C19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04/28/2024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C1E1-ED3E-AE48-6910-1A288AC1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5012-8812-960C-4156-3F601729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541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EFAA7-2A8E-DF8D-D6A0-3F412FADB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DA6C5-6DE1-1BAE-065B-4F42C5599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35162-67A2-EA52-2F8B-996BE431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04/28/2024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948D-E983-10EF-664D-8BF9ABE3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13A4-853A-709E-053E-5A15C4F2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684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DA72-B9CD-E6DA-C27D-28E32B82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99C3-41E9-1DEB-5C91-A67DDA46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ED43-0803-3CE1-6D46-7A24FA3F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04/28/2024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B80B-097D-0908-C02A-FF577F59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A5EB-C518-9E8C-06B0-B3DB011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151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9714-3140-BDAE-EC28-3E5F6D9F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DB05-FDE0-F2E0-91A2-67227E22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69962-D2D1-2C3D-05AE-4F68502D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04/28/2024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1E10-6F15-259E-EBF4-76340B8F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C42A3-CD63-589D-C9B3-543762EA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89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F246-076F-991B-9530-C0F69972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F66A-B351-B345-AB66-72FC2C227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90595-748A-36C1-BE5B-087447EEC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D5152-CBC4-E2DF-11F5-16241A9B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04/28/2024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5EE9E-25A3-5D1F-CE34-9025C6EB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DB4D3-6E73-E084-0143-B26FB265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003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B67A-5CF2-8AF5-52B9-CE02227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0864-E61E-AC0C-CE30-270C1F18F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A51B9-53F0-4AC9-04CD-A05FD531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1BF23-5C5A-D9A7-F9AE-CFF700088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088FC-A8F8-5BCA-1B81-DCD99834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CF11A-72EF-B477-5BAE-0462E09D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04/28/2024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E34AA-B882-4168-6010-14405D5B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BECA5-74C1-239D-ED34-10BD34E6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402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74A1-A00A-B7B3-6AFC-9F10EA80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696A3-DD31-0E1C-2A7C-ECA49AF1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04/28/2024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5A58F-C112-C4B7-3414-AB4D94A1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FB1F1-36DC-01A0-32D0-70ADBA63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043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68C19-4227-0EFA-547C-F0757772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04/28/2024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8889E-4DED-9441-2921-37F50415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5E549-867F-608C-EE11-1514121B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05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9CF9-A9F2-7420-CA26-3DBD20A3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F705-9F44-7A3A-9130-61C03DF4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C2887-4E65-166E-1503-FB5A1D5A4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52D1B-C648-B573-3F64-CE6718BE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04/28/2024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973CA-A39A-76B3-5A46-CA8B48D0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9F77-3BC0-85C7-1BDF-C6346103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40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D519-13FC-5008-C599-D1221CE3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EAB24-9DD2-9B1C-A7AC-7388FD47B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D747E-A21B-30BF-38E5-E5AEE05C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91455-F2FD-1F23-FE2D-C34DFEAF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04/28/2024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C2014-2EE8-206E-17D2-2DFC1134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BD454-E350-98AD-931E-26931987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774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F5D3B-9565-C69B-6858-4CFBA019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3FC91-D7E9-7C8A-FB24-FF7585A8E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E4494-C62E-E776-DE05-4EC268039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3F9B-124C-D441-B569-A91D9619FBC4}" type="datetimeFigureOut">
              <a:rPr lang="en-CN" smtClean="0"/>
              <a:t>04/28/2024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0385-ACAC-228E-3318-AB627C7E1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BC36-1A33-6851-2CB5-38E20E49D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45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7A93-50C0-F4AE-8BBB-FFCF70D58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Paper Replication: Empirical Asset Pricing via Machine Learning</a:t>
            </a:r>
            <a:endParaRPr lang="en-C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C089C-D64F-FB68-87A2-A0D984A01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Y</a:t>
            </a:r>
            <a:r>
              <a:rPr lang="en-US" altLang="zh-CN" sz="1800" dirty="0"/>
              <a:t>uxuan Chen</a:t>
            </a:r>
          </a:p>
          <a:p>
            <a:r>
              <a:rPr lang="en-CN" sz="1800" dirty="0"/>
              <a:t>Department of Mathematics</a:t>
            </a:r>
          </a:p>
        </p:txBody>
      </p:sp>
    </p:spTree>
    <p:extLst>
      <p:ext uri="{BB962C8B-B14F-4D97-AF65-F5344CB8AC3E}">
        <p14:creationId xmlns:p14="http://schemas.microsoft.com/office/powerpoint/2010/main" val="267343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0A7F-342B-636B-B370-9DD52D15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altLang="zh-CN" dirty="0"/>
              <a:t>ariable Importance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9E-B335-42A4-82C5-5B99A63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00813C-3FBB-CE9A-D98F-FC3CCA3D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46" y="1253477"/>
            <a:ext cx="9211506" cy="56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0A7F-342B-636B-B370-9DD52D15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altLang="zh-CN" dirty="0"/>
              <a:t>ariable Importance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9E-B335-42A4-82C5-5B99A63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Characteristics with visible impact: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1800" b="1" dirty="0">
                <a:latin typeface="Lato-Light"/>
              </a:rPr>
              <a:t>Recent price trends  </a:t>
            </a:r>
            <a:r>
              <a:rPr lang="en-US" altLang="zh-CN" sz="1800" dirty="0">
                <a:latin typeface="Lato-Light"/>
              </a:rPr>
              <a:t>Short-term reversal (mom1m), industry momentum (</a:t>
            </a:r>
            <a:r>
              <a:rPr lang="en-US" altLang="zh-CN" sz="1800" dirty="0" err="1">
                <a:latin typeface="Lato-Light"/>
              </a:rPr>
              <a:t>indmom</a:t>
            </a:r>
            <a:r>
              <a:rPr lang="en-US" altLang="zh-CN" sz="1800" dirty="0">
                <a:latin typeface="Lato-Light"/>
              </a:rPr>
              <a:t>), stock momentum, (mom12m), momentum change (</a:t>
            </a:r>
            <a:r>
              <a:rPr lang="en-US" altLang="zh-CN" sz="1800" dirty="0" err="1">
                <a:latin typeface="Lato-Light"/>
              </a:rPr>
              <a:t>chmom</a:t>
            </a:r>
            <a:r>
              <a:rPr lang="en-US" altLang="zh-CN" sz="1800" dirty="0">
                <a:latin typeface="Lato-Light"/>
              </a:rPr>
              <a:t>).</a:t>
            </a:r>
          </a:p>
          <a:p>
            <a:endParaRPr lang="en-US" altLang="zh-CN" sz="1800" dirty="0">
              <a:latin typeface="Lato-Light"/>
            </a:endParaRPr>
          </a:p>
          <a:p>
            <a:r>
              <a:rPr lang="en-US" sz="1800" b="1" dirty="0">
                <a:latin typeface="Lato-Light"/>
              </a:rPr>
              <a:t>Liquidity</a:t>
            </a:r>
            <a:r>
              <a:rPr lang="en-US" sz="1800" dirty="0">
                <a:latin typeface="Lato-Light"/>
              </a:rPr>
              <a:t>  Turnover &amp; turnover volatility (turn, std turn), and log market equity (mvel1), dollar volume (</a:t>
            </a:r>
            <a:r>
              <a:rPr lang="en-US" sz="1800" dirty="0" err="1">
                <a:latin typeface="Lato-Light"/>
              </a:rPr>
              <a:t>dolvol</a:t>
            </a:r>
            <a:r>
              <a:rPr lang="en-US" sz="1800" dirty="0">
                <a:latin typeface="Lato-Light"/>
              </a:rPr>
              <a:t>).</a:t>
            </a:r>
          </a:p>
          <a:p>
            <a:endParaRPr lang="en-US" sz="1800" dirty="0">
              <a:latin typeface="Lato-Light"/>
            </a:endParaRPr>
          </a:p>
          <a:p>
            <a:r>
              <a:rPr lang="en-US" sz="1800" b="1" dirty="0">
                <a:latin typeface="Lato-Light"/>
              </a:rPr>
              <a:t>Risk measures  </a:t>
            </a:r>
            <a:r>
              <a:rPr lang="en-US" sz="1800" dirty="0">
                <a:latin typeface="Lato-Light"/>
              </a:rPr>
              <a:t>The total and idiosyncratic return volatility (</a:t>
            </a:r>
            <a:r>
              <a:rPr lang="en-US" sz="1800" dirty="0" err="1">
                <a:latin typeface="Lato-Light"/>
              </a:rPr>
              <a:t>retvol</a:t>
            </a:r>
            <a:r>
              <a:rPr lang="en-US" sz="1800" dirty="0">
                <a:latin typeface="Lato-Light"/>
              </a:rPr>
              <a:t>, </a:t>
            </a:r>
            <a:r>
              <a:rPr lang="en-US" sz="1800" dirty="0" err="1">
                <a:latin typeface="Lato-Light"/>
              </a:rPr>
              <a:t>idiovol</a:t>
            </a:r>
            <a:r>
              <a:rPr lang="en-US" sz="1800" dirty="0">
                <a:latin typeface="Lato-Light"/>
              </a:rPr>
              <a:t>).</a:t>
            </a:r>
            <a:endParaRPr lang="en-CN" sz="1800" dirty="0">
              <a:latin typeface="Lato-Light"/>
            </a:endParaRPr>
          </a:p>
        </p:txBody>
      </p:sp>
    </p:spTree>
    <p:extLst>
      <p:ext uri="{BB962C8B-B14F-4D97-AF65-F5344CB8AC3E}">
        <p14:creationId xmlns:p14="http://schemas.microsoft.com/office/powerpoint/2010/main" val="245780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0A7F-342B-636B-B370-9DD52D15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9E-B335-42A4-82C5-5B99A63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models are available (Generalized linear and Neural Network) in literature but not in this study due to the computational resource and manpower constraints.</a:t>
            </a:r>
          </a:p>
          <a:p>
            <a:endParaRPr lang="en-US" dirty="0"/>
          </a:p>
          <a:p>
            <a:r>
              <a:rPr lang="en-US" dirty="0"/>
              <a:t>Hyperparameter tuning can be more detailed, number of trees for tree-based methods can be increased and variable importance can be applied on all training sets to obtain more convincing results, if have enough </a:t>
            </a:r>
            <a:r>
              <a:rPr lang="en-US" altLang="zh-CN" dirty="0"/>
              <a:t>computational resource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50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1349-B578-4A2A-E49A-790F20C3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Reference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3A2A6-EE34-927D-27DB-F888AEB4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F5EEF-9373-4271-5D4B-533E8253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16" y="1690688"/>
            <a:ext cx="8260558" cy="21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B304-E45F-3A05-882F-E3B0BA80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ECA2-FA7D-7740-66A7-61DFA13A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</a:t>
            </a:r>
            <a:r>
              <a:rPr lang="en-US" altLang="zh-CN" sz="1800" dirty="0"/>
              <a:t>the project we used </a:t>
            </a:r>
            <a:r>
              <a:rPr lang="en-US" altLang="zh-HK" sz="1800" dirty="0"/>
              <a:t>predictive characteristics and </a:t>
            </a:r>
            <a:r>
              <a:rPr lang="en-US" sz="1800" dirty="0"/>
              <a:t>monthly total individual equity returns from CRSP for all firms listed in the NYSE, AMEX, and NASDAQ. Our sample begins in March 1957 (the start date of the S&amp;P 500) and ends in December 2016, totaling 60 years. The number of stocks in our sample is almost 30,000, with the average number of stocks per month exceeding 6,200. </a:t>
            </a:r>
          </a:p>
          <a:p>
            <a:endParaRPr lang="en-US" sz="1800" dirty="0"/>
          </a:p>
          <a:p>
            <a:r>
              <a:rPr lang="en-US" altLang="zh-CN" sz="1800" dirty="0"/>
              <a:t>Dataset that contains  94 </a:t>
            </a:r>
            <a:r>
              <a:rPr lang="en-US" altLang="zh-HK" sz="1800" dirty="0"/>
              <a:t>stock level predictive characteristics </a:t>
            </a:r>
            <a:r>
              <a:rPr lang="en-US" altLang="zh-CN" sz="1800" dirty="0"/>
              <a:t>and the first two digits of Standard Industrial Classification (SIC) codes is downloaded from the website of the original paper.</a:t>
            </a:r>
          </a:p>
          <a:p>
            <a:endParaRPr lang="en-US" altLang="zh-CN" sz="1800" dirty="0"/>
          </a:p>
          <a:p>
            <a:pPr algn="l"/>
            <a:r>
              <a:rPr lang="en-US" altLang="zh-CN" sz="1800" dirty="0"/>
              <a:t>Dataset of the monthly CRSP returns is downloaded </a:t>
            </a:r>
            <a:r>
              <a:rPr lang="en-US" altLang="zh-CN" sz="1800" b="0" i="0" u="none" strike="noStrike" baseline="0" dirty="0">
                <a:latin typeface="Lato-Light"/>
              </a:rPr>
              <a:t>from WRDS. </a:t>
            </a:r>
            <a:r>
              <a:rPr lang="en-US" altLang="zh-CN" sz="1800" dirty="0"/>
              <a:t>We calculate individual excess returns </a:t>
            </a:r>
            <a:r>
              <a:rPr lang="en-US" altLang="zh-CN" sz="1800" b="0" i="0" u="none" strike="noStrike" baseline="0" dirty="0">
                <a:latin typeface="Lato-Light"/>
              </a:rPr>
              <a:t>by subtracting Treasury-bill rates from CRSP returns.</a:t>
            </a:r>
          </a:p>
          <a:p>
            <a:pPr algn="l"/>
            <a:endParaRPr lang="en-US" altLang="zh-CN" sz="1800" b="0" i="0" u="none" strike="noStrike" baseline="0" dirty="0">
              <a:latin typeface="Lato-Light"/>
            </a:endParaRPr>
          </a:p>
          <a:p>
            <a:pPr algn="l"/>
            <a:r>
              <a:rPr lang="en-US" altLang="zh-CN" sz="1800" dirty="0"/>
              <a:t>8 macroeconomic predictors  are constructed following Welch and Goyal (2008), according to the description in the original paper.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450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B304-E45F-3A05-882F-E3B0BA80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Processing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ECA2-FA7D-7740-66A7-61DFA13A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Missing Characteristics</a:t>
            </a:r>
            <a:r>
              <a:rPr lang="en-US" sz="1800" dirty="0"/>
              <a:t>:</a:t>
            </a:r>
            <a:r>
              <a:rPr lang="zh-CN" altLang="en-US" sz="1800" dirty="0"/>
              <a:t> </a:t>
            </a:r>
            <a:r>
              <a:rPr lang="en-US" sz="1800" dirty="0"/>
              <a:t>We replace missing values with the cross-sectional median at each month for each stock, respectively.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algn="l"/>
            <a:r>
              <a:rPr lang="en-US" altLang="zh-CN" sz="1800" b="1" i="0" u="none" strike="noStrike" baseline="0" dirty="0">
                <a:latin typeface="Lato-Regular"/>
              </a:rPr>
              <a:t>Data Normalization</a:t>
            </a:r>
            <a:r>
              <a:rPr lang="en-US" altLang="zh-CN" sz="1800" dirty="0">
                <a:latin typeface="Lato-Regular"/>
              </a:rPr>
              <a:t>: </a:t>
            </a:r>
            <a:r>
              <a:rPr lang="en-US" altLang="zh-CN" sz="1800" b="0" i="0" u="none" strike="noStrike" baseline="0" dirty="0">
                <a:latin typeface="Lato-Light"/>
              </a:rPr>
              <a:t>We perform standard normalization procedure with sample mean and deviation to facilitate training.</a:t>
            </a:r>
            <a:endParaRPr lang="en-CN" sz="1800" dirty="0"/>
          </a:p>
        </p:txBody>
      </p:sp>
    </p:spTree>
    <p:extLst>
      <p:ext uri="{BB962C8B-B14F-4D97-AF65-F5344CB8AC3E}">
        <p14:creationId xmlns:p14="http://schemas.microsoft.com/office/powerpoint/2010/main" val="372494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AEE-7991-5CE7-2D37-DDC462E5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CN" altLang="zh-CN" dirty="0"/>
              <a:t>achine </a:t>
            </a:r>
            <a:r>
              <a:rPr lang="en-US" altLang="zh-CN" dirty="0"/>
              <a:t>L</a:t>
            </a:r>
            <a:r>
              <a:rPr lang="en-CN" altLang="zh-CN" dirty="0"/>
              <a:t>earning </a:t>
            </a:r>
            <a:r>
              <a:rPr lang="en-US" altLang="zh-CN" dirty="0"/>
              <a:t>M</a:t>
            </a:r>
            <a:r>
              <a:rPr lang="en-CN" altLang="zh-CN" dirty="0"/>
              <a:t>ethods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6793-216B-8D85-26BA-38EA78C7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Ordinary Least Square (OLS + H, OLS-3, OLS-3 + H), </a:t>
            </a: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where OLS-3 p</a:t>
            </a:r>
            <a:r>
              <a:rPr lang="en-US" altLang="zh-HK" sz="1800" dirty="0"/>
              <a:t>reselects size, book-to-market, and momentum as the only covariates.</a:t>
            </a: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CN" dirty="0"/>
          </a:p>
          <a:p>
            <a:r>
              <a:rPr lang="en-US" altLang="zh-CN" sz="2400" dirty="0"/>
              <a:t>Elastic Net + H (ENET + H)</a:t>
            </a:r>
          </a:p>
          <a:p>
            <a:r>
              <a:rPr lang="en-US" altLang="zh-CN" sz="2400" dirty="0"/>
              <a:t>Lasso + H</a:t>
            </a:r>
          </a:p>
          <a:p>
            <a:r>
              <a:rPr lang="en-US" altLang="zh-CN" sz="2400" dirty="0"/>
              <a:t>Ridge + H</a:t>
            </a:r>
          </a:p>
          <a:p>
            <a:r>
              <a:rPr lang="en-US" altLang="zh-HK" sz="2400" dirty="0"/>
              <a:t>Principal components regression (PCR)</a:t>
            </a:r>
          </a:p>
          <a:p>
            <a:r>
              <a:rPr lang="en-US" altLang="zh-HK" sz="2400" dirty="0"/>
              <a:t>Partial least squares (PLS)</a:t>
            </a:r>
          </a:p>
          <a:p>
            <a:r>
              <a:rPr lang="en-US" altLang="zh-CN" sz="2400" dirty="0"/>
              <a:t>Gradient boosted regression trees + H (GBRT + H)</a:t>
            </a:r>
          </a:p>
          <a:p>
            <a:r>
              <a:rPr lang="en-US" altLang="zh-HK" sz="2400" dirty="0"/>
              <a:t>Random Forest (RF)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Here ‘+ H’ means that we have used a robust objective function: Huber Loss.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71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B304-E45F-3A05-882F-E3B0BA80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dirty="0"/>
              <a:t>Hyperparameter Tuning</a:t>
            </a:r>
            <a:endParaRPr lang="en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EDD96FF-EA18-1491-B412-BE4BD259E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7247"/>
            <a:ext cx="8849350" cy="4351338"/>
          </a:xfrm>
        </p:spPr>
      </p:pic>
    </p:spTree>
    <p:extLst>
      <p:ext uri="{BB962C8B-B14F-4D97-AF65-F5344CB8AC3E}">
        <p14:creationId xmlns:p14="http://schemas.microsoft.com/office/powerpoint/2010/main" val="204927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AEE-7991-5CE7-2D37-DDC462E5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6793-216B-8D85-26BA-38EA78C7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Recursive Performance Evaluation Scheme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>
                <a:latin typeface="Lato-Light"/>
              </a:rPr>
              <a:t>The data from year 1987 to 2017 as test data, and take only one test </a:t>
            </a:r>
            <a:r>
              <a:rPr lang="en-US" sz="1800" dirty="0" err="1">
                <a:latin typeface="Lato-Light"/>
              </a:rPr>
              <a:t>year’sdata</a:t>
            </a:r>
            <a:r>
              <a:rPr lang="en-US" sz="1800" dirty="0">
                <a:latin typeface="Lato-Light"/>
              </a:rPr>
              <a:t> at a time for testing.</a:t>
            </a:r>
          </a:p>
          <a:p>
            <a:endParaRPr lang="en-US" sz="1800" dirty="0">
              <a:latin typeface="Lato-Light"/>
            </a:endParaRPr>
          </a:p>
          <a:p>
            <a:r>
              <a:rPr lang="en-US" sz="1800" dirty="0">
                <a:latin typeface="Lato-Light"/>
              </a:rPr>
              <a:t>The data for the 12 years prior to the test year will </a:t>
            </a:r>
            <a:r>
              <a:rPr lang="en-US" sz="1800" dirty="0" err="1">
                <a:latin typeface="Lato-Light"/>
              </a:rPr>
              <a:t>beused</a:t>
            </a:r>
            <a:r>
              <a:rPr lang="en-US" sz="1800" dirty="0">
                <a:latin typeface="Lato-Light"/>
              </a:rPr>
              <a:t> as validation set for hyperparameter tuning.</a:t>
            </a:r>
          </a:p>
          <a:p>
            <a:endParaRPr lang="en-US" sz="1800" dirty="0">
              <a:latin typeface="Lato-Light"/>
            </a:endParaRPr>
          </a:p>
          <a:p>
            <a:pPr algn="l"/>
            <a:r>
              <a:rPr lang="en-US" altLang="zh-CN" sz="1800" b="0" i="0" u="none" strike="noStrike" baseline="0" dirty="0">
                <a:latin typeface="Lato-Light"/>
              </a:rPr>
              <a:t>The data for the years before the start of the validation set from 1957 will be used as training set.</a:t>
            </a:r>
            <a:endParaRPr lang="en-US" sz="1800" dirty="0">
              <a:latin typeface="Lato-Light"/>
            </a:endParaRPr>
          </a:p>
          <a:p>
            <a:endParaRPr lang="en-US" sz="1800" dirty="0">
              <a:latin typeface="Lato-Light"/>
            </a:endParaRPr>
          </a:p>
          <a:p>
            <a:endParaRPr lang="en-US" sz="1800" dirty="0">
              <a:latin typeface="Lato-Light"/>
            </a:endParaRPr>
          </a:p>
        </p:txBody>
      </p:sp>
    </p:spTree>
    <p:extLst>
      <p:ext uri="{BB962C8B-B14F-4D97-AF65-F5344CB8AC3E}">
        <p14:creationId xmlns:p14="http://schemas.microsoft.com/office/powerpoint/2010/main" val="381752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AEE-7991-5CE7-2D37-DDC462E5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6793-216B-8D85-26BA-38EA78C7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Lato-Light"/>
              </a:rPr>
              <a:t>Evaluate the models by comparing the predictive performance using the out-of-sample R</a:t>
            </a:r>
            <a:r>
              <a:rPr lang="en-US" sz="1800" baseline="30000" dirty="0">
                <a:latin typeface="Lato-Light"/>
              </a:rPr>
              <a:t>2</a:t>
            </a:r>
            <a:r>
              <a:rPr lang="en-US" sz="1800" dirty="0">
                <a:latin typeface="Lato-Light"/>
              </a:rPr>
              <a:t>. </a:t>
            </a:r>
          </a:p>
          <a:p>
            <a:endParaRPr lang="en-US" sz="1800" dirty="0">
              <a:latin typeface="Lato-Light"/>
            </a:endParaRPr>
          </a:p>
          <a:p>
            <a:r>
              <a:rPr lang="en-US" altLang="zh-HK" sz="1800" dirty="0">
                <a:latin typeface="Lato-Light"/>
              </a:rPr>
              <a:t>We use only those data in the testing period.</a:t>
            </a:r>
          </a:p>
          <a:p>
            <a:endParaRPr lang="en-US" altLang="zh-HK" sz="1800" dirty="0">
              <a:latin typeface="Lato-Light"/>
            </a:endParaRPr>
          </a:p>
          <a:p>
            <a:r>
              <a:rPr lang="en-US" altLang="zh-HK" sz="1800" dirty="0">
                <a:latin typeface="Lato-Light"/>
              </a:rPr>
              <a:t>The denominator are targeting the zero to achieve a better prediction analysis. </a:t>
            </a:r>
          </a:p>
          <a:p>
            <a:endParaRPr lang="en-US" sz="1800" dirty="0">
              <a:latin typeface="Lato-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508AFB-C663-1DD1-1619-1E0FE727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008" y="3941447"/>
            <a:ext cx="4639458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7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0A7F-342B-636B-B370-9DD52D15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Evaluation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9E-B335-42A4-82C5-5B99A63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Lato-Light"/>
              </a:rPr>
              <a:t>PLS can obtain the best performance, and OLS-3, LASSO, Ridge and ENET all outperform OLS, which illustrates that OLS model suffers from overfitting.</a:t>
            </a:r>
          </a:p>
          <a:p>
            <a:r>
              <a:rPr lang="en-US" sz="1800" dirty="0">
                <a:latin typeface="Lato-Light"/>
              </a:rPr>
              <a:t>Tree based methods Boosted Regression Trees and Random Forests outperform most of the methods based on Linear Regression, although the number of trees is only 30.</a:t>
            </a:r>
          </a:p>
          <a:p>
            <a:r>
              <a:rPr lang="en-US" sz="1800" dirty="0">
                <a:latin typeface="Lato-Light"/>
              </a:rPr>
              <a:t>Over 30-year out-of-sample test, compare with tree-based methods, the linear models exhibit high volatility.</a:t>
            </a:r>
            <a:endParaRPr lang="en-CN" sz="1800" dirty="0">
              <a:latin typeface="Lato-Ligh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6053E9-4A62-F9AD-7E2F-35182BE9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4" y="3969834"/>
            <a:ext cx="4711089" cy="18157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7BB4C7-9E31-3BE0-C7A2-1B7143CF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701" y="3429000"/>
            <a:ext cx="5764099" cy="33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7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0A7F-342B-636B-B370-9DD52D15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Model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9E-B335-42A4-82C5-5B99A63C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004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Lato-Light"/>
              </a:rPr>
              <a:t>Models with higher degrees of freedom don’t always perform better, which also illustrates that OLS model suffers from overfitting.</a:t>
            </a:r>
            <a:endParaRPr lang="en-CN" sz="1800" dirty="0">
              <a:latin typeface="Lato-Ligh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E2D1C1-891C-49EC-F37C-FDED4D9F7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728" y="720760"/>
            <a:ext cx="6404827" cy="56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2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648</Words>
  <Application>Microsoft Office PowerPoint</Application>
  <PresentationFormat>宽屏</PresentationFormat>
  <Paragraphs>66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Lato-Light</vt:lpstr>
      <vt:lpstr>Lato-Regular</vt:lpstr>
      <vt:lpstr>等线</vt:lpstr>
      <vt:lpstr>Arial</vt:lpstr>
      <vt:lpstr>Calibri</vt:lpstr>
      <vt:lpstr>Calibri Light</vt:lpstr>
      <vt:lpstr>Office Theme</vt:lpstr>
      <vt:lpstr>Paper Replication: Empirical Asset Pricing via Machine Learning</vt:lpstr>
      <vt:lpstr>Dataset</vt:lpstr>
      <vt:lpstr>Data Processing</vt:lpstr>
      <vt:lpstr>Machine Learning Methods</vt:lpstr>
      <vt:lpstr>Hyperparameter Tuning</vt:lpstr>
      <vt:lpstr>Data Splitting</vt:lpstr>
      <vt:lpstr>Performance Evaluation</vt:lpstr>
      <vt:lpstr>Performance Evaluation</vt:lpstr>
      <vt:lpstr>Model Complexity</vt:lpstr>
      <vt:lpstr>Variable Importance</vt:lpstr>
      <vt:lpstr>Variable Importance</vt:lpstr>
      <vt:lpstr>Further Improvement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Hangyu</dc:creator>
  <cp:lastModifiedBy>CHEN Yuxuan</cp:lastModifiedBy>
  <cp:revision>20</cp:revision>
  <dcterms:created xsi:type="dcterms:W3CDTF">2023-05-18T15:13:35Z</dcterms:created>
  <dcterms:modified xsi:type="dcterms:W3CDTF">2024-04-28T16:20:37Z</dcterms:modified>
</cp:coreProperties>
</file>