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57" r:id="rId5"/>
    <p:sldId id="258" r:id="rId6"/>
    <p:sldId id="259" r:id="rId7"/>
    <p:sldId id="260" r:id="rId8"/>
    <p:sldId id="264" r:id="rId9"/>
    <p:sldId id="266" r:id="rId10"/>
    <p:sldId id="267" r:id="rId11"/>
    <p:sldId id="268" r:id="rId12"/>
    <p:sldId id="265" r:id="rId13"/>
    <p:sldId id="269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1" userDrawn="1">
          <p15:clr>
            <a:srgbClr val="A4A3A4"/>
          </p15:clr>
        </p15:guide>
        <p15:guide id="2" pos="38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11"/>
        <p:guide pos="38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tags" Target="../tags/tag22.xml"/><Relationship Id="rId4" Type="http://schemas.openxmlformats.org/officeDocument/2006/relationships/image" Target="../media/image20.png"/><Relationship Id="rId3" Type="http://schemas.openxmlformats.org/officeDocument/2006/relationships/tags" Target="../tags/tag21.xml"/><Relationship Id="rId2" Type="http://schemas.openxmlformats.org/officeDocument/2006/relationships/image" Target="../media/image19.png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tags" Target="../tags/tag6.xml"/><Relationship Id="rId4" Type="http://schemas.openxmlformats.org/officeDocument/2006/relationships/image" Target="../media/image6.png"/><Relationship Id="rId3" Type="http://schemas.openxmlformats.org/officeDocument/2006/relationships/tags" Target="../tags/tag5.xml"/><Relationship Id="rId2" Type="http://schemas.openxmlformats.org/officeDocument/2006/relationships/image" Target="../media/image5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image" Target="../media/image11.png"/><Relationship Id="rId7" Type="http://schemas.openxmlformats.org/officeDocument/2006/relationships/tags" Target="../tags/tag12.xml"/><Relationship Id="rId6" Type="http://schemas.openxmlformats.org/officeDocument/2006/relationships/image" Target="../media/image10.png"/><Relationship Id="rId5" Type="http://schemas.openxmlformats.org/officeDocument/2006/relationships/tags" Target="../tags/tag11.xml"/><Relationship Id="rId4" Type="http://schemas.openxmlformats.org/officeDocument/2006/relationships/image" Target="../media/image9.png"/><Relationship Id="rId3" Type="http://schemas.openxmlformats.org/officeDocument/2006/relationships/tags" Target="../tags/tag10.xml"/><Relationship Id="rId2" Type="http://schemas.openxmlformats.org/officeDocument/2006/relationships/image" Target="../media/image8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4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tags" Target="../tags/tag17.xml"/><Relationship Id="rId2" Type="http://schemas.openxmlformats.org/officeDocument/2006/relationships/image" Target="../media/image15.png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tags" Target="../tags/tag19.xml"/><Relationship Id="rId2" Type="http://schemas.openxmlformats.org/officeDocument/2006/relationships/image" Target="../media/image17.png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45" dirty="0">
                <a:effectLst/>
              </a:rPr>
              <a:t>G-Research Crypto Forecasting Project </a:t>
            </a:r>
            <a:r>
              <a:rPr lang="en-US" altLang="zh-CN" sz="4445" dirty="0">
                <a:effectLst/>
              </a:rPr>
              <a:t>Presentation</a:t>
            </a:r>
            <a:endParaRPr lang="en-US" altLang="zh-CN" sz="4445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315845"/>
          </a:xfrm>
        </p:spPr>
        <p:txBody>
          <a:bodyPr>
            <a:normAutofit lnSpcReduction="20000"/>
          </a:bodyPr>
          <a:lstStyle/>
          <a:p>
            <a:r>
              <a:rPr kumimoji="1" lang="en-US" altLang="zh-CN" dirty="0">
                <a:sym typeface="+mn-ea"/>
              </a:rPr>
              <a:t>Zezhen DING</a:t>
            </a:r>
            <a:endParaRPr kumimoji="1" lang="en-US" altLang="zh-CN" dirty="0">
              <a:sym typeface="+mn-ea"/>
            </a:endParaRPr>
          </a:p>
          <a:p>
            <a:r>
              <a:rPr kumimoji="1" lang="en-US" altLang="zh-CN" dirty="0">
                <a:sym typeface="+mn-ea"/>
              </a:rPr>
              <a:t>MATH 5470</a:t>
            </a:r>
            <a:endParaRPr kumimoji="1" lang="en-US" altLang="zh-CN" dirty="0">
              <a:sym typeface="+mn-ea"/>
            </a:endParaRPr>
          </a:p>
          <a:p>
            <a:r>
              <a:rPr lang="en-US" altLang="zh-CN" dirty="0"/>
              <a:t>2024.4.23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https://www.youtube.com/watch?v=5MhllnCfp40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Simple backtest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53185"/>
            <a:ext cx="10515600" cy="4351338"/>
          </a:xfrm>
        </p:spPr>
        <p:txBody>
          <a:bodyPr/>
          <a:p>
            <a:r>
              <a:rPr lang="en-US" altLang="zh-CN" sz="2000"/>
              <a:t>Strategy: Assume that the signal output by the model is α. We open a positionwith the value of α every minute. If α is positive, we will go long, and if α is negative, we will go short. The position will be closed after 15 minutes.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43660" y="2378075"/>
            <a:ext cx="3235325" cy="105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5910" y="3564255"/>
            <a:ext cx="5668010" cy="2235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794375" y="3429000"/>
            <a:ext cx="6120130" cy="25501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Conclusion and future work</a:t>
            </a:r>
            <a:endParaRPr lang="en-US" altLang="zh-CN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7700" y="1509395"/>
            <a:ext cx="960374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Conclusion:  </a:t>
            </a:r>
            <a:endParaRPr lang="en-US" altLang="zh-CN" sz="2000"/>
          </a:p>
          <a:p>
            <a:r>
              <a:rPr lang="en-US" altLang="zh-CN" sz="2000"/>
              <a:t>* Build a profitable model and strategy.</a:t>
            </a:r>
            <a:endParaRPr lang="en-US" altLang="zh-CN" sz="2000"/>
          </a:p>
          <a:p>
            <a:r>
              <a:rPr lang="en-US" altLang="zh-CN" sz="2000"/>
              <a:t>* LGBM is better than linear regression and lasso regression</a:t>
            </a:r>
            <a:endParaRPr lang="en-US" altLang="zh-CN" sz="2000"/>
          </a:p>
          <a:p>
            <a:r>
              <a:rPr lang="en-US" altLang="zh-CN" sz="2000"/>
              <a:t>* Data processing is useful and brings big performance improvements</a:t>
            </a:r>
            <a:endParaRPr lang="en-US" altLang="zh-CN" sz="2000"/>
          </a:p>
          <a:p>
            <a:r>
              <a:rPr lang="en-US" altLang="zh-CN" sz="2000"/>
              <a:t>* Different assets can share one model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Problem:</a:t>
            </a:r>
            <a:endParaRPr lang="en-US" altLang="zh-CN" sz="2000"/>
          </a:p>
          <a:p>
            <a:r>
              <a:rPr lang="en-US" altLang="zh-CN" sz="2000"/>
              <a:t>* Profits are concentrated at certain times</a:t>
            </a:r>
            <a:endParaRPr lang="en-US" altLang="zh-CN" sz="2000"/>
          </a:p>
          <a:p>
            <a:endParaRPr lang="zh-CN" altLang="en-US" sz="2000"/>
          </a:p>
          <a:p>
            <a:r>
              <a:rPr lang="en-US" altLang="zh-CN" sz="2000"/>
              <a:t>Future:</a:t>
            </a:r>
            <a:endParaRPr lang="en-US" altLang="zh-CN" sz="2000"/>
          </a:p>
          <a:p>
            <a:r>
              <a:rPr lang="en-US" altLang="zh-CN" sz="2000"/>
              <a:t>* Post-processing fitting value to reduce handling fees</a:t>
            </a:r>
            <a:endParaRPr lang="en-US" altLang="zh-CN" sz="2000"/>
          </a:p>
          <a:p>
            <a:r>
              <a:rPr lang="en-US" altLang="zh-CN" sz="2000"/>
              <a:t>* Feature engineering and data process</a:t>
            </a:r>
            <a:endParaRPr lang="en-US" altLang="zh-CN" sz="2000"/>
          </a:p>
          <a:p>
            <a:r>
              <a:rPr lang="en-US" altLang="zh-CN" sz="2000"/>
              <a:t>* Try training the model with deep learning</a:t>
            </a:r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Introduction</a:t>
            </a:r>
            <a:endParaRPr lang="zh-CN" altLang="en-US"/>
          </a:p>
        </p:txBody>
      </p:sp>
      <p:pic>
        <p:nvPicPr>
          <p:cNvPr id="7" name="图片 6" descr="BTC_Kline cop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68115" y="3118485"/>
            <a:ext cx="8030845" cy="3346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3375" y="1584325"/>
            <a:ext cx="7007225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Data analysis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3720" y="1668780"/>
            <a:ext cx="4662170" cy="40506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81370" y="1321435"/>
            <a:ext cx="578167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+mn-ea"/>
                <a:cs typeface="+mn-ea"/>
                <a:sym typeface="+mn-ea"/>
              </a:rPr>
              <a:t>* </a:t>
            </a:r>
            <a:r>
              <a:rPr lang="zh-CN" altLang="en-US" sz="2000">
                <a:latin typeface="+mn-ea"/>
                <a:cs typeface="+mn-ea"/>
                <a:sym typeface="+mn-ea"/>
              </a:rPr>
              <a:t>14 crypto-assets</a:t>
            </a:r>
            <a:r>
              <a:rPr lang="zh-CN" altLang="en-US" sz="2000">
                <a:latin typeface="+mn-ea"/>
                <a:cs typeface="+mn-ea"/>
              </a:rPr>
              <a:t> </a:t>
            </a:r>
            <a:endParaRPr lang="zh-CN" altLang="en-US" sz="2000">
              <a:latin typeface="+mn-ea"/>
              <a:cs typeface="+mn-ea"/>
            </a:endParaRPr>
          </a:p>
          <a:p>
            <a:r>
              <a:rPr lang="en-US" altLang="zh-CN" sz="2000">
                <a:latin typeface="+mn-ea"/>
                <a:cs typeface="+mn-ea"/>
              </a:rPr>
              <a:t>* </a:t>
            </a:r>
            <a:r>
              <a:rPr lang="zh-CN" altLang="en-US" sz="2000">
                <a:latin typeface="+mn-ea"/>
                <a:cs typeface="+mn-ea"/>
              </a:rPr>
              <a:t>24236807</a:t>
            </a:r>
            <a:r>
              <a:rPr lang="en-US" altLang="zh-CN" sz="2000">
                <a:latin typeface="+mn-ea"/>
                <a:cs typeface="+mn-ea"/>
              </a:rPr>
              <a:t> </a:t>
            </a:r>
            <a:r>
              <a:rPr lang="zh-CN" altLang="en-US" sz="2000">
                <a:latin typeface="+mn-ea"/>
                <a:cs typeface="+mn-ea"/>
                <a:sym typeface="+mn-ea"/>
              </a:rPr>
              <a:t>samples</a:t>
            </a:r>
            <a:endParaRPr lang="zh-CN" altLang="en-US" sz="2000">
              <a:latin typeface="+mn-ea"/>
              <a:cs typeface="+mn-ea"/>
            </a:endParaRPr>
          </a:p>
          <a:p>
            <a:r>
              <a:rPr lang="en-US" altLang="zh-CN" sz="2000">
                <a:latin typeface="+mn-ea"/>
                <a:cs typeface="+mn-ea"/>
              </a:rPr>
              <a:t>* </a:t>
            </a:r>
            <a:r>
              <a:rPr lang="zh-CN" altLang="en-US" sz="2000">
                <a:latin typeface="+mn-ea"/>
                <a:cs typeface="+mn-ea"/>
              </a:rPr>
              <a:t>1956960 unique</a:t>
            </a:r>
            <a:r>
              <a:rPr lang="en-US" altLang="zh-CN" sz="2000">
                <a:latin typeface="+mn-ea"/>
                <a:cs typeface="+mn-ea"/>
              </a:rPr>
              <a:t> </a:t>
            </a:r>
            <a:r>
              <a:rPr lang="zh-CN" altLang="en-US" sz="2000">
                <a:latin typeface="+mn-ea"/>
                <a:cs typeface="+mn-ea"/>
              </a:rPr>
              <a:t>timestamp’s, </a:t>
            </a:r>
            <a:r>
              <a:rPr lang="en-US" altLang="zh-CN" sz="2000">
                <a:latin typeface="+mn-ea"/>
                <a:cs typeface="+mn-ea"/>
              </a:rPr>
              <a:t>from </a:t>
            </a:r>
            <a:r>
              <a:rPr lang="zh-CN" altLang="en-US" sz="2000">
                <a:latin typeface="+mn-ea"/>
                <a:cs typeface="+mn-ea"/>
              </a:rPr>
              <a:t>2018</a:t>
            </a:r>
            <a:r>
              <a:rPr lang="en-US" altLang="zh-CN" sz="2000">
                <a:latin typeface="+mn-ea"/>
                <a:cs typeface="+mn-ea"/>
              </a:rPr>
              <a:t>.01.01 to 2021.09.21</a:t>
            </a:r>
            <a:endParaRPr lang="zh-CN" altLang="en-US" sz="2000">
              <a:latin typeface="+mn-ea"/>
              <a:cs typeface="+mn-ea"/>
            </a:endParaRPr>
          </a:p>
        </p:txBody>
      </p:sp>
      <p:pic>
        <p:nvPicPr>
          <p:cNvPr id="6" name="图片 5" descr="data_coun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865" y="2719705"/>
            <a:ext cx="5690870" cy="3641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Project target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13225" y="2402205"/>
            <a:ext cx="2870200" cy="2184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425825" y="1803400"/>
            <a:ext cx="4445000" cy="533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952875" y="4652010"/>
            <a:ext cx="3594100" cy="596900"/>
          </a:xfrm>
          <a:prstGeom prst="rect">
            <a:avLst/>
          </a:prstGeom>
        </p:spPr>
      </p:pic>
      <p:sp>
        <p:nvSpPr>
          <p:cNvPr id="8" name="左大括号 7"/>
          <p:cNvSpPr/>
          <p:nvPr/>
        </p:nvSpPr>
        <p:spPr>
          <a:xfrm>
            <a:off x="2868930" y="1932940"/>
            <a:ext cx="375285" cy="312356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28700" y="33102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Original Target</a:t>
            </a:r>
            <a:endParaRPr lang="en-US" altLang="zh-CN"/>
          </a:p>
        </p:txBody>
      </p:sp>
      <p:sp>
        <p:nvSpPr>
          <p:cNvPr id="10" name="左大括号 9"/>
          <p:cNvSpPr/>
          <p:nvPr>
            <p:custDataLst>
              <p:tags r:id="rId7"/>
            </p:custDataLst>
          </p:nvPr>
        </p:nvSpPr>
        <p:spPr>
          <a:xfrm rot="10800000">
            <a:off x="8113395" y="1803400"/>
            <a:ext cx="121920" cy="4699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8405495" y="18637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Ret900s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Evalation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48960" y="1600200"/>
            <a:ext cx="1651000" cy="876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36110" y="2479040"/>
            <a:ext cx="4191000" cy="952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836035" y="3554730"/>
            <a:ext cx="6045200" cy="990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674235" y="4547870"/>
            <a:ext cx="4368800" cy="939800"/>
          </a:xfrm>
          <a:prstGeom prst="rect">
            <a:avLst/>
          </a:prstGeom>
        </p:spPr>
      </p:pic>
      <p:sp>
        <p:nvSpPr>
          <p:cNvPr id="8" name="左大括号 7"/>
          <p:cNvSpPr/>
          <p:nvPr>
            <p:custDataLst>
              <p:tags r:id="rId9"/>
            </p:custDataLst>
          </p:nvPr>
        </p:nvSpPr>
        <p:spPr>
          <a:xfrm>
            <a:off x="3437890" y="1935480"/>
            <a:ext cx="375285" cy="3255645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1028700" y="33102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Weighted correlation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Pipline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7700" y="1584325"/>
            <a:ext cx="4760595" cy="4356735"/>
          </a:xfrm>
          <a:prstGeom prst="rect">
            <a:avLst/>
          </a:prstGeom>
        </p:spPr>
      </p:pic>
      <p:pic>
        <p:nvPicPr>
          <p:cNvPr id="7" name="图片 6" descr="c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065" y="2301875"/>
            <a:ext cx="4914265" cy="2616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Feature Engineering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Simple Moving Average (SMA)</a:t>
            </a:r>
            <a:endParaRPr lang="zh-CN" altLang="en-US" sz="2000"/>
          </a:p>
          <a:p>
            <a:r>
              <a:rPr lang="zh-CN" altLang="en-US" sz="2000"/>
              <a:t>Exponential Moving Average (EMA)</a:t>
            </a:r>
            <a:endParaRPr lang="zh-CN" altLang="en-US" sz="2000"/>
          </a:p>
          <a:p>
            <a:r>
              <a:rPr lang="zh-CN" altLang="en-US" sz="2000"/>
              <a:t>Moving Average Convergence Divergence(MACD)</a:t>
            </a:r>
            <a:endParaRPr lang="zh-CN" altLang="en-US" sz="2000"/>
          </a:p>
          <a:p>
            <a:r>
              <a:rPr lang="zh-CN" altLang="en-US" sz="2000"/>
              <a:t>Relative Strength Index(RSI)</a:t>
            </a:r>
            <a:endParaRPr lang="zh-CN" altLang="en-US" sz="2000"/>
          </a:p>
          <a:p>
            <a:r>
              <a:rPr lang="zh-CN" altLang="en-US" sz="2000"/>
              <a:t>Bollinger Bands</a:t>
            </a:r>
            <a:endParaRPr lang="zh-CN" altLang="en-US" sz="2000"/>
          </a:p>
          <a:p>
            <a:r>
              <a:rPr lang="en-US" altLang="zh-CN" sz="2000"/>
              <a:t>Back </a:t>
            </a:r>
            <a:r>
              <a:rPr lang="zh-CN" altLang="en-US" sz="2000"/>
              <a:t>Return</a:t>
            </a:r>
            <a:endParaRPr lang="zh-CN" altLang="en-US" sz="2000"/>
          </a:p>
          <a:p>
            <a:r>
              <a:rPr lang="zh-CN" altLang="en-US" sz="2000"/>
              <a:t>Shadow features</a:t>
            </a:r>
            <a:endParaRPr lang="zh-CN" altLang="en-US" sz="2000"/>
          </a:p>
        </p:txBody>
      </p:sp>
      <p:pic>
        <p:nvPicPr>
          <p:cNvPr id="4" name="图片 3" descr="feature_di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1210" y="3222625"/>
            <a:ext cx="6840220" cy="27247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Data Process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32915" y="2118360"/>
            <a:ext cx="3320415" cy="2621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41085" y="2192020"/>
            <a:ext cx="4730750" cy="24441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57805" y="48552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D</a:t>
            </a:r>
            <a:r>
              <a:rPr lang="zh-CN" altLang="en-US"/>
              <a:t>ata fusion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91680" y="48552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Feature sharing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21785" y="1443990"/>
            <a:ext cx="3949065" cy="1926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40840" y="3622040"/>
            <a:ext cx="9327515" cy="27120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1239</Words>
  <Application>WPS 文字</Application>
  <PresentationFormat>宽屏</PresentationFormat>
  <Paragraphs>66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G-Research Crypto Forecasting Project Presentation</vt:lpstr>
      <vt:lpstr>Introduction</vt:lpstr>
      <vt:lpstr>Data analysis</vt:lpstr>
      <vt:lpstr>Project target</vt:lpstr>
      <vt:lpstr>Evalation</vt:lpstr>
      <vt:lpstr>Pipline</vt:lpstr>
      <vt:lpstr>Feature Engineering</vt:lpstr>
      <vt:lpstr>Data Process</vt:lpstr>
      <vt:lpstr>Experiments</vt:lpstr>
      <vt:lpstr> Simple backtest</vt:lpstr>
      <vt:lpstr>Conclusion and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ZZ</cp:lastModifiedBy>
  <cp:revision>14</cp:revision>
  <dcterms:created xsi:type="dcterms:W3CDTF">2024-04-24T19:16:23Z</dcterms:created>
  <dcterms:modified xsi:type="dcterms:W3CDTF">2024-04-24T19:16:23Z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2052-6.6.1.8808</vt:lpwstr>
  </property>
  <property fmtid="{D5CDD505-2E9C-101B-9397-08002B2CF9AE}" pid="3" name="ICV">
    <vt:lpwstr>22F28527E98FF519BF4327662D0E6E09_41</vt:lpwstr>
  </property>
</Properties>
</file>