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18" userDrawn="1">
          <p15:clr>
            <a:srgbClr val="A4A3A4"/>
          </p15:clr>
        </p15:guide>
        <p15:guide id="2" pos="3879"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74"/>
    <p:restoredTop sz="94643"/>
  </p:normalViewPr>
  <p:slideViewPr>
    <p:cSldViewPr snapToGrid="0" snapToObjects="1" showGuides="1">
      <p:cViewPr>
        <p:scale>
          <a:sx n="117" d="100"/>
          <a:sy n="117" d="100"/>
        </p:scale>
        <p:origin x="-304" y="-704"/>
      </p:cViewPr>
      <p:guideLst>
        <p:guide orient="horz" pos="618"/>
        <p:guide pos="387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F9ED9C-B9C9-8741-9537-79AC2148F83F}"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4D65AE-F790-6742-8F8F-587390D50153}"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4D65AE-F790-6742-8F8F-587390D50153}"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ABEC03D-8E1E-0847-AB74-B7FC4FF0E5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8ABEC03D-8E1E-0847-AB74-B7FC4FF0E5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8ABEC03D-8E1E-0847-AB74-B7FC4FF0E5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8ABEC03D-8E1E-0847-AB74-B7FC4FF0E5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8ABEC03D-8E1E-0847-AB74-B7FC4FF0E5D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8ABEC03D-8E1E-0847-AB74-B7FC4FF0E5D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A187B-9D1C-5047-9F51-51D4960C227C}"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8ABEC03D-8E1E-0847-AB74-B7FC4FF0E5D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EA187B-9D1C-5047-9F51-51D4960C227C}"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ABEC03D-8E1E-0847-AB74-B7FC4FF0E5D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EA187B-9D1C-5047-9F51-51D4960C227C}"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BEC03D-8E1E-0847-AB74-B7FC4FF0E5D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EA187B-9D1C-5047-9F51-51D4960C227C}"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8ABEC03D-8E1E-0847-AB74-B7FC4FF0E5D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A187B-9D1C-5047-9F51-51D4960C227C}"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8ABEC03D-8E1E-0847-AB74-B7FC4FF0E5D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A187B-9D1C-5047-9F51-51D4960C227C}"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BEC03D-8E1E-0847-AB74-B7FC4FF0E5D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EA187B-9D1C-5047-9F51-51D4960C227C}"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notesSlide" Target="../notesSlides/notesSlide1.xml"/><Relationship Id="rId8" Type="http://schemas.openxmlformats.org/officeDocument/2006/relationships/slideLayout" Target="../slideLayouts/slideLayout7.xml"/><Relationship Id="rId7" Type="http://schemas.openxmlformats.org/officeDocument/2006/relationships/tags" Target="../tags/tag3.xml"/><Relationship Id="rId6" Type="http://schemas.openxmlformats.org/officeDocument/2006/relationships/image" Target="../media/image4.png"/><Relationship Id="rId5" Type="http://schemas.openxmlformats.org/officeDocument/2006/relationships/tags" Target="../tags/tag2.xml"/><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tags" Target="../tags/tag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p:cNvSpPr/>
          <p:nvPr/>
        </p:nvSpPr>
        <p:spPr>
          <a:xfrm>
            <a:off x="171871" y="4471463"/>
            <a:ext cx="1795118" cy="1819747"/>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just"/>
            <a:endParaRPr lang="en-US" sz="1000" dirty="0"/>
          </a:p>
        </p:txBody>
      </p:sp>
      <p:sp>
        <p:nvSpPr>
          <p:cNvPr id="7" name="Rectangle 6"/>
          <p:cNvSpPr/>
          <p:nvPr/>
        </p:nvSpPr>
        <p:spPr>
          <a:xfrm>
            <a:off x="0" y="0"/>
            <a:ext cx="12192000" cy="981075"/>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bg1"/>
                </a:solidFill>
              </a:rPr>
              <a:t>MATH 5470 Final</a:t>
            </a:r>
            <a:r>
              <a:rPr lang="en-US" dirty="0"/>
              <a:t>-Project </a:t>
            </a:r>
            <a:r>
              <a:rPr lang="en-US" altLang="zh-CN" dirty="0" smtClean="0">
                <a:solidFill>
                  <a:schemeClr val="bg1"/>
                </a:solidFill>
              </a:rPr>
              <a:t>: Linear </a:t>
            </a:r>
            <a:r>
              <a:rPr lang="en-US" altLang="zh-CN" dirty="0">
                <a:solidFill>
                  <a:schemeClr val="bg1"/>
                </a:solidFill>
              </a:rPr>
              <a:t>R</a:t>
            </a:r>
            <a:r>
              <a:rPr lang="en-US" altLang="zh-CN" dirty="0" smtClean="0">
                <a:solidFill>
                  <a:schemeClr val="bg1"/>
                </a:solidFill>
              </a:rPr>
              <a:t>egression Models on Medical and Crime Data</a:t>
            </a:r>
            <a:endParaRPr lang="en-US" altLang="zh-CN" dirty="0" smtClean="0">
              <a:solidFill>
                <a:schemeClr val="bg1"/>
              </a:solidFill>
            </a:endParaRPr>
          </a:p>
          <a:p>
            <a:pPr algn="ctr"/>
            <a:r>
              <a:rPr lang="en-US" sz="1000" dirty="0" err="1" smtClean="0">
                <a:solidFill>
                  <a:schemeClr val="bg1"/>
                </a:solidFill>
              </a:rPr>
              <a:t>Hu Bo</a:t>
            </a:r>
            <a:r>
              <a:rPr lang="en-US" sz="1000" baseline="30000" dirty="0" smtClean="0">
                <a:solidFill>
                  <a:schemeClr val="bg1"/>
                </a:solidFill>
              </a:rPr>
              <a:t>1</a:t>
            </a:r>
            <a:r>
              <a:rPr lang="en-US" sz="1000" dirty="0" smtClean="0">
                <a:solidFill>
                  <a:schemeClr val="bg1"/>
                </a:solidFill>
              </a:rPr>
              <a:t>, Wu Hongfan</a:t>
            </a:r>
            <a:r>
              <a:rPr lang="en-US" sz="1000" baseline="30000" dirty="0" smtClean="0">
                <a:solidFill>
                  <a:schemeClr val="bg1"/>
                </a:solidFill>
              </a:rPr>
              <a:t>1</a:t>
            </a:r>
            <a:r>
              <a:rPr lang="en-US" sz="1000" dirty="0" smtClean="0">
                <a:solidFill>
                  <a:schemeClr val="bg1"/>
                </a:solidFill>
              </a:rPr>
              <a:t>, Qiu wenxi</a:t>
            </a:r>
            <a:r>
              <a:rPr lang="en-US" sz="1000" baseline="30000" dirty="0" smtClean="0">
                <a:solidFill>
                  <a:schemeClr val="bg1"/>
                </a:solidFill>
                <a:sym typeface="+mn-ea"/>
              </a:rPr>
              <a:t>1</a:t>
            </a:r>
            <a:r>
              <a:rPr lang="en-US" sz="1000" dirty="0" smtClean="0">
                <a:solidFill>
                  <a:schemeClr val="bg1"/>
                </a:solidFill>
              </a:rPr>
              <a:t> and WANG Zetao</a:t>
            </a:r>
            <a:r>
              <a:rPr lang="en-US" sz="1000" baseline="30000" dirty="0" smtClean="0">
                <a:solidFill>
                  <a:schemeClr val="bg1"/>
                </a:solidFill>
              </a:rPr>
              <a:t>2	</a:t>
            </a:r>
            <a:r>
              <a:rPr lang="en-US" sz="1000" dirty="0" smtClean="0">
                <a:solidFill>
                  <a:schemeClr val="bg1"/>
                </a:solidFill>
              </a:rPr>
              <a:t>{</a:t>
            </a:r>
            <a:r>
              <a:rPr lang="en-US" sz="1000" dirty="0" err="1" smtClean="0">
                <a:solidFill>
                  <a:schemeClr val="bg1"/>
                </a:solidFill>
              </a:rPr>
              <a:t>bhuan</a:t>
            </a:r>
            <a:r>
              <a:rPr lang="en-US" sz="1000" dirty="0" smtClean="0">
                <a:solidFill>
                  <a:schemeClr val="bg1"/>
                </a:solidFill>
              </a:rPr>
              <a:t>, hwucn</a:t>
            </a:r>
            <a:r>
              <a:rPr lang="zh-CN" altLang="en-US" sz="1000" dirty="0" smtClean="0">
                <a:solidFill>
                  <a:schemeClr val="bg1"/>
                </a:solidFill>
              </a:rPr>
              <a:t> </a:t>
            </a:r>
            <a:r>
              <a:rPr lang="en-US" sz="1000" dirty="0" err="1" smtClean="0">
                <a:solidFill>
                  <a:schemeClr val="bg1"/>
                </a:solidFill>
              </a:rPr>
              <a:t>wqiuae</a:t>
            </a:r>
            <a:r>
              <a:rPr lang="en-US" sz="1000" dirty="0" smtClean="0">
                <a:solidFill>
                  <a:schemeClr val="bg1"/>
                </a:solidFill>
              </a:rPr>
              <a:t>,</a:t>
            </a:r>
            <a:r>
              <a:rPr lang="zh-CN" altLang="en-US" sz="1000" dirty="0" smtClean="0">
                <a:solidFill>
                  <a:schemeClr val="bg1"/>
                </a:solidFill>
              </a:rPr>
              <a:t> </a:t>
            </a:r>
            <a:r>
              <a:rPr lang="en-US" sz="1000" dirty="0" err="1" smtClean="0">
                <a:solidFill>
                  <a:schemeClr val="bg1"/>
                </a:solidFill>
              </a:rPr>
              <a:t>zetao.wang</a:t>
            </a:r>
            <a:r>
              <a:rPr lang="en-US" sz="1000" dirty="0" smtClean="0">
                <a:solidFill>
                  <a:schemeClr val="bg1"/>
                </a:solidFill>
              </a:rPr>
              <a:t>}@</a:t>
            </a:r>
            <a:r>
              <a:rPr lang="en-US" sz="1000" dirty="0" err="1" smtClean="0">
                <a:solidFill>
                  <a:schemeClr val="bg1"/>
                </a:solidFill>
              </a:rPr>
              <a:t>ust.hk</a:t>
            </a:r>
            <a:endParaRPr lang="en-US" sz="1000" dirty="0" smtClean="0">
              <a:solidFill>
                <a:schemeClr val="bg1"/>
              </a:solidFill>
            </a:endParaRPr>
          </a:p>
          <a:p>
            <a:pPr algn="ctr"/>
            <a:r>
              <a:rPr lang="en-US" sz="1000" baseline="30000" dirty="0">
                <a:solidFill>
                  <a:schemeClr val="bg1"/>
                </a:solidFill>
              </a:rPr>
              <a:t>1</a:t>
            </a:r>
            <a:r>
              <a:rPr lang="en-US" sz="1000" dirty="0" smtClean="0">
                <a:solidFill>
                  <a:schemeClr val="bg1"/>
                </a:solidFill>
              </a:rPr>
              <a:t>: Department of IEDA, HKUST   </a:t>
            </a:r>
            <a:r>
              <a:rPr lang="en-US" sz="1000" baseline="30000" dirty="0" smtClean="0">
                <a:solidFill>
                  <a:schemeClr val="bg1"/>
                </a:solidFill>
              </a:rPr>
              <a:t>2</a:t>
            </a:r>
            <a:r>
              <a:rPr lang="en-US" sz="1000" dirty="0" smtClean="0">
                <a:solidFill>
                  <a:schemeClr val="bg1"/>
                </a:solidFill>
              </a:rPr>
              <a:t>: Department of Computer Science and Engineering, HKUST</a:t>
            </a:r>
            <a:endParaRPr lang="en-US" sz="1000" dirty="0">
              <a:solidFill>
                <a:schemeClr val="bg1"/>
              </a:solidFill>
            </a:endParaRPr>
          </a:p>
        </p:txBody>
      </p:sp>
      <p:sp>
        <p:nvSpPr>
          <p:cNvPr id="9" name="Rectangle 8"/>
          <p:cNvSpPr/>
          <p:nvPr/>
        </p:nvSpPr>
        <p:spPr>
          <a:xfrm>
            <a:off x="164895" y="1178476"/>
            <a:ext cx="3794332" cy="26492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1. Introduction</a:t>
            </a:r>
            <a:endParaRPr lang="en-US" sz="1200" dirty="0"/>
          </a:p>
        </p:txBody>
      </p:sp>
      <p:sp>
        <p:nvSpPr>
          <p:cNvPr id="13" name="Rectangle 12"/>
          <p:cNvSpPr/>
          <p:nvPr/>
        </p:nvSpPr>
        <p:spPr>
          <a:xfrm>
            <a:off x="164895" y="1443396"/>
            <a:ext cx="3794332" cy="983611"/>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700" dirty="0" smtClean="0"/>
              <a:t>Cryptocurrency, as an increasingly hot investment target, has gradually become the focus of research in price trend prediction. Considering the characteristic of cryptocurrency prices as a time-series data, we employed deep learning methods for price forecasting. Specifically, we constructed the training models using the LSTM model and ResNet residual network. To obtain more effective predictions, we first used the price of the currency as the prediction target. Furthermore, combined with comprehensive data analysis, we utilized target data excluding the influence of market signals as our prediction target. And we have also tested different model struture to gain better results. Finally, we analyzed the results of these experiments.</a:t>
            </a:r>
            <a:endParaRPr lang="en-US" sz="700" dirty="0" smtClean="0"/>
          </a:p>
        </p:txBody>
      </p:sp>
      <p:sp>
        <p:nvSpPr>
          <p:cNvPr id="18" name="Rectangle 17"/>
          <p:cNvSpPr/>
          <p:nvPr/>
        </p:nvSpPr>
        <p:spPr>
          <a:xfrm>
            <a:off x="4196068" y="1178476"/>
            <a:ext cx="3794332" cy="26492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smtClean="0"/>
              <a:t>3. Network S</a:t>
            </a:r>
            <a:r>
              <a:rPr lang="en-US" altLang="zh-CN" sz="1200" dirty="0" smtClean="0"/>
              <a:t>tucture</a:t>
            </a:r>
            <a:endParaRPr lang="en-US" altLang="zh-CN" sz="1200" dirty="0" smtClean="0"/>
          </a:p>
        </p:txBody>
      </p:sp>
      <p:sp>
        <p:nvSpPr>
          <p:cNvPr id="19" name="Rectangle 18"/>
          <p:cNvSpPr/>
          <p:nvPr/>
        </p:nvSpPr>
        <p:spPr>
          <a:xfrm>
            <a:off x="8227241" y="1178476"/>
            <a:ext cx="3794332" cy="26492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5. Analysis</a:t>
            </a:r>
            <a:endParaRPr lang="en-US" sz="1200" dirty="0"/>
          </a:p>
        </p:txBody>
      </p:sp>
      <p:sp>
        <p:nvSpPr>
          <p:cNvPr id="8" name="Rectangle 7"/>
          <p:cNvSpPr/>
          <p:nvPr/>
        </p:nvSpPr>
        <p:spPr>
          <a:xfrm>
            <a:off x="171870" y="2628337"/>
            <a:ext cx="3794332" cy="26492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smtClean="0"/>
              <a:t>2.</a:t>
            </a:r>
            <a:r>
              <a:rPr lang="zh-CN" altLang="en-US" sz="1200" dirty="0"/>
              <a:t> </a:t>
            </a:r>
            <a:r>
              <a:rPr lang="en-US" altLang="zh-CN" sz="1200" dirty="0" smtClean="0"/>
              <a:t>Data Analysis</a:t>
            </a:r>
            <a:endParaRPr lang="en-US" altLang="zh-CN" sz="1200" dirty="0" smtClean="0"/>
          </a:p>
        </p:txBody>
      </p:sp>
      <p:sp>
        <p:nvSpPr>
          <p:cNvPr id="11" name="Rectangle 10"/>
          <p:cNvSpPr/>
          <p:nvPr/>
        </p:nvSpPr>
        <p:spPr>
          <a:xfrm>
            <a:off x="171870" y="2893257"/>
            <a:ext cx="3795690" cy="1578206"/>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marL="171450" indent="-171450">
              <a:buFont typeface="Wingdings" panose="05000000000000000000" charset="0"/>
              <a:buChar char=""/>
            </a:pPr>
            <a:r>
              <a:rPr lang="en-US" altLang="zh-CN" sz="1000" dirty="0" smtClean="0"/>
              <a:t>This dataset contains information on historic trades for several cryptoassets, such as Bitcoin and Ethereum.</a:t>
            </a:r>
            <a:endParaRPr lang="en-US" altLang="zh-CN" sz="1000" dirty="0" smtClean="0"/>
          </a:p>
          <a:p>
            <a:pPr marL="171450" indent="-171450">
              <a:buFont typeface="Wingdings" panose="05000000000000000000" charset="0"/>
              <a:buChar char=""/>
            </a:pPr>
            <a:r>
              <a:rPr lang="en-US" altLang="zh-CN" sz="1000" dirty="0" smtClean="0"/>
              <a:t>The detailed data structure is shown as follow:</a:t>
            </a:r>
            <a:endParaRPr lang="en-US" altLang="zh-CN" sz="1000" dirty="0" smtClean="0"/>
          </a:p>
          <a:p>
            <a:pPr marL="171450" indent="-171450">
              <a:buFont typeface="Wingdings" panose="05000000000000000000" charset="0"/>
              <a:buChar char=""/>
            </a:pPr>
            <a:endParaRPr lang="en-US" altLang="zh-CN" sz="1000" dirty="0" smtClean="0"/>
          </a:p>
          <a:p>
            <a:pPr indent="0">
              <a:buFont typeface="Wingdings" panose="05000000000000000000" charset="0"/>
              <a:buNone/>
            </a:pPr>
            <a:endParaRPr lang="en-US" altLang="zh-CN" sz="1000" dirty="0" smtClean="0"/>
          </a:p>
          <a:p>
            <a:pPr marL="171450" indent="-171450">
              <a:buFont typeface="Arial" panose="020B0604020202090204" pitchFamily="34" charset="0"/>
              <a:buChar char="•"/>
            </a:pPr>
            <a:r>
              <a:rPr lang="en-US" altLang="zh-CN" sz="1000" b="1" dirty="0" smtClean="0"/>
              <a:t>Timestamp</a:t>
            </a:r>
            <a:r>
              <a:rPr lang="en-US" altLang="zh-CN" sz="1000" dirty="0" smtClean="0"/>
              <a:t>: Indicating minute-by-minute data.</a:t>
            </a:r>
            <a:endParaRPr lang="en-US" altLang="zh-CN" sz="1000" dirty="0" smtClean="0"/>
          </a:p>
          <a:p>
            <a:pPr marL="171450" indent="-171450">
              <a:buFont typeface="Arial" panose="020B0604020202090204" pitchFamily="34" charset="0"/>
              <a:buChar char="•"/>
            </a:pPr>
            <a:r>
              <a:rPr lang="en-US" altLang="zh-CN" sz="1000" b="1" dirty="0" smtClean="0"/>
              <a:t>Asset_ID</a:t>
            </a:r>
            <a:r>
              <a:rPr lang="en-US" altLang="zh-CN" sz="1000" dirty="0" smtClean="0"/>
              <a:t>: All 14 diffierent crpytocurriencies.</a:t>
            </a:r>
            <a:endParaRPr lang="en-US" altLang="zh-CN" sz="1000" dirty="0" smtClean="0"/>
          </a:p>
          <a:p>
            <a:pPr marL="171450" indent="-171450">
              <a:buFont typeface="Arial" panose="020B0604020202090204" pitchFamily="34" charset="0"/>
              <a:buChar char="•"/>
            </a:pPr>
            <a:r>
              <a:rPr lang="en-US" altLang="zh-CN" sz="1000" b="1" dirty="0" smtClean="0"/>
              <a:t>Count</a:t>
            </a:r>
            <a:r>
              <a:rPr lang="en-US" altLang="zh-CN" sz="1000" dirty="0" smtClean="0"/>
              <a:t>: Total number of trades.</a:t>
            </a:r>
            <a:endParaRPr lang="en-US" altLang="zh-CN" sz="1000" dirty="0" smtClean="0"/>
          </a:p>
          <a:p>
            <a:pPr marL="171450" indent="-171450">
              <a:buFont typeface="Arial" panose="020B0604020202090204" pitchFamily="34" charset="0"/>
              <a:buChar char="•"/>
            </a:pPr>
            <a:r>
              <a:rPr lang="en-US" altLang="zh-CN" sz="1000" b="1" dirty="0" smtClean="0"/>
              <a:t>VWAP</a:t>
            </a:r>
            <a:r>
              <a:rPr lang="en-US" altLang="zh-CN" sz="1000" dirty="0" smtClean="0"/>
              <a:t>:Aggregated form of trade data.</a:t>
            </a:r>
            <a:endParaRPr lang="en-US" altLang="zh-CN" sz="1000" dirty="0" smtClean="0"/>
          </a:p>
          <a:p>
            <a:pPr marL="171450" indent="-171450">
              <a:buFont typeface="Arial" panose="020B0604020202090204" pitchFamily="34" charset="0"/>
              <a:buChar char="•"/>
            </a:pPr>
            <a:r>
              <a:rPr lang="en-US" sz="1000" b="1" dirty="0"/>
              <a:t>Target</a:t>
            </a:r>
            <a:r>
              <a:rPr lang="en-US" sz="1000" dirty="0"/>
              <a:t>: Residual log-returns over a 15 minute horizon.</a:t>
            </a:r>
            <a:endParaRPr lang="en-US" sz="1000" dirty="0"/>
          </a:p>
        </p:txBody>
      </p:sp>
      <p:sp>
        <p:nvSpPr>
          <p:cNvPr id="14" name="Rectangle 13"/>
          <p:cNvSpPr/>
          <p:nvPr/>
        </p:nvSpPr>
        <p:spPr>
          <a:xfrm>
            <a:off x="8227060" y="1449705"/>
            <a:ext cx="3794125" cy="2208530"/>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1000" dirty="0" smtClean="0"/>
              <a:t>Initially, we used a CNN-LSTM-Transformer model, but found that the experimental results were not satisfactory. Then, we replaced the CNN with a multi-layer Resnet model for better feature extraction. During the training process, we continuously updated the learning rate to allow the model to converge to better results. Simultaneously, we adjusted the number of layers in both the Resnet and the Transformer encoder. Regarding the LSTM structure, at first, we input an entire sequence and the LSTM predicted the current time step for each time step in the sequence, but we found the performance unsatisfactory. Ultimately, after referring to papers and code, we modified the model to predict only the next time step following the input sequence. Using this model structure, our correlation could reach 0.003.</a:t>
            </a:r>
            <a:endParaRPr lang="en-US" sz="1000" dirty="0" smtClean="0"/>
          </a:p>
        </p:txBody>
      </p:sp>
      <p:sp>
        <p:nvSpPr>
          <p:cNvPr id="20" name="Rectangle 19"/>
          <p:cNvSpPr/>
          <p:nvPr/>
        </p:nvSpPr>
        <p:spPr>
          <a:xfrm>
            <a:off x="8242481" y="3762666"/>
            <a:ext cx="3794332" cy="26492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6. Conclusion</a:t>
            </a:r>
            <a:endParaRPr lang="en-US" sz="1200" dirty="0"/>
          </a:p>
        </p:txBody>
      </p:sp>
      <p:sp>
        <p:nvSpPr>
          <p:cNvPr id="22" name="Rectangle 21"/>
          <p:cNvSpPr/>
          <p:nvPr/>
        </p:nvSpPr>
        <p:spPr>
          <a:xfrm>
            <a:off x="4188460" y="5467985"/>
            <a:ext cx="1928495" cy="1116965"/>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1000" dirty="0"/>
              <a:t>Without target feature, long output: correlation 0.001</a:t>
            </a:r>
            <a:endParaRPr lang="en-US" sz="1000" dirty="0"/>
          </a:p>
          <a:p>
            <a:pPr algn="just"/>
            <a:r>
              <a:rPr lang="en-US" sz="1000" dirty="0">
                <a:sym typeface="+mn-ea"/>
              </a:rPr>
              <a:t>With target feature, long output: correlation 0.002</a:t>
            </a:r>
            <a:endParaRPr lang="en-US" sz="1000" dirty="0">
              <a:sym typeface="+mn-ea"/>
            </a:endParaRPr>
          </a:p>
          <a:p>
            <a:pPr algn="just"/>
            <a:r>
              <a:rPr lang="en-US" sz="1000" dirty="0">
                <a:sym typeface="+mn-ea"/>
              </a:rPr>
              <a:t>With target feature, short output: correlation 0.003</a:t>
            </a:r>
            <a:endParaRPr lang="en-US" sz="1000" dirty="0"/>
          </a:p>
        </p:txBody>
      </p:sp>
      <p:sp>
        <p:nvSpPr>
          <p:cNvPr id="25" name="Rectangle 24"/>
          <p:cNvSpPr/>
          <p:nvPr/>
        </p:nvSpPr>
        <p:spPr>
          <a:xfrm>
            <a:off x="4194810" y="1443355"/>
            <a:ext cx="1929130" cy="3567430"/>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1000" dirty="0" smtClean="0"/>
              <a:t>First we used LSTM model in order to guarantee that the features of the time series data can be extracted to make better predictions. We started by splitting the data into segments of 128 units in length, feeding them into the model and outputting the same length of predicted data. However, the results showed that the results of such a training model structure were not satisfactory, so we further thought about the means of improvement by using a training length segmentation of 128 units of data while outputting multidimensional data of one unit in length. The new model showed significant improvement in the validation set.</a:t>
            </a:r>
            <a:endParaRPr lang="en-US" sz="1000" dirty="0" smtClean="0"/>
          </a:p>
        </p:txBody>
      </p:sp>
      <p:sp>
        <p:nvSpPr>
          <p:cNvPr id="26" name="Rectangle 25"/>
          <p:cNvSpPr/>
          <p:nvPr/>
        </p:nvSpPr>
        <p:spPr>
          <a:xfrm>
            <a:off x="8241030" y="4037965"/>
            <a:ext cx="3794125" cy="1369695"/>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1000" dirty="0" smtClean="0"/>
              <a:t>Through continuously attempting different model architectures, optimizing hyperparameters, and referring to advanced methods, we successfully improved the model's performance. Particularly, by adopting Resnet for feature extraction and adjusting the LSTM's prediction method, the correlation metric significantly improved, reaching 0.003. This reflects the model's excellent performance in feature extraction and sequence prediction, laying the foundation for further model optimization.</a:t>
            </a:r>
            <a:endParaRPr lang="en-US" sz="1000" dirty="0" smtClean="0"/>
          </a:p>
        </p:txBody>
      </p:sp>
      <p:sp>
        <p:nvSpPr>
          <p:cNvPr id="27" name="Rounded Rectangle 26"/>
          <p:cNvSpPr/>
          <p:nvPr/>
        </p:nvSpPr>
        <p:spPr>
          <a:xfrm>
            <a:off x="6364605" y="4424680"/>
            <a:ext cx="1573530" cy="258445"/>
          </a:xfrm>
          <a:prstGeom prst="roundRect">
            <a:avLst/>
          </a:prstGeom>
          <a:ln>
            <a:solidFill>
              <a:srgbClr val="7030A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1000" dirty="0" smtClean="0"/>
              <a:t>Model Structure</a:t>
            </a:r>
            <a:endParaRPr lang="en-US" sz="1000" dirty="0" smtClean="0"/>
          </a:p>
        </p:txBody>
      </p:sp>
      <p:sp>
        <p:nvSpPr>
          <p:cNvPr id="29" name="Rectangle 28"/>
          <p:cNvSpPr/>
          <p:nvPr/>
        </p:nvSpPr>
        <p:spPr>
          <a:xfrm>
            <a:off x="8227060" y="5696585"/>
            <a:ext cx="3773805" cy="981075"/>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just"/>
            <a:endParaRPr lang="en-US" altLang="zh-CN" sz="1000" b="1" dirty="0" smtClean="0"/>
          </a:p>
          <a:p>
            <a:pPr indent="0" algn="just">
              <a:buFont typeface="Wingdings" panose="05000000000000000000" pitchFamily="2" charset="2"/>
              <a:buNone/>
            </a:pPr>
            <a:r>
              <a:rPr lang="en-US" sz="1000" b="1" dirty="0" smtClean="0"/>
              <a:t>Model construction and training</a:t>
            </a:r>
            <a:endParaRPr lang="en-US" sz="1000" b="1" dirty="0" smtClean="0"/>
          </a:p>
          <a:p>
            <a:pPr marL="171450" indent="-171450" algn="just">
              <a:buFont typeface="Wingdings" panose="05000000000000000000" pitchFamily="2" charset="2"/>
              <a:buChar char="Ø"/>
            </a:pPr>
            <a:r>
              <a:rPr lang="en-US" sz="1000" dirty="0" smtClean="0"/>
              <a:t>HU Bo, Wu Hongfan</a:t>
            </a:r>
            <a:endParaRPr lang="en-US" sz="1000" dirty="0" smtClean="0"/>
          </a:p>
          <a:p>
            <a:pPr algn="just"/>
            <a:r>
              <a:rPr lang="en-US" sz="1000" b="1" dirty="0">
                <a:sym typeface="+mn-ea"/>
              </a:rPr>
              <a:t>Analysis </a:t>
            </a:r>
            <a:endParaRPr lang="en-US" sz="1000" b="1" dirty="0">
              <a:sym typeface="+mn-ea"/>
            </a:endParaRPr>
          </a:p>
          <a:p>
            <a:pPr marL="171450" indent="-171450" algn="just">
              <a:buFont typeface="Wingdings" panose="05000000000000000000" charset="0"/>
              <a:buChar char=""/>
            </a:pPr>
            <a:r>
              <a:rPr lang="en-US" sz="1000" dirty="0" smtClean="0">
                <a:sym typeface="+mn-ea"/>
              </a:rPr>
              <a:t>HU Bo</a:t>
            </a:r>
            <a:endParaRPr lang="en-US" sz="1000" dirty="0" smtClean="0">
              <a:sym typeface="+mn-ea"/>
            </a:endParaRPr>
          </a:p>
          <a:p>
            <a:pPr indent="0" algn="just">
              <a:buFont typeface="Wingdings" panose="05000000000000000000" charset="0"/>
              <a:buNone/>
            </a:pPr>
            <a:r>
              <a:rPr lang="en-US" sz="1000" b="1" dirty="0" smtClean="0"/>
              <a:t>Poster written</a:t>
            </a:r>
            <a:endParaRPr lang="en-US" sz="1000" b="1" dirty="0" smtClean="0"/>
          </a:p>
          <a:p>
            <a:pPr marL="171450" indent="-171450" algn="just">
              <a:buFont typeface="Wingdings" panose="05000000000000000000" charset="0"/>
              <a:buChar char=""/>
            </a:pPr>
            <a:r>
              <a:rPr lang="en-US" sz="1000" dirty="0" smtClean="0">
                <a:sym typeface="+mn-ea"/>
              </a:rPr>
              <a:t>Wu Hongfan, Qiu Wenxi, Wang Zetao</a:t>
            </a:r>
            <a:endParaRPr lang="en-US" sz="1000" dirty="0" smtClean="0">
              <a:sym typeface="+mn-ea"/>
            </a:endParaRPr>
          </a:p>
          <a:p>
            <a:pPr algn="just"/>
            <a:endParaRPr lang="en-US" sz="1000" dirty="0"/>
          </a:p>
        </p:txBody>
      </p:sp>
      <p:sp>
        <p:nvSpPr>
          <p:cNvPr id="30" name="Rectangle 29"/>
          <p:cNvSpPr/>
          <p:nvPr/>
        </p:nvSpPr>
        <p:spPr>
          <a:xfrm>
            <a:off x="8241206" y="5458284"/>
            <a:ext cx="3773842" cy="233454"/>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7. </a:t>
            </a:r>
            <a:r>
              <a:rPr lang="en-US" altLang="zh-CN" sz="1200" dirty="0" smtClean="0"/>
              <a:t>Contribution</a:t>
            </a:r>
            <a:endParaRPr lang="en-US" sz="1200" dirty="0"/>
          </a:p>
        </p:txBody>
      </p:sp>
      <p:sp>
        <p:nvSpPr>
          <p:cNvPr id="33" name="Rectangle 32"/>
          <p:cNvSpPr/>
          <p:nvPr/>
        </p:nvSpPr>
        <p:spPr>
          <a:xfrm>
            <a:off x="2151640" y="4471463"/>
            <a:ext cx="1814562" cy="2206746"/>
          </a:xfrm>
          <a:prstGeom prst="rect">
            <a:avLst/>
          </a:prstGeom>
          <a:ln>
            <a:solidFill>
              <a:srgbClr val="7030A0"/>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altLang="zh-CN" sz="900" b="1" dirty="0" smtClean="0"/>
              <a:t>Analysis</a:t>
            </a:r>
            <a:endParaRPr lang="en-US" altLang="zh-CN" sz="900" b="1" dirty="0" smtClean="0"/>
          </a:p>
          <a:p>
            <a:pPr marL="171450" indent="-171450" algn="just">
              <a:buFont typeface="Wingdings" panose="05000000000000000000" pitchFamily="2" charset="2"/>
              <a:buChar char="Ø"/>
            </a:pPr>
            <a:r>
              <a:rPr lang="en-US" sz="900" dirty="0" smtClean="0"/>
              <a:t>The price of the cryptocurriencies is a time-series based dataset,  the hierarchical time series model may be useful.</a:t>
            </a:r>
            <a:endParaRPr lang="en-US" sz="900" dirty="0" smtClean="0"/>
          </a:p>
          <a:p>
            <a:pPr marL="171450" indent="-171450" algn="just">
              <a:buFont typeface="Wingdings" panose="05000000000000000000" pitchFamily="2" charset="2"/>
              <a:buChar char="Ø"/>
            </a:pPr>
            <a:endParaRPr lang="en-US" sz="900" dirty="0" smtClean="0"/>
          </a:p>
          <a:p>
            <a:pPr marL="171450" indent="-171450" algn="just">
              <a:buFont typeface="Wingdings" panose="05000000000000000000" pitchFamily="2" charset="2"/>
              <a:buChar char="Ø"/>
            </a:pPr>
            <a:r>
              <a:rPr lang="en-US" sz="900"/>
              <a:t>T</a:t>
            </a:r>
            <a:r>
              <a:rPr sz="900"/>
              <a:t>he volatility and correlation</a:t>
            </a:r>
            <a:r>
              <a:rPr lang="en-US" sz="900"/>
              <a:t> </a:t>
            </a:r>
            <a:r>
              <a:rPr sz="900"/>
              <a:t>structure in </a:t>
            </a:r>
            <a:r>
              <a:rPr lang="en-US" sz="900"/>
              <a:t>the</a:t>
            </a:r>
            <a:r>
              <a:rPr sz="900"/>
              <a:t> data are likely to be highly non-stationary</a:t>
            </a:r>
            <a:r>
              <a:rPr lang="en-US" sz="900"/>
              <a:t>.</a:t>
            </a:r>
            <a:endParaRPr lang="en-US" sz="900"/>
          </a:p>
          <a:p>
            <a:pPr marL="171450" indent="-171450" algn="just">
              <a:buFont typeface="Wingdings" panose="05000000000000000000" pitchFamily="2" charset="2"/>
              <a:buChar char="Ø"/>
            </a:pPr>
            <a:endParaRPr lang="en-US" sz="900"/>
          </a:p>
          <a:p>
            <a:pPr marL="171450" indent="-171450" algn="just">
              <a:buFont typeface="Wingdings" panose="05000000000000000000" pitchFamily="2" charset="2"/>
              <a:buChar char="Ø"/>
            </a:pPr>
            <a:r>
              <a:rPr lang="en-US" sz="900"/>
              <a:t>Due to changes in the overall market environment, fluctuations in currency value may be misleading.</a:t>
            </a:r>
            <a:endParaRPr lang="en-US" sz="900"/>
          </a:p>
        </p:txBody>
      </p:sp>
      <p:sp>
        <p:nvSpPr>
          <p:cNvPr id="34" name="Rounded Rectangle 33"/>
          <p:cNvSpPr/>
          <p:nvPr/>
        </p:nvSpPr>
        <p:spPr>
          <a:xfrm>
            <a:off x="180363" y="6419714"/>
            <a:ext cx="1786625" cy="258495"/>
          </a:xfrm>
          <a:prstGeom prst="roundRect">
            <a:avLst/>
          </a:prstGeom>
          <a:ln>
            <a:solidFill>
              <a:srgbClr val="7030A0"/>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sz="800" dirty="0"/>
              <a:t>Candlestick chart</a:t>
            </a:r>
            <a:r>
              <a:rPr lang="en-US" sz="800" dirty="0"/>
              <a:t> of Bitcoin price</a:t>
            </a:r>
            <a:endParaRPr lang="en-US" sz="800" dirty="0"/>
          </a:p>
        </p:txBody>
      </p:sp>
      <p:pic>
        <p:nvPicPr>
          <p:cNvPr id="5" name="图片 4"/>
          <p:cNvPicPr>
            <a:picLocks noChangeAspect="1"/>
          </p:cNvPicPr>
          <p:nvPr>
            <p:custDataLst>
              <p:tags r:id="rId1"/>
            </p:custDataLst>
          </p:nvPr>
        </p:nvPicPr>
        <p:blipFill>
          <a:blip r:embed="rId2"/>
          <a:stretch>
            <a:fillRect/>
          </a:stretch>
        </p:blipFill>
        <p:spPr>
          <a:xfrm>
            <a:off x="183515" y="3388360"/>
            <a:ext cx="3773805" cy="268605"/>
          </a:xfrm>
          <a:prstGeom prst="rect">
            <a:avLst/>
          </a:prstGeom>
        </p:spPr>
      </p:pic>
      <p:pic>
        <p:nvPicPr>
          <p:cNvPr id="6" name="图片 5" descr="截屏2024-04-23 下午9.51.29"/>
          <p:cNvPicPr>
            <a:picLocks noChangeAspect="1"/>
          </p:cNvPicPr>
          <p:nvPr/>
        </p:nvPicPr>
        <p:blipFill>
          <a:blip r:embed="rId3"/>
          <a:stretch>
            <a:fillRect/>
          </a:stretch>
        </p:blipFill>
        <p:spPr>
          <a:xfrm>
            <a:off x="302260" y="4808220"/>
            <a:ext cx="1454150" cy="1203325"/>
          </a:xfrm>
          <a:prstGeom prst="rect">
            <a:avLst/>
          </a:prstGeom>
        </p:spPr>
      </p:pic>
      <p:pic>
        <p:nvPicPr>
          <p:cNvPr id="28" name="图片 27" descr="截屏2024-04-28 下午11.28.30"/>
          <p:cNvPicPr>
            <a:picLocks noChangeAspect="1"/>
          </p:cNvPicPr>
          <p:nvPr/>
        </p:nvPicPr>
        <p:blipFill>
          <a:blip r:embed="rId4"/>
          <a:stretch>
            <a:fillRect/>
          </a:stretch>
        </p:blipFill>
        <p:spPr>
          <a:xfrm>
            <a:off x="6158230" y="1737995"/>
            <a:ext cx="1831975" cy="2508885"/>
          </a:xfrm>
          <a:prstGeom prst="rect">
            <a:avLst/>
          </a:prstGeom>
          <a:ln>
            <a:solidFill>
              <a:srgbClr val="7030A0"/>
            </a:solidFill>
          </a:ln>
        </p:spPr>
      </p:pic>
      <p:pic>
        <p:nvPicPr>
          <p:cNvPr id="32" name="图片 31"/>
          <p:cNvPicPr>
            <a:picLocks noChangeAspect="1"/>
          </p:cNvPicPr>
          <p:nvPr>
            <p:custDataLst>
              <p:tags r:id="rId5"/>
            </p:custDataLst>
          </p:nvPr>
        </p:nvPicPr>
        <p:blipFill>
          <a:blip r:embed="rId6"/>
          <a:stretch>
            <a:fillRect/>
          </a:stretch>
        </p:blipFill>
        <p:spPr>
          <a:xfrm>
            <a:off x="6339205" y="5340350"/>
            <a:ext cx="1508125" cy="1191895"/>
          </a:xfrm>
          <a:prstGeom prst="rect">
            <a:avLst/>
          </a:prstGeom>
          <a:ln>
            <a:solidFill>
              <a:srgbClr val="7030A0"/>
            </a:solidFill>
          </a:ln>
        </p:spPr>
      </p:pic>
      <p:sp>
        <p:nvSpPr>
          <p:cNvPr id="35" name="Rounded Rectangle 26"/>
          <p:cNvSpPr/>
          <p:nvPr>
            <p:custDataLst>
              <p:tags r:id="rId7"/>
            </p:custDataLst>
          </p:nvPr>
        </p:nvSpPr>
        <p:spPr>
          <a:xfrm>
            <a:off x="6306185" y="6564630"/>
            <a:ext cx="1573530" cy="258445"/>
          </a:xfrm>
          <a:prstGeom prst="roundRect">
            <a:avLst/>
          </a:prstGeom>
          <a:ln>
            <a:solidFill>
              <a:srgbClr val="7030A0"/>
            </a:solidFill>
          </a:ln>
        </p:spPr>
        <p:style>
          <a:lnRef idx="2">
            <a:schemeClr val="accent4">
              <a:shade val="50000"/>
            </a:schemeClr>
          </a:lnRef>
          <a:fillRef idx="1">
            <a:schemeClr val="accent4"/>
          </a:fillRef>
          <a:effectRef idx="0">
            <a:schemeClr val="accent4"/>
          </a:effectRef>
          <a:fontRef idx="minor">
            <a:schemeClr val="lt1"/>
          </a:fontRef>
        </p:style>
        <p:txBody>
          <a:bodyPr rtlCol="0" anchor="ctr"/>
          <a:p>
            <a:pPr algn="ctr"/>
            <a:r>
              <a:rPr lang="en-US" sz="1000" dirty="0" smtClean="0"/>
              <a:t>The Prediction Result</a:t>
            </a:r>
            <a:endParaRPr lang="en-US" sz="1000" dirty="0" smtClean="0"/>
          </a:p>
        </p:txBody>
      </p:sp>
      <p:sp>
        <p:nvSpPr>
          <p:cNvPr id="23" name="Rectangle 22"/>
          <p:cNvSpPr/>
          <p:nvPr/>
        </p:nvSpPr>
        <p:spPr>
          <a:xfrm>
            <a:off x="4186103" y="5203108"/>
            <a:ext cx="3801754" cy="264920"/>
          </a:xfrm>
          <a:prstGeom prst="rect">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smtClean="0"/>
              <a:t>4. Prediction Results of Different Methods</a:t>
            </a:r>
            <a:endParaRPr lang="en-US" sz="1200" dirty="0"/>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4067</Words>
  <Application>WPS 演示</Application>
  <PresentationFormat>Widescreen</PresentationFormat>
  <Paragraphs>61</Paragraphs>
  <Slides>1</Slides>
  <Notes>1</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1</vt:i4>
      </vt:variant>
    </vt:vector>
  </HeadingPairs>
  <TitlesOfParts>
    <vt:vector size="17" baseType="lpstr">
      <vt:lpstr>Arial</vt:lpstr>
      <vt:lpstr>SimSun</vt:lpstr>
      <vt:lpstr>Wingdings</vt:lpstr>
      <vt:lpstr>Arial</vt:lpstr>
      <vt:lpstr>Wingdings</vt:lpstr>
      <vt:lpstr>Calibri</vt:lpstr>
      <vt:lpstr>Helvetica Neue</vt:lpstr>
      <vt:lpstr>Microsoft YaHei</vt:lpstr>
      <vt:lpstr>汉仪旗黑</vt:lpstr>
      <vt:lpstr>SimSun</vt:lpstr>
      <vt:lpstr>Arial Unicode MS</vt:lpstr>
      <vt:lpstr>Calibri Light</vt:lpstr>
      <vt:lpstr>DengXian</vt:lpstr>
      <vt:lpstr>汉仪中等线KW</vt:lpstr>
      <vt:lpstr>汉仪书宋二KW</vt:lpstr>
      <vt:lpstr>Office Theme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Jiacheng XIA</dc:creator>
  <cp:lastModifiedBy>渺茫星的辰</cp:lastModifiedBy>
  <cp:revision>103</cp:revision>
  <dcterms:created xsi:type="dcterms:W3CDTF">2024-04-28T15:58:49Z</dcterms:created>
  <dcterms:modified xsi:type="dcterms:W3CDTF">2024-04-28T15:58:49Z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FD800B3AE65F917592BF2766E97843F1_42</vt:lpwstr>
  </property>
  <property fmtid="{D5CDD505-2E9C-101B-9397-08002B2CF9AE}" pid="3" name="KSOProductBuildVer">
    <vt:lpwstr>2052-6.6.1.8808</vt:lpwstr>
  </property>
</Properties>
</file>