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22793" y="1710055"/>
            <a:ext cx="8145145" cy="1876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MATH5470 P</a:t>
            </a:r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roject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400">
                <a:effectLst/>
                <a:sym typeface="+mn-ea"/>
              </a:rPr>
              <a:t>Home Credit Default Risk</a:t>
            </a:r>
            <a:endParaRPr lang="en-US" altLang="zh-CN" sz="4400" b="1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5730" y="4314190"/>
            <a:ext cx="6859270" cy="14624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indent="0" algn="ctr"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effectLst/>
              </a:rPr>
              <a:t>Student name: LI Shihao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effectLst/>
              </a:rPr>
              <a:t>Department: Civil and Environmental Engineering</a:t>
            </a:r>
            <a:endParaRPr lang="en-US" altLang="zh-CN" sz="2400">
              <a:solidFill>
                <a:schemeClr val="tx1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72865" y="5980430"/>
            <a:ext cx="44462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https://youtu.be/uDfEL4mmJKk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65538" y="1039495"/>
            <a:ext cx="485965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of Contents</a:t>
            </a:r>
            <a:endParaRPr lang="en-US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40200" y="2453640"/>
            <a:ext cx="4486275" cy="2861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>
                <a:solidFill>
                  <a:schemeClr val="tx1"/>
                </a:solidFill>
                <a:effectLst/>
              </a:rPr>
              <a:t>Background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>
                <a:solidFill>
                  <a:schemeClr val="tx1"/>
                </a:solidFill>
                <a:effectLst/>
              </a:rPr>
              <a:t>Data overview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>
                <a:solidFill>
                  <a:schemeClr val="tx1"/>
                </a:solidFill>
                <a:effectLst/>
              </a:rPr>
              <a:t>Methods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>
                <a:solidFill>
                  <a:schemeClr val="tx1"/>
                </a:solidFill>
                <a:effectLst/>
              </a:rPr>
              <a:t>Results and analysis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 marL="457200" indent="-457200" algn="l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>
                <a:solidFill>
                  <a:schemeClr val="tx1"/>
                </a:solidFill>
                <a:effectLst/>
              </a:rPr>
              <a:t>Conclusions and future work</a:t>
            </a:r>
            <a:endParaRPr lang="en-US" altLang="zh-CN" sz="2400">
              <a:solidFill>
                <a:schemeClr val="tx1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" y="0"/>
            <a:ext cx="515048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1 Background</a:t>
            </a:r>
            <a:endParaRPr lang="en-US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" y="1580515"/>
            <a:ext cx="5596255" cy="42068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5000" y="2497455"/>
            <a:ext cx="6355715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857250" indent="-8572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tx1"/>
                </a:solidFill>
                <a:effectLst/>
                <a:latin typeface="Calibri" panose="020F0502020204030204" charset="0"/>
              </a:rPr>
              <a:t>Clients with insufficient credit history</a:t>
            </a:r>
            <a:endParaRPr lang="en-US" altLang="zh-CN" sz="2400">
              <a:solidFill>
                <a:schemeClr val="tx1"/>
              </a:solidFill>
              <a:effectLst/>
              <a:latin typeface="Calibri" panose="020F0502020204030204" charset="0"/>
            </a:endParaRPr>
          </a:p>
          <a:p>
            <a:pPr marL="857250" indent="-8572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tx1"/>
                </a:solidFill>
                <a:effectLst/>
                <a:latin typeface="Calibri" panose="020F0502020204030204" charset="0"/>
              </a:rPr>
              <a:t>To predict the default risk by machine learning</a:t>
            </a:r>
            <a:endParaRPr lang="en-US" altLang="zh-CN" sz="2400">
              <a:solidFill>
                <a:schemeClr val="tx1"/>
              </a:solidFill>
              <a:effectLst/>
              <a:latin typeface="Calibri" panose="020F0502020204030204" charset="0"/>
            </a:endParaRPr>
          </a:p>
          <a:p>
            <a:pPr marL="857250" indent="-8572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tx1"/>
                </a:solidFill>
                <a:effectLst/>
                <a:latin typeface="Calibri" panose="020F0502020204030204" charset="0"/>
              </a:rPr>
              <a:t>Data of loan experiences and alternative data (e.g. telecommunication information)</a:t>
            </a:r>
            <a:endParaRPr lang="en-US" altLang="zh-CN" sz="2400">
              <a:solidFill>
                <a:schemeClr val="tx1"/>
              </a:solidFill>
              <a:effectLst/>
              <a:latin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0570" y="1580515"/>
            <a:ext cx="59677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effectLst/>
                <a:latin typeface="Calibri" panose="020F0502020204030204" charset="0"/>
              </a:rPr>
              <a:t>Kaggle competition: Home Credit Default Risk</a:t>
            </a:r>
            <a:endParaRPr lang="en-US" altLang="zh-CN" sz="2400" b="1">
              <a:solidFill>
                <a:schemeClr val="tx1"/>
              </a:solidFill>
              <a:effectLst/>
              <a:latin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7" y="0"/>
            <a:ext cx="564578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2 Data overview</a:t>
            </a:r>
            <a:endParaRPr lang="en-US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1026" name="Picture 2" descr="Dat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990" y="1287145"/>
            <a:ext cx="7247890" cy="465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81305" y="2266315"/>
            <a:ext cx="4291330" cy="2399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effectLst/>
                <a:latin typeface="Calibri" panose="020F0502020204030204" charset="0"/>
              </a:rPr>
              <a:t>122 columns in the training data</a:t>
            </a:r>
            <a:endParaRPr lang="en-US" altLang="zh-CN" sz="2000">
              <a:solidFill>
                <a:schemeClr val="tx1"/>
              </a:solidFill>
              <a:effectLst/>
              <a:latin typeface="Calibri" panose="020F0502020204030204" charset="0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effectLst/>
                <a:latin typeface="Calibri" panose="020F0502020204030204" charset="0"/>
              </a:rPr>
              <a:t>Numerical values and categorical values</a:t>
            </a:r>
            <a:endParaRPr lang="en-US" altLang="zh-CN" sz="2000">
              <a:solidFill>
                <a:schemeClr val="tx1"/>
              </a:solidFill>
              <a:effectLst/>
              <a:latin typeface="Calibri" panose="020F0502020204030204" charset="0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effectLst/>
                <a:latin typeface="Calibri" panose="020F0502020204030204" charset="0"/>
              </a:rPr>
              <a:t>67 of 122 columns has missing values in the training data</a:t>
            </a:r>
            <a:endParaRPr lang="en-US" altLang="zh-CN" sz="2000">
              <a:solidFill>
                <a:schemeClr val="tx1"/>
              </a:solidFill>
              <a:effectLst/>
              <a:latin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7" y="0"/>
            <a:ext cx="418719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3 Methods</a:t>
            </a:r>
            <a:endParaRPr lang="en-US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055" y="768350"/>
            <a:ext cx="74987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en-US" sz="2000" b="1" dirty="0">
                <a:sym typeface="+mn-ea"/>
              </a:rPr>
              <a:t>Data preprocessing</a:t>
            </a:r>
            <a:endParaRPr lang="en-US" altLang="zh-CN" sz="2000" b="1" dirty="0" smtClean="0"/>
          </a:p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 smtClean="0">
                <a:sym typeface="+mn-ea"/>
              </a:rPr>
              <a:t>Drop columns with missing value numbers over the threshold</a:t>
            </a:r>
            <a:endParaRPr lang="en-US" dirty="0" smtClean="0">
              <a:sym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 smtClean="0">
                <a:sym typeface="+mn-ea"/>
              </a:rPr>
              <a:t>Missing value is replaced with mean value of the column</a:t>
            </a:r>
            <a:endParaRPr lang="en-US" dirty="0" smtClean="0">
              <a:sym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 smtClean="0">
                <a:sym typeface="+mn-ea"/>
              </a:rPr>
              <a:t>Label encoding for categorical values</a:t>
            </a:r>
            <a:endParaRPr lang="en-US" dirty="0" smtClean="0">
              <a:sym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 smtClean="0">
                <a:sym typeface="+mn-ea"/>
              </a:rPr>
              <a:t>Remove outliers of abnormal large values</a:t>
            </a:r>
            <a:endParaRPr lang="en-US" dirty="0" smtClean="0">
              <a:sym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 smtClean="0">
                <a:sym typeface="+mn-ea"/>
              </a:rPr>
              <a:t>Time data are corrected to positive values</a:t>
            </a:r>
            <a:endParaRPr lang="en-US" dirty="0" smtClean="0">
              <a:sym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 smtClean="0">
                <a:sym typeface="+mn-ea"/>
              </a:rPr>
              <a:t>Ratio of training data and validation data is 4:1</a:t>
            </a:r>
            <a:endParaRPr lang="en-US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8055" y="4388485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b="1" dirty="0">
                <a:sym typeface="+mn-ea"/>
              </a:rPr>
              <a:t>Model Training</a:t>
            </a:r>
            <a:endParaRPr lang="en-US" b="1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dirty="0">
                <a:sym typeface="+mn-ea"/>
              </a:rPr>
              <a:t>Logistic regression</a:t>
            </a:r>
            <a:endParaRPr lang="en-US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dirty="0">
                <a:sym typeface="+mn-ea"/>
              </a:rPr>
              <a:t>Random forest</a:t>
            </a:r>
            <a:endParaRPr lang="en-US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dirty="0">
                <a:sym typeface="+mn-ea"/>
              </a:rPr>
              <a:t>XGBoost</a:t>
            </a:r>
            <a:endParaRPr lang="en-US" altLang="en-US" dirty="0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364605" y="3217545"/>
            <a:ext cx="4734560" cy="816610"/>
            <a:chOff x="9133" y="6911"/>
            <a:chExt cx="7456" cy="1286"/>
          </a:xfrm>
        </p:grpSpPr>
        <p:sp>
          <p:nvSpPr>
            <p:cNvPr id="9" name="圆角矩形 8"/>
            <p:cNvSpPr/>
            <p:nvPr/>
          </p:nvSpPr>
          <p:spPr>
            <a:xfrm>
              <a:off x="9133" y="6911"/>
              <a:ext cx="7457" cy="128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401" y="7226"/>
              <a:ext cx="1222" cy="67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Training</a:t>
              </a:r>
              <a:endParaRPr lang="en-US" altLang="zh-CN" sz="1200"/>
            </a:p>
          </p:txBody>
        </p:sp>
        <p:sp>
          <p:nvSpPr>
            <p:cNvPr id="6" name="矩形 5"/>
            <p:cNvSpPr/>
            <p:nvPr/>
          </p:nvSpPr>
          <p:spPr>
            <a:xfrm>
              <a:off x="10823" y="7226"/>
              <a:ext cx="1222" cy="67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Training</a:t>
              </a:r>
              <a:endParaRPr lang="en-US" altLang="zh-CN" sz="1200"/>
            </a:p>
          </p:txBody>
        </p:sp>
        <p:sp>
          <p:nvSpPr>
            <p:cNvPr id="7" name="矩形 6"/>
            <p:cNvSpPr/>
            <p:nvPr/>
          </p:nvSpPr>
          <p:spPr>
            <a:xfrm>
              <a:off x="12245" y="7226"/>
              <a:ext cx="1222" cy="67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Training</a:t>
              </a:r>
              <a:endParaRPr lang="en-US" altLang="zh-CN" sz="1200"/>
            </a:p>
          </p:txBody>
        </p:sp>
        <p:sp>
          <p:nvSpPr>
            <p:cNvPr id="8" name="矩形 7"/>
            <p:cNvSpPr/>
            <p:nvPr/>
          </p:nvSpPr>
          <p:spPr>
            <a:xfrm>
              <a:off x="13667" y="7226"/>
              <a:ext cx="1222" cy="67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Training</a:t>
              </a:r>
              <a:endParaRPr lang="en-US" altLang="zh-CN" sz="1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089" y="7226"/>
              <a:ext cx="1222" cy="67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Validation</a:t>
              </a:r>
              <a:endParaRPr lang="en-US" altLang="zh-CN" sz="10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7" y="0"/>
            <a:ext cx="741553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4 Results and analysis</a:t>
            </a:r>
            <a:endParaRPr lang="en-US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" name="图片 1" descr="l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935" y="1009650"/>
            <a:ext cx="3600000" cy="2876032"/>
          </a:xfrm>
          <a:prstGeom prst="rect">
            <a:avLst/>
          </a:prstGeom>
        </p:spPr>
      </p:pic>
      <p:pic>
        <p:nvPicPr>
          <p:cNvPr id="4" name="图片 3" descr="D:/OneDrive - HKUST Connect/Desktop/rf.pngrf"/>
          <p:cNvPicPr>
            <a:picLocks noChangeAspect="1"/>
          </p:cNvPicPr>
          <p:nvPr/>
        </p:nvPicPr>
        <p:blipFill>
          <a:blip r:embed="rId2"/>
          <a:srcRect t="3" b="3"/>
          <a:stretch>
            <a:fillRect/>
          </a:stretch>
        </p:blipFill>
        <p:spPr>
          <a:xfrm>
            <a:off x="8540750" y="1009650"/>
            <a:ext cx="3600000" cy="2876032"/>
          </a:xfrm>
          <a:prstGeom prst="rect">
            <a:avLst/>
          </a:prstGeom>
        </p:spPr>
      </p:pic>
      <p:pic>
        <p:nvPicPr>
          <p:cNvPr id="5" name="图片 4" descr="D:/OneDrive - HKUST Connect/Desktop/xgb.pngxgb"/>
          <p:cNvPicPr>
            <a:picLocks noChangeAspect="1"/>
          </p:cNvPicPr>
          <p:nvPr/>
        </p:nvPicPr>
        <p:blipFill>
          <a:blip r:embed="rId3"/>
          <a:srcRect t="3" b="3"/>
          <a:stretch>
            <a:fillRect/>
          </a:stretch>
        </p:blipFill>
        <p:spPr>
          <a:xfrm>
            <a:off x="6913245" y="3802380"/>
            <a:ext cx="3600000" cy="2876032"/>
          </a:xfrm>
          <a:prstGeom prst="rect">
            <a:avLst/>
          </a:prstGeom>
        </p:spPr>
      </p:pic>
      <p:pic>
        <p:nvPicPr>
          <p:cNvPr id="6" name="图片 5" descr="F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170" y="4264025"/>
            <a:ext cx="3857625" cy="238887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5"/>
            </p:custDataLst>
          </p:nvPr>
        </p:nvGraphicFramePr>
        <p:xfrm>
          <a:off x="144145" y="1009650"/>
          <a:ext cx="4625340" cy="301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780"/>
                <a:gridCol w="1541780"/>
                <a:gridCol w="1541780"/>
              </a:tblGrid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Method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ROC-AUC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(validation)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Public score</a:t>
                      </a:r>
                      <a:endParaRPr lang="en-US" altLang="zh-CN" sz="1800"/>
                    </a:p>
                  </a:txBody>
                  <a:tcPr/>
                </a:tc>
              </a:tr>
              <a:tr h="699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Linear regression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0.7368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0.7320</a:t>
                      </a:r>
                      <a:endParaRPr lang="zh-CN" altLang="en-US" sz="1800"/>
                    </a:p>
                  </a:txBody>
                  <a:tcPr/>
                </a:tc>
              </a:tr>
              <a:tr h="6997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Random forest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0.7019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0.6545</a:t>
                      </a:r>
                      <a:endParaRPr lang="zh-CN" altLang="en-US" sz="1800"/>
                    </a:p>
                  </a:txBody>
                  <a:tcPr/>
                </a:tc>
              </a:tr>
              <a:tr h="6997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XGBoost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0.7454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0.7234</a:t>
                      </a:r>
                      <a:endParaRPr lang="zh-CN" altLang="en-US" sz="18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7" y="0"/>
            <a:ext cx="958850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5 Conclusions and future work</a:t>
            </a:r>
            <a:endParaRPr lang="en-US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1355" y="1655445"/>
            <a:ext cx="99548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dirty="0">
                <a:sym typeface="+mn-ea"/>
              </a:rPr>
              <a:t>Machine learning is powerful in make predictions of credit default but appropriate training model should be analysed and adopted.</a:t>
            </a:r>
            <a:endParaRPr lang="en-US" sz="2000" dirty="0">
              <a:sym typeface="+mn-ea"/>
            </a:endParaRPr>
          </a:p>
          <a:p>
            <a:pPr marL="342900" indent="-34290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dirty="0">
                <a:sym typeface="+mn-ea"/>
              </a:rPr>
              <a:t>Datasets need to be corrected based on financial knowledge and missing values should be replaced with characteristic values.</a:t>
            </a:r>
            <a:endParaRPr lang="en-US" altLang="en-US" sz="20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0095" y="4151630"/>
            <a:ext cx="58470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+mn-ea"/>
              </a:rPr>
              <a:t>Lack of enough feature selection and analysis</a:t>
            </a:r>
            <a:endParaRPr lang="en-US" sz="2000" dirty="0" smtClean="0">
              <a:sym typeface="+mn-ea"/>
            </a:endParaRPr>
          </a:p>
          <a:p>
            <a:pPr marL="342900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+mn-ea"/>
              </a:rPr>
              <a:t>Hyperparameters</a:t>
            </a:r>
            <a:endParaRPr lang="en-US" sz="2000" dirty="0" smtClean="0">
              <a:sym typeface="+mn-ea"/>
            </a:endParaRPr>
          </a:p>
          <a:p>
            <a:pPr marL="342900" indent="-34290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+mn-ea"/>
              </a:rPr>
              <a:t>Other training models like neural networks</a:t>
            </a:r>
            <a:endParaRPr lang="en-US" altLang="en-US" sz="2000" dirty="0" smtClean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09696" y="2875280"/>
            <a:ext cx="4373245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altLang="zh-CN" sz="6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TABLE_ENDDRAG_ORIGIN_RECT" val="348*223"/>
  <p:tag name="TABLE_ENDDRAG_RECT" val="11*182*348*223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commondata" val="eyJoZGlkIjoiNDBjMDdhOGFkMjQ2ZTE5ZTViMTgzYmUzZjRjMTI0ODg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1553</Words>
  <Application>WPS 演示</Application>
  <PresentationFormat>宽屏</PresentationFormat>
  <Paragraphs>93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SLAYER</cp:lastModifiedBy>
  <cp:revision>158</cp:revision>
  <dcterms:created xsi:type="dcterms:W3CDTF">2019-06-19T02:08:00Z</dcterms:created>
  <dcterms:modified xsi:type="dcterms:W3CDTF">2024-04-29T14:48:50Z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66CFD277571D4EC7A0783BB289D3A6F4_11</vt:lpwstr>
  </property>
</Properties>
</file>