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Lst>
  <p:sldSz cx="12192000" cy="6858000"/>
  <p:notesSz cx="6858000" cy="9144000"/>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4"/>
    <p:restoredTop sz="94643"/>
  </p:normalViewPr>
  <p:slideViewPr>
    <p:cSldViewPr snapToGrid="0" snapToObjects="1" showGuides="1">
      <p:cViewPr>
        <p:scale>
          <a:sx n="117" d="100"/>
          <a:sy n="117" d="100"/>
        </p:scale>
        <p:origin x="-304" y="-704"/>
      </p:cViewPr>
      <p:guideLst>
        <p:guide orient="horz" pos="618"/>
        <p:guide pos="38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ABEC03D-8E1E-0847-AB74-B7FC4FF0E5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8ABEC03D-8E1E-0847-AB74-B7FC4FF0E5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BEC03D-8E1E-0847-AB74-B7FC4FF0E5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ABEC03D-8E1E-0847-AB74-B7FC4FF0E5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ABEC03D-8E1E-0847-AB74-B7FC4FF0E5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12192000" cy="981075"/>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MATH 5470 </a:t>
            </a:r>
            <a:r>
              <a:rPr lang="en-US" dirty="0"/>
              <a:t>Project</a:t>
            </a:r>
            <a:r>
              <a:rPr lang="en-US" altLang="zh-CN" dirty="0" smtClean="0">
                <a:solidFill>
                  <a:schemeClr val="bg1"/>
                </a:solidFill>
              </a:rPr>
              <a:t>: H</a:t>
            </a:r>
            <a:r>
              <a:rPr lang="en-US" altLang="zh-CN" dirty="0" smtClean="0">
                <a:solidFill>
                  <a:schemeClr val="bg1"/>
                </a:solidFill>
              </a:rPr>
              <a:t>ome Credit Default Risk</a:t>
            </a:r>
            <a:endParaRPr lang="en-US" altLang="zh-CN" dirty="0" smtClean="0">
              <a:solidFill>
                <a:schemeClr val="bg1"/>
              </a:solidFill>
            </a:endParaRPr>
          </a:p>
          <a:p>
            <a:pPr algn="ctr"/>
            <a:r>
              <a:rPr lang="en-US" sz="1000" dirty="0" err="1" smtClean="0">
                <a:solidFill>
                  <a:schemeClr val="bg1"/>
                </a:solidFill>
              </a:rPr>
              <a:t>Shihao</a:t>
            </a:r>
            <a:r>
              <a:rPr lang="en-US" sz="1000" dirty="0" smtClean="0">
                <a:solidFill>
                  <a:schemeClr val="bg1"/>
                </a:solidFill>
              </a:rPr>
              <a:t> Li</a:t>
            </a:r>
            <a:r>
              <a:rPr lang="en-US" sz="1000" baseline="30000" dirty="0" smtClean="0">
                <a:solidFill>
                  <a:schemeClr val="bg1"/>
                </a:solidFill>
              </a:rPr>
              <a:t>1</a:t>
            </a:r>
            <a:r>
              <a:rPr lang="en-US" sz="1000" dirty="0" smtClean="0">
                <a:solidFill>
                  <a:schemeClr val="bg1"/>
                </a:solidFill>
              </a:rPr>
              <a:t>	sliek@connect.</a:t>
            </a:r>
            <a:r>
              <a:rPr lang="en-US" sz="1000" dirty="0" err="1" smtClean="0">
                <a:solidFill>
                  <a:schemeClr val="bg1"/>
                </a:solidFill>
              </a:rPr>
              <a:t>ust.hk</a:t>
            </a:r>
            <a:endParaRPr lang="en-US" sz="1000" dirty="0" smtClean="0">
              <a:solidFill>
                <a:schemeClr val="bg1"/>
              </a:solidFill>
            </a:endParaRPr>
          </a:p>
          <a:p>
            <a:pPr algn="ctr"/>
            <a:r>
              <a:rPr lang="en-US" sz="1000" baseline="30000" dirty="0">
                <a:solidFill>
                  <a:schemeClr val="bg1"/>
                </a:solidFill>
              </a:rPr>
              <a:t>1</a:t>
            </a:r>
            <a:r>
              <a:rPr lang="en-US" sz="1000" dirty="0" smtClean="0">
                <a:solidFill>
                  <a:schemeClr val="bg1"/>
                </a:solidFill>
              </a:rPr>
              <a:t>: Department of Civil and Environmental Engineering, HKUST </a:t>
            </a:r>
            <a:endParaRPr lang="en-US" sz="1000" dirty="0">
              <a:solidFill>
                <a:schemeClr val="bg1"/>
              </a:solidFill>
            </a:endParaRPr>
          </a:p>
        </p:txBody>
      </p:sp>
      <p:sp>
        <p:nvSpPr>
          <p:cNvPr id="9" name="Rectangle 8"/>
          <p:cNvSpPr/>
          <p:nvPr/>
        </p:nvSpPr>
        <p:spPr>
          <a:xfrm>
            <a:off x="164895" y="1178476"/>
            <a:ext cx="3794332" cy="2649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r>
              <a:rPr lang="en-US" sz="1200" dirty="0" smtClean="0">
                <a:sym typeface="+mn-ea"/>
              </a:rPr>
              <a:t>1. Introduction</a:t>
            </a:r>
            <a:endParaRPr lang="en-US" sz="1200" dirty="0" smtClean="0">
              <a:sym typeface="+mn-ea"/>
            </a:endParaRPr>
          </a:p>
        </p:txBody>
      </p:sp>
      <p:sp>
        <p:nvSpPr>
          <p:cNvPr id="13" name="Rectangle 12"/>
          <p:cNvSpPr/>
          <p:nvPr/>
        </p:nvSpPr>
        <p:spPr>
          <a:xfrm>
            <a:off x="164895" y="1443396"/>
            <a:ext cx="3794332" cy="983611"/>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smtClean="0"/>
              <a:t>For clients with insufficient credit histories, Home Credit aims to provide financial service for these people by evaluating their loan experiences and alternative data. The key challenge is to make accurate prediction of default using techniques of machine learning , and in the mean time demonstrate its potential in good predictive performance.</a:t>
            </a:r>
            <a:endParaRPr lang="en-US" sz="1000" dirty="0"/>
          </a:p>
        </p:txBody>
      </p:sp>
      <p:sp>
        <p:nvSpPr>
          <p:cNvPr id="18" name="Rectangle 17"/>
          <p:cNvSpPr/>
          <p:nvPr/>
        </p:nvSpPr>
        <p:spPr>
          <a:xfrm>
            <a:off x="4196068" y="1178476"/>
            <a:ext cx="3794332" cy="2649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r>
              <a:rPr lang="en-US" sz="1200" dirty="0" smtClean="0">
                <a:sym typeface="+mn-ea"/>
              </a:rPr>
              <a:t>4</a:t>
            </a:r>
            <a:r>
              <a:rPr lang="en-US" sz="1200" dirty="0" smtClean="0">
                <a:sym typeface="+mn-ea"/>
              </a:rPr>
              <a:t>. </a:t>
            </a:r>
            <a:r>
              <a:rPr lang="en-US" sz="1200" dirty="0" smtClean="0">
                <a:sym typeface="+mn-ea"/>
              </a:rPr>
              <a:t>Results and analysis</a:t>
            </a:r>
            <a:endParaRPr lang="en-US" sz="1200" dirty="0" smtClean="0">
              <a:sym typeface="+mn-ea"/>
            </a:endParaRPr>
          </a:p>
        </p:txBody>
      </p:sp>
      <p:sp>
        <p:nvSpPr>
          <p:cNvPr id="19" name="Rectangle 18"/>
          <p:cNvSpPr/>
          <p:nvPr/>
        </p:nvSpPr>
        <p:spPr>
          <a:xfrm>
            <a:off x="8227241" y="2314491"/>
            <a:ext cx="3794332" cy="2649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a:t>
            </a:r>
            <a:r>
              <a:rPr lang="en-US" sz="1200" dirty="0" smtClean="0">
                <a:sym typeface="+mn-ea"/>
              </a:rPr>
              <a:t>Conclusions</a:t>
            </a:r>
            <a:endParaRPr lang="en-US" sz="1200" dirty="0"/>
          </a:p>
        </p:txBody>
      </p:sp>
      <p:sp>
        <p:nvSpPr>
          <p:cNvPr id="8" name="Rectangle 7"/>
          <p:cNvSpPr/>
          <p:nvPr/>
        </p:nvSpPr>
        <p:spPr>
          <a:xfrm>
            <a:off x="163615" y="2427042"/>
            <a:ext cx="3794332" cy="2649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l">
              <a:buClrTx/>
              <a:buSzTx/>
              <a:buFontTx/>
            </a:pPr>
            <a:r>
              <a:rPr lang="en-US" sz="1200" dirty="0" smtClean="0">
                <a:sym typeface="+mn-ea"/>
              </a:rPr>
              <a:t>2.</a:t>
            </a:r>
            <a:r>
              <a:rPr lang="en-US" sz="1200" dirty="0" smtClean="0">
                <a:sym typeface="+mn-ea"/>
              </a:rPr>
              <a:t> Dataset</a:t>
            </a:r>
            <a:endParaRPr lang="en-US" sz="1200" dirty="0" smtClean="0">
              <a:sym typeface="+mn-ea"/>
            </a:endParaRPr>
          </a:p>
        </p:txBody>
      </p:sp>
      <p:sp>
        <p:nvSpPr>
          <p:cNvPr id="11" name="Rectangle 10"/>
          <p:cNvSpPr/>
          <p:nvPr/>
        </p:nvSpPr>
        <p:spPr>
          <a:xfrm>
            <a:off x="163830" y="2691765"/>
            <a:ext cx="3795395" cy="200533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Home Crdeic Default Risk competition from Kaggle provide 10 files containg clients’ data and column description for analysis. “application_train.csv” is used for model training and features in the </a:t>
            </a:r>
            <a:r>
              <a:rPr lang="en-US" sz="1000" dirty="0">
                <a:sym typeface="+mn-ea"/>
              </a:rPr>
              <a:t>“application_train.csv” are used to predict the default. </a:t>
            </a:r>
            <a:endParaRPr lang="en-US" sz="1000" dirty="0">
              <a:sym typeface="+mn-ea"/>
            </a:endParaRPr>
          </a:p>
          <a:p>
            <a:pPr algn="just"/>
            <a:endParaRPr lang="en-US" sz="1000" dirty="0"/>
          </a:p>
          <a:p>
            <a:pPr algn="just"/>
            <a:r>
              <a:rPr lang="en-US" sz="1000" b="1" dirty="0"/>
              <a:t>Data Distribution</a:t>
            </a:r>
            <a:endParaRPr lang="en-US" sz="1000" b="1" dirty="0"/>
          </a:p>
          <a:p>
            <a:pPr algn="just"/>
            <a:r>
              <a:rPr lang="en-US" altLang="zh-CN" sz="1000" dirty="0" smtClean="0">
                <a:sym typeface="+mn-ea"/>
              </a:rPr>
              <a:t>Through statistical analysis, there are 122 and 121 columns in a</a:t>
            </a:r>
            <a:r>
              <a:rPr lang="en-US" sz="1000" dirty="0">
                <a:sym typeface="+mn-ea"/>
              </a:rPr>
              <a:t>pplication_train and </a:t>
            </a:r>
            <a:r>
              <a:rPr lang="en-US" altLang="zh-CN" sz="1000" dirty="0" smtClean="0">
                <a:sym typeface="+mn-ea"/>
              </a:rPr>
              <a:t>a</a:t>
            </a:r>
            <a:r>
              <a:rPr lang="en-US" sz="1000" dirty="0">
                <a:sym typeface="+mn-ea"/>
              </a:rPr>
              <a:t>pplication_test</a:t>
            </a:r>
            <a:r>
              <a:rPr lang="en-US" altLang="zh-CN" sz="1000" dirty="0" smtClean="0">
                <a:sym typeface="+mn-ea"/>
              </a:rPr>
              <a:t>. Missing values occur in 67 and 64 columns for a</a:t>
            </a:r>
            <a:r>
              <a:rPr lang="en-US" sz="1000" dirty="0">
                <a:sym typeface="+mn-ea"/>
              </a:rPr>
              <a:t>pplication_train and </a:t>
            </a:r>
            <a:r>
              <a:rPr lang="en-US" altLang="zh-CN" sz="1000" dirty="0" smtClean="0">
                <a:sym typeface="+mn-ea"/>
              </a:rPr>
              <a:t>a</a:t>
            </a:r>
            <a:r>
              <a:rPr lang="en-US" sz="1000" dirty="0">
                <a:sym typeface="+mn-ea"/>
              </a:rPr>
              <a:t>pplication_test. Both numerical variables and categorical variables exist in the data, and there are time values that violates the meaning of the feature. These abnormal values need to be tackled with for the training of models.</a:t>
            </a:r>
            <a:endParaRPr lang="en-US" altLang="zh-CN" sz="1000" dirty="0" smtClean="0"/>
          </a:p>
          <a:p>
            <a:pPr algn="just"/>
            <a:endParaRPr lang="en-US" sz="1000" dirty="0"/>
          </a:p>
        </p:txBody>
      </p:sp>
      <p:sp>
        <p:nvSpPr>
          <p:cNvPr id="14" name="Rectangle 13"/>
          <p:cNvSpPr/>
          <p:nvPr/>
        </p:nvSpPr>
        <p:spPr>
          <a:xfrm>
            <a:off x="8227060" y="2585720"/>
            <a:ext cx="3794125" cy="89662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lgn="just">
              <a:buFont typeface="Wingdings" panose="05000000000000000000" charset="0"/>
              <a:buChar char="Ø"/>
            </a:pPr>
            <a:r>
              <a:rPr lang="en-US" sz="1000" dirty="0"/>
              <a:t>Machine learning is powerful in make predictions of credit default but appropriate training model should be analysed and adopted.</a:t>
            </a:r>
            <a:endParaRPr lang="en-US" sz="1000" dirty="0"/>
          </a:p>
          <a:p>
            <a:pPr marL="171450" indent="-171450" algn="just">
              <a:buFont typeface="Wingdings" panose="05000000000000000000" charset="0"/>
              <a:buChar char="Ø"/>
            </a:pPr>
            <a:r>
              <a:rPr lang="en-US" sz="1000" dirty="0"/>
              <a:t>Datasets need to be corrected based on financial knowledge and missing values should be replaced with characteristic values. </a:t>
            </a:r>
            <a:endParaRPr lang="en-US" sz="1000" dirty="0"/>
          </a:p>
        </p:txBody>
      </p:sp>
      <p:sp>
        <p:nvSpPr>
          <p:cNvPr id="15" name="Rectangle 14"/>
          <p:cNvSpPr/>
          <p:nvPr/>
        </p:nvSpPr>
        <p:spPr>
          <a:xfrm>
            <a:off x="8227236" y="5175892"/>
            <a:ext cx="3794332" cy="560844"/>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Addo, P. M., Guegan, D., &amp; Hassani, B. (2018). Credit risk analysis using machine and deep learning models. Risks, 6(2), 38.</a:t>
            </a:r>
            <a:endParaRPr lang="en-US" sz="1000" dirty="0"/>
          </a:p>
        </p:txBody>
      </p:sp>
      <p:sp>
        <p:nvSpPr>
          <p:cNvPr id="17" name="Rectangle 16"/>
          <p:cNvSpPr/>
          <p:nvPr/>
        </p:nvSpPr>
        <p:spPr>
          <a:xfrm>
            <a:off x="8227236" y="4924130"/>
            <a:ext cx="3794332" cy="2649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7. References</a:t>
            </a:r>
            <a:endParaRPr lang="en-US" sz="1200" dirty="0"/>
          </a:p>
        </p:txBody>
      </p:sp>
      <p:sp>
        <p:nvSpPr>
          <p:cNvPr id="20" name="Rectangle 19"/>
          <p:cNvSpPr/>
          <p:nvPr/>
        </p:nvSpPr>
        <p:spPr>
          <a:xfrm>
            <a:off x="8227241" y="3482631"/>
            <a:ext cx="3794332" cy="2649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6. Future work</a:t>
            </a:r>
            <a:endParaRPr lang="en-US" sz="1200" dirty="0"/>
          </a:p>
        </p:txBody>
      </p:sp>
      <p:sp>
        <p:nvSpPr>
          <p:cNvPr id="25" name="Rectangle 24"/>
          <p:cNvSpPr/>
          <p:nvPr/>
        </p:nvSpPr>
        <p:spPr>
          <a:xfrm>
            <a:off x="4197350" y="1435735"/>
            <a:ext cx="3791585" cy="178562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sym typeface="+mn-ea"/>
              </a:rPr>
              <a:t>After model training, the ROC curves of logistic regression, random forest and XGBoost are plotted and the ROC-AUC score are 0.7368, 0.7019, 0.7454, respectively. Public scores by Kaggle are 0.7320, 0.6545, 0.7234.</a:t>
            </a:r>
            <a:endParaRPr lang="en-US" sz="1000" dirty="0">
              <a:sym typeface="+mn-ea"/>
            </a:endParaRPr>
          </a:p>
          <a:p>
            <a:pPr algn="just"/>
            <a:endParaRPr lang="en-US" sz="1000" dirty="0">
              <a:sym typeface="+mn-ea"/>
            </a:endParaRPr>
          </a:p>
          <a:p>
            <a:pPr algn="just"/>
            <a:r>
              <a:rPr lang="en-US" sz="1000" dirty="0">
                <a:sym typeface="+mn-ea"/>
              </a:rPr>
              <a:t>Bsed on the public scores, linear regression performs best and random forest is relatively weak in prediction. This is in consistency with the ROC-AUC scores of training.</a:t>
            </a:r>
            <a:endParaRPr lang="en-US" sz="1000" dirty="0">
              <a:sym typeface="+mn-ea"/>
            </a:endParaRPr>
          </a:p>
          <a:p>
            <a:pPr algn="just"/>
            <a:endParaRPr lang="en-US" sz="1000" dirty="0">
              <a:sym typeface="+mn-ea"/>
            </a:endParaRPr>
          </a:p>
          <a:p>
            <a:pPr algn="just"/>
            <a:r>
              <a:rPr lang="en-US" sz="1000" dirty="0"/>
              <a:t>After extracting feature importance for XGBoost, it can be seen that EXT_SOURCE 1, 2 and 3 is of great importance. </a:t>
            </a:r>
            <a:endParaRPr lang="en-US" sz="1000" dirty="0"/>
          </a:p>
        </p:txBody>
      </p:sp>
      <p:sp>
        <p:nvSpPr>
          <p:cNvPr id="26" name="Rectangle 25"/>
          <p:cNvSpPr/>
          <p:nvPr/>
        </p:nvSpPr>
        <p:spPr>
          <a:xfrm>
            <a:off x="8227060" y="3747135"/>
            <a:ext cx="3794125" cy="11772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smtClean="0"/>
              <a:t>The prediction score is not satisfying enough, which may be due to lack of enough feature selection and analysis. Hyperparameters involved in the methods could be tuned to optimize the training process. In addition, other training models like neural networks could be added to compare the performance.</a:t>
            </a:r>
            <a:endParaRPr lang="en-US" sz="900" dirty="0"/>
          </a:p>
        </p:txBody>
      </p:sp>
      <p:sp>
        <p:nvSpPr>
          <p:cNvPr id="29" name="Rectangle 28"/>
          <p:cNvSpPr/>
          <p:nvPr/>
        </p:nvSpPr>
        <p:spPr>
          <a:xfrm>
            <a:off x="8227236" y="5844138"/>
            <a:ext cx="3773842" cy="834071"/>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zh-CN" sz="1000" b="1" dirty="0" smtClean="0"/>
          </a:p>
          <a:p>
            <a:pPr algn="just"/>
            <a:r>
              <a:rPr lang="en-US" altLang="zh-CN" sz="1000" b="1" dirty="0"/>
              <a:t>Data processing, analysis and presentation</a:t>
            </a:r>
            <a:endParaRPr lang="en-US" sz="1000" dirty="0"/>
          </a:p>
          <a:p>
            <a:pPr marL="171450" indent="-171450" algn="just">
              <a:buFont typeface="Wingdings" panose="05000000000000000000" pitchFamily="2" charset="2"/>
              <a:buChar char="Ø"/>
            </a:pPr>
            <a:r>
              <a:rPr lang="en-US" sz="1000" dirty="0" smtClean="0"/>
              <a:t>LI Shihao</a:t>
            </a:r>
            <a:endParaRPr lang="en-US" sz="1000" dirty="0"/>
          </a:p>
          <a:p>
            <a:pPr algn="just"/>
            <a:endParaRPr lang="en-US" sz="1000" dirty="0"/>
          </a:p>
        </p:txBody>
      </p:sp>
      <p:sp>
        <p:nvSpPr>
          <p:cNvPr id="30" name="Rectangle 29"/>
          <p:cNvSpPr/>
          <p:nvPr/>
        </p:nvSpPr>
        <p:spPr>
          <a:xfrm>
            <a:off x="8227236" y="5733239"/>
            <a:ext cx="3773842" cy="233454"/>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8</a:t>
            </a:r>
            <a:r>
              <a:rPr lang="en-US" sz="1200" dirty="0" smtClean="0"/>
              <a:t>. </a:t>
            </a:r>
            <a:r>
              <a:rPr lang="en-US" altLang="zh-CN" sz="1200" dirty="0" smtClean="0"/>
              <a:t>Contribution</a:t>
            </a:r>
            <a:endParaRPr lang="en-US" sz="1200" dirty="0"/>
          </a:p>
        </p:txBody>
      </p:sp>
      <p:sp>
        <p:nvSpPr>
          <p:cNvPr id="33" name="Rectangle 32"/>
          <p:cNvSpPr/>
          <p:nvPr/>
        </p:nvSpPr>
        <p:spPr>
          <a:xfrm>
            <a:off x="164465" y="4973320"/>
            <a:ext cx="3793490" cy="1697990"/>
          </a:xfrm>
          <a:prstGeom prst="rect">
            <a:avLst/>
          </a:prstGeom>
          <a:ln>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b="1" dirty="0"/>
              <a:t>Data preprocessing</a:t>
            </a:r>
            <a:endParaRPr lang="en-US" altLang="zh-CN" sz="1000" b="1" dirty="0" smtClean="0"/>
          </a:p>
          <a:p>
            <a:pPr marL="171450" indent="-171450" algn="just">
              <a:buFont typeface="Wingdings" panose="05000000000000000000" pitchFamily="2" charset="2"/>
              <a:buChar char="Ø"/>
            </a:pPr>
            <a:r>
              <a:rPr lang="en-US" sz="900" dirty="0" smtClean="0">
                <a:sym typeface="+mn-ea"/>
              </a:rPr>
              <a:t>Drop columns with missing value numbers over the threshold</a:t>
            </a:r>
            <a:endParaRPr lang="en-US" sz="900" dirty="0" smtClean="0">
              <a:sym typeface="+mn-ea"/>
            </a:endParaRPr>
          </a:p>
          <a:p>
            <a:pPr marL="171450" indent="-171450" algn="just">
              <a:buFont typeface="Wingdings" panose="05000000000000000000" pitchFamily="2" charset="2"/>
              <a:buChar char="Ø"/>
            </a:pPr>
            <a:r>
              <a:rPr lang="en-US" sz="900" dirty="0" smtClean="0">
                <a:sym typeface="+mn-ea"/>
              </a:rPr>
              <a:t>Missing value is replaced with mean value of the column</a:t>
            </a:r>
            <a:endParaRPr lang="en-US" sz="900" dirty="0" smtClean="0"/>
          </a:p>
          <a:p>
            <a:pPr marL="171450" indent="-171450" algn="just">
              <a:buFont typeface="Wingdings" panose="05000000000000000000" pitchFamily="2" charset="2"/>
              <a:buChar char="Ø"/>
            </a:pPr>
            <a:r>
              <a:rPr lang="en-US" sz="900" dirty="0" smtClean="0">
                <a:sym typeface="+mn-ea"/>
              </a:rPr>
              <a:t>Label encoding for categorical values</a:t>
            </a:r>
            <a:endParaRPr lang="en-US" sz="900" dirty="0" smtClean="0"/>
          </a:p>
          <a:p>
            <a:pPr marL="171450" indent="-171450" algn="just">
              <a:buFont typeface="Wingdings" panose="05000000000000000000" pitchFamily="2" charset="2"/>
              <a:buChar char="Ø"/>
            </a:pPr>
            <a:r>
              <a:rPr lang="en-US" sz="900" dirty="0" smtClean="0">
                <a:sym typeface="+mn-ea"/>
              </a:rPr>
              <a:t>Remove outliers of abnormal large values</a:t>
            </a:r>
            <a:endParaRPr lang="en-US" sz="900" dirty="0" smtClean="0"/>
          </a:p>
          <a:p>
            <a:pPr marL="171450" indent="-171450" algn="just">
              <a:buFont typeface="Wingdings" panose="05000000000000000000" pitchFamily="2" charset="2"/>
              <a:buChar char="Ø"/>
            </a:pPr>
            <a:r>
              <a:rPr lang="en-US" sz="900" dirty="0" smtClean="0">
                <a:sym typeface="+mn-ea"/>
              </a:rPr>
              <a:t>Time data are corrected to positive values</a:t>
            </a:r>
            <a:endParaRPr lang="en-US" sz="900" dirty="0" smtClean="0">
              <a:sym typeface="+mn-ea"/>
            </a:endParaRPr>
          </a:p>
          <a:p>
            <a:pPr marL="171450" indent="-171450" algn="just">
              <a:buFont typeface="Wingdings" panose="05000000000000000000" pitchFamily="2" charset="2"/>
              <a:buChar char="Ø"/>
            </a:pPr>
            <a:r>
              <a:rPr lang="en-US" sz="900" dirty="0" smtClean="0"/>
              <a:t>Ratio of training data and validation data is 4:1</a:t>
            </a:r>
            <a:endParaRPr lang="en-US" sz="1000" dirty="0"/>
          </a:p>
          <a:p>
            <a:r>
              <a:rPr lang="en-US" sz="1000" b="1" dirty="0"/>
              <a:t>Model Training</a:t>
            </a:r>
            <a:endParaRPr lang="en-US" sz="1000" b="1" dirty="0"/>
          </a:p>
          <a:p>
            <a:pPr marL="171450" indent="-171450">
              <a:buFont typeface="Wingdings" panose="05000000000000000000" charset="0"/>
              <a:buChar char="Ø"/>
            </a:pPr>
            <a:r>
              <a:rPr lang="en-US" sz="1000" dirty="0"/>
              <a:t>Logistic regression</a:t>
            </a:r>
            <a:endParaRPr lang="en-US" sz="1000" dirty="0"/>
          </a:p>
          <a:p>
            <a:pPr marL="171450" indent="-171450">
              <a:buFont typeface="Wingdings" panose="05000000000000000000" charset="0"/>
              <a:buChar char="Ø"/>
            </a:pPr>
            <a:r>
              <a:rPr lang="en-US" sz="1000" dirty="0"/>
              <a:t>Random forest</a:t>
            </a:r>
            <a:endParaRPr lang="en-US" sz="1000" dirty="0"/>
          </a:p>
          <a:p>
            <a:pPr marL="171450" indent="-171450">
              <a:buFont typeface="Wingdings" panose="05000000000000000000" charset="0"/>
              <a:buChar char="Ø"/>
            </a:pPr>
            <a:r>
              <a:rPr lang="en-US" sz="1000" dirty="0"/>
              <a:t>XGBoost</a:t>
            </a:r>
            <a:endParaRPr lang="en-US" sz="1000" dirty="0"/>
          </a:p>
        </p:txBody>
      </p:sp>
      <p:pic>
        <p:nvPicPr>
          <p:cNvPr id="6" name="图片 5" descr="D:/OneDrive - HKUST Connect/Desktop/lr.pnglr"/>
          <p:cNvPicPr>
            <a:picLocks noChangeAspect="1"/>
          </p:cNvPicPr>
          <p:nvPr/>
        </p:nvPicPr>
        <p:blipFill>
          <a:blip r:embed="rId1"/>
          <a:srcRect t="875" b="875"/>
          <a:stretch>
            <a:fillRect/>
          </a:stretch>
        </p:blipFill>
        <p:spPr>
          <a:xfrm>
            <a:off x="4203065" y="3219450"/>
            <a:ext cx="1886585" cy="1480820"/>
          </a:xfrm>
          <a:prstGeom prst="rect">
            <a:avLst/>
          </a:prstGeom>
          <a:ln>
            <a:solidFill>
              <a:schemeClr val="accent6">
                <a:lumMod val="75000"/>
              </a:schemeClr>
            </a:solidFill>
          </a:ln>
        </p:spPr>
      </p:pic>
      <p:pic>
        <p:nvPicPr>
          <p:cNvPr id="10" name="图片 9" descr="D:/OneDrive - HKUST Connect/Desktop/rf.pngrf"/>
          <p:cNvPicPr>
            <a:picLocks noChangeAspect="1"/>
          </p:cNvPicPr>
          <p:nvPr/>
        </p:nvPicPr>
        <p:blipFill>
          <a:blip r:embed="rId2"/>
          <a:srcRect t="1187" b="1187"/>
          <a:stretch>
            <a:fillRect/>
          </a:stretch>
        </p:blipFill>
        <p:spPr>
          <a:xfrm>
            <a:off x="6089650" y="3223260"/>
            <a:ext cx="1894840" cy="1476375"/>
          </a:xfrm>
          <a:prstGeom prst="rect">
            <a:avLst/>
          </a:prstGeom>
          <a:ln>
            <a:solidFill>
              <a:schemeClr val="accent6">
                <a:lumMod val="75000"/>
              </a:schemeClr>
            </a:solidFill>
          </a:ln>
        </p:spPr>
      </p:pic>
      <p:pic>
        <p:nvPicPr>
          <p:cNvPr id="32" name="图片 31" descr="D:/OneDrive - HKUST Connect/Desktop/xgb.pngxgb"/>
          <p:cNvPicPr>
            <a:picLocks noChangeAspect="1"/>
          </p:cNvPicPr>
          <p:nvPr/>
        </p:nvPicPr>
        <p:blipFill>
          <a:blip r:embed="rId3"/>
          <a:srcRect t="2071" b="2071"/>
          <a:stretch>
            <a:fillRect/>
          </a:stretch>
        </p:blipFill>
        <p:spPr>
          <a:xfrm>
            <a:off x="4203700" y="4968240"/>
            <a:ext cx="1885950" cy="1428750"/>
          </a:xfrm>
          <a:prstGeom prst="rect">
            <a:avLst/>
          </a:prstGeom>
          <a:ln>
            <a:solidFill>
              <a:schemeClr val="accent6">
                <a:lumMod val="75000"/>
              </a:schemeClr>
            </a:solidFill>
          </a:ln>
        </p:spPr>
      </p:pic>
      <p:sp>
        <p:nvSpPr>
          <p:cNvPr id="36" name="Rectangle 22"/>
          <p:cNvSpPr/>
          <p:nvPr/>
        </p:nvSpPr>
        <p:spPr>
          <a:xfrm>
            <a:off x="4195445" y="4704080"/>
            <a:ext cx="1887220" cy="264795"/>
          </a:xfrm>
          <a:prstGeom prst="rect">
            <a:avLst/>
          </a:prstGeom>
          <a:ln>
            <a:solidFill>
              <a:schemeClr val="accent6"/>
            </a:solidFill>
          </a:ln>
        </p:spPr>
        <p:style>
          <a:lnRef idx="0">
            <a:srgbClr val="FFFFFF"/>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sz="900" dirty="0" smtClean="0">
                <a:sym typeface="+mn-ea"/>
              </a:rPr>
              <a:t>ROC curve of linear regression</a:t>
            </a:r>
            <a:endParaRPr lang="en-US" sz="900" dirty="0" smtClean="0">
              <a:sym typeface="+mn-ea"/>
            </a:endParaRPr>
          </a:p>
        </p:txBody>
      </p:sp>
      <p:sp>
        <p:nvSpPr>
          <p:cNvPr id="37" name="Rectangle 22"/>
          <p:cNvSpPr/>
          <p:nvPr/>
        </p:nvSpPr>
        <p:spPr>
          <a:xfrm>
            <a:off x="6082665" y="4699000"/>
            <a:ext cx="1913255" cy="269875"/>
          </a:xfrm>
          <a:prstGeom prst="rect">
            <a:avLst/>
          </a:prstGeom>
          <a:ln>
            <a:solidFill>
              <a:schemeClr val="accent6"/>
            </a:solidFill>
          </a:ln>
        </p:spPr>
        <p:style>
          <a:lnRef idx="0">
            <a:srgbClr val="FFFFFF"/>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sz="900" dirty="0" smtClean="0">
                <a:sym typeface="+mn-ea"/>
              </a:rPr>
              <a:t>ROC curve of random forest</a:t>
            </a:r>
            <a:endParaRPr lang="en-US" sz="900" dirty="0" smtClean="0">
              <a:sym typeface="+mn-ea"/>
            </a:endParaRPr>
          </a:p>
        </p:txBody>
      </p:sp>
      <p:sp>
        <p:nvSpPr>
          <p:cNvPr id="38" name="Rectangle 22"/>
          <p:cNvSpPr/>
          <p:nvPr/>
        </p:nvSpPr>
        <p:spPr>
          <a:xfrm>
            <a:off x="4197350" y="6406515"/>
            <a:ext cx="1876425" cy="264795"/>
          </a:xfrm>
          <a:prstGeom prst="rect">
            <a:avLst/>
          </a:prstGeom>
          <a:ln>
            <a:solidFill>
              <a:schemeClr val="accent6"/>
            </a:solidFill>
          </a:ln>
        </p:spPr>
        <p:style>
          <a:lnRef idx="0">
            <a:srgbClr val="FFFFFF"/>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sz="900" dirty="0" smtClean="0">
                <a:sym typeface="+mn-ea"/>
              </a:rPr>
              <a:t>ROC curve of XGBoost</a:t>
            </a:r>
            <a:endParaRPr lang="en-US" sz="900" dirty="0" smtClean="0">
              <a:sym typeface="+mn-ea"/>
            </a:endParaRPr>
          </a:p>
        </p:txBody>
      </p:sp>
      <p:sp>
        <p:nvSpPr>
          <p:cNvPr id="39" name="Rectangle 22"/>
          <p:cNvSpPr/>
          <p:nvPr/>
        </p:nvSpPr>
        <p:spPr>
          <a:xfrm>
            <a:off x="6083300" y="6402070"/>
            <a:ext cx="1913255" cy="269875"/>
          </a:xfrm>
          <a:prstGeom prst="rect">
            <a:avLst/>
          </a:prstGeom>
          <a:ln>
            <a:solidFill>
              <a:schemeClr val="accent6"/>
            </a:solidFill>
          </a:ln>
        </p:spPr>
        <p:style>
          <a:lnRef idx="0">
            <a:srgbClr val="FFFFFF"/>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sz="900" dirty="0" smtClean="0">
                <a:sym typeface="+mn-ea"/>
              </a:rPr>
              <a:t>Feature importance </a:t>
            </a:r>
            <a:endParaRPr lang="en-US" sz="900" dirty="0" smtClean="0">
              <a:sym typeface="+mn-ea"/>
            </a:endParaRPr>
          </a:p>
        </p:txBody>
      </p:sp>
      <p:sp>
        <p:nvSpPr>
          <p:cNvPr id="42" name="Rectangle 22"/>
          <p:cNvSpPr/>
          <p:nvPr/>
        </p:nvSpPr>
        <p:spPr>
          <a:xfrm>
            <a:off x="8674735" y="2044065"/>
            <a:ext cx="2903220" cy="264795"/>
          </a:xfrm>
          <a:prstGeom prst="rect">
            <a:avLst/>
          </a:prstGeom>
          <a:ln>
            <a:solidFill>
              <a:schemeClr val="accent6"/>
            </a:solidFill>
          </a:ln>
        </p:spPr>
        <p:style>
          <a:lnRef idx="0">
            <a:srgbClr val="FFFFFF"/>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r>
              <a:rPr lang="en-US" sz="900" dirty="0" smtClean="0">
                <a:sym typeface="+mn-ea"/>
              </a:rPr>
              <a:t>P</a:t>
            </a:r>
            <a:r>
              <a:rPr lang="en-US" sz="900" dirty="0" smtClean="0">
                <a:sym typeface="+mn-ea"/>
              </a:rPr>
              <a:t>rivate and public scores</a:t>
            </a:r>
            <a:endParaRPr lang="en-US" sz="900" dirty="0" smtClean="0">
              <a:sym typeface="+mn-ea"/>
            </a:endParaRPr>
          </a:p>
        </p:txBody>
      </p:sp>
      <p:sp>
        <p:nvSpPr>
          <p:cNvPr id="44" name="Rectangle 7"/>
          <p:cNvSpPr/>
          <p:nvPr/>
        </p:nvSpPr>
        <p:spPr>
          <a:xfrm>
            <a:off x="163615" y="4705422"/>
            <a:ext cx="3794332" cy="264920"/>
          </a:xfrm>
          <a:prstGeom prst="rect">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l">
              <a:buClrTx/>
              <a:buSzTx/>
              <a:buFontTx/>
            </a:pPr>
            <a:r>
              <a:rPr lang="en-US" sz="1200" dirty="0" smtClean="0">
                <a:sym typeface="+mn-ea"/>
              </a:rPr>
              <a:t>3.</a:t>
            </a:r>
            <a:r>
              <a:rPr lang="en-US" sz="1200" dirty="0" smtClean="0">
                <a:sym typeface="+mn-ea"/>
              </a:rPr>
              <a:t> Methods</a:t>
            </a:r>
            <a:endParaRPr lang="en-US" sz="1200" dirty="0" smtClean="0">
              <a:sym typeface="+mn-ea"/>
            </a:endParaRPr>
          </a:p>
        </p:txBody>
      </p:sp>
      <p:pic>
        <p:nvPicPr>
          <p:cNvPr id="2" name="图片 1"/>
          <p:cNvPicPr>
            <a:picLocks noChangeAspect="1"/>
          </p:cNvPicPr>
          <p:nvPr/>
        </p:nvPicPr>
        <p:blipFill>
          <a:blip r:embed="rId4"/>
          <a:stretch>
            <a:fillRect/>
          </a:stretch>
        </p:blipFill>
        <p:spPr>
          <a:xfrm>
            <a:off x="8687435" y="1152525"/>
            <a:ext cx="2885440" cy="885825"/>
          </a:xfrm>
          <a:prstGeom prst="rect">
            <a:avLst/>
          </a:prstGeom>
          <a:ln>
            <a:solidFill>
              <a:schemeClr val="accent6">
                <a:lumMod val="75000"/>
              </a:schemeClr>
            </a:solidFill>
          </a:ln>
        </p:spPr>
      </p:pic>
      <p:pic>
        <p:nvPicPr>
          <p:cNvPr id="3" name="图片 2" descr="FI"/>
          <p:cNvPicPr>
            <a:picLocks noChangeAspect="1"/>
          </p:cNvPicPr>
          <p:nvPr/>
        </p:nvPicPr>
        <p:blipFill>
          <a:blip r:embed="rId5"/>
          <a:stretch>
            <a:fillRect/>
          </a:stretch>
        </p:blipFill>
        <p:spPr>
          <a:xfrm>
            <a:off x="6092825" y="4975225"/>
            <a:ext cx="1897380" cy="1411605"/>
          </a:xfrm>
          <a:prstGeom prst="rect">
            <a:avLst/>
          </a:prstGeom>
          <a:ln>
            <a:solidFill>
              <a:schemeClr val="accent6">
                <a:lumMod val="75000"/>
              </a:schemeClr>
            </a:solidFill>
          </a:ln>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NDBjMDdhOGFkMjQ2ZTE5ZTViMTgzYmUzZjRjMTI0ODg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2968</Words>
  <Application>WPS 演示</Application>
  <PresentationFormat>Widescreen</PresentationFormat>
  <Paragraphs>67</Paragraphs>
  <Slides>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vt:i4>
      </vt:variant>
    </vt:vector>
  </HeadingPairs>
  <TitlesOfParts>
    <vt:vector size="12" baseType="lpstr">
      <vt:lpstr>Arial</vt:lpstr>
      <vt:lpstr>宋体</vt:lpstr>
      <vt:lpstr>Wingdings</vt:lpstr>
      <vt:lpstr>Arial</vt:lpstr>
      <vt:lpstr>Wingdings</vt:lpstr>
      <vt:lpstr>Calibri</vt:lpstr>
      <vt:lpstr>微软雅黑</vt:lpstr>
      <vt:lpstr>Arial Unicode MS</vt:lpstr>
      <vt:lpstr>Calibri Light</vt:lpstr>
      <vt:lpstr>等线</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SLAYER</cp:lastModifiedBy>
  <cp:revision>102</cp:revision>
  <dcterms:created xsi:type="dcterms:W3CDTF">2017-03-11T12:28:00Z</dcterms:created>
  <dcterms:modified xsi:type="dcterms:W3CDTF">2024-04-29T12:40:52Z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48DE0E5419FB429C89E2498674F91800_12</vt:lpwstr>
  </property>
  <property fmtid="{D5CDD505-2E9C-101B-9397-08002B2CF9AE}" pid="3" name="KSOProductBuildVer">
    <vt:lpwstr>2052-12.1.0.16729</vt:lpwstr>
  </property>
</Properties>
</file>