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64" r:id="rId2"/>
    <p:sldId id="265" r:id="rId3"/>
    <p:sldId id="256" r:id="rId4"/>
    <p:sldId id="257" r:id="rId5"/>
    <p:sldId id="258" r:id="rId6"/>
    <p:sldId id="260" r:id="rId7"/>
    <p:sldId id="261" r:id="rId8"/>
    <p:sldId id="262" r:id="rId9"/>
    <p:sldId id="263"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0" d="100"/>
          <a:sy n="150" d="100"/>
        </p:scale>
        <p:origin x="65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DBBE94-5BCA-4D84-A74F-321B4554DB8D}" type="datetimeFigureOut">
              <a:rPr lang="zh-CN" altLang="en-US" smtClean="0"/>
              <a:t>2024/5/6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DB6A1A-78C0-473C-B0EC-983E56E81E11}" type="slidenum">
              <a:rPr lang="zh-CN" altLang="en-US" smtClean="0"/>
              <a:t>‹#›</a:t>
            </a:fld>
            <a:endParaRPr lang="zh-CN" altLang="en-US"/>
          </a:p>
        </p:txBody>
      </p:sp>
    </p:spTree>
    <p:extLst>
      <p:ext uri="{BB962C8B-B14F-4D97-AF65-F5344CB8AC3E}">
        <p14:creationId xmlns:p14="http://schemas.microsoft.com/office/powerpoint/2010/main" val="332940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dataset contains information on historic trades for several cryptocurrencies, such as Bitcoin and Ethereum. The target is Residual log-returns over a 15 minute horizon.</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97DB6A1A-78C0-473C-B0EC-983E56E81E11}" type="slidenum">
              <a:rPr lang="zh-CN" altLang="en-US" smtClean="0"/>
              <a:t>4</a:t>
            </a:fld>
            <a:endParaRPr lang="zh-CN" altLang="en-US"/>
          </a:p>
        </p:txBody>
      </p:sp>
    </p:spTree>
    <p:extLst>
      <p:ext uri="{BB962C8B-B14F-4D97-AF65-F5344CB8AC3E}">
        <p14:creationId xmlns:p14="http://schemas.microsoft.com/office/powerpoint/2010/main" val="1479416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DB6A1A-78C0-473C-B0EC-983E56E81E1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310874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DB6A1A-78C0-473C-B0EC-983E56E81E1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21803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DB6A1A-78C0-473C-B0EC-983E56E81E1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2102253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DB6A1A-78C0-473C-B0EC-983E56E81E1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983830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7DB6A1A-78C0-473C-B0EC-983E56E81E11}" type="slidenum">
              <a:rPr kumimoji="0"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62700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6F15DE-750D-E930-F9FB-39186C77808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257570D-C648-E71B-A0F4-83E87E197E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D40E778-7951-DD7D-7C2E-CFA23AE2D420}"/>
              </a:ext>
            </a:extLst>
          </p:cNvPr>
          <p:cNvSpPr>
            <a:spLocks noGrp="1"/>
          </p:cNvSpPr>
          <p:nvPr>
            <p:ph type="dt" sz="half" idx="10"/>
          </p:nvPr>
        </p:nvSpPr>
        <p:spPr/>
        <p:txBody>
          <a:bodyPr/>
          <a:lstStyle/>
          <a:p>
            <a:fld id="{4137B8B7-C878-45A9-AC07-8E9CAE1E8FC7}" type="datetimeFigureOut">
              <a:rPr lang="zh-CN" altLang="en-US" smtClean="0"/>
              <a:t>2024/5/6</a:t>
            </a:fld>
            <a:endParaRPr lang="zh-CN" altLang="en-US"/>
          </a:p>
        </p:txBody>
      </p:sp>
      <p:sp>
        <p:nvSpPr>
          <p:cNvPr id="5" name="页脚占位符 4">
            <a:extLst>
              <a:ext uri="{FF2B5EF4-FFF2-40B4-BE49-F238E27FC236}">
                <a16:creationId xmlns:a16="http://schemas.microsoft.com/office/drawing/2014/main" id="{83669F8E-4D3B-54B5-24F4-0B56ABC733F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7FEE91D-BCD1-E001-6AB0-F661E3BF8B3F}"/>
              </a:ext>
            </a:extLst>
          </p:cNvPr>
          <p:cNvSpPr>
            <a:spLocks noGrp="1"/>
          </p:cNvSpPr>
          <p:nvPr>
            <p:ph type="sldNum" sz="quarter" idx="12"/>
          </p:nvPr>
        </p:nvSpPr>
        <p:spPr/>
        <p:txBody>
          <a:bodyPr/>
          <a:lstStyle/>
          <a:p>
            <a:fld id="{2A09C48A-4B64-4E6E-A22B-F921D171BB84}" type="slidenum">
              <a:rPr lang="zh-CN" altLang="en-US" smtClean="0"/>
              <a:t>‹#›</a:t>
            </a:fld>
            <a:endParaRPr lang="zh-CN" altLang="en-US"/>
          </a:p>
        </p:txBody>
      </p:sp>
    </p:spTree>
    <p:extLst>
      <p:ext uri="{BB962C8B-B14F-4D97-AF65-F5344CB8AC3E}">
        <p14:creationId xmlns:p14="http://schemas.microsoft.com/office/powerpoint/2010/main" val="3169078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5D9511-A417-321B-28B6-F7D64E5E9CB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EA0BF47-8CEE-C05E-DB43-3A146E56EDC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15F6873-7CEF-6F68-1BFB-E66DE202C153}"/>
              </a:ext>
            </a:extLst>
          </p:cNvPr>
          <p:cNvSpPr>
            <a:spLocks noGrp="1"/>
          </p:cNvSpPr>
          <p:nvPr>
            <p:ph type="dt" sz="half" idx="10"/>
          </p:nvPr>
        </p:nvSpPr>
        <p:spPr/>
        <p:txBody>
          <a:bodyPr/>
          <a:lstStyle/>
          <a:p>
            <a:fld id="{4137B8B7-C878-45A9-AC07-8E9CAE1E8FC7}" type="datetimeFigureOut">
              <a:rPr lang="zh-CN" altLang="en-US" smtClean="0"/>
              <a:t>2024/5/6</a:t>
            </a:fld>
            <a:endParaRPr lang="zh-CN" altLang="en-US"/>
          </a:p>
        </p:txBody>
      </p:sp>
      <p:sp>
        <p:nvSpPr>
          <p:cNvPr id="5" name="页脚占位符 4">
            <a:extLst>
              <a:ext uri="{FF2B5EF4-FFF2-40B4-BE49-F238E27FC236}">
                <a16:creationId xmlns:a16="http://schemas.microsoft.com/office/drawing/2014/main" id="{F4FF8997-E75E-2280-B464-DE00398683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CA6E15-260A-53BE-8EC1-74BB105EF0B2}"/>
              </a:ext>
            </a:extLst>
          </p:cNvPr>
          <p:cNvSpPr>
            <a:spLocks noGrp="1"/>
          </p:cNvSpPr>
          <p:nvPr>
            <p:ph type="sldNum" sz="quarter" idx="12"/>
          </p:nvPr>
        </p:nvSpPr>
        <p:spPr/>
        <p:txBody>
          <a:bodyPr/>
          <a:lstStyle/>
          <a:p>
            <a:fld id="{2A09C48A-4B64-4E6E-A22B-F921D171BB84}" type="slidenum">
              <a:rPr lang="zh-CN" altLang="en-US" smtClean="0"/>
              <a:t>‹#›</a:t>
            </a:fld>
            <a:endParaRPr lang="zh-CN" altLang="en-US"/>
          </a:p>
        </p:txBody>
      </p:sp>
    </p:spTree>
    <p:extLst>
      <p:ext uri="{BB962C8B-B14F-4D97-AF65-F5344CB8AC3E}">
        <p14:creationId xmlns:p14="http://schemas.microsoft.com/office/powerpoint/2010/main" val="53586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1228593-23E4-1B0F-28F7-FA5E7C904DB9}"/>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811B3BE-890A-DF0E-D676-475205EBD10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58FAACA-7ED5-CDF9-0E96-234B016BC6E9}"/>
              </a:ext>
            </a:extLst>
          </p:cNvPr>
          <p:cNvSpPr>
            <a:spLocks noGrp="1"/>
          </p:cNvSpPr>
          <p:nvPr>
            <p:ph type="dt" sz="half" idx="10"/>
          </p:nvPr>
        </p:nvSpPr>
        <p:spPr/>
        <p:txBody>
          <a:bodyPr/>
          <a:lstStyle/>
          <a:p>
            <a:fld id="{4137B8B7-C878-45A9-AC07-8E9CAE1E8FC7}" type="datetimeFigureOut">
              <a:rPr lang="zh-CN" altLang="en-US" smtClean="0"/>
              <a:t>2024/5/6</a:t>
            </a:fld>
            <a:endParaRPr lang="zh-CN" altLang="en-US"/>
          </a:p>
        </p:txBody>
      </p:sp>
      <p:sp>
        <p:nvSpPr>
          <p:cNvPr id="5" name="页脚占位符 4">
            <a:extLst>
              <a:ext uri="{FF2B5EF4-FFF2-40B4-BE49-F238E27FC236}">
                <a16:creationId xmlns:a16="http://schemas.microsoft.com/office/drawing/2014/main" id="{580B0774-DEB9-0B7C-AEEB-CBB038A8F4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2C7124-1445-EF8E-D42A-9FCFF22463C9}"/>
              </a:ext>
            </a:extLst>
          </p:cNvPr>
          <p:cNvSpPr>
            <a:spLocks noGrp="1"/>
          </p:cNvSpPr>
          <p:nvPr>
            <p:ph type="sldNum" sz="quarter" idx="12"/>
          </p:nvPr>
        </p:nvSpPr>
        <p:spPr/>
        <p:txBody>
          <a:bodyPr/>
          <a:lstStyle/>
          <a:p>
            <a:fld id="{2A09C48A-4B64-4E6E-A22B-F921D171BB84}" type="slidenum">
              <a:rPr lang="zh-CN" altLang="en-US" smtClean="0"/>
              <a:t>‹#›</a:t>
            </a:fld>
            <a:endParaRPr lang="zh-CN" altLang="en-US"/>
          </a:p>
        </p:txBody>
      </p:sp>
    </p:spTree>
    <p:extLst>
      <p:ext uri="{BB962C8B-B14F-4D97-AF65-F5344CB8AC3E}">
        <p14:creationId xmlns:p14="http://schemas.microsoft.com/office/powerpoint/2010/main" val="3526944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A58B44-A21A-78A7-6B45-F5495C44A1D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A7BBEC5-B3AC-80A4-3679-180C267AAFB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23F78B2-1518-9367-EEA2-33762466AB14}"/>
              </a:ext>
            </a:extLst>
          </p:cNvPr>
          <p:cNvSpPr>
            <a:spLocks noGrp="1"/>
          </p:cNvSpPr>
          <p:nvPr>
            <p:ph type="dt" sz="half" idx="10"/>
          </p:nvPr>
        </p:nvSpPr>
        <p:spPr/>
        <p:txBody>
          <a:bodyPr/>
          <a:lstStyle/>
          <a:p>
            <a:fld id="{4137B8B7-C878-45A9-AC07-8E9CAE1E8FC7}" type="datetimeFigureOut">
              <a:rPr lang="zh-CN" altLang="en-US" smtClean="0"/>
              <a:t>2024/5/6</a:t>
            </a:fld>
            <a:endParaRPr lang="zh-CN" altLang="en-US"/>
          </a:p>
        </p:txBody>
      </p:sp>
      <p:sp>
        <p:nvSpPr>
          <p:cNvPr id="5" name="页脚占位符 4">
            <a:extLst>
              <a:ext uri="{FF2B5EF4-FFF2-40B4-BE49-F238E27FC236}">
                <a16:creationId xmlns:a16="http://schemas.microsoft.com/office/drawing/2014/main" id="{C5236B77-24A6-14D6-48DA-A834201590A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7507892-D5A5-803D-D680-71B1D7AA528D}"/>
              </a:ext>
            </a:extLst>
          </p:cNvPr>
          <p:cNvSpPr>
            <a:spLocks noGrp="1"/>
          </p:cNvSpPr>
          <p:nvPr>
            <p:ph type="sldNum" sz="quarter" idx="12"/>
          </p:nvPr>
        </p:nvSpPr>
        <p:spPr/>
        <p:txBody>
          <a:bodyPr/>
          <a:lstStyle/>
          <a:p>
            <a:fld id="{2A09C48A-4B64-4E6E-A22B-F921D171BB84}" type="slidenum">
              <a:rPr lang="zh-CN" altLang="en-US" smtClean="0"/>
              <a:t>‹#›</a:t>
            </a:fld>
            <a:endParaRPr lang="zh-CN" altLang="en-US"/>
          </a:p>
        </p:txBody>
      </p:sp>
    </p:spTree>
    <p:extLst>
      <p:ext uri="{BB962C8B-B14F-4D97-AF65-F5344CB8AC3E}">
        <p14:creationId xmlns:p14="http://schemas.microsoft.com/office/powerpoint/2010/main" val="1046614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C1CD8C-D12D-11EA-35F7-F5E65250A20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CFAD7C3-5CD4-B5CC-B634-D7EF419172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61D6F2C-D80B-579E-5996-56C38EDB4D5D}"/>
              </a:ext>
            </a:extLst>
          </p:cNvPr>
          <p:cNvSpPr>
            <a:spLocks noGrp="1"/>
          </p:cNvSpPr>
          <p:nvPr>
            <p:ph type="dt" sz="half" idx="10"/>
          </p:nvPr>
        </p:nvSpPr>
        <p:spPr/>
        <p:txBody>
          <a:bodyPr/>
          <a:lstStyle/>
          <a:p>
            <a:fld id="{4137B8B7-C878-45A9-AC07-8E9CAE1E8FC7}" type="datetimeFigureOut">
              <a:rPr lang="zh-CN" altLang="en-US" smtClean="0"/>
              <a:t>2024/5/6</a:t>
            </a:fld>
            <a:endParaRPr lang="zh-CN" altLang="en-US"/>
          </a:p>
        </p:txBody>
      </p:sp>
      <p:sp>
        <p:nvSpPr>
          <p:cNvPr id="5" name="页脚占位符 4">
            <a:extLst>
              <a:ext uri="{FF2B5EF4-FFF2-40B4-BE49-F238E27FC236}">
                <a16:creationId xmlns:a16="http://schemas.microsoft.com/office/drawing/2014/main" id="{613946F9-90D4-12BF-D965-CA0ECAA51A2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7D93AD-0036-232D-FBFF-6F3C511E8D51}"/>
              </a:ext>
            </a:extLst>
          </p:cNvPr>
          <p:cNvSpPr>
            <a:spLocks noGrp="1"/>
          </p:cNvSpPr>
          <p:nvPr>
            <p:ph type="sldNum" sz="quarter" idx="12"/>
          </p:nvPr>
        </p:nvSpPr>
        <p:spPr/>
        <p:txBody>
          <a:bodyPr/>
          <a:lstStyle/>
          <a:p>
            <a:fld id="{2A09C48A-4B64-4E6E-A22B-F921D171BB84}" type="slidenum">
              <a:rPr lang="zh-CN" altLang="en-US" smtClean="0"/>
              <a:t>‹#›</a:t>
            </a:fld>
            <a:endParaRPr lang="zh-CN" altLang="en-US"/>
          </a:p>
        </p:txBody>
      </p:sp>
    </p:spTree>
    <p:extLst>
      <p:ext uri="{BB962C8B-B14F-4D97-AF65-F5344CB8AC3E}">
        <p14:creationId xmlns:p14="http://schemas.microsoft.com/office/powerpoint/2010/main" val="2346992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C7AFCA-1F36-85C2-3F06-517DF09D265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120D32F-FB0F-95BE-3275-4B89CCCFF4A5}"/>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13052D7-EF94-B0BB-7C81-84E9858E629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CEEFE0E-5BFA-5AC7-AB3B-C245B84E2458}"/>
              </a:ext>
            </a:extLst>
          </p:cNvPr>
          <p:cNvSpPr>
            <a:spLocks noGrp="1"/>
          </p:cNvSpPr>
          <p:nvPr>
            <p:ph type="dt" sz="half" idx="10"/>
          </p:nvPr>
        </p:nvSpPr>
        <p:spPr/>
        <p:txBody>
          <a:bodyPr/>
          <a:lstStyle/>
          <a:p>
            <a:fld id="{4137B8B7-C878-45A9-AC07-8E9CAE1E8FC7}" type="datetimeFigureOut">
              <a:rPr lang="zh-CN" altLang="en-US" smtClean="0"/>
              <a:t>2024/5/6</a:t>
            </a:fld>
            <a:endParaRPr lang="zh-CN" altLang="en-US"/>
          </a:p>
        </p:txBody>
      </p:sp>
      <p:sp>
        <p:nvSpPr>
          <p:cNvPr id="6" name="页脚占位符 5">
            <a:extLst>
              <a:ext uri="{FF2B5EF4-FFF2-40B4-BE49-F238E27FC236}">
                <a16:creationId xmlns:a16="http://schemas.microsoft.com/office/drawing/2014/main" id="{3F5C3286-6D52-525D-0101-79D9251040D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A02FD2A-B3A2-D717-9466-5B0F39F5B7EB}"/>
              </a:ext>
            </a:extLst>
          </p:cNvPr>
          <p:cNvSpPr>
            <a:spLocks noGrp="1"/>
          </p:cNvSpPr>
          <p:nvPr>
            <p:ph type="sldNum" sz="quarter" idx="12"/>
          </p:nvPr>
        </p:nvSpPr>
        <p:spPr/>
        <p:txBody>
          <a:bodyPr/>
          <a:lstStyle/>
          <a:p>
            <a:fld id="{2A09C48A-4B64-4E6E-A22B-F921D171BB84}" type="slidenum">
              <a:rPr lang="zh-CN" altLang="en-US" smtClean="0"/>
              <a:t>‹#›</a:t>
            </a:fld>
            <a:endParaRPr lang="zh-CN" altLang="en-US"/>
          </a:p>
        </p:txBody>
      </p:sp>
    </p:spTree>
    <p:extLst>
      <p:ext uri="{BB962C8B-B14F-4D97-AF65-F5344CB8AC3E}">
        <p14:creationId xmlns:p14="http://schemas.microsoft.com/office/powerpoint/2010/main" val="2719041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04E01F-9243-FFAD-7B2E-86EFE460457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5B368E6-3084-E95C-682B-BFF98C3761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9730F950-F6C5-3B8A-B824-2B79CB3DCEF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8CAB8D1-7099-EAAB-2454-F46047AD54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77AD55C-B48D-FA76-69EA-29B65DAC4E7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94F7018-F863-CEB1-42BA-8D3673D26A23}"/>
              </a:ext>
            </a:extLst>
          </p:cNvPr>
          <p:cNvSpPr>
            <a:spLocks noGrp="1"/>
          </p:cNvSpPr>
          <p:nvPr>
            <p:ph type="dt" sz="half" idx="10"/>
          </p:nvPr>
        </p:nvSpPr>
        <p:spPr/>
        <p:txBody>
          <a:bodyPr/>
          <a:lstStyle/>
          <a:p>
            <a:fld id="{4137B8B7-C878-45A9-AC07-8E9CAE1E8FC7}" type="datetimeFigureOut">
              <a:rPr lang="zh-CN" altLang="en-US" smtClean="0"/>
              <a:t>2024/5/6</a:t>
            </a:fld>
            <a:endParaRPr lang="zh-CN" altLang="en-US"/>
          </a:p>
        </p:txBody>
      </p:sp>
      <p:sp>
        <p:nvSpPr>
          <p:cNvPr id="8" name="页脚占位符 7">
            <a:extLst>
              <a:ext uri="{FF2B5EF4-FFF2-40B4-BE49-F238E27FC236}">
                <a16:creationId xmlns:a16="http://schemas.microsoft.com/office/drawing/2014/main" id="{996EBF09-A470-1546-30BC-8C6BA22BFD9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4355222-689E-4C5D-C4C5-BF89E2C5BB97}"/>
              </a:ext>
            </a:extLst>
          </p:cNvPr>
          <p:cNvSpPr>
            <a:spLocks noGrp="1"/>
          </p:cNvSpPr>
          <p:nvPr>
            <p:ph type="sldNum" sz="quarter" idx="12"/>
          </p:nvPr>
        </p:nvSpPr>
        <p:spPr/>
        <p:txBody>
          <a:bodyPr/>
          <a:lstStyle/>
          <a:p>
            <a:fld id="{2A09C48A-4B64-4E6E-A22B-F921D171BB84}" type="slidenum">
              <a:rPr lang="zh-CN" altLang="en-US" smtClean="0"/>
              <a:t>‹#›</a:t>
            </a:fld>
            <a:endParaRPr lang="zh-CN" altLang="en-US"/>
          </a:p>
        </p:txBody>
      </p:sp>
    </p:spTree>
    <p:extLst>
      <p:ext uri="{BB962C8B-B14F-4D97-AF65-F5344CB8AC3E}">
        <p14:creationId xmlns:p14="http://schemas.microsoft.com/office/powerpoint/2010/main" val="819004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B23C43-82AB-7758-D6D5-A8B11E74A7C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1D59DDA-EAA4-E0E9-419A-843A27BA8E6D}"/>
              </a:ext>
            </a:extLst>
          </p:cNvPr>
          <p:cNvSpPr>
            <a:spLocks noGrp="1"/>
          </p:cNvSpPr>
          <p:nvPr>
            <p:ph type="dt" sz="half" idx="10"/>
          </p:nvPr>
        </p:nvSpPr>
        <p:spPr/>
        <p:txBody>
          <a:bodyPr/>
          <a:lstStyle/>
          <a:p>
            <a:fld id="{4137B8B7-C878-45A9-AC07-8E9CAE1E8FC7}" type="datetimeFigureOut">
              <a:rPr lang="zh-CN" altLang="en-US" smtClean="0"/>
              <a:t>2024/5/6</a:t>
            </a:fld>
            <a:endParaRPr lang="zh-CN" altLang="en-US"/>
          </a:p>
        </p:txBody>
      </p:sp>
      <p:sp>
        <p:nvSpPr>
          <p:cNvPr id="4" name="页脚占位符 3">
            <a:extLst>
              <a:ext uri="{FF2B5EF4-FFF2-40B4-BE49-F238E27FC236}">
                <a16:creationId xmlns:a16="http://schemas.microsoft.com/office/drawing/2014/main" id="{9D167CBE-BB1D-0BF2-809B-F90120CF8F95}"/>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4944B3E-8F7D-6EE5-F92F-C3F915EEDF6D}"/>
              </a:ext>
            </a:extLst>
          </p:cNvPr>
          <p:cNvSpPr>
            <a:spLocks noGrp="1"/>
          </p:cNvSpPr>
          <p:nvPr>
            <p:ph type="sldNum" sz="quarter" idx="12"/>
          </p:nvPr>
        </p:nvSpPr>
        <p:spPr/>
        <p:txBody>
          <a:bodyPr/>
          <a:lstStyle/>
          <a:p>
            <a:fld id="{2A09C48A-4B64-4E6E-A22B-F921D171BB84}" type="slidenum">
              <a:rPr lang="zh-CN" altLang="en-US" smtClean="0"/>
              <a:t>‹#›</a:t>
            </a:fld>
            <a:endParaRPr lang="zh-CN" altLang="en-US"/>
          </a:p>
        </p:txBody>
      </p:sp>
    </p:spTree>
    <p:extLst>
      <p:ext uri="{BB962C8B-B14F-4D97-AF65-F5344CB8AC3E}">
        <p14:creationId xmlns:p14="http://schemas.microsoft.com/office/powerpoint/2010/main" val="3587010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65E648E-5FC7-CC8D-BE40-C0288BC9899F}"/>
              </a:ext>
            </a:extLst>
          </p:cNvPr>
          <p:cNvSpPr>
            <a:spLocks noGrp="1"/>
          </p:cNvSpPr>
          <p:nvPr>
            <p:ph type="dt" sz="half" idx="10"/>
          </p:nvPr>
        </p:nvSpPr>
        <p:spPr/>
        <p:txBody>
          <a:bodyPr/>
          <a:lstStyle/>
          <a:p>
            <a:fld id="{4137B8B7-C878-45A9-AC07-8E9CAE1E8FC7}" type="datetimeFigureOut">
              <a:rPr lang="zh-CN" altLang="en-US" smtClean="0"/>
              <a:t>2024/5/6</a:t>
            </a:fld>
            <a:endParaRPr lang="zh-CN" altLang="en-US"/>
          </a:p>
        </p:txBody>
      </p:sp>
      <p:sp>
        <p:nvSpPr>
          <p:cNvPr id="3" name="页脚占位符 2">
            <a:extLst>
              <a:ext uri="{FF2B5EF4-FFF2-40B4-BE49-F238E27FC236}">
                <a16:creationId xmlns:a16="http://schemas.microsoft.com/office/drawing/2014/main" id="{99EEF1F3-A27F-7FE3-15B3-828112DE62D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9A9DF57-713D-E66E-FFB3-FAD8F1C343B4}"/>
              </a:ext>
            </a:extLst>
          </p:cNvPr>
          <p:cNvSpPr>
            <a:spLocks noGrp="1"/>
          </p:cNvSpPr>
          <p:nvPr>
            <p:ph type="sldNum" sz="quarter" idx="12"/>
          </p:nvPr>
        </p:nvSpPr>
        <p:spPr/>
        <p:txBody>
          <a:bodyPr/>
          <a:lstStyle/>
          <a:p>
            <a:fld id="{2A09C48A-4B64-4E6E-A22B-F921D171BB84}" type="slidenum">
              <a:rPr lang="zh-CN" altLang="en-US" smtClean="0"/>
              <a:t>‹#›</a:t>
            </a:fld>
            <a:endParaRPr lang="zh-CN" altLang="en-US"/>
          </a:p>
        </p:txBody>
      </p:sp>
    </p:spTree>
    <p:extLst>
      <p:ext uri="{BB962C8B-B14F-4D97-AF65-F5344CB8AC3E}">
        <p14:creationId xmlns:p14="http://schemas.microsoft.com/office/powerpoint/2010/main" val="3844646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56F88D-40B4-5A1D-B092-FAA80E278DF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96AF3F7-0A2F-49E1-90A7-FA8E3EBEB3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80783398-2AFB-DBB6-E73C-C49D347E6B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226B6D2-B997-E5E7-AAF0-D39B23143B75}"/>
              </a:ext>
            </a:extLst>
          </p:cNvPr>
          <p:cNvSpPr>
            <a:spLocks noGrp="1"/>
          </p:cNvSpPr>
          <p:nvPr>
            <p:ph type="dt" sz="half" idx="10"/>
          </p:nvPr>
        </p:nvSpPr>
        <p:spPr/>
        <p:txBody>
          <a:bodyPr/>
          <a:lstStyle/>
          <a:p>
            <a:fld id="{4137B8B7-C878-45A9-AC07-8E9CAE1E8FC7}" type="datetimeFigureOut">
              <a:rPr lang="zh-CN" altLang="en-US" smtClean="0"/>
              <a:t>2024/5/6</a:t>
            </a:fld>
            <a:endParaRPr lang="zh-CN" altLang="en-US"/>
          </a:p>
        </p:txBody>
      </p:sp>
      <p:sp>
        <p:nvSpPr>
          <p:cNvPr id="6" name="页脚占位符 5">
            <a:extLst>
              <a:ext uri="{FF2B5EF4-FFF2-40B4-BE49-F238E27FC236}">
                <a16:creationId xmlns:a16="http://schemas.microsoft.com/office/drawing/2014/main" id="{FA9770ED-5760-F13F-A3D4-0AC3EB433EC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5566FB-4796-B2EF-946F-64978A902110}"/>
              </a:ext>
            </a:extLst>
          </p:cNvPr>
          <p:cNvSpPr>
            <a:spLocks noGrp="1"/>
          </p:cNvSpPr>
          <p:nvPr>
            <p:ph type="sldNum" sz="quarter" idx="12"/>
          </p:nvPr>
        </p:nvSpPr>
        <p:spPr/>
        <p:txBody>
          <a:bodyPr/>
          <a:lstStyle/>
          <a:p>
            <a:fld id="{2A09C48A-4B64-4E6E-A22B-F921D171BB84}" type="slidenum">
              <a:rPr lang="zh-CN" altLang="en-US" smtClean="0"/>
              <a:t>‹#›</a:t>
            </a:fld>
            <a:endParaRPr lang="zh-CN" altLang="en-US"/>
          </a:p>
        </p:txBody>
      </p:sp>
    </p:spTree>
    <p:extLst>
      <p:ext uri="{BB962C8B-B14F-4D97-AF65-F5344CB8AC3E}">
        <p14:creationId xmlns:p14="http://schemas.microsoft.com/office/powerpoint/2010/main" val="553749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BF9FD3-5E9D-3BF9-EE7B-22572EB655D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4BDE2BE-59A0-975A-4F75-9397D432F0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778180F-6CB6-852C-5B20-89B29E45C3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20C8D43-988D-D8E1-4651-D66DC063AF37}"/>
              </a:ext>
            </a:extLst>
          </p:cNvPr>
          <p:cNvSpPr>
            <a:spLocks noGrp="1"/>
          </p:cNvSpPr>
          <p:nvPr>
            <p:ph type="dt" sz="half" idx="10"/>
          </p:nvPr>
        </p:nvSpPr>
        <p:spPr/>
        <p:txBody>
          <a:bodyPr/>
          <a:lstStyle/>
          <a:p>
            <a:fld id="{4137B8B7-C878-45A9-AC07-8E9CAE1E8FC7}" type="datetimeFigureOut">
              <a:rPr lang="zh-CN" altLang="en-US" smtClean="0"/>
              <a:t>2024/5/6</a:t>
            </a:fld>
            <a:endParaRPr lang="zh-CN" altLang="en-US"/>
          </a:p>
        </p:txBody>
      </p:sp>
      <p:sp>
        <p:nvSpPr>
          <p:cNvPr id="6" name="页脚占位符 5">
            <a:extLst>
              <a:ext uri="{FF2B5EF4-FFF2-40B4-BE49-F238E27FC236}">
                <a16:creationId xmlns:a16="http://schemas.microsoft.com/office/drawing/2014/main" id="{769DE745-9EF8-F5FE-C318-8447CBA02A9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0F8E318-0624-FB9D-1311-0A70E4DEC6C3}"/>
              </a:ext>
            </a:extLst>
          </p:cNvPr>
          <p:cNvSpPr>
            <a:spLocks noGrp="1"/>
          </p:cNvSpPr>
          <p:nvPr>
            <p:ph type="sldNum" sz="quarter" idx="12"/>
          </p:nvPr>
        </p:nvSpPr>
        <p:spPr/>
        <p:txBody>
          <a:bodyPr/>
          <a:lstStyle/>
          <a:p>
            <a:fld id="{2A09C48A-4B64-4E6E-A22B-F921D171BB84}" type="slidenum">
              <a:rPr lang="zh-CN" altLang="en-US" smtClean="0"/>
              <a:t>‹#›</a:t>
            </a:fld>
            <a:endParaRPr lang="zh-CN" altLang="en-US"/>
          </a:p>
        </p:txBody>
      </p:sp>
    </p:spTree>
    <p:extLst>
      <p:ext uri="{BB962C8B-B14F-4D97-AF65-F5344CB8AC3E}">
        <p14:creationId xmlns:p14="http://schemas.microsoft.com/office/powerpoint/2010/main" val="1696301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B76E554-FF52-0B7E-AD77-3E9E76E2E3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A001977-FC22-84DF-006B-76D497E713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1C60212-2D3C-7F77-6AE7-E3505D4416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37B8B7-C878-45A9-AC07-8E9CAE1E8FC7}" type="datetimeFigureOut">
              <a:rPr lang="zh-CN" altLang="en-US" smtClean="0"/>
              <a:t>2024/5/6</a:t>
            </a:fld>
            <a:endParaRPr lang="zh-CN" altLang="en-US"/>
          </a:p>
        </p:txBody>
      </p:sp>
      <p:sp>
        <p:nvSpPr>
          <p:cNvPr id="5" name="页脚占位符 4">
            <a:extLst>
              <a:ext uri="{FF2B5EF4-FFF2-40B4-BE49-F238E27FC236}">
                <a16:creationId xmlns:a16="http://schemas.microsoft.com/office/drawing/2014/main" id="{70F05173-6EBE-4B29-EF5E-2A86BF94C1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3C2FE0E-B3D4-8A41-2CC8-8AEE46FF75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09C48A-4B64-4E6E-A22B-F921D171BB84}" type="slidenum">
              <a:rPr lang="zh-CN" altLang="en-US" smtClean="0"/>
              <a:t>‹#›</a:t>
            </a:fld>
            <a:endParaRPr lang="zh-CN" altLang="en-US"/>
          </a:p>
        </p:txBody>
      </p:sp>
    </p:spTree>
    <p:extLst>
      <p:ext uri="{BB962C8B-B14F-4D97-AF65-F5344CB8AC3E}">
        <p14:creationId xmlns:p14="http://schemas.microsoft.com/office/powerpoint/2010/main" val="3656928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6.png"/><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5.png"/><Relationship Id="rId5" Type="http://schemas.microsoft.com/office/2007/relationships/hdphoto" Target="../media/hdphoto1.wdp"/><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notesSlide" Target="../notesSlides/notesSlide4.xml"/><Relationship Id="rId7" Type="http://schemas.openxmlformats.org/officeDocument/2006/relationships/image" Target="../media/image11.png"/><Relationship Id="rId2" Type="http://schemas.openxmlformats.org/officeDocument/2006/relationships/slideLayout" Target="../slideLayouts/slideLayout7.xml"/><Relationship Id="rId1" Type="http://schemas.openxmlformats.org/officeDocument/2006/relationships/tags" Target="../tags/tag2.xml"/><Relationship Id="rId6" Type="http://schemas.openxmlformats.org/officeDocument/2006/relationships/image" Target="../media/image10.png"/><Relationship Id="rId5" Type="http://schemas.microsoft.com/office/2007/relationships/hdphoto" Target="../media/hdphoto1.wdp"/><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香港科技大学logo-快图网-免费PNG图片免抠PNG高清背景素材库kuaipng.com">
            <a:extLst>
              <a:ext uri="{FF2B5EF4-FFF2-40B4-BE49-F238E27FC236}">
                <a16:creationId xmlns:a16="http://schemas.microsoft.com/office/drawing/2014/main" id="{CF74F1E8-F5D6-1386-3CD1-74D9FA9DC731}"/>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3559" t="40684" r="4047" b="40196"/>
          <a:stretch/>
        </p:blipFill>
        <p:spPr bwMode="auto">
          <a:xfrm>
            <a:off x="9532027" y="50800"/>
            <a:ext cx="2609343" cy="5400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E476858E-346B-ECBF-8AB6-51B114D300A9}"/>
              </a:ext>
            </a:extLst>
          </p:cNvPr>
          <p:cNvSpPr/>
          <p:nvPr/>
        </p:nvSpPr>
        <p:spPr>
          <a:xfrm>
            <a:off x="0" y="647950"/>
            <a:ext cx="12192000" cy="54000"/>
          </a:xfrm>
          <a:prstGeom prst="rect">
            <a:avLst/>
          </a:prstGeom>
          <a:gradFill flip="none" rotWithShape="1">
            <a:gsLst>
              <a:gs pos="0">
                <a:schemeClr val="accent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 name="文本框 2">
            <a:extLst>
              <a:ext uri="{FF2B5EF4-FFF2-40B4-BE49-F238E27FC236}">
                <a16:creationId xmlns:a16="http://schemas.microsoft.com/office/drawing/2014/main" id="{9A7894FC-8542-D41C-4921-4F1179893784}"/>
              </a:ext>
            </a:extLst>
          </p:cNvPr>
          <p:cNvSpPr txBox="1"/>
          <p:nvPr/>
        </p:nvSpPr>
        <p:spPr>
          <a:xfrm>
            <a:off x="120480" y="89967"/>
            <a:ext cx="597552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4472C4">
                    <a:lumMod val="75000"/>
                  </a:srgbClr>
                </a:solidFill>
                <a:effectLst/>
                <a:uLnTx/>
                <a:uFillTx/>
                <a:latin typeface="Arial" panose="020B0604020202020204" pitchFamily="34" charset="0"/>
                <a:ea typeface="微软雅黑" panose="020B0503020204020204" pitchFamily="34" charset="-122"/>
                <a:cs typeface="Arial" panose="020B0604020202020204" pitchFamily="34" charset="0"/>
              </a:rPr>
              <a:t>MATH 5470 (Spring 2024): Final Project</a:t>
            </a:r>
          </a:p>
        </p:txBody>
      </p:sp>
      <p:sp>
        <p:nvSpPr>
          <p:cNvPr id="10" name="文本框 9">
            <a:extLst>
              <a:ext uri="{FF2B5EF4-FFF2-40B4-BE49-F238E27FC236}">
                <a16:creationId xmlns:a16="http://schemas.microsoft.com/office/drawing/2014/main" id="{4D594FE5-1FDE-A286-C816-AF6ECCABAD33}"/>
              </a:ext>
            </a:extLst>
          </p:cNvPr>
          <p:cNvSpPr txBox="1"/>
          <p:nvPr/>
        </p:nvSpPr>
        <p:spPr>
          <a:xfrm>
            <a:off x="0" y="1643896"/>
            <a:ext cx="12192000" cy="3570208"/>
          </a:xfrm>
          <a:prstGeom prst="rect">
            <a:avLst/>
          </a:prstGeom>
          <a:noFill/>
        </p:spPr>
        <p:txBody>
          <a:bodyPr wrap="square">
            <a:spAutoFit/>
          </a:bodyPr>
          <a:lstStyle/>
          <a:p>
            <a:pPr algn="ctr">
              <a:spcAft>
                <a:spcPts val="600"/>
              </a:spcAft>
            </a:pPr>
            <a:r>
              <a:rPr lang="en-US" altLang="zh-CN" sz="4000" b="1" dirty="0">
                <a:latin typeface="微软雅黑" panose="020B0503020204020204" pitchFamily="34" charset="-122"/>
                <a:ea typeface="微软雅黑" panose="020B0503020204020204" pitchFamily="34" charset="-122"/>
                <a:cs typeface="Arial" panose="020B0604020202020204" pitchFamily="34" charset="0"/>
              </a:rPr>
              <a:t>G-Research Crypto Forecasting</a:t>
            </a:r>
          </a:p>
          <a:p>
            <a:pPr algn="ctr">
              <a:spcAft>
                <a:spcPts val="600"/>
              </a:spcAft>
            </a:pPr>
            <a:endParaRPr lang="en-US" altLang="zh-CN" sz="3200" dirty="0">
              <a:latin typeface="Calibri" panose="020F0502020204030204" pitchFamily="34" charset="0"/>
              <a:ea typeface="Calibri" panose="020F0502020204030204" pitchFamily="34" charset="0"/>
              <a:cs typeface="Calibri" panose="020F0502020204030204" pitchFamily="34" charset="0"/>
            </a:endParaRPr>
          </a:p>
          <a:p>
            <a:pPr algn="ctr">
              <a:spcAft>
                <a:spcPts val="600"/>
              </a:spcAft>
            </a:pPr>
            <a:r>
              <a:rPr lang="en-US" altLang="zh-CN" sz="2800" i="1" dirty="0">
                <a:latin typeface="Arial" panose="020B0604020202020204" pitchFamily="34" charset="0"/>
                <a:ea typeface="Calibri" panose="020F0502020204030204" pitchFamily="34" charset="0"/>
                <a:cs typeface="Arial" panose="020B0604020202020204" pitchFamily="34" charset="0"/>
              </a:rPr>
              <a:t>MATH 5470: Statistical Machine Learning</a:t>
            </a:r>
          </a:p>
          <a:p>
            <a:pPr algn="ctr">
              <a:spcAft>
                <a:spcPts val="600"/>
              </a:spcAft>
            </a:pPr>
            <a:endParaRPr lang="en-US" altLang="zh-CN" sz="2400" dirty="0">
              <a:latin typeface="Calibri" panose="020F0502020204030204" pitchFamily="34" charset="0"/>
              <a:ea typeface="Calibri" panose="020F0502020204030204" pitchFamily="34" charset="0"/>
              <a:cs typeface="Calibri" panose="020F0502020204030204" pitchFamily="34" charset="0"/>
            </a:endParaRPr>
          </a:p>
          <a:p>
            <a:pPr algn="ctr">
              <a:spcAft>
                <a:spcPts val="600"/>
              </a:spcAft>
            </a:pPr>
            <a:r>
              <a:rPr lang="en-US" altLang="zh-CN" sz="2400" dirty="0">
                <a:latin typeface="Calibri" panose="020F0502020204030204" pitchFamily="34" charset="0"/>
                <a:ea typeface="Calibri" panose="020F0502020204030204" pitchFamily="34" charset="0"/>
                <a:cs typeface="Calibri" panose="020F0502020204030204" pitchFamily="34" charset="0"/>
              </a:rPr>
              <a:t>May 6, 2024</a:t>
            </a:r>
          </a:p>
          <a:p>
            <a:pPr algn="ctr">
              <a:spcAft>
                <a:spcPts val="600"/>
              </a:spcAft>
            </a:pPr>
            <a:endParaRPr lang="en-US" altLang="zh-CN" sz="2400" dirty="0">
              <a:latin typeface="Calibri" panose="020F0502020204030204" pitchFamily="34" charset="0"/>
              <a:ea typeface="Calibri" panose="020F0502020204030204" pitchFamily="34" charset="0"/>
              <a:cs typeface="Calibri" panose="020F0502020204030204" pitchFamily="34" charset="0"/>
            </a:endParaRPr>
          </a:p>
          <a:p>
            <a:pPr algn="ctr">
              <a:spcAft>
                <a:spcPts val="600"/>
              </a:spcAft>
            </a:pPr>
            <a:r>
              <a:rPr lang="en-US" altLang="zh-CN" sz="2400" dirty="0">
                <a:latin typeface="Calisto MT" panose="02040603050505030304" pitchFamily="18" charset="0"/>
                <a:ea typeface="Calibri" panose="020F0502020204030204" pitchFamily="34" charset="0"/>
                <a:cs typeface="Arial" panose="020B0604020202020204" pitchFamily="34" charset="0"/>
              </a:rPr>
              <a:t>Group Members: HU, Bo; WU, </a:t>
            </a:r>
            <a:r>
              <a:rPr lang="en-US" altLang="zh-CN" sz="2400" dirty="0" err="1">
                <a:latin typeface="Calisto MT" panose="02040603050505030304" pitchFamily="18" charset="0"/>
                <a:ea typeface="Calibri" panose="020F0502020204030204" pitchFamily="34" charset="0"/>
                <a:cs typeface="Arial" panose="020B0604020202020204" pitchFamily="34" charset="0"/>
              </a:rPr>
              <a:t>Hongfan</a:t>
            </a:r>
            <a:r>
              <a:rPr lang="en-US" altLang="zh-CN" sz="2400" dirty="0">
                <a:latin typeface="Calisto MT" panose="02040603050505030304" pitchFamily="18" charset="0"/>
                <a:ea typeface="Calibri" panose="020F0502020204030204" pitchFamily="34" charset="0"/>
                <a:cs typeface="Arial" panose="020B0604020202020204" pitchFamily="34" charset="0"/>
              </a:rPr>
              <a:t>; QIU, </a:t>
            </a:r>
            <a:r>
              <a:rPr lang="en-US" altLang="zh-CN" sz="2400" dirty="0" err="1">
                <a:latin typeface="Calisto MT" panose="02040603050505030304" pitchFamily="18" charset="0"/>
                <a:ea typeface="Calibri" panose="020F0502020204030204" pitchFamily="34" charset="0"/>
                <a:cs typeface="Arial" panose="020B0604020202020204" pitchFamily="34" charset="0"/>
              </a:rPr>
              <a:t>Wenxi</a:t>
            </a:r>
            <a:r>
              <a:rPr lang="en-US" altLang="zh-CN" sz="2400" dirty="0">
                <a:latin typeface="Calisto MT" panose="02040603050505030304" pitchFamily="18" charset="0"/>
                <a:ea typeface="Calibri" panose="020F0502020204030204" pitchFamily="34" charset="0"/>
                <a:cs typeface="Arial" panose="020B0604020202020204" pitchFamily="34" charset="0"/>
              </a:rPr>
              <a:t>; WANG, Zetao</a:t>
            </a:r>
          </a:p>
        </p:txBody>
      </p:sp>
    </p:spTree>
    <p:extLst>
      <p:ext uri="{BB962C8B-B14F-4D97-AF65-F5344CB8AC3E}">
        <p14:creationId xmlns:p14="http://schemas.microsoft.com/office/powerpoint/2010/main" val="3626298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香港科技大学logo-快图网-免费PNG图片免抠PNG高清背景素材库kuaipng.com">
            <a:extLst>
              <a:ext uri="{FF2B5EF4-FFF2-40B4-BE49-F238E27FC236}">
                <a16:creationId xmlns:a16="http://schemas.microsoft.com/office/drawing/2014/main" id="{CF74F1E8-F5D6-1386-3CD1-74D9FA9DC731}"/>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3559" t="40684" r="4047" b="40196"/>
          <a:stretch/>
        </p:blipFill>
        <p:spPr bwMode="auto">
          <a:xfrm>
            <a:off x="9532027" y="50800"/>
            <a:ext cx="2609343" cy="5400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E476858E-346B-ECBF-8AB6-51B114D300A9}"/>
              </a:ext>
            </a:extLst>
          </p:cNvPr>
          <p:cNvSpPr/>
          <p:nvPr/>
        </p:nvSpPr>
        <p:spPr>
          <a:xfrm>
            <a:off x="0" y="647950"/>
            <a:ext cx="12192000" cy="54000"/>
          </a:xfrm>
          <a:prstGeom prst="rect">
            <a:avLst/>
          </a:prstGeom>
          <a:gradFill flip="none" rotWithShape="1">
            <a:gsLst>
              <a:gs pos="0">
                <a:schemeClr val="accent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 name="文本框 2">
            <a:extLst>
              <a:ext uri="{FF2B5EF4-FFF2-40B4-BE49-F238E27FC236}">
                <a16:creationId xmlns:a16="http://schemas.microsoft.com/office/drawing/2014/main" id="{9A7894FC-8542-D41C-4921-4F1179893784}"/>
              </a:ext>
            </a:extLst>
          </p:cNvPr>
          <p:cNvSpPr txBox="1"/>
          <p:nvPr/>
        </p:nvSpPr>
        <p:spPr>
          <a:xfrm>
            <a:off x="120480" y="89967"/>
            <a:ext cx="481347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4472C4">
                    <a:lumMod val="75000"/>
                  </a:srgbClr>
                </a:solidFill>
                <a:effectLst/>
                <a:uLnTx/>
                <a:uFillTx/>
                <a:latin typeface="Arial" panose="020B0604020202020204" pitchFamily="34" charset="0"/>
                <a:ea typeface="微软雅黑" panose="020B0503020204020204" pitchFamily="34" charset="-122"/>
                <a:cs typeface="Arial" panose="020B0604020202020204" pitchFamily="34" charset="0"/>
              </a:rPr>
              <a:t>G-Research Crypto Forecasting</a:t>
            </a:r>
          </a:p>
        </p:txBody>
      </p:sp>
      <p:sp>
        <p:nvSpPr>
          <p:cNvPr id="10" name="文本框 9">
            <a:extLst>
              <a:ext uri="{FF2B5EF4-FFF2-40B4-BE49-F238E27FC236}">
                <a16:creationId xmlns:a16="http://schemas.microsoft.com/office/drawing/2014/main" id="{4D594FE5-1FDE-A286-C816-AF6ECCABAD33}"/>
              </a:ext>
            </a:extLst>
          </p:cNvPr>
          <p:cNvSpPr txBox="1"/>
          <p:nvPr/>
        </p:nvSpPr>
        <p:spPr>
          <a:xfrm>
            <a:off x="1476247" y="1513091"/>
            <a:ext cx="4175253" cy="3831818"/>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altLang="zh-CN" sz="4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anose="020B0604020202020204" pitchFamily="34" charset="0"/>
              </a:rPr>
              <a:t>Content</a:t>
            </a:r>
          </a:p>
          <a:p>
            <a:pPr marL="514350" marR="0" lvl="0" indent="-514350" defTabSz="914400" rtl="0" eaLnBrk="1" fontAlgn="auto" latinLnBrk="0" hangingPunct="1">
              <a:lnSpc>
                <a:spcPct val="100000"/>
              </a:lnSpc>
              <a:spcBef>
                <a:spcPts val="0"/>
              </a:spcBef>
              <a:spcAft>
                <a:spcPts val="600"/>
              </a:spcAft>
              <a:buClrTx/>
              <a:buSzTx/>
              <a:buFontTx/>
              <a:buAutoNum type="arabicPeriod"/>
              <a:tabLst/>
              <a:defRPr/>
            </a:pPr>
            <a:r>
              <a:rPr lang="en-US" altLang="zh-CN" sz="2800" dirty="0">
                <a:solidFill>
                  <a:prstClr val="black"/>
                </a:solidFill>
                <a:latin typeface="Arial" panose="020B0604020202020204" pitchFamily="34" charset="0"/>
                <a:ea typeface="Calibri" panose="020F0502020204030204" pitchFamily="34" charset="0"/>
                <a:cs typeface="Arial" panose="020B0604020202020204" pitchFamily="34" charset="0"/>
              </a:rPr>
              <a:t>Introduction</a:t>
            </a:r>
          </a:p>
          <a:p>
            <a:pPr marL="514350" marR="0" lvl="0" indent="-514350" defTabSz="914400" rtl="0" eaLnBrk="1" fontAlgn="auto" latinLnBrk="0" hangingPunct="1">
              <a:lnSpc>
                <a:spcPct val="100000"/>
              </a:lnSpc>
              <a:spcBef>
                <a:spcPts val="0"/>
              </a:spcBef>
              <a:spcAft>
                <a:spcPts val="600"/>
              </a:spcAft>
              <a:buClrTx/>
              <a:buSzTx/>
              <a:buFontTx/>
              <a:buAutoNum type="arabicPeriod"/>
              <a:tabLst/>
              <a:defRPr/>
            </a:pPr>
            <a:r>
              <a:rPr lang="en-US" altLang="zh-CN" sz="2800" dirty="0">
                <a:solidFill>
                  <a:prstClr val="black"/>
                </a:solidFill>
                <a:latin typeface="Arial" panose="020B0604020202020204" pitchFamily="34" charset="0"/>
                <a:ea typeface="Calibri" panose="020F0502020204030204" pitchFamily="34" charset="0"/>
                <a:cs typeface="Arial" panose="020B0604020202020204" pitchFamily="34" charset="0"/>
              </a:rPr>
              <a:t>Data Analysis</a:t>
            </a:r>
          </a:p>
          <a:p>
            <a:pPr marL="514350" marR="0" lvl="0" indent="-514350" defTabSz="914400" rtl="0" eaLnBrk="1" fontAlgn="auto" latinLnBrk="0" hangingPunct="1">
              <a:lnSpc>
                <a:spcPct val="100000"/>
              </a:lnSpc>
              <a:spcBef>
                <a:spcPts val="0"/>
              </a:spcBef>
              <a:spcAft>
                <a:spcPts val="600"/>
              </a:spcAft>
              <a:buClrTx/>
              <a:buSzTx/>
              <a:buFontTx/>
              <a:buAutoNum type="arabicPeriod"/>
              <a:tabLst/>
              <a:defRPr/>
            </a:pPr>
            <a:r>
              <a:rPr kumimoji="0" lang="en-US" altLang="zh-CN" sz="28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Network Structure</a:t>
            </a:r>
          </a:p>
          <a:p>
            <a:pPr marL="514350" marR="0" lvl="0" indent="-514350" defTabSz="914400" rtl="0" eaLnBrk="1" fontAlgn="auto" latinLnBrk="0" hangingPunct="1">
              <a:lnSpc>
                <a:spcPct val="100000"/>
              </a:lnSpc>
              <a:spcBef>
                <a:spcPts val="0"/>
              </a:spcBef>
              <a:spcAft>
                <a:spcPts val="600"/>
              </a:spcAft>
              <a:buClrTx/>
              <a:buSzTx/>
              <a:buFontTx/>
              <a:buAutoNum type="arabicPeriod"/>
              <a:tabLst/>
              <a:defRPr/>
            </a:pPr>
            <a:r>
              <a:rPr kumimoji="0" lang="en-US" altLang="zh-CN" sz="28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Model Improvement</a:t>
            </a:r>
          </a:p>
          <a:p>
            <a:pPr marL="514350" marR="0" lvl="0" indent="-514350" defTabSz="914400" rtl="0" eaLnBrk="1" fontAlgn="auto" latinLnBrk="0" hangingPunct="1">
              <a:lnSpc>
                <a:spcPct val="100000"/>
              </a:lnSpc>
              <a:spcBef>
                <a:spcPts val="0"/>
              </a:spcBef>
              <a:spcAft>
                <a:spcPts val="600"/>
              </a:spcAft>
              <a:buClrTx/>
              <a:buSzTx/>
              <a:buFontTx/>
              <a:buAutoNum type="arabicPeriod"/>
              <a:tabLst/>
              <a:defRPr/>
            </a:pPr>
            <a:r>
              <a:rPr kumimoji="0" lang="en-US" altLang="zh-CN" sz="28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Prediction Results</a:t>
            </a:r>
          </a:p>
          <a:p>
            <a:pPr marL="514350" marR="0" lvl="0" indent="-514350" defTabSz="914400" rtl="0" eaLnBrk="1" fontAlgn="auto" latinLnBrk="0" hangingPunct="1">
              <a:lnSpc>
                <a:spcPct val="100000"/>
              </a:lnSpc>
              <a:spcBef>
                <a:spcPts val="0"/>
              </a:spcBef>
              <a:spcAft>
                <a:spcPts val="600"/>
              </a:spcAft>
              <a:buClrTx/>
              <a:buSzTx/>
              <a:buFontTx/>
              <a:buAutoNum type="arabicPeriod"/>
              <a:tabLst/>
              <a:defRPr/>
            </a:pPr>
            <a:r>
              <a:rPr kumimoji="0" lang="en-US" altLang="zh-CN" sz="2800" b="0" i="0" u="none" strike="noStrike" kern="1200" cap="none" spc="0" normalizeH="0" baseline="0" noProof="0" dirty="0">
                <a:ln>
                  <a:noFill/>
                </a:ln>
                <a:solidFill>
                  <a:prstClr val="black"/>
                </a:solidFill>
                <a:effectLst/>
                <a:uLnTx/>
                <a:uFillTx/>
                <a:latin typeface="Arial" panose="020B0604020202020204" pitchFamily="34" charset="0"/>
                <a:ea typeface="Calibri" panose="020F0502020204030204" pitchFamily="34" charset="0"/>
                <a:cs typeface="Arial" panose="020B0604020202020204" pitchFamily="34" charset="0"/>
              </a:rPr>
              <a:t>Conclusions</a:t>
            </a:r>
          </a:p>
        </p:txBody>
      </p:sp>
      <p:pic>
        <p:nvPicPr>
          <p:cNvPr id="7" name="图片 6">
            <a:extLst>
              <a:ext uri="{FF2B5EF4-FFF2-40B4-BE49-F238E27FC236}">
                <a16:creationId xmlns:a16="http://schemas.microsoft.com/office/drawing/2014/main" id="{33C4F737-CE02-7D4B-90F1-DBA22C3B32EA}"/>
              </a:ext>
            </a:extLst>
          </p:cNvPr>
          <p:cNvPicPr>
            <a:picLocks noChangeAspect="1"/>
          </p:cNvPicPr>
          <p:nvPr/>
        </p:nvPicPr>
        <p:blipFill>
          <a:blip r:embed="rId4"/>
          <a:stretch>
            <a:fillRect/>
          </a:stretch>
        </p:blipFill>
        <p:spPr>
          <a:xfrm>
            <a:off x="5988157" y="1513091"/>
            <a:ext cx="5638693" cy="4620596"/>
          </a:xfrm>
          <a:prstGeom prst="flowChartConnector">
            <a:avLst/>
          </a:prstGeom>
        </p:spPr>
      </p:pic>
    </p:spTree>
    <p:extLst>
      <p:ext uri="{BB962C8B-B14F-4D97-AF65-F5344CB8AC3E}">
        <p14:creationId xmlns:p14="http://schemas.microsoft.com/office/powerpoint/2010/main" val="1656573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香港科技大学logo-快图网-免费PNG图片免抠PNG高清背景素材库kuaipng.com">
            <a:extLst>
              <a:ext uri="{FF2B5EF4-FFF2-40B4-BE49-F238E27FC236}">
                <a16:creationId xmlns:a16="http://schemas.microsoft.com/office/drawing/2014/main" id="{CF74F1E8-F5D6-1386-3CD1-74D9FA9DC731}"/>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3559" t="40684" r="4047" b="40196"/>
          <a:stretch/>
        </p:blipFill>
        <p:spPr bwMode="auto">
          <a:xfrm>
            <a:off x="9532027" y="50800"/>
            <a:ext cx="2609343" cy="5400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E476858E-346B-ECBF-8AB6-51B114D300A9}"/>
              </a:ext>
            </a:extLst>
          </p:cNvPr>
          <p:cNvSpPr/>
          <p:nvPr/>
        </p:nvSpPr>
        <p:spPr>
          <a:xfrm>
            <a:off x="0" y="647950"/>
            <a:ext cx="12192000" cy="54000"/>
          </a:xfrm>
          <a:prstGeom prst="rect">
            <a:avLst/>
          </a:prstGeom>
          <a:gradFill flip="none" rotWithShape="1">
            <a:gsLst>
              <a:gs pos="0">
                <a:schemeClr val="accent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9A7894FC-8542-D41C-4921-4F1179893784}"/>
              </a:ext>
            </a:extLst>
          </p:cNvPr>
          <p:cNvSpPr txBox="1"/>
          <p:nvPr/>
        </p:nvSpPr>
        <p:spPr>
          <a:xfrm>
            <a:off x="120480" y="89967"/>
            <a:ext cx="2933870" cy="461665"/>
          </a:xfrm>
          <a:prstGeom prst="rect">
            <a:avLst/>
          </a:prstGeom>
          <a:noFill/>
        </p:spPr>
        <p:txBody>
          <a:bodyPr wrap="square" rtlCol="0">
            <a:spAutoFit/>
          </a:bodyPr>
          <a:lstStyle/>
          <a:p>
            <a:r>
              <a:rPr lang="en-US" altLang="zh-CN" sz="2400" b="1" dirty="0">
                <a:solidFill>
                  <a:schemeClr val="accent1">
                    <a:lumMod val="75000"/>
                  </a:schemeClr>
                </a:solidFill>
                <a:latin typeface="Arial" panose="020B0604020202020204" pitchFamily="34" charset="0"/>
                <a:ea typeface="微软雅黑" panose="020B0503020204020204" pitchFamily="34" charset="-122"/>
                <a:cs typeface="Arial" panose="020B0604020202020204" pitchFamily="34" charset="0"/>
              </a:rPr>
              <a:t>1. Introduction</a:t>
            </a:r>
            <a:endParaRPr lang="zh-CN" altLang="en-US" sz="2400" b="1" dirty="0">
              <a:solidFill>
                <a:schemeClr val="accent1">
                  <a:lumMod val="75000"/>
                </a:schemeClr>
              </a:solidFill>
              <a:latin typeface="Arial" panose="020B0604020202020204" pitchFamily="34" charset="0"/>
              <a:ea typeface="微软雅黑" panose="020B0503020204020204" pitchFamily="34" charset="-122"/>
              <a:cs typeface="Arial" panose="020B0604020202020204" pitchFamily="34" charset="0"/>
            </a:endParaRPr>
          </a:p>
        </p:txBody>
      </p:sp>
      <p:sp>
        <p:nvSpPr>
          <p:cNvPr id="4" name="文本框 3">
            <a:extLst>
              <a:ext uri="{FF2B5EF4-FFF2-40B4-BE49-F238E27FC236}">
                <a16:creationId xmlns:a16="http://schemas.microsoft.com/office/drawing/2014/main" id="{8C437817-5509-3AAF-19B4-D973CB0E3BE6}"/>
              </a:ext>
            </a:extLst>
          </p:cNvPr>
          <p:cNvSpPr txBox="1"/>
          <p:nvPr/>
        </p:nvSpPr>
        <p:spPr>
          <a:xfrm>
            <a:off x="266700" y="1079500"/>
            <a:ext cx="6845300" cy="861774"/>
          </a:xfrm>
          <a:prstGeom prst="rect">
            <a:avLst/>
          </a:prstGeom>
          <a:noFill/>
        </p:spPr>
        <p:txBody>
          <a:bodyPr wrap="square" rtlCol="0">
            <a:spAutoFit/>
          </a:bodyPr>
          <a:lstStyle/>
          <a:p>
            <a:pPr marL="285750" indent="-285750" algn="just">
              <a:buFont typeface="Wingdings" panose="05000000000000000000" pitchFamily="2" charset="2"/>
              <a:buChar char="l"/>
            </a:pPr>
            <a:r>
              <a:rPr lang="en-US" altLang="zh-CN" b="1" dirty="0">
                <a:latin typeface="Arial" panose="020B0604020202020204" pitchFamily="34" charset="0"/>
                <a:ea typeface="微软雅黑" panose="020B0503020204020204" pitchFamily="34" charset="-122"/>
                <a:cs typeface="Arial" panose="020B0604020202020204" pitchFamily="34" charset="0"/>
              </a:rPr>
              <a:t>Background:</a:t>
            </a:r>
            <a:r>
              <a:rPr lang="en-US" altLang="zh-CN" b="1" dirty="0">
                <a:latin typeface="微软雅黑" panose="020B0503020204020204" pitchFamily="34" charset="-122"/>
                <a:ea typeface="微软雅黑" panose="020B0503020204020204" pitchFamily="34" charset="-122"/>
              </a:rPr>
              <a:t> </a:t>
            </a:r>
            <a:r>
              <a:rPr lang="en-US" altLang="zh-CN" sz="1600" dirty="0">
                <a:latin typeface="Calisto MT" panose="02040603050505030304" pitchFamily="18" charset="0"/>
                <a:ea typeface="Calibri" panose="020F0502020204030204" pitchFamily="34" charset="0"/>
                <a:cs typeface="Calibri" panose="020F0502020204030204" pitchFamily="34" charset="0"/>
              </a:rPr>
              <a:t>Cryptocurrencies have become an extremely popular and volatile market, with an average volume of over $40 billion traded every day, delivering massive returns as well as crushing losses to investors.</a:t>
            </a:r>
          </a:p>
        </p:txBody>
      </p:sp>
      <p:sp>
        <p:nvSpPr>
          <p:cNvPr id="6" name="文本框 5">
            <a:extLst>
              <a:ext uri="{FF2B5EF4-FFF2-40B4-BE49-F238E27FC236}">
                <a16:creationId xmlns:a16="http://schemas.microsoft.com/office/drawing/2014/main" id="{35F2D30F-9FB3-D0C2-A286-8BF11B018630}"/>
              </a:ext>
            </a:extLst>
          </p:cNvPr>
          <p:cNvSpPr txBox="1"/>
          <p:nvPr/>
        </p:nvSpPr>
        <p:spPr>
          <a:xfrm>
            <a:off x="266700" y="2598335"/>
            <a:ext cx="6845300" cy="1107996"/>
          </a:xfrm>
          <a:prstGeom prst="rect">
            <a:avLst/>
          </a:prstGeom>
          <a:noFill/>
        </p:spPr>
        <p:txBody>
          <a:bodyPr wrap="square" rtlCol="0">
            <a:spAutoFit/>
          </a:bodyPr>
          <a:lstStyle/>
          <a:p>
            <a:pPr marL="285750" indent="-285750" algn="just">
              <a:buFont typeface="Wingdings" panose="05000000000000000000" pitchFamily="2" charset="2"/>
              <a:buChar char="l"/>
            </a:pPr>
            <a:r>
              <a:rPr lang="en-US" altLang="zh-CN" b="1" dirty="0">
                <a:latin typeface="Arial" panose="020B0604020202020204" pitchFamily="34" charset="0"/>
                <a:ea typeface="微软雅黑" panose="020B0503020204020204" pitchFamily="34" charset="-122"/>
                <a:cs typeface="Arial" panose="020B0604020202020204" pitchFamily="34" charset="0"/>
              </a:rPr>
              <a:t>Objective:</a:t>
            </a:r>
            <a:r>
              <a:rPr lang="en-US" altLang="zh-CN" b="1" dirty="0">
                <a:latin typeface="微软雅黑" panose="020B0503020204020204" pitchFamily="34" charset="-122"/>
                <a:ea typeface="微软雅黑" panose="020B0503020204020204" pitchFamily="34" charset="-122"/>
              </a:rPr>
              <a:t> </a:t>
            </a:r>
            <a:r>
              <a:rPr lang="en-US" altLang="zh-CN" sz="1600" dirty="0">
                <a:latin typeface="Calisto MT" panose="02040603050505030304" pitchFamily="18" charset="0"/>
                <a:ea typeface="Calibri" panose="020F0502020204030204" pitchFamily="34" charset="0"/>
                <a:cs typeface="Calibri" panose="020F0502020204030204" pitchFamily="34" charset="0"/>
              </a:rPr>
              <a:t>To predict short term returns of 14 popular cryptocurrencies using advanced deep learning methods. A dataset comprising of millions of rows of high-frequency (minute-by-minute) cryptocurrency trading data dating back to 2018 is used to build the model.</a:t>
            </a:r>
          </a:p>
        </p:txBody>
      </p:sp>
      <p:sp>
        <p:nvSpPr>
          <p:cNvPr id="7" name="文本框 6">
            <a:extLst>
              <a:ext uri="{FF2B5EF4-FFF2-40B4-BE49-F238E27FC236}">
                <a16:creationId xmlns:a16="http://schemas.microsoft.com/office/drawing/2014/main" id="{2B4F1FCB-A656-1DB0-6497-7BCFBFCF151F}"/>
              </a:ext>
            </a:extLst>
          </p:cNvPr>
          <p:cNvSpPr txBox="1"/>
          <p:nvPr/>
        </p:nvSpPr>
        <p:spPr>
          <a:xfrm>
            <a:off x="266700" y="4363391"/>
            <a:ext cx="6845300" cy="1846659"/>
          </a:xfrm>
          <a:prstGeom prst="rect">
            <a:avLst/>
          </a:prstGeom>
          <a:noFill/>
        </p:spPr>
        <p:txBody>
          <a:bodyPr wrap="square" rtlCol="0">
            <a:spAutoFit/>
          </a:bodyPr>
          <a:lstStyle/>
          <a:p>
            <a:pPr marL="285750" indent="-285750" algn="just">
              <a:buFont typeface="Wingdings" panose="05000000000000000000" pitchFamily="2" charset="2"/>
              <a:buChar char="l"/>
            </a:pPr>
            <a:r>
              <a:rPr lang="en-US" altLang="zh-CN" b="1" dirty="0">
                <a:latin typeface="Arial" panose="020B0604020202020204" pitchFamily="34" charset="0"/>
                <a:ea typeface="微软雅黑" panose="020B0503020204020204" pitchFamily="34" charset="-122"/>
                <a:cs typeface="Arial" panose="020B0604020202020204" pitchFamily="34" charset="0"/>
              </a:rPr>
              <a:t>Challenges:</a:t>
            </a:r>
            <a:r>
              <a:rPr lang="en-US" altLang="zh-CN" b="1" dirty="0">
                <a:latin typeface="微软雅黑" panose="020B0503020204020204" pitchFamily="34" charset="-122"/>
                <a:ea typeface="微软雅黑" panose="020B0503020204020204" pitchFamily="34" charset="-122"/>
              </a:rPr>
              <a:t> </a:t>
            </a:r>
            <a:r>
              <a:rPr lang="en-US" altLang="zh-CN" sz="1600" dirty="0">
                <a:latin typeface="Calisto MT" panose="02040603050505030304" pitchFamily="18" charset="0"/>
                <a:ea typeface="Calibri" panose="020F0502020204030204" pitchFamily="34" charset="0"/>
                <a:cs typeface="Calibri" panose="020F0502020204030204" pitchFamily="34" charset="0"/>
              </a:rPr>
              <a:t>Cryptocurrency returns prediction is a very challenging forecasting task considering the extreme volatility of the assets, the high interconnection between different cryptocurrencies, the market and meme manipulation, and the very fast changing market conditions. Moreover, the simultaneous activity of thousands of traders makes most signals transitory, persistent alpha will be exceptionally difficult to find, and the danger of overfitting will be considerable.</a:t>
            </a:r>
          </a:p>
        </p:txBody>
      </p:sp>
      <p:pic>
        <p:nvPicPr>
          <p:cNvPr id="1028" name="Picture 4">
            <a:extLst>
              <a:ext uri="{FF2B5EF4-FFF2-40B4-BE49-F238E27FC236}">
                <a16:creationId xmlns:a16="http://schemas.microsoft.com/office/drawing/2014/main" id="{F4AF01C3-3934-F96F-F85C-4DEBCC2412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54899" y="942394"/>
            <a:ext cx="4500000" cy="2573438"/>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2920F4C8-2973-1EF5-13C8-FF08528776C9}"/>
              </a:ext>
            </a:extLst>
          </p:cNvPr>
          <p:cNvPicPr>
            <a:picLocks noChangeAspect="1"/>
          </p:cNvPicPr>
          <p:nvPr/>
        </p:nvPicPr>
        <p:blipFill>
          <a:blip r:embed="rId5"/>
          <a:stretch>
            <a:fillRect/>
          </a:stretch>
        </p:blipFill>
        <p:spPr>
          <a:xfrm>
            <a:off x="7454899" y="3756276"/>
            <a:ext cx="4500000" cy="2453774"/>
          </a:xfrm>
          <a:prstGeom prst="rect">
            <a:avLst/>
          </a:prstGeom>
        </p:spPr>
      </p:pic>
      <p:sp>
        <p:nvSpPr>
          <p:cNvPr id="9" name="文本框 8">
            <a:extLst>
              <a:ext uri="{FF2B5EF4-FFF2-40B4-BE49-F238E27FC236}">
                <a16:creationId xmlns:a16="http://schemas.microsoft.com/office/drawing/2014/main" id="{830E2D0C-7071-3D0F-B1D7-66E3136E7E16}"/>
              </a:ext>
            </a:extLst>
          </p:cNvPr>
          <p:cNvSpPr txBox="1"/>
          <p:nvPr/>
        </p:nvSpPr>
        <p:spPr>
          <a:xfrm>
            <a:off x="11868320" y="6473890"/>
            <a:ext cx="273050" cy="338554"/>
          </a:xfrm>
          <a:prstGeom prst="rect">
            <a:avLst/>
          </a:prstGeom>
          <a:noFill/>
        </p:spPr>
        <p:txBody>
          <a:bodyPr wrap="square" rtlCol="0">
            <a:spAutoFit/>
          </a:bodyPr>
          <a:lstStyle/>
          <a:p>
            <a:r>
              <a:rPr lang="en-US" altLang="zh-CN" sz="1600" dirty="0">
                <a:latin typeface="Arial" panose="020B0604020202020204" pitchFamily="34" charset="0"/>
                <a:cs typeface="Arial" panose="020B0604020202020204" pitchFamily="34" charset="0"/>
              </a:rPr>
              <a:t>1</a:t>
            </a:r>
            <a:endParaRPr lang="zh-CN" alt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97160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香港科技大学logo-快图网-免费PNG图片免抠PNG高清背景素材库kuaipng.com">
            <a:extLst>
              <a:ext uri="{FF2B5EF4-FFF2-40B4-BE49-F238E27FC236}">
                <a16:creationId xmlns:a16="http://schemas.microsoft.com/office/drawing/2014/main" id="{CF74F1E8-F5D6-1386-3CD1-74D9FA9DC731}"/>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l="3559" t="40684" r="4047" b="40196"/>
          <a:stretch/>
        </p:blipFill>
        <p:spPr bwMode="auto">
          <a:xfrm>
            <a:off x="9532027" y="50800"/>
            <a:ext cx="2609343" cy="5400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E476858E-346B-ECBF-8AB6-51B114D300A9}"/>
              </a:ext>
            </a:extLst>
          </p:cNvPr>
          <p:cNvSpPr/>
          <p:nvPr/>
        </p:nvSpPr>
        <p:spPr>
          <a:xfrm>
            <a:off x="0" y="647950"/>
            <a:ext cx="12192000" cy="54000"/>
          </a:xfrm>
          <a:prstGeom prst="rect">
            <a:avLst/>
          </a:prstGeom>
          <a:gradFill flip="none" rotWithShape="1">
            <a:gsLst>
              <a:gs pos="0">
                <a:schemeClr val="accent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 name="文本框 2">
            <a:extLst>
              <a:ext uri="{FF2B5EF4-FFF2-40B4-BE49-F238E27FC236}">
                <a16:creationId xmlns:a16="http://schemas.microsoft.com/office/drawing/2014/main" id="{9A7894FC-8542-D41C-4921-4F1179893784}"/>
              </a:ext>
            </a:extLst>
          </p:cNvPr>
          <p:cNvSpPr txBox="1"/>
          <p:nvPr/>
        </p:nvSpPr>
        <p:spPr>
          <a:xfrm>
            <a:off x="120480" y="89967"/>
            <a:ext cx="297832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4472C4">
                    <a:lumMod val="75000"/>
                  </a:srgbClr>
                </a:solidFill>
                <a:effectLst/>
                <a:uLnTx/>
                <a:uFillTx/>
                <a:latin typeface="Arial" panose="020B0604020202020204" pitchFamily="34" charset="0"/>
                <a:ea typeface="微软雅黑" panose="020B0503020204020204" pitchFamily="34" charset="-122"/>
                <a:cs typeface="Arial" panose="020B0604020202020204" pitchFamily="34" charset="0"/>
              </a:rPr>
              <a:t>2. Data Analysis</a:t>
            </a:r>
            <a:endParaRPr kumimoji="0" lang="zh-CN" altLang="en-US" sz="2400" b="1" i="0" u="none" strike="noStrike" kern="1200" cap="none" spc="0" normalizeH="0" baseline="0" noProof="0" dirty="0">
              <a:ln>
                <a:noFill/>
              </a:ln>
              <a:solidFill>
                <a:srgbClr val="4472C4">
                  <a:lumMod val="75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9" name="文本框 8">
            <a:extLst>
              <a:ext uri="{FF2B5EF4-FFF2-40B4-BE49-F238E27FC236}">
                <a16:creationId xmlns:a16="http://schemas.microsoft.com/office/drawing/2014/main" id="{830E2D0C-7071-3D0F-B1D7-66E3136E7E16}"/>
              </a:ext>
            </a:extLst>
          </p:cNvPr>
          <p:cNvSpPr txBox="1"/>
          <p:nvPr/>
        </p:nvSpPr>
        <p:spPr>
          <a:xfrm>
            <a:off x="11868320" y="6473890"/>
            <a:ext cx="2730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2</a:t>
            </a:r>
            <a:endParaRPr kumimoji="0" lang="zh-CN" altLang="en-US" sz="16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p:txBody>
      </p:sp>
      <p:pic>
        <p:nvPicPr>
          <p:cNvPr id="10" name="图片 9">
            <a:extLst>
              <a:ext uri="{FF2B5EF4-FFF2-40B4-BE49-F238E27FC236}">
                <a16:creationId xmlns:a16="http://schemas.microsoft.com/office/drawing/2014/main" id="{54AAD36E-05B3-1308-3A88-DEC8C716CC76}"/>
              </a:ext>
            </a:extLst>
          </p:cNvPr>
          <p:cNvPicPr>
            <a:picLocks noChangeAspect="1"/>
          </p:cNvPicPr>
          <p:nvPr/>
        </p:nvPicPr>
        <p:blipFill rotWithShape="1">
          <a:blip r:embed="rId6"/>
          <a:srcRect l="1579" t="2564" r="3005" b="2676"/>
          <a:stretch/>
        </p:blipFill>
        <p:spPr>
          <a:xfrm>
            <a:off x="120480" y="2603669"/>
            <a:ext cx="5480050" cy="2172594"/>
          </a:xfrm>
          <a:prstGeom prst="rect">
            <a:avLst/>
          </a:prstGeom>
        </p:spPr>
      </p:pic>
      <p:pic>
        <p:nvPicPr>
          <p:cNvPr id="11" name="图片 10">
            <a:extLst>
              <a:ext uri="{FF2B5EF4-FFF2-40B4-BE49-F238E27FC236}">
                <a16:creationId xmlns:a16="http://schemas.microsoft.com/office/drawing/2014/main" id="{C4B95AFB-5BBB-D220-F5EB-8A1C961C82F5}"/>
              </a:ext>
            </a:extLst>
          </p:cNvPr>
          <p:cNvPicPr>
            <a:picLocks noChangeAspect="1"/>
          </p:cNvPicPr>
          <p:nvPr>
            <p:custDataLst>
              <p:tags r:id="rId1"/>
            </p:custDataLst>
          </p:nvPr>
        </p:nvPicPr>
        <p:blipFill>
          <a:blip r:embed="rId7"/>
          <a:stretch>
            <a:fillRect/>
          </a:stretch>
        </p:blipFill>
        <p:spPr>
          <a:xfrm>
            <a:off x="1038130" y="1265924"/>
            <a:ext cx="10115739" cy="720000"/>
          </a:xfrm>
          <a:prstGeom prst="rect">
            <a:avLst/>
          </a:prstGeom>
        </p:spPr>
      </p:pic>
      <p:sp>
        <p:nvSpPr>
          <p:cNvPr id="12" name="文本框 11">
            <a:extLst>
              <a:ext uri="{FF2B5EF4-FFF2-40B4-BE49-F238E27FC236}">
                <a16:creationId xmlns:a16="http://schemas.microsoft.com/office/drawing/2014/main" id="{CD6C289C-8D4F-5052-E8D3-8DDEDF15F2FB}"/>
              </a:ext>
            </a:extLst>
          </p:cNvPr>
          <p:cNvSpPr txBox="1"/>
          <p:nvPr/>
        </p:nvSpPr>
        <p:spPr>
          <a:xfrm>
            <a:off x="120480" y="798268"/>
            <a:ext cx="1822620" cy="369332"/>
          </a:xfrm>
          <a:prstGeom prst="rect">
            <a:avLst/>
          </a:prstGeom>
          <a:noFill/>
        </p:spPr>
        <p:txBody>
          <a:bodyPr wrap="square" rtlCol="0">
            <a:spAutoFit/>
          </a:bodyPr>
          <a:lstStyle/>
          <a:p>
            <a:r>
              <a:rPr lang="en-US" altLang="zh-CN" b="1" dirty="0">
                <a:latin typeface="Arial" panose="020B0604020202020204" pitchFamily="34" charset="0"/>
                <a:cs typeface="Arial" panose="020B0604020202020204" pitchFamily="34" charset="0"/>
              </a:rPr>
              <a:t>Data structure</a:t>
            </a:r>
            <a:endParaRPr lang="zh-CN" altLang="en-US" b="1" dirty="0">
              <a:latin typeface="Arial" panose="020B0604020202020204" pitchFamily="34" charset="0"/>
              <a:cs typeface="Arial" panose="020B0604020202020204" pitchFamily="34" charset="0"/>
            </a:endParaRPr>
          </a:p>
        </p:txBody>
      </p:sp>
      <p:sp>
        <p:nvSpPr>
          <p:cNvPr id="14" name="文本框 13">
            <a:extLst>
              <a:ext uri="{FF2B5EF4-FFF2-40B4-BE49-F238E27FC236}">
                <a16:creationId xmlns:a16="http://schemas.microsoft.com/office/drawing/2014/main" id="{C75DBD4C-705A-B6B5-C797-8C3623C2B8F7}"/>
              </a:ext>
            </a:extLst>
          </p:cNvPr>
          <p:cNvSpPr txBox="1"/>
          <p:nvPr/>
        </p:nvSpPr>
        <p:spPr>
          <a:xfrm>
            <a:off x="120480" y="2134545"/>
            <a:ext cx="3903662" cy="369332"/>
          </a:xfrm>
          <a:prstGeom prst="rect">
            <a:avLst/>
          </a:prstGeom>
          <a:noFill/>
        </p:spPr>
        <p:txBody>
          <a:bodyPr wrap="square">
            <a:spAutoFit/>
          </a:bodyPr>
          <a:lstStyle/>
          <a:p>
            <a:r>
              <a:rPr lang="en-US" altLang="zh-CN" b="1" dirty="0">
                <a:latin typeface="Arial" panose="020B0604020202020204" pitchFamily="34" charset="0"/>
                <a:cs typeface="Arial" panose="020B0604020202020204" pitchFamily="34" charset="0"/>
              </a:rPr>
              <a:t>Candlestick chart of Bitcoin price</a:t>
            </a:r>
          </a:p>
        </p:txBody>
      </p:sp>
      <p:sp>
        <p:nvSpPr>
          <p:cNvPr id="16" name="文本框 15">
            <a:extLst>
              <a:ext uri="{FF2B5EF4-FFF2-40B4-BE49-F238E27FC236}">
                <a16:creationId xmlns:a16="http://schemas.microsoft.com/office/drawing/2014/main" id="{0C808396-3D8D-5D14-AB91-290458D9FB74}"/>
              </a:ext>
            </a:extLst>
          </p:cNvPr>
          <p:cNvSpPr txBox="1"/>
          <p:nvPr/>
        </p:nvSpPr>
        <p:spPr>
          <a:xfrm>
            <a:off x="5683250" y="2437161"/>
            <a:ext cx="6321595" cy="2215991"/>
          </a:xfrm>
          <a:prstGeom prst="rect">
            <a:avLst/>
          </a:prstGeom>
          <a:noFill/>
        </p:spPr>
        <p:txBody>
          <a:bodyPr wrap="square">
            <a:spAutoFit/>
          </a:bodyPr>
          <a:lstStyle/>
          <a:p>
            <a:pPr algn="ctr">
              <a:spcAft>
                <a:spcPts val="1200"/>
              </a:spcAft>
            </a:pPr>
            <a:r>
              <a:rPr lang="en-US" altLang="zh-CN" b="1" dirty="0">
                <a:latin typeface="Arial" panose="020B0604020202020204" pitchFamily="34" charset="0"/>
                <a:cs typeface="Arial" panose="020B0604020202020204" pitchFamily="34" charset="0"/>
              </a:rPr>
              <a:t>Data characteristics &amp; findings</a:t>
            </a:r>
          </a:p>
          <a:p>
            <a:pPr marL="285750" indent="-285750" algn="just">
              <a:buFont typeface="Wingdings" panose="05000000000000000000" pitchFamily="2" charset="2"/>
              <a:buChar char="l"/>
            </a:pPr>
            <a:r>
              <a:rPr lang="en-US" altLang="zh-CN" sz="1600" dirty="0">
                <a:latin typeface="Calisto MT" panose="02040603050505030304" pitchFamily="18" charset="0"/>
              </a:rPr>
              <a:t>The price of the cryptocurrencies is a time-series based dataset,  so the hierarchical time series model may be useful.</a:t>
            </a:r>
          </a:p>
          <a:p>
            <a:pPr marL="285750" indent="-285750" algn="just">
              <a:spcBef>
                <a:spcPts val="600"/>
              </a:spcBef>
              <a:buFont typeface="Wingdings" panose="05000000000000000000" pitchFamily="2" charset="2"/>
              <a:buChar char="l"/>
            </a:pPr>
            <a:r>
              <a:rPr lang="en-US" altLang="zh-CN" sz="1600" dirty="0">
                <a:latin typeface="Calisto MT" panose="02040603050505030304" pitchFamily="18" charset="0"/>
              </a:rPr>
              <a:t>The volatility and correlation structure in the data are likely to be highly non-stationary.</a:t>
            </a:r>
          </a:p>
          <a:p>
            <a:pPr marL="285750" indent="-285750" algn="just">
              <a:spcBef>
                <a:spcPts val="600"/>
              </a:spcBef>
              <a:buFont typeface="Wingdings" panose="05000000000000000000" pitchFamily="2" charset="2"/>
              <a:buChar char="l"/>
            </a:pPr>
            <a:r>
              <a:rPr lang="en-US" altLang="zh-CN" sz="1600" dirty="0">
                <a:latin typeface="Calisto MT" panose="02040603050505030304" pitchFamily="18" charset="0"/>
              </a:rPr>
              <a:t>Due to rapid changes in the overall market environment, fluctuations in currency value may be misleading.</a:t>
            </a:r>
          </a:p>
        </p:txBody>
      </p:sp>
      <p:sp>
        <p:nvSpPr>
          <p:cNvPr id="18" name="文本框 17">
            <a:extLst>
              <a:ext uri="{FF2B5EF4-FFF2-40B4-BE49-F238E27FC236}">
                <a16:creationId xmlns:a16="http://schemas.microsoft.com/office/drawing/2014/main" id="{4B3BF692-D1F1-B395-4641-A4F548778FB0}"/>
              </a:ext>
            </a:extLst>
          </p:cNvPr>
          <p:cNvSpPr txBox="1"/>
          <p:nvPr/>
        </p:nvSpPr>
        <p:spPr>
          <a:xfrm>
            <a:off x="669839" y="5109728"/>
            <a:ext cx="10852320" cy="126188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120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Methodology</a:t>
            </a:r>
            <a:endParaRPr lang="en-US" altLang="zh-CN" dirty="0">
              <a:latin typeface="Calisto MT" panose="02040603050505030304" pitchFamily="18" charset="0"/>
            </a:endParaRPr>
          </a:p>
          <a:p>
            <a:pPr algn="just">
              <a:spcAft>
                <a:spcPts val="600"/>
              </a:spcAft>
            </a:pPr>
            <a:r>
              <a:rPr lang="en-US" altLang="zh-CN" sz="1600" dirty="0">
                <a:latin typeface="Calisto MT" panose="02040603050505030304" pitchFamily="18" charset="0"/>
              </a:rPr>
              <a:t>Based on the characteristics of the data, the training model was constructed combining the LSTM model and </a:t>
            </a:r>
            <a:r>
              <a:rPr lang="en-US" altLang="zh-CN" sz="1600" dirty="0" err="1">
                <a:latin typeface="Calisto MT" panose="02040603050505030304" pitchFamily="18" charset="0"/>
              </a:rPr>
              <a:t>ResNet</a:t>
            </a:r>
            <a:r>
              <a:rPr lang="en-US" altLang="zh-CN" sz="1600" dirty="0">
                <a:latin typeface="Calisto MT" panose="02040603050505030304" pitchFamily="18" charset="0"/>
              </a:rPr>
              <a:t> residual network. (Note:</a:t>
            </a:r>
            <a:r>
              <a:rPr lang="zh-CN" altLang="en-US" sz="1600" dirty="0">
                <a:latin typeface="Calisto MT" panose="02040603050505030304" pitchFamily="18" charset="0"/>
              </a:rPr>
              <a:t> </a:t>
            </a:r>
            <a:r>
              <a:rPr lang="en-US" altLang="zh-CN" sz="1600" dirty="0">
                <a:latin typeface="Calisto MT" panose="02040603050505030304" pitchFamily="18" charset="0"/>
              </a:rPr>
              <a:t>the target data excluding the influence of market signals were expected to be the prediction target or output result by the training model). </a:t>
            </a:r>
            <a:endParaRPr lang="zh-CN" altLang="en-US" sz="1600" dirty="0">
              <a:latin typeface="Calisto MT" panose="02040603050505030304" pitchFamily="18" charset="0"/>
            </a:endParaRPr>
          </a:p>
        </p:txBody>
      </p:sp>
    </p:spTree>
    <p:extLst>
      <p:ext uri="{BB962C8B-B14F-4D97-AF65-F5344CB8AC3E}">
        <p14:creationId xmlns:p14="http://schemas.microsoft.com/office/powerpoint/2010/main" val="1057787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4" grpId="0"/>
      <p:bldP spid="16" grpId="0"/>
      <p:bldP spid="1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香港科技大学logo-快图网-免费PNG图片免抠PNG高清背景素材库kuaipng.com">
            <a:extLst>
              <a:ext uri="{FF2B5EF4-FFF2-40B4-BE49-F238E27FC236}">
                <a16:creationId xmlns:a16="http://schemas.microsoft.com/office/drawing/2014/main" id="{CF74F1E8-F5D6-1386-3CD1-74D9FA9DC731}"/>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l="3559" t="40684" r="4047" b="40196"/>
          <a:stretch/>
        </p:blipFill>
        <p:spPr bwMode="auto">
          <a:xfrm>
            <a:off x="9532027" y="50800"/>
            <a:ext cx="2609343" cy="5400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E476858E-346B-ECBF-8AB6-51B114D300A9}"/>
              </a:ext>
            </a:extLst>
          </p:cNvPr>
          <p:cNvSpPr/>
          <p:nvPr/>
        </p:nvSpPr>
        <p:spPr>
          <a:xfrm>
            <a:off x="0" y="647950"/>
            <a:ext cx="12192000" cy="54000"/>
          </a:xfrm>
          <a:prstGeom prst="rect">
            <a:avLst/>
          </a:prstGeom>
          <a:gradFill flip="none" rotWithShape="1">
            <a:gsLst>
              <a:gs pos="0">
                <a:schemeClr val="accent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 name="文本框 2">
            <a:extLst>
              <a:ext uri="{FF2B5EF4-FFF2-40B4-BE49-F238E27FC236}">
                <a16:creationId xmlns:a16="http://schemas.microsoft.com/office/drawing/2014/main" id="{9A7894FC-8542-D41C-4921-4F1179893784}"/>
              </a:ext>
            </a:extLst>
          </p:cNvPr>
          <p:cNvSpPr txBox="1"/>
          <p:nvPr/>
        </p:nvSpPr>
        <p:spPr>
          <a:xfrm>
            <a:off x="120480" y="89967"/>
            <a:ext cx="335932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4472C4">
                    <a:lumMod val="75000"/>
                  </a:srgbClr>
                </a:solidFill>
                <a:effectLst/>
                <a:uLnTx/>
                <a:uFillTx/>
                <a:latin typeface="Arial" panose="020B0604020202020204" pitchFamily="34" charset="0"/>
                <a:ea typeface="微软雅黑" panose="020B0503020204020204" pitchFamily="34" charset="-122"/>
                <a:cs typeface="Arial" panose="020B0604020202020204" pitchFamily="34" charset="0"/>
              </a:rPr>
              <a:t>3. Network Structure</a:t>
            </a:r>
            <a:endParaRPr kumimoji="0" lang="zh-CN" altLang="en-US" sz="2400" b="1" i="0" u="none" strike="noStrike" kern="1200" cap="none" spc="0" normalizeH="0" baseline="0" noProof="0" dirty="0">
              <a:ln>
                <a:noFill/>
              </a:ln>
              <a:solidFill>
                <a:srgbClr val="4472C4">
                  <a:lumMod val="75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9" name="文本框 8">
            <a:extLst>
              <a:ext uri="{FF2B5EF4-FFF2-40B4-BE49-F238E27FC236}">
                <a16:creationId xmlns:a16="http://schemas.microsoft.com/office/drawing/2014/main" id="{830E2D0C-7071-3D0F-B1D7-66E3136E7E16}"/>
              </a:ext>
            </a:extLst>
          </p:cNvPr>
          <p:cNvSpPr txBox="1"/>
          <p:nvPr/>
        </p:nvSpPr>
        <p:spPr>
          <a:xfrm>
            <a:off x="11868320" y="6473890"/>
            <a:ext cx="2730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3</a:t>
            </a:r>
            <a:endParaRPr kumimoji="0" lang="zh-CN" altLang="en-US" sz="16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p:txBody>
      </p:sp>
      <p:pic>
        <p:nvPicPr>
          <p:cNvPr id="4" name="图片 3">
            <a:extLst>
              <a:ext uri="{FF2B5EF4-FFF2-40B4-BE49-F238E27FC236}">
                <a16:creationId xmlns:a16="http://schemas.microsoft.com/office/drawing/2014/main" id="{FA1B6A01-D879-0857-2B50-83A0FA23A3D5}"/>
              </a:ext>
            </a:extLst>
          </p:cNvPr>
          <p:cNvPicPr>
            <a:picLocks noChangeAspect="1"/>
          </p:cNvPicPr>
          <p:nvPr/>
        </p:nvPicPr>
        <p:blipFill>
          <a:blip r:embed="rId5"/>
          <a:stretch>
            <a:fillRect/>
          </a:stretch>
        </p:blipFill>
        <p:spPr>
          <a:xfrm>
            <a:off x="471988" y="1490952"/>
            <a:ext cx="3167308" cy="4320000"/>
          </a:xfrm>
          <a:prstGeom prst="rect">
            <a:avLst/>
          </a:prstGeom>
          <a:ln>
            <a:noFill/>
          </a:ln>
        </p:spPr>
      </p:pic>
      <p:sp>
        <p:nvSpPr>
          <p:cNvPr id="6" name="文本框 5">
            <a:extLst>
              <a:ext uri="{FF2B5EF4-FFF2-40B4-BE49-F238E27FC236}">
                <a16:creationId xmlns:a16="http://schemas.microsoft.com/office/drawing/2014/main" id="{C78A2F86-B52E-5EEA-741F-1E4113F3E006}"/>
              </a:ext>
            </a:extLst>
          </p:cNvPr>
          <p:cNvSpPr txBox="1"/>
          <p:nvPr/>
        </p:nvSpPr>
        <p:spPr>
          <a:xfrm>
            <a:off x="918907" y="911785"/>
            <a:ext cx="2273470" cy="369332"/>
          </a:xfrm>
          <a:prstGeom prst="rect">
            <a:avLst/>
          </a:prstGeom>
          <a:noFill/>
        </p:spPr>
        <p:txBody>
          <a:bodyPr wrap="square">
            <a:spAutoFit/>
          </a:bodyPr>
          <a:lstStyle/>
          <a:p>
            <a:pPr algn="ctr"/>
            <a:r>
              <a:rPr lang="en-US" altLang="zh-CN" b="1" dirty="0">
                <a:latin typeface="Arial" panose="020B0604020202020204" pitchFamily="34" charset="0"/>
                <a:cs typeface="Arial" panose="020B0604020202020204" pitchFamily="34" charset="0"/>
              </a:rPr>
              <a:t>Model architecture</a:t>
            </a:r>
          </a:p>
        </p:txBody>
      </p:sp>
      <p:sp>
        <p:nvSpPr>
          <p:cNvPr id="15" name="文本框 14">
            <a:extLst>
              <a:ext uri="{FF2B5EF4-FFF2-40B4-BE49-F238E27FC236}">
                <a16:creationId xmlns:a16="http://schemas.microsoft.com/office/drawing/2014/main" id="{FB11D113-527E-5ADA-8141-636AC5539288}"/>
              </a:ext>
            </a:extLst>
          </p:cNvPr>
          <p:cNvSpPr txBox="1"/>
          <p:nvPr/>
        </p:nvSpPr>
        <p:spPr>
          <a:xfrm>
            <a:off x="4791869" y="913083"/>
            <a:ext cx="2608262" cy="369332"/>
          </a:xfrm>
          <a:prstGeom prst="rect">
            <a:avLst/>
          </a:prstGeom>
          <a:noFill/>
        </p:spPr>
        <p:txBody>
          <a:bodyPr wrap="square">
            <a:spAutoFit/>
          </a:bodyPr>
          <a:lstStyle/>
          <a:p>
            <a:pPr algn="ctr"/>
            <a:r>
              <a:rPr lang="en-US" altLang="zh-CN" b="1" dirty="0">
                <a:latin typeface="Arial" panose="020B0604020202020204" pitchFamily="34" charset="0"/>
                <a:cs typeface="Arial" panose="020B0604020202020204" pitchFamily="34" charset="0"/>
              </a:rPr>
              <a:t>Transformer structure</a:t>
            </a:r>
            <a:endParaRPr lang="zh-CN" altLang="en-US" b="1" dirty="0">
              <a:latin typeface="Arial" panose="020B0604020202020204" pitchFamily="34" charset="0"/>
              <a:cs typeface="Arial" panose="020B0604020202020204" pitchFamily="34" charset="0"/>
            </a:endParaRPr>
          </a:p>
        </p:txBody>
      </p:sp>
      <p:pic>
        <p:nvPicPr>
          <p:cNvPr id="19" name="图片 18">
            <a:extLst>
              <a:ext uri="{FF2B5EF4-FFF2-40B4-BE49-F238E27FC236}">
                <a16:creationId xmlns:a16="http://schemas.microsoft.com/office/drawing/2014/main" id="{4F7E5132-3BCC-D9A8-1422-0BD2CC6E9714}"/>
              </a:ext>
            </a:extLst>
          </p:cNvPr>
          <p:cNvPicPr>
            <a:picLocks noChangeAspect="1"/>
          </p:cNvPicPr>
          <p:nvPr/>
        </p:nvPicPr>
        <p:blipFill>
          <a:blip r:embed="rId6"/>
          <a:stretch>
            <a:fillRect/>
          </a:stretch>
        </p:blipFill>
        <p:spPr>
          <a:xfrm>
            <a:off x="9067028" y="1318150"/>
            <a:ext cx="2217139" cy="1902899"/>
          </a:xfrm>
          <a:prstGeom prst="rect">
            <a:avLst/>
          </a:prstGeom>
        </p:spPr>
      </p:pic>
      <p:sp>
        <p:nvSpPr>
          <p:cNvPr id="20" name="文本框 19">
            <a:extLst>
              <a:ext uri="{FF2B5EF4-FFF2-40B4-BE49-F238E27FC236}">
                <a16:creationId xmlns:a16="http://schemas.microsoft.com/office/drawing/2014/main" id="{49FC1066-0C3B-D653-49E0-06007909A36C}"/>
              </a:ext>
            </a:extLst>
          </p:cNvPr>
          <p:cNvSpPr txBox="1"/>
          <p:nvPr/>
        </p:nvSpPr>
        <p:spPr>
          <a:xfrm>
            <a:off x="8961435" y="911785"/>
            <a:ext cx="2428324" cy="369332"/>
          </a:xfrm>
          <a:prstGeom prst="rect">
            <a:avLst/>
          </a:prstGeom>
          <a:noFill/>
        </p:spPr>
        <p:txBody>
          <a:bodyPr wrap="square">
            <a:spAutoFit/>
          </a:bodyPr>
          <a:lstStyle/>
          <a:p>
            <a:pPr algn="ctr"/>
            <a:r>
              <a:rPr lang="en-US" altLang="zh-CN" b="1" dirty="0">
                <a:latin typeface="Arial" panose="020B0604020202020204" pitchFamily="34" charset="0"/>
                <a:cs typeface="Arial" panose="020B0604020202020204" pitchFamily="34" charset="0"/>
              </a:rPr>
              <a:t>Input: (</a:t>
            </a:r>
            <a:r>
              <a:rPr lang="en-US" altLang="zh-CN" b="1" i="1" dirty="0">
                <a:latin typeface="Arial" panose="020B0604020202020204" pitchFamily="34" charset="0"/>
                <a:cs typeface="Arial" panose="020B0604020202020204" pitchFamily="34" charset="0"/>
              </a:rPr>
              <a:t>N</a:t>
            </a:r>
            <a:r>
              <a:rPr lang="en-US" altLang="zh-CN" b="1" dirty="0">
                <a:latin typeface="Arial" panose="020B0604020202020204" pitchFamily="34" charset="0"/>
                <a:cs typeface="Arial" panose="020B0604020202020204" pitchFamily="34" charset="0"/>
              </a:rPr>
              <a:t>, 128, 14, 12)</a:t>
            </a:r>
            <a:endParaRPr lang="zh-CN" altLang="en-US" b="1" dirty="0">
              <a:latin typeface="Arial" panose="020B0604020202020204" pitchFamily="34" charset="0"/>
              <a:cs typeface="Arial" panose="020B0604020202020204" pitchFamily="34" charset="0"/>
            </a:endParaRPr>
          </a:p>
        </p:txBody>
      </p:sp>
      <p:sp>
        <p:nvSpPr>
          <p:cNvPr id="21" name="文本框 20">
            <a:extLst>
              <a:ext uri="{FF2B5EF4-FFF2-40B4-BE49-F238E27FC236}">
                <a16:creationId xmlns:a16="http://schemas.microsoft.com/office/drawing/2014/main" id="{367E9A3F-2726-A6EE-5D8D-7C236B36D205}"/>
              </a:ext>
            </a:extLst>
          </p:cNvPr>
          <p:cNvSpPr txBox="1"/>
          <p:nvPr/>
        </p:nvSpPr>
        <p:spPr>
          <a:xfrm>
            <a:off x="9529739" y="3119199"/>
            <a:ext cx="889000" cy="523220"/>
          </a:xfrm>
          <a:prstGeom prst="rect">
            <a:avLst/>
          </a:prstGeom>
          <a:noFill/>
        </p:spPr>
        <p:txBody>
          <a:bodyPr wrap="square" rtlCol="0">
            <a:spAutoFit/>
          </a:bodyPr>
          <a:lstStyle/>
          <a:p>
            <a:pPr algn="ctr"/>
            <a:r>
              <a:rPr lang="en-US" altLang="zh-CN" sz="1400" dirty="0">
                <a:latin typeface="Calisto MT" panose="02040603050505030304" pitchFamily="18" charset="0"/>
              </a:rPr>
              <a:t>Minutes</a:t>
            </a:r>
          </a:p>
          <a:p>
            <a:pPr algn="ctr"/>
            <a:r>
              <a:rPr lang="en-US" altLang="zh-CN" sz="1400" dirty="0">
                <a:latin typeface="Calisto MT" panose="02040603050505030304" pitchFamily="18" charset="0"/>
              </a:rPr>
              <a:t>128</a:t>
            </a:r>
            <a:endParaRPr lang="zh-CN" altLang="en-US" sz="1400" dirty="0">
              <a:latin typeface="Calisto MT" panose="02040603050505030304" pitchFamily="18" charset="0"/>
            </a:endParaRPr>
          </a:p>
        </p:txBody>
      </p:sp>
      <p:sp>
        <p:nvSpPr>
          <p:cNvPr id="22" name="文本框 21">
            <a:extLst>
              <a:ext uri="{FF2B5EF4-FFF2-40B4-BE49-F238E27FC236}">
                <a16:creationId xmlns:a16="http://schemas.microsoft.com/office/drawing/2014/main" id="{6B803AE6-CDDC-FE72-65DB-19AF9F68FC34}"/>
              </a:ext>
            </a:extLst>
          </p:cNvPr>
          <p:cNvSpPr txBox="1"/>
          <p:nvPr/>
        </p:nvSpPr>
        <p:spPr>
          <a:xfrm>
            <a:off x="8439131" y="2212062"/>
            <a:ext cx="677113" cy="523220"/>
          </a:xfrm>
          <a:prstGeom prst="rect">
            <a:avLst/>
          </a:prstGeom>
          <a:noFill/>
        </p:spPr>
        <p:txBody>
          <a:bodyPr wrap="square" rtlCol="0">
            <a:spAutoFit/>
          </a:bodyPr>
          <a:lstStyle/>
          <a:p>
            <a:pPr algn="ctr"/>
            <a:r>
              <a:rPr lang="en-US" altLang="zh-CN" sz="1400" dirty="0">
                <a:latin typeface="Calisto MT" panose="02040603050505030304" pitchFamily="18" charset="0"/>
              </a:rPr>
              <a:t>Assets</a:t>
            </a:r>
          </a:p>
          <a:p>
            <a:pPr algn="ctr"/>
            <a:r>
              <a:rPr lang="en-US" altLang="zh-CN" sz="1400" dirty="0">
                <a:latin typeface="Calisto MT" panose="02040603050505030304" pitchFamily="18" charset="0"/>
              </a:rPr>
              <a:t>14</a:t>
            </a:r>
            <a:endParaRPr lang="zh-CN" altLang="en-US" sz="1400" dirty="0">
              <a:latin typeface="Calisto MT" panose="02040603050505030304" pitchFamily="18" charset="0"/>
            </a:endParaRPr>
          </a:p>
        </p:txBody>
      </p:sp>
      <p:sp>
        <p:nvSpPr>
          <p:cNvPr id="23" name="文本框 22">
            <a:extLst>
              <a:ext uri="{FF2B5EF4-FFF2-40B4-BE49-F238E27FC236}">
                <a16:creationId xmlns:a16="http://schemas.microsoft.com/office/drawing/2014/main" id="{8ED0441F-E9B7-EC22-E4BD-5E4EB69B1515}"/>
              </a:ext>
            </a:extLst>
          </p:cNvPr>
          <p:cNvSpPr txBox="1"/>
          <p:nvPr/>
        </p:nvSpPr>
        <p:spPr>
          <a:xfrm rot="18937737">
            <a:off x="10801693" y="2768688"/>
            <a:ext cx="889000" cy="523220"/>
          </a:xfrm>
          <a:prstGeom prst="rect">
            <a:avLst/>
          </a:prstGeom>
          <a:noFill/>
        </p:spPr>
        <p:txBody>
          <a:bodyPr wrap="square" rtlCol="0">
            <a:spAutoFit/>
          </a:bodyPr>
          <a:lstStyle/>
          <a:p>
            <a:pPr algn="ctr"/>
            <a:r>
              <a:rPr lang="en-US" altLang="zh-CN" sz="1400" dirty="0">
                <a:latin typeface="Calisto MT" panose="02040603050505030304" pitchFamily="18" charset="0"/>
              </a:rPr>
              <a:t>Features</a:t>
            </a:r>
          </a:p>
          <a:p>
            <a:pPr algn="ctr"/>
            <a:r>
              <a:rPr lang="en-US" altLang="zh-CN" sz="1400" dirty="0">
                <a:latin typeface="Calisto MT" panose="02040603050505030304" pitchFamily="18" charset="0"/>
              </a:rPr>
              <a:t>12</a:t>
            </a:r>
            <a:endParaRPr lang="zh-CN" altLang="en-US" sz="1400" dirty="0">
              <a:latin typeface="Calisto MT" panose="02040603050505030304" pitchFamily="18" charset="0"/>
            </a:endParaRPr>
          </a:p>
        </p:txBody>
      </p:sp>
      <p:sp>
        <p:nvSpPr>
          <p:cNvPr id="24" name="文本框 23">
            <a:extLst>
              <a:ext uri="{FF2B5EF4-FFF2-40B4-BE49-F238E27FC236}">
                <a16:creationId xmlns:a16="http://schemas.microsoft.com/office/drawing/2014/main" id="{6E4E3E59-2C2A-A1BF-976A-8ACCC1884902}"/>
              </a:ext>
            </a:extLst>
          </p:cNvPr>
          <p:cNvSpPr txBox="1"/>
          <p:nvPr/>
        </p:nvSpPr>
        <p:spPr>
          <a:xfrm>
            <a:off x="8229237" y="3785524"/>
            <a:ext cx="3892720" cy="1754326"/>
          </a:xfrm>
          <a:prstGeom prst="rect">
            <a:avLst/>
          </a:prstGeom>
          <a:noFill/>
        </p:spPr>
        <p:txBody>
          <a:bodyPr wrap="square" rtlCol="0">
            <a:spAutoFit/>
          </a:bodyPr>
          <a:lstStyle/>
          <a:p>
            <a:pPr algn="ctr">
              <a:spcAft>
                <a:spcPts val="600"/>
              </a:spcAft>
            </a:pPr>
            <a:r>
              <a:rPr lang="en-US" altLang="zh-CN" b="1" dirty="0">
                <a:latin typeface="Arial" panose="020B0604020202020204" pitchFamily="34" charset="0"/>
                <a:cs typeface="Arial" panose="020B0604020202020204" pitchFamily="34" charset="0"/>
              </a:rPr>
              <a:t>Note</a:t>
            </a:r>
          </a:p>
          <a:p>
            <a:pPr marL="285750" indent="-285750" algn="just">
              <a:spcAft>
                <a:spcPts val="600"/>
              </a:spcAft>
              <a:buFont typeface="Wingdings" panose="05000000000000000000" pitchFamily="2" charset="2"/>
              <a:buChar char="l"/>
            </a:pPr>
            <a:r>
              <a:rPr lang="en-US" altLang="zh-CN" sz="1600" dirty="0">
                <a:latin typeface="Calisto MT" panose="02040603050505030304" pitchFamily="18" charset="0"/>
              </a:rPr>
              <a:t>9 original features in the dataset: timestamp, </a:t>
            </a:r>
            <a:r>
              <a:rPr lang="en-US" altLang="zh-CN" sz="1600" dirty="0" err="1">
                <a:latin typeface="Calisto MT" panose="02040603050505030304" pitchFamily="18" charset="0"/>
              </a:rPr>
              <a:t>Asset_ID</a:t>
            </a:r>
            <a:r>
              <a:rPr lang="en-US" altLang="zh-CN" sz="1600" dirty="0">
                <a:latin typeface="Calisto MT" panose="02040603050505030304" pitchFamily="18" charset="0"/>
              </a:rPr>
              <a:t>, Count, Open, High, Low, Close, Volume, and VWAP.</a:t>
            </a:r>
          </a:p>
          <a:p>
            <a:pPr marL="285750" indent="-285750" algn="just">
              <a:buFont typeface="Wingdings" panose="05000000000000000000" pitchFamily="2" charset="2"/>
              <a:buChar char="l"/>
            </a:pPr>
            <a:r>
              <a:rPr lang="en-US" altLang="zh-CN" sz="1600" dirty="0">
                <a:latin typeface="Calisto MT" panose="02040603050505030304" pitchFamily="18" charset="0"/>
              </a:rPr>
              <a:t>3 additional features: mean prices over 200, 100 and 50 minutes.</a:t>
            </a:r>
            <a:endParaRPr lang="zh-CN" altLang="en-US" sz="1600" dirty="0">
              <a:latin typeface="Calisto MT" panose="02040603050505030304" pitchFamily="18" charset="0"/>
            </a:endParaRPr>
          </a:p>
        </p:txBody>
      </p:sp>
      <p:sp>
        <p:nvSpPr>
          <p:cNvPr id="25" name="文本框 24">
            <a:extLst>
              <a:ext uri="{FF2B5EF4-FFF2-40B4-BE49-F238E27FC236}">
                <a16:creationId xmlns:a16="http://schemas.microsoft.com/office/drawing/2014/main" id="{348F1F4C-DB6F-3747-380E-61B7449A00B6}"/>
              </a:ext>
            </a:extLst>
          </p:cNvPr>
          <p:cNvSpPr txBox="1"/>
          <p:nvPr/>
        </p:nvSpPr>
        <p:spPr>
          <a:xfrm>
            <a:off x="120480" y="5974019"/>
            <a:ext cx="11747840" cy="800219"/>
          </a:xfrm>
          <a:prstGeom prst="rect">
            <a:avLst/>
          </a:prstGeom>
          <a:noFill/>
        </p:spPr>
        <p:txBody>
          <a:bodyPr wrap="square" rtlCol="0">
            <a:spAutoFit/>
          </a:bodyPr>
          <a:lstStyle/>
          <a:p>
            <a:pPr>
              <a:spcAft>
                <a:spcPts val="600"/>
              </a:spcAft>
            </a:pPr>
            <a:r>
              <a:rPr lang="en-US" altLang="zh-CN" sz="1200" dirty="0">
                <a:latin typeface="Times New Roman" panose="02020603050405020304" pitchFamily="18" charset="0"/>
                <a:cs typeface="Times New Roman" panose="02020603050405020304" pitchFamily="18" charset="0"/>
              </a:rPr>
              <a:t>References:</a:t>
            </a:r>
          </a:p>
          <a:p>
            <a:pPr>
              <a:spcAft>
                <a:spcPts val="600"/>
              </a:spcAft>
            </a:pPr>
            <a:r>
              <a:rPr lang="en-US" altLang="zh-CN" sz="1200" dirty="0">
                <a:latin typeface="Times New Roman" panose="02020603050405020304" pitchFamily="18" charset="0"/>
                <a:cs typeface="Times New Roman" panose="02020603050405020304" pitchFamily="18" charset="0"/>
              </a:rPr>
              <a:t>Vaswani, Ashish, et al. "Attention is all you need." Advances in Neural Information Processing Systems 30 (2017).</a:t>
            </a:r>
          </a:p>
          <a:p>
            <a:r>
              <a:rPr lang="en-US" altLang="zh-CN" sz="1200" dirty="0">
                <a:latin typeface="Times New Roman" panose="02020603050405020304" pitchFamily="18" charset="0"/>
                <a:cs typeface="Times New Roman" panose="02020603050405020304" pitchFamily="18" charset="0"/>
              </a:rPr>
              <a:t>Lu, Wenjie, et al. "A CNN-</a:t>
            </a:r>
            <a:r>
              <a:rPr lang="en-US" altLang="zh-CN" sz="1200" dirty="0" err="1">
                <a:latin typeface="Times New Roman" panose="02020603050405020304" pitchFamily="18" charset="0"/>
                <a:cs typeface="Times New Roman" panose="02020603050405020304" pitchFamily="18" charset="0"/>
              </a:rPr>
              <a:t>BiLSTM</a:t>
            </a:r>
            <a:r>
              <a:rPr lang="en-US" altLang="zh-CN" sz="1200" dirty="0">
                <a:latin typeface="Times New Roman" panose="02020603050405020304" pitchFamily="18" charset="0"/>
                <a:cs typeface="Times New Roman" panose="02020603050405020304" pitchFamily="18" charset="0"/>
              </a:rPr>
              <a:t>-AM method for stock price prediction." Neural Computing and Applications 33.10 (2021): 4741-4753.</a:t>
            </a:r>
            <a:endParaRPr lang="zh-CN" altLang="en-US" sz="12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722B93E4-335E-D768-5976-13001E2FB7DA}"/>
              </a:ext>
            </a:extLst>
          </p:cNvPr>
          <p:cNvPicPr>
            <a:picLocks noChangeAspect="1"/>
          </p:cNvPicPr>
          <p:nvPr/>
        </p:nvPicPr>
        <p:blipFill>
          <a:blip r:embed="rId7"/>
          <a:stretch>
            <a:fillRect/>
          </a:stretch>
        </p:blipFill>
        <p:spPr>
          <a:xfrm>
            <a:off x="4746000" y="1493548"/>
            <a:ext cx="2700000" cy="3123134"/>
          </a:xfrm>
          <a:prstGeom prst="rect">
            <a:avLst/>
          </a:prstGeom>
          <a:ln w="28575">
            <a:solidFill>
              <a:schemeClr val="accent2"/>
            </a:solidFill>
          </a:ln>
        </p:spPr>
      </p:pic>
      <p:cxnSp>
        <p:nvCxnSpPr>
          <p:cNvPr id="11" name="直接箭头连接符 10">
            <a:extLst>
              <a:ext uri="{FF2B5EF4-FFF2-40B4-BE49-F238E27FC236}">
                <a16:creationId xmlns:a16="http://schemas.microsoft.com/office/drawing/2014/main" id="{D6767167-1AF9-B337-CC68-5D96FCA9DE43}"/>
              </a:ext>
            </a:extLst>
          </p:cNvPr>
          <p:cNvCxnSpPr>
            <a:cxnSpLocks/>
            <a:endCxn id="7" idx="1"/>
          </p:cNvCxnSpPr>
          <p:nvPr/>
        </p:nvCxnSpPr>
        <p:spPr>
          <a:xfrm flipV="1">
            <a:off x="2216150" y="3055115"/>
            <a:ext cx="2529850" cy="59583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478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5" grpId="0"/>
      <p:bldP spid="20" grpId="0"/>
      <p:bldP spid="21" grpId="0"/>
      <p:bldP spid="22" grpId="0"/>
      <p:bldP spid="23" grpId="0"/>
      <p:bldP spid="24"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香港科技大学logo-快图网-免费PNG图片免抠PNG高清背景素材库kuaipng.com">
            <a:extLst>
              <a:ext uri="{FF2B5EF4-FFF2-40B4-BE49-F238E27FC236}">
                <a16:creationId xmlns:a16="http://schemas.microsoft.com/office/drawing/2014/main" id="{CF74F1E8-F5D6-1386-3CD1-74D9FA9DC731}"/>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l="3559" t="40684" r="4047" b="40196"/>
          <a:stretch/>
        </p:blipFill>
        <p:spPr bwMode="auto">
          <a:xfrm>
            <a:off x="9532027" y="50800"/>
            <a:ext cx="2609343" cy="5400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E476858E-346B-ECBF-8AB6-51B114D300A9}"/>
              </a:ext>
            </a:extLst>
          </p:cNvPr>
          <p:cNvSpPr/>
          <p:nvPr/>
        </p:nvSpPr>
        <p:spPr>
          <a:xfrm>
            <a:off x="0" y="647950"/>
            <a:ext cx="12192000" cy="54000"/>
          </a:xfrm>
          <a:prstGeom prst="rect">
            <a:avLst/>
          </a:prstGeom>
          <a:gradFill flip="none" rotWithShape="1">
            <a:gsLst>
              <a:gs pos="0">
                <a:schemeClr val="accent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 name="文本框 2">
            <a:extLst>
              <a:ext uri="{FF2B5EF4-FFF2-40B4-BE49-F238E27FC236}">
                <a16:creationId xmlns:a16="http://schemas.microsoft.com/office/drawing/2014/main" id="{9A7894FC-8542-D41C-4921-4F1179893784}"/>
              </a:ext>
            </a:extLst>
          </p:cNvPr>
          <p:cNvSpPr txBox="1"/>
          <p:nvPr/>
        </p:nvSpPr>
        <p:spPr>
          <a:xfrm>
            <a:off x="120480" y="89967"/>
            <a:ext cx="391812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4472C4">
                    <a:lumMod val="75000"/>
                  </a:srgbClr>
                </a:solidFill>
                <a:effectLst/>
                <a:uLnTx/>
                <a:uFillTx/>
                <a:latin typeface="Arial" panose="020B0604020202020204" pitchFamily="34" charset="0"/>
                <a:ea typeface="微软雅黑" panose="020B0503020204020204" pitchFamily="34" charset="-122"/>
                <a:cs typeface="Arial" panose="020B0604020202020204" pitchFamily="34" charset="0"/>
              </a:rPr>
              <a:t>4. Model Improvement</a:t>
            </a:r>
            <a:endParaRPr kumimoji="0" lang="zh-CN" altLang="en-US" sz="2400" b="1" i="0" u="none" strike="noStrike" kern="1200" cap="none" spc="0" normalizeH="0" baseline="0" noProof="0" dirty="0">
              <a:ln>
                <a:noFill/>
              </a:ln>
              <a:solidFill>
                <a:srgbClr val="4472C4">
                  <a:lumMod val="75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9" name="文本框 8">
            <a:extLst>
              <a:ext uri="{FF2B5EF4-FFF2-40B4-BE49-F238E27FC236}">
                <a16:creationId xmlns:a16="http://schemas.microsoft.com/office/drawing/2014/main" id="{830E2D0C-7071-3D0F-B1D7-66E3136E7E16}"/>
              </a:ext>
            </a:extLst>
          </p:cNvPr>
          <p:cNvSpPr txBox="1"/>
          <p:nvPr/>
        </p:nvSpPr>
        <p:spPr>
          <a:xfrm>
            <a:off x="11868320" y="6473890"/>
            <a:ext cx="2730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4</a:t>
            </a:r>
            <a:endParaRPr kumimoji="0" lang="zh-CN" altLang="en-US" sz="16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25" name="文本框 24">
            <a:extLst>
              <a:ext uri="{FF2B5EF4-FFF2-40B4-BE49-F238E27FC236}">
                <a16:creationId xmlns:a16="http://schemas.microsoft.com/office/drawing/2014/main" id="{348F1F4C-DB6F-3747-380E-61B7449A00B6}"/>
              </a:ext>
            </a:extLst>
          </p:cNvPr>
          <p:cNvSpPr txBox="1"/>
          <p:nvPr/>
        </p:nvSpPr>
        <p:spPr>
          <a:xfrm>
            <a:off x="120480" y="5914648"/>
            <a:ext cx="11747840" cy="89255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References:</a:t>
            </a:r>
          </a:p>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Vaswani, Ashish, et al. "Attention is all you need." Advances in Neural Information Processing Systems 30 (2017).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Lu, Wenjie, et al. "A CNN-</a:t>
            </a:r>
            <a:r>
              <a:rPr kumimoji="0" lang="en-US" altLang="zh-CN" sz="1400" b="0" i="0" u="none" strike="noStrike" kern="1200" cap="none" spc="0" normalizeH="0" baseline="0" noProof="0" dirty="0" err="1">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BiLSTM</a:t>
            </a:r>
            <a:r>
              <a:rPr kumimoji="0" lang="en-US" altLang="zh-CN" sz="14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-AM method for stock price prediction." Neural Computing and Applications 33.10 (2021): 4741-4753.</a:t>
            </a:r>
            <a:endParaRPr kumimoji="0" lang="zh-CN" altLang="en-US" sz="14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33F1F0CE-A7B0-0F64-68BD-5F3535512FC5}"/>
              </a:ext>
            </a:extLst>
          </p:cNvPr>
          <p:cNvSpPr txBox="1"/>
          <p:nvPr/>
        </p:nvSpPr>
        <p:spPr>
          <a:xfrm>
            <a:off x="120480" y="879146"/>
            <a:ext cx="11874500" cy="1831271"/>
          </a:xfrm>
          <a:prstGeom prst="rect">
            <a:avLst/>
          </a:prstGeom>
          <a:noFill/>
        </p:spPr>
        <p:txBody>
          <a:bodyPr wrap="square">
            <a:spAutoFit/>
          </a:bodyPr>
          <a:lstStyle/>
          <a:p>
            <a:pPr marR="0" lvl="0" algn="ctr" defTabSz="914400" rtl="0" eaLnBrk="1" fontAlgn="auto" latinLnBrk="0" hangingPunct="1">
              <a:lnSpc>
                <a:spcPct val="100000"/>
              </a:lnSpc>
              <a:spcBef>
                <a:spcPts val="0"/>
              </a:spcBef>
              <a:spcAft>
                <a:spcPts val="600"/>
              </a:spcAft>
              <a:buClrTx/>
              <a:buSzTx/>
              <a:tabLst/>
              <a:defRPr/>
            </a:pPr>
            <a:r>
              <a:rPr kumimoji="0" lang="en-US" altLang="zh-CN" b="1"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The overall training model</a:t>
            </a:r>
          </a:p>
          <a:p>
            <a:pPr marL="342900" marR="0" lvl="0" indent="-342900" algn="just" defTabSz="914400" rtl="0" eaLnBrk="1" fontAlgn="auto" latinLnBrk="0" hangingPunct="1">
              <a:lnSpc>
                <a:spcPct val="100000"/>
              </a:lnSpc>
              <a:spcBef>
                <a:spcPts val="0"/>
              </a:spcBef>
              <a:spcAft>
                <a:spcPts val="600"/>
              </a:spcAft>
              <a:buClrTx/>
              <a:buSzTx/>
              <a:buFont typeface="+mj-lt"/>
              <a:buAutoNum type="arabicPeriod"/>
              <a:tabLst/>
              <a:defRPr/>
            </a:pPr>
            <a:r>
              <a:rPr kumimoji="0" lang="en-US" altLang="zh-CN" sz="1600" b="0" i="0" u="none" strike="noStrike" kern="1200" cap="none" spc="0" normalizeH="0" baseline="0" noProof="0" dirty="0">
                <a:ln>
                  <a:noFill/>
                </a:ln>
                <a:solidFill>
                  <a:prstClr val="black"/>
                </a:solidFill>
                <a:effectLst/>
                <a:uLnTx/>
                <a:uFillTx/>
                <a:latin typeface="Calisto MT" panose="02040603050505030304" pitchFamily="18" charset="0"/>
                <a:ea typeface="等线" panose="02010600030101010101" pitchFamily="2" charset="-122"/>
              </a:rPr>
              <a:t>Initially, a CNN-LSTM-Transformer model was employed to guarantee that the features of the time series data can be extracted, but the experimental results were not satisfactory. </a:t>
            </a:r>
          </a:p>
          <a:p>
            <a:pPr marL="342900" marR="0" lvl="0" indent="-342900" algn="just" defTabSz="914400" rtl="0" eaLnBrk="1" fontAlgn="auto" latinLnBrk="0" hangingPunct="1">
              <a:lnSpc>
                <a:spcPct val="100000"/>
              </a:lnSpc>
              <a:spcBef>
                <a:spcPts val="0"/>
              </a:spcBef>
              <a:spcAft>
                <a:spcPts val="600"/>
              </a:spcAft>
              <a:buClrTx/>
              <a:buSzTx/>
              <a:buFont typeface="+mj-lt"/>
              <a:buAutoNum type="arabicPeriod"/>
              <a:tabLst/>
              <a:defRPr/>
            </a:pPr>
            <a:r>
              <a:rPr kumimoji="0" lang="en-US" altLang="zh-CN" sz="1600" b="0" i="0" u="none" strike="noStrike" kern="1200" cap="none" spc="0" normalizeH="0" baseline="0" noProof="0" dirty="0">
                <a:ln>
                  <a:noFill/>
                </a:ln>
                <a:solidFill>
                  <a:prstClr val="black"/>
                </a:solidFill>
                <a:effectLst/>
                <a:uLnTx/>
                <a:uFillTx/>
                <a:latin typeface="Calisto MT" panose="02040603050505030304" pitchFamily="18" charset="0"/>
                <a:ea typeface="等线" panose="02010600030101010101" pitchFamily="2" charset="-122"/>
              </a:rPr>
              <a:t>Then, the CNN was replaced by a multi-layer </a:t>
            </a:r>
            <a:r>
              <a:rPr kumimoji="0" lang="en-US" altLang="zh-CN" sz="1600" b="0" i="0" u="none" strike="noStrike" kern="1200" cap="none" spc="0" normalizeH="0" baseline="0" noProof="0" dirty="0" err="1">
                <a:ln>
                  <a:noFill/>
                </a:ln>
                <a:solidFill>
                  <a:prstClr val="black"/>
                </a:solidFill>
                <a:effectLst/>
                <a:uLnTx/>
                <a:uFillTx/>
                <a:latin typeface="Calisto MT" panose="02040603050505030304" pitchFamily="18" charset="0"/>
                <a:ea typeface="等线" panose="02010600030101010101" pitchFamily="2" charset="-122"/>
              </a:rPr>
              <a:t>ResNet</a:t>
            </a:r>
            <a:r>
              <a:rPr kumimoji="0" lang="en-US" altLang="zh-CN" sz="1600" b="0" i="0" u="none" strike="noStrike" kern="1200" cap="none" spc="0" normalizeH="0" baseline="0" noProof="0" dirty="0">
                <a:ln>
                  <a:noFill/>
                </a:ln>
                <a:solidFill>
                  <a:prstClr val="black"/>
                </a:solidFill>
                <a:effectLst/>
                <a:uLnTx/>
                <a:uFillTx/>
                <a:latin typeface="Calisto MT" panose="02040603050505030304" pitchFamily="18" charset="0"/>
                <a:ea typeface="等线" panose="02010600030101010101" pitchFamily="2" charset="-122"/>
              </a:rPr>
              <a:t> model for better feature extraction. </a:t>
            </a: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US" altLang="zh-CN" sz="1600" b="0" i="0" u="none" strike="noStrike" kern="1200" cap="none" spc="0" normalizeH="0" baseline="0" noProof="0" dirty="0">
                <a:ln>
                  <a:noFill/>
                </a:ln>
                <a:solidFill>
                  <a:prstClr val="black"/>
                </a:solidFill>
                <a:effectLst/>
                <a:uLnTx/>
                <a:uFillTx/>
                <a:latin typeface="Calisto MT" panose="02040603050505030304" pitchFamily="18" charset="0"/>
                <a:ea typeface="等线" panose="02010600030101010101" pitchFamily="2" charset="-122"/>
              </a:rPr>
              <a:t>During the training process, we continuously updated the learning rate to allow the model to converge to better results, and the numbers of layers in both Resnet and Transformer encoder were adjusted. </a:t>
            </a:r>
          </a:p>
        </p:txBody>
      </p:sp>
      <p:sp>
        <p:nvSpPr>
          <p:cNvPr id="5" name="文本框 4">
            <a:extLst>
              <a:ext uri="{FF2B5EF4-FFF2-40B4-BE49-F238E27FC236}">
                <a16:creationId xmlns:a16="http://schemas.microsoft.com/office/drawing/2014/main" id="{BAE47169-9861-3E15-24AD-FD15C7EC0C49}"/>
              </a:ext>
            </a:extLst>
          </p:cNvPr>
          <p:cNvSpPr txBox="1"/>
          <p:nvPr/>
        </p:nvSpPr>
        <p:spPr>
          <a:xfrm>
            <a:off x="120480" y="3193447"/>
            <a:ext cx="11874500" cy="2000548"/>
          </a:xfrm>
          <a:prstGeom prst="rect">
            <a:avLst/>
          </a:prstGeom>
          <a:noFill/>
        </p:spPr>
        <p:txBody>
          <a:bodyPr wrap="square">
            <a:spAutoFit/>
          </a:bodyPr>
          <a:lstStyle/>
          <a:p>
            <a:pPr algn="ctr">
              <a:spcAft>
                <a:spcPts val="600"/>
              </a:spcAft>
            </a:pPr>
            <a:r>
              <a:rPr lang="en-US" altLang="zh-CN" b="1" dirty="0">
                <a:latin typeface="Arial" panose="020B0604020202020204" pitchFamily="34" charset="0"/>
                <a:cs typeface="Arial" panose="020B0604020202020204" pitchFamily="34" charset="0"/>
              </a:rPr>
              <a:t>The LSTM structure</a:t>
            </a:r>
          </a:p>
          <a:p>
            <a:pPr marL="342900" indent="-342900" algn="just">
              <a:spcAft>
                <a:spcPts val="600"/>
              </a:spcAft>
              <a:buFont typeface="+mj-lt"/>
              <a:buAutoNum type="arabicPeriod"/>
            </a:pPr>
            <a:r>
              <a:rPr lang="en-US" altLang="zh-CN" sz="1600" dirty="0">
                <a:latin typeface="Calisto MT" panose="02040603050505030304" pitchFamily="18" charset="0"/>
              </a:rPr>
              <a:t>Firstly, we split the data into segments of 128 units in length, feeding them into the model and outputting the same length of predicted data (i.e., we input an entire sequence and made the LSTM predict the current time step for each time step in the sequence). However, the results indicated that the performance of such a training model structure was not satisfactory. </a:t>
            </a:r>
          </a:p>
          <a:p>
            <a:pPr marL="342900" indent="-342900" algn="just">
              <a:buFont typeface="+mj-lt"/>
              <a:buAutoNum type="arabicPeriod"/>
            </a:pPr>
            <a:r>
              <a:rPr lang="en-US" altLang="zh-CN" sz="1600" dirty="0">
                <a:latin typeface="Calisto MT" panose="02040603050505030304" pitchFamily="18" charset="0"/>
              </a:rPr>
              <a:t>Thus, we modified the model to predict only the next time step following the input sequence (i.e., by using a training length segmentation of 128 units of data while outputting multi-dimensional data of one unit in length). The upgraded model showed significant improvement in the test dataset.</a:t>
            </a:r>
          </a:p>
        </p:txBody>
      </p:sp>
    </p:spTree>
    <p:extLst>
      <p:ext uri="{BB962C8B-B14F-4D97-AF65-F5344CB8AC3E}">
        <p14:creationId xmlns:p14="http://schemas.microsoft.com/office/powerpoint/2010/main" val="3142725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7"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香港科技大学logo-快图网-免费PNG图片免抠PNG高清背景素材库kuaipng.com">
            <a:extLst>
              <a:ext uri="{FF2B5EF4-FFF2-40B4-BE49-F238E27FC236}">
                <a16:creationId xmlns:a16="http://schemas.microsoft.com/office/drawing/2014/main" id="{CF74F1E8-F5D6-1386-3CD1-74D9FA9DC731}"/>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l="3559" t="40684" r="4047" b="40196"/>
          <a:stretch/>
        </p:blipFill>
        <p:spPr bwMode="auto">
          <a:xfrm>
            <a:off x="9532027" y="50800"/>
            <a:ext cx="2609343" cy="5400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E476858E-346B-ECBF-8AB6-51B114D300A9}"/>
              </a:ext>
            </a:extLst>
          </p:cNvPr>
          <p:cNvSpPr/>
          <p:nvPr/>
        </p:nvSpPr>
        <p:spPr>
          <a:xfrm>
            <a:off x="0" y="647950"/>
            <a:ext cx="12192000" cy="54000"/>
          </a:xfrm>
          <a:prstGeom prst="rect">
            <a:avLst/>
          </a:prstGeom>
          <a:gradFill flip="none" rotWithShape="1">
            <a:gsLst>
              <a:gs pos="0">
                <a:schemeClr val="accent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 name="文本框 2">
            <a:extLst>
              <a:ext uri="{FF2B5EF4-FFF2-40B4-BE49-F238E27FC236}">
                <a16:creationId xmlns:a16="http://schemas.microsoft.com/office/drawing/2014/main" id="{9A7894FC-8542-D41C-4921-4F1179893784}"/>
              </a:ext>
            </a:extLst>
          </p:cNvPr>
          <p:cNvSpPr txBox="1"/>
          <p:nvPr/>
        </p:nvSpPr>
        <p:spPr>
          <a:xfrm>
            <a:off x="120480" y="89967"/>
            <a:ext cx="391812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4472C4">
                    <a:lumMod val="75000"/>
                  </a:srgbClr>
                </a:solidFill>
                <a:effectLst/>
                <a:uLnTx/>
                <a:uFillTx/>
                <a:latin typeface="Arial" panose="020B0604020202020204" pitchFamily="34" charset="0"/>
                <a:ea typeface="微软雅黑" panose="020B0503020204020204" pitchFamily="34" charset="-122"/>
                <a:cs typeface="Arial" panose="020B0604020202020204" pitchFamily="34" charset="0"/>
              </a:rPr>
              <a:t>5. Prediction Results</a:t>
            </a:r>
            <a:endParaRPr kumimoji="0" lang="zh-CN" altLang="en-US" sz="2400" b="1" i="0" u="none" strike="noStrike" kern="1200" cap="none" spc="0" normalizeH="0" baseline="0" noProof="0" dirty="0">
              <a:ln>
                <a:noFill/>
              </a:ln>
              <a:solidFill>
                <a:srgbClr val="4472C4">
                  <a:lumMod val="75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9" name="文本框 8">
            <a:extLst>
              <a:ext uri="{FF2B5EF4-FFF2-40B4-BE49-F238E27FC236}">
                <a16:creationId xmlns:a16="http://schemas.microsoft.com/office/drawing/2014/main" id="{830E2D0C-7071-3D0F-B1D7-66E3136E7E16}"/>
              </a:ext>
            </a:extLst>
          </p:cNvPr>
          <p:cNvSpPr txBox="1"/>
          <p:nvPr/>
        </p:nvSpPr>
        <p:spPr>
          <a:xfrm>
            <a:off x="11868320" y="6473890"/>
            <a:ext cx="2730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5</a:t>
            </a:r>
            <a:endParaRPr kumimoji="0" lang="zh-CN" altLang="en-US" sz="16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p:txBody>
      </p:sp>
      <p:pic>
        <p:nvPicPr>
          <p:cNvPr id="6" name="图片 5">
            <a:extLst>
              <a:ext uri="{FF2B5EF4-FFF2-40B4-BE49-F238E27FC236}">
                <a16:creationId xmlns:a16="http://schemas.microsoft.com/office/drawing/2014/main" id="{92BC8BC8-BD15-32DF-EC02-CD0E5743260D}"/>
              </a:ext>
            </a:extLst>
          </p:cNvPr>
          <p:cNvPicPr>
            <a:picLocks noChangeAspect="1"/>
          </p:cNvPicPr>
          <p:nvPr>
            <p:custDataLst>
              <p:tags r:id="rId1"/>
            </p:custDataLst>
          </p:nvPr>
        </p:nvPicPr>
        <p:blipFill>
          <a:blip r:embed="rId6"/>
          <a:stretch>
            <a:fillRect/>
          </a:stretch>
        </p:blipFill>
        <p:spPr>
          <a:xfrm>
            <a:off x="248445" y="2167295"/>
            <a:ext cx="5115366" cy="4042755"/>
          </a:xfrm>
          <a:prstGeom prst="rect">
            <a:avLst/>
          </a:prstGeom>
          <a:ln>
            <a:solidFill>
              <a:srgbClr val="7030A0"/>
            </a:solidFill>
          </a:ln>
        </p:spPr>
      </p:pic>
      <p:sp>
        <p:nvSpPr>
          <p:cNvPr id="10" name="文本框 9">
            <a:extLst>
              <a:ext uri="{FF2B5EF4-FFF2-40B4-BE49-F238E27FC236}">
                <a16:creationId xmlns:a16="http://schemas.microsoft.com/office/drawing/2014/main" id="{01795B70-E0F3-055C-1866-DBD5FE79B8A7}"/>
              </a:ext>
            </a:extLst>
          </p:cNvPr>
          <p:cNvSpPr txBox="1"/>
          <p:nvPr/>
        </p:nvSpPr>
        <p:spPr>
          <a:xfrm>
            <a:off x="248445" y="919407"/>
            <a:ext cx="5115366" cy="1077218"/>
          </a:xfrm>
          <a:prstGeom prst="rect">
            <a:avLst/>
          </a:prstGeom>
          <a:noFill/>
        </p:spPr>
        <p:txBody>
          <a:bodyPr wrap="square">
            <a:spAutoFit/>
          </a:bodyPr>
          <a:lstStyle/>
          <a:p>
            <a:pPr marL="285750" indent="-285750" algn="just">
              <a:spcAft>
                <a:spcPts val="600"/>
              </a:spcAft>
              <a:buFont typeface="Wingdings" panose="05000000000000000000" pitchFamily="2" charset="2"/>
              <a:buChar char="l"/>
            </a:pPr>
            <a:r>
              <a:rPr lang="en-US" altLang="zh-CN" dirty="0">
                <a:latin typeface="Calisto MT" panose="02040603050505030304" pitchFamily="18" charset="0"/>
              </a:rPr>
              <a:t>Without target feature, long output: </a:t>
            </a:r>
            <a:r>
              <a:rPr lang="en-US" altLang="zh-CN" i="1" dirty="0">
                <a:latin typeface="Calisto MT" panose="02040603050505030304" pitchFamily="18" charset="0"/>
              </a:rPr>
              <a:t>ρ</a:t>
            </a:r>
            <a:r>
              <a:rPr lang="en-US" altLang="zh-CN" dirty="0">
                <a:latin typeface="Calisto MT" panose="02040603050505030304" pitchFamily="18" charset="0"/>
              </a:rPr>
              <a:t> = 0.001</a:t>
            </a:r>
          </a:p>
          <a:p>
            <a:pPr marL="285750" indent="-285750" algn="just">
              <a:spcAft>
                <a:spcPts val="600"/>
              </a:spcAft>
              <a:buFont typeface="Wingdings" panose="05000000000000000000" pitchFamily="2" charset="2"/>
              <a:buChar char="l"/>
            </a:pPr>
            <a:r>
              <a:rPr lang="en-US" altLang="zh-CN" dirty="0">
                <a:latin typeface="Calisto MT" panose="02040603050505030304" pitchFamily="18" charset="0"/>
              </a:rPr>
              <a:t>With target feature, long output: </a:t>
            </a:r>
            <a:r>
              <a:rPr lang="en-US" altLang="zh-CN" i="1" dirty="0">
                <a:latin typeface="Calisto MT" panose="02040603050505030304" pitchFamily="18" charset="0"/>
              </a:rPr>
              <a:t>ρ</a:t>
            </a:r>
            <a:r>
              <a:rPr lang="en-US" altLang="zh-CN" dirty="0">
                <a:latin typeface="Calisto MT" panose="02040603050505030304" pitchFamily="18" charset="0"/>
              </a:rPr>
              <a:t> = 0.002</a:t>
            </a:r>
          </a:p>
          <a:p>
            <a:pPr marL="285750" indent="-285750" algn="just">
              <a:buFont typeface="Wingdings" panose="05000000000000000000" pitchFamily="2" charset="2"/>
              <a:buChar char="l"/>
            </a:pPr>
            <a:r>
              <a:rPr lang="en-US" altLang="zh-CN" dirty="0">
                <a:latin typeface="Calisto MT" panose="02040603050505030304" pitchFamily="18" charset="0"/>
              </a:rPr>
              <a:t>With target feature, short output: </a:t>
            </a:r>
            <a:r>
              <a:rPr kumimoji="0" lang="en-US" altLang="zh-CN" sz="1800" b="0" i="1" u="none" strike="noStrike" kern="1200" cap="none" spc="0" normalizeH="0" baseline="0" noProof="0" dirty="0">
                <a:ln>
                  <a:noFill/>
                </a:ln>
                <a:solidFill>
                  <a:prstClr val="black"/>
                </a:solidFill>
                <a:effectLst/>
                <a:uLnTx/>
                <a:uFillTx/>
                <a:latin typeface="Calisto MT" panose="02040603050505030304" pitchFamily="18" charset="0"/>
                <a:ea typeface="等线" panose="02010600030101010101" pitchFamily="2" charset="-122"/>
              </a:rPr>
              <a:t>ρ</a:t>
            </a:r>
            <a:r>
              <a:rPr kumimoji="0" lang="en-US" altLang="zh-CN" sz="1800" b="0" i="0" u="none" strike="noStrike" kern="1200" cap="none" spc="0" normalizeH="0" baseline="0" noProof="0" dirty="0">
                <a:ln>
                  <a:noFill/>
                </a:ln>
                <a:solidFill>
                  <a:prstClr val="black"/>
                </a:solidFill>
                <a:effectLst/>
                <a:uLnTx/>
                <a:uFillTx/>
                <a:latin typeface="Calisto MT" panose="02040603050505030304" pitchFamily="18" charset="0"/>
                <a:ea typeface="等线" panose="02010600030101010101" pitchFamily="2" charset="-122"/>
              </a:rPr>
              <a:t> = 0.003</a:t>
            </a:r>
            <a:endParaRPr lang="en-US" altLang="zh-CN" dirty="0">
              <a:latin typeface="Calisto MT" panose="02040603050505030304" pitchFamily="18" charset="0"/>
            </a:endParaRPr>
          </a:p>
        </p:txBody>
      </p:sp>
      <p:pic>
        <p:nvPicPr>
          <p:cNvPr id="4" name="图片 3">
            <a:extLst>
              <a:ext uri="{FF2B5EF4-FFF2-40B4-BE49-F238E27FC236}">
                <a16:creationId xmlns:a16="http://schemas.microsoft.com/office/drawing/2014/main" id="{6439D8AE-85A7-7ECD-4DFE-964B2E1C4136}"/>
              </a:ext>
            </a:extLst>
          </p:cNvPr>
          <p:cNvPicPr>
            <a:picLocks noChangeAspect="1"/>
          </p:cNvPicPr>
          <p:nvPr/>
        </p:nvPicPr>
        <p:blipFill>
          <a:blip r:embed="rId7"/>
          <a:stretch>
            <a:fillRect/>
          </a:stretch>
        </p:blipFill>
        <p:spPr>
          <a:xfrm>
            <a:off x="6413500" y="919407"/>
            <a:ext cx="5040000" cy="2419200"/>
          </a:xfrm>
          <a:prstGeom prst="rect">
            <a:avLst/>
          </a:prstGeom>
        </p:spPr>
      </p:pic>
      <p:pic>
        <p:nvPicPr>
          <p:cNvPr id="5" name="图片 4">
            <a:extLst>
              <a:ext uri="{FF2B5EF4-FFF2-40B4-BE49-F238E27FC236}">
                <a16:creationId xmlns:a16="http://schemas.microsoft.com/office/drawing/2014/main" id="{7D81839D-2D43-BE1E-B6DA-FBECA49FAD19}"/>
              </a:ext>
            </a:extLst>
          </p:cNvPr>
          <p:cNvPicPr>
            <a:picLocks noChangeAspect="1"/>
          </p:cNvPicPr>
          <p:nvPr/>
        </p:nvPicPr>
        <p:blipFill>
          <a:blip r:embed="rId8"/>
          <a:stretch>
            <a:fillRect/>
          </a:stretch>
        </p:blipFill>
        <p:spPr>
          <a:xfrm>
            <a:off x="6413500" y="3790850"/>
            <a:ext cx="5040000" cy="2419200"/>
          </a:xfrm>
          <a:prstGeom prst="rect">
            <a:avLst/>
          </a:prstGeom>
        </p:spPr>
      </p:pic>
    </p:spTree>
    <p:extLst>
      <p:ext uri="{BB962C8B-B14F-4D97-AF65-F5344CB8AC3E}">
        <p14:creationId xmlns:p14="http://schemas.microsoft.com/office/powerpoint/2010/main" val="3808628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香港科技大学logo-快图网-免费PNG图片免抠PNG高清背景素材库kuaipng.com">
            <a:extLst>
              <a:ext uri="{FF2B5EF4-FFF2-40B4-BE49-F238E27FC236}">
                <a16:creationId xmlns:a16="http://schemas.microsoft.com/office/drawing/2014/main" id="{CF74F1E8-F5D6-1386-3CD1-74D9FA9DC731}"/>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l="3559" t="40684" r="4047" b="40196"/>
          <a:stretch/>
        </p:blipFill>
        <p:spPr bwMode="auto">
          <a:xfrm>
            <a:off x="9532027" y="50800"/>
            <a:ext cx="2609343" cy="5400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E476858E-346B-ECBF-8AB6-51B114D300A9}"/>
              </a:ext>
            </a:extLst>
          </p:cNvPr>
          <p:cNvSpPr/>
          <p:nvPr/>
        </p:nvSpPr>
        <p:spPr>
          <a:xfrm>
            <a:off x="0" y="647950"/>
            <a:ext cx="12192000" cy="54000"/>
          </a:xfrm>
          <a:prstGeom prst="rect">
            <a:avLst/>
          </a:prstGeom>
          <a:gradFill flip="none" rotWithShape="1">
            <a:gsLst>
              <a:gs pos="0">
                <a:schemeClr val="accent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 name="文本框 2">
            <a:extLst>
              <a:ext uri="{FF2B5EF4-FFF2-40B4-BE49-F238E27FC236}">
                <a16:creationId xmlns:a16="http://schemas.microsoft.com/office/drawing/2014/main" id="{9A7894FC-8542-D41C-4921-4F1179893784}"/>
              </a:ext>
            </a:extLst>
          </p:cNvPr>
          <p:cNvSpPr txBox="1"/>
          <p:nvPr/>
        </p:nvSpPr>
        <p:spPr>
          <a:xfrm>
            <a:off x="120480" y="89967"/>
            <a:ext cx="241952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4472C4">
                    <a:lumMod val="75000"/>
                  </a:srgbClr>
                </a:solidFill>
                <a:effectLst/>
                <a:uLnTx/>
                <a:uFillTx/>
                <a:latin typeface="Arial" panose="020B0604020202020204" pitchFamily="34" charset="0"/>
                <a:ea typeface="微软雅黑" panose="020B0503020204020204" pitchFamily="34" charset="-122"/>
                <a:cs typeface="Arial" panose="020B0604020202020204" pitchFamily="34" charset="0"/>
              </a:rPr>
              <a:t>6. Conclusions</a:t>
            </a:r>
            <a:endParaRPr kumimoji="0" lang="zh-CN" altLang="en-US" sz="2400" b="1" i="0" u="none" strike="noStrike" kern="1200" cap="none" spc="0" normalizeH="0" baseline="0" noProof="0" dirty="0">
              <a:ln>
                <a:noFill/>
              </a:ln>
              <a:solidFill>
                <a:srgbClr val="4472C4">
                  <a:lumMod val="75000"/>
                </a:srgbClr>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9" name="文本框 8">
            <a:extLst>
              <a:ext uri="{FF2B5EF4-FFF2-40B4-BE49-F238E27FC236}">
                <a16:creationId xmlns:a16="http://schemas.microsoft.com/office/drawing/2014/main" id="{830E2D0C-7071-3D0F-B1D7-66E3136E7E16}"/>
              </a:ext>
            </a:extLst>
          </p:cNvPr>
          <p:cNvSpPr txBox="1"/>
          <p:nvPr/>
        </p:nvSpPr>
        <p:spPr>
          <a:xfrm>
            <a:off x="11868320" y="6473890"/>
            <a:ext cx="273050"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rPr>
              <a:t>6</a:t>
            </a:r>
            <a:endParaRPr kumimoji="0" lang="zh-CN" altLang="en-US" sz="1600" b="0" i="0" u="none" strike="noStrike" kern="120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5" name="文本框 4">
            <a:extLst>
              <a:ext uri="{FF2B5EF4-FFF2-40B4-BE49-F238E27FC236}">
                <a16:creationId xmlns:a16="http://schemas.microsoft.com/office/drawing/2014/main" id="{4967BE42-EDA9-AA3F-7A1B-8AA10F05F8A1}"/>
              </a:ext>
            </a:extLst>
          </p:cNvPr>
          <p:cNvSpPr txBox="1"/>
          <p:nvPr/>
        </p:nvSpPr>
        <p:spPr>
          <a:xfrm>
            <a:off x="226219" y="1859339"/>
            <a:ext cx="11739562" cy="3139321"/>
          </a:xfrm>
          <a:prstGeom prst="rect">
            <a:avLst/>
          </a:prstGeom>
          <a:noFill/>
        </p:spPr>
        <p:txBody>
          <a:bodyPr wrap="square">
            <a:spAutoFit/>
          </a:bodyPr>
          <a:lstStyle/>
          <a:p>
            <a:pPr algn="ctr">
              <a:spcAft>
                <a:spcPts val="1200"/>
              </a:spcAft>
            </a:pPr>
            <a:r>
              <a:rPr lang="en-US" altLang="zh-CN" sz="2400" b="1" dirty="0">
                <a:latin typeface="Arial" panose="020B0604020202020204" pitchFamily="34" charset="0"/>
                <a:cs typeface="Arial" panose="020B0604020202020204" pitchFamily="34" charset="0"/>
              </a:rPr>
              <a:t>Conclusions</a:t>
            </a:r>
          </a:p>
          <a:p>
            <a:pPr marL="342900" indent="-342900" algn="just">
              <a:spcAft>
                <a:spcPts val="1200"/>
              </a:spcAft>
              <a:buFont typeface="+mj-lt"/>
              <a:buAutoNum type="arabicPeriod"/>
            </a:pPr>
            <a:r>
              <a:rPr lang="en-US" altLang="zh-CN" dirty="0">
                <a:latin typeface="Calisto MT" panose="02040603050505030304" pitchFamily="18" charset="0"/>
              </a:rPr>
              <a:t>Based on the available advanced deep learning models, and through modifying model architecture and optimizing hyperparameters, we successfully improved the performance of the training model. Specifically, by adopting </a:t>
            </a:r>
            <a:r>
              <a:rPr lang="en-US" altLang="zh-CN" dirty="0" err="1">
                <a:latin typeface="Calisto MT" panose="02040603050505030304" pitchFamily="18" charset="0"/>
              </a:rPr>
              <a:t>ResNet</a:t>
            </a:r>
            <a:r>
              <a:rPr lang="en-US" altLang="zh-CN" dirty="0">
                <a:latin typeface="Calisto MT" panose="02040603050505030304" pitchFamily="18" charset="0"/>
              </a:rPr>
              <a:t> for feature extraction and adjusting the prediction method of LSTM, the correlation metric significantly increased, reaching 0.003. </a:t>
            </a:r>
          </a:p>
          <a:p>
            <a:pPr marL="342900" indent="-342900" algn="just">
              <a:spcAft>
                <a:spcPts val="1200"/>
              </a:spcAft>
              <a:buFont typeface="+mj-lt"/>
              <a:buAutoNum type="arabicPeriod"/>
            </a:pPr>
            <a:r>
              <a:rPr lang="en-US" altLang="zh-CN" dirty="0">
                <a:latin typeface="Calisto MT" panose="02040603050505030304" pitchFamily="18" charset="0"/>
              </a:rPr>
              <a:t>The model showed reasonable performance in feature extraction and sequence prediction, laying the foundation for further model optimization.</a:t>
            </a:r>
          </a:p>
          <a:p>
            <a:pPr marL="342900" indent="-342900" algn="just">
              <a:buFont typeface="+mj-lt"/>
              <a:buAutoNum type="arabicPeriod"/>
            </a:pPr>
            <a:r>
              <a:rPr lang="en-US" altLang="zh-CN" dirty="0">
                <a:latin typeface="Calisto MT" panose="02040603050505030304" pitchFamily="18" charset="0"/>
              </a:rPr>
              <a:t>The prediction results also revealed the challenges of cryptocurrency returns forecasting, and more investigations should be directed into the performance and accuracy improvement of deep learning methods.</a:t>
            </a:r>
          </a:p>
        </p:txBody>
      </p:sp>
    </p:spTree>
    <p:extLst>
      <p:ext uri="{BB962C8B-B14F-4D97-AF65-F5344CB8AC3E}">
        <p14:creationId xmlns:p14="http://schemas.microsoft.com/office/powerpoint/2010/main" val="2087882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香港科技大学logo-快图网-免费PNG图片免抠PNG高清背景素材库kuaipng.com">
            <a:extLst>
              <a:ext uri="{FF2B5EF4-FFF2-40B4-BE49-F238E27FC236}">
                <a16:creationId xmlns:a16="http://schemas.microsoft.com/office/drawing/2014/main" id="{CF74F1E8-F5D6-1386-3CD1-74D9FA9DC731}"/>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l="3559" t="40684" r="4047" b="40196"/>
          <a:stretch/>
        </p:blipFill>
        <p:spPr bwMode="auto">
          <a:xfrm>
            <a:off x="9532027" y="50800"/>
            <a:ext cx="2609343" cy="5400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E476858E-346B-ECBF-8AB6-51B114D300A9}"/>
              </a:ext>
            </a:extLst>
          </p:cNvPr>
          <p:cNvSpPr/>
          <p:nvPr/>
        </p:nvSpPr>
        <p:spPr>
          <a:xfrm>
            <a:off x="0" y="647950"/>
            <a:ext cx="12192000" cy="54000"/>
          </a:xfrm>
          <a:prstGeom prst="rect">
            <a:avLst/>
          </a:prstGeom>
          <a:gradFill flip="none" rotWithShape="1">
            <a:gsLst>
              <a:gs pos="0">
                <a:schemeClr val="accent1">
                  <a:lumMod val="7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3" name="文本框 2">
            <a:extLst>
              <a:ext uri="{FF2B5EF4-FFF2-40B4-BE49-F238E27FC236}">
                <a16:creationId xmlns:a16="http://schemas.microsoft.com/office/drawing/2014/main" id="{9A7894FC-8542-D41C-4921-4F1179893784}"/>
              </a:ext>
            </a:extLst>
          </p:cNvPr>
          <p:cNvSpPr txBox="1"/>
          <p:nvPr/>
        </p:nvSpPr>
        <p:spPr>
          <a:xfrm>
            <a:off x="120480" y="89967"/>
            <a:ext cx="810277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1" i="0" u="none" strike="noStrike" kern="1200" cap="none" spc="0" normalizeH="0" baseline="0" noProof="0" dirty="0">
                <a:ln>
                  <a:noFill/>
                </a:ln>
                <a:solidFill>
                  <a:srgbClr val="4472C4">
                    <a:lumMod val="75000"/>
                  </a:srgbClr>
                </a:solidFill>
                <a:effectLst/>
                <a:uLnTx/>
                <a:uFillTx/>
                <a:latin typeface="Arial" panose="020B0604020202020204" pitchFamily="34" charset="0"/>
                <a:ea typeface="微软雅黑" panose="020B0503020204020204" pitchFamily="34" charset="-122"/>
                <a:cs typeface="Arial" panose="020B0604020202020204" pitchFamily="34" charset="0"/>
              </a:rPr>
              <a:t>MATH 5470 (Spring 2024): Final Project</a:t>
            </a:r>
          </a:p>
        </p:txBody>
      </p:sp>
      <p:sp>
        <p:nvSpPr>
          <p:cNvPr id="4" name="文本框 3">
            <a:extLst>
              <a:ext uri="{FF2B5EF4-FFF2-40B4-BE49-F238E27FC236}">
                <a16:creationId xmlns:a16="http://schemas.microsoft.com/office/drawing/2014/main" id="{AB968F6E-C6A7-22ED-68ED-71D1E0ECCB7E}"/>
              </a:ext>
            </a:extLst>
          </p:cNvPr>
          <p:cNvSpPr txBox="1"/>
          <p:nvPr/>
        </p:nvSpPr>
        <p:spPr>
          <a:xfrm>
            <a:off x="1835065" y="4624795"/>
            <a:ext cx="8521870" cy="1785104"/>
          </a:xfrm>
          <a:prstGeom prst="rect">
            <a:avLst/>
          </a:prstGeom>
          <a:noFill/>
        </p:spPr>
        <p:txBody>
          <a:bodyPr wrap="square">
            <a:spAutoFit/>
          </a:bodyPr>
          <a:lstStyle/>
          <a:p>
            <a:pPr algn="ctr">
              <a:spcAft>
                <a:spcPts val="600"/>
              </a:spcAft>
            </a:pPr>
            <a:r>
              <a:rPr lang="en-US" altLang="zh-CN" b="1" dirty="0">
                <a:solidFill>
                  <a:schemeClr val="bg1">
                    <a:lumMod val="50000"/>
                  </a:schemeClr>
                </a:solidFill>
                <a:latin typeface="Arial" panose="020B0604020202020204" pitchFamily="34" charset="0"/>
                <a:cs typeface="Arial" panose="020B0604020202020204" pitchFamily="34" charset="0"/>
              </a:rPr>
              <a:t>Group member contributions</a:t>
            </a:r>
          </a:p>
          <a:p>
            <a:pPr>
              <a:spcAft>
                <a:spcPts val="600"/>
              </a:spcAft>
            </a:pPr>
            <a:r>
              <a:rPr lang="en-US" altLang="zh-CN" b="1" dirty="0">
                <a:solidFill>
                  <a:schemeClr val="bg1">
                    <a:lumMod val="50000"/>
                  </a:schemeClr>
                </a:solidFill>
                <a:latin typeface="Calisto MT" panose="02040603050505030304" pitchFamily="18" charset="0"/>
                <a:cs typeface="Arial" panose="020B0604020202020204" pitchFamily="34" charset="0"/>
              </a:rPr>
              <a:t>HU, Bo:</a:t>
            </a:r>
            <a:r>
              <a:rPr lang="en-US" altLang="zh-CN" dirty="0">
                <a:solidFill>
                  <a:schemeClr val="bg1">
                    <a:lumMod val="50000"/>
                  </a:schemeClr>
                </a:solidFill>
                <a:latin typeface="Calisto MT" panose="02040603050505030304" pitchFamily="18" charset="0"/>
                <a:cs typeface="Arial" panose="020B0604020202020204" pitchFamily="34" charset="0"/>
              </a:rPr>
              <a:t> data analysis, coding, model construction and training</a:t>
            </a:r>
          </a:p>
          <a:p>
            <a:pPr>
              <a:spcAft>
                <a:spcPts val="600"/>
              </a:spcAft>
            </a:pPr>
            <a:r>
              <a:rPr lang="en-US" altLang="zh-CN" b="1" dirty="0">
                <a:solidFill>
                  <a:schemeClr val="bg1">
                    <a:lumMod val="50000"/>
                  </a:schemeClr>
                </a:solidFill>
                <a:latin typeface="Calisto MT" panose="02040603050505030304" pitchFamily="18" charset="0"/>
                <a:cs typeface="Arial" panose="020B0604020202020204" pitchFamily="34" charset="0"/>
              </a:rPr>
              <a:t>WU, </a:t>
            </a:r>
            <a:r>
              <a:rPr lang="en-US" altLang="zh-CN" b="1" dirty="0" err="1">
                <a:solidFill>
                  <a:schemeClr val="bg1">
                    <a:lumMod val="50000"/>
                  </a:schemeClr>
                </a:solidFill>
                <a:latin typeface="Calisto MT" panose="02040603050505030304" pitchFamily="18" charset="0"/>
                <a:cs typeface="Arial" panose="020B0604020202020204" pitchFamily="34" charset="0"/>
              </a:rPr>
              <a:t>Hongfan</a:t>
            </a:r>
            <a:r>
              <a:rPr lang="en-US" altLang="zh-CN" b="1" dirty="0">
                <a:solidFill>
                  <a:schemeClr val="bg1">
                    <a:lumMod val="50000"/>
                  </a:schemeClr>
                </a:solidFill>
                <a:latin typeface="Calisto MT" panose="02040603050505030304" pitchFamily="18" charset="0"/>
                <a:cs typeface="Arial" panose="020B0604020202020204" pitchFamily="34" charset="0"/>
              </a:rPr>
              <a:t>: </a:t>
            </a:r>
            <a:r>
              <a:rPr lang="en-US" altLang="zh-CN" dirty="0">
                <a:solidFill>
                  <a:schemeClr val="bg1">
                    <a:lumMod val="50000"/>
                  </a:schemeClr>
                </a:solidFill>
                <a:latin typeface="Calisto MT" panose="02040603050505030304" pitchFamily="18" charset="0"/>
                <a:cs typeface="Arial" panose="020B0604020202020204" pitchFamily="34" charset="0"/>
              </a:rPr>
              <a:t>data analysis, model construction and training, poster (report) writing</a:t>
            </a:r>
          </a:p>
          <a:p>
            <a:pPr>
              <a:spcAft>
                <a:spcPts val="600"/>
              </a:spcAft>
            </a:pPr>
            <a:r>
              <a:rPr lang="en-US" altLang="zh-CN" b="1" dirty="0">
                <a:solidFill>
                  <a:schemeClr val="bg1">
                    <a:lumMod val="50000"/>
                  </a:schemeClr>
                </a:solidFill>
                <a:latin typeface="Calisto MT" panose="02040603050505030304" pitchFamily="18" charset="0"/>
                <a:cs typeface="Arial" panose="020B0604020202020204" pitchFamily="34" charset="0"/>
              </a:rPr>
              <a:t>QIU, </a:t>
            </a:r>
            <a:r>
              <a:rPr lang="en-US" altLang="zh-CN" b="1" dirty="0" err="1">
                <a:solidFill>
                  <a:schemeClr val="bg1">
                    <a:lumMod val="50000"/>
                  </a:schemeClr>
                </a:solidFill>
                <a:latin typeface="Calisto MT" panose="02040603050505030304" pitchFamily="18" charset="0"/>
                <a:cs typeface="Arial" panose="020B0604020202020204" pitchFamily="34" charset="0"/>
              </a:rPr>
              <a:t>Wenxi</a:t>
            </a:r>
            <a:r>
              <a:rPr lang="en-US" altLang="zh-CN" b="1" dirty="0">
                <a:solidFill>
                  <a:schemeClr val="bg1">
                    <a:lumMod val="50000"/>
                  </a:schemeClr>
                </a:solidFill>
                <a:latin typeface="Calisto MT" panose="02040603050505030304" pitchFamily="18" charset="0"/>
                <a:cs typeface="Arial" panose="020B0604020202020204" pitchFamily="34" charset="0"/>
              </a:rPr>
              <a:t>:</a:t>
            </a:r>
            <a:r>
              <a:rPr lang="en-US" altLang="zh-CN" dirty="0">
                <a:solidFill>
                  <a:schemeClr val="bg1">
                    <a:lumMod val="50000"/>
                  </a:schemeClr>
                </a:solidFill>
                <a:latin typeface="Calisto MT" panose="02040603050505030304" pitchFamily="18" charset="0"/>
                <a:cs typeface="Arial" panose="020B0604020202020204" pitchFamily="34" charset="0"/>
              </a:rPr>
              <a:t> poster (report) writing, slides preparing</a:t>
            </a:r>
          </a:p>
          <a:p>
            <a:pPr>
              <a:spcAft>
                <a:spcPts val="600"/>
              </a:spcAft>
            </a:pPr>
            <a:r>
              <a:rPr lang="en-US" altLang="zh-CN" b="1" dirty="0">
                <a:solidFill>
                  <a:schemeClr val="bg1">
                    <a:lumMod val="50000"/>
                  </a:schemeClr>
                </a:solidFill>
                <a:latin typeface="Calisto MT" panose="02040603050505030304" pitchFamily="18" charset="0"/>
                <a:cs typeface="Arial" panose="020B0604020202020204" pitchFamily="34" charset="0"/>
              </a:rPr>
              <a:t>WANG, Zetao:</a:t>
            </a:r>
            <a:r>
              <a:rPr lang="en-US" altLang="zh-CN" dirty="0">
                <a:solidFill>
                  <a:schemeClr val="bg1">
                    <a:lumMod val="50000"/>
                  </a:schemeClr>
                </a:solidFill>
                <a:latin typeface="Calisto MT" panose="02040603050505030304" pitchFamily="18" charset="0"/>
                <a:cs typeface="Arial" panose="020B0604020202020204" pitchFamily="34" charset="0"/>
              </a:rPr>
              <a:t> poster (report) writing, slides preparing, presentation</a:t>
            </a:r>
          </a:p>
        </p:txBody>
      </p:sp>
      <p:sp>
        <p:nvSpPr>
          <p:cNvPr id="6" name="文本框 5">
            <a:extLst>
              <a:ext uri="{FF2B5EF4-FFF2-40B4-BE49-F238E27FC236}">
                <a16:creationId xmlns:a16="http://schemas.microsoft.com/office/drawing/2014/main" id="{9F229184-35B6-5AB5-211E-48E49609AFE2}"/>
              </a:ext>
            </a:extLst>
          </p:cNvPr>
          <p:cNvSpPr txBox="1"/>
          <p:nvPr/>
        </p:nvSpPr>
        <p:spPr>
          <a:xfrm>
            <a:off x="1835065" y="1801598"/>
            <a:ext cx="8521870" cy="1723549"/>
          </a:xfrm>
          <a:prstGeom prst="rect">
            <a:avLst/>
          </a:prstGeom>
          <a:noFill/>
        </p:spPr>
        <p:txBody>
          <a:bodyPr wrap="square">
            <a:spAutoFit/>
          </a:bodyPr>
          <a:lstStyle/>
          <a:p>
            <a:pPr algn="ctr">
              <a:spcAft>
                <a:spcPts val="600"/>
              </a:spcAft>
            </a:pPr>
            <a:r>
              <a:rPr lang="en-US" altLang="zh-CN" sz="3600" b="1" dirty="0">
                <a:latin typeface="微软雅黑" panose="020B0503020204020204" pitchFamily="34" charset="-122"/>
                <a:ea typeface="微软雅黑" panose="020B0503020204020204" pitchFamily="34" charset="-122"/>
                <a:cs typeface="Arial" panose="020B0604020202020204" pitchFamily="34" charset="0"/>
              </a:rPr>
              <a:t>Thanks for your attention!</a:t>
            </a:r>
          </a:p>
          <a:p>
            <a:pPr algn="ctr">
              <a:spcAft>
                <a:spcPts val="600"/>
              </a:spcAft>
            </a:pPr>
            <a:endParaRPr lang="en-US" altLang="zh-CN" sz="3600" b="1" dirty="0">
              <a:latin typeface="微软雅黑" panose="020B0503020204020204" pitchFamily="34" charset="-122"/>
              <a:ea typeface="微软雅黑" panose="020B0503020204020204" pitchFamily="34" charset="-122"/>
              <a:cs typeface="Arial" panose="020B0604020202020204" pitchFamily="34" charset="0"/>
            </a:endParaRPr>
          </a:p>
          <a:p>
            <a:pPr algn="ctr">
              <a:spcAft>
                <a:spcPts val="600"/>
              </a:spcAft>
            </a:pPr>
            <a:r>
              <a:rPr lang="en-US" altLang="zh-CN" sz="2400" b="1" i="1" dirty="0">
                <a:latin typeface="微软雅黑" panose="020B0503020204020204" pitchFamily="34" charset="-122"/>
                <a:ea typeface="微软雅黑" panose="020B0503020204020204" pitchFamily="34" charset="-122"/>
                <a:cs typeface="Arial" panose="020B0604020202020204" pitchFamily="34" charset="0"/>
              </a:rPr>
              <a:t>Any questions are welcome</a:t>
            </a:r>
            <a:endParaRPr lang="en-US" altLang="zh-CN" sz="2400" i="1" dirty="0">
              <a:latin typeface="微软雅黑" panose="020B0503020204020204" pitchFamily="34" charset="-122"/>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6136353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305</TotalTime>
  <Words>971</Words>
  <Application>Microsoft Office PowerPoint</Application>
  <PresentationFormat>宽屏</PresentationFormat>
  <Paragraphs>87</Paragraphs>
  <Slides>9</Slides>
  <Notes>6</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9</vt:i4>
      </vt:variant>
    </vt:vector>
  </HeadingPairs>
  <TitlesOfParts>
    <vt:vector size="18" baseType="lpstr">
      <vt:lpstr>等线</vt:lpstr>
      <vt:lpstr>等线 Light</vt:lpstr>
      <vt:lpstr>微软雅黑</vt:lpstr>
      <vt:lpstr>Arial</vt:lpstr>
      <vt:lpstr>Calibri</vt:lpstr>
      <vt:lpstr>Calisto MT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Zetao Wang</dc:creator>
  <cp:lastModifiedBy>Zetao Wang</cp:lastModifiedBy>
  <cp:revision>2</cp:revision>
  <dcterms:created xsi:type="dcterms:W3CDTF">2024-05-05T19:00:33Z</dcterms:created>
  <dcterms:modified xsi:type="dcterms:W3CDTF">2024-05-06T01:45:06Z</dcterms:modified>
</cp:coreProperties>
</file>