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B80-3780-45C5-BDD6-34D203FD8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2339B-960A-4235-92A5-3AE1AE5A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DB2F-1CD0-49A6-AB51-655E2F2F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717A-1A57-4344-B04D-E2A442F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00A1-43CB-48F5-8166-CD71C7E3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4811-82B3-4484-80FB-A4A09DFB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B76DB-2D50-4EA9-9CC8-EE725EE0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9C28-15FC-41E5-B237-6F52FFD3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1033-7B64-4C4F-B97D-24A97809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FBA2-0F84-42E6-A646-96EC454E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ABF2B-65A0-4BA4-98D8-6C1238B01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A7CC2-AC78-449E-9B48-25D3FFE72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54DCD-7187-4856-8E4E-FF071D14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8640-1F92-4436-9276-7A424760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1561-61C6-4029-AC20-1B0C45C0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F0B1-2D46-482D-9FF6-7125AD09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F8D7-5AEE-4577-AEDF-B1342A55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4F1B-FABC-4D0D-B016-40343540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420C-F155-428E-A658-BFDBF7DB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477A3-AF87-4E7B-8ABE-C6C24A91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352D-EF19-40AD-9068-6A0FEE19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D5714-747D-493E-8EF0-AD43A491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D055-4007-47F7-B066-499CF0AB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C7D2-D6A8-4B5F-BB91-517CB97D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CA80-F0AD-4D4C-930B-22280F8F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0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3D7B-1336-4743-9D91-3DD05C7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92A8-276E-494F-9465-1CE6C63E7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EEB32-3955-4306-8076-5FE0E83E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44CB-87B0-4353-9DAE-C3AF41E2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F61A6-21E5-48DE-B3CE-9F8E7A32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CDE5-AA77-49E4-B54E-55CDCD37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3EE9-B414-437C-A41D-37B2F8C1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5251-4BE1-4B8E-9200-9CAE6024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79D0C-71BB-4C10-BE52-584AA722F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ACDD6-C2A6-4214-A685-A61FA5192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666BB-1C9B-46F0-BEC0-0939A1237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A5D92-79DC-455F-85CC-664DDEE3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A8F44-7FB9-4D85-9E6C-D4882A36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467ED-F003-4CD2-9DC0-9E57858D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A13-0A94-4928-8C59-4B3BC36D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4BDD6-F055-4A3D-A6C0-D2A9496B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201F5-BF2B-4C6E-A4B3-DEC34FB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13B38-FF5E-4139-A1A1-175577FB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C3056-1CF3-4C71-AE71-D851D233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F374F-1221-41AD-B5B1-B6CE901A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8FE8E-E16B-4253-BD56-E39CA0F4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1DE8-6ED9-47BE-83EC-791C8759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EA9A-C9B6-4C58-BE40-373D8572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8F0A2-9678-4FEA-B3B3-8A6F4ED5C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42F0-C2A7-4576-B5F9-68B94EB1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FF0F-3A09-408A-8FD0-7F1E4098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D3B26-CDFC-4E57-AF61-AD364330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BFA9-D7FF-4958-85BC-CBAED600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FBB16-D5D3-439C-95D5-1F06A6AFF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81419-855A-4E80-8D31-2253200EE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8684F-566F-4135-9E48-91FF9B89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53CB5-40C1-45B8-A681-6BD98165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5381-5158-4CBC-AF74-B8978E47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7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B077D-7AF8-4E92-AC05-2D62F65B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862F3-DCC9-4DB9-99D1-28E53F09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C57D-1E63-4079-8F50-730E344DE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BF6F-0B8A-444F-B429-003F0885B0C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D178-F70E-4614-BA50-66747FD9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EDD0-09FA-4225-9142-E4CD69160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1D4F-87C1-42DB-B447-7574D0F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95FC-B76B-4587-A01F-26F6D5D97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Stock Analysis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4F4A7-3F1A-4D09-857B-456313675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zh-CN" altLang="en-US" dirty="0"/>
              <a:t>设计与框架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0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7784-4521-4EF9-B876-002197FB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FBE7-D1EB-4E8D-85C4-2EE2D515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代码讲解</a:t>
            </a:r>
            <a:endParaRPr lang="en-US" altLang="zh-CN" dirty="0"/>
          </a:p>
          <a:p>
            <a:r>
              <a:rPr lang="zh-CN" altLang="en-US" dirty="0"/>
              <a:t>新增数据源</a:t>
            </a:r>
            <a:endParaRPr lang="en-US" altLang="zh-CN" dirty="0"/>
          </a:p>
          <a:p>
            <a:r>
              <a:rPr lang="zh-CN" altLang="en-US" dirty="0"/>
              <a:t>新增插件</a:t>
            </a:r>
            <a:endParaRPr lang="en-US" altLang="zh-CN" dirty="0"/>
          </a:p>
          <a:p>
            <a:pPr lvl="1"/>
            <a:r>
              <a:rPr lang="en-US" dirty="0"/>
              <a:t>C</a:t>
            </a:r>
            <a:r>
              <a:rPr lang="en-US" altLang="zh-CN" dirty="0"/>
              <a:t>ollector</a:t>
            </a:r>
          </a:p>
          <a:p>
            <a:pPr lvl="1"/>
            <a:r>
              <a:rPr lang="en-US" dirty="0"/>
              <a:t>Analyzer</a:t>
            </a:r>
          </a:p>
          <a:p>
            <a:pPr lvl="1"/>
            <a:r>
              <a:rPr lang="en-US" dirty="0"/>
              <a:t>Extension</a:t>
            </a:r>
          </a:p>
          <a:p>
            <a:r>
              <a:rPr lang="zh-CN" altLang="en-US"/>
              <a:t>数据访问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9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B015-0908-4283-83C9-61984A0A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 </a:t>
            </a:r>
            <a:r>
              <a:rPr lang="en-US" altLang="zh-CN" dirty="0"/>
              <a:t>– </a:t>
            </a:r>
            <a:r>
              <a:rPr lang="zh-CN" altLang="en-US" dirty="0"/>
              <a:t>数据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734-FBEE-4F79-AB64-B4C0AAA4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多种数据源接入</a:t>
            </a:r>
            <a:endParaRPr lang="en-US" altLang="zh-CN" dirty="0"/>
          </a:p>
          <a:p>
            <a:r>
              <a:rPr lang="zh-CN" altLang="en-US" dirty="0"/>
              <a:t>存储任意数据字段</a:t>
            </a:r>
            <a:endParaRPr lang="en-US" altLang="zh-CN" dirty="0"/>
          </a:p>
          <a:p>
            <a:pPr lvl="1"/>
            <a:r>
              <a:rPr lang="en-US" altLang="zh-CN" dirty="0" err="1"/>
              <a:t>mongodb</a:t>
            </a:r>
            <a:endParaRPr lang="en-US" altLang="zh-CN" dirty="0"/>
          </a:p>
          <a:p>
            <a:r>
              <a:rPr lang="zh-CN" altLang="en-US" dirty="0"/>
              <a:t>数据本地化及离线数据包</a:t>
            </a:r>
            <a:endParaRPr lang="en-US" altLang="zh-CN" dirty="0"/>
          </a:p>
          <a:p>
            <a:r>
              <a:rPr lang="zh-CN" altLang="en-US" dirty="0"/>
              <a:t>增量更新</a:t>
            </a:r>
            <a:endParaRPr lang="en-US" altLang="zh-CN" dirty="0"/>
          </a:p>
          <a:p>
            <a:r>
              <a:rPr lang="zh-CN" altLang="en-US" dirty="0"/>
              <a:t>统一查询接口</a:t>
            </a:r>
            <a:endParaRPr lang="en-US" altLang="zh-CN" dirty="0"/>
          </a:p>
          <a:p>
            <a:r>
              <a:rPr lang="zh-CN" altLang="en-US" dirty="0"/>
              <a:t>数据字段可读化</a:t>
            </a:r>
            <a:endParaRPr lang="en-US" altLang="zh-CN" dirty="0"/>
          </a:p>
          <a:p>
            <a:pPr algn="ctr">
              <a:buFont typeface="Wingdings" panose="05000000000000000000" pitchFamily="2" charset="2"/>
              <a:buChar char="ü"/>
            </a:pPr>
            <a:r>
              <a:rPr lang="zh-CN" altLang="en-US" sz="3600" dirty="0">
                <a:highlight>
                  <a:srgbClr val="FFFF00"/>
                </a:highlight>
              </a:rPr>
              <a:t>方便地实现以上功能</a:t>
            </a:r>
            <a:endParaRPr lang="en-US" altLang="zh-CN" sz="3600" dirty="0">
              <a:highlight>
                <a:srgbClr val="FFFF00"/>
              </a:highlight>
            </a:endParaRPr>
          </a:p>
          <a:p>
            <a:pPr lvl="1" algn="ctr">
              <a:buFont typeface="Wingdings" panose="05000000000000000000" pitchFamily="2" charset="2"/>
              <a:buChar char="Ø"/>
            </a:pPr>
            <a:r>
              <a:rPr lang="zh-CN" altLang="en-US" sz="3200" dirty="0">
                <a:highlight>
                  <a:srgbClr val="FFFF00"/>
                </a:highlight>
              </a:rPr>
              <a:t>加尽可能少的代码</a:t>
            </a:r>
            <a:endParaRPr lang="en-US" altLang="zh-CN" sz="3200" dirty="0">
              <a:highlight>
                <a:srgbClr val="FFFF00"/>
              </a:highlight>
            </a:endParaRPr>
          </a:p>
          <a:p>
            <a:pPr lvl="1" algn="ctr">
              <a:buFont typeface="Wingdings" panose="05000000000000000000" pitchFamily="2" charset="2"/>
              <a:buChar char="Ø"/>
            </a:pPr>
            <a:r>
              <a:rPr lang="zh-CN" altLang="en-US" sz="3200" dirty="0">
                <a:highlight>
                  <a:srgbClr val="FFFF00"/>
                </a:highlight>
              </a:rPr>
              <a:t>改尽可能少的文件</a:t>
            </a:r>
            <a:endParaRPr lang="en-US" altLang="zh-CN" sz="32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0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D446-223D-488D-AFE3-5B7E4E28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 </a:t>
            </a:r>
            <a:r>
              <a:rPr lang="en-US" altLang="zh-CN" dirty="0"/>
              <a:t>– </a:t>
            </a:r>
            <a:r>
              <a:rPr lang="zh-CN" altLang="en-US" dirty="0"/>
              <a:t>分析器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75C9-D57E-424E-B3AE-262EE614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分析器应包含选择器，排除器，评分器</a:t>
            </a:r>
            <a:endParaRPr lang="en-US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-&gt;</a:t>
            </a:r>
            <a:r>
              <a:rPr lang="zh-CN" altLang="en-US" dirty="0"/>
              <a:t>排除</a:t>
            </a:r>
            <a:r>
              <a:rPr lang="en-US" altLang="zh-CN" dirty="0"/>
              <a:t>-&gt;</a:t>
            </a:r>
            <a:r>
              <a:rPr lang="zh-CN" altLang="en-US" dirty="0"/>
              <a:t>评分</a:t>
            </a:r>
            <a:endParaRPr lang="en-US" altLang="zh-CN" dirty="0"/>
          </a:p>
          <a:p>
            <a:pPr lvl="1"/>
            <a:r>
              <a:rPr lang="zh-CN" altLang="en-US" dirty="0"/>
              <a:t>当前实现仅通过评分统一分析</a:t>
            </a:r>
            <a:endParaRPr lang="en-US" altLang="zh-CN" dirty="0"/>
          </a:p>
          <a:p>
            <a:r>
              <a:rPr lang="zh-CN" altLang="en-US" dirty="0"/>
              <a:t>分析算法以插件形式加入系统</a:t>
            </a:r>
            <a:endParaRPr lang="en-US" altLang="zh-CN" dirty="0"/>
          </a:p>
          <a:p>
            <a:r>
              <a:rPr lang="zh-CN" altLang="en-US" dirty="0"/>
              <a:t>统一管理，用户可以自由选择组合分析算法</a:t>
            </a:r>
            <a:endParaRPr lang="en-US" altLang="zh-CN" dirty="0"/>
          </a:p>
          <a:p>
            <a:r>
              <a:rPr lang="zh-CN" altLang="en-US" dirty="0"/>
              <a:t>分析结果应当呈现给用户简单明了的结论 </a:t>
            </a:r>
            <a:r>
              <a:rPr lang="en-US" altLang="zh-CN" dirty="0"/>
              <a:t>– </a:t>
            </a:r>
            <a:r>
              <a:rPr lang="zh-CN" altLang="en-US" dirty="0"/>
              <a:t>评分系统</a:t>
            </a:r>
            <a:endParaRPr lang="en-US" altLang="zh-CN" dirty="0"/>
          </a:p>
          <a:p>
            <a:r>
              <a:rPr lang="zh-CN" altLang="en-US" dirty="0"/>
              <a:t>分析结果应当为用户进一步分析提供足够多的信息 </a:t>
            </a:r>
            <a:r>
              <a:rPr lang="en-US" altLang="zh-CN" dirty="0"/>
              <a:t>– </a:t>
            </a:r>
            <a:r>
              <a:rPr lang="zh-CN" altLang="en-US" dirty="0"/>
              <a:t>注释信息</a:t>
            </a:r>
            <a:endParaRPr lang="en-US" altLang="zh-CN" dirty="0"/>
          </a:p>
          <a:p>
            <a:r>
              <a:rPr lang="zh-CN" altLang="en-US" dirty="0"/>
              <a:t>分析器应该能够使用离线数据，在无网络的条件下进行分析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500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E584-E825-4EE0-B404-E2FD44C6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 </a:t>
            </a:r>
            <a:r>
              <a:rPr lang="en-US" altLang="zh-CN" dirty="0"/>
              <a:t>– </a:t>
            </a:r>
            <a:r>
              <a:rPr lang="zh-CN" altLang="en-US" dirty="0"/>
              <a:t>扩展功能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ADD6-9851-4AD4-A7AA-D7601080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预期加入的功能</a:t>
            </a:r>
            <a:endParaRPr lang="en-US" altLang="zh-CN" dirty="0"/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Stock Memo</a:t>
            </a:r>
          </a:p>
          <a:p>
            <a:pPr lvl="1"/>
            <a:r>
              <a:rPr lang="en-US" dirty="0"/>
              <a:t>Data Chart</a:t>
            </a:r>
          </a:p>
          <a:p>
            <a:pPr lvl="1"/>
            <a:r>
              <a:rPr lang="zh-CN" altLang="en-US" dirty="0"/>
              <a:t>回测</a:t>
            </a:r>
            <a:endParaRPr lang="en-US" dirty="0"/>
          </a:p>
          <a:p>
            <a:r>
              <a:rPr lang="zh-CN" altLang="en-US" dirty="0"/>
              <a:t>这些额外的功能不能让整个系统变得庞大而无序</a:t>
            </a:r>
            <a:endParaRPr lang="en-US" altLang="zh-CN" dirty="0"/>
          </a:p>
          <a:p>
            <a:r>
              <a:rPr lang="zh-CN" altLang="en-US" dirty="0"/>
              <a:t>这些功能必须能访问（共享）系统的数据并利用系统存储数据</a:t>
            </a:r>
            <a:endParaRPr lang="en-US" altLang="zh-CN" dirty="0"/>
          </a:p>
          <a:p>
            <a:r>
              <a:rPr lang="zh-CN" altLang="en-US" dirty="0"/>
              <a:t>为未来可能加入的功能留下余量</a:t>
            </a:r>
            <a:endParaRPr lang="en-US" altLang="zh-CN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zh-CN" altLang="en-US" sz="3600" dirty="0">
                <a:highlight>
                  <a:srgbClr val="FFFF00"/>
                </a:highlight>
              </a:rPr>
              <a:t>插件式扩展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4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799-D94F-40CF-9C57-45C5B632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  <a:r>
              <a:rPr lang="en-US" altLang="zh-CN" dirty="0"/>
              <a:t> – </a:t>
            </a:r>
            <a:r>
              <a:rPr lang="zh-CN" altLang="en-US" dirty="0"/>
              <a:t>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CEF2-CAE3-4C5D-8664-2EE5D9C5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核心尽可能小</a:t>
            </a:r>
            <a:endParaRPr lang="en-US" altLang="zh-CN" dirty="0"/>
          </a:p>
          <a:p>
            <a:pPr lvl="1"/>
            <a:r>
              <a:rPr lang="zh-CN" altLang="en-US" dirty="0"/>
              <a:t>数据采集 </a:t>
            </a:r>
            <a:r>
              <a:rPr lang="en-US" altLang="zh-CN" dirty="0"/>
              <a:t>-&gt;</a:t>
            </a:r>
            <a:r>
              <a:rPr lang="zh-CN" altLang="en-US" dirty="0"/>
              <a:t>数据存储 </a:t>
            </a:r>
            <a:r>
              <a:rPr lang="en-US" altLang="zh-CN" dirty="0"/>
              <a:t>-&gt; </a:t>
            </a:r>
            <a:r>
              <a:rPr lang="zh-CN" altLang="en-US" dirty="0"/>
              <a:t>统一访问的流程与框架</a:t>
            </a:r>
            <a:endParaRPr lang="en-US" altLang="zh-CN" dirty="0"/>
          </a:p>
          <a:p>
            <a:pPr lvl="1"/>
            <a:r>
              <a:rPr lang="zh-CN" altLang="en-US" dirty="0"/>
              <a:t>提供插件管理器</a:t>
            </a:r>
            <a:endParaRPr lang="en-US" altLang="zh-CN" dirty="0"/>
          </a:p>
          <a:p>
            <a:r>
              <a:rPr lang="zh-CN" altLang="en-US" dirty="0"/>
              <a:t>对内提供统一访问入口及封装后的易用接口</a:t>
            </a:r>
            <a:endParaRPr lang="en-US" altLang="zh-CN" dirty="0"/>
          </a:p>
          <a:p>
            <a:pPr lvl="1"/>
            <a:r>
              <a:rPr lang="zh-CN" altLang="en-US" dirty="0"/>
              <a:t>统一入口：</a:t>
            </a:r>
            <a:r>
              <a:rPr lang="en-US" altLang="zh-CN" dirty="0" err="1"/>
              <a:t>UniversalDataCenter.query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易用接口：</a:t>
            </a:r>
            <a:r>
              <a:rPr lang="en-US" altLang="zh-CN" dirty="0" err="1"/>
              <a:t>DataUtility</a:t>
            </a:r>
            <a:endParaRPr lang="en-US" altLang="zh-CN" dirty="0"/>
          </a:p>
          <a:p>
            <a:r>
              <a:rPr lang="zh-CN" altLang="en-US" dirty="0"/>
              <a:t>对用户提供窗口交互界面</a:t>
            </a:r>
            <a:endParaRPr lang="en-US" altLang="zh-CN" dirty="0"/>
          </a:p>
          <a:p>
            <a:pPr lvl="1"/>
            <a:r>
              <a:rPr lang="en-US" altLang="zh-CN" dirty="0"/>
              <a:t>pyqt5</a:t>
            </a:r>
          </a:p>
          <a:p>
            <a:r>
              <a:rPr lang="zh-CN" altLang="en-US" dirty="0"/>
              <a:t>数据采集和分析应异步进行</a:t>
            </a:r>
            <a:endParaRPr lang="en-US" altLang="zh-CN" dirty="0"/>
          </a:p>
          <a:p>
            <a:pPr lvl="1"/>
            <a:r>
              <a:rPr lang="en-US" altLang="zh-CN" dirty="0"/>
              <a:t>Task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0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6041-CF9B-49DE-8A4B-93579617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框架图示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124266-355E-4231-A920-B51CB94E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95" y="1450482"/>
            <a:ext cx="8842810" cy="50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099F-85A0-4C44-AB8B-8415812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CDC8-893C-42F2-8F92-30521C90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</a:t>
            </a:r>
            <a:r>
              <a:rPr lang="en-US" altLang="zh-CN" dirty="0"/>
              <a:t>Design.vsd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1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1B0E-0962-48E7-B783-11997C5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关于数据字段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4F18-E9AE-4A28-923F-9E71B2B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由于采用</a:t>
            </a:r>
            <a:r>
              <a:rPr lang="en-US" altLang="zh-CN" dirty="0" err="1"/>
              <a:t>mongodb</a:t>
            </a:r>
            <a:r>
              <a:rPr lang="zh-CN" altLang="en-US" dirty="0"/>
              <a:t>，所以大部分字段不需要预定义</a:t>
            </a:r>
            <a:endParaRPr lang="en-US" altLang="zh-CN" dirty="0"/>
          </a:p>
          <a:p>
            <a:r>
              <a:rPr lang="zh-CN" altLang="en-US" dirty="0"/>
              <a:t>为了保证基本功能正常使用，程序为每类数据规定最小字段集合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DataHubEntry.py</a:t>
            </a:r>
            <a:r>
              <a:rPr lang="zh-CN" altLang="en-US" dirty="0"/>
              <a:t>中，定义了每类数据的最小字段集合</a:t>
            </a:r>
            <a:endParaRPr lang="en-US" altLang="zh-CN" dirty="0"/>
          </a:p>
          <a:p>
            <a:pPr lvl="1"/>
            <a:r>
              <a:rPr lang="en-US" dirty="0"/>
              <a:t>Collector</a:t>
            </a:r>
            <a:r>
              <a:rPr lang="zh-CN" altLang="en-US" dirty="0"/>
              <a:t>返回的数据必须满足定义中的限制</a:t>
            </a:r>
            <a:endParaRPr lang="en-US" altLang="zh-CN" dirty="0"/>
          </a:p>
          <a:p>
            <a:r>
              <a:rPr lang="en-US" altLang="zh-CN" dirty="0"/>
              <a:t>URI</a:t>
            </a:r>
          </a:p>
          <a:p>
            <a:pPr lvl="1"/>
            <a:r>
              <a:rPr lang="zh-CN" altLang="en-US" dirty="0"/>
              <a:t>标识一类数据</a:t>
            </a:r>
            <a:endParaRPr lang="en-US" altLang="zh-CN" dirty="0"/>
          </a:p>
          <a:p>
            <a:pPr lvl="1"/>
            <a:r>
              <a:rPr lang="zh-CN" altLang="en-US" dirty="0"/>
              <a:t>最初设计的时候曾想过根据</a:t>
            </a:r>
            <a:r>
              <a:rPr lang="en-US" altLang="zh-CN" dirty="0"/>
              <a:t>URI</a:t>
            </a:r>
            <a:r>
              <a:rPr lang="zh-CN" altLang="en-US" dirty="0"/>
              <a:t>自动层级查找和拼接数据，现在并未实现</a:t>
            </a:r>
            <a:endParaRPr lang="en-US" altLang="zh-CN" dirty="0"/>
          </a:p>
          <a:p>
            <a:r>
              <a:rPr lang="en-US" dirty="0" err="1"/>
              <a:t>Itkv</a:t>
            </a:r>
            <a:r>
              <a:rPr lang="en-US" dirty="0"/>
              <a:t> Table</a:t>
            </a:r>
          </a:p>
          <a:p>
            <a:pPr lvl="1"/>
            <a:r>
              <a:rPr lang="en-US" dirty="0" err="1"/>
              <a:t>Itkv</a:t>
            </a:r>
            <a:r>
              <a:rPr lang="en-US" dirty="0"/>
              <a:t> = Identity, Time, Key, Value </a:t>
            </a:r>
            <a:r>
              <a:rPr lang="zh-CN" altLang="en-US" dirty="0"/>
              <a:t>（当时为什么会起这个傻名字）</a:t>
            </a:r>
            <a:endParaRPr lang="en-US" altLang="zh-CN" dirty="0"/>
          </a:p>
          <a:p>
            <a:pPr lvl="1"/>
            <a:r>
              <a:rPr lang="zh-CN" altLang="en-US" dirty="0"/>
              <a:t>每条数据以</a:t>
            </a:r>
            <a:r>
              <a:rPr lang="en-US" dirty="0"/>
              <a:t>Identity </a:t>
            </a:r>
            <a:r>
              <a:rPr lang="en-US" altLang="zh-CN" dirty="0"/>
              <a:t>+ Time</a:t>
            </a:r>
            <a:r>
              <a:rPr lang="zh-CN" altLang="en-US" dirty="0"/>
              <a:t>标识，能存储一系列（不限数量的）键值对</a:t>
            </a:r>
            <a:endParaRPr lang="en-US" altLang="zh-CN" dirty="0"/>
          </a:p>
          <a:p>
            <a:pPr lvl="1"/>
            <a:r>
              <a:rPr lang="zh-CN" altLang="en-US" dirty="0"/>
              <a:t>可以分别为</a:t>
            </a:r>
            <a:r>
              <a:rPr lang="en-US" dirty="0"/>
              <a:t>Identity</a:t>
            </a:r>
            <a:r>
              <a:rPr lang="zh-CN" altLang="en-US" dirty="0"/>
              <a:t>和</a:t>
            </a:r>
            <a:r>
              <a:rPr lang="en-US" altLang="zh-CN" dirty="0"/>
              <a:t>Time</a:t>
            </a:r>
            <a:r>
              <a:rPr lang="zh-CN" altLang="en-US" dirty="0"/>
              <a:t>指明使用的字段名，其中</a:t>
            </a:r>
            <a:r>
              <a:rPr lang="en-US" altLang="zh-CN" dirty="0"/>
              <a:t>Time</a:t>
            </a:r>
            <a:r>
              <a:rPr lang="zh-CN" altLang="en-US" dirty="0"/>
              <a:t>为可选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4ECC-73CA-46C3-9B55-3D6800AA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关于字段可读化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C6A6-49A7-4702-888C-4FEBF3E1C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之前的设计中引入了</a:t>
            </a:r>
            <a:r>
              <a:rPr lang="en-US" altLang="zh-CN" dirty="0"/>
              <a:t>Alias Table</a:t>
            </a:r>
          </a:p>
          <a:p>
            <a:pPr lvl="1"/>
            <a:r>
              <a:rPr lang="zh-CN" altLang="en-US" dirty="0"/>
              <a:t>已废弃</a:t>
            </a:r>
            <a:endParaRPr lang="en-US" altLang="zh-CN" dirty="0"/>
          </a:p>
          <a:p>
            <a:r>
              <a:rPr lang="zh-CN" altLang="en-US" dirty="0"/>
              <a:t>现在的设计中每个</a:t>
            </a:r>
            <a:r>
              <a:rPr lang="en-US" altLang="zh-CN" dirty="0"/>
              <a:t>Collector</a:t>
            </a:r>
            <a:r>
              <a:rPr lang="zh-CN" altLang="en-US" dirty="0"/>
              <a:t>通过</a:t>
            </a:r>
            <a:r>
              <a:rPr lang="en-US" altLang="zh-CN" dirty="0"/>
              <a:t>fields()</a:t>
            </a:r>
            <a:r>
              <a:rPr lang="zh-CN" altLang="en-US" dirty="0"/>
              <a:t>接口返回自己的字段信息</a:t>
            </a:r>
            <a:endParaRPr lang="en-US" altLang="zh-CN" dirty="0"/>
          </a:p>
          <a:p>
            <a:pPr lvl="1"/>
            <a:r>
              <a:rPr lang="zh-CN" altLang="en-US" dirty="0"/>
              <a:t>在使用可读字段请求数据时，程序会据此将可读字段变为数据库字段</a:t>
            </a:r>
            <a:endParaRPr lang="en-US" altLang="zh-CN" dirty="0"/>
          </a:p>
          <a:p>
            <a:pPr lvl="1"/>
            <a:r>
              <a:rPr lang="zh-CN" altLang="en-US" dirty="0"/>
              <a:t>在返回内容时，程序会将数据库字段还原成可读字段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易于接入第三方数据源，并直接使用第三方数据源文档</a:t>
            </a:r>
            <a:endParaRPr lang="en-US" altLang="zh-CN" dirty="0"/>
          </a:p>
          <a:p>
            <a:pPr lvl="1"/>
            <a:r>
              <a:rPr lang="zh-CN" altLang="en-US" dirty="0"/>
              <a:t>分析过程直观易读</a:t>
            </a:r>
            <a:endParaRPr lang="en-US" altLang="zh-CN" dirty="0"/>
          </a:p>
          <a:p>
            <a:r>
              <a:rPr lang="zh-CN" altLang="en-US" dirty="0"/>
              <a:t>尚未解决的问题</a:t>
            </a:r>
            <a:endParaRPr lang="en-US" altLang="zh-CN" dirty="0"/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Collector</a:t>
            </a:r>
            <a:r>
              <a:rPr lang="zh-CN" altLang="en-US" dirty="0"/>
              <a:t>，不同的字段使用相同的可读名</a:t>
            </a:r>
            <a:endParaRPr lang="en-US" altLang="zh-CN" dirty="0"/>
          </a:p>
          <a:p>
            <a:pPr lvl="1"/>
            <a:r>
              <a:rPr lang="zh-CN" altLang="en-US" dirty="0"/>
              <a:t>同样的内容，使用不同的字段及可读名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1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840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Stock Analysis System</vt:lpstr>
      <vt:lpstr>设计目标 – 数据</vt:lpstr>
      <vt:lpstr>设计目标 – 分析器</vt:lpstr>
      <vt:lpstr>设计目标 – 扩展功能</vt:lpstr>
      <vt:lpstr>设计目标 – 系统</vt:lpstr>
      <vt:lpstr>框架图示</vt:lpstr>
      <vt:lpstr>模块设计</vt:lpstr>
      <vt:lpstr>关于数据字段</vt:lpstr>
      <vt:lpstr>关于字段可读化</vt:lpstr>
      <vt:lpstr>To Be Continue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System</dc:title>
  <dc:creator>Yufei QIU</dc:creator>
  <cp:lastModifiedBy>Yufei QIU</cp:lastModifiedBy>
  <cp:revision>73</cp:revision>
  <dcterms:created xsi:type="dcterms:W3CDTF">2020-04-04T08:56:15Z</dcterms:created>
  <dcterms:modified xsi:type="dcterms:W3CDTF">2020-04-04T23:34:36Z</dcterms:modified>
</cp:coreProperties>
</file>