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62ffead72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7" name="Google Shape;127;g1c62ffead7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7257a4dd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7257a4dd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7257a4dd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7257a4dd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c7257a4dd4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c7257a4dd4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7257a4dd4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7257a4dd4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7257a4dd4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7257a4dd4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7257a4dd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7257a4dd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c7257a4dd4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c7257a4dd4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c7257a4dd4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c7257a4dd4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7257a4dd4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7257a4dd4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c7257a4dd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c7257a4dd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62ffead7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c62ffead7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7257a4dd4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7257a4dd4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c7257a4dd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c7257a4dd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62ffead72_2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g1c62ffead72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7257a4dd4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1c7257a4dd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62ffead72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444444"/>
              </a:solidFill>
            </a:endParaRPr>
          </a:p>
        </p:txBody>
      </p:sp>
      <p:sp>
        <p:nvSpPr>
          <p:cNvPr id="151" name="Google Shape;151;g1c62ffead7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62ffead72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c62ffead7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6585e5ab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2" name="Google Shape;202;g1c6585e5ab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6585e5ab7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4" name="Google Shape;224;g1c6585e5ab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6585e5ab7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g1c6585e5ab7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62ffead72_2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75" name="Google Shape;275;g1c62ffead7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62ffead72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c62ffead72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656821" y="1011196"/>
            <a:ext cx="39954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 b="1">
                <a:solidFill>
                  <a:srgbClr val="333333"/>
                </a:solidFill>
              </a:rPr>
              <a:t>IA04</a:t>
            </a:r>
            <a:endParaRPr sz="2900" b="1">
              <a:solidFill>
                <a:srgbClr val="33333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3333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Tower Defense</a:t>
            </a:r>
            <a:endParaRPr sz="33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Chenyi ZHA,  Chenwei MI</a:t>
            </a:r>
            <a:endParaRPr sz="15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Jingwen SUN,  Xuanyao HU</a:t>
            </a:r>
            <a:endParaRPr sz="15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5756643" y="3522796"/>
            <a:ext cx="1638900" cy="30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381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rgbClr val="03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sz="1500">
                <a:solidFill>
                  <a:srgbClr val="030000"/>
                </a:solidFill>
              </a:rPr>
              <a:t>5</a:t>
            </a:r>
            <a:r>
              <a:rPr lang="zh-CN" sz="1500" b="0" i="0" u="none" strike="noStrike" cap="none">
                <a:solidFill>
                  <a:srgbClr val="030000"/>
                </a:solidFill>
                <a:latin typeface="Arial"/>
                <a:ea typeface="Arial"/>
                <a:cs typeface="Arial"/>
                <a:sym typeface="Arial"/>
              </a:rPr>
              <a:t>/01/2023</a:t>
            </a:r>
            <a:endParaRPr sz="1500" b="1">
              <a:solidFill>
                <a:srgbClr val="0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4442601" y="3363134"/>
            <a:ext cx="4347000" cy="0"/>
          </a:xfrm>
          <a:prstGeom prst="straightConnector1">
            <a:avLst/>
          </a:prstGeom>
          <a:noFill/>
          <a:ln w="1905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l="8632" t="9908" r="9854" b="29342"/>
          <a:stretch/>
        </p:blipFill>
        <p:spPr>
          <a:xfrm>
            <a:off x="76676" y="2762250"/>
            <a:ext cx="4190046" cy="217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l="8632" t="9908" r="9854" b="29342"/>
          <a:stretch/>
        </p:blipFill>
        <p:spPr>
          <a:xfrm>
            <a:off x="31433" y="406717"/>
            <a:ext cx="4546759" cy="235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4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525" y="930350"/>
            <a:ext cx="2397600" cy="48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34"/>
          <p:cNvSpPr txBox="1"/>
          <p:nvPr/>
        </p:nvSpPr>
        <p:spPr>
          <a:xfrm>
            <a:off x="1132136" y="346964"/>
            <a:ext cx="2339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3893241" y="2258506"/>
            <a:ext cx="1364400" cy="13644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1123579" y="1590946"/>
            <a:ext cx="3344444" cy="1249505"/>
          </a:xfrm>
          <a:custGeom>
            <a:avLst/>
            <a:gdLst/>
            <a:ahLst/>
            <a:cxnLst/>
            <a:rect l="l" t="t" r="r" b="b"/>
            <a:pathLst>
              <a:path w="5225694" h="1952352" extrusionOk="0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825272"/>
                </a:lnTo>
                <a:lnTo>
                  <a:pt x="5136284" y="838917"/>
                </a:lnTo>
                <a:cubicBezTo>
                  <a:pt x="4629239" y="942674"/>
                  <a:pt x="4229874" y="1342039"/>
                  <a:pt x="4126117" y="1849083"/>
                </a:cubicBezTo>
                <a:lnTo>
                  <a:pt x="4115707" y="1952352"/>
                </a:ln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4685567" y="1590946"/>
            <a:ext cx="3344444" cy="1249505"/>
          </a:xfrm>
          <a:custGeom>
            <a:avLst/>
            <a:gdLst/>
            <a:ahLst/>
            <a:cxnLst/>
            <a:rect l="l" t="t" r="r" b="b"/>
            <a:pathLst>
              <a:path w="5225694" h="1952352" extrusionOk="0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1109988" y="1952352"/>
                </a:lnTo>
                <a:lnTo>
                  <a:pt x="1099577" y="1849083"/>
                </a:lnTo>
                <a:cubicBezTo>
                  <a:pt x="995821" y="1342039"/>
                  <a:pt x="596456" y="942674"/>
                  <a:pt x="89411" y="838917"/>
                </a:cubicBezTo>
                <a:lnTo>
                  <a:pt x="0" y="825272"/>
                </a:ln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1123579" y="3041971"/>
            <a:ext cx="3344444" cy="1249505"/>
          </a:xfrm>
          <a:custGeom>
            <a:avLst/>
            <a:gdLst/>
            <a:ahLst/>
            <a:cxnLst/>
            <a:rect l="l" t="t" r="r" b="b"/>
            <a:pathLst>
              <a:path w="5225694" h="1952352" extrusionOk="0">
                <a:moveTo>
                  <a:pt x="206207" y="0"/>
                </a:moveTo>
                <a:lnTo>
                  <a:pt x="4115707" y="0"/>
                </a:lnTo>
                <a:lnTo>
                  <a:pt x="4126117" y="103268"/>
                </a:lnTo>
                <a:cubicBezTo>
                  <a:pt x="4229874" y="610313"/>
                  <a:pt x="4629239" y="1009678"/>
                  <a:pt x="5136284" y="1113434"/>
                </a:cubicBezTo>
                <a:lnTo>
                  <a:pt x="5225694" y="1127080"/>
                </a:ln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4685567" y="3041971"/>
            <a:ext cx="3344444" cy="1249505"/>
          </a:xfrm>
          <a:custGeom>
            <a:avLst/>
            <a:gdLst/>
            <a:ahLst/>
            <a:cxnLst/>
            <a:rect l="l" t="t" r="r" b="b"/>
            <a:pathLst>
              <a:path w="5225694" h="1952352" extrusionOk="0">
                <a:moveTo>
                  <a:pt x="110998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1127080"/>
                </a:lnTo>
                <a:lnTo>
                  <a:pt x="89411" y="1113434"/>
                </a:lnTo>
                <a:cubicBezTo>
                  <a:pt x="596456" y="1009678"/>
                  <a:pt x="995821" y="610313"/>
                  <a:pt x="1099577" y="103268"/>
                </a:cubicBezTo>
                <a:close/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3936452" y="2732950"/>
            <a:ext cx="127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>
                <a:solidFill>
                  <a:schemeClr val="lt1"/>
                </a:solidFill>
              </a:rPr>
              <a:t>Agents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066950" y="1948150"/>
            <a:ext cx="310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 i="1">
                <a:solidFill>
                  <a:srgbClr val="444444"/>
                </a:solidFill>
              </a:rPr>
              <a:t>RestServerAgent</a:t>
            </a:r>
            <a:endParaRPr sz="2700" b="1">
              <a:solidFill>
                <a:srgbClr val="3F3F3F"/>
              </a:solidFill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5108890" y="1948152"/>
            <a:ext cx="249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 i="1">
                <a:solidFill>
                  <a:srgbClr val="444444"/>
                </a:solidFill>
              </a:rPr>
              <a:t>GameAgent</a:t>
            </a:r>
            <a:endParaRPr sz="2700" b="1">
              <a:solidFill>
                <a:srgbClr val="3F3F3F"/>
              </a:solidFill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200651" y="3424975"/>
            <a:ext cx="264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 i="1">
                <a:solidFill>
                  <a:srgbClr val="444444"/>
                </a:solidFill>
              </a:rPr>
              <a:t>MonsterServer</a:t>
            </a:r>
            <a:endParaRPr sz="2700" b="1">
              <a:solidFill>
                <a:srgbClr val="3F3F3F"/>
              </a:solidFill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5282115" y="3424327"/>
            <a:ext cx="249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 i="1">
                <a:solidFill>
                  <a:srgbClr val="444444"/>
                </a:solidFill>
              </a:rPr>
              <a:t>TowerServer</a:t>
            </a:r>
            <a:r>
              <a:rPr lang="zh-CN" sz="2700">
                <a:solidFill>
                  <a:srgbClr val="444444"/>
                </a:solidFill>
              </a:rPr>
              <a:t> </a:t>
            </a:r>
            <a:endParaRPr sz="2700"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3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35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0" y="85431"/>
            <a:ext cx="916629" cy="7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3188899" y="164825"/>
            <a:ext cx="2625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d’une carte</a:t>
            </a:r>
            <a:endParaRPr sz="28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2040500" y="4069475"/>
            <a:ext cx="519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[Envoie, backend-&gt;frontend]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Situation du monstre (coordonnées, sang)</a:t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4377950" y="627375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2895525" y="878425"/>
            <a:ext cx="3803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POST requête par axios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4377950" y="1341750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1940025" y="1516725"/>
            <a:ext cx="5505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Établissement  d’une connexion websocket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4377950" y="2056125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720799" y="2180825"/>
            <a:ext cx="7601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[Envoi, backend-&gt;frontend]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Situation du joueur (vague, sang, victoire/défaite)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4377950" y="2837175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3732497" y="2950075"/>
            <a:ext cx="3498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Démarrage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4377950" y="3370575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3275297" y="3559675"/>
            <a:ext cx="3498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 websocket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4377950" y="3980175"/>
            <a:ext cx="247200" cy="21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0" y="194825"/>
            <a:ext cx="5378924" cy="47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/>
          <p:nvPr/>
        </p:nvSpPr>
        <p:spPr>
          <a:xfrm>
            <a:off x="303101" y="1689101"/>
            <a:ext cx="2481300" cy="2724300"/>
          </a:xfrm>
          <a:prstGeom prst="roundRect">
            <a:avLst>
              <a:gd name="adj" fmla="val 5151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93656" y="1813223"/>
            <a:ext cx="2300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300" b="1">
                <a:solidFill>
                  <a:srgbClr val="333333"/>
                </a:solidFill>
              </a:rPr>
              <a:t>vite</a:t>
            </a:r>
            <a:endParaRPr sz="19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425323" y="2436131"/>
            <a:ext cx="2236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</a:rPr>
              <a:t>- Pré-construction en utilisant esbuild (écrit en Go)</a:t>
            </a:r>
            <a:endParaRPr sz="180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</a:rPr>
              <a:t>- Démarrage plus rapide du serveur</a:t>
            </a:r>
            <a:endParaRPr sz="1100">
              <a:solidFill>
                <a:srgbClr val="333333"/>
              </a:solidFill>
            </a:endParaRPr>
          </a:p>
        </p:txBody>
      </p:sp>
      <p:cxnSp>
        <p:nvCxnSpPr>
          <p:cNvPr id="353" name="Google Shape;353;p3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36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00" y="85431"/>
            <a:ext cx="916629" cy="75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7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37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0" y="85431"/>
            <a:ext cx="916629" cy="7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7"/>
          <p:cNvSpPr txBox="1"/>
          <p:nvPr/>
        </p:nvSpPr>
        <p:spPr>
          <a:xfrm>
            <a:off x="262597" y="1141150"/>
            <a:ext cx="3498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 post par axios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950" y="81251"/>
            <a:ext cx="3612825" cy="498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38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" name="Google Shape;370;p38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0" y="85431"/>
            <a:ext cx="916629" cy="75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262597" y="1141150"/>
            <a:ext cx="3498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 websocket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850" y="451125"/>
            <a:ext cx="6062750" cy="45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3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p39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50" y="1037175"/>
            <a:ext cx="6596884" cy="39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303101" y="1689101"/>
            <a:ext cx="2481300" cy="2724300"/>
          </a:xfrm>
          <a:prstGeom prst="roundRect">
            <a:avLst>
              <a:gd name="adj" fmla="val 5151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393656" y="1965623"/>
            <a:ext cx="2300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333333"/>
                </a:solidFill>
              </a:rPr>
              <a:t>Vue + fabric.js</a:t>
            </a:r>
            <a:endParaRPr sz="19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425323" y="2664731"/>
            <a:ext cx="22368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</a:rPr>
              <a:t>- Encapsulation de “canvas”</a:t>
            </a:r>
            <a:endParaRPr sz="180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33333"/>
                </a:solidFill>
              </a:rPr>
              <a:t>- Appel les APIs</a:t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t="41173" r="65253" b="43756"/>
          <a:stretch/>
        </p:blipFill>
        <p:spPr>
          <a:xfrm>
            <a:off x="3251025" y="558275"/>
            <a:ext cx="3647350" cy="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163" y="917860"/>
            <a:ext cx="2930949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843" y="1397108"/>
            <a:ext cx="2667702" cy="95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175" y="2390150"/>
            <a:ext cx="4886950" cy="17104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/>
          <p:nvPr/>
        </p:nvSpPr>
        <p:spPr>
          <a:xfrm>
            <a:off x="5969577" y="3050763"/>
            <a:ext cx="2168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fabric.Image.fromURL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fabric.Text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fabric.Group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2175" y="4209775"/>
            <a:ext cx="5434551" cy="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2600" y="35927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800" y="106052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7" name="Google Shape;397;p40"/>
          <p:cNvSpPr txBox="1"/>
          <p:nvPr/>
        </p:nvSpPr>
        <p:spPr>
          <a:xfrm>
            <a:off x="1132336" y="48891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1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41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775975" y="1273050"/>
            <a:ext cx="1956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333333"/>
                </a:solidFill>
              </a:rPr>
              <a:t>paper.js</a:t>
            </a:r>
            <a:endParaRPr sz="23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333333"/>
                </a:solidFill>
              </a:rPr>
              <a:t>smooth()</a:t>
            </a:r>
            <a:endParaRPr sz="2300" b="1">
              <a:solidFill>
                <a:srgbClr val="333333"/>
              </a:solidFill>
            </a:endParaRPr>
          </a:p>
        </p:txBody>
      </p:sp>
      <p:pic>
        <p:nvPicPr>
          <p:cNvPr id="406" name="Google Shape;406;p41"/>
          <p:cNvPicPr preferRelativeResize="0"/>
          <p:nvPr/>
        </p:nvPicPr>
        <p:blipFill rotWithShape="1">
          <a:blip r:embed="rId4">
            <a:alphaModFix/>
          </a:blip>
          <a:srcRect l="26181" t="8894" r="56674" b="73070"/>
          <a:stretch/>
        </p:blipFill>
        <p:spPr>
          <a:xfrm>
            <a:off x="5479489" y="3285450"/>
            <a:ext cx="2164726" cy="159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750" y="2640575"/>
            <a:ext cx="4224401" cy="22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151" y="160425"/>
            <a:ext cx="3872050" cy="255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/>
          <p:nvPr/>
        </p:nvSpPr>
        <p:spPr>
          <a:xfrm>
            <a:off x="212450" y="1376275"/>
            <a:ext cx="2871300" cy="3453300"/>
          </a:xfrm>
          <a:prstGeom prst="roundRect">
            <a:avLst>
              <a:gd name="adj" fmla="val 5151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393656" y="1432223"/>
            <a:ext cx="2300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b="1">
                <a:solidFill>
                  <a:srgbClr val="333333"/>
                </a:solidFill>
              </a:rPr>
              <a:t>Vue + fabric.js</a:t>
            </a:r>
            <a:endParaRPr sz="19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2"/>
          <p:cNvPicPr preferRelativeResize="0"/>
          <p:nvPr/>
        </p:nvPicPr>
        <p:blipFill rotWithShape="1">
          <a:blip r:embed="rId3">
            <a:alphaModFix/>
          </a:blip>
          <a:srcRect t="41173" r="65253" b="43756"/>
          <a:stretch/>
        </p:blipFill>
        <p:spPr>
          <a:xfrm>
            <a:off x="3251025" y="558275"/>
            <a:ext cx="3647350" cy="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063" y="1225860"/>
            <a:ext cx="2930949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018" y="2005383"/>
            <a:ext cx="2667702" cy="95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775" y="3119150"/>
            <a:ext cx="4886950" cy="1710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2"/>
          <p:cNvSpPr txBox="1"/>
          <p:nvPr/>
        </p:nvSpPr>
        <p:spPr>
          <a:xfrm>
            <a:off x="6008077" y="3766863"/>
            <a:ext cx="2168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fabric.Image.fromURL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fabric.Text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fabric.Group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2600" y="35927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42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800" y="1060525"/>
            <a:ext cx="25623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42"/>
          <p:cNvSpPr txBox="1"/>
          <p:nvPr/>
        </p:nvSpPr>
        <p:spPr>
          <a:xfrm>
            <a:off x="1132336" y="48891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650" y="2039983"/>
            <a:ext cx="2667700" cy="244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525" y="930350"/>
            <a:ext cx="3103800" cy="48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0" name="Google Shape;430;p43"/>
          <p:cNvSpPr txBox="1"/>
          <p:nvPr/>
        </p:nvSpPr>
        <p:spPr>
          <a:xfrm>
            <a:off x="1132136" y="346964"/>
            <a:ext cx="2339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Couche «Map»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7550"/>
            <a:ext cx="8894750" cy="36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 txBox="1"/>
          <p:nvPr/>
        </p:nvSpPr>
        <p:spPr>
          <a:xfrm>
            <a:off x="4626725" y="4119300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drawRoad =&gt; getRoadPoints =&gt; countNeighbour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3" name="Google Shape;4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50" y="160425"/>
            <a:ext cx="3348749" cy="22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0" y="3763690"/>
            <a:ext cx="337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27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4573283" y="1390174"/>
            <a:ext cx="3097200" cy="51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2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4571629" y="2821391"/>
            <a:ext cx="3126000" cy="42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4573429" y="4251510"/>
            <a:ext cx="3124200" cy="19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/>
          <p:nvPr/>
        </p:nvSpPr>
        <p:spPr>
          <a:xfrm>
            <a:off x="4348587" y="922284"/>
            <a:ext cx="2508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sz="24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980501" y="2372038"/>
            <a:ext cx="4413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Architecture</a:t>
            </a:r>
            <a:endParaRPr sz="24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97225" y="3787250"/>
            <a:ext cx="346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5656" y="2082165"/>
            <a:ext cx="982504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9004" y="3502819"/>
            <a:ext cx="869156" cy="76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341" y="866299"/>
            <a:ext cx="869156" cy="76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930" y="377464"/>
            <a:ext cx="3183732" cy="35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44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9625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44"/>
          <p:cNvSpPr txBox="1"/>
          <p:nvPr/>
        </p:nvSpPr>
        <p:spPr>
          <a:xfrm>
            <a:off x="1055924" y="346975"/>
            <a:ext cx="2563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Couche «Game»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3266100" y="266100"/>
            <a:ext cx="595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handleGameLayer =&gt; drawChooseMenu =&gt; drawTower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=&gt; showRange (=&gt; deleteTower &amp; upgradeTower) &amp; deleteChooseMenu</a:t>
            </a:r>
            <a:endParaRPr/>
          </a:p>
        </p:txBody>
      </p:sp>
      <p:pic>
        <p:nvPicPr>
          <p:cNvPr id="442" name="Google Shape;4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75" y="994775"/>
            <a:ext cx="5879400" cy="40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125" y="1451450"/>
            <a:ext cx="1275575" cy="1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99" y="1037175"/>
            <a:ext cx="5588651" cy="39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400" y="217326"/>
            <a:ext cx="810881" cy="713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4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62600" y="918575"/>
            <a:ext cx="2962500" cy="165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" name="Google Shape;451;p45"/>
          <p:cNvSpPr txBox="1"/>
          <p:nvPr/>
        </p:nvSpPr>
        <p:spPr>
          <a:xfrm>
            <a:off x="1055924" y="346975"/>
            <a:ext cx="2563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Couche «Game»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3266100" y="266100"/>
            <a:ext cx="595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handleGameLayer =&gt; drawChooseMenu =&gt; drawTower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=&gt; showRange (=&gt; deleteTower &amp; upgradeTower) &amp; deleteChooseMenu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/>
        </p:nvSpPr>
        <p:spPr>
          <a:xfrm>
            <a:off x="357755" y="3961731"/>
            <a:ext cx="84843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1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51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1826" y="876776"/>
            <a:ext cx="2780348" cy="272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/>
        </p:nvSpPr>
        <p:spPr>
          <a:xfrm>
            <a:off x="1107224" y="3657925"/>
            <a:ext cx="7296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  <a:endParaRPr sz="4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200" y="1030475"/>
            <a:ext cx="296836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808425" y="1151976"/>
            <a:ext cx="2968350" cy="21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1835709" y="3700206"/>
            <a:ext cx="5472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1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sz="51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7215" y="748776"/>
            <a:ext cx="4122896" cy="256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8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287650" y="740550"/>
            <a:ext cx="6809400" cy="159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8"/>
          <p:cNvSpPr txBox="1"/>
          <p:nvPr/>
        </p:nvSpPr>
        <p:spPr>
          <a:xfrm>
            <a:off x="-677950" y="155000"/>
            <a:ext cx="84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33333"/>
                </a:solidFill>
              </a:rPr>
              <a:t>Create &amp; Level_up &amp; Destory_tower</a:t>
            </a:r>
            <a:endParaRPr sz="3000" b="1">
              <a:solidFill>
                <a:srgbClr val="333333"/>
              </a:solidFill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103107" y="-1617190"/>
            <a:ext cx="727800" cy="1298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 rot="-5400000">
            <a:off x="627283" y="2278457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2926139" y="3785762"/>
            <a:ext cx="561627" cy="717499"/>
            <a:chOff x="7258929" y="1631986"/>
            <a:chExt cx="1674000" cy="464100"/>
          </a:xfrm>
        </p:grpSpPr>
        <p:cxnSp>
          <p:nvCxnSpPr>
            <p:cNvPr id="164" name="Google Shape;164;p28"/>
            <p:cNvCxnSpPr/>
            <p:nvPr/>
          </p:nvCxnSpPr>
          <p:spPr>
            <a:xfrm>
              <a:off x="7258929" y="2096086"/>
              <a:ext cx="1674000" cy="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5" name="Google Shape;165;p28"/>
            <p:cNvCxnSpPr/>
            <p:nvPr/>
          </p:nvCxnSpPr>
          <p:spPr>
            <a:xfrm rot="10800000">
              <a:off x="7263620" y="1631986"/>
              <a:ext cx="0" cy="46410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6" name="Google Shape;166;p28"/>
          <p:cNvGrpSpPr/>
          <p:nvPr/>
        </p:nvGrpSpPr>
        <p:grpSpPr>
          <a:xfrm rot="10800000">
            <a:off x="3487377" y="1815570"/>
            <a:ext cx="860269" cy="378845"/>
            <a:chOff x="7258929" y="1631986"/>
            <a:chExt cx="1674000" cy="464100"/>
          </a:xfrm>
        </p:grpSpPr>
        <p:cxnSp>
          <p:nvCxnSpPr>
            <p:cNvPr id="167" name="Google Shape;167;p28"/>
            <p:cNvCxnSpPr/>
            <p:nvPr/>
          </p:nvCxnSpPr>
          <p:spPr>
            <a:xfrm>
              <a:off x="7258929" y="2096086"/>
              <a:ext cx="1674000" cy="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8" name="Google Shape;168;p28"/>
            <p:cNvCxnSpPr/>
            <p:nvPr/>
          </p:nvCxnSpPr>
          <p:spPr>
            <a:xfrm rot="10800000">
              <a:off x="7263620" y="1631986"/>
              <a:ext cx="0" cy="46410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9" name="Google Shape;169;p28"/>
          <p:cNvGrpSpPr/>
          <p:nvPr/>
        </p:nvGrpSpPr>
        <p:grpSpPr>
          <a:xfrm rot="10800000" flipH="1">
            <a:off x="5826376" y="1777207"/>
            <a:ext cx="567821" cy="378845"/>
            <a:chOff x="7258929" y="1631986"/>
            <a:chExt cx="1674000" cy="464100"/>
          </a:xfrm>
        </p:grpSpPr>
        <p:cxnSp>
          <p:nvCxnSpPr>
            <p:cNvPr id="170" name="Google Shape;170;p28"/>
            <p:cNvCxnSpPr/>
            <p:nvPr/>
          </p:nvCxnSpPr>
          <p:spPr>
            <a:xfrm>
              <a:off x="7258929" y="2096086"/>
              <a:ext cx="1674000" cy="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71" name="Google Shape;171;p28"/>
            <p:cNvCxnSpPr/>
            <p:nvPr/>
          </p:nvCxnSpPr>
          <p:spPr>
            <a:xfrm rot="10800000">
              <a:off x="7263620" y="1631986"/>
              <a:ext cx="0" cy="46410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72" name="Google Shape;172;p28"/>
          <p:cNvGrpSpPr/>
          <p:nvPr/>
        </p:nvGrpSpPr>
        <p:grpSpPr>
          <a:xfrm rot="10800000">
            <a:off x="8041830" y="3383763"/>
            <a:ext cx="496174" cy="378984"/>
            <a:chOff x="7258929" y="1631986"/>
            <a:chExt cx="1674000" cy="464100"/>
          </a:xfrm>
        </p:grpSpPr>
        <p:cxnSp>
          <p:nvCxnSpPr>
            <p:cNvPr id="173" name="Google Shape;173;p28"/>
            <p:cNvCxnSpPr/>
            <p:nvPr/>
          </p:nvCxnSpPr>
          <p:spPr>
            <a:xfrm>
              <a:off x="7258929" y="2096086"/>
              <a:ext cx="1674000" cy="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74" name="Google Shape;174;p28"/>
            <p:cNvCxnSpPr/>
            <p:nvPr/>
          </p:nvCxnSpPr>
          <p:spPr>
            <a:xfrm rot="10800000">
              <a:off x="7263620" y="1631986"/>
              <a:ext cx="0" cy="46410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75" name="Google Shape;175;p28"/>
          <p:cNvGrpSpPr/>
          <p:nvPr/>
        </p:nvGrpSpPr>
        <p:grpSpPr>
          <a:xfrm>
            <a:off x="1956974" y="1505375"/>
            <a:ext cx="2101339" cy="394208"/>
            <a:chOff x="1643984" y="2349127"/>
            <a:chExt cx="2492100" cy="467514"/>
          </a:xfrm>
        </p:grpSpPr>
        <p:sp>
          <p:nvSpPr>
            <p:cNvPr id="176" name="Google Shape;176;p28"/>
            <p:cNvSpPr txBox="1"/>
            <p:nvPr/>
          </p:nvSpPr>
          <p:spPr>
            <a:xfrm>
              <a:off x="1806000" y="2349127"/>
              <a:ext cx="2133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rgbClr val="3F3F3F"/>
                  </a:solidFill>
                </a:rPr>
                <a:t>Tower_Slow_Down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1643984" y="2588641"/>
              <a:ext cx="24921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8"/>
          <p:cNvGrpSpPr/>
          <p:nvPr/>
        </p:nvGrpSpPr>
        <p:grpSpPr>
          <a:xfrm>
            <a:off x="6257338" y="1144160"/>
            <a:ext cx="2366957" cy="539624"/>
            <a:chOff x="1643984" y="2588641"/>
            <a:chExt cx="2807112" cy="639972"/>
          </a:xfrm>
        </p:grpSpPr>
        <p:sp>
          <p:nvSpPr>
            <p:cNvPr id="179" name="Google Shape;179;p28"/>
            <p:cNvSpPr txBox="1"/>
            <p:nvPr/>
          </p:nvSpPr>
          <p:spPr>
            <a:xfrm>
              <a:off x="1643996" y="2927413"/>
              <a:ext cx="2807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rgbClr val="3F3F3F"/>
                  </a:solidFill>
                </a:rPr>
                <a:t>Tower_High_Attack_Speed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1643984" y="2588641"/>
              <a:ext cx="24921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8"/>
          <p:cNvSpPr txBox="1"/>
          <p:nvPr/>
        </p:nvSpPr>
        <p:spPr>
          <a:xfrm>
            <a:off x="6553925" y="3820950"/>
            <a:ext cx="2598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3F3F3F"/>
                </a:solidFill>
              </a:rPr>
              <a:t>Tower_Long_Attack_Distance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8"/>
          <p:cNvGrpSpPr/>
          <p:nvPr/>
        </p:nvGrpSpPr>
        <p:grpSpPr>
          <a:xfrm>
            <a:off x="3323439" y="4333549"/>
            <a:ext cx="2101339" cy="355683"/>
            <a:chOff x="1626832" y="2622817"/>
            <a:chExt cx="2492100" cy="421825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1806000" y="2622817"/>
              <a:ext cx="2133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rgbClr val="3F3F3F"/>
                  </a:solidFill>
                </a:rPr>
                <a:t>Tower_High_Damage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1626832" y="2816641"/>
              <a:ext cx="24921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8"/>
          <p:cNvGrpSpPr/>
          <p:nvPr/>
        </p:nvGrpSpPr>
        <p:grpSpPr>
          <a:xfrm>
            <a:off x="236449" y="3895011"/>
            <a:ext cx="2212027" cy="597233"/>
            <a:chOff x="1512713" y="2108348"/>
            <a:chExt cx="2623371" cy="708293"/>
          </a:xfrm>
        </p:grpSpPr>
        <p:sp>
          <p:nvSpPr>
            <p:cNvPr id="186" name="Google Shape;186;p28"/>
            <p:cNvSpPr txBox="1"/>
            <p:nvPr/>
          </p:nvSpPr>
          <p:spPr>
            <a:xfrm>
              <a:off x="1512713" y="2108348"/>
              <a:ext cx="2133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rgbClr val="3F3F3F"/>
                  </a:solidFill>
                </a:rPr>
                <a:t>Tower_Average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1643984" y="2588641"/>
              <a:ext cx="2492100" cy="2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8"/>
          <p:cNvGrpSpPr/>
          <p:nvPr/>
        </p:nvGrpSpPr>
        <p:grpSpPr>
          <a:xfrm rot="5400000">
            <a:off x="209963" y="3519056"/>
            <a:ext cx="652693" cy="378845"/>
            <a:chOff x="7258929" y="1631986"/>
            <a:chExt cx="1674000" cy="464100"/>
          </a:xfrm>
        </p:grpSpPr>
        <p:cxnSp>
          <p:nvCxnSpPr>
            <p:cNvPr id="189" name="Google Shape;189;p28"/>
            <p:cNvCxnSpPr/>
            <p:nvPr/>
          </p:nvCxnSpPr>
          <p:spPr>
            <a:xfrm>
              <a:off x="7258929" y="2096086"/>
              <a:ext cx="1674000" cy="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90" name="Google Shape;190;p28"/>
            <p:cNvCxnSpPr/>
            <p:nvPr/>
          </p:nvCxnSpPr>
          <p:spPr>
            <a:xfrm rot="10800000">
              <a:off x="7263620" y="1631986"/>
              <a:ext cx="0" cy="464100"/>
            </a:xfrm>
            <a:prstGeom prst="straightConnector1">
              <a:avLst/>
            </a:prstGeom>
            <a:noFill/>
            <a:ln w="9525" cap="flat" cmpd="sng">
              <a:solidFill>
                <a:srgbClr val="ACB8CA"/>
              </a:solidFill>
              <a:prstDash val="dash"/>
              <a:miter lim="800000"/>
              <a:headEnd type="oval" w="med" len="med"/>
              <a:tailEnd type="oval" w="med" len="med"/>
            </a:ln>
          </p:spPr>
        </p:cxnSp>
      </p:grpSp>
      <p:pic>
        <p:nvPicPr>
          <p:cNvPr id="191" name="Google Shape;191;p28" descr="tower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83" y="2528411"/>
            <a:ext cx="1443515" cy="89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 rot="-5400000">
            <a:off x="2118422" y="2287982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 rot="-5400000">
            <a:off x="3609561" y="2278457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 rot="-5400000">
            <a:off x="5100699" y="2271789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 rot="-5400000">
            <a:off x="6591838" y="2287982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 descr="tower4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530" y="2419826"/>
            <a:ext cx="1118237" cy="10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 descr="tower3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45" y="2417921"/>
            <a:ext cx="1246820" cy="109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 descr="tower2-removebg-preview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6378" y="2194560"/>
            <a:ext cx="1118237" cy="129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 descr="tw1.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3223" y="2303145"/>
            <a:ext cx="1213484" cy="121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347125" y="1019575"/>
            <a:ext cx="6809400" cy="159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9"/>
          <p:cNvSpPr txBox="1"/>
          <p:nvPr/>
        </p:nvSpPr>
        <p:spPr>
          <a:xfrm>
            <a:off x="346500" y="428275"/>
            <a:ext cx="84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33333"/>
                </a:solidFill>
              </a:rPr>
              <a:t>Create &amp; Level_up &amp; Destory_tower</a:t>
            </a:r>
            <a:endParaRPr sz="3000" b="1">
              <a:solidFill>
                <a:srgbClr val="333333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1103107" y="-1617190"/>
            <a:ext cx="727800" cy="1298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 rot="-5400000">
            <a:off x="627283" y="2126057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323439" y="4496982"/>
            <a:ext cx="2101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47137" y="4299994"/>
            <a:ext cx="2101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9" descr="tower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83" y="2376011"/>
            <a:ext cx="1443515" cy="89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 rot="-5400000">
            <a:off x="2118422" y="2135582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 rot="-5400000">
            <a:off x="3609561" y="2126057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 rot="-5400000">
            <a:off x="5100699" y="2119389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 rot="-5400000">
            <a:off x="6591838" y="2135582"/>
            <a:ext cx="1529100" cy="13773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 descr="tower4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530" y="2267426"/>
            <a:ext cx="1118237" cy="10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 descr="tower3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45" y="2265521"/>
            <a:ext cx="1246820" cy="109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 descr="tower2-removebg-preview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6378" y="2042160"/>
            <a:ext cx="1118237" cy="129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 descr="tw1.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3223" y="2150745"/>
            <a:ext cx="1213484" cy="1213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/>
          <p:nvPr/>
        </p:nvCxnSpPr>
        <p:spPr>
          <a:xfrm>
            <a:off x="717125" y="1962325"/>
            <a:ext cx="7712700" cy="1562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 flipH="1">
            <a:off x="692325" y="1989525"/>
            <a:ext cx="7459800" cy="1629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9"/>
          <p:cNvSpPr txBox="1"/>
          <p:nvPr/>
        </p:nvSpPr>
        <p:spPr>
          <a:xfrm>
            <a:off x="1673323" y="4004375"/>
            <a:ext cx="647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Rendre la moitié de l'argent de la tour au joueur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3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351325" y="941975"/>
            <a:ext cx="8358600" cy="198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30"/>
          <p:cNvSpPr txBox="1"/>
          <p:nvPr/>
        </p:nvSpPr>
        <p:spPr>
          <a:xfrm>
            <a:off x="351329" y="312925"/>
            <a:ext cx="869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33333"/>
                </a:solidFill>
              </a:rPr>
              <a:t>Create_Monster &amp; Move(Reach_Destination)</a:t>
            </a:r>
            <a:endParaRPr sz="3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1103107" y="-1617190"/>
            <a:ext cx="727800" cy="1298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023980" y="3530264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2023980" y="3412172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382028" y="2821717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3382028" y="2703626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4740074" y="3530264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4740074" y="3412172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30"/>
          <p:cNvGrpSpPr/>
          <p:nvPr/>
        </p:nvGrpSpPr>
        <p:grpSpPr>
          <a:xfrm>
            <a:off x="825016" y="2394193"/>
            <a:ext cx="1752573" cy="470485"/>
            <a:chOff x="1658314" y="2349127"/>
            <a:chExt cx="2133901" cy="572854"/>
          </a:xfrm>
        </p:grpSpPr>
        <p:sp>
          <p:nvSpPr>
            <p:cNvPr id="236" name="Google Shape;236;p30"/>
            <p:cNvSpPr txBox="1"/>
            <p:nvPr/>
          </p:nvSpPr>
          <p:spPr>
            <a:xfrm>
              <a:off x="1658314" y="2349127"/>
              <a:ext cx="21339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b="1">
                  <a:solidFill>
                    <a:srgbClr val="3F3F3F"/>
                  </a:solidFill>
                </a:rPr>
                <a:t>Monster_High_Hp</a:t>
              </a:r>
              <a:endPara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1658315" y="2687681"/>
              <a:ext cx="21339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6551073" y="2394200"/>
            <a:ext cx="2268759" cy="470478"/>
            <a:chOff x="1658306" y="2349136"/>
            <a:chExt cx="2762400" cy="572845"/>
          </a:xfrm>
        </p:grpSpPr>
        <p:sp>
          <p:nvSpPr>
            <p:cNvPr id="239" name="Google Shape;239;p30"/>
            <p:cNvSpPr txBox="1"/>
            <p:nvPr/>
          </p:nvSpPr>
          <p:spPr>
            <a:xfrm>
              <a:off x="1658306" y="2349136"/>
              <a:ext cx="2762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b="1">
                  <a:solidFill>
                    <a:srgbClr val="3F3F3F"/>
                  </a:solidFill>
                </a:rPr>
                <a:t>Monster_High_Speed</a:t>
              </a:r>
              <a:endPara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1658315" y="2687681"/>
              <a:ext cx="21339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0"/>
          <p:cNvGrpSpPr/>
          <p:nvPr/>
        </p:nvGrpSpPr>
        <p:grpSpPr>
          <a:xfrm>
            <a:off x="3290452" y="1104948"/>
            <a:ext cx="2544962" cy="470485"/>
            <a:chOff x="1175805" y="2349127"/>
            <a:chExt cx="3098700" cy="572854"/>
          </a:xfrm>
        </p:grpSpPr>
        <p:sp>
          <p:nvSpPr>
            <p:cNvPr id="242" name="Google Shape;242;p30"/>
            <p:cNvSpPr txBox="1"/>
            <p:nvPr/>
          </p:nvSpPr>
          <p:spPr>
            <a:xfrm>
              <a:off x="1658314" y="2349127"/>
              <a:ext cx="21339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b="1">
                  <a:solidFill>
                    <a:srgbClr val="3F3F3F"/>
                  </a:solidFill>
                </a:rPr>
                <a:t>Monster_Normal</a:t>
              </a:r>
              <a:endPara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175805" y="2687681"/>
              <a:ext cx="30987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p30" descr="monster3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851" y="1475422"/>
            <a:ext cx="2161699" cy="179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 descr="mon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751" y="2394109"/>
            <a:ext cx="2106454" cy="192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 descr="屏幕截图_2023-01-04_152936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501" y="2549366"/>
            <a:ext cx="2140270" cy="172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413313" y="979125"/>
            <a:ext cx="2860200" cy="2877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4278902" y="776288"/>
            <a:ext cx="3338400" cy="33537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1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87725" y="738150"/>
            <a:ext cx="3278700" cy="24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1"/>
          <p:cNvSpPr txBox="1"/>
          <p:nvPr/>
        </p:nvSpPr>
        <p:spPr>
          <a:xfrm>
            <a:off x="-460875" y="113775"/>
            <a:ext cx="46086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33333"/>
                </a:solidFill>
              </a:rPr>
              <a:t>Attack_monster </a:t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33333"/>
              </a:solidFill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1103107" y="-1617190"/>
            <a:ext cx="727800" cy="1298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3381139" y="4843182"/>
            <a:ext cx="2101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47137" y="4299994"/>
            <a:ext cx="2101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1" descr="tower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02" y="1702701"/>
            <a:ext cx="2033850" cy="1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 descr="tower4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1498" y="1686912"/>
            <a:ext cx="1493204" cy="14620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1058800" y="4226050"/>
            <a:ext cx="7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Attaque lorsque le monstre est à la portée d’attaque de la tour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 descr="屏幕截图_2023-01-04_152936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50" y="910120"/>
            <a:ext cx="1698732" cy="13694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1"/>
          <p:cNvCxnSpPr/>
          <p:nvPr/>
        </p:nvCxnSpPr>
        <p:spPr>
          <a:xfrm>
            <a:off x="2275000" y="2807150"/>
            <a:ext cx="634800" cy="535800"/>
          </a:xfrm>
          <a:prstGeom prst="straightConnector1">
            <a:avLst/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3" name="Google Shape;263;p31" descr="monster3-removebg-previe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48325" y="2522250"/>
            <a:ext cx="1761650" cy="1462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1"/>
          <p:cNvCxnSpPr/>
          <p:nvPr/>
        </p:nvCxnSpPr>
        <p:spPr>
          <a:xfrm rot="10800000" flipH="1">
            <a:off x="6746625" y="1855100"/>
            <a:ext cx="692400" cy="576900"/>
          </a:xfrm>
          <a:prstGeom prst="straightConnector1">
            <a:avLst/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31"/>
          <p:cNvSpPr txBox="1"/>
          <p:nvPr/>
        </p:nvSpPr>
        <p:spPr>
          <a:xfrm>
            <a:off x="3504552" y="237165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8096590" y="227960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608290" y="267645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3965852" y="287495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2910790" y="237165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7097040" y="212205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7744590" y="243200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7496152" y="2217825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-Hp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32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351225" y="942150"/>
            <a:ext cx="8147100" cy="186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32"/>
          <p:cNvSpPr txBox="1"/>
          <p:nvPr/>
        </p:nvSpPr>
        <p:spPr>
          <a:xfrm>
            <a:off x="1850" y="266713"/>
            <a:ext cx="8921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333333"/>
                </a:solidFill>
              </a:rPr>
              <a:t>Treat_Dead_Monster &amp; Treat_Reach_Monster</a:t>
            </a:r>
            <a:endParaRPr sz="3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1103107" y="-1617190"/>
            <a:ext cx="727800" cy="1298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023980" y="3530264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2023980" y="3412172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3382028" y="2821717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3382028" y="2703626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4740074" y="3530264"/>
            <a:ext cx="2361900" cy="1180800"/>
          </a:xfrm>
          <a:prstGeom prst="diamond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4740074" y="3412172"/>
            <a:ext cx="2361900" cy="1180800"/>
          </a:xfrm>
          <a:prstGeom prst="diamond">
            <a:avLst/>
          </a:prstGeom>
          <a:solidFill>
            <a:srgbClr val="FFFFFF"/>
          </a:solidFill>
          <a:ln w="381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551013" y="2672137"/>
            <a:ext cx="1752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290452" y="1383002"/>
            <a:ext cx="2544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2" descr="monster3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851" y="1475422"/>
            <a:ext cx="2161699" cy="179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 descr="mon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751" y="2394109"/>
            <a:ext cx="2106454" cy="192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 descr="屏幕截图_2023-01-04_152936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501" y="2549366"/>
            <a:ext cx="2140270" cy="172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2"/>
          <p:cNvCxnSpPr/>
          <p:nvPr/>
        </p:nvCxnSpPr>
        <p:spPr>
          <a:xfrm>
            <a:off x="717125" y="2114725"/>
            <a:ext cx="7712700" cy="1562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2"/>
          <p:cNvCxnSpPr/>
          <p:nvPr/>
        </p:nvCxnSpPr>
        <p:spPr>
          <a:xfrm flipH="1">
            <a:off x="692325" y="2141925"/>
            <a:ext cx="7459800" cy="1629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590343" y="3507100"/>
            <a:ext cx="35370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1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51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300" y="630712"/>
            <a:ext cx="2445959" cy="2823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5272604" y="1268653"/>
            <a:ext cx="2889600" cy="48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3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5271230" y="2597360"/>
            <a:ext cx="2916300" cy="39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3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10800000">
            <a:off x="5272730" y="3925151"/>
            <a:ext cx="2914800" cy="18000"/>
          </a:xfrm>
          <a:prstGeom prst="straightConnector1">
            <a:avLst/>
          </a:prstGeom>
          <a:noFill/>
          <a:ln w="63500" cap="flat" cmpd="sng">
            <a:solidFill>
              <a:srgbClr val="3333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33"/>
          <p:cNvSpPr txBox="1"/>
          <p:nvPr/>
        </p:nvSpPr>
        <p:spPr>
          <a:xfrm>
            <a:off x="5063036" y="834276"/>
            <a:ext cx="2339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5518051" y="2131000"/>
            <a:ext cx="3225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26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5535999" y="3494050"/>
            <a:ext cx="288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2500"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350" y="1911081"/>
            <a:ext cx="916629" cy="7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3098" y="3229981"/>
            <a:ext cx="810881" cy="71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200" y="782301"/>
            <a:ext cx="810881" cy="71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374</Words>
  <Application>Microsoft Office PowerPoint</Application>
  <PresentationFormat>全屏显示(16:9)</PresentationFormat>
  <Paragraphs>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Simple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孙 静雯</cp:lastModifiedBy>
  <cp:revision>6</cp:revision>
  <dcterms:modified xsi:type="dcterms:W3CDTF">2023-01-05T16:07:59Z</dcterms:modified>
</cp:coreProperties>
</file>