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  <p:sldMasterId id="2147483695" r:id="rId3"/>
    <p:sldMasterId id="2147483710" r:id="rId4"/>
  </p:sldMasterIdLst>
  <p:notesMasterIdLst>
    <p:notesMasterId r:id="rId28"/>
  </p:notesMasterIdLst>
  <p:sldIdLst>
    <p:sldId id="270" r:id="rId5"/>
    <p:sldId id="271" r:id="rId6"/>
    <p:sldId id="275" r:id="rId7"/>
    <p:sldId id="273" r:id="rId8"/>
    <p:sldId id="277" r:id="rId9"/>
    <p:sldId id="278" r:id="rId10"/>
    <p:sldId id="279" r:id="rId11"/>
    <p:sldId id="27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9" r:id="rId20"/>
    <p:sldId id="288" r:id="rId21"/>
    <p:sldId id="260" r:id="rId22"/>
    <p:sldId id="261" r:id="rId23"/>
    <p:sldId id="262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E9"/>
    <a:srgbClr val="092E2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360" autoAdjust="0"/>
  </p:normalViewPr>
  <p:slideViewPr>
    <p:cSldViewPr snapToGrid="0">
      <p:cViewPr>
        <p:scale>
          <a:sx n="105" d="100"/>
          <a:sy n="105" d="100"/>
        </p:scale>
        <p:origin x="88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0118-17CF-4958-8E93-3911D65D1B8B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187C-8D50-4E77-9AAA-6ACD069F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7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>
                <a:solidFill>
                  <a:prstClr val="black"/>
                </a:solidFill>
                <a:latin typeface="맑은 고딕" panose="020F0502020204030204"/>
              </a:rPr>
              <a:pPr/>
              <a:t>1</a:t>
            </a:fld>
            <a:endParaRPr lang="ko-KR" altLang="en-US">
              <a:solidFill>
                <a:prstClr val="black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66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framework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，簡單來說就是當你開發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應用程式時所用的框架。它通常會提供：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一個既定的程式骨架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你必須按照它的規範寫程式，例如把資料庫相關的程式與跟畫面溝通的程式分開，而不是全部寫在同一個檔案。這對於程式的開發速度、再利用性、和程式可讀性等等都有相當大的好處。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強大且豐富的函式庫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Libraries 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通常會提供一些開發網站所需要且常用的功能，例如使用者認證、安全機制、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mapping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、資料庫連接等等。讓你在開發網站時可以直接使用函式庫，然後專注在客製化自己的功能。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8187C-8D50-4E77-9AAA-6ACD069F1CF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93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88187C-8D50-4E77-9AAA-6ACD069F1CF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26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88187C-8D50-4E77-9AAA-6ACD069F1CF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13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88187C-8D50-4E77-9AAA-6ACD069F1CF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67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URLs: 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雖然可以通過單個功能來處理來自每個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的請求，但是編寫單獨的視圖函數來處理每個資源是更加可維護的。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映射器用於根據請求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請求重定向到相應的視圖。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映射器還可以匹配出現在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中的字符串或數字的特定模式，並將其作為數據傳遞給視圖功能。</a:t>
            </a:r>
            <a:b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View: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視圖是一個請求處理函數，它接收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請求並返回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響應。視圖通過模型訪問滿足請求所需的數據，並將響應的格式委託給模板。</a:t>
            </a:r>
            <a:b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Models: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模型是定義應用程序數據結構的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對象，並提供在數據庫中管理（添加，修改，刪除）和查詢記錄的機制。</a:t>
            </a:r>
            <a:b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Templates: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模板是定義文件（例如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頁面）的結構或佈局的文本文件，用於表示實際內容的佔位符。一個視圖可以使用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模板，從數據填充它動態地創建一個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頁面模型。可以使用模板來定義任何類型的文件的結構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它不一定是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TW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88187C-8D50-4E77-9AAA-6ACD069F1CF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23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8187C-8D50-4E77-9AAA-6ACD069F1CF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84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028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6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89107"/>
            <a:ext cx="12192000" cy="7579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142461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60717"/>
            <a:ext cx="4032448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99723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88021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976320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8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4101075"/>
            <a:ext cx="3744416" cy="18245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15" y="1233469"/>
            <a:ext cx="4224469" cy="51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82912" y="1415226"/>
            <a:ext cx="2436335" cy="3763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032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199618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192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2823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41983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7184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5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6934"/>
            <a:ext cx="4800533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6053" y="1878410"/>
            <a:ext cx="4416491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4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5253203"/>
            <a:ext cx="3936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5" y="5263363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4965171"/>
            <a:ext cx="10753195" cy="134414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0"/>
            <a:ext cx="10753195" cy="448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1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91744" y="0"/>
            <a:ext cx="4608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0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00977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00977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525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958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63552" y="542092"/>
            <a:ext cx="66720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1" y="439493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909053"/>
            <a:ext cx="12192000" cy="2948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521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35627" y="0"/>
            <a:ext cx="3048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4" y="2081835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99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8901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3766" y="0"/>
            <a:ext cx="42244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8511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25320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1350963"/>
            <a:ext cx="2688299" cy="19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982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67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95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59829" y="2524264"/>
            <a:ext cx="7632171" cy="1824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43872" y="2852936"/>
            <a:ext cx="724812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43872" y="3621021"/>
            <a:ext cx="724812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66" y="2327672"/>
            <a:ext cx="2975317" cy="22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2536010"/>
            <a:ext cx="623392" cy="1824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95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27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58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19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65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30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87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52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6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6906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9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8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5/8/21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65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4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887755" y="0"/>
            <a:ext cx="8304245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3621021"/>
            <a:ext cx="3744416" cy="27846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68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71797" y="0"/>
            <a:ext cx="792020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59830" y="164638"/>
            <a:ext cx="7392821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308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41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043" y="0"/>
            <a:ext cx="24556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0" y="5157192"/>
            <a:ext cx="1687552" cy="12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9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22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2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4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F783-14F4-4D68-835F-A8AD5F06CF15}" type="datetimeFigureOut">
              <a:rPr lang="zh-TW" altLang="en-US" smtClean="0"/>
              <a:t>2021/5/8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5F765-ED03-4455-A31F-F65900993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3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" TargetMode="External"/><Relationship Id="rId2" Type="http://schemas.openxmlformats.org/officeDocument/2006/relationships/hyperlink" Target="https://djangogirlstaipei.gitbooks.io/django-girls-taipei-tutorial/content/" TargetMode="Externa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www.dj4e.com/lessons" TargetMode="External"/><Relationship Id="rId4" Type="http://schemas.openxmlformats.org/officeDocument/2006/relationships/hyperlink" Target="https://docs.djangoproject.com/en/3.2/intro/tutorial01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Getting started with </a:t>
            </a:r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Django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97" y="5200119"/>
            <a:ext cx="12192000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TW" b="1" dirty="0"/>
              <a:t>2021/05/10</a:t>
            </a:r>
            <a:endParaRPr lang="en-US" altLang="ko-KR" dirty="0"/>
          </a:p>
        </p:txBody>
      </p:sp>
      <p:pic>
        <p:nvPicPr>
          <p:cNvPr id="2052" name="Picture 4" descr="https://www.twcert.org.tw/Public/Images/201904/05919040308214f06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21" y="526963"/>
            <a:ext cx="4134363" cy="3433722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981002" y="5092573"/>
            <a:ext cx="82296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6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777C023C-3783-774D-8CC9-F16597CFDAD9}"/>
              </a:ext>
            </a:extLst>
          </p:cNvPr>
          <p:cNvSpPr txBox="1"/>
          <p:nvPr/>
        </p:nvSpPr>
        <p:spPr>
          <a:xfrm>
            <a:off x="776351" y="414692"/>
            <a:ext cx="511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建立一個</a:t>
            </a:r>
            <a:r>
              <a:rPr lang="en-US" altLang="zh-TW" sz="28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bmi_app</a:t>
            </a:r>
            <a:endParaRPr lang="zh-TW" altLang="en-US" sz="28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4AA6FD8-D5D4-AE4B-A9B2-C64F5F0A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068" y="441334"/>
            <a:ext cx="2206933" cy="10955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F61A695-A4FB-6C47-978E-9466851C3E6E}"/>
              </a:ext>
            </a:extLst>
          </p:cNvPr>
          <p:cNvSpPr txBox="1"/>
          <p:nvPr/>
        </p:nvSpPr>
        <p:spPr>
          <a:xfrm>
            <a:off x="776351" y="1653298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進入資料夾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1AFB0AA-3205-C249-B591-ED3C99FE0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46" y="2215535"/>
            <a:ext cx="5296639" cy="6763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66EDFA-9BAE-324B-A512-BEA0E42107BE}"/>
              </a:ext>
            </a:extLst>
          </p:cNvPr>
          <p:cNvSpPr txBox="1"/>
          <p:nvPr/>
        </p:nvSpPr>
        <p:spPr>
          <a:xfrm>
            <a:off x="776351" y="3067228"/>
            <a:ext cx="5375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試跑，</a:t>
            </a:r>
            <a:r>
              <a:rPr lang="en-US" altLang="zh-TW" sz="28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http://127.0.0.1:8000/</a:t>
            </a:r>
            <a:endParaRPr lang="zh-TW" altLang="en-US" sz="2800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9AFDBBE-2700-C944-9E00-00634412364C}"/>
              </a:ext>
            </a:extLst>
          </p:cNvPr>
          <p:cNvGrpSpPr/>
          <p:nvPr/>
        </p:nvGrpSpPr>
        <p:grpSpPr>
          <a:xfrm>
            <a:off x="1090846" y="989098"/>
            <a:ext cx="7754432" cy="346042"/>
            <a:chOff x="982413" y="1738584"/>
            <a:chExt cx="7754432" cy="346042"/>
          </a:xfrm>
        </p:grpSpPr>
        <p:pic>
          <p:nvPicPr>
            <p:cNvPr id="6" name="內容版面配置區 3">
              <a:extLst>
                <a:ext uri="{FF2B5EF4-FFF2-40B4-BE49-F238E27FC236}">
                  <a16:creationId xmlns:a16="http://schemas.microsoft.com/office/drawing/2014/main" id="{247B5CAE-C888-1541-ABC2-B84ACEC77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413"/>
            <a:stretch/>
          </p:blipFill>
          <p:spPr>
            <a:xfrm>
              <a:off x="982413" y="1738584"/>
              <a:ext cx="7754432" cy="346042"/>
            </a:xfrm>
            <a:prstGeom prst="rect">
              <a:avLst/>
            </a:prstGeom>
          </p:spPr>
        </p:pic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8122470-6A23-4B4C-AB9C-B37B52EF0ABD}"/>
                </a:ext>
              </a:extLst>
            </p:cNvPr>
            <p:cNvCxnSpPr/>
            <p:nvPr/>
          </p:nvCxnSpPr>
          <p:spPr>
            <a:xfrm>
              <a:off x="5177481" y="2047555"/>
              <a:ext cx="32251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CB926FD-E857-B64B-98BC-532EF74DE4EB}"/>
              </a:ext>
            </a:extLst>
          </p:cNvPr>
          <p:cNvCxnSpPr/>
          <p:nvPr/>
        </p:nvCxnSpPr>
        <p:spPr>
          <a:xfrm flipV="1">
            <a:off x="8511028" y="645524"/>
            <a:ext cx="929534" cy="516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07555E2-C217-8442-89CB-8F7EDF25D712}"/>
              </a:ext>
            </a:extLst>
          </p:cNvPr>
          <p:cNvGrpSpPr/>
          <p:nvPr/>
        </p:nvGrpSpPr>
        <p:grpSpPr>
          <a:xfrm>
            <a:off x="858041" y="3772299"/>
            <a:ext cx="11333959" cy="2684226"/>
            <a:chOff x="858041" y="3772299"/>
            <a:chExt cx="11333959" cy="268422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5811ED2-D38D-F14D-967D-3A2B73F25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041" y="3772299"/>
              <a:ext cx="8220042" cy="2684226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5AA7B34-315F-F049-B06E-5AC49EF10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99507" y="3974954"/>
              <a:ext cx="4792493" cy="2278916"/>
            </a:xfrm>
            <a:prstGeom prst="rect">
              <a:avLst/>
            </a:prstGeom>
          </p:spPr>
        </p:pic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DCC58F1-45E7-614C-BCBE-08DD1B465AED}"/>
                </a:ext>
              </a:extLst>
            </p:cNvPr>
            <p:cNvCxnSpPr>
              <a:cxnSpLocks/>
            </p:cNvCxnSpPr>
            <p:nvPr/>
          </p:nvCxnSpPr>
          <p:spPr>
            <a:xfrm>
              <a:off x="4301493" y="3974954"/>
              <a:ext cx="186452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42A2347-F9D3-2D49-8E4B-49590B1B0F54}"/>
                </a:ext>
              </a:extLst>
            </p:cNvPr>
            <p:cNvCxnSpPr>
              <a:cxnSpLocks/>
            </p:cNvCxnSpPr>
            <p:nvPr/>
          </p:nvCxnSpPr>
          <p:spPr>
            <a:xfrm>
              <a:off x="2909904" y="5400100"/>
              <a:ext cx="13915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9A8DB2A6-4C9F-9446-B33F-C2CB88983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162" y="4218361"/>
              <a:ext cx="3305670" cy="11573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8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B5B300-F3C7-5F4C-9F3F-1613D05B5212}"/>
              </a:ext>
            </a:extLst>
          </p:cNvPr>
          <p:cNvSpPr txBox="1"/>
          <p:nvPr/>
        </p:nvSpPr>
        <p:spPr>
          <a:xfrm>
            <a:off x="301310" y="100987"/>
            <a:ext cx="798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/>
            <a:r>
              <a:rPr lang="en-US" altLang="zh-TW" sz="2800" dirty="0"/>
              <a:t>4.</a:t>
            </a:r>
            <a:r>
              <a:rPr lang="zh-TW" altLang="en-US" sz="2800" dirty="0"/>
              <a:t> 用 </a:t>
            </a:r>
            <a:r>
              <a:rPr lang="en-US" altLang="zh-TW" sz="2800" dirty="0" err="1">
                <a:solidFill>
                  <a:schemeClr val="accent3"/>
                </a:solidFill>
              </a:rPr>
              <a:t>startapp</a:t>
            </a:r>
            <a:r>
              <a:rPr lang="en-US" altLang="zh-TW" sz="2800" dirty="0"/>
              <a:t> </a:t>
            </a:r>
            <a:r>
              <a:rPr lang="zh-TW" altLang="en-US" sz="2800" dirty="0"/>
              <a:t>建立一個</a:t>
            </a:r>
            <a:r>
              <a:rPr lang="en-US" altLang="zh-TW" sz="2800" dirty="0">
                <a:solidFill>
                  <a:schemeClr val="accent3"/>
                </a:solidFill>
              </a:rPr>
              <a:t>app</a:t>
            </a:r>
            <a:r>
              <a:rPr lang="zh-TW" altLang="en-US" sz="2800" dirty="0"/>
              <a:t> </a:t>
            </a:r>
            <a:r>
              <a:rPr lang="en-US" altLang="zh-TW" sz="2800" dirty="0"/>
              <a:t>-</a:t>
            </a:r>
            <a:r>
              <a:rPr lang="zh-TW" altLang="en-US" sz="2800" dirty="0"/>
              <a:t> </a:t>
            </a:r>
            <a:r>
              <a:rPr lang="en-US" altLang="zh-TW" sz="2800" dirty="0"/>
              <a:t>calculator</a:t>
            </a:r>
            <a:r>
              <a:rPr lang="zh-TW" altLang="en-US" sz="2800" dirty="0"/>
              <a:t> 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E6D94B8-728E-DD48-9144-16924EF9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732" y="0"/>
            <a:ext cx="1629002" cy="373432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DA3A2D2-EB18-514B-B5E0-B61C7CD823B1}"/>
              </a:ext>
            </a:extLst>
          </p:cNvPr>
          <p:cNvSpPr/>
          <p:nvPr/>
        </p:nvSpPr>
        <p:spPr>
          <a:xfrm>
            <a:off x="301310" y="2790109"/>
            <a:ext cx="670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 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將新的 </a:t>
            </a:r>
            <a:r>
              <a:rPr lang="en-US" altLang="zh-TW" sz="28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加入設定檔 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setting.py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8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38AD2CD-D5A3-B74D-82A1-0C8B5FC93B28}"/>
              </a:ext>
            </a:extLst>
          </p:cNvPr>
          <p:cNvGrpSpPr/>
          <p:nvPr/>
        </p:nvGrpSpPr>
        <p:grpSpPr>
          <a:xfrm>
            <a:off x="907588" y="717095"/>
            <a:ext cx="6549675" cy="481509"/>
            <a:chOff x="907588" y="717095"/>
            <a:chExt cx="6549675" cy="481509"/>
          </a:xfrm>
        </p:grpSpPr>
        <p:pic>
          <p:nvPicPr>
            <p:cNvPr id="19" name="內容版面配置區 3">
              <a:extLst>
                <a:ext uri="{FF2B5EF4-FFF2-40B4-BE49-F238E27FC236}">
                  <a16:creationId xmlns:a16="http://schemas.microsoft.com/office/drawing/2014/main" id="{D2B82875-AA82-4F4E-B61A-D81ABD2BF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79" t="-34807"/>
            <a:stretch/>
          </p:blipFill>
          <p:spPr>
            <a:xfrm>
              <a:off x="907588" y="717095"/>
              <a:ext cx="6549675" cy="481509"/>
            </a:xfrm>
            <a:prstGeom prst="rect">
              <a:avLst/>
            </a:prstGeom>
          </p:spPr>
        </p:pic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9450EFE-3B77-704A-9D41-931F219C98F3}"/>
                </a:ext>
              </a:extLst>
            </p:cNvPr>
            <p:cNvCxnSpPr>
              <a:cxnSpLocks/>
            </p:cNvCxnSpPr>
            <p:nvPr/>
          </p:nvCxnSpPr>
          <p:spPr>
            <a:xfrm>
              <a:off x="2752779" y="1162143"/>
              <a:ext cx="47044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6A62027-9320-4A48-B6B7-565EF3202B53}"/>
              </a:ext>
            </a:extLst>
          </p:cNvPr>
          <p:cNvSpPr/>
          <p:nvPr/>
        </p:nvSpPr>
        <p:spPr>
          <a:xfrm>
            <a:off x="823985" y="1358179"/>
            <a:ext cx="7459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每個 </a:t>
            </a:r>
            <a:r>
              <a:rPr lang="en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Django project 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裡可以有多個 </a:t>
            </a:r>
            <a:r>
              <a:rPr lang="en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Django apps</a:t>
            </a:r>
            <a:r>
              <a:rPr lang="zh-TW" altLang="en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想成是類似模組的概念。常會依功能分成不同 </a:t>
            </a:r>
            <a:r>
              <a:rPr lang="en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TW" altLang="en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方便維護和重複使用。</a:t>
            </a:r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B5B1ECF1-6E39-2F4B-8B1F-2CCB0AC0BC6F}"/>
              </a:ext>
            </a:extLst>
          </p:cNvPr>
          <p:cNvCxnSpPr>
            <a:cxnSpLocks/>
          </p:cNvCxnSpPr>
          <p:nvPr/>
        </p:nvCxnSpPr>
        <p:spPr>
          <a:xfrm>
            <a:off x="7291875" y="1026666"/>
            <a:ext cx="2840295" cy="72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1931060-C798-A247-9F6E-9996762AAE4D}"/>
              </a:ext>
            </a:extLst>
          </p:cNvPr>
          <p:cNvGrpSpPr/>
          <p:nvPr/>
        </p:nvGrpSpPr>
        <p:grpSpPr>
          <a:xfrm>
            <a:off x="907588" y="3466627"/>
            <a:ext cx="4429743" cy="3391373"/>
            <a:chOff x="582466" y="3149846"/>
            <a:chExt cx="4429743" cy="3391373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CAF821D-57DF-8941-880B-D912FB5F2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466" y="3149846"/>
              <a:ext cx="4429743" cy="3391373"/>
            </a:xfrm>
            <a:prstGeom prst="rect">
              <a:avLst/>
            </a:prstGeom>
          </p:spPr>
        </p:pic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2A0C171B-F3A9-0143-AAEF-874C25AE107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947" y="6170748"/>
              <a:ext cx="35079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2664ACAA-1C87-5145-AF44-C7DFB32FE765}"/>
              </a:ext>
            </a:extLst>
          </p:cNvPr>
          <p:cNvSpPr/>
          <p:nvPr/>
        </p:nvSpPr>
        <p:spPr>
          <a:xfrm>
            <a:off x="5484131" y="5162313"/>
            <a:ext cx="5068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讓 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Django </a:t>
            </a: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知道要管理哪些 </a:t>
            </a:r>
            <a:r>
              <a:rPr lang="en-US" altLang="zh-TW" sz="2400" dirty="0">
                <a:solidFill>
                  <a:srgbClr val="3D9C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</a:t>
            </a: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，需調整設定檔。</a:t>
            </a:r>
            <a:endParaRPr lang="zh-TW" altLang="en-US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D58E088-5DA1-5A40-A485-FE560AC0DD76}"/>
              </a:ext>
            </a:extLst>
          </p:cNvPr>
          <p:cNvCxnSpPr>
            <a:cxnSpLocks/>
          </p:cNvCxnSpPr>
          <p:nvPr/>
        </p:nvCxnSpPr>
        <p:spPr>
          <a:xfrm>
            <a:off x="4311252" y="2143599"/>
            <a:ext cx="3345324" cy="0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6EDC99-6FD9-E646-A5D5-BD80B367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485" y="309522"/>
            <a:ext cx="1422987" cy="14781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457C854-F87B-194A-8A0E-8CB470BDD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85" b="5568"/>
          <a:stretch/>
        </p:blipFill>
        <p:spPr>
          <a:xfrm>
            <a:off x="781653" y="1448703"/>
            <a:ext cx="1804849" cy="5937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352DB6D-1BA9-B64D-AE96-F6F698AD5B46}"/>
              </a:ext>
            </a:extLst>
          </p:cNvPr>
          <p:cNvSpPr/>
          <p:nvPr/>
        </p:nvSpPr>
        <p:spPr>
          <a:xfrm>
            <a:off x="320677" y="309522"/>
            <a:ext cx="573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 </a:t>
            </a:r>
            <a:r>
              <a:rPr lang="zh-CN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</a:t>
            </a:r>
            <a:r>
              <a:rPr lang="en-US" altLang="zh-TW" sz="28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Templates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home.html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8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16EC15-0C1F-C94A-9E2A-65DE06F9EA78}"/>
              </a:ext>
            </a:extLst>
          </p:cNvPr>
          <p:cNvSpPr/>
          <p:nvPr/>
        </p:nvSpPr>
        <p:spPr>
          <a:xfrm>
            <a:off x="666933" y="911914"/>
            <a:ext cx="671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setting.py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設定去哪裡找到</a:t>
            </a: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templates</a:t>
            </a:r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的檔案</a:t>
            </a:r>
            <a:endParaRPr lang="zh-TW" altLang="en-US" sz="2400" dirty="0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AE8139-186A-FB40-B41A-2D4AC5C3C62F}"/>
              </a:ext>
            </a:extLst>
          </p:cNvPr>
          <p:cNvSpPr/>
          <p:nvPr/>
        </p:nvSpPr>
        <p:spPr>
          <a:xfrm>
            <a:off x="666933" y="4192775"/>
            <a:ext cx="605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templates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資料夾下新增 </a:t>
            </a: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400" dirty="0" err="1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home.html</a:t>
            </a: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22C4943-0BD8-3442-9333-EF13ABA2A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2" y="4704834"/>
            <a:ext cx="2184660" cy="72822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D3B0903-6A9A-3048-921E-14AF4ABED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37" y="4054769"/>
            <a:ext cx="2319494" cy="2695991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39A73053-4751-E942-B5A3-3139BAF1C82E}"/>
              </a:ext>
            </a:extLst>
          </p:cNvPr>
          <p:cNvGrpSpPr/>
          <p:nvPr/>
        </p:nvGrpSpPr>
        <p:grpSpPr>
          <a:xfrm>
            <a:off x="781653" y="2073761"/>
            <a:ext cx="8802328" cy="1800476"/>
            <a:chOff x="781653" y="2073761"/>
            <a:chExt cx="8802328" cy="180047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07AC9F3-D1B2-3D4C-87D5-6FA1A8EA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653" y="2073761"/>
              <a:ext cx="8802328" cy="1800476"/>
            </a:xfrm>
            <a:prstGeom prst="rect">
              <a:avLst/>
            </a:prstGeom>
          </p:spPr>
        </p:pic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71D0AEA-3B78-CC46-A4D2-CF40060EADB5}"/>
                </a:ext>
              </a:extLst>
            </p:cNvPr>
            <p:cNvCxnSpPr>
              <a:cxnSpLocks/>
            </p:cNvCxnSpPr>
            <p:nvPr/>
          </p:nvCxnSpPr>
          <p:spPr>
            <a:xfrm>
              <a:off x="2719388" y="3268468"/>
              <a:ext cx="62006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6FEAC7D-2809-FB4C-84C8-3D17E89D2979}"/>
              </a:ext>
            </a:extLst>
          </p:cNvPr>
          <p:cNvGrpSpPr/>
          <p:nvPr/>
        </p:nvGrpSpPr>
        <p:grpSpPr>
          <a:xfrm>
            <a:off x="781653" y="4699350"/>
            <a:ext cx="3071019" cy="2051410"/>
            <a:chOff x="781653" y="4852054"/>
            <a:chExt cx="2690595" cy="189870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C89BA3B-F5F0-F649-A7EF-99731C6D4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53" y="4852054"/>
              <a:ext cx="2690595" cy="1898706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FB30C83-B2A6-594A-BC57-A9EB01AD07FF}"/>
                </a:ext>
              </a:extLst>
            </p:cNvPr>
            <p:cNvCxnSpPr>
              <a:cxnSpLocks/>
            </p:cNvCxnSpPr>
            <p:nvPr/>
          </p:nvCxnSpPr>
          <p:spPr>
            <a:xfrm>
              <a:off x="1965758" y="6196295"/>
              <a:ext cx="4632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1DDC1639-4CF6-7F4E-B033-F64A53F1581F}"/>
                </a:ext>
              </a:extLst>
            </p:cNvPr>
            <p:cNvCxnSpPr>
              <a:cxnSpLocks/>
            </p:cNvCxnSpPr>
            <p:nvPr/>
          </p:nvCxnSpPr>
          <p:spPr>
            <a:xfrm>
              <a:off x="1965758" y="6356752"/>
              <a:ext cx="4632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1306242D-463C-6941-B9DF-F006672E74E4}"/>
              </a:ext>
            </a:extLst>
          </p:cNvPr>
          <p:cNvSpPr/>
          <p:nvPr/>
        </p:nvSpPr>
        <p:spPr>
          <a:xfrm>
            <a:off x="2781717" y="5982425"/>
            <a:ext cx="166633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抓參數的</a:t>
            </a:r>
            <a:r>
              <a:rPr lang="en-US" altLang="zh-TW" sz="16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990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49612B4D-B0FA-2A4F-81FD-9EE3C18D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61" y="1531853"/>
            <a:ext cx="6303254" cy="452971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CC92FE8-3553-9A4D-B1B5-9E46669B4CE9}"/>
              </a:ext>
            </a:extLst>
          </p:cNvPr>
          <p:cNvSpPr/>
          <p:nvPr/>
        </p:nvSpPr>
        <p:spPr>
          <a:xfrm>
            <a:off x="320677" y="309522"/>
            <a:ext cx="573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7. </a:t>
            </a:r>
            <a:r>
              <a:rPr lang="zh-CN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編輯</a:t>
            </a:r>
            <a:r>
              <a:rPr lang="en-US" altLang="zh-TW" sz="28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view.py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8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6EA67D-BD24-914B-81FC-35BEA5C832DF}"/>
              </a:ext>
            </a:extLst>
          </p:cNvPr>
          <p:cNvSpPr/>
          <p:nvPr/>
        </p:nvSpPr>
        <p:spPr>
          <a:xfrm>
            <a:off x="535198" y="871830"/>
            <a:ext cx="781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設定一個可以跳轉到</a:t>
            </a:r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首頁</a:t>
            </a: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400" dirty="0" err="1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home.html</a:t>
            </a: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的動作</a:t>
            </a: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(function)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9584953-CE65-B74C-B57F-A06184957012}"/>
              </a:ext>
            </a:extLst>
          </p:cNvPr>
          <p:cNvGrpSpPr/>
          <p:nvPr/>
        </p:nvGrpSpPr>
        <p:grpSpPr>
          <a:xfrm>
            <a:off x="577888" y="1372584"/>
            <a:ext cx="4481000" cy="1738752"/>
            <a:chOff x="577888" y="1372583"/>
            <a:chExt cx="6058746" cy="2400635"/>
          </a:xfrm>
        </p:grpSpPr>
        <p:pic>
          <p:nvPicPr>
            <p:cNvPr id="3" name="內容版面配置區 3">
              <a:extLst>
                <a:ext uri="{FF2B5EF4-FFF2-40B4-BE49-F238E27FC236}">
                  <a16:creationId xmlns:a16="http://schemas.microsoft.com/office/drawing/2014/main" id="{97DF6297-5AB9-E749-972C-DA6A10231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888" y="1372583"/>
              <a:ext cx="6058746" cy="2400635"/>
            </a:xfrm>
            <a:prstGeom prst="rect">
              <a:avLst/>
            </a:prstGeom>
          </p:spPr>
        </p:pic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4F7BD39A-AD0E-5845-94CF-2BD92DEBE715}"/>
                </a:ext>
              </a:extLst>
            </p:cNvPr>
            <p:cNvCxnSpPr>
              <a:cxnSpLocks/>
            </p:cNvCxnSpPr>
            <p:nvPr/>
          </p:nvCxnSpPr>
          <p:spPr>
            <a:xfrm>
              <a:off x="1799504" y="3666851"/>
              <a:ext cx="439941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5B13E2D-5245-B64B-87A3-44C5D2AE5D24}"/>
              </a:ext>
            </a:extLst>
          </p:cNvPr>
          <p:cNvSpPr/>
          <p:nvPr/>
        </p:nvSpPr>
        <p:spPr>
          <a:xfrm>
            <a:off x="535198" y="3596656"/>
            <a:ext cx="512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編輯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url.py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判斷網址後找到 </a:t>
            </a:r>
            <a:r>
              <a:rPr lang="en-US" altLang="zh-TW" sz="2400" dirty="0" err="1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view.py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CC9EC40-2036-1E43-965D-CEBAA665A91D}"/>
              </a:ext>
            </a:extLst>
          </p:cNvPr>
          <p:cNvGrpSpPr/>
          <p:nvPr/>
        </p:nvGrpSpPr>
        <p:grpSpPr>
          <a:xfrm>
            <a:off x="535198" y="4073805"/>
            <a:ext cx="4632817" cy="2753825"/>
            <a:chOff x="535198" y="4073805"/>
            <a:chExt cx="4632817" cy="275382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FB6277A-EAEA-4A45-9838-2147DBEEB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198" y="4073805"/>
              <a:ext cx="4632817" cy="2753825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E3204CB-D93B-D44B-9502-2EE478600B9F}"/>
                </a:ext>
              </a:extLst>
            </p:cNvPr>
            <p:cNvCxnSpPr>
              <a:cxnSpLocks/>
            </p:cNvCxnSpPr>
            <p:nvPr/>
          </p:nvCxnSpPr>
          <p:spPr>
            <a:xfrm>
              <a:off x="1191502" y="5293203"/>
              <a:ext cx="32537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07F0AD2-A1EB-E945-9B81-127FC39E29E1}"/>
                </a:ext>
              </a:extLst>
            </p:cNvPr>
            <p:cNvCxnSpPr>
              <a:cxnSpLocks/>
            </p:cNvCxnSpPr>
            <p:nvPr/>
          </p:nvCxnSpPr>
          <p:spPr>
            <a:xfrm>
              <a:off x="1560858" y="6525950"/>
              <a:ext cx="203578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9CCA1F-7E5C-AF47-8343-D1B992C83159}"/>
              </a:ext>
            </a:extLst>
          </p:cNvPr>
          <p:cNvSpPr txBox="1"/>
          <p:nvPr/>
        </p:nvSpPr>
        <p:spPr>
          <a:xfrm>
            <a:off x="5557062" y="6133970"/>
            <a:ext cx="595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sz="2400" b="1" dirty="0">
                <a:sym typeface="Wingdings" pitchFamily="2" charset="2"/>
              </a:rPr>
              <a:t></a:t>
            </a:r>
            <a:r>
              <a:rPr lang="zh-TW" altLang="en-US" sz="2400" b="1" dirty="0"/>
              <a:t>試跑，</a:t>
            </a:r>
            <a:r>
              <a:rPr lang="en-US" altLang="zh-TW" sz="2400" b="1" dirty="0"/>
              <a:t>http://127.0.0.1:8000</a:t>
            </a:r>
            <a:r>
              <a:rPr lang="en-US" altLang="zh-TW" sz="2400" b="1" dirty="0">
                <a:solidFill>
                  <a:schemeClr val="accent3"/>
                </a:solidFill>
              </a:rPr>
              <a:t>/home</a:t>
            </a:r>
            <a:endParaRPr lang="zh-TW" alt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05B201-87C6-8940-876F-3214ECB28B33}"/>
              </a:ext>
            </a:extLst>
          </p:cNvPr>
          <p:cNvSpPr/>
          <p:nvPr/>
        </p:nvSpPr>
        <p:spPr>
          <a:xfrm>
            <a:off x="320677" y="309522"/>
            <a:ext cx="635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 </a:t>
            </a:r>
            <a:r>
              <a:rPr lang="zh-CN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編輯</a:t>
            </a:r>
            <a:r>
              <a:rPr lang="en-US" altLang="zh-TW" sz="28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計算</a:t>
            </a:r>
            <a:r>
              <a:rPr lang="zh-TW" alt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function.py</a:t>
            </a:r>
            <a:r>
              <a:rPr lang="en-US" altLang="zh-TW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8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4139EE1-6BD0-2240-B306-CC40F01EB70F}"/>
              </a:ext>
            </a:extLst>
          </p:cNvPr>
          <p:cNvGrpSpPr/>
          <p:nvPr/>
        </p:nvGrpSpPr>
        <p:grpSpPr>
          <a:xfrm>
            <a:off x="721178" y="1313956"/>
            <a:ext cx="1485449" cy="2213016"/>
            <a:chOff x="721178" y="1313956"/>
            <a:chExt cx="1485449" cy="221301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8E6657-2305-9B46-A8A5-CF68253E8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78" y="1313956"/>
              <a:ext cx="1485449" cy="2213016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9BEF58F-EC2D-C847-822F-014684DB24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44" y="2702096"/>
              <a:ext cx="10754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B286E55-AB25-5F42-8747-F568BE29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93" y="1313956"/>
            <a:ext cx="3805755" cy="225496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4C4983F-677D-A14C-B01B-19520CC26F63}"/>
              </a:ext>
            </a:extLst>
          </p:cNvPr>
          <p:cNvSpPr/>
          <p:nvPr/>
        </p:nvSpPr>
        <p:spPr>
          <a:xfrm>
            <a:off x="721178" y="842516"/>
            <a:ext cx="270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function.py</a:t>
            </a:r>
            <a:endParaRPr lang="zh-TW" altLang="en-US" sz="2400" dirty="0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BC8181-EE6A-C647-A851-3BF329677423}"/>
              </a:ext>
            </a:extLst>
          </p:cNvPr>
          <p:cNvSpPr/>
          <p:nvPr/>
        </p:nvSpPr>
        <p:spPr>
          <a:xfrm>
            <a:off x="721178" y="3781307"/>
            <a:ext cx="270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放到</a:t>
            </a:r>
            <a:r>
              <a:rPr lang="zh-TW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view.py</a:t>
            </a:r>
            <a:endParaRPr lang="zh-TW" altLang="en-US" sz="2400" dirty="0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6499314A-B468-4645-876E-EAB172EA839B}"/>
              </a:ext>
            </a:extLst>
          </p:cNvPr>
          <p:cNvCxnSpPr>
            <a:cxnSpLocks/>
          </p:cNvCxnSpPr>
          <p:nvPr/>
        </p:nvCxnSpPr>
        <p:spPr>
          <a:xfrm flipV="1">
            <a:off x="2113808" y="1785395"/>
            <a:ext cx="1140031" cy="916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0D1CCD5-858F-174C-94D7-B6B0B2EA6AE0}"/>
              </a:ext>
            </a:extLst>
          </p:cNvPr>
          <p:cNvGrpSpPr/>
          <p:nvPr/>
        </p:nvGrpSpPr>
        <p:grpSpPr>
          <a:xfrm>
            <a:off x="769997" y="4366083"/>
            <a:ext cx="3507591" cy="880629"/>
            <a:chOff x="769997" y="4181417"/>
            <a:chExt cx="3507591" cy="88062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5691F7B-1938-B042-8316-0E96A4E83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997" y="4181417"/>
              <a:ext cx="3507591" cy="880629"/>
            </a:xfrm>
            <a:prstGeom prst="rect">
              <a:avLst/>
            </a:prstGeom>
          </p:spPr>
        </p:pic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CFD08D4-4A06-BB48-9171-32243A738BFE}"/>
                </a:ext>
              </a:extLst>
            </p:cNvPr>
            <p:cNvCxnSpPr>
              <a:cxnSpLocks/>
            </p:cNvCxnSpPr>
            <p:nvPr/>
          </p:nvCxnSpPr>
          <p:spPr>
            <a:xfrm>
              <a:off x="2294533" y="4788194"/>
              <a:ext cx="959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02A857-78E1-DC49-91B5-B037988FFEA2}"/>
              </a:ext>
            </a:extLst>
          </p:cNvPr>
          <p:cNvGrpSpPr/>
          <p:nvPr/>
        </p:nvGrpSpPr>
        <p:grpSpPr>
          <a:xfrm>
            <a:off x="4660392" y="3781307"/>
            <a:ext cx="5788153" cy="3001772"/>
            <a:chOff x="4416552" y="3781308"/>
            <a:chExt cx="5788153" cy="300177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2969A12-8550-844D-B1A0-67A6683B1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552" y="3781308"/>
              <a:ext cx="4663655" cy="3001772"/>
            </a:xfrm>
            <a:prstGeom prst="rect">
              <a:avLst/>
            </a:prstGeom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55AFCAD-5C4D-6D46-B312-4E692B84FCC9}"/>
                </a:ext>
              </a:extLst>
            </p:cNvPr>
            <p:cNvCxnSpPr>
              <a:cxnSpLocks/>
            </p:cNvCxnSpPr>
            <p:nvPr/>
          </p:nvCxnSpPr>
          <p:spPr>
            <a:xfrm>
              <a:off x="5359495" y="5585284"/>
              <a:ext cx="22560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E773B2A-D545-1B41-972F-0B7861905D85}"/>
                </a:ext>
              </a:extLst>
            </p:cNvPr>
            <p:cNvCxnSpPr>
              <a:cxnSpLocks/>
            </p:cNvCxnSpPr>
            <p:nvPr/>
          </p:nvCxnSpPr>
          <p:spPr>
            <a:xfrm>
              <a:off x="6963019" y="6717684"/>
              <a:ext cx="11831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554AA9-9307-434C-8693-AC179ADFD28C}"/>
                </a:ext>
              </a:extLst>
            </p:cNvPr>
            <p:cNvSpPr/>
            <p:nvPr/>
          </p:nvSpPr>
          <p:spPr>
            <a:xfrm>
              <a:off x="8019051" y="3996751"/>
              <a:ext cx="218565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抓首頁參數的</a:t>
              </a:r>
              <a:r>
                <a:rPr lang="en-US" altLang="zh-TW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name</a:t>
              </a:r>
            </a:p>
          </p:txBody>
        </p:sp>
        <p:cxnSp>
          <p:nvCxnSpPr>
            <p:cNvPr id="33" name="直線箭頭接點 32">
              <a:extLst>
                <a:ext uri="{FF2B5EF4-FFF2-40B4-BE49-F238E27FC236}">
                  <a16:creationId xmlns:a16="http://schemas.microsoft.com/office/drawing/2014/main" id="{30AFEBCC-EADA-724B-930F-C8AB29212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7272" y="4277570"/>
              <a:ext cx="281652" cy="20244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箭頭接點 35">
              <a:extLst>
                <a:ext uri="{FF2B5EF4-FFF2-40B4-BE49-F238E27FC236}">
                  <a16:creationId xmlns:a16="http://schemas.microsoft.com/office/drawing/2014/main" id="{44EDC471-2132-204A-87B8-6A3C6EDCEC5F}"/>
                </a:ext>
              </a:extLst>
            </p:cNvPr>
            <p:cNvCxnSpPr>
              <a:cxnSpLocks/>
            </p:cNvCxnSpPr>
            <p:nvPr/>
          </p:nvCxnSpPr>
          <p:spPr>
            <a:xfrm>
              <a:off x="6014041" y="6255051"/>
              <a:ext cx="1058308" cy="22024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478129C-C366-0147-908E-2E0DED36329B}"/>
                </a:ext>
              </a:extLst>
            </p:cNvPr>
            <p:cNvSpPr/>
            <p:nvPr/>
          </p:nvSpPr>
          <p:spPr>
            <a:xfrm>
              <a:off x="7249445" y="5895142"/>
              <a:ext cx="2955259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要回傳到結果頁面的參數的</a:t>
              </a:r>
              <a:endParaRPr lang="en-US" altLang="zh-TW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23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05B201-87C6-8940-876F-3214ECB28B33}"/>
              </a:ext>
            </a:extLst>
          </p:cNvPr>
          <p:cNvSpPr/>
          <p:nvPr/>
        </p:nvSpPr>
        <p:spPr>
          <a:xfrm>
            <a:off x="320677" y="309522"/>
            <a:ext cx="4750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9.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編輯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3D9C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result</a:t>
            </a:r>
            <a:r>
              <a:rPr lang="en-US" altLang="zh-TW" sz="2800" dirty="0">
                <a:solidFill>
                  <a:srgbClr val="3D9C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.html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C4983F-677D-A14C-B01B-19520CC26F63}"/>
              </a:ext>
            </a:extLst>
          </p:cNvPr>
          <p:cNvSpPr/>
          <p:nvPr/>
        </p:nvSpPr>
        <p:spPr>
          <a:xfrm>
            <a:off x="721178" y="842516"/>
            <a:ext cx="409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7C60C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新增在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3D9C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templates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中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4CDA52A-AA1F-B64D-82D6-C889F2B2FEB6}"/>
              </a:ext>
            </a:extLst>
          </p:cNvPr>
          <p:cNvGrpSpPr/>
          <p:nvPr/>
        </p:nvGrpSpPr>
        <p:grpSpPr>
          <a:xfrm>
            <a:off x="4669536" y="299158"/>
            <a:ext cx="3373363" cy="3538461"/>
            <a:chOff x="906029" y="1313955"/>
            <a:chExt cx="2941730" cy="323697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1D51059-48C5-3D44-B6CA-27C7863F6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29" y="1313955"/>
              <a:ext cx="2941730" cy="3236976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9BEF58F-EC2D-C847-822F-014684DB246D}"/>
                </a:ext>
              </a:extLst>
            </p:cNvPr>
            <p:cNvCxnSpPr>
              <a:cxnSpLocks/>
            </p:cNvCxnSpPr>
            <p:nvPr/>
          </p:nvCxnSpPr>
          <p:spPr>
            <a:xfrm>
              <a:off x="1397296" y="3931950"/>
              <a:ext cx="15952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0C6DF0E-4CDC-A740-AD5C-891D86613F36}"/>
              </a:ext>
            </a:extLst>
          </p:cNvPr>
          <p:cNvSpPr/>
          <p:nvPr/>
        </p:nvSpPr>
        <p:spPr>
          <a:xfrm>
            <a:off x="273831" y="2132543"/>
            <a:ext cx="419453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來自</a:t>
            </a:r>
            <a:r>
              <a:rPr lang="zh-TW" altLang="en-US" sz="20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 err="1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view.py</a:t>
            </a:r>
            <a:r>
              <a:rPr lang="zh-TW" altLang="en-US" sz="20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的參數。</a:t>
            </a:r>
            <a:r>
              <a:rPr lang="en-US" altLang="zh-TW" sz="20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{{</a:t>
            </a:r>
            <a:r>
              <a:rPr lang="zh-TW" altLang="en-US" sz="20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鬍子用法</a:t>
            </a:r>
            <a:r>
              <a:rPr lang="zh-TW" altLang="en-US" sz="20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8DD8C0-3D7F-C745-99E4-6A12C5DACBB2}"/>
              </a:ext>
            </a:extLst>
          </p:cNvPr>
          <p:cNvSpPr/>
          <p:nvPr/>
        </p:nvSpPr>
        <p:spPr>
          <a:xfrm>
            <a:off x="721178" y="4027378"/>
            <a:ext cx="409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7C60C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一樣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在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D9C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url.py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9C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設定</a:t>
            </a:r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網址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C35E2176-3823-8642-B87D-BD66E8EDC3CA}"/>
              </a:ext>
            </a:extLst>
          </p:cNvPr>
          <p:cNvCxnSpPr>
            <a:cxnSpLocks/>
          </p:cNvCxnSpPr>
          <p:nvPr/>
        </p:nvCxnSpPr>
        <p:spPr>
          <a:xfrm flipH="1" flipV="1">
            <a:off x="4230624" y="2532653"/>
            <a:ext cx="1223792" cy="4728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EEEFA1-5A21-CE4E-B2D9-78ADC5ED30C7}"/>
              </a:ext>
            </a:extLst>
          </p:cNvPr>
          <p:cNvSpPr txBox="1"/>
          <p:nvPr/>
        </p:nvSpPr>
        <p:spPr>
          <a:xfrm>
            <a:off x="2791968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5A2A3D8-0DDD-B143-A82F-69E92A8B6A22}"/>
              </a:ext>
            </a:extLst>
          </p:cNvPr>
          <p:cNvGrpSpPr/>
          <p:nvPr/>
        </p:nvGrpSpPr>
        <p:grpSpPr>
          <a:xfrm>
            <a:off x="1231392" y="4766148"/>
            <a:ext cx="4087658" cy="1948238"/>
            <a:chOff x="1231392" y="4766148"/>
            <a:chExt cx="4087658" cy="194823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2012BF01-3204-544E-A1D5-D9663F393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392" y="4766148"/>
              <a:ext cx="4087658" cy="1948238"/>
            </a:xfrm>
            <a:prstGeom prst="rect">
              <a:avLst/>
            </a:prstGeom>
          </p:spPr>
        </p:pic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6FF57D63-A0A1-994E-ABC6-EF442BC8E169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17" y="6373579"/>
              <a:ext cx="32588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A0B16BB6-D149-1E48-A36C-4F30F4FDC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71" y="4664616"/>
            <a:ext cx="5020449" cy="204976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564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002692" y="2943748"/>
            <a:ext cx="6598508" cy="78190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More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 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Resource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92E20"/>
              </a:solidFill>
              <a:effectLst/>
              <a:uLnTx/>
              <a:uFillTx/>
              <a:latin typeface="Berlin Sans FB" panose="020E0602020502020306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0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C8564315-9972-624D-B754-6C9943DD1112}"/>
              </a:ext>
            </a:extLst>
          </p:cNvPr>
          <p:cNvSpPr txBox="1"/>
          <p:nvPr/>
        </p:nvSpPr>
        <p:spPr>
          <a:xfrm>
            <a:off x="847445" y="624094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TW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Django</a:t>
            </a:r>
            <a:r>
              <a:rPr lang="zh-TW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中文教學網站</a:t>
            </a:r>
            <a:endParaRPr lang="zh-TW" altLang="en-US" sz="2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5433B1-9F50-3F4C-BEF7-4085143FEEF6}"/>
              </a:ext>
            </a:extLst>
          </p:cNvPr>
          <p:cNvSpPr txBox="1"/>
          <p:nvPr/>
        </p:nvSpPr>
        <p:spPr>
          <a:xfrm>
            <a:off x="1316735" y="1207679"/>
            <a:ext cx="992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https://djangogirlstaipei.gitbooks.io/django-girls-taipei-tutorial/content/</a:t>
            </a:r>
            <a:r>
              <a:rPr lang="zh-TW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台灣人寫的</a:t>
            </a:r>
            <a:r>
              <a:rPr lang="en-US" altLang="zh-TW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97711C-8CD7-9946-B169-210AD92989C8}"/>
              </a:ext>
            </a:extLst>
          </p:cNvPr>
          <p:cNvSpPr txBox="1"/>
          <p:nvPr/>
        </p:nvSpPr>
        <p:spPr>
          <a:xfrm>
            <a:off x="1316735" y="1786799"/>
            <a:ext cx="961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https://developer.mozilla.org/en-US/docs/Learn/Server-side/Django</a:t>
            </a:r>
            <a:r>
              <a:rPr lang="zh-TW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TW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可切換英中）</a:t>
            </a:r>
            <a:endParaRPr lang="zh-TW" altLang="en-US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7856CBB-CC9B-1D47-A171-AAD6B8803061}"/>
              </a:ext>
            </a:extLst>
          </p:cNvPr>
          <p:cNvSpPr txBox="1"/>
          <p:nvPr/>
        </p:nvSpPr>
        <p:spPr>
          <a:xfrm>
            <a:off x="1316735" y="2365919"/>
            <a:ext cx="874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https://docs.djangoproject.com/en/3.2/intro/tutorial01/</a:t>
            </a:r>
            <a:r>
              <a:rPr lang="zh-TW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TW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可切換英中）</a:t>
            </a:r>
            <a:endParaRPr lang="zh-TW" altLang="en-US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77065C9-3546-3849-A566-599F47A25365}"/>
              </a:ext>
            </a:extLst>
          </p:cNvPr>
          <p:cNvSpPr txBox="1"/>
          <p:nvPr/>
        </p:nvSpPr>
        <p:spPr>
          <a:xfrm>
            <a:off x="847445" y="3324622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TW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Django</a:t>
            </a:r>
            <a:r>
              <a:rPr lang="zh-TW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英文教學網站</a:t>
            </a:r>
            <a:endParaRPr lang="zh-TW" altLang="en-US" sz="2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D8931D-41CF-6C45-8E85-D56046B47CFB}"/>
              </a:ext>
            </a:extLst>
          </p:cNvPr>
          <p:cNvSpPr/>
          <p:nvPr/>
        </p:nvSpPr>
        <p:spPr>
          <a:xfrm>
            <a:off x="1353310" y="3903742"/>
            <a:ext cx="616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https://www.dj4e.com/lessons</a:t>
            </a:r>
            <a:r>
              <a:rPr lang="zh-TW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TW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偏重觀念解說</a:t>
            </a:r>
            <a:r>
              <a:rPr lang="en-US" altLang="zh-TW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09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0500FF"/>
                </a:solidFill>
              </a:rPr>
              <a:t>Web Server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0500FF"/>
                </a:solidFill>
              </a:rPr>
              <a:t>Web Server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  <p:sp>
        <p:nvSpPr>
          <p:cNvPr id="26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9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46327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92E20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2" name="Freeform 1"/>
          <p:cNvSpPr/>
          <p:nvPr/>
        </p:nvSpPr>
        <p:spPr>
          <a:xfrm>
            <a:off x="826392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2338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6381" y="2056256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6381" y="3015352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6381" y="396257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6381" y="492166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2498" y="2264376"/>
            <a:ext cx="65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What is </a:t>
            </a:r>
            <a:r>
              <a:rPr lang="en-US" altLang="ko-KR" sz="24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Django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2497" y="5054304"/>
            <a:ext cx="65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More Resource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2497" y="3193731"/>
            <a:ext cx="65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How 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 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W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ork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(MVT)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2497" y="4135088"/>
            <a:ext cx="65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Start with simple App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8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0500FF"/>
                </a:solidFill>
              </a:rPr>
              <a:t>Web Server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1678591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093197" y="1054178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837044" y="1054178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1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>
              <a:solidFill>
                <a:srgbClr val="FFFF00"/>
              </a:solidFill>
              <a:ea typeface="ＭＳ Ｐゴシック" charset="-128"/>
            </a:endParaRP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4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13592" y="25554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0500FF"/>
                </a:solidFill>
              </a:rPr>
              <a:t>Web Server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025" y="32982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 sz="3600" dirty="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  <a:p>
            <a:pPr algn="ctr"/>
            <a:r>
              <a:rPr lang="en-US" altLang="x-none" sz="3600" dirty="0">
                <a:solidFill>
                  <a:srgbClr val="0000FF"/>
                </a:solidFill>
                <a:ea typeface="ＭＳ Ｐゴシック" charset="-128"/>
              </a:rPr>
              <a:t>App</a:t>
            </a:r>
            <a:endParaRPr lang="en-US" altLang="x-none" sz="3600" dirty="0"/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5549446" y="1661829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rot="10800000" flipH="1">
            <a:off x="6104713" y="1678591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093197" y="1054178"/>
            <a:ext cx="3687811" cy="2384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00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00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7150" y="118618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defRPr/>
            </a:pPr>
            <a:r>
              <a:rPr lang="en-US" altLang="x-none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91717" y="2092351"/>
            <a:ext cx="1027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837044" y="1054178"/>
            <a:ext cx="11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4172185" y="4316634"/>
            <a:ext cx="713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x-none">
                <a:solidFill>
                  <a:prstClr val="black"/>
                </a:solidFill>
              </a:rPr>
              <a:t>Click</a:t>
            </a:r>
          </a:p>
        </p:txBody>
      </p:sp>
      <p:pic>
        <p:nvPicPr>
          <p:cNvPr id="24" name="Picture 23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3" y="3503161"/>
            <a:ext cx="4020971" cy="2683182"/>
          </a:xfrm>
          <a:prstGeom prst="rect">
            <a:avLst/>
          </a:prstGeom>
        </p:spPr>
      </p:pic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175418" y="3807464"/>
            <a:ext cx="1776854" cy="1001576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en-US" sz="2000">
              <a:solidFill>
                <a:prstClr val="white"/>
              </a:solidFill>
              <a:ea typeface="ヒラギノ角ゴ ProN W3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rot="10800000">
            <a:off x="6887708" y="3717706"/>
            <a:ext cx="1172618" cy="791052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>
              <a:defRPr/>
            </a:pPr>
            <a:endParaRPr lang="en-US" sz="1139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95818" y="4937038"/>
            <a:ext cx="1247070" cy="101642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25">
                <a:solidFill>
                  <a:prstClr val="black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025" dirty="0">
                <a:solidFill>
                  <a:prstClr val="black"/>
                </a:solidFill>
              </a:rPr>
              <a:t>Render</a:t>
            </a:r>
          </a:p>
        </p:txBody>
      </p:sp>
      <p:pic>
        <p:nvPicPr>
          <p:cNvPr id="23" name="Picture 22" title="Screen shot of data.pr4e.org/page2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98" y="3469521"/>
            <a:ext cx="3810104" cy="2770641"/>
          </a:xfrm>
          <a:prstGeom prst="rect">
            <a:avLst/>
          </a:prstGeom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332033" y="2753505"/>
            <a:ext cx="5185983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rgbClr val="FFFF00"/>
                </a:solidFill>
                <a:ea typeface="ＭＳ Ｐゴシック" charset="-128"/>
              </a:rPr>
              <a:t>GET http</a:t>
            </a:r>
            <a:r>
              <a:rPr lang="en-US" altLang="en-US" sz="2000">
                <a:solidFill>
                  <a:srgbClr val="FFFF00"/>
                </a:solidFill>
                <a:ea typeface="ＭＳ Ｐゴシック" charset="-128"/>
              </a:rPr>
              <a:t>://data.pr4e.org/page2.htm</a:t>
            </a:r>
            <a:endParaRPr lang="en-US" altLang="en-US" sz="2000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6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7200" y="1905000"/>
            <a:ext cx="4679949" cy="334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711200" y="2224847"/>
            <a:ext cx="5689600" cy="253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&lt;p&gt;</a:t>
            </a:r>
            <a:endParaRPr sz="2400"/>
          </a:p>
          <a:p>
            <a:pPr>
              <a:buClr>
                <a:srgbClr val="FFFFFF"/>
              </a:buClr>
              <a:buSzPts val="2000"/>
            </a:pPr>
            <a:r>
              <a:rPr lang="en-US" sz="2667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If you like, you can switch back to the 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&lt;a </a:t>
            </a:r>
            <a:r>
              <a:rPr lang="en-US" sz="2667">
                <a:solidFill>
                  <a:srgbClr val="FF40FF"/>
                </a:solidFill>
                <a:latin typeface="Gill Sans"/>
                <a:ea typeface="Gill Sans"/>
                <a:cs typeface="Gill Sans"/>
                <a:sym typeface="Gill Sans"/>
              </a:rPr>
              <a:t>href="page1.htm"</a:t>
            </a: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First Page&lt;/a&gt;.</a:t>
            </a:r>
            <a:endParaRPr sz="2400"/>
          </a:p>
          <a:p>
            <a:pPr>
              <a:buClr>
                <a:srgbClr val="00F900"/>
              </a:buClr>
              <a:buSzPts val="2000"/>
            </a:pPr>
            <a:r>
              <a:rPr lang="en-US" sz="2667">
                <a:solidFill>
                  <a:srgbClr val="00F900"/>
                </a:solidFill>
                <a:latin typeface="Gill Sans"/>
                <a:ea typeface="Gill Sans"/>
                <a:cs typeface="Gill Sans"/>
                <a:sym typeface="Gill Sans"/>
              </a:rPr>
              <a:t>&lt;/p&gt;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6298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992427" y="991380"/>
            <a:ext cx="4327072" cy="78190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92E20"/>
                </a:solidFill>
                <a:latin typeface="Berlin Sans FB" panose="020E0602020502020306" pitchFamily="34" charset="0"/>
                <a:ea typeface="Arial Unicode MS"/>
                <a:cs typeface="Arial" pitchFamily="34" charset="0"/>
              </a:rPr>
              <a:t>What is </a:t>
            </a:r>
            <a:r>
              <a:rPr lang="en-US" sz="4800" dirty="0" err="1">
                <a:solidFill>
                  <a:srgbClr val="092E20"/>
                </a:solidFill>
                <a:latin typeface="Berlin Sans FB" panose="020E0602020502020306" pitchFamily="34" charset="0"/>
                <a:ea typeface="Arial Unicode MS"/>
                <a:cs typeface="Arial" pitchFamily="34" charset="0"/>
              </a:rPr>
              <a:t>Django</a:t>
            </a:r>
            <a:endParaRPr lang="en-US" sz="4800" dirty="0">
              <a:solidFill>
                <a:srgbClr val="092E20"/>
              </a:solidFill>
              <a:latin typeface="Berlin Sans FB" panose="020E0602020502020306" pitchFamily="34" charset="0"/>
              <a:ea typeface="Arial Unicode MS"/>
              <a:cs typeface="Arial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41143A-ECA4-9C4B-8C46-97DA5C3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98" y="2176363"/>
            <a:ext cx="7669529" cy="4121348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553E702-B132-1A41-A7B8-7D526CE2DB6D}"/>
              </a:ext>
            </a:extLst>
          </p:cNvPr>
          <p:cNvCxnSpPr>
            <a:cxnSpLocks/>
          </p:cNvCxnSpPr>
          <p:nvPr/>
        </p:nvCxnSpPr>
        <p:spPr>
          <a:xfrm>
            <a:off x="7576455" y="3222169"/>
            <a:ext cx="304799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3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/>
          <p:nvPr/>
        </p:nvSpPr>
        <p:spPr>
          <a:xfrm>
            <a:off x="-81646" y="343805"/>
            <a:ext cx="6139543" cy="78319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25865" y="312113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92E20"/>
                </a:solidFill>
                <a:latin typeface="Arial"/>
                <a:ea typeface="Arial Unicode MS"/>
                <a:cs typeface="Arial" pitchFamily="34" charset="0"/>
              </a:rPr>
              <a:t>01. What is </a:t>
            </a:r>
            <a:r>
              <a:rPr lang="en-US" sz="4800" dirty="0" err="1">
                <a:solidFill>
                  <a:srgbClr val="092E20"/>
                </a:solidFill>
                <a:latin typeface="Arial"/>
                <a:ea typeface="Arial Unicode MS"/>
                <a:cs typeface="Arial" pitchFamily="34" charset="0"/>
              </a:rPr>
              <a:t>Django</a:t>
            </a:r>
            <a:endParaRPr lang="en-US" sz="4800" dirty="0">
              <a:solidFill>
                <a:srgbClr val="092E20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40181" y="1672606"/>
            <a:ext cx="563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Microsoft YaHei" panose="020B0503020204020204" pitchFamily="34" charset="-122"/>
              <a:buChar char="→"/>
            </a:pPr>
            <a:r>
              <a:rPr lang="en-US" altLang="zh-TW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Web framework (</a:t>
            </a:r>
            <a:r>
              <a:rPr lang="zh-TW" altLang="en-US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網頁框架</a:t>
            </a:r>
            <a:r>
              <a:rPr lang="en-US" altLang="zh-TW" sz="2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6" name="Picture 4" descr="https://djangogirlstaipei.gitbooks.io/django-girls-taipei-tutorial/content/images/MT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16" y="312113"/>
            <a:ext cx="5558784" cy="60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247912" y="2411904"/>
            <a:ext cx="493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 learning capabilities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7912" y="2873569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Maintainable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0181" y="3730831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342900" indent="-342900">
              <a:buFont typeface="Microsoft YaHei" panose="020B0503020204020204" pitchFamily="34" charset="-122"/>
              <a:buChar char="→"/>
              <a:defRPr sz="24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 MTV Structure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47912" y="4239296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odel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47912" y="4752858"/>
            <a:ext cx="19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emplate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47912" y="5264441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iew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7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djangogirlstaipei.gitbooks.io/django-girls-taipei-tutorial/content/images/MTV.png">
            <a:extLst>
              <a:ext uri="{FF2B5EF4-FFF2-40B4-BE49-F238E27FC236}">
                <a16:creationId xmlns:a16="http://schemas.microsoft.com/office/drawing/2014/main" id="{00407271-CC07-7042-8335-CD64A2EA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61" y="-167390"/>
            <a:ext cx="6649436" cy="71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C766AD-CD3D-F343-AD81-6B70ECA7532F}"/>
              </a:ext>
            </a:extLst>
          </p:cNvPr>
          <p:cNvSpPr txBox="1"/>
          <p:nvPr/>
        </p:nvSpPr>
        <p:spPr>
          <a:xfrm>
            <a:off x="5599152" y="2961569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600" dirty="0" err="1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xxxx.html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16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E0AE9E-46A4-1D4B-B9EE-213383D1AA59}"/>
              </a:ext>
            </a:extLst>
          </p:cNvPr>
          <p:cNvSpPr txBox="1"/>
          <p:nvPr/>
        </p:nvSpPr>
        <p:spPr>
          <a:xfrm>
            <a:off x="5992042" y="3718888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view.py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33EE35-6552-4E42-9A1D-AA65E3AEB961}"/>
              </a:ext>
            </a:extLst>
          </p:cNvPr>
          <p:cNvSpPr txBox="1"/>
          <p:nvPr/>
        </p:nvSpPr>
        <p:spPr>
          <a:xfrm>
            <a:off x="6045207" y="47920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model.py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519400-FA2C-8D4A-BC58-A8C194BF5CDF}"/>
              </a:ext>
            </a:extLst>
          </p:cNvPr>
          <p:cNvSpPr txBox="1"/>
          <p:nvPr/>
        </p:nvSpPr>
        <p:spPr>
          <a:xfrm>
            <a:off x="5682025" y="6550223"/>
            <a:ext cx="1714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(SQLite, MySQL…)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0DF2BA-7673-734B-8673-C48DE810823B}"/>
              </a:ext>
            </a:extLst>
          </p:cNvPr>
          <p:cNvSpPr txBox="1"/>
          <p:nvPr/>
        </p:nvSpPr>
        <p:spPr>
          <a:xfrm>
            <a:off x="6566302" y="1877924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1600" dirty="0" err="1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urls.py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16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向下箭號 4">
            <a:extLst>
              <a:ext uri="{FF2B5EF4-FFF2-40B4-BE49-F238E27FC236}">
                <a16:creationId xmlns:a16="http://schemas.microsoft.com/office/drawing/2014/main" id="{995BF629-9770-8346-807A-0B9BCAB13E76}"/>
              </a:ext>
            </a:extLst>
          </p:cNvPr>
          <p:cNvSpPr/>
          <p:nvPr/>
        </p:nvSpPr>
        <p:spPr>
          <a:xfrm>
            <a:off x="7236256" y="697711"/>
            <a:ext cx="841234" cy="1020725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下箭號 21">
            <a:extLst>
              <a:ext uri="{FF2B5EF4-FFF2-40B4-BE49-F238E27FC236}">
                <a16:creationId xmlns:a16="http://schemas.microsoft.com/office/drawing/2014/main" id="{E32E06EF-EA15-5E41-9DF3-2B7CB4BE9F0A}"/>
              </a:ext>
            </a:extLst>
          </p:cNvPr>
          <p:cNvSpPr/>
          <p:nvPr/>
        </p:nvSpPr>
        <p:spPr>
          <a:xfrm rot="10800000">
            <a:off x="5377639" y="1070019"/>
            <a:ext cx="841234" cy="1675473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2E79C5-ECC5-B24B-940F-D6F9B033FC94}"/>
              </a:ext>
            </a:extLst>
          </p:cNvPr>
          <p:cNvSpPr txBox="1"/>
          <p:nvPr/>
        </p:nvSpPr>
        <p:spPr>
          <a:xfrm>
            <a:off x="3533522" y="697711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使用者看到首頁</a:t>
            </a:r>
            <a:endParaRPr lang="zh-TW" altLang="en-US" sz="2400" dirty="0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93C7CD-92B6-9943-AE53-D31E717B17B4}"/>
              </a:ext>
            </a:extLst>
          </p:cNvPr>
          <p:cNvSpPr txBox="1"/>
          <p:nvPr/>
        </p:nvSpPr>
        <p:spPr>
          <a:xfrm>
            <a:off x="8077490" y="660991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網址</a:t>
            </a:r>
            <a:r>
              <a:rPr lang="en-US" altLang="zh-TW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2400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變換判斷</a:t>
            </a:r>
            <a:endParaRPr lang="zh-TW" altLang="en-US" sz="2400" dirty="0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73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djangogirlstaipei.gitbooks.io/django-girls-taipei-tutorial/content/images/MTV.png">
            <a:extLst>
              <a:ext uri="{FF2B5EF4-FFF2-40B4-BE49-F238E27FC236}">
                <a16:creationId xmlns:a16="http://schemas.microsoft.com/office/drawing/2014/main" id="{00407271-CC07-7042-8335-CD64A2EA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61" y="-167390"/>
            <a:ext cx="6649436" cy="71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C766AD-CD3D-F343-AD81-6B70ECA7532F}"/>
              </a:ext>
            </a:extLst>
          </p:cNvPr>
          <p:cNvSpPr txBox="1"/>
          <p:nvPr/>
        </p:nvSpPr>
        <p:spPr>
          <a:xfrm>
            <a:off x="5599152" y="2961569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xxxx.html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E0AE9E-46A4-1D4B-B9EE-213383D1AA59}"/>
              </a:ext>
            </a:extLst>
          </p:cNvPr>
          <p:cNvSpPr txBox="1"/>
          <p:nvPr/>
        </p:nvSpPr>
        <p:spPr>
          <a:xfrm>
            <a:off x="5992042" y="3718888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view.py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33EE35-6552-4E42-9A1D-AA65E3AEB961}"/>
              </a:ext>
            </a:extLst>
          </p:cNvPr>
          <p:cNvSpPr txBox="1"/>
          <p:nvPr/>
        </p:nvSpPr>
        <p:spPr>
          <a:xfrm>
            <a:off x="6045207" y="47920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model.py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A519400-FA2C-8D4A-BC58-A8C194BF5CDF}"/>
              </a:ext>
            </a:extLst>
          </p:cNvPr>
          <p:cNvSpPr txBox="1"/>
          <p:nvPr/>
        </p:nvSpPr>
        <p:spPr>
          <a:xfrm>
            <a:off x="5682025" y="6550223"/>
            <a:ext cx="1714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(SQLite, MySQL…)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0DF2BA-7673-734B-8673-C48DE810823B}"/>
              </a:ext>
            </a:extLst>
          </p:cNvPr>
          <p:cNvSpPr txBox="1"/>
          <p:nvPr/>
        </p:nvSpPr>
        <p:spPr>
          <a:xfrm>
            <a:off x="6566302" y="1877924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urls.py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向下箭號 4">
            <a:extLst>
              <a:ext uri="{FF2B5EF4-FFF2-40B4-BE49-F238E27FC236}">
                <a16:creationId xmlns:a16="http://schemas.microsoft.com/office/drawing/2014/main" id="{995BF629-9770-8346-807A-0B9BCAB13E76}"/>
              </a:ext>
            </a:extLst>
          </p:cNvPr>
          <p:cNvSpPr/>
          <p:nvPr/>
        </p:nvSpPr>
        <p:spPr>
          <a:xfrm>
            <a:off x="7341974" y="4246182"/>
            <a:ext cx="841234" cy="1020725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向下箭號 21">
            <a:extLst>
              <a:ext uri="{FF2B5EF4-FFF2-40B4-BE49-F238E27FC236}">
                <a16:creationId xmlns:a16="http://schemas.microsoft.com/office/drawing/2014/main" id="{E32E06EF-EA15-5E41-9DF3-2B7CB4BE9F0A}"/>
              </a:ext>
            </a:extLst>
          </p:cNvPr>
          <p:cNvSpPr/>
          <p:nvPr/>
        </p:nvSpPr>
        <p:spPr>
          <a:xfrm>
            <a:off x="7284645" y="2168478"/>
            <a:ext cx="841234" cy="1675473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2E79C5-ECC5-B24B-940F-D6F9B033FC94}"/>
              </a:ext>
            </a:extLst>
          </p:cNvPr>
          <p:cNvSpPr txBox="1"/>
          <p:nvPr/>
        </p:nvSpPr>
        <p:spPr>
          <a:xfrm>
            <a:off x="8183208" y="4330370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存資料庫資料指令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93C7CD-92B6-9943-AE53-D31E717B17B4}"/>
              </a:ext>
            </a:extLst>
          </p:cNvPr>
          <p:cNvSpPr txBox="1"/>
          <p:nvPr/>
        </p:nvSpPr>
        <p:spPr>
          <a:xfrm>
            <a:off x="8120918" y="2499904"/>
            <a:ext cx="3655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srgbClr val="7C60C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找到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view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中對應的動作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C60C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(function)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C60C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2" name="向下箭號 11">
            <a:extLst>
              <a:ext uri="{FF2B5EF4-FFF2-40B4-BE49-F238E27FC236}">
                <a16:creationId xmlns:a16="http://schemas.microsoft.com/office/drawing/2014/main" id="{7DE30149-F2E9-344B-950D-801576B9343A}"/>
              </a:ext>
            </a:extLst>
          </p:cNvPr>
          <p:cNvSpPr/>
          <p:nvPr/>
        </p:nvSpPr>
        <p:spPr>
          <a:xfrm>
            <a:off x="7341974" y="5370010"/>
            <a:ext cx="841234" cy="628185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35BE0C-F305-2044-8329-1E90EB9B2D5F}"/>
              </a:ext>
            </a:extLst>
          </p:cNvPr>
          <p:cNvSpPr txBox="1"/>
          <p:nvPr/>
        </p:nvSpPr>
        <p:spPr>
          <a:xfrm>
            <a:off x="8183208" y="5370010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連結資料庫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89AE62D-8594-9342-AEC0-CC3F23CEB5B4}"/>
              </a:ext>
            </a:extLst>
          </p:cNvPr>
          <p:cNvCxnSpPr/>
          <p:nvPr/>
        </p:nvCxnSpPr>
        <p:spPr>
          <a:xfrm flipV="1">
            <a:off x="593710" y="4279972"/>
            <a:ext cx="11250326" cy="20347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lg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60059DD0-697C-B249-8338-90E064D86E76}"/>
              </a:ext>
            </a:extLst>
          </p:cNvPr>
          <p:cNvSpPr/>
          <p:nvPr/>
        </p:nvSpPr>
        <p:spPr>
          <a:xfrm rot="10800000">
            <a:off x="3835851" y="5517582"/>
            <a:ext cx="841234" cy="628185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向下箭號 24">
            <a:extLst>
              <a:ext uri="{FF2B5EF4-FFF2-40B4-BE49-F238E27FC236}">
                <a16:creationId xmlns:a16="http://schemas.microsoft.com/office/drawing/2014/main" id="{313FB9AE-1983-AE4C-9F45-BE4547351B61}"/>
              </a:ext>
            </a:extLst>
          </p:cNvPr>
          <p:cNvSpPr/>
          <p:nvPr/>
        </p:nvSpPr>
        <p:spPr>
          <a:xfrm rot="10800000">
            <a:off x="3832867" y="4300319"/>
            <a:ext cx="841234" cy="628185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4F1CDE-91F7-3B48-8EC1-90B716AB1242}"/>
              </a:ext>
            </a:extLst>
          </p:cNvPr>
          <p:cNvSpPr txBox="1"/>
          <p:nvPr/>
        </p:nvSpPr>
        <p:spPr>
          <a:xfrm>
            <a:off x="1077516" y="4818669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取得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資料回傳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53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CBF95B6-B7C6-EA45-9FC3-0FD77A0A9884}"/>
              </a:ext>
            </a:extLst>
          </p:cNvPr>
          <p:cNvGrpSpPr/>
          <p:nvPr/>
        </p:nvGrpSpPr>
        <p:grpSpPr>
          <a:xfrm>
            <a:off x="2461761" y="-167390"/>
            <a:ext cx="6649436" cy="4576104"/>
            <a:chOff x="2461761" y="-167390"/>
            <a:chExt cx="6649436" cy="4576104"/>
          </a:xfrm>
        </p:grpSpPr>
        <p:pic>
          <p:nvPicPr>
            <p:cNvPr id="15" name="Picture 4" descr="https://djangogirlstaipei.gitbooks.io/django-girls-taipei-tutorial/content/images/MTV.png">
              <a:extLst>
                <a:ext uri="{FF2B5EF4-FFF2-40B4-BE49-F238E27FC236}">
                  <a16:creationId xmlns:a16="http://schemas.microsoft.com/office/drawing/2014/main" id="{00407271-CC07-7042-8335-CD64A2EA57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309"/>
            <a:stretch/>
          </p:blipFill>
          <p:spPr bwMode="auto">
            <a:xfrm>
              <a:off x="2461761" y="-167390"/>
              <a:ext cx="6649436" cy="457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24C26F9-D263-8D49-9A0F-ADB8DB42075A}"/>
                </a:ext>
              </a:extLst>
            </p:cNvPr>
            <p:cNvSpPr/>
            <p:nvPr/>
          </p:nvSpPr>
          <p:spPr>
            <a:xfrm>
              <a:off x="4088786" y="2302255"/>
              <a:ext cx="328578" cy="1181174"/>
            </a:xfrm>
            <a:prstGeom prst="rect">
              <a:avLst/>
            </a:prstGeom>
            <a:solidFill>
              <a:srgbClr val="F7F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C766AD-CD3D-F343-AD81-6B70ECA7532F}"/>
              </a:ext>
            </a:extLst>
          </p:cNvPr>
          <p:cNvSpPr txBox="1"/>
          <p:nvPr/>
        </p:nvSpPr>
        <p:spPr>
          <a:xfrm>
            <a:off x="5599152" y="2961569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xxxx.html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E0AE9E-46A4-1D4B-B9EE-213383D1AA59}"/>
              </a:ext>
            </a:extLst>
          </p:cNvPr>
          <p:cNvSpPr txBox="1"/>
          <p:nvPr/>
        </p:nvSpPr>
        <p:spPr>
          <a:xfrm>
            <a:off x="5992042" y="3718888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view.py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0DF2BA-7673-734B-8673-C48DE810823B}"/>
              </a:ext>
            </a:extLst>
          </p:cNvPr>
          <p:cNvSpPr txBox="1"/>
          <p:nvPr/>
        </p:nvSpPr>
        <p:spPr>
          <a:xfrm>
            <a:off x="6566302" y="1877924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urls.py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89AE62D-8594-9342-AEC0-CC3F23CEB5B4}"/>
              </a:ext>
            </a:extLst>
          </p:cNvPr>
          <p:cNvCxnSpPr/>
          <p:nvPr/>
        </p:nvCxnSpPr>
        <p:spPr>
          <a:xfrm flipV="1">
            <a:off x="593710" y="4279972"/>
            <a:ext cx="11250326" cy="20347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lg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下箭號 24">
            <a:extLst>
              <a:ext uri="{FF2B5EF4-FFF2-40B4-BE49-F238E27FC236}">
                <a16:creationId xmlns:a16="http://schemas.microsoft.com/office/drawing/2014/main" id="{313FB9AE-1983-AE4C-9F45-BE4547351B61}"/>
              </a:ext>
            </a:extLst>
          </p:cNvPr>
          <p:cNvSpPr/>
          <p:nvPr/>
        </p:nvSpPr>
        <p:spPr>
          <a:xfrm rot="10800000">
            <a:off x="4999789" y="3116690"/>
            <a:ext cx="598419" cy="673357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4F1CDE-91F7-3B48-8EC1-90B716AB1242}"/>
              </a:ext>
            </a:extLst>
          </p:cNvPr>
          <p:cNvSpPr txBox="1"/>
          <p:nvPr/>
        </p:nvSpPr>
        <p:spPr>
          <a:xfrm>
            <a:off x="1315879" y="3075961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lang="en-US" altLang="zh-TW" sz="2400" dirty="0">
                <a:solidFill>
                  <a:srgbClr val="7C60C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完成計算回傳值到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html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C60C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7" name="向下箭號 26">
            <a:extLst>
              <a:ext uri="{FF2B5EF4-FFF2-40B4-BE49-F238E27FC236}">
                <a16:creationId xmlns:a16="http://schemas.microsoft.com/office/drawing/2014/main" id="{F9C0A656-CCBC-7644-B129-C88F2B9D5644}"/>
              </a:ext>
            </a:extLst>
          </p:cNvPr>
          <p:cNvSpPr/>
          <p:nvPr/>
        </p:nvSpPr>
        <p:spPr>
          <a:xfrm>
            <a:off x="7284645" y="2168478"/>
            <a:ext cx="841234" cy="1675473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215BA65-0097-AB45-8162-C0E1A30E002E}"/>
              </a:ext>
            </a:extLst>
          </p:cNvPr>
          <p:cNvSpPr txBox="1"/>
          <p:nvPr/>
        </p:nvSpPr>
        <p:spPr>
          <a:xfrm>
            <a:off x="8120918" y="2499904"/>
            <a:ext cx="3703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srgbClr val="7C60C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找到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view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中對應的動作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7C60C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(function,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read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data…)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C60C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" name="向下箭號 29">
            <a:extLst>
              <a:ext uri="{FF2B5EF4-FFF2-40B4-BE49-F238E27FC236}">
                <a16:creationId xmlns:a16="http://schemas.microsoft.com/office/drawing/2014/main" id="{3E6984B5-3BC2-2D49-B1D3-822FCC6BE4E3}"/>
              </a:ext>
            </a:extLst>
          </p:cNvPr>
          <p:cNvSpPr/>
          <p:nvPr/>
        </p:nvSpPr>
        <p:spPr>
          <a:xfrm rot="10800000">
            <a:off x="5412668" y="820059"/>
            <a:ext cx="598419" cy="1708955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3133DA4-C4A4-4341-B8E0-F40CBE7E5F3D}"/>
              </a:ext>
            </a:extLst>
          </p:cNvPr>
          <p:cNvSpPr txBox="1"/>
          <p:nvPr/>
        </p:nvSpPr>
        <p:spPr>
          <a:xfrm>
            <a:off x="2635946" y="734279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</a:t>
            </a:r>
            <a:r>
              <a:rPr lang="en-US" altLang="zh-TW" sz="2400" dirty="0">
                <a:solidFill>
                  <a:srgbClr val="7C60C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C60C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使用者看到結果</a:t>
            </a:r>
          </a:p>
        </p:txBody>
      </p:sp>
    </p:spTree>
    <p:extLst>
      <p:ext uri="{BB962C8B-B14F-4D97-AF65-F5344CB8AC3E}">
        <p14:creationId xmlns:p14="http://schemas.microsoft.com/office/powerpoint/2010/main" val="213186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/>
          <p:nvPr/>
        </p:nvSpPr>
        <p:spPr>
          <a:xfrm>
            <a:off x="-81646" y="343805"/>
            <a:ext cx="6139543" cy="78319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25865" y="312113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02. MTV</a:t>
            </a:r>
          </a:p>
        </p:txBody>
      </p:sp>
      <p:pic>
        <p:nvPicPr>
          <p:cNvPr id="3076" name="Picture 4" descr="https://djangogirlstaipei.gitbooks.io/django-girls-taipei-tutorial/content/images/MT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16" y="312113"/>
            <a:ext cx="5558784" cy="60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85FFE76-86DE-3F49-B851-EFE4E55172ED}"/>
              </a:ext>
            </a:extLst>
          </p:cNvPr>
          <p:cNvSpPr txBox="1"/>
          <p:nvPr/>
        </p:nvSpPr>
        <p:spPr>
          <a:xfrm>
            <a:off x="625865" y="4651909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Microsoft YaHei" panose="020B0503020204020204" pitchFamily="34" charset="-122"/>
              <a:buChar char="→"/>
            </a:pPr>
            <a:r>
              <a:rPr lang="en-US" altLang="zh-TW" sz="24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endParaRPr lang="zh-TW" altLang="en-US" sz="2400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AF29E0E-8B0E-1447-99CB-898AEAE2545D}"/>
              </a:ext>
            </a:extLst>
          </p:cNvPr>
          <p:cNvSpPr txBox="1"/>
          <p:nvPr/>
        </p:nvSpPr>
        <p:spPr>
          <a:xfrm>
            <a:off x="625865" y="1549595"/>
            <a:ext cx="201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Microsoft YaHei" panose="020B0503020204020204" pitchFamily="34" charset="-122"/>
              <a:buChar char="→"/>
            </a:pPr>
            <a:r>
              <a:rPr lang="en-US" altLang="zh-TW" sz="24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Templates</a:t>
            </a:r>
            <a:endParaRPr lang="zh-TW" altLang="en-US" sz="2400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D9AE9BD-931A-0E47-994A-74F9E54710F2}"/>
              </a:ext>
            </a:extLst>
          </p:cNvPr>
          <p:cNvSpPr txBox="1"/>
          <p:nvPr/>
        </p:nvSpPr>
        <p:spPr>
          <a:xfrm>
            <a:off x="625865" y="2997095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Microsoft YaHei" panose="020B0503020204020204" pitchFamily="34" charset="-122"/>
              <a:buChar char="→"/>
            </a:pPr>
            <a:r>
              <a:rPr lang="en-US" altLang="zh-TW" sz="2400" dirty="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endParaRPr lang="zh-TW" altLang="en-US" sz="2400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D5A0E04-B70B-5949-9D8E-B7E0BB236723}"/>
              </a:ext>
            </a:extLst>
          </p:cNvPr>
          <p:cNvSpPr txBox="1"/>
          <p:nvPr/>
        </p:nvSpPr>
        <p:spPr>
          <a:xfrm>
            <a:off x="1023481" y="2017602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TW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lang="zh-TW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400" u="sng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xxxx</a:t>
            </a:r>
            <a:r>
              <a:rPr lang="en-US" altLang="zh-TW" sz="2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.html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5E8750-3F09-084E-B775-4948DBC12B55}"/>
              </a:ext>
            </a:extLst>
          </p:cNvPr>
          <p:cNvSpPr txBox="1"/>
          <p:nvPr/>
        </p:nvSpPr>
        <p:spPr>
          <a:xfrm>
            <a:off x="1023481" y="3479298"/>
            <a:ext cx="475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request/response</a:t>
            </a:r>
            <a:r>
              <a:rPr lang="zh-TW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(functions)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2C04BB-4CE5-AC44-B536-EB3B087531DA}"/>
              </a:ext>
            </a:extLst>
          </p:cNvPr>
          <p:cNvSpPr txBox="1"/>
          <p:nvPr/>
        </p:nvSpPr>
        <p:spPr>
          <a:xfrm>
            <a:off x="1046663" y="2440198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TW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HTML/CSS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8416501-8FAB-904C-9A0F-A49180ACF40B}"/>
              </a:ext>
            </a:extLst>
          </p:cNvPr>
          <p:cNvSpPr txBox="1"/>
          <p:nvPr/>
        </p:nvSpPr>
        <p:spPr>
          <a:xfrm>
            <a:off x="1023481" y="3935429"/>
            <a:ext cx="217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TW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5" name="Picture 2" descr="https://media.prod.mdn.mozit.cloud/attachments/2016/09/23/13931/9db08f02b23e353bcd1597947e612079/basic-django.png">
            <a:extLst>
              <a:ext uri="{FF2B5EF4-FFF2-40B4-BE49-F238E27FC236}">
                <a16:creationId xmlns:a16="http://schemas.microsoft.com/office/drawing/2014/main" id="{09CF63B7-9BDB-354B-B83D-53CBCAC3A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491" y="1549595"/>
            <a:ext cx="6077800" cy="42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748C6E-A11C-824F-853A-909A743A2E36}"/>
              </a:ext>
            </a:extLst>
          </p:cNvPr>
          <p:cNvSpPr txBox="1"/>
          <p:nvPr/>
        </p:nvSpPr>
        <p:spPr>
          <a:xfrm>
            <a:off x="1022320" y="5173181"/>
            <a:ext cx="258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817583A-6A5F-924C-BDC6-41C6771729A2}"/>
              </a:ext>
            </a:extLst>
          </p:cNvPr>
          <p:cNvSpPr txBox="1"/>
          <p:nvPr/>
        </p:nvSpPr>
        <p:spPr>
          <a:xfrm>
            <a:off x="1046662" y="5694453"/>
            <a:ext cx="549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TW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 (add, modify, delete) and query records in the database</a:t>
            </a:r>
            <a:endParaRPr lang="zh-TW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02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002692" y="2943748"/>
            <a:ext cx="6598508" cy="78190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Start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 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with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 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Simple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 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092E20"/>
                </a:solidFill>
                <a:effectLst/>
                <a:uLnTx/>
                <a:uFillTx/>
                <a:latin typeface="Berlin Sans FB" panose="020E0602020502020306" pitchFamily="34" charset="0"/>
                <a:ea typeface="Arial Unicode MS"/>
                <a:cs typeface="Arial" pitchFamily="34" charset="0"/>
              </a:rPr>
              <a:t>App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92E20"/>
              </a:solidFill>
              <a:effectLst/>
              <a:uLnTx/>
              <a:uFillTx/>
              <a:latin typeface="Berlin Sans FB" panose="020E0602020502020306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775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8863</TotalTime>
  <Words>1164</Words>
  <Application>Microsoft Macintosh PowerPoint</Application>
  <PresentationFormat>寬螢幕</PresentationFormat>
  <Paragraphs>166</Paragraphs>
  <Slides>23</Slides>
  <Notes>9</Notes>
  <HiddenSlides>6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23</vt:i4>
      </vt:variant>
    </vt:vector>
  </HeadingPairs>
  <TitlesOfParts>
    <vt:vector size="39" baseType="lpstr">
      <vt:lpstr>新細明體</vt:lpstr>
      <vt:lpstr>Arial Unicode MS</vt:lpstr>
      <vt:lpstr>Berlin Sans FB</vt:lpstr>
      <vt:lpstr>맑은 고딕</vt:lpstr>
      <vt:lpstr>Microsoft YaHei</vt:lpstr>
      <vt:lpstr>ＭＳ Ｐゴシック</vt:lpstr>
      <vt:lpstr>ヒラギノ角ゴ ProN W3</vt:lpstr>
      <vt:lpstr>Arial</vt:lpstr>
      <vt:lpstr>Calibri</vt:lpstr>
      <vt:lpstr>Calibri Light</vt:lpstr>
      <vt:lpstr>Gill Sans</vt:lpstr>
      <vt:lpstr>Wingdings</vt:lpstr>
      <vt:lpstr>Cover and End Slide Master</vt:lpstr>
      <vt:lpstr>Contents Slide Master</vt:lpstr>
      <vt:lpstr>Section Break Slide Master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sihyu.yao 姚思羽</dc:creator>
  <cp:lastModifiedBy>Microsoft Office 使用者</cp:lastModifiedBy>
  <cp:revision>53</cp:revision>
  <dcterms:created xsi:type="dcterms:W3CDTF">2021-04-28T00:46:01Z</dcterms:created>
  <dcterms:modified xsi:type="dcterms:W3CDTF">2021-05-09T08:43:09Z</dcterms:modified>
</cp:coreProperties>
</file>