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256" r:id="rId2"/>
    <p:sldId id="464" r:id="rId3"/>
    <p:sldId id="465" r:id="rId4"/>
    <p:sldId id="459" r:id="rId5"/>
    <p:sldId id="460" r:id="rId6"/>
    <p:sldId id="461" r:id="rId7"/>
    <p:sldId id="466" r:id="rId8"/>
    <p:sldId id="462" r:id="rId9"/>
    <p:sldId id="467" r:id="rId10"/>
    <p:sldId id="468" r:id="rId11"/>
    <p:sldId id="469" r:id="rId12"/>
    <p:sldId id="470" r:id="rId13"/>
    <p:sldId id="472" r:id="rId14"/>
    <p:sldId id="471" r:id="rId15"/>
    <p:sldId id="473" r:id="rId16"/>
    <p:sldId id="474" r:id="rId17"/>
    <p:sldId id="476" r:id="rId18"/>
    <p:sldId id="475" r:id="rId19"/>
    <p:sldId id="478" r:id="rId20"/>
    <p:sldId id="477" r:id="rId21"/>
    <p:sldId id="479" r:id="rId22"/>
    <p:sldId id="481" r:id="rId23"/>
    <p:sldId id="480" r:id="rId24"/>
    <p:sldId id="482" r:id="rId25"/>
    <p:sldId id="483" r:id="rId26"/>
    <p:sldId id="484" r:id="rId27"/>
    <p:sldId id="485" r:id="rId28"/>
    <p:sldId id="437" r:id="rId29"/>
  </p:sldIdLst>
  <p:sldSz cx="9144000" cy="6858000" type="screen4x3"/>
  <p:notesSz cx="6858000" cy="9144000"/>
  <p:defaultTextStyle>
    <a:defPPr>
      <a:defRPr lang="zh-CN"/>
    </a:defPPr>
    <a:lvl1pPr algn="l" rtl="0" fontAlgn="base">
      <a:spcBef>
        <a:spcPct val="0"/>
      </a:spcBef>
      <a:spcAft>
        <a:spcPct val="0"/>
      </a:spcAft>
      <a:defRPr kumimoji="1" sz="4400" kern="1200">
        <a:solidFill>
          <a:srgbClr val="FF0000"/>
        </a:solidFill>
        <a:latin typeface="Times New Roman" pitchFamily="18" charset="0"/>
        <a:ea typeface="宋体" pitchFamily="2" charset="-122"/>
        <a:cs typeface="+mn-cs"/>
      </a:defRPr>
    </a:lvl1pPr>
    <a:lvl2pPr marL="457200" algn="l" rtl="0" fontAlgn="base">
      <a:spcBef>
        <a:spcPct val="0"/>
      </a:spcBef>
      <a:spcAft>
        <a:spcPct val="0"/>
      </a:spcAft>
      <a:defRPr kumimoji="1" sz="4400" kern="1200">
        <a:solidFill>
          <a:srgbClr val="FF0000"/>
        </a:solidFill>
        <a:latin typeface="Times New Roman" pitchFamily="18" charset="0"/>
        <a:ea typeface="宋体" pitchFamily="2" charset="-122"/>
        <a:cs typeface="+mn-cs"/>
      </a:defRPr>
    </a:lvl2pPr>
    <a:lvl3pPr marL="914400" algn="l" rtl="0" fontAlgn="base">
      <a:spcBef>
        <a:spcPct val="0"/>
      </a:spcBef>
      <a:spcAft>
        <a:spcPct val="0"/>
      </a:spcAft>
      <a:defRPr kumimoji="1" sz="4400" kern="1200">
        <a:solidFill>
          <a:srgbClr val="FF0000"/>
        </a:solidFill>
        <a:latin typeface="Times New Roman" pitchFamily="18" charset="0"/>
        <a:ea typeface="宋体" pitchFamily="2" charset="-122"/>
        <a:cs typeface="+mn-cs"/>
      </a:defRPr>
    </a:lvl3pPr>
    <a:lvl4pPr marL="1371600" algn="l" rtl="0" fontAlgn="base">
      <a:spcBef>
        <a:spcPct val="0"/>
      </a:spcBef>
      <a:spcAft>
        <a:spcPct val="0"/>
      </a:spcAft>
      <a:defRPr kumimoji="1" sz="4400" kern="1200">
        <a:solidFill>
          <a:srgbClr val="FF0000"/>
        </a:solidFill>
        <a:latin typeface="Times New Roman" pitchFamily="18" charset="0"/>
        <a:ea typeface="宋体" pitchFamily="2" charset="-122"/>
        <a:cs typeface="+mn-cs"/>
      </a:defRPr>
    </a:lvl4pPr>
    <a:lvl5pPr marL="1828800" algn="l" rtl="0" fontAlgn="base">
      <a:spcBef>
        <a:spcPct val="0"/>
      </a:spcBef>
      <a:spcAft>
        <a:spcPct val="0"/>
      </a:spcAft>
      <a:defRPr kumimoji="1" sz="4400" kern="1200">
        <a:solidFill>
          <a:srgbClr val="FF0000"/>
        </a:solidFill>
        <a:latin typeface="Times New Roman" pitchFamily="18" charset="0"/>
        <a:ea typeface="宋体" pitchFamily="2" charset="-122"/>
        <a:cs typeface="+mn-cs"/>
      </a:defRPr>
    </a:lvl5pPr>
    <a:lvl6pPr marL="2286000" algn="l" defTabSz="914400" rtl="0" eaLnBrk="1" latinLnBrk="0" hangingPunct="1">
      <a:defRPr kumimoji="1" sz="4400" kern="1200">
        <a:solidFill>
          <a:srgbClr val="FF0000"/>
        </a:solidFill>
        <a:latin typeface="Times New Roman" pitchFamily="18" charset="0"/>
        <a:ea typeface="宋体" pitchFamily="2" charset="-122"/>
        <a:cs typeface="+mn-cs"/>
      </a:defRPr>
    </a:lvl6pPr>
    <a:lvl7pPr marL="2743200" algn="l" defTabSz="914400" rtl="0" eaLnBrk="1" latinLnBrk="0" hangingPunct="1">
      <a:defRPr kumimoji="1" sz="4400" kern="1200">
        <a:solidFill>
          <a:srgbClr val="FF0000"/>
        </a:solidFill>
        <a:latin typeface="Times New Roman" pitchFamily="18" charset="0"/>
        <a:ea typeface="宋体" pitchFamily="2" charset="-122"/>
        <a:cs typeface="+mn-cs"/>
      </a:defRPr>
    </a:lvl7pPr>
    <a:lvl8pPr marL="3200400" algn="l" defTabSz="914400" rtl="0" eaLnBrk="1" latinLnBrk="0" hangingPunct="1">
      <a:defRPr kumimoji="1" sz="4400" kern="1200">
        <a:solidFill>
          <a:srgbClr val="FF0000"/>
        </a:solidFill>
        <a:latin typeface="Times New Roman" pitchFamily="18" charset="0"/>
        <a:ea typeface="宋体" pitchFamily="2" charset="-122"/>
        <a:cs typeface="+mn-cs"/>
      </a:defRPr>
    </a:lvl8pPr>
    <a:lvl9pPr marL="3657600" algn="l" defTabSz="914400" rtl="0" eaLnBrk="1" latinLnBrk="0" hangingPunct="1">
      <a:defRPr kumimoji="1" sz="4400" kern="1200">
        <a:solidFill>
          <a:srgbClr val="FF0000"/>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C66"/>
    <a:srgbClr val="0033CC"/>
    <a:srgbClr val="CC9900"/>
    <a:srgbClr val="FF6600"/>
    <a:srgbClr val="FF0000"/>
    <a:srgbClr val="CC0000"/>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6133" autoAdjust="0"/>
  </p:normalViewPr>
  <p:slideViewPr>
    <p:cSldViewPr>
      <p:cViewPr varScale="1">
        <p:scale>
          <a:sx n="108" d="100"/>
          <a:sy n="108" d="100"/>
        </p:scale>
        <p:origin x="1632" y="19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EC96D6-F037-4EBE-A43B-E706866E13FE}" type="datetimeFigureOut">
              <a:rPr lang="zh-CN" altLang="en-US" smtClean="0"/>
              <a:t>2017/12/13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72E786-E411-4A89-9E1E-A47E80333DD6}" type="slidenum">
              <a:rPr lang="zh-CN" altLang="en-US" smtClean="0"/>
              <a:t>‹#›</a:t>
            </a:fld>
            <a:endParaRPr lang="zh-CN" altLang="en-US"/>
          </a:p>
        </p:txBody>
      </p:sp>
    </p:spTree>
    <p:extLst>
      <p:ext uri="{BB962C8B-B14F-4D97-AF65-F5344CB8AC3E}">
        <p14:creationId xmlns:p14="http://schemas.microsoft.com/office/powerpoint/2010/main" val="19128485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2"/>
                </a:solidFill>
                <a:ea typeface="楷体_GB2312" pitchFamily="49" charset="-122"/>
              </a:defRPr>
            </a:lvl1pPr>
          </a:lstStyle>
          <a:p>
            <a:pPr>
              <a:defRPr/>
            </a:pPr>
            <a:endParaRPr lang="en-US" altLang="zh-CN"/>
          </a:p>
        </p:txBody>
      </p:sp>
      <p:sp>
        <p:nvSpPr>
          <p:cNvPr id="655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2"/>
                </a:solidFill>
                <a:ea typeface="楷体_GB2312" pitchFamily="49" charset="-122"/>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55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55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2"/>
                </a:solidFill>
                <a:ea typeface="楷体_GB2312" pitchFamily="49" charset="-122"/>
              </a:defRPr>
            </a:lvl1pPr>
          </a:lstStyle>
          <a:p>
            <a:pPr>
              <a:defRPr/>
            </a:pPr>
            <a:endParaRPr lang="en-US" altLang="zh-CN"/>
          </a:p>
        </p:txBody>
      </p:sp>
      <p:sp>
        <p:nvSpPr>
          <p:cNvPr id="655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ea typeface="楷体_GB2312" pitchFamily="49" charset="-122"/>
              </a:defRPr>
            </a:lvl1pPr>
          </a:lstStyle>
          <a:p>
            <a:pPr>
              <a:defRPr/>
            </a:pPr>
            <a:fld id="{F0A1BDDC-D3ED-462E-A0E1-E240EC655427}" type="slidenum">
              <a:rPr lang="en-US" altLang="zh-CN"/>
              <a:pPr>
                <a:defRPr/>
              </a:pPr>
              <a:t>‹#›</a:t>
            </a:fld>
            <a:endParaRPr lang="en-US" altLang="zh-CN"/>
          </a:p>
        </p:txBody>
      </p:sp>
    </p:spTree>
    <p:extLst>
      <p:ext uri="{BB962C8B-B14F-4D97-AF65-F5344CB8AC3E}">
        <p14:creationId xmlns:p14="http://schemas.microsoft.com/office/powerpoint/2010/main" val="124461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p>
            <a:fld id="{C4A2B4A3-E472-4290-94FD-AC82AE510B4A}" type="slidenum">
              <a:rPr lang="en-US" altLang="zh-CN" smtClean="0"/>
              <a:pPr/>
              <a:t>1</a:t>
            </a:fld>
            <a:endParaRPr lang="en-US" altLang="zh-CN"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0173902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8"/>
          <p:cNvSpPr>
            <a:spLocks noChangeArrowheads="1"/>
          </p:cNvSpPr>
          <p:nvPr/>
        </p:nvSpPr>
        <p:spPr bwMode="auto">
          <a:xfrm>
            <a:off x="0" y="6091238"/>
            <a:ext cx="9144000" cy="762000"/>
          </a:xfrm>
          <a:prstGeom prst="rect">
            <a:avLst/>
          </a:prstGeom>
          <a:solidFill>
            <a:srgbClr val="800080"/>
          </a:solidFill>
          <a:ln w="9525">
            <a:noFill/>
            <a:miter lim="800000"/>
            <a:headEnd/>
            <a:tailEnd/>
          </a:ln>
          <a:effectLst/>
        </p:spPr>
        <p:txBody>
          <a:bodyPr wrap="none" anchor="ctr"/>
          <a:lstStyle/>
          <a:p>
            <a:pPr algn="ctr">
              <a:defRPr/>
            </a:pPr>
            <a:endParaRPr lang="zh-CN" altLang="en-US">
              <a:ea typeface="华文琥珀" pitchFamily="2" charset="-122"/>
            </a:endParaRPr>
          </a:p>
        </p:txBody>
      </p:sp>
      <p:pic>
        <p:nvPicPr>
          <p:cNvPr id="5" name="Picture 9" descr="tsu-白色 拷贝"/>
          <p:cNvPicPr>
            <a:picLocks noChangeAspect="1" noChangeArrowheads="1"/>
          </p:cNvPicPr>
          <p:nvPr/>
        </p:nvPicPr>
        <p:blipFill>
          <a:blip r:embed="rId2" cstate="print"/>
          <a:srcRect/>
          <a:stretch>
            <a:fillRect/>
          </a:stretch>
        </p:blipFill>
        <p:spPr bwMode="auto">
          <a:xfrm>
            <a:off x="3810000" y="6324600"/>
            <a:ext cx="1524000" cy="317500"/>
          </a:xfrm>
          <a:prstGeom prst="rect">
            <a:avLst/>
          </a:prstGeom>
          <a:noFill/>
          <a:ln w="9525">
            <a:noFill/>
            <a:miter lim="800000"/>
            <a:headEnd/>
            <a:tailEnd/>
          </a:ln>
        </p:spPr>
      </p:pic>
      <p:pic>
        <p:nvPicPr>
          <p:cNvPr id="6" name="Picture 17" descr="清华ppt模板标题栏A"/>
          <p:cNvPicPr>
            <a:picLocks noChangeArrowheads="1"/>
          </p:cNvPicPr>
          <p:nvPr/>
        </p:nvPicPr>
        <p:blipFill>
          <a:blip r:embed="rId3" cstate="print"/>
          <a:srcRect/>
          <a:stretch>
            <a:fillRect/>
          </a:stretch>
        </p:blipFill>
        <p:spPr bwMode="auto">
          <a:xfrm>
            <a:off x="0" y="-15875"/>
            <a:ext cx="9140825" cy="6873875"/>
          </a:xfrm>
          <a:prstGeom prst="rect">
            <a:avLst/>
          </a:prstGeom>
          <a:noFill/>
          <a:ln w="9525">
            <a:noFill/>
            <a:miter lim="800000"/>
            <a:headEnd/>
            <a:tailEnd/>
          </a:ln>
        </p:spPr>
      </p:pic>
      <p:sp>
        <p:nvSpPr>
          <p:cNvPr id="99331" name="Rectangle 3"/>
          <p:cNvSpPr>
            <a:spLocks noGrp="1" noChangeArrowheads="1"/>
          </p:cNvSpPr>
          <p:nvPr>
            <p:ph type="ctrTitle"/>
          </p:nvPr>
        </p:nvSpPr>
        <p:spPr>
          <a:xfrm>
            <a:off x="685800" y="1676400"/>
            <a:ext cx="7772400" cy="1143000"/>
          </a:xfrm>
          <a:ln algn="ctr"/>
        </p:spPr>
        <p:txBody>
          <a:bodyPr/>
          <a:lstStyle>
            <a:lvl1pPr>
              <a:defRPr sz="4800"/>
            </a:lvl1pPr>
          </a:lstStyle>
          <a:p>
            <a:r>
              <a:rPr lang="zh-CN" altLang="en-US" smtClean="0"/>
              <a:t>单击此处编辑母版标题样式</a:t>
            </a:r>
            <a:endParaRPr lang="zh-CN" altLang="en-US"/>
          </a:p>
        </p:txBody>
      </p:sp>
      <p:sp>
        <p:nvSpPr>
          <p:cNvPr id="99332" name="Rectangle 4"/>
          <p:cNvSpPr>
            <a:spLocks noGrp="1" noChangeArrowheads="1"/>
          </p:cNvSpPr>
          <p:nvPr>
            <p:ph type="subTitle" idx="1"/>
          </p:nvPr>
        </p:nvSpPr>
        <p:spPr>
          <a:xfrm>
            <a:off x="1371600" y="3657600"/>
            <a:ext cx="6400800" cy="1752600"/>
          </a:xfrm>
          <a:ln algn="ctr"/>
        </p:spPr>
        <p:txBody>
          <a:bodyPr anchor="ctr"/>
          <a:lstStyle>
            <a:lvl1pPr marL="0" indent="0" algn="ctr">
              <a:spcBef>
                <a:spcPct val="0"/>
              </a:spcBef>
              <a:buFontTx/>
              <a:buNone/>
              <a:defRPr sz="3200">
                <a:solidFill>
                  <a:srgbClr val="FF0000"/>
                </a:solidFill>
                <a:effectLst/>
                <a:ea typeface="华文新魏" pitchFamily="2" charset="-122"/>
              </a:defRPr>
            </a:lvl1pPr>
          </a:lstStyle>
          <a:p>
            <a:r>
              <a:rPr lang="zh-CN" altLang="en-US" smtClean="0"/>
              <a:t>单击此处编辑母版副标题样式</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sz="1400" b="0">
                <a:solidFill>
                  <a:schemeClr val="tx1"/>
                </a:solidFill>
              </a:defRPr>
            </a:lvl1pPr>
          </a:lstStyle>
          <a:p>
            <a:pPr>
              <a:defRPr/>
            </a:pPr>
            <a:fld id="{3CE280F4-2670-4669-8B5F-287E6C10BADF}"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1AC7BDD0-922F-4448-BA42-B4B85D50372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381000"/>
            <a:ext cx="19431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381000"/>
            <a:ext cx="56769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9043A5FB-1A4B-40E1-A97A-8CE15AC7EA1E}"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3810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371600"/>
            <a:ext cx="3810000" cy="4724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3810000" cy="4724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98658664-D2F0-4A68-BEA8-A8857FEE7F9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6A776CC7-7301-4D4C-9DB1-9384B3C1DE17}"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F0849CC6-FF05-432C-946F-E00078240BCC}"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371600"/>
            <a:ext cx="3810000" cy="4724400"/>
          </a:xfrm>
        </p:spPr>
        <p:txBody>
          <a:bodyPr/>
          <a:lstStyle>
            <a:lvl1pPr>
              <a:defRPr sz="2800"/>
            </a:lvl1pPr>
            <a:lvl2pPr marL="540000">
              <a:defRPr sz="2400"/>
            </a:lvl2pPr>
            <a:lvl3pPr marL="540000">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03A54724-0EC9-4B2A-91C4-BB800DFA4258}"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1442BABB-6915-45E9-8678-F3CDFD7EB1AF}"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5B552FB0-6180-434E-927D-2A60472D06F4}"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50254ADB-A8D0-466C-B68E-F3F1E4A8828E}"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8874B223-4E66-4705-8889-40FB1715FC2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ADAF4EE1-AF27-4D97-A32D-5EBC83D0B720}"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50000">
              <a:srgbClr val="CC99FF"/>
            </a:gs>
            <a:gs pos="100000">
              <a:schemeClr val="bg1"/>
            </a:gs>
          </a:gsLst>
          <a:lin ang="5400000" scaled="1"/>
        </a:gradFill>
        <a:effectLst/>
      </p:bgPr>
    </p:bg>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0" y="6091238"/>
            <a:ext cx="9144000" cy="766762"/>
          </a:xfrm>
          <a:prstGeom prst="rect">
            <a:avLst/>
          </a:prstGeom>
          <a:solidFill>
            <a:srgbClr val="800080"/>
          </a:solidFill>
          <a:ln w="9525">
            <a:noFill/>
            <a:miter lim="800000"/>
            <a:headEnd/>
            <a:tailEnd/>
          </a:ln>
          <a:effectLst/>
        </p:spPr>
        <p:txBody>
          <a:bodyPr wrap="none" anchor="ctr"/>
          <a:lstStyle/>
          <a:p>
            <a:pPr algn="ctr">
              <a:defRPr/>
            </a:pPr>
            <a:endParaRPr lang="zh-CN" altLang="zh-CN" sz="2400">
              <a:solidFill>
                <a:schemeClr val="tx1"/>
              </a:solidFill>
            </a:endParaRPr>
          </a:p>
        </p:txBody>
      </p:sp>
      <p:pic>
        <p:nvPicPr>
          <p:cNvPr id="1027" name="Picture 3" descr="未标题-1 拷贝"/>
          <p:cNvPicPr>
            <a:picLocks noChangeAspect="1" noChangeArrowheads="1"/>
          </p:cNvPicPr>
          <p:nvPr/>
        </p:nvPicPr>
        <p:blipFill>
          <a:blip r:embed="rId14" cstate="print"/>
          <a:srcRect/>
          <a:stretch>
            <a:fillRect/>
          </a:stretch>
        </p:blipFill>
        <p:spPr bwMode="auto">
          <a:xfrm>
            <a:off x="49213" y="31750"/>
            <a:ext cx="1066800" cy="1020763"/>
          </a:xfrm>
          <a:prstGeom prst="rect">
            <a:avLst/>
          </a:prstGeom>
          <a:noFill/>
          <a:ln w="9525">
            <a:noFill/>
            <a:miter lim="800000"/>
            <a:headEnd/>
            <a:tailEnd/>
          </a:ln>
        </p:spPr>
      </p:pic>
      <p:sp>
        <p:nvSpPr>
          <p:cNvPr id="1028" name="Rectangle 4"/>
          <p:cNvSpPr>
            <a:spLocks noGrp="1" noChangeArrowheads="1"/>
          </p:cNvSpPr>
          <p:nvPr>
            <p:ph type="title"/>
          </p:nvPr>
        </p:nvSpPr>
        <p:spPr bwMode="auto">
          <a:xfrm>
            <a:off x="685800" y="381000"/>
            <a:ext cx="7772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8309" name="Rectangle 5"/>
          <p:cNvSpPr>
            <a:spLocks noGrp="1" noChangeArrowheads="1"/>
          </p:cNvSpPr>
          <p:nvPr>
            <p:ph type="body" idx="1"/>
          </p:nvPr>
        </p:nvSpPr>
        <p:spPr bwMode="auto">
          <a:xfrm>
            <a:off x="685800" y="1371600"/>
            <a:ext cx="77724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8310"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solidFill>
                  <a:schemeClr val="tx1"/>
                </a:solidFill>
                <a:ea typeface="宋体" pitchFamily="2" charset="-122"/>
              </a:defRPr>
            </a:lvl1pPr>
          </a:lstStyle>
          <a:p>
            <a:pPr>
              <a:defRPr/>
            </a:pPr>
            <a:endParaRPr lang="en-US" altLang="zh-CN"/>
          </a:p>
        </p:txBody>
      </p:sp>
      <p:sp>
        <p:nvSpPr>
          <p:cNvPr id="9831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chemeClr val="tx1"/>
                </a:solidFill>
                <a:ea typeface="宋体" pitchFamily="2" charset="-122"/>
              </a:defRPr>
            </a:lvl1pPr>
          </a:lstStyle>
          <a:p>
            <a:pPr>
              <a:defRPr/>
            </a:pPr>
            <a:endParaRPr lang="en-US" altLang="zh-CN"/>
          </a:p>
        </p:txBody>
      </p:sp>
      <p:pic>
        <p:nvPicPr>
          <p:cNvPr id="1032" name="Picture 8" descr="tsu-白色 拷贝"/>
          <p:cNvPicPr>
            <a:picLocks noChangeAspect="1" noChangeArrowheads="1"/>
          </p:cNvPicPr>
          <p:nvPr/>
        </p:nvPicPr>
        <p:blipFill>
          <a:blip r:embed="rId15" cstate="print"/>
          <a:srcRect/>
          <a:stretch>
            <a:fillRect/>
          </a:stretch>
        </p:blipFill>
        <p:spPr bwMode="auto">
          <a:xfrm>
            <a:off x="3810000" y="6324600"/>
            <a:ext cx="1524000" cy="317500"/>
          </a:xfrm>
          <a:prstGeom prst="rect">
            <a:avLst/>
          </a:prstGeom>
          <a:noFill/>
          <a:ln w="9525">
            <a:noFill/>
            <a:miter lim="800000"/>
            <a:headEnd/>
            <a:tailEnd/>
          </a:ln>
        </p:spPr>
      </p:pic>
      <p:sp>
        <p:nvSpPr>
          <p:cNvPr id="98313" name="Rectangle 9"/>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600" b="1">
                <a:ea typeface="宋体" pitchFamily="2" charset="-122"/>
              </a:defRPr>
            </a:lvl1pPr>
          </a:lstStyle>
          <a:p>
            <a:pPr>
              <a:defRPr/>
            </a:pPr>
            <a:fld id="{1F1A1CDB-1D9B-473E-A2A5-6ED74D807323}" type="slidenum">
              <a:rPr lang="en-US" altLang="zh-CN"/>
              <a:pPr>
                <a:defRPr/>
              </a:pPr>
              <a:t>‹#›</a:t>
            </a:fld>
            <a:endParaRPr lang="en-US" altLang="zh-CN"/>
          </a:p>
        </p:txBody>
      </p:sp>
      <p:sp>
        <p:nvSpPr>
          <p:cNvPr id="98314" name="Text Box 10"/>
          <p:cNvSpPr txBox="1">
            <a:spLocks noChangeArrowheads="1"/>
          </p:cNvSpPr>
          <p:nvPr/>
        </p:nvSpPr>
        <p:spPr bwMode="auto">
          <a:xfrm>
            <a:off x="8721725" y="0"/>
            <a:ext cx="422275" cy="336550"/>
          </a:xfrm>
          <a:prstGeom prst="rect">
            <a:avLst/>
          </a:prstGeom>
          <a:noFill/>
          <a:ln w="9525">
            <a:noFill/>
            <a:miter lim="800000"/>
            <a:headEnd/>
            <a:tailEnd/>
          </a:ln>
          <a:effectLst/>
        </p:spPr>
        <p:txBody>
          <a:bodyPr wrap="none">
            <a:spAutoFit/>
          </a:bodyPr>
          <a:lstStyle/>
          <a:p>
            <a:pPr>
              <a:defRPr/>
            </a:pPr>
            <a:fld id="{2FB404E0-7DA9-4AB9-925C-13F41E88130E}" type="slidenum">
              <a:rPr kumimoji="0" lang="en-US" altLang="zh-CN" sz="1600" b="1"/>
              <a:pPr>
                <a:defRPr/>
              </a:pPr>
              <a:t>‹#›</a:t>
            </a:fld>
            <a:endParaRPr kumimoji="0" lang="en-US" altLang="zh-CN" sz="1600" b="1"/>
          </a:p>
        </p:txBody>
      </p:sp>
      <p:pic>
        <p:nvPicPr>
          <p:cNvPr id="1035" name="Picture 11" descr="清华ppt模板d"/>
          <p:cNvPicPr>
            <a:picLocks noChangeAspect="1" noChangeArrowheads="1"/>
          </p:cNvPicPr>
          <p:nvPr/>
        </p:nvPicPr>
        <p:blipFill>
          <a:blip r:embed="rId16" cstate="print"/>
          <a:srcRect/>
          <a:stretch>
            <a:fillRect/>
          </a:stretch>
        </p:blipFill>
        <p:spPr bwMode="auto">
          <a:xfrm>
            <a:off x="0" y="-173038"/>
            <a:ext cx="9140825" cy="7031038"/>
          </a:xfrm>
          <a:prstGeom prst="rect">
            <a:avLst/>
          </a:prstGeom>
          <a:noFill/>
          <a:ln w="9525">
            <a:noFill/>
            <a:miter lim="800000"/>
            <a:headEnd/>
            <a:tailEnd/>
          </a:ln>
        </p:spPr>
      </p:pic>
      <p:sp>
        <p:nvSpPr>
          <p:cNvPr id="98316" name="Text Box 12"/>
          <p:cNvSpPr txBox="1">
            <a:spLocks noChangeArrowheads="1"/>
          </p:cNvSpPr>
          <p:nvPr/>
        </p:nvSpPr>
        <p:spPr bwMode="auto">
          <a:xfrm>
            <a:off x="1714500" y="142875"/>
            <a:ext cx="2143125" cy="584200"/>
          </a:xfrm>
          <a:prstGeom prst="rect">
            <a:avLst/>
          </a:prstGeom>
          <a:noFill/>
          <a:ln w="9525" algn="ctr">
            <a:noFill/>
            <a:miter lim="800000"/>
            <a:headEnd/>
            <a:tailEnd/>
          </a:ln>
          <a:effectLst/>
        </p:spPr>
        <p:txBody>
          <a:bodyPr>
            <a:spAutoFit/>
          </a:bodyPr>
          <a:lstStyle/>
          <a:p>
            <a:pPr algn="ctr">
              <a:spcBef>
                <a:spcPct val="50000"/>
              </a:spcBef>
              <a:defRPr/>
            </a:pPr>
            <a:r>
              <a:rPr lang="zh-CN" altLang="en-US" sz="3200" dirty="0">
                <a:solidFill>
                  <a:srgbClr val="FFFFFF"/>
                </a:solidFill>
                <a:effectLst>
                  <a:outerShdw blurRad="38100" dist="38100" dir="2700000" algn="tl">
                    <a:srgbClr val="000000">
                      <a:alpha val="43137"/>
                    </a:srgbClr>
                  </a:outerShdw>
                </a:effectLst>
                <a:ea typeface="隶书" pitchFamily="49" charset="-122"/>
              </a:rPr>
              <a:t>自动化系</a:t>
            </a:r>
          </a:p>
        </p:txBody>
      </p:sp>
      <p:sp>
        <p:nvSpPr>
          <p:cNvPr id="98317" name="Text Box 13"/>
          <p:cNvSpPr txBox="1">
            <a:spLocks noChangeArrowheads="1"/>
          </p:cNvSpPr>
          <p:nvPr/>
        </p:nvSpPr>
        <p:spPr bwMode="auto">
          <a:xfrm>
            <a:off x="5286375" y="142875"/>
            <a:ext cx="2214563" cy="584200"/>
          </a:xfrm>
          <a:prstGeom prst="rect">
            <a:avLst/>
          </a:prstGeom>
          <a:noFill/>
          <a:ln w="9525" algn="ctr">
            <a:noFill/>
            <a:miter lim="800000"/>
            <a:headEnd/>
            <a:tailEnd/>
          </a:ln>
          <a:effectLst/>
        </p:spPr>
        <p:txBody>
          <a:bodyPr>
            <a:spAutoFit/>
          </a:bodyPr>
          <a:lstStyle/>
          <a:p>
            <a:pPr algn="ctr">
              <a:spcBef>
                <a:spcPct val="50000"/>
              </a:spcBef>
              <a:defRPr/>
            </a:pPr>
            <a:r>
              <a:rPr lang="zh-CN" altLang="en-US" sz="3200" dirty="0">
                <a:solidFill>
                  <a:srgbClr val="FFFFFF"/>
                </a:solidFill>
                <a:effectLst>
                  <a:outerShdw blurRad="38100" dist="38100" dir="2700000" algn="tl">
                    <a:srgbClr val="000000">
                      <a:alpha val="43137"/>
                    </a:srgbClr>
                  </a:outerShdw>
                </a:effectLst>
                <a:ea typeface="隶书" pitchFamily="49" charset="-122"/>
              </a:rPr>
              <a:t>导航中心</a:t>
            </a:r>
          </a:p>
        </p:txBody>
      </p:sp>
      <p:sp>
        <p:nvSpPr>
          <p:cNvPr id="16" name="Text Box 12"/>
          <p:cNvSpPr txBox="1">
            <a:spLocks noChangeArrowheads="1"/>
          </p:cNvSpPr>
          <p:nvPr/>
        </p:nvSpPr>
        <p:spPr bwMode="auto">
          <a:xfrm>
            <a:off x="1714500" y="571500"/>
            <a:ext cx="2214563" cy="307975"/>
          </a:xfrm>
          <a:prstGeom prst="rect">
            <a:avLst/>
          </a:prstGeom>
          <a:noFill/>
          <a:ln w="9525" algn="ctr">
            <a:noFill/>
            <a:miter lim="800000"/>
            <a:headEnd/>
            <a:tailEnd/>
          </a:ln>
          <a:effectLst/>
        </p:spPr>
        <p:txBody>
          <a:bodyPr>
            <a:spAutoFit/>
          </a:bodyPr>
          <a:lstStyle/>
          <a:p>
            <a:pPr algn="ctr">
              <a:spcBef>
                <a:spcPct val="50000"/>
              </a:spcBef>
              <a:defRPr/>
            </a:pPr>
            <a:r>
              <a:rPr lang="en-US" altLang="zh-CN" sz="1400" b="1" i="1" dirty="0">
                <a:solidFill>
                  <a:srgbClr val="FFFFFF"/>
                </a:solidFill>
                <a:effectLst>
                  <a:outerShdw blurRad="38100" dist="38100" dir="2700000" algn="tl">
                    <a:srgbClr val="000000">
                      <a:alpha val="43137"/>
                    </a:srgbClr>
                  </a:outerShdw>
                </a:effectLst>
                <a:ea typeface="隶书" pitchFamily="49" charset="-122"/>
              </a:rPr>
              <a:t>Department of Automation </a:t>
            </a:r>
            <a:endParaRPr lang="zh-CN" altLang="en-US" sz="1400" b="1" i="1" dirty="0">
              <a:solidFill>
                <a:srgbClr val="FFFFFF"/>
              </a:solidFill>
              <a:effectLst>
                <a:outerShdw blurRad="38100" dist="38100" dir="2700000" algn="tl">
                  <a:srgbClr val="000000">
                    <a:alpha val="43137"/>
                  </a:srgbClr>
                </a:outerShdw>
              </a:effectLst>
              <a:ea typeface="隶书" pitchFamily="49" charset="-122"/>
            </a:endParaRPr>
          </a:p>
        </p:txBody>
      </p:sp>
      <p:sp>
        <p:nvSpPr>
          <p:cNvPr id="17" name="Text Box 12"/>
          <p:cNvSpPr txBox="1">
            <a:spLocks noChangeArrowheads="1"/>
          </p:cNvSpPr>
          <p:nvPr/>
        </p:nvSpPr>
        <p:spPr bwMode="auto">
          <a:xfrm>
            <a:off x="5286375" y="571500"/>
            <a:ext cx="2214563" cy="307975"/>
          </a:xfrm>
          <a:prstGeom prst="rect">
            <a:avLst/>
          </a:prstGeom>
          <a:noFill/>
          <a:ln w="9525" algn="ctr">
            <a:noFill/>
            <a:miter lim="800000"/>
            <a:headEnd/>
            <a:tailEnd/>
          </a:ln>
          <a:effectLst/>
        </p:spPr>
        <p:txBody>
          <a:bodyPr>
            <a:spAutoFit/>
          </a:bodyPr>
          <a:lstStyle/>
          <a:p>
            <a:pPr algn="ctr">
              <a:spcBef>
                <a:spcPct val="50000"/>
              </a:spcBef>
              <a:defRPr/>
            </a:pPr>
            <a:r>
              <a:rPr lang="en-US" altLang="zh-CN" sz="1400" b="1" i="1" dirty="0">
                <a:solidFill>
                  <a:srgbClr val="FFFFFF"/>
                </a:solidFill>
                <a:effectLst>
                  <a:outerShdw blurRad="38100" dist="38100" dir="2700000" algn="tl">
                    <a:srgbClr val="000000">
                      <a:alpha val="43137"/>
                    </a:srgbClr>
                  </a:outerShdw>
                </a:effectLst>
                <a:ea typeface="隶书" pitchFamily="49" charset="-122"/>
              </a:rPr>
              <a:t>Navigation Center</a:t>
            </a:r>
            <a:endParaRPr lang="zh-CN" altLang="en-US" sz="1400" b="1" i="1" dirty="0">
              <a:solidFill>
                <a:srgbClr val="FFFFFF"/>
              </a:solidFill>
              <a:effectLst>
                <a:outerShdw blurRad="38100" dist="38100" dir="2700000" algn="tl">
                  <a:srgbClr val="000000">
                    <a:alpha val="43137"/>
                  </a:srgbClr>
                </a:outerShdw>
              </a:effectLst>
              <a:ea typeface="隶书" pitchFamily="49" charset="-122"/>
            </a:endParaRPr>
          </a:p>
        </p:txBody>
      </p:sp>
    </p:spTree>
  </p:cSld>
  <p:clrMap bg1="lt1" tx1="dk1" bg2="lt2" tx2="dk2" accent1="accent1" accent2="accent2" accent3="accent3" accent4="accent4" accent5="accent5" accent6="accent6" hlink="hlink" folHlink="folHlink"/>
  <p:sldLayoutIdLst>
    <p:sldLayoutId id="2147483739"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kumimoji="1" sz="4000">
          <a:solidFill>
            <a:srgbClr val="FF0000"/>
          </a:solidFill>
          <a:latin typeface="+mj-lt"/>
          <a:ea typeface="+mj-ea"/>
          <a:cs typeface="+mj-cs"/>
        </a:defRPr>
      </a:lvl1pPr>
      <a:lvl2pPr algn="ctr" rtl="0" eaLnBrk="1" fontAlgn="base" hangingPunct="1">
        <a:spcBef>
          <a:spcPct val="0"/>
        </a:spcBef>
        <a:spcAft>
          <a:spcPct val="0"/>
        </a:spcAft>
        <a:defRPr kumimoji="1" sz="4000">
          <a:solidFill>
            <a:srgbClr val="FF0000"/>
          </a:solidFill>
          <a:latin typeface="Times New Roman" pitchFamily="18" charset="0"/>
          <a:ea typeface="华文新魏" pitchFamily="2" charset="-122"/>
        </a:defRPr>
      </a:lvl2pPr>
      <a:lvl3pPr algn="ctr" rtl="0" eaLnBrk="1" fontAlgn="base" hangingPunct="1">
        <a:spcBef>
          <a:spcPct val="0"/>
        </a:spcBef>
        <a:spcAft>
          <a:spcPct val="0"/>
        </a:spcAft>
        <a:defRPr kumimoji="1" sz="4000">
          <a:solidFill>
            <a:srgbClr val="FF0000"/>
          </a:solidFill>
          <a:latin typeface="Times New Roman" pitchFamily="18" charset="0"/>
          <a:ea typeface="华文新魏" pitchFamily="2" charset="-122"/>
        </a:defRPr>
      </a:lvl3pPr>
      <a:lvl4pPr algn="ctr" rtl="0" eaLnBrk="1" fontAlgn="base" hangingPunct="1">
        <a:spcBef>
          <a:spcPct val="0"/>
        </a:spcBef>
        <a:spcAft>
          <a:spcPct val="0"/>
        </a:spcAft>
        <a:defRPr kumimoji="1" sz="4000">
          <a:solidFill>
            <a:srgbClr val="FF0000"/>
          </a:solidFill>
          <a:latin typeface="Times New Roman" pitchFamily="18" charset="0"/>
          <a:ea typeface="华文新魏" pitchFamily="2" charset="-122"/>
        </a:defRPr>
      </a:lvl4pPr>
      <a:lvl5pPr algn="ctr" rtl="0" eaLnBrk="1" fontAlgn="base" hangingPunct="1">
        <a:spcBef>
          <a:spcPct val="0"/>
        </a:spcBef>
        <a:spcAft>
          <a:spcPct val="0"/>
        </a:spcAft>
        <a:defRPr kumimoji="1" sz="4000">
          <a:solidFill>
            <a:srgbClr val="FF0000"/>
          </a:solidFill>
          <a:latin typeface="Times New Roman" pitchFamily="18" charset="0"/>
          <a:ea typeface="华文新魏" pitchFamily="2" charset="-122"/>
        </a:defRPr>
      </a:lvl5pPr>
      <a:lvl6pPr marL="457200" algn="ctr" rtl="0" eaLnBrk="1" fontAlgn="base" hangingPunct="1">
        <a:spcBef>
          <a:spcPct val="0"/>
        </a:spcBef>
        <a:spcAft>
          <a:spcPct val="0"/>
        </a:spcAft>
        <a:defRPr kumimoji="1" sz="4000">
          <a:solidFill>
            <a:srgbClr val="FF0000"/>
          </a:solidFill>
          <a:latin typeface="Times New Roman" pitchFamily="18" charset="0"/>
          <a:ea typeface="华文新魏" pitchFamily="2" charset="-122"/>
        </a:defRPr>
      </a:lvl6pPr>
      <a:lvl7pPr marL="914400" algn="ctr" rtl="0" eaLnBrk="1" fontAlgn="base" hangingPunct="1">
        <a:spcBef>
          <a:spcPct val="0"/>
        </a:spcBef>
        <a:spcAft>
          <a:spcPct val="0"/>
        </a:spcAft>
        <a:defRPr kumimoji="1" sz="4000">
          <a:solidFill>
            <a:srgbClr val="FF0000"/>
          </a:solidFill>
          <a:latin typeface="Times New Roman" pitchFamily="18" charset="0"/>
          <a:ea typeface="华文新魏" pitchFamily="2" charset="-122"/>
        </a:defRPr>
      </a:lvl7pPr>
      <a:lvl8pPr marL="1371600" algn="ctr" rtl="0" eaLnBrk="1" fontAlgn="base" hangingPunct="1">
        <a:spcBef>
          <a:spcPct val="0"/>
        </a:spcBef>
        <a:spcAft>
          <a:spcPct val="0"/>
        </a:spcAft>
        <a:defRPr kumimoji="1" sz="4000">
          <a:solidFill>
            <a:srgbClr val="FF0000"/>
          </a:solidFill>
          <a:latin typeface="Times New Roman" pitchFamily="18" charset="0"/>
          <a:ea typeface="华文新魏" pitchFamily="2" charset="-122"/>
        </a:defRPr>
      </a:lvl8pPr>
      <a:lvl9pPr marL="1828800" algn="ctr" rtl="0" eaLnBrk="1" fontAlgn="base" hangingPunct="1">
        <a:spcBef>
          <a:spcPct val="0"/>
        </a:spcBef>
        <a:spcAft>
          <a:spcPct val="0"/>
        </a:spcAft>
        <a:defRPr kumimoji="1" sz="4000">
          <a:solidFill>
            <a:srgbClr val="FF0000"/>
          </a:solidFill>
          <a:latin typeface="Times New Roman" pitchFamily="18" charset="0"/>
          <a:ea typeface="华文新魏" pitchFamily="2" charset="-122"/>
        </a:defRPr>
      </a:lvl9pPr>
    </p:titleStyle>
    <p:bodyStyle>
      <a:lvl1pPr marL="342900" indent="-342900" algn="l" rtl="0" eaLnBrk="1" fontAlgn="base" hangingPunct="1">
        <a:spcBef>
          <a:spcPct val="20000"/>
        </a:spcBef>
        <a:spcAft>
          <a:spcPct val="0"/>
        </a:spcAft>
        <a:buSzPct val="70000"/>
        <a:buFont typeface="Wingdings" pitchFamily="2" charset="2"/>
        <a:buChar char="l"/>
        <a:defRPr kumimoji="1" sz="2800">
          <a:solidFill>
            <a:schemeClr val="accent2"/>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SzPct val="70000"/>
        <a:buFont typeface="Wingdings" pitchFamily="2" charset="2"/>
        <a:buChar char="v"/>
        <a:defRPr kumimoji="1" sz="2400" b="1">
          <a:solidFill>
            <a:srgbClr val="003366"/>
          </a:solidFill>
          <a:latin typeface="+mn-lt"/>
          <a:ea typeface="仿宋_GB2312" pitchFamily="49" charset="-122"/>
        </a:defRPr>
      </a:lvl2pPr>
      <a:lvl3pPr marL="1143000" indent="-228600" algn="l" rtl="0" eaLnBrk="1" fontAlgn="base" hangingPunct="1">
        <a:spcBef>
          <a:spcPct val="20000"/>
        </a:spcBef>
        <a:spcAft>
          <a:spcPct val="0"/>
        </a:spcAft>
        <a:buSzPct val="70000"/>
        <a:buFont typeface="Wingdings" pitchFamily="2" charset="2"/>
        <a:buChar char="Ø"/>
        <a:defRPr kumimoji="1" sz="2000" b="1">
          <a:solidFill>
            <a:schemeClr val="tx1"/>
          </a:solidFill>
          <a:latin typeface="+mn-lt"/>
          <a:ea typeface="宋体" pitchFamily="2" charset="-122"/>
        </a:defRPr>
      </a:lvl3pPr>
      <a:lvl4pPr marL="1600200" indent="-228600" algn="l" rtl="0" eaLnBrk="1" fontAlgn="base" hangingPunct="1">
        <a:spcBef>
          <a:spcPct val="20000"/>
        </a:spcBef>
        <a:spcAft>
          <a:spcPct val="0"/>
        </a:spcAft>
        <a:buSzPct val="70000"/>
        <a:buFont typeface="Times New Roman" pitchFamily="18" charset="0"/>
        <a:buChar char="–"/>
        <a:defRPr kumimoji="1" sz="20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SzPct val="70000"/>
        <a:buFont typeface="Times New Roman" pitchFamily="18" charset="0"/>
        <a:buChar char="»"/>
        <a:defRPr kumimoji="1" sz="2000">
          <a:solidFill>
            <a:schemeClr val="tx1"/>
          </a:solidFill>
          <a:latin typeface="+mn-lt"/>
          <a:ea typeface="宋体" pitchFamily="2" charset="-122"/>
        </a:defRPr>
      </a:lvl5pPr>
      <a:lvl6pPr marL="2514600" indent="-228600" algn="l" rtl="0" eaLnBrk="1" fontAlgn="base" hangingPunct="1">
        <a:spcBef>
          <a:spcPct val="20000"/>
        </a:spcBef>
        <a:spcAft>
          <a:spcPct val="0"/>
        </a:spcAft>
        <a:buSzPct val="70000"/>
        <a:buFont typeface="Times New Roman" pitchFamily="18" charset="0"/>
        <a:buChar char="»"/>
        <a:defRPr kumimoji="1" sz="2000">
          <a:solidFill>
            <a:schemeClr val="tx1"/>
          </a:solidFill>
          <a:latin typeface="+mn-lt"/>
          <a:ea typeface="宋体" pitchFamily="2" charset="-122"/>
        </a:defRPr>
      </a:lvl6pPr>
      <a:lvl7pPr marL="2971800" indent="-228600" algn="l" rtl="0" eaLnBrk="1" fontAlgn="base" hangingPunct="1">
        <a:spcBef>
          <a:spcPct val="20000"/>
        </a:spcBef>
        <a:spcAft>
          <a:spcPct val="0"/>
        </a:spcAft>
        <a:buSzPct val="70000"/>
        <a:buFont typeface="Times New Roman" pitchFamily="18" charset="0"/>
        <a:buChar char="»"/>
        <a:defRPr kumimoji="1" sz="2000">
          <a:solidFill>
            <a:schemeClr val="tx1"/>
          </a:solidFill>
          <a:latin typeface="+mn-lt"/>
          <a:ea typeface="宋体" pitchFamily="2" charset="-122"/>
        </a:defRPr>
      </a:lvl7pPr>
      <a:lvl8pPr marL="3429000" indent="-228600" algn="l" rtl="0" eaLnBrk="1" fontAlgn="base" hangingPunct="1">
        <a:spcBef>
          <a:spcPct val="20000"/>
        </a:spcBef>
        <a:spcAft>
          <a:spcPct val="0"/>
        </a:spcAft>
        <a:buSzPct val="70000"/>
        <a:buFont typeface="Times New Roman" pitchFamily="18" charset="0"/>
        <a:buChar char="»"/>
        <a:defRPr kumimoji="1" sz="2000">
          <a:solidFill>
            <a:schemeClr val="tx1"/>
          </a:solidFill>
          <a:latin typeface="+mn-lt"/>
          <a:ea typeface="宋体" pitchFamily="2" charset="-122"/>
        </a:defRPr>
      </a:lvl8pPr>
      <a:lvl9pPr marL="3886200" indent="-228600" algn="l" rtl="0" eaLnBrk="1" fontAlgn="base" hangingPunct="1">
        <a:spcBef>
          <a:spcPct val="20000"/>
        </a:spcBef>
        <a:spcAft>
          <a:spcPct val="0"/>
        </a:spcAft>
        <a:buSzPct val="70000"/>
        <a:buFont typeface="Times New Roman" pitchFamily="18" charset="0"/>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0.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75656" y="2420888"/>
            <a:ext cx="6192688" cy="1200329"/>
          </a:xfrm>
          <a:prstGeom prst="rect">
            <a:avLst/>
          </a:prstGeom>
          <a:noFill/>
        </p:spPr>
        <p:txBody>
          <a:bodyPr wrap="square" rtlCol="0">
            <a:spAutoFit/>
          </a:bodyPr>
          <a:lstStyle/>
          <a:p>
            <a:pPr algn="ctr"/>
            <a:r>
              <a:rPr lang="zh-CN" altLang="en-US" sz="3600" dirty="0" smtClean="0">
                <a:solidFill>
                  <a:schemeClr val="tx1"/>
                </a:solidFill>
                <a:latin typeface="+mj-ea"/>
                <a:ea typeface="+mj-ea"/>
              </a:rPr>
              <a:t>绳驱超冗余连续型柔性臂的运动规划研究</a:t>
            </a:r>
            <a:endParaRPr lang="zh-CN" altLang="en-US" sz="3600" dirty="0">
              <a:solidFill>
                <a:schemeClr val="tx1"/>
              </a:solidFill>
              <a:latin typeface="+mj-ea"/>
              <a:ea typeface="+mj-ea"/>
            </a:endParaRPr>
          </a:p>
        </p:txBody>
      </p:sp>
      <p:sp>
        <p:nvSpPr>
          <p:cNvPr id="3" name="文本框 2"/>
          <p:cNvSpPr txBox="1"/>
          <p:nvPr/>
        </p:nvSpPr>
        <p:spPr>
          <a:xfrm>
            <a:off x="2771800" y="4077072"/>
            <a:ext cx="3456384" cy="584775"/>
          </a:xfrm>
          <a:prstGeom prst="rect">
            <a:avLst/>
          </a:prstGeom>
          <a:noFill/>
        </p:spPr>
        <p:txBody>
          <a:bodyPr wrap="square" rtlCol="0">
            <a:spAutoFit/>
          </a:bodyPr>
          <a:lstStyle/>
          <a:p>
            <a:r>
              <a:rPr lang="zh-CN" altLang="en-US" sz="3200" dirty="0" smtClean="0">
                <a:solidFill>
                  <a:schemeClr val="tx1"/>
                </a:solidFill>
                <a:latin typeface="+mj-ea"/>
                <a:ea typeface="+mj-ea"/>
              </a:rPr>
              <a:t>汇报人：于行尧</a:t>
            </a:r>
            <a:endParaRPr lang="zh-CN" altLang="en-US" sz="3200" dirty="0">
              <a:solidFill>
                <a:schemeClr val="tx1"/>
              </a:solidFill>
              <a:latin typeface="+mj-ea"/>
              <a:ea typeface="+mj-ea"/>
            </a:endParaRPr>
          </a:p>
        </p:txBody>
      </p:sp>
      <p:sp>
        <p:nvSpPr>
          <p:cNvPr id="5" name="文本框 4"/>
          <p:cNvSpPr txBox="1"/>
          <p:nvPr/>
        </p:nvSpPr>
        <p:spPr>
          <a:xfrm>
            <a:off x="2771800" y="4661847"/>
            <a:ext cx="3888431" cy="584775"/>
          </a:xfrm>
          <a:prstGeom prst="rect">
            <a:avLst/>
          </a:prstGeom>
          <a:noFill/>
        </p:spPr>
        <p:txBody>
          <a:bodyPr wrap="square" rtlCol="0">
            <a:spAutoFit/>
          </a:bodyPr>
          <a:lstStyle/>
          <a:p>
            <a:r>
              <a:rPr lang="zh-CN" altLang="en-US" sz="3200" dirty="0">
                <a:solidFill>
                  <a:schemeClr val="tx1"/>
                </a:solidFill>
                <a:latin typeface="+mj-ea"/>
                <a:ea typeface="+mj-ea"/>
              </a:rPr>
              <a:t>学号</a:t>
            </a:r>
            <a:r>
              <a:rPr lang="zh-CN" altLang="en-US" sz="3200" dirty="0" smtClean="0">
                <a:solidFill>
                  <a:schemeClr val="tx1"/>
                </a:solidFill>
                <a:latin typeface="+mj-ea"/>
                <a:ea typeface="+mj-ea"/>
              </a:rPr>
              <a:t>：</a:t>
            </a:r>
            <a:r>
              <a:rPr lang="en-US" altLang="zh-CN" sz="3200" dirty="0" smtClean="0">
                <a:solidFill>
                  <a:schemeClr val="tx1"/>
                </a:solidFill>
                <a:latin typeface="+mj-ea"/>
                <a:ea typeface="+mj-ea"/>
              </a:rPr>
              <a:t>2016211134</a:t>
            </a:r>
            <a:endParaRPr lang="zh-CN" altLang="en-US" sz="3200" dirty="0">
              <a:solidFill>
                <a:schemeClr val="tx1"/>
              </a:solidFill>
              <a:latin typeface="+mj-ea"/>
              <a:ea typeface="+mj-ea"/>
            </a:endParaRPr>
          </a:p>
        </p:txBody>
      </p:sp>
      <p:sp>
        <p:nvSpPr>
          <p:cNvPr id="6" name="文本框 5"/>
          <p:cNvSpPr txBox="1"/>
          <p:nvPr/>
        </p:nvSpPr>
        <p:spPr>
          <a:xfrm>
            <a:off x="2803389" y="5246622"/>
            <a:ext cx="3600400" cy="584775"/>
          </a:xfrm>
          <a:prstGeom prst="rect">
            <a:avLst/>
          </a:prstGeom>
          <a:noFill/>
        </p:spPr>
        <p:txBody>
          <a:bodyPr wrap="square" rtlCol="0">
            <a:spAutoFit/>
          </a:bodyPr>
          <a:lstStyle/>
          <a:p>
            <a:r>
              <a:rPr lang="zh-CN" altLang="en-US" sz="3200" dirty="0">
                <a:solidFill>
                  <a:schemeClr val="tx1"/>
                </a:solidFill>
                <a:latin typeface="+mj-ea"/>
                <a:ea typeface="+mj-ea"/>
              </a:rPr>
              <a:t>日期</a:t>
            </a:r>
            <a:r>
              <a:rPr lang="zh-CN" altLang="en-US" sz="3200" dirty="0" smtClean="0">
                <a:solidFill>
                  <a:schemeClr val="tx1"/>
                </a:solidFill>
                <a:latin typeface="+mj-ea"/>
                <a:ea typeface="+mj-ea"/>
              </a:rPr>
              <a:t>：</a:t>
            </a:r>
            <a:r>
              <a:rPr lang="en-US" altLang="zh-CN" sz="3200" smtClean="0">
                <a:solidFill>
                  <a:schemeClr val="tx1"/>
                </a:solidFill>
                <a:latin typeface="+mj-ea"/>
                <a:ea typeface="+mj-ea"/>
              </a:rPr>
              <a:t>2017.12.18</a:t>
            </a:r>
            <a:endParaRPr lang="zh-CN" altLang="en-US" sz="3200" dirty="0">
              <a:solidFill>
                <a:schemeClr val="tx1"/>
              </a:solidFill>
              <a:latin typeface="+mj-ea"/>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连续型机械臂的研究现状</a:t>
            </a:r>
            <a:r>
              <a:rPr lang="zh-CN" altLang="en-US" sz="2400" dirty="0" smtClean="0">
                <a:solidFill>
                  <a:schemeClr val="tx1"/>
                </a:solidFill>
              </a:rPr>
              <a:t>：分类</a:t>
            </a:r>
            <a:endParaRPr lang="zh-CN" altLang="en-US" sz="2400" dirty="0">
              <a:solidFill>
                <a:schemeClr val="tx1"/>
              </a:solidFill>
            </a:endParaRPr>
          </a:p>
        </p:txBody>
      </p:sp>
      <p:sp>
        <p:nvSpPr>
          <p:cNvPr id="4" name="文本框 3"/>
          <p:cNvSpPr txBox="1"/>
          <p:nvPr/>
        </p:nvSpPr>
        <p:spPr>
          <a:xfrm>
            <a:off x="355576" y="1372826"/>
            <a:ext cx="7416824" cy="400110"/>
          </a:xfrm>
          <a:prstGeom prst="rect">
            <a:avLst/>
          </a:prstGeom>
          <a:noFill/>
        </p:spPr>
        <p:txBody>
          <a:bodyPr wrap="square" rtlCol="0">
            <a:spAutoFit/>
          </a:bodyPr>
          <a:lstStyle/>
          <a:p>
            <a:r>
              <a:rPr lang="zh-CN" altLang="en-US" sz="2000" b="1" dirty="0" smtClean="0">
                <a:solidFill>
                  <a:schemeClr val="tx1"/>
                </a:solidFill>
              </a:rPr>
              <a:t>腱（绳索）驱动连续型机械臂：</a:t>
            </a:r>
            <a:endParaRPr lang="en-US" altLang="zh-CN" sz="2000" b="1" dirty="0" smtClean="0">
              <a:solidFill>
                <a:schemeClr val="tx1"/>
              </a:solidFill>
            </a:endParaRPr>
          </a:p>
        </p:txBody>
      </p:sp>
      <p:pic>
        <p:nvPicPr>
          <p:cNvPr id="5" name="图片 4"/>
          <p:cNvPicPr>
            <a:picLocks noChangeAspect="1"/>
          </p:cNvPicPr>
          <p:nvPr/>
        </p:nvPicPr>
        <p:blipFill>
          <a:blip r:embed="rId2"/>
          <a:stretch>
            <a:fillRect/>
          </a:stretch>
        </p:blipFill>
        <p:spPr>
          <a:xfrm>
            <a:off x="1187624" y="1839273"/>
            <a:ext cx="2704736" cy="2462280"/>
          </a:xfrm>
          <a:prstGeom prst="rect">
            <a:avLst/>
          </a:prstGeom>
        </p:spPr>
      </p:pic>
      <p:sp>
        <p:nvSpPr>
          <p:cNvPr id="13" name="文本框 12"/>
          <p:cNvSpPr txBox="1"/>
          <p:nvPr/>
        </p:nvSpPr>
        <p:spPr>
          <a:xfrm>
            <a:off x="1314863" y="4244779"/>
            <a:ext cx="2852063" cy="584775"/>
          </a:xfrm>
          <a:prstGeom prst="rect">
            <a:avLst/>
          </a:prstGeom>
          <a:noFill/>
        </p:spPr>
        <p:txBody>
          <a:bodyPr wrap="none" rtlCol="0">
            <a:spAutoFit/>
          </a:bodyPr>
          <a:lstStyle/>
          <a:p>
            <a:r>
              <a:rPr lang="zh-CN" altLang="en-US" sz="1600" dirty="0" smtClean="0">
                <a:solidFill>
                  <a:schemeClr val="tx1"/>
                </a:solidFill>
                <a:latin typeface="楷体" panose="02010609060101010101" pitchFamily="49" charset="-122"/>
                <a:ea typeface="楷体" panose="02010609060101010101" pitchFamily="49" charset="-122"/>
              </a:rPr>
              <a:t>北航研制的绳驱连续型柔性臂</a:t>
            </a:r>
            <a:r>
              <a:rPr lang="en-US" altLang="zh-CN" sz="1600" dirty="0" smtClean="0">
                <a:solidFill>
                  <a:schemeClr val="tx1"/>
                </a:solidFill>
                <a:latin typeface="楷体" panose="02010609060101010101" pitchFamily="49" charset="-122"/>
                <a:ea typeface="楷体" panose="02010609060101010101" pitchFamily="49" charset="-122"/>
              </a:rPr>
              <a:t/>
            </a:r>
            <a:br>
              <a:rPr lang="en-US" altLang="zh-CN" sz="1600" dirty="0" smtClean="0">
                <a:solidFill>
                  <a:schemeClr val="tx1"/>
                </a:solidFill>
                <a:latin typeface="楷体" panose="02010609060101010101" pitchFamily="49" charset="-122"/>
                <a:ea typeface="楷体" panose="02010609060101010101" pitchFamily="49" charset="-122"/>
              </a:rPr>
            </a:br>
            <a:endParaRPr lang="zh-CN" altLang="en-US" sz="1600" dirty="0">
              <a:solidFill>
                <a:schemeClr val="tx1"/>
              </a:solidFill>
              <a:latin typeface="楷体" panose="02010609060101010101" pitchFamily="49" charset="-122"/>
              <a:ea typeface="楷体" panose="02010609060101010101" pitchFamily="49" charset="-122"/>
            </a:endParaRPr>
          </a:p>
        </p:txBody>
      </p:sp>
      <p:pic>
        <p:nvPicPr>
          <p:cNvPr id="10" name="图片 9"/>
          <p:cNvPicPr>
            <a:picLocks noChangeAspect="1"/>
          </p:cNvPicPr>
          <p:nvPr/>
        </p:nvPicPr>
        <p:blipFill>
          <a:blip r:embed="rId3"/>
          <a:stretch>
            <a:fillRect/>
          </a:stretch>
        </p:blipFill>
        <p:spPr>
          <a:xfrm>
            <a:off x="4644008" y="1762479"/>
            <a:ext cx="3965301" cy="2431984"/>
          </a:xfrm>
          <a:prstGeom prst="rect">
            <a:avLst/>
          </a:prstGeom>
        </p:spPr>
      </p:pic>
      <p:sp>
        <p:nvSpPr>
          <p:cNvPr id="14" name="文本框 13"/>
          <p:cNvSpPr txBox="1"/>
          <p:nvPr/>
        </p:nvSpPr>
        <p:spPr>
          <a:xfrm>
            <a:off x="4690348" y="4233975"/>
            <a:ext cx="3672800" cy="338554"/>
          </a:xfrm>
          <a:prstGeom prst="rect">
            <a:avLst/>
          </a:prstGeom>
          <a:noFill/>
        </p:spPr>
        <p:txBody>
          <a:bodyPr wrap="none" rtlCol="0">
            <a:spAutoFit/>
          </a:bodyPr>
          <a:lstStyle/>
          <a:p>
            <a:r>
              <a:rPr lang="zh-CN" altLang="en-US" sz="1600" dirty="0" smtClean="0">
                <a:solidFill>
                  <a:schemeClr val="tx1"/>
                </a:solidFill>
                <a:latin typeface="楷体" panose="02010609060101010101" pitchFamily="49" charset="-122"/>
                <a:ea typeface="楷体" panose="02010609060101010101" pitchFamily="49" charset="-122"/>
              </a:rPr>
              <a:t>香港中文大学研制的绳驱连续型柔性臂</a:t>
            </a:r>
            <a:endParaRPr lang="zh-CN" altLang="en-US" sz="1600" dirty="0">
              <a:solidFill>
                <a:schemeClr val="tx1"/>
              </a:solidFill>
              <a:latin typeface="楷体" panose="02010609060101010101" pitchFamily="49" charset="-122"/>
              <a:ea typeface="楷体" panose="02010609060101010101" pitchFamily="49" charset="-122"/>
            </a:endParaRPr>
          </a:p>
        </p:txBody>
      </p:sp>
      <p:pic>
        <p:nvPicPr>
          <p:cNvPr id="16" name="图片 15"/>
          <p:cNvPicPr>
            <a:picLocks noChangeAspect="1"/>
          </p:cNvPicPr>
          <p:nvPr/>
        </p:nvPicPr>
        <p:blipFill>
          <a:blip r:embed="rId4"/>
          <a:stretch>
            <a:fillRect/>
          </a:stretch>
        </p:blipFill>
        <p:spPr>
          <a:xfrm>
            <a:off x="1292168" y="4512759"/>
            <a:ext cx="3077220" cy="2059251"/>
          </a:xfrm>
          <a:prstGeom prst="rect">
            <a:avLst/>
          </a:prstGeom>
        </p:spPr>
      </p:pic>
      <p:sp>
        <p:nvSpPr>
          <p:cNvPr id="17" name="文本框 16"/>
          <p:cNvSpPr txBox="1"/>
          <p:nvPr/>
        </p:nvSpPr>
        <p:spPr>
          <a:xfrm>
            <a:off x="971208" y="6501436"/>
            <a:ext cx="3672800" cy="338554"/>
          </a:xfrm>
          <a:prstGeom prst="rect">
            <a:avLst/>
          </a:prstGeom>
          <a:noFill/>
        </p:spPr>
        <p:txBody>
          <a:bodyPr wrap="none" rtlCol="0">
            <a:spAutoFit/>
          </a:bodyPr>
          <a:lstStyle/>
          <a:p>
            <a:r>
              <a:rPr lang="zh-CN" altLang="en-US" sz="1600" dirty="0" smtClean="0">
                <a:solidFill>
                  <a:schemeClr val="tx1"/>
                </a:solidFill>
                <a:latin typeface="楷体" panose="02010609060101010101" pitchFamily="49" charset="-122"/>
                <a:ea typeface="楷体" panose="02010609060101010101" pitchFamily="49" charset="-122"/>
              </a:rPr>
              <a:t>汉阳大学研制的弹簧骨架内窥镜机器人</a:t>
            </a:r>
            <a:endParaRPr lang="zh-CN" altLang="en-US" sz="1600" dirty="0">
              <a:solidFill>
                <a:schemeClr val="tx1"/>
              </a:solidFill>
              <a:latin typeface="楷体" panose="02010609060101010101" pitchFamily="49" charset="-122"/>
              <a:ea typeface="楷体" panose="02010609060101010101" pitchFamily="49" charset="-122"/>
            </a:endParaRPr>
          </a:p>
        </p:txBody>
      </p:sp>
      <p:pic>
        <p:nvPicPr>
          <p:cNvPr id="18" name="图片 17"/>
          <p:cNvPicPr>
            <a:picLocks noChangeAspect="1"/>
          </p:cNvPicPr>
          <p:nvPr/>
        </p:nvPicPr>
        <p:blipFill>
          <a:blip r:embed="rId5"/>
          <a:stretch>
            <a:fillRect/>
          </a:stretch>
        </p:blipFill>
        <p:spPr>
          <a:xfrm>
            <a:off x="5178093" y="4547427"/>
            <a:ext cx="2897129" cy="1954009"/>
          </a:xfrm>
          <a:prstGeom prst="rect">
            <a:avLst/>
          </a:prstGeom>
        </p:spPr>
      </p:pic>
      <p:sp>
        <p:nvSpPr>
          <p:cNvPr id="19" name="文本框 18"/>
          <p:cNvSpPr txBox="1"/>
          <p:nvPr/>
        </p:nvSpPr>
        <p:spPr>
          <a:xfrm>
            <a:off x="4962983" y="6402733"/>
            <a:ext cx="3570208" cy="338554"/>
          </a:xfrm>
          <a:prstGeom prst="rect">
            <a:avLst/>
          </a:prstGeom>
          <a:noFill/>
        </p:spPr>
        <p:txBody>
          <a:bodyPr wrap="none" rtlCol="0">
            <a:spAutoFit/>
          </a:bodyPr>
          <a:lstStyle/>
          <a:p>
            <a:r>
              <a:rPr lang="en-US" altLang="zh-CN" sz="1600" dirty="0" smtClean="0">
                <a:solidFill>
                  <a:schemeClr val="tx1"/>
                </a:solidFill>
                <a:latin typeface="楷体" panose="02010609060101010101" pitchFamily="49" charset="-122"/>
                <a:ea typeface="楷体" panose="02010609060101010101" pitchFamily="49" charset="-122"/>
              </a:rPr>
              <a:t>Johns Hopkins</a:t>
            </a:r>
            <a:r>
              <a:rPr lang="zh-CN" altLang="en-US" sz="1600" dirty="0" smtClean="0">
                <a:solidFill>
                  <a:schemeClr val="tx1"/>
                </a:solidFill>
                <a:latin typeface="楷体" panose="02010609060101010101" pitchFamily="49" charset="-122"/>
                <a:ea typeface="楷体" panose="02010609060101010101" pitchFamily="49" charset="-122"/>
              </a:rPr>
              <a:t>研制的医疗操作柔性臂</a:t>
            </a:r>
            <a:endParaRPr lang="zh-CN" altLang="en-US" sz="16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14227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连续型机械臂的研究现状</a:t>
            </a:r>
            <a:r>
              <a:rPr lang="zh-CN" altLang="en-US" sz="2400" dirty="0" smtClean="0">
                <a:solidFill>
                  <a:schemeClr val="tx1"/>
                </a:solidFill>
              </a:rPr>
              <a:t>：分类</a:t>
            </a:r>
            <a:endParaRPr lang="zh-CN" altLang="en-US" sz="2400" dirty="0">
              <a:solidFill>
                <a:schemeClr val="tx1"/>
              </a:solidFill>
            </a:endParaRPr>
          </a:p>
        </p:txBody>
      </p:sp>
      <p:sp>
        <p:nvSpPr>
          <p:cNvPr id="4" name="文本框 3"/>
          <p:cNvSpPr txBox="1"/>
          <p:nvPr/>
        </p:nvSpPr>
        <p:spPr>
          <a:xfrm>
            <a:off x="355576" y="1372826"/>
            <a:ext cx="7416824" cy="400110"/>
          </a:xfrm>
          <a:prstGeom prst="rect">
            <a:avLst/>
          </a:prstGeom>
          <a:noFill/>
        </p:spPr>
        <p:txBody>
          <a:bodyPr wrap="square" rtlCol="0">
            <a:spAutoFit/>
          </a:bodyPr>
          <a:lstStyle/>
          <a:p>
            <a:r>
              <a:rPr lang="zh-CN" altLang="en-US" sz="2000" b="1" dirty="0" smtClean="0">
                <a:solidFill>
                  <a:schemeClr val="tx1"/>
                </a:solidFill>
              </a:rPr>
              <a:t>同心圆管连续型机械臂：</a:t>
            </a:r>
            <a:endParaRPr lang="en-US" altLang="zh-CN" sz="2000" b="1" dirty="0" smtClean="0">
              <a:solidFill>
                <a:schemeClr val="tx1"/>
              </a:solidFill>
            </a:endParaRPr>
          </a:p>
        </p:txBody>
      </p:sp>
      <p:sp>
        <p:nvSpPr>
          <p:cNvPr id="6" name="文本框 5"/>
          <p:cNvSpPr txBox="1"/>
          <p:nvPr/>
        </p:nvSpPr>
        <p:spPr>
          <a:xfrm>
            <a:off x="827584" y="1772936"/>
            <a:ext cx="7416824" cy="707886"/>
          </a:xfrm>
          <a:prstGeom prst="rect">
            <a:avLst/>
          </a:prstGeom>
          <a:noFill/>
        </p:spPr>
        <p:txBody>
          <a:bodyPr wrap="square" rtlCol="0">
            <a:spAutoFit/>
          </a:bodyPr>
          <a:lstStyle/>
          <a:p>
            <a:r>
              <a:rPr lang="zh-CN" altLang="en-US" sz="2000" dirty="0" smtClean="0">
                <a:solidFill>
                  <a:schemeClr val="tx1"/>
                </a:solidFill>
              </a:rPr>
              <a:t>一般</a:t>
            </a:r>
            <a:r>
              <a:rPr lang="zh-CN" altLang="en-US" sz="2000" dirty="0">
                <a:solidFill>
                  <a:schemeClr val="tx1"/>
                </a:solidFill>
              </a:rPr>
              <a:t>是由多个具有高弹性材料</a:t>
            </a:r>
            <a:r>
              <a:rPr lang="en-US" altLang="zh-CN" sz="2000" dirty="0">
                <a:solidFill>
                  <a:schemeClr val="tx1"/>
                </a:solidFill>
              </a:rPr>
              <a:t>(</a:t>
            </a:r>
            <a:r>
              <a:rPr lang="zh-CN" altLang="en-US" sz="2000" dirty="0">
                <a:solidFill>
                  <a:schemeClr val="tx1"/>
                </a:solidFill>
              </a:rPr>
              <a:t>如</a:t>
            </a:r>
            <a:r>
              <a:rPr lang="en-US" altLang="zh-CN" sz="2000" dirty="0">
                <a:solidFill>
                  <a:schemeClr val="tx1"/>
                </a:solidFill>
              </a:rPr>
              <a:t>Ni-</a:t>
            </a:r>
            <a:r>
              <a:rPr lang="en-US" altLang="zh-CN" sz="2000" dirty="0" err="1">
                <a:solidFill>
                  <a:schemeClr val="tx1"/>
                </a:solidFill>
              </a:rPr>
              <a:t>Ti</a:t>
            </a:r>
            <a:r>
              <a:rPr lang="zh-CN" altLang="en-US" sz="2000" dirty="0">
                <a:solidFill>
                  <a:schemeClr val="tx1"/>
                </a:solidFill>
              </a:rPr>
              <a:t>合金等</a:t>
            </a:r>
            <a:r>
              <a:rPr lang="en-US" altLang="zh-CN" sz="2000" dirty="0">
                <a:solidFill>
                  <a:schemeClr val="tx1"/>
                </a:solidFill>
              </a:rPr>
              <a:t>)</a:t>
            </a:r>
            <a:r>
              <a:rPr lang="zh-CN" altLang="en-US" sz="2000" dirty="0">
                <a:solidFill>
                  <a:schemeClr val="tx1"/>
                </a:solidFill>
              </a:rPr>
              <a:t>制作的同心圆管相互嵌套构成</a:t>
            </a:r>
            <a:endParaRPr lang="en-US" altLang="zh-CN" sz="2000" dirty="0" smtClean="0">
              <a:solidFill>
                <a:schemeClr val="tx1"/>
              </a:solidFill>
            </a:endParaRPr>
          </a:p>
        </p:txBody>
      </p:sp>
      <p:sp>
        <p:nvSpPr>
          <p:cNvPr id="13" name="文本框 12"/>
          <p:cNvSpPr txBox="1"/>
          <p:nvPr/>
        </p:nvSpPr>
        <p:spPr>
          <a:xfrm>
            <a:off x="847304" y="2564904"/>
            <a:ext cx="7416824" cy="1015663"/>
          </a:xfrm>
          <a:prstGeom prst="rect">
            <a:avLst/>
          </a:prstGeom>
          <a:noFill/>
        </p:spPr>
        <p:txBody>
          <a:bodyPr wrap="square" rtlCol="0">
            <a:spAutoFit/>
          </a:bodyPr>
          <a:lstStyle/>
          <a:p>
            <a:r>
              <a:rPr lang="zh-CN" altLang="en-US" sz="2000" dirty="0">
                <a:solidFill>
                  <a:schemeClr val="tx1"/>
                </a:solidFill>
              </a:rPr>
              <a:t>可以实现长度上的伸缩和圆管绕同心轴的扭转，一般将同心圆管进行预变形处理，这样具有初始曲率的内圆管在外圆管中滑动时，会在外圆管的的限制下发生弯曲变形</a:t>
            </a:r>
            <a:endParaRPr lang="en-US" altLang="zh-CN" sz="2000" dirty="0" smtClean="0">
              <a:solidFill>
                <a:schemeClr val="tx1"/>
              </a:solidFill>
            </a:endParaRPr>
          </a:p>
        </p:txBody>
      </p:sp>
      <p:pic>
        <p:nvPicPr>
          <p:cNvPr id="5" name="图片 4"/>
          <p:cNvPicPr>
            <a:picLocks noChangeAspect="1"/>
          </p:cNvPicPr>
          <p:nvPr/>
        </p:nvPicPr>
        <p:blipFill>
          <a:blip r:embed="rId2"/>
          <a:stretch>
            <a:fillRect/>
          </a:stretch>
        </p:blipFill>
        <p:spPr>
          <a:xfrm>
            <a:off x="4896162" y="3789040"/>
            <a:ext cx="4229100" cy="2314575"/>
          </a:xfrm>
          <a:prstGeom prst="rect">
            <a:avLst/>
          </a:prstGeom>
        </p:spPr>
      </p:pic>
      <p:sp>
        <p:nvSpPr>
          <p:cNvPr id="14" name="文本框 13"/>
          <p:cNvSpPr txBox="1"/>
          <p:nvPr/>
        </p:nvSpPr>
        <p:spPr>
          <a:xfrm>
            <a:off x="1115616" y="4221088"/>
            <a:ext cx="3888432" cy="1323439"/>
          </a:xfrm>
          <a:prstGeom prst="rect">
            <a:avLst/>
          </a:prstGeom>
          <a:noFill/>
        </p:spPr>
        <p:txBody>
          <a:bodyPr wrap="square" rtlCol="0">
            <a:spAutoFit/>
          </a:bodyPr>
          <a:lstStyle/>
          <a:p>
            <a:r>
              <a:rPr lang="zh-CN" altLang="en-US" sz="2000" dirty="0" smtClean="0">
                <a:solidFill>
                  <a:schemeClr val="tx1"/>
                </a:solidFill>
              </a:rPr>
              <a:t>长细比可以做的特别大，特别适合于微创手术领域。但受结构尺寸限制，一般无法做到多段圆管嵌套。活动范围有限</a:t>
            </a:r>
            <a:endParaRPr lang="en-US" altLang="zh-CN" sz="2000" dirty="0" smtClean="0">
              <a:solidFill>
                <a:schemeClr val="tx1"/>
              </a:solidFill>
            </a:endParaRPr>
          </a:p>
        </p:txBody>
      </p:sp>
    </p:spTree>
    <p:extLst>
      <p:ext uri="{BB962C8B-B14F-4D97-AF65-F5344CB8AC3E}">
        <p14:creationId xmlns:p14="http://schemas.microsoft.com/office/powerpoint/2010/main" val="2478503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连续型机械臂的研究现状</a:t>
            </a:r>
            <a:r>
              <a:rPr lang="zh-CN" altLang="en-US" sz="2400" dirty="0" smtClean="0">
                <a:solidFill>
                  <a:schemeClr val="tx1"/>
                </a:solidFill>
              </a:rPr>
              <a:t>：分类</a:t>
            </a:r>
            <a:endParaRPr lang="zh-CN" altLang="en-US" sz="2400" dirty="0">
              <a:solidFill>
                <a:schemeClr val="tx1"/>
              </a:solidFill>
            </a:endParaRPr>
          </a:p>
        </p:txBody>
      </p:sp>
      <p:sp>
        <p:nvSpPr>
          <p:cNvPr id="4" name="文本框 3"/>
          <p:cNvSpPr txBox="1"/>
          <p:nvPr/>
        </p:nvSpPr>
        <p:spPr>
          <a:xfrm>
            <a:off x="355576" y="1372826"/>
            <a:ext cx="7416824" cy="400110"/>
          </a:xfrm>
          <a:prstGeom prst="rect">
            <a:avLst/>
          </a:prstGeom>
          <a:noFill/>
        </p:spPr>
        <p:txBody>
          <a:bodyPr wrap="square" rtlCol="0">
            <a:spAutoFit/>
          </a:bodyPr>
          <a:lstStyle/>
          <a:p>
            <a:r>
              <a:rPr lang="zh-CN" altLang="en-US" sz="2000" b="1" dirty="0" smtClean="0">
                <a:solidFill>
                  <a:schemeClr val="tx1"/>
                </a:solidFill>
              </a:rPr>
              <a:t>其他具有新型驱动的连续型机械臂：</a:t>
            </a:r>
            <a:endParaRPr lang="en-US" altLang="zh-CN" sz="2000" b="1" dirty="0" smtClean="0">
              <a:solidFill>
                <a:schemeClr val="tx1"/>
              </a:solidFill>
            </a:endParaRPr>
          </a:p>
        </p:txBody>
      </p:sp>
      <p:sp>
        <p:nvSpPr>
          <p:cNvPr id="8" name="文本框 7"/>
          <p:cNvSpPr txBox="1"/>
          <p:nvPr/>
        </p:nvSpPr>
        <p:spPr>
          <a:xfrm>
            <a:off x="827584" y="1772936"/>
            <a:ext cx="7416824" cy="1015663"/>
          </a:xfrm>
          <a:prstGeom prst="rect">
            <a:avLst/>
          </a:prstGeom>
          <a:noFill/>
        </p:spPr>
        <p:txBody>
          <a:bodyPr wrap="square" rtlCol="0">
            <a:spAutoFit/>
          </a:bodyPr>
          <a:lstStyle/>
          <a:p>
            <a:r>
              <a:rPr lang="zh-CN" altLang="en-US" sz="2000" dirty="0" smtClean="0">
                <a:solidFill>
                  <a:schemeClr val="tx1"/>
                </a:solidFill>
              </a:rPr>
              <a:t>这类机械臂一般采用新材料或新机构作为驱动源，在连续型机械臂中运用较多的是气动（液压）人工肌肉，此外还有形状记忆合金等。</a:t>
            </a:r>
            <a:endParaRPr lang="en-US" altLang="zh-CN" sz="2000" dirty="0" smtClean="0">
              <a:solidFill>
                <a:schemeClr val="tx1"/>
              </a:solidFill>
            </a:endParaRPr>
          </a:p>
        </p:txBody>
      </p:sp>
      <p:sp>
        <p:nvSpPr>
          <p:cNvPr id="9" name="文本框 8"/>
          <p:cNvSpPr txBox="1"/>
          <p:nvPr/>
        </p:nvSpPr>
        <p:spPr>
          <a:xfrm>
            <a:off x="827584" y="2924944"/>
            <a:ext cx="7416824" cy="400110"/>
          </a:xfrm>
          <a:prstGeom prst="rect">
            <a:avLst/>
          </a:prstGeom>
          <a:noFill/>
        </p:spPr>
        <p:txBody>
          <a:bodyPr wrap="square" rtlCol="0">
            <a:spAutoFit/>
          </a:bodyPr>
          <a:lstStyle/>
          <a:p>
            <a:r>
              <a:rPr lang="zh-CN" altLang="en-US" sz="2000" dirty="0" smtClean="0">
                <a:solidFill>
                  <a:schemeClr val="tx1"/>
                </a:solidFill>
              </a:rPr>
              <a:t>需要气压源或液压源，结构复杂，成本较高。</a:t>
            </a:r>
            <a:endParaRPr lang="en-US" altLang="zh-CN" sz="2000" dirty="0" smtClean="0">
              <a:solidFill>
                <a:schemeClr val="tx1"/>
              </a:solidFill>
            </a:endParaRPr>
          </a:p>
        </p:txBody>
      </p:sp>
      <p:pic>
        <p:nvPicPr>
          <p:cNvPr id="2" name="图片 1"/>
          <p:cNvPicPr>
            <a:picLocks noChangeAspect="1"/>
          </p:cNvPicPr>
          <p:nvPr/>
        </p:nvPicPr>
        <p:blipFill>
          <a:blip r:embed="rId2"/>
          <a:stretch>
            <a:fillRect/>
          </a:stretch>
        </p:blipFill>
        <p:spPr>
          <a:xfrm>
            <a:off x="1115616" y="3325054"/>
            <a:ext cx="4276725" cy="2781300"/>
          </a:xfrm>
          <a:prstGeom prst="rect">
            <a:avLst/>
          </a:prstGeom>
        </p:spPr>
      </p:pic>
      <p:sp>
        <p:nvSpPr>
          <p:cNvPr id="11" name="文本框 10"/>
          <p:cNvSpPr txBox="1"/>
          <p:nvPr/>
        </p:nvSpPr>
        <p:spPr>
          <a:xfrm>
            <a:off x="1835984" y="6106354"/>
            <a:ext cx="2852063" cy="338554"/>
          </a:xfrm>
          <a:prstGeom prst="rect">
            <a:avLst/>
          </a:prstGeom>
          <a:noFill/>
        </p:spPr>
        <p:txBody>
          <a:bodyPr wrap="none" rtlCol="0">
            <a:spAutoFit/>
          </a:bodyPr>
          <a:lstStyle/>
          <a:p>
            <a:r>
              <a:rPr lang="zh-CN" altLang="en-US" sz="1600" dirty="0" smtClean="0">
                <a:solidFill>
                  <a:schemeClr val="tx1"/>
                </a:solidFill>
                <a:latin typeface="楷体" panose="02010609060101010101" pitchFamily="49" charset="-122"/>
                <a:ea typeface="楷体" panose="02010609060101010101" pitchFamily="49" charset="-122"/>
              </a:rPr>
              <a:t>采用液压肌肉的</a:t>
            </a:r>
            <a:r>
              <a:rPr lang="en-US" altLang="zh-CN" sz="1600" dirty="0" err="1" smtClean="0">
                <a:solidFill>
                  <a:schemeClr val="tx1"/>
                </a:solidFill>
                <a:latin typeface="楷体" panose="02010609060101010101" pitchFamily="49" charset="-122"/>
                <a:ea typeface="楷体" panose="02010609060101010101" pitchFamily="49" charset="-122"/>
              </a:rPr>
              <a:t>OctArm</a:t>
            </a:r>
            <a:r>
              <a:rPr lang="zh-CN" altLang="en-US" sz="1600" dirty="0" smtClean="0">
                <a:solidFill>
                  <a:schemeClr val="tx1"/>
                </a:solidFill>
                <a:latin typeface="楷体" panose="02010609060101010101" pitchFamily="49" charset="-122"/>
                <a:ea typeface="楷体" panose="02010609060101010101" pitchFamily="49" charset="-122"/>
              </a:rPr>
              <a:t>机械臂</a:t>
            </a:r>
            <a:endParaRPr lang="zh-CN" altLang="en-US" sz="1600" dirty="0">
              <a:solidFill>
                <a:schemeClr val="tx1"/>
              </a:solidFill>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3"/>
          <a:stretch>
            <a:fillRect/>
          </a:stretch>
        </p:blipFill>
        <p:spPr>
          <a:xfrm>
            <a:off x="5680373" y="3839404"/>
            <a:ext cx="3152775" cy="2266950"/>
          </a:xfrm>
          <a:prstGeom prst="rect">
            <a:avLst/>
          </a:prstGeom>
        </p:spPr>
      </p:pic>
      <p:sp>
        <p:nvSpPr>
          <p:cNvPr id="15" name="文本框 14"/>
          <p:cNvSpPr txBox="1"/>
          <p:nvPr/>
        </p:nvSpPr>
        <p:spPr>
          <a:xfrm>
            <a:off x="5408415" y="6106354"/>
            <a:ext cx="3877985" cy="338554"/>
          </a:xfrm>
          <a:prstGeom prst="rect">
            <a:avLst/>
          </a:prstGeom>
          <a:noFill/>
        </p:spPr>
        <p:txBody>
          <a:bodyPr wrap="none" rtlCol="0">
            <a:spAutoFit/>
          </a:bodyPr>
          <a:lstStyle/>
          <a:p>
            <a:r>
              <a:rPr lang="zh-CN" altLang="en-US" sz="1600" dirty="0" smtClean="0">
                <a:solidFill>
                  <a:schemeClr val="tx1"/>
                </a:solidFill>
                <a:latin typeface="楷体" panose="02010609060101010101" pitchFamily="49" charset="-122"/>
                <a:ea typeface="楷体" panose="02010609060101010101" pitchFamily="49" charset="-122"/>
              </a:rPr>
              <a:t>采用形状记忆合金作为驱动源（比利时）</a:t>
            </a:r>
            <a:endParaRPr lang="zh-CN" altLang="en-US" sz="16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28579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目录</a:t>
            </a:r>
            <a:endParaRPr lang="zh-CN" altLang="en-US" sz="3200" dirty="0">
              <a:solidFill>
                <a:schemeClr val="tx1"/>
              </a:solidFill>
            </a:endParaRPr>
          </a:p>
        </p:txBody>
      </p:sp>
      <p:sp>
        <p:nvSpPr>
          <p:cNvPr id="4" name="文本框 3"/>
          <p:cNvSpPr txBox="1"/>
          <p:nvPr/>
        </p:nvSpPr>
        <p:spPr>
          <a:xfrm>
            <a:off x="2771800" y="1484784"/>
            <a:ext cx="7920880" cy="4555093"/>
          </a:xfrm>
          <a:prstGeom prst="rect">
            <a:avLst/>
          </a:prstGeom>
          <a:noFill/>
        </p:spPr>
        <p:txBody>
          <a:bodyPr wrap="square" rtlCol="0">
            <a:spAutoFit/>
          </a:bodyPr>
          <a:lstStyle/>
          <a:p>
            <a:pPr marL="457200" indent="-457200">
              <a:lnSpc>
                <a:spcPct val="150000"/>
              </a:lnSpc>
              <a:buAutoNum type="arabicPeriod"/>
            </a:pPr>
            <a:r>
              <a:rPr lang="zh-CN" altLang="en-US" sz="2000" dirty="0" smtClean="0">
                <a:solidFill>
                  <a:schemeClr val="bg2"/>
                </a:solidFill>
              </a:rPr>
              <a:t>研究背景与意义</a:t>
            </a:r>
            <a:endParaRPr lang="en-US" altLang="zh-CN" sz="2000" dirty="0" smtClean="0">
              <a:solidFill>
                <a:schemeClr val="bg2"/>
              </a:solidFill>
            </a:endParaRPr>
          </a:p>
          <a:p>
            <a:pPr marL="457200" indent="-457200">
              <a:lnSpc>
                <a:spcPct val="150000"/>
              </a:lnSpc>
              <a:buAutoNum type="arabicPeriod"/>
            </a:pPr>
            <a:r>
              <a:rPr lang="zh-CN" altLang="en-US" sz="2000" b="1" dirty="0" smtClean="0">
                <a:solidFill>
                  <a:schemeClr val="tx1"/>
                </a:solidFill>
              </a:rPr>
              <a:t>连续型机械臂的研究现状</a:t>
            </a:r>
            <a:r>
              <a:rPr lang="en-US" altLang="zh-CN" sz="2000" dirty="0" smtClean="0">
                <a:solidFill>
                  <a:schemeClr val="tx1"/>
                </a:solidFill>
              </a:rPr>
              <a:t/>
            </a:r>
            <a:br>
              <a:rPr lang="en-US" altLang="zh-CN" sz="2000" dirty="0" smtClean="0">
                <a:solidFill>
                  <a:schemeClr val="tx1"/>
                </a:solidFill>
              </a:rPr>
            </a:br>
            <a:r>
              <a:rPr lang="en-US" altLang="zh-CN" sz="2000" dirty="0" smtClean="0">
                <a:solidFill>
                  <a:schemeClr val="bg2"/>
                </a:solidFill>
              </a:rPr>
              <a:t>2.1 </a:t>
            </a:r>
            <a:r>
              <a:rPr lang="zh-CN" altLang="en-US" sz="2000" dirty="0">
                <a:solidFill>
                  <a:schemeClr val="bg2"/>
                </a:solidFill>
              </a:rPr>
              <a:t>分类</a:t>
            </a:r>
            <a:endParaRPr lang="en-US" altLang="zh-CN" sz="2000" dirty="0">
              <a:solidFill>
                <a:schemeClr val="bg2"/>
              </a:solidFill>
            </a:endParaRPr>
          </a:p>
          <a:p>
            <a:pPr lvl="1">
              <a:lnSpc>
                <a:spcPct val="150000"/>
              </a:lnSpc>
            </a:pPr>
            <a:r>
              <a:rPr lang="en-US" altLang="zh-CN" sz="2000" b="1" dirty="0">
                <a:solidFill>
                  <a:schemeClr val="tx1"/>
                </a:solidFill>
              </a:rPr>
              <a:t>2.2 </a:t>
            </a:r>
            <a:r>
              <a:rPr lang="zh-CN" altLang="en-US" sz="2000" b="1" dirty="0">
                <a:solidFill>
                  <a:schemeClr val="tx1"/>
                </a:solidFill>
              </a:rPr>
              <a:t>运动学模型</a:t>
            </a:r>
            <a:endParaRPr lang="en-US" altLang="zh-CN" sz="2000" b="1" dirty="0">
              <a:solidFill>
                <a:schemeClr val="tx1"/>
              </a:solidFill>
            </a:endParaRPr>
          </a:p>
          <a:p>
            <a:pPr lvl="1">
              <a:lnSpc>
                <a:spcPct val="150000"/>
              </a:lnSpc>
            </a:pPr>
            <a:r>
              <a:rPr lang="en-US" altLang="zh-CN" sz="2000" dirty="0">
                <a:solidFill>
                  <a:schemeClr val="bg2"/>
                </a:solidFill>
              </a:rPr>
              <a:t>2.3 </a:t>
            </a:r>
            <a:r>
              <a:rPr lang="zh-CN" altLang="en-US" sz="2000" dirty="0">
                <a:solidFill>
                  <a:schemeClr val="bg2"/>
                </a:solidFill>
              </a:rPr>
              <a:t>动力学和控制</a:t>
            </a:r>
            <a:endParaRPr lang="en-US" altLang="zh-CN" sz="2000" dirty="0">
              <a:solidFill>
                <a:schemeClr val="bg2"/>
              </a:solidFill>
            </a:endParaRPr>
          </a:p>
          <a:p>
            <a:pPr lvl="1">
              <a:lnSpc>
                <a:spcPct val="150000"/>
              </a:lnSpc>
            </a:pPr>
            <a:r>
              <a:rPr lang="en-US" altLang="zh-CN" sz="2000" dirty="0">
                <a:solidFill>
                  <a:schemeClr val="bg2"/>
                </a:solidFill>
              </a:rPr>
              <a:t>2.4 </a:t>
            </a:r>
            <a:r>
              <a:rPr lang="zh-CN" altLang="en-US" sz="2000" dirty="0">
                <a:solidFill>
                  <a:schemeClr val="bg2"/>
                </a:solidFill>
              </a:rPr>
              <a:t>轨迹</a:t>
            </a:r>
            <a:r>
              <a:rPr lang="zh-CN" altLang="en-US" sz="2000" dirty="0" smtClean="0">
                <a:solidFill>
                  <a:schemeClr val="bg2"/>
                </a:solidFill>
              </a:rPr>
              <a:t>规划</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主要研究内容</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研究方案及进度安排</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可能遇到的问题及解决措施</a:t>
            </a:r>
            <a:endParaRPr lang="en-US" altLang="zh-CN" sz="2000" dirty="0" smtClean="0">
              <a:solidFill>
                <a:schemeClr val="bg2"/>
              </a:solidFill>
            </a:endParaRPr>
          </a:p>
          <a:p>
            <a:pPr lvl="1"/>
            <a:endParaRPr lang="en-US" altLang="zh-CN" sz="2000" dirty="0" smtClean="0">
              <a:solidFill>
                <a:schemeClr val="tx1"/>
              </a:solidFill>
            </a:endParaRPr>
          </a:p>
        </p:txBody>
      </p:sp>
    </p:spTree>
    <p:extLst>
      <p:ext uri="{BB962C8B-B14F-4D97-AF65-F5344CB8AC3E}">
        <p14:creationId xmlns:p14="http://schemas.microsoft.com/office/powerpoint/2010/main" val="584433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连续型机械臂的研究现状</a:t>
            </a:r>
            <a:r>
              <a:rPr lang="zh-CN" altLang="en-US" sz="2400" dirty="0" smtClean="0">
                <a:solidFill>
                  <a:schemeClr val="tx1"/>
                </a:solidFill>
              </a:rPr>
              <a:t>：运动学模型</a:t>
            </a:r>
            <a:endParaRPr lang="zh-CN" altLang="en-US" sz="2400" dirty="0">
              <a:solidFill>
                <a:schemeClr val="tx1"/>
              </a:solidFill>
            </a:endParaRPr>
          </a:p>
        </p:txBody>
      </p:sp>
      <p:sp>
        <p:nvSpPr>
          <p:cNvPr id="10" name="文本框 9"/>
          <p:cNvSpPr txBox="1"/>
          <p:nvPr/>
        </p:nvSpPr>
        <p:spPr>
          <a:xfrm>
            <a:off x="827584" y="1772936"/>
            <a:ext cx="7416824" cy="400110"/>
          </a:xfrm>
          <a:prstGeom prst="rect">
            <a:avLst/>
          </a:prstGeom>
          <a:noFill/>
        </p:spPr>
        <p:txBody>
          <a:bodyPr wrap="square" rtlCol="0">
            <a:spAutoFit/>
          </a:bodyPr>
          <a:lstStyle/>
          <a:p>
            <a:r>
              <a:rPr lang="zh-CN" altLang="en-US" sz="2000" dirty="0" smtClean="0">
                <a:solidFill>
                  <a:schemeClr val="tx1"/>
                </a:solidFill>
              </a:rPr>
              <a:t>连续型机械臂的运动学模型由三个空间的相互映射组成。</a:t>
            </a:r>
            <a:endParaRPr lang="en-US" altLang="zh-CN" sz="2000" dirty="0" smtClean="0">
              <a:solidFill>
                <a:schemeClr val="tx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526" y="2117930"/>
            <a:ext cx="5772956" cy="2086266"/>
          </a:xfrm>
          <a:prstGeom prst="rect">
            <a:avLst/>
          </a:prstGeom>
        </p:spPr>
      </p:pic>
      <p:sp>
        <p:nvSpPr>
          <p:cNvPr id="12" name="文本框 11"/>
          <p:cNvSpPr txBox="1"/>
          <p:nvPr/>
        </p:nvSpPr>
        <p:spPr>
          <a:xfrm>
            <a:off x="899592" y="4149080"/>
            <a:ext cx="7416824" cy="400110"/>
          </a:xfrm>
          <a:prstGeom prst="rect">
            <a:avLst/>
          </a:prstGeom>
          <a:noFill/>
        </p:spPr>
        <p:txBody>
          <a:bodyPr wrap="square" rtlCol="0">
            <a:spAutoFit/>
          </a:bodyPr>
          <a:lstStyle/>
          <a:p>
            <a:r>
              <a:rPr lang="zh-CN" altLang="en-US" sz="2000" dirty="0" smtClean="0">
                <a:solidFill>
                  <a:schemeClr val="tx1"/>
                </a:solidFill>
              </a:rPr>
              <a:t>对于绳索驱动连续型机械臂来说：</a:t>
            </a:r>
            <a:endParaRPr lang="en-US" altLang="zh-CN" sz="2000" dirty="0" smtClean="0">
              <a:solidFill>
                <a:schemeClr val="tx1"/>
              </a:solidFill>
            </a:endParaRPr>
          </a:p>
        </p:txBody>
      </p:sp>
      <p:sp>
        <p:nvSpPr>
          <p:cNvPr id="13" name="文本框 12"/>
          <p:cNvSpPr txBox="1"/>
          <p:nvPr/>
        </p:nvSpPr>
        <p:spPr>
          <a:xfrm>
            <a:off x="1721526" y="4549190"/>
            <a:ext cx="7416824" cy="1015663"/>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smtClean="0">
                <a:solidFill>
                  <a:schemeClr val="tx1"/>
                </a:solidFill>
              </a:rPr>
              <a:t>驱动空间：绳索长度变化</a:t>
            </a:r>
            <a:endParaRPr lang="en-US" altLang="zh-CN" sz="2000" dirty="0" smtClean="0">
              <a:solidFill>
                <a:schemeClr val="tx1"/>
              </a:solidFill>
            </a:endParaRPr>
          </a:p>
          <a:p>
            <a:pPr marL="342900" indent="-342900">
              <a:buFont typeface="Arial" panose="020B0604020202020204" pitchFamily="34" charset="0"/>
              <a:buChar char="•"/>
            </a:pPr>
            <a:r>
              <a:rPr lang="zh-CN" altLang="en-US" sz="2000" dirty="0" smtClean="0">
                <a:solidFill>
                  <a:schemeClr val="tx1"/>
                </a:solidFill>
              </a:rPr>
              <a:t>构型空间：臂段弯曲角度和弯曲方向</a:t>
            </a:r>
            <a:endParaRPr lang="en-US" altLang="zh-CN" sz="2000" dirty="0" smtClean="0">
              <a:solidFill>
                <a:schemeClr val="tx1"/>
              </a:solidFill>
            </a:endParaRPr>
          </a:p>
          <a:p>
            <a:pPr marL="342900" indent="-342900">
              <a:buFont typeface="Arial" panose="020B0604020202020204" pitchFamily="34" charset="0"/>
              <a:buChar char="•"/>
            </a:pPr>
            <a:r>
              <a:rPr lang="zh-CN" altLang="en-US" sz="2000" dirty="0" smtClean="0">
                <a:solidFill>
                  <a:schemeClr val="tx1"/>
                </a:solidFill>
              </a:rPr>
              <a:t>工作空间：机械臂末端位姿</a:t>
            </a:r>
            <a:endParaRPr lang="en-US" altLang="zh-CN" sz="2000" dirty="0" smtClean="0">
              <a:solidFill>
                <a:schemeClr val="tx1"/>
              </a:solidFill>
            </a:endParaRPr>
          </a:p>
        </p:txBody>
      </p:sp>
    </p:spTree>
    <p:extLst>
      <p:ext uri="{BB962C8B-B14F-4D97-AF65-F5344CB8AC3E}">
        <p14:creationId xmlns:p14="http://schemas.microsoft.com/office/powerpoint/2010/main" val="1200972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连续型机械臂的研究现状</a:t>
            </a:r>
            <a:r>
              <a:rPr lang="zh-CN" altLang="en-US" sz="2400" dirty="0" smtClean="0">
                <a:solidFill>
                  <a:schemeClr val="tx1"/>
                </a:solidFill>
              </a:rPr>
              <a:t>：运动学模型</a:t>
            </a:r>
            <a:endParaRPr lang="zh-CN" altLang="en-US" sz="2400" dirty="0">
              <a:solidFill>
                <a:schemeClr val="tx1"/>
              </a:solidFill>
            </a:endParaRPr>
          </a:p>
        </p:txBody>
      </p:sp>
      <p:sp>
        <p:nvSpPr>
          <p:cNvPr id="10" name="文本框 9"/>
          <p:cNvSpPr txBox="1"/>
          <p:nvPr/>
        </p:nvSpPr>
        <p:spPr>
          <a:xfrm>
            <a:off x="827584" y="1772936"/>
            <a:ext cx="7416824" cy="400110"/>
          </a:xfrm>
          <a:prstGeom prst="rect">
            <a:avLst/>
          </a:prstGeom>
          <a:noFill/>
        </p:spPr>
        <p:txBody>
          <a:bodyPr wrap="square" rtlCol="0">
            <a:spAutoFit/>
          </a:bodyPr>
          <a:lstStyle/>
          <a:p>
            <a:r>
              <a:rPr lang="zh-CN" altLang="en-US" sz="2000" dirty="0" smtClean="0">
                <a:solidFill>
                  <a:schemeClr val="tx1"/>
                </a:solidFill>
              </a:rPr>
              <a:t>驱动空间与构型空间之间的关系一般由几何关系确定。</a:t>
            </a:r>
            <a:endParaRPr lang="en-US" altLang="zh-CN" sz="2000" dirty="0" smtClean="0">
              <a:solidFill>
                <a:schemeClr val="tx1"/>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173046"/>
            <a:ext cx="3872734" cy="3603874"/>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426778445"/>
              </p:ext>
            </p:extLst>
          </p:nvPr>
        </p:nvGraphicFramePr>
        <p:xfrm>
          <a:off x="2843808" y="2563294"/>
          <a:ext cx="1146263" cy="498375"/>
        </p:xfrm>
        <a:graphic>
          <a:graphicData uri="http://schemas.openxmlformats.org/presentationml/2006/ole">
            <mc:AlternateContent xmlns:mc="http://schemas.openxmlformats.org/markup-compatibility/2006">
              <mc:Choice xmlns:v="urn:schemas-microsoft-com:vml" Requires="v">
                <p:oleObj spid="_x0000_s1029" name="Equation" r:id="rId4" imgW="583920" imgH="253800" progId="Equation.DSMT4">
                  <p:embed/>
                </p:oleObj>
              </mc:Choice>
              <mc:Fallback>
                <p:oleObj name="Equation" r:id="rId4" imgW="583920" imgH="253800" progId="Equation.DSMT4">
                  <p:embed/>
                  <p:pic>
                    <p:nvPicPr>
                      <p:cNvPr id="0" name=""/>
                      <p:cNvPicPr/>
                      <p:nvPr/>
                    </p:nvPicPr>
                    <p:blipFill>
                      <a:blip r:embed="rId5"/>
                      <a:stretch>
                        <a:fillRect/>
                      </a:stretch>
                    </p:blipFill>
                    <p:spPr>
                      <a:xfrm>
                        <a:off x="2843808" y="2563294"/>
                        <a:ext cx="1146263" cy="498375"/>
                      </a:xfrm>
                      <a:prstGeom prst="rect">
                        <a:avLst/>
                      </a:prstGeom>
                    </p:spPr>
                  </p:pic>
                </p:oleObj>
              </mc:Fallback>
            </mc:AlternateContent>
          </a:graphicData>
        </a:graphic>
      </p:graphicFrame>
      <p:sp>
        <p:nvSpPr>
          <p:cNvPr id="9" name="文本框 8"/>
          <p:cNvSpPr txBox="1"/>
          <p:nvPr/>
        </p:nvSpPr>
        <p:spPr>
          <a:xfrm>
            <a:off x="971600" y="3621040"/>
            <a:ext cx="4032448" cy="707886"/>
          </a:xfrm>
          <a:prstGeom prst="rect">
            <a:avLst/>
          </a:prstGeom>
          <a:noFill/>
        </p:spPr>
        <p:txBody>
          <a:bodyPr wrap="square" rtlCol="0">
            <a:spAutoFit/>
          </a:bodyPr>
          <a:lstStyle/>
          <a:p>
            <a:r>
              <a:rPr lang="zh-CN" altLang="en-US" sz="2000" dirty="0" smtClean="0">
                <a:solidFill>
                  <a:schemeClr val="tx1"/>
                </a:solidFill>
              </a:rPr>
              <a:t>多节连续型柔性臂的绳索长度变化存在节间耦合。</a:t>
            </a:r>
            <a:endParaRPr lang="en-US" altLang="zh-CN" sz="2000" dirty="0" smtClean="0">
              <a:solidFill>
                <a:schemeClr val="tx1"/>
              </a:solidFill>
            </a:endParaRPr>
          </a:p>
        </p:txBody>
      </p:sp>
    </p:spTree>
    <p:extLst>
      <p:ext uri="{BB962C8B-B14F-4D97-AF65-F5344CB8AC3E}">
        <p14:creationId xmlns:p14="http://schemas.microsoft.com/office/powerpoint/2010/main" val="219991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连续型机械臂的研究现状</a:t>
            </a:r>
            <a:r>
              <a:rPr lang="zh-CN" altLang="en-US" sz="2400" dirty="0" smtClean="0">
                <a:solidFill>
                  <a:schemeClr val="tx1"/>
                </a:solidFill>
              </a:rPr>
              <a:t>：运动学模型</a:t>
            </a:r>
            <a:endParaRPr lang="zh-CN" altLang="en-US" sz="2400" dirty="0">
              <a:solidFill>
                <a:schemeClr val="tx1"/>
              </a:solidFill>
            </a:endParaRPr>
          </a:p>
        </p:txBody>
      </p:sp>
      <p:sp>
        <p:nvSpPr>
          <p:cNvPr id="10" name="文本框 9"/>
          <p:cNvSpPr txBox="1"/>
          <p:nvPr/>
        </p:nvSpPr>
        <p:spPr>
          <a:xfrm>
            <a:off x="827584" y="1772936"/>
            <a:ext cx="7416824" cy="400110"/>
          </a:xfrm>
          <a:prstGeom prst="rect">
            <a:avLst/>
          </a:prstGeom>
          <a:noFill/>
        </p:spPr>
        <p:txBody>
          <a:bodyPr wrap="square" rtlCol="0">
            <a:spAutoFit/>
          </a:bodyPr>
          <a:lstStyle/>
          <a:p>
            <a:r>
              <a:rPr lang="zh-CN" altLang="en-US" sz="2000" dirty="0" smtClean="0">
                <a:solidFill>
                  <a:schemeClr val="tx1"/>
                </a:solidFill>
              </a:rPr>
              <a:t>绳驱连续型机械臂的构型空间与工作空间的映射关系较为复杂。</a:t>
            </a:r>
            <a:endParaRPr lang="en-US" altLang="zh-CN" sz="2000" dirty="0" smtClean="0">
              <a:solidFill>
                <a:schemeClr val="tx1"/>
              </a:solidFill>
            </a:endParaRPr>
          </a:p>
        </p:txBody>
      </p:sp>
      <p:sp>
        <p:nvSpPr>
          <p:cNvPr id="7" name="文本框 6"/>
          <p:cNvSpPr txBox="1"/>
          <p:nvPr/>
        </p:nvSpPr>
        <p:spPr>
          <a:xfrm>
            <a:off x="827584" y="2204854"/>
            <a:ext cx="7416824" cy="1323439"/>
          </a:xfrm>
          <a:prstGeom prst="rect">
            <a:avLst/>
          </a:prstGeom>
          <a:noFill/>
        </p:spPr>
        <p:txBody>
          <a:bodyPr wrap="square" rtlCol="0">
            <a:spAutoFit/>
          </a:bodyPr>
          <a:lstStyle/>
          <a:p>
            <a:r>
              <a:rPr lang="zh-CN" altLang="en-US" sz="2000" dirty="0" smtClean="0">
                <a:solidFill>
                  <a:schemeClr val="tx1"/>
                </a:solidFill>
              </a:rPr>
              <a:t>由于支撑机构是弹性的，并且绳索一般只能作用于臂段末端，而臂杆中部则是靠力的传导来实现弯曲变形的，因此臂段的弯曲规律实际上与材料特性和臂杆受力紧密联系的，使得建立准确的弯曲运动模型十分困难。</a:t>
            </a:r>
            <a:endParaRPr lang="en-US" altLang="zh-CN" sz="2000" dirty="0" smtClean="0">
              <a:solidFill>
                <a:schemeClr val="tx1"/>
              </a:solidFill>
            </a:endParaRPr>
          </a:p>
        </p:txBody>
      </p:sp>
      <p:sp>
        <p:nvSpPr>
          <p:cNvPr id="8" name="文本框 7"/>
          <p:cNvSpPr txBox="1"/>
          <p:nvPr/>
        </p:nvSpPr>
        <p:spPr>
          <a:xfrm>
            <a:off x="827584" y="3458600"/>
            <a:ext cx="7416824" cy="1015663"/>
          </a:xfrm>
          <a:prstGeom prst="rect">
            <a:avLst/>
          </a:prstGeom>
          <a:noFill/>
        </p:spPr>
        <p:txBody>
          <a:bodyPr wrap="square" rtlCol="0">
            <a:spAutoFit/>
          </a:bodyPr>
          <a:lstStyle/>
          <a:p>
            <a:r>
              <a:rPr lang="zh-CN" altLang="en-US" sz="2000" dirty="0" smtClean="0">
                <a:solidFill>
                  <a:schemeClr val="tx1"/>
                </a:solidFill>
              </a:rPr>
              <a:t>为了简化连续型柔性臂的运动学分析，研究者普遍采用常曲率假设：认为臂段弯曲形态是常曲率的空间圆弧。这样，弯曲运动用弯曲角度和弯曲方向两个几何参数即可描述。</a:t>
            </a:r>
            <a:endParaRPr lang="en-US" altLang="zh-CN" sz="2000" dirty="0" smtClean="0">
              <a:solidFill>
                <a:schemeClr val="tx1"/>
              </a:solidFill>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4173991"/>
            <a:ext cx="2877352" cy="2677596"/>
          </a:xfrm>
          <a:prstGeom prst="rect">
            <a:avLst/>
          </a:prstGeom>
        </p:spPr>
      </p:pic>
      <p:sp>
        <p:nvSpPr>
          <p:cNvPr id="12" name="文本框 11"/>
          <p:cNvSpPr txBox="1"/>
          <p:nvPr/>
        </p:nvSpPr>
        <p:spPr>
          <a:xfrm>
            <a:off x="827584" y="4789544"/>
            <a:ext cx="5400600" cy="707886"/>
          </a:xfrm>
          <a:prstGeom prst="rect">
            <a:avLst/>
          </a:prstGeom>
          <a:noFill/>
        </p:spPr>
        <p:txBody>
          <a:bodyPr wrap="square" rtlCol="0">
            <a:spAutoFit/>
          </a:bodyPr>
          <a:lstStyle/>
          <a:p>
            <a:r>
              <a:rPr lang="zh-CN" altLang="en-US" sz="2000" dirty="0" smtClean="0">
                <a:solidFill>
                  <a:schemeClr val="tx1"/>
                </a:solidFill>
              </a:rPr>
              <a:t>对于单节柔性材料，有的学者试图利用</a:t>
            </a:r>
            <a:r>
              <a:rPr lang="en-US" altLang="zh-CN" sz="2000" dirty="0" err="1" smtClean="0">
                <a:solidFill>
                  <a:schemeClr val="tx1"/>
                </a:solidFill>
              </a:rPr>
              <a:t>Cosserat</a:t>
            </a:r>
            <a:r>
              <a:rPr lang="zh-CN" altLang="en-US" sz="2000" dirty="0" smtClean="0">
                <a:solidFill>
                  <a:schemeClr val="tx1"/>
                </a:solidFill>
              </a:rPr>
              <a:t>理论研究更为精确的弯曲变形规律。</a:t>
            </a:r>
            <a:endParaRPr lang="en-US" altLang="zh-CN" sz="2000" dirty="0" smtClean="0">
              <a:solidFill>
                <a:schemeClr val="tx1"/>
              </a:solidFill>
            </a:endParaRPr>
          </a:p>
        </p:txBody>
      </p:sp>
    </p:spTree>
    <p:extLst>
      <p:ext uri="{BB962C8B-B14F-4D97-AF65-F5344CB8AC3E}">
        <p14:creationId xmlns:p14="http://schemas.microsoft.com/office/powerpoint/2010/main" val="3071125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目录</a:t>
            </a:r>
            <a:endParaRPr lang="zh-CN" altLang="en-US" sz="3200" dirty="0">
              <a:solidFill>
                <a:schemeClr val="tx1"/>
              </a:solidFill>
            </a:endParaRPr>
          </a:p>
        </p:txBody>
      </p:sp>
      <p:sp>
        <p:nvSpPr>
          <p:cNvPr id="4" name="文本框 3"/>
          <p:cNvSpPr txBox="1"/>
          <p:nvPr/>
        </p:nvSpPr>
        <p:spPr>
          <a:xfrm>
            <a:off x="2771800" y="1484784"/>
            <a:ext cx="7920880" cy="4555093"/>
          </a:xfrm>
          <a:prstGeom prst="rect">
            <a:avLst/>
          </a:prstGeom>
          <a:noFill/>
        </p:spPr>
        <p:txBody>
          <a:bodyPr wrap="square" rtlCol="0">
            <a:spAutoFit/>
          </a:bodyPr>
          <a:lstStyle/>
          <a:p>
            <a:pPr marL="457200" indent="-457200">
              <a:lnSpc>
                <a:spcPct val="150000"/>
              </a:lnSpc>
              <a:buAutoNum type="arabicPeriod"/>
            </a:pPr>
            <a:r>
              <a:rPr lang="zh-CN" altLang="en-US" sz="2000" dirty="0" smtClean="0">
                <a:solidFill>
                  <a:schemeClr val="bg2"/>
                </a:solidFill>
              </a:rPr>
              <a:t>研究背景与意义</a:t>
            </a:r>
            <a:endParaRPr lang="en-US" altLang="zh-CN" sz="2000" dirty="0" smtClean="0">
              <a:solidFill>
                <a:schemeClr val="bg2"/>
              </a:solidFill>
            </a:endParaRPr>
          </a:p>
          <a:p>
            <a:pPr marL="457200" indent="-457200">
              <a:lnSpc>
                <a:spcPct val="150000"/>
              </a:lnSpc>
              <a:buAutoNum type="arabicPeriod"/>
            </a:pPr>
            <a:r>
              <a:rPr lang="zh-CN" altLang="en-US" sz="2000" b="1" dirty="0" smtClean="0">
                <a:solidFill>
                  <a:schemeClr val="tx1"/>
                </a:solidFill>
              </a:rPr>
              <a:t>连续型机械臂的研究现状</a:t>
            </a:r>
            <a:r>
              <a:rPr lang="en-US" altLang="zh-CN" sz="2000" dirty="0" smtClean="0">
                <a:solidFill>
                  <a:schemeClr val="tx1"/>
                </a:solidFill>
              </a:rPr>
              <a:t/>
            </a:r>
            <a:br>
              <a:rPr lang="en-US" altLang="zh-CN" sz="2000" dirty="0" smtClean="0">
                <a:solidFill>
                  <a:schemeClr val="tx1"/>
                </a:solidFill>
              </a:rPr>
            </a:br>
            <a:r>
              <a:rPr lang="en-US" altLang="zh-CN" sz="2000" b="1" dirty="0" smtClean="0">
                <a:solidFill>
                  <a:schemeClr val="bg2"/>
                </a:solidFill>
              </a:rPr>
              <a:t>2.1 </a:t>
            </a:r>
            <a:r>
              <a:rPr lang="zh-CN" altLang="en-US" sz="2000" b="1" dirty="0">
                <a:solidFill>
                  <a:schemeClr val="bg2"/>
                </a:solidFill>
              </a:rPr>
              <a:t>分类</a:t>
            </a:r>
            <a:endParaRPr lang="en-US" altLang="zh-CN" sz="2000" b="1" dirty="0">
              <a:solidFill>
                <a:schemeClr val="bg2"/>
              </a:solidFill>
            </a:endParaRPr>
          </a:p>
          <a:p>
            <a:pPr lvl="1">
              <a:lnSpc>
                <a:spcPct val="150000"/>
              </a:lnSpc>
            </a:pPr>
            <a:r>
              <a:rPr lang="en-US" altLang="zh-CN" sz="2000" b="1" dirty="0">
                <a:solidFill>
                  <a:schemeClr val="bg2"/>
                </a:solidFill>
              </a:rPr>
              <a:t>2.2 </a:t>
            </a:r>
            <a:r>
              <a:rPr lang="zh-CN" altLang="en-US" sz="2000" b="1" dirty="0">
                <a:solidFill>
                  <a:schemeClr val="bg2"/>
                </a:solidFill>
              </a:rPr>
              <a:t>运动学模型</a:t>
            </a:r>
            <a:endParaRPr lang="en-US" altLang="zh-CN" sz="2000" b="1" dirty="0">
              <a:solidFill>
                <a:schemeClr val="bg2"/>
              </a:solidFill>
            </a:endParaRPr>
          </a:p>
          <a:p>
            <a:pPr lvl="1">
              <a:lnSpc>
                <a:spcPct val="150000"/>
              </a:lnSpc>
            </a:pPr>
            <a:r>
              <a:rPr lang="en-US" altLang="zh-CN" sz="2000" b="1" dirty="0">
                <a:solidFill>
                  <a:schemeClr val="tx1"/>
                </a:solidFill>
              </a:rPr>
              <a:t>2.3 </a:t>
            </a:r>
            <a:r>
              <a:rPr lang="zh-CN" altLang="en-US" sz="2000" b="1" dirty="0">
                <a:solidFill>
                  <a:schemeClr val="tx1"/>
                </a:solidFill>
              </a:rPr>
              <a:t>动力学和控制</a:t>
            </a:r>
            <a:endParaRPr lang="en-US" altLang="zh-CN" sz="2000" b="1" dirty="0">
              <a:solidFill>
                <a:schemeClr val="tx1"/>
              </a:solidFill>
            </a:endParaRPr>
          </a:p>
          <a:p>
            <a:pPr lvl="1">
              <a:lnSpc>
                <a:spcPct val="150000"/>
              </a:lnSpc>
            </a:pPr>
            <a:r>
              <a:rPr lang="en-US" altLang="zh-CN" sz="2000" dirty="0">
                <a:solidFill>
                  <a:schemeClr val="bg2"/>
                </a:solidFill>
              </a:rPr>
              <a:t>2.4 </a:t>
            </a:r>
            <a:r>
              <a:rPr lang="zh-CN" altLang="en-US" sz="2000" dirty="0">
                <a:solidFill>
                  <a:schemeClr val="bg2"/>
                </a:solidFill>
              </a:rPr>
              <a:t>轨迹</a:t>
            </a:r>
            <a:r>
              <a:rPr lang="zh-CN" altLang="en-US" sz="2000" dirty="0" smtClean="0">
                <a:solidFill>
                  <a:schemeClr val="bg2"/>
                </a:solidFill>
              </a:rPr>
              <a:t>规划</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主要研究内容</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研究方案及进度安排</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可能遇到的问题及解决措施</a:t>
            </a:r>
            <a:endParaRPr lang="en-US" altLang="zh-CN" sz="2000" dirty="0" smtClean="0">
              <a:solidFill>
                <a:schemeClr val="bg2"/>
              </a:solidFill>
            </a:endParaRPr>
          </a:p>
          <a:p>
            <a:pPr lvl="1"/>
            <a:endParaRPr lang="en-US" altLang="zh-CN" sz="2000" dirty="0" smtClean="0">
              <a:solidFill>
                <a:schemeClr val="tx1"/>
              </a:solidFill>
            </a:endParaRPr>
          </a:p>
        </p:txBody>
      </p:sp>
    </p:spTree>
    <p:extLst>
      <p:ext uri="{BB962C8B-B14F-4D97-AF65-F5344CB8AC3E}">
        <p14:creationId xmlns:p14="http://schemas.microsoft.com/office/powerpoint/2010/main" val="1469685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连续型机械臂的研究现状</a:t>
            </a:r>
            <a:r>
              <a:rPr lang="zh-CN" altLang="en-US" sz="2400" dirty="0" smtClean="0">
                <a:solidFill>
                  <a:schemeClr val="tx1"/>
                </a:solidFill>
              </a:rPr>
              <a:t>：动力学和控制</a:t>
            </a:r>
            <a:endParaRPr lang="zh-CN" altLang="en-US" sz="2400" dirty="0">
              <a:solidFill>
                <a:schemeClr val="tx1"/>
              </a:solidFill>
            </a:endParaRPr>
          </a:p>
        </p:txBody>
      </p:sp>
      <p:sp>
        <p:nvSpPr>
          <p:cNvPr id="9" name="文本框 8"/>
          <p:cNvSpPr txBox="1"/>
          <p:nvPr/>
        </p:nvSpPr>
        <p:spPr>
          <a:xfrm>
            <a:off x="1043608" y="1700808"/>
            <a:ext cx="7416824" cy="400110"/>
          </a:xfrm>
          <a:prstGeom prst="rect">
            <a:avLst/>
          </a:prstGeom>
          <a:noFill/>
        </p:spPr>
        <p:txBody>
          <a:bodyPr wrap="square" rtlCol="0">
            <a:spAutoFit/>
          </a:bodyPr>
          <a:lstStyle/>
          <a:p>
            <a:r>
              <a:rPr lang="zh-CN" altLang="en-US" sz="2000" dirty="0" smtClean="0">
                <a:solidFill>
                  <a:schemeClr val="tx1"/>
                </a:solidFill>
              </a:rPr>
              <a:t>连续型柔性臂一般包含柔性材料，使得其动力学也比较复杂。</a:t>
            </a:r>
            <a:endParaRPr lang="en-US" altLang="zh-CN" sz="2000" dirty="0" smtClean="0">
              <a:solidFill>
                <a:schemeClr val="tx1"/>
              </a:solidFill>
            </a:endParaRPr>
          </a:p>
        </p:txBody>
      </p:sp>
      <p:sp>
        <p:nvSpPr>
          <p:cNvPr id="12" name="文本框 11"/>
          <p:cNvSpPr txBox="1"/>
          <p:nvPr/>
        </p:nvSpPr>
        <p:spPr>
          <a:xfrm>
            <a:off x="1043608" y="2140740"/>
            <a:ext cx="7416824" cy="400110"/>
          </a:xfrm>
          <a:prstGeom prst="rect">
            <a:avLst/>
          </a:prstGeom>
          <a:noFill/>
        </p:spPr>
        <p:txBody>
          <a:bodyPr wrap="square" rtlCol="0">
            <a:spAutoFit/>
          </a:bodyPr>
          <a:lstStyle/>
          <a:p>
            <a:r>
              <a:rPr lang="zh-CN" altLang="en-US" sz="2000" dirty="0" smtClean="0">
                <a:solidFill>
                  <a:schemeClr val="tx1"/>
                </a:solidFill>
              </a:rPr>
              <a:t>目前针对连续型柔性臂的动力学建模方法主要有：</a:t>
            </a:r>
            <a:endParaRPr lang="en-US" altLang="zh-CN" sz="2000" dirty="0" smtClean="0">
              <a:solidFill>
                <a:schemeClr val="tx1"/>
              </a:solidFill>
            </a:endParaRPr>
          </a:p>
        </p:txBody>
      </p:sp>
      <p:sp>
        <p:nvSpPr>
          <p:cNvPr id="13" name="文本框 12"/>
          <p:cNvSpPr txBox="1"/>
          <p:nvPr/>
        </p:nvSpPr>
        <p:spPr>
          <a:xfrm>
            <a:off x="1043608" y="2580672"/>
            <a:ext cx="7416824"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smtClean="0">
                <a:solidFill>
                  <a:schemeClr val="tx1"/>
                </a:solidFill>
              </a:rPr>
              <a:t>拉格朗日方法</a:t>
            </a:r>
            <a:endParaRPr lang="en-US" altLang="zh-CN" sz="2000" dirty="0" smtClean="0">
              <a:solidFill>
                <a:schemeClr val="tx1"/>
              </a:solidFill>
            </a:endParaRPr>
          </a:p>
          <a:p>
            <a:pPr marL="342900" indent="-342900">
              <a:buFont typeface="Arial" panose="020B0604020202020204" pitchFamily="34" charset="0"/>
              <a:buChar char="•"/>
            </a:pPr>
            <a:r>
              <a:rPr lang="zh-CN" altLang="en-US" sz="2000" dirty="0" smtClean="0">
                <a:solidFill>
                  <a:schemeClr val="tx1"/>
                </a:solidFill>
              </a:rPr>
              <a:t>集总参数法</a:t>
            </a:r>
            <a:endParaRPr lang="en-US" altLang="zh-CN" sz="2000" dirty="0" smtClean="0">
              <a:solidFill>
                <a:schemeClr val="tx1"/>
              </a:solidFill>
            </a:endParaRPr>
          </a:p>
        </p:txBody>
      </p:sp>
      <p:sp>
        <p:nvSpPr>
          <p:cNvPr id="14" name="文本框 13"/>
          <p:cNvSpPr txBox="1"/>
          <p:nvPr/>
        </p:nvSpPr>
        <p:spPr>
          <a:xfrm>
            <a:off x="1046564" y="3329611"/>
            <a:ext cx="7416824" cy="400110"/>
          </a:xfrm>
          <a:prstGeom prst="rect">
            <a:avLst/>
          </a:prstGeom>
          <a:noFill/>
        </p:spPr>
        <p:txBody>
          <a:bodyPr wrap="square" rtlCol="0">
            <a:spAutoFit/>
          </a:bodyPr>
          <a:lstStyle/>
          <a:p>
            <a:r>
              <a:rPr lang="zh-CN" altLang="en-US" sz="2000" dirty="0" smtClean="0">
                <a:solidFill>
                  <a:schemeClr val="tx1"/>
                </a:solidFill>
              </a:rPr>
              <a:t>相关的控制方法主要有：</a:t>
            </a:r>
            <a:endParaRPr lang="en-US" altLang="zh-CN" sz="2000" dirty="0" smtClean="0">
              <a:solidFill>
                <a:schemeClr val="tx1"/>
              </a:solidFill>
            </a:endParaRPr>
          </a:p>
        </p:txBody>
      </p:sp>
      <p:sp>
        <p:nvSpPr>
          <p:cNvPr id="15" name="文本框 14"/>
          <p:cNvSpPr txBox="1"/>
          <p:nvPr/>
        </p:nvSpPr>
        <p:spPr>
          <a:xfrm>
            <a:off x="1064319" y="3769543"/>
            <a:ext cx="7416824" cy="163121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smtClean="0">
                <a:solidFill>
                  <a:schemeClr val="tx1"/>
                </a:solidFill>
              </a:rPr>
              <a:t>基于线性化模型的模糊控制器；</a:t>
            </a:r>
            <a:endParaRPr lang="en-US" altLang="zh-CN" sz="2000" dirty="0" smtClean="0">
              <a:solidFill>
                <a:schemeClr val="tx1"/>
              </a:solidFill>
            </a:endParaRPr>
          </a:p>
          <a:p>
            <a:pPr marL="342900" indent="-342900">
              <a:buFont typeface="Arial" panose="020B0604020202020204" pitchFamily="34" charset="0"/>
              <a:buChar char="•"/>
            </a:pPr>
            <a:r>
              <a:rPr lang="zh-CN" altLang="en-US" sz="2000" dirty="0" smtClean="0">
                <a:solidFill>
                  <a:schemeClr val="tx1"/>
                </a:solidFill>
              </a:rPr>
              <a:t>基于传感器的位置引导控制方法；</a:t>
            </a:r>
            <a:endParaRPr lang="en-US" altLang="zh-CN" sz="2000" dirty="0" smtClean="0">
              <a:solidFill>
                <a:schemeClr val="tx1"/>
              </a:solidFill>
            </a:endParaRPr>
          </a:p>
          <a:p>
            <a:pPr marL="342900" indent="-342900">
              <a:buFont typeface="Arial" panose="020B0604020202020204" pitchFamily="34" charset="0"/>
              <a:buChar char="•"/>
            </a:pPr>
            <a:r>
              <a:rPr lang="zh-CN" altLang="en-US" sz="2000" dirty="0" smtClean="0">
                <a:solidFill>
                  <a:schemeClr val="tx1"/>
                </a:solidFill>
              </a:rPr>
              <a:t>前馈控制器；</a:t>
            </a:r>
            <a:endParaRPr lang="en-US" altLang="zh-CN" sz="2000" dirty="0" smtClean="0">
              <a:solidFill>
                <a:schemeClr val="tx1"/>
              </a:solidFill>
            </a:endParaRPr>
          </a:p>
          <a:p>
            <a:pPr marL="342900" indent="-342900">
              <a:buFont typeface="Arial" panose="020B0604020202020204" pitchFamily="34" charset="0"/>
              <a:buChar char="•"/>
            </a:pPr>
            <a:r>
              <a:rPr lang="zh-CN" altLang="en-US" sz="2000" dirty="0" smtClean="0">
                <a:solidFill>
                  <a:schemeClr val="tx1"/>
                </a:solidFill>
              </a:rPr>
              <a:t>非线性滑膜控制器；</a:t>
            </a:r>
            <a:endParaRPr lang="en-US" altLang="zh-CN" sz="2000" dirty="0" smtClean="0">
              <a:solidFill>
                <a:schemeClr val="tx1"/>
              </a:solidFill>
            </a:endParaRPr>
          </a:p>
          <a:p>
            <a:pPr marL="342900" indent="-342900">
              <a:buFont typeface="Arial" panose="020B0604020202020204" pitchFamily="34" charset="0"/>
              <a:buChar char="•"/>
            </a:pPr>
            <a:r>
              <a:rPr lang="en-US" altLang="zh-CN" sz="2000" dirty="0">
                <a:solidFill>
                  <a:schemeClr val="tx1"/>
                </a:solidFill>
              </a:rPr>
              <a:t>……</a:t>
            </a:r>
            <a:endParaRPr lang="en-US" altLang="zh-CN" sz="2000" dirty="0" smtClean="0">
              <a:solidFill>
                <a:schemeClr val="tx1"/>
              </a:solidFill>
            </a:endParaRPr>
          </a:p>
        </p:txBody>
      </p:sp>
    </p:spTree>
    <p:extLst>
      <p:ext uri="{BB962C8B-B14F-4D97-AF65-F5344CB8AC3E}">
        <p14:creationId xmlns:p14="http://schemas.microsoft.com/office/powerpoint/2010/main" val="2473814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目录</a:t>
            </a:r>
            <a:endParaRPr lang="zh-CN" altLang="en-US" sz="3200" dirty="0">
              <a:solidFill>
                <a:schemeClr val="tx1"/>
              </a:solidFill>
            </a:endParaRPr>
          </a:p>
        </p:txBody>
      </p:sp>
      <p:sp>
        <p:nvSpPr>
          <p:cNvPr id="4" name="文本框 3"/>
          <p:cNvSpPr txBox="1"/>
          <p:nvPr/>
        </p:nvSpPr>
        <p:spPr>
          <a:xfrm>
            <a:off x="2771800" y="1484784"/>
            <a:ext cx="7920880" cy="4555093"/>
          </a:xfrm>
          <a:prstGeom prst="rect">
            <a:avLst/>
          </a:prstGeom>
          <a:noFill/>
        </p:spPr>
        <p:txBody>
          <a:bodyPr wrap="square" rtlCol="0">
            <a:spAutoFit/>
          </a:bodyPr>
          <a:lstStyle/>
          <a:p>
            <a:pPr marL="457200" indent="-457200">
              <a:lnSpc>
                <a:spcPct val="150000"/>
              </a:lnSpc>
              <a:buAutoNum type="arabicPeriod"/>
            </a:pPr>
            <a:r>
              <a:rPr lang="zh-CN" altLang="en-US" sz="2000" dirty="0" smtClean="0">
                <a:solidFill>
                  <a:schemeClr val="bg2"/>
                </a:solidFill>
              </a:rPr>
              <a:t>研究背景与意义</a:t>
            </a:r>
            <a:endParaRPr lang="en-US" altLang="zh-CN" sz="2000" dirty="0" smtClean="0">
              <a:solidFill>
                <a:schemeClr val="bg2"/>
              </a:solidFill>
            </a:endParaRPr>
          </a:p>
          <a:p>
            <a:pPr marL="457200" indent="-457200">
              <a:lnSpc>
                <a:spcPct val="150000"/>
              </a:lnSpc>
              <a:buAutoNum type="arabicPeriod"/>
            </a:pPr>
            <a:r>
              <a:rPr lang="zh-CN" altLang="en-US" sz="2000" b="1" dirty="0" smtClean="0">
                <a:solidFill>
                  <a:schemeClr val="tx1"/>
                </a:solidFill>
              </a:rPr>
              <a:t>连续型机械臂的研究现状</a:t>
            </a:r>
            <a:r>
              <a:rPr lang="en-US" altLang="zh-CN" sz="2000" dirty="0" smtClean="0">
                <a:solidFill>
                  <a:schemeClr val="tx1"/>
                </a:solidFill>
              </a:rPr>
              <a:t/>
            </a:r>
            <a:br>
              <a:rPr lang="en-US" altLang="zh-CN" sz="2000" dirty="0" smtClean="0">
                <a:solidFill>
                  <a:schemeClr val="tx1"/>
                </a:solidFill>
              </a:rPr>
            </a:br>
            <a:r>
              <a:rPr lang="en-US" altLang="zh-CN" sz="2000" dirty="0" smtClean="0">
                <a:solidFill>
                  <a:schemeClr val="bg2"/>
                </a:solidFill>
              </a:rPr>
              <a:t>2.1 </a:t>
            </a:r>
            <a:r>
              <a:rPr lang="zh-CN" altLang="en-US" sz="2000" dirty="0">
                <a:solidFill>
                  <a:schemeClr val="bg2"/>
                </a:solidFill>
              </a:rPr>
              <a:t>分类</a:t>
            </a:r>
            <a:endParaRPr lang="en-US" altLang="zh-CN" sz="2000" dirty="0">
              <a:solidFill>
                <a:schemeClr val="bg2"/>
              </a:solidFill>
            </a:endParaRPr>
          </a:p>
          <a:p>
            <a:pPr lvl="1">
              <a:lnSpc>
                <a:spcPct val="150000"/>
              </a:lnSpc>
            </a:pPr>
            <a:r>
              <a:rPr lang="en-US" altLang="zh-CN" sz="2000" dirty="0">
                <a:solidFill>
                  <a:schemeClr val="bg2"/>
                </a:solidFill>
              </a:rPr>
              <a:t>2.2 </a:t>
            </a:r>
            <a:r>
              <a:rPr lang="zh-CN" altLang="en-US" sz="2000" dirty="0">
                <a:solidFill>
                  <a:schemeClr val="bg2"/>
                </a:solidFill>
              </a:rPr>
              <a:t>运动学模型</a:t>
            </a:r>
            <a:endParaRPr lang="en-US" altLang="zh-CN" sz="2000" dirty="0">
              <a:solidFill>
                <a:schemeClr val="bg2"/>
              </a:solidFill>
            </a:endParaRPr>
          </a:p>
          <a:p>
            <a:pPr lvl="1">
              <a:lnSpc>
                <a:spcPct val="150000"/>
              </a:lnSpc>
            </a:pPr>
            <a:r>
              <a:rPr lang="en-US" altLang="zh-CN" sz="2000" dirty="0">
                <a:solidFill>
                  <a:schemeClr val="bg2"/>
                </a:solidFill>
              </a:rPr>
              <a:t>2.3 </a:t>
            </a:r>
            <a:r>
              <a:rPr lang="zh-CN" altLang="en-US" sz="2000" dirty="0">
                <a:solidFill>
                  <a:schemeClr val="bg2"/>
                </a:solidFill>
              </a:rPr>
              <a:t>动力学和控制</a:t>
            </a:r>
            <a:endParaRPr lang="en-US" altLang="zh-CN" sz="2000" dirty="0">
              <a:solidFill>
                <a:schemeClr val="bg2"/>
              </a:solidFill>
            </a:endParaRPr>
          </a:p>
          <a:p>
            <a:pPr lvl="1">
              <a:lnSpc>
                <a:spcPct val="150000"/>
              </a:lnSpc>
            </a:pPr>
            <a:r>
              <a:rPr lang="en-US" altLang="zh-CN" sz="2000" b="1" dirty="0">
                <a:solidFill>
                  <a:schemeClr val="tx2"/>
                </a:solidFill>
              </a:rPr>
              <a:t>2.4 </a:t>
            </a:r>
            <a:r>
              <a:rPr lang="zh-CN" altLang="en-US" sz="2000" b="1" dirty="0">
                <a:solidFill>
                  <a:schemeClr val="tx2"/>
                </a:solidFill>
              </a:rPr>
              <a:t>轨迹</a:t>
            </a:r>
            <a:r>
              <a:rPr lang="zh-CN" altLang="en-US" sz="2000" b="1" dirty="0" smtClean="0">
                <a:solidFill>
                  <a:schemeClr val="tx2"/>
                </a:solidFill>
              </a:rPr>
              <a:t>规划</a:t>
            </a:r>
            <a:endParaRPr lang="en-US" altLang="zh-CN" sz="2000" b="1" dirty="0" smtClean="0">
              <a:solidFill>
                <a:schemeClr val="tx2"/>
              </a:solidFill>
            </a:endParaRPr>
          </a:p>
          <a:p>
            <a:pPr marL="457200" indent="-457200">
              <a:lnSpc>
                <a:spcPct val="150000"/>
              </a:lnSpc>
              <a:buAutoNum type="arabicPeriod"/>
            </a:pPr>
            <a:r>
              <a:rPr lang="zh-CN" altLang="en-US" sz="2000" dirty="0" smtClean="0">
                <a:solidFill>
                  <a:schemeClr val="bg2"/>
                </a:solidFill>
              </a:rPr>
              <a:t>主要研究内容</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研究方案及进度安排</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可能遇到的问题及解决措施</a:t>
            </a:r>
            <a:endParaRPr lang="en-US" altLang="zh-CN" sz="2000" dirty="0" smtClean="0">
              <a:solidFill>
                <a:schemeClr val="bg2"/>
              </a:solidFill>
            </a:endParaRPr>
          </a:p>
          <a:p>
            <a:pPr lvl="1"/>
            <a:endParaRPr lang="en-US" altLang="zh-CN" sz="2000" dirty="0" smtClean="0">
              <a:solidFill>
                <a:schemeClr val="tx1"/>
              </a:solidFill>
            </a:endParaRPr>
          </a:p>
        </p:txBody>
      </p:sp>
    </p:spTree>
    <p:extLst>
      <p:ext uri="{BB962C8B-B14F-4D97-AF65-F5344CB8AC3E}">
        <p14:creationId xmlns:p14="http://schemas.microsoft.com/office/powerpoint/2010/main" val="3622062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目录</a:t>
            </a:r>
            <a:endParaRPr lang="zh-CN" altLang="en-US" sz="3200" dirty="0">
              <a:solidFill>
                <a:schemeClr val="tx1"/>
              </a:solidFill>
            </a:endParaRPr>
          </a:p>
        </p:txBody>
      </p:sp>
      <p:sp>
        <p:nvSpPr>
          <p:cNvPr id="4" name="文本框 3"/>
          <p:cNvSpPr txBox="1"/>
          <p:nvPr/>
        </p:nvSpPr>
        <p:spPr>
          <a:xfrm>
            <a:off x="2771800" y="1484784"/>
            <a:ext cx="7920880" cy="4555093"/>
          </a:xfrm>
          <a:prstGeom prst="rect">
            <a:avLst/>
          </a:prstGeom>
          <a:noFill/>
        </p:spPr>
        <p:txBody>
          <a:bodyPr wrap="square" rtlCol="0">
            <a:spAutoFit/>
          </a:bodyPr>
          <a:lstStyle/>
          <a:p>
            <a:pPr marL="457200" indent="-457200">
              <a:lnSpc>
                <a:spcPct val="150000"/>
              </a:lnSpc>
              <a:buAutoNum type="arabicPeriod"/>
            </a:pPr>
            <a:r>
              <a:rPr lang="zh-CN" altLang="en-US" sz="2000" dirty="0" smtClean="0">
                <a:solidFill>
                  <a:schemeClr val="tx1"/>
                </a:solidFill>
              </a:rPr>
              <a:t>研究背景与意义</a:t>
            </a:r>
            <a:endParaRPr lang="en-US" altLang="zh-CN" sz="2000" dirty="0" smtClean="0">
              <a:solidFill>
                <a:schemeClr val="tx1"/>
              </a:solidFill>
            </a:endParaRPr>
          </a:p>
          <a:p>
            <a:pPr marL="457200" indent="-457200">
              <a:lnSpc>
                <a:spcPct val="150000"/>
              </a:lnSpc>
              <a:buAutoNum type="arabicPeriod"/>
            </a:pPr>
            <a:r>
              <a:rPr lang="zh-CN" altLang="en-US" sz="2000" dirty="0" smtClean="0">
                <a:solidFill>
                  <a:schemeClr val="tx1"/>
                </a:solidFill>
              </a:rPr>
              <a:t>连续型机械臂的研究现状</a:t>
            </a:r>
            <a:r>
              <a:rPr lang="en-US" altLang="zh-CN" sz="2000" dirty="0" smtClean="0">
                <a:solidFill>
                  <a:schemeClr val="tx1"/>
                </a:solidFill>
              </a:rPr>
              <a:t/>
            </a:r>
            <a:br>
              <a:rPr lang="en-US" altLang="zh-CN" sz="2000" dirty="0" smtClean="0">
                <a:solidFill>
                  <a:schemeClr val="tx1"/>
                </a:solidFill>
              </a:rPr>
            </a:br>
            <a:r>
              <a:rPr lang="en-US" altLang="zh-CN" sz="2000" dirty="0" smtClean="0">
                <a:solidFill>
                  <a:schemeClr val="tx1"/>
                </a:solidFill>
              </a:rPr>
              <a:t>2.1 </a:t>
            </a:r>
            <a:r>
              <a:rPr lang="zh-CN" altLang="en-US" sz="2000" dirty="0">
                <a:solidFill>
                  <a:schemeClr val="tx1"/>
                </a:solidFill>
              </a:rPr>
              <a:t>分类</a:t>
            </a:r>
            <a:endParaRPr lang="en-US" altLang="zh-CN" sz="2000" dirty="0">
              <a:solidFill>
                <a:schemeClr val="tx1"/>
              </a:solidFill>
            </a:endParaRPr>
          </a:p>
          <a:p>
            <a:pPr lvl="1">
              <a:lnSpc>
                <a:spcPct val="150000"/>
              </a:lnSpc>
            </a:pPr>
            <a:r>
              <a:rPr lang="en-US" altLang="zh-CN" sz="2000" dirty="0">
                <a:solidFill>
                  <a:schemeClr val="tx1"/>
                </a:solidFill>
              </a:rPr>
              <a:t>2.2 </a:t>
            </a:r>
            <a:r>
              <a:rPr lang="zh-CN" altLang="en-US" sz="2000" dirty="0">
                <a:solidFill>
                  <a:schemeClr val="tx1"/>
                </a:solidFill>
              </a:rPr>
              <a:t>运动学模型</a:t>
            </a:r>
            <a:endParaRPr lang="en-US" altLang="zh-CN" sz="2000" dirty="0">
              <a:solidFill>
                <a:schemeClr val="tx1"/>
              </a:solidFill>
            </a:endParaRPr>
          </a:p>
          <a:p>
            <a:pPr lvl="1">
              <a:lnSpc>
                <a:spcPct val="150000"/>
              </a:lnSpc>
            </a:pPr>
            <a:r>
              <a:rPr lang="en-US" altLang="zh-CN" sz="2000" dirty="0">
                <a:solidFill>
                  <a:schemeClr val="tx1"/>
                </a:solidFill>
              </a:rPr>
              <a:t>2.3 </a:t>
            </a:r>
            <a:r>
              <a:rPr lang="zh-CN" altLang="en-US" sz="2000" dirty="0">
                <a:solidFill>
                  <a:schemeClr val="tx1"/>
                </a:solidFill>
              </a:rPr>
              <a:t>动力学和控制</a:t>
            </a:r>
            <a:endParaRPr lang="en-US" altLang="zh-CN" sz="2000" dirty="0">
              <a:solidFill>
                <a:schemeClr val="tx1"/>
              </a:solidFill>
            </a:endParaRPr>
          </a:p>
          <a:p>
            <a:pPr lvl="1">
              <a:lnSpc>
                <a:spcPct val="150000"/>
              </a:lnSpc>
            </a:pPr>
            <a:r>
              <a:rPr lang="en-US" altLang="zh-CN" sz="2000" dirty="0">
                <a:solidFill>
                  <a:schemeClr val="tx1"/>
                </a:solidFill>
              </a:rPr>
              <a:t>2.4 </a:t>
            </a:r>
            <a:r>
              <a:rPr lang="zh-CN" altLang="en-US" sz="2000" dirty="0">
                <a:solidFill>
                  <a:schemeClr val="tx1"/>
                </a:solidFill>
              </a:rPr>
              <a:t>轨迹</a:t>
            </a:r>
            <a:r>
              <a:rPr lang="zh-CN" altLang="en-US" sz="2000" dirty="0" smtClean="0">
                <a:solidFill>
                  <a:schemeClr val="tx1"/>
                </a:solidFill>
              </a:rPr>
              <a:t>规划</a:t>
            </a:r>
            <a:endParaRPr lang="en-US" altLang="zh-CN" sz="2000" dirty="0" smtClean="0">
              <a:solidFill>
                <a:schemeClr val="tx1"/>
              </a:solidFill>
            </a:endParaRPr>
          </a:p>
          <a:p>
            <a:pPr marL="457200" indent="-457200">
              <a:lnSpc>
                <a:spcPct val="150000"/>
              </a:lnSpc>
              <a:buAutoNum type="arabicPeriod"/>
            </a:pPr>
            <a:r>
              <a:rPr lang="zh-CN" altLang="en-US" sz="2000" dirty="0" smtClean="0">
                <a:solidFill>
                  <a:schemeClr val="tx1"/>
                </a:solidFill>
              </a:rPr>
              <a:t>主要研究内容</a:t>
            </a:r>
            <a:endParaRPr lang="en-US" altLang="zh-CN" sz="2000" dirty="0" smtClean="0">
              <a:solidFill>
                <a:schemeClr val="tx1"/>
              </a:solidFill>
            </a:endParaRPr>
          </a:p>
          <a:p>
            <a:pPr marL="457200" indent="-457200">
              <a:lnSpc>
                <a:spcPct val="150000"/>
              </a:lnSpc>
              <a:buAutoNum type="arabicPeriod"/>
            </a:pPr>
            <a:r>
              <a:rPr lang="zh-CN" altLang="en-US" sz="2000" dirty="0" smtClean="0">
                <a:solidFill>
                  <a:schemeClr val="tx1"/>
                </a:solidFill>
              </a:rPr>
              <a:t>研究方案及进度安排</a:t>
            </a:r>
            <a:endParaRPr lang="en-US" altLang="zh-CN" sz="2000" dirty="0" smtClean="0">
              <a:solidFill>
                <a:schemeClr val="tx1"/>
              </a:solidFill>
            </a:endParaRPr>
          </a:p>
          <a:p>
            <a:pPr marL="457200" indent="-457200">
              <a:lnSpc>
                <a:spcPct val="150000"/>
              </a:lnSpc>
              <a:buAutoNum type="arabicPeriod"/>
            </a:pPr>
            <a:r>
              <a:rPr lang="zh-CN" altLang="en-US" sz="2000" dirty="0" smtClean="0">
                <a:solidFill>
                  <a:schemeClr val="tx1"/>
                </a:solidFill>
              </a:rPr>
              <a:t>可能遇到的问题及解决措施</a:t>
            </a:r>
            <a:endParaRPr lang="en-US" altLang="zh-CN" sz="2000" dirty="0" smtClean="0">
              <a:solidFill>
                <a:schemeClr val="tx1"/>
              </a:solidFill>
            </a:endParaRPr>
          </a:p>
          <a:p>
            <a:pPr lvl="1"/>
            <a:endParaRPr lang="en-US" altLang="zh-CN" sz="2000" dirty="0" smtClean="0">
              <a:solidFill>
                <a:schemeClr val="tx1"/>
              </a:solidFill>
            </a:endParaRPr>
          </a:p>
        </p:txBody>
      </p:sp>
    </p:spTree>
    <p:extLst>
      <p:ext uri="{BB962C8B-B14F-4D97-AF65-F5344CB8AC3E}">
        <p14:creationId xmlns:p14="http://schemas.microsoft.com/office/powerpoint/2010/main" val="1752671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连续型机械臂的研究现状</a:t>
            </a:r>
            <a:r>
              <a:rPr lang="zh-CN" altLang="en-US" sz="2400" dirty="0" smtClean="0">
                <a:solidFill>
                  <a:schemeClr val="tx1"/>
                </a:solidFill>
              </a:rPr>
              <a:t>：轨迹规划</a:t>
            </a:r>
            <a:endParaRPr lang="zh-CN" altLang="en-US" sz="2400" dirty="0">
              <a:solidFill>
                <a:schemeClr val="tx1"/>
              </a:solidFill>
            </a:endParaRPr>
          </a:p>
        </p:txBody>
      </p:sp>
      <p:sp>
        <p:nvSpPr>
          <p:cNvPr id="9" name="文本框 8"/>
          <p:cNvSpPr txBox="1"/>
          <p:nvPr/>
        </p:nvSpPr>
        <p:spPr>
          <a:xfrm>
            <a:off x="1043608" y="1700808"/>
            <a:ext cx="7416824" cy="400110"/>
          </a:xfrm>
          <a:prstGeom prst="rect">
            <a:avLst/>
          </a:prstGeom>
          <a:noFill/>
        </p:spPr>
        <p:txBody>
          <a:bodyPr wrap="square" rtlCol="0">
            <a:spAutoFit/>
          </a:bodyPr>
          <a:lstStyle/>
          <a:p>
            <a:r>
              <a:rPr lang="zh-CN" altLang="en-US" sz="2000" dirty="0" smtClean="0">
                <a:solidFill>
                  <a:schemeClr val="tx1"/>
                </a:solidFill>
              </a:rPr>
              <a:t>连续型柔性臂的轨迹规划算法一般有以下几类：</a:t>
            </a:r>
            <a:endParaRPr lang="en-US" altLang="zh-CN" sz="2000" dirty="0" smtClean="0">
              <a:solidFill>
                <a:schemeClr val="tx1"/>
              </a:solidFill>
            </a:endParaRPr>
          </a:p>
        </p:txBody>
      </p:sp>
      <p:sp>
        <p:nvSpPr>
          <p:cNvPr id="8" name="文本框 7"/>
          <p:cNvSpPr txBox="1"/>
          <p:nvPr/>
        </p:nvSpPr>
        <p:spPr>
          <a:xfrm>
            <a:off x="1043608" y="2218983"/>
            <a:ext cx="7416824" cy="4093428"/>
          </a:xfrm>
          <a:prstGeom prst="rect">
            <a:avLst/>
          </a:prstGeom>
          <a:noFill/>
        </p:spPr>
        <p:txBody>
          <a:bodyPr wrap="square" rtlCol="0">
            <a:spAutoFit/>
          </a:bodyPr>
          <a:lstStyle/>
          <a:p>
            <a:pPr marL="457200" indent="-457200">
              <a:buAutoNum type="arabicPeriod"/>
            </a:pPr>
            <a:r>
              <a:rPr lang="zh-CN" altLang="en-US" sz="2000" dirty="0" smtClean="0">
                <a:solidFill>
                  <a:schemeClr val="tx1"/>
                </a:solidFill>
              </a:rPr>
              <a:t>广义逆法</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利用雅可比矩阵的广义逆，进行数值迭代求解；</a:t>
            </a:r>
            <a:r>
              <a:rPr lang="en-US" altLang="zh-CN" sz="2000" dirty="0">
                <a:solidFill>
                  <a:schemeClr val="tx1"/>
                </a:solidFill>
              </a:rPr>
              <a:t/>
            </a:r>
            <a:br>
              <a:rPr lang="en-US" altLang="zh-CN" sz="2000" dirty="0">
                <a:solidFill>
                  <a:schemeClr val="tx1"/>
                </a:solidFill>
              </a:rPr>
            </a:br>
            <a:r>
              <a:rPr lang="zh-CN" altLang="en-US" sz="2000" dirty="0" smtClean="0">
                <a:solidFill>
                  <a:schemeClr val="tx1"/>
                </a:solidFill>
              </a:rPr>
              <a:t>然而，连续型柔性臂的</a:t>
            </a:r>
            <a:r>
              <a:rPr lang="en-US" altLang="zh-CN" sz="2000" dirty="0" smtClean="0">
                <a:solidFill>
                  <a:schemeClr val="tx1"/>
                </a:solidFill>
              </a:rPr>
              <a:t>Jacobian</a:t>
            </a:r>
            <a:r>
              <a:rPr lang="zh-CN" altLang="en-US" sz="2000" dirty="0" smtClean="0">
                <a:solidFill>
                  <a:schemeClr val="tx1"/>
                </a:solidFill>
              </a:rPr>
              <a:t>矩阵本身就难以直接构造，广义逆的计算量也比较大</a:t>
            </a:r>
            <a:endParaRPr lang="en-US" altLang="zh-CN" sz="2000" dirty="0" smtClean="0">
              <a:solidFill>
                <a:schemeClr val="tx1"/>
              </a:solidFill>
            </a:endParaRPr>
          </a:p>
          <a:p>
            <a:pPr marL="457200" indent="-457200">
              <a:buAutoNum type="arabicPeriod"/>
            </a:pPr>
            <a:r>
              <a:rPr lang="zh-CN" altLang="en-US" sz="2000" dirty="0" smtClean="0">
                <a:solidFill>
                  <a:schemeClr val="tx1"/>
                </a:solidFill>
              </a:rPr>
              <a:t>脊线法</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根据期望位置和模态函数构造脊线，作为机械臂宏观形态刻画，进而通过拟合算法得到每一关节的参考位置，将整臂的逆运动学和轨迹规划求解简化为单个臂段的求解。</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计算量小，无需状态信息；但曲线中间形态难以控制。</a:t>
            </a:r>
            <a:endParaRPr lang="en-US" altLang="zh-CN" sz="2000" dirty="0" smtClean="0">
              <a:solidFill>
                <a:schemeClr val="tx1"/>
              </a:solidFill>
            </a:endParaRPr>
          </a:p>
          <a:p>
            <a:pPr marL="457200" indent="-457200">
              <a:buAutoNum type="arabicPeriod"/>
            </a:pPr>
            <a:r>
              <a:rPr lang="zh-CN" altLang="en-US" sz="2000" dirty="0" smtClean="0">
                <a:solidFill>
                  <a:schemeClr val="tx1"/>
                </a:solidFill>
              </a:rPr>
              <a:t>基于随机生成树的轨迹规划算法（</a:t>
            </a:r>
            <a:r>
              <a:rPr lang="en-US" altLang="zh-CN" sz="2000" dirty="0" smtClean="0">
                <a:solidFill>
                  <a:schemeClr val="tx1"/>
                </a:solidFill>
              </a:rPr>
              <a:t>RRT</a:t>
            </a:r>
            <a:r>
              <a:rPr lang="zh-CN" altLang="en-US" sz="2000" dirty="0" smtClean="0">
                <a:solidFill>
                  <a:schemeClr val="tx1"/>
                </a:solidFill>
              </a:rPr>
              <a:t>，</a:t>
            </a:r>
            <a:r>
              <a:rPr lang="en-US" altLang="zh-CN" sz="2000" dirty="0" smtClean="0">
                <a:solidFill>
                  <a:schemeClr val="tx1"/>
                </a:solidFill>
              </a:rPr>
              <a:t>PRM</a:t>
            </a:r>
            <a:r>
              <a:rPr lang="zh-CN" altLang="en-US" sz="2000" dirty="0" smtClean="0">
                <a:solidFill>
                  <a:schemeClr val="tx1"/>
                </a:solidFill>
              </a:rPr>
              <a:t>等）</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通过随机生成状态，实现初始状态到期望状态的路径构造。</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适用性广，且适用于非完整系统，但为实现概率完备，需要较多的采样。</a:t>
            </a:r>
            <a:endParaRPr lang="en-US" altLang="zh-CN" sz="2000" dirty="0" smtClean="0">
              <a:solidFill>
                <a:schemeClr val="tx1"/>
              </a:solidFill>
            </a:endParaRPr>
          </a:p>
        </p:txBody>
      </p:sp>
    </p:spTree>
    <p:extLst>
      <p:ext uri="{BB962C8B-B14F-4D97-AF65-F5344CB8AC3E}">
        <p14:creationId xmlns:p14="http://schemas.microsoft.com/office/powerpoint/2010/main" val="20543867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目录</a:t>
            </a:r>
            <a:endParaRPr lang="zh-CN" altLang="en-US" sz="3200" dirty="0">
              <a:solidFill>
                <a:schemeClr val="tx1"/>
              </a:solidFill>
            </a:endParaRPr>
          </a:p>
        </p:txBody>
      </p:sp>
      <p:sp>
        <p:nvSpPr>
          <p:cNvPr id="4" name="文本框 3"/>
          <p:cNvSpPr txBox="1"/>
          <p:nvPr/>
        </p:nvSpPr>
        <p:spPr>
          <a:xfrm>
            <a:off x="2771800" y="1484784"/>
            <a:ext cx="7920880" cy="4555093"/>
          </a:xfrm>
          <a:prstGeom prst="rect">
            <a:avLst/>
          </a:prstGeom>
          <a:noFill/>
        </p:spPr>
        <p:txBody>
          <a:bodyPr wrap="square" rtlCol="0">
            <a:spAutoFit/>
          </a:bodyPr>
          <a:lstStyle/>
          <a:p>
            <a:pPr marL="457200" indent="-457200">
              <a:lnSpc>
                <a:spcPct val="150000"/>
              </a:lnSpc>
              <a:buAutoNum type="arabicPeriod"/>
            </a:pPr>
            <a:r>
              <a:rPr lang="zh-CN" altLang="en-US" sz="2000" dirty="0" smtClean="0">
                <a:solidFill>
                  <a:schemeClr val="bg2"/>
                </a:solidFill>
              </a:rPr>
              <a:t>研究背景与意义</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连续型机械臂的研究现状</a:t>
            </a:r>
            <a:r>
              <a:rPr lang="en-US" altLang="zh-CN" sz="2000" dirty="0" smtClean="0">
                <a:solidFill>
                  <a:schemeClr val="tx1"/>
                </a:solidFill>
              </a:rPr>
              <a:t/>
            </a:r>
            <a:br>
              <a:rPr lang="en-US" altLang="zh-CN" sz="2000" dirty="0" smtClean="0">
                <a:solidFill>
                  <a:schemeClr val="tx1"/>
                </a:solidFill>
              </a:rPr>
            </a:br>
            <a:r>
              <a:rPr lang="en-US" altLang="zh-CN" sz="2000" b="1" dirty="0" smtClean="0">
                <a:solidFill>
                  <a:schemeClr val="bg2"/>
                </a:solidFill>
              </a:rPr>
              <a:t>2.1 </a:t>
            </a:r>
            <a:r>
              <a:rPr lang="zh-CN" altLang="en-US" sz="2000" b="1" dirty="0">
                <a:solidFill>
                  <a:schemeClr val="bg2"/>
                </a:solidFill>
              </a:rPr>
              <a:t>分类</a:t>
            </a:r>
            <a:endParaRPr lang="en-US" altLang="zh-CN" sz="2000" b="1" dirty="0">
              <a:solidFill>
                <a:schemeClr val="bg2"/>
              </a:solidFill>
            </a:endParaRPr>
          </a:p>
          <a:p>
            <a:pPr lvl="1">
              <a:lnSpc>
                <a:spcPct val="150000"/>
              </a:lnSpc>
            </a:pPr>
            <a:r>
              <a:rPr lang="en-US" altLang="zh-CN" sz="2000" dirty="0">
                <a:solidFill>
                  <a:schemeClr val="bg2"/>
                </a:solidFill>
              </a:rPr>
              <a:t>2.2 </a:t>
            </a:r>
            <a:r>
              <a:rPr lang="zh-CN" altLang="en-US" sz="2000" dirty="0">
                <a:solidFill>
                  <a:schemeClr val="bg2"/>
                </a:solidFill>
              </a:rPr>
              <a:t>运动学模型</a:t>
            </a:r>
            <a:endParaRPr lang="en-US" altLang="zh-CN" sz="2000" dirty="0">
              <a:solidFill>
                <a:schemeClr val="bg2"/>
              </a:solidFill>
            </a:endParaRPr>
          </a:p>
          <a:p>
            <a:pPr lvl="1">
              <a:lnSpc>
                <a:spcPct val="150000"/>
              </a:lnSpc>
            </a:pPr>
            <a:r>
              <a:rPr lang="en-US" altLang="zh-CN" sz="2000" dirty="0">
                <a:solidFill>
                  <a:schemeClr val="bg2"/>
                </a:solidFill>
              </a:rPr>
              <a:t>2.3 </a:t>
            </a:r>
            <a:r>
              <a:rPr lang="zh-CN" altLang="en-US" sz="2000" dirty="0">
                <a:solidFill>
                  <a:schemeClr val="bg2"/>
                </a:solidFill>
              </a:rPr>
              <a:t>动力学和控制</a:t>
            </a:r>
            <a:endParaRPr lang="en-US" altLang="zh-CN" sz="2000" dirty="0">
              <a:solidFill>
                <a:schemeClr val="bg2"/>
              </a:solidFill>
            </a:endParaRPr>
          </a:p>
          <a:p>
            <a:pPr lvl="1">
              <a:lnSpc>
                <a:spcPct val="150000"/>
              </a:lnSpc>
            </a:pPr>
            <a:r>
              <a:rPr lang="en-US" altLang="zh-CN" sz="2000" dirty="0">
                <a:solidFill>
                  <a:schemeClr val="bg2"/>
                </a:solidFill>
              </a:rPr>
              <a:t>2.4 </a:t>
            </a:r>
            <a:r>
              <a:rPr lang="zh-CN" altLang="en-US" sz="2000" dirty="0">
                <a:solidFill>
                  <a:schemeClr val="bg2"/>
                </a:solidFill>
              </a:rPr>
              <a:t>轨迹</a:t>
            </a:r>
            <a:r>
              <a:rPr lang="zh-CN" altLang="en-US" sz="2000" dirty="0" smtClean="0">
                <a:solidFill>
                  <a:schemeClr val="bg2"/>
                </a:solidFill>
              </a:rPr>
              <a:t>规划</a:t>
            </a:r>
            <a:endParaRPr lang="en-US" altLang="zh-CN" sz="2000" dirty="0" smtClean="0">
              <a:solidFill>
                <a:schemeClr val="bg2"/>
              </a:solidFill>
            </a:endParaRPr>
          </a:p>
          <a:p>
            <a:pPr marL="457200" indent="-457200">
              <a:lnSpc>
                <a:spcPct val="150000"/>
              </a:lnSpc>
              <a:buAutoNum type="arabicPeriod"/>
            </a:pPr>
            <a:r>
              <a:rPr lang="zh-CN" altLang="en-US" sz="2000" b="1" dirty="0" smtClean="0">
                <a:solidFill>
                  <a:schemeClr val="tx1"/>
                </a:solidFill>
              </a:rPr>
              <a:t>主要研究内容</a:t>
            </a:r>
            <a:endParaRPr lang="en-US" altLang="zh-CN" sz="2000" b="1" dirty="0" smtClean="0">
              <a:solidFill>
                <a:schemeClr val="tx1"/>
              </a:solidFill>
            </a:endParaRPr>
          </a:p>
          <a:p>
            <a:pPr marL="457200" indent="-457200">
              <a:lnSpc>
                <a:spcPct val="150000"/>
              </a:lnSpc>
              <a:buAutoNum type="arabicPeriod"/>
            </a:pPr>
            <a:r>
              <a:rPr lang="zh-CN" altLang="en-US" sz="2000" dirty="0" smtClean="0">
                <a:solidFill>
                  <a:schemeClr val="bg2"/>
                </a:solidFill>
              </a:rPr>
              <a:t>研究方案及进度安排</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可能遇到的问题及解决措施</a:t>
            </a:r>
            <a:endParaRPr lang="en-US" altLang="zh-CN" sz="2000" dirty="0" smtClean="0">
              <a:solidFill>
                <a:schemeClr val="bg2"/>
              </a:solidFill>
            </a:endParaRPr>
          </a:p>
          <a:p>
            <a:pPr lvl="1"/>
            <a:endParaRPr lang="en-US" altLang="zh-CN" sz="2000" dirty="0" smtClean="0">
              <a:solidFill>
                <a:schemeClr val="tx1"/>
              </a:solidFill>
            </a:endParaRPr>
          </a:p>
        </p:txBody>
      </p:sp>
    </p:spTree>
    <p:extLst>
      <p:ext uri="{BB962C8B-B14F-4D97-AF65-F5344CB8AC3E}">
        <p14:creationId xmlns:p14="http://schemas.microsoft.com/office/powerpoint/2010/main" val="1072465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主要研究内容</a:t>
            </a:r>
            <a:endParaRPr lang="zh-CN" altLang="en-US" sz="2400" dirty="0">
              <a:solidFill>
                <a:schemeClr val="tx1"/>
              </a:solidFill>
            </a:endParaRPr>
          </a:p>
        </p:txBody>
      </p:sp>
      <p:sp>
        <p:nvSpPr>
          <p:cNvPr id="9" name="文本框 8"/>
          <p:cNvSpPr txBox="1"/>
          <p:nvPr/>
        </p:nvSpPr>
        <p:spPr>
          <a:xfrm>
            <a:off x="1043608" y="1700808"/>
            <a:ext cx="7416824" cy="707886"/>
          </a:xfrm>
          <a:prstGeom prst="rect">
            <a:avLst/>
          </a:prstGeom>
          <a:noFill/>
        </p:spPr>
        <p:txBody>
          <a:bodyPr wrap="square" rtlCol="0">
            <a:spAutoFit/>
          </a:bodyPr>
          <a:lstStyle/>
          <a:p>
            <a:r>
              <a:rPr lang="zh-CN" altLang="en-US" sz="2000" dirty="0" smtClean="0">
                <a:solidFill>
                  <a:schemeClr val="tx1"/>
                </a:solidFill>
              </a:rPr>
              <a:t>针对前述调研中发现的绳驱超冗余柔性臂研究中存在的问题，拟在本次毕业设计中研究以下内容：</a:t>
            </a:r>
            <a:endParaRPr lang="en-US" altLang="zh-CN" sz="2000" dirty="0" smtClean="0">
              <a:solidFill>
                <a:schemeClr val="tx1"/>
              </a:solidFill>
            </a:endParaRPr>
          </a:p>
        </p:txBody>
      </p:sp>
      <p:sp>
        <p:nvSpPr>
          <p:cNvPr id="5" name="文本框 4"/>
          <p:cNvSpPr txBox="1"/>
          <p:nvPr/>
        </p:nvSpPr>
        <p:spPr>
          <a:xfrm>
            <a:off x="1047546" y="2636912"/>
            <a:ext cx="7416824" cy="1938992"/>
          </a:xfrm>
          <a:prstGeom prst="rect">
            <a:avLst/>
          </a:prstGeom>
          <a:noFill/>
        </p:spPr>
        <p:txBody>
          <a:bodyPr wrap="square" rtlCol="0">
            <a:spAutoFit/>
          </a:bodyPr>
          <a:lstStyle/>
          <a:p>
            <a:pPr marL="457200" indent="-457200">
              <a:buAutoNum type="arabicPeriod"/>
            </a:pPr>
            <a:r>
              <a:rPr lang="zh-CN" altLang="en-US" sz="2000" dirty="0" smtClean="0">
                <a:solidFill>
                  <a:schemeClr val="tx1"/>
                </a:solidFill>
              </a:rPr>
              <a:t>绳索驱动的连续型柔性臂的运动学模型</a:t>
            </a:r>
            <a:endParaRPr lang="en-US" altLang="zh-CN" sz="2000" dirty="0" smtClean="0">
              <a:solidFill>
                <a:schemeClr val="tx1"/>
              </a:solidFill>
            </a:endParaRPr>
          </a:p>
          <a:p>
            <a:pPr marL="457200" indent="-457200">
              <a:buAutoNum type="arabicPeriod"/>
            </a:pPr>
            <a:r>
              <a:rPr lang="zh-CN" altLang="en-US" sz="2000" dirty="0" smtClean="0">
                <a:solidFill>
                  <a:schemeClr val="tx1"/>
                </a:solidFill>
              </a:rPr>
              <a:t>具有球铰连接的物理样机的</a:t>
            </a:r>
            <a:r>
              <a:rPr lang="en-US" altLang="zh-CN" sz="2000" dirty="0" smtClean="0">
                <a:solidFill>
                  <a:schemeClr val="tx1"/>
                </a:solidFill>
              </a:rPr>
              <a:t>Jacobian</a:t>
            </a:r>
            <a:r>
              <a:rPr lang="zh-CN" altLang="en-US" sz="2000" dirty="0" smtClean="0">
                <a:solidFill>
                  <a:schemeClr val="tx1"/>
                </a:solidFill>
              </a:rPr>
              <a:t>矩阵构造方法</a:t>
            </a:r>
            <a:endParaRPr lang="en-US" altLang="zh-CN" sz="2000" dirty="0" smtClean="0">
              <a:solidFill>
                <a:schemeClr val="tx1"/>
              </a:solidFill>
            </a:endParaRPr>
          </a:p>
          <a:p>
            <a:pPr marL="457200" indent="-457200">
              <a:buAutoNum type="arabicPeriod"/>
            </a:pPr>
            <a:r>
              <a:rPr lang="zh-CN" altLang="en-US" sz="2000" dirty="0" smtClean="0">
                <a:solidFill>
                  <a:schemeClr val="tx1"/>
                </a:solidFill>
              </a:rPr>
              <a:t>运动学逆解及规划方法研究</a:t>
            </a:r>
            <a:r>
              <a:rPr lang="en-US" altLang="zh-CN" sz="2000" dirty="0" smtClean="0">
                <a:solidFill>
                  <a:schemeClr val="tx1"/>
                </a:solidFill>
              </a:rPr>
              <a:t/>
            </a:r>
            <a:br>
              <a:rPr lang="en-US" altLang="zh-CN" sz="2000" dirty="0" smtClean="0">
                <a:solidFill>
                  <a:schemeClr val="tx1"/>
                </a:solidFill>
              </a:rPr>
            </a:br>
            <a:r>
              <a:rPr lang="en-US" altLang="zh-CN" sz="2000" dirty="0" smtClean="0">
                <a:solidFill>
                  <a:schemeClr val="tx1"/>
                </a:solidFill>
              </a:rPr>
              <a:t>3.1 </a:t>
            </a:r>
            <a:r>
              <a:rPr lang="zh-CN" altLang="en-US" sz="2000" dirty="0">
                <a:solidFill>
                  <a:schemeClr val="tx1"/>
                </a:solidFill>
              </a:rPr>
              <a:t>伪</a:t>
            </a:r>
            <a:r>
              <a:rPr lang="zh-CN" altLang="en-US" sz="2000" dirty="0" smtClean="0">
                <a:solidFill>
                  <a:schemeClr val="tx1"/>
                </a:solidFill>
              </a:rPr>
              <a:t>逆法</a:t>
            </a:r>
            <a:r>
              <a:rPr lang="en-US" altLang="zh-CN" sz="2000" dirty="0" smtClean="0">
                <a:solidFill>
                  <a:schemeClr val="tx1"/>
                </a:solidFill>
              </a:rPr>
              <a:t/>
            </a:r>
            <a:br>
              <a:rPr lang="en-US" altLang="zh-CN" sz="2000" dirty="0" smtClean="0">
                <a:solidFill>
                  <a:schemeClr val="tx1"/>
                </a:solidFill>
              </a:rPr>
            </a:br>
            <a:r>
              <a:rPr lang="en-US" altLang="zh-CN" sz="2000" dirty="0" smtClean="0">
                <a:solidFill>
                  <a:schemeClr val="tx1"/>
                </a:solidFill>
              </a:rPr>
              <a:t>3.2 </a:t>
            </a:r>
            <a:r>
              <a:rPr lang="zh-CN" altLang="en-US" sz="2000" dirty="0" smtClean="0">
                <a:solidFill>
                  <a:schemeClr val="tx1"/>
                </a:solidFill>
              </a:rPr>
              <a:t>脊线法</a:t>
            </a:r>
            <a:r>
              <a:rPr lang="en-US" altLang="zh-CN" sz="2000" dirty="0" smtClean="0">
                <a:solidFill>
                  <a:schemeClr val="tx1"/>
                </a:solidFill>
              </a:rPr>
              <a:t/>
            </a:r>
            <a:br>
              <a:rPr lang="en-US" altLang="zh-CN" sz="2000" dirty="0" smtClean="0">
                <a:solidFill>
                  <a:schemeClr val="tx1"/>
                </a:solidFill>
              </a:rPr>
            </a:br>
            <a:r>
              <a:rPr lang="en-US" altLang="zh-CN" sz="2000" dirty="0" smtClean="0">
                <a:solidFill>
                  <a:schemeClr val="tx1"/>
                </a:solidFill>
              </a:rPr>
              <a:t>3.3 RRT</a:t>
            </a:r>
            <a:r>
              <a:rPr lang="zh-CN" altLang="en-US" sz="2000" dirty="0" smtClean="0">
                <a:solidFill>
                  <a:schemeClr val="tx1"/>
                </a:solidFill>
              </a:rPr>
              <a:t>算法</a:t>
            </a:r>
            <a:endParaRPr lang="en-US" altLang="zh-CN" sz="2000" dirty="0" smtClean="0">
              <a:solidFill>
                <a:schemeClr val="tx1"/>
              </a:solidFill>
            </a:endParaRPr>
          </a:p>
        </p:txBody>
      </p:sp>
    </p:spTree>
    <p:extLst>
      <p:ext uri="{BB962C8B-B14F-4D97-AF65-F5344CB8AC3E}">
        <p14:creationId xmlns:p14="http://schemas.microsoft.com/office/powerpoint/2010/main" val="715930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目录</a:t>
            </a:r>
            <a:endParaRPr lang="zh-CN" altLang="en-US" sz="3200" dirty="0">
              <a:solidFill>
                <a:schemeClr val="tx1"/>
              </a:solidFill>
            </a:endParaRPr>
          </a:p>
        </p:txBody>
      </p:sp>
      <p:sp>
        <p:nvSpPr>
          <p:cNvPr id="4" name="文本框 3"/>
          <p:cNvSpPr txBox="1"/>
          <p:nvPr/>
        </p:nvSpPr>
        <p:spPr>
          <a:xfrm>
            <a:off x="2771800" y="1484784"/>
            <a:ext cx="7920880" cy="4555093"/>
          </a:xfrm>
          <a:prstGeom prst="rect">
            <a:avLst/>
          </a:prstGeom>
          <a:noFill/>
        </p:spPr>
        <p:txBody>
          <a:bodyPr wrap="square" rtlCol="0">
            <a:spAutoFit/>
          </a:bodyPr>
          <a:lstStyle/>
          <a:p>
            <a:pPr marL="457200" indent="-457200">
              <a:lnSpc>
                <a:spcPct val="150000"/>
              </a:lnSpc>
              <a:buAutoNum type="arabicPeriod"/>
            </a:pPr>
            <a:r>
              <a:rPr lang="zh-CN" altLang="en-US" sz="2000" dirty="0" smtClean="0">
                <a:solidFill>
                  <a:schemeClr val="bg2"/>
                </a:solidFill>
              </a:rPr>
              <a:t>研究背景与意义</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连续型机械臂的研究现状</a:t>
            </a:r>
            <a:r>
              <a:rPr lang="en-US" altLang="zh-CN" sz="2000" dirty="0" smtClean="0">
                <a:solidFill>
                  <a:schemeClr val="tx1"/>
                </a:solidFill>
              </a:rPr>
              <a:t/>
            </a:r>
            <a:br>
              <a:rPr lang="en-US" altLang="zh-CN" sz="2000" dirty="0" smtClean="0">
                <a:solidFill>
                  <a:schemeClr val="tx1"/>
                </a:solidFill>
              </a:rPr>
            </a:br>
            <a:r>
              <a:rPr lang="en-US" altLang="zh-CN" sz="2000" dirty="0" smtClean="0">
                <a:solidFill>
                  <a:schemeClr val="bg2"/>
                </a:solidFill>
              </a:rPr>
              <a:t>2.1 </a:t>
            </a:r>
            <a:r>
              <a:rPr lang="zh-CN" altLang="en-US" sz="2000" dirty="0">
                <a:solidFill>
                  <a:schemeClr val="bg2"/>
                </a:solidFill>
              </a:rPr>
              <a:t>分类</a:t>
            </a:r>
            <a:endParaRPr lang="en-US" altLang="zh-CN" sz="2000" dirty="0">
              <a:solidFill>
                <a:schemeClr val="bg2"/>
              </a:solidFill>
            </a:endParaRPr>
          </a:p>
          <a:p>
            <a:pPr lvl="1">
              <a:lnSpc>
                <a:spcPct val="150000"/>
              </a:lnSpc>
            </a:pPr>
            <a:r>
              <a:rPr lang="en-US" altLang="zh-CN" sz="2000" dirty="0">
                <a:solidFill>
                  <a:schemeClr val="bg2"/>
                </a:solidFill>
              </a:rPr>
              <a:t>2.2 </a:t>
            </a:r>
            <a:r>
              <a:rPr lang="zh-CN" altLang="en-US" sz="2000" dirty="0">
                <a:solidFill>
                  <a:schemeClr val="bg2"/>
                </a:solidFill>
              </a:rPr>
              <a:t>运动学模型</a:t>
            </a:r>
            <a:endParaRPr lang="en-US" altLang="zh-CN" sz="2000" dirty="0">
              <a:solidFill>
                <a:schemeClr val="bg2"/>
              </a:solidFill>
            </a:endParaRPr>
          </a:p>
          <a:p>
            <a:pPr lvl="1">
              <a:lnSpc>
                <a:spcPct val="150000"/>
              </a:lnSpc>
            </a:pPr>
            <a:r>
              <a:rPr lang="en-US" altLang="zh-CN" sz="2000" dirty="0">
                <a:solidFill>
                  <a:schemeClr val="bg2"/>
                </a:solidFill>
              </a:rPr>
              <a:t>2.3 </a:t>
            </a:r>
            <a:r>
              <a:rPr lang="zh-CN" altLang="en-US" sz="2000" dirty="0">
                <a:solidFill>
                  <a:schemeClr val="bg2"/>
                </a:solidFill>
              </a:rPr>
              <a:t>动力学和控制</a:t>
            </a:r>
            <a:endParaRPr lang="en-US" altLang="zh-CN" sz="2000" dirty="0">
              <a:solidFill>
                <a:schemeClr val="bg2"/>
              </a:solidFill>
            </a:endParaRPr>
          </a:p>
          <a:p>
            <a:pPr lvl="1">
              <a:lnSpc>
                <a:spcPct val="150000"/>
              </a:lnSpc>
            </a:pPr>
            <a:r>
              <a:rPr lang="en-US" altLang="zh-CN" sz="2000" dirty="0">
                <a:solidFill>
                  <a:schemeClr val="bg2"/>
                </a:solidFill>
              </a:rPr>
              <a:t>2.4 </a:t>
            </a:r>
            <a:r>
              <a:rPr lang="zh-CN" altLang="en-US" sz="2000" dirty="0">
                <a:solidFill>
                  <a:schemeClr val="bg2"/>
                </a:solidFill>
              </a:rPr>
              <a:t>轨迹</a:t>
            </a:r>
            <a:r>
              <a:rPr lang="zh-CN" altLang="en-US" sz="2000" dirty="0" smtClean="0">
                <a:solidFill>
                  <a:schemeClr val="bg2"/>
                </a:solidFill>
              </a:rPr>
              <a:t>规划</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主要研究内容</a:t>
            </a:r>
            <a:endParaRPr lang="en-US" altLang="zh-CN" sz="2000" dirty="0" smtClean="0">
              <a:solidFill>
                <a:schemeClr val="bg2"/>
              </a:solidFill>
            </a:endParaRPr>
          </a:p>
          <a:p>
            <a:pPr marL="457200" indent="-457200">
              <a:lnSpc>
                <a:spcPct val="150000"/>
              </a:lnSpc>
              <a:buAutoNum type="arabicPeriod"/>
            </a:pPr>
            <a:r>
              <a:rPr lang="zh-CN" altLang="en-US" sz="2000" b="1" dirty="0" smtClean="0">
                <a:solidFill>
                  <a:schemeClr val="tx1"/>
                </a:solidFill>
              </a:rPr>
              <a:t>研究方案及进度安排</a:t>
            </a:r>
            <a:endParaRPr lang="en-US" altLang="zh-CN" sz="2000" b="1" dirty="0" smtClean="0">
              <a:solidFill>
                <a:schemeClr val="tx1"/>
              </a:solidFill>
            </a:endParaRPr>
          </a:p>
          <a:p>
            <a:pPr marL="457200" indent="-457200">
              <a:lnSpc>
                <a:spcPct val="150000"/>
              </a:lnSpc>
              <a:buAutoNum type="arabicPeriod"/>
            </a:pPr>
            <a:r>
              <a:rPr lang="zh-CN" altLang="en-US" sz="2000" dirty="0" smtClean="0">
                <a:solidFill>
                  <a:schemeClr val="bg2"/>
                </a:solidFill>
              </a:rPr>
              <a:t>可能遇到的问题及解决措施</a:t>
            </a:r>
            <a:endParaRPr lang="en-US" altLang="zh-CN" sz="2000" dirty="0" smtClean="0">
              <a:solidFill>
                <a:schemeClr val="bg2"/>
              </a:solidFill>
            </a:endParaRPr>
          </a:p>
          <a:p>
            <a:pPr lvl="1"/>
            <a:endParaRPr lang="en-US" altLang="zh-CN" sz="2000" dirty="0" smtClean="0">
              <a:solidFill>
                <a:schemeClr val="tx1"/>
              </a:solidFill>
            </a:endParaRPr>
          </a:p>
        </p:txBody>
      </p:sp>
    </p:spTree>
    <p:extLst>
      <p:ext uri="{BB962C8B-B14F-4D97-AF65-F5344CB8AC3E}">
        <p14:creationId xmlns:p14="http://schemas.microsoft.com/office/powerpoint/2010/main" val="2792483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研究方案及进度安排</a:t>
            </a:r>
            <a:endParaRPr lang="zh-CN" altLang="en-US" sz="2400" dirty="0">
              <a:solidFill>
                <a:schemeClr val="tx1"/>
              </a:solidFill>
            </a:endParaRPr>
          </a:p>
        </p:txBody>
      </p:sp>
      <p:sp>
        <p:nvSpPr>
          <p:cNvPr id="9" name="文本框 8"/>
          <p:cNvSpPr txBox="1"/>
          <p:nvPr/>
        </p:nvSpPr>
        <p:spPr>
          <a:xfrm>
            <a:off x="1043608" y="1700808"/>
            <a:ext cx="7416824" cy="1323439"/>
          </a:xfrm>
          <a:prstGeom prst="rect">
            <a:avLst/>
          </a:prstGeom>
          <a:noFill/>
        </p:spPr>
        <p:txBody>
          <a:bodyPr wrap="square" rtlCol="0">
            <a:spAutoFit/>
          </a:bodyPr>
          <a:lstStyle/>
          <a:p>
            <a:r>
              <a:rPr lang="zh-CN" altLang="en-US" sz="2000" dirty="0">
                <a:solidFill>
                  <a:schemeClr val="tx1"/>
                </a:solidFill>
              </a:rPr>
              <a:t>拟对绳索驱动超冗余连续型柔性臂的运动规划进行研究。首先建立连续型机器人的运动学模型，在此基础上探索其在复杂非结构化空间下的轨迹规划。通过研制物理样机，对运动学模型和逆解及规划算法进行验证。</a:t>
            </a:r>
            <a:endParaRPr lang="en-US" altLang="zh-CN" sz="2000" dirty="0" smtClean="0">
              <a:solidFill>
                <a:schemeClr val="tx1"/>
              </a:solidFill>
            </a:endParaRPr>
          </a:p>
        </p:txBody>
      </p:sp>
      <p:pic>
        <p:nvPicPr>
          <p:cNvPr id="2" name="图片 1"/>
          <p:cNvPicPr>
            <a:picLocks noChangeAspect="1"/>
          </p:cNvPicPr>
          <p:nvPr/>
        </p:nvPicPr>
        <p:blipFill>
          <a:blip r:embed="rId2"/>
          <a:stretch>
            <a:fillRect/>
          </a:stretch>
        </p:blipFill>
        <p:spPr>
          <a:xfrm>
            <a:off x="1115616" y="3342367"/>
            <a:ext cx="6867525" cy="2076450"/>
          </a:xfrm>
          <a:prstGeom prst="rect">
            <a:avLst/>
          </a:prstGeom>
        </p:spPr>
      </p:pic>
    </p:spTree>
    <p:extLst>
      <p:ext uri="{BB962C8B-B14F-4D97-AF65-F5344CB8AC3E}">
        <p14:creationId xmlns:p14="http://schemas.microsoft.com/office/powerpoint/2010/main" val="24351008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目录</a:t>
            </a:r>
            <a:endParaRPr lang="zh-CN" altLang="en-US" sz="3200" dirty="0">
              <a:solidFill>
                <a:schemeClr val="tx1"/>
              </a:solidFill>
            </a:endParaRPr>
          </a:p>
        </p:txBody>
      </p:sp>
      <p:sp>
        <p:nvSpPr>
          <p:cNvPr id="4" name="文本框 3"/>
          <p:cNvSpPr txBox="1"/>
          <p:nvPr/>
        </p:nvSpPr>
        <p:spPr>
          <a:xfrm>
            <a:off x="2771800" y="1484784"/>
            <a:ext cx="7920880" cy="4555093"/>
          </a:xfrm>
          <a:prstGeom prst="rect">
            <a:avLst/>
          </a:prstGeom>
          <a:noFill/>
        </p:spPr>
        <p:txBody>
          <a:bodyPr wrap="square" rtlCol="0">
            <a:spAutoFit/>
          </a:bodyPr>
          <a:lstStyle/>
          <a:p>
            <a:pPr marL="457200" indent="-457200">
              <a:lnSpc>
                <a:spcPct val="150000"/>
              </a:lnSpc>
              <a:buAutoNum type="arabicPeriod"/>
            </a:pPr>
            <a:r>
              <a:rPr lang="zh-CN" altLang="en-US" sz="2000" dirty="0" smtClean="0">
                <a:solidFill>
                  <a:schemeClr val="bg2"/>
                </a:solidFill>
              </a:rPr>
              <a:t>研究背景与意义</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连续型机械臂的研究现状</a:t>
            </a:r>
            <a:r>
              <a:rPr lang="en-US" altLang="zh-CN" sz="2000" dirty="0" smtClean="0">
                <a:solidFill>
                  <a:schemeClr val="tx1"/>
                </a:solidFill>
              </a:rPr>
              <a:t/>
            </a:r>
            <a:br>
              <a:rPr lang="en-US" altLang="zh-CN" sz="2000" dirty="0" smtClean="0">
                <a:solidFill>
                  <a:schemeClr val="tx1"/>
                </a:solidFill>
              </a:rPr>
            </a:br>
            <a:r>
              <a:rPr lang="en-US" altLang="zh-CN" sz="2000" dirty="0" smtClean="0">
                <a:solidFill>
                  <a:schemeClr val="bg2"/>
                </a:solidFill>
              </a:rPr>
              <a:t>2.1 </a:t>
            </a:r>
            <a:r>
              <a:rPr lang="zh-CN" altLang="en-US" sz="2000" dirty="0">
                <a:solidFill>
                  <a:schemeClr val="bg2"/>
                </a:solidFill>
              </a:rPr>
              <a:t>分类</a:t>
            </a:r>
            <a:endParaRPr lang="en-US" altLang="zh-CN" sz="2000" dirty="0">
              <a:solidFill>
                <a:schemeClr val="bg2"/>
              </a:solidFill>
            </a:endParaRPr>
          </a:p>
          <a:p>
            <a:pPr lvl="1">
              <a:lnSpc>
                <a:spcPct val="150000"/>
              </a:lnSpc>
            </a:pPr>
            <a:r>
              <a:rPr lang="en-US" altLang="zh-CN" sz="2000" dirty="0">
                <a:solidFill>
                  <a:schemeClr val="bg2"/>
                </a:solidFill>
              </a:rPr>
              <a:t>2.2 </a:t>
            </a:r>
            <a:r>
              <a:rPr lang="zh-CN" altLang="en-US" sz="2000" dirty="0">
                <a:solidFill>
                  <a:schemeClr val="bg2"/>
                </a:solidFill>
              </a:rPr>
              <a:t>运动学模型</a:t>
            </a:r>
            <a:endParaRPr lang="en-US" altLang="zh-CN" sz="2000" dirty="0">
              <a:solidFill>
                <a:schemeClr val="bg2"/>
              </a:solidFill>
            </a:endParaRPr>
          </a:p>
          <a:p>
            <a:pPr lvl="1">
              <a:lnSpc>
                <a:spcPct val="150000"/>
              </a:lnSpc>
            </a:pPr>
            <a:r>
              <a:rPr lang="en-US" altLang="zh-CN" sz="2000" dirty="0">
                <a:solidFill>
                  <a:schemeClr val="bg2"/>
                </a:solidFill>
              </a:rPr>
              <a:t>2.3 </a:t>
            </a:r>
            <a:r>
              <a:rPr lang="zh-CN" altLang="en-US" sz="2000" dirty="0">
                <a:solidFill>
                  <a:schemeClr val="bg2"/>
                </a:solidFill>
              </a:rPr>
              <a:t>动力学和控制</a:t>
            </a:r>
            <a:endParaRPr lang="en-US" altLang="zh-CN" sz="2000" dirty="0">
              <a:solidFill>
                <a:schemeClr val="bg2"/>
              </a:solidFill>
            </a:endParaRPr>
          </a:p>
          <a:p>
            <a:pPr lvl="1">
              <a:lnSpc>
                <a:spcPct val="150000"/>
              </a:lnSpc>
            </a:pPr>
            <a:r>
              <a:rPr lang="en-US" altLang="zh-CN" sz="2000" dirty="0">
                <a:solidFill>
                  <a:schemeClr val="bg2"/>
                </a:solidFill>
              </a:rPr>
              <a:t>2.4 </a:t>
            </a:r>
            <a:r>
              <a:rPr lang="zh-CN" altLang="en-US" sz="2000" dirty="0">
                <a:solidFill>
                  <a:schemeClr val="bg2"/>
                </a:solidFill>
              </a:rPr>
              <a:t>轨迹</a:t>
            </a:r>
            <a:r>
              <a:rPr lang="zh-CN" altLang="en-US" sz="2000" dirty="0" smtClean="0">
                <a:solidFill>
                  <a:schemeClr val="bg2"/>
                </a:solidFill>
              </a:rPr>
              <a:t>规划</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主要研究内容</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研究方案及进度安排</a:t>
            </a:r>
            <a:endParaRPr lang="en-US" altLang="zh-CN" sz="2000" dirty="0" smtClean="0">
              <a:solidFill>
                <a:schemeClr val="bg2"/>
              </a:solidFill>
            </a:endParaRPr>
          </a:p>
          <a:p>
            <a:pPr marL="457200" indent="-457200">
              <a:lnSpc>
                <a:spcPct val="150000"/>
              </a:lnSpc>
              <a:buAutoNum type="arabicPeriod"/>
            </a:pPr>
            <a:r>
              <a:rPr lang="zh-CN" altLang="en-US" sz="2000" b="1" dirty="0" smtClean="0">
                <a:solidFill>
                  <a:schemeClr val="tx1"/>
                </a:solidFill>
              </a:rPr>
              <a:t>可能遇到的问题及解决措施</a:t>
            </a:r>
            <a:endParaRPr lang="en-US" altLang="zh-CN" sz="2000" b="1" dirty="0" smtClean="0">
              <a:solidFill>
                <a:schemeClr val="tx1"/>
              </a:solidFill>
            </a:endParaRPr>
          </a:p>
          <a:p>
            <a:pPr lvl="1"/>
            <a:endParaRPr lang="en-US" altLang="zh-CN" sz="2000" dirty="0" smtClean="0">
              <a:solidFill>
                <a:schemeClr val="tx1"/>
              </a:solidFill>
            </a:endParaRPr>
          </a:p>
        </p:txBody>
      </p:sp>
    </p:spTree>
    <p:extLst>
      <p:ext uri="{BB962C8B-B14F-4D97-AF65-F5344CB8AC3E}">
        <p14:creationId xmlns:p14="http://schemas.microsoft.com/office/powerpoint/2010/main" val="550393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可能遇到的问题及解决措施</a:t>
            </a:r>
            <a:endParaRPr lang="zh-CN" altLang="en-US" sz="2400" dirty="0">
              <a:solidFill>
                <a:schemeClr val="tx1"/>
              </a:solidFill>
            </a:endParaRPr>
          </a:p>
        </p:txBody>
      </p:sp>
      <p:sp>
        <p:nvSpPr>
          <p:cNvPr id="9" name="文本框 8"/>
          <p:cNvSpPr txBox="1"/>
          <p:nvPr/>
        </p:nvSpPr>
        <p:spPr>
          <a:xfrm>
            <a:off x="1187624" y="1700808"/>
            <a:ext cx="7416824" cy="2246769"/>
          </a:xfrm>
          <a:prstGeom prst="rect">
            <a:avLst/>
          </a:prstGeom>
          <a:noFill/>
        </p:spPr>
        <p:txBody>
          <a:bodyPr wrap="square" rtlCol="0">
            <a:spAutoFit/>
          </a:bodyPr>
          <a:lstStyle/>
          <a:p>
            <a:r>
              <a:rPr lang="zh-CN" altLang="en-US" sz="2000" b="1" i="1" dirty="0" smtClean="0">
                <a:solidFill>
                  <a:schemeClr val="tx1"/>
                </a:solidFill>
              </a:rPr>
              <a:t>问题</a:t>
            </a:r>
            <a:r>
              <a:rPr lang="en-US" altLang="zh-CN" sz="2000" b="1" i="1" dirty="0" smtClean="0">
                <a:solidFill>
                  <a:schemeClr val="tx1"/>
                </a:solidFill>
              </a:rPr>
              <a:t>1</a:t>
            </a:r>
            <a:r>
              <a:rPr lang="zh-CN" altLang="en-US" sz="2000" b="1" i="1" dirty="0" smtClean="0">
                <a:solidFill>
                  <a:schemeClr val="tx1"/>
                </a:solidFill>
              </a:rPr>
              <a:t>：理论模型</a:t>
            </a:r>
            <a:r>
              <a:rPr lang="zh-CN" altLang="en-US" sz="2000" b="1" i="1" dirty="0">
                <a:solidFill>
                  <a:schemeClr val="tx1"/>
                </a:solidFill>
              </a:rPr>
              <a:t>和实际物理模型不相符</a:t>
            </a:r>
            <a:r>
              <a:rPr lang="zh-CN" altLang="en-US" sz="2000" b="1" dirty="0" smtClean="0">
                <a:solidFill>
                  <a:schemeClr val="tx1"/>
                </a:solidFill>
              </a:rPr>
              <a:t>。</a:t>
            </a:r>
            <a:endParaRPr lang="zh-CN" altLang="en-US" sz="2000" b="1" dirty="0">
              <a:solidFill>
                <a:schemeClr val="tx1"/>
              </a:solidFill>
            </a:endParaRPr>
          </a:p>
          <a:p>
            <a:r>
              <a:rPr lang="zh-CN" altLang="en-US" sz="2000" dirty="0">
                <a:solidFill>
                  <a:schemeClr val="tx1"/>
                </a:solidFill>
              </a:rPr>
              <a:t>	在建立连续型柔性臂的运动学模型的过程中，为了简化，往往认为臂段按照常曲率进行弯曲。然而，臂段的实际弯曲形态的物理规律是十分复杂的，而且是与机械臂的受力紧密相关。在实际模型中，绳索经过过孔时产生的摩擦力、臂段的重力、绳索对过孔的压力等都会造成臂段弯曲形态背离常曲率假设，因此，理论模型和物理模型之间很可能出现偏差</a:t>
            </a:r>
            <a:r>
              <a:rPr lang="zh-CN" altLang="en-US" sz="2000" dirty="0" smtClean="0">
                <a:solidFill>
                  <a:schemeClr val="tx1"/>
                </a:solidFill>
              </a:rPr>
              <a:t>。</a:t>
            </a:r>
            <a:endParaRPr lang="en-US" altLang="zh-CN" sz="2000" dirty="0" smtClean="0">
              <a:solidFill>
                <a:schemeClr val="tx1"/>
              </a:solidFill>
            </a:endParaRPr>
          </a:p>
        </p:txBody>
      </p:sp>
      <p:sp>
        <p:nvSpPr>
          <p:cNvPr id="5" name="文本框 4"/>
          <p:cNvSpPr txBox="1"/>
          <p:nvPr/>
        </p:nvSpPr>
        <p:spPr>
          <a:xfrm>
            <a:off x="1187624" y="4149080"/>
            <a:ext cx="7416824" cy="1631216"/>
          </a:xfrm>
          <a:prstGeom prst="rect">
            <a:avLst/>
          </a:prstGeom>
          <a:noFill/>
        </p:spPr>
        <p:txBody>
          <a:bodyPr wrap="square" rtlCol="0">
            <a:spAutoFit/>
          </a:bodyPr>
          <a:lstStyle/>
          <a:p>
            <a:r>
              <a:rPr lang="zh-CN" altLang="en-US" sz="2000" b="1" i="1" dirty="0" smtClean="0">
                <a:solidFill>
                  <a:schemeClr val="tx1"/>
                </a:solidFill>
              </a:rPr>
              <a:t>拟采取的解决措施：利用实验数据对模型进行修正</a:t>
            </a:r>
            <a:r>
              <a:rPr lang="en-US" altLang="zh-CN" sz="2000" b="1" i="1" dirty="0" smtClean="0">
                <a:solidFill>
                  <a:schemeClr val="tx1"/>
                </a:solidFill>
              </a:rPr>
              <a:t/>
            </a:r>
            <a:br>
              <a:rPr lang="en-US" altLang="zh-CN" sz="2000" b="1" i="1" dirty="0" smtClean="0">
                <a:solidFill>
                  <a:schemeClr val="tx1"/>
                </a:solidFill>
              </a:rPr>
            </a:br>
            <a:r>
              <a:rPr lang="zh-CN" altLang="en-US" sz="2000" dirty="0">
                <a:solidFill>
                  <a:schemeClr val="tx1"/>
                </a:solidFill>
              </a:rPr>
              <a:t>	虽然实际样机的准确模型会非常复杂，但驱动空间、构型空间和工作空间之间的映射关系应该是固定的，可以在理论模型的基础上，采集实验数据，采用拟合或神经网络等方法模型进行</a:t>
            </a:r>
            <a:r>
              <a:rPr lang="zh-CN" altLang="en-US" sz="2000" dirty="0" smtClean="0">
                <a:solidFill>
                  <a:schemeClr val="tx1"/>
                </a:solidFill>
              </a:rPr>
              <a:t>修正。</a:t>
            </a:r>
            <a:endParaRPr lang="en-US" altLang="zh-CN" sz="2000" dirty="0" smtClean="0">
              <a:solidFill>
                <a:schemeClr val="tx1"/>
              </a:solidFill>
            </a:endParaRPr>
          </a:p>
        </p:txBody>
      </p:sp>
    </p:spTree>
    <p:extLst>
      <p:ext uri="{BB962C8B-B14F-4D97-AF65-F5344CB8AC3E}">
        <p14:creationId xmlns:p14="http://schemas.microsoft.com/office/powerpoint/2010/main" val="22740502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可能遇到的问题及解决措施</a:t>
            </a:r>
            <a:endParaRPr lang="zh-CN" altLang="en-US" sz="2400" dirty="0">
              <a:solidFill>
                <a:schemeClr val="tx1"/>
              </a:solidFill>
            </a:endParaRPr>
          </a:p>
        </p:txBody>
      </p:sp>
      <p:sp>
        <p:nvSpPr>
          <p:cNvPr id="9" name="文本框 8"/>
          <p:cNvSpPr txBox="1"/>
          <p:nvPr/>
        </p:nvSpPr>
        <p:spPr>
          <a:xfrm>
            <a:off x="1187624" y="1700808"/>
            <a:ext cx="7416824" cy="1938992"/>
          </a:xfrm>
          <a:prstGeom prst="rect">
            <a:avLst/>
          </a:prstGeom>
          <a:noFill/>
        </p:spPr>
        <p:txBody>
          <a:bodyPr wrap="square" rtlCol="0">
            <a:spAutoFit/>
          </a:bodyPr>
          <a:lstStyle/>
          <a:p>
            <a:r>
              <a:rPr lang="zh-CN" altLang="en-US" sz="2000" b="1" i="1" dirty="0" smtClean="0">
                <a:solidFill>
                  <a:schemeClr val="tx1"/>
                </a:solidFill>
              </a:rPr>
              <a:t>问题</a:t>
            </a:r>
            <a:r>
              <a:rPr lang="en-US" altLang="zh-CN" sz="2000" b="1" i="1" dirty="0" smtClean="0">
                <a:solidFill>
                  <a:schemeClr val="tx1"/>
                </a:solidFill>
              </a:rPr>
              <a:t>2</a:t>
            </a:r>
            <a:r>
              <a:rPr lang="zh-CN" altLang="en-US" sz="2000" b="1" i="1" dirty="0">
                <a:solidFill>
                  <a:schemeClr val="tx1"/>
                </a:solidFill>
              </a:rPr>
              <a:t>：实验系统的运动参数测量</a:t>
            </a:r>
            <a:r>
              <a:rPr lang="zh-CN" altLang="en-US" sz="2000" b="1" i="1" dirty="0" smtClean="0">
                <a:solidFill>
                  <a:schemeClr val="tx1"/>
                </a:solidFill>
              </a:rPr>
              <a:t>。</a:t>
            </a:r>
            <a:r>
              <a:rPr lang="en-US" altLang="zh-CN" sz="2000" b="1" i="1" dirty="0" smtClean="0">
                <a:solidFill>
                  <a:schemeClr val="tx1"/>
                </a:solidFill>
              </a:rPr>
              <a:t/>
            </a:r>
            <a:br>
              <a:rPr lang="en-US" altLang="zh-CN" sz="2000" b="1" i="1" dirty="0" smtClean="0">
                <a:solidFill>
                  <a:schemeClr val="tx1"/>
                </a:solidFill>
              </a:rPr>
            </a:br>
            <a:r>
              <a:rPr lang="zh-CN" altLang="en-US" sz="2000" dirty="0">
                <a:solidFill>
                  <a:schemeClr val="tx1"/>
                </a:solidFill>
              </a:rPr>
              <a:t>	由于柔性臂的臂段是不断弯曲变化的，因此在理论模型存在偏差的情况下，无法直接根据驱动空间参数得到臂段的弯曲角度、末端位置等运动参数。柔性臂结构紧凑，难以在臂段上直接安装传感器，因此直接对实验系统的运动参数进行测量可能是比较困难的。</a:t>
            </a:r>
            <a:endParaRPr lang="en-US" altLang="zh-CN" sz="2000" dirty="0" smtClean="0">
              <a:solidFill>
                <a:schemeClr val="tx1"/>
              </a:solidFill>
            </a:endParaRPr>
          </a:p>
        </p:txBody>
      </p:sp>
      <p:sp>
        <p:nvSpPr>
          <p:cNvPr id="5" name="文本框 4"/>
          <p:cNvSpPr txBox="1"/>
          <p:nvPr/>
        </p:nvSpPr>
        <p:spPr>
          <a:xfrm>
            <a:off x="1187624" y="4149080"/>
            <a:ext cx="7416824" cy="1015663"/>
          </a:xfrm>
          <a:prstGeom prst="rect">
            <a:avLst/>
          </a:prstGeom>
          <a:noFill/>
        </p:spPr>
        <p:txBody>
          <a:bodyPr wrap="square" rtlCol="0">
            <a:spAutoFit/>
          </a:bodyPr>
          <a:lstStyle/>
          <a:p>
            <a:r>
              <a:rPr lang="zh-CN" altLang="en-US" sz="2000" b="1" i="1" dirty="0" smtClean="0">
                <a:solidFill>
                  <a:schemeClr val="tx1"/>
                </a:solidFill>
              </a:rPr>
              <a:t>拟采取的解决</a:t>
            </a:r>
            <a:r>
              <a:rPr lang="zh-CN" altLang="en-US" sz="2000" b="1" i="1" dirty="0">
                <a:solidFill>
                  <a:schemeClr val="tx1"/>
                </a:solidFill>
              </a:rPr>
              <a:t>措施：采用外部非接触式</a:t>
            </a:r>
            <a:r>
              <a:rPr lang="zh-CN" altLang="en-US" sz="2000" b="1" i="1" dirty="0" smtClean="0">
                <a:solidFill>
                  <a:schemeClr val="tx1"/>
                </a:solidFill>
              </a:rPr>
              <a:t>测量</a:t>
            </a:r>
            <a:r>
              <a:rPr lang="en-US" altLang="zh-CN" sz="2000" b="1" i="1" dirty="0" smtClean="0">
                <a:solidFill>
                  <a:schemeClr val="tx1"/>
                </a:solidFill>
              </a:rPr>
              <a:t/>
            </a:r>
            <a:br>
              <a:rPr lang="en-US" altLang="zh-CN" sz="2000" b="1" i="1" dirty="0" smtClean="0">
                <a:solidFill>
                  <a:schemeClr val="tx1"/>
                </a:solidFill>
              </a:rPr>
            </a:br>
            <a:r>
              <a:rPr lang="zh-CN" altLang="en-US" sz="2000" dirty="0">
                <a:solidFill>
                  <a:schemeClr val="tx1"/>
                </a:solidFill>
              </a:rPr>
              <a:t>	为了获得柔性臂弯曲之后的形状参数，可以借助深度相机等视觉测量设备，实现非接触式测量。</a:t>
            </a:r>
            <a:endParaRPr lang="en-US" altLang="zh-CN" sz="2000" dirty="0" smtClean="0">
              <a:solidFill>
                <a:schemeClr val="tx1"/>
              </a:solidFill>
            </a:endParaRPr>
          </a:p>
        </p:txBody>
      </p:sp>
    </p:spTree>
    <p:extLst>
      <p:ext uri="{BB962C8B-B14F-4D97-AF65-F5344CB8AC3E}">
        <p14:creationId xmlns:p14="http://schemas.microsoft.com/office/powerpoint/2010/main" val="12584058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883024"/>
            <a:ext cx="7772400" cy="762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6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谢 谢！</a:t>
            </a:r>
            <a:endParaRPr lang="zh-CN" altLang="en-US" sz="6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747174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71800" y="1484784"/>
            <a:ext cx="7920880" cy="4555093"/>
          </a:xfrm>
          <a:prstGeom prst="rect">
            <a:avLst/>
          </a:prstGeom>
          <a:noFill/>
        </p:spPr>
        <p:txBody>
          <a:bodyPr wrap="square" rtlCol="0">
            <a:spAutoFit/>
          </a:bodyPr>
          <a:lstStyle/>
          <a:p>
            <a:pPr marL="457200" indent="-457200">
              <a:lnSpc>
                <a:spcPct val="150000"/>
              </a:lnSpc>
              <a:buAutoNum type="arabicPeriod"/>
            </a:pPr>
            <a:r>
              <a:rPr lang="zh-CN" altLang="en-US" sz="2000" b="1" dirty="0" smtClean="0">
                <a:solidFill>
                  <a:schemeClr val="tx1"/>
                </a:solidFill>
              </a:rPr>
              <a:t>研究背景与意义</a:t>
            </a:r>
            <a:endParaRPr lang="en-US" altLang="zh-CN" sz="2000" b="1" dirty="0" smtClean="0">
              <a:solidFill>
                <a:schemeClr val="tx1"/>
              </a:solidFill>
            </a:endParaRPr>
          </a:p>
          <a:p>
            <a:pPr marL="457200" indent="-457200">
              <a:lnSpc>
                <a:spcPct val="150000"/>
              </a:lnSpc>
              <a:buAutoNum type="arabicPeriod"/>
            </a:pPr>
            <a:r>
              <a:rPr lang="zh-CN" altLang="en-US" sz="2000" dirty="0" smtClean="0">
                <a:solidFill>
                  <a:schemeClr val="bg2"/>
                </a:solidFill>
              </a:rPr>
              <a:t>连续型机械臂的研究现状</a:t>
            </a:r>
            <a:r>
              <a:rPr lang="en-US" altLang="zh-CN" sz="2000" dirty="0" smtClean="0">
                <a:solidFill>
                  <a:schemeClr val="bg2"/>
                </a:solidFill>
              </a:rPr>
              <a:t/>
            </a:r>
            <a:br>
              <a:rPr lang="en-US" altLang="zh-CN" sz="2000" dirty="0" smtClean="0">
                <a:solidFill>
                  <a:schemeClr val="bg2"/>
                </a:solidFill>
              </a:rPr>
            </a:br>
            <a:r>
              <a:rPr lang="en-US" altLang="zh-CN" sz="2000" dirty="0" smtClean="0">
                <a:solidFill>
                  <a:schemeClr val="bg2"/>
                </a:solidFill>
              </a:rPr>
              <a:t>2.1 </a:t>
            </a:r>
            <a:r>
              <a:rPr lang="zh-CN" altLang="en-US" sz="2000" dirty="0">
                <a:solidFill>
                  <a:schemeClr val="bg2"/>
                </a:solidFill>
              </a:rPr>
              <a:t>分类</a:t>
            </a:r>
            <a:endParaRPr lang="en-US" altLang="zh-CN" sz="2000" dirty="0">
              <a:solidFill>
                <a:schemeClr val="bg2"/>
              </a:solidFill>
            </a:endParaRPr>
          </a:p>
          <a:p>
            <a:pPr lvl="1">
              <a:lnSpc>
                <a:spcPct val="150000"/>
              </a:lnSpc>
            </a:pPr>
            <a:r>
              <a:rPr lang="en-US" altLang="zh-CN" sz="2000" dirty="0">
                <a:solidFill>
                  <a:schemeClr val="bg2"/>
                </a:solidFill>
              </a:rPr>
              <a:t>2.2 </a:t>
            </a:r>
            <a:r>
              <a:rPr lang="zh-CN" altLang="en-US" sz="2000" dirty="0">
                <a:solidFill>
                  <a:schemeClr val="bg2"/>
                </a:solidFill>
              </a:rPr>
              <a:t>运动学模型</a:t>
            </a:r>
            <a:endParaRPr lang="en-US" altLang="zh-CN" sz="2000" dirty="0">
              <a:solidFill>
                <a:schemeClr val="bg2"/>
              </a:solidFill>
            </a:endParaRPr>
          </a:p>
          <a:p>
            <a:pPr lvl="1">
              <a:lnSpc>
                <a:spcPct val="150000"/>
              </a:lnSpc>
            </a:pPr>
            <a:r>
              <a:rPr lang="en-US" altLang="zh-CN" sz="2000" dirty="0">
                <a:solidFill>
                  <a:schemeClr val="bg2"/>
                </a:solidFill>
              </a:rPr>
              <a:t>2.3 </a:t>
            </a:r>
            <a:r>
              <a:rPr lang="zh-CN" altLang="en-US" sz="2000" dirty="0">
                <a:solidFill>
                  <a:schemeClr val="bg2"/>
                </a:solidFill>
              </a:rPr>
              <a:t>动力学和控制</a:t>
            </a:r>
            <a:endParaRPr lang="en-US" altLang="zh-CN" sz="2000" dirty="0">
              <a:solidFill>
                <a:schemeClr val="bg2"/>
              </a:solidFill>
            </a:endParaRPr>
          </a:p>
          <a:p>
            <a:pPr lvl="1">
              <a:lnSpc>
                <a:spcPct val="150000"/>
              </a:lnSpc>
            </a:pPr>
            <a:r>
              <a:rPr lang="en-US" altLang="zh-CN" sz="2000" dirty="0">
                <a:solidFill>
                  <a:schemeClr val="bg2"/>
                </a:solidFill>
              </a:rPr>
              <a:t>2.4 </a:t>
            </a:r>
            <a:r>
              <a:rPr lang="zh-CN" altLang="en-US" sz="2000" dirty="0">
                <a:solidFill>
                  <a:schemeClr val="bg2"/>
                </a:solidFill>
              </a:rPr>
              <a:t>轨迹</a:t>
            </a:r>
            <a:r>
              <a:rPr lang="zh-CN" altLang="en-US" sz="2000" dirty="0" smtClean="0">
                <a:solidFill>
                  <a:schemeClr val="bg2"/>
                </a:solidFill>
              </a:rPr>
              <a:t>规划</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主要研究内容</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研究方案及进度安排</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可能遇到的问题及解决措施</a:t>
            </a:r>
            <a:endParaRPr lang="en-US" altLang="zh-CN" sz="2000" dirty="0" smtClean="0">
              <a:solidFill>
                <a:schemeClr val="bg2"/>
              </a:solidFill>
            </a:endParaRPr>
          </a:p>
          <a:p>
            <a:pPr lvl="1"/>
            <a:endParaRPr lang="en-US" altLang="zh-CN" sz="2000" dirty="0" smtClean="0">
              <a:solidFill>
                <a:schemeClr val="tx1"/>
              </a:solidFill>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056113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研究背景及意义</a:t>
            </a:r>
            <a:endParaRPr lang="zh-CN" altLang="en-US" sz="3200" dirty="0">
              <a:solidFill>
                <a:schemeClr val="tx1"/>
              </a:solidFill>
            </a:endParaRPr>
          </a:p>
        </p:txBody>
      </p:sp>
      <p:sp>
        <p:nvSpPr>
          <p:cNvPr id="4" name="文本框 3"/>
          <p:cNvSpPr txBox="1"/>
          <p:nvPr/>
        </p:nvSpPr>
        <p:spPr>
          <a:xfrm>
            <a:off x="899592" y="1382688"/>
            <a:ext cx="7920880" cy="1323439"/>
          </a:xfrm>
          <a:prstGeom prst="rect">
            <a:avLst/>
          </a:prstGeom>
          <a:noFill/>
        </p:spPr>
        <p:txBody>
          <a:bodyPr wrap="square" rtlCol="0">
            <a:spAutoFit/>
          </a:bodyPr>
          <a:lstStyle/>
          <a:p>
            <a:r>
              <a:rPr lang="zh-CN" altLang="en-US" sz="2000" dirty="0" smtClean="0">
                <a:solidFill>
                  <a:schemeClr val="tx1"/>
                </a:solidFill>
              </a:rPr>
              <a:t>机器人的应用领域不断拓展，应用环境愈发复杂。灾后废墟救援、核电站事故勘察等复杂非结构环境下的作业任务对于机器人的研制和运动规划提出了更高的要求。</a:t>
            </a:r>
            <a:endParaRPr lang="en-US" altLang="zh-CN" sz="2000" dirty="0" smtClean="0">
              <a:solidFill>
                <a:schemeClr val="tx1"/>
              </a:solidFill>
            </a:endParaRPr>
          </a:p>
          <a:p>
            <a:r>
              <a:rPr lang="zh-CN" altLang="en-US" sz="2000" dirty="0" smtClean="0">
                <a:solidFill>
                  <a:schemeClr val="tx1"/>
                </a:solidFill>
              </a:rPr>
              <a:t>新型机器人应该具有更强的</a:t>
            </a:r>
            <a:r>
              <a:rPr lang="zh-CN" altLang="en-US" sz="2000" b="1" dirty="0" smtClean="0">
                <a:solidFill>
                  <a:schemeClr val="tx1"/>
                </a:solidFill>
              </a:rPr>
              <a:t>运动灵活性</a:t>
            </a:r>
            <a:r>
              <a:rPr lang="zh-CN" altLang="en-US" sz="2000" dirty="0" smtClean="0">
                <a:solidFill>
                  <a:schemeClr val="tx1"/>
                </a:solidFill>
              </a:rPr>
              <a:t>和</a:t>
            </a:r>
            <a:r>
              <a:rPr lang="zh-CN" altLang="en-US" sz="2000" b="1" dirty="0" smtClean="0">
                <a:solidFill>
                  <a:schemeClr val="tx1"/>
                </a:solidFill>
              </a:rPr>
              <a:t>狭小空间的穿越能力</a:t>
            </a:r>
            <a:r>
              <a:rPr lang="zh-CN" altLang="en-US" sz="2000" dirty="0" smtClean="0">
                <a:solidFill>
                  <a:schemeClr val="tx1"/>
                </a:solidFill>
              </a:rPr>
              <a:t>。</a:t>
            </a:r>
            <a:endParaRPr lang="zh-CN" altLang="en-US" sz="2000" dirty="0">
              <a:solidFill>
                <a:schemeClr val="tx1"/>
              </a:solidFill>
            </a:endParaRPr>
          </a:p>
        </p:txBody>
      </p:sp>
      <p:pic>
        <p:nvPicPr>
          <p:cNvPr id="5" name="图片 4"/>
          <p:cNvPicPr>
            <a:picLocks noChangeAspect="1"/>
          </p:cNvPicPr>
          <p:nvPr/>
        </p:nvPicPr>
        <p:blipFill>
          <a:blip r:embed="rId2"/>
          <a:stretch>
            <a:fillRect/>
          </a:stretch>
        </p:blipFill>
        <p:spPr>
          <a:xfrm>
            <a:off x="2332681" y="3212976"/>
            <a:ext cx="2709689" cy="2827787"/>
          </a:xfrm>
          <a:prstGeom prst="rect">
            <a:avLst/>
          </a:prstGeom>
        </p:spPr>
      </p:pic>
      <p:pic>
        <p:nvPicPr>
          <p:cNvPr id="6" name="图片 5"/>
          <p:cNvPicPr>
            <a:picLocks noChangeAspect="1"/>
          </p:cNvPicPr>
          <p:nvPr/>
        </p:nvPicPr>
        <p:blipFill>
          <a:blip r:embed="rId3"/>
          <a:stretch>
            <a:fillRect/>
          </a:stretch>
        </p:blipFill>
        <p:spPr>
          <a:xfrm>
            <a:off x="5042370" y="3866432"/>
            <a:ext cx="3603526" cy="2174331"/>
          </a:xfrm>
          <a:prstGeom prst="rect">
            <a:avLst/>
          </a:prstGeom>
        </p:spPr>
      </p:pic>
      <p:sp>
        <p:nvSpPr>
          <p:cNvPr id="7" name="文本框 6"/>
          <p:cNvSpPr txBox="1"/>
          <p:nvPr/>
        </p:nvSpPr>
        <p:spPr>
          <a:xfrm>
            <a:off x="3131840" y="6046937"/>
            <a:ext cx="1005403" cy="338554"/>
          </a:xfrm>
          <a:prstGeom prst="rect">
            <a:avLst/>
          </a:prstGeom>
          <a:noFill/>
        </p:spPr>
        <p:txBody>
          <a:bodyPr wrap="none" rtlCol="0">
            <a:spAutoFit/>
          </a:bodyPr>
          <a:lstStyle/>
          <a:p>
            <a:r>
              <a:rPr lang="zh-CN" altLang="en-US" sz="1600" dirty="0" smtClean="0">
                <a:solidFill>
                  <a:schemeClr val="tx1"/>
                </a:solidFill>
                <a:latin typeface="楷体" panose="02010609060101010101" pitchFamily="49" charset="-122"/>
                <a:ea typeface="楷体" panose="02010609060101010101" pitchFamily="49" charset="-122"/>
              </a:rPr>
              <a:t>地震废墟</a:t>
            </a:r>
            <a:endParaRPr lang="zh-CN" altLang="en-US" sz="1600" dirty="0">
              <a:solidFill>
                <a:schemeClr val="tx1"/>
              </a:solidFill>
              <a:latin typeface="楷体" panose="02010609060101010101" pitchFamily="49" charset="-122"/>
              <a:ea typeface="楷体" panose="02010609060101010101" pitchFamily="49" charset="-122"/>
            </a:endParaRPr>
          </a:p>
        </p:txBody>
      </p:sp>
      <p:sp>
        <p:nvSpPr>
          <p:cNvPr id="8" name="文本框 7"/>
          <p:cNvSpPr txBox="1"/>
          <p:nvPr/>
        </p:nvSpPr>
        <p:spPr>
          <a:xfrm>
            <a:off x="5624281" y="6040763"/>
            <a:ext cx="2441694" cy="338554"/>
          </a:xfrm>
          <a:prstGeom prst="rect">
            <a:avLst/>
          </a:prstGeom>
          <a:noFill/>
        </p:spPr>
        <p:txBody>
          <a:bodyPr wrap="none" rtlCol="0">
            <a:spAutoFit/>
          </a:bodyPr>
          <a:lstStyle/>
          <a:p>
            <a:r>
              <a:rPr lang="zh-CN" altLang="en-US" sz="1600" dirty="0" smtClean="0">
                <a:solidFill>
                  <a:schemeClr val="tx1"/>
                </a:solidFill>
                <a:latin typeface="楷体" panose="02010609060101010101" pitchFamily="49" charset="-122"/>
                <a:ea typeface="楷体" panose="02010609060101010101" pitchFamily="49" charset="-122"/>
              </a:rPr>
              <a:t>福岛核电站废弃机组内部</a:t>
            </a:r>
            <a:endParaRPr lang="zh-CN" altLang="en-US" sz="16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36407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研究背景及意义</a:t>
            </a:r>
            <a:endParaRPr lang="zh-CN" altLang="en-US" sz="3200" dirty="0">
              <a:solidFill>
                <a:schemeClr val="tx1"/>
              </a:solidFill>
            </a:endParaRPr>
          </a:p>
        </p:txBody>
      </p:sp>
      <p:pic>
        <p:nvPicPr>
          <p:cNvPr id="4" name="图片 3"/>
          <p:cNvPicPr>
            <a:picLocks noChangeAspect="1"/>
          </p:cNvPicPr>
          <p:nvPr/>
        </p:nvPicPr>
        <p:blipFill>
          <a:blip r:embed="rId2"/>
          <a:stretch>
            <a:fillRect/>
          </a:stretch>
        </p:blipFill>
        <p:spPr>
          <a:xfrm>
            <a:off x="2319403" y="4813369"/>
            <a:ext cx="3432728" cy="2044631"/>
          </a:xfrm>
          <a:prstGeom prst="rect">
            <a:avLst/>
          </a:prstGeom>
        </p:spPr>
      </p:pic>
      <p:sp>
        <p:nvSpPr>
          <p:cNvPr id="6" name="文本框 5"/>
          <p:cNvSpPr txBox="1"/>
          <p:nvPr/>
        </p:nvSpPr>
        <p:spPr>
          <a:xfrm>
            <a:off x="899592" y="1382688"/>
            <a:ext cx="2232248" cy="400110"/>
          </a:xfrm>
          <a:prstGeom prst="rect">
            <a:avLst/>
          </a:prstGeom>
          <a:noFill/>
        </p:spPr>
        <p:txBody>
          <a:bodyPr wrap="square" rtlCol="0">
            <a:spAutoFit/>
          </a:bodyPr>
          <a:lstStyle/>
          <a:p>
            <a:r>
              <a:rPr lang="zh-CN" altLang="en-US" sz="2000" dirty="0" smtClean="0">
                <a:solidFill>
                  <a:schemeClr val="tx1"/>
                </a:solidFill>
              </a:rPr>
              <a:t>传统刚性机械臂：</a:t>
            </a:r>
            <a:endParaRPr lang="en-US" altLang="zh-CN" sz="2000" dirty="0" smtClean="0">
              <a:solidFill>
                <a:schemeClr val="tx1"/>
              </a:solidFill>
            </a:endParaRPr>
          </a:p>
        </p:txBody>
      </p:sp>
      <p:sp>
        <p:nvSpPr>
          <p:cNvPr id="7" name="文本框 6"/>
          <p:cNvSpPr txBox="1"/>
          <p:nvPr/>
        </p:nvSpPr>
        <p:spPr>
          <a:xfrm>
            <a:off x="909450" y="1771453"/>
            <a:ext cx="7911022"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solidFill>
                  <a:schemeClr val="tx1"/>
                </a:solidFill>
              </a:rPr>
              <a:t>电机、传动机构等位于关节臂杆中，增大了关节的质量和尺寸；</a:t>
            </a:r>
            <a:endParaRPr lang="en-US" altLang="zh-CN" sz="2000" dirty="0" smtClean="0">
              <a:solidFill>
                <a:schemeClr val="tx1"/>
              </a:solidFill>
            </a:endParaRPr>
          </a:p>
          <a:p>
            <a:pPr marL="342900" indent="-342900">
              <a:buFont typeface="Wingdings" panose="05000000000000000000" pitchFamily="2" charset="2"/>
              <a:buChar char="Ø"/>
            </a:pPr>
            <a:r>
              <a:rPr lang="zh-CN" altLang="en-US" sz="2000" dirty="0">
                <a:solidFill>
                  <a:schemeClr val="tx1"/>
                </a:solidFill>
              </a:rPr>
              <a:t>粗</a:t>
            </a:r>
            <a:r>
              <a:rPr lang="zh-CN" altLang="en-US" sz="2000" dirty="0" smtClean="0">
                <a:solidFill>
                  <a:schemeClr val="tx1"/>
                </a:solidFill>
              </a:rPr>
              <a:t>长笨重的臂杆进一步限制了关节数目，自由度较少；</a:t>
            </a:r>
            <a:endParaRPr lang="en-US" altLang="zh-CN" sz="2000" dirty="0" smtClean="0">
              <a:solidFill>
                <a:schemeClr val="tx1"/>
              </a:solidFill>
            </a:endParaRPr>
          </a:p>
          <a:p>
            <a:pPr marL="342900" indent="-342900">
              <a:buFont typeface="Wingdings" panose="05000000000000000000" pitchFamily="2" charset="2"/>
              <a:buChar char="Ø"/>
            </a:pPr>
            <a:r>
              <a:rPr lang="zh-CN" altLang="en-US" sz="2000" dirty="0" smtClean="0">
                <a:solidFill>
                  <a:schemeClr val="tx1"/>
                </a:solidFill>
              </a:rPr>
              <a:t>灵活性差，狭小空间中作能力不强。</a:t>
            </a:r>
            <a:endParaRPr lang="en-US" altLang="zh-CN" sz="2000" dirty="0" smtClean="0">
              <a:solidFill>
                <a:schemeClr val="tx1"/>
              </a:solidFill>
            </a:endParaRPr>
          </a:p>
        </p:txBody>
      </p:sp>
      <p:sp>
        <p:nvSpPr>
          <p:cNvPr id="8" name="文本框 7"/>
          <p:cNvSpPr txBox="1"/>
          <p:nvPr/>
        </p:nvSpPr>
        <p:spPr>
          <a:xfrm>
            <a:off x="933114" y="2787116"/>
            <a:ext cx="3638885" cy="400110"/>
          </a:xfrm>
          <a:prstGeom prst="rect">
            <a:avLst/>
          </a:prstGeom>
          <a:noFill/>
        </p:spPr>
        <p:txBody>
          <a:bodyPr wrap="square" rtlCol="0">
            <a:spAutoFit/>
          </a:bodyPr>
          <a:lstStyle/>
          <a:p>
            <a:r>
              <a:rPr lang="zh-CN" altLang="en-US" sz="2000" dirty="0" smtClean="0">
                <a:solidFill>
                  <a:schemeClr val="tx1"/>
                </a:solidFill>
              </a:rPr>
              <a:t>绳驱超冗余连续型机械臂：</a:t>
            </a:r>
            <a:endParaRPr lang="en-US" altLang="zh-CN" sz="2000" dirty="0" smtClean="0">
              <a:solidFill>
                <a:schemeClr val="tx1"/>
              </a:solidFill>
            </a:endParaRPr>
          </a:p>
        </p:txBody>
      </p:sp>
      <p:sp>
        <p:nvSpPr>
          <p:cNvPr id="9" name="文本框 8"/>
          <p:cNvSpPr txBox="1"/>
          <p:nvPr/>
        </p:nvSpPr>
        <p:spPr>
          <a:xfrm>
            <a:off x="942973" y="3175881"/>
            <a:ext cx="7911022" cy="163121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solidFill>
                  <a:schemeClr val="tx1"/>
                </a:solidFill>
              </a:rPr>
              <a:t>绳索远程驱动，电机、控制电路、传动装置等可以迁移到根部基座，</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臂段体积和质量显著减小；</a:t>
            </a:r>
            <a:endParaRPr lang="en-US" altLang="zh-CN" sz="2000" dirty="0" smtClean="0">
              <a:solidFill>
                <a:schemeClr val="tx1"/>
              </a:solidFill>
            </a:endParaRPr>
          </a:p>
          <a:p>
            <a:pPr marL="342900" indent="-342900">
              <a:buFont typeface="Wingdings" panose="05000000000000000000" pitchFamily="2" charset="2"/>
              <a:buChar char="Ø"/>
            </a:pPr>
            <a:r>
              <a:rPr lang="zh-CN" altLang="en-US" sz="2000" dirty="0" smtClean="0">
                <a:solidFill>
                  <a:schemeClr val="tx1"/>
                </a:solidFill>
              </a:rPr>
              <a:t>机械臂可以由更多关节组成，整臂具有更多的运动自由度，运动灵活性更强，狭小空间的穿越能力更强；</a:t>
            </a:r>
            <a:endParaRPr lang="en-US" altLang="zh-CN" sz="2000" dirty="0" smtClean="0">
              <a:solidFill>
                <a:schemeClr val="tx1"/>
              </a:solidFill>
            </a:endParaRPr>
          </a:p>
          <a:p>
            <a:pPr marL="342900" indent="-342900">
              <a:buFont typeface="Wingdings" panose="05000000000000000000" pitchFamily="2" charset="2"/>
              <a:buChar char="Ø"/>
            </a:pPr>
            <a:r>
              <a:rPr lang="zh-CN" altLang="en-US" sz="2000" dirty="0" smtClean="0">
                <a:solidFill>
                  <a:schemeClr val="tx1"/>
                </a:solidFill>
              </a:rPr>
              <a:t>通常由柔性材料作为支撑或回复机构，具有柔顺性。</a:t>
            </a:r>
            <a:endParaRPr lang="en-US" altLang="zh-CN" sz="2000" dirty="0" smtClean="0">
              <a:solidFill>
                <a:schemeClr val="tx1"/>
              </a:solidFill>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681304" y="5049255"/>
            <a:ext cx="2067593" cy="1549896"/>
          </a:xfrm>
          <a:prstGeom prst="rect">
            <a:avLst/>
          </a:prstGeom>
        </p:spPr>
      </p:pic>
    </p:spTree>
    <p:extLst>
      <p:ext uri="{BB962C8B-B14F-4D97-AF65-F5344CB8AC3E}">
        <p14:creationId xmlns:p14="http://schemas.microsoft.com/office/powerpoint/2010/main" val="408053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研究背景及意义</a:t>
            </a:r>
            <a:endParaRPr lang="zh-CN" altLang="en-US" sz="3200" dirty="0">
              <a:solidFill>
                <a:schemeClr val="tx1"/>
              </a:solidFill>
            </a:endParaRPr>
          </a:p>
        </p:txBody>
      </p:sp>
      <p:sp>
        <p:nvSpPr>
          <p:cNvPr id="4" name="文本框 3"/>
          <p:cNvSpPr txBox="1"/>
          <p:nvPr/>
        </p:nvSpPr>
        <p:spPr>
          <a:xfrm>
            <a:off x="899592" y="1382688"/>
            <a:ext cx="7416824" cy="707886"/>
          </a:xfrm>
          <a:prstGeom prst="rect">
            <a:avLst/>
          </a:prstGeom>
          <a:noFill/>
        </p:spPr>
        <p:txBody>
          <a:bodyPr wrap="square" rtlCol="0">
            <a:spAutoFit/>
          </a:bodyPr>
          <a:lstStyle/>
          <a:p>
            <a:r>
              <a:rPr lang="zh-CN" altLang="en-US" sz="2000" dirty="0">
                <a:solidFill>
                  <a:schemeClr val="tx1"/>
                </a:solidFill>
              </a:rPr>
              <a:t>超</a:t>
            </a:r>
            <a:r>
              <a:rPr lang="zh-CN" altLang="en-US" sz="2000" dirty="0" smtClean="0">
                <a:solidFill>
                  <a:schemeClr val="tx1"/>
                </a:solidFill>
              </a:rPr>
              <a:t>冗余连续型柔性臂具有更强的运动灵活性和狭小空间的作业能力，应用前景广阔。</a:t>
            </a:r>
            <a:endParaRPr lang="en-US" altLang="zh-CN" sz="2000" dirty="0" smtClean="0">
              <a:solidFill>
                <a:schemeClr val="tx1"/>
              </a:solidFill>
            </a:endParaRPr>
          </a:p>
        </p:txBody>
      </p:sp>
      <p:pic>
        <p:nvPicPr>
          <p:cNvPr id="2" name="图片 1"/>
          <p:cNvPicPr>
            <a:picLocks noChangeAspect="1"/>
          </p:cNvPicPr>
          <p:nvPr/>
        </p:nvPicPr>
        <p:blipFill>
          <a:blip r:embed="rId2"/>
          <a:stretch>
            <a:fillRect/>
          </a:stretch>
        </p:blipFill>
        <p:spPr>
          <a:xfrm>
            <a:off x="4139952" y="2420888"/>
            <a:ext cx="4819650" cy="3914775"/>
          </a:xfrm>
          <a:prstGeom prst="rect">
            <a:avLst/>
          </a:prstGeom>
        </p:spPr>
      </p:pic>
      <p:sp>
        <p:nvSpPr>
          <p:cNvPr id="5" name="文本框 4"/>
          <p:cNvSpPr txBox="1"/>
          <p:nvPr/>
        </p:nvSpPr>
        <p:spPr>
          <a:xfrm>
            <a:off x="971600" y="3408779"/>
            <a:ext cx="7416824" cy="224676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solidFill>
                  <a:schemeClr val="tx1"/>
                </a:solidFill>
              </a:rPr>
              <a:t>飞机油箱、舱体</a:t>
            </a:r>
            <a:endParaRPr lang="en-US" altLang="zh-CN" sz="2000" dirty="0" smtClean="0">
              <a:solidFill>
                <a:schemeClr val="tx1"/>
              </a:solidFill>
            </a:endParaRPr>
          </a:p>
          <a:p>
            <a:pPr marL="342900" indent="-342900">
              <a:buFont typeface="Wingdings" panose="05000000000000000000" pitchFamily="2" charset="2"/>
              <a:buChar char="Ø"/>
            </a:pPr>
            <a:r>
              <a:rPr lang="zh-CN" altLang="en-US" sz="2000" dirty="0" smtClean="0">
                <a:solidFill>
                  <a:schemeClr val="tx1"/>
                </a:solidFill>
              </a:rPr>
              <a:t>狭小管道</a:t>
            </a:r>
            <a:endParaRPr lang="en-US" altLang="zh-CN" sz="2000" dirty="0" smtClean="0">
              <a:solidFill>
                <a:schemeClr val="tx1"/>
              </a:solidFill>
            </a:endParaRPr>
          </a:p>
          <a:p>
            <a:pPr marL="342900" indent="-342900">
              <a:buFont typeface="Wingdings" panose="05000000000000000000" pitchFamily="2" charset="2"/>
              <a:buChar char="Ø"/>
            </a:pPr>
            <a:r>
              <a:rPr lang="zh-CN" altLang="en-US" sz="2000" dirty="0" smtClean="0">
                <a:solidFill>
                  <a:schemeClr val="tx1"/>
                </a:solidFill>
              </a:rPr>
              <a:t>危险环境中的狭小缝隙</a:t>
            </a:r>
            <a:endParaRPr lang="en-US" altLang="zh-CN" sz="2000" dirty="0" smtClean="0">
              <a:solidFill>
                <a:schemeClr val="tx1"/>
              </a:solidFill>
            </a:endParaRPr>
          </a:p>
          <a:p>
            <a:pPr marL="342900" indent="-342900">
              <a:buFont typeface="Wingdings" panose="05000000000000000000" pitchFamily="2" charset="2"/>
              <a:buChar char="Ø"/>
            </a:pPr>
            <a:r>
              <a:rPr lang="zh-CN" altLang="en-US" sz="2000" dirty="0">
                <a:solidFill>
                  <a:schemeClr val="tx1"/>
                </a:solidFill>
              </a:rPr>
              <a:t>灾</a:t>
            </a:r>
            <a:r>
              <a:rPr lang="zh-CN" altLang="en-US" sz="2000" dirty="0" smtClean="0">
                <a:solidFill>
                  <a:schemeClr val="tx1"/>
                </a:solidFill>
              </a:rPr>
              <a:t>后救援</a:t>
            </a:r>
            <a:endParaRPr lang="en-US" altLang="zh-CN" sz="2000" dirty="0" smtClean="0">
              <a:solidFill>
                <a:schemeClr val="tx1"/>
              </a:solidFill>
            </a:endParaRPr>
          </a:p>
          <a:p>
            <a:pPr marL="342900" indent="-342900">
              <a:buFont typeface="Wingdings" panose="05000000000000000000" pitchFamily="2" charset="2"/>
              <a:buChar char="Ø"/>
            </a:pPr>
            <a:r>
              <a:rPr lang="zh-CN" altLang="en-US" sz="2000" dirty="0" smtClean="0">
                <a:solidFill>
                  <a:schemeClr val="tx1"/>
                </a:solidFill>
              </a:rPr>
              <a:t>外科手术</a:t>
            </a:r>
            <a:endParaRPr lang="en-US" altLang="zh-CN" sz="2000" dirty="0" smtClean="0">
              <a:solidFill>
                <a:schemeClr val="tx1"/>
              </a:solidFill>
            </a:endParaRPr>
          </a:p>
          <a:p>
            <a:pPr marL="342900" indent="-342900">
              <a:buFont typeface="Wingdings" panose="05000000000000000000" pitchFamily="2" charset="2"/>
              <a:buChar char="Ø"/>
            </a:pPr>
            <a:r>
              <a:rPr lang="zh-CN" altLang="en-US" sz="2000" dirty="0">
                <a:solidFill>
                  <a:schemeClr val="tx1"/>
                </a:solidFill>
              </a:rPr>
              <a:t>在</a:t>
            </a:r>
            <a:r>
              <a:rPr lang="zh-CN" altLang="en-US" sz="2000" dirty="0" smtClean="0">
                <a:solidFill>
                  <a:schemeClr val="tx1"/>
                </a:solidFill>
              </a:rPr>
              <a:t>轨维护</a:t>
            </a:r>
            <a:endParaRPr lang="en-US" altLang="zh-CN" sz="2000" dirty="0" smtClean="0">
              <a:solidFill>
                <a:schemeClr val="tx1"/>
              </a:solidFill>
            </a:endParaRPr>
          </a:p>
          <a:p>
            <a:pPr marL="342900" indent="-342900">
              <a:buFont typeface="Wingdings" panose="05000000000000000000" pitchFamily="2" charset="2"/>
              <a:buChar char="Ø"/>
            </a:pPr>
            <a:r>
              <a:rPr lang="en-US" altLang="zh-CN" sz="2000" dirty="0">
                <a:solidFill>
                  <a:schemeClr val="tx1"/>
                </a:solidFill>
              </a:rPr>
              <a:t>……</a:t>
            </a:r>
            <a:endParaRPr lang="en-US" altLang="zh-CN" sz="2000" dirty="0" smtClean="0">
              <a:solidFill>
                <a:schemeClr val="tx1"/>
              </a:solidFill>
            </a:endParaRPr>
          </a:p>
        </p:txBody>
      </p:sp>
    </p:spTree>
    <p:extLst>
      <p:ext uri="{BB962C8B-B14F-4D97-AF65-F5344CB8AC3E}">
        <p14:creationId xmlns:p14="http://schemas.microsoft.com/office/powerpoint/2010/main" val="2375051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目录</a:t>
            </a:r>
            <a:endParaRPr lang="zh-CN" altLang="en-US" sz="3200" dirty="0">
              <a:solidFill>
                <a:schemeClr val="tx1"/>
              </a:solidFill>
            </a:endParaRPr>
          </a:p>
        </p:txBody>
      </p:sp>
      <p:sp>
        <p:nvSpPr>
          <p:cNvPr id="4" name="文本框 3"/>
          <p:cNvSpPr txBox="1"/>
          <p:nvPr/>
        </p:nvSpPr>
        <p:spPr>
          <a:xfrm>
            <a:off x="2771800" y="1484784"/>
            <a:ext cx="7920880" cy="4555093"/>
          </a:xfrm>
          <a:prstGeom prst="rect">
            <a:avLst/>
          </a:prstGeom>
          <a:noFill/>
        </p:spPr>
        <p:txBody>
          <a:bodyPr wrap="square" rtlCol="0">
            <a:spAutoFit/>
          </a:bodyPr>
          <a:lstStyle/>
          <a:p>
            <a:pPr marL="457200" indent="-457200">
              <a:lnSpc>
                <a:spcPct val="150000"/>
              </a:lnSpc>
              <a:buAutoNum type="arabicPeriod"/>
            </a:pPr>
            <a:r>
              <a:rPr lang="zh-CN" altLang="en-US" sz="2000" dirty="0" smtClean="0">
                <a:solidFill>
                  <a:schemeClr val="bg2"/>
                </a:solidFill>
              </a:rPr>
              <a:t>研究背景与意义</a:t>
            </a:r>
            <a:endParaRPr lang="en-US" altLang="zh-CN" sz="2000" dirty="0" smtClean="0">
              <a:solidFill>
                <a:schemeClr val="bg2"/>
              </a:solidFill>
            </a:endParaRPr>
          </a:p>
          <a:p>
            <a:pPr marL="457200" indent="-457200">
              <a:lnSpc>
                <a:spcPct val="150000"/>
              </a:lnSpc>
              <a:buAutoNum type="arabicPeriod"/>
            </a:pPr>
            <a:r>
              <a:rPr lang="zh-CN" altLang="en-US" sz="2000" b="1" dirty="0" smtClean="0">
                <a:solidFill>
                  <a:schemeClr val="tx1"/>
                </a:solidFill>
              </a:rPr>
              <a:t>连续型机械臂的研究现状</a:t>
            </a:r>
            <a:r>
              <a:rPr lang="en-US" altLang="zh-CN" sz="2000" dirty="0" smtClean="0">
                <a:solidFill>
                  <a:schemeClr val="tx1"/>
                </a:solidFill>
              </a:rPr>
              <a:t/>
            </a:r>
            <a:br>
              <a:rPr lang="en-US" altLang="zh-CN" sz="2000" dirty="0" smtClean="0">
                <a:solidFill>
                  <a:schemeClr val="tx1"/>
                </a:solidFill>
              </a:rPr>
            </a:br>
            <a:r>
              <a:rPr lang="en-US" altLang="zh-CN" sz="2000" b="1" dirty="0" smtClean="0">
                <a:solidFill>
                  <a:schemeClr val="tx1"/>
                </a:solidFill>
              </a:rPr>
              <a:t>2.1 </a:t>
            </a:r>
            <a:r>
              <a:rPr lang="zh-CN" altLang="en-US" sz="2000" b="1" dirty="0">
                <a:solidFill>
                  <a:schemeClr val="tx1"/>
                </a:solidFill>
              </a:rPr>
              <a:t>分类</a:t>
            </a:r>
            <a:endParaRPr lang="en-US" altLang="zh-CN" sz="2000" b="1" dirty="0">
              <a:solidFill>
                <a:schemeClr val="tx1"/>
              </a:solidFill>
            </a:endParaRPr>
          </a:p>
          <a:p>
            <a:pPr lvl="1">
              <a:lnSpc>
                <a:spcPct val="150000"/>
              </a:lnSpc>
            </a:pPr>
            <a:r>
              <a:rPr lang="en-US" altLang="zh-CN" sz="2000" dirty="0">
                <a:solidFill>
                  <a:schemeClr val="bg2"/>
                </a:solidFill>
              </a:rPr>
              <a:t>2.2 </a:t>
            </a:r>
            <a:r>
              <a:rPr lang="zh-CN" altLang="en-US" sz="2000" dirty="0">
                <a:solidFill>
                  <a:schemeClr val="bg2"/>
                </a:solidFill>
              </a:rPr>
              <a:t>运动学模型</a:t>
            </a:r>
            <a:endParaRPr lang="en-US" altLang="zh-CN" sz="2000" dirty="0">
              <a:solidFill>
                <a:schemeClr val="bg2"/>
              </a:solidFill>
            </a:endParaRPr>
          </a:p>
          <a:p>
            <a:pPr lvl="1">
              <a:lnSpc>
                <a:spcPct val="150000"/>
              </a:lnSpc>
            </a:pPr>
            <a:r>
              <a:rPr lang="en-US" altLang="zh-CN" sz="2000" dirty="0">
                <a:solidFill>
                  <a:schemeClr val="bg2"/>
                </a:solidFill>
              </a:rPr>
              <a:t>2.3 </a:t>
            </a:r>
            <a:r>
              <a:rPr lang="zh-CN" altLang="en-US" sz="2000" dirty="0">
                <a:solidFill>
                  <a:schemeClr val="bg2"/>
                </a:solidFill>
              </a:rPr>
              <a:t>动力学和控制</a:t>
            </a:r>
            <a:endParaRPr lang="en-US" altLang="zh-CN" sz="2000" dirty="0">
              <a:solidFill>
                <a:schemeClr val="bg2"/>
              </a:solidFill>
            </a:endParaRPr>
          </a:p>
          <a:p>
            <a:pPr lvl="1">
              <a:lnSpc>
                <a:spcPct val="150000"/>
              </a:lnSpc>
            </a:pPr>
            <a:r>
              <a:rPr lang="en-US" altLang="zh-CN" sz="2000" dirty="0">
                <a:solidFill>
                  <a:schemeClr val="bg2"/>
                </a:solidFill>
              </a:rPr>
              <a:t>2.4 </a:t>
            </a:r>
            <a:r>
              <a:rPr lang="zh-CN" altLang="en-US" sz="2000" dirty="0">
                <a:solidFill>
                  <a:schemeClr val="bg2"/>
                </a:solidFill>
              </a:rPr>
              <a:t>轨迹</a:t>
            </a:r>
            <a:r>
              <a:rPr lang="zh-CN" altLang="en-US" sz="2000" dirty="0" smtClean="0">
                <a:solidFill>
                  <a:schemeClr val="bg2"/>
                </a:solidFill>
              </a:rPr>
              <a:t>规划</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主要研究内容</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研究方案及进度安排</a:t>
            </a:r>
            <a:endParaRPr lang="en-US" altLang="zh-CN" sz="2000" dirty="0" smtClean="0">
              <a:solidFill>
                <a:schemeClr val="bg2"/>
              </a:solidFill>
            </a:endParaRPr>
          </a:p>
          <a:p>
            <a:pPr marL="457200" indent="-457200">
              <a:lnSpc>
                <a:spcPct val="150000"/>
              </a:lnSpc>
              <a:buAutoNum type="arabicPeriod"/>
            </a:pPr>
            <a:r>
              <a:rPr lang="zh-CN" altLang="en-US" sz="2000" dirty="0" smtClean="0">
                <a:solidFill>
                  <a:schemeClr val="bg2"/>
                </a:solidFill>
              </a:rPr>
              <a:t>可能遇到的问题及解决措施</a:t>
            </a:r>
            <a:endParaRPr lang="en-US" altLang="zh-CN" sz="2000" dirty="0" smtClean="0">
              <a:solidFill>
                <a:schemeClr val="bg2"/>
              </a:solidFill>
            </a:endParaRPr>
          </a:p>
          <a:p>
            <a:pPr lvl="1"/>
            <a:endParaRPr lang="en-US" altLang="zh-CN" sz="2000" dirty="0" smtClean="0">
              <a:solidFill>
                <a:schemeClr val="tx1"/>
              </a:solidFill>
            </a:endParaRPr>
          </a:p>
        </p:txBody>
      </p:sp>
    </p:spTree>
    <p:extLst>
      <p:ext uri="{BB962C8B-B14F-4D97-AF65-F5344CB8AC3E}">
        <p14:creationId xmlns:p14="http://schemas.microsoft.com/office/powerpoint/2010/main" val="2853617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连续型机械臂的研究现状</a:t>
            </a:r>
            <a:r>
              <a:rPr lang="zh-CN" altLang="en-US" sz="2400" dirty="0" smtClean="0">
                <a:solidFill>
                  <a:schemeClr val="tx1"/>
                </a:solidFill>
              </a:rPr>
              <a:t>：分类</a:t>
            </a:r>
            <a:endParaRPr lang="zh-CN" altLang="en-US" sz="2400" dirty="0">
              <a:solidFill>
                <a:schemeClr val="tx1"/>
              </a:solidFill>
            </a:endParaRPr>
          </a:p>
        </p:txBody>
      </p:sp>
      <p:sp>
        <p:nvSpPr>
          <p:cNvPr id="4" name="文本框 3"/>
          <p:cNvSpPr txBox="1"/>
          <p:nvPr/>
        </p:nvSpPr>
        <p:spPr>
          <a:xfrm>
            <a:off x="899592" y="1382688"/>
            <a:ext cx="7416824" cy="1015663"/>
          </a:xfrm>
          <a:prstGeom prst="rect">
            <a:avLst/>
          </a:prstGeom>
          <a:noFill/>
        </p:spPr>
        <p:txBody>
          <a:bodyPr wrap="square" rtlCol="0">
            <a:spAutoFit/>
          </a:bodyPr>
          <a:lstStyle/>
          <a:p>
            <a:r>
              <a:rPr lang="zh-CN" altLang="en-US" sz="2000" dirty="0">
                <a:solidFill>
                  <a:schemeClr val="tx1"/>
                </a:solidFill>
              </a:rPr>
              <a:t>连续型机器人是能够通过弹性变形沿长度方向连续弯曲，</a:t>
            </a:r>
            <a:r>
              <a:rPr lang="zh-CN" altLang="en-US" sz="2000" dirty="0" smtClean="0">
                <a:solidFill>
                  <a:schemeClr val="tx1"/>
                </a:solidFill>
              </a:rPr>
              <a:t>产生（近似）光滑</a:t>
            </a:r>
            <a:r>
              <a:rPr lang="zh-CN" altLang="en-US" sz="2000" dirty="0">
                <a:solidFill>
                  <a:schemeClr val="tx1"/>
                </a:solidFill>
              </a:rPr>
              <a:t>的曲线来实现运动的一类新型</a:t>
            </a:r>
            <a:r>
              <a:rPr lang="zh-CN" altLang="en-US" sz="2000" dirty="0" smtClean="0">
                <a:solidFill>
                  <a:schemeClr val="tx1"/>
                </a:solidFill>
              </a:rPr>
              <a:t>机器人</a:t>
            </a:r>
            <a:r>
              <a:rPr lang="en-US" altLang="zh-CN" sz="1000" dirty="0" smtClean="0">
                <a:solidFill>
                  <a:schemeClr val="tx1"/>
                </a:solidFill>
              </a:rPr>
              <a:t>[1]</a:t>
            </a:r>
            <a:r>
              <a:rPr lang="zh-CN" altLang="en-US" sz="2000" dirty="0" smtClean="0">
                <a:solidFill>
                  <a:schemeClr val="tx1"/>
                </a:solidFill>
              </a:rPr>
              <a:t>。宽泛的讲，能够产生分段（近似</a:t>
            </a:r>
            <a:r>
              <a:rPr lang="en-US" altLang="zh-CN" sz="2000" dirty="0">
                <a:solidFill>
                  <a:schemeClr val="tx1"/>
                </a:solidFill>
              </a:rPr>
              <a:t>)</a:t>
            </a:r>
            <a:r>
              <a:rPr lang="zh-CN" altLang="en-US" sz="2000" dirty="0" smtClean="0">
                <a:solidFill>
                  <a:schemeClr val="tx1"/>
                </a:solidFill>
              </a:rPr>
              <a:t>连续的串联机械臂都可认为是连续型机器人。</a:t>
            </a:r>
            <a:endParaRPr lang="en-US" altLang="zh-CN" sz="2000" dirty="0" smtClean="0">
              <a:solidFill>
                <a:schemeClr val="tx1"/>
              </a:solidFill>
            </a:endParaRPr>
          </a:p>
        </p:txBody>
      </p:sp>
      <p:sp>
        <p:nvSpPr>
          <p:cNvPr id="7" name="文本框 6"/>
          <p:cNvSpPr txBox="1"/>
          <p:nvPr/>
        </p:nvSpPr>
        <p:spPr>
          <a:xfrm>
            <a:off x="251520" y="6309320"/>
            <a:ext cx="9289032" cy="369332"/>
          </a:xfrm>
          <a:prstGeom prst="rect">
            <a:avLst/>
          </a:prstGeom>
          <a:noFill/>
        </p:spPr>
        <p:txBody>
          <a:bodyPr wrap="square" rtlCol="0">
            <a:spAutoFit/>
          </a:bodyPr>
          <a:lstStyle/>
          <a:p>
            <a:r>
              <a:rPr lang="en-US" altLang="zh-CN" sz="900" dirty="0" smtClean="0">
                <a:solidFill>
                  <a:schemeClr val="tx1"/>
                </a:solidFill>
              </a:rPr>
              <a:t>[1] Robinson </a:t>
            </a:r>
            <a:r>
              <a:rPr lang="en-US" altLang="zh-CN" sz="900" dirty="0">
                <a:solidFill>
                  <a:schemeClr val="tx1"/>
                </a:solidFill>
              </a:rPr>
              <a:t>G, Davies J B C. Continuum robots - a state of the art[C]//Proceedings 1999 </a:t>
            </a:r>
            <a:r>
              <a:rPr lang="en-US" altLang="zh-CN" sz="900" dirty="0" smtClean="0">
                <a:solidFill>
                  <a:schemeClr val="tx1"/>
                </a:solidFill>
              </a:rPr>
              <a:t>IEEE International </a:t>
            </a:r>
            <a:r>
              <a:rPr lang="en-US" altLang="zh-CN" sz="900" dirty="0">
                <a:solidFill>
                  <a:schemeClr val="tx1"/>
                </a:solidFill>
              </a:rPr>
              <a:t>Conference on Robotics and Automation (Cat. No.99CH36288C): volume 4. </a:t>
            </a:r>
            <a:r>
              <a:rPr lang="en-US" altLang="zh-CN" sz="900" dirty="0" smtClean="0">
                <a:solidFill>
                  <a:schemeClr val="tx1"/>
                </a:solidFill>
              </a:rPr>
              <a:t>1999:2849–2854 </a:t>
            </a:r>
            <a:r>
              <a:rPr lang="en-US" altLang="zh-CN" sz="900" dirty="0">
                <a:solidFill>
                  <a:schemeClr val="tx1"/>
                </a:solidFill>
              </a:rPr>
              <a:t>vol.4.</a:t>
            </a:r>
            <a:endParaRPr lang="en-US" altLang="zh-CN" sz="900" dirty="0" smtClean="0">
              <a:solidFill>
                <a:schemeClr val="tx1"/>
              </a:solidFill>
            </a:endParaRPr>
          </a:p>
        </p:txBody>
      </p:sp>
      <p:sp>
        <p:nvSpPr>
          <p:cNvPr id="10" name="文本框 9"/>
          <p:cNvSpPr txBox="1"/>
          <p:nvPr/>
        </p:nvSpPr>
        <p:spPr>
          <a:xfrm>
            <a:off x="899592" y="2568731"/>
            <a:ext cx="7416824" cy="2554545"/>
          </a:xfrm>
          <a:prstGeom prst="rect">
            <a:avLst/>
          </a:prstGeom>
          <a:noFill/>
        </p:spPr>
        <p:txBody>
          <a:bodyPr wrap="square" rtlCol="0">
            <a:spAutoFit/>
          </a:bodyPr>
          <a:lstStyle/>
          <a:p>
            <a:r>
              <a:rPr lang="zh-CN" altLang="en-US" sz="2000" dirty="0" smtClean="0">
                <a:solidFill>
                  <a:schemeClr val="tx1"/>
                </a:solidFill>
              </a:rPr>
              <a:t>按驱动方式不同，连续型机械臂一般可以分为三类：</a:t>
            </a:r>
            <a:r>
              <a:rPr lang="en-US" altLang="zh-CN" sz="2000" dirty="0" smtClean="0">
                <a:solidFill>
                  <a:schemeClr val="tx1"/>
                </a:solidFill>
              </a:rPr>
              <a:t/>
            </a:r>
            <a:br>
              <a:rPr lang="en-US" altLang="zh-CN" sz="2000" dirty="0" smtClean="0">
                <a:solidFill>
                  <a:schemeClr val="tx1"/>
                </a:solidFill>
              </a:rPr>
            </a:br>
            <a:endParaRPr lang="en-US" altLang="zh-CN" sz="2000" dirty="0" smtClean="0">
              <a:solidFill>
                <a:schemeClr val="tx1"/>
              </a:solidFill>
            </a:endParaRPr>
          </a:p>
          <a:p>
            <a:pPr marL="457200" indent="-457200">
              <a:buAutoNum type="arabicPeriod"/>
            </a:pPr>
            <a:r>
              <a:rPr lang="zh-CN" altLang="en-US" sz="2000" dirty="0" smtClean="0">
                <a:solidFill>
                  <a:schemeClr val="tx1"/>
                </a:solidFill>
              </a:rPr>
              <a:t>腱驱动：绳索、弹性杆；</a:t>
            </a:r>
            <a:r>
              <a:rPr lang="en-US" altLang="zh-CN" sz="2000" dirty="0" smtClean="0">
                <a:solidFill>
                  <a:schemeClr val="tx1"/>
                </a:solidFill>
              </a:rPr>
              <a:t/>
            </a:r>
            <a:br>
              <a:rPr lang="en-US" altLang="zh-CN" sz="2000" dirty="0" smtClean="0">
                <a:solidFill>
                  <a:schemeClr val="tx1"/>
                </a:solidFill>
              </a:rPr>
            </a:br>
            <a:endParaRPr lang="en-US" altLang="zh-CN" sz="2000" dirty="0" smtClean="0">
              <a:solidFill>
                <a:schemeClr val="tx1"/>
              </a:solidFill>
            </a:endParaRPr>
          </a:p>
          <a:p>
            <a:pPr marL="457200" indent="-457200">
              <a:buAutoNum type="arabicPeriod"/>
            </a:pPr>
            <a:r>
              <a:rPr lang="zh-CN" altLang="en-US" sz="2000" dirty="0" smtClean="0">
                <a:solidFill>
                  <a:schemeClr val="tx1"/>
                </a:solidFill>
              </a:rPr>
              <a:t>同心圆管式：借助具有预变形的嵌套圆管实现弯曲；</a:t>
            </a:r>
            <a:r>
              <a:rPr lang="en-US" altLang="zh-CN" sz="2000" dirty="0">
                <a:solidFill>
                  <a:schemeClr val="tx1"/>
                </a:solidFill>
              </a:rPr>
              <a:t/>
            </a:r>
            <a:br>
              <a:rPr lang="en-US" altLang="zh-CN" sz="2000" dirty="0">
                <a:solidFill>
                  <a:schemeClr val="tx1"/>
                </a:solidFill>
              </a:rPr>
            </a:br>
            <a:endParaRPr lang="en-US" altLang="zh-CN" sz="2000" dirty="0" smtClean="0">
              <a:solidFill>
                <a:schemeClr val="tx1"/>
              </a:solidFill>
            </a:endParaRPr>
          </a:p>
          <a:p>
            <a:pPr marL="457200" indent="-457200">
              <a:buAutoNum type="arabicPeriod"/>
            </a:pPr>
            <a:r>
              <a:rPr lang="zh-CN" altLang="en-US" sz="2000" dirty="0" smtClean="0">
                <a:solidFill>
                  <a:schemeClr val="tx1"/>
                </a:solidFill>
              </a:rPr>
              <a:t>其他新型驱动：气动</a:t>
            </a:r>
            <a:r>
              <a:rPr lang="en-US" altLang="zh-CN" sz="2000" dirty="0" smtClean="0">
                <a:solidFill>
                  <a:schemeClr val="tx1"/>
                </a:solidFill>
              </a:rPr>
              <a:t>/</a:t>
            </a:r>
            <a:r>
              <a:rPr lang="zh-CN" altLang="en-US" sz="2000" dirty="0" smtClean="0">
                <a:solidFill>
                  <a:schemeClr val="tx1"/>
                </a:solidFill>
              </a:rPr>
              <a:t>液压肌肉、形状记忆合金、其他新材料等。</a:t>
            </a:r>
            <a:endParaRPr lang="en-US" altLang="zh-CN" sz="2000" dirty="0" smtClean="0">
              <a:solidFill>
                <a:schemeClr val="tx1"/>
              </a:solidFill>
            </a:endParaRPr>
          </a:p>
        </p:txBody>
      </p:sp>
    </p:spTree>
    <p:extLst>
      <p:ext uri="{BB962C8B-B14F-4D97-AF65-F5344CB8AC3E}">
        <p14:creationId xmlns:p14="http://schemas.microsoft.com/office/powerpoint/2010/main" val="4126136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620688"/>
            <a:ext cx="7772400" cy="762000"/>
          </a:xfrm>
        </p:spPr>
        <p:txBody>
          <a:bodyPr/>
          <a:lstStyle/>
          <a:p>
            <a:pPr algn="l"/>
            <a:r>
              <a:rPr lang="zh-CN" altLang="en-US" sz="3200" dirty="0" smtClean="0">
                <a:solidFill>
                  <a:schemeClr val="tx1"/>
                </a:solidFill>
              </a:rPr>
              <a:t>连续型机械臂的研究现状</a:t>
            </a:r>
            <a:r>
              <a:rPr lang="zh-CN" altLang="en-US" sz="2400" dirty="0" smtClean="0">
                <a:solidFill>
                  <a:schemeClr val="tx1"/>
                </a:solidFill>
              </a:rPr>
              <a:t>：分类</a:t>
            </a:r>
            <a:endParaRPr lang="zh-CN" altLang="en-US" sz="2400" dirty="0">
              <a:solidFill>
                <a:schemeClr val="tx1"/>
              </a:solidFill>
            </a:endParaRPr>
          </a:p>
        </p:txBody>
      </p:sp>
      <p:sp>
        <p:nvSpPr>
          <p:cNvPr id="4" name="文本框 3"/>
          <p:cNvSpPr txBox="1"/>
          <p:nvPr/>
        </p:nvSpPr>
        <p:spPr>
          <a:xfrm>
            <a:off x="355576" y="1372826"/>
            <a:ext cx="7416824" cy="400110"/>
          </a:xfrm>
          <a:prstGeom prst="rect">
            <a:avLst/>
          </a:prstGeom>
          <a:noFill/>
        </p:spPr>
        <p:txBody>
          <a:bodyPr wrap="square" rtlCol="0">
            <a:spAutoFit/>
          </a:bodyPr>
          <a:lstStyle/>
          <a:p>
            <a:r>
              <a:rPr lang="zh-CN" altLang="en-US" sz="2000" b="1" dirty="0" smtClean="0">
                <a:solidFill>
                  <a:schemeClr val="tx1"/>
                </a:solidFill>
              </a:rPr>
              <a:t>腱（绳索）驱动连续型机械臂：</a:t>
            </a:r>
            <a:endParaRPr lang="en-US" altLang="zh-CN" sz="2000" b="1" dirty="0" smtClean="0">
              <a:solidFill>
                <a:schemeClr val="tx1"/>
              </a:solidFill>
            </a:endParaRPr>
          </a:p>
        </p:txBody>
      </p:sp>
      <p:sp>
        <p:nvSpPr>
          <p:cNvPr id="6" name="文本框 5"/>
          <p:cNvSpPr txBox="1"/>
          <p:nvPr/>
        </p:nvSpPr>
        <p:spPr>
          <a:xfrm>
            <a:off x="827584" y="1772936"/>
            <a:ext cx="7416824" cy="1631216"/>
          </a:xfrm>
          <a:prstGeom prst="rect">
            <a:avLst/>
          </a:prstGeom>
          <a:noFill/>
        </p:spPr>
        <p:txBody>
          <a:bodyPr wrap="square" rtlCol="0">
            <a:spAutoFit/>
          </a:bodyPr>
          <a:lstStyle/>
          <a:p>
            <a:r>
              <a:rPr lang="zh-CN" altLang="en-US" sz="2000" dirty="0">
                <a:solidFill>
                  <a:schemeClr val="tx1"/>
                </a:solidFill>
              </a:rPr>
              <a:t>腱驱动连续型机器人的一般结构形式是由弹性支撑和均布于其四周的腱</a:t>
            </a:r>
            <a:r>
              <a:rPr lang="en-US" altLang="zh-CN" sz="2000" dirty="0" smtClean="0">
                <a:solidFill>
                  <a:schemeClr val="tx1"/>
                </a:solidFill>
              </a:rPr>
              <a:t>(</a:t>
            </a:r>
            <a:r>
              <a:rPr lang="zh-CN" altLang="en-US" sz="2000" dirty="0" smtClean="0">
                <a:solidFill>
                  <a:schemeClr val="tx1"/>
                </a:solidFill>
              </a:rPr>
              <a:t>绳索或</a:t>
            </a:r>
            <a:r>
              <a:rPr lang="zh-CN" altLang="en-US" sz="2000" dirty="0">
                <a:solidFill>
                  <a:schemeClr val="tx1"/>
                </a:solidFill>
              </a:rPr>
              <a:t>弹性杆等</a:t>
            </a:r>
            <a:r>
              <a:rPr lang="en-US" altLang="zh-CN" sz="2000" dirty="0">
                <a:solidFill>
                  <a:schemeClr val="tx1"/>
                </a:solidFill>
              </a:rPr>
              <a:t>)</a:t>
            </a:r>
            <a:r>
              <a:rPr lang="zh-CN" altLang="en-US" sz="2000" dirty="0">
                <a:solidFill>
                  <a:schemeClr val="tx1"/>
                </a:solidFill>
              </a:rPr>
              <a:t>，以及位于基座部位的驱动单元组成。机器人一般分为多节，每一节的末端有一组腱与之固连，驱动单元的驱动力经由腱传递到每一节的末端，从而</a:t>
            </a:r>
            <a:r>
              <a:rPr lang="zh-CN" altLang="en-US" sz="2000" dirty="0" smtClean="0">
                <a:solidFill>
                  <a:schemeClr val="tx1"/>
                </a:solidFill>
              </a:rPr>
              <a:t>使机械臂产生</a:t>
            </a:r>
            <a:r>
              <a:rPr lang="zh-CN" altLang="en-US" sz="2000" dirty="0">
                <a:solidFill>
                  <a:schemeClr val="tx1"/>
                </a:solidFill>
              </a:rPr>
              <a:t>连续弯曲变形。</a:t>
            </a:r>
            <a:endParaRPr lang="en-US" altLang="zh-CN" sz="2000" dirty="0" smtClean="0">
              <a:solidFill>
                <a:schemeClr val="tx1"/>
              </a:solidFill>
            </a:endParaRPr>
          </a:p>
        </p:txBody>
      </p:sp>
      <p:sp>
        <p:nvSpPr>
          <p:cNvPr id="8" name="文本框 7"/>
          <p:cNvSpPr txBox="1"/>
          <p:nvPr/>
        </p:nvSpPr>
        <p:spPr>
          <a:xfrm>
            <a:off x="836455" y="3472248"/>
            <a:ext cx="7416824" cy="400110"/>
          </a:xfrm>
          <a:prstGeom prst="rect">
            <a:avLst/>
          </a:prstGeom>
          <a:noFill/>
        </p:spPr>
        <p:txBody>
          <a:bodyPr wrap="square" rtlCol="0">
            <a:spAutoFit/>
          </a:bodyPr>
          <a:lstStyle/>
          <a:p>
            <a:r>
              <a:rPr lang="zh-CN" altLang="en-US" sz="2000" dirty="0" smtClean="0">
                <a:solidFill>
                  <a:schemeClr val="tx1"/>
                </a:solidFill>
              </a:rPr>
              <a:t>这类机械臂的结构简单，容易制作，许多原理样机得到研制。</a:t>
            </a:r>
            <a:endParaRPr lang="en-US" altLang="zh-CN" sz="2000" dirty="0" smtClean="0">
              <a:solidFill>
                <a:schemeClr val="tx1"/>
              </a:solidFill>
            </a:endParaRPr>
          </a:p>
        </p:txBody>
      </p:sp>
      <p:pic>
        <p:nvPicPr>
          <p:cNvPr id="2" name="图片 1"/>
          <p:cNvPicPr>
            <a:picLocks noChangeAspect="1"/>
          </p:cNvPicPr>
          <p:nvPr/>
        </p:nvPicPr>
        <p:blipFill>
          <a:blip r:embed="rId2"/>
          <a:stretch>
            <a:fillRect/>
          </a:stretch>
        </p:blipFill>
        <p:spPr>
          <a:xfrm>
            <a:off x="539552" y="3880501"/>
            <a:ext cx="4253880" cy="2301653"/>
          </a:xfrm>
          <a:prstGeom prst="rect">
            <a:avLst/>
          </a:prstGeom>
        </p:spPr>
      </p:pic>
      <p:sp>
        <p:nvSpPr>
          <p:cNvPr id="9" name="文本框 8"/>
          <p:cNvSpPr txBox="1"/>
          <p:nvPr/>
        </p:nvSpPr>
        <p:spPr>
          <a:xfrm>
            <a:off x="1450422" y="6134197"/>
            <a:ext cx="2441694" cy="338554"/>
          </a:xfrm>
          <a:prstGeom prst="rect">
            <a:avLst/>
          </a:prstGeom>
          <a:noFill/>
        </p:spPr>
        <p:txBody>
          <a:bodyPr wrap="none" rtlCol="0">
            <a:spAutoFit/>
          </a:bodyPr>
          <a:lstStyle/>
          <a:p>
            <a:r>
              <a:rPr lang="zh-CN" altLang="en-US" sz="1600" dirty="0" smtClean="0">
                <a:solidFill>
                  <a:schemeClr val="tx1"/>
                </a:solidFill>
                <a:latin typeface="楷体" panose="02010609060101010101" pitchFamily="49" charset="-122"/>
                <a:ea typeface="楷体" panose="02010609060101010101" pitchFamily="49" charset="-122"/>
              </a:rPr>
              <a:t>哈工大绳驱内窥镜机器人</a:t>
            </a:r>
            <a:endParaRPr lang="zh-CN" altLang="en-US" sz="1600" dirty="0">
              <a:solidFill>
                <a:schemeClr val="tx1"/>
              </a:solidFill>
              <a:latin typeface="楷体" panose="02010609060101010101" pitchFamily="49" charset="-122"/>
              <a:ea typeface="楷体" panose="02010609060101010101" pitchFamily="49" charset="-122"/>
            </a:endParaRPr>
          </a:p>
        </p:txBody>
      </p:sp>
      <p:pic>
        <p:nvPicPr>
          <p:cNvPr id="11" name="图片 10"/>
          <p:cNvPicPr>
            <a:picLocks noChangeAspect="1"/>
          </p:cNvPicPr>
          <p:nvPr/>
        </p:nvPicPr>
        <p:blipFill>
          <a:blip r:embed="rId3"/>
          <a:stretch>
            <a:fillRect/>
          </a:stretch>
        </p:blipFill>
        <p:spPr>
          <a:xfrm>
            <a:off x="5220072" y="3794326"/>
            <a:ext cx="3074735" cy="2387827"/>
          </a:xfrm>
          <a:prstGeom prst="rect">
            <a:avLst/>
          </a:prstGeom>
        </p:spPr>
      </p:pic>
      <p:sp>
        <p:nvSpPr>
          <p:cNvPr id="12" name="文本框 11"/>
          <p:cNvSpPr txBox="1"/>
          <p:nvPr/>
        </p:nvSpPr>
        <p:spPr>
          <a:xfrm>
            <a:off x="5091018" y="6134197"/>
            <a:ext cx="3467616" cy="338554"/>
          </a:xfrm>
          <a:prstGeom prst="rect">
            <a:avLst/>
          </a:prstGeom>
          <a:noFill/>
        </p:spPr>
        <p:txBody>
          <a:bodyPr wrap="none" rtlCol="0">
            <a:spAutoFit/>
          </a:bodyPr>
          <a:lstStyle/>
          <a:p>
            <a:r>
              <a:rPr lang="zh-CN" altLang="en-US" sz="1600" dirty="0" smtClean="0">
                <a:solidFill>
                  <a:schemeClr val="tx1"/>
                </a:solidFill>
                <a:latin typeface="楷体" panose="02010609060101010101" pitchFamily="49" charset="-122"/>
                <a:ea typeface="楷体" panose="02010609060101010101" pitchFamily="49" charset="-122"/>
              </a:rPr>
              <a:t>民航大学研制的飞机油箱检查机械臂</a:t>
            </a:r>
            <a:endParaRPr lang="zh-CN" altLang="en-US" sz="16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50907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1">
  <a:themeElements>
    <a:clrScheme name="tsinghu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a:majorFont>
        <a:latin typeface="Times New Roman"/>
        <a:ea typeface="华文新魏"/>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07763" dir="2700000" algn="ctr" rotWithShape="0">
            <a:schemeClr val="tx1"/>
          </a:outerShdw>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4400" b="0" i="0" u="none" strike="noStrike" cap="none" normalizeH="0" baseline="0" smtClean="0">
            <a:ln>
              <a:noFill/>
            </a:ln>
            <a:solidFill>
              <a:srgbClr val="FF0000"/>
            </a:solidFill>
            <a:effectLst/>
            <a:latin typeface="Times New Roman" pitchFamily="18" charset="0"/>
            <a:ea typeface="华文琥珀"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07763" dir="2700000" algn="ctr" rotWithShape="0">
            <a:schemeClr val="tx1"/>
          </a:outerShdw>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4400" b="0" i="0" u="none" strike="noStrike" cap="none" normalizeH="0" baseline="0" smtClean="0">
            <a:ln>
              <a:noFill/>
            </a:ln>
            <a:solidFill>
              <a:srgbClr val="FF0000"/>
            </a:solidFill>
            <a:effectLst/>
            <a:latin typeface="Times New Roman" pitchFamily="18" charset="0"/>
            <a:ea typeface="华文琥珀" pitchFamily="2" charset="-122"/>
          </a:defRPr>
        </a:defPPr>
      </a:lstStyle>
    </a:lnDef>
  </a:objectDefaults>
  <a:extraClrSchemeLst>
    <a:extraClrScheme>
      <a:clrScheme name="tsinghu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template1</Template>
  <TotalTime>6928</TotalTime>
  <Words>1318</Words>
  <Application>Microsoft Office PowerPoint</Application>
  <PresentationFormat>全屏显示(4:3)</PresentationFormat>
  <Paragraphs>183</Paragraphs>
  <Slides>28</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1" baseType="lpstr">
      <vt:lpstr>仿宋_GB2312</vt:lpstr>
      <vt:lpstr>黑体</vt:lpstr>
      <vt:lpstr>华文琥珀</vt:lpstr>
      <vt:lpstr>华文新魏</vt:lpstr>
      <vt:lpstr>楷体</vt:lpstr>
      <vt:lpstr>楷体_GB2312</vt:lpstr>
      <vt:lpstr>隶书</vt:lpstr>
      <vt:lpstr>宋体</vt:lpstr>
      <vt:lpstr>Arial</vt:lpstr>
      <vt:lpstr>Times New Roman</vt:lpstr>
      <vt:lpstr>Wingdings</vt:lpstr>
      <vt:lpstr>template1</vt:lpstr>
      <vt:lpstr>MathType 6.0 Equation</vt:lpstr>
      <vt:lpstr>PowerPoint 演示文稿</vt:lpstr>
      <vt:lpstr>目录</vt:lpstr>
      <vt:lpstr>PowerPoint 演示文稿</vt:lpstr>
      <vt:lpstr>研究背景及意义</vt:lpstr>
      <vt:lpstr>研究背景及意义</vt:lpstr>
      <vt:lpstr>研究背景及意义</vt:lpstr>
      <vt:lpstr>目录</vt:lpstr>
      <vt:lpstr>连续型机械臂的研究现状：分类</vt:lpstr>
      <vt:lpstr>连续型机械臂的研究现状：分类</vt:lpstr>
      <vt:lpstr>连续型机械臂的研究现状：分类</vt:lpstr>
      <vt:lpstr>连续型机械臂的研究现状：分类</vt:lpstr>
      <vt:lpstr>连续型机械臂的研究现状：分类</vt:lpstr>
      <vt:lpstr>目录</vt:lpstr>
      <vt:lpstr>连续型机械臂的研究现状：运动学模型</vt:lpstr>
      <vt:lpstr>连续型机械臂的研究现状：运动学模型</vt:lpstr>
      <vt:lpstr>连续型机械臂的研究现状：运动学模型</vt:lpstr>
      <vt:lpstr>目录</vt:lpstr>
      <vt:lpstr>连续型机械臂的研究现状：动力学和控制</vt:lpstr>
      <vt:lpstr>目录</vt:lpstr>
      <vt:lpstr>连续型机械臂的研究现状：轨迹规划</vt:lpstr>
      <vt:lpstr>目录</vt:lpstr>
      <vt:lpstr>主要研究内容</vt:lpstr>
      <vt:lpstr>目录</vt:lpstr>
      <vt:lpstr>研究方案及进度安排</vt:lpstr>
      <vt:lpstr>目录</vt:lpstr>
      <vt:lpstr>可能遇到的问题及解决措施</vt:lpstr>
      <vt:lpstr>可能遇到的问题及解决措施</vt:lpstr>
      <vt:lpstr>谢 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CZ</dc:creator>
  <cp:lastModifiedBy>YAO YU</cp:lastModifiedBy>
  <cp:revision>370</cp:revision>
  <dcterms:created xsi:type="dcterms:W3CDTF">2012-09-14T09:23:10Z</dcterms:created>
  <dcterms:modified xsi:type="dcterms:W3CDTF">2017-12-13T17:08:38Z</dcterms:modified>
</cp:coreProperties>
</file>