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270" r:id="rId7"/>
    <p:sldId id="264" r:id="rId8"/>
    <p:sldId id="265" r:id="rId9"/>
    <p:sldId id="269" r:id="rId10"/>
    <p:sldId id="275" r:id="rId11"/>
    <p:sldId id="276" r:id="rId12"/>
    <p:sldId id="283" r:id="rId13"/>
    <p:sldId id="284" r:id="rId14"/>
    <p:sldId id="293" r:id="rId15"/>
    <p:sldId id="294" r:id="rId16"/>
    <p:sldId id="304" r:id="rId17"/>
    <p:sldId id="303" r:id="rId18"/>
    <p:sldId id="302" r:id="rId19"/>
    <p:sldId id="305" r:id="rId20"/>
    <p:sldId id="314" r:id="rId21"/>
    <p:sldId id="323" r:id="rId22"/>
    <p:sldId id="324" r:id="rId23"/>
    <p:sldId id="325" r:id="rId24"/>
    <p:sldId id="335" r:id="rId25"/>
    <p:sldId id="345" r:id="rId26"/>
    <p:sldId id="355" r:id="rId27"/>
    <p:sldId id="36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8251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4272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3124" y="1968817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7" name="直接连接符 8"/>
          <p:cNvCxnSpPr/>
          <p:nvPr>
            <p:custDataLst>
              <p:tags r:id="rId9"/>
            </p:custDataLst>
          </p:nvPr>
        </p:nvCxnSpPr>
        <p:spPr>
          <a:xfrm>
            <a:off x="5609590" y="3567113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2920682" y="3770313"/>
            <a:ext cx="6350635" cy="1118870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19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10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4.xml"/><Relationship Id="rId1" Type="http://schemas.openxmlformats.org/officeDocument/2006/relationships/tags" Target="../tags/tag20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6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23.xml"/><Relationship Id="rId14" Type="http://schemas.openxmlformats.org/officeDocument/2006/relationships/image" Target="../media/image11.png"/><Relationship Id="rId13" Type="http://schemas.openxmlformats.org/officeDocument/2006/relationships/tags" Target="../tags/tag222.xml"/><Relationship Id="rId12" Type="http://schemas.openxmlformats.org/officeDocument/2006/relationships/image" Target="../media/image7.png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31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3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1.xml"/><Relationship Id="rId1" Type="http://schemas.openxmlformats.org/officeDocument/2006/relationships/tags" Target="../tags/tag23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48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247.xml"/><Relationship Id="rId1" Type="http://schemas.openxmlformats.org/officeDocument/2006/relationships/tags" Target="../tags/tag24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55.xml"/><Relationship Id="rId12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tags" Target="../tags/tag254.xml"/><Relationship Id="rId1" Type="http://schemas.openxmlformats.org/officeDocument/2006/relationships/tags" Target="../tags/tag24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4.xml"/><Relationship Id="rId13" Type="http://schemas.openxmlformats.org/officeDocument/2006/relationships/tags" Target="../tags/tag263.xml"/><Relationship Id="rId12" Type="http://schemas.openxmlformats.org/officeDocument/2006/relationships/image" Target="../media/image7.png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tags" Target="../tags/tag25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26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80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4.xml"/><Relationship Id="rId1" Type="http://schemas.openxmlformats.org/officeDocument/2006/relationships/tags" Target="../tags/tag27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86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310.xml"/><Relationship Id="rId3" Type="http://schemas.openxmlformats.org/officeDocument/2006/relationships/image" Target="file:///C:\Users\1V994W2\PycharmProjects\PPT_Background_Generation/pic_temp/0_pic_quater_right_down.png" TargetMode="External"/><Relationship Id="rId29" Type="http://schemas.openxmlformats.org/officeDocument/2006/relationships/tags" Target="../tags/tag309.xml"/><Relationship Id="rId28" Type="http://schemas.openxmlformats.org/officeDocument/2006/relationships/tags" Target="../tags/tag308.xml"/><Relationship Id="rId27" Type="http://schemas.openxmlformats.org/officeDocument/2006/relationships/tags" Target="../tags/tag307.xml"/><Relationship Id="rId26" Type="http://schemas.openxmlformats.org/officeDocument/2006/relationships/tags" Target="../tags/tag306.xml"/><Relationship Id="rId25" Type="http://schemas.openxmlformats.org/officeDocument/2006/relationships/tags" Target="../tags/tag305.xml"/><Relationship Id="rId24" Type="http://schemas.openxmlformats.org/officeDocument/2006/relationships/tags" Target="../tags/tag304.xml"/><Relationship Id="rId23" Type="http://schemas.openxmlformats.org/officeDocument/2006/relationships/tags" Target="../tags/tag303.xml"/><Relationship Id="rId22" Type="http://schemas.openxmlformats.org/officeDocument/2006/relationships/tags" Target="../tags/tag302.xml"/><Relationship Id="rId21" Type="http://schemas.openxmlformats.org/officeDocument/2006/relationships/tags" Target="../tags/tag301.xml"/><Relationship Id="rId20" Type="http://schemas.openxmlformats.org/officeDocument/2006/relationships/tags" Target="../tags/tag300.xml"/><Relationship Id="rId2" Type="http://schemas.openxmlformats.org/officeDocument/2006/relationships/image" Target="../media/image2.png"/><Relationship Id="rId19" Type="http://schemas.openxmlformats.org/officeDocument/2006/relationships/tags" Target="../tags/tag299.xml"/><Relationship Id="rId18" Type="http://schemas.openxmlformats.org/officeDocument/2006/relationships/tags" Target="../tags/tag298.xml"/><Relationship Id="rId17" Type="http://schemas.openxmlformats.org/officeDocument/2006/relationships/tags" Target="../tags/tag297.xml"/><Relationship Id="rId16" Type="http://schemas.openxmlformats.org/officeDocument/2006/relationships/tags" Target="../tags/tag296.xml"/><Relationship Id="rId15" Type="http://schemas.openxmlformats.org/officeDocument/2006/relationships/tags" Target="../tags/tag295.xml"/><Relationship Id="rId14" Type="http://schemas.openxmlformats.org/officeDocument/2006/relationships/tags" Target="../tags/tag294.xml"/><Relationship Id="rId13" Type="http://schemas.openxmlformats.org/officeDocument/2006/relationships/tags" Target="../tags/tag293.xml"/><Relationship Id="rId12" Type="http://schemas.openxmlformats.org/officeDocument/2006/relationships/tags" Target="../tags/tag29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tags" Target="../tags/tag28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12.xml"/><Relationship Id="rId3" Type="http://schemas.openxmlformats.org/officeDocument/2006/relationships/image" Target="file:///C:\Users\1V994W2\PycharmProjects\PPT_Background_Generation/pic_temp/0_pic_quater_right_down.png" TargetMode="Externa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331.xml"/><Relationship Id="rId24" Type="http://schemas.openxmlformats.org/officeDocument/2006/relationships/tags" Target="../tags/tag330.xml"/><Relationship Id="rId23" Type="http://schemas.openxmlformats.org/officeDocument/2006/relationships/tags" Target="../tags/tag329.xml"/><Relationship Id="rId22" Type="http://schemas.openxmlformats.org/officeDocument/2006/relationships/tags" Target="../tags/tag328.xml"/><Relationship Id="rId21" Type="http://schemas.openxmlformats.org/officeDocument/2006/relationships/tags" Target="../tags/tag327.xml"/><Relationship Id="rId20" Type="http://schemas.openxmlformats.org/officeDocument/2006/relationships/tags" Target="../tags/tag326.xml"/><Relationship Id="rId2" Type="http://schemas.openxmlformats.org/officeDocument/2006/relationships/image" Target="../media/image2.png"/><Relationship Id="rId19" Type="http://schemas.openxmlformats.org/officeDocument/2006/relationships/tags" Target="../tags/tag325.xml"/><Relationship Id="rId18" Type="http://schemas.openxmlformats.org/officeDocument/2006/relationships/tags" Target="../tags/tag324.xml"/><Relationship Id="rId17" Type="http://schemas.openxmlformats.org/officeDocument/2006/relationships/tags" Target="../tags/tag323.xml"/><Relationship Id="rId16" Type="http://schemas.openxmlformats.org/officeDocument/2006/relationships/tags" Target="../tags/tag322.xml"/><Relationship Id="rId15" Type="http://schemas.openxmlformats.org/officeDocument/2006/relationships/tags" Target="../tags/tag32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1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3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60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4.xml"/><Relationship Id="rId1" Type="http://schemas.openxmlformats.org/officeDocument/2006/relationships/tags" Target="../tags/tag15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6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73.xml"/><Relationship Id="rId14" Type="http://schemas.openxmlformats.org/officeDocument/2006/relationships/image" Target="../media/image8.png"/><Relationship Id="rId13" Type="http://schemas.openxmlformats.org/officeDocument/2006/relationships/tags" Target="../tags/tag172.xml"/><Relationship Id="rId12" Type="http://schemas.openxmlformats.org/officeDocument/2006/relationships/image" Target="../media/image7.png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81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5.xml"/><Relationship Id="rId1" Type="http://schemas.openxmlformats.org/officeDocument/2006/relationships/tags" Target="../tags/tag18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87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92.xml"/><Relationship Id="rId11" Type="http://schemas.openxmlformats.org/officeDocument/2006/relationships/image" Target="../media/image9.png"/><Relationship Id="rId10" Type="http://schemas.openxmlformats.org/officeDocument/2006/relationships/tags" Target="../tags/tag191.xml"/><Relationship Id="rId1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94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8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6070" y="2460626"/>
            <a:ext cx="6350000" cy="1398905"/>
          </a:xfrm>
        </p:spPr>
        <p:txBody>
          <a:bodyPr>
            <a:noAutofit/>
          </a:bodyPr>
          <a:p>
            <a:r>
              <a:rPr lang="zh-CN" altLang="en-US" sz="6000"/>
              <a:t>零售行业的历史、现状及发展趋势</a:t>
            </a:r>
            <a:endParaRPr lang="zh-CN" altLang="en-US" sz="6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23480" y="4114165"/>
            <a:ext cx="6092190" cy="1240790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刘偲</a:t>
            </a:r>
            <a:endParaRPr lang="zh-CN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9"/>
          <p:cNvSpPr/>
          <p:nvPr>
            <p:custDataLst>
              <p:tags r:id="rId4"/>
            </p:custDataLst>
          </p:nvPr>
        </p:nvSpPr>
        <p:spPr>
          <a:xfrm>
            <a:off x="2133599" y="0"/>
            <a:ext cx="4572001" cy="6244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10"/>
          <p:cNvSpPr txBox="1"/>
          <p:nvPr>
            <p:custDataLst>
              <p:tags r:id="rId5"/>
            </p:custDataLst>
          </p:nvPr>
        </p:nvSpPr>
        <p:spPr>
          <a:xfrm>
            <a:off x="2560199" y="755083"/>
            <a:ext cx="3693281" cy="11245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spc="1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第二次改革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文本框 11"/>
          <p:cNvSpPr txBox="1"/>
          <p:nvPr>
            <p:custDataLst>
              <p:tags r:id="rId6"/>
            </p:custDataLst>
          </p:nvPr>
        </p:nvSpPr>
        <p:spPr>
          <a:xfrm>
            <a:off x="2560199" y="2172812"/>
            <a:ext cx="3693281" cy="3003066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第二次是1930年，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超级市场诞生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一些百货店铺的品类、数量、规模已经无法满足人们的需求，又随着的科技的进步。计算机的系统应用开始在生活中改变，百货商店引入了现代化的收银系统、核算系统、订货系统（最早的进销存系统）等，同时不同人员的功能划分，进一步加强了销售的能力，这就是我们现在看到的超市的最早雏形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18"/>
          <p:cNvGrpSpPr/>
          <p:nvPr>
            <p:custDataLst>
              <p:tags r:id="rId7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8" name="直接连接符 19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20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26"/>
          <p:cNvSpPr/>
          <p:nvPr>
            <p:custDataLst>
              <p:tags r:id="rId10"/>
            </p:custDataLst>
          </p:nvPr>
        </p:nvSpPr>
        <p:spPr>
          <a:xfrm>
            <a:off x="609971" y="505786"/>
            <a:ext cx="336550" cy="336550"/>
          </a:xfrm>
          <a:custGeom>
            <a:avLst/>
            <a:gdLst>
              <a:gd name="connsiteX0" fmla="*/ 138801 w 336550"/>
              <a:gd name="connsiteY0" fmla="*/ 117033 h 336550"/>
              <a:gd name="connsiteX1" fmla="*/ 138801 w 336550"/>
              <a:gd name="connsiteY1" fmla="*/ 219517 h 336550"/>
              <a:gd name="connsiteX2" fmla="*/ 227149 w 336550"/>
              <a:gd name="connsiteY2" fmla="*/ 168275 h 336550"/>
              <a:gd name="connsiteX3" fmla="*/ 168275 w 336550"/>
              <a:gd name="connsiteY3" fmla="*/ 0 h 336550"/>
              <a:gd name="connsiteX4" fmla="*/ 336550 w 336550"/>
              <a:gd name="connsiteY4" fmla="*/ 168275 h 336550"/>
              <a:gd name="connsiteX5" fmla="*/ 168275 w 336550"/>
              <a:gd name="connsiteY5" fmla="*/ 336550 h 336550"/>
              <a:gd name="connsiteX6" fmla="*/ 0 w 336550"/>
              <a:gd name="connsiteY6" fmla="*/ 168275 h 336550"/>
              <a:gd name="connsiteX7" fmla="*/ 168275 w 336550"/>
              <a:gd name="connsiteY7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50" h="336550">
                <a:moveTo>
                  <a:pt x="138801" y="117033"/>
                </a:moveTo>
                <a:lnTo>
                  <a:pt x="138801" y="219517"/>
                </a:lnTo>
                <a:lnTo>
                  <a:pt x="227149" y="168275"/>
                </a:lnTo>
                <a:close/>
                <a:moveTo>
                  <a:pt x="168275" y="0"/>
                </a:moveTo>
                <a:cubicBezTo>
                  <a:pt x="261211" y="0"/>
                  <a:pt x="336550" y="75339"/>
                  <a:pt x="336550" y="168275"/>
                </a:cubicBezTo>
                <a:cubicBezTo>
                  <a:pt x="336550" y="261211"/>
                  <a:pt x="261211" y="336550"/>
                  <a:pt x="168275" y="336550"/>
                </a:cubicBezTo>
                <a:cubicBezTo>
                  <a:pt x="75339" y="336550"/>
                  <a:pt x="0" y="261211"/>
                  <a:pt x="0" y="168275"/>
                </a:cubicBezTo>
                <a:cubicBezTo>
                  <a:pt x="0" y="75339"/>
                  <a:pt x="75339" y="0"/>
                  <a:pt x="168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6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4" name="图片 8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501775" y="2622550"/>
            <a:ext cx="9188450" cy="11988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电商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502410" y="3776345"/>
            <a:ext cx="918845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1996年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第三次是1996年IBM公司提出的电商概念，由于</a:t>
            </a:r>
            <a:r>
              <a:rPr lang="zh-CN" altLang="en-US" sz="1800" b="1" spc="5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互联网的普及</a:t>
            </a: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，拉进了世界的距离，并且</a:t>
            </a:r>
            <a:r>
              <a:rPr lang="zh-CN" altLang="en-US" sz="1800" b="1" spc="5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电商</a:t>
            </a: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使得人们跨越了地域限制，大大增加了人们对于商品的选择</a:t>
            </a:r>
            <a:r>
              <a:rPr lang="zh-CN" altLang="en-US" sz="1800" b="1" spc="5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范围</a:t>
            </a: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，让更多的商品流通起来，商品已经不只是在周围和当地的范围内进行售卖了。</a:t>
            </a:r>
            <a:endParaRPr lang="zh-CN" altLang="en-US" sz="1800" spc="50" dirty="0"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1800" spc="50" dirty="0"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同时电商的出现颠覆了多年来形成的的</a:t>
            </a:r>
            <a:r>
              <a:rPr lang="zh-CN" altLang="en-US" sz="1800" b="1" spc="5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多级分销体系</a:t>
            </a: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，减少了货物在</a:t>
            </a:r>
            <a:r>
              <a:rPr lang="zh-CN" altLang="en-US" sz="1800" b="1" spc="5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中间商流通的次数</a:t>
            </a: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，大大降低了最终客户在购入时的价格，使得商品价格进一步下降，让更多人在更大的</a:t>
            </a:r>
            <a:r>
              <a:rPr lang="zh-CN" altLang="en-US" sz="1800" b="1" spc="5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范围</a:t>
            </a: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内，有更多的商品可选择，且</a:t>
            </a:r>
            <a:r>
              <a:rPr lang="zh-CN" altLang="en-US" sz="1800" b="1" spc="5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价格</a:t>
            </a:r>
            <a:r>
              <a:rPr lang="zh-CN" altLang="en-US" sz="1800" spc="5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还可能更低。</a:t>
            </a:r>
            <a:endParaRPr lang="zh-CN" altLang="en-US" sz="1800" spc="50" dirty="0"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Picture 11"/>
          <p:cNvPicPr/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600" b="1" spc="5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第三次改革</a:t>
            </a:r>
            <a:endParaRPr lang="zh-CN" altLang="en-US" sz="3600" b="1" spc="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095" y="1742440"/>
            <a:ext cx="4880610" cy="365950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新零售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零售行业现状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6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22" name="图片 8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4" name="矩形 2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501775" y="2622550"/>
            <a:ext cx="9188450" cy="11988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72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新零售</a:t>
            </a:r>
            <a:endParaRPr sz="72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72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1502410" y="3776345"/>
            <a:ext cx="918845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2016年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1033711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  <a:defRPr/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第四次改革</a:t>
            </a:r>
            <a:r>
              <a:rPr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新零售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294640" y="1220470"/>
            <a:ext cx="10276840" cy="44170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第四次，就是我们现在所处的阶段。“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新零售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”的概念由二零一六年由是电商巨头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阿里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巴巴创始人马云在</a:t>
            </a: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二零一六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年十月十三号杭州云栖大会演讲上提出的。主要是解决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传统电商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一直被诟病的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体验感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和货物收到的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延时性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，主要是以线上和线下结合，增强客户对商品的体验感的同时，主打货物配送的及时性，让客户以最快的方式收到自己心仪的商品，且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价格优势可以保证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利用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线上的商城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以满足</a:t>
            </a:r>
            <a:r>
              <a:rPr lang="zh-CN" altLang="en-US" sz="1600" b="1" spc="30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展示，选购，筛选，扫货购物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等需求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与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浏览</a:t>
            </a:r>
            <a:r>
              <a:rPr lang="zh-CN" altLang="en-US" sz="1600" b="1" spc="30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购买、结算、收藏、分享、物流查询、门店自提、线上客服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等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在线服务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，成为方便满足客户在线上发起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到结算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一系列流程。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之后便可以使用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进销存系统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对新的出入库商品进行扫描，日常仓库的</a:t>
            </a:r>
            <a:r>
              <a:rPr lang="zh-CN" altLang="en-US" sz="1600" b="1" spc="30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入库、出库，到门店的入库、销售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的整体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流程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通过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小程序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的方式</a:t>
            </a:r>
            <a:r>
              <a:rPr lang="zh-CN" altLang="en-US" sz="16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转换为线上操作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zh-CN" altLang="en-US" sz="1600" b="1" spc="3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</a:rPr>
              <a:t>实现了仓库扫码出/入库，门店下单进货，门店扫码销售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，将繁琐的流程便捷化。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传统零售问题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9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2388429" y="1522800"/>
            <a:ext cx="7590403" cy="42696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235" y="1522730"/>
            <a:ext cx="7590155" cy="42697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新零售解决方案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105" y="1371600"/>
            <a:ext cx="7893050" cy="4935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9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2388429" y="1522800"/>
            <a:ext cx="7590403" cy="42696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235" y="1522730"/>
            <a:ext cx="7590155" cy="46088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省去了之前繁琐盘点核实库存，补货盘货的大量时间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根据云客系统将客户录入、客户标签化管理、订单跟踪、绩效管理整合到云端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在互联网大数据的精确计算分析下，给店主和企业主们提供了清晰的数据体现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方便店主在经营的同时更好的进货，铺货，销售高峰期，减少不必要的货物积存，让企业处于良性的发展中。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Picture 11"/>
          <p:cNvPicPr/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新零售优势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文本框 14"/>
          <p:cNvSpPr txBox="1"/>
          <p:nvPr>
            <p:custDataLst>
              <p:tags r:id="rId10"/>
            </p:custDataLst>
          </p:nvPr>
        </p:nvSpPr>
        <p:spPr>
          <a:xfrm>
            <a:off x="6704401" y="1792783"/>
            <a:ext cx="4689314" cy="3272434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目前新零售解决了全平台“线上+线下”，多移动端化，数据串联，为商家和客户都带来了便利。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矩形: 圆角 11"/>
          <p:cNvSpPr/>
          <p:nvPr>
            <p:custDataLst>
              <p:tags r:id="rId11"/>
            </p:custDataLst>
          </p:nvPr>
        </p:nvSpPr>
        <p:spPr>
          <a:xfrm>
            <a:off x="763199" y="605954"/>
            <a:ext cx="907181" cy="3132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33"/>
          <p:cNvSpPr txBox="1"/>
          <p:nvPr>
            <p:custDataLst>
              <p:tags r:id="rId12"/>
            </p:custDataLst>
          </p:nvPr>
        </p:nvSpPr>
        <p:spPr>
          <a:xfrm>
            <a:off x="810268" y="612669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spc="10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LOGO</a:t>
            </a:r>
            <a:endParaRPr kumimoji="0" lang="en-US" altLang="zh-CN" sz="1400" b="1" i="0" spc="10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7239000" y="2252981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7947025" y="220980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零售行业起源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7239000" y="327787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4"/>
            </p:custDataLst>
          </p:nvPr>
        </p:nvSpPr>
        <p:spPr>
          <a:xfrm>
            <a:off x="7947025" y="323469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零售行业改革</a:t>
            </a:r>
            <a:endParaRPr lang="zh-CN" alt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5"/>
            </p:custDataLst>
          </p:nvPr>
        </p:nvSpPr>
        <p:spPr>
          <a:xfrm>
            <a:off x="7239000" y="430276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7947025" y="425958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零售行业现状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239000" y="532765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7947025" y="528447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零售行业未来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>
            <a:off x="7239000" y="184912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>
            <p:custDataLst>
              <p:tags r:id="rId10"/>
            </p:custDataLst>
          </p:nvPr>
        </p:nvSpPr>
        <p:spPr>
          <a:xfrm>
            <a:off x="7238999" y="88582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智慧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零售行业未来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6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22" name="图片 8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4" name="矩形 2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501775" y="2622550"/>
            <a:ext cx="9188450" cy="11988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72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智慧零售</a:t>
            </a:r>
            <a:endParaRPr lang="zh-CN" sz="72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sz="72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1502410" y="3776345"/>
            <a:ext cx="918845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??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5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32" name="图片 7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1284193" y="764861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zh-CN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零售大事件</a:t>
            </a:r>
            <a:endParaRPr lang="zh-CN" altLang="zh-CN" sz="3600" b="1" spc="30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泪滴形 2"/>
          <p:cNvSpPr/>
          <p:nvPr>
            <p:custDataLst>
              <p:tags r:id="rId8"/>
            </p:custDataLst>
          </p:nvPr>
        </p:nvSpPr>
        <p:spPr bwMode="auto">
          <a:xfrm rot="8100000">
            <a:off x="1496799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9"/>
            </p:custDataLst>
          </p:nvPr>
        </p:nvSpPr>
        <p:spPr bwMode="auto">
          <a:xfrm>
            <a:off x="833319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26573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1852年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泪滴形 12"/>
          <p:cNvSpPr/>
          <p:nvPr>
            <p:custDataLst>
              <p:tags r:id="rId11"/>
            </p:custDataLst>
          </p:nvPr>
        </p:nvSpPr>
        <p:spPr bwMode="auto">
          <a:xfrm rot="18900000">
            <a:off x="4167769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>
            <p:custDataLst>
              <p:tags r:id="rId12"/>
            </p:custDataLst>
          </p:nvPr>
        </p:nvSpPr>
        <p:spPr bwMode="auto">
          <a:xfrm rot="10800000">
            <a:off x="3504288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97542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1859年</a:t>
            </a:r>
            <a:endParaRPr kumimoji="0" lang="zh-CN" altLang="en-US" sz="2000" b="0" i="0" u="none" strike="noStrike" kern="1200" cap="none" spc="30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泪滴形 18"/>
          <p:cNvSpPr/>
          <p:nvPr>
            <p:custDataLst>
              <p:tags r:id="rId14"/>
            </p:custDataLst>
          </p:nvPr>
        </p:nvSpPr>
        <p:spPr bwMode="auto">
          <a:xfrm rot="8100000">
            <a:off x="6838737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5"/>
            </p:custDataLst>
          </p:nvPr>
        </p:nvSpPr>
        <p:spPr bwMode="auto">
          <a:xfrm>
            <a:off x="6175257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668511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1930年</a:t>
            </a:r>
            <a:endParaRPr kumimoji="0" lang="zh-CN" altLang="en-US" sz="2000" b="0" i="0" u="none" strike="noStrike" kern="1200" cap="none" spc="30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泪滴形 24"/>
          <p:cNvSpPr/>
          <p:nvPr>
            <p:custDataLst>
              <p:tags r:id="rId17"/>
            </p:custDataLst>
          </p:nvPr>
        </p:nvSpPr>
        <p:spPr bwMode="auto">
          <a:xfrm rot="18900000">
            <a:off x="9509707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Freeform 8"/>
          <p:cNvSpPr/>
          <p:nvPr>
            <p:custDataLst>
              <p:tags r:id="rId18"/>
            </p:custDataLst>
          </p:nvPr>
        </p:nvSpPr>
        <p:spPr bwMode="auto">
          <a:xfrm rot="10800000">
            <a:off x="8846226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339480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1996年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4491588" y="5231241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20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7140272" y="2421752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21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9831990" y="5248028"/>
            <a:ext cx="543072" cy="473232"/>
          </a:xfrm>
          <a:custGeom>
            <a:avLst/>
            <a:gdLst>
              <a:gd name="T0" fmla="*/ 82947 w 164"/>
              <a:gd name="T1" fmla="*/ 623887 h 143"/>
              <a:gd name="T2" fmla="*/ 0 w 164"/>
              <a:gd name="T3" fmla="*/ 405745 h 143"/>
              <a:gd name="T4" fmla="*/ 30559 w 164"/>
              <a:gd name="T5" fmla="*/ 405745 h 143"/>
              <a:gd name="T6" fmla="*/ 82947 w 164"/>
              <a:gd name="T7" fmla="*/ 593347 h 143"/>
              <a:gd name="T8" fmla="*/ 685403 w 164"/>
              <a:gd name="T9" fmla="*/ 540993 h 143"/>
              <a:gd name="T10" fmla="*/ 702865 w 164"/>
              <a:gd name="T11" fmla="*/ 388293 h 143"/>
              <a:gd name="T12" fmla="*/ 715962 w 164"/>
              <a:gd name="T13" fmla="*/ 540993 h 143"/>
              <a:gd name="T14" fmla="*/ 388540 w 164"/>
              <a:gd name="T15" fmla="*/ 445010 h 143"/>
              <a:gd name="T16" fmla="*/ 288131 w 164"/>
              <a:gd name="T17" fmla="*/ 401382 h 143"/>
              <a:gd name="T18" fmla="*/ 331787 w 164"/>
              <a:gd name="T19" fmla="*/ 287948 h 143"/>
              <a:gd name="T20" fmla="*/ 427831 w 164"/>
              <a:gd name="T21" fmla="*/ 331576 h 143"/>
              <a:gd name="T22" fmla="*/ 388540 w 164"/>
              <a:gd name="T23" fmla="*/ 445010 h 143"/>
              <a:gd name="T24" fmla="*/ 318690 w 164"/>
              <a:gd name="T25" fmla="*/ 331576 h 143"/>
              <a:gd name="T26" fmla="*/ 331787 w 164"/>
              <a:gd name="T27" fmla="*/ 414470 h 143"/>
              <a:gd name="T28" fmla="*/ 397272 w 164"/>
              <a:gd name="T29" fmla="*/ 401382 h 143"/>
              <a:gd name="T30" fmla="*/ 388540 w 164"/>
              <a:gd name="T31" fmla="*/ 318488 h 143"/>
              <a:gd name="T32" fmla="*/ 633015 w 164"/>
              <a:gd name="T33" fmla="*/ 383930 h 143"/>
              <a:gd name="T34" fmla="*/ 458390 w 164"/>
              <a:gd name="T35" fmla="*/ 366479 h 143"/>
              <a:gd name="T36" fmla="*/ 633015 w 164"/>
              <a:gd name="T37" fmla="*/ 353391 h 143"/>
              <a:gd name="T38" fmla="*/ 685403 w 164"/>
              <a:gd name="T39" fmla="*/ 191965 h 143"/>
              <a:gd name="T40" fmla="*/ 82947 w 164"/>
              <a:gd name="T41" fmla="*/ 143974 h 143"/>
              <a:gd name="T42" fmla="*/ 30559 w 164"/>
              <a:gd name="T43" fmla="*/ 301036 h 143"/>
              <a:gd name="T44" fmla="*/ 244475 w 164"/>
              <a:gd name="T45" fmla="*/ 353391 h 143"/>
              <a:gd name="T46" fmla="*/ 244475 w 164"/>
              <a:gd name="T47" fmla="*/ 383930 h 143"/>
              <a:gd name="T48" fmla="*/ 0 w 164"/>
              <a:gd name="T49" fmla="*/ 301036 h 143"/>
              <a:gd name="T50" fmla="*/ 82947 w 164"/>
              <a:gd name="T51" fmla="*/ 109071 h 143"/>
              <a:gd name="T52" fmla="*/ 715962 w 164"/>
              <a:gd name="T53" fmla="*/ 191965 h 143"/>
              <a:gd name="T54" fmla="*/ 715962 w 164"/>
              <a:gd name="T55" fmla="*/ 318488 h 143"/>
              <a:gd name="T56" fmla="*/ 475853 w 164"/>
              <a:gd name="T57" fmla="*/ 82894 h 143"/>
              <a:gd name="T58" fmla="*/ 419100 w 164"/>
              <a:gd name="T59" fmla="*/ 30540 h 143"/>
              <a:gd name="T60" fmla="*/ 253206 w 164"/>
              <a:gd name="T61" fmla="*/ 69806 h 143"/>
              <a:gd name="T62" fmla="*/ 222647 w 164"/>
              <a:gd name="T63" fmla="*/ 69806 h 143"/>
              <a:gd name="T64" fmla="*/ 419100 w 164"/>
              <a:gd name="T65" fmla="*/ 0 h 143"/>
              <a:gd name="T66" fmla="*/ 475853 w 164"/>
              <a:gd name="T67" fmla="*/ 82894 h 1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" h="143">
                <a:moveTo>
                  <a:pt x="145" y="143"/>
                </a:moveTo>
                <a:cubicBezTo>
                  <a:pt x="19" y="143"/>
                  <a:pt x="19" y="143"/>
                  <a:pt x="19" y="143"/>
                </a:cubicBezTo>
                <a:cubicBezTo>
                  <a:pt x="8" y="143"/>
                  <a:pt x="0" y="134"/>
                  <a:pt x="0" y="12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2" y="89"/>
                  <a:pt x="4" y="89"/>
                </a:cubicBezTo>
                <a:cubicBezTo>
                  <a:pt x="5" y="89"/>
                  <a:pt x="7" y="91"/>
                  <a:pt x="7" y="93"/>
                </a:cubicBezTo>
                <a:cubicBezTo>
                  <a:pt x="7" y="124"/>
                  <a:pt x="7" y="124"/>
                  <a:pt x="7" y="124"/>
                </a:cubicBezTo>
                <a:cubicBezTo>
                  <a:pt x="7" y="130"/>
                  <a:pt x="12" y="136"/>
                  <a:pt x="19" y="136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52" y="136"/>
                  <a:pt x="157" y="130"/>
                  <a:pt x="157" y="124"/>
                </a:cubicBezTo>
                <a:cubicBezTo>
                  <a:pt x="157" y="93"/>
                  <a:pt x="157" y="93"/>
                  <a:pt x="157" y="93"/>
                </a:cubicBezTo>
                <a:cubicBezTo>
                  <a:pt x="157" y="91"/>
                  <a:pt x="159" y="89"/>
                  <a:pt x="161" y="89"/>
                </a:cubicBezTo>
                <a:cubicBezTo>
                  <a:pt x="163" y="89"/>
                  <a:pt x="164" y="91"/>
                  <a:pt x="164" y="93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34"/>
                  <a:pt x="156" y="143"/>
                  <a:pt x="145" y="143"/>
                </a:cubicBezTo>
                <a:close/>
                <a:moveTo>
                  <a:pt x="89" y="102"/>
                </a:moveTo>
                <a:cubicBezTo>
                  <a:pt x="76" y="102"/>
                  <a:pt x="76" y="102"/>
                  <a:pt x="76" y="102"/>
                </a:cubicBezTo>
                <a:cubicBezTo>
                  <a:pt x="70" y="102"/>
                  <a:pt x="66" y="98"/>
                  <a:pt x="66" y="92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71"/>
                  <a:pt x="70" y="66"/>
                  <a:pt x="76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4" y="66"/>
                  <a:pt x="98" y="71"/>
                  <a:pt x="98" y="76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8"/>
                  <a:pt x="94" y="102"/>
                  <a:pt x="89" y="102"/>
                </a:cubicBezTo>
                <a:close/>
                <a:moveTo>
                  <a:pt x="76" y="73"/>
                </a:moveTo>
                <a:cubicBezTo>
                  <a:pt x="74" y="73"/>
                  <a:pt x="73" y="75"/>
                  <a:pt x="73" y="76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4"/>
                  <a:pt x="74" y="95"/>
                  <a:pt x="76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90" y="95"/>
                  <a:pt x="91" y="94"/>
                  <a:pt x="91" y="92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5"/>
                  <a:pt x="90" y="73"/>
                  <a:pt x="89" y="73"/>
                </a:cubicBezTo>
                <a:lnTo>
                  <a:pt x="76" y="73"/>
                </a:lnTo>
                <a:close/>
                <a:moveTo>
                  <a:pt x="145" y="88"/>
                </a:moveTo>
                <a:cubicBezTo>
                  <a:pt x="108" y="88"/>
                  <a:pt x="108" y="88"/>
                  <a:pt x="108" y="88"/>
                </a:cubicBezTo>
                <a:cubicBezTo>
                  <a:pt x="106" y="88"/>
                  <a:pt x="105" y="86"/>
                  <a:pt x="105" y="84"/>
                </a:cubicBezTo>
                <a:cubicBezTo>
                  <a:pt x="105" y="82"/>
                  <a:pt x="106" y="81"/>
                  <a:pt x="108" y="81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52" y="81"/>
                  <a:pt x="157" y="75"/>
                  <a:pt x="157" y="69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38"/>
                  <a:pt x="152" y="33"/>
                  <a:pt x="145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2" y="33"/>
                  <a:pt x="7" y="38"/>
                  <a:pt x="7" y="44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75"/>
                  <a:pt x="12" y="81"/>
                  <a:pt x="19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8" y="81"/>
                  <a:pt x="60" y="82"/>
                  <a:pt x="60" y="84"/>
                </a:cubicBezTo>
                <a:cubicBezTo>
                  <a:pt x="60" y="86"/>
                  <a:pt x="58" y="88"/>
                  <a:pt x="56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8" y="88"/>
                  <a:pt x="0" y="79"/>
                  <a:pt x="0" y="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4"/>
                  <a:pt x="8" y="25"/>
                  <a:pt x="19" y="25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56" y="25"/>
                  <a:pt x="164" y="34"/>
                  <a:pt x="164" y="44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64" y="72"/>
                  <a:pt x="164" y="73"/>
                  <a:pt x="164" y="73"/>
                </a:cubicBezTo>
                <a:cubicBezTo>
                  <a:pt x="162" y="82"/>
                  <a:pt x="154" y="88"/>
                  <a:pt x="145" y="88"/>
                </a:cubicBezTo>
                <a:close/>
                <a:moveTo>
                  <a:pt x="109" y="19"/>
                </a:moveTo>
                <a:cubicBezTo>
                  <a:pt x="107" y="19"/>
                  <a:pt x="106" y="18"/>
                  <a:pt x="106" y="16"/>
                </a:cubicBezTo>
                <a:cubicBezTo>
                  <a:pt x="106" y="11"/>
                  <a:pt x="101" y="7"/>
                  <a:pt x="96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3" y="7"/>
                  <a:pt x="58" y="11"/>
                  <a:pt x="58" y="16"/>
                </a:cubicBezTo>
                <a:cubicBezTo>
                  <a:pt x="58" y="18"/>
                  <a:pt x="57" y="19"/>
                  <a:pt x="55" y="19"/>
                </a:cubicBezTo>
                <a:cubicBezTo>
                  <a:pt x="53" y="19"/>
                  <a:pt x="51" y="18"/>
                  <a:pt x="51" y="16"/>
                </a:cubicBezTo>
                <a:cubicBezTo>
                  <a:pt x="51" y="7"/>
                  <a:pt x="59" y="0"/>
                  <a:pt x="6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3" y="7"/>
                  <a:pt x="113" y="16"/>
                </a:cubicBezTo>
                <a:cubicBezTo>
                  <a:pt x="113" y="18"/>
                  <a:pt x="111" y="19"/>
                  <a:pt x="10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Freeform 22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1805300" y="2272396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00505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零售出现</a:t>
            </a:r>
            <a:endParaRPr lang="zh-CN" altLang="en-US" sz="2400" b="1" spc="3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TextBox 9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272744" y="289786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连锁百货店</a:t>
            </a:r>
            <a:endParaRPr lang="zh-CN" altLang="en-US" sz="24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extBox 9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942443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超级市场诞生</a:t>
            </a:r>
            <a:endParaRPr lang="zh-CN" altLang="en-US" sz="24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TextBox 9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572137" y="289786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电商出现</a:t>
            </a:r>
            <a:endParaRPr lang="zh-CN" altLang="en-US" sz="2400" b="1" spc="3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45"/>
          <p:cNvSpPr/>
          <p:nvPr>
            <p:custDataLst>
              <p:tags r:id="rId28"/>
            </p:custDataLst>
          </p:nvPr>
        </p:nvSpPr>
        <p:spPr>
          <a:xfrm>
            <a:off x="279" y="3823418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: 形状 47"/>
          <p:cNvSpPr/>
          <p:nvPr>
            <p:custDataLst>
              <p:tags r:id="rId29"/>
            </p:custDataLst>
          </p:nvPr>
        </p:nvSpPr>
        <p:spPr>
          <a:xfrm rot="10800000">
            <a:off x="11550925" y="3823419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5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6" name="图片 7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1284193" y="768953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  <a:endParaRPr lang="zh-CN" altLang="en-US" sz="3600" b="1" spc="30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泪滴形 2"/>
          <p:cNvSpPr/>
          <p:nvPr>
            <p:custDataLst>
              <p:tags r:id="rId8"/>
            </p:custDataLst>
          </p:nvPr>
        </p:nvSpPr>
        <p:spPr bwMode="auto">
          <a:xfrm rot="8100000">
            <a:off x="1907230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9"/>
            </p:custDataLst>
          </p:nvPr>
        </p:nvSpPr>
        <p:spPr bwMode="auto">
          <a:xfrm>
            <a:off x="762039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37004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2016年</a:t>
            </a:r>
            <a:endParaRPr lang="zh-CN" altLang="en-US" spc="3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Freeform 2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2215731" y="2268304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2039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新零售</a:t>
            </a:r>
            <a:endParaRPr lang="zh-CN" altLang="en-US" sz="24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泪滴形 12"/>
          <p:cNvSpPr/>
          <p:nvPr>
            <p:custDataLst>
              <p:tags r:id="rId13"/>
            </p:custDataLst>
          </p:nvPr>
        </p:nvSpPr>
        <p:spPr bwMode="auto">
          <a:xfrm rot="18900000">
            <a:off x="5502460" y="490140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4"/>
            </p:custDataLst>
          </p:nvPr>
        </p:nvSpPr>
        <p:spPr bwMode="auto">
          <a:xfrm rot="10800000">
            <a:off x="4357268" y="3814887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3223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en-US" altLang="zh-CN" b="1" spc="300">
                <a:solidFill>
                  <a:srgbClr val="FF0000"/>
                </a:solidFill>
                <a:sym typeface="Arial" panose="020B0604020202020204" pitchFamily="34" charset="0"/>
              </a:rPr>
              <a:t>20??</a:t>
            </a:r>
            <a:r>
              <a:rPr lang="zh-CN" altLang="en-US" b="1" spc="300">
                <a:solidFill>
                  <a:srgbClr val="FF0000"/>
                </a:solidFill>
                <a:sym typeface="Arial" panose="020B0604020202020204" pitchFamily="34" charset="0"/>
              </a:rPr>
              <a:t>年</a:t>
            </a:r>
            <a:endParaRPr lang="zh-CN" altLang="en-US" b="1" spc="30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14" name="Freeform 19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826279" y="5227149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56633" y="2936191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智慧零售</a:t>
            </a:r>
            <a:endParaRPr lang="zh-CN" altLang="en-US" sz="24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泪滴形 18"/>
          <p:cNvSpPr/>
          <p:nvPr>
            <p:custDataLst>
              <p:tags r:id="rId18"/>
            </p:custDataLst>
          </p:nvPr>
        </p:nvSpPr>
        <p:spPr bwMode="auto">
          <a:xfrm rot="8100000">
            <a:off x="9097689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8"/>
          <p:cNvSpPr/>
          <p:nvPr>
            <p:custDataLst>
              <p:tags r:id="rId19"/>
            </p:custDataLst>
          </p:nvPr>
        </p:nvSpPr>
        <p:spPr bwMode="auto">
          <a:xfrm>
            <a:off x="7952498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92746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en-US" altLang="zh-CN" spc="300">
                <a:solidFill>
                  <a:schemeClr val="bg1"/>
                </a:solidFill>
                <a:sym typeface="Arial" panose="020B0604020202020204" pitchFamily="34" charset="0"/>
              </a:rPr>
              <a:t>????</a:t>
            </a:r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年</a:t>
            </a:r>
            <a:endParaRPr lang="zh-CN" altLang="en-US" spc="3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0" name="Freeform 20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9399224" y="2417660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52498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……</a:t>
            </a:r>
            <a:endParaRPr lang="en-US" altLang="zh-CN" sz="24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任意多边形: 形状 22"/>
          <p:cNvSpPr/>
          <p:nvPr>
            <p:custDataLst>
              <p:tags r:id="rId23"/>
            </p:custDataLst>
          </p:nvPr>
        </p:nvSpPr>
        <p:spPr>
          <a:xfrm>
            <a:off x="279" y="3819326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: 形状 29"/>
          <p:cNvSpPr/>
          <p:nvPr>
            <p:custDataLst>
              <p:tags r:id="rId24"/>
            </p:custDataLst>
          </p:nvPr>
        </p:nvSpPr>
        <p:spPr>
          <a:xfrm rot="10800000">
            <a:off x="11550925" y="3819327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21"/>
          <p:cNvCxnSpPr/>
          <p:nvPr>
            <p:custDataLst>
              <p:tags r:id="rId1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3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4" name="文本框 15"/>
          <p:cNvSpPr txBox="1"/>
          <p:nvPr>
            <p:custDataLst>
              <p:tags r:id="rId9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智慧零售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，是指运用互联网、物联网技术，感知消费习惯，预测消费趋 势，引导生产制造，为消费者提供多样化、个性化的产品和服务。他认为实 体零售和传统电商都需要变革，都需要线上线下融合。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7"/>
          <p:cNvSpPr txBox="1"/>
          <p:nvPr>
            <p:custDataLst>
              <p:tags r:id="rId10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定义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21"/>
          <p:cNvCxnSpPr/>
          <p:nvPr>
            <p:custDataLst>
              <p:tags r:id="rId11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30"/>
          <p:cNvSpPr txBox="1"/>
          <p:nvPr>
            <p:custDataLst>
              <p:tags r:id="rId12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智慧零售发展在于三大方面，一是要拥抱时代技术，创新零售业态，变 革流通渠道；二是要从B2C转向C2B，实现大数据牵引零售；三是要运用社交化客服，实现个性服务和精准营销。  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31"/>
          <p:cNvSpPr txBox="1"/>
          <p:nvPr>
            <p:custDataLst>
              <p:tags r:id="rId13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特点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1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什么是智慧零售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谢谢聆听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刘偲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2020.1.7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出现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零售行业起源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6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4" name="图片 8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501775" y="2622550"/>
            <a:ext cx="9188450" cy="11988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出现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502410" y="3776345"/>
            <a:ext cx="918845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1852年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第一次是在</a:t>
            </a:r>
            <a:r>
              <a:rPr lang="zh-CN" altLang="en-US" sz="1800" spc="5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1852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年前后，出现了第一家</a:t>
            </a:r>
            <a:r>
              <a:rPr lang="zh-CN" altLang="en-US" sz="1800" b="1" spc="5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百货商店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，零售行业由古老的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家庭小作坊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自给自足、“随缘交易”的方式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变为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专业售卖、囤货流通的的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百货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商店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，其变革主要带来两大变化：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一是实现了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产品生产的批次化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，保证了产品的数量的同时，降低了原本物以稀为贵，货物数量少，售卖价格高的格局；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二，是让原本售卖商品数量单一的商店，开始往品类多、数量多、可选择性多的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百货商店转变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，这让以售卖、交易为主要功能的地方形成了最早的百货商店的雏形，用户从此不用再为买几种商品而四处奔波，百货商店的功能性逐渐体现出来，改变了人们对交易方式的认知。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Picture 11"/>
          <p:cNvPicPr/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零售的起源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095" y="1742440"/>
            <a:ext cx="4880610" cy="372618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发展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零售行业改革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6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4" name="图片 8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501775" y="2622550"/>
            <a:ext cx="9188450" cy="11988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扩充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502410" y="3776345"/>
            <a:ext cx="918845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1859年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1" name="图片 7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2" name="Title 6"/>
          <p:cNvSpPr txBox="1"/>
          <p:nvPr>
            <p:custDataLst>
              <p:tags r:id="rId7"/>
            </p:custDataLst>
          </p:nvPr>
        </p:nvSpPr>
        <p:spPr>
          <a:xfrm>
            <a:off x="619193" y="3749104"/>
            <a:ext cx="2997942" cy="219449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800" spc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第一次是1859年，由单个的百货商店</a:t>
            </a:r>
            <a:r>
              <a:rPr lang="zh-CN" altLang="en-US" sz="1800" b="1" spc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转变为</a:t>
            </a:r>
            <a:r>
              <a:rPr lang="zh-CN" altLang="en-US" sz="1800" spc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连锁百货店，运用同样的商品、同样的运作交易模式</a:t>
            </a:r>
            <a:endParaRPr lang="zh-CN" altLang="en-US" sz="1800" spc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Title 6"/>
          <p:cNvSpPr txBox="1"/>
          <p:nvPr>
            <p:custDataLst>
              <p:tags r:id="rId8"/>
            </p:custDataLst>
          </p:nvPr>
        </p:nvSpPr>
        <p:spPr>
          <a:xfrm>
            <a:off x="619193" y="914399"/>
            <a:ext cx="2997941" cy="2377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zh-CN" altLang="en-US" sz="3600" b="1" spc="1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第一次改革</a:t>
            </a:r>
            <a:endParaRPr lang="zh-CN" altLang="en-US" sz="3600" b="1" spc="10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itle 6"/>
          <p:cNvSpPr txBox="1"/>
          <p:nvPr>
            <p:custDataLst>
              <p:tags r:id="rId9"/>
            </p:custDataLst>
          </p:nvPr>
        </p:nvSpPr>
        <p:spPr>
          <a:xfrm>
            <a:off x="8595074" y="914399"/>
            <a:ext cx="2997936" cy="50291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由原本一家店铺开始像更多的店铺发展，让更多的人、更多的地方开始体验百货商店、零售行业带来的改变，而选址上更贴近人们生活聚集的中心，使得购物变得更加便捷。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5" name="Picture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4063539" y="0"/>
            <a:ext cx="4063538" cy="685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6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4" name="图片 8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15" name="矩形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501775" y="2622550"/>
            <a:ext cx="9188450" cy="11988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72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502410" y="3776345"/>
            <a:ext cx="918845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1930年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18、19、20、21、24、29、31、34"/>
</p:tagLst>
</file>

<file path=ppt/tags/tag141.xml><?xml version="1.0" encoding="utf-8"?>
<p:tagLst xmlns:p="http://schemas.openxmlformats.org/presentationml/2006/main">
  <p:tag name="KSO_WM_TEMPLATE_CATEGORY" val="custom"/>
  <p:tag name="KSO_WM_TEMPLATE_INDEX" val="20204422"/>
  <p:tag name="KSO_WM_SLIDE_MODEL_TYPE" val="cover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1_1"/>
  <p:tag name="KSO_WM_UNIT_TEXT_FILL_FORE_SCHEMECOLOR_INDEX" val="5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1_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2_1"/>
  <p:tag name="KSO_WM_UNIT_TEXT_FILL_FORE_SCHEMECOLOR_INDEX" val="6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2_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3_1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3_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4_1"/>
  <p:tag name="KSO_WM_UNIT_TEXT_FILL_FORE_SCHEMECOLOR_INDEX" val="6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4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4*i*1"/>
  <p:tag name="KSO_WM_UNIT_LINE_FORE_SCHEMECOLOR_INDEX" val="14"/>
  <p:tag name="KSO_WM_UNIT_LINE_FILL_TYPE" val="2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422"/>
  <p:tag name="KSO_WM_UNIT_ID" val="custom20204422_4*a*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22"/>
  <p:tag name="KSO_WM_SLIDE_ID" val="custom20204422_4"/>
</p:tagLst>
</file>

<file path=ppt/tags/tag15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15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159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5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15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2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35"/>
  <p:tag name="KSO_WM_DIAGRAM_GROUP_CODE" val="l1-2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SLIDE_ID" val="custom20204422_15"/>
  <p:tag name="KSO_WM_TEMPLATE_SUBCATEGORY" val="0"/>
  <p:tag name="KSO_WM_TEMPLATE_MASTER_TYPE" val="1"/>
  <p:tag name="KSO_WM_TEMPLATE_COLOR_TYPE" val="1"/>
  <p:tag name="KSO_WM_SLIDE_ITEM_CNT" val="1"/>
  <p:tag name="KSO_WM_SLIDE_INDEX" val="15"/>
  <p:tag name="KSO_WM_TAG_VERSION" val="1.0"/>
  <p:tag name="KSO_WM_BEAUTIFY_FLAG" val="#wm#"/>
  <p:tag name="KSO_WM_TEMPLATE_CATEGORY" val="custom"/>
  <p:tag name="KSO_WM_TEMPLATE_INDEX" val="20204422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165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016*1355"/>
  <p:tag name="KSO_WM_UNIT_TYPE" val="h_d"/>
  <p:tag name="KSO_WM_UNIT_INDEX" val="1_1"/>
  <p:tag name="KSO_WM_UNIT_SUPPORT_UNIT_TYPE" val="[&quot;all&quot;]"/>
  <p:tag name="KSO_WM_UNIT_BLOCK" val="0"/>
  <p:tag name="KSO_WM_UNIT_SM_LIMIT_TYPE" val="1"/>
  <p:tag name="KSO_WM_TEMPLATE_CATEGORY" val="custom"/>
  <p:tag name="KSO_WM_TEMPLATE_INDEX" val="20204422"/>
  <p:tag name="KSO_WM_UNIT_ID" val="custom20204422_9*h_d*1_1"/>
</p:tagLst>
</file>

<file path=ppt/tags/tag17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173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17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17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5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181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15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2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35"/>
  <p:tag name="KSO_WM_DIAGRAM_GROUP_CODE" val="l1-2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SLIDE_ID" val="custom20204422_15"/>
  <p:tag name="KSO_WM_TEMPLATE_SUBCATEGORY" val="0"/>
  <p:tag name="KSO_WM_TEMPLATE_MASTER_TYPE" val="1"/>
  <p:tag name="KSO_WM_TEMPLATE_COLOR_TYPE" val="1"/>
  <p:tag name="KSO_WM_SLIDE_ITEM_CNT" val="1"/>
  <p:tag name="KSO_WM_SLIDE_INDEX" val="15"/>
  <p:tag name="KSO_WM_TAG_VERSION" val="1.0"/>
  <p:tag name="KSO_WM_BEAUTIFY_FLAG" val="#wm#"/>
  <p:tag name="KSO_WM_TEMPLATE_CATEGORY" val="custom"/>
  <p:tag name="KSO_WM_TEMPLATE_INDEX" val="20204422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186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422"/>
  <p:tag name="KSO_WM_UNIT_ID" val="custom20204422_21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422"/>
  <p:tag name="KSO_WM_UNIT_ID" val="custom20204422_21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TEMPLATE_CATEGORY" val="custom"/>
  <p:tag name="KSO_WM_TEMPLATE_INDEX" val="20204422"/>
  <p:tag name="KSO_WM_UNIT_ID" val="custom20204422_21*f*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&#13;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36;4"/>
  <p:tag name="KSO_WM_UNIT_BLOCK" val="0"/>
  <p:tag name="KSO_WM_TEMPLATE_CATEGORY" val="custom"/>
  <p:tag name="KSO_WM_TEMPLATE_INDEX" val="20204422"/>
  <p:tag name="KSO_WM_UNIT_ID" val="custom20204422_21*a*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LAYERLEVEL" val="1"/>
  <p:tag name="KSO_WM_TAG_VERSION" val="1.0"/>
  <p:tag name="KSO_WM_BEAUTIFY_FLAG" val="#wm#"/>
  <p:tag name="KSO_WM_UNIT_DEFAULT_FONT" val="14;16;2"/>
  <p:tag name="KSO_WM_UNIT_BLOCK" val="0"/>
  <p:tag name="KSO_WM_TEMPLATE_CATEGORY" val="custom"/>
  <p:tag name="KSO_WM_TEMPLATE_INDEX" val="20204422"/>
  <p:tag name="KSO_WM_UNIT_ID" val="custom20204422_21*f*2"/>
</p:tagLst>
</file>

<file path=ppt/tags/tag191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d&quot;,&quot;α&quot;,&quot;β&quot;,&quot;η&quot;]"/>
  <p:tag name="KSO_WM_UNIT_BLOCK" val="0"/>
  <p:tag name="KSO_WM_TEMPLATE_CATEGORY" val="custom"/>
  <p:tag name="KSO_WM_TEMPLATE_INDEX" val="20204422"/>
  <p:tag name="KSO_WM_UNIT_ID" val="custom20204422_21*d*1"/>
</p:tagLst>
</file>

<file path=ppt/tags/tag19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21"/>
  <p:tag name="KSO_WM_SLIDE_SIZE" val="959*540"/>
  <p:tag name="KSO_WM_SLIDE_POSITION" val="0*0"/>
  <p:tag name="KSO_WM_TAG_VERSION" val="1.0"/>
  <p:tag name="KSO_WM_BEAUTIFY_FLAG" val="#wm#"/>
  <p:tag name="KSO_WM_SLIDE_LAYOUT" val="a_d_f"/>
  <p:tag name="KSO_WM_SLIDE_LAYOUT_CNT" val="1_1_2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3},&quot;minSize&quot;:{&quot;size1&quot;:33.3},&quot;maxSize&quot;:{&quot;size1&quot;:3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55.6},&quot;minSize&quot;:{&quot;size1&quot;:55.6},&quot;maxSize&quot;:{&quot;size1&quot;:55.6},&quot;edge&quot;:{&quot;left&quot;:false,&quot;top&quot;:true,&quot;right&quot;:true,&quot;bottom&quot;:true},&quot;subLayout&quot;:[{&quot;direction&quot;:0,&quot;horizontalAlign&quot;:1,&quot;verticalAlign&quot;:1,&quot;type&quot;:0,&quot;diagramDirection&quot;:0,&quot;canSetOverLayout&quot;:1,&quot;isOverLayout&quot;:1,&quot;margin&quot;:{&quot;left&quot;:0.026,&quot;top&quot;:2.54,&quot;right&quot;:1.244,&quot;bottom&quot;:2.54},&quot;marginOverLayout&quot;:{&quot;left&quot;:-1.0,&quot;top&quot;:0.0,&quot;right&quot;:1.244,&quot;bottom&quot;:0.0},&quot;edge&quot;:{&quot;left&quot;:false,&quot;top&quot;:true,&quot;right&quot;:false,&quot;bottom&quot;:true}},{&quot;direction&quot;:0,&quot;horizontalAlign&quot;:1,&quot;verticalAlign&quot;:1,&quot;type&quot;:0,&quot;diagramDirection&quot;:0,&quot;canSetOverLayout&quot;:0,&quot;isOverLayout&quot;:0,&quot;margin&quot;:{&quot;left&quot;:0.026,&quot;top&quot;:2.54,&quot;right&quot;:1.69,&quot;bottom&quot;:2.54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21"/>
</p:tagLst>
</file>

<file path=ppt/tags/tag193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5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194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15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2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35"/>
  <p:tag name="KSO_WM_DIAGRAM_GROUP_CODE" val="l1-2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SLIDE_ID" val="custom20204422_15"/>
  <p:tag name="KSO_WM_TEMPLATE_SUBCATEGORY" val="0"/>
  <p:tag name="KSO_WM_TEMPLATE_MASTER_TYPE" val="1"/>
  <p:tag name="KSO_WM_TEMPLATE_COLOR_TYPE" val="1"/>
  <p:tag name="KSO_WM_SLIDE_ITEM_CNT" val="1"/>
  <p:tag name="KSO_WM_SLIDE_INDEX" val="15"/>
  <p:tag name="KSO_WM_TAG_VERSION" val="1.0"/>
  <p:tag name="KSO_WM_BEAUTIFY_FLAG" val="#wm#"/>
  <p:tag name="KSO_WM_TEMPLATE_CATEGORY" val="custom"/>
  <p:tag name="KSO_WM_TEMPLATE_INDEX" val="20204422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199.xml><?xml version="1.0" encoding="utf-8"?>
<p:tagLst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SUPPORT_UNIT_TYPE" val="[&quot;all&quot;]"/>
  <p:tag name="KSO_WM_TEMPLATE_CATEGORY" val="custom"/>
  <p:tag name="KSO_WM_TEMPLATE_INDEX" val="20204422"/>
  <p:tag name="KSO_WM_UNIT_ID" val="custom20204422_25*d*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25*i*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25*i*2"/>
</p:tagLst>
</file>

<file path=ppt/tags/tag202.xml><?xml version="1.0" encoding="utf-8"?>
<p:tagLst xmlns:p="http://schemas.openxmlformats.org/presentationml/2006/main">
  <p:tag name="KSO_WM_UNIT_ISCONTENTSTITLE" val="0"/>
  <p:tag name="KSO_WM_UNIT_PRESET_TEXT" val="单击此处&#13;添加大标题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22"/>
  <p:tag name="KSO_WM_UNIT_ID" val="custom20204422_25*a*1"/>
</p:tagLst>
</file>

<file path=ppt/tags/tag20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"/>
  <p:tag name="KSO_WM_UNIT_NOCLEAR" val="0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22"/>
  <p:tag name="KSO_WM_UNIT_ID" val="custom20204422_25*f*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5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422"/>
  <p:tag name="KSO_WM_UNIT_ID" val="custom20204422_25*i*3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4"/>
  <p:tag name="KSO_WM_TEMPLATE_CATEGORY" val="custom"/>
  <p:tag name="KSO_WM_TEMPLATE_INDEX" val="20204422"/>
  <p:tag name="KSO_WM_UNIT_ID" val="custom20204422_25*i*4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5"/>
  <p:tag name="KSO_WM_TEMPLATE_CATEGORY" val="custom"/>
  <p:tag name="KSO_WM_TEMPLATE_INDEX" val="20204422"/>
  <p:tag name="KSO_WM_UNIT_ID" val="custom20204422_25*i*5"/>
</p:tagLst>
</file>

<file path=ppt/tags/tag208.xml><?xml version="1.0" encoding="utf-8"?>
<p:tagLst xmlns:p="http://schemas.openxmlformats.org/presentationml/2006/main">
  <p:tag name="KSO_WM_TEMPLATE_SUBCATEGORY" val="0"/>
  <p:tag name="KSO_WM_SLIDE_ITEM_CNT" val="0"/>
  <p:tag name="KSO_WM_SLIDE_INDEX" val="25"/>
  <p:tag name="KSO_WM_TAG_VERSION" val="1.0"/>
  <p:tag name="KSO_WM_BEAUTIFY_FLAG" val="#wm#"/>
  <p:tag name="KSO_WM_SLIDE_LAYOUT" val="a_d_f"/>
  <p:tag name="KSO_WM_SLIDE_LAYOUT_CNT" val="1_1_1"/>
  <p:tag name="KSO_WM_SLIDE_TYPE" val="text"/>
  <p:tag name="KSO_WM_SLIDE_SUBTYPE" val="picTxt"/>
  <p:tag name="KSO_WM_SLIDE_SIZE" val="960*540"/>
  <p:tag name="KSO_WM_SLIDE_POSITION" val="0*0"/>
  <p:tag name="KSO_WM_TEMPLATE_MASTER_TYPE" val="1"/>
  <p:tag name="KSO_WM_TEMPLATE_COLOR_TYPE" val="1"/>
  <p:tag name="KSO_WM_TEMPLATE_CATEGORY" val="custom"/>
  <p:tag name="KSO_WM_TEMPLATE_INDEX" val="20204422"/>
  <p:tag name="KSO_WM_SLIDE_ID" val="custom20204422_25"/>
</p:tagLst>
</file>

<file path=ppt/tags/tag209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5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15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2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35"/>
  <p:tag name="KSO_WM_DIAGRAM_GROUP_CODE" val="l1-2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SLIDE_ID" val="custom20204422_15"/>
  <p:tag name="KSO_WM_TEMPLATE_SUBCATEGORY" val="0"/>
  <p:tag name="KSO_WM_TEMPLATE_MASTER_TYPE" val="1"/>
  <p:tag name="KSO_WM_TEMPLATE_COLOR_TYPE" val="1"/>
  <p:tag name="KSO_WM_SLIDE_ITEM_CNT" val="1"/>
  <p:tag name="KSO_WM_SLIDE_INDEX" val="15"/>
  <p:tag name="KSO_WM_TAG_VERSION" val="1.0"/>
  <p:tag name="KSO_WM_BEAUTIFY_FLAG" val="#wm#"/>
  <p:tag name="KSO_WM_TEMPLATE_CATEGORY" val="custom"/>
  <p:tag name="KSO_WM_TEMPLATE_INDEX" val="20204422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215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016*1355"/>
  <p:tag name="KSO_WM_UNIT_TYPE" val="h_d"/>
  <p:tag name="KSO_WM_UNIT_INDEX" val="1_1"/>
  <p:tag name="KSO_WM_UNIT_SUPPORT_UNIT_TYPE" val="[&quot;all&quot;]"/>
  <p:tag name="KSO_WM_UNIT_BLOCK" val="0"/>
  <p:tag name="KSO_WM_UNIT_SM_LIMIT_TYPE" val="1"/>
  <p:tag name="KSO_WM_TEMPLATE_CATEGORY" val="custom"/>
  <p:tag name="KSO_WM_TEMPLATE_INDEX" val="20204422"/>
  <p:tag name="KSO_WM_UNIT_ID" val="custom20204422_9*h_d*1_1"/>
</p:tagLst>
</file>

<file path=ppt/tags/tag22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223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22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22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5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31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15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2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35"/>
  <p:tag name="KSO_WM_DIAGRAM_GROUP_CODE" val="l1-2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SLIDE_ID" val="custom20204422_15"/>
  <p:tag name="KSO_WM_TEMPLATE_SUBCATEGORY" val="0"/>
  <p:tag name="KSO_WM_TEMPLATE_MASTER_TYPE" val="1"/>
  <p:tag name="KSO_WM_TEMPLATE_COLOR_TYPE" val="1"/>
  <p:tag name="KSO_WM_SLIDE_ITEM_CNT" val="1"/>
  <p:tag name="KSO_WM_SLIDE_INDEX" val="15"/>
  <p:tag name="KSO_WM_TAG_VERSION" val="1.0"/>
  <p:tag name="KSO_WM_BEAUTIFY_FLAG" val="#wm#"/>
  <p:tag name="KSO_WM_TEMPLATE_CATEGORY" val="custom"/>
  <p:tag name="KSO_WM_TEMPLATE_INDEX" val="20204422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236.xml><?xml version="1.0" encoding="utf-8"?>
<p:tagLst xmlns:p="http://schemas.openxmlformats.org/presentationml/2006/main">
  <p:tag name="KSO_WM_SLIDE_BACKGROUND_TYPE" val="belt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14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4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14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28;32;4"/>
  <p:tag name="KSO_WM_UNIT_BLOCK" val="0"/>
  <p:tag name="KSO_WM_TEMPLATE_CATEGORY" val="custom"/>
  <p:tag name="KSO_WM_TEMPLATE_INDEX" val="20204422"/>
  <p:tag name="KSO_WM_UNIT_ID" val="custom20204422_14*a*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。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2;16;2"/>
  <p:tag name="KSO_WM_UNIT_BLOCK" val="0"/>
  <p:tag name="KSO_WM_TEMPLATE_CATEGORY" val="custom"/>
  <p:tag name="KSO_WM_TEMPLATE_INDEX" val="20204422"/>
  <p:tag name="KSO_WM_UNIT_ID" val="custom20204422_14*f*1"/>
</p:tagLst>
</file>

<file path=ppt/tags/tag241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960*492"/>
  <p:tag name="KSO_WM_SLIDE_POSITION" val="0*47"/>
  <p:tag name="KSO_WM_TAG_VERSION" val="1.0"/>
  <p:tag name="KSO_WM_BEAUTIFY_FLAG" val="#wm#"/>
  <p:tag name="KSO_WM_SLIDE_LAYOUT" val="a_f_i"/>
  <p:tag name="KSO_WM_SLIDE_LAYOUT_CNT" val="1_1_1"/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14"/>
</p:tagLst>
</file>

<file path=ppt/tags/tag242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13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13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13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13*a*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422"/>
  <p:tag name="KSO_WM_UNIT_ID" val="custom20204422_13*i*3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KSO_WM_TEMPLATE_CATEGORY" val="custom"/>
  <p:tag name="KSO_WM_TEMPLATE_INDEX" val="20204422"/>
  <p:tag name="KSO_WM_UNIT_ID" val="custom20204422_13*d*1"/>
</p:tagLst>
</file>

<file path=ppt/tags/tag24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13"/>
</p:tagLst>
</file>

<file path=ppt/tags/tag249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13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13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13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13*a*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422"/>
  <p:tag name="KSO_WM_UNIT_ID" val="custom20204422_13*i*3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KSO_WM_TEMPLATE_CATEGORY" val="custom"/>
  <p:tag name="KSO_WM_TEMPLATE_INDEX" val="20204422"/>
  <p:tag name="KSO_WM_UNIT_ID" val="custom20204422_13*d*1"/>
</p:tagLst>
</file>

<file path=ppt/tags/tag25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13"/>
</p:tagLst>
</file>

<file path=ppt/tags/tag25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261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016*1355"/>
  <p:tag name="KSO_WM_UNIT_TYPE" val="h_d"/>
  <p:tag name="KSO_WM_UNIT_INDEX" val="1_1"/>
  <p:tag name="KSO_WM_UNIT_SUPPORT_UNIT_TYPE" val="[&quot;all&quot;]"/>
  <p:tag name="KSO_WM_UNIT_BLOCK" val="0"/>
  <p:tag name="KSO_WM_UNIT_SM_LIMIT_TYPE" val="1"/>
  <p:tag name="KSO_WM_TEMPLATE_CATEGORY" val="custom"/>
  <p:tag name="KSO_WM_TEMPLATE_INDEX" val="20204422"/>
  <p:tag name="KSO_WM_UNIT_ID" val="custom20204422_9*h_d*1_1"/>
</p:tagLst>
</file>

<file path=ppt/tags/tag26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26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265.xml><?xml version="1.0" encoding="utf-8"?>
<p:tagLst xmlns:p="http://schemas.openxmlformats.org/presentationml/2006/main">
  <p:tag name="KSO_WM_SLIDE_BACKGROUND_TYPE" val="belt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23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23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23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TEMPLATE_CATEGORY" val="custom"/>
  <p:tag name="KSO_WM_TEMPLATE_INDEX" val="20204422"/>
  <p:tag name="KSO_WM_UNIT_ID" val="custom20204422_23*d*1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&#13;添加大标题内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422"/>
  <p:tag name="KSO_WM_UNIT_ID" val="custom20204422_23*a*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3"/>
  <p:tag name="KSO_WM_TEMPLATE_CATEGORY" val="custom"/>
  <p:tag name="KSO_WM_TEMPLATE_INDEX" val="20204422"/>
  <p:tag name="KSO_WM_UNIT_ID" val="custom20204422_23*i*3"/>
</p:tagLst>
</file>

<file path=ppt/tags/tag2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VALUE" val="3"/>
  <p:tag name="KSO_WM_UNIT_PRESET_TEXT" val="LOGO"/>
  <p:tag name="KSO_WM_TEMPLATE_CATEGORY" val="custom"/>
  <p:tag name="KSO_WM_TEMPLATE_INDEX" val="20204422"/>
  <p:tag name="KSO_WM_UNIT_ID" val="custom20204422_23*k*1"/>
</p:tagLst>
</file>

<file path=ppt/tags/tag272.xml><?xml version="1.0" encoding="utf-8"?>
<p:tagLst xmlns:p="http://schemas.openxmlformats.org/presentationml/2006/main">
  <p:tag name="KSO_WM_TEMPLATE_SUBCATEGORY" val="0"/>
  <p:tag name="KSO_WM_SLIDE_ITEM_CNT" val="0"/>
  <p:tag name="KSO_WM_SLIDE_INDEX" val="23"/>
  <p:tag name="KSO_WM_TAG_VERSION" val="1.0"/>
  <p:tag name="KSO_WM_BEAUTIFY_FLAG" val="#wm#"/>
  <p:tag name="KSO_WM_SLIDE_LAYOUT" val="a_d_i_k"/>
  <p:tag name="KSO_WM_SLIDE_LAYOUT_CNT" val="1_1_1_1"/>
  <p:tag name="KSO_WM_SLIDE_TYPE" val="text"/>
  <p:tag name="KSO_WM_SLIDE_SUBTYPE" val="picTxt"/>
  <p:tag name="KSO_WM_SLIDE_SIZE" val="960*540"/>
  <p:tag name="KSO_WM_SLIDE_POSITION" val="0*0"/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50.1},&quot;minSize&quot;:{&quot;size1&quot;:31.6},&quot;maxSize&quot;:{&quot;size1&quot;:66.6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1,&quot;isOverLayout&quot;:1,&quot;margin&quot;:{&quot;left&quot;:1.27,&quot;top&quot;:2.54,&quot;right&quot;:0.026,&quot;bottom&quot;:2.54},&quot;marginOverLayout&quot;:{&quot;left&quot;:0.0,&quot;top&quot;:0.0,&quot;right&quot;:0.026,&quot;bottom&quot;:0.0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false,&quot;top&quot;:true,&quot;right&quot;:true,&quot;bottom&quot;:true}}]}"/>
  <p:tag name="KSO_WM_SLIDE_CAN_ADD_NAVIGATION" val="1"/>
  <p:tag name="KSO_WM_SLIDE_BACKGROUND" val="[&quot;general&quot;,&quot;belt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23"/>
</p:tagLst>
</file>

<file path=ppt/tags/tag27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27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279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5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422"/>
  <p:tag name="KSO_WM_UNIT_ID" val="custom20204422_15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2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35"/>
  <p:tag name="KSO_WM_DIAGRAM_GROUP_CODE" val="l1-2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SLIDE_ID" val="custom20204422_15"/>
  <p:tag name="KSO_WM_TEMPLATE_SUBCATEGORY" val="0"/>
  <p:tag name="KSO_WM_TEMPLATE_MASTER_TYPE" val="1"/>
  <p:tag name="KSO_WM_TEMPLATE_COLOR_TYPE" val="1"/>
  <p:tag name="KSO_WM_SLIDE_ITEM_CNT" val="1"/>
  <p:tag name="KSO_WM_SLIDE_INDEX" val="15"/>
  <p:tag name="KSO_WM_TAG_VERSION" val="1.0"/>
  <p:tag name="KSO_WM_BEAUTIFY_FLAG" val="#wm#"/>
  <p:tag name="KSO_WM_TEMPLATE_CATEGORY" val="custom"/>
  <p:tag name="KSO_WM_TEMPLATE_INDEX" val="20204422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285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422"/>
  <p:tag name="KSO_WM_UNIT_ID" val="custom20204422_33*i*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LAYERLEVEL" val="1"/>
  <p:tag name="KSO_WM_TAG_VERSION" val="1.0"/>
  <p:tag name="KSO_WM_BEAUTIFY_FLAG" val="#wm#"/>
  <p:tag name="KSO_WM_UNIT_USESOURCEFORMAT_APPLY" val="1"/>
</p:tagLst>
</file>

<file path=ppt/tags/tag286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422"/>
  <p:tag name="KSO_WM_UNIT_ID" val="custom20204422_33*i*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LAYERLEVEL" val="1"/>
  <p:tag name="KSO_WM_TAG_VERSION" val="1.0"/>
  <p:tag name="KSO_WM_BEAUTIFY_FLAG" val="#wm#"/>
  <p:tag name="KSO_WM_UNIT_USESOURCEFORMAT_APPLY" val="1"/>
</p:tagLst>
</file>

<file path=ppt/tags/tag28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422"/>
  <p:tag name="KSO_WM_UNIT_ID" val="custom20204422_33*a*1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1_1"/>
  <p:tag name="KSO_WM_UNIT_FILL_FORE_SCHEMECOLOR_INDEX" val="5"/>
  <p:tag name="KSO_WM_UNI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1_2"/>
  <p:tag name="KSO_WM_UNIT_FILL_FORE_SCHEMECOLOR_INDEX" val="5"/>
  <p:tag name="KSO_WM_UNI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7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LAYERLEVEL" val="1_1_1"/>
  <p:tag name="KSO_WM_TAG_VERSION" val="1.0"/>
  <p:tag name="KSO_WM_BEAUTIFY_FLAG" val="#wm#"/>
  <p:tag name="KSO_WM_UNIT_PRESET_TEXT" val="第一步"/>
  <p:tag name="KSO_WM_TEMPLATE_CATEGORY" val="custom"/>
  <p:tag name="KSO_WM_TEMPLATE_INDEX" val="20204422"/>
  <p:tag name="KSO_WM_UNIT_ID" val="custom20204422_33*m_h_a*1_1_1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2_1"/>
  <p:tag name="KSO_WM_UNIT_FILL_FORE_SCHEMECOLOR_INDEX" val="6"/>
  <p:tag name="KSO_WM_UNI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2_2"/>
  <p:tag name="KSO_WM_UNIT_FILL_FORE_SCHEMECOLOR_INDEX" val="6"/>
  <p:tag name="KSO_WM_UNI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7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LAYERLEVEL" val="1_1_1"/>
  <p:tag name="KSO_WM_TAG_VERSION" val="1.0"/>
  <p:tag name="KSO_WM_BEAUTIFY_FLAG" val="#wm#"/>
  <p:tag name="KSO_WM_UNIT_PRESET_TEXT" val="第二步"/>
  <p:tag name="KSO_WM_TEMPLATE_CATEGORY" val="custom"/>
  <p:tag name="KSO_WM_TEMPLATE_INDEX" val="20204422"/>
  <p:tag name="KSO_WM_UNIT_ID" val="custom20204422_33*m_h_a*1_2_1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3_1"/>
  <p:tag name="KSO_WM_UNIT_FILL_FORE_SCHEMECOLOR_INDEX" val="5"/>
  <p:tag name="KSO_WM_UNI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3_2"/>
  <p:tag name="KSO_WM_UNIT_FILL_FORE_SCHEMECOLOR_INDEX" val="5"/>
  <p:tag name="KSO_WM_UNI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7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LAYERLEVEL" val="1_1_1_1"/>
  <p:tag name="KSO_WM_TAG_VERSION" val="1.0"/>
  <p:tag name="KSO_WM_BEAUTIFY_FLAG" val="#wm#"/>
  <p:tag name="KSO_WM_UNIT_PRESET_TEXT" val="第三步"/>
  <p:tag name="KSO_WM_TEMPLATE_CATEGORY" val="custom"/>
  <p:tag name="KSO_WM_TEMPLATE_INDEX" val="20204422"/>
  <p:tag name="KSO_WM_UNIT_ID" val="custom20204422_33*m_h_h_a*1_3_1_1"/>
  <p:tag name="KSO_WM_UNIT_TEXT_FILL_FORE_SCHEMECOLOR_INDEX" val="14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25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4_1"/>
  <p:tag name="KSO_WM_UNIT_FILL_FORE_SCHEMECOLOR_INDEX" val="6"/>
  <p:tag name="KSO_WM_UNI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6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i*1_4_2"/>
  <p:tag name="KSO_WM_UNIT_FILL_FORE_SCHEMECOLOR_INDEX" val="6"/>
  <p:tag name="KSO_WM_UNI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31"/>
  <p:tag name="KSO_WM_UNIT_COLOR_SCHEME_PARENT_PAGE" val="0_7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4_1_1"/>
  <p:tag name="KSO_WM_UNIT_LAYERLEVEL" val="1_1_1_1"/>
  <p:tag name="KSO_WM_TAG_VERSION" val="1.0"/>
  <p:tag name="KSO_WM_BEAUTIFY_FLAG" val="#wm#"/>
  <p:tag name="KSO_WM_UNIT_PRESET_TEXT" val="第四步"/>
  <p:tag name="KSO_WM_TEMPLATE_CATEGORY" val="custom"/>
  <p:tag name="KSO_WM_TEMPLATE_INDEX" val="20204422"/>
  <p:tag name="KSO_WM_UNIT_ID" val="custom20204422_33*m_h_h_a*1_4_1_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IMELINE_EMPHASIS_ID" val="6"/>
  <p:tag name="KSO_WM_UNIT_COLOR_SCHEME_SHAPE_ID" val="33"/>
  <p:tag name="KSO_WM_UNIT_COLOR_SCHEME_PARENT_PAGE" val="0_7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x*1_2_1"/>
  <p:tag name="KSO_WM_UNIT_FILL_FORE_SCHEMECOLOR_INDEX" val="14"/>
  <p:tag name="KSO_WM_UNI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TIMELINE_EMPHASIS_ID" val="6"/>
  <p:tag name="KSO_WM_UNIT_COLOR_SCHEME_SHAPE_ID" val="34"/>
  <p:tag name="KSO_WM_UNIT_COLOR_SCHEME_PARENT_PAGE" val="0_7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x*1_3_1"/>
  <p:tag name="KSO_WM_UNIT_FILL_FORE_SCHEMECOLOR_INDEX" val="14"/>
  <p:tag name="KSO_WM_UNI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TIMELINE_EMPHASIS_ID" val="6"/>
  <p:tag name="KSO_WM_UNIT_COLOR_SCHEME_SHAPE_ID" val="35"/>
  <p:tag name="KSO_WM_UNIT_COLOR_SCHEME_PARENT_PAGE" val="0_7"/>
  <p:tag name="KSO_WM_UNIT_VALUE" val="131*1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x*1_4_1"/>
  <p:tag name="KSO_WM_UNIT_FILL_FORE_SCHEMECOLOR_INDEX" val="14"/>
  <p:tag name="KSO_WM_UNI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TIMELINE_EMPHASIS_ID" val="6"/>
  <p:tag name="KSO_WM_UNIT_COLOR_SCHEME_SHAPE_ID" val="36"/>
  <p:tag name="KSO_WM_UNIT_COLOR_SCHEME_PARENT_PAGE" val="0_7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3*m_h_x*1_1_1"/>
  <p:tag name="KSO_WM_UNIT_FILL_FORE_SCHEMECOLOR_INDEX" val="14"/>
  <p:tag name="KSO_WM_UNI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38"/>
  <p:tag name="KSO_WM_UNIT_COLOR_SCHEME_PARENT_PAGE" val="0_7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LAYERLEVEL" val="1_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422"/>
  <p:tag name="KSO_WM_UNIT_ID" val="custom20204422_33*m_h_h_a*1_1_1_1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7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LAYERLEVEL" val="1_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422"/>
  <p:tag name="KSO_WM_UNIT_ID" val="custom20204422_33*m_h_h_a*1_2_1_1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7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422"/>
  <p:tag name="KSO_WM_UNIT_ID" val="custom20204422_33*m_h_a*1_3_1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44"/>
  <p:tag name="KSO_WM_UNIT_COLOR_SCHEME_PARENT_PAGE" val="0_7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422"/>
  <p:tag name="KSO_WM_UNIT_ID" val="custom20204422_33*m_h_a*1_4_1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422"/>
  <p:tag name="KSO_WM_UNIT_ID" val="custom20204422_33*m_i*1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422"/>
  <p:tag name="KSO_WM_UNIT_ID" val="custom20204422_33*m_i*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TEMPLATE_SUBCATEGORY" val="0"/>
  <p:tag name="KSO_WM_SLIDE_TYPE" val="text"/>
  <p:tag name="KSO_WM_SLIDE_SUBTYPE" val="diag"/>
  <p:tag name="KSO_WM_SLIDE_ITEM_CNT" val="4"/>
  <p:tag name="KSO_WM_SLIDE_INDEX" val="33"/>
  <p:tag name="KSO_WM_SLIDE_SIZE" val="959.956*325.293"/>
  <p:tag name="KSO_WM_SLIDE_POSITION" val="0.0219685*154.482"/>
  <p:tag name="KSO_WM_DIAGRAM_GROUP_CODE" val="m1-1"/>
  <p:tag name="KSO_WM_SLIDE_DIAGTYPE" val="m"/>
  <p:tag name="KSO_WM_TAG_VERSION" val="1.0"/>
  <p:tag name="KSO_WM_BEAUTIFY_FLAG" val="#wm#"/>
  <p:tag name="KSO_WM_SLIDE_LAYOUT" val="a_m"/>
  <p:tag name="KSO_WM_SLIDE_LAYOUT_CNT" val="1_1"/>
  <p:tag name="KSO_WM_TEMPLATE_MASTER_TYPE" val="1"/>
  <p:tag name="KSO_WM_TEMPLATE_COLOR_TYPE" val="1"/>
  <p:tag name="KSO_WM_TEMPLATE_CATEGORY" val="custom"/>
  <p:tag name="KSO_WM_TEMPLATE_INDEX" val="20204422"/>
  <p:tag name="KSO_WM_SLIDE_ID" val="custom20204422_33"/>
</p:tagLst>
</file>

<file path=ppt/tags/tag311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422"/>
  <p:tag name="KSO_WM_UNIT_ID" val="custom20204422_32*i*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LAYERLEVEL" val="1"/>
  <p:tag name="KSO_WM_TAG_VERSION" val="1.0"/>
  <p:tag name="KSO_WM_BEAUTIFY_FLAG" val="#wm#"/>
  <p:tag name="KSO_WM_UNIT_USESOURCEFORMAT_APPLY" val="1"/>
</p:tagLst>
</file>

<file path=ppt/tags/tag312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422"/>
  <p:tag name="KSO_WM_UNIT_ID" val="custom20204422_32*i*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LAYERLEVEL" val="1"/>
  <p:tag name="KSO_WM_TAG_VERSION" val="1.0"/>
  <p:tag name="KSO_WM_BEAUTIFY_FLAG" val="#wm#"/>
  <p:tag name="KSO_WM_UNIT_USESOURCEFORMAT_APPLY" val="1"/>
</p:tagLst>
</file>

<file path=ppt/tags/tag31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422"/>
  <p:tag name="KSO_WM_UNIT_ID" val="custom20204422_32*a*1"/>
  <p:tag name="KSO_WM_UNIT_TEXT_FILL_FORE_SCHEMECOLOR_INDEX" val="13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i*1_1_1"/>
  <p:tag name="KSO_WM_UNIT_FILL_FORE_SCHEMECOLOR_INDEX" val="5"/>
  <p:tag name="KSO_WM_UNI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i*1_1_2"/>
  <p:tag name="KSO_WM_UNIT_FILL_FORE_SCHEMECOLOR_INDEX" val="5"/>
  <p:tag name="KSO_WM_UNI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6"/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LAYERLEVEL" val="1_1_1"/>
  <p:tag name="KSO_WM_TAG_VERSION" val="1.0"/>
  <p:tag name="KSO_WM_BEAUTIFY_FLAG" val="#wm#"/>
  <p:tag name="KSO_WM_UNIT_PRESET_TEXT" val="第一步"/>
  <p:tag name="KSO_WM_TEMPLATE_CATEGORY" val="custom"/>
  <p:tag name="KSO_WM_TEMPLATE_INDEX" val="20204422"/>
  <p:tag name="KSO_WM_UNIT_ID" val="custom20204422_32*m_h_a*1_1_1"/>
  <p:tag name="KSO_WM_UNIT_TEXT_FILL_FORE_SCHEMECOLOR_INDEX" val="14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TIMELINE_EMPHASIS_ID" val="6"/>
  <p:tag name="KSO_WM_UNIT_COLOR_SCHEME_SHAPE_ID" val="36"/>
  <p:tag name="KSO_WM_UNIT_COLOR_SCHEME_PARENT_PAGE" val="0_6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x*1_1_1"/>
  <p:tag name="KSO_WM_UNIT_FILL_FORE_SCHEMECOLOR_INDEX" val="14"/>
  <p:tag name="KSO_WM_UNIT_FILL_TYPE" val="1"/>
  <p:tag name="KSO_WM_UNIT_USESOURCEFORMAT_APPLY" val="1"/>
</p:tagLst>
</file>

<file path=ppt/tags/tag318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26"/>
  <p:tag name="KSO_WM_UNIT_COLOR_SCHEME_PARENT_PAGE" val="0_6"/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LAYERLEVEL" val="1_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422"/>
  <p:tag name="KSO_WM_UNIT_ID" val="custom20204422_32*m_h_h_a*1_1_1_1"/>
  <p:tag name="KSO_WM_UNIT_TEXT_FILL_FORE_SCHEMECOLOR_INDEX" val="13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i*1_2_1"/>
  <p:tag name="KSO_WM_UNIT_FILL_FORE_SCHEMECOLOR_INDEX" val="6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i*1_2_2"/>
  <p:tag name="KSO_WM_UNIT_FILL_FORE_SCHEMECOLOR_INDEX" val="6"/>
  <p:tag name="KSO_WM_UNI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6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LAYERLEVEL" val="1_1_1"/>
  <p:tag name="KSO_WM_TAG_VERSION" val="1.0"/>
  <p:tag name="KSO_WM_BEAUTIFY_FLAG" val="#wm#"/>
  <p:tag name="KSO_WM_UNIT_PRESET_TEXT" val="第二步"/>
  <p:tag name="KSO_WM_TEMPLATE_CATEGORY" val="custom"/>
  <p:tag name="KSO_WM_TEMPLATE_INDEX" val="20204422"/>
  <p:tag name="KSO_WM_UNIT_ID" val="custom20204422_32*m_h_a*1_2_1"/>
  <p:tag name="KSO_WM_UNIT_TEXT_FILL_FORE_SCHEMECOLOR_INDEX" val="14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TIMELINE_EMPHASIS_ID" val="6"/>
  <p:tag name="KSO_WM_UNIT_COLOR_SCHEME_SHAPE_ID" val="33"/>
  <p:tag name="KSO_WM_UNIT_COLOR_SCHEME_PARENT_PAGE" val="0_6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x*1_2_1"/>
  <p:tag name="KSO_WM_UNIT_FILL_FORE_SCHEMECOLOR_INDEX" val="14"/>
  <p:tag name="KSO_WM_UNI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28"/>
  <p:tag name="KSO_WM_UNIT_COLOR_SCHEME_PARENT_PAGE" val="0_6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LAYERLEVEL" val="1_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422"/>
  <p:tag name="KSO_WM_UNIT_ID" val="custom20204422_32*m_h_h_a*1_2_1_1"/>
  <p:tag name="KSO_WM_UNIT_TEXT_FILL_FORE_SCHEMECOLOR_INDEX" val="13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i*1_3_1"/>
  <p:tag name="KSO_WM_UNIT_FILL_FORE_SCHEMECOLOR_INDEX" val="5"/>
  <p:tag name="KSO_WM_UNI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i*1_3_2"/>
  <p:tag name="KSO_WM_UNIT_FILL_FORE_SCHEMECOLOR_INDEX" val="5"/>
  <p:tag name="KSO_WM_UNI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6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LAYERLEVEL" val="1_1_1"/>
  <p:tag name="KSO_WM_TAG_VERSION" val="1.0"/>
  <p:tag name="KSO_WM_BEAUTIFY_FLAG" val="#wm#"/>
  <p:tag name="KSO_WM_UNIT_PRESET_TEXT" val="第三步"/>
  <p:tag name="KSO_WM_TEMPLATE_CATEGORY" val="custom"/>
  <p:tag name="KSO_WM_TEMPLATE_INDEX" val="20204422"/>
  <p:tag name="KSO_WM_UNIT_ID" val="custom20204422_32*m_h_a*1_3_1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TIMELINE_EMPHASIS_ID" val="6"/>
  <p:tag name="KSO_WM_UNIT_COLOR_SCHEME_SHAPE_ID" val="34"/>
  <p:tag name="KSO_WM_UNIT_COLOR_SCHEME_PARENT_PAGE" val="0_6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32*m_h_x*1_3_1"/>
  <p:tag name="KSO_WM_UNIT_FILL_FORE_SCHEMECOLOR_INDEX" val="14"/>
  <p:tag name="KSO_WM_UNI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32"/>
  <p:tag name="KSO_WM_UNIT_COLOR_SCHEME_PARENT_PAGE" val="0_6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LAYERLEVEL" val="1_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4422"/>
  <p:tag name="KSO_WM_UNIT_ID" val="custom20204422_32*m_h_h_a*1_3_1_1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422"/>
  <p:tag name="KSO_WM_UNIT_ID" val="custom20204422_32*m_i*1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422"/>
  <p:tag name="KSO_WM_UNIT_ID" val="custom20204422_32*m_i*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TEMPLATE_SUBCATEGORY" val="0"/>
  <p:tag name="KSO_WM_SLIDE_TYPE" val="text"/>
  <p:tag name="KSO_WM_SLIDE_SUBTYPE" val="diag"/>
  <p:tag name="KSO_WM_SLIDE_ITEM_CNT" val="3"/>
  <p:tag name="KSO_WM_SLIDE_INDEX" val="32"/>
  <p:tag name="KSO_WM_SLIDE_SIZE" val="959.956*321.293"/>
  <p:tag name="KSO_WM_SLIDE_POSITION" val="0.0219685*158.159"/>
  <p:tag name="KSO_WM_DIAGRAM_GROUP_CODE" val="m1-1"/>
  <p:tag name="KSO_WM_SLIDE_DIAGTYPE" val="m"/>
  <p:tag name="KSO_WM_TAG_VERSION" val="1.0"/>
  <p:tag name="KSO_WM_BEAUTIFY_FLAG" val="#wm#"/>
  <p:tag name="KSO_WM_SLIDE_LAYOUT" val="a_m"/>
  <p:tag name="KSO_WM_SLIDE_LAYOUT_CNT" val="1_1"/>
  <p:tag name="KSO_WM_TEMPLATE_MASTER_TYPE" val="1"/>
  <p:tag name="KSO_WM_TEMPLATE_COLOR_TYPE" val="1"/>
  <p:tag name="KSO_WM_TEMPLATE_CATEGORY" val="custom"/>
  <p:tag name="KSO_WM_TEMPLATE_INDEX" val="20204422"/>
  <p:tag name="KSO_WM_SLIDE_ID" val="custom20204422_3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422"/>
  <p:tag name="KSO_WM_UNIT_ID" val="custom20204422_10*z*1"/>
</p:tagLst>
</file>

<file path=ppt/tags/tag333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10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10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10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422"/>
  <p:tag name="KSO_WM_UNIT_ID" val="custom20204422_10*h_f*1_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422"/>
  <p:tag name="KSO_WM_UNIT_ID" val="custom20204422_10*h_a*1_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422"/>
  <p:tag name="KSO_WM_UNIT_ID" val="custom20204422_10*z*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422"/>
  <p:tag name="KSO_WM_UNIT_ID" val="custom20204422_10*h_f*2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422"/>
  <p:tag name="KSO_WM_UNIT_ID" val="custom20204422_10*h_a*2_1"/>
</p:tagLst>
</file>

<file path=ppt/tags/tag34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10*a*1"/>
</p:tagLst>
</file>

<file path=ppt/tags/tag342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10"/>
</p:tagLst>
</file>

<file path=ppt/tags/tag343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聆听"/>
  <p:tag name="KSO_WM_TEMPLATE_CATEGORY" val="custom"/>
  <p:tag name="KSO_WM_TEMPLATE_INDEX" val="20204422"/>
  <p:tag name="KSO_WM_UNIT_ID" val="custom20204422_38*a*1"/>
</p:tagLst>
</file>

<file path=ppt/tags/tag344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，为了最终演示发布的良好效果，请尽量言简意赅的阐述观点，以便观者可以准确理解您所传达的信息。"/>
  <p:tag name="KSO_WM_TEMPLATE_CATEGORY" val="custom"/>
  <p:tag name="KSO_WM_TEMPLATE_INDEX" val="20204422"/>
  <p:tag name="KSO_WM_UNIT_ID" val="custom20204422_38*b*1"/>
</p:tagLst>
</file>

<file path=ppt/tags/tag3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8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3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78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9381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1736</Words>
  <Application>WPS 演示</Application>
  <PresentationFormat>宽屏</PresentationFormat>
  <Paragraphs>164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Segoe UI</vt:lpstr>
      <vt:lpstr>Arial Unicode MS</vt:lpstr>
      <vt:lpstr>Calibri</vt:lpstr>
      <vt:lpstr>1_Office 主题​​</vt:lpstr>
      <vt:lpstr>零售行业的历史、现状及发展趋势</vt:lpstr>
      <vt:lpstr>PowerPoint 演示文稿</vt:lpstr>
      <vt:lpstr>零售行业起源</vt:lpstr>
      <vt:lpstr>PowerPoint 演示文稿</vt:lpstr>
      <vt:lpstr>PowerPoint 演示文稿</vt:lpstr>
      <vt:lpstr>零售行业改革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零售行业现状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零售行业未来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yifeng</dc:creator>
  <cp:lastModifiedBy>Law</cp:lastModifiedBy>
  <cp:revision>30</cp:revision>
  <dcterms:created xsi:type="dcterms:W3CDTF">2020-01-07T02:23:00Z</dcterms:created>
  <dcterms:modified xsi:type="dcterms:W3CDTF">2020-01-08T00:58:26Z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2052-11.1.0.8900</vt:lpwstr>
  </property>
</Properties>
</file>