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6"/>
  </p:notesMasterIdLst>
  <p:sldIdLst>
    <p:sldId id="887" r:id="rId2"/>
    <p:sldId id="894" r:id="rId3"/>
    <p:sldId id="910" r:id="rId4"/>
    <p:sldId id="91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8FAADC"/>
    <a:srgbClr val="83EAF5"/>
    <a:srgbClr val="8CC94C"/>
    <a:srgbClr val="91C221"/>
    <a:srgbClr val="CAF2E3"/>
    <a:srgbClr val="E1721F"/>
    <a:srgbClr val="037C32"/>
    <a:srgbClr val="00A2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56" d="100"/>
          <a:sy n="56" d="100"/>
        </p:scale>
        <p:origin x="48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3BAF2-1E6E-42A0-9FB1-7F55AD0C241D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64C04-37FB-4CCA-940B-B99C2E112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755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85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9CC7E-E2FF-400E-8C07-9DC611C95C3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1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9BAE6-214E-4D9A-B457-3EDC4A16A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24D026-B92B-4C38-A577-7570113E4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2CFD3E-6E29-4684-8705-ACF9F48D5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2E9-A934-4722-8BEE-DC331D6D7B3B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E1CB00-9EC3-4FD2-B36D-4ECB0F10A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0ED094-7EB2-4BE7-A69E-21823E05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BE30-C66D-4A5B-843D-9526C7E8B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05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FECEF-C4A2-42BD-A3E4-7D9999CA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614901-6DF9-4D12-BD42-6A3DF448D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667366-D839-45C9-85F3-A8F477AB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2E9-A934-4722-8BEE-DC331D6D7B3B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8D553C-A94D-41AD-9351-4888CE94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208FC-CF0E-4B3E-9F81-3E3BB4C66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BE30-C66D-4A5B-843D-9526C7E8B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9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997752-5952-4D30-AE88-3959C7837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D0CA6C-269F-47DF-8C96-00531329B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E807AC-7BDB-4A0D-AB28-1B2AA2DD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2E9-A934-4722-8BEE-DC331D6D7B3B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448035-7580-4E73-9D3A-D5194A01F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5DB375-1153-471B-93F6-0E730D54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BE30-C66D-4A5B-843D-9526C7E8B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685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663" y="68263"/>
            <a:ext cx="2133600" cy="704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0" y="-9525"/>
            <a:ext cx="171450" cy="855663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cxnSp>
        <p:nvCxnSpPr>
          <p:cNvPr id="7" name="直接连接符 6"/>
          <p:cNvCxnSpPr/>
          <p:nvPr/>
        </p:nvCxnSpPr>
        <p:spPr>
          <a:xfrm>
            <a:off x="0" y="846138"/>
            <a:ext cx="12188825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"/>
          <p:cNvSpPr txBox="1"/>
          <p:nvPr/>
        </p:nvSpPr>
        <p:spPr>
          <a:xfrm>
            <a:off x="4019550" y="1954213"/>
            <a:ext cx="4616450" cy="56991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fontAlgn="auto"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sz="2800" b="1" strike="noStrike" spc="300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172085" y="198755"/>
            <a:ext cx="5379085" cy="6477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 fontAlgn="auto"/>
            <a:r>
              <a:rPr lang="en-US" altLang="zh-CN" strike="noStrike" noProof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endParaRPr strike="noStrike" noProof="1">
              <a:sym typeface="+mn-ea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171450" y="6496050"/>
            <a:ext cx="1079500" cy="298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3"/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pic>
        <p:nvPicPr>
          <p:cNvPr id="9" name="图片 3">
            <a:extLst>
              <a:ext uri="{FF2B5EF4-FFF2-40B4-BE49-F238E27FC236}">
                <a16:creationId xmlns:a16="http://schemas.microsoft.com/office/drawing/2014/main" id="{A4652E34-C827-467D-AD2A-73095ADC662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99663" y="68263"/>
            <a:ext cx="2133600" cy="704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5ED75E0-DD49-4176-8DDA-539A560461E8}"/>
              </a:ext>
            </a:extLst>
          </p:cNvPr>
          <p:cNvSpPr/>
          <p:nvPr userDrawn="1"/>
        </p:nvSpPr>
        <p:spPr>
          <a:xfrm>
            <a:off x="0" y="-9525"/>
            <a:ext cx="171450" cy="855663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E4CEF53-BABB-4640-8B5D-DCE42132DE32}"/>
              </a:ext>
            </a:extLst>
          </p:cNvPr>
          <p:cNvCxnSpPr/>
          <p:nvPr userDrawn="1"/>
        </p:nvCxnSpPr>
        <p:spPr>
          <a:xfrm>
            <a:off x="0" y="846138"/>
            <a:ext cx="12188825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">
            <a:extLst>
              <a:ext uri="{FF2B5EF4-FFF2-40B4-BE49-F238E27FC236}">
                <a16:creationId xmlns:a16="http://schemas.microsoft.com/office/drawing/2014/main" id="{A4D5A5EE-BC83-4E07-9AD7-20A2A57E134F}"/>
              </a:ext>
            </a:extLst>
          </p:cNvPr>
          <p:cNvSpPr txBox="1"/>
          <p:nvPr userDrawn="1"/>
        </p:nvSpPr>
        <p:spPr>
          <a:xfrm>
            <a:off x="4019550" y="1954213"/>
            <a:ext cx="4616450" cy="56991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fontAlgn="auto"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sz="2800" b="1" strike="noStrike" spc="300" noProof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6601551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D5F11-1466-4344-83B3-82624EA6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823DC-4607-4BD5-B745-0680A11C0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E48F4-06B0-4A7D-91D2-BF2713EB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2E9-A934-4722-8BEE-DC331D6D7B3B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166707-0342-46C4-B9A2-77E6DDD7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3EBBC7-811D-43D3-A7F3-401A3ACB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BE30-C66D-4A5B-843D-9526C7E8B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43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A6DFE-1C4B-4289-8792-FDB648ABE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BCF75F-380B-4B7B-9CC6-70EDAE264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967C25-76C7-45DC-92B0-FD652044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2E9-A934-4722-8BEE-DC331D6D7B3B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A10479-5E42-4FC8-8AC2-5C42310B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1ABD52-84DD-41DA-8EEA-2F0D9728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BE30-C66D-4A5B-843D-9526C7E8B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02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DA634-41E5-4A47-8A9A-C39410BB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2FAAC-721C-4C38-BF9D-708C6DAEA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2190B5-86C8-42FB-8884-61B5FB05C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46A360-6616-481A-BCB4-7B4C3BC59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2E9-A934-4722-8BEE-DC331D6D7B3B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6B03F6-B725-47B0-B010-88D56351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E01460-B8B5-4D49-9192-522CF9B9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BE30-C66D-4A5B-843D-9526C7E8B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93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FAB2E-F713-40AE-BDFF-8E240D039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04EDF8-6393-44A6-B66B-6EAADDEE4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CCA9DE-8E97-4736-9EC5-771BD8C74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5F7023-C684-4444-BD47-CFFB701AE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8168F6-3FBE-4377-B5E9-45EE3FD3F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AA469C-6ACF-4BC3-A501-CE38C93F1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2E9-A934-4722-8BEE-DC331D6D7B3B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CEC9DC-6983-4829-93F4-FE15063A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05C545-B0E5-4857-A108-F2B57E9D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BE30-C66D-4A5B-843D-9526C7E8B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68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F49F5-A58D-44C3-855F-19442DE8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6200F3-AE7D-474B-80A9-4DE1A9BE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2E9-A934-4722-8BEE-DC331D6D7B3B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364565-4BDC-46E4-B208-6EBBA679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26A8CF-B923-44CC-9E11-16D6BCC6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BE30-C66D-4A5B-843D-9526C7E8B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99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6EACA5-C6E9-477F-A2AA-3CAA0BED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2E9-A934-4722-8BEE-DC331D6D7B3B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F99631-BAA8-4DE6-95D6-C05090B48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43BE9E-6130-4CEF-AB3F-661DE8A8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BE30-C66D-4A5B-843D-9526C7E8B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79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8C613-1D4F-4686-A084-B03E57A2F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732492-5A8F-459B-8F9A-BA1784067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2446EE-9CC7-4132-9952-709CF164D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650001-4E29-4522-BDE5-053491E42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2E9-A934-4722-8BEE-DC331D6D7B3B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3A0765-82B9-4E85-99DE-028891F8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20DD0D-4DA1-4A19-91F7-BE9B14F0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BE30-C66D-4A5B-843D-9526C7E8B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35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26A06-CA88-4357-833F-65EAB889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F6FB7A-6ABD-4F35-8F61-FDAA0D8AE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C786B5-5DAB-460A-BE15-3D55CEA21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5A352D-7330-4BAC-88DC-DFDF4127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D2E9-A934-4722-8BEE-DC331D6D7B3B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E0299F-73B9-4653-B198-4416F286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FC993E-5651-4B7C-887F-74FDE041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BE30-C66D-4A5B-843D-9526C7E8B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44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E53955-E776-43EA-8CA1-C8E36251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4CC727-5D08-4ED5-BB14-9892AC5FA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5D57E-DDF3-427B-AE00-B58F052CD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CD2E9-A934-4722-8BEE-DC331D6D7B3B}" type="datetimeFigureOut">
              <a:rPr lang="zh-CN" altLang="en-US" smtClean="0"/>
              <a:t>2020/2/12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8F2474-9C1E-43E7-A9DA-11372BD36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4A1CF1-4F15-4811-AF8E-2B0F4B8D3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9BE30-C66D-4A5B-843D-9526C7E8B6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57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3"/>
          <p:cNvSpPr/>
          <p:nvPr/>
        </p:nvSpPr>
        <p:spPr>
          <a:xfrm>
            <a:off x="2986535" y="1536519"/>
            <a:ext cx="8610600" cy="1892300"/>
          </a:xfrm>
          <a:prstGeom prst="roundRect">
            <a:avLst>
              <a:gd name="adj" fmla="val 14654"/>
            </a:avLst>
          </a:prstGeom>
          <a:gradFill>
            <a:gsLst>
              <a:gs pos="35000">
                <a:schemeClr val="bg1"/>
              </a:gs>
              <a:gs pos="84000">
                <a:schemeClr val="bg1">
                  <a:lumMod val="95000"/>
                </a:schemeClr>
              </a:gs>
              <a:gs pos="100000">
                <a:srgbClr val="C8C8C8"/>
              </a:gs>
            </a:gsLst>
            <a:lin ang="18900000" scaled="0"/>
          </a:gradFill>
          <a:ln w="34925">
            <a:gradFill>
              <a:gsLst>
                <a:gs pos="50000">
                  <a:srgbClr val="F2F2F2"/>
                </a:gs>
                <a:gs pos="0">
                  <a:srgbClr val="FFFFFF"/>
                </a:gs>
                <a:gs pos="100000">
                  <a:srgbClr val="BFBFBF"/>
                </a:gs>
              </a:gsLst>
              <a:lin ang="8100000" scaled="0"/>
            </a:gradFill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34630" y="1042951"/>
            <a:ext cx="2879419" cy="287941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52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63500">
            <a:noFill/>
          </a:ln>
          <a:effectLst>
            <a:outerShdw blurRad="444500" dist="254000" dir="6900000" algn="ctr" rotWithShape="0">
              <a:srgbClr val="00000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27651" name="文本框 8"/>
          <p:cNvSpPr txBox="1"/>
          <p:nvPr/>
        </p:nvSpPr>
        <p:spPr>
          <a:xfrm>
            <a:off x="5007968" y="1882034"/>
            <a:ext cx="3369985" cy="733086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>
                <a:solidFill>
                  <a:srgbClr val="181717"/>
                </a:solidFill>
                <a:latin typeface="微软雅黑" panose="020B0503020204020204" charset="-122"/>
                <a:ea typeface="微软雅黑" panose="020B0503020204020204" charset="-122"/>
              </a:rPr>
              <a:t>线下活动</a:t>
            </a:r>
            <a:endParaRPr lang="en-US" altLang="zh-CN" sz="3600" b="1" dirty="0">
              <a:solidFill>
                <a:srgbClr val="18171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34461" y="645740"/>
            <a:ext cx="794421" cy="79442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42073" y="4324320"/>
            <a:ext cx="280365" cy="28036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noFill/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024754" y="4067291"/>
            <a:ext cx="1111411" cy="111141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0">
                <a:schemeClr val="accent6">
                  <a:lumMod val="0"/>
                  <a:lumOff val="100000"/>
                </a:schemeClr>
              </a:gs>
              <a:gs pos="100000">
                <a:srgbClr val="01A145"/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>
            <a:outerShdw blurRad="673100" dist="266700" dir="8100000" sx="99000" sy="99000" algn="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solidFill>
                <a:srgbClr val="C00000"/>
              </a:solidFill>
              <a:ea typeface="微软雅黑" panose="020B0503020204020204" charset="-122"/>
            </a:endParaRPr>
          </a:p>
        </p:txBody>
      </p:sp>
      <p:sp>
        <p:nvSpPr>
          <p:cNvPr id="27655" name="矩形 1"/>
          <p:cNvSpPr/>
          <p:nvPr/>
        </p:nvSpPr>
        <p:spPr>
          <a:xfrm>
            <a:off x="8245475" y="2742128"/>
            <a:ext cx="2747645" cy="66043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181717"/>
                </a:solidFill>
                <a:latin typeface="微软雅黑" panose="020B0503020204020204" charset="-122"/>
                <a:ea typeface="微软雅黑" panose="020B0503020204020204" charset="-122"/>
              </a:rPr>
              <a:t>益丰药房连锁股份有限公司</a:t>
            </a:r>
            <a:endParaRPr lang="en-US" altLang="zh-CN" b="1" dirty="0">
              <a:solidFill>
                <a:srgbClr val="18171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>
              <a:lnSpc>
                <a:spcPct val="125000"/>
              </a:lnSpc>
            </a:pPr>
            <a:r>
              <a:rPr lang="zh-CN" altLang="en-US" b="1" dirty="0">
                <a:solidFill>
                  <a:srgbClr val="181717"/>
                </a:solidFill>
                <a:latin typeface="微软雅黑" panose="020B0503020204020204" charset="-122"/>
                <a:ea typeface="微软雅黑" panose="020B0503020204020204" charset="-122"/>
              </a:rPr>
              <a:t>大数据管理部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2</a:t>
            </a:fld>
            <a:endParaRPr lang="zh-HK" altLang="en-US" sz="1400" dirty="0"/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E238B11A-6B7C-4C7D-8BF9-6E8C24E52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84" y="1829429"/>
            <a:ext cx="2048255" cy="475888"/>
          </a:xfrm>
          <a:prstGeom prst="rect">
            <a:avLst/>
          </a:prstGeom>
          <a:solidFill>
            <a:srgbClr val="7BC143"/>
          </a:solidFill>
          <a:ln w="19050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4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defTabSz="1219170"/>
            <a:r>
              <a:rPr lang="zh-CN" altLang="en-US" sz="1867" dirty="0">
                <a:solidFill>
                  <a:srgbClr val="FFFFFF"/>
                </a:solidFill>
              </a:rPr>
              <a:t>一、流程</a:t>
            </a:r>
            <a:endParaRPr lang="en-US" sz="1867" dirty="0">
              <a:solidFill>
                <a:srgbClr val="FFFFFF"/>
              </a:solidFill>
            </a:endParaRP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2470EFE3-4081-46BA-A47F-AC805ABFE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83" y="2645142"/>
            <a:ext cx="2048255" cy="475888"/>
          </a:xfrm>
          <a:prstGeom prst="rect">
            <a:avLst/>
          </a:prstGeom>
          <a:solidFill>
            <a:srgbClr val="7BC143"/>
          </a:solidFill>
          <a:ln w="19050">
            <a:solidFill>
              <a:schemeClr val="bg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 sz="14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defTabSz="1219170"/>
            <a:r>
              <a:rPr lang="zh-CN" altLang="en-US" sz="1867" dirty="0">
                <a:solidFill>
                  <a:srgbClr val="FFFFFF"/>
                </a:solidFill>
              </a:rPr>
              <a:t>二、内容</a:t>
            </a:r>
            <a:endParaRPr lang="en-US" sz="1867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流程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疾病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759636" y="5939072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3</a:t>
            </a:fld>
            <a:endParaRPr lang="zh-HK" altLang="en-US" sz="14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CB39C2F-C1BE-47E6-A6CA-AFE5F7E7EDB6}"/>
              </a:ext>
            </a:extLst>
          </p:cNvPr>
          <p:cNvSpPr txBox="1"/>
          <p:nvPr/>
        </p:nvSpPr>
        <p:spPr>
          <a:xfrm>
            <a:off x="1369144" y="1822049"/>
            <a:ext cx="2566979" cy="369332"/>
          </a:xfrm>
          <a:prstGeom prst="rect">
            <a:avLst/>
          </a:prstGeom>
          <a:solidFill>
            <a:srgbClr val="037C3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   </a:t>
            </a:r>
            <a:r>
              <a:rPr lang="zh-CN" altLang="en-US" dirty="0"/>
              <a:t>什么疾病，什么条件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5443724-08A2-41F6-A5BC-1BE1BA59B002}"/>
              </a:ext>
            </a:extLst>
          </p:cNvPr>
          <p:cNvSpPr txBox="1"/>
          <p:nvPr/>
        </p:nvSpPr>
        <p:spPr>
          <a:xfrm>
            <a:off x="953988" y="2455420"/>
            <a:ext cx="3407807" cy="369332"/>
          </a:xfrm>
          <a:prstGeom prst="rect">
            <a:avLst/>
          </a:prstGeom>
          <a:solidFill>
            <a:srgbClr val="037C3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   </a:t>
            </a:r>
            <a:r>
              <a:rPr lang="zh-CN" altLang="en-US" dirty="0"/>
              <a:t>疾病活动商品数据确认及录入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F8B0747-C267-4E93-B95A-E737E8D7E4A5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2652634" y="1585573"/>
            <a:ext cx="0" cy="23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255919F-5F4C-4410-9C2B-2F71E640E747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2652634" y="2191381"/>
            <a:ext cx="5258" cy="264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1073DE70-A604-459E-8A2C-374DE43E5B74}"/>
              </a:ext>
            </a:extLst>
          </p:cNvPr>
          <p:cNvSpPr txBox="1"/>
          <p:nvPr/>
        </p:nvSpPr>
        <p:spPr>
          <a:xfrm>
            <a:off x="1449212" y="3082841"/>
            <a:ext cx="2546954" cy="646331"/>
          </a:xfrm>
          <a:prstGeom prst="rect">
            <a:avLst/>
          </a:prstGeom>
          <a:solidFill>
            <a:srgbClr val="037C3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取疾病活动主消费会员渗透率前</a:t>
            </a:r>
            <a:r>
              <a:rPr lang="en-US" altLang="zh-CN" dirty="0"/>
              <a:t>N</a:t>
            </a:r>
            <a:r>
              <a:rPr lang="zh-CN" altLang="en-US" dirty="0"/>
              <a:t>商品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CCB2CFF-40F8-435B-B252-55964D9F8C9E}"/>
              </a:ext>
            </a:extLst>
          </p:cNvPr>
          <p:cNvSpPr txBox="1"/>
          <p:nvPr/>
        </p:nvSpPr>
        <p:spPr>
          <a:xfrm>
            <a:off x="1670171" y="4025793"/>
            <a:ext cx="2006570" cy="369332"/>
          </a:xfrm>
          <a:prstGeom prst="rect">
            <a:avLst/>
          </a:prstGeom>
          <a:solidFill>
            <a:srgbClr val="F8CBA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   </a:t>
            </a:r>
            <a:r>
              <a:rPr lang="zh-CN" altLang="en-US" dirty="0">
                <a:solidFill>
                  <a:schemeClr val="tx1"/>
                </a:solidFill>
              </a:rPr>
              <a:t>业务确认商品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A9AD5F3-A237-4170-A1C9-0172A58A3A47}"/>
              </a:ext>
            </a:extLst>
          </p:cNvPr>
          <p:cNvSpPr txBox="1"/>
          <p:nvPr/>
        </p:nvSpPr>
        <p:spPr>
          <a:xfrm>
            <a:off x="1065716" y="4627078"/>
            <a:ext cx="3302697" cy="646331"/>
          </a:xfrm>
          <a:prstGeom prst="rect">
            <a:avLst/>
          </a:prstGeom>
          <a:solidFill>
            <a:srgbClr val="037C3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 </a:t>
            </a:r>
            <a:r>
              <a:rPr lang="zh-CN" altLang="en-US" dirty="0"/>
              <a:t>取会员最近购买商品，购买天数最多商品作为推荐商品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80A7C22-9389-4A9E-BAB8-F753B64A4F9A}"/>
              </a:ext>
            </a:extLst>
          </p:cNvPr>
          <p:cNvSpPr txBox="1"/>
          <p:nvPr/>
        </p:nvSpPr>
        <p:spPr>
          <a:xfrm>
            <a:off x="967321" y="5528251"/>
            <a:ext cx="3535987" cy="646331"/>
          </a:xfrm>
          <a:prstGeom prst="rect">
            <a:avLst/>
          </a:prstGeom>
          <a:solidFill>
            <a:srgbClr val="037C3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关联给出会员信息及会员购买商品相关信息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582113E-FAE4-46D3-A93C-02753257C0AD}"/>
              </a:ext>
            </a:extLst>
          </p:cNvPr>
          <p:cNvCxnSpPr>
            <a:cxnSpLocks/>
          </p:cNvCxnSpPr>
          <p:nvPr/>
        </p:nvCxnSpPr>
        <p:spPr>
          <a:xfrm>
            <a:off x="2647377" y="2795721"/>
            <a:ext cx="5258" cy="264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34E5BD6-E488-44CF-8420-065346A33453}"/>
              </a:ext>
            </a:extLst>
          </p:cNvPr>
          <p:cNvCxnSpPr>
            <a:cxnSpLocks/>
          </p:cNvCxnSpPr>
          <p:nvPr/>
        </p:nvCxnSpPr>
        <p:spPr>
          <a:xfrm>
            <a:off x="2655263" y="3761754"/>
            <a:ext cx="5258" cy="264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5797EF8-D1E6-46C2-836A-1F3636BE44D4}"/>
              </a:ext>
            </a:extLst>
          </p:cNvPr>
          <p:cNvCxnSpPr>
            <a:cxnSpLocks/>
          </p:cNvCxnSpPr>
          <p:nvPr/>
        </p:nvCxnSpPr>
        <p:spPr>
          <a:xfrm>
            <a:off x="2666148" y="4371354"/>
            <a:ext cx="5258" cy="264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7A24A1B-30C0-41CA-AFDF-B184D1FA22E5}"/>
              </a:ext>
            </a:extLst>
          </p:cNvPr>
          <p:cNvCxnSpPr>
            <a:cxnSpLocks/>
          </p:cNvCxnSpPr>
          <p:nvPr/>
        </p:nvCxnSpPr>
        <p:spPr>
          <a:xfrm>
            <a:off x="2700920" y="5268811"/>
            <a:ext cx="5258" cy="264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32CE0DC-1FDE-437E-8E32-377041F9D0C6}"/>
              </a:ext>
            </a:extLst>
          </p:cNvPr>
          <p:cNvCxnSpPr>
            <a:cxnSpLocks/>
          </p:cNvCxnSpPr>
          <p:nvPr/>
        </p:nvCxnSpPr>
        <p:spPr>
          <a:xfrm>
            <a:off x="4503308" y="5851416"/>
            <a:ext cx="651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87EE6431-741C-4356-814D-85BE650F5060}"/>
              </a:ext>
            </a:extLst>
          </p:cNvPr>
          <p:cNvSpPr txBox="1"/>
          <p:nvPr/>
        </p:nvSpPr>
        <p:spPr>
          <a:xfrm>
            <a:off x="1692364" y="1217026"/>
            <a:ext cx="2006570" cy="369332"/>
          </a:xfrm>
          <a:prstGeom prst="rect">
            <a:avLst/>
          </a:prstGeom>
          <a:solidFill>
            <a:srgbClr val="F8CBA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3488AAA-0348-45FF-B0E3-5F13FB80B5DC}"/>
              </a:ext>
            </a:extLst>
          </p:cNvPr>
          <p:cNvSpPr txBox="1"/>
          <p:nvPr/>
        </p:nvSpPr>
        <p:spPr>
          <a:xfrm>
            <a:off x="5251992" y="5666750"/>
            <a:ext cx="2006570" cy="369332"/>
          </a:xfrm>
          <a:prstGeom prst="rect">
            <a:avLst/>
          </a:prstGeom>
          <a:solidFill>
            <a:srgbClr val="F8CBA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969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1"/>
          <p:cNvSpPr txBox="1"/>
          <p:nvPr/>
        </p:nvSpPr>
        <p:spPr>
          <a:xfrm>
            <a:off x="313343" y="254787"/>
            <a:ext cx="5756099" cy="3323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流程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高端答谢会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551" y="68561"/>
            <a:ext cx="2133600" cy="704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-9054"/>
            <a:ext cx="172016" cy="855160"/>
          </a:xfrm>
          <a:prstGeom prst="rect">
            <a:avLst/>
          </a:prstGeom>
          <a:solidFill>
            <a:srgbClr val="029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783369" y="5613883"/>
            <a:ext cx="2432364" cy="918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4"/>
          <p:cNvSpPr txBox="1"/>
          <p:nvPr/>
        </p:nvSpPr>
        <p:spPr>
          <a:xfrm>
            <a:off x="86008" y="6356350"/>
            <a:ext cx="828392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363E97-377F-4002-9EA8-4D5DFF0D79E5}" type="slidenum">
              <a:rPr lang="zh-HK" altLang="en-US" sz="1400" smtClean="0"/>
              <a:t>4</a:t>
            </a:fld>
            <a:endParaRPr lang="zh-HK" altLang="en-US" sz="14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CB39C2F-C1BE-47E6-A6CA-AFE5F7E7EDB6}"/>
              </a:ext>
            </a:extLst>
          </p:cNvPr>
          <p:cNvSpPr txBox="1"/>
          <p:nvPr/>
        </p:nvSpPr>
        <p:spPr>
          <a:xfrm>
            <a:off x="1369144" y="1822049"/>
            <a:ext cx="2566979" cy="369332"/>
          </a:xfrm>
          <a:prstGeom prst="rect">
            <a:avLst/>
          </a:prstGeom>
          <a:solidFill>
            <a:srgbClr val="037C3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zh-CN" altLang="en-US" dirty="0"/>
              <a:t>哪些区域，什么条件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5443724-08A2-41F6-A5BC-1BE1BA59B002}"/>
              </a:ext>
            </a:extLst>
          </p:cNvPr>
          <p:cNvSpPr txBox="1"/>
          <p:nvPr/>
        </p:nvSpPr>
        <p:spPr>
          <a:xfrm>
            <a:off x="725387" y="2455420"/>
            <a:ext cx="3868383" cy="369332"/>
          </a:xfrm>
          <a:prstGeom prst="rect">
            <a:avLst/>
          </a:prstGeom>
          <a:solidFill>
            <a:srgbClr val="037C3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 </a:t>
            </a:r>
            <a:r>
              <a:rPr lang="zh-CN" altLang="en-US" dirty="0"/>
              <a:t>区域答谢活动商品数据确认及录入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F8B0747-C267-4E93-B95A-E737E8D7E4A5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2652634" y="1585573"/>
            <a:ext cx="0" cy="23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255919F-5F4C-4410-9C2B-2F71E640E747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2652634" y="2191381"/>
            <a:ext cx="6945" cy="264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1073DE70-A604-459E-8A2C-374DE43E5B74}"/>
              </a:ext>
            </a:extLst>
          </p:cNvPr>
          <p:cNvSpPr txBox="1"/>
          <p:nvPr/>
        </p:nvSpPr>
        <p:spPr>
          <a:xfrm>
            <a:off x="1449212" y="3082841"/>
            <a:ext cx="2546954" cy="646331"/>
          </a:xfrm>
          <a:prstGeom prst="rect">
            <a:avLst/>
          </a:prstGeom>
          <a:solidFill>
            <a:srgbClr val="037C3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取区域答谢活动主消费会员渗透率前</a:t>
            </a:r>
            <a:r>
              <a:rPr lang="en-US" altLang="zh-CN" dirty="0"/>
              <a:t>N</a:t>
            </a:r>
            <a:r>
              <a:rPr lang="zh-CN" altLang="en-US" dirty="0"/>
              <a:t>商品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CCB2CFF-40F8-435B-B252-55964D9F8C9E}"/>
              </a:ext>
            </a:extLst>
          </p:cNvPr>
          <p:cNvSpPr txBox="1"/>
          <p:nvPr/>
        </p:nvSpPr>
        <p:spPr>
          <a:xfrm>
            <a:off x="1670171" y="4025793"/>
            <a:ext cx="2006570" cy="369332"/>
          </a:xfrm>
          <a:prstGeom prst="rect">
            <a:avLst/>
          </a:prstGeom>
          <a:solidFill>
            <a:srgbClr val="F8CBA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   </a:t>
            </a:r>
            <a:r>
              <a:rPr lang="zh-CN" altLang="en-US" dirty="0">
                <a:solidFill>
                  <a:schemeClr val="tx1"/>
                </a:solidFill>
              </a:rPr>
              <a:t>业务确认商品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A9AD5F3-A237-4170-A1C9-0172A58A3A47}"/>
              </a:ext>
            </a:extLst>
          </p:cNvPr>
          <p:cNvSpPr txBox="1"/>
          <p:nvPr/>
        </p:nvSpPr>
        <p:spPr>
          <a:xfrm>
            <a:off x="1065716" y="4627078"/>
            <a:ext cx="3302697" cy="923330"/>
          </a:xfrm>
          <a:prstGeom prst="rect">
            <a:avLst/>
          </a:prstGeom>
          <a:solidFill>
            <a:srgbClr val="037C3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 </a:t>
            </a:r>
            <a:r>
              <a:rPr lang="zh-CN" altLang="en-US" dirty="0"/>
              <a:t>取会员最主要疾病，通过疾病关联区域商品池及购买记录得到会员购买过的可推荐商品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80A7C22-9389-4A9E-BAB8-F753B64A4F9A}"/>
              </a:ext>
            </a:extLst>
          </p:cNvPr>
          <p:cNvSpPr txBox="1"/>
          <p:nvPr/>
        </p:nvSpPr>
        <p:spPr>
          <a:xfrm>
            <a:off x="5471008" y="2476802"/>
            <a:ext cx="3535987" cy="646331"/>
          </a:xfrm>
          <a:prstGeom prst="rect">
            <a:avLst/>
          </a:prstGeom>
          <a:solidFill>
            <a:srgbClr val="037C3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关联给出会员信息及会员购买商品相关信息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582113E-FAE4-46D3-A93C-02753257C0AD}"/>
              </a:ext>
            </a:extLst>
          </p:cNvPr>
          <p:cNvCxnSpPr>
            <a:cxnSpLocks/>
          </p:cNvCxnSpPr>
          <p:nvPr/>
        </p:nvCxnSpPr>
        <p:spPr>
          <a:xfrm>
            <a:off x="2647377" y="2806231"/>
            <a:ext cx="5258" cy="264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34E5BD6-E488-44CF-8420-065346A33453}"/>
              </a:ext>
            </a:extLst>
          </p:cNvPr>
          <p:cNvCxnSpPr>
            <a:cxnSpLocks/>
          </p:cNvCxnSpPr>
          <p:nvPr/>
        </p:nvCxnSpPr>
        <p:spPr>
          <a:xfrm>
            <a:off x="2655263" y="3761754"/>
            <a:ext cx="5258" cy="264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5797EF8-D1E6-46C2-836A-1F3636BE44D4}"/>
              </a:ext>
            </a:extLst>
          </p:cNvPr>
          <p:cNvCxnSpPr>
            <a:cxnSpLocks/>
          </p:cNvCxnSpPr>
          <p:nvPr/>
        </p:nvCxnSpPr>
        <p:spPr>
          <a:xfrm>
            <a:off x="2666148" y="4371354"/>
            <a:ext cx="5258" cy="264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32CE0DC-1FDE-437E-8E32-377041F9D0C6}"/>
              </a:ext>
            </a:extLst>
          </p:cNvPr>
          <p:cNvCxnSpPr>
            <a:cxnSpLocks/>
          </p:cNvCxnSpPr>
          <p:nvPr/>
        </p:nvCxnSpPr>
        <p:spPr>
          <a:xfrm>
            <a:off x="4593770" y="5088742"/>
            <a:ext cx="651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87EE6431-741C-4356-814D-85BE650F5060}"/>
              </a:ext>
            </a:extLst>
          </p:cNvPr>
          <p:cNvSpPr txBox="1"/>
          <p:nvPr/>
        </p:nvSpPr>
        <p:spPr>
          <a:xfrm>
            <a:off x="1692364" y="1217026"/>
            <a:ext cx="2006570" cy="369332"/>
          </a:xfrm>
          <a:prstGeom prst="rect">
            <a:avLst/>
          </a:prstGeom>
          <a:solidFill>
            <a:srgbClr val="F8CBA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  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FC64568-2B0F-495B-82E4-53B691996CA3}"/>
              </a:ext>
            </a:extLst>
          </p:cNvPr>
          <p:cNvSpPr txBox="1"/>
          <p:nvPr/>
        </p:nvSpPr>
        <p:spPr>
          <a:xfrm>
            <a:off x="5587651" y="3478053"/>
            <a:ext cx="3302697" cy="923330"/>
          </a:xfrm>
          <a:prstGeom prst="rect">
            <a:avLst/>
          </a:prstGeom>
          <a:solidFill>
            <a:srgbClr val="037C3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 </a:t>
            </a:r>
            <a:r>
              <a:rPr lang="zh-CN" altLang="en-US" dirty="0"/>
              <a:t>取会员主疾病关联商品，最近购买商品，购买天数最多商品作为推荐商品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C36ACDD-5B7E-4155-841F-E42C78042F63}"/>
              </a:ext>
            </a:extLst>
          </p:cNvPr>
          <p:cNvSpPr txBox="1"/>
          <p:nvPr/>
        </p:nvSpPr>
        <p:spPr>
          <a:xfrm>
            <a:off x="5587652" y="4755139"/>
            <a:ext cx="3302697" cy="646331"/>
          </a:xfrm>
          <a:prstGeom prst="rect">
            <a:avLst/>
          </a:prstGeom>
          <a:solidFill>
            <a:srgbClr val="037C3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  </a:t>
            </a:r>
            <a:r>
              <a:rPr lang="zh-CN" altLang="en-US" dirty="0"/>
              <a:t>取会员购买过的关联区域其他商品得到补充可推荐商品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BEEE525-AC7E-4256-81F8-1EC5DE903E4D}"/>
              </a:ext>
            </a:extLst>
          </p:cNvPr>
          <p:cNvCxnSpPr>
            <a:cxnSpLocks/>
          </p:cNvCxnSpPr>
          <p:nvPr/>
        </p:nvCxnSpPr>
        <p:spPr>
          <a:xfrm flipV="1">
            <a:off x="7228112" y="4395125"/>
            <a:ext cx="0" cy="32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A3A3E36-EB96-4470-937F-DC050C70197F}"/>
              </a:ext>
            </a:extLst>
          </p:cNvPr>
          <p:cNvCxnSpPr>
            <a:cxnSpLocks/>
          </p:cNvCxnSpPr>
          <p:nvPr/>
        </p:nvCxnSpPr>
        <p:spPr>
          <a:xfrm flipV="1">
            <a:off x="7228112" y="3129973"/>
            <a:ext cx="0" cy="32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5DBF902-B996-4347-93D3-BEF984D2642F}"/>
              </a:ext>
            </a:extLst>
          </p:cNvPr>
          <p:cNvCxnSpPr>
            <a:cxnSpLocks/>
          </p:cNvCxnSpPr>
          <p:nvPr/>
        </p:nvCxnSpPr>
        <p:spPr>
          <a:xfrm flipV="1">
            <a:off x="7249882" y="2123365"/>
            <a:ext cx="0" cy="32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ED14724-650B-4D27-9517-C41403D6B5BF}"/>
              </a:ext>
            </a:extLst>
          </p:cNvPr>
          <p:cNvSpPr txBox="1"/>
          <p:nvPr/>
        </p:nvSpPr>
        <p:spPr>
          <a:xfrm>
            <a:off x="6224827" y="1725136"/>
            <a:ext cx="2006570" cy="369332"/>
          </a:xfrm>
          <a:prstGeom prst="rect">
            <a:avLst/>
          </a:prstGeom>
          <a:solidFill>
            <a:srgbClr val="F8CBAD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  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3613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益丰绿色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益丰绿色" id="{7611487B-9946-4F1D-BF26-0E1911E735BC}" vid="{F59A3E6B-A5F4-4BCA-8AC6-113B9815485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6904</TotalTime>
  <Words>183</Words>
  <Application>Microsoft Office PowerPoint</Application>
  <PresentationFormat>宽屏</PresentationFormat>
  <Paragraphs>32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益丰绿色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姚 泊彰</dc:creator>
  <cp:lastModifiedBy>姚 泊彰</cp:lastModifiedBy>
  <cp:revision>56</cp:revision>
  <dcterms:created xsi:type="dcterms:W3CDTF">2020-01-13T03:11:18Z</dcterms:created>
  <dcterms:modified xsi:type="dcterms:W3CDTF">2020-02-12T06:01:26Z</dcterms:modified>
</cp:coreProperties>
</file>