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0.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5.xml" ContentType="application/vnd.openxmlformats-officedocument.presentationml.notesSlide+xml"/>
  <Override PartName="/ppt/charts/chart20.xml" ContentType="application/vnd.openxmlformats-officedocument.drawingml.chart+xml"/>
  <Override PartName="/ppt/notesSlides/notesSlide16.xml" ContentType="application/vnd.openxmlformats-officedocument.presentationml.notesSlide+xml"/>
  <Override PartName="/ppt/charts/chart2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9.xml" ContentType="application/vnd.openxmlformats-officedocument.presentationml.notesSlide+xml"/>
  <Override PartName="/ppt/charts/chart24.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0.xml" ContentType="application/vnd.openxmlformats-officedocument.presentationml.notesSlide+xml"/>
  <Override PartName="/ppt/charts/chart25.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1.xml" ContentType="application/vnd.openxmlformats-officedocument.presentationml.notesSlide+xml"/>
  <Override PartName="/ppt/charts/chart26.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97" r:id="rId2"/>
    <p:sldId id="381" r:id="rId3"/>
    <p:sldId id="398" r:id="rId4"/>
    <p:sldId id="382" r:id="rId5"/>
    <p:sldId id="375" r:id="rId6"/>
    <p:sldId id="384" r:id="rId7"/>
    <p:sldId id="376" r:id="rId8"/>
    <p:sldId id="377" r:id="rId9"/>
    <p:sldId id="386" r:id="rId10"/>
    <p:sldId id="379" r:id="rId11"/>
    <p:sldId id="387" r:id="rId12"/>
    <p:sldId id="385" r:id="rId13"/>
    <p:sldId id="389" r:id="rId14"/>
    <p:sldId id="396" r:id="rId15"/>
    <p:sldId id="388" r:id="rId16"/>
    <p:sldId id="397" r:id="rId17"/>
    <p:sldId id="390" r:id="rId18"/>
    <p:sldId id="378" r:id="rId19"/>
    <p:sldId id="392" r:id="rId20"/>
    <p:sldId id="391" r:id="rId21"/>
    <p:sldId id="393" r:id="rId22"/>
    <p:sldId id="380"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pos="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145"/>
    <a:srgbClr val="029E42"/>
    <a:srgbClr val="A9D18E"/>
    <a:srgbClr val="70AD47"/>
    <a:srgbClr val="FFFFFF"/>
    <a:srgbClr val="000000"/>
    <a:srgbClr val="91C221"/>
    <a:srgbClr val="F39C11"/>
    <a:srgbClr val="91C21A"/>
    <a:srgbClr val="82B7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95383" autoAdjust="0"/>
  </p:normalViewPr>
  <p:slideViewPr>
    <p:cSldViewPr snapToGrid="0">
      <p:cViewPr varScale="1">
        <p:scale>
          <a:sx n="101" d="100"/>
          <a:sy n="101" d="100"/>
        </p:scale>
        <p:origin x="96" y="326"/>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32993;&#24188;&#23665;\Documents\WXWork\1688851873641875\Cache\File\2019-06\&#29992;&#25143;&#20998;&#26512;20190620(6)(4).xls"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2.xls"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2.xls"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1.1.xls"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32993;&#24188;&#23665;\Documents\WXWork\1688851873641875\Cache\File\2019-05\&#20250;&#21592;&#20998;&#26512;_&#22823;&#25968;&#25454;&#31649;&#29702;&#37096;0530(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32993;&#24188;&#23665;\Documents\WeChat%20Files\yimianfoyimianmo\FileStorage\File\2019-06\&#20250;&#21592;&#20998;&#26512;_&#22823;&#25968;&#25454;&#31649;&#29702;&#37096;053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20.xml"/><Relationship Id="rId1" Type="http://schemas.microsoft.com/office/2011/relationships/chartStyle" Target="style20.xml"/></Relationships>
</file>

<file path=ppt/charts/_rels/chart2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21.xml"/><Relationship Id="rId1" Type="http://schemas.microsoft.com/office/2011/relationships/chartStyle" Target="style21.xml"/></Relationships>
</file>

<file path=ppt/charts/_rels/chart2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22.xml"/><Relationship Id="rId1" Type="http://schemas.microsoft.com/office/2011/relationships/chartStyle" Target="style22.xml"/></Relationships>
</file>

<file path=ppt/charts/_rels/chart2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dirty="0">
                <a:latin typeface="微软雅黑" panose="020B0503020204020204" pitchFamily="34" charset="-122"/>
                <a:ea typeface="微软雅黑" panose="020B0503020204020204" pitchFamily="34" charset="-122"/>
              </a:rPr>
              <a:t>年新增用户概览</a:t>
            </a: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顾客分析!$F$1</c:f>
              <c:strCache>
                <c:ptCount val="1"/>
                <c:pt idx="0">
                  <c:v>开卡会员（年新增会员）</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顾客分析!$E$2:$E$3</c:f>
              <c:strCache>
                <c:ptCount val="2"/>
                <c:pt idx="0">
                  <c:v>2018年</c:v>
                </c:pt>
                <c:pt idx="1">
                  <c:v>2019年</c:v>
                </c:pt>
              </c:strCache>
            </c:strRef>
          </c:cat>
          <c:val>
            <c:numRef>
              <c:f>顾客分析!$F$2:$F$3</c:f>
              <c:numCache>
                <c:formatCode>#,##0</c:formatCode>
                <c:ptCount val="2"/>
                <c:pt idx="0">
                  <c:v>6724313</c:v>
                </c:pt>
                <c:pt idx="1">
                  <c:v>3470690</c:v>
                </c:pt>
              </c:numCache>
            </c:numRef>
          </c:val>
        </c:ser>
        <c:ser>
          <c:idx val="1"/>
          <c:order val="1"/>
          <c:tx>
            <c:strRef>
              <c:f>顾客分析!$G$1</c:f>
              <c:strCache>
                <c:ptCount val="1"/>
                <c:pt idx="0">
                  <c:v>非会员订单数</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顾客分析!$E$2:$E$3</c:f>
              <c:strCache>
                <c:ptCount val="2"/>
                <c:pt idx="0">
                  <c:v>2018年</c:v>
                </c:pt>
                <c:pt idx="1">
                  <c:v>2019年</c:v>
                </c:pt>
              </c:strCache>
            </c:strRef>
          </c:cat>
          <c:val>
            <c:numRef>
              <c:f>顾客分析!$G$2:$G$3</c:f>
              <c:numCache>
                <c:formatCode>#,##0</c:formatCode>
                <c:ptCount val="2"/>
                <c:pt idx="0">
                  <c:v>31181096</c:v>
                </c:pt>
                <c:pt idx="1">
                  <c:v>15801009</c:v>
                </c:pt>
              </c:numCache>
            </c:numRef>
          </c:val>
        </c:ser>
        <c:dLbls>
          <c:showLegendKey val="0"/>
          <c:showVal val="0"/>
          <c:showCatName val="0"/>
          <c:showSerName val="0"/>
          <c:showPercent val="0"/>
          <c:showBubbleSize val="0"/>
        </c:dLbls>
        <c:gapWidth val="219"/>
        <c:overlap val="-27"/>
        <c:axId val="1176349616"/>
        <c:axId val="1176340368"/>
      </c:barChart>
      <c:catAx>
        <c:axId val="117634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40368"/>
        <c:crosses val="autoZero"/>
        <c:auto val="1"/>
        <c:lblAlgn val="ctr"/>
        <c:lblOffset val="100"/>
        <c:noMultiLvlLbl val="0"/>
      </c:catAx>
      <c:valAx>
        <c:axId val="11763403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49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85000"/>
        </a:schemeClr>
      </a:solid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a:effectLst/>
                <a:latin typeface="微软雅黑" panose="020B0503020204020204" pitchFamily="34" charset="-122"/>
                <a:ea typeface="微软雅黑" panose="020B0503020204020204" pitchFamily="34" charset="-122"/>
              </a:rPr>
              <a:t>2016-2019</a:t>
            </a:r>
            <a:r>
              <a:rPr lang="zh-CN" altLang="zh-CN" sz="1200" b="1" i="0" baseline="0" dirty="0">
                <a:effectLst/>
                <a:latin typeface="微软雅黑" panose="020B0503020204020204" pitchFamily="34" charset="-122"/>
                <a:ea typeface="微软雅黑" panose="020B0503020204020204" pitchFamily="34" charset="-122"/>
              </a:rPr>
              <a:t>年</a:t>
            </a:r>
            <a:r>
              <a:rPr lang="zh-CN" altLang="en-US" sz="1200" b="1" i="0" baseline="0" dirty="0">
                <a:effectLst/>
                <a:latin typeface="微软雅黑" panose="020B0503020204020204" pitchFamily="34" charset="-122"/>
                <a:ea typeface="微软雅黑" panose="020B0503020204020204" pitchFamily="34" charset="-122"/>
              </a:rPr>
              <a:t>各</a:t>
            </a:r>
            <a:r>
              <a:rPr lang="zh-CN" altLang="en-US" sz="1200" b="1" i="0" baseline="0" dirty="0" smtClean="0">
                <a:effectLst/>
                <a:latin typeface="微软雅黑" panose="020B0503020204020204" pitchFamily="34" charset="-122"/>
                <a:ea typeface="微软雅黑" panose="020B0503020204020204" pitchFamily="34" charset="-122"/>
              </a:rPr>
              <a:t>性别消费会员</a:t>
            </a:r>
            <a:r>
              <a:rPr lang="zh-CN" altLang="en-US" sz="1200" b="1" i="0" baseline="0" dirty="0">
                <a:effectLst/>
                <a:latin typeface="微软雅黑" panose="020B0503020204020204" pitchFamily="34" charset="-122"/>
                <a:ea typeface="微软雅黑" panose="020B0503020204020204" pitchFamily="34" charset="-122"/>
              </a:rPr>
              <a:t>数</a:t>
            </a:r>
            <a:endParaRPr lang="zh-CN" altLang="zh-CN" sz="1200" b="1"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消费会员数!$D$21</c:f>
              <c:strCache>
                <c:ptCount val="1"/>
                <c:pt idx="0">
                  <c:v>男</c:v>
                </c:pt>
              </c:strCache>
            </c:strRef>
          </c:tx>
          <c:spPr>
            <a:solidFill>
              <a:schemeClr val="accent6"/>
            </a:solidFill>
            <a:ln>
              <a:noFill/>
            </a:ln>
            <a:effectLst/>
          </c:spPr>
          <c:invertIfNegative val="0"/>
          <c:cat>
            <c:numRef>
              <c:f>消费会员数!$E$20:$G$20</c:f>
              <c:numCache>
                <c:formatCode>General</c:formatCode>
                <c:ptCount val="3"/>
                <c:pt idx="0">
                  <c:v>2016</c:v>
                </c:pt>
                <c:pt idx="1">
                  <c:v>2017</c:v>
                </c:pt>
                <c:pt idx="2">
                  <c:v>2018</c:v>
                </c:pt>
              </c:numCache>
            </c:numRef>
          </c:cat>
          <c:val>
            <c:numRef>
              <c:f>消费会员数!$E$21:$G$21</c:f>
              <c:numCache>
                <c:formatCode>#,##0</c:formatCode>
                <c:ptCount val="3"/>
                <c:pt idx="0">
                  <c:v>676031</c:v>
                </c:pt>
                <c:pt idx="1">
                  <c:v>1377837</c:v>
                </c:pt>
                <c:pt idx="2">
                  <c:v>2229747</c:v>
                </c:pt>
              </c:numCache>
            </c:numRef>
          </c:val>
        </c:ser>
        <c:ser>
          <c:idx val="1"/>
          <c:order val="1"/>
          <c:tx>
            <c:strRef>
              <c:f>消费会员数!$D$22</c:f>
              <c:strCache>
                <c:ptCount val="1"/>
                <c:pt idx="0">
                  <c:v>女</c:v>
                </c:pt>
              </c:strCache>
            </c:strRef>
          </c:tx>
          <c:spPr>
            <a:solidFill>
              <a:schemeClr val="accent5"/>
            </a:solidFill>
            <a:ln>
              <a:noFill/>
            </a:ln>
            <a:effectLst/>
          </c:spPr>
          <c:invertIfNegative val="0"/>
          <c:cat>
            <c:numRef>
              <c:f>消费会员数!$E$20:$G$20</c:f>
              <c:numCache>
                <c:formatCode>General</c:formatCode>
                <c:ptCount val="3"/>
                <c:pt idx="0">
                  <c:v>2016</c:v>
                </c:pt>
                <c:pt idx="1">
                  <c:v>2017</c:v>
                </c:pt>
                <c:pt idx="2">
                  <c:v>2018</c:v>
                </c:pt>
              </c:numCache>
            </c:numRef>
          </c:cat>
          <c:val>
            <c:numRef>
              <c:f>消费会员数!$E$22:$G$22</c:f>
              <c:numCache>
                <c:formatCode>#,##0</c:formatCode>
                <c:ptCount val="3"/>
                <c:pt idx="0">
                  <c:v>751339</c:v>
                </c:pt>
                <c:pt idx="1">
                  <c:v>1644924</c:v>
                </c:pt>
                <c:pt idx="2">
                  <c:v>2608786</c:v>
                </c:pt>
              </c:numCache>
            </c:numRef>
          </c:val>
        </c:ser>
        <c:dLbls>
          <c:showLegendKey val="0"/>
          <c:showVal val="0"/>
          <c:showCatName val="0"/>
          <c:showSerName val="0"/>
          <c:showPercent val="0"/>
          <c:showBubbleSize val="0"/>
        </c:dLbls>
        <c:gapWidth val="219"/>
        <c:overlap val="-27"/>
        <c:axId val="1656220000"/>
        <c:axId val="1656240128"/>
      </c:barChart>
      <c:catAx>
        <c:axId val="165622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6240128"/>
        <c:crosses val="autoZero"/>
        <c:auto val="1"/>
        <c:lblAlgn val="ctr"/>
        <c:lblOffset val="100"/>
        <c:noMultiLvlLbl val="0"/>
      </c:catAx>
      <c:valAx>
        <c:axId val="165624012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622000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男女会员占比</a:t>
            </a: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w="19050">
                <a:solidFill>
                  <a:schemeClr val="lt1"/>
                </a:solidFill>
              </a:ln>
              <a:effectLst/>
            </c:spPr>
          </c:dPt>
          <c:dPt>
            <c:idx val="1"/>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'全体-性别'!$E$11:$E$12</c:f>
              <c:strCache>
                <c:ptCount val="2"/>
                <c:pt idx="0">
                  <c:v>男</c:v>
                </c:pt>
                <c:pt idx="1">
                  <c:v>女</c:v>
                </c:pt>
              </c:strCache>
            </c:strRef>
          </c:cat>
          <c:val>
            <c:numRef>
              <c:f>'全体-性别'!$F$11:$F$12</c:f>
              <c:numCache>
                <c:formatCode>#,##0</c:formatCode>
                <c:ptCount val="2"/>
                <c:pt idx="0">
                  <c:v>6212953</c:v>
                </c:pt>
                <c:pt idx="1">
                  <c:v>7229946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solidFill>
        <a:schemeClr val="bg1">
          <a:lumMod val="75000"/>
        </a:schemeClr>
      </a:solid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各年龄会员数与人均消费金额</a:t>
            </a:r>
            <a:endParaRPr lang="zh-CN" altLang="zh-CN" sz="1200">
              <a:effectLst/>
              <a:latin typeface="微软雅黑" panose="020B0503020204020204" pitchFamily="34" charset="-122"/>
              <a:ea typeface="微软雅黑" panose="020B0503020204020204" pitchFamily="34" charset="-122"/>
            </a:endParaRPr>
          </a:p>
        </c:rich>
      </c:tx>
      <c:layout/>
      <c:overlay val="0"/>
      <c:spPr>
        <a:noFill/>
        <a:ln w="25400">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会员分析1!$B$4</c:f>
              <c:strCache>
                <c:ptCount val="1"/>
                <c:pt idx="0">
                  <c:v>年龄</c:v>
                </c:pt>
              </c:strCache>
            </c:strRef>
          </c:tx>
          <c:spPr>
            <a:ln w="19050" cap="rnd" cmpd="sng" algn="ctr">
              <a:solidFill>
                <a:schemeClr val="accent6"/>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val>
          <c:smooth val="0"/>
        </c:ser>
        <c:ser>
          <c:idx val="2"/>
          <c:order val="2"/>
          <c:tx>
            <c:strRef>
              <c:f>会员分析1!$D$4</c:f>
              <c:strCache>
                <c:ptCount val="1"/>
                <c:pt idx="0">
                  <c:v>人均消费</c:v>
                </c:pt>
              </c:strCache>
            </c:strRef>
          </c:tx>
          <c:spPr>
            <a:ln w="19050" cap="rnd" cmpd="sng" algn="ctr">
              <a:solidFill>
                <a:schemeClr val="accent4"/>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会员分析1!$D$5:$D$70</c:f>
              <c:numCache>
                <c:formatCode>"¥"#,##0_);[Red]\("¥"#,##0\)</c:formatCode>
                <c:ptCount val="66"/>
                <c:pt idx="0">
                  <c:v>172.77173690281299</c:v>
                </c:pt>
                <c:pt idx="1">
                  <c:v>194.48664766146101</c:v>
                </c:pt>
                <c:pt idx="2">
                  <c:v>202.76925396770699</c:v>
                </c:pt>
                <c:pt idx="3">
                  <c:v>228.77979238633</c:v>
                </c:pt>
                <c:pt idx="4">
                  <c:v>254.05097806502101</c:v>
                </c:pt>
                <c:pt idx="5">
                  <c:v>277.53020347263299</c:v>
                </c:pt>
                <c:pt idx="6">
                  <c:v>308.12464459359097</c:v>
                </c:pt>
                <c:pt idx="7">
                  <c:v>342.00627199144401</c:v>
                </c:pt>
                <c:pt idx="8">
                  <c:v>371.80296978979999</c:v>
                </c:pt>
                <c:pt idx="9">
                  <c:v>396.074940540071</c:v>
                </c:pt>
                <c:pt idx="10">
                  <c:v>422.42790953556499</c:v>
                </c:pt>
                <c:pt idx="11">
                  <c:v>430.01514740026698</c:v>
                </c:pt>
                <c:pt idx="12">
                  <c:v>447.11513859477401</c:v>
                </c:pt>
                <c:pt idx="13">
                  <c:v>461.23569289636998</c:v>
                </c:pt>
                <c:pt idx="14">
                  <c:v>474.07056892598303</c:v>
                </c:pt>
                <c:pt idx="15">
                  <c:v>482.04129186427599</c:v>
                </c:pt>
                <c:pt idx="16">
                  <c:v>503.91418997961398</c:v>
                </c:pt>
                <c:pt idx="17">
                  <c:v>513.47163846774799</c:v>
                </c:pt>
                <c:pt idx="18">
                  <c:v>510.91629108097999</c:v>
                </c:pt>
                <c:pt idx="19">
                  <c:v>518.94379586957905</c:v>
                </c:pt>
                <c:pt idx="20">
                  <c:v>527.59022752933697</c:v>
                </c:pt>
                <c:pt idx="21">
                  <c:v>509.19092003181203</c:v>
                </c:pt>
                <c:pt idx="22">
                  <c:v>523.58678146176896</c:v>
                </c:pt>
                <c:pt idx="23">
                  <c:v>515.90909382132497</c:v>
                </c:pt>
                <c:pt idx="24">
                  <c:v>528.33763480979201</c:v>
                </c:pt>
                <c:pt idx="25">
                  <c:v>549.94774960337202</c:v>
                </c:pt>
                <c:pt idx="26">
                  <c:v>563.55287819567695</c:v>
                </c:pt>
                <c:pt idx="27">
                  <c:v>564.36384672541897</c:v>
                </c:pt>
                <c:pt idx="28">
                  <c:v>568.62888733968498</c:v>
                </c:pt>
                <c:pt idx="29">
                  <c:v>614.58091375747995</c:v>
                </c:pt>
                <c:pt idx="30">
                  <c:v>570.82483173291303</c:v>
                </c:pt>
                <c:pt idx="31">
                  <c:v>552.00746853037697</c:v>
                </c:pt>
                <c:pt idx="32">
                  <c:v>586.61467619572795</c:v>
                </c:pt>
                <c:pt idx="33">
                  <c:v>578.07516710622701</c:v>
                </c:pt>
                <c:pt idx="34">
                  <c:v>581.01117803044394</c:v>
                </c:pt>
                <c:pt idx="35">
                  <c:v>643.02330343777999</c:v>
                </c:pt>
                <c:pt idx="36">
                  <c:v>654.53517007549203</c:v>
                </c:pt>
                <c:pt idx="37">
                  <c:v>630.20817950857599</c:v>
                </c:pt>
                <c:pt idx="38">
                  <c:v>613.74542700770098</c:v>
                </c:pt>
                <c:pt idx="39">
                  <c:v>624.41506160541496</c:v>
                </c:pt>
                <c:pt idx="40">
                  <c:v>617.99631962077103</c:v>
                </c:pt>
                <c:pt idx="41">
                  <c:v>611.66305375039201</c:v>
                </c:pt>
                <c:pt idx="42">
                  <c:v>623.06114887102297</c:v>
                </c:pt>
                <c:pt idx="43">
                  <c:v>598.67865667461194</c:v>
                </c:pt>
                <c:pt idx="44">
                  <c:v>652.89064828169899</c:v>
                </c:pt>
                <c:pt idx="45">
                  <c:v>677.73155990229395</c:v>
                </c:pt>
                <c:pt idx="46">
                  <c:v>690.379812309513</c:v>
                </c:pt>
                <c:pt idx="47">
                  <c:v>676.92659766594397</c:v>
                </c:pt>
                <c:pt idx="48">
                  <c:v>706.795784960422</c:v>
                </c:pt>
                <c:pt idx="49">
                  <c:v>714.48244319916</c:v>
                </c:pt>
                <c:pt idx="50">
                  <c:v>755.91756197663199</c:v>
                </c:pt>
                <c:pt idx="51">
                  <c:v>754.89749426334299</c:v>
                </c:pt>
                <c:pt idx="52">
                  <c:v>772.19629104463195</c:v>
                </c:pt>
                <c:pt idx="53">
                  <c:v>727.53015322525403</c:v>
                </c:pt>
                <c:pt idx="54">
                  <c:v>678.180701127166</c:v>
                </c:pt>
                <c:pt idx="55">
                  <c:v>839.09059420289805</c:v>
                </c:pt>
                <c:pt idx="56">
                  <c:v>834.57933730795605</c:v>
                </c:pt>
                <c:pt idx="57">
                  <c:v>820.96704457074395</c:v>
                </c:pt>
                <c:pt idx="58">
                  <c:v>848.65329241770701</c:v>
                </c:pt>
                <c:pt idx="59">
                  <c:v>856.50493695316504</c:v>
                </c:pt>
                <c:pt idx="60">
                  <c:v>878.734141067623</c:v>
                </c:pt>
                <c:pt idx="61">
                  <c:v>878.66936268640404</c:v>
                </c:pt>
                <c:pt idx="62">
                  <c:v>898.26985450475604</c:v>
                </c:pt>
                <c:pt idx="63">
                  <c:v>840.31518912000001</c:v>
                </c:pt>
                <c:pt idx="64">
                  <c:v>828.16759026562704</c:v>
                </c:pt>
                <c:pt idx="65">
                  <c:v>889.67908932951696</c:v>
                </c:pt>
              </c:numCache>
            </c:numRef>
          </c:val>
          <c:smooth val="0"/>
        </c:ser>
        <c:dLbls>
          <c:showLegendKey val="0"/>
          <c:showVal val="0"/>
          <c:showCatName val="0"/>
          <c:showSerName val="0"/>
          <c:showPercent val="0"/>
          <c:showBubbleSize val="0"/>
        </c:dLbls>
        <c:marker val="1"/>
        <c:smooth val="0"/>
        <c:axId val="1165702320"/>
        <c:axId val="1165702864"/>
      </c:lineChart>
      <c:lineChart>
        <c:grouping val="standard"/>
        <c:varyColors val="0"/>
        <c:ser>
          <c:idx val="1"/>
          <c:order val="1"/>
          <c:tx>
            <c:strRef>
              <c:f>会员分析1!$C$4</c:f>
              <c:strCache>
                <c:ptCount val="1"/>
                <c:pt idx="0">
                  <c:v>会员数</c:v>
                </c:pt>
              </c:strCache>
            </c:strRef>
          </c:tx>
          <c:spPr>
            <a:ln w="19050" cap="rnd" cmpd="sng" algn="ctr">
              <a:solidFill>
                <a:schemeClr val="accent5"/>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会员分析1!$C$5:$C$70</c:f>
              <c:numCache>
                <c:formatCode>#,##0</c:formatCode>
                <c:ptCount val="66"/>
                <c:pt idx="0">
                  <c:v>74558</c:v>
                </c:pt>
                <c:pt idx="1">
                  <c:v>100148</c:v>
                </c:pt>
                <c:pt idx="2">
                  <c:v>116188</c:v>
                </c:pt>
                <c:pt idx="3">
                  <c:v>142717</c:v>
                </c:pt>
                <c:pt idx="4">
                  <c:v>153180</c:v>
                </c:pt>
                <c:pt idx="5">
                  <c:v>158842</c:v>
                </c:pt>
                <c:pt idx="6">
                  <c:v>180582</c:v>
                </c:pt>
                <c:pt idx="7">
                  <c:v>205705</c:v>
                </c:pt>
                <c:pt idx="8">
                  <c:v>250048</c:v>
                </c:pt>
                <c:pt idx="9">
                  <c:v>322402</c:v>
                </c:pt>
                <c:pt idx="10">
                  <c:v>324459</c:v>
                </c:pt>
                <c:pt idx="11">
                  <c:v>312686</c:v>
                </c:pt>
                <c:pt idx="12">
                  <c:v>337170</c:v>
                </c:pt>
                <c:pt idx="13">
                  <c:v>363265</c:v>
                </c:pt>
                <c:pt idx="14">
                  <c:v>327090</c:v>
                </c:pt>
                <c:pt idx="15">
                  <c:v>218444</c:v>
                </c:pt>
                <c:pt idx="16">
                  <c:v>225161</c:v>
                </c:pt>
                <c:pt idx="17">
                  <c:v>236593</c:v>
                </c:pt>
                <c:pt idx="18">
                  <c:v>200975</c:v>
                </c:pt>
                <c:pt idx="19">
                  <c:v>225885</c:v>
                </c:pt>
                <c:pt idx="20">
                  <c:v>216104</c:v>
                </c:pt>
                <c:pt idx="21">
                  <c:v>256502</c:v>
                </c:pt>
                <c:pt idx="22">
                  <c:v>198034</c:v>
                </c:pt>
                <c:pt idx="23">
                  <c:v>247545</c:v>
                </c:pt>
                <c:pt idx="24">
                  <c:v>246310</c:v>
                </c:pt>
                <c:pt idx="25">
                  <c:v>184052</c:v>
                </c:pt>
                <c:pt idx="26">
                  <c:v>175002</c:v>
                </c:pt>
                <c:pt idx="27">
                  <c:v>173610</c:v>
                </c:pt>
                <c:pt idx="28">
                  <c:v>180738</c:v>
                </c:pt>
                <c:pt idx="29">
                  <c:v>280720</c:v>
                </c:pt>
                <c:pt idx="30">
                  <c:v>201822</c:v>
                </c:pt>
                <c:pt idx="31">
                  <c:v>217988</c:v>
                </c:pt>
                <c:pt idx="32">
                  <c:v>134186</c:v>
                </c:pt>
                <c:pt idx="33">
                  <c:v>182758</c:v>
                </c:pt>
                <c:pt idx="34">
                  <c:v>214952</c:v>
                </c:pt>
                <c:pt idx="35">
                  <c:v>160336</c:v>
                </c:pt>
                <c:pt idx="36">
                  <c:v>173129</c:v>
                </c:pt>
                <c:pt idx="37">
                  <c:v>107850</c:v>
                </c:pt>
                <c:pt idx="38">
                  <c:v>81673</c:v>
                </c:pt>
                <c:pt idx="39">
                  <c:v>103400</c:v>
                </c:pt>
                <c:pt idx="40">
                  <c:v>97672</c:v>
                </c:pt>
                <c:pt idx="41">
                  <c:v>136799</c:v>
                </c:pt>
                <c:pt idx="42">
                  <c:v>135211</c:v>
                </c:pt>
                <c:pt idx="43">
                  <c:v>167800</c:v>
                </c:pt>
                <c:pt idx="44">
                  <c:v>115783</c:v>
                </c:pt>
                <c:pt idx="45">
                  <c:v>103577</c:v>
                </c:pt>
                <c:pt idx="46">
                  <c:v>91214</c:v>
                </c:pt>
                <c:pt idx="47">
                  <c:v>94685</c:v>
                </c:pt>
                <c:pt idx="48">
                  <c:v>74284</c:v>
                </c:pt>
                <c:pt idx="49">
                  <c:v>81909</c:v>
                </c:pt>
                <c:pt idx="50">
                  <c:v>60426</c:v>
                </c:pt>
                <c:pt idx="51">
                  <c:v>57089</c:v>
                </c:pt>
                <c:pt idx="52">
                  <c:v>52047</c:v>
                </c:pt>
                <c:pt idx="53">
                  <c:v>58476</c:v>
                </c:pt>
                <c:pt idx="54">
                  <c:v>80556</c:v>
                </c:pt>
                <c:pt idx="55">
                  <c:v>33120</c:v>
                </c:pt>
                <c:pt idx="56">
                  <c:v>30527</c:v>
                </c:pt>
                <c:pt idx="57">
                  <c:v>30087</c:v>
                </c:pt>
                <c:pt idx="58">
                  <c:v>27129</c:v>
                </c:pt>
                <c:pt idx="59">
                  <c:v>23316</c:v>
                </c:pt>
                <c:pt idx="60">
                  <c:v>19239</c:v>
                </c:pt>
                <c:pt idx="61">
                  <c:v>18374</c:v>
                </c:pt>
                <c:pt idx="62">
                  <c:v>16083</c:v>
                </c:pt>
                <c:pt idx="63">
                  <c:v>15625</c:v>
                </c:pt>
                <c:pt idx="64">
                  <c:v>12574</c:v>
                </c:pt>
                <c:pt idx="65">
                  <c:v>9784</c:v>
                </c:pt>
              </c:numCache>
            </c:numRef>
          </c:val>
          <c:smooth val="0"/>
        </c:ser>
        <c:ser>
          <c:idx val="3"/>
          <c:order val="3"/>
          <c:tx>
            <c:strRef>
              <c:f>会员分析1!$E$4</c:f>
              <c:strCache>
                <c:ptCount val="1"/>
                <c:pt idx="0">
                  <c:v>总消费次数</c:v>
                </c:pt>
              </c:strCache>
            </c:strRef>
          </c:tx>
          <c:spPr>
            <a:ln w="19050" cap="rnd" cmpd="sng" algn="ctr">
              <a:solidFill>
                <a:schemeClr val="accent6">
                  <a:lumMod val="60000"/>
                </a:schemeClr>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会员分析1!$E$5:$E$70</c:f>
              <c:numCache>
                <c:formatCode>#,##0</c:formatCode>
                <c:ptCount val="66"/>
                <c:pt idx="0">
                  <c:v>197945</c:v>
                </c:pt>
                <c:pt idx="1">
                  <c:v>290373</c:v>
                </c:pt>
                <c:pt idx="2">
                  <c:v>340850</c:v>
                </c:pt>
                <c:pt idx="3">
                  <c:v>443148</c:v>
                </c:pt>
                <c:pt idx="4">
                  <c:v>503690</c:v>
                </c:pt>
                <c:pt idx="5">
                  <c:v>550120</c:v>
                </c:pt>
                <c:pt idx="6">
                  <c:v>670854</c:v>
                </c:pt>
                <c:pt idx="7">
                  <c:v>825219</c:v>
                </c:pt>
                <c:pt idx="8">
                  <c:v>1093906</c:v>
                </c:pt>
                <c:pt idx="9">
                  <c:v>1509253</c:v>
                </c:pt>
                <c:pt idx="10">
                  <c:v>1632843</c:v>
                </c:pt>
                <c:pt idx="11">
                  <c:v>1608248</c:v>
                </c:pt>
                <c:pt idx="12">
                  <c:v>1823870</c:v>
                </c:pt>
                <c:pt idx="13">
                  <c:v>2047935</c:v>
                </c:pt>
                <c:pt idx="14">
                  <c:v>1902255</c:v>
                </c:pt>
                <c:pt idx="15">
                  <c:v>1278110</c:v>
                </c:pt>
                <c:pt idx="16">
                  <c:v>1353471</c:v>
                </c:pt>
                <c:pt idx="17">
                  <c:v>1461400</c:v>
                </c:pt>
                <c:pt idx="18">
                  <c:v>1249558</c:v>
                </c:pt>
                <c:pt idx="19">
                  <c:v>1416582</c:v>
                </c:pt>
                <c:pt idx="20">
                  <c:v>1367927</c:v>
                </c:pt>
                <c:pt idx="21">
                  <c:v>1566384</c:v>
                </c:pt>
                <c:pt idx="22">
                  <c:v>1229092</c:v>
                </c:pt>
                <c:pt idx="23">
                  <c:v>1528188</c:v>
                </c:pt>
                <c:pt idx="24">
                  <c:v>1537271</c:v>
                </c:pt>
                <c:pt idx="25">
                  <c:v>1189826</c:v>
                </c:pt>
                <c:pt idx="26">
                  <c:v>1142881</c:v>
                </c:pt>
                <c:pt idx="27">
                  <c:v>1136670</c:v>
                </c:pt>
                <c:pt idx="28">
                  <c:v>1175933</c:v>
                </c:pt>
                <c:pt idx="29">
                  <c:v>1956943</c:v>
                </c:pt>
                <c:pt idx="30">
                  <c:v>1329226</c:v>
                </c:pt>
                <c:pt idx="31">
                  <c:v>1382126</c:v>
                </c:pt>
                <c:pt idx="32">
                  <c:v>907335</c:v>
                </c:pt>
                <c:pt idx="33">
                  <c:v>1232124</c:v>
                </c:pt>
                <c:pt idx="34">
                  <c:v>1451796</c:v>
                </c:pt>
                <c:pt idx="35">
                  <c:v>1182646</c:v>
                </c:pt>
                <c:pt idx="36">
                  <c:v>1297640</c:v>
                </c:pt>
                <c:pt idx="37">
                  <c:v>793217</c:v>
                </c:pt>
                <c:pt idx="38">
                  <c:v>596993</c:v>
                </c:pt>
                <c:pt idx="39">
                  <c:v>763636</c:v>
                </c:pt>
                <c:pt idx="40">
                  <c:v>721633</c:v>
                </c:pt>
                <c:pt idx="41">
                  <c:v>995401</c:v>
                </c:pt>
                <c:pt idx="42">
                  <c:v>993927</c:v>
                </c:pt>
                <c:pt idx="43">
                  <c:v>1190931</c:v>
                </c:pt>
                <c:pt idx="44">
                  <c:v>905335</c:v>
                </c:pt>
                <c:pt idx="45">
                  <c:v>831762</c:v>
                </c:pt>
                <c:pt idx="46">
                  <c:v>745855</c:v>
                </c:pt>
                <c:pt idx="47">
                  <c:v>758716</c:v>
                </c:pt>
                <c:pt idx="48">
                  <c:v>621896</c:v>
                </c:pt>
                <c:pt idx="49">
                  <c:v>676808</c:v>
                </c:pt>
                <c:pt idx="50">
                  <c:v>531799</c:v>
                </c:pt>
                <c:pt idx="51">
                  <c:v>498123</c:v>
                </c:pt>
                <c:pt idx="52">
                  <c:v>455186</c:v>
                </c:pt>
                <c:pt idx="53">
                  <c:v>485864</c:v>
                </c:pt>
                <c:pt idx="54">
                  <c:v>620401</c:v>
                </c:pt>
                <c:pt idx="55">
                  <c:v>304497</c:v>
                </c:pt>
                <c:pt idx="56">
                  <c:v>277543</c:v>
                </c:pt>
                <c:pt idx="57">
                  <c:v>274282</c:v>
                </c:pt>
                <c:pt idx="58">
                  <c:v>251136</c:v>
                </c:pt>
                <c:pt idx="59">
                  <c:v>215872</c:v>
                </c:pt>
                <c:pt idx="60">
                  <c:v>179460</c:v>
                </c:pt>
                <c:pt idx="61">
                  <c:v>171872</c:v>
                </c:pt>
                <c:pt idx="62">
                  <c:v>151524</c:v>
                </c:pt>
                <c:pt idx="63">
                  <c:v>139775</c:v>
                </c:pt>
                <c:pt idx="64">
                  <c:v>110311</c:v>
                </c:pt>
                <c:pt idx="65">
                  <c:v>91362</c:v>
                </c:pt>
              </c:numCache>
            </c:numRef>
          </c:val>
          <c:smooth val="0"/>
        </c:ser>
        <c:dLbls>
          <c:showLegendKey val="0"/>
          <c:showVal val="0"/>
          <c:showCatName val="0"/>
          <c:showSerName val="0"/>
          <c:showPercent val="0"/>
          <c:showBubbleSize val="0"/>
        </c:dLbls>
        <c:marker val="1"/>
        <c:smooth val="0"/>
        <c:axId val="1165706672"/>
        <c:axId val="1165703952"/>
      </c:lineChart>
      <c:catAx>
        <c:axId val="116570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702864"/>
        <c:crosses val="autoZero"/>
        <c:auto val="1"/>
        <c:lblAlgn val="ctr"/>
        <c:lblOffset val="100"/>
        <c:tickLblSkip val="5"/>
        <c:tickMarkSkip val="1"/>
        <c:noMultiLvlLbl val="0"/>
      </c:catAx>
      <c:valAx>
        <c:axId val="116570286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702320"/>
        <c:crosses val="autoZero"/>
        <c:crossBetween val="between"/>
      </c:valAx>
      <c:catAx>
        <c:axId val="1165706672"/>
        <c:scaling>
          <c:orientation val="minMax"/>
        </c:scaling>
        <c:delete val="1"/>
        <c:axPos val="b"/>
        <c:numFmt formatCode="General" sourceLinked="1"/>
        <c:majorTickMark val="out"/>
        <c:minorTickMark val="none"/>
        <c:tickLblPos val="nextTo"/>
        <c:crossAx val="1165703952"/>
        <c:crosses val="autoZero"/>
        <c:auto val="1"/>
        <c:lblAlgn val="ctr"/>
        <c:lblOffset val="100"/>
        <c:noMultiLvlLbl val="0"/>
      </c:catAx>
      <c:valAx>
        <c:axId val="1165703952"/>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706672"/>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各年频分布</a:t>
            </a:r>
          </a:p>
        </c:rich>
      </c:tx>
      <c:layout>
        <c:manualLayout>
          <c:xMode val="edge"/>
          <c:yMode val="edge"/>
          <c:x val="0.77222215223097113"/>
          <c:y val="3.2407407407407406E-2"/>
        </c:manualLayout>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22084842519685041"/>
          <c:y val="0.25211213181685627"/>
          <c:w val="0.38363210848643919"/>
          <c:h val="0.63938684747739871"/>
        </c:manualLayout>
      </c:layout>
      <c:pieChart>
        <c:varyColors val="1"/>
        <c:ser>
          <c:idx val="0"/>
          <c:order val="0"/>
          <c:tx>
            <c:strRef>
              <c:f>会员分析1!$G$51</c:f>
              <c:strCache>
                <c:ptCount val="1"/>
                <c:pt idx="0">
                  <c:v>占比</c:v>
                </c:pt>
              </c:strCache>
            </c:strRef>
          </c:tx>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explosion val="2"/>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Pt>
            <c:idx val="7"/>
            <c:bubble3D val="0"/>
            <c:spPr>
              <a:solidFill>
                <a:schemeClr val="accent5">
                  <a:lumMod val="80000"/>
                  <a:lumOff val="20000"/>
                </a:schemeClr>
              </a:solidFill>
              <a:ln>
                <a:noFill/>
              </a:ln>
              <a:effectLst/>
            </c:spPr>
          </c:dPt>
          <c:dPt>
            <c:idx val="8"/>
            <c:bubble3D val="0"/>
            <c:spPr>
              <a:solidFill>
                <a:schemeClr val="accent4">
                  <a:lumMod val="80000"/>
                  <a:lumOff val="20000"/>
                </a:schemeClr>
              </a:solidFill>
              <a:ln>
                <a:noFill/>
              </a:ln>
              <a:effectLst/>
            </c:spPr>
          </c:dPt>
          <c:dPt>
            <c:idx val="9"/>
            <c:bubble3D val="0"/>
            <c:spPr>
              <a:solidFill>
                <a:schemeClr val="accent6">
                  <a:lumMod val="80000"/>
                </a:schemeClr>
              </a:solidFill>
              <a:ln>
                <a:noFill/>
              </a:ln>
              <a:effectLst/>
            </c:spPr>
          </c:dPt>
          <c:dPt>
            <c:idx val="10"/>
            <c:bubble3D val="0"/>
            <c:spPr>
              <a:solidFill>
                <a:schemeClr val="accent5">
                  <a:lumMod val="80000"/>
                </a:schemeClr>
              </a:solidFill>
              <a:ln>
                <a:noFill/>
              </a:ln>
              <a:effectLst/>
            </c:spPr>
          </c:dPt>
          <c:dPt>
            <c:idx val="11"/>
            <c:bubble3D val="0"/>
            <c:spPr>
              <a:solidFill>
                <a:schemeClr val="accent4">
                  <a:lumMod val="80000"/>
                </a:schemeClr>
              </a:solidFill>
              <a:ln>
                <a:noFill/>
              </a:ln>
              <a:effectLst/>
            </c:spPr>
          </c:dPt>
          <c:dPt>
            <c:idx val="12"/>
            <c:bubble3D val="0"/>
            <c:spPr>
              <a:solidFill>
                <a:schemeClr val="accent6">
                  <a:lumMod val="60000"/>
                  <a:lumOff val="40000"/>
                </a:schemeClr>
              </a:solidFill>
              <a:ln>
                <a:noFill/>
              </a:ln>
              <a:effectLst/>
            </c:spPr>
          </c:dPt>
          <c:dPt>
            <c:idx val="13"/>
            <c:bubble3D val="0"/>
            <c:spPr>
              <a:solidFill>
                <a:schemeClr val="accent5">
                  <a:lumMod val="60000"/>
                  <a:lumOff val="40000"/>
                </a:schemeClr>
              </a:solidFill>
              <a:ln>
                <a:noFill/>
              </a:ln>
              <a:effectLst/>
            </c:spPr>
          </c:dPt>
          <c:dPt>
            <c:idx val="14"/>
            <c:bubble3D val="0"/>
            <c:spPr>
              <a:solidFill>
                <a:schemeClr val="accent4">
                  <a:lumMod val="60000"/>
                  <a:lumOff val="40000"/>
                </a:schemeClr>
              </a:solidFill>
              <a:ln>
                <a:noFill/>
              </a:ln>
              <a:effectLst/>
            </c:spPr>
          </c:dPt>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bestFit"/>
            <c:showLegendKey val="1"/>
            <c:showVal val="1"/>
            <c:showCatName val="1"/>
            <c:showSerName val="0"/>
            <c:showPercent val="0"/>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(会员分析1!$I$49:$U$49,会员分析1!$I$51:$U$51)</c:f>
              <c:strCache>
                <c:ptCount val="26"/>
                <c:pt idx="0">
                  <c:v>21-25</c:v>
                </c:pt>
                <c:pt idx="1">
                  <c:v>26-30</c:v>
                </c:pt>
                <c:pt idx="2">
                  <c:v>31-35</c:v>
                </c:pt>
                <c:pt idx="3">
                  <c:v>36-40</c:v>
                </c:pt>
                <c:pt idx="4">
                  <c:v>41-45</c:v>
                </c:pt>
                <c:pt idx="5">
                  <c:v>46-50</c:v>
                </c:pt>
                <c:pt idx="6">
                  <c:v>51-55</c:v>
                </c:pt>
                <c:pt idx="7">
                  <c:v>56-60</c:v>
                </c:pt>
                <c:pt idx="8">
                  <c:v>61-65</c:v>
                </c:pt>
                <c:pt idx="9">
                  <c:v>66-70</c:v>
                </c:pt>
                <c:pt idx="10">
                  <c:v>71-75</c:v>
                </c:pt>
                <c:pt idx="11">
                  <c:v>76-80</c:v>
                </c:pt>
                <c:pt idx="12">
                  <c:v>81-85</c:v>
                </c:pt>
                <c:pt idx="13">
                  <c:v>6%</c:v>
                </c:pt>
                <c:pt idx="14">
                  <c:v>12%</c:v>
                </c:pt>
                <c:pt idx="15">
                  <c:v>15%</c:v>
                </c:pt>
                <c:pt idx="16">
                  <c:v>11%</c:v>
                </c:pt>
                <c:pt idx="17">
                  <c:v>11%</c:v>
                </c:pt>
                <c:pt idx="18">
                  <c:v>10%</c:v>
                </c:pt>
                <c:pt idx="19">
                  <c:v>9%</c:v>
                </c:pt>
                <c:pt idx="20">
                  <c:v>5%</c:v>
                </c:pt>
                <c:pt idx="21">
                  <c:v>6%</c:v>
                </c:pt>
                <c:pt idx="22">
                  <c:v>4%</c:v>
                </c:pt>
                <c:pt idx="23">
                  <c:v>3%</c:v>
                </c:pt>
                <c:pt idx="24">
                  <c:v>1%</c:v>
                </c:pt>
                <c:pt idx="25">
                  <c:v>1%</c:v>
                </c:pt>
              </c:strCache>
            </c:strRef>
          </c:cat>
          <c:val>
            <c:numRef>
              <c:f>会员分析1!$H$51:$V$51</c:f>
              <c:numCache>
                <c:formatCode>0%</c:formatCode>
                <c:ptCount val="15"/>
                <c:pt idx="0">
                  <c:v>4.4679772671647744E-2</c:v>
                </c:pt>
                <c:pt idx="1">
                  <c:v>6.4663603759512966E-2</c:v>
                </c:pt>
                <c:pt idx="2">
                  <c:v>0.12364650402681071</c:v>
                </c:pt>
                <c:pt idx="3">
                  <c:v>0.15018924757707214</c:v>
                </c:pt>
                <c:pt idx="4">
                  <c:v>0.10644867863949878</c:v>
                </c:pt>
                <c:pt idx="5">
                  <c:v>0.10912021075473552</c:v>
                </c:pt>
                <c:pt idx="6">
                  <c:v>9.7504128950446814E-2</c:v>
                </c:pt>
                <c:pt idx="7">
                  <c:v>8.770719429867585E-2</c:v>
                </c:pt>
                <c:pt idx="8">
                  <c:v>5.4319450680963659E-2</c:v>
                </c:pt>
                <c:pt idx="9">
                  <c:v>6.351645895042754E-2</c:v>
                </c:pt>
                <c:pt idx="10">
                  <c:v>3.8785924759634376E-2</c:v>
                </c:pt>
                <c:pt idx="11">
                  <c:v>2.7104415712559525E-2</c:v>
                </c:pt>
                <c:pt idx="12">
                  <c:v>1.2555285538363105E-2</c:v>
                </c:pt>
                <c:pt idx="13">
                  <c:v>6.980190673678977E-3</c:v>
                </c:pt>
                <c:pt idx="14">
                  <c:v>1.2778933005972283E-2</c:v>
                </c:pt>
              </c:numCache>
            </c:numRef>
          </c:val>
        </c:ser>
        <c:dLbls>
          <c:showLegendKey val="0"/>
          <c:showVal val="0"/>
          <c:showCatName val="0"/>
          <c:showSerName val="0"/>
          <c:showPercent val="0"/>
          <c:showBubbleSize val="0"/>
          <c:showLeaderLines val="1"/>
        </c:dLbls>
        <c:firstSliceAng val="0"/>
      </c:pieChart>
      <c:spPr>
        <a:noFill/>
        <a:ln w="25400">
          <a:noFill/>
        </a:ln>
        <a:effectLst/>
      </c:spPr>
    </c:plotArea>
    <c:legend>
      <c:legendPos val="r"/>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r>
              <a:rPr lang="zh-CN" altLang="en-US"/>
              <a:t>各年龄段消费频次分布</a:t>
            </a:r>
          </a:p>
        </c:rich>
      </c:tx>
      <c:layout/>
      <c:overlay val="0"/>
      <c:spPr>
        <a:noFill/>
        <a:ln w="25400">
          <a:noFill/>
        </a:ln>
        <a:effectLst/>
      </c:spPr>
      <c:txPr>
        <a:bodyPr rot="0" spcFirstLastPara="0" vertOverflow="ellipsis" vert="horz" wrap="square" anchor="ctr" anchorCtr="1"/>
        <a:lstStyle/>
        <a:p>
          <a:pPr>
            <a:defRPr lang="zh-CN" sz="14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title>
    <c:autoTitleDeleted val="0"/>
    <c:plotArea>
      <c:layout/>
      <c:barChart>
        <c:barDir val="col"/>
        <c:grouping val="stacked"/>
        <c:varyColors val="0"/>
        <c:ser>
          <c:idx val="0"/>
          <c:order val="0"/>
          <c:tx>
            <c:strRef>
              <c:f>会员分析4!$E$17</c:f>
              <c:strCache>
                <c:ptCount val="1"/>
                <c:pt idx="0">
                  <c:v>1次</c:v>
                </c:pt>
              </c:strCache>
            </c:strRef>
          </c:tx>
          <c:spPr>
            <a:solidFill>
              <a:schemeClr val="accent6"/>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会员分析4!$J$17:$Y$17</c:f>
              <c:numCache>
                <c:formatCode>0.0%</c:formatCode>
                <c:ptCount val="16"/>
                <c:pt idx="0">
                  <c:v>0.51370833755143597</c:v>
                </c:pt>
                <c:pt idx="1">
                  <c:v>0.40859025004205801</c:v>
                </c:pt>
                <c:pt idx="2">
                  <c:v>0.35392069506802698</c:v>
                </c:pt>
                <c:pt idx="3">
                  <c:v>0.32688541643110702</c:v>
                </c:pt>
                <c:pt idx="4">
                  <c:v>0.321622576201745</c:v>
                </c:pt>
                <c:pt idx="5">
                  <c:v>0.29834194128161301</c:v>
                </c:pt>
                <c:pt idx="6">
                  <c:v>0.30055681855622601</c:v>
                </c:pt>
                <c:pt idx="7">
                  <c:v>0.27780497582330299</c:v>
                </c:pt>
                <c:pt idx="8">
                  <c:v>0.277502695636481</c:v>
                </c:pt>
                <c:pt idx="9">
                  <c:v>0.25469066338761198</c:v>
                </c:pt>
                <c:pt idx="10">
                  <c:v>0.24682300862948001</c:v>
                </c:pt>
                <c:pt idx="11">
                  <c:v>0.230746793371048</c:v>
                </c:pt>
                <c:pt idx="12">
                  <c:v>0.231703273932864</c:v>
                </c:pt>
                <c:pt idx="13">
                  <c:v>0.235718745122522</c:v>
                </c:pt>
                <c:pt idx="14">
                  <c:v>0.24848406657205499</c:v>
                </c:pt>
                <c:pt idx="15">
                  <c:v>0.26344505066251001</c:v>
                </c:pt>
              </c:numCache>
            </c:numRef>
          </c:val>
        </c:ser>
        <c:ser>
          <c:idx val="1"/>
          <c:order val="1"/>
          <c:tx>
            <c:strRef>
              <c:f>会员分析4!$E$18</c:f>
              <c:strCache>
                <c:ptCount val="1"/>
                <c:pt idx="0">
                  <c:v>2次</c:v>
                </c:pt>
              </c:strCache>
            </c:strRef>
          </c:tx>
          <c:spPr>
            <a:solidFill>
              <a:schemeClr val="accent5"/>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会员分析4!$J$18:$Y$18</c:f>
              <c:numCache>
                <c:formatCode>0.0%</c:formatCode>
                <c:ptCount val="16"/>
                <c:pt idx="0">
                  <c:v>0.17158795190767401</c:v>
                </c:pt>
                <c:pt idx="1">
                  <c:v>0.162232153427252</c:v>
                </c:pt>
                <c:pt idx="2">
                  <c:v>0.15169715992812699</c:v>
                </c:pt>
                <c:pt idx="3">
                  <c:v>0.14612243051943599</c:v>
                </c:pt>
                <c:pt idx="4">
                  <c:v>0.146215519372726</c:v>
                </c:pt>
                <c:pt idx="5">
                  <c:v>0.14190770567729599</c:v>
                </c:pt>
                <c:pt idx="6">
                  <c:v>0.14264439392441799</c:v>
                </c:pt>
                <c:pt idx="7">
                  <c:v>0.13750031041247601</c:v>
                </c:pt>
                <c:pt idx="8">
                  <c:v>0.13727955304754799</c:v>
                </c:pt>
                <c:pt idx="9">
                  <c:v>0.129798412639267</c:v>
                </c:pt>
                <c:pt idx="10">
                  <c:v>0.13001772791382599</c:v>
                </c:pt>
                <c:pt idx="11">
                  <c:v>0.122362350990582</c:v>
                </c:pt>
                <c:pt idx="12">
                  <c:v>0.122530736289543</c:v>
                </c:pt>
                <c:pt idx="13">
                  <c:v>0.12345871702825</c:v>
                </c:pt>
                <c:pt idx="14">
                  <c:v>0.134305250935363</c:v>
                </c:pt>
                <c:pt idx="15">
                  <c:v>0.131722525331255</c:v>
                </c:pt>
              </c:numCache>
            </c:numRef>
          </c:val>
        </c:ser>
        <c:ser>
          <c:idx val="2"/>
          <c:order val="2"/>
          <c:tx>
            <c:strRef>
              <c:f>会员分析4!$E$19</c:f>
              <c:strCache>
                <c:ptCount val="1"/>
                <c:pt idx="0">
                  <c:v>3次</c:v>
                </c:pt>
              </c:strCache>
            </c:strRef>
          </c:tx>
          <c:spPr>
            <a:solidFill>
              <a:schemeClr val="accent4"/>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会员分析4!$J$19:$Y$19</c:f>
              <c:numCache>
                <c:formatCode>0.0%</c:formatCode>
                <c:ptCount val="16"/>
                <c:pt idx="0">
                  <c:v>9.0280300368612607E-2</c:v>
                </c:pt>
                <c:pt idx="1">
                  <c:v>9.5115519056905906E-2</c:v>
                </c:pt>
                <c:pt idx="2">
                  <c:v>9.34818769248731E-2</c:v>
                </c:pt>
                <c:pt idx="3">
                  <c:v>9.2399538680717305E-2</c:v>
                </c:pt>
                <c:pt idx="4">
                  <c:v>9.2923745276021597E-2</c:v>
                </c:pt>
                <c:pt idx="5">
                  <c:v>9.2650820141611495E-2</c:v>
                </c:pt>
                <c:pt idx="6">
                  <c:v>9.2091419283274606E-2</c:v>
                </c:pt>
                <c:pt idx="7">
                  <c:v>9.1261267972882407E-2</c:v>
                </c:pt>
                <c:pt idx="8">
                  <c:v>9.1067775353010805E-2</c:v>
                </c:pt>
                <c:pt idx="9">
                  <c:v>8.8544422501273104E-2</c:v>
                </c:pt>
                <c:pt idx="10">
                  <c:v>8.8547199238303703E-2</c:v>
                </c:pt>
                <c:pt idx="11">
                  <c:v>8.5732707999109606E-2</c:v>
                </c:pt>
                <c:pt idx="12">
                  <c:v>8.5329465395772894E-2</c:v>
                </c:pt>
                <c:pt idx="13">
                  <c:v>8.2487903855158404E-2</c:v>
                </c:pt>
                <c:pt idx="14">
                  <c:v>8.2828022190685094E-2</c:v>
                </c:pt>
                <c:pt idx="15">
                  <c:v>9.1582229150428698E-2</c:v>
                </c:pt>
              </c:numCache>
            </c:numRef>
          </c:val>
        </c:ser>
        <c:ser>
          <c:idx val="3"/>
          <c:order val="3"/>
          <c:tx>
            <c:strRef>
              <c:f>会员分析4!$E$20</c:f>
              <c:strCache>
                <c:ptCount val="1"/>
                <c:pt idx="0">
                  <c:v>4-7次</c:v>
                </c:pt>
              </c:strCache>
            </c:strRef>
          </c:tx>
          <c:spPr>
            <a:solidFill>
              <a:schemeClr val="accent6">
                <a:lumMod val="60000"/>
              </a:schemeClr>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chemeClr val="bg1"/>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会员分析4!$J$20:$Y$20</c:f>
              <c:numCache>
                <c:formatCode>0.0%</c:formatCode>
                <c:ptCount val="16"/>
                <c:pt idx="0">
                  <c:v>0.13812698374889101</c:v>
                </c:pt>
                <c:pt idx="1">
                  <c:v>0.17502398858517201</c:v>
                </c:pt>
                <c:pt idx="2">
                  <c:v>0.18746732406635799</c:v>
                </c:pt>
                <c:pt idx="3">
                  <c:v>0.191787612220438</c:v>
                </c:pt>
                <c:pt idx="4">
                  <c:v>0.19433564087168401</c:v>
                </c:pt>
                <c:pt idx="5">
                  <c:v>0.20070114454440399</c:v>
                </c:pt>
                <c:pt idx="6">
                  <c:v>0.19742896994058401</c:v>
                </c:pt>
                <c:pt idx="7">
                  <c:v>0.200464377064243</c:v>
                </c:pt>
                <c:pt idx="8">
                  <c:v>0.19985168312357199</c:v>
                </c:pt>
                <c:pt idx="9">
                  <c:v>0.20187303598266099</c:v>
                </c:pt>
                <c:pt idx="10">
                  <c:v>0.20301481115686201</c:v>
                </c:pt>
                <c:pt idx="11">
                  <c:v>0.200672413396071</c:v>
                </c:pt>
                <c:pt idx="12">
                  <c:v>0.20080121563751899</c:v>
                </c:pt>
                <c:pt idx="13">
                  <c:v>0.20009364757296699</c:v>
                </c:pt>
                <c:pt idx="14">
                  <c:v>0.195329634885821</c:v>
                </c:pt>
                <c:pt idx="15">
                  <c:v>0.19485580670304001</c:v>
                </c:pt>
              </c:numCache>
            </c:numRef>
          </c:val>
        </c:ser>
        <c:ser>
          <c:idx val="4"/>
          <c:order val="4"/>
          <c:tx>
            <c:strRef>
              <c:f>会员分析4!$E$21</c:f>
              <c:strCache>
                <c:ptCount val="1"/>
                <c:pt idx="0">
                  <c:v>8-12次</c:v>
                </c:pt>
              </c:strCache>
            </c:strRef>
          </c:tx>
          <c:spPr>
            <a:solidFill>
              <a:schemeClr val="accent5">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会员分析4!$J$21:$Y$21</c:f>
              <c:numCache>
                <c:formatCode>0.0%</c:formatCode>
                <c:ptCount val="16"/>
                <c:pt idx="0">
                  <c:v>4.8506196144753398E-2</c:v>
                </c:pt>
                <c:pt idx="1">
                  <c:v>7.9839930713489105E-2</c:v>
                </c:pt>
                <c:pt idx="2">
                  <c:v>9.7412290577335206E-2</c:v>
                </c:pt>
                <c:pt idx="3">
                  <c:v>0.10599850749643799</c:v>
                </c:pt>
                <c:pt idx="4">
                  <c:v>0.10708685056334501</c:v>
                </c:pt>
                <c:pt idx="5">
                  <c:v>0.114240146944096</c:v>
                </c:pt>
                <c:pt idx="6">
                  <c:v>0.112175326458217</c:v>
                </c:pt>
                <c:pt idx="7">
                  <c:v>0.11836293781462499</c:v>
                </c:pt>
                <c:pt idx="8">
                  <c:v>0.117993809514421</c:v>
                </c:pt>
                <c:pt idx="9">
                  <c:v>0.12418675708909301</c:v>
                </c:pt>
                <c:pt idx="10">
                  <c:v>0.126450829019778</c:v>
                </c:pt>
                <c:pt idx="11">
                  <c:v>0.13089800962564399</c:v>
                </c:pt>
                <c:pt idx="12">
                  <c:v>0.13126122392595699</c:v>
                </c:pt>
                <c:pt idx="13">
                  <c:v>0.13313563290151401</c:v>
                </c:pt>
                <c:pt idx="14">
                  <c:v>0.13224100116113999</c:v>
                </c:pt>
                <c:pt idx="15">
                  <c:v>0.125487139516758</c:v>
                </c:pt>
              </c:numCache>
            </c:numRef>
          </c:val>
        </c:ser>
        <c:ser>
          <c:idx val="5"/>
          <c:order val="5"/>
          <c:tx>
            <c:strRef>
              <c:f>会员分析4!$E$22</c:f>
              <c:strCache>
                <c:ptCount val="1"/>
                <c:pt idx="0">
                  <c:v>13-18次</c:v>
                </c:pt>
              </c:strCache>
            </c:strRef>
          </c:tx>
          <c:spPr>
            <a:solidFill>
              <a:schemeClr val="accent4">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会员分析4!$J$22:$Y$22</c:f>
              <c:numCache>
                <c:formatCode>0.0%</c:formatCode>
                <c:ptCount val="16"/>
                <c:pt idx="0">
                  <c:v>1.9797292871307201E-2</c:v>
                </c:pt>
                <c:pt idx="1">
                  <c:v>3.9840522639616703E-2</c:v>
                </c:pt>
                <c:pt idx="2">
                  <c:v>5.4161703132206702E-2</c:v>
                </c:pt>
                <c:pt idx="3">
                  <c:v>6.1367223717238399E-2</c:v>
                </c:pt>
                <c:pt idx="4">
                  <c:v>6.23317910500477E-2</c:v>
                </c:pt>
                <c:pt idx="5">
                  <c:v>6.7820427994430305E-2</c:v>
                </c:pt>
                <c:pt idx="6">
                  <c:v>6.74694957881673E-2</c:v>
                </c:pt>
                <c:pt idx="7">
                  <c:v>7.2989502736951206E-2</c:v>
                </c:pt>
                <c:pt idx="8">
                  <c:v>7.3412304234613604E-2</c:v>
                </c:pt>
                <c:pt idx="9">
                  <c:v>7.9527021152389105E-2</c:v>
                </c:pt>
                <c:pt idx="10">
                  <c:v>8.1615904674271794E-2</c:v>
                </c:pt>
                <c:pt idx="11">
                  <c:v>8.7360009825218604E-2</c:v>
                </c:pt>
                <c:pt idx="12">
                  <c:v>8.6862826357231707E-2</c:v>
                </c:pt>
                <c:pt idx="13">
                  <c:v>8.5570469798657706E-2</c:v>
                </c:pt>
                <c:pt idx="14">
                  <c:v>8.0634756805573499E-2</c:v>
                </c:pt>
                <c:pt idx="15">
                  <c:v>7.6773187840997695E-2</c:v>
                </c:pt>
              </c:numCache>
            </c:numRef>
          </c:val>
        </c:ser>
        <c:ser>
          <c:idx val="6"/>
          <c:order val="6"/>
          <c:tx>
            <c:strRef>
              <c:f>会员分析4!$E$23</c:f>
              <c:strCache>
                <c:ptCount val="1"/>
                <c:pt idx="0">
                  <c:v>19次以上</c:v>
                </c:pt>
              </c:strCache>
            </c:strRef>
          </c:tx>
          <c:spPr>
            <a:solidFill>
              <a:schemeClr val="accent6">
                <a:lumMod val="80000"/>
                <a:lumOff val="2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会员分析4!$J$23:$Y$23</c:f>
              <c:numCache>
                <c:formatCode>0.0%</c:formatCode>
                <c:ptCount val="16"/>
                <c:pt idx="0">
                  <c:v>1.7992937407325799E-2</c:v>
                </c:pt>
                <c:pt idx="1">
                  <c:v>3.9357635535506197E-2</c:v>
                </c:pt>
                <c:pt idx="2">
                  <c:v>6.1858950303072299E-2</c:v>
                </c:pt>
                <c:pt idx="3">
                  <c:v>7.5439270934623798E-2</c:v>
                </c:pt>
                <c:pt idx="4">
                  <c:v>7.5483876664429794E-2</c:v>
                </c:pt>
                <c:pt idx="5">
                  <c:v>8.4337813416549001E-2</c:v>
                </c:pt>
                <c:pt idx="6">
                  <c:v>8.7633576049114301E-2</c:v>
                </c:pt>
                <c:pt idx="7">
                  <c:v>0.10161662817552</c:v>
                </c:pt>
                <c:pt idx="8">
                  <c:v>0.102892179090353</c:v>
                </c:pt>
                <c:pt idx="9">
                  <c:v>0.121379687247705</c:v>
                </c:pt>
                <c:pt idx="10">
                  <c:v>0.123530519367479</c:v>
                </c:pt>
                <c:pt idx="11">
                  <c:v>0.14222771479232699</c:v>
                </c:pt>
                <c:pt idx="12">
                  <c:v>0.14151125846111301</c:v>
                </c:pt>
                <c:pt idx="13">
                  <c:v>0.13953488372093001</c:v>
                </c:pt>
                <c:pt idx="14">
                  <c:v>0.126177267449361</c:v>
                </c:pt>
                <c:pt idx="15">
                  <c:v>0.116134060795012</c:v>
                </c:pt>
              </c:numCache>
            </c:numRef>
          </c:val>
        </c:ser>
        <c:dLbls>
          <c:showLegendKey val="0"/>
          <c:showVal val="0"/>
          <c:showCatName val="0"/>
          <c:showSerName val="0"/>
          <c:showPercent val="0"/>
          <c:showBubbleSize val="0"/>
        </c:dLbls>
        <c:gapWidth val="150"/>
        <c:overlap val="100"/>
        <c:axId val="1165713200"/>
        <c:axId val="1165714832"/>
      </c:barChart>
      <c:catAx>
        <c:axId val="116571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1165714832"/>
        <c:crosses val="autoZero"/>
        <c:auto val="1"/>
        <c:lblAlgn val="ctr"/>
        <c:lblOffset val="100"/>
        <c:noMultiLvlLbl val="0"/>
      </c:catAx>
      <c:valAx>
        <c:axId val="1165714832"/>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1165713200"/>
        <c:crosses val="autoZero"/>
        <c:crossBetween val="between"/>
      </c:valAx>
      <c:spPr>
        <a:noFill/>
        <a:ln w="25400">
          <a:noFill/>
        </a:ln>
        <a:effectLst/>
      </c:spPr>
    </c:plotArea>
    <c:legend>
      <c:legendPos val="b"/>
      <c:layout>
        <c:manualLayout>
          <c:xMode val="edge"/>
          <c:yMode val="edge"/>
          <c:x val="0.32706663649204398"/>
          <c:y val="0.90373448689284197"/>
          <c:w val="0.41031998106282302"/>
          <c:h val="5.1853472019701301E-2"/>
        </c:manualLayout>
      </c:layout>
      <c:overlay val="0"/>
      <c:spPr>
        <a:noFill/>
        <a:ln w="25400">
          <a:noFill/>
        </a:ln>
        <a:effectLst/>
      </c:spPr>
      <c:txPr>
        <a:bodyPr rot="0" spcFirstLastPara="0" vertOverflow="ellipsis" vert="horz" wrap="square" anchor="ctr" anchorCtr="1"/>
        <a:lstStyle/>
        <a:p>
          <a:pPr>
            <a:defRPr lang="zh-CN" sz="825"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会员消费金额分布</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tx>
            <c:strRef>
              <c:f>[1]会员分析2!$G$1:$H$1</c:f>
              <c:strCache>
                <c:ptCount val="1"/>
                <c:pt idx="0">
                  <c:v>消费金额 会员数</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dPt>
            <c:idx val="1"/>
            <c:bubble3D val="0"/>
          </c:dPt>
          <c:trendline>
            <c:spPr>
              <a:ln w="6350" cap="rnd" cmpd="sng" algn="ctr">
                <a:solidFill>
                  <a:srgbClr val="FF0000"/>
                </a:solidFill>
                <a:prstDash val="dash"/>
                <a:round/>
              </a:ln>
              <a:effectLst/>
            </c:spPr>
            <c:trendlineType val="power"/>
            <c:dispRSqr val="1"/>
            <c:dispEq val="1"/>
            <c:trendlineLbl>
              <c:layout>
                <c:manualLayout>
                  <c:x val="-0.49047656668334516"/>
                  <c:y val="-0.16403541479320655"/>
                </c:manualLayout>
              </c:layout>
              <c:numFmt formatCode="General"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trendlineLbl>
          </c:trendline>
          <c:xVal>
            <c:numRef>
              <c:f>[1]会员分析2!$G$2:$G$126</c:f>
              <c:numCache>
                <c:formatCode>General</c:formatCode>
                <c:ptCount val="125"/>
                <c:pt idx="0">
                  <c:v>20</c:v>
                </c:pt>
                <c:pt idx="1">
                  <c:v>60</c:v>
                </c:pt>
                <c:pt idx="2">
                  <c:v>100</c:v>
                </c:pt>
                <c:pt idx="3">
                  <c:v>140</c:v>
                </c:pt>
                <c:pt idx="4">
                  <c:v>180</c:v>
                </c:pt>
                <c:pt idx="5">
                  <c:v>220</c:v>
                </c:pt>
                <c:pt idx="6">
                  <c:v>260</c:v>
                </c:pt>
                <c:pt idx="7">
                  <c:v>300</c:v>
                </c:pt>
                <c:pt idx="8">
                  <c:v>340</c:v>
                </c:pt>
                <c:pt idx="9">
                  <c:v>380</c:v>
                </c:pt>
                <c:pt idx="10">
                  <c:v>420</c:v>
                </c:pt>
                <c:pt idx="11">
                  <c:v>460</c:v>
                </c:pt>
                <c:pt idx="12">
                  <c:v>500</c:v>
                </c:pt>
                <c:pt idx="13">
                  <c:v>540</c:v>
                </c:pt>
                <c:pt idx="14">
                  <c:v>580</c:v>
                </c:pt>
                <c:pt idx="15">
                  <c:v>620</c:v>
                </c:pt>
                <c:pt idx="16">
                  <c:v>660</c:v>
                </c:pt>
                <c:pt idx="17">
                  <c:v>700</c:v>
                </c:pt>
                <c:pt idx="18">
                  <c:v>740</c:v>
                </c:pt>
                <c:pt idx="19">
                  <c:v>780</c:v>
                </c:pt>
                <c:pt idx="20">
                  <c:v>820</c:v>
                </c:pt>
                <c:pt idx="21">
                  <c:v>860</c:v>
                </c:pt>
                <c:pt idx="22">
                  <c:v>900</c:v>
                </c:pt>
                <c:pt idx="23">
                  <c:v>940</c:v>
                </c:pt>
                <c:pt idx="24">
                  <c:v>980</c:v>
                </c:pt>
                <c:pt idx="25">
                  <c:v>1020</c:v>
                </c:pt>
                <c:pt idx="26">
                  <c:v>1060</c:v>
                </c:pt>
                <c:pt idx="27">
                  <c:v>1100</c:v>
                </c:pt>
                <c:pt idx="28">
                  <c:v>1140</c:v>
                </c:pt>
                <c:pt idx="29">
                  <c:v>1180</c:v>
                </c:pt>
                <c:pt idx="30">
                  <c:v>1220</c:v>
                </c:pt>
                <c:pt idx="31">
                  <c:v>1260</c:v>
                </c:pt>
                <c:pt idx="32">
                  <c:v>1300</c:v>
                </c:pt>
                <c:pt idx="33">
                  <c:v>1340</c:v>
                </c:pt>
                <c:pt idx="34">
                  <c:v>1380</c:v>
                </c:pt>
                <c:pt idx="35">
                  <c:v>1420</c:v>
                </c:pt>
                <c:pt idx="36">
                  <c:v>1460</c:v>
                </c:pt>
                <c:pt idx="37">
                  <c:v>1500</c:v>
                </c:pt>
                <c:pt idx="38">
                  <c:v>1540</c:v>
                </c:pt>
                <c:pt idx="39">
                  <c:v>1580</c:v>
                </c:pt>
                <c:pt idx="40">
                  <c:v>1620</c:v>
                </c:pt>
                <c:pt idx="41">
                  <c:v>1660</c:v>
                </c:pt>
                <c:pt idx="42">
                  <c:v>1700</c:v>
                </c:pt>
                <c:pt idx="43">
                  <c:v>1740</c:v>
                </c:pt>
                <c:pt idx="44">
                  <c:v>1780</c:v>
                </c:pt>
                <c:pt idx="45">
                  <c:v>1820</c:v>
                </c:pt>
                <c:pt idx="46">
                  <c:v>1860</c:v>
                </c:pt>
                <c:pt idx="47">
                  <c:v>1900</c:v>
                </c:pt>
                <c:pt idx="48">
                  <c:v>1940</c:v>
                </c:pt>
                <c:pt idx="49">
                  <c:v>1980</c:v>
                </c:pt>
                <c:pt idx="50">
                  <c:v>2020</c:v>
                </c:pt>
                <c:pt idx="51">
                  <c:v>2060</c:v>
                </c:pt>
                <c:pt idx="52">
                  <c:v>2100</c:v>
                </c:pt>
                <c:pt idx="53">
                  <c:v>2140</c:v>
                </c:pt>
                <c:pt idx="54">
                  <c:v>2180</c:v>
                </c:pt>
                <c:pt idx="55">
                  <c:v>2220</c:v>
                </c:pt>
                <c:pt idx="56">
                  <c:v>2260</c:v>
                </c:pt>
                <c:pt idx="57">
                  <c:v>2300</c:v>
                </c:pt>
                <c:pt idx="58">
                  <c:v>2340</c:v>
                </c:pt>
                <c:pt idx="59">
                  <c:v>2380</c:v>
                </c:pt>
                <c:pt idx="60">
                  <c:v>2420</c:v>
                </c:pt>
                <c:pt idx="61">
                  <c:v>2460</c:v>
                </c:pt>
                <c:pt idx="62">
                  <c:v>2500</c:v>
                </c:pt>
                <c:pt idx="63">
                  <c:v>2540</c:v>
                </c:pt>
                <c:pt idx="64">
                  <c:v>2580</c:v>
                </c:pt>
                <c:pt idx="65">
                  <c:v>2620</c:v>
                </c:pt>
                <c:pt idx="66">
                  <c:v>2660</c:v>
                </c:pt>
                <c:pt idx="67">
                  <c:v>2700</c:v>
                </c:pt>
                <c:pt idx="68">
                  <c:v>2740</c:v>
                </c:pt>
                <c:pt idx="69">
                  <c:v>2780</c:v>
                </c:pt>
                <c:pt idx="70">
                  <c:v>2820</c:v>
                </c:pt>
                <c:pt idx="71">
                  <c:v>2860</c:v>
                </c:pt>
                <c:pt idx="72">
                  <c:v>2900</c:v>
                </c:pt>
                <c:pt idx="73">
                  <c:v>2940</c:v>
                </c:pt>
                <c:pt idx="74">
                  <c:v>2980</c:v>
                </c:pt>
                <c:pt idx="75">
                  <c:v>3020</c:v>
                </c:pt>
                <c:pt idx="76">
                  <c:v>3060</c:v>
                </c:pt>
                <c:pt idx="77">
                  <c:v>3100</c:v>
                </c:pt>
                <c:pt idx="78">
                  <c:v>3140</c:v>
                </c:pt>
                <c:pt idx="79">
                  <c:v>3180</c:v>
                </c:pt>
                <c:pt idx="80">
                  <c:v>3220</c:v>
                </c:pt>
                <c:pt idx="81">
                  <c:v>3260</c:v>
                </c:pt>
                <c:pt idx="82">
                  <c:v>3300</c:v>
                </c:pt>
                <c:pt idx="83">
                  <c:v>3340</c:v>
                </c:pt>
                <c:pt idx="84">
                  <c:v>3380</c:v>
                </c:pt>
                <c:pt idx="85">
                  <c:v>3420</c:v>
                </c:pt>
                <c:pt idx="86">
                  <c:v>3460</c:v>
                </c:pt>
                <c:pt idx="87">
                  <c:v>3500</c:v>
                </c:pt>
                <c:pt idx="88">
                  <c:v>3540</c:v>
                </c:pt>
                <c:pt idx="89">
                  <c:v>3580</c:v>
                </c:pt>
                <c:pt idx="90">
                  <c:v>3620</c:v>
                </c:pt>
                <c:pt idx="91">
                  <c:v>3660</c:v>
                </c:pt>
                <c:pt idx="92">
                  <c:v>3700</c:v>
                </c:pt>
                <c:pt idx="93">
                  <c:v>3740</c:v>
                </c:pt>
                <c:pt idx="94">
                  <c:v>3780</c:v>
                </c:pt>
                <c:pt idx="95">
                  <c:v>3820</c:v>
                </c:pt>
                <c:pt idx="96">
                  <c:v>3860</c:v>
                </c:pt>
                <c:pt idx="97">
                  <c:v>3900</c:v>
                </c:pt>
                <c:pt idx="98">
                  <c:v>3940</c:v>
                </c:pt>
                <c:pt idx="99">
                  <c:v>3980</c:v>
                </c:pt>
                <c:pt idx="100">
                  <c:v>4020</c:v>
                </c:pt>
                <c:pt idx="101">
                  <c:v>4060</c:v>
                </c:pt>
                <c:pt idx="102">
                  <c:v>4100</c:v>
                </c:pt>
                <c:pt idx="103">
                  <c:v>4140</c:v>
                </c:pt>
                <c:pt idx="104">
                  <c:v>4180</c:v>
                </c:pt>
                <c:pt idx="105">
                  <c:v>4220</c:v>
                </c:pt>
                <c:pt idx="106">
                  <c:v>4260</c:v>
                </c:pt>
                <c:pt idx="107">
                  <c:v>4300</c:v>
                </c:pt>
                <c:pt idx="108">
                  <c:v>4340</c:v>
                </c:pt>
                <c:pt idx="109">
                  <c:v>4380</c:v>
                </c:pt>
                <c:pt idx="110">
                  <c:v>4420</c:v>
                </c:pt>
                <c:pt idx="111">
                  <c:v>4460</c:v>
                </c:pt>
                <c:pt idx="112">
                  <c:v>4500</c:v>
                </c:pt>
                <c:pt idx="113">
                  <c:v>4540</c:v>
                </c:pt>
                <c:pt idx="114">
                  <c:v>4580</c:v>
                </c:pt>
                <c:pt idx="115">
                  <c:v>4620</c:v>
                </c:pt>
                <c:pt idx="116">
                  <c:v>4660</c:v>
                </c:pt>
                <c:pt idx="117">
                  <c:v>4700</c:v>
                </c:pt>
                <c:pt idx="118">
                  <c:v>4740</c:v>
                </c:pt>
                <c:pt idx="119">
                  <c:v>4780</c:v>
                </c:pt>
                <c:pt idx="120">
                  <c:v>4820</c:v>
                </c:pt>
                <c:pt idx="121">
                  <c:v>4860</c:v>
                </c:pt>
                <c:pt idx="122">
                  <c:v>4900</c:v>
                </c:pt>
                <c:pt idx="123">
                  <c:v>4940</c:v>
                </c:pt>
                <c:pt idx="124">
                  <c:v>4980</c:v>
                </c:pt>
              </c:numCache>
            </c:numRef>
          </c:xVal>
          <c:yVal>
            <c:numRef>
              <c:f>[1]会员分析2!$H$2:$H$126</c:f>
              <c:numCache>
                <c:formatCode>General</c:formatCode>
                <c:ptCount val="125"/>
                <c:pt idx="0">
                  <c:v>1954075</c:v>
                </c:pt>
                <c:pt idx="1">
                  <c:v>1586811</c:v>
                </c:pt>
                <c:pt idx="2">
                  <c:v>1070095</c:v>
                </c:pt>
                <c:pt idx="3">
                  <c:v>729771</c:v>
                </c:pt>
                <c:pt idx="4">
                  <c:v>569610</c:v>
                </c:pt>
                <c:pt idx="5">
                  <c:v>447907</c:v>
                </c:pt>
                <c:pt idx="6">
                  <c:v>374282</c:v>
                </c:pt>
                <c:pt idx="7">
                  <c:v>320121</c:v>
                </c:pt>
                <c:pt idx="8">
                  <c:v>272925</c:v>
                </c:pt>
                <c:pt idx="9">
                  <c:v>240637</c:v>
                </c:pt>
                <c:pt idx="10">
                  <c:v>205685</c:v>
                </c:pt>
                <c:pt idx="11">
                  <c:v>185105</c:v>
                </c:pt>
                <c:pt idx="12">
                  <c:v>166804</c:v>
                </c:pt>
                <c:pt idx="13">
                  <c:v>147650</c:v>
                </c:pt>
                <c:pt idx="14">
                  <c:v>135581</c:v>
                </c:pt>
                <c:pt idx="15">
                  <c:v>121743</c:v>
                </c:pt>
                <c:pt idx="16">
                  <c:v>112159</c:v>
                </c:pt>
                <c:pt idx="17">
                  <c:v>102726</c:v>
                </c:pt>
                <c:pt idx="18">
                  <c:v>93502</c:v>
                </c:pt>
                <c:pt idx="19">
                  <c:v>86562</c:v>
                </c:pt>
                <c:pt idx="20">
                  <c:v>80506</c:v>
                </c:pt>
                <c:pt idx="21">
                  <c:v>75159</c:v>
                </c:pt>
                <c:pt idx="22">
                  <c:v>71586</c:v>
                </c:pt>
                <c:pt idx="23">
                  <c:v>66482</c:v>
                </c:pt>
                <c:pt idx="24">
                  <c:v>63099</c:v>
                </c:pt>
                <c:pt idx="25">
                  <c:v>58466</c:v>
                </c:pt>
                <c:pt idx="26">
                  <c:v>54550</c:v>
                </c:pt>
                <c:pt idx="27">
                  <c:v>52116</c:v>
                </c:pt>
                <c:pt idx="28">
                  <c:v>48060</c:v>
                </c:pt>
                <c:pt idx="29">
                  <c:v>45812</c:v>
                </c:pt>
                <c:pt idx="30">
                  <c:v>43151</c:v>
                </c:pt>
                <c:pt idx="31">
                  <c:v>41126</c:v>
                </c:pt>
                <c:pt idx="32">
                  <c:v>38622</c:v>
                </c:pt>
                <c:pt idx="33">
                  <c:v>36618</c:v>
                </c:pt>
                <c:pt idx="34">
                  <c:v>34763</c:v>
                </c:pt>
                <c:pt idx="35">
                  <c:v>32736</c:v>
                </c:pt>
                <c:pt idx="36">
                  <c:v>31212</c:v>
                </c:pt>
                <c:pt idx="37">
                  <c:v>30087</c:v>
                </c:pt>
                <c:pt idx="38">
                  <c:v>28297</c:v>
                </c:pt>
                <c:pt idx="39">
                  <c:v>27462</c:v>
                </c:pt>
                <c:pt idx="40">
                  <c:v>25503</c:v>
                </c:pt>
                <c:pt idx="41">
                  <c:v>24680</c:v>
                </c:pt>
                <c:pt idx="42">
                  <c:v>23529</c:v>
                </c:pt>
                <c:pt idx="43">
                  <c:v>22492</c:v>
                </c:pt>
                <c:pt idx="44">
                  <c:v>21775</c:v>
                </c:pt>
                <c:pt idx="45">
                  <c:v>20732</c:v>
                </c:pt>
                <c:pt idx="46">
                  <c:v>19751</c:v>
                </c:pt>
                <c:pt idx="47">
                  <c:v>19701</c:v>
                </c:pt>
                <c:pt idx="48">
                  <c:v>18507</c:v>
                </c:pt>
                <c:pt idx="49">
                  <c:v>17669</c:v>
                </c:pt>
                <c:pt idx="50">
                  <c:v>16926</c:v>
                </c:pt>
                <c:pt idx="51">
                  <c:v>16251</c:v>
                </c:pt>
                <c:pt idx="52">
                  <c:v>15686</c:v>
                </c:pt>
                <c:pt idx="53">
                  <c:v>15116</c:v>
                </c:pt>
                <c:pt idx="54">
                  <c:v>14548</c:v>
                </c:pt>
                <c:pt idx="55">
                  <c:v>13755</c:v>
                </c:pt>
                <c:pt idx="56">
                  <c:v>13492</c:v>
                </c:pt>
                <c:pt idx="57">
                  <c:v>12790</c:v>
                </c:pt>
                <c:pt idx="58">
                  <c:v>12419</c:v>
                </c:pt>
                <c:pt idx="59">
                  <c:v>12093</c:v>
                </c:pt>
                <c:pt idx="60">
                  <c:v>11711</c:v>
                </c:pt>
                <c:pt idx="61">
                  <c:v>11164</c:v>
                </c:pt>
                <c:pt idx="62">
                  <c:v>10723</c:v>
                </c:pt>
                <c:pt idx="63">
                  <c:v>10309</c:v>
                </c:pt>
                <c:pt idx="64">
                  <c:v>10061</c:v>
                </c:pt>
                <c:pt idx="65">
                  <c:v>9600</c:v>
                </c:pt>
                <c:pt idx="66">
                  <c:v>9370</c:v>
                </c:pt>
                <c:pt idx="67">
                  <c:v>9060</c:v>
                </c:pt>
                <c:pt idx="68">
                  <c:v>8577</c:v>
                </c:pt>
                <c:pt idx="69">
                  <c:v>8675</c:v>
                </c:pt>
                <c:pt idx="70">
                  <c:v>8068</c:v>
                </c:pt>
                <c:pt idx="71">
                  <c:v>7992</c:v>
                </c:pt>
                <c:pt idx="72">
                  <c:v>7791</c:v>
                </c:pt>
                <c:pt idx="73">
                  <c:v>7468</c:v>
                </c:pt>
                <c:pt idx="74">
                  <c:v>7257</c:v>
                </c:pt>
                <c:pt idx="75">
                  <c:v>7223</c:v>
                </c:pt>
                <c:pt idx="76">
                  <c:v>6816</c:v>
                </c:pt>
                <c:pt idx="77">
                  <c:v>6647</c:v>
                </c:pt>
                <c:pt idx="78">
                  <c:v>6436</c:v>
                </c:pt>
                <c:pt idx="79">
                  <c:v>6268</c:v>
                </c:pt>
                <c:pt idx="80">
                  <c:v>5905</c:v>
                </c:pt>
                <c:pt idx="81">
                  <c:v>5693</c:v>
                </c:pt>
                <c:pt idx="82">
                  <c:v>5722</c:v>
                </c:pt>
                <c:pt idx="83">
                  <c:v>5596</c:v>
                </c:pt>
                <c:pt idx="84">
                  <c:v>5356</c:v>
                </c:pt>
                <c:pt idx="85">
                  <c:v>5312</c:v>
                </c:pt>
                <c:pt idx="86">
                  <c:v>5084</c:v>
                </c:pt>
                <c:pt idx="87">
                  <c:v>4854</c:v>
                </c:pt>
                <c:pt idx="88">
                  <c:v>4804</c:v>
                </c:pt>
                <c:pt idx="89">
                  <c:v>4618</c:v>
                </c:pt>
                <c:pt idx="90">
                  <c:v>4626</c:v>
                </c:pt>
                <c:pt idx="91">
                  <c:v>4392</c:v>
                </c:pt>
                <c:pt idx="92">
                  <c:v>4213</c:v>
                </c:pt>
                <c:pt idx="93">
                  <c:v>4211</c:v>
                </c:pt>
                <c:pt idx="94">
                  <c:v>4143</c:v>
                </c:pt>
                <c:pt idx="95">
                  <c:v>4006</c:v>
                </c:pt>
                <c:pt idx="96">
                  <c:v>3869</c:v>
                </c:pt>
                <c:pt idx="97">
                  <c:v>3853</c:v>
                </c:pt>
                <c:pt idx="98">
                  <c:v>3764</c:v>
                </c:pt>
                <c:pt idx="99">
                  <c:v>3661</c:v>
                </c:pt>
                <c:pt idx="100">
                  <c:v>3504</c:v>
                </c:pt>
                <c:pt idx="101">
                  <c:v>3365</c:v>
                </c:pt>
                <c:pt idx="102">
                  <c:v>3321</c:v>
                </c:pt>
                <c:pt idx="103">
                  <c:v>3298</c:v>
                </c:pt>
                <c:pt idx="104">
                  <c:v>3227</c:v>
                </c:pt>
                <c:pt idx="105">
                  <c:v>3090</c:v>
                </c:pt>
                <c:pt idx="106">
                  <c:v>3029</c:v>
                </c:pt>
                <c:pt idx="107">
                  <c:v>2901</c:v>
                </c:pt>
                <c:pt idx="108">
                  <c:v>2977</c:v>
                </c:pt>
                <c:pt idx="109">
                  <c:v>2742</c:v>
                </c:pt>
                <c:pt idx="110">
                  <c:v>2827</c:v>
                </c:pt>
                <c:pt idx="111">
                  <c:v>2586</c:v>
                </c:pt>
                <c:pt idx="112">
                  <c:v>2526</c:v>
                </c:pt>
                <c:pt idx="113">
                  <c:v>2557</c:v>
                </c:pt>
                <c:pt idx="114">
                  <c:v>2537</c:v>
                </c:pt>
                <c:pt idx="115">
                  <c:v>2416</c:v>
                </c:pt>
                <c:pt idx="116">
                  <c:v>2345</c:v>
                </c:pt>
                <c:pt idx="117">
                  <c:v>2305</c:v>
                </c:pt>
                <c:pt idx="118">
                  <c:v>2270</c:v>
                </c:pt>
                <c:pt idx="119">
                  <c:v>2178</c:v>
                </c:pt>
                <c:pt idx="120">
                  <c:v>2127</c:v>
                </c:pt>
                <c:pt idx="121">
                  <c:v>2117</c:v>
                </c:pt>
                <c:pt idx="122">
                  <c:v>1997</c:v>
                </c:pt>
                <c:pt idx="123">
                  <c:v>2027</c:v>
                </c:pt>
                <c:pt idx="124">
                  <c:v>1983</c:v>
                </c:pt>
              </c:numCache>
            </c:numRef>
          </c:yVal>
          <c:smooth val="0"/>
        </c:ser>
        <c:dLbls>
          <c:showLegendKey val="0"/>
          <c:showVal val="0"/>
          <c:showCatName val="0"/>
          <c:showSerName val="0"/>
          <c:showPercent val="0"/>
          <c:showBubbleSize val="0"/>
        </c:dLbls>
        <c:axId val="1165711568"/>
        <c:axId val="1165708304"/>
      </c:scatterChart>
      <c:valAx>
        <c:axId val="1165711568"/>
        <c:scaling>
          <c:orientation val="minMax"/>
          <c:max val="5000"/>
          <c:min val="0"/>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1" vertOverflow="ellipsis" wrap="square" anchor="ctr" anchorCtr="1"/>
          <a:lstStyle/>
          <a:p>
            <a:pPr>
              <a:defRPr sz="900" b="0" i="0" u="none" strike="noStrike" kern="1200" baseline="0">
                <a:solidFill>
                  <a:srgbClr val="333333"/>
                </a:solidFill>
                <a:latin typeface="宋体"/>
                <a:ea typeface="宋体"/>
                <a:cs typeface="宋体"/>
              </a:defRPr>
            </a:pPr>
            <a:endParaRPr lang="zh-CN"/>
          </a:p>
        </c:txPr>
        <c:crossAx val="1165708304"/>
        <c:crosses val="autoZero"/>
        <c:crossBetween val="midCat"/>
      </c:valAx>
      <c:valAx>
        <c:axId val="1165708304"/>
        <c:scaling>
          <c:orientation val="minMax"/>
          <c:max val="1000000"/>
          <c:min val="0"/>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711568"/>
        <c:crosses val="autoZero"/>
        <c:crossBetween val="midCat"/>
        <c:majorUnit val="100000"/>
      </c:valAx>
      <c:spPr>
        <a:noFill/>
        <a:ln w="25400">
          <a:noFill/>
        </a:ln>
        <a:effectLst/>
      </c:spPr>
    </c:plotArea>
    <c:plotVisOnly val="1"/>
    <c:dispBlanksAs val="gap"/>
    <c:showDLblsOverMax val="0"/>
  </c:chart>
  <c:spPr>
    <a:solidFill>
      <a:schemeClr val="bg1"/>
    </a:solidFill>
    <a:ln w="6350"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会员消费频次分布</a:t>
            </a:r>
          </a:p>
        </c:rich>
      </c:tx>
      <c:layout>
        <c:manualLayout>
          <c:xMode val="edge"/>
          <c:yMode val="edge"/>
          <c:x val="0.49443016281062557"/>
          <c:y val="2.7777777777777776E-2"/>
        </c:manualLayout>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0"/>
              <c:showCatName val="1"/>
              <c:showSerName val="0"/>
              <c:showPercent val="1"/>
              <c:showBubbleSize val="0"/>
            </c:dLbl>
            <c:dLbl>
              <c:idx val="1"/>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0"/>
              <c:showCatName val="1"/>
              <c:showSerName val="0"/>
              <c:showPercent val="1"/>
              <c:showBubbleSize val="0"/>
            </c:dLbl>
            <c:dLbl>
              <c:idx val="3"/>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0"/>
              <c:showCatName val="1"/>
              <c:showSerName val="0"/>
              <c:showPercent val="1"/>
              <c:showBubbleSize val="0"/>
            </c:dLbl>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会员分析2!$B$3:$B$9</c:f>
              <c:numCache>
                <c:formatCode>#,##0</c:formatCode>
                <c:ptCount val="7"/>
                <c:pt idx="0">
                  <c:v>4861682</c:v>
                </c:pt>
                <c:pt idx="1">
                  <c:v>2073556</c:v>
                </c:pt>
                <c:pt idx="2">
                  <c:v>1285910</c:v>
                </c:pt>
                <c:pt idx="3">
                  <c:v>2619870</c:v>
                </c:pt>
                <c:pt idx="4">
                  <c:v>1427051</c:v>
                </c:pt>
                <c:pt idx="5">
                  <c:v>840870</c:v>
                </c:pt>
                <c:pt idx="6">
                  <c:v>1143268</c:v>
                </c:pt>
              </c:numCache>
            </c:numRef>
          </c:val>
        </c:ser>
        <c:ser>
          <c:idx val="1"/>
          <c:order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cat>
            <c:strRef>
              <c:f>会员分析2!$A$3:$A$9</c:f>
              <c:strCache>
                <c:ptCount val="7"/>
                <c:pt idx="0">
                  <c:v>1次</c:v>
                </c:pt>
                <c:pt idx="1">
                  <c:v>2次</c:v>
                </c:pt>
                <c:pt idx="2">
                  <c:v>3次</c:v>
                </c:pt>
                <c:pt idx="3">
                  <c:v>4-7次</c:v>
                </c:pt>
                <c:pt idx="4">
                  <c:v>8-12次</c:v>
                </c:pt>
                <c:pt idx="5">
                  <c:v>13-18次</c:v>
                </c:pt>
                <c:pt idx="6">
                  <c:v>19次以上</c:v>
                </c:pt>
              </c:strCache>
            </c:strRef>
          </c:cat>
          <c:val>
            <c:numRef>
              <c:f>会员分析2!$C$3:$C$9</c:f>
              <c:numCache>
                <c:formatCode>0%</c:formatCode>
                <c:ptCount val="7"/>
                <c:pt idx="0">
                  <c:v>0.34111783529386008</c:v>
                </c:pt>
                <c:pt idx="1">
                  <c:v>0.14549016864545961</c:v>
                </c:pt>
                <c:pt idx="2">
                  <c:v>9.0225324400634938E-2</c:v>
                </c:pt>
                <c:pt idx="3">
                  <c:v>0.18382205647167488</c:v>
                </c:pt>
                <c:pt idx="4">
                  <c:v>0.10012842221559089</c:v>
                </c:pt>
                <c:pt idx="5">
                  <c:v>5.8999283409229178E-2</c:v>
                </c:pt>
                <c:pt idx="6">
                  <c:v>8.0216909563550404E-2</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u="none" strike="noStrike" baseline="0">
                <a:solidFill>
                  <a:schemeClr val="tx1">
                    <a:lumMod val="75000"/>
                    <a:lumOff val="25000"/>
                  </a:schemeClr>
                </a:solidFill>
                <a:effectLst/>
                <a:latin typeface="微软雅黑" panose="020B0503020204020204" pitchFamily="34" charset="-122"/>
                <a:ea typeface="微软雅黑" panose="020B0503020204020204" pitchFamily="34" charset="-122"/>
              </a:rPr>
              <a:t>消费金额</a:t>
            </a:r>
            <a:r>
              <a:rPr lang="zh-CN" altLang="en-US" sz="1200" b="1" i="0" u="none" strike="noStrike" baseline="0">
                <a:solidFill>
                  <a:schemeClr val="tx1">
                    <a:lumMod val="75000"/>
                    <a:lumOff val="25000"/>
                  </a:schemeClr>
                </a:solidFill>
                <a:effectLst/>
                <a:latin typeface="微软雅黑" panose="020B0503020204020204" pitchFamily="34" charset="-122"/>
                <a:ea typeface="微软雅黑" panose="020B0503020204020204" pitchFamily="34" charset="-122"/>
              </a:rPr>
              <a:t>分布</a:t>
            </a: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c:rich>
      </c:tx>
      <c:layout>
        <c:manualLayout>
          <c:xMode val="edge"/>
          <c:yMode val="edge"/>
          <c:x val="0.6666678882070658"/>
          <c:y val="2.7777777777777776E-2"/>
        </c:manualLayout>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spPr>
                <a:noFill/>
                <a:ln w="25400">
                  <a:noFill/>
                </a:ln>
                <a:effectLst/>
              </c:spPr>
              <c:txPr>
                <a:bodyPr rot="0" spcFirstLastPara="1" vertOverflow="ellipsis" vert="horz" wrap="none" lIns="0" tIns="0" rIns="0" bIns="0" anchor="ctr" anchorCtr="1">
                  <a:spAutoFit/>
                </a:bodyPr>
                <a:lstStyle/>
                <a:p>
                  <a:pPr>
                    <a:defRPr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dLbl>
              <c:idx val="1"/>
              <c:spPr>
                <a:noFill/>
                <a:ln w="25400">
                  <a:noFill/>
                </a:ln>
                <a:effectLst/>
              </c:spPr>
              <c:txPr>
                <a:bodyPr rot="0" spcFirstLastPara="1" vertOverflow="ellipsis" vert="horz" wrap="none" lIns="0" tIns="0" rIns="0" bIns="0" anchor="ctr" anchorCtr="1">
                  <a:spAutoFit/>
                </a:bodyPr>
                <a:lstStyle/>
                <a:p>
                  <a:pPr>
                    <a:defRPr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dLbl>
              <c:idx val="3"/>
              <c:spPr>
                <a:noFill/>
                <a:ln w="25400">
                  <a:noFill/>
                </a:ln>
                <a:effectLst/>
              </c:spPr>
              <c:txPr>
                <a:bodyPr rot="0" spcFirstLastPara="1" vertOverflow="ellipsis" vert="horz" wrap="none" lIns="0" tIns="0" rIns="0" bIns="0" anchor="ctr" anchorCtr="1">
                  <a:spAutoFit/>
                </a:bodyPr>
                <a:lstStyle/>
                <a:p>
                  <a:pPr>
                    <a:defRPr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spPr>
              <a:noFill/>
              <a:ln w="25400">
                <a:noFill/>
              </a:ln>
              <a:effectLst/>
            </c:spPr>
            <c:txPr>
              <a:bodyPr rot="0" spcFirstLastPara="1" vertOverflow="ellipsis" vert="horz" wrap="none" lIns="0" tIns="0" rIns="0" bIns="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spPr xmlns:c15="http://schemas.microsoft.com/office/drawing/2012/chart">
                  <a:prstGeom prst="rect">
                    <a:avLst/>
                  </a:prstGeom>
                  <a:noFill/>
                  <a:ln>
                    <a:noFill/>
                  </a:ln>
                </c15:spPr>
                <c15:layout/>
              </c:ext>
            </c:extLst>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会员分析2!$K$2:$K$8</c:f>
              <c:numCache>
                <c:formatCode>#,##0</c:formatCode>
                <c:ptCount val="7"/>
                <c:pt idx="0">
                  <c:v>2512248</c:v>
                </c:pt>
                <c:pt idx="1">
                  <c:v>1794106</c:v>
                </c:pt>
                <c:pt idx="2">
                  <c:v>1848864</c:v>
                </c:pt>
                <c:pt idx="3">
                  <c:v>2213578</c:v>
                </c:pt>
                <c:pt idx="4">
                  <c:v>1291154</c:v>
                </c:pt>
                <c:pt idx="5">
                  <c:v>862496</c:v>
                </c:pt>
                <c:pt idx="6">
                  <c:v>629734</c:v>
                </c:pt>
              </c:numCache>
            </c:numRef>
          </c:val>
        </c:ser>
        <c:ser>
          <c:idx val="1"/>
          <c:order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会员分析2!$L$2:$L$8</c:f>
              <c:numCache>
                <c:formatCode>0%</c:formatCode>
                <c:ptCount val="7"/>
                <c:pt idx="0">
                  <c:v>0.2252696782153803</c:v>
                </c:pt>
                <c:pt idx="1">
                  <c:v>0.16087491414234706</c:v>
                </c:pt>
                <c:pt idx="2">
                  <c:v>0.16578498553646015</c:v>
                </c:pt>
                <c:pt idx="3">
                  <c:v>0.19848836729679759</c:v>
                </c:pt>
                <c:pt idx="4">
                  <c:v>0.11577592901118884</c:v>
                </c:pt>
                <c:pt idx="5">
                  <c:v>7.733878039988594E-2</c:v>
                </c:pt>
                <c:pt idx="6">
                  <c:v>5.6467345397940134E-2</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（会员）各年龄品类销售结构</a:t>
            </a:r>
          </a:p>
        </c:rich>
      </c:tx>
      <c:layout>
        <c:manualLayout>
          <c:xMode val="edge"/>
          <c:yMode val="edge"/>
          <c:x val="0.39726027397260399"/>
          <c:y val="2.42550242550243E-2"/>
        </c:manualLayout>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stacked"/>
        <c:varyColors val="0"/>
        <c:ser>
          <c:idx val="0"/>
          <c:order val="0"/>
          <c:tx>
            <c:strRef>
              <c:f>品类分析_1!$F$64</c:f>
              <c:strCache>
                <c:ptCount val="1"/>
                <c:pt idx="0">
                  <c:v>处方药</c:v>
                </c:pt>
              </c:strCache>
            </c:strRef>
          </c:tx>
          <c:spPr>
            <a:solidFill>
              <a:schemeClr val="accent6"/>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0.39697234702878398</c:v>
                </c:pt>
                <c:pt idx="1">
                  <c:v>0.25482266558080202</c:v>
                </c:pt>
                <c:pt idx="2">
                  <c:v>0.26049597358773502</c:v>
                </c:pt>
                <c:pt idx="3">
                  <c:v>0.31423806235304902</c:v>
                </c:pt>
                <c:pt idx="4">
                  <c:v>0.33880911207317999</c:v>
                </c:pt>
                <c:pt idx="5">
                  <c:v>0.378208224718662</c:v>
                </c:pt>
                <c:pt idx="6">
                  <c:v>0.40105456786879101</c:v>
                </c:pt>
                <c:pt idx="7">
                  <c:v>0.42513717643186399</c:v>
                </c:pt>
                <c:pt idx="8">
                  <c:v>0.44101600406859798</c:v>
                </c:pt>
                <c:pt idx="9">
                  <c:v>0.45183269289469702</c:v>
                </c:pt>
                <c:pt idx="10">
                  <c:v>0.46920694107856498</c:v>
                </c:pt>
                <c:pt idx="11">
                  <c:v>0.47921235911925703</c:v>
                </c:pt>
                <c:pt idx="12">
                  <c:v>0.492489028463931</c:v>
                </c:pt>
                <c:pt idx="13">
                  <c:v>0.488421054374578</c:v>
                </c:pt>
                <c:pt idx="14">
                  <c:v>0.46020598960522502</c:v>
                </c:pt>
              </c:numCache>
            </c:numRef>
          </c:val>
        </c:ser>
        <c:ser>
          <c:idx val="1"/>
          <c:order val="1"/>
          <c:tx>
            <c:strRef>
              <c:f>品类分析_1!$F$65</c:f>
              <c:strCache>
                <c:ptCount val="1"/>
                <c:pt idx="0">
                  <c:v>非处方药</c:v>
                </c:pt>
              </c:strCache>
            </c:strRef>
          </c:tx>
          <c:spPr>
            <a:solidFill>
              <a:schemeClr val="accent5"/>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0.32948126251422999</c:v>
                </c:pt>
                <c:pt idx="1">
                  <c:v>0.43357441790178802</c:v>
                </c:pt>
                <c:pt idx="2">
                  <c:v>0.42744909825486499</c:v>
                </c:pt>
                <c:pt idx="3">
                  <c:v>0.39815072507404098</c:v>
                </c:pt>
                <c:pt idx="4">
                  <c:v>0.38699434766428698</c:v>
                </c:pt>
                <c:pt idx="5">
                  <c:v>0.348395667689891</c:v>
                </c:pt>
                <c:pt idx="6">
                  <c:v>0.326840894619495</c:v>
                </c:pt>
                <c:pt idx="7">
                  <c:v>0.30476912873614098</c:v>
                </c:pt>
                <c:pt idx="8">
                  <c:v>0.292444897043801</c:v>
                </c:pt>
                <c:pt idx="9">
                  <c:v>0.28552651860523598</c:v>
                </c:pt>
                <c:pt idx="10">
                  <c:v>0.27221996704158702</c:v>
                </c:pt>
                <c:pt idx="11">
                  <c:v>0.26635225577326099</c:v>
                </c:pt>
                <c:pt idx="12">
                  <c:v>0.25257748534360103</c:v>
                </c:pt>
                <c:pt idx="13">
                  <c:v>0.255194509685778</c:v>
                </c:pt>
                <c:pt idx="14">
                  <c:v>0.28842270417555799</c:v>
                </c:pt>
              </c:numCache>
            </c:numRef>
          </c:val>
        </c:ser>
        <c:ser>
          <c:idx val="2"/>
          <c:order val="2"/>
          <c:tx>
            <c:strRef>
              <c:f>品类分析_1!$F$66</c:f>
              <c:strCache>
                <c:ptCount val="1"/>
                <c:pt idx="0">
                  <c:v>中药</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8.9366938826548795E-2</c:v>
                </c:pt>
                <c:pt idx="2">
                  <c:v>8.9152673226194801E-2</c:v>
                </c:pt>
                <c:pt idx="3">
                  <c:v>9.1125168008632199E-2</c:v>
                </c:pt>
                <c:pt idx="4">
                  <c:v>9.4840788293317005E-2</c:v>
                </c:pt>
                <c:pt idx="5">
                  <c:v>0.10792731261922101</c:v>
                </c:pt>
                <c:pt idx="6">
                  <c:v>0.115890603646972</c:v>
                </c:pt>
                <c:pt idx="7">
                  <c:v>0.119499036650665</c:v>
                </c:pt>
                <c:pt idx="8">
                  <c:v>0.11969677284682601</c:v>
                </c:pt>
                <c:pt idx="9">
                  <c:v>0.117505989803214</c:v>
                </c:pt>
                <c:pt idx="10">
                  <c:v>0.119934648227923</c:v>
                </c:pt>
                <c:pt idx="11">
                  <c:v>0.118366813740925</c:v>
                </c:pt>
                <c:pt idx="12">
                  <c:v>0.123782711497386</c:v>
                </c:pt>
                <c:pt idx="13">
                  <c:v>0.12153429925911099</c:v>
                </c:pt>
                <c:pt idx="14">
                  <c:v>0.105321988799536</c:v>
                </c:pt>
              </c:numCache>
            </c:numRef>
          </c:val>
        </c:ser>
        <c:ser>
          <c:idx val="3"/>
          <c:order val="3"/>
          <c:tx>
            <c:strRef>
              <c:f>品类分析_1!$F$67</c:f>
              <c:strCache>
                <c:ptCount val="1"/>
                <c:pt idx="0">
                  <c:v>保健食品</c:v>
                </c:pt>
              </c:strCache>
            </c:strRef>
          </c:tx>
          <c:spPr>
            <a:solidFill>
              <a:schemeClr val="accent6">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8.9752957887504606E-2</c:v>
                </c:pt>
                <c:pt idx="1">
                  <c:v>0.117169140884954</c:v>
                </c:pt>
                <c:pt idx="2">
                  <c:v>0.11109584935675799</c:v>
                </c:pt>
                <c:pt idx="3">
                  <c:v>9.6965699542492803E-2</c:v>
                </c:pt>
                <c:pt idx="4">
                  <c:v>9.0789522927045493E-2</c:v>
                </c:pt>
                <c:pt idx="5">
                  <c:v>8.8799597543885306E-2</c:v>
                </c:pt>
                <c:pt idx="6">
                  <c:v>8.4689468438000695E-2</c:v>
                </c:pt>
                <c:pt idx="7">
                  <c:v>8.2169054556001195E-2</c:v>
                </c:pt>
                <c:pt idx="8">
                  <c:v>7.7685615893752794E-2</c:v>
                </c:pt>
                <c:pt idx="9">
                  <c:v>7.8546192909635396E-2</c:v>
                </c:pt>
                <c:pt idx="10">
                  <c:v>7.7974502355572101E-2</c:v>
                </c:pt>
                <c:pt idx="11">
                  <c:v>7.8659197122250599E-2</c:v>
                </c:pt>
                <c:pt idx="12">
                  <c:v>7.9560075945896994E-2</c:v>
                </c:pt>
                <c:pt idx="13">
                  <c:v>8.23883037964597E-2</c:v>
                </c:pt>
                <c:pt idx="14">
                  <c:v>7.7683123198198298E-2</c:v>
                </c:pt>
              </c:numCache>
            </c:numRef>
          </c:val>
        </c:ser>
        <c:ser>
          <c:idx val="4"/>
          <c:order val="4"/>
          <c:tx>
            <c:strRef>
              <c:f>品类分析_1!$F$68</c:f>
              <c:strCache>
                <c:ptCount val="1"/>
                <c:pt idx="0">
                  <c:v>医疗器械</c:v>
                </c:pt>
              </c:strCache>
            </c:strRef>
          </c:tx>
          <c:spPr>
            <a:solidFill>
              <a:schemeClr val="accent5">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3.8336893470487902E-2</c:v>
                </c:pt>
                <c:pt idx="1">
                  <c:v>5.65102466119261E-2</c:v>
                </c:pt>
                <c:pt idx="2">
                  <c:v>5.83020658846981E-2</c:v>
                </c:pt>
                <c:pt idx="3">
                  <c:v>5.0791740948780098E-2</c:v>
                </c:pt>
                <c:pt idx="4">
                  <c:v>4.5189222320746902E-2</c:v>
                </c:pt>
                <c:pt idx="5">
                  <c:v>4.04844604052393E-2</c:v>
                </c:pt>
                <c:pt idx="6">
                  <c:v>3.8214748542457502E-2</c:v>
                </c:pt>
                <c:pt idx="7">
                  <c:v>3.590819422015E-2</c:v>
                </c:pt>
                <c:pt idx="8">
                  <c:v>3.6831604358315999E-2</c:v>
                </c:pt>
                <c:pt idx="9">
                  <c:v>3.5673576468294999E-2</c:v>
                </c:pt>
                <c:pt idx="10">
                  <c:v>3.2670024046022102E-2</c:v>
                </c:pt>
                <c:pt idx="11">
                  <c:v>3.1309867166573802E-2</c:v>
                </c:pt>
                <c:pt idx="12">
                  <c:v>2.8580867637669899E-2</c:v>
                </c:pt>
                <c:pt idx="13">
                  <c:v>2.8450594849555599E-2</c:v>
                </c:pt>
                <c:pt idx="14">
                  <c:v>3.8076895241758203E-2</c:v>
                </c:pt>
              </c:numCache>
            </c:numRef>
          </c:val>
        </c:ser>
        <c:ser>
          <c:idx val="5"/>
          <c:order val="5"/>
          <c:tx>
            <c:strRef>
              <c:f>品类分析_1!$F$69</c:f>
              <c:strCache>
                <c:ptCount val="1"/>
                <c:pt idx="0">
                  <c:v>母婴类</c:v>
                </c:pt>
              </c:strCache>
            </c:strRef>
          </c:tx>
          <c:spPr>
            <a:solidFill>
              <a:schemeClr val="accent4">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8.8379910962939293E-3</c:v>
                </c:pt>
                <c:pt idx="1">
                  <c:v>1.2645740879673699E-2</c:v>
                </c:pt>
                <c:pt idx="2">
                  <c:v>2.4619928109662601E-2</c:v>
                </c:pt>
                <c:pt idx="3">
                  <c:v>2.05529619054301E-2</c:v>
                </c:pt>
                <c:pt idx="4">
                  <c:v>1.47272249010228E-2</c:v>
                </c:pt>
                <c:pt idx="5">
                  <c:v>7.9101706837151498E-3</c:v>
                </c:pt>
                <c:pt idx="6">
                  <c:v>5.5327845446054803E-3</c:v>
                </c:pt>
                <c:pt idx="7">
                  <c:v>5.6806846277447304E-3</c:v>
                </c:pt>
                <c:pt idx="8">
                  <c:v>6.5521377437118399E-3</c:v>
                </c:pt>
                <c:pt idx="9">
                  <c:v>5.7761172919096396E-3</c:v>
                </c:pt>
                <c:pt idx="10">
                  <c:v>4.0174737297968199E-3</c:v>
                </c:pt>
                <c:pt idx="11">
                  <c:v>3.1460907848435099E-3</c:v>
                </c:pt>
                <c:pt idx="12">
                  <c:v>1.8411492020407099E-3</c:v>
                </c:pt>
                <c:pt idx="13">
                  <c:v>2.2560010170750901E-3</c:v>
                </c:pt>
                <c:pt idx="14">
                  <c:v>7.6569675983649303E-3</c:v>
                </c:pt>
              </c:numCache>
            </c:numRef>
          </c:val>
        </c:ser>
        <c:ser>
          <c:idx val="6"/>
          <c:order val="6"/>
          <c:tx>
            <c:strRef>
              <c:f>品类分析_1!$F$70</c:f>
              <c:strCache>
                <c:ptCount val="1"/>
                <c:pt idx="0">
                  <c:v>健康食品</c:v>
                </c:pt>
              </c:strCache>
            </c:strRef>
          </c:tx>
          <c:spPr>
            <a:solidFill>
              <a:schemeClr val="accent6">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7.5156108125031297E-3</c:v>
                </c:pt>
                <c:pt idx="1">
                  <c:v>1.0145629825829399E-2</c:v>
                </c:pt>
                <c:pt idx="2">
                  <c:v>9.0415037812209796E-3</c:v>
                </c:pt>
                <c:pt idx="3">
                  <c:v>8.7335661462371698E-3</c:v>
                </c:pt>
                <c:pt idx="4">
                  <c:v>8.7587712323311893E-3</c:v>
                </c:pt>
                <c:pt idx="5">
                  <c:v>8.1702071784370191E-3</c:v>
                </c:pt>
                <c:pt idx="6">
                  <c:v>7.7472464484893604E-3</c:v>
                </c:pt>
                <c:pt idx="7">
                  <c:v>7.5594256550768997E-3</c:v>
                </c:pt>
                <c:pt idx="8">
                  <c:v>7.4296573224615498E-3</c:v>
                </c:pt>
                <c:pt idx="9">
                  <c:v>7.3075852793130502E-3</c:v>
                </c:pt>
                <c:pt idx="10">
                  <c:v>7.0240998023079404E-3</c:v>
                </c:pt>
                <c:pt idx="11">
                  <c:v>6.6209190571197198E-3</c:v>
                </c:pt>
                <c:pt idx="12">
                  <c:v>6.2774334515464398E-3</c:v>
                </c:pt>
                <c:pt idx="13">
                  <c:v>6.67996973492748E-3</c:v>
                </c:pt>
                <c:pt idx="14">
                  <c:v>6.4484236955139503E-3</c:v>
                </c:pt>
              </c:numCache>
            </c:numRef>
          </c:val>
        </c:ser>
        <c:ser>
          <c:idx val="7"/>
          <c:order val="7"/>
          <c:tx>
            <c:strRef>
              <c:f>品类分析_1!$F$71</c:f>
              <c:strCache>
                <c:ptCount val="1"/>
                <c:pt idx="0">
                  <c:v>个人护理</c:v>
                </c:pt>
              </c:strCache>
            </c:strRef>
          </c:tx>
          <c:spPr>
            <a:solidFill>
              <a:schemeClr val="accent5">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5.5424209071498797E-3</c:v>
                </c:pt>
                <c:pt idx="1">
                  <c:v>9.7475203582482999E-3</c:v>
                </c:pt>
                <c:pt idx="2">
                  <c:v>6.0156960190546399E-3</c:v>
                </c:pt>
                <c:pt idx="3">
                  <c:v>5.4320817371343996E-3</c:v>
                </c:pt>
                <c:pt idx="4">
                  <c:v>5.6507223601024101E-3</c:v>
                </c:pt>
                <c:pt idx="5">
                  <c:v>5.8479046119124098E-3</c:v>
                </c:pt>
                <c:pt idx="6">
                  <c:v>5.8909550585936298E-3</c:v>
                </c:pt>
                <c:pt idx="7">
                  <c:v>5.2163509245448303E-3</c:v>
                </c:pt>
                <c:pt idx="8">
                  <c:v>4.6046995534486396E-3</c:v>
                </c:pt>
                <c:pt idx="9">
                  <c:v>4.3352026927246804E-3</c:v>
                </c:pt>
                <c:pt idx="10">
                  <c:v>4.0999572007523301E-3</c:v>
                </c:pt>
                <c:pt idx="11">
                  <c:v>3.89229034313796E-3</c:v>
                </c:pt>
                <c:pt idx="12">
                  <c:v>3.1718681691298798E-3</c:v>
                </c:pt>
                <c:pt idx="13">
                  <c:v>3.12585071552614E-3</c:v>
                </c:pt>
                <c:pt idx="14">
                  <c:v>4.3942087851274996E-3</c:v>
                </c:pt>
              </c:numCache>
            </c:numRef>
          </c:val>
        </c:ser>
        <c:ser>
          <c:idx val="8"/>
          <c:order val="8"/>
          <c:tx>
            <c:strRef>
              <c:f>品类分析_1!$F$72</c:f>
              <c:strCache>
                <c:ptCount val="1"/>
                <c:pt idx="0">
                  <c:v>日常用品</c:v>
                </c:pt>
              </c:strCache>
            </c:strRef>
          </c:tx>
          <c:spPr>
            <a:solidFill>
              <a:schemeClr val="accent4">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4.6151963670848697E-3</c:v>
                </c:pt>
                <c:pt idx="1">
                  <c:v>5.2701305871189997E-3</c:v>
                </c:pt>
                <c:pt idx="2">
                  <c:v>4.8822023669846098E-3</c:v>
                </c:pt>
                <c:pt idx="3">
                  <c:v>5.2095653322938498E-3</c:v>
                </c:pt>
                <c:pt idx="4">
                  <c:v>5.2261027364906096E-3</c:v>
                </c:pt>
                <c:pt idx="5">
                  <c:v>5.0841929231450296E-3</c:v>
                </c:pt>
                <c:pt idx="6">
                  <c:v>5.1726369651255103E-3</c:v>
                </c:pt>
                <c:pt idx="7">
                  <c:v>5.1390280226351597E-3</c:v>
                </c:pt>
                <c:pt idx="8">
                  <c:v>5.1614312785516099E-3</c:v>
                </c:pt>
                <c:pt idx="9">
                  <c:v>5.27748116696505E-3</c:v>
                </c:pt>
                <c:pt idx="10">
                  <c:v>5.1695657519427304E-3</c:v>
                </c:pt>
                <c:pt idx="11">
                  <c:v>5.1524018365118303E-3</c:v>
                </c:pt>
                <c:pt idx="12">
                  <c:v>5.0460229748072304E-3</c:v>
                </c:pt>
                <c:pt idx="13">
                  <c:v>5.1270889175609197E-3</c:v>
                </c:pt>
                <c:pt idx="14">
                  <c:v>4.1979645074050496E-3</c:v>
                </c:pt>
              </c:numCache>
            </c:numRef>
          </c:val>
        </c:ser>
        <c:ser>
          <c:idx val="9"/>
          <c:order val="9"/>
          <c:tx>
            <c:strRef>
              <c:f>品类分析_1!$F$73</c:f>
              <c:strCache>
                <c:ptCount val="1"/>
                <c:pt idx="0">
                  <c:v>消毒用品</c:v>
                </c:pt>
              </c:strCache>
            </c:strRef>
          </c:tx>
          <c:spPr>
            <a:solidFill>
              <a:schemeClr val="accent6">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4.0961989288513297E-3</c:v>
                </c:pt>
                <c:pt idx="1">
                  <c:v>4.9089374641059398E-3</c:v>
                </c:pt>
                <c:pt idx="2">
                  <c:v>4.0803134506436503E-3</c:v>
                </c:pt>
                <c:pt idx="3">
                  <c:v>3.8991612432879999E-3</c:v>
                </c:pt>
                <c:pt idx="4">
                  <c:v>3.7896262437042499E-3</c:v>
                </c:pt>
                <c:pt idx="5">
                  <c:v>3.6041650204079101E-3</c:v>
                </c:pt>
                <c:pt idx="6">
                  <c:v>3.3755190830498699E-3</c:v>
                </c:pt>
                <c:pt idx="7">
                  <c:v>3.1303511769275E-3</c:v>
                </c:pt>
                <c:pt idx="8">
                  <c:v>3.2477526562255002E-3</c:v>
                </c:pt>
                <c:pt idx="9">
                  <c:v>3.1646366380154501E-3</c:v>
                </c:pt>
                <c:pt idx="10">
                  <c:v>2.8446940403143699E-3</c:v>
                </c:pt>
                <c:pt idx="11">
                  <c:v>2.7881496433283998E-3</c:v>
                </c:pt>
                <c:pt idx="12">
                  <c:v>2.5035642901409501E-3</c:v>
                </c:pt>
                <c:pt idx="13">
                  <c:v>2.5597955881305002E-3</c:v>
                </c:pt>
                <c:pt idx="14">
                  <c:v>3.34817206487632E-3</c:v>
                </c:pt>
              </c:numCache>
            </c:numRef>
          </c:val>
        </c:ser>
        <c:ser>
          <c:idx val="10"/>
          <c:order val="10"/>
          <c:tx>
            <c:strRef>
              <c:f>品类分析_1!$F$74</c:f>
              <c:strCache>
                <c:ptCount val="1"/>
                <c:pt idx="0">
                  <c:v>健身康复</c:v>
                </c:pt>
              </c:strCache>
            </c:strRef>
          </c:tx>
          <c:spPr>
            <a:solidFill>
              <a:schemeClr val="accent5">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2.5785367354995E-3</c:v>
                </c:pt>
                <c:pt idx="1">
                  <c:v>2.5371555906529902E-3</c:v>
                </c:pt>
                <c:pt idx="2">
                  <c:v>2.5115952828165802E-3</c:v>
                </c:pt>
                <c:pt idx="3">
                  <c:v>2.6319024354987701E-3</c:v>
                </c:pt>
                <c:pt idx="4">
                  <c:v>2.7427114158236001E-3</c:v>
                </c:pt>
                <c:pt idx="5">
                  <c:v>2.87590283675259E-3</c:v>
                </c:pt>
                <c:pt idx="6">
                  <c:v>2.95753800489866E-3</c:v>
                </c:pt>
                <c:pt idx="7">
                  <c:v>2.9550861747424701E-3</c:v>
                </c:pt>
                <c:pt idx="8">
                  <c:v>2.9609977997236601E-3</c:v>
                </c:pt>
                <c:pt idx="9">
                  <c:v>2.7444202005501598E-3</c:v>
                </c:pt>
                <c:pt idx="10">
                  <c:v>2.5142103104501398E-3</c:v>
                </c:pt>
                <c:pt idx="11">
                  <c:v>2.40195416532387E-3</c:v>
                </c:pt>
                <c:pt idx="12">
                  <c:v>2.2181816906198201E-3</c:v>
                </c:pt>
                <c:pt idx="13">
                  <c:v>2.4493502590625499E-3</c:v>
                </c:pt>
                <c:pt idx="14">
                  <c:v>1.7224163629458199E-3</c:v>
                </c:pt>
              </c:numCache>
            </c:numRef>
          </c:val>
        </c:ser>
        <c:ser>
          <c:idx val="11"/>
          <c:order val="11"/>
          <c:tx>
            <c:strRef>
              <c:f>品类分析_1!$F$75</c:f>
              <c:strCache>
                <c:ptCount val="1"/>
                <c:pt idx="0">
                  <c:v>普通食品</c:v>
                </c:pt>
              </c:strCache>
            </c:strRef>
          </c:tx>
          <c:spPr>
            <a:solidFill>
              <a:schemeClr val="accent4">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2.4714923043924202E-3</c:v>
                </c:pt>
                <c:pt idx="1">
                  <c:v>3.2917312418375699E-3</c:v>
                </c:pt>
                <c:pt idx="2">
                  <c:v>2.3477610217251099E-3</c:v>
                </c:pt>
                <c:pt idx="3">
                  <c:v>2.2659998952813099E-3</c:v>
                </c:pt>
                <c:pt idx="4">
                  <c:v>2.4757536167227799E-3</c:v>
                </c:pt>
                <c:pt idx="5">
                  <c:v>2.6875091723013102E-3</c:v>
                </c:pt>
                <c:pt idx="6">
                  <c:v>2.6289275458847598E-3</c:v>
                </c:pt>
                <c:pt idx="7">
                  <c:v>2.82873753943641E-3</c:v>
                </c:pt>
                <c:pt idx="8">
                  <c:v>2.3642819165251602E-3</c:v>
                </c:pt>
                <c:pt idx="9">
                  <c:v>2.3065837393372E-3</c:v>
                </c:pt>
                <c:pt idx="10">
                  <c:v>2.3223667431921998E-3</c:v>
                </c:pt>
                <c:pt idx="11">
                  <c:v>2.0945855393646701E-3</c:v>
                </c:pt>
                <c:pt idx="12">
                  <c:v>1.94684349875139E-3</c:v>
                </c:pt>
                <c:pt idx="13">
                  <c:v>1.80899451573109E-3</c:v>
                </c:pt>
                <c:pt idx="14">
                  <c:v>2.4803764761424799E-3</c:v>
                </c:pt>
              </c:numCache>
            </c:numRef>
          </c:val>
        </c:ser>
        <c:ser>
          <c:idx val="12"/>
          <c:order val="12"/>
          <c:tx>
            <c:strRef>
              <c:f>品类分析_1!$F$76</c:f>
              <c:strCache>
                <c:ptCount val="1"/>
                <c:pt idx="0">
                  <c:v>其他</c:v>
                </c:pt>
              </c:strCache>
            </c:strRef>
          </c:tx>
          <c:spPr>
            <a:solidFill>
              <a:schemeClr val="accent6">
                <a:lumMod val="60000"/>
                <a:lumOff val="4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1.0661259925673501E-5</c:v>
                </c:pt>
                <c:pt idx="1">
                  <c:v>9.7442465159598892E-6</c:v>
                </c:pt>
                <c:pt idx="2">
                  <c:v>5.3396576415987098E-6</c:v>
                </c:pt>
                <c:pt idx="3">
                  <c:v>3.36537784355034E-6</c:v>
                </c:pt>
                <c:pt idx="4">
                  <c:v>6.0942152272065103E-6</c:v>
                </c:pt>
                <c:pt idx="5">
                  <c:v>4.6845964307180501E-6</c:v>
                </c:pt>
                <c:pt idx="6">
                  <c:v>4.1092336391025504E-6</c:v>
                </c:pt>
                <c:pt idx="7">
                  <c:v>7.7452840705215303E-6</c:v>
                </c:pt>
                <c:pt idx="8">
                  <c:v>4.1475180595711502E-6</c:v>
                </c:pt>
                <c:pt idx="9">
                  <c:v>3.0023101075379502E-6</c:v>
                </c:pt>
                <c:pt idx="10">
                  <c:v>1.5496715747799801E-6</c:v>
                </c:pt>
                <c:pt idx="11">
                  <c:v>3.1157081036984201E-6</c:v>
                </c:pt>
                <c:pt idx="12">
                  <c:v>4.7678344792005204E-6</c:v>
                </c:pt>
                <c:pt idx="13">
                  <c:v>4.1872865047362502E-6</c:v>
                </c:pt>
                <c:pt idx="14">
                  <c:v>4.07694893487529E-5</c:v>
                </c:pt>
              </c:numCache>
            </c:numRef>
          </c:val>
        </c:ser>
        <c:dLbls>
          <c:showLegendKey val="0"/>
          <c:showVal val="0"/>
          <c:showCatName val="0"/>
          <c:showSerName val="0"/>
          <c:showPercent val="0"/>
          <c:showBubbleSize val="0"/>
        </c:dLbls>
        <c:axId val="1165899648"/>
        <c:axId val="1165894752"/>
      </c:areaChart>
      <c:catAx>
        <c:axId val="116589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894752"/>
        <c:crosses val="autoZero"/>
        <c:auto val="1"/>
        <c:lblAlgn val="ctr"/>
        <c:lblOffset val="100"/>
        <c:noMultiLvlLbl val="0"/>
      </c:catAx>
      <c:valAx>
        <c:axId val="1165894752"/>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899648"/>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w="6350" cap="flat" cmpd="sng" algn="ctr">
      <a:solidFill>
        <a:schemeClr val="bg1">
          <a:lumMod val="75000"/>
        </a:schemeClr>
      </a:solidFill>
      <a:prstDash val="solid"/>
      <a:miter lim="800000"/>
    </a:ln>
    <a:effectLst/>
  </c:spPr>
  <c:txPr>
    <a:bodyPr/>
    <a:lstStyle/>
    <a:p>
      <a:pPr>
        <a:defRPr lang="zh-CN"/>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品类销售结构</a:t>
            </a:r>
          </a:p>
        </c:rich>
      </c:tx>
      <c:layout>
        <c:manualLayout>
          <c:xMode val="edge"/>
          <c:yMode val="edge"/>
          <c:x val="0.24634308601372834"/>
          <c:y val="3.5619719296128179E-2"/>
        </c:manualLayout>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1.8785054381200615E-2"/>
          <c:y val="2.9904133928983157E-2"/>
          <c:w val="0.73661500519210799"/>
          <c:h val="0.8959298906412877"/>
        </c:manualLayout>
      </c:layout>
      <c:barChart>
        <c:barDir val="col"/>
        <c:grouping val="stacked"/>
        <c:varyColors val="0"/>
        <c:ser>
          <c:idx val="0"/>
          <c:order val="0"/>
          <c:tx>
            <c:strRef>
              <c:f>品类分析_1!$A$5</c:f>
              <c:strCache>
                <c:ptCount val="1"/>
                <c:pt idx="0">
                  <c:v>保健食品</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(品类分析_1!$E$5,品类分析_1!$Q$5)</c:f>
              <c:numCache>
                <c:formatCode>0.0%</c:formatCode>
                <c:ptCount val="2"/>
                <c:pt idx="0" formatCode="0.00%">
                  <c:v>8.7591559859473894E-2</c:v>
                </c:pt>
                <c:pt idx="1">
                  <c:v>8.7591559859473894E-2</c:v>
                </c:pt>
              </c:numCache>
            </c:numRef>
          </c:val>
        </c:ser>
        <c:ser>
          <c:idx val="1"/>
          <c:order val="1"/>
          <c:tx>
            <c:strRef>
              <c:f>品类分析_1!$A$6</c:f>
              <c:strCache>
                <c:ptCount val="1"/>
                <c:pt idx="0">
                  <c:v>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(品类分析_1!$E$6,品类分析_1!$Q$6)</c:f>
              <c:numCache>
                <c:formatCode>0.0%</c:formatCode>
                <c:ptCount val="2"/>
                <c:pt idx="0" formatCode="0.00%">
                  <c:v>0.377184260155494</c:v>
                </c:pt>
                <c:pt idx="1">
                  <c:v>0.39126378474529999</c:v>
                </c:pt>
              </c:numCache>
            </c:numRef>
          </c:val>
        </c:ser>
        <c:ser>
          <c:idx val="2"/>
          <c:order val="2"/>
          <c:tx>
            <c:strRef>
              <c:f>品类分析_1!$A$7</c:f>
              <c:strCache>
                <c:ptCount val="1"/>
                <c:pt idx="0">
                  <c:v>非处方药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(品类分析_1!$E$7,品类分析_1!$Q$7)</c:f>
              <c:numCache>
                <c:formatCode>0.0%</c:formatCode>
                <c:ptCount val="2"/>
                <c:pt idx="0" formatCode="0.00%">
                  <c:v>0.35521042501257399</c:v>
                </c:pt>
                <c:pt idx="1">
                  <c:v>0.33539430430426398</c:v>
                </c:pt>
              </c:numCache>
            </c:numRef>
          </c:val>
        </c:ser>
        <c:ser>
          <c:idx val="3"/>
          <c:order val="3"/>
          <c:tx>
            <c:strRef>
              <c:f>品类分析_1!$A$8</c:f>
              <c:strCache>
                <c:ptCount val="1"/>
                <c:pt idx="0">
                  <c:v>个人护理</c:v>
                </c:pt>
              </c:strCache>
            </c:strRef>
          </c:tx>
          <c:spPr>
            <a:solidFill>
              <a:schemeClr val="accent6">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(品类分析_1!$E$8,品类分析_1!$Q$8)</c:f>
              <c:numCache>
                <c:formatCode>0.0%</c:formatCode>
                <c:ptCount val="2"/>
                <c:pt idx="0" formatCode="0.00%">
                  <c:v>5.8146878159049701E-3</c:v>
                </c:pt>
                <c:pt idx="1">
                  <c:v>5.2381252153245999E-3</c:v>
                </c:pt>
              </c:numCache>
            </c:numRef>
          </c:val>
        </c:ser>
        <c:ser>
          <c:idx val="4"/>
          <c:order val="4"/>
          <c:tx>
            <c:strRef>
              <c:f>品类分析_1!$A$9</c:f>
              <c:strCache>
                <c:ptCount val="1"/>
                <c:pt idx="0">
                  <c:v>健康食品</c:v>
                </c:pt>
              </c:strCache>
            </c:strRef>
          </c:tx>
          <c:spPr>
            <a:solidFill>
              <a:schemeClr val="accent5">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(品类分析_1!$E$9,品类分析_1!$Q$9)</c:f>
              <c:numCache>
                <c:formatCode>0.0%</c:formatCode>
                <c:ptCount val="2"/>
                <c:pt idx="0" formatCode="0.00%">
                  <c:v>8.2639121994799308E-3</c:v>
                </c:pt>
                <c:pt idx="1">
                  <c:v>7.8570804133632297E-3</c:v>
                </c:pt>
              </c:numCache>
            </c:numRef>
          </c:val>
        </c:ser>
        <c:ser>
          <c:idx val="5"/>
          <c:order val="5"/>
          <c:tx>
            <c:strRef>
              <c:f>品类分析_1!$A$10</c:f>
              <c:strCache>
                <c:ptCount val="1"/>
                <c:pt idx="0">
                  <c:v>健身康复</c:v>
                </c:pt>
              </c:strCache>
            </c:strRef>
          </c:tx>
          <c:spPr>
            <a:solidFill>
              <a:schemeClr val="accent4">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(品类分析_1!$E$10,品类分析_1!$Q$10)</c:f>
              <c:numCache>
                <c:formatCode>0.0%</c:formatCode>
                <c:ptCount val="2"/>
                <c:pt idx="0" formatCode="0.00%">
                  <c:v>3.0256492871746899E-3</c:v>
                </c:pt>
                <c:pt idx="1">
                  <c:v>2.6577856141578901E-3</c:v>
                </c:pt>
              </c:numCache>
            </c:numRef>
          </c:val>
        </c:ser>
        <c:ser>
          <c:idx val="6"/>
          <c:order val="6"/>
          <c:tx>
            <c:strRef>
              <c:f>品类分析_1!$A$11</c:f>
              <c:strCache>
                <c:ptCount val="1"/>
                <c:pt idx="0">
                  <c:v>母婴类</c:v>
                </c:pt>
              </c:strCache>
            </c:strRef>
          </c:tx>
          <c:spPr>
            <a:solidFill>
              <a:schemeClr val="accent6">
                <a:lumMod val="80000"/>
                <a:lumOff val="2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(品类分析_1!$E$11,品类分析_1!$Q$11)</c:f>
              <c:numCache>
                <c:formatCode>0.0%</c:formatCode>
                <c:ptCount val="2"/>
                <c:pt idx="0" formatCode="0.00%">
                  <c:v>9.1051094857150395E-3</c:v>
                </c:pt>
                <c:pt idx="1">
                  <c:v>1.01733362559316E-2</c:v>
                </c:pt>
              </c:numCache>
            </c:numRef>
          </c:val>
        </c:ser>
        <c:ser>
          <c:idx val="7"/>
          <c:order val="7"/>
          <c:tx>
            <c:strRef>
              <c:f>品类分析_1!$A$12</c:f>
              <c:strCache>
                <c:ptCount val="1"/>
                <c:pt idx="0">
                  <c:v>普通食品</c:v>
                </c:pt>
              </c:strCache>
            </c:strRef>
          </c:tx>
          <c:spPr>
            <a:solidFill>
              <a:schemeClr val="accent5">
                <a:lumMod val="80000"/>
                <a:lumOff val="2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(品类分析_1!$E$12,品类分析_1!$Q$12)</c:f>
              <c:numCache>
                <c:formatCode>0.0%</c:formatCode>
                <c:ptCount val="2"/>
                <c:pt idx="0" formatCode="0.00%">
                  <c:v>2.8252719684835801E-3</c:v>
                </c:pt>
                <c:pt idx="1">
                  <c:v>2.46680502818012E-3</c:v>
                </c:pt>
              </c:numCache>
            </c:numRef>
          </c:val>
        </c:ser>
        <c:ser>
          <c:idx val="8"/>
          <c:order val="8"/>
          <c:tx>
            <c:strRef>
              <c:f>品类分析_1!$A$13</c:f>
              <c:strCache>
                <c:ptCount val="1"/>
                <c:pt idx="0">
                  <c:v>其他</c:v>
                </c:pt>
              </c:strCache>
            </c:strRef>
          </c:tx>
          <c:spPr>
            <a:solidFill>
              <a:schemeClr val="accent4">
                <a:lumMod val="80000"/>
                <a:lumOff val="2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(品类分析_1!$E$13,品类分析_1!$Q$13)</c:f>
              <c:numCache>
                <c:formatCode>0.0%</c:formatCode>
                <c:ptCount val="2"/>
                <c:pt idx="0" formatCode="0.00%">
                  <c:v>9.5365917083532605E-6</c:v>
                </c:pt>
                <c:pt idx="1">
                  <c:v>7.5056318534030598E-6</c:v>
                </c:pt>
              </c:numCache>
            </c:numRef>
          </c:val>
        </c:ser>
        <c:ser>
          <c:idx val="9"/>
          <c:order val="9"/>
          <c:tx>
            <c:strRef>
              <c:f>品类分析_1!$A$14</c:f>
              <c:strCache>
                <c:ptCount val="1"/>
                <c:pt idx="0">
                  <c:v>日常用品</c:v>
                </c:pt>
              </c:strCache>
            </c:strRef>
          </c:tx>
          <c:spPr>
            <a:solidFill>
              <a:schemeClr val="accent6">
                <a:lumMod val="8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(品类分析_1!$E$14,品类分析_1!$Q$14)</c:f>
              <c:numCache>
                <c:formatCode>0.0%</c:formatCode>
                <c:ptCount val="2"/>
                <c:pt idx="0" formatCode="0.00%">
                  <c:v>4.82756746862412E-3</c:v>
                </c:pt>
                <c:pt idx="1">
                  <c:v>5.06470248475243E-3</c:v>
                </c:pt>
              </c:numCache>
            </c:numRef>
          </c:val>
        </c:ser>
        <c:ser>
          <c:idx val="10"/>
          <c:order val="10"/>
          <c:tx>
            <c:strRef>
              <c:f>品类分析_1!$A$15</c:f>
              <c:strCache>
                <c:ptCount val="1"/>
                <c:pt idx="0">
                  <c:v>消毒用品</c:v>
                </c:pt>
              </c:strCache>
            </c:strRef>
          </c:tx>
          <c:spPr>
            <a:solidFill>
              <a:schemeClr val="accent5">
                <a:lumMod val="8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(品类分析_1!$E$15,品类分析_1!$Q$15)</c:f>
              <c:numCache>
                <c:formatCode>0.0%</c:formatCode>
                <c:ptCount val="2"/>
                <c:pt idx="0" formatCode="0.00%">
                  <c:v>4.5615047463427698E-3</c:v>
                </c:pt>
                <c:pt idx="1">
                  <c:v>3.4831997945481098E-3</c:v>
                </c:pt>
              </c:numCache>
            </c:numRef>
          </c:val>
        </c:ser>
        <c:ser>
          <c:idx val="11"/>
          <c:order val="11"/>
          <c:tx>
            <c:strRef>
              <c:f>品类分析_1!$A$16</c:f>
              <c:strCache>
                <c:ptCount val="1"/>
                <c:pt idx="0">
                  <c:v>医疗器械</c:v>
                </c:pt>
              </c:strCache>
            </c:strRef>
          </c:tx>
          <c:spPr>
            <a:solidFill>
              <a:schemeClr val="accent4">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(品类分析_1!$E$16,品类分析_1!$Q$16)</c:f>
              <c:numCache>
                <c:formatCode>0.0%</c:formatCode>
                <c:ptCount val="2"/>
                <c:pt idx="0" formatCode="0.00%">
                  <c:v>4.8285141290528202E-2</c:v>
                </c:pt>
                <c:pt idx="1">
                  <c:v>4.1146333332162999E-2</c:v>
                </c:pt>
              </c:numCache>
            </c:numRef>
          </c:val>
        </c:ser>
        <c:ser>
          <c:idx val="12"/>
          <c:order val="12"/>
          <c:tx>
            <c:strRef>
              <c:f>品类分析_1!$A$17</c:f>
              <c:strCache>
                <c:ptCount val="1"/>
                <c:pt idx="0">
                  <c:v>中药</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(品类分析_1!$E$17,品类分析_1!$Q$17)</c:f>
              <c:numCache>
                <c:formatCode>0.0%</c:formatCode>
                <c:ptCount val="2"/>
                <c:pt idx="0" formatCode="0.00%">
                  <c:v>0.100024409014584</c:v>
                </c:pt>
                <c:pt idx="1">
                  <c:v>0.107655477320687</c:v>
                </c:pt>
              </c:numCache>
            </c:numRef>
          </c:val>
        </c:ser>
        <c:dLbls>
          <c:showLegendKey val="0"/>
          <c:showVal val="0"/>
          <c:showCatName val="0"/>
          <c:showSerName val="0"/>
          <c:showPercent val="0"/>
          <c:showBubbleSize val="0"/>
        </c:dLbls>
        <c:gapWidth val="47"/>
        <c:overlap val="100"/>
        <c:axId val="1165905088"/>
        <c:axId val="1165902368"/>
      </c:barChart>
      <c:catAx>
        <c:axId val="1165905088"/>
        <c:scaling>
          <c:orientation val="minMax"/>
        </c:scaling>
        <c:delete val="1"/>
        <c:axPos val="b"/>
        <c:numFmt formatCode="General" sourceLinked="1"/>
        <c:majorTickMark val="none"/>
        <c:minorTickMark val="none"/>
        <c:tickLblPos val="nextTo"/>
        <c:crossAx val="1165902368"/>
        <c:crosses val="autoZero"/>
        <c:auto val="1"/>
        <c:lblAlgn val="ctr"/>
        <c:lblOffset val="100"/>
        <c:noMultiLvlLbl val="0"/>
      </c:catAx>
      <c:valAx>
        <c:axId val="1165902368"/>
        <c:scaling>
          <c:orientation val="minMax"/>
        </c:scaling>
        <c:delete val="1"/>
        <c:axPos val="l"/>
        <c:numFmt formatCode="0.00%" sourceLinked="1"/>
        <c:majorTickMark val="none"/>
        <c:minorTickMark val="none"/>
        <c:tickLblPos val="nextTo"/>
        <c:crossAx val="1165905088"/>
        <c:crosses val="autoZero"/>
        <c:crossBetween val="between"/>
      </c:valAx>
      <c:spPr>
        <a:noFill/>
        <a:ln>
          <a:noFill/>
        </a:ln>
        <a:effectLst/>
      </c:spPr>
    </c:plotArea>
    <c:legend>
      <c:legendPos val="r"/>
      <c:layout>
        <c:manualLayout>
          <c:xMode val="edge"/>
          <c:yMode val="edge"/>
          <c:x val="0.74521852244573195"/>
          <c:y val="0.190103662296666"/>
          <c:w val="0.22980958508299201"/>
          <c:h val="0.77529168586751096"/>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solidFill>
        <a:schemeClr val="bg1">
          <a:lumMod val="75000"/>
        </a:schemeClr>
      </a:solid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年新增会员概览</a:t>
            </a: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顾客分析!$F$9</c:f>
              <c:strCache>
                <c:ptCount val="1"/>
                <c:pt idx="0">
                  <c:v>消费会员数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顾客分析!$E$10:$E$11</c:f>
              <c:strCache>
                <c:ptCount val="2"/>
                <c:pt idx="0">
                  <c:v>2018年</c:v>
                </c:pt>
                <c:pt idx="1">
                  <c:v>2019年</c:v>
                </c:pt>
              </c:strCache>
            </c:strRef>
          </c:cat>
          <c:val>
            <c:numRef>
              <c:f>顾客分析!$F$10:$F$11</c:f>
              <c:numCache>
                <c:formatCode>#,##0</c:formatCode>
                <c:ptCount val="2"/>
                <c:pt idx="0">
                  <c:v>4445950</c:v>
                </c:pt>
                <c:pt idx="1">
                  <c:v>2226568</c:v>
                </c:pt>
              </c:numCache>
            </c:numRef>
          </c:val>
        </c:ser>
        <c:ser>
          <c:idx val="1"/>
          <c:order val="1"/>
          <c:tx>
            <c:strRef>
              <c:f>顾客分析!$G$9</c:f>
              <c:strCache>
                <c:ptCount val="1"/>
                <c:pt idx="0">
                  <c:v>未消费会员数</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顾客分析!$E$10:$E$11</c:f>
              <c:strCache>
                <c:ptCount val="2"/>
                <c:pt idx="0">
                  <c:v>2018年</c:v>
                </c:pt>
                <c:pt idx="1">
                  <c:v>2019年</c:v>
                </c:pt>
              </c:strCache>
            </c:strRef>
          </c:cat>
          <c:val>
            <c:numRef>
              <c:f>顾客分析!$G$10:$G$11</c:f>
              <c:numCache>
                <c:formatCode>#,##0</c:formatCode>
                <c:ptCount val="2"/>
                <c:pt idx="0">
                  <c:v>2278363</c:v>
                </c:pt>
                <c:pt idx="1">
                  <c:v>1244122</c:v>
                </c:pt>
              </c:numCache>
            </c:numRef>
          </c:val>
        </c:ser>
        <c:dLbls>
          <c:showLegendKey val="0"/>
          <c:showVal val="0"/>
          <c:showCatName val="0"/>
          <c:showSerName val="0"/>
          <c:showPercent val="0"/>
          <c:showBubbleSize val="0"/>
        </c:dLbls>
        <c:gapWidth val="219"/>
        <c:overlap val="-27"/>
        <c:axId val="1176351792"/>
        <c:axId val="1176352336"/>
      </c:barChart>
      <c:catAx>
        <c:axId val="1176351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52336"/>
        <c:crosses val="autoZero"/>
        <c:auto val="1"/>
        <c:lblAlgn val="ctr"/>
        <c:lblOffset val="100"/>
        <c:noMultiLvlLbl val="0"/>
      </c:catAx>
      <c:valAx>
        <c:axId val="1176352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51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85000"/>
        </a:schemeClr>
      </a:solid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atin typeface="微软雅黑" panose="020B0503020204020204" pitchFamily="34" charset="-122"/>
                <a:ea typeface="微软雅黑" panose="020B0503020204020204" pitchFamily="34" charset="-122"/>
              </a:rPr>
              <a:t>各品类角色划分</a:t>
            </a:r>
          </a:p>
        </c:rich>
      </c:tx>
      <c:layout>
        <c:manualLayout>
          <c:xMode val="edge"/>
          <c:yMode val="edge"/>
          <c:x val="0.440898345153664"/>
          <c:y val="3.2626427406198998E-2"/>
        </c:manualLayout>
      </c:layout>
      <c:overlay val="0"/>
      <c:spPr>
        <a:noFill/>
        <a:ln>
          <a:noFill/>
        </a:ln>
        <a:effectLst/>
      </c:spPr>
    </c:title>
    <c:autoTitleDeleted val="0"/>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layout/>
              <c:tx>
                <c:rich>
                  <a:bodyPr/>
                  <a:lstStyle/>
                  <a:p>
                    <a:r>
                      <a:rPr lang="zh-CN" altLang="en-US"/>
                      <a:t>心脑血管用药处方药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
              <c:layout/>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
              <c:layout/>
              <c:tx>
                <c:rich>
                  <a:bodyPr/>
                  <a:lstStyle/>
                  <a:p>
                    <a:r>
                      <a:rPr lang="zh-CN" altLang="en-US"/>
                      <a:t>保健食品</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3"/>
              <c:layout/>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
              <c:layout>
                <c:manualLayout>
                  <c:x val="-1.2805950027553899E-3"/>
                  <c:y val="-6.9750621460715798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5"/>
              <c:layout>
                <c:manualLayout>
                  <c:x val="-5.6346180121233103E-2"/>
                  <c:y val="-0.171693837441762"/>
                </c:manualLayout>
              </c:layout>
              <c:tx>
                <c:rich>
                  <a:bodyPr/>
                  <a:lstStyle/>
                  <a:p>
                    <a:r>
                      <a:rPr lang="zh-CN" altLang="en-US"/>
                      <a:t>抗感冒用药非处方药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6"/>
              <c:layout>
                <c:manualLayout>
                  <c:x val="6.6590940143275407E-2"/>
                  <c:y val="4.5606175570467901E-2"/>
                </c:manualLayout>
              </c:layout>
              <c:tx>
                <c:rich>
                  <a:bodyPr/>
                  <a:lstStyle/>
                  <a:p>
                    <a:r>
                      <a:rPr lang="zh-CN" altLang="en-US"/>
                      <a:t>维生素和钙类非处方药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7"/>
              <c:layout>
                <c:manualLayout>
                  <c:x val="1.7928330038574001E-2"/>
                  <c:y val="0.10462593219107399"/>
                </c:manualLayout>
              </c:layout>
              <c:tx>
                <c:rich>
                  <a:bodyPr/>
                  <a:lstStyle/>
                  <a:p>
                    <a:r>
                      <a:rPr lang="zh-CN" altLang="en-US"/>
                      <a:t>补益药非处方药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8"/>
              <c:layout>
                <c:manualLayout>
                  <c:x val="0.117814740253487"/>
                  <c:y val="5.3654324200550097E-3"/>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9"/>
              <c:layout>
                <c:manualLayout>
                  <c:x val="-0.13190128528379599"/>
                  <c:y val="-9.9260499771018806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0"/>
              <c:delete val="1"/>
              <c:extLst>
                <c:ext xmlns:c15="http://schemas.microsoft.com/office/drawing/2012/chart" uri="{CE6537A1-D6FC-4f65-9D91-7224C49458BB}"/>
              </c:extLst>
            </c:dLbl>
            <c:dLbl>
              <c:idx val="11"/>
              <c:layout>
                <c:manualLayout>
                  <c:x val="0.19080865541053901"/>
                  <c:y val="0.16096297260165199"/>
                </c:manualLayout>
              </c:layout>
              <c:tx>
                <c:rich>
                  <a:bodyPr/>
                  <a:lstStyle/>
                  <a:p>
                    <a:r>
                      <a:rPr lang="zh-CN" altLang="en-US"/>
                      <a:t>清热解毒用药非处方药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delete val="1"/>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delete val="1"/>
              <c:extLst>
                <c:ext xmlns:c15="http://schemas.microsoft.com/office/drawing/2012/chart" uri="{CE6537A1-D6FC-4f65-9D91-7224C49458BB}"/>
              </c:extLst>
            </c:dLbl>
            <c:dLbl>
              <c:idx val="19"/>
              <c:layout>
                <c:manualLayout>
                  <c:x val="5.1223800110211798E-3"/>
                  <c:y val="3.7558026940385299E-2"/>
                </c:manualLayout>
              </c:layout>
              <c:tx>
                <c:rich>
                  <a:bodyPr/>
                  <a:lstStyle/>
                  <a:p>
                    <a:r>
                      <a:rPr lang="zh-CN" altLang="en-US"/>
                      <a:t>外用药处方药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0"/>
              <c:delete val="1"/>
              <c:extLst>
                <c:ext xmlns:c15="http://schemas.microsoft.com/office/drawing/2012/chart" uri="{CE6537A1-D6FC-4f65-9D91-7224C49458BB}"/>
              </c:extLst>
            </c:dLbl>
            <c:dLbl>
              <c:idx val="21"/>
              <c:delete val="1"/>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delete val="1"/>
              <c:extLst>
                <c:ext xmlns:c15="http://schemas.microsoft.com/office/drawing/2012/chart" uri="{CE6537A1-D6FC-4f65-9D91-7224C49458BB}"/>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delete val="1"/>
              <c:extLst>
                <c:ext xmlns:c15="http://schemas.microsoft.com/office/drawing/2012/chart" uri="{CE6537A1-D6FC-4f65-9D91-7224C49458BB}"/>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0.10002420900261801</c:v>
                </c:pt>
                <c:pt idx="2">
                  <c:v>8.0862297493590501E-2</c:v>
                </c:pt>
                <c:pt idx="3">
                  <c:v>5.9843499515779899E-2</c:v>
                </c:pt>
                <c:pt idx="4">
                  <c:v>4.8285033753445998E-2</c:v>
                </c:pt>
                <c:pt idx="5">
                  <c:v>4.17959335944839E-2</c:v>
                </c:pt>
                <c:pt idx="6">
                  <c:v>3.8651778387998902E-2</c:v>
                </c:pt>
                <c:pt idx="7">
                  <c:v>3.6912377433620698E-2</c:v>
                </c:pt>
                <c:pt idx="8">
                  <c:v>3.6645115250244997E-2</c:v>
                </c:pt>
                <c:pt idx="9">
                  <c:v>3.3632795170017001E-2</c:v>
                </c:pt>
                <c:pt idx="10">
                  <c:v>3.1780736141324401E-2</c:v>
                </c:pt>
                <c:pt idx="11">
                  <c:v>2.6253113819428998E-2</c:v>
                </c:pt>
                <c:pt idx="12">
                  <c:v>2.59864564639932E-2</c:v>
                </c:pt>
                <c:pt idx="13">
                  <c:v>2.4834036399476601E-2</c:v>
                </c:pt>
                <c:pt idx="14">
                  <c:v>2.2973150948058001E-2</c:v>
                </c:pt>
                <c:pt idx="15">
                  <c:v>2.0854111611957299E-2</c:v>
                </c:pt>
                <c:pt idx="16">
                  <c:v>2.0736005493071401E-2</c:v>
                </c:pt>
                <c:pt idx="17">
                  <c:v>1.78935430747631E-2</c:v>
                </c:pt>
                <c:pt idx="18">
                  <c:v>1.7720043685154601E-2</c:v>
                </c:pt>
                <c:pt idx="19">
                  <c:v>1.7600476757825001E-2</c:v>
                </c:pt>
                <c:pt idx="20">
                  <c:v>1.6298447757390099E-2</c:v>
                </c:pt>
                <c:pt idx="21">
                  <c:v>1.4719417691273899E-2</c:v>
                </c:pt>
                <c:pt idx="22">
                  <c:v>1.41748609162694E-2</c:v>
                </c:pt>
                <c:pt idx="23">
                  <c:v>1.31497034642587E-2</c:v>
                </c:pt>
                <c:pt idx="24">
                  <c:v>1.28660410829318E-2</c:v>
                </c:pt>
                <c:pt idx="25">
                  <c:v>9.7437676887928808E-3</c:v>
                </c:pt>
                <c:pt idx="26">
                  <c:v>9.1050826395311507E-3</c:v>
                </c:pt>
                <c:pt idx="27">
                  <c:v>8.2638921428193901E-3</c:v>
                </c:pt>
                <c:pt idx="28">
                  <c:v>7.7684908326473697E-3</c:v>
                </c:pt>
                <c:pt idx="29">
                  <c:v>7.6620626638866096E-3</c:v>
                </c:pt>
                <c:pt idx="30">
                  <c:v>6.6370765290959498E-3</c:v>
                </c:pt>
                <c:pt idx="31">
                  <c:v>5.8146748543148703E-3</c:v>
                </c:pt>
                <c:pt idx="32">
                  <c:v>5.1868189636935097E-3</c:v>
                </c:pt>
                <c:pt idx="33">
                  <c:v>5.0431127054068299E-3</c:v>
                </c:pt>
                <c:pt idx="34">
                  <c:v>4.8275574634988796E-3</c:v>
                </c:pt>
                <c:pt idx="35">
                  <c:v>4.56151889920177E-3</c:v>
                </c:pt>
                <c:pt idx="36">
                  <c:v>3.3650092334844002E-3</c:v>
                </c:pt>
                <c:pt idx="37">
                  <c:v>3.3363736284611899E-3</c:v>
                </c:pt>
                <c:pt idx="38">
                  <c:v>3.0256431240603698E-3</c:v>
                </c:pt>
                <c:pt idx="39">
                  <c:v>2.8252703262350602E-3</c:v>
                </c:pt>
                <c:pt idx="40">
                  <c:v>2.20218146082422E-3</c:v>
                </c:pt>
                <c:pt idx="41">
                  <c:v>2.0598290892615201E-3</c:v>
                </c:pt>
                <c:pt idx="42">
                  <c:v>1.3641733507153799E-3</c:v>
                </c:pt>
                <c:pt idx="43">
                  <c:v>1.1036143771778E-3</c:v>
                </c:pt>
                <c:pt idx="44">
                  <c:v>9.2040776636555797E-4</c:v>
                </c:pt>
                <c:pt idx="45">
                  <c:v>7.6362355969396896E-4</c:v>
                </c:pt>
                <c:pt idx="46">
                  <c:v>5.1138525173863097E-4</c:v>
                </c:pt>
                <c:pt idx="47">
                  <c:v>3.5866625837951499E-4</c:v>
                </c:pt>
                <c:pt idx="48">
                  <c:v>1.44696204368049E-4</c:v>
                </c:pt>
                <c:pt idx="49">
                  <c:v>9.1427427824424207E-5</c:v>
                </c:pt>
                <c:pt idx="50">
                  <c:v>4.7337000392120897E-5</c:v>
                </c:pt>
                <c:pt idx="51">
                  <c:v>3.5465729316568001E-5</c:v>
                </c:pt>
                <c:pt idx="52">
                  <c:v>1.34979739483123E-5</c:v>
                </c:pt>
                <c:pt idx="53">
                  <c:v>9.5365635899550206E-6</c:v>
                </c:pt>
                <c:pt idx="54">
                  <c:v>1.5644102983737301E-6</c:v>
                </c:pt>
              </c:numCache>
            </c:numRef>
          </c:xVal>
          <c:yVal>
            <c:numRef>
              <c:f>品类分析_3!$F$37:$F$91</c:f>
              <c:numCache>
                <c:formatCode>0.00%</c:formatCode>
                <c:ptCount val="55"/>
                <c:pt idx="0">
                  <c:v>0.15370172673472299</c:v>
                </c:pt>
                <c:pt idx="1">
                  <c:v>0.46142098698552703</c:v>
                </c:pt>
                <c:pt idx="2">
                  <c:v>0.608375218138549</c:v>
                </c:pt>
                <c:pt idx="3">
                  <c:v>0.44279994012136098</c:v>
                </c:pt>
                <c:pt idx="4">
                  <c:v>0.51090291113638797</c:v>
                </c:pt>
                <c:pt idx="5">
                  <c:v>0.51394041015972602</c:v>
                </c:pt>
                <c:pt idx="6">
                  <c:v>0.35279772750015898</c:v>
                </c:pt>
                <c:pt idx="7">
                  <c:v>0.36937092497770002</c:v>
                </c:pt>
                <c:pt idx="8">
                  <c:v>0.52703022868861504</c:v>
                </c:pt>
                <c:pt idx="9">
                  <c:v>0.60021451094053502</c:v>
                </c:pt>
                <c:pt idx="10">
                  <c:v>0.20770444524301199</c:v>
                </c:pt>
                <c:pt idx="11">
                  <c:v>0.54174789514319099</c:v>
                </c:pt>
                <c:pt idx="12">
                  <c:v>0.187590251675325</c:v>
                </c:pt>
                <c:pt idx="13">
                  <c:v>0.39907155508505399</c:v>
                </c:pt>
                <c:pt idx="14">
                  <c:v>5.6726011356073899E-2</c:v>
                </c:pt>
                <c:pt idx="15">
                  <c:v>0.401897206512417</c:v>
                </c:pt>
                <c:pt idx="16">
                  <c:v>0.47949466120899698</c:v>
                </c:pt>
                <c:pt idx="17">
                  <c:v>0.23958817458227799</c:v>
                </c:pt>
                <c:pt idx="18">
                  <c:v>0.17734643660157701</c:v>
                </c:pt>
                <c:pt idx="19">
                  <c:v>0.34946390386824799</c:v>
                </c:pt>
                <c:pt idx="20">
                  <c:v>0.26311090884236898</c:v>
                </c:pt>
                <c:pt idx="21">
                  <c:v>0.25138001698066298</c:v>
                </c:pt>
                <c:pt idx="22">
                  <c:v>9.5156205133792707E-2</c:v>
                </c:pt>
                <c:pt idx="23">
                  <c:v>0.27232797291018102</c:v>
                </c:pt>
                <c:pt idx="24">
                  <c:v>0.49250800720850701</c:v>
                </c:pt>
                <c:pt idx="25">
                  <c:v>0.22778266262701</c:v>
                </c:pt>
                <c:pt idx="26">
                  <c:v>2.42002234915293E-2</c:v>
                </c:pt>
                <c:pt idx="27">
                  <c:v>0.42199476723067197</c:v>
                </c:pt>
                <c:pt idx="28">
                  <c:v>5.4282142281961002E-2</c:v>
                </c:pt>
                <c:pt idx="29">
                  <c:v>0.23999888027118499</c:v>
                </c:pt>
                <c:pt idx="30">
                  <c:v>5.7600070250368098E-2</c:v>
                </c:pt>
                <c:pt idx="31">
                  <c:v>0.35173522898105197</c:v>
                </c:pt>
                <c:pt idx="32">
                  <c:v>0.45469946439561199</c:v>
                </c:pt>
                <c:pt idx="33">
                  <c:v>0.48695205542940201</c:v>
                </c:pt>
                <c:pt idx="34">
                  <c:v>0.20967657940415399</c:v>
                </c:pt>
                <c:pt idx="35">
                  <c:v>0.44087743314210698</c:v>
                </c:pt>
                <c:pt idx="36">
                  <c:v>0.106727100344036</c:v>
                </c:pt>
                <c:pt idx="37">
                  <c:v>0.50021040968067598</c:v>
                </c:pt>
                <c:pt idx="38">
                  <c:v>0.46541196586308498</c:v>
                </c:pt>
                <c:pt idx="39">
                  <c:v>0.139954801014571</c:v>
                </c:pt>
                <c:pt idx="40">
                  <c:v>0.178613848802295</c:v>
                </c:pt>
                <c:pt idx="41">
                  <c:v>0.35153049469529202</c:v>
                </c:pt>
                <c:pt idx="42">
                  <c:v>0.37629745796533198</c:v>
                </c:pt>
                <c:pt idx="43">
                  <c:v>0.27486005773952799</c:v>
                </c:pt>
                <c:pt idx="44">
                  <c:v>0.54036926572928701</c:v>
                </c:pt>
                <c:pt idx="45">
                  <c:v>0.14318385563003599</c:v>
                </c:pt>
                <c:pt idx="46">
                  <c:v>0.107913372533601</c:v>
                </c:pt>
                <c:pt idx="47">
                  <c:v>6.4309777617920505E-2</c:v>
                </c:pt>
                <c:pt idx="48">
                  <c:v>9.3111087160583098E-2</c:v>
                </c:pt>
                <c:pt idx="49">
                  <c:v>0.42754693048097597</c:v>
                </c:pt>
                <c:pt idx="50">
                  <c:v>0.54066853809828297</c:v>
                </c:pt>
                <c:pt idx="51">
                  <c:v>3.9840443759435303E-2</c:v>
                </c:pt>
                <c:pt idx="52">
                  <c:v>0.19101588741302</c:v>
                </c:pt>
                <c:pt idx="53">
                  <c:v>0.66474759036500497</c:v>
                </c:pt>
                <c:pt idx="54">
                  <c:v>0.25357127169222299</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formatCode="General">
                  <c:v>65</c:v>
                </c:pt>
                <c:pt idx="53">
                  <c:v>1947</c:v>
                </c:pt>
                <c:pt idx="54" formatCode="General">
                  <c:v>279</c:v>
                </c:pt>
              </c:numCache>
            </c:numRef>
          </c:bubbleSize>
          <c:bubble3D val="1"/>
        </c:ser>
        <c:dLbls>
          <c:showLegendKey val="0"/>
          <c:showVal val="0"/>
          <c:showCatName val="0"/>
          <c:showSerName val="0"/>
          <c:showPercent val="0"/>
          <c:showBubbleSize val="0"/>
        </c:dLbls>
        <c:bubbleScale val="100"/>
        <c:showNegBubbles val="0"/>
        <c:axId val="1165895296"/>
        <c:axId val="1165906720"/>
      </c:bubbleChart>
      <c:valAx>
        <c:axId val="1165895296"/>
        <c:scaling>
          <c:orientation val="minMax"/>
          <c:max val="0.15"/>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906720"/>
        <c:crosses val="autoZero"/>
        <c:crossBetween val="midCat"/>
      </c:valAx>
      <c:valAx>
        <c:axId val="1165906720"/>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895296"/>
        <c:crosses val="autoZero"/>
        <c:crossBetween val="midCat"/>
      </c:valAx>
      <c:spPr>
        <a:noFill/>
        <a:ln>
          <a:noFill/>
        </a:ln>
        <a:effectLst/>
      </c:spPr>
    </c:plotArea>
    <c:plotVisOnly val="1"/>
    <c:dispBlanksAs val="zero"/>
    <c:showDLblsOverMax val="0"/>
  </c:chart>
  <c:spPr>
    <a:noFill/>
    <a:ln>
      <a:solidFill>
        <a:schemeClr val="bg1">
          <a:lumMod val="75000"/>
        </a:schemeClr>
      </a:solidFill>
    </a:ln>
    <a:effectLst/>
  </c:spPr>
  <c:txPr>
    <a:bodyPr/>
    <a:lstStyle/>
    <a:p>
      <a:pPr>
        <a:defRPr lang="zh-CN"/>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各品类会员渗透率与复购频次</a:t>
            </a:r>
          </a:p>
        </c:rich>
      </c:tx>
      <c:layout/>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extLst>
                <c:ext xmlns:c15="http://schemas.microsoft.com/office/drawing/2012/chart" uri="{CE6537A1-D6FC-4f65-9D91-7224C49458BB}"/>
              </c:extLst>
            </c:dLbl>
            <c:dLbl>
              <c:idx val="1"/>
              <c:layout>
                <c:manualLayout>
                  <c:x val="-9.1505374407218495E-2"/>
                  <c:y val="-7.2989134963807295E-2"/>
                </c:manualLayout>
              </c:layout>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layout>
                <c:manualLayout>
                  <c:x val="-1.5191547067014701E-2"/>
                  <c:y val="8.3514889273218207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1"/>
              <c:delete val="1"/>
              <c:extLst>
                <c:ext xmlns:c15="http://schemas.microsoft.com/office/drawing/2012/chart" uri="{CE6537A1-D6FC-4f65-9D91-7224C49458BB}"/>
              </c:extLst>
            </c:dLbl>
            <c:dLbl>
              <c:idx val="12"/>
              <c:layout>
                <c:manualLayout>
                  <c:x val="-6.7517986964510902E-3"/>
                  <c:y val="-4.8181666888395203E-2"/>
                </c:manualLayout>
              </c:layout>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layout>
                <c:manualLayout>
                  <c:x val="-1.2365591136111499E-3"/>
                  <c:y val="-2.2458195373479199E-2"/>
                </c:manualLayout>
              </c:layout>
              <c:tx>
                <c:rich>
                  <a:bodyPr/>
                  <a:lstStyle/>
                  <a:p>
                    <a:r>
                      <a:rPr lang="zh-CN" altLang="en-US"/>
                      <a:t>心脑血管用药处方药</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layout>
                <c:manualLayout>
                  <c:x val="-7.9333634683299098E-2"/>
                  <c:y val="-0.12848444503572001"/>
                </c:manualLayout>
              </c:layout>
              <c:tx>
                <c:rich>
                  <a:bodyPr/>
                  <a:lstStyle/>
                  <a:p>
                    <a:r>
                      <a:rPr lang="zh-CN" altLang="en-US"/>
                      <a:t>抗感冒用药非处方药</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9"/>
              <c:delete val="1"/>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layout>
                <c:manualLayout>
                  <c:x val="-9.3542873305755905E-2"/>
                  <c:y val="-9.95753500085437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layout>
                <c:manualLayout>
                  <c:x val="-4.4516128089998101E-2"/>
                  <c:y val="8.1410958228861796E-2"/>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layout>
                <c:manualLayout>
                  <c:x val="-7.41935468166638E-3"/>
                  <c:y val="-1.40363721084245E-2"/>
                </c:manualLayout>
              </c:layout>
              <c:tx>
                <c:rich>
                  <a:bodyPr/>
                  <a:lstStyle/>
                  <a:p>
                    <a:r>
                      <a:rPr lang="zh-CN" altLang="en-US"/>
                      <a:t>糖尿病用药处方药</a:t>
                    </a:r>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0"/>
              </c:ext>
            </c:extLst>
          </c:dLbls>
          <c:xVal>
            <c:numRef>
              <c:f>品类分析_4!$E$32:$E$86</c:f>
              <c:numCache>
                <c:formatCode>0%</c:formatCode>
                <c:ptCount val="55"/>
                <c:pt idx="0">
                  <c:v>1.23619860109418E-2</c:v>
                </c:pt>
                <c:pt idx="1">
                  <c:v>5.3736916184891903E-2</c:v>
                </c:pt>
                <c:pt idx="2">
                  <c:v>1.5009095350359899E-2</c:v>
                </c:pt>
                <c:pt idx="3">
                  <c:v>3.9789339924669098E-2</c:v>
                </c:pt>
                <c:pt idx="4">
                  <c:v>4.1824504676859602E-2</c:v>
                </c:pt>
                <c:pt idx="5">
                  <c:v>1.39406159886914E-2</c:v>
                </c:pt>
                <c:pt idx="6">
                  <c:v>5.9899972508481204E-3</c:v>
                </c:pt>
                <c:pt idx="7">
                  <c:v>1.5800437829044702E-5</c:v>
                </c:pt>
                <c:pt idx="8">
                  <c:v>5.7728927098224803E-3</c:v>
                </c:pt>
                <c:pt idx="9">
                  <c:v>3.7579251741291401E-4</c:v>
                </c:pt>
                <c:pt idx="10">
                  <c:v>7.5769220700500101E-2</c:v>
                </c:pt>
                <c:pt idx="11">
                  <c:v>3.5997592181067101E-2</c:v>
                </c:pt>
                <c:pt idx="12">
                  <c:v>8.9300563401354199E-2</c:v>
                </c:pt>
                <c:pt idx="13">
                  <c:v>6.0357517143747102E-3</c:v>
                </c:pt>
                <c:pt idx="14">
                  <c:v>1.4638864835644E-2</c:v>
                </c:pt>
                <c:pt idx="15">
                  <c:v>4.5504996830202302E-2</c:v>
                </c:pt>
                <c:pt idx="16">
                  <c:v>4.75007459375824E-4</c:v>
                </c:pt>
                <c:pt idx="17">
                  <c:v>5.5632922115416202E-3</c:v>
                </c:pt>
                <c:pt idx="18">
                  <c:v>7.3577201257727307E-2</c:v>
                </c:pt>
                <c:pt idx="19">
                  <c:v>1.77547515699646E-3</c:v>
                </c:pt>
                <c:pt idx="20">
                  <c:v>9.9870730046257208E-3</c:v>
                </c:pt>
                <c:pt idx="21">
                  <c:v>6.0289592351034503E-2</c:v>
                </c:pt>
                <c:pt idx="22">
                  <c:v>2.2892768083674999E-4</c:v>
                </c:pt>
                <c:pt idx="23">
                  <c:v>2.3910847622022599E-2</c:v>
                </c:pt>
                <c:pt idx="24">
                  <c:v>6.7398111451503501E-3</c:v>
                </c:pt>
                <c:pt idx="25">
                  <c:v>3.1664263845250199E-3</c:v>
                </c:pt>
                <c:pt idx="26">
                  <c:v>9.6266925170322998E-3</c:v>
                </c:pt>
                <c:pt idx="27">
                  <c:v>9.2470625284848701E-4</c:v>
                </c:pt>
                <c:pt idx="28">
                  <c:v>2.7770085141366101E-3</c:v>
                </c:pt>
                <c:pt idx="29">
                  <c:v>1.3951615703522299E-5</c:v>
                </c:pt>
                <c:pt idx="30">
                  <c:v>2.6773212680340899E-2</c:v>
                </c:pt>
                <c:pt idx="31">
                  <c:v>1.1962143269576699E-2</c:v>
                </c:pt>
                <c:pt idx="32">
                  <c:v>5.2384883439921703E-2</c:v>
                </c:pt>
                <c:pt idx="33">
                  <c:v>2.48508105414866E-3</c:v>
                </c:pt>
                <c:pt idx="34">
                  <c:v>7.7836965116533202E-6</c:v>
                </c:pt>
                <c:pt idx="35">
                  <c:v>9.5406989837149199E-4</c:v>
                </c:pt>
                <c:pt idx="36">
                  <c:v>1.9399892535271899E-3</c:v>
                </c:pt>
                <c:pt idx="37">
                  <c:v>1.31776428310252E-2</c:v>
                </c:pt>
                <c:pt idx="38">
                  <c:v>5.24861181035342E-2</c:v>
                </c:pt>
                <c:pt idx="39">
                  <c:v>2.3598272392246098E-3</c:v>
                </c:pt>
                <c:pt idx="40">
                  <c:v>1.78667684399228E-6</c:v>
                </c:pt>
                <c:pt idx="41">
                  <c:v>9.9806720406281201E-3</c:v>
                </c:pt>
                <c:pt idx="42">
                  <c:v>3.8871873597118901E-5</c:v>
                </c:pt>
                <c:pt idx="43">
                  <c:v>3.9608916636066699E-3</c:v>
                </c:pt>
                <c:pt idx="44">
                  <c:v>3.5985256342683403E-2</c:v>
                </c:pt>
                <c:pt idx="45">
                  <c:v>6.6560393056476702E-3</c:v>
                </c:pt>
                <c:pt idx="46">
                  <c:v>1.1062947654796301E-3</c:v>
                </c:pt>
                <c:pt idx="47">
                  <c:v>2.26478379928442E-2</c:v>
                </c:pt>
                <c:pt idx="48">
                  <c:v>3.9714221815619503E-2</c:v>
                </c:pt>
                <c:pt idx="49">
                  <c:v>4.5055329109370402E-7</c:v>
                </c:pt>
                <c:pt idx="50">
                  <c:v>2.3612565806997998E-3</c:v>
                </c:pt>
                <c:pt idx="51">
                  <c:v>4.9815502311377196E-3</c:v>
                </c:pt>
                <c:pt idx="52">
                  <c:v>2.2941225866947999E-2</c:v>
                </c:pt>
                <c:pt idx="53">
                  <c:v>1.73526405258237E-2</c:v>
                </c:pt>
                <c:pt idx="54">
                  <c:v>1.2620308409942301E-2</c:v>
                </c:pt>
              </c:numCache>
            </c:numRef>
          </c:xVal>
          <c:yVal>
            <c:numRef>
              <c:f>品类分析_4!$F$32:$F$86</c:f>
              <c:numCache>
                <c:formatCode>0.0_ </c:formatCode>
                <c:ptCount val="55"/>
                <c:pt idx="0">
                  <c:v>1.52513375301471</c:v>
                </c:pt>
                <c:pt idx="1">
                  <c:v>2.30740058743035</c:v>
                </c:pt>
                <c:pt idx="2">
                  <c:v>1.4146677500996301</c:v>
                </c:pt>
                <c:pt idx="3">
                  <c:v>1.80501731123878</c:v>
                </c:pt>
                <c:pt idx="4">
                  <c:v>1.7694568482645401</c:v>
                </c:pt>
                <c:pt idx="5">
                  <c:v>1.5948242043838601</c:v>
                </c:pt>
                <c:pt idx="6">
                  <c:v>1.23281147872638</c:v>
                </c:pt>
                <c:pt idx="7">
                  <c:v>1.13667649950836</c:v>
                </c:pt>
                <c:pt idx="8">
                  <c:v>2.4276725497478302</c:v>
                </c:pt>
                <c:pt idx="9">
                  <c:v>1.47362328427319</c:v>
                </c:pt>
                <c:pt idx="10">
                  <c:v>2.1931988068672199</c:v>
                </c:pt>
                <c:pt idx="11">
                  <c:v>1.7415601925941999</c:v>
                </c:pt>
                <c:pt idx="12">
                  <c:v>2.4539233571880201</c:v>
                </c:pt>
                <c:pt idx="13">
                  <c:v>1.62082457084169</c:v>
                </c:pt>
                <c:pt idx="14">
                  <c:v>1.5541091129070801</c:v>
                </c:pt>
                <c:pt idx="15">
                  <c:v>4.4903820251879303</c:v>
                </c:pt>
                <c:pt idx="16">
                  <c:v>1.7829201282135101</c:v>
                </c:pt>
                <c:pt idx="17">
                  <c:v>1.57693048818291</c:v>
                </c:pt>
                <c:pt idx="18">
                  <c:v>2.3448837466127799</c:v>
                </c:pt>
                <c:pt idx="19">
                  <c:v>1.7415098137015499</c:v>
                </c:pt>
                <c:pt idx="20">
                  <c:v>1.4079751594923</c:v>
                </c:pt>
                <c:pt idx="21">
                  <c:v>2.3929249350222301</c:v>
                </c:pt>
                <c:pt idx="22">
                  <c:v>1.2319647098744499</c:v>
                </c:pt>
                <c:pt idx="23">
                  <c:v>1.5574163969619801</c:v>
                </c:pt>
                <c:pt idx="24">
                  <c:v>1.5634079435697701</c:v>
                </c:pt>
                <c:pt idx="25">
                  <c:v>1.49954859475585</c:v>
                </c:pt>
                <c:pt idx="26">
                  <c:v>2.2582739560217902</c:v>
                </c:pt>
                <c:pt idx="27">
                  <c:v>1.31663838438146</c:v>
                </c:pt>
                <c:pt idx="28">
                  <c:v>4.6559026087734798</c:v>
                </c:pt>
                <c:pt idx="29">
                  <c:v>1.2160356347438801</c:v>
                </c:pt>
                <c:pt idx="30">
                  <c:v>1.48474234389816</c:v>
                </c:pt>
                <c:pt idx="31">
                  <c:v>1.6082574514869199</c:v>
                </c:pt>
                <c:pt idx="32">
                  <c:v>1.9088184866756901</c:v>
                </c:pt>
                <c:pt idx="33">
                  <c:v>1.9842391202415699</c:v>
                </c:pt>
                <c:pt idx="34">
                  <c:v>2.52694610778443</c:v>
                </c:pt>
                <c:pt idx="35">
                  <c:v>1.80620104544936</c:v>
                </c:pt>
                <c:pt idx="36">
                  <c:v>1.3961623474389</c:v>
                </c:pt>
                <c:pt idx="37">
                  <c:v>2.1674615030011202</c:v>
                </c:pt>
                <c:pt idx="38">
                  <c:v>2.0555838243369</c:v>
                </c:pt>
                <c:pt idx="39">
                  <c:v>4.95926025900153</c:v>
                </c:pt>
                <c:pt idx="40">
                  <c:v>2.1826086956521702</c:v>
                </c:pt>
                <c:pt idx="41">
                  <c:v>4.0070671488101803</c:v>
                </c:pt>
                <c:pt idx="42">
                  <c:v>2.1370903277378099</c:v>
                </c:pt>
                <c:pt idx="43">
                  <c:v>1.88597888163675</c:v>
                </c:pt>
                <c:pt idx="44">
                  <c:v>1.9321164561640101</c:v>
                </c:pt>
                <c:pt idx="45">
                  <c:v>2.3348248673024901</c:v>
                </c:pt>
                <c:pt idx="46">
                  <c:v>1.9029870658783501</c:v>
                </c:pt>
                <c:pt idx="47">
                  <c:v>2.0490219415737401</c:v>
                </c:pt>
                <c:pt idx="48">
                  <c:v>1.92075910583526</c:v>
                </c:pt>
                <c:pt idx="49">
                  <c:v>1.31034482758621</c:v>
                </c:pt>
                <c:pt idx="50">
                  <c:v>1.3914385161498299</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dLbls>
          <c:showLegendKey val="0"/>
          <c:showVal val="0"/>
          <c:showCatName val="0"/>
          <c:showSerName val="0"/>
          <c:showPercent val="0"/>
          <c:showBubbleSize val="0"/>
        </c:dLbls>
        <c:bubbleScale val="100"/>
        <c:showNegBubbles val="0"/>
        <c:axId val="1165903456"/>
        <c:axId val="1165901280"/>
      </c:bubbleChart>
      <c:valAx>
        <c:axId val="1165903456"/>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901280"/>
        <c:crosses val="autoZero"/>
        <c:crossBetween val="midCat"/>
      </c:valAx>
      <c:valAx>
        <c:axId val="116590128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6590345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chemeClr val="tx1">
                    <a:lumMod val="75000"/>
                    <a:lumOff val="25000"/>
                  </a:schemeClr>
                </a:solidFill>
                <a:latin typeface="微软雅黑" panose="020B0503020204020204" pitchFamily="34" charset="-122"/>
                <a:ea typeface="微软雅黑" panose="020B0503020204020204" pitchFamily="34" charset="-122"/>
              </a:defRPr>
            </a:pPr>
            <a:r>
              <a:rPr lang="zh-CN" altLang="zh-CN" sz="1200" b="1" i="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各店型平均每月新增与复购会员数中位数分布</a:t>
            </a:r>
            <a:endParaRPr lang="zh-CN" altLang="zh-CN"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c:rich>
      </c:tx>
      <c:layout/>
      <c:overlay val="0"/>
    </c:title>
    <c:autoTitleDeleted val="0"/>
    <c:plotArea>
      <c:layout/>
      <c:scatterChart>
        <c:scatterStyle val="lineMarker"/>
        <c:varyColors val="0"/>
        <c:ser>
          <c:idx val="0"/>
          <c:order val="0"/>
          <c:spPr>
            <a:ln w="19050">
              <a:noFill/>
            </a:ln>
          </c:spPr>
          <c:marker>
            <c:symbol val="circle"/>
            <c:size val="5"/>
            <c:spPr>
              <a:solidFill>
                <a:schemeClr val="accent1"/>
              </a:solidFill>
              <a:ln w="9525">
                <a:solidFill>
                  <a:schemeClr val="accent1"/>
                </a:solidFill>
              </a:ln>
              <a:effectLst/>
            </c:spPr>
          </c:marker>
          <c:trendline>
            <c:spPr>
              <a:ln>
                <a:solidFill>
                  <a:srgbClr val="01A145"/>
                </a:solidFill>
                <a:prstDash val="dash"/>
              </a:ln>
            </c:spPr>
            <c:trendlineType val="linear"/>
            <c:dispRSqr val="0"/>
            <c:dispEq val="1"/>
            <c:trendlineLbl>
              <c:layout>
                <c:manualLayout>
                  <c:x val="-6.3899999999999998E-2"/>
                  <c:y val="-5.0475462962962965E-2"/>
                </c:manualLayout>
              </c:layout>
              <c:numFmt formatCode="General" sourceLinked="0"/>
              <c:txPr>
                <a:bodyPr/>
                <a:lstStyle/>
                <a:p>
                  <a:pPr>
                    <a:defRPr b="1">
                      <a:solidFill>
                        <a:srgbClr val="01A145"/>
                      </a:solidFill>
                    </a:defRPr>
                  </a:pPr>
                  <a:endParaRPr lang="zh-CN"/>
                </a:p>
              </c:txPr>
            </c:trendlineLbl>
          </c:trendline>
          <c:xVal>
            <c:numRef>
              <c:f>门店分析2新!$D$2:$D$11</c:f>
              <c:numCache>
                <c:formatCode>0_);[Red]\(0\)</c:formatCode>
                <c:ptCount val="10"/>
                <c:pt idx="0">
                  <c:v>321.76470499999999</c:v>
                </c:pt>
                <c:pt idx="1">
                  <c:v>339.11764699999998</c:v>
                </c:pt>
                <c:pt idx="2">
                  <c:v>305.47058800000002</c:v>
                </c:pt>
                <c:pt idx="3">
                  <c:v>240.11764700000001</c:v>
                </c:pt>
                <c:pt idx="4">
                  <c:v>229.35294099999999</c:v>
                </c:pt>
                <c:pt idx="5">
                  <c:v>163.41176400000001</c:v>
                </c:pt>
                <c:pt idx="6">
                  <c:v>145.11764700000001</c:v>
                </c:pt>
                <c:pt idx="7">
                  <c:v>123.882352</c:v>
                </c:pt>
                <c:pt idx="8">
                  <c:v>166.17646999999999</c:v>
                </c:pt>
                <c:pt idx="9">
                  <c:v>103.705882</c:v>
                </c:pt>
              </c:numCache>
            </c:numRef>
          </c:xVal>
          <c:yVal>
            <c:numRef>
              <c:f>门店分析2新!$E$2:$E$11</c:f>
              <c:numCache>
                <c:formatCode>0_);[Red]\(0\)</c:formatCode>
                <c:ptCount val="10"/>
                <c:pt idx="0">
                  <c:v>5611.5294110000004</c:v>
                </c:pt>
                <c:pt idx="1">
                  <c:v>5192.2941170000004</c:v>
                </c:pt>
                <c:pt idx="2">
                  <c:v>4161.3529410000001</c:v>
                </c:pt>
                <c:pt idx="3">
                  <c:v>3869.529411</c:v>
                </c:pt>
                <c:pt idx="4">
                  <c:v>2708.8823520000001</c:v>
                </c:pt>
                <c:pt idx="5">
                  <c:v>1729.1764700000001</c:v>
                </c:pt>
                <c:pt idx="6">
                  <c:v>1185.117647</c:v>
                </c:pt>
                <c:pt idx="7">
                  <c:v>654.35294099999999</c:v>
                </c:pt>
                <c:pt idx="8">
                  <c:v>295.52941099999998</c:v>
                </c:pt>
                <c:pt idx="9">
                  <c:v>476.92857099999998</c:v>
                </c:pt>
              </c:numCache>
            </c:numRef>
          </c:yVal>
          <c:smooth val="0"/>
        </c:ser>
        <c:dLbls>
          <c:showLegendKey val="0"/>
          <c:showVal val="0"/>
          <c:showCatName val="0"/>
          <c:showSerName val="0"/>
          <c:showPercent val="0"/>
          <c:showBubbleSize val="0"/>
        </c:dLbls>
        <c:axId val="1165901824"/>
        <c:axId val="1165902912"/>
      </c:scatterChart>
      <c:valAx>
        <c:axId val="116590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b="0">
                    <a:solidFill>
                      <a:schemeClr val="tx1">
                        <a:lumMod val="75000"/>
                        <a:lumOff val="25000"/>
                      </a:schemeClr>
                    </a:solidFill>
                  </a:defRPr>
                </a:pPr>
                <a:r>
                  <a:rPr lang="zh-CN" altLang="en-US" b="0" dirty="0" smtClean="0">
                    <a:solidFill>
                      <a:schemeClr val="tx1">
                        <a:lumMod val="75000"/>
                        <a:lumOff val="25000"/>
                      </a:schemeClr>
                    </a:solidFill>
                  </a:rPr>
                  <a:t>平均每月新增会员数</a:t>
                </a:r>
                <a:endParaRPr lang="zh-CN" altLang="en-US" b="0" dirty="0">
                  <a:solidFill>
                    <a:schemeClr val="tx1">
                      <a:lumMod val="75000"/>
                      <a:lumOff val="25000"/>
                    </a:schemeClr>
                  </a:solidFill>
                </a:endParaRPr>
              </a:p>
            </c:rich>
          </c:tx>
          <c:layout/>
          <c:overlay val="0"/>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宋体"/>
                <a:ea typeface="宋体"/>
                <a:cs typeface="宋体"/>
              </a:defRPr>
            </a:pPr>
            <a:endParaRPr lang="zh-CN"/>
          </a:p>
        </c:txPr>
        <c:crossAx val="1165902912"/>
        <c:crosses val="autoZero"/>
        <c:crossBetween val="midCat"/>
      </c:valAx>
      <c:valAx>
        <c:axId val="1165902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sz="1000"/>
                </a:pPr>
                <a:r>
                  <a:rPr lang="zh-CN" altLang="zh-CN" sz="1000" b="0" i="0" baseline="0" dirty="0" smtClean="0">
                    <a:effectLst/>
                  </a:rPr>
                  <a:t>平均每月复购会员数</a:t>
                </a:r>
                <a:endParaRPr lang="zh-CN" altLang="zh-CN" sz="1000" dirty="0">
                  <a:effectLst/>
                </a:endParaRPr>
              </a:p>
            </c:rich>
          </c:tx>
          <c:layout/>
          <c:overlay val="0"/>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0182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bg2">
          <a:lumMod val="90000"/>
        </a:schemeClr>
      </a:solidFill>
      <a:round/>
    </a:ln>
    <a:effectLst/>
  </c:spPr>
  <c:txPr>
    <a:bodyPr/>
    <a:lstStyle/>
    <a:p>
      <a:pPr>
        <a:defRPr/>
      </a:pPr>
      <a:endParaRPr lang="zh-CN"/>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smtClean="0">
                <a:effectLst/>
                <a:latin typeface="微软雅黑" panose="020B0503020204020204" pitchFamily="34" charset="-122"/>
                <a:ea typeface="微软雅黑" panose="020B0503020204020204" pitchFamily="34" charset="-122"/>
              </a:rPr>
              <a:t>各店型平均每月消费会员数及其购买金额中位数分布</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01A145"/>
                </a:solidFill>
                <a:prstDash val="sysDot"/>
              </a:ln>
              <a:effectLst/>
            </c:spPr>
            <c:trendlineType val="linear"/>
            <c:dispRSqr val="0"/>
            <c:dispEq val="1"/>
            <c:trendlineLbl>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rgbClr val="01A145"/>
                      </a:solidFill>
                      <a:latin typeface="+mn-lt"/>
                      <a:ea typeface="+mn-ea"/>
                      <a:cs typeface="+mn-cs"/>
                    </a:defRPr>
                  </a:pPr>
                  <a:endParaRPr lang="zh-CN"/>
                </a:p>
              </c:txPr>
            </c:trendlineLbl>
          </c:trendline>
          <c:xVal>
            <c:numRef>
              <c:f>门店分析2新!$B$2:$B$11</c:f>
              <c:numCache>
                <c:formatCode>0_);[Red]\(0\)</c:formatCode>
                <c:ptCount val="10"/>
                <c:pt idx="0">
                  <c:v>108.88037634115101</c:v>
                </c:pt>
                <c:pt idx="1">
                  <c:v>94.149503945301504</c:v>
                </c:pt>
                <c:pt idx="2">
                  <c:v>64.204572565626904</c:v>
                </c:pt>
                <c:pt idx="3">
                  <c:v>131.34702748381801</c:v>
                </c:pt>
                <c:pt idx="4">
                  <c:v>118.698103974951</c:v>
                </c:pt>
                <c:pt idx="5">
                  <c:v>128.203643472924</c:v>
                </c:pt>
                <c:pt idx="6">
                  <c:v>136.01834160457301</c:v>
                </c:pt>
                <c:pt idx="7">
                  <c:v>166.72155139477499</c:v>
                </c:pt>
                <c:pt idx="8">
                  <c:v>181.67450262230199</c:v>
                </c:pt>
                <c:pt idx="9">
                  <c:v>217.99608131270799</c:v>
                </c:pt>
              </c:numCache>
            </c:numRef>
          </c:xVal>
          <c:yVal>
            <c:numRef>
              <c:f>门店分析2新!$C$2:$C$11</c:f>
              <c:numCache>
                <c:formatCode>0_);[Red]\(0\)</c:formatCode>
                <c:ptCount val="10"/>
                <c:pt idx="0">
                  <c:v>1004.764705</c:v>
                </c:pt>
                <c:pt idx="1">
                  <c:v>623.75</c:v>
                </c:pt>
                <c:pt idx="2">
                  <c:v>674.35714199999995</c:v>
                </c:pt>
                <c:pt idx="3">
                  <c:v>2241.647058</c:v>
                </c:pt>
                <c:pt idx="4">
                  <c:v>1616.5882349999999</c:v>
                </c:pt>
                <c:pt idx="5">
                  <c:v>4822.6470579999996</c:v>
                </c:pt>
                <c:pt idx="6">
                  <c:v>3462.764705</c:v>
                </c:pt>
                <c:pt idx="7">
                  <c:v>6176.1764700000003</c:v>
                </c:pt>
                <c:pt idx="8">
                  <c:v>5154.2352940000001</c:v>
                </c:pt>
                <c:pt idx="9">
                  <c:v>6768.3529410000001</c:v>
                </c:pt>
              </c:numCache>
            </c:numRef>
          </c:yVal>
          <c:smooth val="0"/>
        </c:ser>
        <c:dLbls>
          <c:showLegendKey val="0"/>
          <c:showVal val="0"/>
          <c:showCatName val="0"/>
          <c:showSerName val="0"/>
          <c:showPercent val="0"/>
          <c:showBubbleSize val="0"/>
        </c:dLbls>
        <c:axId val="1165905632"/>
        <c:axId val="1165906176"/>
      </c:scatterChart>
      <c:valAx>
        <c:axId val="1165905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baseline="0" dirty="0" smtClean="0">
                    <a:effectLst/>
                  </a:rPr>
                  <a:t>平均每个月消费会员数量</a:t>
                </a:r>
                <a:endParaRPr lang="zh-CN" altLang="zh-CN" sz="1000"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06176"/>
        <c:crosses val="autoZero"/>
        <c:crossBetween val="midCat"/>
      </c:valAx>
      <c:valAx>
        <c:axId val="11659061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baseline="0" dirty="0" smtClean="0">
                    <a:effectLst/>
                  </a:rPr>
                  <a:t>平均每个会员每月购买金额</a:t>
                </a:r>
                <a:endParaRPr lang="zh-CN" altLang="zh-CN" sz="1000"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165905632"/>
        <c:crosses val="autoZero"/>
        <c:crossBetween val="midCat"/>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baseline="0">
                <a:solidFill>
                  <a:schemeClr val="tx1">
                    <a:lumMod val="75000"/>
                    <a:lumOff val="25000"/>
                  </a:schemeClr>
                </a:solidFill>
                <a:effectLst/>
                <a:latin typeface="微软雅黑" panose="020B0503020204020204" pitchFamily="34" charset="-122"/>
                <a:ea typeface="微软雅黑" panose="020B0503020204020204" pitchFamily="34" charset="-122"/>
              </a:rPr>
              <a:t>各店型消费频次分布</a:t>
            </a:r>
            <a:endParaRPr lang="zh-CN" altLang="zh-CN" sz="1200">
              <a:solidFill>
                <a:schemeClr val="tx1">
                  <a:lumMod val="75000"/>
                  <a:lumOff val="25000"/>
                </a:schemeClr>
              </a:solidFill>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percentStacked"/>
        <c:varyColors val="0"/>
        <c:ser>
          <c:idx val="0"/>
          <c:order val="0"/>
          <c:tx>
            <c:strRef>
              <c:f>门店分析4!$F$32</c:f>
              <c:strCache>
                <c:ptCount val="1"/>
                <c:pt idx="0">
                  <c:v>1次</c:v>
                </c:pt>
              </c:strCache>
            </c:strRef>
          </c:tx>
          <c:spPr>
            <a:solidFill>
              <a:schemeClr val="accent6"/>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门店分析4!$F$33:$F$42</c:f>
              <c:numCache>
                <c:formatCode>0.00%</c:formatCode>
                <c:ptCount val="10"/>
                <c:pt idx="0">
                  <c:v>0.4573136273616365</c:v>
                </c:pt>
                <c:pt idx="1">
                  <c:v>0.41218692415696112</c:v>
                </c:pt>
                <c:pt idx="2">
                  <c:v>0.3993580749937537</c:v>
                </c:pt>
                <c:pt idx="3">
                  <c:v>0.40446288540233272</c:v>
                </c:pt>
                <c:pt idx="4">
                  <c:v>0.44452463210483373</c:v>
                </c:pt>
                <c:pt idx="5">
                  <c:v>0.45989291427252144</c:v>
                </c:pt>
                <c:pt idx="6">
                  <c:v>0.46892056472936305</c:v>
                </c:pt>
                <c:pt idx="7">
                  <c:v>0.50176184732216156</c:v>
                </c:pt>
                <c:pt idx="8">
                  <c:v>0.53972296796275088</c:v>
                </c:pt>
                <c:pt idx="9">
                  <c:v>0.55124631679541292</c:v>
                </c:pt>
              </c:numCache>
            </c:numRef>
          </c:val>
        </c:ser>
        <c:ser>
          <c:idx val="1"/>
          <c:order val="1"/>
          <c:tx>
            <c:strRef>
              <c:f>门店分析4!$G$32</c:f>
              <c:strCache>
                <c:ptCount val="1"/>
                <c:pt idx="0">
                  <c:v>2次</c:v>
                </c:pt>
              </c:strCache>
            </c:strRef>
          </c:tx>
          <c:spPr>
            <a:solidFill>
              <a:schemeClr val="accent5"/>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门店分析4!$G$33:$G$42</c:f>
              <c:numCache>
                <c:formatCode>0.00%</c:formatCode>
                <c:ptCount val="10"/>
                <c:pt idx="0">
                  <c:v>0.15854720218306598</c:v>
                </c:pt>
                <c:pt idx="1">
                  <c:v>0.15490095734051668</c:v>
                </c:pt>
                <c:pt idx="2">
                  <c:v>0.14685475966250888</c:v>
                </c:pt>
                <c:pt idx="3">
                  <c:v>0.1490232368087395</c:v>
                </c:pt>
                <c:pt idx="4">
                  <c:v>0.15043009236409785</c:v>
                </c:pt>
                <c:pt idx="5">
                  <c:v>0.14783625813655993</c:v>
                </c:pt>
                <c:pt idx="6">
                  <c:v>0.14914518812930397</c:v>
                </c:pt>
                <c:pt idx="7">
                  <c:v>0.15272200099831251</c:v>
                </c:pt>
                <c:pt idx="8">
                  <c:v>0.15819601777507208</c:v>
                </c:pt>
                <c:pt idx="9">
                  <c:v>0.15640678506012581</c:v>
                </c:pt>
              </c:numCache>
            </c:numRef>
          </c:val>
        </c:ser>
        <c:ser>
          <c:idx val="2"/>
          <c:order val="2"/>
          <c:tx>
            <c:strRef>
              <c:f>门店分析4!$H$32</c:f>
              <c:strCache>
                <c:ptCount val="1"/>
                <c:pt idx="0">
                  <c:v>3次</c:v>
                </c:pt>
              </c:strCache>
            </c:strRef>
          </c:tx>
          <c:spPr>
            <a:solidFill>
              <a:schemeClr val="accent4"/>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门店分析4!$H$33:$H$42</c:f>
              <c:numCache>
                <c:formatCode>0.00%</c:formatCode>
                <c:ptCount val="10"/>
                <c:pt idx="0">
                  <c:v>9.0438395079955811E-2</c:v>
                </c:pt>
                <c:pt idx="1">
                  <c:v>9.1167610510312927E-2</c:v>
                </c:pt>
                <c:pt idx="2">
                  <c:v>8.7445122001444192E-2</c:v>
                </c:pt>
                <c:pt idx="3">
                  <c:v>8.8710888911589555E-2</c:v>
                </c:pt>
                <c:pt idx="4">
                  <c:v>8.4764960062851905E-2</c:v>
                </c:pt>
                <c:pt idx="5">
                  <c:v>8.3026187766948659E-2</c:v>
                </c:pt>
                <c:pt idx="6">
                  <c:v>8.3214912116643835E-2</c:v>
                </c:pt>
                <c:pt idx="7">
                  <c:v>8.2119201187662458E-2</c:v>
                </c:pt>
                <c:pt idx="8">
                  <c:v>8.0752697496376494E-2</c:v>
                </c:pt>
                <c:pt idx="9">
                  <c:v>8.1070319343792302E-2</c:v>
                </c:pt>
              </c:numCache>
            </c:numRef>
          </c:val>
        </c:ser>
        <c:ser>
          <c:idx val="3"/>
          <c:order val="3"/>
          <c:tx>
            <c:strRef>
              <c:f>门店分析4!$I$32</c:f>
              <c:strCache>
                <c:ptCount val="1"/>
                <c:pt idx="0">
                  <c:v>4-7次</c:v>
                </c:pt>
              </c:strCache>
            </c:strRef>
          </c:tx>
          <c:spPr>
            <a:solidFill>
              <a:schemeClr val="accent6">
                <a:lumMod val="60000"/>
              </a:schemeClr>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门店分析4!$I$33:$I$42</c:f>
              <c:numCache>
                <c:formatCode>0.00%</c:formatCode>
                <c:ptCount val="10"/>
                <c:pt idx="0">
                  <c:v>0.16193787833276482</c:v>
                </c:pt>
                <c:pt idx="1">
                  <c:v>0.17159583621547753</c:v>
                </c:pt>
                <c:pt idx="2">
                  <c:v>0.16987674930055435</c:v>
                </c:pt>
                <c:pt idx="3">
                  <c:v>0.16701719175324636</c:v>
                </c:pt>
                <c:pt idx="4">
                  <c:v>0.15671075029461831</c:v>
                </c:pt>
                <c:pt idx="5">
                  <c:v>0.15196343465897713</c:v>
                </c:pt>
                <c:pt idx="6">
                  <c:v>0.15003913819781725</c:v>
                </c:pt>
                <c:pt idx="7">
                  <c:v>0.14030348986851254</c:v>
                </c:pt>
                <c:pt idx="8">
                  <c:v>0.12684718994940369</c:v>
                </c:pt>
                <c:pt idx="9">
                  <c:v>0.12295930556661623</c:v>
                </c:pt>
              </c:numCache>
            </c:numRef>
          </c:val>
        </c:ser>
        <c:ser>
          <c:idx val="4"/>
          <c:order val="4"/>
          <c:tx>
            <c:strRef>
              <c:f>门店分析4!$J$32</c:f>
              <c:strCache>
                <c:ptCount val="1"/>
                <c:pt idx="0">
                  <c:v>8-12次</c:v>
                </c:pt>
              </c:strCache>
            </c:strRef>
          </c:tx>
          <c:spPr>
            <a:solidFill>
              <a:schemeClr val="accent5">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门店分析4!$J$33:$J$42</c:f>
              <c:numCache>
                <c:formatCode>0.00%</c:formatCode>
                <c:ptCount val="10"/>
                <c:pt idx="0">
                  <c:v>7.132129456626328E-2</c:v>
                </c:pt>
                <c:pt idx="1">
                  <c:v>8.3450025025447225E-2</c:v>
                </c:pt>
                <c:pt idx="2">
                  <c:v>8.7195270951108822E-2</c:v>
                </c:pt>
                <c:pt idx="3">
                  <c:v>8.6148049778568297E-2</c:v>
                </c:pt>
                <c:pt idx="4">
                  <c:v>7.610519636184164E-2</c:v>
                </c:pt>
                <c:pt idx="5">
                  <c:v>7.3336525526947527E-2</c:v>
                </c:pt>
                <c:pt idx="6">
                  <c:v>7.0754861046528991E-2</c:v>
                </c:pt>
                <c:pt idx="7">
                  <c:v>6.125036374430691E-2</c:v>
                </c:pt>
                <c:pt idx="8">
                  <c:v>4.9837805121924893E-2</c:v>
                </c:pt>
                <c:pt idx="9">
                  <c:v>4.8259934697778131E-2</c:v>
                </c:pt>
              </c:numCache>
            </c:numRef>
          </c:val>
        </c:ser>
        <c:ser>
          <c:idx val="5"/>
          <c:order val="5"/>
          <c:tx>
            <c:strRef>
              <c:f>门店分析4!$K$32</c:f>
              <c:strCache>
                <c:ptCount val="1"/>
                <c:pt idx="0">
                  <c:v>13-18次</c:v>
                </c:pt>
              </c:strCache>
            </c:strRef>
          </c:tx>
          <c:spPr>
            <a:solidFill>
              <a:schemeClr val="accent4">
                <a:lumMod val="60000"/>
              </a:schemeClr>
            </a:solidFill>
            <a:ln>
              <a:noFill/>
            </a:ln>
            <a:effectLst/>
          </c:spPr>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门店分析4!$K$33:$K$42</c:f>
              <c:numCache>
                <c:formatCode>0.00%</c:formatCode>
                <c:ptCount val="10"/>
                <c:pt idx="0">
                  <c:v>3.3290737752073356E-2</c:v>
                </c:pt>
                <c:pt idx="1">
                  <c:v>4.3403685770362001E-2</c:v>
                </c:pt>
                <c:pt idx="2">
                  <c:v>4.9330481553579324E-2</c:v>
                </c:pt>
                <c:pt idx="3">
                  <c:v>4.881712805783063E-2</c:v>
                </c:pt>
                <c:pt idx="4">
                  <c:v>4.1076338876522192E-2</c:v>
                </c:pt>
                <c:pt idx="5">
                  <c:v>3.9471002867084597E-2</c:v>
                </c:pt>
                <c:pt idx="6">
                  <c:v>3.6939526765825917E-2</c:v>
                </c:pt>
                <c:pt idx="7">
                  <c:v>3.0280952641267071E-2</c:v>
                </c:pt>
                <c:pt idx="8">
                  <c:v>2.290549161948887E-2</c:v>
                </c:pt>
                <c:pt idx="9">
                  <c:v>2.0625945687664252E-2</c:v>
                </c:pt>
              </c:numCache>
            </c:numRef>
          </c:val>
        </c:ser>
        <c:ser>
          <c:idx val="6"/>
          <c:order val="6"/>
          <c:tx>
            <c:strRef>
              <c:f>门店分析4!$L$32</c:f>
              <c:strCache>
                <c:ptCount val="1"/>
                <c:pt idx="0">
                  <c:v>19次以上</c:v>
                </c:pt>
              </c:strCache>
            </c:strRef>
          </c:tx>
          <c:spPr>
            <a:solidFill>
              <a:schemeClr val="accent6">
                <a:lumMod val="80000"/>
                <a:lumOff val="2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门店分析4!$L$33:$L$42</c:f>
              <c:numCache>
                <c:formatCode>0.00%</c:formatCode>
                <c:ptCount val="10"/>
                <c:pt idx="0">
                  <c:v>2.7150864724240279E-2</c:v>
                </c:pt>
                <c:pt idx="1">
                  <c:v>4.3294960980922552E-2</c:v>
                </c:pt>
                <c:pt idx="2">
                  <c:v>5.9939541537050715E-2</c:v>
                </c:pt>
                <c:pt idx="3">
                  <c:v>5.5820619287692962E-2</c:v>
                </c:pt>
                <c:pt idx="4">
                  <c:v>4.6388029935234332E-2</c:v>
                </c:pt>
                <c:pt idx="5">
                  <c:v>4.4473676770960695E-2</c:v>
                </c:pt>
                <c:pt idx="6">
                  <c:v>4.0985809014516997E-2</c:v>
                </c:pt>
                <c:pt idx="7">
                  <c:v>3.1562144237776937E-2</c:v>
                </c:pt>
                <c:pt idx="8">
                  <c:v>2.1737830074983054E-2</c:v>
                </c:pt>
                <c:pt idx="9">
                  <c:v>1.9431392848610337E-2</c:v>
                </c:pt>
              </c:numCache>
            </c:numRef>
          </c:val>
        </c:ser>
        <c:dLbls>
          <c:showLegendKey val="0"/>
          <c:showVal val="0"/>
          <c:showCatName val="0"/>
          <c:showSerName val="0"/>
          <c:showPercent val="0"/>
          <c:showBubbleSize val="0"/>
        </c:dLbls>
        <c:axId val="1165907808"/>
        <c:axId val="1169247232"/>
      </c:areaChart>
      <c:catAx>
        <c:axId val="11659078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9247232"/>
        <c:crosses val="autoZero"/>
        <c:auto val="1"/>
        <c:lblAlgn val="ctr"/>
        <c:lblOffset val="100"/>
        <c:noMultiLvlLbl val="0"/>
      </c:catAx>
      <c:valAx>
        <c:axId val="116924723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07808"/>
        <c:crosses val="autoZero"/>
        <c:crossBetween val="midCat"/>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各店型品类销售结构</a:t>
            </a:r>
            <a:endParaRPr lang="zh-CN" altLang="zh-CN" sz="120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percentStacked"/>
        <c:varyColors val="0"/>
        <c:ser>
          <c:idx val="0"/>
          <c:order val="0"/>
          <c:tx>
            <c:strRef>
              <c:f>品类分析3!$N$3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品类分析3!$N$4:$N$13</c:f>
              <c:numCache>
                <c:formatCode>0.00%</c:formatCode>
                <c:ptCount val="10"/>
                <c:pt idx="0">
                  <c:v>0.38677560823442692</c:v>
                </c:pt>
                <c:pt idx="1">
                  <c:v>0.3633559720502762</c:v>
                </c:pt>
                <c:pt idx="2">
                  <c:v>0.44180369435760558</c:v>
                </c:pt>
                <c:pt idx="3">
                  <c:v>0.40153629753210851</c:v>
                </c:pt>
                <c:pt idx="4">
                  <c:v>0.38725798578074927</c:v>
                </c:pt>
                <c:pt idx="5">
                  <c:v>0.37872867674633637</c:v>
                </c:pt>
                <c:pt idx="6">
                  <c:v>0.36537972570677424</c:v>
                </c:pt>
                <c:pt idx="7">
                  <c:v>0.38165026154629506</c:v>
                </c:pt>
                <c:pt idx="8">
                  <c:v>0.35682296126497198</c:v>
                </c:pt>
                <c:pt idx="9">
                  <c:v>0.35352545495299775</c:v>
                </c:pt>
              </c:numCache>
            </c:numRef>
          </c:val>
        </c:ser>
        <c:ser>
          <c:idx val="1"/>
          <c:order val="1"/>
          <c:tx>
            <c:strRef>
              <c:f>品类分析3!$O$3</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品类分析3!$O$4:$O$13</c:f>
              <c:numCache>
                <c:formatCode>0.00%</c:formatCode>
                <c:ptCount val="10"/>
                <c:pt idx="0">
                  <c:v>0.30545914184692519</c:v>
                </c:pt>
                <c:pt idx="1">
                  <c:v>0.31298458431344506</c:v>
                </c:pt>
                <c:pt idx="2">
                  <c:v>0.28372149288450521</c:v>
                </c:pt>
                <c:pt idx="3">
                  <c:v>0.32755066737946176</c:v>
                </c:pt>
                <c:pt idx="4">
                  <c:v>0.34527830574989105</c:v>
                </c:pt>
                <c:pt idx="5">
                  <c:v>0.36310109623734954</c:v>
                </c:pt>
                <c:pt idx="6">
                  <c:v>0.37816221751048246</c:v>
                </c:pt>
                <c:pt idx="7">
                  <c:v>0.36556145164051862</c:v>
                </c:pt>
                <c:pt idx="8">
                  <c:v>0.38493276193398118</c:v>
                </c:pt>
                <c:pt idx="9">
                  <c:v>0.34371098317719556</c:v>
                </c:pt>
              </c:numCache>
            </c:numRef>
          </c:val>
        </c:ser>
        <c:ser>
          <c:idx val="2"/>
          <c:order val="2"/>
          <c:tx>
            <c:strRef>
              <c:f>品类分析3!$P$3</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品类分析3!$P$4:$P$13</c:f>
              <c:numCache>
                <c:formatCode>0.00%</c:formatCode>
                <c:ptCount val="10"/>
                <c:pt idx="0">
                  <c:v>0.13484477522639643</c:v>
                </c:pt>
                <c:pt idx="1">
                  <c:v>0.14755337480628566</c:v>
                </c:pt>
                <c:pt idx="2">
                  <c:v>0.12007106240580086</c:v>
                </c:pt>
                <c:pt idx="3">
                  <c:v>0.128596787375646</c:v>
                </c:pt>
                <c:pt idx="4">
                  <c:v>0.10875275217876676</c:v>
                </c:pt>
                <c:pt idx="5">
                  <c:v>9.6856197418992693E-2</c:v>
                </c:pt>
                <c:pt idx="6">
                  <c:v>8.3499761154763708E-2</c:v>
                </c:pt>
                <c:pt idx="7">
                  <c:v>7.5839020208040578E-2</c:v>
                </c:pt>
                <c:pt idx="8">
                  <c:v>7.2274319536877754E-2</c:v>
                </c:pt>
                <c:pt idx="9">
                  <c:v>0.1034242483436216</c:v>
                </c:pt>
              </c:numCache>
            </c:numRef>
          </c:val>
        </c:ser>
        <c:ser>
          <c:idx val="3"/>
          <c:order val="3"/>
          <c:tx>
            <c:strRef>
              <c:f>品类分析3!$Q$3</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品类分析3!$Q$4:$Q$13</c:f>
              <c:numCache>
                <c:formatCode>0.00%</c:formatCode>
                <c:ptCount val="10"/>
                <c:pt idx="0">
                  <c:v>5.7954281161268502E-2</c:v>
                </c:pt>
                <c:pt idx="1">
                  <c:v>8.5898131268430156E-2</c:v>
                </c:pt>
                <c:pt idx="2">
                  <c:v>7.8864604892834367E-2</c:v>
                </c:pt>
                <c:pt idx="3">
                  <c:v>7.2100041936430784E-2</c:v>
                </c:pt>
                <c:pt idx="4">
                  <c:v>7.9463705997444331E-2</c:v>
                </c:pt>
                <c:pt idx="5">
                  <c:v>7.9444235058434662E-2</c:v>
                </c:pt>
                <c:pt idx="6">
                  <c:v>8.4505965640116587E-2</c:v>
                </c:pt>
                <c:pt idx="7">
                  <c:v>8.5583353425782341E-2</c:v>
                </c:pt>
                <c:pt idx="8">
                  <c:v>8.4393108664463937E-2</c:v>
                </c:pt>
                <c:pt idx="9">
                  <c:v>0.12013335607675946</c:v>
                </c:pt>
              </c:numCache>
            </c:numRef>
          </c:val>
        </c:ser>
        <c:ser>
          <c:idx val="4"/>
          <c:order val="4"/>
          <c:tx>
            <c:strRef>
              <c:f>品类分析3!$R$3</c:f>
              <c:strCache>
                <c:ptCount val="1"/>
                <c:pt idx="0">
                  <c:v>医疗器械</c:v>
                </c:pt>
              </c:strCache>
            </c:strRef>
          </c:tx>
          <c:spPr>
            <a:solidFill>
              <a:schemeClr val="accent5">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品类分析3!$R$4:$R$13</c:f>
              <c:numCache>
                <c:formatCode>0.00%</c:formatCode>
                <c:ptCount val="10"/>
                <c:pt idx="0">
                  <c:v>5.9491461817975655E-2</c:v>
                </c:pt>
                <c:pt idx="1">
                  <c:v>4.9467356247166118E-2</c:v>
                </c:pt>
                <c:pt idx="2">
                  <c:v>3.8921913419657277E-2</c:v>
                </c:pt>
                <c:pt idx="3">
                  <c:v>4.5360817148372735E-2</c:v>
                </c:pt>
                <c:pt idx="4">
                  <c:v>4.5772483548279119E-2</c:v>
                </c:pt>
                <c:pt idx="5">
                  <c:v>4.7704878043131671E-2</c:v>
                </c:pt>
                <c:pt idx="6">
                  <c:v>4.9657720141215542E-2</c:v>
                </c:pt>
                <c:pt idx="7">
                  <c:v>4.8295492230231628E-2</c:v>
                </c:pt>
                <c:pt idx="8">
                  <c:v>5.139305063831491E-2</c:v>
                </c:pt>
                <c:pt idx="9">
                  <c:v>3.6445863917027137E-2</c:v>
                </c:pt>
              </c:numCache>
            </c:numRef>
          </c:val>
        </c:ser>
        <c:ser>
          <c:idx val="5"/>
          <c:order val="5"/>
          <c:tx>
            <c:strRef>
              <c:f>品类分析3!$S$3</c:f>
              <c:strCache>
                <c:ptCount val="1"/>
                <c:pt idx="0">
                  <c:v>母婴类</c:v>
                </c:pt>
              </c:strCache>
            </c:strRef>
          </c:tx>
          <c:spPr>
            <a:solidFill>
              <a:schemeClr val="accent4">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品类分析3!$S$4:$S$13</c:f>
              <c:numCache>
                <c:formatCode>0.00%</c:formatCode>
                <c:ptCount val="10"/>
                <c:pt idx="0">
                  <c:v>1.9443278483453209E-2</c:v>
                </c:pt>
                <c:pt idx="1">
                  <c:v>1.1003521752053037E-2</c:v>
                </c:pt>
                <c:pt idx="2">
                  <c:v>1.2407128518623847E-2</c:v>
                </c:pt>
                <c:pt idx="3">
                  <c:v>4.9907180087867542E-3</c:v>
                </c:pt>
                <c:pt idx="4">
                  <c:v>1.0133388096918172E-2</c:v>
                </c:pt>
                <c:pt idx="5">
                  <c:v>9.5828977236653325E-3</c:v>
                </c:pt>
                <c:pt idx="6">
                  <c:v>9.0683767724461309E-3</c:v>
                </c:pt>
                <c:pt idx="7">
                  <c:v>1.016870724731021E-2</c:v>
                </c:pt>
                <c:pt idx="8">
                  <c:v>1.2412405029603245E-2</c:v>
                </c:pt>
                <c:pt idx="9">
                  <c:v>4.0934776327254943E-3</c:v>
                </c:pt>
              </c:numCache>
            </c:numRef>
          </c:val>
        </c:ser>
        <c:ser>
          <c:idx val="6"/>
          <c:order val="6"/>
          <c:tx>
            <c:strRef>
              <c:f>品类分析3!$T$3</c:f>
              <c:strCache>
                <c:ptCount val="1"/>
                <c:pt idx="0">
                  <c:v>个人护理</c:v>
                </c:pt>
              </c:strCache>
            </c:strRef>
          </c:tx>
          <c:spPr>
            <a:solidFill>
              <a:schemeClr val="accent6">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品类分析3!$T$4:$T$13</c:f>
              <c:numCache>
                <c:formatCode>0.00%</c:formatCode>
                <c:ptCount val="10"/>
                <c:pt idx="0">
                  <c:v>1.0797416584361483E-2</c:v>
                </c:pt>
                <c:pt idx="1">
                  <c:v>6.2001165159659474E-3</c:v>
                </c:pt>
                <c:pt idx="2">
                  <c:v>4.3911317718098725E-3</c:v>
                </c:pt>
                <c:pt idx="3">
                  <c:v>2.9423417522239318E-3</c:v>
                </c:pt>
                <c:pt idx="4">
                  <c:v>4.0966468869285148E-3</c:v>
                </c:pt>
                <c:pt idx="5">
                  <c:v>4.1879223426229337E-3</c:v>
                </c:pt>
                <c:pt idx="6">
                  <c:v>5.5908134083531656E-3</c:v>
                </c:pt>
                <c:pt idx="7">
                  <c:v>6.9839537593365071E-3</c:v>
                </c:pt>
                <c:pt idx="8">
                  <c:v>8.5094837673765182E-3</c:v>
                </c:pt>
                <c:pt idx="9">
                  <c:v>7.1632409410292497E-3</c:v>
                </c:pt>
              </c:numCache>
            </c:numRef>
          </c:val>
        </c:ser>
        <c:ser>
          <c:idx val="7"/>
          <c:order val="7"/>
          <c:tx>
            <c:strRef>
              <c:f>品类分析3!$U$3</c:f>
              <c:strCache>
                <c:ptCount val="1"/>
                <c:pt idx="0">
                  <c:v>健康食品</c:v>
                </c:pt>
              </c:strCache>
            </c:strRef>
          </c:tx>
          <c:spPr>
            <a:solidFill>
              <a:schemeClr val="accent5">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品类分析3!$U$4:$U$13</c:f>
              <c:numCache>
                <c:formatCode>0.00%</c:formatCode>
                <c:ptCount val="10"/>
                <c:pt idx="0">
                  <c:v>1.0615560618416935E-2</c:v>
                </c:pt>
                <c:pt idx="1">
                  <c:v>8.7535886360258289E-3</c:v>
                </c:pt>
                <c:pt idx="2">
                  <c:v>6.7668527294597065E-3</c:v>
                </c:pt>
                <c:pt idx="3">
                  <c:v>5.246289407810324E-3</c:v>
                </c:pt>
                <c:pt idx="4">
                  <c:v>5.889213458582513E-3</c:v>
                </c:pt>
                <c:pt idx="5">
                  <c:v>6.7092550530472878E-3</c:v>
                </c:pt>
                <c:pt idx="6">
                  <c:v>8.1901219220600879E-3</c:v>
                </c:pt>
                <c:pt idx="7">
                  <c:v>9.3958099905966704E-3</c:v>
                </c:pt>
                <c:pt idx="8">
                  <c:v>9.9350222701276563E-3</c:v>
                </c:pt>
                <c:pt idx="9">
                  <c:v>1.3435969532835271E-2</c:v>
                </c:pt>
              </c:numCache>
            </c:numRef>
          </c:val>
        </c:ser>
        <c:ser>
          <c:idx val="8"/>
          <c:order val="8"/>
          <c:tx>
            <c:strRef>
              <c:f>品类分析3!$V$3</c:f>
              <c:strCache>
                <c:ptCount val="1"/>
                <c:pt idx="0">
                  <c:v>健身康复</c:v>
                </c:pt>
              </c:strCache>
            </c:strRef>
          </c:tx>
          <c:spPr>
            <a:solidFill>
              <a:schemeClr val="accent4">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品类分析3!$V$4:$V$13</c:f>
              <c:numCache>
                <c:formatCode>0.00%</c:formatCode>
                <c:ptCount val="10"/>
                <c:pt idx="0">
                  <c:v>2.7950744049766501E-3</c:v>
                </c:pt>
                <c:pt idx="1">
                  <c:v>4.7635683907992733E-3</c:v>
                </c:pt>
                <c:pt idx="2">
                  <c:v>3.3652336032067979E-3</c:v>
                </c:pt>
                <c:pt idx="3">
                  <c:v>4.5252310070278291E-3</c:v>
                </c:pt>
                <c:pt idx="4">
                  <c:v>3.4817338520314015E-3</c:v>
                </c:pt>
                <c:pt idx="5">
                  <c:v>3.0960600122118139E-3</c:v>
                </c:pt>
                <c:pt idx="6">
                  <c:v>2.7933138433803208E-3</c:v>
                </c:pt>
                <c:pt idx="7">
                  <c:v>2.939975511082769E-3</c:v>
                </c:pt>
                <c:pt idx="8">
                  <c:v>3.0432217484254493E-3</c:v>
                </c:pt>
                <c:pt idx="9">
                  <c:v>4.0891515646260031E-3</c:v>
                </c:pt>
              </c:numCache>
            </c:numRef>
          </c:val>
        </c:ser>
        <c:ser>
          <c:idx val="9"/>
          <c:order val="9"/>
          <c:tx>
            <c:strRef>
              <c:f>品类分析3!$W$3</c:f>
              <c:strCache>
                <c:ptCount val="1"/>
                <c:pt idx="0">
                  <c:v>普通食品</c:v>
                </c:pt>
              </c:strCache>
            </c:strRef>
          </c:tx>
          <c:spPr>
            <a:solidFill>
              <a:schemeClr val="accent6">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品类分析3!$W$4:$W$13</c:f>
              <c:numCache>
                <c:formatCode>0.00%</c:formatCode>
                <c:ptCount val="10"/>
                <c:pt idx="0">
                  <c:v>2.979830730743125E-3</c:v>
                </c:pt>
                <c:pt idx="1">
                  <c:v>2.2288076766921313E-3</c:v>
                </c:pt>
                <c:pt idx="2">
                  <c:v>2.1653469421175678E-3</c:v>
                </c:pt>
                <c:pt idx="3">
                  <c:v>1.0895031714205502E-3</c:v>
                </c:pt>
                <c:pt idx="4">
                  <c:v>1.6130140825912709E-3</c:v>
                </c:pt>
                <c:pt idx="5">
                  <c:v>1.9511140367351324E-3</c:v>
                </c:pt>
                <c:pt idx="6">
                  <c:v>3.7643804179578336E-3</c:v>
                </c:pt>
                <c:pt idx="7">
                  <c:v>3.6459797722826863E-3</c:v>
                </c:pt>
                <c:pt idx="8">
                  <c:v>3.9272949523846351E-3</c:v>
                </c:pt>
                <c:pt idx="9">
                  <c:v>2.8528109931142908E-3</c:v>
                </c:pt>
              </c:numCache>
            </c:numRef>
          </c:val>
        </c:ser>
        <c:ser>
          <c:idx val="10"/>
          <c:order val="10"/>
          <c:tx>
            <c:strRef>
              <c:f>品类分析3!$X$3</c:f>
              <c:strCache>
                <c:ptCount val="1"/>
                <c:pt idx="0">
                  <c:v>日常用品</c:v>
                </c:pt>
              </c:strCache>
            </c:strRef>
          </c:tx>
          <c:spPr>
            <a:solidFill>
              <a:schemeClr val="accent5">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品类分析3!$X$4:$X$13</c:f>
              <c:numCache>
                <c:formatCode>0.00%</c:formatCode>
                <c:ptCount val="10"/>
                <c:pt idx="0">
                  <c:v>5.4837677413406647E-3</c:v>
                </c:pt>
                <c:pt idx="1">
                  <c:v>4.3783779901861502E-3</c:v>
                </c:pt>
                <c:pt idx="2">
                  <c:v>4.7190956428632856E-3</c:v>
                </c:pt>
                <c:pt idx="3">
                  <c:v>3.0069687812213667E-3</c:v>
                </c:pt>
                <c:pt idx="4">
                  <c:v>4.7450425365337563E-3</c:v>
                </c:pt>
                <c:pt idx="5">
                  <c:v>5.1252312220883738E-3</c:v>
                </c:pt>
                <c:pt idx="6">
                  <c:v>5.2188883735814241E-3</c:v>
                </c:pt>
                <c:pt idx="7">
                  <c:v>5.4240699423116941E-3</c:v>
                </c:pt>
                <c:pt idx="8">
                  <c:v>6.7468481062140416E-3</c:v>
                </c:pt>
                <c:pt idx="9">
                  <c:v>6.8546607496811776E-3</c:v>
                </c:pt>
              </c:numCache>
            </c:numRef>
          </c:val>
        </c:ser>
        <c:ser>
          <c:idx val="11"/>
          <c:order val="11"/>
          <c:tx>
            <c:strRef>
              <c:f>品类分析3!$Y$3</c:f>
              <c:strCache>
                <c:ptCount val="1"/>
                <c:pt idx="0">
                  <c:v>消毒用品</c:v>
                </c:pt>
              </c:strCache>
            </c:strRef>
          </c:tx>
          <c:spPr>
            <a:solidFill>
              <a:schemeClr val="accent4">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品类分析3!$Y$4:$Y$13</c:f>
              <c:numCache>
                <c:formatCode>0.00%</c:formatCode>
                <c:ptCount val="10"/>
                <c:pt idx="0">
                  <c:v>3.3598031497152651E-3</c:v>
                </c:pt>
                <c:pt idx="1">
                  <c:v>3.4126003526745059E-3</c:v>
                </c:pt>
                <c:pt idx="2">
                  <c:v>2.802442831515665E-3</c:v>
                </c:pt>
                <c:pt idx="3">
                  <c:v>3.0543364994895295E-3</c:v>
                </c:pt>
                <c:pt idx="4">
                  <c:v>3.5157278312837889E-3</c:v>
                </c:pt>
                <c:pt idx="5">
                  <c:v>3.5124361053841978E-3</c:v>
                </c:pt>
                <c:pt idx="6">
                  <c:v>4.1687151088684437E-3</c:v>
                </c:pt>
                <c:pt idx="7">
                  <c:v>4.5119247262112219E-3</c:v>
                </c:pt>
                <c:pt idx="8">
                  <c:v>5.6095220872587667E-3</c:v>
                </c:pt>
                <c:pt idx="9">
                  <c:v>4.2707821183869225E-3</c:v>
                </c:pt>
              </c:numCache>
            </c:numRef>
          </c:val>
        </c:ser>
        <c:dLbls>
          <c:showLegendKey val="0"/>
          <c:showVal val="0"/>
          <c:showCatName val="0"/>
          <c:showSerName val="0"/>
          <c:showPercent val="0"/>
          <c:showBubbleSize val="0"/>
        </c:dLbls>
        <c:gapWidth val="150"/>
        <c:overlap val="100"/>
        <c:axId val="1169237440"/>
        <c:axId val="1169233088"/>
      </c:barChart>
      <c:catAx>
        <c:axId val="116923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9233088"/>
        <c:crosses val="autoZero"/>
        <c:auto val="1"/>
        <c:lblAlgn val="ctr"/>
        <c:lblOffset val="100"/>
        <c:noMultiLvlLbl val="0"/>
      </c:catAx>
      <c:valAx>
        <c:axId val="1169233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9237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各店型会员销售概览</a:t>
            </a:r>
          </a:p>
        </c:rich>
      </c:tx>
      <c:layout>
        <c:manualLayout>
          <c:xMode val="edge"/>
          <c:yMode val="edge"/>
          <c:x val="0.42608227695011658"/>
          <c:y val="3.2407402352216653E-2"/>
        </c:manualLayout>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门店分析1!$J$2</c:f>
              <c:strCache>
                <c:ptCount val="1"/>
                <c:pt idx="0">
                  <c:v>数量</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门店分析1!$J$3:$J$12</c:f>
              <c:numCache>
                <c:formatCode>General</c:formatCode>
                <c:ptCount val="10"/>
                <c:pt idx="0">
                  <c:v>4</c:v>
                </c:pt>
                <c:pt idx="1">
                  <c:v>16</c:v>
                </c:pt>
                <c:pt idx="2">
                  <c:v>15</c:v>
                </c:pt>
                <c:pt idx="3">
                  <c:v>14</c:v>
                </c:pt>
                <c:pt idx="4">
                  <c:v>103</c:v>
                </c:pt>
                <c:pt idx="5">
                  <c:v>264</c:v>
                </c:pt>
                <c:pt idx="6">
                  <c:v>311</c:v>
                </c:pt>
                <c:pt idx="7">
                  <c:v>665</c:v>
                </c:pt>
                <c:pt idx="8">
                  <c:v>810</c:v>
                </c:pt>
                <c:pt idx="9">
                  <c:v>2</c:v>
                </c:pt>
              </c:numCache>
            </c:numRef>
          </c:val>
        </c:ser>
        <c:dLbls>
          <c:showLegendKey val="0"/>
          <c:showVal val="0"/>
          <c:showCatName val="0"/>
          <c:showSerName val="0"/>
          <c:showPercent val="0"/>
          <c:showBubbleSize val="0"/>
        </c:dLbls>
        <c:gapWidth val="219"/>
        <c:axId val="1169245600"/>
        <c:axId val="1169243968"/>
      </c:barChart>
      <c:lineChart>
        <c:grouping val="standard"/>
        <c:varyColors val="0"/>
        <c:ser>
          <c:idx val="1"/>
          <c:order val="1"/>
          <c:tx>
            <c:strRef>
              <c:f>门店分析1!$M$2</c:f>
              <c:strCache>
                <c:ptCount val="1"/>
                <c:pt idx="0">
                  <c:v>会员销售占比中位值</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门店分析1!$M$3:$M$12</c:f>
              <c:numCache>
                <c:formatCode>0%</c:formatCode>
                <c:ptCount val="10"/>
                <c:pt idx="0">
                  <c:v>0.79777525887741696</c:v>
                </c:pt>
                <c:pt idx="1">
                  <c:v>0.89215920654718905</c:v>
                </c:pt>
                <c:pt idx="2">
                  <c:v>0.90571323877365295</c:v>
                </c:pt>
                <c:pt idx="3">
                  <c:v>0.85801516904923603</c:v>
                </c:pt>
                <c:pt idx="4">
                  <c:v>0.89691252435810898</c:v>
                </c:pt>
                <c:pt idx="5">
                  <c:v>0.86983059604469404</c:v>
                </c:pt>
                <c:pt idx="6">
                  <c:v>0.84542342366818002</c:v>
                </c:pt>
                <c:pt idx="7">
                  <c:v>0.81895706838936699</c:v>
                </c:pt>
                <c:pt idx="8">
                  <c:v>0.79975519706309595</c:v>
                </c:pt>
                <c:pt idx="9">
                  <c:v>0.78508678707639201</c:v>
                </c:pt>
              </c:numCache>
            </c:numRef>
          </c:val>
          <c:smooth val="0"/>
        </c:ser>
        <c:dLbls>
          <c:showLegendKey val="0"/>
          <c:showVal val="0"/>
          <c:showCatName val="0"/>
          <c:showSerName val="0"/>
          <c:showPercent val="0"/>
          <c:showBubbleSize val="0"/>
        </c:dLbls>
        <c:marker val="1"/>
        <c:smooth val="0"/>
        <c:axId val="1169238528"/>
        <c:axId val="1169241248"/>
      </c:lineChart>
      <c:catAx>
        <c:axId val="116924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9243968"/>
        <c:crosses val="autoZero"/>
        <c:auto val="1"/>
        <c:lblAlgn val="ctr"/>
        <c:lblOffset val="100"/>
        <c:noMultiLvlLbl val="0"/>
      </c:catAx>
      <c:valAx>
        <c:axId val="1169243968"/>
        <c:scaling>
          <c:orientation val="minMax"/>
          <c:max val="900"/>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9245600"/>
        <c:crosses val="autoZero"/>
        <c:crossBetween val="between"/>
      </c:valAx>
      <c:catAx>
        <c:axId val="1169238528"/>
        <c:scaling>
          <c:orientation val="minMax"/>
        </c:scaling>
        <c:delete val="1"/>
        <c:axPos val="b"/>
        <c:numFmt formatCode="General" sourceLinked="1"/>
        <c:majorTickMark val="out"/>
        <c:minorTickMark val="none"/>
        <c:tickLblPos val="nextTo"/>
        <c:crossAx val="1169241248"/>
        <c:crosses val="autoZero"/>
        <c:auto val="1"/>
        <c:lblAlgn val="ctr"/>
        <c:lblOffset val="100"/>
        <c:noMultiLvlLbl val="0"/>
      </c:catAx>
      <c:valAx>
        <c:axId val="1169241248"/>
        <c:scaling>
          <c:orientation val="minMax"/>
          <c:min val="0.5"/>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69238528"/>
        <c:crosses val="max"/>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smtClean="0">
                <a:effectLst/>
                <a:latin typeface="微软雅黑" panose="020B0503020204020204" pitchFamily="34" charset="-122"/>
                <a:ea typeface="微软雅黑" panose="020B0503020204020204" pitchFamily="34" charset="-122"/>
              </a:rPr>
              <a:t>2016-2018</a:t>
            </a:r>
            <a:r>
              <a:rPr lang="zh-CN" altLang="zh-CN" sz="1200" b="1" i="0" baseline="0" dirty="0" smtClean="0">
                <a:effectLst/>
                <a:latin typeface="微软雅黑" panose="020B0503020204020204" pitchFamily="34" charset="-122"/>
                <a:ea typeface="微软雅黑" panose="020B0503020204020204" pitchFamily="34" charset="-122"/>
              </a:rPr>
              <a:t>年</a:t>
            </a:r>
            <a:r>
              <a:rPr lang="zh-CN" altLang="zh-CN" sz="1200" b="1" i="0" baseline="0" dirty="0">
                <a:effectLst/>
                <a:latin typeface="微软雅黑" panose="020B0503020204020204" pitchFamily="34" charset="-122"/>
                <a:ea typeface="微软雅黑" panose="020B0503020204020204" pitchFamily="34" charset="-122"/>
              </a:rPr>
              <a:t>新增会员销售情况</a:t>
            </a:r>
            <a:endParaRPr lang="zh-CN" altLang="zh-CN" sz="1200" b="1" dirty="0">
              <a:effectLst/>
              <a:latin typeface="微软雅黑" panose="020B0503020204020204" pitchFamily="34" charset="-122"/>
              <a:ea typeface="微软雅黑" panose="020B0503020204020204" pitchFamily="34" charset="-122"/>
            </a:endParaRPr>
          </a:p>
        </c:rich>
      </c:tx>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1"/>
          <c:order val="0"/>
          <c:tx>
            <c:strRef>
              <c:f>顾客分析!$B$22</c:f>
              <c:strCache>
                <c:ptCount val="1"/>
                <c:pt idx="0">
                  <c:v>新增会员数</c:v>
                </c:pt>
              </c:strCache>
            </c:strRef>
          </c:tx>
          <c:spPr>
            <a:solidFill>
              <a:schemeClr val="accent5"/>
            </a:solidFill>
            <a:ln>
              <a:noFill/>
            </a:ln>
            <a:effectLst/>
          </c:spPr>
          <c:invertIfNegative val="0"/>
          <c:cat>
            <c:numRef>
              <c:f>顾客分析!$A$23:$A$25</c:f>
              <c:numCache>
                <c:formatCode>General</c:formatCode>
                <c:ptCount val="3"/>
                <c:pt idx="0">
                  <c:v>2016</c:v>
                </c:pt>
                <c:pt idx="1">
                  <c:v>2017</c:v>
                </c:pt>
                <c:pt idx="2">
                  <c:v>2018</c:v>
                </c:pt>
              </c:numCache>
            </c:numRef>
          </c:cat>
          <c:val>
            <c:numRef>
              <c:f>顾客分析!$B$23:$B$25</c:f>
              <c:numCache>
                <c:formatCode>#,##0</c:formatCode>
                <c:ptCount val="3"/>
                <c:pt idx="0">
                  <c:v>4084934</c:v>
                </c:pt>
                <c:pt idx="1">
                  <c:v>4272679</c:v>
                </c:pt>
                <c:pt idx="2">
                  <c:v>6724313</c:v>
                </c:pt>
              </c:numCache>
            </c:numRef>
          </c:val>
        </c:ser>
        <c:ser>
          <c:idx val="2"/>
          <c:order val="1"/>
          <c:tx>
            <c:strRef>
              <c:f>顾客分析!$C$22</c:f>
              <c:strCache>
                <c:ptCount val="1"/>
                <c:pt idx="0">
                  <c:v>消费会员数</c:v>
                </c:pt>
              </c:strCache>
            </c:strRef>
          </c:tx>
          <c:spPr>
            <a:solidFill>
              <a:schemeClr val="accent4"/>
            </a:solidFill>
            <a:ln>
              <a:noFill/>
            </a:ln>
            <a:effectLst/>
          </c:spPr>
          <c:invertIfNegative val="0"/>
          <c:cat>
            <c:numRef>
              <c:f>顾客分析!$A$23:$A$25</c:f>
              <c:numCache>
                <c:formatCode>General</c:formatCode>
                <c:ptCount val="3"/>
                <c:pt idx="0">
                  <c:v>2016</c:v>
                </c:pt>
                <c:pt idx="1">
                  <c:v>2017</c:v>
                </c:pt>
                <c:pt idx="2">
                  <c:v>2018</c:v>
                </c:pt>
              </c:numCache>
            </c:numRef>
          </c:cat>
          <c:val>
            <c:numRef>
              <c:f>顾客分析!$C$23:$C$25</c:f>
              <c:numCache>
                <c:formatCode>#,##0</c:formatCode>
                <c:ptCount val="3"/>
                <c:pt idx="0">
                  <c:v>2988209</c:v>
                </c:pt>
                <c:pt idx="1">
                  <c:v>3222811</c:v>
                </c:pt>
                <c:pt idx="2">
                  <c:v>4445950</c:v>
                </c:pt>
              </c:numCache>
            </c:numRef>
          </c:val>
        </c:ser>
        <c:dLbls>
          <c:showLegendKey val="0"/>
          <c:showVal val="0"/>
          <c:showCatName val="0"/>
          <c:showSerName val="0"/>
          <c:showPercent val="0"/>
          <c:showBubbleSize val="0"/>
        </c:dLbls>
        <c:gapWidth val="150"/>
        <c:axId val="1176345264"/>
        <c:axId val="1176345808"/>
      </c:barChart>
      <c:lineChart>
        <c:grouping val="standard"/>
        <c:varyColors val="0"/>
        <c:ser>
          <c:idx val="3"/>
          <c:order val="2"/>
          <c:tx>
            <c:strRef>
              <c:f>顾客分析!$D$22</c:f>
              <c:strCache>
                <c:ptCount val="1"/>
                <c:pt idx="0">
                  <c:v>销售额</c:v>
                </c:pt>
              </c:strCache>
            </c:strRef>
          </c:tx>
          <c:spPr>
            <a:ln w="19050" cap="rnd" cmpd="sng" algn="ctr">
              <a:solidFill>
                <a:srgbClr val="01A14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顾客分析!$A$23:$A$25</c:f>
              <c:numCache>
                <c:formatCode>General</c:formatCode>
                <c:ptCount val="3"/>
                <c:pt idx="0">
                  <c:v>2016</c:v>
                </c:pt>
                <c:pt idx="1">
                  <c:v>2017</c:v>
                </c:pt>
                <c:pt idx="2">
                  <c:v>2018</c:v>
                </c:pt>
              </c:numCache>
            </c:numRef>
          </c:cat>
          <c:val>
            <c:numRef>
              <c:f>顾客分析!$D$23:$D$25</c:f>
              <c:numCache>
                <c:formatCode>0_);[Red]\(0\)</c:formatCode>
                <c:ptCount val="3"/>
                <c:pt idx="0">
                  <c:v>815001401.71000004</c:v>
                </c:pt>
                <c:pt idx="1">
                  <c:v>879281743.02999997</c:v>
                </c:pt>
                <c:pt idx="2">
                  <c:v>1111681683.46</c:v>
                </c:pt>
              </c:numCache>
            </c:numRef>
          </c:val>
          <c:smooth val="0"/>
        </c:ser>
        <c:dLbls>
          <c:showLegendKey val="0"/>
          <c:showVal val="0"/>
          <c:showCatName val="0"/>
          <c:showSerName val="0"/>
          <c:showPercent val="0"/>
          <c:showBubbleSize val="0"/>
        </c:dLbls>
        <c:marker val="1"/>
        <c:smooth val="0"/>
        <c:axId val="1176346352"/>
        <c:axId val="1176346896"/>
      </c:lineChart>
      <c:catAx>
        <c:axId val="117634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45808"/>
        <c:crosses val="autoZero"/>
        <c:auto val="1"/>
        <c:lblAlgn val="ctr"/>
        <c:lblOffset val="100"/>
        <c:noMultiLvlLbl val="0"/>
      </c:catAx>
      <c:valAx>
        <c:axId val="117634580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45264"/>
        <c:crosses val="autoZero"/>
        <c:crossBetween val="between"/>
      </c:valAx>
      <c:catAx>
        <c:axId val="1176346352"/>
        <c:scaling>
          <c:orientation val="minMax"/>
        </c:scaling>
        <c:delete val="1"/>
        <c:axPos val="b"/>
        <c:numFmt formatCode="General" sourceLinked="1"/>
        <c:majorTickMark val="out"/>
        <c:minorTickMark val="none"/>
        <c:tickLblPos val="nextTo"/>
        <c:crossAx val="1176346896"/>
        <c:crosses val="autoZero"/>
        <c:auto val="1"/>
        <c:lblAlgn val="ctr"/>
        <c:lblOffset val="100"/>
        <c:noMultiLvlLbl val="0"/>
      </c:catAx>
      <c:valAx>
        <c:axId val="1176346896"/>
        <c:scaling>
          <c:orientation val="minMax"/>
        </c:scaling>
        <c:delete val="0"/>
        <c:axPos val="r"/>
        <c:numFmt formatCode="0_);[Red]\(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6346352"/>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a:effectLst/>
                <a:latin typeface="微软雅黑" panose="020B0503020204020204" pitchFamily="34" charset="-122"/>
                <a:ea typeface="微软雅黑" panose="020B0503020204020204" pitchFamily="34" charset="-122"/>
              </a:rPr>
              <a:t>新增消费会员的</a:t>
            </a:r>
            <a:r>
              <a:rPr lang="zh-CN" altLang="en-US" sz="1200" b="1" i="0" baseline="0" dirty="0">
                <a:effectLst/>
                <a:latin typeface="微软雅黑" panose="020B0503020204020204" pitchFamily="34" charset="-122"/>
                <a:ea typeface="微软雅黑" panose="020B0503020204020204" pitchFamily="34" charset="-122"/>
              </a:rPr>
              <a:t>年销售</a:t>
            </a:r>
            <a:r>
              <a:rPr lang="zh-CN" altLang="zh-CN" sz="1200" b="1" i="0" baseline="0" dirty="0">
                <a:effectLst/>
                <a:latin typeface="微软雅黑" panose="020B0503020204020204" pitchFamily="34" charset="-122"/>
                <a:ea typeface="微软雅黑" panose="020B0503020204020204" pitchFamily="34" charset="-122"/>
              </a:rPr>
              <a:t>情况</a:t>
            </a:r>
            <a:endParaRPr lang="zh-CN" altLang="zh-CN" sz="1200" b="1"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顾客分析!$I$23</c:f>
              <c:strCache>
                <c:ptCount val="1"/>
                <c:pt idx="0">
                  <c:v>人均销售额</c:v>
                </c:pt>
              </c:strCache>
            </c:strRef>
          </c:tx>
          <c:spPr>
            <a:solidFill>
              <a:schemeClr val="accent6"/>
            </a:solidFill>
            <a:ln>
              <a:noFill/>
            </a:ln>
            <a:effectLst/>
          </c:spPr>
          <c:invertIfNegative val="0"/>
          <c:cat>
            <c:numRef>
              <c:f>顾客分析!$E$24:$E$26</c:f>
              <c:numCache>
                <c:formatCode>General</c:formatCode>
                <c:ptCount val="3"/>
                <c:pt idx="0">
                  <c:v>2016</c:v>
                </c:pt>
                <c:pt idx="1">
                  <c:v>2017</c:v>
                </c:pt>
                <c:pt idx="2">
                  <c:v>2018</c:v>
                </c:pt>
              </c:numCache>
            </c:numRef>
          </c:cat>
          <c:val>
            <c:numRef>
              <c:f>顾客分析!$I$24:$I$26</c:f>
              <c:numCache>
                <c:formatCode>0_ </c:formatCode>
                <c:ptCount val="3"/>
                <c:pt idx="0">
                  <c:v>272.73908943785301</c:v>
                </c:pt>
                <c:pt idx="1">
                  <c:v>272.83068818804401</c:v>
                </c:pt>
                <c:pt idx="2">
                  <c:v>250.04367648309099</c:v>
                </c:pt>
              </c:numCache>
            </c:numRef>
          </c:val>
        </c:ser>
        <c:dLbls>
          <c:showLegendKey val="0"/>
          <c:showVal val="0"/>
          <c:showCatName val="0"/>
          <c:showSerName val="0"/>
          <c:showPercent val="0"/>
          <c:showBubbleSize val="0"/>
        </c:dLbls>
        <c:gapWidth val="219"/>
        <c:overlap val="-27"/>
        <c:axId val="1053939488"/>
        <c:axId val="1053940032"/>
      </c:barChart>
      <c:lineChart>
        <c:grouping val="standard"/>
        <c:varyColors val="0"/>
        <c:ser>
          <c:idx val="1"/>
          <c:order val="1"/>
          <c:tx>
            <c:strRef>
              <c:f>顾客分析!$J$23</c:f>
              <c:strCache>
                <c:ptCount val="1"/>
                <c:pt idx="0">
                  <c:v>人均消费次数</c:v>
                </c:pt>
              </c:strCache>
            </c:strRef>
          </c:tx>
          <c:spPr>
            <a:ln w="28575" cap="rnd">
              <a:solidFill>
                <a:srgbClr val="01A145"/>
              </a:solidFill>
              <a:round/>
            </a:ln>
            <a:effectLst/>
          </c:spPr>
          <c:marker>
            <c:symbol val="none"/>
          </c:marker>
          <c:cat>
            <c:numRef>
              <c:f>顾客分析!$E$24:$E$26</c:f>
              <c:numCache>
                <c:formatCode>General</c:formatCode>
                <c:ptCount val="3"/>
                <c:pt idx="0">
                  <c:v>2016</c:v>
                </c:pt>
                <c:pt idx="1">
                  <c:v>2017</c:v>
                </c:pt>
                <c:pt idx="2">
                  <c:v>2018</c:v>
                </c:pt>
              </c:numCache>
            </c:numRef>
          </c:cat>
          <c:val>
            <c:numRef>
              <c:f>顾客分析!$J$24:$J$26</c:f>
              <c:numCache>
                <c:formatCode>0.0_ </c:formatCode>
                <c:ptCount val="3"/>
                <c:pt idx="0">
                  <c:v>3.2859769999999999</c:v>
                </c:pt>
                <c:pt idx="1">
                  <c:v>2.8790770000000001</c:v>
                </c:pt>
                <c:pt idx="2">
                  <c:v>2.7896179999999999</c:v>
                </c:pt>
              </c:numCache>
            </c:numRef>
          </c:val>
          <c:smooth val="0"/>
        </c:ser>
        <c:dLbls>
          <c:showLegendKey val="0"/>
          <c:showVal val="0"/>
          <c:showCatName val="0"/>
          <c:showSerName val="0"/>
          <c:showPercent val="0"/>
          <c:showBubbleSize val="0"/>
        </c:dLbls>
        <c:marker val="1"/>
        <c:smooth val="0"/>
        <c:axId val="1340003728"/>
        <c:axId val="1340004272"/>
      </c:lineChart>
      <c:catAx>
        <c:axId val="105393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3940032"/>
        <c:crosses val="autoZero"/>
        <c:auto val="1"/>
        <c:lblAlgn val="ctr"/>
        <c:lblOffset val="100"/>
        <c:noMultiLvlLbl val="0"/>
      </c:catAx>
      <c:valAx>
        <c:axId val="1053940032"/>
        <c:scaling>
          <c:orientation val="minMax"/>
          <c:min val="12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3939488"/>
        <c:crosses val="autoZero"/>
        <c:crossBetween val="between"/>
      </c:valAx>
      <c:valAx>
        <c:axId val="1340004272"/>
        <c:scaling>
          <c:orientation val="minMax"/>
          <c:min val="1"/>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3728"/>
        <c:crosses val="max"/>
        <c:crossBetween val="between"/>
      </c:valAx>
      <c:catAx>
        <c:axId val="1340003728"/>
        <c:scaling>
          <c:orientation val="minMax"/>
        </c:scaling>
        <c:delete val="1"/>
        <c:axPos val="b"/>
        <c:numFmt formatCode="General" sourceLinked="1"/>
        <c:majorTickMark val="out"/>
        <c:minorTickMark val="none"/>
        <c:tickLblPos val="nextTo"/>
        <c:crossAx val="134000427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u="none" strike="noStrike" baseline="0" dirty="0" smtClean="0">
                <a:effectLst/>
              </a:rPr>
              <a:t>2016-2018</a:t>
            </a:r>
            <a:r>
              <a:rPr lang="zh-CN" altLang="zh-CN" sz="1200" b="1" i="0" u="none" strike="noStrike" baseline="0" dirty="0" smtClean="0">
                <a:effectLst/>
              </a:rPr>
              <a:t>年</a:t>
            </a:r>
            <a:r>
              <a:rPr lang="zh-CN" altLang="en-US" sz="1200" b="1" dirty="0" smtClean="0">
                <a:latin typeface="微软雅黑" panose="020B0503020204020204" pitchFamily="34" charset="-122"/>
                <a:ea typeface="微软雅黑" panose="020B0503020204020204" pitchFamily="34" charset="-122"/>
              </a:rPr>
              <a:t>复</a:t>
            </a:r>
            <a:r>
              <a:rPr lang="zh-CN" altLang="en-US" sz="1200" b="1" dirty="0">
                <a:latin typeface="微软雅黑" panose="020B0503020204020204" pitchFamily="34" charset="-122"/>
                <a:ea typeface="微软雅黑" panose="020B0503020204020204" pitchFamily="34" charset="-122"/>
              </a:rPr>
              <a:t>购会员情况</a:t>
            </a:r>
          </a:p>
        </c:rich>
      </c:tx>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顾客分析!$B$34</c:f>
              <c:strCache>
                <c:ptCount val="1"/>
                <c:pt idx="0">
                  <c:v>会员数</c:v>
                </c:pt>
              </c:strCache>
            </c:strRef>
          </c:tx>
          <c:spPr>
            <a:solidFill>
              <a:schemeClr val="accent6"/>
            </a:solidFill>
            <a:ln>
              <a:noFill/>
            </a:ln>
            <a:effectLst/>
          </c:spPr>
          <c:invertIfNegative val="0"/>
          <c:cat>
            <c:numRef>
              <c:f>顾客分析!$A$35:$A$37</c:f>
              <c:numCache>
                <c:formatCode>General</c:formatCode>
                <c:ptCount val="3"/>
                <c:pt idx="0">
                  <c:v>2016</c:v>
                </c:pt>
                <c:pt idx="1">
                  <c:v>2017</c:v>
                </c:pt>
                <c:pt idx="2">
                  <c:v>2018</c:v>
                </c:pt>
              </c:numCache>
            </c:numRef>
          </c:cat>
          <c:val>
            <c:numRef>
              <c:f>顾客分析!$B$35:$B$37</c:f>
              <c:numCache>
                <c:formatCode>#,##0</c:formatCode>
                <c:ptCount val="3"/>
                <c:pt idx="0">
                  <c:v>3163136</c:v>
                </c:pt>
                <c:pt idx="1">
                  <c:v>4515152</c:v>
                </c:pt>
                <c:pt idx="2">
                  <c:v>5672235</c:v>
                </c:pt>
              </c:numCache>
            </c:numRef>
          </c:val>
        </c:ser>
        <c:ser>
          <c:idx val="2"/>
          <c:order val="2"/>
          <c:tx>
            <c:strRef>
              <c:f>顾客分析!$D$34</c:f>
              <c:strCache>
                <c:ptCount val="1"/>
                <c:pt idx="0">
                  <c:v>消费次数</c:v>
                </c:pt>
              </c:strCache>
            </c:strRef>
          </c:tx>
          <c:spPr>
            <a:solidFill>
              <a:schemeClr val="accent4"/>
            </a:solidFill>
            <a:ln>
              <a:noFill/>
            </a:ln>
            <a:effectLst/>
          </c:spPr>
          <c:invertIfNegative val="0"/>
          <c:cat>
            <c:numRef>
              <c:f>顾客分析!$A$35:$A$37</c:f>
              <c:numCache>
                <c:formatCode>General</c:formatCode>
                <c:ptCount val="3"/>
                <c:pt idx="0">
                  <c:v>2016</c:v>
                </c:pt>
                <c:pt idx="1">
                  <c:v>2017</c:v>
                </c:pt>
                <c:pt idx="2">
                  <c:v>2018</c:v>
                </c:pt>
              </c:numCache>
            </c:numRef>
          </c:cat>
          <c:val>
            <c:numRef>
              <c:f>顾客分析!$D$35:$D$37</c:f>
              <c:numCache>
                <c:formatCode>#,##0</c:formatCode>
                <c:ptCount val="3"/>
                <c:pt idx="0">
                  <c:v>26030674</c:v>
                </c:pt>
                <c:pt idx="1">
                  <c:v>36419764</c:v>
                </c:pt>
                <c:pt idx="2">
                  <c:v>44207770</c:v>
                </c:pt>
              </c:numCache>
            </c:numRef>
          </c:val>
        </c:ser>
        <c:dLbls>
          <c:showLegendKey val="0"/>
          <c:showVal val="0"/>
          <c:showCatName val="0"/>
          <c:showSerName val="0"/>
          <c:showPercent val="0"/>
          <c:showBubbleSize val="0"/>
        </c:dLbls>
        <c:gapWidth val="150"/>
        <c:axId val="1340003184"/>
        <c:axId val="1340010256"/>
      </c:barChart>
      <c:lineChart>
        <c:grouping val="standard"/>
        <c:varyColors val="0"/>
        <c:ser>
          <c:idx val="1"/>
          <c:order val="1"/>
          <c:tx>
            <c:strRef>
              <c:f>顾客分析!$C$34</c:f>
              <c:strCache>
                <c:ptCount val="1"/>
                <c:pt idx="0">
                  <c:v>销售额</c:v>
                </c:pt>
              </c:strCache>
            </c:strRef>
          </c:tx>
          <c:spPr>
            <a:ln w="19050" cap="rnd" cmpd="sng" algn="ctr">
              <a:solidFill>
                <a:srgbClr val="01A145"/>
              </a:solidFill>
              <a:prstDash val="solid"/>
              <a:round/>
            </a:ln>
            <a:effectLst/>
          </c:spPr>
          <c:marker>
            <c:symbol val="none"/>
          </c:marker>
          <c:cat>
            <c:numRef>
              <c:f>顾客分析!$A$35:$A$37</c:f>
              <c:numCache>
                <c:formatCode>General</c:formatCode>
                <c:ptCount val="3"/>
                <c:pt idx="0">
                  <c:v>2016</c:v>
                </c:pt>
                <c:pt idx="1">
                  <c:v>2017</c:v>
                </c:pt>
                <c:pt idx="2">
                  <c:v>2018</c:v>
                </c:pt>
              </c:numCache>
            </c:numRef>
          </c:cat>
          <c:val>
            <c:numRef>
              <c:f>顾客分析!$C$35:$C$37</c:f>
              <c:numCache>
                <c:formatCode>#,##0</c:formatCode>
                <c:ptCount val="3"/>
                <c:pt idx="0">
                  <c:v>2099487060.04</c:v>
                </c:pt>
                <c:pt idx="1">
                  <c:v>3027902075.5999999</c:v>
                </c:pt>
                <c:pt idx="2">
                  <c:v>3685991389.4200001</c:v>
                </c:pt>
              </c:numCache>
            </c:numRef>
          </c:val>
          <c:smooth val="0"/>
        </c:ser>
        <c:dLbls>
          <c:showLegendKey val="0"/>
          <c:showVal val="0"/>
          <c:showCatName val="0"/>
          <c:showSerName val="0"/>
          <c:showPercent val="0"/>
          <c:showBubbleSize val="0"/>
        </c:dLbls>
        <c:marker val="1"/>
        <c:smooth val="0"/>
        <c:axId val="1340005904"/>
        <c:axId val="1340011344"/>
      </c:lineChart>
      <c:catAx>
        <c:axId val="134000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10256"/>
        <c:crosses val="autoZero"/>
        <c:auto val="1"/>
        <c:lblAlgn val="ctr"/>
        <c:lblOffset val="100"/>
        <c:noMultiLvlLbl val="0"/>
      </c:catAx>
      <c:valAx>
        <c:axId val="13400102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3184"/>
        <c:crosses val="autoZero"/>
        <c:crossBetween val="between"/>
      </c:valAx>
      <c:catAx>
        <c:axId val="1340005904"/>
        <c:scaling>
          <c:orientation val="minMax"/>
        </c:scaling>
        <c:delete val="1"/>
        <c:axPos val="b"/>
        <c:numFmt formatCode="General" sourceLinked="1"/>
        <c:majorTickMark val="out"/>
        <c:minorTickMark val="none"/>
        <c:tickLblPos val="nextTo"/>
        <c:crossAx val="1340011344"/>
        <c:crosses val="autoZero"/>
        <c:auto val="1"/>
        <c:lblAlgn val="ctr"/>
        <c:lblOffset val="100"/>
        <c:noMultiLvlLbl val="0"/>
      </c:catAx>
      <c:valAx>
        <c:axId val="1340011344"/>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5904"/>
        <c:crosses val="max"/>
        <c:crossBetween val="between"/>
      </c:valAx>
      <c:spPr>
        <a:noFill/>
        <a:ln w="25400">
          <a:noFill/>
        </a:ln>
        <a:effectLst/>
      </c:spPr>
    </c:plotArea>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i="0" baseline="0" dirty="0" smtClean="0">
                <a:effectLst/>
                <a:latin typeface="微软雅黑" panose="020B0503020204020204" pitchFamily="34" charset="-122"/>
                <a:ea typeface="微软雅黑" panose="020B0503020204020204" pitchFamily="34" charset="-122"/>
              </a:rPr>
              <a:t>复购</a:t>
            </a:r>
            <a:r>
              <a:rPr lang="zh-CN" altLang="zh-CN" sz="1200" b="1" i="0" baseline="0" dirty="0" smtClean="0">
                <a:effectLst/>
                <a:latin typeface="微软雅黑" panose="020B0503020204020204" pitchFamily="34" charset="-122"/>
                <a:ea typeface="微软雅黑" panose="020B0503020204020204" pitchFamily="34" charset="-122"/>
              </a:rPr>
              <a:t>会员年销售情况</a:t>
            </a:r>
            <a:endParaRPr lang="zh-CN" altLang="zh-CN" sz="1200" b="1"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顾客分析!$E$34</c:f>
              <c:strCache>
                <c:ptCount val="1"/>
                <c:pt idx="0">
                  <c:v>人均销售额</c:v>
                </c:pt>
              </c:strCache>
            </c:strRef>
          </c:tx>
          <c:spPr>
            <a:solidFill>
              <a:schemeClr val="accent6"/>
            </a:solidFill>
            <a:ln>
              <a:noFill/>
            </a:ln>
            <a:effectLst/>
          </c:spPr>
          <c:invertIfNegative val="0"/>
          <c:cat>
            <c:numRef>
              <c:f>顾客分析!$A$35:$A$37</c:f>
              <c:numCache>
                <c:formatCode>General</c:formatCode>
                <c:ptCount val="3"/>
                <c:pt idx="0">
                  <c:v>2016</c:v>
                </c:pt>
                <c:pt idx="1">
                  <c:v>2017</c:v>
                </c:pt>
                <c:pt idx="2">
                  <c:v>2018</c:v>
                </c:pt>
              </c:numCache>
            </c:numRef>
          </c:cat>
          <c:val>
            <c:numRef>
              <c:f>顾客分析!$E$35:$E$37</c:f>
              <c:numCache>
                <c:formatCode>0_ </c:formatCode>
                <c:ptCount val="3"/>
                <c:pt idx="0">
                  <c:v>663.73594434131189</c:v>
                </c:pt>
                <c:pt idx="1">
                  <c:v>670.60911251714231</c:v>
                </c:pt>
                <c:pt idx="2">
                  <c:v>649.8305146771952</c:v>
                </c:pt>
              </c:numCache>
            </c:numRef>
          </c:val>
        </c:ser>
        <c:dLbls>
          <c:showLegendKey val="0"/>
          <c:showVal val="0"/>
          <c:showCatName val="0"/>
          <c:showSerName val="0"/>
          <c:showPercent val="0"/>
          <c:showBubbleSize val="0"/>
        </c:dLbls>
        <c:gapWidth val="219"/>
        <c:overlap val="-27"/>
        <c:axId val="1340001552"/>
        <c:axId val="1340015152"/>
      </c:barChart>
      <c:lineChart>
        <c:grouping val="standard"/>
        <c:varyColors val="0"/>
        <c:ser>
          <c:idx val="1"/>
          <c:order val="1"/>
          <c:tx>
            <c:strRef>
              <c:f>顾客分析!$F$34</c:f>
              <c:strCache>
                <c:ptCount val="1"/>
                <c:pt idx="0">
                  <c:v>人均消费次数</c:v>
                </c:pt>
              </c:strCache>
            </c:strRef>
          </c:tx>
          <c:spPr>
            <a:ln w="28575" cap="rnd">
              <a:solidFill>
                <a:srgbClr val="01A145"/>
              </a:solidFill>
              <a:round/>
            </a:ln>
            <a:effectLst/>
          </c:spPr>
          <c:marker>
            <c:symbol val="none"/>
          </c:marker>
          <c:cat>
            <c:numRef>
              <c:f>顾客分析!$A$35:$A$37</c:f>
              <c:numCache>
                <c:formatCode>General</c:formatCode>
                <c:ptCount val="3"/>
                <c:pt idx="0">
                  <c:v>2016</c:v>
                </c:pt>
                <c:pt idx="1">
                  <c:v>2017</c:v>
                </c:pt>
                <c:pt idx="2">
                  <c:v>2018</c:v>
                </c:pt>
              </c:numCache>
            </c:numRef>
          </c:cat>
          <c:val>
            <c:numRef>
              <c:f>顾客分析!$F$35:$F$37</c:f>
              <c:numCache>
                <c:formatCode>0.0_ </c:formatCode>
                <c:ptCount val="3"/>
                <c:pt idx="0">
                  <c:v>8.2293881767966983</c:v>
                </c:pt>
                <c:pt idx="1">
                  <c:v>8.0661213620272356</c:v>
                </c:pt>
                <c:pt idx="2">
                  <c:v>7.7937127076011485</c:v>
                </c:pt>
              </c:numCache>
            </c:numRef>
          </c:val>
          <c:smooth val="0"/>
        </c:ser>
        <c:dLbls>
          <c:showLegendKey val="0"/>
          <c:showVal val="0"/>
          <c:showCatName val="0"/>
          <c:showSerName val="0"/>
          <c:showPercent val="0"/>
          <c:showBubbleSize val="0"/>
        </c:dLbls>
        <c:marker val="1"/>
        <c:smooth val="0"/>
        <c:axId val="1340009712"/>
        <c:axId val="1340015696"/>
      </c:lineChart>
      <c:catAx>
        <c:axId val="134000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15152"/>
        <c:crosses val="autoZero"/>
        <c:auto val="1"/>
        <c:lblAlgn val="ctr"/>
        <c:lblOffset val="100"/>
        <c:noMultiLvlLbl val="0"/>
      </c:catAx>
      <c:valAx>
        <c:axId val="1340015152"/>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1552"/>
        <c:crosses val="autoZero"/>
        <c:crossBetween val="between"/>
      </c:valAx>
      <c:valAx>
        <c:axId val="1340015696"/>
        <c:scaling>
          <c:orientation val="minMax"/>
          <c:min val="6"/>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9712"/>
        <c:crosses val="max"/>
        <c:crossBetween val="between"/>
      </c:valAx>
      <c:catAx>
        <c:axId val="1340009712"/>
        <c:scaling>
          <c:orientation val="minMax"/>
        </c:scaling>
        <c:delete val="1"/>
        <c:axPos val="b"/>
        <c:numFmt formatCode="General" sourceLinked="1"/>
        <c:majorTickMark val="out"/>
        <c:minorTickMark val="none"/>
        <c:tickLblPos val="nextTo"/>
        <c:crossAx val="1340015696"/>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2019</a:t>
            </a:r>
            <a:r>
              <a:rPr lang="zh-CN" altLang="en-US"/>
              <a:t>年各月新增会员各渠道统计</a:t>
            </a:r>
          </a:p>
        </c:rich>
      </c:tx>
      <c:layout/>
      <c:overlay val="0"/>
      <c:spPr>
        <a:noFill/>
        <a:ln w="25400">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顾客分析!$E$68</c:f>
              <c:strCache>
                <c:ptCount val="1"/>
                <c:pt idx="0">
                  <c:v>门店</c:v>
                </c:pt>
              </c:strCache>
            </c:strRef>
          </c:tx>
          <c:spPr>
            <a:solidFill>
              <a:schemeClr val="accent6"/>
            </a:solidFill>
            <a:ln>
              <a:noFill/>
            </a:ln>
            <a:effectLst/>
          </c:spPr>
          <c:invertIfNegative val="0"/>
          <c:cat>
            <c:strRef>
              <c:f>顾客分析!$D$69:$D$73</c:f>
              <c:strCache>
                <c:ptCount val="5"/>
                <c:pt idx="0">
                  <c:v>2019/01</c:v>
                </c:pt>
                <c:pt idx="1">
                  <c:v>2019/02</c:v>
                </c:pt>
                <c:pt idx="2">
                  <c:v>2019/03</c:v>
                </c:pt>
                <c:pt idx="3">
                  <c:v>2019/04</c:v>
                </c:pt>
                <c:pt idx="4">
                  <c:v>2019/05</c:v>
                </c:pt>
              </c:strCache>
            </c:strRef>
          </c:cat>
          <c:val>
            <c:numRef>
              <c:f>顾客分析!$E$69:$E$73</c:f>
              <c:numCache>
                <c:formatCode>#,##0</c:formatCode>
                <c:ptCount val="5"/>
                <c:pt idx="0">
                  <c:v>277376</c:v>
                </c:pt>
                <c:pt idx="1">
                  <c:v>153835</c:v>
                </c:pt>
                <c:pt idx="2">
                  <c:v>257129</c:v>
                </c:pt>
                <c:pt idx="3">
                  <c:v>237362</c:v>
                </c:pt>
                <c:pt idx="4">
                  <c:v>220753</c:v>
                </c:pt>
              </c:numCache>
            </c:numRef>
          </c:val>
        </c:ser>
        <c:ser>
          <c:idx val="1"/>
          <c:order val="1"/>
          <c:tx>
            <c:strRef>
              <c:f>顾客分析!$F$68</c:f>
              <c:strCache>
                <c:ptCount val="1"/>
                <c:pt idx="0">
                  <c:v>支付宝+支付宝商城</c:v>
                </c:pt>
              </c:strCache>
            </c:strRef>
          </c:tx>
          <c:spPr>
            <a:solidFill>
              <a:schemeClr val="accent5"/>
            </a:solidFill>
            <a:ln>
              <a:noFill/>
            </a:ln>
            <a:effectLst/>
          </c:spPr>
          <c:invertIfNegative val="0"/>
          <c:cat>
            <c:strRef>
              <c:f>顾客分析!$D$69:$D$73</c:f>
              <c:strCache>
                <c:ptCount val="5"/>
                <c:pt idx="0">
                  <c:v>2019/01</c:v>
                </c:pt>
                <c:pt idx="1">
                  <c:v>2019/02</c:v>
                </c:pt>
                <c:pt idx="2">
                  <c:v>2019/03</c:v>
                </c:pt>
                <c:pt idx="3">
                  <c:v>2019/04</c:v>
                </c:pt>
                <c:pt idx="4">
                  <c:v>2019/05</c:v>
                </c:pt>
              </c:strCache>
            </c:strRef>
          </c:cat>
          <c:val>
            <c:numRef>
              <c:f>顾客分析!$F$69:$F$73</c:f>
              <c:numCache>
                <c:formatCode>#,##0</c:formatCode>
                <c:ptCount val="5"/>
                <c:pt idx="0">
                  <c:v>214369</c:v>
                </c:pt>
                <c:pt idx="1">
                  <c:v>176158</c:v>
                </c:pt>
                <c:pt idx="2">
                  <c:v>233717</c:v>
                </c:pt>
                <c:pt idx="3">
                  <c:v>220231</c:v>
                </c:pt>
                <c:pt idx="4">
                  <c:v>229608</c:v>
                </c:pt>
              </c:numCache>
            </c:numRef>
          </c:val>
        </c:ser>
        <c:ser>
          <c:idx val="2"/>
          <c:order val="2"/>
          <c:tx>
            <c:strRef>
              <c:f>顾客分析!$G$68</c:f>
              <c:strCache>
                <c:ptCount val="1"/>
                <c:pt idx="0">
                  <c:v>微信+微信商城</c:v>
                </c:pt>
              </c:strCache>
            </c:strRef>
          </c:tx>
          <c:spPr>
            <a:solidFill>
              <a:schemeClr val="accent4"/>
            </a:solidFill>
            <a:ln>
              <a:noFill/>
            </a:ln>
            <a:effectLst/>
          </c:spPr>
          <c:invertIfNegative val="0"/>
          <c:cat>
            <c:strRef>
              <c:f>顾客分析!$D$69:$D$73</c:f>
              <c:strCache>
                <c:ptCount val="5"/>
                <c:pt idx="0">
                  <c:v>2019/01</c:v>
                </c:pt>
                <c:pt idx="1">
                  <c:v>2019/02</c:v>
                </c:pt>
                <c:pt idx="2">
                  <c:v>2019/03</c:v>
                </c:pt>
                <c:pt idx="3">
                  <c:v>2019/04</c:v>
                </c:pt>
                <c:pt idx="4">
                  <c:v>2019/05</c:v>
                </c:pt>
              </c:strCache>
            </c:strRef>
          </c:cat>
          <c:val>
            <c:numRef>
              <c:f>顾客分析!$G$69:$G$73</c:f>
              <c:numCache>
                <c:formatCode>#,##0</c:formatCode>
                <c:ptCount val="5"/>
                <c:pt idx="0">
                  <c:v>56945</c:v>
                </c:pt>
                <c:pt idx="1">
                  <c:v>46383</c:v>
                </c:pt>
                <c:pt idx="2">
                  <c:v>59304</c:v>
                </c:pt>
                <c:pt idx="3">
                  <c:v>53811</c:v>
                </c:pt>
                <c:pt idx="4">
                  <c:v>41621</c:v>
                </c:pt>
              </c:numCache>
            </c:numRef>
          </c:val>
        </c:ser>
        <c:ser>
          <c:idx val="3"/>
          <c:order val="3"/>
          <c:tx>
            <c:strRef>
              <c:f>顾客分析!$H$68</c:f>
              <c:strCache>
                <c:ptCount val="1"/>
                <c:pt idx="0">
                  <c:v>其他</c:v>
                </c:pt>
              </c:strCache>
            </c:strRef>
          </c:tx>
          <c:spPr>
            <a:solidFill>
              <a:schemeClr val="accent6">
                <a:lumMod val="60000"/>
              </a:schemeClr>
            </a:solidFill>
            <a:ln>
              <a:noFill/>
            </a:ln>
            <a:effectLst/>
          </c:spPr>
          <c:invertIfNegative val="0"/>
          <c:cat>
            <c:strRef>
              <c:f>顾客分析!$D$69:$D$73</c:f>
              <c:strCache>
                <c:ptCount val="5"/>
                <c:pt idx="0">
                  <c:v>2019/01</c:v>
                </c:pt>
                <c:pt idx="1">
                  <c:v>2019/02</c:v>
                </c:pt>
                <c:pt idx="2">
                  <c:v>2019/03</c:v>
                </c:pt>
                <c:pt idx="3">
                  <c:v>2019/04</c:v>
                </c:pt>
                <c:pt idx="4">
                  <c:v>2019/05</c:v>
                </c:pt>
              </c:strCache>
            </c:strRef>
          </c:cat>
          <c:val>
            <c:numRef>
              <c:f>顾客分析!$H$69:$H$73</c:f>
              <c:numCache>
                <c:formatCode>#,##0</c:formatCode>
                <c:ptCount val="5"/>
                <c:pt idx="0">
                  <c:v>14699</c:v>
                </c:pt>
                <c:pt idx="1">
                  <c:v>8514</c:v>
                </c:pt>
                <c:pt idx="2">
                  <c:v>343910</c:v>
                </c:pt>
                <c:pt idx="3">
                  <c:v>541925</c:v>
                </c:pt>
                <c:pt idx="4">
                  <c:v>83040</c:v>
                </c:pt>
              </c:numCache>
            </c:numRef>
          </c:val>
        </c:ser>
        <c:dLbls>
          <c:showLegendKey val="0"/>
          <c:showVal val="0"/>
          <c:showCatName val="0"/>
          <c:showSerName val="0"/>
          <c:showPercent val="0"/>
          <c:showBubbleSize val="0"/>
        </c:dLbls>
        <c:gapWidth val="219"/>
        <c:overlap val="100"/>
        <c:axId val="1340005360"/>
        <c:axId val="1340001008"/>
      </c:barChart>
      <c:catAx>
        <c:axId val="134000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1008"/>
        <c:crosses val="autoZero"/>
        <c:auto val="1"/>
        <c:lblAlgn val="ctr"/>
        <c:lblOffset val="100"/>
        <c:noMultiLvlLbl val="0"/>
      </c:catAx>
      <c:valAx>
        <c:axId val="134000100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5360"/>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年新增会员各渠道统计</a:t>
            </a:r>
          </a:p>
        </c:rich>
      </c:tx>
      <c:layout/>
      <c:overlay val="0"/>
      <c:spPr>
        <a:noFill/>
        <a:ln w="25400">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顾客分析!$E$60</c:f>
              <c:strCache>
                <c:ptCount val="1"/>
                <c:pt idx="0">
                  <c:v>门店</c:v>
                </c:pt>
              </c:strCache>
            </c:strRef>
          </c:tx>
          <c:spPr>
            <a:solidFill>
              <a:schemeClr val="accent6"/>
            </a:solidFill>
            <a:ln>
              <a:noFill/>
            </a:ln>
            <a:effectLst/>
          </c:spPr>
          <c:invertIfNegative val="0"/>
          <c:cat>
            <c:numRef>
              <c:f>顾客分析!$D$61:$D$62</c:f>
              <c:numCache>
                <c:formatCode>General</c:formatCode>
                <c:ptCount val="2"/>
                <c:pt idx="0">
                  <c:v>2018</c:v>
                </c:pt>
                <c:pt idx="1">
                  <c:v>2019</c:v>
                </c:pt>
              </c:numCache>
            </c:numRef>
          </c:cat>
          <c:val>
            <c:numRef>
              <c:f>顾客分析!$E$61:$E$62</c:f>
              <c:numCache>
                <c:formatCode>#,##0</c:formatCode>
                <c:ptCount val="2"/>
                <c:pt idx="0">
                  <c:v>4051444</c:v>
                </c:pt>
                <c:pt idx="1">
                  <c:v>1146455</c:v>
                </c:pt>
              </c:numCache>
            </c:numRef>
          </c:val>
        </c:ser>
        <c:ser>
          <c:idx val="1"/>
          <c:order val="1"/>
          <c:tx>
            <c:strRef>
              <c:f>顾客分析!$F$60</c:f>
              <c:strCache>
                <c:ptCount val="1"/>
                <c:pt idx="0">
                  <c:v>支付宝+支付宝商城</c:v>
                </c:pt>
              </c:strCache>
            </c:strRef>
          </c:tx>
          <c:spPr>
            <a:solidFill>
              <a:schemeClr val="accent5"/>
            </a:solidFill>
            <a:ln>
              <a:noFill/>
            </a:ln>
            <a:effectLst/>
          </c:spPr>
          <c:invertIfNegative val="0"/>
          <c:cat>
            <c:numRef>
              <c:f>顾客分析!$D$61:$D$62</c:f>
              <c:numCache>
                <c:formatCode>General</c:formatCode>
                <c:ptCount val="2"/>
                <c:pt idx="0">
                  <c:v>2018</c:v>
                </c:pt>
                <c:pt idx="1">
                  <c:v>2019</c:v>
                </c:pt>
              </c:numCache>
            </c:numRef>
          </c:cat>
          <c:val>
            <c:numRef>
              <c:f>顾客分析!$F$61:$F$62</c:f>
              <c:numCache>
                <c:formatCode>#,##0</c:formatCode>
                <c:ptCount val="2"/>
                <c:pt idx="0">
                  <c:v>1648435</c:v>
                </c:pt>
                <c:pt idx="1">
                  <c:v>1074083</c:v>
                </c:pt>
              </c:numCache>
            </c:numRef>
          </c:val>
        </c:ser>
        <c:ser>
          <c:idx val="2"/>
          <c:order val="2"/>
          <c:tx>
            <c:strRef>
              <c:f>顾客分析!$G$60</c:f>
              <c:strCache>
                <c:ptCount val="1"/>
                <c:pt idx="0">
                  <c:v>微信+微信商城</c:v>
                </c:pt>
              </c:strCache>
            </c:strRef>
          </c:tx>
          <c:spPr>
            <a:solidFill>
              <a:schemeClr val="accent4"/>
            </a:solidFill>
            <a:ln>
              <a:noFill/>
            </a:ln>
            <a:effectLst/>
          </c:spPr>
          <c:invertIfNegative val="0"/>
          <c:cat>
            <c:numRef>
              <c:f>顾客分析!$D$61:$D$62</c:f>
              <c:numCache>
                <c:formatCode>General</c:formatCode>
                <c:ptCount val="2"/>
                <c:pt idx="0">
                  <c:v>2018</c:v>
                </c:pt>
                <c:pt idx="1">
                  <c:v>2019</c:v>
                </c:pt>
              </c:numCache>
            </c:numRef>
          </c:cat>
          <c:val>
            <c:numRef>
              <c:f>顾客分析!$G$61:$G$62</c:f>
              <c:numCache>
                <c:formatCode>#,##0</c:formatCode>
                <c:ptCount val="2"/>
                <c:pt idx="0">
                  <c:v>865947</c:v>
                </c:pt>
                <c:pt idx="1">
                  <c:v>258064</c:v>
                </c:pt>
              </c:numCache>
            </c:numRef>
          </c:val>
        </c:ser>
        <c:ser>
          <c:idx val="3"/>
          <c:order val="3"/>
          <c:tx>
            <c:strRef>
              <c:f>顾客分析!$H$60</c:f>
              <c:strCache>
                <c:ptCount val="1"/>
                <c:pt idx="0">
                  <c:v>其他</c:v>
                </c:pt>
              </c:strCache>
            </c:strRef>
          </c:tx>
          <c:spPr>
            <a:solidFill>
              <a:schemeClr val="accent6">
                <a:lumMod val="60000"/>
              </a:schemeClr>
            </a:solidFill>
            <a:ln>
              <a:noFill/>
            </a:ln>
            <a:effectLst/>
          </c:spPr>
          <c:invertIfNegative val="0"/>
          <c:cat>
            <c:numRef>
              <c:f>顾客分析!$D$61:$D$62</c:f>
              <c:numCache>
                <c:formatCode>General</c:formatCode>
                <c:ptCount val="2"/>
                <c:pt idx="0">
                  <c:v>2018</c:v>
                </c:pt>
                <c:pt idx="1">
                  <c:v>2019</c:v>
                </c:pt>
              </c:numCache>
            </c:numRef>
          </c:cat>
          <c:val>
            <c:numRef>
              <c:f>顾客分析!$H$61:$H$62</c:f>
              <c:numCache>
                <c:formatCode>#,##0</c:formatCode>
                <c:ptCount val="2"/>
                <c:pt idx="0">
                  <c:v>158487</c:v>
                </c:pt>
                <c:pt idx="1">
                  <c:v>992088</c:v>
                </c:pt>
              </c:numCache>
            </c:numRef>
          </c:val>
        </c:ser>
        <c:dLbls>
          <c:showLegendKey val="0"/>
          <c:showVal val="0"/>
          <c:showCatName val="0"/>
          <c:showSerName val="0"/>
          <c:showPercent val="0"/>
          <c:showBubbleSize val="0"/>
        </c:dLbls>
        <c:gapWidth val="219"/>
        <c:overlap val="100"/>
        <c:axId val="1340007536"/>
        <c:axId val="1340008080"/>
      </c:barChart>
      <c:catAx>
        <c:axId val="134000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8080"/>
        <c:crosses val="autoZero"/>
        <c:auto val="1"/>
        <c:lblAlgn val="ctr"/>
        <c:lblOffset val="100"/>
        <c:noMultiLvlLbl val="0"/>
      </c:catAx>
      <c:valAx>
        <c:axId val="134000808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0007536"/>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smtClean="0">
                <a:effectLst/>
                <a:latin typeface="微软雅黑" panose="020B0503020204020204" pitchFamily="34" charset="-122"/>
                <a:ea typeface="微软雅黑" panose="020B0503020204020204" pitchFamily="34" charset="-122"/>
              </a:rPr>
              <a:t>2016-2019</a:t>
            </a:r>
            <a:r>
              <a:rPr lang="zh-CN" altLang="zh-CN" sz="1200" b="1" i="0" baseline="0" dirty="0" smtClean="0">
                <a:effectLst/>
                <a:latin typeface="微软雅黑" panose="020B0503020204020204" pitchFamily="34" charset="-122"/>
                <a:ea typeface="微软雅黑" panose="020B0503020204020204" pitchFamily="34" charset="-122"/>
              </a:rPr>
              <a:t>年各性别人均消费额</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消费会员数!$D$17</c:f>
              <c:strCache>
                <c:ptCount val="1"/>
                <c:pt idx="0">
                  <c:v>男</c:v>
                </c:pt>
              </c:strCache>
            </c:strRef>
          </c:tx>
          <c:spPr>
            <a:ln w="19050" cap="rnd" cmpd="sng" algn="ctr">
              <a:solidFill>
                <a:schemeClr val="accent6"/>
              </a:solidFill>
              <a:prstDash val="solid"/>
              <a:round/>
            </a:ln>
            <a:effectLst/>
          </c:spPr>
          <c:marker>
            <c:symbol val="none"/>
          </c:marker>
          <c:cat>
            <c:numRef>
              <c:f>消费会员数!$E$16:$G$16</c:f>
              <c:numCache>
                <c:formatCode>General</c:formatCode>
                <c:ptCount val="3"/>
                <c:pt idx="0">
                  <c:v>2016</c:v>
                </c:pt>
                <c:pt idx="1">
                  <c:v>2017</c:v>
                </c:pt>
                <c:pt idx="2">
                  <c:v>2018</c:v>
                </c:pt>
              </c:numCache>
            </c:numRef>
          </c:cat>
          <c:val>
            <c:numRef>
              <c:f>消费会员数!$E$17:$G$17</c:f>
              <c:numCache>
                <c:formatCode>0_);[Red]\(0\)</c:formatCode>
                <c:ptCount val="3"/>
                <c:pt idx="0">
                  <c:v>273.66303883993402</c:v>
                </c:pt>
                <c:pt idx="1">
                  <c:v>343.44512840052897</c:v>
                </c:pt>
                <c:pt idx="2">
                  <c:v>348.452628881213</c:v>
                </c:pt>
              </c:numCache>
            </c:numRef>
          </c:val>
          <c:smooth val="0"/>
        </c:ser>
        <c:ser>
          <c:idx val="1"/>
          <c:order val="1"/>
          <c:tx>
            <c:strRef>
              <c:f>消费会员数!$D$18</c:f>
              <c:strCache>
                <c:ptCount val="1"/>
                <c:pt idx="0">
                  <c:v>女</c:v>
                </c:pt>
              </c:strCache>
            </c:strRef>
          </c:tx>
          <c:spPr>
            <a:ln w="19050" cap="rnd" cmpd="sng" algn="ctr">
              <a:solidFill>
                <a:schemeClr val="accent5"/>
              </a:solidFill>
              <a:prstDash val="solid"/>
              <a:round/>
            </a:ln>
            <a:effectLst/>
          </c:spPr>
          <c:marker>
            <c:symbol val="none"/>
          </c:marker>
          <c:cat>
            <c:numRef>
              <c:f>消费会员数!$E$16:$G$16</c:f>
              <c:numCache>
                <c:formatCode>General</c:formatCode>
                <c:ptCount val="3"/>
                <c:pt idx="0">
                  <c:v>2016</c:v>
                </c:pt>
                <c:pt idx="1">
                  <c:v>2017</c:v>
                </c:pt>
                <c:pt idx="2">
                  <c:v>2018</c:v>
                </c:pt>
              </c:numCache>
            </c:numRef>
          </c:cat>
          <c:val>
            <c:numRef>
              <c:f>消费会员数!$E$18:$G$18</c:f>
              <c:numCache>
                <c:formatCode>0_);[Red]\(0\)</c:formatCode>
                <c:ptCount val="3"/>
                <c:pt idx="0">
                  <c:v>244.994920016131</c:v>
                </c:pt>
                <c:pt idx="1">
                  <c:v>314.63024136069498</c:v>
                </c:pt>
                <c:pt idx="2">
                  <c:v>330.63673759748701</c:v>
                </c:pt>
              </c:numCache>
            </c:numRef>
          </c:val>
          <c:smooth val="0"/>
        </c:ser>
        <c:dLbls>
          <c:showLegendKey val="0"/>
          <c:showVal val="0"/>
          <c:showCatName val="0"/>
          <c:showSerName val="0"/>
          <c:showPercent val="0"/>
          <c:showBubbleSize val="0"/>
        </c:dLbls>
        <c:smooth val="0"/>
        <c:axId val="1656243392"/>
        <c:axId val="1656234144"/>
      </c:lineChart>
      <c:catAx>
        <c:axId val="165624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6234144"/>
        <c:crosses val="autoZero"/>
        <c:auto val="1"/>
        <c:lblAlgn val="ctr"/>
        <c:lblOffset val="100"/>
        <c:noMultiLvlLbl val="0"/>
      </c:catAx>
      <c:valAx>
        <c:axId val="165623414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6243392"/>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t>2019/6/25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t>‹#›</a:t>
            </a:fld>
            <a:endParaRPr lang="zh-CN" altLang="en-US"/>
          </a:p>
        </p:txBody>
      </p:sp>
    </p:spTree>
    <p:extLst>
      <p:ext uri="{BB962C8B-B14F-4D97-AF65-F5344CB8AC3E}">
        <p14:creationId xmlns:p14="http://schemas.microsoft.com/office/powerpoint/2010/main" val="350820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a:t>
            </a:fld>
            <a:endParaRPr lang="zh-CN" altLang="en-US"/>
          </a:p>
        </p:txBody>
      </p:sp>
    </p:spTree>
    <p:extLst>
      <p:ext uri="{BB962C8B-B14F-4D97-AF65-F5344CB8AC3E}">
        <p14:creationId xmlns:p14="http://schemas.microsoft.com/office/powerpoint/2010/main" val="378112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11</a:t>
            </a:fld>
            <a:endParaRPr lang="zh-CN" altLang="en-US"/>
          </a:p>
        </p:txBody>
      </p:sp>
    </p:spTree>
    <p:extLst>
      <p:ext uri="{BB962C8B-B14F-4D97-AF65-F5344CB8AC3E}">
        <p14:creationId xmlns:p14="http://schemas.microsoft.com/office/powerpoint/2010/main" val="851760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12</a:t>
            </a:fld>
            <a:endParaRPr lang="zh-CN" altLang="en-US"/>
          </a:p>
        </p:txBody>
      </p:sp>
    </p:spTree>
    <p:extLst>
      <p:ext uri="{BB962C8B-B14F-4D97-AF65-F5344CB8AC3E}">
        <p14:creationId xmlns:p14="http://schemas.microsoft.com/office/powerpoint/2010/main" val="213205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13</a:t>
            </a:fld>
            <a:endParaRPr lang="zh-CN" altLang="en-US"/>
          </a:p>
        </p:txBody>
      </p:sp>
    </p:spTree>
    <p:extLst>
      <p:ext uri="{BB962C8B-B14F-4D97-AF65-F5344CB8AC3E}">
        <p14:creationId xmlns:p14="http://schemas.microsoft.com/office/powerpoint/2010/main" val="256470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14</a:t>
            </a:fld>
            <a:endParaRPr lang="zh-CN" altLang="en-US"/>
          </a:p>
        </p:txBody>
      </p:sp>
    </p:spTree>
    <p:extLst>
      <p:ext uri="{BB962C8B-B14F-4D97-AF65-F5344CB8AC3E}">
        <p14:creationId xmlns:p14="http://schemas.microsoft.com/office/powerpoint/2010/main" val="461241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15</a:t>
            </a:fld>
            <a:endParaRPr lang="zh-CN" altLang="en-US"/>
          </a:p>
        </p:txBody>
      </p:sp>
    </p:spTree>
    <p:extLst>
      <p:ext uri="{BB962C8B-B14F-4D97-AF65-F5344CB8AC3E}">
        <p14:creationId xmlns:p14="http://schemas.microsoft.com/office/powerpoint/2010/main" val="1990382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16</a:t>
            </a:fld>
            <a:endParaRPr lang="zh-CN" altLang="en-US"/>
          </a:p>
        </p:txBody>
      </p:sp>
    </p:spTree>
    <p:extLst>
      <p:ext uri="{BB962C8B-B14F-4D97-AF65-F5344CB8AC3E}">
        <p14:creationId xmlns:p14="http://schemas.microsoft.com/office/powerpoint/2010/main" val="53011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17</a:t>
            </a:fld>
            <a:endParaRPr lang="zh-CN" altLang="en-US"/>
          </a:p>
        </p:txBody>
      </p:sp>
    </p:spTree>
    <p:extLst>
      <p:ext uri="{BB962C8B-B14F-4D97-AF65-F5344CB8AC3E}">
        <p14:creationId xmlns:p14="http://schemas.microsoft.com/office/powerpoint/2010/main" val="180673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18</a:t>
            </a:fld>
            <a:endParaRPr lang="zh-CN" altLang="en-US"/>
          </a:p>
        </p:txBody>
      </p:sp>
    </p:spTree>
    <p:extLst>
      <p:ext uri="{BB962C8B-B14F-4D97-AF65-F5344CB8AC3E}">
        <p14:creationId xmlns:p14="http://schemas.microsoft.com/office/powerpoint/2010/main" val="4223117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19</a:t>
            </a:fld>
            <a:endParaRPr lang="zh-CN" altLang="en-US"/>
          </a:p>
        </p:txBody>
      </p:sp>
    </p:spTree>
    <p:extLst>
      <p:ext uri="{BB962C8B-B14F-4D97-AF65-F5344CB8AC3E}">
        <p14:creationId xmlns:p14="http://schemas.microsoft.com/office/powerpoint/2010/main" val="99317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20</a:t>
            </a:fld>
            <a:endParaRPr lang="zh-CN" altLang="en-US"/>
          </a:p>
        </p:txBody>
      </p:sp>
    </p:spTree>
    <p:extLst>
      <p:ext uri="{BB962C8B-B14F-4D97-AF65-F5344CB8AC3E}">
        <p14:creationId xmlns:p14="http://schemas.microsoft.com/office/powerpoint/2010/main" val="11522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3</a:t>
            </a:fld>
            <a:endParaRPr lang="zh-CN" altLang="en-US"/>
          </a:p>
        </p:txBody>
      </p:sp>
    </p:spTree>
    <p:extLst>
      <p:ext uri="{BB962C8B-B14F-4D97-AF65-F5344CB8AC3E}">
        <p14:creationId xmlns:p14="http://schemas.microsoft.com/office/powerpoint/2010/main" val="4113712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21</a:t>
            </a:fld>
            <a:endParaRPr lang="zh-CN" altLang="en-US"/>
          </a:p>
        </p:txBody>
      </p:sp>
    </p:spTree>
    <p:extLst>
      <p:ext uri="{BB962C8B-B14F-4D97-AF65-F5344CB8AC3E}">
        <p14:creationId xmlns:p14="http://schemas.microsoft.com/office/powerpoint/2010/main" val="3725896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22</a:t>
            </a:fld>
            <a:endParaRPr lang="zh-CN" altLang="en-US"/>
          </a:p>
        </p:txBody>
      </p:sp>
    </p:spTree>
    <p:extLst>
      <p:ext uri="{BB962C8B-B14F-4D97-AF65-F5344CB8AC3E}">
        <p14:creationId xmlns:p14="http://schemas.microsoft.com/office/powerpoint/2010/main" val="51638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4</a:t>
            </a:fld>
            <a:endParaRPr lang="zh-CN" altLang="en-US"/>
          </a:p>
        </p:txBody>
      </p:sp>
    </p:spTree>
    <p:extLst>
      <p:ext uri="{BB962C8B-B14F-4D97-AF65-F5344CB8AC3E}">
        <p14:creationId xmlns:p14="http://schemas.microsoft.com/office/powerpoint/2010/main" val="189881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5</a:t>
            </a:fld>
            <a:endParaRPr lang="zh-CN" altLang="en-US"/>
          </a:p>
        </p:txBody>
      </p:sp>
    </p:spTree>
    <p:extLst>
      <p:ext uri="{BB962C8B-B14F-4D97-AF65-F5344CB8AC3E}">
        <p14:creationId xmlns:p14="http://schemas.microsoft.com/office/powerpoint/2010/main" val="327569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6</a:t>
            </a:fld>
            <a:endParaRPr lang="zh-CN" altLang="en-US"/>
          </a:p>
        </p:txBody>
      </p:sp>
    </p:spTree>
    <p:extLst>
      <p:ext uri="{BB962C8B-B14F-4D97-AF65-F5344CB8AC3E}">
        <p14:creationId xmlns:p14="http://schemas.microsoft.com/office/powerpoint/2010/main" val="382394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7</a:t>
            </a:fld>
            <a:endParaRPr lang="zh-CN" altLang="en-US"/>
          </a:p>
        </p:txBody>
      </p:sp>
    </p:spTree>
    <p:extLst>
      <p:ext uri="{BB962C8B-B14F-4D97-AF65-F5344CB8AC3E}">
        <p14:creationId xmlns:p14="http://schemas.microsoft.com/office/powerpoint/2010/main" val="387675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8</a:t>
            </a:fld>
            <a:endParaRPr lang="zh-CN" altLang="en-US"/>
          </a:p>
        </p:txBody>
      </p:sp>
    </p:spTree>
    <p:extLst>
      <p:ext uri="{BB962C8B-B14F-4D97-AF65-F5344CB8AC3E}">
        <p14:creationId xmlns:p14="http://schemas.microsoft.com/office/powerpoint/2010/main" val="136182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9</a:t>
            </a:fld>
            <a:endParaRPr lang="zh-CN" altLang="en-US"/>
          </a:p>
        </p:txBody>
      </p:sp>
    </p:spTree>
    <p:extLst>
      <p:ext uri="{BB962C8B-B14F-4D97-AF65-F5344CB8AC3E}">
        <p14:creationId xmlns:p14="http://schemas.microsoft.com/office/powerpoint/2010/main" val="29227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10</a:t>
            </a:fld>
            <a:endParaRPr lang="zh-CN" altLang="en-US"/>
          </a:p>
        </p:txBody>
      </p:sp>
    </p:spTree>
    <p:extLst>
      <p:ext uri="{BB962C8B-B14F-4D97-AF65-F5344CB8AC3E}">
        <p14:creationId xmlns:p14="http://schemas.microsoft.com/office/powerpoint/2010/main" val="3482551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t>2019/6/25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hart" Target="../charts/chart13.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hart" Target="../charts/chart19.xml"/><Relationship Id="rId4" Type="http://schemas.openxmlformats.org/officeDocument/2006/relationships/chart" Target="../charts/char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2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image" Target="../media/image2.png"/><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741368" y="1833230"/>
            <a:ext cx="4323620" cy="1569660"/>
          </a:xfrm>
          <a:prstGeom prst="rect">
            <a:avLst/>
          </a:prstGeom>
          <a:noFill/>
        </p:spPr>
        <p:txBody>
          <a:bodyPr wrap="none" rtlCol="0">
            <a:spAutoFit/>
          </a:bodyPr>
          <a:lstStyle/>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益丰大药房</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6</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月</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会员分析报告</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0" name="椭圆 9"/>
          <p:cNvSpPr/>
          <p:nvPr/>
        </p:nvSpPr>
        <p:spPr>
          <a:xfrm>
            <a:off x="2024754" y="4067292"/>
            <a:ext cx="1111411" cy="1111411"/>
          </a:xfrm>
          <a:prstGeom prst="ellipse">
            <a:avLst/>
          </a:prstGeom>
          <a:gradFill flip="none" rotWithShape="1">
            <a:gsLst>
              <a:gs pos="0">
                <a:schemeClr val="accent6">
                  <a:lumMod val="0"/>
                  <a:lumOff val="100000"/>
                </a:schemeClr>
              </a:gs>
              <a:gs pos="0">
                <a:schemeClr val="accent6">
                  <a:lumMod val="0"/>
                  <a:lumOff val="100000"/>
                </a:schemeClr>
              </a:gs>
              <a:gs pos="100000">
                <a:srgbClr val="01A145"/>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10</a:t>
            </a:fld>
            <a:endParaRPr lang="zh-HK" altLang="en-US" sz="1400" dirty="0"/>
          </a:p>
        </p:txBody>
      </p:sp>
      <p:sp>
        <p:nvSpPr>
          <p:cNvPr id="17" name="文本框 1"/>
          <p:cNvSpPr txBox="1"/>
          <p:nvPr/>
        </p:nvSpPr>
        <p:spPr>
          <a:xfrm>
            <a:off x="379525" y="1233441"/>
            <a:ext cx="11431475"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cs typeface="+mj-cs"/>
              </a:rPr>
              <a:t>主力：中年是会员主力军，会员人均消费额与消费次数高，年龄段体现在</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46-50</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岁；</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cs typeface="+mj-cs"/>
              </a:rPr>
              <a:t>潜力：青年是会员潜力股，会员数与消费次数都高，年龄段体现在</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30-35</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岁。</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p:txBody>
      </p:sp>
      <p:graphicFrame>
        <p:nvGraphicFramePr>
          <p:cNvPr id="18" name="图表 17"/>
          <p:cNvGraphicFramePr>
            <a:graphicFrameLocks/>
          </p:cNvGraphicFramePr>
          <p:nvPr>
            <p:extLst>
              <p:ext uri="{D42A27DB-BD31-4B8C-83A1-F6EECF244321}">
                <p14:modId xmlns:p14="http://schemas.microsoft.com/office/powerpoint/2010/main" val="4244372356"/>
              </p:ext>
            </p:extLst>
          </p:nvPr>
        </p:nvGraphicFramePr>
        <p:xfrm>
          <a:off x="5148640" y="2872211"/>
          <a:ext cx="648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a:graphicFrameLocks/>
          </p:cNvGraphicFramePr>
          <p:nvPr>
            <p:extLst>
              <p:ext uri="{D42A27DB-BD31-4B8C-83A1-F6EECF244321}">
                <p14:modId xmlns:p14="http://schemas.microsoft.com/office/powerpoint/2010/main" val="3534880198"/>
              </p:ext>
            </p:extLst>
          </p:nvPr>
        </p:nvGraphicFramePr>
        <p:xfrm>
          <a:off x="256326" y="2863159"/>
          <a:ext cx="4680000" cy="2880000"/>
        </p:xfrm>
        <a:graphic>
          <a:graphicData uri="http://schemas.openxmlformats.org/drawingml/2006/chart">
            <c:chart xmlns:c="http://schemas.openxmlformats.org/drawingml/2006/chart" xmlns:r="http://schemas.openxmlformats.org/officeDocument/2006/relationships" r:id="rId5"/>
          </a:graphicData>
        </a:graphic>
      </p:graphicFrame>
      <p:sp>
        <p:nvSpPr>
          <p:cNvPr id="5" name="椭圆 4"/>
          <p:cNvSpPr/>
          <p:nvPr/>
        </p:nvSpPr>
        <p:spPr>
          <a:xfrm>
            <a:off x="6204317"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23279"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0711" y="2599617"/>
            <a:ext cx="17834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52623" y="601913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主力</a:t>
            </a:r>
            <a:endParaRPr lang="zh-CN" altLang="en-US" sz="1600" b="1" dirty="0"/>
          </a:p>
        </p:txBody>
      </p:sp>
      <p:sp>
        <p:nvSpPr>
          <p:cNvPr id="15" name="矩形 14"/>
          <p:cNvSpPr/>
          <p:nvPr/>
        </p:nvSpPr>
        <p:spPr>
          <a:xfrm>
            <a:off x="6433661" y="601913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潜</a:t>
            </a:r>
            <a:r>
              <a:rPr lang="zh-CN" altLang="en-US" sz="1600" b="1" dirty="0" smtClean="0">
                <a:solidFill>
                  <a:srgbClr val="01A145"/>
                </a:solidFill>
                <a:latin typeface="微软雅黑" panose="020B0503020204020204" pitchFamily="34" charset="-122"/>
                <a:ea typeface="微软雅黑" panose="020B0503020204020204" pitchFamily="34" charset="-122"/>
              </a:rPr>
              <a:t>力</a:t>
            </a:r>
            <a:endParaRPr lang="zh-CN" altLang="en-US" sz="1600" b="1" dirty="0"/>
          </a:p>
        </p:txBody>
      </p:sp>
    </p:spTree>
    <p:extLst>
      <p:ext uri="{BB962C8B-B14F-4D97-AF65-F5344CB8AC3E}">
        <p14:creationId xmlns:p14="http://schemas.microsoft.com/office/powerpoint/2010/main" val="3044762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11</a:t>
            </a:fld>
            <a:endParaRPr lang="zh-HK" altLang="en-US" sz="1400" dirty="0"/>
          </a:p>
        </p:txBody>
      </p:sp>
      <p:graphicFrame>
        <p:nvGraphicFramePr>
          <p:cNvPr id="13" name="图表 12"/>
          <p:cNvGraphicFramePr/>
          <p:nvPr>
            <p:extLst>
              <p:ext uri="{D42A27DB-BD31-4B8C-83A1-F6EECF244321}">
                <p14:modId xmlns:p14="http://schemas.microsoft.com/office/powerpoint/2010/main" val="2866779577"/>
              </p:ext>
            </p:extLst>
          </p:nvPr>
        </p:nvGraphicFramePr>
        <p:xfrm>
          <a:off x="379524" y="2537799"/>
          <a:ext cx="11407091" cy="3086100"/>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
          <p:cNvSpPr txBox="1"/>
          <p:nvPr/>
        </p:nvSpPr>
        <p:spPr>
          <a:xfrm>
            <a:off x="379525" y="1233441"/>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留存：</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低龄段留存较低，</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20-25</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岁消费</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1</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次会员</a:t>
            </a:r>
            <a:r>
              <a:rPr lang="zh-CN" altLang="en-US" sz="1400" dirty="0" smtClean="0">
                <a:solidFill>
                  <a:srgbClr val="01A145"/>
                </a:solidFill>
                <a:latin typeface="微软雅黑" panose="020B0503020204020204" pitchFamily="34" charset="-122"/>
                <a:ea typeface="微软雅黑" panose="020B0503020204020204" pitchFamily="34" charset="-122"/>
              </a:rPr>
              <a:t>占</a:t>
            </a:r>
            <a:r>
              <a:rPr lang="zh-CN" altLang="en-US" sz="1400" dirty="0">
                <a:solidFill>
                  <a:srgbClr val="01A145"/>
                </a:solidFill>
                <a:latin typeface="微软雅黑" panose="020B0503020204020204" pitchFamily="34" charset="-122"/>
                <a:ea typeface="微软雅黑" panose="020B0503020204020204" pitchFamily="34" charset="-122"/>
              </a:rPr>
              <a:t>比</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超</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50%</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黏性：</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用户黏性</a:t>
            </a:r>
            <a:r>
              <a:rPr lang="zh-CN" altLang="en-US" sz="1400" dirty="0">
                <a:solidFill>
                  <a:srgbClr val="01A145"/>
                </a:solidFill>
                <a:latin typeface="微软雅黑" panose="020B0503020204020204" pitchFamily="34" charset="-122"/>
                <a:ea typeface="微软雅黑" panose="020B0503020204020204" pitchFamily="34" charset="-122"/>
              </a:rPr>
              <a:t>随年龄增大而增加</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，在</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75-80</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岁达到峰值。</a:t>
            </a:r>
          </a:p>
        </p:txBody>
      </p:sp>
    </p:spTree>
    <p:extLst>
      <p:ext uri="{BB962C8B-B14F-4D97-AF65-F5344CB8AC3E}">
        <p14:creationId xmlns:p14="http://schemas.microsoft.com/office/powerpoint/2010/main" val="3364125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12</a:t>
            </a:fld>
            <a:endParaRPr lang="zh-HK" altLang="en-US" sz="1400" dirty="0"/>
          </a:p>
        </p:txBody>
      </p:sp>
      <p:sp>
        <p:nvSpPr>
          <p:cNvPr id="19" name="文本框 1"/>
          <p:cNvSpPr txBox="1"/>
          <p:nvPr/>
        </p:nvSpPr>
        <p:spPr>
          <a:xfrm>
            <a:off x="365896" y="1270331"/>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cs typeface="+mj-cs"/>
              </a:rPr>
              <a:t>金额：会员</a:t>
            </a:r>
            <a:r>
              <a:rPr lang="zh-CN" altLang="en-US" sz="1400" dirty="0">
                <a:solidFill>
                  <a:srgbClr val="029E42"/>
                </a:solidFill>
                <a:latin typeface="微软雅黑" panose="020B0503020204020204" pitchFamily="34" charset="-122"/>
                <a:ea typeface="微软雅黑" panose="020B0503020204020204" pitchFamily="34" charset="-122"/>
              </a:rPr>
              <a:t>消费</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200</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元以内的占比近</a:t>
            </a:r>
            <a:r>
              <a:rPr lang="en-US" altLang="zh-CN" sz="1400" b="1" dirty="0" smtClean="0">
                <a:solidFill>
                  <a:srgbClr val="029E42"/>
                </a:solidFill>
                <a:latin typeface="微软雅黑" panose="020B0503020204020204" pitchFamily="34" charset="-122"/>
                <a:ea typeface="微软雅黑" panose="020B0503020204020204" pitchFamily="34" charset="-122"/>
                <a:cs typeface="+mj-cs"/>
              </a:rPr>
              <a:t>55%</a:t>
            </a:r>
            <a:r>
              <a:rPr lang="zh-CN" altLang="en-US" sz="1400" b="1" dirty="0" smtClean="0">
                <a:solidFill>
                  <a:srgbClr val="029E42"/>
                </a:solidFill>
                <a:latin typeface="微软雅黑" panose="020B0503020204020204" pitchFamily="34" charset="-122"/>
                <a:ea typeface="微软雅黑" panose="020B0503020204020204" pitchFamily="34" charset="-122"/>
                <a:cs typeface="+mj-cs"/>
              </a:rPr>
              <a:t>，</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500</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元以内的占比</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75%</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a:t>
            </a:r>
            <a:endParaRPr lang="en-US" altLang="zh-CN" sz="1400" dirty="0" smtClean="0">
              <a:solidFill>
                <a:srgbClr val="029E42"/>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cs typeface="+mj-cs"/>
              </a:rPr>
              <a:t>频次：三分之一的会员为一次性消费，三分之一的会员每</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3</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个月至每月消费一次，其它的会员占三分之一。</a:t>
            </a:r>
          </a:p>
        </p:txBody>
      </p:sp>
      <p:graphicFrame>
        <p:nvGraphicFramePr>
          <p:cNvPr id="13" name="图表 12"/>
          <p:cNvGraphicFramePr>
            <a:graphicFrameLocks/>
          </p:cNvGraphicFramePr>
          <p:nvPr>
            <p:extLst>
              <p:ext uri="{D42A27DB-BD31-4B8C-83A1-F6EECF244321}">
                <p14:modId xmlns:p14="http://schemas.microsoft.com/office/powerpoint/2010/main" val="3689625110"/>
              </p:ext>
            </p:extLst>
          </p:nvPr>
        </p:nvGraphicFramePr>
        <p:xfrm>
          <a:off x="3754322" y="2844035"/>
          <a:ext cx="455676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a:graphicFrameLocks/>
          </p:cNvGraphicFramePr>
          <p:nvPr>
            <p:extLst>
              <p:ext uri="{D42A27DB-BD31-4B8C-83A1-F6EECF244321}">
                <p14:modId xmlns:p14="http://schemas.microsoft.com/office/powerpoint/2010/main" val="3326517320"/>
              </p:ext>
            </p:extLst>
          </p:nvPr>
        </p:nvGraphicFramePr>
        <p:xfrm>
          <a:off x="313343" y="2850887"/>
          <a:ext cx="3240000" cy="273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p:cNvGraphicFramePr>
            <a:graphicFrameLocks/>
          </p:cNvGraphicFramePr>
          <p:nvPr>
            <p:extLst>
              <p:ext uri="{D42A27DB-BD31-4B8C-83A1-F6EECF244321}">
                <p14:modId xmlns:p14="http://schemas.microsoft.com/office/powerpoint/2010/main" val="722808265"/>
              </p:ext>
            </p:extLst>
          </p:nvPr>
        </p:nvGraphicFramePr>
        <p:xfrm>
          <a:off x="8512062" y="2849470"/>
          <a:ext cx="3240000" cy="273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4928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疾病会员占比</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13</a:t>
            </a:fld>
            <a:endParaRPr lang="zh-HK" altLang="en-US" sz="1400" dirty="0"/>
          </a:p>
        </p:txBody>
      </p:sp>
      <p:pic>
        <p:nvPicPr>
          <p:cNvPr id="7" name="图片 6"/>
          <p:cNvPicPr>
            <a:picLocks noChangeAspect="1"/>
          </p:cNvPicPr>
          <p:nvPr/>
        </p:nvPicPr>
        <p:blipFill>
          <a:blip r:embed="rId4"/>
          <a:stretch>
            <a:fillRect/>
          </a:stretch>
        </p:blipFill>
        <p:spPr>
          <a:xfrm>
            <a:off x="661987" y="2075990"/>
            <a:ext cx="10868025" cy="4162425"/>
          </a:xfrm>
          <a:prstGeom prst="rect">
            <a:avLst/>
          </a:prstGeom>
        </p:spPr>
      </p:pic>
      <p:sp>
        <p:nvSpPr>
          <p:cNvPr id="13" name="文本框 1"/>
          <p:cNvSpPr txBox="1"/>
          <p:nvPr/>
        </p:nvSpPr>
        <p:spPr>
          <a:xfrm>
            <a:off x="379525" y="958845"/>
            <a:ext cx="11407091" cy="969496"/>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会员占比：咽喉</a:t>
            </a:r>
            <a:r>
              <a:rPr lang="zh-CN" altLang="en-US" sz="1400" dirty="0" smtClean="0">
                <a:solidFill>
                  <a:srgbClr val="01A145"/>
                </a:solidFill>
                <a:latin typeface="微软雅黑" panose="020B0503020204020204" pitchFamily="34" charset="-122"/>
                <a:ea typeface="微软雅黑" panose="020B0503020204020204" pitchFamily="34" charset="-122"/>
              </a:rPr>
              <a:t>类会员数量占比</a:t>
            </a:r>
            <a:r>
              <a:rPr lang="zh-CN" altLang="en-US" sz="1400" dirty="0">
                <a:solidFill>
                  <a:srgbClr val="01A145"/>
                </a:solidFill>
                <a:latin typeface="微软雅黑" panose="020B0503020204020204" pitchFamily="34" charset="-122"/>
                <a:ea typeface="微软雅黑" panose="020B0503020204020204" pitchFamily="34" charset="-122"/>
              </a:rPr>
              <a:t>最高达到</a:t>
            </a:r>
            <a:r>
              <a:rPr lang="en-US" altLang="zh-CN" sz="1400" dirty="0" smtClean="0">
                <a:solidFill>
                  <a:srgbClr val="01A145"/>
                </a:solidFill>
                <a:latin typeface="微软雅黑" panose="020B0503020204020204" pitchFamily="34" charset="-122"/>
                <a:ea typeface="微软雅黑" panose="020B0503020204020204" pitchFamily="34" charset="-122"/>
              </a:rPr>
              <a:t>5.7%</a:t>
            </a:r>
            <a:r>
              <a:rPr lang="zh-CN" altLang="en-US" sz="1400" dirty="0" smtClean="0">
                <a:solidFill>
                  <a:srgbClr val="01A145"/>
                </a:solidFill>
                <a:latin typeface="微软雅黑" panose="020B0503020204020204" pitchFamily="34" charset="-122"/>
                <a:ea typeface="微软雅黑" panose="020B0503020204020204" pitchFamily="34" charset="-122"/>
              </a:rPr>
              <a:t>，会员数量也最多达到</a:t>
            </a:r>
            <a:r>
              <a:rPr lang="en-US" altLang="zh-CN" sz="1400" dirty="0" smtClean="0">
                <a:solidFill>
                  <a:srgbClr val="01A145"/>
                </a:solidFill>
                <a:latin typeface="微软雅黑" panose="020B0503020204020204" pitchFamily="34" charset="-122"/>
                <a:ea typeface="微软雅黑" panose="020B0503020204020204" pitchFamily="34" charset="-122"/>
              </a:rPr>
              <a:t>112</a:t>
            </a:r>
            <a:r>
              <a:rPr lang="zh-CN" altLang="en-US" sz="1400" dirty="0" smtClean="0">
                <a:solidFill>
                  <a:srgbClr val="01A145"/>
                </a:solidFill>
                <a:latin typeface="微软雅黑" panose="020B0503020204020204" pitchFamily="34" charset="-122"/>
                <a:ea typeface="微软雅黑" panose="020B0503020204020204" pitchFamily="34" charset="-122"/>
              </a:rPr>
              <a:t>万；</a:t>
            </a:r>
            <a:endParaRPr lang="en-US" altLang="zh-CN" sz="1400" dirty="0" smtClean="0">
              <a:solidFill>
                <a:srgbClr val="01A145"/>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人均销售：</a:t>
            </a:r>
            <a:r>
              <a:rPr lang="zh-CN" altLang="en-US" sz="1400" dirty="0" smtClean="0">
                <a:solidFill>
                  <a:srgbClr val="01A145"/>
                </a:solidFill>
                <a:latin typeface="微软雅黑" panose="020B0503020204020204" pitchFamily="34" charset="-122"/>
                <a:ea typeface="微软雅黑" panose="020B0503020204020204" pitchFamily="34" charset="-122"/>
              </a:rPr>
              <a:t>高血压</a:t>
            </a:r>
            <a:r>
              <a:rPr lang="zh-CN" altLang="en-US" sz="1400" dirty="0" smtClean="0">
                <a:solidFill>
                  <a:srgbClr val="01A145"/>
                </a:solidFill>
                <a:latin typeface="微软雅黑" panose="020B0503020204020204" pitchFamily="34" charset="-122"/>
                <a:ea typeface="微软雅黑" panose="020B0503020204020204" pitchFamily="34" charset="-122"/>
              </a:rPr>
              <a:t>的销售额占比</a:t>
            </a:r>
            <a:r>
              <a:rPr lang="zh-CN" altLang="en-US" sz="1400" dirty="0">
                <a:solidFill>
                  <a:srgbClr val="01A145"/>
                </a:solidFill>
                <a:latin typeface="微软雅黑" panose="020B0503020204020204" pitchFamily="34" charset="-122"/>
                <a:ea typeface="微软雅黑" panose="020B0503020204020204" pitchFamily="34" charset="-122"/>
              </a:rPr>
              <a:t>最高达到</a:t>
            </a:r>
            <a:r>
              <a:rPr lang="en-US" altLang="zh-CN" sz="1400" dirty="0" smtClean="0">
                <a:solidFill>
                  <a:srgbClr val="01A145"/>
                </a:solidFill>
                <a:latin typeface="微软雅黑" panose="020B0503020204020204" pitchFamily="34" charset="-122"/>
                <a:ea typeface="微软雅黑" panose="020B0503020204020204" pitchFamily="34" charset="-122"/>
              </a:rPr>
              <a:t>10.7%</a:t>
            </a:r>
            <a:r>
              <a:rPr lang="zh-CN" altLang="en-US" sz="1400" dirty="0" smtClean="0">
                <a:solidFill>
                  <a:srgbClr val="01A145"/>
                </a:solidFill>
                <a:latin typeface="微软雅黑" panose="020B0503020204020204" pitchFamily="34" charset="-122"/>
                <a:ea typeface="微软雅黑" panose="020B0503020204020204" pitchFamily="34" charset="-122"/>
              </a:rPr>
              <a:t>，但人均销售额糖尿病最高达到</a:t>
            </a:r>
            <a:r>
              <a:rPr lang="en-US" altLang="zh-CN" sz="1400" dirty="0" smtClean="0">
                <a:solidFill>
                  <a:srgbClr val="01A145"/>
                </a:solidFill>
                <a:latin typeface="微软雅黑" panose="020B0503020204020204" pitchFamily="34" charset="-122"/>
                <a:ea typeface="微软雅黑" panose="020B0503020204020204" pitchFamily="34" charset="-122"/>
              </a:rPr>
              <a:t>913</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en-US" altLang="zh-CN" sz="1400" dirty="0" smtClean="0">
              <a:solidFill>
                <a:srgbClr val="01A145"/>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人均毛利额：咽喉炎毛利额占比最高</a:t>
            </a:r>
            <a:r>
              <a:rPr lang="zh-CN" altLang="en-US" sz="1400" dirty="0">
                <a:solidFill>
                  <a:srgbClr val="01A145"/>
                </a:solidFill>
                <a:latin typeface="微软雅黑" panose="020B0503020204020204" pitchFamily="34" charset="-122"/>
                <a:ea typeface="微软雅黑" panose="020B0503020204020204" pitchFamily="34" charset="-122"/>
              </a:rPr>
              <a:t>达到</a:t>
            </a:r>
            <a:r>
              <a:rPr lang="en-US" altLang="zh-CN" sz="1400" dirty="0" smtClean="0">
                <a:solidFill>
                  <a:srgbClr val="01A145"/>
                </a:solidFill>
                <a:latin typeface="微软雅黑" panose="020B0503020204020204" pitchFamily="34" charset="-122"/>
                <a:ea typeface="微软雅黑" panose="020B0503020204020204" pitchFamily="34" charset="-122"/>
              </a:rPr>
              <a:t>9.4%</a:t>
            </a:r>
            <a:r>
              <a:rPr lang="zh-CN" altLang="en-US" sz="1400" dirty="0" smtClean="0">
                <a:solidFill>
                  <a:srgbClr val="01A145"/>
                </a:solidFill>
                <a:latin typeface="微软雅黑" panose="020B0503020204020204" pitchFamily="34" charset="-122"/>
                <a:ea typeface="微软雅黑" panose="020B0503020204020204" pitchFamily="34" charset="-122"/>
              </a:rPr>
              <a:t>，但人均毛利额性功能低下最高达到</a:t>
            </a:r>
            <a:r>
              <a:rPr lang="en-US" altLang="zh-CN" sz="1400" dirty="0" smtClean="0">
                <a:solidFill>
                  <a:srgbClr val="01A145"/>
                </a:solidFill>
                <a:latin typeface="微软雅黑" panose="020B0503020204020204" pitchFamily="34" charset="-122"/>
                <a:ea typeface="微软雅黑" panose="020B0503020204020204" pitchFamily="34" charset="-122"/>
              </a:rPr>
              <a:t>270</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zh-CN" altLang="en-US" sz="1400" dirty="0">
              <a:solidFill>
                <a:srgbClr val="01A14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4357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14</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178566774"/>
              </p:ext>
            </p:extLst>
          </p:nvPr>
        </p:nvGraphicFramePr>
        <p:xfrm>
          <a:off x="669442" y="2848059"/>
          <a:ext cx="5400000" cy="2272497"/>
        </p:xfrm>
        <a:graphic>
          <a:graphicData uri="http://schemas.openxmlformats.org/drawingml/2006/table">
            <a:tbl>
              <a:tblPr>
                <a:tableStyleId>{5C22544A-7EE6-4342-B048-85BDC9FD1C3A}</a:tableStyleId>
              </a:tblPr>
              <a:tblGrid>
                <a:gridCol w="1422058"/>
                <a:gridCol w="1840442"/>
                <a:gridCol w="2137500"/>
              </a:tblGrid>
              <a:tr h="876789">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时间</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消费会员数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人均消费商品件数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465236">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r" fontAlgn="ctr"/>
                      <a:r>
                        <a:rPr lang="en-US" altLang="zh-CN" sz="1200" u="none" strike="noStrike" dirty="0">
                          <a:effectLst/>
                        </a:rPr>
                        <a:t>4,409,713</a:t>
                      </a:r>
                      <a:endParaRPr lang="en-US" altLang="zh-CN" sz="12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200" u="none" strike="noStrike">
                          <a:effectLst/>
                        </a:rPr>
                        <a:t>28 </a:t>
                      </a:r>
                      <a:endParaRPr lang="en-US" altLang="zh-CN" sz="1200" b="0" i="0" u="none" strike="noStrike">
                        <a:effectLst/>
                        <a:latin typeface="宋体" panose="02010600030101010101" pitchFamily="2" charset="-122"/>
                        <a:ea typeface="宋体" panose="02010600030101010101" pitchFamily="2" charset="-122"/>
                      </a:endParaRPr>
                    </a:p>
                  </a:txBody>
                  <a:tcPr marL="7620" marR="7620" marT="7620" marB="0" anchor="ctr"/>
                </a:tc>
              </a:tr>
              <a:tr h="465236">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2017</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r" fontAlgn="ctr"/>
                      <a:r>
                        <a:rPr lang="en-US" altLang="zh-CN" sz="1200" u="none" strike="noStrike" dirty="0">
                          <a:effectLst/>
                        </a:rPr>
                        <a:t>6,237,375</a:t>
                      </a:r>
                      <a:endParaRPr lang="en-US" altLang="zh-CN" sz="12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200" u="none" strike="noStrike">
                          <a:effectLst/>
                        </a:rPr>
                        <a:t>24 </a:t>
                      </a:r>
                      <a:endParaRPr lang="en-US" altLang="zh-CN" sz="1200" b="0" i="0" u="none" strike="noStrike">
                        <a:effectLst/>
                        <a:latin typeface="宋体" panose="02010600030101010101" pitchFamily="2" charset="-122"/>
                        <a:ea typeface="宋体" panose="02010600030101010101" pitchFamily="2" charset="-122"/>
                      </a:endParaRPr>
                    </a:p>
                  </a:txBody>
                  <a:tcPr marL="7620" marR="7620" marT="7620" marB="0" anchor="ctr"/>
                </a:tc>
              </a:tr>
              <a:tr h="465236">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r" fontAlgn="ctr"/>
                      <a:r>
                        <a:rPr lang="en-US" altLang="zh-CN" sz="1200" u="none" strike="noStrike" dirty="0">
                          <a:effectLst/>
                        </a:rPr>
                        <a:t>8,051,952</a:t>
                      </a:r>
                      <a:endParaRPr lang="en-US" altLang="zh-CN" sz="12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200" u="none" strike="noStrike" dirty="0">
                          <a:effectLst/>
                        </a:rPr>
                        <a:t>22 </a:t>
                      </a:r>
                      <a:endParaRPr lang="en-US" altLang="zh-CN" sz="1200" b="0" i="0" u="none" strike="noStrike" dirty="0">
                        <a:effectLst/>
                        <a:latin typeface="宋体" panose="02010600030101010101" pitchFamily="2" charset="-122"/>
                        <a:ea typeface="宋体" panose="02010600030101010101" pitchFamily="2" charset="-122"/>
                      </a:endParaRPr>
                    </a:p>
                  </a:txBody>
                  <a:tcPr marL="7620" marR="7620" marT="762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86890514"/>
              </p:ext>
            </p:extLst>
          </p:nvPr>
        </p:nvGraphicFramePr>
        <p:xfrm>
          <a:off x="6247866" y="2873571"/>
          <a:ext cx="5400000" cy="2246080"/>
        </p:xfrm>
        <a:graphic>
          <a:graphicData uri="http://schemas.openxmlformats.org/drawingml/2006/table">
            <a:tbl>
              <a:tblPr>
                <a:tableStyleId>{5C22544A-7EE6-4342-B048-85BDC9FD1C3A}</a:tableStyleId>
              </a:tblPr>
              <a:tblGrid>
                <a:gridCol w="1518751"/>
                <a:gridCol w="1743750"/>
                <a:gridCol w="2137499"/>
              </a:tblGrid>
              <a:tr h="843664">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c>
                  <a:txBody>
                    <a:bodyPr/>
                    <a:lstStyle/>
                    <a:p>
                      <a:pPr algn="ctr" fontAlgn="ctr"/>
                      <a:r>
                        <a:rPr lang="zh-CN" altLang="en-US" sz="1200" b="1" i="0" u="none" strike="noStrike" dirty="0" smtClean="0">
                          <a:solidFill>
                            <a:schemeClr val="bg1"/>
                          </a:solidFill>
                          <a:effectLst/>
                          <a:latin typeface="微软雅黑" panose="020B0503020204020204" pitchFamily="34" charset="-122"/>
                          <a:ea typeface="微软雅黑" panose="020B0503020204020204" pitchFamily="34" charset="-122"/>
                        </a:rPr>
                        <a:t>消费会员数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人均</a:t>
                      </a:r>
                      <a:r>
                        <a:rPr lang="en-US" sz="1200" b="1" u="none" strike="noStrike" dirty="0" err="1" smtClean="0">
                          <a:solidFill>
                            <a:schemeClr val="bg1"/>
                          </a:solidFill>
                          <a:effectLst/>
                          <a:latin typeface="微软雅黑" panose="020B0503020204020204" pitchFamily="34" charset="-122"/>
                          <a:ea typeface="微软雅黑" panose="020B0503020204020204" pitchFamily="34" charset="-122"/>
                        </a:rPr>
                        <a:t>sku</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r>
              <a:tr h="467472">
                <a:tc>
                  <a:txBody>
                    <a:bodyPr/>
                    <a:lstStyle/>
                    <a:p>
                      <a:pPr algn="r" fontAlgn="ctr"/>
                      <a:r>
                        <a:rPr lang="en-US" altLang="zh-CN" sz="1200" b="1" u="none" strike="noStrike" dirty="0">
                          <a:effectLst/>
                          <a:latin typeface="微软雅黑" panose="020B0503020204020204" pitchFamily="34" charset="-122"/>
                          <a:ea typeface="微软雅黑" panose="020B0503020204020204" pitchFamily="34" charset="-122"/>
                        </a:rPr>
                        <a:t>2,016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tc>
                <a:tc>
                  <a:txBody>
                    <a:bodyPr/>
                    <a:lstStyle/>
                    <a:p>
                      <a:pPr algn="r" fontAlgn="ctr"/>
                      <a:r>
                        <a:rPr lang="en-US" altLang="zh-CN" sz="1200" u="none" strike="noStrike" dirty="0">
                          <a:effectLst/>
                        </a:rPr>
                        <a:t>4,409,713</a:t>
                      </a:r>
                      <a:endParaRPr lang="en-US" altLang="zh-CN" sz="1200" b="0" i="0" u="none" strike="noStrike" dirty="0">
                        <a:effectLst/>
                        <a:latin typeface="宋体" panose="02010600030101010101" pitchFamily="2" charset="-122"/>
                        <a:ea typeface="宋体" panose="02010600030101010101" pitchFamily="2" charset="-122"/>
                      </a:endParaRPr>
                    </a:p>
                  </a:txBody>
                  <a:tcPr marL="11994" marR="11994" marT="11994" marB="0" anchor="ctr"/>
                </a:tc>
                <a:tc>
                  <a:txBody>
                    <a:bodyPr/>
                    <a:lstStyle/>
                    <a:p>
                      <a:pPr algn="r" fontAlgn="ctr"/>
                      <a:r>
                        <a:rPr lang="en-US" altLang="zh-CN" sz="1200" u="none" strike="noStrike" dirty="0">
                          <a:effectLst/>
                        </a:rPr>
                        <a:t>8.8 </a:t>
                      </a:r>
                      <a:endParaRPr lang="en-US" altLang="zh-CN" sz="1200" b="0" i="0" u="none" strike="noStrike" dirty="0">
                        <a:effectLst/>
                        <a:latin typeface="宋体" panose="02010600030101010101" pitchFamily="2" charset="-122"/>
                        <a:ea typeface="宋体" panose="02010600030101010101" pitchFamily="2" charset="-122"/>
                      </a:endParaRPr>
                    </a:p>
                  </a:txBody>
                  <a:tcPr marL="11994" marR="11994" marT="11994" marB="0" anchor="ctr"/>
                </a:tc>
              </a:tr>
              <a:tr h="467472">
                <a:tc>
                  <a:txBody>
                    <a:bodyPr/>
                    <a:lstStyle/>
                    <a:p>
                      <a:pPr algn="r" fontAlgn="ctr"/>
                      <a:r>
                        <a:rPr lang="en-US" altLang="zh-CN" sz="1200" b="1" u="none" strike="noStrike" dirty="0">
                          <a:effectLst/>
                          <a:latin typeface="微软雅黑" panose="020B0503020204020204" pitchFamily="34" charset="-122"/>
                          <a:ea typeface="微软雅黑" panose="020B0503020204020204" pitchFamily="34" charset="-122"/>
                        </a:rPr>
                        <a:t>2,017</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tc>
                <a:tc>
                  <a:txBody>
                    <a:bodyPr/>
                    <a:lstStyle/>
                    <a:p>
                      <a:pPr algn="r" fontAlgn="ctr"/>
                      <a:r>
                        <a:rPr lang="en-US" altLang="zh-CN" sz="1200" u="none" strike="noStrike">
                          <a:effectLst/>
                        </a:rPr>
                        <a:t>6,237,375</a:t>
                      </a:r>
                      <a:endParaRPr lang="en-US" altLang="zh-CN" sz="1200" b="0" i="0" u="none" strike="noStrike">
                        <a:effectLst/>
                        <a:latin typeface="宋体" panose="02010600030101010101" pitchFamily="2" charset="-122"/>
                        <a:ea typeface="宋体" panose="02010600030101010101" pitchFamily="2" charset="-122"/>
                      </a:endParaRPr>
                    </a:p>
                  </a:txBody>
                  <a:tcPr marL="11994" marR="11994" marT="11994" marB="0" anchor="ctr"/>
                </a:tc>
                <a:tc>
                  <a:txBody>
                    <a:bodyPr/>
                    <a:lstStyle/>
                    <a:p>
                      <a:pPr algn="r" fontAlgn="ctr"/>
                      <a:r>
                        <a:rPr lang="en-US" altLang="zh-CN" sz="1200" u="none" strike="noStrike" dirty="0">
                          <a:effectLst/>
                        </a:rPr>
                        <a:t>8.1 </a:t>
                      </a:r>
                      <a:endParaRPr lang="en-US" altLang="zh-CN" sz="1200" b="0" i="0" u="none" strike="noStrike" dirty="0">
                        <a:effectLst/>
                        <a:latin typeface="宋体" panose="02010600030101010101" pitchFamily="2" charset="-122"/>
                        <a:ea typeface="宋体" panose="02010600030101010101" pitchFamily="2" charset="-122"/>
                      </a:endParaRPr>
                    </a:p>
                  </a:txBody>
                  <a:tcPr marL="11994" marR="11994" marT="11994" marB="0" anchor="ctr"/>
                </a:tc>
              </a:tr>
              <a:tr h="467472">
                <a:tc>
                  <a:txBody>
                    <a:bodyPr/>
                    <a:lstStyle/>
                    <a:p>
                      <a:pPr algn="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tc>
                <a:tc>
                  <a:txBody>
                    <a:bodyPr/>
                    <a:lstStyle/>
                    <a:p>
                      <a:pPr algn="r" fontAlgn="ctr"/>
                      <a:r>
                        <a:rPr lang="en-US" altLang="zh-CN" sz="1200" u="none" strike="noStrike">
                          <a:effectLst/>
                        </a:rPr>
                        <a:t>8,051,952</a:t>
                      </a:r>
                      <a:endParaRPr lang="en-US" altLang="zh-CN" sz="1200" b="0" i="0" u="none" strike="noStrike">
                        <a:effectLst/>
                        <a:latin typeface="宋体" panose="02010600030101010101" pitchFamily="2" charset="-122"/>
                        <a:ea typeface="宋体" panose="02010600030101010101" pitchFamily="2" charset="-122"/>
                      </a:endParaRPr>
                    </a:p>
                  </a:txBody>
                  <a:tcPr marL="11994" marR="11994" marT="11994" marB="0" anchor="ctr"/>
                </a:tc>
                <a:tc>
                  <a:txBody>
                    <a:bodyPr/>
                    <a:lstStyle/>
                    <a:p>
                      <a:pPr algn="r" fontAlgn="ctr"/>
                      <a:r>
                        <a:rPr lang="en-US" altLang="zh-CN" sz="1200" u="none" strike="noStrike" dirty="0">
                          <a:effectLst/>
                        </a:rPr>
                        <a:t>7.5 </a:t>
                      </a:r>
                      <a:endParaRPr lang="en-US" altLang="zh-CN" sz="1200" b="0" i="0" u="none" strike="noStrike" dirty="0">
                        <a:effectLst/>
                        <a:latin typeface="宋体" panose="02010600030101010101" pitchFamily="2" charset="-122"/>
                        <a:ea typeface="宋体" panose="02010600030101010101" pitchFamily="2" charset="-122"/>
                      </a:endParaRPr>
                    </a:p>
                  </a:txBody>
                  <a:tcPr marL="11994" marR="11994" marT="11994" marB="0" anchor="ctr"/>
                </a:tc>
              </a:tr>
            </a:tbl>
          </a:graphicData>
        </a:graphic>
      </p:graphicFrame>
      <p:sp>
        <p:nvSpPr>
          <p:cNvPr id="7" name="矩形 6"/>
          <p:cNvSpPr/>
          <p:nvPr/>
        </p:nvSpPr>
        <p:spPr>
          <a:xfrm>
            <a:off x="6295570" y="2623204"/>
            <a:ext cx="1325684" cy="221018"/>
          </a:xfrm>
          <a:prstGeom prst="rect">
            <a:avLst/>
          </a:prstGeom>
        </p:spPr>
        <p:txBody>
          <a:bodyPr wrap="none" lIns="0" tIns="0" rIns="0" bIns="36000">
            <a:spAutoFit/>
          </a:bodyPr>
          <a:lstStyle/>
          <a:p>
            <a:r>
              <a:rPr lang="zh-CN" altLang="en-US" sz="1200" dirty="0">
                <a:solidFill>
                  <a:srgbClr val="029E42"/>
                </a:solidFill>
                <a:latin typeface="微软雅黑" panose="020B0503020204020204" pitchFamily="34" charset="-122"/>
                <a:ea typeface="微软雅黑" panose="020B0503020204020204" pitchFamily="34" charset="-122"/>
              </a:rPr>
              <a:t>消费会员日均sku数</a:t>
            </a:r>
          </a:p>
        </p:txBody>
      </p:sp>
      <p:sp>
        <p:nvSpPr>
          <p:cNvPr id="15" name="矩形 14"/>
          <p:cNvSpPr/>
          <p:nvPr/>
        </p:nvSpPr>
        <p:spPr>
          <a:xfrm>
            <a:off x="699840" y="2623204"/>
            <a:ext cx="1538883" cy="221018"/>
          </a:xfrm>
          <a:prstGeom prst="rect">
            <a:avLst/>
          </a:prstGeom>
        </p:spPr>
        <p:txBody>
          <a:bodyPr wrap="none" lIns="0" tIns="0" rIns="0" bIns="36000">
            <a:spAutoFit/>
          </a:bodyPr>
          <a:lstStyle/>
          <a:p>
            <a:r>
              <a:rPr lang="zh-CN" altLang="en-US" sz="1200" dirty="0">
                <a:solidFill>
                  <a:srgbClr val="029E42"/>
                </a:solidFill>
                <a:latin typeface="微软雅黑" panose="020B0503020204020204" pitchFamily="34" charset="-122"/>
                <a:ea typeface="微软雅黑" panose="020B0503020204020204" pitchFamily="34" charset="-122"/>
              </a:rPr>
              <a:t>消费会员人均商品件数</a:t>
            </a:r>
          </a:p>
        </p:txBody>
      </p:sp>
      <p:sp>
        <p:nvSpPr>
          <p:cNvPr id="16" name="文本框 1"/>
          <p:cNvSpPr txBox="1"/>
          <p:nvPr/>
        </p:nvSpPr>
        <p:spPr>
          <a:xfrm>
            <a:off x="379525" y="1414067"/>
            <a:ext cx="11431475" cy="28507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cs typeface="+mj-cs"/>
              </a:rPr>
              <a:t>人均消费商品的件数与</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SKU</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数逐年都在下降，人均商品件数按每年</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4%</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a:t>
            </a:r>
            <a:r>
              <a:rPr lang="en-US" altLang="zh-CN" sz="1400" dirty="0" smtClean="0">
                <a:solidFill>
                  <a:srgbClr val="01A145"/>
                </a:solidFill>
                <a:latin typeface="微软雅黑" panose="020B0503020204020204" pitchFamily="34" charset="-122"/>
                <a:ea typeface="微软雅黑" panose="020B0503020204020204" pitchFamily="34" charset="-122"/>
              </a:rPr>
              <a:t>SKU</a:t>
            </a:r>
            <a:r>
              <a:rPr lang="zh-CN" altLang="en-US" sz="1400" dirty="0" smtClean="0">
                <a:solidFill>
                  <a:srgbClr val="01A145"/>
                </a:solidFill>
                <a:latin typeface="微软雅黑" panose="020B0503020204020204" pitchFamily="34" charset="-122"/>
                <a:ea typeface="微软雅黑" panose="020B0503020204020204" pitchFamily="34" charset="-122"/>
              </a:rPr>
              <a:t>数据：</a:t>
            </a:r>
            <a:r>
              <a:rPr lang="en-US" altLang="zh-CN" sz="1400" dirty="0" smtClean="0">
                <a:solidFill>
                  <a:srgbClr val="01A145"/>
                </a:solidFill>
                <a:latin typeface="微软雅黑" panose="020B0503020204020204" pitchFamily="34" charset="-122"/>
                <a:ea typeface="微软雅黑" panose="020B0503020204020204" pitchFamily="34" charset="-122"/>
              </a:rPr>
              <a:t>8%</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722475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15</a:t>
            </a:fld>
            <a:endParaRPr lang="zh-HK" altLang="en-US" sz="1400" dirty="0"/>
          </a:p>
        </p:txBody>
      </p:sp>
      <p:graphicFrame>
        <p:nvGraphicFramePr>
          <p:cNvPr id="23" name="图表 22"/>
          <p:cNvGraphicFramePr/>
          <p:nvPr>
            <p:extLst>
              <p:ext uri="{D42A27DB-BD31-4B8C-83A1-F6EECF244321}">
                <p14:modId xmlns:p14="http://schemas.microsoft.com/office/powerpoint/2010/main" val="43623125"/>
              </p:ext>
            </p:extLst>
          </p:nvPr>
        </p:nvGraphicFramePr>
        <p:xfrm>
          <a:off x="3778513" y="2685411"/>
          <a:ext cx="8163639" cy="35264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图表 23"/>
          <p:cNvGraphicFramePr/>
          <p:nvPr>
            <p:extLst>
              <p:ext uri="{D42A27DB-BD31-4B8C-83A1-F6EECF244321}">
                <p14:modId xmlns:p14="http://schemas.microsoft.com/office/powerpoint/2010/main" val="1744830382"/>
              </p:ext>
            </p:extLst>
          </p:nvPr>
        </p:nvGraphicFramePr>
        <p:xfrm>
          <a:off x="451108" y="2697798"/>
          <a:ext cx="2931160" cy="3513026"/>
        </p:xfrm>
        <a:graphic>
          <a:graphicData uri="http://schemas.openxmlformats.org/drawingml/2006/chart">
            <c:chart xmlns:c="http://schemas.openxmlformats.org/drawingml/2006/chart" xmlns:r="http://schemas.openxmlformats.org/officeDocument/2006/relationships" r:id="rId5"/>
          </a:graphicData>
        </a:graphic>
      </p:graphicFrame>
      <p:sp>
        <p:nvSpPr>
          <p:cNvPr id="25" name="矩形 24"/>
          <p:cNvSpPr/>
          <p:nvPr/>
        </p:nvSpPr>
        <p:spPr>
          <a:xfrm>
            <a:off x="919257" y="5991971"/>
            <a:ext cx="282129" cy="169277"/>
          </a:xfrm>
          <a:prstGeom prst="rect">
            <a:avLst/>
          </a:prstGeom>
        </p:spPr>
        <p:txBody>
          <a:bodyPr wrap="none" lIns="0" tIns="0" rIns="0" bIns="0">
            <a:spAutoFit/>
          </a:bodyPr>
          <a:lstStyle/>
          <a:p>
            <a:pPr algn="ctr"/>
            <a:r>
              <a:rPr lang="zh-CN" altLang="en-US" sz="1100" dirty="0" smtClean="0">
                <a:latin typeface="微软雅黑" panose="020B0503020204020204" pitchFamily="34" charset="-122"/>
                <a:ea typeface="微软雅黑" panose="020B0503020204020204" pitchFamily="34" charset="-122"/>
              </a:rPr>
              <a:t>整体</a:t>
            </a:r>
            <a:endParaRPr lang="zh-CN" altLang="en-US" sz="1100" dirty="0"/>
          </a:p>
        </p:txBody>
      </p:sp>
      <p:sp>
        <p:nvSpPr>
          <p:cNvPr id="26" name="矩形 25"/>
          <p:cNvSpPr/>
          <p:nvPr/>
        </p:nvSpPr>
        <p:spPr>
          <a:xfrm>
            <a:off x="1993905" y="5991971"/>
            <a:ext cx="282129" cy="169277"/>
          </a:xfrm>
          <a:prstGeom prst="rect">
            <a:avLst/>
          </a:prstGeom>
        </p:spPr>
        <p:txBody>
          <a:bodyPr wrap="none" lIns="0" tIns="0" rIns="0" bIns="0">
            <a:spAutoFit/>
          </a:bodyPr>
          <a:lstStyle/>
          <a:p>
            <a:pPr algn="ctr"/>
            <a:r>
              <a:rPr lang="zh-CN" altLang="en-US" sz="1100" dirty="0" smtClean="0">
                <a:latin typeface="微软雅黑" panose="020B0503020204020204" pitchFamily="34" charset="-122"/>
                <a:ea typeface="微软雅黑" panose="020B0503020204020204" pitchFamily="34" charset="-122"/>
              </a:rPr>
              <a:t>会员</a:t>
            </a:r>
            <a:endParaRPr lang="zh-CN" altLang="en-US" sz="1100" dirty="0"/>
          </a:p>
        </p:txBody>
      </p:sp>
      <p:sp>
        <p:nvSpPr>
          <p:cNvPr id="27" name="文本框 1"/>
          <p:cNvSpPr txBox="1"/>
          <p:nvPr/>
        </p:nvSpPr>
        <p:spPr>
          <a:xfrm>
            <a:off x="379525" y="1071858"/>
            <a:ext cx="11407091" cy="969496"/>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整体销售结构：处方药占比</a:t>
            </a:r>
            <a:r>
              <a:rPr lang="en-US" altLang="zh-CN" sz="1400" dirty="0">
                <a:solidFill>
                  <a:srgbClr val="01A145"/>
                </a:solidFill>
                <a:latin typeface="微软雅黑" panose="020B0503020204020204" pitchFamily="34" charset="-122"/>
                <a:ea typeface="微软雅黑" panose="020B0503020204020204" pitchFamily="34" charset="-122"/>
                <a:cs typeface="+mj-cs"/>
              </a:rPr>
              <a:t>37.72%</a:t>
            </a:r>
            <a:r>
              <a:rPr lang="zh-CN" altLang="en-US" sz="1400" dirty="0">
                <a:solidFill>
                  <a:srgbClr val="01A145"/>
                </a:solidFill>
                <a:latin typeface="微软雅黑" panose="020B0503020204020204" pitchFamily="34" charset="-122"/>
                <a:ea typeface="微软雅黑" panose="020B0503020204020204" pitchFamily="34" charset="-122"/>
                <a:cs typeface="+mj-cs"/>
              </a:rPr>
              <a:t>，非处方药</a:t>
            </a:r>
            <a:r>
              <a:rPr lang="en-US" altLang="zh-CN" sz="1400" dirty="0">
                <a:solidFill>
                  <a:srgbClr val="01A145"/>
                </a:solidFill>
                <a:latin typeface="微软雅黑" panose="020B0503020204020204" pitchFamily="34" charset="-122"/>
                <a:ea typeface="微软雅黑" panose="020B0503020204020204" pitchFamily="34" charset="-122"/>
                <a:cs typeface="+mj-cs"/>
              </a:rPr>
              <a:t>35.52%</a:t>
            </a:r>
            <a:r>
              <a:rPr lang="zh-CN" altLang="en-US" sz="1400" dirty="0">
                <a:solidFill>
                  <a:srgbClr val="01A145"/>
                </a:solidFill>
                <a:latin typeface="微软雅黑" panose="020B0503020204020204" pitchFamily="34" charset="-122"/>
                <a:ea typeface="微软雅黑" panose="020B0503020204020204" pitchFamily="34" charset="-122"/>
                <a:cs typeface="+mj-cs"/>
              </a:rPr>
              <a:t>（不考虑数据质量影响</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a:t>
            </a:r>
            <a:endParaRPr lang="zh-CN" altLang="en-US" sz="1400" dirty="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会员销售结构：会员销售与整体销售差异不大，会员处方药占比相对较大，非处方药占比相对</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较小；</a:t>
            </a:r>
            <a:endParaRPr lang="zh-CN" altLang="en-US" sz="1400" dirty="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年龄结构：随着年龄增长，处方药和中药逐渐上升，非处方药和保健食品逐渐</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下降。</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335422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16</a:t>
            </a:fld>
            <a:endParaRPr lang="zh-HK" altLang="en-US" sz="1400" dirty="0"/>
          </a:p>
        </p:txBody>
      </p:sp>
      <p:graphicFrame>
        <p:nvGraphicFramePr>
          <p:cNvPr id="8" name="图表 7"/>
          <p:cNvGraphicFramePr/>
          <p:nvPr>
            <p:extLst>
              <p:ext uri="{D42A27DB-BD31-4B8C-83A1-F6EECF244321}">
                <p14:modId xmlns:p14="http://schemas.microsoft.com/office/powerpoint/2010/main" val="748860006"/>
              </p:ext>
            </p:extLst>
          </p:nvPr>
        </p:nvGraphicFramePr>
        <p:xfrm>
          <a:off x="748229" y="2345511"/>
          <a:ext cx="9142939" cy="3963850"/>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直接连接符 8"/>
          <p:cNvCxnSpPr/>
          <p:nvPr/>
        </p:nvCxnSpPr>
        <p:spPr>
          <a:xfrm>
            <a:off x="4073556" y="2830867"/>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04048" y="2830867"/>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7761" y="4528309"/>
            <a:ext cx="9576000"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068897" y="4419497"/>
            <a:ext cx="1455527" cy="184666"/>
          </a:xfrm>
          <a:prstGeom prst="rect">
            <a:avLst/>
          </a:prstGeom>
        </p:spPr>
        <p:txBody>
          <a:bodyPr wrap="none" lIns="0" tIns="0" rIns="0" bIns="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平均毛利率：</a:t>
            </a:r>
            <a:r>
              <a:rPr lang="en-US" altLang="zh-CN" sz="1200" dirty="0" smtClean="0">
                <a:solidFill>
                  <a:srgbClr val="FF0000"/>
                </a:solidFill>
                <a:latin typeface="微软雅黑" panose="020B0503020204020204" pitchFamily="34" charset="-122"/>
                <a:ea typeface="微软雅黑" panose="020B0503020204020204" pitchFamily="34" charset="-122"/>
              </a:rPr>
              <a:t>36.76%</a:t>
            </a:r>
            <a:endParaRPr lang="zh-CN" altLang="en-US" sz="1200" dirty="0">
              <a:solidFill>
                <a:srgbClr val="FF0000"/>
              </a:solidFill>
            </a:endParaRPr>
          </a:p>
        </p:txBody>
      </p:sp>
      <p:sp>
        <p:nvSpPr>
          <p:cNvPr id="15" name="矩形 14"/>
          <p:cNvSpPr/>
          <p:nvPr/>
        </p:nvSpPr>
        <p:spPr>
          <a:xfrm>
            <a:off x="8077400" y="3221466"/>
            <a:ext cx="718145" cy="215444"/>
          </a:xfrm>
          <a:prstGeom prst="rect">
            <a:avLst/>
          </a:prstGeom>
        </p:spPr>
        <p:txBody>
          <a:bodyPr wrap="none" lIns="0" tIns="0" rIns="0" bIns="0">
            <a:spAutoFit/>
          </a:bodyPr>
          <a:lstStyle/>
          <a:p>
            <a:r>
              <a:rPr lang="zh-CN" altLang="en-US" sz="1400" b="1" dirty="0" smtClean="0">
                <a:solidFill>
                  <a:srgbClr val="FF0000"/>
                </a:solidFill>
              </a:rPr>
              <a:t>旗舰品类</a:t>
            </a:r>
            <a:endParaRPr lang="zh-CN" altLang="en-US" sz="1400" b="1" dirty="0">
              <a:solidFill>
                <a:srgbClr val="FF0000"/>
              </a:solidFill>
            </a:endParaRPr>
          </a:p>
        </p:txBody>
      </p:sp>
      <p:sp>
        <p:nvSpPr>
          <p:cNvPr id="16" name="矩形 15"/>
          <p:cNvSpPr/>
          <p:nvPr/>
        </p:nvSpPr>
        <p:spPr>
          <a:xfrm>
            <a:off x="4992088" y="3221466"/>
            <a:ext cx="538609" cy="215444"/>
          </a:xfrm>
          <a:prstGeom prst="rect">
            <a:avLst/>
          </a:prstGeom>
        </p:spPr>
        <p:txBody>
          <a:bodyPr wrap="none" lIns="0" tIns="0" rIns="0" bIns="0">
            <a:spAutoFit/>
          </a:bodyPr>
          <a:lstStyle/>
          <a:p>
            <a:r>
              <a:rPr lang="zh-CN" altLang="en-US" sz="1400" b="1" dirty="0" smtClean="0">
                <a:solidFill>
                  <a:srgbClr val="FF0000"/>
                </a:solidFill>
              </a:rPr>
              <a:t>提款机</a:t>
            </a:r>
            <a:endParaRPr lang="zh-CN" altLang="en-US" sz="1400" b="1" dirty="0">
              <a:solidFill>
                <a:srgbClr val="FF0000"/>
              </a:solidFill>
            </a:endParaRPr>
          </a:p>
        </p:txBody>
      </p:sp>
      <p:sp>
        <p:nvSpPr>
          <p:cNvPr id="17" name="矩形 16"/>
          <p:cNvSpPr/>
          <p:nvPr/>
        </p:nvSpPr>
        <p:spPr>
          <a:xfrm>
            <a:off x="2087813" y="3221466"/>
            <a:ext cx="718145" cy="215444"/>
          </a:xfrm>
          <a:prstGeom prst="rect">
            <a:avLst/>
          </a:prstGeom>
        </p:spPr>
        <p:txBody>
          <a:bodyPr wrap="none" lIns="0" tIns="0" rIns="0" bIns="0">
            <a:spAutoFit/>
          </a:bodyPr>
          <a:lstStyle/>
          <a:p>
            <a:r>
              <a:rPr lang="zh-CN" altLang="en-US" sz="1400" b="1" dirty="0" smtClean="0">
                <a:solidFill>
                  <a:srgbClr val="FF0000"/>
                </a:solidFill>
              </a:rPr>
              <a:t>维持观望</a:t>
            </a:r>
            <a:endParaRPr lang="zh-CN" altLang="en-US" sz="1400" b="1" dirty="0">
              <a:solidFill>
                <a:srgbClr val="FF0000"/>
              </a:solidFill>
            </a:endParaRPr>
          </a:p>
        </p:txBody>
      </p:sp>
      <p:sp>
        <p:nvSpPr>
          <p:cNvPr id="18" name="矩形 17"/>
          <p:cNvSpPr/>
          <p:nvPr/>
        </p:nvSpPr>
        <p:spPr>
          <a:xfrm>
            <a:off x="8077400" y="5404541"/>
            <a:ext cx="718145" cy="215444"/>
          </a:xfrm>
          <a:prstGeom prst="rect">
            <a:avLst/>
          </a:prstGeom>
        </p:spPr>
        <p:txBody>
          <a:bodyPr wrap="none" lIns="0" tIns="0" rIns="0" bIns="0">
            <a:spAutoFit/>
          </a:bodyPr>
          <a:lstStyle/>
          <a:p>
            <a:r>
              <a:rPr lang="zh-CN" altLang="en-US" sz="1400" b="1" dirty="0" smtClean="0">
                <a:solidFill>
                  <a:srgbClr val="FF0000"/>
                </a:solidFill>
              </a:rPr>
              <a:t>吸引客流</a:t>
            </a:r>
            <a:endParaRPr lang="zh-CN" altLang="en-US" sz="1400" b="1" dirty="0">
              <a:solidFill>
                <a:srgbClr val="FF0000"/>
              </a:solidFill>
            </a:endParaRPr>
          </a:p>
        </p:txBody>
      </p:sp>
      <p:sp>
        <p:nvSpPr>
          <p:cNvPr id="19" name="矩形 18"/>
          <p:cNvSpPr/>
          <p:nvPr/>
        </p:nvSpPr>
        <p:spPr>
          <a:xfrm>
            <a:off x="4992088" y="5385830"/>
            <a:ext cx="718145" cy="215444"/>
          </a:xfrm>
          <a:prstGeom prst="rect">
            <a:avLst/>
          </a:prstGeom>
        </p:spPr>
        <p:txBody>
          <a:bodyPr wrap="none" lIns="0" tIns="0" rIns="0" bIns="0">
            <a:spAutoFit/>
          </a:bodyPr>
          <a:lstStyle/>
          <a:p>
            <a:r>
              <a:rPr lang="zh-CN" altLang="en-US" sz="1400" b="1" dirty="0">
                <a:solidFill>
                  <a:srgbClr val="FF0000"/>
                </a:solidFill>
              </a:rPr>
              <a:t>受</a:t>
            </a:r>
            <a:r>
              <a:rPr lang="zh-CN" altLang="en-US" sz="1400" b="1" dirty="0" smtClean="0">
                <a:solidFill>
                  <a:srgbClr val="FF0000"/>
                </a:solidFill>
              </a:rPr>
              <a:t>压潜力</a:t>
            </a:r>
            <a:endParaRPr lang="zh-CN" altLang="en-US" sz="1400" b="1" dirty="0">
              <a:solidFill>
                <a:srgbClr val="FF0000"/>
              </a:solidFill>
            </a:endParaRPr>
          </a:p>
        </p:txBody>
      </p:sp>
      <p:sp>
        <p:nvSpPr>
          <p:cNvPr id="20" name="矩形 19"/>
          <p:cNvSpPr/>
          <p:nvPr/>
        </p:nvSpPr>
        <p:spPr>
          <a:xfrm>
            <a:off x="2087813" y="5385830"/>
            <a:ext cx="718145" cy="215444"/>
          </a:xfrm>
          <a:prstGeom prst="rect">
            <a:avLst/>
          </a:prstGeom>
        </p:spPr>
        <p:txBody>
          <a:bodyPr wrap="none" lIns="0" tIns="0" rIns="0" bIns="0">
            <a:spAutoFit/>
          </a:bodyPr>
          <a:lstStyle/>
          <a:p>
            <a:r>
              <a:rPr lang="zh-CN" altLang="en-US" sz="1400" b="1" dirty="0" smtClean="0">
                <a:solidFill>
                  <a:srgbClr val="FF0000"/>
                </a:solidFill>
              </a:rPr>
              <a:t>待救伤残</a:t>
            </a:r>
            <a:endParaRPr lang="zh-CN" altLang="en-US" sz="1400" b="1" dirty="0">
              <a:solidFill>
                <a:srgbClr val="FF0000"/>
              </a:solidFill>
            </a:endParaRPr>
          </a:p>
        </p:txBody>
      </p:sp>
      <p:sp>
        <p:nvSpPr>
          <p:cNvPr id="21" name="文本框 1"/>
          <p:cNvSpPr txBox="1"/>
          <p:nvPr/>
        </p:nvSpPr>
        <p:spPr>
          <a:xfrm>
            <a:off x="379525" y="1233440"/>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品类角色：心脑血管处方药，销售占比</a:t>
            </a:r>
            <a:r>
              <a:rPr lang="en-US" altLang="zh-CN" sz="1400" dirty="0">
                <a:solidFill>
                  <a:srgbClr val="01A145"/>
                </a:solidFill>
                <a:latin typeface="微软雅黑" panose="020B0503020204020204" pitchFamily="34" charset="-122"/>
                <a:ea typeface="微软雅黑" panose="020B0503020204020204" pitchFamily="34" charset="-122"/>
                <a:cs typeface="+mj-cs"/>
              </a:rPr>
              <a:t>12.87</a:t>
            </a:r>
            <a:r>
              <a:rPr lang="zh-CN" altLang="en-US" sz="1400" dirty="0">
                <a:solidFill>
                  <a:srgbClr val="01A145"/>
                </a:solidFill>
                <a:latin typeface="微软雅黑" panose="020B0503020204020204" pitchFamily="34" charset="-122"/>
                <a:ea typeface="微软雅黑" panose="020B0503020204020204" pitchFamily="34" charset="-122"/>
                <a:cs typeface="+mj-cs"/>
              </a:rPr>
              <a:t>，远高于其他品类，但毛利率低，为吸客</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品类；</a:t>
            </a:r>
            <a:endParaRPr lang="zh-CN" altLang="en-US" sz="1400" dirty="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角色结果：旗舰品类（高价</a:t>
            </a:r>
            <a:r>
              <a:rPr lang="en-US" altLang="zh-CN" sz="1400" dirty="0">
                <a:solidFill>
                  <a:srgbClr val="01A145"/>
                </a:solidFill>
                <a:latin typeface="微软雅黑" panose="020B0503020204020204" pitchFamily="34" charset="-122"/>
                <a:ea typeface="微软雅黑" panose="020B0503020204020204" pitchFamily="34" charset="-122"/>
                <a:cs typeface="+mj-cs"/>
              </a:rPr>
              <a:t>:</a:t>
            </a:r>
            <a:r>
              <a:rPr lang="zh-CN" altLang="en-US" sz="1400" dirty="0">
                <a:solidFill>
                  <a:srgbClr val="01A145"/>
                </a:solidFill>
                <a:latin typeface="微软雅黑" panose="020B0503020204020204" pitchFamily="34" charset="-122"/>
                <a:ea typeface="微软雅黑" panose="020B0503020204020204" pitchFamily="34" charset="-122"/>
                <a:cs typeface="+mj-cs"/>
              </a:rPr>
              <a:t>低单量、高销售），</a:t>
            </a:r>
            <a:r>
              <a:rPr lang="en-US" altLang="zh-CN" sz="1400" dirty="0">
                <a:solidFill>
                  <a:srgbClr val="01A145"/>
                </a:solidFill>
                <a:latin typeface="微软雅黑" panose="020B0503020204020204" pitchFamily="34" charset="-122"/>
                <a:ea typeface="微软雅黑" panose="020B0503020204020204" pitchFamily="34" charset="-122"/>
                <a:cs typeface="+mj-cs"/>
              </a:rPr>
              <a:t>4</a:t>
            </a:r>
            <a:r>
              <a:rPr lang="zh-CN" altLang="en-US" sz="1400" dirty="0">
                <a:solidFill>
                  <a:srgbClr val="01A145"/>
                </a:solidFill>
                <a:latin typeface="微软雅黑" panose="020B0503020204020204" pitchFamily="34" charset="-122"/>
                <a:ea typeface="微软雅黑" panose="020B0503020204020204" pitchFamily="34" charset="-122"/>
                <a:cs typeface="+mj-cs"/>
              </a:rPr>
              <a:t>个：保健食品、中药、外用药非处方药、医疗器械，待救伤残商品偏</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多。</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396831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17</a:t>
            </a:fld>
            <a:endParaRPr lang="zh-HK" altLang="en-US" sz="1400" dirty="0"/>
          </a:p>
        </p:txBody>
      </p:sp>
      <p:sp>
        <p:nvSpPr>
          <p:cNvPr id="21" name="文本框 1"/>
          <p:cNvSpPr txBox="1"/>
          <p:nvPr/>
        </p:nvSpPr>
        <p:spPr>
          <a:xfrm>
            <a:off x="379525" y="1233440"/>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缺乏高渗透高复购</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商品；</a:t>
            </a:r>
            <a:endParaRPr lang="zh-CN" altLang="en-US" sz="1400" dirty="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a:solidFill>
                  <a:srgbClr val="01A145"/>
                </a:solidFill>
                <a:latin typeface="微软雅黑" panose="020B0503020204020204" pitchFamily="34" charset="-122"/>
                <a:ea typeface="微软雅黑" panose="020B0503020204020204" pitchFamily="34" charset="-122"/>
                <a:cs typeface="+mj-cs"/>
              </a:rPr>
              <a:t>慢病处方药商品复购次数较好，但渗透率</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低。</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p:txBody>
      </p:sp>
      <p:graphicFrame>
        <p:nvGraphicFramePr>
          <p:cNvPr id="22" name="图表 21"/>
          <p:cNvGraphicFramePr/>
          <p:nvPr>
            <p:extLst>
              <p:ext uri="{D42A27DB-BD31-4B8C-83A1-F6EECF244321}">
                <p14:modId xmlns:p14="http://schemas.microsoft.com/office/powerpoint/2010/main" val="494424590"/>
              </p:ext>
            </p:extLst>
          </p:nvPr>
        </p:nvGraphicFramePr>
        <p:xfrm>
          <a:off x="1152170" y="2062740"/>
          <a:ext cx="9975897" cy="4224631"/>
        </p:xfrm>
        <a:graphic>
          <a:graphicData uri="http://schemas.openxmlformats.org/drawingml/2006/chart">
            <c:chart xmlns:c="http://schemas.openxmlformats.org/drawingml/2006/chart" xmlns:r="http://schemas.openxmlformats.org/officeDocument/2006/relationships" r:id="rId4"/>
          </a:graphicData>
        </a:graphic>
      </p:graphicFrame>
      <p:cxnSp>
        <p:nvCxnSpPr>
          <p:cNvPr id="23" name="直接连接符 22"/>
          <p:cNvCxnSpPr/>
          <p:nvPr/>
        </p:nvCxnSpPr>
        <p:spPr>
          <a:xfrm>
            <a:off x="6119191" y="2566334"/>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96696" y="4896504"/>
            <a:ext cx="9576000"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48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门店</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18</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189416276"/>
              </p:ext>
            </p:extLst>
          </p:nvPr>
        </p:nvGraphicFramePr>
        <p:xfrm>
          <a:off x="453388" y="2320120"/>
          <a:ext cx="11232108" cy="1767894"/>
        </p:xfrm>
        <a:graphic>
          <a:graphicData uri="http://schemas.openxmlformats.org/drawingml/2006/table">
            <a:tbl>
              <a:tblPr>
                <a:tableStyleId>{5C22544A-7EE6-4342-B048-85BDC9FD1C3A}</a:tableStyleId>
              </a:tblPr>
              <a:tblGrid>
                <a:gridCol w="1146409"/>
                <a:gridCol w="1241947"/>
                <a:gridCol w="1194179"/>
                <a:gridCol w="1125940"/>
                <a:gridCol w="1091821"/>
                <a:gridCol w="1112292"/>
                <a:gridCol w="1037230"/>
                <a:gridCol w="1125941"/>
                <a:gridCol w="1166711"/>
                <a:gridCol w="989638"/>
              </a:tblGrid>
              <a:tr h="423080">
                <a:tc>
                  <a:txBody>
                    <a:bodyPr/>
                    <a:lstStyle/>
                    <a:p>
                      <a:pPr algn="ctr" fontAlgn="ct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gridSpan="3">
                  <a:txBody>
                    <a:bodyPr/>
                    <a:lstStyle/>
                    <a:p>
                      <a:pPr algn="ctr" fontAlgn="ctr"/>
                      <a:r>
                        <a:rPr lang="zh-CN" altLang="en-US" sz="1400" b="1" u="none" strike="noStrike" dirty="0">
                          <a:solidFill>
                            <a:schemeClr val="bg1"/>
                          </a:solidFill>
                          <a:effectLst/>
                          <a:latin typeface="微软雅黑" panose="020B0503020204020204" pitchFamily="34" charset="-122"/>
                          <a:ea typeface="微软雅黑" panose="020B0503020204020204" pitchFamily="34" charset="-122"/>
                        </a:rPr>
                        <a:t>整体</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b="1" u="none" strike="noStrike" dirty="0" smtClean="0">
                          <a:solidFill>
                            <a:schemeClr val="bg1"/>
                          </a:solidFill>
                          <a:effectLst/>
                          <a:latin typeface="微软雅黑" panose="020B0503020204020204" pitchFamily="34" charset="-122"/>
                          <a:ea typeface="微软雅黑" panose="020B0503020204020204" pitchFamily="34" charset="-122"/>
                        </a:rPr>
                        <a:t>新门店</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b="1" u="none" strike="noStrike" dirty="0">
                          <a:solidFill>
                            <a:schemeClr val="bg1"/>
                          </a:solidFill>
                          <a:effectLst/>
                          <a:latin typeface="微软雅黑" panose="020B0503020204020204" pitchFamily="34" charset="-122"/>
                          <a:ea typeface="微软雅黑" panose="020B0503020204020204" pitchFamily="34" charset="-122"/>
                        </a:rPr>
                        <a:t>老门店</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ltLang="en-US"/>
                    </a:p>
                  </a:txBody>
                  <a:tcPr/>
                </a:tc>
                <a:tc hMerge="1">
                  <a:txBody>
                    <a:bodyPr/>
                    <a:lstStyle/>
                    <a:p>
                      <a:endParaRPr lang="zh-CN" altLang="en-US"/>
                    </a:p>
                  </a:txBody>
                  <a:tcPr/>
                </a:tc>
              </a:tr>
              <a:tr h="498144">
                <a:tc>
                  <a:txBody>
                    <a:bodyPr/>
                    <a:lstStyle/>
                    <a:p>
                      <a:pPr algn="ctr" fontAlgn="ctr"/>
                      <a:endParaRPr lang="zh-CN" altLang="en-US" sz="1200" b="0" i="0" u="none" strike="noStrike">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423335">
                <a:tc>
                  <a:txBody>
                    <a:bodyPr/>
                    <a:lstStyle/>
                    <a:p>
                      <a:pPr algn="ctr" fontAlgn="ctr"/>
                      <a:r>
                        <a:rPr lang="en-US" altLang="zh-CN" sz="1400" b="1" u="none" strike="noStrike" dirty="0">
                          <a:solidFill>
                            <a:schemeClr val="bg1"/>
                          </a:solidFill>
                          <a:effectLst/>
                          <a:latin typeface="微软雅黑" panose="020B0503020204020204" pitchFamily="34" charset="-122"/>
                          <a:ea typeface="微软雅黑" panose="020B0503020204020204" pitchFamily="34" charset="-122"/>
                        </a:rPr>
                        <a:t>2017</a:t>
                      </a:r>
                      <a:endParaRPr lang="en-US" altLang="zh-CN"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86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3.8</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6283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74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2.6</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2363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87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3.9</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7460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tc>
              </a:tr>
              <a:tr h="423335">
                <a:tc>
                  <a:txBody>
                    <a:bodyPr/>
                    <a:lstStyle/>
                    <a:p>
                      <a:pPr algn="ctr" fontAlgn="ctr"/>
                      <a:r>
                        <a:rPr lang="en-US" altLang="zh-CN" sz="1400" b="1" u="none" strike="noStrike" dirty="0">
                          <a:solidFill>
                            <a:schemeClr val="bg1"/>
                          </a:solidFill>
                          <a:effectLst/>
                          <a:latin typeface="微软雅黑" panose="020B0503020204020204" pitchFamily="34" charset="-122"/>
                          <a:ea typeface="微软雅黑" panose="020B0503020204020204" pitchFamily="34" charset="-122"/>
                        </a:rPr>
                        <a:t>2018</a:t>
                      </a:r>
                      <a:endParaRPr lang="en-US" altLang="zh-CN"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85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3.6</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6289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76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2.6</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2594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86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3.8</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7506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tc>
              </a:tr>
            </a:tbl>
          </a:graphicData>
        </a:graphic>
      </p:graphicFrame>
      <p:sp>
        <p:nvSpPr>
          <p:cNvPr id="9" name="文本框 1"/>
          <p:cNvSpPr txBox="1"/>
          <p:nvPr/>
        </p:nvSpPr>
        <p:spPr>
          <a:xfrm>
            <a:off x="648949" y="1308520"/>
            <a:ext cx="1028916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门店会员贡献额：</a:t>
            </a:r>
            <a:r>
              <a:rPr lang="zh-CN" altLang="en-US" sz="1400" dirty="0">
                <a:solidFill>
                  <a:srgbClr val="01A145"/>
                </a:solidFill>
                <a:latin typeface="微软雅黑" panose="020B0503020204020204" pitchFamily="34" charset="-122"/>
                <a:ea typeface="微软雅黑" panose="020B0503020204020204" pitchFamily="34" charset="-122"/>
              </a:rPr>
              <a:t>平均每个店每个会员次消费</a:t>
            </a:r>
            <a:r>
              <a:rPr lang="zh-CN" altLang="en-US" sz="1400" dirty="0" smtClean="0">
                <a:solidFill>
                  <a:srgbClr val="01A145"/>
                </a:solidFill>
                <a:latin typeface="微软雅黑" panose="020B0503020204020204" pitchFamily="34" charset="-122"/>
                <a:ea typeface="微软雅黑" panose="020B0503020204020204" pitchFamily="34" charset="-122"/>
              </a:rPr>
              <a:t>金额 </a:t>
            </a:r>
            <a:r>
              <a:rPr lang="en-US" altLang="zh-CN" sz="1400" dirty="0" smtClean="0">
                <a:solidFill>
                  <a:srgbClr val="01A145"/>
                </a:solidFill>
                <a:latin typeface="微软雅黑" panose="020B0503020204020204" pitchFamily="34" charset="-122"/>
                <a:ea typeface="微软雅黑" panose="020B0503020204020204" pitchFamily="34" charset="-122"/>
              </a:rPr>
              <a:t>x </a:t>
            </a:r>
            <a:r>
              <a:rPr lang="zh-CN" altLang="en-US" sz="1400" dirty="0" smtClean="0">
                <a:solidFill>
                  <a:srgbClr val="01A145"/>
                </a:solidFill>
                <a:latin typeface="微软雅黑" panose="020B0503020204020204" pitchFamily="34" charset="-122"/>
                <a:ea typeface="微软雅黑" panose="020B0503020204020204" pitchFamily="34" charset="-122"/>
              </a:rPr>
              <a:t>平均</a:t>
            </a:r>
            <a:r>
              <a:rPr lang="zh-CN" altLang="en-US" sz="1400" dirty="0">
                <a:solidFill>
                  <a:srgbClr val="01A145"/>
                </a:solidFill>
                <a:latin typeface="微软雅黑" panose="020B0503020204020204" pitchFamily="34" charset="-122"/>
                <a:ea typeface="微软雅黑" panose="020B0503020204020204" pitchFamily="34" charset="-122"/>
              </a:rPr>
              <a:t>每个店每个会员消费</a:t>
            </a:r>
            <a:r>
              <a:rPr lang="zh-CN" altLang="en-US" sz="1400" dirty="0" smtClean="0">
                <a:solidFill>
                  <a:srgbClr val="01A145"/>
                </a:solidFill>
                <a:latin typeface="微软雅黑" panose="020B0503020204020204" pitchFamily="34" charset="-122"/>
                <a:ea typeface="微软雅黑" panose="020B0503020204020204" pitchFamily="34" charset="-122"/>
              </a:rPr>
              <a:t>频次 </a:t>
            </a:r>
            <a:r>
              <a:rPr lang="en-US" altLang="zh-CN" sz="1400" dirty="0" smtClean="0">
                <a:solidFill>
                  <a:srgbClr val="01A145"/>
                </a:solidFill>
                <a:latin typeface="微软雅黑" panose="020B0503020204020204" pitchFamily="34" charset="-122"/>
                <a:ea typeface="微软雅黑" panose="020B0503020204020204" pitchFamily="34" charset="-122"/>
              </a:rPr>
              <a:t>x </a:t>
            </a:r>
            <a:r>
              <a:rPr lang="zh-CN" altLang="en-US" sz="1400" dirty="0" smtClean="0">
                <a:solidFill>
                  <a:srgbClr val="01A145"/>
                </a:solidFill>
                <a:latin typeface="微软雅黑" panose="020B0503020204020204" pitchFamily="34" charset="-122"/>
                <a:ea typeface="微软雅黑" panose="020B0503020204020204" pitchFamily="34" charset="-122"/>
              </a:rPr>
              <a:t>平均</a:t>
            </a:r>
            <a:r>
              <a:rPr lang="zh-CN" altLang="en-US" sz="1400" dirty="0">
                <a:solidFill>
                  <a:srgbClr val="01A145"/>
                </a:solidFill>
                <a:latin typeface="微软雅黑" panose="020B0503020204020204" pitchFamily="34" charset="-122"/>
                <a:ea typeface="微软雅黑" panose="020B0503020204020204" pitchFamily="34" charset="-122"/>
              </a:rPr>
              <a:t>每个店的消费会员数</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en-US" altLang="zh-CN" sz="1400" dirty="0" smtClean="0">
              <a:solidFill>
                <a:srgbClr val="01A14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294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图表 21"/>
          <p:cNvGraphicFramePr>
            <a:graphicFrameLocks/>
          </p:cNvGraphicFramePr>
          <p:nvPr>
            <p:extLst>
              <p:ext uri="{D42A27DB-BD31-4B8C-83A1-F6EECF244321}">
                <p14:modId xmlns:p14="http://schemas.microsoft.com/office/powerpoint/2010/main" val="4247833473"/>
              </p:ext>
            </p:extLst>
          </p:nvPr>
        </p:nvGraphicFramePr>
        <p:xfrm>
          <a:off x="5982832" y="1967686"/>
          <a:ext cx="576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图表 26"/>
          <p:cNvGraphicFramePr>
            <a:graphicFrameLocks/>
          </p:cNvGraphicFramePr>
          <p:nvPr>
            <p:extLst>
              <p:ext uri="{D42A27DB-BD31-4B8C-83A1-F6EECF244321}">
                <p14:modId xmlns:p14="http://schemas.microsoft.com/office/powerpoint/2010/main" val="2490189208"/>
              </p:ext>
            </p:extLst>
          </p:nvPr>
        </p:nvGraphicFramePr>
        <p:xfrm>
          <a:off x="500204" y="1967686"/>
          <a:ext cx="5400000" cy="4320000"/>
        </p:xfrm>
        <a:graphic>
          <a:graphicData uri="http://schemas.openxmlformats.org/drawingml/2006/chart">
            <c:chart xmlns:c="http://schemas.openxmlformats.org/drawingml/2006/chart" xmlns:r="http://schemas.openxmlformats.org/officeDocument/2006/relationships" r:id="rId4"/>
          </a:graphicData>
        </a:graphic>
      </p:graphicFrame>
      <p:sp>
        <p:nvSpPr>
          <p:cNvPr id="63" name="文本框 1"/>
          <p:cNvSpPr txBox="1"/>
          <p:nvPr/>
        </p:nvSpPr>
        <p:spPr>
          <a:xfrm>
            <a:off x="308865" y="252326"/>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a:t>
            </a:r>
          </a:p>
        </p:txBody>
      </p:sp>
      <p:pic>
        <p:nvPicPr>
          <p:cNvPr id="2" name="图片 1"/>
          <p:cNvPicPr>
            <a:picLocks noChangeAspect="1"/>
          </p:cNvPicPr>
          <p:nvPr/>
        </p:nvPicPr>
        <p:blipFill>
          <a:blip r:embed="rId5"/>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19</a:t>
            </a:fld>
            <a:endParaRPr lang="zh-HK" altLang="en-US" sz="1400" dirty="0"/>
          </a:p>
        </p:txBody>
      </p:sp>
      <p:sp>
        <p:nvSpPr>
          <p:cNvPr id="6" name="矩形 5"/>
          <p:cNvSpPr/>
          <p:nvPr/>
        </p:nvSpPr>
        <p:spPr>
          <a:xfrm>
            <a:off x="10597669" y="2584341"/>
            <a:ext cx="564257" cy="169277"/>
          </a:xfrm>
          <a:prstGeom prst="rect">
            <a:avLst/>
          </a:prstGeom>
        </p:spPr>
        <p:txBody>
          <a:bodyPr wrap="none" lIns="0" tIns="0" rIns="0" bIns="0" anchor="ctr" anchorCtr="0">
            <a:spAutoFit/>
          </a:bodyPr>
          <a:lstStyle/>
          <a:p>
            <a:r>
              <a:rPr lang="zh-CN" altLang="en-US" sz="1100" dirty="0"/>
              <a:t>超</a:t>
            </a:r>
            <a:r>
              <a:rPr lang="zh-CN" altLang="en-US" sz="1100" dirty="0" smtClean="0"/>
              <a:t>特大店</a:t>
            </a:r>
            <a:endParaRPr lang="zh-CN" altLang="en-US" sz="1100" dirty="0"/>
          </a:p>
        </p:txBody>
      </p:sp>
      <p:sp>
        <p:nvSpPr>
          <p:cNvPr id="23" name="文本框 1"/>
          <p:cNvSpPr txBox="1"/>
          <p:nvPr/>
        </p:nvSpPr>
        <p:spPr>
          <a:xfrm>
            <a:off x="465681" y="1268385"/>
            <a:ext cx="11407091" cy="32316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平均月消费会员与消费金额、新增与复购会员大体上都为线性关系，同增同减，但特一、大一店在消费金额上较低，而小二店新增会员较少。</a:t>
            </a:r>
            <a:endParaRPr lang="zh-CN" altLang="en-US" sz="1400" dirty="0">
              <a:solidFill>
                <a:srgbClr val="01A145"/>
              </a:solidFill>
              <a:latin typeface="微软雅黑" panose="020B0503020204020204" pitchFamily="34" charset="-122"/>
              <a:ea typeface="微软雅黑" panose="020B0503020204020204" pitchFamily="34" charset="-122"/>
            </a:endParaRPr>
          </a:p>
        </p:txBody>
      </p:sp>
      <p:sp>
        <p:nvSpPr>
          <p:cNvPr id="13" name="矩形 12"/>
          <p:cNvSpPr/>
          <p:nvPr/>
        </p:nvSpPr>
        <p:spPr>
          <a:xfrm>
            <a:off x="9926704" y="2829049"/>
            <a:ext cx="788677" cy="169277"/>
          </a:xfrm>
          <a:prstGeom prst="rect">
            <a:avLst/>
          </a:prstGeom>
        </p:spPr>
        <p:txBody>
          <a:bodyPr wrap="none" lIns="0" tIns="0" rIns="0" bIns="0" anchor="ctr" anchorCtr="0">
            <a:spAutoFit/>
          </a:bodyPr>
          <a:lstStyle/>
          <a:p>
            <a:r>
              <a:rPr lang="zh-CN" altLang="en-US" sz="1100" dirty="0"/>
              <a:t>特大店</a:t>
            </a:r>
            <a:r>
              <a:rPr lang="en-US" altLang="zh-CN" sz="1100" dirty="0"/>
              <a:t>(</a:t>
            </a:r>
            <a:r>
              <a:rPr lang="zh-CN" altLang="en-US" sz="1100" dirty="0"/>
              <a:t>特一</a:t>
            </a:r>
            <a:r>
              <a:rPr lang="en-US" altLang="zh-CN" sz="1100" dirty="0"/>
              <a:t>)</a:t>
            </a:r>
            <a:endParaRPr lang="zh-CN" altLang="en-US" sz="1100" dirty="0"/>
          </a:p>
        </p:txBody>
      </p:sp>
      <p:sp>
        <p:nvSpPr>
          <p:cNvPr id="14" name="矩形 13"/>
          <p:cNvSpPr/>
          <p:nvPr/>
        </p:nvSpPr>
        <p:spPr>
          <a:xfrm>
            <a:off x="10403426" y="3390597"/>
            <a:ext cx="788677" cy="169277"/>
          </a:xfrm>
          <a:prstGeom prst="rect">
            <a:avLst/>
          </a:prstGeom>
        </p:spPr>
        <p:txBody>
          <a:bodyPr wrap="none" lIns="0" tIns="0" rIns="0" bIns="0" anchor="ctr" anchorCtr="0">
            <a:spAutoFit/>
          </a:bodyPr>
          <a:lstStyle/>
          <a:p>
            <a:r>
              <a:rPr lang="zh-CN" altLang="en-US" sz="1100" dirty="0"/>
              <a:t>特大店</a:t>
            </a:r>
            <a:r>
              <a:rPr lang="en-US" altLang="zh-CN" sz="1100" dirty="0"/>
              <a:t>(</a:t>
            </a:r>
            <a:r>
              <a:rPr lang="zh-CN" altLang="en-US" sz="1100" dirty="0"/>
              <a:t>特二</a:t>
            </a:r>
            <a:r>
              <a:rPr lang="en-US" altLang="zh-CN" sz="1100" dirty="0"/>
              <a:t>)</a:t>
            </a:r>
            <a:endParaRPr lang="zh-CN" altLang="en-US" sz="1100" dirty="0"/>
          </a:p>
        </p:txBody>
      </p:sp>
      <p:sp>
        <p:nvSpPr>
          <p:cNvPr id="15" name="矩形 14"/>
          <p:cNvSpPr/>
          <p:nvPr/>
        </p:nvSpPr>
        <p:spPr>
          <a:xfrm>
            <a:off x="9675744" y="3547527"/>
            <a:ext cx="647613" cy="169277"/>
          </a:xfrm>
          <a:prstGeom prst="rect">
            <a:avLst/>
          </a:prstGeom>
        </p:spPr>
        <p:txBody>
          <a:bodyPr wrap="none" lIns="0" tIns="0" rIns="0" bIns="0" anchor="ctr" anchorCtr="0">
            <a:spAutoFit/>
          </a:bodyPr>
          <a:lstStyle/>
          <a:p>
            <a:r>
              <a:rPr lang="zh-CN" altLang="en-US" sz="1100" dirty="0"/>
              <a:t>大店</a:t>
            </a:r>
            <a:r>
              <a:rPr lang="en-US" altLang="zh-CN" sz="1100" dirty="0"/>
              <a:t>(</a:t>
            </a:r>
            <a:r>
              <a:rPr lang="zh-CN" altLang="en-US" sz="1100" dirty="0"/>
              <a:t>大一</a:t>
            </a:r>
            <a:r>
              <a:rPr lang="en-US" altLang="zh-CN" sz="1100" dirty="0"/>
              <a:t>)</a:t>
            </a:r>
            <a:endParaRPr lang="zh-CN" altLang="en-US" sz="1100" dirty="0"/>
          </a:p>
        </p:txBody>
      </p:sp>
      <p:sp>
        <p:nvSpPr>
          <p:cNvPr id="16" name="矩形 15"/>
          <p:cNvSpPr/>
          <p:nvPr/>
        </p:nvSpPr>
        <p:spPr>
          <a:xfrm>
            <a:off x="9539793" y="4163966"/>
            <a:ext cx="647613" cy="169277"/>
          </a:xfrm>
          <a:prstGeom prst="rect">
            <a:avLst/>
          </a:prstGeom>
        </p:spPr>
        <p:txBody>
          <a:bodyPr wrap="none" lIns="0" tIns="0" rIns="0" bIns="0" anchor="ctr" anchorCtr="0">
            <a:spAutoFit/>
          </a:bodyPr>
          <a:lstStyle/>
          <a:p>
            <a:r>
              <a:rPr lang="zh-CN" altLang="en-US" sz="1100" dirty="0"/>
              <a:t>大店</a:t>
            </a:r>
            <a:r>
              <a:rPr lang="en-US" altLang="zh-CN" sz="1100" dirty="0"/>
              <a:t>(</a:t>
            </a:r>
            <a:r>
              <a:rPr lang="zh-CN" altLang="en-US" sz="1100" dirty="0"/>
              <a:t>大二</a:t>
            </a:r>
            <a:r>
              <a:rPr lang="en-US" altLang="zh-CN" sz="1100" dirty="0"/>
              <a:t>)</a:t>
            </a:r>
            <a:endParaRPr lang="zh-CN" altLang="en-US" sz="1100" dirty="0"/>
          </a:p>
        </p:txBody>
      </p:sp>
      <p:sp>
        <p:nvSpPr>
          <p:cNvPr id="17" name="矩形 16"/>
          <p:cNvSpPr/>
          <p:nvPr/>
        </p:nvSpPr>
        <p:spPr>
          <a:xfrm>
            <a:off x="8711110" y="4725764"/>
            <a:ext cx="647613" cy="169277"/>
          </a:xfrm>
          <a:prstGeom prst="rect">
            <a:avLst/>
          </a:prstGeom>
        </p:spPr>
        <p:txBody>
          <a:bodyPr wrap="none" lIns="0" tIns="0" rIns="0" bIns="0" anchor="ctr" anchorCtr="0">
            <a:spAutoFit/>
          </a:bodyPr>
          <a:lstStyle/>
          <a:p>
            <a:r>
              <a:rPr lang="zh-CN" altLang="en-US" sz="1100" dirty="0"/>
              <a:t>中店</a:t>
            </a:r>
            <a:r>
              <a:rPr lang="en-US" altLang="zh-CN" sz="1100" dirty="0"/>
              <a:t>(</a:t>
            </a:r>
            <a:r>
              <a:rPr lang="zh-CN" altLang="en-US" sz="1100" dirty="0"/>
              <a:t>中一</a:t>
            </a:r>
            <a:r>
              <a:rPr lang="en-US" altLang="zh-CN" sz="1100" dirty="0"/>
              <a:t>)</a:t>
            </a:r>
            <a:endParaRPr lang="zh-CN" altLang="en-US" sz="1100" dirty="0"/>
          </a:p>
        </p:txBody>
      </p:sp>
      <p:sp>
        <p:nvSpPr>
          <p:cNvPr id="18" name="矩形 17"/>
          <p:cNvSpPr/>
          <p:nvPr/>
        </p:nvSpPr>
        <p:spPr>
          <a:xfrm>
            <a:off x="8511190" y="4993702"/>
            <a:ext cx="647613" cy="169277"/>
          </a:xfrm>
          <a:prstGeom prst="rect">
            <a:avLst/>
          </a:prstGeom>
        </p:spPr>
        <p:txBody>
          <a:bodyPr wrap="none" lIns="0" tIns="0" rIns="0" bIns="0" anchor="ctr" anchorCtr="0">
            <a:spAutoFit/>
          </a:bodyPr>
          <a:lstStyle/>
          <a:p>
            <a:r>
              <a:rPr lang="zh-CN" altLang="en-US" sz="1100" dirty="0"/>
              <a:t>中店</a:t>
            </a:r>
            <a:r>
              <a:rPr lang="en-US" altLang="zh-CN" sz="1100" dirty="0"/>
              <a:t>(</a:t>
            </a:r>
            <a:r>
              <a:rPr lang="zh-CN" altLang="en-US" sz="1100" dirty="0"/>
              <a:t>中二</a:t>
            </a:r>
            <a:r>
              <a:rPr lang="en-US" altLang="zh-CN" sz="1100" dirty="0"/>
              <a:t>)</a:t>
            </a:r>
            <a:endParaRPr lang="zh-CN" altLang="en-US" sz="1100" dirty="0"/>
          </a:p>
        </p:txBody>
      </p:sp>
      <p:sp>
        <p:nvSpPr>
          <p:cNvPr id="19" name="矩形 18"/>
          <p:cNvSpPr/>
          <p:nvPr/>
        </p:nvSpPr>
        <p:spPr>
          <a:xfrm>
            <a:off x="8288248" y="5282481"/>
            <a:ext cx="647613" cy="169277"/>
          </a:xfrm>
          <a:prstGeom prst="rect">
            <a:avLst/>
          </a:prstGeom>
        </p:spPr>
        <p:txBody>
          <a:bodyPr wrap="none" lIns="0" tIns="0" rIns="0" bIns="0" anchor="ctr" anchorCtr="0">
            <a:spAutoFit/>
          </a:bodyPr>
          <a:lstStyle/>
          <a:p>
            <a:r>
              <a:rPr lang="zh-CN" altLang="en-US" sz="1100" dirty="0"/>
              <a:t>小店</a:t>
            </a:r>
            <a:r>
              <a:rPr lang="en-US" altLang="zh-CN" sz="1100" dirty="0"/>
              <a:t>(</a:t>
            </a:r>
            <a:r>
              <a:rPr lang="zh-CN" altLang="en-US" sz="1100" dirty="0"/>
              <a:t>小一</a:t>
            </a:r>
            <a:r>
              <a:rPr lang="en-US" altLang="zh-CN" sz="1100" dirty="0"/>
              <a:t>)</a:t>
            </a:r>
            <a:endParaRPr lang="zh-CN" altLang="en-US" sz="1100" dirty="0"/>
          </a:p>
        </p:txBody>
      </p:sp>
      <p:sp>
        <p:nvSpPr>
          <p:cNvPr id="20" name="矩形 19"/>
          <p:cNvSpPr/>
          <p:nvPr/>
        </p:nvSpPr>
        <p:spPr>
          <a:xfrm>
            <a:off x="8735859" y="5483229"/>
            <a:ext cx="647613" cy="169277"/>
          </a:xfrm>
          <a:prstGeom prst="rect">
            <a:avLst/>
          </a:prstGeom>
        </p:spPr>
        <p:txBody>
          <a:bodyPr wrap="none" lIns="0" tIns="0" rIns="0" bIns="0" anchor="ctr" anchorCtr="0">
            <a:spAutoFit/>
          </a:bodyPr>
          <a:lstStyle/>
          <a:p>
            <a:r>
              <a:rPr lang="zh-CN" altLang="en-US" sz="1100" dirty="0"/>
              <a:t>小店</a:t>
            </a:r>
            <a:r>
              <a:rPr lang="en-US" altLang="zh-CN" sz="1100" dirty="0"/>
              <a:t>(</a:t>
            </a:r>
            <a:r>
              <a:rPr lang="zh-CN" altLang="en-US" sz="1100" dirty="0"/>
              <a:t>小二</a:t>
            </a:r>
            <a:r>
              <a:rPr lang="en-US" altLang="zh-CN" sz="1100" dirty="0"/>
              <a:t>)</a:t>
            </a:r>
            <a:endParaRPr lang="zh-CN" altLang="en-US" sz="1100" dirty="0"/>
          </a:p>
        </p:txBody>
      </p:sp>
      <p:sp>
        <p:nvSpPr>
          <p:cNvPr id="36" name="矩形 35"/>
          <p:cNvSpPr/>
          <p:nvPr/>
        </p:nvSpPr>
        <p:spPr>
          <a:xfrm>
            <a:off x="5887099" y="2593395"/>
            <a:ext cx="564257" cy="169277"/>
          </a:xfrm>
          <a:prstGeom prst="rect">
            <a:avLst/>
          </a:prstGeom>
        </p:spPr>
        <p:txBody>
          <a:bodyPr wrap="none" lIns="0" tIns="0" rIns="0" bIns="0" anchor="ctr" anchorCtr="0">
            <a:spAutoFit/>
          </a:bodyPr>
          <a:lstStyle/>
          <a:p>
            <a:r>
              <a:rPr lang="zh-CN" altLang="en-US" sz="1100" dirty="0"/>
              <a:t>超</a:t>
            </a:r>
            <a:r>
              <a:rPr lang="zh-CN" altLang="en-US" sz="1100" dirty="0" smtClean="0"/>
              <a:t>特大店</a:t>
            </a:r>
            <a:endParaRPr lang="zh-CN" altLang="en-US" sz="1100" dirty="0"/>
          </a:p>
        </p:txBody>
      </p:sp>
      <p:sp>
        <p:nvSpPr>
          <p:cNvPr id="45" name="矩形 44"/>
          <p:cNvSpPr/>
          <p:nvPr/>
        </p:nvSpPr>
        <p:spPr>
          <a:xfrm>
            <a:off x="7097179" y="5389537"/>
            <a:ext cx="788677" cy="169277"/>
          </a:xfrm>
          <a:prstGeom prst="rect">
            <a:avLst/>
          </a:prstGeom>
        </p:spPr>
        <p:txBody>
          <a:bodyPr wrap="none" lIns="0" tIns="0" rIns="0" bIns="0" anchor="ctr" anchorCtr="0">
            <a:spAutoFit/>
          </a:bodyPr>
          <a:lstStyle/>
          <a:p>
            <a:r>
              <a:rPr lang="zh-CN" altLang="en-US" sz="1100"/>
              <a:t>小店</a:t>
            </a:r>
            <a:r>
              <a:rPr lang="en-US" altLang="zh-CN" sz="1100"/>
              <a:t>(</a:t>
            </a:r>
            <a:r>
              <a:rPr lang="zh-CN" altLang="en-US" sz="1100"/>
              <a:t>小微店</a:t>
            </a:r>
            <a:r>
              <a:rPr lang="en-US" altLang="zh-CN" sz="1100"/>
              <a:t>)</a:t>
            </a:r>
            <a:endParaRPr lang="zh-CN" altLang="en-US" sz="1100" dirty="0"/>
          </a:p>
        </p:txBody>
      </p:sp>
      <p:sp>
        <p:nvSpPr>
          <p:cNvPr id="46" name="矩形 45"/>
          <p:cNvSpPr/>
          <p:nvPr/>
        </p:nvSpPr>
        <p:spPr>
          <a:xfrm>
            <a:off x="5111638" y="2878987"/>
            <a:ext cx="564257" cy="169277"/>
          </a:xfrm>
          <a:prstGeom prst="rect">
            <a:avLst/>
          </a:prstGeom>
        </p:spPr>
        <p:txBody>
          <a:bodyPr wrap="none" lIns="0" tIns="0" rIns="0" bIns="0" anchor="ctr" anchorCtr="0">
            <a:spAutoFit/>
          </a:bodyPr>
          <a:lstStyle/>
          <a:p>
            <a:r>
              <a:rPr lang="zh-CN" altLang="en-US" sz="1100" dirty="0"/>
              <a:t>超</a:t>
            </a:r>
            <a:r>
              <a:rPr lang="zh-CN" altLang="en-US" sz="1100" dirty="0" smtClean="0"/>
              <a:t>特大店</a:t>
            </a:r>
            <a:endParaRPr lang="zh-CN" altLang="en-US" sz="1100" dirty="0"/>
          </a:p>
        </p:txBody>
      </p:sp>
      <p:sp>
        <p:nvSpPr>
          <p:cNvPr id="47" name="矩形 46"/>
          <p:cNvSpPr/>
          <p:nvPr/>
        </p:nvSpPr>
        <p:spPr>
          <a:xfrm>
            <a:off x="4265518" y="3118762"/>
            <a:ext cx="788677" cy="169277"/>
          </a:xfrm>
          <a:prstGeom prst="rect">
            <a:avLst/>
          </a:prstGeom>
        </p:spPr>
        <p:txBody>
          <a:bodyPr wrap="none" lIns="0" tIns="0" rIns="0" bIns="0" anchor="ctr" anchorCtr="0">
            <a:spAutoFit/>
          </a:bodyPr>
          <a:lstStyle/>
          <a:p>
            <a:r>
              <a:rPr lang="zh-CN" altLang="en-US" sz="1100" dirty="0"/>
              <a:t>特大店</a:t>
            </a:r>
            <a:r>
              <a:rPr lang="en-US" altLang="zh-CN" sz="1100" dirty="0"/>
              <a:t>(</a:t>
            </a:r>
            <a:r>
              <a:rPr lang="zh-CN" altLang="en-US" sz="1100" dirty="0"/>
              <a:t>特一</a:t>
            </a:r>
            <a:r>
              <a:rPr lang="en-US" altLang="zh-CN" sz="1100" dirty="0"/>
              <a:t>)</a:t>
            </a:r>
            <a:endParaRPr lang="zh-CN" altLang="en-US" sz="1100" dirty="0"/>
          </a:p>
        </p:txBody>
      </p:sp>
      <p:sp>
        <p:nvSpPr>
          <p:cNvPr id="48" name="矩形 47"/>
          <p:cNvSpPr/>
          <p:nvPr/>
        </p:nvSpPr>
        <p:spPr>
          <a:xfrm>
            <a:off x="4532665" y="3532715"/>
            <a:ext cx="788677" cy="169277"/>
          </a:xfrm>
          <a:prstGeom prst="rect">
            <a:avLst/>
          </a:prstGeom>
        </p:spPr>
        <p:txBody>
          <a:bodyPr wrap="none" lIns="0" tIns="0" rIns="0" bIns="0" anchor="ctr" anchorCtr="0">
            <a:spAutoFit/>
          </a:bodyPr>
          <a:lstStyle/>
          <a:p>
            <a:r>
              <a:rPr lang="zh-CN" altLang="en-US" sz="1100" dirty="0"/>
              <a:t>特大店</a:t>
            </a:r>
            <a:r>
              <a:rPr lang="en-US" altLang="zh-CN" sz="1100" dirty="0"/>
              <a:t>(</a:t>
            </a:r>
            <a:r>
              <a:rPr lang="zh-CN" altLang="en-US" sz="1100" dirty="0"/>
              <a:t>特二</a:t>
            </a:r>
            <a:r>
              <a:rPr lang="en-US" altLang="zh-CN" sz="1100" dirty="0"/>
              <a:t>)</a:t>
            </a:r>
            <a:endParaRPr lang="zh-CN" altLang="en-US" sz="1100" dirty="0"/>
          </a:p>
        </p:txBody>
      </p:sp>
      <p:sp>
        <p:nvSpPr>
          <p:cNvPr id="49" name="矩形 48"/>
          <p:cNvSpPr/>
          <p:nvPr/>
        </p:nvSpPr>
        <p:spPr>
          <a:xfrm>
            <a:off x="3605810" y="3671539"/>
            <a:ext cx="647613" cy="169277"/>
          </a:xfrm>
          <a:prstGeom prst="rect">
            <a:avLst/>
          </a:prstGeom>
        </p:spPr>
        <p:txBody>
          <a:bodyPr wrap="none" lIns="0" tIns="0" rIns="0" bIns="0" anchor="ctr" anchorCtr="0">
            <a:spAutoFit/>
          </a:bodyPr>
          <a:lstStyle/>
          <a:p>
            <a:r>
              <a:rPr lang="zh-CN" altLang="en-US" sz="1100" dirty="0"/>
              <a:t>大店</a:t>
            </a:r>
            <a:r>
              <a:rPr lang="en-US" altLang="zh-CN" sz="1100" dirty="0"/>
              <a:t>(</a:t>
            </a:r>
            <a:r>
              <a:rPr lang="zh-CN" altLang="en-US" sz="1100" dirty="0"/>
              <a:t>大一</a:t>
            </a:r>
            <a:r>
              <a:rPr lang="en-US" altLang="zh-CN" sz="1100" dirty="0"/>
              <a:t>)</a:t>
            </a:r>
            <a:endParaRPr lang="zh-CN" altLang="en-US" sz="1100" dirty="0"/>
          </a:p>
        </p:txBody>
      </p:sp>
      <p:sp>
        <p:nvSpPr>
          <p:cNvPr id="50" name="矩形 49"/>
          <p:cNvSpPr/>
          <p:nvPr/>
        </p:nvSpPr>
        <p:spPr>
          <a:xfrm>
            <a:off x="3714298" y="4224605"/>
            <a:ext cx="647613" cy="169277"/>
          </a:xfrm>
          <a:prstGeom prst="rect">
            <a:avLst/>
          </a:prstGeom>
        </p:spPr>
        <p:txBody>
          <a:bodyPr wrap="none" lIns="0" tIns="0" rIns="0" bIns="0" anchor="ctr" anchorCtr="0">
            <a:spAutoFit/>
          </a:bodyPr>
          <a:lstStyle/>
          <a:p>
            <a:r>
              <a:rPr lang="zh-CN" altLang="en-US" sz="1100" dirty="0"/>
              <a:t>大店</a:t>
            </a:r>
            <a:r>
              <a:rPr lang="en-US" altLang="zh-CN" sz="1100" dirty="0"/>
              <a:t>(</a:t>
            </a:r>
            <a:r>
              <a:rPr lang="zh-CN" altLang="en-US" sz="1100" dirty="0"/>
              <a:t>大二</a:t>
            </a:r>
            <a:r>
              <a:rPr lang="en-US" altLang="zh-CN" sz="1100" dirty="0"/>
              <a:t>)</a:t>
            </a:r>
            <a:endParaRPr lang="zh-CN" altLang="en-US" sz="1100" dirty="0"/>
          </a:p>
        </p:txBody>
      </p:sp>
      <p:sp>
        <p:nvSpPr>
          <p:cNvPr id="51" name="矩形 50"/>
          <p:cNvSpPr/>
          <p:nvPr/>
        </p:nvSpPr>
        <p:spPr>
          <a:xfrm>
            <a:off x="3643654" y="4731933"/>
            <a:ext cx="647613" cy="169277"/>
          </a:xfrm>
          <a:prstGeom prst="rect">
            <a:avLst/>
          </a:prstGeom>
        </p:spPr>
        <p:txBody>
          <a:bodyPr wrap="none" lIns="0" tIns="0" rIns="0" bIns="0" anchor="ctr" anchorCtr="0">
            <a:spAutoFit/>
          </a:bodyPr>
          <a:lstStyle/>
          <a:p>
            <a:r>
              <a:rPr lang="zh-CN" altLang="en-US" sz="1100" dirty="0"/>
              <a:t>中店</a:t>
            </a:r>
            <a:r>
              <a:rPr lang="en-US" altLang="zh-CN" sz="1100" dirty="0"/>
              <a:t>(</a:t>
            </a:r>
            <a:r>
              <a:rPr lang="zh-CN" altLang="en-US" sz="1100" dirty="0"/>
              <a:t>中一</a:t>
            </a:r>
            <a:r>
              <a:rPr lang="en-US" altLang="zh-CN" sz="1100" dirty="0"/>
              <a:t>)</a:t>
            </a:r>
            <a:endParaRPr lang="zh-CN" altLang="en-US" sz="1100" dirty="0"/>
          </a:p>
        </p:txBody>
      </p:sp>
      <p:sp>
        <p:nvSpPr>
          <p:cNvPr id="52" name="矩形 51"/>
          <p:cNvSpPr/>
          <p:nvPr/>
        </p:nvSpPr>
        <p:spPr>
          <a:xfrm>
            <a:off x="3413624" y="4993702"/>
            <a:ext cx="647613" cy="169277"/>
          </a:xfrm>
          <a:prstGeom prst="rect">
            <a:avLst/>
          </a:prstGeom>
        </p:spPr>
        <p:txBody>
          <a:bodyPr wrap="none" lIns="0" tIns="0" rIns="0" bIns="0" anchor="ctr" anchorCtr="0">
            <a:spAutoFit/>
          </a:bodyPr>
          <a:lstStyle/>
          <a:p>
            <a:r>
              <a:rPr lang="zh-CN" altLang="en-US" sz="1100" dirty="0"/>
              <a:t>中店</a:t>
            </a:r>
            <a:r>
              <a:rPr lang="en-US" altLang="zh-CN" sz="1100" dirty="0"/>
              <a:t>(</a:t>
            </a:r>
            <a:r>
              <a:rPr lang="zh-CN" altLang="en-US" sz="1100" dirty="0"/>
              <a:t>中二</a:t>
            </a:r>
            <a:r>
              <a:rPr lang="en-US" altLang="zh-CN" sz="1100" dirty="0"/>
              <a:t>)</a:t>
            </a:r>
            <a:endParaRPr lang="zh-CN" altLang="en-US" sz="1100" dirty="0"/>
          </a:p>
        </p:txBody>
      </p:sp>
      <p:sp>
        <p:nvSpPr>
          <p:cNvPr id="53" name="矩形 52"/>
          <p:cNvSpPr/>
          <p:nvPr/>
        </p:nvSpPr>
        <p:spPr>
          <a:xfrm>
            <a:off x="3261329" y="5218650"/>
            <a:ext cx="647613" cy="169277"/>
          </a:xfrm>
          <a:prstGeom prst="rect">
            <a:avLst/>
          </a:prstGeom>
        </p:spPr>
        <p:txBody>
          <a:bodyPr wrap="none" lIns="0" tIns="0" rIns="0" bIns="0" anchor="ctr" anchorCtr="0">
            <a:spAutoFit/>
          </a:bodyPr>
          <a:lstStyle/>
          <a:p>
            <a:r>
              <a:rPr lang="zh-CN" altLang="en-US" sz="1100" dirty="0"/>
              <a:t>小店</a:t>
            </a:r>
            <a:r>
              <a:rPr lang="en-US" altLang="zh-CN" sz="1100" dirty="0"/>
              <a:t>(</a:t>
            </a:r>
            <a:r>
              <a:rPr lang="zh-CN" altLang="en-US" sz="1100" dirty="0"/>
              <a:t>小一</a:t>
            </a:r>
            <a:r>
              <a:rPr lang="en-US" altLang="zh-CN" sz="1100" dirty="0"/>
              <a:t>)</a:t>
            </a:r>
            <a:endParaRPr lang="zh-CN" altLang="en-US" sz="1100" dirty="0"/>
          </a:p>
        </p:txBody>
      </p:sp>
      <p:sp>
        <p:nvSpPr>
          <p:cNvPr id="54" name="矩形 53"/>
          <p:cNvSpPr/>
          <p:nvPr/>
        </p:nvSpPr>
        <p:spPr>
          <a:xfrm>
            <a:off x="2958197" y="5392681"/>
            <a:ext cx="647613" cy="169277"/>
          </a:xfrm>
          <a:prstGeom prst="rect">
            <a:avLst/>
          </a:prstGeom>
        </p:spPr>
        <p:txBody>
          <a:bodyPr wrap="none" lIns="0" tIns="0" rIns="0" bIns="0" anchor="ctr" anchorCtr="0">
            <a:spAutoFit/>
          </a:bodyPr>
          <a:lstStyle/>
          <a:p>
            <a:r>
              <a:rPr lang="zh-CN" altLang="en-US" sz="1100" dirty="0"/>
              <a:t>小店</a:t>
            </a:r>
            <a:r>
              <a:rPr lang="en-US" altLang="zh-CN" sz="1100" dirty="0"/>
              <a:t>(</a:t>
            </a:r>
            <a:r>
              <a:rPr lang="zh-CN" altLang="en-US" sz="1100" dirty="0"/>
              <a:t>小二</a:t>
            </a:r>
            <a:r>
              <a:rPr lang="en-US" altLang="zh-CN" sz="1100" dirty="0"/>
              <a:t>)</a:t>
            </a:r>
            <a:endParaRPr lang="zh-CN" altLang="en-US" sz="1100" dirty="0"/>
          </a:p>
        </p:txBody>
      </p:sp>
      <p:sp>
        <p:nvSpPr>
          <p:cNvPr id="55" name="矩形 54"/>
          <p:cNvSpPr/>
          <p:nvPr/>
        </p:nvSpPr>
        <p:spPr>
          <a:xfrm>
            <a:off x="1507072" y="5341099"/>
            <a:ext cx="788677" cy="169277"/>
          </a:xfrm>
          <a:prstGeom prst="rect">
            <a:avLst/>
          </a:prstGeom>
        </p:spPr>
        <p:txBody>
          <a:bodyPr wrap="none" lIns="0" tIns="0" rIns="0" bIns="0" anchor="ctr" anchorCtr="0">
            <a:spAutoFit/>
          </a:bodyPr>
          <a:lstStyle/>
          <a:p>
            <a:r>
              <a:rPr lang="zh-CN" altLang="en-US" sz="1100" dirty="0"/>
              <a:t>小店</a:t>
            </a:r>
            <a:r>
              <a:rPr lang="en-US" altLang="zh-CN" sz="1100" dirty="0"/>
              <a:t>(</a:t>
            </a:r>
            <a:r>
              <a:rPr lang="zh-CN" altLang="en-US" sz="1100" dirty="0"/>
              <a:t>小微店</a:t>
            </a:r>
            <a:r>
              <a:rPr lang="en-US" altLang="zh-CN" sz="1100" dirty="0"/>
              <a:t>)</a:t>
            </a:r>
            <a:endParaRPr lang="zh-CN" altLang="en-US" sz="1100" dirty="0"/>
          </a:p>
        </p:txBody>
      </p:sp>
    </p:spTree>
    <p:extLst>
      <p:ext uri="{BB962C8B-B14F-4D97-AF65-F5344CB8AC3E}">
        <p14:creationId xmlns:p14="http://schemas.microsoft.com/office/powerpoint/2010/main" val="3432242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29709" y="3920151"/>
            <a:ext cx="5116049" cy="634473"/>
            <a:chOff x="3771012" y="3777390"/>
            <a:chExt cx="5527343" cy="736979"/>
          </a:xfrm>
        </p:grpSpPr>
        <p:sp>
          <p:nvSpPr>
            <p:cNvPr id="17" name="圆角矩形 16"/>
            <p:cNvSpPr/>
            <p:nvPr/>
          </p:nvSpPr>
          <p:spPr>
            <a:xfrm>
              <a:off x="3825602" y="3777390"/>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771012" y="3813484"/>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929709" y="2974083"/>
            <a:ext cx="5116049" cy="634473"/>
            <a:chOff x="3771012" y="2680181"/>
            <a:chExt cx="5527343" cy="736979"/>
          </a:xfrm>
        </p:grpSpPr>
        <p:sp>
          <p:nvSpPr>
            <p:cNvPr id="14" name="圆角矩形 13"/>
            <p:cNvSpPr/>
            <p:nvPr/>
          </p:nvSpPr>
          <p:spPr>
            <a:xfrm>
              <a:off x="3825602" y="2680181"/>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3771012" y="2716275"/>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29709" y="2028015"/>
            <a:ext cx="5116049" cy="634473"/>
            <a:chOff x="3771012" y="1582972"/>
            <a:chExt cx="5527343" cy="736979"/>
          </a:xfrm>
        </p:grpSpPr>
        <p:sp>
          <p:nvSpPr>
            <p:cNvPr id="10" name="圆角矩形 9"/>
            <p:cNvSpPr/>
            <p:nvPr/>
          </p:nvSpPr>
          <p:spPr>
            <a:xfrm>
              <a:off x="3825602" y="1582972"/>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771012" y="1619066"/>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目录</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2</a:t>
            </a:fld>
            <a:endParaRPr lang="zh-HK" altLang="en-US" sz="1400" dirty="0"/>
          </a:p>
        </p:txBody>
      </p:sp>
      <p:sp>
        <p:nvSpPr>
          <p:cNvPr id="5" name="圆角矩形 4"/>
          <p:cNvSpPr/>
          <p:nvPr/>
        </p:nvSpPr>
        <p:spPr>
          <a:xfrm>
            <a:off x="3158610" y="2028015"/>
            <a:ext cx="1207827" cy="634473"/>
          </a:xfrm>
          <a:prstGeom prst="roundRect">
            <a:avLst/>
          </a:prstGeom>
          <a:solidFill>
            <a:srgbClr val="029E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3158610" y="2974084"/>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圆角矩形 8"/>
          <p:cNvSpPr/>
          <p:nvPr/>
        </p:nvSpPr>
        <p:spPr>
          <a:xfrm>
            <a:off x="3158610" y="3920151"/>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
          <p:cNvSpPr txBox="1"/>
          <p:nvPr/>
        </p:nvSpPr>
        <p:spPr>
          <a:xfrm>
            <a:off x="4837519" y="2191651"/>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概述</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4837519" y="3143745"/>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会员</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大数</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1"/>
          <p:cNvSpPr txBox="1"/>
          <p:nvPr/>
        </p:nvSpPr>
        <p:spPr>
          <a:xfrm>
            <a:off x="4837519" y="4071187"/>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顾客</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929709" y="4866218"/>
            <a:ext cx="5116049" cy="634473"/>
            <a:chOff x="3771012" y="4874598"/>
            <a:chExt cx="5527343" cy="736979"/>
          </a:xfrm>
        </p:grpSpPr>
        <p:sp>
          <p:nvSpPr>
            <p:cNvPr id="34" name="圆角矩形 33"/>
            <p:cNvSpPr/>
            <p:nvPr/>
          </p:nvSpPr>
          <p:spPr>
            <a:xfrm>
              <a:off x="3825602" y="4874598"/>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35" name="圆角矩形 34"/>
            <p:cNvSpPr/>
            <p:nvPr/>
          </p:nvSpPr>
          <p:spPr>
            <a:xfrm>
              <a:off x="3771012" y="4910692"/>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36" name="圆角矩形 35"/>
          <p:cNvSpPr/>
          <p:nvPr/>
        </p:nvSpPr>
        <p:spPr>
          <a:xfrm>
            <a:off x="3158610" y="4866218"/>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1"/>
          <p:cNvSpPr txBox="1"/>
          <p:nvPr/>
        </p:nvSpPr>
        <p:spPr>
          <a:xfrm>
            <a:off x="4837519" y="5029854"/>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会员销售分析</a:t>
            </a:r>
          </a:p>
        </p:txBody>
      </p:sp>
    </p:spTree>
    <p:extLst>
      <p:ext uri="{BB962C8B-B14F-4D97-AF65-F5344CB8AC3E}">
        <p14:creationId xmlns:p14="http://schemas.microsoft.com/office/powerpoint/2010/main" val="4114879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22396"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20</a:t>
            </a:fld>
            <a:endParaRPr lang="zh-HK" altLang="en-US" sz="1400" dirty="0"/>
          </a:p>
        </p:txBody>
      </p:sp>
      <p:graphicFrame>
        <p:nvGraphicFramePr>
          <p:cNvPr id="10" name="图表 9"/>
          <p:cNvGraphicFramePr>
            <a:graphicFrameLocks/>
          </p:cNvGraphicFramePr>
          <p:nvPr>
            <p:extLst>
              <p:ext uri="{D42A27DB-BD31-4B8C-83A1-F6EECF244321}">
                <p14:modId xmlns:p14="http://schemas.microsoft.com/office/powerpoint/2010/main" val="407702958"/>
              </p:ext>
            </p:extLst>
          </p:nvPr>
        </p:nvGraphicFramePr>
        <p:xfrm>
          <a:off x="534387" y="2176818"/>
          <a:ext cx="11070109" cy="3991969"/>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
          <p:cNvSpPr txBox="1"/>
          <p:nvPr/>
        </p:nvSpPr>
        <p:spPr>
          <a:xfrm>
            <a:off x="379525" y="1233441"/>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留存：</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中小店留存较低，消费</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1</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次会员</a:t>
            </a:r>
            <a:r>
              <a:rPr lang="zh-CN" altLang="en-US" sz="1400" dirty="0" smtClean="0">
                <a:solidFill>
                  <a:srgbClr val="01A145"/>
                </a:solidFill>
                <a:latin typeface="微软雅黑" panose="020B0503020204020204" pitchFamily="34" charset="-122"/>
                <a:ea typeface="微软雅黑" panose="020B0503020204020204" pitchFamily="34" charset="-122"/>
              </a:rPr>
              <a:t>占</a:t>
            </a:r>
            <a:r>
              <a:rPr lang="zh-CN" altLang="en-US" sz="1400" dirty="0">
                <a:solidFill>
                  <a:srgbClr val="01A145"/>
                </a:solidFill>
                <a:latin typeface="微软雅黑" panose="020B0503020204020204" pitchFamily="34" charset="-122"/>
                <a:ea typeface="微软雅黑" panose="020B0503020204020204" pitchFamily="34" charset="-122"/>
              </a:rPr>
              <a:t>比</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超</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50%</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a:t>
            </a:r>
            <a:endParaRPr lang="en-US" altLang="zh-CN" sz="1400" dirty="0" smtClean="0">
              <a:solidFill>
                <a:srgbClr val="01A145"/>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黏性：</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用户黏性</a:t>
            </a:r>
            <a:r>
              <a:rPr lang="zh-CN" altLang="en-US" sz="1400" dirty="0" smtClean="0">
                <a:solidFill>
                  <a:srgbClr val="01A145"/>
                </a:solidFill>
                <a:latin typeface="微软雅黑" panose="020B0503020204020204" pitchFamily="34" charset="-122"/>
                <a:ea typeface="微软雅黑" panose="020B0503020204020204" pitchFamily="34" charset="-122"/>
              </a:rPr>
              <a:t>随店型的增大</a:t>
            </a:r>
            <a:r>
              <a:rPr lang="zh-CN" altLang="en-US" sz="1400" dirty="0">
                <a:solidFill>
                  <a:srgbClr val="01A145"/>
                </a:solidFill>
                <a:latin typeface="微软雅黑" panose="020B0503020204020204" pitchFamily="34" charset="-122"/>
                <a:ea typeface="微软雅黑" panose="020B0503020204020204" pitchFamily="34" charset="-122"/>
              </a:rPr>
              <a:t>而增加</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，特大店与大店比较显著。</a:t>
            </a:r>
          </a:p>
        </p:txBody>
      </p:sp>
    </p:spTree>
    <p:extLst>
      <p:ext uri="{BB962C8B-B14F-4D97-AF65-F5344CB8AC3E}">
        <p14:creationId xmlns:p14="http://schemas.microsoft.com/office/powerpoint/2010/main" val="1256436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品类</a:t>
            </a:r>
            <a:r>
              <a:rPr lang="zh-CN" altLang="en-US" sz="2400" b="1" dirty="0">
                <a:latin typeface="微软雅黑" panose="020B0503020204020204" pitchFamily="34" charset="-122"/>
                <a:ea typeface="微软雅黑" panose="020B0503020204020204" pitchFamily="34" charset="-122"/>
              </a:rPr>
              <a:t>与</a:t>
            </a:r>
            <a:r>
              <a:rPr lang="zh-CN" altLang="en-US" sz="2400" b="1" dirty="0" smtClean="0">
                <a:latin typeface="微软雅黑" panose="020B0503020204020204" pitchFamily="34" charset="-122"/>
                <a:ea typeface="微软雅黑" panose="020B0503020204020204" pitchFamily="34" charset="-122"/>
              </a:rPr>
              <a:t>门店</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21</a:t>
            </a:fld>
            <a:endParaRPr lang="zh-HK" altLang="en-US" sz="1400" dirty="0"/>
          </a:p>
        </p:txBody>
      </p:sp>
      <p:sp>
        <p:nvSpPr>
          <p:cNvPr id="9" name="文本框 1"/>
          <p:cNvSpPr txBox="1"/>
          <p:nvPr/>
        </p:nvSpPr>
        <p:spPr>
          <a:xfrm>
            <a:off x="365896" y="1169271"/>
            <a:ext cx="11407091" cy="646331"/>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处方药：特二店销售最好，要高出小店近</a:t>
            </a:r>
            <a:r>
              <a:rPr lang="en-US" altLang="zh-CN" sz="1400" dirty="0" smtClean="0">
                <a:solidFill>
                  <a:srgbClr val="01A145"/>
                </a:solidFill>
                <a:latin typeface="微软雅黑" panose="020B0503020204020204" pitchFamily="34" charset="-122"/>
                <a:ea typeface="微软雅黑" panose="020B0503020204020204" pitchFamily="34" charset="-122"/>
              </a:rPr>
              <a:t>10%</a:t>
            </a:r>
            <a:r>
              <a:rPr lang="zh-CN" altLang="en-US" sz="1400" dirty="0">
                <a:solidFill>
                  <a:srgbClr val="01A145"/>
                </a:solidFill>
                <a:latin typeface="微软雅黑" panose="020B0503020204020204" pitchFamily="34" charset="-122"/>
                <a:ea typeface="微软雅黑" panose="020B0503020204020204" pitchFamily="34" charset="-122"/>
              </a:rPr>
              <a:t>，</a:t>
            </a:r>
            <a:r>
              <a:rPr lang="zh-CN" altLang="en-US" sz="1400" dirty="0" smtClean="0">
                <a:solidFill>
                  <a:srgbClr val="01A145"/>
                </a:solidFill>
                <a:latin typeface="微软雅黑" panose="020B0503020204020204" pitchFamily="34" charset="-122"/>
                <a:ea typeface="微软雅黑" panose="020B0503020204020204" pitchFamily="34" charset="-122"/>
              </a:rPr>
              <a:t>非处方药：小二店销售最好，较特二店要高出</a:t>
            </a:r>
            <a:r>
              <a:rPr lang="en-US" altLang="zh-CN" sz="1400" dirty="0" smtClean="0">
                <a:solidFill>
                  <a:srgbClr val="01A145"/>
                </a:solidFill>
                <a:latin typeface="微软雅黑" panose="020B0503020204020204" pitchFamily="34" charset="-122"/>
                <a:ea typeface="微软雅黑" panose="020B0503020204020204" pitchFamily="34" charset="-122"/>
              </a:rPr>
              <a:t>10%</a:t>
            </a:r>
            <a:r>
              <a:rPr lang="zh-CN" altLang="en-US" sz="1400" dirty="0">
                <a:solidFill>
                  <a:srgbClr val="01A145"/>
                </a:solidFill>
                <a:latin typeface="微软雅黑" panose="020B0503020204020204" pitchFamily="34" charset="-122"/>
                <a:ea typeface="微软雅黑" panose="020B0503020204020204" pitchFamily="34" charset="-122"/>
              </a:rPr>
              <a:t>；</a:t>
            </a:r>
            <a:endParaRPr lang="en-US" altLang="zh-CN" sz="1400" dirty="0" smtClean="0">
              <a:solidFill>
                <a:srgbClr val="01A145"/>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保健品：小店（小微店）保健用户销售好，要高出超特大占近</a:t>
            </a:r>
            <a:r>
              <a:rPr lang="en-US" altLang="zh-CN" sz="1400" dirty="0" smtClean="0">
                <a:solidFill>
                  <a:srgbClr val="01A145"/>
                </a:solidFill>
                <a:latin typeface="微软雅黑" panose="020B0503020204020204" pitchFamily="34" charset="-122"/>
                <a:ea typeface="微软雅黑" panose="020B0503020204020204" pitchFamily="34" charset="-122"/>
              </a:rPr>
              <a:t>6%</a:t>
            </a:r>
            <a:r>
              <a:rPr lang="zh-CN" altLang="en-US" sz="1400" dirty="0">
                <a:solidFill>
                  <a:srgbClr val="01A145"/>
                </a:solidFill>
                <a:latin typeface="微软雅黑" panose="020B0503020204020204" pitchFamily="34" charset="-122"/>
                <a:ea typeface="微软雅黑" panose="020B0503020204020204" pitchFamily="34" charset="-122"/>
              </a:rPr>
              <a:t>，</a:t>
            </a:r>
            <a:r>
              <a:rPr lang="zh-CN" altLang="en-US" sz="1400" dirty="0" smtClean="0">
                <a:solidFill>
                  <a:srgbClr val="01A145"/>
                </a:solidFill>
                <a:latin typeface="微软雅黑" panose="020B0503020204020204" pitchFamily="34" charset="-122"/>
                <a:ea typeface="微软雅黑" panose="020B0503020204020204" pitchFamily="34" charset="-122"/>
              </a:rPr>
              <a:t>中药：大店整体中药销售超小店近</a:t>
            </a:r>
            <a:r>
              <a:rPr lang="en-US" altLang="zh-CN" sz="1400" dirty="0" smtClean="0">
                <a:solidFill>
                  <a:srgbClr val="01A145"/>
                </a:solidFill>
                <a:latin typeface="微软雅黑" panose="020B0503020204020204" pitchFamily="34" charset="-122"/>
                <a:ea typeface="微软雅黑" panose="020B0503020204020204" pitchFamily="34" charset="-122"/>
              </a:rPr>
              <a:t>7%</a:t>
            </a:r>
            <a:r>
              <a:rPr lang="zh-CN" altLang="en-US" sz="1400" dirty="0" smtClean="0">
                <a:solidFill>
                  <a:srgbClr val="01A145"/>
                </a:solidFill>
                <a:latin typeface="微软雅黑" panose="020B0503020204020204" pitchFamily="34" charset="-122"/>
                <a:ea typeface="微软雅黑" panose="020B0503020204020204" pitchFamily="34" charset="-122"/>
              </a:rPr>
              <a:t>，而非处方药反而低近</a:t>
            </a:r>
            <a:r>
              <a:rPr lang="en-US" altLang="zh-CN" sz="1400" dirty="0" smtClean="0">
                <a:solidFill>
                  <a:srgbClr val="01A145"/>
                </a:solidFill>
                <a:latin typeface="微软雅黑" panose="020B0503020204020204" pitchFamily="34" charset="-122"/>
                <a:ea typeface="微软雅黑" panose="020B0503020204020204" pitchFamily="34" charset="-122"/>
              </a:rPr>
              <a:t>8%</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zh-CN" altLang="en-US" sz="1400" dirty="0">
              <a:solidFill>
                <a:srgbClr val="01A145"/>
              </a:solidFill>
              <a:latin typeface="微软雅黑" panose="020B0503020204020204" pitchFamily="34" charset="-122"/>
              <a:ea typeface="微软雅黑" panose="020B0503020204020204" pitchFamily="34" charset="-122"/>
            </a:endParaRPr>
          </a:p>
        </p:txBody>
      </p:sp>
      <p:graphicFrame>
        <p:nvGraphicFramePr>
          <p:cNvPr id="10" name="图表 9"/>
          <p:cNvGraphicFramePr>
            <a:graphicFrameLocks/>
          </p:cNvGraphicFramePr>
          <p:nvPr>
            <p:extLst>
              <p:ext uri="{D42A27DB-BD31-4B8C-83A1-F6EECF244321}">
                <p14:modId xmlns:p14="http://schemas.microsoft.com/office/powerpoint/2010/main" val="1449826214"/>
              </p:ext>
            </p:extLst>
          </p:nvPr>
        </p:nvGraphicFramePr>
        <p:xfrm>
          <a:off x="678933" y="2060982"/>
          <a:ext cx="10781017" cy="39957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00066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品类与门店</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22</a:t>
            </a:fld>
            <a:endParaRPr lang="zh-HK" altLang="en-US" sz="1400" dirty="0"/>
          </a:p>
        </p:txBody>
      </p:sp>
      <p:sp>
        <p:nvSpPr>
          <p:cNvPr id="9" name="文本框 1"/>
          <p:cNvSpPr txBox="1"/>
          <p:nvPr/>
        </p:nvSpPr>
        <p:spPr>
          <a:xfrm>
            <a:off x="379525" y="1233441"/>
            <a:ext cx="11407091" cy="646331"/>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会员占比：各店型会员销售呈双波峰，会员占比超</a:t>
            </a:r>
            <a:r>
              <a:rPr lang="en-US" altLang="zh-CN" sz="1400" dirty="0" smtClean="0">
                <a:solidFill>
                  <a:srgbClr val="01A145"/>
                </a:solidFill>
                <a:latin typeface="微软雅黑" panose="020B0503020204020204" pitchFamily="34" charset="-122"/>
                <a:ea typeface="微软雅黑" panose="020B0503020204020204" pitchFamily="34" charset="-122"/>
              </a:rPr>
              <a:t>90%</a:t>
            </a:r>
            <a:r>
              <a:rPr lang="zh-CN" altLang="en-US" sz="1400" dirty="0" smtClean="0">
                <a:solidFill>
                  <a:srgbClr val="01A145"/>
                </a:solidFill>
                <a:latin typeface="微软雅黑" panose="020B0503020204020204" pitchFamily="34" charset="-122"/>
                <a:ea typeface="微软雅黑" panose="020B0503020204020204" pitchFamily="34" charset="-122"/>
              </a:rPr>
              <a:t>，随着店型的变小，会员占比值下降超</a:t>
            </a:r>
            <a:r>
              <a:rPr lang="en-US" altLang="zh-CN" sz="1400" dirty="0" smtClean="0">
                <a:solidFill>
                  <a:srgbClr val="01A145"/>
                </a:solidFill>
                <a:latin typeface="微软雅黑" panose="020B0503020204020204" pitchFamily="34" charset="-122"/>
                <a:ea typeface="微软雅黑" panose="020B0503020204020204" pitchFamily="34" charset="-122"/>
              </a:rPr>
              <a:t>10%</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en-US" altLang="zh-CN" sz="1400" dirty="0" smtClean="0">
              <a:solidFill>
                <a:srgbClr val="01A145"/>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400" dirty="0" smtClean="0">
                <a:solidFill>
                  <a:srgbClr val="01A145"/>
                </a:solidFill>
                <a:latin typeface="微软雅黑" panose="020B0503020204020204" pitchFamily="34" charset="-122"/>
                <a:ea typeface="微软雅黑" panose="020B0503020204020204" pitchFamily="34" charset="-122"/>
              </a:rPr>
              <a:t>门店数量：公司中小店型门店数占比</a:t>
            </a:r>
            <a:r>
              <a:rPr lang="en-US" altLang="zh-CN" sz="1400" dirty="0" smtClean="0">
                <a:solidFill>
                  <a:srgbClr val="01A145"/>
                </a:solidFill>
                <a:latin typeface="微软雅黑" panose="020B0503020204020204" pitchFamily="34" charset="-122"/>
                <a:ea typeface="微软雅黑" panose="020B0503020204020204" pitchFamily="34" charset="-122"/>
              </a:rPr>
              <a:t>93%</a:t>
            </a:r>
            <a:r>
              <a:rPr lang="zh-CN" altLang="en-US" sz="1400" dirty="0" smtClean="0">
                <a:solidFill>
                  <a:srgbClr val="01A145"/>
                </a:solidFill>
                <a:latin typeface="微软雅黑" panose="020B0503020204020204" pitchFamily="34" charset="-122"/>
                <a:ea typeface="微软雅黑" panose="020B0503020204020204" pitchFamily="34" charset="-122"/>
              </a:rPr>
              <a:t>，超特大店与小微店发展空间大。</a:t>
            </a:r>
            <a:endParaRPr lang="zh-CN" altLang="en-US" sz="1400" dirty="0">
              <a:solidFill>
                <a:srgbClr val="01A145"/>
              </a:solidFill>
              <a:latin typeface="微软雅黑" panose="020B0503020204020204" pitchFamily="34" charset="-122"/>
              <a:ea typeface="微软雅黑" panose="020B0503020204020204" pitchFamily="34" charset="-122"/>
            </a:endParaRPr>
          </a:p>
        </p:txBody>
      </p:sp>
      <p:graphicFrame>
        <p:nvGraphicFramePr>
          <p:cNvPr id="10" name="图表 9"/>
          <p:cNvGraphicFramePr>
            <a:graphicFrameLocks/>
          </p:cNvGraphicFramePr>
          <p:nvPr>
            <p:extLst>
              <p:ext uri="{D42A27DB-BD31-4B8C-83A1-F6EECF244321}">
                <p14:modId xmlns:p14="http://schemas.microsoft.com/office/powerpoint/2010/main" val="3724690985"/>
              </p:ext>
            </p:extLst>
          </p:nvPr>
        </p:nvGraphicFramePr>
        <p:xfrm>
          <a:off x="824974" y="2359681"/>
          <a:ext cx="10480335" cy="36632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4017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标题 1"/>
          <p:cNvSpPr txBox="1"/>
          <p:nvPr/>
        </p:nvSpPr>
        <p:spPr bwMode="auto">
          <a:xfrm>
            <a:off x="6874309" y="2811239"/>
            <a:ext cx="2564805" cy="553998"/>
          </a:xfrm>
          <a:prstGeom prst="rect">
            <a:avLst/>
          </a:prstGeom>
          <a:noFill/>
          <a:ln>
            <a:noFill/>
          </a:ln>
          <a:effectLst>
            <a:outerShdw blurRad="50800" dist="38100" dir="2700000" algn="tl" rotWithShape="0">
              <a:schemeClr val="accent6">
                <a:lumMod val="50000"/>
                <a:alpha val="4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a:lnSpc>
                <a:spcPct val="90000"/>
              </a:lnSpc>
            </a:pPr>
            <a:r>
              <a:rPr lang="zh-CN" altLang="en-US" sz="4000" b="1" dirty="0" smtClean="0">
                <a:solidFill>
                  <a:srgbClr val="029E42"/>
                </a:solidFill>
                <a:latin typeface="微软雅黑" panose="020B0503020204020204" pitchFamily="34" charset="-122"/>
                <a:ea typeface="微软雅黑" panose="020B0503020204020204" pitchFamily="34" charset="-122"/>
              </a:rPr>
              <a:t>谢谢</a:t>
            </a:r>
            <a:r>
              <a:rPr lang="zh-CN" altLang="en-US" sz="4000" b="1" dirty="0">
                <a:solidFill>
                  <a:srgbClr val="029E42"/>
                </a:solidFill>
                <a:latin typeface="微软雅黑" panose="020B0503020204020204" pitchFamily="34" charset="-122"/>
                <a:ea typeface="微软雅黑" panose="020B0503020204020204" pitchFamily="34" charset="-122"/>
              </a:rPr>
              <a:t>聆听</a:t>
            </a:r>
            <a:r>
              <a:rPr lang="zh-CN" altLang="en-US" sz="4000" b="1" dirty="0" smtClean="0">
                <a:solidFill>
                  <a:srgbClr val="029E42"/>
                </a:solidFill>
                <a:latin typeface="微软雅黑" panose="020B0503020204020204" pitchFamily="34" charset="-122"/>
                <a:ea typeface="微软雅黑" panose="020B0503020204020204" pitchFamily="34" charset="-122"/>
              </a:rPr>
              <a:t>！</a:t>
            </a:r>
            <a:endParaRPr lang="zh-HK" altLang="en-US" sz="4000" b="1" dirty="0">
              <a:solidFill>
                <a:srgbClr val="029E42"/>
              </a:solidFill>
              <a:latin typeface="微软雅黑" panose="020B0503020204020204" pitchFamily="34" charset="-122"/>
              <a:ea typeface="微软雅黑" panose="020B0503020204020204" pitchFamily="34" charset="-122"/>
            </a:endParaRPr>
          </a:p>
        </p:txBody>
      </p:sp>
      <p:sp>
        <p:nvSpPr>
          <p:cNvPr id="123" name="矩形 122"/>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0" y="818790"/>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8449" y="2635448"/>
            <a:ext cx="108000" cy="90558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946062" y="2616751"/>
            <a:ext cx="3314700" cy="9429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4561" y="2824665"/>
            <a:ext cx="3136165" cy="1760944"/>
          </a:xfrm>
          <a:prstGeom prst="rect">
            <a:avLst/>
          </a:prstGeom>
          <a:noFill/>
          <a:ln w="9525">
            <a:solidFill>
              <a:srgbClr val="01A14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概述</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3</a:t>
            </a:fld>
            <a:endParaRPr lang="zh-HK" altLang="en-US" sz="1400" dirty="0"/>
          </a:p>
        </p:txBody>
      </p:sp>
      <p:sp>
        <p:nvSpPr>
          <p:cNvPr id="7" name="矩形 6"/>
          <p:cNvSpPr/>
          <p:nvPr/>
        </p:nvSpPr>
        <p:spPr>
          <a:xfrm>
            <a:off x="1571859" y="2616847"/>
            <a:ext cx="1201567" cy="415636"/>
          </a:xfrm>
          <a:prstGeom prst="rect">
            <a:avLst/>
          </a:prstGeom>
          <a:solidFill>
            <a:srgbClr val="029E4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会员分析</a:t>
            </a:r>
            <a:endParaRPr lang="zh-CN" altLang="en-US" sz="1400" b="1" dirty="0">
              <a:latin typeface="微软雅黑" panose="020B0503020204020204" pitchFamily="34" charset="-122"/>
              <a:ea typeface="微软雅黑" panose="020B0503020204020204" pitchFamily="34" charset="-122"/>
            </a:endParaRPr>
          </a:p>
        </p:txBody>
      </p:sp>
      <p:sp>
        <p:nvSpPr>
          <p:cNvPr id="22" name="矩形 21"/>
          <p:cNvSpPr/>
          <p:nvPr/>
        </p:nvSpPr>
        <p:spPr>
          <a:xfrm>
            <a:off x="846386"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基础数据</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846386" y="3937974"/>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顾客分析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327562"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会员销售分析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246" y="1165784"/>
            <a:ext cx="7186838" cy="5364225"/>
          </a:xfrm>
          <a:prstGeom prst="rect">
            <a:avLst/>
          </a:prstGeom>
        </p:spPr>
      </p:pic>
    </p:spTree>
    <p:extLst>
      <p:ext uri="{BB962C8B-B14F-4D97-AF65-F5344CB8AC3E}">
        <p14:creationId xmlns:p14="http://schemas.microsoft.com/office/powerpoint/2010/main" val="2644819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会员大数</a:t>
            </a:r>
            <a:r>
              <a:rPr lang="zh-CN" altLang="en-US" sz="2400" b="1" dirty="0" smtClean="0">
                <a:latin typeface="微软雅黑" panose="020B0503020204020204" pitchFamily="34" charset="-122"/>
                <a:ea typeface="微软雅黑" panose="020B0503020204020204" pitchFamily="34" charset="-122"/>
              </a:rPr>
              <a:t>分析</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4</a:t>
            </a:fld>
            <a:endParaRPr lang="zh-HK" altLang="en-US" sz="1400" dirty="0"/>
          </a:p>
        </p:txBody>
      </p:sp>
      <p:pic>
        <p:nvPicPr>
          <p:cNvPr id="7" name="图片 6"/>
          <p:cNvPicPr>
            <a:picLocks noChangeAspect="1"/>
          </p:cNvPicPr>
          <p:nvPr/>
        </p:nvPicPr>
        <p:blipFill>
          <a:blip r:embed="rId4"/>
          <a:stretch>
            <a:fillRect/>
          </a:stretch>
        </p:blipFill>
        <p:spPr>
          <a:xfrm>
            <a:off x="6832897" y="1791179"/>
            <a:ext cx="537345" cy="545741"/>
          </a:xfrm>
          <a:prstGeom prst="rect">
            <a:avLst/>
          </a:prstGeom>
        </p:spPr>
      </p:pic>
      <p:pic>
        <p:nvPicPr>
          <p:cNvPr id="8" name="图片 7"/>
          <p:cNvPicPr>
            <a:picLocks noChangeAspect="1"/>
          </p:cNvPicPr>
          <p:nvPr/>
        </p:nvPicPr>
        <p:blipFill>
          <a:blip r:embed="rId4"/>
          <a:stretch>
            <a:fillRect/>
          </a:stretch>
        </p:blipFill>
        <p:spPr>
          <a:xfrm>
            <a:off x="8566540" y="1825814"/>
            <a:ext cx="537345" cy="545741"/>
          </a:xfrm>
          <a:prstGeom prst="rect">
            <a:avLst/>
          </a:prstGeom>
        </p:spPr>
      </p:pic>
      <p:pic>
        <p:nvPicPr>
          <p:cNvPr id="9" name="图片 8"/>
          <p:cNvPicPr>
            <a:picLocks noChangeAspect="1"/>
          </p:cNvPicPr>
          <p:nvPr/>
        </p:nvPicPr>
        <p:blipFill>
          <a:blip r:embed="rId4"/>
          <a:stretch>
            <a:fillRect/>
          </a:stretch>
        </p:blipFill>
        <p:spPr>
          <a:xfrm>
            <a:off x="6832897" y="3125461"/>
            <a:ext cx="537345" cy="545741"/>
          </a:xfrm>
          <a:prstGeom prst="rect">
            <a:avLst/>
          </a:prstGeom>
        </p:spPr>
      </p:pic>
      <p:pic>
        <p:nvPicPr>
          <p:cNvPr id="10" name="图片 9"/>
          <p:cNvPicPr>
            <a:picLocks noChangeAspect="1"/>
          </p:cNvPicPr>
          <p:nvPr/>
        </p:nvPicPr>
        <p:blipFill>
          <a:blip r:embed="rId4"/>
          <a:stretch>
            <a:fillRect/>
          </a:stretch>
        </p:blipFill>
        <p:spPr>
          <a:xfrm>
            <a:off x="8566540" y="3125461"/>
            <a:ext cx="537345" cy="545741"/>
          </a:xfrm>
          <a:prstGeom prst="rect">
            <a:avLst/>
          </a:prstGeom>
        </p:spPr>
      </p:pic>
      <p:pic>
        <p:nvPicPr>
          <p:cNvPr id="11" name="图片 10"/>
          <p:cNvPicPr>
            <a:picLocks noChangeAspect="1"/>
          </p:cNvPicPr>
          <p:nvPr/>
        </p:nvPicPr>
        <p:blipFill>
          <a:blip r:embed="rId4"/>
          <a:stretch>
            <a:fillRect/>
          </a:stretch>
        </p:blipFill>
        <p:spPr>
          <a:xfrm>
            <a:off x="10377126" y="1825814"/>
            <a:ext cx="537345" cy="545741"/>
          </a:xfrm>
          <a:prstGeom prst="rect">
            <a:avLst/>
          </a:prstGeom>
        </p:spPr>
      </p:pic>
      <p:pic>
        <p:nvPicPr>
          <p:cNvPr id="13" name="图片 12"/>
          <p:cNvPicPr>
            <a:picLocks noChangeAspect="1"/>
          </p:cNvPicPr>
          <p:nvPr/>
        </p:nvPicPr>
        <p:blipFill>
          <a:blip r:embed="rId4"/>
          <a:stretch>
            <a:fillRect/>
          </a:stretch>
        </p:blipFill>
        <p:spPr>
          <a:xfrm>
            <a:off x="10377126" y="3108084"/>
            <a:ext cx="537345" cy="545741"/>
          </a:xfrm>
          <a:prstGeom prst="rect">
            <a:avLst/>
          </a:prstGeom>
        </p:spPr>
      </p:pic>
      <p:sp>
        <p:nvSpPr>
          <p:cNvPr id="14" name="矩形 13"/>
          <p:cNvSpPr/>
          <p:nvPr/>
        </p:nvSpPr>
        <p:spPr>
          <a:xfrm>
            <a:off x="6793793" y="2649051"/>
            <a:ext cx="615553"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总会员数</a:t>
            </a:r>
          </a:p>
        </p:txBody>
      </p:sp>
      <p:sp>
        <p:nvSpPr>
          <p:cNvPr id="15" name="矩形 14"/>
          <p:cNvSpPr/>
          <p:nvPr/>
        </p:nvSpPr>
        <p:spPr>
          <a:xfrm>
            <a:off x="6562960" y="3990232"/>
            <a:ext cx="1077218" cy="184666"/>
          </a:xfrm>
          <a:prstGeom prst="rect">
            <a:avLst/>
          </a:prstGeom>
        </p:spPr>
        <p:txBody>
          <a:bodyPr wrap="none" lIns="0" tIns="0" rIns="0" bIns="0">
            <a:spAutoFit/>
          </a:bodyPr>
          <a:lstStyle/>
          <a:p>
            <a:r>
              <a:rPr lang="zh-CN" altLang="en-US" sz="1200" b="1" dirty="0" smtClean="0">
                <a:solidFill>
                  <a:schemeClr val="accent6">
                    <a:lumMod val="60000"/>
                    <a:lumOff val="40000"/>
                  </a:schemeClr>
                </a:solidFill>
                <a:latin typeface="微软雅黑" panose="020B0503020204020204" pitchFamily="34" charset="-122"/>
                <a:ea typeface="微软雅黑" panose="020B0503020204020204" pitchFamily="34" charset="-122"/>
              </a:rPr>
              <a:t>线下消费会员数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8296603" y="3972855"/>
            <a:ext cx="1077218" cy="184666"/>
          </a:xfrm>
          <a:prstGeom prst="rect">
            <a:avLst/>
          </a:prstGeom>
        </p:spPr>
        <p:txBody>
          <a:bodyPr wrap="none" lIns="0" tIns="0" rIns="0" bIns="0">
            <a:spAutoFit/>
          </a:bodyPr>
          <a:lstStyle/>
          <a:p>
            <a:r>
              <a:rPr lang="zh-CN" altLang="en-US" sz="1200" b="1" dirty="0" smtClean="0">
                <a:solidFill>
                  <a:schemeClr val="accent6">
                    <a:lumMod val="60000"/>
                    <a:lumOff val="40000"/>
                  </a:schemeClr>
                </a:solidFill>
                <a:latin typeface="微软雅黑" panose="020B0503020204020204" pitchFamily="34" charset="-122"/>
                <a:ea typeface="微软雅黑" panose="020B0503020204020204" pitchFamily="34" charset="-122"/>
              </a:rPr>
              <a:t>线</a:t>
            </a:r>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上消费会员数</a:t>
            </a:r>
          </a:p>
        </p:txBody>
      </p:sp>
      <p:sp>
        <p:nvSpPr>
          <p:cNvPr id="17" name="矩形 16"/>
          <p:cNvSpPr/>
          <p:nvPr/>
        </p:nvSpPr>
        <p:spPr>
          <a:xfrm>
            <a:off x="6655934" y="2337265"/>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2665</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18" name="矩形 17"/>
          <p:cNvSpPr/>
          <p:nvPr/>
        </p:nvSpPr>
        <p:spPr>
          <a:xfrm>
            <a:off x="10184133" y="2650602"/>
            <a:ext cx="923330" cy="184666"/>
          </a:xfrm>
          <a:prstGeom prst="rect">
            <a:avLst/>
          </a:prstGeom>
        </p:spPr>
        <p:txBody>
          <a:bodyPr wrap="none" lIns="0" tIns="0" rIns="0" bIns="0">
            <a:spAutoFit/>
          </a:bodyPr>
          <a:lstStyle/>
          <a:p>
            <a:r>
              <a:rPr lang="zh-CN" altLang="en-US" sz="1200" b="1">
                <a:solidFill>
                  <a:schemeClr val="accent6">
                    <a:lumMod val="60000"/>
                    <a:lumOff val="40000"/>
                  </a:schemeClr>
                </a:solidFill>
                <a:latin typeface="微软雅黑" panose="020B0503020204020204" pitchFamily="34" charset="-122"/>
                <a:ea typeface="微软雅黑" panose="020B0503020204020204" pitchFamily="34" charset="-122"/>
              </a:rPr>
              <a:t>未消费会员数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0279512" y="2338816"/>
            <a:ext cx="732573"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696</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0" name="矩形 19"/>
          <p:cNvSpPr/>
          <p:nvPr/>
        </p:nvSpPr>
        <p:spPr>
          <a:xfrm>
            <a:off x="6655934" y="3687118"/>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1946</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1" name="矩形 20"/>
          <p:cNvSpPr/>
          <p:nvPr/>
        </p:nvSpPr>
        <p:spPr>
          <a:xfrm>
            <a:off x="8548275" y="3687118"/>
            <a:ext cx="573875"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17</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2" name="矩形 21"/>
          <p:cNvSpPr/>
          <p:nvPr/>
        </p:nvSpPr>
        <p:spPr>
          <a:xfrm>
            <a:off x="8450492" y="2650602"/>
            <a:ext cx="769441"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消费会员数</a:t>
            </a:r>
          </a:p>
        </p:txBody>
      </p:sp>
      <p:sp>
        <p:nvSpPr>
          <p:cNvPr id="23" name="矩形 22"/>
          <p:cNvSpPr/>
          <p:nvPr/>
        </p:nvSpPr>
        <p:spPr>
          <a:xfrm>
            <a:off x="8389577" y="2338816"/>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1969</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4" name="矩形 23"/>
          <p:cNvSpPr/>
          <p:nvPr/>
        </p:nvSpPr>
        <p:spPr>
          <a:xfrm>
            <a:off x="10030245" y="3981796"/>
            <a:ext cx="1231106" cy="184666"/>
          </a:xfrm>
          <a:prstGeom prst="rect">
            <a:avLst/>
          </a:prstGeom>
        </p:spPr>
        <p:txBody>
          <a:bodyPr wrap="none" lIns="0" tIns="0" rIns="0" bIns="0">
            <a:spAutoFit/>
          </a:bodyPr>
          <a:lstStyle/>
          <a:p>
            <a:r>
              <a:rPr lang="zh-CN" altLang="en-US" sz="1200" b="1" dirty="0" smtClean="0">
                <a:solidFill>
                  <a:schemeClr val="accent6">
                    <a:lumMod val="60000"/>
                    <a:lumOff val="40000"/>
                  </a:schemeClr>
                </a:solidFill>
                <a:latin typeface="微软雅黑" panose="020B0503020204020204" pitchFamily="34" charset="-122"/>
                <a:ea typeface="微软雅黑" panose="020B0503020204020204" pitchFamily="34" charset="-122"/>
              </a:rPr>
              <a:t>双渠道消费</a:t>
            </a:r>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会员数</a:t>
            </a:r>
          </a:p>
        </p:txBody>
      </p:sp>
      <p:sp>
        <p:nvSpPr>
          <p:cNvPr id="25" name="矩形 24"/>
          <p:cNvSpPr/>
          <p:nvPr/>
        </p:nvSpPr>
        <p:spPr>
          <a:xfrm>
            <a:off x="10321992" y="3696060"/>
            <a:ext cx="647613"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5.7</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7" name="矩形 26"/>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14400" y="1789183"/>
            <a:ext cx="4774093" cy="3737620"/>
            <a:chOff x="914400" y="1716524"/>
            <a:chExt cx="4774093" cy="3737620"/>
          </a:xfrm>
        </p:grpSpPr>
        <p:sp>
          <p:nvSpPr>
            <p:cNvPr id="29" name="Freeform 245"/>
            <p:cNvSpPr/>
            <p:nvPr/>
          </p:nvSpPr>
          <p:spPr bwMode="auto">
            <a:xfrm>
              <a:off x="4658552" y="1716524"/>
              <a:ext cx="1029941" cy="936310"/>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46"/>
            <p:cNvSpPr/>
            <p:nvPr/>
          </p:nvSpPr>
          <p:spPr bwMode="auto">
            <a:xfrm>
              <a:off x="2468022" y="2858605"/>
              <a:ext cx="1317366" cy="1117040"/>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1" name="Freeform 247"/>
            <p:cNvSpPr/>
            <p:nvPr/>
          </p:nvSpPr>
          <p:spPr bwMode="auto">
            <a:xfrm>
              <a:off x="3925834" y="3136232"/>
              <a:ext cx="341862" cy="615135"/>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48"/>
            <p:cNvSpPr/>
            <p:nvPr/>
          </p:nvSpPr>
          <p:spPr bwMode="auto">
            <a:xfrm>
              <a:off x="1071178" y="3371398"/>
              <a:ext cx="1830160" cy="1114863"/>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49"/>
            <p:cNvSpPr/>
            <p:nvPr/>
          </p:nvSpPr>
          <p:spPr bwMode="auto">
            <a:xfrm>
              <a:off x="4341731" y="3367043"/>
              <a:ext cx="648885" cy="388678"/>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50"/>
            <p:cNvSpPr/>
            <p:nvPr/>
          </p:nvSpPr>
          <p:spPr bwMode="auto">
            <a:xfrm>
              <a:off x="4688636" y="4088336"/>
              <a:ext cx="369316" cy="395904"/>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5" name="Freeform 251"/>
            <p:cNvSpPr/>
            <p:nvPr/>
          </p:nvSpPr>
          <p:spPr bwMode="auto">
            <a:xfrm>
              <a:off x="3317233" y="4332749"/>
              <a:ext cx="559609" cy="483398"/>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52"/>
            <p:cNvSpPr/>
            <p:nvPr/>
          </p:nvSpPr>
          <p:spPr bwMode="auto">
            <a:xfrm>
              <a:off x="3928126" y="4710471"/>
              <a:ext cx="711610" cy="548730"/>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7" name="Freeform 253"/>
            <p:cNvSpPr/>
            <p:nvPr/>
          </p:nvSpPr>
          <p:spPr bwMode="auto">
            <a:xfrm>
              <a:off x="2873031" y="1775316"/>
              <a:ext cx="2124117" cy="1687536"/>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54"/>
            <p:cNvSpPr/>
            <p:nvPr/>
          </p:nvSpPr>
          <p:spPr bwMode="auto">
            <a:xfrm>
              <a:off x="2100030" y="3195023"/>
              <a:ext cx="1203049" cy="829614"/>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55"/>
            <p:cNvSpPr/>
            <p:nvPr/>
          </p:nvSpPr>
          <p:spPr bwMode="auto">
            <a:xfrm>
              <a:off x="4531644" y="3690026"/>
              <a:ext cx="420789" cy="416361"/>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rgbClr val="01A145"/>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40" name="Freeform 256"/>
            <p:cNvSpPr/>
            <p:nvPr/>
          </p:nvSpPr>
          <p:spPr bwMode="auto">
            <a:xfrm>
              <a:off x="2760891" y="3805803"/>
              <a:ext cx="990747" cy="852477"/>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1" name="Freeform 257"/>
            <p:cNvSpPr/>
            <p:nvPr/>
          </p:nvSpPr>
          <p:spPr bwMode="auto">
            <a:xfrm>
              <a:off x="3778856" y="3968001"/>
              <a:ext cx="714184" cy="369430"/>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rgbClr val="01A145"/>
            </a:solidFill>
            <a:ln>
              <a:noFill/>
            </a:ln>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2" name="Freeform 258"/>
            <p:cNvSpPr/>
            <p:nvPr/>
          </p:nvSpPr>
          <p:spPr bwMode="auto">
            <a:xfrm>
              <a:off x="3411953" y="4644126"/>
              <a:ext cx="730540" cy="473598"/>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3" name="Freeform 259"/>
            <p:cNvSpPr/>
            <p:nvPr/>
          </p:nvSpPr>
          <p:spPr bwMode="auto">
            <a:xfrm>
              <a:off x="914400" y="2115000"/>
              <a:ext cx="1873709" cy="1369626"/>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4" name="Freeform 260"/>
            <p:cNvSpPr/>
            <p:nvPr/>
          </p:nvSpPr>
          <p:spPr bwMode="auto">
            <a:xfrm>
              <a:off x="3430461" y="3267968"/>
              <a:ext cx="261296" cy="434404"/>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5" name="Freeform 261"/>
            <p:cNvSpPr/>
            <p:nvPr/>
          </p:nvSpPr>
          <p:spPr bwMode="auto">
            <a:xfrm>
              <a:off x="3944343" y="3581523"/>
              <a:ext cx="570496" cy="50408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6" name="Freeform 262"/>
            <p:cNvSpPr/>
            <p:nvPr/>
          </p:nvSpPr>
          <p:spPr bwMode="auto">
            <a:xfrm>
              <a:off x="3466389" y="4028992"/>
              <a:ext cx="461622" cy="411541"/>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7" name="Freeform 263"/>
            <p:cNvSpPr/>
            <p:nvPr/>
          </p:nvSpPr>
          <p:spPr bwMode="auto">
            <a:xfrm>
              <a:off x="4280715" y="4224316"/>
              <a:ext cx="451673" cy="587237"/>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rgbClr val="01A145"/>
            </a:solidFill>
            <a:ln>
              <a:noFill/>
            </a:ln>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264"/>
            <p:cNvSpPr/>
            <p:nvPr/>
          </p:nvSpPr>
          <p:spPr bwMode="auto">
            <a:xfrm>
              <a:off x="2716253" y="4327305"/>
              <a:ext cx="829614" cy="813284"/>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9" name="Freeform 265"/>
            <p:cNvSpPr/>
            <p:nvPr/>
          </p:nvSpPr>
          <p:spPr bwMode="auto">
            <a:xfrm>
              <a:off x="4795732" y="2467750"/>
              <a:ext cx="743604" cy="498640"/>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0" name="Freeform 266"/>
            <p:cNvSpPr/>
            <p:nvPr/>
          </p:nvSpPr>
          <p:spPr bwMode="auto">
            <a:xfrm>
              <a:off x="3517560" y="3245105"/>
              <a:ext cx="525858" cy="83832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1" name="Freeform 267"/>
            <p:cNvSpPr/>
            <p:nvPr/>
          </p:nvSpPr>
          <p:spPr bwMode="auto">
            <a:xfrm>
              <a:off x="4370038" y="3764431"/>
              <a:ext cx="439848" cy="501905"/>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2" name="Freeform 268"/>
            <p:cNvSpPr/>
            <p:nvPr/>
          </p:nvSpPr>
          <p:spPr bwMode="auto">
            <a:xfrm>
              <a:off x="3826468" y="4258009"/>
              <a:ext cx="504432" cy="560764"/>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rgbClr val="01A145"/>
            </a:solidFill>
            <a:ln>
              <a:noFill/>
            </a:ln>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269"/>
            <p:cNvSpPr/>
            <p:nvPr/>
          </p:nvSpPr>
          <p:spPr bwMode="auto">
            <a:xfrm>
              <a:off x="4531170" y="4393718"/>
              <a:ext cx="386500" cy="470333"/>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4" name="Freeform 270"/>
            <p:cNvSpPr/>
            <p:nvPr/>
          </p:nvSpPr>
          <p:spPr bwMode="auto">
            <a:xfrm>
              <a:off x="3819139" y="5297366"/>
              <a:ext cx="219924" cy="156778"/>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5" name="Freeform 273"/>
            <p:cNvSpPr/>
            <p:nvPr/>
          </p:nvSpPr>
          <p:spPr bwMode="auto">
            <a:xfrm>
              <a:off x="4633511" y="2754087"/>
              <a:ext cx="531302" cy="48557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6" name="Freeform 274"/>
            <p:cNvSpPr/>
            <p:nvPr/>
          </p:nvSpPr>
          <p:spPr bwMode="auto">
            <a:xfrm>
              <a:off x="4212171" y="2890178"/>
              <a:ext cx="495373" cy="702233"/>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01A14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7" name="Freeform 275"/>
            <p:cNvSpPr/>
            <p:nvPr/>
          </p:nvSpPr>
          <p:spPr bwMode="auto">
            <a:xfrm>
              <a:off x="4347330" y="3023003"/>
              <a:ext cx="275603" cy="317535"/>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8" name="Freeform 276"/>
            <p:cNvSpPr/>
            <p:nvPr/>
          </p:nvSpPr>
          <p:spPr bwMode="auto">
            <a:xfrm>
              <a:off x="4572541" y="3030625"/>
              <a:ext cx="328797" cy="414807"/>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9" name="Freeform 277"/>
            <p:cNvSpPr/>
            <p:nvPr/>
          </p:nvSpPr>
          <p:spPr bwMode="auto">
            <a:xfrm>
              <a:off x="4710811" y="3902700"/>
              <a:ext cx="46815" cy="27219"/>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0" name="Freeform 278"/>
            <p:cNvSpPr/>
            <p:nvPr/>
          </p:nvSpPr>
          <p:spPr bwMode="auto">
            <a:xfrm>
              <a:off x="4982994" y="4677877"/>
              <a:ext cx="130648" cy="287426"/>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1" name="Freeform 279"/>
            <p:cNvSpPr/>
            <p:nvPr/>
          </p:nvSpPr>
          <p:spPr bwMode="auto">
            <a:xfrm>
              <a:off x="4932274" y="3990865"/>
              <a:ext cx="141550" cy="1311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01A145"/>
            </a:solidFill>
            <a:ln>
              <a:noFill/>
            </a:ln>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280"/>
            <p:cNvSpPr/>
            <p:nvPr/>
          </p:nvSpPr>
          <p:spPr bwMode="auto">
            <a:xfrm>
              <a:off x="1763611" y="4265248"/>
              <a:ext cx="198149" cy="947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64" name="Group 161"/>
            <p:cNvGrpSpPr>
              <a:grpSpLocks noChangeAspect="1"/>
            </p:cNvGrpSpPr>
            <p:nvPr/>
          </p:nvGrpSpPr>
          <p:grpSpPr bwMode="auto">
            <a:xfrm>
              <a:off x="1159533" y="2292565"/>
              <a:ext cx="4283812" cy="3116674"/>
              <a:chOff x="3539" y="485"/>
              <a:chExt cx="3329" cy="2590"/>
            </a:xfrm>
          </p:grpSpPr>
          <p:sp>
            <p:nvSpPr>
              <p:cNvPr id="65"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4"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17"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2"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3"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4"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5"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6"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7"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8"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9"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0"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1"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2"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3"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4"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5"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6"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7"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8"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9"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0"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1"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2"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3"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4"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grpSp>
        <p:nvGrpSpPr>
          <p:cNvPr id="26" name="组合 25"/>
          <p:cNvGrpSpPr/>
          <p:nvPr/>
        </p:nvGrpSpPr>
        <p:grpSpPr>
          <a:xfrm>
            <a:off x="6562960" y="4455879"/>
            <a:ext cx="4703953" cy="1026181"/>
            <a:chOff x="6562960" y="4622060"/>
            <a:chExt cx="4703953" cy="1026181"/>
          </a:xfrm>
        </p:grpSpPr>
        <p:sp>
          <p:nvSpPr>
            <p:cNvPr id="145" name="矩形 144"/>
            <p:cNvSpPr/>
            <p:nvPr/>
          </p:nvSpPr>
          <p:spPr>
            <a:xfrm>
              <a:off x="8934388"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人均销售额</a:t>
              </a:r>
            </a:p>
          </p:txBody>
        </p:sp>
        <p:sp>
          <p:nvSpPr>
            <p:cNvPr id="146" name="矩形 145"/>
            <p:cNvSpPr/>
            <p:nvPr/>
          </p:nvSpPr>
          <p:spPr>
            <a:xfrm>
              <a:off x="6564928" y="4947083"/>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线下</a:t>
              </a:r>
            </a:p>
          </p:txBody>
        </p:sp>
        <p:sp>
          <p:nvSpPr>
            <p:cNvPr id="147" name="矩形 146"/>
            <p:cNvSpPr/>
            <p:nvPr/>
          </p:nvSpPr>
          <p:spPr>
            <a:xfrm>
              <a:off x="8934388"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448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6564928" y="5186250"/>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线上</a:t>
              </a:r>
            </a:p>
          </p:txBody>
        </p:sp>
        <p:sp>
          <p:nvSpPr>
            <p:cNvPr id="149" name="矩形 148"/>
            <p:cNvSpPr/>
            <p:nvPr/>
          </p:nvSpPr>
          <p:spPr>
            <a:xfrm>
              <a:off x="8934388"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447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0" name="矩形 149"/>
            <p:cNvSpPr/>
            <p:nvPr/>
          </p:nvSpPr>
          <p:spPr>
            <a:xfrm>
              <a:off x="6564928" y="5432241"/>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双渠道</a:t>
              </a:r>
            </a:p>
          </p:txBody>
        </p:sp>
        <p:sp>
          <p:nvSpPr>
            <p:cNvPr id="151" name="矩形 150"/>
            <p:cNvSpPr/>
            <p:nvPr/>
          </p:nvSpPr>
          <p:spPr>
            <a:xfrm>
              <a:off x="8934388"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1496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2" name="矩形 151"/>
            <p:cNvSpPr/>
            <p:nvPr/>
          </p:nvSpPr>
          <p:spPr>
            <a:xfrm>
              <a:off x="6562960" y="4628884"/>
              <a:ext cx="1146226"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sp>
          <p:nvSpPr>
            <p:cNvPr id="153" name="矩形 152"/>
            <p:cNvSpPr/>
            <p:nvPr/>
          </p:nvSpPr>
          <p:spPr>
            <a:xfrm>
              <a:off x="7745919" y="4628884"/>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latin typeface="微软雅黑" panose="020B0503020204020204" pitchFamily="34" charset="-122"/>
                  <a:ea typeface="微软雅黑" panose="020B0503020204020204" pitchFamily="34" charset="-122"/>
                </a:rPr>
                <a:t>会员数</a:t>
              </a:r>
              <a:endParaRPr lang="zh-CN" altLang="en-US" sz="1200" b="1" dirty="0">
                <a:latin typeface="微软雅黑" panose="020B0503020204020204" pitchFamily="34" charset="-122"/>
                <a:ea typeface="微软雅黑" panose="020B0503020204020204" pitchFamily="34" charset="-122"/>
              </a:endParaRPr>
            </a:p>
          </p:txBody>
        </p:sp>
        <p:sp>
          <p:nvSpPr>
            <p:cNvPr id="154" name="矩形 153"/>
            <p:cNvSpPr/>
            <p:nvPr/>
          </p:nvSpPr>
          <p:spPr>
            <a:xfrm>
              <a:off x="7745919" y="4947083"/>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1946</a:t>
              </a:r>
              <a:r>
                <a:rPr lang="zh-CN" altLang="en-US" sz="1000" dirty="0" smtClean="0">
                  <a:solidFill>
                    <a:schemeClr val="tx1">
                      <a:lumMod val="95000"/>
                      <a:lumOff val="5000"/>
                    </a:schemeClr>
                  </a:solidFill>
                  <a:latin typeface="微软雅黑" panose="020B0503020204020204" pitchFamily="34" charset="-122"/>
                  <a:ea typeface="微软雅黑" panose="020B0503020204020204" pitchFamily="34" charset="-122"/>
                </a:rPr>
                <a:t>万</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5" name="矩形 154"/>
            <p:cNvSpPr/>
            <p:nvPr/>
          </p:nvSpPr>
          <p:spPr>
            <a:xfrm>
              <a:off x="7745919" y="5186250"/>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17</a:t>
              </a:r>
              <a:r>
                <a:rPr lang="zh-CN" altLang="en-US" sz="1000" dirty="0" smtClean="0">
                  <a:solidFill>
                    <a:schemeClr val="tx1">
                      <a:lumMod val="95000"/>
                      <a:lumOff val="5000"/>
                    </a:schemeClr>
                  </a:solidFill>
                  <a:latin typeface="微软雅黑" panose="020B0503020204020204" pitchFamily="34" charset="-122"/>
                  <a:ea typeface="微软雅黑" panose="020B0503020204020204" pitchFamily="34" charset="-122"/>
                </a:rPr>
                <a:t>万</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6" name="矩形 155"/>
            <p:cNvSpPr/>
            <p:nvPr/>
          </p:nvSpPr>
          <p:spPr>
            <a:xfrm>
              <a:off x="7745919" y="5432241"/>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5.7</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万</a:t>
              </a:r>
            </a:p>
          </p:txBody>
        </p:sp>
        <p:sp>
          <p:nvSpPr>
            <p:cNvPr id="157" name="矩形 156"/>
            <p:cNvSpPr/>
            <p:nvPr/>
          </p:nvSpPr>
          <p:spPr>
            <a:xfrm>
              <a:off x="10115379"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人均消费次数</a:t>
              </a:r>
            </a:p>
          </p:txBody>
        </p:sp>
        <p:sp>
          <p:nvSpPr>
            <p:cNvPr id="158" name="矩形 157"/>
            <p:cNvSpPr/>
            <p:nvPr/>
          </p:nvSpPr>
          <p:spPr>
            <a:xfrm>
              <a:off x="10115379"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5.4</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9" name="矩形 158"/>
            <p:cNvSpPr/>
            <p:nvPr/>
          </p:nvSpPr>
          <p:spPr>
            <a:xfrm>
              <a:off x="10115379"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1.9</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0" name="矩形 159"/>
            <p:cNvSpPr/>
            <p:nvPr/>
          </p:nvSpPr>
          <p:spPr>
            <a:xfrm>
              <a:off x="10115379"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14.4</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56608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顾客</a:t>
            </a:r>
            <a:r>
              <a:rPr lang="zh-CN" altLang="en-US" sz="2400" b="1" dirty="0" smtClean="0">
                <a:latin typeface="微软雅黑" panose="020B0503020204020204" pitchFamily="34" charset="-122"/>
                <a:ea typeface="微软雅黑" panose="020B0503020204020204" pitchFamily="34" charset="-122"/>
                <a:cs typeface="+mj-cs"/>
              </a:rPr>
              <a:t>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新增会员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5</a:t>
            </a:fld>
            <a:endParaRPr lang="zh-HK" altLang="en-US" sz="1400" dirty="0"/>
          </a:p>
        </p:txBody>
      </p:sp>
      <p:graphicFrame>
        <p:nvGraphicFramePr>
          <p:cNvPr id="8" name="图表 7"/>
          <p:cNvGraphicFramePr>
            <a:graphicFrameLocks/>
          </p:cNvGraphicFramePr>
          <p:nvPr>
            <p:extLst>
              <p:ext uri="{D42A27DB-BD31-4B8C-83A1-F6EECF244321}">
                <p14:modId xmlns:p14="http://schemas.microsoft.com/office/powerpoint/2010/main" val="2975360432"/>
              </p:ext>
            </p:extLst>
          </p:nvPr>
        </p:nvGraphicFramePr>
        <p:xfrm>
          <a:off x="616423" y="1845511"/>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a:graphicFrameLocks/>
          </p:cNvGraphicFramePr>
          <p:nvPr>
            <p:extLst>
              <p:ext uri="{D42A27DB-BD31-4B8C-83A1-F6EECF244321}">
                <p14:modId xmlns:p14="http://schemas.microsoft.com/office/powerpoint/2010/main" val="3154802448"/>
              </p:ext>
            </p:extLst>
          </p:nvPr>
        </p:nvGraphicFramePr>
        <p:xfrm>
          <a:off x="6224837" y="1845511"/>
          <a:ext cx="5400000" cy="2736000"/>
        </p:xfrm>
        <a:graphic>
          <a:graphicData uri="http://schemas.openxmlformats.org/drawingml/2006/chart">
            <c:chart xmlns:c="http://schemas.openxmlformats.org/drawingml/2006/chart" xmlns:r="http://schemas.openxmlformats.org/officeDocument/2006/relationships" r:id="rId5"/>
          </a:graphicData>
        </a:graphic>
      </p:graphicFrame>
      <p:grpSp>
        <p:nvGrpSpPr>
          <p:cNvPr id="7" name="组合 6"/>
          <p:cNvGrpSpPr/>
          <p:nvPr/>
        </p:nvGrpSpPr>
        <p:grpSpPr>
          <a:xfrm>
            <a:off x="627827" y="4746867"/>
            <a:ext cx="10994877" cy="1152446"/>
            <a:chOff x="627827" y="4746867"/>
            <a:chExt cx="10994877" cy="1152446"/>
          </a:xfrm>
        </p:grpSpPr>
        <p:sp>
          <p:nvSpPr>
            <p:cNvPr id="16" name="矩形 15"/>
            <p:cNvSpPr/>
            <p:nvPr/>
          </p:nvSpPr>
          <p:spPr>
            <a:xfrm>
              <a:off x="627827" y="5262962"/>
              <a:ext cx="1800000" cy="288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400" b="1" dirty="0" smtClean="0">
                  <a:solidFill>
                    <a:schemeClr val="bg1"/>
                  </a:solidFill>
                  <a:latin typeface="微软雅黑" panose="020B0503020204020204" pitchFamily="34" charset="-122"/>
                  <a:ea typeface="微软雅黑" panose="020B0503020204020204" pitchFamily="34" charset="-122"/>
                </a:rPr>
                <a:t>2018</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27827" y="5611313"/>
              <a:ext cx="1800000" cy="288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400" b="1" dirty="0" smtClean="0">
                  <a:solidFill>
                    <a:schemeClr val="bg1"/>
                  </a:solidFill>
                  <a:latin typeface="微软雅黑" panose="020B0503020204020204" pitchFamily="34" charset="-122"/>
                  <a:ea typeface="微软雅黑" panose="020B0503020204020204" pitchFamily="34" charset="-122"/>
                </a:rPr>
                <a:t>2019</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33394" y="4746867"/>
              <a:ext cx="1800000" cy="4572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14" name="矩形 13"/>
            <p:cNvSpPr/>
            <p:nvPr/>
          </p:nvSpPr>
          <p:spPr>
            <a:xfrm>
              <a:off x="2504039" y="4746867"/>
              <a:ext cx="2214482" cy="4572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会员年新增</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805433" y="4746867"/>
              <a:ext cx="2214482" cy="4572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zh-CN" altLang="en-US" sz="1400" b="1" dirty="0">
                  <a:solidFill>
                    <a:schemeClr val="bg1"/>
                  </a:solidFill>
                  <a:latin typeface="微软雅黑" panose="020B0503020204020204" pitchFamily="34" charset="-122"/>
                  <a:ea typeface="微软雅黑" panose="020B0503020204020204" pitchFamily="34" charset="-122"/>
                </a:rPr>
                <a:t>非会员</a:t>
              </a:r>
              <a:r>
                <a:rPr lang="zh-CN" altLang="en-US" sz="1400" b="1" dirty="0" smtClean="0">
                  <a:solidFill>
                    <a:schemeClr val="bg1"/>
                  </a:solidFill>
                  <a:latin typeface="微软雅黑" panose="020B0503020204020204" pitchFamily="34" charset="-122"/>
                  <a:ea typeface="微软雅黑" panose="020B0503020204020204" pitchFamily="34" charset="-122"/>
                </a:rPr>
                <a:t>年新增</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504039" y="5262962"/>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smtClean="0">
                  <a:solidFill>
                    <a:schemeClr val="tx1">
                      <a:lumMod val="95000"/>
                      <a:lumOff val="5000"/>
                    </a:schemeClr>
                  </a:solidFill>
                  <a:latin typeface="微软雅黑" panose="020B0503020204020204" pitchFamily="34" charset="-122"/>
                  <a:ea typeface="微软雅黑" panose="020B0503020204020204" pitchFamily="34" charset="-122"/>
                </a:rPr>
                <a:t>6724313</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4805433" y="5262962"/>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31181096</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2504039" y="5611313"/>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3470690</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4805433" y="5611313"/>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15801009</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7106828" y="4746867"/>
              <a:ext cx="2214482" cy="4572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zh-CN" altLang="en-US" sz="1400" b="1">
                  <a:solidFill>
                    <a:schemeClr val="bg1"/>
                  </a:solidFill>
                  <a:latin typeface="微软雅黑" panose="020B0503020204020204" pitchFamily="34" charset="-122"/>
                  <a:ea typeface="微软雅黑" panose="020B0503020204020204" pitchFamily="34" charset="-122"/>
                </a:rPr>
                <a:t>消费会员数</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7106828" y="5262962"/>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4445950</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106828" y="5611313"/>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2226568</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9408222" y="4746867"/>
              <a:ext cx="2214482" cy="4572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zh-CN" altLang="en-US" sz="1400" b="1">
                  <a:solidFill>
                    <a:schemeClr val="bg1"/>
                  </a:solidFill>
                  <a:latin typeface="微软雅黑" panose="020B0503020204020204" pitchFamily="34" charset="-122"/>
                  <a:ea typeface="微软雅黑" panose="020B0503020204020204" pitchFamily="34" charset="-122"/>
                </a:rPr>
                <a:t>未消费会员数</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9408222" y="5262962"/>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2278363</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9408222" y="5611313"/>
              <a:ext cx="2214482"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1244122</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9" name="文本框 1"/>
          <p:cNvSpPr txBox="1"/>
          <p:nvPr/>
        </p:nvSpPr>
        <p:spPr>
          <a:xfrm>
            <a:off x="648949" y="1086457"/>
            <a:ext cx="10289163" cy="67723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年顾客量大，但用户开卡意愿较低，顾客转化为开卡会员的比率为</a:t>
            </a:r>
            <a:r>
              <a:rPr lang="en-US" altLang="zh-CN" sz="1400" dirty="0" smtClean="0">
                <a:solidFill>
                  <a:srgbClr val="01A145"/>
                </a:solidFill>
                <a:latin typeface="微软雅黑" panose="020B0503020204020204" pitchFamily="34" charset="-122"/>
                <a:ea typeface="微软雅黑" panose="020B0503020204020204" pitchFamily="34" charset="-122"/>
              </a:rPr>
              <a:t>17.8%</a:t>
            </a:r>
            <a:r>
              <a:rPr lang="zh-CN" altLang="en-US" sz="1400" dirty="0" smtClean="0">
                <a:solidFill>
                  <a:srgbClr val="01A145"/>
                </a:solidFill>
                <a:latin typeface="微软雅黑" panose="020B0503020204020204" pitchFamily="34" charset="-122"/>
                <a:ea typeface="微软雅黑" panose="020B0503020204020204" pitchFamily="34" charset="-122"/>
              </a:rPr>
              <a:t>；</a:t>
            </a:r>
            <a:endParaRPr lang="en-US" altLang="zh-CN" sz="1400" dirty="0" smtClean="0">
              <a:solidFill>
                <a:srgbClr val="01A145"/>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400" dirty="0" smtClean="0">
                <a:solidFill>
                  <a:srgbClr val="01A145"/>
                </a:solidFill>
                <a:latin typeface="微软雅黑" panose="020B0503020204020204" pitchFamily="34" charset="-122"/>
                <a:ea typeface="微软雅黑" panose="020B0503020204020204" pitchFamily="34" charset="-122"/>
              </a:rPr>
              <a:t>无效办卡率占比较近</a:t>
            </a:r>
            <a:r>
              <a:rPr lang="en-US" altLang="zh-CN" sz="1400" dirty="0" smtClean="0">
                <a:solidFill>
                  <a:srgbClr val="01A145"/>
                </a:solidFill>
                <a:latin typeface="微软雅黑" panose="020B0503020204020204" pitchFamily="34" charset="-122"/>
                <a:ea typeface="微软雅黑" panose="020B0503020204020204" pitchFamily="34" charset="-122"/>
              </a:rPr>
              <a:t>33%</a:t>
            </a:r>
            <a:r>
              <a:rPr lang="zh-CN" altLang="en-US" sz="1400" dirty="0" smtClean="0">
                <a:solidFill>
                  <a:srgbClr val="01A145"/>
                </a:solidFill>
                <a:latin typeface="微软雅黑" panose="020B0503020204020204" pitchFamily="34" charset="-122"/>
                <a:ea typeface="微软雅黑" panose="020B0503020204020204" pitchFamily="34" charset="-122"/>
              </a:rPr>
              <a:t>，有很大降低的空间。</a:t>
            </a:r>
            <a:endParaRPr lang="en-US" altLang="zh-CN" sz="1400" dirty="0" smtClean="0">
              <a:solidFill>
                <a:srgbClr val="01A145"/>
              </a:solidFill>
              <a:latin typeface="微软雅黑" panose="020B0503020204020204" pitchFamily="34" charset="-122"/>
              <a:ea typeface="微软雅黑" panose="020B0503020204020204" pitchFamily="34" charset="-122"/>
            </a:endParaRPr>
          </a:p>
        </p:txBody>
      </p:sp>
      <p:sp>
        <p:nvSpPr>
          <p:cNvPr id="30" name="矩形 29"/>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4648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顾客</a:t>
            </a:r>
            <a:r>
              <a:rPr lang="zh-CN" altLang="en-US" sz="2400" b="1" dirty="0" smtClean="0">
                <a:latin typeface="微软雅黑" panose="020B0503020204020204" pitchFamily="34" charset="-122"/>
                <a:ea typeface="微软雅黑" panose="020B0503020204020204" pitchFamily="34" charset="-122"/>
                <a:cs typeface="+mj-cs"/>
              </a:rPr>
              <a:t>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新增会员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28857" y="5939073"/>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6</a:t>
            </a:fld>
            <a:endParaRPr lang="zh-HK" altLang="en-US" sz="1400" dirty="0"/>
          </a:p>
        </p:txBody>
      </p:sp>
      <p:sp>
        <p:nvSpPr>
          <p:cNvPr id="33" name="文本框 1"/>
          <p:cNvSpPr txBox="1"/>
          <p:nvPr/>
        </p:nvSpPr>
        <p:spPr>
          <a:xfrm>
            <a:off x="648949" y="1308519"/>
            <a:ext cx="10289163" cy="745469"/>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rPr>
              <a:t>人数：新增会员人数平均每年提升</a:t>
            </a:r>
            <a:r>
              <a:rPr lang="en-US" altLang="zh-CN" sz="1400" dirty="0" smtClean="0">
                <a:solidFill>
                  <a:srgbClr val="029E42"/>
                </a:solidFill>
                <a:latin typeface="微软雅黑" panose="020B0503020204020204" pitchFamily="34" charset="-122"/>
                <a:ea typeface="微软雅黑" panose="020B0503020204020204" pitchFamily="34" charset="-122"/>
              </a:rPr>
              <a:t>17%</a:t>
            </a:r>
            <a:r>
              <a:rPr lang="zh-CN" altLang="en-US" sz="1400" dirty="0" smtClean="0">
                <a:solidFill>
                  <a:srgbClr val="029E42"/>
                </a:solidFill>
                <a:latin typeface="微软雅黑" panose="020B0503020204020204" pitchFamily="34" charset="-122"/>
                <a:ea typeface="微软雅黑" panose="020B0503020204020204" pitchFamily="34" charset="-122"/>
              </a:rPr>
              <a:t>  ，</a:t>
            </a:r>
            <a:r>
              <a:rPr lang="en-US" altLang="zh-CN" sz="1400" dirty="0" smtClean="0">
                <a:solidFill>
                  <a:srgbClr val="029E42"/>
                </a:solidFill>
                <a:latin typeface="微软雅黑" panose="020B0503020204020204" pitchFamily="34" charset="-122"/>
                <a:ea typeface="微软雅黑" panose="020B0503020204020204" pitchFamily="34" charset="-122"/>
              </a:rPr>
              <a:t>2019</a:t>
            </a:r>
            <a:r>
              <a:rPr lang="zh-CN" altLang="en-US" sz="1400" dirty="0" smtClean="0">
                <a:solidFill>
                  <a:srgbClr val="029E42"/>
                </a:solidFill>
                <a:latin typeface="微软雅黑" panose="020B0503020204020204" pitchFamily="34" charset="-122"/>
                <a:ea typeface="微软雅黑" panose="020B0503020204020204" pitchFamily="34" charset="-122"/>
              </a:rPr>
              <a:t>年截至</a:t>
            </a:r>
            <a:r>
              <a:rPr lang="en-US" altLang="zh-CN" sz="1400" dirty="0" smtClean="0">
                <a:solidFill>
                  <a:srgbClr val="029E42"/>
                </a:solidFill>
                <a:latin typeface="微软雅黑" panose="020B0503020204020204" pitchFamily="34" charset="-122"/>
                <a:ea typeface="微软雅黑" panose="020B0503020204020204" pitchFamily="34" charset="-122"/>
              </a:rPr>
              <a:t>20190531</a:t>
            </a:r>
            <a:r>
              <a:rPr lang="zh-CN" altLang="en-US" sz="1400" dirty="0" smtClean="0">
                <a:solidFill>
                  <a:srgbClr val="029E42"/>
                </a:solidFill>
                <a:latin typeface="微软雅黑" panose="020B0503020204020204" pitchFamily="34" charset="-122"/>
                <a:ea typeface="微软雅黑" panose="020B0503020204020204" pitchFamily="34" charset="-122"/>
              </a:rPr>
              <a:t>完成提升目标</a:t>
            </a:r>
            <a:r>
              <a:rPr lang="en-US" altLang="zh-CN" sz="1400" dirty="0" smtClean="0">
                <a:solidFill>
                  <a:srgbClr val="029E42"/>
                </a:solidFill>
                <a:latin typeface="微软雅黑" panose="020B0503020204020204" pitchFamily="34" charset="-122"/>
                <a:ea typeface="微软雅黑" panose="020B0503020204020204" pitchFamily="34" charset="-122"/>
              </a:rPr>
              <a:t>43%</a:t>
            </a:r>
            <a:r>
              <a:rPr lang="zh-CN" altLang="en-US" sz="1400" dirty="0" smtClean="0">
                <a:solidFill>
                  <a:srgbClr val="029E42"/>
                </a:solidFill>
                <a:latin typeface="微软雅黑" panose="020B0503020204020204" pitchFamily="34" charset="-122"/>
                <a:ea typeface="微软雅黑" panose="020B0503020204020204" pitchFamily="34" charset="-122"/>
              </a:rPr>
              <a:t>。</a:t>
            </a:r>
            <a:endParaRPr lang="en-US" altLang="zh-CN" sz="1400" dirty="0" smtClean="0">
              <a:solidFill>
                <a:srgbClr val="029E42"/>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rPr>
              <a:t>人均：人均销售额逐年降低</a:t>
            </a:r>
            <a:r>
              <a:rPr lang="en-US" altLang="zh-CN" sz="1400" dirty="0" smtClean="0">
                <a:solidFill>
                  <a:srgbClr val="029E42"/>
                </a:solidFill>
                <a:latin typeface="微软雅黑" panose="020B0503020204020204" pitchFamily="34" charset="-122"/>
                <a:ea typeface="微软雅黑" panose="020B0503020204020204" pitchFamily="34" charset="-122"/>
              </a:rPr>
              <a:t>4.2%</a:t>
            </a:r>
            <a:r>
              <a:rPr lang="zh-CN" altLang="en-US" sz="1400" dirty="0" smtClean="0">
                <a:solidFill>
                  <a:srgbClr val="029E42"/>
                </a:solidFill>
                <a:latin typeface="微软雅黑" panose="020B0503020204020204" pitchFamily="34" charset="-122"/>
                <a:ea typeface="微软雅黑" panose="020B0503020204020204" pitchFamily="34" charset="-122"/>
              </a:rPr>
              <a:t>，人均消费次数降低</a:t>
            </a:r>
            <a:r>
              <a:rPr lang="en-US" altLang="zh-CN" sz="1400" dirty="0" smtClean="0">
                <a:solidFill>
                  <a:srgbClr val="029E42"/>
                </a:solidFill>
                <a:latin typeface="微软雅黑" panose="020B0503020204020204" pitchFamily="34" charset="-122"/>
                <a:ea typeface="微软雅黑" panose="020B0503020204020204" pitchFamily="34" charset="-122"/>
              </a:rPr>
              <a:t>8%</a:t>
            </a:r>
            <a:r>
              <a:rPr lang="zh-CN" altLang="en-US" sz="1400" dirty="0" smtClean="0">
                <a:solidFill>
                  <a:srgbClr val="029E42"/>
                </a:solidFill>
                <a:latin typeface="微软雅黑" panose="020B0503020204020204" pitchFamily="34" charset="-122"/>
                <a:ea typeface="微软雅黑" panose="020B0503020204020204" pitchFamily="34" charset="-122"/>
              </a:rPr>
              <a:t>。</a:t>
            </a:r>
            <a:endParaRPr lang="en-US" altLang="zh-CN" sz="1400" dirty="0" smtClean="0">
              <a:solidFill>
                <a:srgbClr val="029E42"/>
              </a:solidFill>
              <a:latin typeface="微软雅黑" panose="020B0503020204020204" pitchFamily="34" charset="-122"/>
              <a:ea typeface="微软雅黑" panose="020B0503020204020204" pitchFamily="34" charset="-122"/>
            </a:endParaRPr>
          </a:p>
        </p:txBody>
      </p:sp>
      <p:graphicFrame>
        <p:nvGraphicFramePr>
          <p:cNvPr id="13" name="图表 12"/>
          <p:cNvGraphicFramePr>
            <a:graphicFrameLocks/>
          </p:cNvGraphicFramePr>
          <p:nvPr>
            <p:extLst>
              <p:ext uri="{D42A27DB-BD31-4B8C-83A1-F6EECF244321}">
                <p14:modId xmlns:p14="http://schemas.microsoft.com/office/powerpoint/2010/main" val="2914556182"/>
              </p:ext>
            </p:extLst>
          </p:nvPr>
        </p:nvGraphicFramePr>
        <p:xfrm>
          <a:off x="648949" y="2731089"/>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a:graphicFrameLocks/>
          </p:cNvGraphicFramePr>
          <p:nvPr>
            <p:extLst>
              <p:ext uri="{D42A27DB-BD31-4B8C-83A1-F6EECF244321}">
                <p14:modId xmlns:p14="http://schemas.microsoft.com/office/powerpoint/2010/main" val="2804575968"/>
              </p:ext>
            </p:extLst>
          </p:nvPr>
        </p:nvGraphicFramePr>
        <p:xfrm>
          <a:off x="6211095" y="2732965"/>
          <a:ext cx="5400000" cy="2736000"/>
        </p:xfrm>
        <a:graphic>
          <a:graphicData uri="http://schemas.openxmlformats.org/drawingml/2006/chart">
            <c:chart xmlns:c="http://schemas.openxmlformats.org/drawingml/2006/chart" xmlns:r="http://schemas.openxmlformats.org/officeDocument/2006/relationships" r:id="rId5"/>
          </a:graphicData>
        </a:graphic>
      </p:graphicFrame>
      <p:grpSp>
        <p:nvGrpSpPr>
          <p:cNvPr id="8" name="组合 7"/>
          <p:cNvGrpSpPr/>
          <p:nvPr/>
        </p:nvGrpSpPr>
        <p:grpSpPr>
          <a:xfrm>
            <a:off x="648950" y="5535545"/>
            <a:ext cx="5410276" cy="541023"/>
            <a:chOff x="648950" y="5535545"/>
            <a:chExt cx="5410276" cy="541023"/>
          </a:xfrm>
        </p:grpSpPr>
        <p:sp>
          <p:nvSpPr>
            <p:cNvPr id="17" name="矩形 16"/>
            <p:cNvSpPr/>
            <p:nvPr/>
          </p:nvSpPr>
          <p:spPr>
            <a:xfrm>
              <a:off x="3375337" y="5535545"/>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latin typeface="微软雅黑" panose="020B0503020204020204" pitchFamily="34" charset="-122"/>
                  <a:ea typeface="微软雅黑" panose="020B0503020204020204" pitchFamily="34" charset="-122"/>
                </a:rPr>
                <a:t>消费会员数</a:t>
              </a:r>
              <a:endParaRPr lang="zh-CN" altLang="en-US" sz="1200" b="1" dirty="0">
                <a:latin typeface="微软雅黑" panose="020B0503020204020204" pitchFamily="34" charset="-122"/>
                <a:ea typeface="微软雅黑" panose="020B0503020204020204" pitchFamily="34" charset="-122"/>
              </a:endParaRPr>
            </a:p>
          </p:txBody>
        </p:sp>
        <p:sp>
          <p:nvSpPr>
            <p:cNvPr id="18" name="矩形 17"/>
            <p:cNvSpPr/>
            <p:nvPr/>
          </p:nvSpPr>
          <p:spPr>
            <a:xfrm>
              <a:off x="648950" y="5542369"/>
              <a:ext cx="1324997" cy="534199"/>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2019</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3375337" y="5853744"/>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2,226,568</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07841" y="5542369"/>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新增会员数</a:t>
              </a:r>
            </a:p>
          </p:txBody>
        </p:sp>
        <p:sp>
          <p:nvSpPr>
            <p:cNvPr id="26" name="矩形 25"/>
            <p:cNvSpPr/>
            <p:nvPr/>
          </p:nvSpPr>
          <p:spPr>
            <a:xfrm>
              <a:off x="2007841" y="5860568"/>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3,470,690</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4734229" y="5535545"/>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销售额</a:t>
              </a:r>
            </a:p>
          </p:txBody>
        </p:sp>
        <p:sp>
          <p:nvSpPr>
            <p:cNvPr id="30" name="矩形 29"/>
            <p:cNvSpPr/>
            <p:nvPr/>
          </p:nvSpPr>
          <p:spPr>
            <a:xfrm>
              <a:off x="4734229" y="5853744"/>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362,354,263</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825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顾客</a:t>
            </a:r>
            <a:r>
              <a:rPr lang="zh-CN" altLang="en-US" sz="2400" b="1" dirty="0" smtClean="0">
                <a:latin typeface="微软雅黑" panose="020B0503020204020204" pitchFamily="34" charset="-122"/>
                <a:ea typeface="微软雅黑" panose="020B0503020204020204" pitchFamily="34" charset="-122"/>
                <a:cs typeface="+mj-cs"/>
              </a:rPr>
              <a:t>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复购会员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7</a:t>
            </a:fld>
            <a:endParaRPr lang="zh-HK" altLang="en-US" sz="1400" dirty="0"/>
          </a:p>
        </p:txBody>
      </p:sp>
      <p:sp>
        <p:nvSpPr>
          <p:cNvPr id="15" name="文本框 1"/>
          <p:cNvSpPr txBox="1"/>
          <p:nvPr/>
        </p:nvSpPr>
        <p:spPr>
          <a:xfrm>
            <a:off x="648949" y="1308519"/>
            <a:ext cx="10289163" cy="690878"/>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rPr>
              <a:t>人数：复购会员年增长人数增速达</a:t>
            </a:r>
            <a:r>
              <a:rPr lang="en-US" altLang="zh-CN" sz="1400" dirty="0" smtClean="0">
                <a:solidFill>
                  <a:srgbClr val="029E42"/>
                </a:solidFill>
                <a:latin typeface="微软雅黑" panose="020B0503020204020204" pitchFamily="34" charset="-122"/>
                <a:ea typeface="微软雅黑" panose="020B0503020204020204" pitchFamily="34" charset="-122"/>
              </a:rPr>
              <a:t>25%</a:t>
            </a:r>
            <a:r>
              <a:rPr lang="zh-CN" altLang="en-US" sz="1400" dirty="0" smtClean="0">
                <a:solidFill>
                  <a:srgbClr val="029E42"/>
                </a:solidFill>
                <a:latin typeface="微软雅黑" panose="020B0503020204020204" pitchFamily="34" charset="-122"/>
                <a:ea typeface="微软雅黑" panose="020B0503020204020204" pitchFamily="34" charset="-122"/>
              </a:rPr>
              <a:t>，</a:t>
            </a:r>
            <a:r>
              <a:rPr lang="en-US" altLang="zh-CN" sz="1400" dirty="0">
                <a:solidFill>
                  <a:srgbClr val="029E42"/>
                </a:solidFill>
                <a:latin typeface="微软雅黑" panose="020B0503020204020204" pitchFamily="34" charset="-122"/>
                <a:ea typeface="微软雅黑" panose="020B0503020204020204" pitchFamily="34" charset="-122"/>
              </a:rPr>
              <a:t> 2019</a:t>
            </a:r>
            <a:r>
              <a:rPr lang="zh-CN" altLang="en-US" sz="1400" dirty="0">
                <a:solidFill>
                  <a:srgbClr val="029E42"/>
                </a:solidFill>
                <a:latin typeface="微软雅黑" panose="020B0503020204020204" pitchFamily="34" charset="-122"/>
                <a:ea typeface="微软雅黑" panose="020B0503020204020204" pitchFamily="34" charset="-122"/>
              </a:rPr>
              <a:t>年截至</a:t>
            </a:r>
            <a:r>
              <a:rPr lang="en-US" altLang="zh-CN" sz="1400" dirty="0">
                <a:solidFill>
                  <a:srgbClr val="029E42"/>
                </a:solidFill>
                <a:latin typeface="微软雅黑" panose="020B0503020204020204" pitchFamily="34" charset="-122"/>
                <a:ea typeface="微软雅黑" panose="020B0503020204020204" pitchFamily="34" charset="-122"/>
              </a:rPr>
              <a:t>20190531</a:t>
            </a:r>
            <a:r>
              <a:rPr lang="zh-CN" altLang="en-US" sz="1400" dirty="0">
                <a:solidFill>
                  <a:srgbClr val="029E42"/>
                </a:solidFill>
                <a:latin typeface="微软雅黑" panose="020B0503020204020204" pitchFamily="34" charset="-122"/>
                <a:ea typeface="微软雅黑" panose="020B0503020204020204" pitchFamily="34" charset="-122"/>
              </a:rPr>
              <a:t>完成提升</a:t>
            </a:r>
            <a:r>
              <a:rPr lang="zh-CN" altLang="en-US" sz="1400" dirty="0" smtClean="0">
                <a:solidFill>
                  <a:srgbClr val="029E42"/>
                </a:solidFill>
                <a:latin typeface="微软雅黑" panose="020B0503020204020204" pitchFamily="34" charset="-122"/>
                <a:ea typeface="微软雅黑" panose="020B0503020204020204" pitchFamily="34" charset="-122"/>
              </a:rPr>
              <a:t>目标</a:t>
            </a:r>
            <a:r>
              <a:rPr lang="en-US" altLang="zh-CN" sz="1400" dirty="0" smtClean="0">
                <a:solidFill>
                  <a:srgbClr val="029E42"/>
                </a:solidFill>
                <a:latin typeface="微软雅黑" panose="020B0503020204020204" pitchFamily="34" charset="-122"/>
                <a:ea typeface="微软雅黑" panose="020B0503020204020204" pitchFamily="34" charset="-122"/>
              </a:rPr>
              <a:t>85% </a:t>
            </a:r>
            <a:r>
              <a:rPr lang="zh-CN" altLang="en-US" sz="1400" dirty="0" smtClean="0">
                <a:solidFill>
                  <a:srgbClr val="029E42"/>
                </a:solidFill>
                <a:latin typeface="微软雅黑" panose="020B0503020204020204" pitchFamily="34" charset="-122"/>
                <a:ea typeface="微软雅黑" panose="020B0503020204020204" pitchFamily="34" charset="-122"/>
              </a:rPr>
              <a:t>。</a:t>
            </a:r>
            <a:endParaRPr lang="en-US" altLang="zh-CN" sz="1400" dirty="0" smtClean="0">
              <a:solidFill>
                <a:srgbClr val="029E42"/>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rPr>
              <a:t>销售</a:t>
            </a:r>
            <a:r>
              <a:rPr lang="zh-CN" altLang="en-US" sz="1400" dirty="0">
                <a:solidFill>
                  <a:srgbClr val="029E42"/>
                </a:solidFill>
                <a:latin typeface="微软雅黑" panose="020B0503020204020204" pitchFamily="34" charset="-122"/>
                <a:ea typeface="微软雅黑" panose="020B0503020204020204" pitchFamily="34" charset="-122"/>
              </a:rPr>
              <a:t>：复购会员年</a:t>
            </a:r>
            <a:r>
              <a:rPr lang="zh-CN" altLang="en-US" sz="1400" dirty="0" smtClean="0">
                <a:solidFill>
                  <a:srgbClr val="029E42"/>
                </a:solidFill>
                <a:latin typeface="微软雅黑" panose="020B0503020204020204" pitchFamily="34" charset="-122"/>
                <a:ea typeface="微软雅黑" panose="020B0503020204020204" pitchFamily="34" charset="-122"/>
              </a:rPr>
              <a:t>增长销售增速达</a:t>
            </a:r>
            <a:r>
              <a:rPr lang="en-US" altLang="zh-CN" sz="1400" dirty="0" smtClean="0">
                <a:solidFill>
                  <a:srgbClr val="029E42"/>
                </a:solidFill>
                <a:latin typeface="微软雅黑" panose="020B0503020204020204" pitchFamily="34" charset="-122"/>
                <a:ea typeface="微软雅黑" panose="020B0503020204020204" pitchFamily="34" charset="-122"/>
              </a:rPr>
              <a:t>24%</a:t>
            </a:r>
            <a:r>
              <a:rPr lang="zh-CN" altLang="en-US" sz="1400" dirty="0">
                <a:solidFill>
                  <a:srgbClr val="029E42"/>
                </a:solidFill>
                <a:latin typeface="微软雅黑" panose="020B0503020204020204" pitchFamily="34" charset="-122"/>
                <a:ea typeface="微软雅黑" panose="020B0503020204020204" pitchFamily="34" charset="-122"/>
              </a:rPr>
              <a:t>，</a:t>
            </a:r>
            <a:r>
              <a:rPr lang="en-US" altLang="zh-CN" sz="1400" dirty="0">
                <a:solidFill>
                  <a:srgbClr val="029E42"/>
                </a:solidFill>
                <a:latin typeface="微软雅黑" panose="020B0503020204020204" pitchFamily="34" charset="-122"/>
                <a:ea typeface="微软雅黑" panose="020B0503020204020204" pitchFamily="34" charset="-122"/>
              </a:rPr>
              <a:t> 2019</a:t>
            </a:r>
            <a:r>
              <a:rPr lang="zh-CN" altLang="en-US" sz="1400" dirty="0">
                <a:solidFill>
                  <a:srgbClr val="029E42"/>
                </a:solidFill>
                <a:latin typeface="微软雅黑" panose="020B0503020204020204" pitchFamily="34" charset="-122"/>
                <a:ea typeface="微软雅黑" panose="020B0503020204020204" pitchFamily="34" charset="-122"/>
              </a:rPr>
              <a:t>年截至</a:t>
            </a:r>
            <a:r>
              <a:rPr lang="en-US" altLang="zh-CN" sz="1400" dirty="0">
                <a:solidFill>
                  <a:srgbClr val="029E42"/>
                </a:solidFill>
                <a:latin typeface="微软雅黑" panose="020B0503020204020204" pitchFamily="34" charset="-122"/>
                <a:ea typeface="微软雅黑" panose="020B0503020204020204" pitchFamily="34" charset="-122"/>
              </a:rPr>
              <a:t>20190531</a:t>
            </a:r>
            <a:r>
              <a:rPr lang="zh-CN" altLang="en-US" sz="1400" dirty="0">
                <a:solidFill>
                  <a:srgbClr val="029E42"/>
                </a:solidFill>
                <a:latin typeface="微软雅黑" panose="020B0503020204020204" pitchFamily="34" charset="-122"/>
                <a:ea typeface="微软雅黑" panose="020B0503020204020204" pitchFamily="34" charset="-122"/>
              </a:rPr>
              <a:t>完成提升</a:t>
            </a:r>
            <a:r>
              <a:rPr lang="zh-CN" altLang="en-US" sz="1400" dirty="0" smtClean="0">
                <a:solidFill>
                  <a:srgbClr val="029E42"/>
                </a:solidFill>
                <a:latin typeface="微软雅黑" panose="020B0503020204020204" pitchFamily="34" charset="-122"/>
                <a:ea typeface="微软雅黑" panose="020B0503020204020204" pitchFamily="34" charset="-122"/>
              </a:rPr>
              <a:t>目标</a:t>
            </a:r>
            <a:r>
              <a:rPr lang="en-US" altLang="zh-CN" sz="1400" dirty="0" smtClean="0">
                <a:solidFill>
                  <a:srgbClr val="029E42"/>
                </a:solidFill>
                <a:latin typeface="微软雅黑" panose="020B0503020204020204" pitchFamily="34" charset="-122"/>
                <a:ea typeface="微软雅黑" panose="020B0503020204020204" pitchFamily="34" charset="-122"/>
              </a:rPr>
              <a:t>45% </a:t>
            </a:r>
            <a:r>
              <a:rPr lang="zh-CN" altLang="en-US" sz="1400" dirty="0" smtClean="0">
                <a:solidFill>
                  <a:srgbClr val="029E42"/>
                </a:solidFill>
                <a:latin typeface="微软雅黑" panose="020B0503020204020204" pitchFamily="34" charset="-122"/>
                <a:ea typeface="微软雅黑" panose="020B0503020204020204" pitchFamily="34" charset="-122"/>
              </a:rPr>
              <a:t>。</a:t>
            </a:r>
            <a:endParaRPr lang="en-US" altLang="zh-CN" sz="1400" dirty="0">
              <a:solidFill>
                <a:srgbClr val="029E42"/>
              </a:solidFill>
              <a:latin typeface="微软雅黑" panose="020B0503020204020204" pitchFamily="34" charset="-122"/>
              <a:ea typeface="微软雅黑" panose="020B0503020204020204" pitchFamily="34" charset="-122"/>
            </a:endParaRPr>
          </a:p>
        </p:txBody>
      </p:sp>
      <p:graphicFrame>
        <p:nvGraphicFramePr>
          <p:cNvPr id="17" name="图表 16"/>
          <p:cNvGraphicFramePr>
            <a:graphicFrameLocks/>
          </p:cNvGraphicFramePr>
          <p:nvPr>
            <p:extLst>
              <p:ext uri="{D42A27DB-BD31-4B8C-83A1-F6EECF244321}">
                <p14:modId xmlns:p14="http://schemas.microsoft.com/office/powerpoint/2010/main" val="123258793"/>
              </p:ext>
            </p:extLst>
          </p:nvPr>
        </p:nvGraphicFramePr>
        <p:xfrm>
          <a:off x="603606" y="2714956"/>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图表 17"/>
          <p:cNvGraphicFramePr>
            <a:graphicFrameLocks/>
          </p:cNvGraphicFramePr>
          <p:nvPr>
            <p:extLst>
              <p:ext uri="{D42A27DB-BD31-4B8C-83A1-F6EECF244321}">
                <p14:modId xmlns:p14="http://schemas.microsoft.com/office/powerpoint/2010/main" val="1675537406"/>
              </p:ext>
            </p:extLst>
          </p:nvPr>
        </p:nvGraphicFramePr>
        <p:xfrm>
          <a:off x="6167683" y="2714861"/>
          <a:ext cx="5400000" cy="2736000"/>
        </p:xfrm>
        <a:graphic>
          <a:graphicData uri="http://schemas.openxmlformats.org/drawingml/2006/chart">
            <c:chart xmlns:c="http://schemas.openxmlformats.org/drawingml/2006/chart" xmlns:r="http://schemas.openxmlformats.org/officeDocument/2006/relationships" r:id="rId5"/>
          </a:graphicData>
        </a:graphic>
      </p:graphicFrame>
      <p:grpSp>
        <p:nvGrpSpPr>
          <p:cNvPr id="19" name="组合 18"/>
          <p:cNvGrpSpPr/>
          <p:nvPr/>
        </p:nvGrpSpPr>
        <p:grpSpPr>
          <a:xfrm>
            <a:off x="596051" y="5520431"/>
            <a:ext cx="5410276" cy="541023"/>
            <a:chOff x="648950" y="5535545"/>
            <a:chExt cx="5410276" cy="541023"/>
          </a:xfrm>
        </p:grpSpPr>
        <p:sp>
          <p:nvSpPr>
            <p:cNvPr id="20" name="矩形 19"/>
            <p:cNvSpPr/>
            <p:nvPr/>
          </p:nvSpPr>
          <p:spPr>
            <a:xfrm>
              <a:off x="3375337" y="5535545"/>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latin typeface="微软雅黑" panose="020B0503020204020204" pitchFamily="34" charset="-122"/>
                  <a:ea typeface="微软雅黑" panose="020B0503020204020204" pitchFamily="34" charset="-122"/>
                </a:rPr>
                <a:t>消费次数</a:t>
              </a:r>
              <a:endParaRPr lang="zh-CN" altLang="en-US" sz="1200" b="1" dirty="0">
                <a:latin typeface="微软雅黑" panose="020B0503020204020204" pitchFamily="34" charset="-122"/>
                <a:ea typeface="微软雅黑" panose="020B0503020204020204" pitchFamily="34" charset="-122"/>
              </a:endParaRPr>
            </a:p>
          </p:txBody>
        </p:sp>
        <p:sp>
          <p:nvSpPr>
            <p:cNvPr id="21" name="矩形 20"/>
            <p:cNvSpPr/>
            <p:nvPr/>
          </p:nvSpPr>
          <p:spPr>
            <a:xfrm>
              <a:off x="648950" y="5542369"/>
              <a:ext cx="1324997" cy="534199"/>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2019</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3375337" y="5853744"/>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25,277,977</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2007841" y="5542369"/>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latin typeface="微软雅黑" panose="020B0503020204020204" pitchFamily="34" charset="-122"/>
                  <a:ea typeface="微软雅黑" panose="020B0503020204020204" pitchFamily="34" charset="-122"/>
                </a:rPr>
                <a:t>复购会员</a:t>
              </a:r>
              <a:r>
                <a:rPr lang="zh-CN" altLang="en-US" sz="1200" b="1" dirty="0">
                  <a:latin typeface="微软雅黑" panose="020B0503020204020204" pitchFamily="34" charset="-122"/>
                  <a:ea typeface="微软雅黑" panose="020B0503020204020204" pitchFamily="34" charset="-122"/>
                </a:rPr>
                <a:t>数</a:t>
              </a:r>
            </a:p>
          </p:txBody>
        </p:sp>
        <p:sp>
          <p:nvSpPr>
            <p:cNvPr id="24" name="矩形 23"/>
            <p:cNvSpPr/>
            <p:nvPr/>
          </p:nvSpPr>
          <p:spPr>
            <a:xfrm>
              <a:off x="2007841" y="5860568"/>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6,035,350</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734229" y="5535545"/>
              <a:ext cx="1324997"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销售额</a:t>
              </a:r>
            </a:p>
          </p:txBody>
        </p:sp>
        <p:sp>
          <p:nvSpPr>
            <p:cNvPr id="26" name="矩形 25"/>
            <p:cNvSpPr/>
            <p:nvPr/>
          </p:nvSpPr>
          <p:spPr>
            <a:xfrm>
              <a:off x="4734229" y="5853744"/>
              <a:ext cx="1324997"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2,058,634,796</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38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图表 28"/>
          <p:cNvGraphicFramePr>
            <a:graphicFrameLocks/>
          </p:cNvGraphicFramePr>
          <p:nvPr>
            <p:extLst>
              <p:ext uri="{D42A27DB-BD31-4B8C-83A1-F6EECF244321}">
                <p14:modId xmlns:p14="http://schemas.microsoft.com/office/powerpoint/2010/main" val="583806833"/>
              </p:ext>
            </p:extLst>
          </p:nvPr>
        </p:nvGraphicFramePr>
        <p:xfrm>
          <a:off x="6062172" y="2953630"/>
          <a:ext cx="5400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22"/>
          <p:cNvGraphicFramePr>
            <a:graphicFrameLocks/>
          </p:cNvGraphicFramePr>
          <p:nvPr>
            <p:extLst>
              <p:ext uri="{D42A27DB-BD31-4B8C-83A1-F6EECF244321}">
                <p14:modId xmlns:p14="http://schemas.microsoft.com/office/powerpoint/2010/main" val="309800884"/>
              </p:ext>
            </p:extLst>
          </p:nvPr>
        </p:nvGraphicFramePr>
        <p:xfrm>
          <a:off x="500204" y="2953630"/>
          <a:ext cx="5400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顾客</a:t>
            </a:r>
            <a:r>
              <a:rPr lang="zh-CN" altLang="en-US" sz="2400" b="1" dirty="0" smtClean="0">
                <a:latin typeface="微软雅黑" panose="020B0503020204020204" pitchFamily="34" charset="-122"/>
                <a:ea typeface="微软雅黑" panose="020B0503020204020204" pitchFamily="34" charset="-122"/>
                <a:cs typeface="+mj-cs"/>
              </a:rPr>
              <a:t>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渠道会员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5"/>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8</a:t>
            </a:fld>
            <a:endParaRPr lang="zh-HK" altLang="en-US" sz="1400" dirty="0"/>
          </a:p>
        </p:txBody>
      </p:sp>
      <p:sp>
        <p:nvSpPr>
          <p:cNvPr id="13" name="文本框 1"/>
          <p:cNvSpPr txBox="1"/>
          <p:nvPr/>
        </p:nvSpPr>
        <p:spPr>
          <a:xfrm>
            <a:off x="648949" y="1308520"/>
            <a:ext cx="1028916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rPr>
              <a:t>拓展：</a:t>
            </a:r>
            <a:r>
              <a:rPr lang="en-US" altLang="zh-CN" sz="1400" dirty="0" smtClean="0">
                <a:solidFill>
                  <a:srgbClr val="029E42"/>
                </a:solidFill>
                <a:latin typeface="微软雅黑" panose="020B0503020204020204" pitchFamily="34" charset="-122"/>
                <a:ea typeface="微软雅黑" panose="020B0503020204020204" pitchFamily="34" charset="-122"/>
              </a:rPr>
              <a:t>2019</a:t>
            </a:r>
            <a:r>
              <a:rPr lang="zh-CN" altLang="en-US" sz="1400" dirty="0" smtClean="0">
                <a:solidFill>
                  <a:srgbClr val="029E42"/>
                </a:solidFill>
                <a:latin typeface="微软雅黑" panose="020B0503020204020204" pitchFamily="34" charset="-122"/>
                <a:ea typeface="微软雅黑" panose="020B0503020204020204" pitchFamily="34" charset="-122"/>
              </a:rPr>
              <a:t>年渠道拓展飞速，</a:t>
            </a:r>
            <a:r>
              <a:rPr lang="en-US" altLang="zh-CN" sz="1400" dirty="0" smtClean="0">
                <a:solidFill>
                  <a:srgbClr val="029E42"/>
                </a:solidFill>
                <a:latin typeface="微软雅黑" panose="020B0503020204020204" pitchFamily="34" charset="-122"/>
                <a:ea typeface="微软雅黑" panose="020B0503020204020204" pitchFamily="34" charset="-122"/>
              </a:rPr>
              <a:t>3</a:t>
            </a:r>
            <a:r>
              <a:rPr lang="zh-CN" altLang="en-US" sz="1400" dirty="0" smtClean="0">
                <a:solidFill>
                  <a:srgbClr val="029E42"/>
                </a:solidFill>
                <a:latin typeface="微软雅黑" panose="020B0503020204020204" pitchFamily="34" charset="-122"/>
                <a:ea typeface="微软雅黑" panose="020B0503020204020204" pitchFamily="34" charset="-122"/>
              </a:rPr>
              <a:t>、</a:t>
            </a:r>
            <a:r>
              <a:rPr lang="en-US" altLang="zh-CN" sz="1400" dirty="0" smtClean="0">
                <a:solidFill>
                  <a:srgbClr val="029E42"/>
                </a:solidFill>
                <a:latin typeface="微软雅黑" panose="020B0503020204020204" pitchFamily="34" charset="-122"/>
                <a:ea typeface="微软雅黑" panose="020B0503020204020204" pitchFamily="34" charset="-122"/>
              </a:rPr>
              <a:t>4</a:t>
            </a:r>
            <a:r>
              <a:rPr lang="zh-CN" altLang="en-US" sz="1400" dirty="0" smtClean="0">
                <a:solidFill>
                  <a:srgbClr val="029E42"/>
                </a:solidFill>
                <a:latin typeface="微软雅黑" panose="020B0503020204020204" pitchFamily="34" charset="-122"/>
                <a:ea typeface="微软雅黑" panose="020B0503020204020204" pitchFamily="34" charset="-122"/>
              </a:rPr>
              <a:t>月其它渠道已拓展及</a:t>
            </a:r>
            <a:r>
              <a:rPr lang="en-US" altLang="zh-CN" sz="1400" dirty="0" smtClean="0">
                <a:solidFill>
                  <a:srgbClr val="029E42"/>
                </a:solidFill>
                <a:latin typeface="微软雅黑" panose="020B0503020204020204" pitchFamily="34" charset="-122"/>
                <a:ea typeface="微软雅黑" panose="020B0503020204020204" pitchFamily="34" charset="-122"/>
              </a:rPr>
              <a:t>21</a:t>
            </a:r>
            <a:r>
              <a:rPr lang="zh-CN" altLang="en-US" sz="1400" dirty="0" smtClean="0">
                <a:solidFill>
                  <a:srgbClr val="029E42"/>
                </a:solidFill>
                <a:latin typeface="微软雅黑" panose="020B0503020204020204" pitchFamily="34" charset="-122"/>
                <a:ea typeface="微软雅黑" panose="020B0503020204020204" pitchFamily="34" charset="-122"/>
              </a:rPr>
              <a:t>家。</a:t>
            </a:r>
            <a:endParaRPr lang="en-US" altLang="zh-CN" sz="1400" dirty="0" smtClean="0">
              <a:solidFill>
                <a:srgbClr val="029E42"/>
              </a:solidFill>
              <a:latin typeface="微软雅黑" panose="020B0503020204020204" pitchFamily="34" charset="-122"/>
              <a:ea typeface="微软雅黑" panose="020B0503020204020204" pitchFamily="34" charset="-122"/>
            </a:endParaRPr>
          </a:p>
        </p:txBody>
      </p:sp>
      <p:sp>
        <p:nvSpPr>
          <p:cNvPr id="14" name="椭圆 13"/>
          <p:cNvSpPr/>
          <p:nvPr/>
        </p:nvSpPr>
        <p:spPr>
          <a:xfrm>
            <a:off x="8498169" y="3321273"/>
            <a:ext cx="1806298" cy="970069"/>
          </a:xfrm>
          <a:prstGeom prst="ellipse">
            <a:avLst/>
          </a:prstGeom>
          <a:noFill/>
          <a:ln>
            <a:solidFill>
              <a:srgbClr val="029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48949" y="5821288"/>
            <a:ext cx="5413223" cy="290849"/>
          </a:xfrm>
          <a:prstGeom prst="rect">
            <a:avLst/>
          </a:prstGeom>
        </p:spPr>
        <p:txBody>
          <a:bodyPr wrap="square" lIns="0" tIns="0" rIns="0" bIns="0">
            <a:spAutoFit/>
          </a:bodyPr>
          <a:lstStyle/>
          <a:p>
            <a:pPr>
              <a:lnSpc>
                <a:spcPct val="90000"/>
              </a:lnSpc>
              <a:spcBef>
                <a:spcPct val="0"/>
              </a:spcBef>
              <a:defRPr/>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其它包含</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好大夫、定制购、联合医生、春雨医生微信、春雨医生、爆品推荐、药师咨询、药联、杏仁、领券小程序、益丰精选、积分商</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城等</a:t>
            </a: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a:t>21</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个渠道。</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6" name="直接连接符 5"/>
          <p:cNvCxnSpPr>
            <a:stCxn id="15" idx="0"/>
            <a:endCxn id="25" idx="4"/>
          </p:cNvCxnSpPr>
          <p:nvPr/>
        </p:nvCxnSpPr>
        <p:spPr>
          <a:xfrm flipV="1">
            <a:off x="3355561" y="4011110"/>
            <a:ext cx="1148541" cy="1810178"/>
          </a:xfrm>
          <a:prstGeom prst="line">
            <a:avLst/>
          </a:prstGeom>
          <a:ln>
            <a:solidFill>
              <a:srgbClr val="029E42"/>
            </a:solidFill>
            <a:prstDash val="lg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929206" y="3313565"/>
            <a:ext cx="1149791" cy="697545"/>
          </a:xfrm>
          <a:prstGeom prst="ellipse">
            <a:avLst/>
          </a:prstGeom>
          <a:noFill/>
          <a:ln>
            <a:solidFill>
              <a:srgbClr val="029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616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a:graphicFrameLocks/>
          </p:cNvGraphicFramePr>
          <p:nvPr>
            <p:extLst>
              <p:ext uri="{D42A27DB-BD31-4B8C-83A1-F6EECF244321}">
                <p14:modId xmlns:p14="http://schemas.microsoft.com/office/powerpoint/2010/main" val="1436920080"/>
              </p:ext>
            </p:extLst>
          </p:nvPr>
        </p:nvGraphicFramePr>
        <p:xfrm>
          <a:off x="606235" y="2986914"/>
          <a:ext cx="5400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a:graphicFrameLocks/>
          </p:cNvGraphicFramePr>
          <p:nvPr>
            <p:extLst>
              <p:ext uri="{D42A27DB-BD31-4B8C-83A1-F6EECF244321}">
                <p14:modId xmlns:p14="http://schemas.microsoft.com/office/powerpoint/2010/main" val="498180071"/>
              </p:ext>
            </p:extLst>
          </p:nvPr>
        </p:nvGraphicFramePr>
        <p:xfrm>
          <a:off x="6069442" y="2986914"/>
          <a:ext cx="5400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5"/>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a:spLocks/>
          </p:cNvSpPr>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pPr/>
              <a:t>9</a:t>
            </a:fld>
            <a:endParaRPr lang="zh-HK" altLang="en-US" sz="1400" dirty="0"/>
          </a:p>
        </p:txBody>
      </p:sp>
      <p:sp>
        <p:nvSpPr>
          <p:cNvPr id="15" name="文本框 1"/>
          <p:cNvSpPr txBox="1"/>
          <p:nvPr/>
        </p:nvSpPr>
        <p:spPr>
          <a:xfrm>
            <a:off x="379525" y="1233440"/>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cs typeface="+mj-cs"/>
              </a:rPr>
              <a:t>产值</a:t>
            </a:r>
            <a:r>
              <a:rPr lang="zh-CN" altLang="en-US" sz="1400" dirty="0" smtClean="0">
                <a:solidFill>
                  <a:srgbClr val="029E42"/>
                </a:solidFill>
                <a:latin typeface="微软雅黑" panose="020B0503020204020204" pitchFamily="34" charset="-122"/>
                <a:ea typeface="微软雅黑" panose="020B0503020204020204" pitchFamily="34" charset="-122"/>
                <a:cs typeface="+mj-cs"/>
                <a:sym typeface="Wingdings" panose="05000000000000000000" pitchFamily="2" charset="2"/>
              </a:rPr>
              <a:t>：男性会员平均产值高出女性会员超</a:t>
            </a:r>
            <a:r>
              <a:rPr lang="en-US" altLang="zh-CN" sz="1400" dirty="0" smtClean="0">
                <a:solidFill>
                  <a:srgbClr val="029E42"/>
                </a:solidFill>
                <a:latin typeface="微软雅黑" panose="020B0503020204020204" pitchFamily="34" charset="-122"/>
                <a:ea typeface="微软雅黑" panose="020B0503020204020204" pitchFamily="34" charset="-122"/>
                <a:cs typeface="+mj-cs"/>
                <a:sym typeface="Wingdings" panose="05000000000000000000" pitchFamily="2" charset="2"/>
              </a:rPr>
              <a:t>20</a:t>
            </a:r>
            <a:r>
              <a:rPr lang="zh-CN" altLang="en-US" sz="1400" dirty="0" smtClean="0">
                <a:solidFill>
                  <a:srgbClr val="029E42"/>
                </a:solidFill>
                <a:latin typeface="微软雅黑" panose="020B0503020204020204" pitchFamily="34" charset="-122"/>
                <a:ea typeface="微软雅黑" panose="020B0503020204020204" pitchFamily="34" charset="-122"/>
                <a:cs typeface="+mj-cs"/>
                <a:sym typeface="Wingdings" panose="05000000000000000000" pitchFamily="2" charset="2"/>
              </a:rPr>
              <a:t>元，但差距不断缩小；</a:t>
            </a:r>
            <a:endParaRPr lang="en-US" altLang="zh-CN" sz="1400" dirty="0" smtClean="0">
              <a:solidFill>
                <a:srgbClr val="029E42"/>
              </a:solidFill>
              <a:latin typeface="微软雅黑" panose="020B0503020204020204" pitchFamily="34" charset="-122"/>
              <a:ea typeface="微软雅黑" panose="020B0503020204020204" pitchFamily="34" charset="-122"/>
              <a:cs typeface="+mj-cs"/>
              <a:sym typeface="Wingdings" panose="05000000000000000000" pitchFamily="2" charset="2"/>
            </a:endParaRPr>
          </a:p>
          <a:p>
            <a:pPr marL="342900" indent="-342900">
              <a:lnSpc>
                <a:spcPct val="150000"/>
              </a:lnSpc>
              <a:spcBef>
                <a:spcPct val="0"/>
              </a:spcBef>
              <a:buFont typeface="Wingdings" panose="05000000000000000000" pitchFamily="2" charset="2"/>
              <a:buChar char="Ø"/>
              <a:defRPr/>
            </a:pPr>
            <a:r>
              <a:rPr lang="zh-CN" altLang="en-US" sz="1400" dirty="0" smtClean="0">
                <a:solidFill>
                  <a:srgbClr val="029E42"/>
                </a:solidFill>
                <a:latin typeface="微软雅黑" panose="020B0503020204020204" pitchFamily="34" charset="-122"/>
                <a:ea typeface="微软雅黑" panose="020B0503020204020204" pitchFamily="34" charset="-122"/>
                <a:cs typeface="+mj-cs"/>
                <a:sym typeface="Wingdings" panose="05000000000000000000" pitchFamily="2" charset="2"/>
              </a:rPr>
              <a:t>比例：</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女性会员较男性会员占比高</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8%</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，年平均会户数增长率高近</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12%</a:t>
            </a:r>
            <a:r>
              <a:rPr lang="zh-CN" altLang="en-US" sz="1400" dirty="0" smtClean="0">
                <a:solidFill>
                  <a:srgbClr val="029E42"/>
                </a:solidFill>
                <a:latin typeface="微软雅黑" panose="020B0503020204020204" pitchFamily="34" charset="-122"/>
                <a:ea typeface="微软雅黑" panose="020B0503020204020204" pitchFamily="34" charset="-122"/>
                <a:cs typeface="+mj-cs"/>
              </a:rPr>
              <a:t>。</a:t>
            </a:r>
          </a:p>
        </p:txBody>
      </p:sp>
      <p:graphicFrame>
        <p:nvGraphicFramePr>
          <p:cNvPr id="17" name="图表 16"/>
          <p:cNvGraphicFramePr>
            <a:graphicFrameLocks/>
          </p:cNvGraphicFramePr>
          <p:nvPr>
            <p:extLst>
              <p:ext uri="{D42A27DB-BD31-4B8C-83A1-F6EECF244321}">
                <p14:modId xmlns:p14="http://schemas.microsoft.com/office/powerpoint/2010/main" val="2061364811"/>
              </p:ext>
            </p:extLst>
          </p:nvPr>
        </p:nvGraphicFramePr>
        <p:xfrm>
          <a:off x="9999551" y="1520983"/>
          <a:ext cx="2006568" cy="186501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5129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1888</Words>
  <Application>Microsoft Office PowerPoint</Application>
  <PresentationFormat>宽屏</PresentationFormat>
  <Paragraphs>333</Paragraphs>
  <Slides>23</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新細明體</vt:lpstr>
      <vt:lpstr>等线</vt:lpstr>
      <vt:lpstr>等线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胡 幼山</cp:lastModifiedBy>
  <cp:revision>2575</cp:revision>
  <dcterms:created xsi:type="dcterms:W3CDTF">2018-08-01T02:51:00Z</dcterms:created>
  <dcterms:modified xsi:type="dcterms:W3CDTF">2019-06-25T01:16:50Z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