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9.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9.xml" ContentType="application/vnd.openxmlformats-officedocument.drawingml.chart+xml"/>
  <Override PartName="/ppt/notesSlides/notesSlide18.xml" ContentType="application/vnd.openxmlformats-officedocument.presentationml.notesSlide+xml"/>
  <Override PartName="/ppt/charts/chart20.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1.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2.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3.xml" ContentType="application/vnd.openxmlformats-officedocument.presentationml.notesSlide+xml"/>
  <Override PartName="/ppt/charts/chart23.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97" r:id="rId2"/>
    <p:sldId id="381" r:id="rId3"/>
    <p:sldId id="398" r:id="rId4"/>
    <p:sldId id="399" r:id="rId5"/>
    <p:sldId id="382" r:id="rId6"/>
    <p:sldId id="375" r:id="rId7"/>
    <p:sldId id="384" r:id="rId8"/>
    <p:sldId id="376" r:id="rId9"/>
    <p:sldId id="401" r:id="rId10"/>
    <p:sldId id="386" r:id="rId11"/>
    <p:sldId id="379" r:id="rId12"/>
    <p:sldId id="387" r:id="rId13"/>
    <p:sldId id="389" r:id="rId14"/>
    <p:sldId id="385" r:id="rId15"/>
    <p:sldId id="396" r:id="rId16"/>
    <p:sldId id="388" r:id="rId17"/>
    <p:sldId id="400" r:id="rId18"/>
    <p:sldId id="425" r:id="rId19"/>
    <p:sldId id="426" r:id="rId20"/>
    <p:sldId id="378" r:id="rId21"/>
    <p:sldId id="423" r:id="rId22"/>
    <p:sldId id="392" r:id="rId23"/>
    <p:sldId id="424" r:id="rId24"/>
    <p:sldId id="393"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pos="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D43"/>
    <a:srgbClr val="029E42"/>
    <a:srgbClr val="70AD47"/>
    <a:srgbClr val="000000"/>
    <a:srgbClr val="01A145"/>
    <a:srgbClr val="A9D18E"/>
    <a:srgbClr val="FFFFFF"/>
    <a:srgbClr val="91C221"/>
    <a:srgbClr val="F39C11"/>
    <a:srgbClr val="91C2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95140" autoAdjust="0"/>
  </p:normalViewPr>
  <p:slideViewPr>
    <p:cSldViewPr snapToGrid="0">
      <p:cViewPr varScale="1">
        <p:scale>
          <a:sx n="84" d="100"/>
          <a:sy n="84" d="100"/>
        </p:scale>
        <p:origin x="518" y="62"/>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7.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2.xls"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20.xls"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1.1.xls"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2.xml"/><Relationship Id="rId1" Type="http://schemas.microsoft.com/office/2011/relationships/chartStyle" Target="style12.xml"/></Relationships>
</file>

<file path=ppt/charts/_rels/chart1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4.xml"/><Relationship Id="rId1" Type="http://schemas.microsoft.com/office/2011/relationships/chartStyle" Target="style14.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32993;&#24188;&#23665;\Documents\WXWork\1688851873641875\Cache\File\2019-05\&#20250;&#21592;&#20998;&#26512;_&#22823;&#25968;&#25454;&#31649;&#29702;&#37096;0530(1).xlsx" TargetMode="External"/><Relationship Id="rId2" Type="http://schemas.microsoft.com/office/2011/relationships/chartColorStyle" Target="colors15.xml"/><Relationship Id="rId1" Type="http://schemas.microsoft.com/office/2011/relationships/chartStyle" Target="style15.xml"/></Relationships>
</file>

<file path=ppt/charts/_rels/chart18.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16.xml"/><Relationship Id="rId1" Type="http://schemas.microsoft.com/office/2011/relationships/chartStyle" Target="style16.xml"/></Relationships>
</file>

<file path=ppt/charts/_rels/chart19.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7.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7.xml"/><Relationship Id="rId1" Type="http://schemas.microsoft.com/office/2011/relationships/chartStyle" Target="style17.xml"/></Relationships>
</file>

<file path=ppt/charts/_rels/chart2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8.xml"/><Relationship Id="rId1" Type="http://schemas.microsoft.com/office/2011/relationships/chartStyle" Target="style18.xml"/></Relationships>
</file>

<file path=ppt/charts/_rels/chart2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9.xml"/><Relationship Id="rId1" Type="http://schemas.microsoft.com/office/2011/relationships/chartStyle" Target="style19.xml"/></Relationships>
</file>

<file path=ppt/charts/_rels/chart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rPr>
              <a:t>年新增订单概览</a:t>
            </a:r>
            <a:endParaRPr lang="zh-CN" altLang="zh-CN" sz="1200">
              <a:effectLst/>
            </a:endParaRPr>
          </a:p>
        </c:rich>
      </c:tx>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顾客分析!$H$1</c:f>
              <c:strCache>
                <c:ptCount val="1"/>
                <c:pt idx="0">
                  <c:v>年新增会员订单数</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顾客分析!$G$2:$G$3</c:f>
              <c:strCache>
                <c:ptCount val="2"/>
                <c:pt idx="0">
                  <c:v>2018年</c:v>
                </c:pt>
                <c:pt idx="1">
                  <c:v>2019年</c:v>
                </c:pt>
              </c:strCache>
            </c:strRef>
          </c:cat>
          <c:val>
            <c:numRef>
              <c:f>顾客分析!$H$2:$H$3</c:f>
              <c:numCache>
                <c:formatCode>#,##0</c:formatCode>
                <c:ptCount val="2"/>
                <c:pt idx="0">
                  <c:v>12402505</c:v>
                </c:pt>
                <c:pt idx="1">
                  <c:v>3994925</c:v>
                </c:pt>
              </c:numCache>
            </c:numRef>
          </c:val>
        </c:ser>
        <c:ser>
          <c:idx val="1"/>
          <c:order val="1"/>
          <c:tx>
            <c:strRef>
              <c:f>顾客分析!$K$1</c:f>
              <c:strCache>
                <c:ptCount val="1"/>
                <c:pt idx="0">
                  <c:v>非会员订单数</c:v>
                </c:pt>
              </c:strCache>
            </c:strRef>
          </c:tx>
          <c:spPr>
            <a:solidFill>
              <a:schemeClr val="accent5"/>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顾客分析!$G$2:$G$3</c:f>
              <c:strCache>
                <c:ptCount val="2"/>
                <c:pt idx="0">
                  <c:v>2018年</c:v>
                </c:pt>
                <c:pt idx="1">
                  <c:v>2019年</c:v>
                </c:pt>
              </c:strCache>
            </c:strRef>
          </c:cat>
          <c:val>
            <c:numRef>
              <c:f>顾客分析!$K$2:$K$3</c:f>
              <c:numCache>
                <c:formatCode>#,##0</c:formatCode>
                <c:ptCount val="2"/>
                <c:pt idx="0">
                  <c:v>31181096</c:v>
                </c:pt>
                <c:pt idx="1">
                  <c:v>15801009</c:v>
                </c:pt>
              </c:numCache>
            </c:numRef>
          </c:val>
        </c:ser>
        <c:dLbls>
          <c:showLegendKey val="0"/>
          <c:showVal val="0"/>
          <c:showCatName val="0"/>
          <c:showSerName val="0"/>
          <c:showPercent val="0"/>
          <c:showBubbleSize val="0"/>
        </c:dLbls>
        <c:gapWidth val="219"/>
        <c:overlap val="-27"/>
        <c:axId val="1731072864"/>
        <c:axId val="1731089184"/>
      </c:barChart>
      <c:catAx>
        <c:axId val="173107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31089184"/>
        <c:crosses val="autoZero"/>
        <c:auto val="1"/>
        <c:lblAlgn val="ctr"/>
        <c:lblOffset val="100"/>
        <c:noMultiLvlLbl val="0"/>
      </c:catAx>
      <c:valAx>
        <c:axId val="173108918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31072864"/>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r>
              <a:rPr lang="en-US" sz="1200">
                <a:solidFill>
                  <a:schemeClr val="tx1">
                    <a:lumMod val="50000"/>
                    <a:lumOff val="50000"/>
                  </a:schemeClr>
                </a:solidFill>
                <a:latin typeface="微软雅黑" panose="020B0503020204020204" pitchFamily="34" charset="-122"/>
                <a:ea typeface="微软雅黑" panose="020B0503020204020204" pitchFamily="34" charset="-122"/>
              </a:rPr>
              <a:t>2016-2018</a:t>
            </a:r>
            <a:r>
              <a:rPr lang="zh-CN" sz="1200">
                <a:solidFill>
                  <a:schemeClr val="tx1">
                    <a:lumMod val="50000"/>
                    <a:lumOff val="50000"/>
                  </a:schemeClr>
                </a:solidFill>
                <a:latin typeface="微软雅黑" panose="020B0503020204020204" pitchFamily="34" charset="-122"/>
                <a:ea typeface="微软雅黑" panose="020B0503020204020204" pitchFamily="34" charset="-122"/>
              </a:rPr>
              <a:t>年各性别消费会员数</a:t>
            </a:r>
          </a:p>
        </c:rich>
      </c:tx>
      <c:layout/>
      <c:overlay val="0"/>
      <c:spPr>
        <a:noFill/>
        <a:ln w="25400">
          <a:noFill/>
        </a:ln>
        <a:effectLst/>
      </c:spPr>
      <c:txPr>
        <a:bodyPr rot="0" spcFirstLastPara="1" vertOverflow="ellipsis" vert="horz" wrap="square" anchor="ctr" anchorCtr="1"/>
        <a:lstStyle/>
        <a:p>
          <a:pPr>
            <a:defRPr lang="zh-CN" sz="12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stacked"/>
        <c:varyColors val="0"/>
        <c:ser>
          <c:idx val="0"/>
          <c:order val="0"/>
          <c:tx>
            <c:strRef>
              <c:f>消费会员数!$D$21</c:f>
              <c:strCache>
                <c:ptCount val="1"/>
                <c:pt idx="0">
                  <c:v>男</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消费会员数!$E$21:$G$21</c:f>
              <c:numCache>
                <c:formatCode>#,##0</c:formatCode>
                <c:ptCount val="3"/>
                <c:pt idx="0">
                  <c:v>676031</c:v>
                </c:pt>
                <c:pt idx="1">
                  <c:v>1377837</c:v>
                </c:pt>
                <c:pt idx="2">
                  <c:v>2229747</c:v>
                </c:pt>
              </c:numCache>
            </c:numRef>
          </c:val>
          <c:extLst xmlns:c16r2="http://schemas.microsoft.com/office/drawing/2015/06/chart">
            <c:ext xmlns:c16="http://schemas.microsoft.com/office/drawing/2014/chart" uri="{C3380CC4-5D6E-409C-BE32-E72D297353CC}">
              <c16:uniqueId val="{00000000-C464-4759-9A50-8AFC5468A121}"/>
            </c:ext>
          </c:extLst>
        </c:ser>
        <c:ser>
          <c:idx val="1"/>
          <c:order val="1"/>
          <c:tx>
            <c:strRef>
              <c:f>消费会员数!$D$22</c:f>
              <c:strCache>
                <c:ptCount val="1"/>
                <c:pt idx="0">
                  <c:v>女</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消费会员数!$E$22:$G$22</c:f>
              <c:numCache>
                <c:formatCode>#,##0</c:formatCode>
                <c:ptCount val="3"/>
                <c:pt idx="0">
                  <c:v>751339</c:v>
                </c:pt>
                <c:pt idx="1">
                  <c:v>1644924</c:v>
                </c:pt>
                <c:pt idx="2">
                  <c:v>2608786</c:v>
                </c:pt>
              </c:numCache>
            </c:numRef>
          </c:val>
          <c:extLst xmlns:c16r2="http://schemas.microsoft.com/office/drawing/2015/06/chart">
            <c:ext xmlns:c16="http://schemas.microsoft.com/office/drawing/2014/chart" uri="{C3380CC4-5D6E-409C-BE32-E72D297353CC}">
              <c16:uniqueId val="{00000001-C464-4759-9A50-8AFC5468A121}"/>
            </c:ext>
          </c:extLst>
        </c:ser>
        <c:dLbls>
          <c:showLegendKey val="0"/>
          <c:showVal val="0"/>
          <c:showCatName val="0"/>
          <c:showSerName val="0"/>
          <c:showPercent val="0"/>
          <c:showBubbleSize val="0"/>
        </c:dLbls>
        <c:gapWidth val="91"/>
        <c:overlap val="100"/>
        <c:axId val="1932858944"/>
        <c:axId val="1932852960"/>
      </c:barChart>
      <c:catAx>
        <c:axId val="193285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crossAx val="1932852960"/>
        <c:crosses val="autoZero"/>
        <c:auto val="1"/>
        <c:lblAlgn val="ctr"/>
        <c:lblOffset val="100"/>
        <c:noMultiLvlLbl val="0"/>
      </c:catAx>
      <c:valAx>
        <c:axId val="193285296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crossAx val="1932858944"/>
        <c:crosses val="autoZero"/>
        <c:crossBetween val="between"/>
        <c:majorUnit val="1080459.6499999999"/>
      </c:valAx>
      <c:spPr>
        <a:noFill/>
        <a:ln w="25400">
          <a:noFill/>
        </a:ln>
        <a:effectLst/>
      </c:spPr>
    </c:plotArea>
    <c:legend>
      <c:legendPos val="b"/>
      <c:legendEntry>
        <c:idx val="0"/>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Entry>
      <c:layout/>
      <c:overlay val="0"/>
      <c:spPr>
        <a:noFill/>
        <a:ln w="25400">
          <a:noFill/>
        </a:ln>
        <a:effectLst/>
      </c:spPr>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solidFill>
            <a:schemeClr val="tx1">
              <a:lumMod val="85000"/>
              <a:lumOff val="15000"/>
            </a:schemeClr>
          </a:solidFill>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各年龄会员数与人均消费金额</a:t>
            </a:r>
            <a:endParaRPr lang="zh-CN" altLang="zh-CN" sz="1200">
              <a:effectLst/>
              <a:latin typeface="微软雅黑" panose="020B0503020204020204" pitchFamily="34" charset="-122"/>
              <a:ea typeface="微软雅黑" panose="020B0503020204020204" pitchFamily="34" charset="-122"/>
            </a:endParaRPr>
          </a:p>
        </c:rich>
      </c:tx>
      <c:layout/>
      <c:overlay val="0"/>
      <c:spPr>
        <a:noFill/>
        <a:ln w="25400">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会员分析1!$B$4</c:f>
              <c:strCache>
                <c:ptCount val="1"/>
                <c:pt idx="0">
                  <c:v>年龄</c:v>
                </c:pt>
              </c:strCache>
            </c:strRef>
          </c:tx>
          <c:spPr>
            <a:ln w="19050" cap="rnd" cmpd="sng" algn="ctr">
              <a:solidFill>
                <a:schemeClr val="accent6"/>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val>
          <c:smooth val="0"/>
          <c:extLst xmlns:c16r2="http://schemas.microsoft.com/office/drawing/2015/06/chart">
            <c:ext xmlns:c16="http://schemas.microsoft.com/office/drawing/2014/chart" uri="{C3380CC4-5D6E-409C-BE32-E72D297353CC}">
              <c16:uniqueId val="{00000000-A87E-4439-898C-D57D5A68721A}"/>
            </c:ext>
          </c:extLst>
        </c:ser>
        <c:ser>
          <c:idx val="2"/>
          <c:order val="2"/>
          <c:tx>
            <c:strRef>
              <c:f>会员分析1!$D$4</c:f>
              <c:strCache>
                <c:ptCount val="1"/>
                <c:pt idx="0">
                  <c:v>人均消费</c:v>
                </c:pt>
              </c:strCache>
            </c:strRef>
          </c:tx>
          <c:spPr>
            <a:ln w="19050" cap="rnd" cmpd="sng" algn="ctr">
              <a:solidFill>
                <a:schemeClr val="accent4"/>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会员分析1!$D$5:$D$70</c:f>
              <c:numCache>
                <c:formatCode>\¥#,##0_);[Red]\(\¥#,##0\)</c:formatCode>
                <c:ptCount val="66"/>
                <c:pt idx="0">
                  <c:v>172.77173690281299</c:v>
                </c:pt>
                <c:pt idx="1">
                  <c:v>194.48664766146101</c:v>
                </c:pt>
                <c:pt idx="2">
                  <c:v>202.76925396770699</c:v>
                </c:pt>
                <c:pt idx="3">
                  <c:v>228.77979238633</c:v>
                </c:pt>
                <c:pt idx="4">
                  <c:v>254.05097806502101</c:v>
                </c:pt>
                <c:pt idx="5">
                  <c:v>277.53020347263299</c:v>
                </c:pt>
                <c:pt idx="6">
                  <c:v>308.12464459359097</c:v>
                </c:pt>
                <c:pt idx="7">
                  <c:v>342.00627199144401</c:v>
                </c:pt>
                <c:pt idx="8">
                  <c:v>371.80296978979999</c:v>
                </c:pt>
                <c:pt idx="9">
                  <c:v>396.074940540071</c:v>
                </c:pt>
                <c:pt idx="10">
                  <c:v>422.42790953556499</c:v>
                </c:pt>
                <c:pt idx="11">
                  <c:v>430.01514740026698</c:v>
                </c:pt>
                <c:pt idx="12">
                  <c:v>447.11513859477401</c:v>
                </c:pt>
                <c:pt idx="13">
                  <c:v>461.23569289636998</c:v>
                </c:pt>
                <c:pt idx="14">
                  <c:v>474.07056892598303</c:v>
                </c:pt>
                <c:pt idx="15">
                  <c:v>482.04129186427599</c:v>
                </c:pt>
                <c:pt idx="16">
                  <c:v>503.91418997961398</c:v>
                </c:pt>
                <c:pt idx="17">
                  <c:v>513.47163846774799</c:v>
                </c:pt>
                <c:pt idx="18">
                  <c:v>510.91629108097999</c:v>
                </c:pt>
                <c:pt idx="19">
                  <c:v>518.94379586957905</c:v>
                </c:pt>
                <c:pt idx="20">
                  <c:v>527.59022752933697</c:v>
                </c:pt>
                <c:pt idx="21">
                  <c:v>509.19092003181203</c:v>
                </c:pt>
                <c:pt idx="22">
                  <c:v>523.58678146176896</c:v>
                </c:pt>
                <c:pt idx="23">
                  <c:v>515.90909382132497</c:v>
                </c:pt>
                <c:pt idx="24">
                  <c:v>528.33763480979201</c:v>
                </c:pt>
                <c:pt idx="25">
                  <c:v>549.94774960337202</c:v>
                </c:pt>
                <c:pt idx="26">
                  <c:v>563.55287819567695</c:v>
                </c:pt>
                <c:pt idx="27">
                  <c:v>564.36384672541897</c:v>
                </c:pt>
                <c:pt idx="28">
                  <c:v>568.62888733968498</c:v>
                </c:pt>
                <c:pt idx="29">
                  <c:v>614.58091375747995</c:v>
                </c:pt>
                <c:pt idx="30">
                  <c:v>570.82483173291303</c:v>
                </c:pt>
                <c:pt idx="31">
                  <c:v>552.00746853037697</c:v>
                </c:pt>
                <c:pt idx="32">
                  <c:v>586.61467619572795</c:v>
                </c:pt>
                <c:pt idx="33">
                  <c:v>578.07516710622701</c:v>
                </c:pt>
                <c:pt idx="34">
                  <c:v>581.01117803044394</c:v>
                </c:pt>
                <c:pt idx="35">
                  <c:v>643.02330343777999</c:v>
                </c:pt>
                <c:pt idx="36">
                  <c:v>654.53517007549203</c:v>
                </c:pt>
                <c:pt idx="37">
                  <c:v>630.20817950857599</c:v>
                </c:pt>
                <c:pt idx="38">
                  <c:v>613.74542700770098</c:v>
                </c:pt>
                <c:pt idx="39">
                  <c:v>624.41506160541496</c:v>
                </c:pt>
                <c:pt idx="40">
                  <c:v>617.99631962077103</c:v>
                </c:pt>
                <c:pt idx="41">
                  <c:v>611.66305375039201</c:v>
                </c:pt>
                <c:pt idx="42">
                  <c:v>623.06114887102297</c:v>
                </c:pt>
                <c:pt idx="43">
                  <c:v>598.67865667461194</c:v>
                </c:pt>
                <c:pt idx="44">
                  <c:v>652.89064828169899</c:v>
                </c:pt>
                <c:pt idx="45">
                  <c:v>677.73155990229395</c:v>
                </c:pt>
                <c:pt idx="46">
                  <c:v>690.379812309513</c:v>
                </c:pt>
                <c:pt idx="47">
                  <c:v>676.92659766594397</c:v>
                </c:pt>
                <c:pt idx="48">
                  <c:v>706.795784960422</c:v>
                </c:pt>
                <c:pt idx="49">
                  <c:v>714.48244319916</c:v>
                </c:pt>
                <c:pt idx="50">
                  <c:v>755.91756197663199</c:v>
                </c:pt>
                <c:pt idx="51">
                  <c:v>754.89749426334299</c:v>
                </c:pt>
                <c:pt idx="52">
                  <c:v>772.19629104463195</c:v>
                </c:pt>
                <c:pt idx="53">
                  <c:v>727.53015322525403</c:v>
                </c:pt>
                <c:pt idx="54">
                  <c:v>678.180701127166</c:v>
                </c:pt>
                <c:pt idx="55">
                  <c:v>839.09059420289805</c:v>
                </c:pt>
                <c:pt idx="56">
                  <c:v>834.57933730795605</c:v>
                </c:pt>
                <c:pt idx="57">
                  <c:v>820.96704457074395</c:v>
                </c:pt>
                <c:pt idx="58">
                  <c:v>848.65329241770701</c:v>
                </c:pt>
                <c:pt idx="59">
                  <c:v>856.50493695316504</c:v>
                </c:pt>
                <c:pt idx="60">
                  <c:v>878.734141067623</c:v>
                </c:pt>
                <c:pt idx="61">
                  <c:v>878.66936268640404</c:v>
                </c:pt>
                <c:pt idx="62">
                  <c:v>898.26985450475604</c:v>
                </c:pt>
                <c:pt idx="63">
                  <c:v>840.31518912000001</c:v>
                </c:pt>
                <c:pt idx="64">
                  <c:v>828.16759026562704</c:v>
                </c:pt>
                <c:pt idx="65">
                  <c:v>889.67908932951696</c:v>
                </c:pt>
              </c:numCache>
            </c:numRef>
          </c:val>
          <c:smooth val="0"/>
          <c:extLst xmlns:c16r2="http://schemas.microsoft.com/office/drawing/2015/06/chart">
            <c:ext xmlns:c16="http://schemas.microsoft.com/office/drawing/2014/chart" uri="{C3380CC4-5D6E-409C-BE32-E72D297353CC}">
              <c16:uniqueId val="{00000001-A87E-4439-898C-D57D5A68721A}"/>
            </c:ext>
          </c:extLst>
        </c:ser>
        <c:dLbls>
          <c:showLegendKey val="0"/>
          <c:showVal val="0"/>
          <c:showCatName val="0"/>
          <c:showSerName val="0"/>
          <c:showPercent val="0"/>
          <c:showBubbleSize val="0"/>
        </c:dLbls>
        <c:marker val="1"/>
        <c:smooth val="0"/>
        <c:axId val="1932864928"/>
        <c:axId val="1932885600"/>
      </c:lineChart>
      <c:lineChart>
        <c:grouping val="standard"/>
        <c:varyColors val="0"/>
        <c:ser>
          <c:idx val="1"/>
          <c:order val="1"/>
          <c:tx>
            <c:strRef>
              <c:f>会员分析1!$C$4</c:f>
              <c:strCache>
                <c:ptCount val="1"/>
                <c:pt idx="0">
                  <c:v>会员数</c:v>
                </c:pt>
              </c:strCache>
            </c:strRef>
          </c:tx>
          <c:spPr>
            <a:ln w="19050" cap="rnd" cmpd="sng" algn="ctr">
              <a:solidFill>
                <a:schemeClr val="accent5"/>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会员分析1!$C$5:$C$70</c:f>
              <c:numCache>
                <c:formatCode>#,##0</c:formatCode>
                <c:ptCount val="66"/>
                <c:pt idx="0">
                  <c:v>74558</c:v>
                </c:pt>
                <c:pt idx="1">
                  <c:v>100148</c:v>
                </c:pt>
                <c:pt idx="2">
                  <c:v>116188</c:v>
                </c:pt>
                <c:pt idx="3">
                  <c:v>142717</c:v>
                </c:pt>
                <c:pt idx="4">
                  <c:v>153180</c:v>
                </c:pt>
                <c:pt idx="5">
                  <c:v>158842</c:v>
                </c:pt>
                <c:pt idx="6">
                  <c:v>180582</c:v>
                </c:pt>
                <c:pt idx="7">
                  <c:v>205705</c:v>
                </c:pt>
                <c:pt idx="8">
                  <c:v>250048</c:v>
                </c:pt>
                <c:pt idx="9">
                  <c:v>322402</c:v>
                </c:pt>
                <c:pt idx="10">
                  <c:v>324459</c:v>
                </c:pt>
                <c:pt idx="11">
                  <c:v>312686</c:v>
                </c:pt>
                <c:pt idx="12">
                  <c:v>337170</c:v>
                </c:pt>
                <c:pt idx="13">
                  <c:v>363265</c:v>
                </c:pt>
                <c:pt idx="14">
                  <c:v>327090</c:v>
                </c:pt>
                <c:pt idx="15">
                  <c:v>218444</c:v>
                </c:pt>
                <c:pt idx="16">
                  <c:v>225161</c:v>
                </c:pt>
                <c:pt idx="17">
                  <c:v>236593</c:v>
                </c:pt>
                <c:pt idx="18">
                  <c:v>200975</c:v>
                </c:pt>
                <c:pt idx="19">
                  <c:v>225885</c:v>
                </c:pt>
                <c:pt idx="20">
                  <c:v>216104</c:v>
                </c:pt>
                <c:pt idx="21">
                  <c:v>256502</c:v>
                </c:pt>
                <c:pt idx="22">
                  <c:v>198034</c:v>
                </c:pt>
                <c:pt idx="23">
                  <c:v>247545</c:v>
                </c:pt>
                <c:pt idx="24">
                  <c:v>246310</c:v>
                </c:pt>
                <c:pt idx="25">
                  <c:v>184052</c:v>
                </c:pt>
                <c:pt idx="26">
                  <c:v>175002</c:v>
                </c:pt>
                <c:pt idx="27">
                  <c:v>173610</c:v>
                </c:pt>
                <c:pt idx="28">
                  <c:v>180738</c:v>
                </c:pt>
                <c:pt idx="29">
                  <c:v>280720</c:v>
                </c:pt>
                <c:pt idx="30">
                  <c:v>201822</c:v>
                </c:pt>
                <c:pt idx="31">
                  <c:v>217988</c:v>
                </c:pt>
                <c:pt idx="32">
                  <c:v>134186</c:v>
                </c:pt>
                <c:pt idx="33">
                  <c:v>182758</c:v>
                </c:pt>
                <c:pt idx="34">
                  <c:v>214952</c:v>
                </c:pt>
                <c:pt idx="35">
                  <c:v>160336</c:v>
                </c:pt>
                <c:pt idx="36">
                  <c:v>173129</c:v>
                </c:pt>
                <c:pt idx="37">
                  <c:v>107850</c:v>
                </c:pt>
                <c:pt idx="38">
                  <c:v>81673</c:v>
                </c:pt>
                <c:pt idx="39">
                  <c:v>103400</c:v>
                </c:pt>
                <c:pt idx="40">
                  <c:v>97672</c:v>
                </c:pt>
                <c:pt idx="41">
                  <c:v>136799</c:v>
                </c:pt>
                <c:pt idx="42">
                  <c:v>135211</c:v>
                </c:pt>
                <c:pt idx="43">
                  <c:v>167800</c:v>
                </c:pt>
                <c:pt idx="44">
                  <c:v>115783</c:v>
                </c:pt>
                <c:pt idx="45">
                  <c:v>103577</c:v>
                </c:pt>
                <c:pt idx="46">
                  <c:v>91214</c:v>
                </c:pt>
                <c:pt idx="47">
                  <c:v>94685</c:v>
                </c:pt>
                <c:pt idx="48">
                  <c:v>74284</c:v>
                </c:pt>
                <c:pt idx="49">
                  <c:v>81909</c:v>
                </c:pt>
                <c:pt idx="50">
                  <c:v>60426</c:v>
                </c:pt>
                <c:pt idx="51">
                  <c:v>57089</c:v>
                </c:pt>
                <c:pt idx="52">
                  <c:v>52047</c:v>
                </c:pt>
                <c:pt idx="53">
                  <c:v>58476</c:v>
                </c:pt>
                <c:pt idx="54">
                  <c:v>80556</c:v>
                </c:pt>
                <c:pt idx="55">
                  <c:v>33120</c:v>
                </c:pt>
                <c:pt idx="56">
                  <c:v>30527</c:v>
                </c:pt>
                <c:pt idx="57">
                  <c:v>30087</c:v>
                </c:pt>
                <c:pt idx="58">
                  <c:v>27129</c:v>
                </c:pt>
                <c:pt idx="59">
                  <c:v>23316</c:v>
                </c:pt>
                <c:pt idx="60">
                  <c:v>19239</c:v>
                </c:pt>
                <c:pt idx="61">
                  <c:v>18374</c:v>
                </c:pt>
                <c:pt idx="62">
                  <c:v>16083</c:v>
                </c:pt>
                <c:pt idx="63">
                  <c:v>15625</c:v>
                </c:pt>
                <c:pt idx="64">
                  <c:v>12574</c:v>
                </c:pt>
                <c:pt idx="65">
                  <c:v>9784</c:v>
                </c:pt>
              </c:numCache>
            </c:numRef>
          </c:val>
          <c:smooth val="0"/>
          <c:extLst xmlns:c16r2="http://schemas.microsoft.com/office/drawing/2015/06/chart">
            <c:ext xmlns:c16="http://schemas.microsoft.com/office/drawing/2014/chart" uri="{C3380CC4-5D6E-409C-BE32-E72D297353CC}">
              <c16:uniqueId val="{00000002-A87E-4439-898C-D57D5A68721A}"/>
            </c:ext>
          </c:extLst>
        </c:ser>
        <c:ser>
          <c:idx val="3"/>
          <c:order val="3"/>
          <c:tx>
            <c:strRef>
              <c:f>会员分析1!$E$4</c:f>
              <c:strCache>
                <c:ptCount val="1"/>
                <c:pt idx="0">
                  <c:v>总消费次数</c:v>
                </c:pt>
              </c:strCache>
            </c:strRef>
          </c:tx>
          <c:spPr>
            <a:ln w="19050" cap="rnd" cmpd="sng" algn="ctr">
              <a:solidFill>
                <a:schemeClr val="accent6">
                  <a:lumMod val="60000"/>
                </a:schemeClr>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会员分析1!$E$5:$E$70</c:f>
              <c:numCache>
                <c:formatCode>#,##0</c:formatCode>
                <c:ptCount val="66"/>
                <c:pt idx="0">
                  <c:v>197945</c:v>
                </c:pt>
                <c:pt idx="1">
                  <c:v>290373</c:v>
                </c:pt>
                <c:pt idx="2">
                  <c:v>340850</c:v>
                </c:pt>
                <c:pt idx="3">
                  <c:v>443148</c:v>
                </c:pt>
                <c:pt idx="4">
                  <c:v>503690</c:v>
                </c:pt>
                <c:pt idx="5">
                  <c:v>550120</c:v>
                </c:pt>
                <c:pt idx="6">
                  <c:v>670854</c:v>
                </c:pt>
                <c:pt idx="7">
                  <c:v>825219</c:v>
                </c:pt>
                <c:pt idx="8">
                  <c:v>1093906</c:v>
                </c:pt>
                <c:pt idx="9">
                  <c:v>1509253</c:v>
                </c:pt>
                <c:pt idx="10">
                  <c:v>1632843</c:v>
                </c:pt>
                <c:pt idx="11">
                  <c:v>1608248</c:v>
                </c:pt>
                <c:pt idx="12">
                  <c:v>1823870</c:v>
                </c:pt>
                <c:pt idx="13">
                  <c:v>2047935</c:v>
                </c:pt>
                <c:pt idx="14">
                  <c:v>1902255</c:v>
                </c:pt>
                <c:pt idx="15">
                  <c:v>1278110</c:v>
                </c:pt>
                <c:pt idx="16">
                  <c:v>1353471</c:v>
                </c:pt>
                <c:pt idx="17">
                  <c:v>1461400</c:v>
                </c:pt>
                <c:pt idx="18">
                  <c:v>1249558</c:v>
                </c:pt>
                <c:pt idx="19">
                  <c:v>1416582</c:v>
                </c:pt>
                <c:pt idx="20">
                  <c:v>1367927</c:v>
                </c:pt>
                <c:pt idx="21">
                  <c:v>1566384</c:v>
                </c:pt>
                <c:pt idx="22">
                  <c:v>1229092</c:v>
                </c:pt>
                <c:pt idx="23">
                  <c:v>1528188</c:v>
                </c:pt>
                <c:pt idx="24">
                  <c:v>1537271</c:v>
                </c:pt>
                <c:pt idx="25">
                  <c:v>1189826</c:v>
                </c:pt>
                <c:pt idx="26">
                  <c:v>1142881</c:v>
                </c:pt>
                <c:pt idx="27">
                  <c:v>1136670</c:v>
                </c:pt>
                <c:pt idx="28">
                  <c:v>1175933</c:v>
                </c:pt>
                <c:pt idx="29">
                  <c:v>1956943</c:v>
                </c:pt>
                <c:pt idx="30">
                  <c:v>1329226</c:v>
                </c:pt>
                <c:pt idx="31">
                  <c:v>1382126</c:v>
                </c:pt>
                <c:pt idx="32">
                  <c:v>907335</c:v>
                </c:pt>
                <c:pt idx="33">
                  <c:v>1232124</c:v>
                </c:pt>
                <c:pt idx="34">
                  <c:v>1451796</c:v>
                </c:pt>
                <c:pt idx="35">
                  <c:v>1182646</c:v>
                </c:pt>
                <c:pt idx="36">
                  <c:v>1297640</c:v>
                </c:pt>
                <c:pt idx="37">
                  <c:v>793217</c:v>
                </c:pt>
                <c:pt idx="38">
                  <c:v>596993</c:v>
                </c:pt>
                <c:pt idx="39">
                  <c:v>763636</c:v>
                </c:pt>
                <c:pt idx="40">
                  <c:v>721633</c:v>
                </c:pt>
                <c:pt idx="41">
                  <c:v>995401</c:v>
                </c:pt>
                <c:pt idx="42">
                  <c:v>993927</c:v>
                </c:pt>
                <c:pt idx="43">
                  <c:v>1190931</c:v>
                </c:pt>
                <c:pt idx="44">
                  <c:v>905335</c:v>
                </c:pt>
                <c:pt idx="45">
                  <c:v>831762</c:v>
                </c:pt>
                <c:pt idx="46">
                  <c:v>745855</c:v>
                </c:pt>
                <c:pt idx="47">
                  <c:v>758716</c:v>
                </c:pt>
                <c:pt idx="48">
                  <c:v>621896</c:v>
                </c:pt>
                <c:pt idx="49">
                  <c:v>676808</c:v>
                </c:pt>
                <c:pt idx="50">
                  <c:v>531799</c:v>
                </c:pt>
                <c:pt idx="51">
                  <c:v>498123</c:v>
                </c:pt>
                <c:pt idx="52">
                  <c:v>455186</c:v>
                </c:pt>
                <c:pt idx="53">
                  <c:v>485864</c:v>
                </c:pt>
                <c:pt idx="54">
                  <c:v>620401</c:v>
                </c:pt>
                <c:pt idx="55">
                  <c:v>304497</c:v>
                </c:pt>
                <c:pt idx="56">
                  <c:v>277543</c:v>
                </c:pt>
                <c:pt idx="57">
                  <c:v>274282</c:v>
                </c:pt>
                <c:pt idx="58">
                  <c:v>251136</c:v>
                </c:pt>
                <c:pt idx="59">
                  <c:v>215872</c:v>
                </c:pt>
                <c:pt idx="60">
                  <c:v>179460</c:v>
                </c:pt>
                <c:pt idx="61">
                  <c:v>171872</c:v>
                </c:pt>
                <c:pt idx="62">
                  <c:v>151524</c:v>
                </c:pt>
                <c:pt idx="63">
                  <c:v>139775</c:v>
                </c:pt>
                <c:pt idx="64">
                  <c:v>110311</c:v>
                </c:pt>
                <c:pt idx="65">
                  <c:v>91362</c:v>
                </c:pt>
              </c:numCache>
            </c:numRef>
          </c:val>
          <c:smooth val="0"/>
          <c:extLst xmlns:c16r2="http://schemas.microsoft.com/office/drawing/2015/06/chart">
            <c:ext xmlns:c16="http://schemas.microsoft.com/office/drawing/2014/chart" uri="{C3380CC4-5D6E-409C-BE32-E72D297353CC}">
              <c16:uniqueId val="{00000003-A87E-4439-898C-D57D5A68721A}"/>
            </c:ext>
          </c:extLst>
        </c:ser>
        <c:dLbls>
          <c:showLegendKey val="0"/>
          <c:showVal val="0"/>
          <c:showCatName val="0"/>
          <c:showSerName val="0"/>
          <c:showPercent val="0"/>
          <c:showBubbleSize val="0"/>
        </c:dLbls>
        <c:marker val="1"/>
        <c:smooth val="0"/>
        <c:axId val="1932869280"/>
        <c:axId val="1932870368"/>
      </c:lineChart>
      <c:catAx>
        <c:axId val="193286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85600"/>
        <c:crosses val="autoZero"/>
        <c:auto val="1"/>
        <c:lblAlgn val="ctr"/>
        <c:lblOffset val="100"/>
        <c:tickLblSkip val="5"/>
        <c:noMultiLvlLbl val="0"/>
      </c:catAx>
      <c:valAx>
        <c:axId val="19328856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64928"/>
        <c:crosses val="autoZero"/>
        <c:crossBetween val="between"/>
      </c:valAx>
      <c:catAx>
        <c:axId val="1932869280"/>
        <c:scaling>
          <c:orientation val="minMax"/>
        </c:scaling>
        <c:delete val="1"/>
        <c:axPos val="b"/>
        <c:numFmt formatCode="General" sourceLinked="1"/>
        <c:majorTickMark val="out"/>
        <c:minorTickMark val="none"/>
        <c:tickLblPos val="nextTo"/>
        <c:crossAx val="1932870368"/>
        <c:crosses val="autoZero"/>
        <c:auto val="1"/>
        <c:lblAlgn val="ctr"/>
        <c:lblOffset val="100"/>
        <c:noMultiLvlLbl val="0"/>
      </c:catAx>
      <c:valAx>
        <c:axId val="1932870368"/>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69280"/>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lang="zh-CN"/>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各年龄段占比</a:t>
            </a:r>
          </a:p>
        </c:rich>
      </c:tx>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tx>
            <c:strRef>
              <c:f>会员分析1!$G$51</c:f>
              <c:strCache>
                <c:ptCount val="1"/>
                <c:pt idx="0">
                  <c:v>占比</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1-D4F9-44CA-BBE4-BF719FAA2640}"/>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3-D4F9-44CA-BBE4-BF719FAA2640}"/>
              </c:ext>
            </c:extLst>
          </c:dPt>
          <c:dPt>
            <c:idx val="2"/>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5-D4F9-44CA-BBE4-BF719FAA2640}"/>
              </c:ext>
            </c:extLst>
          </c:dPt>
          <c:dPt>
            <c:idx val="3"/>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D4F9-44CA-BBE4-BF719FAA2640}"/>
              </c:ext>
            </c:extLst>
          </c:dPt>
          <c:dPt>
            <c:idx val="4"/>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D4F9-44CA-BBE4-BF719FAA2640}"/>
              </c:ext>
            </c:extLst>
          </c:dPt>
          <c:dPt>
            <c:idx val="5"/>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B-D4F9-44CA-BBE4-BF719FAA2640}"/>
              </c:ext>
            </c:extLst>
          </c:dPt>
          <c:dPt>
            <c:idx val="6"/>
            <c:bubble3D val="0"/>
            <c:spPr>
              <a:solidFill>
                <a:schemeClr val="accent6">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D4F9-44CA-BBE4-BF719FAA2640}"/>
              </c:ext>
            </c:extLst>
          </c:dPt>
          <c:dPt>
            <c:idx val="7"/>
            <c:bubble3D val="0"/>
            <c:spPr>
              <a:solidFill>
                <a:schemeClr val="accent5">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D4F9-44CA-BBE4-BF719FAA2640}"/>
              </c:ext>
            </c:extLst>
          </c:dPt>
          <c:dPt>
            <c:idx val="8"/>
            <c:bubble3D val="0"/>
            <c:spPr>
              <a:solidFill>
                <a:schemeClr val="accent4">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D4F9-44CA-BBE4-BF719FAA2640}"/>
              </c:ext>
            </c:extLst>
          </c:dPt>
          <c:dPt>
            <c:idx val="9"/>
            <c:bubble3D val="0"/>
            <c:spPr>
              <a:solidFill>
                <a:schemeClr val="accent6">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D4F9-44CA-BBE4-BF719FAA2640}"/>
              </c:ext>
            </c:extLst>
          </c:dPt>
          <c:dPt>
            <c:idx val="10"/>
            <c:bubble3D val="0"/>
            <c:spPr>
              <a:solidFill>
                <a:schemeClr val="accent5">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D4F9-44CA-BBE4-BF719FAA2640}"/>
              </c:ext>
            </c:extLst>
          </c:dPt>
          <c:dPt>
            <c:idx val="11"/>
            <c:bubble3D val="0"/>
            <c:spPr>
              <a:solidFill>
                <a:schemeClr val="accent4">
                  <a:lumMod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D4F9-44CA-BBE4-BF719FAA2640}"/>
              </c:ext>
            </c:extLst>
          </c:dPt>
          <c:dPt>
            <c:idx val="12"/>
            <c:bubble3D val="0"/>
            <c:spPr>
              <a:solidFill>
                <a:schemeClr val="accent6">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9-D4F9-44CA-BBE4-BF719FAA2640}"/>
              </c:ext>
            </c:extLst>
          </c:dPt>
          <c:dLbls>
            <c:dLbl>
              <c:idx val="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会员分析1!$H$49:$T$49</c:f>
              <c:strCache>
                <c:ptCount val="13"/>
                <c:pt idx="0">
                  <c:v>21-25</c:v>
                </c:pt>
                <c:pt idx="1">
                  <c:v>26-30</c:v>
                </c:pt>
                <c:pt idx="2">
                  <c:v>31-35</c:v>
                </c:pt>
                <c:pt idx="3">
                  <c:v>36-40</c:v>
                </c:pt>
                <c:pt idx="4">
                  <c:v>41-45</c:v>
                </c:pt>
                <c:pt idx="5">
                  <c:v>46-50</c:v>
                </c:pt>
                <c:pt idx="6">
                  <c:v>51-55</c:v>
                </c:pt>
                <c:pt idx="7">
                  <c:v>56-60</c:v>
                </c:pt>
                <c:pt idx="8">
                  <c:v>61-65</c:v>
                </c:pt>
                <c:pt idx="9">
                  <c:v>66-70</c:v>
                </c:pt>
                <c:pt idx="10">
                  <c:v>71-75</c:v>
                </c:pt>
                <c:pt idx="11">
                  <c:v>76-80</c:v>
                </c:pt>
                <c:pt idx="12">
                  <c:v>81-85</c:v>
                </c:pt>
              </c:strCache>
            </c:strRef>
          </c:cat>
          <c:val>
            <c:numRef>
              <c:f>会员分析1!$H$51:$T$51</c:f>
              <c:numCache>
                <c:formatCode>0%</c:formatCode>
                <c:ptCount val="13"/>
                <c:pt idx="0">
                  <c:v>6.8605592295032006E-2</c:v>
                </c:pt>
                <c:pt idx="1">
                  <c:v>0.13118417704521201</c:v>
                </c:pt>
                <c:pt idx="2">
                  <c:v>0.15934500534010801</c:v>
                </c:pt>
                <c:pt idx="3">
                  <c:v>0.112937946889667</c:v>
                </c:pt>
                <c:pt idx="4">
                  <c:v>0.11577233953785</c:v>
                </c:pt>
                <c:pt idx="5">
                  <c:v>0.103448124276131</c:v>
                </c:pt>
                <c:pt idx="6">
                  <c:v>9.3053954056974295E-2</c:v>
                </c:pt>
                <c:pt idx="7">
                  <c:v>5.76308444077408E-2</c:v>
                </c:pt>
                <c:pt idx="8">
                  <c:v>6.7388515848625305E-2</c:v>
                </c:pt>
                <c:pt idx="9">
                  <c:v>4.1150371865159199E-2</c:v>
                </c:pt>
                <c:pt idx="10">
                  <c:v>2.8756740819558101E-2</c:v>
                </c:pt>
                <c:pt idx="11">
                  <c:v>1.33206742388825E-2</c:v>
                </c:pt>
                <c:pt idx="12">
                  <c:v>7.4057133790591499E-3</c:v>
                </c:pt>
              </c:numCache>
            </c:numRef>
          </c:val>
          <c:extLst xmlns:c16r2="http://schemas.microsoft.com/office/drawing/2015/06/chart">
            <c:ext xmlns:c16="http://schemas.microsoft.com/office/drawing/2014/chart" uri="{C3380CC4-5D6E-409C-BE32-E72D297353CC}">
              <c16:uniqueId val="{0000001A-D4F9-44CA-BBE4-BF719FAA264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200" b="0" i="0" u="none" strike="noStrike" kern="1200" baseline="0">
                <a:solidFill>
                  <a:srgbClr val="333333"/>
                </a:solidFill>
                <a:latin typeface="微软雅黑" panose="020B0503020204020204" pitchFamily="34" charset="-122"/>
                <a:ea typeface="微软雅黑" panose="020B0503020204020204" pitchFamily="34" charset="-122"/>
                <a:cs typeface="宋体" panose="02010600030101010101" pitchFamily="2" charset="-122"/>
              </a:defRPr>
            </a:pPr>
            <a:r>
              <a:rPr lang="zh-CN" altLang="en-US" sz="1200">
                <a:latin typeface="微软雅黑" panose="020B0503020204020204" pitchFamily="34" charset="-122"/>
                <a:ea typeface="微软雅黑" panose="020B0503020204020204" pitchFamily="34" charset="-122"/>
              </a:rPr>
              <a:t>各年龄段消费频次分布</a:t>
            </a:r>
          </a:p>
        </c:rich>
      </c:tx>
      <c:layout/>
      <c:overlay val="0"/>
      <c:spPr>
        <a:noFill/>
        <a:ln w="25400">
          <a:noFill/>
        </a:ln>
        <a:effectLst/>
      </c:spPr>
      <c:txPr>
        <a:bodyPr rot="0" spcFirstLastPara="0" vertOverflow="ellipsis" vert="horz" wrap="square" anchor="ctr" anchorCtr="1"/>
        <a:lstStyle/>
        <a:p>
          <a:pPr>
            <a:defRPr lang="zh-CN" sz="1200" b="0" i="0" u="none" strike="noStrike" kern="1200" baseline="0">
              <a:solidFill>
                <a:srgbClr val="333333"/>
              </a:solidFill>
              <a:latin typeface="微软雅黑" panose="020B0503020204020204" pitchFamily="34" charset="-122"/>
              <a:ea typeface="微软雅黑" panose="020B0503020204020204" pitchFamily="34" charset="-122"/>
              <a:cs typeface="宋体" panose="02010600030101010101" pitchFamily="2" charset="-122"/>
            </a:defRPr>
          </a:pPr>
          <a:endParaRPr lang="zh-CN"/>
        </a:p>
      </c:txPr>
    </c:title>
    <c:autoTitleDeleted val="0"/>
    <c:plotArea>
      <c:layout/>
      <c:barChart>
        <c:barDir val="col"/>
        <c:grouping val="stacked"/>
        <c:varyColors val="0"/>
        <c:ser>
          <c:idx val="0"/>
          <c:order val="0"/>
          <c:tx>
            <c:strRef>
              <c:f>会员分析4!$E$17</c:f>
              <c:strCache>
                <c:ptCount val="1"/>
                <c:pt idx="0">
                  <c:v>1次</c:v>
                </c:pt>
              </c:strCache>
            </c:strRef>
          </c:tx>
          <c:spPr>
            <a:solidFill>
              <a:schemeClr val="accent6"/>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会员分析4!$J$17:$Y$17</c:f>
              <c:numCache>
                <c:formatCode>0.0%</c:formatCode>
                <c:ptCount val="16"/>
                <c:pt idx="0">
                  <c:v>0.51370833755143597</c:v>
                </c:pt>
                <c:pt idx="1">
                  <c:v>0.40859025004205801</c:v>
                </c:pt>
                <c:pt idx="2">
                  <c:v>0.35392069506802698</c:v>
                </c:pt>
                <c:pt idx="3">
                  <c:v>0.32688541643110702</c:v>
                </c:pt>
                <c:pt idx="4">
                  <c:v>0.321622576201745</c:v>
                </c:pt>
                <c:pt idx="5">
                  <c:v>0.29834194128161301</c:v>
                </c:pt>
                <c:pt idx="6">
                  <c:v>0.30055681855622601</c:v>
                </c:pt>
                <c:pt idx="7">
                  <c:v>0.27780497582330299</c:v>
                </c:pt>
                <c:pt idx="8">
                  <c:v>0.277502695636481</c:v>
                </c:pt>
                <c:pt idx="9">
                  <c:v>0.25469066338761198</c:v>
                </c:pt>
                <c:pt idx="10">
                  <c:v>0.24682300862948001</c:v>
                </c:pt>
                <c:pt idx="11">
                  <c:v>0.230746793371048</c:v>
                </c:pt>
                <c:pt idx="12">
                  <c:v>0.231703273932864</c:v>
                </c:pt>
                <c:pt idx="13">
                  <c:v>0.235718745122522</c:v>
                </c:pt>
                <c:pt idx="14">
                  <c:v>0.24848406657205499</c:v>
                </c:pt>
                <c:pt idx="15">
                  <c:v>0.26344505066251001</c:v>
                </c:pt>
              </c:numCache>
            </c:numRef>
          </c:val>
          <c:extLst xmlns:c16r2="http://schemas.microsoft.com/office/drawing/2015/06/chart">
            <c:ext xmlns:c16="http://schemas.microsoft.com/office/drawing/2014/chart" uri="{C3380CC4-5D6E-409C-BE32-E72D297353CC}">
              <c16:uniqueId val="{00000000-B518-4F6E-9EAB-B6793605D45B}"/>
            </c:ext>
          </c:extLst>
        </c:ser>
        <c:ser>
          <c:idx val="1"/>
          <c:order val="1"/>
          <c:tx>
            <c:strRef>
              <c:f>会员分析4!$E$18</c:f>
              <c:strCache>
                <c:ptCount val="1"/>
                <c:pt idx="0">
                  <c:v>2次</c:v>
                </c:pt>
              </c:strCache>
            </c:strRef>
          </c:tx>
          <c:spPr>
            <a:solidFill>
              <a:schemeClr val="accent5"/>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会员分析4!$J$18:$Y$18</c:f>
              <c:numCache>
                <c:formatCode>0.0%</c:formatCode>
                <c:ptCount val="16"/>
                <c:pt idx="0">
                  <c:v>0.17158795190767401</c:v>
                </c:pt>
                <c:pt idx="1">
                  <c:v>0.162232153427252</c:v>
                </c:pt>
                <c:pt idx="2">
                  <c:v>0.15169715992812699</c:v>
                </c:pt>
                <c:pt idx="3">
                  <c:v>0.14612243051943599</c:v>
                </c:pt>
                <c:pt idx="4">
                  <c:v>0.146215519372726</c:v>
                </c:pt>
                <c:pt idx="5">
                  <c:v>0.14190770567729599</c:v>
                </c:pt>
                <c:pt idx="6">
                  <c:v>0.14264439392441799</c:v>
                </c:pt>
                <c:pt idx="7">
                  <c:v>0.13750031041247601</c:v>
                </c:pt>
                <c:pt idx="8">
                  <c:v>0.13727955304754799</c:v>
                </c:pt>
                <c:pt idx="9">
                  <c:v>0.129798412639267</c:v>
                </c:pt>
                <c:pt idx="10">
                  <c:v>0.13001772791382599</c:v>
                </c:pt>
                <c:pt idx="11">
                  <c:v>0.122362350990582</c:v>
                </c:pt>
                <c:pt idx="12">
                  <c:v>0.122530736289543</c:v>
                </c:pt>
                <c:pt idx="13">
                  <c:v>0.12345871702825</c:v>
                </c:pt>
                <c:pt idx="14">
                  <c:v>0.134305250935363</c:v>
                </c:pt>
                <c:pt idx="15">
                  <c:v>0.131722525331255</c:v>
                </c:pt>
              </c:numCache>
            </c:numRef>
          </c:val>
          <c:extLst xmlns:c16r2="http://schemas.microsoft.com/office/drawing/2015/06/chart">
            <c:ext xmlns:c16="http://schemas.microsoft.com/office/drawing/2014/chart" uri="{C3380CC4-5D6E-409C-BE32-E72D297353CC}">
              <c16:uniqueId val="{00000001-B518-4F6E-9EAB-B6793605D45B}"/>
            </c:ext>
          </c:extLst>
        </c:ser>
        <c:ser>
          <c:idx val="2"/>
          <c:order val="2"/>
          <c:tx>
            <c:strRef>
              <c:f>会员分析4!$E$19</c:f>
              <c:strCache>
                <c:ptCount val="1"/>
                <c:pt idx="0">
                  <c:v>3次</c:v>
                </c:pt>
              </c:strCache>
            </c:strRef>
          </c:tx>
          <c:spPr>
            <a:solidFill>
              <a:schemeClr val="accent4"/>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会员分析4!$J$19:$Y$19</c:f>
              <c:numCache>
                <c:formatCode>0.0%</c:formatCode>
                <c:ptCount val="16"/>
                <c:pt idx="0">
                  <c:v>9.0280300368612607E-2</c:v>
                </c:pt>
                <c:pt idx="1">
                  <c:v>9.5115519056905906E-2</c:v>
                </c:pt>
                <c:pt idx="2">
                  <c:v>9.34818769248731E-2</c:v>
                </c:pt>
                <c:pt idx="3">
                  <c:v>9.2399538680717305E-2</c:v>
                </c:pt>
                <c:pt idx="4">
                  <c:v>9.2923745276021597E-2</c:v>
                </c:pt>
                <c:pt idx="5">
                  <c:v>9.2650820141611495E-2</c:v>
                </c:pt>
                <c:pt idx="6">
                  <c:v>9.2091419283274606E-2</c:v>
                </c:pt>
                <c:pt idx="7">
                  <c:v>9.1261267972882407E-2</c:v>
                </c:pt>
                <c:pt idx="8">
                  <c:v>9.1067775353010805E-2</c:v>
                </c:pt>
                <c:pt idx="9">
                  <c:v>8.8544422501273104E-2</c:v>
                </c:pt>
                <c:pt idx="10">
                  <c:v>8.8547199238303703E-2</c:v>
                </c:pt>
                <c:pt idx="11">
                  <c:v>8.5732707999109606E-2</c:v>
                </c:pt>
                <c:pt idx="12">
                  <c:v>8.5329465395772894E-2</c:v>
                </c:pt>
                <c:pt idx="13">
                  <c:v>8.2487903855158404E-2</c:v>
                </c:pt>
                <c:pt idx="14">
                  <c:v>8.2828022190685094E-2</c:v>
                </c:pt>
                <c:pt idx="15">
                  <c:v>9.1582229150428698E-2</c:v>
                </c:pt>
              </c:numCache>
            </c:numRef>
          </c:val>
          <c:extLst xmlns:c16r2="http://schemas.microsoft.com/office/drawing/2015/06/chart">
            <c:ext xmlns:c16="http://schemas.microsoft.com/office/drawing/2014/chart" uri="{C3380CC4-5D6E-409C-BE32-E72D297353CC}">
              <c16:uniqueId val="{00000002-B518-4F6E-9EAB-B6793605D45B}"/>
            </c:ext>
          </c:extLst>
        </c:ser>
        <c:ser>
          <c:idx val="3"/>
          <c:order val="3"/>
          <c:tx>
            <c:strRef>
              <c:f>会员分析4!$E$20</c:f>
              <c:strCache>
                <c:ptCount val="1"/>
                <c:pt idx="0">
                  <c:v>4-7次</c:v>
                </c:pt>
              </c:strCache>
            </c:strRef>
          </c:tx>
          <c:spPr>
            <a:solidFill>
              <a:schemeClr val="accent6">
                <a:lumMod val="60000"/>
              </a:schemeClr>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chemeClr val="bg1"/>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会员分析4!$J$20:$Y$20</c:f>
              <c:numCache>
                <c:formatCode>0.0%</c:formatCode>
                <c:ptCount val="16"/>
                <c:pt idx="0">
                  <c:v>0.13812698374889101</c:v>
                </c:pt>
                <c:pt idx="1">
                  <c:v>0.17502398858517201</c:v>
                </c:pt>
                <c:pt idx="2">
                  <c:v>0.18746732406635799</c:v>
                </c:pt>
                <c:pt idx="3">
                  <c:v>0.191787612220438</c:v>
                </c:pt>
                <c:pt idx="4">
                  <c:v>0.19433564087168401</c:v>
                </c:pt>
                <c:pt idx="5">
                  <c:v>0.20070114454440399</c:v>
                </c:pt>
                <c:pt idx="6">
                  <c:v>0.19742896994058401</c:v>
                </c:pt>
                <c:pt idx="7">
                  <c:v>0.200464377064243</c:v>
                </c:pt>
                <c:pt idx="8">
                  <c:v>0.19985168312357199</c:v>
                </c:pt>
                <c:pt idx="9">
                  <c:v>0.20187303598266099</c:v>
                </c:pt>
                <c:pt idx="10">
                  <c:v>0.20301481115686201</c:v>
                </c:pt>
                <c:pt idx="11">
                  <c:v>0.200672413396071</c:v>
                </c:pt>
                <c:pt idx="12">
                  <c:v>0.20080121563751899</c:v>
                </c:pt>
                <c:pt idx="13">
                  <c:v>0.20009364757296699</c:v>
                </c:pt>
                <c:pt idx="14">
                  <c:v>0.195329634885821</c:v>
                </c:pt>
                <c:pt idx="15">
                  <c:v>0.19485580670304001</c:v>
                </c:pt>
              </c:numCache>
            </c:numRef>
          </c:val>
          <c:extLst xmlns:c16r2="http://schemas.microsoft.com/office/drawing/2015/06/chart">
            <c:ext xmlns:c16="http://schemas.microsoft.com/office/drawing/2014/chart" uri="{C3380CC4-5D6E-409C-BE32-E72D297353CC}">
              <c16:uniqueId val="{00000003-B518-4F6E-9EAB-B6793605D45B}"/>
            </c:ext>
          </c:extLst>
        </c:ser>
        <c:ser>
          <c:idx val="4"/>
          <c:order val="4"/>
          <c:tx>
            <c:strRef>
              <c:f>会员分析4!$E$21</c:f>
              <c:strCache>
                <c:ptCount val="1"/>
                <c:pt idx="0">
                  <c:v>8-12次</c:v>
                </c:pt>
              </c:strCache>
            </c:strRef>
          </c:tx>
          <c:spPr>
            <a:solidFill>
              <a:schemeClr val="accent5">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会员分析4!$J$21:$Y$21</c:f>
              <c:numCache>
                <c:formatCode>0.0%</c:formatCode>
                <c:ptCount val="16"/>
                <c:pt idx="0">
                  <c:v>4.8506196144753398E-2</c:v>
                </c:pt>
                <c:pt idx="1">
                  <c:v>7.9839930713489105E-2</c:v>
                </c:pt>
                <c:pt idx="2">
                  <c:v>9.7412290577335206E-2</c:v>
                </c:pt>
                <c:pt idx="3">
                  <c:v>0.10599850749643799</c:v>
                </c:pt>
                <c:pt idx="4">
                  <c:v>0.10708685056334501</c:v>
                </c:pt>
                <c:pt idx="5">
                  <c:v>0.114240146944096</c:v>
                </c:pt>
                <c:pt idx="6">
                  <c:v>0.112175326458217</c:v>
                </c:pt>
                <c:pt idx="7">
                  <c:v>0.11836293781462499</c:v>
                </c:pt>
                <c:pt idx="8">
                  <c:v>0.117993809514421</c:v>
                </c:pt>
                <c:pt idx="9">
                  <c:v>0.12418675708909301</c:v>
                </c:pt>
                <c:pt idx="10">
                  <c:v>0.126450829019778</c:v>
                </c:pt>
                <c:pt idx="11">
                  <c:v>0.13089800962564399</c:v>
                </c:pt>
                <c:pt idx="12">
                  <c:v>0.13126122392595699</c:v>
                </c:pt>
                <c:pt idx="13">
                  <c:v>0.13313563290151401</c:v>
                </c:pt>
                <c:pt idx="14">
                  <c:v>0.13224100116113999</c:v>
                </c:pt>
                <c:pt idx="15">
                  <c:v>0.125487139516758</c:v>
                </c:pt>
              </c:numCache>
            </c:numRef>
          </c:val>
          <c:extLst xmlns:c16r2="http://schemas.microsoft.com/office/drawing/2015/06/chart">
            <c:ext xmlns:c16="http://schemas.microsoft.com/office/drawing/2014/chart" uri="{C3380CC4-5D6E-409C-BE32-E72D297353CC}">
              <c16:uniqueId val="{00000004-B518-4F6E-9EAB-B6793605D45B}"/>
            </c:ext>
          </c:extLst>
        </c:ser>
        <c:ser>
          <c:idx val="5"/>
          <c:order val="5"/>
          <c:tx>
            <c:strRef>
              <c:f>会员分析4!$E$22</c:f>
              <c:strCache>
                <c:ptCount val="1"/>
                <c:pt idx="0">
                  <c:v>13-18次</c:v>
                </c:pt>
              </c:strCache>
            </c:strRef>
          </c:tx>
          <c:spPr>
            <a:solidFill>
              <a:schemeClr val="accent4">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会员分析4!$J$22:$Y$22</c:f>
              <c:numCache>
                <c:formatCode>0.0%</c:formatCode>
                <c:ptCount val="16"/>
                <c:pt idx="0">
                  <c:v>1.9797292871307201E-2</c:v>
                </c:pt>
                <c:pt idx="1">
                  <c:v>3.9840522639616703E-2</c:v>
                </c:pt>
                <c:pt idx="2">
                  <c:v>5.4161703132206702E-2</c:v>
                </c:pt>
                <c:pt idx="3">
                  <c:v>6.1367223717238399E-2</c:v>
                </c:pt>
                <c:pt idx="4">
                  <c:v>6.23317910500477E-2</c:v>
                </c:pt>
                <c:pt idx="5">
                  <c:v>6.7820427994430305E-2</c:v>
                </c:pt>
                <c:pt idx="6">
                  <c:v>6.74694957881673E-2</c:v>
                </c:pt>
                <c:pt idx="7">
                  <c:v>7.2989502736951206E-2</c:v>
                </c:pt>
                <c:pt idx="8">
                  <c:v>7.3412304234613604E-2</c:v>
                </c:pt>
                <c:pt idx="9">
                  <c:v>7.9527021152389105E-2</c:v>
                </c:pt>
                <c:pt idx="10">
                  <c:v>8.1615904674271794E-2</c:v>
                </c:pt>
                <c:pt idx="11">
                  <c:v>8.7360009825218604E-2</c:v>
                </c:pt>
                <c:pt idx="12">
                  <c:v>8.6862826357231707E-2</c:v>
                </c:pt>
                <c:pt idx="13">
                  <c:v>8.5570469798657706E-2</c:v>
                </c:pt>
                <c:pt idx="14">
                  <c:v>8.0634756805573499E-2</c:v>
                </c:pt>
                <c:pt idx="15">
                  <c:v>7.6773187840997695E-2</c:v>
                </c:pt>
              </c:numCache>
            </c:numRef>
          </c:val>
          <c:extLst xmlns:c16r2="http://schemas.microsoft.com/office/drawing/2015/06/chart">
            <c:ext xmlns:c16="http://schemas.microsoft.com/office/drawing/2014/chart" uri="{C3380CC4-5D6E-409C-BE32-E72D297353CC}">
              <c16:uniqueId val="{00000005-B518-4F6E-9EAB-B6793605D45B}"/>
            </c:ext>
          </c:extLst>
        </c:ser>
        <c:ser>
          <c:idx val="6"/>
          <c:order val="6"/>
          <c:tx>
            <c:strRef>
              <c:f>会员分析4!$E$23</c:f>
              <c:strCache>
                <c:ptCount val="1"/>
                <c:pt idx="0">
                  <c:v>19次以上</c:v>
                </c:pt>
              </c:strCache>
            </c:strRef>
          </c:tx>
          <c:spPr>
            <a:solidFill>
              <a:schemeClr val="accent6">
                <a:lumMod val="80000"/>
                <a:lumOff val="2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会员分析4!$J$23:$Y$23</c:f>
              <c:numCache>
                <c:formatCode>0.0%</c:formatCode>
                <c:ptCount val="16"/>
                <c:pt idx="0">
                  <c:v>1.7992937407325799E-2</c:v>
                </c:pt>
                <c:pt idx="1">
                  <c:v>3.9357635535506197E-2</c:v>
                </c:pt>
                <c:pt idx="2">
                  <c:v>6.1858950303072299E-2</c:v>
                </c:pt>
                <c:pt idx="3">
                  <c:v>7.5439270934623798E-2</c:v>
                </c:pt>
                <c:pt idx="4">
                  <c:v>7.5483876664429794E-2</c:v>
                </c:pt>
                <c:pt idx="5">
                  <c:v>8.4337813416549001E-2</c:v>
                </c:pt>
                <c:pt idx="6">
                  <c:v>8.7633576049114301E-2</c:v>
                </c:pt>
                <c:pt idx="7">
                  <c:v>0.10161662817552</c:v>
                </c:pt>
                <c:pt idx="8">
                  <c:v>0.102892179090353</c:v>
                </c:pt>
                <c:pt idx="9">
                  <c:v>0.121379687247705</c:v>
                </c:pt>
                <c:pt idx="10">
                  <c:v>0.123530519367479</c:v>
                </c:pt>
                <c:pt idx="11">
                  <c:v>0.14222771479232699</c:v>
                </c:pt>
                <c:pt idx="12">
                  <c:v>0.14151125846111301</c:v>
                </c:pt>
                <c:pt idx="13">
                  <c:v>0.13953488372093001</c:v>
                </c:pt>
                <c:pt idx="14">
                  <c:v>0.126177267449361</c:v>
                </c:pt>
                <c:pt idx="15">
                  <c:v>0.116134060795012</c:v>
                </c:pt>
              </c:numCache>
            </c:numRef>
          </c:val>
          <c:extLst xmlns:c16r2="http://schemas.microsoft.com/office/drawing/2015/06/chart">
            <c:ext xmlns:c16="http://schemas.microsoft.com/office/drawing/2014/chart" uri="{C3380CC4-5D6E-409C-BE32-E72D297353CC}">
              <c16:uniqueId val="{00000006-B518-4F6E-9EAB-B6793605D45B}"/>
            </c:ext>
          </c:extLst>
        </c:ser>
        <c:dLbls>
          <c:showLegendKey val="0"/>
          <c:showVal val="0"/>
          <c:showCatName val="0"/>
          <c:showSerName val="0"/>
          <c:showPercent val="0"/>
          <c:showBubbleSize val="0"/>
        </c:dLbls>
        <c:gapWidth val="56"/>
        <c:overlap val="100"/>
        <c:axId val="1932878528"/>
        <c:axId val="1932879616"/>
      </c:barChart>
      <c:catAx>
        <c:axId val="193287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1932879616"/>
        <c:crosses val="autoZero"/>
        <c:auto val="1"/>
        <c:lblAlgn val="ctr"/>
        <c:lblOffset val="100"/>
        <c:noMultiLvlLbl val="0"/>
      </c:catAx>
      <c:valAx>
        <c:axId val="1932879616"/>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1932878528"/>
        <c:crosses val="autoZero"/>
        <c:crossBetween val="between"/>
      </c:valAx>
      <c:spPr>
        <a:noFill/>
        <a:ln w="25400">
          <a:noFill/>
        </a:ln>
        <a:effectLst/>
      </c:spPr>
    </c:plotArea>
    <c:legend>
      <c:legendPos val="b"/>
      <c:layout>
        <c:manualLayout>
          <c:xMode val="edge"/>
          <c:yMode val="edge"/>
          <c:x val="0.32706663649204398"/>
          <c:y val="0.90373448689284197"/>
          <c:w val="0.41031998106282302"/>
          <c:h val="5.1853472019701301E-2"/>
        </c:manualLayout>
      </c:layout>
      <c:overlay val="0"/>
      <c:spPr>
        <a:noFill/>
        <a:ln w="25400">
          <a:noFill/>
        </a:ln>
        <a:effectLst/>
      </c:spPr>
      <c:txPr>
        <a:bodyPr rot="0" spcFirstLastPara="0" vertOverflow="ellipsis" vert="horz" wrap="square" anchor="ctr" anchorCtr="1"/>
        <a:lstStyle/>
        <a:p>
          <a:pPr>
            <a:defRPr lang="zh-CN" sz="825"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会员消费金额分布</a:t>
            </a:r>
          </a:p>
        </c:rich>
      </c:tx>
      <c:layout>
        <c:manualLayout>
          <c:xMode val="edge"/>
          <c:yMode val="edge"/>
          <c:x val="0.27202478572774885"/>
          <c:y val="2.7850877192982456E-2"/>
        </c:manualLayout>
      </c:layout>
      <c:overlay val="0"/>
      <c:spPr>
        <a:noFill/>
        <a:ln>
          <a:noFill/>
        </a:ln>
        <a:effectLst/>
      </c:spPr>
      <c:txPr>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tx>
            <c:strRef>
              <c:f>[1]会员分析2!$G$1:$H$1</c:f>
              <c:strCache>
                <c:ptCount val="1"/>
                <c:pt idx="0">
                  <c:v>消费金额 会员数</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trendline>
            <c:spPr>
              <a:ln w="6350" cap="rnd" cmpd="sng" algn="ctr">
                <a:solidFill>
                  <a:srgbClr val="FF0000"/>
                </a:solidFill>
                <a:prstDash val="dash"/>
                <a:round/>
              </a:ln>
              <a:effectLst/>
            </c:spPr>
            <c:trendlineType val="power"/>
            <c:dispRSqr val="1"/>
            <c:dispEq val="1"/>
            <c:trendlineLbl>
              <c:layout>
                <c:manualLayout>
                  <c:x val="-0.49047656668334499"/>
                  <c:y val="-0.16403541479320699"/>
                </c:manualLayout>
              </c:layout>
              <c:numFmt formatCode="General" sourceLinked="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trendlineLbl>
          </c:trendline>
          <c:xVal>
            <c:numRef>
              <c:f>[1]会员分析2!$G$2:$G$126</c:f>
              <c:numCache>
                <c:formatCode>General</c:formatCode>
                <c:ptCount val="125"/>
                <c:pt idx="0">
                  <c:v>20</c:v>
                </c:pt>
                <c:pt idx="1">
                  <c:v>60</c:v>
                </c:pt>
                <c:pt idx="2">
                  <c:v>100</c:v>
                </c:pt>
                <c:pt idx="3">
                  <c:v>140</c:v>
                </c:pt>
                <c:pt idx="4">
                  <c:v>180</c:v>
                </c:pt>
                <c:pt idx="5">
                  <c:v>220</c:v>
                </c:pt>
                <c:pt idx="6">
                  <c:v>260</c:v>
                </c:pt>
                <c:pt idx="7">
                  <c:v>300</c:v>
                </c:pt>
                <c:pt idx="8">
                  <c:v>340</c:v>
                </c:pt>
                <c:pt idx="9">
                  <c:v>380</c:v>
                </c:pt>
                <c:pt idx="10">
                  <c:v>420</c:v>
                </c:pt>
                <c:pt idx="11">
                  <c:v>460</c:v>
                </c:pt>
                <c:pt idx="12">
                  <c:v>500</c:v>
                </c:pt>
                <c:pt idx="13">
                  <c:v>540</c:v>
                </c:pt>
                <c:pt idx="14">
                  <c:v>580</c:v>
                </c:pt>
                <c:pt idx="15">
                  <c:v>620</c:v>
                </c:pt>
                <c:pt idx="16">
                  <c:v>660</c:v>
                </c:pt>
                <c:pt idx="17">
                  <c:v>700</c:v>
                </c:pt>
                <c:pt idx="18">
                  <c:v>740</c:v>
                </c:pt>
                <c:pt idx="19">
                  <c:v>780</c:v>
                </c:pt>
                <c:pt idx="20">
                  <c:v>820</c:v>
                </c:pt>
                <c:pt idx="21">
                  <c:v>860</c:v>
                </c:pt>
                <c:pt idx="22">
                  <c:v>900</c:v>
                </c:pt>
                <c:pt idx="23">
                  <c:v>940</c:v>
                </c:pt>
                <c:pt idx="24">
                  <c:v>980</c:v>
                </c:pt>
                <c:pt idx="25">
                  <c:v>1020</c:v>
                </c:pt>
                <c:pt idx="26">
                  <c:v>1060</c:v>
                </c:pt>
                <c:pt idx="27">
                  <c:v>1100</c:v>
                </c:pt>
                <c:pt idx="28">
                  <c:v>1140</c:v>
                </c:pt>
                <c:pt idx="29">
                  <c:v>1180</c:v>
                </c:pt>
                <c:pt idx="30">
                  <c:v>1220</c:v>
                </c:pt>
                <c:pt idx="31">
                  <c:v>1260</c:v>
                </c:pt>
                <c:pt idx="32">
                  <c:v>1300</c:v>
                </c:pt>
                <c:pt idx="33">
                  <c:v>1340</c:v>
                </c:pt>
                <c:pt idx="34">
                  <c:v>1380</c:v>
                </c:pt>
                <c:pt idx="35">
                  <c:v>1420</c:v>
                </c:pt>
                <c:pt idx="36">
                  <c:v>1460</c:v>
                </c:pt>
                <c:pt idx="37">
                  <c:v>1500</c:v>
                </c:pt>
                <c:pt idx="38">
                  <c:v>1540</c:v>
                </c:pt>
                <c:pt idx="39">
                  <c:v>1580</c:v>
                </c:pt>
                <c:pt idx="40">
                  <c:v>1620</c:v>
                </c:pt>
                <c:pt idx="41">
                  <c:v>1660</c:v>
                </c:pt>
                <c:pt idx="42">
                  <c:v>1700</c:v>
                </c:pt>
                <c:pt idx="43">
                  <c:v>1740</c:v>
                </c:pt>
                <c:pt idx="44">
                  <c:v>1780</c:v>
                </c:pt>
                <c:pt idx="45">
                  <c:v>1820</c:v>
                </c:pt>
                <c:pt idx="46">
                  <c:v>1860</c:v>
                </c:pt>
                <c:pt idx="47">
                  <c:v>1900</c:v>
                </c:pt>
                <c:pt idx="48">
                  <c:v>1940</c:v>
                </c:pt>
                <c:pt idx="49">
                  <c:v>1980</c:v>
                </c:pt>
                <c:pt idx="50">
                  <c:v>2020</c:v>
                </c:pt>
                <c:pt idx="51">
                  <c:v>2060</c:v>
                </c:pt>
                <c:pt idx="52">
                  <c:v>2100</c:v>
                </c:pt>
                <c:pt idx="53">
                  <c:v>2140</c:v>
                </c:pt>
                <c:pt idx="54">
                  <c:v>2180</c:v>
                </c:pt>
                <c:pt idx="55">
                  <c:v>2220</c:v>
                </c:pt>
                <c:pt idx="56">
                  <c:v>2260</c:v>
                </c:pt>
                <c:pt idx="57">
                  <c:v>2300</c:v>
                </c:pt>
                <c:pt idx="58">
                  <c:v>2340</c:v>
                </c:pt>
                <c:pt idx="59">
                  <c:v>2380</c:v>
                </c:pt>
                <c:pt idx="60">
                  <c:v>2420</c:v>
                </c:pt>
                <c:pt idx="61">
                  <c:v>2460</c:v>
                </c:pt>
                <c:pt idx="62">
                  <c:v>2500</c:v>
                </c:pt>
                <c:pt idx="63">
                  <c:v>2540</c:v>
                </c:pt>
                <c:pt idx="64">
                  <c:v>2580</c:v>
                </c:pt>
                <c:pt idx="65">
                  <c:v>2620</c:v>
                </c:pt>
                <c:pt idx="66">
                  <c:v>2660</c:v>
                </c:pt>
                <c:pt idx="67">
                  <c:v>2700</c:v>
                </c:pt>
                <c:pt idx="68">
                  <c:v>2740</c:v>
                </c:pt>
                <c:pt idx="69">
                  <c:v>2780</c:v>
                </c:pt>
                <c:pt idx="70">
                  <c:v>2820</c:v>
                </c:pt>
                <c:pt idx="71">
                  <c:v>2860</c:v>
                </c:pt>
                <c:pt idx="72">
                  <c:v>2900</c:v>
                </c:pt>
                <c:pt idx="73">
                  <c:v>2940</c:v>
                </c:pt>
                <c:pt idx="74">
                  <c:v>2980</c:v>
                </c:pt>
                <c:pt idx="75">
                  <c:v>3020</c:v>
                </c:pt>
                <c:pt idx="76">
                  <c:v>3060</c:v>
                </c:pt>
                <c:pt idx="77">
                  <c:v>3100</c:v>
                </c:pt>
                <c:pt idx="78">
                  <c:v>3140</c:v>
                </c:pt>
                <c:pt idx="79">
                  <c:v>3180</c:v>
                </c:pt>
                <c:pt idx="80">
                  <c:v>3220</c:v>
                </c:pt>
                <c:pt idx="81">
                  <c:v>3260</c:v>
                </c:pt>
                <c:pt idx="82">
                  <c:v>3300</c:v>
                </c:pt>
                <c:pt idx="83">
                  <c:v>3340</c:v>
                </c:pt>
                <c:pt idx="84">
                  <c:v>3380</c:v>
                </c:pt>
                <c:pt idx="85">
                  <c:v>3420</c:v>
                </c:pt>
                <c:pt idx="86">
                  <c:v>3460</c:v>
                </c:pt>
                <c:pt idx="87">
                  <c:v>3500</c:v>
                </c:pt>
                <c:pt idx="88">
                  <c:v>3540</c:v>
                </c:pt>
                <c:pt idx="89">
                  <c:v>3580</c:v>
                </c:pt>
                <c:pt idx="90">
                  <c:v>3620</c:v>
                </c:pt>
                <c:pt idx="91">
                  <c:v>3660</c:v>
                </c:pt>
                <c:pt idx="92">
                  <c:v>3700</c:v>
                </c:pt>
                <c:pt idx="93">
                  <c:v>3740</c:v>
                </c:pt>
                <c:pt idx="94">
                  <c:v>3780</c:v>
                </c:pt>
                <c:pt idx="95">
                  <c:v>3820</c:v>
                </c:pt>
                <c:pt idx="96">
                  <c:v>3860</c:v>
                </c:pt>
                <c:pt idx="97">
                  <c:v>3900</c:v>
                </c:pt>
                <c:pt idx="98">
                  <c:v>3940</c:v>
                </c:pt>
                <c:pt idx="99">
                  <c:v>3980</c:v>
                </c:pt>
                <c:pt idx="100">
                  <c:v>4020</c:v>
                </c:pt>
                <c:pt idx="101">
                  <c:v>4060</c:v>
                </c:pt>
                <c:pt idx="102">
                  <c:v>4100</c:v>
                </c:pt>
                <c:pt idx="103">
                  <c:v>4140</c:v>
                </c:pt>
                <c:pt idx="104">
                  <c:v>4180</c:v>
                </c:pt>
                <c:pt idx="105">
                  <c:v>4220</c:v>
                </c:pt>
                <c:pt idx="106">
                  <c:v>4260</c:v>
                </c:pt>
                <c:pt idx="107">
                  <c:v>4300</c:v>
                </c:pt>
                <c:pt idx="108">
                  <c:v>4340</c:v>
                </c:pt>
                <c:pt idx="109">
                  <c:v>4380</c:v>
                </c:pt>
                <c:pt idx="110">
                  <c:v>4420</c:v>
                </c:pt>
                <c:pt idx="111">
                  <c:v>4460</c:v>
                </c:pt>
                <c:pt idx="112">
                  <c:v>4500</c:v>
                </c:pt>
                <c:pt idx="113">
                  <c:v>4540</c:v>
                </c:pt>
                <c:pt idx="114">
                  <c:v>4580</c:v>
                </c:pt>
                <c:pt idx="115">
                  <c:v>4620</c:v>
                </c:pt>
                <c:pt idx="116">
                  <c:v>4660</c:v>
                </c:pt>
                <c:pt idx="117">
                  <c:v>4700</c:v>
                </c:pt>
                <c:pt idx="118">
                  <c:v>4740</c:v>
                </c:pt>
                <c:pt idx="119">
                  <c:v>4780</c:v>
                </c:pt>
                <c:pt idx="120">
                  <c:v>4820</c:v>
                </c:pt>
                <c:pt idx="121">
                  <c:v>4860</c:v>
                </c:pt>
                <c:pt idx="122">
                  <c:v>4900</c:v>
                </c:pt>
                <c:pt idx="123">
                  <c:v>4940</c:v>
                </c:pt>
                <c:pt idx="124">
                  <c:v>4980</c:v>
                </c:pt>
              </c:numCache>
            </c:numRef>
          </c:xVal>
          <c:yVal>
            <c:numRef>
              <c:f>[1]会员分析2!$H$2:$H$126</c:f>
              <c:numCache>
                <c:formatCode>General</c:formatCode>
                <c:ptCount val="125"/>
                <c:pt idx="0">
                  <c:v>1954075</c:v>
                </c:pt>
                <c:pt idx="1">
                  <c:v>1586811</c:v>
                </c:pt>
                <c:pt idx="2">
                  <c:v>1070095</c:v>
                </c:pt>
                <c:pt idx="3">
                  <c:v>729771</c:v>
                </c:pt>
                <c:pt idx="4">
                  <c:v>569610</c:v>
                </c:pt>
                <c:pt idx="5">
                  <c:v>447907</c:v>
                </c:pt>
                <c:pt idx="6">
                  <c:v>374282</c:v>
                </c:pt>
                <c:pt idx="7">
                  <c:v>320121</c:v>
                </c:pt>
                <c:pt idx="8">
                  <c:v>272925</c:v>
                </c:pt>
                <c:pt idx="9">
                  <c:v>240637</c:v>
                </c:pt>
                <c:pt idx="10">
                  <c:v>205685</c:v>
                </c:pt>
                <c:pt idx="11">
                  <c:v>185105</c:v>
                </c:pt>
                <c:pt idx="12">
                  <c:v>166804</c:v>
                </c:pt>
                <c:pt idx="13">
                  <c:v>147650</c:v>
                </c:pt>
                <c:pt idx="14">
                  <c:v>135581</c:v>
                </c:pt>
                <c:pt idx="15">
                  <c:v>121743</c:v>
                </c:pt>
                <c:pt idx="16">
                  <c:v>112159</c:v>
                </c:pt>
                <c:pt idx="17">
                  <c:v>102726</c:v>
                </c:pt>
                <c:pt idx="18">
                  <c:v>93502</c:v>
                </c:pt>
                <c:pt idx="19">
                  <c:v>86562</c:v>
                </c:pt>
                <c:pt idx="20">
                  <c:v>80506</c:v>
                </c:pt>
                <c:pt idx="21">
                  <c:v>75159</c:v>
                </c:pt>
                <c:pt idx="22">
                  <c:v>71586</c:v>
                </c:pt>
                <c:pt idx="23">
                  <c:v>66482</c:v>
                </c:pt>
                <c:pt idx="24">
                  <c:v>63099</c:v>
                </c:pt>
                <c:pt idx="25">
                  <c:v>58466</c:v>
                </c:pt>
                <c:pt idx="26">
                  <c:v>54550</c:v>
                </c:pt>
                <c:pt idx="27">
                  <c:v>52116</c:v>
                </c:pt>
                <c:pt idx="28">
                  <c:v>48060</c:v>
                </c:pt>
                <c:pt idx="29">
                  <c:v>45812</c:v>
                </c:pt>
                <c:pt idx="30">
                  <c:v>43151</c:v>
                </c:pt>
                <c:pt idx="31">
                  <c:v>41126</c:v>
                </c:pt>
                <c:pt idx="32">
                  <c:v>38622</c:v>
                </c:pt>
                <c:pt idx="33">
                  <c:v>36618</c:v>
                </c:pt>
                <c:pt idx="34">
                  <c:v>34763</c:v>
                </c:pt>
                <c:pt idx="35">
                  <c:v>32736</c:v>
                </c:pt>
                <c:pt idx="36">
                  <c:v>31212</c:v>
                </c:pt>
                <c:pt idx="37">
                  <c:v>30087</c:v>
                </c:pt>
                <c:pt idx="38">
                  <c:v>28297</c:v>
                </c:pt>
                <c:pt idx="39">
                  <c:v>27462</c:v>
                </c:pt>
                <c:pt idx="40">
                  <c:v>25503</c:v>
                </c:pt>
                <c:pt idx="41">
                  <c:v>24680</c:v>
                </c:pt>
                <c:pt idx="42">
                  <c:v>23529</c:v>
                </c:pt>
                <c:pt idx="43">
                  <c:v>22492</c:v>
                </c:pt>
                <c:pt idx="44">
                  <c:v>21775</c:v>
                </c:pt>
                <c:pt idx="45">
                  <c:v>20732</c:v>
                </c:pt>
                <c:pt idx="46">
                  <c:v>19751</c:v>
                </c:pt>
                <c:pt idx="47">
                  <c:v>19701</c:v>
                </c:pt>
                <c:pt idx="48">
                  <c:v>18507</c:v>
                </c:pt>
                <c:pt idx="49">
                  <c:v>17669</c:v>
                </c:pt>
                <c:pt idx="50">
                  <c:v>16926</c:v>
                </c:pt>
                <c:pt idx="51">
                  <c:v>16251</c:v>
                </c:pt>
                <c:pt idx="52">
                  <c:v>15686</c:v>
                </c:pt>
                <c:pt idx="53">
                  <c:v>15116</c:v>
                </c:pt>
                <c:pt idx="54">
                  <c:v>14548</c:v>
                </c:pt>
                <c:pt idx="55">
                  <c:v>13755</c:v>
                </c:pt>
                <c:pt idx="56">
                  <c:v>13492</c:v>
                </c:pt>
                <c:pt idx="57">
                  <c:v>12790</c:v>
                </c:pt>
                <c:pt idx="58">
                  <c:v>12419</c:v>
                </c:pt>
                <c:pt idx="59">
                  <c:v>12093</c:v>
                </c:pt>
                <c:pt idx="60">
                  <c:v>11711</c:v>
                </c:pt>
                <c:pt idx="61">
                  <c:v>11164</c:v>
                </c:pt>
                <c:pt idx="62">
                  <c:v>10723</c:v>
                </c:pt>
                <c:pt idx="63">
                  <c:v>10309</c:v>
                </c:pt>
                <c:pt idx="64">
                  <c:v>10061</c:v>
                </c:pt>
                <c:pt idx="65">
                  <c:v>9600</c:v>
                </c:pt>
                <c:pt idx="66">
                  <c:v>9370</c:v>
                </c:pt>
                <c:pt idx="67">
                  <c:v>9060</c:v>
                </c:pt>
                <c:pt idx="68">
                  <c:v>8577</c:v>
                </c:pt>
                <c:pt idx="69">
                  <c:v>8675</c:v>
                </c:pt>
                <c:pt idx="70">
                  <c:v>8068</c:v>
                </c:pt>
                <c:pt idx="71">
                  <c:v>7992</c:v>
                </c:pt>
                <c:pt idx="72">
                  <c:v>7791</c:v>
                </c:pt>
                <c:pt idx="73">
                  <c:v>7468</c:v>
                </c:pt>
                <c:pt idx="74">
                  <c:v>7257</c:v>
                </c:pt>
                <c:pt idx="75">
                  <c:v>7223</c:v>
                </c:pt>
                <c:pt idx="76">
                  <c:v>6816</c:v>
                </c:pt>
                <c:pt idx="77">
                  <c:v>6647</c:v>
                </c:pt>
                <c:pt idx="78">
                  <c:v>6436</c:v>
                </c:pt>
                <c:pt idx="79">
                  <c:v>6268</c:v>
                </c:pt>
                <c:pt idx="80">
                  <c:v>5905</c:v>
                </c:pt>
                <c:pt idx="81">
                  <c:v>5693</c:v>
                </c:pt>
                <c:pt idx="82">
                  <c:v>5722</c:v>
                </c:pt>
                <c:pt idx="83">
                  <c:v>5596</c:v>
                </c:pt>
                <c:pt idx="84">
                  <c:v>5356</c:v>
                </c:pt>
                <c:pt idx="85">
                  <c:v>5312</c:v>
                </c:pt>
                <c:pt idx="86">
                  <c:v>5084</c:v>
                </c:pt>
                <c:pt idx="87">
                  <c:v>4854</c:v>
                </c:pt>
                <c:pt idx="88">
                  <c:v>4804</c:v>
                </c:pt>
                <c:pt idx="89">
                  <c:v>4618</c:v>
                </c:pt>
                <c:pt idx="90">
                  <c:v>4626</c:v>
                </c:pt>
                <c:pt idx="91">
                  <c:v>4392</c:v>
                </c:pt>
                <c:pt idx="92">
                  <c:v>4213</c:v>
                </c:pt>
                <c:pt idx="93">
                  <c:v>4211</c:v>
                </c:pt>
                <c:pt idx="94">
                  <c:v>4143</c:v>
                </c:pt>
                <c:pt idx="95">
                  <c:v>4006</c:v>
                </c:pt>
                <c:pt idx="96">
                  <c:v>3869</c:v>
                </c:pt>
                <c:pt idx="97">
                  <c:v>3853</c:v>
                </c:pt>
                <c:pt idx="98">
                  <c:v>3764</c:v>
                </c:pt>
                <c:pt idx="99">
                  <c:v>3661</c:v>
                </c:pt>
                <c:pt idx="100">
                  <c:v>3504</c:v>
                </c:pt>
                <c:pt idx="101">
                  <c:v>3365</c:v>
                </c:pt>
                <c:pt idx="102">
                  <c:v>3321</c:v>
                </c:pt>
                <c:pt idx="103">
                  <c:v>3298</c:v>
                </c:pt>
                <c:pt idx="104">
                  <c:v>3227</c:v>
                </c:pt>
                <c:pt idx="105">
                  <c:v>3090</c:v>
                </c:pt>
                <c:pt idx="106">
                  <c:v>3029</c:v>
                </c:pt>
                <c:pt idx="107">
                  <c:v>2901</c:v>
                </c:pt>
                <c:pt idx="108">
                  <c:v>2977</c:v>
                </c:pt>
                <c:pt idx="109">
                  <c:v>2742</c:v>
                </c:pt>
                <c:pt idx="110">
                  <c:v>2827</c:v>
                </c:pt>
                <c:pt idx="111">
                  <c:v>2586</c:v>
                </c:pt>
                <c:pt idx="112">
                  <c:v>2526</c:v>
                </c:pt>
                <c:pt idx="113">
                  <c:v>2557</c:v>
                </c:pt>
                <c:pt idx="114">
                  <c:v>2537</c:v>
                </c:pt>
                <c:pt idx="115">
                  <c:v>2416</c:v>
                </c:pt>
                <c:pt idx="116">
                  <c:v>2345</c:v>
                </c:pt>
                <c:pt idx="117">
                  <c:v>2305</c:v>
                </c:pt>
                <c:pt idx="118">
                  <c:v>2270</c:v>
                </c:pt>
                <c:pt idx="119">
                  <c:v>2178</c:v>
                </c:pt>
                <c:pt idx="120">
                  <c:v>2127</c:v>
                </c:pt>
                <c:pt idx="121">
                  <c:v>2117</c:v>
                </c:pt>
                <c:pt idx="122">
                  <c:v>1997</c:v>
                </c:pt>
                <c:pt idx="123">
                  <c:v>2027</c:v>
                </c:pt>
                <c:pt idx="124">
                  <c:v>1983</c:v>
                </c:pt>
              </c:numCache>
            </c:numRef>
          </c:yVal>
          <c:smooth val="0"/>
          <c:extLst xmlns:c16r2="http://schemas.microsoft.com/office/drawing/2015/06/chart">
            <c:ext xmlns:c16="http://schemas.microsoft.com/office/drawing/2014/chart" uri="{C3380CC4-5D6E-409C-BE32-E72D297353CC}">
              <c16:uniqueId val="{00000001-BE88-47C3-8F11-C804A41C4CE1}"/>
            </c:ext>
          </c:extLst>
        </c:ser>
        <c:dLbls>
          <c:showLegendKey val="0"/>
          <c:showVal val="0"/>
          <c:showCatName val="0"/>
          <c:showSerName val="0"/>
          <c:showPercent val="0"/>
          <c:showBubbleSize val="0"/>
        </c:dLbls>
        <c:axId val="1932911168"/>
        <c:axId val="1932917696"/>
      </c:scatterChart>
      <c:valAx>
        <c:axId val="1932911168"/>
        <c:scaling>
          <c:orientation val="minMax"/>
          <c:max val="5000"/>
          <c:min val="0"/>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1"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1932917696"/>
        <c:crosses val="autoZero"/>
        <c:crossBetween val="midCat"/>
      </c:valAx>
      <c:valAx>
        <c:axId val="1932917696"/>
        <c:scaling>
          <c:orientation val="minMax"/>
          <c:max val="1000000"/>
          <c:min val="0"/>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911168"/>
        <c:crosses val="autoZero"/>
        <c:crossBetween val="midCat"/>
        <c:majorUnit val="100000"/>
      </c:valAx>
      <c:spPr>
        <a:noFill/>
        <a:ln w="25400">
          <a:noFill/>
        </a:ln>
        <a:effectLst/>
      </c:spPr>
    </c:plotArea>
    <c:plotVisOnly val="1"/>
    <c:dispBlanksAs val="gap"/>
    <c:showDLblsOverMax val="0"/>
  </c:chart>
  <c:spPr>
    <a:solidFill>
      <a:schemeClr val="bg1"/>
    </a:solidFill>
    <a:ln w="6350" cap="flat" cmpd="sng" algn="ctr">
      <a:solidFill>
        <a:schemeClr val="bg1">
          <a:lumMod val="65000"/>
        </a:schemeClr>
      </a:solidFill>
      <a:prstDash val="solid"/>
      <a:round/>
    </a:ln>
    <a:effectLst/>
  </c:spPr>
  <c:txPr>
    <a:bodyPr/>
    <a:lstStyle/>
    <a:p>
      <a:pPr>
        <a:defRPr lang="zh-CN"/>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会员消费频次分布</a:t>
            </a:r>
          </a:p>
        </c:rich>
      </c:tx>
      <c:layout>
        <c:manualLayout>
          <c:xMode val="edge"/>
          <c:yMode val="edge"/>
          <c:x val="0.62761317698141439"/>
          <c:y val="2.777760557047276E-2"/>
        </c:manualLayout>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4606-4F87-B89D-DBBF4A48CDC4}"/>
              </c:ext>
            </c:extLst>
          </c:dPt>
          <c:dPt>
            <c:idx val="1"/>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3-4606-4F87-B89D-DBBF4A48CDC4}"/>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4606-4F87-B89D-DBBF4A48CDC4}"/>
              </c:ext>
            </c:extLst>
          </c:dPt>
          <c:dPt>
            <c:idx val="3"/>
            <c:bubble3D val="0"/>
            <c:spPr>
              <a:solidFill>
                <a:schemeClr val="accent6">
                  <a:lumMod val="60000"/>
                </a:schemeClr>
              </a:solidFill>
              <a:ln>
                <a:noFill/>
              </a:ln>
              <a:effectLst/>
            </c:spPr>
            <c:extLst xmlns:c16r2="http://schemas.microsoft.com/office/drawing/2015/06/chart">
              <c:ext xmlns:c16="http://schemas.microsoft.com/office/drawing/2014/chart" uri="{C3380CC4-5D6E-409C-BE32-E72D297353CC}">
                <c16:uniqueId val="{00000007-4606-4F87-B89D-DBBF4A48CDC4}"/>
              </c:ext>
            </c:extLst>
          </c:dPt>
          <c:dPt>
            <c:idx val="4"/>
            <c:bubble3D val="0"/>
            <c:spPr>
              <a:solidFill>
                <a:schemeClr val="accent5">
                  <a:lumMod val="60000"/>
                </a:schemeClr>
              </a:solidFill>
              <a:ln>
                <a:noFill/>
              </a:ln>
              <a:effectLst/>
            </c:spPr>
            <c:extLst xmlns:c16r2="http://schemas.microsoft.com/office/drawing/2015/06/chart">
              <c:ext xmlns:c16="http://schemas.microsoft.com/office/drawing/2014/chart" uri="{C3380CC4-5D6E-409C-BE32-E72D297353CC}">
                <c16:uniqueId val="{00000009-4606-4F87-B89D-DBBF4A48CDC4}"/>
              </c:ext>
            </c:extLst>
          </c:dPt>
          <c:dPt>
            <c:idx val="5"/>
            <c:bubble3D val="0"/>
            <c:spPr>
              <a:solidFill>
                <a:schemeClr val="accent4">
                  <a:lumMod val="60000"/>
                </a:schemeClr>
              </a:solidFill>
              <a:ln>
                <a:noFill/>
              </a:ln>
              <a:effectLst/>
            </c:spPr>
            <c:extLst xmlns:c16r2="http://schemas.microsoft.com/office/drawing/2015/06/chart">
              <c:ext xmlns:c16="http://schemas.microsoft.com/office/drawing/2014/chart" uri="{C3380CC4-5D6E-409C-BE32-E72D297353CC}">
                <c16:uniqueId val="{0000000B-4606-4F87-B89D-DBBF4A48CDC4}"/>
              </c:ext>
            </c:extLst>
          </c:dPt>
          <c:dPt>
            <c:idx val="6"/>
            <c:bubble3D val="0"/>
            <c:spPr>
              <a:solidFill>
                <a:schemeClr val="accent6">
                  <a:lumMod val="80000"/>
                  <a:lumOff val="20000"/>
                </a:schemeClr>
              </a:solidFill>
              <a:ln>
                <a:noFill/>
              </a:ln>
              <a:effectLst/>
            </c:spPr>
            <c:extLst xmlns:c16r2="http://schemas.microsoft.com/office/drawing/2015/06/chart">
              <c:ext xmlns:c16="http://schemas.microsoft.com/office/drawing/2014/chart" uri="{C3380CC4-5D6E-409C-BE32-E72D297353CC}">
                <c16:uniqueId val="{0000000D-4606-4F87-B89D-DBBF4A48CDC4}"/>
              </c:ext>
            </c:extLst>
          </c:dPt>
          <c:dLbls>
            <c:dLbl>
              <c:idx val="0"/>
              <c:layout/>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1-4606-4F87-B89D-DBBF4A48CDC4}"/>
                </c:ext>
                <c:ext xmlns:c15="http://schemas.microsoft.com/office/drawing/2012/chart" uri="{CE6537A1-D6FC-4f65-9D91-7224C49458BB}">
                  <c15:layout/>
                </c:ext>
              </c:extLst>
            </c:dLbl>
            <c:dLbl>
              <c:idx val="1"/>
              <c:layout/>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3-4606-4F87-B89D-DBBF4A48CDC4}"/>
                </c:ext>
                <c:ext xmlns:c15="http://schemas.microsoft.com/office/drawing/2012/chart" uri="{CE6537A1-D6FC-4f65-9D91-7224C49458BB}">
                  <c15:layout/>
                </c:ext>
              </c:extLst>
            </c:dLbl>
            <c:dLbl>
              <c:idx val="3"/>
              <c:layout/>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7-4606-4F87-B89D-DBBF4A48CDC4}"/>
                </c:ext>
                <c:ext xmlns:c15="http://schemas.microsoft.com/office/drawing/2012/chart" uri="{CE6537A1-D6FC-4f65-9D91-7224C49458BB}">
                  <c15:layout/>
                </c:ext>
              </c:extLst>
            </c:dLbl>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xmlns:c16r2="http://schemas.microsoft.com/office/drawing/2015/06/chart">
              <c:ext xmlns:c15="http://schemas.microsoft.com/office/drawing/2012/chart" uri="{CE6537A1-D6FC-4f65-9D91-7224C49458BB}">
                <c15:layout/>
              </c:ext>
            </c:extLst>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会员分析2!$B$3:$B$9</c:f>
              <c:numCache>
                <c:formatCode>#,##0</c:formatCode>
                <c:ptCount val="7"/>
                <c:pt idx="0">
                  <c:v>4861682</c:v>
                </c:pt>
                <c:pt idx="1">
                  <c:v>2073556</c:v>
                </c:pt>
                <c:pt idx="2">
                  <c:v>1285910</c:v>
                </c:pt>
                <c:pt idx="3">
                  <c:v>2619870</c:v>
                </c:pt>
                <c:pt idx="4">
                  <c:v>1427051</c:v>
                </c:pt>
                <c:pt idx="5">
                  <c:v>840870</c:v>
                </c:pt>
                <c:pt idx="6">
                  <c:v>1143268</c:v>
                </c:pt>
              </c:numCache>
            </c:numRef>
          </c:val>
          <c:extLst xmlns:c16r2="http://schemas.microsoft.com/office/drawing/2015/06/chart">
            <c:ext xmlns:c16="http://schemas.microsoft.com/office/drawing/2014/chart" uri="{C3380CC4-5D6E-409C-BE32-E72D297353CC}">
              <c16:uniqueId val="{0000000E-4606-4F87-B89D-DBBF4A48CDC4}"/>
            </c:ext>
          </c:extLst>
        </c:ser>
        <c:ser>
          <c:idx val="1"/>
          <c:order val="1"/>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10-4606-4F87-B89D-DBBF4A48CDC4}"/>
              </c:ext>
            </c:extLst>
          </c:dPt>
          <c:dPt>
            <c:idx val="1"/>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12-4606-4F87-B89D-DBBF4A48CDC4}"/>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14-4606-4F87-B89D-DBBF4A48CDC4}"/>
              </c:ext>
            </c:extLst>
          </c:dPt>
          <c:dPt>
            <c:idx val="3"/>
            <c:bubble3D val="0"/>
            <c:spPr>
              <a:solidFill>
                <a:schemeClr val="accent6">
                  <a:lumMod val="60000"/>
                </a:schemeClr>
              </a:solidFill>
              <a:ln>
                <a:noFill/>
              </a:ln>
              <a:effectLst/>
            </c:spPr>
            <c:extLst xmlns:c16r2="http://schemas.microsoft.com/office/drawing/2015/06/chart">
              <c:ext xmlns:c16="http://schemas.microsoft.com/office/drawing/2014/chart" uri="{C3380CC4-5D6E-409C-BE32-E72D297353CC}">
                <c16:uniqueId val="{00000016-4606-4F87-B89D-DBBF4A48CDC4}"/>
              </c:ext>
            </c:extLst>
          </c:dPt>
          <c:dPt>
            <c:idx val="4"/>
            <c:bubble3D val="0"/>
            <c:spPr>
              <a:solidFill>
                <a:schemeClr val="accent5">
                  <a:lumMod val="60000"/>
                </a:schemeClr>
              </a:solidFill>
              <a:ln>
                <a:noFill/>
              </a:ln>
              <a:effectLst/>
            </c:spPr>
            <c:extLst xmlns:c16r2="http://schemas.microsoft.com/office/drawing/2015/06/chart">
              <c:ext xmlns:c16="http://schemas.microsoft.com/office/drawing/2014/chart" uri="{C3380CC4-5D6E-409C-BE32-E72D297353CC}">
                <c16:uniqueId val="{00000018-4606-4F87-B89D-DBBF4A48CDC4}"/>
              </c:ext>
            </c:extLst>
          </c:dPt>
          <c:dPt>
            <c:idx val="5"/>
            <c:bubble3D val="0"/>
            <c:spPr>
              <a:solidFill>
                <a:schemeClr val="accent4">
                  <a:lumMod val="60000"/>
                </a:schemeClr>
              </a:solidFill>
              <a:ln>
                <a:noFill/>
              </a:ln>
              <a:effectLst/>
            </c:spPr>
            <c:extLst xmlns:c16r2="http://schemas.microsoft.com/office/drawing/2015/06/chart">
              <c:ext xmlns:c16="http://schemas.microsoft.com/office/drawing/2014/chart" uri="{C3380CC4-5D6E-409C-BE32-E72D297353CC}">
                <c16:uniqueId val="{0000001A-4606-4F87-B89D-DBBF4A48CDC4}"/>
              </c:ext>
            </c:extLst>
          </c:dPt>
          <c:dPt>
            <c:idx val="6"/>
            <c:bubble3D val="0"/>
            <c:spPr>
              <a:solidFill>
                <a:schemeClr val="accent6">
                  <a:lumMod val="80000"/>
                  <a:lumOff val="20000"/>
                </a:schemeClr>
              </a:solidFill>
              <a:ln>
                <a:noFill/>
              </a:ln>
              <a:effectLst/>
            </c:spPr>
            <c:extLst xmlns:c16r2="http://schemas.microsoft.com/office/drawing/2015/06/chart">
              <c:ext xmlns:c16="http://schemas.microsoft.com/office/drawing/2014/chart" uri="{C3380CC4-5D6E-409C-BE32-E72D297353CC}">
                <c16:uniqueId val="{0000001C-4606-4F87-B89D-DBBF4A48CDC4}"/>
              </c:ext>
            </c:extLst>
          </c:dPt>
          <c:cat>
            <c:strRef>
              <c:f>会员分析2!$A$3:$A$9</c:f>
              <c:strCache>
                <c:ptCount val="7"/>
                <c:pt idx="0">
                  <c:v>1次</c:v>
                </c:pt>
                <c:pt idx="1">
                  <c:v>2次</c:v>
                </c:pt>
                <c:pt idx="2">
                  <c:v>3次</c:v>
                </c:pt>
                <c:pt idx="3">
                  <c:v>4-7次</c:v>
                </c:pt>
                <c:pt idx="4">
                  <c:v>8-12次</c:v>
                </c:pt>
                <c:pt idx="5">
                  <c:v>13-18次</c:v>
                </c:pt>
                <c:pt idx="6">
                  <c:v>19次以上</c:v>
                </c:pt>
              </c:strCache>
            </c:strRef>
          </c:cat>
          <c:val>
            <c:numRef>
              <c:f>会员分析2!$C$3:$C$9</c:f>
              <c:numCache>
                <c:formatCode>0%</c:formatCode>
                <c:ptCount val="7"/>
                <c:pt idx="0">
                  <c:v>0.34111783529385997</c:v>
                </c:pt>
                <c:pt idx="1">
                  <c:v>0.14549016864545999</c:v>
                </c:pt>
                <c:pt idx="2">
                  <c:v>9.0225324400634896E-2</c:v>
                </c:pt>
                <c:pt idx="3">
                  <c:v>0.18382205647167499</c:v>
                </c:pt>
                <c:pt idx="4">
                  <c:v>0.100128422215591</c:v>
                </c:pt>
                <c:pt idx="5">
                  <c:v>5.8999283409229199E-2</c:v>
                </c:pt>
                <c:pt idx="6">
                  <c:v>8.0216909563550404E-2</c:v>
                </c:pt>
              </c:numCache>
            </c:numRef>
          </c:val>
          <c:extLst xmlns:c16r2="http://schemas.microsoft.com/office/drawing/2015/06/chart">
            <c:ext xmlns:c16="http://schemas.microsoft.com/office/drawing/2014/chart" uri="{C3380CC4-5D6E-409C-BE32-E72D297353CC}">
              <c16:uniqueId val="{0000001D-4606-4F87-B89D-DBBF4A48CDC4}"/>
            </c:ext>
          </c:extLst>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D4BE-4F94-8FBE-05AB6F384464}"/>
              </c:ext>
            </c:extLst>
          </c:dPt>
          <c:dPt>
            <c:idx val="1"/>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3-D4BE-4F94-8FBE-05AB6F384464}"/>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D4BE-4F94-8FBE-05AB6F384464}"/>
              </c:ext>
            </c:extLst>
          </c:dPt>
          <c:dPt>
            <c:idx val="3"/>
            <c:bubble3D val="0"/>
            <c:spPr>
              <a:solidFill>
                <a:schemeClr val="accent6">
                  <a:lumMod val="60000"/>
                </a:schemeClr>
              </a:solidFill>
              <a:ln>
                <a:noFill/>
              </a:ln>
              <a:effectLst/>
            </c:spPr>
            <c:extLst xmlns:c16r2="http://schemas.microsoft.com/office/drawing/2015/06/chart">
              <c:ext xmlns:c16="http://schemas.microsoft.com/office/drawing/2014/chart" uri="{C3380CC4-5D6E-409C-BE32-E72D297353CC}">
                <c16:uniqueId val="{00000007-D4BE-4F94-8FBE-05AB6F384464}"/>
              </c:ext>
            </c:extLst>
          </c:dPt>
          <c:dPt>
            <c:idx val="4"/>
            <c:bubble3D val="0"/>
            <c:spPr>
              <a:solidFill>
                <a:schemeClr val="accent5">
                  <a:lumMod val="60000"/>
                </a:schemeClr>
              </a:solidFill>
              <a:ln>
                <a:noFill/>
              </a:ln>
              <a:effectLst/>
            </c:spPr>
            <c:extLst xmlns:c16r2="http://schemas.microsoft.com/office/drawing/2015/06/chart">
              <c:ext xmlns:c16="http://schemas.microsoft.com/office/drawing/2014/chart" uri="{C3380CC4-5D6E-409C-BE32-E72D297353CC}">
                <c16:uniqueId val="{00000009-D4BE-4F94-8FBE-05AB6F384464}"/>
              </c:ext>
            </c:extLst>
          </c:dPt>
          <c:dPt>
            <c:idx val="5"/>
            <c:bubble3D val="0"/>
            <c:spPr>
              <a:solidFill>
                <a:schemeClr val="accent4">
                  <a:lumMod val="60000"/>
                </a:schemeClr>
              </a:solidFill>
              <a:ln>
                <a:noFill/>
              </a:ln>
              <a:effectLst/>
            </c:spPr>
            <c:extLst xmlns:c16r2="http://schemas.microsoft.com/office/drawing/2015/06/chart">
              <c:ext xmlns:c16="http://schemas.microsoft.com/office/drawing/2014/chart" uri="{C3380CC4-5D6E-409C-BE32-E72D297353CC}">
                <c16:uniqueId val="{0000000B-D4BE-4F94-8FBE-05AB6F384464}"/>
              </c:ext>
            </c:extLst>
          </c:dPt>
          <c:dPt>
            <c:idx val="6"/>
            <c:bubble3D val="0"/>
            <c:spPr>
              <a:solidFill>
                <a:schemeClr val="accent6">
                  <a:lumMod val="80000"/>
                  <a:lumOff val="20000"/>
                </a:schemeClr>
              </a:solidFill>
              <a:ln>
                <a:noFill/>
              </a:ln>
              <a:effectLst/>
            </c:spPr>
            <c:extLst xmlns:c16r2="http://schemas.microsoft.com/office/drawing/2015/06/chart">
              <c:ext xmlns:c16="http://schemas.microsoft.com/office/drawing/2014/chart" uri="{C3380CC4-5D6E-409C-BE32-E72D297353CC}">
                <c16:uniqueId val="{0000000D-D4BE-4F94-8FBE-05AB6F384464}"/>
              </c:ext>
            </c:extLst>
          </c:dPt>
          <c:dLbls>
            <c:dLbl>
              <c:idx val="0"/>
              <c:layout/>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1-D4BE-4F94-8FBE-05AB6F384464}"/>
                </c:ext>
                <c:ext xmlns:c15="http://schemas.microsoft.com/office/drawing/2012/chart" uri="{CE6537A1-D6FC-4f65-9D91-7224C49458BB}">
                  <c15:spPr xmlns:c15="http://schemas.microsoft.com/office/drawing/2012/chart">
                    <a:prstGeom prst="rect">
                      <a:avLst/>
                    </a:prstGeom>
                    <a:noFill/>
                    <a:ln>
                      <a:noFill/>
                    </a:ln>
                  </c15:spPr>
                  <c15:layout/>
                </c:ext>
              </c:extLst>
            </c:dLbl>
            <c:dLbl>
              <c:idx val="1"/>
              <c:layout/>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3-D4BE-4F94-8FBE-05AB6F384464}"/>
                </c:ext>
                <c:ext xmlns:c15="http://schemas.microsoft.com/office/drawing/2012/chart" uri="{CE6537A1-D6FC-4f65-9D91-7224C49458BB}">
                  <c15:spPr xmlns:c15="http://schemas.microsoft.com/office/drawing/2012/chart">
                    <a:prstGeom prst="rect">
                      <a:avLst/>
                    </a:prstGeom>
                    <a:noFill/>
                    <a:ln>
                      <a:noFill/>
                    </a:ln>
                  </c15:spPr>
                  <c15:layout/>
                </c:ext>
              </c:extLst>
            </c:dLbl>
            <c:dLbl>
              <c:idx val="3"/>
              <c:layout/>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7-D4BE-4F94-8FBE-05AB6F384464}"/>
                </c:ext>
                <c:ext xmlns:c15="http://schemas.microsoft.com/office/drawing/2012/chart" uri="{CE6537A1-D6FC-4f65-9D91-7224C49458BB}">
                  <c15:spPr xmlns:c15="http://schemas.microsoft.com/office/drawing/2012/chart">
                    <a:prstGeom prst="rect">
                      <a:avLst/>
                    </a:prstGeom>
                    <a:noFill/>
                    <a:ln>
                      <a:noFill/>
                    </a:ln>
                  </c15:spPr>
                  <c15:layout/>
                </c:ext>
              </c:extLst>
            </c:dLbl>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ext>
            </c:extLst>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会员分析2!$K$2:$K$8</c:f>
              <c:numCache>
                <c:formatCode>#,##0</c:formatCode>
                <c:ptCount val="7"/>
                <c:pt idx="0">
                  <c:v>2512248</c:v>
                </c:pt>
                <c:pt idx="1">
                  <c:v>1794106</c:v>
                </c:pt>
                <c:pt idx="2">
                  <c:v>1848864</c:v>
                </c:pt>
                <c:pt idx="3">
                  <c:v>2213578</c:v>
                </c:pt>
                <c:pt idx="4">
                  <c:v>1291154</c:v>
                </c:pt>
                <c:pt idx="5">
                  <c:v>862496</c:v>
                </c:pt>
                <c:pt idx="6">
                  <c:v>629734</c:v>
                </c:pt>
              </c:numCache>
            </c:numRef>
          </c:val>
          <c:extLst xmlns:c16r2="http://schemas.microsoft.com/office/drawing/2015/06/chart">
            <c:ext xmlns:c16="http://schemas.microsoft.com/office/drawing/2014/chart" uri="{C3380CC4-5D6E-409C-BE32-E72D297353CC}">
              <c16:uniqueId val="{0000000E-D4BE-4F94-8FBE-05AB6F384464}"/>
            </c:ext>
          </c:extLst>
        </c:ser>
        <c:ser>
          <c:idx val="1"/>
          <c:order val="1"/>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10-D4BE-4F94-8FBE-05AB6F384464}"/>
              </c:ext>
            </c:extLst>
          </c:dPt>
          <c:dPt>
            <c:idx val="1"/>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12-D4BE-4F94-8FBE-05AB6F384464}"/>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14-D4BE-4F94-8FBE-05AB6F384464}"/>
              </c:ext>
            </c:extLst>
          </c:dPt>
          <c:dPt>
            <c:idx val="3"/>
            <c:bubble3D val="0"/>
            <c:spPr>
              <a:solidFill>
                <a:schemeClr val="accent6">
                  <a:lumMod val="60000"/>
                </a:schemeClr>
              </a:solidFill>
              <a:ln>
                <a:noFill/>
              </a:ln>
              <a:effectLst/>
            </c:spPr>
            <c:extLst xmlns:c16r2="http://schemas.microsoft.com/office/drawing/2015/06/chart">
              <c:ext xmlns:c16="http://schemas.microsoft.com/office/drawing/2014/chart" uri="{C3380CC4-5D6E-409C-BE32-E72D297353CC}">
                <c16:uniqueId val="{00000016-D4BE-4F94-8FBE-05AB6F384464}"/>
              </c:ext>
            </c:extLst>
          </c:dPt>
          <c:dPt>
            <c:idx val="4"/>
            <c:bubble3D val="0"/>
            <c:spPr>
              <a:solidFill>
                <a:schemeClr val="accent5">
                  <a:lumMod val="60000"/>
                </a:schemeClr>
              </a:solidFill>
              <a:ln>
                <a:noFill/>
              </a:ln>
              <a:effectLst/>
            </c:spPr>
            <c:extLst xmlns:c16r2="http://schemas.microsoft.com/office/drawing/2015/06/chart">
              <c:ext xmlns:c16="http://schemas.microsoft.com/office/drawing/2014/chart" uri="{C3380CC4-5D6E-409C-BE32-E72D297353CC}">
                <c16:uniqueId val="{00000018-D4BE-4F94-8FBE-05AB6F384464}"/>
              </c:ext>
            </c:extLst>
          </c:dPt>
          <c:dPt>
            <c:idx val="5"/>
            <c:bubble3D val="0"/>
            <c:spPr>
              <a:solidFill>
                <a:schemeClr val="accent4">
                  <a:lumMod val="60000"/>
                </a:schemeClr>
              </a:solidFill>
              <a:ln>
                <a:noFill/>
              </a:ln>
              <a:effectLst/>
            </c:spPr>
            <c:extLst xmlns:c16r2="http://schemas.microsoft.com/office/drawing/2015/06/chart">
              <c:ext xmlns:c16="http://schemas.microsoft.com/office/drawing/2014/chart" uri="{C3380CC4-5D6E-409C-BE32-E72D297353CC}">
                <c16:uniqueId val="{0000001A-D4BE-4F94-8FBE-05AB6F384464}"/>
              </c:ext>
            </c:extLst>
          </c:dPt>
          <c:dPt>
            <c:idx val="6"/>
            <c:bubble3D val="0"/>
            <c:spPr>
              <a:solidFill>
                <a:schemeClr val="accent6">
                  <a:lumMod val="80000"/>
                  <a:lumOff val="20000"/>
                </a:schemeClr>
              </a:solidFill>
              <a:ln>
                <a:noFill/>
              </a:ln>
              <a:effectLst/>
            </c:spPr>
            <c:extLst xmlns:c16r2="http://schemas.microsoft.com/office/drawing/2015/06/chart">
              <c:ext xmlns:c16="http://schemas.microsoft.com/office/drawing/2014/chart" uri="{C3380CC4-5D6E-409C-BE32-E72D297353CC}">
                <c16:uniqueId val="{0000001C-D4BE-4F94-8FBE-05AB6F384464}"/>
              </c:ext>
            </c:extLst>
          </c:dPt>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会员分析2!$L$2:$L$8</c:f>
              <c:numCache>
                <c:formatCode>0%</c:formatCode>
                <c:ptCount val="7"/>
                <c:pt idx="0">
                  <c:v>0.22526967821537999</c:v>
                </c:pt>
                <c:pt idx="1">
                  <c:v>0.160874914142347</c:v>
                </c:pt>
                <c:pt idx="2">
                  <c:v>0.16578498553646001</c:v>
                </c:pt>
                <c:pt idx="3">
                  <c:v>0.198488367296798</c:v>
                </c:pt>
                <c:pt idx="4">
                  <c:v>0.11577592901118899</c:v>
                </c:pt>
                <c:pt idx="5">
                  <c:v>7.7338780399885898E-2</c:v>
                </c:pt>
                <c:pt idx="6">
                  <c:v>5.64673453979401E-2</c:v>
                </c:pt>
              </c:numCache>
            </c:numRef>
          </c:val>
          <c:extLst xmlns:c16r2="http://schemas.microsoft.com/office/drawing/2015/06/chart">
            <c:ext xmlns:c16="http://schemas.microsoft.com/office/drawing/2014/chart" uri="{C3380CC4-5D6E-409C-BE32-E72D297353CC}">
              <c16:uniqueId val="{0000001D-D4BE-4F94-8FBE-05AB6F384464}"/>
            </c:ext>
          </c:extLst>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noFill/>
      <a:prstDash val="solid"/>
      <a:round/>
    </a:ln>
    <a:effectLst/>
  </c:spPr>
  <c:txPr>
    <a:bodyPr/>
    <a:lstStyle/>
    <a:p>
      <a:pPr>
        <a:defRPr lang="zh-CN"/>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（会员）各年龄品类销售结构</a:t>
            </a:r>
          </a:p>
        </c:rich>
      </c:tx>
      <c:layout>
        <c:manualLayout>
          <c:xMode val="edge"/>
          <c:yMode val="edge"/>
          <c:x val="0.39726027397260399"/>
          <c:y val="2.42550242550243E-2"/>
        </c:manualLayout>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stacked"/>
        <c:varyColors val="0"/>
        <c:ser>
          <c:idx val="0"/>
          <c:order val="0"/>
          <c:tx>
            <c:strRef>
              <c:f>品类分析_1!$F$64</c:f>
              <c:strCache>
                <c:ptCount val="1"/>
                <c:pt idx="0">
                  <c:v>处方药</c:v>
                </c:pt>
              </c:strCache>
            </c:strRef>
          </c:tx>
          <c:spPr>
            <a:solidFill>
              <a:schemeClr val="accent6"/>
            </a:solidFill>
            <a:ln>
              <a:noFill/>
            </a:ln>
            <a:effectLst/>
          </c:spPr>
          <c:dLbls>
            <c:dLbl>
              <c:idx val="0"/>
              <c:layout>
                <c:manualLayout>
                  <c:x val="1.7112466634058653E-2"/>
                  <c:y val="-6.8425501699578437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0.39697234702878398</c:v>
                </c:pt>
                <c:pt idx="1">
                  <c:v>0.25482266558080202</c:v>
                </c:pt>
                <c:pt idx="2">
                  <c:v>0.26049597358773502</c:v>
                </c:pt>
                <c:pt idx="3">
                  <c:v>0.31423806235304902</c:v>
                </c:pt>
                <c:pt idx="4">
                  <c:v>0.33880911207317999</c:v>
                </c:pt>
                <c:pt idx="5">
                  <c:v>0.378208224718662</c:v>
                </c:pt>
                <c:pt idx="6">
                  <c:v>0.40105456786879101</c:v>
                </c:pt>
                <c:pt idx="7">
                  <c:v>0.42513717643186399</c:v>
                </c:pt>
                <c:pt idx="8">
                  <c:v>0.44101600406859798</c:v>
                </c:pt>
                <c:pt idx="9">
                  <c:v>0.45183269289469702</c:v>
                </c:pt>
                <c:pt idx="10">
                  <c:v>0.46920694107856498</c:v>
                </c:pt>
                <c:pt idx="11">
                  <c:v>0.47921235911925703</c:v>
                </c:pt>
                <c:pt idx="12">
                  <c:v>0.492489028463931</c:v>
                </c:pt>
                <c:pt idx="13">
                  <c:v>0.488421054374578</c:v>
                </c:pt>
                <c:pt idx="14">
                  <c:v>0.46020598960522502</c:v>
                </c:pt>
              </c:numCache>
            </c:numRef>
          </c:val>
          <c:extLst xmlns:c16r2="http://schemas.microsoft.com/office/drawing/2015/06/chart">
            <c:ext xmlns:c16="http://schemas.microsoft.com/office/drawing/2014/chart" uri="{C3380CC4-5D6E-409C-BE32-E72D297353CC}">
              <c16:uniqueId val="{00000000-B558-4215-A0BE-369612DA5F45}"/>
            </c:ext>
          </c:extLst>
        </c:ser>
        <c:ser>
          <c:idx val="1"/>
          <c:order val="1"/>
          <c:tx>
            <c:strRef>
              <c:f>品类分析_1!$F$65</c:f>
              <c:strCache>
                <c:ptCount val="1"/>
                <c:pt idx="0">
                  <c:v>非处方药</c:v>
                </c:pt>
              </c:strCache>
            </c:strRef>
          </c:tx>
          <c:spPr>
            <a:solidFill>
              <a:schemeClr val="accent5"/>
            </a:solidFill>
            <a:ln>
              <a:noFill/>
            </a:ln>
            <a:effectLst/>
          </c:spPr>
          <c:dLbls>
            <c:dLbl>
              <c:idx val="0"/>
              <c:layout>
                <c:manualLayout>
                  <c:x val="1.8668145418973082E-2"/>
                  <c:y val="-4.3216106336575834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0.32948126251422999</c:v>
                </c:pt>
                <c:pt idx="1">
                  <c:v>0.43357441790178802</c:v>
                </c:pt>
                <c:pt idx="2">
                  <c:v>0.42744909825486499</c:v>
                </c:pt>
                <c:pt idx="3">
                  <c:v>0.39815072507404098</c:v>
                </c:pt>
                <c:pt idx="4">
                  <c:v>0.38699434766428698</c:v>
                </c:pt>
                <c:pt idx="5">
                  <c:v>0.348395667689891</c:v>
                </c:pt>
                <c:pt idx="6">
                  <c:v>0.326840894619495</c:v>
                </c:pt>
                <c:pt idx="7">
                  <c:v>0.30476912873614098</c:v>
                </c:pt>
                <c:pt idx="8">
                  <c:v>0.292444897043801</c:v>
                </c:pt>
                <c:pt idx="9">
                  <c:v>0.28552651860523598</c:v>
                </c:pt>
                <c:pt idx="10">
                  <c:v>0.27221996704158702</c:v>
                </c:pt>
                <c:pt idx="11">
                  <c:v>0.26635225577326099</c:v>
                </c:pt>
                <c:pt idx="12">
                  <c:v>0.25257748534360103</c:v>
                </c:pt>
                <c:pt idx="13">
                  <c:v>0.255194509685778</c:v>
                </c:pt>
                <c:pt idx="14">
                  <c:v>0.28842270417555799</c:v>
                </c:pt>
              </c:numCache>
            </c:numRef>
          </c:val>
          <c:extLst xmlns:c16r2="http://schemas.microsoft.com/office/drawing/2015/06/chart">
            <c:ext xmlns:c16="http://schemas.microsoft.com/office/drawing/2014/chart" uri="{C3380CC4-5D6E-409C-BE32-E72D297353CC}">
              <c16:uniqueId val="{00000001-B558-4215-A0BE-369612DA5F45}"/>
            </c:ext>
          </c:extLst>
        </c:ser>
        <c:ser>
          <c:idx val="2"/>
          <c:order val="2"/>
          <c:tx>
            <c:strRef>
              <c:f>品类分析_1!$F$66</c:f>
              <c:strCache>
                <c:ptCount val="1"/>
                <c:pt idx="0">
                  <c:v>中药</c:v>
                </c:pt>
              </c:strCache>
            </c:strRef>
          </c:tx>
          <c:spPr>
            <a:solidFill>
              <a:schemeClr val="accent4"/>
            </a:solidFill>
            <a:ln>
              <a:noFill/>
            </a:ln>
            <a:effectLst/>
          </c:spPr>
          <c:dLbls>
            <c:dLbl>
              <c:idx val="0"/>
              <c:layout>
                <c:manualLayout>
                  <c:x val="1.8668145418973082E-2"/>
                  <c:y val="0"/>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8.9366938826548795E-2</c:v>
                </c:pt>
                <c:pt idx="2">
                  <c:v>8.9152673226194801E-2</c:v>
                </c:pt>
                <c:pt idx="3">
                  <c:v>9.1125168008632199E-2</c:v>
                </c:pt>
                <c:pt idx="4">
                  <c:v>9.4840788293317005E-2</c:v>
                </c:pt>
                <c:pt idx="5">
                  <c:v>0.10792731261922101</c:v>
                </c:pt>
                <c:pt idx="6">
                  <c:v>0.115890603646972</c:v>
                </c:pt>
                <c:pt idx="7">
                  <c:v>0.119499036650665</c:v>
                </c:pt>
                <c:pt idx="8">
                  <c:v>0.11969677284682601</c:v>
                </c:pt>
                <c:pt idx="9">
                  <c:v>0.117505989803214</c:v>
                </c:pt>
                <c:pt idx="10">
                  <c:v>0.119934648227923</c:v>
                </c:pt>
                <c:pt idx="11">
                  <c:v>0.118366813740925</c:v>
                </c:pt>
                <c:pt idx="12">
                  <c:v>0.123782711497386</c:v>
                </c:pt>
                <c:pt idx="13">
                  <c:v>0.12153429925911099</c:v>
                </c:pt>
                <c:pt idx="14">
                  <c:v>0.105321988799536</c:v>
                </c:pt>
              </c:numCache>
            </c:numRef>
          </c:val>
          <c:extLst xmlns:c16r2="http://schemas.microsoft.com/office/drawing/2015/06/chart">
            <c:ext xmlns:c16="http://schemas.microsoft.com/office/drawing/2014/chart" uri="{C3380CC4-5D6E-409C-BE32-E72D297353CC}">
              <c16:uniqueId val="{00000002-B558-4215-A0BE-369612DA5F45}"/>
            </c:ext>
          </c:extLst>
        </c:ser>
        <c:ser>
          <c:idx val="3"/>
          <c:order val="3"/>
          <c:tx>
            <c:strRef>
              <c:f>品类分析_1!$F$67</c:f>
              <c:strCache>
                <c:ptCount val="1"/>
                <c:pt idx="0">
                  <c:v>保健食品</c:v>
                </c:pt>
              </c:strCache>
            </c:strRef>
          </c:tx>
          <c:spPr>
            <a:solidFill>
              <a:schemeClr val="accent6">
                <a:lumMod val="60000"/>
              </a:schemeClr>
            </a:solidFill>
            <a:ln>
              <a:noFill/>
            </a:ln>
            <a:effectLst/>
          </c:spPr>
          <c:dLbls>
            <c:dLbl>
              <c:idx val="0"/>
              <c:layout>
                <c:manualLayout>
                  <c:x val="1.711246663405866E-2"/>
                  <c:y val="3.3011922095009878E-17"/>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8.9752957887504606E-2</c:v>
                </c:pt>
                <c:pt idx="1">
                  <c:v>0.117169140884954</c:v>
                </c:pt>
                <c:pt idx="2">
                  <c:v>0.11109584935675799</c:v>
                </c:pt>
                <c:pt idx="3">
                  <c:v>9.6965699542492803E-2</c:v>
                </c:pt>
                <c:pt idx="4">
                  <c:v>9.0789522927045493E-2</c:v>
                </c:pt>
                <c:pt idx="5">
                  <c:v>8.8799597543885306E-2</c:v>
                </c:pt>
                <c:pt idx="6">
                  <c:v>8.4689468438000695E-2</c:v>
                </c:pt>
                <c:pt idx="7">
                  <c:v>8.2169054556001195E-2</c:v>
                </c:pt>
                <c:pt idx="8">
                  <c:v>7.7685615893752794E-2</c:v>
                </c:pt>
                <c:pt idx="9">
                  <c:v>7.8546192909635396E-2</c:v>
                </c:pt>
                <c:pt idx="10">
                  <c:v>7.7974502355572101E-2</c:v>
                </c:pt>
                <c:pt idx="11">
                  <c:v>7.8659197122250599E-2</c:v>
                </c:pt>
                <c:pt idx="12">
                  <c:v>7.9560075945896994E-2</c:v>
                </c:pt>
                <c:pt idx="13">
                  <c:v>8.23883037964597E-2</c:v>
                </c:pt>
                <c:pt idx="14">
                  <c:v>7.7683123198198298E-2</c:v>
                </c:pt>
              </c:numCache>
            </c:numRef>
          </c:val>
          <c:extLst xmlns:c16r2="http://schemas.microsoft.com/office/drawing/2015/06/chart">
            <c:ext xmlns:c16="http://schemas.microsoft.com/office/drawing/2014/chart" uri="{C3380CC4-5D6E-409C-BE32-E72D297353CC}">
              <c16:uniqueId val="{00000003-B558-4215-A0BE-369612DA5F45}"/>
            </c:ext>
          </c:extLst>
        </c:ser>
        <c:ser>
          <c:idx val="4"/>
          <c:order val="4"/>
          <c:tx>
            <c:strRef>
              <c:f>品类分析_1!$F$68</c:f>
              <c:strCache>
                <c:ptCount val="1"/>
                <c:pt idx="0">
                  <c:v>医疗器械</c:v>
                </c:pt>
              </c:strCache>
            </c:strRef>
          </c:tx>
          <c:spPr>
            <a:solidFill>
              <a:schemeClr val="accent5">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3.8336893470487902E-2</c:v>
                </c:pt>
                <c:pt idx="1">
                  <c:v>5.65102466119261E-2</c:v>
                </c:pt>
                <c:pt idx="2">
                  <c:v>5.83020658846981E-2</c:v>
                </c:pt>
                <c:pt idx="3">
                  <c:v>5.0791740948780098E-2</c:v>
                </c:pt>
                <c:pt idx="4">
                  <c:v>4.5189222320746902E-2</c:v>
                </c:pt>
                <c:pt idx="5">
                  <c:v>4.04844604052393E-2</c:v>
                </c:pt>
                <c:pt idx="6">
                  <c:v>3.8214748542457502E-2</c:v>
                </c:pt>
                <c:pt idx="7">
                  <c:v>3.590819422015E-2</c:v>
                </c:pt>
                <c:pt idx="8">
                  <c:v>3.6831604358315999E-2</c:v>
                </c:pt>
                <c:pt idx="9">
                  <c:v>3.5673576468294999E-2</c:v>
                </c:pt>
                <c:pt idx="10">
                  <c:v>3.2670024046022102E-2</c:v>
                </c:pt>
                <c:pt idx="11">
                  <c:v>3.1309867166573802E-2</c:v>
                </c:pt>
                <c:pt idx="12">
                  <c:v>2.8580867637669899E-2</c:v>
                </c:pt>
                <c:pt idx="13">
                  <c:v>2.8450594849555599E-2</c:v>
                </c:pt>
                <c:pt idx="14">
                  <c:v>3.8076895241758203E-2</c:v>
                </c:pt>
              </c:numCache>
            </c:numRef>
          </c:val>
          <c:extLst xmlns:c16r2="http://schemas.microsoft.com/office/drawing/2015/06/chart">
            <c:ext xmlns:c16="http://schemas.microsoft.com/office/drawing/2014/chart" uri="{C3380CC4-5D6E-409C-BE32-E72D297353CC}">
              <c16:uniqueId val="{00000004-B558-4215-A0BE-369612DA5F45}"/>
            </c:ext>
          </c:extLst>
        </c:ser>
        <c:ser>
          <c:idx val="5"/>
          <c:order val="5"/>
          <c:tx>
            <c:strRef>
              <c:f>品类分析_1!$F$69</c:f>
              <c:strCache>
                <c:ptCount val="1"/>
                <c:pt idx="0">
                  <c:v>母婴类</c:v>
                </c:pt>
              </c:strCache>
            </c:strRef>
          </c:tx>
          <c:spPr>
            <a:solidFill>
              <a:schemeClr val="accent4">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8.8379910962939293E-3</c:v>
                </c:pt>
                <c:pt idx="1">
                  <c:v>1.2645740879673699E-2</c:v>
                </c:pt>
                <c:pt idx="2">
                  <c:v>2.4619928109662601E-2</c:v>
                </c:pt>
                <c:pt idx="3">
                  <c:v>2.05529619054301E-2</c:v>
                </c:pt>
                <c:pt idx="4">
                  <c:v>1.47272249010228E-2</c:v>
                </c:pt>
                <c:pt idx="5">
                  <c:v>7.9101706837151498E-3</c:v>
                </c:pt>
                <c:pt idx="6">
                  <c:v>5.5327845446054803E-3</c:v>
                </c:pt>
                <c:pt idx="7">
                  <c:v>5.6806846277447304E-3</c:v>
                </c:pt>
                <c:pt idx="8">
                  <c:v>6.5521377437118399E-3</c:v>
                </c:pt>
                <c:pt idx="9">
                  <c:v>5.7761172919096396E-3</c:v>
                </c:pt>
                <c:pt idx="10">
                  <c:v>4.0174737297968199E-3</c:v>
                </c:pt>
                <c:pt idx="11">
                  <c:v>3.1460907848435099E-3</c:v>
                </c:pt>
                <c:pt idx="12">
                  <c:v>1.8411492020407099E-3</c:v>
                </c:pt>
                <c:pt idx="13">
                  <c:v>2.2560010170750901E-3</c:v>
                </c:pt>
                <c:pt idx="14">
                  <c:v>7.6569675983649303E-3</c:v>
                </c:pt>
              </c:numCache>
            </c:numRef>
          </c:val>
          <c:extLst xmlns:c16r2="http://schemas.microsoft.com/office/drawing/2015/06/chart">
            <c:ext xmlns:c16="http://schemas.microsoft.com/office/drawing/2014/chart" uri="{C3380CC4-5D6E-409C-BE32-E72D297353CC}">
              <c16:uniqueId val="{00000005-B558-4215-A0BE-369612DA5F45}"/>
            </c:ext>
          </c:extLst>
        </c:ser>
        <c:ser>
          <c:idx val="6"/>
          <c:order val="6"/>
          <c:tx>
            <c:strRef>
              <c:f>品类分析_1!$F$70</c:f>
              <c:strCache>
                <c:ptCount val="1"/>
                <c:pt idx="0">
                  <c:v>健康食品</c:v>
                </c:pt>
              </c:strCache>
            </c:strRef>
          </c:tx>
          <c:spPr>
            <a:solidFill>
              <a:schemeClr val="accent6">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7.5156108125031297E-3</c:v>
                </c:pt>
                <c:pt idx="1">
                  <c:v>1.0145629825829399E-2</c:v>
                </c:pt>
                <c:pt idx="2">
                  <c:v>9.0415037812209796E-3</c:v>
                </c:pt>
                <c:pt idx="3">
                  <c:v>8.7335661462371698E-3</c:v>
                </c:pt>
                <c:pt idx="4">
                  <c:v>8.7587712323311893E-3</c:v>
                </c:pt>
                <c:pt idx="5">
                  <c:v>8.1702071784370191E-3</c:v>
                </c:pt>
                <c:pt idx="6">
                  <c:v>7.7472464484893604E-3</c:v>
                </c:pt>
                <c:pt idx="7">
                  <c:v>7.5594256550768997E-3</c:v>
                </c:pt>
                <c:pt idx="8">
                  <c:v>7.4296573224615498E-3</c:v>
                </c:pt>
                <c:pt idx="9">
                  <c:v>7.3075852793130502E-3</c:v>
                </c:pt>
                <c:pt idx="10">
                  <c:v>7.0240998023079404E-3</c:v>
                </c:pt>
                <c:pt idx="11">
                  <c:v>6.6209190571197198E-3</c:v>
                </c:pt>
                <c:pt idx="12">
                  <c:v>6.2774334515464398E-3</c:v>
                </c:pt>
                <c:pt idx="13">
                  <c:v>6.67996973492748E-3</c:v>
                </c:pt>
                <c:pt idx="14">
                  <c:v>6.4484236955139503E-3</c:v>
                </c:pt>
              </c:numCache>
            </c:numRef>
          </c:val>
          <c:extLst xmlns:c16r2="http://schemas.microsoft.com/office/drawing/2015/06/chart">
            <c:ext xmlns:c16="http://schemas.microsoft.com/office/drawing/2014/chart" uri="{C3380CC4-5D6E-409C-BE32-E72D297353CC}">
              <c16:uniqueId val="{00000006-B558-4215-A0BE-369612DA5F45}"/>
            </c:ext>
          </c:extLst>
        </c:ser>
        <c:ser>
          <c:idx val="7"/>
          <c:order val="7"/>
          <c:tx>
            <c:strRef>
              <c:f>品类分析_1!$F$71</c:f>
              <c:strCache>
                <c:ptCount val="1"/>
                <c:pt idx="0">
                  <c:v>个人护理</c:v>
                </c:pt>
              </c:strCache>
            </c:strRef>
          </c:tx>
          <c:spPr>
            <a:solidFill>
              <a:schemeClr val="accent5">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5.5424209071498797E-3</c:v>
                </c:pt>
                <c:pt idx="1">
                  <c:v>9.7475203582482999E-3</c:v>
                </c:pt>
                <c:pt idx="2">
                  <c:v>6.0156960190546399E-3</c:v>
                </c:pt>
                <c:pt idx="3">
                  <c:v>5.4320817371343996E-3</c:v>
                </c:pt>
                <c:pt idx="4">
                  <c:v>5.6507223601024101E-3</c:v>
                </c:pt>
                <c:pt idx="5">
                  <c:v>5.8479046119124098E-3</c:v>
                </c:pt>
                <c:pt idx="6">
                  <c:v>5.8909550585936298E-3</c:v>
                </c:pt>
                <c:pt idx="7">
                  <c:v>5.2163509245448303E-3</c:v>
                </c:pt>
                <c:pt idx="8">
                  <c:v>4.6046995534486396E-3</c:v>
                </c:pt>
                <c:pt idx="9">
                  <c:v>4.3352026927246804E-3</c:v>
                </c:pt>
                <c:pt idx="10">
                  <c:v>4.0999572007523301E-3</c:v>
                </c:pt>
                <c:pt idx="11">
                  <c:v>3.89229034313796E-3</c:v>
                </c:pt>
                <c:pt idx="12">
                  <c:v>3.1718681691298798E-3</c:v>
                </c:pt>
                <c:pt idx="13">
                  <c:v>3.12585071552614E-3</c:v>
                </c:pt>
                <c:pt idx="14">
                  <c:v>4.3942087851274996E-3</c:v>
                </c:pt>
              </c:numCache>
            </c:numRef>
          </c:val>
          <c:extLst xmlns:c16r2="http://schemas.microsoft.com/office/drawing/2015/06/chart">
            <c:ext xmlns:c16="http://schemas.microsoft.com/office/drawing/2014/chart" uri="{C3380CC4-5D6E-409C-BE32-E72D297353CC}">
              <c16:uniqueId val="{00000007-B558-4215-A0BE-369612DA5F45}"/>
            </c:ext>
          </c:extLst>
        </c:ser>
        <c:ser>
          <c:idx val="8"/>
          <c:order val="8"/>
          <c:tx>
            <c:strRef>
              <c:f>品类分析_1!$F$72</c:f>
              <c:strCache>
                <c:ptCount val="1"/>
                <c:pt idx="0">
                  <c:v>日常用品</c:v>
                </c:pt>
              </c:strCache>
            </c:strRef>
          </c:tx>
          <c:spPr>
            <a:solidFill>
              <a:schemeClr val="accent4">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4.6151963670848697E-3</c:v>
                </c:pt>
                <c:pt idx="1">
                  <c:v>5.2701305871189997E-3</c:v>
                </c:pt>
                <c:pt idx="2">
                  <c:v>4.8822023669846098E-3</c:v>
                </c:pt>
                <c:pt idx="3">
                  <c:v>5.2095653322938498E-3</c:v>
                </c:pt>
                <c:pt idx="4">
                  <c:v>5.2261027364906096E-3</c:v>
                </c:pt>
                <c:pt idx="5">
                  <c:v>5.0841929231450296E-3</c:v>
                </c:pt>
                <c:pt idx="6">
                  <c:v>5.1726369651255103E-3</c:v>
                </c:pt>
                <c:pt idx="7">
                  <c:v>5.1390280226351597E-3</c:v>
                </c:pt>
                <c:pt idx="8">
                  <c:v>5.1614312785516099E-3</c:v>
                </c:pt>
                <c:pt idx="9">
                  <c:v>5.27748116696505E-3</c:v>
                </c:pt>
                <c:pt idx="10">
                  <c:v>5.1695657519427304E-3</c:v>
                </c:pt>
                <c:pt idx="11">
                  <c:v>5.1524018365118303E-3</c:v>
                </c:pt>
                <c:pt idx="12">
                  <c:v>5.0460229748072304E-3</c:v>
                </c:pt>
                <c:pt idx="13">
                  <c:v>5.1270889175609197E-3</c:v>
                </c:pt>
                <c:pt idx="14">
                  <c:v>4.1979645074050496E-3</c:v>
                </c:pt>
              </c:numCache>
            </c:numRef>
          </c:val>
          <c:extLst xmlns:c16r2="http://schemas.microsoft.com/office/drawing/2015/06/chart">
            <c:ext xmlns:c16="http://schemas.microsoft.com/office/drawing/2014/chart" uri="{C3380CC4-5D6E-409C-BE32-E72D297353CC}">
              <c16:uniqueId val="{00000008-B558-4215-A0BE-369612DA5F45}"/>
            </c:ext>
          </c:extLst>
        </c:ser>
        <c:ser>
          <c:idx val="9"/>
          <c:order val="9"/>
          <c:tx>
            <c:strRef>
              <c:f>品类分析_1!$F$73</c:f>
              <c:strCache>
                <c:ptCount val="1"/>
                <c:pt idx="0">
                  <c:v>消毒用品</c:v>
                </c:pt>
              </c:strCache>
            </c:strRef>
          </c:tx>
          <c:spPr>
            <a:solidFill>
              <a:schemeClr val="accent6">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4.0961989288513297E-3</c:v>
                </c:pt>
                <c:pt idx="1">
                  <c:v>4.9089374641059398E-3</c:v>
                </c:pt>
                <c:pt idx="2">
                  <c:v>4.0803134506436503E-3</c:v>
                </c:pt>
                <c:pt idx="3">
                  <c:v>3.8991612432879999E-3</c:v>
                </c:pt>
                <c:pt idx="4">
                  <c:v>3.7896262437042499E-3</c:v>
                </c:pt>
                <c:pt idx="5">
                  <c:v>3.6041650204079101E-3</c:v>
                </c:pt>
                <c:pt idx="6">
                  <c:v>3.3755190830498699E-3</c:v>
                </c:pt>
                <c:pt idx="7">
                  <c:v>3.1303511769275E-3</c:v>
                </c:pt>
                <c:pt idx="8">
                  <c:v>3.2477526562255002E-3</c:v>
                </c:pt>
                <c:pt idx="9">
                  <c:v>3.1646366380154501E-3</c:v>
                </c:pt>
                <c:pt idx="10">
                  <c:v>2.8446940403143699E-3</c:v>
                </c:pt>
                <c:pt idx="11">
                  <c:v>2.7881496433283998E-3</c:v>
                </c:pt>
                <c:pt idx="12">
                  <c:v>2.5035642901409501E-3</c:v>
                </c:pt>
                <c:pt idx="13">
                  <c:v>2.5597955881305002E-3</c:v>
                </c:pt>
                <c:pt idx="14">
                  <c:v>3.34817206487632E-3</c:v>
                </c:pt>
              </c:numCache>
            </c:numRef>
          </c:val>
          <c:extLst xmlns:c16r2="http://schemas.microsoft.com/office/drawing/2015/06/chart">
            <c:ext xmlns:c16="http://schemas.microsoft.com/office/drawing/2014/chart" uri="{C3380CC4-5D6E-409C-BE32-E72D297353CC}">
              <c16:uniqueId val="{00000009-B558-4215-A0BE-369612DA5F45}"/>
            </c:ext>
          </c:extLst>
        </c:ser>
        <c:ser>
          <c:idx val="10"/>
          <c:order val="10"/>
          <c:tx>
            <c:strRef>
              <c:f>品类分析_1!$F$74</c:f>
              <c:strCache>
                <c:ptCount val="1"/>
                <c:pt idx="0">
                  <c:v>健身康复</c:v>
                </c:pt>
              </c:strCache>
            </c:strRef>
          </c:tx>
          <c:spPr>
            <a:solidFill>
              <a:schemeClr val="accent5">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2.5785367354995E-3</c:v>
                </c:pt>
                <c:pt idx="1">
                  <c:v>2.5371555906529902E-3</c:v>
                </c:pt>
                <c:pt idx="2">
                  <c:v>2.5115952828165802E-3</c:v>
                </c:pt>
                <c:pt idx="3">
                  <c:v>2.6319024354987701E-3</c:v>
                </c:pt>
                <c:pt idx="4">
                  <c:v>2.7427114158236001E-3</c:v>
                </c:pt>
                <c:pt idx="5">
                  <c:v>2.87590283675259E-3</c:v>
                </c:pt>
                <c:pt idx="6">
                  <c:v>2.95753800489866E-3</c:v>
                </c:pt>
                <c:pt idx="7">
                  <c:v>2.9550861747424701E-3</c:v>
                </c:pt>
                <c:pt idx="8">
                  <c:v>2.9609977997236601E-3</c:v>
                </c:pt>
                <c:pt idx="9">
                  <c:v>2.7444202005501598E-3</c:v>
                </c:pt>
                <c:pt idx="10">
                  <c:v>2.5142103104501398E-3</c:v>
                </c:pt>
                <c:pt idx="11">
                  <c:v>2.40195416532387E-3</c:v>
                </c:pt>
                <c:pt idx="12">
                  <c:v>2.2181816906198201E-3</c:v>
                </c:pt>
                <c:pt idx="13">
                  <c:v>2.4493502590625499E-3</c:v>
                </c:pt>
                <c:pt idx="14">
                  <c:v>1.7224163629458199E-3</c:v>
                </c:pt>
              </c:numCache>
            </c:numRef>
          </c:val>
          <c:extLst xmlns:c16r2="http://schemas.microsoft.com/office/drawing/2015/06/chart">
            <c:ext xmlns:c16="http://schemas.microsoft.com/office/drawing/2014/chart" uri="{C3380CC4-5D6E-409C-BE32-E72D297353CC}">
              <c16:uniqueId val="{0000000A-B558-4215-A0BE-369612DA5F45}"/>
            </c:ext>
          </c:extLst>
        </c:ser>
        <c:ser>
          <c:idx val="11"/>
          <c:order val="11"/>
          <c:tx>
            <c:strRef>
              <c:f>品类分析_1!$F$75</c:f>
              <c:strCache>
                <c:ptCount val="1"/>
                <c:pt idx="0">
                  <c:v>普通食品</c:v>
                </c:pt>
              </c:strCache>
            </c:strRef>
          </c:tx>
          <c:spPr>
            <a:solidFill>
              <a:schemeClr val="accent4">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2.4714923043924202E-3</c:v>
                </c:pt>
                <c:pt idx="1">
                  <c:v>3.2917312418375699E-3</c:v>
                </c:pt>
                <c:pt idx="2">
                  <c:v>2.3477610217251099E-3</c:v>
                </c:pt>
                <c:pt idx="3">
                  <c:v>2.2659998952813099E-3</c:v>
                </c:pt>
                <c:pt idx="4">
                  <c:v>2.4757536167227799E-3</c:v>
                </c:pt>
                <c:pt idx="5">
                  <c:v>2.6875091723013102E-3</c:v>
                </c:pt>
                <c:pt idx="6">
                  <c:v>2.6289275458847598E-3</c:v>
                </c:pt>
                <c:pt idx="7">
                  <c:v>2.82873753943641E-3</c:v>
                </c:pt>
                <c:pt idx="8">
                  <c:v>2.3642819165251602E-3</c:v>
                </c:pt>
                <c:pt idx="9">
                  <c:v>2.3065837393372E-3</c:v>
                </c:pt>
                <c:pt idx="10">
                  <c:v>2.3223667431921998E-3</c:v>
                </c:pt>
                <c:pt idx="11">
                  <c:v>2.0945855393646701E-3</c:v>
                </c:pt>
                <c:pt idx="12">
                  <c:v>1.94684349875139E-3</c:v>
                </c:pt>
                <c:pt idx="13">
                  <c:v>1.80899451573109E-3</c:v>
                </c:pt>
                <c:pt idx="14">
                  <c:v>2.4803764761424799E-3</c:v>
                </c:pt>
              </c:numCache>
            </c:numRef>
          </c:val>
          <c:extLst xmlns:c16r2="http://schemas.microsoft.com/office/drawing/2015/06/chart">
            <c:ext xmlns:c16="http://schemas.microsoft.com/office/drawing/2014/chart" uri="{C3380CC4-5D6E-409C-BE32-E72D297353CC}">
              <c16:uniqueId val="{0000000B-B558-4215-A0BE-369612DA5F45}"/>
            </c:ext>
          </c:extLst>
        </c:ser>
        <c:ser>
          <c:idx val="12"/>
          <c:order val="12"/>
          <c:tx>
            <c:strRef>
              <c:f>品类分析_1!$F$76</c:f>
              <c:strCache>
                <c:ptCount val="1"/>
                <c:pt idx="0">
                  <c:v>其他</c:v>
                </c:pt>
              </c:strCache>
            </c:strRef>
          </c:tx>
          <c:spPr>
            <a:solidFill>
              <a:schemeClr val="accent6">
                <a:lumMod val="60000"/>
                <a:lumOff val="4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1.0661259925673501E-5</c:v>
                </c:pt>
                <c:pt idx="1">
                  <c:v>9.7442465159598892E-6</c:v>
                </c:pt>
                <c:pt idx="2">
                  <c:v>5.3396576415987098E-6</c:v>
                </c:pt>
                <c:pt idx="3">
                  <c:v>3.36537784355034E-6</c:v>
                </c:pt>
                <c:pt idx="4">
                  <c:v>6.0942152272065103E-6</c:v>
                </c:pt>
                <c:pt idx="5">
                  <c:v>4.6845964307180501E-6</c:v>
                </c:pt>
                <c:pt idx="6">
                  <c:v>4.1092336391025504E-6</c:v>
                </c:pt>
                <c:pt idx="7">
                  <c:v>7.7452840705215303E-6</c:v>
                </c:pt>
                <c:pt idx="8">
                  <c:v>4.1475180595711502E-6</c:v>
                </c:pt>
                <c:pt idx="9">
                  <c:v>3.0023101075379502E-6</c:v>
                </c:pt>
                <c:pt idx="10">
                  <c:v>1.5496715747799801E-6</c:v>
                </c:pt>
                <c:pt idx="11">
                  <c:v>3.1157081036984201E-6</c:v>
                </c:pt>
                <c:pt idx="12">
                  <c:v>4.7678344792005204E-6</c:v>
                </c:pt>
                <c:pt idx="13">
                  <c:v>4.1872865047362502E-6</c:v>
                </c:pt>
                <c:pt idx="14">
                  <c:v>4.07694893487529E-5</c:v>
                </c:pt>
              </c:numCache>
            </c:numRef>
          </c:val>
          <c:extLst xmlns:c16r2="http://schemas.microsoft.com/office/drawing/2015/06/chart">
            <c:ext xmlns:c16="http://schemas.microsoft.com/office/drawing/2014/chart" uri="{C3380CC4-5D6E-409C-BE32-E72D297353CC}">
              <c16:uniqueId val="{0000000C-B558-4215-A0BE-369612DA5F45}"/>
            </c:ext>
          </c:extLst>
        </c:ser>
        <c:dLbls>
          <c:showLegendKey val="0"/>
          <c:showVal val="0"/>
          <c:showCatName val="0"/>
          <c:showSerName val="0"/>
          <c:showPercent val="0"/>
          <c:showBubbleSize val="0"/>
        </c:dLbls>
        <c:axId val="1932905184"/>
        <c:axId val="1932914432"/>
      </c:areaChart>
      <c:catAx>
        <c:axId val="1932905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914432"/>
        <c:crosses val="autoZero"/>
        <c:auto val="1"/>
        <c:lblAlgn val="ctr"/>
        <c:lblOffset val="100"/>
        <c:noMultiLvlLbl val="0"/>
      </c:catAx>
      <c:valAx>
        <c:axId val="1932914432"/>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905184"/>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w="6350" cap="flat" cmpd="sng" algn="ctr">
      <a:solidFill>
        <a:schemeClr val="bg1">
          <a:lumMod val="75000"/>
        </a:schemeClr>
      </a:solidFill>
      <a:prstDash val="solid"/>
      <a:miter lim="800000"/>
    </a:ln>
    <a:effectLst/>
  </c:spPr>
  <c:txPr>
    <a:bodyPr/>
    <a:lstStyle/>
    <a:p>
      <a:pPr>
        <a:defRPr lang="zh-CN"/>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a:effectLst/>
                <a:latin typeface="微软雅黑" panose="020B0503020204020204" pitchFamily="34" charset="-122"/>
                <a:ea typeface="微软雅黑" panose="020B0503020204020204" pitchFamily="34" charset="-122"/>
              </a:rPr>
              <a:t>品类销售结构</a:t>
            </a:r>
            <a:endParaRPr lang="zh-CN" altLang="zh-CN" sz="1200" dirty="0">
              <a:effectLst/>
              <a:latin typeface="微软雅黑" panose="020B0503020204020204" pitchFamily="34" charset="-122"/>
              <a:ea typeface="微软雅黑" panose="020B0503020204020204" pitchFamily="34" charset="-122"/>
            </a:endParaRPr>
          </a:p>
        </c:rich>
      </c:tx>
      <c:layout>
        <c:manualLayout>
          <c:xMode val="edge"/>
          <c:yMode val="edge"/>
          <c:x val="0.34831422331422301"/>
          <c:y val="2.16871584699454E-2"/>
        </c:manualLayout>
      </c:layout>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stacked"/>
        <c:varyColors val="0"/>
        <c:ser>
          <c:idx val="0"/>
          <c:order val="0"/>
          <c:tx>
            <c:strRef>
              <c:f>品类整体!$A$3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(品类整体!$C$3,品类整体!$I$3)</c:f>
              <c:numCache>
                <c:formatCode>0.0%</c:formatCode>
                <c:ptCount val="2"/>
                <c:pt idx="0" formatCode="0.00%">
                  <c:v>0.377184260155494</c:v>
                </c:pt>
                <c:pt idx="1">
                  <c:v>0.39126378474529999</c:v>
                </c:pt>
              </c:numCache>
            </c:numRef>
          </c:val>
          <c:extLst xmlns:c16r2="http://schemas.microsoft.com/office/drawing/2015/06/chart">
            <c:ext xmlns:c16="http://schemas.microsoft.com/office/drawing/2014/chart" uri="{C3380CC4-5D6E-409C-BE32-E72D297353CC}">
              <c16:uniqueId val="{00000000-A278-4B8F-91CB-705A0376B89F}"/>
            </c:ext>
          </c:extLst>
        </c:ser>
        <c:ser>
          <c:idx val="1"/>
          <c:order val="1"/>
          <c:tx>
            <c:strRef>
              <c:f>品类整体!$A$4</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(品类整体!$C$4,品类整体!$I$4)</c:f>
              <c:numCache>
                <c:formatCode>0.0%</c:formatCode>
                <c:ptCount val="2"/>
                <c:pt idx="0" formatCode="0.00%">
                  <c:v>0.35521042501257399</c:v>
                </c:pt>
                <c:pt idx="1">
                  <c:v>0.33539430430426398</c:v>
                </c:pt>
              </c:numCache>
            </c:numRef>
          </c:val>
          <c:extLst xmlns:c16r2="http://schemas.microsoft.com/office/drawing/2015/06/chart">
            <c:ext xmlns:c16="http://schemas.microsoft.com/office/drawing/2014/chart" uri="{C3380CC4-5D6E-409C-BE32-E72D297353CC}">
              <c16:uniqueId val="{00000001-A278-4B8F-91CB-705A0376B89F}"/>
            </c:ext>
          </c:extLst>
        </c:ser>
        <c:ser>
          <c:idx val="2"/>
          <c:order val="2"/>
          <c:tx>
            <c:strRef>
              <c:f>品类整体!$A$5</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(品类整体!$C$5,品类整体!$I$5)</c:f>
              <c:numCache>
                <c:formatCode>0.0%</c:formatCode>
                <c:ptCount val="2"/>
                <c:pt idx="0" formatCode="0.00%">
                  <c:v>0.100024409014584</c:v>
                </c:pt>
                <c:pt idx="1">
                  <c:v>0.107655477320687</c:v>
                </c:pt>
              </c:numCache>
            </c:numRef>
          </c:val>
          <c:extLst xmlns:c16r2="http://schemas.microsoft.com/office/drawing/2015/06/chart">
            <c:ext xmlns:c16="http://schemas.microsoft.com/office/drawing/2014/chart" uri="{C3380CC4-5D6E-409C-BE32-E72D297353CC}">
              <c16:uniqueId val="{00000002-A278-4B8F-91CB-705A0376B89F}"/>
            </c:ext>
          </c:extLst>
        </c:ser>
        <c:ser>
          <c:idx val="3"/>
          <c:order val="3"/>
          <c:tx>
            <c:strRef>
              <c:f>品类整体!$A$6</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(品类整体!$C$6,品类整体!$I$6)</c:f>
              <c:numCache>
                <c:formatCode>0.0%</c:formatCode>
                <c:ptCount val="2"/>
                <c:pt idx="0" formatCode="0.00%">
                  <c:v>8.7591559859473894E-2</c:v>
                </c:pt>
                <c:pt idx="1">
                  <c:v>8.7591559859473894E-2</c:v>
                </c:pt>
              </c:numCache>
            </c:numRef>
          </c:val>
          <c:extLst xmlns:c16r2="http://schemas.microsoft.com/office/drawing/2015/06/chart">
            <c:ext xmlns:c16="http://schemas.microsoft.com/office/drawing/2014/chart" uri="{C3380CC4-5D6E-409C-BE32-E72D297353CC}">
              <c16:uniqueId val="{00000003-A278-4B8F-91CB-705A0376B89F}"/>
            </c:ext>
          </c:extLst>
        </c:ser>
        <c:ser>
          <c:idx val="4"/>
          <c:order val="4"/>
          <c:tx>
            <c:strRef>
              <c:f>品类整体!$A$7</c:f>
              <c:strCache>
                <c:ptCount val="1"/>
                <c:pt idx="0">
                  <c:v>医疗器械</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(品类整体!$C$7,品类整体!$I$7)</c:f>
              <c:numCache>
                <c:formatCode>0.0%</c:formatCode>
                <c:ptCount val="2"/>
                <c:pt idx="0" formatCode="0.00%">
                  <c:v>4.8285141290528202E-2</c:v>
                </c:pt>
                <c:pt idx="1">
                  <c:v>4.1146333332162999E-2</c:v>
                </c:pt>
              </c:numCache>
            </c:numRef>
          </c:val>
          <c:extLst xmlns:c16r2="http://schemas.microsoft.com/office/drawing/2015/06/chart">
            <c:ext xmlns:c16="http://schemas.microsoft.com/office/drawing/2014/chart" uri="{C3380CC4-5D6E-409C-BE32-E72D297353CC}">
              <c16:uniqueId val="{00000004-A278-4B8F-91CB-705A0376B89F}"/>
            </c:ext>
          </c:extLst>
        </c:ser>
        <c:ser>
          <c:idx val="5"/>
          <c:order val="5"/>
          <c:tx>
            <c:strRef>
              <c:f>品类整体!$A$8</c:f>
              <c:strCache>
                <c:ptCount val="1"/>
                <c:pt idx="0">
                  <c:v>母婴类</c:v>
                </c:pt>
              </c:strCache>
            </c:strRef>
          </c:tx>
          <c:spPr>
            <a:solidFill>
              <a:schemeClr val="accent4">
                <a:lumMod val="60000"/>
              </a:schemeClr>
            </a:solidFill>
            <a:ln>
              <a:noFill/>
            </a:ln>
            <a:effectLst/>
          </c:spPr>
          <c:invertIfNegative val="0"/>
          <c:cat>
            <c:strRef>
              <c:f>(品类整体!$C$2,品类整体!$I$2)</c:f>
              <c:strCache>
                <c:ptCount val="2"/>
                <c:pt idx="0">
                  <c:v>总销售结构</c:v>
                </c:pt>
                <c:pt idx="1">
                  <c:v>会员销售结构</c:v>
                </c:pt>
              </c:strCache>
            </c:strRef>
          </c:cat>
          <c:val>
            <c:numRef>
              <c:f>(品类整体!$C$8,品类整体!$I$8)</c:f>
              <c:numCache>
                <c:formatCode>0.0%</c:formatCode>
                <c:ptCount val="2"/>
                <c:pt idx="0" formatCode="0.00%">
                  <c:v>9.1051094857150395E-3</c:v>
                </c:pt>
                <c:pt idx="1">
                  <c:v>1.01733362559316E-2</c:v>
                </c:pt>
              </c:numCache>
            </c:numRef>
          </c:val>
          <c:extLst xmlns:c16r2="http://schemas.microsoft.com/office/drawing/2015/06/chart">
            <c:ext xmlns:c16="http://schemas.microsoft.com/office/drawing/2014/chart" uri="{C3380CC4-5D6E-409C-BE32-E72D297353CC}">
              <c16:uniqueId val="{00000005-A278-4B8F-91CB-705A0376B89F}"/>
            </c:ext>
          </c:extLst>
        </c:ser>
        <c:ser>
          <c:idx val="6"/>
          <c:order val="6"/>
          <c:tx>
            <c:strRef>
              <c:f>品类整体!$A$9</c:f>
              <c:strCache>
                <c:ptCount val="1"/>
                <c:pt idx="0">
                  <c:v>健康食品</c:v>
                </c:pt>
              </c:strCache>
            </c:strRef>
          </c:tx>
          <c:spPr>
            <a:solidFill>
              <a:schemeClr val="accent6">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(品类整体!$C$9,品类整体!$I$9)</c:f>
              <c:numCache>
                <c:formatCode>0.0%</c:formatCode>
                <c:ptCount val="2"/>
                <c:pt idx="0" formatCode="0.00%">
                  <c:v>8.2639121994799308E-3</c:v>
                </c:pt>
                <c:pt idx="1">
                  <c:v>7.8570804133632297E-3</c:v>
                </c:pt>
              </c:numCache>
            </c:numRef>
          </c:val>
          <c:extLst xmlns:c16r2="http://schemas.microsoft.com/office/drawing/2015/06/chart">
            <c:ext xmlns:c16="http://schemas.microsoft.com/office/drawing/2014/chart" uri="{C3380CC4-5D6E-409C-BE32-E72D297353CC}">
              <c16:uniqueId val="{00000006-A278-4B8F-91CB-705A0376B89F}"/>
            </c:ext>
          </c:extLst>
        </c:ser>
        <c:ser>
          <c:idx val="7"/>
          <c:order val="7"/>
          <c:tx>
            <c:strRef>
              <c:f>品类整体!$A$10</c:f>
              <c:strCache>
                <c:ptCount val="1"/>
                <c:pt idx="0">
                  <c:v>个人护理</c:v>
                </c:pt>
              </c:strCache>
            </c:strRef>
          </c:tx>
          <c:spPr>
            <a:solidFill>
              <a:schemeClr val="accent5">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(品类整体!$C$10,品类整体!$I$10)</c:f>
              <c:numCache>
                <c:formatCode>0.0%</c:formatCode>
                <c:ptCount val="2"/>
                <c:pt idx="0" formatCode="0.00%">
                  <c:v>5.8146878159049701E-3</c:v>
                </c:pt>
                <c:pt idx="1">
                  <c:v>5.2381252153245999E-3</c:v>
                </c:pt>
              </c:numCache>
            </c:numRef>
          </c:val>
          <c:extLst xmlns:c16r2="http://schemas.microsoft.com/office/drawing/2015/06/chart">
            <c:ext xmlns:c16="http://schemas.microsoft.com/office/drawing/2014/chart" uri="{C3380CC4-5D6E-409C-BE32-E72D297353CC}">
              <c16:uniqueId val="{00000007-A278-4B8F-91CB-705A0376B89F}"/>
            </c:ext>
          </c:extLst>
        </c:ser>
        <c:ser>
          <c:idx val="8"/>
          <c:order val="8"/>
          <c:tx>
            <c:strRef>
              <c:f>品类整体!$A$11</c:f>
              <c:strCache>
                <c:ptCount val="1"/>
                <c:pt idx="0">
                  <c:v>日常用品</c:v>
                </c:pt>
              </c:strCache>
            </c:strRef>
          </c:tx>
          <c:spPr>
            <a:solidFill>
              <a:schemeClr val="accent4">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(品类整体!$C$11,品类整体!$I$11)</c:f>
              <c:numCache>
                <c:formatCode>0.0%</c:formatCode>
                <c:ptCount val="2"/>
                <c:pt idx="0" formatCode="0.00%">
                  <c:v>4.82756746862412E-3</c:v>
                </c:pt>
                <c:pt idx="1">
                  <c:v>5.06470248475243E-3</c:v>
                </c:pt>
              </c:numCache>
            </c:numRef>
          </c:val>
          <c:extLst xmlns:c16r2="http://schemas.microsoft.com/office/drawing/2015/06/chart">
            <c:ext xmlns:c16="http://schemas.microsoft.com/office/drawing/2014/chart" uri="{C3380CC4-5D6E-409C-BE32-E72D297353CC}">
              <c16:uniqueId val="{00000008-A278-4B8F-91CB-705A0376B89F}"/>
            </c:ext>
          </c:extLst>
        </c:ser>
        <c:ser>
          <c:idx val="9"/>
          <c:order val="9"/>
          <c:tx>
            <c:strRef>
              <c:f>品类整体!$A$12</c:f>
              <c:strCache>
                <c:ptCount val="1"/>
                <c:pt idx="0">
                  <c:v>消毒用品</c:v>
                </c:pt>
              </c:strCache>
            </c:strRef>
          </c:tx>
          <c:spPr>
            <a:solidFill>
              <a:schemeClr val="accent6">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(品类整体!$C$12,品类整体!$I$12)</c:f>
              <c:numCache>
                <c:formatCode>0.0%</c:formatCode>
                <c:ptCount val="2"/>
                <c:pt idx="0" formatCode="0.00%">
                  <c:v>4.5615047463427698E-3</c:v>
                </c:pt>
                <c:pt idx="1">
                  <c:v>3.4831997945481098E-3</c:v>
                </c:pt>
              </c:numCache>
            </c:numRef>
          </c:val>
          <c:extLst xmlns:c16r2="http://schemas.microsoft.com/office/drawing/2015/06/chart">
            <c:ext xmlns:c16="http://schemas.microsoft.com/office/drawing/2014/chart" uri="{C3380CC4-5D6E-409C-BE32-E72D297353CC}">
              <c16:uniqueId val="{00000009-A278-4B8F-91CB-705A0376B89F}"/>
            </c:ext>
          </c:extLst>
        </c:ser>
        <c:ser>
          <c:idx val="10"/>
          <c:order val="10"/>
          <c:tx>
            <c:strRef>
              <c:f>品类整体!$A$13</c:f>
              <c:strCache>
                <c:ptCount val="1"/>
                <c:pt idx="0">
                  <c:v>健身康复</c:v>
                </c:pt>
              </c:strCache>
            </c:strRef>
          </c:tx>
          <c:spPr>
            <a:solidFill>
              <a:schemeClr val="accent5">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(品类整体!$C$13,品类整体!$I$13)</c:f>
              <c:numCache>
                <c:formatCode>0.0%</c:formatCode>
                <c:ptCount val="2"/>
                <c:pt idx="0" formatCode="0.00%">
                  <c:v>3.0256492871746899E-3</c:v>
                </c:pt>
                <c:pt idx="1">
                  <c:v>2.6577856141578901E-3</c:v>
                </c:pt>
              </c:numCache>
            </c:numRef>
          </c:val>
          <c:extLst xmlns:c16r2="http://schemas.microsoft.com/office/drawing/2015/06/chart">
            <c:ext xmlns:c16="http://schemas.microsoft.com/office/drawing/2014/chart" uri="{C3380CC4-5D6E-409C-BE32-E72D297353CC}">
              <c16:uniqueId val="{0000000A-A278-4B8F-91CB-705A0376B89F}"/>
            </c:ext>
          </c:extLst>
        </c:ser>
        <c:ser>
          <c:idx val="11"/>
          <c:order val="11"/>
          <c:tx>
            <c:strRef>
              <c:f>品类整体!$A$14</c:f>
              <c:strCache>
                <c:ptCount val="1"/>
                <c:pt idx="0">
                  <c:v>普通食品</c:v>
                </c:pt>
              </c:strCache>
            </c:strRef>
          </c:tx>
          <c:spPr>
            <a:solidFill>
              <a:schemeClr val="accent4">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(品类整体!$C$14,品类整体!$I$14)</c:f>
              <c:numCache>
                <c:formatCode>0.0%</c:formatCode>
                <c:ptCount val="2"/>
                <c:pt idx="0" formatCode="0.00%">
                  <c:v>2.8252719684835801E-3</c:v>
                </c:pt>
                <c:pt idx="1">
                  <c:v>2.46680502818012E-3</c:v>
                </c:pt>
              </c:numCache>
            </c:numRef>
          </c:val>
          <c:extLst xmlns:c16r2="http://schemas.microsoft.com/office/drawing/2015/06/chart">
            <c:ext xmlns:c16="http://schemas.microsoft.com/office/drawing/2014/chart" uri="{C3380CC4-5D6E-409C-BE32-E72D297353CC}">
              <c16:uniqueId val="{0000000B-A278-4B8F-91CB-705A0376B89F}"/>
            </c:ext>
          </c:extLst>
        </c:ser>
        <c:ser>
          <c:idx val="12"/>
          <c:order val="12"/>
          <c:tx>
            <c:strRef>
              <c:f>品类整体!$A$15</c:f>
              <c:strCache>
                <c:ptCount val="1"/>
                <c:pt idx="0">
                  <c:v>其他</c:v>
                </c:pt>
              </c:strCache>
            </c:strRef>
          </c:tx>
          <c:spPr>
            <a:solidFill>
              <a:schemeClr val="accent6">
                <a:lumMod val="60000"/>
                <a:lumOff val="40000"/>
              </a:schemeClr>
            </a:solidFill>
            <a:ln>
              <a:noFill/>
            </a:ln>
            <a:effectLst/>
          </c:spPr>
          <c:invertIfNegative val="0"/>
          <c:cat>
            <c:strRef>
              <c:f>(品类整体!$C$2,品类整体!$I$2)</c:f>
              <c:strCache>
                <c:ptCount val="2"/>
                <c:pt idx="0">
                  <c:v>总销售结构</c:v>
                </c:pt>
                <c:pt idx="1">
                  <c:v>会员销售结构</c:v>
                </c:pt>
              </c:strCache>
            </c:strRef>
          </c:cat>
          <c:val>
            <c:numRef>
              <c:f>(品类整体!$C$15,品类整体!$I$15)</c:f>
              <c:numCache>
                <c:formatCode>0.0%</c:formatCode>
                <c:ptCount val="2"/>
                <c:pt idx="0" formatCode="0.00%">
                  <c:v>9.5365917083532605E-6</c:v>
                </c:pt>
                <c:pt idx="1">
                  <c:v>7.5056318534030598E-6</c:v>
                </c:pt>
              </c:numCache>
            </c:numRef>
          </c:val>
          <c:extLst xmlns:c16r2="http://schemas.microsoft.com/office/drawing/2015/06/chart">
            <c:ext xmlns:c16="http://schemas.microsoft.com/office/drawing/2014/chart" uri="{C3380CC4-5D6E-409C-BE32-E72D297353CC}">
              <c16:uniqueId val="{0000000C-A278-4B8F-91CB-705A0376B89F}"/>
            </c:ext>
          </c:extLst>
        </c:ser>
        <c:dLbls>
          <c:showLegendKey val="0"/>
          <c:showVal val="0"/>
          <c:showCatName val="0"/>
          <c:showSerName val="0"/>
          <c:showPercent val="0"/>
          <c:showBubbleSize val="0"/>
        </c:dLbls>
        <c:gapWidth val="40"/>
        <c:overlap val="100"/>
        <c:axId val="1932931296"/>
        <c:axId val="1932932928"/>
      </c:barChart>
      <c:catAx>
        <c:axId val="193293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932928"/>
        <c:crosses val="autoZero"/>
        <c:auto val="1"/>
        <c:lblAlgn val="ctr"/>
        <c:lblOffset val="100"/>
        <c:noMultiLvlLbl val="0"/>
      </c:catAx>
      <c:valAx>
        <c:axId val="1932932928"/>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crossAx val="19329312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layout>
                <c:manualLayout>
                  <c:x val="-4.1123012576610697E-2"/>
                  <c:y val="-0.102526584002926"/>
                </c:manualLayout>
              </c:layout>
              <c:tx>
                <c:rich>
                  <a:bodyPr/>
                  <a:lstStyle/>
                  <a:p>
                    <a:r>
                      <a:rPr lang="zh-CN" altLang="en-US"/>
                      <a:t>心脑血管用药处方药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6975-420A-9022-2CA072D35DB7}"/>
                </c:ext>
                <c:ext xmlns:c15="http://schemas.microsoft.com/office/drawing/2012/chart" uri="{CE6537A1-D6FC-4f65-9D91-7224C49458BB}">
                  <c15:layout/>
                </c:ext>
              </c:extLst>
            </c:dLbl>
            <c:dLbl>
              <c:idx val="1"/>
              <c:layout/>
              <c:tx>
                <c:rich>
                  <a:bodyPr/>
                  <a:lstStyle/>
                  <a:p>
                    <a:r>
                      <a:rPr lang="zh-CN" altLang="en-US"/>
                      <a:t>中药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6975-420A-9022-2CA072D35DB7}"/>
                </c:ext>
                <c:ext xmlns:c15="http://schemas.microsoft.com/office/drawing/2012/chart" uri="{CE6537A1-D6FC-4f65-9D91-7224C49458BB}">
                  <c15:layout/>
                </c:ext>
              </c:extLst>
            </c:dLbl>
            <c:dLbl>
              <c:idx val="2"/>
              <c:layout/>
              <c:tx>
                <c:rich>
                  <a:bodyPr/>
                  <a:lstStyle/>
                  <a:p>
                    <a:r>
                      <a:rPr lang="zh-CN" altLang="en-US"/>
                      <a:t>保健食品</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6975-420A-9022-2CA072D35DB7}"/>
                </c:ext>
                <c:ext xmlns:c15="http://schemas.microsoft.com/office/drawing/2012/chart" uri="{CE6537A1-D6FC-4f65-9D91-7224C49458BB}">
                  <c15:layout/>
                </c:ext>
              </c:extLst>
            </c:dLbl>
            <c:dLbl>
              <c:idx val="3"/>
              <c:layout>
                <c:manualLayout>
                  <c:x val="-7.0496592988476331E-3"/>
                  <c:y val="3.2039557500914517E-3"/>
                </c:manualLayout>
              </c:layout>
              <c:tx>
                <c:rich>
                  <a:bodyPr/>
                  <a:lstStyle/>
                  <a:p>
                    <a:r>
                      <a:rPr lang="zh-CN" altLang="en-US"/>
                      <a:t>外用药非处方药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6975-420A-9022-2CA072D35DB7}"/>
                </c:ext>
                <c:ext xmlns:c15="http://schemas.microsoft.com/office/drawing/2012/chart" uri="{CE6537A1-D6FC-4f65-9D91-7224C49458BB}">
                  <c15:layout/>
                </c:ext>
              </c:extLst>
            </c:dLbl>
            <c:dLbl>
              <c:idx val="4"/>
              <c:layout>
                <c:manualLayout>
                  <c:x val="-5.9803684566417737E-3"/>
                  <c:y val="-0.10179017874036606"/>
                </c:manualLayout>
              </c:layout>
              <c:tx>
                <c:rich>
                  <a:bodyPr/>
                  <a:lstStyle/>
                  <a:p>
                    <a:r>
                      <a:rPr lang="zh-CN" altLang="en-US"/>
                      <a:t>医疗器械</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6975-420A-9022-2CA072D35DB7}"/>
                </c:ext>
                <c:ext xmlns:c15="http://schemas.microsoft.com/office/drawing/2012/chart" uri="{CE6537A1-D6FC-4f65-9D91-7224C49458BB}">
                  <c15:layout/>
                </c:ext>
              </c:extLst>
            </c:dLbl>
            <c:dLbl>
              <c:idx val="5"/>
              <c:layout>
                <c:manualLayout>
                  <c:x val="-5.6346180121233103E-2"/>
                  <c:y val="-0.171693837441762"/>
                </c:manualLayout>
              </c:layout>
              <c:tx>
                <c:rich>
                  <a:bodyPr/>
                  <a:lstStyle/>
                  <a:p>
                    <a:r>
                      <a:rPr lang="zh-CN" altLang="en-US"/>
                      <a:t>抗感冒用药非处方药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5-6975-420A-9022-2CA072D35DB7}"/>
                </c:ext>
                <c:ext xmlns:c15="http://schemas.microsoft.com/office/drawing/2012/chart" uri="{CE6537A1-D6FC-4f65-9D91-7224C49458BB}">
                  <c15:layout/>
                </c:ext>
              </c:extLst>
            </c:dLbl>
            <c:dLbl>
              <c:idx val="6"/>
              <c:layout>
                <c:manualLayout>
                  <c:x val="6.6590940143275407E-2"/>
                  <c:y val="4.5606175570467901E-2"/>
                </c:manualLayout>
              </c:layout>
              <c:tx>
                <c:rich>
                  <a:bodyPr/>
                  <a:lstStyle/>
                  <a:p>
                    <a:r>
                      <a:rPr lang="zh-CN" altLang="en-US"/>
                      <a:t>维生素和钙类非处方药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6-6975-420A-9022-2CA072D35DB7}"/>
                </c:ext>
                <c:ext xmlns:c15="http://schemas.microsoft.com/office/drawing/2012/chart" uri="{CE6537A1-D6FC-4f65-9D91-7224C49458BB}">
                  <c15:layout/>
                </c:ext>
              </c:extLst>
            </c:dLbl>
            <c:dLbl>
              <c:idx val="7"/>
              <c:layout>
                <c:manualLayout>
                  <c:x val="1.7928330038574001E-2"/>
                  <c:y val="0.10462593219107399"/>
                </c:manualLayout>
              </c:layout>
              <c:tx>
                <c:rich>
                  <a:bodyPr/>
                  <a:lstStyle/>
                  <a:p>
                    <a:r>
                      <a:rPr lang="zh-CN" altLang="en-US"/>
                      <a:t>补益药非处方药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7-6975-420A-9022-2CA072D35DB7}"/>
                </c:ext>
                <c:ext xmlns:c15="http://schemas.microsoft.com/office/drawing/2012/chart" uri="{CE6537A1-D6FC-4f65-9D91-7224C49458BB}">
                  <c15:layout/>
                </c:ext>
              </c:extLst>
            </c:dLbl>
            <c:dLbl>
              <c:idx val="8"/>
              <c:layout>
                <c:manualLayout>
                  <c:x val="-0.24876758170689278"/>
                  <c:y val="-0.11958878363207488"/>
                </c:manualLayout>
              </c:layout>
              <c:tx>
                <c:rich>
                  <a:bodyPr/>
                  <a:lstStyle/>
                  <a:p>
                    <a:r>
                      <a:rPr lang="zh-CN" altLang="en-US"/>
                      <a:t>祛痰止咳平喘用药非处方药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8-6975-420A-9022-2CA072D35DB7}"/>
                </c:ext>
                <c:ext xmlns:c15="http://schemas.microsoft.com/office/drawing/2012/chart" uri="{CE6537A1-D6FC-4f65-9D91-7224C49458BB}">
                  <c15:layout/>
                </c:ext>
              </c:extLst>
            </c:dLbl>
            <c:dLbl>
              <c:idx val="9"/>
              <c:layout>
                <c:manualLayout>
                  <c:x val="-0.13190128528379599"/>
                  <c:y val="-9.9260499771018806E-2"/>
                </c:manualLayout>
              </c:layout>
              <c:tx>
                <c:rich>
                  <a:bodyPr/>
                  <a:lstStyle/>
                  <a:p>
                    <a:r>
                      <a:rPr lang="zh-CN" altLang="en-US"/>
                      <a:t>抗菌消炎药处方药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9-6975-420A-9022-2CA072D35DB7}"/>
                </c:ext>
                <c:ext xmlns:c15="http://schemas.microsoft.com/office/drawing/2012/chart" uri="{CE6537A1-D6FC-4f65-9D91-7224C49458BB}">
                  <c15:layout/>
                </c:ext>
              </c:extLst>
            </c:dLbl>
            <c:dLbl>
              <c:idx val="10"/>
              <c:delete val="1"/>
              <c:extLst xmlns:c16r2="http://schemas.microsoft.com/office/drawing/2015/06/chart">
                <c:ext xmlns:c16="http://schemas.microsoft.com/office/drawing/2014/chart" uri="{C3380CC4-5D6E-409C-BE32-E72D297353CC}">
                  <c16:uniqueId val="{0000000A-6975-420A-9022-2CA072D35DB7}"/>
                </c:ext>
                <c:ext xmlns:c15="http://schemas.microsoft.com/office/drawing/2012/chart" uri="{CE6537A1-D6FC-4f65-9D91-7224C49458BB}"/>
              </c:extLst>
            </c:dLbl>
            <c:dLbl>
              <c:idx val="11"/>
              <c:layout>
                <c:manualLayout>
                  <c:x val="-4.7704822438788E-2"/>
                  <c:y val="0.12571943943388372"/>
                </c:manualLayout>
              </c:layout>
              <c:tx>
                <c:rich>
                  <a:bodyPr/>
                  <a:lstStyle/>
                  <a:p>
                    <a:r>
                      <a:rPr lang="zh-CN" altLang="en-US"/>
                      <a:t>清热解毒用药非处方药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B-6975-420A-9022-2CA072D35DB7}"/>
                </c:ext>
                <c:ext xmlns:c15="http://schemas.microsoft.com/office/drawing/2012/chart" uri="{CE6537A1-D6FC-4f65-9D91-7224C49458BB}">
                  <c15:layout/>
                </c:ext>
              </c:extLst>
            </c:dLbl>
            <c:dLbl>
              <c:idx val="12"/>
              <c:delete val="1"/>
              <c:extLst xmlns:c16r2="http://schemas.microsoft.com/office/drawing/2015/06/chart">
                <c:ext xmlns:c16="http://schemas.microsoft.com/office/drawing/2014/chart" uri="{C3380CC4-5D6E-409C-BE32-E72D297353CC}">
                  <c16:uniqueId val="{0000000C-6975-420A-9022-2CA072D35DB7}"/>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D-6975-420A-9022-2CA072D35DB7}"/>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E-6975-420A-9022-2CA072D35DB7}"/>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0F-6975-420A-9022-2CA072D35DB7}"/>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0-6975-420A-9022-2CA072D35DB7}"/>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1-6975-420A-9022-2CA072D35DB7}"/>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2-6975-420A-9022-2CA072D35DB7}"/>
                </c:ext>
                <c:ext xmlns:c15="http://schemas.microsoft.com/office/drawing/2012/chart" uri="{CE6537A1-D6FC-4f65-9D91-7224C49458BB}"/>
              </c:extLst>
            </c:dLbl>
            <c:dLbl>
              <c:idx val="19"/>
              <c:layout>
                <c:manualLayout>
                  <c:x val="5.1223800110211798E-3"/>
                  <c:y val="3.7558026940385299E-2"/>
                </c:manualLayout>
              </c:layout>
              <c:tx>
                <c:rich>
                  <a:bodyPr/>
                  <a:lstStyle/>
                  <a:p>
                    <a:r>
                      <a:rPr lang="zh-CN" altLang="en-US"/>
                      <a:t>外用药处方药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3-6975-420A-9022-2CA072D35DB7}"/>
                </c:ext>
                <c:ext xmlns:c15="http://schemas.microsoft.com/office/drawing/2012/chart" uri="{CE6537A1-D6FC-4f65-9D91-7224C49458BB}">
                  <c15:layout/>
                </c:ext>
              </c:extLst>
            </c:dLbl>
            <c:dLbl>
              <c:idx val="20"/>
              <c:delete val="1"/>
              <c:extLst xmlns:c16r2="http://schemas.microsoft.com/office/drawing/2015/06/chart">
                <c:ext xmlns:c16="http://schemas.microsoft.com/office/drawing/2014/chart" uri="{C3380CC4-5D6E-409C-BE32-E72D297353CC}">
                  <c16:uniqueId val="{00000014-6975-420A-9022-2CA072D35DB7}"/>
                </c:ext>
                <c:ext xmlns:c15="http://schemas.microsoft.com/office/drawing/2012/chart" uri="{CE6537A1-D6FC-4f65-9D91-7224C49458BB}"/>
              </c:extLst>
            </c:dLbl>
            <c:dLbl>
              <c:idx val="21"/>
              <c:delete val="1"/>
              <c:extLst xmlns:c16r2="http://schemas.microsoft.com/office/drawing/2015/06/chart">
                <c:ext xmlns:c16="http://schemas.microsoft.com/office/drawing/2014/chart" uri="{C3380CC4-5D6E-409C-BE32-E72D297353CC}">
                  <c16:uniqueId val="{00000015-6975-420A-9022-2CA072D35DB7}"/>
                </c:ext>
                <c:ext xmlns:c15="http://schemas.microsoft.com/office/drawing/2012/chart" uri="{CE6537A1-D6FC-4f65-9D91-7224C49458BB}"/>
              </c:extLst>
            </c:dLbl>
            <c:dLbl>
              <c:idx val="22"/>
              <c:delete val="1"/>
              <c:extLst xmlns:c16r2="http://schemas.microsoft.com/office/drawing/2015/06/chart">
                <c:ext xmlns:c16="http://schemas.microsoft.com/office/drawing/2014/chart" uri="{C3380CC4-5D6E-409C-BE32-E72D297353CC}">
                  <c16:uniqueId val="{00000016-6975-420A-9022-2CA072D35DB7}"/>
                </c:ext>
                <c:ext xmlns:c15="http://schemas.microsoft.com/office/drawing/2012/chart" uri="{CE6537A1-D6FC-4f65-9D91-7224C49458BB}"/>
              </c:extLst>
            </c:dLbl>
            <c:dLbl>
              <c:idx val="23"/>
              <c:delete val="1"/>
              <c:extLst xmlns:c16r2="http://schemas.microsoft.com/office/drawing/2015/06/chart">
                <c:ext xmlns:c16="http://schemas.microsoft.com/office/drawing/2014/chart" uri="{C3380CC4-5D6E-409C-BE32-E72D297353CC}">
                  <c16:uniqueId val="{00000017-6975-420A-9022-2CA072D35DB7}"/>
                </c:ext>
                <c:ext xmlns:c15="http://schemas.microsoft.com/office/drawing/2012/chart" uri="{CE6537A1-D6FC-4f65-9D91-7224C49458BB}"/>
              </c:extLst>
            </c:dLbl>
            <c:dLbl>
              <c:idx val="24"/>
              <c:delete val="1"/>
              <c:extLst xmlns:c16r2="http://schemas.microsoft.com/office/drawing/2015/06/chart">
                <c:ext xmlns:c16="http://schemas.microsoft.com/office/drawing/2014/chart" uri="{C3380CC4-5D6E-409C-BE32-E72D297353CC}">
                  <c16:uniqueId val="{00000018-6975-420A-9022-2CA072D35DB7}"/>
                </c:ext>
                <c:ext xmlns:c15="http://schemas.microsoft.com/office/drawing/2012/chart" uri="{CE6537A1-D6FC-4f65-9D91-7224C49458BB}"/>
              </c:extLst>
            </c:dLbl>
            <c:dLbl>
              <c:idx val="25"/>
              <c:delete val="1"/>
              <c:extLst xmlns:c16r2="http://schemas.microsoft.com/office/drawing/2015/06/chart">
                <c:ext xmlns:c16="http://schemas.microsoft.com/office/drawing/2014/chart" uri="{C3380CC4-5D6E-409C-BE32-E72D297353CC}">
                  <c16:uniqueId val="{00000019-6975-420A-9022-2CA072D35DB7}"/>
                </c:ext>
                <c:ext xmlns:c15="http://schemas.microsoft.com/office/drawing/2012/chart" uri="{CE6537A1-D6FC-4f65-9D91-7224C49458BB}"/>
              </c:extLst>
            </c:dLbl>
            <c:dLbl>
              <c:idx val="26"/>
              <c:delete val="1"/>
              <c:extLst xmlns:c16r2="http://schemas.microsoft.com/office/drawing/2015/06/chart">
                <c:ext xmlns:c16="http://schemas.microsoft.com/office/drawing/2014/chart" uri="{C3380CC4-5D6E-409C-BE32-E72D297353CC}">
                  <c16:uniqueId val="{0000001A-6975-420A-9022-2CA072D35DB7}"/>
                </c:ext>
                <c:ext xmlns:c15="http://schemas.microsoft.com/office/drawing/2012/chart" uri="{CE6537A1-D6FC-4f65-9D91-7224C49458BB}"/>
              </c:extLst>
            </c:dLbl>
            <c:dLbl>
              <c:idx val="27"/>
              <c:delete val="1"/>
              <c:extLst xmlns:c16r2="http://schemas.microsoft.com/office/drawing/2015/06/chart">
                <c:ext xmlns:c16="http://schemas.microsoft.com/office/drawing/2014/chart" uri="{C3380CC4-5D6E-409C-BE32-E72D297353CC}">
                  <c16:uniqueId val="{0000001B-6975-420A-9022-2CA072D35DB7}"/>
                </c:ext>
                <c:ext xmlns:c15="http://schemas.microsoft.com/office/drawing/2012/chart" uri="{CE6537A1-D6FC-4f65-9D91-7224C49458BB}"/>
              </c:extLst>
            </c:dLbl>
            <c:dLbl>
              <c:idx val="28"/>
              <c:delete val="1"/>
              <c:extLst xmlns:c16r2="http://schemas.microsoft.com/office/drawing/2015/06/chart">
                <c:ext xmlns:c16="http://schemas.microsoft.com/office/drawing/2014/chart" uri="{C3380CC4-5D6E-409C-BE32-E72D297353CC}">
                  <c16:uniqueId val="{0000001C-6975-420A-9022-2CA072D35DB7}"/>
                </c:ext>
                <c:ext xmlns:c15="http://schemas.microsoft.com/office/drawing/2012/chart" uri="{CE6537A1-D6FC-4f65-9D91-7224C49458BB}"/>
              </c:extLst>
            </c:dLbl>
            <c:dLbl>
              <c:idx val="29"/>
              <c:delete val="1"/>
              <c:extLst xmlns:c16r2="http://schemas.microsoft.com/office/drawing/2015/06/chart">
                <c:ext xmlns:c16="http://schemas.microsoft.com/office/drawing/2014/chart" uri="{C3380CC4-5D6E-409C-BE32-E72D297353CC}">
                  <c16:uniqueId val="{0000001D-6975-420A-9022-2CA072D35DB7}"/>
                </c:ext>
                <c:ext xmlns:c15="http://schemas.microsoft.com/office/drawing/2012/chart" uri="{CE6537A1-D6FC-4f65-9D91-7224C49458BB}"/>
              </c:extLst>
            </c:dLbl>
            <c:dLbl>
              <c:idx val="30"/>
              <c:delete val="1"/>
              <c:extLst xmlns:c16r2="http://schemas.microsoft.com/office/drawing/2015/06/chart">
                <c:ext xmlns:c16="http://schemas.microsoft.com/office/drawing/2014/chart" uri="{C3380CC4-5D6E-409C-BE32-E72D297353CC}">
                  <c16:uniqueId val="{0000001E-6975-420A-9022-2CA072D35DB7}"/>
                </c:ext>
                <c:ext xmlns:c15="http://schemas.microsoft.com/office/drawing/2012/chart" uri="{CE6537A1-D6FC-4f65-9D91-7224C49458BB}"/>
              </c:extLst>
            </c:dLbl>
            <c:dLbl>
              <c:idx val="31"/>
              <c:delete val="1"/>
              <c:extLst xmlns:c16r2="http://schemas.microsoft.com/office/drawing/2015/06/chart">
                <c:ext xmlns:c16="http://schemas.microsoft.com/office/drawing/2014/chart" uri="{C3380CC4-5D6E-409C-BE32-E72D297353CC}">
                  <c16:uniqueId val="{0000001F-6975-420A-9022-2CA072D35DB7}"/>
                </c:ext>
                <c:ext xmlns:c15="http://schemas.microsoft.com/office/drawing/2012/chart" uri="{CE6537A1-D6FC-4f65-9D91-7224C49458BB}"/>
              </c:extLst>
            </c:dLbl>
            <c:dLbl>
              <c:idx val="32"/>
              <c:delete val="1"/>
              <c:extLst xmlns:c16r2="http://schemas.microsoft.com/office/drawing/2015/06/chart">
                <c:ext xmlns:c16="http://schemas.microsoft.com/office/drawing/2014/chart" uri="{C3380CC4-5D6E-409C-BE32-E72D297353CC}">
                  <c16:uniqueId val="{00000020-6975-420A-9022-2CA072D35DB7}"/>
                </c:ext>
                <c:ext xmlns:c15="http://schemas.microsoft.com/office/drawing/2012/chart" uri="{CE6537A1-D6FC-4f65-9D91-7224C49458BB}"/>
              </c:extLst>
            </c:dLbl>
            <c:dLbl>
              <c:idx val="33"/>
              <c:delete val="1"/>
              <c:extLst xmlns:c16r2="http://schemas.microsoft.com/office/drawing/2015/06/chart">
                <c:ext xmlns:c16="http://schemas.microsoft.com/office/drawing/2014/chart" uri="{C3380CC4-5D6E-409C-BE32-E72D297353CC}">
                  <c16:uniqueId val="{00000021-6975-420A-9022-2CA072D35DB7}"/>
                </c:ext>
                <c:ext xmlns:c15="http://schemas.microsoft.com/office/drawing/2012/chart" uri="{CE6537A1-D6FC-4f65-9D91-7224C49458BB}"/>
              </c:extLst>
            </c:dLbl>
            <c:dLbl>
              <c:idx val="34"/>
              <c:delete val="1"/>
              <c:extLst xmlns:c16r2="http://schemas.microsoft.com/office/drawing/2015/06/chart">
                <c:ext xmlns:c16="http://schemas.microsoft.com/office/drawing/2014/chart" uri="{C3380CC4-5D6E-409C-BE32-E72D297353CC}">
                  <c16:uniqueId val="{00000022-6975-420A-9022-2CA072D35DB7}"/>
                </c:ext>
                <c:ext xmlns:c15="http://schemas.microsoft.com/office/drawing/2012/chart" uri="{CE6537A1-D6FC-4f65-9D91-7224C49458BB}"/>
              </c:extLst>
            </c:dLbl>
            <c:dLbl>
              <c:idx val="35"/>
              <c:delete val="1"/>
              <c:extLst xmlns:c16r2="http://schemas.microsoft.com/office/drawing/2015/06/chart">
                <c:ext xmlns:c16="http://schemas.microsoft.com/office/drawing/2014/chart" uri="{C3380CC4-5D6E-409C-BE32-E72D297353CC}">
                  <c16:uniqueId val="{00000023-6975-420A-9022-2CA072D35DB7}"/>
                </c:ext>
                <c:ext xmlns:c15="http://schemas.microsoft.com/office/drawing/2012/chart" uri="{CE6537A1-D6FC-4f65-9D91-7224C49458BB}"/>
              </c:extLst>
            </c:dLbl>
            <c:dLbl>
              <c:idx val="36"/>
              <c:delete val="1"/>
              <c:extLst xmlns:c16r2="http://schemas.microsoft.com/office/drawing/2015/06/chart">
                <c:ext xmlns:c16="http://schemas.microsoft.com/office/drawing/2014/chart" uri="{C3380CC4-5D6E-409C-BE32-E72D297353CC}">
                  <c16:uniqueId val="{00000024-6975-420A-9022-2CA072D35DB7}"/>
                </c:ext>
                <c:ext xmlns:c15="http://schemas.microsoft.com/office/drawing/2012/chart" uri="{CE6537A1-D6FC-4f65-9D91-7224C49458BB}"/>
              </c:extLst>
            </c:dLbl>
            <c:dLbl>
              <c:idx val="37"/>
              <c:delete val="1"/>
              <c:extLst xmlns:c16r2="http://schemas.microsoft.com/office/drawing/2015/06/chart">
                <c:ext xmlns:c16="http://schemas.microsoft.com/office/drawing/2014/chart" uri="{C3380CC4-5D6E-409C-BE32-E72D297353CC}">
                  <c16:uniqueId val="{00000025-6975-420A-9022-2CA072D35DB7}"/>
                </c:ext>
                <c:ext xmlns:c15="http://schemas.microsoft.com/office/drawing/2012/chart" uri="{CE6537A1-D6FC-4f65-9D91-7224C49458BB}"/>
              </c:extLst>
            </c:dLbl>
            <c:dLbl>
              <c:idx val="38"/>
              <c:delete val="1"/>
              <c:extLst xmlns:c16r2="http://schemas.microsoft.com/office/drawing/2015/06/chart">
                <c:ext xmlns:c16="http://schemas.microsoft.com/office/drawing/2014/chart" uri="{C3380CC4-5D6E-409C-BE32-E72D297353CC}">
                  <c16:uniqueId val="{00000026-6975-420A-9022-2CA072D35DB7}"/>
                </c:ext>
                <c:ext xmlns:c15="http://schemas.microsoft.com/office/drawing/2012/chart" uri="{CE6537A1-D6FC-4f65-9D91-7224C49458BB}"/>
              </c:extLst>
            </c:dLbl>
            <c:dLbl>
              <c:idx val="39"/>
              <c:delete val="1"/>
              <c:extLst xmlns:c16r2="http://schemas.microsoft.com/office/drawing/2015/06/chart">
                <c:ext xmlns:c16="http://schemas.microsoft.com/office/drawing/2014/chart" uri="{C3380CC4-5D6E-409C-BE32-E72D297353CC}">
                  <c16:uniqueId val="{00000027-6975-420A-9022-2CA072D35DB7}"/>
                </c:ext>
                <c:ext xmlns:c15="http://schemas.microsoft.com/office/drawing/2012/chart" uri="{CE6537A1-D6FC-4f65-9D91-7224C49458BB}"/>
              </c:extLst>
            </c:dLbl>
            <c:dLbl>
              <c:idx val="40"/>
              <c:delete val="1"/>
              <c:extLst xmlns:c16r2="http://schemas.microsoft.com/office/drawing/2015/06/chart">
                <c:ext xmlns:c16="http://schemas.microsoft.com/office/drawing/2014/chart" uri="{C3380CC4-5D6E-409C-BE32-E72D297353CC}">
                  <c16:uniqueId val="{00000028-6975-420A-9022-2CA072D35DB7}"/>
                </c:ext>
                <c:ext xmlns:c15="http://schemas.microsoft.com/office/drawing/2012/chart" uri="{CE6537A1-D6FC-4f65-9D91-7224C49458BB}"/>
              </c:extLst>
            </c:dLbl>
            <c:dLbl>
              <c:idx val="41"/>
              <c:delete val="1"/>
              <c:extLst xmlns:c16r2="http://schemas.microsoft.com/office/drawing/2015/06/chart">
                <c:ext xmlns:c16="http://schemas.microsoft.com/office/drawing/2014/chart" uri="{C3380CC4-5D6E-409C-BE32-E72D297353CC}">
                  <c16:uniqueId val="{00000029-6975-420A-9022-2CA072D35DB7}"/>
                </c:ext>
                <c:ext xmlns:c15="http://schemas.microsoft.com/office/drawing/2012/chart" uri="{CE6537A1-D6FC-4f65-9D91-7224C49458BB}"/>
              </c:extLst>
            </c:dLbl>
            <c:dLbl>
              <c:idx val="42"/>
              <c:delete val="1"/>
              <c:extLst xmlns:c16r2="http://schemas.microsoft.com/office/drawing/2015/06/chart">
                <c:ext xmlns:c16="http://schemas.microsoft.com/office/drawing/2014/chart" uri="{C3380CC4-5D6E-409C-BE32-E72D297353CC}">
                  <c16:uniqueId val="{0000002A-6975-420A-9022-2CA072D35DB7}"/>
                </c:ext>
                <c:ext xmlns:c15="http://schemas.microsoft.com/office/drawing/2012/chart" uri="{CE6537A1-D6FC-4f65-9D91-7224C49458BB}"/>
              </c:extLst>
            </c:dLbl>
            <c:dLbl>
              <c:idx val="43"/>
              <c:delete val="1"/>
              <c:extLst xmlns:c16r2="http://schemas.microsoft.com/office/drawing/2015/06/chart">
                <c:ext xmlns:c16="http://schemas.microsoft.com/office/drawing/2014/chart" uri="{C3380CC4-5D6E-409C-BE32-E72D297353CC}">
                  <c16:uniqueId val="{0000002B-6975-420A-9022-2CA072D35DB7}"/>
                </c:ext>
                <c:ext xmlns:c15="http://schemas.microsoft.com/office/drawing/2012/chart" uri="{CE6537A1-D6FC-4f65-9D91-7224C49458BB}"/>
              </c:extLst>
            </c:dLbl>
            <c:dLbl>
              <c:idx val="44"/>
              <c:delete val="1"/>
              <c:extLst xmlns:c16r2="http://schemas.microsoft.com/office/drawing/2015/06/chart">
                <c:ext xmlns:c16="http://schemas.microsoft.com/office/drawing/2014/chart" uri="{C3380CC4-5D6E-409C-BE32-E72D297353CC}">
                  <c16:uniqueId val="{0000002C-6975-420A-9022-2CA072D35DB7}"/>
                </c:ext>
                <c:ext xmlns:c15="http://schemas.microsoft.com/office/drawing/2012/chart" uri="{CE6537A1-D6FC-4f65-9D91-7224C49458BB}"/>
              </c:extLst>
            </c:dLbl>
            <c:dLbl>
              <c:idx val="45"/>
              <c:delete val="1"/>
              <c:extLst xmlns:c16r2="http://schemas.microsoft.com/office/drawing/2015/06/chart">
                <c:ext xmlns:c16="http://schemas.microsoft.com/office/drawing/2014/chart" uri="{C3380CC4-5D6E-409C-BE32-E72D297353CC}">
                  <c16:uniqueId val="{0000002D-6975-420A-9022-2CA072D35DB7}"/>
                </c:ext>
                <c:ext xmlns:c15="http://schemas.microsoft.com/office/drawing/2012/chart" uri="{CE6537A1-D6FC-4f65-9D91-7224C49458BB}"/>
              </c:extLst>
            </c:dLbl>
            <c:dLbl>
              <c:idx val="46"/>
              <c:delete val="1"/>
              <c:extLst xmlns:c16r2="http://schemas.microsoft.com/office/drawing/2015/06/chart">
                <c:ext xmlns:c16="http://schemas.microsoft.com/office/drawing/2014/chart" uri="{C3380CC4-5D6E-409C-BE32-E72D297353CC}">
                  <c16:uniqueId val="{0000002E-6975-420A-9022-2CA072D35DB7}"/>
                </c:ext>
                <c:ext xmlns:c15="http://schemas.microsoft.com/office/drawing/2012/chart" uri="{CE6537A1-D6FC-4f65-9D91-7224C49458BB}"/>
              </c:extLst>
            </c:dLbl>
            <c:dLbl>
              <c:idx val="47"/>
              <c:delete val="1"/>
              <c:extLst xmlns:c16r2="http://schemas.microsoft.com/office/drawing/2015/06/chart">
                <c:ext xmlns:c16="http://schemas.microsoft.com/office/drawing/2014/chart" uri="{C3380CC4-5D6E-409C-BE32-E72D297353CC}">
                  <c16:uniqueId val="{0000002F-6975-420A-9022-2CA072D35DB7}"/>
                </c:ext>
                <c:ext xmlns:c15="http://schemas.microsoft.com/office/drawing/2012/chart" uri="{CE6537A1-D6FC-4f65-9D91-7224C49458BB}"/>
              </c:extLst>
            </c:dLbl>
            <c:dLbl>
              <c:idx val="48"/>
              <c:delete val="1"/>
              <c:extLst xmlns:c16r2="http://schemas.microsoft.com/office/drawing/2015/06/chart">
                <c:ext xmlns:c16="http://schemas.microsoft.com/office/drawing/2014/chart" uri="{C3380CC4-5D6E-409C-BE32-E72D297353CC}">
                  <c16:uniqueId val="{00000030-6975-420A-9022-2CA072D35DB7}"/>
                </c:ext>
                <c:ext xmlns:c15="http://schemas.microsoft.com/office/drawing/2012/chart" uri="{CE6537A1-D6FC-4f65-9D91-7224C49458BB}"/>
              </c:extLst>
            </c:dLbl>
            <c:dLbl>
              <c:idx val="49"/>
              <c:delete val="1"/>
              <c:extLst xmlns:c16r2="http://schemas.microsoft.com/office/drawing/2015/06/chart">
                <c:ext xmlns:c16="http://schemas.microsoft.com/office/drawing/2014/chart" uri="{C3380CC4-5D6E-409C-BE32-E72D297353CC}">
                  <c16:uniqueId val="{00000031-6975-420A-9022-2CA072D35DB7}"/>
                </c:ext>
                <c:ext xmlns:c15="http://schemas.microsoft.com/office/drawing/2012/chart" uri="{CE6537A1-D6FC-4f65-9D91-7224C49458BB}"/>
              </c:extLst>
            </c:dLbl>
            <c:dLbl>
              <c:idx val="50"/>
              <c:delete val="1"/>
              <c:extLst xmlns:c16r2="http://schemas.microsoft.com/office/drawing/2015/06/chart">
                <c:ext xmlns:c16="http://schemas.microsoft.com/office/drawing/2014/chart" uri="{C3380CC4-5D6E-409C-BE32-E72D297353CC}">
                  <c16:uniqueId val="{00000032-6975-420A-9022-2CA072D35DB7}"/>
                </c:ext>
                <c:ext xmlns:c15="http://schemas.microsoft.com/office/drawing/2012/chart" uri="{CE6537A1-D6FC-4f65-9D91-7224C49458BB}"/>
              </c:extLst>
            </c:dLbl>
            <c:dLbl>
              <c:idx val="51"/>
              <c:delete val="1"/>
              <c:extLst xmlns:c16r2="http://schemas.microsoft.com/office/drawing/2015/06/chart">
                <c:ext xmlns:c16="http://schemas.microsoft.com/office/drawing/2014/chart" uri="{C3380CC4-5D6E-409C-BE32-E72D297353CC}">
                  <c16:uniqueId val="{00000033-6975-420A-9022-2CA072D35DB7}"/>
                </c:ext>
                <c:ext xmlns:c15="http://schemas.microsoft.com/office/drawing/2012/chart" uri="{CE6537A1-D6FC-4f65-9D91-7224C49458BB}"/>
              </c:extLst>
            </c:dLbl>
            <c:dLbl>
              <c:idx val="52"/>
              <c:delete val="1"/>
              <c:extLst xmlns:c16r2="http://schemas.microsoft.com/office/drawing/2015/06/chart">
                <c:ext xmlns:c16="http://schemas.microsoft.com/office/drawing/2014/chart" uri="{C3380CC4-5D6E-409C-BE32-E72D297353CC}">
                  <c16:uniqueId val="{00000034-6975-420A-9022-2CA072D35DB7}"/>
                </c:ext>
                <c:ext xmlns:c15="http://schemas.microsoft.com/office/drawing/2012/chart" uri="{CE6537A1-D6FC-4f65-9D91-7224C49458BB}"/>
              </c:extLst>
            </c:dLbl>
            <c:dLbl>
              <c:idx val="53"/>
              <c:delete val="1"/>
              <c:extLst xmlns:c16r2="http://schemas.microsoft.com/office/drawing/2015/06/chart">
                <c:ext xmlns:c16="http://schemas.microsoft.com/office/drawing/2014/chart" uri="{C3380CC4-5D6E-409C-BE32-E72D297353CC}">
                  <c16:uniqueId val="{00000035-6975-420A-9022-2CA072D35DB7}"/>
                </c:ext>
                <c:ext xmlns:c15="http://schemas.microsoft.com/office/drawing/2012/chart" uri="{CE6537A1-D6FC-4f65-9D91-7224C49458BB}"/>
              </c:extLst>
            </c:dLbl>
            <c:dLbl>
              <c:idx val="54"/>
              <c:delete val="1"/>
              <c:extLst xmlns:c16r2="http://schemas.microsoft.com/office/drawing/2015/06/chart">
                <c:ext xmlns:c16="http://schemas.microsoft.com/office/drawing/2014/chart" uri="{C3380CC4-5D6E-409C-BE32-E72D297353CC}">
                  <c16:uniqueId val="{00000036-6975-420A-9022-2CA072D35DB7}"/>
                </c:ex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0.10002420900261801</c:v>
                </c:pt>
                <c:pt idx="2">
                  <c:v>8.0862297493590501E-2</c:v>
                </c:pt>
                <c:pt idx="3">
                  <c:v>5.9843499515779899E-2</c:v>
                </c:pt>
                <c:pt idx="4">
                  <c:v>4.8285033753445998E-2</c:v>
                </c:pt>
                <c:pt idx="5">
                  <c:v>4.17959335944839E-2</c:v>
                </c:pt>
                <c:pt idx="6">
                  <c:v>3.8651778387998902E-2</c:v>
                </c:pt>
                <c:pt idx="7">
                  <c:v>3.6912377433620698E-2</c:v>
                </c:pt>
                <c:pt idx="8">
                  <c:v>3.6645115250244997E-2</c:v>
                </c:pt>
                <c:pt idx="9">
                  <c:v>3.3632795170017001E-2</c:v>
                </c:pt>
                <c:pt idx="10">
                  <c:v>3.1780736141324401E-2</c:v>
                </c:pt>
                <c:pt idx="11">
                  <c:v>2.6253113819428998E-2</c:v>
                </c:pt>
                <c:pt idx="12">
                  <c:v>2.59864564639932E-2</c:v>
                </c:pt>
                <c:pt idx="13">
                  <c:v>2.4834036399476601E-2</c:v>
                </c:pt>
                <c:pt idx="14">
                  <c:v>2.2973150948058001E-2</c:v>
                </c:pt>
                <c:pt idx="15">
                  <c:v>2.0854111611957299E-2</c:v>
                </c:pt>
                <c:pt idx="16">
                  <c:v>2.0736005493071401E-2</c:v>
                </c:pt>
                <c:pt idx="17">
                  <c:v>1.78935430747631E-2</c:v>
                </c:pt>
                <c:pt idx="18">
                  <c:v>1.7720043685154601E-2</c:v>
                </c:pt>
                <c:pt idx="19">
                  <c:v>1.7600476757825001E-2</c:v>
                </c:pt>
                <c:pt idx="20">
                  <c:v>1.6298447757390099E-2</c:v>
                </c:pt>
                <c:pt idx="21">
                  <c:v>1.4719417691273899E-2</c:v>
                </c:pt>
                <c:pt idx="22">
                  <c:v>1.41748609162694E-2</c:v>
                </c:pt>
                <c:pt idx="23">
                  <c:v>1.31497034642587E-2</c:v>
                </c:pt>
                <c:pt idx="24">
                  <c:v>1.28660410829318E-2</c:v>
                </c:pt>
                <c:pt idx="25">
                  <c:v>9.7437676887928808E-3</c:v>
                </c:pt>
                <c:pt idx="26">
                  <c:v>9.1050826395311507E-3</c:v>
                </c:pt>
                <c:pt idx="27">
                  <c:v>8.2638921428193901E-3</c:v>
                </c:pt>
                <c:pt idx="28">
                  <c:v>7.7684908326473697E-3</c:v>
                </c:pt>
                <c:pt idx="29">
                  <c:v>7.6620626638866096E-3</c:v>
                </c:pt>
                <c:pt idx="30">
                  <c:v>6.6370765290959498E-3</c:v>
                </c:pt>
                <c:pt idx="31">
                  <c:v>5.8146748543148703E-3</c:v>
                </c:pt>
                <c:pt idx="32">
                  <c:v>5.1868189636935097E-3</c:v>
                </c:pt>
                <c:pt idx="33">
                  <c:v>5.0431127054068299E-3</c:v>
                </c:pt>
                <c:pt idx="34">
                  <c:v>4.8275574634988796E-3</c:v>
                </c:pt>
                <c:pt idx="35">
                  <c:v>4.56151889920177E-3</c:v>
                </c:pt>
                <c:pt idx="36">
                  <c:v>3.3650092334844002E-3</c:v>
                </c:pt>
                <c:pt idx="37">
                  <c:v>3.3363736284611899E-3</c:v>
                </c:pt>
                <c:pt idx="38">
                  <c:v>3.0256431240603698E-3</c:v>
                </c:pt>
                <c:pt idx="39">
                  <c:v>2.8252703262350602E-3</c:v>
                </c:pt>
                <c:pt idx="40">
                  <c:v>2.20218146082422E-3</c:v>
                </c:pt>
                <c:pt idx="41">
                  <c:v>2.0598290892615201E-3</c:v>
                </c:pt>
                <c:pt idx="42">
                  <c:v>1.3641733507153799E-3</c:v>
                </c:pt>
                <c:pt idx="43">
                  <c:v>1.1036143771778E-3</c:v>
                </c:pt>
                <c:pt idx="44">
                  <c:v>9.2040776636555797E-4</c:v>
                </c:pt>
                <c:pt idx="45">
                  <c:v>7.6362355969396896E-4</c:v>
                </c:pt>
                <c:pt idx="46">
                  <c:v>5.1138525173863097E-4</c:v>
                </c:pt>
                <c:pt idx="47">
                  <c:v>3.5866625837951499E-4</c:v>
                </c:pt>
                <c:pt idx="48">
                  <c:v>1.44696204368049E-4</c:v>
                </c:pt>
                <c:pt idx="49">
                  <c:v>9.1427427824424207E-5</c:v>
                </c:pt>
                <c:pt idx="50">
                  <c:v>4.7337000392120897E-5</c:v>
                </c:pt>
                <c:pt idx="51">
                  <c:v>3.5465729316568001E-5</c:v>
                </c:pt>
                <c:pt idx="52">
                  <c:v>1.34979739483123E-5</c:v>
                </c:pt>
                <c:pt idx="53">
                  <c:v>9.5365635899550206E-6</c:v>
                </c:pt>
                <c:pt idx="54">
                  <c:v>1.5644102983737301E-6</c:v>
                </c:pt>
              </c:numCache>
            </c:numRef>
          </c:xVal>
          <c:yVal>
            <c:numRef>
              <c:f>品类分析_3!$F$37:$F$91</c:f>
              <c:numCache>
                <c:formatCode>0.00%</c:formatCode>
                <c:ptCount val="55"/>
                <c:pt idx="0">
                  <c:v>0.15370172673472299</c:v>
                </c:pt>
                <c:pt idx="1">
                  <c:v>0.46142098698552703</c:v>
                </c:pt>
                <c:pt idx="2">
                  <c:v>0.608375218138549</c:v>
                </c:pt>
                <c:pt idx="3">
                  <c:v>0.44279994012136098</c:v>
                </c:pt>
                <c:pt idx="4">
                  <c:v>0.51090291113638797</c:v>
                </c:pt>
                <c:pt idx="5">
                  <c:v>0.51394041015972602</c:v>
                </c:pt>
                <c:pt idx="6">
                  <c:v>0.35279772750015898</c:v>
                </c:pt>
                <c:pt idx="7">
                  <c:v>0.36937092497770002</c:v>
                </c:pt>
                <c:pt idx="8">
                  <c:v>0.52703022868861504</c:v>
                </c:pt>
                <c:pt idx="9">
                  <c:v>0.60021451094053502</c:v>
                </c:pt>
                <c:pt idx="10">
                  <c:v>0.20770444524301199</c:v>
                </c:pt>
                <c:pt idx="11">
                  <c:v>0.54174789514319099</c:v>
                </c:pt>
                <c:pt idx="12">
                  <c:v>0.187590251675325</c:v>
                </c:pt>
                <c:pt idx="13">
                  <c:v>0.39907155508505399</c:v>
                </c:pt>
                <c:pt idx="14">
                  <c:v>5.6726011356073899E-2</c:v>
                </c:pt>
                <c:pt idx="15">
                  <c:v>0.401897206512417</c:v>
                </c:pt>
                <c:pt idx="16">
                  <c:v>0.47949466120899698</c:v>
                </c:pt>
                <c:pt idx="17">
                  <c:v>0.23958817458227799</c:v>
                </c:pt>
                <c:pt idx="18">
                  <c:v>0.17734643660157701</c:v>
                </c:pt>
                <c:pt idx="19">
                  <c:v>0.34946390386824799</c:v>
                </c:pt>
                <c:pt idx="20">
                  <c:v>0.26311090884236898</c:v>
                </c:pt>
                <c:pt idx="21">
                  <c:v>0.25138001698066298</c:v>
                </c:pt>
                <c:pt idx="22">
                  <c:v>9.5156205133792707E-2</c:v>
                </c:pt>
                <c:pt idx="23">
                  <c:v>0.27232797291018102</c:v>
                </c:pt>
                <c:pt idx="24">
                  <c:v>0.49250800720850701</c:v>
                </c:pt>
                <c:pt idx="25">
                  <c:v>0.22778266262701</c:v>
                </c:pt>
                <c:pt idx="26">
                  <c:v>2.42002234915293E-2</c:v>
                </c:pt>
                <c:pt idx="27">
                  <c:v>0.42199476723067197</c:v>
                </c:pt>
                <c:pt idx="28">
                  <c:v>5.4282142281961002E-2</c:v>
                </c:pt>
                <c:pt idx="29">
                  <c:v>0.23999888027118499</c:v>
                </c:pt>
                <c:pt idx="30">
                  <c:v>5.7600070250368098E-2</c:v>
                </c:pt>
                <c:pt idx="31">
                  <c:v>0.35173522898105197</c:v>
                </c:pt>
                <c:pt idx="32">
                  <c:v>0.45469946439561199</c:v>
                </c:pt>
                <c:pt idx="33">
                  <c:v>0.48695205542940201</c:v>
                </c:pt>
                <c:pt idx="34">
                  <c:v>0.20967657940415399</c:v>
                </c:pt>
                <c:pt idx="35">
                  <c:v>0.44087743314210698</c:v>
                </c:pt>
                <c:pt idx="36">
                  <c:v>0.106727100344036</c:v>
                </c:pt>
                <c:pt idx="37">
                  <c:v>0.50021040968067598</c:v>
                </c:pt>
                <c:pt idx="38">
                  <c:v>0.46541196586308498</c:v>
                </c:pt>
                <c:pt idx="39">
                  <c:v>0.139954801014571</c:v>
                </c:pt>
                <c:pt idx="40">
                  <c:v>0.178613848802295</c:v>
                </c:pt>
                <c:pt idx="41">
                  <c:v>0.35153049469529202</c:v>
                </c:pt>
                <c:pt idx="42">
                  <c:v>0.37629745796533198</c:v>
                </c:pt>
                <c:pt idx="43">
                  <c:v>0.27486005773952799</c:v>
                </c:pt>
                <c:pt idx="44">
                  <c:v>0.54036926572928701</c:v>
                </c:pt>
                <c:pt idx="45">
                  <c:v>0.14318385563003599</c:v>
                </c:pt>
                <c:pt idx="46">
                  <c:v>0.107913372533601</c:v>
                </c:pt>
                <c:pt idx="47">
                  <c:v>6.4309777617920505E-2</c:v>
                </c:pt>
                <c:pt idx="48">
                  <c:v>9.3111087160583098E-2</c:v>
                </c:pt>
                <c:pt idx="49">
                  <c:v>0.42754693048097597</c:v>
                </c:pt>
                <c:pt idx="50">
                  <c:v>0.54066853809828297</c:v>
                </c:pt>
                <c:pt idx="51">
                  <c:v>3.9840443759435303E-2</c:v>
                </c:pt>
                <c:pt idx="52">
                  <c:v>0.19101588741302</c:v>
                </c:pt>
                <c:pt idx="53">
                  <c:v>0.66474759036500497</c:v>
                </c:pt>
                <c:pt idx="54">
                  <c:v>0.25357127169222299</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formatCode="General">
                  <c:v>65</c:v>
                </c:pt>
                <c:pt idx="53">
                  <c:v>1947</c:v>
                </c:pt>
                <c:pt idx="54" formatCode="General">
                  <c:v>279</c:v>
                </c:pt>
              </c:numCache>
            </c:numRef>
          </c:bubbleSize>
          <c:bubble3D val="1"/>
          <c:extLst xmlns:c16r2="http://schemas.microsoft.com/office/drawing/2015/06/chart">
            <c:ext xmlns:c16="http://schemas.microsoft.com/office/drawing/2014/chart" uri="{C3380CC4-5D6E-409C-BE32-E72D297353CC}">
              <c16:uniqueId val="{00000037-6975-420A-9022-2CA072D35DB7}"/>
            </c:ext>
          </c:extLst>
        </c:ser>
        <c:dLbls>
          <c:showLegendKey val="0"/>
          <c:showVal val="0"/>
          <c:showCatName val="0"/>
          <c:showSerName val="0"/>
          <c:showPercent val="0"/>
          <c:showBubbleSize val="0"/>
        </c:dLbls>
        <c:bubbleScale val="100"/>
        <c:showNegBubbles val="0"/>
        <c:axId val="1731098432"/>
        <c:axId val="1731077216"/>
      </c:bubbleChart>
      <c:valAx>
        <c:axId val="1731098432"/>
        <c:scaling>
          <c:orientation val="minMax"/>
          <c:max val="0.14000000000000001"/>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a:solidFill>
                      <a:schemeClr val="bg1">
                        <a:lumMod val="50000"/>
                      </a:schemeClr>
                    </a:solidFill>
                  </a:rPr>
                  <a:t>销售占比</a:t>
                </a:r>
              </a:p>
            </c:rich>
          </c:tx>
          <c:layout/>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31077216"/>
        <c:crosses val="autoZero"/>
        <c:crossBetween val="midCat"/>
        <c:majorUnit val="0.01"/>
      </c:valAx>
      <c:valAx>
        <c:axId val="1731077216"/>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a:solidFill>
                      <a:schemeClr val="bg1">
                        <a:lumMod val="50000"/>
                      </a:schemeClr>
                    </a:solidFill>
                  </a:rPr>
                  <a:t>毛利率</a:t>
                </a:r>
              </a:p>
            </c:rich>
          </c:tx>
          <c:layout/>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31098432"/>
        <c:crosses val="autoZero"/>
        <c:crossBetween val="midCat"/>
      </c:valAx>
      <c:spPr>
        <a:noFill/>
        <a:ln>
          <a:noFill/>
        </a:ln>
        <a:effectLst/>
      </c:spPr>
    </c:plotArea>
    <c:plotVisOnly val="1"/>
    <c:dispBlanksAs val="zero"/>
    <c:showDLblsOverMax val="0"/>
  </c:chart>
  <c:spPr>
    <a:noFill/>
    <a:ln>
      <a:solidFill>
        <a:schemeClr val="bg1">
          <a:lumMod val="75000"/>
        </a:schemeClr>
      </a:solid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a:effectLst/>
              </a:rPr>
              <a:t>客单价</a:t>
            </a:r>
            <a:r>
              <a:rPr lang="zh-CN" altLang="zh-CN" sz="1800" b="1" i="0" baseline="0">
                <a:effectLst/>
              </a:rPr>
              <a:t>概览</a:t>
            </a:r>
            <a:endParaRPr lang="zh-CN" altLang="zh-CN">
              <a:effectLst/>
            </a:endParaRPr>
          </a:p>
        </c:rich>
      </c:tx>
      <c:layout>
        <c:manualLayout>
          <c:xMode val="edge"/>
          <c:yMode val="edge"/>
          <c:x val="0.33611111111111114"/>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1"/>
          <c:order val="0"/>
          <c:tx>
            <c:strRef>
              <c:f>顾客分析!$J$1</c:f>
              <c:strCache>
                <c:ptCount val="1"/>
                <c:pt idx="0">
                  <c:v>年新增会员客单价</c:v>
                </c:pt>
              </c:strCache>
            </c:strRef>
          </c:tx>
          <c:spPr>
            <a:solidFill>
              <a:schemeClr val="accent5"/>
            </a:solidFill>
            <a:ln>
              <a:noFill/>
            </a:ln>
            <a:effectLst/>
          </c:spPr>
          <c:invertIfNegative val="0"/>
          <c:cat>
            <c:strRef>
              <c:f>顾客分析!$G$2:$G$3</c:f>
              <c:strCache>
                <c:ptCount val="2"/>
                <c:pt idx="0">
                  <c:v>2018年</c:v>
                </c:pt>
                <c:pt idx="1">
                  <c:v>2019年</c:v>
                </c:pt>
              </c:strCache>
            </c:strRef>
          </c:cat>
          <c:val>
            <c:numRef>
              <c:f>顾客分析!$J$2:$J$3</c:f>
              <c:numCache>
                <c:formatCode>0.00_);[Red]\(0.00\)</c:formatCode>
                <c:ptCount val="2"/>
                <c:pt idx="0">
                  <c:v>89.63</c:v>
                </c:pt>
                <c:pt idx="1">
                  <c:v>90.7</c:v>
                </c:pt>
              </c:numCache>
            </c:numRef>
          </c:val>
        </c:ser>
        <c:ser>
          <c:idx val="0"/>
          <c:order val="1"/>
          <c:tx>
            <c:strRef>
              <c:f>顾客分析!$M$1</c:f>
              <c:strCache>
                <c:ptCount val="1"/>
                <c:pt idx="0">
                  <c:v>非会员客单价</c:v>
                </c:pt>
              </c:strCache>
            </c:strRef>
          </c:tx>
          <c:spPr>
            <a:solidFill>
              <a:schemeClr val="accent6"/>
            </a:solidFill>
            <a:ln>
              <a:noFill/>
            </a:ln>
            <a:effectLst/>
          </c:spPr>
          <c:invertIfNegative val="0"/>
          <c:cat>
            <c:strRef>
              <c:f>顾客分析!$G$2:$G$3</c:f>
              <c:strCache>
                <c:ptCount val="2"/>
                <c:pt idx="0">
                  <c:v>2018年</c:v>
                </c:pt>
                <c:pt idx="1">
                  <c:v>2019年</c:v>
                </c:pt>
              </c:strCache>
            </c:strRef>
          </c:cat>
          <c:val>
            <c:numRef>
              <c:f>顾客分析!$M$2:$M$3</c:f>
              <c:numCache>
                <c:formatCode>0.00_);[Red]\(0.00\)</c:formatCode>
                <c:ptCount val="2"/>
                <c:pt idx="0">
                  <c:v>48.433956009756677</c:v>
                </c:pt>
                <c:pt idx="1">
                  <c:v>49.705850166277358</c:v>
                </c:pt>
              </c:numCache>
            </c:numRef>
          </c:val>
        </c:ser>
        <c:dLbls>
          <c:showLegendKey val="0"/>
          <c:showVal val="0"/>
          <c:showCatName val="0"/>
          <c:showSerName val="0"/>
          <c:showPercent val="0"/>
          <c:showBubbleSize val="0"/>
        </c:dLbls>
        <c:gapWidth val="219"/>
        <c:overlap val="-27"/>
        <c:axId val="1731085376"/>
        <c:axId val="1731096256"/>
      </c:barChart>
      <c:catAx>
        <c:axId val="173108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31096256"/>
        <c:crosses val="autoZero"/>
        <c:auto val="1"/>
        <c:lblAlgn val="ctr"/>
        <c:lblOffset val="100"/>
        <c:noMultiLvlLbl val="0"/>
      </c:catAx>
      <c:valAx>
        <c:axId val="1731096256"/>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31085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a:t>各品类会员渗透率</a:t>
            </a:r>
            <a:r>
              <a:rPr lang="zh-CN" altLang="en-US" dirty="0" smtClean="0"/>
              <a:t>与购买频次</a:t>
            </a:r>
            <a:endParaRPr lang="zh-CN" altLang="en-US" dirty="0"/>
          </a:p>
        </c:rich>
      </c:tx>
      <c:layout/>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extLst xmlns:c16r2="http://schemas.microsoft.com/office/drawing/2015/06/chart">
                <c:ext xmlns:c16="http://schemas.microsoft.com/office/drawing/2014/chart" uri="{C3380CC4-5D6E-409C-BE32-E72D297353CC}">
                  <c16:uniqueId val="{00000000-E149-4D29-8ADD-4DFC66A3F8AE}"/>
                </c:ext>
                <c:ext xmlns:c15="http://schemas.microsoft.com/office/drawing/2012/chart" uri="{CE6537A1-D6FC-4f65-9D91-7224C49458BB}">
                  <c15:layout/>
                </c:ext>
              </c:extLst>
            </c:dLbl>
            <c:dLbl>
              <c:idx val="1"/>
              <c:layout>
                <c:manualLayout>
                  <c:x val="-9.1505374407218495E-2"/>
                  <c:y val="-7.2989134963807295E-2"/>
                </c:manualLayout>
              </c:layout>
              <c:tx>
                <c:rich>
                  <a:bodyPr/>
                  <a:lstStyle/>
                  <a:p>
                    <a:r>
                      <a:rPr lang="zh-CN" altLang="en-US"/>
                      <a:t>中药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E149-4D29-8ADD-4DFC66A3F8AE}"/>
                </c:ext>
                <c:ext xmlns:c15="http://schemas.microsoft.com/office/drawing/2012/chart" uri="{CE6537A1-D6FC-4f65-9D91-7224C49458BB}">
                  <c15:layout/>
                </c:ext>
              </c:extLst>
            </c:dLbl>
            <c:dLbl>
              <c:idx val="2"/>
              <c:delete val="1"/>
              <c:extLst xmlns:c16r2="http://schemas.microsoft.com/office/drawing/2015/06/chart">
                <c:ext xmlns:c16="http://schemas.microsoft.com/office/drawing/2014/chart" uri="{C3380CC4-5D6E-409C-BE32-E72D297353CC}">
                  <c16:uniqueId val="{00000002-E149-4D29-8ADD-4DFC66A3F8AE}"/>
                </c:ext>
                <c:ext xmlns:c15="http://schemas.microsoft.com/office/drawing/2012/chart" uri="{CE6537A1-D6FC-4f65-9D91-7224C49458BB}">
                  <c15:layout/>
                </c:ext>
              </c:extLst>
            </c:dLbl>
            <c:dLbl>
              <c:idx val="3"/>
              <c:delete val="1"/>
              <c:extLst xmlns:c16r2="http://schemas.microsoft.com/office/drawing/2015/06/chart">
                <c:ext xmlns:c16="http://schemas.microsoft.com/office/drawing/2014/chart" uri="{C3380CC4-5D6E-409C-BE32-E72D297353CC}">
                  <c16:uniqueId val="{00000003-E149-4D29-8ADD-4DFC66A3F8AE}"/>
                </c:ext>
                <c:ext xmlns:c15="http://schemas.microsoft.com/office/drawing/2012/chart" uri="{CE6537A1-D6FC-4f65-9D91-7224C49458BB}">
                  <c15:layout/>
                </c:ext>
              </c:extLst>
            </c:dLbl>
            <c:dLbl>
              <c:idx val="4"/>
              <c:delete val="1"/>
              <c:extLst xmlns:c16r2="http://schemas.microsoft.com/office/drawing/2015/06/chart">
                <c:ext xmlns:c16="http://schemas.microsoft.com/office/drawing/2014/chart" uri="{C3380CC4-5D6E-409C-BE32-E72D297353CC}">
                  <c16:uniqueId val="{00000004-E149-4D29-8ADD-4DFC66A3F8AE}"/>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05-E149-4D29-8ADD-4DFC66A3F8AE}"/>
                </c:ext>
                <c:ext xmlns:c15="http://schemas.microsoft.com/office/drawing/2012/chart" uri="{CE6537A1-D6FC-4f65-9D91-7224C49458BB}">
                  <c15:layout/>
                </c:ext>
              </c:extLst>
            </c:dLbl>
            <c:dLbl>
              <c:idx val="6"/>
              <c:delete val="1"/>
              <c:extLst xmlns:c16r2="http://schemas.microsoft.com/office/drawing/2015/06/chart">
                <c:ext xmlns:c16="http://schemas.microsoft.com/office/drawing/2014/chart" uri="{C3380CC4-5D6E-409C-BE32-E72D297353CC}">
                  <c16:uniqueId val="{00000006-E149-4D29-8ADD-4DFC66A3F8AE}"/>
                </c:ext>
                <c:ext xmlns:c15="http://schemas.microsoft.com/office/drawing/2012/chart" uri="{CE6537A1-D6FC-4f65-9D91-7224C49458BB}">
                  <c15:layout/>
                </c:ext>
              </c:extLst>
            </c:dLbl>
            <c:dLbl>
              <c:idx val="7"/>
              <c:delete val="1"/>
              <c:extLst xmlns:c16r2="http://schemas.microsoft.com/office/drawing/2015/06/chart">
                <c:ext xmlns:c16="http://schemas.microsoft.com/office/drawing/2014/chart" uri="{C3380CC4-5D6E-409C-BE32-E72D297353CC}">
                  <c16:uniqueId val="{00000007-E149-4D29-8ADD-4DFC66A3F8AE}"/>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8-E149-4D29-8ADD-4DFC66A3F8AE}"/>
                </c:ex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9-E149-4D29-8ADD-4DFC66A3F8AE}"/>
                </c:ext>
                <c:ext xmlns:c15="http://schemas.microsoft.com/office/drawing/2012/chart" uri="{CE6537A1-D6FC-4f65-9D91-7224C49458BB}">
                  <c15:layout/>
                </c:ext>
              </c:extLst>
            </c:dLbl>
            <c:dLbl>
              <c:idx val="10"/>
              <c:layout>
                <c:manualLayout>
                  <c:x val="-1.5191547067014701E-2"/>
                  <c:y val="8.3514889273218207E-2"/>
                </c:manualLayout>
              </c:layout>
              <c:tx>
                <c:rich>
                  <a:bodyPr/>
                  <a:lstStyle/>
                  <a:p>
                    <a:r>
                      <a:rPr lang="zh-CN" altLang="en-US"/>
                      <a:t>医疗器械</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A-E149-4D29-8ADD-4DFC66A3F8AE}"/>
                </c:ext>
                <c:ext xmlns:c15="http://schemas.microsoft.com/office/drawing/2012/chart" uri="{CE6537A1-D6FC-4f65-9D91-7224C49458BB}">
                  <c15:layout/>
                </c:ext>
              </c:extLst>
            </c:dLbl>
            <c:dLbl>
              <c:idx val="11"/>
              <c:delete val="1"/>
              <c:extLst xmlns:c16r2="http://schemas.microsoft.com/office/drawing/2015/06/chart">
                <c:ext xmlns:c16="http://schemas.microsoft.com/office/drawing/2014/chart" uri="{C3380CC4-5D6E-409C-BE32-E72D297353CC}">
                  <c16:uniqueId val="{0000000B-E149-4D29-8ADD-4DFC66A3F8AE}"/>
                </c:ext>
                <c:ext xmlns:c15="http://schemas.microsoft.com/office/drawing/2012/chart" uri="{CE6537A1-D6FC-4f65-9D91-7224C49458BB}">
                  <c15:layout/>
                </c:ext>
              </c:extLst>
            </c:dLbl>
            <c:dLbl>
              <c:idx val="12"/>
              <c:layout>
                <c:manualLayout>
                  <c:x val="-6.7517986964510902E-3"/>
                  <c:y val="-4.8181666888395203E-2"/>
                </c:manualLayout>
              </c:layout>
              <c:tx>
                <c:rich>
                  <a:bodyPr/>
                  <a:lstStyle/>
                  <a:p>
                    <a:r>
                      <a:rPr lang="zh-CN" altLang="en-US"/>
                      <a:t>外用药非处方药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C-E149-4D29-8ADD-4DFC66A3F8AE}"/>
                </c:ext>
                <c:ext xmlns:c15="http://schemas.microsoft.com/office/drawing/2012/chart" uri="{CE6537A1-D6FC-4f65-9D91-7224C49458BB}">
                  <c15:layout/>
                </c:ext>
              </c:extLst>
            </c:dLbl>
            <c:dLbl>
              <c:idx val="13"/>
              <c:delete val="1"/>
              <c:extLst xmlns:c16r2="http://schemas.microsoft.com/office/drawing/2015/06/chart">
                <c:ext xmlns:c16="http://schemas.microsoft.com/office/drawing/2014/chart" uri="{C3380CC4-5D6E-409C-BE32-E72D297353CC}">
                  <c16:uniqueId val="{0000000D-E149-4D29-8ADD-4DFC66A3F8AE}"/>
                </c:ext>
                <c:ext xmlns:c15="http://schemas.microsoft.com/office/drawing/2012/chart" uri="{CE6537A1-D6FC-4f65-9D91-7224C49458BB}">
                  <c15:layout/>
                </c:ext>
              </c:extLst>
            </c:dLbl>
            <c:dLbl>
              <c:idx val="14"/>
              <c:delete val="1"/>
              <c:extLst xmlns:c16r2="http://schemas.microsoft.com/office/drawing/2015/06/chart">
                <c:ext xmlns:c16="http://schemas.microsoft.com/office/drawing/2014/chart" uri="{C3380CC4-5D6E-409C-BE32-E72D297353CC}">
                  <c16:uniqueId val="{0000000E-E149-4D29-8ADD-4DFC66A3F8AE}"/>
                </c:ext>
                <c:ext xmlns:c15="http://schemas.microsoft.com/office/drawing/2012/chart" uri="{CE6537A1-D6FC-4f65-9D91-7224C49458BB}">
                  <c15:layout/>
                </c:ext>
              </c:extLst>
            </c:dLbl>
            <c:dLbl>
              <c:idx val="15"/>
              <c:layout>
                <c:manualLayout>
                  <c:x val="-1.2365591136111499E-3"/>
                  <c:y val="-2.2458195373479199E-2"/>
                </c:manualLayout>
              </c:layout>
              <c:tx>
                <c:rich>
                  <a:bodyPr/>
                  <a:lstStyle/>
                  <a:p>
                    <a:r>
                      <a:rPr lang="zh-CN" altLang="en-US"/>
                      <a:t>心脑血管用药处方药</a:t>
                    </a:r>
                  </a:p>
                </c:rich>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E149-4D29-8ADD-4DFC66A3F8AE}"/>
                </c:ext>
                <c:ext xmlns:c15="http://schemas.microsoft.com/office/drawing/2012/chart" uri="{CE6537A1-D6FC-4f65-9D91-7224C49458BB}">
                  <c15:layout/>
                </c:ext>
              </c:extLst>
            </c:dLbl>
            <c:dLbl>
              <c:idx val="16"/>
              <c:delete val="1"/>
              <c:extLst xmlns:c16r2="http://schemas.microsoft.com/office/drawing/2015/06/chart">
                <c:ext xmlns:c16="http://schemas.microsoft.com/office/drawing/2014/chart" uri="{C3380CC4-5D6E-409C-BE32-E72D297353CC}">
                  <c16:uniqueId val="{00000010-E149-4D29-8ADD-4DFC66A3F8AE}"/>
                </c:ext>
                <c:ext xmlns:c15="http://schemas.microsoft.com/office/drawing/2012/chart" uri="{CE6537A1-D6FC-4f65-9D91-7224C49458BB}">
                  <c15:layout/>
                </c:ext>
              </c:extLst>
            </c:dLbl>
            <c:dLbl>
              <c:idx val="17"/>
              <c:delete val="1"/>
              <c:extLst xmlns:c16r2="http://schemas.microsoft.com/office/drawing/2015/06/chart">
                <c:ext xmlns:c16="http://schemas.microsoft.com/office/drawing/2014/chart" uri="{C3380CC4-5D6E-409C-BE32-E72D297353CC}">
                  <c16:uniqueId val="{00000011-E149-4D29-8ADD-4DFC66A3F8AE}"/>
                </c:ext>
                <c:ext xmlns:c15="http://schemas.microsoft.com/office/drawing/2012/chart" uri="{CE6537A1-D6FC-4f65-9D91-7224C49458BB}">
                  <c15:layout/>
                </c:ext>
              </c:extLst>
            </c:dLbl>
            <c:dLbl>
              <c:idx val="18"/>
              <c:layout>
                <c:manualLayout>
                  <c:x val="-7.9333634683299098E-2"/>
                  <c:y val="-0.12848444503572001"/>
                </c:manualLayout>
              </c:layout>
              <c:tx>
                <c:rich>
                  <a:bodyPr/>
                  <a:lstStyle/>
                  <a:p>
                    <a:r>
                      <a:rPr lang="zh-CN" altLang="en-US"/>
                      <a:t>抗感冒用药非处方药</a:t>
                    </a:r>
                  </a:p>
                </c:rich>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E149-4D29-8ADD-4DFC66A3F8AE}"/>
                </c:ext>
                <c:ext xmlns:c15="http://schemas.microsoft.com/office/drawing/2012/chart" uri="{CE6537A1-D6FC-4f65-9D91-7224C49458BB}">
                  <c15:layout/>
                </c:ext>
              </c:extLst>
            </c:dLbl>
            <c:dLbl>
              <c:idx val="19"/>
              <c:delete val="1"/>
              <c:extLst xmlns:c16r2="http://schemas.microsoft.com/office/drawing/2015/06/chart">
                <c:ext xmlns:c16="http://schemas.microsoft.com/office/drawing/2014/chart" uri="{C3380CC4-5D6E-409C-BE32-E72D297353CC}">
                  <c16:uniqueId val="{00000013-E149-4D29-8ADD-4DFC66A3F8AE}"/>
                </c:ext>
                <c:ext xmlns:c15="http://schemas.microsoft.com/office/drawing/2012/chart" uri="{CE6537A1-D6FC-4f65-9D91-7224C49458BB}">
                  <c15:layout/>
                </c:ext>
              </c:extLst>
            </c:dLbl>
            <c:dLbl>
              <c:idx val="20"/>
              <c:delete val="1"/>
              <c:extLst xmlns:c16r2="http://schemas.microsoft.com/office/drawing/2015/06/chart">
                <c:ext xmlns:c16="http://schemas.microsoft.com/office/drawing/2014/chart" uri="{C3380CC4-5D6E-409C-BE32-E72D297353CC}">
                  <c16:uniqueId val="{00000014-E149-4D29-8ADD-4DFC66A3F8AE}"/>
                </c:ext>
                <c:ext xmlns:c15="http://schemas.microsoft.com/office/drawing/2012/chart" uri="{CE6537A1-D6FC-4f65-9D91-7224C49458BB}">
                  <c15:layout/>
                </c:ext>
              </c:extLst>
            </c:dLbl>
            <c:dLbl>
              <c:idx val="21"/>
              <c:layout>
                <c:manualLayout>
                  <c:x val="-9.3542873305755905E-2"/>
                  <c:y val="-9.95753500085437E-2"/>
                </c:manualLayout>
              </c:layout>
              <c:tx>
                <c:rich>
                  <a:bodyPr/>
                  <a:lstStyle/>
                  <a:p>
                    <a:r>
                      <a:rPr lang="zh-CN" altLang="en-US"/>
                      <a:t>抗菌消炎药处方药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5-E149-4D29-8ADD-4DFC66A3F8AE}"/>
                </c:ext>
                <c:ext xmlns:c15="http://schemas.microsoft.com/office/drawing/2012/chart" uri="{CE6537A1-D6FC-4f65-9D91-7224C49458BB}">
                  <c15:layout/>
                </c:ext>
              </c:extLst>
            </c:dLbl>
            <c:dLbl>
              <c:idx val="22"/>
              <c:delete val="1"/>
              <c:extLst xmlns:c16r2="http://schemas.microsoft.com/office/drawing/2015/06/chart">
                <c:ext xmlns:c16="http://schemas.microsoft.com/office/drawing/2014/chart" uri="{C3380CC4-5D6E-409C-BE32-E72D297353CC}">
                  <c16:uniqueId val="{00000016-E149-4D29-8ADD-4DFC66A3F8AE}"/>
                </c:ext>
                <c:ext xmlns:c15="http://schemas.microsoft.com/office/drawing/2012/chart" uri="{CE6537A1-D6FC-4f65-9D91-7224C49458BB}">
                  <c15:layout/>
                </c:ext>
              </c:extLst>
            </c:dLbl>
            <c:dLbl>
              <c:idx val="23"/>
              <c:delete val="1"/>
              <c:extLst xmlns:c16r2="http://schemas.microsoft.com/office/drawing/2015/06/chart">
                <c:ext xmlns:c16="http://schemas.microsoft.com/office/drawing/2014/chart" uri="{C3380CC4-5D6E-409C-BE32-E72D297353CC}">
                  <c16:uniqueId val="{00000017-E149-4D29-8ADD-4DFC66A3F8AE}"/>
                </c:ext>
                <c:ext xmlns:c15="http://schemas.microsoft.com/office/drawing/2012/chart" uri="{CE6537A1-D6FC-4f65-9D91-7224C49458BB}">
                  <c15:layout/>
                </c:ext>
              </c:extLst>
            </c:dLbl>
            <c:dLbl>
              <c:idx val="24"/>
              <c:delete val="1"/>
              <c:extLst xmlns:c16r2="http://schemas.microsoft.com/office/drawing/2015/06/chart">
                <c:ext xmlns:c16="http://schemas.microsoft.com/office/drawing/2014/chart" uri="{C3380CC4-5D6E-409C-BE32-E72D297353CC}">
                  <c16:uniqueId val="{00000018-E149-4D29-8ADD-4DFC66A3F8AE}"/>
                </c:ext>
                <c:ext xmlns:c15="http://schemas.microsoft.com/office/drawing/2012/chart" uri="{CE6537A1-D6FC-4f65-9D91-7224C49458BB}">
                  <c15:layout/>
                </c:ext>
              </c:extLst>
            </c:dLbl>
            <c:dLbl>
              <c:idx val="25"/>
              <c:delete val="1"/>
              <c:extLst xmlns:c16r2="http://schemas.microsoft.com/office/drawing/2015/06/chart">
                <c:ext xmlns:c16="http://schemas.microsoft.com/office/drawing/2014/chart" uri="{C3380CC4-5D6E-409C-BE32-E72D297353CC}">
                  <c16:uniqueId val="{00000019-E149-4D29-8ADD-4DFC66A3F8AE}"/>
                </c:ext>
                <c:ext xmlns:c15="http://schemas.microsoft.com/office/drawing/2012/chart" uri="{CE6537A1-D6FC-4f65-9D91-7224C49458BB}">
                  <c15:layout/>
                </c:ext>
              </c:extLst>
            </c:dLbl>
            <c:dLbl>
              <c:idx val="26"/>
              <c:delete val="1"/>
              <c:extLst xmlns:c16r2="http://schemas.microsoft.com/office/drawing/2015/06/chart">
                <c:ext xmlns:c16="http://schemas.microsoft.com/office/drawing/2014/chart" uri="{C3380CC4-5D6E-409C-BE32-E72D297353CC}">
                  <c16:uniqueId val="{0000001A-E149-4D29-8ADD-4DFC66A3F8AE}"/>
                </c:ext>
                <c:ext xmlns:c15="http://schemas.microsoft.com/office/drawing/2012/chart" uri="{CE6537A1-D6FC-4f65-9D91-7224C49458BB}">
                  <c15:layout/>
                </c:ext>
              </c:extLst>
            </c:dLbl>
            <c:dLbl>
              <c:idx val="27"/>
              <c:delete val="1"/>
              <c:extLst xmlns:c16r2="http://schemas.microsoft.com/office/drawing/2015/06/chart">
                <c:ext xmlns:c16="http://schemas.microsoft.com/office/drawing/2014/chart" uri="{C3380CC4-5D6E-409C-BE32-E72D297353CC}">
                  <c16:uniqueId val="{0000001B-E149-4D29-8ADD-4DFC66A3F8AE}"/>
                </c:ext>
                <c:ext xmlns:c15="http://schemas.microsoft.com/office/drawing/2012/chart" uri="{CE6537A1-D6FC-4f65-9D91-7224C49458BB}">
                  <c15:layout/>
                </c:ext>
              </c:extLst>
            </c:dLbl>
            <c:dLbl>
              <c:idx val="28"/>
              <c:delete val="1"/>
              <c:extLst xmlns:c16r2="http://schemas.microsoft.com/office/drawing/2015/06/chart">
                <c:ext xmlns:c16="http://schemas.microsoft.com/office/drawing/2014/chart" uri="{C3380CC4-5D6E-409C-BE32-E72D297353CC}">
                  <c16:uniqueId val="{0000001C-E149-4D29-8ADD-4DFC66A3F8AE}"/>
                </c:ext>
                <c:ext xmlns:c15="http://schemas.microsoft.com/office/drawing/2012/chart" uri="{CE6537A1-D6FC-4f65-9D91-7224C49458BB}">
                  <c15:layout/>
                </c:ext>
              </c:extLst>
            </c:dLbl>
            <c:dLbl>
              <c:idx val="29"/>
              <c:delete val="1"/>
              <c:extLst xmlns:c16r2="http://schemas.microsoft.com/office/drawing/2015/06/chart">
                <c:ext xmlns:c16="http://schemas.microsoft.com/office/drawing/2014/chart" uri="{C3380CC4-5D6E-409C-BE32-E72D297353CC}">
                  <c16:uniqueId val="{0000001D-E149-4D29-8ADD-4DFC66A3F8AE}"/>
                </c:ext>
                <c:ext xmlns:c15="http://schemas.microsoft.com/office/drawing/2012/chart" uri="{CE6537A1-D6FC-4f65-9D91-7224C49458BB}">
                  <c15:layout/>
                </c:ext>
              </c:extLst>
            </c:dLbl>
            <c:dLbl>
              <c:idx val="30"/>
              <c:delete val="1"/>
              <c:extLst xmlns:c16r2="http://schemas.microsoft.com/office/drawing/2015/06/chart">
                <c:ext xmlns:c16="http://schemas.microsoft.com/office/drawing/2014/chart" uri="{C3380CC4-5D6E-409C-BE32-E72D297353CC}">
                  <c16:uniqueId val="{0000001E-E149-4D29-8ADD-4DFC66A3F8AE}"/>
                </c:ext>
                <c:ext xmlns:c15="http://schemas.microsoft.com/office/drawing/2012/chart" uri="{CE6537A1-D6FC-4f65-9D91-7224C49458BB}">
                  <c15:layout/>
                </c:ext>
              </c:extLst>
            </c:dLbl>
            <c:dLbl>
              <c:idx val="31"/>
              <c:delete val="1"/>
              <c:extLst xmlns:c16r2="http://schemas.microsoft.com/office/drawing/2015/06/chart">
                <c:ext xmlns:c16="http://schemas.microsoft.com/office/drawing/2014/chart" uri="{C3380CC4-5D6E-409C-BE32-E72D297353CC}">
                  <c16:uniqueId val="{0000001F-E149-4D29-8ADD-4DFC66A3F8AE}"/>
                </c:ext>
                <c:ext xmlns:c15="http://schemas.microsoft.com/office/drawing/2012/chart" uri="{CE6537A1-D6FC-4f65-9D91-7224C49458BB}">
                  <c15:layout/>
                </c:ext>
              </c:extLst>
            </c:dLbl>
            <c:dLbl>
              <c:idx val="32"/>
              <c:delete val="1"/>
              <c:extLst xmlns:c16r2="http://schemas.microsoft.com/office/drawing/2015/06/chart">
                <c:ext xmlns:c16="http://schemas.microsoft.com/office/drawing/2014/chart" uri="{C3380CC4-5D6E-409C-BE32-E72D297353CC}">
                  <c16:uniqueId val="{00000020-E149-4D29-8ADD-4DFC66A3F8AE}"/>
                </c:ext>
                <c:ext xmlns:c15="http://schemas.microsoft.com/office/drawing/2012/chart" uri="{CE6537A1-D6FC-4f65-9D91-7224C49458BB}">
                  <c15:layout/>
                </c:ext>
              </c:extLst>
            </c:dLbl>
            <c:dLbl>
              <c:idx val="33"/>
              <c:delete val="1"/>
              <c:extLst xmlns:c16r2="http://schemas.microsoft.com/office/drawing/2015/06/chart">
                <c:ext xmlns:c16="http://schemas.microsoft.com/office/drawing/2014/chart" uri="{C3380CC4-5D6E-409C-BE32-E72D297353CC}">
                  <c16:uniqueId val="{00000021-E149-4D29-8ADD-4DFC66A3F8AE}"/>
                </c:ext>
                <c:ext xmlns:c15="http://schemas.microsoft.com/office/drawing/2012/chart" uri="{CE6537A1-D6FC-4f65-9D91-7224C49458BB}">
                  <c15:layout/>
                </c:ext>
              </c:extLst>
            </c:dLbl>
            <c:dLbl>
              <c:idx val="34"/>
              <c:delete val="1"/>
              <c:extLst xmlns:c16r2="http://schemas.microsoft.com/office/drawing/2015/06/chart">
                <c:ext xmlns:c16="http://schemas.microsoft.com/office/drawing/2014/chart" uri="{C3380CC4-5D6E-409C-BE32-E72D297353CC}">
                  <c16:uniqueId val="{00000022-E149-4D29-8ADD-4DFC66A3F8AE}"/>
                </c:ext>
                <c:ext xmlns:c15="http://schemas.microsoft.com/office/drawing/2012/chart" uri="{CE6537A1-D6FC-4f65-9D91-7224C49458BB}">
                  <c15:layout/>
                </c:ext>
              </c:extLst>
            </c:dLbl>
            <c:dLbl>
              <c:idx val="35"/>
              <c:delete val="1"/>
              <c:extLst xmlns:c16r2="http://schemas.microsoft.com/office/drawing/2015/06/chart">
                <c:ext xmlns:c16="http://schemas.microsoft.com/office/drawing/2014/chart" uri="{C3380CC4-5D6E-409C-BE32-E72D297353CC}">
                  <c16:uniqueId val="{00000023-E149-4D29-8ADD-4DFC66A3F8AE}"/>
                </c:ext>
                <c:ext xmlns:c15="http://schemas.microsoft.com/office/drawing/2012/chart" uri="{CE6537A1-D6FC-4f65-9D91-7224C49458BB}">
                  <c15:layout/>
                </c:ext>
              </c:extLst>
            </c:dLbl>
            <c:dLbl>
              <c:idx val="36"/>
              <c:delete val="1"/>
              <c:extLst xmlns:c16r2="http://schemas.microsoft.com/office/drawing/2015/06/chart">
                <c:ext xmlns:c16="http://schemas.microsoft.com/office/drawing/2014/chart" uri="{C3380CC4-5D6E-409C-BE32-E72D297353CC}">
                  <c16:uniqueId val="{00000024-E149-4D29-8ADD-4DFC66A3F8AE}"/>
                </c:ext>
                <c:ext xmlns:c15="http://schemas.microsoft.com/office/drawing/2012/chart" uri="{CE6537A1-D6FC-4f65-9D91-7224C49458BB}">
                  <c15:layout/>
                </c:ext>
              </c:extLst>
            </c:dLbl>
            <c:dLbl>
              <c:idx val="37"/>
              <c:delete val="1"/>
              <c:extLst xmlns:c16r2="http://schemas.microsoft.com/office/drawing/2015/06/chart">
                <c:ext xmlns:c16="http://schemas.microsoft.com/office/drawing/2014/chart" uri="{C3380CC4-5D6E-409C-BE32-E72D297353CC}">
                  <c16:uniqueId val="{00000025-E149-4D29-8ADD-4DFC66A3F8AE}"/>
                </c:ext>
                <c:ext xmlns:c15="http://schemas.microsoft.com/office/drawing/2012/chart" uri="{CE6537A1-D6FC-4f65-9D91-7224C49458BB}">
                  <c15:layout/>
                </c:ext>
              </c:extLst>
            </c:dLbl>
            <c:dLbl>
              <c:idx val="38"/>
              <c:layout>
                <c:manualLayout>
                  <c:x val="-4.4516128089998101E-2"/>
                  <c:y val="8.1410958228861796E-2"/>
                </c:manualLayout>
              </c:layout>
              <c:tx>
                <c:rich>
                  <a:bodyPr/>
                  <a:lstStyle/>
                  <a:p>
                    <a:r>
                      <a:rPr lang="zh-CN" altLang="en-US"/>
                      <a:t>祛痰止咳平喘用药非处方药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26-E149-4D29-8ADD-4DFC66A3F8AE}"/>
                </c:ext>
                <c:ext xmlns:c15="http://schemas.microsoft.com/office/drawing/2012/chart" uri="{CE6537A1-D6FC-4f65-9D91-7224C49458BB}">
                  <c15:layout/>
                </c:ext>
              </c:extLst>
            </c:dLbl>
            <c:dLbl>
              <c:idx val="39"/>
              <c:delete val="1"/>
              <c:extLst xmlns:c16r2="http://schemas.microsoft.com/office/drawing/2015/06/chart">
                <c:ext xmlns:c16="http://schemas.microsoft.com/office/drawing/2014/chart" uri="{C3380CC4-5D6E-409C-BE32-E72D297353CC}">
                  <c16:uniqueId val="{00000027-E149-4D29-8ADD-4DFC66A3F8AE}"/>
                </c:ext>
                <c:ext xmlns:c15="http://schemas.microsoft.com/office/drawing/2012/chart" uri="{CE6537A1-D6FC-4f65-9D91-7224C49458BB}">
                  <c15:layout/>
                </c:ext>
              </c:extLst>
            </c:dLbl>
            <c:dLbl>
              <c:idx val="40"/>
              <c:delete val="1"/>
              <c:extLst xmlns:c16r2="http://schemas.microsoft.com/office/drawing/2015/06/chart">
                <c:ext xmlns:c16="http://schemas.microsoft.com/office/drawing/2014/chart" uri="{C3380CC4-5D6E-409C-BE32-E72D297353CC}">
                  <c16:uniqueId val="{00000028-E149-4D29-8ADD-4DFC66A3F8AE}"/>
                </c:ext>
                <c:ext xmlns:c15="http://schemas.microsoft.com/office/drawing/2012/chart" uri="{CE6537A1-D6FC-4f65-9D91-7224C49458BB}">
                  <c15:layout/>
                </c:ext>
              </c:extLst>
            </c:dLbl>
            <c:dLbl>
              <c:idx val="41"/>
              <c:layout>
                <c:manualLayout>
                  <c:x val="-7.41935468166638E-3"/>
                  <c:y val="-1.40363721084245E-2"/>
                </c:manualLayout>
              </c:layout>
              <c:tx>
                <c:rich>
                  <a:bodyPr/>
                  <a:lstStyle/>
                  <a:p>
                    <a:r>
                      <a:rPr lang="zh-CN" altLang="en-US"/>
                      <a:t>糖尿病用药处方药</a:t>
                    </a:r>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29-E149-4D29-8ADD-4DFC66A3F8AE}"/>
                </c:ext>
                <c:ext xmlns:c15="http://schemas.microsoft.com/office/drawing/2012/chart" uri="{CE6537A1-D6FC-4f65-9D91-7224C49458BB}">
                  <c15:layout/>
                </c:ext>
              </c:extLst>
            </c:dLbl>
            <c:dLbl>
              <c:idx val="42"/>
              <c:delete val="1"/>
              <c:extLst xmlns:c16r2="http://schemas.microsoft.com/office/drawing/2015/06/chart">
                <c:ext xmlns:c16="http://schemas.microsoft.com/office/drawing/2014/chart" uri="{C3380CC4-5D6E-409C-BE32-E72D297353CC}">
                  <c16:uniqueId val="{0000002A-E149-4D29-8ADD-4DFC66A3F8AE}"/>
                </c:ext>
                <c:ext xmlns:c15="http://schemas.microsoft.com/office/drawing/2012/chart" uri="{CE6537A1-D6FC-4f65-9D91-7224C49458BB}">
                  <c15:layout/>
                </c:ext>
              </c:extLst>
            </c:dLbl>
            <c:dLbl>
              <c:idx val="43"/>
              <c:delete val="1"/>
              <c:extLst xmlns:c16r2="http://schemas.microsoft.com/office/drawing/2015/06/chart">
                <c:ext xmlns:c16="http://schemas.microsoft.com/office/drawing/2014/chart" uri="{C3380CC4-5D6E-409C-BE32-E72D297353CC}">
                  <c16:uniqueId val="{0000002B-E149-4D29-8ADD-4DFC66A3F8AE}"/>
                </c:ext>
                <c:ext xmlns:c15="http://schemas.microsoft.com/office/drawing/2012/chart" uri="{CE6537A1-D6FC-4f65-9D91-7224C49458BB}">
                  <c15:layout/>
                </c:ext>
              </c:extLst>
            </c:dLbl>
            <c:dLbl>
              <c:idx val="44"/>
              <c:delete val="1"/>
              <c:extLst xmlns:c16r2="http://schemas.microsoft.com/office/drawing/2015/06/chart">
                <c:ext xmlns:c16="http://schemas.microsoft.com/office/drawing/2014/chart" uri="{C3380CC4-5D6E-409C-BE32-E72D297353CC}">
                  <c16:uniqueId val="{0000002C-E149-4D29-8ADD-4DFC66A3F8AE}"/>
                </c:ext>
                <c:ext xmlns:c15="http://schemas.microsoft.com/office/drawing/2012/chart" uri="{CE6537A1-D6FC-4f65-9D91-7224C49458BB}">
                  <c15:layout/>
                </c:ext>
              </c:extLst>
            </c:dLbl>
            <c:dLbl>
              <c:idx val="45"/>
              <c:delete val="1"/>
              <c:extLst xmlns:c16r2="http://schemas.microsoft.com/office/drawing/2015/06/chart">
                <c:ext xmlns:c16="http://schemas.microsoft.com/office/drawing/2014/chart" uri="{C3380CC4-5D6E-409C-BE32-E72D297353CC}">
                  <c16:uniqueId val="{0000002D-E149-4D29-8ADD-4DFC66A3F8AE}"/>
                </c:ext>
                <c:ext xmlns:c15="http://schemas.microsoft.com/office/drawing/2012/chart" uri="{CE6537A1-D6FC-4f65-9D91-7224C49458BB}">
                  <c15:layout/>
                </c:ext>
              </c:extLst>
            </c:dLbl>
            <c:dLbl>
              <c:idx val="46"/>
              <c:delete val="1"/>
              <c:extLst xmlns:c16r2="http://schemas.microsoft.com/office/drawing/2015/06/chart">
                <c:ext xmlns:c16="http://schemas.microsoft.com/office/drawing/2014/chart" uri="{C3380CC4-5D6E-409C-BE32-E72D297353CC}">
                  <c16:uniqueId val="{0000002E-E149-4D29-8ADD-4DFC66A3F8AE}"/>
                </c:ext>
                <c:ext xmlns:c15="http://schemas.microsoft.com/office/drawing/2012/chart" uri="{CE6537A1-D6FC-4f65-9D91-7224C49458BB}">
                  <c15:layout/>
                </c:ext>
              </c:extLst>
            </c:dLbl>
            <c:dLbl>
              <c:idx val="47"/>
              <c:delete val="1"/>
              <c:extLst xmlns:c16r2="http://schemas.microsoft.com/office/drawing/2015/06/chart">
                <c:ext xmlns:c16="http://schemas.microsoft.com/office/drawing/2014/chart" uri="{C3380CC4-5D6E-409C-BE32-E72D297353CC}">
                  <c16:uniqueId val="{0000002F-E149-4D29-8ADD-4DFC66A3F8AE}"/>
                </c:ext>
                <c:ext xmlns:c15="http://schemas.microsoft.com/office/drawing/2012/chart" uri="{CE6537A1-D6FC-4f65-9D91-7224C49458BB}">
                  <c15:layout/>
                </c:ext>
              </c:extLst>
            </c:dLbl>
            <c:dLbl>
              <c:idx val="48"/>
              <c:delete val="1"/>
              <c:extLst xmlns:c16r2="http://schemas.microsoft.com/office/drawing/2015/06/chart">
                <c:ext xmlns:c16="http://schemas.microsoft.com/office/drawing/2014/chart" uri="{C3380CC4-5D6E-409C-BE32-E72D297353CC}">
                  <c16:uniqueId val="{00000030-E149-4D29-8ADD-4DFC66A3F8AE}"/>
                </c:ext>
                <c:ext xmlns:c15="http://schemas.microsoft.com/office/drawing/2012/chart" uri="{CE6537A1-D6FC-4f65-9D91-7224C49458BB}">
                  <c15:layout/>
                </c:ext>
              </c:extLst>
            </c:dLbl>
            <c:dLbl>
              <c:idx val="49"/>
              <c:delete val="1"/>
              <c:extLst xmlns:c16r2="http://schemas.microsoft.com/office/drawing/2015/06/chart">
                <c:ext xmlns:c16="http://schemas.microsoft.com/office/drawing/2014/chart" uri="{C3380CC4-5D6E-409C-BE32-E72D297353CC}">
                  <c16:uniqueId val="{00000031-E149-4D29-8ADD-4DFC66A3F8AE}"/>
                </c:ext>
                <c:ext xmlns:c15="http://schemas.microsoft.com/office/drawing/2012/chart" uri="{CE6537A1-D6FC-4f65-9D91-7224C49458BB}">
                  <c15:layout/>
                </c:ext>
              </c:extLst>
            </c:dLbl>
            <c:dLbl>
              <c:idx val="50"/>
              <c:delete val="1"/>
              <c:extLst xmlns:c16r2="http://schemas.microsoft.com/office/drawing/2015/06/chart">
                <c:ext xmlns:c16="http://schemas.microsoft.com/office/drawing/2014/chart" uri="{C3380CC4-5D6E-409C-BE32-E72D297353CC}">
                  <c16:uniqueId val="{00000032-E149-4D29-8ADD-4DFC66A3F8AE}"/>
                </c:ext>
                <c:ext xmlns:c15="http://schemas.microsoft.com/office/drawing/2012/chart" uri="{CE6537A1-D6FC-4f65-9D91-7224C49458BB}">
                  <c15:layout/>
                </c:ext>
              </c:extLst>
            </c:dLbl>
            <c:dLbl>
              <c:idx val="51"/>
              <c:delete val="1"/>
              <c:extLst xmlns:c16r2="http://schemas.microsoft.com/office/drawing/2015/06/chart">
                <c:ext xmlns:c16="http://schemas.microsoft.com/office/drawing/2014/chart" uri="{C3380CC4-5D6E-409C-BE32-E72D297353CC}">
                  <c16:uniqueId val="{00000033-E149-4D29-8ADD-4DFC66A3F8AE}"/>
                </c:ext>
                <c:ext xmlns:c15="http://schemas.microsoft.com/office/drawing/2012/chart" uri="{CE6537A1-D6FC-4f65-9D91-7224C49458BB}">
                  <c15:layout/>
                </c:ext>
              </c:extLst>
            </c:dLbl>
            <c:dLbl>
              <c:idx val="52"/>
              <c:delete val="1"/>
              <c:extLst xmlns:c16r2="http://schemas.microsoft.com/office/drawing/2015/06/chart">
                <c:ext xmlns:c16="http://schemas.microsoft.com/office/drawing/2014/chart" uri="{C3380CC4-5D6E-409C-BE32-E72D297353CC}">
                  <c16:uniqueId val="{00000034-E149-4D29-8ADD-4DFC66A3F8AE}"/>
                </c:ext>
                <c:ext xmlns:c15="http://schemas.microsoft.com/office/drawing/2012/chart" uri="{CE6537A1-D6FC-4f65-9D91-7224C49458BB}">
                  <c15:layout/>
                </c:ext>
              </c:extLst>
            </c:dLbl>
            <c:dLbl>
              <c:idx val="53"/>
              <c:delete val="1"/>
              <c:extLst xmlns:c16r2="http://schemas.microsoft.com/office/drawing/2015/06/chart">
                <c:ext xmlns:c16="http://schemas.microsoft.com/office/drawing/2014/chart" uri="{C3380CC4-5D6E-409C-BE32-E72D297353CC}">
                  <c16:uniqueId val="{00000035-E149-4D29-8ADD-4DFC66A3F8AE}"/>
                </c:ext>
                <c:ext xmlns:c15="http://schemas.microsoft.com/office/drawing/2012/chart" uri="{CE6537A1-D6FC-4f65-9D91-7224C49458BB}">
                  <c15:layout/>
                </c:ext>
              </c:extLst>
            </c:dLbl>
            <c:dLbl>
              <c:idx val="54"/>
              <c:delete val="1"/>
              <c:extLst xmlns:c16r2="http://schemas.microsoft.com/office/drawing/2015/06/chart">
                <c:ext xmlns:c16="http://schemas.microsoft.com/office/drawing/2014/chart" uri="{C3380CC4-5D6E-409C-BE32-E72D297353CC}">
                  <c16:uniqueId val="{00000036-E149-4D29-8ADD-4DFC66A3F8AE}"/>
                </c:ex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xVal>
            <c:numRef>
              <c:f>品类分析_4!$E$32:$E$86</c:f>
              <c:numCache>
                <c:formatCode>0%</c:formatCode>
                <c:ptCount val="55"/>
                <c:pt idx="0">
                  <c:v>1.23619860109418E-2</c:v>
                </c:pt>
                <c:pt idx="1">
                  <c:v>5.3736916184891903E-2</c:v>
                </c:pt>
                <c:pt idx="2">
                  <c:v>1.5009095350359899E-2</c:v>
                </c:pt>
                <c:pt idx="3">
                  <c:v>3.9789339924669098E-2</c:v>
                </c:pt>
                <c:pt idx="4">
                  <c:v>4.1824504676859602E-2</c:v>
                </c:pt>
                <c:pt idx="5">
                  <c:v>1.39406159886914E-2</c:v>
                </c:pt>
                <c:pt idx="6">
                  <c:v>5.9899972508481204E-3</c:v>
                </c:pt>
                <c:pt idx="7">
                  <c:v>1.5800437829044702E-5</c:v>
                </c:pt>
                <c:pt idx="8">
                  <c:v>5.7728927098224803E-3</c:v>
                </c:pt>
                <c:pt idx="9">
                  <c:v>3.7579251741291401E-4</c:v>
                </c:pt>
                <c:pt idx="10">
                  <c:v>7.5769220700500101E-2</c:v>
                </c:pt>
                <c:pt idx="11">
                  <c:v>3.5997592181067101E-2</c:v>
                </c:pt>
                <c:pt idx="12">
                  <c:v>8.9300563401354199E-2</c:v>
                </c:pt>
                <c:pt idx="13">
                  <c:v>6.0357517143747102E-3</c:v>
                </c:pt>
                <c:pt idx="14">
                  <c:v>1.4638864835644E-2</c:v>
                </c:pt>
                <c:pt idx="15">
                  <c:v>4.5504996830202302E-2</c:v>
                </c:pt>
                <c:pt idx="16">
                  <c:v>4.75007459375824E-4</c:v>
                </c:pt>
                <c:pt idx="17">
                  <c:v>5.5632922115416202E-3</c:v>
                </c:pt>
                <c:pt idx="18">
                  <c:v>7.3577201257727307E-2</c:v>
                </c:pt>
                <c:pt idx="19">
                  <c:v>1.77547515699646E-3</c:v>
                </c:pt>
                <c:pt idx="20">
                  <c:v>9.9870730046257208E-3</c:v>
                </c:pt>
                <c:pt idx="21">
                  <c:v>6.0289592351034503E-2</c:v>
                </c:pt>
                <c:pt idx="22">
                  <c:v>2.2892768083674999E-4</c:v>
                </c:pt>
                <c:pt idx="23">
                  <c:v>2.3910847622022599E-2</c:v>
                </c:pt>
                <c:pt idx="24">
                  <c:v>6.7398111451503501E-3</c:v>
                </c:pt>
                <c:pt idx="25">
                  <c:v>3.1664263845250199E-3</c:v>
                </c:pt>
                <c:pt idx="26">
                  <c:v>9.6266925170322998E-3</c:v>
                </c:pt>
                <c:pt idx="27">
                  <c:v>9.2470625284848701E-4</c:v>
                </c:pt>
                <c:pt idx="28">
                  <c:v>2.7770085141366101E-3</c:v>
                </c:pt>
                <c:pt idx="29">
                  <c:v>1.3951615703522299E-5</c:v>
                </c:pt>
                <c:pt idx="30">
                  <c:v>2.6773212680340899E-2</c:v>
                </c:pt>
                <c:pt idx="31">
                  <c:v>1.1962143269576699E-2</c:v>
                </c:pt>
                <c:pt idx="32">
                  <c:v>5.2384883439921703E-2</c:v>
                </c:pt>
                <c:pt idx="33">
                  <c:v>2.48508105414866E-3</c:v>
                </c:pt>
                <c:pt idx="34">
                  <c:v>7.7836965116533202E-6</c:v>
                </c:pt>
                <c:pt idx="35">
                  <c:v>9.5406989837149199E-4</c:v>
                </c:pt>
                <c:pt idx="36">
                  <c:v>1.9399892535271899E-3</c:v>
                </c:pt>
                <c:pt idx="37">
                  <c:v>1.31776428310252E-2</c:v>
                </c:pt>
                <c:pt idx="38">
                  <c:v>5.24861181035342E-2</c:v>
                </c:pt>
                <c:pt idx="39">
                  <c:v>2.3598272392246098E-3</c:v>
                </c:pt>
                <c:pt idx="40">
                  <c:v>1.78667684399228E-6</c:v>
                </c:pt>
                <c:pt idx="41">
                  <c:v>9.9806720406281201E-3</c:v>
                </c:pt>
                <c:pt idx="42">
                  <c:v>3.8871873597118901E-5</c:v>
                </c:pt>
                <c:pt idx="43">
                  <c:v>3.9608916636066699E-3</c:v>
                </c:pt>
                <c:pt idx="44">
                  <c:v>3.5985256342683403E-2</c:v>
                </c:pt>
                <c:pt idx="45">
                  <c:v>6.6560393056476702E-3</c:v>
                </c:pt>
                <c:pt idx="46">
                  <c:v>1.1062947654796301E-3</c:v>
                </c:pt>
                <c:pt idx="47">
                  <c:v>2.26478379928442E-2</c:v>
                </c:pt>
                <c:pt idx="48">
                  <c:v>3.9714221815619503E-2</c:v>
                </c:pt>
                <c:pt idx="49">
                  <c:v>4.5055329109370402E-7</c:v>
                </c:pt>
                <c:pt idx="50">
                  <c:v>2.3612565806997998E-3</c:v>
                </c:pt>
                <c:pt idx="51">
                  <c:v>4.9815502311377196E-3</c:v>
                </c:pt>
                <c:pt idx="52">
                  <c:v>2.2941225866947999E-2</c:v>
                </c:pt>
                <c:pt idx="53">
                  <c:v>1.73526405258237E-2</c:v>
                </c:pt>
                <c:pt idx="54">
                  <c:v>1.2620308409942301E-2</c:v>
                </c:pt>
              </c:numCache>
            </c:numRef>
          </c:xVal>
          <c:yVal>
            <c:numRef>
              <c:f>品类分析_4!$F$32:$F$86</c:f>
              <c:numCache>
                <c:formatCode>0.0_ </c:formatCode>
                <c:ptCount val="55"/>
                <c:pt idx="0">
                  <c:v>1.52513375301471</c:v>
                </c:pt>
                <c:pt idx="1">
                  <c:v>2.30740058743035</c:v>
                </c:pt>
                <c:pt idx="2">
                  <c:v>1.4146677500996301</c:v>
                </c:pt>
                <c:pt idx="3">
                  <c:v>1.80501731123878</c:v>
                </c:pt>
                <c:pt idx="4">
                  <c:v>1.7694568482645401</c:v>
                </c:pt>
                <c:pt idx="5">
                  <c:v>1.5948242043838601</c:v>
                </c:pt>
                <c:pt idx="6">
                  <c:v>1.23281147872638</c:v>
                </c:pt>
                <c:pt idx="7">
                  <c:v>1.13667649950836</c:v>
                </c:pt>
                <c:pt idx="8">
                  <c:v>2.4276725497478302</c:v>
                </c:pt>
                <c:pt idx="9">
                  <c:v>1.47362328427319</c:v>
                </c:pt>
                <c:pt idx="10">
                  <c:v>2.1931988068672199</c:v>
                </c:pt>
                <c:pt idx="11">
                  <c:v>1.7415601925941999</c:v>
                </c:pt>
                <c:pt idx="12">
                  <c:v>2.4539233571880201</c:v>
                </c:pt>
                <c:pt idx="13">
                  <c:v>1.62082457084169</c:v>
                </c:pt>
                <c:pt idx="14">
                  <c:v>1.5541091129070801</c:v>
                </c:pt>
                <c:pt idx="15">
                  <c:v>4.4903820251879303</c:v>
                </c:pt>
                <c:pt idx="16">
                  <c:v>1.7829201282135101</c:v>
                </c:pt>
                <c:pt idx="17">
                  <c:v>1.57693048818291</c:v>
                </c:pt>
                <c:pt idx="18">
                  <c:v>2.3448837466127799</c:v>
                </c:pt>
                <c:pt idx="19">
                  <c:v>1.7415098137015499</c:v>
                </c:pt>
                <c:pt idx="20">
                  <c:v>1.4079751594923</c:v>
                </c:pt>
                <c:pt idx="21">
                  <c:v>2.3929249350222301</c:v>
                </c:pt>
                <c:pt idx="22">
                  <c:v>1.2319647098744499</c:v>
                </c:pt>
                <c:pt idx="23">
                  <c:v>1.5574163969619801</c:v>
                </c:pt>
                <c:pt idx="24">
                  <c:v>1.5634079435697701</c:v>
                </c:pt>
                <c:pt idx="25">
                  <c:v>1.49954859475585</c:v>
                </c:pt>
                <c:pt idx="26">
                  <c:v>2.2582739560217902</c:v>
                </c:pt>
                <c:pt idx="27">
                  <c:v>1.31663838438146</c:v>
                </c:pt>
                <c:pt idx="28">
                  <c:v>4.6559026087734798</c:v>
                </c:pt>
                <c:pt idx="29">
                  <c:v>1.2160356347438801</c:v>
                </c:pt>
                <c:pt idx="30">
                  <c:v>1.48474234389816</c:v>
                </c:pt>
                <c:pt idx="31">
                  <c:v>1.6082574514869199</c:v>
                </c:pt>
                <c:pt idx="32">
                  <c:v>1.9088184866756901</c:v>
                </c:pt>
                <c:pt idx="33">
                  <c:v>1.9842391202415699</c:v>
                </c:pt>
                <c:pt idx="34">
                  <c:v>2.52694610778443</c:v>
                </c:pt>
                <c:pt idx="35">
                  <c:v>1.80620104544936</c:v>
                </c:pt>
                <c:pt idx="36">
                  <c:v>1.3961623474389</c:v>
                </c:pt>
                <c:pt idx="37">
                  <c:v>2.1674615030011202</c:v>
                </c:pt>
                <c:pt idx="38">
                  <c:v>2.0555838243369</c:v>
                </c:pt>
                <c:pt idx="39">
                  <c:v>4.95926025900153</c:v>
                </c:pt>
                <c:pt idx="40">
                  <c:v>2.1826086956521702</c:v>
                </c:pt>
                <c:pt idx="41">
                  <c:v>4.0070671488101803</c:v>
                </c:pt>
                <c:pt idx="42">
                  <c:v>2.1370903277378099</c:v>
                </c:pt>
                <c:pt idx="43">
                  <c:v>1.88597888163675</c:v>
                </c:pt>
                <c:pt idx="44">
                  <c:v>1.9321164561640101</c:v>
                </c:pt>
                <c:pt idx="45">
                  <c:v>2.3348248673024901</c:v>
                </c:pt>
                <c:pt idx="46">
                  <c:v>1.9029870658783501</c:v>
                </c:pt>
                <c:pt idx="47">
                  <c:v>2.0490219415737401</c:v>
                </c:pt>
                <c:pt idx="48">
                  <c:v>1.92075910583526</c:v>
                </c:pt>
                <c:pt idx="49">
                  <c:v>1.31034482758621</c:v>
                </c:pt>
                <c:pt idx="50">
                  <c:v>1.3914385161498299</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extLst xmlns:c16r2="http://schemas.microsoft.com/office/drawing/2015/06/chart">
            <c:ext xmlns:c16="http://schemas.microsoft.com/office/drawing/2014/chart" uri="{C3380CC4-5D6E-409C-BE32-E72D297353CC}">
              <c16:uniqueId val="{00000037-E149-4D29-8ADD-4DFC66A3F8AE}"/>
            </c:ext>
          </c:extLst>
        </c:ser>
        <c:dLbls>
          <c:showLegendKey val="0"/>
          <c:showVal val="0"/>
          <c:showCatName val="0"/>
          <c:showSerName val="0"/>
          <c:showPercent val="0"/>
          <c:showBubbleSize val="0"/>
        </c:dLbls>
        <c:bubbleScale val="100"/>
        <c:showNegBubbles val="0"/>
        <c:axId val="1731081024"/>
        <c:axId val="1731095712"/>
      </c:bubbleChart>
      <c:valAx>
        <c:axId val="1731081024"/>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a:solidFill>
                      <a:schemeClr val="tx1">
                        <a:lumMod val="50000"/>
                        <a:lumOff val="50000"/>
                      </a:schemeClr>
                    </a:solidFill>
                  </a:rPr>
                  <a:t>渗透率</a:t>
                </a:r>
              </a:p>
            </c:rich>
          </c:tx>
          <c:layout/>
          <c:overlay val="0"/>
        </c:title>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31095712"/>
        <c:crosses val="autoZero"/>
        <c:crossBetween val="midCat"/>
      </c:valAx>
      <c:valAx>
        <c:axId val="1731095712"/>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smtClean="0">
                    <a:solidFill>
                      <a:schemeClr val="tx1">
                        <a:lumMod val="50000"/>
                        <a:lumOff val="50000"/>
                      </a:schemeClr>
                    </a:solidFill>
                  </a:rPr>
                  <a:t>购买频次</a:t>
                </a:r>
                <a:endParaRPr lang="zh-CN" altLang="en-US" dirty="0">
                  <a:solidFill>
                    <a:schemeClr val="tx1">
                      <a:lumMod val="50000"/>
                      <a:lumOff val="50000"/>
                    </a:schemeClr>
                  </a:solidFill>
                </a:endParaRPr>
              </a:p>
            </c:rich>
          </c:tx>
          <c:layout/>
          <c:overlay val="0"/>
        </c:title>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31081024"/>
        <c:crosses val="autoZero"/>
        <c:crossBetween val="midCat"/>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各店型会员销售概览</a:t>
            </a:r>
          </a:p>
        </c:rich>
      </c:tx>
      <c:layout>
        <c:manualLayout>
          <c:xMode val="edge"/>
          <c:yMode val="edge"/>
          <c:x val="0.42608227695011702"/>
          <c:y val="3.2407402352216702E-2"/>
        </c:manualLayout>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门店分析1!$J$2</c:f>
              <c:strCache>
                <c:ptCount val="1"/>
                <c:pt idx="0">
                  <c:v>数量</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门店分析1!$J$3:$J$12</c:f>
              <c:numCache>
                <c:formatCode>General</c:formatCode>
                <c:ptCount val="10"/>
                <c:pt idx="0">
                  <c:v>4</c:v>
                </c:pt>
                <c:pt idx="1">
                  <c:v>16</c:v>
                </c:pt>
                <c:pt idx="2">
                  <c:v>15</c:v>
                </c:pt>
                <c:pt idx="3">
                  <c:v>14</c:v>
                </c:pt>
                <c:pt idx="4">
                  <c:v>103</c:v>
                </c:pt>
                <c:pt idx="5">
                  <c:v>264</c:v>
                </c:pt>
                <c:pt idx="6">
                  <c:v>311</c:v>
                </c:pt>
                <c:pt idx="7">
                  <c:v>665</c:v>
                </c:pt>
                <c:pt idx="8">
                  <c:v>810</c:v>
                </c:pt>
                <c:pt idx="9">
                  <c:v>2</c:v>
                </c:pt>
              </c:numCache>
            </c:numRef>
          </c:val>
          <c:extLst xmlns:c16r2="http://schemas.microsoft.com/office/drawing/2015/06/chart">
            <c:ext xmlns:c16="http://schemas.microsoft.com/office/drawing/2014/chart" uri="{C3380CC4-5D6E-409C-BE32-E72D297353CC}">
              <c16:uniqueId val="{00000000-E369-486A-B7C6-BEAC28A6E732}"/>
            </c:ext>
          </c:extLst>
        </c:ser>
        <c:dLbls>
          <c:showLegendKey val="0"/>
          <c:showVal val="0"/>
          <c:showCatName val="0"/>
          <c:showSerName val="0"/>
          <c:showPercent val="0"/>
          <c:showBubbleSize val="0"/>
        </c:dLbls>
        <c:gapWidth val="219"/>
        <c:axId val="1912118432"/>
        <c:axId val="1912139104"/>
      </c:barChart>
      <c:lineChart>
        <c:grouping val="standard"/>
        <c:varyColors val="0"/>
        <c:ser>
          <c:idx val="1"/>
          <c:order val="1"/>
          <c:tx>
            <c:strRef>
              <c:f>门店分析1!$M$2</c:f>
              <c:strCache>
                <c:ptCount val="1"/>
                <c:pt idx="0">
                  <c:v>会员销售占比中位值</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门店分析1!$M$3:$M$12</c:f>
              <c:numCache>
                <c:formatCode>0%</c:formatCode>
                <c:ptCount val="10"/>
                <c:pt idx="0">
                  <c:v>0.79777525887741696</c:v>
                </c:pt>
                <c:pt idx="1">
                  <c:v>0.89215920654718905</c:v>
                </c:pt>
                <c:pt idx="2">
                  <c:v>0.90571323877365295</c:v>
                </c:pt>
                <c:pt idx="3">
                  <c:v>0.85801516904923603</c:v>
                </c:pt>
                <c:pt idx="4">
                  <c:v>0.89691252435810898</c:v>
                </c:pt>
                <c:pt idx="5">
                  <c:v>0.86983059604469404</c:v>
                </c:pt>
                <c:pt idx="6">
                  <c:v>0.84542342366818002</c:v>
                </c:pt>
                <c:pt idx="7">
                  <c:v>0.81895706838936699</c:v>
                </c:pt>
                <c:pt idx="8">
                  <c:v>0.79975519706309595</c:v>
                </c:pt>
                <c:pt idx="9">
                  <c:v>0.78508678707639201</c:v>
                </c:pt>
              </c:numCache>
            </c:numRef>
          </c:val>
          <c:smooth val="0"/>
          <c:extLst xmlns:c16r2="http://schemas.microsoft.com/office/drawing/2015/06/chart">
            <c:ext xmlns:c16="http://schemas.microsoft.com/office/drawing/2014/chart" uri="{C3380CC4-5D6E-409C-BE32-E72D297353CC}">
              <c16:uniqueId val="{00000001-E369-486A-B7C6-BEAC28A6E732}"/>
            </c:ext>
          </c:extLst>
        </c:ser>
        <c:dLbls>
          <c:showLegendKey val="0"/>
          <c:showVal val="0"/>
          <c:showCatName val="0"/>
          <c:showSerName val="0"/>
          <c:showPercent val="0"/>
          <c:showBubbleSize val="0"/>
        </c:dLbls>
        <c:marker val="1"/>
        <c:smooth val="0"/>
        <c:axId val="1912120064"/>
        <c:axId val="1912127136"/>
      </c:lineChart>
      <c:catAx>
        <c:axId val="191211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39104"/>
        <c:crosses val="autoZero"/>
        <c:auto val="1"/>
        <c:lblAlgn val="ctr"/>
        <c:lblOffset val="100"/>
        <c:noMultiLvlLbl val="0"/>
      </c:catAx>
      <c:valAx>
        <c:axId val="1912139104"/>
        <c:scaling>
          <c:orientation val="minMax"/>
          <c:max val="900"/>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18432"/>
        <c:crosses val="autoZero"/>
        <c:crossBetween val="between"/>
      </c:valAx>
      <c:catAx>
        <c:axId val="1912120064"/>
        <c:scaling>
          <c:orientation val="minMax"/>
        </c:scaling>
        <c:delete val="1"/>
        <c:axPos val="b"/>
        <c:numFmt formatCode="General" sourceLinked="1"/>
        <c:majorTickMark val="out"/>
        <c:minorTickMark val="none"/>
        <c:tickLblPos val="nextTo"/>
        <c:crossAx val="1912127136"/>
        <c:crosses val="autoZero"/>
        <c:auto val="1"/>
        <c:lblAlgn val="ctr"/>
        <c:lblOffset val="100"/>
        <c:noMultiLvlLbl val="0"/>
      </c:catAx>
      <c:valAx>
        <c:axId val="1912127136"/>
        <c:scaling>
          <c:orientation val="minMax"/>
          <c:min val="0.5"/>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1912120064"/>
        <c:crosses val="max"/>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baseline="0">
                <a:solidFill>
                  <a:schemeClr val="tx1">
                    <a:lumMod val="75000"/>
                    <a:lumOff val="25000"/>
                  </a:schemeClr>
                </a:solidFill>
                <a:effectLst/>
                <a:latin typeface="微软雅黑" panose="020B0503020204020204" pitchFamily="34" charset="-122"/>
                <a:ea typeface="微软雅黑" panose="020B0503020204020204" pitchFamily="34" charset="-122"/>
              </a:rPr>
              <a:t>各店型消费频次分布</a:t>
            </a:r>
            <a:endParaRPr lang="zh-CN" altLang="zh-CN" sz="1200">
              <a:solidFill>
                <a:schemeClr val="tx1">
                  <a:lumMod val="75000"/>
                  <a:lumOff val="25000"/>
                </a:schemeClr>
              </a:solidFill>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percentStacked"/>
        <c:varyColors val="0"/>
        <c:ser>
          <c:idx val="0"/>
          <c:order val="0"/>
          <c:tx>
            <c:strRef>
              <c:f>门店分析4!$F$32</c:f>
              <c:strCache>
                <c:ptCount val="1"/>
                <c:pt idx="0">
                  <c:v>1次</c:v>
                </c:pt>
              </c:strCache>
            </c:strRef>
          </c:tx>
          <c:spPr>
            <a:solidFill>
              <a:schemeClr val="accent6"/>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门店分析4!$F$33:$F$42</c:f>
              <c:numCache>
                <c:formatCode>0.00%</c:formatCode>
                <c:ptCount val="10"/>
                <c:pt idx="0">
                  <c:v>0.457313627361636</c:v>
                </c:pt>
                <c:pt idx="1">
                  <c:v>0.41218692415696101</c:v>
                </c:pt>
                <c:pt idx="2">
                  <c:v>0.39935807499375398</c:v>
                </c:pt>
                <c:pt idx="3">
                  <c:v>0.40446288540233299</c:v>
                </c:pt>
                <c:pt idx="4">
                  <c:v>0.44452463210483401</c:v>
                </c:pt>
                <c:pt idx="5">
                  <c:v>0.45989291427252099</c:v>
                </c:pt>
                <c:pt idx="6">
                  <c:v>0.468920564729363</c:v>
                </c:pt>
                <c:pt idx="7">
                  <c:v>0.501761847322162</c:v>
                </c:pt>
                <c:pt idx="8">
                  <c:v>0.53972296796275099</c:v>
                </c:pt>
                <c:pt idx="9">
                  <c:v>0.55124631679541303</c:v>
                </c:pt>
              </c:numCache>
            </c:numRef>
          </c:val>
          <c:extLst xmlns:c16r2="http://schemas.microsoft.com/office/drawing/2015/06/chart">
            <c:ext xmlns:c16="http://schemas.microsoft.com/office/drawing/2014/chart" uri="{C3380CC4-5D6E-409C-BE32-E72D297353CC}">
              <c16:uniqueId val="{00000000-5BFF-44A0-8052-9C9DC7348742}"/>
            </c:ext>
          </c:extLst>
        </c:ser>
        <c:ser>
          <c:idx val="1"/>
          <c:order val="1"/>
          <c:tx>
            <c:strRef>
              <c:f>门店分析4!$G$32</c:f>
              <c:strCache>
                <c:ptCount val="1"/>
                <c:pt idx="0">
                  <c:v>2次</c:v>
                </c:pt>
              </c:strCache>
            </c:strRef>
          </c:tx>
          <c:spPr>
            <a:solidFill>
              <a:schemeClr val="accent5"/>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门店分析4!$G$33:$G$42</c:f>
              <c:numCache>
                <c:formatCode>0.00%</c:formatCode>
                <c:ptCount val="10"/>
                <c:pt idx="0">
                  <c:v>0.158547202183066</c:v>
                </c:pt>
                <c:pt idx="1">
                  <c:v>0.15490095734051701</c:v>
                </c:pt>
                <c:pt idx="2">
                  <c:v>0.14685475966250899</c:v>
                </c:pt>
                <c:pt idx="3">
                  <c:v>0.149023236808739</c:v>
                </c:pt>
                <c:pt idx="4">
                  <c:v>0.15043009236409799</c:v>
                </c:pt>
                <c:pt idx="5">
                  <c:v>0.14783625813656001</c:v>
                </c:pt>
                <c:pt idx="6">
                  <c:v>0.149145188129304</c:v>
                </c:pt>
                <c:pt idx="7">
                  <c:v>0.15272200099831301</c:v>
                </c:pt>
                <c:pt idx="8">
                  <c:v>0.158196017775072</c:v>
                </c:pt>
                <c:pt idx="9">
                  <c:v>0.15640678506012601</c:v>
                </c:pt>
              </c:numCache>
            </c:numRef>
          </c:val>
          <c:extLst xmlns:c16r2="http://schemas.microsoft.com/office/drawing/2015/06/chart">
            <c:ext xmlns:c16="http://schemas.microsoft.com/office/drawing/2014/chart" uri="{C3380CC4-5D6E-409C-BE32-E72D297353CC}">
              <c16:uniqueId val="{00000001-5BFF-44A0-8052-9C9DC7348742}"/>
            </c:ext>
          </c:extLst>
        </c:ser>
        <c:ser>
          <c:idx val="2"/>
          <c:order val="2"/>
          <c:tx>
            <c:strRef>
              <c:f>门店分析4!$H$32</c:f>
              <c:strCache>
                <c:ptCount val="1"/>
                <c:pt idx="0">
                  <c:v>3次</c:v>
                </c:pt>
              </c:strCache>
            </c:strRef>
          </c:tx>
          <c:spPr>
            <a:solidFill>
              <a:schemeClr val="accent4"/>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门店分析4!$H$33:$H$42</c:f>
              <c:numCache>
                <c:formatCode>0.00%</c:formatCode>
                <c:ptCount val="10"/>
                <c:pt idx="0">
                  <c:v>9.0438395079955797E-2</c:v>
                </c:pt>
                <c:pt idx="1">
                  <c:v>9.1167610510312899E-2</c:v>
                </c:pt>
                <c:pt idx="2">
                  <c:v>8.7445122001444206E-2</c:v>
                </c:pt>
                <c:pt idx="3">
                  <c:v>8.8710888911589597E-2</c:v>
                </c:pt>
                <c:pt idx="4">
                  <c:v>8.4764960062851905E-2</c:v>
                </c:pt>
                <c:pt idx="5">
                  <c:v>8.30261877669487E-2</c:v>
                </c:pt>
                <c:pt idx="6">
                  <c:v>8.3214912116643794E-2</c:v>
                </c:pt>
                <c:pt idx="7">
                  <c:v>8.2119201187662499E-2</c:v>
                </c:pt>
                <c:pt idx="8">
                  <c:v>8.0752697496376494E-2</c:v>
                </c:pt>
                <c:pt idx="9">
                  <c:v>8.1070319343792302E-2</c:v>
                </c:pt>
              </c:numCache>
            </c:numRef>
          </c:val>
          <c:extLst xmlns:c16r2="http://schemas.microsoft.com/office/drawing/2015/06/chart">
            <c:ext xmlns:c16="http://schemas.microsoft.com/office/drawing/2014/chart" uri="{C3380CC4-5D6E-409C-BE32-E72D297353CC}">
              <c16:uniqueId val="{00000002-5BFF-44A0-8052-9C9DC7348742}"/>
            </c:ext>
          </c:extLst>
        </c:ser>
        <c:ser>
          <c:idx val="3"/>
          <c:order val="3"/>
          <c:tx>
            <c:strRef>
              <c:f>门店分析4!$I$32</c:f>
              <c:strCache>
                <c:ptCount val="1"/>
                <c:pt idx="0">
                  <c:v>4-7次</c:v>
                </c:pt>
              </c:strCache>
            </c:strRef>
          </c:tx>
          <c:spPr>
            <a:solidFill>
              <a:schemeClr val="accent6">
                <a:lumMod val="60000"/>
              </a:schemeClr>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门店分析4!$I$33:$I$42</c:f>
              <c:numCache>
                <c:formatCode>0.00%</c:formatCode>
                <c:ptCount val="10"/>
                <c:pt idx="0">
                  <c:v>0.16193787833276499</c:v>
                </c:pt>
                <c:pt idx="1">
                  <c:v>0.171595836215478</c:v>
                </c:pt>
                <c:pt idx="2">
                  <c:v>0.16987674930055399</c:v>
                </c:pt>
                <c:pt idx="3">
                  <c:v>0.167017191753246</c:v>
                </c:pt>
                <c:pt idx="4">
                  <c:v>0.15671075029461801</c:v>
                </c:pt>
                <c:pt idx="5">
                  <c:v>0.15196343465897699</c:v>
                </c:pt>
                <c:pt idx="6">
                  <c:v>0.150039138197817</c:v>
                </c:pt>
                <c:pt idx="7">
                  <c:v>0.14030348986851299</c:v>
                </c:pt>
                <c:pt idx="8">
                  <c:v>0.126847189949404</c:v>
                </c:pt>
                <c:pt idx="9">
                  <c:v>0.122959305566616</c:v>
                </c:pt>
              </c:numCache>
            </c:numRef>
          </c:val>
          <c:extLst xmlns:c16r2="http://schemas.microsoft.com/office/drawing/2015/06/chart">
            <c:ext xmlns:c16="http://schemas.microsoft.com/office/drawing/2014/chart" uri="{C3380CC4-5D6E-409C-BE32-E72D297353CC}">
              <c16:uniqueId val="{00000003-5BFF-44A0-8052-9C9DC7348742}"/>
            </c:ext>
          </c:extLst>
        </c:ser>
        <c:ser>
          <c:idx val="4"/>
          <c:order val="4"/>
          <c:tx>
            <c:strRef>
              <c:f>门店分析4!$J$32</c:f>
              <c:strCache>
                <c:ptCount val="1"/>
                <c:pt idx="0">
                  <c:v>8-12次</c:v>
                </c:pt>
              </c:strCache>
            </c:strRef>
          </c:tx>
          <c:spPr>
            <a:solidFill>
              <a:schemeClr val="accent5">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门店分析4!$J$33:$J$42</c:f>
              <c:numCache>
                <c:formatCode>0.00%</c:formatCode>
                <c:ptCount val="10"/>
                <c:pt idx="0">
                  <c:v>7.1321294566263294E-2</c:v>
                </c:pt>
                <c:pt idx="1">
                  <c:v>8.3450025025447197E-2</c:v>
                </c:pt>
                <c:pt idx="2">
                  <c:v>8.7195270951108794E-2</c:v>
                </c:pt>
                <c:pt idx="3">
                  <c:v>8.6148049778568297E-2</c:v>
                </c:pt>
                <c:pt idx="4">
                  <c:v>7.6105196361841598E-2</c:v>
                </c:pt>
                <c:pt idx="5">
                  <c:v>7.3336525526947499E-2</c:v>
                </c:pt>
                <c:pt idx="6">
                  <c:v>7.0754861046529005E-2</c:v>
                </c:pt>
                <c:pt idx="7">
                  <c:v>6.1250363744306903E-2</c:v>
                </c:pt>
                <c:pt idx="8">
                  <c:v>4.98378051219249E-2</c:v>
                </c:pt>
                <c:pt idx="9">
                  <c:v>4.8259934697778097E-2</c:v>
                </c:pt>
              </c:numCache>
            </c:numRef>
          </c:val>
          <c:extLst xmlns:c16r2="http://schemas.microsoft.com/office/drawing/2015/06/chart">
            <c:ext xmlns:c16="http://schemas.microsoft.com/office/drawing/2014/chart" uri="{C3380CC4-5D6E-409C-BE32-E72D297353CC}">
              <c16:uniqueId val="{00000004-5BFF-44A0-8052-9C9DC7348742}"/>
            </c:ext>
          </c:extLst>
        </c:ser>
        <c:ser>
          <c:idx val="5"/>
          <c:order val="5"/>
          <c:tx>
            <c:strRef>
              <c:f>门店分析4!$K$32</c:f>
              <c:strCache>
                <c:ptCount val="1"/>
                <c:pt idx="0">
                  <c:v>13-18次</c:v>
                </c:pt>
              </c:strCache>
            </c:strRef>
          </c:tx>
          <c:spPr>
            <a:solidFill>
              <a:schemeClr val="accent4">
                <a:lumMod val="60000"/>
              </a:schemeClr>
            </a:solidFill>
            <a:ln>
              <a:noFill/>
            </a:ln>
            <a:effectLst/>
          </c:spPr>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门店分析4!$K$33:$K$42</c:f>
              <c:numCache>
                <c:formatCode>0.00%</c:formatCode>
                <c:ptCount val="10"/>
                <c:pt idx="0">
                  <c:v>3.3290737752073397E-2</c:v>
                </c:pt>
                <c:pt idx="1">
                  <c:v>4.3403685770362001E-2</c:v>
                </c:pt>
                <c:pt idx="2">
                  <c:v>4.9330481553579303E-2</c:v>
                </c:pt>
                <c:pt idx="3">
                  <c:v>4.8817128057830603E-2</c:v>
                </c:pt>
                <c:pt idx="4">
                  <c:v>4.1076338876522199E-2</c:v>
                </c:pt>
                <c:pt idx="5">
                  <c:v>3.9471002867084597E-2</c:v>
                </c:pt>
                <c:pt idx="6">
                  <c:v>3.6939526765825903E-2</c:v>
                </c:pt>
                <c:pt idx="7">
                  <c:v>3.0280952641267098E-2</c:v>
                </c:pt>
                <c:pt idx="8">
                  <c:v>2.2905491619488901E-2</c:v>
                </c:pt>
                <c:pt idx="9">
                  <c:v>2.06259456876643E-2</c:v>
                </c:pt>
              </c:numCache>
            </c:numRef>
          </c:val>
          <c:extLst xmlns:c16r2="http://schemas.microsoft.com/office/drawing/2015/06/chart">
            <c:ext xmlns:c16="http://schemas.microsoft.com/office/drawing/2014/chart" uri="{C3380CC4-5D6E-409C-BE32-E72D297353CC}">
              <c16:uniqueId val="{00000005-5BFF-44A0-8052-9C9DC7348742}"/>
            </c:ext>
          </c:extLst>
        </c:ser>
        <c:ser>
          <c:idx val="6"/>
          <c:order val="6"/>
          <c:tx>
            <c:strRef>
              <c:f>门店分析4!$L$32</c:f>
              <c:strCache>
                <c:ptCount val="1"/>
                <c:pt idx="0">
                  <c:v>19次以上</c:v>
                </c:pt>
              </c:strCache>
            </c:strRef>
          </c:tx>
          <c:spPr>
            <a:solidFill>
              <a:schemeClr val="accent6">
                <a:lumMod val="80000"/>
                <a:lumOff val="2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门店分析4!$L$33:$L$42</c:f>
              <c:numCache>
                <c:formatCode>0.00%</c:formatCode>
                <c:ptCount val="10"/>
                <c:pt idx="0">
                  <c:v>2.71508647242403E-2</c:v>
                </c:pt>
                <c:pt idx="1">
                  <c:v>4.32949609809226E-2</c:v>
                </c:pt>
                <c:pt idx="2">
                  <c:v>5.9939541537050701E-2</c:v>
                </c:pt>
                <c:pt idx="3">
                  <c:v>5.5820619287693003E-2</c:v>
                </c:pt>
                <c:pt idx="4">
                  <c:v>4.6388029935234297E-2</c:v>
                </c:pt>
                <c:pt idx="5">
                  <c:v>4.4473676770960702E-2</c:v>
                </c:pt>
                <c:pt idx="6">
                  <c:v>4.0985809014516997E-2</c:v>
                </c:pt>
                <c:pt idx="7">
                  <c:v>3.1562144237776903E-2</c:v>
                </c:pt>
                <c:pt idx="8">
                  <c:v>2.1737830074983099E-2</c:v>
                </c:pt>
                <c:pt idx="9">
                  <c:v>1.9431392848610299E-2</c:v>
                </c:pt>
              </c:numCache>
            </c:numRef>
          </c:val>
          <c:extLst xmlns:c16r2="http://schemas.microsoft.com/office/drawing/2015/06/chart">
            <c:ext xmlns:c16="http://schemas.microsoft.com/office/drawing/2014/chart" uri="{C3380CC4-5D6E-409C-BE32-E72D297353CC}">
              <c16:uniqueId val="{00000006-5BFF-44A0-8052-9C9DC7348742}"/>
            </c:ext>
          </c:extLst>
        </c:ser>
        <c:dLbls>
          <c:showLegendKey val="0"/>
          <c:showVal val="0"/>
          <c:showCatName val="0"/>
          <c:showSerName val="0"/>
          <c:showPercent val="0"/>
          <c:showBubbleSize val="0"/>
        </c:dLbls>
        <c:axId val="1912142912"/>
        <c:axId val="1912143456"/>
      </c:areaChart>
      <c:catAx>
        <c:axId val="19121429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43456"/>
        <c:crosses val="autoZero"/>
        <c:auto val="1"/>
        <c:lblAlgn val="ctr"/>
        <c:lblOffset val="100"/>
        <c:noMultiLvlLbl val="0"/>
      </c:catAx>
      <c:valAx>
        <c:axId val="19121434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42912"/>
        <c:crosses val="autoZero"/>
        <c:crossBetween val="midCat"/>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各店型品类销售结构</a:t>
            </a:r>
            <a:endParaRPr lang="zh-CN" altLang="zh-CN" sz="120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percentStacked"/>
        <c:varyColors val="0"/>
        <c:ser>
          <c:idx val="0"/>
          <c:order val="0"/>
          <c:tx>
            <c:strRef>
              <c:f>品类分析3!$N$3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品类分析3!$N$4:$N$13</c:f>
              <c:numCache>
                <c:formatCode>0.00%</c:formatCode>
                <c:ptCount val="10"/>
                <c:pt idx="0">
                  <c:v>0.38677560823442703</c:v>
                </c:pt>
                <c:pt idx="1">
                  <c:v>0.36335597205027598</c:v>
                </c:pt>
                <c:pt idx="2">
                  <c:v>0.44180369435760602</c:v>
                </c:pt>
                <c:pt idx="3">
                  <c:v>0.40153629753210901</c:v>
                </c:pt>
                <c:pt idx="4">
                  <c:v>0.38725798578074899</c:v>
                </c:pt>
                <c:pt idx="5">
                  <c:v>0.37872867674633598</c:v>
                </c:pt>
                <c:pt idx="6">
                  <c:v>0.36537972570677402</c:v>
                </c:pt>
                <c:pt idx="7">
                  <c:v>0.381650261546295</c:v>
                </c:pt>
                <c:pt idx="8">
                  <c:v>0.35682296126497198</c:v>
                </c:pt>
                <c:pt idx="9">
                  <c:v>0.35352545495299798</c:v>
                </c:pt>
              </c:numCache>
            </c:numRef>
          </c:val>
          <c:extLst xmlns:c16r2="http://schemas.microsoft.com/office/drawing/2015/06/chart">
            <c:ext xmlns:c16="http://schemas.microsoft.com/office/drawing/2014/chart" uri="{C3380CC4-5D6E-409C-BE32-E72D297353CC}">
              <c16:uniqueId val="{00000000-DA37-4766-B965-3567943ABAAF}"/>
            </c:ext>
          </c:extLst>
        </c:ser>
        <c:ser>
          <c:idx val="1"/>
          <c:order val="1"/>
          <c:tx>
            <c:strRef>
              <c:f>品类分析3!$O$3</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品类分析3!$O$4:$O$13</c:f>
              <c:numCache>
                <c:formatCode>0.00%</c:formatCode>
                <c:ptCount val="10"/>
                <c:pt idx="0">
                  <c:v>0.30545914184692502</c:v>
                </c:pt>
                <c:pt idx="1">
                  <c:v>0.312984584313445</c:v>
                </c:pt>
                <c:pt idx="2">
                  <c:v>0.28372149288450499</c:v>
                </c:pt>
                <c:pt idx="3">
                  <c:v>0.32755066737946198</c:v>
                </c:pt>
                <c:pt idx="4">
                  <c:v>0.34527830574989099</c:v>
                </c:pt>
                <c:pt idx="5">
                  <c:v>0.36310109623734999</c:v>
                </c:pt>
                <c:pt idx="6">
                  <c:v>0.37816221751048201</c:v>
                </c:pt>
                <c:pt idx="7">
                  <c:v>0.36556145164051901</c:v>
                </c:pt>
                <c:pt idx="8">
                  <c:v>0.38493276193398102</c:v>
                </c:pt>
                <c:pt idx="9">
                  <c:v>0.34371098317719601</c:v>
                </c:pt>
              </c:numCache>
            </c:numRef>
          </c:val>
          <c:extLst xmlns:c16r2="http://schemas.microsoft.com/office/drawing/2015/06/chart">
            <c:ext xmlns:c16="http://schemas.microsoft.com/office/drawing/2014/chart" uri="{C3380CC4-5D6E-409C-BE32-E72D297353CC}">
              <c16:uniqueId val="{00000001-DA37-4766-B965-3567943ABAAF}"/>
            </c:ext>
          </c:extLst>
        </c:ser>
        <c:ser>
          <c:idx val="2"/>
          <c:order val="2"/>
          <c:tx>
            <c:strRef>
              <c:f>品类分析3!$P$3</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品类分析3!$P$4:$P$13</c:f>
              <c:numCache>
                <c:formatCode>0.00%</c:formatCode>
                <c:ptCount val="10"/>
                <c:pt idx="0">
                  <c:v>0.13484477522639601</c:v>
                </c:pt>
                <c:pt idx="1">
                  <c:v>0.147553374806286</c:v>
                </c:pt>
                <c:pt idx="2">
                  <c:v>0.120071062405801</c:v>
                </c:pt>
                <c:pt idx="3">
                  <c:v>0.128596787375646</c:v>
                </c:pt>
                <c:pt idx="4">
                  <c:v>0.108752752178767</c:v>
                </c:pt>
                <c:pt idx="5">
                  <c:v>9.6856197418992707E-2</c:v>
                </c:pt>
                <c:pt idx="6">
                  <c:v>8.3499761154763694E-2</c:v>
                </c:pt>
                <c:pt idx="7">
                  <c:v>7.5839020208040606E-2</c:v>
                </c:pt>
                <c:pt idx="8">
                  <c:v>7.2274319536877796E-2</c:v>
                </c:pt>
                <c:pt idx="9">
                  <c:v>0.103424248343622</c:v>
                </c:pt>
              </c:numCache>
            </c:numRef>
          </c:val>
          <c:extLst xmlns:c16r2="http://schemas.microsoft.com/office/drawing/2015/06/chart">
            <c:ext xmlns:c16="http://schemas.microsoft.com/office/drawing/2014/chart" uri="{C3380CC4-5D6E-409C-BE32-E72D297353CC}">
              <c16:uniqueId val="{00000002-DA37-4766-B965-3567943ABAAF}"/>
            </c:ext>
          </c:extLst>
        </c:ser>
        <c:ser>
          <c:idx val="3"/>
          <c:order val="3"/>
          <c:tx>
            <c:strRef>
              <c:f>品类分析3!$Q$3</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品类分析3!$Q$4:$Q$13</c:f>
              <c:numCache>
                <c:formatCode>0.00%</c:formatCode>
                <c:ptCount val="10"/>
                <c:pt idx="0">
                  <c:v>5.7954281161268502E-2</c:v>
                </c:pt>
                <c:pt idx="1">
                  <c:v>8.5898131268430197E-2</c:v>
                </c:pt>
                <c:pt idx="2">
                  <c:v>7.8864604892834395E-2</c:v>
                </c:pt>
                <c:pt idx="3">
                  <c:v>7.2100041936430798E-2</c:v>
                </c:pt>
                <c:pt idx="4">
                  <c:v>7.9463705997444303E-2</c:v>
                </c:pt>
                <c:pt idx="5">
                  <c:v>7.9444235058434703E-2</c:v>
                </c:pt>
                <c:pt idx="6">
                  <c:v>8.4505965640116601E-2</c:v>
                </c:pt>
                <c:pt idx="7">
                  <c:v>8.5583353425782299E-2</c:v>
                </c:pt>
                <c:pt idx="8">
                  <c:v>8.4393108664463895E-2</c:v>
                </c:pt>
                <c:pt idx="9">
                  <c:v>0.120133356076759</c:v>
                </c:pt>
              </c:numCache>
            </c:numRef>
          </c:val>
          <c:extLst xmlns:c16r2="http://schemas.microsoft.com/office/drawing/2015/06/chart">
            <c:ext xmlns:c16="http://schemas.microsoft.com/office/drawing/2014/chart" uri="{C3380CC4-5D6E-409C-BE32-E72D297353CC}">
              <c16:uniqueId val="{00000003-DA37-4766-B965-3567943ABAAF}"/>
            </c:ext>
          </c:extLst>
        </c:ser>
        <c:ser>
          <c:idx val="4"/>
          <c:order val="4"/>
          <c:tx>
            <c:strRef>
              <c:f>品类分析3!$R$3</c:f>
              <c:strCache>
                <c:ptCount val="1"/>
                <c:pt idx="0">
                  <c:v>医疗器械</c:v>
                </c:pt>
              </c:strCache>
            </c:strRef>
          </c:tx>
          <c:spPr>
            <a:solidFill>
              <a:schemeClr val="accent5">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品类分析3!$R$4:$R$13</c:f>
              <c:numCache>
                <c:formatCode>0.00%</c:formatCode>
                <c:ptCount val="10"/>
                <c:pt idx="0">
                  <c:v>5.9491461817975697E-2</c:v>
                </c:pt>
                <c:pt idx="1">
                  <c:v>4.9467356247166097E-2</c:v>
                </c:pt>
                <c:pt idx="2">
                  <c:v>3.8921913419657297E-2</c:v>
                </c:pt>
                <c:pt idx="3">
                  <c:v>4.5360817148372701E-2</c:v>
                </c:pt>
                <c:pt idx="4">
                  <c:v>4.5772483548279098E-2</c:v>
                </c:pt>
                <c:pt idx="5">
                  <c:v>4.7704878043131699E-2</c:v>
                </c:pt>
                <c:pt idx="6">
                  <c:v>4.96577201412155E-2</c:v>
                </c:pt>
                <c:pt idx="7">
                  <c:v>4.82954922302316E-2</c:v>
                </c:pt>
                <c:pt idx="8">
                  <c:v>5.1393050638314897E-2</c:v>
                </c:pt>
                <c:pt idx="9">
                  <c:v>3.6445863917027102E-2</c:v>
                </c:pt>
              </c:numCache>
            </c:numRef>
          </c:val>
          <c:extLst xmlns:c16r2="http://schemas.microsoft.com/office/drawing/2015/06/chart">
            <c:ext xmlns:c16="http://schemas.microsoft.com/office/drawing/2014/chart" uri="{C3380CC4-5D6E-409C-BE32-E72D297353CC}">
              <c16:uniqueId val="{00000004-DA37-4766-B965-3567943ABAAF}"/>
            </c:ext>
          </c:extLst>
        </c:ser>
        <c:ser>
          <c:idx val="5"/>
          <c:order val="5"/>
          <c:tx>
            <c:strRef>
              <c:f>品类分析3!$S$3</c:f>
              <c:strCache>
                <c:ptCount val="1"/>
                <c:pt idx="0">
                  <c:v>母婴类</c:v>
                </c:pt>
              </c:strCache>
            </c:strRef>
          </c:tx>
          <c:spPr>
            <a:solidFill>
              <a:schemeClr val="accent4">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品类分析3!$S$4:$S$13</c:f>
              <c:numCache>
                <c:formatCode>0.00%</c:formatCode>
                <c:ptCount val="10"/>
                <c:pt idx="0">
                  <c:v>1.9443278483453199E-2</c:v>
                </c:pt>
                <c:pt idx="1">
                  <c:v>1.1003521752053E-2</c:v>
                </c:pt>
                <c:pt idx="2">
                  <c:v>1.24071285186238E-2</c:v>
                </c:pt>
                <c:pt idx="3">
                  <c:v>4.9907180087867499E-3</c:v>
                </c:pt>
                <c:pt idx="4">
                  <c:v>1.0133388096918199E-2</c:v>
                </c:pt>
                <c:pt idx="5">
                  <c:v>9.5828977236653307E-3</c:v>
                </c:pt>
                <c:pt idx="6">
                  <c:v>9.0683767724461291E-3</c:v>
                </c:pt>
                <c:pt idx="7">
                  <c:v>1.0168707247310199E-2</c:v>
                </c:pt>
                <c:pt idx="8">
                  <c:v>1.24124050296032E-2</c:v>
                </c:pt>
                <c:pt idx="9">
                  <c:v>4.0934776327254899E-3</c:v>
                </c:pt>
              </c:numCache>
            </c:numRef>
          </c:val>
          <c:extLst xmlns:c16r2="http://schemas.microsoft.com/office/drawing/2015/06/chart">
            <c:ext xmlns:c16="http://schemas.microsoft.com/office/drawing/2014/chart" uri="{C3380CC4-5D6E-409C-BE32-E72D297353CC}">
              <c16:uniqueId val="{00000005-DA37-4766-B965-3567943ABAAF}"/>
            </c:ext>
          </c:extLst>
        </c:ser>
        <c:ser>
          <c:idx val="6"/>
          <c:order val="6"/>
          <c:tx>
            <c:strRef>
              <c:f>品类分析3!$T$3</c:f>
              <c:strCache>
                <c:ptCount val="1"/>
                <c:pt idx="0">
                  <c:v>个人护理</c:v>
                </c:pt>
              </c:strCache>
            </c:strRef>
          </c:tx>
          <c:spPr>
            <a:solidFill>
              <a:schemeClr val="accent6">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品类分析3!$T$4:$T$13</c:f>
              <c:numCache>
                <c:formatCode>0.00%</c:formatCode>
                <c:ptCount val="10"/>
                <c:pt idx="0">
                  <c:v>1.0797416584361501E-2</c:v>
                </c:pt>
                <c:pt idx="1">
                  <c:v>6.20011651596595E-3</c:v>
                </c:pt>
                <c:pt idx="2">
                  <c:v>4.3911317718098699E-3</c:v>
                </c:pt>
                <c:pt idx="3">
                  <c:v>2.9423417522239301E-3</c:v>
                </c:pt>
                <c:pt idx="4">
                  <c:v>4.0966468869285096E-3</c:v>
                </c:pt>
                <c:pt idx="5">
                  <c:v>4.1879223426229302E-3</c:v>
                </c:pt>
                <c:pt idx="6">
                  <c:v>5.5908134083531699E-3</c:v>
                </c:pt>
                <c:pt idx="7">
                  <c:v>6.9839537593365097E-3</c:v>
                </c:pt>
                <c:pt idx="8">
                  <c:v>8.5094837673765199E-3</c:v>
                </c:pt>
                <c:pt idx="9">
                  <c:v>7.1632409410292497E-3</c:v>
                </c:pt>
              </c:numCache>
            </c:numRef>
          </c:val>
          <c:extLst xmlns:c16r2="http://schemas.microsoft.com/office/drawing/2015/06/chart">
            <c:ext xmlns:c16="http://schemas.microsoft.com/office/drawing/2014/chart" uri="{C3380CC4-5D6E-409C-BE32-E72D297353CC}">
              <c16:uniqueId val="{00000006-DA37-4766-B965-3567943ABAAF}"/>
            </c:ext>
          </c:extLst>
        </c:ser>
        <c:ser>
          <c:idx val="7"/>
          <c:order val="7"/>
          <c:tx>
            <c:strRef>
              <c:f>品类分析3!$U$3</c:f>
              <c:strCache>
                <c:ptCount val="1"/>
                <c:pt idx="0">
                  <c:v>健康食品</c:v>
                </c:pt>
              </c:strCache>
            </c:strRef>
          </c:tx>
          <c:spPr>
            <a:solidFill>
              <a:schemeClr val="accent5">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品类分析3!$U$4:$U$13</c:f>
              <c:numCache>
                <c:formatCode>0.00%</c:formatCode>
                <c:ptCount val="10"/>
                <c:pt idx="0">
                  <c:v>1.0615560618416901E-2</c:v>
                </c:pt>
                <c:pt idx="1">
                  <c:v>8.7535886360258306E-3</c:v>
                </c:pt>
                <c:pt idx="2">
                  <c:v>6.7668527294597099E-3</c:v>
                </c:pt>
                <c:pt idx="3">
                  <c:v>5.2462894078103197E-3</c:v>
                </c:pt>
                <c:pt idx="4">
                  <c:v>5.8892134585825104E-3</c:v>
                </c:pt>
                <c:pt idx="5">
                  <c:v>6.7092550530472904E-3</c:v>
                </c:pt>
                <c:pt idx="6">
                  <c:v>8.1901219220600896E-3</c:v>
                </c:pt>
                <c:pt idx="7">
                  <c:v>9.3958099905966704E-3</c:v>
                </c:pt>
                <c:pt idx="8">
                  <c:v>9.9350222701276598E-3</c:v>
                </c:pt>
                <c:pt idx="9">
                  <c:v>1.3435969532835299E-2</c:v>
                </c:pt>
              </c:numCache>
            </c:numRef>
          </c:val>
          <c:extLst xmlns:c16r2="http://schemas.microsoft.com/office/drawing/2015/06/chart">
            <c:ext xmlns:c16="http://schemas.microsoft.com/office/drawing/2014/chart" uri="{C3380CC4-5D6E-409C-BE32-E72D297353CC}">
              <c16:uniqueId val="{00000007-DA37-4766-B965-3567943ABAAF}"/>
            </c:ext>
          </c:extLst>
        </c:ser>
        <c:ser>
          <c:idx val="8"/>
          <c:order val="8"/>
          <c:tx>
            <c:strRef>
              <c:f>品类分析3!$V$3</c:f>
              <c:strCache>
                <c:ptCount val="1"/>
                <c:pt idx="0">
                  <c:v>健身康复</c:v>
                </c:pt>
              </c:strCache>
            </c:strRef>
          </c:tx>
          <c:spPr>
            <a:solidFill>
              <a:schemeClr val="accent4">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品类分析3!$V$4:$V$13</c:f>
              <c:numCache>
                <c:formatCode>0.00%</c:formatCode>
                <c:ptCount val="10"/>
                <c:pt idx="0">
                  <c:v>2.7950744049766501E-3</c:v>
                </c:pt>
                <c:pt idx="1">
                  <c:v>4.7635683907992698E-3</c:v>
                </c:pt>
                <c:pt idx="2">
                  <c:v>3.3652336032068001E-3</c:v>
                </c:pt>
                <c:pt idx="3">
                  <c:v>4.5252310070278299E-3</c:v>
                </c:pt>
                <c:pt idx="4">
                  <c:v>3.4817338520314002E-3</c:v>
                </c:pt>
                <c:pt idx="5">
                  <c:v>3.09606001221181E-3</c:v>
                </c:pt>
                <c:pt idx="6">
                  <c:v>2.79331384338032E-3</c:v>
                </c:pt>
                <c:pt idx="7">
                  <c:v>2.9399755110827699E-3</c:v>
                </c:pt>
                <c:pt idx="8">
                  <c:v>3.0432217484254501E-3</c:v>
                </c:pt>
                <c:pt idx="9">
                  <c:v>4.0891515646259997E-3</c:v>
                </c:pt>
              </c:numCache>
            </c:numRef>
          </c:val>
          <c:extLst xmlns:c16r2="http://schemas.microsoft.com/office/drawing/2015/06/chart">
            <c:ext xmlns:c16="http://schemas.microsoft.com/office/drawing/2014/chart" uri="{C3380CC4-5D6E-409C-BE32-E72D297353CC}">
              <c16:uniqueId val="{00000008-DA37-4766-B965-3567943ABAAF}"/>
            </c:ext>
          </c:extLst>
        </c:ser>
        <c:ser>
          <c:idx val="9"/>
          <c:order val="9"/>
          <c:tx>
            <c:strRef>
              <c:f>品类分析3!$W$3</c:f>
              <c:strCache>
                <c:ptCount val="1"/>
                <c:pt idx="0">
                  <c:v>普通食品</c:v>
                </c:pt>
              </c:strCache>
            </c:strRef>
          </c:tx>
          <c:spPr>
            <a:solidFill>
              <a:schemeClr val="accent6">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品类分析3!$W$4:$W$13</c:f>
              <c:numCache>
                <c:formatCode>0.00%</c:formatCode>
                <c:ptCount val="10"/>
                <c:pt idx="0">
                  <c:v>2.9798307307431298E-3</c:v>
                </c:pt>
                <c:pt idx="1">
                  <c:v>2.22880767669213E-3</c:v>
                </c:pt>
                <c:pt idx="2">
                  <c:v>2.16534694211757E-3</c:v>
                </c:pt>
                <c:pt idx="3">
                  <c:v>1.08950317142055E-3</c:v>
                </c:pt>
                <c:pt idx="4">
                  <c:v>1.61301408259127E-3</c:v>
                </c:pt>
                <c:pt idx="5">
                  <c:v>1.95111403673513E-3</c:v>
                </c:pt>
                <c:pt idx="6">
                  <c:v>3.7643804179578301E-3</c:v>
                </c:pt>
                <c:pt idx="7">
                  <c:v>3.6459797722826902E-3</c:v>
                </c:pt>
                <c:pt idx="8">
                  <c:v>3.9272949523846403E-3</c:v>
                </c:pt>
                <c:pt idx="9">
                  <c:v>2.8528109931142899E-3</c:v>
                </c:pt>
              </c:numCache>
            </c:numRef>
          </c:val>
          <c:extLst xmlns:c16r2="http://schemas.microsoft.com/office/drawing/2015/06/chart">
            <c:ext xmlns:c16="http://schemas.microsoft.com/office/drawing/2014/chart" uri="{C3380CC4-5D6E-409C-BE32-E72D297353CC}">
              <c16:uniqueId val="{00000009-DA37-4766-B965-3567943ABAAF}"/>
            </c:ext>
          </c:extLst>
        </c:ser>
        <c:ser>
          <c:idx val="10"/>
          <c:order val="10"/>
          <c:tx>
            <c:strRef>
              <c:f>品类分析3!$X$3</c:f>
              <c:strCache>
                <c:ptCount val="1"/>
                <c:pt idx="0">
                  <c:v>日常用品</c:v>
                </c:pt>
              </c:strCache>
            </c:strRef>
          </c:tx>
          <c:spPr>
            <a:solidFill>
              <a:schemeClr val="accent5">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品类分析3!$X$4:$X$13</c:f>
              <c:numCache>
                <c:formatCode>0.00%</c:formatCode>
                <c:ptCount val="10"/>
                <c:pt idx="0">
                  <c:v>5.4837677413406604E-3</c:v>
                </c:pt>
                <c:pt idx="1">
                  <c:v>4.3783779901861502E-3</c:v>
                </c:pt>
                <c:pt idx="2">
                  <c:v>4.7190956428632899E-3</c:v>
                </c:pt>
                <c:pt idx="3">
                  <c:v>3.0069687812213702E-3</c:v>
                </c:pt>
                <c:pt idx="4">
                  <c:v>4.7450425365337598E-3</c:v>
                </c:pt>
                <c:pt idx="5">
                  <c:v>5.1252312220883703E-3</c:v>
                </c:pt>
                <c:pt idx="6">
                  <c:v>5.2188883735814198E-3</c:v>
                </c:pt>
                <c:pt idx="7">
                  <c:v>5.4240699423116897E-3</c:v>
                </c:pt>
                <c:pt idx="8">
                  <c:v>6.7468481062140399E-3</c:v>
                </c:pt>
                <c:pt idx="9">
                  <c:v>6.8546607496811802E-3</c:v>
                </c:pt>
              </c:numCache>
            </c:numRef>
          </c:val>
          <c:extLst xmlns:c16r2="http://schemas.microsoft.com/office/drawing/2015/06/chart">
            <c:ext xmlns:c16="http://schemas.microsoft.com/office/drawing/2014/chart" uri="{C3380CC4-5D6E-409C-BE32-E72D297353CC}">
              <c16:uniqueId val="{0000000A-DA37-4766-B965-3567943ABAAF}"/>
            </c:ext>
          </c:extLst>
        </c:ser>
        <c:ser>
          <c:idx val="11"/>
          <c:order val="11"/>
          <c:tx>
            <c:strRef>
              <c:f>品类分析3!$Y$3</c:f>
              <c:strCache>
                <c:ptCount val="1"/>
                <c:pt idx="0">
                  <c:v>消毒用品</c:v>
                </c:pt>
              </c:strCache>
            </c:strRef>
          </c:tx>
          <c:spPr>
            <a:solidFill>
              <a:schemeClr val="accent4">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品类分析3!$Y$4:$Y$13</c:f>
              <c:numCache>
                <c:formatCode>0.00%</c:formatCode>
                <c:ptCount val="10"/>
                <c:pt idx="0">
                  <c:v>3.3598031497152699E-3</c:v>
                </c:pt>
                <c:pt idx="1">
                  <c:v>3.4126003526745098E-3</c:v>
                </c:pt>
                <c:pt idx="2">
                  <c:v>2.8024428315156602E-3</c:v>
                </c:pt>
                <c:pt idx="3">
                  <c:v>3.05433649948953E-3</c:v>
                </c:pt>
                <c:pt idx="4">
                  <c:v>3.5157278312837898E-3</c:v>
                </c:pt>
                <c:pt idx="5">
                  <c:v>3.5124361053841999E-3</c:v>
                </c:pt>
                <c:pt idx="6">
                  <c:v>4.1687151088684402E-3</c:v>
                </c:pt>
                <c:pt idx="7">
                  <c:v>4.5119247262112201E-3</c:v>
                </c:pt>
                <c:pt idx="8">
                  <c:v>5.6095220872587701E-3</c:v>
                </c:pt>
                <c:pt idx="9">
                  <c:v>4.2707821183869199E-3</c:v>
                </c:pt>
              </c:numCache>
            </c:numRef>
          </c:val>
          <c:extLst xmlns:c16r2="http://schemas.microsoft.com/office/drawing/2015/06/chart">
            <c:ext xmlns:c16="http://schemas.microsoft.com/office/drawing/2014/chart" uri="{C3380CC4-5D6E-409C-BE32-E72D297353CC}">
              <c16:uniqueId val="{0000000B-DA37-4766-B965-3567943ABAAF}"/>
            </c:ext>
          </c:extLst>
        </c:ser>
        <c:dLbls>
          <c:showLegendKey val="0"/>
          <c:showVal val="0"/>
          <c:showCatName val="0"/>
          <c:showSerName val="0"/>
          <c:showPercent val="0"/>
          <c:showBubbleSize val="0"/>
        </c:dLbls>
        <c:gapWidth val="150"/>
        <c:overlap val="100"/>
        <c:axId val="1912135840"/>
        <c:axId val="1912133664"/>
      </c:barChart>
      <c:catAx>
        <c:axId val="191213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33664"/>
        <c:crosses val="autoZero"/>
        <c:auto val="1"/>
        <c:lblAlgn val="ctr"/>
        <c:lblOffset val="100"/>
        <c:noMultiLvlLbl val="0"/>
      </c:catAx>
      <c:valAx>
        <c:axId val="1912133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121358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i="0" u="none" strike="noStrike" baseline="0" dirty="0" smtClean="0">
                <a:solidFill>
                  <a:schemeClr val="tx1">
                    <a:lumMod val="65000"/>
                    <a:lumOff val="35000"/>
                  </a:schemeClr>
                </a:solidFill>
                <a:effectLst/>
              </a:rPr>
              <a:t>年</a:t>
            </a: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新增</a:t>
            </a:r>
            <a:r>
              <a:rPr lang="zh-CN" altLang="zh-CN" sz="1200" b="1" i="0" u="none" strike="noStrike" baseline="0" dirty="0" smtClean="0">
                <a:effectLst/>
              </a:rPr>
              <a:t>会员</a:t>
            </a:r>
            <a:r>
              <a:rPr lang="zh-CN" altLang="en-US"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人均销售额</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与</a:t>
            </a:r>
            <a:r>
              <a:rPr lang="zh-CN" altLang="zh-CN" sz="1200" b="1" i="0" u="none" strike="noStrike" baseline="0" dirty="0" smtClean="0">
                <a:effectLst/>
              </a:rPr>
              <a:t>人均</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消费</a:t>
            </a:r>
            <a:r>
              <a:rPr lang="zh-CN" altLang="en-US"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次数</a:t>
            </a:r>
            <a:endParaRPr lang="zh-CN" altLang="zh-CN" sz="12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顾客分析!$I$23</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顾客分析!$E$24:$E$26</c:f>
              <c:numCache>
                <c:formatCode>General</c:formatCode>
                <c:ptCount val="3"/>
                <c:pt idx="0">
                  <c:v>2016</c:v>
                </c:pt>
                <c:pt idx="1">
                  <c:v>2017</c:v>
                </c:pt>
                <c:pt idx="2">
                  <c:v>2018</c:v>
                </c:pt>
              </c:numCache>
            </c:numRef>
          </c:cat>
          <c:val>
            <c:numRef>
              <c:f>顾客分析!$I$24:$I$26</c:f>
              <c:numCache>
                <c:formatCode>0_ </c:formatCode>
                <c:ptCount val="3"/>
                <c:pt idx="0">
                  <c:v>272.73908943785301</c:v>
                </c:pt>
                <c:pt idx="1">
                  <c:v>272.83068818804401</c:v>
                </c:pt>
                <c:pt idx="2">
                  <c:v>250.04367648309099</c:v>
                </c:pt>
              </c:numCache>
            </c:numRef>
          </c:val>
          <c:extLst xmlns:c16r2="http://schemas.microsoft.com/office/drawing/2015/06/chart">
            <c:ext xmlns:c16="http://schemas.microsoft.com/office/drawing/2014/chart" uri="{C3380CC4-5D6E-409C-BE32-E72D297353CC}">
              <c16:uniqueId val="{00000000-16BD-420C-8065-519C39F442FA}"/>
            </c:ext>
          </c:extLst>
        </c:ser>
        <c:dLbls>
          <c:showLegendKey val="0"/>
          <c:showVal val="0"/>
          <c:showCatName val="0"/>
          <c:showSerName val="0"/>
          <c:showPercent val="0"/>
          <c:showBubbleSize val="0"/>
        </c:dLbls>
        <c:gapWidth val="219"/>
        <c:overlap val="-27"/>
        <c:axId val="1932856768"/>
        <c:axId val="1932840992"/>
      </c:barChart>
      <c:lineChart>
        <c:grouping val="standard"/>
        <c:varyColors val="0"/>
        <c:ser>
          <c:idx val="1"/>
          <c:order val="1"/>
          <c:tx>
            <c:strRef>
              <c:f>顾客分析!$J$23</c:f>
              <c:strCache>
                <c:ptCount val="1"/>
                <c:pt idx="0">
                  <c:v>人均消费次数</c:v>
                </c:pt>
              </c:strCache>
            </c:strRef>
          </c:tx>
          <c:spPr>
            <a:ln w="19050" cap="rnd">
              <a:solidFill>
                <a:srgbClr val="029E4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顾客分析!$E$24:$E$26</c:f>
              <c:numCache>
                <c:formatCode>General</c:formatCode>
                <c:ptCount val="3"/>
                <c:pt idx="0">
                  <c:v>2016</c:v>
                </c:pt>
                <c:pt idx="1">
                  <c:v>2017</c:v>
                </c:pt>
                <c:pt idx="2">
                  <c:v>2018</c:v>
                </c:pt>
              </c:numCache>
            </c:numRef>
          </c:cat>
          <c:val>
            <c:numRef>
              <c:f>顾客分析!$J$24:$J$26</c:f>
              <c:numCache>
                <c:formatCode>0.0_ </c:formatCode>
                <c:ptCount val="3"/>
                <c:pt idx="0">
                  <c:v>3.2859769999999999</c:v>
                </c:pt>
                <c:pt idx="1">
                  <c:v>2.8790770000000001</c:v>
                </c:pt>
                <c:pt idx="2">
                  <c:v>2.7896179999999999</c:v>
                </c:pt>
              </c:numCache>
            </c:numRef>
          </c:val>
          <c:smooth val="0"/>
          <c:extLst xmlns:c16r2="http://schemas.microsoft.com/office/drawing/2015/06/chart">
            <c:ext xmlns:c16="http://schemas.microsoft.com/office/drawing/2014/chart" uri="{C3380CC4-5D6E-409C-BE32-E72D297353CC}">
              <c16:uniqueId val="{00000001-16BD-420C-8065-519C39F442FA}"/>
            </c:ext>
          </c:extLst>
        </c:ser>
        <c:dLbls>
          <c:showLegendKey val="0"/>
          <c:showVal val="0"/>
          <c:showCatName val="0"/>
          <c:showSerName val="0"/>
          <c:showPercent val="0"/>
          <c:showBubbleSize val="0"/>
        </c:dLbls>
        <c:marker val="1"/>
        <c:smooth val="0"/>
        <c:axId val="1932845344"/>
        <c:axId val="1932842080"/>
      </c:lineChart>
      <c:catAx>
        <c:axId val="193285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0992"/>
        <c:crosses val="autoZero"/>
        <c:auto val="1"/>
        <c:lblAlgn val="ctr"/>
        <c:lblOffset val="100"/>
        <c:noMultiLvlLbl val="0"/>
      </c:catAx>
      <c:valAx>
        <c:axId val="193284099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56768"/>
        <c:crosses val="autoZero"/>
        <c:crossBetween val="between"/>
      </c:valAx>
      <c:catAx>
        <c:axId val="1932845344"/>
        <c:scaling>
          <c:orientation val="minMax"/>
        </c:scaling>
        <c:delete val="1"/>
        <c:axPos val="b"/>
        <c:numFmt formatCode="General" sourceLinked="1"/>
        <c:majorTickMark val="out"/>
        <c:minorTickMark val="none"/>
        <c:tickLblPos val="nextTo"/>
        <c:crossAx val="1932842080"/>
        <c:crosses val="autoZero"/>
        <c:auto val="1"/>
        <c:lblAlgn val="ctr"/>
        <c:lblOffset val="100"/>
        <c:noMultiLvlLbl val="0"/>
      </c:catAx>
      <c:valAx>
        <c:axId val="1932842080"/>
        <c:scaling>
          <c:orientation val="minMax"/>
          <c:min val="0"/>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5344"/>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年新增会员</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消费人数与</a:t>
            </a:r>
            <a:r>
              <a:rPr lang="zh-CN" altLang="zh-CN"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销售</a:t>
            </a:r>
            <a:r>
              <a:rPr lang="zh-CN" altLang="en-US"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额</a:t>
            </a:r>
            <a:endParaRPr lang="zh-CN" altLang="zh-CN" sz="12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c:rich>
      </c:tx>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1"/>
          <c:tx>
            <c:strRef>
              <c:f>顾客分析!$G$27</c:f>
              <c:strCache>
                <c:ptCount val="1"/>
                <c:pt idx="0">
                  <c:v>消费会员数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顾客分析!$G$28:$G$30</c:f>
              <c:numCache>
                <c:formatCode>#,##0</c:formatCode>
                <c:ptCount val="3"/>
                <c:pt idx="0">
                  <c:v>2988209</c:v>
                </c:pt>
                <c:pt idx="1">
                  <c:v>3222811</c:v>
                </c:pt>
                <c:pt idx="2">
                  <c:v>4445950</c:v>
                </c:pt>
              </c:numCache>
            </c:numRef>
          </c:val>
          <c:extLst xmlns:c16r2="http://schemas.microsoft.com/office/drawing/2015/06/chart">
            <c:ext xmlns:c16="http://schemas.microsoft.com/office/drawing/2014/chart" uri="{C3380CC4-5D6E-409C-BE32-E72D297353CC}">
              <c16:uniqueId val="{00000000-FD58-4F7C-BC5E-88DED32FBB6C}"/>
            </c:ext>
          </c:extLst>
        </c:ser>
        <c:dLbls>
          <c:showLegendKey val="0"/>
          <c:showVal val="0"/>
          <c:showCatName val="0"/>
          <c:showSerName val="0"/>
          <c:showPercent val="0"/>
          <c:showBubbleSize val="0"/>
        </c:dLbls>
        <c:gapWidth val="150"/>
        <c:axId val="1932841536"/>
        <c:axId val="1932845888"/>
      </c:barChart>
      <c:lineChart>
        <c:grouping val="standard"/>
        <c:varyColors val="0"/>
        <c:ser>
          <c:idx val="3"/>
          <c:order val="0"/>
          <c:tx>
            <c:strRef>
              <c:f>顾客分析!$F$27</c:f>
              <c:strCache>
                <c:ptCount val="1"/>
                <c:pt idx="0">
                  <c:v>销售额</c:v>
                </c:pt>
              </c:strCache>
            </c:strRef>
          </c:tx>
          <c:spPr>
            <a:ln w="19050" cap="rnd" cmpd="sng" algn="ctr">
              <a:solidFill>
                <a:srgbClr val="029E4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顾客分析!$F$28:$F$30</c:f>
              <c:numCache>
                <c:formatCode>#,##0_ </c:formatCode>
                <c:ptCount val="3"/>
                <c:pt idx="0">
                  <c:v>815001401.71000004</c:v>
                </c:pt>
                <c:pt idx="1">
                  <c:v>879281743.02999997</c:v>
                </c:pt>
                <c:pt idx="2">
                  <c:v>1111681683.46</c:v>
                </c:pt>
              </c:numCache>
            </c:numRef>
          </c:val>
          <c:smooth val="0"/>
          <c:extLst xmlns:c16r2="http://schemas.microsoft.com/office/drawing/2015/06/chart">
            <c:ext xmlns:c16="http://schemas.microsoft.com/office/drawing/2014/chart" uri="{C3380CC4-5D6E-409C-BE32-E72D297353CC}">
              <c16:uniqueId val="{00000001-FD58-4F7C-BC5E-88DED32FBB6C}"/>
            </c:ext>
          </c:extLst>
        </c:ser>
        <c:dLbls>
          <c:showLegendKey val="0"/>
          <c:showVal val="0"/>
          <c:showCatName val="0"/>
          <c:showSerName val="0"/>
          <c:showPercent val="0"/>
          <c:showBubbleSize val="0"/>
        </c:dLbls>
        <c:marker val="1"/>
        <c:smooth val="0"/>
        <c:axId val="1932849152"/>
        <c:axId val="1932842624"/>
      </c:lineChart>
      <c:catAx>
        <c:axId val="193284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2624"/>
        <c:crosses val="autoZero"/>
        <c:auto val="1"/>
        <c:lblAlgn val="ctr"/>
        <c:lblOffset val="100"/>
        <c:noMultiLvlLbl val="0"/>
      </c:catAx>
      <c:valAx>
        <c:axId val="193284262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9152"/>
        <c:crosses val="autoZero"/>
        <c:crossBetween val="between"/>
      </c:valAx>
      <c:catAx>
        <c:axId val="1932841536"/>
        <c:scaling>
          <c:orientation val="minMax"/>
        </c:scaling>
        <c:delete val="1"/>
        <c:axPos val="b"/>
        <c:numFmt formatCode="General" sourceLinked="1"/>
        <c:majorTickMark val="out"/>
        <c:minorTickMark val="none"/>
        <c:tickLblPos val="nextTo"/>
        <c:crossAx val="1932845888"/>
        <c:crosses val="autoZero"/>
        <c:auto val="1"/>
        <c:lblAlgn val="ctr"/>
        <c:lblOffset val="100"/>
        <c:noMultiLvlLbl val="0"/>
      </c:catAx>
      <c:valAx>
        <c:axId val="1932845888"/>
        <c:scaling>
          <c:orientation val="minMax"/>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1932841536"/>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i="0" baseline="0" dirty="0">
                <a:solidFill>
                  <a:schemeClr val="tx1"/>
                </a:solidFill>
                <a:effectLst/>
                <a:latin typeface="微软雅黑" panose="020B0503020204020204" pitchFamily="34" charset="-122"/>
                <a:ea typeface="微软雅黑" panose="020B0503020204020204" pitchFamily="34" charset="-122"/>
              </a:rPr>
              <a:t>年复购</a:t>
            </a:r>
            <a:r>
              <a:rPr lang="zh-CN" altLang="zh-CN" sz="1200" b="1" i="0" baseline="0" dirty="0">
                <a:solidFill>
                  <a:schemeClr val="tx1"/>
                </a:solidFill>
                <a:effectLst/>
                <a:latin typeface="微软雅黑" panose="020B0503020204020204" pitchFamily="34" charset="-122"/>
                <a:ea typeface="微软雅黑" panose="020B0503020204020204" pitchFamily="34" charset="-122"/>
              </a:rPr>
              <a:t>会员销售情况</a:t>
            </a:r>
            <a:endParaRPr lang="zh-CN" altLang="zh-CN" sz="1200" b="1" dirty="0">
              <a:solidFill>
                <a:schemeClr val="tx1"/>
              </a:solidFill>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顾客分析!$E$34</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顾客分析!$A$35:$A$37</c:f>
              <c:numCache>
                <c:formatCode>General</c:formatCode>
                <c:ptCount val="3"/>
                <c:pt idx="0">
                  <c:v>2016</c:v>
                </c:pt>
                <c:pt idx="1">
                  <c:v>2017</c:v>
                </c:pt>
                <c:pt idx="2">
                  <c:v>2018</c:v>
                </c:pt>
              </c:numCache>
            </c:numRef>
          </c:cat>
          <c:val>
            <c:numRef>
              <c:f>顾客分析!$E$35:$E$37</c:f>
              <c:numCache>
                <c:formatCode>0_ </c:formatCode>
                <c:ptCount val="3"/>
                <c:pt idx="0">
                  <c:v>663.73594434131201</c:v>
                </c:pt>
                <c:pt idx="1">
                  <c:v>670.60911251714197</c:v>
                </c:pt>
                <c:pt idx="2">
                  <c:v>649.83051467719497</c:v>
                </c:pt>
              </c:numCache>
            </c:numRef>
          </c:val>
          <c:extLst xmlns:c16r2="http://schemas.microsoft.com/office/drawing/2015/06/chart">
            <c:ext xmlns:c16="http://schemas.microsoft.com/office/drawing/2014/chart" uri="{C3380CC4-5D6E-409C-BE32-E72D297353CC}">
              <c16:uniqueId val="{00000000-389F-4397-89A2-1812E9B2DC7D}"/>
            </c:ext>
          </c:extLst>
        </c:ser>
        <c:dLbls>
          <c:showLegendKey val="0"/>
          <c:showVal val="0"/>
          <c:showCatName val="0"/>
          <c:showSerName val="0"/>
          <c:showPercent val="0"/>
          <c:showBubbleSize val="0"/>
        </c:dLbls>
        <c:gapWidth val="219"/>
        <c:overlap val="-27"/>
        <c:axId val="1932848064"/>
        <c:axId val="1932857312"/>
      </c:barChart>
      <c:lineChart>
        <c:grouping val="standard"/>
        <c:varyColors val="0"/>
        <c:ser>
          <c:idx val="1"/>
          <c:order val="1"/>
          <c:tx>
            <c:strRef>
              <c:f>顾客分析!$F$34</c:f>
              <c:strCache>
                <c:ptCount val="1"/>
                <c:pt idx="0">
                  <c:v>人均消费次数</c:v>
                </c:pt>
              </c:strCache>
            </c:strRef>
          </c:tx>
          <c:spPr>
            <a:ln w="28575" cap="rnd">
              <a:solidFill>
                <a:srgbClr val="01A14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顾客分析!$A$35:$A$37</c:f>
              <c:numCache>
                <c:formatCode>General</c:formatCode>
                <c:ptCount val="3"/>
                <c:pt idx="0">
                  <c:v>2016</c:v>
                </c:pt>
                <c:pt idx="1">
                  <c:v>2017</c:v>
                </c:pt>
                <c:pt idx="2">
                  <c:v>2018</c:v>
                </c:pt>
              </c:numCache>
            </c:numRef>
          </c:cat>
          <c:val>
            <c:numRef>
              <c:f>顾客分析!$F$35:$F$37</c:f>
              <c:numCache>
                <c:formatCode>0.0_ </c:formatCode>
                <c:ptCount val="3"/>
                <c:pt idx="0">
                  <c:v>8.2293881767967001</c:v>
                </c:pt>
                <c:pt idx="1">
                  <c:v>8.0661213620272392</c:v>
                </c:pt>
                <c:pt idx="2">
                  <c:v>7.7937127076011503</c:v>
                </c:pt>
              </c:numCache>
            </c:numRef>
          </c:val>
          <c:smooth val="0"/>
          <c:extLst xmlns:c16r2="http://schemas.microsoft.com/office/drawing/2015/06/chart">
            <c:ext xmlns:c16="http://schemas.microsoft.com/office/drawing/2014/chart" uri="{C3380CC4-5D6E-409C-BE32-E72D297353CC}">
              <c16:uniqueId val="{00000001-389F-4397-89A2-1812E9B2DC7D}"/>
            </c:ext>
          </c:extLst>
        </c:ser>
        <c:dLbls>
          <c:showLegendKey val="0"/>
          <c:showVal val="0"/>
          <c:showCatName val="0"/>
          <c:showSerName val="0"/>
          <c:showPercent val="0"/>
          <c:showBubbleSize val="0"/>
        </c:dLbls>
        <c:marker val="1"/>
        <c:smooth val="0"/>
        <c:axId val="1932837184"/>
        <c:axId val="1932827392"/>
      </c:lineChart>
      <c:catAx>
        <c:axId val="193284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57312"/>
        <c:crosses val="autoZero"/>
        <c:auto val="1"/>
        <c:lblAlgn val="ctr"/>
        <c:lblOffset val="100"/>
        <c:noMultiLvlLbl val="0"/>
      </c:catAx>
      <c:valAx>
        <c:axId val="193285731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8064"/>
        <c:crosses val="autoZero"/>
        <c:crossBetween val="between"/>
      </c:valAx>
      <c:catAx>
        <c:axId val="1932837184"/>
        <c:scaling>
          <c:orientation val="minMax"/>
        </c:scaling>
        <c:delete val="1"/>
        <c:axPos val="b"/>
        <c:numFmt formatCode="General" sourceLinked="1"/>
        <c:majorTickMark val="out"/>
        <c:minorTickMark val="none"/>
        <c:tickLblPos val="nextTo"/>
        <c:crossAx val="1932827392"/>
        <c:crosses val="autoZero"/>
        <c:auto val="1"/>
        <c:lblAlgn val="ctr"/>
        <c:lblOffset val="100"/>
        <c:noMultiLvlLbl val="0"/>
      </c:catAx>
      <c:valAx>
        <c:axId val="1932827392"/>
        <c:scaling>
          <c:orientation val="minMax"/>
          <c:min val="0"/>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37184"/>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u="none" strike="noStrike" baseline="0" dirty="0">
                <a:effectLst/>
                <a:latin typeface="微软雅黑" panose="020B0503020204020204" pitchFamily="34" charset="-122"/>
                <a:ea typeface="微软雅黑" panose="020B0503020204020204" pitchFamily="34" charset="-122"/>
              </a:rPr>
              <a:t>2016-2018</a:t>
            </a:r>
            <a:r>
              <a:rPr lang="zh-CN" altLang="zh-CN" sz="1200" b="1" i="0" u="none" strike="noStrike" baseline="0" dirty="0">
                <a:effectLst/>
                <a:latin typeface="微软雅黑" panose="020B0503020204020204" pitchFamily="34" charset="-122"/>
                <a:ea typeface="微软雅黑" panose="020B0503020204020204" pitchFamily="34" charset="-122"/>
              </a:rPr>
              <a:t>年</a:t>
            </a:r>
            <a:r>
              <a:rPr lang="zh-CN" altLang="en-US" sz="1200" b="1" i="0" u="none" strike="noStrike" baseline="0" dirty="0">
                <a:effectLst/>
                <a:latin typeface="微软雅黑" panose="020B0503020204020204" pitchFamily="34" charset="-122"/>
                <a:ea typeface="微软雅黑" panose="020B0503020204020204" pitchFamily="34" charset="-122"/>
              </a:rPr>
              <a:t>复购</a:t>
            </a:r>
            <a:r>
              <a:rPr lang="zh-CN" altLang="zh-CN" sz="1200" b="1" i="0" u="none" strike="noStrike" baseline="0" dirty="0">
                <a:effectLst/>
                <a:latin typeface="微软雅黑" panose="020B0503020204020204" pitchFamily="34" charset="-122"/>
                <a:ea typeface="微软雅黑" panose="020B0503020204020204" pitchFamily="34" charset="-122"/>
              </a:rPr>
              <a:t>会员与</a:t>
            </a:r>
            <a:r>
              <a:rPr lang="zh-CN" altLang="en-US" sz="1200" b="1" i="0" u="none" strike="noStrike" baseline="0" dirty="0">
                <a:effectLst/>
                <a:latin typeface="微软雅黑" panose="020B0503020204020204" pitchFamily="34" charset="-122"/>
                <a:ea typeface="微软雅黑" panose="020B0503020204020204" pitchFamily="34" charset="-122"/>
              </a:rPr>
              <a:t>复购率</a:t>
            </a:r>
            <a:endParaRPr lang="zh-CN" altLang="en-US" sz="1200" dirty="0">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顾客分析!$B$39</c:f>
              <c:strCache>
                <c:ptCount val="1"/>
                <c:pt idx="0">
                  <c:v>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顾客分析!$B$40:$B$42</c:f>
              <c:numCache>
                <c:formatCode>#,##0</c:formatCode>
                <c:ptCount val="3"/>
                <c:pt idx="0">
                  <c:v>3163136</c:v>
                </c:pt>
                <c:pt idx="1">
                  <c:v>4515152</c:v>
                </c:pt>
                <c:pt idx="2">
                  <c:v>5672235</c:v>
                </c:pt>
              </c:numCache>
            </c:numRef>
          </c:val>
          <c:extLst xmlns:c16r2="http://schemas.microsoft.com/office/drawing/2015/06/chart">
            <c:ext xmlns:c16="http://schemas.microsoft.com/office/drawing/2014/chart" uri="{C3380CC4-5D6E-409C-BE32-E72D297353CC}">
              <c16:uniqueId val="{00000000-D23B-4967-8C65-FFE80C555543}"/>
            </c:ext>
          </c:extLst>
        </c:ser>
        <c:dLbls>
          <c:showLegendKey val="0"/>
          <c:showVal val="0"/>
          <c:showCatName val="0"/>
          <c:showSerName val="0"/>
          <c:showPercent val="0"/>
          <c:showBubbleSize val="0"/>
        </c:dLbls>
        <c:gapWidth val="219"/>
        <c:overlap val="-27"/>
        <c:axId val="1932850784"/>
        <c:axId val="1932830656"/>
      </c:barChart>
      <c:lineChart>
        <c:grouping val="standard"/>
        <c:varyColors val="0"/>
        <c:ser>
          <c:idx val="1"/>
          <c:order val="1"/>
          <c:tx>
            <c:strRef>
              <c:f>顾客分析!$H$39</c:f>
              <c:strCache>
                <c:ptCount val="1"/>
                <c:pt idx="0">
                  <c:v>复购率</c:v>
                </c:pt>
              </c:strCache>
            </c:strRef>
          </c:tx>
          <c:spPr>
            <a:ln w="28575" cap="rnd">
              <a:solidFill>
                <a:srgbClr val="01A14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顾客分析!$H$40:$H$42</c:f>
              <c:numCache>
                <c:formatCode>0%</c:formatCode>
                <c:ptCount val="3"/>
                <c:pt idx="0">
                  <c:v>0.46752544970230703</c:v>
                </c:pt>
                <c:pt idx="1">
                  <c:v>0.52845422453035895</c:v>
                </c:pt>
                <c:pt idx="2">
                  <c:v>0.50828660119014102</c:v>
                </c:pt>
              </c:numCache>
            </c:numRef>
          </c:val>
          <c:smooth val="0"/>
          <c:extLst xmlns:c16r2="http://schemas.microsoft.com/office/drawing/2015/06/chart">
            <c:ext xmlns:c16="http://schemas.microsoft.com/office/drawing/2014/chart" uri="{C3380CC4-5D6E-409C-BE32-E72D297353CC}">
              <c16:uniqueId val="{00000001-D23B-4967-8C65-FFE80C555543}"/>
            </c:ext>
          </c:extLst>
        </c:ser>
        <c:dLbls>
          <c:showLegendKey val="0"/>
          <c:showVal val="0"/>
          <c:showCatName val="0"/>
          <c:showSerName val="0"/>
          <c:showPercent val="0"/>
          <c:showBubbleSize val="0"/>
        </c:dLbls>
        <c:marker val="1"/>
        <c:smooth val="0"/>
        <c:axId val="1932843168"/>
        <c:axId val="1932825760"/>
      </c:lineChart>
      <c:catAx>
        <c:axId val="193285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30656"/>
        <c:crosses val="autoZero"/>
        <c:auto val="1"/>
        <c:lblAlgn val="ctr"/>
        <c:lblOffset val="100"/>
        <c:noMultiLvlLbl val="0"/>
      </c:catAx>
      <c:valAx>
        <c:axId val="1932830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50784"/>
        <c:crosses val="autoZero"/>
        <c:crossBetween val="between"/>
      </c:valAx>
      <c:catAx>
        <c:axId val="1932843168"/>
        <c:scaling>
          <c:orientation val="minMax"/>
        </c:scaling>
        <c:delete val="1"/>
        <c:axPos val="b"/>
        <c:numFmt formatCode="General" sourceLinked="1"/>
        <c:majorTickMark val="none"/>
        <c:minorTickMark val="none"/>
        <c:tickLblPos val="nextTo"/>
        <c:crossAx val="1932825760"/>
        <c:crosses val="autoZero"/>
        <c:auto val="1"/>
        <c:lblAlgn val="ctr"/>
        <c:lblOffset val="100"/>
        <c:noMultiLvlLbl val="0"/>
      </c:catAx>
      <c:valAx>
        <c:axId val="1932825760"/>
        <c:scaling>
          <c:orientation val="minMax"/>
          <c:min val="0"/>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43168"/>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年新增会员各渠道统计</a:t>
            </a:r>
          </a:p>
        </c:rich>
      </c:tx>
      <c:layout/>
      <c:overlay val="0"/>
      <c:spPr>
        <a:noFill/>
        <a:ln w="25400">
          <a:noFill/>
        </a:ln>
      </c:spPr>
    </c:title>
    <c:autoTitleDeleted val="0"/>
    <c:plotArea>
      <c:layout/>
      <c:barChart>
        <c:barDir val="col"/>
        <c:grouping val="percentStacked"/>
        <c:varyColors val="0"/>
        <c:ser>
          <c:idx val="0"/>
          <c:order val="0"/>
          <c:tx>
            <c:strRef>
              <c:f>顾客分析!$E$62</c:f>
              <c:strCache>
                <c:ptCount val="1"/>
                <c:pt idx="0">
                  <c:v>门店</c:v>
                </c:pt>
              </c:strCache>
            </c:strRef>
          </c:tx>
          <c:spPr>
            <a:solidFill>
              <a:srgbClr val="5B9BD5"/>
            </a:solidFill>
            <a:ln w="25400">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顾客分析!$D$63:$D$64</c:f>
              <c:numCache>
                <c:formatCode>General</c:formatCode>
                <c:ptCount val="2"/>
                <c:pt idx="0">
                  <c:v>2018</c:v>
                </c:pt>
                <c:pt idx="1">
                  <c:v>2019</c:v>
                </c:pt>
              </c:numCache>
            </c:numRef>
          </c:cat>
          <c:val>
            <c:numRef>
              <c:f>顾客分析!$E$63:$E$64</c:f>
              <c:numCache>
                <c:formatCode>0.00%</c:formatCode>
                <c:ptCount val="2"/>
                <c:pt idx="0">
                  <c:v>0.60250675422158373</c:v>
                </c:pt>
                <c:pt idx="1">
                  <c:v>0.45112508283083935</c:v>
                </c:pt>
              </c:numCache>
            </c:numRef>
          </c:val>
          <c:extLst xmlns:c16r2="http://schemas.microsoft.com/office/drawing/2015/06/chart">
            <c:ext xmlns:c16="http://schemas.microsoft.com/office/drawing/2014/chart" uri="{C3380CC4-5D6E-409C-BE32-E72D297353CC}">
              <c16:uniqueId val="{00000000-4AC2-4842-A64A-3963781AF125}"/>
            </c:ext>
          </c:extLst>
        </c:ser>
        <c:ser>
          <c:idx val="1"/>
          <c:order val="1"/>
          <c:tx>
            <c:strRef>
              <c:f>顾客分析!$F$62</c:f>
              <c:strCache>
                <c:ptCount val="1"/>
                <c:pt idx="0">
                  <c:v>支付宝+支付宝商城</c:v>
                </c:pt>
              </c:strCache>
            </c:strRef>
          </c:tx>
          <c:spPr>
            <a:solidFill>
              <a:srgbClr val="ED7D31"/>
            </a:solidFill>
            <a:ln w="25400">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顾客分析!$D$63:$D$64</c:f>
              <c:numCache>
                <c:formatCode>General</c:formatCode>
                <c:ptCount val="2"/>
                <c:pt idx="0">
                  <c:v>2018</c:v>
                </c:pt>
                <c:pt idx="1">
                  <c:v>2019</c:v>
                </c:pt>
              </c:numCache>
            </c:numRef>
          </c:cat>
          <c:val>
            <c:numRef>
              <c:f>顾客分析!$F$63:$F$64</c:f>
              <c:numCache>
                <c:formatCode>0.00%</c:formatCode>
                <c:ptCount val="2"/>
                <c:pt idx="0">
                  <c:v>0.24514548921205781</c:v>
                </c:pt>
                <c:pt idx="1">
                  <c:v>0.422647013918729</c:v>
                </c:pt>
              </c:numCache>
            </c:numRef>
          </c:val>
          <c:extLst xmlns:c16r2="http://schemas.microsoft.com/office/drawing/2015/06/chart">
            <c:ext xmlns:c16="http://schemas.microsoft.com/office/drawing/2014/chart" uri="{C3380CC4-5D6E-409C-BE32-E72D297353CC}">
              <c16:uniqueId val="{00000001-4AC2-4842-A64A-3963781AF125}"/>
            </c:ext>
          </c:extLst>
        </c:ser>
        <c:ser>
          <c:idx val="2"/>
          <c:order val="2"/>
          <c:tx>
            <c:strRef>
              <c:f>顾客分析!$G$62</c:f>
              <c:strCache>
                <c:ptCount val="1"/>
                <c:pt idx="0">
                  <c:v>微信+微信商城</c:v>
                </c:pt>
              </c:strCache>
            </c:strRef>
          </c:tx>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顾客分析!$D$63:$D$64</c:f>
              <c:numCache>
                <c:formatCode>General</c:formatCode>
                <c:ptCount val="2"/>
                <c:pt idx="0">
                  <c:v>2018</c:v>
                </c:pt>
                <c:pt idx="1">
                  <c:v>2019</c:v>
                </c:pt>
              </c:numCache>
            </c:numRef>
          </c:cat>
          <c:val>
            <c:numRef>
              <c:f>顾客分析!$G$63:$G$64</c:f>
              <c:numCache>
                <c:formatCode>0.00%</c:formatCode>
                <c:ptCount val="2"/>
                <c:pt idx="0">
                  <c:v>0.12877850867441773</c:v>
                </c:pt>
                <c:pt idx="1">
                  <c:v>0.10154706759153889</c:v>
                </c:pt>
              </c:numCache>
            </c:numRef>
          </c:val>
          <c:extLst xmlns:c16r2="http://schemas.microsoft.com/office/drawing/2015/06/chart">
            <c:ext xmlns:c16="http://schemas.microsoft.com/office/drawing/2014/chart" uri="{C3380CC4-5D6E-409C-BE32-E72D297353CC}">
              <c16:uniqueId val="{00000002-4AC2-4842-A64A-3963781AF125}"/>
            </c:ext>
          </c:extLst>
        </c:ser>
        <c:ser>
          <c:idx val="3"/>
          <c:order val="3"/>
          <c:tx>
            <c:strRef>
              <c:f>顾客分析!$H$62</c:f>
              <c:strCache>
                <c:ptCount val="1"/>
                <c:pt idx="0">
                  <c:v>其他</c:v>
                </c:pt>
              </c:strCache>
            </c:strRef>
          </c:tx>
          <c:invertIfNegative val="0"/>
          <c:cat>
            <c:numRef>
              <c:f>顾客分析!$D$63:$D$64</c:f>
              <c:numCache>
                <c:formatCode>General</c:formatCode>
                <c:ptCount val="2"/>
                <c:pt idx="0">
                  <c:v>2018</c:v>
                </c:pt>
                <c:pt idx="1">
                  <c:v>2019</c:v>
                </c:pt>
              </c:numCache>
            </c:numRef>
          </c:cat>
          <c:val>
            <c:numRef>
              <c:f>顾客分析!$H$63:$H$64</c:f>
              <c:numCache>
                <c:formatCode>0.00%</c:formatCode>
                <c:ptCount val="2"/>
                <c:pt idx="0">
                  <c:v>2.3569247891940783E-2</c:v>
                </c:pt>
                <c:pt idx="1">
                  <c:v>2.4680835658892765E-2</c:v>
                </c:pt>
              </c:numCache>
            </c:numRef>
          </c:val>
          <c:extLst xmlns:c16r2="http://schemas.microsoft.com/office/drawing/2015/06/chart">
            <c:ext xmlns:c16="http://schemas.microsoft.com/office/drawing/2014/chart" uri="{C3380CC4-5D6E-409C-BE32-E72D297353CC}">
              <c16:uniqueId val="{00000003-4AC2-4842-A64A-3963781AF125}"/>
            </c:ext>
          </c:extLst>
        </c:ser>
        <c:dLbls>
          <c:showLegendKey val="0"/>
          <c:showVal val="0"/>
          <c:showCatName val="0"/>
          <c:showSerName val="0"/>
          <c:showPercent val="0"/>
          <c:showBubbleSize val="0"/>
        </c:dLbls>
        <c:gapWidth val="219"/>
        <c:overlap val="100"/>
        <c:axId val="1932851328"/>
        <c:axId val="1932825216"/>
      </c:barChart>
      <c:catAx>
        <c:axId val="193285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2825216"/>
        <c:crosses val="autoZero"/>
        <c:auto val="1"/>
        <c:lblAlgn val="ctr"/>
        <c:lblOffset val="100"/>
        <c:noMultiLvlLbl val="0"/>
      </c:catAx>
      <c:valAx>
        <c:axId val="19328252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2851328"/>
        <c:crosses val="autoZero"/>
        <c:crossBetween val="between"/>
      </c:valAx>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round/>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a:t>其它各渠道占比分布</a:t>
            </a:r>
          </a:p>
        </c:rich>
      </c:tx>
      <c:layout/>
      <c:overlay val="0"/>
      <c:spPr>
        <a:noFill/>
        <a:ln>
          <a:noFill/>
        </a:ln>
        <a:effectLst/>
      </c:spPr>
    </c:title>
    <c:autoTitleDeleted val="0"/>
    <c:plotArea>
      <c:layout/>
      <c:pieChart>
        <c:varyColors val="1"/>
        <c:ser>
          <c:idx val="0"/>
          <c:order val="0"/>
          <c:explosion val="1"/>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49EE-4C31-ABFC-04D2630ECC16}"/>
              </c:ext>
            </c:extLst>
          </c:dPt>
          <c:dPt>
            <c:idx val="1"/>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3-49EE-4C31-ABFC-04D2630ECC16}"/>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49EE-4C31-ABFC-04D2630ECC16}"/>
              </c:ext>
            </c:extLst>
          </c:dPt>
          <c:dPt>
            <c:idx val="3"/>
            <c:bubble3D val="0"/>
            <c:spPr>
              <a:solidFill>
                <a:schemeClr val="accent6">
                  <a:lumMod val="60000"/>
                </a:schemeClr>
              </a:solidFill>
              <a:ln>
                <a:noFill/>
              </a:ln>
              <a:effectLst/>
            </c:spPr>
            <c:extLst xmlns:c16r2="http://schemas.microsoft.com/office/drawing/2015/06/chart">
              <c:ext xmlns:c16="http://schemas.microsoft.com/office/drawing/2014/chart" uri="{C3380CC4-5D6E-409C-BE32-E72D297353CC}">
                <c16:uniqueId val="{00000007-49EE-4C31-ABFC-04D2630ECC16}"/>
              </c:ext>
            </c:extLst>
          </c:dPt>
          <c:dPt>
            <c:idx val="4"/>
            <c:bubble3D val="0"/>
            <c:spPr>
              <a:solidFill>
                <a:schemeClr val="accent5">
                  <a:lumMod val="60000"/>
                </a:schemeClr>
              </a:solidFill>
              <a:ln>
                <a:noFill/>
              </a:ln>
              <a:effectLst/>
            </c:spPr>
            <c:extLst xmlns:c16r2="http://schemas.microsoft.com/office/drawing/2015/06/chart">
              <c:ext xmlns:c16="http://schemas.microsoft.com/office/drawing/2014/chart" uri="{C3380CC4-5D6E-409C-BE32-E72D297353CC}">
                <c16:uniqueId val="{00000009-49EE-4C31-ABFC-04D2630ECC16}"/>
              </c:ext>
            </c:extLst>
          </c:dPt>
          <c:dPt>
            <c:idx val="5"/>
            <c:bubble3D val="0"/>
            <c:spPr>
              <a:solidFill>
                <a:schemeClr val="accent4">
                  <a:lumMod val="60000"/>
                </a:schemeClr>
              </a:solidFill>
              <a:ln>
                <a:noFill/>
              </a:ln>
              <a:effectLst/>
            </c:spPr>
            <c:extLst xmlns:c16r2="http://schemas.microsoft.com/office/drawing/2015/06/chart">
              <c:ext xmlns:c16="http://schemas.microsoft.com/office/drawing/2014/chart" uri="{C3380CC4-5D6E-409C-BE32-E72D297353CC}">
                <c16:uniqueId val="{0000000B-49EE-4C31-ABFC-04D2630ECC16}"/>
              </c:ext>
            </c:extLst>
          </c:dPt>
          <c:dPt>
            <c:idx val="6"/>
            <c:bubble3D val="0"/>
            <c:spPr>
              <a:solidFill>
                <a:schemeClr val="accent6">
                  <a:lumMod val="80000"/>
                  <a:lumOff val="20000"/>
                </a:schemeClr>
              </a:solidFill>
              <a:ln>
                <a:noFill/>
              </a:ln>
              <a:effectLst/>
            </c:spPr>
            <c:extLst xmlns:c16r2="http://schemas.microsoft.com/office/drawing/2015/06/chart">
              <c:ext xmlns:c16="http://schemas.microsoft.com/office/drawing/2014/chart" uri="{C3380CC4-5D6E-409C-BE32-E72D297353CC}">
                <c16:uniqueId val="{0000000D-49EE-4C31-ABFC-04D2630ECC16}"/>
              </c:ext>
            </c:extLst>
          </c:dPt>
          <c:dLbls>
            <c:dLbl>
              <c:idx val="0"/>
              <c:layout>
                <c:manualLayout>
                  <c:x val="-6.1863636363636398E-2"/>
                  <c:y val="0.251139909594634"/>
                </c:manualLayout>
              </c:layout>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1-49EE-4C31-ABFC-04D2630ECC16}"/>
                </c:ext>
                <c:ext xmlns:c15="http://schemas.microsoft.com/office/drawing/2012/chart" uri="{CE6537A1-D6FC-4f65-9D91-7224C49458BB}">
                  <c15:layout/>
                </c:ext>
              </c:extLst>
            </c:dLbl>
            <c:dLbl>
              <c:idx val="1"/>
              <c:layout>
                <c:manualLayout>
                  <c:x val="-0.11693253968254"/>
                  <c:y val="-0.17905110819480899"/>
                </c:manualLayout>
              </c:layout>
              <c:spPr>
                <a:noFill/>
                <a:ln>
                  <a:noFill/>
                </a:ln>
                <a:effectLst/>
              </c:spPr>
              <c:txPr>
                <a:bodyPr rot="15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3-49EE-4C31-ABFC-04D2630ECC16}"/>
                </c:ext>
                <c:ext xmlns:c15="http://schemas.microsoft.com/office/drawing/2012/chart" uri="{CE6537A1-D6FC-4f65-9D91-7224C49458BB}">
                  <c15:layout/>
                </c:ext>
              </c:extLst>
            </c:dLbl>
            <c:dLbl>
              <c:idx val="2"/>
              <c:layout>
                <c:manualLayout>
                  <c:x val="3.7958694083693997E-2"/>
                  <c:y val="-5.8800306211723399E-2"/>
                </c:manualLayout>
              </c:layout>
              <c:spPr>
                <a:noFill/>
                <a:ln>
                  <a:noFill/>
                </a:ln>
                <a:effectLst/>
              </c:spPr>
              <c:txPr>
                <a:bodyPr rot="-46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5-49EE-4C31-ABFC-04D2630ECC16}"/>
                </c:ext>
                <c:ext xmlns:c15="http://schemas.microsoft.com/office/drawing/2012/chart" uri="{CE6537A1-D6FC-4f65-9D91-7224C49458BB}">
                  <c15:layout/>
                </c:ext>
              </c:extLst>
            </c:dLbl>
            <c:dLbl>
              <c:idx val="3"/>
              <c:layout>
                <c:manualLayout>
                  <c:x val="0.121553751803752"/>
                  <c:y val="-0.121781131525226"/>
                </c:manualLayout>
              </c:layout>
              <c:spPr>
                <a:noFill/>
                <a:ln>
                  <a:noFill/>
                </a:ln>
                <a:effectLst/>
              </c:spPr>
              <c:txPr>
                <a:bodyPr rot="-21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7-49EE-4C31-ABFC-04D2630ECC16}"/>
                </c:ext>
                <c:ext xmlns:c15="http://schemas.microsoft.com/office/drawing/2012/chart" uri="{CE6537A1-D6FC-4f65-9D91-7224C49458BB}">
                  <c15:layout/>
                </c:ext>
              </c:extLst>
            </c:dLbl>
            <c:dLbl>
              <c:idx val="4"/>
              <c:layout>
                <c:manualLayout>
                  <c:x val="0.13989682539682499"/>
                  <c:y val="-6.9266185476815401E-2"/>
                </c:manualLayout>
              </c:layout>
              <c:spPr>
                <a:noFill/>
                <a:ln>
                  <a:noFill/>
                </a:ln>
                <a:effectLst/>
              </c:spPr>
              <c:txPr>
                <a:bodyPr rot="-10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9-49EE-4C31-ABFC-04D2630ECC16}"/>
                </c:ext>
                <c:ext xmlns:c15="http://schemas.microsoft.com/office/drawing/2012/chart" uri="{CE6537A1-D6FC-4f65-9D91-7224C49458BB}">
                  <c15:layout/>
                </c:ext>
              </c:extLst>
            </c:dLbl>
            <c:dLbl>
              <c:idx val="5"/>
              <c:layout>
                <c:manualLayout>
                  <c:x val="0.11997195165945165"/>
                  <c:y val="-4.913786818314462E-3"/>
                </c:manualLayout>
              </c:layout>
              <c:tx>
                <c:rich>
                  <a:bodyPr rot="0" spcFirstLastPara="1" vertOverflow="ellipsis" vert="horz" wrap="square" lIns="0" tIns="0" rIns="0" bIns="0" anchor="ctr" anchorCtr="1">
                    <a:noAutofit/>
                  </a:bodyPr>
                  <a:lstStyle/>
                  <a:p>
                    <a:fld id="{190B8634-1C11-4453-A137-FB0D45AF8D43}" type="CATEGORYNAME">
                      <a:rPr lang="en-US" altLang="zh-CN" sz="1600" b="1">
                        <a:solidFill>
                          <a:schemeClr val="bg1"/>
                        </a:solidFill>
                        <a:latin typeface="微软雅黑" panose="020B0503020204020204" pitchFamily="34" charset="-122"/>
                        <a:ea typeface="微软雅黑" panose="020B0503020204020204" pitchFamily="34" charset="-122"/>
                      </a:rPr>
                      <a:pPr/>
                      <a:t>[类别名称]</a:t>
                    </a:fld>
                    <a:endParaRPr lang="zh-CN" altLang="en-US"/>
                  </a:p>
                </c:rich>
              </c:tx>
              <c:spPr>
                <a:noFill/>
                <a:ln>
                  <a:noFill/>
                </a:ln>
                <a:effectLst/>
              </c:sp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B-49EE-4C31-ABFC-04D2630ECC16}"/>
                </c:ext>
                <c:ext xmlns:c15="http://schemas.microsoft.com/office/drawing/2012/chart" uri="{CE6537A1-D6FC-4f65-9D91-7224C49458BB}">
                  <c15:layout>
                    <c:manualLayout>
                      <c:w val="0.12509397546897499"/>
                      <c:h val="0.12795056867891499"/>
                    </c:manualLayout>
                  </c15:layout>
                  <c15:dlblFieldTable/>
                  <c15:showDataLabelsRange val="0"/>
                </c:ext>
              </c:extLst>
            </c:dLbl>
            <c:dLbl>
              <c:idx val="6"/>
              <c:layout>
                <c:manualLayout>
                  <c:x val="6.6849025974025894E-2"/>
                  <c:y val="4.2028652668416398E-2"/>
                </c:manualLayout>
              </c:layout>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xmlns:c16r2="http://schemas.microsoft.com/office/drawing/2015/06/chart">
                <c:ext xmlns:c16="http://schemas.microsoft.com/office/drawing/2014/chart" uri="{C3380CC4-5D6E-409C-BE32-E72D297353CC}">
                  <c16:uniqueId val="{0000000D-49EE-4C31-ABFC-04D2630ECC1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prstDash val="solid"/>
                  <a:round/>
                </a:ln>
                <a:effectLst/>
              </c:spPr>
            </c:leaderLines>
            <c:extLst xmlns:c16r2="http://schemas.microsoft.com/office/drawing/2015/06/chart">
              <c:ext xmlns:c15="http://schemas.microsoft.com/office/drawing/2012/chart" uri="{CE6537A1-D6FC-4f65-9D91-7224C49458BB}"/>
            </c:extLst>
          </c:dLbls>
          <c:cat>
            <c:strRef>
              <c:f>顾客分析!$F$104:$F$110</c:f>
              <c:strCache>
                <c:ptCount val="7"/>
                <c:pt idx="0">
                  <c:v>杏仁</c:v>
                </c:pt>
                <c:pt idx="1">
                  <c:v>会员小程序</c:v>
                </c:pt>
                <c:pt idx="2">
                  <c:v>春雨医生</c:v>
                </c:pt>
                <c:pt idx="3">
                  <c:v>领券小程序</c:v>
                </c:pt>
                <c:pt idx="4">
                  <c:v>益丰精选</c:v>
                </c:pt>
                <c:pt idx="5">
                  <c:v>O2O</c:v>
                </c:pt>
                <c:pt idx="6">
                  <c:v>其它</c:v>
                </c:pt>
              </c:strCache>
            </c:strRef>
          </c:cat>
          <c:val>
            <c:numRef>
              <c:f>顾客分析!$G$104:$G$110</c:f>
              <c:numCache>
                <c:formatCode>#,##0</c:formatCode>
                <c:ptCount val="7"/>
                <c:pt idx="0">
                  <c:v>29219</c:v>
                </c:pt>
                <c:pt idx="1">
                  <c:v>13564</c:v>
                </c:pt>
                <c:pt idx="2">
                  <c:v>6870</c:v>
                </c:pt>
                <c:pt idx="3">
                  <c:v>5557</c:v>
                </c:pt>
                <c:pt idx="4">
                  <c:v>3637</c:v>
                </c:pt>
                <c:pt idx="5">
                  <c:v>2593</c:v>
                </c:pt>
                <c:pt idx="6">
                  <c:v>3635</c:v>
                </c:pt>
              </c:numCache>
            </c:numRef>
          </c:val>
          <c:extLst xmlns:c16r2="http://schemas.microsoft.com/office/drawing/2015/06/chart">
            <c:ext xmlns:c16="http://schemas.microsoft.com/office/drawing/2014/chart" uri="{C3380CC4-5D6E-409C-BE32-E72D297353CC}">
              <c16:uniqueId val="{0000000E-49EE-4C31-ABFC-04D2630ECC16}"/>
            </c:ext>
          </c:extLst>
        </c:ser>
        <c:dLbls>
          <c:showLegendKey val="0"/>
          <c:showVal val="0"/>
          <c:showCatName val="0"/>
          <c:showSerName val="0"/>
          <c:showPercent val="0"/>
          <c:showBubbleSize val="0"/>
          <c:showLeaderLines val="1"/>
        </c:dLbls>
        <c:firstSliceAng val="296"/>
      </c:pieChart>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0" cap="flat" cmpd="sng" algn="ctr">
      <a:solidFill>
        <a:schemeClr val="bg1">
          <a:lumMod val="75000"/>
        </a:schemeClr>
      </a:solidFill>
      <a:prstDash val="solid"/>
      <a:round/>
    </a:ln>
    <a:effectLst/>
  </c:spPr>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a:effectLst/>
                <a:latin typeface="微软雅黑" panose="020B0503020204020204" pitchFamily="34" charset="-122"/>
                <a:ea typeface="微软雅黑" panose="020B0503020204020204" pitchFamily="34" charset="-122"/>
              </a:rPr>
              <a:t>2016-2018</a:t>
            </a:r>
            <a:r>
              <a:rPr lang="zh-CN" altLang="zh-CN" sz="1200" b="1" i="0" baseline="0" dirty="0">
                <a:effectLst/>
                <a:latin typeface="微软雅黑" panose="020B0503020204020204" pitchFamily="34" charset="-122"/>
                <a:ea typeface="微软雅黑" panose="020B0503020204020204" pitchFamily="34" charset="-122"/>
              </a:rPr>
              <a:t>年各性别人均消费额</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消费会员数!$D$17</c:f>
              <c:strCache>
                <c:ptCount val="1"/>
                <c:pt idx="0">
                  <c:v>男</c:v>
                </c:pt>
              </c:strCache>
            </c:strRef>
          </c:tx>
          <c:spPr>
            <a:ln w="19050" cap="rnd" cmpd="sng" algn="ctr">
              <a:solidFill>
                <a:schemeClr val="accent6"/>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消费会员数!$E$17:$G$17</c:f>
              <c:numCache>
                <c:formatCode>0_);[Red]\(0\)</c:formatCode>
                <c:ptCount val="3"/>
                <c:pt idx="0">
                  <c:v>273.66303883993402</c:v>
                </c:pt>
                <c:pt idx="1">
                  <c:v>343.44512840052897</c:v>
                </c:pt>
                <c:pt idx="2">
                  <c:v>348.452628881213</c:v>
                </c:pt>
              </c:numCache>
            </c:numRef>
          </c:val>
          <c:smooth val="0"/>
          <c:extLst xmlns:c16r2="http://schemas.microsoft.com/office/drawing/2015/06/chart">
            <c:ext xmlns:c16="http://schemas.microsoft.com/office/drawing/2014/chart" uri="{C3380CC4-5D6E-409C-BE32-E72D297353CC}">
              <c16:uniqueId val="{00000000-EFEC-40BB-8D21-672A979431CA}"/>
            </c:ext>
          </c:extLst>
        </c:ser>
        <c:ser>
          <c:idx val="1"/>
          <c:order val="1"/>
          <c:tx>
            <c:strRef>
              <c:f>消费会员数!$D$18</c:f>
              <c:strCache>
                <c:ptCount val="1"/>
                <c:pt idx="0">
                  <c:v>女</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消费会员数!$E$18:$G$18</c:f>
              <c:numCache>
                <c:formatCode>0_);[Red]\(0\)</c:formatCode>
                <c:ptCount val="3"/>
                <c:pt idx="0">
                  <c:v>244.994920016131</c:v>
                </c:pt>
                <c:pt idx="1">
                  <c:v>314.63024136069498</c:v>
                </c:pt>
                <c:pt idx="2">
                  <c:v>330.63673759748701</c:v>
                </c:pt>
              </c:numCache>
            </c:numRef>
          </c:val>
          <c:smooth val="0"/>
          <c:extLst xmlns:c16r2="http://schemas.microsoft.com/office/drawing/2015/06/chart">
            <c:ext xmlns:c16="http://schemas.microsoft.com/office/drawing/2014/chart" uri="{C3380CC4-5D6E-409C-BE32-E72D297353CC}">
              <c16:uniqueId val="{00000001-EFEC-40BB-8D21-672A979431CA}"/>
            </c:ext>
          </c:extLst>
        </c:ser>
        <c:dLbls>
          <c:showLegendKey val="0"/>
          <c:showVal val="0"/>
          <c:showCatName val="0"/>
          <c:showSerName val="0"/>
          <c:showPercent val="0"/>
          <c:showBubbleSize val="0"/>
        </c:dLbls>
        <c:smooth val="0"/>
        <c:axId val="1932831744"/>
        <c:axId val="1932837728"/>
      </c:lineChart>
      <c:catAx>
        <c:axId val="193283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37728"/>
        <c:crosses val="autoZero"/>
        <c:auto val="1"/>
        <c:lblAlgn val="ctr"/>
        <c:lblOffset val="100"/>
        <c:noMultiLvlLbl val="0"/>
      </c:catAx>
      <c:valAx>
        <c:axId val="193283772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3283174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t>2019/7/3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t>‹#›</a:t>
            </a:fld>
            <a:endParaRPr lang="zh-CN" altLang="en-US"/>
          </a:p>
        </p:txBody>
      </p:sp>
    </p:spTree>
    <p:extLst>
      <p:ext uri="{BB962C8B-B14F-4D97-AF65-F5344CB8AC3E}">
        <p14:creationId xmlns:p14="http://schemas.microsoft.com/office/powerpoint/2010/main" val="345652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a:t>
            </a:fld>
            <a:endParaRPr lang="zh-CN" altLang="en-US"/>
          </a:p>
        </p:txBody>
      </p:sp>
    </p:spTree>
    <p:extLst>
      <p:ext uri="{BB962C8B-B14F-4D97-AF65-F5344CB8AC3E}">
        <p14:creationId xmlns:p14="http://schemas.microsoft.com/office/powerpoint/2010/main" val="63545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11</a:t>
            </a:fld>
            <a:endParaRPr lang="zh-CN" altLang="en-US"/>
          </a:p>
        </p:txBody>
      </p:sp>
    </p:spTree>
    <p:extLst>
      <p:ext uri="{BB962C8B-B14F-4D97-AF65-F5344CB8AC3E}">
        <p14:creationId xmlns:p14="http://schemas.microsoft.com/office/powerpoint/2010/main" val="386458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12</a:t>
            </a:fld>
            <a:endParaRPr lang="zh-CN" altLang="en-US"/>
          </a:p>
        </p:txBody>
      </p:sp>
    </p:spTree>
    <p:extLst>
      <p:ext uri="{BB962C8B-B14F-4D97-AF65-F5344CB8AC3E}">
        <p14:creationId xmlns:p14="http://schemas.microsoft.com/office/powerpoint/2010/main" val="45159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13</a:t>
            </a:fld>
            <a:endParaRPr lang="zh-CN" altLang="en-US"/>
          </a:p>
        </p:txBody>
      </p:sp>
    </p:spTree>
    <p:extLst>
      <p:ext uri="{BB962C8B-B14F-4D97-AF65-F5344CB8AC3E}">
        <p14:creationId xmlns:p14="http://schemas.microsoft.com/office/powerpoint/2010/main" val="4908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14</a:t>
            </a:fld>
            <a:endParaRPr lang="zh-CN" altLang="en-US"/>
          </a:p>
        </p:txBody>
      </p:sp>
    </p:spTree>
    <p:extLst>
      <p:ext uri="{BB962C8B-B14F-4D97-AF65-F5344CB8AC3E}">
        <p14:creationId xmlns:p14="http://schemas.microsoft.com/office/powerpoint/2010/main" val="83599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15</a:t>
            </a:fld>
            <a:endParaRPr lang="zh-CN" altLang="en-US"/>
          </a:p>
        </p:txBody>
      </p:sp>
    </p:spTree>
    <p:extLst>
      <p:ext uri="{BB962C8B-B14F-4D97-AF65-F5344CB8AC3E}">
        <p14:creationId xmlns:p14="http://schemas.microsoft.com/office/powerpoint/2010/main" val="348835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16</a:t>
            </a:fld>
            <a:endParaRPr lang="zh-CN" altLang="en-US"/>
          </a:p>
        </p:txBody>
      </p:sp>
    </p:spTree>
    <p:extLst>
      <p:ext uri="{BB962C8B-B14F-4D97-AF65-F5344CB8AC3E}">
        <p14:creationId xmlns:p14="http://schemas.microsoft.com/office/powerpoint/2010/main" val="1995036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17</a:t>
            </a:fld>
            <a:endParaRPr lang="zh-CN" altLang="en-US"/>
          </a:p>
        </p:txBody>
      </p:sp>
    </p:spTree>
    <p:extLst>
      <p:ext uri="{BB962C8B-B14F-4D97-AF65-F5344CB8AC3E}">
        <p14:creationId xmlns:p14="http://schemas.microsoft.com/office/powerpoint/2010/main" val="327559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18</a:t>
            </a:fld>
            <a:endParaRPr lang="zh-CN" altLang="en-US"/>
          </a:p>
        </p:txBody>
      </p:sp>
    </p:spTree>
    <p:extLst>
      <p:ext uri="{BB962C8B-B14F-4D97-AF65-F5344CB8AC3E}">
        <p14:creationId xmlns:p14="http://schemas.microsoft.com/office/powerpoint/2010/main" val="19667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19</a:t>
            </a:fld>
            <a:endParaRPr lang="zh-CN" altLang="en-US"/>
          </a:p>
        </p:txBody>
      </p:sp>
    </p:spTree>
    <p:extLst>
      <p:ext uri="{BB962C8B-B14F-4D97-AF65-F5344CB8AC3E}">
        <p14:creationId xmlns:p14="http://schemas.microsoft.com/office/powerpoint/2010/main" val="241902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20</a:t>
            </a:fld>
            <a:endParaRPr lang="zh-CN" altLang="en-US"/>
          </a:p>
        </p:txBody>
      </p:sp>
    </p:spTree>
    <p:extLst>
      <p:ext uri="{BB962C8B-B14F-4D97-AF65-F5344CB8AC3E}">
        <p14:creationId xmlns:p14="http://schemas.microsoft.com/office/powerpoint/2010/main" val="125744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3</a:t>
            </a:fld>
            <a:endParaRPr lang="zh-CN" altLang="en-US"/>
          </a:p>
        </p:txBody>
      </p:sp>
    </p:spTree>
    <p:extLst>
      <p:ext uri="{BB962C8B-B14F-4D97-AF65-F5344CB8AC3E}">
        <p14:creationId xmlns:p14="http://schemas.microsoft.com/office/powerpoint/2010/main" val="344765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21</a:t>
            </a:fld>
            <a:endParaRPr lang="zh-CN" altLang="en-US"/>
          </a:p>
        </p:txBody>
      </p:sp>
    </p:spTree>
    <p:extLst>
      <p:ext uri="{BB962C8B-B14F-4D97-AF65-F5344CB8AC3E}">
        <p14:creationId xmlns:p14="http://schemas.microsoft.com/office/powerpoint/2010/main" val="98040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22</a:t>
            </a:fld>
            <a:endParaRPr lang="zh-CN" altLang="en-US"/>
          </a:p>
        </p:txBody>
      </p:sp>
    </p:spTree>
    <p:extLst>
      <p:ext uri="{BB962C8B-B14F-4D97-AF65-F5344CB8AC3E}">
        <p14:creationId xmlns:p14="http://schemas.microsoft.com/office/powerpoint/2010/main" val="2354679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23</a:t>
            </a:fld>
            <a:endParaRPr lang="zh-CN" altLang="en-US"/>
          </a:p>
        </p:txBody>
      </p:sp>
    </p:spTree>
    <p:extLst>
      <p:ext uri="{BB962C8B-B14F-4D97-AF65-F5344CB8AC3E}">
        <p14:creationId xmlns:p14="http://schemas.microsoft.com/office/powerpoint/2010/main" val="3177482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24</a:t>
            </a:fld>
            <a:endParaRPr lang="zh-CN" altLang="en-US"/>
          </a:p>
        </p:txBody>
      </p:sp>
    </p:spTree>
    <p:extLst>
      <p:ext uri="{BB962C8B-B14F-4D97-AF65-F5344CB8AC3E}">
        <p14:creationId xmlns:p14="http://schemas.microsoft.com/office/powerpoint/2010/main" val="332986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4</a:t>
            </a:fld>
            <a:endParaRPr lang="zh-CN" altLang="en-US"/>
          </a:p>
        </p:txBody>
      </p:sp>
    </p:spTree>
    <p:extLst>
      <p:ext uri="{BB962C8B-B14F-4D97-AF65-F5344CB8AC3E}">
        <p14:creationId xmlns:p14="http://schemas.microsoft.com/office/powerpoint/2010/main" val="121223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5</a:t>
            </a:fld>
            <a:endParaRPr lang="zh-CN" altLang="en-US"/>
          </a:p>
        </p:txBody>
      </p:sp>
    </p:spTree>
    <p:extLst>
      <p:ext uri="{BB962C8B-B14F-4D97-AF65-F5344CB8AC3E}">
        <p14:creationId xmlns:p14="http://schemas.microsoft.com/office/powerpoint/2010/main" val="120225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、会员订单与非会员订单</a:t>
            </a:r>
          </a:p>
        </p:txBody>
      </p:sp>
      <p:sp>
        <p:nvSpPr>
          <p:cNvPr id="4" name="灯片编号占位符 3"/>
          <p:cNvSpPr>
            <a:spLocks noGrp="1"/>
          </p:cNvSpPr>
          <p:nvPr>
            <p:ph type="sldNum" sz="quarter" idx="10"/>
          </p:nvPr>
        </p:nvSpPr>
        <p:spPr/>
        <p:txBody>
          <a:bodyPr/>
          <a:lstStyle/>
          <a:p>
            <a:fld id="{8289CC7E-E2FF-400E-8C07-9DC611C95C37}" type="slidenum">
              <a:rPr lang="zh-CN" altLang="en-US" smtClean="0"/>
              <a:t>6</a:t>
            </a:fld>
            <a:endParaRPr lang="zh-CN" altLang="en-US"/>
          </a:p>
        </p:txBody>
      </p:sp>
    </p:spTree>
    <p:extLst>
      <p:ext uri="{BB962C8B-B14F-4D97-AF65-F5344CB8AC3E}">
        <p14:creationId xmlns:p14="http://schemas.microsoft.com/office/powerpoint/2010/main" val="283506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7</a:t>
            </a:fld>
            <a:endParaRPr lang="zh-CN" altLang="en-US"/>
          </a:p>
        </p:txBody>
      </p:sp>
    </p:spTree>
    <p:extLst>
      <p:ext uri="{BB962C8B-B14F-4D97-AF65-F5344CB8AC3E}">
        <p14:creationId xmlns:p14="http://schemas.microsoft.com/office/powerpoint/2010/main" val="349063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8</a:t>
            </a:fld>
            <a:endParaRPr lang="zh-CN" altLang="en-US"/>
          </a:p>
        </p:txBody>
      </p:sp>
    </p:spTree>
    <p:extLst>
      <p:ext uri="{BB962C8B-B14F-4D97-AF65-F5344CB8AC3E}">
        <p14:creationId xmlns:p14="http://schemas.microsoft.com/office/powerpoint/2010/main" val="40559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9</a:t>
            </a:fld>
            <a:endParaRPr lang="zh-CN" altLang="en-US"/>
          </a:p>
        </p:txBody>
      </p:sp>
    </p:spTree>
    <p:extLst>
      <p:ext uri="{BB962C8B-B14F-4D97-AF65-F5344CB8AC3E}">
        <p14:creationId xmlns:p14="http://schemas.microsoft.com/office/powerpoint/2010/main" val="408658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10</a:t>
            </a:fld>
            <a:endParaRPr lang="zh-CN" altLang="en-US"/>
          </a:p>
        </p:txBody>
      </p:sp>
    </p:spTree>
    <p:extLst>
      <p:ext uri="{BB962C8B-B14F-4D97-AF65-F5344CB8AC3E}">
        <p14:creationId xmlns:p14="http://schemas.microsoft.com/office/powerpoint/2010/main" val="43264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t>2019/7/3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12.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chart" Target="../charts/chart18.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chart" Target="../charts/char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chart" Target="../charts/char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364022" y="1983356"/>
            <a:ext cx="5078313" cy="830997"/>
          </a:xfrm>
          <a:prstGeom prst="rect">
            <a:avLst/>
          </a:prstGeom>
          <a:noFill/>
        </p:spPr>
        <p:txBody>
          <a:bodyPr wrap="none" lIns="0" tIns="0" rIns="0" bIns="0" rtlCol="0">
            <a:spAutoFit/>
          </a:bodyPr>
          <a:lstStyle/>
          <a:p>
            <a:pPr algn="ctr">
              <a:lnSpc>
                <a:spcPct val="150000"/>
              </a:lnSpc>
            </a:pPr>
            <a:r>
              <a:rPr lang="zh-CN" altLang="en-US" sz="3600" b="1" dirty="0">
                <a:solidFill>
                  <a:schemeClr val="bg2">
                    <a:lumMod val="10000"/>
                  </a:schemeClr>
                </a:solidFill>
                <a:latin typeface="微软雅黑" panose="020B0503020204020204" pitchFamily="34" charset="-122"/>
                <a:ea typeface="微软雅黑" panose="020B0503020204020204" pitchFamily="34" charset="-122"/>
              </a:rPr>
              <a:t>益丰大</a:t>
            </a:r>
            <a:r>
              <a:rPr lang="zh-CN" altLang="en-US" sz="3600" b="1" dirty="0" smtClean="0">
                <a:solidFill>
                  <a:schemeClr val="bg2">
                    <a:lumMod val="10000"/>
                  </a:schemeClr>
                </a:solidFill>
                <a:latin typeface="微软雅黑" panose="020B0503020204020204" pitchFamily="34" charset="-122"/>
                <a:ea typeface="微软雅黑" panose="020B0503020204020204" pitchFamily="34" charset="-122"/>
              </a:rPr>
              <a:t>药房会员</a:t>
            </a:r>
            <a:r>
              <a:rPr lang="zh-CN" altLang="en-US" sz="3600" b="1" dirty="0">
                <a:solidFill>
                  <a:schemeClr val="bg2">
                    <a:lumMod val="10000"/>
                  </a:schemeClr>
                </a:solidFill>
                <a:latin typeface="微软雅黑" panose="020B0503020204020204" pitchFamily="34" charset="-122"/>
                <a:ea typeface="微软雅黑" panose="020B0503020204020204" pitchFamily="34" charset="-122"/>
              </a:rPr>
              <a:t>分析报告</a:t>
            </a:r>
            <a:endParaRPr lang="en-US" altLang="zh-CN" sz="36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0" name="椭圆 9"/>
          <p:cNvSpPr/>
          <p:nvPr/>
        </p:nvSpPr>
        <p:spPr>
          <a:xfrm>
            <a:off x="2024754" y="4067292"/>
            <a:ext cx="1111411" cy="1111411"/>
          </a:xfrm>
          <a:prstGeom prst="ellipse">
            <a:avLst/>
          </a:prstGeom>
          <a:gradFill flip="none" rotWithShape="1">
            <a:gsLst>
              <a:gs pos="0">
                <a:schemeClr val="accent6">
                  <a:lumMod val="0"/>
                  <a:lumOff val="100000"/>
                </a:schemeClr>
              </a:gs>
              <a:gs pos="0">
                <a:schemeClr val="accent6">
                  <a:lumMod val="0"/>
                  <a:lumOff val="100000"/>
                </a:schemeClr>
              </a:gs>
              <a:gs pos="100000">
                <a:srgbClr val="01A145"/>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 name="矩形 1"/>
          <p:cNvSpPr/>
          <p:nvPr/>
        </p:nvSpPr>
        <p:spPr>
          <a:xfrm>
            <a:off x="9261677" y="2766349"/>
            <a:ext cx="1175002" cy="276999"/>
          </a:xfrm>
          <a:prstGeom prst="rect">
            <a:avLst/>
          </a:prstGeom>
        </p:spPr>
        <p:txBody>
          <a:bodyPr wrap="none" lIns="0" tIns="0" rIns="0" bIns="0">
            <a:spAutoFit/>
          </a:bodyPr>
          <a:lstStyle/>
          <a:p>
            <a:r>
              <a:rPr lang="en-US" altLang="zh-CN"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b="1" dirty="0" smtClean="0">
                <a:solidFill>
                  <a:schemeClr val="bg2">
                    <a:lumMod val="10000"/>
                  </a:schemeClr>
                </a:solidFill>
                <a:latin typeface="微软雅黑" panose="020B0503020204020204" pitchFamily="34" charset="-122"/>
                <a:ea typeface="微软雅黑" panose="020B0503020204020204" pitchFamily="34" charset="-122"/>
              </a:rPr>
              <a:t>7</a:t>
            </a: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性别</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10</a:t>
            </a:fld>
            <a:endParaRPr lang="zh-HK" altLang="en-US" sz="1400" dirty="0"/>
          </a:p>
        </p:txBody>
      </p:sp>
      <p:graphicFrame>
        <p:nvGraphicFramePr>
          <p:cNvPr id="14" name="图表 13"/>
          <p:cNvGraphicFramePr/>
          <p:nvPr>
            <p:extLst>
              <p:ext uri="{D42A27DB-BD31-4B8C-83A1-F6EECF244321}">
                <p14:modId xmlns:p14="http://schemas.microsoft.com/office/powerpoint/2010/main" val="4183006799"/>
              </p:ext>
            </p:extLst>
          </p:nvPr>
        </p:nvGraphicFramePr>
        <p:xfrm>
          <a:off x="607074" y="2200183"/>
          <a:ext cx="5400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文本框 1"/>
          <p:cNvSpPr txBox="1"/>
          <p:nvPr/>
        </p:nvSpPr>
        <p:spPr>
          <a:xfrm>
            <a:off x="607073" y="4977648"/>
            <a:ext cx="5597243" cy="32316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产值</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：男性会员平均年产值比女性会员高</a:t>
            </a:r>
            <a:r>
              <a:rPr lang="en-US" altLang="zh-CN" sz="1400" dirty="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20</a:t>
            </a:r>
            <a:r>
              <a:rPr lang="zh-CN" altLang="en-US" sz="1400" dirty="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元</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，但差距逐年缩小；</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endParaRPr>
          </a:p>
        </p:txBody>
      </p:sp>
      <p:graphicFrame>
        <p:nvGraphicFramePr>
          <p:cNvPr id="18" name="图表 17"/>
          <p:cNvGraphicFramePr/>
          <p:nvPr>
            <p:extLst>
              <p:ext uri="{D42A27DB-BD31-4B8C-83A1-F6EECF244321}">
                <p14:modId xmlns:p14="http://schemas.microsoft.com/office/powerpoint/2010/main" val="2057164185"/>
              </p:ext>
            </p:extLst>
          </p:nvPr>
        </p:nvGraphicFramePr>
        <p:xfrm>
          <a:off x="6133785" y="2200183"/>
          <a:ext cx="5400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本框 1">
            <a:extLst>
              <a:ext uri="{FF2B5EF4-FFF2-40B4-BE49-F238E27FC236}">
                <a16:creationId xmlns:a16="http://schemas.microsoft.com/office/drawing/2014/main" xmlns="" id="{6F61AD42-9219-4A5F-8BEF-7AA5CBDFBAE5}"/>
              </a:ext>
            </a:extLst>
          </p:cNvPr>
          <p:cNvSpPr txBox="1"/>
          <p:nvPr/>
        </p:nvSpPr>
        <p:spPr>
          <a:xfrm>
            <a:off x="6133785" y="4977648"/>
            <a:ext cx="5466248" cy="32316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rPr>
              <a:t>会员数：女性年消费会员数比男性年消费会员数高</a:t>
            </a:r>
            <a:r>
              <a:rPr lang="en-US" altLang="zh-CN" sz="1400" dirty="0">
                <a:solidFill>
                  <a:srgbClr val="70AD47"/>
                </a:solidFill>
                <a:latin typeface="微软雅黑" panose="020B0503020204020204" pitchFamily="34" charset="-122"/>
                <a:ea typeface="微软雅黑" panose="020B0503020204020204" pitchFamily="34" charset="-122"/>
                <a:cs typeface="+mj-cs"/>
                <a:sym typeface="Wingdings" panose="05000000000000000000" pitchFamily="2" charset="2"/>
              </a:rPr>
              <a:t>13.5%</a:t>
            </a:r>
            <a:r>
              <a:rPr lang="zh-CN" altLang="en-US" sz="1400" dirty="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rPr>
              <a:t>。</a:t>
            </a:r>
          </a:p>
        </p:txBody>
      </p:sp>
      <p:sp>
        <p:nvSpPr>
          <p:cNvPr id="13" name="矩形 12"/>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总体来说，女性会员比男性会员年消费人数多，男性会员比女性会员人均年产值高</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年龄（</a:t>
            </a:r>
            <a:r>
              <a:rPr lang="en-US" altLang="zh-CN" sz="2400" b="1" dirty="0" smtClean="0">
                <a:latin typeface="微软雅黑" panose="020B0503020204020204" pitchFamily="34" charset="-122"/>
                <a:ea typeface="微软雅黑" panose="020B0503020204020204" pitchFamily="34" charset="-122"/>
                <a:cs typeface="+mj-cs"/>
              </a:rPr>
              <a:t>1</a:t>
            </a:r>
            <a:r>
              <a:rPr lang="zh-CN" altLang="en-US" sz="2400" b="1" dirty="0" smtClean="0">
                <a:latin typeface="微软雅黑" panose="020B0503020204020204" pitchFamily="34" charset="-122"/>
                <a:ea typeface="微软雅黑" panose="020B0503020204020204" pitchFamily="34" charset="-122"/>
                <a:cs typeface="+mj-cs"/>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11</a:t>
            </a:fld>
            <a:endParaRPr lang="zh-HK" altLang="en-US" sz="1400" dirty="0"/>
          </a:p>
        </p:txBody>
      </p:sp>
      <p:sp>
        <p:nvSpPr>
          <p:cNvPr id="27" name="文本框 1"/>
          <p:cNvSpPr txBox="1"/>
          <p:nvPr/>
        </p:nvSpPr>
        <p:spPr>
          <a:xfrm>
            <a:off x="610126" y="1817030"/>
            <a:ext cx="8202001" cy="646331"/>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cs typeface="+mj-cs"/>
              </a:rPr>
              <a:t>主力：中年是会员主力军，会员人均消费额与消费次数高，年龄段体现在</a:t>
            </a:r>
            <a:r>
              <a:rPr lang="en-US" altLang="zh-CN" sz="1400" dirty="0">
                <a:solidFill>
                  <a:srgbClr val="029E42"/>
                </a:solidFill>
                <a:latin typeface="微软雅黑" panose="020B0503020204020204" pitchFamily="34" charset="-122"/>
                <a:ea typeface="微软雅黑" panose="020B0503020204020204" pitchFamily="34" charset="-122"/>
                <a:cs typeface="+mj-cs"/>
              </a:rPr>
              <a:t>45-55</a:t>
            </a:r>
            <a:r>
              <a:rPr lang="zh-CN" altLang="en-US" sz="1400" dirty="0">
                <a:latin typeface="微软雅黑" panose="020B0503020204020204" pitchFamily="34" charset="-122"/>
                <a:ea typeface="微软雅黑" panose="020B0503020204020204" pitchFamily="34" charset="-122"/>
                <a:cs typeface="+mj-cs"/>
              </a:rPr>
              <a:t>岁；</a:t>
            </a:r>
            <a:endParaRPr lang="en-US" altLang="zh-CN"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潜力：青年是会员潜力股，会员数与消费次数都高，年龄段体现在</a:t>
            </a:r>
            <a:r>
              <a:rPr lang="en-US" altLang="zh-CN" sz="1400" dirty="0">
                <a:solidFill>
                  <a:srgbClr val="029E42"/>
                </a:solidFill>
                <a:latin typeface="微软雅黑" panose="020B0503020204020204" pitchFamily="34" charset="-122"/>
                <a:ea typeface="微软雅黑" panose="020B0503020204020204" pitchFamily="34" charset="-122"/>
                <a:cs typeface="+mj-cs"/>
              </a:rPr>
              <a:t>30-45</a:t>
            </a:r>
            <a:r>
              <a:rPr lang="zh-CN" altLang="en-US" sz="1400" dirty="0">
                <a:latin typeface="微软雅黑" panose="020B0503020204020204" pitchFamily="34" charset="-122"/>
                <a:ea typeface="微软雅黑" panose="020B0503020204020204" pitchFamily="34" charset="-122"/>
                <a:cs typeface="+mj-cs"/>
              </a:rPr>
              <a:t>岁。</a:t>
            </a:r>
            <a:endParaRPr lang="en-US" altLang="zh-CN" sz="1400" dirty="0">
              <a:latin typeface="微软雅黑" panose="020B0503020204020204" pitchFamily="34" charset="-122"/>
              <a:ea typeface="微软雅黑" panose="020B0503020204020204" pitchFamily="34" charset="-122"/>
              <a:cs typeface="+mj-cs"/>
            </a:endParaRPr>
          </a:p>
        </p:txBody>
      </p:sp>
      <p:graphicFrame>
        <p:nvGraphicFramePr>
          <p:cNvPr id="28" name="图表 27"/>
          <p:cNvGraphicFramePr/>
          <p:nvPr>
            <p:extLst>
              <p:ext uri="{D42A27DB-BD31-4B8C-83A1-F6EECF244321}">
                <p14:modId xmlns:p14="http://schemas.microsoft.com/office/powerpoint/2010/main" val="3504009847"/>
              </p:ext>
            </p:extLst>
          </p:nvPr>
        </p:nvGraphicFramePr>
        <p:xfrm>
          <a:off x="4967907" y="2872211"/>
          <a:ext cx="6556556" cy="2880000"/>
        </p:xfrm>
        <a:graphic>
          <a:graphicData uri="http://schemas.openxmlformats.org/drawingml/2006/chart">
            <c:chart xmlns:c="http://schemas.openxmlformats.org/drawingml/2006/chart" xmlns:r="http://schemas.openxmlformats.org/officeDocument/2006/relationships" r:id="rId4"/>
          </a:graphicData>
        </a:graphic>
      </p:graphicFrame>
      <p:sp>
        <p:nvSpPr>
          <p:cNvPr id="29" name="椭圆 28"/>
          <p:cNvSpPr/>
          <p:nvPr/>
        </p:nvSpPr>
        <p:spPr>
          <a:xfrm>
            <a:off x="6023583" y="2599617"/>
            <a:ext cx="1419399"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542546"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771890" y="601913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主力</a:t>
            </a:r>
            <a:endParaRPr lang="zh-CN" altLang="en-US" sz="1600" b="1" dirty="0"/>
          </a:p>
        </p:txBody>
      </p:sp>
      <p:sp>
        <p:nvSpPr>
          <p:cNvPr id="32" name="矩形 31"/>
          <p:cNvSpPr/>
          <p:nvPr/>
        </p:nvSpPr>
        <p:spPr>
          <a:xfrm>
            <a:off x="6498745" y="598166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潜力</a:t>
            </a:r>
            <a:endParaRPr lang="zh-CN" altLang="en-US" sz="1600" b="1" dirty="0"/>
          </a:p>
        </p:txBody>
      </p:sp>
      <p:graphicFrame>
        <p:nvGraphicFramePr>
          <p:cNvPr id="33" name="图表 32"/>
          <p:cNvGraphicFramePr/>
          <p:nvPr>
            <p:extLst>
              <p:ext uri="{D42A27DB-BD31-4B8C-83A1-F6EECF244321}">
                <p14:modId xmlns:p14="http://schemas.microsoft.com/office/powerpoint/2010/main" val="1979730323"/>
              </p:ext>
            </p:extLst>
          </p:nvPr>
        </p:nvGraphicFramePr>
        <p:xfrm>
          <a:off x="604457" y="2872408"/>
          <a:ext cx="4263887" cy="2880000"/>
        </p:xfrm>
        <a:graphic>
          <a:graphicData uri="http://schemas.openxmlformats.org/drawingml/2006/chart">
            <c:chart xmlns:c="http://schemas.openxmlformats.org/drawingml/2006/chart" xmlns:r="http://schemas.openxmlformats.org/officeDocument/2006/relationships" r:id="rId5"/>
          </a:graphicData>
        </a:graphic>
      </p:graphicFrame>
      <p:sp>
        <p:nvSpPr>
          <p:cNvPr id="16" name="矩形 15"/>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青年会员人群基数大、消费低，重点维系。中年会员消费多、消费高，重点输出价值。</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rPr>
              <a:t>年龄</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12</a:t>
            </a:fld>
            <a:endParaRPr lang="zh-HK" altLang="en-US" sz="1400" dirty="0"/>
          </a:p>
        </p:txBody>
      </p:sp>
      <p:graphicFrame>
        <p:nvGraphicFramePr>
          <p:cNvPr id="10" name="图表 9"/>
          <p:cNvGraphicFramePr/>
          <p:nvPr>
            <p:extLst>
              <p:ext uri="{D42A27DB-BD31-4B8C-83A1-F6EECF244321}">
                <p14:modId xmlns:p14="http://schemas.microsoft.com/office/powerpoint/2010/main" val="880244873"/>
              </p:ext>
            </p:extLst>
          </p:nvPr>
        </p:nvGraphicFramePr>
        <p:xfrm>
          <a:off x="763261" y="2356431"/>
          <a:ext cx="10269996" cy="3420000"/>
        </p:xfrm>
        <a:graphic>
          <a:graphicData uri="http://schemas.openxmlformats.org/drawingml/2006/chart">
            <c:chart xmlns:c="http://schemas.openxmlformats.org/drawingml/2006/chart" xmlns:r="http://schemas.openxmlformats.org/officeDocument/2006/relationships" r:id="rId4"/>
          </a:graphicData>
        </a:graphic>
      </p:graphicFrame>
      <p:sp>
        <p:nvSpPr>
          <p:cNvPr id="15" name="文本框 1"/>
          <p:cNvSpPr txBox="1"/>
          <p:nvPr/>
        </p:nvSpPr>
        <p:spPr>
          <a:xfrm>
            <a:off x="392454" y="1545171"/>
            <a:ext cx="11407091" cy="608243"/>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留存：</a:t>
            </a:r>
            <a:r>
              <a:rPr lang="zh-CN" altLang="en-US" sz="1400" dirty="0">
                <a:latin typeface="微软雅黑" panose="020B0503020204020204" pitchFamily="34" charset="-122"/>
                <a:ea typeface="微软雅黑" panose="020B0503020204020204" pitchFamily="34" charset="-122"/>
                <a:cs typeface="+mj-cs"/>
              </a:rPr>
              <a:t>低龄段留存较低，</a:t>
            </a:r>
            <a:r>
              <a:rPr lang="en-US" altLang="zh-CN" sz="1400" dirty="0">
                <a:latin typeface="微软雅黑" panose="020B0503020204020204" pitchFamily="34" charset="-122"/>
                <a:ea typeface="微软雅黑" panose="020B0503020204020204" pitchFamily="34" charset="-122"/>
                <a:cs typeface="+mj-cs"/>
              </a:rPr>
              <a:t>20-25</a:t>
            </a:r>
            <a:r>
              <a:rPr lang="zh-CN" altLang="en-US" sz="1400" dirty="0">
                <a:latin typeface="微软雅黑" panose="020B0503020204020204" pitchFamily="34" charset="-122"/>
                <a:ea typeface="微软雅黑" panose="020B0503020204020204" pitchFamily="34" charset="-122"/>
                <a:cs typeface="+mj-cs"/>
              </a:rPr>
              <a:t>岁消费</a:t>
            </a:r>
            <a:r>
              <a:rPr lang="en-US" altLang="zh-CN" sz="1400" dirty="0">
                <a:latin typeface="微软雅黑" panose="020B0503020204020204" pitchFamily="34" charset="-122"/>
                <a:ea typeface="微软雅黑" panose="020B0503020204020204" pitchFamily="34" charset="-122"/>
                <a:cs typeface="+mj-cs"/>
              </a:rPr>
              <a:t>1</a:t>
            </a:r>
            <a:r>
              <a:rPr lang="zh-CN" altLang="en-US" sz="1400" dirty="0">
                <a:latin typeface="微软雅黑" panose="020B0503020204020204" pitchFamily="34" charset="-122"/>
                <a:ea typeface="微软雅黑" panose="020B0503020204020204" pitchFamily="34" charset="-122"/>
                <a:cs typeface="+mj-cs"/>
              </a:rPr>
              <a:t>次会员</a:t>
            </a:r>
            <a:r>
              <a:rPr lang="zh-CN" altLang="en-US" sz="1400" dirty="0">
                <a:latin typeface="微软雅黑" panose="020B0503020204020204" pitchFamily="34" charset="-122"/>
                <a:ea typeface="微软雅黑" panose="020B0503020204020204" pitchFamily="34" charset="-122"/>
              </a:rPr>
              <a:t>占比</a:t>
            </a:r>
            <a:r>
              <a:rPr lang="zh-CN" altLang="en-US" sz="1400" dirty="0">
                <a:latin typeface="微软雅黑" panose="020B0503020204020204" pitchFamily="34" charset="-122"/>
                <a:ea typeface="微软雅黑" panose="020B0503020204020204" pitchFamily="34" charset="-122"/>
                <a:cs typeface="+mj-cs"/>
              </a:rPr>
              <a:t>超</a:t>
            </a:r>
            <a:r>
              <a:rPr lang="en-US" altLang="zh-CN" sz="1400" dirty="0">
                <a:solidFill>
                  <a:srgbClr val="FF0000"/>
                </a:solidFill>
                <a:latin typeface="微软雅黑" panose="020B0503020204020204" pitchFamily="34" charset="-122"/>
                <a:ea typeface="微软雅黑" panose="020B0503020204020204" pitchFamily="34" charset="-122"/>
                <a:cs typeface="+mj-cs"/>
              </a:rPr>
              <a:t>50%</a:t>
            </a:r>
            <a:r>
              <a:rPr lang="zh-CN" altLang="en-US" sz="1400" dirty="0">
                <a:latin typeface="微软雅黑" panose="020B0503020204020204" pitchFamily="34" charset="-122"/>
                <a:ea typeface="微软雅黑" panose="020B0503020204020204" pitchFamily="34" charset="-122"/>
                <a:cs typeface="+mj-cs"/>
              </a:rPr>
              <a:t>；</a:t>
            </a:r>
            <a:endParaRPr lang="en-US" altLang="zh-CN"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黏性：</a:t>
            </a:r>
            <a:r>
              <a:rPr lang="zh-CN" altLang="en-US" sz="1400" dirty="0">
                <a:latin typeface="微软雅黑" panose="020B0503020204020204" pitchFamily="34" charset="-122"/>
                <a:ea typeface="微软雅黑" panose="020B0503020204020204" pitchFamily="34" charset="-122"/>
                <a:cs typeface="+mj-cs"/>
              </a:rPr>
              <a:t>用户黏性</a:t>
            </a:r>
            <a:r>
              <a:rPr lang="zh-CN" altLang="en-US" sz="1400" dirty="0">
                <a:latin typeface="微软雅黑" panose="020B0503020204020204" pitchFamily="34" charset="-122"/>
                <a:ea typeface="微软雅黑" panose="020B0503020204020204" pitchFamily="34" charset="-122"/>
              </a:rPr>
              <a:t>随年龄增大而增加</a:t>
            </a:r>
            <a:r>
              <a:rPr lang="zh-CN" altLang="en-US" sz="1400" dirty="0">
                <a:latin typeface="微软雅黑" panose="020B0503020204020204" pitchFamily="34" charset="-122"/>
                <a:ea typeface="微软雅黑" panose="020B0503020204020204" pitchFamily="34" charset="-122"/>
                <a:cs typeface="+mj-cs"/>
              </a:rPr>
              <a:t>，在</a:t>
            </a:r>
            <a:r>
              <a:rPr lang="en-US" altLang="zh-CN" sz="1400" dirty="0">
                <a:latin typeface="微软雅黑" panose="020B0503020204020204" pitchFamily="34" charset="-122"/>
                <a:ea typeface="微软雅黑" panose="020B0503020204020204" pitchFamily="34" charset="-122"/>
                <a:cs typeface="+mj-cs"/>
              </a:rPr>
              <a:t>75-80</a:t>
            </a:r>
            <a:r>
              <a:rPr lang="zh-CN" altLang="en-US" sz="1400" dirty="0">
                <a:latin typeface="微软雅黑" panose="020B0503020204020204" pitchFamily="34" charset="-122"/>
                <a:ea typeface="微软雅黑" panose="020B0503020204020204" pitchFamily="34" charset="-122"/>
                <a:cs typeface="+mj-cs"/>
              </a:rPr>
              <a:t>岁达到峰值。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会员销售分析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疾病</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13</a:t>
            </a:fld>
            <a:endParaRPr lang="zh-HK" altLang="en-US" sz="1400" dirty="0"/>
          </a:p>
        </p:txBody>
      </p:sp>
      <p:pic>
        <p:nvPicPr>
          <p:cNvPr id="10" name="图片 9"/>
          <p:cNvPicPr>
            <a:picLocks noChangeAspect="1"/>
          </p:cNvPicPr>
          <p:nvPr/>
        </p:nvPicPr>
        <p:blipFill>
          <a:blip r:embed="rId4"/>
          <a:stretch>
            <a:fillRect/>
          </a:stretch>
        </p:blipFill>
        <p:spPr>
          <a:xfrm>
            <a:off x="604457" y="2745576"/>
            <a:ext cx="9124207" cy="3562971"/>
          </a:xfrm>
          <a:prstGeom prst="rect">
            <a:avLst/>
          </a:prstGeom>
        </p:spPr>
      </p:pic>
      <p:sp>
        <p:nvSpPr>
          <p:cNvPr id="15" name="文本框 1"/>
          <p:cNvSpPr txBox="1"/>
          <p:nvPr/>
        </p:nvSpPr>
        <p:spPr>
          <a:xfrm>
            <a:off x="604457" y="1783196"/>
            <a:ext cx="11407091" cy="931409"/>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会员占比：咽喉类会员数量占比最高达到</a:t>
            </a:r>
            <a:r>
              <a:rPr lang="en-US" altLang="zh-CN" sz="1400" dirty="0">
                <a:solidFill>
                  <a:schemeClr val="accent6"/>
                </a:solidFill>
                <a:latin typeface="微软雅黑" panose="020B0503020204020204" pitchFamily="34" charset="-122"/>
                <a:ea typeface="微软雅黑" panose="020B0503020204020204" pitchFamily="34" charset="-122"/>
              </a:rPr>
              <a:t>5.7%</a:t>
            </a:r>
            <a:r>
              <a:rPr lang="zh-CN" altLang="en-US" sz="1400" dirty="0">
                <a:latin typeface="微软雅黑" panose="020B0503020204020204" pitchFamily="34" charset="-122"/>
                <a:ea typeface="微软雅黑" panose="020B0503020204020204" pitchFamily="34" charset="-122"/>
              </a:rPr>
              <a:t>，会员数量达到</a:t>
            </a:r>
            <a:r>
              <a:rPr lang="en-US" altLang="zh-CN" sz="1400" dirty="0">
                <a:solidFill>
                  <a:schemeClr val="accent6"/>
                </a:solidFill>
                <a:latin typeface="微软雅黑" panose="020B0503020204020204" pitchFamily="34" charset="-122"/>
                <a:ea typeface="微软雅黑" panose="020B0503020204020204" pitchFamily="34" charset="-122"/>
              </a:rPr>
              <a:t>112</a:t>
            </a:r>
            <a:r>
              <a:rPr lang="zh-CN" altLang="en-US" sz="1400" dirty="0">
                <a:solidFill>
                  <a:schemeClr val="accent6"/>
                </a:solidFill>
                <a:latin typeface="微软雅黑" panose="020B0503020204020204" pitchFamily="34" charset="-122"/>
                <a:ea typeface="微软雅黑" panose="020B0503020204020204" pitchFamily="34" charset="-122"/>
              </a:rPr>
              <a:t>万</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近一年销售额：高血压的近一年销售额占比最高达到</a:t>
            </a:r>
            <a:r>
              <a:rPr lang="en-US" altLang="zh-CN" sz="1400" dirty="0">
                <a:solidFill>
                  <a:schemeClr val="accent6"/>
                </a:solidFill>
                <a:latin typeface="微软雅黑" panose="020B0503020204020204" pitchFamily="34" charset="-122"/>
                <a:ea typeface="微软雅黑" panose="020B0503020204020204" pitchFamily="34" charset="-122"/>
              </a:rPr>
              <a:t>10.7%</a:t>
            </a:r>
            <a:r>
              <a:rPr lang="zh-CN" altLang="en-US" sz="1400" dirty="0">
                <a:latin typeface="微软雅黑" panose="020B0503020204020204" pitchFamily="34" charset="-122"/>
                <a:ea typeface="微软雅黑" panose="020B0503020204020204" pitchFamily="34" charset="-122"/>
              </a:rPr>
              <a:t>，近一年人均销售额糖尿病最高达到</a:t>
            </a:r>
            <a:r>
              <a:rPr lang="en-US" altLang="zh-CN" sz="1400" dirty="0">
                <a:solidFill>
                  <a:schemeClr val="accent6"/>
                </a:solidFill>
                <a:latin typeface="微软雅黑" panose="020B0503020204020204" pitchFamily="34" charset="-122"/>
                <a:ea typeface="微软雅黑" panose="020B0503020204020204" pitchFamily="34" charset="-122"/>
              </a:rPr>
              <a:t>913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近一年毛利额：咽喉炎近一年毛利额占比最高达到</a:t>
            </a:r>
            <a:r>
              <a:rPr lang="en-US" altLang="zh-CN" sz="1400" dirty="0">
                <a:solidFill>
                  <a:schemeClr val="accent6"/>
                </a:solidFill>
                <a:latin typeface="微软雅黑" panose="020B0503020204020204" pitchFamily="34" charset="-122"/>
                <a:ea typeface="微软雅黑" panose="020B0503020204020204" pitchFamily="34" charset="-122"/>
              </a:rPr>
              <a:t>9.4%</a:t>
            </a:r>
            <a:r>
              <a:rPr lang="zh-CN" altLang="en-US" sz="1400" dirty="0">
                <a:latin typeface="微软雅黑" panose="020B0503020204020204" pitchFamily="34" charset="-122"/>
                <a:ea typeface="微软雅黑" panose="020B0503020204020204" pitchFamily="34" charset="-122"/>
              </a:rPr>
              <a:t>，近一年人均毛利额性功能低下最高达到</a:t>
            </a:r>
            <a:r>
              <a:rPr lang="en-US" altLang="zh-CN" sz="1400" dirty="0">
                <a:solidFill>
                  <a:schemeClr val="accent6"/>
                </a:solidFill>
                <a:latin typeface="微软雅黑" panose="020B0503020204020204" pitchFamily="34" charset="-122"/>
                <a:ea typeface="微软雅黑" panose="020B0503020204020204" pitchFamily="34" charset="-122"/>
              </a:rPr>
              <a:t>270</a:t>
            </a:r>
            <a:r>
              <a:rPr lang="zh-CN" altLang="en-US" sz="1400" dirty="0">
                <a:latin typeface="微软雅黑" panose="020B0503020204020204" pitchFamily="34" charset="-122"/>
                <a:ea typeface="微软雅黑" panose="020B0503020204020204" pitchFamily="34" charset="-122"/>
              </a:rPr>
              <a:t>。</a:t>
            </a:r>
          </a:p>
        </p:txBody>
      </p:sp>
      <p:sp>
        <p:nvSpPr>
          <p:cNvPr id="13" name="矩形 12"/>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咽喉炎渗透率最高，糖尿病人均年产值最大</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会员销售分析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a:t>
            </a:r>
            <a:r>
              <a:rPr lang="zh-CN" altLang="en-US" sz="2400" b="1" dirty="0">
                <a:latin typeface="微软雅黑" panose="020B0503020204020204" pitchFamily="34" charset="-122"/>
                <a:ea typeface="微软雅黑" panose="020B0503020204020204" pitchFamily="34" charset="-122"/>
              </a:rPr>
              <a:t>金额与频次</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98494" y="6576051"/>
            <a:ext cx="4834657"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数据不包含加盟店、收购店、关停店，取数时间范围为：</a:t>
            </a:r>
            <a:r>
              <a:rPr lang="zh-CN" altLang="en-US" sz="1050" dirty="0">
                <a:solidFill>
                  <a:schemeClr val="bg1">
                    <a:lumMod val="75000"/>
                  </a:schemeClr>
                </a:solidFill>
              </a:rPr>
              <a:t> </a:t>
            </a:r>
            <a:r>
              <a:rPr lang="en-US" altLang="zh-CN" sz="1050" dirty="0">
                <a:solidFill>
                  <a:schemeClr val="bg1">
                    <a:lumMod val="75000"/>
                  </a:schemeClr>
                </a:solidFill>
              </a:rPr>
              <a:t>20180101-20190531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14</a:t>
            </a:fld>
            <a:endParaRPr lang="zh-HK" altLang="en-US" sz="1400" dirty="0"/>
          </a:p>
        </p:txBody>
      </p:sp>
      <p:sp>
        <p:nvSpPr>
          <p:cNvPr id="16" name="文本框 1"/>
          <p:cNvSpPr txBox="1"/>
          <p:nvPr/>
        </p:nvSpPr>
        <p:spPr>
          <a:xfrm>
            <a:off x="664724" y="4819688"/>
            <a:ext cx="4210944"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cs typeface="+mj-cs"/>
              </a:rPr>
              <a:t>频次</a:t>
            </a:r>
            <a:r>
              <a:rPr lang="zh-CN" altLang="en-US" sz="1400" dirty="0">
                <a:latin typeface="微软雅黑" panose="020B0503020204020204" pitchFamily="34" charset="-122"/>
                <a:ea typeface="微软雅黑" panose="020B0503020204020204" pitchFamily="34" charset="-122"/>
                <a:cs typeface="+mj-cs"/>
              </a:rPr>
              <a:t>：</a:t>
            </a:r>
            <a:r>
              <a:rPr lang="en-US" altLang="zh-CN" sz="1400" dirty="0">
                <a:solidFill>
                  <a:srgbClr val="FF0000"/>
                </a:solidFill>
                <a:latin typeface="微软雅黑" panose="020B0503020204020204" pitchFamily="34" charset="-122"/>
                <a:ea typeface="微软雅黑" panose="020B0503020204020204" pitchFamily="34" charset="-122"/>
                <a:cs typeface="+mj-cs"/>
              </a:rPr>
              <a:t>34%</a:t>
            </a:r>
            <a:r>
              <a:rPr lang="zh-CN" altLang="en-US" sz="1400" dirty="0">
                <a:latin typeface="微软雅黑" panose="020B0503020204020204" pitchFamily="34" charset="-122"/>
                <a:ea typeface="微软雅黑" panose="020B0503020204020204" pitchFamily="34" charset="-122"/>
                <a:cs typeface="+mj-cs"/>
              </a:rPr>
              <a:t>的会员为一年仅</a:t>
            </a:r>
            <a:r>
              <a:rPr lang="en-US" altLang="zh-CN" sz="1400" dirty="0">
                <a:latin typeface="微软雅黑" panose="020B0503020204020204" pitchFamily="34" charset="-122"/>
                <a:ea typeface="微软雅黑" panose="020B0503020204020204" pitchFamily="34" charset="-122"/>
                <a:cs typeface="+mj-cs"/>
              </a:rPr>
              <a:t>1</a:t>
            </a:r>
            <a:r>
              <a:rPr lang="zh-CN" altLang="en-US" sz="1400" dirty="0">
                <a:latin typeface="微软雅黑" panose="020B0503020204020204" pitchFamily="34" charset="-122"/>
                <a:ea typeface="微软雅黑" panose="020B0503020204020204" pitchFamily="34" charset="-122"/>
                <a:cs typeface="+mj-cs"/>
              </a:rPr>
              <a:t>次消费，</a:t>
            </a:r>
            <a:r>
              <a:rPr lang="en-US" altLang="zh-CN" sz="1400" dirty="0">
                <a:solidFill>
                  <a:srgbClr val="FF0000"/>
                </a:solidFill>
                <a:latin typeface="微软雅黑" panose="020B0503020204020204" pitchFamily="34" charset="-122"/>
                <a:ea typeface="微软雅黑" panose="020B0503020204020204" pitchFamily="34" charset="-122"/>
                <a:cs typeface="+mj-cs"/>
              </a:rPr>
              <a:t>49%</a:t>
            </a:r>
            <a:r>
              <a:rPr lang="zh-CN" altLang="en-US" sz="1400" dirty="0">
                <a:latin typeface="微软雅黑" panose="020B0503020204020204" pitchFamily="34" charset="-122"/>
                <a:ea typeface="微软雅黑" panose="020B0503020204020204" pitchFamily="34" charset="-122"/>
                <a:cs typeface="+mj-cs"/>
              </a:rPr>
              <a:t>的会员一年消费小于等于</a:t>
            </a:r>
            <a:r>
              <a:rPr lang="en-US" altLang="zh-CN" sz="1400" dirty="0">
                <a:latin typeface="微软雅黑" panose="020B0503020204020204" pitchFamily="34" charset="-122"/>
                <a:ea typeface="微软雅黑" panose="020B0503020204020204" pitchFamily="34" charset="-122"/>
                <a:cs typeface="+mj-cs"/>
              </a:rPr>
              <a:t>2</a:t>
            </a:r>
            <a:r>
              <a:rPr lang="zh-CN" altLang="en-US" sz="1400" dirty="0" smtClean="0">
                <a:latin typeface="微软雅黑" panose="020B0503020204020204" pitchFamily="34" charset="-122"/>
                <a:ea typeface="微软雅黑" panose="020B0503020204020204" pitchFamily="34" charset="-122"/>
                <a:cs typeface="+mj-cs"/>
              </a:rPr>
              <a:t>次</a:t>
            </a:r>
            <a:r>
              <a:rPr lang="en-US" altLang="zh-CN" sz="1400" dirty="0" smtClean="0">
                <a:latin typeface="微软雅黑" panose="020B0503020204020204" pitchFamily="34" charset="-122"/>
                <a:ea typeface="微软雅黑" panose="020B0503020204020204" pitchFamily="34" charset="-122"/>
                <a:cs typeface="+mj-cs"/>
              </a:rPr>
              <a:t>; </a:t>
            </a:r>
          </a:p>
        </p:txBody>
      </p:sp>
      <p:graphicFrame>
        <p:nvGraphicFramePr>
          <p:cNvPr id="17" name="图表 16"/>
          <p:cNvGraphicFramePr/>
          <p:nvPr>
            <p:extLst>
              <p:ext uri="{D42A27DB-BD31-4B8C-83A1-F6EECF244321}">
                <p14:modId xmlns:p14="http://schemas.microsoft.com/office/powerpoint/2010/main" val="977067160"/>
              </p:ext>
            </p:extLst>
          </p:nvPr>
        </p:nvGraphicFramePr>
        <p:xfrm>
          <a:off x="5009941" y="2074460"/>
          <a:ext cx="6462106"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图表 17"/>
          <p:cNvGraphicFramePr/>
          <p:nvPr>
            <p:extLst>
              <p:ext uri="{D42A27DB-BD31-4B8C-83A1-F6EECF244321}">
                <p14:modId xmlns:p14="http://schemas.microsoft.com/office/powerpoint/2010/main" val="3345462145"/>
              </p:ext>
            </p:extLst>
          </p:nvPr>
        </p:nvGraphicFramePr>
        <p:xfrm>
          <a:off x="604457" y="2068287"/>
          <a:ext cx="4291089" cy="27421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图表 19"/>
          <p:cNvGraphicFramePr/>
          <p:nvPr>
            <p:extLst>
              <p:ext uri="{D42A27DB-BD31-4B8C-83A1-F6EECF244321}">
                <p14:modId xmlns:p14="http://schemas.microsoft.com/office/powerpoint/2010/main" val="1433410379"/>
              </p:ext>
            </p:extLst>
          </p:nvPr>
        </p:nvGraphicFramePr>
        <p:xfrm>
          <a:off x="9179401" y="2111170"/>
          <a:ext cx="2234243" cy="1886694"/>
        </p:xfrm>
        <a:graphic>
          <a:graphicData uri="http://schemas.openxmlformats.org/drawingml/2006/chart">
            <c:chart xmlns:c="http://schemas.openxmlformats.org/drawingml/2006/chart" xmlns:r="http://schemas.openxmlformats.org/officeDocument/2006/relationships" r:id="rId6"/>
          </a:graphicData>
        </a:graphic>
      </p:graphicFrame>
      <p:sp>
        <p:nvSpPr>
          <p:cNvPr id="14" name="文本框 1"/>
          <p:cNvSpPr txBox="1"/>
          <p:nvPr/>
        </p:nvSpPr>
        <p:spPr>
          <a:xfrm>
            <a:off x="5022027" y="4819688"/>
            <a:ext cx="6455606" cy="32316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金额</a:t>
            </a:r>
            <a:r>
              <a:rPr lang="zh-CN" altLang="en-US" sz="1400" dirty="0">
                <a:latin typeface="微软雅黑" panose="020B0503020204020204" pitchFamily="34" charset="-122"/>
                <a:ea typeface="微软雅黑" panose="020B0503020204020204" pitchFamily="34" charset="-122"/>
              </a:rPr>
              <a:t>：会员</a:t>
            </a:r>
            <a:r>
              <a:rPr lang="zh-CN" altLang="en-US" sz="1400" dirty="0">
                <a:latin typeface="微软雅黑" panose="020B0503020204020204" pitchFamily="34" charset="-122"/>
                <a:ea typeface="微软雅黑" panose="020B0503020204020204" pitchFamily="34" charset="-122"/>
              </a:rPr>
              <a:t>消费</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元以内的占比近</a:t>
            </a:r>
            <a:r>
              <a:rPr lang="en-US" altLang="zh-CN" sz="1400" dirty="0">
                <a:solidFill>
                  <a:srgbClr val="FF0000"/>
                </a:solidFill>
                <a:latin typeface="微软雅黑" panose="020B0503020204020204" pitchFamily="34" charset="-122"/>
                <a:ea typeface="微软雅黑" panose="020B0503020204020204" pitchFamily="34" charset="-122"/>
              </a:rPr>
              <a:t>55%</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500</a:t>
            </a:r>
            <a:r>
              <a:rPr lang="zh-CN" altLang="en-US" sz="1400" dirty="0">
                <a:latin typeface="微软雅黑" panose="020B0503020204020204" pitchFamily="34" charset="-122"/>
                <a:ea typeface="微软雅黑" panose="020B0503020204020204" pitchFamily="34" charset="-122"/>
              </a:rPr>
              <a:t>元以内的占比</a:t>
            </a:r>
            <a:r>
              <a:rPr lang="en-US" altLang="zh-CN" sz="1400" dirty="0">
                <a:solidFill>
                  <a:srgbClr val="FF0000"/>
                </a:solidFill>
                <a:latin typeface="微软雅黑" panose="020B0503020204020204" pitchFamily="34" charset="-122"/>
                <a:ea typeface="微软雅黑" panose="020B0503020204020204" pitchFamily="34" charset="-122"/>
              </a:rPr>
              <a:t>75%</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a:solidFill>
                  <a:srgbClr val="00B0F0"/>
                </a:solidFill>
                <a:latin typeface="微软雅黑" panose="020B0503020204020204" pitchFamily="34" charset="-122"/>
                <a:ea typeface="微软雅黑" panose="020B0503020204020204" pitchFamily="34" charset="-122"/>
              </a:rPr>
              <a:t>消费会员中近一半的会员年消费频次低，年消费额低</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a:t>
            </a:r>
            <a:r>
              <a:rPr lang="zh-CN" altLang="en-US" sz="2400" b="1" dirty="0">
                <a:latin typeface="微软雅黑" panose="020B0503020204020204" pitchFamily="34" charset="-122"/>
                <a:ea typeface="微软雅黑" panose="020B0503020204020204" pitchFamily="34" charset="-122"/>
                <a:cs typeface="+mj-cs"/>
              </a:rPr>
              <a:t>商品</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15</a:t>
            </a:fld>
            <a:endParaRPr lang="zh-HK" altLang="en-US" sz="1400" dirty="0"/>
          </a:p>
        </p:txBody>
      </p:sp>
      <p:graphicFrame>
        <p:nvGraphicFramePr>
          <p:cNvPr id="13" name="表格 12"/>
          <p:cNvGraphicFramePr>
            <a:graphicFrameLocks noGrp="1"/>
          </p:cNvGraphicFramePr>
          <p:nvPr>
            <p:extLst>
              <p:ext uri="{D42A27DB-BD31-4B8C-83A1-F6EECF244321}">
                <p14:modId xmlns:p14="http://schemas.microsoft.com/office/powerpoint/2010/main" val="4163683072"/>
              </p:ext>
            </p:extLst>
          </p:nvPr>
        </p:nvGraphicFramePr>
        <p:xfrm>
          <a:off x="669441" y="2437768"/>
          <a:ext cx="10726439" cy="2910533"/>
        </p:xfrm>
        <a:graphic>
          <a:graphicData uri="http://schemas.openxmlformats.org/drawingml/2006/table">
            <a:tbl>
              <a:tblPr>
                <a:tableStyleId>{5C22544A-7EE6-4342-B048-85BDC9FD1C3A}</a:tableStyleId>
              </a:tblPr>
              <a:tblGrid>
                <a:gridCol w="1377723">
                  <a:extLst>
                    <a:ext uri="{9D8B030D-6E8A-4147-A177-3AD203B41FA5}">
                      <a16:colId xmlns:a16="http://schemas.microsoft.com/office/drawing/2014/main" xmlns="" val="20000"/>
                    </a:ext>
                  </a:extLst>
                </a:gridCol>
                <a:gridCol w="3016155">
                  <a:extLst>
                    <a:ext uri="{9D8B030D-6E8A-4147-A177-3AD203B41FA5}">
                      <a16:colId xmlns:a16="http://schemas.microsoft.com/office/drawing/2014/main" xmlns="" val="20001"/>
                    </a:ext>
                  </a:extLst>
                </a:gridCol>
                <a:gridCol w="3118514">
                  <a:extLst>
                    <a:ext uri="{9D8B030D-6E8A-4147-A177-3AD203B41FA5}">
                      <a16:colId xmlns:a16="http://schemas.microsoft.com/office/drawing/2014/main" xmlns="" val="20002"/>
                    </a:ext>
                  </a:extLst>
                </a:gridCol>
                <a:gridCol w="3214047"/>
              </a:tblGrid>
              <a:tr h="584353">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时间</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消费会员数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人均品盒数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err="1">
                          <a:solidFill>
                            <a:schemeClr val="bg1"/>
                          </a:solidFill>
                          <a:effectLst/>
                          <a:latin typeface="微软雅黑" panose="020B0503020204020204" pitchFamily="34" charset="-122"/>
                          <a:ea typeface="微软雅黑" panose="020B0503020204020204" pitchFamily="34" charset="-122"/>
                        </a:rPr>
                        <a:t>人均品项数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extLst>
                  <a:ext uri="{0D108BD9-81ED-4DB2-BD59-A6C34878D82A}">
                    <a16:rowId xmlns:a16="http://schemas.microsoft.com/office/drawing/2014/main" xmlns="" val="10000"/>
                  </a:ext>
                </a:extLst>
              </a:tr>
              <a:tr h="465236">
                <a:tc>
                  <a:txBody>
                    <a:bodyPr/>
                    <a:lstStyle/>
                    <a:p>
                      <a:pPr algn="ctr" fontAlgn="ctr"/>
                      <a:r>
                        <a:rPr lang="en-US" altLang="zh-CN" sz="1200" b="1" i="0" u="none" strike="noStrike" dirty="0" smtClean="0">
                          <a:solidFill>
                            <a:schemeClr val="bg1"/>
                          </a:solidFill>
                          <a:effectLst/>
                          <a:latin typeface="微软雅黑" panose="020B0503020204020204" pitchFamily="34" charset="-122"/>
                          <a:ea typeface="微软雅黑" panose="020B0503020204020204" pitchFamily="34" charset="-122"/>
                        </a:rPr>
                        <a:t>2014</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2,872,312</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36.2 </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10.2 </a:t>
                      </a:r>
                    </a:p>
                  </a:txBody>
                  <a:tcPr marL="7620" marR="7620" marT="7620" marB="0" anchor="ctr">
                    <a:solidFill>
                      <a:schemeClr val="bg1">
                        <a:lumMod val="95000"/>
                      </a:schemeClr>
                    </a:solidFill>
                  </a:tcPr>
                </a:tc>
              </a:tr>
              <a:tr h="465236">
                <a:tc>
                  <a:txBody>
                    <a:bodyPr/>
                    <a:lstStyle/>
                    <a:p>
                      <a:pPr algn="ctr" fontAlgn="ctr"/>
                      <a:r>
                        <a:rPr lang="en-US" altLang="zh-CN" sz="1200" b="1" i="0" u="none" strike="noStrike" dirty="0" smtClean="0">
                          <a:solidFill>
                            <a:schemeClr val="bg1"/>
                          </a:solidFill>
                          <a:effectLst/>
                          <a:latin typeface="微软雅黑" panose="020B0503020204020204" pitchFamily="34" charset="-122"/>
                          <a:ea typeface="微软雅黑" panose="020B0503020204020204" pitchFamily="34" charset="-122"/>
                        </a:rPr>
                        <a:t>2015</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3,287,451</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33.9 </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9.9 </a:t>
                      </a:r>
                    </a:p>
                  </a:txBody>
                  <a:tcPr marL="7620" marR="7620" marT="7620" marB="0" anchor="ctr">
                    <a:solidFill>
                      <a:schemeClr val="bg1">
                        <a:lumMod val="95000"/>
                      </a:schemeClr>
                    </a:solidFill>
                  </a:tcPr>
                </a:tc>
              </a:tr>
              <a:tr h="465236">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2016</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4,432,687</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27.7 </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8.8 </a:t>
                      </a:r>
                    </a:p>
                  </a:txBody>
                  <a:tcPr marL="7620" marR="7620" marT="7620" marB="0" anchor="ctr">
                    <a:solidFill>
                      <a:schemeClr val="bg1">
                        <a:lumMod val="95000"/>
                      </a:schemeClr>
                    </a:solidFill>
                  </a:tcPr>
                </a:tc>
                <a:extLst>
                  <a:ext uri="{0D108BD9-81ED-4DB2-BD59-A6C34878D82A}">
                    <a16:rowId xmlns:a16="http://schemas.microsoft.com/office/drawing/2014/main" xmlns="" val="10001"/>
                  </a:ext>
                </a:extLst>
              </a:tr>
              <a:tr h="465236">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2017</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6,289,945</a:t>
                      </a:r>
                    </a:p>
                  </a:txBody>
                  <a:tcPr marL="7620" marR="7620" marT="7620" marB="0" anchor="ctr">
                    <a:solidFill>
                      <a:schemeClr val="bg1">
                        <a:lumMod val="95000"/>
                      </a:schemeClr>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23.8 </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8.0 </a:t>
                      </a:r>
                    </a:p>
                  </a:txBody>
                  <a:tcPr marL="7620" marR="7620" marT="7620" marB="0" anchor="ctr">
                    <a:solidFill>
                      <a:schemeClr val="bg1">
                        <a:lumMod val="95000"/>
                      </a:schemeClr>
                    </a:solidFill>
                  </a:tcPr>
                </a:tc>
                <a:extLst>
                  <a:ext uri="{0D108BD9-81ED-4DB2-BD59-A6C34878D82A}">
                    <a16:rowId xmlns:a16="http://schemas.microsoft.com/office/drawing/2014/main" xmlns="" val="10002"/>
                  </a:ext>
                </a:extLst>
              </a:tr>
              <a:tr h="465236">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2018</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8,135,432</a:t>
                      </a:r>
                    </a:p>
                  </a:txBody>
                  <a:tcPr marL="7620" marR="7620" marT="7620" marB="0" anchor="ctr">
                    <a:solidFill>
                      <a:schemeClr val="bg1">
                        <a:lumMod val="95000"/>
                      </a:schemeClr>
                    </a:solidFill>
                  </a:tcPr>
                </a:tc>
                <a:tc>
                  <a:txBody>
                    <a:bodyPr/>
                    <a:lstStyle/>
                    <a:p>
                      <a:pPr algn="ctr" fontAlgn="ctr"/>
                      <a:r>
                        <a:rPr lang="en-US" altLang="zh-CN" sz="1200" b="0" i="0" u="none" strike="noStrike">
                          <a:effectLst/>
                          <a:latin typeface="微软雅黑" panose="020B0503020204020204" pitchFamily="34" charset="-122"/>
                          <a:ea typeface="微软雅黑" panose="020B0503020204020204" pitchFamily="34" charset="-122"/>
                        </a:rPr>
                        <a:t>19.7 </a:t>
                      </a:r>
                    </a:p>
                  </a:txBody>
                  <a:tcPr marL="7620" marR="7620" marT="7620" marB="0" anchor="ctr">
                    <a:solidFill>
                      <a:schemeClr val="bg1">
                        <a:lumMod val="95000"/>
                      </a:schemeClr>
                    </a:solidFill>
                  </a:tcPr>
                </a:tc>
                <a:tc>
                  <a:txBody>
                    <a:bodyPr/>
                    <a:lstStyle/>
                    <a:p>
                      <a:pPr algn="ctr" fontAlgn="ctr"/>
                      <a:r>
                        <a:rPr lang="en-US" altLang="zh-CN" sz="1200" b="0" i="0" u="none" strike="noStrike" dirty="0">
                          <a:effectLst/>
                          <a:latin typeface="微软雅黑" panose="020B0503020204020204" pitchFamily="34" charset="-122"/>
                          <a:ea typeface="微软雅黑" panose="020B0503020204020204" pitchFamily="34" charset="-122"/>
                        </a:rPr>
                        <a:t>7.5 </a:t>
                      </a:r>
                    </a:p>
                  </a:txBody>
                  <a:tcPr marL="7620" marR="7620" marT="7620" marB="0" anchor="ctr">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19" name="文本框 1"/>
          <p:cNvSpPr txBox="1"/>
          <p:nvPr/>
        </p:nvSpPr>
        <p:spPr>
          <a:xfrm>
            <a:off x="699840" y="2025648"/>
            <a:ext cx="10819612" cy="32316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消费会员</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人均品盒数</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与人均品项数逐年下降，消费会员</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人均品盒数</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平均每年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降低</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3.3</a:t>
            </a:r>
            <a:r>
              <a:rPr lang="zh-CN" altLang="en-US" sz="1400" dirty="0" smtClean="0">
                <a:solidFill>
                  <a:srgbClr val="FF0000"/>
                </a:solidFill>
                <a:latin typeface="微软雅黑" panose="020B0503020204020204" pitchFamily="34" charset="-122"/>
                <a:ea typeface="微软雅黑" panose="020B0503020204020204" pitchFamily="34" charset="-122"/>
                <a:cs typeface="+mj-cs"/>
              </a:rPr>
              <a:t>件</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，人均品项数</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平均每年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降低</a:t>
            </a:r>
            <a:r>
              <a:rPr lang="en-US" altLang="zh-CN" sz="1400" dirty="0" smtClean="0">
                <a:solidFill>
                  <a:srgbClr val="FF0000"/>
                </a:solidFill>
                <a:latin typeface="微软雅黑" panose="020B0503020204020204" pitchFamily="34" charset="-122"/>
                <a:ea typeface="微软雅黑" panose="020B0503020204020204" pitchFamily="34" charset="-122"/>
              </a:rPr>
              <a:t>0.5</a:t>
            </a:r>
            <a:r>
              <a:rPr lang="zh-CN" altLang="en-US" sz="1400" dirty="0" smtClean="0">
                <a:solidFill>
                  <a:srgbClr val="FF0000"/>
                </a:solidFill>
                <a:latin typeface="微软雅黑" panose="020B0503020204020204" pitchFamily="34" charset="-122"/>
                <a:ea typeface="微软雅黑" panose="020B0503020204020204" pitchFamily="34" charset="-122"/>
              </a:rPr>
              <a:t>个</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smtClean="0">
                <a:solidFill>
                  <a:srgbClr val="00B0F0"/>
                </a:solidFill>
                <a:latin typeface="微软雅黑" panose="020B0503020204020204" pitchFamily="34" charset="-122"/>
                <a:ea typeface="微软雅黑" panose="020B0503020204020204" pitchFamily="34" charset="-122"/>
              </a:rPr>
              <a:t>消费会员逐年上升的同时人均品盒与品项数都在下降，需重点关注消费会员的运营</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品类销售</a:t>
            </a:r>
            <a:r>
              <a:rPr lang="zh-CN" altLang="en-US" sz="2400" b="1" dirty="0" smtClean="0">
                <a:latin typeface="微软雅黑" panose="020B0503020204020204" pitchFamily="34" charset="-122"/>
                <a:ea typeface="微软雅黑" panose="020B0503020204020204" pitchFamily="34" charset="-122"/>
                <a:cs typeface="+mj-cs"/>
              </a:rPr>
              <a:t>结构</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16</a:t>
            </a:fld>
            <a:endParaRPr lang="zh-HK" altLang="en-US" sz="1400" dirty="0"/>
          </a:p>
        </p:txBody>
      </p:sp>
      <p:graphicFrame>
        <p:nvGraphicFramePr>
          <p:cNvPr id="23" name="图表 22"/>
          <p:cNvGraphicFramePr/>
          <p:nvPr>
            <p:extLst>
              <p:ext uri="{D42A27DB-BD31-4B8C-83A1-F6EECF244321}">
                <p14:modId xmlns:p14="http://schemas.microsoft.com/office/powerpoint/2010/main" val="2186306817"/>
              </p:ext>
            </p:extLst>
          </p:nvPr>
        </p:nvGraphicFramePr>
        <p:xfrm>
          <a:off x="3637918" y="2704162"/>
          <a:ext cx="7947001" cy="35264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a:graphicFrameLocks noChangeAspect="1"/>
          </p:cNvGraphicFramePr>
          <p:nvPr>
            <p:extLst>
              <p:ext uri="{D42A27DB-BD31-4B8C-83A1-F6EECF244321}">
                <p14:modId xmlns:p14="http://schemas.microsoft.com/office/powerpoint/2010/main" val="1549893713"/>
              </p:ext>
            </p:extLst>
          </p:nvPr>
        </p:nvGraphicFramePr>
        <p:xfrm>
          <a:off x="598446" y="1708536"/>
          <a:ext cx="2971674" cy="4522089"/>
        </p:xfrm>
        <a:graphic>
          <a:graphicData uri="http://schemas.openxmlformats.org/drawingml/2006/chart">
            <c:chart xmlns:c="http://schemas.openxmlformats.org/drawingml/2006/chart" xmlns:r="http://schemas.openxmlformats.org/officeDocument/2006/relationships" r:id="rId5"/>
          </a:graphicData>
        </a:graphic>
      </p:graphicFrame>
      <p:sp>
        <p:nvSpPr>
          <p:cNvPr id="5" name="矩形 4"/>
          <p:cNvSpPr/>
          <p:nvPr/>
        </p:nvSpPr>
        <p:spPr>
          <a:xfrm>
            <a:off x="3644384" y="1766434"/>
            <a:ext cx="7992227" cy="846386"/>
          </a:xfrm>
          <a:prstGeom prst="rect">
            <a:avLst/>
          </a:prstGeom>
        </p:spPr>
        <p:txBody>
          <a:bodyPr wrap="square" lIns="0" tIns="0" rIns="0" bIns="0" anchor="ctr" anchorCtr="0">
            <a:spAutoFit/>
          </a:bodyPr>
          <a:lstStyle/>
          <a:p>
            <a:pPr>
              <a:lnSpc>
                <a:spcPts val="2200"/>
              </a:lnSpc>
            </a:pPr>
            <a:r>
              <a:rPr lang="zh-CN" altLang="en-US" sz="1400" b="1" dirty="0">
                <a:latin typeface="微软雅黑" panose="020B0503020204020204" pitchFamily="34" charset="-122"/>
                <a:ea typeface="微软雅黑" panose="020B0503020204020204" pitchFamily="34" charset="-122"/>
              </a:rPr>
              <a:t>整体销售结构</a:t>
            </a:r>
            <a:r>
              <a:rPr lang="zh-CN" altLang="en-US" sz="1400" dirty="0">
                <a:latin typeface="微软雅黑" panose="020B0503020204020204" pitchFamily="34" charset="-122"/>
                <a:ea typeface="微软雅黑" panose="020B0503020204020204" pitchFamily="34" charset="-122"/>
              </a:rPr>
              <a:t>：处方药占比37.</a:t>
            </a:r>
            <a:r>
              <a:rPr lang="zh-CN" altLang="en-US" sz="1400" dirty="0" smtClean="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，非处方药占比35.</a:t>
            </a:r>
            <a:r>
              <a:rPr lang="zh-CN" altLang="en-US" sz="1400" dirty="0" smtClean="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，中药占比10.</a:t>
            </a:r>
            <a:r>
              <a:rPr lang="zh-CN" altLang="en-US" sz="1400" dirty="0" smtClean="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，保健食品占比8</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8</a:t>
            </a:r>
            <a:r>
              <a:rPr lang="zh-CN" altLang="en-US"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p>
          <a:p>
            <a:pPr>
              <a:lnSpc>
                <a:spcPts val="2200"/>
              </a:lnSpc>
            </a:pPr>
            <a:r>
              <a:rPr lang="zh-CN" altLang="en-US" sz="1400" b="1" dirty="0">
                <a:latin typeface="微软雅黑" panose="020B0503020204020204" pitchFamily="34" charset="-122"/>
                <a:ea typeface="微软雅黑" panose="020B0503020204020204" pitchFamily="34" charset="-122"/>
              </a:rPr>
              <a:t>会员销售结构</a:t>
            </a:r>
            <a:r>
              <a:rPr lang="zh-CN" altLang="en-US" sz="1400" dirty="0">
                <a:latin typeface="微软雅黑" panose="020B0503020204020204" pitchFamily="34" charset="-122"/>
                <a:ea typeface="微软雅黑" panose="020B0503020204020204" pitchFamily="34" charset="-122"/>
              </a:rPr>
              <a:t>：会员销售中处方药占比相对整体销售高1.</a:t>
            </a:r>
            <a:r>
              <a:rPr lang="zh-CN" altLang="en-US" sz="1400" dirty="0" smtClean="0">
                <a:latin typeface="微软雅黑" panose="020B0503020204020204" pitchFamily="34" charset="-122"/>
                <a:ea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rPr>
              <a:t>，非处方药占比相对整体销售</a:t>
            </a:r>
            <a:r>
              <a:rPr lang="zh-CN" altLang="en-US" sz="1400" dirty="0" smtClean="0">
                <a:latin typeface="微软雅黑" panose="020B0503020204020204" pitchFamily="34" charset="-122"/>
                <a:ea typeface="微软雅黑" panose="020B0503020204020204" pitchFamily="34" charset="-122"/>
              </a:rPr>
              <a:t>低</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p>
          <a:p>
            <a:pPr>
              <a:lnSpc>
                <a:spcPts val="2200"/>
              </a:lnSpc>
            </a:pPr>
            <a:r>
              <a:rPr lang="zh-CN" altLang="en-US" sz="1400" b="1" dirty="0">
                <a:latin typeface="微软雅黑" panose="020B0503020204020204" pitchFamily="34" charset="-122"/>
                <a:ea typeface="微软雅黑" panose="020B0503020204020204" pitchFamily="34" charset="-122"/>
              </a:rPr>
              <a:t>年龄结构</a:t>
            </a:r>
            <a:r>
              <a:rPr lang="zh-CN" altLang="en-US" sz="1400" dirty="0">
                <a:latin typeface="微软雅黑" panose="020B0503020204020204" pitchFamily="34" charset="-122"/>
                <a:ea typeface="微软雅黑" panose="020B0503020204020204" pitchFamily="34" charset="-122"/>
              </a:rPr>
              <a:t>：随着年龄增长，处方药和中药占比逐渐上升，非处方药和保健食品占比逐渐下降。</a:t>
            </a:r>
          </a:p>
        </p:txBody>
      </p:sp>
      <p:cxnSp>
        <p:nvCxnSpPr>
          <p:cNvPr id="7" name="直接箭头连接符 6"/>
          <p:cNvCxnSpPr/>
          <p:nvPr/>
        </p:nvCxnSpPr>
        <p:spPr>
          <a:xfrm flipV="1">
            <a:off x="4635249" y="4736642"/>
            <a:ext cx="6035270" cy="5539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年青人更偏好非处方药、保健食品，老年人更偏好处方药、中药。</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零售商导向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17</a:t>
            </a:fld>
            <a:endParaRPr lang="zh-HK" altLang="en-US" sz="1400" dirty="0"/>
          </a:p>
        </p:txBody>
      </p:sp>
      <p:pic>
        <p:nvPicPr>
          <p:cNvPr id="5" name="图片 4"/>
          <p:cNvPicPr>
            <a:picLocks noChangeAspect="1"/>
          </p:cNvPicPr>
          <p:nvPr/>
        </p:nvPicPr>
        <p:blipFill>
          <a:blip r:embed="rId4"/>
          <a:stretch>
            <a:fillRect/>
          </a:stretch>
        </p:blipFill>
        <p:spPr>
          <a:xfrm>
            <a:off x="1251713" y="979982"/>
            <a:ext cx="9569050" cy="53310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零售商导向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18</a:t>
            </a:fld>
            <a:endParaRPr lang="zh-HK" altLang="en-US" sz="1400" dirty="0"/>
          </a:p>
        </p:txBody>
      </p:sp>
      <p:graphicFrame>
        <p:nvGraphicFramePr>
          <p:cNvPr id="22" name="图表 21"/>
          <p:cNvGraphicFramePr/>
          <p:nvPr>
            <p:extLst>
              <p:ext uri="{D42A27DB-BD31-4B8C-83A1-F6EECF244321}">
                <p14:modId xmlns:p14="http://schemas.microsoft.com/office/powerpoint/2010/main" val="2657521834"/>
              </p:ext>
            </p:extLst>
          </p:nvPr>
        </p:nvGraphicFramePr>
        <p:xfrm>
          <a:off x="719892" y="1975222"/>
          <a:ext cx="10809033" cy="3963850"/>
        </p:xfrm>
        <a:graphic>
          <a:graphicData uri="http://schemas.openxmlformats.org/drawingml/2006/chart">
            <c:chart xmlns:c="http://schemas.openxmlformats.org/drawingml/2006/chart" xmlns:r="http://schemas.openxmlformats.org/officeDocument/2006/relationships" r:id="rId4"/>
          </a:graphicData>
        </a:graphic>
      </p:graphicFrame>
      <p:cxnSp>
        <p:nvCxnSpPr>
          <p:cNvPr id="23" name="直接连接符 22"/>
          <p:cNvCxnSpPr/>
          <p:nvPr/>
        </p:nvCxnSpPr>
        <p:spPr>
          <a:xfrm>
            <a:off x="4265829" y="1975222"/>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50924" y="1975222"/>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17761" y="4030122"/>
            <a:ext cx="11252623"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163167" y="3842310"/>
            <a:ext cx="1365758" cy="184666"/>
          </a:xfrm>
          <a:prstGeom prst="rect">
            <a:avLst/>
          </a:prstGeom>
        </p:spPr>
        <p:txBody>
          <a:bodyPr wrap="none" lIns="0" tIns="0" rIns="0" bIns="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平均毛利率：</a:t>
            </a:r>
            <a:r>
              <a:rPr lang="en-US" altLang="zh-CN" sz="1200" dirty="0">
                <a:solidFill>
                  <a:srgbClr val="FF0000"/>
                </a:solidFill>
                <a:latin typeface="微软雅黑" panose="020B0503020204020204" pitchFamily="34" charset="-122"/>
                <a:ea typeface="微软雅黑" panose="020B0503020204020204" pitchFamily="34" charset="-122"/>
              </a:rPr>
              <a:t>31.1%</a:t>
            </a:r>
            <a:endParaRPr lang="zh-CN" altLang="en-US" sz="1200" dirty="0">
              <a:solidFill>
                <a:srgbClr val="FF0000"/>
              </a:solidFill>
            </a:endParaRPr>
          </a:p>
        </p:txBody>
      </p:sp>
      <p:sp>
        <p:nvSpPr>
          <p:cNvPr id="27" name="矩形 26"/>
          <p:cNvSpPr/>
          <p:nvPr/>
        </p:nvSpPr>
        <p:spPr>
          <a:xfrm>
            <a:off x="9101920" y="2849414"/>
            <a:ext cx="718145" cy="215444"/>
          </a:xfrm>
          <a:prstGeom prst="rect">
            <a:avLst/>
          </a:prstGeom>
        </p:spPr>
        <p:txBody>
          <a:bodyPr wrap="none" lIns="0" tIns="0" rIns="0" bIns="0">
            <a:spAutoFit/>
          </a:bodyPr>
          <a:lstStyle/>
          <a:p>
            <a:r>
              <a:rPr lang="zh-CN" altLang="en-US" sz="1400" b="1" dirty="0">
                <a:solidFill>
                  <a:srgbClr val="FF0000"/>
                </a:solidFill>
              </a:rPr>
              <a:t>旗舰品类</a:t>
            </a:r>
          </a:p>
        </p:txBody>
      </p:sp>
      <p:sp>
        <p:nvSpPr>
          <p:cNvPr id="28" name="矩形 27"/>
          <p:cNvSpPr/>
          <p:nvPr/>
        </p:nvSpPr>
        <p:spPr>
          <a:xfrm>
            <a:off x="5543137" y="2849414"/>
            <a:ext cx="538609" cy="215444"/>
          </a:xfrm>
          <a:prstGeom prst="rect">
            <a:avLst/>
          </a:prstGeom>
        </p:spPr>
        <p:txBody>
          <a:bodyPr wrap="none" lIns="0" tIns="0" rIns="0" bIns="0">
            <a:spAutoFit/>
          </a:bodyPr>
          <a:lstStyle/>
          <a:p>
            <a:r>
              <a:rPr lang="zh-CN" altLang="en-US" sz="1400" b="1" dirty="0">
                <a:solidFill>
                  <a:srgbClr val="FF0000"/>
                </a:solidFill>
              </a:rPr>
              <a:t>提款机</a:t>
            </a:r>
          </a:p>
        </p:txBody>
      </p:sp>
      <p:sp>
        <p:nvSpPr>
          <p:cNvPr id="29" name="矩形 28"/>
          <p:cNvSpPr/>
          <p:nvPr/>
        </p:nvSpPr>
        <p:spPr>
          <a:xfrm>
            <a:off x="2087813" y="2849414"/>
            <a:ext cx="718145" cy="215444"/>
          </a:xfrm>
          <a:prstGeom prst="rect">
            <a:avLst/>
          </a:prstGeom>
        </p:spPr>
        <p:txBody>
          <a:bodyPr wrap="none" lIns="0" tIns="0" rIns="0" bIns="0">
            <a:spAutoFit/>
          </a:bodyPr>
          <a:lstStyle/>
          <a:p>
            <a:r>
              <a:rPr lang="zh-CN" altLang="en-US" sz="1400" b="1" dirty="0">
                <a:solidFill>
                  <a:srgbClr val="FF0000"/>
                </a:solidFill>
              </a:rPr>
              <a:t>维持观望</a:t>
            </a:r>
          </a:p>
        </p:txBody>
      </p:sp>
      <p:sp>
        <p:nvSpPr>
          <p:cNvPr id="30" name="矩形 29"/>
          <p:cNvSpPr/>
          <p:nvPr/>
        </p:nvSpPr>
        <p:spPr>
          <a:xfrm>
            <a:off x="9101920" y="5032489"/>
            <a:ext cx="718145" cy="215444"/>
          </a:xfrm>
          <a:prstGeom prst="rect">
            <a:avLst/>
          </a:prstGeom>
        </p:spPr>
        <p:txBody>
          <a:bodyPr wrap="none" lIns="0" tIns="0" rIns="0" bIns="0">
            <a:spAutoFit/>
          </a:bodyPr>
          <a:lstStyle/>
          <a:p>
            <a:r>
              <a:rPr lang="zh-CN" altLang="en-US" sz="1400" b="1" dirty="0">
                <a:solidFill>
                  <a:srgbClr val="FF0000"/>
                </a:solidFill>
              </a:rPr>
              <a:t>吸引客流</a:t>
            </a:r>
          </a:p>
        </p:txBody>
      </p:sp>
      <p:sp>
        <p:nvSpPr>
          <p:cNvPr id="31" name="矩形 30"/>
          <p:cNvSpPr/>
          <p:nvPr/>
        </p:nvSpPr>
        <p:spPr>
          <a:xfrm>
            <a:off x="5543137" y="5013778"/>
            <a:ext cx="718145" cy="215444"/>
          </a:xfrm>
          <a:prstGeom prst="rect">
            <a:avLst/>
          </a:prstGeom>
        </p:spPr>
        <p:txBody>
          <a:bodyPr wrap="none" lIns="0" tIns="0" rIns="0" bIns="0">
            <a:spAutoFit/>
          </a:bodyPr>
          <a:lstStyle/>
          <a:p>
            <a:r>
              <a:rPr lang="zh-CN" altLang="en-US" sz="1400" b="1" dirty="0">
                <a:solidFill>
                  <a:srgbClr val="FF0000"/>
                </a:solidFill>
              </a:rPr>
              <a:t>受压潜力</a:t>
            </a:r>
          </a:p>
        </p:txBody>
      </p:sp>
      <p:sp>
        <p:nvSpPr>
          <p:cNvPr id="32" name="矩形 31"/>
          <p:cNvSpPr/>
          <p:nvPr/>
        </p:nvSpPr>
        <p:spPr>
          <a:xfrm>
            <a:off x="2087813" y="5013778"/>
            <a:ext cx="718145" cy="215444"/>
          </a:xfrm>
          <a:prstGeom prst="rect">
            <a:avLst/>
          </a:prstGeom>
        </p:spPr>
        <p:txBody>
          <a:bodyPr wrap="none" lIns="0" tIns="0" rIns="0" bIns="0">
            <a:spAutoFit/>
          </a:bodyPr>
          <a:lstStyle/>
          <a:p>
            <a:r>
              <a:rPr lang="zh-CN" altLang="en-US" sz="1400" b="1" dirty="0">
                <a:solidFill>
                  <a:srgbClr val="FF0000"/>
                </a:solidFill>
              </a:rPr>
              <a:t>待救伤残</a:t>
            </a:r>
          </a:p>
        </p:txBody>
      </p:sp>
      <p:sp>
        <p:nvSpPr>
          <p:cNvPr id="33" name="矩形 32"/>
          <p:cNvSpPr/>
          <p:nvPr/>
        </p:nvSpPr>
        <p:spPr>
          <a:xfrm>
            <a:off x="10411561" y="1975222"/>
            <a:ext cx="1128514" cy="507831"/>
          </a:xfrm>
          <a:prstGeom prst="rect">
            <a:avLst/>
          </a:prstGeom>
        </p:spPr>
        <p:txBody>
          <a:bodyPr wrap="none" lIns="0" tIns="0" rIns="0" bIns="0" anchor="ctr" anchorCtr="0">
            <a:spAutoFit/>
          </a:bodyPr>
          <a:lstStyle/>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轴：销售占比</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轴：毛利率</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气泡大小：订单数</a:t>
            </a:r>
          </a:p>
        </p:txBody>
      </p:sp>
      <p:sp>
        <p:nvSpPr>
          <p:cNvPr id="34" name="矩形 33"/>
          <p:cNvSpPr/>
          <p:nvPr/>
        </p:nvSpPr>
        <p:spPr>
          <a:xfrm>
            <a:off x="711510" y="1451044"/>
            <a:ext cx="8156812"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品类角色：</a:t>
            </a:r>
            <a:r>
              <a:rPr lang="zh-CN" altLang="en-US" sz="1400" dirty="0">
                <a:latin typeface="微软雅黑" panose="020B0503020204020204" pitchFamily="34" charset="-122"/>
                <a:ea typeface="微软雅黑" panose="020B0503020204020204" pitchFamily="34" charset="-122"/>
              </a:rPr>
              <a:t>心脑血管处方药，销售占比</a:t>
            </a:r>
            <a:r>
              <a:rPr lang="en-US" altLang="zh-CN" sz="1400" dirty="0" smtClean="0">
                <a:latin typeface="微软雅黑" panose="020B0503020204020204" pitchFamily="34" charset="-122"/>
                <a:ea typeface="微软雅黑" panose="020B0503020204020204" pitchFamily="34" charset="-122"/>
              </a:rPr>
              <a:t>12.9%</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远高于其他品类，但毛利率低，为吸客品类；</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角色结果：</a:t>
            </a:r>
            <a:r>
              <a:rPr lang="zh-CN" altLang="en-US" sz="1400" dirty="0">
                <a:latin typeface="微软雅黑" panose="020B0503020204020204" pitchFamily="34" charset="-122"/>
                <a:ea typeface="微软雅黑" panose="020B0503020204020204" pitchFamily="34" charset="-122"/>
              </a:rPr>
              <a:t>旗舰品类（高价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低单量、高销售</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个</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中药、保健品，</a:t>
            </a:r>
            <a:r>
              <a:rPr lang="zh-CN" altLang="en-US" sz="1400" dirty="0">
                <a:latin typeface="微软雅黑" panose="020B0503020204020204" pitchFamily="34" charset="-122"/>
                <a:ea typeface="微软雅黑" panose="020B0503020204020204" pitchFamily="34" charset="-122"/>
              </a:rPr>
              <a:t>待救伤残商品偏多。</a:t>
            </a:r>
          </a:p>
        </p:txBody>
      </p:sp>
    </p:spTree>
    <p:extLst>
      <p:ext uri="{BB962C8B-B14F-4D97-AF65-F5344CB8AC3E}">
        <p14:creationId xmlns:p14="http://schemas.microsoft.com/office/powerpoint/2010/main" val="356329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消费者导向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716786"/>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19</a:t>
            </a:fld>
            <a:endParaRPr lang="zh-HK" altLang="en-US" sz="1400" dirty="0"/>
          </a:p>
        </p:txBody>
      </p:sp>
      <p:graphicFrame>
        <p:nvGraphicFramePr>
          <p:cNvPr id="41" name="图表 40"/>
          <p:cNvGraphicFramePr/>
          <p:nvPr>
            <p:extLst>
              <p:ext uri="{D42A27DB-BD31-4B8C-83A1-F6EECF244321}">
                <p14:modId xmlns:p14="http://schemas.microsoft.com/office/powerpoint/2010/main" val="1739449547"/>
              </p:ext>
            </p:extLst>
          </p:nvPr>
        </p:nvGraphicFramePr>
        <p:xfrm>
          <a:off x="684339" y="1808826"/>
          <a:ext cx="10784264" cy="4224631"/>
        </p:xfrm>
        <a:graphic>
          <a:graphicData uri="http://schemas.openxmlformats.org/drawingml/2006/chart">
            <c:chart xmlns:c="http://schemas.openxmlformats.org/drawingml/2006/chart" xmlns:r="http://schemas.openxmlformats.org/officeDocument/2006/relationships" r:id="rId4"/>
          </a:graphicData>
        </a:graphic>
      </p:graphicFrame>
      <p:cxnSp>
        <p:nvCxnSpPr>
          <p:cNvPr id="42" name="直接连接符 41"/>
          <p:cNvCxnSpPr/>
          <p:nvPr/>
        </p:nvCxnSpPr>
        <p:spPr>
          <a:xfrm>
            <a:off x="6275422" y="2103701"/>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78607" y="4394115"/>
            <a:ext cx="10765411"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343627" y="1819557"/>
            <a:ext cx="1128514" cy="507831"/>
          </a:xfrm>
          <a:prstGeom prst="rect">
            <a:avLst/>
          </a:prstGeom>
        </p:spPr>
        <p:txBody>
          <a:bodyPr wrap="none" lIns="0" tIns="0" rIns="0" bIns="0" anchor="ctr" anchorCtr="0">
            <a:spAutoFit/>
          </a:bodyPr>
          <a:lstStyle/>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：渗透率</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：购买频次</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气泡大小：订单数</a:t>
            </a:r>
          </a:p>
        </p:txBody>
      </p:sp>
      <p:sp>
        <p:nvSpPr>
          <p:cNvPr id="13" name="矩形 12"/>
          <p:cNvSpPr/>
          <p:nvPr/>
        </p:nvSpPr>
        <p:spPr>
          <a:xfrm>
            <a:off x="688839" y="1283056"/>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smtClean="0">
                <a:latin typeface="微软雅黑" panose="020B0503020204020204" pitchFamily="34" charset="-122"/>
                <a:ea typeface="微软雅黑" panose="020B0503020204020204" pitchFamily="34" charset="-122"/>
              </a:rPr>
              <a:t>购买：</a:t>
            </a:r>
            <a:r>
              <a:rPr lang="zh-CN" altLang="en-US" sz="1400" dirty="0">
                <a:latin typeface="微软雅黑" panose="020B0503020204020204" pitchFamily="34" charset="-122"/>
                <a:ea typeface="微软雅黑" panose="020B0503020204020204" pitchFamily="34" charset="-122"/>
              </a:rPr>
              <a:t>会员整体平均复购次数为</a:t>
            </a:r>
            <a:r>
              <a:rPr lang="en-US" altLang="zh-CN" sz="1400" dirty="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次，但慢性病购买频次较高；</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渗透：</a:t>
            </a:r>
            <a:r>
              <a:rPr lang="zh-CN" altLang="en-US" sz="1400" dirty="0">
                <a:latin typeface="微软雅黑" panose="020B0503020204020204" pitchFamily="34" charset="-122"/>
                <a:ea typeface="微软雅黑" panose="020B0503020204020204" pitchFamily="34" charset="-122"/>
              </a:rPr>
              <a:t>慢性病整体渗透率偏低，一次性用药（外用药非处方药、抗感冒用药非处方药等）渗透率较高，所有品类渗透率均低于</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2901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29709" y="3920151"/>
            <a:ext cx="5116049" cy="634473"/>
            <a:chOff x="3771012" y="3777390"/>
            <a:chExt cx="5527343" cy="736979"/>
          </a:xfrm>
        </p:grpSpPr>
        <p:sp>
          <p:nvSpPr>
            <p:cNvPr id="17" name="圆角矩形 16"/>
            <p:cNvSpPr/>
            <p:nvPr/>
          </p:nvSpPr>
          <p:spPr>
            <a:xfrm>
              <a:off x="3825602" y="3777390"/>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771012" y="3813484"/>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929709" y="2974083"/>
            <a:ext cx="5116049" cy="634473"/>
            <a:chOff x="3771012" y="2680181"/>
            <a:chExt cx="5527343" cy="736979"/>
          </a:xfrm>
        </p:grpSpPr>
        <p:sp>
          <p:nvSpPr>
            <p:cNvPr id="14" name="圆角矩形 13"/>
            <p:cNvSpPr/>
            <p:nvPr/>
          </p:nvSpPr>
          <p:spPr>
            <a:xfrm>
              <a:off x="3825602" y="2680181"/>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3771012" y="2716275"/>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29709" y="2028015"/>
            <a:ext cx="5116049" cy="634473"/>
            <a:chOff x="3771012" y="1582972"/>
            <a:chExt cx="5527343" cy="736979"/>
          </a:xfrm>
        </p:grpSpPr>
        <p:sp>
          <p:nvSpPr>
            <p:cNvPr id="10" name="圆角矩形 9"/>
            <p:cNvSpPr/>
            <p:nvPr/>
          </p:nvSpPr>
          <p:spPr>
            <a:xfrm>
              <a:off x="3825602" y="1582972"/>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771012" y="1619066"/>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目录</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a:t>
            </a:fld>
            <a:endParaRPr lang="zh-HK" altLang="en-US" sz="1400" dirty="0"/>
          </a:p>
        </p:txBody>
      </p:sp>
      <p:sp>
        <p:nvSpPr>
          <p:cNvPr id="5" name="圆角矩形 4"/>
          <p:cNvSpPr/>
          <p:nvPr/>
        </p:nvSpPr>
        <p:spPr>
          <a:xfrm>
            <a:off x="3158610" y="2028015"/>
            <a:ext cx="1207827" cy="634473"/>
          </a:xfrm>
          <a:prstGeom prst="roundRect">
            <a:avLst/>
          </a:prstGeom>
          <a:solidFill>
            <a:srgbClr val="029E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3158610" y="2974084"/>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圆角矩形 8"/>
          <p:cNvSpPr/>
          <p:nvPr/>
        </p:nvSpPr>
        <p:spPr>
          <a:xfrm>
            <a:off x="3158610" y="3920151"/>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
          <p:cNvSpPr txBox="1"/>
          <p:nvPr/>
        </p:nvSpPr>
        <p:spPr>
          <a:xfrm>
            <a:off x="4837519" y="2191651"/>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概述</a:t>
            </a:r>
          </a:p>
        </p:txBody>
      </p:sp>
      <p:sp>
        <p:nvSpPr>
          <p:cNvPr id="20" name="文本框 1"/>
          <p:cNvSpPr txBox="1"/>
          <p:nvPr/>
        </p:nvSpPr>
        <p:spPr>
          <a:xfrm>
            <a:off x="4837519" y="3143745"/>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会员现状</a:t>
            </a:r>
          </a:p>
        </p:txBody>
      </p:sp>
      <p:sp>
        <p:nvSpPr>
          <p:cNvPr id="21" name="文本框 1"/>
          <p:cNvSpPr txBox="1"/>
          <p:nvPr/>
        </p:nvSpPr>
        <p:spPr>
          <a:xfrm>
            <a:off x="4837519" y="4071187"/>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会员分析</a:t>
            </a:r>
          </a:p>
        </p:txBody>
      </p:sp>
      <p:grpSp>
        <p:nvGrpSpPr>
          <p:cNvPr id="16" name="组合 15"/>
          <p:cNvGrpSpPr/>
          <p:nvPr/>
        </p:nvGrpSpPr>
        <p:grpSpPr>
          <a:xfrm>
            <a:off x="3929709" y="4866218"/>
            <a:ext cx="5116049" cy="634473"/>
            <a:chOff x="3771012" y="4874598"/>
            <a:chExt cx="5527343" cy="736979"/>
          </a:xfrm>
        </p:grpSpPr>
        <p:sp>
          <p:nvSpPr>
            <p:cNvPr id="34" name="圆角矩形 33"/>
            <p:cNvSpPr/>
            <p:nvPr/>
          </p:nvSpPr>
          <p:spPr>
            <a:xfrm>
              <a:off x="3825602" y="4874598"/>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35" name="圆角矩形 34"/>
            <p:cNvSpPr/>
            <p:nvPr/>
          </p:nvSpPr>
          <p:spPr>
            <a:xfrm>
              <a:off x="3771012" y="4910692"/>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36" name="圆角矩形 35"/>
          <p:cNvSpPr/>
          <p:nvPr/>
        </p:nvSpPr>
        <p:spPr>
          <a:xfrm>
            <a:off x="3158610" y="4866218"/>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1"/>
          <p:cNvSpPr txBox="1"/>
          <p:nvPr/>
        </p:nvSpPr>
        <p:spPr>
          <a:xfrm>
            <a:off x="4837519" y="5029854"/>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品类及门店分析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门店分析（</a:t>
            </a:r>
            <a:r>
              <a:rPr lang="en-US" altLang="zh-CN" sz="2400" b="1" dirty="0" smtClean="0">
                <a:latin typeface="微软雅黑" panose="020B0503020204020204" pitchFamily="34" charset="-122"/>
                <a:ea typeface="微软雅黑" panose="020B0503020204020204" pitchFamily="34" charset="-122"/>
                <a:cs typeface="+mj-cs"/>
              </a:rPr>
              <a:t>1</a:t>
            </a:r>
            <a:r>
              <a:rPr lang="zh-CN" altLang="en-US" sz="2400" b="1" dirty="0" smtClean="0">
                <a:latin typeface="微软雅黑" panose="020B0503020204020204" pitchFamily="34" charset="-122"/>
                <a:ea typeface="微软雅黑" panose="020B0503020204020204" pitchFamily="34" charset="-122"/>
                <a:cs typeface="+mj-cs"/>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20</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3090745238"/>
              </p:ext>
            </p:extLst>
          </p:nvPr>
        </p:nvGraphicFramePr>
        <p:xfrm>
          <a:off x="711510" y="2243957"/>
          <a:ext cx="10671870" cy="3037899"/>
        </p:xfrm>
        <a:graphic>
          <a:graphicData uri="http://schemas.openxmlformats.org/drawingml/2006/table">
            <a:tbl>
              <a:tblPr>
                <a:tableStyleId>{5C22544A-7EE6-4342-B048-85BDC9FD1C3A}</a:tableStyleId>
              </a:tblPr>
              <a:tblGrid>
                <a:gridCol w="818185">
                  <a:extLst>
                    <a:ext uri="{9D8B030D-6E8A-4147-A177-3AD203B41FA5}">
                      <a16:colId xmlns:a16="http://schemas.microsoft.com/office/drawing/2014/main" xmlns="" val="20000"/>
                    </a:ext>
                  </a:extLst>
                </a:gridCol>
                <a:gridCol w="1180532">
                  <a:extLst>
                    <a:ext uri="{9D8B030D-6E8A-4147-A177-3AD203B41FA5}">
                      <a16:colId xmlns:a16="http://schemas.microsoft.com/office/drawing/2014/main" xmlns="" val="20001"/>
                    </a:ext>
                  </a:extLst>
                </a:gridCol>
                <a:gridCol w="1153235">
                  <a:extLst>
                    <a:ext uri="{9D8B030D-6E8A-4147-A177-3AD203B41FA5}">
                      <a16:colId xmlns:a16="http://schemas.microsoft.com/office/drawing/2014/main" xmlns="" val="20002"/>
                    </a:ext>
                  </a:extLst>
                </a:gridCol>
                <a:gridCol w="1023583">
                  <a:extLst>
                    <a:ext uri="{9D8B030D-6E8A-4147-A177-3AD203B41FA5}">
                      <a16:colId xmlns:a16="http://schemas.microsoft.com/office/drawing/2014/main" xmlns="" val="20003"/>
                    </a:ext>
                  </a:extLst>
                </a:gridCol>
                <a:gridCol w="1146412">
                  <a:extLst>
                    <a:ext uri="{9D8B030D-6E8A-4147-A177-3AD203B41FA5}">
                      <a16:colId xmlns:a16="http://schemas.microsoft.com/office/drawing/2014/main" xmlns="" val="20004"/>
                    </a:ext>
                  </a:extLst>
                </a:gridCol>
                <a:gridCol w="1119116">
                  <a:extLst>
                    <a:ext uri="{9D8B030D-6E8A-4147-A177-3AD203B41FA5}">
                      <a16:colId xmlns:a16="http://schemas.microsoft.com/office/drawing/2014/main" xmlns="" val="20005"/>
                    </a:ext>
                  </a:extLst>
                </a:gridCol>
                <a:gridCol w="962167">
                  <a:extLst>
                    <a:ext uri="{9D8B030D-6E8A-4147-A177-3AD203B41FA5}">
                      <a16:colId xmlns:a16="http://schemas.microsoft.com/office/drawing/2014/main" xmlns="" val="20006"/>
                    </a:ext>
                  </a:extLst>
                </a:gridCol>
                <a:gridCol w="1219845">
                  <a:extLst>
                    <a:ext uri="{9D8B030D-6E8A-4147-A177-3AD203B41FA5}">
                      <a16:colId xmlns:a16="http://schemas.microsoft.com/office/drawing/2014/main" xmlns="" val="20007"/>
                    </a:ext>
                  </a:extLst>
                </a:gridCol>
                <a:gridCol w="1108518">
                  <a:extLst>
                    <a:ext uri="{9D8B030D-6E8A-4147-A177-3AD203B41FA5}">
                      <a16:colId xmlns:a16="http://schemas.microsoft.com/office/drawing/2014/main" xmlns="" val="20008"/>
                    </a:ext>
                  </a:extLst>
                </a:gridCol>
                <a:gridCol w="940277">
                  <a:extLst>
                    <a:ext uri="{9D8B030D-6E8A-4147-A177-3AD203B41FA5}">
                      <a16:colId xmlns:a16="http://schemas.microsoft.com/office/drawing/2014/main" xmlns="" val="20009"/>
                    </a:ext>
                  </a:extLst>
                </a:gridCol>
              </a:tblGrid>
              <a:tr h="423080">
                <a:tc>
                  <a:txBody>
                    <a:bodyPr/>
                    <a:lstStyle/>
                    <a:p>
                      <a:pPr algn="ctr" fontAlgn="ct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gridSpan="3">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整体</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tc gridSpan="3">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新门店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tc gridSpan="3">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老门店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498144">
                <a:tc>
                  <a:txBody>
                    <a:bodyPr/>
                    <a:lstStyle/>
                    <a:p>
                      <a:pPr algn="ctr" fontAlgn="ctr"/>
                      <a:endParaRPr lang="zh-CN" altLang="en-US" sz="1200" b="0" i="0" u="none" strike="noStrike">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平均每个店每个会员次消费金额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平均每个店每个会员次消费金额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平均每个店每个会员次消费金额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extLst>
                  <a:ext uri="{0D108BD9-81ED-4DB2-BD59-A6C34878D82A}">
                    <a16:rowId xmlns:a16="http://schemas.microsoft.com/office/drawing/2014/main" xmlns="" val="10001"/>
                  </a:ext>
                </a:extLst>
              </a:tr>
              <a:tr h="423335">
                <a:tc>
                  <a:txBody>
                    <a:bodyPr/>
                    <a:lstStyle/>
                    <a:p>
                      <a:pPr algn="ctr" fontAlgn="ctr"/>
                      <a:r>
                        <a:rPr lang="en-US" altLang="zh-CN" sz="1200" b="1" i="0" u="none" strike="noStrike" dirty="0" smtClean="0">
                          <a:solidFill>
                            <a:schemeClr val="bg1"/>
                          </a:solidFill>
                          <a:effectLst/>
                          <a:latin typeface="微软雅黑" panose="020B0503020204020204" pitchFamily="34" charset="-122"/>
                          <a:ea typeface="微软雅黑" panose="020B0503020204020204" pitchFamily="34" charset="-122"/>
                        </a:rPr>
                        <a:t>2014</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72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4.5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6221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65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3.1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2308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72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4.7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7394 </a:t>
                      </a:r>
                    </a:p>
                  </a:txBody>
                  <a:tcPr marL="7620" marR="7620" marT="7620" marB="0" anchor="ctr">
                    <a:solidFill>
                      <a:schemeClr val="bg1">
                        <a:lumMod val="95000"/>
                      </a:schemeClr>
                    </a:solidFill>
                  </a:tcPr>
                </a:tc>
              </a:tr>
              <a:tr h="423335">
                <a:tc>
                  <a:txBody>
                    <a:bodyPr/>
                    <a:lstStyle/>
                    <a:p>
                      <a:pPr algn="ctr" fontAlgn="ctr"/>
                      <a:r>
                        <a:rPr lang="en-US" altLang="zh-CN" sz="1200" b="1" i="0" u="none" strike="noStrike" dirty="0" smtClean="0">
                          <a:solidFill>
                            <a:schemeClr val="bg1"/>
                          </a:solidFill>
                          <a:effectLst/>
                          <a:latin typeface="微软雅黑" panose="020B0503020204020204" pitchFamily="34" charset="-122"/>
                          <a:ea typeface="微软雅黑" panose="020B0503020204020204" pitchFamily="34" charset="-122"/>
                        </a:rPr>
                        <a:t>2015</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81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4.4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5588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78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2.8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1859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81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4.5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6654 </a:t>
                      </a:r>
                    </a:p>
                  </a:txBody>
                  <a:tcPr marL="7620" marR="7620" marT="7620" marB="0" anchor="ctr">
                    <a:solidFill>
                      <a:schemeClr val="bg1">
                        <a:lumMod val="95000"/>
                      </a:schemeClr>
                    </a:solidFill>
                  </a:tcPr>
                </a:tc>
              </a:tr>
              <a:tr h="423335">
                <a:tc>
                  <a:txBody>
                    <a:bodyPr/>
                    <a:lstStyle/>
                    <a:p>
                      <a:pPr algn="ctr" fontAlgn="ctr"/>
                      <a:r>
                        <a:rPr lang="en-US" altLang="zh-CN" sz="1200" b="1" i="0" u="none" strike="noStrike" dirty="0" smtClean="0">
                          <a:solidFill>
                            <a:schemeClr val="bg1"/>
                          </a:solidFill>
                          <a:effectLst/>
                          <a:latin typeface="微软雅黑" panose="020B0503020204020204" pitchFamily="34" charset="-122"/>
                          <a:ea typeface="微软雅黑" panose="020B0503020204020204" pitchFamily="34" charset="-122"/>
                        </a:rPr>
                        <a:t>2016</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82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3.9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5775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78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3.0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2258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82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4.1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6955 </a:t>
                      </a:r>
                    </a:p>
                  </a:txBody>
                  <a:tcPr marL="7620" marR="7620" marT="7620" marB="0" anchor="ctr">
                    <a:solidFill>
                      <a:schemeClr val="bg1">
                        <a:lumMod val="95000"/>
                      </a:schemeClr>
                    </a:solidFill>
                  </a:tcPr>
                </a:tc>
              </a:tr>
              <a:tr h="423335">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2017</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86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3.8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6290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73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2.6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2365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87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3.9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7463 </a:t>
                      </a:r>
                    </a:p>
                  </a:txBody>
                  <a:tcPr marL="7620" marR="7620" marT="7620" marB="0" anchor="ctr">
                    <a:solidFill>
                      <a:schemeClr val="bg1">
                        <a:lumMod val="95000"/>
                      </a:schemeClr>
                    </a:solidFill>
                  </a:tcPr>
                </a:tc>
                <a:extLst>
                  <a:ext uri="{0D108BD9-81ED-4DB2-BD59-A6C34878D82A}">
                    <a16:rowId xmlns:a16="http://schemas.microsoft.com/office/drawing/2014/main" xmlns="" val="10002"/>
                  </a:ext>
                </a:extLst>
              </a:tr>
              <a:tr h="423335">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2018</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85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3.6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6294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76 </a:t>
                      </a:r>
                    </a:p>
                  </a:txBody>
                  <a:tcPr marL="7620" marR="7620" marT="7620" marB="0" anchor="ctr">
                    <a:solidFill>
                      <a:schemeClr val="bg1">
                        <a:lumMod val="95000"/>
                      </a:schemeClr>
                    </a:solidFill>
                  </a:tcPr>
                </a:tc>
                <a:tc>
                  <a:txBody>
                    <a:bodyPr/>
                    <a:lstStyle/>
                    <a:p>
                      <a:pPr algn="ctr" fontAlgn="ctr"/>
                      <a:r>
                        <a:rPr lang="en-US" altLang="zh-CN" sz="1200" b="1" i="0" u="none" strike="noStrike">
                          <a:effectLst/>
                          <a:latin typeface="微软雅黑" panose="020B0503020204020204" pitchFamily="34" charset="-122"/>
                          <a:ea typeface="微软雅黑" panose="020B0503020204020204" pitchFamily="34" charset="-122"/>
                        </a:rPr>
                        <a:t>2.6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2594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86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3.8 </a:t>
                      </a:r>
                    </a:p>
                  </a:txBody>
                  <a:tcPr marL="7620" marR="7620" marT="7620" marB="0" anchor="ctr">
                    <a:solidFill>
                      <a:schemeClr val="bg1">
                        <a:lumMod val="95000"/>
                      </a:schemeClr>
                    </a:solidFill>
                  </a:tcPr>
                </a:tc>
                <a:tc>
                  <a:txBody>
                    <a:bodyPr/>
                    <a:lstStyle/>
                    <a:p>
                      <a:pPr algn="ctr" fontAlgn="ctr"/>
                      <a:r>
                        <a:rPr lang="en-US" altLang="zh-CN" sz="1200" b="1" i="0" u="none" strike="noStrike" dirty="0">
                          <a:effectLst/>
                          <a:latin typeface="微软雅黑" panose="020B0503020204020204" pitchFamily="34" charset="-122"/>
                          <a:ea typeface="微软雅黑" panose="020B0503020204020204" pitchFamily="34" charset="-122"/>
                        </a:rPr>
                        <a:t>7513 </a:t>
                      </a:r>
                    </a:p>
                  </a:txBody>
                  <a:tcPr marL="7620" marR="7620" marT="7620" marB="0" anchor="ctr">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10" name="矩形 9"/>
          <p:cNvSpPr/>
          <p:nvPr/>
        </p:nvSpPr>
        <p:spPr>
          <a:xfrm>
            <a:off x="711510" y="1430626"/>
            <a:ext cx="10609308" cy="692497"/>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门店会员贡献额：</a:t>
            </a:r>
            <a:r>
              <a:rPr lang="zh-CN" altLang="en-US" sz="1400" dirty="0">
                <a:latin typeface="微软雅黑" panose="020B0503020204020204" pitchFamily="34" charset="-122"/>
                <a:ea typeface="微软雅黑" panose="020B0503020204020204" pitchFamily="34" charset="-122"/>
              </a:rPr>
              <a:t>平均每个店每个会员次消费金额 </a:t>
            </a:r>
            <a:r>
              <a:rPr lang="en-US" altLang="zh-CN" sz="1400" dirty="0">
                <a:latin typeface="微软雅黑" panose="020B0503020204020204" pitchFamily="34" charset="-122"/>
                <a:ea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rPr>
              <a:t>平均每个店每个会员消费频次 </a:t>
            </a:r>
            <a:r>
              <a:rPr lang="en-US" altLang="zh-CN" sz="1400" dirty="0">
                <a:latin typeface="微软雅黑" panose="020B0503020204020204" pitchFamily="34" charset="-122"/>
                <a:ea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rPr>
              <a:t>平均每个店的消费会员数</a:t>
            </a:r>
            <a:r>
              <a:rPr lang="en-US" altLang="zh-CN" sz="1400" dirty="0">
                <a:latin typeface="微软雅黑" panose="020B0503020204020204" pitchFamily="34" charset="-122"/>
                <a:ea typeface="微软雅黑" panose="020B0503020204020204" pitchFamily="34" charset="-122"/>
              </a:rPr>
              <a:t>;</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整体消费会员：</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年消费金额下降</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元，消费频次下降</a:t>
            </a:r>
            <a:r>
              <a:rPr lang="en-US" altLang="zh-CN" sz="1400" dirty="0">
                <a:latin typeface="微软雅黑" panose="020B0503020204020204" pitchFamily="34" charset="-122"/>
                <a:ea typeface="微软雅黑" panose="020B0503020204020204" pitchFamily="34" charset="-122"/>
              </a:rPr>
              <a:t>0.2</a:t>
            </a:r>
            <a:r>
              <a:rPr lang="zh-CN" altLang="en-US" sz="1400" dirty="0">
                <a:latin typeface="微软雅黑" panose="020B0503020204020204" pitchFamily="34" charset="-122"/>
                <a:ea typeface="微软雅黑" panose="020B0503020204020204" pitchFamily="34" charset="-122"/>
              </a:rPr>
              <a:t>次，消费会员数增加</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人</a:t>
            </a:r>
            <a:r>
              <a:rPr lang="en-US" altLang="zh-CN" sz="1400" dirty="0">
                <a:latin typeface="微软雅黑" panose="020B0503020204020204" pitchFamily="34" charset="-122"/>
                <a:ea typeface="微软雅黑" panose="020B0503020204020204" pitchFamily="34" charset="-122"/>
              </a:rPr>
              <a:t>; </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老门店消费会员：</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年消费金额下降</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元，消费频次下降</a:t>
            </a: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次，消费会员数</a:t>
            </a:r>
            <a:r>
              <a:rPr lang="zh-CN" altLang="en-US" sz="1400" dirty="0" smtClean="0">
                <a:latin typeface="微软雅黑" panose="020B0503020204020204" pitchFamily="34" charset="-122"/>
                <a:ea typeface="微软雅黑" panose="020B0503020204020204" pitchFamily="34" charset="-122"/>
              </a:rPr>
              <a:t>增加</a:t>
            </a:r>
            <a:r>
              <a:rPr lang="en-US" altLang="zh-CN" sz="1400" dirty="0" smtClean="0">
                <a:latin typeface="微软雅黑" panose="020B0503020204020204" pitchFamily="34" charset="-122"/>
                <a:ea typeface="微软雅黑" panose="020B0503020204020204" pitchFamily="34" charset="-122"/>
              </a:rPr>
              <a:t>50</a:t>
            </a:r>
            <a:r>
              <a:rPr lang="zh-CN" altLang="en-US" sz="1400" dirty="0" smtClean="0">
                <a:latin typeface="微软雅黑" panose="020B0503020204020204" pitchFamily="34" charset="-122"/>
                <a:ea typeface="微软雅黑" panose="020B0503020204020204" pitchFamily="34" charset="-122"/>
              </a:rPr>
              <a:t>人</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21</a:t>
            </a:fld>
            <a:endParaRPr lang="zh-HK" altLang="en-US" sz="1400" dirty="0"/>
          </a:p>
        </p:txBody>
      </p:sp>
      <p:graphicFrame>
        <p:nvGraphicFramePr>
          <p:cNvPr id="10" name="图表 9"/>
          <p:cNvGraphicFramePr/>
          <p:nvPr>
            <p:extLst>
              <p:ext uri="{D42A27DB-BD31-4B8C-83A1-F6EECF244321}">
                <p14:modId xmlns:p14="http://schemas.microsoft.com/office/powerpoint/2010/main" val="3030218086"/>
              </p:ext>
            </p:extLst>
          </p:nvPr>
        </p:nvGraphicFramePr>
        <p:xfrm>
          <a:off x="604456" y="2359681"/>
          <a:ext cx="10912449" cy="3663268"/>
        </p:xfrm>
        <a:graphic>
          <a:graphicData uri="http://schemas.openxmlformats.org/drawingml/2006/chart">
            <c:chart xmlns:c="http://schemas.openxmlformats.org/drawingml/2006/chart" xmlns:r="http://schemas.openxmlformats.org/officeDocument/2006/relationships" r:id="rId4"/>
          </a:graphicData>
        </a:graphic>
      </p:graphicFrame>
      <p:sp>
        <p:nvSpPr>
          <p:cNvPr id="13" name="矩形 12"/>
          <p:cNvSpPr/>
          <p:nvPr/>
        </p:nvSpPr>
        <p:spPr>
          <a:xfrm>
            <a:off x="604457" y="1800169"/>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会员销售占比：</a:t>
            </a:r>
            <a:r>
              <a:rPr lang="zh-CN" altLang="en-US" sz="1400" dirty="0">
                <a:latin typeface="微软雅黑" panose="020B0503020204020204" pitchFamily="34" charset="-122"/>
                <a:ea typeface="微软雅黑" panose="020B0503020204020204" pitchFamily="34" charset="-122"/>
              </a:rPr>
              <a:t>各店型会员销售呈双波峰，会员销售占比达</a:t>
            </a:r>
            <a:r>
              <a:rPr lang="en-US" altLang="zh-CN" sz="1400" dirty="0">
                <a:latin typeface="微软雅黑" panose="020B0503020204020204" pitchFamily="34" charset="-122"/>
                <a:ea typeface="微软雅黑" panose="020B0503020204020204" pitchFamily="34" charset="-122"/>
              </a:rPr>
              <a:t>90%</a:t>
            </a:r>
            <a:r>
              <a:rPr lang="zh-CN" altLang="en-US" sz="1400" dirty="0">
                <a:latin typeface="微软雅黑" panose="020B0503020204020204" pitchFamily="34" charset="-122"/>
                <a:ea typeface="微软雅黑" panose="020B0503020204020204" pitchFamily="34" charset="-122"/>
              </a:rPr>
              <a:t>，随着店型的变小，会员占比值下降超</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机会点：</a:t>
            </a:r>
            <a:r>
              <a:rPr lang="zh-CN" altLang="en-US" sz="1400" dirty="0">
                <a:latin typeface="微软雅黑" panose="020B0503020204020204" pitchFamily="34" charset="-122"/>
                <a:ea typeface="微软雅黑" panose="020B0503020204020204" pitchFamily="34" charset="-122"/>
              </a:rPr>
              <a:t>中小店型门店数占比达到</a:t>
            </a:r>
            <a:r>
              <a:rPr lang="en-US" altLang="zh-CN" sz="1400" dirty="0">
                <a:latin typeface="微软雅黑" panose="020B0503020204020204" pitchFamily="34" charset="-122"/>
                <a:ea typeface="微软雅黑" panose="020B0503020204020204" pitchFamily="34" charset="-122"/>
              </a:rPr>
              <a:t>93%</a:t>
            </a:r>
            <a:r>
              <a:rPr lang="zh-CN" altLang="en-US" sz="1400" dirty="0">
                <a:latin typeface="微软雅黑" panose="020B0503020204020204" pitchFamily="34" charset="-122"/>
                <a:ea typeface="微软雅黑" panose="020B0503020204020204" pitchFamily="34" charset="-122"/>
              </a:rPr>
              <a:t>，但会员销售占比不高，会员销售占比提升空间巨大。</a:t>
            </a: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中小店重点关注会员转化，而大店重点关注会员价值提升。</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08865" y="252326"/>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22</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896147651"/>
              </p:ext>
            </p:extLst>
          </p:nvPr>
        </p:nvGraphicFramePr>
        <p:xfrm>
          <a:off x="711512" y="1814909"/>
          <a:ext cx="10625870" cy="4124163"/>
        </p:xfrm>
        <a:graphic>
          <a:graphicData uri="http://schemas.openxmlformats.org/drawingml/2006/table">
            <a:tbl>
              <a:tblPr>
                <a:tableStyleId>{5C22544A-7EE6-4342-B048-85BDC9FD1C3A}</a:tableStyleId>
              </a:tblPr>
              <a:tblGrid>
                <a:gridCol w="1196487">
                  <a:extLst>
                    <a:ext uri="{9D8B030D-6E8A-4147-A177-3AD203B41FA5}">
                      <a16:colId xmlns:a16="http://schemas.microsoft.com/office/drawing/2014/main" xmlns="" val="20000"/>
                    </a:ext>
                  </a:extLst>
                </a:gridCol>
                <a:gridCol w="2551548">
                  <a:extLst>
                    <a:ext uri="{9D8B030D-6E8A-4147-A177-3AD203B41FA5}">
                      <a16:colId xmlns:a16="http://schemas.microsoft.com/office/drawing/2014/main" xmlns="" val="20001"/>
                    </a:ext>
                  </a:extLst>
                </a:gridCol>
                <a:gridCol w="2524449">
                  <a:extLst>
                    <a:ext uri="{9D8B030D-6E8A-4147-A177-3AD203B41FA5}">
                      <a16:colId xmlns:a16="http://schemas.microsoft.com/office/drawing/2014/main" xmlns="" val="20002"/>
                    </a:ext>
                  </a:extLst>
                </a:gridCol>
                <a:gridCol w="2176693">
                  <a:extLst>
                    <a:ext uri="{9D8B030D-6E8A-4147-A177-3AD203B41FA5}">
                      <a16:colId xmlns:a16="http://schemas.microsoft.com/office/drawing/2014/main" xmlns="" val="20003"/>
                    </a:ext>
                  </a:extLst>
                </a:gridCol>
                <a:gridCol w="2176693">
                  <a:extLst>
                    <a:ext uri="{9D8B030D-6E8A-4147-A177-3AD203B41FA5}">
                      <a16:colId xmlns:a16="http://schemas.microsoft.com/office/drawing/2014/main" xmlns="" val="20004"/>
                    </a:ext>
                  </a:extLst>
                </a:gridCol>
              </a:tblGrid>
              <a:tr h="476253">
                <a:tc>
                  <a:txBody>
                    <a:bodyPr/>
                    <a:lstStyle/>
                    <a:p>
                      <a:pPr algn="l" fontAlgn="ctr"/>
                      <a:endParaRPr 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平均每个会员每月购买金额中位数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平均每个月消费会员数量中位数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平均每月新增会员数中位数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平均每月复购会员数中位数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extLst>
                  <a:ext uri="{0D108BD9-81ED-4DB2-BD59-A6C34878D82A}">
                    <a16:rowId xmlns:a16="http://schemas.microsoft.com/office/drawing/2014/main" xmlns="" val="10000"/>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超特大店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218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6768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322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5612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1"/>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167 </a:t>
                      </a:r>
                      <a:endParaRPr lang="en-US" altLang="zh-CN" sz="1200" b="1"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6176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339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5192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2"/>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182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5154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305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4161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3"/>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128</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4823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240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3870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4"/>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136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3463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2709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5"/>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131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2242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163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1729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6"/>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119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1617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145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1185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7"/>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1005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124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654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8"/>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94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chemeClr val="tx1"/>
                          </a:solidFill>
                          <a:effectLst/>
                          <a:latin typeface="微软雅黑" panose="020B0503020204020204" pitchFamily="34" charset="-122"/>
                          <a:ea typeface="微软雅黑" panose="020B0503020204020204" pitchFamily="34" charset="-122"/>
                        </a:rPr>
                        <a:t>624 </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166</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296</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09"/>
                  </a:ext>
                </a:extLst>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小微店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674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104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477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extLst>
                  <a:ext uri="{0D108BD9-81ED-4DB2-BD59-A6C34878D82A}">
                    <a16:rowId xmlns:a16="http://schemas.microsoft.com/office/drawing/2014/main" xmlns="" val="10010"/>
                  </a:ext>
                </a:extLst>
              </a:tr>
            </a:tbl>
          </a:graphicData>
        </a:graphic>
      </p:graphicFrame>
      <p:sp>
        <p:nvSpPr>
          <p:cNvPr id="10" name="矩形 9"/>
          <p:cNvSpPr/>
          <p:nvPr/>
        </p:nvSpPr>
        <p:spPr>
          <a:xfrm>
            <a:off x="711510" y="1320024"/>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消费会员数与月均消费：</a:t>
            </a:r>
            <a:r>
              <a:rPr lang="zh-CN" altLang="en-US" sz="1400" dirty="0">
                <a:latin typeface="微软雅黑" panose="020B0503020204020204" pitchFamily="34" charset="-122"/>
                <a:ea typeface="微软雅黑" panose="020B0503020204020204" pitchFamily="34" charset="-122"/>
              </a:rPr>
              <a:t>基本上呈现为线性关系，但特一、大一店在消费金额上较低；</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新增与复购消费会员数：</a:t>
            </a:r>
            <a:r>
              <a:rPr lang="zh-CN" altLang="en-US" sz="1400" dirty="0">
                <a:latin typeface="微软雅黑" panose="020B0503020204020204" pitchFamily="34" charset="-122"/>
                <a:ea typeface="微软雅黑" panose="020B0503020204020204" pitchFamily="34" charset="-122"/>
              </a:rPr>
              <a:t>整体呈现为线性关系，但小二店新增会员</a:t>
            </a:r>
            <a:r>
              <a:rPr lang="zh-CN" altLang="en-US" sz="1400" dirty="0" smtClean="0">
                <a:latin typeface="微软雅黑" panose="020B0503020204020204" pitchFamily="34" charset="-122"/>
                <a:ea typeface="微软雅黑" panose="020B0503020204020204" pitchFamily="34" charset="-122"/>
              </a:rPr>
              <a:t>较多，复购会员偏低。</a:t>
            </a:r>
            <a:endParaRPr lang="zh-CN" altLang="en-US" sz="1400" dirty="0">
              <a:latin typeface="微软雅黑" panose="020B0503020204020204" pitchFamily="34" charset="-122"/>
              <a:ea typeface="微软雅黑" panose="020B0503020204020204" pitchFamily="34" charset="-122"/>
            </a:endParaRPr>
          </a:p>
        </p:txBody>
      </p:sp>
      <p:sp>
        <p:nvSpPr>
          <p:cNvPr id="6" name="椭圆 5"/>
          <p:cNvSpPr/>
          <p:nvPr/>
        </p:nvSpPr>
        <p:spPr>
          <a:xfrm>
            <a:off x="2774981" y="2589292"/>
            <a:ext cx="823866" cy="12584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37515" y="5067679"/>
            <a:ext cx="3408536" cy="72654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22396"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23</a:t>
            </a:fld>
            <a:endParaRPr lang="zh-HK" altLang="en-US" sz="1400" dirty="0"/>
          </a:p>
        </p:txBody>
      </p:sp>
      <p:graphicFrame>
        <p:nvGraphicFramePr>
          <p:cNvPr id="10" name="图表 9"/>
          <p:cNvGraphicFramePr/>
          <p:nvPr>
            <p:extLst>
              <p:ext uri="{D42A27DB-BD31-4B8C-83A1-F6EECF244321}">
                <p14:modId xmlns:p14="http://schemas.microsoft.com/office/powerpoint/2010/main" val="2130592737"/>
              </p:ext>
            </p:extLst>
          </p:nvPr>
        </p:nvGraphicFramePr>
        <p:xfrm>
          <a:off x="643569" y="2208770"/>
          <a:ext cx="10875141" cy="3991969"/>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p:cNvSpPr/>
          <p:nvPr/>
        </p:nvSpPr>
        <p:spPr>
          <a:xfrm>
            <a:off x="658611" y="1686649"/>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留存：</a:t>
            </a:r>
            <a:r>
              <a:rPr lang="zh-CN" altLang="en-US" sz="1400" dirty="0">
                <a:latin typeface="微软雅黑" panose="020B0503020204020204" pitchFamily="34" charset="-122"/>
                <a:ea typeface="微软雅黑" panose="020B0503020204020204" pitchFamily="34" charset="-122"/>
              </a:rPr>
              <a:t>中小店留存较低，消费</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次会员占比平均达到</a:t>
            </a:r>
            <a:r>
              <a:rPr lang="en-US" altLang="zh-CN" sz="1400" dirty="0">
                <a:latin typeface="微软雅黑" panose="020B0503020204020204" pitchFamily="34" charset="-122"/>
                <a:ea typeface="微软雅黑" panose="020B0503020204020204" pitchFamily="34" charset="-122"/>
              </a:rPr>
              <a:t>49%</a:t>
            </a:r>
            <a:r>
              <a:rPr lang="zh-CN" altLang="en-US" sz="1400" dirty="0">
                <a:latin typeface="微软雅黑" panose="020B0503020204020204" pitchFamily="34" charset="-122"/>
                <a:ea typeface="微软雅黑" panose="020B0503020204020204" pitchFamily="34" charset="-122"/>
              </a:rPr>
              <a:t>；中小店增强会员，提升会员的经营能力</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黏性：</a:t>
            </a:r>
            <a:r>
              <a:rPr lang="zh-CN" altLang="en-US" sz="1400" dirty="0">
                <a:latin typeface="微软雅黑" panose="020B0503020204020204" pitchFamily="34" charset="-122"/>
                <a:ea typeface="微软雅黑" panose="020B0503020204020204" pitchFamily="34" charset="-122"/>
              </a:rPr>
              <a:t>用户黏性随店型的增大而增加，超特大店会员黏性不强。</a:t>
            </a:r>
          </a:p>
        </p:txBody>
      </p:sp>
      <p:sp>
        <p:nvSpPr>
          <p:cNvPr id="13" name="矩形 12"/>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中小店重点关注会员的精细化运营，大店重点关注会员价值提升。</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门店品类分析</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24</a:t>
            </a:fld>
            <a:endParaRPr lang="zh-HK" altLang="en-US" sz="1400" dirty="0"/>
          </a:p>
        </p:txBody>
      </p:sp>
      <p:graphicFrame>
        <p:nvGraphicFramePr>
          <p:cNvPr id="10" name="图表 9"/>
          <p:cNvGraphicFramePr/>
          <p:nvPr>
            <p:extLst>
              <p:ext uri="{D42A27DB-BD31-4B8C-83A1-F6EECF244321}">
                <p14:modId xmlns:p14="http://schemas.microsoft.com/office/powerpoint/2010/main" val="2120487237"/>
              </p:ext>
            </p:extLst>
          </p:nvPr>
        </p:nvGraphicFramePr>
        <p:xfrm>
          <a:off x="678815" y="1887702"/>
          <a:ext cx="10781030" cy="3806825"/>
        </p:xfrm>
        <a:graphic>
          <a:graphicData uri="http://schemas.openxmlformats.org/drawingml/2006/chart">
            <c:chart xmlns:c="http://schemas.openxmlformats.org/drawingml/2006/chart" xmlns:r="http://schemas.openxmlformats.org/officeDocument/2006/relationships" r:id="rId4"/>
          </a:graphicData>
        </a:graphic>
      </p:graphicFrame>
      <p:sp>
        <p:nvSpPr>
          <p:cNvPr id="13" name="矩形 12"/>
          <p:cNvSpPr/>
          <p:nvPr/>
        </p:nvSpPr>
        <p:spPr>
          <a:xfrm>
            <a:off x="711510" y="1354139"/>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处方药：</a:t>
            </a:r>
            <a:r>
              <a:rPr lang="zh-CN" altLang="en-US" sz="1400" dirty="0">
                <a:latin typeface="微软雅黑" panose="020B0503020204020204" pitchFamily="34" charset="-122"/>
                <a:ea typeface="微软雅黑" panose="020B0503020204020204" pitchFamily="34" charset="-122"/>
              </a:rPr>
              <a:t>特大店（特二）处方药销售占比最高，达到</a:t>
            </a:r>
            <a:r>
              <a:rPr lang="en-US" altLang="zh-CN" sz="1400" dirty="0">
                <a:latin typeface="微软雅黑" panose="020B0503020204020204" pitchFamily="34" charset="-122"/>
                <a:ea typeface="微软雅黑" panose="020B0503020204020204" pitchFamily="34" charset="-122"/>
              </a:rPr>
              <a:t>44.2</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非处方药</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小店（小二）非处方药店销售占比最高，达到</a:t>
            </a:r>
            <a:r>
              <a:rPr lang="en-US" altLang="zh-CN" sz="1400" dirty="0">
                <a:latin typeface="微软雅黑" panose="020B0503020204020204" pitchFamily="34" charset="-122"/>
                <a:ea typeface="微软雅黑" panose="020B0503020204020204" pitchFamily="34" charset="-122"/>
              </a:rPr>
              <a:t>38.5%</a:t>
            </a:r>
            <a:r>
              <a:rPr lang="zh-CN" altLang="en-US" sz="1400" dirty="0">
                <a:latin typeface="微软雅黑" panose="020B0503020204020204" pitchFamily="34" charset="-122"/>
                <a:ea typeface="微软雅黑" panose="020B0503020204020204" pitchFamily="34" charset="-122"/>
              </a:rPr>
              <a:t>；</a:t>
            </a: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保健品：</a:t>
            </a:r>
            <a:r>
              <a:rPr lang="zh-CN" altLang="en-US" sz="1400" dirty="0">
                <a:latin typeface="微软雅黑" panose="020B0503020204020204" pitchFamily="34" charset="-122"/>
                <a:ea typeface="微软雅黑" panose="020B0503020204020204" pitchFamily="34" charset="-122"/>
              </a:rPr>
              <a:t>小店（小微店）保健品销售占比最高，达到</a:t>
            </a:r>
            <a:r>
              <a:rPr lang="en-US" altLang="zh-CN" sz="1400" dirty="0">
                <a:latin typeface="微软雅黑" panose="020B0503020204020204" pitchFamily="34" charset="-122"/>
                <a:ea typeface="微软雅黑" panose="020B0503020204020204" pitchFamily="34" charset="-122"/>
              </a:rPr>
              <a:t>12</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中药</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特大店（特二）中药销售占比最高，达到</a:t>
            </a:r>
            <a:r>
              <a:rPr lang="en-US" altLang="zh-CN" sz="1400" dirty="0">
                <a:latin typeface="微软雅黑" panose="020B0503020204020204" pitchFamily="34" charset="-122"/>
                <a:ea typeface="微软雅黑" panose="020B0503020204020204" pitchFamily="34" charset="-122"/>
              </a:rPr>
              <a:t>14.8%</a:t>
            </a:r>
            <a:r>
              <a:rPr lang="zh-CN" altLang="en-US" sz="14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标题 1"/>
          <p:cNvSpPr txBox="1"/>
          <p:nvPr/>
        </p:nvSpPr>
        <p:spPr bwMode="auto">
          <a:xfrm>
            <a:off x="6874309" y="2811239"/>
            <a:ext cx="2564805" cy="553998"/>
          </a:xfrm>
          <a:prstGeom prst="rect">
            <a:avLst/>
          </a:prstGeom>
          <a:noFill/>
          <a:ln>
            <a:noFill/>
          </a:ln>
          <a:effectLst>
            <a:outerShdw blurRad="50800" dist="38100" dir="2700000" algn="tl" rotWithShape="0">
              <a:schemeClr val="accent6">
                <a:lumMod val="50000"/>
                <a:alpha val="4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a:lnSpc>
                <a:spcPct val="90000"/>
              </a:lnSpc>
            </a:pPr>
            <a:r>
              <a:rPr lang="zh-CN" altLang="en-US" sz="4000" b="1" dirty="0">
                <a:solidFill>
                  <a:srgbClr val="029E42"/>
                </a:solidFill>
                <a:latin typeface="微软雅黑" panose="020B0503020204020204" pitchFamily="34" charset="-122"/>
                <a:ea typeface="微软雅黑" panose="020B0503020204020204" pitchFamily="34" charset="-122"/>
              </a:rPr>
              <a:t>谢谢聆听！</a:t>
            </a:r>
            <a:endParaRPr lang="zh-HK" altLang="en-US" sz="4000" b="1" dirty="0">
              <a:solidFill>
                <a:srgbClr val="029E42"/>
              </a:solidFill>
              <a:latin typeface="微软雅黑" panose="020B0503020204020204" pitchFamily="34" charset="-122"/>
              <a:ea typeface="微软雅黑" panose="020B0503020204020204" pitchFamily="34" charset="-122"/>
            </a:endParaRPr>
          </a:p>
        </p:txBody>
      </p:sp>
      <p:sp>
        <p:nvSpPr>
          <p:cNvPr id="123" name="矩形 122"/>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0" y="818790"/>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8449" y="2635448"/>
            <a:ext cx="108000" cy="90558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946062" y="2616751"/>
            <a:ext cx="3314700" cy="942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概述</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3</a:t>
            </a:fld>
            <a:endParaRPr lang="zh-HK" altLang="en-US" sz="1400" dirty="0"/>
          </a:p>
        </p:txBody>
      </p:sp>
      <p:sp>
        <p:nvSpPr>
          <p:cNvPr id="32" name="矩形 31"/>
          <p:cNvSpPr/>
          <p:nvPr/>
        </p:nvSpPr>
        <p:spPr>
          <a:xfrm>
            <a:off x="3532710" y="1692293"/>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线下会员注册占比降低，线上注册正在逐渐成为</a:t>
            </a:r>
            <a:r>
              <a:rPr lang="zh-CN" altLang="en-US" sz="1600" b="1" dirty="0" smtClean="0">
                <a:latin typeface="微软雅黑" panose="020B0503020204020204" pitchFamily="34" charset="-122"/>
                <a:ea typeface="微软雅黑" panose="020B0503020204020204" pitchFamily="34" charset="-122"/>
              </a:rPr>
              <a:t>主流。</a:t>
            </a:r>
            <a:endParaRPr lang="zh-CN" altLang="en-US" sz="1600" b="1" dirty="0">
              <a:latin typeface="微软雅黑" panose="020B0503020204020204" pitchFamily="34" charset="-122"/>
              <a:ea typeface="微软雅黑" panose="020B0503020204020204" pitchFamily="34" charset="-122"/>
            </a:endParaRPr>
          </a:p>
        </p:txBody>
      </p:sp>
      <p:sp>
        <p:nvSpPr>
          <p:cNvPr id="33" name="矩形 32"/>
          <p:cNvSpPr/>
          <p:nvPr/>
        </p:nvSpPr>
        <p:spPr>
          <a:xfrm>
            <a:off x="3532710" y="2638395"/>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青年会员人群基数大、消费低，重点</a:t>
            </a:r>
            <a:r>
              <a:rPr lang="zh-CN" altLang="en-US" sz="1600" b="1" dirty="0" smtClean="0">
                <a:latin typeface="微软雅黑" panose="020B0503020204020204" pitchFamily="34" charset="-122"/>
                <a:ea typeface="微软雅黑" panose="020B0503020204020204" pitchFamily="34" charset="-122"/>
              </a:rPr>
              <a:t>维系，偏好</a:t>
            </a:r>
            <a:r>
              <a:rPr lang="zh-CN" altLang="en-US" sz="1600" b="1" dirty="0">
                <a:latin typeface="微软雅黑" panose="020B0503020204020204" pitchFamily="34" charset="-122"/>
                <a:ea typeface="微软雅黑" panose="020B0503020204020204" pitchFamily="34" charset="-122"/>
              </a:rPr>
              <a:t>非处方药、保健</a:t>
            </a:r>
            <a:r>
              <a:rPr lang="zh-CN" altLang="en-US" sz="1600" b="1" dirty="0" smtClean="0">
                <a:latin typeface="微软雅黑" panose="020B0503020204020204" pitchFamily="34" charset="-122"/>
                <a:ea typeface="微软雅黑" panose="020B0503020204020204" pitchFamily="34" charset="-122"/>
              </a:rPr>
              <a:t>食品。</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3532710" y="4432960"/>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咽喉炎渗透率最高，糖尿病人均年产值</a:t>
            </a:r>
            <a:r>
              <a:rPr lang="zh-CN" altLang="en-US" sz="1600" b="1" dirty="0" smtClean="0">
                <a:latin typeface="微软雅黑" panose="020B0503020204020204" pitchFamily="34" charset="-122"/>
                <a:ea typeface="微软雅黑" panose="020B0503020204020204" pitchFamily="34" charset="-122"/>
              </a:rPr>
              <a:t>最大。</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a:xfrm>
            <a:off x="3532710" y="3534882"/>
            <a:ext cx="6300000" cy="246221"/>
          </a:xfrm>
          <a:prstGeom prst="rect">
            <a:avLst/>
          </a:prstGeom>
        </p:spPr>
        <p:txBody>
          <a:bodyPr wrap="square" lIns="0" tIns="0" rIns="0" bIns="0" anchor="ctr" anchorCtr="0">
            <a:spAutoFit/>
          </a:bodyPr>
          <a:lstStyle/>
          <a:p>
            <a:r>
              <a:rPr lang="zh-CN" altLang="en-US" sz="1600" b="1" dirty="0" smtClean="0">
                <a:latin typeface="微软雅黑" panose="020B0503020204020204" pitchFamily="34" charset="-122"/>
                <a:ea typeface="微软雅黑" panose="020B0503020204020204" pitchFamily="34" charset="-122"/>
              </a:rPr>
              <a:t>中年</a:t>
            </a:r>
            <a:r>
              <a:rPr lang="zh-CN" altLang="en-US" sz="1600" b="1" dirty="0">
                <a:latin typeface="微软雅黑" panose="020B0503020204020204" pitchFamily="34" charset="-122"/>
                <a:ea typeface="微软雅黑" panose="020B0503020204020204" pitchFamily="34" charset="-122"/>
              </a:rPr>
              <a:t>会员消费多、消费高，重点输出价值</a:t>
            </a:r>
            <a:r>
              <a:rPr lang="zh-CN" altLang="en-US" sz="1600" b="1" dirty="0" smtClean="0">
                <a:latin typeface="微软雅黑" panose="020B0503020204020204" pitchFamily="34" charset="-122"/>
                <a:ea typeface="微软雅黑" panose="020B0503020204020204" pitchFamily="34" charset="-122"/>
              </a:rPr>
              <a:t>。老年人偏好</a:t>
            </a:r>
            <a:r>
              <a:rPr lang="zh-CN" altLang="en-US" sz="1600" b="1" dirty="0">
                <a:latin typeface="微软雅黑" panose="020B0503020204020204" pitchFamily="34" charset="-122"/>
                <a:ea typeface="微软雅黑" panose="020B0503020204020204" pitchFamily="34" charset="-122"/>
              </a:rPr>
              <a:t>处方药、中药。</a:t>
            </a:r>
            <a:endParaRPr lang="zh-CN" altLang="en-US" sz="1600" b="1" dirty="0">
              <a:latin typeface="微软雅黑" panose="020B0503020204020204" pitchFamily="34" charset="-122"/>
              <a:ea typeface="微软雅黑" panose="020B0503020204020204" pitchFamily="34" charset="-122"/>
            </a:endParaRPr>
          </a:p>
        </p:txBody>
      </p:sp>
      <p:sp>
        <p:nvSpPr>
          <p:cNvPr id="36" name="矩形 35"/>
          <p:cNvSpPr/>
          <p:nvPr/>
        </p:nvSpPr>
        <p:spPr>
          <a:xfrm>
            <a:off x="3532710" y="5331038"/>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中小店重点关注会员的精细化运营，大店重点关注会员价值提升。</a:t>
            </a:r>
            <a:endParaRPr lang="zh-CN" altLang="en-US" sz="16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2756875" y="1528462"/>
            <a:ext cx="666750" cy="666750"/>
          </a:xfrm>
          <a:prstGeom prst="rect">
            <a:avLst/>
          </a:prstGeom>
        </p:spPr>
      </p:pic>
      <p:pic>
        <p:nvPicPr>
          <p:cNvPr id="8" name="图片 7"/>
          <p:cNvPicPr>
            <a:picLocks noChangeAspect="1"/>
          </p:cNvPicPr>
          <p:nvPr/>
        </p:nvPicPr>
        <p:blipFill>
          <a:blip r:embed="rId5"/>
          <a:stretch>
            <a:fillRect/>
          </a:stretch>
        </p:blipFill>
        <p:spPr>
          <a:xfrm>
            <a:off x="2756875" y="5120774"/>
            <a:ext cx="666750" cy="666750"/>
          </a:xfrm>
          <a:prstGeom prst="rect">
            <a:avLst/>
          </a:prstGeom>
        </p:spPr>
      </p:pic>
      <p:pic>
        <p:nvPicPr>
          <p:cNvPr id="37" name="图片 36"/>
          <p:cNvPicPr>
            <a:picLocks noChangeAspect="1"/>
          </p:cNvPicPr>
          <p:nvPr/>
        </p:nvPicPr>
        <p:blipFill>
          <a:blip r:embed="rId6"/>
          <a:stretch>
            <a:fillRect/>
          </a:stretch>
        </p:blipFill>
        <p:spPr>
          <a:xfrm>
            <a:off x="2756875" y="4222696"/>
            <a:ext cx="666750" cy="666750"/>
          </a:xfrm>
          <a:prstGeom prst="rect">
            <a:avLst/>
          </a:prstGeom>
        </p:spPr>
      </p:pic>
      <p:pic>
        <p:nvPicPr>
          <p:cNvPr id="38" name="图片 37"/>
          <p:cNvPicPr>
            <a:picLocks noChangeAspect="1"/>
          </p:cNvPicPr>
          <p:nvPr/>
        </p:nvPicPr>
        <p:blipFill>
          <a:blip r:embed="rId7"/>
          <a:stretch>
            <a:fillRect/>
          </a:stretch>
        </p:blipFill>
        <p:spPr>
          <a:xfrm>
            <a:off x="2756875" y="3324618"/>
            <a:ext cx="666750" cy="666750"/>
          </a:xfrm>
          <a:prstGeom prst="rect">
            <a:avLst/>
          </a:prstGeom>
        </p:spPr>
      </p:pic>
      <p:pic>
        <p:nvPicPr>
          <p:cNvPr id="39" name="图片 38"/>
          <p:cNvPicPr>
            <a:picLocks noChangeAspect="1"/>
          </p:cNvPicPr>
          <p:nvPr/>
        </p:nvPicPr>
        <p:blipFill>
          <a:blip r:embed="rId8"/>
          <a:stretch>
            <a:fillRect/>
          </a:stretch>
        </p:blipFill>
        <p:spPr>
          <a:xfrm>
            <a:off x="2756875" y="2426540"/>
            <a:ext cx="666750" cy="666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名词定义</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4</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124186646"/>
              </p:ext>
            </p:extLst>
          </p:nvPr>
        </p:nvGraphicFramePr>
        <p:xfrm>
          <a:off x="1017905" y="1045212"/>
          <a:ext cx="10171430" cy="5404858"/>
        </p:xfrm>
        <a:graphic>
          <a:graphicData uri="http://schemas.openxmlformats.org/drawingml/2006/table">
            <a:tbl>
              <a:tblPr firstRow="1" bandRow="1">
                <a:tableStyleId>{93296810-A885-4BE3-A3E7-6D5BEEA58F35}</a:tableStyleId>
              </a:tblPr>
              <a:tblGrid>
                <a:gridCol w="1927860">
                  <a:extLst>
                    <a:ext uri="{9D8B030D-6E8A-4147-A177-3AD203B41FA5}">
                      <a16:colId xmlns:a16="http://schemas.microsoft.com/office/drawing/2014/main" xmlns="" val="20000"/>
                    </a:ext>
                  </a:extLst>
                </a:gridCol>
                <a:gridCol w="6151245">
                  <a:extLst>
                    <a:ext uri="{9D8B030D-6E8A-4147-A177-3AD203B41FA5}">
                      <a16:colId xmlns:a16="http://schemas.microsoft.com/office/drawing/2014/main" xmlns="" val="20001"/>
                    </a:ext>
                  </a:extLst>
                </a:gridCol>
                <a:gridCol w="2092325">
                  <a:extLst>
                    <a:ext uri="{9D8B030D-6E8A-4147-A177-3AD203B41FA5}">
                      <a16:colId xmlns:a16="http://schemas.microsoft.com/office/drawing/2014/main" xmlns="" val="20002"/>
                    </a:ext>
                  </a:extLst>
                </a:gridCol>
              </a:tblGrid>
              <a:tr h="445132">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名称</a:t>
                      </a: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释义</a:t>
                      </a: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备注</a:t>
                      </a:r>
                    </a:p>
                  </a:txBody>
                  <a:tcPr marL="0" marR="0" marT="0" marB="0" anchor="ctr" anchorCtr="1"/>
                </a:tc>
                <a:extLst>
                  <a:ext uri="{0D108BD9-81ED-4DB2-BD59-A6C34878D82A}">
                    <a16:rowId xmlns:a16="http://schemas.microsoft.com/office/drawing/2014/main" xmlns="" val="10000"/>
                  </a:ext>
                </a:extLst>
              </a:tr>
              <a:tr h="356347">
                <a:tc>
                  <a:txBody>
                    <a:bodyPr/>
                    <a:lstStyle/>
                    <a:p>
                      <a:pPr algn="r">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顾客</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开卡或有消费的自然人</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1"/>
                  </a:ext>
                </a:extLst>
              </a:tr>
              <a:tr h="355742">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非会员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未开卡但有消费的顾客</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2"/>
                  </a:ext>
                </a:extLst>
              </a:tr>
              <a:tr h="355742">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已开卡的顾客</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3"/>
                  </a:ext>
                </a:extLst>
              </a:tr>
              <a:tr h="356347">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消费会员</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在门店或者线上销售渠道有交易行为的会员</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356347">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未消费会员</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同时在门店和线上渠道都没有交易行为的会员</a:t>
                      </a:r>
                    </a:p>
                  </a:txBody>
                  <a:tcPr anchor="ct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355742">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线下消费会员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只在门店产生过交易行为的会员</a:t>
                      </a: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6"/>
                  </a:ext>
                </a:extLst>
              </a:tr>
              <a:tr h="355742">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线上消费会员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只在线上各销售渠道产生过交易行为的会员</a:t>
                      </a: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7"/>
                  </a:ext>
                </a:extLst>
              </a:tr>
              <a:tr h="356347">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全渠道消费会员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同时在门店与线上销售渠道产生过交易行为的会员</a:t>
                      </a:r>
                    </a:p>
                  </a:txBody>
                  <a:tcPr anchor="ctr"/>
                </a:tc>
                <a:tc>
                  <a:txBody>
                    <a:bodyPr/>
                    <a:lstStyle/>
                    <a:p>
                      <a:pPr marL="0" algn="l" defTabSz="914400" rtl="0" eaLnBrk="1" latinLnBrk="0" hangingPunct="1"/>
                      <a:endParaRPr lang="zh-CN" altLang="en-US" sz="1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8"/>
                  </a:ext>
                </a:extLst>
              </a:tr>
              <a:tr h="355742">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新增订单</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自然年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中年新增会员与非会员产生的</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订单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9"/>
                  </a:ext>
                </a:extLst>
              </a:tr>
              <a:tr h="356347">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年新增会员</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自然年中新开卡的顾客</a:t>
                      </a: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356347">
                <a:tc>
                  <a:txBody>
                    <a:bodyPr/>
                    <a:lstStyle/>
                    <a:p>
                      <a:pPr algn="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新门店</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自然年或某个约束时间段内新开业的门店</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含重新迁址店</a:t>
                      </a:r>
                    </a:p>
                  </a:txBody>
                  <a:tcPr anchor="ctr"/>
                </a:tc>
                <a:extLst>
                  <a:ext uri="{0D108BD9-81ED-4DB2-BD59-A6C34878D82A}">
                    <a16:rowId xmlns:a16="http://schemas.microsoft.com/office/drawing/2014/main" xmlns="" val="10010"/>
                  </a:ext>
                </a:extLst>
              </a:tr>
              <a:tr h="355742">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老门店</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在当前自然年或某个约束时间段之前开业的门店</a:t>
                      </a: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11"/>
                  </a:ext>
                </a:extLst>
              </a:tr>
              <a:tr h="323724">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年复购率</a:t>
                      </a:r>
                    </a:p>
                  </a:txBody>
                  <a:tcPr anchor="ctr"/>
                </a:tc>
                <a:tc>
                  <a: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在上一个自然年购买过的会员本自然年还会购买的比率</a:t>
                      </a:r>
                    </a:p>
                  </a:txBody>
                  <a:tcPr anchor="ctr"/>
                </a:tc>
                <a:tc>
                  <a:txBody>
                    <a:bodyPr/>
                    <a:lstStyle/>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12"/>
                  </a:ext>
                </a:extLst>
              </a:tr>
              <a:tr h="363468">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品类渗透率</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当前自然年购买过该品类的人数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总购买人数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1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会员现状</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5</a:t>
            </a:fld>
            <a:endParaRPr lang="zh-HK" altLang="en-US" sz="1400" dirty="0"/>
          </a:p>
        </p:txBody>
      </p:sp>
      <p:pic>
        <p:nvPicPr>
          <p:cNvPr id="7" name="图片 6"/>
          <p:cNvPicPr>
            <a:picLocks noChangeAspect="1"/>
          </p:cNvPicPr>
          <p:nvPr/>
        </p:nvPicPr>
        <p:blipFill>
          <a:blip r:embed="rId4"/>
          <a:stretch>
            <a:fillRect/>
          </a:stretch>
        </p:blipFill>
        <p:spPr>
          <a:xfrm>
            <a:off x="6832897" y="1791179"/>
            <a:ext cx="537345" cy="545741"/>
          </a:xfrm>
          <a:prstGeom prst="rect">
            <a:avLst/>
          </a:prstGeom>
        </p:spPr>
      </p:pic>
      <p:pic>
        <p:nvPicPr>
          <p:cNvPr id="8" name="图片 7"/>
          <p:cNvPicPr>
            <a:picLocks noChangeAspect="1"/>
          </p:cNvPicPr>
          <p:nvPr/>
        </p:nvPicPr>
        <p:blipFill>
          <a:blip r:embed="rId4"/>
          <a:stretch>
            <a:fillRect/>
          </a:stretch>
        </p:blipFill>
        <p:spPr>
          <a:xfrm>
            <a:off x="8566540" y="1825814"/>
            <a:ext cx="537345" cy="545741"/>
          </a:xfrm>
          <a:prstGeom prst="rect">
            <a:avLst/>
          </a:prstGeom>
        </p:spPr>
      </p:pic>
      <p:pic>
        <p:nvPicPr>
          <p:cNvPr id="9" name="图片 8"/>
          <p:cNvPicPr>
            <a:picLocks noChangeAspect="1"/>
          </p:cNvPicPr>
          <p:nvPr/>
        </p:nvPicPr>
        <p:blipFill>
          <a:blip r:embed="rId4"/>
          <a:stretch>
            <a:fillRect/>
          </a:stretch>
        </p:blipFill>
        <p:spPr>
          <a:xfrm>
            <a:off x="6832897" y="3125461"/>
            <a:ext cx="537345" cy="545741"/>
          </a:xfrm>
          <a:prstGeom prst="rect">
            <a:avLst/>
          </a:prstGeom>
        </p:spPr>
      </p:pic>
      <p:pic>
        <p:nvPicPr>
          <p:cNvPr id="10" name="图片 9"/>
          <p:cNvPicPr>
            <a:picLocks noChangeAspect="1"/>
          </p:cNvPicPr>
          <p:nvPr/>
        </p:nvPicPr>
        <p:blipFill>
          <a:blip r:embed="rId4"/>
          <a:stretch>
            <a:fillRect/>
          </a:stretch>
        </p:blipFill>
        <p:spPr>
          <a:xfrm>
            <a:off x="8566540" y="3125461"/>
            <a:ext cx="537345" cy="545741"/>
          </a:xfrm>
          <a:prstGeom prst="rect">
            <a:avLst/>
          </a:prstGeom>
        </p:spPr>
      </p:pic>
      <p:pic>
        <p:nvPicPr>
          <p:cNvPr id="11" name="图片 10"/>
          <p:cNvPicPr>
            <a:picLocks noChangeAspect="1"/>
          </p:cNvPicPr>
          <p:nvPr/>
        </p:nvPicPr>
        <p:blipFill>
          <a:blip r:embed="rId4"/>
          <a:stretch>
            <a:fillRect/>
          </a:stretch>
        </p:blipFill>
        <p:spPr>
          <a:xfrm>
            <a:off x="10377126" y="1825814"/>
            <a:ext cx="537345" cy="545741"/>
          </a:xfrm>
          <a:prstGeom prst="rect">
            <a:avLst/>
          </a:prstGeom>
        </p:spPr>
      </p:pic>
      <p:pic>
        <p:nvPicPr>
          <p:cNvPr id="13" name="图片 12"/>
          <p:cNvPicPr>
            <a:picLocks noChangeAspect="1"/>
          </p:cNvPicPr>
          <p:nvPr/>
        </p:nvPicPr>
        <p:blipFill>
          <a:blip r:embed="rId4"/>
          <a:stretch>
            <a:fillRect/>
          </a:stretch>
        </p:blipFill>
        <p:spPr>
          <a:xfrm>
            <a:off x="10377126" y="3108084"/>
            <a:ext cx="537345" cy="545741"/>
          </a:xfrm>
          <a:prstGeom prst="rect">
            <a:avLst/>
          </a:prstGeom>
        </p:spPr>
      </p:pic>
      <p:sp>
        <p:nvSpPr>
          <p:cNvPr id="14" name="矩形 13"/>
          <p:cNvSpPr/>
          <p:nvPr/>
        </p:nvSpPr>
        <p:spPr>
          <a:xfrm>
            <a:off x="6793793" y="2649051"/>
            <a:ext cx="615553"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总会员数</a:t>
            </a:r>
          </a:p>
        </p:txBody>
      </p:sp>
      <p:sp>
        <p:nvSpPr>
          <p:cNvPr id="15" name="矩形 14"/>
          <p:cNvSpPr/>
          <p:nvPr/>
        </p:nvSpPr>
        <p:spPr>
          <a:xfrm>
            <a:off x="6562960" y="3990232"/>
            <a:ext cx="1077218"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线下消费会员数</a:t>
            </a:r>
          </a:p>
        </p:txBody>
      </p:sp>
      <p:sp>
        <p:nvSpPr>
          <p:cNvPr id="16" name="矩形 15"/>
          <p:cNvSpPr/>
          <p:nvPr/>
        </p:nvSpPr>
        <p:spPr>
          <a:xfrm>
            <a:off x="8296603" y="3972855"/>
            <a:ext cx="1077218"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线上消费会员数</a:t>
            </a:r>
          </a:p>
        </p:txBody>
      </p:sp>
      <p:sp>
        <p:nvSpPr>
          <p:cNvPr id="17" name="矩形 16"/>
          <p:cNvSpPr/>
          <p:nvPr/>
        </p:nvSpPr>
        <p:spPr>
          <a:xfrm>
            <a:off x="6655934" y="2337265"/>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2665</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18" name="矩形 17"/>
          <p:cNvSpPr/>
          <p:nvPr/>
        </p:nvSpPr>
        <p:spPr>
          <a:xfrm>
            <a:off x="10184133" y="2650602"/>
            <a:ext cx="923330" cy="184666"/>
          </a:xfrm>
          <a:prstGeom prst="rect">
            <a:avLst/>
          </a:prstGeom>
        </p:spPr>
        <p:txBody>
          <a:bodyPr wrap="none" lIns="0" tIns="0" rIns="0" bIns="0">
            <a:spAutoFit/>
          </a:bodyPr>
          <a:lstStyle/>
          <a:p>
            <a:r>
              <a:rPr lang="zh-CN" altLang="en-US" sz="1200" b="1">
                <a:solidFill>
                  <a:schemeClr val="accent6">
                    <a:lumMod val="60000"/>
                    <a:lumOff val="40000"/>
                  </a:schemeClr>
                </a:solidFill>
                <a:latin typeface="微软雅黑" panose="020B0503020204020204" pitchFamily="34" charset="-122"/>
                <a:ea typeface="微软雅黑" panose="020B0503020204020204" pitchFamily="34" charset="-122"/>
              </a:rPr>
              <a:t>未消费会员数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0279512" y="2338816"/>
            <a:ext cx="732573"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696</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0" name="矩形 19"/>
          <p:cNvSpPr/>
          <p:nvPr/>
        </p:nvSpPr>
        <p:spPr>
          <a:xfrm>
            <a:off x="6655934" y="3687118"/>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1946</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1" name="矩形 20"/>
          <p:cNvSpPr/>
          <p:nvPr/>
        </p:nvSpPr>
        <p:spPr>
          <a:xfrm>
            <a:off x="8548275" y="3687118"/>
            <a:ext cx="573875"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17</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2" name="矩形 21"/>
          <p:cNvSpPr/>
          <p:nvPr/>
        </p:nvSpPr>
        <p:spPr>
          <a:xfrm>
            <a:off x="8450492" y="2650602"/>
            <a:ext cx="769441"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消费会员数</a:t>
            </a:r>
          </a:p>
        </p:txBody>
      </p:sp>
      <p:sp>
        <p:nvSpPr>
          <p:cNvPr id="23" name="矩形 22"/>
          <p:cNvSpPr/>
          <p:nvPr/>
        </p:nvSpPr>
        <p:spPr>
          <a:xfrm>
            <a:off x="8389577" y="2338816"/>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1969</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4" name="矩形 23"/>
          <p:cNvSpPr/>
          <p:nvPr/>
        </p:nvSpPr>
        <p:spPr>
          <a:xfrm>
            <a:off x="10030245" y="3981796"/>
            <a:ext cx="1231106"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全渠道消费会员数</a:t>
            </a:r>
          </a:p>
        </p:txBody>
      </p:sp>
      <p:sp>
        <p:nvSpPr>
          <p:cNvPr id="25" name="矩形 24"/>
          <p:cNvSpPr/>
          <p:nvPr/>
        </p:nvSpPr>
        <p:spPr>
          <a:xfrm>
            <a:off x="10321992" y="3696060"/>
            <a:ext cx="647613"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5.7</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7" name="矩形 26"/>
          <p:cNvSpPr/>
          <p:nvPr/>
        </p:nvSpPr>
        <p:spPr>
          <a:xfrm>
            <a:off x="4057856" y="6576051"/>
            <a:ext cx="8075295" cy="144780"/>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20140101-20190531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，人均相关数据时间范围为近一年。线上京东、饿了么、美团等消费数据未进行标记，不做统计。</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14400" y="1789183"/>
            <a:ext cx="4774093" cy="3737620"/>
            <a:chOff x="914400" y="1716524"/>
            <a:chExt cx="4774093" cy="3737620"/>
          </a:xfrm>
        </p:grpSpPr>
        <p:sp>
          <p:nvSpPr>
            <p:cNvPr id="29" name="Freeform 245"/>
            <p:cNvSpPr/>
            <p:nvPr/>
          </p:nvSpPr>
          <p:spPr bwMode="auto">
            <a:xfrm>
              <a:off x="4658552" y="1716524"/>
              <a:ext cx="1029941" cy="936310"/>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46"/>
            <p:cNvSpPr/>
            <p:nvPr/>
          </p:nvSpPr>
          <p:spPr bwMode="auto">
            <a:xfrm>
              <a:off x="2468022" y="2858605"/>
              <a:ext cx="1317366" cy="1117040"/>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1" name="Freeform 247"/>
            <p:cNvSpPr/>
            <p:nvPr/>
          </p:nvSpPr>
          <p:spPr bwMode="auto">
            <a:xfrm>
              <a:off x="3925834" y="3136232"/>
              <a:ext cx="341862" cy="615135"/>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48"/>
            <p:cNvSpPr/>
            <p:nvPr/>
          </p:nvSpPr>
          <p:spPr bwMode="auto">
            <a:xfrm>
              <a:off x="1071178" y="3371398"/>
              <a:ext cx="1830160" cy="1114863"/>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49"/>
            <p:cNvSpPr/>
            <p:nvPr/>
          </p:nvSpPr>
          <p:spPr bwMode="auto">
            <a:xfrm>
              <a:off x="4341731" y="3367043"/>
              <a:ext cx="648885" cy="388678"/>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50"/>
            <p:cNvSpPr/>
            <p:nvPr/>
          </p:nvSpPr>
          <p:spPr bwMode="auto">
            <a:xfrm>
              <a:off x="4688636" y="4088336"/>
              <a:ext cx="369316" cy="395904"/>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5" name="Freeform 251"/>
            <p:cNvSpPr/>
            <p:nvPr/>
          </p:nvSpPr>
          <p:spPr bwMode="auto">
            <a:xfrm>
              <a:off x="3317233" y="4332749"/>
              <a:ext cx="559609" cy="483398"/>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52"/>
            <p:cNvSpPr/>
            <p:nvPr/>
          </p:nvSpPr>
          <p:spPr bwMode="auto">
            <a:xfrm>
              <a:off x="3928126" y="4710471"/>
              <a:ext cx="711610" cy="548730"/>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7" name="Freeform 253"/>
            <p:cNvSpPr/>
            <p:nvPr/>
          </p:nvSpPr>
          <p:spPr bwMode="auto">
            <a:xfrm>
              <a:off x="2873031" y="1775316"/>
              <a:ext cx="2124117" cy="1687536"/>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54"/>
            <p:cNvSpPr/>
            <p:nvPr/>
          </p:nvSpPr>
          <p:spPr bwMode="auto">
            <a:xfrm>
              <a:off x="2100030" y="3195023"/>
              <a:ext cx="1203049" cy="829614"/>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55"/>
            <p:cNvSpPr/>
            <p:nvPr/>
          </p:nvSpPr>
          <p:spPr bwMode="auto">
            <a:xfrm>
              <a:off x="4531644" y="3690026"/>
              <a:ext cx="420789" cy="416361"/>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rgbClr val="01A145"/>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40" name="Freeform 256"/>
            <p:cNvSpPr/>
            <p:nvPr/>
          </p:nvSpPr>
          <p:spPr bwMode="auto">
            <a:xfrm>
              <a:off x="2760891" y="3805803"/>
              <a:ext cx="990747" cy="852477"/>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1" name="Freeform 257"/>
            <p:cNvSpPr/>
            <p:nvPr/>
          </p:nvSpPr>
          <p:spPr bwMode="auto">
            <a:xfrm>
              <a:off x="3778856" y="3968001"/>
              <a:ext cx="714184" cy="369430"/>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2" name="Freeform 258"/>
            <p:cNvSpPr/>
            <p:nvPr/>
          </p:nvSpPr>
          <p:spPr bwMode="auto">
            <a:xfrm>
              <a:off x="3411953" y="4644126"/>
              <a:ext cx="730540" cy="473598"/>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3" name="Freeform 259"/>
            <p:cNvSpPr/>
            <p:nvPr/>
          </p:nvSpPr>
          <p:spPr bwMode="auto">
            <a:xfrm>
              <a:off x="914400" y="2115000"/>
              <a:ext cx="1873709" cy="1369626"/>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4" name="Freeform 260"/>
            <p:cNvSpPr/>
            <p:nvPr/>
          </p:nvSpPr>
          <p:spPr bwMode="auto">
            <a:xfrm>
              <a:off x="3430461" y="3267968"/>
              <a:ext cx="261296" cy="434404"/>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5" name="Freeform 261"/>
            <p:cNvSpPr/>
            <p:nvPr/>
          </p:nvSpPr>
          <p:spPr bwMode="auto">
            <a:xfrm>
              <a:off x="3944343" y="3581523"/>
              <a:ext cx="570496" cy="50408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6" name="Freeform 262"/>
            <p:cNvSpPr/>
            <p:nvPr/>
          </p:nvSpPr>
          <p:spPr bwMode="auto">
            <a:xfrm>
              <a:off x="3466389" y="4028992"/>
              <a:ext cx="461622" cy="411541"/>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7" name="Freeform 263"/>
            <p:cNvSpPr/>
            <p:nvPr/>
          </p:nvSpPr>
          <p:spPr bwMode="auto">
            <a:xfrm>
              <a:off x="4280715" y="4224316"/>
              <a:ext cx="451673" cy="587237"/>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264"/>
            <p:cNvSpPr/>
            <p:nvPr/>
          </p:nvSpPr>
          <p:spPr bwMode="auto">
            <a:xfrm>
              <a:off x="2716253" y="4327305"/>
              <a:ext cx="829614" cy="813284"/>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9" name="Freeform 265"/>
            <p:cNvSpPr/>
            <p:nvPr/>
          </p:nvSpPr>
          <p:spPr bwMode="auto">
            <a:xfrm>
              <a:off x="4795732" y="2467750"/>
              <a:ext cx="743604" cy="498640"/>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0" name="Freeform 266"/>
            <p:cNvSpPr/>
            <p:nvPr/>
          </p:nvSpPr>
          <p:spPr bwMode="auto">
            <a:xfrm>
              <a:off x="3517560" y="3245105"/>
              <a:ext cx="525858" cy="83832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1" name="Freeform 267"/>
            <p:cNvSpPr/>
            <p:nvPr/>
          </p:nvSpPr>
          <p:spPr bwMode="auto">
            <a:xfrm>
              <a:off x="4370038" y="3764431"/>
              <a:ext cx="439848" cy="501905"/>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2" name="Freeform 268"/>
            <p:cNvSpPr/>
            <p:nvPr/>
          </p:nvSpPr>
          <p:spPr bwMode="auto">
            <a:xfrm>
              <a:off x="3826468" y="4258009"/>
              <a:ext cx="504432" cy="560764"/>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269"/>
            <p:cNvSpPr/>
            <p:nvPr/>
          </p:nvSpPr>
          <p:spPr bwMode="auto">
            <a:xfrm>
              <a:off x="4531170" y="4393718"/>
              <a:ext cx="386500" cy="470333"/>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4" name="Freeform 270"/>
            <p:cNvSpPr/>
            <p:nvPr/>
          </p:nvSpPr>
          <p:spPr bwMode="auto">
            <a:xfrm>
              <a:off x="3819139" y="5297366"/>
              <a:ext cx="219924" cy="156778"/>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5" name="Freeform 273"/>
            <p:cNvSpPr/>
            <p:nvPr/>
          </p:nvSpPr>
          <p:spPr bwMode="auto">
            <a:xfrm>
              <a:off x="4633511" y="2754087"/>
              <a:ext cx="531302" cy="48557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6" name="Freeform 274"/>
            <p:cNvSpPr/>
            <p:nvPr/>
          </p:nvSpPr>
          <p:spPr bwMode="auto">
            <a:xfrm>
              <a:off x="4212171" y="2890178"/>
              <a:ext cx="495373" cy="702233"/>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01A14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7" name="Freeform 275"/>
            <p:cNvSpPr/>
            <p:nvPr/>
          </p:nvSpPr>
          <p:spPr bwMode="auto">
            <a:xfrm>
              <a:off x="4347330" y="3023003"/>
              <a:ext cx="275603" cy="317535"/>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8" name="Freeform 276"/>
            <p:cNvSpPr/>
            <p:nvPr/>
          </p:nvSpPr>
          <p:spPr bwMode="auto">
            <a:xfrm>
              <a:off x="4572541" y="3030625"/>
              <a:ext cx="328797" cy="414807"/>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9" name="Freeform 277"/>
            <p:cNvSpPr/>
            <p:nvPr/>
          </p:nvSpPr>
          <p:spPr bwMode="auto">
            <a:xfrm>
              <a:off x="4710811" y="3902700"/>
              <a:ext cx="46815" cy="27219"/>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0" name="Freeform 278"/>
            <p:cNvSpPr/>
            <p:nvPr/>
          </p:nvSpPr>
          <p:spPr bwMode="auto">
            <a:xfrm>
              <a:off x="4982994" y="4677877"/>
              <a:ext cx="130648" cy="287426"/>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1" name="Freeform 279"/>
            <p:cNvSpPr/>
            <p:nvPr/>
          </p:nvSpPr>
          <p:spPr bwMode="auto">
            <a:xfrm>
              <a:off x="4932274" y="3990865"/>
              <a:ext cx="141550" cy="1311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280"/>
            <p:cNvSpPr/>
            <p:nvPr/>
          </p:nvSpPr>
          <p:spPr bwMode="auto">
            <a:xfrm>
              <a:off x="1763611" y="4265248"/>
              <a:ext cx="198149" cy="947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64" name="Group 161"/>
            <p:cNvGrpSpPr>
              <a:grpSpLocks noChangeAspect="1"/>
            </p:cNvGrpSpPr>
            <p:nvPr/>
          </p:nvGrpSpPr>
          <p:grpSpPr bwMode="auto">
            <a:xfrm>
              <a:off x="1159533" y="2292565"/>
              <a:ext cx="4283812" cy="3116674"/>
              <a:chOff x="3539" y="485"/>
              <a:chExt cx="3329" cy="2590"/>
            </a:xfrm>
          </p:grpSpPr>
          <p:sp>
            <p:nvSpPr>
              <p:cNvPr id="65"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4"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17"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2"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3"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4"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5"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6"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7"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8"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9"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0"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1"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2"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3"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4"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5"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6"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7"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8"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9"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0"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1"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2"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3"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4"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grpSp>
        <p:nvGrpSpPr>
          <p:cNvPr id="26" name="组合 25"/>
          <p:cNvGrpSpPr/>
          <p:nvPr/>
        </p:nvGrpSpPr>
        <p:grpSpPr>
          <a:xfrm>
            <a:off x="6562960" y="4455879"/>
            <a:ext cx="4703953" cy="1026181"/>
            <a:chOff x="6562960" y="4622060"/>
            <a:chExt cx="4703953" cy="1026181"/>
          </a:xfrm>
        </p:grpSpPr>
        <p:sp>
          <p:nvSpPr>
            <p:cNvPr id="145" name="矩形 144"/>
            <p:cNvSpPr/>
            <p:nvPr/>
          </p:nvSpPr>
          <p:spPr>
            <a:xfrm>
              <a:off x="8934388"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人均销售额</a:t>
              </a:r>
            </a:p>
          </p:txBody>
        </p:sp>
        <p:sp>
          <p:nvSpPr>
            <p:cNvPr id="146" name="矩形 145"/>
            <p:cNvSpPr/>
            <p:nvPr/>
          </p:nvSpPr>
          <p:spPr>
            <a:xfrm>
              <a:off x="6564928" y="4947083"/>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线下</a:t>
              </a:r>
            </a:p>
          </p:txBody>
        </p:sp>
        <p:sp>
          <p:nvSpPr>
            <p:cNvPr id="147" name="矩形 146"/>
            <p:cNvSpPr/>
            <p:nvPr/>
          </p:nvSpPr>
          <p:spPr>
            <a:xfrm>
              <a:off x="8934388"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448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6564928" y="5186250"/>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线上</a:t>
              </a:r>
            </a:p>
          </p:txBody>
        </p:sp>
        <p:sp>
          <p:nvSpPr>
            <p:cNvPr id="149" name="矩形 148"/>
            <p:cNvSpPr/>
            <p:nvPr/>
          </p:nvSpPr>
          <p:spPr>
            <a:xfrm>
              <a:off x="8934388"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447 </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0" name="矩形 149"/>
            <p:cNvSpPr/>
            <p:nvPr/>
          </p:nvSpPr>
          <p:spPr>
            <a:xfrm>
              <a:off x="6564928" y="5432241"/>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全渠道</a:t>
              </a:r>
            </a:p>
          </p:txBody>
        </p:sp>
        <p:sp>
          <p:nvSpPr>
            <p:cNvPr id="151" name="矩形 150"/>
            <p:cNvSpPr/>
            <p:nvPr/>
          </p:nvSpPr>
          <p:spPr>
            <a:xfrm>
              <a:off x="8934388"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1496 </a:t>
              </a:r>
              <a:endParaRPr lang="zh-CN" altLang="en-US" sz="1000">
                <a:solidFill>
                  <a:schemeClr val="tx1"/>
                </a:solidFill>
                <a:latin typeface="微软雅黑" panose="020B0503020204020204" pitchFamily="34" charset="-122"/>
                <a:ea typeface="微软雅黑" panose="020B0503020204020204" pitchFamily="34" charset="-122"/>
              </a:endParaRPr>
            </a:p>
          </p:txBody>
        </p:sp>
        <p:sp>
          <p:nvSpPr>
            <p:cNvPr id="152" name="矩形 151"/>
            <p:cNvSpPr/>
            <p:nvPr/>
          </p:nvSpPr>
          <p:spPr>
            <a:xfrm>
              <a:off x="6562960" y="4628884"/>
              <a:ext cx="1146226"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sp>
          <p:nvSpPr>
            <p:cNvPr id="153" name="矩形 152"/>
            <p:cNvSpPr/>
            <p:nvPr/>
          </p:nvSpPr>
          <p:spPr>
            <a:xfrm>
              <a:off x="7745919" y="4628884"/>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会员数</a:t>
              </a:r>
            </a:p>
          </p:txBody>
        </p:sp>
        <p:sp>
          <p:nvSpPr>
            <p:cNvPr id="154" name="矩形 153"/>
            <p:cNvSpPr/>
            <p:nvPr/>
          </p:nvSpPr>
          <p:spPr>
            <a:xfrm>
              <a:off x="7745919" y="4947083"/>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1946</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万</a:t>
              </a:r>
            </a:p>
          </p:txBody>
        </p:sp>
        <p:sp>
          <p:nvSpPr>
            <p:cNvPr id="155" name="矩形 154"/>
            <p:cNvSpPr/>
            <p:nvPr/>
          </p:nvSpPr>
          <p:spPr>
            <a:xfrm>
              <a:off x="7745919" y="5186250"/>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17</a:t>
              </a:r>
              <a:r>
                <a:rPr lang="zh-CN" altLang="en-US" sz="1000" dirty="0">
                  <a:solidFill>
                    <a:schemeClr val="tx1"/>
                  </a:solidFill>
                  <a:latin typeface="微软雅黑" panose="020B0503020204020204" pitchFamily="34" charset="-122"/>
                  <a:ea typeface="微软雅黑" panose="020B0503020204020204" pitchFamily="34" charset="-122"/>
                </a:rPr>
                <a:t>万</a:t>
              </a:r>
            </a:p>
          </p:txBody>
        </p:sp>
        <p:sp>
          <p:nvSpPr>
            <p:cNvPr id="156" name="矩形 155"/>
            <p:cNvSpPr/>
            <p:nvPr/>
          </p:nvSpPr>
          <p:spPr>
            <a:xfrm>
              <a:off x="7745919" y="5432241"/>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5.7</a:t>
              </a:r>
              <a:r>
                <a:rPr lang="zh-CN" altLang="en-US" sz="1000" dirty="0">
                  <a:solidFill>
                    <a:schemeClr val="tx1"/>
                  </a:solidFill>
                  <a:latin typeface="微软雅黑" panose="020B0503020204020204" pitchFamily="34" charset="-122"/>
                  <a:ea typeface="微软雅黑" panose="020B0503020204020204" pitchFamily="34" charset="-122"/>
                </a:rPr>
                <a:t>万</a:t>
              </a:r>
            </a:p>
          </p:txBody>
        </p:sp>
        <p:sp>
          <p:nvSpPr>
            <p:cNvPr id="157" name="矩形 156"/>
            <p:cNvSpPr/>
            <p:nvPr/>
          </p:nvSpPr>
          <p:spPr>
            <a:xfrm>
              <a:off x="10115379"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人均消费次数</a:t>
              </a:r>
            </a:p>
          </p:txBody>
        </p:sp>
        <p:sp>
          <p:nvSpPr>
            <p:cNvPr id="158" name="矩形 157"/>
            <p:cNvSpPr/>
            <p:nvPr/>
          </p:nvSpPr>
          <p:spPr>
            <a:xfrm>
              <a:off x="10115379"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5.4</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9" name="矩形 158"/>
            <p:cNvSpPr/>
            <p:nvPr/>
          </p:nvSpPr>
          <p:spPr>
            <a:xfrm>
              <a:off x="10115379"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1.9</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0" name="矩形 159"/>
            <p:cNvSpPr/>
            <p:nvPr/>
          </p:nvSpPr>
          <p:spPr>
            <a:xfrm>
              <a:off x="10115379"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14.4</a:t>
              </a:r>
              <a:endParaRPr lang="zh-CN" altLang="en-US" sz="1000" dirty="0">
                <a:solidFill>
                  <a:schemeClr val="tx1"/>
                </a:solidFill>
                <a:latin typeface="微软雅黑" panose="020B0503020204020204" pitchFamily="34" charset="-122"/>
                <a:ea typeface="微软雅黑" panose="020B0503020204020204" pitchFamily="34" charset="-122"/>
              </a:endParaRPr>
            </a:p>
          </p:txBody>
        </p:sp>
      </p:grpSp>
      <p:sp>
        <p:nvSpPr>
          <p:cNvPr id="161" name="Title 4">
            <a:extLst>
              <a:ext uri="{FF2B5EF4-FFF2-40B4-BE49-F238E27FC236}">
                <a16:creationId xmlns:a16="http://schemas.microsoft.com/office/drawing/2014/main" xmlns="" id="{D709F68B-2533-471F-96BB-7A41B6A1CB3C}"/>
              </a:ext>
            </a:extLst>
          </p:cNvPr>
          <p:cNvSpPr txBox="1">
            <a:spLocks/>
          </p:cNvSpPr>
          <p:nvPr/>
        </p:nvSpPr>
        <p:spPr>
          <a:xfrm>
            <a:off x="751501" y="1018338"/>
            <a:ext cx="10635882" cy="415637"/>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会员分析</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订单</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6</a:t>
            </a:fld>
            <a:endParaRPr lang="zh-HK" altLang="en-US" sz="1400" dirty="0"/>
          </a:p>
        </p:txBody>
      </p:sp>
      <p:sp>
        <p:nvSpPr>
          <p:cNvPr id="15" name="文本框 1">
            <a:extLst>
              <a:ext uri="{FF2B5EF4-FFF2-40B4-BE49-F238E27FC236}">
                <a16:creationId xmlns:a16="http://schemas.microsoft.com/office/drawing/2014/main" xmlns="" id="{D7FCE986-ECDB-481B-A054-E9C553E64DCB}"/>
              </a:ext>
            </a:extLst>
          </p:cNvPr>
          <p:cNvSpPr txBox="1"/>
          <p:nvPr/>
        </p:nvSpPr>
        <p:spPr>
          <a:xfrm>
            <a:off x="679010" y="5008182"/>
            <a:ext cx="5260063" cy="692062"/>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订单：去年非会员订单转化为会员的订单的转化率</a:t>
            </a:r>
            <a:r>
              <a:rPr lang="zh-CN" altLang="en-US" sz="1400" dirty="0" smtClean="0">
                <a:latin typeface="微软雅黑" panose="020B0503020204020204" pitchFamily="34" charset="-122"/>
                <a:ea typeface="微软雅黑" panose="020B0503020204020204" pitchFamily="34" charset="-122"/>
              </a:rPr>
              <a:t>为</a:t>
            </a:r>
            <a:r>
              <a:rPr lang="en-US" altLang="zh-CN" sz="1400" dirty="0" smtClean="0">
                <a:solidFill>
                  <a:schemeClr val="accent6"/>
                </a:solidFill>
                <a:latin typeface="微软雅黑" panose="020B0503020204020204" pitchFamily="34" charset="-122"/>
                <a:ea typeface="微软雅黑" panose="020B0503020204020204" pitchFamily="34" charset="-122"/>
              </a:rPr>
              <a:t>28.5</a:t>
            </a:r>
            <a:r>
              <a:rPr lang="en-US" altLang="zh-CN" sz="1400" dirty="0" smtClean="0">
                <a:solidFill>
                  <a:srgbClr val="029E42"/>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相比之下</a:t>
            </a:r>
            <a:r>
              <a:rPr lang="zh-CN" altLang="en-US" sz="1400" dirty="0">
                <a:latin typeface="微软雅黑" panose="020B0503020204020204" pitchFamily="34" charset="-122"/>
                <a:ea typeface="微软雅黑" panose="020B0503020204020204" pitchFamily="34" charset="-122"/>
              </a:rPr>
              <a:t>今年非会员订单转化为会员订单的转化率</a:t>
            </a:r>
            <a:r>
              <a:rPr lang="zh-CN" altLang="en-US" sz="1400" dirty="0" smtClean="0">
                <a:latin typeface="微软雅黑" panose="020B0503020204020204" pitchFamily="34" charset="-122"/>
                <a:ea typeface="微软雅黑" panose="020B0503020204020204" pitchFamily="34" charset="-122"/>
              </a:rPr>
              <a:t>为</a:t>
            </a:r>
            <a:r>
              <a:rPr lang="en-US" altLang="zh-CN" sz="1400" dirty="0" smtClean="0">
                <a:solidFill>
                  <a:schemeClr val="accent6"/>
                </a:solidFill>
                <a:latin typeface="微软雅黑" panose="020B0503020204020204" pitchFamily="34" charset="-122"/>
                <a:ea typeface="微软雅黑" panose="020B0503020204020204" pitchFamily="34" charset="-122"/>
              </a:rPr>
              <a:t>20.2%</a:t>
            </a:r>
            <a:r>
              <a:rPr lang="zh-CN" altLang="en-US" sz="1400" dirty="0" smtClean="0">
                <a:solidFill>
                  <a:schemeClr val="accent6"/>
                </a:solidFill>
                <a:latin typeface="微软雅黑" panose="020B0503020204020204" pitchFamily="34" charset="-122"/>
                <a:ea typeface="微软雅黑" panose="020B0503020204020204" pitchFamily="34" charset="-122"/>
              </a:rPr>
              <a:t>；</a:t>
            </a:r>
          </a:p>
        </p:txBody>
      </p:sp>
      <p:sp>
        <p:nvSpPr>
          <p:cNvPr id="18" name="矩形 17"/>
          <p:cNvSpPr/>
          <p:nvPr/>
        </p:nvSpPr>
        <p:spPr>
          <a:xfrm>
            <a:off x="604457" y="1247319"/>
            <a:ext cx="11032154" cy="230832"/>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非会员转化仍然具有较大潜力</a:t>
            </a:r>
          </a:p>
        </p:txBody>
      </p:sp>
      <p:sp>
        <p:nvSpPr>
          <p:cNvPr id="14" name="文本框 1">
            <a:extLst>
              <a:ext uri="{FF2B5EF4-FFF2-40B4-BE49-F238E27FC236}">
                <a16:creationId xmlns:a16="http://schemas.microsoft.com/office/drawing/2014/main" xmlns="" id="{D7FCE986-ECDB-481B-A054-E9C553E64DCB}"/>
              </a:ext>
            </a:extLst>
          </p:cNvPr>
          <p:cNvSpPr txBox="1"/>
          <p:nvPr/>
        </p:nvSpPr>
        <p:spPr>
          <a:xfrm>
            <a:off x="679011" y="1794645"/>
            <a:ext cx="10839700" cy="361651"/>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非会员向会员的转化，有利于增加顾客对公司的黏性，加强非会员订单向会员订单的转化是公司精细化运营的第一步。</a:t>
            </a:r>
          </a:p>
        </p:txBody>
      </p:sp>
      <p:sp>
        <p:nvSpPr>
          <p:cNvPr id="16" name="文本框 1">
            <a:extLst>
              <a:ext uri="{FF2B5EF4-FFF2-40B4-BE49-F238E27FC236}">
                <a16:creationId xmlns:a16="http://schemas.microsoft.com/office/drawing/2014/main" xmlns="" id="{D7FCE986-ECDB-481B-A054-E9C553E64DCB}"/>
              </a:ext>
            </a:extLst>
          </p:cNvPr>
          <p:cNvSpPr txBox="1"/>
          <p:nvPr/>
        </p:nvSpPr>
        <p:spPr>
          <a:xfrm>
            <a:off x="6262874" y="5008182"/>
            <a:ext cx="5099226" cy="320626"/>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客单价：年新增会员的客单价格是非会员客单价的</a:t>
            </a:r>
            <a:r>
              <a:rPr lang="en-US" altLang="zh-CN" sz="1400" dirty="0" smtClean="0">
                <a:solidFill>
                  <a:schemeClr val="accent6"/>
                </a:solidFill>
                <a:latin typeface="微软雅黑" panose="020B0503020204020204" pitchFamily="34" charset="-122"/>
                <a:ea typeface="微软雅黑" panose="020B0503020204020204" pitchFamily="34" charset="-122"/>
              </a:rPr>
              <a:t>1.85</a:t>
            </a:r>
            <a:r>
              <a:rPr lang="zh-CN" altLang="en-US" sz="1400" dirty="0" smtClean="0">
                <a:solidFill>
                  <a:schemeClr val="accent6"/>
                </a:solidFill>
                <a:latin typeface="微软雅黑" panose="020B0503020204020204" pitchFamily="34" charset="-122"/>
                <a:ea typeface="微软雅黑" panose="020B0503020204020204" pitchFamily="34" charset="-122"/>
              </a:rPr>
              <a:t>倍</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20180101-20190531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20" name="图表 19"/>
          <p:cNvGraphicFramePr>
            <a:graphicFrameLocks/>
          </p:cNvGraphicFramePr>
          <p:nvPr>
            <p:extLst>
              <p:ext uri="{D42A27DB-BD31-4B8C-83A1-F6EECF244321}">
                <p14:modId xmlns:p14="http://schemas.microsoft.com/office/powerpoint/2010/main" val="4081650801"/>
              </p:ext>
            </p:extLst>
          </p:nvPr>
        </p:nvGraphicFramePr>
        <p:xfrm>
          <a:off x="679010" y="2242066"/>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 20"/>
          <p:cNvGraphicFramePr>
            <a:graphicFrameLocks/>
          </p:cNvGraphicFramePr>
          <p:nvPr>
            <p:extLst>
              <p:ext uri="{D42A27DB-BD31-4B8C-83A1-F6EECF244321}">
                <p14:modId xmlns:p14="http://schemas.microsoft.com/office/powerpoint/2010/main" val="243118946"/>
              </p:ext>
            </p:extLst>
          </p:nvPr>
        </p:nvGraphicFramePr>
        <p:xfrm>
          <a:off x="6136741" y="2242066"/>
          <a:ext cx="5400000" cy="2736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年新增会员</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28857" y="5939073"/>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7</a:t>
            </a:fld>
            <a:endParaRPr lang="zh-HK" altLang="en-US" sz="1400" dirty="0"/>
          </a:p>
        </p:txBody>
      </p:sp>
      <p:sp>
        <p:nvSpPr>
          <p:cNvPr id="10" name="文本框 1"/>
          <p:cNvSpPr txBox="1"/>
          <p:nvPr/>
        </p:nvSpPr>
        <p:spPr>
          <a:xfrm>
            <a:off x="604457" y="4941991"/>
            <a:ext cx="5366439" cy="430887"/>
          </a:xfrm>
          <a:prstGeom prst="rect">
            <a:avLst/>
          </a:prstGeom>
          <a:noFill/>
        </p:spPr>
        <p:txBody>
          <a:bodyPr wrap="square" lIns="0" tIns="0" rIns="0" bIns="0" rtlCol="0" anchor="ctr" anchorCtr="0">
            <a:spAutoFit/>
          </a:bodyPr>
          <a:lstStyle/>
          <a:p>
            <a:pPr marL="285750" indent="-285750">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增长：年新增会员消费人数平均每年增长</a:t>
            </a:r>
            <a:r>
              <a:rPr lang="en-US" altLang="zh-CN" sz="1400" dirty="0">
                <a:solidFill>
                  <a:srgbClr val="70AD47"/>
                </a:solidFill>
                <a:latin typeface="微软雅黑" panose="020B0503020204020204" pitchFamily="34" charset="-122"/>
                <a:ea typeface="微软雅黑" panose="020B0503020204020204" pitchFamily="34" charset="-122"/>
              </a:rPr>
              <a:t>17.4%</a:t>
            </a:r>
            <a:r>
              <a:rPr lang="zh-CN" altLang="en-US" sz="1400" dirty="0">
                <a:solidFill>
                  <a:srgbClr val="70AD47"/>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，销售额平均每年增长</a:t>
            </a:r>
            <a:r>
              <a:rPr lang="en-US" altLang="zh-CN" sz="1400" dirty="0">
                <a:solidFill>
                  <a:schemeClr val="accent6"/>
                </a:solidFill>
                <a:latin typeface="微软雅黑" panose="020B0503020204020204" pitchFamily="34" charset="-122"/>
                <a:ea typeface="微软雅黑" panose="020B0503020204020204" pitchFamily="34" charset="-122"/>
              </a:rPr>
              <a:t>14%</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493560513"/>
              </p:ext>
            </p:extLst>
          </p:nvPr>
        </p:nvGraphicFramePr>
        <p:xfrm>
          <a:off x="6069442" y="2161430"/>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extLst>
              <p:ext uri="{D42A27DB-BD31-4B8C-83A1-F6EECF244321}">
                <p14:modId xmlns:p14="http://schemas.microsoft.com/office/powerpoint/2010/main" val="921356842"/>
              </p:ext>
            </p:extLst>
          </p:nvPr>
        </p:nvGraphicFramePr>
        <p:xfrm>
          <a:off x="584909" y="2161430"/>
          <a:ext cx="5400000" cy="2736000"/>
        </p:xfrm>
        <a:graphic>
          <a:graphicData uri="http://schemas.openxmlformats.org/drawingml/2006/chart">
            <c:chart xmlns:c="http://schemas.openxmlformats.org/drawingml/2006/chart" xmlns:r="http://schemas.openxmlformats.org/officeDocument/2006/relationships" r:id="rId5"/>
          </a:graphicData>
        </a:graphic>
      </p:graphicFrame>
      <p:sp>
        <p:nvSpPr>
          <p:cNvPr id="16" name="文本框 15">
            <a:extLst>
              <a:ext uri="{FF2B5EF4-FFF2-40B4-BE49-F238E27FC236}">
                <a16:creationId xmlns:a16="http://schemas.microsoft.com/office/drawing/2014/main" xmlns="" id="{5B6D68BC-77E5-4FEA-8366-3CF07E969882}"/>
              </a:ext>
            </a:extLst>
          </p:cNvPr>
          <p:cNvSpPr txBox="1"/>
          <p:nvPr/>
        </p:nvSpPr>
        <p:spPr>
          <a:xfrm>
            <a:off x="6069442" y="4941991"/>
            <a:ext cx="5339622" cy="430887"/>
          </a:xfrm>
          <a:prstGeom prst="rect">
            <a:avLst/>
          </a:prstGeom>
          <a:noFill/>
        </p:spPr>
        <p:txBody>
          <a:bodyPr wrap="square" lIns="0" tIns="0" rIns="0" bIns="0" rtlCol="0" anchor="ctr" anchorCtr="0">
            <a:spAutoFit/>
          </a:bodyPr>
          <a:lstStyle/>
          <a:p>
            <a:pPr marL="285750" indent="-285750">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人均：年新增会员人均销售额平均每年降低</a:t>
            </a:r>
            <a:r>
              <a:rPr lang="en-US" altLang="zh-CN" sz="1400" dirty="0">
                <a:latin typeface="微软雅黑" panose="020B0503020204020204" pitchFamily="34" charset="-122"/>
                <a:ea typeface="微软雅黑" panose="020B0503020204020204" pitchFamily="34" charset="-122"/>
              </a:rPr>
              <a:t>11</a:t>
            </a:r>
            <a:r>
              <a:rPr lang="zh-CN" altLang="en-US" sz="1400" dirty="0">
                <a:latin typeface="微软雅黑" panose="020B0503020204020204" pitchFamily="34" charset="-122"/>
                <a:ea typeface="微软雅黑" panose="020B0503020204020204" pitchFamily="34" charset="-122"/>
              </a:rPr>
              <a:t>元，人均消费次数平均每年下降</a:t>
            </a:r>
            <a:r>
              <a:rPr lang="en-US" altLang="zh-CN" sz="1400" dirty="0">
                <a:latin typeface="微软雅黑" panose="020B0503020204020204" pitchFamily="34" charset="-122"/>
                <a:ea typeface="微软雅黑" panose="020B0503020204020204" pitchFamily="34" charset="-122"/>
              </a:rPr>
              <a:t>0.25</a:t>
            </a:r>
            <a:r>
              <a:rPr lang="zh-CN" altLang="en-US" sz="1400" dirty="0">
                <a:latin typeface="微软雅黑" panose="020B0503020204020204" pitchFamily="34" charset="-122"/>
                <a:ea typeface="微软雅黑" panose="020B0503020204020204" pitchFamily="34" charset="-122"/>
              </a:rPr>
              <a:t>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 name="矩形 13"/>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20160101-20181230</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年新增会员数量与销售高速增长，质量逐年下滑</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年复购会员</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8</a:t>
            </a:fld>
            <a:endParaRPr lang="zh-HK" altLang="en-US" sz="1400" dirty="0"/>
          </a:p>
        </p:txBody>
      </p:sp>
      <p:sp>
        <p:nvSpPr>
          <p:cNvPr id="10" name="文本框 1"/>
          <p:cNvSpPr txBox="1"/>
          <p:nvPr/>
        </p:nvSpPr>
        <p:spPr>
          <a:xfrm>
            <a:off x="658901" y="4938973"/>
            <a:ext cx="5432060" cy="646331"/>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年复购：年复购率</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，年复购会员人数每年增长</a:t>
            </a:r>
            <a:r>
              <a:rPr lang="en-US" altLang="zh-CN" sz="1400" dirty="0">
                <a:solidFill>
                  <a:srgbClr val="01A145"/>
                </a:solidFill>
                <a:latin typeface="微软雅黑" panose="020B0503020204020204" pitchFamily="34" charset="-122"/>
                <a:ea typeface="微软雅黑" panose="020B0503020204020204" pitchFamily="34" charset="-122"/>
              </a:rPr>
              <a:t>125</a:t>
            </a:r>
            <a:r>
              <a:rPr lang="zh-CN" altLang="en-US" sz="1400" dirty="0" smtClean="0">
                <a:solidFill>
                  <a:srgbClr val="01A145"/>
                </a:solidFill>
                <a:latin typeface="微软雅黑" panose="020B0503020204020204" pitchFamily="34" charset="-122"/>
                <a:ea typeface="微软雅黑" panose="020B0503020204020204" pitchFamily="34" charset="-122"/>
              </a:rPr>
              <a:t>万，</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年达到</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567</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万的规模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772997867"/>
              </p:ext>
            </p:extLst>
          </p:nvPr>
        </p:nvGraphicFramePr>
        <p:xfrm>
          <a:off x="6223513" y="2159864"/>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p:nvPr>
            <p:extLst>
              <p:ext uri="{D42A27DB-BD31-4B8C-83A1-F6EECF244321}">
                <p14:modId xmlns:p14="http://schemas.microsoft.com/office/powerpoint/2010/main" val="3941047305"/>
              </p:ext>
            </p:extLst>
          </p:nvPr>
        </p:nvGraphicFramePr>
        <p:xfrm>
          <a:off x="578089" y="2152664"/>
          <a:ext cx="5544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7" name="文本框 16">
            <a:extLst>
              <a:ext uri="{FF2B5EF4-FFF2-40B4-BE49-F238E27FC236}">
                <a16:creationId xmlns:a16="http://schemas.microsoft.com/office/drawing/2014/main" xmlns="" id="{BEA5E02E-C298-47C4-BB5A-EACC9680A969}"/>
              </a:ext>
            </a:extLst>
          </p:cNvPr>
          <p:cNvSpPr txBox="1"/>
          <p:nvPr/>
        </p:nvSpPr>
        <p:spPr>
          <a:xfrm>
            <a:off x="6272955" y="4938973"/>
            <a:ext cx="5349749" cy="646331"/>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人均：年复购会员人均销售额</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21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，人均消费次数</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0.3</a:t>
            </a:r>
            <a:r>
              <a:rPr lang="zh-CN" altLang="en-US" sz="1400" dirty="0">
                <a:solidFill>
                  <a:srgbClr val="FF0000"/>
                </a:solidFill>
                <a:latin typeface="微软雅黑" panose="020B0503020204020204" pitchFamily="34" charset="-122"/>
                <a:ea typeface="微软雅黑" panose="020B0503020204020204" pitchFamily="34" charset="-122"/>
              </a:rPr>
              <a:t>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20160101-20181230</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年复购人数已初具规模，年复购人均达到瓶颈</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6599248"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注册</a:t>
            </a:r>
            <a:r>
              <a:rPr lang="zh-CN" altLang="en-US" sz="2400" b="1" dirty="0" smtClean="0">
                <a:latin typeface="微软雅黑" panose="020B0503020204020204" pitchFamily="34" charset="-122"/>
                <a:ea typeface="微软雅黑" panose="020B0503020204020204" pitchFamily="34" charset="-122"/>
              </a:rPr>
              <a:t>渠道</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9</a:t>
            </a:fld>
            <a:endParaRPr lang="zh-HK" altLang="en-US" sz="1400" dirty="0"/>
          </a:p>
        </p:txBody>
      </p:sp>
      <p:sp>
        <p:nvSpPr>
          <p:cNvPr id="18" name="矩形 17"/>
          <p:cNvSpPr/>
          <p:nvPr/>
        </p:nvSpPr>
        <p:spPr>
          <a:xfrm>
            <a:off x="9698189" y="6576051"/>
            <a:ext cx="2434962"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加盟店、收购店标签</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2019</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年开始增加。</a:t>
            </a:r>
          </a:p>
        </p:txBody>
      </p:sp>
      <p:graphicFrame>
        <p:nvGraphicFramePr>
          <p:cNvPr id="15" name="图表 14"/>
          <p:cNvGraphicFramePr>
            <a:graphicFrameLocks/>
          </p:cNvGraphicFramePr>
          <p:nvPr>
            <p:extLst>
              <p:ext uri="{D42A27DB-BD31-4B8C-83A1-F6EECF244321}">
                <p14:modId xmlns:p14="http://schemas.microsoft.com/office/powerpoint/2010/main" val="235373918"/>
              </p:ext>
            </p:extLst>
          </p:nvPr>
        </p:nvGraphicFramePr>
        <p:xfrm>
          <a:off x="525442" y="2143313"/>
          <a:ext cx="5544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p:cNvGraphicFramePr/>
          <p:nvPr>
            <p:extLst>
              <p:ext uri="{D42A27DB-BD31-4B8C-83A1-F6EECF244321}">
                <p14:modId xmlns:p14="http://schemas.microsoft.com/office/powerpoint/2010/main" val="1652949088"/>
              </p:ext>
            </p:extLst>
          </p:nvPr>
        </p:nvGraphicFramePr>
        <p:xfrm>
          <a:off x="6148829" y="2143313"/>
          <a:ext cx="5544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9" name="文本框 1"/>
          <p:cNvSpPr txBox="1"/>
          <p:nvPr/>
        </p:nvSpPr>
        <p:spPr>
          <a:xfrm>
            <a:off x="552226" y="4928500"/>
            <a:ext cx="5322232"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线下：</a:t>
            </a:r>
            <a:r>
              <a:rPr lang="en-US" altLang="zh-CN" sz="1400" dirty="0" smtClean="0">
                <a:latin typeface="微软雅黑" panose="020B0503020204020204" pitchFamily="34" charset="-122"/>
                <a:ea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rPr>
              <a:t>年较</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线下门店新增</a:t>
            </a:r>
            <a:r>
              <a:rPr lang="zh-CN" altLang="en-US" sz="1400" dirty="0" smtClean="0">
                <a:latin typeface="微软雅黑" panose="020B0503020204020204" pitchFamily="34" charset="-122"/>
                <a:ea typeface="微软雅黑" panose="020B0503020204020204" pitchFamily="34" charset="-122"/>
              </a:rPr>
              <a:t>会员占比降低</a:t>
            </a:r>
            <a:r>
              <a:rPr lang="en-US" altLang="zh-CN" sz="1400" dirty="0">
                <a:solidFill>
                  <a:srgbClr val="FF0000"/>
                </a:solidFill>
                <a:latin typeface="微软雅黑" panose="020B0503020204020204" pitchFamily="34" charset="-122"/>
                <a:ea typeface="微软雅黑" panose="020B0503020204020204" pitchFamily="34" charset="-122"/>
              </a:rPr>
              <a:t>15</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线上：</a:t>
            </a:r>
            <a:r>
              <a:rPr lang="en-US" altLang="zh-CN" sz="1400" dirty="0" smtClean="0">
                <a:latin typeface="微软雅黑" panose="020B0503020204020204" pitchFamily="34" charset="-122"/>
                <a:ea typeface="微软雅黑" panose="020B0503020204020204" pitchFamily="34" charset="-122"/>
              </a:rPr>
              <a:t>2019</a:t>
            </a:r>
            <a:r>
              <a:rPr lang="zh-CN" altLang="en-US" sz="1400" dirty="0" smtClean="0">
                <a:latin typeface="微软雅黑" panose="020B0503020204020204" pitchFamily="34" charset="-122"/>
                <a:ea typeface="微软雅黑" panose="020B0503020204020204" pitchFamily="34" charset="-122"/>
              </a:rPr>
              <a:t>年</a:t>
            </a:r>
            <a:r>
              <a:rPr lang="zh-CN" altLang="en-US" sz="1400" dirty="0" smtClean="0">
                <a:latin typeface="微软雅黑" panose="020B0503020204020204" pitchFamily="34" charset="-122"/>
                <a:ea typeface="微软雅黑" panose="020B0503020204020204" pitchFamily="34" charset="-122"/>
              </a:rPr>
              <a:t>支付宝占</a:t>
            </a:r>
            <a:r>
              <a:rPr lang="zh-CN" altLang="en-US" sz="1400" dirty="0">
                <a:latin typeface="微软雅黑" panose="020B0503020204020204" pitchFamily="34" charset="-122"/>
                <a:ea typeface="微软雅黑" panose="020B0503020204020204" pitchFamily="34" charset="-122"/>
              </a:rPr>
              <a:t>比</a:t>
            </a:r>
            <a:r>
              <a:rPr lang="zh-CN" altLang="en-US" sz="1400" dirty="0" smtClean="0">
                <a:latin typeface="微软雅黑" panose="020B0503020204020204" pitchFamily="34" charset="-122"/>
                <a:ea typeface="微软雅黑" panose="020B0503020204020204" pitchFamily="34" charset="-122"/>
              </a:rPr>
              <a:t>达</a:t>
            </a:r>
            <a:r>
              <a:rPr lang="en-US" altLang="zh-CN" sz="1400" dirty="0" smtClean="0">
                <a:solidFill>
                  <a:schemeClr val="accent6"/>
                </a:solidFill>
                <a:latin typeface="微软雅黑" panose="020B0503020204020204" pitchFamily="34" charset="-122"/>
                <a:ea typeface="微软雅黑" panose="020B0503020204020204" pitchFamily="34" charset="-122"/>
              </a:rPr>
              <a:t>42</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较</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zh-CN" altLang="en-US" sz="1400" dirty="0" smtClean="0">
                <a:latin typeface="微软雅黑" panose="020B0503020204020204" pitchFamily="34" charset="-122"/>
                <a:ea typeface="微软雅黑" panose="020B0503020204020204" pitchFamily="34" charset="-122"/>
              </a:rPr>
              <a:t>提升</a:t>
            </a:r>
            <a:r>
              <a:rPr lang="en-US" altLang="zh-CN" sz="1400" dirty="0" smtClean="0">
                <a:solidFill>
                  <a:schemeClr val="accent6"/>
                </a:solidFill>
                <a:latin typeface="微软雅黑" panose="020B0503020204020204" pitchFamily="34" charset="-122"/>
                <a:ea typeface="微软雅黑" panose="020B0503020204020204" pitchFamily="34" charset="-122"/>
              </a:rPr>
              <a:t>18%</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增速快；</a:t>
            </a:r>
            <a:endParaRPr lang="en-US" altLang="zh-CN" sz="1400" dirty="0">
              <a:latin typeface="微软雅黑" panose="020B0503020204020204" pitchFamily="34" charset="-122"/>
              <a:ea typeface="微软雅黑" panose="020B0503020204020204" pitchFamily="34" charset="-122"/>
            </a:endParaRPr>
          </a:p>
        </p:txBody>
      </p:sp>
      <p:sp>
        <p:nvSpPr>
          <p:cNvPr id="20" name="椭圆 19"/>
          <p:cNvSpPr/>
          <p:nvPr/>
        </p:nvSpPr>
        <p:spPr>
          <a:xfrm>
            <a:off x="4164589" y="3279523"/>
            <a:ext cx="1013988" cy="235390"/>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6"/>
          </p:cNvCxnSpPr>
          <p:nvPr/>
        </p:nvCxnSpPr>
        <p:spPr>
          <a:xfrm>
            <a:off x="5178577" y="3397218"/>
            <a:ext cx="2290527" cy="622521"/>
          </a:xfrm>
          <a:prstGeom prst="line">
            <a:avLst/>
          </a:prstGeom>
          <a:ln>
            <a:solidFill>
              <a:srgbClr val="01A145"/>
            </a:solidFill>
          </a:ln>
        </p:spPr>
        <p:style>
          <a:lnRef idx="1">
            <a:schemeClr val="accent1"/>
          </a:lnRef>
          <a:fillRef idx="0">
            <a:schemeClr val="accent1"/>
          </a:fillRef>
          <a:effectRef idx="0">
            <a:schemeClr val="accent1"/>
          </a:effectRef>
          <a:fontRef idx="minor">
            <a:schemeClr val="tx1"/>
          </a:fontRef>
        </p:style>
      </p:cxnSp>
      <p:sp>
        <p:nvSpPr>
          <p:cNvPr id="23" name="文本框 1">
            <a:extLst>
              <a:ext uri="{FF2B5EF4-FFF2-40B4-BE49-F238E27FC236}">
                <a16:creationId xmlns:a16="http://schemas.microsoft.com/office/drawing/2014/main" xmlns="" id="{13469B89-1FBE-4FC9-8D8D-E9D17281475F}"/>
              </a:ext>
            </a:extLst>
          </p:cNvPr>
          <p:cNvSpPr txBox="1"/>
          <p:nvPr/>
        </p:nvSpPr>
        <p:spPr>
          <a:xfrm>
            <a:off x="6172200" y="4921283"/>
            <a:ext cx="547016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 2019</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其它渠道新增会员数占比下降近</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2019</a:t>
            </a:r>
            <a:r>
              <a:rPr lang="zh-CN" altLang="en-US" sz="1400" dirty="0" smtClean="0">
                <a:latin typeface="微软雅黑" panose="020B0503020204020204" pitchFamily="34" charset="-122"/>
                <a:ea typeface="微软雅黑" panose="020B0503020204020204" pitchFamily="34" charset="-122"/>
              </a:rPr>
              <a:t>年</a:t>
            </a:r>
            <a:r>
              <a:rPr lang="zh-CN" altLang="en-US" sz="1400" dirty="0">
                <a:latin typeface="微软雅黑" panose="020B0503020204020204" pitchFamily="34" charset="-122"/>
                <a:ea typeface="微软雅黑" panose="020B0503020204020204" pitchFamily="34" charset="-122"/>
              </a:rPr>
              <a:t>新增会员中杏仁与会员小程序占比达</a:t>
            </a:r>
            <a:r>
              <a:rPr lang="en-US" altLang="zh-CN" sz="1400" dirty="0">
                <a:solidFill>
                  <a:schemeClr val="accent6"/>
                </a:solidFill>
                <a:latin typeface="微软雅黑" panose="020B0503020204020204" pitchFamily="34" charset="-122"/>
                <a:ea typeface="微软雅黑" panose="020B0503020204020204" pitchFamily="34" charset="-122"/>
              </a:rPr>
              <a:t>66%</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6" name="矩形 15"/>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线下会员注册占比降低，线上注册正在逐渐成为主流</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2649</Words>
  <Application>Microsoft Office PowerPoint</Application>
  <PresentationFormat>宽屏</PresentationFormat>
  <Paragraphs>438</Paragraphs>
  <Slides>25</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新細明體</vt:lpstr>
      <vt:lpstr>等线</vt:lpstr>
      <vt:lpstr>等线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胡 幼山</cp:lastModifiedBy>
  <cp:revision>3084</cp:revision>
  <dcterms:created xsi:type="dcterms:W3CDTF">2018-08-01T02:51:00Z</dcterms:created>
  <dcterms:modified xsi:type="dcterms:W3CDTF">2019-07-03T11:32:19Z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