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7" r:id="rId3"/>
    <p:sldId id="381" r:id="rId4"/>
    <p:sldId id="398" r:id="rId6"/>
    <p:sldId id="429" r:id="rId7"/>
    <p:sldId id="399" r:id="rId8"/>
    <p:sldId id="430" r:id="rId9"/>
    <p:sldId id="382" r:id="rId10"/>
    <p:sldId id="375" r:id="rId11"/>
    <p:sldId id="384" r:id="rId12"/>
    <p:sldId id="376" r:id="rId13"/>
    <p:sldId id="401" r:id="rId14"/>
    <p:sldId id="386" r:id="rId15"/>
    <p:sldId id="379" r:id="rId16"/>
    <p:sldId id="387" r:id="rId17"/>
    <p:sldId id="389" r:id="rId18"/>
    <p:sldId id="385" r:id="rId19"/>
    <p:sldId id="396" r:id="rId20"/>
    <p:sldId id="388" r:id="rId21"/>
    <p:sldId id="400" r:id="rId22"/>
    <p:sldId id="425" r:id="rId23"/>
    <p:sldId id="426" r:id="rId24"/>
    <p:sldId id="432" r:id="rId25"/>
    <p:sldId id="378" r:id="rId26"/>
    <p:sldId id="433" r:id="rId27"/>
    <p:sldId id="423" r:id="rId28"/>
    <p:sldId id="392" r:id="rId29"/>
    <p:sldId id="424" r:id="rId30"/>
    <p:sldId id="393" r:id="rId31"/>
    <p:sldId id="26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E42"/>
    <a:srgbClr val="039D43"/>
    <a:srgbClr val="70AD47"/>
    <a:srgbClr val="000000"/>
    <a:srgbClr val="01A145"/>
    <a:srgbClr val="A9D18E"/>
    <a:srgbClr val="FFFFFF"/>
    <a:srgbClr val="91C221"/>
    <a:srgbClr val="F39C11"/>
    <a:srgbClr val="91C2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95140" autoAdjust="0"/>
  </p:normalViewPr>
  <p:slideViewPr>
    <p:cSldViewPr snapToGrid="0">
      <p:cViewPr varScale="1">
        <p:scale>
          <a:sx n="102" d="100"/>
          <a:sy n="102" d="100"/>
        </p:scale>
        <p:origin x="114" y="252"/>
      </p:cViewPr>
      <p:guideLst>
        <p:guide orient="horz" pos="3521"/>
        <p:guide pos="4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30410;&#20016;\CRM&#20250;&#21592;&#33829;&#38144;\&#20250;&#21592;&#24635;&#20307;&#20998;&#26512;\&#20250;&#21592;&#20998;&#26512;v1.1\&#29992;&#25143;&#20998;&#26512;20190627.xls" TargetMode="External"/></Relationships>
</file>

<file path=ppt/charts/_rels/chart10.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11.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D:\&#30410;&#20016;\CRM&#20250;&#21592;&#33829;&#38144;\&#20250;&#21592;&#24635;&#20307;&#20998;&#26512;\&#20250;&#21592;&#20998;&#26512;v1.1\&#22522;&#30784;&#25968;&#25454;&#20998;&#26512;0627.xlsx" TargetMode="External"/></Relationships>
</file>

<file path=ppt/charts/_rels/chart1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D:\&#30410;&#20016;\CRM&#20250;&#21592;&#33829;&#38144;\&#20250;&#21592;&#24635;&#20307;&#20998;&#26512;\&#20250;&#21592;&#20998;&#26512;v1.1\&#22522;&#30784;&#25968;&#25454;&#20998;&#26512;0620.xls" TargetMode="External"/></Relationships>
</file>

<file path=ppt/charts/_rels/chart13.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30410;&#20016;\CRM&#20250;&#21592;&#33829;&#38144;\&#20250;&#21592;&#24635;&#20307;&#20998;&#26512;\&#20250;&#21592;&#20998;&#26512;v1.1\&#22522;&#30784;&#25968;&#25454;&#20998;&#26512;0627.xls"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16.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17.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32993;&#24188;&#23665;\Documents\WXWork\1688851873641875\Cache\File\2019-05\&#20250;&#21592;&#20998;&#26512;_&#22823;&#25968;&#25454;&#31649;&#29702;&#37096;0530(1).xlsx" TargetMode="External"/></Relationships>
</file>

<file path=ppt/charts/_rels/chart18.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30410;&#20016;\CRM&#20250;&#21592;&#33829;&#38144;\&#20250;&#21592;&#24635;&#20307;&#20998;&#26512;\&#20250;&#21592;&#20998;&#26512;v1.1\&#29992;&#25143;&#20998;&#26512;20190627.xls"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993;&#24188;&#23665;\Documents\WXWork\1688851873641875\Cache\File\2019-05\&#20250;&#21592;&#20998;&#26512;_&#22823;&#25968;&#25454;&#31649;&#29702;&#37096;0530-&#24429;&#24535;.xlsx" TargetMode="External"/></Relationships>
</file>

<file path=ppt/charts/_rels/chart21.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22.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23.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file:///D:\&#30410;&#20016;\CRM&#20250;&#21592;&#33829;&#38144;\&#20250;&#21592;&#24635;&#20307;&#20998;&#26512;\&#20250;&#21592;&#20998;&#26512;v1.1\&#22522;&#30784;&#25968;&#25454;&#20998;&#26512;0614.xls"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30410;&#20016;\CRM&#20250;&#21592;&#33829;&#38144;\&#20250;&#21592;&#24635;&#20307;&#20998;&#26512;\&#20250;&#21592;&#20998;&#26512;v1.1\&#29992;&#25143;&#20998;&#26512;20190627.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D:\&#30410;&#20016;\CRM&#20250;&#21592;&#33829;&#38144;\&#20250;&#21592;&#24635;&#20307;&#20998;&#26512;\&#20250;&#21592;&#20998;&#26512;v1.1\&#29992;&#25143;&#20998;&#26512;20190627.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30410;&#20016;\CRM&#20250;&#21592;&#33829;&#38144;\&#20250;&#21592;&#24635;&#20307;&#20998;&#26512;\&#20250;&#21592;&#20998;&#26512;v1.1\&#29992;&#25143;&#20998;&#26512;20190620.xls"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30410;&#20016;\CRM&#20250;&#21592;&#33829;&#38144;\&#20250;&#21592;&#24635;&#20307;&#20998;&#26512;\&#20250;&#21592;&#20998;&#26512;v1.1\&#29992;&#25143;&#20998;&#26512;20190620.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zh-CN" sz="1200" b="1" i="0" baseline="0">
                <a:solidFill>
                  <a:schemeClr val="tx1"/>
                </a:solidFill>
                <a:effectLst/>
              </a:rPr>
              <a:t>年新增订单概览</a:t>
            </a:r>
            <a:endParaRPr lang="zh-CN" altLang="zh-CN" sz="1200">
              <a:solidFill>
                <a:schemeClr val="tx1"/>
              </a:solidFill>
              <a:effectLst/>
            </a:endParaRPr>
          </a:p>
        </c:rich>
      </c:tx>
      <c:layout/>
      <c:overlay val="0"/>
      <c:spPr>
        <a:noFill/>
        <a:ln w="25400">
          <a:noFill/>
        </a:ln>
        <a:effectLst/>
      </c:spPr>
    </c:title>
    <c:autoTitleDeleted val="0"/>
    <c:plotArea>
      <c:layout/>
      <c:barChart>
        <c:barDir val="col"/>
        <c:grouping val="clustered"/>
        <c:varyColors val="0"/>
        <c:ser>
          <c:idx val="0"/>
          <c:order val="0"/>
          <c:tx>
            <c:strRef>
              <c:f>顾客分析!$H$1</c:f>
              <c:strCache>
                <c:ptCount val="1"/>
                <c:pt idx="0">
                  <c:v>年新增会员订单数</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顾客分析!$G$2:$G$3</c:f>
              <c:strCache>
                <c:ptCount val="2"/>
                <c:pt idx="0">
                  <c:v>2018年</c:v>
                </c:pt>
                <c:pt idx="1">
                  <c:v>2019年</c:v>
                </c:pt>
              </c:strCache>
            </c:strRef>
          </c:cat>
          <c:val>
            <c:numRef>
              <c:f>顾客分析!$H$2:$H$3</c:f>
              <c:numCache>
                <c:formatCode>#,##0</c:formatCode>
                <c:ptCount val="2"/>
                <c:pt idx="0">
                  <c:v>12402505</c:v>
                </c:pt>
                <c:pt idx="1">
                  <c:v>3994925</c:v>
                </c:pt>
              </c:numCache>
            </c:numRef>
          </c:val>
        </c:ser>
        <c:ser>
          <c:idx val="1"/>
          <c:order val="1"/>
          <c:tx>
            <c:strRef>
              <c:f>顾客分析!$K$1</c:f>
              <c:strCache>
                <c:ptCount val="1"/>
                <c:pt idx="0">
                  <c:v>非会员订单数</c:v>
                </c:pt>
              </c:strCache>
            </c:strRef>
          </c:tx>
          <c:spPr>
            <a:solidFill>
              <a:schemeClr val="accent5"/>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顾客分析!$G$2:$G$3</c:f>
              <c:strCache>
                <c:ptCount val="2"/>
                <c:pt idx="0">
                  <c:v>2018年</c:v>
                </c:pt>
                <c:pt idx="1">
                  <c:v>2019年</c:v>
                </c:pt>
              </c:strCache>
            </c:strRef>
          </c:cat>
          <c:val>
            <c:numRef>
              <c:f>顾客分析!$K$2:$K$3</c:f>
              <c:numCache>
                <c:formatCode>#,##0</c:formatCode>
                <c:ptCount val="2"/>
                <c:pt idx="0">
                  <c:v>31181096</c:v>
                </c:pt>
                <c:pt idx="1">
                  <c:v>15801009</c:v>
                </c:pt>
              </c:numCache>
            </c:numRef>
          </c:val>
        </c:ser>
        <c:dLbls>
          <c:showLegendKey val="0"/>
          <c:showVal val="0"/>
          <c:showCatName val="0"/>
          <c:showSerName val="0"/>
          <c:showPercent val="0"/>
          <c:showBubbleSize val="0"/>
        </c:dLbls>
        <c:gapWidth val="150"/>
        <c:overlap val="-27"/>
        <c:axId val="1224848592"/>
        <c:axId val="1224846960"/>
      </c:barChart>
      <c:catAx>
        <c:axId val="122484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46960"/>
        <c:crosses val="autoZero"/>
        <c:auto val="1"/>
        <c:lblAlgn val="ctr"/>
        <c:lblOffset val="100"/>
        <c:noMultiLvlLbl val="0"/>
      </c:catAx>
      <c:valAx>
        <c:axId val="122484696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48592"/>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solidFill>
                <a:latin typeface="微软雅黑" panose="020B0503020204020204" pitchFamily="34" charset="-122"/>
                <a:ea typeface="微软雅黑" panose="020B0503020204020204" pitchFamily="34" charset="-122"/>
                <a:cs typeface="+mn-cs"/>
              </a:defRPr>
            </a:pPr>
            <a:r>
              <a:rPr lang="en-US" sz="1200">
                <a:solidFill>
                  <a:schemeClr val="tx1"/>
                </a:solidFill>
                <a:latin typeface="微软雅黑" panose="020B0503020204020204" pitchFamily="34" charset="-122"/>
                <a:ea typeface="微软雅黑" panose="020B0503020204020204" pitchFamily="34" charset="-122"/>
              </a:rPr>
              <a:t>2016-2018</a:t>
            </a:r>
            <a:r>
              <a:rPr lang="zh-CN" sz="1200">
                <a:solidFill>
                  <a:schemeClr val="tx1"/>
                </a:solidFill>
                <a:latin typeface="微软雅黑" panose="020B0503020204020204" pitchFamily="34" charset="-122"/>
                <a:ea typeface="微软雅黑" panose="020B0503020204020204" pitchFamily="34" charset="-122"/>
              </a:rPr>
              <a:t>年各性别消费会员数</a:t>
            </a:r>
            <a:endParaRPr lang="zh-CN" sz="1200">
              <a:solidFill>
                <a:schemeClr val="tx1"/>
              </a:solidFill>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stacked"/>
        <c:varyColors val="0"/>
        <c:ser>
          <c:idx val="0"/>
          <c:order val="0"/>
          <c:tx>
            <c:strRef>
              <c:f>消费会员数!$D$21</c:f>
              <c:strCache>
                <c:ptCount val="1"/>
                <c:pt idx="0">
                  <c:v>男</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消费会员数!$E$21:$G$21</c:f>
              <c:numCache>
                <c:formatCode>#,##0</c:formatCode>
                <c:ptCount val="3"/>
                <c:pt idx="0">
                  <c:v>676031</c:v>
                </c:pt>
                <c:pt idx="1">
                  <c:v>1377837</c:v>
                </c:pt>
                <c:pt idx="2">
                  <c:v>2229747</c:v>
                </c:pt>
              </c:numCache>
            </c:numRef>
          </c:val>
        </c:ser>
        <c:ser>
          <c:idx val="1"/>
          <c:order val="1"/>
          <c:tx>
            <c:strRef>
              <c:f>消费会员数!$D$22</c:f>
              <c:strCache>
                <c:ptCount val="1"/>
                <c:pt idx="0">
                  <c:v>女</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消费会员数!$E$20:$G$20</c:f>
              <c:numCache>
                <c:formatCode>General</c:formatCode>
                <c:ptCount val="3"/>
                <c:pt idx="0">
                  <c:v>2016</c:v>
                </c:pt>
                <c:pt idx="1">
                  <c:v>2017</c:v>
                </c:pt>
                <c:pt idx="2">
                  <c:v>2018</c:v>
                </c:pt>
              </c:numCache>
            </c:numRef>
          </c:cat>
          <c:val>
            <c:numRef>
              <c:f>消费会员数!$E$22:$G$22</c:f>
              <c:numCache>
                <c:formatCode>#,##0</c:formatCode>
                <c:ptCount val="3"/>
                <c:pt idx="0">
                  <c:v>751339</c:v>
                </c:pt>
                <c:pt idx="1">
                  <c:v>1644924</c:v>
                </c:pt>
                <c:pt idx="2">
                  <c:v>2608786</c:v>
                </c:pt>
              </c:numCache>
            </c:numRef>
          </c:val>
        </c:ser>
        <c:dLbls>
          <c:showLegendKey val="0"/>
          <c:showVal val="0"/>
          <c:showCatName val="0"/>
          <c:showSerName val="0"/>
          <c:showPercent val="0"/>
          <c:showBubbleSize val="0"/>
        </c:dLbls>
        <c:gapWidth val="91"/>
        <c:overlap val="100"/>
        <c:axId val="1207290080"/>
        <c:axId val="1207291168"/>
      </c:barChart>
      <c:catAx>
        <c:axId val="120729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p>
        </c:txPr>
        <c:crossAx val="1207291168"/>
        <c:crosses val="autoZero"/>
        <c:auto val="1"/>
        <c:lblAlgn val="ctr"/>
        <c:lblOffset val="100"/>
        <c:noMultiLvlLbl val="0"/>
      </c:catAx>
      <c:valAx>
        <c:axId val="1207291168"/>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000" b="0" i="0" u="none" strike="noStrike" kern="1200" baseline="0">
                <a:solidFill>
                  <a:schemeClr val="tx1">
                    <a:lumMod val="85000"/>
                    <a:lumOff val="15000"/>
                  </a:schemeClr>
                </a:solidFill>
                <a:latin typeface="+mn-lt"/>
                <a:ea typeface="+mn-ea"/>
                <a:cs typeface="+mn-cs"/>
              </a:defRPr>
            </a:pPr>
          </a:p>
        </c:txPr>
        <c:crossAx val="1207290080"/>
        <c:crosses val="autoZero"/>
        <c:crossBetween val="between"/>
        <c:majorUnit val="1080459.65"/>
      </c:valAx>
      <c:spPr>
        <a:noFill/>
        <a:ln w="25400">
          <a:noFill/>
        </a:ln>
        <a:effectLst/>
      </c:spPr>
    </c:plotArea>
    <c:legend>
      <c:legendPos val="b"/>
      <c:legendEntry>
        <c:idx val="0"/>
        <c:txPr>
          <a:bodyPr rot="0" spcFirstLastPara="1" vertOverflow="ellipsis" vert="horz" wrap="square" anchor="ctr" anchorCtr="1"/>
          <a:lstStyle/>
          <a:p>
            <a:pPr>
              <a:defRPr lang="zh-CN" sz="900" b="0" i="0" u="none" strike="noStrike" kern="1200" baseline="0">
                <a:solidFill>
                  <a:schemeClr val="tx1">
                    <a:lumMod val="85000"/>
                    <a:lumOff val="15000"/>
                  </a:schemeClr>
                </a:solidFill>
                <a:latin typeface="+mn-lt"/>
                <a:ea typeface="+mn-ea"/>
                <a:cs typeface="+mn-cs"/>
              </a:defRPr>
            </a:pPr>
          </a:p>
        </c:txPr>
      </c:legendEntry>
      <c:legendEntry>
        <c:idx val="1"/>
        <c:txPr>
          <a:bodyPr rot="0" spcFirstLastPara="1" vertOverflow="ellipsis" vert="horz" wrap="square" anchor="ctr" anchorCtr="1"/>
          <a:lstStyle/>
          <a:p>
            <a:pPr>
              <a:defRPr lang="zh-CN" sz="900" b="0" i="0" u="none" strike="noStrike" kern="1200" baseline="0">
                <a:solidFill>
                  <a:schemeClr val="tx1">
                    <a:lumMod val="85000"/>
                    <a:lumOff val="15000"/>
                  </a:schemeClr>
                </a:solidFill>
                <a:latin typeface="+mn-lt"/>
                <a:ea typeface="+mn-ea"/>
                <a:cs typeface="+mn-cs"/>
              </a:defRPr>
            </a:pPr>
          </a:p>
        </c:txPr>
      </c:legendEntry>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85000"/>
                  <a:lumOff val="1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solidFill>
            <a:schemeClr val="tx1">
              <a:lumMod val="85000"/>
              <a:lumOff val="15000"/>
            </a:schemeClr>
          </a:solidFill>
        </a:defRPr>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a:effectLst/>
                <a:latin typeface="微软雅黑" panose="020B0503020204020204" pitchFamily="34" charset="-122"/>
                <a:ea typeface="微软雅黑" panose="020B0503020204020204" pitchFamily="34" charset="-122"/>
              </a:rPr>
              <a:t>各年龄消费情况</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lineChart>
        <c:grouping val="standard"/>
        <c:varyColors val="0"/>
        <c:ser>
          <c:idx val="0"/>
          <c:order val="0"/>
          <c:tx>
            <c:strRef>
              <c:f>会员分析1!$C$4</c:f>
              <c:strCache>
                <c:ptCount val="1"/>
                <c:pt idx="0">
                  <c:v>会员数</c:v>
                </c:pt>
              </c:strCache>
            </c:strRef>
          </c:tx>
          <c:spPr>
            <a:ln w="28575" cap="rnd">
              <a:solidFill>
                <a:schemeClr val="accent6"/>
              </a:solidFill>
              <a:round/>
            </a:ln>
            <a:effectLst/>
          </c:spPr>
          <c:marker>
            <c:symbol val="none"/>
          </c:marker>
          <c:dLbls>
            <c:delete val="1"/>
          </c:dLbls>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会员分析1!$C$5:$C$70</c:f>
              <c:numCache>
                <c:formatCode>#,##0</c:formatCode>
                <c:ptCount val="66"/>
                <c:pt idx="0">
                  <c:v>74558</c:v>
                </c:pt>
                <c:pt idx="1">
                  <c:v>100148</c:v>
                </c:pt>
                <c:pt idx="2">
                  <c:v>116188</c:v>
                </c:pt>
                <c:pt idx="3">
                  <c:v>142717</c:v>
                </c:pt>
                <c:pt idx="4">
                  <c:v>153180</c:v>
                </c:pt>
                <c:pt idx="5">
                  <c:v>158842</c:v>
                </c:pt>
                <c:pt idx="6">
                  <c:v>180582</c:v>
                </c:pt>
                <c:pt idx="7">
                  <c:v>205705</c:v>
                </c:pt>
                <c:pt idx="8">
                  <c:v>250048</c:v>
                </c:pt>
                <c:pt idx="9">
                  <c:v>322402</c:v>
                </c:pt>
                <c:pt idx="10">
                  <c:v>324459</c:v>
                </c:pt>
                <c:pt idx="11">
                  <c:v>312686</c:v>
                </c:pt>
                <c:pt idx="12">
                  <c:v>337170</c:v>
                </c:pt>
                <c:pt idx="13">
                  <c:v>363265</c:v>
                </c:pt>
                <c:pt idx="14">
                  <c:v>327090</c:v>
                </c:pt>
                <c:pt idx="15">
                  <c:v>218444</c:v>
                </c:pt>
                <c:pt idx="16">
                  <c:v>225161</c:v>
                </c:pt>
                <c:pt idx="17">
                  <c:v>236593</c:v>
                </c:pt>
                <c:pt idx="18">
                  <c:v>200975</c:v>
                </c:pt>
                <c:pt idx="19">
                  <c:v>225885</c:v>
                </c:pt>
                <c:pt idx="20">
                  <c:v>216104</c:v>
                </c:pt>
                <c:pt idx="21">
                  <c:v>256502</c:v>
                </c:pt>
                <c:pt idx="22">
                  <c:v>198034</c:v>
                </c:pt>
                <c:pt idx="23">
                  <c:v>247545</c:v>
                </c:pt>
                <c:pt idx="24">
                  <c:v>246310</c:v>
                </c:pt>
                <c:pt idx="25">
                  <c:v>184052</c:v>
                </c:pt>
                <c:pt idx="26">
                  <c:v>175002</c:v>
                </c:pt>
                <c:pt idx="27">
                  <c:v>173610</c:v>
                </c:pt>
                <c:pt idx="28">
                  <c:v>180738</c:v>
                </c:pt>
                <c:pt idx="29">
                  <c:v>280720</c:v>
                </c:pt>
                <c:pt idx="30">
                  <c:v>201822</c:v>
                </c:pt>
                <c:pt idx="31">
                  <c:v>217988</c:v>
                </c:pt>
                <c:pt idx="32">
                  <c:v>134186</c:v>
                </c:pt>
                <c:pt idx="33">
                  <c:v>182758</c:v>
                </c:pt>
                <c:pt idx="34">
                  <c:v>214952</c:v>
                </c:pt>
                <c:pt idx="35">
                  <c:v>160336</c:v>
                </c:pt>
                <c:pt idx="36">
                  <c:v>173129</c:v>
                </c:pt>
                <c:pt idx="37">
                  <c:v>107850</c:v>
                </c:pt>
                <c:pt idx="38">
                  <c:v>81673</c:v>
                </c:pt>
                <c:pt idx="39">
                  <c:v>103400</c:v>
                </c:pt>
                <c:pt idx="40">
                  <c:v>97672</c:v>
                </c:pt>
                <c:pt idx="41">
                  <c:v>136799</c:v>
                </c:pt>
                <c:pt idx="42">
                  <c:v>135211</c:v>
                </c:pt>
                <c:pt idx="43">
                  <c:v>167800</c:v>
                </c:pt>
                <c:pt idx="44">
                  <c:v>115783</c:v>
                </c:pt>
                <c:pt idx="45">
                  <c:v>103577</c:v>
                </c:pt>
                <c:pt idx="46">
                  <c:v>91214</c:v>
                </c:pt>
                <c:pt idx="47">
                  <c:v>94685</c:v>
                </c:pt>
                <c:pt idx="48">
                  <c:v>74284</c:v>
                </c:pt>
                <c:pt idx="49">
                  <c:v>81909</c:v>
                </c:pt>
                <c:pt idx="50">
                  <c:v>60426</c:v>
                </c:pt>
                <c:pt idx="51">
                  <c:v>57089</c:v>
                </c:pt>
                <c:pt idx="52">
                  <c:v>52047</c:v>
                </c:pt>
                <c:pt idx="53">
                  <c:v>58476</c:v>
                </c:pt>
                <c:pt idx="54">
                  <c:v>80556</c:v>
                </c:pt>
                <c:pt idx="55">
                  <c:v>33120</c:v>
                </c:pt>
                <c:pt idx="56">
                  <c:v>30527</c:v>
                </c:pt>
                <c:pt idx="57">
                  <c:v>30087</c:v>
                </c:pt>
                <c:pt idx="58">
                  <c:v>27129</c:v>
                </c:pt>
                <c:pt idx="59">
                  <c:v>23316</c:v>
                </c:pt>
                <c:pt idx="60">
                  <c:v>19239</c:v>
                </c:pt>
                <c:pt idx="61">
                  <c:v>18374</c:v>
                </c:pt>
                <c:pt idx="62">
                  <c:v>16083</c:v>
                </c:pt>
                <c:pt idx="63">
                  <c:v>15625</c:v>
                </c:pt>
                <c:pt idx="64">
                  <c:v>12574</c:v>
                </c:pt>
                <c:pt idx="65">
                  <c:v>9784</c:v>
                </c:pt>
              </c:numCache>
            </c:numRef>
          </c:val>
          <c:smooth val="0"/>
        </c:ser>
        <c:ser>
          <c:idx val="2"/>
          <c:order val="2"/>
          <c:tx>
            <c:strRef>
              <c:f>会员分析1!$E$4</c:f>
              <c:strCache>
                <c:ptCount val="1"/>
                <c:pt idx="0">
                  <c:v>总消费频次</c:v>
                </c:pt>
              </c:strCache>
            </c:strRef>
          </c:tx>
          <c:spPr>
            <a:ln w="28575" cap="rnd">
              <a:solidFill>
                <a:schemeClr val="accent4"/>
              </a:solidFill>
              <a:round/>
            </a:ln>
            <a:effectLst/>
          </c:spPr>
          <c:marker>
            <c:symbol val="none"/>
          </c:marker>
          <c:dLbls>
            <c:delete val="1"/>
          </c:dLbls>
          <c:cat>
            <c:numRef>
              <c:f>会员分析1!$B$5:$B$70</c:f>
              <c:numCache>
                <c:formatCode>General</c:formatCode>
                <c:ptCount val="66"/>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pt idx="25">
                  <c:v>45</c:v>
                </c:pt>
                <c:pt idx="26">
                  <c:v>46</c:v>
                </c:pt>
                <c:pt idx="27">
                  <c:v>47</c:v>
                </c:pt>
                <c:pt idx="28">
                  <c:v>48</c:v>
                </c:pt>
                <c:pt idx="29">
                  <c:v>49</c:v>
                </c:pt>
                <c:pt idx="30">
                  <c:v>50</c:v>
                </c:pt>
                <c:pt idx="31">
                  <c:v>51</c:v>
                </c:pt>
                <c:pt idx="32">
                  <c:v>52</c:v>
                </c:pt>
                <c:pt idx="33">
                  <c:v>53</c:v>
                </c:pt>
                <c:pt idx="34">
                  <c:v>54</c:v>
                </c:pt>
                <c:pt idx="35">
                  <c:v>55</c:v>
                </c:pt>
                <c:pt idx="36">
                  <c:v>56</c:v>
                </c:pt>
                <c:pt idx="37">
                  <c:v>57</c:v>
                </c:pt>
                <c:pt idx="38">
                  <c:v>58</c:v>
                </c:pt>
                <c:pt idx="39">
                  <c:v>59</c:v>
                </c:pt>
                <c:pt idx="40">
                  <c:v>60</c:v>
                </c:pt>
                <c:pt idx="41">
                  <c:v>61</c:v>
                </c:pt>
                <c:pt idx="42">
                  <c:v>62</c:v>
                </c:pt>
                <c:pt idx="43">
                  <c:v>63</c:v>
                </c:pt>
                <c:pt idx="44">
                  <c:v>64</c:v>
                </c:pt>
                <c:pt idx="45">
                  <c:v>65</c:v>
                </c:pt>
                <c:pt idx="46">
                  <c:v>66</c:v>
                </c:pt>
                <c:pt idx="47">
                  <c:v>67</c:v>
                </c:pt>
                <c:pt idx="48">
                  <c:v>68</c:v>
                </c:pt>
                <c:pt idx="49">
                  <c:v>69</c:v>
                </c:pt>
                <c:pt idx="50">
                  <c:v>70</c:v>
                </c:pt>
                <c:pt idx="51">
                  <c:v>71</c:v>
                </c:pt>
                <c:pt idx="52">
                  <c:v>72</c:v>
                </c:pt>
                <c:pt idx="53">
                  <c:v>73</c:v>
                </c:pt>
                <c:pt idx="54">
                  <c:v>74</c:v>
                </c:pt>
                <c:pt idx="55">
                  <c:v>75</c:v>
                </c:pt>
                <c:pt idx="56">
                  <c:v>76</c:v>
                </c:pt>
                <c:pt idx="57">
                  <c:v>77</c:v>
                </c:pt>
                <c:pt idx="58">
                  <c:v>78</c:v>
                </c:pt>
                <c:pt idx="59">
                  <c:v>79</c:v>
                </c:pt>
                <c:pt idx="60">
                  <c:v>80</c:v>
                </c:pt>
                <c:pt idx="61">
                  <c:v>81</c:v>
                </c:pt>
                <c:pt idx="62">
                  <c:v>82</c:v>
                </c:pt>
                <c:pt idx="63">
                  <c:v>83</c:v>
                </c:pt>
                <c:pt idx="64">
                  <c:v>84</c:v>
                </c:pt>
                <c:pt idx="65">
                  <c:v>85</c:v>
                </c:pt>
              </c:numCache>
            </c:numRef>
          </c:cat>
          <c:val>
            <c:numRef>
              <c:f>会员分析1!$E$5:$E$70</c:f>
              <c:numCache>
                <c:formatCode>#,##0</c:formatCode>
                <c:ptCount val="66"/>
                <c:pt idx="0">
                  <c:v>197945</c:v>
                </c:pt>
                <c:pt idx="1">
                  <c:v>290373</c:v>
                </c:pt>
                <c:pt idx="2">
                  <c:v>340850</c:v>
                </c:pt>
                <c:pt idx="3">
                  <c:v>443148</c:v>
                </c:pt>
                <c:pt idx="4">
                  <c:v>503690</c:v>
                </c:pt>
                <c:pt idx="5">
                  <c:v>550120</c:v>
                </c:pt>
                <c:pt idx="6">
                  <c:v>670854</c:v>
                </c:pt>
                <c:pt idx="7">
                  <c:v>825219</c:v>
                </c:pt>
                <c:pt idx="8">
                  <c:v>1093906</c:v>
                </c:pt>
                <c:pt idx="9">
                  <c:v>1509253</c:v>
                </c:pt>
                <c:pt idx="10">
                  <c:v>1632843</c:v>
                </c:pt>
                <c:pt idx="11">
                  <c:v>1608248</c:v>
                </c:pt>
                <c:pt idx="12">
                  <c:v>1823870</c:v>
                </c:pt>
                <c:pt idx="13">
                  <c:v>2047935</c:v>
                </c:pt>
                <c:pt idx="14">
                  <c:v>1902255</c:v>
                </c:pt>
                <c:pt idx="15">
                  <c:v>1278110</c:v>
                </c:pt>
                <c:pt idx="16">
                  <c:v>1353471</c:v>
                </c:pt>
                <c:pt idx="17">
                  <c:v>1461400</c:v>
                </c:pt>
                <c:pt idx="18">
                  <c:v>1249558</c:v>
                </c:pt>
                <c:pt idx="19">
                  <c:v>1416582</c:v>
                </c:pt>
                <c:pt idx="20">
                  <c:v>1367927</c:v>
                </c:pt>
                <c:pt idx="21">
                  <c:v>1566384</c:v>
                </c:pt>
                <c:pt idx="22">
                  <c:v>1229092</c:v>
                </c:pt>
                <c:pt idx="23">
                  <c:v>1528188</c:v>
                </c:pt>
                <c:pt idx="24">
                  <c:v>1537271</c:v>
                </c:pt>
                <c:pt idx="25">
                  <c:v>1189826</c:v>
                </c:pt>
                <c:pt idx="26">
                  <c:v>1142881</c:v>
                </c:pt>
                <c:pt idx="27">
                  <c:v>1136670</c:v>
                </c:pt>
                <c:pt idx="28">
                  <c:v>1175933</c:v>
                </c:pt>
                <c:pt idx="29">
                  <c:v>1956943</c:v>
                </c:pt>
                <c:pt idx="30">
                  <c:v>1329226</c:v>
                </c:pt>
                <c:pt idx="31">
                  <c:v>1382126</c:v>
                </c:pt>
                <c:pt idx="32">
                  <c:v>907335</c:v>
                </c:pt>
                <c:pt idx="33">
                  <c:v>1232124</c:v>
                </c:pt>
                <c:pt idx="34">
                  <c:v>1451796</c:v>
                </c:pt>
                <c:pt idx="35">
                  <c:v>1182646</c:v>
                </c:pt>
                <c:pt idx="36">
                  <c:v>1297640</c:v>
                </c:pt>
                <c:pt idx="37">
                  <c:v>793217</c:v>
                </c:pt>
                <c:pt idx="38">
                  <c:v>596993</c:v>
                </c:pt>
                <c:pt idx="39">
                  <c:v>763636</c:v>
                </c:pt>
                <c:pt idx="40">
                  <c:v>721633</c:v>
                </c:pt>
                <c:pt idx="41">
                  <c:v>995401</c:v>
                </c:pt>
                <c:pt idx="42">
                  <c:v>993927</c:v>
                </c:pt>
                <c:pt idx="43">
                  <c:v>1190931</c:v>
                </c:pt>
                <c:pt idx="44">
                  <c:v>905335</c:v>
                </c:pt>
                <c:pt idx="45">
                  <c:v>831762</c:v>
                </c:pt>
                <c:pt idx="46">
                  <c:v>745855</c:v>
                </c:pt>
                <c:pt idx="47">
                  <c:v>758716</c:v>
                </c:pt>
                <c:pt idx="48">
                  <c:v>621896</c:v>
                </c:pt>
                <c:pt idx="49">
                  <c:v>676808</c:v>
                </c:pt>
                <c:pt idx="50">
                  <c:v>531799</c:v>
                </c:pt>
                <c:pt idx="51">
                  <c:v>498123</c:v>
                </c:pt>
                <c:pt idx="52">
                  <c:v>455186</c:v>
                </c:pt>
                <c:pt idx="53">
                  <c:v>485864</c:v>
                </c:pt>
                <c:pt idx="54">
                  <c:v>620401</c:v>
                </c:pt>
                <c:pt idx="55">
                  <c:v>304497</c:v>
                </c:pt>
                <c:pt idx="56">
                  <c:v>277543</c:v>
                </c:pt>
                <c:pt idx="57">
                  <c:v>274282</c:v>
                </c:pt>
                <c:pt idx="58">
                  <c:v>251136</c:v>
                </c:pt>
                <c:pt idx="59">
                  <c:v>215872</c:v>
                </c:pt>
                <c:pt idx="60">
                  <c:v>179460</c:v>
                </c:pt>
                <c:pt idx="61">
                  <c:v>171872</c:v>
                </c:pt>
                <c:pt idx="62">
                  <c:v>151524</c:v>
                </c:pt>
                <c:pt idx="63">
                  <c:v>139775</c:v>
                </c:pt>
                <c:pt idx="64">
                  <c:v>110311</c:v>
                </c:pt>
                <c:pt idx="65">
                  <c:v>91362</c:v>
                </c:pt>
              </c:numCache>
            </c:numRef>
          </c:val>
          <c:smooth val="0"/>
        </c:ser>
        <c:dLbls>
          <c:showLegendKey val="0"/>
          <c:showVal val="0"/>
          <c:showCatName val="0"/>
          <c:showSerName val="0"/>
          <c:showPercent val="0"/>
          <c:showBubbleSize val="0"/>
        </c:dLbls>
        <c:marker val="0"/>
        <c:smooth val="0"/>
        <c:axId val="414822863"/>
        <c:axId val="417664303"/>
      </c:lineChart>
      <c:lineChart>
        <c:grouping val="standard"/>
        <c:varyColors val="0"/>
        <c:ser>
          <c:idx val="1"/>
          <c:order val="1"/>
          <c:tx>
            <c:strRef>
              <c:f>会员分析1!$D$4</c:f>
              <c:strCache>
                <c:ptCount val="1"/>
                <c:pt idx="0">
                  <c:v>人均消费额</c:v>
                </c:pt>
              </c:strCache>
            </c:strRef>
          </c:tx>
          <c:spPr>
            <a:ln w="28575" cap="rnd">
              <a:solidFill>
                <a:schemeClr val="accent5"/>
              </a:solidFill>
              <a:round/>
            </a:ln>
            <a:effectLst/>
          </c:spPr>
          <c:marker>
            <c:symbol val="none"/>
          </c:marker>
          <c:dLbls>
            <c:delete val="1"/>
          </c:dLbls>
          <c:val>
            <c:numRef>
              <c:f>会员分析1!$D$5:$D$70</c:f>
              <c:numCache>
                <c:formatCode>#,##0_);[Red]\(#,##0\)</c:formatCode>
                <c:ptCount val="66"/>
                <c:pt idx="0">
                  <c:v>172.771736902813</c:v>
                </c:pt>
                <c:pt idx="1">
                  <c:v>194.486647661461</c:v>
                </c:pt>
                <c:pt idx="2">
                  <c:v>202.769253967707</c:v>
                </c:pt>
                <c:pt idx="3">
                  <c:v>228.77979238633</c:v>
                </c:pt>
                <c:pt idx="4">
                  <c:v>254.050978065021</c:v>
                </c:pt>
                <c:pt idx="5">
                  <c:v>277.530203472633</c:v>
                </c:pt>
                <c:pt idx="6">
                  <c:v>308.124644593591</c:v>
                </c:pt>
                <c:pt idx="7">
                  <c:v>342.006271991444</c:v>
                </c:pt>
                <c:pt idx="8">
                  <c:v>371.8029697898</c:v>
                </c:pt>
                <c:pt idx="9">
                  <c:v>396.074940540071</c:v>
                </c:pt>
                <c:pt idx="10">
                  <c:v>422.427909535565</c:v>
                </c:pt>
                <c:pt idx="11">
                  <c:v>430.015147400267</c:v>
                </c:pt>
                <c:pt idx="12">
                  <c:v>447.115138594774</c:v>
                </c:pt>
                <c:pt idx="13">
                  <c:v>461.23569289637</c:v>
                </c:pt>
                <c:pt idx="14">
                  <c:v>474.070568925983</c:v>
                </c:pt>
                <c:pt idx="15">
                  <c:v>482.041291864276</c:v>
                </c:pt>
                <c:pt idx="16">
                  <c:v>503.914189979614</c:v>
                </c:pt>
                <c:pt idx="17">
                  <c:v>513.471638467748</c:v>
                </c:pt>
                <c:pt idx="18">
                  <c:v>510.91629108098</c:v>
                </c:pt>
                <c:pt idx="19">
                  <c:v>518.943795869579</c:v>
                </c:pt>
                <c:pt idx="20">
                  <c:v>527.590227529337</c:v>
                </c:pt>
                <c:pt idx="21">
                  <c:v>509.190920031812</c:v>
                </c:pt>
                <c:pt idx="22">
                  <c:v>523.586781461769</c:v>
                </c:pt>
                <c:pt idx="23">
                  <c:v>515.909093821325</c:v>
                </c:pt>
                <c:pt idx="24">
                  <c:v>528.337634809792</c:v>
                </c:pt>
                <c:pt idx="25">
                  <c:v>549.947749603372</c:v>
                </c:pt>
                <c:pt idx="26">
                  <c:v>563.552878195677</c:v>
                </c:pt>
                <c:pt idx="27">
                  <c:v>564.363846725419</c:v>
                </c:pt>
                <c:pt idx="28">
                  <c:v>568.628887339685</c:v>
                </c:pt>
                <c:pt idx="29">
                  <c:v>614.58091375748</c:v>
                </c:pt>
                <c:pt idx="30">
                  <c:v>570.824831732913</c:v>
                </c:pt>
                <c:pt idx="31">
                  <c:v>552.007468530377</c:v>
                </c:pt>
                <c:pt idx="32">
                  <c:v>586.614676195728</c:v>
                </c:pt>
                <c:pt idx="33">
                  <c:v>578.075167106227</c:v>
                </c:pt>
                <c:pt idx="34">
                  <c:v>581.011178030444</c:v>
                </c:pt>
                <c:pt idx="35">
                  <c:v>643.02330343778</c:v>
                </c:pt>
                <c:pt idx="36">
                  <c:v>654.535170075492</c:v>
                </c:pt>
                <c:pt idx="37">
                  <c:v>630.208179508576</c:v>
                </c:pt>
                <c:pt idx="38">
                  <c:v>613.745427007701</c:v>
                </c:pt>
                <c:pt idx="39">
                  <c:v>624.415061605415</c:v>
                </c:pt>
                <c:pt idx="40">
                  <c:v>617.996319620771</c:v>
                </c:pt>
                <c:pt idx="41">
                  <c:v>611.663053750392</c:v>
                </c:pt>
                <c:pt idx="42">
                  <c:v>623.061148871023</c:v>
                </c:pt>
                <c:pt idx="43">
                  <c:v>598.678656674612</c:v>
                </c:pt>
                <c:pt idx="44">
                  <c:v>652.890648281699</c:v>
                </c:pt>
                <c:pt idx="45">
                  <c:v>677.731559902294</c:v>
                </c:pt>
                <c:pt idx="46">
                  <c:v>690.379812309513</c:v>
                </c:pt>
                <c:pt idx="47">
                  <c:v>676.926597665944</c:v>
                </c:pt>
                <c:pt idx="48">
                  <c:v>706.795784960422</c:v>
                </c:pt>
                <c:pt idx="49">
                  <c:v>714.48244319916</c:v>
                </c:pt>
                <c:pt idx="50">
                  <c:v>755.917561976632</c:v>
                </c:pt>
                <c:pt idx="51">
                  <c:v>754.897494263343</c:v>
                </c:pt>
                <c:pt idx="52">
                  <c:v>772.196291044632</c:v>
                </c:pt>
                <c:pt idx="53">
                  <c:v>727.530153225254</c:v>
                </c:pt>
                <c:pt idx="54">
                  <c:v>678.180701127166</c:v>
                </c:pt>
                <c:pt idx="55">
                  <c:v>839.090594202898</c:v>
                </c:pt>
                <c:pt idx="56">
                  <c:v>834.579337307956</c:v>
                </c:pt>
                <c:pt idx="57">
                  <c:v>820.967044570744</c:v>
                </c:pt>
                <c:pt idx="58">
                  <c:v>848.653292417707</c:v>
                </c:pt>
                <c:pt idx="59">
                  <c:v>856.504936953165</c:v>
                </c:pt>
                <c:pt idx="60">
                  <c:v>878.734141067623</c:v>
                </c:pt>
                <c:pt idx="61">
                  <c:v>878.669362686404</c:v>
                </c:pt>
                <c:pt idx="62">
                  <c:v>898.269854504756</c:v>
                </c:pt>
                <c:pt idx="63">
                  <c:v>840.31518912</c:v>
                </c:pt>
                <c:pt idx="64">
                  <c:v>828.167590265627</c:v>
                </c:pt>
                <c:pt idx="65">
                  <c:v>889.679089329517</c:v>
                </c:pt>
              </c:numCache>
            </c:numRef>
          </c:val>
          <c:smooth val="0"/>
        </c:ser>
        <c:dLbls>
          <c:showLegendKey val="0"/>
          <c:showVal val="0"/>
          <c:showCatName val="0"/>
          <c:showSerName val="0"/>
          <c:showPercent val="0"/>
          <c:showBubbleSize val="0"/>
        </c:dLbls>
        <c:marker val="0"/>
        <c:smooth val="0"/>
        <c:axId val="469621871"/>
        <c:axId val="408848431"/>
      </c:lineChart>
      <c:catAx>
        <c:axId val="41482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17664303"/>
        <c:crosses val="autoZero"/>
        <c:auto val="1"/>
        <c:lblAlgn val="ctr"/>
        <c:lblOffset val="100"/>
        <c:noMultiLvlLbl val="0"/>
      </c:catAx>
      <c:valAx>
        <c:axId val="4176643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14822863"/>
        <c:crosses val="autoZero"/>
        <c:crossBetween val="between"/>
      </c:valAx>
      <c:catAx>
        <c:axId val="469621871"/>
        <c:scaling>
          <c:orientation val="minMax"/>
        </c:scaling>
        <c:delete val="1"/>
        <c:axPos val="b"/>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08848431"/>
        <c:crosses val="autoZero"/>
        <c:auto val="1"/>
        <c:lblAlgn val="ctr"/>
        <c:lblOffset val="100"/>
        <c:noMultiLvlLbl val="0"/>
      </c:catAx>
      <c:valAx>
        <c:axId val="408848431"/>
        <c:scaling>
          <c:orientation val="minMax"/>
        </c:scaling>
        <c:delete val="0"/>
        <c:axPos val="r"/>
        <c:numFmt formatCode="#,##0_);[Red]\(#,##0\)" sourceLinked="1"/>
        <c:majorTickMark val="out"/>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69621871"/>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bg1">
          <a:lumMod val="65000"/>
        </a:schemeClr>
      </a:solidFill>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a:solidFill>
                  <a:schemeClr val="tx1"/>
                </a:solidFill>
                <a:latin typeface="微软雅黑" panose="020B0503020204020204" pitchFamily="34" charset="-122"/>
                <a:ea typeface="微软雅黑" panose="020B0503020204020204" pitchFamily="34" charset="-122"/>
              </a:rPr>
              <a:t>各年龄段占比</a:t>
            </a:r>
            <a:endParaRPr lang="zh-CN" altLang="en-US" sz="1200" b="1">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681688562572132"/>
          <c:y val="0.0308680555555556"/>
        </c:manualLayout>
      </c:layout>
      <c:overlay val="0"/>
      <c:spPr>
        <a:noFill/>
        <a:ln>
          <a:noFill/>
        </a:ln>
        <a:effectLst/>
      </c:spPr>
    </c:title>
    <c:autoTitleDeleted val="0"/>
    <c:plotArea>
      <c:layout/>
      <c:pieChart>
        <c:varyColors val="1"/>
        <c:ser>
          <c:idx val="0"/>
          <c:order val="0"/>
          <c:tx>
            <c:strRef>
              <c:f>会员分析1!$G$51</c:f>
              <c:strCache>
                <c:ptCount val="1"/>
                <c:pt idx="0">
                  <c:v>占比</c:v>
                </c:pt>
              </c:strCache>
            </c:strRef>
          </c:tx>
          <c:spPr/>
          <c:explosion val="0"/>
          <c:dPt>
            <c:idx val="0"/>
            <c:bubble3D val="0"/>
            <c:spPr>
              <a:solidFill>
                <a:schemeClr val="accent6"/>
              </a:solidFill>
              <a:ln w="19050">
                <a:solidFill>
                  <a:schemeClr val="lt1"/>
                </a:solidFill>
              </a:ln>
              <a:effectLst/>
            </c:spPr>
          </c:dPt>
          <c:dPt>
            <c:idx val="1"/>
            <c:bubble3D val="0"/>
            <c:spPr>
              <a:solidFill>
                <a:schemeClr val="accent5"/>
              </a:solidFill>
              <a:ln w="19050">
                <a:solidFill>
                  <a:schemeClr val="lt1"/>
                </a:solidFill>
              </a:ln>
              <a:effectLst/>
            </c:spPr>
          </c:dPt>
          <c:dPt>
            <c:idx val="2"/>
            <c:bubble3D val="0"/>
            <c:spPr>
              <a:solidFill>
                <a:schemeClr val="accent4"/>
              </a:solidFill>
              <a:ln w="19050">
                <a:solidFill>
                  <a:schemeClr val="lt1"/>
                </a:solidFill>
              </a:ln>
              <a:effectLst/>
            </c:spPr>
          </c:dPt>
          <c:dPt>
            <c:idx val="3"/>
            <c:bubble3D val="0"/>
            <c:spPr>
              <a:solidFill>
                <a:schemeClr val="accent6">
                  <a:lumMod val="60000"/>
                </a:schemeClr>
              </a:solidFill>
              <a:ln w="19050">
                <a:solidFill>
                  <a:schemeClr val="lt1"/>
                </a:solidFill>
              </a:ln>
              <a:effectLst/>
            </c:spPr>
          </c:dPt>
          <c:dPt>
            <c:idx val="4"/>
            <c:bubble3D val="0"/>
            <c:spPr>
              <a:solidFill>
                <a:schemeClr val="accent5">
                  <a:lumMod val="60000"/>
                </a:schemeClr>
              </a:solidFill>
              <a:ln w="19050">
                <a:solidFill>
                  <a:schemeClr val="lt1"/>
                </a:solidFill>
              </a:ln>
              <a:effectLst/>
            </c:spPr>
          </c:dPt>
          <c:dPt>
            <c:idx val="5"/>
            <c:bubble3D val="0"/>
            <c:spPr>
              <a:solidFill>
                <a:schemeClr val="accent4">
                  <a:lumMod val="60000"/>
                </a:schemeClr>
              </a:solidFill>
              <a:ln w="19050">
                <a:solidFill>
                  <a:schemeClr val="lt1"/>
                </a:solidFill>
              </a:ln>
              <a:effectLst/>
            </c:spPr>
          </c:dPt>
          <c:dPt>
            <c:idx val="6"/>
            <c:bubble3D val="0"/>
            <c:spPr>
              <a:solidFill>
                <a:schemeClr val="accent6">
                  <a:lumMod val="80000"/>
                  <a:lumOff val="20000"/>
                </a:schemeClr>
              </a:solidFill>
              <a:ln w="19050">
                <a:solidFill>
                  <a:schemeClr val="lt1"/>
                </a:solidFill>
              </a:ln>
              <a:effectLst/>
            </c:spPr>
          </c:dPt>
          <c:dPt>
            <c:idx val="7"/>
            <c:bubble3D val="0"/>
            <c:spPr>
              <a:solidFill>
                <a:schemeClr val="accent5">
                  <a:lumMod val="80000"/>
                  <a:lumOff val="20000"/>
                </a:schemeClr>
              </a:solidFill>
              <a:ln w="19050">
                <a:solidFill>
                  <a:schemeClr val="lt1"/>
                </a:solidFill>
              </a:ln>
              <a:effectLst/>
            </c:spPr>
          </c:dPt>
          <c:dPt>
            <c:idx val="8"/>
            <c:bubble3D val="0"/>
            <c:spPr>
              <a:solidFill>
                <a:schemeClr val="accent4">
                  <a:lumMod val="80000"/>
                  <a:lumOff val="20000"/>
                </a:schemeClr>
              </a:solidFill>
              <a:ln w="19050">
                <a:solidFill>
                  <a:schemeClr val="lt1"/>
                </a:solidFill>
              </a:ln>
              <a:effectLst/>
            </c:spPr>
          </c:dPt>
          <c:dPt>
            <c:idx val="9"/>
            <c:bubble3D val="0"/>
            <c:spPr>
              <a:solidFill>
                <a:schemeClr val="accent6">
                  <a:lumMod val="80000"/>
                </a:schemeClr>
              </a:solidFill>
              <a:ln w="19050">
                <a:solidFill>
                  <a:schemeClr val="lt1"/>
                </a:solidFill>
              </a:ln>
              <a:effectLst/>
            </c:spPr>
          </c:dPt>
          <c:dPt>
            <c:idx val="10"/>
            <c:bubble3D val="0"/>
            <c:spPr>
              <a:solidFill>
                <a:schemeClr val="accent5">
                  <a:lumMod val="80000"/>
                </a:schemeClr>
              </a:solidFill>
              <a:ln w="19050">
                <a:solidFill>
                  <a:schemeClr val="lt1"/>
                </a:solidFill>
              </a:ln>
              <a:effectLst/>
            </c:spPr>
          </c:dPt>
          <c:dPt>
            <c:idx val="11"/>
            <c:bubble3D val="0"/>
            <c:spPr>
              <a:solidFill>
                <a:schemeClr val="accent4">
                  <a:lumMod val="80000"/>
                </a:schemeClr>
              </a:solidFill>
              <a:ln w="19050">
                <a:solidFill>
                  <a:schemeClr val="lt1"/>
                </a:solidFill>
              </a:ln>
              <a:effectLst/>
            </c:spPr>
          </c:dPt>
          <c:dPt>
            <c:idx val="12"/>
            <c:bubble3D val="0"/>
            <c:spPr>
              <a:solidFill>
                <a:schemeClr val="accent6">
                  <a:lumMod val="60000"/>
                  <a:lumOff val="40000"/>
                </a:schemeClr>
              </a:solidFill>
              <a:ln w="19050">
                <a:solidFill>
                  <a:schemeClr val="lt1"/>
                </a:solidFill>
              </a:ln>
              <a:effectLst/>
            </c:spPr>
          </c:dPt>
          <c:dLbls>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会员分析1!$H$49:$T$49</c:f>
              <c:strCache>
                <c:ptCount val="13"/>
                <c:pt idx="0">
                  <c:v>21-25</c:v>
                </c:pt>
                <c:pt idx="1">
                  <c:v>26-30</c:v>
                </c:pt>
                <c:pt idx="2">
                  <c:v>31-35</c:v>
                </c:pt>
                <c:pt idx="3">
                  <c:v>36-40</c:v>
                </c:pt>
                <c:pt idx="4">
                  <c:v>41-45</c:v>
                </c:pt>
                <c:pt idx="5">
                  <c:v>46-50</c:v>
                </c:pt>
                <c:pt idx="6">
                  <c:v>51-55</c:v>
                </c:pt>
                <c:pt idx="7">
                  <c:v>56-60</c:v>
                </c:pt>
                <c:pt idx="8">
                  <c:v>61-65</c:v>
                </c:pt>
                <c:pt idx="9">
                  <c:v>66-70</c:v>
                </c:pt>
                <c:pt idx="10">
                  <c:v>71-75</c:v>
                </c:pt>
                <c:pt idx="11">
                  <c:v>76-80</c:v>
                </c:pt>
                <c:pt idx="12">
                  <c:v>81-85</c:v>
                </c:pt>
              </c:strCache>
            </c:strRef>
          </c:cat>
          <c:val>
            <c:numRef>
              <c:f>会员分析1!$H$51:$T$51</c:f>
              <c:numCache>
                <c:formatCode>0%</c:formatCode>
                <c:ptCount val="13"/>
                <c:pt idx="0">
                  <c:v>0.068605592295032</c:v>
                </c:pt>
                <c:pt idx="1">
                  <c:v>0.131184177045212</c:v>
                </c:pt>
                <c:pt idx="2">
                  <c:v>0.159345005340108</c:v>
                </c:pt>
                <c:pt idx="3">
                  <c:v>0.112937946889667</c:v>
                </c:pt>
                <c:pt idx="4">
                  <c:v>0.11577233953785</c:v>
                </c:pt>
                <c:pt idx="5">
                  <c:v>0.103448124276131</c:v>
                </c:pt>
                <c:pt idx="6">
                  <c:v>0.0930539540569743</c:v>
                </c:pt>
                <c:pt idx="7">
                  <c:v>0.0576308444077408</c:v>
                </c:pt>
                <c:pt idx="8">
                  <c:v>0.0673885158486253</c:v>
                </c:pt>
                <c:pt idx="9">
                  <c:v>0.0411503718651592</c:v>
                </c:pt>
                <c:pt idx="10">
                  <c:v>0.0287567408195581</c:v>
                </c:pt>
                <c:pt idx="11">
                  <c:v>0.0133206742388825</c:v>
                </c:pt>
                <c:pt idx="12">
                  <c:v>0.00740571337905915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rgbClr val="333333"/>
                </a:solidFill>
                <a:latin typeface="微软雅黑" panose="020B0503020204020204" pitchFamily="34" charset="-122"/>
                <a:ea typeface="微软雅黑" panose="020B0503020204020204" pitchFamily="34" charset="-122"/>
                <a:cs typeface="宋体" panose="02010600030101010101" pitchFamily="2" charset="-122"/>
              </a:defRPr>
            </a:pPr>
            <a:r>
              <a:rPr lang="zh-CN" altLang="en-US" sz="1200" b="1">
                <a:latin typeface="微软雅黑" panose="020B0503020204020204" pitchFamily="34" charset="-122"/>
                <a:ea typeface="微软雅黑" panose="020B0503020204020204" pitchFamily="34" charset="-122"/>
              </a:rPr>
              <a:t>各年龄段消费频次分布</a:t>
            </a:r>
            <a:endParaRPr lang="zh-CN" altLang="en-US" sz="1200" b="1">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stacked"/>
        <c:varyColors val="0"/>
        <c:ser>
          <c:idx val="0"/>
          <c:order val="0"/>
          <c:tx>
            <c:strRef>
              <c:f>会员分析4!$E$17</c:f>
              <c:strCache>
                <c:ptCount val="1"/>
                <c:pt idx="0">
                  <c:v>1次</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等线" panose="02010600030101010101" pitchFamily="2" charset="-122"/>
                    <a:ea typeface="等线"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会员分析4!$F$17:$R$17</c:f>
              <c:numCache>
                <c:formatCode>0.0%</c:formatCode>
                <c:ptCount val="13"/>
                <c:pt idx="0">
                  <c:v>0.513708337551436</c:v>
                </c:pt>
                <c:pt idx="1">
                  <c:v>0.408590250042058</c:v>
                </c:pt>
                <c:pt idx="2">
                  <c:v>0.353920695068027</c:v>
                </c:pt>
                <c:pt idx="3">
                  <c:v>0.326885416431107</c:v>
                </c:pt>
                <c:pt idx="4">
                  <c:v>0.321622576201745</c:v>
                </c:pt>
                <c:pt idx="5">
                  <c:v>0.298341941281613</c:v>
                </c:pt>
                <c:pt idx="6">
                  <c:v>0.300556818556226</c:v>
                </c:pt>
                <c:pt idx="7">
                  <c:v>0.277804975823303</c:v>
                </c:pt>
                <c:pt idx="8">
                  <c:v>0.277502695636481</c:v>
                </c:pt>
                <c:pt idx="9">
                  <c:v>0.254690663387612</c:v>
                </c:pt>
                <c:pt idx="10">
                  <c:v>0.24682300862948</c:v>
                </c:pt>
                <c:pt idx="11">
                  <c:v>0.230746793371048</c:v>
                </c:pt>
                <c:pt idx="12">
                  <c:v>0.231703273932864</c:v>
                </c:pt>
              </c:numCache>
            </c:numRef>
          </c:val>
        </c:ser>
        <c:ser>
          <c:idx val="1"/>
          <c:order val="1"/>
          <c:tx>
            <c:strRef>
              <c:f>会员分析4!$E$18</c:f>
              <c:strCache>
                <c:ptCount val="1"/>
                <c:pt idx="0">
                  <c:v>2次</c:v>
                </c:pt>
              </c:strCache>
            </c:strRef>
          </c:tx>
          <c:spPr>
            <a:solidFill>
              <a:schemeClr val="accent5"/>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等线" panose="02010600030101010101" pitchFamily="2" charset="-122"/>
                    <a:ea typeface="等线"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会员分析4!$F$18:$R$18</c:f>
              <c:numCache>
                <c:formatCode>0.0%</c:formatCode>
                <c:ptCount val="13"/>
                <c:pt idx="0">
                  <c:v>0.171587951907674</c:v>
                </c:pt>
                <c:pt idx="1">
                  <c:v>0.162232153427252</c:v>
                </c:pt>
                <c:pt idx="2">
                  <c:v>0.151697159928127</c:v>
                </c:pt>
                <c:pt idx="3">
                  <c:v>0.146122430519436</c:v>
                </c:pt>
                <c:pt idx="4">
                  <c:v>0.146215519372726</c:v>
                </c:pt>
                <c:pt idx="5">
                  <c:v>0.141907705677296</c:v>
                </c:pt>
                <c:pt idx="6">
                  <c:v>0.142644393924418</c:v>
                </c:pt>
                <c:pt idx="7">
                  <c:v>0.137500310412476</c:v>
                </c:pt>
                <c:pt idx="8">
                  <c:v>0.137279553047548</c:v>
                </c:pt>
                <c:pt idx="9">
                  <c:v>0.129798412639267</c:v>
                </c:pt>
                <c:pt idx="10">
                  <c:v>0.130017727913826</c:v>
                </c:pt>
                <c:pt idx="11">
                  <c:v>0.122362350990582</c:v>
                </c:pt>
                <c:pt idx="12">
                  <c:v>0.122530736289543</c:v>
                </c:pt>
              </c:numCache>
            </c:numRef>
          </c:val>
        </c:ser>
        <c:ser>
          <c:idx val="2"/>
          <c:order val="2"/>
          <c:tx>
            <c:strRef>
              <c:f>会员分析4!$E$19</c:f>
              <c:strCache>
                <c:ptCount val="1"/>
                <c:pt idx="0">
                  <c:v>3次</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rgbClr val="000000"/>
                    </a:solidFill>
                    <a:latin typeface="等线" panose="02010600030101010101" pitchFamily="2" charset="-122"/>
                    <a:ea typeface="等线"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会员分析4!$F$19:$R$19</c:f>
              <c:numCache>
                <c:formatCode>0.0%</c:formatCode>
                <c:ptCount val="13"/>
                <c:pt idx="0">
                  <c:v>0.0902803003686126</c:v>
                </c:pt>
                <c:pt idx="1">
                  <c:v>0.0951155190569059</c:v>
                </c:pt>
                <c:pt idx="2">
                  <c:v>0.0934818769248731</c:v>
                </c:pt>
                <c:pt idx="3">
                  <c:v>0.0923995386807173</c:v>
                </c:pt>
                <c:pt idx="4">
                  <c:v>0.0929237452760216</c:v>
                </c:pt>
                <c:pt idx="5">
                  <c:v>0.0926508201416115</c:v>
                </c:pt>
                <c:pt idx="6">
                  <c:v>0.0920914192832746</c:v>
                </c:pt>
                <c:pt idx="7">
                  <c:v>0.0912612679728824</c:v>
                </c:pt>
                <c:pt idx="8">
                  <c:v>0.0910677753530108</c:v>
                </c:pt>
                <c:pt idx="9">
                  <c:v>0.0885444225012731</c:v>
                </c:pt>
                <c:pt idx="10">
                  <c:v>0.0885471992383037</c:v>
                </c:pt>
                <c:pt idx="11">
                  <c:v>0.0857327079991096</c:v>
                </c:pt>
                <c:pt idx="12">
                  <c:v>0.0853294653957729</c:v>
                </c:pt>
              </c:numCache>
            </c:numRef>
          </c:val>
        </c:ser>
        <c:ser>
          <c:idx val="3"/>
          <c:order val="3"/>
          <c:tx>
            <c:strRef>
              <c:f>会员分析4!$E$20</c:f>
              <c:strCache>
                <c:ptCount val="1"/>
                <c:pt idx="0">
                  <c:v>4-7次</c:v>
                </c:pt>
              </c:strCache>
            </c:strRef>
          </c:tx>
          <c:spPr>
            <a:solidFill>
              <a:schemeClr val="accent6">
                <a:lumMod val="60000"/>
              </a:schemeClr>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等线" panose="02010600030101010101" pitchFamily="2" charset="-122"/>
                    <a:ea typeface="等线"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会员分析4!$F$20:$R$20</c:f>
              <c:numCache>
                <c:formatCode>0.0%</c:formatCode>
                <c:ptCount val="13"/>
                <c:pt idx="0">
                  <c:v>0.138126983748891</c:v>
                </c:pt>
                <c:pt idx="1">
                  <c:v>0.175023988585172</c:v>
                </c:pt>
                <c:pt idx="2">
                  <c:v>0.187467324066358</c:v>
                </c:pt>
                <c:pt idx="3">
                  <c:v>0.191787612220438</c:v>
                </c:pt>
                <c:pt idx="4">
                  <c:v>0.194335640871684</c:v>
                </c:pt>
                <c:pt idx="5">
                  <c:v>0.200701144544404</c:v>
                </c:pt>
                <c:pt idx="6">
                  <c:v>0.197428969940584</c:v>
                </c:pt>
                <c:pt idx="7">
                  <c:v>0.200464377064243</c:v>
                </c:pt>
                <c:pt idx="8">
                  <c:v>0.199851683123572</c:v>
                </c:pt>
                <c:pt idx="9">
                  <c:v>0.201873035982661</c:v>
                </c:pt>
                <c:pt idx="10">
                  <c:v>0.203014811156862</c:v>
                </c:pt>
                <c:pt idx="11">
                  <c:v>0.200672413396071</c:v>
                </c:pt>
                <c:pt idx="12">
                  <c:v>0.200801215637519</c:v>
                </c:pt>
              </c:numCache>
            </c:numRef>
          </c:val>
        </c:ser>
        <c:ser>
          <c:idx val="4"/>
          <c:order val="4"/>
          <c:tx>
            <c:strRef>
              <c:f>会员分析4!$E$21</c:f>
              <c:strCache>
                <c:ptCount val="1"/>
                <c:pt idx="0">
                  <c:v>8-12次</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等线" panose="02010600030101010101" pitchFamily="2" charset="-122"/>
                    <a:ea typeface="等线" panose="02010600030101010101" pitchFamily="2" charset="-122"/>
                    <a:cs typeface="宋体" panose="02010600030101010101" pitchFamily="2" charset="-122"/>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会员分析4!$F$21:$R$21</c:f>
              <c:numCache>
                <c:formatCode>0.0%</c:formatCode>
                <c:ptCount val="13"/>
                <c:pt idx="0">
                  <c:v>0.0485061961447534</c:v>
                </c:pt>
                <c:pt idx="1">
                  <c:v>0.0798399307134891</c:v>
                </c:pt>
                <c:pt idx="2">
                  <c:v>0.0974122905773352</c:v>
                </c:pt>
                <c:pt idx="3">
                  <c:v>0.105998507496438</c:v>
                </c:pt>
                <c:pt idx="4">
                  <c:v>0.107086850563345</c:v>
                </c:pt>
                <c:pt idx="5">
                  <c:v>0.114240146944096</c:v>
                </c:pt>
                <c:pt idx="6">
                  <c:v>0.112175326458217</c:v>
                </c:pt>
                <c:pt idx="7">
                  <c:v>0.118362937814625</c:v>
                </c:pt>
                <c:pt idx="8">
                  <c:v>0.117993809514421</c:v>
                </c:pt>
                <c:pt idx="9">
                  <c:v>0.124186757089093</c:v>
                </c:pt>
                <c:pt idx="10">
                  <c:v>0.126450829019778</c:v>
                </c:pt>
                <c:pt idx="11">
                  <c:v>0.130898009625644</c:v>
                </c:pt>
                <c:pt idx="12">
                  <c:v>0.131261223925957</c:v>
                </c:pt>
              </c:numCache>
            </c:numRef>
          </c:val>
        </c:ser>
        <c:ser>
          <c:idx val="5"/>
          <c:order val="5"/>
          <c:tx>
            <c:strRef>
              <c:f>会员分析4!$E$22</c:f>
              <c:strCache>
                <c:ptCount val="1"/>
                <c:pt idx="0">
                  <c:v>13-18次</c:v>
                </c:pt>
              </c:strCache>
            </c:strRef>
          </c:tx>
          <c:spPr>
            <a:solidFill>
              <a:schemeClr val="accent4">
                <a:lumMod val="60000"/>
              </a:schemeClr>
            </a:solidFill>
            <a:ln>
              <a:noFill/>
            </a:ln>
            <a:effectLst/>
          </c:spPr>
          <c:invertIfNegative val="0"/>
          <c:dLbls>
            <c:delete val="1"/>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会员分析4!$F$22:$R$22</c:f>
              <c:numCache>
                <c:formatCode>0.0%</c:formatCode>
                <c:ptCount val="13"/>
                <c:pt idx="0">
                  <c:v>0.0197972928713072</c:v>
                </c:pt>
                <c:pt idx="1">
                  <c:v>0.0398405226396167</c:v>
                </c:pt>
                <c:pt idx="2">
                  <c:v>0.0541617031322067</c:v>
                </c:pt>
                <c:pt idx="3">
                  <c:v>0.0613672237172384</c:v>
                </c:pt>
                <c:pt idx="4">
                  <c:v>0.0623317910500477</c:v>
                </c:pt>
                <c:pt idx="5">
                  <c:v>0.0678204279944303</c:v>
                </c:pt>
                <c:pt idx="6">
                  <c:v>0.0674694957881673</c:v>
                </c:pt>
                <c:pt idx="7">
                  <c:v>0.0729895027369512</c:v>
                </c:pt>
                <c:pt idx="8">
                  <c:v>0.0734123042346136</c:v>
                </c:pt>
                <c:pt idx="9">
                  <c:v>0.0795270211523891</c:v>
                </c:pt>
                <c:pt idx="10">
                  <c:v>0.0816159046742718</c:v>
                </c:pt>
                <c:pt idx="11">
                  <c:v>0.0873600098252186</c:v>
                </c:pt>
                <c:pt idx="12">
                  <c:v>0.0868628263572317</c:v>
                </c:pt>
              </c:numCache>
            </c:numRef>
          </c:val>
        </c:ser>
        <c:ser>
          <c:idx val="6"/>
          <c:order val="6"/>
          <c:tx>
            <c:strRef>
              <c:f>会员分析4!$E$23</c:f>
              <c:strCache>
                <c:ptCount val="1"/>
                <c:pt idx="0">
                  <c:v>19次以上</c:v>
                </c:pt>
              </c:strCache>
            </c:strRef>
          </c:tx>
          <c:spPr>
            <a:solidFill>
              <a:schemeClr val="accent6">
                <a:lumMod val="80000"/>
                <a:lumOff val="20000"/>
              </a:schemeClr>
            </a:solidFill>
            <a:ln>
              <a:noFill/>
            </a:ln>
            <a:effectLst/>
          </c:spPr>
          <c:invertIfNegative val="0"/>
          <c:dLbls>
            <c:delete val="1"/>
          </c:dLbls>
          <c:cat>
            <c:strRef>
              <c:f>会员分析4!$F$16:$R$16</c:f>
              <c:strCache>
                <c:ptCount val="13"/>
                <c:pt idx="0">
                  <c:v>20-25</c:v>
                </c:pt>
                <c:pt idx="1">
                  <c:v>25-30</c:v>
                </c:pt>
                <c:pt idx="2">
                  <c:v>30-35</c:v>
                </c:pt>
                <c:pt idx="3">
                  <c:v>35-40</c:v>
                </c:pt>
                <c:pt idx="4">
                  <c:v>40-45</c:v>
                </c:pt>
                <c:pt idx="5">
                  <c:v>45-50</c:v>
                </c:pt>
                <c:pt idx="6">
                  <c:v>50-55</c:v>
                </c:pt>
                <c:pt idx="7">
                  <c:v>55-60</c:v>
                </c:pt>
                <c:pt idx="8">
                  <c:v>60-65</c:v>
                </c:pt>
                <c:pt idx="9">
                  <c:v>65-70</c:v>
                </c:pt>
                <c:pt idx="10">
                  <c:v>70-75</c:v>
                </c:pt>
                <c:pt idx="11">
                  <c:v>75-80</c:v>
                </c:pt>
                <c:pt idx="12">
                  <c:v>80-85</c:v>
                </c:pt>
              </c:strCache>
            </c:strRef>
          </c:cat>
          <c:val>
            <c:numRef>
              <c:f>会员分析4!$F$23:$R$23</c:f>
              <c:numCache>
                <c:formatCode>0.0%</c:formatCode>
                <c:ptCount val="13"/>
                <c:pt idx="0">
                  <c:v>0.0179929374073258</c:v>
                </c:pt>
                <c:pt idx="1">
                  <c:v>0.0393576355355062</c:v>
                </c:pt>
                <c:pt idx="2">
                  <c:v>0.0618589503030723</c:v>
                </c:pt>
                <c:pt idx="3">
                  <c:v>0.0754392709346238</c:v>
                </c:pt>
                <c:pt idx="4">
                  <c:v>0.0754838766644298</c:v>
                </c:pt>
                <c:pt idx="5">
                  <c:v>0.084337813416549</c:v>
                </c:pt>
                <c:pt idx="6">
                  <c:v>0.0876335760491143</c:v>
                </c:pt>
                <c:pt idx="7">
                  <c:v>0.10161662817552</c:v>
                </c:pt>
                <c:pt idx="8">
                  <c:v>0.102892179090353</c:v>
                </c:pt>
                <c:pt idx="9">
                  <c:v>0.121379687247705</c:v>
                </c:pt>
                <c:pt idx="10">
                  <c:v>0.123530519367479</c:v>
                </c:pt>
                <c:pt idx="11">
                  <c:v>0.142227714792327</c:v>
                </c:pt>
                <c:pt idx="12">
                  <c:v>0.141511258461113</c:v>
                </c:pt>
              </c:numCache>
            </c:numRef>
          </c:val>
        </c:ser>
        <c:dLbls>
          <c:showLegendKey val="0"/>
          <c:showVal val="0"/>
          <c:showCatName val="0"/>
          <c:showSerName val="0"/>
          <c:showPercent val="0"/>
          <c:showBubbleSize val="0"/>
        </c:dLbls>
        <c:gapWidth val="100"/>
        <c:overlap val="100"/>
        <c:axId val="1209040128"/>
        <c:axId val="1209039584"/>
      </c:barChart>
      <c:catAx>
        <c:axId val="120904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1"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209039584"/>
        <c:crosses val="autoZero"/>
        <c:auto val="1"/>
        <c:lblAlgn val="ctr"/>
        <c:lblOffset val="100"/>
        <c:noMultiLvlLbl val="0"/>
      </c:catAx>
      <c:valAx>
        <c:axId val="1209039584"/>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0" spcFirstLastPara="1"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209040128"/>
        <c:crosses val="autoZero"/>
        <c:crossBetween val="between"/>
      </c:valAx>
      <c:spPr>
        <a:noFill/>
        <a:ln w="25400">
          <a:noFill/>
        </a:ln>
        <a:effectLst/>
      </c:spPr>
    </c:plotArea>
    <c:legend>
      <c:legendPos val="b"/>
      <c:layout>
        <c:manualLayout>
          <c:xMode val="edge"/>
          <c:yMode val="edge"/>
          <c:x val="0.327066636492044"/>
          <c:y val="0.903734486892842"/>
          <c:w val="0.410319981062823"/>
          <c:h val="0.0518534720197013"/>
        </c:manualLayout>
      </c:layout>
      <c:overlay val="0"/>
      <c:spPr>
        <a:noFill/>
        <a:ln w="25400">
          <a:noFill/>
        </a:ln>
        <a:effectLst/>
      </c:spPr>
      <c:txPr>
        <a:bodyPr rot="0" spcFirstLastPara="1" vertOverflow="ellipsis" vert="horz" wrap="square" anchor="ctr" anchorCtr="1"/>
        <a:lstStyle/>
        <a:p>
          <a:pPr>
            <a:defRPr lang="zh-CN" sz="825" b="0" i="0" u="none" strike="noStrike" kern="1200" baseline="0">
              <a:solidFill>
                <a:srgbClr val="333333"/>
              </a:solidFill>
              <a:latin typeface="等线" panose="02010600030101010101" pitchFamily="2" charset="-122"/>
              <a:ea typeface="等线" panose="02010600030101010101" pitchFamily="2" charset="-122"/>
              <a:cs typeface="宋体" panose="02010600030101010101" pitchFamily="2" charset="-122"/>
            </a:defRPr>
          </a:pPr>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solidFill>
                <a:latin typeface="微软雅黑" panose="020B0503020204020204" pitchFamily="34" charset="-122"/>
                <a:ea typeface="微软雅黑" panose="020B0503020204020204" pitchFamily="34" charset="-122"/>
                <a:cs typeface="+mn-cs"/>
              </a:defRPr>
            </a:pPr>
            <a:r>
              <a:rPr lang="zh-CN" altLang="en-US" sz="1200" dirty="0">
                <a:solidFill>
                  <a:schemeClr val="tx1"/>
                </a:solidFill>
                <a:latin typeface="微软雅黑" panose="020B0503020204020204" pitchFamily="34" charset="-122"/>
                <a:ea typeface="微软雅黑" panose="020B0503020204020204" pitchFamily="34" charset="-122"/>
              </a:rPr>
              <a:t>会员消费金额分布</a:t>
            </a:r>
            <a:endParaRPr lang="zh-CN" altLang="en-US" sz="1200" dirty="0">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272024785727749"/>
          <c:y val="0.0278508771929825"/>
        </c:manualLayout>
      </c:layout>
      <c:overlay val="0"/>
      <c:spPr>
        <a:noFill/>
        <a:ln>
          <a:noFill/>
        </a:ln>
        <a:effectLst/>
      </c:spPr>
    </c:title>
    <c:autoTitleDeleted val="0"/>
    <c:plotArea>
      <c:layout/>
      <c:scatterChart>
        <c:scatterStyle val="lineMarker"/>
        <c:varyColors val="0"/>
        <c:ser>
          <c:idx val="0"/>
          <c:order val="0"/>
          <c:tx>
            <c:strRef>
              <c:f>[1]会员分析2!$G$1:$H$1</c:f>
              <c:strCache>
                <c:ptCount val="1"/>
                <c:pt idx="0">
                  <c:v>消费金额 会员数</c:v>
                </c:pt>
              </c:strCache>
            </c:strRef>
          </c:tx>
          <c:spPr>
            <a:ln w="19050" cap="rnd" cmpd="sng" algn="ctr">
              <a:noFill/>
              <a:prstDash val="solid"/>
              <a:round/>
            </a:ln>
            <a:effectLst/>
          </c:spPr>
          <c:marker>
            <c:symbol val="circle"/>
            <c:size val="5"/>
            <c:spPr>
              <a:solidFill>
                <a:schemeClr val="accent6"/>
              </a:solidFill>
              <a:ln w="6350" cap="flat" cmpd="sng" algn="ctr">
                <a:solidFill>
                  <a:schemeClr val="accent6"/>
                </a:solidFill>
                <a:prstDash val="solid"/>
                <a:round/>
              </a:ln>
              <a:effectLst/>
            </c:spPr>
          </c:marker>
          <c:dLbls>
            <c:delete val="1"/>
          </c:dLbls>
          <c:trendline>
            <c:spPr>
              <a:ln w="6350" cap="rnd" cmpd="sng" algn="ctr">
                <a:solidFill>
                  <a:srgbClr val="FF0000"/>
                </a:solidFill>
                <a:prstDash val="dash"/>
                <a:round/>
              </a:ln>
              <a:effectLst/>
            </c:spPr>
            <c:trendlineType val="power"/>
            <c:dispRSqr val="1"/>
            <c:dispEq val="1"/>
            <c:trendlineLbl>
              <c:layout>
                <c:manualLayout>
                  <c:x val="-0.490476566683345"/>
                  <c:y val="-0.164035414793207"/>
                </c:manualLayout>
              </c:layout>
              <c:numFmt formatCode="General" sourceLinked="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p>
              </c:txPr>
            </c:trendlineLbl>
          </c:trendline>
          <c:xVal>
            <c:numRef>
              <c:f>[1]会员分析2!$G$2:$G$126</c:f>
              <c:numCache>
                <c:formatCode>General</c:formatCode>
                <c:ptCount val="125"/>
                <c:pt idx="0">
                  <c:v>20</c:v>
                </c:pt>
                <c:pt idx="1">
                  <c:v>60</c:v>
                </c:pt>
                <c:pt idx="2">
                  <c:v>100</c:v>
                </c:pt>
                <c:pt idx="3">
                  <c:v>140</c:v>
                </c:pt>
                <c:pt idx="4">
                  <c:v>180</c:v>
                </c:pt>
                <c:pt idx="5">
                  <c:v>220</c:v>
                </c:pt>
                <c:pt idx="6">
                  <c:v>260</c:v>
                </c:pt>
                <c:pt idx="7">
                  <c:v>300</c:v>
                </c:pt>
                <c:pt idx="8">
                  <c:v>340</c:v>
                </c:pt>
                <c:pt idx="9">
                  <c:v>380</c:v>
                </c:pt>
                <c:pt idx="10">
                  <c:v>420</c:v>
                </c:pt>
                <c:pt idx="11">
                  <c:v>460</c:v>
                </c:pt>
                <c:pt idx="12">
                  <c:v>500</c:v>
                </c:pt>
                <c:pt idx="13">
                  <c:v>540</c:v>
                </c:pt>
                <c:pt idx="14">
                  <c:v>580</c:v>
                </c:pt>
                <c:pt idx="15">
                  <c:v>620</c:v>
                </c:pt>
                <c:pt idx="16">
                  <c:v>660</c:v>
                </c:pt>
                <c:pt idx="17">
                  <c:v>700</c:v>
                </c:pt>
                <c:pt idx="18">
                  <c:v>740</c:v>
                </c:pt>
                <c:pt idx="19">
                  <c:v>780</c:v>
                </c:pt>
                <c:pt idx="20">
                  <c:v>820</c:v>
                </c:pt>
                <c:pt idx="21">
                  <c:v>860</c:v>
                </c:pt>
                <c:pt idx="22">
                  <c:v>900</c:v>
                </c:pt>
                <c:pt idx="23">
                  <c:v>940</c:v>
                </c:pt>
                <c:pt idx="24">
                  <c:v>980</c:v>
                </c:pt>
                <c:pt idx="25">
                  <c:v>1020</c:v>
                </c:pt>
                <c:pt idx="26">
                  <c:v>1060</c:v>
                </c:pt>
                <c:pt idx="27">
                  <c:v>1100</c:v>
                </c:pt>
                <c:pt idx="28">
                  <c:v>1140</c:v>
                </c:pt>
                <c:pt idx="29">
                  <c:v>1180</c:v>
                </c:pt>
                <c:pt idx="30">
                  <c:v>1220</c:v>
                </c:pt>
                <c:pt idx="31">
                  <c:v>1260</c:v>
                </c:pt>
                <c:pt idx="32">
                  <c:v>1300</c:v>
                </c:pt>
                <c:pt idx="33">
                  <c:v>1340</c:v>
                </c:pt>
                <c:pt idx="34">
                  <c:v>1380</c:v>
                </c:pt>
                <c:pt idx="35">
                  <c:v>1420</c:v>
                </c:pt>
                <c:pt idx="36">
                  <c:v>1460</c:v>
                </c:pt>
                <c:pt idx="37">
                  <c:v>1500</c:v>
                </c:pt>
                <c:pt idx="38">
                  <c:v>1540</c:v>
                </c:pt>
                <c:pt idx="39">
                  <c:v>1580</c:v>
                </c:pt>
                <c:pt idx="40">
                  <c:v>1620</c:v>
                </c:pt>
                <c:pt idx="41">
                  <c:v>1660</c:v>
                </c:pt>
                <c:pt idx="42">
                  <c:v>1700</c:v>
                </c:pt>
                <c:pt idx="43">
                  <c:v>1740</c:v>
                </c:pt>
                <c:pt idx="44">
                  <c:v>1780</c:v>
                </c:pt>
                <c:pt idx="45">
                  <c:v>1820</c:v>
                </c:pt>
                <c:pt idx="46">
                  <c:v>1860</c:v>
                </c:pt>
                <c:pt idx="47">
                  <c:v>1900</c:v>
                </c:pt>
                <c:pt idx="48">
                  <c:v>1940</c:v>
                </c:pt>
                <c:pt idx="49">
                  <c:v>1980</c:v>
                </c:pt>
                <c:pt idx="50">
                  <c:v>2020</c:v>
                </c:pt>
                <c:pt idx="51">
                  <c:v>2060</c:v>
                </c:pt>
                <c:pt idx="52">
                  <c:v>2100</c:v>
                </c:pt>
                <c:pt idx="53">
                  <c:v>2140</c:v>
                </c:pt>
                <c:pt idx="54">
                  <c:v>2180</c:v>
                </c:pt>
                <c:pt idx="55">
                  <c:v>2220</c:v>
                </c:pt>
                <c:pt idx="56">
                  <c:v>2260</c:v>
                </c:pt>
                <c:pt idx="57">
                  <c:v>2300</c:v>
                </c:pt>
                <c:pt idx="58">
                  <c:v>2340</c:v>
                </c:pt>
                <c:pt idx="59">
                  <c:v>2380</c:v>
                </c:pt>
                <c:pt idx="60">
                  <c:v>2420</c:v>
                </c:pt>
                <c:pt idx="61">
                  <c:v>2460</c:v>
                </c:pt>
                <c:pt idx="62">
                  <c:v>2500</c:v>
                </c:pt>
                <c:pt idx="63">
                  <c:v>2540</c:v>
                </c:pt>
                <c:pt idx="64">
                  <c:v>2580</c:v>
                </c:pt>
                <c:pt idx="65">
                  <c:v>2620</c:v>
                </c:pt>
                <c:pt idx="66">
                  <c:v>2660</c:v>
                </c:pt>
                <c:pt idx="67">
                  <c:v>2700</c:v>
                </c:pt>
                <c:pt idx="68">
                  <c:v>2740</c:v>
                </c:pt>
                <c:pt idx="69">
                  <c:v>2780</c:v>
                </c:pt>
                <c:pt idx="70">
                  <c:v>2820</c:v>
                </c:pt>
                <c:pt idx="71">
                  <c:v>2860</c:v>
                </c:pt>
                <c:pt idx="72">
                  <c:v>2900</c:v>
                </c:pt>
                <c:pt idx="73">
                  <c:v>2940</c:v>
                </c:pt>
                <c:pt idx="74">
                  <c:v>2980</c:v>
                </c:pt>
                <c:pt idx="75">
                  <c:v>3020</c:v>
                </c:pt>
                <c:pt idx="76">
                  <c:v>3060</c:v>
                </c:pt>
                <c:pt idx="77">
                  <c:v>3100</c:v>
                </c:pt>
                <c:pt idx="78">
                  <c:v>3140</c:v>
                </c:pt>
                <c:pt idx="79">
                  <c:v>3180</c:v>
                </c:pt>
                <c:pt idx="80">
                  <c:v>3220</c:v>
                </c:pt>
                <c:pt idx="81">
                  <c:v>3260</c:v>
                </c:pt>
                <c:pt idx="82">
                  <c:v>3300</c:v>
                </c:pt>
                <c:pt idx="83">
                  <c:v>3340</c:v>
                </c:pt>
                <c:pt idx="84">
                  <c:v>3380</c:v>
                </c:pt>
                <c:pt idx="85">
                  <c:v>3420</c:v>
                </c:pt>
                <c:pt idx="86">
                  <c:v>3460</c:v>
                </c:pt>
                <c:pt idx="87">
                  <c:v>3500</c:v>
                </c:pt>
                <c:pt idx="88">
                  <c:v>3540</c:v>
                </c:pt>
                <c:pt idx="89">
                  <c:v>3580</c:v>
                </c:pt>
                <c:pt idx="90">
                  <c:v>3620</c:v>
                </c:pt>
                <c:pt idx="91">
                  <c:v>3660</c:v>
                </c:pt>
                <c:pt idx="92">
                  <c:v>3700</c:v>
                </c:pt>
                <c:pt idx="93">
                  <c:v>3740</c:v>
                </c:pt>
                <c:pt idx="94">
                  <c:v>3780</c:v>
                </c:pt>
                <c:pt idx="95">
                  <c:v>3820</c:v>
                </c:pt>
                <c:pt idx="96">
                  <c:v>3860</c:v>
                </c:pt>
                <c:pt idx="97">
                  <c:v>3900</c:v>
                </c:pt>
                <c:pt idx="98">
                  <c:v>3940</c:v>
                </c:pt>
                <c:pt idx="99">
                  <c:v>3980</c:v>
                </c:pt>
                <c:pt idx="100">
                  <c:v>4020</c:v>
                </c:pt>
                <c:pt idx="101">
                  <c:v>4060</c:v>
                </c:pt>
                <c:pt idx="102">
                  <c:v>4100</c:v>
                </c:pt>
                <c:pt idx="103">
                  <c:v>4140</c:v>
                </c:pt>
                <c:pt idx="104">
                  <c:v>4180</c:v>
                </c:pt>
                <c:pt idx="105">
                  <c:v>4220</c:v>
                </c:pt>
                <c:pt idx="106">
                  <c:v>4260</c:v>
                </c:pt>
                <c:pt idx="107">
                  <c:v>4300</c:v>
                </c:pt>
                <c:pt idx="108">
                  <c:v>4340</c:v>
                </c:pt>
                <c:pt idx="109">
                  <c:v>4380</c:v>
                </c:pt>
                <c:pt idx="110">
                  <c:v>4420</c:v>
                </c:pt>
                <c:pt idx="111">
                  <c:v>4460</c:v>
                </c:pt>
                <c:pt idx="112">
                  <c:v>4500</c:v>
                </c:pt>
                <c:pt idx="113">
                  <c:v>4540</c:v>
                </c:pt>
                <c:pt idx="114">
                  <c:v>4580</c:v>
                </c:pt>
                <c:pt idx="115">
                  <c:v>4620</c:v>
                </c:pt>
                <c:pt idx="116">
                  <c:v>4660</c:v>
                </c:pt>
                <c:pt idx="117">
                  <c:v>4700</c:v>
                </c:pt>
                <c:pt idx="118">
                  <c:v>4740</c:v>
                </c:pt>
                <c:pt idx="119">
                  <c:v>4780</c:v>
                </c:pt>
                <c:pt idx="120">
                  <c:v>4820</c:v>
                </c:pt>
                <c:pt idx="121">
                  <c:v>4860</c:v>
                </c:pt>
                <c:pt idx="122">
                  <c:v>4900</c:v>
                </c:pt>
                <c:pt idx="123">
                  <c:v>4940</c:v>
                </c:pt>
                <c:pt idx="124">
                  <c:v>4980</c:v>
                </c:pt>
              </c:numCache>
            </c:numRef>
          </c:xVal>
          <c:yVal>
            <c:numRef>
              <c:f>[1]会员分析2!$H$2:$H$126</c:f>
              <c:numCache>
                <c:formatCode>General</c:formatCode>
                <c:ptCount val="125"/>
                <c:pt idx="0">
                  <c:v>1954075</c:v>
                </c:pt>
                <c:pt idx="1">
                  <c:v>1586811</c:v>
                </c:pt>
                <c:pt idx="2">
                  <c:v>1070095</c:v>
                </c:pt>
                <c:pt idx="3">
                  <c:v>729771</c:v>
                </c:pt>
                <c:pt idx="4">
                  <c:v>569610</c:v>
                </c:pt>
                <c:pt idx="5">
                  <c:v>447907</c:v>
                </c:pt>
                <c:pt idx="6">
                  <c:v>374282</c:v>
                </c:pt>
                <c:pt idx="7">
                  <c:v>320121</c:v>
                </c:pt>
                <c:pt idx="8">
                  <c:v>272925</c:v>
                </c:pt>
                <c:pt idx="9">
                  <c:v>240637</c:v>
                </c:pt>
                <c:pt idx="10">
                  <c:v>205685</c:v>
                </c:pt>
                <c:pt idx="11">
                  <c:v>185105</c:v>
                </c:pt>
                <c:pt idx="12">
                  <c:v>166804</c:v>
                </c:pt>
                <c:pt idx="13">
                  <c:v>147650</c:v>
                </c:pt>
                <c:pt idx="14">
                  <c:v>135581</c:v>
                </c:pt>
                <c:pt idx="15">
                  <c:v>121743</c:v>
                </c:pt>
                <c:pt idx="16">
                  <c:v>112159</c:v>
                </c:pt>
                <c:pt idx="17">
                  <c:v>102726</c:v>
                </c:pt>
                <c:pt idx="18">
                  <c:v>93502</c:v>
                </c:pt>
                <c:pt idx="19">
                  <c:v>86562</c:v>
                </c:pt>
                <c:pt idx="20">
                  <c:v>80506</c:v>
                </c:pt>
                <c:pt idx="21">
                  <c:v>75159</c:v>
                </c:pt>
                <c:pt idx="22">
                  <c:v>71586</c:v>
                </c:pt>
                <c:pt idx="23">
                  <c:v>66482</c:v>
                </c:pt>
                <c:pt idx="24">
                  <c:v>63099</c:v>
                </c:pt>
                <c:pt idx="25">
                  <c:v>58466</c:v>
                </c:pt>
                <c:pt idx="26">
                  <c:v>54550</c:v>
                </c:pt>
                <c:pt idx="27">
                  <c:v>52116</c:v>
                </c:pt>
                <c:pt idx="28">
                  <c:v>48060</c:v>
                </c:pt>
                <c:pt idx="29">
                  <c:v>45812</c:v>
                </c:pt>
                <c:pt idx="30">
                  <c:v>43151</c:v>
                </c:pt>
                <c:pt idx="31">
                  <c:v>41126</c:v>
                </c:pt>
                <c:pt idx="32">
                  <c:v>38622</c:v>
                </c:pt>
                <c:pt idx="33">
                  <c:v>36618</c:v>
                </c:pt>
                <c:pt idx="34">
                  <c:v>34763</c:v>
                </c:pt>
                <c:pt idx="35">
                  <c:v>32736</c:v>
                </c:pt>
                <c:pt idx="36">
                  <c:v>31212</c:v>
                </c:pt>
                <c:pt idx="37">
                  <c:v>30087</c:v>
                </c:pt>
                <c:pt idx="38">
                  <c:v>28297</c:v>
                </c:pt>
                <c:pt idx="39">
                  <c:v>27462</c:v>
                </c:pt>
                <c:pt idx="40">
                  <c:v>25503</c:v>
                </c:pt>
                <c:pt idx="41">
                  <c:v>24680</c:v>
                </c:pt>
                <c:pt idx="42">
                  <c:v>23529</c:v>
                </c:pt>
                <c:pt idx="43">
                  <c:v>22492</c:v>
                </c:pt>
                <c:pt idx="44">
                  <c:v>21775</c:v>
                </c:pt>
                <c:pt idx="45">
                  <c:v>20732</c:v>
                </c:pt>
                <c:pt idx="46">
                  <c:v>19751</c:v>
                </c:pt>
                <c:pt idx="47">
                  <c:v>19701</c:v>
                </c:pt>
                <c:pt idx="48">
                  <c:v>18507</c:v>
                </c:pt>
                <c:pt idx="49">
                  <c:v>17669</c:v>
                </c:pt>
                <c:pt idx="50">
                  <c:v>16926</c:v>
                </c:pt>
                <c:pt idx="51">
                  <c:v>16251</c:v>
                </c:pt>
                <c:pt idx="52">
                  <c:v>15686</c:v>
                </c:pt>
                <c:pt idx="53">
                  <c:v>15116</c:v>
                </c:pt>
                <c:pt idx="54">
                  <c:v>14548</c:v>
                </c:pt>
                <c:pt idx="55">
                  <c:v>13755</c:v>
                </c:pt>
                <c:pt idx="56">
                  <c:v>13492</c:v>
                </c:pt>
                <c:pt idx="57">
                  <c:v>12790</c:v>
                </c:pt>
                <c:pt idx="58">
                  <c:v>12419</c:v>
                </c:pt>
                <c:pt idx="59">
                  <c:v>12093</c:v>
                </c:pt>
                <c:pt idx="60">
                  <c:v>11711</c:v>
                </c:pt>
                <c:pt idx="61">
                  <c:v>11164</c:v>
                </c:pt>
                <c:pt idx="62">
                  <c:v>10723</c:v>
                </c:pt>
                <c:pt idx="63">
                  <c:v>10309</c:v>
                </c:pt>
                <c:pt idx="64">
                  <c:v>10061</c:v>
                </c:pt>
                <c:pt idx="65">
                  <c:v>9600</c:v>
                </c:pt>
                <c:pt idx="66">
                  <c:v>9370</c:v>
                </c:pt>
                <c:pt idx="67">
                  <c:v>9060</c:v>
                </c:pt>
                <c:pt idx="68">
                  <c:v>8577</c:v>
                </c:pt>
                <c:pt idx="69">
                  <c:v>8675</c:v>
                </c:pt>
                <c:pt idx="70">
                  <c:v>8068</c:v>
                </c:pt>
                <c:pt idx="71">
                  <c:v>7992</c:v>
                </c:pt>
                <c:pt idx="72">
                  <c:v>7791</c:v>
                </c:pt>
                <c:pt idx="73">
                  <c:v>7468</c:v>
                </c:pt>
                <c:pt idx="74">
                  <c:v>7257</c:v>
                </c:pt>
                <c:pt idx="75">
                  <c:v>7223</c:v>
                </c:pt>
                <c:pt idx="76">
                  <c:v>6816</c:v>
                </c:pt>
                <c:pt idx="77">
                  <c:v>6647</c:v>
                </c:pt>
                <c:pt idx="78">
                  <c:v>6436</c:v>
                </c:pt>
                <c:pt idx="79">
                  <c:v>6268</c:v>
                </c:pt>
                <c:pt idx="80">
                  <c:v>5905</c:v>
                </c:pt>
                <c:pt idx="81">
                  <c:v>5693</c:v>
                </c:pt>
                <c:pt idx="82">
                  <c:v>5722</c:v>
                </c:pt>
                <c:pt idx="83">
                  <c:v>5596</c:v>
                </c:pt>
                <c:pt idx="84">
                  <c:v>5356</c:v>
                </c:pt>
                <c:pt idx="85">
                  <c:v>5312</c:v>
                </c:pt>
                <c:pt idx="86">
                  <c:v>5084</c:v>
                </c:pt>
                <c:pt idx="87">
                  <c:v>4854</c:v>
                </c:pt>
                <c:pt idx="88">
                  <c:v>4804</c:v>
                </c:pt>
                <c:pt idx="89">
                  <c:v>4618</c:v>
                </c:pt>
                <c:pt idx="90">
                  <c:v>4626</c:v>
                </c:pt>
                <c:pt idx="91">
                  <c:v>4392</c:v>
                </c:pt>
                <c:pt idx="92">
                  <c:v>4213</c:v>
                </c:pt>
                <c:pt idx="93">
                  <c:v>4211</c:v>
                </c:pt>
                <c:pt idx="94">
                  <c:v>4143</c:v>
                </c:pt>
                <c:pt idx="95">
                  <c:v>4006</c:v>
                </c:pt>
                <c:pt idx="96">
                  <c:v>3869</c:v>
                </c:pt>
                <c:pt idx="97">
                  <c:v>3853</c:v>
                </c:pt>
                <c:pt idx="98">
                  <c:v>3764</c:v>
                </c:pt>
                <c:pt idx="99">
                  <c:v>3661</c:v>
                </c:pt>
                <c:pt idx="100">
                  <c:v>3504</c:v>
                </c:pt>
                <c:pt idx="101">
                  <c:v>3365</c:v>
                </c:pt>
                <c:pt idx="102">
                  <c:v>3321</c:v>
                </c:pt>
                <c:pt idx="103">
                  <c:v>3298</c:v>
                </c:pt>
                <c:pt idx="104">
                  <c:v>3227</c:v>
                </c:pt>
                <c:pt idx="105">
                  <c:v>3090</c:v>
                </c:pt>
                <c:pt idx="106">
                  <c:v>3029</c:v>
                </c:pt>
                <c:pt idx="107">
                  <c:v>2901</c:v>
                </c:pt>
                <c:pt idx="108">
                  <c:v>2977</c:v>
                </c:pt>
                <c:pt idx="109">
                  <c:v>2742</c:v>
                </c:pt>
                <c:pt idx="110">
                  <c:v>2827</c:v>
                </c:pt>
                <c:pt idx="111">
                  <c:v>2586</c:v>
                </c:pt>
                <c:pt idx="112">
                  <c:v>2526</c:v>
                </c:pt>
                <c:pt idx="113">
                  <c:v>2557</c:v>
                </c:pt>
                <c:pt idx="114">
                  <c:v>2537</c:v>
                </c:pt>
                <c:pt idx="115">
                  <c:v>2416</c:v>
                </c:pt>
                <c:pt idx="116">
                  <c:v>2345</c:v>
                </c:pt>
                <c:pt idx="117">
                  <c:v>2305</c:v>
                </c:pt>
                <c:pt idx="118">
                  <c:v>2270</c:v>
                </c:pt>
                <c:pt idx="119">
                  <c:v>2178</c:v>
                </c:pt>
                <c:pt idx="120">
                  <c:v>2127</c:v>
                </c:pt>
                <c:pt idx="121">
                  <c:v>2117</c:v>
                </c:pt>
                <c:pt idx="122">
                  <c:v>1997</c:v>
                </c:pt>
                <c:pt idx="123">
                  <c:v>2027</c:v>
                </c:pt>
                <c:pt idx="124">
                  <c:v>1983</c:v>
                </c:pt>
              </c:numCache>
            </c:numRef>
          </c:yVal>
          <c:smooth val="0"/>
        </c:ser>
        <c:dLbls>
          <c:showLegendKey val="0"/>
          <c:showVal val="0"/>
          <c:showCatName val="0"/>
          <c:showSerName val="0"/>
          <c:showPercent val="0"/>
          <c:showBubbleSize val="0"/>
        </c:dLbls>
        <c:axId val="1209049920"/>
        <c:axId val="1209050464"/>
      </c:scatterChart>
      <c:valAx>
        <c:axId val="1209049920"/>
        <c:scaling>
          <c:orientation val="minMax"/>
          <c:max val="5000"/>
          <c:min val="0"/>
        </c:scaling>
        <c:delete val="0"/>
        <c:axPos val="b"/>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1" vertOverflow="ellipsis" vert="horz" wrap="square" anchor="ctr" anchorCtr="1"/>
          <a:lstStyle/>
          <a:p>
            <a:pPr>
              <a:defRPr lang="zh-CN" sz="900" b="0" i="0" u="none" strike="noStrike" kern="1200" baseline="0">
                <a:solidFill>
                  <a:srgbClr val="333333"/>
                </a:solidFill>
                <a:latin typeface="宋体" panose="02010600030101010101" pitchFamily="2" charset="-122"/>
                <a:ea typeface="宋体" panose="02010600030101010101" pitchFamily="2" charset="-122"/>
                <a:cs typeface="宋体" panose="02010600030101010101" pitchFamily="2" charset="-122"/>
              </a:defRPr>
            </a:pPr>
          </a:p>
        </c:txPr>
        <c:crossAx val="1209050464"/>
        <c:crosses val="autoZero"/>
        <c:crossBetween val="midCat"/>
      </c:valAx>
      <c:valAx>
        <c:axId val="1209050464"/>
        <c:scaling>
          <c:orientation val="minMax"/>
          <c:max val="1000000"/>
          <c:min val="0"/>
        </c:scaling>
        <c:delete val="0"/>
        <c:axPos val="l"/>
        <c:majorGridlines>
          <c:spPr>
            <a:ln w="9525" cap="flat" cmpd="sng" algn="ctr">
              <a:solidFill>
                <a:schemeClr val="tx1">
                  <a:lumMod val="15000"/>
                  <a:lumOff val="85000"/>
                </a:schemeClr>
              </a:solidFill>
              <a:prstDash val="solid"/>
              <a:round/>
            </a:ln>
            <a:effectLst/>
          </c:spPr>
        </c:majorGridlines>
        <c:numFmt formatCode="#,##0_);[Red]\(#,##0\)"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049920"/>
        <c:crosses val="autoZero"/>
        <c:crossBetween val="midCat"/>
        <c:majorUnit val="100000"/>
      </c:valAx>
      <c:spPr>
        <a:noFill/>
        <a:ln w="25400">
          <a:noFill/>
        </a:ln>
        <a:effectLst/>
      </c:spPr>
    </c:plotArea>
    <c:plotVisOnly val="1"/>
    <c:dispBlanksAs val="gap"/>
    <c:showDLblsOverMax val="0"/>
  </c:chart>
  <c:spPr>
    <a:solidFill>
      <a:schemeClr val="bg1"/>
    </a:solidFill>
    <a:ln w="6350"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dirty="0">
                <a:solidFill>
                  <a:schemeClr val="tx1"/>
                </a:solidFill>
                <a:latin typeface="微软雅黑" panose="020B0503020204020204" pitchFamily="34" charset="-122"/>
                <a:ea typeface="微软雅黑" panose="020B0503020204020204" pitchFamily="34" charset="-122"/>
              </a:rPr>
              <a:t>会员消费频次分布</a:t>
            </a:r>
            <a:endParaRPr lang="zh-CN" altLang="en-US" sz="1200" b="1" dirty="0">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627613176981414"/>
          <c:y val="0.0277776055704728"/>
        </c:manualLayout>
      </c:layout>
      <c:overlay val="0"/>
      <c:spPr>
        <a:noFill/>
        <a:ln w="25400">
          <a:noFill/>
        </a:ln>
        <a:effectLst/>
      </c:spPr>
    </c:title>
    <c:autoTitleDeleted val="0"/>
    <c:plotArea>
      <c:layout/>
      <c:pieChart>
        <c:varyColors val="1"/>
        <c:ser>
          <c:idx val="0"/>
          <c:order val="0"/>
          <c:spPr/>
          <c:explosion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layout/>
              <c:numFmt formatCode="General" sourceLinked="1"/>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1"/>
              <c:layout/>
              <c:numFmt formatCode="General" sourceLinked="1"/>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3"/>
              <c:layout/>
              <c:numFmt formatCode="General" sourceLinked="1"/>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spPr>
              <a:noFill/>
              <a:ln w="25400">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会员分析2!$B$3:$B$9</c:f>
              <c:numCache>
                <c:formatCode>#,##0</c:formatCode>
                <c:ptCount val="7"/>
                <c:pt idx="0">
                  <c:v>4861682</c:v>
                </c:pt>
                <c:pt idx="1">
                  <c:v>2073556</c:v>
                </c:pt>
                <c:pt idx="2">
                  <c:v>1285910</c:v>
                </c:pt>
                <c:pt idx="3">
                  <c:v>2619870</c:v>
                </c:pt>
                <c:pt idx="4">
                  <c:v>1427051</c:v>
                </c:pt>
                <c:pt idx="5">
                  <c:v>840870</c:v>
                </c:pt>
                <c:pt idx="6">
                  <c:v>1143268</c:v>
                </c:pt>
              </c:numCache>
            </c:numRef>
          </c:val>
        </c:ser>
        <c:ser>
          <c:idx val="1"/>
          <c:order val="1"/>
          <c:spPr/>
          <c:explosion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elete val="1"/>
          </c:dLbls>
          <c:cat>
            <c:strRef>
              <c:f>会员分析2!$A$3:$A$9</c:f>
              <c:strCache>
                <c:ptCount val="7"/>
                <c:pt idx="0">
                  <c:v>1次</c:v>
                </c:pt>
                <c:pt idx="1">
                  <c:v>2次</c:v>
                </c:pt>
                <c:pt idx="2">
                  <c:v>3次</c:v>
                </c:pt>
                <c:pt idx="3">
                  <c:v>4-7次</c:v>
                </c:pt>
                <c:pt idx="4">
                  <c:v>8-12次</c:v>
                </c:pt>
                <c:pt idx="5">
                  <c:v>13-18次</c:v>
                </c:pt>
                <c:pt idx="6">
                  <c:v>19次以上</c:v>
                </c:pt>
              </c:strCache>
            </c:strRef>
          </c:cat>
          <c:val>
            <c:numRef>
              <c:f>会员分析2!$C$3:$C$9</c:f>
              <c:numCache>
                <c:formatCode>0%</c:formatCode>
                <c:ptCount val="7"/>
                <c:pt idx="0">
                  <c:v>0.34111783529386</c:v>
                </c:pt>
                <c:pt idx="1">
                  <c:v>0.14549016864546</c:v>
                </c:pt>
                <c:pt idx="2">
                  <c:v>0.0902253244006349</c:v>
                </c:pt>
                <c:pt idx="3">
                  <c:v>0.183822056471675</c:v>
                </c:pt>
                <c:pt idx="4">
                  <c:v>0.100128422215591</c:v>
                </c:pt>
                <c:pt idx="5">
                  <c:v>0.0589992834092292</c:v>
                </c:pt>
                <c:pt idx="6">
                  <c:v>0.0802169095635504</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c:explosion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layout/>
              <c:numFmt formatCode="General" sourceLinked="1"/>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1"/>
              <c:layout/>
              <c:numFmt formatCode="General" sourceLinked="1"/>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dLbl>
              <c:idx val="3"/>
              <c:layout/>
              <c:numFmt formatCode="General" sourceLinked="1"/>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extLst>
            </c:dLbl>
            <c:spPr>
              <a:noFill/>
              <a:ln w="25400">
                <a:noFill/>
              </a:ln>
              <a:effectLst/>
            </c:spPr>
            <c:txPr>
              <a:bodyPr rot="0" spcFirstLastPara="1" vertOverflow="ellipsis" vert="horz" wrap="none" lIns="0" tIns="0" rIns="0" bIns="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会员分析2!$K$2:$K$8</c:f>
              <c:numCache>
                <c:formatCode>#,##0</c:formatCode>
                <c:ptCount val="7"/>
                <c:pt idx="0">
                  <c:v>2512248</c:v>
                </c:pt>
                <c:pt idx="1">
                  <c:v>1794106</c:v>
                </c:pt>
                <c:pt idx="2">
                  <c:v>1848864</c:v>
                </c:pt>
                <c:pt idx="3">
                  <c:v>2213578</c:v>
                </c:pt>
                <c:pt idx="4">
                  <c:v>1291154</c:v>
                </c:pt>
                <c:pt idx="5">
                  <c:v>862496</c:v>
                </c:pt>
                <c:pt idx="6">
                  <c:v>629734</c:v>
                </c:pt>
              </c:numCache>
            </c:numRef>
          </c:val>
        </c:ser>
        <c:ser>
          <c:idx val="1"/>
          <c:order val="1"/>
          <c:spPr/>
          <c:explosion val="0"/>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elete val="1"/>
          </c:dLbls>
          <c:cat>
            <c:strRef>
              <c:f>会员分析2!$J$2:$J$8</c:f>
              <c:strCache>
                <c:ptCount val="7"/>
                <c:pt idx="0">
                  <c:v>50元以下</c:v>
                </c:pt>
                <c:pt idx="1">
                  <c:v>50-100元</c:v>
                </c:pt>
                <c:pt idx="2">
                  <c:v>100-200元</c:v>
                </c:pt>
                <c:pt idx="3">
                  <c:v>200-500元</c:v>
                </c:pt>
                <c:pt idx="4">
                  <c:v>500-1000元</c:v>
                </c:pt>
                <c:pt idx="5">
                  <c:v>1000-2000元</c:v>
                </c:pt>
                <c:pt idx="6">
                  <c:v>2000元以上</c:v>
                </c:pt>
              </c:strCache>
            </c:strRef>
          </c:cat>
          <c:val>
            <c:numRef>
              <c:f>会员分析2!$L$2:$L$8</c:f>
              <c:numCache>
                <c:formatCode>0%</c:formatCode>
                <c:ptCount val="7"/>
                <c:pt idx="0">
                  <c:v>0.22526967821538</c:v>
                </c:pt>
                <c:pt idx="1">
                  <c:v>0.160874914142347</c:v>
                </c:pt>
                <c:pt idx="2">
                  <c:v>0.16578498553646</c:v>
                </c:pt>
                <c:pt idx="3">
                  <c:v>0.198488367296798</c:v>
                </c:pt>
                <c:pt idx="4">
                  <c:v>0.115775929011189</c:v>
                </c:pt>
                <c:pt idx="5">
                  <c:v>0.0773387803998859</c:v>
                </c:pt>
                <c:pt idx="6">
                  <c:v>0.0564673453979401</c:v>
                </c:pt>
              </c:numCache>
            </c:numRef>
          </c:val>
        </c:ser>
        <c:dLbls>
          <c:showLegendKey val="0"/>
          <c:showVal val="0"/>
          <c:showCatName val="0"/>
          <c:showSerName val="0"/>
          <c:showPercent val="0"/>
          <c:showBubbleSize val="0"/>
          <c:showLeaderLines val="1"/>
        </c:dLbls>
        <c:firstSliceAng val="0"/>
      </c:pieChart>
      <c:spPr>
        <a:noFill/>
        <a:ln w="25400">
          <a:noFill/>
        </a:ln>
        <a:effectLst/>
      </c:spPr>
    </c:plotArea>
    <c:plotVisOnly val="1"/>
    <c:dispBlanksAs val="gap"/>
    <c:showDLblsOverMax val="0"/>
  </c:chart>
  <c:spPr>
    <a:solidFill>
      <a:schemeClr val="bg1"/>
    </a:solidFill>
    <a:ln w="9525" cap="flat" cmpd="sng" algn="ctr">
      <a:noFill/>
      <a:prstDash val="solid"/>
      <a:round/>
    </a:ln>
    <a:effectLst/>
  </c:spPr>
  <c:txPr>
    <a:bodyPr/>
    <a:lstStyle/>
    <a:p>
      <a:pPr>
        <a:defRPr lang="zh-CN"/>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a:solidFill>
                  <a:schemeClr val="tx1"/>
                </a:solidFill>
                <a:latin typeface="微软雅黑" panose="020B0503020204020204" pitchFamily="34" charset="-122"/>
                <a:ea typeface="微软雅黑" panose="020B0503020204020204" pitchFamily="34" charset="-122"/>
              </a:rPr>
              <a:t>（会员）各年龄品类销售结构</a:t>
            </a:r>
            <a:endParaRPr lang="zh-CN" altLang="en-US" sz="1200" b="1">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397260273972604"/>
          <c:y val="0.0242550242550243"/>
        </c:manualLayout>
      </c:layout>
      <c:overlay val="0"/>
      <c:spPr>
        <a:noFill/>
        <a:ln>
          <a:noFill/>
        </a:ln>
        <a:effectLst/>
      </c:spPr>
    </c:title>
    <c:autoTitleDeleted val="0"/>
    <c:plotArea>
      <c:layout/>
      <c:areaChart>
        <c:grouping val="stacked"/>
        <c:varyColors val="0"/>
        <c:ser>
          <c:idx val="0"/>
          <c:order val="0"/>
          <c:tx>
            <c:strRef>
              <c:f>品类分析_1!$F$64</c:f>
              <c:strCache>
                <c:ptCount val="1"/>
                <c:pt idx="0">
                  <c:v>处方药</c:v>
                </c:pt>
              </c:strCache>
            </c:strRef>
          </c:tx>
          <c:spPr>
            <a:solidFill>
              <a:schemeClr val="accent6"/>
            </a:solidFill>
            <a:ln>
              <a:noFill/>
            </a:ln>
            <a:effectLst/>
          </c:spPr>
          <c:dLbls>
            <c:dLbl>
              <c:idx val="0"/>
              <c:layout>
                <c:manualLayout>
                  <c:x val="0.0171124666340587"/>
                  <c:y val="-0.0684255016995784"/>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品类分析_1!$G$64:$U$64</c:f>
              <c:numCache>
                <c:formatCode>0.0%</c:formatCode>
                <c:ptCount val="15"/>
                <c:pt idx="0">
                  <c:v>0.396972347028784</c:v>
                </c:pt>
                <c:pt idx="1">
                  <c:v>0.254822665580802</c:v>
                </c:pt>
                <c:pt idx="2">
                  <c:v>0.260495973587735</c:v>
                </c:pt>
                <c:pt idx="3">
                  <c:v>0.314238062353049</c:v>
                </c:pt>
                <c:pt idx="4">
                  <c:v>0.33880911207318</c:v>
                </c:pt>
                <c:pt idx="5">
                  <c:v>0.378208224718662</c:v>
                </c:pt>
                <c:pt idx="6">
                  <c:v>0.401054567868791</c:v>
                </c:pt>
                <c:pt idx="7">
                  <c:v>0.425137176431864</c:v>
                </c:pt>
                <c:pt idx="8">
                  <c:v>0.441016004068598</c:v>
                </c:pt>
                <c:pt idx="9">
                  <c:v>0.451832692894697</c:v>
                </c:pt>
                <c:pt idx="10">
                  <c:v>0.469206941078565</c:v>
                </c:pt>
                <c:pt idx="11">
                  <c:v>0.479212359119257</c:v>
                </c:pt>
                <c:pt idx="12">
                  <c:v>0.492489028463931</c:v>
                </c:pt>
                <c:pt idx="13">
                  <c:v>0.488421054374578</c:v>
                </c:pt>
                <c:pt idx="14">
                  <c:v>0.460205989605225</c:v>
                </c:pt>
              </c:numCache>
            </c:numRef>
          </c:val>
        </c:ser>
        <c:ser>
          <c:idx val="1"/>
          <c:order val="1"/>
          <c:tx>
            <c:strRef>
              <c:f>品类分析_1!$F$65</c:f>
              <c:strCache>
                <c:ptCount val="1"/>
                <c:pt idx="0">
                  <c:v>非处方药</c:v>
                </c:pt>
              </c:strCache>
            </c:strRef>
          </c:tx>
          <c:spPr>
            <a:solidFill>
              <a:schemeClr val="accent5"/>
            </a:solidFill>
            <a:ln>
              <a:noFill/>
            </a:ln>
            <a:effectLst/>
          </c:spPr>
          <c:dLbls>
            <c:dLbl>
              <c:idx val="0"/>
              <c:layout>
                <c:manualLayout>
                  <c:x val="0.0186681454189731"/>
                  <c:y val="-0.0432161063365758"/>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品类分析_1!$G$65:$U$65</c:f>
              <c:numCache>
                <c:formatCode>0.0%</c:formatCode>
                <c:ptCount val="15"/>
                <c:pt idx="0">
                  <c:v>0.32948126251423</c:v>
                </c:pt>
                <c:pt idx="1">
                  <c:v>0.433574417901788</c:v>
                </c:pt>
                <c:pt idx="2">
                  <c:v>0.427449098254865</c:v>
                </c:pt>
                <c:pt idx="3">
                  <c:v>0.398150725074041</c:v>
                </c:pt>
                <c:pt idx="4">
                  <c:v>0.386994347664287</c:v>
                </c:pt>
                <c:pt idx="5">
                  <c:v>0.348395667689891</c:v>
                </c:pt>
                <c:pt idx="6">
                  <c:v>0.326840894619495</c:v>
                </c:pt>
                <c:pt idx="7">
                  <c:v>0.304769128736141</c:v>
                </c:pt>
                <c:pt idx="8">
                  <c:v>0.292444897043801</c:v>
                </c:pt>
                <c:pt idx="9">
                  <c:v>0.285526518605236</c:v>
                </c:pt>
                <c:pt idx="10">
                  <c:v>0.272219967041587</c:v>
                </c:pt>
                <c:pt idx="11">
                  <c:v>0.266352255773261</c:v>
                </c:pt>
                <c:pt idx="12">
                  <c:v>0.252577485343601</c:v>
                </c:pt>
                <c:pt idx="13">
                  <c:v>0.255194509685778</c:v>
                </c:pt>
                <c:pt idx="14">
                  <c:v>0.288422704175558</c:v>
                </c:pt>
              </c:numCache>
            </c:numRef>
          </c:val>
        </c:ser>
        <c:ser>
          <c:idx val="2"/>
          <c:order val="2"/>
          <c:tx>
            <c:strRef>
              <c:f>品类分析_1!$F$66</c:f>
              <c:strCache>
                <c:ptCount val="1"/>
                <c:pt idx="0">
                  <c:v>中药</c:v>
                </c:pt>
              </c:strCache>
            </c:strRef>
          </c:tx>
          <c:spPr>
            <a:solidFill>
              <a:schemeClr val="accent4"/>
            </a:solidFill>
            <a:ln>
              <a:noFill/>
            </a:ln>
            <a:effectLst/>
          </c:spPr>
          <c:dLbls>
            <c:dLbl>
              <c:idx val="0"/>
              <c:layout>
                <c:manualLayout>
                  <c:x val="0.0186681454189731"/>
                  <c:y val="0"/>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品类分析_1!$G$66:$U$66</c:f>
              <c:numCache>
                <c:formatCode>0.0%</c:formatCode>
                <c:ptCount val="15"/>
                <c:pt idx="0">
                  <c:v>0.109788430687295</c:v>
                </c:pt>
                <c:pt idx="1">
                  <c:v>0.0893669388265488</c:v>
                </c:pt>
                <c:pt idx="2">
                  <c:v>0.0891526732261948</c:v>
                </c:pt>
                <c:pt idx="3">
                  <c:v>0.0911251680086322</c:v>
                </c:pt>
                <c:pt idx="4">
                  <c:v>0.094840788293317</c:v>
                </c:pt>
                <c:pt idx="5">
                  <c:v>0.107927312619221</c:v>
                </c:pt>
                <c:pt idx="6">
                  <c:v>0.115890603646972</c:v>
                </c:pt>
                <c:pt idx="7">
                  <c:v>0.119499036650665</c:v>
                </c:pt>
                <c:pt idx="8">
                  <c:v>0.119696772846826</c:v>
                </c:pt>
                <c:pt idx="9">
                  <c:v>0.117505989803214</c:v>
                </c:pt>
                <c:pt idx="10">
                  <c:v>0.119934648227923</c:v>
                </c:pt>
                <c:pt idx="11">
                  <c:v>0.118366813740925</c:v>
                </c:pt>
                <c:pt idx="12">
                  <c:v>0.123782711497386</c:v>
                </c:pt>
                <c:pt idx="13">
                  <c:v>0.121534299259111</c:v>
                </c:pt>
                <c:pt idx="14">
                  <c:v>0.105321988799536</c:v>
                </c:pt>
              </c:numCache>
            </c:numRef>
          </c:val>
        </c:ser>
        <c:ser>
          <c:idx val="3"/>
          <c:order val="3"/>
          <c:tx>
            <c:strRef>
              <c:f>品类分析_1!$F$67</c:f>
              <c:strCache>
                <c:ptCount val="1"/>
                <c:pt idx="0">
                  <c:v>保健食品</c:v>
                </c:pt>
              </c:strCache>
            </c:strRef>
          </c:tx>
          <c:spPr>
            <a:solidFill>
              <a:schemeClr val="accent6">
                <a:lumMod val="60000"/>
              </a:schemeClr>
            </a:solidFill>
            <a:ln>
              <a:noFill/>
            </a:ln>
            <a:effectLst/>
          </c:spPr>
          <c:dLbls>
            <c:dLbl>
              <c:idx val="0"/>
              <c:layout>
                <c:manualLayout>
                  <c:x val="0.0171124666340587"/>
                  <c:y val="3.30119220950099e-17"/>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品类分析_1!$G$67:$U$67</c:f>
              <c:numCache>
                <c:formatCode>0.0%</c:formatCode>
                <c:ptCount val="15"/>
                <c:pt idx="0">
                  <c:v>0.0897529578875046</c:v>
                </c:pt>
                <c:pt idx="1">
                  <c:v>0.117169140884954</c:v>
                </c:pt>
                <c:pt idx="2">
                  <c:v>0.111095849356758</c:v>
                </c:pt>
                <c:pt idx="3">
                  <c:v>0.0969656995424928</c:v>
                </c:pt>
                <c:pt idx="4">
                  <c:v>0.0907895229270455</c:v>
                </c:pt>
                <c:pt idx="5">
                  <c:v>0.0887995975438853</c:v>
                </c:pt>
                <c:pt idx="6">
                  <c:v>0.0846894684380007</c:v>
                </c:pt>
                <c:pt idx="7">
                  <c:v>0.0821690545560012</c:v>
                </c:pt>
                <c:pt idx="8">
                  <c:v>0.0776856158937528</c:v>
                </c:pt>
                <c:pt idx="9">
                  <c:v>0.0785461929096354</c:v>
                </c:pt>
                <c:pt idx="10">
                  <c:v>0.0779745023555721</c:v>
                </c:pt>
                <c:pt idx="11">
                  <c:v>0.0786591971222506</c:v>
                </c:pt>
                <c:pt idx="12">
                  <c:v>0.079560075945897</c:v>
                </c:pt>
                <c:pt idx="13">
                  <c:v>0.0823883037964597</c:v>
                </c:pt>
                <c:pt idx="14">
                  <c:v>0.0776831231981983</c:v>
                </c:pt>
              </c:numCache>
            </c:numRef>
          </c:val>
        </c:ser>
        <c:ser>
          <c:idx val="4"/>
          <c:order val="4"/>
          <c:tx>
            <c:strRef>
              <c:f>品类分析_1!$F$68</c:f>
              <c:strCache>
                <c:ptCount val="1"/>
                <c:pt idx="0">
                  <c:v>医疗器械</c:v>
                </c:pt>
              </c:strCache>
            </c:strRef>
          </c:tx>
          <c:spPr>
            <a:solidFill>
              <a:schemeClr val="accent5">
                <a:lumMod val="6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品类分析_1!$G$68:$U$68</c:f>
              <c:numCache>
                <c:formatCode>0.0%</c:formatCode>
                <c:ptCount val="15"/>
                <c:pt idx="0">
                  <c:v>0.0383368934704879</c:v>
                </c:pt>
                <c:pt idx="1">
                  <c:v>0.0565102466119261</c:v>
                </c:pt>
                <c:pt idx="2">
                  <c:v>0.0583020658846981</c:v>
                </c:pt>
                <c:pt idx="3">
                  <c:v>0.0507917409487801</c:v>
                </c:pt>
                <c:pt idx="4">
                  <c:v>0.0451892223207469</c:v>
                </c:pt>
                <c:pt idx="5">
                  <c:v>0.0404844604052393</c:v>
                </c:pt>
                <c:pt idx="6">
                  <c:v>0.0382147485424575</c:v>
                </c:pt>
                <c:pt idx="7">
                  <c:v>0.03590819422015</c:v>
                </c:pt>
                <c:pt idx="8">
                  <c:v>0.036831604358316</c:v>
                </c:pt>
                <c:pt idx="9">
                  <c:v>0.035673576468295</c:v>
                </c:pt>
                <c:pt idx="10">
                  <c:v>0.0326700240460221</c:v>
                </c:pt>
                <c:pt idx="11">
                  <c:v>0.0313098671665738</c:v>
                </c:pt>
                <c:pt idx="12">
                  <c:v>0.0285808676376699</c:v>
                </c:pt>
                <c:pt idx="13">
                  <c:v>0.0284505948495556</c:v>
                </c:pt>
                <c:pt idx="14">
                  <c:v>0.0380768952417582</c:v>
                </c:pt>
              </c:numCache>
            </c:numRef>
          </c:val>
        </c:ser>
        <c:ser>
          <c:idx val="5"/>
          <c:order val="5"/>
          <c:tx>
            <c:strRef>
              <c:f>品类分析_1!$F$69</c:f>
              <c:strCache>
                <c:ptCount val="1"/>
                <c:pt idx="0">
                  <c:v>母婴类</c:v>
                </c:pt>
              </c:strCache>
            </c:strRef>
          </c:tx>
          <c:spPr>
            <a:solidFill>
              <a:schemeClr val="accent4">
                <a:lumMod val="6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品类分析_1!$G$69:$U$69</c:f>
              <c:numCache>
                <c:formatCode>0.0%</c:formatCode>
                <c:ptCount val="15"/>
                <c:pt idx="0">
                  <c:v>0.00883799109629393</c:v>
                </c:pt>
                <c:pt idx="1">
                  <c:v>0.0126457408796737</c:v>
                </c:pt>
                <c:pt idx="2">
                  <c:v>0.0246199281096626</c:v>
                </c:pt>
                <c:pt idx="3">
                  <c:v>0.0205529619054301</c:v>
                </c:pt>
                <c:pt idx="4">
                  <c:v>0.0147272249010228</c:v>
                </c:pt>
                <c:pt idx="5">
                  <c:v>0.00791017068371515</c:v>
                </c:pt>
                <c:pt idx="6">
                  <c:v>0.00553278454460548</c:v>
                </c:pt>
                <c:pt idx="7">
                  <c:v>0.00568068462774473</c:v>
                </c:pt>
                <c:pt idx="8">
                  <c:v>0.00655213774371184</c:v>
                </c:pt>
                <c:pt idx="9">
                  <c:v>0.00577611729190964</c:v>
                </c:pt>
                <c:pt idx="10">
                  <c:v>0.00401747372979682</c:v>
                </c:pt>
                <c:pt idx="11">
                  <c:v>0.00314609078484351</c:v>
                </c:pt>
                <c:pt idx="12">
                  <c:v>0.00184114920204071</c:v>
                </c:pt>
                <c:pt idx="13">
                  <c:v>0.00225600101707509</c:v>
                </c:pt>
                <c:pt idx="14">
                  <c:v>0.00765696759836493</c:v>
                </c:pt>
              </c:numCache>
            </c:numRef>
          </c:val>
        </c:ser>
        <c:ser>
          <c:idx val="6"/>
          <c:order val="6"/>
          <c:tx>
            <c:strRef>
              <c:f>品类分析_1!$F$70</c:f>
              <c:strCache>
                <c:ptCount val="1"/>
                <c:pt idx="0">
                  <c:v>健康食品</c:v>
                </c:pt>
              </c:strCache>
            </c:strRef>
          </c:tx>
          <c:spPr>
            <a:solidFill>
              <a:schemeClr val="accent6">
                <a:lumMod val="80000"/>
                <a:lumOff val="2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品类分析_1!$G$70:$U$70</c:f>
              <c:numCache>
                <c:formatCode>0.0%</c:formatCode>
                <c:ptCount val="15"/>
                <c:pt idx="0">
                  <c:v>0.00751561081250313</c:v>
                </c:pt>
                <c:pt idx="1">
                  <c:v>0.0101456298258294</c:v>
                </c:pt>
                <c:pt idx="2">
                  <c:v>0.00904150378122098</c:v>
                </c:pt>
                <c:pt idx="3">
                  <c:v>0.00873356614623717</c:v>
                </c:pt>
                <c:pt idx="4">
                  <c:v>0.00875877123233119</c:v>
                </c:pt>
                <c:pt idx="5">
                  <c:v>0.00817020717843702</c:v>
                </c:pt>
                <c:pt idx="6">
                  <c:v>0.00774724644848936</c:v>
                </c:pt>
                <c:pt idx="7">
                  <c:v>0.0075594256550769</c:v>
                </c:pt>
                <c:pt idx="8">
                  <c:v>0.00742965732246155</c:v>
                </c:pt>
                <c:pt idx="9">
                  <c:v>0.00730758527931305</c:v>
                </c:pt>
                <c:pt idx="10">
                  <c:v>0.00702409980230794</c:v>
                </c:pt>
                <c:pt idx="11">
                  <c:v>0.00662091905711972</c:v>
                </c:pt>
                <c:pt idx="12">
                  <c:v>0.00627743345154644</c:v>
                </c:pt>
                <c:pt idx="13">
                  <c:v>0.00667996973492748</c:v>
                </c:pt>
                <c:pt idx="14">
                  <c:v>0.00644842369551395</c:v>
                </c:pt>
              </c:numCache>
            </c:numRef>
          </c:val>
        </c:ser>
        <c:ser>
          <c:idx val="7"/>
          <c:order val="7"/>
          <c:tx>
            <c:strRef>
              <c:f>品类分析_1!$F$71</c:f>
              <c:strCache>
                <c:ptCount val="1"/>
                <c:pt idx="0">
                  <c:v>个人护理</c:v>
                </c:pt>
              </c:strCache>
            </c:strRef>
          </c:tx>
          <c:spPr>
            <a:solidFill>
              <a:schemeClr val="accent5">
                <a:lumMod val="80000"/>
                <a:lumOff val="2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品类分析_1!$G$71:$U$71</c:f>
              <c:numCache>
                <c:formatCode>0.0%</c:formatCode>
                <c:ptCount val="15"/>
                <c:pt idx="0">
                  <c:v>0.00554242090714988</c:v>
                </c:pt>
                <c:pt idx="1">
                  <c:v>0.0097475203582483</c:v>
                </c:pt>
                <c:pt idx="2">
                  <c:v>0.00601569601905464</c:v>
                </c:pt>
                <c:pt idx="3">
                  <c:v>0.0054320817371344</c:v>
                </c:pt>
                <c:pt idx="4">
                  <c:v>0.00565072236010241</c:v>
                </c:pt>
                <c:pt idx="5">
                  <c:v>0.00584790461191241</c:v>
                </c:pt>
                <c:pt idx="6">
                  <c:v>0.00589095505859363</c:v>
                </c:pt>
                <c:pt idx="7">
                  <c:v>0.00521635092454483</c:v>
                </c:pt>
                <c:pt idx="8">
                  <c:v>0.00460469955344864</c:v>
                </c:pt>
                <c:pt idx="9">
                  <c:v>0.00433520269272468</c:v>
                </c:pt>
                <c:pt idx="10">
                  <c:v>0.00409995720075233</c:v>
                </c:pt>
                <c:pt idx="11">
                  <c:v>0.00389229034313796</c:v>
                </c:pt>
                <c:pt idx="12">
                  <c:v>0.00317186816912988</c:v>
                </c:pt>
                <c:pt idx="13">
                  <c:v>0.00312585071552614</c:v>
                </c:pt>
                <c:pt idx="14">
                  <c:v>0.0043942087851275</c:v>
                </c:pt>
              </c:numCache>
            </c:numRef>
          </c:val>
        </c:ser>
        <c:ser>
          <c:idx val="8"/>
          <c:order val="8"/>
          <c:tx>
            <c:strRef>
              <c:f>品类分析_1!$F$72</c:f>
              <c:strCache>
                <c:ptCount val="1"/>
                <c:pt idx="0">
                  <c:v>日常用品</c:v>
                </c:pt>
              </c:strCache>
            </c:strRef>
          </c:tx>
          <c:spPr>
            <a:solidFill>
              <a:schemeClr val="accent4">
                <a:lumMod val="80000"/>
                <a:lumOff val="2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品类分析_1!$G$72:$U$72</c:f>
              <c:numCache>
                <c:formatCode>0.0%</c:formatCode>
                <c:ptCount val="15"/>
                <c:pt idx="0">
                  <c:v>0.00461519636708487</c:v>
                </c:pt>
                <c:pt idx="1">
                  <c:v>0.005270130587119</c:v>
                </c:pt>
                <c:pt idx="2">
                  <c:v>0.00488220236698461</c:v>
                </c:pt>
                <c:pt idx="3">
                  <c:v>0.00520956533229385</c:v>
                </c:pt>
                <c:pt idx="4">
                  <c:v>0.00522610273649061</c:v>
                </c:pt>
                <c:pt idx="5">
                  <c:v>0.00508419292314503</c:v>
                </c:pt>
                <c:pt idx="6">
                  <c:v>0.00517263696512551</c:v>
                </c:pt>
                <c:pt idx="7">
                  <c:v>0.00513902802263516</c:v>
                </c:pt>
                <c:pt idx="8">
                  <c:v>0.00516143127855161</c:v>
                </c:pt>
                <c:pt idx="9">
                  <c:v>0.00527748116696505</c:v>
                </c:pt>
                <c:pt idx="10">
                  <c:v>0.00516956575194273</c:v>
                </c:pt>
                <c:pt idx="11">
                  <c:v>0.00515240183651183</c:v>
                </c:pt>
                <c:pt idx="12">
                  <c:v>0.00504602297480723</c:v>
                </c:pt>
                <c:pt idx="13">
                  <c:v>0.00512708891756092</c:v>
                </c:pt>
                <c:pt idx="14">
                  <c:v>0.00419796450740505</c:v>
                </c:pt>
              </c:numCache>
            </c:numRef>
          </c:val>
        </c:ser>
        <c:ser>
          <c:idx val="9"/>
          <c:order val="9"/>
          <c:tx>
            <c:strRef>
              <c:f>品类分析_1!$F$73</c:f>
              <c:strCache>
                <c:ptCount val="1"/>
                <c:pt idx="0">
                  <c:v>消毒用品</c:v>
                </c:pt>
              </c:strCache>
            </c:strRef>
          </c:tx>
          <c:spPr>
            <a:solidFill>
              <a:schemeClr val="accent6">
                <a:lumMod val="8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品类分析_1!$G$73:$U$73</c:f>
              <c:numCache>
                <c:formatCode>0.0%</c:formatCode>
                <c:ptCount val="15"/>
                <c:pt idx="0">
                  <c:v>0.00409619892885133</c:v>
                </c:pt>
                <c:pt idx="1">
                  <c:v>0.00490893746410594</c:v>
                </c:pt>
                <c:pt idx="2">
                  <c:v>0.00408031345064365</c:v>
                </c:pt>
                <c:pt idx="3">
                  <c:v>0.003899161243288</c:v>
                </c:pt>
                <c:pt idx="4">
                  <c:v>0.00378962624370425</c:v>
                </c:pt>
                <c:pt idx="5">
                  <c:v>0.00360416502040791</c:v>
                </c:pt>
                <c:pt idx="6">
                  <c:v>0.00337551908304987</c:v>
                </c:pt>
                <c:pt idx="7">
                  <c:v>0.0031303511769275</c:v>
                </c:pt>
                <c:pt idx="8">
                  <c:v>0.0032477526562255</c:v>
                </c:pt>
                <c:pt idx="9">
                  <c:v>0.00316463663801545</c:v>
                </c:pt>
                <c:pt idx="10">
                  <c:v>0.00284469404031437</c:v>
                </c:pt>
                <c:pt idx="11">
                  <c:v>0.0027881496433284</c:v>
                </c:pt>
                <c:pt idx="12">
                  <c:v>0.00250356429014095</c:v>
                </c:pt>
                <c:pt idx="13">
                  <c:v>0.0025597955881305</c:v>
                </c:pt>
                <c:pt idx="14">
                  <c:v>0.00334817206487632</c:v>
                </c:pt>
              </c:numCache>
            </c:numRef>
          </c:val>
        </c:ser>
        <c:ser>
          <c:idx val="10"/>
          <c:order val="10"/>
          <c:tx>
            <c:strRef>
              <c:f>品类分析_1!$F$74</c:f>
              <c:strCache>
                <c:ptCount val="1"/>
                <c:pt idx="0">
                  <c:v>健身康复</c:v>
                </c:pt>
              </c:strCache>
            </c:strRef>
          </c:tx>
          <c:spPr>
            <a:solidFill>
              <a:schemeClr val="accent5">
                <a:lumMod val="8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品类分析_1!$G$74:$U$74</c:f>
              <c:numCache>
                <c:formatCode>0.0%</c:formatCode>
                <c:ptCount val="15"/>
                <c:pt idx="0">
                  <c:v>0.0025785367354995</c:v>
                </c:pt>
                <c:pt idx="1">
                  <c:v>0.00253715559065299</c:v>
                </c:pt>
                <c:pt idx="2">
                  <c:v>0.00251159528281658</c:v>
                </c:pt>
                <c:pt idx="3">
                  <c:v>0.00263190243549877</c:v>
                </c:pt>
                <c:pt idx="4">
                  <c:v>0.0027427114158236</c:v>
                </c:pt>
                <c:pt idx="5">
                  <c:v>0.00287590283675259</c:v>
                </c:pt>
                <c:pt idx="6">
                  <c:v>0.00295753800489866</c:v>
                </c:pt>
                <c:pt idx="7">
                  <c:v>0.00295508617474247</c:v>
                </c:pt>
                <c:pt idx="8">
                  <c:v>0.00296099779972366</c:v>
                </c:pt>
                <c:pt idx="9">
                  <c:v>0.00274442020055016</c:v>
                </c:pt>
                <c:pt idx="10">
                  <c:v>0.00251421031045014</c:v>
                </c:pt>
                <c:pt idx="11">
                  <c:v>0.00240195416532387</c:v>
                </c:pt>
                <c:pt idx="12">
                  <c:v>0.00221818169061982</c:v>
                </c:pt>
                <c:pt idx="13">
                  <c:v>0.00244935025906255</c:v>
                </c:pt>
                <c:pt idx="14">
                  <c:v>0.00172241636294582</c:v>
                </c:pt>
              </c:numCache>
            </c:numRef>
          </c:val>
        </c:ser>
        <c:ser>
          <c:idx val="11"/>
          <c:order val="11"/>
          <c:tx>
            <c:strRef>
              <c:f>品类分析_1!$F$75</c:f>
              <c:strCache>
                <c:ptCount val="1"/>
                <c:pt idx="0">
                  <c:v>普通食品</c:v>
                </c:pt>
              </c:strCache>
            </c:strRef>
          </c:tx>
          <c:spPr>
            <a:solidFill>
              <a:schemeClr val="accent4">
                <a:lumMod val="8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品类分析_1!$G$75:$U$75</c:f>
              <c:numCache>
                <c:formatCode>0.0%</c:formatCode>
                <c:ptCount val="15"/>
                <c:pt idx="0">
                  <c:v>0.00247149230439242</c:v>
                </c:pt>
                <c:pt idx="1">
                  <c:v>0.00329173124183757</c:v>
                </c:pt>
                <c:pt idx="2">
                  <c:v>0.00234776102172511</c:v>
                </c:pt>
                <c:pt idx="3">
                  <c:v>0.00226599989528131</c:v>
                </c:pt>
                <c:pt idx="4">
                  <c:v>0.00247575361672278</c:v>
                </c:pt>
                <c:pt idx="5">
                  <c:v>0.00268750917230131</c:v>
                </c:pt>
                <c:pt idx="6">
                  <c:v>0.00262892754588476</c:v>
                </c:pt>
                <c:pt idx="7">
                  <c:v>0.00282873753943641</c:v>
                </c:pt>
                <c:pt idx="8">
                  <c:v>0.00236428191652516</c:v>
                </c:pt>
                <c:pt idx="9">
                  <c:v>0.0023065837393372</c:v>
                </c:pt>
                <c:pt idx="10">
                  <c:v>0.0023223667431922</c:v>
                </c:pt>
                <c:pt idx="11">
                  <c:v>0.00209458553936467</c:v>
                </c:pt>
                <c:pt idx="12">
                  <c:v>0.00194684349875139</c:v>
                </c:pt>
                <c:pt idx="13">
                  <c:v>0.00180899451573109</c:v>
                </c:pt>
                <c:pt idx="14">
                  <c:v>0.00248037647614248</c:v>
                </c:pt>
              </c:numCache>
            </c:numRef>
          </c:val>
        </c:ser>
        <c:ser>
          <c:idx val="12"/>
          <c:order val="12"/>
          <c:tx>
            <c:strRef>
              <c:f>品类分析_1!$F$76</c:f>
              <c:strCache>
                <c:ptCount val="1"/>
                <c:pt idx="0">
                  <c:v>其他</c:v>
                </c:pt>
              </c:strCache>
            </c:strRef>
          </c:tx>
          <c:spPr>
            <a:solidFill>
              <a:schemeClr val="accent6">
                <a:lumMod val="60000"/>
                <a:lumOff val="40000"/>
              </a:schemeClr>
            </a:solidFill>
            <a:ln>
              <a:noFill/>
            </a:ln>
            <a:effectLst/>
          </c:spPr>
          <c:dLbls>
            <c:delete val="1"/>
          </c:dLbls>
          <c:cat>
            <c:strRef>
              <c:f>品类分析_1!$G$63:$U$63</c:f>
              <c:strCache>
                <c:ptCount val="15"/>
                <c:pt idx="0">
                  <c:v>20岁以下</c:v>
                </c:pt>
                <c:pt idx="1">
                  <c:v>20-25岁</c:v>
                </c:pt>
                <c:pt idx="2">
                  <c:v>25-30岁</c:v>
                </c:pt>
                <c:pt idx="3">
                  <c:v>30-35岁</c:v>
                </c:pt>
                <c:pt idx="4">
                  <c:v>35-40岁</c:v>
                </c:pt>
                <c:pt idx="5">
                  <c:v>40-45岁</c:v>
                </c:pt>
                <c:pt idx="6">
                  <c:v>45-50岁</c:v>
                </c:pt>
                <c:pt idx="7">
                  <c:v>50-55岁</c:v>
                </c:pt>
                <c:pt idx="8">
                  <c:v>55-60岁</c:v>
                </c:pt>
                <c:pt idx="9">
                  <c:v>60-65岁</c:v>
                </c:pt>
                <c:pt idx="10">
                  <c:v>65-70岁</c:v>
                </c:pt>
                <c:pt idx="11">
                  <c:v>70-75岁</c:v>
                </c:pt>
                <c:pt idx="12">
                  <c:v>75-80岁</c:v>
                </c:pt>
                <c:pt idx="13">
                  <c:v>80-85岁</c:v>
                </c:pt>
                <c:pt idx="14">
                  <c:v>85岁以上</c:v>
                </c:pt>
              </c:strCache>
            </c:strRef>
          </c:cat>
          <c:val>
            <c:numRef>
              <c:f>品类分析_1!$G$76:$U$76</c:f>
              <c:numCache>
                <c:formatCode>0.0%</c:formatCode>
                <c:ptCount val="15"/>
                <c:pt idx="0">
                  <c:v>1.06612599256735e-5</c:v>
                </c:pt>
                <c:pt idx="1">
                  <c:v>9.74424651595989e-6</c:v>
                </c:pt>
                <c:pt idx="2">
                  <c:v>5.33965764159871e-6</c:v>
                </c:pt>
                <c:pt idx="3">
                  <c:v>3.36537784355034e-6</c:v>
                </c:pt>
                <c:pt idx="4">
                  <c:v>6.09421522720651e-6</c:v>
                </c:pt>
                <c:pt idx="5">
                  <c:v>4.68459643071805e-6</c:v>
                </c:pt>
                <c:pt idx="6">
                  <c:v>4.10923363910255e-6</c:v>
                </c:pt>
                <c:pt idx="7">
                  <c:v>7.74528407052153e-6</c:v>
                </c:pt>
                <c:pt idx="8">
                  <c:v>4.14751805957115e-6</c:v>
                </c:pt>
                <c:pt idx="9">
                  <c:v>3.00231010753795e-6</c:v>
                </c:pt>
                <c:pt idx="10">
                  <c:v>1.54967157477998e-6</c:v>
                </c:pt>
                <c:pt idx="11">
                  <c:v>3.11570810369842e-6</c:v>
                </c:pt>
                <c:pt idx="12">
                  <c:v>4.76783447920052e-6</c:v>
                </c:pt>
                <c:pt idx="13">
                  <c:v>4.18728650473625e-6</c:v>
                </c:pt>
                <c:pt idx="14">
                  <c:v>4.07694893487529e-5</c:v>
                </c:pt>
              </c:numCache>
            </c:numRef>
          </c:val>
        </c:ser>
        <c:dLbls>
          <c:showLegendKey val="0"/>
          <c:showVal val="0"/>
          <c:showCatName val="0"/>
          <c:showSerName val="0"/>
          <c:showPercent val="0"/>
          <c:showBubbleSize val="0"/>
        </c:dLbls>
        <c:axId val="1209040672"/>
        <c:axId val="1209041216"/>
      </c:areaChart>
      <c:catAx>
        <c:axId val="120904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041216"/>
        <c:crosses val="autoZero"/>
        <c:auto val="1"/>
        <c:lblAlgn val="ctr"/>
        <c:lblOffset val="100"/>
        <c:noMultiLvlLbl val="0"/>
      </c:catAx>
      <c:valAx>
        <c:axId val="1209041216"/>
        <c:scaling>
          <c:orientation val="minMax"/>
          <c:max val="1"/>
        </c:scaling>
        <c:delete val="0"/>
        <c:axPos val="l"/>
        <c:majorGridlines>
          <c:spPr>
            <a:ln w="9525" cap="flat" cmpd="sng" algn="ctr">
              <a:solidFill>
                <a:schemeClr val="tx1">
                  <a:lumMod val="15000"/>
                  <a:lumOff val="85000"/>
                </a:schemeClr>
              </a:solidFill>
              <a:prstDash val="solid"/>
              <a:round/>
            </a:ln>
            <a:effectLst/>
          </c:spPr>
        </c:majorGridlines>
        <c:numFmt formatCode="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04067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w="6350" cap="flat" cmpd="sng" algn="ctr">
      <a:solidFill>
        <a:schemeClr val="bg1">
          <a:lumMod val="75000"/>
        </a:schemeClr>
      </a:solidFill>
      <a:prstDash val="solid"/>
      <a:miter lim="800000"/>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zh-CN" sz="1200" b="1" i="0" baseline="0" dirty="0">
                <a:solidFill>
                  <a:schemeClr val="tx1"/>
                </a:solidFill>
                <a:effectLst/>
                <a:latin typeface="微软雅黑" panose="020B0503020204020204" pitchFamily="34" charset="-122"/>
                <a:ea typeface="微软雅黑" panose="020B0503020204020204" pitchFamily="34" charset="-122"/>
              </a:rPr>
              <a:t>品类销售结构</a:t>
            </a:r>
            <a:endParaRPr lang="zh-CN" altLang="zh-CN" sz="1200" dirty="0">
              <a:solidFill>
                <a:schemeClr val="tx1"/>
              </a:solidFill>
              <a:effectLst/>
              <a:latin typeface="微软雅黑" panose="020B0503020204020204" pitchFamily="34" charset="-122"/>
              <a:ea typeface="微软雅黑" panose="020B0503020204020204" pitchFamily="34" charset="-122"/>
            </a:endParaRPr>
          </a:p>
        </c:rich>
      </c:tx>
      <c:layout>
        <c:manualLayout>
          <c:xMode val="edge"/>
          <c:yMode val="edge"/>
          <c:x val="0.237198292948688"/>
          <c:y val="0.0244955373501052"/>
        </c:manualLayout>
      </c:layout>
      <c:overlay val="0"/>
      <c:spPr>
        <a:noFill/>
        <a:ln>
          <a:noFill/>
        </a:ln>
        <a:effectLst/>
      </c:spPr>
    </c:title>
    <c:autoTitleDeleted val="0"/>
    <c:plotArea>
      <c:layout/>
      <c:barChart>
        <c:barDir val="col"/>
        <c:grouping val="stacked"/>
        <c:varyColors val="0"/>
        <c:ser>
          <c:idx val="0"/>
          <c:order val="0"/>
          <c:tx>
            <c:strRef>
              <c:f>品类整体!$A$3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(品类整体!$C$3,品类整体!$I$3)</c:f>
              <c:numCache>
                <c:formatCode>0.00%</c:formatCode>
                <c:ptCount val="2"/>
                <c:pt idx="0">
                  <c:v>0.377184260155494</c:v>
                </c:pt>
                <c:pt idx="1" c:formatCode="0.0%">
                  <c:v>0.3912637847453</c:v>
                </c:pt>
              </c:numCache>
            </c:numRef>
          </c:val>
        </c:ser>
        <c:ser>
          <c:idx val="1"/>
          <c:order val="1"/>
          <c:tx>
            <c:strRef>
              <c:f>品类整体!$A$4</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(品类整体!$C$4,品类整体!$I$4)</c:f>
              <c:numCache>
                <c:formatCode>0.00%</c:formatCode>
                <c:ptCount val="2"/>
                <c:pt idx="0">
                  <c:v>0.355210425012574</c:v>
                </c:pt>
                <c:pt idx="1" c:formatCode="0.0%">
                  <c:v>0.335394304304264</c:v>
                </c:pt>
              </c:numCache>
            </c:numRef>
          </c:val>
        </c:ser>
        <c:ser>
          <c:idx val="2"/>
          <c:order val="2"/>
          <c:tx>
            <c:strRef>
              <c:f>品类整体!$A$5</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(品类整体!$C$5,品类整体!$I$5)</c:f>
              <c:numCache>
                <c:formatCode>0.00%</c:formatCode>
                <c:ptCount val="2"/>
                <c:pt idx="0">
                  <c:v>0.100024409014584</c:v>
                </c:pt>
                <c:pt idx="1" c:formatCode="0.0%">
                  <c:v>0.107655477320687</c:v>
                </c:pt>
              </c:numCache>
            </c:numRef>
          </c:val>
        </c:ser>
        <c:ser>
          <c:idx val="3"/>
          <c:order val="3"/>
          <c:tx>
            <c:strRef>
              <c:f>品类整体!$A$6</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(品类整体!$C$6,品类整体!$I$6)</c:f>
              <c:numCache>
                <c:formatCode>0.00%</c:formatCode>
                <c:ptCount val="2"/>
                <c:pt idx="0">
                  <c:v>0.0875915598594739</c:v>
                </c:pt>
                <c:pt idx="1" c:formatCode="0.0%">
                  <c:v>0.0875915598594739</c:v>
                </c:pt>
              </c:numCache>
            </c:numRef>
          </c:val>
        </c:ser>
        <c:ser>
          <c:idx val="4"/>
          <c:order val="4"/>
          <c:tx>
            <c:strRef>
              <c:f>品类整体!$A$7</c:f>
              <c:strCache>
                <c:ptCount val="1"/>
                <c:pt idx="0">
                  <c:v>医疗器械</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(品类整体!$C$2,品类整体!$I$2)</c:f>
              <c:strCache>
                <c:ptCount val="2"/>
                <c:pt idx="0">
                  <c:v>总销售结构</c:v>
                </c:pt>
                <c:pt idx="1">
                  <c:v>会员销售结构</c:v>
                </c:pt>
              </c:strCache>
            </c:strRef>
          </c:cat>
          <c:val>
            <c:numRef>
              <c:f>(品类整体!$C$7,品类整体!$I$7)</c:f>
              <c:numCache>
                <c:formatCode>0.00%</c:formatCode>
                <c:ptCount val="2"/>
                <c:pt idx="0">
                  <c:v>0.0482851412905282</c:v>
                </c:pt>
                <c:pt idx="1" c:formatCode="0.0%">
                  <c:v>0.041146333332163</c:v>
                </c:pt>
              </c:numCache>
            </c:numRef>
          </c:val>
        </c:ser>
        <c:ser>
          <c:idx val="5"/>
          <c:order val="5"/>
          <c:tx>
            <c:strRef>
              <c:f>品类整体!$A$8</c:f>
              <c:strCache>
                <c:ptCount val="1"/>
                <c:pt idx="0">
                  <c:v>母婴类</c:v>
                </c:pt>
              </c:strCache>
            </c:strRef>
          </c:tx>
          <c:spPr>
            <a:solidFill>
              <a:schemeClr val="accent4">
                <a:lumMod val="6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(品类整体!$C$8,品类整体!$I$8)</c:f>
              <c:numCache>
                <c:formatCode>0.00%</c:formatCode>
                <c:ptCount val="2"/>
                <c:pt idx="0">
                  <c:v>0.00910510948571504</c:v>
                </c:pt>
                <c:pt idx="1" c:formatCode="0.0%">
                  <c:v>0.0101733362559316</c:v>
                </c:pt>
              </c:numCache>
            </c:numRef>
          </c:val>
        </c:ser>
        <c:ser>
          <c:idx val="6"/>
          <c:order val="6"/>
          <c:tx>
            <c:strRef>
              <c:f>品类整体!$A$9</c:f>
              <c:strCache>
                <c:ptCount val="1"/>
                <c:pt idx="0">
                  <c:v>健康食品</c:v>
                </c:pt>
              </c:strCache>
            </c:strRef>
          </c:tx>
          <c:spPr>
            <a:solidFill>
              <a:schemeClr val="accent6">
                <a:lumMod val="80000"/>
                <a:lumOff val="2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(品类整体!$C$9,品类整体!$I$9)</c:f>
              <c:numCache>
                <c:formatCode>0.00%</c:formatCode>
                <c:ptCount val="2"/>
                <c:pt idx="0">
                  <c:v>0.00826391219947993</c:v>
                </c:pt>
                <c:pt idx="1" c:formatCode="0.0%">
                  <c:v>0.00785708041336323</c:v>
                </c:pt>
              </c:numCache>
            </c:numRef>
          </c:val>
        </c:ser>
        <c:ser>
          <c:idx val="7"/>
          <c:order val="7"/>
          <c:tx>
            <c:strRef>
              <c:f>品类整体!$A$10</c:f>
              <c:strCache>
                <c:ptCount val="1"/>
                <c:pt idx="0">
                  <c:v>个人护理</c:v>
                </c:pt>
              </c:strCache>
            </c:strRef>
          </c:tx>
          <c:spPr>
            <a:solidFill>
              <a:schemeClr val="accent5">
                <a:lumMod val="80000"/>
                <a:lumOff val="2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(品类整体!$C$10,品类整体!$I$10)</c:f>
              <c:numCache>
                <c:formatCode>0.00%</c:formatCode>
                <c:ptCount val="2"/>
                <c:pt idx="0">
                  <c:v>0.00581468781590497</c:v>
                </c:pt>
                <c:pt idx="1" c:formatCode="0.0%">
                  <c:v>0.0052381252153246</c:v>
                </c:pt>
              </c:numCache>
            </c:numRef>
          </c:val>
        </c:ser>
        <c:ser>
          <c:idx val="8"/>
          <c:order val="8"/>
          <c:tx>
            <c:strRef>
              <c:f>品类整体!$A$11</c:f>
              <c:strCache>
                <c:ptCount val="1"/>
                <c:pt idx="0">
                  <c:v>日常用品</c:v>
                </c:pt>
              </c:strCache>
            </c:strRef>
          </c:tx>
          <c:spPr>
            <a:solidFill>
              <a:schemeClr val="accent4">
                <a:lumMod val="80000"/>
                <a:lumOff val="2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(品类整体!$C$11,品类整体!$I$11)</c:f>
              <c:numCache>
                <c:formatCode>0.00%</c:formatCode>
                <c:ptCount val="2"/>
                <c:pt idx="0">
                  <c:v>0.00482756746862412</c:v>
                </c:pt>
                <c:pt idx="1" c:formatCode="0.0%">
                  <c:v>0.00506470248475243</c:v>
                </c:pt>
              </c:numCache>
            </c:numRef>
          </c:val>
        </c:ser>
        <c:ser>
          <c:idx val="9"/>
          <c:order val="9"/>
          <c:tx>
            <c:strRef>
              <c:f>品类整体!$A$12</c:f>
              <c:strCache>
                <c:ptCount val="1"/>
                <c:pt idx="0">
                  <c:v>消毒用品</c:v>
                </c:pt>
              </c:strCache>
            </c:strRef>
          </c:tx>
          <c:spPr>
            <a:solidFill>
              <a:schemeClr val="accent6">
                <a:lumMod val="8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(品类整体!$C$12,品类整体!$I$12)</c:f>
              <c:numCache>
                <c:formatCode>0.00%</c:formatCode>
                <c:ptCount val="2"/>
                <c:pt idx="0">
                  <c:v>0.00456150474634277</c:v>
                </c:pt>
                <c:pt idx="1" c:formatCode="0.0%">
                  <c:v>0.00348319979454811</c:v>
                </c:pt>
              </c:numCache>
            </c:numRef>
          </c:val>
        </c:ser>
        <c:ser>
          <c:idx val="10"/>
          <c:order val="10"/>
          <c:tx>
            <c:strRef>
              <c:f>品类整体!$A$13</c:f>
              <c:strCache>
                <c:ptCount val="1"/>
                <c:pt idx="0">
                  <c:v>健身康复</c:v>
                </c:pt>
              </c:strCache>
            </c:strRef>
          </c:tx>
          <c:spPr>
            <a:solidFill>
              <a:schemeClr val="accent5">
                <a:lumMod val="8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(品类整体!$C$13,品类整体!$I$13)</c:f>
              <c:numCache>
                <c:formatCode>0.00%</c:formatCode>
                <c:ptCount val="2"/>
                <c:pt idx="0">
                  <c:v>0.00302564928717469</c:v>
                </c:pt>
                <c:pt idx="1" c:formatCode="0.0%">
                  <c:v>0.00265778561415789</c:v>
                </c:pt>
              </c:numCache>
            </c:numRef>
          </c:val>
        </c:ser>
        <c:ser>
          <c:idx val="11"/>
          <c:order val="11"/>
          <c:tx>
            <c:strRef>
              <c:f>品类整体!$A$14</c:f>
              <c:strCache>
                <c:ptCount val="1"/>
                <c:pt idx="0">
                  <c:v>普通食品</c:v>
                </c:pt>
              </c:strCache>
            </c:strRef>
          </c:tx>
          <c:spPr>
            <a:solidFill>
              <a:schemeClr val="accent4">
                <a:lumMod val="8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(品类整体!$C$14,品类整体!$I$14)</c:f>
              <c:numCache>
                <c:formatCode>0.00%</c:formatCode>
                <c:ptCount val="2"/>
                <c:pt idx="0">
                  <c:v>0.00282527196848358</c:v>
                </c:pt>
                <c:pt idx="1" c:formatCode="0.0%">
                  <c:v>0.00246680502818012</c:v>
                </c:pt>
              </c:numCache>
            </c:numRef>
          </c:val>
        </c:ser>
        <c:ser>
          <c:idx val="12"/>
          <c:order val="12"/>
          <c:tx>
            <c:strRef>
              <c:f>品类整体!$A$15</c:f>
              <c:strCache>
                <c:ptCount val="1"/>
                <c:pt idx="0">
                  <c:v>其他</c:v>
                </c:pt>
              </c:strCache>
            </c:strRef>
          </c:tx>
          <c:spPr>
            <a:solidFill>
              <a:schemeClr val="accent6">
                <a:lumMod val="60000"/>
                <a:lumOff val="40000"/>
              </a:schemeClr>
            </a:solidFill>
            <a:ln>
              <a:noFill/>
            </a:ln>
            <a:effectLst/>
          </c:spPr>
          <c:invertIfNegative val="0"/>
          <c:dLbls>
            <c:delete val="1"/>
          </c:dLbls>
          <c:cat>
            <c:strRef>
              <c:f>(品类整体!$C$2,品类整体!$I$2)</c:f>
              <c:strCache>
                <c:ptCount val="2"/>
                <c:pt idx="0">
                  <c:v>总销售结构</c:v>
                </c:pt>
                <c:pt idx="1">
                  <c:v>会员销售结构</c:v>
                </c:pt>
              </c:strCache>
            </c:strRef>
          </c:cat>
          <c:val>
            <c:numRef>
              <c:f>(品类整体!$C$15,品类整体!$I$15)</c:f>
              <c:numCache>
                <c:formatCode>0.00%</c:formatCode>
                <c:ptCount val="2"/>
                <c:pt idx="0">
                  <c:v>9.53659170835326e-6</c:v>
                </c:pt>
                <c:pt idx="1" c:formatCode="0.0%">
                  <c:v>7.50563185340306e-6</c:v>
                </c:pt>
              </c:numCache>
            </c:numRef>
          </c:val>
        </c:ser>
        <c:dLbls>
          <c:showLegendKey val="0"/>
          <c:showVal val="0"/>
          <c:showCatName val="0"/>
          <c:showSerName val="0"/>
          <c:showPercent val="0"/>
          <c:showBubbleSize val="0"/>
        </c:dLbls>
        <c:gapWidth val="40"/>
        <c:overlap val="100"/>
        <c:axId val="1209601024"/>
        <c:axId val="1209595040"/>
      </c:barChart>
      <c:catAx>
        <c:axId val="120960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595040"/>
        <c:crosses val="autoZero"/>
        <c:auto val="1"/>
        <c:lblAlgn val="ctr"/>
        <c:lblOffset val="100"/>
        <c:noMultiLvlLbl val="0"/>
      </c:catAx>
      <c:valAx>
        <c:axId val="1209595040"/>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10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solidFill>
        <a:schemeClr val="bg1">
          <a:lumMod val="75000"/>
        </a:schemeClr>
      </a:solidFill>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200" b="1" i="0" u="none" strike="noStrike" kern="1200" baseline="0">
                <a:solidFill>
                  <a:schemeClr val="tx1"/>
                </a:solidFill>
                <a:latin typeface="微软雅黑" panose="020B0503020204020204" pitchFamily="34" charset="-122"/>
                <a:ea typeface="微软雅黑" panose="020B0503020204020204" pitchFamily="34" charset="-122"/>
                <a:cs typeface="+mn-cs"/>
              </a:defRPr>
            </a:pPr>
            <a:r>
              <a:rPr lang="zh-CN" altLang="en-US" sz="1200" dirty="0">
                <a:latin typeface="微软雅黑" panose="020B0503020204020204" pitchFamily="34" charset="-122"/>
                <a:ea typeface="微软雅黑" panose="020B0503020204020204" pitchFamily="34" charset="-122"/>
              </a:rPr>
              <a:t>各品类角色划分</a:t>
            </a:r>
            <a:endParaRPr lang="zh-CN" altLang="en-US" sz="1200" dirty="0">
              <a:latin typeface="微软雅黑" panose="020B0503020204020204" pitchFamily="34" charset="-122"/>
              <a:ea typeface="微软雅黑" panose="020B0503020204020204" pitchFamily="34" charset="-122"/>
            </a:endParaRPr>
          </a:p>
        </c:rich>
      </c:tx>
      <c:layout>
        <c:manualLayout>
          <c:xMode val="edge"/>
          <c:yMode val="edge"/>
          <c:x val="0.393080121043205"/>
          <c:y val="0"/>
        </c:manualLayout>
      </c:layout>
      <c:overlay val="0"/>
    </c:title>
    <c:autoTitleDeleted val="0"/>
    <c:plotArea>
      <c:layout/>
      <c:bubbleChart>
        <c:varyColors val="0"/>
        <c:ser>
          <c:idx val="0"/>
          <c:order val="0"/>
          <c:tx>
            <c:strRef>
              <c:f>品类分析_3!$A$37:$A$91</c:f>
              <c:strCache>
                <c:ptCount val="1"/>
                <c:pt idx="0">
                  <c:v>心脑血管用药处方药 中药 保健食品 外用药非处方药 医疗器械 抗感冒用药非处方药 维生素和钙类非处方药 补益药非处方药 祛痰止咳平喘用药非处方药 抗菌消炎药处方药 胶类非处方药 清热解毒用药非处方药 糖尿病用药处方药 胃肠道用药非处方药 注射药处方药 胃肠道用药处方药 五官科用药非处方药 肝胆用药处方药 其他药品处方药 外用药处方药 风湿伤科镇痛用药处方药 风湿伤科镇痛用药非处方药 祛痰止咳平喘用药处方药 泌尿系统用药处方药 妇科用药非处方药 清热解毒用药处方药 母婴类 健康食品 精神病用药处方药 补益药处方药 激素和抗肿瘤用药处方药 个人护理 五官科用药处方药 妇科用药处方药 日常用品 消毒用品 心脑血管用药非处方药 抗晕止吐抗过敏用药非处方药 健身康复 普通食品 抗感冒用药处方药 维生素和钙类处方药 其他药品非处方药 抗晕止吐抗过敏用药处方药 皮肤病用药非处方药 皮肤病用药处方药 肝胆用药非处方药 泌尿系统用药非处方药 注射药非处方药 抗菌消炎药非处方药 糖尿病用药非处方药 激素和抗肿瘤用药非处方药 胶类处方药 其他 精神病用药非处方药</c:v>
                </c:pt>
              </c:strCache>
            </c:strRef>
          </c:tx>
          <c:spPr>
            <a:solidFill>
              <a:schemeClr val="accent1">
                <a:alpha val="75000"/>
              </a:schemeClr>
            </a:solidFill>
            <a:ln>
              <a:noFill/>
            </a:ln>
            <a:effectLst/>
          </c:spPr>
          <c:invertIfNegative val="0"/>
          <c:dLbls>
            <c:dLbl>
              <c:idx val="0"/>
              <c:layout>
                <c:manualLayout>
                  <c:x val="-0.0411230125766107"/>
                  <c:y val="-0.10252658400292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保健食品</a:t>
                    </a:r>
                    <a:endParaRPr lang="zh-CN" altLang="en-US"/>
                  </a:p>
                </c:rich>
              </c:tx>
              <c:dLblPos val="r"/>
              <c:showLegendKey val="0"/>
              <c:showVal val="0"/>
              <c:showCatName val="0"/>
              <c:showSerName val="0"/>
              <c:showPercent val="0"/>
              <c:showBubbleSize val="0"/>
              <c:extLst>
                <c:ext xmlns:c15="http://schemas.microsoft.com/office/drawing/2012/chart" uri="{CE6537A1-D6FC-4f65-9D91-7224C49458BB}"/>
              </c:extLst>
            </c:dLbl>
            <c:dLbl>
              <c:idx val="3"/>
              <c:layout>
                <c:manualLayout>
                  <c:x val="-0.00704965929884763"/>
                  <c:y val="0.0032039557500914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
              <c:layout>
                <c:manualLayout>
                  <c:x val="-0.00598036845664177"/>
                  <c:y val="-0.101790178740366"/>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5"/>
              <c:layout>
                <c:manualLayout>
                  <c:x val="-0.0563461801212331"/>
                  <c:y val="-0.17169383744176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6"/>
              <c:layout>
                <c:manualLayout>
                  <c:x val="0.0665909401432754"/>
                  <c:y val="0.0456061755704679"/>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维生素和钙类非处方药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7"/>
              <c:layout>
                <c:manualLayout>
                  <c:x val="0.017928330038574"/>
                  <c:y val="0.10462593219107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补益药非处方药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8"/>
              <c:layout>
                <c:manualLayout>
                  <c:x val="-0.248767581706893"/>
                  <c:y val="-0.11958878363207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9"/>
              <c:layout>
                <c:manualLayout>
                  <c:x val="-0.131901285283796"/>
                  <c:y val="-0.099260499771018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0"/>
              <c:delete val="1"/>
            </c:dLbl>
            <c:dLbl>
              <c:idx val="11"/>
              <c:layout>
                <c:manualLayout>
                  <c:x val="-0.047704822438788"/>
                  <c:y val="0.125719439433884"/>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清热解毒用药非处方药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manualLayout>
                  <c:x val="0.00512238001102118"/>
                  <c:y val="0.037558026940385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delete val="1"/>
            </c:dLbl>
            <c:dLbl>
              <c:idx val="39"/>
              <c:delete val="1"/>
            </c:dLbl>
            <c:dLbl>
              <c:idx val="40"/>
              <c:delete val="1"/>
            </c:dLbl>
            <c:dLbl>
              <c:idx val="41"/>
              <c:delete val="1"/>
            </c:dLbl>
            <c:dLbl>
              <c:idx val="42"/>
              <c:delete val="1"/>
            </c:dLbl>
            <c:dLbl>
              <c:idx val="43"/>
              <c:delete val="1"/>
            </c:dLbl>
            <c:dLbl>
              <c:idx val="44"/>
              <c:delete val="1"/>
            </c:dLbl>
            <c:dLbl>
              <c:idx val="45"/>
              <c:delete val="1"/>
            </c:dLbl>
            <c:dLbl>
              <c:idx val="46"/>
              <c:delete val="1"/>
            </c:dLbl>
            <c:dLbl>
              <c:idx val="47"/>
              <c:delete val="1"/>
            </c:dLbl>
            <c:dLbl>
              <c:idx val="48"/>
              <c:delete val="1"/>
            </c:dLbl>
            <c:dLbl>
              <c:idx val="49"/>
              <c:delete val="1"/>
            </c:dLbl>
            <c:dLbl>
              <c:idx val="50"/>
              <c:delete val="1"/>
            </c:dLbl>
            <c:dLbl>
              <c:idx val="51"/>
              <c:delete val="1"/>
            </c:dLbl>
            <c:dLbl>
              <c:idx val="52"/>
              <c:delete val="1"/>
            </c:dLbl>
            <c:dLbl>
              <c:idx val="53"/>
              <c:delete val="1"/>
            </c:dLbl>
            <c:dLbl>
              <c:idx val="54"/>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xVal>
            <c:numRef>
              <c:f>品类分析_3!$E$37:$E$91</c:f>
              <c:numCache>
                <c:formatCode>0.00%</c:formatCode>
                <c:ptCount val="55"/>
                <c:pt idx="0">
                  <c:v>0.128713056971999</c:v>
                </c:pt>
                <c:pt idx="1">
                  <c:v>0.100024209002618</c:v>
                </c:pt>
                <c:pt idx="2">
                  <c:v>0.0808622974935905</c:v>
                </c:pt>
                <c:pt idx="3">
                  <c:v>0.0598434995157799</c:v>
                </c:pt>
                <c:pt idx="4">
                  <c:v>0.048285033753446</c:v>
                </c:pt>
                <c:pt idx="5">
                  <c:v>0.0417959335944839</c:v>
                </c:pt>
                <c:pt idx="6">
                  <c:v>0.0386517783879989</c:v>
                </c:pt>
                <c:pt idx="7">
                  <c:v>0.0369123774336207</c:v>
                </c:pt>
                <c:pt idx="8">
                  <c:v>0.036645115250245</c:v>
                </c:pt>
                <c:pt idx="9">
                  <c:v>0.033632795170017</c:v>
                </c:pt>
                <c:pt idx="10">
                  <c:v>0.0317807361413244</c:v>
                </c:pt>
                <c:pt idx="11">
                  <c:v>0.026253113819429</c:v>
                </c:pt>
                <c:pt idx="12">
                  <c:v>0.0259864564639932</c:v>
                </c:pt>
                <c:pt idx="13">
                  <c:v>0.0248340363994766</c:v>
                </c:pt>
                <c:pt idx="14">
                  <c:v>0.022973150948058</c:v>
                </c:pt>
                <c:pt idx="15">
                  <c:v>0.0208541116119573</c:v>
                </c:pt>
                <c:pt idx="16">
                  <c:v>0.0207360054930714</c:v>
                </c:pt>
                <c:pt idx="17">
                  <c:v>0.0178935430747631</c:v>
                </c:pt>
                <c:pt idx="18">
                  <c:v>0.0177200436851546</c:v>
                </c:pt>
                <c:pt idx="19">
                  <c:v>0.017600476757825</c:v>
                </c:pt>
                <c:pt idx="20">
                  <c:v>0.0162984477573901</c:v>
                </c:pt>
                <c:pt idx="21">
                  <c:v>0.0147194176912739</c:v>
                </c:pt>
                <c:pt idx="22">
                  <c:v>0.0141748609162694</c:v>
                </c:pt>
                <c:pt idx="23">
                  <c:v>0.0131497034642587</c:v>
                </c:pt>
                <c:pt idx="24">
                  <c:v>0.0128660410829318</c:v>
                </c:pt>
                <c:pt idx="25">
                  <c:v>0.00974376768879288</c:v>
                </c:pt>
                <c:pt idx="26">
                  <c:v>0.00910508263953115</c:v>
                </c:pt>
                <c:pt idx="27">
                  <c:v>0.00826389214281939</c:v>
                </c:pt>
                <c:pt idx="28">
                  <c:v>0.00776849083264737</c:v>
                </c:pt>
                <c:pt idx="29">
                  <c:v>0.00766206266388661</c:v>
                </c:pt>
                <c:pt idx="30">
                  <c:v>0.00663707652909595</c:v>
                </c:pt>
                <c:pt idx="31">
                  <c:v>0.00581467485431487</c:v>
                </c:pt>
                <c:pt idx="32">
                  <c:v>0.00518681896369351</c:v>
                </c:pt>
                <c:pt idx="33">
                  <c:v>0.00504311270540683</c:v>
                </c:pt>
                <c:pt idx="34">
                  <c:v>0.00482755746349888</c:v>
                </c:pt>
                <c:pt idx="35">
                  <c:v>0.00456151889920177</c:v>
                </c:pt>
                <c:pt idx="36">
                  <c:v>0.0033650092334844</c:v>
                </c:pt>
                <c:pt idx="37">
                  <c:v>0.00333637362846119</c:v>
                </c:pt>
                <c:pt idx="38">
                  <c:v>0.00302564312406037</c:v>
                </c:pt>
                <c:pt idx="39">
                  <c:v>0.00282527032623506</c:v>
                </c:pt>
                <c:pt idx="40">
                  <c:v>0.00220218146082422</c:v>
                </c:pt>
                <c:pt idx="41">
                  <c:v>0.00205982908926152</c:v>
                </c:pt>
                <c:pt idx="42">
                  <c:v>0.00136417335071538</c:v>
                </c:pt>
                <c:pt idx="43">
                  <c:v>0.0011036143771778</c:v>
                </c:pt>
                <c:pt idx="44">
                  <c:v>0.000920407766365558</c:v>
                </c:pt>
                <c:pt idx="45">
                  <c:v>0.000763623559693969</c:v>
                </c:pt>
                <c:pt idx="46">
                  <c:v>0.000511385251738631</c:v>
                </c:pt>
                <c:pt idx="47">
                  <c:v>0.000358666258379515</c:v>
                </c:pt>
                <c:pt idx="48">
                  <c:v>0.000144696204368049</c:v>
                </c:pt>
                <c:pt idx="49">
                  <c:v>9.14274278244242e-5</c:v>
                </c:pt>
                <c:pt idx="50">
                  <c:v>4.73370003921209e-5</c:v>
                </c:pt>
                <c:pt idx="51">
                  <c:v>3.5465729316568e-5</c:v>
                </c:pt>
                <c:pt idx="52">
                  <c:v>1.34979739483123e-5</c:v>
                </c:pt>
                <c:pt idx="53">
                  <c:v>9.53656358995502e-6</c:v>
                </c:pt>
                <c:pt idx="54">
                  <c:v>1.56441029837373e-6</c:v>
                </c:pt>
              </c:numCache>
            </c:numRef>
          </c:xVal>
          <c:yVal>
            <c:numRef>
              <c:f>品类分析_3!$F$37:$F$91</c:f>
              <c:numCache>
                <c:formatCode>0.00%</c:formatCode>
                <c:ptCount val="55"/>
                <c:pt idx="0">
                  <c:v>0.153701726734723</c:v>
                </c:pt>
                <c:pt idx="1">
                  <c:v>0.461420986985527</c:v>
                </c:pt>
                <c:pt idx="2">
                  <c:v>0.608375218138549</c:v>
                </c:pt>
                <c:pt idx="3">
                  <c:v>0.442799940121361</c:v>
                </c:pt>
                <c:pt idx="4">
                  <c:v>0.510902911136388</c:v>
                </c:pt>
                <c:pt idx="5">
                  <c:v>0.513940410159726</c:v>
                </c:pt>
                <c:pt idx="6">
                  <c:v>0.352797727500159</c:v>
                </c:pt>
                <c:pt idx="7">
                  <c:v>0.3693709249777</c:v>
                </c:pt>
                <c:pt idx="8">
                  <c:v>0.527030228688615</c:v>
                </c:pt>
                <c:pt idx="9">
                  <c:v>0.600214510940535</c:v>
                </c:pt>
                <c:pt idx="10">
                  <c:v>0.207704445243012</c:v>
                </c:pt>
                <c:pt idx="11">
                  <c:v>0.541747895143191</c:v>
                </c:pt>
                <c:pt idx="12">
                  <c:v>0.187590251675325</c:v>
                </c:pt>
                <c:pt idx="13">
                  <c:v>0.399071555085054</c:v>
                </c:pt>
                <c:pt idx="14">
                  <c:v>0.0567260113560739</c:v>
                </c:pt>
                <c:pt idx="15">
                  <c:v>0.401897206512417</c:v>
                </c:pt>
                <c:pt idx="16">
                  <c:v>0.479494661208997</c:v>
                </c:pt>
                <c:pt idx="17">
                  <c:v>0.239588174582278</c:v>
                </c:pt>
                <c:pt idx="18">
                  <c:v>0.177346436601577</c:v>
                </c:pt>
                <c:pt idx="19">
                  <c:v>0.349463903868248</c:v>
                </c:pt>
                <c:pt idx="20">
                  <c:v>0.263110908842369</c:v>
                </c:pt>
                <c:pt idx="21">
                  <c:v>0.251380016980663</c:v>
                </c:pt>
                <c:pt idx="22">
                  <c:v>0.0951562051337927</c:v>
                </c:pt>
                <c:pt idx="23">
                  <c:v>0.272327972910181</c:v>
                </c:pt>
                <c:pt idx="24">
                  <c:v>0.492508007208507</c:v>
                </c:pt>
                <c:pt idx="25">
                  <c:v>0.22778266262701</c:v>
                </c:pt>
                <c:pt idx="26">
                  <c:v>0.0242002234915293</c:v>
                </c:pt>
                <c:pt idx="27">
                  <c:v>0.421994767230672</c:v>
                </c:pt>
                <c:pt idx="28">
                  <c:v>0.054282142281961</c:v>
                </c:pt>
                <c:pt idx="29">
                  <c:v>0.239998880271185</c:v>
                </c:pt>
                <c:pt idx="30">
                  <c:v>0.0576000702503681</c:v>
                </c:pt>
                <c:pt idx="31">
                  <c:v>0.351735228981052</c:v>
                </c:pt>
                <c:pt idx="32">
                  <c:v>0.454699464395612</c:v>
                </c:pt>
                <c:pt idx="33">
                  <c:v>0.486952055429402</c:v>
                </c:pt>
                <c:pt idx="34">
                  <c:v>0.209676579404154</c:v>
                </c:pt>
                <c:pt idx="35">
                  <c:v>0.440877433142107</c:v>
                </c:pt>
                <c:pt idx="36">
                  <c:v>0.106727100344036</c:v>
                </c:pt>
                <c:pt idx="37">
                  <c:v>0.500210409680676</c:v>
                </c:pt>
                <c:pt idx="38">
                  <c:v>0.465411965863085</c:v>
                </c:pt>
                <c:pt idx="39">
                  <c:v>0.139954801014571</c:v>
                </c:pt>
                <c:pt idx="40">
                  <c:v>0.178613848802295</c:v>
                </c:pt>
                <c:pt idx="41">
                  <c:v>0.351530494695292</c:v>
                </c:pt>
                <c:pt idx="42">
                  <c:v>0.376297457965332</c:v>
                </c:pt>
                <c:pt idx="43">
                  <c:v>0.274860057739528</c:v>
                </c:pt>
                <c:pt idx="44">
                  <c:v>0.540369265729287</c:v>
                </c:pt>
                <c:pt idx="45">
                  <c:v>0.143183855630036</c:v>
                </c:pt>
                <c:pt idx="46">
                  <c:v>0.107913372533601</c:v>
                </c:pt>
                <c:pt idx="47">
                  <c:v>0.0643097776179205</c:v>
                </c:pt>
                <c:pt idx="48">
                  <c:v>0.0931110871605831</c:v>
                </c:pt>
                <c:pt idx="49">
                  <c:v>0.427546930480976</c:v>
                </c:pt>
                <c:pt idx="50">
                  <c:v>0.540668538098283</c:v>
                </c:pt>
                <c:pt idx="51">
                  <c:v>0.0398404437594353</c:v>
                </c:pt>
                <c:pt idx="52">
                  <c:v>0.19101588741302</c:v>
                </c:pt>
                <c:pt idx="53">
                  <c:v>0.664747590365005</c:v>
                </c:pt>
                <c:pt idx="54">
                  <c:v>0.253571271692223</c:v>
                </c:pt>
              </c:numCache>
            </c:numRef>
          </c:yVal>
          <c:bubbleSize>
            <c:numRef>
              <c:f>品类分析_3!$D$37:$D$91</c:f>
              <c:numCache>
                <c:formatCode>#,##0</c:formatCode>
                <c:ptCount val="55"/>
                <c:pt idx="0">
                  <c:v>15332198</c:v>
                </c:pt>
                <c:pt idx="1">
                  <c:v>10349822</c:v>
                </c:pt>
                <c:pt idx="2">
                  <c:v>5949118</c:v>
                </c:pt>
                <c:pt idx="3">
                  <c:v>21513143</c:v>
                </c:pt>
                <c:pt idx="4">
                  <c:v>17571908</c:v>
                </c:pt>
                <c:pt idx="5">
                  <c:v>16447607</c:v>
                </c:pt>
                <c:pt idx="6">
                  <c:v>6071973</c:v>
                </c:pt>
                <c:pt idx="7">
                  <c:v>3764330</c:v>
                </c:pt>
                <c:pt idx="8">
                  <c:v>9505695</c:v>
                </c:pt>
                <c:pt idx="9">
                  <c:v>11735662</c:v>
                </c:pt>
                <c:pt idx="10">
                  <c:v>309783</c:v>
                </c:pt>
                <c:pt idx="11">
                  <c:v>9217836</c:v>
                </c:pt>
                <c:pt idx="12">
                  <c:v>2961474</c:v>
                </c:pt>
                <c:pt idx="13">
                  <c:v>7123690</c:v>
                </c:pt>
                <c:pt idx="14">
                  <c:v>967882</c:v>
                </c:pt>
                <c:pt idx="15">
                  <c:v>3853856</c:v>
                </c:pt>
                <c:pt idx="16">
                  <c:v>6843193</c:v>
                </c:pt>
                <c:pt idx="17">
                  <c:v>1266721</c:v>
                </c:pt>
                <c:pt idx="18">
                  <c:v>1228118</c:v>
                </c:pt>
                <c:pt idx="19">
                  <c:v>5496491</c:v>
                </c:pt>
                <c:pt idx="20">
                  <c:v>2955955</c:v>
                </c:pt>
                <c:pt idx="21">
                  <c:v>1874009</c:v>
                </c:pt>
                <c:pt idx="22">
                  <c:v>2243744</c:v>
                </c:pt>
                <c:pt idx="23">
                  <c:v>1690638</c:v>
                </c:pt>
                <c:pt idx="24">
                  <c:v>2452862</c:v>
                </c:pt>
                <c:pt idx="25">
                  <c:v>1642142</c:v>
                </c:pt>
                <c:pt idx="26">
                  <c:v>396363</c:v>
                </c:pt>
                <c:pt idx="27">
                  <c:v>1966343</c:v>
                </c:pt>
                <c:pt idx="28">
                  <c:v>877689</c:v>
                </c:pt>
                <c:pt idx="29">
                  <c:v>779549</c:v>
                </c:pt>
                <c:pt idx="30">
                  <c:v>425024</c:v>
                </c:pt>
                <c:pt idx="31">
                  <c:v>1727792</c:v>
                </c:pt>
                <c:pt idx="32">
                  <c:v>1840446</c:v>
                </c:pt>
                <c:pt idx="33">
                  <c:v>781685</c:v>
                </c:pt>
                <c:pt idx="34">
                  <c:v>2829444</c:v>
                </c:pt>
                <c:pt idx="35">
                  <c:v>3975470</c:v>
                </c:pt>
                <c:pt idx="36">
                  <c:v>66037</c:v>
                </c:pt>
                <c:pt idx="37">
                  <c:v>1443519</c:v>
                </c:pt>
                <c:pt idx="38">
                  <c:v>733828</c:v>
                </c:pt>
                <c:pt idx="39">
                  <c:v>1041272</c:v>
                </c:pt>
                <c:pt idx="40">
                  <c:v>732869</c:v>
                </c:pt>
                <c:pt idx="41">
                  <c:v>596123</c:v>
                </c:pt>
                <c:pt idx="42">
                  <c:v>56384</c:v>
                </c:pt>
                <c:pt idx="43">
                  <c:v>259788</c:v>
                </c:pt>
                <c:pt idx="44">
                  <c:v>242072</c:v>
                </c:pt>
                <c:pt idx="45">
                  <c:v>141015</c:v>
                </c:pt>
                <c:pt idx="46">
                  <c:v>177805</c:v>
                </c:pt>
                <c:pt idx="47">
                  <c:v>109844</c:v>
                </c:pt>
                <c:pt idx="48">
                  <c:v>1573</c:v>
                </c:pt>
                <c:pt idx="49">
                  <c:v>32431</c:v>
                </c:pt>
                <c:pt idx="50">
                  <c:v>5727</c:v>
                </c:pt>
                <c:pt idx="51">
                  <c:v>9103</c:v>
                </c:pt>
                <c:pt idx="52" c:formatCode="General">
                  <c:v>65</c:v>
                </c:pt>
                <c:pt idx="53">
                  <c:v>1947</c:v>
                </c:pt>
                <c:pt idx="54" c:formatCode="General">
                  <c:v>279</c:v>
                </c:pt>
              </c:numCache>
            </c:numRef>
          </c:bubbleSize>
          <c:bubble3D val="1"/>
        </c:ser>
        <c:dLbls>
          <c:showLegendKey val="0"/>
          <c:showVal val="0"/>
          <c:showCatName val="0"/>
          <c:showSerName val="0"/>
          <c:showPercent val="0"/>
          <c:showBubbleSize val="0"/>
        </c:dLbls>
        <c:bubbleScale val="100"/>
        <c:showNegBubbles val="0"/>
        <c:sizeRepresents val="area"/>
        <c:axId val="1209596128"/>
        <c:axId val="1209604288"/>
      </c:bubbleChart>
      <c:valAx>
        <c:axId val="1209596128"/>
        <c:scaling>
          <c:orientation val="minMax"/>
          <c:max val="0.14"/>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a:solidFill>
                      <a:schemeClr val="bg1">
                        <a:lumMod val="50000"/>
                      </a:schemeClr>
                    </a:solidFill>
                  </a:rPr>
                  <a:t>销售占比</a:t>
                </a:r>
                <a:endParaRPr lang="zh-CN" altLang="en-US" dirty="0">
                  <a:solidFill>
                    <a:schemeClr val="bg1">
                      <a:lumMod val="50000"/>
                    </a:schemeClr>
                  </a:solidFill>
                </a:endParaRPr>
              </a:p>
            </c:rich>
          </c:tx>
          <c:layout/>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4288"/>
        <c:crosses val="autoZero"/>
        <c:crossBetween val="midCat"/>
        <c:majorUnit val="0.01"/>
      </c:valAx>
      <c:valAx>
        <c:axId val="1209604288"/>
        <c:scaling>
          <c:orientation val="minMax"/>
          <c:max val="0.75"/>
          <c:min val="0"/>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bg1">
                        <a:lumMod val="50000"/>
                      </a:schemeClr>
                    </a:solidFill>
                    <a:latin typeface="+mn-lt"/>
                    <a:ea typeface="+mn-ea"/>
                    <a:cs typeface="+mn-cs"/>
                  </a:defRPr>
                </a:pPr>
                <a:r>
                  <a:rPr lang="zh-CN" altLang="en-US" dirty="0">
                    <a:solidFill>
                      <a:schemeClr val="bg1">
                        <a:lumMod val="50000"/>
                      </a:schemeClr>
                    </a:solidFill>
                  </a:rPr>
                  <a:t>毛利率</a:t>
                </a:r>
                <a:endParaRPr lang="zh-CN" altLang="en-US" dirty="0">
                  <a:solidFill>
                    <a:schemeClr val="bg1">
                      <a:lumMod val="50000"/>
                    </a:schemeClr>
                  </a:solidFill>
                </a:endParaRPr>
              </a:p>
            </c:rich>
          </c:tx>
          <c:layout/>
          <c:overlay val="0"/>
        </c:title>
        <c:numFmt formatCode="0.0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596128"/>
        <c:crosses val="autoZero"/>
        <c:crossBetween val="midCat"/>
      </c:valAx>
      <c:spPr>
        <a:noFill/>
        <a:ln>
          <a:noFill/>
        </a:ln>
        <a:effectLst/>
      </c:spPr>
    </c:plotArea>
    <c:plotVisOnly val="1"/>
    <c:dispBlanksAs val="zero"/>
    <c:showDLblsOverMax val="0"/>
  </c:chart>
  <c:spPr>
    <a:noFill/>
    <a:ln>
      <a:solidFill>
        <a:schemeClr val="bg1">
          <a:lumMod val="75000"/>
        </a:schemeClr>
      </a:solid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i="0" baseline="0">
                <a:solidFill>
                  <a:schemeClr val="tx1"/>
                </a:solidFill>
                <a:effectLst/>
                <a:latin typeface="微软雅黑" panose="020B0503020204020204" pitchFamily="34" charset="-122"/>
                <a:ea typeface="微软雅黑" panose="020B0503020204020204" pitchFamily="34" charset="-122"/>
              </a:rPr>
              <a:t>客单价</a:t>
            </a:r>
            <a:r>
              <a:rPr lang="zh-CN" altLang="zh-CN" sz="1200" b="1" i="0" baseline="0">
                <a:solidFill>
                  <a:schemeClr val="tx1"/>
                </a:solidFill>
                <a:effectLst/>
                <a:latin typeface="微软雅黑" panose="020B0503020204020204" pitchFamily="34" charset="-122"/>
                <a:ea typeface="微软雅黑" panose="020B0503020204020204" pitchFamily="34" charset="-122"/>
              </a:rPr>
              <a:t>概览</a:t>
            </a:r>
            <a:endParaRPr lang="zh-CN" altLang="zh-CN" sz="1200">
              <a:solidFill>
                <a:schemeClr val="tx1"/>
              </a:solidFill>
              <a:effectLst/>
              <a:latin typeface="微软雅黑" panose="020B0503020204020204" pitchFamily="34" charset="-122"/>
              <a:ea typeface="微软雅黑" panose="020B0503020204020204" pitchFamily="34" charset="-122"/>
            </a:endParaRPr>
          </a:p>
        </c:rich>
      </c:tx>
      <c:layout>
        <c:manualLayout>
          <c:xMode val="edge"/>
          <c:yMode val="edge"/>
          <c:x val="0.439592592592593"/>
          <c:y val="0.0370369152046784"/>
        </c:manualLayout>
      </c:layout>
      <c:overlay val="0"/>
      <c:spPr>
        <a:noFill/>
        <a:ln>
          <a:noFill/>
        </a:ln>
        <a:effectLst/>
      </c:spPr>
    </c:title>
    <c:autoTitleDeleted val="0"/>
    <c:plotArea>
      <c:layout/>
      <c:barChart>
        <c:barDir val="col"/>
        <c:grouping val="clustered"/>
        <c:varyColors val="0"/>
        <c:ser>
          <c:idx val="1"/>
          <c:order val="0"/>
          <c:tx>
            <c:strRef>
              <c:f>顾客分析!$J$1</c:f>
              <c:strCache>
                <c:ptCount val="1"/>
                <c:pt idx="0">
                  <c:v>年新增会员客单价</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顾客分析!$G$2:$G$3</c:f>
              <c:strCache>
                <c:ptCount val="2"/>
                <c:pt idx="0">
                  <c:v>2018年</c:v>
                </c:pt>
                <c:pt idx="1">
                  <c:v>2019年</c:v>
                </c:pt>
              </c:strCache>
            </c:strRef>
          </c:cat>
          <c:val>
            <c:numRef>
              <c:f>顾客分析!$J$2:$J$3</c:f>
              <c:numCache>
                <c:formatCode>0.00_);[Red]\(0.00\)</c:formatCode>
                <c:ptCount val="2"/>
                <c:pt idx="0">
                  <c:v>89.63</c:v>
                </c:pt>
                <c:pt idx="1">
                  <c:v>90.7</c:v>
                </c:pt>
              </c:numCache>
            </c:numRef>
          </c:val>
        </c:ser>
        <c:ser>
          <c:idx val="0"/>
          <c:order val="1"/>
          <c:tx>
            <c:strRef>
              <c:f>顾客分析!$M$1</c:f>
              <c:strCache>
                <c:ptCount val="1"/>
                <c:pt idx="0">
                  <c:v>非会员客单价</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顾客分析!$G$2:$G$3</c:f>
              <c:strCache>
                <c:ptCount val="2"/>
                <c:pt idx="0">
                  <c:v>2018年</c:v>
                </c:pt>
                <c:pt idx="1">
                  <c:v>2019年</c:v>
                </c:pt>
              </c:strCache>
            </c:strRef>
          </c:cat>
          <c:val>
            <c:numRef>
              <c:f>顾客分析!$M$2:$M$3</c:f>
              <c:numCache>
                <c:formatCode>0.00_);[Red]\(0.00\)</c:formatCode>
                <c:ptCount val="2"/>
                <c:pt idx="0">
                  <c:v>48.4339560097567</c:v>
                </c:pt>
                <c:pt idx="1">
                  <c:v>49.7058501662774</c:v>
                </c:pt>
              </c:numCache>
            </c:numRef>
          </c:val>
        </c:ser>
        <c:dLbls>
          <c:showLegendKey val="0"/>
          <c:showVal val="0"/>
          <c:showCatName val="0"/>
          <c:showSerName val="0"/>
          <c:showPercent val="0"/>
          <c:showBubbleSize val="0"/>
        </c:dLbls>
        <c:gapWidth val="150"/>
        <c:overlap val="-27"/>
        <c:axId val="1224849680"/>
        <c:axId val="1224852400"/>
      </c:barChart>
      <c:catAx>
        <c:axId val="122484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52400"/>
        <c:crosses val="autoZero"/>
        <c:auto val="1"/>
        <c:lblAlgn val="ctr"/>
        <c:lblOffset val="100"/>
        <c:noMultiLvlLbl val="0"/>
      </c:catAx>
      <c:valAx>
        <c:axId val="1224852400"/>
        <c:scaling>
          <c:orientation val="minMax"/>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49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solidFill>
        <a:schemeClr val="bg1">
          <a:lumMod val="65000"/>
        </a:schemeClr>
      </a:solidFill>
    </a:ln>
    <a:effectLst/>
  </c:spPr>
  <c:txPr>
    <a:bodyPr/>
    <a:lstStyle/>
    <a:p>
      <a:pPr>
        <a:defRPr lang="zh-CN"/>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a:solidFill>
                  <a:schemeClr val="tx1"/>
                </a:solidFill>
                <a:latin typeface="微软雅黑" panose="020B0503020204020204" pitchFamily="34" charset="-122"/>
                <a:ea typeface="微软雅黑" panose="020B0503020204020204" pitchFamily="34" charset="-122"/>
              </a:rPr>
              <a:t>消费频次员</a:t>
            </a:r>
            <a:r>
              <a:rPr lang="zh-CN" altLang="en-US" sz="1200" b="1" dirty="0">
                <a:solidFill>
                  <a:schemeClr val="tx1"/>
                </a:solidFill>
                <a:latin typeface="微软雅黑" panose="020B0503020204020204" pitchFamily="34" charset="-122"/>
                <a:ea typeface="微软雅黑" panose="020B0503020204020204" pitchFamily="34" charset="-122"/>
              </a:rPr>
              <a:t>渗透率与消费频次</a:t>
            </a:r>
            <a:endParaRPr lang="zh-CN" altLang="en-US" sz="1200" b="1" dirty="0">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404611014715515"/>
          <c:y val="0.0030061797113168"/>
        </c:manualLayout>
      </c:layout>
      <c:overlay val="0"/>
      <c:spPr>
        <a:noFill/>
        <a:ln>
          <a:noFill/>
        </a:ln>
        <a:effectLst/>
      </c:spPr>
    </c:title>
    <c:autoTitleDeleted val="0"/>
    <c:plotArea>
      <c:layout/>
      <c:bubbleChart>
        <c:varyColors val="0"/>
        <c:ser>
          <c:idx val="0"/>
          <c:order val="0"/>
          <c:tx>
            <c:strRef>
              <c:f>品类分析_4!$A$32:$A$86</c:f>
              <c:strCache>
                <c:ptCount val="1"/>
                <c:pt idx="0">
                  <c:v>个人护理 中药 五官科用药处方药 五官科用药非处方药 保健食品 健康食品 健身康复 其他 其他药品处方药 其他药品非处方药 医疗器械 外用药处方药 外用药非处方药 妇科用药处方药 妇科用药非处方药 心脑血管用药处方药 心脑血管用药非处方药 抗感冒用药处方药 抗感冒用药非处方药 抗晕止吐抗过敏用药处方药 抗晕止吐抗过敏用药非处方药 抗菌消炎药处方药 抗菌消炎药非处方药 日常用品 普通食品 母婴类 泌尿系统用药处方药 泌尿系统用药非处方药 注射药处方药 注射药非处方药 消毒用品 清热解毒用药处方药 清热解毒用药非处方药 激素和抗肿瘤用药处方药 激素和抗肿瘤用药非处方药 皮肤病用药处方药 皮肤病用药非处方药 祛痰止咳平喘用药处方药 祛痰止咳平喘用药非处方药 精神病用药处方药 精神病用药非处方药 糖尿病用药处方药 糖尿病用药非处方药 维生素和钙类处方药 维生素和钙类非处方药 肝胆用药处方药 肝胆用药非处方药 胃肠道用药处方药 胃肠道用药非处方药 胶类处方药 胶类非处方药 补益药处方药 补益药非处方药 风湿伤科镇痛用药处方药 风湿伤科镇痛用药非处方药</c:v>
                </c:pt>
              </c:strCache>
            </c:strRef>
          </c:tx>
          <c:spPr>
            <a:solidFill>
              <a:schemeClr val="accent1">
                <a:alpha val="75000"/>
              </a:schemeClr>
            </a:solidFill>
            <a:ln>
              <a:noFill/>
            </a:ln>
            <a:effectLst/>
          </c:spPr>
          <c:invertIfNegative val="0"/>
          <c:dLbls>
            <c:dLbl>
              <c:idx val="0"/>
              <c:delete val="1"/>
            </c:dLbl>
            <c:dLbl>
              <c:idx val="1"/>
              <c:layout>
                <c:manualLayout>
                  <c:x val="-0.0915053744072185"/>
                  <c:y val="-0.0729891349638073"/>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中药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layout>
                <c:manualLayout>
                  <c:x val="-0.0151915470670147"/>
                  <c:y val="0.083514889273218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医疗器械</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1"/>
              <c:delete val="1"/>
            </c:dLbl>
            <c:dLbl>
              <c:idx val="12"/>
              <c:layout>
                <c:manualLayout>
                  <c:x val="-0.00675179869645109"/>
                  <c:y val="-0.048181666888395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外用药非处方药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13"/>
              <c:delete val="1"/>
            </c:dLbl>
            <c:dLbl>
              <c:idx val="14"/>
              <c:delete val="1"/>
            </c:dLbl>
            <c:dLbl>
              <c:idx val="15"/>
              <c:layout>
                <c:manualLayout>
                  <c:x val="-0.00123655911361115"/>
                  <c:y val="-0.022458195373479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心脑血管用药处方药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6"/>
              <c:delete val="1"/>
            </c:dLbl>
            <c:dLbl>
              <c:idx val="17"/>
              <c:delete val="1"/>
            </c:dLbl>
            <c:dLbl>
              <c:idx val="18"/>
              <c:layout>
                <c:manualLayout>
                  <c:x val="-0.0793336346832991"/>
                  <c:y val="-0.12848444503572"/>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抗感冒用药非处方药</a:t>
                    </a:r>
                    <a:endParaRPr lang="zh-CN" alt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9"/>
              <c:delete val="1"/>
            </c:dLbl>
            <c:dLbl>
              <c:idx val="20"/>
              <c:delete val="1"/>
            </c:dLbl>
            <c:dLbl>
              <c:idx val="21"/>
              <c:layout>
                <c:manualLayout>
                  <c:x val="-0.0935428733057559"/>
                  <c:y val="-0.0995753500085437"/>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抗菌消炎药处方药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delete val="1"/>
            </c:dLbl>
            <c:dLbl>
              <c:idx val="31"/>
              <c:delete val="1"/>
            </c:dLbl>
            <c:dLbl>
              <c:idx val="32"/>
              <c:delete val="1"/>
            </c:dLbl>
            <c:dLbl>
              <c:idx val="33"/>
              <c:delete val="1"/>
            </c:dLbl>
            <c:dLbl>
              <c:idx val="34"/>
              <c:delete val="1"/>
            </c:dLbl>
            <c:dLbl>
              <c:idx val="35"/>
              <c:delete val="1"/>
            </c:dLbl>
            <c:dLbl>
              <c:idx val="36"/>
              <c:delete val="1"/>
            </c:dLbl>
            <c:dLbl>
              <c:idx val="37"/>
              <c:delete val="1"/>
            </c:dLbl>
            <c:dLbl>
              <c:idx val="38"/>
              <c:layout>
                <c:manualLayout>
                  <c:x val="-0.0445161280899981"/>
                  <c:y val="0.0814109582288618"/>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祛痰止咳平喘用药非处方药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39"/>
              <c:delete val="1"/>
            </c:dLbl>
            <c:dLbl>
              <c:idx val="40"/>
              <c:delete val="1"/>
            </c:dLbl>
            <c:dLbl>
              <c:idx val="41"/>
              <c:layout>
                <c:manualLayout>
                  <c:x val="-0.00741935468166638"/>
                  <c:y val="-0.0140363721084245"/>
                </c:manualLayout>
              </c:layout>
              <c:tx>
                <c:rich>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r>
                      <a:rPr lang="zh-CN" altLang="en-US"/>
                      <a:t>糖尿病用药处方药</a:t>
                    </a:r>
                    <a:endParaRPr lang="zh-CN" altLang="en-US"/>
                  </a:p>
                </c:rich>
              </c:tx>
              <c:dLblPos val="r"/>
              <c:showLegendKey val="0"/>
              <c:showVal val="0"/>
              <c:showCatName val="0"/>
              <c:showSerName val="0"/>
              <c:showPercent val="0"/>
              <c:showBubbleSize val="0"/>
              <c:extLst>
                <c:ext xmlns:c15="http://schemas.microsoft.com/office/drawing/2012/chart" uri="{CE6537A1-D6FC-4f65-9D91-7224C49458BB}">
                  <c15:layout/>
                </c:ext>
              </c:extLst>
            </c:dLbl>
            <c:dLbl>
              <c:idx val="42"/>
              <c:delete val="1"/>
            </c:dLbl>
            <c:dLbl>
              <c:idx val="43"/>
              <c:delete val="1"/>
            </c:dLbl>
            <c:dLbl>
              <c:idx val="44"/>
              <c:delete val="1"/>
            </c:dLbl>
            <c:dLbl>
              <c:idx val="45"/>
              <c:delete val="1"/>
            </c:dLbl>
            <c:dLbl>
              <c:idx val="46"/>
              <c:delete val="1"/>
            </c:dLbl>
            <c:dLbl>
              <c:idx val="47"/>
              <c:delete val="1"/>
            </c:dLbl>
            <c:dLbl>
              <c:idx val="48"/>
              <c:delete val="1"/>
            </c:dLbl>
            <c:dLbl>
              <c:idx val="49"/>
              <c:delete val="1"/>
            </c:dLbl>
            <c:dLbl>
              <c:idx val="50"/>
              <c:delete val="1"/>
            </c:dLbl>
            <c:dLbl>
              <c:idx val="51"/>
              <c:delete val="1"/>
            </c:dLbl>
            <c:dLbl>
              <c:idx val="52"/>
              <c:delete val="1"/>
            </c:dLbl>
            <c:dLbl>
              <c:idx val="53"/>
              <c:delete val="1"/>
            </c:dLbl>
            <c:dLbl>
              <c:idx val="54"/>
              <c:delete val="1"/>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xVal>
            <c:numRef>
              <c:f>品类分析_4!$E$32:$E$86</c:f>
              <c:numCache>
                <c:formatCode>0%</c:formatCode>
                <c:ptCount val="55"/>
                <c:pt idx="0">
                  <c:v>0.0123619860109418</c:v>
                </c:pt>
                <c:pt idx="1">
                  <c:v>0.0537369161848919</c:v>
                </c:pt>
                <c:pt idx="2">
                  <c:v>0.0150090953503599</c:v>
                </c:pt>
                <c:pt idx="3">
                  <c:v>0.0397893399246691</c:v>
                </c:pt>
                <c:pt idx="4">
                  <c:v>0.0418245046768596</c:v>
                </c:pt>
                <c:pt idx="5">
                  <c:v>0.0139406159886914</c:v>
                </c:pt>
                <c:pt idx="6">
                  <c:v>0.00598999725084812</c:v>
                </c:pt>
                <c:pt idx="7">
                  <c:v>1.58004378290447e-5</c:v>
                </c:pt>
                <c:pt idx="8">
                  <c:v>0.00577289270982248</c:v>
                </c:pt>
                <c:pt idx="9">
                  <c:v>0.000375792517412914</c:v>
                </c:pt>
                <c:pt idx="10">
                  <c:v>0.0757692207005001</c:v>
                </c:pt>
                <c:pt idx="11">
                  <c:v>0.0359975921810671</c:v>
                </c:pt>
                <c:pt idx="12">
                  <c:v>0.0893005634013542</c:v>
                </c:pt>
                <c:pt idx="13">
                  <c:v>0.00603575171437471</c:v>
                </c:pt>
                <c:pt idx="14">
                  <c:v>0.014638864835644</c:v>
                </c:pt>
                <c:pt idx="15">
                  <c:v>0.0455049968302023</c:v>
                </c:pt>
                <c:pt idx="16">
                  <c:v>0.000475007459375824</c:v>
                </c:pt>
                <c:pt idx="17">
                  <c:v>0.00556329221154162</c:v>
                </c:pt>
                <c:pt idx="18">
                  <c:v>0.0735772012577273</c:v>
                </c:pt>
                <c:pt idx="19">
                  <c:v>0.00177547515699646</c:v>
                </c:pt>
                <c:pt idx="20">
                  <c:v>0.00998707300462572</c:v>
                </c:pt>
                <c:pt idx="21">
                  <c:v>0.0602895923510345</c:v>
                </c:pt>
                <c:pt idx="22">
                  <c:v>0.00022892768083675</c:v>
                </c:pt>
                <c:pt idx="23">
                  <c:v>0.0239108476220226</c:v>
                </c:pt>
                <c:pt idx="24">
                  <c:v>0.00673981114515035</c:v>
                </c:pt>
                <c:pt idx="25">
                  <c:v>0.00316642638452502</c:v>
                </c:pt>
                <c:pt idx="26">
                  <c:v>0.0096266925170323</c:v>
                </c:pt>
                <c:pt idx="27">
                  <c:v>0.000924706252848487</c:v>
                </c:pt>
                <c:pt idx="28">
                  <c:v>0.00277700851413661</c:v>
                </c:pt>
                <c:pt idx="29">
                  <c:v>1.39516157035223e-5</c:v>
                </c:pt>
                <c:pt idx="30">
                  <c:v>0.0267732126803409</c:v>
                </c:pt>
                <c:pt idx="31">
                  <c:v>0.0119621432695767</c:v>
                </c:pt>
                <c:pt idx="32">
                  <c:v>0.0523848834399217</c:v>
                </c:pt>
                <c:pt idx="33">
                  <c:v>0.00248508105414866</c:v>
                </c:pt>
                <c:pt idx="34">
                  <c:v>7.78369651165332e-6</c:v>
                </c:pt>
                <c:pt idx="35">
                  <c:v>0.000954069898371492</c:v>
                </c:pt>
                <c:pt idx="36">
                  <c:v>0.00193998925352719</c:v>
                </c:pt>
                <c:pt idx="37">
                  <c:v>0.0131776428310252</c:v>
                </c:pt>
                <c:pt idx="38">
                  <c:v>0.0524861181035342</c:v>
                </c:pt>
                <c:pt idx="39">
                  <c:v>0.00235982723922461</c:v>
                </c:pt>
                <c:pt idx="40">
                  <c:v>1.78667684399228e-6</c:v>
                </c:pt>
                <c:pt idx="41">
                  <c:v>0.00998067204062812</c:v>
                </c:pt>
                <c:pt idx="42">
                  <c:v>3.88718735971189e-5</c:v>
                </c:pt>
                <c:pt idx="43">
                  <c:v>0.00396089166360667</c:v>
                </c:pt>
                <c:pt idx="44">
                  <c:v>0.0359852563426834</c:v>
                </c:pt>
                <c:pt idx="45">
                  <c:v>0.00665603930564767</c:v>
                </c:pt>
                <c:pt idx="46">
                  <c:v>0.00110629476547963</c:v>
                </c:pt>
                <c:pt idx="47">
                  <c:v>0.0226478379928442</c:v>
                </c:pt>
                <c:pt idx="48">
                  <c:v>0.0397142218156195</c:v>
                </c:pt>
                <c:pt idx="49">
                  <c:v>4.50553291093704e-7</c:v>
                </c:pt>
                <c:pt idx="50">
                  <c:v>0.0023612565806998</c:v>
                </c:pt>
                <c:pt idx="51">
                  <c:v>0.00498155023113772</c:v>
                </c:pt>
                <c:pt idx="52">
                  <c:v>0.022941225866948</c:v>
                </c:pt>
                <c:pt idx="53">
                  <c:v>0.0173526405258237</c:v>
                </c:pt>
                <c:pt idx="54">
                  <c:v>0.0126203084099423</c:v>
                </c:pt>
              </c:numCache>
            </c:numRef>
          </c:xVal>
          <c:yVal>
            <c:numRef>
              <c:f>品类分析_4!$F$32:$F$86</c:f>
              <c:numCache>
                <c:formatCode>0.0_ </c:formatCode>
                <c:ptCount val="55"/>
                <c:pt idx="0">
                  <c:v>1.52513375301471</c:v>
                </c:pt>
                <c:pt idx="1">
                  <c:v>2.30740058743035</c:v>
                </c:pt>
                <c:pt idx="2">
                  <c:v>1.41466775009963</c:v>
                </c:pt>
                <c:pt idx="3">
                  <c:v>1.80501731123878</c:v>
                </c:pt>
                <c:pt idx="4">
                  <c:v>1.76945684826454</c:v>
                </c:pt>
                <c:pt idx="5">
                  <c:v>1.59482420438386</c:v>
                </c:pt>
                <c:pt idx="6">
                  <c:v>1.23281147872638</c:v>
                </c:pt>
                <c:pt idx="7">
                  <c:v>1.13667649950836</c:v>
                </c:pt>
                <c:pt idx="8">
                  <c:v>2.42767254974783</c:v>
                </c:pt>
                <c:pt idx="9">
                  <c:v>1.47362328427319</c:v>
                </c:pt>
                <c:pt idx="10">
                  <c:v>2.19319880686722</c:v>
                </c:pt>
                <c:pt idx="11">
                  <c:v>1.7415601925942</c:v>
                </c:pt>
                <c:pt idx="12">
                  <c:v>2.45392335718802</c:v>
                </c:pt>
                <c:pt idx="13">
                  <c:v>1.62082457084169</c:v>
                </c:pt>
                <c:pt idx="14">
                  <c:v>1.55410911290708</c:v>
                </c:pt>
                <c:pt idx="15">
                  <c:v>4.49038202518793</c:v>
                </c:pt>
                <c:pt idx="16">
                  <c:v>1.78292012821351</c:v>
                </c:pt>
                <c:pt idx="17">
                  <c:v>1.57693048818291</c:v>
                </c:pt>
                <c:pt idx="18">
                  <c:v>2.34488374661278</c:v>
                </c:pt>
                <c:pt idx="19">
                  <c:v>1.74150981370155</c:v>
                </c:pt>
                <c:pt idx="20">
                  <c:v>1.4079751594923</c:v>
                </c:pt>
                <c:pt idx="21">
                  <c:v>2.39292493502223</c:v>
                </c:pt>
                <c:pt idx="22">
                  <c:v>1.23196470987445</c:v>
                </c:pt>
                <c:pt idx="23">
                  <c:v>1.55741639696198</c:v>
                </c:pt>
                <c:pt idx="24">
                  <c:v>1.56340794356977</c:v>
                </c:pt>
                <c:pt idx="25">
                  <c:v>1.49954859475585</c:v>
                </c:pt>
                <c:pt idx="26">
                  <c:v>2.25827395602179</c:v>
                </c:pt>
                <c:pt idx="27">
                  <c:v>1.31663838438146</c:v>
                </c:pt>
                <c:pt idx="28">
                  <c:v>4.65590260877348</c:v>
                </c:pt>
                <c:pt idx="29">
                  <c:v>1.21603563474388</c:v>
                </c:pt>
                <c:pt idx="30">
                  <c:v>1.48474234389816</c:v>
                </c:pt>
                <c:pt idx="31">
                  <c:v>1.60825745148692</c:v>
                </c:pt>
                <c:pt idx="32">
                  <c:v>1.90881848667569</c:v>
                </c:pt>
                <c:pt idx="33">
                  <c:v>1.98423912024157</c:v>
                </c:pt>
                <c:pt idx="34">
                  <c:v>2.52694610778443</c:v>
                </c:pt>
                <c:pt idx="35">
                  <c:v>1.80620104544936</c:v>
                </c:pt>
                <c:pt idx="36">
                  <c:v>1.3961623474389</c:v>
                </c:pt>
                <c:pt idx="37">
                  <c:v>2.16746150300112</c:v>
                </c:pt>
                <c:pt idx="38">
                  <c:v>2.0555838243369</c:v>
                </c:pt>
                <c:pt idx="39">
                  <c:v>4.95926025900153</c:v>
                </c:pt>
                <c:pt idx="40">
                  <c:v>2.18260869565217</c:v>
                </c:pt>
                <c:pt idx="41">
                  <c:v>4.00706714881018</c:v>
                </c:pt>
                <c:pt idx="42">
                  <c:v>2.13709032773781</c:v>
                </c:pt>
                <c:pt idx="43">
                  <c:v>1.88597888163675</c:v>
                </c:pt>
                <c:pt idx="44">
                  <c:v>1.93211645616401</c:v>
                </c:pt>
                <c:pt idx="45">
                  <c:v>2.33482486730249</c:v>
                </c:pt>
                <c:pt idx="46">
                  <c:v>1.90298706587835</c:v>
                </c:pt>
                <c:pt idx="47">
                  <c:v>2.04902194157374</c:v>
                </c:pt>
                <c:pt idx="48">
                  <c:v>1.92075910583526</c:v>
                </c:pt>
                <c:pt idx="49">
                  <c:v>1.31034482758621</c:v>
                </c:pt>
                <c:pt idx="50">
                  <c:v>1.39143851614983</c:v>
                </c:pt>
                <c:pt idx="51">
                  <c:v>1.96861267656149</c:v>
                </c:pt>
                <c:pt idx="52">
                  <c:v>1.92958237703836</c:v>
                </c:pt>
                <c:pt idx="53">
                  <c:v>2.00840534762039</c:v>
                </c:pt>
                <c:pt idx="54">
                  <c:v>1.51314399675001</c:v>
                </c:pt>
              </c:numCache>
            </c:numRef>
          </c:yVal>
          <c:bubbleSize>
            <c:numRef>
              <c:f>品类分析_4!$D$32:$D$86</c:f>
              <c:numCache>
                <c:formatCode>0_);[Red]\(0\)</c:formatCode>
                <c:ptCount val="55"/>
                <c:pt idx="0">
                  <c:v>1213523</c:v>
                </c:pt>
                <c:pt idx="1">
                  <c:v>7980821</c:v>
                </c:pt>
                <c:pt idx="2">
                  <c:v>1366661</c:v>
                </c:pt>
                <c:pt idx="3">
                  <c:v>4622745</c:v>
                </c:pt>
                <c:pt idx="4">
                  <c:v>4763461</c:v>
                </c:pt>
                <c:pt idx="5">
                  <c:v>1431023</c:v>
                </c:pt>
                <c:pt idx="6">
                  <c:v>475308</c:v>
                </c:pt>
                <c:pt idx="7">
                  <c:v>1156</c:v>
                </c:pt>
                <c:pt idx="8">
                  <c:v>902060</c:v>
                </c:pt>
                <c:pt idx="9">
                  <c:v>35644</c:v>
                </c:pt>
                <c:pt idx="10">
                  <c:v>10696031</c:v>
                </c:pt>
                <c:pt idx="11">
                  <c:v>4035188</c:v>
                </c:pt>
                <c:pt idx="12">
                  <c:v>14104803</c:v>
                </c:pt>
                <c:pt idx="13">
                  <c:v>629679</c:v>
                </c:pt>
                <c:pt idx="14">
                  <c:v>1464336</c:v>
                </c:pt>
                <c:pt idx="15">
                  <c:v>13152073</c:v>
                </c:pt>
                <c:pt idx="16">
                  <c:v>54511</c:v>
                </c:pt>
                <c:pt idx="17">
                  <c:v>564672</c:v>
                </c:pt>
                <c:pt idx="18">
                  <c:v>11104945</c:v>
                </c:pt>
                <c:pt idx="19">
                  <c:v>199018</c:v>
                </c:pt>
                <c:pt idx="20">
                  <c:v>905076</c:v>
                </c:pt>
                <c:pt idx="21">
                  <c:v>9285884</c:v>
                </c:pt>
                <c:pt idx="22">
                  <c:v>18153</c:v>
                </c:pt>
                <c:pt idx="23">
                  <c:v>2396909</c:v>
                </c:pt>
                <c:pt idx="24">
                  <c:v>678222</c:v>
                </c:pt>
                <c:pt idx="25">
                  <c:v>305620</c:v>
                </c:pt>
                <c:pt idx="26">
                  <c:v>1399283</c:v>
                </c:pt>
                <c:pt idx="27">
                  <c:v>78365</c:v>
                </c:pt>
                <c:pt idx="28">
                  <c:v>832210</c:v>
                </c:pt>
                <c:pt idx="29">
                  <c:v>1092</c:v>
                </c:pt>
                <c:pt idx="30">
                  <c:v>2558606</c:v>
                </c:pt>
                <c:pt idx="31">
                  <c:v>1238273</c:v>
                </c:pt>
                <c:pt idx="32">
                  <c:v>6436095</c:v>
                </c:pt>
                <c:pt idx="33">
                  <c:v>317385</c:v>
                </c:pt>
                <c:pt idx="34">
                  <c:v>1266</c:v>
                </c:pt>
                <c:pt idx="35">
                  <c:v>110917</c:v>
                </c:pt>
                <c:pt idx="36">
                  <c:v>174336</c:v>
                </c:pt>
                <c:pt idx="37">
                  <c:v>1838404</c:v>
                </c:pt>
                <c:pt idx="38">
                  <c:v>6944348</c:v>
                </c:pt>
                <c:pt idx="39">
                  <c:v>753267</c:v>
                </c:pt>
                <c:pt idx="40">
                  <c:v>251</c:v>
                </c:pt>
                <c:pt idx="41">
                  <c:v>2574176</c:v>
                </c:pt>
                <c:pt idx="42">
                  <c:v>5347</c:v>
                </c:pt>
                <c:pt idx="43">
                  <c:v>480819</c:v>
                </c:pt>
                <c:pt idx="44">
                  <c:v>4475172</c:v>
                </c:pt>
                <c:pt idx="45">
                  <c:v>1000281</c:v>
                </c:pt>
                <c:pt idx="46">
                  <c:v>135506</c:v>
                </c:pt>
                <c:pt idx="47">
                  <c:v>2986931</c:v>
                </c:pt>
                <c:pt idx="48">
                  <c:v>4909879</c:v>
                </c:pt>
                <c:pt idx="49">
                  <c:v>38</c:v>
                </c:pt>
                <c:pt idx="50">
                  <c:v>211475</c:v>
                </c:pt>
                <c:pt idx="51">
                  <c:v>631214</c:v>
                </c:pt>
                <c:pt idx="52">
                  <c:v>2849258</c:v>
                </c:pt>
                <c:pt idx="53">
                  <c:v>2243204</c:v>
                </c:pt>
                <c:pt idx="54">
                  <c:v>1229142</c:v>
                </c:pt>
              </c:numCache>
            </c:numRef>
          </c:bubbleSize>
          <c:bubble3D val="1"/>
        </c:ser>
        <c:dLbls>
          <c:showLegendKey val="0"/>
          <c:showVal val="0"/>
          <c:showCatName val="0"/>
          <c:showSerName val="0"/>
          <c:showPercent val="0"/>
          <c:showBubbleSize val="0"/>
        </c:dLbls>
        <c:bubbleScale val="100"/>
        <c:showNegBubbles val="0"/>
        <c:sizeRepresents val="area"/>
        <c:axId val="1209604832"/>
        <c:axId val="1209607008"/>
      </c:bubbleChart>
      <c:valAx>
        <c:axId val="1209604832"/>
        <c:scaling>
          <c:orientation val="minMax"/>
          <c:max val="0.1"/>
          <c:min val="0"/>
        </c:scaling>
        <c:delete val="0"/>
        <c:axPos val="b"/>
        <c:majorGridlines>
          <c:spPr>
            <a:ln w="9525" cap="flat" cmpd="sng" algn="ctr">
              <a:solidFill>
                <a:schemeClr val="tx1">
                  <a:lumMod val="15000"/>
                  <a:lumOff val="85000"/>
                </a:schemeClr>
              </a:solidFill>
              <a:prstDash val="solid"/>
              <a:round/>
            </a:ln>
            <a:effectLst/>
          </c:spPr>
        </c:majorGridlines>
        <c:title>
          <c:tx>
            <c:rich>
              <a:bodyPr rot="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a:solidFill>
                      <a:schemeClr val="tx1">
                        <a:lumMod val="50000"/>
                        <a:lumOff val="50000"/>
                      </a:schemeClr>
                    </a:solidFill>
                  </a:rPr>
                  <a:t>渗透率</a:t>
                </a:r>
                <a:endParaRPr lang="zh-CN" altLang="en-US" dirty="0">
                  <a:solidFill>
                    <a:schemeClr val="tx1">
                      <a:lumMod val="50000"/>
                      <a:lumOff val="50000"/>
                    </a:schemeClr>
                  </a:solidFill>
                </a:endParaRPr>
              </a:p>
            </c:rich>
          </c:tx>
          <c:layout/>
          <c:overlay val="0"/>
        </c:title>
        <c:numFmt formatCode="0%"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7008"/>
        <c:crosses val="autoZero"/>
        <c:crossBetween val="midCat"/>
      </c:valAx>
      <c:valAx>
        <c:axId val="120960700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r>
                  <a:rPr lang="zh-CN" altLang="en-US" dirty="0">
                    <a:solidFill>
                      <a:schemeClr val="tx1">
                        <a:lumMod val="50000"/>
                        <a:lumOff val="50000"/>
                      </a:schemeClr>
                    </a:solidFill>
                  </a:rPr>
                  <a:t>消费频次</a:t>
                </a:r>
                <a:endParaRPr lang="zh-CN" altLang="en-US" dirty="0">
                  <a:solidFill>
                    <a:schemeClr val="tx1">
                      <a:lumMod val="50000"/>
                      <a:lumOff val="50000"/>
                    </a:schemeClr>
                  </a:solidFill>
                </a:endParaRPr>
              </a:p>
            </c:rich>
          </c:tx>
          <c:layout/>
          <c:overlay val="0"/>
        </c:title>
        <c:numFmt formatCode="0.0_ " sourceLinked="1"/>
        <c:majorTickMark val="none"/>
        <c:minorTickMark val="none"/>
        <c:tickLblPos val="nextTo"/>
        <c:spPr>
          <a:noFill/>
          <a:ln w="9525"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4832"/>
        <c:crosses val="autoZero"/>
        <c:crossBetween val="midCat"/>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a:solidFill>
                  <a:schemeClr val="tx1"/>
                </a:solidFill>
                <a:latin typeface="微软雅黑" panose="020B0503020204020204" pitchFamily="34" charset="-122"/>
                <a:ea typeface="微软雅黑" panose="020B0503020204020204" pitchFamily="34" charset="-122"/>
              </a:rPr>
              <a:t>各店型会员销售占比概览</a:t>
            </a:r>
            <a:endParaRPr lang="zh-CN" altLang="en-US" sz="1200" b="1">
              <a:solidFill>
                <a:schemeClr val="tx1"/>
              </a:solidFill>
              <a:latin typeface="微软雅黑" panose="020B0503020204020204" pitchFamily="34" charset="-122"/>
              <a:ea typeface="微软雅黑" panose="020B0503020204020204" pitchFamily="34" charset="-122"/>
            </a:endParaRPr>
          </a:p>
        </c:rich>
      </c:tx>
      <c:layout>
        <c:manualLayout>
          <c:xMode val="edge"/>
          <c:yMode val="edge"/>
          <c:x val="0.426082266226399"/>
          <c:y val="0.0185400030792178"/>
        </c:manualLayout>
      </c:layout>
      <c:overlay val="0"/>
      <c:spPr>
        <a:noFill/>
        <a:ln w="25400">
          <a:noFill/>
        </a:ln>
        <a:effectLst/>
      </c:spPr>
    </c:title>
    <c:autoTitleDeleted val="0"/>
    <c:plotArea>
      <c:layout/>
      <c:barChart>
        <c:barDir val="col"/>
        <c:grouping val="clustered"/>
        <c:varyColors val="0"/>
        <c:ser>
          <c:idx val="0"/>
          <c:order val="0"/>
          <c:tx>
            <c:strRef>
              <c:f>门店分析1!$J$2</c:f>
              <c:strCache>
                <c:ptCount val="1"/>
                <c:pt idx="0">
                  <c:v>数量</c:v>
                </c:pt>
              </c:strCache>
            </c:strRef>
          </c:tx>
          <c:spPr>
            <a:solidFill>
              <a:schemeClr val="accent6"/>
            </a:solidFill>
            <a:ln>
              <a:noFill/>
            </a:ln>
            <a:effectLst/>
          </c:spPr>
          <c:invertIfNegative val="0"/>
          <c:dLbls>
            <c:spPr>
              <a:noFill/>
              <a:ln w="25400">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门店分析1!$J$3:$J$12</c:f>
              <c:numCache>
                <c:formatCode>General</c:formatCode>
                <c:ptCount val="10"/>
                <c:pt idx="0">
                  <c:v>4</c:v>
                </c:pt>
                <c:pt idx="1">
                  <c:v>16</c:v>
                </c:pt>
                <c:pt idx="2">
                  <c:v>15</c:v>
                </c:pt>
                <c:pt idx="3">
                  <c:v>14</c:v>
                </c:pt>
                <c:pt idx="4">
                  <c:v>103</c:v>
                </c:pt>
                <c:pt idx="5">
                  <c:v>264</c:v>
                </c:pt>
                <c:pt idx="6">
                  <c:v>311</c:v>
                </c:pt>
                <c:pt idx="7">
                  <c:v>665</c:v>
                </c:pt>
                <c:pt idx="8">
                  <c:v>810</c:v>
                </c:pt>
                <c:pt idx="9">
                  <c:v>2</c:v>
                </c:pt>
              </c:numCache>
            </c:numRef>
          </c:val>
        </c:ser>
        <c:dLbls>
          <c:showLegendKey val="0"/>
          <c:showVal val="0"/>
          <c:showCatName val="0"/>
          <c:showSerName val="0"/>
          <c:showPercent val="0"/>
          <c:showBubbleSize val="0"/>
        </c:dLbls>
        <c:gapWidth val="120"/>
        <c:axId val="1209597216"/>
        <c:axId val="1209598304"/>
      </c:barChart>
      <c:lineChart>
        <c:grouping val="standard"/>
        <c:varyColors val="0"/>
        <c:ser>
          <c:idx val="1"/>
          <c:order val="1"/>
          <c:tx>
            <c:strRef>
              <c:f>门店分析1!$M$2</c:f>
              <c:strCache>
                <c:ptCount val="1"/>
                <c:pt idx="0">
                  <c:v>会员销售占比中位值</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门店分析1!$I$3:$I$12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门店分析1!$M$3:$M$12</c:f>
              <c:numCache>
                <c:formatCode>0%</c:formatCode>
                <c:ptCount val="10"/>
                <c:pt idx="0">
                  <c:v>0.797775258877417</c:v>
                </c:pt>
                <c:pt idx="1">
                  <c:v>0.892159206547189</c:v>
                </c:pt>
                <c:pt idx="2">
                  <c:v>0.905713238773653</c:v>
                </c:pt>
                <c:pt idx="3">
                  <c:v>0.858015169049236</c:v>
                </c:pt>
                <c:pt idx="4">
                  <c:v>0.896912524358109</c:v>
                </c:pt>
                <c:pt idx="5">
                  <c:v>0.869830596044694</c:v>
                </c:pt>
                <c:pt idx="6">
                  <c:v>0.84542342366818</c:v>
                </c:pt>
                <c:pt idx="7">
                  <c:v>0.818957068389367</c:v>
                </c:pt>
                <c:pt idx="8">
                  <c:v>0.799755197063096</c:v>
                </c:pt>
                <c:pt idx="9">
                  <c:v>0.785086787076392</c:v>
                </c:pt>
              </c:numCache>
            </c:numRef>
          </c:val>
          <c:smooth val="0"/>
        </c:ser>
        <c:dLbls>
          <c:showLegendKey val="0"/>
          <c:showVal val="0"/>
          <c:showCatName val="0"/>
          <c:showSerName val="0"/>
          <c:showPercent val="0"/>
          <c:showBubbleSize val="0"/>
        </c:dLbls>
        <c:marker val="0"/>
        <c:smooth val="0"/>
        <c:axId val="1209599936"/>
        <c:axId val="1209600480"/>
      </c:lineChart>
      <c:catAx>
        <c:axId val="120959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598304"/>
        <c:crosses val="autoZero"/>
        <c:auto val="1"/>
        <c:lblAlgn val="ctr"/>
        <c:lblOffset val="100"/>
        <c:noMultiLvlLbl val="0"/>
      </c:catAx>
      <c:valAx>
        <c:axId val="1209598304"/>
        <c:scaling>
          <c:orientation val="minMax"/>
          <c:max val="900"/>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597216"/>
        <c:crosses val="autoZero"/>
        <c:crossBetween val="between"/>
      </c:valAx>
      <c:catAx>
        <c:axId val="1209599936"/>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209600480"/>
        <c:crosses val="autoZero"/>
        <c:auto val="1"/>
        <c:lblAlgn val="ctr"/>
        <c:lblOffset val="100"/>
        <c:noMultiLvlLbl val="0"/>
      </c:catAx>
      <c:valAx>
        <c:axId val="1209600480"/>
        <c:scaling>
          <c:orientation val="minMax"/>
          <c:min val="0.5"/>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209599936"/>
        <c:crosses val="max"/>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r>
              <a:rPr lang="zh-CN" altLang="zh-CN" sz="1200" b="1" i="0" baseline="0">
                <a:solidFill>
                  <a:schemeClr val="tx1">
                    <a:lumMod val="75000"/>
                    <a:lumOff val="25000"/>
                  </a:schemeClr>
                </a:solidFill>
                <a:effectLst/>
                <a:latin typeface="微软雅黑" panose="020B0503020204020204" pitchFamily="34" charset="-122"/>
                <a:ea typeface="微软雅黑" panose="020B0503020204020204" pitchFamily="34" charset="-122"/>
              </a:rPr>
              <a:t>各店型消费频次分布</a:t>
            </a:r>
            <a:endParaRPr lang="zh-CN" altLang="zh-CN" sz="1200">
              <a:solidFill>
                <a:schemeClr val="tx1">
                  <a:lumMod val="75000"/>
                  <a:lumOff val="25000"/>
                </a:schemeClr>
              </a:solidFill>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areaChart>
        <c:grouping val="percentStacked"/>
        <c:varyColors val="0"/>
        <c:ser>
          <c:idx val="0"/>
          <c:order val="0"/>
          <c:tx>
            <c:strRef>
              <c:f>门店分析4!$F$32</c:f>
              <c:strCache>
                <c:ptCount val="1"/>
                <c:pt idx="0">
                  <c:v>1次</c:v>
                </c:pt>
              </c:strCache>
            </c:strRef>
          </c:tx>
          <c:spPr>
            <a:solidFill>
              <a:schemeClr val="accent6"/>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门店分析4!$F$33:$F$42</c:f>
              <c:numCache>
                <c:formatCode>0.00%</c:formatCode>
                <c:ptCount val="10"/>
                <c:pt idx="0">
                  <c:v>0.457313627361636</c:v>
                </c:pt>
                <c:pt idx="1">
                  <c:v>0.412186924156961</c:v>
                </c:pt>
                <c:pt idx="2">
                  <c:v>0.399358074993754</c:v>
                </c:pt>
                <c:pt idx="3">
                  <c:v>0.404462885402333</c:v>
                </c:pt>
                <c:pt idx="4">
                  <c:v>0.444524632104834</c:v>
                </c:pt>
                <c:pt idx="5">
                  <c:v>0.459892914272521</c:v>
                </c:pt>
                <c:pt idx="6">
                  <c:v>0.468920564729363</c:v>
                </c:pt>
                <c:pt idx="7">
                  <c:v>0.501761847322162</c:v>
                </c:pt>
                <c:pt idx="8">
                  <c:v>0.539722967962751</c:v>
                </c:pt>
                <c:pt idx="9">
                  <c:v>0.551246316795413</c:v>
                </c:pt>
              </c:numCache>
            </c:numRef>
          </c:val>
        </c:ser>
        <c:ser>
          <c:idx val="1"/>
          <c:order val="1"/>
          <c:tx>
            <c:strRef>
              <c:f>门店分析4!$G$32</c:f>
              <c:strCache>
                <c:ptCount val="1"/>
                <c:pt idx="0">
                  <c:v>2次</c:v>
                </c:pt>
              </c:strCache>
            </c:strRef>
          </c:tx>
          <c:spPr>
            <a:solidFill>
              <a:schemeClr val="accent5"/>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门店分析4!$G$33:$G$42</c:f>
              <c:numCache>
                <c:formatCode>0.00%</c:formatCode>
                <c:ptCount val="10"/>
                <c:pt idx="0">
                  <c:v>0.158547202183066</c:v>
                </c:pt>
                <c:pt idx="1">
                  <c:v>0.154900957340517</c:v>
                </c:pt>
                <c:pt idx="2">
                  <c:v>0.146854759662509</c:v>
                </c:pt>
                <c:pt idx="3">
                  <c:v>0.149023236808739</c:v>
                </c:pt>
                <c:pt idx="4">
                  <c:v>0.150430092364098</c:v>
                </c:pt>
                <c:pt idx="5">
                  <c:v>0.14783625813656</c:v>
                </c:pt>
                <c:pt idx="6">
                  <c:v>0.149145188129304</c:v>
                </c:pt>
                <c:pt idx="7">
                  <c:v>0.152722000998313</c:v>
                </c:pt>
                <c:pt idx="8">
                  <c:v>0.158196017775072</c:v>
                </c:pt>
                <c:pt idx="9">
                  <c:v>0.156406785060126</c:v>
                </c:pt>
              </c:numCache>
            </c:numRef>
          </c:val>
        </c:ser>
        <c:ser>
          <c:idx val="2"/>
          <c:order val="2"/>
          <c:tx>
            <c:strRef>
              <c:f>门店分析4!$H$32</c:f>
              <c:strCache>
                <c:ptCount val="1"/>
                <c:pt idx="0">
                  <c:v>3次</c:v>
                </c:pt>
              </c:strCache>
            </c:strRef>
          </c:tx>
          <c:spPr>
            <a:solidFill>
              <a:schemeClr val="accent4"/>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门店分析4!$H$33:$H$42</c:f>
              <c:numCache>
                <c:formatCode>0.00%</c:formatCode>
                <c:ptCount val="10"/>
                <c:pt idx="0">
                  <c:v>0.0904383950799558</c:v>
                </c:pt>
                <c:pt idx="1">
                  <c:v>0.0911676105103129</c:v>
                </c:pt>
                <c:pt idx="2">
                  <c:v>0.0874451220014442</c:v>
                </c:pt>
                <c:pt idx="3">
                  <c:v>0.0887108889115896</c:v>
                </c:pt>
                <c:pt idx="4">
                  <c:v>0.0847649600628519</c:v>
                </c:pt>
                <c:pt idx="5">
                  <c:v>0.0830261877669487</c:v>
                </c:pt>
                <c:pt idx="6">
                  <c:v>0.0832149121166438</c:v>
                </c:pt>
                <c:pt idx="7">
                  <c:v>0.0821192011876625</c:v>
                </c:pt>
                <c:pt idx="8">
                  <c:v>0.0807526974963765</c:v>
                </c:pt>
                <c:pt idx="9">
                  <c:v>0.0810703193437923</c:v>
                </c:pt>
              </c:numCache>
            </c:numRef>
          </c:val>
        </c:ser>
        <c:ser>
          <c:idx val="3"/>
          <c:order val="3"/>
          <c:tx>
            <c:strRef>
              <c:f>门店分析4!$I$32</c:f>
              <c:strCache>
                <c:ptCount val="1"/>
                <c:pt idx="0">
                  <c:v>4-7次</c:v>
                </c:pt>
              </c:strCache>
            </c:strRef>
          </c:tx>
          <c:spPr>
            <a:solidFill>
              <a:schemeClr val="accent6">
                <a:lumMod val="60000"/>
              </a:schemeClr>
            </a:solidFill>
            <a:ln>
              <a:noFill/>
            </a:ln>
            <a:effectLst/>
          </c:spPr>
          <c:dLbls>
            <c:numFmt formatCode="0%" sourceLinked="0"/>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门店分析4!$I$33:$I$42</c:f>
              <c:numCache>
                <c:formatCode>0.00%</c:formatCode>
                <c:ptCount val="10"/>
                <c:pt idx="0">
                  <c:v>0.161937878332765</c:v>
                </c:pt>
                <c:pt idx="1">
                  <c:v>0.171595836215478</c:v>
                </c:pt>
                <c:pt idx="2">
                  <c:v>0.169876749300554</c:v>
                </c:pt>
                <c:pt idx="3">
                  <c:v>0.167017191753246</c:v>
                </c:pt>
                <c:pt idx="4">
                  <c:v>0.156710750294618</c:v>
                </c:pt>
                <c:pt idx="5">
                  <c:v>0.151963434658977</c:v>
                </c:pt>
                <c:pt idx="6">
                  <c:v>0.150039138197817</c:v>
                </c:pt>
                <c:pt idx="7">
                  <c:v>0.140303489868513</c:v>
                </c:pt>
                <c:pt idx="8">
                  <c:v>0.126847189949404</c:v>
                </c:pt>
                <c:pt idx="9">
                  <c:v>0.122959305566616</c:v>
                </c:pt>
              </c:numCache>
            </c:numRef>
          </c:val>
        </c:ser>
        <c:ser>
          <c:idx val="4"/>
          <c:order val="4"/>
          <c:tx>
            <c:strRef>
              <c:f>门店分析4!$J$32</c:f>
              <c:strCache>
                <c:ptCount val="1"/>
                <c:pt idx="0">
                  <c:v>8-12次</c:v>
                </c:pt>
              </c:strCache>
            </c:strRef>
          </c:tx>
          <c:spPr>
            <a:solidFill>
              <a:schemeClr val="accent5">
                <a:lumMod val="6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门店分析4!$J$33:$J$42</c:f>
              <c:numCache>
                <c:formatCode>0.00%</c:formatCode>
                <c:ptCount val="10"/>
                <c:pt idx="0">
                  <c:v>0.0713212945662633</c:v>
                </c:pt>
                <c:pt idx="1">
                  <c:v>0.0834500250254472</c:v>
                </c:pt>
                <c:pt idx="2">
                  <c:v>0.0871952709511088</c:v>
                </c:pt>
                <c:pt idx="3">
                  <c:v>0.0861480497785683</c:v>
                </c:pt>
                <c:pt idx="4">
                  <c:v>0.0761051963618416</c:v>
                </c:pt>
                <c:pt idx="5">
                  <c:v>0.0733365255269475</c:v>
                </c:pt>
                <c:pt idx="6">
                  <c:v>0.070754861046529</c:v>
                </c:pt>
                <c:pt idx="7">
                  <c:v>0.0612503637443069</c:v>
                </c:pt>
                <c:pt idx="8">
                  <c:v>0.0498378051219249</c:v>
                </c:pt>
                <c:pt idx="9">
                  <c:v>0.0482599346977781</c:v>
                </c:pt>
              </c:numCache>
            </c:numRef>
          </c:val>
        </c:ser>
        <c:ser>
          <c:idx val="5"/>
          <c:order val="5"/>
          <c:tx>
            <c:strRef>
              <c:f>门店分析4!$K$32</c:f>
              <c:strCache>
                <c:ptCount val="1"/>
                <c:pt idx="0">
                  <c:v>13-18次</c:v>
                </c:pt>
              </c:strCache>
            </c:strRef>
          </c:tx>
          <c:spPr>
            <a:solidFill>
              <a:schemeClr val="accent4">
                <a:lumMod val="60000"/>
              </a:schemeClr>
            </a:solidFill>
            <a:ln>
              <a:noFill/>
            </a:ln>
            <a:effectLst/>
          </c:spPr>
          <c:dLbls>
            <c:delete val="1"/>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门店分析4!$K$33:$K$42</c:f>
              <c:numCache>
                <c:formatCode>0.00%</c:formatCode>
                <c:ptCount val="10"/>
                <c:pt idx="0">
                  <c:v>0.0332907377520734</c:v>
                </c:pt>
                <c:pt idx="1">
                  <c:v>0.043403685770362</c:v>
                </c:pt>
                <c:pt idx="2">
                  <c:v>0.0493304815535793</c:v>
                </c:pt>
                <c:pt idx="3">
                  <c:v>0.0488171280578306</c:v>
                </c:pt>
                <c:pt idx="4">
                  <c:v>0.0410763388765222</c:v>
                </c:pt>
                <c:pt idx="5">
                  <c:v>0.0394710028670846</c:v>
                </c:pt>
                <c:pt idx="6">
                  <c:v>0.0369395267658259</c:v>
                </c:pt>
                <c:pt idx="7">
                  <c:v>0.0302809526412671</c:v>
                </c:pt>
                <c:pt idx="8">
                  <c:v>0.0229054916194889</c:v>
                </c:pt>
                <c:pt idx="9">
                  <c:v>0.0206259456876643</c:v>
                </c:pt>
              </c:numCache>
            </c:numRef>
          </c:val>
        </c:ser>
        <c:ser>
          <c:idx val="6"/>
          <c:order val="6"/>
          <c:tx>
            <c:strRef>
              <c:f>门店分析4!$L$32</c:f>
              <c:strCache>
                <c:ptCount val="1"/>
                <c:pt idx="0">
                  <c:v>19次以上</c:v>
                </c:pt>
              </c:strCache>
            </c:strRef>
          </c:tx>
          <c:spPr>
            <a:solidFill>
              <a:schemeClr val="accent6">
                <a:lumMod val="80000"/>
                <a:lumOff val="20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strRef>
              <c:f>门店分析4!$E$33:$E$42</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门店分析4!$L$33:$L$42</c:f>
              <c:numCache>
                <c:formatCode>0.00%</c:formatCode>
                <c:ptCount val="10"/>
                <c:pt idx="0">
                  <c:v>0.0271508647242403</c:v>
                </c:pt>
                <c:pt idx="1">
                  <c:v>0.0432949609809226</c:v>
                </c:pt>
                <c:pt idx="2">
                  <c:v>0.0599395415370507</c:v>
                </c:pt>
                <c:pt idx="3">
                  <c:v>0.055820619287693</c:v>
                </c:pt>
                <c:pt idx="4">
                  <c:v>0.0463880299352343</c:v>
                </c:pt>
                <c:pt idx="5">
                  <c:v>0.0444736767709607</c:v>
                </c:pt>
                <c:pt idx="6">
                  <c:v>0.040985809014517</c:v>
                </c:pt>
                <c:pt idx="7">
                  <c:v>0.0315621442377769</c:v>
                </c:pt>
                <c:pt idx="8">
                  <c:v>0.0217378300749831</c:v>
                </c:pt>
                <c:pt idx="9">
                  <c:v>0.0194313928486103</c:v>
                </c:pt>
              </c:numCache>
            </c:numRef>
          </c:val>
        </c:ser>
        <c:dLbls>
          <c:showLegendKey val="0"/>
          <c:showVal val="0"/>
          <c:showCatName val="0"/>
          <c:showSerName val="0"/>
          <c:showPercent val="0"/>
          <c:showBubbleSize val="0"/>
        </c:dLbls>
        <c:axId val="1209601568"/>
        <c:axId val="1209602112"/>
      </c:areaChart>
      <c:catAx>
        <c:axId val="12096015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2112"/>
        <c:crosses val="autoZero"/>
        <c:auto val="1"/>
        <c:lblAlgn val="ctr"/>
        <c:lblOffset val="100"/>
        <c:noMultiLvlLbl val="0"/>
      </c:catAx>
      <c:valAx>
        <c:axId val="120960211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1568"/>
        <c:crosses val="autoZero"/>
        <c:crossBetween val="midCat"/>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zh-CN" sz="1200" b="1" i="0" baseline="0" dirty="0">
                <a:solidFill>
                  <a:schemeClr val="tx1"/>
                </a:solidFill>
                <a:effectLst/>
                <a:latin typeface="微软雅黑" panose="020B0503020204020204" pitchFamily="34" charset="-122"/>
                <a:ea typeface="微软雅黑" panose="020B0503020204020204" pitchFamily="34" charset="-122"/>
              </a:rPr>
              <a:t>各店型品类销售结构</a:t>
            </a:r>
            <a:endParaRPr lang="zh-CN" altLang="zh-CN" sz="1200" dirty="0">
              <a:solidFill>
                <a:schemeClr val="tx1"/>
              </a:solidFill>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barChart>
        <c:barDir val="col"/>
        <c:grouping val="percentStacked"/>
        <c:varyColors val="0"/>
        <c:ser>
          <c:idx val="0"/>
          <c:order val="0"/>
          <c:tx>
            <c:strRef>
              <c:f>品类分析3!$N$3</c:f>
              <c:strCache>
                <c:ptCount val="1"/>
                <c:pt idx="0">
                  <c:v>处方药</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品类分析3!$N$4:$N$13</c:f>
              <c:numCache>
                <c:formatCode>0.00%</c:formatCode>
                <c:ptCount val="10"/>
                <c:pt idx="0">
                  <c:v>0.386775608234427</c:v>
                </c:pt>
                <c:pt idx="1">
                  <c:v>0.363355972050276</c:v>
                </c:pt>
                <c:pt idx="2">
                  <c:v>0.441803694357606</c:v>
                </c:pt>
                <c:pt idx="3">
                  <c:v>0.401536297532109</c:v>
                </c:pt>
                <c:pt idx="4">
                  <c:v>0.387257985780749</c:v>
                </c:pt>
                <c:pt idx="5">
                  <c:v>0.378728676746336</c:v>
                </c:pt>
                <c:pt idx="6">
                  <c:v>0.365379725706774</c:v>
                </c:pt>
                <c:pt idx="7">
                  <c:v>0.381650261546295</c:v>
                </c:pt>
                <c:pt idx="8">
                  <c:v>0.356822961264972</c:v>
                </c:pt>
                <c:pt idx="9">
                  <c:v>0.353525454952998</c:v>
                </c:pt>
              </c:numCache>
            </c:numRef>
          </c:val>
        </c:ser>
        <c:ser>
          <c:idx val="1"/>
          <c:order val="1"/>
          <c:tx>
            <c:strRef>
              <c:f>品类分析3!$O$3</c:f>
              <c:strCache>
                <c:ptCount val="1"/>
                <c:pt idx="0">
                  <c:v>非处方药</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品类分析3!$O$4:$O$13</c:f>
              <c:numCache>
                <c:formatCode>0.00%</c:formatCode>
                <c:ptCount val="10"/>
                <c:pt idx="0">
                  <c:v>0.305459141846925</c:v>
                </c:pt>
                <c:pt idx="1">
                  <c:v>0.312984584313445</c:v>
                </c:pt>
                <c:pt idx="2">
                  <c:v>0.283721492884505</c:v>
                </c:pt>
                <c:pt idx="3">
                  <c:v>0.327550667379462</c:v>
                </c:pt>
                <c:pt idx="4">
                  <c:v>0.345278305749891</c:v>
                </c:pt>
                <c:pt idx="5">
                  <c:v>0.36310109623735</c:v>
                </c:pt>
                <c:pt idx="6">
                  <c:v>0.378162217510482</c:v>
                </c:pt>
                <c:pt idx="7">
                  <c:v>0.365561451640519</c:v>
                </c:pt>
                <c:pt idx="8">
                  <c:v>0.384932761933981</c:v>
                </c:pt>
                <c:pt idx="9">
                  <c:v>0.343710983177196</c:v>
                </c:pt>
              </c:numCache>
            </c:numRef>
          </c:val>
        </c:ser>
        <c:ser>
          <c:idx val="2"/>
          <c:order val="2"/>
          <c:tx>
            <c:strRef>
              <c:f>品类分析3!$P$3</c:f>
              <c:strCache>
                <c:ptCount val="1"/>
                <c:pt idx="0">
                  <c:v>中药</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品类分析3!$P$4:$P$13</c:f>
              <c:numCache>
                <c:formatCode>0.00%</c:formatCode>
                <c:ptCount val="10"/>
                <c:pt idx="0">
                  <c:v>0.134844775226396</c:v>
                </c:pt>
                <c:pt idx="1">
                  <c:v>0.147553374806286</c:v>
                </c:pt>
                <c:pt idx="2">
                  <c:v>0.120071062405801</c:v>
                </c:pt>
                <c:pt idx="3">
                  <c:v>0.128596787375646</c:v>
                </c:pt>
                <c:pt idx="4">
                  <c:v>0.108752752178767</c:v>
                </c:pt>
                <c:pt idx="5">
                  <c:v>0.0968561974189927</c:v>
                </c:pt>
                <c:pt idx="6">
                  <c:v>0.0834997611547637</c:v>
                </c:pt>
                <c:pt idx="7">
                  <c:v>0.0758390202080406</c:v>
                </c:pt>
                <c:pt idx="8">
                  <c:v>0.0722743195368778</c:v>
                </c:pt>
                <c:pt idx="9">
                  <c:v>0.103424248343622</c:v>
                </c:pt>
              </c:numCache>
            </c:numRef>
          </c:val>
        </c:ser>
        <c:ser>
          <c:idx val="3"/>
          <c:order val="3"/>
          <c:tx>
            <c:strRef>
              <c:f>品类分析3!$Q$3</c:f>
              <c:strCache>
                <c:ptCount val="1"/>
                <c:pt idx="0">
                  <c:v>保健食品</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品类分析3!$Q$4:$Q$13</c:f>
              <c:numCache>
                <c:formatCode>0.00%</c:formatCode>
                <c:ptCount val="10"/>
                <c:pt idx="0">
                  <c:v>0.0579542811612685</c:v>
                </c:pt>
                <c:pt idx="1">
                  <c:v>0.0858981312684302</c:v>
                </c:pt>
                <c:pt idx="2">
                  <c:v>0.0788646048928344</c:v>
                </c:pt>
                <c:pt idx="3">
                  <c:v>0.0721000419364308</c:v>
                </c:pt>
                <c:pt idx="4">
                  <c:v>0.0794637059974443</c:v>
                </c:pt>
                <c:pt idx="5">
                  <c:v>0.0794442350584347</c:v>
                </c:pt>
                <c:pt idx="6">
                  <c:v>0.0845059656401166</c:v>
                </c:pt>
                <c:pt idx="7">
                  <c:v>0.0855833534257823</c:v>
                </c:pt>
                <c:pt idx="8">
                  <c:v>0.0843931086644639</c:v>
                </c:pt>
                <c:pt idx="9">
                  <c:v>0.120133356076759</c:v>
                </c:pt>
              </c:numCache>
            </c:numRef>
          </c:val>
        </c:ser>
        <c:ser>
          <c:idx val="4"/>
          <c:order val="4"/>
          <c:tx>
            <c:strRef>
              <c:f>品类分析3!$R$3</c:f>
              <c:strCache>
                <c:ptCount val="1"/>
                <c:pt idx="0">
                  <c:v>医疗器械</c:v>
                </c:pt>
              </c:strCache>
            </c:strRef>
          </c:tx>
          <c:spPr>
            <a:solidFill>
              <a:schemeClr val="accent5">
                <a:lumMod val="6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品类分析3!$R$4:$R$13</c:f>
              <c:numCache>
                <c:formatCode>0.00%</c:formatCode>
                <c:ptCount val="10"/>
                <c:pt idx="0">
                  <c:v>0.0594914618179757</c:v>
                </c:pt>
                <c:pt idx="1">
                  <c:v>0.0494673562471661</c:v>
                </c:pt>
                <c:pt idx="2">
                  <c:v>0.0389219134196573</c:v>
                </c:pt>
                <c:pt idx="3">
                  <c:v>0.0453608171483727</c:v>
                </c:pt>
                <c:pt idx="4">
                  <c:v>0.0457724835482791</c:v>
                </c:pt>
                <c:pt idx="5">
                  <c:v>0.0477048780431317</c:v>
                </c:pt>
                <c:pt idx="6">
                  <c:v>0.0496577201412155</c:v>
                </c:pt>
                <c:pt idx="7">
                  <c:v>0.0482954922302316</c:v>
                </c:pt>
                <c:pt idx="8">
                  <c:v>0.0513930506383149</c:v>
                </c:pt>
                <c:pt idx="9">
                  <c:v>0.0364458639170271</c:v>
                </c:pt>
              </c:numCache>
            </c:numRef>
          </c:val>
        </c:ser>
        <c:ser>
          <c:idx val="5"/>
          <c:order val="5"/>
          <c:tx>
            <c:strRef>
              <c:f>品类分析3!$S$3</c:f>
              <c:strCache>
                <c:ptCount val="1"/>
                <c:pt idx="0">
                  <c:v>母婴类</c:v>
                </c:pt>
              </c:strCache>
            </c:strRef>
          </c:tx>
          <c:spPr>
            <a:solidFill>
              <a:schemeClr val="accent4">
                <a:lumMod val="6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品类分析3!$S$4:$S$13</c:f>
              <c:numCache>
                <c:formatCode>0.00%</c:formatCode>
                <c:ptCount val="10"/>
                <c:pt idx="0">
                  <c:v>0.0194432784834532</c:v>
                </c:pt>
                <c:pt idx="1">
                  <c:v>0.011003521752053</c:v>
                </c:pt>
                <c:pt idx="2">
                  <c:v>0.0124071285186238</c:v>
                </c:pt>
                <c:pt idx="3">
                  <c:v>0.00499071800878675</c:v>
                </c:pt>
                <c:pt idx="4">
                  <c:v>0.0101333880969182</c:v>
                </c:pt>
                <c:pt idx="5">
                  <c:v>0.00958289772366533</c:v>
                </c:pt>
                <c:pt idx="6">
                  <c:v>0.00906837677244613</c:v>
                </c:pt>
                <c:pt idx="7">
                  <c:v>0.0101687072473102</c:v>
                </c:pt>
                <c:pt idx="8">
                  <c:v>0.0124124050296032</c:v>
                </c:pt>
                <c:pt idx="9">
                  <c:v>0.00409347763272549</c:v>
                </c:pt>
              </c:numCache>
            </c:numRef>
          </c:val>
        </c:ser>
        <c:ser>
          <c:idx val="6"/>
          <c:order val="6"/>
          <c:tx>
            <c:strRef>
              <c:f>品类分析3!$T$3</c:f>
              <c:strCache>
                <c:ptCount val="1"/>
                <c:pt idx="0">
                  <c:v>个人护理</c:v>
                </c:pt>
              </c:strCache>
            </c:strRef>
          </c:tx>
          <c:spPr>
            <a:solidFill>
              <a:schemeClr val="accent6">
                <a:lumMod val="80000"/>
                <a:lumOff val="2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品类分析3!$T$4:$T$13</c:f>
              <c:numCache>
                <c:formatCode>0.00%</c:formatCode>
                <c:ptCount val="10"/>
                <c:pt idx="0">
                  <c:v>0.0107974165843615</c:v>
                </c:pt>
                <c:pt idx="1">
                  <c:v>0.00620011651596595</c:v>
                </c:pt>
                <c:pt idx="2">
                  <c:v>0.00439113177180987</c:v>
                </c:pt>
                <c:pt idx="3">
                  <c:v>0.00294234175222393</c:v>
                </c:pt>
                <c:pt idx="4">
                  <c:v>0.00409664688692851</c:v>
                </c:pt>
                <c:pt idx="5">
                  <c:v>0.00418792234262293</c:v>
                </c:pt>
                <c:pt idx="6">
                  <c:v>0.00559081340835317</c:v>
                </c:pt>
                <c:pt idx="7">
                  <c:v>0.00698395375933651</c:v>
                </c:pt>
                <c:pt idx="8">
                  <c:v>0.00850948376737652</c:v>
                </c:pt>
                <c:pt idx="9">
                  <c:v>0.00716324094102925</c:v>
                </c:pt>
              </c:numCache>
            </c:numRef>
          </c:val>
        </c:ser>
        <c:ser>
          <c:idx val="7"/>
          <c:order val="7"/>
          <c:tx>
            <c:strRef>
              <c:f>品类分析3!$U$3</c:f>
              <c:strCache>
                <c:ptCount val="1"/>
                <c:pt idx="0">
                  <c:v>健康食品</c:v>
                </c:pt>
              </c:strCache>
            </c:strRef>
          </c:tx>
          <c:spPr>
            <a:solidFill>
              <a:schemeClr val="accent5">
                <a:lumMod val="80000"/>
                <a:lumOff val="2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品类分析3!$U$4:$U$13</c:f>
              <c:numCache>
                <c:formatCode>0.00%</c:formatCode>
                <c:ptCount val="10"/>
                <c:pt idx="0">
                  <c:v>0.0106155606184169</c:v>
                </c:pt>
                <c:pt idx="1">
                  <c:v>0.00875358863602583</c:v>
                </c:pt>
                <c:pt idx="2">
                  <c:v>0.00676685272945971</c:v>
                </c:pt>
                <c:pt idx="3">
                  <c:v>0.00524628940781032</c:v>
                </c:pt>
                <c:pt idx="4">
                  <c:v>0.00588921345858251</c:v>
                </c:pt>
                <c:pt idx="5">
                  <c:v>0.00670925505304729</c:v>
                </c:pt>
                <c:pt idx="6">
                  <c:v>0.00819012192206009</c:v>
                </c:pt>
                <c:pt idx="7">
                  <c:v>0.00939580999059667</c:v>
                </c:pt>
                <c:pt idx="8">
                  <c:v>0.00993502227012766</c:v>
                </c:pt>
                <c:pt idx="9">
                  <c:v>0.0134359695328353</c:v>
                </c:pt>
              </c:numCache>
            </c:numRef>
          </c:val>
        </c:ser>
        <c:ser>
          <c:idx val="8"/>
          <c:order val="8"/>
          <c:tx>
            <c:strRef>
              <c:f>品类分析3!$V$3</c:f>
              <c:strCache>
                <c:ptCount val="1"/>
                <c:pt idx="0">
                  <c:v>健身康复</c:v>
                </c:pt>
              </c:strCache>
            </c:strRef>
          </c:tx>
          <c:spPr>
            <a:solidFill>
              <a:schemeClr val="accent4">
                <a:lumMod val="80000"/>
                <a:lumOff val="2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品类分析3!$V$4:$V$13</c:f>
              <c:numCache>
                <c:formatCode>0.00%</c:formatCode>
                <c:ptCount val="10"/>
                <c:pt idx="0">
                  <c:v>0.00279507440497665</c:v>
                </c:pt>
                <c:pt idx="1">
                  <c:v>0.00476356839079927</c:v>
                </c:pt>
                <c:pt idx="2">
                  <c:v>0.0033652336032068</c:v>
                </c:pt>
                <c:pt idx="3">
                  <c:v>0.00452523100702783</c:v>
                </c:pt>
                <c:pt idx="4">
                  <c:v>0.0034817338520314</c:v>
                </c:pt>
                <c:pt idx="5">
                  <c:v>0.00309606001221181</c:v>
                </c:pt>
                <c:pt idx="6">
                  <c:v>0.00279331384338032</c:v>
                </c:pt>
                <c:pt idx="7">
                  <c:v>0.00293997551108277</c:v>
                </c:pt>
                <c:pt idx="8">
                  <c:v>0.00304322174842545</c:v>
                </c:pt>
                <c:pt idx="9">
                  <c:v>0.004089151564626</c:v>
                </c:pt>
              </c:numCache>
            </c:numRef>
          </c:val>
        </c:ser>
        <c:ser>
          <c:idx val="9"/>
          <c:order val="9"/>
          <c:tx>
            <c:strRef>
              <c:f>品类分析3!$W$3</c:f>
              <c:strCache>
                <c:ptCount val="1"/>
                <c:pt idx="0">
                  <c:v>普通食品</c:v>
                </c:pt>
              </c:strCache>
            </c:strRef>
          </c:tx>
          <c:spPr>
            <a:solidFill>
              <a:schemeClr val="accent6">
                <a:lumMod val="8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品类分析3!$W$4:$W$13</c:f>
              <c:numCache>
                <c:formatCode>0.00%</c:formatCode>
                <c:ptCount val="10"/>
                <c:pt idx="0">
                  <c:v>0.00297983073074313</c:v>
                </c:pt>
                <c:pt idx="1">
                  <c:v>0.00222880767669213</c:v>
                </c:pt>
                <c:pt idx="2">
                  <c:v>0.00216534694211757</c:v>
                </c:pt>
                <c:pt idx="3">
                  <c:v>0.00108950317142055</c:v>
                </c:pt>
                <c:pt idx="4">
                  <c:v>0.00161301408259127</c:v>
                </c:pt>
                <c:pt idx="5">
                  <c:v>0.00195111403673513</c:v>
                </c:pt>
                <c:pt idx="6">
                  <c:v>0.00376438041795783</c:v>
                </c:pt>
                <c:pt idx="7">
                  <c:v>0.00364597977228269</c:v>
                </c:pt>
                <c:pt idx="8">
                  <c:v>0.00392729495238464</c:v>
                </c:pt>
                <c:pt idx="9">
                  <c:v>0.00285281099311429</c:v>
                </c:pt>
              </c:numCache>
            </c:numRef>
          </c:val>
        </c:ser>
        <c:ser>
          <c:idx val="10"/>
          <c:order val="10"/>
          <c:tx>
            <c:strRef>
              <c:f>品类分析3!$X$3</c:f>
              <c:strCache>
                <c:ptCount val="1"/>
                <c:pt idx="0">
                  <c:v>日常用品</c:v>
                </c:pt>
              </c:strCache>
            </c:strRef>
          </c:tx>
          <c:spPr>
            <a:solidFill>
              <a:schemeClr val="accent5">
                <a:lumMod val="8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品类分析3!$X$4:$X$13</c:f>
              <c:numCache>
                <c:formatCode>0.00%</c:formatCode>
                <c:ptCount val="10"/>
                <c:pt idx="0">
                  <c:v>0.00548376774134066</c:v>
                </c:pt>
                <c:pt idx="1">
                  <c:v>0.00437837799018615</c:v>
                </c:pt>
                <c:pt idx="2">
                  <c:v>0.00471909564286329</c:v>
                </c:pt>
                <c:pt idx="3">
                  <c:v>0.00300696878122137</c:v>
                </c:pt>
                <c:pt idx="4">
                  <c:v>0.00474504253653376</c:v>
                </c:pt>
                <c:pt idx="5">
                  <c:v>0.00512523122208837</c:v>
                </c:pt>
                <c:pt idx="6">
                  <c:v>0.00521888837358142</c:v>
                </c:pt>
                <c:pt idx="7">
                  <c:v>0.00542406994231169</c:v>
                </c:pt>
                <c:pt idx="8">
                  <c:v>0.00674684810621404</c:v>
                </c:pt>
                <c:pt idx="9">
                  <c:v>0.00685466074968118</c:v>
                </c:pt>
              </c:numCache>
            </c:numRef>
          </c:val>
        </c:ser>
        <c:ser>
          <c:idx val="11"/>
          <c:order val="11"/>
          <c:tx>
            <c:strRef>
              <c:f>品类分析3!$Y$3</c:f>
              <c:strCache>
                <c:ptCount val="1"/>
                <c:pt idx="0">
                  <c:v>消毒用品</c:v>
                </c:pt>
              </c:strCache>
            </c:strRef>
          </c:tx>
          <c:spPr>
            <a:solidFill>
              <a:schemeClr val="accent4">
                <a:lumMod val="80000"/>
              </a:schemeClr>
            </a:solidFill>
            <a:ln>
              <a:noFill/>
            </a:ln>
            <a:effectLst/>
          </c:spPr>
          <c:invertIfNegative val="0"/>
          <c:dLbls>
            <c:delete val="1"/>
          </c:dLbls>
          <c:cat>
            <c:strRef>
              <c:f>品类分析3!$M$4:$M$13</c:f>
              <c:strCache>
                <c:ptCount val="10"/>
                <c:pt idx="0">
                  <c:v>超特大店</c:v>
                </c:pt>
                <c:pt idx="1">
                  <c:v>特大店(特一)</c:v>
                </c:pt>
                <c:pt idx="2">
                  <c:v>特大店(特二)</c:v>
                </c:pt>
                <c:pt idx="3">
                  <c:v>大店(大一)</c:v>
                </c:pt>
                <c:pt idx="4">
                  <c:v>大店(大二)</c:v>
                </c:pt>
                <c:pt idx="5">
                  <c:v>中店(中一)</c:v>
                </c:pt>
                <c:pt idx="6">
                  <c:v>中店(中二)</c:v>
                </c:pt>
                <c:pt idx="7">
                  <c:v>小店(小一)</c:v>
                </c:pt>
                <c:pt idx="8">
                  <c:v>小店(小二)</c:v>
                </c:pt>
                <c:pt idx="9">
                  <c:v>小店(小微店)</c:v>
                </c:pt>
              </c:strCache>
            </c:strRef>
          </c:cat>
          <c:val>
            <c:numRef>
              <c:f>品类分析3!$Y$4:$Y$13</c:f>
              <c:numCache>
                <c:formatCode>0.00%</c:formatCode>
                <c:ptCount val="10"/>
                <c:pt idx="0">
                  <c:v>0.00335980314971527</c:v>
                </c:pt>
                <c:pt idx="1">
                  <c:v>0.00341260035267451</c:v>
                </c:pt>
                <c:pt idx="2">
                  <c:v>0.00280244283151566</c:v>
                </c:pt>
                <c:pt idx="3">
                  <c:v>0.00305433649948953</c:v>
                </c:pt>
                <c:pt idx="4">
                  <c:v>0.00351572783128379</c:v>
                </c:pt>
                <c:pt idx="5">
                  <c:v>0.0035124361053842</c:v>
                </c:pt>
                <c:pt idx="6">
                  <c:v>0.00416871510886844</c:v>
                </c:pt>
                <c:pt idx="7">
                  <c:v>0.00451192472621122</c:v>
                </c:pt>
                <c:pt idx="8">
                  <c:v>0.00560952208725877</c:v>
                </c:pt>
                <c:pt idx="9">
                  <c:v>0.00427078211838692</c:v>
                </c:pt>
              </c:numCache>
            </c:numRef>
          </c:val>
        </c:ser>
        <c:dLbls>
          <c:showLegendKey val="0"/>
          <c:showVal val="0"/>
          <c:showCatName val="0"/>
          <c:showSerName val="0"/>
          <c:showPercent val="0"/>
          <c:showBubbleSize val="0"/>
        </c:dLbls>
        <c:gapWidth val="100"/>
        <c:overlap val="100"/>
        <c:axId val="1209605920"/>
        <c:axId val="1209608640"/>
      </c:barChart>
      <c:catAx>
        <c:axId val="120960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8640"/>
        <c:crosses val="autoZero"/>
        <c:auto val="1"/>
        <c:lblAlgn val="ctr"/>
        <c:lblOffset val="100"/>
        <c:noMultiLvlLbl val="0"/>
      </c:catAx>
      <c:valAx>
        <c:axId val="12096086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96059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bg1">
          <a:lumMod val="65000"/>
        </a:schemeClr>
      </a:solid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zh-CN" sz="1200" b="1" i="0" baseline="0" dirty="0">
                <a:solidFill>
                  <a:schemeClr val="tx1"/>
                </a:solidFill>
                <a:effectLst/>
                <a:latin typeface="微软雅黑" panose="020B0503020204020204" pitchFamily="34" charset="-122"/>
                <a:ea typeface="微软雅黑" panose="020B0503020204020204" pitchFamily="34" charset="-122"/>
              </a:rPr>
              <a:t>年新增会员</a:t>
            </a:r>
            <a:r>
              <a:rPr lang="zh-CN" altLang="en-US" sz="1200" b="1" i="0" baseline="0" dirty="0">
                <a:solidFill>
                  <a:schemeClr val="tx1"/>
                </a:solidFill>
                <a:effectLst/>
                <a:latin typeface="微软雅黑" panose="020B0503020204020204" pitchFamily="34" charset="-122"/>
                <a:ea typeface="微软雅黑" panose="020B0503020204020204" pitchFamily="34" charset="-122"/>
              </a:rPr>
              <a:t>消费人数与</a:t>
            </a:r>
            <a:r>
              <a:rPr lang="zh-CN" altLang="zh-CN" sz="1200" b="1" i="0" baseline="0" dirty="0">
                <a:solidFill>
                  <a:schemeClr val="tx1"/>
                </a:solidFill>
                <a:effectLst/>
                <a:latin typeface="微软雅黑" panose="020B0503020204020204" pitchFamily="34" charset="-122"/>
                <a:ea typeface="微软雅黑" panose="020B0503020204020204" pitchFamily="34" charset="-122"/>
              </a:rPr>
              <a:t>销售</a:t>
            </a:r>
            <a:r>
              <a:rPr lang="zh-CN" altLang="en-US" sz="1200" b="1" i="0" baseline="0" dirty="0">
                <a:solidFill>
                  <a:schemeClr val="tx1"/>
                </a:solidFill>
                <a:effectLst/>
                <a:latin typeface="微软雅黑" panose="020B0503020204020204" pitchFamily="34" charset="-122"/>
                <a:ea typeface="微软雅黑" panose="020B0503020204020204" pitchFamily="34" charset="-122"/>
              </a:rPr>
              <a:t>额</a:t>
            </a:r>
            <a:endParaRPr lang="zh-CN" altLang="zh-CN" sz="1200" b="1" dirty="0">
              <a:solidFill>
                <a:schemeClr val="tx1"/>
              </a:solidFill>
              <a:effectLst/>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clustered"/>
        <c:varyColors val="0"/>
        <c:ser>
          <c:idx val="0"/>
          <c:order val="1"/>
          <c:tx>
            <c:strRef>
              <c:f>顾客分析!$G$27</c:f>
              <c:strCache>
                <c:ptCount val="1"/>
                <c:pt idx="0">
                  <c:v>消费会员数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顾客分析!$G$28:$G$30</c:f>
              <c:numCache>
                <c:formatCode>#,##0</c:formatCode>
                <c:ptCount val="3"/>
                <c:pt idx="0">
                  <c:v>2988209</c:v>
                </c:pt>
                <c:pt idx="1">
                  <c:v>3222811</c:v>
                </c:pt>
                <c:pt idx="2">
                  <c:v>4445950</c:v>
                </c:pt>
              </c:numCache>
            </c:numRef>
          </c:val>
        </c:ser>
        <c:dLbls>
          <c:showLegendKey val="0"/>
          <c:showVal val="0"/>
          <c:showCatName val="0"/>
          <c:showSerName val="0"/>
          <c:showPercent val="0"/>
          <c:showBubbleSize val="0"/>
        </c:dLbls>
        <c:gapWidth val="120"/>
        <c:axId val="1224842608"/>
        <c:axId val="1224843152"/>
      </c:barChart>
      <c:lineChart>
        <c:grouping val="standard"/>
        <c:varyColors val="0"/>
        <c:ser>
          <c:idx val="3"/>
          <c:order val="0"/>
          <c:tx>
            <c:strRef>
              <c:f>顾客分析!$F$27</c:f>
              <c:strCache>
                <c:ptCount val="1"/>
                <c:pt idx="0">
                  <c:v>销售额</c:v>
                </c:pt>
              </c:strCache>
            </c:strRef>
          </c:tx>
          <c:spPr>
            <a:ln w="19050" cap="rnd" cmpd="sng" algn="ctr">
              <a:solidFill>
                <a:srgbClr val="029E4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顾客分析!$F$28:$F$30</c:f>
              <c:numCache>
                <c:formatCode>#,##0_ </c:formatCode>
                <c:ptCount val="3"/>
                <c:pt idx="0">
                  <c:v>815001401.71</c:v>
                </c:pt>
                <c:pt idx="1">
                  <c:v>879281743.03</c:v>
                </c:pt>
                <c:pt idx="2">
                  <c:v>1111681683.46</c:v>
                </c:pt>
              </c:numCache>
            </c:numRef>
          </c:val>
          <c:smooth val="0"/>
        </c:ser>
        <c:dLbls>
          <c:showLegendKey val="0"/>
          <c:showVal val="0"/>
          <c:showCatName val="0"/>
          <c:showSerName val="0"/>
          <c:showPercent val="0"/>
          <c:showBubbleSize val="0"/>
        </c:dLbls>
        <c:marker val="0"/>
        <c:smooth val="0"/>
        <c:axId val="1224843696"/>
        <c:axId val="1224854032"/>
      </c:lineChart>
      <c:catAx>
        <c:axId val="122484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54032"/>
        <c:crosses val="autoZero"/>
        <c:auto val="1"/>
        <c:lblAlgn val="ctr"/>
        <c:lblOffset val="100"/>
        <c:noMultiLvlLbl val="0"/>
      </c:catAx>
      <c:valAx>
        <c:axId val="1224854032"/>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24843696"/>
        <c:crosses val="autoZero"/>
        <c:crossBetween val="between"/>
      </c:valAx>
      <c:catAx>
        <c:axId val="1224842608"/>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224843152"/>
        <c:crosses val="autoZero"/>
        <c:auto val="1"/>
        <c:lblAlgn val="ctr"/>
        <c:lblOffset val="100"/>
        <c:noMultiLvlLbl val="0"/>
      </c:catAx>
      <c:valAx>
        <c:axId val="1224843152"/>
        <c:scaling>
          <c:orientation val="minMax"/>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224842608"/>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a:effectLst/>
                <a:latin typeface="微软雅黑" panose="020B0503020204020204" pitchFamily="34" charset="-122"/>
                <a:ea typeface="微软雅黑" panose="020B0503020204020204" pitchFamily="34" charset="-122"/>
              </a:rPr>
              <a:t>年新增会员人均销售额与人均消费频</a:t>
            </a:r>
            <a:r>
              <a:rPr lang="zh-CN" altLang="en-US" sz="1200" b="1" i="0" baseline="0" dirty="0">
                <a:effectLst/>
                <a:latin typeface="微软雅黑" panose="020B0503020204020204" pitchFamily="34" charset="-122"/>
                <a:ea typeface="微软雅黑" panose="020B0503020204020204" pitchFamily="34" charset="-122"/>
              </a:rPr>
              <a:t>次</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clustered"/>
        <c:varyColors val="0"/>
        <c:ser>
          <c:idx val="0"/>
          <c:order val="0"/>
          <c:tx>
            <c:strRef>
              <c:f>顾客分析!$I$27</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顾客分析!$I$28:$I$30</c:f>
              <c:numCache>
                <c:formatCode>0_ </c:formatCode>
                <c:ptCount val="3"/>
                <c:pt idx="0">
                  <c:v>272.739089437853</c:v>
                </c:pt>
                <c:pt idx="1">
                  <c:v>272.830688188044</c:v>
                </c:pt>
                <c:pt idx="2">
                  <c:v>250.043676483091</c:v>
                </c:pt>
              </c:numCache>
            </c:numRef>
          </c:val>
        </c:ser>
        <c:dLbls>
          <c:showLegendKey val="0"/>
          <c:showVal val="0"/>
          <c:showCatName val="0"/>
          <c:showSerName val="0"/>
          <c:showPercent val="0"/>
          <c:showBubbleSize val="0"/>
        </c:dLbls>
        <c:gapWidth val="150"/>
        <c:overlap val="-27"/>
        <c:axId val="1146835407"/>
        <c:axId val="1"/>
      </c:barChart>
      <c:lineChart>
        <c:grouping val="standard"/>
        <c:varyColors val="0"/>
        <c:ser>
          <c:idx val="1"/>
          <c:order val="1"/>
          <c:tx>
            <c:strRef>
              <c:f>顾客分析!$J$27</c:f>
              <c:strCache>
                <c:ptCount val="1"/>
                <c:pt idx="0">
                  <c:v>人均消费频次</c:v>
                </c:pt>
              </c:strCache>
            </c:strRef>
          </c:tx>
          <c:spPr>
            <a:ln w="19050" cap="rnd" cmpd="sng" algn="ctr">
              <a:solidFill>
                <a:srgbClr val="029E42"/>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顾客分析!$E$28:$E$30</c:f>
              <c:numCache>
                <c:formatCode>General</c:formatCode>
                <c:ptCount val="3"/>
                <c:pt idx="0">
                  <c:v>2016</c:v>
                </c:pt>
                <c:pt idx="1">
                  <c:v>2017</c:v>
                </c:pt>
                <c:pt idx="2">
                  <c:v>2018</c:v>
                </c:pt>
              </c:numCache>
            </c:numRef>
          </c:cat>
          <c:val>
            <c:numRef>
              <c:f>顾客分析!$J$28:$J$30</c:f>
              <c:numCache>
                <c:formatCode>0.0_ </c:formatCode>
                <c:ptCount val="3"/>
                <c:pt idx="0">
                  <c:v>3.285977</c:v>
                </c:pt>
                <c:pt idx="1">
                  <c:v>2.879077</c:v>
                </c:pt>
                <c:pt idx="2">
                  <c:v>2.789618</c:v>
                </c:pt>
              </c:numCache>
            </c:numRef>
          </c:val>
          <c:smooth val="0"/>
        </c:ser>
        <c:dLbls>
          <c:showLegendKey val="0"/>
          <c:showVal val="0"/>
          <c:showCatName val="0"/>
          <c:showSerName val="0"/>
          <c:showPercent val="0"/>
          <c:showBubbleSize val="0"/>
        </c:dLbls>
        <c:marker val="0"/>
        <c:smooth val="0"/>
        <c:axId val="3"/>
        <c:axId val="4"/>
      </c:lineChart>
      <c:catAx>
        <c:axId val="1146835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
        <c:crosses val="autoZero"/>
        <c:auto val="1"/>
        <c:lblAlgn val="ctr"/>
        <c:lblOffset val="100"/>
        <c:noMultiLvlLbl val="0"/>
      </c:catAx>
      <c:valAx>
        <c:axId val="1"/>
        <c:scaling>
          <c:orientation val="minMax"/>
          <c:min val="0"/>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46835407"/>
        <c:crosses val="autoZero"/>
        <c:crossBetween val="between"/>
      </c:valAx>
      <c:catAx>
        <c:axId val="3"/>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
        <c:crosses val="autoZero"/>
        <c:auto val="1"/>
        <c:lblAlgn val="ctr"/>
        <c:lblOffset val="100"/>
        <c:noMultiLvlLbl val="0"/>
      </c:catAx>
      <c:valAx>
        <c:axId val="4"/>
        <c:scaling>
          <c:orientation val="minMax"/>
          <c:min val="0"/>
        </c:scaling>
        <c:delete val="0"/>
        <c:axPos val="r"/>
        <c:numFmt formatCode="0.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zh-CN" sz="1200" b="1" i="0" u="none" strike="noStrike" baseline="0" dirty="0">
                <a:solidFill>
                  <a:schemeClr val="tx1"/>
                </a:solidFill>
                <a:effectLst/>
                <a:latin typeface="微软雅黑" panose="020B0503020204020204" pitchFamily="34" charset="-122"/>
                <a:ea typeface="微软雅黑" panose="020B0503020204020204" pitchFamily="34" charset="-122"/>
              </a:rPr>
              <a:t>年</a:t>
            </a:r>
            <a:r>
              <a:rPr lang="zh-CN" altLang="en-US" sz="1200" b="1" i="0" u="none" strike="noStrike" baseline="0" dirty="0">
                <a:solidFill>
                  <a:schemeClr val="tx1"/>
                </a:solidFill>
                <a:effectLst/>
                <a:latin typeface="微软雅黑" panose="020B0503020204020204" pitchFamily="34" charset="-122"/>
                <a:ea typeface="微软雅黑" panose="020B0503020204020204" pitchFamily="34" charset="-122"/>
              </a:rPr>
              <a:t>复购</a:t>
            </a:r>
            <a:r>
              <a:rPr lang="zh-CN" altLang="zh-CN" sz="1200" b="1" i="0" u="none" strike="noStrike" baseline="0" dirty="0">
                <a:solidFill>
                  <a:schemeClr val="tx1"/>
                </a:solidFill>
                <a:effectLst/>
                <a:latin typeface="微软雅黑" panose="020B0503020204020204" pitchFamily="34" charset="-122"/>
                <a:ea typeface="微软雅黑" panose="020B0503020204020204" pitchFamily="34" charset="-122"/>
              </a:rPr>
              <a:t>会员与</a:t>
            </a:r>
            <a:r>
              <a:rPr lang="zh-CN" altLang="en-US" sz="1200" b="1" i="0" u="none" strike="noStrike" baseline="0" dirty="0">
                <a:solidFill>
                  <a:schemeClr val="tx1"/>
                </a:solidFill>
                <a:effectLst/>
                <a:latin typeface="微软雅黑" panose="020B0503020204020204" pitchFamily="34" charset="-122"/>
                <a:ea typeface="微软雅黑" panose="020B0503020204020204" pitchFamily="34" charset="-122"/>
              </a:rPr>
              <a:t>复购率</a:t>
            </a:r>
            <a:endParaRPr lang="zh-CN" altLang="en-US" sz="1200" dirty="0">
              <a:solidFill>
                <a:schemeClr val="tx1"/>
              </a:solidFill>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barChart>
        <c:barDir val="col"/>
        <c:grouping val="clustered"/>
        <c:varyColors val="0"/>
        <c:ser>
          <c:idx val="0"/>
          <c:order val="0"/>
          <c:tx>
            <c:strRef>
              <c:f>顾客分析!$B$39</c:f>
              <c:strCache>
                <c:ptCount val="1"/>
                <c:pt idx="0">
                  <c:v>会员数</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顾客分析!$B$40:$B$42</c:f>
              <c:numCache>
                <c:formatCode>#,##0</c:formatCode>
                <c:ptCount val="3"/>
                <c:pt idx="0">
                  <c:v>3163136</c:v>
                </c:pt>
                <c:pt idx="1">
                  <c:v>4515152</c:v>
                </c:pt>
                <c:pt idx="2">
                  <c:v>5672235</c:v>
                </c:pt>
              </c:numCache>
            </c:numRef>
          </c:val>
        </c:ser>
        <c:dLbls>
          <c:showLegendKey val="0"/>
          <c:showVal val="0"/>
          <c:showCatName val="0"/>
          <c:showSerName val="0"/>
          <c:showPercent val="0"/>
          <c:showBubbleSize val="0"/>
        </c:dLbls>
        <c:gapWidth val="150"/>
        <c:overlap val="-27"/>
        <c:axId val="1207288992"/>
        <c:axId val="1207300416"/>
      </c:barChart>
      <c:lineChart>
        <c:grouping val="standard"/>
        <c:varyColors val="0"/>
        <c:ser>
          <c:idx val="1"/>
          <c:order val="1"/>
          <c:tx>
            <c:strRef>
              <c:f>顾客分析!$H$39</c:f>
              <c:strCache>
                <c:ptCount val="1"/>
                <c:pt idx="0">
                  <c:v>复购率</c:v>
                </c:pt>
              </c:strCache>
            </c:strRef>
          </c:tx>
          <c:spPr>
            <a:ln w="28575" cap="rnd">
              <a:solidFill>
                <a:srgbClr val="01A14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顾客分析!$A$40:$A$42</c:f>
              <c:numCache>
                <c:formatCode>General</c:formatCode>
                <c:ptCount val="3"/>
                <c:pt idx="0">
                  <c:v>2016</c:v>
                </c:pt>
                <c:pt idx="1">
                  <c:v>2017</c:v>
                </c:pt>
                <c:pt idx="2">
                  <c:v>2018</c:v>
                </c:pt>
              </c:numCache>
            </c:numRef>
          </c:cat>
          <c:val>
            <c:numRef>
              <c:f>顾客分析!$H$40:$H$42</c:f>
              <c:numCache>
                <c:formatCode>0%</c:formatCode>
                <c:ptCount val="3"/>
                <c:pt idx="0">
                  <c:v>0.467525449702307</c:v>
                </c:pt>
                <c:pt idx="1">
                  <c:v>0.528454224530359</c:v>
                </c:pt>
                <c:pt idx="2">
                  <c:v>0.508286601190141</c:v>
                </c:pt>
              </c:numCache>
            </c:numRef>
          </c:val>
          <c:smooth val="0"/>
        </c:ser>
        <c:dLbls>
          <c:showLegendKey val="0"/>
          <c:showVal val="0"/>
          <c:showCatName val="0"/>
          <c:showSerName val="0"/>
          <c:showPercent val="0"/>
          <c:showBubbleSize val="0"/>
        </c:dLbls>
        <c:marker val="0"/>
        <c:smooth val="0"/>
        <c:axId val="1207289536"/>
        <c:axId val="1207300960"/>
      </c:lineChart>
      <c:catAx>
        <c:axId val="120728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300416"/>
        <c:crosses val="autoZero"/>
        <c:auto val="1"/>
        <c:lblAlgn val="ctr"/>
        <c:lblOffset val="100"/>
        <c:noMultiLvlLbl val="0"/>
      </c:catAx>
      <c:valAx>
        <c:axId val="12073004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288992"/>
        <c:crosses val="autoZero"/>
        <c:crossBetween val="between"/>
      </c:valAx>
      <c:catAx>
        <c:axId val="120728953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300960"/>
        <c:crosses val="autoZero"/>
        <c:auto val="1"/>
        <c:lblAlgn val="ctr"/>
        <c:lblOffset val="100"/>
        <c:noMultiLvlLbl val="0"/>
      </c:catAx>
      <c:valAx>
        <c:axId val="1207300960"/>
        <c:scaling>
          <c:orientation val="minMax"/>
          <c:min val="0"/>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289536"/>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solidFill>
        <a:schemeClr val="bg1">
          <a:lumMod val="65000"/>
        </a:schemeClr>
      </a:solid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zh-CN" sz="1200" b="1" i="0" baseline="0" dirty="0">
                <a:effectLst/>
                <a:latin typeface="微软雅黑" panose="020B0503020204020204" pitchFamily="34" charset="-122"/>
                <a:ea typeface="微软雅黑" panose="020B0503020204020204" pitchFamily="34" charset="-122"/>
              </a:rPr>
              <a:t>年复购会员销售情况</a:t>
            </a:r>
            <a:endParaRPr lang="zh-CN" altLang="zh-CN" sz="1200" dirty="0">
              <a:effectLst/>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clustered"/>
        <c:varyColors val="0"/>
        <c:ser>
          <c:idx val="0"/>
          <c:order val="0"/>
          <c:tx>
            <c:strRef>
              <c:f>顾客分析!$E$39</c:f>
              <c:strCache>
                <c:ptCount val="1"/>
                <c:pt idx="0">
                  <c:v>人均销售额</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顾客分析!$A$40:$A$42</c:f>
              <c:numCache>
                <c:formatCode>General</c:formatCode>
                <c:ptCount val="3"/>
                <c:pt idx="0">
                  <c:v>2016</c:v>
                </c:pt>
                <c:pt idx="1">
                  <c:v>2017</c:v>
                </c:pt>
                <c:pt idx="2">
                  <c:v>2018</c:v>
                </c:pt>
              </c:numCache>
            </c:numRef>
          </c:cat>
          <c:val>
            <c:numRef>
              <c:f>顾客分析!$E$40:$E$42</c:f>
              <c:numCache>
                <c:formatCode>0_ </c:formatCode>
                <c:ptCount val="3"/>
                <c:pt idx="0">
                  <c:v>663.735944341312</c:v>
                </c:pt>
                <c:pt idx="1">
                  <c:v>670.609112517142</c:v>
                </c:pt>
                <c:pt idx="2">
                  <c:v>649.830514677195</c:v>
                </c:pt>
              </c:numCache>
            </c:numRef>
          </c:val>
        </c:ser>
        <c:dLbls>
          <c:showLegendKey val="0"/>
          <c:showVal val="0"/>
          <c:showCatName val="0"/>
          <c:showSerName val="0"/>
          <c:showPercent val="0"/>
          <c:showBubbleSize val="0"/>
        </c:dLbls>
        <c:gapWidth val="150"/>
        <c:overlap val="-27"/>
        <c:axId val="1146842207"/>
        <c:axId val="1"/>
      </c:barChart>
      <c:lineChart>
        <c:grouping val="standard"/>
        <c:varyColors val="0"/>
        <c:ser>
          <c:idx val="1"/>
          <c:order val="1"/>
          <c:tx>
            <c:strRef>
              <c:f>顾客分析!$F$39</c:f>
              <c:strCache>
                <c:ptCount val="1"/>
                <c:pt idx="0">
                  <c:v>人均消费频次</c:v>
                </c:pt>
              </c:strCache>
            </c:strRef>
          </c:tx>
          <c:spPr>
            <a:ln w="19050" cap="rnd" cmpd="sng" algn="ctr">
              <a:solidFill>
                <a:srgbClr val="039D43"/>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顾客分析!$A$40:$A$42</c:f>
              <c:numCache>
                <c:formatCode>General</c:formatCode>
                <c:ptCount val="3"/>
                <c:pt idx="0">
                  <c:v>2016</c:v>
                </c:pt>
                <c:pt idx="1">
                  <c:v>2017</c:v>
                </c:pt>
                <c:pt idx="2">
                  <c:v>2018</c:v>
                </c:pt>
              </c:numCache>
            </c:numRef>
          </c:cat>
          <c:val>
            <c:numRef>
              <c:f>顾客分析!$F$40:$F$42</c:f>
              <c:numCache>
                <c:formatCode>0.0_ </c:formatCode>
                <c:ptCount val="3"/>
                <c:pt idx="0">
                  <c:v>8.2293881767967</c:v>
                </c:pt>
                <c:pt idx="1">
                  <c:v>8.06612136202724</c:v>
                </c:pt>
                <c:pt idx="2">
                  <c:v>7.79371270760115</c:v>
                </c:pt>
              </c:numCache>
            </c:numRef>
          </c:val>
          <c:smooth val="0"/>
        </c:ser>
        <c:dLbls>
          <c:showLegendKey val="0"/>
          <c:showVal val="0"/>
          <c:showCatName val="0"/>
          <c:showSerName val="0"/>
          <c:showPercent val="0"/>
          <c:showBubbleSize val="0"/>
        </c:dLbls>
        <c:marker val="0"/>
        <c:smooth val="0"/>
        <c:axId val="3"/>
        <c:axId val="4"/>
      </c:lineChart>
      <c:catAx>
        <c:axId val="1146842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
        <c:crosses val="autoZero"/>
        <c:auto val="1"/>
        <c:lblAlgn val="ctr"/>
        <c:lblOffset val="100"/>
        <c:noMultiLvlLbl val="0"/>
      </c:catAx>
      <c:valAx>
        <c:axId val="1"/>
        <c:scaling>
          <c:orientation val="minMax"/>
          <c:min val="0"/>
        </c:scaling>
        <c:delete val="0"/>
        <c:axPos val="l"/>
        <c:majorGridlines>
          <c:spPr>
            <a:ln w="9525" cap="flat" cmpd="sng" algn="ctr">
              <a:solidFill>
                <a:schemeClr val="tx1">
                  <a:lumMod val="15000"/>
                  <a:lumOff val="85000"/>
                </a:schemeClr>
              </a:solidFill>
              <a:prstDash val="solid"/>
              <a:round/>
            </a:ln>
            <a:effectLst/>
          </c:spPr>
        </c:majorGridlines>
        <c:numFmt formatCode="0_ "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146842207"/>
        <c:crosses val="autoZero"/>
        <c:crossBetween val="between"/>
      </c:valAx>
      <c:catAx>
        <c:axId val="3"/>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
        <c:crosses val="autoZero"/>
        <c:auto val="1"/>
        <c:lblAlgn val="ctr"/>
        <c:lblOffset val="100"/>
        <c:noMultiLvlLbl val="0"/>
      </c:catAx>
      <c:valAx>
        <c:axId val="4"/>
        <c:scaling>
          <c:orientation val="minMax"/>
          <c:min val="0"/>
        </c:scaling>
        <c:delete val="0"/>
        <c:axPos val="r"/>
        <c:numFmt formatCode="0.0_ "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
        <c:crosses val="max"/>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bg1">
          <a:lumMod val="65000"/>
        </a:schemeClr>
      </a:solidFill>
      <a:prstDash val="solid"/>
      <a:round/>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a:solidFill>
                  <a:schemeClr val="tx1"/>
                </a:solidFill>
                <a:latin typeface="微软雅黑" panose="020B0503020204020204" pitchFamily="34" charset="-122"/>
                <a:ea typeface="微软雅黑" panose="020B0503020204020204" pitchFamily="34" charset="-122"/>
              </a:rPr>
              <a:t>年新增会员各渠道统计</a:t>
            </a:r>
            <a:endParaRPr lang="zh-CN" altLang="en-US" sz="1200" b="1">
              <a:solidFill>
                <a:schemeClr val="tx1"/>
              </a:solidFill>
              <a:latin typeface="微软雅黑" panose="020B0503020204020204" pitchFamily="34" charset="-122"/>
              <a:ea typeface="微软雅黑" panose="020B0503020204020204" pitchFamily="34" charset="-122"/>
            </a:endParaRPr>
          </a:p>
        </c:rich>
      </c:tx>
      <c:layout/>
      <c:overlay val="0"/>
      <c:spPr>
        <a:noFill/>
        <a:ln w="25400">
          <a:noFill/>
        </a:ln>
        <a:effectLst/>
      </c:spPr>
    </c:title>
    <c:autoTitleDeleted val="0"/>
    <c:plotArea>
      <c:layout/>
      <c:barChart>
        <c:barDir val="col"/>
        <c:grouping val="percentStacked"/>
        <c:varyColors val="0"/>
        <c:ser>
          <c:idx val="0"/>
          <c:order val="0"/>
          <c:tx>
            <c:strRef>
              <c:f>顾客分析!$E$62</c:f>
              <c:strCache>
                <c:ptCount val="1"/>
                <c:pt idx="0">
                  <c:v>门店</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顾客分析!$D$63:$D$64</c:f>
              <c:numCache>
                <c:formatCode>General</c:formatCode>
                <c:ptCount val="2"/>
                <c:pt idx="0">
                  <c:v>2018</c:v>
                </c:pt>
                <c:pt idx="1">
                  <c:v>2019</c:v>
                </c:pt>
              </c:numCache>
            </c:numRef>
          </c:cat>
          <c:val>
            <c:numRef>
              <c:f>顾客分析!$E$63:$E$64</c:f>
              <c:numCache>
                <c:formatCode>0.00%</c:formatCode>
                <c:ptCount val="2"/>
                <c:pt idx="0">
                  <c:v>0.602506754221584</c:v>
                </c:pt>
                <c:pt idx="1">
                  <c:v>0.451125082830839</c:v>
                </c:pt>
              </c:numCache>
            </c:numRef>
          </c:val>
        </c:ser>
        <c:ser>
          <c:idx val="1"/>
          <c:order val="1"/>
          <c:tx>
            <c:strRef>
              <c:f>顾客分析!$F$62</c:f>
              <c:strCache>
                <c:ptCount val="1"/>
                <c:pt idx="0">
                  <c:v>支付宝+支付宝商城</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顾客分析!$D$63:$D$64</c:f>
              <c:numCache>
                <c:formatCode>General</c:formatCode>
                <c:ptCount val="2"/>
                <c:pt idx="0">
                  <c:v>2018</c:v>
                </c:pt>
                <c:pt idx="1">
                  <c:v>2019</c:v>
                </c:pt>
              </c:numCache>
            </c:numRef>
          </c:cat>
          <c:val>
            <c:numRef>
              <c:f>顾客分析!$F$63:$F$64</c:f>
              <c:numCache>
                <c:formatCode>0.00%</c:formatCode>
                <c:ptCount val="2"/>
                <c:pt idx="0">
                  <c:v>0.245145489212058</c:v>
                </c:pt>
                <c:pt idx="1">
                  <c:v>0.422647013918729</c:v>
                </c:pt>
              </c:numCache>
            </c:numRef>
          </c:val>
        </c:ser>
        <c:ser>
          <c:idx val="2"/>
          <c:order val="2"/>
          <c:tx>
            <c:strRef>
              <c:f>顾客分析!$G$62</c:f>
              <c:strCache>
                <c:ptCount val="1"/>
                <c:pt idx="0">
                  <c:v>微信+微信商城</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顾客分析!$D$63:$D$64</c:f>
              <c:numCache>
                <c:formatCode>General</c:formatCode>
                <c:ptCount val="2"/>
                <c:pt idx="0">
                  <c:v>2018</c:v>
                </c:pt>
                <c:pt idx="1">
                  <c:v>2019</c:v>
                </c:pt>
              </c:numCache>
            </c:numRef>
          </c:cat>
          <c:val>
            <c:numRef>
              <c:f>顾客分析!$G$63:$G$64</c:f>
              <c:numCache>
                <c:formatCode>0.00%</c:formatCode>
                <c:ptCount val="2"/>
                <c:pt idx="0">
                  <c:v>0.128778508674418</c:v>
                </c:pt>
                <c:pt idx="1">
                  <c:v>0.101547067591539</c:v>
                </c:pt>
              </c:numCache>
            </c:numRef>
          </c:val>
        </c:ser>
        <c:ser>
          <c:idx val="3"/>
          <c:order val="3"/>
          <c:tx>
            <c:strRef>
              <c:f>顾客分析!$H$62</c:f>
              <c:strCache>
                <c:ptCount val="1"/>
                <c:pt idx="0">
                  <c:v>其他</c:v>
                </c:pt>
              </c:strCache>
            </c:strRef>
          </c:tx>
          <c:spPr>
            <a:solidFill>
              <a:schemeClr val="accent6">
                <a:lumMod val="60000"/>
              </a:schemeClr>
            </a:solidFill>
            <a:ln>
              <a:noFill/>
            </a:ln>
            <a:effectLst/>
          </c:spPr>
          <c:invertIfNegative val="0"/>
          <c:dLbls>
            <c:delete val="1"/>
          </c:dLbls>
          <c:cat>
            <c:numRef>
              <c:f>顾客分析!$D$63:$D$64</c:f>
              <c:numCache>
                <c:formatCode>General</c:formatCode>
                <c:ptCount val="2"/>
                <c:pt idx="0">
                  <c:v>2018</c:v>
                </c:pt>
                <c:pt idx="1">
                  <c:v>2019</c:v>
                </c:pt>
              </c:numCache>
            </c:numRef>
          </c:cat>
          <c:val>
            <c:numRef>
              <c:f>顾客分析!$H$63:$H$64</c:f>
              <c:numCache>
                <c:formatCode>0.00%</c:formatCode>
                <c:ptCount val="2"/>
                <c:pt idx="0">
                  <c:v>0.0235692478919408</c:v>
                </c:pt>
                <c:pt idx="1">
                  <c:v>0.0246808356588928</c:v>
                </c:pt>
              </c:numCache>
            </c:numRef>
          </c:val>
        </c:ser>
        <c:dLbls>
          <c:showLegendKey val="0"/>
          <c:showVal val="0"/>
          <c:showCatName val="0"/>
          <c:showSerName val="0"/>
          <c:showPercent val="0"/>
          <c:showBubbleSize val="0"/>
        </c:dLbls>
        <c:gapWidth val="219"/>
        <c:overlap val="100"/>
        <c:axId val="1207296608"/>
        <c:axId val="1207297696"/>
      </c:barChart>
      <c:catAx>
        <c:axId val="12072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297696"/>
        <c:crosses val="autoZero"/>
        <c:auto val="1"/>
        <c:lblAlgn val="ctr"/>
        <c:lblOffset val="100"/>
        <c:noMultiLvlLbl val="0"/>
      </c:catAx>
      <c:valAx>
        <c:axId val="1207297696"/>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296608"/>
        <c:crosses val="autoZero"/>
        <c:crossBetween val="between"/>
      </c:valAx>
      <c:spPr>
        <a:noFill/>
        <a:ln w="25400">
          <a:noFill/>
        </a:ln>
        <a:effectLst/>
      </c:spPr>
    </c:plotArea>
    <c:legend>
      <c:legendPos val="b"/>
      <c:layout/>
      <c:overlay val="0"/>
      <c:spPr>
        <a:noFill/>
        <a:ln w="25400">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bg1">
          <a:lumMod val="75000"/>
        </a:schemeClr>
      </a:solidFill>
      <a:prstDash val="solid"/>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1"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200" b="1" dirty="0">
                <a:solidFill>
                  <a:schemeClr val="tx1"/>
                </a:solidFill>
                <a:latin typeface="微软雅黑" panose="020B0503020204020204" pitchFamily="34" charset="-122"/>
                <a:ea typeface="微软雅黑" panose="020B0503020204020204" pitchFamily="34" charset="-122"/>
              </a:rPr>
              <a:t>其它各渠道占比分布</a:t>
            </a:r>
            <a:endParaRPr lang="zh-CN" altLang="en-US" sz="1200" b="1" dirty="0">
              <a:solidFill>
                <a:schemeClr val="tx1"/>
              </a:solidFill>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pieChart>
        <c:varyColors val="1"/>
        <c:ser>
          <c:idx val="0"/>
          <c:order val="0"/>
          <c:explosion val="1"/>
          <c:dPt>
            <c:idx val="0"/>
            <c:bubble3D val="0"/>
            <c:spPr>
              <a:solidFill>
                <a:schemeClr val="accent6"/>
              </a:solidFill>
              <a:ln>
                <a:noFill/>
              </a:ln>
              <a:effectLst/>
            </c:spPr>
          </c:dPt>
          <c:dPt>
            <c:idx val="1"/>
            <c:bubble3D val="0"/>
            <c:spPr>
              <a:solidFill>
                <a:schemeClr val="accent5"/>
              </a:solidFill>
              <a:ln>
                <a:noFill/>
              </a:ln>
              <a:effectLst/>
            </c:spPr>
          </c:dPt>
          <c:dPt>
            <c:idx val="2"/>
            <c:bubble3D val="0"/>
            <c:spPr>
              <a:solidFill>
                <a:schemeClr val="accent4"/>
              </a:solidFill>
              <a:ln>
                <a:noFill/>
              </a:ln>
              <a:effectLst/>
            </c:spPr>
          </c:dPt>
          <c:dPt>
            <c:idx val="3"/>
            <c:bubble3D val="0"/>
            <c:spPr>
              <a:solidFill>
                <a:schemeClr val="accent6">
                  <a:lumMod val="60000"/>
                </a:schemeClr>
              </a:solidFill>
              <a:ln>
                <a:noFill/>
              </a:ln>
              <a:effectLst/>
            </c:spPr>
          </c:dPt>
          <c:dPt>
            <c:idx val="4"/>
            <c:bubble3D val="0"/>
            <c:spPr>
              <a:solidFill>
                <a:schemeClr val="accent5">
                  <a:lumMod val="60000"/>
                </a:schemeClr>
              </a:solidFill>
              <a:ln>
                <a:noFill/>
              </a:ln>
              <a:effectLst/>
            </c:spPr>
          </c:dPt>
          <c:dPt>
            <c:idx val="5"/>
            <c:bubble3D val="0"/>
            <c:spPr>
              <a:solidFill>
                <a:schemeClr val="accent4">
                  <a:lumMod val="60000"/>
                </a:schemeClr>
              </a:solidFill>
              <a:ln>
                <a:noFill/>
              </a:ln>
              <a:effectLst/>
            </c:spPr>
          </c:dPt>
          <c:dPt>
            <c:idx val="6"/>
            <c:bubble3D val="0"/>
            <c:spPr>
              <a:solidFill>
                <a:schemeClr val="accent6">
                  <a:lumMod val="80000"/>
                  <a:lumOff val="20000"/>
                </a:schemeClr>
              </a:solidFill>
              <a:ln>
                <a:noFill/>
              </a:ln>
              <a:effectLst/>
            </c:spPr>
          </c:dPt>
          <c:dLbls>
            <c:dLbl>
              <c:idx val="0"/>
              <c:layout>
                <c:manualLayout>
                  <c:x val="-0.0618636363636364"/>
                  <c:y val="0.251139909594634"/>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11693253968254"/>
                  <c:y val="-0.179051108194809"/>
                </c:manualLayout>
              </c:layout>
              <c:numFmt formatCode="General" sourceLinked="1"/>
              <c:spPr>
                <a:noFill/>
                <a:ln>
                  <a:noFill/>
                </a:ln>
                <a:effectLst/>
              </c:spPr>
              <c:txPr>
                <a:bodyPr rot="15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037958694083694"/>
                  <c:y val="-0.0588003062117234"/>
                </c:manualLayout>
              </c:layout>
              <c:numFmt formatCode="General" sourceLinked="1"/>
              <c:spPr>
                <a:noFill/>
                <a:ln>
                  <a:noFill/>
                </a:ln>
                <a:effectLst/>
              </c:spPr>
              <c:txPr>
                <a:bodyPr rot="-46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121553751803752"/>
                  <c:y val="-0.121781131525226"/>
                </c:manualLayout>
              </c:layout>
              <c:numFmt formatCode="General" sourceLinked="1"/>
              <c:spPr>
                <a:noFill/>
                <a:ln>
                  <a:noFill/>
                </a:ln>
                <a:effectLst/>
              </c:spPr>
              <c:txPr>
                <a:bodyPr rot="-216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139896825396825"/>
                  <c:y val="-0.0692661854768154"/>
                </c:manualLayout>
              </c:layout>
              <c:numFmt formatCode="General" sourceLinked="1"/>
              <c:spPr>
                <a:noFill/>
                <a:ln>
                  <a:noFill/>
                </a:ln>
                <a:effectLst/>
              </c:spPr>
              <c:txPr>
                <a:bodyPr rot="-108000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119971951659452"/>
                  <c:y val="-0.00491378681831446"/>
                </c:manualLayout>
              </c:layout>
              <c:tx>
                <c:rich>
                  <a:bodyPr rot="0" spcFirstLastPara="1" vertOverflow="ellipsis" vert="horz" wrap="square" lIns="0" tIns="0" rIns="0" bIns="0" anchor="ctr" anchorCtr="1">
                    <a:noAutofit/>
                  </a:bodyPr>
                  <a:lstStyle/>
                  <a:p>
                    <a:fld id="{3c137a7d-6c86-47e8-9645-f50520b4ff1e}" type="CATEGORYNAME">
                      <a:t>[CATEGORY NAME]</a:t>
                    </a:fld>
                  </a:p>
                </c:rich>
              </c:tx>
              <c:numFmt formatCode="General" sourceLinked="1"/>
              <c:spPr>
                <a:noFill/>
                <a:ln>
                  <a:noFill/>
                </a:ln>
                <a:effectLst/>
              </c:spPr>
              <c:txPr>
                <a:bodyPr rot="0" spcFirstLastPara="1" vertOverflow="ellipsis" vert="horz" wrap="square" lIns="0" tIns="0" rIns="0" bIns="0" anchor="ctr" anchorCtr="1">
                  <a:noAutofit/>
                </a:bodyPr>
                <a:lstStyle/>
                <a:p>
                  <a:pPr>
                    <a:defRPr lang="zh-CN" sz="1000" b="0" i="0" u="none" strike="noStrike" kern="1200" baseline="0">
                      <a:solidFill>
                        <a:schemeClr val="tx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25093975468975"/>
                      <c:h val="0.127950568678915"/>
                    </c:manualLayout>
                  </c15:layout>
                </c:ext>
              </c:extLst>
            </c:dLbl>
            <c:dLbl>
              <c:idx val="6"/>
              <c:layout>
                <c:manualLayout>
                  <c:x val="0.0668490259740259"/>
                  <c:y val="0.0420286526684164"/>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1"/>
            <c:showSerName val="0"/>
            <c:showPercent val="1"/>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顾客分析!$F$104:$F$110</c:f>
              <c:strCache>
                <c:ptCount val="7"/>
                <c:pt idx="0">
                  <c:v>杏仁</c:v>
                </c:pt>
                <c:pt idx="1">
                  <c:v>会员小程序</c:v>
                </c:pt>
                <c:pt idx="2">
                  <c:v>春雨医生</c:v>
                </c:pt>
                <c:pt idx="3">
                  <c:v>领券小程序</c:v>
                </c:pt>
                <c:pt idx="4">
                  <c:v>益丰精选</c:v>
                </c:pt>
                <c:pt idx="5">
                  <c:v>O2O</c:v>
                </c:pt>
                <c:pt idx="6">
                  <c:v>其它</c:v>
                </c:pt>
              </c:strCache>
            </c:strRef>
          </c:cat>
          <c:val>
            <c:numRef>
              <c:f>顾客分析!$G$104:$G$110</c:f>
              <c:numCache>
                <c:formatCode>#,##0</c:formatCode>
                <c:ptCount val="7"/>
                <c:pt idx="0">
                  <c:v>29219</c:v>
                </c:pt>
                <c:pt idx="1">
                  <c:v>13564</c:v>
                </c:pt>
                <c:pt idx="2">
                  <c:v>6870</c:v>
                </c:pt>
                <c:pt idx="3">
                  <c:v>5557</c:v>
                </c:pt>
                <c:pt idx="4">
                  <c:v>3637</c:v>
                </c:pt>
                <c:pt idx="5">
                  <c:v>2593</c:v>
                </c:pt>
                <c:pt idx="6">
                  <c:v>3635</c:v>
                </c:pt>
              </c:numCache>
            </c:numRef>
          </c:val>
        </c:ser>
        <c:dLbls>
          <c:showLegendKey val="0"/>
          <c:showVal val="0"/>
          <c:showCatName val="0"/>
          <c:showSerName val="0"/>
          <c:showPercent val="0"/>
          <c:showBubbleSize val="0"/>
          <c:showLeaderLines val="1"/>
        </c:dLbls>
        <c:firstSliceAng val="296"/>
      </c:pieChart>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solidFill>
              <a:latin typeface="+mn-lt"/>
              <a:ea typeface="+mn-ea"/>
              <a:cs typeface="+mn-cs"/>
            </a:defRPr>
          </a:pPr>
        </a:p>
      </c:txPr>
    </c:legend>
    <c:plotVisOnly val="1"/>
    <c:dispBlanksAs val="gap"/>
    <c:showDLblsOverMax val="0"/>
  </c:chart>
  <c:spPr>
    <a:noFill/>
    <a:ln w="0" cap="flat" cmpd="sng" algn="ctr">
      <a:solidFill>
        <a:schemeClr val="bg1">
          <a:lumMod val="75000"/>
        </a:schemeClr>
      </a:solidFill>
      <a:prstDash val="solid"/>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en-US" altLang="zh-CN" sz="1200" b="1" i="0" baseline="0" dirty="0">
                <a:solidFill>
                  <a:schemeClr val="tx1"/>
                </a:solidFill>
                <a:effectLst/>
                <a:latin typeface="微软雅黑" panose="020B0503020204020204" pitchFamily="34" charset="-122"/>
                <a:ea typeface="微软雅黑" panose="020B0503020204020204" pitchFamily="34" charset="-122"/>
              </a:rPr>
              <a:t>2016-2018</a:t>
            </a:r>
            <a:r>
              <a:rPr lang="zh-CN" altLang="zh-CN" sz="1200" b="1" i="0" baseline="0" dirty="0">
                <a:solidFill>
                  <a:schemeClr val="tx1"/>
                </a:solidFill>
                <a:effectLst/>
                <a:latin typeface="微软雅黑" panose="020B0503020204020204" pitchFamily="34" charset="-122"/>
                <a:ea typeface="微软雅黑" panose="020B0503020204020204" pitchFamily="34" charset="-122"/>
              </a:rPr>
              <a:t>年各性别人均消费额</a:t>
            </a:r>
            <a:endParaRPr lang="zh-CN" altLang="zh-CN" sz="1200" dirty="0">
              <a:solidFill>
                <a:schemeClr val="tx1"/>
              </a:solidFill>
              <a:effectLst/>
              <a:latin typeface="微软雅黑" panose="020B0503020204020204" pitchFamily="34" charset="-122"/>
              <a:ea typeface="微软雅黑" panose="020B0503020204020204" pitchFamily="34" charset="-122"/>
            </a:endParaRPr>
          </a:p>
        </c:rich>
      </c:tx>
      <c:layout/>
      <c:overlay val="0"/>
      <c:spPr>
        <a:noFill/>
        <a:ln>
          <a:noFill/>
        </a:ln>
        <a:effectLst/>
      </c:spPr>
    </c:title>
    <c:autoTitleDeleted val="0"/>
    <c:plotArea>
      <c:layout/>
      <c:lineChart>
        <c:grouping val="standard"/>
        <c:varyColors val="0"/>
        <c:ser>
          <c:idx val="0"/>
          <c:order val="0"/>
          <c:tx>
            <c:strRef>
              <c:f>消费会员数!$D$17</c:f>
              <c:strCache>
                <c:ptCount val="1"/>
                <c:pt idx="0">
                  <c:v>男</c:v>
                </c:pt>
              </c:strCache>
            </c:strRef>
          </c:tx>
          <c:spPr>
            <a:ln w="19050" cap="rnd" cmpd="sng" algn="ctr">
              <a:solidFill>
                <a:schemeClr val="accent6"/>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消费会员数!$E$17:$G$17</c:f>
              <c:numCache>
                <c:formatCode>0_);[Red]\(0\)</c:formatCode>
                <c:ptCount val="3"/>
                <c:pt idx="0">
                  <c:v>273.663038839934</c:v>
                </c:pt>
                <c:pt idx="1">
                  <c:v>343.445128400529</c:v>
                </c:pt>
                <c:pt idx="2">
                  <c:v>348.452628881213</c:v>
                </c:pt>
              </c:numCache>
            </c:numRef>
          </c:val>
          <c:smooth val="0"/>
        </c:ser>
        <c:ser>
          <c:idx val="1"/>
          <c:order val="1"/>
          <c:tx>
            <c:strRef>
              <c:f>消费会员数!$D$18</c:f>
              <c:strCache>
                <c:ptCount val="1"/>
                <c:pt idx="0">
                  <c:v>女</c:v>
                </c:pt>
              </c:strCache>
            </c:strRef>
          </c:tx>
          <c:spPr>
            <a:ln w="19050" cap="rnd" cmpd="sng" algn="ctr">
              <a:solidFill>
                <a:schemeClr val="accent5"/>
              </a:solidFill>
              <a:prstDash val="solid"/>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tx1"/>
                    </a:solidFill>
                    <a:latin typeface="+mn-lt"/>
                    <a:ea typeface="+mn-ea"/>
                    <a:cs typeface="+mn-cs"/>
                  </a:defRPr>
                </a:pPr>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6350" cap="flat" cmpd="sng" algn="ctr">
                      <a:solidFill>
                        <a:schemeClr val="tx1"/>
                      </a:solidFill>
                      <a:prstDash val="solid"/>
                      <a:round/>
                    </a:ln>
                    <a:effectLst/>
                  </c:spPr>
                </c15:leaderLines>
              </c:ext>
            </c:extLst>
          </c:dLbls>
          <c:cat>
            <c:numRef>
              <c:f>消费会员数!$E$16:$G$16</c:f>
              <c:numCache>
                <c:formatCode>General</c:formatCode>
                <c:ptCount val="3"/>
                <c:pt idx="0">
                  <c:v>2016</c:v>
                </c:pt>
                <c:pt idx="1">
                  <c:v>2017</c:v>
                </c:pt>
                <c:pt idx="2">
                  <c:v>2018</c:v>
                </c:pt>
              </c:numCache>
            </c:numRef>
          </c:cat>
          <c:val>
            <c:numRef>
              <c:f>消费会员数!$E$18:$G$18</c:f>
              <c:numCache>
                <c:formatCode>0_);[Red]\(0\)</c:formatCode>
                <c:ptCount val="3"/>
                <c:pt idx="0">
                  <c:v>244.994920016131</c:v>
                </c:pt>
                <c:pt idx="1">
                  <c:v>314.630241360695</c:v>
                </c:pt>
                <c:pt idx="2">
                  <c:v>330.636737597487</c:v>
                </c:pt>
              </c:numCache>
            </c:numRef>
          </c:val>
          <c:smooth val="0"/>
        </c:ser>
        <c:dLbls>
          <c:showLegendKey val="0"/>
          <c:showVal val="0"/>
          <c:showCatName val="0"/>
          <c:showSerName val="0"/>
          <c:showPercent val="0"/>
          <c:showBubbleSize val="0"/>
        </c:dLbls>
        <c:marker val="0"/>
        <c:smooth val="0"/>
        <c:axId val="1207301504"/>
        <c:axId val="1207290624"/>
      </c:lineChart>
      <c:catAx>
        <c:axId val="120730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290624"/>
        <c:crosses val="autoZero"/>
        <c:auto val="1"/>
        <c:lblAlgn val="ctr"/>
        <c:lblOffset val="100"/>
        <c:noMultiLvlLbl val="0"/>
      </c:catAx>
      <c:valAx>
        <c:axId val="1207290624"/>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_);[Red]\(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20730150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12D37-957A-4A22-8D74-DD5928802D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9CC7E-E2FF-400E-8C07-9DC611C95C3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、会员订单与非会员订单</a:t>
            </a:r>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9CC7E-E2FF-400E-8C07-9DC611C95C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114" t="34971" r="17785" b="34971"/>
          <a:stretch>
            <a:fillRect/>
          </a:stretch>
        </p:blipFill>
        <p:spPr>
          <a:xfrm>
            <a:off x="10143490" y="6099810"/>
            <a:ext cx="1814195" cy="486410"/>
          </a:xfrm>
          <a:prstGeom prst="rect">
            <a:avLst/>
          </a:prstGeom>
        </p:spPr>
      </p:pic>
      <p:cxnSp>
        <p:nvCxnSpPr>
          <p:cNvPr id="8" name="直接连接符 7"/>
          <p:cNvCxnSpPr/>
          <p:nvPr userDrawn="1"/>
        </p:nvCxnSpPr>
        <p:spPr>
          <a:xfrm>
            <a:off x="0" y="838200"/>
            <a:ext cx="1219200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dirty="0"/>
              <a:t>单击此处编辑母版标题样式</a:t>
            </a:r>
            <a:endParaRPr lang="zh-HK"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HK" altLang="en-US"/>
          </a:p>
        </p:txBody>
      </p:sp>
      <p:sp>
        <p:nvSpPr>
          <p:cNvPr id="6" name="灯片编号占位符 5"/>
          <p:cNvSpPr>
            <a:spLocks noGrp="1"/>
          </p:cNvSpPr>
          <p:nvPr>
            <p:ph type="sldNum" sz="quarter" idx="12"/>
          </p:nvPr>
        </p:nvSpPr>
        <p:spPr>
          <a:xfrm>
            <a:off x="4995042" y="6356350"/>
            <a:ext cx="2743200" cy="365125"/>
          </a:xfrm>
          <a:prstGeom prst="rect">
            <a:avLst/>
          </a:prstGeom>
        </p:spPr>
        <p:txBody>
          <a:bodyPr/>
          <a:lstStyle/>
          <a:p>
            <a:fld id="{76363E97-377F-4002-9EA8-4D5DFF0D79E5}" type="slidenum">
              <a:rPr lang="zh-HK" altLang="en-US" smtClean="0"/>
            </a:fld>
            <a:endParaRPr lang="zh-HK"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6AEFE1-873E-424B-ADBA-40D24932F3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DA0FEC-CE41-40DB-A15A-0B8946C6D9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AEFE1-873E-424B-ADBA-40D24932F3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A0FEC-CE41-40DB-A15A-0B8946C6D9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6.xml"/><Relationship Id="rId1" Type="http://schemas.openxmlformats.org/officeDocument/2006/relationships/chart" Target="../charts/chart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8.xml"/><Relationship Id="rId1" Type="http://schemas.openxmlformats.org/officeDocument/2006/relationships/chart" Target="../charts/char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10.xml"/><Relationship Id="rId1" Type="http://schemas.openxmlformats.org/officeDocument/2006/relationships/chart" Target="../charts/chart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12.xml"/><Relationship Id="rId1" Type="http://schemas.openxmlformats.org/officeDocument/2006/relationships/chart" Target="../charts/chart1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1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chart" Target="../charts/chart1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18.xml"/><Relationship Id="rId1" Type="http://schemas.openxmlformats.org/officeDocument/2006/relationships/chart" Target="../charts/chart1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19.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2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2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chart" Target="../charts/chart2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3"/>
          <p:cNvSpPr/>
          <p:nvPr/>
        </p:nvSpPr>
        <p:spPr>
          <a:xfrm>
            <a:off x="2995425" y="1572079"/>
            <a:ext cx="8610600" cy="1892300"/>
          </a:xfrm>
          <a:prstGeom prst="roundRect">
            <a:avLst>
              <a:gd name="adj" fmla="val 14654"/>
            </a:avLst>
          </a:prstGeom>
          <a:gradFill>
            <a:gsLst>
              <a:gs pos="35000">
                <a:schemeClr val="bg1"/>
              </a:gs>
              <a:gs pos="84000">
                <a:schemeClr val="bg1">
                  <a:lumMod val="95000"/>
                </a:schemeClr>
              </a:gs>
              <a:gs pos="100000">
                <a:srgbClr val="C8C8C8"/>
              </a:gs>
            </a:gsLst>
            <a:lin ang="18900000" scaled="0"/>
          </a:gradFill>
          <a:ln w="34925">
            <a:gradFill>
              <a:gsLst>
                <a:gs pos="50000">
                  <a:srgbClr val="F2F2F2"/>
                </a:gs>
                <a:gs pos="0">
                  <a:srgbClr val="FFFFFF"/>
                </a:gs>
                <a:gs pos="100000">
                  <a:srgbClr val="BFBFBF"/>
                </a:gs>
              </a:gsLst>
              <a:lin ang="8100000" scaled="0"/>
            </a:grad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anose="020B0503020204020204" pitchFamily="34" charset="-122"/>
            </a:endParaRPr>
          </a:p>
        </p:txBody>
      </p:sp>
      <p:sp>
        <p:nvSpPr>
          <p:cNvPr id="8" name="椭圆 7"/>
          <p:cNvSpPr/>
          <p:nvPr/>
        </p:nvSpPr>
        <p:spPr>
          <a:xfrm>
            <a:off x="982256" y="1042951"/>
            <a:ext cx="2879419" cy="2879419"/>
          </a:xfrm>
          <a:prstGeom prst="ellipse">
            <a:avLst/>
          </a:prstGeom>
          <a:gradFill flip="none" rotWithShape="1">
            <a:gsLst>
              <a:gs pos="0">
                <a:schemeClr val="accent6">
                  <a:lumMod val="20000"/>
                  <a:lumOff val="80000"/>
                </a:schemeClr>
              </a:gs>
              <a:gs pos="52000">
                <a:schemeClr val="accent6">
                  <a:lumMod val="95000"/>
                  <a:lumOff val="5000"/>
                </a:schemeClr>
              </a:gs>
              <a:gs pos="100000">
                <a:schemeClr val="accent6">
                  <a:lumMod val="60000"/>
                </a:schemeClr>
              </a:gs>
            </a:gsLst>
            <a:path path="circle">
              <a:fillToRect l="50000" t="50000" r="50000" b="50000"/>
            </a:path>
            <a:tileRect/>
          </a:gradFill>
          <a:ln w="63500">
            <a:noFill/>
          </a:ln>
          <a:effectLst>
            <a:outerShdw blurRad="444500" dist="254000" dir="6900000" algn="ctr" rotWithShape="0">
              <a:srgbClr val="000000">
                <a:alpha val="4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srgbClr val="C00000"/>
              </a:solidFill>
              <a:ea typeface="微软雅黑" panose="020B0503020204020204" pitchFamily="34" charset="-122"/>
            </a:endParaRPr>
          </a:p>
        </p:txBody>
      </p:sp>
      <p:sp>
        <p:nvSpPr>
          <p:cNvPr id="9" name="文本框 8"/>
          <p:cNvSpPr txBox="1"/>
          <p:nvPr/>
        </p:nvSpPr>
        <p:spPr>
          <a:xfrm>
            <a:off x="5364022" y="1983356"/>
            <a:ext cx="5078313" cy="830997"/>
          </a:xfrm>
          <a:prstGeom prst="rect">
            <a:avLst/>
          </a:prstGeom>
          <a:noFill/>
        </p:spPr>
        <p:txBody>
          <a:bodyPr wrap="none" lIns="0" tIns="0" rIns="0" bIns="0" rtlCol="0">
            <a:spAutoFit/>
          </a:bodyPr>
          <a:lstStyle/>
          <a:p>
            <a:pPr algn="ctr">
              <a:lnSpc>
                <a:spcPct val="150000"/>
              </a:lnSpc>
            </a:pPr>
            <a:r>
              <a:rPr lang="zh-CN" altLang="en-US" sz="3600" b="1" dirty="0">
                <a:solidFill>
                  <a:schemeClr val="bg2">
                    <a:lumMod val="10000"/>
                  </a:schemeClr>
                </a:solidFill>
                <a:latin typeface="微软雅黑" panose="020B0503020204020204" pitchFamily="34" charset="-122"/>
                <a:ea typeface="微软雅黑" panose="020B0503020204020204" pitchFamily="34" charset="-122"/>
              </a:rPr>
              <a:t>益丰大药房会员分析报告</a:t>
            </a:r>
            <a:endParaRPr lang="en-US" altLang="zh-CN" sz="36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934461" y="645740"/>
            <a:ext cx="794421" cy="794421"/>
          </a:xfrm>
          <a:prstGeom prst="ellipse">
            <a:avLst/>
          </a:prstGeom>
          <a:gradFill flip="none" rotWithShape="1">
            <a:gsLst>
              <a:gs pos="0">
                <a:schemeClr val="accent6">
                  <a:lumMod val="0"/>
                  <a:lumOff val="100000"/>
                </a:schemeClr>
              </a:gs>
              <a:gs pos="0">
                <a:schemeClr val="accent6">
                  <a:lumMod val="0"/>
                  <a:lumOff val="100000"/>
                </a:schemeClr>
              </a:gs>
              <a:gs pos="100000">
                <a:schemeClr val="accent6">
                  <a:lumMod val="100000"/>
                </a:schemeClr>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5" name="椭圆 14"/>
          <p:cNvSpPr/>
          <p:nvPr/>
        </p:nvSpPr>
        <p:spPr>
          <a:xfrm>
            <a:off x="842073" y="4324321"/>
            <a:ext cx="280365" cy="280365"/>
          </a:xfrm>
          <a:prstGeom prst="ellipse">
            <a:avLst/>
          </a:prstGeom>
          <a:gradFill flip="none" rotWithShape="1">
            <a:gsLst>
              <a:gs pos="0">
                <a:schemeClr val="accent3">
                  <a:lumMod val="0"/>
                  <a:lumOff val="100000"/>
                </a:schemeClr>
              </a:gs>
              <a:gs pos="5000">
                <a:schemeClr val="accent3">
                  <a:lumMod val="0"/>
                  <a:lumOff val="100000"/>
                </a:schemeClr>
              </a:gs>
              <a:gs pos="100000">
                <a:schemeClr val="accent3">
                  <a:lumMod val="100000"/>
                </a:schemeClr>
              </a:gs>
            </a:gsLst>
            <a:path path="circle">
              <a:fillToRect l="50000" t="50000" r="50000" b="50000"/>
            </a:path>
            <a:tileRect/>
          </a:gradFill>
          <a:ln w="127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0" name="椭圆 9"/>
          <p:cNvSpPr/>
          <p:nvPr/>
        </p:nvSpPr>
        <p:spPr>
          <a:xfrm>
            <a:off x="2024754" y="4067292"/>
            <a:ext cx="1111411" cy="1111411"/>
          </a:xfrm>
          <a:prstGeom prst="ellipse">
            <a:avLst/>
          </a:prstGeom>
          <a:gradFill flip="none" rotWithShape="1">
            <a:gsLst>
              <a:gs pos="0">
                <a:schemeClr val="accent6">
                  <a:lumMod val="0"/>
                  <a:lumOff val="100000"/>
                </a:schemeClr>
              </a:gs>
              <a:gs pos="0">
                <a:schemeClr val="accent6">
                  <a:lumMod val="0"/>
                  <a:lumOff val="100000"/>
                </a:schemeClr>
              </a:gs>
              <a:gs pos="100000">
                <a:srgbClr val="01A145"/>
              </a:gs>
            </a:gsLst>
            <a:path path="circle">
              <a:fillToRect l="50000" t="50000" r="50000" b="50000"/>
            </a:path>
            <a:tileRect/>
          </a:gradFill>
          <a:ln w="25400">
            <a:noFill/>
          </a:ln>
          <a:effectLst>
            <a:outerShdw blurRad="673100" dist="266700" dir="8100000" sx="99000" sy="99000" algn="tr"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 name="矩形 1"/>
          <p:cNvSpPr/>
          <p:nvPr/>
        </p:nvSpPr>
        <p:spPr>
          <a:xfrm>
            <a:off x="9261677" y="2766349"/>
            <a:ext cx="1175002" cy="276999"/>
          </a:xfrm>
          <a:prstGeom prst="rect">
            <a:avLst/>
          </a:prstGeom>
        </p:spPr>
        <p:txBody>
          <a:bodyPr wrap="none" lIns="0" tIns="0" rIns="0" bIns="0">
            <a:spAutoFit/>
          </a:bodyPr>
          <a:lstStyle/>
          <a:p>
            <a:r>
              <a:rPr lang="en-US" altLang="zh-CN" b="1" dirty="0">
                <a:solidFill>
                  <a:schemeClr val="bg2">
                    <a:lumMod val="10000"/>
                  </a:schemeClr>
                </a:solidFill>
                <a:latin typeface="微软雅黑" panose="020B0503020204020204" pitchFamily="34" charset="-122"/>
                <a:ea typeface="微软雅黑" panose="020B0503020204020204" pitchFamily="34" charset="-122"/>
              </a:rPr>
              <a:t>2019</a:t>
            </a:r>
            <a:r>
              <a:rPr lang="zh-CN" altLang="en-US" b="1" dirty="0">
                <a:solidFill>
                  <a:schemeClr val="bg2">
                    <a:lumMod val="10000"/>
                  </a:schemeClr>
                </a:solidFill>
                <a:latin typeface="微软雅黑" panose="020B0503020204020204" pitchFamily="34" charset="-122"/>
                <a:ea typeface="微软雅黑" panose="020B0503020204020204" pitchFamily="34" charset="-122"/>
              </a:rPr>
              <a:t>年</a:t>
            </a:r>
            <a:r>
              <a:rPr lang="en-US" altLang="zh-CN" b="1" dirty="0">
                <a:solidFill>
                  <a:schemeClr val="bg2">
                    <a:lumMod val="10000"/>
                  </a:schemeClr>
                </a:solidFill>
                <a:latin typeface="微软雅黑" panose="020B0503020204020204" pitchFamily="34" charset="-122"/>
                <a:ea typeface="微软雅黑" panose="020B0503020204020204" pitchFamily="34" charset="-122"/>
              </a:rPr>
              <a:t>7</a:t>
            </a:r>
            <a:r>
              <a:rPr lang="zh-CN" altLang="en-US" b="1" dirty="0">
                <a:solidFill>
                  <a:schemeClr val="bg2">
                    <a:lumMod val="10000"/>
                  </a:schemeClr>
                </a:solidFill>
                <a:latin typeface="微软雅黑" panose="020B0503020204020204" pitchFamily="34" charset="-122"/>
                <a:ea typeface="微软雅黑" panose="020B0503020204020204" pitchFamily="34" charset="-122"/>
              </a:rPr>
              <a:t>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年复购会员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0" name="文本框 1"/>
          <p:cNvSpPr txBox="1"/>
          <p:nvPr/>
        </p:nvSpPr>
        <p:spPr>
          <a:xfrm>
            <a:off x="663940" y="5057447"/>
            <a:ext cx="5432060" cy="608243"/>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年复购：年复购率</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，年复购会员人数平均每年增长</a:t>
            </a:r>
            <a:r>
              <a:rPr lang="en-US" altLang="zh-CN" sz="1400" dirty="0">
                <a:solidFill>
                  <a:srgbClr val="01A145"/>
                </a:solidFill>
                <a:latin typeface="微软雅黑" panose="020B0503020204020204" pitchFamily="34" charset="-122"/>
                <a:ea typeface="微软雅黑" panose="020B0503020204020204" pitchFamily="34" charset="-122"/>
              </a:rPr>
              <a:t>125</a:t>
            </a:r>
            <a:r>
              <a:rPr lang="zh-CN" altLang="en-US" sz="1400" dirty="0">
                <a:solidFill>
                  <a:srgbClr val="01A145"/>
                </a:solidFill>
                <a:latin typeface="微软雅黑" panose="020B0503020204020204" pitchFamily="34" charset="-122"/>
                <a:ea typeface="微软雅黑" panose="020B0503020204020204" pitchFamily="34" charset="-122"/>
              </a:rPr>
              <a:t>万</a:t>
            </a:r>
            <a:endParaRPr lang="en-US" altLang="zh-CN" sz="1400" dirty="0">
              <a:latin typeface="微软雅黑" panose="020B0503020204020204" pitchFamily="34" charset="-122"/>
              <a:ea typeface="微软雅黑" panose="020B0503020204020204" pitchFamily="34" charset="-122"/>
            </a:endParaRPr>
          </a:p>
        </p:txBody>
      </p:sp>
      <p:graphicFrame>
        <p:nvGraphicFramePr>
          <p:cNvPr id="14" name="图表 13"/>
          <p:cNvGraphicFramePr/>
          <p:nvPr/>
        </p:nvGraphicFramePr>
        <p:xfrm>
          <a:off x="578089" y="2152664"/>
          <a:ext cx="5544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17" name="文本框 16"/>
          <p:cNvSpPr txBox="1"/>
          <p:nvPr/>
        </p:nvSpPr>
        <p:spPr>
          <a:xfrm>
            <a:off x="6272955" y="4958017"/>
            <a:ext cx="5349749" cy="608243"/>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人均：年复购会员人均销售额</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21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，人均消费频次</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下降</a:t>
            </a:r>
            <a:r>
              <a:rPr lang="en-US" altLang="zh-CN" sz="1400" dirty="0">
                <a:solidFill>
                  <a:srgbClr val="FF0000"/>
                </a:solidFill>
                <a:latin typeface="微软雅黑" panose="020B0503020204020204" pitchFamily="34" charset="-122"/>
                <a:ea typeface="微软雅黑" panose="020B0503020204020204" pitchFamily="34" charset="-122"/>
              </a:rPr>
              <a:t>0.3</a:t>
            </a:r>
            <a:r>
              <a:rPr lang="zh-CN" altLang="en-US" sz="1400" dirty="0">
                <a:solidFill>
                  <a:srgbClr val="FF0000"/>
                </a:solidFill>
                <a:latin typeface="微软雅黑" panose="020B0503020204020204" pitchFamily="34" charset="-122"/>
                <a:ea typeface="微软雅黑" panose="020B0503020204020204" pitchFamily="34" charset="-122"/>
              </a:rPr>
              <a:t>次</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会员年复购率增长趋于平稳，人均消费频次持续下滑</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graphicFrame>
        <p:nvGraphicFramePr>
          <p:cNvPr id="16" name="图表 15"/>
          <p:cNvGraphicFramePr/>
          <p:nvPr/>
        </p:nvGraphicFramePr>
        <p:xfrm>
          <a:off x="6201659" y="2149896"/>
          <a:ext cx="5412252"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6599248"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注册渠道</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8" name="矩形 17"/>
          <p:cNvSpPr/>
          <p:nvPr/>
        </p:nvSpPr>
        <p:spPr>
          <a:xfrm>
            <a:off x="9680557" y="6576051"/>
            <a:ext cx="245259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20180101-20190601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525442" y="2143313"/>
          <a:ext cx="5544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 name="图表 16"/>
          <p:cNvGraphicFramePr/>
          <p:nvPr/>
        </p:nvGraphicFramePr>
        <p:xfrm>
          <a:off x="6148829" y="2143313"/>
          <a:ext cx="5544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
          <p:cNvSpPr txBox="1"/>
          <p:nvPr/>
        </p:nvSpPr>
        <p:spPr>
          <a:xfrm>
            <a:off x="552225" y="4928500"/>
            <a:ext cx="559660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en-US" altLang="zh-CN" sz="1400" dirty="0">
                <a:latin typeface="微软雅黑" panose="020B0503020204020204" pitchFamily="34" charset="-122"/>
                <a:ea typeface="微软雅黑" panose="020B0503020204020204" pitchFamily="34" charset="-122"/>
              </a:rPr>
              <a:t>POS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rPr>
              <a:t>年较</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通过门店员工注册渠道新增会员占比降低</a:t>
            </a:r>
            <a:r>
              <a:rPr lang="en-US" altLang="zh-CN" sz="1400" dirty="0">
                <a:solidFill>
                  <a:srgbClr val="FF0000"/>
                </a:solidFill>
                <a:latin typeface="微软雅黑" panose="020B0503020204020204" pitchFamily="34" charset="-122"/>
                <a:ea typeface="微软雅黑" panose="020B0503020204020204" pitchFamily="34" charset="-122"/>
              </a:rPr>
              <a:t>15%</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线上：</a:t>
            </a:r>
            <a:r>
              <a:rPr lang="en-US" altLang="zh-CN" sz="1400" dirty="0">
                <a:latin typeface="微软雅黑" panose="020B0503020204020204" pitchFamily="34" charset="-122"/>
                <a:ea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rPr>
              <a:t>年支付宝占比</a:t>
            </a:r>
            <a:r>
              <a:rPr lang="en-US" altLang="zh-CN" sz="1400" dirty="0">
                <a:solidFill>
                  <a:schemeClr val="accent6"/>
                </a:solidFill>
                <a:latin typeface="微软雅黑" panose="020B0503020204020204" pitchFamily="34" charset="-122"/>
                <a:ea typeface="微软雅黑" panose="020B0503020204020204" pitchFamily="34" charset="-122"/>
              </a:rPr>
              <a:t>42%</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年提升</a:t>
            </a:r>
            <a:r>
              <a:rPr lang="en-US" altLang="zh-CN" sz="1400" dirty="0">
                <a:solidFill>
                  <a:schemeClr val="accent6"/>
                </a:solidFill>
                <a:latin typeface="微软雅黑" panose="020B0503020204020204" pitchFamily="34" charset="-122"/>
                <a:ea typeface="微软雅黑" panose="020B0503020204020204" pitchFamily="34" charset="-122"/>
              </a:rPr>
              <a:t>18%</a:t>
            </a:r>
            <a:r>
              <a:rPr lang="zh-CN" altLang="en-US" sz="1400" dirty="0">
                <a:latin typeface="微软雅黑" panose="020B0503020204020204" pitchFamily="34" charset="-122"/>
                <a:ea typeface="微软雅黑" panose="020B0503020204020204" pitchFamily="34" charset="-122"/>
              </a:rPr>
              <a:t>，增速快</a:t>
            </a:r>
            <a:endParaRPr lang="en-US" altLang="zh-CN" sz="1400" dirty="0">
              <a:latin typeface="微软雅黑" panose="020B0503020204020204" pitchFamily="34" charset="-122"/>
              <a:ea typeface="微软雅黑" panose="020B0503020204020204" pitchFamily="34" charset="-122"/>
            </a:endParaRPr>
          </a:p>
        </p:txBody>
      </p:sp>
      <p:sp>
        <p:nvSpPr>
          <p:cNvPr id="20" name="椭圆 19"/>
          <p:cNvSpPr/>
          <p:nvPr/>
        </p:nvSpPr>
        <p:spPr>
          <a:xfrm>
            <a:off x="4164589" y="2554049"/>
            <a:ext cx="1013988" cy="235390"/>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6"/>
          </p:cNvCxnSpPr>
          <p:nvPr/>
        </p:nvCxnSpPr>
        <p:spPr>
          <a:xfrm>
            <a:off x="5178577" y="2671744"/>
            <a:ext cx="2290527" cy="622521"/>
          </a:xfrm>
          <a:prstGeom prst="line">
            <a:avLst/>
          </a:prstGeom>
          <a:ln>
            <a:solidFill>
              <a:srgbClr val="01A145"/>
            </a:solidFill>
          </a:ln>
        </p:spPr>
        <p:style>
          <a:lnRef idx="1">
            <a:schemeClr val="accent1"/>
          </a:lnRef>
          <a:fillRef idx="0">
            <a:schemeClr val="accent1"/>
          </a:fillRef>
          <a:effectRef idx="0">
            <a:schemeClr val="accent1"/>
          </a:effectRef>
          <a:fontRef idx="minor">
            <a:schemeClr val="tx1"/>
          </a:fontRef>
        </p:style>
      </p:cxnSp>
      <p:sp>
        <p:nvSpPr>
          <p:cNvPr id="23" name="文本框 1"/>
          <p:cNvSpPr txBox="1"/>
          <p:nvPr/>
        </p:nvSpPr>
        <p:spPr>
          <a:xfrm>
            <a:off x="6172200" y="4921283"/>
            <a:ext cx="5470163" cy="711350"/>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其它：</a:t>
            </a:r>
            <a:r>
              <a:rPr lang="en-US" altLang="zh-CN" sz="1400" dirty="0">
                <a:latin typeface="微软雅黑" panose="020B0503020204020204" pitchFamily="34" charset="-122"/>
                <a:ea typeface="微软雅黑" panose="020B0503020204020204" pitchFamily="34" charset="-122"/>
              </a:rPr>
              <a:t> 2019</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其它渠道新增会员数占比下降近</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2019</a:t>
            </a:r>
            <a:r>
              <a:rPr lang="zh-CN" altLang="en-US" sz="1400" dirty="0">
                <a:latin typeface="微软雅黑" panose="020B0503020204020204" pitchFamily="34" charset="-122"/>
                <a:ea typeface="微软雅黑" panose="020B0503020204020204" pitchFamily="34" charset="-122"/>
              </a:rPr>
              <a:t>年新增会员中杏仁与会员小程序占比达</a:t>
            </a:r>
            <a:r>
              <a:rPr lang="en-US" altLang="zh-CN" sz="1400" dirty="0">
                <a:solidFill>
                  <a:schemeClr val="accent6"/>
                </a:solidFill>
                <a:latin typeface="微软雅黑" panose="020B0503020204020204" pitchFamily="34" charset="-122"/>
                <a:ea typeface="微软雅黑" panose="020B0503020204020204" pitchFamily="34" charset="-122"/>
              </a:rPr>
              <a:t>66%</a:t>
            </a:r>
            <a:endParaRPr lang="en-US" altLang="zh-CN" sz="1400" dirty="0">
              <a:latin typeface="微软雅黑" panose="020B0503020204020204" pitchFamily="34" charset="-122"/>
              <a:ea typeface="微软雅黑" panose="020B0503020204020204" pitchFamily="34" charset="-122"/>
            </a:endParaRPr>
          </a:p>
        </p:txBody>
      </p:sp>
      <p:sp>
        <p:nvSpPr>
          <p:cNvPr id="16" name="矩形 15"/>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门店员工（</a:t>
            </a:r>
            <a:r>
              <a:rPr lang="en-US" altLang="zh-CN" sz="2000" b="1" dirty="0">
                <a:solidFill>
                  <a:srgbClr val="00B0F0"/>
                </a:solidFill>
                <a:latin typeface="微软雅黑" panose="020B0503020204020204" pitchFamily="34" charset="-122"/>
                <a:ea typeface="微软雅黑" panose="020B0503020204020204" pitchFamily="34" charset="-122"/>
              </a:rPr>
              <a:t>POS</a:t>
            </a:r>
            <a:r>
              <a:rPr lang="zh-CN" altLang="en-US" sz="2000" b="1" dirty="0">
                <a:solidFill>
                  <a:srgbClr val="00B0F0"/>
                </a:solidFill>
                <a:latin typeface="微软雅黑" panose="020B0503020204020204" pitchFamily="34" charset="-122"/>
                <a:ea typeface="微软雅黑" panose="020B0503020204020204" pitchFamily="34" charset="-122"/>
              </a:rPr>
              <a:t>）注册占比降低，线上注册正在逐渐成为主流</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性别</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14" name="图表 13"/>
          <p:cNvGraphicFramePr/>
          <p:nvPr/>
        </p:nvGraphicFramePr>
        <p:xfrm>
          <a:off x="607074" y="2200183"/>
          <a:ext cx="5400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17" name="文本框 1"/>
          <p:cNvSpPr txBox="1"/>
          <p:nvPr/>
        </p:nvSpPr>
        <p:spPr>
          <a:xfrm>
            <a:off x="607073" y="4996691"/>
            <a:ext cx="5597243" cy="28507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rPr>
              <a:t>产值</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：男性会员平均年产值比女性会员高</a:t>
            </a:r>
            <a:r>
              <a:rPr lang="en-US" altLang="zh-CN" sz="1400" dirty="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20</a:t>
            </a:r>
            <a:r>
              <a:rPr lang="zh-CN" altLang="en-US" sz="1400" dirty="0">
                <a:solidFill>
                  <a:schemeClr val="accent6"/>
                </a:solidFill>
                <a:latin typeface="微软雅黑" panose="020B0503020204020204" pitchFamily="34" charset="-122"/>
                <a:ea typeface="微软雅黑" panose="020B0503020204020204" pitchFamily="34" charset="-122"/>
                <a:cs typeface="+mj-cs"/>
                <a:sym typeface="Wingdings" panose="05000000000000000000" pitchFamily="2" charset="2"/>
              </a:rPr>
              <a:t>元</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rPr>
              <a:t>，但差距逐年缩小</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j-cs"/>
              <a:sym typeface="Wingdings" panose="05000000000000000000" pitchFamily="2" charset="2"/>
            </a:endParaRPr>
          </a:p>
        </p:txBody>
      </p:sp>
      <p:graphicFrame>
        <p:nvGraphicFramePr>
          <p:cNvPr id="18" name="图表 17"/>
          <p:cNvGraphicFramePr/>
          <p:nvPr/>
        </p:nvGraphicFramePr>
        <p:xfrm>
          <a:off x="6133785" y="2200183"/>
          <a:ext cx="5400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
          <p:cNvSpPr txBox="1"/>
          <p:nvPr/>
        </p:nvSpPr>
        <p:spPr>
          <a:xfrm>
            <a:off x="6133785" y="4996691"/>
            <a:ext cx="5466248" cy="28507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rPr>
              <a:t>会员数：女性年消费会员数比男性年消费会员数高</a:t>
            </a:r>
            <a:r>
              <a:rPr lang="en-US" altLang="zh-CN" sz="1400" dirty="0">
                <a:solidFill>
                  <a:srgbClr val="70AD47"/>
                </a:solidFill>
                <a:latin typeface="微软雅黑" panose="020B0503020204020204" pitchFamily="34" charset="-122"/>
                <a:ea typeface="微软雅黑" panose="020B0503020204020204" pitchFamily="34" charset="-122"/>
                <a:cs typeface="+mj-cs"/>
                <a:sym typeface="Wingdings" panose="05000000000000000000" pitchFamily="2" charset="2"/>
              </a:rPr>
              <a:t>13.5%</a:t>
            </a:r>
            <a:endParaRPr lang="zh-CN" altLang="en-US" sz="1400" dirty="0">
              <a:solidFill>
                <a:schemeClr val="tx1"/>
              </a:solidFill>
              <a:latin typeface="微软雅黑" panose="020B0503020204020204" pitchFamily="34" charset="-122"/>
              <a:ea typeface="微软雅黑" panose="020B0503020204020204" pitchFamily="34" charset="-122"/>
              <a:cs typeface="+mj-cs"/>
              <a:sym typeface="Wingdings" panose="05000000000000000000" pitchFamily="2" charset="2"/>
            </a:endParaRPr>
          </a:p>
        </p:txBody>
      </p:sp>
      <p:sp>
        <p:nvSpPr>
          <p:cNvPr id="13" name="矩形 12"/>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总体来说，女性会员比男性会员年消费人数多，男性会员比女性会员人均年产值高</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p:cNvGraphicFramePr/>
          <p:nvPr/>
        </p:nvGraphicFramePr>
        <p:xfrm>
          <a:off x="4969641" y="2877382"/>
          <a:ext cx="6554820" cy="2875025"/>
        </p:xfrm>
        <a:graphic>
          <a:graphicData uri="http://schemas.openxmlformats.org/drawingml/2006/chart">
            <c:chart xmlns:c="http://schemas.openxmlformats.org/drawingml/2006/chart" xmlns:r="http://schemas.openxmlformats.org/officeDocument/2006/relationships" r:id="rId1"/>
          </a:graphicData>
        </a:graphic>
      </p:graphicFrame>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年龄（</a:t>
            </a:r>
            <a:r>
              <a:rPr lang="en-US" altLang="zh-CN" sz="2400" b="1" dirty="0">
                <a:latin typeface="微软雅黑" panose="020B0503020204020204" pitchFamily="34" charset="-122"/>
                <a:ea typeface="微软雅黑" panose="020B0503020204020204" pitchFamily="34" charset="-122"/>
                <a:cs typeface="+mj-cs"/>
              </a:rPr>
              <a:t>1</a:t>
            </a:r>
            <a:r>
              <a:rPr lang="zh-CN" altLang="en-US" sz="2400" b="1" dirty="0">
                <a:latin typeface="微软雅黑" panose="020B0503020204020204" pitchFamily="34" charset="-122"/>
                <a:ea typeface="微软雅黑" panose="020B0503020204020204" pitchFamily="34" charset="-122"/>
                <a:cs typeface="+mj-cs"/>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400703"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27" name="文本框 1"/>
          <p:cNvSpPr txBox="1"/>
          <p:nvPr/>
        </p:nvSpPr>
        <p:spPr>
          <a:xfrm>
            <a:off x="610126" y="1836074"/>
            <a:ext cx="8202001" cy="608243"/>
          </a:xfrm>
          <a:prstGeom prst="rect">
            <a:avLst/>
          </a:prstGeom>
          <a:noFill/>
        </p:spPr>
        <p:txBody>
          <a:bodyPr wrap="square" lIns="0" tIns="0" rIns="0" bIns="0" rtlCol="0" anchor="ctr" anchorCtr="0">
            <a:spAutoFit/>
          </a:bodyPr>
          <a:lstStyle/>
          <a:p>
            <a:pPr marL="285750" indent="-285750">
              <a:lnSpc>
                <a:spcPct val="150000"/>
              </a:lnSpc>
              <a:spcBef>
                <a:spcPct val="0"/>
              </a:spcBef>
              <a:buFont typeface="Wingdings" panose="05000000000000000000" pitchFamily="2" charset="2"/>
              <a:buChar char="n"/>
              <a:defRPr/>
            </a:pPr>
            <a:r>
              <a:rPr lang="en-US" altLang="zh-CN" sz="1400" dirty="0">
                <a:latin typeface="微软雅黑" panose="020B0503020204020204" pitchFamily="34" charset="-122"/>
                <a:ea typeface="微软雅黑" panose="020B0503020204020204" pitchFamily="34" charset="-122"/>
                <a:cs typeface="+mj-cs"/>
              </a:rPr>
              <a:t> </a:t>
            </a:r>
            <a:r>
              <a:rPr lang="zh-CN" altLang="en-US" sz="1400" dirty="0">
                <a:latin typeface="微软雅黑" panose="020B0503020204020204" pitchFamily="34" charset="-122"/>
                <a:ea typeface="微软雅黑" panose="020B0503020204020204" pitchFamily="34" charset="-122"/>
                <a:cs typeface="+mj-cs"/>
              </a:rPr>
              <a:t>主力：中年是会员主力军，会员人均消费额与消费频次高，年龄段体现在</a:t>
            </a:r>
            <a:r>
              <a:rPr lang="en-US" altLang="zh-CN" sz="1400" dirty="0">
                <a:solidFill>
                  <a:srgbClr val="029E42"/>
                </a:solidFill>
                <a:latin typeface="微软雅黑" panose="020B0503020204020204" pitchFamily="34" charset="-122"/>
                <a:ea typeface="微软雅黑" panose="020B0503020204020204" pitchFamily="34" charset="-122"/>
                <a:cs typeface="+mj-cs"/>
              </a:rPr>
              <a:t>45-55</a:t>
            </a:r>
            <a:r>
              <a:rPr lang="zh-CN" altLang="en-US" sz="1400" dirty="0">
                <a:latin typeface="微软雅黑" panose="020B0503020204020204" pitchFamily="34" charset="-122"/>
                <a:ea typeface="微软雅黑" panose="020B0503020204020204" pitchFamily="34" charset="-122"/>
                <a:cs typeface="+mj-cs"/>
              </a:rPr>
              <a:t>岁</a:t>
            </a:r>
            <a:endParaRPr lang="en-US" altLang="zh-CN"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潜力：青年是会员潜力股，会员数与消费频次都高，年龄段体现在</a:t>
            </a:r>
            <a:r>
              <a:rPr lang="en-US" altLang="zh-CN" sz="1400" dirty="0">
                <a:solidFill>
                  <a:srgbClr val="029E42"/>
                </a:solidFill>
                <a:latin typeface="微软雅黑" panose="020B0503020204020204" pitchFamily="34" charset="-122"/>
                <a:ea typeface="微软雅黑" panose="020B0503020204020204" pitchFamily="34" charset="-122"/>
                <a:cs typeface="+mj-cs"/>
              </a:rPr>
              <a:t>30-45</a:t>
            </a:r>
            <a:r>
              <a:rPr lang="zh-CN" altLang="en-US" sz="1400" dirty="0">
                <a:latin typeface="微软雅黑" panose="020B0503020204020204" pitchFamily="34" charset="-122"/>
                <a:ea typeface="微软雅黑" panose="020B0503020204020204" pitchFamily="34" charset="-122"/>
                <a:cs typeface="+mj-cs"/>
              </a:rPr>
              <a:t>岁</a:t>
            </a:r>
            <a:endParaRPr lang="en-US" altLang="zh-CN" sz="1400" dirty="0">
              <a:latin typeface="微软雅黑" panose="020B0503020204020204" pitchFamily="34" charset="-122"/>
              <a:ea typeface="微软雅黑" panose="020B0503020204020204" pitchFamily="34" charset="-122"/>
              <a:cs typeface="+mj-cs"/>
            </a:endParaRPr>
          </a:p>
        </p:txBody>
      </p:sp>
      <p:sp>
        <p:nvSpPr>
          <p:cNvPr id="29" name="椭圆 28"/>
          <p:cNvSpPr/>
          <p:nvPr/>
        </p:nvSpPr>
        <p:spPr>
          <a:xfrm>
            <a:off x="6287677" y="2599617"/>
            <a:ext cx="1247841"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636816" y="2599617"/>
            <a:ext cx="869058" cy="3339455"/>
          </a:xfrm>
          <a:prstGeom prst="ellipse">
            <a:avLst/>
          </a:prstGeom>
          <a:noFill/>
          <a:ln>
            <a:solidFill>
              <a:srgbClr val="01A1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894441" y="6017889"/>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主力</a:t>
            </a:r>
            <a:endParaRPr lang="zh-CN" altLang="en-US" sz="1600" b="1" dirty="0"/>
          </a:p>
        </p:txBody>
      </p:sp>
      <p:sp>
        <p:nvSpPr>
          <p:cNvPr id="32" name="矩形 31"/>
          <p:cNvSpPr/>
          <p:nvPr/>
        </p:nvSpPr>
        <p:spPr>
          <a:xfrm>
            <a:off x="6753269" y="6017889"/>
            <a:ext cx="410369" cy="246221"/>
          </a:xfrm>
          <a:prstGeom prst="rect">
            <a:avLst/>
          </a:prstGeom>
        </p:spPr>
        <p:txBody>
          <a:bodyPr wrap="none" lIns="0" tIns="0" rIns="0" bIns="0">
            <a:spAutoFit/>
          </a:bodyPr>
          <a:lstStyle/>
          <a:p>
            <a:r>
              <a:rPr lang="zh-CN" altLang="en-US" sz="1600" b="1" dirty="0">
                <a:solidFill>
                  <a:srgbClr val="01A145"/>
                </a:solidFill>
                <a:latin typeface="微软雅黑" panose="020B0503020204020204" pitchFamily="34" charset="-122"/>
                <a:ea typeface="微软雅黑" panose="020B0503020204020204" pitchFamily="34" charset="-122"/>
              </a:rPr>
              <a:t>潜力</a:t>
            </a:r>
            <a:endParaRPr lang="zh-CN" altLang="en-US" sz="1600" b="1" dirty="0"/>
          </a:p>
        </p:txBody>
      </p:sp>
      <p:graphicFrame>
        <p:nvGraphicFramePr>
          <p:cNvPr id="33" name="图表 32"/>
          <p:cNvGraphicFramePr/>
          <p:nvPr/>
        </p:nvGraphicFramePr>
        <p:xfrm>
          <a:off x="604457" y="2872408"/>
          <a:ext cx="4263887" cy="2880000"/>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15"/>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青年会员人群基数大、消费低，重点提升黏性；中年会员消费多、消费高，重点提升产值</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rPr>
              <a:t>年龄（</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5" name="文本框 1"/>
          <p:cNvSpPr txBox="1"/>
          <p:nvPr/>
        </p:nvSpPr>
        <p:spPr>
          <a:xfrm>
            <a:off x="921445" y="1328887"/>
            <a:ext cx="7187242" cy="608243"/>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留存：</a:t>
            </a:r>
            <a:r>
              <a:rPr lang="zh-CN" altLang="en-US" sz="1400" dirty="0">
                <a:latin typeface="微软雅黑" panose="020B0503020204020204" pitchFamily="34" charset="-122"/>
                <a:ea typeface="微软雅黑" panose="020B0503020204020204" pitchFamily="34" charset="-122"/>
                <a:cs typeface="+mj-cs"/>
              </a:rPr>
              <a:t>低龄段留存较低，</a:t>
            </a:r>
            <a:r>
              <a:rPr lang="en-US" altLang="zh-CN" sz="1400" dirty="0">
                <a:latin typeface="微软雅黑" panose="020B0503020204020204" pitchFamily="34" charset="-122"/>
                <a:ea typeface="微软雅黑" panose="020B0503020204020204" pitchFamily="34" charset="-122"/>
                <a:cs typeface="+mj-cs"/>
              </a:rPr>
              <a:t>20-25</a:t>
            </a:r>
            <a:r>
              <a:rPr lang="zh-CN" altLang="en-US" sz="1400" dirty="0">
                <a:latin typeface="微软雅黑" panose="020B0503020204020204" pitchFamily="34" charset="-122"/>
                <a:ea typeface="微软雅黑" panose="020B0503020204020204" pitchFamily="34" charset="-122"/>
                <a:cs typeface="+mj-cs"/>
              </a:rPr>
              <a:t>岁消费</a:t>
            </a:r>
            <a:r>
              <a:rPr lang="en-US" altLang="zh-CN" sz="1400" dirty="0">
                <a:latin typeface="微软雅黑" panose="020B0503020204020204" pitchFamily="34" charset="-122"/>
                <a:ea typeface="微软雅黑" panose="020B0503020204020204" pitchFamily="34" charset="-122"/>
                <a:cs typeface="+mj-cs"/>
              </a:rPr>
              <a:t>1</a:t>
            </a:r>
            <a:r>
              <a:rPr lang="zh-CN" altLang="en-US" sz="1400" dirty="0">
                <a:latin typeface="微软雅黑" panose="020B0503020204020204" pitchFamily="34" charset="-122"/>
                <a:ea typeface="微软雅黑" panose="020B0503020204020204" pitchFamily="34" charset="-122"/>
                <a:cs typeface="+mj-cs"/>
              </a:rPr>
              <a:t>次会员</a:t>
            </a:r>
            <a:r>
              <a:rPr lang="zh-CN" altLang="en-US" sz="1400" dirty="0">
                <a:latin typeface="微软雅黑" panose="020B0503020204020204" pitchFamily="34" charset="-122"/>
                <a:ea typeface="微软雅黑" panose="020B0503020204020204" pitchFamily="34" charset="-122"/>
              </a:rPr>
              <a:t>占比</a:t>
            </a:r>
            <a:r>
              <a:rPr lang="zh-CN" altLang="en-US" sz="1400" dirty="0">
                <a:latin typeface="微软雅黑" panose="020B0503020204020204" pitchFamily="34" charset="-122"/>
                <a:ea typeface="微软雅黑" panose="020B0503020204020204" pitchFamily="34" charset="-122"/>
                <a:cs typeface="+mj-cs"/>
              </a:rPr>
              <a:t>超</a:t>
            </a:r>
            <a:r>
              <a:rPr lang="en-US" altLang="zh-CN" sz="1400" dirty="0">
                <a:solidFill>
                  <a:schemeClr val="accent6"/>
                </a:solidFill>
                <a:latin typeface="微软雅黑" panose="020B0503020204020204" pitchFamily="34" charset="-122"/>
                <a:ea typeface="微软雅黑" panose="020B0503020204020204" pitchFamily="34" charset="-122"/>
                <a:cs typeface="+mj-cs"/>
              </a:rPr>
              <a:t>50%</a:t>
            </a:r>
            <a:endParaRPr lang="en-US" altLang="zh-CN" sz="1400" dirty="0">
              <a:latin typeface="微软雅黑" panose="020B0503020204020204" pitchFamily="34" charset="-122"/>
              <a:ea typeface="微软雅黑" panose="020B0503020204020204" pitchFamily="34" charset="-122"/>
              <a:cs typeface="+mj-cs"/>
            </a:endParaRPr>
          </a:p>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黏性：</a:t>
            </a:r>
            <a:r>
              <a:rPr lang="zh-CN" altLang="en-US" sz="1400" dirty="0">
                <a:latin typeface="微软雅黑" panose="020B0503020204020204" pitchFamily="34" charset="-122"/>
                <a:ea typeface="微软雅黑" panose="020B0503020204020204" pitchFamily="34" charset="-122"/>
                <a:cs typeface="+mj-cs"/>
              </a:rPr>
              <a:t>用户黏性</a:t>
            </a:r>
            <a:r>
              <a:rPr lang="zh-CN" altLang="en-US" sz="1400" dirty="0">
                <a:latin typeface="微软雅黑" panose="020B0503020204020204" pitchFamily="34" charset="-122"/>
                <a:ea typeface="微软雅黑" panose="020B0503020204020204" pitchFamily="34" charset="-122"/>
              </a:rPr>
              <a:t>随年龄增大而增加</a:t>
            </a:r>
            <a:r>
              <a:rPr lang="zh-CN" altLang="en-US" sz="1400" dirty="0">
                <a:latin typeface="微软雅黑" panose="020B0503020204020204" pitchFamily="34" charset="-122"/>
                <a:ea typeface="微软雅黑" panose="020B0503020204020204" pitchFamily="34" charset="-122"/>
                <a:cs typeface="+mj-cs"/>
              </a:rPr>
              <a:t>，在</a:t>
            </a:r>
            <a:r>
              <a:rPr lang="en-US" altLang="zh-CN" sz="1400" dirty="0">
                <a:latin typeface="微软雅黑" panose="020B0503020204020204" pitchFamily="34" charset="-122"/>
                <a:ea typeface="微软雅黑" panose="020B0503020204020204" pitchFamily="34" charset="-122"/>
                <a:cs typeface="+mj-cs"/>
              </a:rPr>
              <a:t>75-80</a:t>
            </a:r>
            <a:r>
              <a:rPr lang="zh-CN" altLang="en-US" sz="1400" dirty="0">
                <a:latin typeface="微软雅黑" panose="020B0503020204020204" pitchFamily="34" charset="-122"/>
                <a:ea typeface="微软雅黑" panose="020B0503020204020204" pitchFamily="34" charset="-122"/>
                <a:cs typeface="+mj-cs"/>
              </a:rPr>
              <a:t>岁达到峰值</a:t>
            </a:r>
            <a:endParaRPr lang="zh-CN" altLang="en-US" sz="1400" dirty="0">
              <a:latin typeface="微软雅黑" panose="020B0503020204020204" pitchFamily="34" charset="-122"/>
              <a:ea typeface="微软雅黑" panose="020B0503020204020204" pitchFamily="34" charset="-122"/>
              <a:cs typeface="+mj-cs"/>
            </a:endParaRPr>
          </a:p>
        </p:txBody>
      </p:sp>
      <p:graphicFrame>
        <p:nvGraphicFramePr>
          <p:cNvPr id="13" name="图表 12"/>
          <p:cNvGraphicFramePr/>
          <p:nvPr/>
        </p:nvGraphicFramePr>
        <p:xfrm>
          <a:off x="921445" y="2274664"/>
          <a:ext cx="10232724" cy="3407747"/>
        </p:xfrm>
        <a:graphic>
          <a:graphicData uri="http://schemas.openxmlformats.org/drawingml/2006/chart">
            <c:chart xmlns:c="http://schemas.openxmlformats.org/drawingml/2006/chart" xmlns:r="http://schemas.openxmlformats.org/officeDocument/2006/relationships" r:id="rId1"/>
          </a:graphicData>
        </a:graphic>
      </p:graphicFrame>
      <p:cxnSp>
        <p:nvCxnSpPr>
          <p:cNvPr id="6" name="直接连接符 5"/>
          <p:cNvCxnSpPr/>
          <p:nvPr/>
        </p:nvCxnSpPr>
        <p:spPr>
          <a:xfrm>
            <a:off x="1399589" y="4413379"/>
            <a:ext cx="9759820"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864191" y="4254400"/>
            <a:ext cx="315792" cy="184666"/>
          </a:xfrm>
          <a:prstGeom prst="rect">
            <a:avLst/>
          </a:prstGeom>
        </p:spPr>
        <p:txBody>
          <a:bodyPr wrap="none" lIns="0" tIns="0" rIns="0" bIns="0">
            <a:spAutoFit/>
          </a:bodyPr>
          <a:lstStyle/>
          <a:p>
            <a:r>
              <a:rPr lang="en-US" altLang="zh-CN" sz="1200" dirty="0">
                <a:solidFill>
                  <a:srgbClr val="FF0000"/>
                </a:solidFill>
                <a:latin typeface="微软雅黑" panose="020B0503020204020204" pitchFamily="34" charset="-122"/>
                <a:ea typeface="微软雅黑" panose="020B0503020204020204" pitchFamily="34" charset="-122"/>
              </a:rPr>
              <a:t>31%</a:t>
            </a:r>
            <a:endParaRPr lang="zh-CN" altLang="en-US" sz="12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疾病</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20180601-20190601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pic>
        <p:nvPicPr>
          <p:cNvPr id="10" name="图片 9"/>
          <p:cNvPicPr>
            <a:picLocks noChangeAspect="1"/>
          </p:cNvPicPr>
          <p:nvPr/>
        </p:nvPicPr>
        <p:blipFill>
          <a:blip r:embed="rId2"/>
          <a:stretch>
            <a:fillRect/>
          </a:stretch>
        </p:blipFill>
        <p:spPr>
          <a:xfrm>
            <a:off x="604457" y="2745576"/>
            <a:ext cx="9124207" cy="3562971"/>
          </a:xfrm>
          <a:prstGeom prst="rect">
            <a:avLst/>
          </a:prstGeom>
        </p:spPr>
      </p:pic>
      <p:sp>
        <p:nvSpPr>
          <p:cNvPr id="15" name="文本框 1"/>
          <p:cNvSpPr txBox="1"/>
          <p:nvPr/>
        </p:nvSpPr>
        <p:spPr>
          <a:xfrm>
            <a:off x="604457" y="1783196"/>
            <a:ext cx="11407091" cy="931409"/>
          </a:xfrm>
          <a:prstGeom prst="rect">
            <a:avLst/>
          </a:prstGeom>
          <a:noFill/>
        </p:spPr>
        <p:txBody>
          <a:bodyPr wrap="square" lIns="0" tIns="0" rIns="0" bIns="0" rtlCol="0" anchor="ctr" anchorCtr="0">
            <a:spAutoFit/>
          </a:bodyPr>
          <a:lstStyle/>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会员占比：咽喉类会员数量占比最高达到</a:t>
            </a:r>
            <a:r>
              <a:rPr lang="en-US" altLang="zh-CN" sz="1400" dirty="0">
                <a:solidFill>
                  <a:schemeClr val="accent6"/>
                </a:solidFill>
                <a:latin typeface="微软雅黑" panose="020B0503020204020204" pitchFamily="34" charset="-122"/>
                <a:ea typeface="微软雅黑" panose="020B0503020204020204" pitchFamily="34" charset="-122"/>
              </a:rPr>
              <a:t>5.7%</a:t>
            </a:r>
            <a:r>
              <a:rPr lang="zh-CN" altLang="en-US" sz="1400" dirty="0">
                <a:latin typeface="微软雅黑" panose="020B0503020204020204" pitchFamily="34" charset="-122"/>
                <a:ea typeface="微软雅黑" panose="020B0503020204020204" pitchFamily="34" charset="-122"/>
              </a:rPr>
              <a:t>，会员数量达到</a:t>
            </a:r>
            <a:r>
              <a:rPr lang="en-US" altLang="zh-CN" sz="1400" dirty="0">
                <a:solidFill>
                  <a:schemeClr val="accent6"/>
                </a:solidFill>
                <a:latin typeface="微软雅黑" panose="020B0503020204020204" pitchFamily="34" charset="-122"/>
                <a:ea typeface="微软雅黑" panose="020B0503020204020204" pitchFamily="34" charset="-122"/>
              </a:rPr>
              <a:t>112</a:t>
            </a:r>
            <a:r>
              <a:rPr lang="zh-CN" altLang="en-US" sz="1400" dirty="0">
                <a:solidFill>
                  <a:schemeClr val="accent6"/>
                </a:solidFill>
                <a:latin typeface="微软雅黑" panose="020B0503020204020204" pitchFamily="34" charset="-122"/>
                <a:ea typeface="微软雅黑" panose="020B0503020204020204" pitchFamily="34" charset="-122"/>
              </a:rPr>
              <a:t>万</a:t>
            </a:r>
            <a:endParaRPr lang="en-US" altLang="zh-CN" sz="1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近一年销售额：高血压的近一年销售额占比最高达到</a:t>
            </a:r>
            <a:r>
              <a:rPr lang="en-US" altLang="zh-CN" sz="1400" dirty="0">
                <a:solidFill>
                  <a:schemeClr val="accent6"/>
                </a:solidFill>
                <a:latin typeface="微软雅黑" panose="020B0503020204020204" pitchFamily="34" charset="-122"/>
                <a:ea typeface="微软雅黑" panose="020B0503020204020204" pitchFamily="34" charset="-122"/>
              </a:rPr>
              <a:t>10.7%</a:t>
            </a:r>
            <a:r>
              <a:rPr lang="zh-CN" altLang="en-US" sz="1400" dirty="0">
                <a:latin typeface="微软雅黑" panose="020B0503020204020204" pitchFamily="34" charset="-122"/>
                <a:ea typeface="微软雅黑" panose="020B0503020204020204" pitchFamily="34" charset="-122"/>
              </a:rPr>
              <a:t>，近一年人均销售额糖尿病最高达到</a:t>
            </a:r>
            <a:r>
              <a:rPr lang="en-US" altLang="zh-CN" sz="1400" dirty="0">
                <a:solidFill>
                  <a:schemeClr val="accent6"/>
                </a:solidFill>
                <a:latin typeface="微软雅黑" panose="020B0503020204020204" pitchFamily="34" charset="-122"/>
                <a:ea typeface="微软雅黑" panose="020B0503020204020204" pitchFamily="34" charset="-122"/>
              </a:rPr>
              <a:t>913</a:t>
            </a:r>
            <a:endParaRPr lang="en-US" altLang="zh-CN" sz="1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n"/>
            </a:pPr>
            <a:r>
              <a:rPr lang="zh-CN" altLang="en-US" sz="1400" dirty="0">
                <a:latin typeface="微软雅黑" panose="020B0503020204020204" pitchFamily="34" charset="-122"/>
                <a:ea typeface="微软雅黑" panose="020B0503020204020204" pitchFamily="34" charset="-122"/>
              </a:rPr>
              <a:t>近一年毛利额：咽喉炎近一年毛利额占比最高达到</a:t>
            </a:r>
            <a:r>
              <a:rPr lang="en-US" altLang="zh-CN" sz="1400" dirty="0">
                <a:solidFill>
                  <a:schemeClr val="accent6"/>
                </a:solidFill>
                <a:latin typeface="微软雅黑" panose="020B0503020204020204" pitchFamily="34" charset="-122"/>
                <a:ea typeface="微软雅黑" panose="020B0503020204020204" pitchFamily="34" charset="-122"/>
              </a:rPr>
              <a:t>9.4%</a:t>
            </a:r>
            <a:r>
              <a:rPr lang="zh-CN" altLang="en-US" sz="1400" dirty="0">
                <a:latin typeface="微软雅黑" panose="020B0503020204020204" pitchFamily="34" charset="-122"/>
                <a:ea typeface="微软雅黑" panose="020B0503020204020204" pitchFamily="34" charset="-122"/>
              </a:rPr>
              <a:t>，近一年人均毛利额性功能低下最高达到</a:t>
            </a:r>
            <a:r>
              <a:rPr lang="en-US" altLang="zh-CN" sz="1400" dirty="0">
                <a:solidFill>
                  <a:schemeClr val="accent6"/>
                </a:solidFill>
                <a:latin typeface="微软雅黑" panose="020B0503020204020204" pitchFamily="34" charset="-122"/>
                <a:ea typeface="微软雅黑" panose="020B0503020204020204" pitchFamily="34" charset="-122"/>
              </a:rPr>
              <a:t>270</a:t>
            </a:r>
            <a:endParaRPr lang="zh-CN" altLang="en-US" sz="1400" dirty="0">
              <a:latin typeface="微软雅黑" panose="020B0503020204020204" pitchFamily="34" charset="-122"/>
              <a:ea typeface="微软雅黑" panose="020B0503020204020204" pitchFamily="34" charset="-122"/>
            </a:endParaRPr>
          </a:p>
        </p:txBody>
      </p:sp>
      <p:sp>
        <p:nvSpPr>
          <p:cNvPr id="13" name="矩形 12"/>
          <p:cNvSpPr/>
          <p:nvPr/>
        </p:nvSpPr>
        <p:spPr>
          <a:xfrm>
            <a:off x="604457" y="1362899"/>
            <a:ext cx="11032154" cy="230505"/>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咽喉炎人群基数最大，糖尿病人均年产值最大</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消费</a:t>
            </a:r>
            <a:r>
              <a:rPr lang="zh-CN" altLang="en-US" sz="2400" b="1" dirty="0">
                <a:latin typeface="微软雅黑" panose="020B0503020204020204" pitchFamily="34" charset="-122"/>
                <a:ea typeface="微软雅黑" panose="020B0503020204020204" pitchFamily="34" charset="-122"/>
              </a:rPr>
              <a:t>金额与频次</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4"/>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20180601-20190601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6" name="文本框 1"/>
          <p:cNvSpPr txBox="1"/>
          <p:nvPr/>
        </p:nvSpPr>
        <p:spPr>
          <a:xfrm>
            <a:off x="664724" y="4838732"/>
            <a:ext cx="4210944" cy="608243"/>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频次：</a:t>
            </a:r>
            <a:r>
              <a:rPr lang="en-US" altLang="zh-CN" sz="1400" dirty="0">
                <a:solidFill>
                  <a:schemeClr val="accent6"/>
                </a:solidFill>
                <a:latin typeface="微软雅黑" panose="020B0503020204020204" pitchFamily="34" charset="-122"/>
                <a:ea typeface="微软雅黑" panose="020B0503020204020204" pitchFamily="34" charset="-122"/>
                <a:cs typeface="+mj-cs"/>
              </a:rPr>
              <a:t>34%</a:t>
            </a:r>
            <a:r>
              <a:rPr lang="zh-CN" altLang="en-US" sz="1400" dirty="0">
                <a:latin typeface="微软雅黑" panose="020B0503020204020204" pitchFamily="34" charset="-122"/>
                <a:ea typeface="微软雅黑" panose="020B0503020204020204" pitchFamily="34" charset="-122"/>
                <a:cs typeface="+mj-cs"/>
              </a:rPr>
              <a:t>的会员为一年仅</a:t>
            </a:r>
            <a:r>
              <a:rPr lang="en-US" altLang="zh-CN" sz="1400" dirty="0">
                <a:solidFill>
                  <a:schemeClr val="accent6"/>
                </a:solidFill>
                <a:latin typeface="微软雅黑" panose="020B0503020204020204" pitchFamily="34" charset="-122"/>
                <a:ea typeface="微软雅黑" panose="020B0503020204020204" pitchFamily="34" charset="-122"/>
                <a:cs typeface="+mj-cs"/>
              </a:rPr>
              <a:t>1</a:t>
            </a:r>
            <a:r>
              <a:rPr lang="zh-CN" altLang="en-US" sz="1400" dirty="0">
                <a:solidFill>
                  <a:schemeClr val="accent6"/>
                </a:solidFill>
                <a:latin typeface="微软雅黑" panose="020B0503020204020204" pitchFamily="34" charset="-122"/>
                <a:ea typeface="微软雅黑" panose="020B0503020204020204" pitchFamily="34" charset="-122"/>
                <a:cs typeface="+mj-cs"/>
              </a:rPr>
              <a:t>次</a:t>
            </a:r>
            <a:r>
              <a:rPr lang="zh-CN" altLang="en-US" sz="1400" dirty="0">
                <a:latin typeface="微软雅黑" panose="020B0503020204020204" pitchFamily="34" charset="-122"/>
                <a:ea typeface="微软雅黑" panose="020B0503020204020204" pitchFamily="34" charset="-122"/>
                <a:cs typeface="+mj-cs"/>
              </a:rPr>
              <a:t>消费，</a:t>
            </a:r>
            <a:r>
              <a:rPr lang="en-US" altLang="zh-CN" sz="1400" dirty="0">
                <a:solidFill>
                  <a:schemeClr val="accent6"/>
                </a:solidFill>
                <a:latin typeface="微软雅黑" panose="020B0503020204020204" pitchFamily="34" charset="-122"/>
                <a:ea typeface="微软雅黑" panose="020B0503020204020204" pitchFamily="34" charset="-122"/>
                <a:cs typeface="+mj-cs"/>
              </a:rPr>
              <a:t>49%</a:t>
            </a:r>
            <a:r>
              <a:rPr lang="zh-CN" altLang="en-US" sz="1400" dirty="0">
                <a:latin typeface="微软雅黑" panose="020B0503020204020204" pitchFamily="34" charset="-122"/>
                <a:ea typeface="微软雅黑" panose="020B0503020204020204" pitchFamily="34" charset="-122"/>
                <a:cs typeface="+mj-cs"/>
              </a:rPr>
              <a:t>的会员一年消费小于</a:t>
            </a:r>
            <a:r>
              <a:rPr lang="en-US" altLang="zh-CN" sz="1400" dirty="0">
                <a:solidFill>
                  <a:schemeClr val="accent6"/>
                </a:solidFill>
                <a:latin typeface="微软雅黑" panose="020B0503020204020204" pitchFamily="34" charset="-122"/>
                <a:ea typeface="微软雅黑" panose="020B0503020204020204" pitchFamily="34" charset="-122"/>
                <a:cs typeface="+mj-cs"/>
              </a:rPr>
              <a:t>3</a:t>
            </a:r>
            <a:r>
              <a:rPr lang="zh-CN" altLang="en-US" sz="1400" dirty="0">
                <a:solidFill>
                  <a:schemeClr val="accent6"/>
                </a:solidFill>
                <a:latin typeface="微软雅黑" panose="020B0503020204020204" pitchFamily="34" charset="-122"/>
                <a:ea typeface="微软雅黑" panose="020B0503020204020204" pitchFamily="34" charset="-122"/>
                <a:cs typeface="+mj-cs"/>
              </a:rPr>
              <a:t>次</a:t>
            </a:r>
            <a:endParaRPr lang="en-US" altLang="zh-CN" sz="1400" dirty="0">
              <a:latin typeface="微软雅黑" panose="020B0503020204020204" pitchFamily="34" charset="-122"/>
              <a:ea typeface="微软雅黑" panose="020B0503020204020204" pitchFamily="34" charset="-122"/>
              <a:cs typeface="+mj-cs"/>
            </a:endParaRPr>
          </a:p>
        </p:txBody>
      </p:sp>
      <p:graphicFrame>
        <p:nvGraphicFramePr>
          <p:cNvPr id="17" name="图表 16"/>
          <p:cNvGraphicFramePr/>
          <p:nvPr/>
        </p:nvGraphicFramePr>
        <p:xfrm>
          <a:off x="5009941" y="2074460"/>
          <a:ext cx="6462106" cy="2736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8" name="图表 17"/>
          <p:cNvGraphicFramePr/>
          <p:nvPr/>
        </p:nvGraphicFramePr>
        <p:xfrm>
          <a:off x="604457" y="2068287"/>
          <a:ext cx="4291089" cy="27421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图表 19"/>
          <p:cNvGraphicFramePr/>
          <p:nvPr/>
        </p:nvGraphicFramePr>
        <p:xfrm>
          <a:off x="9179401" y="2111170"/>
          <a:ext cx="2234243" cy="1886694"/>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
          <p:cNvSpPr txBox="1"/>
          <p:nvPr/>
        </p:nvSpPr>
        <p:spPr>
          <a:xfrm>
            <a:off x="5022027" y="4838731"/>
            <a:ext cx="6455606" cy="28507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金额：会员消费</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元以内的占比近</a:t>
            </a:r>
            <a:r>
              <a:rPr lang="en-US" altLang="zh-CN" sz="1400" dirty="0">
                <a:solidFill>
                  <a:schemeClr val="accent6"/>
                </a:solidFill>
                <a:latin typeface="微软雅黑" panose="020B0503020204020204" pitchFamily="34" charset="-122"/>
                <a:ea typeface="微软雅黑" panose="020B0503020204020204" pitchFamily="34" charset="-122"/>
              </a:rPr>
              <a:t>55%</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500</a:t>
            </a:r>
            <a:r>
              <a:rPr lang="zh-CN" altLang="en-US" sz="1400" dirty="0">
                <a:latin typeface="微软雅黑" panose="020B0503020204020204" pitchFamily="34" charset="-122"/>
                <a:ea typeface="微软雅黑" panose="020B0503020204020204" pitchFamily="34" charset="-122"/>
              </a:rPr>
              <a:t>元以内的占比</a:t>
            </a:r>
            <a:r>
              <a:rPr lang="en-US" altLang="zh-CN" sz="1400" dirty="0">
                <a:solidFill>
                  <a:schemeClr val="accent6"/>
                </a:solidFill>
                <a:latin typeface="微软雅黑" panose="020B0503020204020204" pitchFamily="34" charset="-122"/>
                <a:ea typeface="微软雅黑" panose="020B0503020204020204" pitchFamily="34" charset="-122"/>
              </a:rPr>
              <a:t>75%</a:t>
            </a:r>
            <a:endParaRPr lang="en-US" altLang="zh-CN" sz="1400" dirty="0">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消费会员中</a:t>
            </a:r>
            <a:r>
              <a:rPr lang="en-US" altLang="zh-CN" sz="2000" b="1" dirty="0">
                <a:solidFill>
                  <a:srgbClr val="00B0F0"/>
                </a:solidFill>
                <a:latin typeface="微软雅黑" panose="020B0503020204020204" pitchFamily="34" charset="-122"/>
                <a:ea typeface="微软雅黑" panose="020B0503020204020204" pitchFamily="34" charset="-122"/>
              </a:rPr>
              <a:t>50%</a:t>
            </a:r>
            <a:r>
              <a:rPr lang="zh-CN" altLang="en-US" sz="2000" b="1" dirty="0">
                <a:solidFill>
                  <a:srgbClr val="00B0F0"/>
                </a:solidFill>
                <a:latin typeface="微软雅黑" panose="020B0503020204020204" pitchFamily="34" charset="-122"/>
                <a:ea typeface="微软雅黑" panose="020B0503020204020204" pitchFamily="34" charset="-122"/>
              </a:rPr>
              <a:t>的会员年消费频次低于</a:t>
            </a:r>
            <a:r>
              <a:rPr lang="en-US" altLang="zh-CN" sz="2000" b="1" dirty="0">
                <a:solidFill>
                  <a:srgbClr val="00B0F0"/>
                </a:solidFill>
                <a:latin typeface="微软雅黑" panose="020B0503020204020204" pitchFamily="34" charset="-122"/>
                <a:ea typeface="微软雅黑" panose="020B0503020204020204" pitchFamily="34" charset="-122"/>
              </a:rPr>
              <a:t>3</a:t>
            </a:r>
            <a:r>
              <a:rPr lang="zh-CN" altLang="en-US" sz="2000" b="1" dirty="0">
                <a:solidFill>
                  <a:srgbClr val="00B0F0"/>
                </a:solidFill>
                <a:latin typeface="微软雅黑" panose="020B0503020204020204" pitchFamily="34" charset="-122"/>
                <a:ea typeface="微软雅黑" panose="020B0503020204020204" pitchFamily="34" charset="-122"/>
              </a:rPr>
              <a:t>次，年消费额低于</a:t>
            </a:r>
            <a:r>
              <a:rPr lang="en-US" altLang="zh-CN" sz="2000" b="1" dirty="0">
                <a:solidFill>
                  <a:srgbClr val="00B0F0"/>
                </a:solidFill>
                <a:latin typeface="微软雅黑" panose="020B0503020204020204" pitchFamily="34" charset="-122"/>
                <a:ea typeface="微软雅黑" panose="020B0503020204020204" pitchFamily="34" charset="-122"/>
              </a:rPr>
              <a:t>200</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消费商品</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20150101-20181231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9" name="文本框 1"/>
          <p:cNvSpPr txBox="1"/>
          <p:nvPr/>
        </p:nvSpPr>
        <p:spPr>
          <a:xfrm>
            <a:off x="699840" y="2044691"/>
            <a:ext cx="10819612" cy="285078"/>
          </a:xfrm>
          <a:prstGeom prst="rect">
            <a:avLst/>
          </a:prstGeom>
          <a:noFill/>
        </p:spPr>
        <p:txBody>
          <a:bodyPr wrap="square" lIns="0" tIns="0" rIns="0" bIns="0" rtlCol="0" anchor="ctr" anchorCtr="0">
            <a:spAutoFit/>
          </a:bodyPr>
          <a:lstStyle/>
          <a:p>
            <a:pPr marL="342900" indent="-34290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cs typeface="+mj-cs"/>
              </a:rPr>
              <a:t>消费会员</a:t>
            </a:r>
            <a:r>
              <a:rPr lang="zh-CN" altLang="en-US" sz="1400" dirty="0">
                <a:latin typeface="微软雅黑" panose="020B0503020204020204" pitchFamily="34" charset="-122"/>
                <a:ea typeface="微软雅黑" panose="020B0503020204020204" pitchFamily="34" charset="-122"/>
              </a:rPr>
              <a:t>人均商品盒数</a:t>
            </a:r>
            <a:r>
              <a:rPr lang="zh-CN" altLang="en-US" sz="1400" dirty="0">
                <a:latin typeface="微软雅黑" panose="020B0503020204020204" pitchFamily="34" charset="-122"/>
                <a:ea typeface="微软雅黑" panose="020B0503020204020204" pitchFamily="34" charset="-122"/>
                <a:cs typeface="+mj-cs"/>
              </a:rPr>
              <a:t>与</a:t>
            </a:r>
            <a:r>
              <a:rPr lang="zh-CN" altLang="en-US" sz="1400" dirty="0">
                <a:latin typeface="微软雅黑" panose="020B0503020204020204" pitchFamily="34" charset="-122"/>
                <a:ea typeface="微软雅黑" panose="020B0503020204020204" pitchFamily="34" charset="-122"/>
              </a:rPr>
              <a:t>人均</a:t>
            </a:r>
            <a:r>
              <a:rPr lang="en-US" altLang="zh-CN" sz="1400" dirty="0">
                <a:latin typeface="微软雅黑" panose="020B0503020204020204" pitchFamily="34" charset="-122"/>
                <a:ea typeface="微软雅黑" panose="020B0503020204020204" pitchFamily="34" charset="-122"/>
              </a:rPr>
              <a:t>SKU</a:t>
            </a:r>
            <a:r>
              <a:rPr lang="zh-CN" altLang="en-US" sz="1400" dirty="0">
                <a:latin typeface="微软雅黑" panose="020B0503020204020204" pitchFamily="34" charset="-122"/>
                <a:ea typeface="微软雅黑" panose="020B0503020204020204" pitchFamily="34" charset="-122"/>
              </a:rPr>
              <a:t>数</a:t>
            </a:r>
            <a:r>
              <a:rPr lang="zh-CN" altLang="en-US" sz="1400" dirty="0">
                <a:latin typeface="微软雅黑" panose="020B0503020204020204" pitchFamily="34" charset="-122"/>
                <a:ea typeface="微软雅黑" panose="020B0503020204020204" pitchFamily="34" charset="-122"/>
                <a:cs typeface="+mj-cs"/>
              </a:rPr>
              <a:t>逐年下降，消费会员人均商品盒数平均每年</a:t>
            </a:r>
            <a:r>
              <a:rPr lang="zh-CN" altLang="en-US" sz="1400" dirty="0">
                <a:latin typeface="微软雅黑" panose="020B0503020204020204" pitchFamily="34" charset="-122"/>
                <a:ea typeface="微软雅黑" panose="020B0503020204020204" pitchFamily="34" charset="-122"/>
              </a:rPr>
              <a:t>降低</a:t>
            </a:r>
            <a:r>
              <a:rPr lang="en-US" altLang="zh-CN" sz="1400" dirty="0">
                <a:solidFill>
                  <a:srgbClr val="FF0000"/>
                </a:solidFill>
                <a:latin typeface="微软雅黑" panose="020B0503020204020204" pitchFamily="34" charset="-122"/>
                <a:ea typeface="微软雅黑" panose="020B0503020204020204" pitchFamily="34" charset="-122"/>
                <a:cs typeface="+mj-cs"/>
              </a:rPr>
              <a:t>3.5</a:t>
            </a:r>
            <a:r>
              <a:rPr lang="zh-CN" altLang="en-US" sz="1400" dirty="0">
                <a:solidFill>
                  <a:srgbClr val="FF0000"/>
                </a:solidFill>
                <a:latin typeface="微软雅黑" panose="020B0503020204020204" pitchFamily="34" charset="-122"/>
                <a:ea typeface="微软雅黑" panose="020B0503020204020204" pitchFamily="34" charset="-122"/>
                <a:cs typeface="+mj-cs"/>
              </a:rPr>
              <a:t>盒</a:t>
            </a:r>
            <a:r>
              <a:rPr lang="zh-CN" altLang="en-US" sz="1400" dirty="0">
                <a:latin typeface="微软雅黑" panose="020B0503020204020204" pitchFamily="34" charset="-122"/>
                <a:ea typeface="微软雅黑" panose="020B0503020204020204" pitchFamily="34" charset="-122"/>
                <a:cs typeface="+mj-cs"/>
              </a:rPr>
              <a:t>，人均</a:t>
            </a:r>
            <a:r>
              <a:rPr lang="en-US" altLang="zh-CN" sz="1400" dirty="0">
                <a:latin typeface="微软雅黑" panose="020B0503020204020204" pitchFamily="34" charset="-122"/>
                <a:ea typeface="微软雅黑" panose="020B0503020204020204" pitchFamily="34" charset="-122"/>
                <a:cs typeface="+mj-cs"/>
              </a:rPr>
              <a:t>SKU</a:t>
            </a:r>
            <a:r>
              <a:rPr lang="zh-CN" altLang="en-US" sz="1400" dirty="0">
                <a:latin typeface="微软雅黑" panose="020B0503020204020204" pitchFamily="34" charset="-122"/>
                <a:ea typeface="微软雅黑" panose="020B0503020204020204" pitchFamily="34" charset="-122"/>
                <a:cs typeface="+mj-cs"/>
              </a:rPr>
              <a:t>数</a:t>
            </a:r>
            <a:r>
              <a:rPr lang="zh-CN" altLang="en-US" sz="1400" dirty="0">
                <a:latin typeface="微软雅黑" panose="020B0503020204020204" pitchFamily="34" charset="-122"/>
                <a:ea typeface="微软雅黑" panose="020B0503020204020204" pitchFamily="34" charset="-122"/>
              </a:rPr>
              <a:t>平均每年降低</a:t>
            </a:r>
            <a:r>
              <a:rPr lang="en-US" altLang="zh-CN" sz="1400" dirty="0">
                <a:solidFill>
                  <a:srgbClr val="FF0000"/>
                </a:solidFill>
                <a:latin typeface="微软雅黑" panose="020B0503020204020204" pitchFamily="34" charset="-122"/>
                <a:ea typeface="微软雅黑" panose="020B0503020204020204" pitchFamily="34" charset="-122"/>
              </a:rPr>
              <a:t>0.6</a:t>
            </a:r>
            <a:r>
              <a:rPr lang="zh-CN" altLang="en-US" sz="1400" dirty="0">
                <a:solidFill>
                  <a:srgbClr val="FF0000"/>
                </a:solidFill>
                <a:latin typeface="微软雅黑" panose="020B0503020204020204" pitchFamily="34" charset="-122"/>
                <a:ea typeface="微软雅黑" panose="020B0503020204020204" pitchFamily="34" charset="-122"/>
              </a:rPr>
              <a:t>个</a:t>
            </a:r>
            <a:endParaRPr lang="en-US" altLang="zh-CN" sz="1400" dirty="0">
              <a:latin typeface="微软雅黑" panose="020B0503020204020204" pitchFamily="34" charset="-122"/>
              <a:ea typeface="微软雅黑" panose="020B0503020204020204" pitchFamily="34" charset="-122"/>
              <a:cs typeface="+mj-cs"/>
            </a:endParaRPr>
          </a:p>
        </p:txBody>
      </p:sp>
      <p:sp>
        <p:nvSpPr>
          <p:cNvPr id="14" name="矩形 13"/>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消费会员逐年上升的同时人均商品盒数与人均</a:t>
            </a:r>
            <a:r>
              <a:rPr lang="en-US" altLang="zh-CN" sz="2000" b="1" dirty="0">
                <a:solidFill>
                  <a:srgbClr val="00B0F0"/>
                </a:solidFill>
                <a:latin typeface="微软雅黑" panose="020B0503020204020204" pitchFamily="34" charset="-122"/>
                <a:ea typeface="微软雅黑" panose="020B0503020204020204" pitchFamily="34" charset="-122"/>
              </a:rPr>
              <a:t>SKU</a:t>
            </a:r>
            <a:r>
              <a:rPr lang="zh-CN" altLang="en-US" sz="2000" b="1" dirty="0">
                <a:solidFill>
                  <a:srgbClr val="00B0F0"/>
                </a:solidFill>
                <a:latin typeface="微软雅黑" panose="020B0503020204020204" pitchFamily="34" charset="-122"/>
                <a:ea typeface="微软雅黑" panose="020B0503020204020204" pitchFamily="34" charset="-122"/>
              </a:rPr>
              <a:t>数逐年下降，需重点关注会员消费商品的运营</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14400" y="2627092"/>
            <a:ext cx="10151951" cy="20287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7980912"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品类销售结构</a:t>
            </a:r>
            <a:endParaRPr lang="zh-CN" altLang="en-US" sz="2400" b="1" dirty="0">
              <a:solidFill>
                <a:srgbClr val="FF0000"/>
              </a:solidFill>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23" name="图表 22"/>
          <p:cNvGraphicFramePr/>
          <p:nvPr/>
        </p:nvGraphicFramePr>
        <p:xfrm>
          <a:off x="3637918" y="2704162"/>
          <a:ext cx="7947001" cy="352646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图表 12"/>
          <p:cNvGraphicFramePr>
            <a:graphicFrameLocks noChangeAspect="1"/>
          </p:cNvGraphicFramePr>
          <p:nvPr/>
        </p:nvGraphicFramePr>
        <p:xfrm>
          <a:off x="598446" y="1708536"/>
          <a:ext cx="2971674" cy="4522089"/>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3644384" y="1766434"/>
            <a:ext cx="7992227" cy="846386"/>
          </a:xfrm>
          <a:prstGeom prst="rect">
            <a:avLst/>
          </a:prstGeom>
        </p:spPr>
        <p:txBody>
          <a:bodyPr wrap="square" lIns="0" tIns="0" rIns="0" bIns="0" anchor="ctr" anchorCtr="0">
            <a:spAutoFit/>
          </a:bodyPr>
          <a:lstStyle/>
          <a:p>
            <a:pPr>
              <a:lnSpc>
                <a:spcPts val="2200"/>
              </a:lnSpc>
            </a:pPr>
            <a:r>
              <a:rPr lang="zh-CN" altLang="en-US" sz="1400" b="1" dirty="0">
                <a:latin typeface="微软雅黑" panose="020B0503020204020204" pitchFamily="34" charset="-122"/>
                <a:ea typeface="微软雅黑" panose="020B0503020204020204" pitchFamily="34" charset="-122"/>
              </a:rPr>
              <a:t>整体销售结构</a:t>
            </a:r>
            <a:r>
              <a:rPr lang="zh-CN" altLang="en-US" sz="1400" dirty="0">
                <a:latin typeface="微软雅黑" panose="020B0503020204020204" pitchFamily="34" charset="-122"/>
                <a:ea typeface="微软雅黑" panose="020B0503020204020204" pitchFamily="34" charset="-122"/>
              </a:rPr>
              <a:t>：处方药占比</a:t>
            </a:r>
            <a:r>
              <a:rPr lang="zh-CN" altLang="en-US" sz="1400" dirty="0">
                <a:solidFill>
                  <a:schemeClr val="accent6"/>
                </a:solidFill>
                <a:latin typeface="微软雅黑" panose="020B0503020204020204" pitchFamily="34" charset="-122"/>
                <a:ea typeface="微软雅黑" panose="020B0503020204020204" pitchFamily="34" charset="-122"/>
              </a:rPr>
              <a:t>37.7%</a:t>
            </a:r>
            <a:r>
              <a:rPr lang="zh-CN" altLang="en-US" sz="1400" dirty="0">
                <a:latin typeface="微软雅黑" panose="020B0503020204020204" pitchFamily="34" charset="-122"/>
                <a:ea typeface="微软雅黑" panose="020B0503020204020204" pitchFamily="34" charset="-122"/>
              </a:rPr>
              <a:t>，非处方药占比</a:t>
            </a:r>
            <a:r>
              <a:rPr lang="zh-CN" altLang="en-US" sz="1400" dirty="0">
                <a:solidFill>
                  <a:schemeClr val="accent6"/>
                </a:solidFill>
                <a:latin typeface="微软雅黑" panose="020B0503020204020204" pitchFamily="34" charset="-122"/>
                <a:ea typeface="微软雅黑" panose="020B0503020204020204" pitchFamily="34" charset="-122"/>
              </a:rPr>
              <a:t>35.5%</a:t>
            </a:r>
            <a:r>
              <a:rPr lang="zh-CN" altLang="en-US" sz="1400" dirty="0">
                <a:latin typeface="微软雅黑" panose="020B0503020204020204" pitchFamily="34" charset="-122"/>
                <a:ea typeface="微软雅黑" panose="020B0503020204020204" pitchFamily="34" charset="-122"/>
              </a:rPr>
              <a:t>，中药占比</a:t>
            </a:r>
            <a:r>
              <a:rPr lang="zh-CN" altLang="en-US" sz="1400" dirty="0">
                <a:solidFill>
                  <a:schemeClr val="accent6"/>
                </a:solidFill>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，保健食品占比</a:t>
            </a:r>
            <a:r>
              <a:rPr lang="zh-CN" altLang="en-US" sz="1400" dirty="0">
                <a:solidFill>
                  <a:schemeClr val="accent6"/>
                </a:solidFill>
                <a:latin typeface="微软雅黑" panose="020B0503020204020204" pitchFamily="34" charset="-122"/>
                <a:ea typeface="微软雅黑" panose="020B0503020204020204" pitchFamily="34" charset="-122"/>
              </a:rPr>
              <a:t>8.</a:t>
            </a:r>
            <a:r>
              <a:rPr lang="en-US" altLang="zh-CN" sz="1400" dirty="0">
                <a:solidFill>
                  <a:schemeClr val="accent6"/>
                </a:solidFill>
                <a:latin typeface="微软雅黑" panose="020B0503020204020204" pitchFamily="34" charset="-122"/>
                <a:ea typeface="微软雅黑" panose="020B0503020204020204" pitchFamily="34" charset="-122"/>
              </a:rPr>
              <a:t>8</a:t>
            </a:r>
            <a:r>
              <a:rPr lang="zh-CN" altLang="en-US" sz="1400" dirty="0">
                <a:solidFill>
                  <a:schemeClr val="accent6"/>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p>
            <a:pPr>
              <a:lnSpc>
                <a:spcPts val="2200"/>
              </a:lnSpc>
            </a:pPr>
            <a:r>
              <a:rPr lang="zh-CN" altLang="en-US" sz="1400" b="1" dirty="0">
                <a:latin typeface="微软雅黑" panose="020B0503020204020204" pitchFamily="34" charset="-122"/>
                <a:ea typeface="微软雅黑" panose="020B0503020204020204" pitchFamily="34" charset="-122"/>
              </a:rPr>
              <a:t>会员销售结构</a:t>
            </a:r>
            <a:r>
              <a:rPr lang="zh-CN" altLang="en-US" sz="1400" dirty="0">
                <a:latin typeface="微软雅黑" panose="020B0503020204020204" pitchFamily="34" charset="-122"/>
                <a:ea typeface="微软雅黑" panose="020B0503020204020204" pitchFamily="34" charset="-122"/>
              </a:rPr>
              <a:t>：会员销售中处方药占比相对整体销售高</a:t>
            </a:r>
            <a:r>
              <a:rPr lang="zh-CN" altLang="en-US" sz="1400" dirty="0">
                <a:solidFill>
                  <a:schemeClr val="accent6"/>
                </a:solidFill>
                <a:latin typeface="微软雅黑" panose="020B0503020204020204" pitchFamily="34" charset="-122"/>
                <a:ea typeface="微软雅黑" panose="020B0503020204020204" pitchFamily="34" charset="-122"/>
              </a:rPr>
              <a:t>1.4%</a:t>
            </a:r>
            <a:r>
              <a:rPr lang="zh-CN" altLang="en-US" sz="1400" dirty="0">
                <a:latin typeface="微软雅黑" panose="020B0503020204020204" pitchFamily="34" charset="-122"/>
                <a:ea typeface="微软雅黑" panose="020B0503020204020204" pitchFamily="34" charset="-122"/>
              </a:rPr>
              <a:t> ，非处方药占比相对整体销售低</a:t>
            </a:r>
            <a:r>
              <a:rPr lang="en-US" altLang="zh-CN" sz="1400" dirty="0">
                <a:solidFill>
                  <a:srgbClr val="FF0000"/>
                </a:solidFill>
                <a:latin typeface="微软雅黑" panose="020B0503020204020204" pitchFamily="34" charset="-122"/>
                <a:ea typeface="微软雅黑" panose="020B0503020204020204" pitchFamily="34" charset="-122"/>
              </a:rPr>
              <a:t>2</a:t>
            </a:r>
            <a:r>
              <a:rPr lang="zh-CN" altLang="en-US" sz="1400" dirty="0">
                <a:solidFill>
                  <a:srgbClr val="FF0000"/>
                </a:solidFill>
                <a:latin typeface="微软雅黑" panose="020B0503020204020204" pitchFamily="34" charset="-122"/>
                <a:ea typeface="微软雅黑" panose="020B0503020204020204" pitchFamily="34" charset="-122"/>
              </a:rPr>
              <a:t>.</a:t>
            </a:r>
            <a:r>
              <a:rPr lang="en-US" altLang="zh-CN" sz="1400" dirty="0">
                <a:solidFill>
                  <a:srgbClr val="FF0000"/>
                </a:solidFill>
                <a:latin typeface="微软雅黑" panose="020B0503020204020204" pitchFamily="34" charset="-122"/>
                <a:ea typeface="微软雅黑" panose="020B0503020204020204" pitchFamily="34" charset="-122"/>
              </a:rPr>
              <a:t>0</a:t>
            </a:r>
            <a:r>
              <a:rPr lang="zh-CN" altLang="en-US" sz="1400" dirty="0">
                <a:solidFill>
                  <a:srgbClr val="FF0000"/>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p>
            <a:pPr>
              <a:lnSpc>
                <a:spcPts val="2200"/>
              </a:lnSpc>
            </a:pPr>
            <a:r>
              <a:rPr lang="zh-CN" altLang="en-US" sz="1400" b="1" dirty="0">
                <a:latin typeface="微软雅黑" panose="020B0503020204020204" pitchFamily="34" charset="-122"/>
                <a:ea typeface="微软雅黑" panose="020B0503020204020204" pitchFamily="34" charset="-122"/>
              </a:rPr>
              <a:t>年龄结构</a:t>
            </a:r>
            <a:r>
              <a:rPr lang="zh-CN" altLang="en-US" sz="1400" dirty="0">
                <a:latin typeface="微软雅黑" panose="020B0503020204020204" pitchFamily="34" charset="-122"/>
                <a:ea typeface="微软雅黑" panose="020B0503020204020204" pitchFamily="34" charset="-122"/>
              </a:rPr>
              <a:t>：随着年龄增长，处方药和中药占比逐渐上升，非处方药和保健食品占比逐渐下降</a:t>
            </a:r>
            <a:endParaRPr lang="zh-CN" altLang="en-US" sz="1400"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flipV="1">
            <a:off x="4635249" y="4736642"/>
            <a:ext cx="6035270" cy="5539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4457" y="1362899"/>
            <a:ext cx="11032154" cy="230505"/>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年轻人更偏好非处方药、保健食品，老年人更偏好处方药、中药</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731827" y="3516923"/>
            <a:ext cx="0" cy="241335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品类零售商导向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pic>
        <p:nvPicPr>
          <p:cNvPr id="5" name="图片 4"/>
          <p:cNvPicPr>
            <a:picLocks noChangeAspect="1"/>
          </p:cNvPicPr>
          <p:nvPr/>
        </p:nvPicPr>
        <p:blipFill>
          <a:blip r:embed="rId2"/>
          <a:stretch>
            <a:fillRect/>
          </a:stretch>
        </p:blipFill>
        <p:spPr>
          <a:xfrm>
            <a:off x="1251713" y="979982"/>
            <a:ext cx="9569050" cy="53310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929709" y="3920151"/>
            <a:ext cx="5116049" cy="634473"/>
            <a:chOff x="3771012" y="3777390"/>
            <a:chExt cx="5527343" cy="736979"/>
          </a:xfrm>
        </p:grpSpPr>
        <p:sp>
          <p:nvSpPr>
            <p:cNvPr id="17" name="圆角矩形 16"/>
            <p:cNvSpPr/>
            <p:nvPr/>
          </p:nvSpPr>
          <p:spPr>
            <a:xfrm>
              <a:off x="3825602" y="3777390"/>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3771012" y="3813484"/>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3929709" y="2974083"/>
            <a:ext cx="5116049" cy="634473"/>
            <a:chOff x="3771012" y="2680181"/>
            <a:chExt cx="5527343" cy="736979"/>
          </a:xfrm>
        </p:grpSpPr>
        <p:sp>
          <p:nvSpPr>
            <p:cNvPr id="14" name="圆角矩形 13"/>
            <p:cNvSpPr/>
            <p:nvPr/>
          </p:nvSpPr>
          <p:spPr>
            <a:xfrm>
              <a:off x="3825602" y="2680181"/>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3771012" y="2716275"/>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29709" y="2028015"/>
            <a:ext cx="5116049" cy="634473"/>
            <a:chOff x="3771012" y="1582972"/>
            <a:chExt cx="5527343" cy="736979"/>
          </a:xfrm>
        </p:grpSpPr>
        <p:sp>
          <p:nvSpPr>
            <p:cNvPr id="10" name="圆角矩形 9"/>
            <p:cNvSpPr/>
            <p:nvPr/>
          </p:nvSpPr>
          <p:spPr>
            <a:xfrm>
              <a:off x="3825602" y="1582972"/>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3771012" y="1619066"/>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目录</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5" name="圆角矩形 4"/>
          <p:cNvSpPr/>
          <p:nvPr/>
        </p:nvSpPr>
        <p:spPr>
          <a:xfrm>
            <a:off x="3158610" y="2028015"/>
            <a:ext cx="1207827" cy="634473"/>
          </a:xfrm>
          <a:prstGeom prst="roundRect">
            <a:avLst/>
          </a:prstGeom>
          <a:solidFill>
            <a:srgbClr val="029E4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圆角矩形 7"/>
          <p:cNvSpPr/>
          <p:nvPr/>
        </p:nvSpPr>
        <p:spPr>
          <a:xfrm>
            <a:off x="3158610" y="2974084"/>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圆角矩形 8"/>
          <p:cNvSpPr/>
          <p:nvPr/>
        </p:nvSpPr>
        <p:spPr>
          <a:xfrm>
            <a:off x="3158610" y="3920151"/>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
          <p:cNvSpPr txBox="1"/>
          <p:nvPr/>
        </p:nvSpPr>
        <p:spPr>
          <a:xfrm>
            <a:off x="4837519" y="2191651"/>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概述</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0" name="文本框 1"/>
          <p:cNvSpPr txBox="1"/>
          <p:nvPr/>
        </p:nvSpPr>
        <p:spPr>
          <a:xfrm>
            <a:off x="4837519" y="3143745"/>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会员现状</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1"/>
          <p:cNvSpPr txBox="1"/>
          <p:nvPr/>
        </p:nvSpPr>
        <p:spPr>
          <a:xfrm>
            <a:off x="4837519" y="4071187"/>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会员分析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929709" y="4866218"/>
            <a:ext cx="5116049" cy="634473"/>
            <a:chOff x="3771012" y="4874598"/>
            <a:chExt cx="5527343" cy="736979"/>
          </a:xfrm>
        </p:grpSpPr>
        <p:sp>
          <p:nvSpPr>
            <p:cNvPr id="34" name="圆角矩形 33"/>
            <p:cNvSpPr/>
            <p:nvPr/>
          </p:nvSpPr>
          <p:spPr>
            <a:xfrm>
              <a:off x="3825602" y="4874598"/>
              <a:ext cx="5472753" cy="736979"/>
            </a:xfrm>
            <a:prstGeom prst="roundRect">
              <a:avLst/>
            </a:prstGeom>
            <a:solidFill>
              <a:schemeClr val="accent6">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35" name="圆角矩形 34"/>
            <p:cNvSpPr/>
            <p:nvPr/>
          </p:nvSpPr>
          <p:spPr>
            <a:xfrm>
              <a:off x="3771012" y="4910692"/>
              <a:ext cx="5486399" cy="694061"/>
            </a:xfrm>
            <a:prstGeom prst="roundRect">
              <a:avLst/>
            </a:prstGeom>
            <a:solidFill>
              <a:srgbClr val="A9D18E">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sp>
        <p:nvSpPr>
          <p:cNvPr id="36" name="圆角矩形 35"/>
          <p:cNvSpPr/>
          <p:nvPr/>
        </p:nvSpPr>
        <p:spPr>
          <a:xfrm>
            <a:off x="3158610" y="4866218"/>
            <a:ext cx="1207827" cy="634473"/>
          </a:xfrm>
          <a:prstGeom prst="round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文本框 1"/>
          <p:cNvSpPr txBox="1"/>
          <p:nvPr/>
        </p:nvSpPr>
        <p:spPr>
          <a:xfrm>
            <a:off x="4837519" y="5029854"/>
            <a:ext cx="2492796" cy="332399"/>
          </a:xfrm>
          <a:prstGeom prst="rect">
            <a:avLst/>
          </a:prstGeom>
          <a:noFill/>
        </p:spPr>
        <p:txBody>
          <a:bodyPr wrap="square" lIns="0" tIns="0" rIns="0" bIns="0" rtlCol="0" anchor="ctr" anchorCtr="0">
            <a:noAutofit/>
          </a:bodyPr>
          <a:lstStyle/>
          <a:p>
            <a:pPr>
              <a:lnSpc>
                <a:spcPct val="90000"/>
              </a:lnSpc>
              <a:spcBef>
                <a:spcPct val="0"/>
              </a:spcBef>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品类及门店分析</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品类零售商导向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22" name="图表 21"/>
          <p:cNvGraphicFramePr/>
          <p:nvPr/>
        </p:nvGraphicFramePr>
        <p:xfrm>
          <a:off x="719892" y="1838698"/>
          <a:ext cx="10809033" cy="4100374"/>
        </p:xfrm>
        <a:graphic>
          <a:graphicData uri="http://schemas.openxmlformats.org/drawingml/2006/chart">
            <c:chart xmlns:c="http://schemas.openxmlformats.org/drawingml/2006/chart" xmlns:r="http://schemas.openxmlformats.org/officeDocument/2006/relationships" r:id="rId1"/>
          </a:graphicData>
        </a:graphic>
      </p:graphicFrame>
      <p:cxnSp>
        <p:nvCxnSpPr>
          <p:cNvPr id="23" name="直接连接符 22"/>
          <p:cNvCxnSpPr/>
          <p:nvPr/>
        </p:nvCxnSpPr>
        <p:spPr>
          <a:xfrm>
            <a:off x="4265829" y="1975222"/>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50924" y="1975222"/>
            <a:ext cx="0" cy="3975593"/>
          </a:xfrm>
          <a:prstGeom prst="line">
            <a:avLst/>
          </a:prstGeom>
          <a:ln w="12700">
            <a:solidFill>
              <a:srgbClr val="70AD47"/>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443392" y="4203933"/>
            <a:ext cx="10203750"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163167" y="4016121"/>
            <a:ext cx="1365758" cy="184666"/>
          </a:xfrm>
          <a:prstGeom prst="rect">
            <a:avLst/>
          </a:prstGeom>
        </p:spPr>
        <p:txBody>
          <a:bodyPr wrap="none" lIns="0" tIns="0" rIns="0" bIns="0">
            <a:spAutoFit/>
          </a:bodyPr>
          <a:lstStyle/>
          <a:p>
            <a:r>
              <a:rPr lang="zh-CN" altLang="en-US" sz="1200" dirty="0">
                <a:solidFill>
                  <a:srgbClr val="FF0000"/>
                </a:solidFill>
                <a:latin typeface="微软雅黑" panose="020B0503020204020204" pitchFamily="34" charset="-122"/>
                <a:ea typeface="微软雅黑" panose="020B0503020204020204" pitchFamily="34" charset="-122"/>
              </a:rPr>
              <a:t>平均毛利率：</a:t>
            </a:r>
            <a:r>
              <a:rPr lang="en-US" altLang="zh-CN" sz="1200" dirty="0">
                <a:solidFill>
                  <a:srgbClr val="FF0000"/>
                </a:solidFill>
                <a:latin typeface="微软雅黑" panose="020B0503020204020204" pitchFamily="34" charset="-122"/>
                <a:ea typeface="微软雅黑" panose="020B0503020204020204" pitchFamily="34" charset="-122"/>
              </a:rPr>
              <a:t>31.1%</a:t>
            </a:r>
            <a:endParaRPr lang="zh-CN" altLang="en-US" sz="1200" dirty="0">
              <a:solidFill>
                <a:srgbClr val="FF0000"/>
              </a:solidFill>
            </a:endParaRPr>
          </a:p>
        </p:txBody>
      </p:sp>
      <p:sp>
        <p:nvSpPr>
          <p:cNvPr id="27" name="矩形 26"/>
          <p:cNvSpPr/>
          <p:nvPr/>
        </p:nvSpPr>
        <p:spPr>
          <a:xfrm>
            <a:off x="9101920" y="2849414"/>
            <a:ext cx="718145" cy="215444"/>
          </a:xfrm>
          <a:prstGeom prst="rect">
            <a:avLst/>
          </a:prstGeom>
        </p:spPr>
        <p:txBody>
          <a:bodyPr wrap="none" lIns="0" tIns="0" rIns="0" bIns="0">
            <a:spAutoFit/>
          </a:bodyPr>
          <a:lstStyle/>
          <a:p>
            <a:r>
              <a:rPr lang="zh-CN" altLang="en-US" sz="1400" b="1" dirty="0">
                <a:solidFill>
                  <a:srgbClr val="FF0000"/>
                </a:solidFill>
              </a:rPr>
              <a:t>旗舰品类</a:t>
            </a:r>
            <a:endParaRPr lang="zh-CN" altLang="en-US" sz="1400" b="1" dirty="0">
              <a:solidFill>
                <a:srgbClr val="FF0000"/>
              </a:solidFill>
            </a:endParaRPr>
          </a:p>
        </p:txBody>
      </p:sp>
      <p:sp>
        <p:nvSpPr>
          <p:cNvPr id="28" name="矩形 27"/>
          <p:cNvSpPr/>
          <p:nvPr/>
        </p:nvSpPr>
        <p:spPr>
          <a:xfrm>
            <a:off x="5543137" y="2849414"/>
            <a:ext cx="538609" cy="215444"/>
          </a:xfrm>
          <a:prstGeom prst="rect">
            <a:avLst/>
          </a:prstGeom>
        </p:spPr>
        <p:txBody>
          <a:bodyPr wrap="none" lIns="0" tIns="0" rIns="0" bIns="0">
            <a:spAutoFit/>
          </a:bodyPr>
          <a:lstStyle/>
          <a:p>
            <a:r>
              <a:rPr lang="zh-CN" altLang="en-US" sz="1400" b="1" dirty="0">
                <a:solidFill>
                  <a:srgbClr val="FF0000"/>
                </a:solidFill>
              </a:rPr>
              <a:t>提款机</a:t>
            </a:r>
            <a:endParaRPr lang="zh-CN" altLang="en-US" sz="1400" b="1" dirty="0">
              <a:solidFill>
                <a:srgbClr val="FF0000"/>
              </a:solidFill>
            </a:endParaRPr>
          </a:p>
        </p:txBody>
      </p:sp>
      <p:sp>
        <p:nvSpPr>
          <p:cNvPr id="29" name="矩形 28"/>
          <p:cNvSpPr/>
          <p:nvPr/>
        </p:nvSpPr>
        <p:spPr>
          <a:xfrm>
            <a:off x="2087813" y="2849414"/>
            <a:ext cx="718145" cy="215444"/>
          </a:xfrm>
          <a:prstGeom prst="rect">
            <a:avLst/>
          </a:prstGeom>
        </p:spPr>
        <p:txBody>
          <a:bodyPr wrap="none" lIns="0" tIns="0" rIns="0" bIns="0">
            <a:spAutoFit/>
          </a:bodyPr>
          <a:lstStyle/>
          <a:p>
            <a:r>
              <a:rPr lang="zh-CN" altLang="en-US" sz="1400" b="1" dirty="0">
                <a:solidFill>
                  <a:srgbClr val="FF0000"/>
                </a:solidFill>
              </a:rPr>
              <a:t>维持观望</a:t>
            </a:r>
            <a:endParaRPr lang="zh-CN" altLang="en-US" sz="1400" b="1" dirty="0">
              <a:solidFill>
                <a:srgbClr val="FF0000"/>
              </a:solidFill>
            </a:endParaRPr>
          </a:p>
        </p:txBody>
      </p:sp>
      <p:sp>
        <p:nvSpPr>
          <p:cNvPr id="30" name="矩形 29"/>
          <p:cNvSpPr/>
          <p:nvPr/>
        </p:nvSpPr>
        <p:spPr>
          <a:xfrm>
            <a:off x="9101920" y="5032489"/>
            <a:ext cx="718145" cy="215444"/>
          </a:xfrm>
          <a:prstGeom prst="rect">
            <a:avLst/>
          </a:prstGeom>
        </p:spPr>
        <p:txBody>
          <a:bodyPr wrap="none" lIns="0" tIns="0" rIns="0" bIns="0">
            <a:spAutoFit/>
          </a:bodyPr>
          <a:lstStyle/>
          <a:p>
            <a:r>
              <a:rPr lang="zh-CN" altLang="en-US" sz="1400" b="1" dirty="0">
                <a:solidFill>
                  <a:srgbClr val="FF0000"/>
                </a:solidFill>
              </a:rPr>
              <a:t>吸引客流</a:t>
            </a:r>
            <a:endParaRPr lang="zh-CN" altLang="en-US" sz="1400" b="1" dirty="0">
              <a:solidFill>
                <a:srgbClr val="FF0000"/>
              </a:solidFill>
            </a:endParaRPr>
          </a:p>
        </p:txBody>
      </p:sp>
      <p:sp>
        <p:nvSpPr>
          <p:cNvPr id="31" name="矩形 30"/>
          <p:cNvSpPr/>
          <p:nvPr/>
        </p:nvSpPr>
        <p:spPr>
          <a:xfrm>
            <a:off x="5543137" y="5013778"/>
            <a:ext cx="718145" cy="215444"/>
          </a:xfrm>
          <a:prstGeom prst="rect">
            <a:avLst/>
          </a:prstGeom>
        </p:spPr>
        <p:txBody>
          <a:bodyPr wrap="none" lIns="0" tIns="0" rIns="0" bIns="0">
            <a:spAutoFit/>
          </a:bodyPr>
          <a:lstStyle/>
          <a:p>
            <a:r>
              <a:rPr lang="zh-CN" altLang="en-US" sz="1400" b="1" dirty="0">
                <a:solidFill>
                  <a:srgbClr val="FF0000"/>
                </a:solidFill>
              </a:rPr>
              <a:t>受压潜力</a:t>
            </a:r>
            <a:endParaRPr lang="zh-CN" altLang="en-US" sz="1400" b="1" dirty="0">
              <a:solidFill>
                <a:srgbClr val="FF0000"/>
              </a:solidFill>
            </a:endParaRPr>
          </a:p>
        </p:txBody>
      </p:sp>
      <p:sp>
        <p:nvSpPr>
          <p:cNvPr id="32" name="矩形 31"/>
          <p:cNvSpPr/>
          <p:nvPr/>
        </p:nvSpPr>
        <p:spPr>
          <a:xfrm>
            <a:off x="2087813" y="5013778"/>
            <a:ext cx="718145" cy="215444"/>
          </a:xfrm>
          <a:prstGeom prst="rect">
            <a:avLst/>
          </a:prstGeom>
        </p:spPr>
        <p:txBody>
          <a:bodyPr wrap="none" lIns="0" tIns="0" rIns="0" bIns="0">
            <a:spAutoFit/>
          </a:bodyPr>
          <a:lstStyle/>
          <a:p>
            <a:r>
              <a:rPr lang="zh-CN" altLang="en-US" sz="1400" b="1" dirty="0">
                <a:solidFill>
                  <a:srgbClr val="FF0000"/>
                </a:solidFill>
              </a:rPr>
              <a:t>待救伤残</a:t>
            </a:r>
            <a:endParaRPr lang="zh-CN" altLang="en-US" sz="1400" b="1" dirty="0">
              <a:solidFill>
                <a:srgbClr val="FF0000"/>
              </a:solidFill>
            </a:endParaRPr>
          </a:p>
        </p:txBody>
      </p:sp>
      <p:sp>
        <p:nvSpPr>
          <p:cNvPr id="33" name="矩形 32"/>
          <p:cNvSpPr/>
          <p:nvPr/>
        </p:nvSpPr>
        <p:spPr>
          <a:xfrm>
            <a:off x="10373855" y="2001603"/>
            <a:ext cx="1128514" cy="507831"/>
          </a:xfrm>
          <a:prstGeom prst="rect">
            <a:avLst/>
          </a:prstGeom>
        </p:spPr>
        <p:txBody>
          <a:bodyPr wrap="none" lIns="0" tIns="0" rIns="0" bIns="0" anchor="ctr" anchorCtr="0">
            <a:spAutoFit/>
          </a:bodyPr>
          <a:lstStyle/>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轴：销售占比</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轴：毛利率</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气泡大小：订单数</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719892" y="1203039"/>
            <a:ext cx="8156812" cy="491545"/>
          </a:xfrm>
          <a:prstGeom prst="rect">
            <a:avLst/>
          </a:prstGeom>
        </p:spPr>
        <p:txBody>
          <a:bodyPr wrap="square" lIns="0" tIns="0" rIns="0" bIns="0" anchor="ctr" anchorCtr="0">
            <a:spAutoFit/>
          </a:bodyPr>
          <a:lstStyle/>
          <a:p>
            <a:pPr marL="171450" indent="-171450">
              <a:lnSpc>
                <a:spcPts val="20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品类角色：</a:t>
            </a:r>
            <a:r>
              <a:rPr lang="zh-CN" altLang="en-US" sz="1400" dirty="0">
                <a:latin typeface="微软雅黑" panose="020B0503020204020204" pitchFamily="34" charset="-122"/>
                <a:ea typeface="微软雅黑" panose="020B0503020204020204" pitchFamily="34" charset="-122"/>
              </a:rPr>
              <a:t>心脑血管处方药，销售占比</a:t>
            </a:r>
            <a:r>
              <a:rPr lang="en-US" altLang="zh-CN" sz="1400" dirty="0">
                <a:solidFill>
                  <a:schemeClr val="accent6"/>
                </a:solidFill>
                <a:latin typeface="微软雅黑" panose="020B0503020204020204" pitchFamily="34" charset="-122"/>
                <a:ea typeface="微软雅黑" panose="020B0503020204020204" pitchFamily="34" charset="-122"/>
              </a:rPr>
              <a:t>12.9%</a:t>
            </a:r>
            <a:r>
              <a:rPr lang="zh-CN" altLang="en-US" sz="1400" dirty="0">
                <a:latin typeface="微软雅黑" panose="020B0503020204020204" pitchFamily="34" charset="-122"/>
                <a:ea typeface="微软雅黑" panose="020B0503020204020204" pitchFamily="34" charset="-122"/>
              </a:rPr>
              <a:t>，远高于其他品类，但毛利率低，为吸客品类</a:t>
            </a:r>
            <a:endParaRPr lang="zh-CN" altLang="en-US" sz="1400" dirty="0">
              <a:latin typeface="微软雅黑" panose="020B0503020204020204" pitchFamily="34" charset="-122"/>
              <a:ea typeface="微软雅黑" panose="020B0503020204020204" pitchFamily="34" charset="-122"/>
            </a:endParaRPr>
          </a:p>
          <a:p>
            <a:pPr marL="171450" indent="-171450">
              <a:lnSpc>
                <a:spcPts val="20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角色结果：</a:t>
            </a:r>
            <a:r>
              <a:rPr lang="zh-CN" altLang="en-US" sz="1400" dirty="0">
                <a:latin typeface="微软雅黑" panose="020B0503020204020204" pitchFamily="34" charset="-122"/>
                <a:ea typeface="微软雅黑" panose="020B0503020204020204" pitchFamily="34" charset="-122"/>
              </a:rPr>
              <a:t>旗舰品类（高价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低单量、高销售）</a:t>
            </a:r>
            <a:r>
              <a:rPr lang="en-US" altLang="zh-CN" sz="1400" dirty="0">
                <a:solidFill>
                  <a:schemeClr val="accent6"/>
                </a:solidFill>
                <a:latin typeface="微软雅黑" panose="020B0503020204020204" pitchFamily="34" charset="-122"/>
                <a:ea typeface="微软雅黑" panose="020B0503020204020204" pitchFamily="34" charset="-122"/>
              </a:rPr>
              <a:t>2</a:t>
            </a:r>
            <a:r>
              <a:rPr lang="zh-CN" altLang="en-US" sz="1400" dirty="0">
                <a:solidFill>
                  <a:schemeClr val="accent6"/>
                </a:solidFill>
                <a:latin typeface="微软雅黑" panose="020B0503020204020204" pitchFamily="34" charset="-122"/>
                <a:ea typeface="微软雅黑" panose="020B0503020204020204" pitchFamily="34" charset="-122"/>
              </a:rPr>
              <a:t>个</a:t>
            </a:r>
            <a:r>
              <a:rPr lang="zh-CN" altLang="en-US" sz="1400" dirty="0">
                <a:latin typeface="微软雅黑" panose="020B0503020204020204" pitchFamily="34" charset="-122"/>
                <a:ea typeface="微软雅黑" panose="020B0503020204020204" pitchFamily="34" charset="-122"/>
              </a:rPr>
              <a:t>：中药、保健食品，待救伤残商品偏多</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品类消费者导向</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716786"/>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41" name="图表 40"/>
          <p:cNvGraphicFramePr/>
          <p:nvPr/>
        </p:nvGraphicFramePr>
        <p:xfrm>
          <a:off x="684339" y="1808826"/>
          <a:ext cx="10784264" cy="4224631"/>
        </p:xfrm>
        <a:graphic>
          <a:graphicData uri="http://schemas.openxmlformats.org/drawingml/2006/chart">
            <c:chart xmlns:c="http://schemas.openxmlformats.org/drawingml/2006/chart" xmlns:r="http://schemas.openxmlformats.org/officeDocument/2006/relationships" r:id="rId1"/>
          </a:graphicData>
        </a:graphic>
      </p:graphicFrame>
      <p:cxnSp>
        <p:nvCxnSpPr>
          <p:cNvPr id="42" name="直接连接符 41"/>
          <p:cNvCxnSpPr/>
          <p:nvPr/>
        </p:nvCxnSpPr>
        <p:spPr>
          <a:xfrm>
            <a:off x="6275422" y="2103701"/>
            <a:ext cx="0" cy="349200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292483" y="4409229"/>
            <a:ext cx="10260000" cy="0"/>
          </a:xfrm>
          <a:prstGeom prst="line">
            <a:avLst/>
          </a:prstGeom>
          <a:ln w="12700">
            <a:solidFill>
              <a:srgbClr val="01A145"/>
            </a:solidFill>
            <a:prstDash val="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0343627" y="1819557"/>
            <a:ext cx="1128514" cy="507831"/>
          </a:xfrm>
          <a:prstGeom prst="rect">
            <a:avLst/>
          </a:prstGeom>
        </p:spPr>
        <p:txBody>
          <a:bodyPr wrap="none" lIns="0" tIns="0" rIns="0" bIns="0" anchor="ctr" anchorCtr="0">
            <a:spAutoFit/>
          </a:bodyPr>
          <a:lstStyle/>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轴：渗透率</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轴：消费频次</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气泡大小：订单数</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684339" y="1219091"/>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购买：</a:t>
            </a:r>
            <a:r>
              <a:rPr lang="zh-CN" altLang="en-US" sz="1400" dirty="0">
                <a:latin typeface="微软雅黑" panose="020B0503020204020204" pitchFamily="34" charset="-122"/>
                <a:ea typeface="微软雅黑" panose="020B0503020204020204" pitchFamily="34" charset="-122"/>
              </a:rPr>
              <a:t>会员整体平均年消费频次为</a:t>
            </a:r>
            <a:r>
              <a:rPr lang="en-US" altLang="zh-CN" sz="1400" dirty="0">
                <a:solidFill>
                  <a:schemeClr val="accent6"/>
                </a:solidFill>
                <a:latin typeface="微软雅黑" panose="020B0503020204020204" pitchFamily="34" charset="-122"/>
                <a:ea typeface="微软雅黑" panose="020B0503020204020204" pitchFamily="34" charset="-122"/>
              </a:rPr>
              <a:t>2</a:t>
            </a:r>
            <a:r>
              <a:rPr lang="zh-CN" altLang="en-US" sz="1400" dirty="0">
                <a:solidFill>
                  <a:schemeClr val="accent6"/>
                </a:solidFill>
                <a:latin typeface="微软雅黑" panose="020B0503020204020204" pitchFamily="34" charset="-122"/>
                <a:ea typeface="微软雅黑" panose="020B0503020204020204" pitchFamily="34" charset="-122"/>
              </a:rPr>
              <a:t>次</a:t>
            </a:r>
            <a:r>
              <a:rPr lang="zh-CN" altLang="en-US" sz="1400" dirty="0">
                <a:latin typeface="微软雅黑" panose="020B0503020204020204" pitchFamily="34" charset="-122"/>
                <a:ea typeface="微软雅黑" panose="020B0503020204020204" pitchFamily="34" charset="-122"/>
              </a:rPr>
              <a:t>，但慢病消费频次较高，达到</a:t>
            </a:r>
            <a:r>
              <a:rPr lang="en-US" altLang="zh-CN" sz="1400" dirty="0">
                <a:solidFill>
                  <a:schemeClr val="accent6"/>
                </a:solidFill>
                <a:latin typeface="微软雅黑" panose="020B0503020204020204" pitchFamily="34" charset="-122"/>
                <a:ea typeface="微软雅黑" panose="020B0503020204020204" pitchFamily="34" charset="-122"/>
              </a:rPr>
              <a:t>4</a:t>
            </a:r>
            <a:r>
              <a:rPr lang="zh-CN" altLang="en-US" sz="1400" dirty="0">
                <a:solidFill>
                  <a:schemeClr val="accent6"/>
                </a:solidFill>
                <a:latin typeface="微软雅黑" panose="020B0503020204020204" pitchFamily="34" charset="-122"/>
                <a:ea typeface="微软雅黑" panose="020B0503020204020204" pitchFamily="34" charset="-122"/>
              </a:rPr>
              <a:t>次</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渗透：</a:t>
            </a:r>
            <a:r>
              <a:rPr lang="zh-CN" altLang="en-US" sz="1400" dirty="0">
                <a:latin typeface="微软雅黑" panose="020B0503020204020204" pitchFamily="34" charset="-122"/>
                <a:ea typeface="微软雅黑" panose="020B0503020204020204" pitchFamily="34" charset="-122"/>
              </a:rPr>
              <a:t>慢性病整体渗透率偏低，一次性用药（外用药非处方药、抗感冒用药非处方药等）渗透率较高，所有品类渗透率均低于</a:t>
            </a:r>
            <a:r>
              <a:rPr lang="en-US" altLang="zh-CN" sz="1400" dirty="0">
                <a:solidFill>
                  <a:srgbClr val="FF0000"/>
                </a:solidFill>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9636" y="5716786"/>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6775671" y="2136296"/>
            <a:ext cx="3725786" cy="4010025"/>
          </a:xfrm>
          <a:prstGeom prst="rect">
            <a:avLst/>
          </a:prstGeom>
        </p:spPr>
      </p:pic>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品类趋势</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20150101-20181231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pic>
        <p:nvPicPr>
          <p:cNvPr id="10" name="图片 9"/>
          <p:cNvPicPr>
            <a:picLocks noChangeAspect="1"/>
          </p:cNvPicPr>
          <p:nvPr/>
        </p:nvPicPr>
        <p:blipFill>
          <a:blip r:embed="rId3"/>
          <a:stretch>
            <a:fillRect/>
          </a:stretch>
        </p:blipFill>
        <p:spPr>
          <a:xfrm>
            <a:off x="586299" y="2126869"/>
            <a:ext cx="6201306" cy="4019550"/>
          </a:xfrm>
          <a:prstGeom prst="rect">
            <a:avLst/>
          </a:prstGeom>
        </p:spPr>
      </p:pic>
      <p:sp>
        <p:nvSpPr>
          <p:cNvPr id="16" name="矩形 15"/>
          <p:cNvSpPr/>
          <p:nvPr/>
        </p:nvSpPr>
        <p:spPr>
          <a:xfrm>
            <a:off x="585148" y="1602339"/>
            <a:ext cx="10609308" cy="446661"/>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慢病品类：</a:t>
            </a:r>
            <a:r>
              <a:rPr lang="zh-CN" altLang="en-US" sz="1400" dirty="0">
                <a:latin typeface="微软雅黑" panose="020B0503020204020204" pitchFamily="34" charset="-122"/>
                <a:ea typeface="微软雅黑" panose="020B0503020204020204" pitchFamily="34" charset="-122"/>
              </a:rPr>
              <a:t>心脑和糖尿作为慢病吸客品类会员销售占比、渗透率、人均消费频次逐年上升，毛利率却逐年下降</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中药与保健食品：</a:t>
            </a:r>
            <a:r>
              <a:rPr lang="zh-CN" altLang="en-US" sz="1400" dirty="0">
                <a:latin typeface="微软雅黑" panose="020B0503020204020204" pitchFamily="34" charset="-122"/>
                <a:ea typeface="微软雅黑" panose="020B0503020204020204" pitchFamily="34" charset="-122"/>
              </a:rPr>
              <a:t>保健食品各项指标均逐年下降，中药在销售占比和毛利率上呈强势上升趋势</a:t>
            </a:r>
            <a:endParaRPr lang="zh-CN" altLang="en-US" sz="1400" dirty="0">
              <a:latin typeface="微软雅黑" panose="020B0503020204020204" pitchFamily="34" charset="-122"/>
              <a:ea typeface="微软雅黑" panose="020B0503020204020204" pitchFamily="34" charset="-122"/>
            </a:endParaRPr>
          </a:p>
        </p:txBody>
      </p:sp>
      <p:sp>
        <p:nvSpPr>
          <p:cNvPr id="17" name="矩形 16"/>
          <p:cNvSpPr/>
          <p:nvPr/>
        </p:nvSpPr>
        <p:spPr>
          <a:xfrm>
            <a:off x="553365" y="1094250"/>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慢病品类吸客属性逐年增强</a:t>
            </a:r>
            <a:r>
              <a:rPr lang="zh-CN" altLang="en-US" sz="2000" b="1">
                <a:solidFill>
                  <a:srgbClr val="00B0F0"/>
                </a:solidFill>
                <a:latin typeface="微软雅黑" panose="020B0503020204020204" pitchFamily="34" charset="-122"/>
                <a:ea typeface="微软雅黑" panose="020B0503020204020204" pitchFamily="34" charset="-122"/>
              </a:rPr>
              <a:t>，中药价值贡献</a:t>
            </a:r>
            <a:r>
              <a:rPr lang="zh-CN" altLang="en-US" sz="2000" b="1" dirty="0">
                <a:solidFill>
                  <a:srgbClr val="00B0F0"/>
                </a:solidFill>
                <a:latin typeface="微软雅黑" panose="020B0503020204020204" pitchFamily="34" charset="-122"/>
                <a:ea typeface="微软雅黑" panose="020B0503020204020204" pitchFamily="34" charset="-122"/>
              </a:rPr>
              <a:t>呈上升趋势</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1970202" y="2403835"/>
            <a:ext cx="8700959" cy="603316"/>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1159498" y="3834986"/>
            <a:ext cx="9492792" cy="3410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1159498" y="5236807"/>
            <a:ext cx="9492792" cy="34108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门店分析（</a:t>
            </a:r>
            <a:r>
              <a:rPr lang="en-US" altLang="zh-CN" sz="2400" b="1" dirty="0">
                <a:latin typeface="微软雅黑" panose="020B0503020204020204" pitchFamily="34" charset="-122"/>
                <a:ea typeface="微软雅黑" panose="020B0503020204020204" pitchFamily="34" charset="-122"/>
                <a:cs typeface="+mj-cs"/>
              </a:rPr>
              <a:t>1</a:t>
            </a:r>
            <a:r>
              <a:rPr lang="zh-CN" altLang="en-US" sz="2400" b="1" dirty="0">
                <a:latin typeface="微软雅黑" panose="020B0503020204020204" pitchFamily="34" charset="-122"/>
                <a:ea typeface="微软雅黑" panose="020B0503020204020204" pitchFamily="34" charset="-122"/>
                <a:cs typeface="+mj-cs"/>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20150101-20181231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0" name="矩形 9"/>
          <p:cNvSpPr/>
          <p:nvPr/>
        </p:nvSpPr>
        <p:spPr>
          <a:xfrm>
            <a:off x="836537" y="1685298"/>
            <a:ext cx="10609308" cy="692497"/>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平均每店会员贡献额：</a:t>
            </a:r>
            <a:r>
              <a:rPr lang="zh-CN" altLang="en-US" sz="1400" dirty="0">
                <a:latin typeface="微软雅黑" panose="020B0503020204020204" pitchFamily="34" charset="-122"/>
                <a:ea typeface="微软雅黑" panose="020B0503020204020204" pitchFamily="34" charset="-122"/>
              </a:rPr>
              <a:t>平均每个店每个会员每次消费金额 </a:t>
            </a:r>
            <a:r>
              <a:rPr lang="en-US" altLang="zh-CN" sz="1400" dirty="0">
                <a:latin typeface="微软雅黑" panose="020B0503020204020204" pitchFamily="34" charset="-122"/>
                <a:ea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rPr>
              <a:t>平均每个店每个会员消费频次 </a:t>
            </a:r>
            <a:r>
              <a:rPr lang="en-US" altLang="zh-CN" sz="1400" dirty="0">
                <a:latin typeface="微软雅黑" panose="020B0503020204020204" pitchFamily="34" charset="-122"/>
                <a:ea typeface="微软雅黑" panose="020B0503020204020204" pitchFamily="34" charset="-122"/>
              </a:rPr>
              <a:t>x </a:t>
            </a:r>
            <a:r>
              <a:rPr lang="zh-CN" altLang="en-US" sz="1400" dirty="0">
                <a:latin typeface="微软雅黑" panose="020B0503020204020204" pitchFamily="34" charset="-122"/>
                <a:ea typeface="微软雅黑" panose="020B0503020204020204" pitchFamily="34" charset="-122"/>
              </a:rPr>
              <a:t>平均每个店的消费会员数</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整体消费会员：</a:t>
            </a:r>
            <a:r>
              <a:rPr lang="zh-CN" altLang="en-US" sz="1400" dirty="0">
                <a:latin typeface="微软雅黑" panose="020B0503020204020204" pitchFamily="34" charset="-122"/>
                <a:ea typeface="微软雅黑" panose="020B0503020204020204" pitchFamily="34" charset="-122"/>
              </a:rPr>
              <a:t>消费频次平均每年下降</a:t>
            </a:r>
            <a:r>
              <a:rPr lang="en-US" altLang="zh-CN" sz="1400" dirty="0">
                <a:solidFill>
                  <a:srgbClr val="FF0000"/>
                </a:solidFill>
                <a:latin typeface="微软雅黑" panose="020B0503020204020204" pitchFamily="34" charset="-122"/>
                <a:ea typeface="微软雅黑" panose="020B0503020204020204" pitchFamily="34" charset="-122"/>
              </a:rPr>
              <a:t>0.2</a:t>
            </a:r>
            <a:r>
              <a:rPr lang="zh-CN" altLang="en-US" sz="1400" dirty="0">
                <a:solidFill>
                  <a:srgbClr val="FF0000"/>
                </a:solidFill>
                <a:latin typeface="微软雅黑" panose="020B0503020204020204" pitchFamily="34" charset="-122"/>
                <a:ea typeface="微软雅黑" panose="020B0503020204020204" pitchFamily="34" charset="-122"/>
              </a:rPr>
              <a:t>次</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消费金额下降</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，消费会员数增加</a:t>
            </a:r>
            <a:r>
              <a:rPr lang="en-US" altLang="zh-CN" sz="1400" dirty="0">
                <a:solidFill>
                  <a:srgbClr val="FF0000"/>
                </a:solidFill>
                <a:latin typeface="微软雅黑" panose="020B0503020204020204" pitchFamily="34" charset="-122"/>
                <a:ea typeface="微软雅黑" panose="020B0503020204020204" pitchFamily="34" charset="-122"/>
              </a:rPr>
              <a:t>6</a:t>
            </a:r>
            <a:r>
              <a:rPr lang="zh-CN" altLang="en-US" sz="1400" dirty="0">
                <a:solidFill>
                  <a:srgbClr val="FF0000"/>
                </a:solidFill>
                <a:latin typeface="微软雅黑" panose="020B0503020204020204" pitchFamily="34" charset="-122"/>
                <a:ea typeface="微软雅黑" panose="020B0503020204020204" pitchFamily="34" charset="-122"/>
              </a:rPr>
              <a:t>人</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老门店消费会员：</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年较</a:t>
            </a:r>
            <a:r>
              <a:rPr lang="en-US" altLang="zh-CN" sz="1400" dirty="0">
                <a:latin typeface="微软雅黑" panose="020B0503020204020204" pitchFamily="34" charset="-122"/>
                <a:ea typeface="微软雅黑" panose="020B0503020204020204" pitchFamily="34" charset="-122"/>
              </a:rPr>
              <a:t>2017</a:t>
            </a:r>
            <a:r>
              <a:rPr lang="zh-CN" altLang="en-US" sz="1400" dirty="0">
                <a:latin typeface="微软雅黑" panose="020B0503020204020204" pitchFamily="34" charset="-122"/>
                <a:ea typeface="微软雅黑" panose="020B0503020204020204" pitchFamily="34" charset="-122"/>
              </a:rPr>
              <a:t>年消费金额下降</a:t>
            </a:r>
            <a:r>
              <a:rPr lang="en-US" altLang="zh-CN" sz="1400" dirty="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，消费频次下降</a:t>
            </a:r>
            <a:r>
              <a:rPr lang="en-US" altLang="zh-CN" sz="1400" dirty="0">
                <a:solidFill>
                  <a:srgbClr val="FF0000"/>
                </a:solidFill>
                <a:latin typeface="微软雅黑" panose="020B0503020204020204" pitchFamily="34" charset="-122"/>
                <a:ea typeface="微软雅黑" panose="020B0503020204020204" pitchFamily="34" charset="-122"/>
              </a:rPr>
              <a:t>0.1</a:t>
            </a:r>
            <a:r>
              <a:rPr lang="zh-CN" altLang="en-US" sz="1400" dirty="0">
                <a:solidFill>
                  <a:srgbClr val="FF0000"/>
                </a:solidFill>
                <a:latin typeface="微软雅黑" panose="020B0503020204020204" pitchFamily="34" charset="-122"/>
                <a:ea typeface="微软雅黑" panose="020B0503020204020204" pitchFamily="34" charset="-122"/>
              </a:rPr>
              <a:t>次</a:t>
            </a:r>
            <a:r>
              <a:rPr lang="zh-CN" altLang="en-US" sz="1400" dirty="0">
                <a:latin typeface="微软雅黑" panose="020B0503020204020204" pitchFamily="34" charset="-122"/>
                <a:ea typeface="微软雅黑" panose="020B0503020204020204" pitchFamily="34" charset="-122"/>
              </a:rPr>
              <a:t>，消费会员数增加</a:t>
            </a:r>
            <a:r>
              <a:rPr lang="en-US" altLang="zh-CN" sz="1400" dirty="0">
                <a:solidFill>
                  <a:srgbClr val="FF0000"/>
                </a:solidFill>
                <a:latin typeface="微软雅黑" panose="020B0503020204020204" pitchFamily="34" charset="-122"/>
                <a:ea typeface="微软雅黑" panose="020B0503020204020204" pitchFamily="34" charset="-122"/>
              </a:rPr>
              <a:t>50</a:t>
            </a:r>
            <a:r>
              <a:rPr lang="zh-CN" altLang="en-US" sz="1400" dirty="0">
                <a:solidFill>
                  <a:srgbClr val="FF0000"/>
                </a:solidFill>
                <a:latin typeface="微软雅黑" panose="020B0503020204020204" pitchFamily="34" charset="-122"/>
                <a:ea typeface="微软雅黑" panose="020B0503020204020204" pitchFamily="34" charset="-122"/>
              </a:rPr>
              <a:t>人</a:t>
            </a:r>
            <a:endParaRPr lang="zh-CN" altLang="en-US" sz="1400" dirty="0">
              <a:latin typeface="微软雅黑" panose="020B0503020204020204" pitchFamily="34" charset="-122"/>
              <a:ea typeface="微软雅黑" panose="020B0503020204020204" pitchFamily="34" charset="-122"/>
            </a:endParaRPr>
          </a:p>
        </p:txBody>
      </p:sp>
      <p:sp>
        <p:nvSpPr>
          <p:cNvPr id="13" name="矩形 12"/>
          <p:cNvSpPr/>
          <p:nvPr/>
        </p:nvSpPr>
        <p:spPr>
          <a:xfrm>
            <a:off x="579923" y="1179296"/>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平均每店消费会员数增长趋缓，消费频次及消费金额在</a:t>
            </a:r>
            <a:r>
              <a:rPr lang="en-US" altLang="zh-CN" sz="2000" b="1" dirty="0">
                <a:solidFill>
                  <a:srgbClr val="00B0F0"/>
                </a:solidFill>
                <a:latin typeface="微软雅黑" panose="020B0503020204020204" pitchFamily="34" charset="-122"/>
                <a:ea typeface="微软雅黑" panose="020B0503020204020204" pitchFamily="34" charset="-122"/>
              </a:rPr>
              <a:t>2018</a:t>
            </a:r>
            <a:r>
              <a:rPr lang="zh-CN" altLang="en-US" sz="2000" b="1" dirty="0">
                <a:solidFill>
                  <a:srgbClr val="00B0F0"/>
                </a:solidFill>
                <a:latin typeface="微软雅黑" panose="020B0503020204020204" pitchFamily="34" charset="-122"/>
                <a:ea typeface="微软雅黑" panose="020B0503020204020204" pitchFamily="34" charset="-122"/>
              </a:rPr>
              <a:t>都出现下滑趋势</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6537" y="2511427"/>
            <a:ext cx="10364575" cy="32911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品类及门店分析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20150101-20181231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5" name="表格 4"/>
          <p:cNvGraphicFramePr>
            <a:graphicFrameLocks noGrp="1"/>
          </p:cNvGraphicFramePr>
          <p:nvPr/>
        </p:nvGraphicFramePr>
        <p:xfrm>
          <a:off x="500204" y="2468083"/>
          <a:ext cx="11290036" cy="3470989"/>
        </p:xfrm>
        <a:graphic>
          <a:graphicData uri="http://schemas.openxmlformats.org/drawingml/2006/table">
            <a:tbl>
              <a:tblPr>
                <a:tableStyleId>{5C22544A-7EE6-4342-B048-85BDC9FD1C3A}</a:tableStyleId>
              </a:tblPr>
              <a:tblGrid>
                <a:gridCol w="2384534"/>
                <a:gridCol w="1021943"/>
                <a:gridCol w="875951"/>
                <a:gridCol w="875951"/>
                <a:gridCol w="875951"/>
                <a:gridCol w="875951"/>
                <a:gridCol w="875951"/>
                <a:gridCol w="875951"/>
                <a:gridCol w="875951"/>
                <a:gridCol w="875951"/>
                <a:gridCol w="875951"/>
              </a:tblGrid>
              <a:tr h="728287">
                <a:tc gridSpan="2">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　</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hMerge="1">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鄂中公司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广东公司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江苏公司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江西公司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上海公司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武汉公司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湘北公司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湘南公司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长沙公司</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r>
              <a:tr h="449369">
                <a:tc rowSpan="2">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平均每个店每个会员每次消费金额</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u="none" strike="noStrike" dirty="0">
                          <a:effectLst/>
                          <a:latin typeface="微软雅黑" panose="020B0503020204020204" pitchFamily="34" charset="-122"/>
                          <a:ea typeface="微软雅黑" panose="020B0503020204020204" pitchFamily="34" charset="-122"/>
                        </a:rPr>
                        <a:t>2017</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75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44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88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79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81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82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87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90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96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64865">
                <a:tc vMerge="1">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74 </a:t>
                      </a:r>
                      <a:endParaRPr lang="en-US" altLang="zh-CN" sz="1200" b="1"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46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87</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80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80</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82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88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92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96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r>
              <a:tr h="449369">
                <a:tc rowSpan="2">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平均每个店每个会员消费频次</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u="none" strike="noStrike" dirty="0">
                          <a:effectLst/>
                          <a:latin typeface="微软雅黑" panose="020B0503020204020204" pitchFamily="34" charset="-122"/>
                          <a:ea typeface="微软雅黑" panose="020B0503020204020204" pitchFamily="34" charset="-122"/>
                        </a:rPr>
                        <a:t>2017</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3.2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3.0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3.7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3.4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3.7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3.5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3.9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4.5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4.2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64865">
                <a:tc vMerge="1">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3.5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3.5</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3.2</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3.4 </a:t>
                      </a:r>
                      <a:endPar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4.1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3.6 </a:t>
                      </a:r>
                      <a:endPar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4.2</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4.0 </a:t>
                      </a:r>
                      <a:endPar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solidFill>
                      <a:schemeClr val="accent6">
                        <a:lumMod val="40000"/>
                        <a:lumOff val="60000"/>
                      </a:schemeClr>
                    </a:solidFill>
                  </a:tcPr>
                </a:tc>
              </a:tr>
              <a:tr h="449369">
                <a:tc rowSpan="2">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平均每个店的消费会员数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en-US" altLang="zh-CN" sz="1200" b="0" u="none" strike="noStrike" dirty="0">
                          <a:effectLst/>
                          <a:latin typeface="微软雅黑" panose="020B0503020204020204" pitchFamily="34" charset="-122"/>
                          <a:ea typeface="微软雅黑" panose="020B0503020204020204" pitchFamily="34" charset="-122"/>
                        </a:rPr>
                        <a:t>2017</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3899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3991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7509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6659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a:effectLst/>
                          <a:latin typeface="微软雅黑" panose="020B0503020204020204" pitchFamily="34" charset="-122"/>
                          <a:ea typeface="微软雅黑" panose="020B0503020204020204" pitchFamily="34" charset="-122"/>
                        </a:rPr>
                        <a:t>6490 </a:t>
                      </a:r>
                      <a:endParaRPr lang="en-US" altLang="zh-CN" sz="1200" b="0"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3994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7759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5967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5776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464865">
                <a:tc vMerge="1">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2018</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4871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5231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7331</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7026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6319 </a:t>
                      </a:r>
                      <a:endPar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solidFill>
                      <a:schemeClr val="accent6">
                        <a:lumMod val="40000"/>
                        <a:lumOff val="60000"/>
                      </a:schemeClr>
                    </a:solidFill>
                  </a:tcPr>
                </a:tc>
                <a:tc>
                  <a:txBody>
                    <a:bodyPr/>
                    <a:lstStyle/>
                    <a:p>
                      <a:pPr algn="ctr" fontAlgn="ctr"/>
                      <a:r>
                        <a:rPr lang="en-US" altLang="zh-CN" sz="1200" u="none" strike="noStrike" dirty="0">
                          <a:effectLst/>
                          <a:latin typeface="微软雅黑" panose="020B0503020204020204" pitchFamily="34" charset="-122"/>
                          <a:ea typeface="微软雅黑" panose="020B0503020204020204" pitchFamily="34" charset="-122"/>
                        </a:rPr>
                        <a:t>5308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7255</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5300</a:t>
                      </a:r>
                      <a:r>
                        <a:rPr lang="en-US" altLang="zh-CN" sz="1200" u="none" strike="noStrike" dirty="0">
                          <a:effectLst/>
                          <a:latin typeface="微软雅黑" panose="020B0503020204020204" pitchFamily="34" charset="-122"/>
                          <a:ea typeface="微软雅黑" panose="020B0503020204020204" pitchFamily="34" charset="-122"/>
                        </a:rPr>
                        <a:t> </a:t>
                      </a:r>
                      <a:endParaRPr lang="en-US" altLang="zh-CN" sz="1200" b="0"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accent6">
                        <a:lumMod val="40000"/>
                        <a:lumOff val="60000"/>
                      </a:schemeClr>
                    </a:solidFill>
                  </a:tcPr>
                </a:tc>
                <a:tc>
                  <a:txBody>
                    <a:bodyPr/>
                    <a:lstStyle/>
                    <a:p>
                      <a:pPr algn="ctr" fontAlgn="ctr"/>
                      <a:r>
                        <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rPr>
                        <a:t>5563 </a:t>
                      </a:r>
                      <a:endParaRPr lang="en-US" altLang="zh-CN" sz="1200" b="1" u="none" strike="noStrike" kern="1200" dirty="0">
                        <a:solidFill>
                          <a:srgbClr val="FF0000"/>
                        </a:solidFill>
                        <a:effectLst/>
                        <a:latin typeface="微软雅黑" panose="020B0503020204020204" pitchFamily="34" charset="-122"/>
                        <a:ea typeface="微软雅黑" panose="020B0503020204020204" pitchFamily="34" charset="-122"/>
                        <a:cs typeface="+mn-cs"/>
                      </a:endParaRPr>
                    </a:p>
                  </a:txBody>
                  <a:tcPr marL="7620" marR="7620" marT="7620" marB="0" anchor="ctr">
                    <a:solidFill>
                      <a:schemeClr val="accent6">
                        <a:lumMod val="40000"/>
                        <a:lumOff val="60000"/>
                      </a:schemeClr>
                    </a:solidFill>
                  </a:tcPr>
                </a:tc>
              </a:tr>
            </a:tbl>
          </a:graphicData>
        </a:graphic>
      </p:graphicFrame>
      <p:sp>
        <p:nvSpPr>
          <p:cNvPr id="9" name="矩形 8"/>
          <p:cNvSpPr/>
          <p:nvPr/>
        </p:nvSpPr>
        <p:spPr>
          <a:xfrm>
            <a:off x="500204" y="1278564"/>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从各分公司来看，江苏、上海公司三项指标均有下降，需重点关注</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10" name="矩形 9"/>
          <p:cNvSpPr/>
          <p:nvPr/>
        </p:nvSpPr>
        <p:spPr>
          <a:xfrm>
            <a:off x="836537" y="1692800"/>
            <a:ext cx="10609308" cy="677493"/>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门店消费金额：</a:t>
            </a:r>
            <a:r>
              <a:rPr lang="zh-CN" altLang="en-US" sz="1400" dirty="0">
                <a:latin typeface="微软雅黑" panose="020B0503020204020204" pitchFamily="34" charset="-122"/>
                <a:ea typeface="微软雅黑" panose="020B0503020204020204" pitchFamily="34" charset="-122"/>
              </a:rPr>
              <a:t>只有鄂中、江苏、上海出现下滑，这三家公司带动了整体的下滑</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门店消费频次及会员数：</a:t>
            </a:r>
            <a:r>
              <a:rPr lang="zh-CN" altLang="en-US" sz="1400" dirty="0">
                <a:latin typeface="微软雅黑" panose="020B0503020204020204" pitchFamily="34" charset="-122"/>
                <a:ea typeface="微软雅黑" panose="020B0503020204020204" pitchFamily="34" charset="-122"/>
              </a:rPr>
              <a:t>超过半数分公司两项指标均出现下滑</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闪光点：</a:t>
            </a:r>
            <a:r>
              <a:rPr lang="zh-CN" altLang="en-US" sz="1400" dirty="0">
                <a:latin typeface="微软雅黑" panose="020B0503020204020204" pitchFamily="34" charset="-122"/>
                <a:ea typeface="微软雅黑" panose="020B0503020204020204" pitchFamily="34" charset="-122"/>
              </a:rPr>
              <a:t>广东、武汉公司三项指标稳中有升，门店会员运营效果较好</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10" name="图表 9"/>
          <p:cNvGraphicFramePr/>
          <p:nvPr/>
        </p:nvGraphicFramePr>
        <p:xfrm>
          <a:off x="604456" y="2359681"/>
          <a:ext cx="10912449" cy="3663268"/>
        </p:xfrm>
        <a:graphic>
          <a:graphicData uri="http://schemas.openxmlformats.org/drawingml/2006/chart">
            <c:chart xmlns:c="http://schemas.openxmlformats.org/drawingml/2006/chart" xmlns:r="http://schemas.openxmlformats.org/officeDocument/2006/relationships" r:id="rId1"/>
          </a:graphicData>
        </a:graphic>
      </p:graphicFrame>
      <p:sp>
        <p:nvSpPr>
          <p:cNvPr id="13" name="矩形 12"/>
          <p:cNvSpPr/>
          <p:nvPr/>
        </p:nvSpPr>
        <p:spPr>
          <a:xfrm>
            <a:off x="604457" y="1800179"/>
            <a:ext cx="10609308" cy="46164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会员销售占比：</a:t>
            </a:r>
            <a:r>
              <a:rPr lang="zh-CN" altLang="en-US" sz="1400" dirty="0">
                <a:latin typeface="微软雅黑" panose="020B0503020204020204" pitchFamily="34" charset="-122"/>
                <a:ea typeface="微软雅黑" panose="020B0503020204020204" pitchFamily="34" charset="-122"/>
              </a:rPr>
              <a:t>各店型会员销售占比呈双波峰，会员销售占比达</a:t>
            </a:r>
            <a:r>
              <a:rPr lang="en-US" altLang="zh-CN" sz="1400" dirty="0">
                <a:solidFill>
                  <a:schemeClr val="accent6"/>
                </a:solidFill>
                <a:latin typeface="微软雅黑" panose="020B0503020204020204" pitchFamily="34" charset="-122"/>
                <a:ea typeface="微软雅黑" panose="020B0503020204020204" pitchFamily="34" charset="-122"/>
              </a:rPr>
              <a:t>90%</a:t>
            </a:r>
            <a:r>
              <a:rPr lang="zh-CN" altLang="en-US" sz="1400" dirty="0">
                <a:latin typeface="微软雅黑" panose="020B0503020204020204" pitchFamily="34" charset="-122"/>
                <a:ea typeface="微软雅黑" panose="020B0503020204020204" pitchFamily="34" charset="-122"/>
              </a:rPr>
              <a:t>，随着店型的变小，会员销售占比值下降超</a:t>
            </a:r>
            <a:r>
              <a:rPr lang="en-US" altLang="zh-CN" sz="1400" dirty="0">
                <a:solidFill>
                  <a:srgbClr val="FF0000"/>
                </a:solidFill>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机会点：</a:t>
            </a:r>
            <a:r>
              <a:rPr lang="zh-CN" altLang="en-US" sz="1400" dirty="0">
                <a:latin typeface="微软雅黑" panose="020B0503020204020204" pitchFamily="34" charset="-122"/>
                <a:ea typeface="微软雅黑" panose="020B0503020204020204" pitchFamily="34" charset="-122"/>
              </a:rPr>
              <a:t>中小店型门店数占比达到</a:t>
            </a:r>
            <a:r>
              <a:rPr lang="en-US" altLang="zh-CN" sz="1400" dirty="0">
                <a:solidFill>
                  <a:schemeClr val="accent6"/>
                </a:solidFill>
                <a:latin typeface="微软雅黑" panose="020B0503020204020204" pitchFamily="34" charset="-122"/>
                <a:ea typeface="微软雅黑" panose="020B0503020204020204" pitchFamily="34" charset="-122"/>
              </a:rPr>
              <a:t>93%</a:t>
            </a:r>
            <a:r>
              <a:rPr lang="zh-CN" altLang="en-US" sz="1400" dirty="0">
                <a:latin typeface="微软雅黑" panose="020B0503020204020204" pitchFamily="34" charset="-122"/>
                <a:ea typeface="微软雅黑" panose="020B0503020204020204" pitchFamily="34" charset="-122"/>
              </a:rPr>
              <a:t>，但会员销售占比不高，会员销售占比提升空间巨大</a:t>
            </a:r>
            <a:endParaRPr lang="zh-CN" altLang="en-US" sz="1400" dirty="0">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中小店重点关注会员转化，而大店重点关注会员产值提升</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08865" y="252326"/>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5" name="表格 4"/>
          <p:cNvGraphicFramePr>
            <a:graphicFrameLocks noGrp="1"/>
          </p:cNvGraphicFramePr>
          <p:nvPr/>
        </p:nvGraphicFramePr>
        <p:xfrm>
          <a:off x="711512" y="1814909"/>
          <a:ext cx="10625870" cy="4124163"/>
        </p:xfrm>
        <a:graphic>
          <a:graphicData uri="http://schemas.openxmlformats.org/drawingml/2006/table">
            <a:tbl>
              <a:tblPr>
                <a:tableStyleId>{5C22544A-7EE6-4342-B048-85BDC9FD1C3A}</a:tableStyleId>
              </a:tblPr>
              <a:tblGrid>
                <a:gridCol w="1196487"/>
                <a:gridCol w="2551548"/>
                <a:gridCol w="2524449"/>
                <a:gridCol w="2176693"/>
                <a:gridCol w="2176693"/>
              </a:tblGrid>
              <a:tr h="476253">
                <a:tc>
                  <a:txBody>
                    <a:bodyPr/>
                    <a:lstStyle/>
                    <a:p>
                      <a:pPr algn="l" fontAlgn="ctr"/>
                      <a:endParaRPr lang="en-US" sz="1200" b="0"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39D43"/>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平均每个会员每月购买金额中位数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平均每个月消费会员数量中位数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平均每月新增会员数中位数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平均每月复购会员数中位数</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超特大店</a:t>
                      </a:r>
                      <a:endParaRPr lang="zh-CN" altLang="en-US"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218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6768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322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5612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167 </a:t>
                      </a:r>
                      <a:endParaRPr lang="en-US" altLang="zh-CN" sz="1200" b="1" i="0" u="none" strike="noStrike" dirty="0">
                        <a:solidFill>
                          <a:srgbClr val="FF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6176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339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5192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特二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182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5154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305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4161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128</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4823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240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3870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大二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136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3463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229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2709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131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2242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163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1729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中二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119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1617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145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1185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小一</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109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1005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124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654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小二</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94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chemeClr val="tx1"/>
                          </a:solidFill>
                          <a:effectLst/>
                          <a:latin typeface="微软雅黑" panose="020B0503020204020204" pitchFamily="34" charset="-122"/>
                          <a:ea typeface="微软雅黑" panose="020B0503020204020204" pitchFamily="34" charset="-122"/>
                        </a:rPr>
                        <a:t>624 </a:t>
                      </a:r>
                      <a:endParaRPr lang="en-US" altLang="zh-CN"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166</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solidFill>
                            <a:srgbClr val="FF0000"/>
                          </a:solidFill>
                          <a:effectLst/>
                          <a:latin typeface="微软雅黑" panose="020B0503020204020204" pitchFamily="34" charset="-122"/>
                          <a:ea typeface="微软雅黑" panose="020B0503020204020204" pitchFamily="34" charset="-122"/>
                        </a:rPr>
                        <a:t>296</a:t>
                      </a:r>
                      <a:r>
                        <a:rPr lang="en-US" altLang="zh-CN" sz="1200" b="1" u="none" strike="noStrike" dirty="0">
                          <a:effectLst/>
                          <a:latin typeface="微软雅黑" panose="020B0503020204020204" pitchFamily="34" charset="-122"/>
                          <a:ea typeface="微软雅黑" panose="020B0503020204020204" pitchFamily="34" charset="-122"/>
                        </a:rPr>
                        <a:t>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r h="364791">
                <a:tc>
                  <a:txBody>
                    <a:bodyPr/>
                    <a:lstStyle/>
                    <a:p>
                      <a:pPr algn="r" fontAlgn="ct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200" b="1" u="none" strike="noStrike" dirty="0">
                          <a:solidFill>
                            <a:schemeClr val="bg1"/>
                          </a:solidFill>
                          <a:effectLst/>
                          <a:latin typeface="微软雅黑" panose="020B0503020204020204" pitchFamily="34" charset="-122"/>
                          <a:ea typeface="微软雅黑" panose="020B0503020204020204" pitchFamily="34" charset="-122"/>
                        </a:rPr>
                        <a:t>小微店</a:t>
                      </a:r>
                      <a:r>
                        <a:rPr lang="en-US" altLang="zh-CN" sz="1200" b="1" u="none" strike="noStrike" dirty="0">
                          <a:solidFill>
                            <a:schemeClr val="bg1"/>
                          </a:solidFill>
                          <a:effectLst/>
                          <a:latin typeface="微软雅黑" panose="020B0503020204020204" pitchFamily="34" charset="-122"/>
                          <a:ea typeface="微软雅黑" panose="020B0503020204020204" pitchFamily="34" charset="-122"/>
                        </a:rPr>
                        <a:t>)</a:t>
                      </a:r>
                      <a:endParaRPr lang="en-US" altLang="zh-CN" sz="12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solidFill>
                      <a:srgbClr val="029E42"/>
                    </a:solidFill>
                  </a:tcPr>
                </a:tc>
                <a:tc>
                  <a:txBody>
                    <a:bodyPr/>
                    <a:lstStyle/>
                    <a:p>
                      <a:pPr algn="ctr" fontAlgn="ctr"/>
                      <a:r>
                        <a:rPr lang="en-US" altLang="zh-CN" sz="1200" b="1" u="none" strike="noStrike">
                          <a:effectLst/>
                          <a:latin typeface="微软雅黑" panose="020B0503020204020204" pitchFamily="34" charset="-122"/>
                          <a:ea typeface="微软雅黑" panose="020B0503020204020204" pitchFamily="34" charset="-122"/>
                        </a:rPr>
                        <a:t>64 </a:t>
                      </a:r>
                      <a:endParaRPr lang="en-US" altLang="zh-CN" sz="1200" b="1" i="0" u="none" strike="noStrike">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674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104 </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c>
                  <a:txBody>
                    <a:bodyPr/>
                    <a:lstStyle/>
                    <a:p>
                      <a:pPr algn="ctr" fontAlgn="ctr"/>
                      <a:r>
                        <a:rPr lang="en-US" altLang="zh-CN" sz="1200" b="1" u="none" strike="noStrike" dirty="0">
                          <a:effectLst/>
                          <a:latin typeface="微软雅黑" panose="020B0503020204020204" pitchFamily="34" charset="-122"/>
                          <a:ea typeface="微软雅黑" panose="020B0503020204020204" pitchFamily="34" charset="-122"/>
                        </a:rPr>
                        <a:t>477 </a:t>
                      </a:r>
                      <a:endParaRPr lang="en-US" altLang="zh-CN" sz="1200" b="1" i="0" u="none" strike="noStrike" dirty="0">
                        <a:effectLst/>
                        <a:latin typeface="微软雅黑" panose="020B0503020204020204" pitchFamily="34" charset="-122"/>
                        <a:ea typeface="微软雅黑" panose="020B0503020204020204" pitchFamily="34" charset="-122"/>
                      </a:endParaRPr>
                    </a:p>
                  </a:txBody>
                  <a:tcPr marL="7620" marR="7620" marT="7620" marB="0" anchor="ctr">
                    <a:solidFill>
                      <a:schemeClr val="bg1">
                        <a:lumMod val="95000"/>
                      </a:schemeClr>
                    </a:solidFill>
                  </a:tcPr>
                </a:tc>
              </a:tr>
            </a:tbl>
          </a:graphicData>
        </a:graphic>
      </p:graphicFrame>
      <p:sp>
        <p:nvSpPr>
          <p:cNvPr id="10" name="矩形 9"/>
          <p:cNvSpPr/>
          <p:nvPr/>
        </p:nvSpPr>
        <p:spPr>
          <a:xfrm>
            <a:off x="711512" y="1166798"/>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消费会员数与月均消费：</a:t>
            </a:r>
            <a:r>
              <a:rPr lang="zh-CN" altLang="en-US" sz="1400" dirty="0">
                <a:latin typeface="微软雅黑" panose="020B0503020204020204" pitchFamily="34" charset="-122"/>
                <a:ea typeface="微软雅黑" panose="020B0503020204020204" pitchFamily="34" charset="-122"/>
              </a:rPr>
              <a:t>整体上跟店型大小呈线性关系，但</a:t>
            </a:r>
            <a:r>
              <a:rPr lang="zh-CN" altLang="en-US" sz="1400" dirty="0">
                <a:solidFill>
                  <a:srgbClr val="FF0000"/>
                </a:solidFill>
                <a:latin typeface="微软雅黑" panose="020B0503020204020204" pitchFamily="34" charset="-122"/>
                <a:ea typeface="微软雅黑" panose="020B0503020204020204" pitchFamily="34" charset="-122"/>
              </a:rPr>
              <a:t>特一、大一店</a:t>
            </a:r>
            <a:r>
              <a:rPr lang="zh-CN" altLang="en-US" sz="1400" dirty="0">
                <a:latin typeface="微软雅黑" panose="020B0503020204020204" pitchFamily="34" charset="-122"/>
                <a:ea typeface="微软雅黑" panose="020B0503020204020204" pitchFamily="34" charset="-122"/>
              </a:rPr>
              <a:t>在消费金额上较低</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新增与复购消费会员数：</a:t>
            </a:r>
            <a:r>
              <a:rPr lang="zh-CN" altLang="en-US" sz="1400" dirty="0">
                <a:latin typeface="微软雅黑" panose="020B0503020204020204" pitchFamily="34" charset="-122"/>
                <a:ea typeface="微软雅黑" panose="020B0503020204020204" pitchFamily="34" charset="-122"/>
              </a:rPr>
              <a:t>整体上跟店型大小呈线性关系，但</a:t>
            </a:r>
            <a:r>
              <a:rPr lang="zh-CN" altLang="en-US" sz="1400" dirty="0">
                <a:solidFill>
                  <a:srgbClr val="FF0000"/>
                </a:solidFill>
                <a:latin typeface="微软雅黑" panose="020B0503020204020204" pitchFamily="34" charset="-122"/>
                <a:ea typeface="微软雅黑" panose="020B0503020204020204" pitchFamily="34" charset="-122"/>
              </a:rPr>
              <a:t>小二店</a:t>
            </a:r>
            <a:r>
              <a:rPr lang="zh-CN" altLang="en-US" sz="1400" dirty="0">
                <a:latin typeface="微软雅黑" panose="020B0503020204020204" pitchFamily="34" charset="-122"/>
                <a:ea typeface="微软雅黑" panose="020B0503020204020204" pitchFamily="34" charset="-122"/>
              </a:rPr>
              <a:t>新增会员较多，复购会员偏低</a:t>
            </a:r>
            <a:endParaRPr lang="zh-CN" altLang="en-US" sz="1400" dirty="0">
              <a:latin typeface="微软雅黑" panose="020B0503020204020204" pitchFamily="34" charset="-122"/>
              <a:ea typeface="微软雅黑" panose="020B0503020204020204" pitchFamily="34" charset="-122"/>
            </a:endParaRPr>
          </a:p>
        </p:txBody>
      </p:sp>
      <p:sp>
        <p:nvSpPr>
          <p:cNvPr id="6" name="椭圆 5"/>
          <p:cNvSpPr/>
          <p:nvPr/>
        </p:nvSpPr>
        <p:spPr>
          <a:xfrm>
            <a:off x="2774981" y="2589292"/>
            <a:ext cx="823866" cy="125843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37515" y="5114814"/>
            <a:ext cx="3408536" cy="54126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22396"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门店分析（</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10" name="图表 9"/>
          <p:cNvGraphicFramePr/>
          <p:nvPr/>
        </p:nvGraphicFramePr>
        <p:xfrm>
          <a:off x="643569" y="2208770"/>
          <a:ext cx="10875141" cy="3991969"/>
        </p:xfrm>
        <a:graphic>
          <a:graphicData uri="http://schemas.openxmlformats.org/drawingml/2006/chart">
            <c:chart xmlns:c="http://schemas.openxmlformats.org/drawingml/2006/chart" xmlns:r="http://schemas.openxmlformats.org/officeDocument/2006/relationships" r:id="rId1"/>
          </a:graphicData>
        </a:graphic>
      </p:graphicFrame>
      <p:sp>
        <p:nvSpPr>
          <p:cNvPr id="14" name="矩形 13"/>
          <p:cNvSpPr/>
          <p:nvPr/>
        </p:nvSpPr>
        <p:spPr>
          <a:xfrm>
            <a:off x="658611" y="1686649"/>
            <a:ext cx="10609308" cy="461665"/>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留存：</a:t>
            </a:r>
            <a:r>
              <a:rPr lang="zh-CN" altLang="en-US" sz="1400" dirty="0">
                <a:latin typeface="微软雅黑" panose="020B0503020204020204" pitchFamily="34" charset="-122"/>
                <a:ea typeface="微软雅黑" panose="020B0503020204020204" pitchFamily="34" charset="-122"/>
              </a:rPr>
              <a:t>中小店留存较低，消费</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次会员占比平均达到</a:t>
            </a:r>
            <a:r>
              <a:rPr lang="en-US" altLang="zh-CN" sz="1400" dirty="0">
                <a:solidFill>
                  <a:schemeClr val="accent6"/>
                </a:solidFill>
                <a:latin typeface="微软雅黑" panose="020B0503020204020204" pitchFamily="34" charset="-122"/>
                <a:ea typeface="微软雅黑" panose="020B0503020204020204" pitchFamily="34" charset="-122"/>
              </a:rPr>
              <a:t>49%</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黏性：</a:t>
            </a:r>
            <a:r>
              <a:rPr lang="zh-CN" altLang="en-US" sz="1400" dirty="0">
                <a:latin typeface="微软雅黑" panose="020B0503020204020204" pitchFamily="34" charset="-122"/>
                <a:ea typeface="微软雅黑" panose="020B0503020204020204" pitchFamily="34" charset="-122"/>
              </a:rPr>
              <a:t>用户黏性随店型的增大而增加，超特大店会员黏性不强</a:t>
            </a:r>
            <a:endParaRPr lang="zh-CN" altLang="en-US" sz="1400" dirty="0">
              <a:latin typeface="微软雅黑" panose="020B0503020204020204" pitchFamily="34" charset="-122"/>
              <a:ea typeface="微软雅黑" panose="020B0503020204020204" pitchFamily="34" charset="-122"/>
            </a:endParaRPr>
          </a:p>
        </p:txBody>
      </p:sp>
      <p:sp>
        <p:nvSpPr>
          <p:cNvPr id="13" name="矩形 12"/>
          <p:cNvSpPr/>
          <p:nvPr/>
        </p:nvSpPr>
        <p:spPr>
          <a:xfrm>
            <a:off x="643569" y="1182862"/>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中小店重点关注会员的黏性提升，大店重点关注会员产值提升</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V="1">
            <a:off x="3297768" y="4026090"/>
            <a:ext cx="7678050" cy="4524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64308" y="6582690"/>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品类及门店分析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门店品类分析</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91467" y="6576051"/>
            <a:ext cx="4741684"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，数据不包含加盟店、收购店、关停店。</a:t>
            </a:r>
            <a:endParaRPr lang="zh-CN" altLang="en-US"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10" name="图表 9"/>
          <p:cNvGraphicFramePr/>
          <p:nvPr/>
        </p:nvGraphicFramePr>
        <p:xfrm>
          <a:off x="678815" y="1887702"/>
          <a:ext cx="10781030" cy="3806825"/>
        </p:xfrm>
        <a:graphic>
          <a:graphicData uri="http://schemas.openxmlformats.org/drawingml/2006/chart">
            <c:chart xmlns:c="http://schemas.openxmlformats.org/drawingml/2006/chart" xmlns:r="http://schemas.openxmlformats.org/officeDocument/2006/relationships" r:id="rId1"/>
          </a:graphicData>
        </a:graphic>
      </p:graphicFrame>
      <p:sp>
        <p:nvSpPr>
          <p:cNvPr id="13" name="矩形 12"/>
          <p:cNvSpPr/>
          <p:nvPr/>
        </p:nvSpPr>
        <p:spPr>
          <a:xfrm>
            <a:off x="743910" y="1252433"/>
            <a:ext cx="5196111" cy="446661"/>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处方药：</a:t>
            </a:r>
            <a:r>
              <a:rPr lang="zh-CN" altLang="en-US" sz="1400" dirty="0">
                <a:latin typeface="微软雅黑" panose="020B0503020204020204" pitchFamily="34" charset="-122"/>
                <a:ea typeface="微软雅黑" panose="020B0503020204020204" pitchFamily="34" charset="-122"/>
              </a:rPr>
              <a:t>特大店（特二）处方药销售占比最高，达到</a:t>
            </a:r>
            <a:r>
              <a:rPr lang="en-US" altLang="zh-CN" sz="1400" dirty="0">
                <a:solidFill>
                  <a:schemeClr val="accent6"/>
                </a:solidFill>
                <a:latin typeface="微软雅黑" panose="020B0503020204020204" pitchFamily="34" charset="-122"/>
                <a:ea typeface="微软雅黑" panose="020B0503020204020204" pitchFamily="34" charset="-122"/>
              </a:rPr>
              <a:t>44.2%</a:t>
            </a:r>
            <a:r>
              <a:rPr lang="zh-CN" altLang="en-US"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保健食品：</a:t>
            </a:r>
            <a:r>
              <a:rPr lang="zh-CN" altLang="en-US" sz="1400" dirty="0">
                <a:latin typeface="微软雅黑" panose="020B0503020204020204" pitchFamily="34" charset="-122"/>
                <a:ea typeface="微软雅黑" panose="020B0503020204020204" pitchFamily="34" charset="-122"/>
              </a:rPr>
              <a:t>小店（小微店）保健食品销售占比最高，达到</a:t>
            </a:r>
            <a:r>
              <a:rPr lang="en-US" altLang="zh-CN" sz="1400" dirty="0">
                <a:solidFill>
                  <a:schemeClr val="accent6"/>
                </a:solidFill>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p:txBody>
      </p:sp>
      <p:sp>
        <p:nvSpPr>
          <p:cNvPr id="14" name="矩形 13"/>
          <p:cNvSpPr/>
          <p:nvPr/>
        </p:nvSpPr>
        <p:spPr>
          <a:xfrm>
            <a:off x="5940021" y="1252433"/>
            <a:ext cx="5337579" cy="446661"/>
          </a:xfrm>
          <a:prstGeom prst="rect">
            <a:avLst/>
          </a:prstGeom>
        </p:spPr>
        <p:txBody>
          <a:bodyPr wrap="square" lIns="0" tIns="0" rIns="0" bIns="0" anchor="ctr" anchorCtr="0">
            <a:spAutoFit/>
          </a:bodyPr>
          <a:lstStyle/>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非处方药：</a:t>
            </a:r>
            <a:r>
              <a:rPr lang="zh-CN" altLang="en-US" sz="1400" dirty="0">
                <a:latin typeface="微软雅黑" panose="020B0503020204020204" pitchFamily="34" charset="-122"/>
                <a:ea typeface="微软雅黑" panose="020B0503020204020204" pitchFamily="34" charset="-122"/>
              </a:rPr>
              <a:t>小店（小二）非处方药店销售占比最高，达到</a:t>
            </a:r>
            <a:r>
              <a:rPr lang="en-US" altLang="zh-CN" sz="1400" dirty="0">
                <a:solidFill>
                  <a:schemeClr val="accent6"/>
                </a:solidFill>
                <a:latin typeface="微软雅黑" panose="020B0503020204020204" pitchFamily="34" charset="-122"/>
                <a:ea typeface="微软雅黑" panose="020B0503020204020204" pitchFamily="34" charset="-122"/>
              </a:rPr>
              <a:t>38.5%</a:t>
            </a:r>
            <a:endParaRPr lang="zh-CN" altLang="en-US" sz="1400" dirty="0">
              <a:latin typeface="微软雅黑" panose="020B0503020204020204" pitchFamily="34" charset="-122"/>
              <a:ea typeface="微软雅黑" panose="020B0503020204020204" pitchFamily="34" charset="-122"/>
            </a:endParaRPr>
          </a:p>
          <a:p>
            <a:pPr marL="171450" indent="-171450">
              <a:lnSpc>
                <a:spcPts val="1800"/>
              </a:lnSpc>
              <a:buFont typeface="Wingdings" panose="05000000000000000000" pitchFamily="2" charset="2"/>
              <a:buChar char="n"/>
            </a:pPr>
            <a:r>
              <a:rPr lang="zh-CN" altLang="en-US" sz="1400" b="1" dirty="0">
                <a:latin typeface="微软雅黑" panose="020B0503020204020204" pitchFamily="34" charset="-122"/>
                <a:ea typeface="微软雅黑" panose="020B0503020204020204" pitchFamily="34" charset="-122"/>
              </a:rPr>
              <a:t>中药：</a:t>
            </a:r>
            <a:r>
              <a:rPr lang="zh-CN" altLang="en-US" sz="1400" dirty="0">
                <a:latin typeface="微软雅黑" panose="020B0503020204020204" pitchFamily="34" charset="-122"/>
                <a:ea typeface="微软雅黑" panose="020B0503020204020204" pitchFamily="34" charset="-122"/>
              </a:rPr>
              <a:t>特大店（特一）中药销售占比最高，达到</a:t>
            </a:r>
            <a:r>
              <a:rPr lang="en-US" altLang="zh-CN" sz="1400" dirty="0">
                <a:solidFill>
                  <a:schemeClr val="accent6"/>
                </a:solidFill>
                <a:latin typeface="微软雅黑" panose="020B0503020204020204" pitchFamily="34" charset="-122"/>
                <a:ea typeface="微软雅黑" panose="020B0503020204020204" pitchFamily="34" charset="-122"/>
              </a:rPr>
              <a:t>14.8%</a:t>
            </a:r>
            <a:endParaRPr lang="zh-CN" altLang="en-US" sz="1400" dirty="0">
              <a:latin typeface="微软雅黑" panose="020B0503020204020204" pitchFamily="34" charset="-122"/>
              <a:ea typeface="微软雅黑" panose="020B0503020204020204" pitchFamily="34" charset="-122"/>
            </a:endParaRPr>
          </a:p>
        </p:txBody>
      </p:sp>
      <p:sp>
        <p:nvSpPr>
          <p:cNvPr id="15" name="椭圆 14"/>
          <p:cNvSpPr/>
          <p:nvPr/>
        </p:nvSpPr>
        <p:spPr>
          <a:xfrm>
            <a:off x="3264509" y="3863910"/>
            <a:ext cx="823866" cy="125843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347703" y="2972710"/>
            <a:ext cx="823866" cy="125843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03774" y="2535420"/>
            <a:ext cx="823866" cy="46948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211562" y="2810252"/>
            <a:ext cx="823866" cy="58192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标题 1"/>
          <p:cNvSpPr txBox="1"/>
          <p:nvPr/>
        </p:nvSpPr>
        <p:spPr bwMode="auto">
          <a:xfrm>
            <a:off x="6874309" y="2811239"/>
            <a:ext cx="2564805" cy="553998"/>
          </a:xfrm>
          <a:prstGeom prst="rect">
            <a:avLst/>
          </a:prstGeom>
          <a:noFill/>
          <a:ln>
            <a:noFill/>
          </a:ln>
          <a:effectLst>
            <a:outerShdw blurRad="50800" dist="38100" dir="2700000" algn="tl" rotWithShape="0">
              <a:schemeClr val="accent6">
                <a:lumMod val="50000"/>
                <a:alpha val="4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a:lnSpc>
                <a:spcPct val="90000"/>
              </a:lnSpc>
            </a:pPr>
            <a:r>
              <a:rPr lang="zh-CN" altLang="en-US" sz="4000" b="1" dirty="0">
                <a:solidFill>
                  <a:srgbClr val="029E42"/>
                </a:solidFill>
                <a:latin typeface="微软雅黑" panose="020B0503020204020204" pitchFamily="34" charset="-122"/>
                <a:ea typeface="微软雅黑" panose="020B0503020204020204" pitchFamily="34" charset="-122"/>
              </a:rPr>
              <a:t>谢谢聆听！</a:t>
            </a:r>
            <a:endParaRPr lang="zh-HK" altLang="en-US" sz="4000" b="1" dirty="0">
              <a:solidFill>
                <a:srgbClr val="029E42"/>
              </a:solidFill>
              <a:latin typeface="微软雅黑" panose="020B0503020204020204" pitchFamily="34" charset="-122"/>
              <a:ea typeface="微软雅黑" panose="020B0503020204020204" pitchFamily="34" charset="-122"/>
            </a:endParaRPr>
          </a:p>
        </p:txBody>
      </p:sp>
      <p:sp>
        <p:nvSpPr>
          <p:cNvPr id="123" name="矩形 122"/>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0" y="818790"/>
            <a:ext cx="121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418449" y="2635448"/>
            <a:ext cx="108000" cy="90558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2946062" y="2616751"/>
            <a:ext cx="3314700" cy="942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概述</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32" name="矩形 31"/>
          <p:cNvSpPr/>
          <p:nvPr/>
        </p:nvSpPr>
        <p:spPr>
          <a:xfrm>
            <a:off x="4149927" y="1657617"/>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门店员工（</a:t>
            </a:r>
            <a:r>
              <a:rPr lang="en-US" altLang="zh-CN" sz="1600" b="1" dirty="0">
                <a:latin typeface="微软雅黑" panose="020B0503020204020204" pitchFamily="34" charset="-122"/>
                <a:ea typeface="微软雅黑" panose="020B0503020204020204" pitchFamily="34" charset="-122"/>
              </a:rPr>
              <a:t>POS</a:t>
            </a:r>
            <a:r>
              <a:rPr lang="zh-CN" altLang="en-US" sz="1600" b="1" dirty="0">
                <a:latin typeface="微软雅黑" panose="020B0503020204020204" pitchFamily="34" charset="-122"/>
                <a:ea typeface="微软雅黑" panose="020B0503020204020204" pitchFamily="34" charset="-122"/>
              </a:rPr>
              <a:t>）注册占比降低，线上注册正在逐渐成为主流。</a:t>
            </a:r>
            <a:endParaRPr lang="zh-CN" altLang="en-US" sz="1600" b="1" dirty="0">
              <a:latin typeface="微软雅黑" panose="020B0503020204020204" pitchFamily="34" charset="-122"/>
              <a:ea typeface="微软雅黑" panose="020B0503020204020204" pitchFamily="34" charset="-122"/>
            </a:endParaRPr>
          </a:p>
        </p:txBody>
      </p:sp>
      <p:sp>
        <p:nvSpPr>
          <p:cNvPr id="33" name="矩形 32"/>
          <p:cNvSpPr/>
          <p:nvPr/>
        </p:nvSpPr>
        <p:spPr>
          <a:xfrm>
            <a:off x="4149927" y="2603718"/>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青年会员人群基数大、消费低，偏好非处方药、保健食品。</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149927" y="4398283"/>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咽喉炎患者人群基数最大，糖尿病患者人均年产值最大。</a:t>
            </a:r>
            <a:endParaRPr lang="zh-CN" altLang="en-US" sz="1600" b="1" dirty="0">
              <a:latin typeface="微软雅黑" panose="020B0503020204020204" pitchFamily="34" charset="-122"/>
              <a:ea typeface="微软雅黑" panose="020B0503020204020204" pitchFamily="34" charset="-122"/>
            </a:endParaRPr>
          </a:p>
        </p:txBody>
      </p:sp>
      <p:sp>
        <p:nvSpPr>
          <p:cNvPr id="35" name="矩形 34"/>
          <p:cNvSpPr/>
          <p:nvPr/>
        </p:nvSpPr>
        <p:spPr>
          <a:xfrm>
            <a:off x="4149927" y="3500205"/>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中年会员消费多、消费高，重点输出价值。老年人偏好处方药、中药。</a:t>
            </a:r>
            <a:endParaRPr lang="zh-CN" altLang="en-US" sz="1600" b="1" dirty="0">
              <a:latin typeface="微软雅黑" panose="020B0503020204020204" pitchFamily="34" charset="-122"/>
              <a:ea typeface="微软雅黑" panose="020B0503020204020204" pitchFamily="34" charset="-122"/>
            </a:endParaRPr>
          </a:p>
        </p:txBody>
      </p:sp>
      <p:sp>
        <p:nvSpPr>
          <p:cNvPr id="36" name="矩形 35"/>
          <p:cNvSpPr/>
          <p:nvPr/>
        </p:nvSpPr>
        <p:spPr>
          <a:xfrm>
            <a:off x="4149927" y="5296361"/>
            <a:ext cx="6300000" cy="246221"/>
          </a:xfrm>
          <a:prstGeom prst="rect">
            <a:avLst/>
          </a:prstGeom>
        </p:spPr>
        <p:txBody>
          <a:bodyPr wrap="square" lIns="0" tIns="0" rIns="0" bIns="0" anchor="ctr" anchorCtr="0">
            <a:spAutoFit/>
          </a:bodyPr>
          <a:lstStyle/>
          <a:p>
            <a:r>
              <a:rPr lang="zh-CN" altLang="en-US" sz="1600" b="1" dirty="0">
                <a:latin typeface="微软雅黑" panose="020B0503020204020204" pitchFamily="34" charset="-122"/>
                <a:ea typeface="微软雅黑" panose="020B0503020204020204" pitchFamily="34" charset="-122"/>
              </a:rPr>
              <a:t>中小店重点关注会员的黏性提升，大店重点关注会员产值提升。</a:t>
            </a:r>
            <a:endParaRPr lang="zh-CN" altLang="en-US" sz="16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374092" y="1493785"/>
            <a:ext cx="666750" cy="666750"/>
          </a:xfrm>
          <a:prstGeom prst="rect">
            <a:avLst/>
          </a:prstGeom>
        </p:spPr>
      </p:pic>
      <p:pic>
        <p:nvPicPr>
          <p:cNvPr id="8" name="图片 7"/>
          <p:cNvPicPr>
            <a:picLocks noChangeAspect="1"/>
          </p:cNvPicPr>
          <p:nvPr/>
        </p:nvPicPr>
        <p:blipFill>
          <a:blip r:embed="rId3"/>
          <a:stretch>
            <a:fillRect/>
          </a:stretch>
        </p:blipFill>
        <p:spPr>
          <a:xfrm>
            <a:off x="3374092" y="5086097"/>
            <a:ext cx="666750" cy="666750"/>
          </a:xfrm>
          <a:prstGeom prst="rect">
            <a:avLst/>
          </a:prstGeom>
        </p:spPr>
      </p:pic>
      <p:pic>
        <p:nvPicPr>
          <p:cNvPr id="37" name="图片 36"/>
          <p:cNvPicPr>
            <a:picLocks noChangeAspect="1"/>
          </p:cNvPicPr>
          <p:nvPr/>
        </p:nvPicPr>
        <p:blipFill>
          <a:blip r:embed="rId4"/>
          <a:stretch>
            <a:fillRect/>
          </a:stretch>
        </p:blipFill>
        <p:spPr>
          <a:xfrm>
            <a:off x="3374092" y="4188019"/>
            <a:ext cx="666750" cy="666750"/>
          </a:xfrm>
          <a:prstGeom prst="rect">
            <a:avLst/>
          </a:prstGeom>
        </p:spPr>
      </p:pic>
      <p:pic>
        <p:nvPicPr>
          <p:cNvPr id="38" name="图片 37"/>
          <p:cNvPicPr>
            <a:picLocks noChangeAspect="1"/>
          </p:cNvPicPr>
          <p:nvPr/>
        </p:nvPicPr>
        <p:blipFill>
          <a:blip r:embed="rId5"/>
          <a:stretch>
            <a:fillRect/>
          </a:stretch>
        </p:blipFill>
        <p:spPr>
          <a:xfrm>
            <a:off x="3374092" y="3289941"/>
            <a:ext cx="666750" cy="666750"/>
          </a:xfrm>
          <a:prstGeom prst="rect">
            <a:avLst/>
          </a:prstGeom>
        </p:spPr>
      </p:pic>
      <p:pic>
        <p:nvPicPr>
          <p:cNvPr id="39" name="图片 38"/>
          <p:cNvPicPr>
            <a:picLocks noChangeAspect="1"/>
          </p:cNvPicPr>
          <p:nvPr/>
        </p:nvPicPr>
        <p:blipFill>
          <a:blip r:embed="rId6"/>
          <a:stretch>
            <a:fillRect/>
          </a:stretch>
        </p:blipFill>
        <p:spPr>
          <a:xfrm>
            <a:off x="3374092" y="2391863"/>
            <a:ext cx="666750" cy="666750"/>
          </a:xfrm>
          <a:prstGeom prst="rect">
            <a:avLst/>
          </a:prstGeom>
        </p:spPr>
      </p:pic>
      <p:sp>
        <p:nvSpPr>
          <p:cNvPr id="5" name="椭圆 4"/>
          <p:cNvSpPr/>
          <p:nvPr/>
        </p:nvSpPr>
        <p:spPr>
          <a:xfrm>
            <a:off x="1331180" y="3145066"/>
            <a:ext cx="953500" cy="953500"/>
          </a:xfrm>
          <a:prstGeom prst="ellipse">
            <a:avLst/>
          </a:prstGeom>
          <a:solidFill>
            <a:schemeClr val="bg1"/>
          </a:solidFill>
          <a:ln w="19050">
            <a:solidFill>
              <a:srgbClr val="029E42"/>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29E42"/>
                </a:solidFill>
                <a:latin typeface="微软雅黑" panose="020B0503020204020204" pitchFamily="34" charset="-122"/>
                <a:ea typeface="微软雅黑" panose="020B0503020204020204" pitchFamily="34" charset="-122"/>
              </a:rPr>
              <a:t>重点结论</a:t>
            </a:r>
            <a:endParaRPr lang="zh-CN" altLang="en-US" b="1" dirty="0">
              <a:solidFill>
                <a:srgbClr val="029E42"/>
              </a:solidFill>
              <a:latin typeface="微软雅黑" panose="020B0503020204020204" pitchFamily="34" charset="-122"/>
              <a:ea typeface="微软雅黑" panose="020B0503020204020204" pitchFamily="34" charset="-122"/>
            </a:endParaRPr>
          </a:p>
        </p:txBody>
      </p:sp>
      <p:cxnSp>
        <p:nvCxnSpPr>
          <p:cNvPr id="9" name="直接连接符 8"/>
          <p:cNvCxnSpPr>
            <a:stCxn id="5" idx="6"/>
            <a:endCxn id="7" idx="1"/>
          </p:cNvCxnSpPr>
          <p:nvPr/>
        </p:nvCxnSpPr>
        <p:spPr>
          <a:xfrm flipV="1">
            <a:off x="2284680" y="1827160"/>
            <a:ext cx="1089412" cy="1794656"/>
          </a:xfrm>
          <a:prstGeom prst="line">
            <a:avLst/>
          </a:prstGeom>
          <a:ln w="9525">
            <a:solidFill>
              <a:srgbClr val="029E4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6"/>
            <a:endCxn id="39" idx="1"/>
          </p:cNvCxnSpPr>
          <p:nvPr/>
        </p:nvCxnSpPr>
        <p:spPr>
          <a:xfrm flipV="1">
            <a:off x="2284680" y="2725238"/>
            <a:ext cx="1089412" cy="896578"/>
          </a:xfrm>
          <a:prstGeom prst="line">
            <a:avLst/>
          </a:prstGeom>
          <a:ln w="9525">
            <a:solidFill>
              <a:srgbClr val="029E4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6"/>
            <a:endCxn id="38" idx="1"/>
          </p:cNvCxnSpPr>
          <p:nvPr/>
        </p:nvCxnSpPr>
        <p:spPr>
          <a:xfrm>
            <a:off x="2284680" y="3621816"/>
            <a:ext cx="1089412" cy="1500"/>
          </a:xfrm>
          <a:prstGeom prst="line">
            <a:avLst/>
          </a:prstGeom>
          <a:ln w="9525">
            <a:solidFill>
              <a:srgbClr val="029E4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6"/>
            <a:endCxn id="37" idx="1"/>
          </p:cNvCxnSpPr>
          <p:nvPr/>
        </p:nvCxnSpPr>
        <p:spPr>
          <a:xfrm>
            <a:off x="2284680" y="3621816"/>
            <a:ext cx="1089412" cy="899578"/>
          </a:xfrm>
          <a:prstGeom prst="line">
            <a:avLst/>
          </a:prstGeom>
          <a:ln w="9525">
            <a:solidFill>
              <a:srgbClr val="029E4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8" idx="1"/>
          </p:cNvCxnSpPr>
          <p:nvPr/>
        </p:nvCxnSpPr>
        <p:spPr>
          <a:xfrm>
            <a:off x="2284680" y="3621816"/>
            <a:ext cx="1089412" cy="1797656"/>
          </a:xfrm>
          <a:prstGeom prst="line">
            <a:avLst/>
          </a:prstGeom>
          <a:ln w="9525">
            <a:solidFill>
              <a:srgbClr val="029E4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81469" y="2824665"/>
            <a:ext cx="3136165" cy="1760944"/>
          </a:xfrm>
          <a:prstGeom prst="rect">
            <a:avLst/>
          </a:prstGeom>
          <a:noFill/>
          <a:ln w="9525">
            <a:solidFill>
              <a:srgbClr val="01A14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
          <p:cNvSpPr txBox="1"/>
          <p:nvPr/>
        </p:nvSpPr>
        <p:spPr>
          <a:xfrm>
            <a:off x="309421" y="228261"/>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概述</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7" name="矩形 6"/>
          <p:cNvSpPr/>
          <p:nvPr/>
        </p:nvSpPr>
        <p:spPr>
          <a:xfrm>
            <a:off x="1267126" y="2616847"/>
            <a:ext cx="1564849" cy="415636"/>
          </a:xfrm>
          <a:prstGeom prst="rect">
            <a:avLst/>
          </a:prstGeom>
          <a:solidFill>
            <a:srgbClr val="029E4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全渠道会员分析</a:t>
            </a:r>
            <a:endParaRPr lang="zh-CN" altLang="en-US" sz="1400" b="1" dirty="0">
              <a:latin typeface="微软雅黑" panose="020B0503020204020204" pitchFamily="34" charset="-122"/>
              <a:ea typeface="微软雅黑" panose="020B0503020204020204" pitchFamily="34" charset="-122"/>
            </a:endParaRPr>
          </a:p>
        </p:txBody>
      </p:sp>
      <p:sp>
        <p:nvSpPr>
          <p:cNvPr id="22" name="矩形 21"/>
          <p:cNvSpPr/>
          <p:nvPr/>
        </p:nvSpPr>
        <p:spPr>
          <a:xfrm>
            <a:off x="723294"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基础数据</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723294" y="3937974"/>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会员分析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2204470" y="3355777"/>
            <a:ext cx="1201567" cy="415636"/>
          </a:xfrm>
          <a:prstGeom prst="rect">
            <a:avLst/>
          </a:prstGeom>
          <a:noFill/>
          <a:ln>
            <a:solidFill>
              <a:srgbClr val="01A145"/>
            </a:solid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会员销售分析</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stretch>
            <a:fillRect/>
          </a:stretch>
        </p:blipFill>
        <p:spPr>
          <a:xfrm>
            <a:off x="3806702" y="931253"/>
            <a:ext cx="8325666" cy="5786097"/>
          </a:xfrm>
          <a:prstGeom prst="rect">
            <a:avLst/>
          </a:prstGeom>
          <a:ln>
            <a:solidFill>
              <a:schemeClr val="bg1">
                <a:lumMod val="85000"/>
              </a:schemeClr>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名词定义</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5" name="表格 4"/>
          <p:cNvGraphicFramePr>
            <a:graphicFrameLocks noGrp="1"/>
          </p:cNvGraphicFramePr>
          <p:nvPr/>
        </p:nvGraphicFramePr>
        <p:xfrm>
          <a:off x="1017905" y="1045213"/>
          <a:ext cx="10171430" cy="5239683"/>
        </p:xfrm>
        <a:graphic>
          <a:graphicData uri="http://schemas.openxmlformats.org/drawingml/2006/table">
            <a:tbl>
              <a:tblPr firstRow="1" bandRow="1">
                <a:tableStyleId>{93296810-A885-4BE3-A3E7-6D5BEEA58F35}</a:tableStyleId>
              </a:tblPr>
              <a:tblGrid>
                <a:gridCol w="2353368"/>
                <a:gridCol w="5725737"/>
                <a:gridCol w="2092325"/>
              </a:tblGrid>
              <a:tr h="362883">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名称</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释义</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备注</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r>
              <a:tr h="290503">
                <a:tc>
                  <a:txBody>
                    <a:bodyPr/>
                    <a:lstStyle/>
                    <a:p>
                      <a:pPr algn="r">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顾客</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开卡或有消费的自然人</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非会员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未开卡但有消费的顾客</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29001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已开卡的顾客</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290503">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消费会员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在门店或者线上销售渠道有交易行为的会员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503">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未消费会员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同时在门店和线上渠道都没有交易行为的会员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线下消费会员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只在门店产生过交易行为的会员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线上消费会员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只在线上各销售渠道产生过交易行为的会员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503">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全渠道消费会员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同时在门店与线上销售渠道产生过交易行为的会员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algn="l" defTabSz="914400" rtl="0" eaLnBrk="1" latinLnBrk="0" hangingPunct="1"/>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门店员工（</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POS</a:t>
                      </a: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）注册会员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在门店通过员工在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POS</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端帮忙注册的会员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线上注册会员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通过微信、支付宝、小程序等自主注册的会员</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01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年新增订单</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自然年中年新增会员与非会员产生的订单</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503">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年新增会员</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自然年中新开卡的顾客</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503">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新门店</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自然年或某个约束时间段内新开业的门店</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含重新迁址店</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0010">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老门店</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在当前自然年或某个约束时间段之前开业的门店</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82316">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年复购率</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在上一个自然年购买过的会员本自然年还会购买的比率</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r h="296308">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品类渗透率</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当前自然年购买过该品类的人数</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当前自然年总购买人数</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a:buNone/>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口径定义</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graphicFrame>
        <p:nvGraphicFramePr>
          <p:cNvPr id="5" name="表格 4"/>
          <p:cNvGraphicFramePr>
            <a:graphicFrameLocks noGrp="1"/>
          </p:cNvGraphicFramePr>
          <p:nvPr/>
        </p:nvGraphicFramePr>
        <p:xfrm>
          <a:off x="1017905" y="1045210"/>
          <a:ext cx="10171430" cy="3311394"/>
        </p:xfrm>
        <a:graphic>
          <a:graphicData uri="http://schemas.openxmlformats.org/drawingml/2006/table">
            <a:tbl>
              <a:tblPr firstRow="1" bandRow="1">
                <a:tableStyleId>{93296810-A885-4BE3-A3E7-6D5BEEA58F35}</a:tableStyleId>
              </a:tblPr>
              <a:tblGrid>
                <a:gridCol w="1927860"/>
                <a:gridCol w="6151245"/>
                <a:gridCol w="2092325"/>
              </a:tblGrid>
              <a:tr h="595012">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口径名称</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口径内容</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c>
                  <a:txBody>
                    <a:bodyPr/>
                    <a:lstStyle/>
                    <a:p>
                      <a:pPr algn="ct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备注</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0" marR="0" marT="0" marB="0" anchor="ctr" anchorCtr="1"/>
                </a:tc>
              </a:tr>
              <a:tr h="977829">
                <a:tc>
                  <a:txBody>
                    <a:bodyPr/>
                    <a:lstStyle/>
                    <a:p>
                      <a:pPr algn="r">
                        <a:buNone/>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消费计算口径</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a:buNone/>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、过滤掉积分兑换订单及订金订单</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buNone/>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、过滤服务性商品及行政赠品</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buNone/>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、剔除塑料袋等商品</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1263030">
                <a:tc>
                  <a:txBody>
                    <a:bodyPr/>
                    <a:lstStyle/>
                    <a:p>
                      <a:pPr algn="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门店计算口径</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、过滤掉收购加盟门店</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、过滤掉上海医保门店</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、过滤掉当前关停门店</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、过滤掉开业时间在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20190601</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之后门店</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5-11</a:t>
                      </a:r>
                      <a:r>
                        <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页数据只进行该项口径第</a:t>
                      </a: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4</a:t>
                      </a:r>
                      <a:r>
                        <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点过滤，其他数据进行所有过滤</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r h="475523">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rPr>
              <a:t>会员现状</a:t>
            </a:r>
            <a:endParaRPr lang="zh-CN" altLang="en-US" sz="24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2"/>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pic>
        <p:nvPicPr>
          <p:cNvPr id="7" name="图片 6"/>
          <p:cNvPicPr>
            <a:picLocks noChangeAspect="1"/>
          </p:cNvPicPr>
          <p:nvPr/>
        </p:nvPicPr>
        <p:blipFill>
          <a:blip r:embed="rId2"/>
          <a:stretch>
            <a:fillRect/>
          </a:stretch>
        </p:blipFill>
        <p:spPr>
          <a:xfrm>
            <a:off x="6832897" y="1791179"/>
            <a:ext cx="537345" cy="545741"/>
          </a:xfrm>
          <a:prstGeom prst="rect">
            <a:avLst/>
          </a:prstGeom>
        </p:spPr>
      </p:pic>
      <p:pic>
        <p:nvPicPr>
          <p:cNvPr id="8" name="图片 7"/>
          <p:cNvPicPr>
            <a:picLocks noChangeAspect="1"/>
          </p:cNvPicPr>
          <p:nvPr/>
        </p:nvPicPr>
        <p:blipFill>
          <a:blip r:embed="rId2"/>
          <a:stretch>
            <a:fillRect/>
          </a:stretch>
        </p:blipFill>
        <p:spPr>
          <a:xfrm>
            <a:off x="8566540" y="1825814"/>
            <a:ext cx="537345" cy="545741"/>
          </a:xfrm>
          <a:prstGeom prst="rect">
            <a:avLst/>
          </a:prstGeom>
        </p:spPr>
      </p:pic>
      <p:pic>
        <p:nvPicPr>
          <p:cNvPr id="9" name="图片 8"/>
          <p:cNvPicPr>
            <a:picLocks noChangeAspect="1"/>
          </p:cNvPicPr>
          <p:nvPr/>
        </p:nvPicPr>
        <p:blipFill>
          <a:blip r:embed="rId2"/>
          <a:stretch>
            <a:fillRect/>
          </a:stretch>
        </p:blipFill>
        <p:spPr>
          <a:xfrm>
            <a:off x="6832897" y="3125461"/>
            <a:ext cx="537345" cy="545741"/>
          </a:xfrm>
          <a:prstGeom prst="rect">
            <a:avLst/>
          </a:prstGeom>
        </p:spPr>
      </p:pic>
      <p:pic>
        <p:nvPicPr>
          <p:cNvPr id="10" name="图片 9"/>
          <p:cNvPicPr>
            <a:picLocks noChangeAspect="1"/>
          </p:cNvPicPr>
          <p:nvPr/>
        </p:nvPicPr>
        <p:blipFill>
          <a:blip r:embed="rId2"/>
          <a:stretch>
            <a:fillRect/>
          </a:stretch>
        </p:blipFill>
        <p:spPr>
          <a:xfrm>
            <a:off x="8566540" y="3125461"/>
            <a:ext cx="537345" cy="545741"/>
          </a:xfrm>
          <a:prstGeom prst="rect">
            <a:avLst/>
          </a:prstGeom>
        </p:spPr>
      </p:pic>
      <p:pic>
        <p:nvPicPr>
          <p:cNvPr id="11" name="图片 10"/>
          <p:cNvPicPr>
            <a:picLocks noChangeAspect="1"/>
          </p:cNvPicPr>
          <p:nvPr/>
        </p:nvPicPr>
        <p:blipFill>
          <a:blip r:embed="rId2"/>
          <a:stretch>
            <a:fillRect/>
          </a:stretch>
        </p:blipFill>
        <p:spPr>
          <a:xfrm>
            <a:off x="10377126" y="1825814"/>
            <a:ext cx="537345" cy="545741"/>
          </a:xfrm>
          <a:prstGeom prst="rect">
            <a:avLst/>
          </a:prstGeom>
        </p:spPr>
      </p:pic>
      <p:pic>
        <p:nvPicPr>
          <p:cNvPr id="13" name="图片 12"/>
          <p:cNvPicPr>
            <a:picLocks noChangeAspect="1"/>
          </p:cNvPicPr>
          <p:nvPr/>
        </p:nvPicPr>
        <p:blipFill>
          <a:blip r:embed="rId2"/>
          <a:stretch>
            <a:fillRect/>
          </a:stretch>
        </p:blipFill>
        <p:spPr>
          <a:xfrm>
            <a:off x="10377126" y="3108084"/>
            <a:ext cx="537345" cy="545741"/>
          </a:xfrm>
          <a:prstGeom prst="rect">
            <a:avLst/>
          </a:prstGeom>
        </p:spPr>
      </p:pic>
      <p:sp>
        <p:nvSpPr>
          <p:cNvPr id="14" name="矩形 13"/>
          <p:cNvSpPr/>
          <p:nvPr/>
        </p:nvSpPr>
        <p:spPr>
          <a:xfrm>
            <a:off x="6793793" y="2649051"/>
            <a:ext cx="615553"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总会员数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562960" y="3990232"/>
            <a:ext cx="1077218"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线下消费会员数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8296603" y="3972855"/>
            <a:ext cx="1077218"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线上消费会员数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6655934" y="2337265"/>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2665</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18" name="矩形 17"/>
          <p:cNvSpPr/>
          <p:nvPr/>
        </p:nvSpPr>
        <p:spPr>
          <a:xfrm>
            <a:off x="10184133" y="2650602"/>
            <a:ext cx="923330" cy="184666"/>
          </a:xfrm>
          <a:prstGeom prst="rect">
            <a:avLst/>
          </a:prstGeom>
        </p:spPr>
        <p:txBody>
          <a:bodyPr wrap="none" lIns="0" tIns="0" rIns="0" bIns="0">
            <a:spAutoFit/>
          </a:bodyPr>
          <a:lstStyle/>
          <a:p>
            <a:r>
              <a:rPr lang="zh-CN" altLang="en-US" sz="1200" b="1">
                <a:solidFill>
                  <a:schemeClr val="accent6">
                    <a:lumMod val="60000"/>
                    <a:lumOff val="40000"/>
                  </a:schemeClr>
                </a:solidFill>
                <a:latin typeface="微软雅黑" panose="020B0503020204020204" pitchFamily="34" charset="-122"/>
                <a:ea typeface="微软雅黑" panose="020B0503020204020204" pitchFamily="34" charset="-122"/>
              </a:rPr>
              <a:t>未消费会员数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0279512" y="2338816"/>
            <a:ext cx="732573"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696</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0" name="矩形 19"/>
          <p:cNvSpPr/>
          <p:nvPr/>
        </p:nvSpPr>
        <p:spPr>
          <a:xfrm>
            <a:off x="6655934" y="3687118"/>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1946</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1" name="矩形 20"/>
          <p:cNvSpPr/>
          <p:nvPr/>
        </p:nvSpPr>
        <p:spPr>
          <a:xfrm>
            <a:off x="8548275" y="3687118"/>
            <a:ext cx="573875"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17</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2" name="矩形 21"/>
          <p:cNvSpPr/>
          <p:nvPr/>
        </p:nvSpPr>
        <p:spPr>
          <a:xfrm>
            <a:off x="8450492" y="2650602"/>
            <a:ext cx="769441"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8389577" y="2338816"/>
            <a:ext cx="891270"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1969</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4" name="矩形 23"/>
          <p:cNvSpPr/>
          <p:nvPr/>
        </p:nvSpPr>
        <p:spPr>
          <a:xfrm>
            <a:off x="10030245" y="3981796"/>
            <a:ext cx="1231106" cy="184666"/>
          </a:xfrm>
          <a:prstGeom prst="rect">
            <a:avLst/>
          </a:prstGeom>
        </p:spPr>
        <p:txBody>
          <a:bodyPr wrap="none" lIns="0" tIns="0" rIns="0" bIns="0">
            <a:spAutoFit/>
          </a:bodyPr>
          <a:lstStyle/>
          <a:p>
            <a:r>
              <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rPr>
              <a:t>全渠道消费会员数</a:t>
            </a:r>
            <a:endParaRPr lang="zh-CN" altLang="en-US" sz="12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0321992" y="3696060"/>
            <a:ext cx="647613" cy="307777"/>
          </a:xfrm>
          <a:prstGeom prst="rect">
            <a:avLst/>
          </a:prstGeom>
        </p:spPr>
        <p:txBody>
          <a:bodyPr wrap="none" lIns="0" tIns="0" rIns="0" bIns="0">
            <a:spAutoFit/>
          </a:bodyPr>
          <a:lstStyle/>
          <a:p>
            <a:r>
              <a:rPr lang="en-US" altLang="zh-CN" sz="2000" b="1" dirty="0">
                <a:solidFill>
                  <a:srgbClr val="029E42"/>
                </a:solidFill>
                <a:latin typeface="微软雅黑" panose="020B0503020204020204" pitchFamily="34" charset="-122"/>
                <a:ea typeface="微软雅黑" panose="020B0503020204020204" pitchFamily="34" charset="-122"/>
              </a:rPr>
              <a:t>5.7</a:t>
            </a:r>
            <a:r>
              <a:rPr lang="zh-CN" altLang="en-US" sz="2000" b="1" dirty="0">
                <a:solidFill>
                  <a:srgbClr val="029E42"/>
                </a:solidFill>
                <a:latin typeface="微软雅黑" panose="020B0503020204020204" pitchFamily="34" charset="-122"/>
                <a:ea typeface="微软雅黑" panose="020B0503020204020204" pitchFamily="34" charset="-122"/>
              </a:rPr>
              <a:t>万</a:t>
            </a:r>
            <a:endParaRPr lang="zh-CN" altLang="en-US" sz="2000" b="1" dirty="0">
              <a:solidFill>
                <a:srgbClr val="029E42"/>
              </a:solidFill>
              <a:latin typeface="微软雅黑" panose="020B0503020204020204" pitchFamily="34" charset="-122"/>
              <a:ea typeface="微软雅黑" panose="020B0503020204020204" pitchFamily="34" charset="-122"/>
            </a:endParaRPr>
          </a:p>
        </p:txBody>
      </p:sp>
      <p:sp>
        <p:nvSpPr>
          <p:cNvPr id="27" name="矩形 26"/>
          <p:cNvSpPr/>
          <p:nvPr/>
        </p:nvSpPr>
        <p:spPr>
          <a:xfrm>
            <a:off x="2689860" y="6429381"/>
            <a:ext cx="9443291" cy="290849"/>
          </a:xfrm>
          <a:prstGeom prst="rect">
            <a:avLst/>
          </a:prstGeom>
        </p:spPr>
        <p:txBody>
          <a:bodyPr wrap="none" lIns="0" tIns="0" rIns="0" bIns="0">
            <a:spAutoFit/>
          </a:bodyPr>
          <a:lstStyle/>
          <a:p>
            <a:pPr marL="171450" indent="-171450" algn="r">
              <a:lnSpc>
                <a:spcPct val="90000"/>
              </a:lnSpc>
              <a:spcBef>
                <a:spcPct val="0"/>
              </a:spcBef>
              <a:buFont typeface="Arial" panose="020B0604020202020204" pitchFamily="34" charset="0"/>
              <a:buChar char="•"/>
              <a:defRPr/>
            </a:pP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20140101-20190601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，人均相关数据时间范围为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20180601-20190601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a:p>
            <a:pPr algn="r">
              <a:lnSpc>
                <a:spcPct val="90000"/>
              </a:lnSpc>
              <a:spcBef>
                <a:spcPct val="0"/>
              </a:spcBef>
              <a:defRPr/>
            </a:pPr>
            <a:r>
              <a:rPr lang="zh-CN" altLang="en-US" sz="1050" dirty="0">
                <a:solidFill>
                  <a:schemeClr val="bg1">
                    <a:lumMod val="75000"/>
                  </a:schemeClr>
                </a:solidFill>
                <a:latin typeface="微软雅黑" panose="020B0503020204020204" pitchFamily="34" charset="-122"/>
                <a:ea typeface="微软雅黑" panose="020B0503020204020204" pitchFamily="34" charset="-122"/>
              </a:rPr>
              <a:t>线上消费主要渠道为杏仁、联合医生、</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O2O</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微信商城、恒修堂医馆、支付宝商城、益丰精选等，京东、饿了么、美团等消费数据未有会员标识，不进入统计。</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14400" y="1789183"/>
            <a:ext cx="4774093" cy="3737620"/>
            <a:chOff x="914400" y="1716524"/>
            <a:chExt cx="4774093" cy="3737620"/>
          </a:xfrm>
        </p:grpSpPr>
        <p:sp>
          <p:nvSpPr>
            <p:cNvPr id="29" name="Freeform 245"/>
            <p:cNvSpPr/>
            <p:nvPr/>
          </p:nvSpPr>
          <p:spPr bwMode="auto">
            <a:xfrm>
              <a:off x="4658552" y="1716524"/>
              <a:ext cx="1029941" cy="936310"/>
            </a:xfrm>
            <a:custGeom>
              <a:avLst/>
              <a:gdLst>
                <a:gd name="T0" fmla="*/ 30 w 426"/>
                <a:gd name="T1" fmla="*/ 13 h 414"/>
                <a:gd name="T2" fmla="*/ 74 w 426"/>
                <a:gd name="T3" fmla="*/ 8 h 414"/>
                <a:gd name="T4" fmla="*/ 83 w 426"/>
                <a:gd name="T5" fmla="*/ 13 h 414"/>
                <a:gd name="T6" fmla="*/ 111 w 426"/>
                <a:gd name="T7" fmla="*/ 12 h 414"/>
                <a:gd name="T8" fmla="*/ 143 w 426"/>
                <a:gd name="T9" fmla="*/ 56 h 414"/>
                <a:gd name="T10" fmla="*/ 166 w 426"/>
                <a:gd name="T11" fmla="*/ 90 h 414"/>
                <a:gd name="T12" fmla="*/ 202 w 426"/>
                <a:gd name="T13" fmla="*/ 156 h 414"/>
                <a:gd name="T14" fmla="*/ 259 w 426"/>
                <a:gd name="T15" fmla="*/ 157 h 414"/>
                <a:gd name="T16" fmla="*/ 272 w 426"/>
                <a:gd name="T17" fmla="*/ 168 h 414"/>
                <a:gd name="T18" fmla="*/ 290 w 426"/>
                <a:gd name="T19" fmla="*/ 169 h 414"/>
                <a:gd name="T20" fmla="*/ 316 w 426"/>
                <a:gd name="T21" fmla="*/ 220 h 414"/>
                <a:gd name="T22" fmla="*/ 381 w 426"/>
                <a:gd name="T23" fmla="*/ 181 h 414"/>
                <a:gd name="T24" fmla="*/ 406 w 426"/>
                <a:gd name="T25" fmla="*/ 168 h 414"/>
                <a:gd name="T26" fmla="*/ 421 w 426"/>
                <a:gd name="T27" fmla="*/ 152 h 414"/>
                <a:gd name="T28" fmla="*/ 422 w 426"/>
                <a:gd name="T29" fmla="*/ 178 h 414"/>
                <a:gd name="T30" fmla="*/ 426 w 426"/>
                <a:gd name="T31" fmla="*/ 185 h 414"/>
                <a:gd name="T32" fmla="*/ 426 w 426"/>
                <a:gd name="T33" fmla="*/ 194 h 414"/>
                <a:gd name="T34" fmla="*/ 420 w 426"/>
                <a:gd name="T35" fmla="*/ 213 h 414"/>
                <a:gd name="T36" fmla="*/ 414 w 426"/>
                <a:gd name="T37" fmla="*/ 307 h 414"/>
                <a:gd name="T38" fmla="*/ 407 w 426"/>
                <a:gd name="T39" fmla="*/ 316 h 414"/>
                <a:gd name="T40" fmla="*/ 367 w 426"/>
                <a:gd name="T41" fmla="*/ 311 h 414"/>
                <a:gd name="T42" fmla="*/ 351 w 426"/>
                <a:gd name="T43" fmla="*/ 340 h 414"/>
                <a:gd name="T44" fmla="*/ 355 w 426"/>
                <a:gd name="T45" fmla="*/ 356 h 414"/>
                <a:gd name="T46" fmla="*/ 364 w 426"/>
                <a:gd name="T47" fmla="*/ 401 h 414"/>
                <a:gd name="T48" fmla="*/ 342 w 426"/>
                <a:gd name="T49" fmla="*/ 390 h 414"/>
                <a:gd name="T50" fmla="*/ 299 w 426"/>
                <a:gd name="T51" fmla="*/ 414 h 414"/>
                <a:gd name="T52" fmla="*/ 281 w 426"/>
                <a:gd name="T53" fmla="*/ 405 h 414"/>
                <a:gd name="T54" fmla="*/ 274 w 426"/>
                <a:gd name="T55" fmla="*/ 395 h 414"/>
                <a:gd name="T56" fmla="*/ 274 w 426"/>
                <a:gd name="T57" fmla="*/ 381 h 414"/>
                <a:gd name="T58" fmla="*/ 264 w 426"/>
                <a:gd name="T59" fmla="*/ 380 h 414"/>
                <a:gd name="T60" fmla="*/ 262 w 426"/>
                <a:gd name="T61" fmla="*/ 395 h 414"/>
                <a:gd name="T62" fmla="*/ 251 w 426"/>
                <a:gd name="T63" fmla="*/ 397 h 414"/>
                <a:gd name="T64" fmla="*/ 247 w 426"/>
                <a:gd name="T65" fmla="*/ 393 h 414"/>
                <a:gd name="T66" fmla="*/ 243 w 426"/>
                <a:gd name="T67" fmla="*/ 384 h 414"/>
                <a:gd name="T68" fmla="*/ 230 w 426"/>
                <a:gd name="T69" fmla="*/ 378 h 414"/>
                <a:gd name="T70" fmla="*/ 211 w 426"/>
                <a:gd name="T71" fmla="*/ 359 h 414"/>
                <a:gd name="T72" fmla="*/ 140 w 426"/>
                <a:gd name="T73" fmla="*/ 359 h 414"/>
                <a:gd name="T74" fmla="*/ 117 w 426"/>
                <a:gd name="T75" fmla="*/ 329 h 414"/>
                <a:gd name="T76" fmla="*/ 90 w 426"/>
                <a:gd name="T77" fmla="*/ 326 h 414"/>
                <a:gd name="T78" fmla="*/ 101 w 426"/>
                <a:gd name="T79" fmla="*/ 306 h 414"/>
                <a:gd name="T80" fmla="*/ 69 w 426"/>
                <a:gd name="T81" fmla="*/ 286 h 414"/>
                <a:gd name="T82" fmla="*/ 78 w 426"/>
                <a:gd name="T83" fmla="*/ 262 h 414"/>
                <a:gd name="T84" fmla="*/ 89 w 426"/>
                <a:gd name="T85" fmla="*/ 253 h 414"/>
                <a:gd name="T86" fmla="*/ 113 w 426"/>
                <a:gd name="T87" fmla="*/ 216 h 414"/>
                <a:gd name="T88" fmla="*/ 126 w 426"/>
                <a:gd name="T89" fmla="*/ 200 h 414"/>
                <a:gd name="T90" fmla="*/ 137 w 426"/>
                <a:gd name="T91" fmla="*/ 177 h 414"/>
                <a:gd name="T92" fmla="*/ 129 w 426"/>
                <a:gd name="T93" fmla="*/ 173 h 414"/>
                <a:gd name="T94" fmla="*/ 124 w 426"/>
                <a:gd name="T95" fmla="*/ 170 h 414"/>
                <a:gd name="T96" fmla="*/ 142 w 426"/>
                <a:gd name="T97" fmla="*/ 119 h 414"/>
                <a:gd name="T98" fmla="*/ 142 w 426"/>
                <a:gd name="T99" fmla="*/ 98 h 414"/>
                <a:gd name="T100" fmla="*/ 140 w 426"/>
                <a:gd name="T101" fmla="*/ 105 h 414"/>
                <a:gd name="T102" fmla="*/ 119 w 426"/>
                <a:gd name="T103" fmla="*/ 84 h 414"/>
                <a:gd name="T104" fmla="*/ 109 w 426"/>
                <a:gd name="T105" fmla="*/ 96 h 414"/>
                <a:gd name="T106" fmla="*/ 57 w 426"/>
                <a:gd name="T107" fmla="*/ 106 h 414"/>
                <a:gd name="T108" fmla="*/ 41 w 426"/>
                <a:gd name="T109" fmla="*/ 91 h 414"/>
                <a:gd name="T110" fmla="*/ 43 w 426"/>
                <a:gd name="T111" fmla="*/ 67 h 414"/>
                <a:gd name="T112" fmla="*/ 32 w 426"/>
                <a:gd name="T113" fmla="*/ 63 h 414"/>
                <a:gd name="T114" fmla="*/ 30 w 426"/>
                <a:gd name="T115" fmla="*/ 60 h 414"/>
                <a:gd name="T116" fmla="*/ 27 w 426"/>
                <a:gd name="T117" fmla="*/ 57 h 414"/>
                <a:gd name="T118" fmla="*/ 15 w 426"/>
                <a:gd name="T119" fmla="*/ 67 h 414"/>
                <a:gd name="T120" fmla="*/ 0 w 426"/>
                <a:gd name="T121" fmla="*/ 57 h 414"/>
                <a:gd name="T122" fmla="*/ 6 w 426"/>
                <a:gd name="T123" fmla="*/ 25 h 414"/>
                <a:gd name="T124" fmla="*/ 30 w 426"/>
                <a:gd name="T125" fmla="*/ 13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6" h="414">
                  <a:moveTo>
                    <a:pt x="30" y="13"/>
                  </a:moveTo>
                  <a:cubicBezTo>
                    <a:pt x="42" y="0"/>
                    <a:pt x="59" y="8"/>
                    <a:pt x="74" y="8"/>
                  </a:cubicBezTo>
                  <a:cubicBezTo>
                    <a:pt x="76" y="9"/>
                    <a:pt x="81" y="12"/>
                    <a:pt x="83" y="13"/>
                  </a:cubicBezTo>
                  <a:cubicBezTo>
                    <a:pt x="92" y="13"/>
                    <a:pt x="102" y="13"/>
                    <a:pt x="111" y="12"/>
                  </a:cubicBezTo>
                  <a:cubicBezTo>
                    <a:pt x="123" y="26"/>
                    <a:pt x="131" y="43"/>
                    <a:pt x="143" y="56"/>
                  </a:cubicBezTo>
                  <a:cubicBezTo>
                    <a:pt x="153" y="66"/>
                    <a:pt x="157" y="79"/>
                    <a:pt x="166" y="90"/>
                  </a:cubicBezTo>
                  <a:cubicBezTo>
                    <a:pt x="181" y="110"/>
                    <a:pt x="186" y="136"/>
                    <a:pt x="202" y="156"/>
                  </a:cubicBezTo>
                  <a:cubicBezTo>
                    <a:pt x="221" y="152"/>
                    <a:pt x="240" y="159"/>
                    <a:pt x="259" y="157"/>
                  </a:cubicBezTo>
                  <a:cubicBezTo>
                    <a:pt x="264" y="160"/>
                    <a:pt x="268" y="164"/>
                    <a:pt x="272" y="168"/>
                  </a:cubicBezTo>
                  <a:cubicBezTo>
                    <a:pt x="278" y="169"/>
                    <a:pt x="284" y="169"/>
                    <a:pt x="290" y="169"/>
                  </a:cubicBezTo>
                  <a:cubicBezTo>
                    <a:pt x="301" y="185"/>
                    <a:pt x="299" y="207"/>
                    <a:pt x="316" y="220"/>
                  </a:cubicBezTo>
                  <a:cubicBezTo>
                    <a:pt x="343" y="222"/>
                    <a:pt x="365" y="200"/>
                    <a:pt x="381" y="181"/>
                  </a:cubicBezTo>
                  <a:cubicBezTo>
                    <a:pt x="390" y="178"/>
                    <a:pt x="398" y="173"/>
                    <a:pt x="406" y="168"/>
                  </a:cubicBezTo>
                  <a:cubicBezTo>
                    <a:pt x="409" y="161"/>
                    <a:pt x="415" y="156"/>
                    <a:pt x="421" y="152"/>
                  </a:cubicBezTo>
                  <a:cubicBezTo>
                    <a:pt x="424" y="160"/>
                    <a:pt x="423" y="169"/>
                    <a:pt x="422" y="178"/>
                  </a:cubicBezTo>
                  <a:cubicBezTo>
                    <a:pt x="423" y="179"/>
                    <a:pt x="425" y="183"/>
                    <a:pt x="426" y="185"/>
                  </a:cubicBezTo>
                  <a:cubicBezTo>
                    <a:pt x="426" y="187"/>
                    <a:pt x="426" y="192"/>
                    <a:pt x="426" y="194"/>
                  </a:cubicBezTo>
                  <a:cubicBezTo>
                    <a:pt x="422" y="200"/>
                    <a:pt x="418" y="206"/>
                    <a:pt x="420" y="213"/>
                  </a:cubicBezTo>
                  <a:cubicBezTo>
                    <a:pt x="421" y="244"/>
                    <a:pt x="412" y="275"/>
                    <a:pt x="414" y="307"/>
                  </a:cubicBezTo>
                  <a:cubicBezTo>
                    <a:pt x="411" y="310"/>
                    <a:pt x="409" y="313"/>
                    <a:pt x="407" y="316"/>
                  </a:cubicBezTo>
                  <a:cubicBezTo>
                    <a:pt x="394" y="315"/>
                    <a:pt x="381" y="312"/>
                    <a:pt x="367" y="311"/>
                  </a:cubicBezTo>
                  <a:cubicBezTo>
                    <a:pt x="364" y="321"/>
                    <a:pt x="356" y="330"/>
                    <a:pt x="351" y="340"/>
                  </a:cubicBezTo>
                  <a:cubicBezTo>
                    <a:pt x="352" y="346"/>
                    <a:pt x="353" y="351"/>
                    <a:pt x="355" y="356"/>
                  </a:cubicBezTo>
                  <a:cubicBezTo>
                    <a:pt x="359" y="371"/>
                    <a:pt x="363" y="385"/>
                    <a:pt x="364" y="401"/>
                  </a:cubicBezTo>
                  <a:cubicBezTo>
                    <a:pt x="356" y="414"/>
                    <a:pt x="347" y="396"/>
                    <a:pt x="342" y="390"/>
                  </a:cubicBezTo>
                  <a:cubicBezTo>
                    <a:pt x="325" y="393"/>
                    <a:pt x="312" y="405"/>
                    <a:pt x="299" y="414"/>
                  </a:cubicBezTo>
                  <a:cubicBezTo>
                    <a:pt x="292" y="412"/>
                    <a:pt x="287" y="408"/>
                    <a:pt x="281" y="405"/>
                  </a:cubicBezTo>
                  <a:cubicBezTo>
                    <a:pt x="279" y="401"/>
                    <a:pt x="277" y="398"/>
                    <a:pt x="274" y="395"/>
                  </a:cubicBezTo>
                  <a:cubicBezTo>
                    <a:pt x="274" y="391"/>
                    <a:pt x="274" y="384"/>
                    <a:pt x="274" y="381"/>
                  </a:cubicBezTo>
                  <a:cubicBezTo>
                    <a:pt x="272" y="381"/>
                    <a:pt x="267" y="380"/>
                    <a:pt x="264" y="380"/>
                  </a:cubicBezTo>
                  <a:cubicBezTo>
                    <a:pt x="263" y="385"/>
                    <a:pt x="263" y="390"/>
                    <a:pt x="262" y="395"/>
                  </a:cubicBezTo>
                  <a:cubicBezTo>
                    <a:pt x="259" y="396"/>
                    <a:pt x="254" y="397"/>
                    <a:pt x="251" y="397"/>
                  </a:cubicBezTo>
                  <a:cubicBezTo>
                    <a:pt x="250" y="396"/>
                    <a:pt x="248" y="394"/>
                    <a:pt x="247" y="393"/>
                  </a:cubicBezTo>
                  <a:cubicBezTo>
                    <a:pt x="246" y="390"/>
                    <a:pt x="244" y="386"/>
                    <a:pt x="243" y="384"/>
                  </a:cubicBezTo>
                  <a:cubicBezTo>
                    <a:pt x="239" y="382"/>
                    <a:pt x="234" y="380"/>
                    <a:pt x="230" y="378"/>
                  </a:cubicBezTo>
                  <a:cubicBezTo>
                    <a:pt x="225" y="371"/>
                    <a:pt x="222" y="358"/>
                    <a:pt x="211" y="359"/>
                  </a:cubicBezTo>
                  <a:cubicBezTo>
                    <a:pt x="188" y="360"/>
                    <a:pt x="164" y="363"/>
                    <a:pt x="140" y="359"/>
                  </a:cubicBezTo>
                  <a:cubicBezTo>
                    <a:pt x="126" y="356"/>
                    <a:pt x="124" y="340"/>
                    <a:pt x="117" y="329"/>
                  </a:cubicBezTo>
                  <a:cubicBezTo>
                    <a:pt x="108" y="327"/>
                    <a:pt x="99" y="327"/>
                    <a:pt x="90" y="326"/>
                  </a:cubicBezTo>
                  <a:cubicBezTo>
                    <a:pt x="93" y="319"/>
                    <a:pt x="97" y="312"/>
                    <a:pt x="101" y="306"/>
                  </a:cubicBezTo>
                  <a:cubicBezTo>
                    <a:pt x="88" y="305"/>
                    <a:pt x="73" y="300"/>
                    <a:pt x="69" y="286"/>
                  </a:cubicBezTo>
                  <a:cubicBezTo>
                    <a:pt x="70" y="277"/>
                    <a:pt x="74" y="269"/>
                    <a:pt x="78" y="262"/>
                  </a:cubicBezTo>
                  <a:cubicBezTo>
                    <a:pt x="82" y="259"/>
                    <a:pt x="85" y="256"/>
                    <a:pt x="89" y="253"/>
                  </a:cubicBezTo>
                  <a:cubicBezTo>
                    <a:pt x="103" y="246"/>
                    <a:pt x="109" y="230"/>
                    <a:pt x="113" y="216"/>
                  </a:cubicBezTo>
                  <a:cubicBezTo>
                    <a:pt x="117" y="211"/>
                    <a:pt x="122" y="206"/>
                    <a:pt x="126" y="200"/>
                  </a:cubicBezTo>
                  <a:cubicBezTo>
                    <a:pt x="131" y="194"/>
                    <a:pt x="134" y="185"/>
                    <a:pt x="137" y="177"/>
                  </a:cubicBezTo>
                  <a:cubicBezTo>
                    <a:pt x="135" y="176"/>
                    <a:pt x="131" y="174"/>
                    <a:pt x="129" y="173"/>
                  </a:cubicBezTo>
                  <a:cubicBezTo>
                    <a:pt x="128" y="172"/>
                    <a:pt x="125" y="171"/>
                    <a:pt x="124" y="170"/>
                  </a:cubicBezTo>
                  <a:cubicBezTo>
                    <a:pt x="130" y="153"/>
                    <a:pt x="133" y="135"/>
                    <a:pt x="142" y="119"/>
                  </a:cubicBezTo>
                  <a:cubicBezTo>
                    <a:pt x="146" y="113"/>
                    <a:pt x="143" y="105"/>
                    <a:pt x="142" y="98"/>
                  </a:cubicBezTo>
                  <a:cubicBezTo>
                    <a:pt x="140" y="105"/>
                    <a:pt x="140" y="105"/>
                    <a:pt x="140" y="105"/>
                  </a:cubicBezTo>
                  <a:cubicBezTo>
                    <a:pt x="133" y="98"/>
                    <a:pt x="126" y="91"/>
                    <a:pt x="119" y="84"/>
                  </a:cubicBezTo>
                  <a:cubicBezTo>
                    <a:pt x="115" y="88"/>
                    <a:pt x="112" y="92"/>
                    <a:pt x="109" y="96"/>
                  </a:cubicBezTo>
                  <a:cubicBezTo>
                    <a:pt x="91" y="98"/>
                    <a:pt x="74" y="102"/>
                    <a:pt x="57" y="106"/>
                  </a:cubicBezTo>
                  <a:cubicBezTo>
                    <a:pt x="51" y="101"/>
                    <a:pt x="46" y="96"/>
                    <a:pt x="41" y="91"/>
                  </a:cubicBezTo>
                  <a:cubicBezTo>
                    <a:pt x="42" y="83"/>
                    <a:pt x="43" y="75"/>
                    <a:pt x="43" y="67"/>
                  </a:cubicBezTo>
                  <a:cubicBezTo>
                    <a:pt x="40" y="66"/>
                    <a:pt x="35" y="64"/>
                    <a:pt x="32" y="63"/>
                  </a:cubicBezTo>
                  <a:cubicBezTo>
                    <a:pt x="31" y="62"/>
                    <a:pt x="30" y="61"/>
                    <a:pt x="30" y="60"/>
                  </a:cubicBezTo>
                  <a:cubicBezTo>
                    <a:pt x="29" y="59"/>
                    <a:pt x="28" y="58"/>
                    <a:pt x="27" y="57"/>
                  </a:cubicBezTo>
                  <a:cubicBezTo>
                    <a:pt x="23" y="60"/>
                    <a:pt x="19" y="64"/>
                    <a:pt x="15" y="67"/>
                  </a:cubicBezTo>
                  <a:cubicBezTo>
                    <a:pt x="10" y="63"/>
                    <a:pt x="5" y="60"/>
                    <a:pt x="0" y="57"/>
                  </a:cubicBezTo>
                  <a:cubicBezTo>
                    <a:pt x="2" y="46"/>
                    <a:pt x="4" y="36"/>
                    <a:pt x="6" y="25"/>
                  </a:cubicBezTo>
                  <a:cubicBezTo>
                    <a:pt x="14" y="21"/>
                    <a:pt x="22" y="18"/>
                    <a:pt x="30"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0" name="Freeform 246"/>
            <p:cNvSpPr/>
            <p:nvPr/>
          </p:nvSpPr>
          <p:spPr bwMode="auto">
            <a:xfrm>
              <a:off x="2468022" y="2858605"/>
              <a:ext cx="1317366" cy="1117040"/>
            </a:xfrm>
            <a:custGeom>
              <a:avLst/>
              <a:gdLst>
                <a:gd name="T0" fmla="*/ 138 w 546"/>
                <a:gd name="T1" fmla="*/ 0 h 494"/>
                <a:gd name="T2" fmla="*/ 146 w 546"/>
                <a:gd name="T3" fmla="*/ 8 h 494"/>
                <a:gd name="T4" fmla="*/ 176 w 546"/>
                <a:gd name="T5" fmla="*/ 76 h 494"/>
                <a:gd name="T6" fmla="*/ 195 w 546"/>
                <a:gd name="T7" fmla="*/ 112 h 494"/>
                <a:gd name="T8" fmla="*/ 251 w 546"/>
                <a:gd name="T9" fmla="*/ 105 h 494"/>
                <a:gd name="T10" fmla="*/ 233 w 546"/>
                <a:gd name="T11" fmla="*/ 144 h 494"/>
                <a:gd name="T12" fmla="*/ 257 w 546"/>
                <a:gd name="T13" fmla="*/ 159 h 494"/>
                <a:gd name="T14" fmla="*/ 281 w 546"/>
                <a:gd name="T15" fmla="*/ 191 h 494"/>
                <a:gd name="T16" fmla="*/ 311 w 546"/>
                <a:gd name="T17" fmla="*/ 207 h 494"/>
                <a:gd name="T18" fmla="*/ 311 w 546"/>
                <a:gd name="T19" fmla="*/ 189 h 494"/>
                <a:gd name="T20" fmla="*/ 379 w 546"/>
                <a:gd name="T21" fmla="*/ 178 h 494"/>
                <a:gd name="T22" fmla="*/ 378 w 546"/>
                <a:gd name="T23" fmla="*/ 211 h 494"/>
                <a:gd name="T24" fmla="*/ 404 w 546"/>
                <a:gd name="T25" fmla="*/ 278 h 494"/>
                <a:gd name="T26" fmla="*/ 428 w 546"/>
                <a:gd name="T27" fmla="*/ 314 h 494"/>
                <a:gd name="T28" fmla="*/ 445 w 546"/>
                <a:gd name="T29" fmla="*/ 356 h 494"/>
                <a:gd name="T30" fmla="*/ 459 w 546"/>
                <a:gd name="T31" fmla="*/ 376 h 494"/>
                <a:gd name="T32" fmla="*/ 491 w 546"/>
                <a:gd name="T33" fmla="*/ 350 h 494"/>
                <a:gd name="T34" fmla="*/ 485 w 546"/>
                <a:gd name="T35" fmla="*/ 292 h 494"/>
                <a:gd name="T36" fmla="*/ 525 w 546"/>
                <a:gd name="T37" fmla="*/ 306 h 494"/>
                <a:gd name="T38" fmla="*/ 542 w 546"/>
                <a:gd name="T39" fmla="*/ 366 h 494"/>
                <a:gd name="T40" fmla="*/ 476 w 546"/>
                <a:gd name="T41" fmla="*/ 381 h 494"/>
                <a:gd name="T42" fmla="*/ 461 w 546"/>
                <a:gd name="T43" fmla="*/ 448 h 494"/>
                <a:gd name="T44" fmla="*/ 442 w 546"/>
                <a:gd name="T45" fmla="*/ 458 h 494"/>
                <a:gd name="T46" fmla="*/ 424 w 546"/>
                <a:gd name="T47" fmla="*/ 488 h 494"/>
                <a:gd name="T48" fmla="*/ 389 w 546"/>
                <a:gd name="T49" fmla="*/ 486 h 494"/>
                <a:gd name="T50" fmla="*/ 352 w 546"/>
                <a:gd name="T51" fmla="*/ 440 h 494"/>
                <a:gd name="T52" fmla="*/ 349 w 546"/>
                <a:gd name="T53" fmla="*/ 423 h 494"/>
                <a:gd name="T54" fmla="*/ 301 w 546"/>
                <a:gd name="T55" fmla="*/ 452 h 494"/>
                <a:gd name="T56" fmla="*/ 317 w 546"/>
                <a:gd name="T57" fmla="*/ 381 h 494"/>
                <a:gd name="T58" fmla="*/ 346 w 546"/>
                <a:gd name="T59" fmla="*/ 322 h 494"/>
                <a:gd name="T60" fmla="*/ 338 w 546"/>
                <a:gd name="T61" fmla="*/ 303 h 494"/>
                <a:gd name="T62" fmla="*/ 263 w 546"/>
                <a:gd name="T63" fmla="*/ 215 h 494"/>
                <a:gd name="T64" fmla="*/ 223 w 546"/>
                <a:gd name="T65" fmla="*/ 198 h 494"/>
                <a:gd name="T66" fmla="*/ 167 w 546"/>
                <a:gd name="T67" fmla="*/ 180 h 494"/>
                <a:gd name="T68" fmla="*/ 148 w 546"/>
                <a:gd name="T69" fmla="*/ 164 h 494"/>
                <a:gd name="T70" fmla="*/ 90 w 546"/>
                <a:gd name="T71" fmla="*/ 171 h 494"/>
                <a:gd name="T72" fmla="*/ 65 w 546"/>
                <a:gd name="T73" fmla="*/ 153 h 494"/>
                <a:gd name="T74" fmla="*/ 10 w 546"/>
                <a:gd name="T75" fmla="*/ 93 h 494"/>
                <a:gd name="T76" fmla="*/ 31 w 546"/>
                <a:gd name="T77" fmla="*/ 87 h 494"/>
                <a:gd name="T78" fmla="*/ 65 w 546"/>
                <a:gd name="T79" fmla="*/ 50 h 494"/>
                <a:gd name="T80" fmla="*/ 122 w 546"/>
                <a:gd name="T81" fmla="*/ 3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6" h="494">
                  <a:moveTo>
                    <a:pt x="122" y="34"/>
                  </a:moveTo>
                  <a:cubicBezTo>
                    <a:pt x="125" y="22"/>
                    <a:pt x="127" y="8"/>
                    <a:pt x="138" y="0"/>
                  </a:cubicBezTo>
                  <a:cubicBezTo>
                    <a:pt x="139" y="2"/>
                    <a:pt x="143" y="6"/>
                    <a:pt x="144" y="7"/>
                  </a:cubicBezTo>
                  <a:cubicBezTo>
                    <a:pt x="146" y="8"/>
                    <a:pt x="146" y="8"/>
                    <a:pt x="146" y="8"/>
                  </a:cubicBezTo>
                  <a:cubicBezTo>
                    <a:pt x="153" y="12"/>
                    <a:pt x="160" y="15"/>
                    <a:pt x="166" y="20"/>
                  </a:cubicBezTo>
                  <a:cubicBezTo>
                    <a:pt x="175" y="37"/>
                    <a:pt x="172" y="57"/>
                    <a:pt x="176" y="76"/>
                  </a:cubicBezTo>
                  <a:cubicBezTo>
                    <a:pt x="176" y="81"/>
                    <a:pt x="182" y="83"/>
                    <a:pt x="185" y="86"/>
                  </a:cubicBezTo>
                  <a:cubicBezTo>
                    <a:pt x="193" y="92"/>
                    <a:pt x="195" y="102"/>
                    <a:pt x="195" y="112"/>
                  </a:cubicBezTo>
                  <a:cubicBezTo>
                    <a:pt x="196" y="111"/>
                    <a:pt x="198" y="111"/>
                    <a:pt x="199" y="111"/>
                  </a:cubicBezTo>
                  <a:cubicBezTo>
                    <a:pt x="216" y="106"/>
                    <a:pt x="234" y="102"/>
                    <a:pt x="251" y="105"/>
                  </a:cubicBezTo>
                  <a:cubicBezTo>
                    <a:pt x="250" y="116"/>
                    <a:pt x="244" y="127"/>
                    <a:pt x="238" y="137"/>
                  </a:cubicBezTo>
                  <a:cubicBezTo>
                    <a:pt x="236" y="139"/>
                    <a:pt x="235" y="142"/>
                    <a:pt x="233" y="144"/>
                  </a:cubicBezTo>
                  <a:cubicBezTo>
                    <a:pt x="233" y="146"/>
                    <a:pt x="232" y="149"/>
                    <a:pt x="232" y="150"/>
                  </a:cubicBezTo>
                  <a:cubicBezTo>
                    <a:pt x="240" y="154"/>
                    <a:pt x="249" y="157"/>
                    <a:pt x="257" y="159"/>
                  </a:cubicBezTo>
                  <a:cubicBezTo>
                    <a:pt x="261" y="162"/>
                    <a:pt x="264" y="165"/>
                    <a:pt x="267" y="168"/>
                  </a:cubicBezTo>
                  <a:cubicBezTo>
                    <a:pt x="269" y="176"/>
                    <a:pt x="272" y="186"/>
                    <a:pt x="281" y="191"/>
                  </a:cubicBezTo>
                  <a:cubicBezTo>
                    <a:pt x="282" y="191"/>
                    <a:pt x="283" y="192"/>
                    <a:pt x="284" y="193"/>
                  </a:cubicBezTo>
                  <a:cubicBezTo>
                    <a:pt x="286" y="205"/>
                    <a:pt x="299" y="212"/>
                    <a:pt x="311" y="207"/>
                  </a:cubicBezTo>
                  <a:cubicBezTo>
                    <a:pt x="318" y="206"/>
                    <a:pt x="315" y="200"/>
                    <a:pt x="313" y="195"/>
                  </a:cubicBezTo>
                  <a:cubicBezTo>
                    <a:pt x="311" y="189"/>
                    <a:pt x="311" y="189"/>
                    <a:pt x="311" y="189"/>
                  </a:cubicBezTo>
                  <a:cubicBezTo>
                    <a:pt x="322" y="189"/>
                    <a:pt x="333" y="189"/>
                    <a:pt x="344" y="188"/>
                  </a:cubicBezTo>
                  <a:cubicBezTo>
                    <a:pt x="357" y="188"/>
                    <a:pt x="368" y="181"/>
                    <a:pt x="379" y="178"/>
                  </a:cubicBezTo>
                  <a:cubicBezTo>
                    <a:pt x="387" y="187"/>
                    <a:pt x="381" y="199"/>
                    <a:pt x="380" y="209"/>
                  </a:cubicBezTo>
                  <a:cubicBezTo>
                    <a:pt x="380" y="210"/>
                    <a:pt x="378" y="211"/>
                    <a:pt x="378" y="211"/>
                  </a:cubicBezTo>
                  <a:cubicBezTo>
                    <a:pt x="361" y="215"/>
                    <a:pt x="359" y="232"/>
                    <a:pt x="357" y="246"/>
                  </a:cubicBezTo>
                  <a:cubicBezTo>
                    <a:pt x="371" y="258"/>
                    <a:pt x="388" y="268"/>
                    <a:pt x="404" y="278"/>
                  </a:cubicBezTo>
                  <a:cubicBezTo>
                    <a:pt x="417" y="285"/>
                    <a:pt x="420" y="300"/>
                    <a:pt x="427" y="312"/>
                  </a:cubicBezTo>
                  <a:cubicBezTo>
                    <a:pt x="428" y="314"/>
                    <a:pt x="428" y="314"/>
                    <a:pt x="428" y="314"/>
                  </a:cubicBezTo>
                  <a:cubicBezTo>
                    <a:pt x="426" y="326"/>
                    <a:pt x="424" y="339"/>
                    <a:pt x="423" y="351"/>
                  </a:cubicBezTo>
                  <a:cubicBezTo>
                    <a:pt x="429" y="356"/>
                    <a:pt x="438" y="354"/>
                    <a:pt x="445" y="356"/>
                  </a:cubicBezTo>
                  <a:cubicBezTo>
                    <a:pt x="446" y="358"/>
                    <a:pt x="448" y="359"/>
                    <a:pt x="449" y="361"/>
                  </a:cubicBezTo>
                  <a:cubicBezTo>
                    <a:pt x="452" y="366"/>
                    <a:pt x="451" y="374"/>
                    <a:pt x="459" y="376"/>
                  </a:cubicBezTo>
                  <a:cubicBezTo>
                    <a:pt x="471" y="379"/>
                    <a:pt x="473" y="364"/>
                    <a:pt x="478" y="357"/>
                  </a:cubicBezTo>
                  <a:cubicBezTo>
                    <a:pt x="482" y="354"/>
                    <a:pt x="487" y="352"/>
                    <a:pt x="491" y="350"/>
                  </a:cubicBezTo>
                  <a:cubicBezTo>
                    <a:pt x="489" y="338"/>
                    <a:pt x="483" y="327"/>
                    <a:pt x="477" y="317"/>
                  </a:cubicBezTo>
                  <a:cubicBezTo>
                    <a:pt x="473" y="308"/>
                    <a:pt x="480" y="299"/>
                    <a:pt x="485" y="292"/>
                  </a:cubicBezTo>
                  <a:cubicBezTo>
                    <a:pt x="497" y="299"/>
                    <a:pt x="510" y="305"/>
                    <a:pt x="524" y="306"/>
                  </a:cubicBezTo>
                  <a:cubicBezTo>
                    <a:pt x="525" y="306"/>
                    <a:pt x="525" y="306"/>
                    <a:pt x="525" y="306"/>
                  </a:cubicBezTo>
                  <a:cubicBezTo>
                    <a:pt x="530" y="315"/>
                    <a:pt x="538" y="320"/>
                    <a:pt x="546" y="325"/>
                  </a:cubicBezTo>
                  <a:cubicBezTo>
                    <a:pt x="545" y="339"/>
                    <a:pt x="543" y="353"/>
                    <a:pt x="542" y="366"/>
                  </a:cubicBezTo>
                  <a:cubicBezTo>
                    <a:pt x="530" y="370"/>
                    <a:pt x="518" y="373"/>
                    <a:pt x="509" y="381"/>
                  </a:cubicBezTo>
                  <a:cubicBezTo>
                    <a:pt x="499" y="391"/>
                    <a:pt x="487" y="377"/>
                    <a:pt x="476" y="381"/>
                  </a:cubicBezTo>
                  <a:cubicBezTo>
                    <a:pt x="466" y="390"/>
                    <a:pt x="465" y="406"/>
                    <a:pt x="467" y="419"/>
                  </a:cubicBezTo>
                  <a:cubicBezTo>
                    <a:pt x="469" y="429"/>
                    <a:pt x="465" y="439"/>
                    <a:pt x="461" y="448"/>
                  </a:cubicBezTo>
                  <a:cubicBezTo>
                    <a:pt x="456" y="450"/>
                    <a:pt x="450" y="451"/>
                    <a:pt x="444" y="453"/>
                  </a:cubicBezTo>
                  <a:cubicBezTo>
                    <a:pt x="442" y="458"/>
                    <a:pt x="442" y="458"/>
                    <a:pt x="442" y="458"/>
                  </a:cubicBezTo>
                  <a:cubicBezTo>
                    <a:pt x="441" y="460"/>
                    <a:pt x="440" y="462"/>
                    <a:pt x="440" y="464"/>
                  </a:cubicBezTo>
                  <a:cubicBezTo>
                    <a:pt x="436" y="473"/>
                    <a:pt x="433" y="483"/>
                    <a:pt x="424" y="488"/>
                  </a:cubicBezTo>
                  <a:cubicBezTo>
                    <a:pt x="416" y="494"/>
                    <a:pt x="406" y="493"/>
                    <a:pt x="397" y="494"/>
                  </a:cubicBezTo>
                  <a:cubicBezTo>
                    <a:pt x="394" y="491"/>
                    <a:pt x="392" y="489"/>
                    <a:pt x="389" y="486"/>
                  </a:cubicBezTo>
                  <a:cubicBezTo>
                    <a:pt x="394" y="474"/>
                    <a:pt x="394" y="459"/>
                    <a:pt x="384" y="450"/>
                  </a:cubicBezTo>
                  <a:cubicBezTo>
                    <a:pt x="374" y="445"/>
                    <a:pt x="363" y="443"/>
                    <a:pt x="352" y="440"/>
                  </a:cubicBezTo>
                  <a:cubicBezTo>
                    <a:pt x="350" y="440"/>
                    <a:pt x="348" y="439"/>
                    <a:pt x="346" y="439"/>
                  </a:cubicBezTo>
                  <a:cubicBezTo>
                    <a:pt x="347" y="433"/>
                    <a:pt x="348" y="428"/>
                    <a:pt x="349" y="423"/>
                  </a:cubicBezTo>
                  <a:cubicBezTo>
                    <a:pt x="341" y="414"/>
                    <a:pt x="327" y="417"/>
                    <a:pt x="318" y="422"/>
                  </a:cubicBezTo>
                  <a:cubicBezTo>
                    <a:pt x="309" y="429"/>
                    <a:pt x="306" y="442"/>
                    <a:pt x="301" y="452"/>
                  </a:cubicBezTo>
                  <a:cubicBezTo>
                    <a:pt x="292" y="441"/>
                    <a:pt x="280" y="432"/>
                    <a:pt x="269" y="421"/>
                  </a:cubicBezTo>
                  <a:cubicBezTo>
                    <a:pt x="290" y="414"/>
                    <a:pt x="302" y="395"/>
                    <a:pt x="317" y="381"/>
                  </a:cubicBezTo>
                  <a:cubicBezTo>
                    <a:pt x="329" y="371"/>
                    <a:pt x="333" y="354"/>
                    <a:pt x="339" y="340"/>
                  </a:cubicBezTo>
                  <a:cubicBezTo>
                    <a:pt x="341" y="334"/>
                    <a:pt x="343" y="328"/>
                    <a:pt x="346" y="322"/>
                  </a:cubicBezTo>
                  <a:cubicBezTo>
                    <a:pt x="355" y="318"/>
                    <a:pt x="354" y="308"/>
                    <a:pt x="345" y="306"/>
                  </a:cubicBezTo>
                  <a:cubicBezTo>
                    <a:pt x="343" y="306"/>
                    <a:pt x="339" y="304"/>
                    <a:pt x="338" y="303"/>
                  </a:cubicBezTo>
                  <a:cubicBezTo>
                    <a:pt x="338" y="280"/>
                    <a:pt x="328" y="248"/>
                    <a:pt x="300" y="247"/>
                  </a:cubicBezTo>
                  <a:cubicBezTo>
                    <a:pt x="288" y="236"/>
                    <a:pt x="276" y="225"/>
                    <a:pt x="263" y="215"/>
                  </a:cubicBezTo>
                  <a:cubicBezTo>
                    <a:pt x="252" y="206"/>
                    <a:pt x="237" y="204"/>
                    <a:pt x="225" y="199"/>
                  </a:cubicBezTo>
                  <a:cubicBezTo>
                    <a:pt x="224" y="199"/>
                    <a:pt x="224" y="198"/>
                    <a:pt x="223" y="198"/>
                  </a:cubicBezTo>
                  <a:cubicBezTo>
                    <a:pt x="221" y="193"/>
                    <a:pt x="221" y="185"/>
                    <a:pt x="215" y="183"/>
                  </a:cubicBezTo>
                  <a:cubicBezTo>
                    <a:pt x="200" y="175"/>
                    <a:pt x="183" y="181"/>
                    <a:pt x="167" y="180"/>
                  </a:cubicBezTo>
                  <a:cubicBezTo>
                    <a:pt x="166" y="179"/>
                    <a:pt x="165" y="178"/>
                    <a:pt x="164" y="178"/>
                  </a:cubicBezTo>
                  <a:cubicBezTo>
                    <a:pt x="160" y="172"/>
                    <a:pt x="154" y="167"/>
                    <a:pt x="148" y="164"/>
                  </a:cubicBezTo>
                  <a:cubicBezTo>
                    <a:pt x="136" y="172"/>
                    <a:pt x="129" y="185"/>
                    <a:pt x="127" y="199"/>
                  </a:cubicBezTo>
                  <a:cubicBezTo>
                    <a:pt x="110" y="196"/>
                    <a:pt x="107" y="173"/>
                    <a:pt x="90" y="171"/>
                  </a:cubicBezTo>
                  <a:cubicBezTo>
                    <a:pt x="89" y="170"/>
                    <a:pt x="89" y="170"/>
                    <a:pt x="89" y="170"/>
                  </a:cubicBezTo>
                  <a:cubicBezTo>
                    <a:pt x="81" y="164"/>
                    <a:pt x="74" y="157"/>
                    <a:pt x="65" y="153"/>
                  </a:cubicBezTo>
                  <a:cubicBezTo>
                    <a:pt x="46" y="145"/>
                    <a:pt x="25" y="148"/>
                    <a:pt x="5" y="149"/>
                  </a:cubicBezTo>
                  <a:cubicBezTo>
                    <a:pt x="0" y="130"/>
                    <a:pt x="3" y="111"/>
                    <a:pt x="10" y="93"/>
                  </a:cubicBezTo>
                  <a:cubicBezTo>
                    <a:pt x="15" y="93"/>
                    <a:pt x="21" y="92"/>
                    <a:pt x="26" y="91"/>
                  </a:cubicBezTo>
                  <a:cubicBezTo>
                    <a:pt x="27" y="90"/>
                    <a:pt x="30" y="88"/>
                    <a:pt x="31" y="87"/>
                  </a:cubicBezTo>
                  <a:cubicBezTo>
                    <a:pt x="32" y="87"/>
                    <a:pt x="34" y="85"/>
                    <a:pt x="35" y="84"/>
                  </a:cubicBezTo>
                  <a:cubicBezTo>
                    <a:pt x="48" y="76"/>
                    <a:pt x="57" y="63"/>
                    <a:pt x="65" y="50"/>
                  </a:cubicBezTo>
                  <a:cubicBezTo>
                    <a:pt x="66" y="49"/>
                    <a:pt x="69" y="47"/>
                    <a:pt x="70" y="45"/>
                  </a:cubicBezTo>
                  <a:cubicBezTo>
                    <a:pt x="88" y="44"/>
                    <a:pt x="106" y="43"/>
                    <a:pt x="122" y="34"/>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1" name="Freeform 247"/>
            <p:cNvSpPr/>
            <p:nvPr/>
          </p:nvSpPr>
          <p:spPr bwMode="auto">
            <a:xfrm>
              <a:off x="3925834" y="3136232"/>
              <a:ext cx="341862" cy="615135"/>
            </a:xfrm>
            <a:custGeom>
              <a:avLst/>
              <a:gdLst>
                <a:gd name="T0" fmla="*/ 69 w 142"/>
                <a:gd name="T1" fmla="*/ 23 h 272"/>
                <a:gd name="T2" fmla="*/ 132 w 142"/>
                <a:gd name="T3" fmla="*/ 0 h 272"/>
                <a:gd name="T4" fmla="*/ 125 w 142"/>
                <a:gd name="T5" fmla="*/ 26 h 272"/>
                <a:gd name="T6" fmla="*/ 142 w 142"/>
                <a:gd name="T7" fmla="*/ 38 h 272"/>
                <a:gd name="T8" fmla="*/ 141 w 142"/>
                <a:gd name="T9" fmla="*/ 57 h 272"/>
                <a:gd name="T10" fmla="*/ 122 w 142"/>
                <a:gd name="T11" fmla="*/ 63 h 272"/>
                <a:gd name="T12" fmla="*/ 116 w 142"/>
                <a:gd name="T13" fmla="*/ 92 h 272"/>
                <a:gd name="T14" fmla="*/ 130 w 142"/>
                <a:gd name="T15" fmla="*/ 130 h 272"/>
                <a:gd name="T16" fmla="*/ 120 w 142"/>
                <a:gd name="T17" fmla="*/ 195 h 272"/>
                <a:gd name="T18" fmla="*/ 109 w 142"/>
                <a:gd name="T19" fmla="*/ 241 h 272"/>
                <a:gd name="T20" fmla="*/ 5 w 142"/>
                <a:gd name="T21" fmla="*/ 272 h 272"/>
                <a:gd name="T22" fmla="*/ 6 w 142"/>
                <a:gd name="T23" fmla="*/ 208 h 272"/>
                <a:gd name="T24" fmla="*/ 6 w 142"/>
                <a:gd name="T25" fmla="*/ 128 h 272"/>
                <a:gd name="T26" fmla="*/ 21 w 142"/>
                <a:gd name="T27" fmla="*/ 79 h 272"/>
                <a:gd name="T28" fmla="*/ 32 w 142"/>
                <a:gd name="T29" fmla="*/ 54 h 272"/>
                <a:gd name="T30" fmla="*/ 54 w 142"/>
                <a:gd name="T31" fmla="*/ 43 h 272"/>
                <a:gd name="T32" fmla="*/ 58 w 142"/>
                <a:gd name="T33" fmla="*/ 39 h 272"/>
                <a:gd name="T34" fmla="*/ 69 w 142"/>
                <a:gd name="T35" fmla="*/ 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72">
                  <a:moveTo>
                    <a:pt x="69" y="23"/>
                  </a:moveTo>
                  <a:cubicBezTo>
                    <a:pt x="90" y="17"/>
                    <a:pt x="111" y="7"/>
                    <a:pt x="132" y="0"/>
                  </a:cubicBezTo>
                  <a:cubicBezTo>
                    <a:pt x="129" y="8"/>
                    <a:pt x="126" y="17"/>
                    <a:pt x="125" y="26"/>
                  </a:cubicBezTo>
                  <a:cubicBezTo>
                    <a:pt x="130" y="31"/>
                    <a:pt x="136" y="34"/>
                    <a:pt x="142" y="38"/>
                  </a:cubicBezTo>
                  <a:cubicBezTo>
                    <a:pt x="142" y="44"/>
                    <a:pt x="142" y="51"/>
                    <a:pt x="141" y="57"/>
                  </a:cubicBezTo>
                  <a:cubicBezTo>
                    <a:pt x="135" y="59"/>
                    <a:pt x="128" y="61"/>
                    <a:pt x="122" y="63"/>
                  </a:cubicBezTo>
                  <a:cubicBezTo>
                    <a:pt x="119" y="73"/>
                    <a:pt x="116" y="82"/>
                    <a:pt x="116" y="92"/>
                  </a:cubicBezTo>
                  <a:cubicBezTo>
                    <a:pt x="114" y="107"/>
                    <a:pt x="130" y="116"/>
                    <a:pt x="130" y="130"/>
                  </a:cubicBezTo>
                  <a:cubicBezTo>
                    <a:pt x="130" y="153"/>
                    <a:pt x="113" y="173"/>
                    <a:pt x="120" y="195"/>
                  </a:cubicBezTo>
                  <a:cubicBezTo>
                    <a:pt x="125" y="211"/>
                    <a:pt x="126" y="233"/>
                    <a:pt x="109" y="241"/>
                  </a:cubicBezTo>
                  <a:cubicBezTo>
                    <a:pt x="74" y="249"/>
                    <a:pt x="38" y="256"/>
                    <a:pt x="5" y="272"/>
                  </a:cubicBezTo>
                  <a:cubicBezTo>
                    <a:pt x="0" y="251"/>
                    <a:pt x="12" y="230"/>
                    <a:pt x="6" y="208"/>
                  </a:cubicBezTo>
                  <a:cubicBezTo>
                    <a:pt x="0" y="182"/>
                    <a:pt x="5" y="155"/>
                    <a:pt x="6" y="128"/>
                  </a:cubicBezTo>
                  <a:cubicBezTo>
                    <a:pt x="6" y="111"/>
                    <a:pt x="16" y="95"/>
                    <a:pt x="21" y="79"/>
                  </a:cubicBezTo>
                  <a:cubicBezTo>
                    <a:pt x="24" y="71"/>
                    <a:pt x="26" y="61"/>
                    <a:pt x="32" y="54"/>
                  </a:cubicBezTo>
                  <a:cubicBezTo>
                    <a:pt x="39" y="49"/>
                    <a:pt x="47" y="47"/>
                    <a:pt x="54" y="43"/>
                  </a:cubicBezTo>
                  <a:cubicBezTo>
                    <a:pt x="55" y="42"/>
                    <a:pt x="57" y="40"/>
                    <a:pt x="58" y="39"/>
                  </a:cubicBezTo>
                  <a:cubicBezTo>
                    <a:pt x="62" y="34"/>
                    <a:pt x="65" y="28"/>
                    <a:pt x="69" y="2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2" name="Freeform 248"/>
            <p:cNvSpPr/>
            <p:nvPr/>
          </p:nvSpPr>
          <p:spPr bwMode="auto">
            <a:xfrm>
              <a:off x="1071178" y="3371398"/>
              <a:ext cx="1830160" cy="1114863"/>
            </a:xfrm>
            <a:custGeom>
              <a:avLst/>
              <a:gdLst>
                <a:gd name="T0" fmla="*/ 109 w 758"/>
                <a:gd name="T1" fmla="*/ 0 h 493"/>
                <a:gd name="T2" fmla="*/ 153 w 758"/>
                <a:gd name="T3" fmla="*/ 21 h 493"/>
                <a:gd name="T4" fmla="*/ 217 w 758"/>
                <a:gd name="T5" fmla="*/ 32 h 493"/>
                <a:gd name="T6" fmla="*/ 301 w 758"/>
                <a:gd name="T7" fmla="*/ 37 h 493"/>
                <a:gd name="T8" fmla="*/ 400 w 758"/>
                <a:gd name="T9" fmla="*/ 26 h 493"/>
                <a:gd name="T10" fmla="*/ 442 w 758"/>
                <a:gd name="T11" fmla="*/ 53 h 493"/>
                <a:gd name="T12" fmla="*/ 429 w 758"/>
                <a:gd name="T13" fmla="*/ 104 h 493"/>
                <a:gd name="T14" fmla="*/ 426 w 758"/>
                <a:gd name="T15" fmla="*/ 144 h 493"/>
                <a:gd name="T16" fmla="*/ 453 w 758"/>
                <a:gd name="T17" fmla="*/ 197 h 493"/>
                <a:gd name="T18" fmla="*/ 518 w 758"/>
                <a:gd name="T19" fmla="*/ 223 h 493"/>
                <a:gd name="T20" fmla="*/ 612 w 758"/>
                <a:gd name="T21" fmla="*/ 251 h 493"/>
                <a:gd name="T22" fmla="*/ 645 w 758"/>
                <a:gd name="T23" fmla="*/ 293 h 493"/>
                <a:gd name="T24" fmla="*/ 685 w 758"/>
                <a:gd name="T25" fmla="*/ 278 h 493"/>
                <a:gd name="T26" fmla="*/ 701 w 758"/>
                <a:gd name="T27" fmla="*/ 264 h 493"/>
                <a:gd name="T28" fmla="*/ 729 w 758"/>
                <a:gd name="T29" fmla="*/ 270 h 493"/>
                <a:gd name="T30" fmla="*/ 749 w 758"/>
                <a:gd name="T31" fmla="*/ 302 h 493"/>
                <a:gd name="T32" fmla="*/ 718 w 758"/>
                <a:gd name="T33" fmla="*/ 449 h 493"/>
                <a:gd name="T34" fmla="*/ 686 w 758"/>
                <a:gd name="T35" fmla="*/ 440 h 493"/>
                <a:gd name="T36" fmla="*/ 644 w 758"/>
                <a:gd name="T37" fmla="*/ 448 h 493"/>
                <a:gd name="T38" fmla="*/ 600 w 758"/>
                <a:gd name="T39" fmla="*/ 447 h 493"/>
                <a:gd name="T40" fmla="*/ 507 w 758"/>
                <a:gd name="T41" fmla="*/ 486 h 493"/>
                <a:gd name="T42" fmla="*/ 470 w 758"/>
                <a:gd name="T43" fmla="*/ 451 h 493"/>
                <a:gd name="T44" fmla="*/ 447 w 758"/>
                <a:gd name="T45" fmla="*/ 426 h 493"/>
                <a:gd name="T46" fmla="*/ 353 w 758"/>
                <a:gd name="T47" fmla="*/ 420 h 493"/>
                <a:gd name="T48" fmla="*/ 287 w 758"/>
                <a:gd name="T49" fmla="*/ 403 h 493"/>
                <a:gd name="T50" fmla="*/ 264 w 758"/>
                <a:gd name="T51" fmla="*/ 389 h 493"/>
                <a:gd name="T52" fmla="*/ 214 w 758"/>
                <a:gd name="T53" fmla="*/ 361 h 493"/>
                <a:gd name="T54" fmla="*/ 177 w 758"/>
                <a:gd name="T55" fmla="*/ 313 h 493"/>
                <a:gd name="T56" fmla="*/ 124 w 758"/>
                <a:gd name="T57" fmla="*/ 269 h 493"/>
                <a:gd name="T58" fmla="*/ 73 w 758"/>
                <a:gd name="T59" fmla="*/ 244 h 493"/>
                <a:gd name="T60" fmla="*/ 4 w 758"/>
                <a:gd name="T61" fmla="*/ 168 h 493"/>
                <a:gd name="T62" fmla="*/ 9 w 758"/>
                <a:gd name="T63" fmla="*/ 117 h 493"/>
                <a:gd name="T64" fmla="*/ 29 w 758"/>
                <a:gd name="T65" fmla="*/ 128 h 493"/>
                <a:gd name="T66" fmla="*/ 32 w 758"/>
                <a:gd name="T67" fmla="*/ 56 h 493"/>
                <a:gd name="T68" fmla="*/ 54 w 758"/>
                <a:gd name="T69" fmla="*/ 3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58" h="493">
                  <a:moveTo>
                    <a:pt x="96" y="10"/>
                  </a:moveTo>
                  <a:cubicBezTo>
                    <a:pt x="100" y="7"/>
                    <a:pt x="104" y="3"/>
                    <a:pt x="109" y="0"/>
                  </a:cubicBezTo>
                  <a:cubicBezTo>
                    <a:pt x="110" y="1"/>
                    <a:pt x="113" y="3"/>
                    <a:pt x="115" y="4"/>
                  </a:cubicBezTo>
                  <a:cubicBezTo>
                    <a:pt x="127" y="12"/>
                    <a:pt x="140" y="17"/>
                    <a:pt x="153" y="21"/>
                  </a:cubicBezTo>
                  <a:cubicBezTo>
                    <a:pt x="168" y="19"/>
                    <a:pt x="182" y="13"/>
                    <a:pt x="197" y="11"/>
                  </a:cubicBezTo>
                  <a:cubicBezTo>
                    <a:pt x="204" y="18"/>
                    <a:pt x="210" y="25"/>
                    <a:pt x="217" y="32"/>
                  </a:cubicBezTo>
                  <a:cubicBezTo>
                    <a:pt x="229" y="43"/>
                    <a:pt x="245" y="35"/>
                    <a:pt x="258" y="33"/>
                  </a:cubicBezTo>
                  <a:cubicBezTo>
                    <a:pt x="273" y="29"/>
                    <a:pt x="287" y="35"/>
                    <a:pt x="301" y="37"/>
                  </a:cubicBezTo>
                  <a:cubicBezTo>
                    <a:pt x="313" y="33"/>
                    <a:pt x="322" y="19"/>
                    <a:pt x="335" y="22"/>
                  </a:cubicBezTo>
                  <a:cubicBezTo>
                    <a:pt x="357" y="23"/>
                    <a:pt x="379" y="19"/>
                    <a:pt x="400" y="26"/>
                  </a:cubicBezTo>
                  <a:cubicBezTo>
                    <a:pt x="416" y="33"/>
                    <a:pt x="431" y="44"/>
                    <a:pt x="448" y="48"/>
                  </a:cubicBezTo>
                  <a:cubicBezTo>
                    <a:pt x="447" y="49"/>
                    <a:pt x="443" y="52"/>
                    <a:pt x="442" y="53"/>
                  </a:cubicBezTo>
                  <a:cubicBezTo>
                    <a:pt x="440" y="54"/>
                    <a:pt x="438" y="57"/>
                    <a:pt x="436" y="58"/>
                  </a:cubicBezTo>
                  <a:cubicBezTo>
                    <a:pt x="436" y="74"/>
                    <a:pt x="424" y="88"/>
                    <a:pt x="429" y="104"/>
                  </a:cubicBezTo>
                  <a:cubicBezTo>
                    <a:pt x="431" y="116"/>
                    <a:pt x="430" y="128"/>
                    <a:pt x="429" y="140"/>
                  </a:cubicBezTo>
                  <a:cubicBezTo>
                    <a:pt x="428" y="141"/>
                    <a:pt x="427" y="143"/>
                    <a:pt x="426" y="144"/>
                  </a:cubicBezTo>
                  <a:cubicBezTo>
                    <a:pt x="426" y="145"/>
                    <a:pt x="427" y="147"/>
                    <a:pt x="428" y="148"/>
                  </a:cubicBezTo>
                  <a:cubicBezTo>
                    <a:pt x="431" y="166"/>
                    <a:pt x="437" y="186"/>
                    <a:pt x="453" y="197"/>
                  </a:cubicBezTo>
                  <a:cubicBezTo>
                    <a:pt x="461" y="197"/>
                    <a:pt x="470" y="196"/>
                    <a:pt x="479" y="194"/>
                  </a:cubicBezTo>
                  <a:cubicBezTo>
                    <a:pt x="489" y="207"/>
                    <a:pt x="502" y="217"/>
                    <a:pt x="518" y="223"/>
                  </a:cubicBezTo>
                  <a:cubicBezTo>
                    <a:pt x="536" y="230"/>
                    <a:pt x="552" y="245"/>
                    <a:pt x="573" y="245"/>
                  </a:cubicBezTo>
                  <a:cubicBezTo>
                    <a:pt x="586" y="246"/>
                    <a:pt x="599" y="247"/>
                    <a:pt x="612" y="251"/>
                  </a:cubicBezTo>
                  <a:cubicBezTo>
                    <a:pt x="614" y="253"/>
                    <a:pt x="615" y="254"/>
                    <a:pt x="617" y="256"/>
                  </a:cubicBezTo>
                  <a:cubicBezTo>
                    <a:pt x="620" y="271"/>
                    <a:pt x="626" y="293"/>
                    <a:pt x="645" y="293"/>
                  </a:cubicBezTo>
                  <a:cubicBezTo>
                    <a:pt x="656" y="290"/>
                    <a:pt x="667" y="286"/>
                    <a:pt x="678" y="293"/>
                  </a:cubicBezTo>
                  <a:cubicBezTo>
                    <a:pt x="680" y="288"/>
                    <a:pt x="683" y="283"/>
                    <a:pt x="685" y="278"/>
                  </a:cubicBezTo>
                  <a:cubicBezTo>
                    <a:pt x="689" y="277"/>
                    <a:pt x="692" y="275"/>
                    <a:pt x="696" y="274"/>
                  </a:cubicBezTo>
                  <a:cubicBezTo>
                    <a:pt x="698" y="271"/>
                    <a:pt x="700" y="268"/>
                    <a:pt x="701" y="264"/>
                  </a:cubicBezTo>
                  <a:cubicBezTo>
                    <a:pt x="707" y="262"/>
                    <a:pt x="713" y="260"/>
                    <a:pt x="718" y="257"/>
                  </a:cubicBezTo>
                  <a:cubicBezTo>
                    <a:pt x="722" y="262"/>
                    <a:pt x="725" y="266"/>
                    <a:pt x="729" y="270"/>
                  </a:cubicBezTo>
                  <a:cubicBezTo>
                    <a:pt x="728" y="277"/>
                    <a:pt x="732" y="283"/>
                    <a:pt x="739" y="284"/>
                  </a:cubicBezTo>
                  <a:cubicBezTo>
                    <a:pt x="742" y="290"/>
                    <a:pt x="746" y="296"/>
                    <a:pt x="749" y="302"/>
                  </a:cubicBezTo>
                  <a:cubicBezTo>
                    <a:pt x="750" y="339"/>
                    <a:pt x="758" y="377"/>
                    <a:pt x="751" y="414"/>
                  </a:cubicBezTo>
                  <a:cubicBezTo>
                    <a:pt x="741" y="427"/>
                    <a:pt x="730" y="438"/>
                    <a:pt x="718" y="449"/>
                  </a:cubicBezTo>
                  <a:cubicBezTo>
                    <a:pt x="711" y="443"/>
                    <a:pt x="703" y="432"/>
                    <a:pt x="692" y="438"/>
                  </a:cubicBezTo>
                  <a:cubicBezTo>
                    <a:pt x="691" y="438"/>
                    <a:pt x="688" y="440"/>
                    <a:pt x="686" y="440"/>
                  </a:cubicBezTo>
                  <a:cubicBezTo>
                    <a:pt x="683" y="448"/>
                    <a:pt x="680" y="456"/>
                    <a:pt x="676" y="464"/>
                  </a:cubicBezTo>
                  <a:cubicBezTo>
                    <a:pt x="663" y="465"/>
                    <a:pt x="652" y="458"/>
                    <a:pt x="644" y="448"/>
                  </a:cubicBezTo>
                  <a:cubicBezTo>
                    <a:pt x="635" y="435"/>
                    <a:pt x="617" y="439"/>
                    <a:pt x="603" y="439"/>
                  </a:cubicBezTo>
                  <a:cubicBezTo>
                    <a:pt x="603" y="441"/>
                    <a:pt x="601" y="445"/>
                    <a:pt x="600" y="447"/>
                  </a:cubicBezTo>
                  <a:cubicBezTo>
                    <a:pt x="583" y="453"/>
                    <a:pt x="565" y="458"/>
                    <a:pt x="552" y="471"/>
                  </a:cubicBezTo>
                  <a:cubicBezTo>
                    <a:pt x="540" y="481"/>
                    <a:pt x="523" y="493"/>
                    <a:pt x="507" y="486"/>
                  </a:cubicBezTo>
                  <a:cubicBezTo>
                    <a:pt x="499" y="482"/>
                    <a:pt x="489" y="481"/>
                    <a:pt x="480" y="482"/>
                  </a:cubicBezTo>
                  <a:cubicBezTo>
                    <a:pt x="474" y="473"/>
                    <a:pt x="472" y="462"/>
                    <a:pt x="470" y="451"/>
                  </a:cubicBezTo>
                  <a:cubicBezTo>
                    <a:pt x="467" y="451"/>
                    <a:pt x="463" y="450"/>
                    <a:pt x="461" y="449"/>
                  </a:cubicBezTo>
                  <a:cubicBezTo>
                    <a:pt x="457" y="441"/>
                    <a:pt x="458" y="428"/>
                    <a:pt x="447" y="426"/>
                  </a:cubicBezTo>
                  <a:cubicBezTo>
                    <a:pt x="421" y="422"/>
                    <a:pt x="398" y="396"/>
                    <a:pt x="369" y="407"/>
                  </a:cubicBezTo>
                  <a:cubicBezTo>
                    <a:pt x="364" y="411"/>
                    <a:pt x="358" y="416"/>
                    <a:pt x="353" y="420"/>
                  </a:cubicBezTo>
                  <a:cubicBezTo>
                    <a:pt x="352" y="415"/>
                    <a:pt x="351" y="409"/>
                    <a:pt x="349" y="404"/>
                  </a:cubicBezTo>
                  <a:cubicBezTo>
                    <a:pt x="328" y="400"/>
                    <a:pt x="307" y="403"/>
                    <a:pt x="287" y="403"/>
                  </a:cubicBezTo>
                  <a:cubicBezTo>
                    <a:pt x="286" y="403"/>
                    <a:pt x="284" y="403"/>
                    <a:pt x="283" y="403"/>
                  </a:cubicBezTo>
                  <a:cubicBezTo>
                    <a:pt x="277" y="398"/>
                    <a:pt x="271" y="393"/>
                    <a:pt x="264" y="389"/>
                  </a:cubicBezTo>
                  <a:cubicBezTo>
                    <a:pt x="256" y="387"/>
                    <a:pt x="247" y="388"/>
                    <a:pt x="238" y="386"/>
                  </a:cubicBezTo>
                  <a:cubicBezTo>
                    <a:pt x="232" y="375"/>
                    <a:pt x="228" y="362"/>
                    <a:pt x="214" y="361"/>
                  </a:cubicBezTo>
                  <a:cubicBezTo>
                    <a:pt x="208" y="352"/>
                    <a:pt x="199" y="345"/>
                    <a:pt x="190" y="339"/>
                  </a:cubicBezTo>
                  <a:cubicBezTo>
                    <a:pt x="182" y="332"/>
                    <a:pt x="182" y="321"/>
                    <a:pt x="177" y="313"/>
                  </a:cubicBezTo>
                  <a:cubicBezTo>
                    <a:pt x="170" y="311"/>
                    <a:pt x="163" y="308"/>
                    <a:pt x="156" y="306"/>
                  </a:cubicBezTo>
                  <a:cubicBezTo>
                    <a:pt x="149" y="291"/>
                    <a:pt x="134" y="281"/>
                    <a:pt x="124" y="269"/>
                  </a:cubicBezTo>
                  <a:cubicBezTo>
                    <a:pt x="117" y="259"/>
                    <a:pt x="115" y="245"/>
                    <a:pt x="104" y="238"/>
                  </a:cubicBezTo>
                  <a:cubicBezTo>
                    <a:pt x="94" y="234"/>
                    <a:pt x="83" y="241"/>
                    <a:pt x="73" y="244"/>
                  </a:cubicBezTo>
                  <a:cubicBezTo>
                    <a:pt x="58" y="228"/>
                    <a:pt x="43" y="212"/>
                    <a:pt x="31" y="194"/>
                  </a:cubicBezTo>
                  <a:cubicBezTo>
                    <a:pt x="21" y="186"/>
                    <a:pt x="8" y="182"/>
                    <a:pt x="4" y="168"/>
                  </a:cubicBezTo>
                  <a:cubicBezTo>
                    <a:pt x="0" y="162"/>
                    <a:pt x="4" y="155"/>
                    <a:pt x="5" y="148"/>
                  </a:cubicBezTo>
                  <a:cubicBezTo>
                    <a:pt x="8" y="138"/>
                    <a:pt x="0" y="125"/>
                    <a:pt x="9" y="117"/>
                  </a:cubicBezTo>
                  <a:cubicBezTo>
                    <a:pt x="11" y="119"/>
                    <a:pt x="14" y="122"/>
                    <a:pt x="16" y="125"/>
                  </a:cubicBezTo>
                  <a:cubicBezTo>
                    <a:pt x="21" y="126"/>
                    <a:pt x="25" y="127"/>
                    <a:pt x="29" y="128"/>
                  </a:cubicBezTo>
                  <a:cubicBezTo>
                    <a:pt x="33" y="122"/>
                    <a:pt x="37" y="116"/>
                    <a:pt x="40" y="109"/>
                  </a:cubicBezTo>
                  <a:cubicBezTo>
                    <a:pt x="39" y="91"/>
                    <a:pt x="31" y="74"/>
                    <a:pt x="32" y="56"/>
                  </a:cubicBezTo>
                  <a:cubicBezTo>
                    <a:pt x="33" y="55"/>
                    <a:pt x="35" y="54"/>
                    <a:pt x="35" y="53"/>
                  </a:cubicBezTo>
                  <a:cubicBezTo>
                    <a:pt x="42" y="48"/>
                    <a:pt x="48" y="44"/>
                    <a:pt x="54" y="39"/>
                  </a:cubicBezTo>
                  <a:cubicBezTo>
                    <a:pt x="73" y="39"/>
                    <a:pt x="85" y="24"/>
                    <a:pt x="96"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3" name="Freeform 249"/>
            <p:cNvSpPr/>
            <p:nvPr/>
          </p:nvSpPr>
          <p:spPr bwMode="auto">
            <a:xfrm>
              <a:off x="4341731" y="3367043"/>
              <a:ext cx="648885" cy="388678"/>
            </a:xfrm>
            <a:custGeom>
              <a:avLst/>
              <a:gdLst>
                <a:gd name="T0" fmla="*/ 87 w 269"/>
                <a:gd name="T1" fmla="*/ 10 h 172"/>
                <a:gd name="T2" fmla="*/ 133 w 269"/>
                <a:gd name="T3" fmla="*/ 1 h 172"/>
                <a:gd name="T4" fmla="*/ 135 w 269"/>
                <a:gd name="T5" fmla="*/ 20 h 172"/>
                <a:gd name="T6" fmla="*/ 171 w 269"/>
                <a:gd name="T7" fmla="*/ 34 h 172"/>
                <a:gd name="T8" fmla="*/ 193 w 269"/>
                <a:gd name="T9" fmla="*/ 4 h 172"/>
                <a:gd name="T10" fmla="*/ 251 w 269"/>
                <a:gd name="T11" fmla="*/ 9 h 172"/>
                <a:gd name="T12" fmla="*/ 269 w 269"/>
                <a:gd name="T13" fmla="*/ 13 h 172"/>
                <a:gd name="T14" fmla="*/ 266 w 269"/>
                <a:gd name="T15" fmla="*/ 25 h 172"/>
                <a:gd name="T16" fmla="*/ 216 w 269"/>
                <a:gd name="T17" fmla="*/ 47 h 172"/>
                <a:gd name="T18" fmla="*/ 205 w 269"/>
                <a:gd name="T19" fmla="*/ 64 h 172"/>
                <a:gd name="T20" fmla="*/ 197 w 269"/>
                <a:gd name="T21" fmla="*/ 74 h 172"/>
                <a:gd name="T22" fmla="*/ 186 w 269"/>
                <a:gd name="T23" fmla="*/ 70 h 172"/>
                <a:gd name="T24" fmla="*/ 180 w 269"/>
                <a:gd name="T25" fmla="*/ 92 h 172"/>
                <a:gd name="T26" fmla="*/ 164 w 269"/>
                <a:gd name="T27" fmla="*/ 115 h 172"/>
                <a:gd name="T28" fmla="*/ 156 w 269"/>
                <a:gd name="T29" fmla="*/ 143 h 172"/>
                <a:gd name="T30" fmla="*/ 152 w 269"/>
                <a:gd name="T31" fmla="*/ 148 h 172"/>
                <a:gd name="T32" fmla="*/ 130 w 269"/>
                <a:gd name="T33" fmla="*/ 164 h 172"/>
                <a:gd name="T34" fmla="*/ 88 w 269"/>
                <a:gd name="T35" fmla="*/ 168 h 172"/>
                <a:gd name="T36" fmla="*/ 1 w 269"/>
                <a:gd name="T37" fmla="*/ 155 h 172"/>
                <a:gd name="T38" fmla="*/ 14 w 269"/>
                <a:gd name="T39" fmla="*/ 121 h 172"/>
                <a:gd name="T40" fmla="*/ 32 w 269"/>
                <a:gd name="T41" fmla="*/ 47 h 172"/>
                <a:gd name="T42" fmla="*/ 87 w 269"/>
                <a:gd name="T43" fmla="*/ 1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9" h="172">
                  <a:moveTo>
                    <a:pt x="87" y="10"/>
                  </a:moveTo>
                  <a:cubicBezTo>
                    <a:pt x="100" y="0"/>
                    <a:pt x="117" y="1"/>
                    <a:pt x="133" y="1"/>
                  </a:cubicBezTo>
                  <a:cubicBezTo>
                    <a:pt x="133" y="8"/>
                    <a:pt x="134" y="14"/>
                    <a:pt x="135" y="20"/>
                  </a:cubicBezTo>
                  <a:cubicBezTo>
                    <a:pt x="137" y="37"/>
                    <a:pt x="158" y="35"/>
                    <a:pt x="171" y="34"/>
                  </a:cubicBezTo>
                  <a:cubicBezTo>
                    <a:pt x="178" y="24"/>
                    <a:pt x="185" y="14"/>
                    <a:pt x="193" y="4"/>
                  </a:cubicBezTo>
                  <a:cubicBezTo>
                    <a:pt x="212" y="0"/>
                    <a:pt x="231" y="9"/>
                    <a:pt x="251" y="9"/>
                  </a:cubicBezTo>
                  <a:cubicBezTo>
                    <a:pt x="257" y="10"/>
                    <a:pt x="264" y="8"/>
                    <a:pt x="269" y="13"/>
                  </a:cubicBezTo>
                  <a:cubicBezTo>
                    <a:pt x="268" y="16"/>
                    <a:pt x="267" y="22"/>
                    <a:pt x="266" y="25"/>
                  </a:cubicBezTo>
                  <a:cubicBezTo>
                    <a:pt x="246" y="23"/>
                    <a:pt x="233" y="40"/>
                    <a:pt x="216" y="47"/>
                  </a:cubicBezTo>
                  <a:cubicBezTo>
                    <a:pt x="209" y="50"/>
                    <a:pt x="208" y="58"/>
                    <a:pt x="205" y="64"/>
                  </a:cubicBezTo>
                  <a:cubicBezTo>
                    <a:pt x="203" y="68"/>
                    <a:pt x="200" y="71"/>
                    <a:pt x="197" y="74"/>
                  </a:cubicBezTo>
                  <a:cubicBezTo>
                    <a:pt x="195" y="73"/>
                    <a:pt x="189" y="71"/>
                    <a:pt x="186" y="70"/>
                  </a:cubicBezTo>
                  <a:cubicBezTo>
                    <a:pt x="184" y="77"/>
                    <a:pt x="183" y="85"/>
                    <a:pt x="180" y="92"/>
                  </a:cubicBezTo>
                  <a:cubicBezTo>
                    <a:pt x="175" y="100"/>
                    <a:pt x="168" y="107"/>
                    <a:pt x="164" y="115"/>
                  </a:cubicBezTo>
                  <a:cubicBezTo>
                    <a:pt x="161" y="125"/>
                    <a:pt x="159" y="134"/>
                    <a:pt x="156" y="143"/>
                  </a:cubicBezTo>
                  <a:cubicBezTo>
                    <a:pt x="155" y="144"/>
                    <a:pt x="153" y="147"/>
                    <a:pt x="152" y="148"/>
                  </a:cubicBezTo>
                  <a:cubicBezTo>
                    <a:pt x="143" y="152"/>
                    <a:pt x="137" y="158"/>
                    <a:pt x="130" y="164"/>
                  </a:cubicBezTo>
                  <a:cubicBezTo>
                    <a:pt x="116" y="160"/>
                    <a:pt x="102" y="165"/>
                    <a:pt x="88" y="168"/>
                  </a:cubicBezTo>
                  <a:cubicBezTo>
                    <a:pt x="59" y="172"/>
                    <a:pt x="26" y="172"/>
                    <a:pt x="1" y="155"/>
                  </a:cubicBezTo>
                  <a:cubicBezTo>
                    <a:pt x="0" y="142"/>
                    <a:pt x="11" y="132"/>
                    <a:pt x="14" y="121"/>
                  </a:cubicBezTo>
                  <a:cubicBezTo>
                    <a:pt x="26" y="98"/>
                    <a:pt x="14" y="68"/>
                    <a:pt x="32" y="47"/>
                  </a:cubicBezTo>
                  <a:cubicBezTo>
                    <a:pt x="48" y="32"/>
                    <a:pt x="68" y="22"/>
                    <a:pt x="87" y="10"/>
                  </a:cubicBezTo>
                  <a:close/>
                </a:path>
              </a:pathLst>
            </a:custGeom>
            <a:solidFill>
              <a:schemeClr val="accent6">
                <a:lumMod val="40000"/>
                <a:lumOff val="6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4" name="Freeform 250"/>
            <p:cNvSpPr/>
            <p:nvPr/>
          </p:nvSpPr>
          <p:spPr bwMode="auto">
            <a:xfrm>
              <a:off x="4688636" y="4088336"/>
              <a:ext cx="369316" cy="395904"/>
            </a:xfrm>
            <a:custGeom>
              <a:avLst/>
              <a:gdLst>
                <a:gd name="T0" fmla="*/ 151338 w 153"/>
                <a:gd name="T1" fmla="*/ 102266 h 175"/>
                <a:gd name="T2" fmla="*/ 235806 w 153"/>
                <a:gd name="T3" fmla="*/ 0 h 175"/>
                <a:gd name="T4" fmla="*/ 260442 w 153"/>
                <a:gd name="T5" fmla="*/ 19793 h 175"/>
                <a:gd name="T6" fmla="*/ 313235 w 153"/>
                <a:gd name="T7" fmla="*/ 36288 h 175"/>
                <a:gd name="T8" fmla="*/ 281559 w 153"/>
                <a:gd name="T9" fmla="*/ 105565 h 175"/>
                <a:gd name="T10" fmla="*/ 334352 w 153"/>
                <a:gd name="T11" fmla="*/ 112163 h 175"/>
                <a:gd name="T12" fmla="*/ 439936 w 153"/>
                <a:gd name="T13" fmla="*/ 95668 h 175"/>
                <a:gd name="T14" fmla="*/ 513846 w 153"/>
                <a:gd name="T15" fmla="*/ 138554 h 175"/>
                <a:gd name="T16" fmla="*/ 464573 w 153"/>
                <a:gd name="T17" fmla="*/ 197934 h 175"/>
                <a:gd name="T18" fmla="*/ 538482 w 153"/>
                <a:gd name="T19" fmla="*/ 197934 h 175"/>
                <a:gd name="T20" fmla="*/ 485690 w 153"/>
                <a:gd name="T21" fmla="*/ 247417 h 175"/>
                <a:gd name="T22" fmla="*/ 499768 w 153"/>
                <a:gd name="T23" fmla="*/ 296901 h 175"/>
                <a:gd name="T24" fmla="*/ 468092 w 153"/>
                <a:gd name="T25" fmla="*/ 343085 h 175"/>
                <a:gd name="T26" fmla="*/ 492729 w 153"/>
                <a:gd name="T27" fmla="*/ 366178 h 175"/>
                <a:gd name="T28" fmla="*/ 457534 w 153"/>
                <a:gd name="T29" fmla="*/ 369476 h 175"/>
                <a:gd name="T30" fmla="*/ 443456 w 153"/>
                <a:gd name="T31" fmla="*/ 369476 h 175"/>
                <a:gd name="T32" fmla="*/ 369546 w 153"/>
                <a:gd name="T33" fmla="*/ 504731 h 175"/>
                <a:gd name="T34" fmla="*/ 292118 w 153"/>
                <a:gd name="T35" fmla="*/ 570709 h 175"/>
                <a:gd name="T36" fmla="*/ 253403 w 153"/>
                <a:gd name="T37" fmla="*/ 531122 h 175"/>
                <a:gd name="T38" fmla="*/ 200611 w 153"/>
                <a:gd name="T39" fmla="*/ 577307 h 175"/>
                <a:gd name="T40" fmla="*/ 87987 w 153"/>
                <a:gd name="T41" fmla="*/ 422259 h 175"/>
                <a:gd name="T42" fmla="*/ 31675 w 153"/>
                <a:gd name="T43" fmla="*/ 280406 h 175"/>
                <a:gd name="T44" fmla="*/ 151338 w 153"/>
                <a:gd name="T45" fmla="*/ 10226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75"/>
                <a:gd name="T71" fmla="*/ 153 w 153"/>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75">
                  <a:moveTo>
                    <a:pt x="43" y="31"/>
                  </a:moveTo>
                  <a:cubicBezTo>
                    <a:pt x="50" y="20"/>
                    <a:pt x="51" y="2"/>
                    <a:pt x="67" y="0"/>
                  </a:cubicBezTo>
                  <a:cubicBezTo>
                    <a:pt x="69" y="1"/>
                    <a:pt x="72" y="4"/>
                    <a:pt x="74" y="6"/>
                  </a:cubicBezTo>
                  <a:cubicBezTo>
                    <a:pt x="79" y="8"/>
                    <a:pt x="84" y="9"/>
                    <a:pt x="89" y="11"/>
                  </a:cubicBezTo>
                  <a:cubicBezTo>
                    <a:pt x="86" y="18"/>
                    <a:pt x="83" y="25"/>
                    <a:pt x="80" y="32"/>
                  </a:cubicBezTo>
                  <a:cubicBezTo>
                    <a:pt x="85" y="32"/>
                    <a:pt x="90" y="33"/>
                    <a:pt x="95" y="34"/>
                  </a:cubicBezTo>
                  <a:cubicBezTo>
                    <a:pt x="105" y="36"/>
                    <a:pt x="116" y="33"/>
                    <a:pt x="125" y="29"/>
                  </a:cubicBezTo>
                  <a:cubicBezTo>
                    <a:pt x="132" y="34"/>
                    <a:pt x="139" y="39"/>
                    <a:pt x="146" y="42"/>
                  </a:cubicBezTo>
                  <a:cubicBezTo>
                    <a:pt x="142" y="48"/>
                    <a:pt x="137" y="54"/>
                    <a:pt x="132" y="60"/>
                  </a:cubicBezTo>
                  <a:cubicBezTo>
                    <a:pt x="139" y="60"/>
                    <a:pt x="146" y="60"/>
                    <a:pt x="153" y="60"/>
                  </a:cubicBezTo>
                  <a:cubicBezTo>
                    <a:pt x="148" y="65"/>
                    <a:pt x="141" y="68"/>
                    <a:pt x="138" y="75"/>
                  </a:cubicBezTo>
                  <a:cubicBezTo>
                    <a:pt x="139" y="80"/>
                    <a:pt x="141" y="85"/>
                    <a:pt x="142" y="90"/>
                  </a:cubicBezTo>
                  <a:cubicBezTo>
                    <a:pt x="139" y="94"/>
                    <a:pt x="133" y="97"/>
                    <a:pt x="133" y="104"/>
                  </a:cubicBezTo>
                  <a:cubicBezTo>
                    <a:pt x="134" y="106"/>
                    <a:pt x="138" y="109"/>
                    <a:pt x="140" y="111"/>
                  </a:cubicBezTo>
                  <a:cubicBezTo>
                    <a:pt x="137" y="111"/>
                    <a:pt x="132" y="112"/>
                    <a:pt x="130" y="112"/>
                  </a:cubicBezTo>
                  <a:cubicBezTo>
                    <a:pt x="126" y="112"/>
                    <a:pt x="126" y="112"/>
                    <a:pt x="126" y="112"/>
                  </a:cubicBezTo>
                  <a:cubicBezTo>
                    <a:pt x="116" y="124"/>
                    <a:pt x="112" y="139"/>
                    <a:pt x="105" y="153"/>
                  </a:cubicBezTo>
                  <a:cubicBezTo>
                    <a:pt x="99" y="161"/>
                    <a:pt x="91" y="167"/>
                    <a:pt x="83" y="173"/>
                  </a:cubicBezTo>
                  <a:cubicBezTo>
                    <a:pt x="79" y="169"/>
                    <a:pt x="76" y="165"/>
                    <a:pt x="72" y="161"/>
                  </a:cubicBezTo>
                  <a:cubicBezTo>
                    <a:pt x="67" y="166"/>
                    <a:pt x="62" y="170"/>
                    <a:pt x="57" y="175"/>
                  </a:cubicBezTo>
                  <a:cubicBezTo>
                    <a:pt x="43" y="161"/>
                    <a:pt x="41" y="140"/>
                    <a:pt x="25" y="128"/>
                  </a:cubicBezTo>
                  <a:cubicBezTo>
                    <a:pt x="21" y="113"/>
                    <a:pt x="0" y="102"/>
                    <a:pt x="9" y="85"/>
                  </a:cubicBezTo>
                  <a:cubicBezTo>
                    <a:pt x="19" y="66"/>
                    <a:pt x="32" y="49"/>
                    <a:pt x="43" y="31"/>
                  </a:cubicBezTo>
                  <a:close/>
                </a:path>
              </a:pathLst>
            </a:custGeom>
            <a:solidFill>
              <a:srgbClr val="90C3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5" name="Freeform 251"/>
            <p:cNvSpPr/>
            <p:nvPr/>
          </p:nvSpPr>
          <p:spPr bwMode="auto">
            <a:xfrm>
              <a:off x="3317233" y="4332749"/>
              <a:ext cx="559609" cy="483398"/>
            </a:xfrm>
            <a:custGeom>
              <a:avLst/>
              <a:gdLst>
                <a:gd name="T0" fmla="*/ 161 w 232"/>
                <a:gd name="T1" fmla="*/ 1 h 214"/>
                <a:gd name="T2" fmla="*/ 201 w 232"/>
                <a:gd name="T3" fmla="*/ 32 h 214"/>
                <a:gd name="T4" fmla="*/ 206 w 232"/>
                <a:gd name="T5" fmla="*/ 38 h 214"/>
                <a:gd name="T6" fmla="*/ 210 w 232"/>
                <a:gd name="T7" fmla="*/ 49 h 214"/>
                <a:gd name="T8" fmla="*/ 223 w 232"/>
                <a:gd name="T9" fmla="*/ 52 h 214"/>
                <a:gd name="T10" fmla="*/ 228 w 232"/>
                <a:gd name="T11" fmla="*/ 75 h 214"/>
                <a:gd name="T12" fmla="*/ 208 w 232"/>
                <a:gd name="T13" fmla="*/ 104 h 214"/>
                <a:gd name="T14" fmla="*/ 221 w 232"/>
                <a:gd name="T15" fmla="*/ 110 h 214"/>
                <a:gd name="T16" fmla="*/ 230 w 232"/>
                <a:gd name="T17" fmla="*/ 150 h 214"/>
                <a:gd name="T18" fmla="*/ 203 w 232"/>
                <a:gd name="T19" fmla="*/ 174 h 214"/>
                <a:gd name="T20" fmla="*/ 200 w 232"/>
                <a:gd name="T21" fmla="*/ 177 h 214"/>
                <a:gd name="T22" fmla="*/ 184 w 232"/>
                <a:gd name="T23" fmla="*/ 179 h 214"/>
                <a:gd name="T24" fmla="*/ 180 w 232"/>
                <a:gd name="T25" fmla="*/ 187 h 214"/>
                <a:gd name="T26" fmla="*/ 136 w 232"/>
                <a:gd name="T27" fmla="*/ 171 h 214"/>
                <a:gd name="T28" fmla="*/ 139 w 232"/>
                <a:gd name="T29" fmla="*/ 210 h 214"/>
                <a:gd name="T30" fmla="*/ 70 w 232"/>
                <a:gd name="T31" fmla="*/ 190 h 214"/>
                <a:gd name="T32" fmla="*/ 38 w 232"/>
                <a:gd name="T33" fmla="*/ 203 h 214"/>
                <a:gd name="T34" fmla="*/ 31 w 232"/>
                <a:gd name="T35" fmla="*/ 174 h 214"/>
                <a:gd name="T36" fmla="*/ 29 w 232"/>
                <a:gd name="T37" fmla="*/ 129 h 214"/>
                <a:gd name="T38" fmla="*/ 1 w 232"/>
                <a:gd name="T39" fmla="*/ 123 h 214"/>
                <a:gd name="T40" fmla="*/ 0 w 232"/>
                <a:gd name="T41" fmla="*/ 89 h 214"/>
                <a:gd name="T42" fmla="*/ 6 w 232"/>
                <a:gd name="T43" fmla="*/ 86 h 214"/>
                <a:gd name="T44" fmla="*/ 52 w 232"/>
                <a:gd name="T45" fmla="*/ 89 h 214"/>
                <a:gd name="T46" fmla="*/ 70 w 232"/>
                <a:gd name="T47" fmla="*/ 71 h 214"/>
                <a:gd name="T48" fmla="*/ 104 w 232"/>
                <a:gd name="T49" fmla="*/ 61 h 214"/>
                <a:gd name="T50" fmla="*/ 83 w 232"/>
                <a:gd name="T51" fmla="*/ 28 h 214"/>
                <a:gd name="T52" fmla="*/ 118 w 232"/>
                <a:gd name="T53" fmla="*/ 29 h 214"/>
                <a:gd name="T54" fmla="*/ 126 w 232"/>
                <a:gd name="T55" fmla="*/ 35 h 214"/>
                <a:gd name="T56" fmla="*/ 131 w 232"/>
                <a:gd name="T57" fmla="*/ 18 h 214"/>
                <a:gd name="T58" fmla="*/ 133 w 232"/>
                <a:gd name="T59" fmla="*/ 15 h 214"/>
                <a:gd name="T60" fmla="*/ 146 w 232"/>
                <a:gd name="T61" fmla="*/ 18 h 214"/>
                <a:gd name="T62" fmla="*/ 161 w 232"/>
                <a:gd name="T63" fmla="*/ 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214">
                  <a:moveTo>
                    <a:pt x="161" y="1"/>
                  </a:moveTo>
                  <a:cubicBezTo>
                    <a:pt x="180" y="0"/>
                    <a:pt x="187" y="22"/>
                    <a:pt x="201" y="32"/>
                  </a:cubicBezTo>
                  <a:cubicBezTo>
                    <a:pt x="203" y="34"/>
                    <a:pt x="204" y="36"/>
                    <a:pt x="206" y="38"/>
                  </a:cubicBezTo>
                  <a:cubicBezTo>
                    <a:pt x="207" y="41"/>
                    <a:pt x="209" y="46"/>
                    <a:pt x="210" y="49"/>
                  </a:cubicBezTo>
                  <a:cubicBezTo>
                    <a:pt x="214" y="50"/>
                    <a:pt x="218" y="51"/>
                    <a:pt x="223" y="52"/>
                  </a:cubicBezTo>
                  <a:cubicBezTo>
                    <a:pt x="225" y="60"/>
                    <a:pt x="227" y="67"/>
                    <a:pt x="228" y="75"/>
                  </a:cubicBezTo>
                  <a:cubicBezTo>
                    <a:pt x="223" y="86"/>
                    <a:pt x="209" y="92"/>
                    <a:pt x="208" y="104"/>
                  </a:cubicBezTo>
                  <a:cubicBezTo>
                    <a:pt x="212" y="106"/>
                    <a:pt x="216" y="108"/>
                    <a:pt x="221" y="110"/>
                  </a:cubicBezTo>
                  <a:cubicBezTo>
                    <a:pt x="226" y="123"/>
                    <a:pt x="232" y="136"/>
                    <a:pt x="230" y="150"/>
                  </a:cubicBezTo>
                  <a:cubicBezTo>
                    <a:pt x="221" y="158"/>
                    <a:pt x="209" y="162"/>
                    <a:pt x="203" y="174"/>
                  </a:cubicBezTo>
                  <a:cubicBezTo>
                    <a:pt x="202" y="174"/>
                    <a:pt x="201" y="176"/>
                    <a:pt x="200" y="177"/>
                  </a:cubicBezTo>
                  <a:cubicBezTo>
                    <a:pt x="196" y="171"/>
                    <a:pt x="186" y="170"/>
                    <a:pt x="184" y="179"/>
                  </a:cubicBezTo>
                  <a:cubicBezTo>
                    <a:pt x="183" y="181"/>
                    <a:pt x="181" y="185"/>
                    <a:pt x="180" y="187"/>
                  </a:cubicBezTo>
                  <a:cubicBezTo>
                    <a:pt x="166" y="181"/>
                    <a:pt x="152" y="174"/>
                    <a:pt x="136" y="171"/>
                  </a:cubicBezTo>
                  <a:cubicBezTo>
                    <a:pt x="133" y="184"/>
                    <a:pt x="136" y="197"/>
                    <a:pt x="139" y="210"/>
                  </a:cubicBezTo>
                  <a:cubicBezTo>
                    <a:pt x="113" y="214"/>
                    <a:pt x="95" y="191"/>
                    <a:pt x="70" y="190"/>
                  </a:cubicBezTo>
                  <a:cubicBezTo>
                    <a:pt x="57" y="187"/>
                    <a:pt x="48" y="198"/>
                    <a:pt x="38" y="203"/>
                  </a:cubicBezTo>
                  <a:cubicBezTo>
                    <a:pt x="37" y="193"/>
                    <a:pt x="35" y="183"/>
                    <a:pt x="31" y="174"/>
                  </a:cubicBezTo>
                  <a:cubicBezTo>
                    <a:pt x="27" y="159"/>
                    <a:pt x="29" y="144"/>
                    <a:pt x="29" y="129"/>
                  </a:cubicBezTo>
                  <a:cubicBezTo>
                    <a:pt x="20" y="127"/>
                    <a:pt x="11" y="125"/>
                    <a:pt x="1" y="123"/>
                  </a:cubicBezTo>
                  <a:cubicBezTo>
                    <a:pt x="1" y="112"/>
                    <a:pt x="1" y="100"/>
                    <a:pt x="0" y="89"/>
                  </a:cubicBezTo>
                  <a:cubicBezTo>
                    <a:pt x="2" y="88"/>
                    <a:pt x="5" y="87"/>
                    <a:pt x="6" y="86"/>
                  </a:cubicBezTo>
                  <a:cubicBezTo>
                    <a:pt x="22" y="86"/>
                    <a:pt x="37" y="91"/>
                    <a:pt x="52" y="89"/>
                  </a:cubicBezTo>
                  <a:cubicBezTo>
                    <a:pt x="62" y="88"/>
                    <a:pt x="65" y="79"/>
                    <a:pt x="70" y="71"/>
                  </a:cubicBezTo>
                  <a:cubicBezTo>
                    <a:pt x="82" y="71"/>
                    <a:pt x="96" y="72"/>
                    <a:pt x="104" y="61"/>
                  </a:cubicBezTo>
                  <a:cubicBezTo>
                    <a:pt x="93" y="53"/>
                    <a:pt x="80" y="43"/>
                    <a:pt x="83" y="28"/>
                  </a:cubicBezTo>
                  <a:cubicBezTo>
                    <a:pt x="94" y="29"/>
                    <a:pt x="106" y="29"/>
                    <a:pt x="118" y="29"/>
                  </a:cubicBezTo>
                  <a:cubicBezTo>
                    <a:pt x="120" y="31"/>
                    <a:pt x="124" y="34"/>
                    <a:pt x="126" y="35"/>
                  </a:cubicBezTo>
                  <a:cubicBezTo>
                    <a:pt x="128" y="29"/>
                    <a:pt x="129" y="24"/>
                    <a:pt x="131" y="18"/>
                  </a:cubicBezTo>
                  <a:cubicBezTo>
                    <a:pt x="131" y="18"/>
                    <a:pt x="133" y="16"/>
                    <a:pt x="133" y="15"/>
                  </a:cubicBezTo>
                  <a:cubicBezTo>
                    <a:pt x="138" y="16"/>
                    <a:pt x="142" y="17"/>
                    <a:pt x="146" y="18"/>
                  </a:cubicBezTo>
                  <a:cubicBezTo>
                    <a:pt x="151" y="12"/>
                    <a:pt x="155" y="6"/>
                    <a:pt x="161"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6" name="Freeform 252"/>
            <p:cNvSpPr/>
            <p:nvPr/>
          </p:nvSpPr>
          <p:spPr bwMode="auto">
            <a:xfrm>
              <a:off x="3928126" y="4710471"/>
              <a:ext cx="711610" cy="548730"/>
            </a:xfrm>
            <a:custGeom>
              <a:avLst/>
              <a:gdLst>
                <a:gd name="T0" fmla="*/ 432611 w 295"/>
                <a:gd name="T1" fmla="*/ 95492 h 243"/>
                <a:gd name="T2" fmla="*/ 467783 w 295"/>
                <a:gd name="T3" fmla="*/ 0 h 243"/>
                <a:gd name="T4" fmla="*/ 608470 w 295"/>
                <a:gd name="T5" fmla="*/ 49392 h 243"/>
                <a:gd name="T6" fmla="*/ 682330 w 295"/>
                <a:gd name="T7" fmla="*/ 36221 h 243"/>
                <a:gd name="T8" fmla="*/ 633090 w 295"/>
                <a:gd name="T9" fmla="*/ 161349 h 243"/>
                <a:gd name="T10" fmla="*/ 875774 w 295"/>
                <a:gd name="T11" fmla="*/ 128420 h 243"/>
                <a:gd name="T12" fmla="*/ 903912 w 295"/>
                <a:gd name="T13" fmla="*/ 95492 h 243"/>
                <a:gd name="T14" fmla="*/ 1009427 w 295"/>
                <a:gd name="T15" fmla="*/ 144884 h 243"/>
                <a:gd name="T16" fmla="*/ 1002392 w 295"/>
                <a:gd name="T17" fmla="*/ 296354 h 243"/>
                <a:gd name="T18" fmla="*/ 991841 w 295"/>
                <a:gd name="T19" fmla="*/ 322697 h 243"/>
                <a:gd name="T20" fmla="*/ 928532 w 295"/>
                <a:gd name="T21" fmla="*/ 352333 h 243"/>
                <a:gd name="T22" fmla="*/ 875774 w 295"/>
                <a:gd name="T23" fmla="*/ 349040 h 243"/>
                <a:gd name="T24" fmla="*/ 851154 w 295"/>
                <a:gd name="T25" fmla="*/ 378675 h 243"/>
                <a:gd name="T26" fmla="*/ 794879 w 295"/>
                <a:gd name="T27" fmla="*/ 362211 h 243"/>
                <a:gd name="T28" fmla="*/ 759708 w 295"/>
                <a:gd name="T29" fmla="*/ 391846 h 243"/>
                <a:gd name="T30" fmla="*/ 717502 w 295"/>
                <a:gd name="T31" fmla="*/ 395139 h 243"/>
                <a:gd name="T32" fmla="*/ 671779 w 295"/>
                <a:gd name="T33" fmla="*/ 428068 h 243"/>
                <a:gd name="T34" fmla="*/ 654193 w 295"/>
                <a:gd name="T35" fmla="*/ 454410 h 243"/>
                <a:gd name="T36" fmla="*/ 548678 w 295"/>
                <a:gd name="T37" fmla="*/ 365504 h 243"/>
                <a:gd name="T38" fmla="*/ 552195 w 295"/>
                <a:gd name="T39" fmla="*/ 470874 h 243"/>
                <a:gd name="T40" fmla="*/ 467783 w 295"/>
                <a:gd name="T41" fmla="*/ 533438 h 243"/>
                <a:gd name="T42" fmla="*/ 288408 w 295"/>
                <a:gd name="T43" fmla="*/ 586123 h 243"/>
                <a:gd name="T44" fmla="*/ 84412 w 295"/>
                <a:gd name="T45" fmla="*/ 638809 h 243"/>
                <a:gd name="T46" fmla="*/ 73860 w 295"/>
                <a:gd name="T47" fmla="*/ 675030 h 243"/>
                <a:gd name="T48" fmla="*/ 52757 w 295"/>
                <a:gd name="T49" fmla="*/ 691494 h 243"/>
                <a:gd name="T50" fmla="*/ 77378 w 295"/>
                <a:gd name="T51" fmla="*/ 786986 h 243"/>
                <a:gd name="T52" fmla="*/ 52757 w 295"/>
                <a:gd name="T53" fmla="*/ 800157 h 243"/>
                <a:gd name="T54" fmla="*/ 17586 w 295"/>
                <a:gd name="T55" fmla="*/ 714544 h 243"/>
                <a:gd name="T56" fmla="*/ 0 w 295"/>
                <a:gd name="T57" fmla="*/ 586123 h 243"/>
                <a:gd name="T58" fmla="*/ 10551 w 295"/>
                <a:gd name="T59" fmla="*/ 579538 h 243"/>
                <a:gd name="T60" fmla="*/ 84412 w 295"/>
                <a:gd name="T61" fmla="*/ 563074 h 243"/>
                <a:gd name="T62" fmla="*/ 91446 w 295"/>
                <a:gd name="T63" fmla="*/ 507095 h 243"/>
                <a:gd name="T64" fmla="*/ 119584 w 295"/>
                <a:gd name="T65" fmla="*/ 493924 h 243"/>
                <a:gd name="T66" fmla="*/ 116066 w 295"/>
                <a:gd name="T67" fmla="*/ 457703 h 243"/>
                <a:gd name="T68" fmla="*/ 130135 w 295"/>
                <a:gd name="T69" fmla="*/ 454410 h 243"/>
                <a:gd name="T70" fmla="*/ 218064 w 295"/>
                <a:gd name="T71" fmla="*/ 421482 h 243"/>
                <a:gd name="T72" fmla="*/ 242684 w 295"/>
                <a:gd name="T73" fmla="*/ 325990 h 243"/>
                <a:gd name="T74" fmla="*/ 309511 w 295"/>
                <a:gd name="T75" fmla="*/ 210741 h 243"/>
                <a:gd name="T76" fmla="*/ 344682 w 295"/>
                <a:gd name="T77" fmla="*/ 65857 h 243"/>
                <a:gd name="T78" fmla="*/ 404474 w 295"/>
                <a:gd name="T79" fmla="*/ 69149 h 243"/>
                <a:gd name="T80" fmla="*/ 415026 w 295"/>
                <a:gd name="T81" fmla="*/ 79028 h 243"/>
                <a:gd name="T82" fmla="*/ 432611 w 295"/>
                <a:gd name="T83" fmla="*/ 95492 h 2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243"/>
                <a:gd name="T128" fmla="*/ 295 w 295"/>
                <a:gd name="T129" fmla="*/ 243 h 2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243">
                  <a:moveTo>
                    <a:pt x="123" y="29"/>
                  </a:moveTo>
                  <a:cubicBezTo>
                    <a:pt x="126" y="19"/>
                    <a:pt x="129" y="10"/>
                    <a:pt x="133" y="0"/>
                  </a:cubicBezTo>
                  <a:cubicBezTo>
                    <a:pt x="146" y="5"/>
                    <a:pt x="160" y="10"/>
                    <a:pt x="173" y="15"/>
                  </a:cubicBezTo>
                  <a:cubicBezTo>
                    <a:pt x="180" y="13"/>
                    <a:pt x="187" y="12"/>
                    <a:pt x="194" y="11"/>
                  </a:cubicBezTo>
                  <a:cubicBezTo>
                    <a:pt x="187" y="22"/>
                    <a:pt x="182" y="35"/>
                    <a:pt x="180" y="49"/>
                  </a:cubicBezTo>
                  <a:cubicBezTo>
                    <a:pt x="204" y="47"/>
                    <a:pt x="225" y="34"/>
                    <a:pt x="249" y="39"/>
                  </a:cubicBezTo>
                  <a:cubicBezTo>
                    <a:pt x="252" y="35"/>
                    <a:pt x="255" y="32"/>
                    <a:pt x="257" y="29"/>
                  </a:cubicBezTo>
                  <a:cubicBezTo>
                    <a:pt x="267" y="33"/>
                    <a:pt x="278" y="37"/>
                    <a:pt x="287" y="44"/>
                  </a:cubicBezTo>
                  <a:cubicBezTo>
                    <a:pt x="295" y="58"/>
                    <a:pt x="292" y="76"/>
                    <a:pt x="285" y="90"/>
                  </a:cubicBezTo>
                  <a:cubicBezTo>
                    <a:pt x="284" y="93"/>
                    <a:pt x="283" y="95"/>
                    <a:pt x="282" y="98"/>
                  </a:cubicBezTo>
                  <a:cubicBezTo>
                    <a:pt x="275" y="100"/>
                    <a:pt x="269" y="103"/>
                    <a:pt x="264" y="107"/>
                  </a:cubicBezTo>
                  <a:cubicBezTo>
                    <a:pt x="259" y="107"/>
                    <a:pt x="254" y="107"/>
                    <a:pt x="249" y="106"/>
                  </a:cubicBezTo>
                  <a:cubicBezTo>
                    <a:pt x="246" y="109"/>
                    <a:pt x="244" y="112"/>
                    <a:pt x="242" y="115"/>
                  </a:cubicBezTo>
                  <a:cubicBezTo>
                    <a:pt x="236" y="113"/>
                    <a:pt x="231" y="112"/>
                    <a:pt x="226" y="110"/>
                  </a:cubicBezTo>
                  <a:cubicBezTo>
                    <a:pt x="222" y="113"/>
                    <a:pt x="219" y="116"/>
                    <a:pt x="216" y="119"/>
                  </a:cubicBezTo>
                  <a:cubicBezTo>
                    <a:pt x="212" y="119"/>
                    <a:pt x="208" y="120"/>
                    <a:pt x="204" y="120"/>
                  </a:cubicBezTo>
                  <a:cubicBezTo>
                    <a:pt x="201" y="124"/>
                    <a:pt x="196" y="128"/>
                    <a:pt x="191" y="130"/>
                  </a:cubicBezTo>
                  <a:cubicBezTo>
                    <a:pt x="190" y="132"/>
                    <a:pt x="188" y="136"/>
                    <a:pt x="186" y="138"/>
                  </a:cubicBezTo>
                  <a:cubicBezTo>
                    <a:pt x="179" y="127"/>
                    <a:pt x="171" y="113"/>
                    <a:pt x="156" y="111"/>
                  </a:cubicBezTo>
                  <a:cubicBezTo>
                    <a:pt x="156" y="121"/>
                    <a:pt x="159" y="132"/>
                    <a:pt x="157" y="143"/>
                  </a:cubicBezTo>
                  <a:cubicBezTo>
                    <a:pt x="149" y="149"/>
                    <a:pt x="140" y="155"/>
                    <a:pt x="133" y="162"/>
                  </a:cubicBezTo>
                  <a:cubicBezTo>
                    <a:pt x="116" y="166"/>
                    <a:pt x="99" y="172"/>
                    <a:pt x="82" y="178"/>
                  </a:cubicBezTo>
                  <a:cubicBezTo>
                    <a:pt x="62" y="179"/>
                    <a:pt x="45" y="191"/>
                    <a:pt x="24" y="194"/>
                  </a:cubicBezTo>
                  <a:cubicBezTo>
                    <a:pt x="24" y="197"/>
                    <a:pt x="22" y="202"/>
                    <a:pt x="21" y="205"/>
                  </a:cubicBezTo>
                  <a:cubicBezTo>
                    <a:pt x="19" y="206"/>
                    <a:pt x="16" y="209"/>
                    <a:pt x="15" y="210"/>
                  </a:cubicBezTo>
                  <a:cubicBezTo>
                    <a:pt x="20" y="219"/>
                    <a:pt x="22" y="229"/>
                    <a:pt x="22" y="239"/>
                  </a:cubicBezTo>
                  <a:cubicBezTo>
                    <a:pt x="20" y="240"/>
                    <a:pt x="17" y="242"/>
                    <a:pt x="15" y="243"/>
                  </a:cubicBezTo>
                  <a:cubicBezTo>
                    <a:pt x="12" y="235"/>
                    <a:pt x="8" y="226"/>
                    <a:pt x="5" y="217"/>
                  </a:cubicBezTo>
                  <a:cubicBezTo>
                    <a:pt x="1" y="205"/>
                    <a:pt x="0" y="191"/>
                    <a:pt x="0" y="178"/>
                  </a:cubicBezTo>
                  <a:cubicBezTo>
                    <a:pt x="3" y="176"/>
                    <a:pt x="3" y="176"/>
                    <a:pt x="3" y="176"/>
                  </a:cubicBezTo>
                  <a:cubicBezTo>
                    <a:pt x="10" y="175"/>
                    <a:pt x="18" y="175"/>
                    <a:pt x="24" y="171"/>
                  </a:cubicBezTo>
                  <a:cubicBezTo>
                    <a:pt x="25" y="165"/>
                    <a:pt x="26" y="160"/>
                    <a:pt x="26" y="154"/>
                  </a:cubicBezTo>
                  <a:cubicBezTo>
                    <a:pt x="28" y="153"/>
                    <a:pt x="32" y="151"/>
                    <a:pt x="34" y="150"/>
                  </a:cubicBezTo>
                  <a:cubicBezTo>
                    <a:pt x="34" y="147"/>
                    <a:pt x="33" y="142"/>
                    <a:pt x="33" y="139"/>
                  </a:cubicBezTo>
                  <a:cubicBezTo>
                    <a:pt x="34" y="139"/>
                    <a:pt x="36" y="138"/>
                    <a:pt x="37" y="138"/>
                  </a:cubicBezTo>
                  <a:cubicBezTo>
                    <a:pt x="45" y="135"/>
                    <a:pt x="56" y="135"/>
                    <a:pt x="62" y="128"/>
                  </a:cubicBezTo>
                  <a:cubicBezTo>
                    <a:pt x="66" y="119"/>
                    <a:pt x="66" y="109"/>
                    <a:pt x="69" y="99"/>
                  </a:cubicBezTo>
                  <a:cubicBezTo>
                    <a:pt x="76" y="88"/>
                    <a:pt x="88" y="78"/>
                    <a:pt x="88" y="64"/>
                  </a:cubicBezTo>
                  <a:cubicBezTo>
                    <a:pt x="88" y="49"/>
                    <a:pt x="90" y="34"/>
                    <a:pt x="98" y="20"/>
                  </a:cubicBezTo>
                  <a:cubicBezTo>
                    <a:pt x="103" y="20"/>
                    <a:pt x="109" y="21"/>
                    <a:pt x="115" y="21"/>
                  </a:cubicBezTo>
                  <a:cubicBezTo>
                    <a:pt x="118" y="24"/>
                    <a:pt x="118" y="24"/>
                    <a:pt x="118" y="24"/>
                  </a:cubicBezTo>
                  <a:cubicBezTo>
                    <a:pt x="120" y="26"/>
                    <a:pt x="122" y="27"/>
                    <a:pt x="123" y="29"/>
                  </a:cubicBezTo>
                  <a:close/>
                </a:path>
              </a:pathLst>
            </a:custGeom>
            <a:solidFill>
              <a:srgbClr val="82B7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37" name="Freeform 253"/>
            <p:cNvSpPr/>
            <p:nvPr/>
          </p:nvSpPr>
          <p:spPr bwMode="auto">
            <a:xfrm>
              <a:off x="2873031" y="1775316"/>
              <a:ext cx="2124117" cy="1687536"/>
            </a:xfrm>
            <a:custGeom>
              <a:avLst/>
              <a:gdLst>
                <a:gd name="T0" fmla="*/ 741 w 880"/>
                <a:gd name="T1" fmla="*/ 0 h 746"/>
                <a:gd name="T2" fmla="*/ 759 w 880"/>
                <a:gd name="T3" fmla="*/ 48 h 746"/>
                <a:gd name="T4" fmla="*/ 772 w 880"/>
                <a:gd name="T5" fmla="*/ 37 h 746"/>
                <a:gd name="T6" fmla="*/ 781 w 880"/>
                <a:gd name="T7" fmla="*/ 65 h 746"/>
                <a:gd name="T8" fmla="*/ 849 w 880"/>
                <a:gd name="T9" fmla="*/ 70 h 746"/>
                <a:gd name="T10" fmla="*/ 880 w 880"/>
                <a:gd name="T11" fmla="*/ 79 h 746"/>
                <a:gd name="T12" fmla="*/ 869 w 880"/>
                <a:gd name="T13" fmla="*/ 147 h 746"/>
                <a:gd name="T14" fmla="*/ 853 w 880"/>
                <a:gd name="T15" fmla="*/ 190 h 746"/>
                <a:gd name="T16" fmla="*/ 818 w 880"/>
                <a:gd name="T17" fmla="*/ 236 h 746"/>
                <a:gd name="T18" fmla="*/ 830 w 880"/>
                <a:gd name="T19" fmla="*/ 286 h 746"/>
                <a:gd name="T20" fmla="*/ 829 w 880"/>
                <a:gd name="T21" fmla="*/ 304 h 746"/>
                <a:gd name="T22" fmla="*/ 795 w 880"/>
                <a:gd name="T23" fmla="*/ 321 h 746"/>
                <a:gd name="T24" fmla="*/ 823 w 880"/>
                <a:gd name="T25" fmla="*/ 398 h 746"/>
                <a:gd name="T26" fmla="*/ 863 w 880"/>
                <a:gd name="T27" fmla="*/ 435 h 746"/>
                <a:gd name="T28" fmla="*/ 835 w 880"/>
                <a:gd name="T29" fmla="*/ 457 h 746"/>
                <a:gd name="T30" fmla="*/ 813 w 880"/>
                <a:gd name="T31" fmla="*/ 475 h 746"/>
                <a:gd name="T32" fmla="*/ 730 w 880"/>
                <a:gd name="T33" fmla="*/ 498 h 746"/>
                <a:gd name="T34" fmla="*/ 713 w 880"/>
                <a:gd name="T35" fmla="*/ 548 h 746"/>
                <a:gd name="T36" fmla="*/ 683 w 880"/>
                <a:gd name="T37" fmla="*/ 493 h 746"/>
                <a:gd name="T38" fmla="*/ 647 w 880"/>
                <a:gd name="T39" fmla="*/ 526 h 746"/>
                <a:gd name="T40" fmla="*/ 598 w 880"/>
                <a:gd name="T41" fmla="*/ 543 h 746"/>
                <a:gd name="T42" fmla="*/ 567 w 880"/>
                <a:gd name="T43" fmla="*/ 533 h 746"/>
                <a:gd name="T44" fmla="*/ 564 w 880"/>
                <a:gd name="T45" fmla="*/ 599 h 746"/>
                <a:gd name="T46" fmla="*/ 505 w 880"/>
                <a:gd name="T47" fmla="*/ 625 h 746"/>
                <a:gd name="T48" fmla="*/ 447 w 880"/>
                <a:gd name="T49" fmla="*/ 658 h 746"/>
                <a:gd name="T50" fmla="*/ 408 w 880"/>
                <a:gd name="T51" fmla="*/ 681 h 746"/>
                <a:gd name="T52" fmla="*/ 390 w 880"/>
                <a:gd name="T53" fmla="*/ 719 h 746"/>
                <a:gd name="T54" fmla="*/ 312 w 880"/>
                <a:gd name="T55" fmla="*/ 710 h 746"/>
                <a:gd name="T56" fmla="*/ 312 w 880"/>
                <a:gd name="T57" fmla="*/ 656 h 746"/>
                <a:gd name="T58" fmla="*/ 266 w 880"/>
                <a:gd name="T59" fmla="*/ 732 h 746"/>
                <a:gd name="T60" fmla="*/ 194 w 880"/>
                <a:gd name="T61" fmla="*/ 724 h 746"/>
                <a:gd name="T62" fmla="*/ 212 w 880"/>
                <a:gd name="T63" fmla="*/ 688 h 746"/>
                <a:gd name="T64" fmla="*/ 172 w 880"/>
                <a:gd name="T65" fmla="*/ 661 h 746"/>
                <a:gd name="T66" fmla="*/ 145 w 880"/>
                <a:gd name="T67" fmla="*/ 674 h 746"/>
                <a:gd name="T68" fmla="*/ 116 w 880"/>
                <a:gd name="T69" fmla="*/ 672 h 746"/>
                <a:gd name="T70" fmla="*/ 106 w 880"/>
                <a:gd name="T71" fmla="*/ 652 h 746"/>
                <a:gd name="T72" fmla="*/ 89 w 880"/>
                <a:gd name="T73" fmla="*/ 638 h 746"/>
                <a:gd name="T74" fmla="*/ 70 w 880"/>
                <a:gd name="T75" fmla="*/ 616 h 746"/>
                <a:gd name="T76" fmla="*/ 59 w 880"/>
                <a:gd name="T77" fmla="*/ 578 h 746"/>
                <a:gd name="T78" fmla="*/ 27 w 880"/>
                <a:gd name="T79" fmla="*/ 591 h 746"/>
                <a:gd name="T80" fmla="*/ 0 w 880"/>
                <a:gd name="T81" fmla="*/ 493 h 746"/>
                <a:gd name="T82" fmla="*/ 122 w 880"/>
                <a:gd name="T83" fmla="*/ 507 h 746"/>
                <a:gd name="T84" fmla="*/ 204 w 880"/>
                <a:gd name="T85" fmla="*/ 549 h 746"/>
                <a:gd name="T86" fmla="*/ 240 w 880"/>
                <a:gd name="T87" fmla="*/ 552 h 746"/>
                <a:gd name="T88" fmla="*/ 294 w 880"/>
                <a:gd name="T89" fmla="*/ 541 h 746"/>
                <a:gd name="T90" fmla="*/ 399 w 880"/>
                <a:gd name="T91" fmla="*/ 525 h 746"/>
                <a:gd name="T92" fmla="*/ 470 w 880"/>
                <a:gd name="T93" fmla="*/ 476 h 746"/>
                <a:gd name="T94" fmla="*/ 479 w 880"/>
                <a:gd name="T95" fmla="*/ 426 h 746"/>
                <a:gd name="T96" fmla="*/ 546 w 880"/>
                <a:gd name="T97" fmla="*/ 407 h 746"/>
                <a:gd name="T98" fmla="*/ 617 w 880"/>
                <a:gd name="T99" fmla="*/ 363 h 746"/>
                <a:gd name="T100" fmla="*/ 663 w 880"/>
                <a:gd name="T101" fmla="*/ 315 h 746"/>
                <a:gd name="T102" fmla="*/ 734 w 880"/>
                <a:gd name="T103" fmla="*/ 286 h 746"/>
                <a:gd name="T104" fmla="*/ 643 w 880"/>
                <a:gd name="T105" fmla="*/ 249 h 746"/>
                <a:gd name="T106" fmla="*/ 604 w 880"/>
                <a:gd name="T107" fmla="*/ 253 h 746"/>
                <a:gd name="T108" fmla="*/ 648 w 880"/>
                <a:gd name="T109" fmla="*/ 175 h 746"/>
                <a:gd name="T110" fmla="*/ 702 w 880"/>
                <a:gd name="T111" fmla="*/ 110 h 746"/>
                <a:gd name="T112" fmla="*/ 727 w 880"/>
                <a:gd name="T113" fmla="*/ 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746">
                  <a:moveTo>
                    <a:pt x="709" y="19"/>
                  </a:moveTo>
                  <a:cubicBezTo>
                    <a:pt x="719" y="12"/>
                    <a:pt x="730" y="5"/>
                    <a:pt x="741" y="0"/>
                  </a:cubicBezTo>
                  <a:cubicBezTo>
                    <a:pt x="741" y="11"/>
                    <a:pt x="738" y="20"/>
                    <a:pt x="732" y="29"/>
                  </a:cubicBezTo>
                  <a:cubicBezTo>
                    <a:pt x="739" y="37"/>
                    <a:pt x="749" y="43"/>
                    <a:pt x="759" y="48"/>
                  </a:cubicBezTo>
                  <a:cubicBezTo>
                    <a:pt x="763" y="44"/>
                    <a:pt x="766" y="39"/>
                    <a:pt x="770" y="34"/>
                  </a:cubicBezTo>
                  <a:cubicBezTo>
                    <a:pt x="770" y="35"/>
                    <a:pt x="771" y="36"/>
                    <a:pt x="772" y="37"/>
                  </a:cubicBezTo>
                  <a:cubicBezTo>
                    <a:pt x="773" y="39"/>
                    <a:pt x="775" y="42"/>
                    <a:pt x="776" y="44"/>
                  </a:cubicBezTo>
                  <a:cubicBezTo>
                    <a:pt x="777" y="51"/>
                    <a:pt x="777" y="58"/>
                    <a:pt x="781" y="65"/>
                  </a:cubicBezTo>
                  <a:cubicBezTo>
                    <a:pt x="786" y="70"/>
                    <a:pt x="791" y="75"/>
                    <a:pt x="797" y="80"/>
                  </a:cubicBezTo>
                  <a:cubicBezTo>
                    <a:pt x="814" y="85"/>
                    <a:pt x="833" y="79"/>
                    <a:pt x="849" y="70"/>
                  </a:cubicBezTo>
                  <a:cubicBezTo>
                    <a:pt x="852" y="66"/>
                    <a:pt x="855" y="62"/>
                    <a:pt x="859" y="58"/>
                  </a:cubicBezTo>
                  <a:cubicBezTo>
                    <a:pt x="866" y="65"/>
                    <a:pt x="873" y="72"/>
                    <a:pt x="880" y="79"/>
                  </a:cubicBezTo>
                  <a:cubicBezTo>
                    <a:pt x="876" y="101"/>
                    <a:pt x="856" y="120"/>
                    <a:pt x="864" y="144"/>
                  </a:cubicBezTo>
                  <a:cubicBezTo>
                    <a:pt x="865" y="145"/>
                    <a:pt x="868" y="146"/>
                    <a:pt x="869" y="147"/>
                  </a:cubicBezTo>
                  <a:cubicBezTo>
                    <a:pt x="868" y="156"/>
                    <a:pt x="867" y="165"/>
                    <a:pt x="866" y="174"/>
                  </a:cubicBezTo>
                  <a:cubicBezTo>
                    <a:pt x="862" y="180"/>
                    <a:pt x="857" y="185"/>
                    <a:pt x="853" y="190"/>
                  </a:cubicBezTo>
                  <a:cubicBezTo>
                    <a:pt x="843" y="201"/>
                    <a:pt x="836" y="214"/>
                    <a:pt x="829" y="227"/>
                  </a:cubicBezTo>
                  <a:cubicBezTo>
                    <a:pt x="825" y="230"/>
                    <a:pt x="822" y="233"/>
                    <a:pt x="818" y="236"/>
                  </a:cubicBezTo>
                  <a:cubicBezTo>
                    <a:pt x="812" y="243"/>
                    <a:pt x="800" y="250"/>
                    <a:pt x="803" y="261"/>
                  </a:cubicBezTo>
                  <a:cubicBezTo>
                    <a:pt x="809" y="273"/>
                    <a:pt x="820" y="279"/>
                    <a:pt x="830" y="286"/>
                  </a:cubicBezTo>
                  <a:cubicBezTo>
                    <a:pt x="828" y="290"/>
                    <a:pt x="827" y="293"/>
                    <a:pt x="825" y="297"/>
                  </a:cubicBezTo>
                  <a:cubicBezTo>
                    <a:pt x="826" y="299"/>
                    <a:pt x="827" y="302"/>
                    <a:pt x="829" y="304"/>
                  </a:cubicBezTo>
                  <a:cubicBezTo>
                    <a:pt x="826" y="311"/>
                    <a:pt x="823" y="318"/>
                    <a:pt x="819" y="325"/>
                  </a:cubicBezTo>
                  <a:cubicBezTo>
                    <a:pt x="811" y="324"/>
                    <a:pt x="803" y="322"/>
                    <a:pt x="795" y="321"/>
                  </a:cubicBezTo>
                  <a:cubicBezTo>
                    <a:pt x="790" y="333"/>
                    <a:pt x="802" y="343"/>
                    <a:pt x="803" y="354"/>
                  </a:cubicBezTo>
                  <a:cubicBezTo>
                    <a:pt x="805" y="370"/>
                    <a:pt x="807" y="390"/>
                    <a:pt x="823" y="398"/>
                  </a:cubicBezTo>
                  <a:cubicBezTo>
                    <a:pt x="832" y="399"/>
                    <a:pt x="840" y="393"/>
                    <a:pt x="848" y="389"/>
                  </a:cubicBezTo>
                  <a:cubicBezTo>
                    <a:pt x="859" y="402"/>
                    <a:pt x="858" y="419"/>
                    <a:pt x="863" y="435"/>
                  </a:cubicBezTo>
                  <a:cubicBezTo>
                    <a:pt x="861" y="443"/>
                    <a:pt x="860" y="452"/>
                    <a:pt x="854" y="459"/>
                  </a:cubicBezTo>
                  <a:cubicBezTo>
                    <a:pt x="848" y="459"/>
                    <a:pt x="841" y="458"/>
                    <a:pt x="835" y="457"/>
                  </a:cubicBezTo>
                  <a:cubicBezTo>
                    <a:pt x="833" y="459"/>
                    <a:pt x="831" y="462"/>
                    <a:pt x="829" y="464"/>
                  </a:cubicBezTo>
                  <a:cubicBezTo>
                    <a:pt x="824" y="468"/>
                    <a:pt x="818" y="471"/>
                    <a:pt x="813" y="475"/>
                  </a:cubicBezTo>
                  <a:cubicBezTo>
                    <a:pt x="795" y="485"/>
                    <a:pt x="779" y="498"/>
                    <a:pt x="766" y="513"/>
                  </a:cubicBezTo>
                  <a:cubicBezTo>
                    <a:pt x="758" y="503"/>
                    <a:pt x="743" y="486"/>
                    <a:pt x="730" y="498"/>
                  </a:cubicBezTo>
                  <a:cubicBezTo>
                    <a:pt x="725" y="513"/>
                    <a:pt x="730" y="530"/>
                    <a:pt x="736" y="545"/>
                  </a:cubicBezTo>
                  <a:cubicBezTo>
                    <a:pt x="728" y="546"/>
                    <a:pt x="721" y="547"/>
                    <a:pt x="713" y="548"/>
                  </a:cubicBezTo>
                  <a:cubicBezTo>
                    <a:pt x="709" y="541"/>
                    <a:pt x="705" y="534"/>
                    <a:pt x="705" y="526"/>
                  </a:cubicBezTo>
                  <a:cubicBezTo>
                    <a:pt x="705" y="512"/>
                    <a:pt x="696" y="499"/>
                    <a:pt x="683" y="493"/>
                  </a:cubicBezTo>
                  <a:cubicBezTo>
                    <a:pt x="673" y="493"/>
                    <a:pt x="663" y="496"/>
                    <a:pt x="654" y="502"/>
                  </a:cubicBezTo>
                  <a:cubicBezTo>
                    <a:pt x="648" y="508"/>
                    <a:pt x="649" y="518"/>
                    <a:pt x="647" y="526"/>
                  </a:cubicBezTo>
                  <a:cubicBezTo>
                    <a:pt x="638" y="526"/>
                    <a:pt x="630" y="526"/>
                    <a:pt x="621" y="527"/>
                  </a:cubicBezTo>
                  <a:cubicBezTo>
                    <a:pt x="615" y="534"/>
                    <a:pt x="607" y="539"/>
                    <a:pt x="598" y="543"/>
                  </a:cubicBezTo>
                  <a:cubicBezTo>
                    <a:pt x="594" y="536"/>
                    <a:pt x="592" y="528"/>
                    <a:pt x="587" y="522"/>
                  </a:cubicBezTo>
                  <a:cubicBezTo>
                    <a:pt x="578" y="518"/>
                    <a:pt x="572" y="527"/>
                    <a:pt x="567" y="533"/>
                  </a:cubicBezTo>
                  <a:cubicBezTo>
                    <a:pt x="561" y="542"/>
                    <a:pt x="556" y="552"/>
                    <a:pt x="553" y="562"/>
                  </a:cubicBezTo>
                  <a:cubicBezTo>
                    <a:pt x="550" y="575"/>
                    <a:pt x="558" y="587"/>
                    <a:pt x="564" y="599"/>
                  </a:cubicBezTo>
                  <a:cubicBezTo>
                    <a:pt x="546" y="606"/>
                    <a:pt x="527" y="612"/>
                    <a:pt x="509" y="619"/>
                  </a:cubicBezTo>
                  <a:cubicBezTo>
                    <a:pt x="508" y="621"/>
                    <a:pt x="506" y="624"/>
                    <a:pt x="505" y="625"/>
                  </a:cubicBezTo>
                  <a:cubicBezTo>
                    <a:pt x="501" y="630"/>
                    <a:pt x="498" y="636"/>
                    <a:pt x="494" y="641"/>
                  </a:cubicBezTo>
                  <a:cubicBezTo>
                    <a:pt x="477" y="644"/>
                    <a:pt x="459" y="645"/>
                    <a:pt x="447" y="658"/>
                  </a:cubicBezTo>
                  <a:cubicBezTo>
                    <a:pt x="443" y="656"/>
                    <a:pt x="439" y="653"/>
                    <a:pt x="435" y="651"/>
                  </a:cubicBezTo>
                  <a:cubicBezTo>
                    <a:pt x="430" y="664"/>
                    <a:pt x="421" y="674"/>
                    <a:pt x="408" y="681"/>
                  </a:cubicBezTo>
                  <a:cubicBezTo>
                    <a:pt x="407" y="684"/>
                    <a:pt x="405" y="686"/>
                    <a:pt x="404" y="689"/>
                  </a:cubicBezTo>
                  <a:cubicBezTo>
                    <a:pt x="394" y="696"/>
                    <a:pt x="387" y="706"/>
                    <a:pt x="390" y="719"/>
                  </a:cubicBezTo>
                  <a:cubicBezTo>
                    <a:pt x="385" y="725"/>
                    <a:pt x="380" y="732"/>
                    <a:pt x="376" y="739"/>
                  </a:cubicBezTo>
                  <a:cubicBezTo>
                    <a:pt x="351" y="738"/>
                    <a:pt x="336" y="714"/>
                    <a:pt x="312" y="710"/>
                  </a:cubicBezTo>
                  <a:cubicBezTo>
                    <a:pt x="320" y="698"/>
                    <a:pt x="326" y="685"/>
                    <a:pt x="328" y="671"/>
                  </a:cubicBezTo>
                  <a:cubicBezTo>
                    <a:pt x="323" y="666"/>
                    <a:pt x="317" y="661"/>
                    <a:pt x="312" y="656"/>
                  </a:cubicBezTo>
                  <a:cubicBezTo>
                    <a:pt x="301" y="662"/>
                    <a:pt x="288" y="665"/>
                    <a:pt x="282" y="677"/>
                  </a:cubicBezTo>
                  <a:cubicBezTo>
                    <a:pt x="274" y="694"/>
                    <a:pt x="270" y="713"/>
                    <a:pt x="266" y="732"/>
                  </a:cubicBezTo>
                  <a:cubicBezTo>
                    <a:pt x="251" y="734"/>
                    <a:pt x="238" y="739"/>
                    <a:pt x="225" y="746"/>
                  </a:cubicBezTo>
                  <a:cubicBezTo>
                    <a:pt x="215" y="739"/>
                    <a:pt x="205" y="731"/>
                    <a:pt x="194" y="724"/>
                  </a:cubicBezTo>
                  <a:cubicBezTo>
                    <a:pt x="197" y="712"/>
                    <a:pt x="200" y="699"/>
                    <a:pt x="210" y="690"/>
                  </a:cubicBezTo>
                  <a:cubicBezTo>
                    <a:pt x="210" y="690"/>
                    <a:pt x="212" y="689"/>
                    <a:pt x="212" y="688"/>
                  </a:cubicBezTo>
                  <a:cubicBezTo>
                    <a:pt x="221" y="679"/>
                    <a:pt x="225" y="665"/>
                    <a:pt x="220" y="653"/>
                  </a:cubicBezTo>
                  <a:cubicBezTo>
                    <a:pt x="203" y="645"/>
                    <a:pt x="189" y="666"/>
                    <a:pt x="172" y="661"/>
                  </a:cubicBezTo>
                  <a:cubicBezTo>
                    <a:pt x="162" y="661"/>
                    <a:pt x="148" y="658"/>
                    <a:pt x="143" y="668"/>
                  </a:cubicBezTo>
                  <a:cubicBezTo>
                    <a:pt x="145" y="674"/>
                    <a:pt x="145" y="674"/>
                    <a:pt x="145" y="674"/>
                  </a:cubicBezTo>
                  <a:cubicBezTo>
                    <a:pt x="144" y="682"/>
                    <a:pt x="136" y="682"/>
                    <a:pt x="130" y="682"/>
                  </a:cubicBezTo>
                  <a:cubicBezTo>
                    <a:pt x="125" y="679"/>
                    <a:pt x="121" y="675"/>
                    <a:pt x="116" y="672"/>
                  </a:cubicBezTo>
                  <a:cubicBezTo>
                    <a:pt x="115" y="671"/>
                    <a:pt x="114" y="670"/>
                    <a:pt x="113" y="670"/>
                  </a:cubicBezTo>
                  <a:cubicBezTo>
                    <a:pt x="111" y="664"/>
                    <a:pt x="108" y="658"/>
                    <a:pt x="106" y="652"/>
                  </a:cubicBezTo>
                  <a:cubicBezTo>
                    <a:pt x="104" y="651"/>
                    <a:pt x="101" y="648"/>
                    <a:pt x="99" y="647"/>
                  </a:cubicBezTo>
                  <a:cubicBezTo>
                    <a:pt x="96" y="644"/>
                    <a:pt x="93" y="641"/>
                    <a:pt x="89" y="638"/>
                  </a:cubicBezTo>
                  <a:cubicBezTo>
                    <a:pt x="82" y="631"/>
                    <a:pt x="74" y="627"/>
                    <a:pt x="65" y="623"/>
                  </a:cubicBezTo>
                  <a:cubicBezTo>
                    <a:pt x="67" y="621"/>
                    <a:pt x="68" y="618"/>
                    <a:pt x="70" y="616"/>
                  </a:cubicBezTo>
                  <a:cubicBezTo>
                    <a:pt x="79" y="608"/>
                    <a:pt x="91" y="600"/>
                    <a:pt x="89" y="586"/>
                  </a:cubicBezTo>
                  <a:cubicBezTo>
                    <a:pt x="83" y="576"/>
                    <a:pt x="69" y="577"/>
                    <a:pt x="59" y="578"/>
                  </a:cubicBezTo>
                  <a:cubicBezTo>
                    <a:pt x="49" y="578"/>
                    <a:pt x="40" y="585"/>
                    <a:pt x="31" y="590"/>
                  </a:cubicBezTo>
                  <a:cubicBezTo>
                    <a:pt x="30" y="590"/>
                    <a:pt x="28" y="590"/>
                    <a:pt x="27" y="591"/>
                  </a:cubicBezTo>
                  <a:cubicBezTo>
                    <a:pt x="27" y="581"/>
                    <a:pt x="25" y="571"/>
                    <a:pt x="17" y="565"/>
                  </a:cubicBezTo>
                  <a:cubicBezTo>
                    <a:pt x="3" y="544"/>
                    <a:pt x="9" y="517"/>
                    <a:pt x="0" y="493"/>
                  </a:cubicBezTo>
                  <a:cubicBezTo>
                    <a:pt x="26" y="505"/>
                    <a:pt x="55" y="507"/>
                    <a:pt x="83" y="510"/>
                  </a:cubicBezTo>
                  <a:cubicBezTo>
                    <a:pt x="96" y="511"/>
                    <a:pt x="109" y="506"/>
                    <a:pt x="122" y="507"/>
                  </a:cubicBezTo>
                  <a:cubicBezTo>
                    <a:pt x="138" y="510"/>
                    <a:pt x="153" y="519"/>
                    <a:pt x="164" y="532"/>
                  </a:cubicBezTo>
                  <a:cubicBezTo>
                    <a:pt x="178" y="536"/>
                    <a:pt x="191" y="542"/>
                    <a:pt x="204" y="549"/>
                  </a:cubicBezTo>
                  <a:cubicBezTo>
                    <a:pt x="213" y="554"/>
                    <a:pt x="223" y="549"/>
                    <a:pt x="232" y="547"/>
                  </a:cubicBezTo>
                  <a:cubicBezTo>
                    <a:pt x="234" y="548"/>
                    <a:pt x="238" y="551"/>
                    <a:pt x="240" y="552"/>
                  </a:cubicBezTo>
                  <a:cubicBezTo>
                    <a:pt x="241" y="553"/>
                    <a:pt x="242" y="553"/>
                    <a:pt x="243" y="554"/>
                  </a:cubicBezTo>
                  <a:cubicBezTo>
                    <a:pt x="261" y="567"/>
                    <a:pt x="277" y="545"/>
                    <a:pt x="294" y="541"/>
                  </a:cubicBezTo>
                  <a:cubicBezTo>
                    <a:pt x="316" y="536"/>
                    <a:pt x="336" y="524"/>
                    <a:pt x="359" y="527"/>
                  </a:cubicBezTo>
                  <a:cubicBezTo>
                    <a:pt x="372" y="528"/>
                    <a:pt x="386" y="531"/>
                    <a:pt x="399" y="525"/>
                  </a:cubicBezTo>
                  <a:cubicBezTo>
                    <a:pt x="411" y="519"/>
                    <a:pt x="423" y="516"/>
                    <a:pt x="435" y="510"/>
                  </a:cubicBezTo>
                  <a:cubicBezTo>
                    <a:pt x="450" y="502"/>
                    <a:pt x="456" y="485"/>
                    <a:pt x="470" y="476"/>
                  </a:cubicBezTo>
                  <a:cubicBezTo>
                    <a:pt x="478" y="469"/>
                    <a:pt x="490" y="464"/>
                    <a:pt x="493" y="453"/>
                  </a:cubicBezTo>
                  <a:cubicBezTo>
                    <a:pt x="491" y="443"/>
                    <a:pt x="482" y="436"/>
                    <a:pt x="479" y="426"/>
                  </a:cubicBezTo>
                  <a:cubicBezTo>
                    <a:pt x="479" y="416"/>
                    <a:pt x="482" y="408"/>
                    <a:pt x="485" y="399"/>
                  </a:cubicBezTo>
                  <a:cubicBezTo>
                    <a:pt x="505" y="403"/>
                    <a:pt x="526" y="415"/>
                    <a:pt x="546" y="407"/>
                  </a:cubicBezTo>
                  <a:cubicBezTo>
                    <a:pt x="555" y="402"/>
                    <a:pt x="559" y="391"/>
                    <a:pt x="567" y="385"/>
                  </a:cubicBezTo>
                  <a:cubicBezTo>
                    <a:pt x="582" y="375"/>
                    <a:pt x="601" y="372"/>
                    <a:pt x="617" y="363"/>
                  </a:cubicBezTo>
                  <a:cubicBezTo>
                    <a:pt x="625" y="358"/>
                    <a:pt x="625" y="347"/>
                    <a:pt x="628" y="338"/>
                  </a:cubicBezTo>
                  <a:cubicBezTo>
                    <a:pt x="638" y="328"/>
                    <a:pt x="648" y="317"/>
                    <a:pt x="663" y="315"/>
                  </a:cubicBezTo>
                  <a:cubicBezTo>
                    <a:pt x="682" y="312"/>
                    <a:pt x="700" y="303"/>
                    <a:pt x="719" y="309"/>
                  </a:cubicBezTo>
                  <a:cubicBezTo>
                    <a:pt x="726" y="303"/>
                    <a:pt x="740" y="297"/>
                    <a:pt x="734" y="286"/>
                  </a:cubicBezTo>
                  <a:cubicBezTo>
                    <a:pt x="725" y="265"/>
                    <a:pt x="706" y="250"/>
                    <a:pt x="689" y="235"/>
                  </a:cubicBezTo>
                  <a:cubicBezTo>
                    <a:pt x="672" y="234"/>
                    <a:pt x="657" y="240"/>
                    <a:pt x="643" y="249"/>
                  </a:cubicBezTo>
                  <a:cubicBezTo>
                    <a:pt x="638" y="247"/>
                    <a:pt x="633" y="246"/>
                    <a:pt x="627" y="245"/>
                  </a:cubicBezTo>
                  <a:cubicBezTo>
                    <a:pt x="619" y="246"/>
                    <a:pt x="613" y="254"/>
                    <a:pt x="604" y="253"/>
                  </a:cubicBezTo>
                  <a:cubicBezTo>
                    <a:pt x="601" y="230"/>
                    <a:pt x="606" y="204"/>
                    <a:pt x="620" y="184"/>
                  </a:cubicBezTo>
                  <a:cubicBezTo>
                    <a:pt x="625" y="174"/>
                    <a:pt x="638" y="176"/>
                    <a:pt x="648" y="175"/>
                  </a:cubicBezTo>
                  <a:cubicBezTo>
                    <a:pt x="666" y="177"/>
                    <a:pt x="680" y="162"/>
                    <a:pt x="694" y="153"/>
                  </a:cubicBezTo>
                  <a:cubicBezTo>
                    <a:pt x="695" y="138"/>
                    <a:pt x="695" y="123"/>
                    <a:pt x="702" y="110"/>
                  </a:cubicBezTo>
                  <a:cubicBezTo>
                    <a:pt x="709" y="96"/>
                    <a:pt x="711" y="81"/>
                    <a:pt x="718" y="68"/>
                  </a:cubicBezTo>
                  <a:cubicBezTo>
                    <a:pt x="722" y="61"/>
                    <a:pt x="729" y="54"/>
                    <a:pt x="727" y="46"/>
                  </a:cubicBezTo>
                  <a:cubicBezTo>
                    <a:pt x="722" y="36"/>
                    <a:pt x="715" y="28"/>
                    <a:pt x="709" y="19"/>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8" name="Freeform 254"/>
            <p:cNvSpPr/>
            <p:nvPr/>
          </p:nvSpPr>
          <p:spPr bwMode="auto">
            <a:xfrm>
              <a:off x="2100030" y="3195023"/>
              <a:ext cx="1203049" cy="829614"/>
            </a:xfrm>
            <a:custGeom>
              <a:avLst/>
              <a:gdLst>
                <a:gd name="T0" fmla="*/ 195 w 498"/>
                <a:gd name="T1" fmla="*/ 3 h 367"/>
                <a:gd name="T2" fmla="*/ 242 w 498"/>
                <a:gd name="T3" fmla="*/ 22 h 367"/>
                <a:gd name="T4" fmla="*/ 289 w 498"/>
                <a:gd name="T5" fmla="*/ 55 h 367"/>
                <a:gd name="T6" fmla="*/ 299 w 498"/>
                <a:gd name="T7" fmla="*/ 24 h 367"/>
                <a:gd name="T8" fmla="*/ 319 w 498"/>
                <a:gd name="T9" fmla="*/ 31 h 367"/>
                <a:gd name="T10" fmla="*/ 366 w 498"/>
                <a:gd name="T11" fmla="*/ 39 h 367"/>
                <a:gd name="T12" fmla="*/ 377 w 498"/>
                <a:gd name="T13" fmla="*/ 50 h 367"/>
                <a:gd name="T14" fmla="*/ 451 w 498"/>
                <a:gd name="T15" fmla="*/ 108 h 367"/>
                <a:gd name="T16" fmla="*/ 490 w 498"/>
                <a:gd name="T17" fmla="*/ 154 h 367"/>
                <a:gd name="T18" fmla="*/ 498 w 498"/>
                <a:gd name="T19" fmla="*/ 173 h 367"/>
                <a:gd name="T20" fmla="*/ 473 w 498"/>
                <a:gd name="T21" fmla="*/ 209 h 367"/>
                <a:gd name="T22" fmla="*/ 435 w 498"/>
                <a:gd name="T23" fmla="*/ 261 h 367"/>
                <a:gd name="T24" fmla="*/ 420 w 498"/>
                <a:gd name="T25" fmla="*/ 284 h 367"/>
                <a:gd name="T26" fmla="*/ 439 w 498"/>
                <a:gd name="T27" fmla="*/ 298 h 367"/>
                <a:gd name="T28" fmla="*/ 417 w 498"/>
                <a:gd name="T29" fmla="*/ 316 h 367"/>
                <a:gd name="T30" fmla="*/ 394 w 498"/>
                <a:gd name="T31" fmla="*/ 333 h 367"/>
                <a:gd name="T32" fmla="*/ 360 w 498"/>
                <a:gd name="T33" fmla="*/ 324 h 367"/>
                <a:gd name="T34" fmla="*/ 317 w 498"/>
                <a:gd name="T35" fmla="*/ 268 h 367"/>
                <a:gd name="T36" fmla="*/ 282 w 498"/>
                <a:gd name="T37" fmla="*/ 282 h 367"/>
                <a:gd name="T38" fmla="*/ 275 w 498"/>
                <a:gd name="T39" fmla="*/ 342 h 367"/>
                <a:gd name="T40" fmla="*/ 259 w 498"/>
                <a:gd name="T41" fmla="*/ 356 h 367"/>
                <a:gd name="T42" fmla="*/ 231 w 498"/>
                <a:gd name="T43" fmla="*/ 354 h 367"/>
                <a:gd name="T44" fmla="*/ 191 w 498"/>
                <a:gd name="T45" fmla="*/ 334 h 367"/>
                <a:gd name="T46" fmla="*/ 135 w 498"/>
                <a:gd name="T47" fmla="*/ 317 h 367"/>
                <a:gd name="T48" fmla="*/ 55 w 498"/>
                <a:gd name="T49" fmla="*/ 267 h 367"/>
                <a:gd name="T50" fmla="*/ 2 w 498"/>
                <a:gd name="T51" fmla="*/ 226 h 367"/>
                <a:gd name="T52" fmla="*/ 3 w 498"/>
                <a:gd name="T53" fmla="*/ 218 h 367"/>
                <a:gd name="T54" fmla="*/ 8 w 498"/>
                <a:gd name="T55" fmla="*/ 177 h 367"/>
                <a:gd name="T56" fmla="*/ 16 w 498"/>
                <a:gd name="T57" fmla="*/ 131 h 367"/>
                <a:gd name="T58" fmla="*/ 68 w 498"/>
                <a:gd name="T59" fmla="*/ 130 h 367"/>
                <a:gd name="T60" fmla="*/ 80 w 498"/>
                <a:gd name="T61" fmla="*/ 95 h 367"/>
                <a:gd name="T62" fmla="*/ 64 w 498"/>
                <a:gd name="T63" fmla="*/ 57 h 367"/>
                <a:gd name="T64" fmla="*/ 115 w 498"/>
                <a:gd name="T65" fmla="*/ 1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8" h="367">
                  <a:moveTo>
                    <a:pt x="115" y="13"/>
                  </a:moveTo>
                  <a:cubicBezTo>
                    <a:pt x="141" y="8"/>
                    <a:pt x="168" y="0"/>
                    <a:pt x="195" y="3"/>
                  </a:cubicBezTo>
                  <a:cubicBezTo>
                    <a:pt x="212" y="5"/>
                    <a:pt x="225" y="17"/>
                    <a:pt x="241" y="21"/>
                  </a:cubicBezTo>
                  <a:cubicBezTo>
                    <a:pt x="242" y="22"/>
                    <a:pt x="242" y="22"/>
                    <a:pt x="242" y="22"/>
                  </a:cubicBezTo>
                  <a:cubicBezTo>
                    <a:pt x="255" y="32"/>
                    <a:pt x="259" y="57"/>
                    <a:pt x="279" y="55"/>
                  </a:cubicBezTo>
                  <a:cubicBezTo>
                    <a:pt x="281" y="55"/>
                    <a:pt x="286" y="55"/>
                    <a:pt x="289" y="55"/>
                  </a:cubicBezTo>
                  <a:cubicBezTo>
                    <a:pt x="288" y="48"/>
                    <a:pt x="288" y="42"/>
                    <a:pt x="287" y="35"/>
                  </a:cubicBezTo>
                  <a:cubicBezTo>
                    <a:pt x="291" y="31"/>
                    <a:pt x="295" y="27"/>
                    <a:pt x="299" y="24"/>
                  </a:cubicBezTo>
                  <a:cubicBezTo>
                    <a:pt x="305" y="25"/>
                    <a:pt x="310" y="27"/>
                    <a:pt x="316" y="29"/>
                  </a:cubicBezTo>
                  <a:cubicBezTo>
                    <a:pt x="317" y="29"/>
                    <a:pt x="318" y="30"/>
                    <a:pt x="319" y="31"/>
                  </a:cubicBezTo>
                  <a:cubicBezTo>
                    <a:pt x="323" y="33"/>
                    <a:pt x="327" y="36"/>
                    <a:pt x="331" y="38"/>
                  </a:cubicBezTo>
                  <a:cubicBezTo>
                    <a:pt x="342" y="34"/>
                    <a:pt x="354" y="34"/>
                    <a:pt x="366" y="39"/>
                  </a:cubicBezTo>
                  <a:cubicBezTo>
                    <a:pt x="369" y="42"/>
                    <a:pt x="372" y="45"/>
                    <a:pt x="375" y="49"/>
                  </a:cubicBezTo>
                  <a:cubicBezTo>
                    <a:pt x="376" y="49"/>
                    <a:pt x="376" y="50"/>
                    <a:pt x="377" y="50"/>
                  </a:cubicBezTo>
                  <a:cubicBezTo>
                    <a:pt x="385" y="60"/>
                    <a:pt x="397" y="64"/>
                    <a:pt x="408" y="68"/>
                  </a:cubicBezTo>
                  <a:cubicBezTo>
                    <a:pt x="422" y="82"/>
                    <a:pt x="441" y="90"/>
                    <a:pt x="451" y="108"/>
                  </a:cubicBezTo>
                  <a:cubicBezTo>
                    <a:pt x="456" y="107"/>
                    <a:pt x="462" y="106"/>
                    <a:pt x="467" y="105"/>
                  </a:cubicBezTo>
                  <a:cubicBezTo>
                    <a:pt x="478" y="120"/>
                    <a:pt x="481" y="138"/>
                    <a:pt x="490" y="154"/>
                  </a:cubicBezTo>
                  <a:cubicBezTo>
                    <a:pt x="491" y="155"/>
                    <a:pt x="495" y="157"/>
                    <a:pt x="497" y="157"/>
                  </a:cubicBezTo>
                  <a:cubicBezTo>
                    <a:pt x="497" y="163"/>
                    <a:pt x="497" y="168"/>
                    <a:pt x="498" y="173"/>
                  </a:cubicBezTo>
                  <a:cubicBezTo>
                    <a:pt x="495" y="179"/>
                    <a:pt x="493" y="185"/>
                    <a:pt x="491" y="191"/>
                  </a:cubicBezTo>
                  <a:cubicBezTo>
                    <a:pt x="485" y="197"/>
                    <a:pt x="479" y="203"/>
                    <a:pt x="473" y="209"/>
                  </a:cubicBezTo>
                  <a:cubicBezTo>
                    <a:pt x="473" y="214"/>
                    <a:pt x="472" y="219"/>
                    <a:pt x="471" y="224"/>
                  </a:cubicBezTo>
                  <a:cubicBezTo>
                    <a:pt x="455" y="232"/>
                    <a:pt x="447" y="248"/>
                    <a:pt x="435" y="261"/>
                  </a:cubicBezTo>
                  <a:cubicBezTo>
                    <a:pt x="428" y="262"/>
                    <a:pt x="421" y="264"/>
                    <a:pt x="414" y="265"/>
                  </a:cubicBezTo>
                  <a:cubicBezTo>
                    <a:pt x="416" y="272"/>
                    <a:pt x="418" y="278"/>
                    <a:pt x="420" y="284"/>
                  </a:cubicBezTo>
                  <a:cubicBezTo>
                    <a:pt x="425" y="288"/>
                    <a:pt x="431" y="292"/>
                    <a:pt x="438" y="296"/>
                  </a:cubicBezTo>
                  <a:cubicBezTo>
                    <a:pt x="438" y="297"/>
                    <a:pt x="439" y="297"/>
                    <a:pt x="439" y="298"/>
                  </a:cubicBezTo>
                  <a:cubicBezTo>
                    <a:pt x="438" y="300"/>
                    <a:pt x="435" y="306"/>
                    <a:pt x="434" y="308"/>
                  </a:cubicBezTo>
                  <a:cubicBezTo>
                    <a:pt x="428" y="310"/>
                    <a:pt x="419" y="309"/>
                    <a:pt x="417" y="316"/>
                  </a:cubicBezTo>
                  <a:cubicBezTo>
                    <a:pt x="415" y="322"/>
                    <a:pt x="417" y="328"/>
                    <a:pt x="418" y="334"/>
                  </a:cubicBezTo>
                  <a:cubicBezTo>
                    <a:pt x="410" y="334"/>
                    <a:pt x="402" y="333"/>
                    <a:pt x="394" y="333"/>
                  </a:cubicBezTo>
                  <a:cubicBezTo>
                    <a:pt x="390" y="328"/>
                    <a:pt x="386" y="322"/>
                    <a:pt x="382" y="316"/>
                  </a:cubicBezTo>
                  <a:cubicBezTo>
                    <a:pt x="374" y="318"/>
                    <a:pt x="367" y="321"/>
                    <a:pt x="360" y="324"/>
                  </a:cubicBezTo>
                  <a:cubicBezTo>
                    <a:pt x="352" y="317"/>
                    <a:pt x="344" y="311"/>
                    <a:pt x="338" y="303"/>
                  </a:cubicBezTo>
                  <a:cubicBezTo>
                    <a:pt x="331" y="291"/>
                    <a:pt x="330" y="274"/>
                    <a:pt x="317" y="268"/>
                  </a:cubicBezTo>
                  <a:cubicBezTo>
                    <a:pt x="307" y="264"/>
                    <a:pt x="296" y="263"/>
                    <a:pt x="285" y="264"/>
                  </a:cubicBezTo>
                  <a:cubicBezTo>
                    <a:pt x="282" y="269"/>
                    <a:pt x="283" y="276"/>
                    <a:pt x="282" y="282"/>
                  </a:cubicBezTo>
                  <a:cubicBezTo>
                    <a:pt x="282" y="299"/>
                    <a:pt x="274" y="315"/>
                    <a:pt x="282" y="332"/>
                  </a:cubicBezTo>
                  <a:cubicBezTo>
                    <a:pt x="280" y="335"/>
                    <a:pt x="278" y="339"/>
                    <a:pt x="275" y="342"/>
                  </a:cubicBezTo>
                  <a:cubicBezTo>
                    <a:pt x="274" y="346"/>
                    <a:pt x="272" y="349"/>
                    <a:pt x="270" y="352"/>
                  </a:cubicBezTo>
                  <a:cubicBezTo>
                    <a:pt x="266" y="353"/>
                    <a:pt x="263" y="355"/>
                    <a:pt x="259" y="356"/>
                  </a:cubicBezTo>
                  <a:cubicBezTo>
                    <a:pt x="255" y="358"/>
                    <a:pt x="251" y="361"/>
                    <a:pt x="248" y="363"/>
                  </a:cubicBezTo>
                  <a:cubicBezTo>
                    <a:pt x="242" y="360"/>
                    <a:pt x="237" y="357"/>
                    <a:pt x="231" y="354"/>
                  </a:cubicBezTo>
                  <a:cubicBezTo>
                    <a:pt x="229" y="358"/>
                    <a:pt x="227" y="363"/>
                    <a:pt x="225" y="367"/>
                  </a:cubicBezTo>
                  <a:cubicBezTo>
                    <a:pt x="205" y="367"/>
                    <a:pt x="203" y="346"/>
                    <a:pt x="191" y="334"/>
                  </a:cubicBezTo>
                  <a:cubicBezTo>
                    <a:pt x="189" y="332"/>
                    <a:pt x="188" y="331"/>
                    <a:pt x="186" y="329"/>
                  </a:cubicBezTo>
                  <a:cubicBezTo>
                    <a:pt x="173" y="314"/>
                    <a:pt x="152" y="318"/>
                    <a:pt x="135" y="317"/>
                  </a:cubicBezTo>
                  <a:cubicBezTo>
                    <a:pt x="122" y="308"/>
                    <a:pt x="108" y="300"/>
                    <a:pt x="92" y="296"/>
                  </a:cubicBezTo>
                  <a:cubicBezTo>
                    <a:pt x="77" y="289"/>
                    <a:pt x="66" y="278"/>
                    <a:pt x="55" y="267"/>
                  </a:cubicBezTo>
                  <a:cubicBezTo>
                    <a:pt x="45" y="266"/>
                    <a:pt x="36" y="269"/>
                    <a:pt x="27" y="271"/>
                  </a:cubicBezTo>
                  <a:cubicBezTo>
                    <a:pt x="18" y="256"/>
                    <a:pt x="11" y="241"/>
                    <a:pt x="2" y="226"/>
                  </a:cubicBezTo>
                  <a:cubicBezTo>
                    <a:pt x="1" y="225"/>
                    <a:pt x="0" y="223"/>
                    <a:pt x="0" y="222"/>
                  </a:cubicBezTo>
                  <a:cubicBezTo>
                    <a:pt x="1" y="221"/>
                    <a:pt x="2" y="219"/>
                    <a:pt x="3" y="218"/>
                  </a:cubicBezTo>
                  <a:cubicBezTo>
                    <a:pt x="6" y="213"/>
                    <a:pt x="6" y="213"/>
                    <a:pt x="6" y="213"/>
                  </a:cubicBezTo>
                  <a:cubicBezTo>
                    <a:pt x="10" y="202"/>
                    <a:pt x="12" y="189"/>
                    <a:pt x="8" y="177"/>
                  </a:cubicBezTo>
                  <a:cubicBezTo>
                    <a:pt x="4" y="167"/>
                    <a:pt x="12" y="159"/>
                    <a:pt x="16" y="151"/>
                  </a:cubicBezTo>
                  <a:cubicBezTo>
                    <a:pt x="16" y="144"/>
                    <a:pt x="16" y="138"/>
                    <a:pt x="16" y="131"/>
                  </a:cubicBezTo>
                  <a:cubicBezTo>
                    <a:pt x="17" y="130"/>
                    <a:pt x="21" y="127"/>
                    <a:pt x="22" y="126"/>
                  </a:cubicBezTo>
                  <a:cubicBezTo>
                    <a:pt x="38" y="123"/>
                    <a:pt x="53" y="138"/>
                    <a:pt x="68" y="130"/>
                  </a:cubicBezTo>
                  <a:cubicBezTo>
                    <a:pt x="66" y="118"/>
                    <a:pt x="63" y="107"/>
                    <a:pt x="61" y="95"/>
                  </a:cubicBezTo>
                  <a:cubicBezTo>
                    <a:pt x="68" y="95"/>
                    <a:pt x="74" y="95"/>
                    <a:pt x="80" y="95"/>
                  </a:cubicBezTo>
                  <a:cubicBezTo>
                    <a:pt x="81" y="90"/>
                    <a:pt x="86" y="84"/>
                    <a:pt x="83" y="78"/>
                  </a:cubicBezTo>
                  <a:cubicBezTo>
                    <a:pt x="78" y="70"/>
                    <a:pt x="70" y="64"/>
                    <a:pt x="64" y="57"/>
                  </a:cubicBezTo>
                  <a:cubicBezTo>
                    <a:pt x="54" y="48"/>
                    <a:pt x="57" y="34"/>
                    <a:pt x="55" y="23"/>
                  </a:cubicBezTo>
                  <a:cubicBezTo>
                    <a:pt x="74" y="16"/>
                    <a:pt x="95" y="15"/>
                    <a:pt x="115"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39" name="Freeform 255"/>
            <p:cNvSpPr/>
            <p:nvPr/>
          </p:nvSpPr>
          <p:spPr bwMode="auto">
            <a:xfrm>
              <a:off x="4531644" y="3690026"/>
              <a:ext cx="420789" cy="416361"/>
            </a:xfrm>
            <a:custGeom>
              <a:avLst/>
              <a:gdLst>
                <a:gd name="T0" fmla="*/ 271506 w 174"/>
                <a:gd name="T1" fmla="*/ 0 h 184"/>
                <a:gd name="T2" fmla="*/ 437230 w 174"/>
                <a:gd name="T3" fmla="*/ 105589 h 184"/>
                <a:gd name="T4" fmla="*/ 528907 w 174"/>
                <a:gd name="T5" fmla="*/ 280471 h 184"/>
                <a:gd name="T6" fmla="*/ 613532 w 174"/>
                <a:gd name="T7" fmla="*/ 379461 h 184"/>
                <a:gd name="T8" fmla="*/ 557115 w 174"/>
                <a:gd name="T9" fmla="*/ 412457 h 184"/>
                <a:gd name="T10" fmla="*/ 610006 w 174"/>
                <a:gd name="T11" fmla="*/ 494949 h 184"/>
                <a:gd name="T12" fmla="*/ 574746 w 174"/>
                <a:gd name="T13" fmla="*/ 551043 h 184"/>
                <a:gd name="T14" fmla="*/ 588850 w 174"/>
                <a:gd name="T15" fmla="*/ 607137 h 184"/>
                <a:gd name="T16" fmla="*/ 490120 w 174"/>
                <a:gd name="T17" fmla="*/ 600538 h 184"/>
                <a:gd name="T18" fmla="*/ 465438 w 174"/>
                <a:gd name="T19" fmla="*/ 580740 h 184"/>
                <a:gd name="T20" fmla="*/ 278558 w 174"/>
                <a:gd name="T21" fmla="*/ 574140 h 184"/>
                <a:gd name="T22" fmla="*/ 306766 w 174"/>
                <a:gd name="T23" fmla="*/ 518046 h 184"/>
                <a:gd name="T24" fmla="*/ 260927 w 174"/>
                <a:gd name="T25" fmla="*/ 366262 h 184"/>
                <a:gd name="T26" fmla="*/ 331448 w 174"/>
                <a:gd name="T27" fmla="*/ 369562 h 184"/>
                <a:gd name="T28" fmla="*/ 306766 w 174"/>
                <a:gd name="T29" fmla="*/ 296969 h 184"/>
                <a:gd name="T30" fmla="*/ 292662 w 174"/>
                <a:gd name="T31" fmla="*/ 310168 h 184"/>
                <a:gd name="T32" fmla="*/ 260927 w 174"/>
                <a:gd name="T33" fmla="*/ 343164 h 184"/>
                <a:gd name="T34" fmla="*/ 225667 w 174"/>
                <a:gd name="T35" fmla="*/ 339865 h 184"/>
                <a:gd name="T36" fmla="*/ 172776 w 174"/>
                <a:gd name="T37" fmla="*/ 250774 h 184"/>
                <a:gd name="T38" fmla="*/ 112833 w 174"/>
                <a:gd name="T39" fmla="*/ 155084 h 184"/>
                <a:gd name="T40" fmla="*/ 49365 w 174"/>
                <a:gd name="T41" fmla="*/ 155084 h 184"/>
                <a:gd name="T42" fmla="*/ 0 w 174"/>
                <a:gd name="T43" fmla="*/ 105589 h 184"/>
                <a:gd name="T44" fmla="*/ 130464 w 174"/>
                <a:gd name="T45" fmla="*/ 79192 h 184"/>
                <a:gd name="T46" fmla="*/ 179828 w 174"/>
                <a:gd name="T47" fmla="*/ 105589 h 184"/>
                <a:gd name="T48" fmla="*/ 257401 w 174"/>
                <a:gd name="T49" fmla="*/ 16498 h 184"/>
                <a:gd name="T50" fmla="*/ 271506 w 174"/>
                <a:gd name="T51" fmla="*/ 0 h 1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184"/>
                <a:gd name="T80" fmla="*/ 174 w 174"/>
                <a:gd name="T81" fmla="*/ 184 h 1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184">
                  <a:moveTo>
                    <a:pt x="77" y="0"/>
                  </a:moveTo>
                  <a:cubicBezTo>
                    <a:pt x="90" y="14"/>
                    <a:pt x="108" y="22"/>
                    <a:pt x="124" y="32"/>
                  </a:cubicBezTo>
                  <a:cubicBezTo>
                    <a:pt x="136" y="47"/>
                    <a:pt x="138" y="69"/>
                    <a:pt x="150" y="85"/>
                  </a:cubicBezTo>
                  <a:cubicBezTo>
                    <a:pt x="157" y="96"/>
                    <a:pt x="166" y="105"/>
                    <a:pt x="174" y="115"/>
                  </a:cubicBezTo>
                  <a:cubicBezTo>
                    <a:pt x="169" y="118"/>
                    <a:pt x="164" y="122"/>
                    <a:pt x="158" y="125"/>
                  </a:cubicBezTo>
                  <a:cubicBezTo>
                    <a:pt x="161" y="135"/>
                    <a:pt x="167" y="143"/>
                    <a:pt x="173" y="150"/>
                  </a:cubicBezTo>
                  <a:cubicBezTo>
                    <a:pt x="170" y="156"/>
                    <a:pt x="166" y="161"/>
                    <a:pt x="163" y="167"/>
                  </a:cubicBezTo>
                  <a:cubicBezTo>
                    <a:pt x="164" y="173"/>
                    <a:pt x="165" y="178"/>
                    <a:pt x="167" y="184"/>
                  </a:cubicBezTo>
                  <a:cubicBezTo>
                    <a:pt x="157" y="183"/>
                    <a:pt x="148" y="183"/>
                    <a:pt x="139" y="182"/>
                  </a:cubicBezTo>
                  <a:cubicBezTo>
                    <a:pt x="137" y="180"/>
                    <a:pt x="134" y="177"/>
                    <a:pt x="132" y="176"/>
                  </a:cubicBezTo>
                  <a:cubicBezTo>
                    <a:pt x="116" y="163"/>
                    <a:pt x="97" y="174"/>
                    <a:pt x="79" y="174"/>
                  </a:cubicBezTo>
                  <a:cubicBezTo>
                    <a:pt x="82" y="169"/>
                    <a:pt x="84" y="163"/>
                    <a:pt x="87" y="157"/>
                  </a:cubicBezTo>
                  <a:cubicBezTo>
                    <a:pt x="85" y="141"/>
                    <a:pt x="79" y="126"/>
                    <a:pt x="74" y="111"/>
                  </a:cubicBezTo>
                  <a:cubicBezTo>
                    <a:pt x="81" y="111"/>
                    <a:pt x="87" y="111"/>
                    <a:pt x="94" y="112"/>
                  </a:cubicBezTo>
                  <a:cubicBezTo>
                    <a:pt x="97" y="103"/>
                    <a:pt x="94" y="96"/>
                    <a:pt x="87" y="90"/>
                  </a:cubicBezTo>
                  <a:cubicBezTo>
                    <a:pt x="86" y="91"/>
                    <a:pt x="84" y="93"/>
                    <a:pt x="83" y="94"/>
                  </a:cubicBezTo>
                  <a:cubicBezTo>
                    <a:pt x="80" y="97"/>
                    <a:pt x="77" y="101"/>
                    <a:pt x="74" y="104"/>
                  </a:cubicBezTo>
                  <a:cubicBezTo>
                    <a:pt x="72" y="104"/>
                    <a:pt x="67" y="103"/>
                    <a:pt x="64" y="103"/>
                  </a:cubicBezTo>
                  <a:cubicBezTo>
                    <a:pt x="56" y="96"/>
                    <a:pt x="51" y="86"/>
                    <a:pt x="49" y="76"/>
                  </a:cubicBezTo>
                  <a:cubicBezTo>
                    <a:pt x="47" y="64"/>
                    <a:pt x="40" y="55"/>
                    <a:pt x="32" y="47"/>
                  </a:cubicBezTo>
                  <a:cubicBezTo>
                    <a:pt x="26" y="47"/>
                    <a:pt x="20" y="47"/>
                    <a:pt x="14" y="47"/>
                  </a:cubicBezTo>
                  <a:cubicBezTo>
                    <a:pt x="9" y="42"/>
                    <a:pt x="4" y="37"/>
                    <a:pt x="0" y="32"/>
                  </a:cubicBezTo>
                  <a:cubicBezTo>
                    <a:pt x="12" y="29"/>
                    <a:pt x="24" y="26"/>
                    <a:pt x="37" y="24"/>
                  </a:cubicBezTo>
                  <a:cubicBezTo>
                    <a:pt x="43" y="23"/>
                    <a:pt x="46" y="30"/>
                    <a:pt x="51" y="32"/>
                  </a:cubicBezTo>
                  <a:cubicBezTo>
                    <a:pt x="58" y="23"/>
                    <a:pt x="65" y="14"/>
                    <a:pt x="73" y="5"/>
                  </a:cubicBezTo>
                  <a:cubicBezTo>
                    <a:pt x="74" y="4"/>
                    <a:pt x="76" y="1"/>
                    <a:pt x="77" y="0"/>
                  </a:cubicBezTo>
                  <a:close/>
                </a:path>
              </a:pathLst>
            </a:custGeom>
            <a:solidFill>
              <a:srgbClr val="01A145"/>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40" name="Freeform 256"/>
            <p:cNvSpPr/>
            <p:nvPr/>
          </p:nvSpPr>
          <p:spPr bwMode="auto">
            <a:xfrm>
              <a:off x="2760891" y="3805803"/>
              <a:ext cx="990747" cy="852477"/>
            </a:xfrm>
            <a:custGeom>
              <a:avLst/>
              <a:gdLst>
                <a:gd name="T0" fmla="*/ 13 w 410"/>
                <a:gd name="T1" fmla="*/ 0 h 377"/>
                <a:gd name="T2" fmla="*/ 41 w 410"/>
                <a:gd name="T3" fmla="*/ 1 h 377"/>
                <a:gd name="T4" fmla="*/ 58 w 410"/>
                <a:gd name="T5" fmla="*/ 35 h 377"/>
                <a:gd name="T6" fmla="*/ 86 w 410"/>
                <a:gd name="T7" fmla="*/ 60 h 377"/>
                <a:gd name="T8" fmla="*/ 104 w 410"/>
                <a:gd name="T9" fmla="*/ 53 h 377"/>
                <a:gd name="T10" fmla="*/ 121 w 410"/>
                <a:gd name="T11" fmla="*/ 71 h 377"/>
                <a:gd name="T12" fmla="*/ 149 w 410"/>
                <a:gd name="T13" fmla="*/ 67 h 377"/>
                <a:gd name="T14" fmla="*/ 149 w 410"/>
                <a:gd name="T15" fmla="*/ 44 h 377"/>
                <a:gd name="T16" fmla="*/ 157 w 410"/>
                <a:gd name="T17" fmla="*/ 47 h 377"/>
                <a:gd name="T18" fmla="*/ 169 w 410"/>
                <a:gd name="T19" fmla="*/ 41 h 377"/>
                <a:gd name="T20" fmla="*/ 173 w 410"/>
                <a:gd name="T21" fmla="*/ 43 h 377"/>
                <a:gd name="T22" fmla="*/ 175 w 410"/>
                <a:gd name="T23" fmla="*/ 51 h 377"/>
                <a:gd name="T24" fmla="*/ 195 w 410"/>
                <a:gd name="T25" fmla="*/ 9 h 377"/>
                <a:gd name="T26" fmla="*/ 213 w 410"/>
                <a:gd name="T27" fmla="*/ 2 h 377"/>
                <a:gd name="T28" fmla="*/ 224 w 410"/>
                <a:gd name="T29" fmla="*/ 20 h 377"/>
                <a:gd name="T30" fmla="*/ 230 w 410"/>
                <a:gd name="T31" fmla="*/ 21 h 377"/>
                <a:gd name="T32" fmla="*/ 237 w 410"/>
                <a:gd name="T33" fmla="*/ 32 h 377"/>
                <a:gd name="T34" fmla="*/ 254 w 410"/>
                <a:gd name="T35" fmla="*/ 32 h 377"/>
                <a:gd name="T36" fmla="*/ 264 w 410"/>
                <a:gd name="T37" fmla="*/ 44 h 377"/>
                <a:gd name="T38" fmla="*/ 267 w 410"/>
                <a:gd name="T39" fmla="*/ 67 h 377"/>
                <a:gd name="T40" fmla="*/ 275 w 410"/>
                <a:gd name="T41" fmla="*/ 75 h 377"/>
                <a:gd name="T42" fmla="*/ 281 w 410"/>
                <a:gd name="T43" fmla="*/ 81 h 377"/>
                <a:gd name="T44" fmla="*/ 309 w 410"/>
                <a:gd name="T45" fmla="*/ 73 h 377"/>
                <a:gd name="T46" fmla="*/ 362 w 410"/>
                <a:gd name="T47" fmla="*/ 78 h 377"/>
                <a:gd name="T48" fmla="*/ 374 w 410"/>
                <a:gd name="T49" fmla="*/ 90 h 377"/>
                <a:gd name="T50" fmla="*/ 388 w 410"/>
                <a:gd name="T51" fmla="*/ 90 h 377"/>
                <a:gd name="T52" fmla="*/ 393 w 410"/>
                <a:gd name="T53" fmla="*/ 95 h 377"/>
                <a:gd name="T54" fmla="*/ 410 w 410"/>
                <a:gd name="T55" fmla="*/ 121 h 377"/>
                <a:gd name="T56" fmla="*/ 382 w 410"/>
                <a:gd name="T57" fmla="*/ 155 h 377"/>
                <a:gd name="T58" fmla="*/ 369 w 410"/>
                <a:gd name="T59" fmla="*/ 152 h 377"/>
                <a:gd name="T60" fmla="*/ 359 w 410"/>
                <a:gd name="T61" fmla="*/ 199 h 377"/>
                <a:gd name="T62" fmla="*/ 325 w 410"/>
                <a:gd name="T63" fmla="*/ 191 h 377"/>
                <a:gd name="T64" fmla="*/ 312 w 410"/>
                <a:gd name="T65" fmla="*/ 180 h 377"/>
                <a:gd name="T66" fmla="*/ 300 w 410"/>
                <a:gd name="T67" fmla="*/ 197 h 377"/>
                <a:gd name="T68" fmla="*/ 305 w 410"/>
                <a:gd name="T69" fmla="*/ 212 h 377"/>
                <a:gd name="T70" fmla="*/ 289 w 410"/>
                <a:gd name="T71" fmla="*/ 225 h 377"/>
                <a:gd name="T72" fmla="*/ 288 w 410"/>
                <a:gd name="T73" fmla="*/ 237 h 377"/>
                <a:gd name="T74" fmla="*/ 308 w 410"/>
                <a:gd name="T75" fmla="*/ 242 h 377"/>
                <a:gd name="T76" fmla="*/ 310 w 410"/>
                <a:gd name="T77" fmla="*/ 279 h 377"/>
                <a:gd name="T78" fmla="*/ 327 w 410"/>
                <a:gd name="T79" fmla="*/ 296 h 377"/>
                <a:gd name="T80" fmla="*/ 309 w 410"/>
                <a:gd name="T81" fmla="*/ 300 h 377"/>
                <a:gd name="T82" fmla="*/ 290 w 410"/>
                <a:gd name="T83" fmla="*/ 284 h 377"/>
                <a:gd name="T84" fmla="*/ 277 w 410"/>
                <a:gd name="T85" fmla="*/ 291 h 377"/>
                <a:gd name="T86" fmla="*/ 267 w 410"/>
                <a:gd name="T87" fmla="*/ 292 h 377"/>
                <a:gd name="T88" fmla="*/ 257 w 410"/>
                <a:gd name="T89" fmla="*/ 262 h 377"/>
                <a:gd name="T90" fmla="*/ 219 w 410"/>
                <a:gd name="T91" fmla="*/ 294 h 377"/>
                <a:gd name="T92" fmla="*/ 200 w 410"/>
                <a:gd name="T93" fmla="*/ 362 h 377"/>
                <a:gd name="T94" fmla="*/ 170 w 410"/>
                <a:gd name="T95" fmla="*/ 377 h 377"/>
                <a:gd name="T96" fmla="*/ 149 w 410"/>
                <a:gd name="T97" fmla="*/ 357 h 377"/>
                <a:gd name="T98" fmla="*/ 124 w 410"/>
                <a:gd name="T99" fmla="*/ 301 h 377"/>
                <a:gd name="T100" fmla="*/ 100 w 410"/>
                <a:gd name="T101" fmla="*/ 273 h 377"/>
                <a:gd name="T102" fmla="*/ 79 w 410"/>
                <a:gd name="T103" fmla="*/ 239 h 377"/>
                <a:gd name="T104" fmla="*/ 61 w 410"/>
                <a:gd name="T105" fmla="*/ 254 h 377"/>
                <a:gd name="T106" fmla="*/ 49 w 410"/>
                <a:gd name="T107" fmla="*/ 110 h 377"/>
                <a:gd name="T108" fmla="*/ 39 w 410"/>
                <a:gd name="T109" fmla="*/ 92 h 377"/>
                <a:gd name="T110" fmla="*/ 29 w 410"/>
                <a:gd name="T111" fmla="*/ 78 h 377"/>
                <a:gd name="T112" fmla="*/ 18 w 410"/>
                <a:gd name="T113" fmla="*/ 65 h 377"/>
                <a:gd name="T114" fmla="*/ 13 w 410"/>
                <a:gd name="T115"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377">
                  <a:moveTo>
                    <a:pt x="13" y="0"/>
                  </a:moveTo>
                  <a:cubicBezTo>
                    <a:pt x="22" y="1"/>
                    <a:pt x="32" y="2"/>
                    <a:pt x="41" y="1"/>
                  </a:cubicBezTo>
                  <a:cubicBezTo>
                    <a:pt x="50" y="11"/>
                    <a:pt x="53" y="23"/>
                    <a:pt x="58" y="35"/>
                  </a:cubicBezTo>
                  <a:cubicBezTo>
                    <a:pt x="66" y="45"/>
                    <a:pt x="76" y="52"/>
                    <a:pt x="86" y="60"/>
                  </a:cubicBezTo>
                  <a:cubicBezTo>
                    <a:pt x="91" y="58"/>
                    <a:pt x="97" y="54"/>
                    <a:pt x="104" y="53"/>
                  </a:cubicBezTo>
                  <a:cubicBezTo>
                    <a:pt x="110" y="58"/>
                    <a:pt x="115" y="65"/>
                    <a:pt x="121" y="71"/>
                  </a:cubicBezTo>
                  <a:cubicBezTo>
                    <a:pt x="130" y="70"/>
                    <a:pt x="139" y="68"/>
                    <a:pt x="149" y="67"/>
                  </a:cubicBezTo>
                  <a:cubicBezTo>
                    <a:pt x="149" y="59"/>
                    <a:pt x="149" y="52"/>
                    <a:pt x="149" y="44"/>
                  </a:cubicBezTo>
                  <a:cubicBezTo>
                    <a:pt x="151" y="45"/>
                    <a:pt x="155" y="47"/>
                    <a:pt x="157" y="47"/>
                  </a:cubicBezTo>
                  <a:cubicBezTo>
                    <a:pt x="161" y="45"/>
                    <a:pt x="165" y="43"/>
                    <a:pt x="169" y="41"/>
                  </a:cubicBezTo>
                  <a:cubicBezTo>
                    <a:pt x="170" y="42"/>
                    <a:pt x="172" y="43"/>
                    <a:pt x="173" y="43"/>
                  </a:cubicBezTo>
                  <a:cubicBezTo>
                    <a:pt x="175" y="51"/>
                    <a:pt x="175" y="51"/>
                    <a:pt x="175" y="51"/>
                  </a:cubicBezTo>
                  <a:cubicBezTo>
                    <a:pt x="188" y="41"/>
                    <a:pt x="189" y="23"/>
                    <a:pt x="195" y="9"/>
                  </a:cubicBezTo>
                  <a:cubicBezTo>
                    <a:pt x="201" y="7"/>
                    <a:pt x="207" y="4"/>
                    <a:pt x="213" y="2"/>
                  </a:cubicBezTo>
                  <a:cubicBezTo>
                    <a:pt x="223" y="2"/>
                    <a:pt x="221" y="14"/>
                    <a:pt x="224" y="20"/>
                  </a:cubicBezTo>
                  <a:cubicBezTo>
                    <a:pt x="226" y="20"/>
                    <a:pt x="228" y="21"/>
                    <a:pt x="230" y="21"/>
                  </a:cubicBezTo>
                  <a:cubicBezTo>
                    <a:pt x="232" y="24"/>
                    <a:pt x="235" y="29"/>
                    <a:pt x="237" y="32"/>
                  </a:cubicBezTo>
                  <a:cubicBezTo>
                    <a:pt x="243" y="32"/>
                    <a:pt x="248" y="32"/>
                    <a:pt x="254" y="32"/>
                  </a:cubicBezTo>
                  <a:cubicBezTo>
                    <a:pt x="257" y="36"/>
                    <a:pt x="260" y="40"/>
                    <a:pt x="264" y="44"/>
                  </a:cubicBezTo>
                  <a:cubicBezTo>
                    <a:pt x="265" y="51"/>
                    <a:pt x="265" y="59"/>
                    <a:pt x="267" y="67"/>
                  </a:cubicBezTo>
                  <a:cubicBezTo>
                    <a:pt x="270" y="70"/>
                    <a:pt x="272" y="72"/>
                    <a:pt x="275" y="75"/>
                  </a:cubicBezTo>
                  <a:cubicBezTo>
                    <a:pt x="276" y="76"/>
                    <a:pt x="280" y="80"/>
                    <a:pt x="281" y="81"/>
                  </a:cubicBezTo>
                  <a:cubicBezTo>
                    <a:pt x="291" y="79"/>
                    <a:pt x="300" y="76"/>
                    <a:pt x="309" y="73"/>
                  </a:cubicBezTo>
                  <a:cubicBezTo>
                    <a:pt x="327" y="77"/>
                    <a:pt x="344" y="80"/>
                    <a:pt x="362" y="78"/>
                  </a:cubicBezTo>
                  <a:cubicBezTo>
                    <a:pt x="366" y="82"/>
                    <a:pt x="370" y="86"/>
                    <a:pt x="374" y="90"/>
                  </a:cubicBezTo>
                  <a:cubicBezTo>
                    <a:pt x="378" y="90"/>
                    <a:pt x="383" y="90"/>
                    <a:pt x="388" y="90"/>
                  </a:cubicBezTo>
                  <a:cubicBezTo>
                    <a:pt x="393" y="95"/>
                    <a:pt x="393" y="95"/>
                    <a:pt x="393" y="95"/>
                  </a:cubicBezTo>
                  <a:cubicBezTo>
                    <a:pt x="399" y="103"/>
                    <a:pt x="404" y="112"/>
                    <a:pt x="410" y="121"/>
                  </a:cubicBezTo>
                  <a:cubicBezTo>
                    <a:pt x="394" y="126"/>
                    <a:pt x="386" y="140"/>
                    <a:pt x="382" y="155"/>
                  </a:cubicBezTo>
                  <a:cubicBezTo>
                    <a:pt x="379" y="154"/>
                    <a:pt x="372" y="153"/>
                    <a:pt x="369" y="152"/>
                  </a:cubicBezTo>
                  <a:cubicBezTo>
                    <a:pt x="368" y="168"/>
                    <a:pt x="374" y="188"/>
                    <a:pt x="359" y="199"/>
                  </a:cubicBezTo>
                  <a:cubicBezTo>
                    <a:pt x="348" y="194"/>
                    <a:pt x="337" y="191"/>
                    <a:pt x="325" y="191"/>
                  </a:cubicBezTo>
                  <a:cubicBezTo>
                    <a:pt x="321" y="187"/>
                    <a:pt x="316" y="184"/>
                    <a:pt x="312" y="180"/>
                  </a:cubicBezTo>
                  <a:cubicBezTo>
                    <a:pt x="308" y="185"/>
                    <a:pt x="302" y="190"/>
                    <a:pt x="300" y="197"/>
                  </a:cubicBezTo>
                  <a:cubicBezTo>
                    <a:pt x="301" y="202"/>
                    <a:pt x="303" y="207"/>
                    <a:pt x="305" y="212"/>
                  </a:cubicBezTo>
                  <a:cubicBezTo>
                    <a:pt x="299" y="216"/>
                    <a:pt x="294" y="221"/>
                    <a:pt x="289" y="225"/>
                  </a:cubicBezTo>
                  <a:cubicBezTo>
                    <a:pt x="289" y="228"/>
                    <a:pt x="288" y="234"/>
                    <a:pt x="288" y="237"/>
                  </a:cubicBezTo>
                  <a:cubicBezTo>
                    <a:pt x="295" y="239"/>
                    <a:pt x="301" y="240"/>
                    <a:pt x="308" y="242"/>
                  </a:cubicBezTo>
                  <a:cubicBezTo>
                    <a:pt x="309" y="254"/>
                    <a:pt x="308" y="267"/>
                    <a:pt x="310" y="279"/>
                  </a:cubicBezTo>
                  <a:cubicBezTo>
                    <a:pt x="314" y="286"/>
                    <a:pt x="322" y="290"/>
                    <a:pt x="327" y="296"/>
                  </a:cubicBezTo>
                  <a:cubicBezTo>
                    <a:pt x="321" y="298"/>
                    <a:pt x="315" y="301"/>
                    <a:pt x="309" y="300"/>
                  </a:cubicBezTo>
                  <a:cubicBezTo>
                    <a:pt x="302" y="295"/>
                    <a:pt x="297" y="288"/>
                    <a:pt x="290" y="284"/>
                  </a:cubicBezTo>
                  <a:cubicBezTo>
                    <a:pt x="285" y="286"/>
                    <a:pt x="281" y="289"/>
                    <a:pt x="277" y="291"/>
                  </a:cubicBezTo>
                  <a:cubicBezTo>
                    <a:pt x="274" y="292"/>
                    <a:pt x="269" y="292"/>
                    <a:pt x="267" y="292"/>
                  </a:cubicBezTo>
                  <a:cubicBezTo>
                    <a:pt x="265" y="281"/>
                    <a:pt x="262" y="271"/>
                    <a:pt x="257" y="262"/>
                  </a:cubicBezTo>
                  <a:cubicBezTo>
                    <a:pt x="243" y="270"/>
                    <a:pt x="227" y="279"/>
                    <a:pt x="219" y="294"/>
                  </a:cubicBezTo>
                  <a:cubicBezTo>
                    <a:pt x="208" y="315"/>
                    <a:pt x="206" y="339"/>
                    <a:pt x="200" y="362"/>
                  </a:cubicBezTo>
                  <a:cubicBezTo>
                    <a:pt x="189" y="365"/>
                    <a:pt x="179" y="371"/>
                    <a:pt x="170" y="377"/>
                  </a:cubicBezTo>
                  <a:cubicBezTo>
                    <a:pt x="162" y="371"/>
                    <a:pt x="153" y="366"/>
                    <a:pt x="149" y="357"/>
                  </a:cubicBezTo>
                  <a:cubicBezTo>
                    <a:pt x="139" y="339"/>
                    <a:pt x="128" y="321"/>
                    <a:pt x="124" y="301"/>
                  </a:cubicBezTo>
                  <a:cubicBezTo>
                    <a:pt x="122" y="287"/>
                    <a:pt x="107" y="283"/>
                    <a:pt x="100" y="273"/>
                  </a:cubicBezTo>
                  <a:cubicBezTo>
                    <a:pt x="92" y="263"/>
                    <a:pt x="86" y="251"/>
                    <a:pt x="79" y="239"/>
                  </a:cubicBezTo>
                  <a:cubicBezTo>
                    <a:pt x="73" y="244"/>
                    <a:pt x="67" y="249"/>
                    <a:pt x="61" y="254"/>
                  </a:cubicBezTo>
                  <a:cubicBezTo>
                    <a:pt x="52" y="206"/>
                    <a:pt x="65" y="157"/>
                    <a:pt x="49" y="110"/>
                  </a:cubicBezTo>
                  <a:cubicBezTo>
                    <a:pt x="46" y="104"/>
                    <a:pt x="42" y="98"/>
                    <a:pt x="39" y="92"/>
                  </a:cubicBezTo>
                  <a:cubicBezTo>
                    <a:pt x="38" y="86"/>
                    <a:pt x="34" y="81"/>
                    <a:pt x="29" y="78"/>
                  </a:cubicBezTo>
                  <a:cubicBezTo>
                    <a:pt x="25" y="74"/>
                    <a:pt x="22" y="70"/>
                    <a:pt x="18" y="65"/>
                  </a:cubicBezTo>
                  <a:cubicBezTo>
                    <a:pt x="0" y="47"/>
                    <a:pt x="19" y="22"/>
                    <a:pt x="13"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1" name="Freeform 257"/>
            <p:cNvSpPr/>
            <p:nvPr/>
          </p:nvSpPr>
          <p:spPr bwMode="auto">
            <a:xfrm>
              <a:off x="3778856" y="3968001"/>
              <a:ext cx="714184" cy="369430"/>
            </a:xfrm>
            <a:custGeom>
              <a:avLst/>
              <a:gdLst>
                <a:gd name="T0" fmla="*/ 246257 w 296"/>
                <a:gd name="T1" fmla="*/ 0 h 163"/>
                <a:gd name="T2" fmla="*/ 390493 w 296"/>
                <a:gd name="T3" fmla="*/ 16525 h 163"/>
                <a:gd name="T4" fmla="*/ 548802 w 296"/>
                <a:gd name="T5" fmla="*/ 66098 h 163"/>
                <a:gd name="T6" fmla="*/ 682484 w 296"/>
                <a:gd name="T7" fmla="*/ 39659 h 163"/>
                <a:gd name="T8" fmla="*/ 742289 w 296"/>
                <a:gd name="T9" fmla="*/ 148721 h 163"/>
                <a:gd name="T10" fmla="*/ 833756 w 296"/>
                <a:gd name="T11" fmla="*/ 152026 h 163"/>
                <a:gd name="T12" fmla="*/ 858382 w 296"/>
                <a:gd name="T13" fmla="*/ 181771 h 163"/>
                <a:gd name="T14" fmla="*/ 935777 w 296"/>
                <a:gd name="T15" fmla="*/ 188380 h 163"/>
                <a:gd name="T16" fmla="*/ 995583 w 296"/>
                <a:gd name="T17" fmla="*/ 241259 h 163"/>
                <a:gd name="T18" fmla="*/ 1041316 w 296"/>
                <a:gd name="T19" fmla="*/ 389981 h 163"/>
                <a:gd name="T20" fmla="*/ 865418 w 296"/>
                <a:gd name="T21" fmla="*/ 472604 h 163"/>
                <a:gd name="T22" fmla="*/ 745807 w 296"/>
                <a:gd name="T23" fmla="*/ 528787 h 163"/>
                <a:gd name="T24" fmla="*/ 717664 w 296"/>
                <a:gd name="T25" fmla="*/ 462689 h 163"/>
                <a:gd name="T26" fmla="*/ 671930 w 296"/>
                <a:gd name="T27" fmla="*/ 475909 h 163"/>
                <a:gd name="T28" fmla="*/ 605089 w 296"/>
                <a:gd name="T29" fmla="*/ 462689 h 163"/>
                <a:gd name="T30" fmla="*/ 520658 w 296"/>
                <a:gd name="T31" fmla="*/ 475909 h 163"/>
                <a:gd name="T32" fmla="*/ 334206 w 296"/>
                <a:gd name="T33" fmla="*/ 416420 h 163"/>
                <a:gd name="T34" fmla="*/ 284955 w 296"/>
                <a:gd name="T35" fmla="*/ 475909 h 163"/>
                <a:gd name="T36" fmla="*/ 200524 w 296"/>
                <a:gd name="T37" fmla="*/ 465994 h 163"/>
                <a:gd name="T38" fmla="*/ 102021 w 296"/>
                <a:gd name="T39" fmla="*/ 538702 h 163"/>
                <a:gd name="T40" fmla="*/ 3518 w 296"/>
                <a:gd name="T41" fmla="*/ 446164 h 163"/>
                <a:gd name="T42" fmla="*/ 14072 w 296"/>
                <a:gd name="T43" fmla="*/ 399895 h 163"/>
                <a:gd name="T44" fmla="*/ 0 w 296"/>
                <a:gd name="T45" fmla="*/ 353626 h 163"/>
                <a:gd name="T46" fmla="*/ 133682 w 296"/>
                <a:gd name="T47" fmla="*/ 337102 h 163"/>
                <a:gd name="T48" fmla="*/ 228667 w 296"/>
                <a:gd name="T49" fmla="*/ 251174 h 163"/>
                <a:gd name="T50" fmla="*/ 186452 w 296"/>
                <a:gd name="T51" fmla="*/ 171856 h 163"/>
                <a:gd name="T52" fmla="*/ 182934 w 296"/>
                <a:gd name="T53" fmla="*/ 46269 h 163"/>
                <a:gd name="T54" fmla="*/ 246257 w 296"/>
                <a:gd name="T55" fmla="*/ 0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6"/>
                <a:gd name="T85" fmla="*/ 0 h 163"/>
                <a:gd name="T86" fmla="*/ 296 w 296"/>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6" h="163">
                  <a:moveTo>
                    <a:pt x="70" y="0"/>
                  </a:moveTo>
                  <a:cubicBezTo>
                    <a:pt x="84" y="0"/>
                    <a:pt x="97" y="2"/>
                    <a:pt x="111" y="5"/>
                  </a:cubicBezTo>
                  <a:cubicBezTo>
                    <a:pt x="124" y="15"/>
                    <a:pt x="141" y="16"/>
                    <a:pt x="156" y="20"/>
                  </a:cubicBezTo>
                  <a:cubicBezTo>
                    <a:pt x="168" y="17"/>
                    <a:pt x="181" y="11"/>
                    <a:pt x="194" y="12"/>
                  </a:cubicBezTo>
                  <a:cubicBezTo>
                    <a:pt x="198" y="24"/>
                    <a:pt x="202" y="37"/>
                    <a:pt x="211" y="45"/>
                  </a:cubicBezTo>
                  <a:cubicBezTo>
                    <a:pt x="219" y="51"/>
                    <a:pt x="228" y="47"/>
                    <a:pt x="237" y="46"/>
                  </a:cubicBezTo>
                  <a:cubicBezTo>
                    <a:pt x="239" y="49"/>
                    <a:pt x="242" y="52"/>
                    <a:pt x="244" y="55"/>
                  </a:cubicBezTo>
                  <a:cubicBezTo>
                    <a:pt x="251" y="56"/>
                    <a:pt x="259" y="56"/>
                    <a:pt x="266" y="57"/>
                  </a:cubicBezTo>
                  <a:cubicBezTo>
                    <a:pt x="269" y="65"/>
                    <a:pt x="275" y="70"/>
                    <a:pt x="283" y="73"/>
                  </a:cubicBezTo>
                  <a:cubicBezTo>
                    <a:pt x="280" y="89"/>
                    <a:pt x="287" y="105"/>
                    <a:pt x="296" y="118"/>
                  </a:cubicBezTo>
                  <a:cubicBezTo>
                    <a:pt x="277" y="121"/>
                    <a:pt x="264" y="137"/>
                    <a:pt x="246" y="143"/>
                  </a:cubicBezTo>
                  <a:cubicBezTo>
                    <a:pt x="235" y="149"/>
                    <a:pt x="223" y="154"/>
                    <a:pt x="212" y="160"/>
                  </a:cubicBezTo>
                  <a:cubicBezTo>
                    <a:pt x="210" y="153"/>
                    <a:pt x="207" y="146"/>
                    <a:pt x="204" y="140"/>
                  </a:cubicBezTo>
                  <a:cubicBezTo>
                    <a:pt x="199" y="140"/>
                    <a:pt x="195" y="142"/>
                    <a:pt x="191" y="144"/>
                  </a:cubicBezTo>
                  <a:cubicBezTo>
                    <a:pt x="185" y="143"/>
                    <a:pt x="178" y="141"/>
                    <a:pt x="172" y="140"/>
                  </a:cubicBezTo>
                  <a:cubicBezTo>
                    <a:pt x="165" y="143"/>
                    <a:pt x="155" y="152"/>
                    <a:pt x="148" y="144"/>
                  </a:cubicBezTo>
                  <a:cubicBezTo>
                    <a:pt x="133" y="130"/>
                    <a:pt x="112" y="134"/>
                    <a:pt x="95" y="126"/>
                  </a:cubicBezTo>
                  <a:cubicBezTo>
                    <a:pt x="83" y="119"/>
                    <a:pt x="84" y="137"/>
                    <a:pt x="81" y="144"/>
                  </a:cubicBezTo>
                  <a:cubicBezTo>
                    <a:pt x="73" y="142"/>
                    <a:pt x="65" y="138"/>
                    <a:pt x="57" y="141"/>
                  </a:cubicBezTo>
                  <a:cubicBezTo>
                    <a:pt x="46" y="146"/>
                    <a:pt x="38" y="155"/>
                    <a:pt x="29" y="163"/>
                  </a:cubicBezTo>
                  <a:cubicBezTo>
                    <a:pt x="21" y="152"/>
                    <a:pt x="11" y="143"/>
                    <a:pt x="1" y="135"/>
                  </a:cubicBezTo>
                  <a:cubicBezTo>
                    <a:pt x="2" y="130"/>
                    <a:pt x="3" y="126"/>
                    <a:pt x="4" y="121"/>
                  </a:cubicBezTo>
                  <a:cubicBezTo>
                    <a:pt x="2" y="116"/>
                    <a:pt x="1" y="112"/>
                    <a:pt x="0" y="107"/>
                  </a:cubicBezTo>
                  <a:cubicBezTo>
                    <a:pt x="12" y="105"/>
                    <a:pt x="25" y="106"/>
                    <a:pt x="38" y="102"/>
                  </a:cubicBezTo>
                  <a:cubicBezTo>
                    <a:pt x="48" y="95"/>
                    <a:pt x="57" y="86"/>
                    <a:pt x="65" y="76"/>
                  </a:cubicBezTo>
                  <a:cubicBezTo>
                    <a:pt x="68" y="66"/>
                    <a:pt x="56" y="61"/>
                    <a:pt x="53" y="52"/>
                  </a:cubicBezTo>
                  <a:cubicBezTo>
                    <a:pt x="51" y="40"/>
                    <a:pt x="45" y="26"/>
                    <a:pt x="52" y="14"/>
                  </a:cubicBezTo>
                  <a:cubicBezTo>
                    <a:pt x="60" y="12"/>
                    <a:pt x="65" y="6"/>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2" name="Freeform 258"/>
            <p:cNvSpPr/>
            <p:nvPr/>
          </p:nvSpPr>
          <p:spPr bwMode="auto">
            <a:xfrm>
              <a:off x="3411953" y="4644126"/>
              <a:ext cx="730540" cy="473598"/>
            </a:xfrm>
            <a:custGeom>
              <a:avLst/>
              <a:gdLst>
                <a:gd name="T0" fmla="*/ 230 w 303"/>
                <a:gd name="T1" fmla="*/ 18 h 209"/>
                <a:gd name="T2" fmla="*/ 264 w 303"/>
                <a:gd name="T3" fmla="*/ 0 h 209"/>
                <a:gd name="T4" fmla="*/ 268 w 303"/>
                <a:gd name="T5" fmla="*/ 35 h 209"/>
                <a:gd name="T6" fmla="*/ 257 w 303"/>
                <a:gd name="T7" fmla="*/ 66 h 209"/>
                <a:gd name="T8" fmla="*/ 277 w 303"/>
                <a:gd name="T9" fmla="*/ 62 h 209"/>
                <a:gd name="T10" fmla="*/ 283 w 303"/>
                <a:gd name="T11" fmla="*/ 78 h 209"/>
                <a:gd name="T12" fmla="*/ 303 w 303"/>
                <a:gd name="T13" fmla="*/ 79 h 209"/>
                <a:gd name="T14" fmla="*/ 279 w 303"/>
                <a:gd name="T15" fmla="*/ 123 h 209"/>
                <a:gd name="T16" fmla="*/ 276 w 303"/>
                <a:gd name="T17" fmla="*/ 154 h 209"/>
                <a:gd name="T18" fmla="*/ 253 w 303"/>
                <a:gd name="T19" fmla="*/ 167 h 209"/>
                <a:gd name="T20" fmla="*/ 249 w 303"/>
                <a:gd name="T21" fmla="*/ 168 h 209"/>
                <a:gd name="T22" fmla="*/ 250 w 303"/>
                <a:gd name="T23" fmla="*/ 179 h 209"/>
                <a:gd name="T24" fmla="*/ 242 w 303"/>
                <a:gd name="T25" fmla="*/ 183 h 209"/>
                <a:gd name="T26" fmla="*/ 233 w 303"/>
                <a:gd name="T27" fmla="*/ 195 h 209"/>
                <a:gd name="T28" fmla="*/ 219 w 303"/>
                <a:gd name="T29" fmla="*/ 205 h 209"/>
                <a:gd name="T30" fmla="*/ 216 w 303"/>
                <a:gd name="T31" fmla="*/ 207 h 209"/>
                <a:gd name="T32" fmla="*/ 194 w 303"/>
                <a:gd name="T33" fmla="*/ 209 h 209"/>
                <a:gd name="T34" fmla="*/ 162 w 303"/>
                <a:gd name="T35" fmla="*/ 193 h 209"/>
                <a:gd name="T36" fmla="*/ 146 w 303"/>
                <a:gd name="T37" fmla="*/ 206 h 209"/>
                <a:gd name="T38" fmla="*/ 105 w 303"/>
                <a:gd name="T39" fmla="*/ 199 h 209"/>
                <a:gd name="T40" fmla="*/ 89 w 303"/>
                <a:gd name="T41" fmla="*/ 177 h 209"/>
                <a:gd name="T42" fmla="*/ 88 w 303"/>
                <a:gd name="T43" fmla="*/ 147 h 209"/>
                <a:gd name="T44" fmla="*/ 42 w 303"/>
                <a:gd name="T45" fmla="*/ 134 h 209"/>
                <a:gd name="T46" fmla="*/ 62 w 303"/>
                <a:gd name="T47" fmla="*/ 123 h 209"/>
                <a:gd name="T48" fmla="*/ 62 w 303"/>
                <a:gd name="T49" fmla="*/ 105 h 209"/>
                <a:gd name="T50" fmla="*/ 26 w 303"/>
                <a:gd name="T51" fmla="*/ 98 h 209"/>
                <a:gd name="T52" fmla="*/ 16 w 303"/>
                <a:gd name="T53" fmla="*/ 85 h 209"/>
                <a:gd name="T54" fmla="*/ 3 w 303"/>
                <a:gd name="T55" fmla="*/ 83 h 209"/>
                <a:gd name="T56" fmla="*/ 0 w 303"/>
                <a:gd name="T57" fmla="*/ 73 h 209"/>
                <a:gd name="T58" fmla="*/ 22 w 303"/>
                <a:gd name="T59" fmla="*/ 54 h 209"/>
                <a:gd name="T60" fmla="*/ 77 w 303"/>
                <a:gd name="T61" fmla="*/ 74 h 209"/>
                <a:gd name="T62" fmla="*/ 110 w 303"/>
                <a:gd name="T63" fmla="*/ 66 h 209"/>
                <a:gd name="T64" fmla="*/ 102 w 303"/>
                <a:gd name="T65" fmla="*/ 35 h 209"/>
                <a:gd name="T66" fmla="*/ 141 w 303"/>
                <a:gd name="T67" fmla="*/ 53 h 209"/>
                <a:gd name="T68" fmla="*/ 143 w 303"/>
                <a:gd name="T69" fmla="*/ 49 h 209"/>
                <a:gd name="T70" fmla="*/ 147 w 303"/>
                <a:gd name="T71" fmla="*/ 41 h 209"/>
                <a:gd name="T72" fmla="*/ 162 w 303"/>
                <a:gd name="T73" fmla="*/ 41 h 209"/>
                <a:gd name="T74" fmla="*/ 163 w 303"/>
                <a:gd name="T75" fmla="*/ 39 h 209"/>
                <a:gd name="T76" fmla="*/ 166 w 303"/>
                <a:gd name="T77" fmla="*/ 36 h 209"/>
                <a:gd name="T78" fmla="*/ 198 w 303"/>
                <a:gd name="T79" fmla="*/ 17 h 209"/>
                <a:gd name="T80" fmla="*/ 207 w 303"/>
                <a:gd name="T81" fmla="*/ 23 h 209"/>
                <a:gd name="T82" fmla="*/ 219 w 303"/>
                <a:gd name="T83" fmla="*/ 12 h 209"/>
                <a:gd name="T84" fmla="*/ 230 w 303"/>
                <a:gd name="T85"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3" h="209">
                  <a:moveTo>
                    <a:pt x="230" y="18"/>
                  </a:moveTo>
                  <a:cubicBezTo>
                    <a:pt x="241" y="11"/>
                    <a:pt x="252" y="5"/>
                    <a:pt x="264" y="0"/>
                  </a:cubicBezTo>
                  <a:cubicBezTo>
                    <a:pt x="267" y="11"/>
                    <a:pt x="275" y="24"/>
                    <a:pt x="268" y="35"/>
                  </a:cubicBezTo>
                  <a:cubicBezTo>
                    <a:pt x="263" y="45"/>
                    <a:pt x="259" y="55"/>
                    <a:pt x="257" y="66"/>
                  </a:cubicBezTo>
                  <a:cubicBezTo>
                    <a:pt x="264" y="65"/>
                    <a:pt x="270" y="63"/>
                    <a:pt x="277" y="62"/>
                  </a:cubicBezTo>
                  <a:cubicBezTo>
                    <a:pt x="280" y="67"/>
                    <a:pt x="281" y="73"/>
                    <a:pt x="283" y="78"/>
                  </a:cubicBezTo>
                  <a:cubicBezTo>
                    <a:pt x="290" y="78"/>
                    <a:pt x="296" y="79"/>
                    <a:pt x="303" y="79"/>
                  </a:cubicBezTo>
                  <a:cubicBezTo>
                    <a:pt x="301" y="97"/>
                    <a:pt x="294" y="113"/>
                    <a:pt x="279" y="123"/>
                  </a:cubicBezTo>
                  <a:cubicBezTo>
                    <a:pt x="278" y="133"/>
                    <a:pt x="279" y="144"/>
                    <a:pt x="276" y="154"/>
                  </a:cubicBezTo>
                  <a:cubicBezTo>
                    <a:pt x="269" y="159"/>
                    <a:pt x="261" y="163"/>
                    <a:pt x="253" y="167"/>
                  </a:cubicBezTo>
                  <a:cubicBezTo>
                    <a:pt x="252" y="167"/>
                    <a:pt x="250" y="168"/>
                    <a:pt x="249" y="168"/>
                  </a:cubicBezTo>
                  <a:cubicBezTo>
                    <a:pt x="249" y="171"/>
                    <a:pt x="250" y="176"/>
                    <a:pt x="250" y="179"/>
                  </a:cubicBezTo>
                  <a:cubicBezTo>
                    <a:pt x="248" y="180"/>
                    <a:pt x="244" y="182"/>
                    <a:pt x="242" y="183"/>
                  </a:cubicBezTo>
                  <a:cubicBezTo>
                    <a:pt x="239" y="187"/>
                    <a:pt x="236" y="191"/>
                    <a:pt x="233" y="195"/>
                  </a:cubicBezTo>
                  <a:cubicBezTo>
                    <a:pt x="228" y="198"/>
                    <a:pt x="224" y="202"/>
                    <a:pt x="219" y="205"/>
                  </a:cubicBezTo>
                  <a:cubicBezTo>
                    <a:pt x="216" y="207"/>
                    <a:pt x="216" y="207"/>
                    <a:pt x="216" y="207"/>
                  </a:cubicBezTo>
                  <a:cubicBezTo>
                    <a:pt x="209" y="204"/>
                    <a:pt x="201" y="207"/>
                    <a:pt x="194" y="209"/>
                  </a:cubicBezTo>
                  <a:cubicBezTo>
                    <a:pt x="183" y="204"/>
                    <a:pt x="173" y="198"/>
                    <a:pt x="162" y="193"/>
                  </a:cubicBezTo>
                  <a:cubicBezTo>
                    <a:pt x="157" y="197"/>
                    <a:pt x="151" y="202"/>
                    <a:pt x="146" y="206"/>
                  </a:cubicBezTo>
                  <a:cubicBezTo>
                    <a:pt x="132" y="205"/>
                    <a:pt x="117" y="206"/>
                    <a:pt x="105" y="199"/>
                  </a:cubicBezTo>
                  <a:cubicBezTo>
                    <a:pt x="97" y="194"/>
                    <a:pt x="87" y="188"/>
                    <a:pt x="89" y="177"/>
                  </a:cubicBezTo>
                  <a:cubicBezTo>
                    <a:pt x="89" y="167"/>
                    <a:pt x="95" y="156"/>
                    <a:pt x="88" y="147"/>
                  </a:cubicBezTo>
                  <a:cubicBezTo>
                    <a:pt x="74" y="137"/>
                    <a:pt x="52" y="150"/>
                    <a:pt x="42" y="134"/>
                  </a:cubicBezTo>
                  <a:cubicBezTo>
                    <a:pt x="45" y="125"/>
                    <a:pt x="55" y="125"/>
                    <a:pt x="62" y="123"/>
                  </a:cubicBezTo>
                  <a:cubicBezTo>
                    <a:pt x="62" y="117"/>
                    <a:pt x="62" y="111"/>
                    <a:pt x="62" y="105"/>
                  </a:cubicBezTo>
                  <a:cubicBezTo>
                    <a:pt x="51" y="98"/>
                    <a:pt x="37" y="103"/>
                    <a:pt x="26" y="98"/>
                  </a:cubicBezTo>
                  <a:cubicBezTo>
                    <a:pt x="22" y="94"/>
                    <a:pt x="19" y="90"/>
                    <a:pt x="16" y="85"/>
                  </a:cubicBezTo>
                  <a:cubicBezTo>
                    <a:pt x="12" y="84"/>
                    <a:pt x="7" y="84"/>
                    <a:pt x="3" y="83"/>
                  </a:cubicBezTo>
                  <a:cubicBezTo>
                    <a:pt x="2" y="80"/>
                    <a:pt x="1" y="76"/>
                    <a:pt x="0" y="73"/>
                  </a:cubicBezTo>
                  <a:cubicBezTo>
                    <a:pt x="8" y="67"/>
                    <a:pt x="15" y="61"/>
                    <a:pt x="22" y="54"/>
                  </a:cubicBezTo>
                  <a:cubicBezTo>
                    <a:pt x="41" y="58"/>
                    <a:pt x="61" y="62"/>
                    <a:pt x="77" y="74"/>
                  </a:cubicBezTo>
                  <a:cubicBezTo>
                    <a:pt x="89" y="82"/>
                    <a:pt x="102" y="76"/>
                    <a:pt x="110" y="66"/>
                  </a:cubicBezTo>
                  <a:cubicBezTo>
                    <a:pt x="102" y="58"/>
                    <a:pt x="101" y="47"/>
                    <a:pt x="102" y="35"/>
                  </a:cubicBezTo>
                  <a:cubicBezTo>
                    <a:pt x="115" y="41"/>
                    <a:pt x="127" y="48"/>
                    <a:pt x="141" y="53"/>
                  </a:cubicBezTo>
                  <a:cubicBezTo>
                    <a:pt x="141" y="52"/>
                    <a:pt x="142" y="50"/>
                    <a:pt x="143" y="49"/>
                  </a:cubicBezTo>
                  <a:cubicBezTo>
                    <a:pt x="144" y="47"/>
                    <a:pt x="146" y="43"/>
                    <a:pt x="147" y="41"/>
                  </a:cubicBezTo>
                  <a:cubicBezTo>
                    <a:pt x="152" y="42"/>
                    <a:pt x="157" y="42"/>
                    <a:pt x="162" y="41"/>
                  </a:cubicBezTo>
                  <a:cubicBezTo>
                    <a:pt x="163" y="39"/>
                    <a:pt x="163" y="39"/>
                    <a:pt x="163" y="39"/>
                  </a:cubicBezTo>
                  <a:cubicBezTo>
                    <a:pt x="164" y="38"/>
                    <a:pt x="165" y="36"/>
                    <a:pt x="166" y="36"/>
                  </a:cubicBezTo>
                  <a:cubicBezTo>
                    <a:pt x="177" y="30"/>
                    <a:pt x="187" y="24"/>
                    <a:pt x="198" y="17"/>
                  </a:cubicBezTo>
                  <a:cubicBezTo>
                    <a:pt x="200" y="18"/>
                    <a:pt x="205" y="21"/>
                    <a:pt x="207" y="23"/>
                  </a:cubicBezTo>
                  <a:cubicBezTo>
                    <a:pt x="211" y="19"/>
                    <a:pt x="215" y="16"/>
                    <a:pt x="219" y="12"/>
                  </a:cubicBezTo>
                  <a:cubicBezTo>
                    <a:pt x="223" y="14"/>
                    <a:pt x="226" y="16"/>
                    <a:pt x="230" y="1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3" name="Freeform 259"/>
            <p:cNvSpPr/>
            <p:nvPr/>
          </p:nvSpPr>
          <p:spPr bwMode="auto">
            <a:xfrm>
              <a:off x="914400" y="2115000"/>
              <a:ext cx="1873709" cy="1369626"/>
            </a:xfrm>
            <a:custGeom>
              <a:avLst/>
              <a:gdLst>
                <a:gd name="T0" fmla="*/ 520 w 776"/>
                <a:gd name="T1" fmla="*/ 26 h 606"/>
                <a:gd name="T2" fmla="*/ 551 w 776"/>
                <a:gd name="T3" fmla="*/ 5 h 606"/>
                <a:gd name="T4" fmla="*/ 553 w 776"/>
                <a:gd name="T5" fmla="*/ 26 h 606"/>
                <a:gd name="T6" fmla="*/ 611 w 776"/>
                <a:gd name="T7" fmla="*/ 78 h 606"/>
                <a:gd name="T8" fmla="*/ 627 w 776"/>
                <a:gd name="T9" fmla="*/ 118 h 606"/>
                <a:gd name="T10" fmla="*/ 617 w 776"/>
                <a:gd name="T11" fmla="*/ 166 h 606"/>
                <a:gd name="T12" fmla="*/ 617 w 776"/>
                <a:gd name="T13" fmla="*/ 166 h 606"/>
                <a:gd name="T14" fmla="*/ 615 w 776"/>
                <a:gd name="T15" fmla="*/ 168 h 606"/>
                <a:gd name="T16" fmla="*/ 610 w 776"/>
                <a:gd name="T17" fmla="*/ 173 h 606"/>
                <a:gd name="T18" fmla="*/ 610 w 776"/>
                <a:gd name="T19" fmla="*/ 195 h 606"/>
                <a:gd name="T20" fmla="*/ 695 w 776"/>
                <a:gd name="T21" fmla="*/ 223 h 606"/>
                <a:gd name="T22" fmla="*/ 753 w 776"/>
                <a:gd name="T23" fmla="*/ 270 h 606"/>
                <a:gd name="T24" fmla="*/ 776 w 776"/>
                <a:gd name="T25" fmla="*/ 324 h 606"/>
                <a:gd name="T26" fmla="*/ 762 w 776"/>
                <a:gd name="T27" fmla="*/ 361 h 606"/>
                <a:gd name="T28" fmla="*/ 713 w 776"/>
                <a:gd name="T29" fmla="*/ 374 h 606"/>
                <a:gd name="T30" fmla="*/ 708 w 776"/>
                <a:gd name="T31" fmla="*/ 379 h 606"/>
                <a:gd name="T32" fmla="*/ 678 w 776"/>
                <a:gd name="T33" fmla="*/ 413 h 606"/>
                <a:gd name="T34" fmla="*/ 674 w 776"/>
                <a:gd name="T35" fmla="*/ 416 h 606"/>
                <a:gd name="T36" fmla="*/ 649 w 776"/>
                <a:gd name="T37" fmla="*/ 417 h 606"/>
                <a:gd name="T38" fmla="*/ 642 w 776"/>
                <a:gd name="T39" fmla="*/ 478 h 606"/>
                <a:gd name="T40" fmla="*/ 590 w 776"/>
                <a:gd name="T41" fmla="*/ 488 h 606"/>
                <a:gd name="T42" fmla="*/ 542 w 776"/>
                <a:gd name="T43" fmla="*/ 500 h 606"/>
                <a:gd name="T44" fmla="*/ 546 w 776"/>
                <a:gd name="T45" fmla="*/ 532 h 606"/>
                <a:gd name="T46" fmla="*/ 571 w 776"/>
                <a:gd name="T47" fmla="*/ 566 h 606"/>
                <a:gd name="T48" fmla="*/ 548 w 776"/>
                <a:gd name="T49" fmla="*/ 577 h 606"/>
                <a:gd name="T50" fmla="*/ 555 w 776"/>
                <a:gd name="T51" fmla="*/ 606 h 606"/>
                <a:gd name="T52" fmla="*/ 479 w 776"/>
                <a:gd name="T53" fmla="*/ 583 h 606"/>
                <a:gd name="T54" fmla="*/ 394 w 776"/>
                <a:gd name="T55" fmla="*/ 572 h 606"/>
                <a:gd name="T56" fmla="*/ 366 w 776"/>
                <a:gd name="T57" fmla="*/ 588 h 606"/>
                <a:gd name="T58" fmla="*/ 326 w 776"/>
                <a:gd name="T59" fmla="*/ 584 h 606"/>
                <a:gd name="T60" fmla="*/ 282 w 776"/>
                <a:gd name="T61" fmla="*/ 588 h 606"/>
                <a:gd name="T62" fmla="*/ 262 w 776"/>
                <a:gd name="T63" fmla="*/ 567 h 606"/>
                <a:gd name="T64" fmla="*/ 218 w 776"/>
                <a:gd name="T65" fmla="*/ 574 h 606"/>
                <a:gd name="T66" fmla="*/ 180 w 776"/>
                <a:gd name="T67" fmla="*/ 560 h 606"/>
                <a:gd name="T68" fmla="*/ 174 w 776"/>
                <a:gd name="T69" fmla="*/ 556 h 606"/>
                <a:gd name="T70" fmla="*/ 161 w 776"/>
                <a:gd name="T71" fmla="*/ 566 h 606"/>
                <a:gd name="T72" fmla="*/ 134 w 776"/>
                <a:gd name="T73" fmla="*/ 589 h 606"/>
                <a:gd name="T74" fmla="*/ 105 w 776"/>
                <a:gd name="T75" fmla="*/ 576 h 606"/>
                <a:gd name="T76" fmla="*/ 92 w 776"/>
                <a:gd name="T77" fmla="*/ 526 h 606"/>
                <a:gd name="T78" fmla="*/ 38 w 776"/>
                <a:gd name="T79" fmla="*/ 484 h 606"/>
                <a:gd name="T80" fmla="*/ 38 w 776"/>
                <a:gd name="T81" fmla="*/ 456 h 606"/>
                <a:gd name="T82" fmla="*/ 20 w 776"/>
                <a:gd name="T83" fmla="*/ 428 h 606"/>
                <a:gd name="T84" fmla="*/ 24 w 776"/>
                <a:gd name="T85" fmla="*/ 356 h 606"/>
                <a:gd name="T86" fmla="*/ 0 w 776"/>
                <a:gd name="T87" fmla="*/ 339 h 606"/>
                <a:gd name="T88" fmla="*/ 15 w 776"/>
                <a:gd name="T89" fmla="*/ 301 h 606"/>
                <a:gd name="T90" fmla="*/ 70 w 776"/>
                <a:gd name="T91" fmla="*/ 285 h 606"/>
                <a:gd name="T92" fmla="*/ 111 w 776"/>
                <a:gd name="T93" fmla="*/ 300 h 606"/>
                <a:gd name="T94" fmla="*/ 114 w 776"/>
                <a:gd name="T95" fmla="*/ 296 h 606"/>
                <a:gd name="T96" fmla="*/ 117 w 776"/>
                <a:gd name="T97" fmla="*/ 292 h 606"/>
                <a:gd name="T98" fmla="*/ 134 w 776"/>
                <a:gd name="T99" fmla="*/ 281 h 606"/>
                <a:gd name="T100" fmla="*/ 186 w 776"/>
                <a:gd name="T101" fmla="*/ 272 h 606"/>
                <a:gd name="T102" fmla="*/ 253 w 776"/>
                <a:gd name="T103" fmla="*/ 255 h 606"/>
                <a:gd name="T104" fmla="*/ 264 w 776"/>
                <a:gd name="T105" fmla="*/ 232 h 606"/>
                <a:gd name="T106" fmla="*/ 284 w 776"/>
                <a:gd name="T107" fmla="*/ 213 h 606"/>
                <a:gd name="T108" fmla="*/ 292 w 776"/>
                <a:gd name="T109" fmla="*/ 208 h 606"/>
                <a:gd name="T110" fmla="*/ 294 w 776"/>
                <a:gd name="T111" fmla="*/ 136 h 606"/>
                <a:gd name="T112" fmla="*/ 347 w 776"/>
                <a:gd name="T113" fmla="*/ 142 h 606"/>
                <a:gd name="T114" fmla="*/ 365 w 776"/>
                <a:gd name="T115" fmla="*/ 139 h 606"/>
                <a:gd name="T116" fmla="*/ 404 w 776"/>
                <a:gd name="T117" fmla="*/ 69 h 606"/>
                <a:gd name="T118" fmla="*/ 481 w 776"/>
                <a:gd name="T119" fmla="*/ 83 h 606"/>
                <a:gd name="T120" fmla="*/ 489 w 776"/>
                <a:gd name="T121" fmla="*/ 36 h 606"/>
                <a:gd name="T122" fmla="*/ 520 w 776"/>
                <a:gd name="T123" fmla="*/ 2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6" h="606">
                  <a:moveTo>
                    <a:pt x="520" y="26"/>
                  </a:moveTo>
                  <a:cubicBezTo>
                    <a:pt x="530" y="18"/>
                    <a:pt x="535" y="0"/>
                    <a:pt x="551" y="5"/>
                  </a:cubicBezTo>
                  <a:cubicBezTo>
                    <a:pt x="551" y="12"/>
                    <a:pt x="551" y="19"/>
                    <a:pt x="553" y="26"/>
                  </a:cubicBezTo>
                  <a:cubicBezTo>
                    <a:pt x="563" y="52"/>
                    <a:pt x="586" y="68"/>
                    <a:pt x="611" y="78"/>
                  </a:cubicBezTo>
                  <a:cubicBezTo>
                    <a:pt x="615" y="92"/>
                    <a:pt x="622" y="105"/>
                    <a:pt x="627" y="118"/>
                  </a:cubicBezTo>
                  <a:cubicBezTo>
                    <a:pt x="635" y="135"/>
                    <a:pt x="623" y="151"/>
                    <a:pt x="617" y="166"/>
                  </a:cubicBezTo>
                  <a:cubicBezTo>
                    <a:pt x="617" y="166"/>
                    <a:pt x="617" y="166"/>
                    <a:pt x="617" y="166"/>
                  </a:cubicBezTo>
                  <a:cubicBezTo>
                    <a:pt x="615" y="168"/>
                    <a:pt x="615" y="168"/>
                    <a:pt x="615" y="168"/>
                  </a:cubicBezTo>
                  <a:cubicBezTo>
                    <a:pt x="614" y="169"/>
                    <a:pt x="611" y="172"/>
                    <a:pt x="610" y="173"/>
                  </a:cubicBezTo>
                  <a:cubicBezTo>
                    <a:pt x="610" y="180"/>
                    <a:pt x="610" y="188"/>
                    <a:pt x="610" y="195"/>
                  </a:cubicBezTo>
                  <a:cubicBezTo>
                    <a:pt x="637" y="207"/>
                    <a:pt x="667" y="212"/>
                    <a:pt x="695" y="223"/>
                  </a:cubicBezTo>
                  <a:cubicBezTo>
                    <a:pt x="720" y="231"/>
                    <a:pt x="731" y="257"/>
                    <a:pt x="753" y="270"/>
                  </a:cubicBezTo>
                  <a:cubicBezTo>
                    <a:pt x="759" y="288"/>
                    <a:pt x="764" y="308"/>
                    <a:pt x="776" y="324"/>
                  </a:cubicBezTo>
                  <a:cubicBezTo>
                    <a:pt x="768" y="335"/>
                    <a:pt x="763" y="348"/>
                    <a:pt x="762" y="361"/>
                  </a:cubicBezTo>
                  <a:cubicBezTo>
                    <a:pt x="746" y="367"/>
                    <a:pt x="729" y="369"/>
                    <a:pt x="713" y="374"/>
                  </a:cubicBezTo>
                  <a:cubicBezTo>
                    <a:pt x="712" y="376"/>
                    <a:pt x="709" y="378"/>
                    <a:pt x="708" y="379"/>
                  </a:cubicBezTo>
                  <a:cubicBezTo>
                    <a:pt x="695" y="388"/>
                    <a:pt x="686" y="400"/>
                    <a:pt x="678" y="413"/>
                  </a:cubicBezTo>
                  <a:cubicBezTo>
                    <a:pt x="677" y="414"/>
                    <a:pt x="675" y="416"/>
                    <a:pt x="674" y="416"/>
                  </a:cubicBezTo>
                  <a:cubicBezTo>
                    <a:pt x="666" y="417"/>
                    <a:pt x="657" y="417"/>
                    <a:pt x="649" y="417"/>
                  </a:cubicBezTo>
                  <a:cubicBezTo>
                    <a:pt x="643" y="437"/>
                    <a:pt x="639" y="457"/>
                    <a:pt x="642" y="478"/>
                  </a:cubicBezTo>
                  <a:cubicBezTo>
                    <a:pt x="625" y="482"/>
                    <a:pt x="608" y="488"/>
                    <a:pt x="590" y="488"/>
                  </a:cubicBezTo>
                  <a:cubicBezTo>
                    <a:pt x="574" y="489"/>
                    <a:pt x="556" y="491"/>
                    <a:pt x="542" y="500"/>
                  </a:cubicBezTo>
                  <a:cubicBezTo>
                    <a:pt x="542" y="511"/>
                    <a:pt x="541" y="522"/>
                    <a:pt x="546" y="532"/>
                  </a:cubicBezTo>
                  <a:cubicBezTo>
                    <a:pt x="555" y="543"/>
                    <a:pt x="569" y="551"/>
                    <a:pt x="571" y="566"/>
                  </a:cubicBezTo>
                  <a:cubicBezTo>
                    <a:pt x="563" y="569"/>
                    <a:pt x="550" y="566"/>
                    <a:pt x="548" y="577"/>
                  </a:cubicBezTo>
                  <a:cubicBezTo>
                    <a:pt x="546" y="587"/>
                    <a:pt x="552" y="597"/>
                    <a:pt x="555" y="606"/>
                  </a:cubicBezTo>
                  <a:cubicBezTo>
                    <a:pt x="529" y="599"/>
                    <a:pt x="501" y="599"/>
                    <a:pt x="479" y="583"/>
                  </a:cubicBezTo>
                  <a:cubicBezTo>
                    <a:pt x="453" y="566"/>
                    <a:pt x="422" y="576"/>
                    <a:pt x="394" y="572"/>
                  </a:cubicBezTo>
                  <a:cubicBezTo>
                    <a:pt x="382" y="571"/>
                    <a:pt x="377" y="585"/>
                    <a:pt x="366" y="588"/>
                  </a:cubicBezTo>
                  <a:cubicBezTo>
                    <a:pt x="353" y="586"/>
                    <a:pt x="339" y="581"/>
                    <a:pt x="326" y="584"/>
                  </a:cubicBezTo>
                  <a:cubicBezTo>
                    <a:pt x="311" y="587"/>
                    <a:pt x="297" y="588"/>
                    <a:pt x="282" y="588"/>
                  </a:cubicBezTo>
                  <a:cubicBezTo>
                    <a:pt x="275" y="581"/>
                    <a:pt x="269" y="574"/>
                    <a:pt x="262" y="567"/>
                  </a:cubicBezTo>
                  <a:cubicBezTo>
                    <a:pt x="248" y="557"/>
                    <a:pt x="232" y="571"/>
                    <a:pt x="218" y="574"/>
                  </a:cubicBezTo>
                  <a:cubicBezTo>
                    <a:pt x="207" y="566"/>
                    <a:pt x="194" y="560"/>
                    <a:pt x="180" y="560"/>
                  </a:cubicBezTo>
                  <a:cubicBezTo>
                    <a:pt x="178" y="559"/>
                    <a:pt x="175" y="557"/>
                    <a:pt x="174" y="556"/>
                  </a:cubicBezTo>
                  <a:cubicBezTo>
                    <a:pt x="169" y="559"/>
                    <a:pt x="165" y="563"/>
                    <a:pt x="161" y="566"/>
                  </a:cubicBezTo>
                  <a:cubicBezTo>
                    <a:pt x="151" y="573"/>
                    <a:pt x="143" y="582"/>
                    <a:pt x="134" y="589"/>
                  </a:cubicBezTo>
                  <a:cubicBezTo>
                    <a:pt x="123" y="592"/>
                    <a:pt x="111" y="587"/>
                    <a:pt x="105" y="576"/>
                  </a:cubicBezTo>
                  <a:cubicBezTo>
                    <a:pt x="94" y="562"/>
                    <a:pt x="97" y="542"/>
                    <a:pt x="92" y="526"/>
                  </a:cubicBezTo>
                  <a:cubicBezTo>
                    <a:pt x="71" y="516"/>
                    <a:pt x="50" y="504"/>
                    <a:pt x="38" y="484"/>
                  </a:cubicBezTo>
                  <a:cubicBezTo>
                    <a:pt x="37" y="475"/>
                    <a:pt x="39" y="465"/>
                    <a:pt x="38" y="456"/>
                  </a:cubicBezTo>
                  <a:cubicBezTo>
                    <a:pt x="34" y="445"/>
                    <a:pt x="26" y="437"/>
                    <a:pt x="20" y="428"/>
                  </a:cubicBezTo>
                  <a:cubicBezTo>
                    <a:pt x="26" y="405"/>
                    <a:pt x="25" y="380"/>
                    <a:pt x="24" y="356"/>
                  </a:cubicBezTo>
                  <a:cubicBezTo>
                    <a:pt x="23" y="344"/>
                    <a:pt x="8" y="343"/>
                    <a:pt x="0" y="339"/>
                  </a:cubicBezTo>
                  <a:cubicBezTo>
                    <a:pt x="4" y="326"/>
                    <a:pt x="5" y="310"/>
                    <a:pt x="15" y="301"/>
                  </a:cubicBezTo>
                  <a:cubicBezTo>
                    <a:pt x="29" y="286"/>
                    <a:pt x="51" y="286"/>
                    <a:pt x="70" y="285"/>
                  </a:cubicBezTo>
                  <a:cubicBezTo>
                    <a:pt x="82" y="293"/>
                    <a:pt x="95" y="304"/>
                    <a:pt x="111" y="300"/>
                  </a:cubicBezTo>
                  <a:cubicBezTo>
                    <a:pt x="114" y="296"/>
                    <a:pt x="114" y="296"/>
                    <a:pt x="114" y="296"/>
                  </a:cubicBezTo>
                  <a:cubicBezTo>
                    <a:pt x="115" y="295"/>
                    <a:pt x="117" y="293"/>
                    <a:pt x="117" y="292"/>
                  </a:cubicBezTo>
                  <a:cubicBezTo>
                    <a:pt x="123" y="288"/>
                    <a:pt x="128" y="285"/>
                    <a:pt x="134" y="281"/>
                  </a:cubicBezTo>
                  <a:cubicBezTo>
                    <a:pt x="151" y="279"/>
                    <a:pt x="168" y="271"/>
                    <a:pt x="186" y="272"/>
                  </a:cubicBezTo>
                  <a:cubicBezTo>
                    <a:pt x="209" y="272"/>
                    <a:pt x="235" y="271"/>
                    <a:pt x="253" y="255"/>
                  </a:cubicBezTo>
                  <a:cubicBezTo>
                    <a:pt x="259" y="249"/>
                    <a:pt x="262" y="241"/>
                    <a:pt x="264" y="232"/>
                  </a:cubicBezTo>
                  <a:cubicBezTo>
                    <a:pt x="269" y="224"/>
                    <a:pt x="275" y="217"/>
                    <a:pt x="284" y="213"/>
                  </a:cubicBezTo>
                  <a:cubicBezTo>
                    <a:pt x="286" y="212"/>
                    <a:pt x="290" y="210"/>
                    <a:pt x="292" y="208"/>
                  </a:cubicBezTo>
                  <a:cubicBezTo>
                    <a:pt x="292" y="184"/>
                    <a:pt x="290" y="160"/>
                    <a:pt x="294" y="136"/>
                  </a:cubicBezTo>
                  <a:cubicBezTo>
                    <a:pt x="311" y="127"/>
                    <a:pt x="330" y="136"/>
                    <a:pt x="347" y="142"/>
                  </a:cubicBezTo>
                  <a:cubicBezTo>
                    <a:pt x="352" y="144"/>
                    <a:pt x="362" y="147"/>
                    <a:pt x="365" y="139"/>
                  </a:cubicBezTo>
                  <a:cubicBezTo>
                    <a:pt x="374" y="114"/>
                    <a:pt x="378" y="83"/>
                    <a:pt x="404" y="69"/>
                  </a:cubicBezTo>
                  <a:cubicBezTo>
                    <a:pt x="426" y="86"/>
                    <a:pt x="455" y="84"/>
                    <a:pt x="481" y="83"/>
                  </a:cubicBezTo>
                  <a:cubicBezTo>
                    <a:pt x="492" y="69"/>
                    <a:pt x="482" y="50"/>
                    <a:pt x="489" y="36"/>
                  </a:cubicBezTo>
                  <a:cubicBezTo>
                    <a:pt x="498" y="29"/>
                    <a:pt x="510" y="30"/>
                    <a:pt x="520" y="2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4" name="Freeform 260"/>
            <p:cNvSpPr/>
            <p:nvPr/>
          </p:nvSpPr>
          <p:spPr bwMode="auto">
            <a:xfrm>
              <a:off x="3430461" y="3267968"/>
              <a:ext cx="261296" cy="434404"/>
            </a:xfrm>
            <a:custGeom>
              <a:avLst/>
              <a:gdLst>
                <a:gd name="T0" fmla="*/ 54 w 108"/>
                <a:gd name="T1" fmla="*/ 21 h 192"/>
                <a:gd name="T2" fmla="*/ 81 w 108"/>
                <a:gd name="T3" fmla="*/ 0 h 192"/>
                <a:gd name="T4" fmla="*/ 92 w 108"/>
                <a:gd name="T5" fmla="*/ 13 h 192"/>
                <a:gd name="T6" fmla="*/ 75 w 108"/>
                <a:gd name="T7" fmla="*/ 53 h 192"/>
                <a:gd name="T8" fmla="*/ 108 w 108"/>
                <a:gd name="T9" fmla="*/ 67 h 192"/>
                <a:gd name="T10" fmla="*/ 95 w 108"/>
                <a:gd name="T11" fmla="*/ 105 h 192"/>
                <a:gd name="T12" fmla="*/ 84 w 108"/>
                <a:gd name="T13" fmla="*/ 105 h 192"/>
                <a:gd name="T14" fmla="*/ 72 w 108"/>
                <a:gd name="T15" fmla="*/ 134 h 192"/>
                <a:gd name="T16" fmla="*/ 88 w 108"/>
                <a:gd name="T17" fmla="*/ 163 h 192"/>
                <a:gd name="T18" fmla="*/ 73 w 108"/>
                <a:gd name="T19" fmla="*/ 171 h 192"/>
                <a:gd name="T20" fmla="*/ 61 w 108"/>
                <a:gd name="T21" fmla="*/ 192 h 192"/>
                <a:gd name="T22" fmla="*/ 50 w 108"/>
                <a:gd name="T23" fmla="*/ 180 h 192"/>
                <a:gd name="T24" fmla="*/ 46 w 108"/>
                <a:gd name="T25" fmla="*/ 175 h 192"/>
                <a:gd name="T26" fmla="*/ 28 w 108"/>
                <a:gd name="T27" fmla="*/ 167 h 192"/>
                <a:gd name="T28" fmla="*/ 29 w 108"/>
                <a:gd name="T29" fmla="*/ 133 h 192"/>
                <a:gd name="T30" fmla="*/ 28 w 108"/>
                <a:gd name="T31" fmla="*/ 131 h 192"/>
                <a:gd name="T32" fmla="*/ 22 w 108"/>
                <a:gd name="T33" fmla="*/ 108 h 192"/>
                <a:gd name="T34" fmla="*/ 0 w 108"/>
                <a:gd name="T35" fmla="*/ 86 h 192"/>
                <a:gd name="T36" fmla="*/ 39 w 108"/>
                <a:gd name="T37" fmla="*/ 75 h 192"/>
                <a:gd name="T38" fmla="*/ 54 w 108"/>
                <a:gd name="T39" fmla="*/ 2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192">
                  <a:moveTo>
                    <a:pt x="54" y="21"/>
                  </a:moveTo>
                  <a:cubicBezTo>
                    <a:pt x="59" y="9"/>
                    <a:pt x="72" y="6"/>
                    <a:pt x="81" y="0"/>
                  </a:cubicBezTo>
                  <a:cubicBezTo>
                    <a:pt x="85" y="4"/>
                    <a:pt x="89" y="9"/>
                    <a:pt x="92" y="13"/>
                  </a:cubicBezTo>
                  <a:cubicBezTo>
                    <a:pt x="90" y="28"/>
                    <a:pt x="81" y="40"/>
                    <a:pt x="75" y="53"/>
                  </a:cubicBezTo>
                  <a:cubicBezTo>
                    <a:pt x="87" y="56"/>
                    <a:pt x="98" y="60"/>
                    <a:pt x="108" y="67"/>
                  </a:cubicBezTo>
                  <a:cubicBezTo>
                    <a:pt x="101" y="79"/>
                    <a:pt x="95" y="91"/>
                    <a:pt x="95" y="105"/>
                  </a:cubicBezTo>
                  <a:cubicBezTo>
                    <a:pt x="92" y="105"/>
                    <a:pt x="86" y="105"/>
                    <a:pt x="84" y="105"/>
                  </a:cubicBezTo>
                  <a:cubicBezTo>
                    <a:pt x="79" y="114"/>
                    <a:pt x="70" y="123"/>
                    <a:pt x="72" y="134"/>
                  </a:cubicBezTo>
                  <a:cubicBezTo>
                    <a:pt x="76" y="144"/>
                    <a:pt x="83" y="153"/>
                    <a:pt x="88" y="163"/>
                  </a:cubicBezTo>
                  <a:cubicBezTo>
                    <a:pt x="83" y="165"/>
                    <a:pt x="78" y="168"/>
                    <a:pt x="73" y="171"/>
                  </a:cubicBezTo>
                  <a:cubicBezTo>
                    <a:pt x="71" y="179"/>
                    <a:pt x="69" y="188"/>
                    <a:pt x="61" y="192"/>
                  </a:cubicBezTo>
                  <a:cubicBezTo>
                    <a:pt x="58" y="188"/>
                    <a:pt x="54" y="184"/>
                    <a:pt x="50" y="180"/>
                  </a:cubicBezTo>
                  <a:cubicBezTo>
                    <a:pt x="49" y="178"/>
                    <a:pt x="47" y="177"/>
                    <a:pt x="46" y="175"/>
                  </a:cubicBezTo>
                  <a:cubicBezTo>
                    <a:pt x="40" y="172"/>
                    <a:pt x="34" y="169"/>
                    <a:pt x="28" y="167"/>
                  </a:cubicBezTo>
                  <a:cubicBezTo>
                    <a:pt x="30" y="156"/>
                    <a:pt x="35" y="144"/>
                    <a:pt x="29" y="133"/>
                  </a:cubicBezTo>
                  <a:cubicBezTo>
                    <a:pt x="28" y="131"/>
                    <a:pt x="28" y="131"/>
                    <a:pt x="28" y="131"/>
                  </a:cubicBezTo>
                  <a:cubicBezTo>
                    <a:pt x="26" y="123"/>
                    <a:pt x="26" y="115"/>
                    <a:pt x="22" y="108"/>
                  </a:cubicBezTo>
                  <a:cubicBezTo>
                    <a:pt x="17" y="99"/>
                    <a:pt x="8" y="93"/>
                    <a:pt x="0" y="86"/>
                  </a:cubicBezTo>
                  <a:cubicBezTo>
                    <a:pt x="13" y="82"/>
                    <a:pt x="26" y="78"/>
                    <a:pt x="39" y="75"/>
                  </a:cubicBezTo>
                  <a:cubicBezTo>
                    <a:pt x="44" y="57"/>
                    <a:pt x="47" y="38"/>
                    <a:pt x="54" y="2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5" name="Freeform 261"/>
            <p:cNvSpPr/>
            <p:nvPr/>
          </p:nvSpPr>
          <p:spPr bwMode="auto">
            <a:xfrm>
              <a:off x="3944343" y="3581523"/>
              <a:ext cx="570496" cy="504083"/>
            </a:xfrm>
            <a:custGeom>
              <a:avLst/>
              <a:gdLst>
                <a:gd name="T0" fmla="*/ 119 w 236"/>
                <a:gd name="T1" fmla="*/ 1 h 223"/>
                <a:gd name="T2" fmla="*/ 145 w 236"/>
                <a:gd name="T3" fmla="*/ 4 h 223"/>
                <a:gd name="T4" fmla="*/ 176 w 236"/>
                <a:gd name="T5" fmla="*/ 3 h 223"/>
                <a:gd name="T6" fmla="*/ 157 w 236"/>
                <a:gd name="T7" fmla="*/ 59 h 223"/>
                <a:gd name="T8" fmla="*/ 179 w 236"/>
                <a:gd name="T9" fmla="*/ 71 h 223"/>
                <a:gd name="T10" fmla="*/ 216 w 236"/>
                <a:gd name="T11" fmla="*/ 81 h 223"/>
                <a:gd name="T12" fmla="*/ 225 w 236"/>
                <a:gd name="T13" fmla="*/ 107 h 223"/>
                <a:gd name="T14" fmla="*/ 199 w 236"/>
                <a:gd name="T15" fmla="*/ 94 h 223"/>
                <a:gd name="T16" fmla="*/ 184 w 236"/>
                <a:gd name="T17" fmla="*/ 138 h 223"/>
                <a:gd name="T18" fmla="*/ 172 w 236"/>
                <a:gd name="T19" fmla="*/ 138 h 223"/>
                <a:gd name="T20" fmla="*/ 211 w 236"/>
                <a:gd name="T21" fmla="*/ 180 h 223"/>
                <a:gd name="T22" fmla="*/ 204 w 236"/>
                <a:gd name="T23" fmla="*/ 209 h 223"/>
                <a:gd name="T24" fmla="*/ 202 w 236"/>
                <a:gd name="T25" fmla="*/ 210 h 223"/>
                <a:gd name="T26" fmla="*/ 199 w 236"/>
                <a:gd name="T27" fmla="*/ 212 h 223"/>
                <a:gd name="T28" fmla="*/ 198 w 236"/>
                <a:gd name="T29" fmla="*/ 223 h 223"/>
                <a:gd name="T30" fmla="*/ 175 w 236"/>
                <a:gd name="T31" fmla="*/ 220 h 223"/>
                <a:gd name="T32" fmla="*/ 168 w 236"/>
                <a:gd name="T33" fmla="*/ 211 h 223"/>
                <a:gd name="T34" fmla="*/ 148 w 236"/>
                <a:gd name="T35" fmla="*/ 214 h 223"/>
                <a:gd name="T36" fmla="*/ 132 w 236"/>
                <a:gd name="T37" fmla="*/ 182 h 223"/>
                <a:gd name="T38" fmla="*/ 87 w 236"/>
                <a:gd name="T39" fmla="*/ 186 h 223"/>
                <a:gd name="T40" fmla="*/ 51 w 236"/>
                <a:gd name="T41" fmla="*/ 176 h 223"/>
                <a:gd name="T42" fmla="*/ 32 w 236"/>
                <a:gd name="T43" fmla="*/ 154 h 223"/>
                <a:gd name="T44" fmla="*/ 0 w 236"/>
                <a:gd name="T45" fmla="*/ 83 h 223"/>
                <a:gd name="T46" fmla="*/ 31 w 236"/>
                <a:gd name="T47" fmla="*/ 67 h 223"/>
                <a:gd name="T48" fmla="*/ 95 w 236"/>
                <a:gd name="T49" fmla="*/ 51 h 223"/>
                <a:gd name="T50" fmla="*/ 119 w 236"/>
                <a:gd name="T51"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23">
                  <a:moveTo>
                    <a:pt x="119" y="1"/>
                  </a:moveTo>
                  <a:cubicBezTo>
                    <a:pt x="128" y="0"/>
                    <a:pt x="137" y="0"/>
                    <a:pt x="145" y="4"/>
                  </a:cubicBezTo>
                  <a:cubicBezTo>
                    <a:pt x="155" y="9"/>
                    <a:pt x="166" y="5"/>
                    <a:pt x="176" y="3"/>
                  </a:cubicBezTo>
                  <a:cubicBezTo>
                    <a:pt x="183" y="25"/>
                    <a:pt x="161" y="40"/>
                    <a:pt x="157" y="59"/>
                  </a:cubicBezTo>
                  <a:cubicBezTo>
                    <a:pt x="159" y="69"/>
                    <a:pt x="172" y="67"/>
                    <a:pt x="179" y="71"/>
                  </a:cubicBezTo>
                  <a:cubicBezTo>
                    <a:pt x="190" y="78"/>
                    <a:pt x="203" y="80"/>
                    <a:pt x="216" y="81"/>
                  </a:cubicBezTo>
                  <a:cubicBezTo>
                    <a:pt x="223" y="88"/>
                    <a:pt x="236" y="98"/>
                    <a:pt x="225" y="107"/>
                  </a:cubicBezTo>
                  <a:cubicBezTo>
                    <a:pt x="217" y="101"/>
                    <a:pt x="209" y="95"/>
                    <a:pt x="199" y="94"/>
                  </a:cubicBezTo>
                  <a:cubicBezTo>
                    <a:pt x="193" y="108"/>
                    <a:pt x="186" y="122"/>
                    <a:pt x="184" y="138"/>
                  </a:cubicBezTo>
                  <a:cubicBezTo>
                    <a:pt x="181" y="138"/>
                    <a:pt x="175" y="138"/>
                    <a:pt x="172" y="138"/>
                  </a:cubicBezTo>
                  <a:cubicBezTo>
                    <a:pt x="170" y="161"/>
                    <a:pt x="193" y="173"/>
                    <a:pt x="211" y="180"/>
                  </a:cubicBezTo>
                  <a:cubicBezTo>
                    <a:pt x="213" y="191"/>
                    <a:pt x="211" y="201"/>
                    <a:pt x="204" y="209"/>
                  </a:cubicBezTo>
                  <a:cubicBezTo>
                    <a:pt x="202" y="210"/>
                    <a:pt x="202" y="210"/>
                    <a:pt x="202" y="210"/>
                  </a:cubicBezTo>
                  <a:cubicBezTo>
                    <a:pt x="199" y="212"/>
                    <a:pt x="199" y="212"/>
                    <a:pt x="199" y="212"/>
                  </a:cubicBezTo>
                  <a:cubicBezTo>
                    <a:pt x="199" y="215"/>
                    <a:pt x="198" y="220"/>
                    <a:pt x="198" y="223"/>
                  </a:cubicBezTo>
                  <a:cubicBezTo>
                    <a:pt x="190" y="222"/>
                    <a:pt x="183" y="221"/>
                    <a:pt x="175" y="220"/>
                  </a:cubicBezTo>
                  <a:cubicBezTo>
                    <a:pt x="173" y="217"/>
                    <a:pt x="171" y="214"/>
                    <a:pt x="168" y="211"/>
                  </a:cubicBezTo>
                  <a:cubicBezTo>
                    <a:pt x="162" y="213"/>
                    <a:pt x="155" y="217"/>
                    <a:pt x="148" y="214"/>
                  </a:cubicBezTo>
                  <a:cubicBezTo>
                    <a:pt x="137" y="207"/>
                    <a:pt x="132" y="194"/>
                    <a:pt x="132" y="182"/>
                  </a:cubicBezTo>
                  <a:cubicBezTo>
                    <a:pt x="117" y="176"/>
                    <a:pt x="102" y="182"/>
                    <a:pt x="87" y="186"/>
                  </a:cubicBezTo>
                  <a:cubicBezTo>
                    <a:pt x="75" y="183"/>
                    <a:pt x="62" y="183"/>
                    <a:pt x="51" y="176"/>
                  </a:cubicBezTo>
                  <a:cubicBezTo>
                    <a:pt x="44" y="169"/>
                    <a:pt x="39" y="161"/>
                    <a:pt x="32" y="154"/>
                  </a:cubicBezTo>
                  <a:cubicBezTo>
                    <a:pt x="23" y="129"/>
                    <a:pt x="7" y="108"/>
                    <a:pt x="0" y="83"/>
                  </a:cubicBezTo>
                  <a:cubicBezTo>
                    <a:pt x="8" y="73"/>
                    <a:pt x="20" y="71"/>
                    <a:pt x="31" y="67"/>
                  </a:cubicBezTo>
                  <a:cubicBezTo>
                    <a:pt x="51" y="59"/>
                    <a:pt x="74" y="56"/>
                    <a:pt x="95" y="51"/>
                  </a:cubicBezTo>
                  <a:cubicBezTo>
                    <a:pt x="119" y="49"/>
                    <a:pt x="123" y="19"/>
                    <a:pt x="119" y="1"/>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6" name="Freeform 262"/>
            <p:cNvSpPr/>
            <p:nvPr/>
          </p:nvSpPr>
          <p:spPr bwMode="auto">
            <a:xfrm>
              <a:off x="3466389" y="4028992"/>
              <a:ext cx="461622" cy="411541"/>
            </a:xfrm>
            <a:custGeom>
              <a:avLst/>
              <a:gdLst>
                <a:gd name="T0" fmla="*/ 118 w 191"/>
                <a:gd name="T1" fmla="*/ 1 h 182"/>
                <a:gd name="T2" fmla="*/ 146 w 191"/>
                <a:gd name="T3" fmla="*/ 11 h 182"/>
                <a:gd name="T4" fmla="*/ 191 w 191"/>
                <a:gd name="T5" fmla="*/ 45 h 182"/>
                <a:gd name="T6" fmla="*/ 165 w 191"/>
                <a:gd name="T7" fmla="*/ 69 h 182"/>
                <a:gd name="T8" fmla="*/ 130 w 191"/>
                <a:gd name="T9" fmla="*/ 75 h 182"/>
                <a:gd name="T10" fmla="*/ 126 w 191"/>
                <a:gd name="T11" fmla="*/ 109 h 182"/>
                <a:gd name="T12" fmla="*/ 156 w 191"/>
                <a:gd name="T13" fmla="*/ 140 h 182"/>
                <a:gd name="T14" fmla="*/ 160 w 191"/>
                <a:gd name="T15" fmla="*/ 182 h 182"/>
                <a:gd name="T16" fmla="*/ 144 w 191"/>
                <a:gd name="T17" fmla="*/ 172 h 182"/>
                <a:gd name="T18" fmla="*/ 139 w 191"/>
                <a:gd name="T19" fmla="*/ 166 h 182"/>
                <a:gd name="T20" fmla="*/ 101 w 191"/>
                <a:gd name="T21" fmla="*/ 130 h 182"/>
                <a:gd name="T22" fmla="*/ 84 w 191"/>
                <a:gd name="T23" fmla="*/ 144 h 182"/>
                <a:gd name="T24" fmla="*/ 74 w 191"/>
                <a:gd name="T25" fmla="*/ 147 h 182"/>
                <a:gd name="T26" fmla="*/ 71 w 191"/>
                <a:gd name="T27" fmla="*/ 149 h 182"/>
                <a:gd name="T28" fmla="*/ 69 w 191"/>
                <a:gd name="T29" fmla="*/ 152 h 182"/>
                <a:gd name="T30" fmla="*/ 63 w 191"/>
                <a:gd name="T31" fmla="*/ 160 h 182"/>
                <a:gd name="T32" fmla="*/ 53 w 191"/>
                <a:gd name="T33" fmla="*/ 151 h 182"/>
                <a:gd name="T34" fmla="*/ 45 w 191"/>
                <a:gd name="T35" fmla="*/ 161 h 182"/>
                <a:gd name="T36" fmla="*/ 22 w 191"/>
                <a:gd name="T37" fmla="*/ 153 h 182"/>
                <a:gd name="T38" fmla="*/ 17 w 191"/>
                <a:gd name="T39" fmla="*/ 138 h 182"/>
                <a:gd name="T40" fmla="*/ 0 w 191"/>
                <a:gd name="T41" fmla="*/ 133 h 182"/>
                <a:gd name="T42" fmla="*/ 18 w 191"/>
                <a:gd name="T43" fmla="*/ 114 h 182"/>
                <a:gd name="T44" fmla="*/ 12 w 191"/>
                <a:gd name="T45" fmla="*/ 93 h 182"/>
                <a:gd name="T46" fmla="*/ 20 w 191"/>
                <a:gd name="T47" fmla="*/ 89 h 182"/>
                <a:gd name="T48" fmla="*/ 65 w 191"/>
                <a:gd name="T49" fmla="*/ 105 h 182"/>
                <a:gd name="T50" fmla="*/ 80 w 191"/>
                <a:gd name="T51" fmla="*/ 92 h 182"/>
                <a:gd name="T52" fmla="*/ 82 w 191"/>
                <a:gd name="T53" fmla="*/ 62 h 182"/>
                <a:gd name="T54" fmla="*/ 95 w 191"/>
                <a:gd name="T55" fmla="*/ 61 h 182"/>
                <a:gd name="T56" fmla="*/ 121 w 191"/>
                <a:gd name="T57" fmla="*/ 24 h 182"/>
                <a:gd name="T58" fmla="*/ 118 w 191"/>
                <a:gd name="T59" fmla="*/ 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82">
                  <a:moveTo>
                    <a:pt x="118" y="1"/>
                  </a:moveTo>
                  <a:cubicBezTo>
                    <a:pt x="128" y="0"/>
                    <a:pt x="137" y="7"/>
                    <a:pt x="146" y="11"/>
                  </a:cubicBezTo>
                  <a:cubicBezTo>
                    <a:pt x="162" y="21"/>
                    <a:pt x="181" y="28"/>
                    <a:pt x="191" y="45"/>
                  </a:cubicBezTo>
                  <a:cubicBezTo>
                    <a:pt x="185" y="56"/>
                    <a:pt x="176" y="64"/>
                    <a:pt x="165" y="69"/>
                  </a:cubicBezTo>
                  <a:cubicBezTo>
                    <a:pt x="154" y="73"/>
                    <a:pt x="142" y="72"/>
                    <a:pt x="130" y="75"/>
                  </a:cubicBezTo>
                  <a:cubicBezTo>
                    <a:pt x="122" y="84"/>
                    <a:pt x="127" y="98"/>
                    <a:pt x="126" y="109"/>
                  </a:cubicBezTo>
                  <a:cubicBezTo>
                    <a:pt x="136" y="119"/>
                    <a:pt x="147" y="129"/>
                    <a:pt x="156" y="140"/>
                  </a:cubicBezTo>
                  <a:cubicBezTo>
                    <a:pt x="157" y="154"/>
                    <a:pt x="159" y="168"/>
                    <a:pt x="160" y="182"/>
                  </a:cubicBezTo>
                  <a:cubicBezTo>
                    <a:pt x="155" y="179"/>
                    <a:pt x="149" y="176"/>
                    <a:pt x="144" y="172"/>
                  </a:cubicBezTo>
                  <a:cubicBezTo>
                    <a:pt x="142" y="170"/>
                    <a:pt x="141" y="168"/>
                    <a:pt x="139" y="166"/>
                  </a:cubicBezTo>
                  <a:cubicBezTo>
                    <a:pt x="129" y="152"/>
                    <a:pt x="121" y="130"/>
                    <a:pt x="101" y="130"/>
                  </a:cubicBezTo>
                  <a:cubicBezTo>
                    <a:pt x="92" y="128"/>
                    <a:pt x="89" y="139"/>
                    <a:pt x="84" y="144"/>
                  </a:cubicBezTo>
                  <a:cubicBezTo>
                    <a:pt x="82" y="145"/>
                    <a:pt x="77" y="147"/>
                    <a:pt x="74" y="147"/>
                  </a:cubicBezTo>
                  <a:cubicBezTo>
                    <a:pt x="71" y="149"/>
                    <a:pt x="71" y="149"/>
                    <a:pt x="71" y="149"/>
                  </a:cubicBezTo>
                  <a:cubicBezTo>
                    <a:pt x="71" y="150"/>
                    <a:pt x="69" y="152"/>
                    <a:pt x="69" y="152"/>
                  </a:cubicBezTo>
                  <a:cubicBezTo>
                    <a:pt x="67" y="154"/>
                    <a:pt x="65" y="158"/>
                    <a:pt x="63" y="160"/>
                  </a:cubicBezTo>
                  <a:cubicBezTo>
                    <a:pt x="60" y="157"/>
                    <a:pt x="56" y="154"/>
                    <a:pt x="53" y="151"/>
                  </a:cubicBezTo>
                  <a:cubicBezTo>
                    <a:pt x="50" y="155"/>
                    <a:pt x="47" y="158"/>
                    <a:pt x="45" y="161"/>
                  </a:cubicBezTo>
                  <a:cubicBezTo>
                    <a:pt x="37" y="159"/>
                    <a:pt x="30" y="156"/>
                    <a:pt x="22" y="153"/>
                  </a:cubicBezTo>
                  <a:cubicBezTo>
                    <a:pt x="21" y="148"/>
                    <a:pt x="19" y="143"/>
                    <a:pt x="17" y="138"/>
                  </a:cubicBezTo>
                  <a:cubicBezTo>
                    <a:pt x="11" y="137"/>
                    <a:pt x="5" y="136"/>
                    <a:pt x="0" y="133"/>
                  </a:cubicBezTo>
                  <a:cubicBezTo>
                    <a:pt x="2" y="124"/>
                    <a:pt x="11" y="119"/>
                    <a:pt x="18" y="114"/>
                  </a:cubicBezTo>
                  <a:cubicBezTo>
                    <a:pt x="16" y="107"/>
                    <a:pt x="14" y="100"/>
                    <a:pt x="12" y="93"/>
                  </a:cubicBezTo>
                  <a:cubicBezTo>
                    <a:pt x="14" y="92"/>
                    <a:pt x="18" y="90"/>
                    <a:pt x="20" y="89"/>
                  </a:cubicBezTo>
                  <a:cubicBezTo>
                    <a:pt x="34" y="97"/>
                    <a:pt x="51" y="98"/>
                    <a:pt x="65" y="105"/>
                  </a:cubicBezTo>
                  <a:cubicBezTo>
                    <a:pt x="70" y="101"/>
                    <a:pt x="76" y="97"/>
                    <a:pt x="80" y="92"/>
                  </a:cubicBezTo>
                  <a:cubicBezTo>
                    <a:pt x="84" y="82"/>
                    <a:pt x="82" y="72"/>
                    <a:pt x="82" y="62"/>
                  </a:cubicBezTo>
                  <a:cubicBezTo>
                    <a:pt x="86" y="61"/>
                    <a:pt x="91" y="61"/>
                    <a:pt x="95" y="61"/>
                  </a:cubicBezTo>
                  <a:cubicBezTo>
                    <a:pt x="98" y="45"/>
                    <a:pt x="107" y="32"/>
                    <a:pt x="121" y="24"/>
                  </a:cubicBezTo>
                  <a:cubicBezTo>
                    <a:pt x="119" y="17"/>
                    <a:pt x="115" y="9"/>
                    <a:pt x="118" y="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7" name="Freeform 263"/>
            <p:cNvSpPr/>
            <p:nvPr/>
          </p:nvSpPr>
          <p:spPr bwMode="auto">
            <a:xfrm>
              <a:off x="4280715" y="4224316"/>
              <a:ext cx="451673" cy="587237"/>
            </a:xfrm>
            <a:custGeom>
              <a:avLst/>
              <a:gdLst>
                <a:gd name="T0" fmla="*/ 211303 w 187"/>
                <a:gd name="T1" fmla="*/ 75750 h 260"/>
                <a:gd name="T2" fmla="*/ 412041 w 187"/>
                <a:gd name="T3" fmla="*/ 0 h 260"/>
                <a:gd name="T4" fmla="*/ 419085 w 187"/>
                <a:gd name="T5" fmla="*/ 55989 h 260"/>
                <a:gd name="T6" fmla="*/ 440215 w 187"/>
                <a:gd name="T7" fmla="*/ 59283 h 260"/>
                <a:gd name="T8" fmla="*/ 471911 w 187"/>
                <a:gd name="T9" fmla="*/ 16467 h 260"/>
                <a:gd name="T10" fmla="*/ 598693 w 187"/>
                <a:gd name="T11" fmla="*/ 59283 h 260"/>
                <a:gd name="T12" fmla="*/ 605736 w 187"/>
                <a:gd name="T13" fmla="*/ 141620 h 260"/>
                <a:gd name="T14" fmla="*/ 658562 w 187"/>
                <a:gd name="T15" fmla="*/ 194316 h 260"/>
                <a:gd name="T16" fmla="*/ 658562 w 187"/>
                <a:gd name="T17" fmla="*/ 266773 h 260"/>
                <a:gd name="T18" fmla="*/ 531780 w 187"/>
                <a:gd name="T19" fmla="*/ 289828 h 260"/>
                <a:gd name="T20" fmla="*/ 500085 w 187"/>
                <a:gd name="T21" fmla="*/ 339230 h 260"/>
                <a:gd name="T22" fmla="*/ 500085 w 187"/>
                <a:gd name="T23" fmla="*/ 342524 h 260"/>
                <a:gd name="T24" fmla="*/ 475433 w 187"/>
                <a:gd name="T25" fmla="*/ 428155 h 260"/>
                <a:gd name="T26" fmla="*/ 429650 w 187"/>
                <a:gd name="T27" fmla="*/ 457796 h 260"/>
                <a:gd name="T28" fmla="*/ 415563 w 187"/>
                <a:gd name="T29" fmla="*/ 579655 h 260"/>
                <a:gd name="T30" fmla="*/ 355694 w 187"/>
                <a:gd name="T31" fmla="*/ 694928 h 260"/>
                <a:gd name="T32" fmla="*/ 366259 w 187"/>
                <a:gd name="T33" fmla="*/ 823374 h 260"/>
                <a:gd name="T34" fmla="*/ 133825 w 187"/>
                <a:gd name="T35" fmla="*/ 856309 h 260"/>
                <a:gd name="T36" fmla="*/ 186651 w 187"/>
                <a:gd name="T37" fmla="*/ 734449 h 260"/>
                <a:gd name="T38" fmla="*/ 88043 w 187"/>
                <a:gd name="T39" fmla="*/ 744330 h 260"/>
                <a:gd name="T40" fmla="*/ 70434 w 187"/>
                <a:gd name="T41" fmla="*/ 559894 h 260"/>
                <a:gd name="T42" fmla="*/ 17609 w 187"/>
                <a:gd name="T43" fmla="*/ 339230 h 260"/>
                <a:gd name="T44" fmla="*/ 24652 w 187"/>
                <a:gd name="T45" fmla="*/ 332643 h 260"/>
                <a:gd name="T46" fmla="*/ 31696 w 187"/>
                <a:gd name="T47" fmla="*/ 161381 h 260"/>
                <a:gd name="T48" fmla="*/ 211303 w 187"/>
                <a:gd name="T49" fmla="*/ 75750 h 2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7"/>
                <a:gd name="T76" fmla="*/ 0 h 260"/>
                <a:gd name="T77" fmla="*/ 187 w 187"/>
                <a:gd name="T78" fmla="*/ 260 h 2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7" h="260">
                  <a:moveTo>
                    <a:pt x="60" y="23"/>
                  </a:moveTo>
                  <a:cubicBezTo>
                    <a:pt x="77" y="11"/>
                    <a:pt x="99" y="11"/>
                    <a:pt x="117" y="0"/>
                  </a:cubicBezTo>
                  <a:cubicBezTo>
                    <a:pt x="118" y="6"/>
                    <a:pt x="118" y="11"/>
                    <a:pt x="119" y="17"/>
                  </a:cubicBezTo>
                  <a:cubicBezTo>
                    <a:pt x="120" y="17"/>
                    <a:pt x="124" y="18"/>
                    <a:pt x="125" y="18"/>
                  </a:cubicBezTo>
                  <a:cubicBezTo>
                    <a:pt x="128" y="13"/>
                    <a:pt x="131" y="9"/>
                    <a:pt x="134" y="5"/>
                  </a:cubicBezTo>
                  <a:cubicBezTo>
                    <a:pt x="145" y="12"/>
                    <a:pt x="157" y="16"/>
                    <a:pt x="170" y="18"/>
                  </a:cubicBezTo>
                  <a:cubicBezTo>
                    <a:pt x="171" y="27"/>
                    <a:pt x="171" y="35"/>
                    <a:pt x="172" y="43"/>
                  </a:cubicBezTo>
                  <a:cubicBezTo>
                    <a:pt x="177" y="48"/>
                    <a:pt x="182" y="53"/>
                    <a:pt x="187" y="59"/>
                  </a:cubicBezTo>
                  <a:cubicBezTo>
                    <a:pt x="187" y="66"/>
                    <a:pt x="187" y="74"/>
                    <a:pt x="187" y="81"/>
                  </a:cubicBezTo>
                  <a:cubicBezTo>
                    <a:pt x="175" y="85"/>
                    <a:pt x="163" y="87"/>
                    <a:pt x="151" y="88"/>
                  </a:cubicBezTo>
                  <a:cubicBezTo>
                    <a:pt x="148" y="93"/>
                    <a:pt x="145" y="98"/>
                    <a:pt x="142" y="103"/>
                  </a:cubicBezTo>
                  <a:cubicBezTo>
                    <a:pt x="142" y="104"/>
                    <a:pt x="142" y="104"/>
                    <a:pt x="142" y="104"/>
                  </a:cubicBezTo>
                  <a:cubicBezTo>
                    <a:pt x="139" y="112"/>
                    <a:pt x="138" y="121"/>
                    <a:pt x="135" y="130"/>
                  </a:cubicBezTo>
                  <a:cubicBezTo>
                    <a:pt x="131" y="133"/>
                    <a:pt x="126" y="136"/>
                    <a:pt x="122" y="139"/>
                  </a:cubicBezTo>
                  <a:cubicBezTo>
                    <a:pt x="120" y="152"/>
                    <a:pt x="120" y="164"/>
                    <a:pt x="118" y="176"/>
                  </a:cubicBezTo>
                  <a:cubicBezTo>
                    <a:pt x="113" y="188"/>
                    <a:pt x="103" y="197"/>
                    <a:pt x="101" y="211"/>
                  </a:cubicBezTo>
                  <a:cubicBezTo>
                    <a:pt x="99" y="224"/>
                    <a:pt x="100" y="237"/>
                    <a:pt x="104" y="250"/>
                  </a:cubicBezTo>
                  <a:cubicBezTo>
                    <a:pt x="81" y="244"/>
                    <a:pt x="60" y="255"/>
                    <a:pt x="38" y="260"/>
                  </a:cubicBezTo>
                  <a:cubicBezTo>
                    <a:pt x="40" y="247"/>
                    <a:pt x="51" y="236"/>
                    <a:pt x="53" y="223"/>
                  </a:cubicBezTo>
                  <a:cubicBezTo>
                    <a:pt x="44" y="219"/>
                    <a:pt x="34" y="224"/>
                    <a:pt x="25" y="226"/>
                  </a:cubicBezTo>
                  <a:cubicBezTo>
                    <a:pt x="20" y="207"/>
                    <a:pt x="27" y="188"/>
                    <a:pt x="20" y="170"/>
                  </a:cubicBezTo>
                  <a:cubicBezTo>
                    <a:pt x="15" y="148"/>
                    <a:pt x="0" y="127"/>
                    <a:pt x="5" y="103"/>
                  </a:cubicBezTo>
                  <a:cubicBezTo>
                    <a:pt x="7" y="101"/>
                    <a:pt x="7" y="101"/>
                    <a:pt x="7" y="101"/>
                  </a:cubicBezTo>
                  <a:cubicBezTo>
                    <a:pt x="29" y="92"/>
                    <a:pt x="22" y="63"/>
                    <a:pt x="9" y="49"/>
                  </a:cubicBezTo>
                  <a:cubicBezTo>
                    <a:pt x="26" y="41"/>
                    <a:pt x="44" y="34"/>
                    <a:pt x="60" y="2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48" name="Freeform 264"/>
            <p:cNvSpPr/>
            <p:nvPr/>
          </p:nvSpPr>
          <p:spPr bwMode="auto">
            <a:xfrm>
              <a:off x="2716253" y="4327305"/>
              <a:ext cx="829614" cy="813284"/>
            </a:xfrm>
            <a:custGeom>
              <a:avLst/>
              <a:gdLst>
                <a:gd name="T0" fmla="*/ 61 w 344"/>
                <a:gd name="T1" fmla="*/ 6 h 359"/>
                <a:gd name="T2" fmla="*/ 73 w 344"/>
                <a:gd name="T3" fmla="*/ 0 h 359"/>
                <a:gd name="T4" fmla="*/ 77 w 344"/>
                <a:gd name="T5" fmla="*/ 35 h 359"/>
                <a:gd name="T6" fmla="*/ 94 w 344"/>
                <a:gd name="T7" fmla="*/ 17 h 359"/>
                <a:gd name="T8" fmla="*/ 113 w 344"/>
                <a:gd name="T9" fmla="*/ 41 h 359"/>
                <a:gd name="T10" fmla="*/ 139 w 344"/>
                <a:gd name="T11" fmla="*/ 73 h 359"/>
                <a:gd name="T12" fmla="*/ 164 w 344"/>
                <a:gd name="T13" fmla="*/ 129 h 359"/>
                <a:gd name="T14" fmla="*/ 191 w 344"/>
                <a:gd name="T15" fmla="*/ 151 h 359"/>
                <a:gd name="T16" fmla="*/ 224 w 344"/>
                <a:gd name="T17" fmla="*/ 135 h 359"/>
                <a:gd name="T18" fmla="*/ 241 w 344"/>
                <a:gd name="T19" fmla="*/ 67 h 359"/>
                <a:gd name="T20" fmla="*/ 274 w 344"/>
                <a:gd name="T21" fmla="*/ 36 h 359"/>
                <a:gd name="T22" fmla="*/ 282 w 344"/>
                <a:gd name="T23" fmla="*/ 66 h 359"/>
                <a:gd name="T24" fmla="*/ 317 w 344"/>
                <a:gd name="T25" fmla="*/ 60 h 359"/>
                <a:gd name="T26" fmla="*/ 308 w 344"/>
                <a:gd name="T27" fmla="*/ 81 h 359"/>
                <a:gd name="T28" fmla="*/ 293 w 344"/>
                <a:gd name="T29" fmla="*/ 89 h 359"/>
                <a:gd name="T30" fmla="*/ 255 w 344"/>
                <a:gd name="T31" fmla="*/ 88 h 359"/>
                <a:gd name="T32" fmla="*/ 249 w 344"/>
                <a:gd name="T33" fmla="*/ 91 h 359"/>
                <a:gd name="T34" fmla="*/ 245 w 344"/>
                <a:gd name="T35" fmla="*/ 125 h 359"/>
                <a:gd name="T36" fmla="*/ 278 w 344"/>
                <a:gd name="T37" fmla="*/ 136 h 359"/>
                <a:gd name="T38" fmla="*/ 283 w 344"/>
                <a:gd name="T39" fmla="*/ 192 h 359"/>
                <a:gd name="T40" fmla="*/ 276 w 344"/>
                <a:gd name="T41" fmla="*/ 209 h 359"/>
                <a:gd name="T42" fmla="*/ 285 w 344"/>
                <a:gd name="T43" fmla="*/ 227 h 359"/>
                <a:gd name="T44" fmla="*/ 298 w 344"/>
                <a:gd name="T45" fmla="*/ 231 h 359"/>
                <a:gd name="T46" fmla="*/ 344 w 344"/>
                <a:gd name="T47" fmla="*/ 249 h 359"/>
                <a:gd name="T48" fmla="*/ 343 w 344"/>
                <a:gd name="T49" fmla="*/ 257 h 359"/>
                <a:gd name="T50" fmla="*/ 323 w 344"/>
                <a:gd name="T51" fmla="*/ 268 h 359"/>
                <a:gd name="T52" fmla="*/ 293 w 344"/>
                <a:gd name="T53" fmla="*/ 275 h 359"/>
                <a:gd name="T54" fmla="*/ 255 w 344"/>
                <a:gd name="T55" fmla="*/ 296 h 359"/>
                <a:gd name="T56" fmla="*/ 196 w 344"/>
                <a:gd name="T57" fmla="*/ 294 h 359"/>
                <a:gd name="T58" fmla="*/ 155 w 344"/>
                <a:gd name="T59" fmla="*/ 305 h 359"/>
                <a:gd name="T60" fmla="*/ 148 w 344"/>
                <a:gd name="T61" fmla="*/ 317 h 359"/>
                <a:gd name="T62" fmla="*/ 152 w 344"/>
                <a:gd name="T63" fmla="*/ 359 h 359"/>
                <a:gd name="T64" fmla="*/ 139 w 344"/>
                <a:gd name="T65" fmla="*/ 329 h 359"/>
                <a:gd name="T66" fmla="*/ 122 w 344"/>
                <a:gd name="T67" fmla="*/ 330 h 359"/>
                <a:gd name="T68" fmla="*/ 94 w 344"/>
                <a:gd name="T69" fmla="*/ 337 h 359"/>
                <a:gd name="T70" fmla="*/ 85 w 344"/>
                <a:gd name="T71" fmla="*/ 316 h 359"/>
                <a:gd name="T72" fmla="*/ 65 w 344"/>
                <a:gd name="T73" fmla="*/ 310 h 359"/>
                <a:gd name="T74" fmla="*/ 69 w 344"/>
                <a:gd name="T75" fmla="*/ 276 h 359"/>
                <a:gd name="T76" fmla="*/ 50 w 344"/>
                <a:gd name="T77" fmla="*/ 255 h 359"/>
                <a:gd name="T78" fmla="*/ 41 w 344"/>
                <a:gd name="T79" fmla="*/ 220 h 359"/>
                <a:gd name="T80" fmla="*/ 3 w 344"/>
                <a:gd name="T81" fmla="*/ 216 h 359"/>
                <a:gd name="T82" fmla="*/ 8 w 344"/>
                <a:gd name="T83" fmla="*/ 182 h 359"/>
                <a:gd name="T84" fmla="*/ 38 w 344"/>
                <a:gd name="T85" fmla="*/ 151 h 359"/>
                <a:gd name="T86" fmla="*/ 39 w 344"/>
                <a:gd name="T87" fmla="*/ 151 h 359"/>
                <a:gd name="T88" fmla="*/ 46 w 344"/>
                <a:gd name="T89" fmla="*/ 146 h 359"/>
                <a:gd name="T90" fmla="*/ 56 w 344"/>
                <a:gd name="T91" fmla="*/ 69 h 359"/>
                <a:gd name="T92" fmla="*/ 36 w 344"/>
                <a:gd name="T93" fmla="*/ 32 h 359"/>
                <a:gd name="T94" fmla="*/ 59 w 344"/>
                <a:gd name="T95" fmla="*/ 16 h 359"/>
                <a:gd name="T96" fmla="*/ 61 w 344"/>
                <a:gd name="T97" fmla="*/ 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359">
                  <a:moveTo>
                    <a:pt x="61" y="6"/>
                  </a:moveTo>
                  <a:cubicBezTo>
                    <a:pt x="65" y="4"/>
                    <a:pt x="69" y="2"/>
                    <a:pt x="73" y="0"/>
                  </a:cubicBezTo>
                  <a:cubicBezTo>
                    <a:pt x="74" y="12"/>
                    <a:pt x="75" y="23"/>
                    <a:pt x="77" y="35"/>
                  </a:cubicBezTo>
                  <a:cubicBezTo>
                    <a:pt x="82" y="29"/>
                    <a:pt x="88" y="22"/>
                    <a:pt x="94" y="17"/>
                  </a:cubicBezTo>
                  <a:cubicBezTo>
                    <a:pt x="104" y="20"/>
                    <a:pt x="107" y="33"/>
                    <a:pt x="113" y="41"/>
                  </a:cubicBezTo>
                  <a:cubicBezTo>
                    <a:pt x="119" y="54"/>
                    <a:pt x="135" y="59"/>
                    <a:pt x="139" y="73"/>
                  </a:cubicBezTo>
                  <a:cubicBezTo>
                    <a:pt x="144" y="93"/>
                    <a:pt x="155" y="111"/>
                    <a:pt x="164" y="129"/>
                  </a:cubicBezTo>
                  <a:cubicBezTo>
                    <a:pt x="170" y="140"/>
                    <a:pt x="182" y="145"/>
                    <a:pt x="191" y="151"/>
                  </a:cubicBezTo>
                  <a:cubicBezTo>
                    <a:pt x="201" y="143"/>
                    <a:pt x="211" y="136"/>
                    <a:pt x="224" y="135"/>
                  </a:cubicBezTo>
                  <a:cubicBezTo>
                    <a:pt x="229" y="112"/>
                    <a:pt x="232" y="88"/>
                    <a:pt x="241" y="67"/>
                  </a:cubicBezTo>
                  <a:cubicBezTo>
                    <a:pt x="248" y="52"/>
                    <a:pt x="262" y="45"/>
                    <a:pt x="274" y="36"/>
                  </a:cubicBezTo>
                  <a:cubicBezTo>
                    <a:pt x="277" y="46"/>
                    <a:pt x="280" y="56"/>
                    <a:pt x="282" y="66"/>
                  </a:cubicBezTo>
                  <a:cubicBezTo>
                    <a:pt x="294" y="65"/>
                    <a:pt x="305" y="62"/>
                    <a:pt x="317" y="60"/>
                  </a:cubicBezTo>
                  <a:cubicBezTo>
                    <a:pt x="314" y="67"/>
                    <a:pt x="312" y="75"/>
                    <a:pt x="308" y="81"/>
                  </a:cubicBezTo>
                  <a:cubicBezTo>
                    <a:pt x="304" y="85"/>
                    <a:pt x="298" y="87"/>
                    <a:pt x="293" y="89"/>
                  </a:cubicBezTo>
                  <a:cubicBezTo>
                    <a:pt x="281" y="83"/>
                    <a:pt x="267" y="83"/>
                    <a:pt x="255" y="88"/>
                  </a:cubicBezTo>
                  <a:cubicBezTo>
                    <a:pt x="254" y="89"/>
                    <a:pt x="251" y="90"/>
                    <a:pt x="249" y="91"/>
                  </a:cubicBezTo>
                  <a:cubicBezTo>
                    <a:pt x="248" y="102"/>
                    <a:pt x="247" y="114"/>
                    <a:pt x="245" y="125"/>
                  </a:cubicBezTo>
                  <a:cubicBezTo>
                    <a:pt x="256" y="129"/>
                    <a:pt x="267" y="133"/>
                    <a:pt x="278" y="136"/>
                  </a:cubicBezTo>
                  <a:cubicBezTo>
                    <a:pt x="275" y="155"/>
                    <a:pt x="271" y="175"/>
                    <a:pt x="283" y="192"/>
                  </a:cubicBezTo>
                  <a:cubicBezTo>
                    <a:pt x="280" y="198"/>
                    <a:pt x="278" y="203"/>
                    <a:pt x="276" y="209"/>
                  </a:cubicBezTo>
                  <a:cubicBezTo>
                    <a:pt x="278" y="216"/>
                    <a:pt x="282" y="221"/>
                    <a:pt x="285" y="227"/>
                  </a:cubicBezTo>
                  <a:cubicBezTo>
                    <a:pt x="290" y="228"/>
                    <a:pt x="294" y="230"/>
                    <a:pt x="298" y="231"/>
                  </a:cubicBezTo>
                  <a:cubicBezTo>
                    <a:pt x="307" y="248"/>
                    <a:pt x="328" y="246"/>
                    <a:pt x="344" y="249"/>
                  </a:cubicBezTo>
                  <a:cubicBezTo>
                    <a:pt x="344" y="251"/>
                    <a:pt x="343" y="255"/>
                    <a:pt x="343" y="257"/>
                  </a:cubicBezTo>
                  <a:cubicBezTo>
                    <a:pt x="336" y="261"/>
                    <a:pt x="330" y="264"/>
                    <a:pt x="323" y="268"/>
                  </a:cubicBezTo>
                  <a:cubicBezTo>
                    <a:pt x="313" y="269"/>
                    <a:pt x="301" y="267"/>
                    <a:pt x="293" y="275"/>
                  </a:cubicBezTo>
                  <a:cubicBezTo>
                    <a:pt x="283" y="285"/>
                    <a:pt x="270" y="292"/>
                    <a:pt x="255" y="296"/>
                  </a:cubicBezTo>
                  <a:cubicBezTo>
                    <a:pt x="236" y="291"/>
                    <a:pt x="216" y="298"/>
                    <a:pt x="196" y="294"/>
                  </a:cubicBezTo>
                  <a:cubicBezTo>
                    <a:pt x="182" y="298"/>
                    <a:pt x="168" y="301"/>
                    <a:pt x="155" y="305"/>
                  </a:cubicBezTo>
                  <a:cubicBezTo>
                    <a:pt x="150" y="306"/>
                    <a:pt x="149" y="312"/>
                    <a:pt x="148" y="317"/>
                  </a:cubicBezTo>
                  <a:cubicBezTo>
                    <a:pt x="146" y="331"/>
                    <a:pt x="150" y="345"/>
                    <a:pt x="152" y="359"/>
                  </a:cubicBezTo>
                  <a:cubicBezTo>
                    <a:pt x="141" y="353"/>
                    <a:pt x="141" y="340"/>
                    <a:pt x="139" y="329"/>
                  </a:cubicBezTo>
                  <a:cubicBezTo>
                    <a:pt x="133" y="327"/>
                    <a:pt x="127" y="325"/>
                    <a:pt x="122" y="330"/>
                  </a:cubicBezTo>
                  <a:cubicBezTo>
                    <a:pt x="114" y="336"/>
                    <a:pt x="104" y="337"/>
                    <a:pt x="94" y="337"/>
                  </a:cubicBezTo>
                  <a:cubicBezTo>
                    <a:pt x="91" y="330"/>
                    <a:pt x="89" y="323"/>
                    <a:pt x="85" y="316"/>
                  </a:cubicBezTo>
                  <a:cubicBezTo>
                    <a:pt x="78" y="313"/>
                    <a:pt x="71" y="312"/>
                    <a:pt x="65" y="310"/>
                  </a:cubicBezTo>
                  <a:cubicBezTo>
                    <a:pt x="66" y="299"/>
                    <a:pt x="69" y="287"/>
                    <a:pt x="69" y="276"/>
                  </a:cubicBezTo>
                  <a:cubicBezTo>
                    <a:pt x="63" y="268"/>
                    <a:pt x="56" y="263"/>
                    <a:pt x="50" y="255"/>
                  </a:cubicBezTo>
                  <a:cubicBezTo>
                    <a:pt x="46" y="243"/>
                    <a:pt x="48" y="230"/>
                    <a:pt x="41" y="220"/>
                  </a:cubicBezTo>
                  <a:cubicBezTo>
                    <a:pt x="30" y="211"/>
                    <a:pt x="16" y="215"/>
                    <a:pt x="3" y="216"/>
                  </a:cubicBezTo>
                  <a:cubicBezTo>
                    <a:pt x="4" y="204"/>
                    <a:pt x="0" y="191"/>
                    <a:pt x="8" y="182"/>
                  </a:cubicBezTo>
                  <a:cubicBezTo>
                    <a:pt x="18" y="171"/>
                    <a:pt x="28" y="161"/>
                    <a:pt x="38" y="151"/>
                  </a:cubicBezTo>
                  <a:cubicBezTo>
                    <a:pt x="38" y="151"/>
                    <a:pt x="39" y="151"/>
                    <a:pt x="39" y="151"/>
                  </a:cubicBezTo>
                  <a:cubicBezTo>
                    <a:pt x="41" y="149"/>
                    <a:pt x="44" y="147"/>
                    <a:pt x="46" y="146"/>
                  </a:cubicBezTo>
                  <a:cubicBezTo>
                    <a:pt x="53" y="121"/>
                    <a:pt x="54" y="95"/>
                    <a:pt x="56" y="69"/>
                  </a:cubicBezTo>
                  <a:cubicBezTo>
                    <a:pt x="45" y="60"/>
                    <a:pt x="36" y="47"/>
                    <a:pt x="36" y="32"/>
                  </a:cubicBezTo>
                  <a:cubicBezTo>
                    <a:pt x="44" y="27"/>
                    <a:pt x="51" y="21"/>
                    <a:pt x="59" y="16"/>
                  </a:cubicBezTo>
                  <a:cubicBezTo>
                    <a:pt x="60" y="13"/>
                    <a:pt x="61" y="8"/>
                    <a:pt x="61" y="6"/>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49" name="Freeform 265"/>
            <p:cNvSpPr/>
            <p:nvPr/>
          </p:nvSpPr>
          <p:spPr bwMode="auto">
            <a:xfrm>
              <a:off x="4795732" y="2467750"/>
              <a:ext cx="743604" cy="498640"/>
            </a:xfrm>
            <a:custGeom>
              <a:avLst/>
              <a:gdLst>
                <a:gd name="T0" fmla="*/ 35 w 308"/>
                <a:gd name="T1" fmla="*/ 0 h 221"/>
                <a:gd name="T2" fmla="*/ 60 w 308"/>
                <a:gd name="T3" fmla="*/ 1 h 221"/>
                <a:gd name="T4" fmla="*/ 80 w 308"/>
                <a:gd name="T5" fmla="*/ 30 h 221"/>
                <a:gd name="T6" fmla="*/ 159 w 308"/>
                <a:gd name="T7" fmla="*/ 30 h 221"/>
                <a:gd name="T8" fmla="*/ 171 w 308"/>
                <a:gd name="T9" fmla="*/ 49 h 221"/>
                <a:gd name="T10" fmla="*/ 191 w 308"/>
                <a:gd name="T11" fmla="*/ 61 h 221"/>
                <a:gd name="T12" fmla="*/ 195 w 308"/>
                <a:gd name="T13" fmla="*/ 65 h 221"/>
                <a:gd name="T14" fmla="*/ 211 w 308"/>
                <a:gd name="T15" fmla="*/ 70 h 221"/>
                <a:gd name="T16" fmla="*/ 212 w 308"/>
                <a:gd name="T17" fmla="*/ 55 h 221"/>
                <a:gd name="T18" fmla="*/ 218 w 308"/>
                <a:gd name="T19" fmla="*/ 63 h 221"/>
                <a:gd name="T20" fmla="*/ 225 w 308"/>
                <a:gd name="T21" fmla="*/ 73 h 221"/>
                <a:gd name="T22" fmla="*/ 245 w 308"/>
                <a:gd name="T23" fmla="*/ 85 h 221"/>
                <a:gd name="T24" fmla="*/ 283 w 308"/>
                <a:gd name="T25" fmla="*/ 61 h 221"/>
                <a:gd name="T26" fmla="*/ 291 w 308"/>
                <a:gd name="T27" fmla="*/ 76 h 221"/>
                <a:gd name="T28" fmla="*/ 308 w 308"/>
                <a:gd name="T29" fmla="*/ 78 h 221"/>
                <a:gd name="T30" fmla="*/ 294 w 308"/>
                <a:gd name="T31" fmla="*/ 104 h 221"/>
                <a:gd name="T32" fmla="*/ 289 w 308"/>
                <a:gd name="T33" fmla="*/ 102 h 221"/>
                <a:gd name="T34" fmla="*/ 276 w 308"/>
                <a:gd name="T35" fmla="*/ 105 h 221"/>
                <a:gd name="T36" fmla="*/ 258 w 308"/>
                <a:gd name="T37" fmla="*/ 139 h 221"/>
                <a:gd name="T38" fmla="*/ 228 w 308"/>
                <a:gd name="T39" fmla="*/ 160 h 221"/>
                <a:gd name="T40" fmla="*/ 230 w 308"/>
                <a:gd name="T41" fmla="*/ 180 h 221"/>
                <a:gd name="T42" fmla="*/ 208 w 308"/>
                <a:gd name="T43" fmla="*/ 183 h 221"/>
                <a:gd name="T44" fmla="*/ 182 w 308"/>
                <a:gd name="T45" fmla="*/ 179 h 221"/>
                <a:gd name="T46" fmla="*/ 158 w 308"/>
                <a:gd name="T47" fmla="*/ 221 h 221"/>
                <a:gd name="T48" fmla="*/ 122 w 308"/>
                <a:gd name="T49" fmla="*/ 146 h 221"/>
                <a:gd name="T50" fmla="*/ 98 w 308"/>
                <a:gd name="T51" fmla="*/ 137 h 221"/>
                <a:gd name="T52" fmla="*/ 68 w 308"/>
                <a:gd name="T53" fmla="*/ 122 h 221"/>
                <a:gd name="T54" fmla="*/ 56 w 308"/>
                <a:gd name="T55" fmla="*/ 83 h 221"/>
                <a:gd name="T56" fmla="*/ 36 w 308"/>
                <a:gd name="T57" fmla="*/ 86 h 221"/>
                <a:gd name="T58" fmla="*/ 15 w 308"/>
                <a:gd name="T59" fmla="*/ 68 h 221"/>
                <a:gd name="T60" fmla="*/ 0 w 308"/>
                <a:gd name="T61" fmla="*/ 18 h 221"/>
                <a:gd name="T62" fmla="*/ 27 w 308"/>
                <a:gd name="T63" fmla="*/ 25 h 221"/>
                <a:gd name="T64" fmla="*/ 35 w 30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8" h="221">
                  <a:moveTo>
                    <a:pt x="35" y="0"/>
                  </a:moveTo>
                  <a:cubicBezTo>
                    <a:pt x="44" y="0"/>
                    <a:pt x="52" y="1"/>
                    <a:pt x="60" y="1"/>
                  </a:cubicBezTo>
                  <a:cubicBezTo>
                    <a:pt x="63" y="13"/>
                    <a:pt x="67" y="27"/>
                    <a:pt x="80" y="30"/>
                  </a:cubicBezTo>
                  <a:cubicBezTo>
                    <a:pt x="106" y="36"/>
                    <a:pt x="133" y="33"/>
                    <a:pt x="159" y="30"/>
                  </a:cubicBezTo>
                  <a:cubicBezTo>
                    <a:pt x="164" y="36"/>
                    <a:pt x="167" y="42"/>
                    <a:pt x="171" y="49"/>
                  </a:cubicBezTo>
                  <a:cubicBezTo>
                    <a:pt x="178" y="52"/>
                    <a:pt x="185" y="56"/>
                    <a:pt x="191" y="61"/>
                  </a:cubicBezTo>
                  <a:cubicBezTo>
                    <a:pt x="192" y="62"/>
                    <a:pt x="194" y="64"/>
                    <a:pt x="195" y="65"/>
                  </a:cubicBezTo>
                  <a:cubicBezTo>
                    <a:pt x="199" y="69"/>
                    <a:pt x="205" y="70"/>
                    <a:pt x="211" y="70"/>
                  </a:cubicBezTo>
                  <a:cubicBezTo>
                    <a:pt x="211" y="66"/>
                    <a:pt x="212" y="59"/>
                    <a:pt x="212" y="55"/>
                  </a:cubicBezTo>
                  <a:cubicBezTo>
                    <a:pt x="214" y="57"/>
                    <a:pt x="217" y="61"/>
                    <a:pt x="218" y="63"/>
                  </a:cubicBezTo>
                  <a:cubicBezTo>
                    <a:pt x="221" y="66"/>
                    <a:pt x="223" y="69"/>
                    <a:pt x="225" y="73"/>
                  </a:cubicBezTo>
                  <a:cubicBezTo>
                    <a:pt x="230" y="79"/>
                    <a:pt x="235" y="90"/>
                    <a:pt x="245" y="85"/>
                  </a:cubicBezTo>
                  <a:cubicBezTo>
                    <a:pt x="258" y="78"/>
                    <a:pt x="270" y="68"/>
                    <a:pt x="283" y="61"/>
                  </a:cubicBezTo>
                  <a:cubicBezTo>
                    <a:pt x="286" y="66"/>
                    <a:pt x="289" y="71"/>
                    <a:pt x="291" y="76"/>
                  </a:cubicBezTo>
                  <a:cubicBezTo>
                    <a:pt x="297" y="77"/>
                    <a:pt x="302" y="78"/>
                    <a:pt x="308" y="78"/>
                  </a:cubicBezTo>
                  <a:cubicBezTo>
                    <a:pt x="307" y="89"/>
                    <a:pt x="301" y="97"/>
                    <a:pt x="294" y="104"/>
                  </a:cubicBezTo>
                  <a:cubicBezTo>
                    <a:pt x="289" y="102"/>
                    <a:pt x="289" y="102"/>
                    <a:pt x="289" y="102"/>
                  </a:cubicBezTo>
                  <a:cubicBezTo>
                    <a:pt x="285" y="101"/>
                    <a:pt x="279" y="100"/>
                    <a:pt x="276" y="105"/>
                  </a:cubicBezTo>
                  <a:cubicBezTo>
                    <a:pt x="270" y="116"/>
                    <a:pt x="267" y="129"/>
                    <a:pt x="258" y="139"/>
                  </a:cubicBezTo>
                  <a:cubicBezTo>
                    <a:pt x="249" y="148"/>
                    <a:pt x="237" y="152"/>
                    <a:pt x="228" y="160"/>
                  </a:cubicBezTo>
                  <a:cubicBezTo>
                    <a:pt x="228" y="167"/>
                    <a:pt x="229" y="174"/>
                    <a:pt x="230" y="180"/>
                  </a:cubicBezTo>
                  <a:cubicBezTo>
                    <a:pt x="222" y="181"/>
                    <a:pt x="215" y="182"/>
                    <a:pt x="208" y="183"/>
                  </a:cubicBezTo>
                  <a:cubicBezTo>
                    <a:pt x="200" y="180"/>
                    <a:pt x="190" y="171"/>
                    <a:pt x="182" y="179"/>
                  </a:cubicBezTo>
                  <a:cubicBezTo>
                    <a:pt x="173" y="192"/>
                    <a:pt x="166" y="207"/>
                    <a:pt x="158" y="221"/>
                  </a:cubicBezTo>
                  <a:cubicBezTo>
                    <a:pt x="147" y="196"/>
                    <a:pt x="135" y="170"/>
                    <a:pt x="122" y="146"/>
                  </a:cubicBezTo>
                  <a:cubicBezTo>
                    <a:pt x="113" y="145"/>
                    <a:pt x="104" y="145"/>
                    <a:pt x="98" y="137"/>
                  </a:cubicBezTo>
                  <a:cubicBezTo>
                    <a:pt x="90" y="128"/>
                    <a:pt x="80" y="123"/>
                    <a:pt x="68" y="122"/>
                  </a:cubicBezTo>
                  <a:cubicBezTo>
                    <a:pt x="68" y="108"/>
                    <a:pt x="67" y="93"/>
                    <a:pt x="56" y="83"/>
                  </a:cubicBezTo>
                  <a:cubicBezTo>
                    <a:pt x="51" y="76"/>
                    <a:pt x="43" y="84"/>
                    <a:pt x="36" y="86"/>
                  </a:cubicBezTo>
                  <a:cubicBezTo>
                    <a:pt x="25" y="93"/>
                    <a:pt x="16" y="78"/>
                    <a:pt x="15" y="68"/>
                  </a:cubicBezTo>
                  <a:cubicBezTo>
                    <a:pt x="14" y="50"/>
                    <a:pt x="8" y="34"/>
                    <a:pt x="0" y="18"/>
                  </a:cubicBezTo>
                  <a:cubicBezTo>
                    <a:pt x="9" y="21"/>
                    <a:pt x="17" y="25"/>
                    <a:pt x="27" y="25"/>
                  </a:cubicBezTo>
                  <a:cubicBezTo>
                    <a:pt x="30" y="17"/>
                    <a:pt x="33" y="8"/>
                    <a:pt x="35"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0" name="Freeform 266"/>
            <p:cNvSpPr/>
            <p:nvPr/>
          </p:nvSpPr>
          <p:spPr bwMode="auto">
            <a:xfrm>
              <a:off x="3517560" y="3245105"/>
              <a:ext cx="525858" cy="838324"/>
            </a:xfrm>
            <a:custGeom>
              <a:avLst/>
              <a:gdLst>
                <a:gd name="T0" fmla="*/ 183 w 218"/>
                <a:gd name="T1" fmla="*/ 13 h 371"/>
                <a:gd name="T2" fmla="*/ 195 w 218"/>
                <a:gd name="T3" fmla="*/ 0 h 371"/>
                <a:gd name="T4" fmla="*/ 170 w 218"/>
                <a:gd name="T5" fmla="*/ 88 h 371"/>
                <a:gd name="T6" fmla="*/ 168 w 218"/>
                <a:gd name="T7" fmla="*/ 145 h 371"/>
                <a:gd name="T8" fmla="*/ 171 w 218"/>
                <a:gd name="T9" fmla="*/ 188 h 371"/>
                <a:gd name="T10" fmla="*/ 169 w 218"/>
                <a:gd name="T11" fmla="*/ 223 h 371"/>
                <a:gd name="T12" fmla="*/ 206 w 218"/>
                <a:gd name="T13" fmla="*/ 307 h 371"/>
                <a:gd name="T14" fmla="*/ 218 w 218"/>
                <a:gd name="T15" fmla="*/ 320 h 371"/>
                <a:gd name="T16" fmla="*/ 180 w 218"/>
                <a:gd name="T17" fmla="*/ 314 h 371"/>
                <a:gd name="T18" fmla="*/ 156 w 218"/>
                <a:gd name="T19" fmla="*/ 331 h 371"/>
                <a:gd name="T20" fmla="*/ 155 w 218"/>
                <a:gd name="T21" fmla="*/ 371 h 371"/>
                <a:gd name="T22" fmla="*/ 107 w 218"/>
                <a:gd name="T23" fmla="*/ 345 h 371"/>
                <a:gd name="T24" fmla="*/ 92 w 218"/>
                <a:gd name="T25" fmla="*/ 347 h 371"/>
                <a:gd name="T26" fmla="*/ 80 w 218"/>
                <a:gd name="T27" fmla="*/ 343 h 371"/>
                <a:gd name="T28" fmla="*/ 75 w 218"/>
                <a:gd name="T29" fmla="*/ 338 h 371"/>
                <a:gd name="T30" fmla="*/ 5 w 218"/>
                <a:gd name="T31" fmla="*/ 319 h 371"/>
                <a:gd name="T32" fmla="*/ 0 w 218"/>
                <a:gd name="T33" fmla="*/ 313 h 371"/>
                <a:gd name="T34" fmla="*/ 10 w 218"/>
                <a:gd name="T35" fmla="*/ 304 h 371"/>
                <a:gd name="T36" fmla="*/ 5 w 218"/>
                <a:gd name="T37" fmla="*/ 293 h 371"/>
                <a:gd name="T38" fmla="*/ 7 w 218"/>
                <a:gd name="T39" fmla="*/ 287 h 371"/>
                <a:gd name="T40" fmla="*/ 31 w 218"/>
                <a:gd name="T41" fmla="*/ 281 h 371"/>
                <a:gd name="T42" fmla="*/ 45 w 218"/>
                <a:gd name="T43" fmla="*/ 254 h 371"/>
                <a:gd name="T44" fmla="*/ 43 w 218"/>
                <a:gd name="T45" fmla="*/ 214 h 371"/>
                <a:gd name="T46" fmla="*/ 71 w 218"/>
                <a:gd name="T47" fmla="*/ 222 h 371"/>
                <a:gd name="T48" fmla="*/ 113 w 218"/>
                <a:gd name="T49" fmla="*/ 200 h 371"/>
                <a:gd name="T50" fmla="*/ 116 w 218"/>
                <a:gd name="T51" fmla="*/ 152 h 371"/>
                <a:gd name="T52" fmla="*/ 90 w 218"/>
                <a:gd name="T53" fmla="*/ 135 h 371"/>
                <a:gd name="T54" fmla="*/ 89 w 218"/>
                <a:gd name="T55" fmla="*/ 135 h 371"/>
                <a:gd name="T56" fmla="*/ 62 w 218"/>
                <a:gd name="T57" fmla="*/ 124 h 371"/>
                <a:gd name="T58" fmla="*/ 75 w 218"/>
                <a:gd name="T59" fmla="*/ 80 h 371"/>
                <a:gd name="T60" fmla="*/ 111 w 218"/>
                <a:gd name="T61" fmla="*/ 94 h 371"/>
                <a:gd name="T62" fmla="*/ 129 w 218"/>
                <a:gd name="T63" fmla="*/ 71 h 371"/>
                <a:gd name="T64" fmla="*/ 127 w 218"/>
                <a:gd name="T65" fmla="*/ 56 h 371"/>
                <a:gd name="T66" fmla="*/ 170 w 218"/>
                <a:gd name="T67" fmla="*/ 9 h 371"/>
                <a:gd name="T68" fmla="*/ 183 w 218"/>
                <a:gd name="T69" fmla="*/ 1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8" h="371">
                  <a:moveTo>
                    <a:pt x="183" y="13"/>
                  </a:moveTo>
                  <a:cubicBezTo>
                    <a:pt x="187" y="8"/>
                    <a:pt x="191" y="4"/>
                    <a:pt x="195" y="0"/>
                  </a:cubicBezTo>
                  <a:cubicBezTo>
                    <a:pt x="190" y="30"/>
                    <a:pt x="170" y="57"/>
                    <a:pt x="170" y="88"/>
                  </a:cubicBezTo>
                  <a:cubicBezTo>
                    <a:pt x="169" y="107"/>
                    <a:pt x="166" y="126"/>
                    <a:pt x="168" y="145"/>
                  </a:cubicBezTo>
                  <a:cubicBezTo>
                    <a:pt x="170" y="159"/>
                    <a:pt x="175" y="173"/>
                    <a:pt x="171" y="188"/>
                  </a:cubicBezTo>
                  <a:cubicBezTo>
                    <a:pt x="170" y="199"/>
                    <a:pt x="165" y="211"/>
                    <a:pt x="169" y="223"/>
                  </a:cubicBezTo>
                  <a:cubicBezTo>
                    <a:pt x="176" y="253"/>
                    <a:pt x="196" y="277"/>
                    <a:pt x="206" y="307"/>
                  </a:cubicBezTo>
                  <a:cubicBezTo>
                    <a:pt x="210" y="311"/>
                    <a:pt x="214" y="316"/>
                    <a:pt x="218" y="320"/>
                  </a:cubicBezTo>
                  <a:cubicBezTo>
                    <a:pt x="205" y="318"/>
                    <a:pt x="193" y="316"/>
                    <a:pt x="180" y="314"/>
                  </a:cubicBezTo>
                  <a:cubicBezTo>
                    <a:pt x="173" y="321"/>
                    <a:pt x="165" y="326"/>
                    <a:pt x="156" y="331"/>
                  </a:cubicBezTo>
                  <a:cubicBezTo>
                    <a:pt x="151" y="344"/>
                    <a:pt x="153" y="358"/>
                    <a:pt x="155" y="371"/>
                  </a:cubicBezTo>
                  <a:cubicBezTo>
                    <a:pt x="140" y="361"/>
                    <a:pt x="124" y="351"/>
                    <a:pt x="107" y="345"/>
                  </a:cubicBezTo>
                  <a:cubicBezTo>
                    <a:pt x="102" y="343"/>
                    <a:pt x="97" y="346"/>
                    <a:pt x="92" y="347"/>
                  </a:cubicBezTo>
                  <a:cubicBezTo>
                    <a:pt x="88" y="345"/>
                    <a:pt x="84" y="344"/>
                    <a:pt x="80" y="343"/>
                  </a:cubicBezTo>
                  <a:cubicBezTo>
                    <a:pt x="75" y="338"/>
                    <a:pt x="75" y="338"/>
                    <a:pt x="75" y="338"/>
                  </a:cubicBezTo>
                  <a:cubicBezTo>
                    <a:pt x="56" y="319"/>
                    <a:pt x="29" y="321"/>
                    <a:pt x="5" y="319"/>
                  </a:cubicBezTo>
                  <a:cubicBezTo>
                    <a:pt x="4" y="317"/>
                    <a:pt x="1" y="315"/>
                    <a:pt x="0" y="313"/>
                  </a:cubicBezTo>
                  <a:cubicBezTo>
                    <a:pt x="3" y="310"/>
                    <a:pt x="6" y="307"/>
                    <a:pt x="10" y="304"/>
                  </a:cubicBezTo>
                  <a:cubicBezTo>
                    <a:pt x="8" y="302"/>
                    <a:pt x="6" y="296"/>
                    <a:pt x="5" y="293"/>
                  </a:cubicBezTo>
                  <a:cubicBezTo>
                    <a:pt x="5" y="291"/>
                    <a:pt x="6" y="289"/>
                    <a:pt x="7" y="287"/>
                  </a:cubicBezTo>
                  <a:cubicBezTo>
                    <a:pt x="15" y="285"/>
                    <a:pt x="23" y="283"/>
                    <a:pt x="31" y="281"/>
                  </a:cubicBezTo>
                  <a:cubicBezTo>
                    <a:pt x="32" y="271"/>
                    <a:pt x="37" y="261"/>
                    <a:pt x="45" y="254"/>
                  </a:cubicBezTo>
                  <a:cubicBezTo>
                    <a:pt x="29" y="246"/>
                    <a:pt x="36" y="227"/>
                    <a:pt x="43" y="214"/>
                  </a:cubicBezTo>
                  <a:cubicBezTo>
                    <a:pt x="53" y="212"/>
                    <a:pt x="62" y="219"/>
                    <a:pt x="71" y="222"/>
                  </a:cubicBezTo>
                  <a:cubicBezTo>
                    <a:pt x="81" y="208"/>
                    <a:pt x="97" y="202"/>
                    <a:pt x="113" y="200"/>
                  </a:cubicBezTo>
                  <a:cubicBezTo>
                    <a:pt x="112" y="184"/>
                    <a:pt x="114" y="168"/>
                    <a:pt x="116" y="152"/>
                  </a:cubicBezTo>
                  <a:cubicBezTo>
                    <a:pt x="108" y="145"/>
                    <a:pt x="99" y="141"/>
                    <a:pt x="90" y="135"/>
                  </a:cubicBezTo>
                  <a:cubicBezTo>
                    <a:pt x="89" y="135"/>
                    <a:pt x="89" y="135"/>
                    <a:pt x="89" y="135"/>
                  </a:cubicBezTo>
                  <a:cubicBezTo>
                    <a:pt x="82" y="127"/>
                    <a:pt x="72" y="126"/>
                    <a:pt x="62" y="124"/>
                  </a:cubicBezTo>
                  <a:cubicBezTo>
                    <a:pt x="63" y="109"/>
                    <a:pt x="67" y="93"/>
                    <a:pt x="75" y="80"/>
                  </a:cubicBezTo>
                  <a:cubicBezTo>
                    <a:pt x="86" y="86"/>
                    <a:pt x="97" y="94"/>
                    <a:pt x="111" y="94"/>
                  </a:cubicBezTo>
                  <a:cubicBezTo>
                    <a:pt x="116" y="85"/>
                    <a:pt x="122" y="78"/>
                    <a:pt x="129" y="71"/>
                  </a:cubicBezTo>
                  <a:cubicBezTo>
                    <a:pt x="128" y="66"/>
                    <a:pt x="128" y="61"/>
                    <a:pt x="127" y="56"/>
                  </a:cubicBezTo>
                  <a:cubicBezTo>
                    <a:pt x="140" y="39"/>
                    <a:pt x="158" y="26"/>
                    <a:pt x="170" y="9"/>
                  </a:cubicBezTo>
                  <a:cubicBezTo>
                    <a:pt x="174" y="10"/>
                    <a:pt x="179" y="11"/>
                    <a:pt x="183" y="13"/>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1" name="Freeform 267"/>
            <p:cNvSpPr/>
            <p:nvPr/>
          </p:nvSpPr>
          <p:spPr bwMode="auto">
            <a:xfrm>
              <a:off x="4370038" y="3764431"/>
              <a:ext cx="439848" cy="501905"/>
            </a:xfrm>
            <a:custGeom>
              <a:avLst/>
              <a:gdLst>
                <a:gd name="T0" fmla="*/ 46 w 182"/>
                <a:gd name="T1" fmla="*/ 0 h 222"/>
                <a:gd name="T2" fmla="*/ 65 w 182"/>
                <a:gd name="T3" fmla="*/ 3 h 222"/>
                <a:gd name="T4" fmla="*/ 79 w 182"/>
                <a:gd name="T5" fmla="*/ 17 h 222"/>
                <a:gd name="T6" fmla="*/ 98 w 182"/>
                <a:gd name="T7" fmla="*/ 18 h 222"/>
                <a:gd name="T8" fmla="*/ 113 w 182"/>
                <a:gd name="T9" fmla="*/ 49 h 222"/>
                <a:gd name="T10" fmla="*/ 137 w 182"/>
                <a:gd name="T11" fmla="*/ 76 h 222"/>
                <a:gd name="T12" fmla="*/ 146 w 182"/>
                <a:gd name="T13" fmla="*/ 106 h 222"/>
                <a:gd name="T14" fmla="*/ 146 w 182"/>
                <a:gd name="T15" fmla="*/ 147 h 222"/>
                <a:gd name="T16" fmla="*/ 181 w 182"/>
                <a:gd name="T17" fmla="*/ 139 h 222"/>
                <a:gd name="T18" fmla="*/ 173 w 182"/>
                <a:gd name="T19" fmla="*/ 172 h 222"/>
                <a:gd name="T20" fmla="*/ 161 w 182"/>
                <a:gd name="T21" fmla="*/ 184 h 222"/>
                <a:gd name="T22" fmla="*/ 139 w 182"/>
                <a:gd name="T23" fmla="*/ 222 h 222"/>
                <a:gd name="T24" fmla="*/ 131 w 182"/>
                <a:gd name="T25" fmla="*/ 215 h 222"/>
                <a:gd name="T26" fmla="*/ 104 w 182"/>
                <a:gd name="T27" fmla="*/ 206 h 222"/>
                <a:gd name="T28" fmla="*/ 87 w 182"/>
                <a:gd name="T29" fmla="*/ 210 h 222"/>
                <a:gd name="T30" fmla="*/ 79 w 182"/>
                <a:gd name="T31" fmla="*/ 195 h 222"/>
                <a:gd name="T32" fmla="*/ 58 w 182"/>
                <a:gd name="T33" fmla="*/ 210 h 222"/>
                <a:gd name="T34" fmla="*/ 43 w 182"/>
                <a:gd name="T35" fmla="*/ 161 h 222"/>
                <a:gd name="T36" fmla="*/ 29 w 182"/>
                <a:gd name="T37" fmla="*/ 152 h 222"/>
                <a:gd name="T38" fmla="*/ 26 w 182"/>
                <a:gd name="T39" fmla="*/ 129 h 222"/>
                <a:gd name="T40" fmla="*/ 28 w 182"/>
                <a:gd name="T41" fmla="*/ 128 h 222"/>
                <a:gd name="T42" fmla="*/ 36 w 182"/>
                <a:gd name="T43" fmla="*/ 94 h 222"/>
                <a:gd name="T44" fmla="*/ 0 w 182"/>
                <a:gd name="T45" fmla="*/ 64 h 222"/>
                <a:gd name="T46" fmla="*/ 12 w 182"/>
                <a:gd name="T47" fmla="*/ 65 h 222"/>
                <a:gd name="T48" fmla="*/ 27 w 182"/>
                <a:gd name="T49" fmla="*/ 16 h 222"/>
                <a:gd name="T50" fmla="*/ 56 w 182"/>
                <a:gd name="T51" fmla="*/ 23 h 222"/>
                <a:gd name="T52" fmla="*/ 46 w 182"/>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222">
                  <a:moveTo>
                    <a:pt x="46" y="0"/>
                  </a:moveTo>
                  <a:cubicBezTo>
                    <a:pt x="53" y="1"/>
                    <a:pt x="59" y="2"/>
                    <a:pt x="65" y="3"/>
                  </a:cubicBezTo>
                  <a:cubicBezTo>
                    <a:pt x="70" y="8"/>
                    <a:pt x="74" y="13"/>
                    <a:pt x="79" y="17"/>
                  </a:cubicBezTo>
                  <a:cubicBezTo>
                    <a:pt x="85" y="19"/>
                    <a:pt x="92" y="18"/>
                    <a:pt x="98" y="18"/>
                  </a:cubicBezTo>
                  <a:cubicBezTo>
                    <a:pt x="106" y="27"/>
                    <a:pt x="112" y="37"/>
                    <a:pt x="113" y="49"/>
                  </a:cubicBezTo>
                  <a:cubicBezTo>
                    <a:pt x="114" y="62"/>
                    <a:pt x="126" y="70"/>
                    <a:pt x="137" y="76"/>
                  </a:cubicBezTo>
                  <a:cubicBezTo>
                    <a:pt x="138" y="87"/>
                    <a:pt x="142" y="96"/>
                    <a:pt x="146" y="106"/>
                  </a:cubicBezTo>
                  <a:cubicBezTo>
                    <a:pt x="151" y="120"/>
                    <a:pt x="142" y="133"/>
                    <a:pt x="146" y="147"/>
                  </a:cubicBezTo>
                  <a:cubicBezTo>
                    <a:pt x="158" y="146"/>
                    <a:pt x="170" y="143"/>
                    <a:pt x="181" y="139"/>
                  </a:cubicBezTo>
                  <a:cubicBezTo>
                    <a:pt x="182" y="151"/>
                    <a:pt x="177" y="161"/>
                    <a:pt x="173" y="172"/>
                  </a:cubicBezTo>
                  <a:cubicBezTo>
                    <a:pt x="169" y="175"/>
                    <a:pt x="163" y="178"/>
                    <a:pt x="161" y="184"/>
                  </a:cubicBezTo>
                  <a:cubicBezTo>
                    <a:pt x="156" y="198"/>
                    <a:pt x="148" y="210"/>
                    <a:pt x="139" y="222"/>
                  </a:cubicBezTo>
                  <a:cubicBezTo>
                    <a:pt x="137" y="220"/>
                    <a:pt x="133" y="217"/>
                    <a:pt x="131" y="215"/>
                  </a:cubicBezTo>
                  <a:cubicBezTo>
                    <a:pt x="121" y="215"/>
                    <a:pt x="112" y="211"/>
                    <a:pt x="104" y="206"/>
                  </a:cubicBezTo>
                  <a:cubicBezTo>
                    <a:pt x="99" y="201"/>
                    <a:pt x="93" y="208"/>
                    <a:pt x="87" y="210"/>
                  </a:cubicBezTo>
                  <a:cubicBezTo>
                    <a:pt x="84" y="205"/>
                    <a:pt x="82" y="200"/>
                    <a:pt x="79" y="195"/>
                  </a:cubicBezTo>
                  <a:cubicBezTo>
                    <a:pt x="72" y="200"/>
                    <a:pt x="65" y="205"/>
                    <a:pt x="58" y="210"/>
                  </a:cubicBezTo>
                  <a:cubicBezTo>
                    <a:pt x="48" y="196"/>
                    <a:pt x="39" y="179"/>
                    <a:pt x="43" y="161"/>
                  </a:cubicBezTo>
                  <a:cubicBezTo>
                    <a:pt x="38" y="158"/>
                    <a:pt x="33" y="156"/>
                    <a:pt x="29" y="152"/>
                  </a:cubicBezTo>
                  <a:cubicBezTo>
                    <a:pt x="27" y="145"/>
                    <a:pt x="26" y="137"/>
                    <a:pt x="26" y="129"/>
                  </a:cubicBezTo>
                  <a:cubicBezTo>
                    <a:pt x="28" y="128"/>
                    <a:pt x="28" y="128"/>
                    <a:pt x="28" y="128"/>
                  </a:cubicBezTo>
                  <a:cubicBezTo>
                    <a:pt x="46" y="126"/>
                    <a:pt x="42" y="106"/>
                    <a:pt x="36" y="94"/>
                  </a:cubicBezTo>
                  <a:cubicBezTo>
                    <a:pt x="21" y="89"/>
                    <a:pt x="6" y="80"/>
                    <a:pt x="0" y="64"/>
                  </a:cubicBezTo>
                  <a:cubicBezTo>
                    <a:pt x="4" y="65"/>
                    <a:pt x="8" y="65"/>
                    <a:pt x="12" y="65"/>
                  </a:cubicBezTo>
                  <a:cubicBezTo>
                    <a:pt x="14" y="48"/>
                    <a:pt x="19" y="31"/>
                    <a:pt x="27" y="16"/>
                  </a:cubicBezTo>
                  <a:cubicBezTo>
                    <a:pt x="36" y="21"/>
                    <a:pt x="48" y="37"/>
                    <a:pt x="56" y="23"/>
                  </a:cubicBezTo>
                  <a:cubicBezTo>
                    <a:pt x="65" y="14"/>
                    <a:pt x="50" y="7"/>
                    <a:pt x="46" y="0"/>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2" name="Freeform 268"/>
            <p:cNvSpPr/>
            <p:nvPr/>
          </p:nvSpPr>
          <p:spPr bwMode="auto">
            <a:xfrm>
              <a:off x="3826468" y="4258009"/>
              <a:ext cx="504432" cy="560764"/>
            </a:xfrm>
            <a:custGeom>
              <a:avLst/>
              <a:gdLst>
                <a:gd name="T0" fmla="*/ 246336 w 209"/>
                <a:gd name="T1" fmla="*/ 0 h 248"/>
                <a:gd name="T2" fmla="*/ 468038 w 209"/>
                <a:gd name="T3" fmla="*/ 75836 h 248"/>
                <a:gd name="T4" fmla="*/ 594725 w 209"/>
                <a:gd name="T5" fmla="*/ 69241 h 248"/>
                <a:gd name="T6" fmla="*/ 636954 w 209"/>
                <a:gd name="T7" fmla="*/ 52755 h 248"/>
                <a:gd name="T8" fmla="*/ 710854 w 209"/>
                <a:gd name="T9" fmla="*/ 164860 h 248"/>
                <a:gd name="T10" fmla="*/ 686221 w 209"/>
                <a:gd name="T11" fmla="*/ 283559 h 248"/>
                <a:gd name="T12" fmla="*/ 679183 w 209"/>
                <a:gd name="T13" fmla="*/ 290153 h 248"/>
                <a:gd name="T14" fmla="*/ 665106 w 209"/>
                <a:gd name="T15" fmla="*/ 300045 h 248"/>
                <a:gd name="T16" fmla="*/ 658068 w 209"/>
                <a:gd name="T17" fmla="*/ 382475 h 248"/>
                <a:gd name="T18" fmla="*/ 679183 w 209"/>
                <a:gd name="T19" fmla="*/ 402258 h 248"/>
                <a:gd name="T20" fmla="*/ 717893 w 209"/>
                <a:gd name="T21" fmla="*/ 527552 h 248"/>
                <a:gd name="T22" fmla="*/ 721412 w 209"/>
                <a:gd name="T23" fmla="*/ 679223 h 248"/>
                <a:gd name="T24" fmla="*/ 594725 w 209"/>
                <a:gd name="T25" fmla="*/ 666034 h 248"/>
                <a:gd name="T26" fmla="*/ 563053 w 209"/>
                <a:gd name="T27" fmla="*/ 738572 h 248"/>
                <a:gd name="T28" fmla="*/ 552496 w 209"/>
                <a:gd name="T29" fmla="*/ 728681 h 248"/>
                <a:gd name="T30" fmla="*/ 478595 w 209"/>
                <a:gd name="T31" fmla="*/ 708898 h 248"/>
                <a:gd name="T32" fmla="*/ 411733 w 209"/>
                <a:gd name="T33" fmla="*/ 817705 h 248"/>
                <a:gd name="T34" fmla="*/ 358946 w 209"/>
                <a:gd name="T35" fmla="*/ 745167 h 248"/>
                <a:gd name="T36" fmla="*/ 309679 w 209"/>
                <a:gd name="T37" fmla="*/ 768247 h 248"/>
                <a:gd name="T38" fmla="*/ 355427 w 209"/>
                <a:gd name="T39" fmla="*/ 672628 h 248"/>
                <a:gd name="T40" fmla="*/ 334313 w 209"/>
                <a:gd name="T41" fmla="*/ 553929 h 248"/>
                <a:gd name="T42" fmla="*/ 200588 w 209"/>
                <a:gd name="T43" fmla="*/ 603387 h 248"/>
                <a:gd name="T44" fmla="*/ 158359 w 209"/>
                <a:gd name="T45" fmla="*/ 586901 h 248"/>
                <a:gd name="T46" fmla="*/ 109092 w 209"/>
                <a:gd name="T47" fmla="*/ 629765 h 248"/>
                <a:gd name="T48" fmla="*/ 56305 w 209"/>
                <a:gd name="T49" fmla="*/ 484688 h 248"/>
                <a:gd name="T50" fmla="*/ 84458 w 209"/>
                <a:gd name="T51" fmla="*/ 441825 h 248"/>
                <a:gd name="T52" fmla="*/ 0 w 209"/>
                <a:gd name="T53" fmla="*/ 448419 h 248"/>
                <a:gd name="T54" fmla="*/ 73901 w 209"/>
                <a:gd name="T55" fmla="*/ 356097 h 248"/>
                <a:gd name="T56" fmla="*/ 42229 w 209"/>
                <a:gd name="T57" fmla="*/ 131888 h 248"/>
                <a:gd name="T58" fmla="*/ 133725 w 209"/>
                <a:gd name="T59" fmla="*/ 56052 h 248"/>
                <a:gd name="T60" fmla="*/ 221702 w 209"/>
                <a:gd name="T61" fmla="*/ 62647 h 248"/>
                <a:gd name="T62" fmla="*/ 246336 w 209"/>
                <a:gd name="T63" fmla="*/ 0 h 2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248"/>
                <a:gd name="T98" fmla="*/ 209 w 209"/>
                <a:gd name="T99" fmla="*/ 248 h 2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248">
                  <a:moveTo>
                    <a:pt x="70" y="0"/>
                  </a:moveTo>
                  <a:cubicBezTo>
                    <a:pt x="91" y="8"/>
                    <a:pt x="114" y="10"/>
                    <a:pt x="133" y="23"/>
                  </a:cubicBezTo>
                  <a:cubicBezTo>
                    <a:pt x="145" y="20"/>
                    <a:pt x="157" y="15"/>
                    <a:pt x="169" y="21"/>
                  </a:cubicBezTo>
                  <a:cubicBezTo>
                    <a:pt x="172" y="20"/>
                    <a:pt x="178" y="17"/>
                    <a:pt x="181" y="16"/>
                  </a:cubicBezTo>
                  <a:cubicBezTo>
                    <a:pt x="184" y="30"/>
                    <a:pt x="195" y="39"/>
                    <a:pt x="202" y="50"/>
                  </a:cubicBezTo>
                  <a:cubicBezTo>
                    <a:pt x="206" y="62"/>
                    <a:pt x="204" y="76"/>
                    <a:pt x="195" y="86"/>
                  </a:cubicBezTo>
                  <a:cubicBezTo>
                    <a:pt x="193" y="88"/>
                    <a:pt x="193" y="88"/>
                    <a:pt x="193" y="88"/>
                  </a:cubicBezTo>
                  <a:cubicBezTo>
                    <a:pt x="189" y="91"/>
                    <a:pt x="189" y="91"/>
                    <a:pt x="189" y="91"/>
                  </a:cubicBezTo>
                  <a:cubicBezTo>
                    <a:pt x="188" y="99"/>
                    <a:pt x="188" y="108"/>
                    <a:pt x="187" y="116"/>
                  </a:cubicBezTo>
                  <a:cubicBezTo>
                    <a:pt x="189" y="118"/>
                    <a:pt x="192" y="121"/>
                    <a:pt x="193" y="122"/>
                  </a:cubicBezTo>
                  <a:cubicBezTo>
                    <a:pt x="197" y="135"/>
                    <a:pt x="201" y="147"/>
                    <a:pt x="204" y="160"/>
                  </a:cubicBezTo>
                  <a:cubicBezTo>
                    <a:pt x="209" y="175"/>
                    <a:pt x="205" y="191"/>
                    <a:pt x="205" y="206"/>
                  </a:cubicBezTo>
                  <a:cubicBezTo>
                    <a:pt x="194" y="203"/>
                    <a:pt x="180" y="192"/>
                    <a:pt x="169" y="202"/>
                  </a:cubicBezTo>
                  <a:cubicBezTo>
                    <a:pt x="162" y="206"/>
                    <a:pt x="162" y="216"/>
                    <a:pt x="160" y="224"/>
                  </a:cubicBezTo>
                  <a:cubicBezTo>
                    <a:pt x="157" y="221"/>
                    <a:pt x="157" y="221"/>
                    <a:pt x="157" y="221"/>
                  </a:cubicBezTo>
                  <a:cubicBezTo>
                    <a:pt x="152" y="215"/>
                    <a:pt x="143" y="216"/>
                    <a:pt x="136" y="215"/>
                  </a:cubicBezTo>
                  <a:cubicBezTo>
                    <a:pt x="132" y="227"/>
                    <a:pt x="129" y="241"/>
                    <a:pt x="117" y="248"/>
                  </a:cubicBezTo>
                  <a:cubicBezTo>
                    <a:pt x="112" y="241"/>
                    <a:pt x="107" y="233"/>
                    <a:pt x="102" y="226"/>
                  </a:cubicBezTo>
                  <a:cubicBezTo>
                    <a:pt x="97" y="228"/>
                    <a:pt x="93" y="230"/>
                    <a:pt x="88" y="233"/>
                  </a:cubicBezTo>
                  <a:cubicBezTo>
                    <a:pt x="91" y="222"/>
                    <a:pt x="95" y="212"/>
                    <a:pt x="101" y="204"/>
                  </a:cubicBezTo>
                  <a:cubicBezTo>
                    <a:pt x="101" y="191"/>
                    <a:pt x="98" y="179"/>
                    <a:pt x="95" y="168"/>
                  </a:cubicBezTo>
                  <a:cubicBezTo>
                    <a:pt x="81" y="170"/>
                    <a:pt x="68" y="176"/>
                    <a:pt x="57" y="183"/>
                  </a:cubicBezTo>
                  <a:cubicBezTo>
                    <a:pt x="54" y="182"/>
                    <a:pt x="48" y="179"/>
                    <a:pt x="45" y="178"/>
                  </a:cubicBezTo>
                  <a:cubicBezTo>
                    <a:pt x="40" y="182"/>
                    <a:pt x="35" y="187"/>
                    <a:pt x="31" y="191"/>
                  </a:cubicBezTo>
                  <a:cubicBezTo>
                    <a:pt x="25" y="177"/>
                    <a:pt x="21" y="162"/>
                    <a:pt x="16" y="147"/>
                  </a:cubicBezTo>
                  <a:cubicBezTo>
                    <a:pt x="19" y="143"/>
                    <a:pt x="21" y="138"/>
                    <a:pt x="24" y="134"/>
                  </a:cubicBezTo>
                  <a:cubicBezTo>
                    <a:pt x="16" y="134"/>
                    <a:pt x="8" y="135"/>
                    <a:pt x="0" y="136"/>
                  </a:cubicBezTo>
                  <a:cubicBezTo>
                    <a:pt x="7" y="126"/>
                    <a:pt x="16" y="119"/>
                    <a:pt x="21" y="108"/>
                  </a:cubicBezTo>
                  <a:cubicBezTo>
                    <a:pt x="17" y="86"/>
                    <a:pt x="14" y="63"/>
                    <a:pt x="12" y="40"/>
                  </a:cubicBezTo>
                  <a:cubicBezTo>
                    <a:pt x="20" y="32"/>
                    <a:pt x="27" y="23"/>
                    <a:pt x="38" y="17"/>
                  </a:cubicBezTo>
                  <a:cubicBezTo>
                    <a:pt x="46" y="15"/>
                    <a:pt x="55" y="21"/>
                    <a:pt x="63" y="19"/>
                  </a:cubicBezTo>
                  <a:cubicBezTo>
                    <a:pt x="66" y="13"/>
                    <a:pt x="68" y="7"/>
                    <a:pt x="70" y="0"/>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53" name="Freeform 269"/>
            <p:cNvSpPr/>
            <p:nvPr/>
          </p:nvSpPr>
          <p:spPr bwMode="auto">
            <a:xfrm>
              <a:off x="4531170" y="4393718"/>
              <a:ext cx="386500" cy="470333"/>
            </a:xfrm>
            <a:custGeom>
              <a:avLst/>
              <a:gdLst>
                <a:gd name="T0" fmla="*/ 50 w 160"/>
                <a:gd name="T1" fmla="*/ 18 h 208"/>
                <a:gd name="T2" fmla="*/ 94 w 160"/>
                <a:gd name="T3" fmla="*/ 0 h 208"/>
                <a:gd name="T4" fmla="*/ 118 w 160"/>
                <a:gd name="T5" fmla="*/ 42 h 208"/>
                <a:gd name="T6" fmla="*/ 136 w 160"/>
                <a:gd name="T7" fmla="*/ 34 h 208"/>
                <a:gd name="T8" fmla="*/ 160 w 160"/>
                <a:gd name="T9" fmla="*/ 40 h 208"/>
                <a:gd name="T10" fmla="*/ 156 w 160"/>
                <a:gd name="T11" fmla="*/ 50 h 208"/>
                <a:gd name="T12" fmla="*/ 138 w 160"/>
                <a:gd name="T13" fmla="*/ 53 h 208"/>
                <a:gd name="T14" fmla="*/ 136 w 160"/>
                <a:gd name="T15" fmla="*/ 64 h 208"/>
                <a:gd name="T16" fmla="*/ 143 w 160"/>
                <a:gd name="T17" fmla="*/ 76 h 208"/>
                <a:gd name="T18" fmla="*/ 144 w 160"/>
                <a:gd name="T19" fmla="*/ 107 h 208"/>
                <a:gd name="T20" fmla="*/ 128 w 160"/>
                <a:gd name="T21" fmla="*/ 112 h 208"/>
                <a:gd name="T22" fmla="*/ 113 w 160"/>
                <a:gd name="T23" fmla="*/ 152 h 208"/>
                <a:gd name="T24" fmla="*/ 112 w 160"/>
                <a:gd name="T25" fmla="*/ 154 h 208"/>
                <a:gd name="T26" fmla="*/ 110 w 160"/>
                <a:gd name="T27" fmla="*/ 155 h 208"/>
                <a:gd name="T28" fmla="*/ 83 w 160"/>
                <a:gd name="T29" fmla="*/ 167 h 208"/>
                <a:gd name="T30" fmla="*/ 83 w 160"/>
                <a:gd name="T31" fmla="*/ 182 h 208"/>
                <a:gd name="T32" fmla="*/ 48 w 160"/>
                <a:gd name="T33" fmla="*/ 208 h 208"/>
                <a:gd name="T34" fmla="*/ 41 w 160"/>
                <a:gd name="T35" fmla="*/ 179 h 208"/>
                <a:gd name="T36" fmla="*/ 0 w 160"/>
                <a:gd name="T37" fmla="*/ 162 h 208"/>
                <a:gd name="T38" fmla="*/ 4 w 160"/>
                <a:gd name="T39" fmla="*/ 128 h 208"/>
                <a:gd name="T40" fmla="*/ 19 w 160"/>
                <a:gd name="T41" fmla="*/ 103 h 208"/>
                <a:gd name="T42" fmla="*/ 21 w 160"/>
                <a:gd name="T43" fmla="*/ 67 h 208"/>
                <a:gd name="T44" fmla="*/ 39 w 160"/>
                <a:gd name="T45" fmla="*/ 57 h 208"/>
                <a:gd name="T46" fmla="*/ 38 w 160"/>
                <a:gd name="T47" fmla="*/ 29 h 208"/>
                <a:gd name="T48" fmla="*/ 38 w 160"/>
                <a:gd name="T49" fmla="*/ 28 h 208"/>
                <a:gd name="T50" fmla="*/ 50 w 160"/>
                <a:gd name="T51"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 h="208">
                  <a:moveTo>
                    <a:pt x="50" y="18"/>
                  </a:moveTo>
                  <a:cubicBezTo>
                    <a:pt x="66" y="17"/>
                    <a:pt x="82" y="12"/>
                    <a:pt x="94" y="0"/>
                  </a:cubicBezTo>
                  <a:cubicBezTo>
                    <a:pt x="102" y="14"/>
                    <a:pt x="107" y="30"/>
                    <a:pt x="118" y="42"/>
                  </a:cubicBezTo>
                  <a:cubicBezTo>
                    <a:pt x="125" y="44"/>
                    <a:pt x="130" y="37"/>
                    <a:pt x="136" y="34"/>
                  </a:cubicBezTo>
                  <a:cubicBezTo>
                    <a:pt x="142" y="42"/>
                    <a:pt x="151" y="42"/>
                    <a:pt x="160" y="40"/>
                  </a:cubicBezTo>
                  <a:cubicBezTo>
                    <a:pt x="159" y="43"/>
                    <a:pt x="157" y="48"/>
                    <a:pt x="156" y="50"/>
                  </a:cubicBezTo>
                  <a:cubicBezTo>
                    <a:pt x="150" y="51"/>
                    <a:pt x="144" y="52"/>
                    <a:pt x="138" y="53"/>
                  </a:cubicBezTo>
                  <a:cubicBezTo>
                    <a:pt x="137" y="56"/>
                    <a:pt x="136" y="61"/>
                    <a:pt x="136" y="64"/>
                  </a:cubicBezTo>
                  <a:cubicBezTo>
                    <a:pt x="138" y="68"/>
                    <a:pt x="140" y="72"/>
                    <a:pt x="143" y="76"/>
                  </a:cubicBezTo>
                  <a:cubicBezTo>
                    <a:pt x="141" y="86"/>
                    <a:pt x="141" y="97"/>
                    <a:pt x="144" y="107"/>
                  </a:cubicBezTo>
                  <a:cubicBezTo>
                    <a:pt x="139" y="109"/>
                    <a:pt x="133" y="110"/>
                    <a:pt x="128" y="112"/>
                  </a:cubicBezTo>
                  <a:cubicBezTo>
                    <a:pt x="126" y="126"/>
                    <a:pt x="121" y="140"/>
                    <a:pt x="113" y="152"/>
                  </a:cubicBezTo>
                  <a:cubicBezTo>
                    <a:pt x="112" y="154"/>
                    <a:pt x="112" y="154"/>
                    <a:pt x="112" y="154"/>
                  </a:cubicBezTo>
                  <a:cubicBezTo>
                    <a:pt x="110" y="155"/>
                    <a:pt x="110" y="155"/>
                    <a:pt x="110" y="155"/>
                  </a:cubicBezTo>
                  <a:cubicBezTo>
                    <a:pt x="101" y="158"/>
                    <a:pt x="92" y="163"/>
                    <a:pt x="83" y="167"/>
                  </a:cubicBezTo>
                  <a:cubicBezTo>
                    <a:pt x="83" y="172"/>
                    <a:pt x="83" y="177"/>
                    <a:pt x="83" y="182"/>
                  </a:cubicBezTo>
                  <a:cubicBezTo>
                    <a:pt x="72" y="192"/>
                    <a:pt x="60" y="200"/>
                    <a:pt x="48" y="208"/>
                  </a:cubicBezTo>
                  <a:cubicBezTo>
                    <a:pt x="46" y="198"/>
                    <a:pt x="43" y="188"/>
                    <a:pt x="41" y="179"/>
                  </a:cubicBezTo>
                  <a:cubicBezTo>
                    <a:pt x="27" y="173"/>
                    <a:pt x="14" y="168"/>
                    <a:pt x="0" y="162"/>
                  </a:cubicBezTo>
                  <a:cubicBezTo>
                    <a:pt x="1" y="151"/>
                    <a:pt x="1" y="139"/>
                    <a:pt x="4" y="128"/>
                  </a:cubicBezTo>
                  <a:cubicBezTo>
                    <a:pt x="8" y="119"/>
                    <a:pt x="15" y="112"/>
                    <a:pt x="19" y="103"/>
                  </a:cubicBezTo>
                  <a:cubicBezTo>
                    <a:pt x="21" y="91"/>
                    <a:pt x="21" y="79"/>
                    <a:pt x="21" y="67"/>
                  </a:cubicBezTo>
                  <a:cubicBezTo>
                    <a:pt x="27" y="64"/>
                    <a:pt x="33" y="60"/>
                    <a:pt x="39" y="57"/>
                  </a:cubicBezTo>
                  <a:cubicBezTo>
                    <a:pt x="38" y="47"/>
                    <a:pt x="38" y="38"/>
                    <a:pt x="38" y="29"/>
                  </a:cubicBezTo>
                  <a:cubicBezTo>
                    <a:pt x="38" y="28"/>
                    <a:pt x="38" y="28"/>
                    <a:pt x="38" y="28"/>
                  </a:cubicBezTo>
                  <a:cubicBezTo>
                    <a:pt x="42" y="24"/>
                    <a:pt x="46" y="21"/>
                    <a:pt x="50" y="18"/>
                  </a:cubicBezTo>
                  <a:close/>
                </a:path>
              </a:pathLst>
            </a:custGeom>
            <a:solidFill>
              <a:schemeClr val="accent6">
                <a:lumMod val="60000"/>
                <a:lumOff val="40000"/>
                <a:alpha val="90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4" name="Freeform 270"/>
            <p:cNvSpPr/>
            <p:nvPr/>
          </p:nvSpPr>
          <p:spPr bwMode="auto">
            <a:xfrm>
              <a:off x="3819139" y="5297366"/>
              <a:ext cx="219924" cy="156778"/>
            </a:xfrm>
            <a:custGeom>
              <a:avLst/>
              <a:gdLst>
                <a:gd name="T0" fmla="*/ 32 w 91"/>
                <a:gd name="T1" fmla="*/ 7 h 69"/>
                <a:gd name="T2" fmla="*/ 91 w 91"/>
                <a:gd name="T3" fmla="*/ 0 h 69"/>
                <a:gd name="T4" fmla="*/ 88 w 91"/>
                <a:gd name="T5" fmla="*/ 18 h 69"/>
                <a:gd name="T6" fmla="*/ 74 w 91"/>
                <a:gd name="T7" fmla="*/ 47 h 69"/>
                <a:gd name="T8" fmla="*/ 40 w 91"/>
                <a:gd name="T9" fmla="*/ 69 h 69"/>
                <a:gd name="T10" fmla="*/ 0 w 91"/>
                <a:gd name="T11" fmla="*/ 54 h 69"/>
                <a:gd name="T12" fmla="*/ 5 w 91"/>
                <a:gd name="T13" fmla="*/ 25 h 69"/>
                <a:gd name="T14" fmla="*/ 32 w 91"/>
                <a:gd name="T15" fmla="*/ 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9">
                  <a:moveTo>
                    <a:pt x="32" y="7"/>
                  </a:moveTo>
                  <a:cubicBezTo>
                    <a:pt x="52" y="3"/>
                    <a:pt x="72" y="7"/>
                    <a:pt x="91" y="0"/>
                  </a:cubicBezTo>
                  <a:cubicBezTo>
                    <a:pt x="90" y="5"/>
                    <a:pt x="89" y="14"/>
                    <a:pt x="88" y="18"/>
                  </a:cubicBezTo>
                  <a:cubicBezTo>
                    <a:pt x="82" y="27"/>
                    <a:pt x="79" y="37"/>
                    <a:pt x="74" y="47"/>
                  </a:cubicBezTo>
                  <a:cubicBezTo>
                    <a:pt x="64" y="56"/>
                    <a:pt x="52" y="63"/>
                    <a:pt x="40" y="69"/>
                  </a:cubicBezTo>
                  <a:cubicBezTo>
                    <a:pt x="25" y="69"/>
                    <a:pt x="12" y="63"/>
                    <a:pt x="0" y="54"/>
                  </a:cubicBezTo>
                  <a:cubicBezTo>
                    <a:pt x="2" y="44"/>
                    <a:pt x="4" y="34"/>
                    <a:pt x="5" y="25"/>
                  </a:cubicBezTo>
                  <a:cubicBezTo>
                    <a:pt x="15" y="20"/>
                    <a:pt x="24" y="14"/>
                    <a:pt x="32"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5" name="Freeform 273"/>
            <p:cNvSpPr/>
            <p:nvPr/>
          </p:nvSpPr>
          <p:spPr bwMode="auto">
            <a:xfrm>
              <a:off x="4633511" y="2754087"/>
              <a:ext cx="531302" cy="485575"/>
            </a:xfrm>
            <a:custGeom>
              <a:avLst/>
              <a:gdLst>
                <a:gd name="T0" fmla="*/ 141 w 220"/>
                <a:gd name="T1" fmla="*/ 0 h 215"/>
                <a:gd name="T2" fmla="*/ 169 w 220"/>
                <a:gd name="T3" fmla="*/ 23 h 215"/>
                <a:gd name="T4" fmla="*/ 186 w 220"/>
                <a:gd name="T5" fmla="*/ 23 h 215"/>
                <a:gd name="T6" fmla="*/ 213 w 220"/>
                <a:gd name="T7" fmla="*/ 78 h 215"/>
                <a:gd name="T8" fmla="*/ 220 w 220"/>
                <a:gd name="T9" fmla="*/ 103 h 215"/>
                <a:gd name="T10" fmla="*/ 155 w 220"/>
                <a:gd name="T11" fmla="*/ 166 h 215"/>
                <a:gd name="T12" fmla="*/ 116 w 220"/>
                <a:gd name="T13" fmla="*/ 191 h 215"/>
                <a:gd name="T14" fmla="*/ 93 w 220"/>
                <a:gd name="T15" fmla="*/ 215 h 215"/>
                <a:gd name="T16" fmla="*/ 103 w 220"/>
                <a:gd name="T17" fmla="*/ 197 h 215"/>
                <a:gd name="T18" fmla="*/ 102 w 220"/>
                <a:gd name="T19" fmla="*/ 169 h 215"/>
                <a:gd name="T20" fmla="*/ 113 w 220"/>
                <a:gd name="T21" fmla="*/ 125 h 215"/>
                <a:gd name="T22" fmla="*/ 75 w 220"/>
                <a:gd name="T23" fmla="*/ 121 h 215"/>
                <a:gd name="T24" fmla="*/ 38 w 220"/>
                <a:gd name="T25" fmla="*/ 164 h 215"/>
                <a:gd name="T26" fmla="*/ 0 w 220"/>
                <a:gd name="T27" fmla="*/ 144 h 215"/>
                <a:gd name="T28" fmla="*/ 10 w 220"/>
                <a:gd name="T29" fmla="*/ 113 h 215"/>
                <a:gd name="T30" fmla="*/ 6 w 220"/>
                <a:gd name="T31" fmla="*/ 63 h 215"/>
                <a:gd name="T32" fmla="*/ 38 w 220"/>
                <a:gd name="T33" fmla="*/ 91 h 215"/>
                <a:gd name="T34" fmla="*/ 108 w 220"/>
                <a:gd name="T35" fmla="*/ 31 h 215"/>
                <a:gd name="T36" fmla="*/ 128 w 220"/>
                <a:gd name="T37" fmla="*/ 31 h 215"/>
                <a:gd name="T38" fmla="*/ 141 w 220"/>
                <a:gd name="T39"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215">
                  <a:moveTo>
                    <a:pt x="141" y="0"/>
                  </a:moveTo>
                  <a:cubicBezTo>
                    <a:pt x="152" y="5"/>
                    <a:pt x="161" y="13"/>
                    <a:pt x="169" y="23"/>
                  </a:cubicBezTo>
                  <a:cubicBezTo>
                    <a:pt x="174" y="23"/>
                    <a:pt x="180" y="23"/>
                    <a:pt x="186" y="23"/>
                  </a:cubicBezTo>
                  <a:cubicBezTo>
                    <a:pt x="197" y="40"/>
                    <a:pt x="203" y="60"/>
                    <a:pt x="213" y="78"/>
                  </a:cubicBezTo>
                  <a:cubicBezTo>
                    <a:pt x="217" y="86"/>
                    <a:pt x="218" y="94"/>
                    <a:pt x="220" y="103"/>
                  </a:cubicBezTo>
                  <a:cubicBezTo>
                    <a:pt x="193" y="118"/>
                    <a:pt x="185" y="155"/>
                    <a:pt x="155" y="166"/>
                  </a:cubicBezTo>
                  <a:cubicBezTo>
                    <a:pt x="141" y="173"/>
                    <a:pt x="129" y="182"/>
                    <a:pt x="116" y="191"/>
                  </a:cubicBezTo>
                  <a:cubicBezTo>
                    <a:pt x="112" y="202"/>
                    <a:pt x="103" y="210"/>
                    <a:pt x="93" y="215"/>
                  </a:cubicBezTo>
                  <a:cubicBezTo>
                    <a:pt x="96" y="209"/>
                    <a:pt x="100" y="203"/>
                    <a:pt x="103" y="197"/>
                  </a:cubicBezTo>
                  <a:cubicBezTo>
                    <a:pt x="104" y="188"/>
                    <a:pt x="94" y="178"/>
                    <a:pt x="102" y="169"/>
                  </a:cubicBezTo>
                  <a:cubicBezTo>
                    <a:pt x="110" y="157"/>
                    <a:pt x="117" y="141"/>
                    <a:pt x="113" y="125"/>
                  </a:cubicBezTo>
                  <a:cubicBezTo>
                    <a:pt x="103" y="116"/>
                    <a:pt x="88" y="121"/>
                    <a:pt x="75" y="121"/>
                  </a:cubicBezTo>
                  <a:cubicBezTo>
                    <a:pt x="62" y="135"/>
                    <a:pt x="52" y="151"/>
                    <a:pt x="38" y="164"/>
                  </a:cubicBezTo>
                  <a:cubicBezTo>
                    <a:pt x="26" y="157"/>
                    <a:pt x="13" y="151"/>
                    <a:pt x="0" y="144"/>
                  </a:cubicBezTo>
                  <a:cubicBezTo>
                    <a:pt x="3" y="134"/>
                    <a:pt x="8" y="123"/>
                    <a:pt x="10" y="113"/>
                  </a:cubicBezTo>
                  <a:cubicBezTo>
                    <a:pt x="8" y="96"/>
                    <a:pt x="3" y="80"/>
                    <a:pt x="6" y="63"/>
                  </a:cubicBezTo>
                  <a:cubicBezTo>
                    <a:pt x="21" y="67"/>
                    <a:pt x="30" y="79"/>
                    <a:pt x="38" y="91"/>
                  </a:cubicBezTo>
                  <a:cubicBezTo>
                    <a:pt x="53" y="63"/>
                    <a:pt x="83" y="50"/>
                    <a:pt x="108" y="31"/>
                  </a:cubicBezTo>
                  <a:cubicBezTo>
                    <a:pt x="115" y="31"/>
                    <a:pt x="121" y="32"/>
                    <a:pt x="128" y="31"/>
                  </a:cubicBezTo>
                  <a:cubicBezTo>
                    <a:pt x="135" y="22"/>
                    <a:pt x="137" y="11"/>
                    <a:pt x="141" y="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6" name="Freeform 274"/>
            <p:cNvSpPr/>
            <p:nvPr/>
          </p:nvSpPr>
          <p:spPr bwMode="auto">
            <a:xfrm>
              <a:off x="4212171" y="2890178"/>
              <a:ext cx="495373" cy="702233"/>
            </a:xfrm>
            <a:custGeom>
              <a:avLst/>
              <a:gdLst>
                <a:gd name="T0" fmla="*/ 103 w 205"/>
                <a:gd name="T1" fmla="*/ 12 h 311"/>
                <a:gd name="T2" fmla="*/ 135 w 205"/>
                <a:gd name="T3" fmla="*/ 10 h 311"/>
                <a:gd name="T4" fmla="*/ 155 w 205"/>
                <a:gd name="T5" fmla="*/ 58 h 311"/>
                <a:gd name="T6" fmla="*/ 176 w 205"/>
                <a:gd name="T7" fmla="*/ 58 h 311"/>
                <a:gd name="T8" fmla="*/ 168 w 205"/>
                <a:gd name="T9" fmla="*/ 77 h 311"/>
                <a:gd name="T10" fmla="*/ 205 w 205"/>
                <a:gd name="T11" fmla="*/ 108 h 311"/>
                <a:gd name="T12" fmla="*/ 178 w 205"/>
                <a:gd name="T13" fmla="*/ 148 h 311"/>
                <a:gd name="T14" fmla="*/ 166 w 205"/>
                <a:gd name="T15" fmla="*/ 153 h 311"/>
                <a:gd name="T16" fmla="*/ 136 w 205"/>
                <a:gd name="T17" fmla="*/ 131 h 311"/>
                <a:gd name="T18" fmla="*/ 144 w 205"/>
                <a:gd name="T19" fmla="*/ 117 h 311"/>
                <a:gd name="T20" fmla="*/ 125 w 205"/>
                <a:gd name="T21" fmla="*/ 104 h 311"/>
                <a:gd name="T22" fmla="*/ 129 w 205"/>
                <a:gd name="T23" fmla="*/ 85 h 311"/>
                <a:gd name="T24" fmla="*/ 103 w 205"/>
                <a:gd name="T25" fmla="*/ 84 h 311"/>
                <a:gd name="T26" fmla="*/ 100 w 205"/>
                <a:gd name="T27" fmla="*/ 81 h 311"/>
                <a:gd name="T28" fmla="*/ 97 w 205"/>
                <a:gd name="T29" fmla="*/ 78 h 311"/>
                <a:gd name="T30" fmla="*/ 89 w 205"/>
                <a:gd name="T31" fmla="*/ 76 h 311"/>
                <a:gd name="T32" fmla="*/ 85 w 205"/>
                <a:gd name="T33" fmla="*/ 86 h 311"/>
                <a:gd name="T34" fmla="*/ 57 w 205"/>
                <a:gd name="T35" fmla="*/ 133 h 311"/>
                <a:gd name="T36" fmla="*/ 80 w 205"/>
                <a:gd name="T37" fmla="*/ 158 h 311"/>
                <a:gd name="T38" fmla="*/ 103 w 205"/>
                <a:gd name="T39" fmla="*/ 150 h 311"/>
                <a:gd name="T40" fmla="*/ 103 w 205"/>
                <a:gd name="T41" fmla="*/ 149 h 311"/>
                <a:gd name="T42" fmla="*/ 103 w 205"/>
                <a:gd name="T43" fmla="*/ 185 h 311"/>
                <a:gd name="T44" fmla="*/ 140 w 205"/>
                <a:gd name="T45" fmla="*/ 198 h 311"/>
                <a:gd name="T46" fmla="*/ 145 w 205"/>
                <a:gd name="T47" fmla="*/ 197 h 311"/>
                <a:gd name="T48" fmla="*/ 145 w 205"/>
                <a:gd name="T49" fmla="*/ 201 h 311"/>
                <a:gd name="T50" fmla="*/ 145 w 205"/>
                <a:gd name="T51" fmla="*/ 209 h 311"/>
                <a:gd name="T52" fmla="*/ 93 w 205"/>
                <a:gd name="T53" fmla="*/ 245 h 311"/>
                <a:gd name="T54" fmla="*/ 67 w 205"/>
                <a:gd name="T55" fmla="*/ 304 h 311"/>
                <a:gd name="T56" fmla="*/ 3 w 205"/>
                <a:gd name="T57" fmla="*/ 300 h 311"/>
                <a:gd name="T58" fmla="*/ 13 w 205"/>
                <a:gd name="T59" fmla="*/ 261 h 311"/>
                <a:gd name="T60" fmla="*/ 12 w 205"/>
                <a:gd name="T61" fmla="*/ 219 h 311"/>
                <a:gd name="T62" fmla="*/ 1 w 205"/>
                <a:gd name="T63" fmla="*/ 209 h 311"/>
                <a:gd name="T64" fmla="*/ 7 w 205"/>
                <a:gd name="T65" fmla="*/ 179 h 311"/>
                <a:gd name="T66" fmla="*/ 26 w 205"/>
                <a:gd name="T67" fmla="*/ 168 h 311"/>
                <a:gd name="T68" fmla="*/ 29 w 205"/>
                <a:gd name="T69" fmla="*/ 141 h 311"/>
                <a:gd name="T70" fmla="*/ 10 w 205"/>
                <a:gd name="T71" fmla="*/ 135 h 311"/>
                <a:gd name="T72" fmla="*/ 20 w 205"/>
                <a:gd name="T73" fmla="*/ 113 h 311"/>
                <a:gd name="T74" fmla="*/ 4 w 205"/>
                <a:gd name="T75" fmla="*/ 73 h 311"/>
                <a:gd name="T76" fmla="*/ 30 w 205"/>
                <a:gd name="T77" fmla="*/ 31 h 311"/>
                <a:gd name="T78" fmla="*/ 40 w 205"/>
                <a:gd name="T79" fmla="*/ 57 h 311"/>
                <a:gd name="T80" fmla="*/ 96 w 205"/>
                <a:gd name="T81" fmla="*/ 37 h 311"/>
                <a:gd name="T82" fmla="*/ 103 w 205"/>
                <a:gd name="T83" fmla="*/ 1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5" h="311">
                  <a:moveTo>
                    <a:pt x="103" y="12"/>
                  </a:moveTo>
                  <a:cubicBezTo>
                    <a:pt x="112" y="7"/>
                    <a:pt x="127" y="0"/>
                    <a:pt x="135" y="10"/>
                  </a:cubicBezTo>
                  <a:cubicBezTo>
                    <a:pt x="148" y="23"/>
                    <a:pt x="140" y="46"/>
                    <a:pt x="155" y="58"/>
                  </a:cubicBezTo>
                  <a:cubicBezTo>
                    <a:pt x="162" y="60"/>
                    <a:pt x="169" y="58"/>
                    <a:pt x="176" y="58"/>
                  </a:cubicBezTo>
                  <a:cubicBezTo>
                    <a:pt x="173" y="64"/>
                    <a:pt x="170" y="71"/>
                    <a:pt x="168" y="77"/>
                  </a:cubicBezTo>
                  <a:cubicBezTo>
                    <a:pt x="173" y="95"/>
                    <a:pt x="192" y="98"/>
                    <a:pt x="205" y="108"/>
                  </a:cubicBezTo>
                  <a:cubicBezTo>
                    <a:pt x="195" y="121"/>
                    <a:pt x="188" y="135"/>
                    <a:pt x="178" y="148"/>
                  </a:cubicBezTo>
                  <a:cubicBezTo>
                    <a:pt x="176" y="152"/>
                    <a:pt x="170" y="154"/>
                    <a:pt x="166" y="153"/>
                  </a:cubicBezTo>
                  <a:cubicBezTo>
                    <a:pt x="154" y="149"/>
                    <a:pt x="145" y="140"/>
                    <a:pt x="136" y="131"/>
                  </a:cubicBezTo>
                  <a:cubicBezTo>
                    <a:pt x="139" y="127"/>
                    <a:pt x="141" y="122"/>
                    <a:pt x="144" y="117"/>
                  </a:cubicBezTo>
                  <a:cubicBezTo>
                    <a:pt x="138" y="112"/>
                    <a:pt x="131" y="108"/>
                    <a:pt x="125" y="104"/>
                  </a:cubicBezTo>
                  <a:cubicBezTo>
                    <a:pt x="126" y="98"/>
                    <a:pt x="128" y="91"/>
                    <a:pt x="129" y="85"/>
                  </a:cubicBezTo>
                  <a:cubicBezTo>
                    <a:pt x="120" y="85"/>
                    <a:pt x="112" y="85"/>
                    <a:pt x="103" y="84"/>
                  </a:cubicBezTo>
                  <a:cubicBezTo>
                    <a:pt x="102" y="83"/>
                    <a:pt x="101" y="82"/>
                    <a:pt x="100" y="81"/>
                  </a:cubicBezTo>
                  <a:cubicBezTo>
                    <a:pt x="97" y="78"/>
                    <a:pt x="97" y="78"/>
                    <a:pt x="97" y="78"/>
                  </a:cubicBezTo>
                  <a:cubicBezTo>
                    <a:pt x="95" y="78"/>
                    <a:pt x="91" y="76"/>
                    <a:pt x="89" y="76"/>
                  </a:cubicBezTo>
                  <a:cubicBezTo>
                    <a:pt x="88" y="78"/>
                    <a:pt x="86" y="83"/>
                    <a:pt x="85" y="86"/>
                  </a:cubicBezTo>
                  <a:cubicBezTo>
                    <a:pt x="67" y="94"/>
                    <a:pt x="63" y="116"/>
                    <a:pt x="57" y="133"/>
                  </a:cubicBezTo>
                  <a:cubicBezTo>
                    <a:pt x="60" y="144"/>
                    <a:pt x="67" y="157"/>
                    <a:pt x="80" y="158"/>
                  </a:cubicBezTo>
                  <a:cubicBezTo>
                    <a:pt x="88" y="159"/>
                    <a:pt x="95" y="153"/>
                    <a:pt x="103" y="150"/>
                  </a:cubicBezTo>
                  <a:cubicBezTo>
                    <a:pt x="103" y="149"/>
                    <a:pt x="103" y="149"/>
                    <a:pt x="103" y="149"/>
                  </a:cubicBezTo>
                  <a:cubicBezTo>
                    <a:pt x="103" y="161"/>
                    <a:pt x="100" y="173"/>
                    <a:pt x="103" y="185"/>
                  </a:cubicBezTo>
                  <a:cubicBezTo>
                    <a:pt x="109" y="198"/>
                    <a:pt x="126" y="202"/>
                    <a:pt x="140" y="198"/>
                  </a:cubicBezTo>
                  <a:cubicBezTo>
                    <a:pt x="145" y="197"/>
                    <a:pt x="145" y="197"/>
                    <a:pt x="145" y="197"/>
                  </a:cubicBezTo>
                  <a:cubicBezTo>
                    <a:pt x="145" y="201"/>
                    <a:pt x="145" y="201"/>
                    <a:pt x="145" y="201"/>
                  </a:cubicBezTo>
                  <a:cubicBezTo>
                    <a:pt x="145" y="203"/>
                    <a:pt x="145" y="207"/>
                    <a:pt x="145" y="209"/>
                  </a:cubicBezTo>
                  <a:cubicBezTo>
                    <a:pt x="130" y="225"/>
                    <a:pt x="108" y="230"/>
                    <a:pt x="93" y="245"/>
                  </a:cubicBezTo>
                  <a:cubicBezTo>
                    <a:pt x="71" y="256"/>
                    <a:pt x="69" y="283"/>
                    <a:pt x="67" y="304"/>
                  </a:cubicBezTo>
                  <a:cubicBezTo>
                    <a:pt x="45" y="311"/>
                    <a:pt x="25" y="300"/>
                    <a:pt x="3" y="300"/>
                  </a:cubicBezTo>
                  <a:cubicBezTo>
                    <a:pt x="4" y="287"/>
                    <a:pt x="7" y="273"/>
                    <a:pt x="13" y="261"/>
                  </a:cubicBezTo>
                  <a:cubicBezTo>
                    <a:pt x="19" y="248"/>
                    <a:pt x="15" y="233"/>
                    <a:pt x="12" y="219"/>
                  </a:cubicBezTo>
                  <a:cubicBezTo>
                    <a:pt x="8" y="216"/>
                    <a:pt x="4" y="213"/>
                    <a:pt x="1" y="209"/>
                  </a:cubicBezTo>
                  <a:cubicBezTo>
                    <a:pt x="0" y="198"/>
                    <a:pt x="3" y="188"/>
                    <a:pt x="7" y="179"/>
                  </a:cubicBezTo>
                  <a:cubicBezTo>
                    <a:pt x="12" y="174"/>
                    <a:pt x="21" y="172"/>
                    <a:pt x="26" y="168"/>
                  </a:cubicBezTo>
                  <a:cubicBezTo>
                    <a:pt x="29" y="159"/>
                    <a:pt x="28" y="150"/>
                    <a:pt x="29" y="141"/>
                  </a:cubicBezTo>
                  <a:cubicBezTo>
                    <a:pt x="23" y="139"/>
                    <a:pt x="17" y="137"/>
                    <a:pt x="10" y="135"/>
                  </a:cubicBezTo>
                  <a:cubicBezTo>
                    <a:pt x="14" y="128"/>
                    <a:pt x="17" y="120"/>
                    <a:pt x="20" y="113"/>
                  </a:cubicBezTo>
                  <a:cubicBezTo>
                    <a:pt x="13" y="101"/>
                    <a:pt x="2" y="88"/>
                    <a:pt x="4" y="73"/>
                  </a:cubicBezTo>
                  <a:cubicBezTo>
                    <a:pt x="5" y="56"/>
                    <a:pt x="15" y="40"/>
                    <a:pt x="30" y="31"/>
                  </a:cubicBezTo>
                  <a:cubicBezTo>
                    <a:pt x="33" y="39"/>
                    <a:pt x="36" y="48"/>
                    <a:pt x="40" y="57"/>
                  </a:cubicBezTo>
                  <a:cubicBezTo>
                    <a:pt x="58" y="48"/>
                    <a:pt x="75" y="35"/>
                    <a:pt x="96" y="37"/>
                  </a:cubicBezTo>
                  <a:cubicBezTo>
                    <a:pt x="98" y="29"/>
                    <a:pt x="100" y="20"/>
                    <a:pt x="103" y="12"/>
                  </a:cubicBezTo>
                  <a:close/>
                </a:path>
              </a:pathLst>
            </a:custGeom>
            <a:solidFill>
              <a:srgbClr val="01A145"/>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7" name="Freeform 275"/>
            <p:cNvSpPr/>
            <p:nvPr/>
          </p:nvSpPr>
          <p:spPr bwMode="auto">
            <a:xfrm>
              <a:off x="4347330" y="3023003"/>
              <a:ext cx="275603" cy="317535"/>
            </a:xfrm>
            <a:custGeom>
              <a:avLst/>
              <a:gdLst>
                <a:gd name="T0" fmla="*/ 35 w 139"/>
                <a:gd name="T1" fmla="*/ 42 h 161"/>
                <a:gd name="T2" fmla="*/ 88 w 139"/>
                <a:gd name="T3" fmla="*/ 0 h 161"/>
                <a:gd name="T4" fmla="*/ 94 w 139"/>
                <a:gd name="T5" fmla="*/ 6 h 161"/>
                <a:gd name="T6" fmla="*/ 106 w 139"/>
                <a:gd name="T7" fmla="*/ 19 h 161"/>
                <a:gd name="T8" fmla="*/ 139 w 139"/>
                <a:gd name="T9" fmla="*/ 18 h 161"/>
                <a:gd name="T10" fmla="*/ 113 w 139"/>
                <a:gd name="T11" fmla="*/ 148 h 161"/>
                <a:gd name="T12" fmla="*/ 95 w 139"/>
                <a:gd name="T13" fmla="*/ 154 h 161"/>
                <a:gd name="T14" fmla="*/ 94 w 139"/>
                <a:gd name="T15" fmla="*/ 155 h 161"/>
                <a:gd name="T16" fmla="*/ 19 w 139"/>
                <a:gd name="T17" fmla="*/ 154 h 161"/>
                <a:gd name="T18" fmla="*/ 35 w 139"/>
                <a:gd name="T19" fmla="*/ 42 h 161"/>
                <a:gd name="connsiteX0" fmla="*/ 1766 w 7986"/>
                <a:gd name="connsiteY0" fmla="*/ 2609 h 9875"/>
                <a:gd name="connsiteX1" fmla="*/ 5579 w 7986"/>
                <a:gd name="connsiteY1" fmla="*/ 0 h 9875"/>
                <a:gd name="connsiteX2" fmla="*/ 6011 w 7986"/>
                <a:gd name="connsiteY2" fmla="*/ 373 h 9875"/>
                <a:gd name="connsiteX3" fmla="*/ 6874 w 7986"/>
                <a:gd name="connsiteY3" fmla="*/ 1180 h 9875"/>
                <a:gd name="connsiteX4" fmla="*/ 7430 w 7986"/>
                <a:gd name="connsiteY4" fmla="*/ 3936 h 9875"/>
                <a:gd name="connsiteX5" fmla="*/ 7377 w 7986"/>
                <a:gd name="connsiteY5" fmla="*/ 9193 h 9875"/>
                <a:gd name="connsiteX6" fmla="*/ 6083 w 7986"/>
                <a:gd name="connsiteY6" fmla="*/ 9565 h 9875"/>
                <a:gd name="connsiteX7" fmla="*/ 6011 w 7986"/>
                <a:gd name="connsiteY7" fmla="*/ 9627 h 9875"/>
                <a:gd name="connsiteX8" fmla="*/ 615 w 7986"/>
                <a:gd name="connsiteY8" fmla="*/ 9565 h 9875"/>
                <a:gd name="connsiteX9" fmla="*/ 1766 w 7986"/>
                <a:gd name="connsiteY9" fmla="*/ 2609 h 9875"/>
                <a:gd name="connsiteX0-1" fmla="*/ 2211 w 11916"/>
                <a:gd name="connsiteY0-2" fmla="*/ 2642 h 10001"/>
                <a:gd name="connsiteX1-3" fmla="*/ 6986 w 11916"/>
                <a:gd name="connsiteY1-4" fmla="*/ 0 h 10001"/>
                <a:gd name="connsiteX2-5" fmla="*/ 7527 w 11916"/>
                <a:gd name="connsiteY2-6" fmla="*/ 378 h 10001"/>
                <a:gd name="connsiteX3-7" fmla="*/ 8608 w 11916"/>
                <a:gd name="connsiteY3-8" fmla="*/ 1195 h 10001"/>
                <a:gd name="connsiteX4-9" fmla="*/ 9304 w 11916"/>
                <a:gd name="connsiteY4-10" fmla="*/ 3986 h 10001"/>
                <a:gd name="connsiteX5-11" fmla="*/ 11449 w 11916"/>
                <a:gd name="connsiteY5-12" fmla="*/ 7181 h 10001"/>
                <a:gd name="connsiteX6-13" fmla="*/ 7617 w 11916"/>
                <a:gd name="connsiteY6-14" fmla="*/ 9686 h 10001"/>
                <a:gd name="connsiteX7-15" fmla="*/ 7527 w 11916"/>
                <a:gd name="connsiteY7-16" fmla="*/ 9749 h 10001"/>
                <a:gd name="connsiteX8-17" fmla="*/ 770 w 11916"/>
                <a:gd name="connsiteY8-18" fmla="*/ 9686 h 10001"/>
                <a:gd name="connsiteX9-19" fmla="*/ 2211 w 11916"/>
                <a:gd name="connsiteY9-20" fmla="*/ 2642 h 10001"/>
                <a:gd name="connsiteX0-21" fmla="*/ 465 w 10170"/>
                <a:gd name="connsiteY0-22" fmla="*/ 2642 h 9776"/>
                <a:gd name="connsiteX1-23" fmla="*/ 5240 w 10170"/>
                <a:gd name="connsiteY1-24" fmla="*/ 0 h 9776"/>
                <a:gd name="connsiteX2-25" fmla="*/ 5781 w 10170"/>
                <a:gd name="connsiteY2-26" fmla="*/ 378 h 9776"/>
                <a:gd name="connsiteX3-27" fmla="*/ 6862 w 10170"/>
                <a:gd name="connsiteY3-28" fmla="*/ 1195 h 9776"/>
                <a:gd name="connsiteX4-29" fmla="*/ 7558 w 10170"/>
                <a:gd name="connsiteY4-30" fmla="*/ 3986 h 9776"/>
                <a:gd name="connsiteX5-31" fmla="*/ 9703 w 10170"/>
                <a:gd name="connsiteY5-32" fmla="*/ 7181 h 9776"/>
                <a:gd name="connsiteX6-33" fmla="*/ 5871 w 10170"/>
                <a:gd name="connsiteY6-34" fmla="*/ 9686 h 9776"/>
                <a:gd name="connsiteX7-35" fmla="*/ 5781 w 10170"/>
                <a:gd name="connsiteY7-36" fmla="*/ 9749 h 9776"/>
                <a:gd name="connsiteX8-37" fmla="*/ 3903 w 10170"/>
                <a:gd name="connsiteY8-38" fmla="*/ 7171 h 9776"/>
                <a:gd name="connsiteX9-39" fmla="*/ 465 w 10170"/>
                <a:gd name="connsiteY9-40" fmla="*/ 2642 h 9776"/>
                <a:gd name="connsiteX0-41" fmla="*/ 413 w 9956"/>
                <a:gd name="connsiteY0-42" fmla="*/ 2703 h 9990"/>
                <a:gd name="connsiteX1-43" fmla="*/ 5108 w 9956"/>
                <a:gd name="connsiteY1-44" fmla="*/ 0 h 9990"/>
                <a:gd name="connsiteX2-45" fmla="*/ 5640 w 9956"/>
                <a:gd name="connsiteY2-46" fmla="*/ 387 h 9990"/>
                <a:gd name="connsiteX3-47" fmla="*/ 6703 w 9956"/>
                <a:gd name="connsiteY3-48" fmla="*/ 1222 h 9990"/>
                <a:gd name="connsiteX4-49" fmla="*/ 7388 w 9956"/>
                <a:gd name="connsiteY4-50" fmla="*/ 4077 h 9990"/>
                <a:gd name="connsiteX5-51" fmla="*/ 9497 w 9956"/>
                <a:gd name="connsiteY5-52" fmla="*/ 7346 h 9990"/>
                <a:gd name="connsiteX6-53" fmla="*/ 5729 w 9956"/>
                <a:gd name="connsiteY6-54" fmla="*/ 9908 h 9990"/>
                <a:gd name="connsiteX7-55" fmla="*/ 5640 w 9956"/>
                <a:gd name="connsiteY7-56" fmla="*/ 9972 h 9990"/>
                <a:gd name="connsiteX8-57" fmla="*/ 4306 w 9956"/>
                <a:gd name="connsiteY8-58" fmla="*/ 5851 h 9990"/>
                <a:gd name="connsiteX9-59" fmla="*/ 413 w 9956"/>
                <a:gd name="connsiteY9-60" fmla="*/ 2703 h 9990"/>
                <a:gd name="connsiteX0-61" fmla="*/ 561 w 10146"/>
                <a:gd name="connsiteY0-62" fmla="*/ 2706 h 10000"/>
                <a:gd name="connsiteX1-63" fmla="*/ 5277 w 10146"/>
                <a:gd name="connsiteY1-64" fmla="*/ 0 h 10000"/>
                <a:gd name="connsiteX2-65" fmla="*/ 5811 w 10146"/>
                <a:gd name="connsiteY2-66" fmla="*/ 387 h 10000"/>
                <a:gd name="connsiteX3-67" fmla="*/ 6879 w 10146"/>
                <a:gd name="connsiteY3-68" fmla="*/ 1223 h 10000"/>
                <a:gd name="connsiteX4-69" fmla="*/ 7567 w 10146"/>
                <a:gd name="connsiteY4-70" fmla="*/ 4081 h 10000"/>
                <a:gd name="connsiteX5-71" fmla="*/ 9685 w 10146"/>
                <a:gd name="connsiteY5-72" fmla="*/ 7353 h 10000"/>
                <a:gd name="connsiteX6-73" fmla="*/ 5900 w 10146"/>
                <a:gd name="connsiteY6-74" fmla="*/ 9918 h 10000"/>
                <a:gd name="connsiteX7-75" fmla="*/ 5811 w 10146"/>
                <a:gd name="connsiteY7-76" fmla="*/ 9982 h 10000"/>
                <a:gd name="connsiteX8-77" fmla="*/ 4471 w 10146"/>
                <a:gd name="connsiteY8-78" fmla="*/ 5857 h 10000"/>
                <a:gd name="connsiteX9-79" fmla="*/ 561 w 10146"/>
                <a:gd name="connsiteY9-80" fmla="*/ 2706 h 10000"/>
                <a:gd name="connsiteX0-81" fmla="*/ 561 w 10146"/>
                <a:gd name="connsiteY0-82" fmla="*/ 2706 h 10003"/>
                <a:gd name="connsiteX1-83" fmla="*/ 5277 w 10146"/>
                <a:gd name="connsiteY1-84" fmla="*/ 0 h 10003"/>
                <a:gd name="connsiteX2-85" fmla="*/ 5811 w 10146"/>
                <a:gd name="connsiteY2-86" fmla="*/ 387 h 10003"/>
                <a:gd name="connsiteX3-87" fmla="*/ 6879 w 10146"/>
                <a:gd name="connsiteY3-88" fmla="*/ 1223 h 10003"/>
                <a:gd name="connsiteX4-89" fmla="*/ 7567 w 10146"/>
                <a:gd name="connsiteY4-90" fmla="*/ 4081 h 10003"/>
                <a:gd name="connsiteX5-91" fmla="*/ 9685 w 10146"/>
                <a:gd name="connsiteY5-92" fmla="*/ 7353 h 10003"/>
                <a:gd name="connsiteX6-93" fmla="*/ 5900 w 10146"/>
                <a:gd name="connsiteY6-94" fmla="*/ 9918 h 10003"/>
                <a:gd name="connsiteX7-95" fmla="*/ 5811 w 10146"/>
                <a:gd name="connsiteY7-96" fmla="*/ 9982 h 10003"/>
                <a:gd name="connsiteX8-97" fmla="*/ 4471 w 10146"/>
                <a:gd name="connsiteY8-98" fmla="*/ 5857 h 10003"/>
                <a:gd name="connsiteX9-99" fmla="*/ 561 w 10146"/>
                <a:gd name="connsiteY9-100" fmla="*/ 2706 h 10003"/>
                <a:gd name="connsiteX0-101" fmla="*/ 561 w 10146"/>
                <a:gd name="connsiteY0-102" fmla="*/ 2706 h 9918"/>
                <a:gd name="connsiteX1-103" fmla="*/ 5277 w 10146"/>
                <a:gd name="connsiteY1-104" fmla="*/ 0 h 9918"/>
                <a:gd name="connsiteX2-105" fmla="*/ 5811 w 10146"/>
                <a:gd name="connsiteY2-106" fmla="*/ 387 h 9918"/>
                <a:gd name="connsiteX3-107" fmla="*/ 6879 w 10146"/>
                <a:gd name="connsiteY3-108" fmla="*/ 1223 h 9918"/>
                <a:gd name="connsiteX4-109" fmla="*/ 7567 w 10146"/>
                <a:gd name="connsiteY4-110" fmla="*/ 4081 h 9918"/>
                <a:gd name="connsiteX5-111" fmla="*/ 9685 w 10146"/>
                <a:gd name="connsiteY5-112" fmla="*/ 7353 h 9918"/>
                <a:gd name="connsiteX6-113" fmla="*/ 5900 w 10146"/>
                <a:gd name="connsiteY6-114" fmla="*/ 9918 h 9918"/>
                <a:gd name="connsiteX7-115" fmla="*/ 8124 w 10146"/>
                <a:gd name="connsiteY7-116" fmla="*/ 8793 h 9918"/>
                <a:gd name="connsiteX8-117" fmla="*/ 4471 w 10146"/>
                <a:gd name="connsiteY8-118" fmla="*/ 5857 h 9918"/>
                <a:gd name="connsiteX9-119" fmla="*/ 561 w 10146"/>
                <a:gd name="connsiteY9-120" fmla="*/ 2706 h 9918"/>
                <a:gd name="connsiteX0-121" fmla="*/ 553 w 10001"/>
                <a:gd name="connsiteY0-122" fmla="*/ 2728 h 10000"/>
                <a:gd name="connsiteX1-123" fmla="*/ 5201 w 10001"/>
                <a:gd name="connsiteY1-124" fmla="*/ 0 h 10000"/>
                <a:gd name="connsiteX2-125" fmla="*/ 5727 w 10001"/>
                <a:gd name="connsiteY2-126" fmla="*/ 390 h 10000"/>
                <a:gd name="connsiteX3-127" fmla="*/ 6780 w 10001"/>
                <a:gd name="connsiteY3-128" fmla="*/ 1233 h 10000"/>
                <a:gd name="connsiteX4-129" fmla="*/ 7458 w 10001"/>
                <a:gd name="connsiteY4-130" fmla="*/ 4115 h 10000"/>
                <a:gd name="connsiteX5-131" fmla="*/ 9546 w 10001"/>
                <a:gd name="connsiteY5-132" fmla="*/ 7414 h 10000"/>
                <a:gd name="connsiteX6-133" fmla="*/ 5815 w 10001"/>
                <a:gd name="connsiteY6-134" fmla="*/ 10000 h 10000"/>
                <a:gd name="connsiteX7-135" fmla="*/ 8007 w 10001"/>
                <a:gd name="connsiteY7-136" fmla="*/ 8866 h 10000"/>
                <a:gd name="connsiteX8-137" fmla="*/ 4407 w 10001"/>
                <a:gd name="connsiteY8-138" fmla="*/ 5905 h 10000"/>
                <a:gd name="connsiteX9-139" fmla="*/ 553 w 10001"/>
                <a:gd name="connsiteY9-140" fmla="*/ 2728 h 10000"/>
                <a:gd name="connsiteX0-141" fmla="*/ 570 w 10018"/>
                <a:gd name="connsiteY0-142" fmla="*/ 2728 h 10000"/>
                <a:gd name="connsiteX1-143" fmla="*/ 5218 w 10018"/>
                <a:gd name="connsiteY1-144" fmla="*/ 0 h 10000"/>
                <a:gd name="connsiteX2-145" fmla="*/ 5744 w 10018"/>
                <a:gd name="connsiteY2-146" fmla="*/ 390 h 10000"/>
                <a:gd name="connsiteX3-147" fmla="*/ 6797 w 10018"/>
                <a:gd name="connsiteY3-148" fmla="*/ 1233 h 10000"/>
                <a:gd name="connsiteX4-149" fmla="*/ 7475 w 10018"/>
                <a:gd name="connsiteY4-150" fmla="*/ 4115 h 10000"/>
                <a:gd name="connsiteX5-151" fmla="*/ 9563 w 10018"/>
                <a:gd name="connsiteY5-152" fmla="*/ 7414 h 10000"/>
                <a:gd name="connsiteX6-153" fmla="*/ 5832 w 10018"/>
                <a:gd name="connsiteY6-154" fmla="*/ 10000 h 10000"/>
                <a:gd name="connsiteX7-155" fmla="*/ 8024 w 10018"/>
                <a:gd name="connsiteY7-156" fmla="*/ 8866 h 10000"/>
                <a:gd name="connsiteX8-157" fmla="*/ 4297 w 10018"/>
                <a:gd name="connsiteY8-158" fmla="*/ 6005 h 10000"/>
                <a:gd name="connsiteX9-159" fmla="*/ 570 w 10018"/>
                <a:gd name="connsiteY9-160" fmla="*/ 2728 h 10000"/>
                <a:gd name="connsiteX0-161" fmla="*/ 570 w 10018"/>
                <a:gd name="connsiteY0-162" fmla="*/ 2728 h 10000"/>
                <a:gd name="connsiteX1-163" fmla="*/ 5218 w 10018"/>
                <a:gd name="connsiteY1-164" fmla="*/ 0 h 10000"/>
                <a:gd name="connsiteX2-165" fmla="*/ 5744 w 10018"/>
                <a:gd name="connsiteY2-166" fmla="*/ 390 h 10000"/>
                <a:gd name="connsiteX3-167" fmla="*/ 6797 w 10018"/>
                <a:gd name="connsiteY3-168" fmla="*/ 1233 h 10000"/>
                <a:gd name="connsiteX4-169" fmla="*/ 7475 w 10018"/>
                <a:gd name="connsiteY4-170" fmla="*/ 4115 h 10000"/>
                <a:gd name="connsiteX5-171" fmla="*/ 9563 w 10018"/>
                <a:gd name="connsiteY5-172" fmla="*/ 7414 h 10000"/>
                <a:gd name="connsiteX6-173" fmla="*/ 5832 w 10018"/>
                <a:gd name="connsiteY6-174" fmla="*/ 10000 h 10000"/>
                <a:gd name="connsiteX7-175" fmla="*/ 8024 w 10018"/>
                <a:gd name="connsiteY7-176" fmla="*/ 8866 h 10000"/>
                <a:gd name="connsiteX8-177" fmla="*/ 5400 w 10018"/>
                <a:gd name="connsiteY8-178" fmla="*/ 8888 h 10000"/>
                <a:gd name="connsiteX9-179" fmla="*/ 4297 w 10018"/>
                <a:gd name="connsiteY9-180" fmla="*/ 6005 h 10000"/>
                <a:gd name="connsiteX10" fmla="*/ 570 w 10018"/>
                <a:gd name="connsiteY10" fmla="*/ 2728 h 10000"/>
                <a:gd name="connsiteX0-181" fmla="*/ 570 w 10018"/>
                <a:gd name="connsiteY0-182" fmla="*/ 2728 h 10000"/>
                <a:gd name="connsiteX1-183" fmla="*/ 5218 w 10018"/>
                <a:gd name="connsiteY1-184" fmla="*/ 0 h 10000"/>
                <a:gd name="connsiteX2-185" fmla="*/ 5744 w 10018"/>
                <a:gd name="connsiteY2-186" fmla="*/ 390 h 10000"/>
                <a:gd name="connsiteX3-187" fmla="*/ 6797 w 10018"/>
                <a:gd name="connsiteY3-188" fmla="*/ 1233 h 10000"/>
                <a:gd name="connsiteX4-189" fmla="*/ 7475 w 10018"/>
                <a:gd name="connsiteY4-190" fmla="*/ 4115 h 10000"/>
                <a:gd name="connsiteX5-191" fmla="*/ 9563 w 10018"/>
                <a:gd name="connsiteY5-192" fmla="*/ 7414 h 10000"/>
                <a:gd name="connsiteX6-193" fmla="*/ 5832 w 10018"/>
                <a:gd name="connsiteY6-194" fmla="*/ 10000 h 10000"/>
                <a:gd name="connsiteX7-195" fmla="*/ 8024 w 10018"/>
                <a:gd name="connsiteY7-196" fmla="*/ 8866 h 10000"/>
                <a:gd name="connsiteX8-197" fmla="*/ 5400 w 10018"/>
                <a:gd name="connsiteY8-198" fmla="*/ 8888 h 10000"/>
                <a:gd name="connsiteX9-199" fmla="*/ 4297 w 10018"/>
                <a:gd name="connsiteY9-200" fmla="*/ 6005 h 10000"/>
                <a:gd name="connsiteX10-201" fmla="*/ 570 w 10018"/>
                <a:gd name="connsiteY10-202" fmla="*/ 2728 h 10000"/>
                <a:gd name="connsiteX0-203" fmla="*/ 570 w 10018"/>
                <a:gd name="connsiteY0-204" fmla="*/ 2728 h 10000"/>
                <a:gd name="connsiteX1-205" fmla="*/ 5218 w 10018"/>
                <a:gd name="connsiteY1-206" fmla="*/ 0 h 10000"/>
                <a:gd name="connsiteX2-207" fmla="*/ 5744 w 10018"/>
                <a:gd name="connsiteY2-208" fmla="*/ 390 h 10000"/>
                <a:gd name="connsiteX3-209" fmla="*/ 6797 w 10018"/>
                <a:gd name="connsiteY3-210" fmla="*/ 1233 h 10000"/>
                <a:gd name="connsiteX4-211" fmla="*/ 7475 w 10018"/>
                <a:gd name="connsiteY4-212" fmla="*/ 4115 h 10000"/>
                <a:gd name="connsiteX5-213" fmla="*/ 9563 w 10018"/>
                <a:gd name="connsiteY5-214" fmla="*/ 7414 h 10000"/>
                <a:gd name="connsiteX6-215" fmla="*/ 5832 w 10018"/>
                <a:gd name="connsiteY6-216" fmla="*/ 10000 h 10000"/>
                <a:gd name="connsiteX7-217" fmla="*/ 8024 w 10018"/>
                <a:gd name="connsiteY7-218" fmla="*/ 8866 h 10000"/>
                <a:gd name="connsiteX8-219" fmla="*/ 5400 w 10018"/>
                <a:gd name="connsiteY8-220" fmla="*/ 8888 h 10000"/>
                <a:gd name="connsiteX9-221" fmla="*/ 4071 w 10018"/>
                <a:gd name="connsiteY9-222" fmla="*/ 7340 h 10000"/>
                <a:gd name="connsiteX10-223" fmla="*/ 4297 w 10018"/>
                <a:gd name="connsiteY10-224" fmla="*/ 6005 h 10000"/>
                <a:gd name="connsiteX11" fmla="*/ 570 w 10018"/>
                <a:gd name="connsiteY11" fmla="*/ 2728 h 10000"/>
                <a:gd name="connsiteX0-225" fmla="*/ 570 w 10018"/>
                <a:gd name="connsiteY0-226" fmla="*/ 2728 h 10000"/>
                <a:gd name="connsiteX1-227" fmla="*/ 5218 w 10018"/>
                <a:gd name="connsiteY1-228" fmla="*/ 0 h 10000"/>
                <a:gd name="connsiteX2-229" fmla="*/ 5744 w 10018"/>
                <a:gd name="connsiteY2-230" fmla="*/ 390 h 10000"/>
                <a:gd name="connsiteX3-231" fmla="*/ 6797 w 10018"/>
                <a:gd name="connsiteY3-232" fmla="*/ 1233 h 10000"/>
                <a:gd name="connsiteX4-233" fmla="*/ 7475 w 10018"/>
                <a:gd name="connsiteY4-234" fmla="*/ 4115 h 10000"/>
                <a:gd name="connsiteX5-235" fmla="*/ 9563 w 10018"/>
                <a:gd name="connsiteY5-236" fmla="*/ 7414 h 10000"/>
                <a:gd name="connsiteX6-237" fmla="*/ 8693 w 10018"/>
                <a:gd name="connsiteY6-238" fmla="*/ 8489 h 10000"/>
                <a:gd name="connsiteX7-239" fmla="*/ 5832 w 10018"/>
                <a:gd name="connsiteY7-240" fmla="*/ 10000 h 10000"/>
                <a:gd name="connsiteX8-241" fmla="*/ 8024 w 10018"/>
                <a:gd name="connsiteY8-242" fmla="*/ 8866 h 10000"/>
                <a:gd name="connsiteX9-243" fmla="*/ 5400 w 10018"/>
                <a:gd name="connsiteY9-244" fmla="*/ 8888 h 10000"/>
                <a:gd name="connsiteX10-245" fmla="*/ 4071 w 10018"/>
                <a:gd name="connsiteY10-246" fmla="*/ 7340 h 10000"/>
                <a:gd name="connsiteX11-247" fmla="*/ 4297 w 10018"/>
                <a:gd name="connsiteY11-248" fmla="*/ 6005 h 10000"/>
                <a:gd name="connsiteX12" fmla="*/ 570 w 10018"/>
                <a:gd name="connsiteY12" fmla="*/ 2728 h 10000"/>
                <a:gd name="connsiteX0-249" fmla="*/ 570 w 10018"/>
                <a:gd name="connsiteY0-250" fmla="*/ 2728 h 9102"/>
                <a:gd name="connsiteX1-251" fmla="*/ 5218 w 10018"/>
                <a:gd name="connsiteY1-252" fmla="*/ 0 h 9102"/>
                <a:gd name="connsiteX2-253" fmla="*/ 5744 w 10018"/>
                <a:gd name="connsiteY2-254" fmla="*/ 390 h 9102"/>
                <a:gd name="connsiteX3-255" fmla="*/ 6797 w 10018"/>
                <a:gd name="connsiteY3-256" fmla="*/ 1233 h 9102"/>
                <a:gd name="connsiteX4-257" fmla="*/ 7475 w 10018"/>
                <a:gd name="connsiteY4-258" fmla="*/ 4115 h 9102"/>
                <a:gd name="connsiteX5-259" fmla="*/ 9563 w 10018"/>
                <a:gd name="connsiteY5-260" fmla="*/ 7414 h 9102"/>
                <a:gd name="connsiteX6-261" fmla="*/ 8693 w 10018"/>
                <a:gd name="connsiteY6-262" fmla="*/ 8489 h 9102"/>
                <a:gd name="connsiteX7-263" fmla="*/ 8301 w 10018"/>
                <a:gd name="connsiteY7-264" fmla="*/ 9101 h 9102"/>
                <a:gd name="connsiteX8-265" fmla="*/ 8024 w 10018"/>
                <a:gd name="connsiteY8-266" fmla="*/ 8866 h 9102"/>
                <a:gd name="connsiteX9-267" fmla="*/ 5400 w 10018"/>
                <a:gd name="connsiteY9-268" fmla="*/ 8888 h 9102"/>
                <a:gd name="connsiteX10-269" fmla="*/ 4071 w 10018"/>
                <a:gd name="connsiteY10-270" fmla="*/ 7340 h 9102"/>
                <a:gd name="connsiteX11-271" fmla="*/ 4297 w 10018"/>
                <a:gd name="connsiteY11-272" fmla="*/ 6005 h 9102"/>
                <a:gd name="connsiteX12-273" fmla="*/ 570 w 10018"/>
                <a:gd name="connsiteY12-274" fmla="*/ 2728 h 91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 ang="0">
                  <a:pos x="connsiteX11-247" y="connsiteY11-248"/>
                </a:cxn>
                <a:cxn ang="0">
                  <a:pos x="connsiteX12-273" y="connsiteY12-274"/>
                </a:cxn>
              </a:cxnLst>
              <a:rect l="l" t="t" r="r" b="b"/>
              <a:pathLst>
                <a:path w="10018" h="9102">
                  <a:moveTo>
                    <a:pt x="570" y="2728"/>
                  </a:moveTo>
                  <a:cubicBezTo>
                    <a:pt x="1886" y="1624"/>
                    <a:pt x="3640" y="844"/>
                    <a:pt x="5218" y="0"/>
                  </a:cubicBezTo>
                  <a:cubicBezTo>
                    <a:pt x="5393" y="65"/>
                    <a:pt x="5658" y="259"/>
                    <a:pt x="5744" y="390"/>
                  </a:cubicBezTo>
                  <a:cubicBezTo>
                    <a:pt x="6007" y="585"/>
                    <a:pt x="6533" y="975"/>
                    <a:pt x="6797" y="1233"/>
                  </a:cubicBezTo>
                  <a:cubicBezTo>
                    <a:pt x="7761" y="1233"/>
                    <a:pt x="6509" y="4115"/>
                    <a:pt x="7475" y="4115"/>
                  </a:cubicBezTo>
                  <a:cubicBezTo>
                    <a:pt x="7036" y="6972"/>
                    <a:pt x="11404" y="4881"/>
                    <a:pt x="9563" y="7414"/>
                  </a:cubicBezTo>
                  <a:cubicBezTo>
                    <a:pt x="9745" y="8076"/>
                    <a:pt x="9315" y="8058"/>
                    <a:pt x="8693" y="8489"/>
                  </a:cubicBezTo>
                  <a:cubicBezTo>
                    <a:pt x="8071" y="8920"/>
                    <a:pt x="8391" y="8972"/>
                    <a:pt x="8301" y="9101"/>
                  </a:cubicBezTo>
                  <a:cubicBezTo>
                    <a:pt x="8272" y="9122"/>
                    <a:pt x="8054" y="8845"/>
                    <a:pt x="8024" y="8866"/>
                  </a:cubicBezTo>
                  <a:cubicBezTo>
                    <a:pt x="8005" y="8589"/>
                    <a:pt x="6021" y="9365"/>
                    <a:pt x="5400" y="8888"/>
                  </a:cubicBezTo>
                  <a:cubicBezTo>
                    <a:pt x="4804" y="8634"/>
                    <a:pt x="4255" y="7820"/>
                    <a:pt x="4071" y="7340"/>
                  </a:cubicBezTo>
                  <a:cubicBezTo>
                    <a:pt x="3887" y="6860"/>
                    <a:pt x="4944" y="6774"/>
                    <a:pt x="4297" y="6005"/>
                  </a:cubicBezTo>
                  <a:cubicBezTo>
                    <a:pt x="1110" y="7383"/>
                    <a:pt x="-1096" y="4935"/>
                    <a:pt x="570" y="272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8" name="Freeform 276"/>
            <p:cNvSpPr/>
            <p:nvPr/>
          </p:nvSpPr>
          <p:spPr bwMode="auto">
            <a:xfrm>
              <a:off x="4572541" y="3030625"/>
              <a:ext cx="328797" cy="414807"/>
            </a:xfrm>
            <a:custGeom>
              <a:avLst/>
              <a:gdLst>
                <a:gd name="T0" fmla="*/ 79 w 136"/>
                <a:gd name="T1" fmla="*/ 31 h 184"/>
                <a:gd name="T2" fmla="*/ 111 w 136"/>
                <a:gd name="T3" fmla="*/ 4 h 184"/>
                <a:gd name="T4" fmla="*/ 132 w 136"/>
                <a:gd name="T5" fmla="*/ 11 h 184"/>
                <a:gd name="T6" fmla="*/ 111 w 136"/>
                <a:gd name="T7" fmla="*/ 104 h 184"/>
                <a:gd name="T8" fmla="*/ 112 w 136"/>
                <a:gd name="T9" fmla="*/ 132 h 184"/>
                <a:gd name="T10" fmla="*/ 51 w 136"/>
                <a:gd name="T11" fmla="*/ 172 h 184"/>
                <a:gd name="T12" fmla="*/ 0 w 136"/>
                <a:gd name="T13" fmla="*/ 146 h 184"/>
                <a:gd name="T14" fmla="*/ 18 w 136"/>
                <a:gd name="T15" fmla="*/ 101 h 184"/>
                <a:gd name="T16" fmla="*/ 79 w 136"/>
                <a:gd name="T17" fmla="*/ 3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84">
                  <a:moveTo>
                    <a:pt x="79" y="31"/>
                  </a:moveTo>
                  <a:cubicBezTo>
                    <a:pt x="90" y="15"/>
                    <a:pt x="104" y="2"/>
                    <a:pt x="111" y="4"/>
                  </a:cubicBezTo>
                  <a:cubicBezTo>
                    <a:pt x="126" y="0"/>
                    <a:pt x="130" y="0"/>
                    <a:pt x="132" y="11"/>
                  </a:cubicBezTo>
                  <a:cubicBezTo>
                    <a:pt x="136" y="31"/>
                    <a:pt x="108" y="51"/>
                    <a:pt x="111" y="104"/>
                  </a:cubicBezTo>
                  <a:cubicBezTo>
                    <a:pt x="113" y="124"/>
                    <a:pt x="124" y="118"/>
                    <a:pt x="112" y="132"/>
                  </a:cubicBezTo>
                  <a:cubicBezTo>
                    <a:pt x="111" y="144"/>
                    <a:pt x="54" y="184"/>
                    <a:pt x="51" y="172"/>
                  </a:cubicBezTo>
                  <a:cubicBezTo>
                    <a:pt x="44" y="134"/>
                    <a:pt x="23" y="136"/>
                    <a:pt x="0" y="146"/>
                  </a:cubicBezTo>
                  <a:cubicBezTo>
                    <a:pt x="3" y="135"/>
                    <a:pt x="15" y="112"/>
                    <a:pt x="18" y="101"/>
                  </a:cubicBezTo>
                  <a:cubicBezTo>
                    <a:pt x="53" y="66"/>
                    <a:pt x="44" y="62"/>
                    <a:pt x="79" y="31"/>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59" name="Freeform 277"/>
            <p:cNvSpPr/>
            <p:nvPr/>
          </p:nvSpPr>
          <p:spPr bwMode="auto">
            <a:xfrm>
              <a:off x="4710811" y="3902700"/>
              <a:ext cx="46815" cy="27219"/>
            </a:xfrm>
            <a:custGeom>
              <a:avLst/>
              <a:gdLst>
                <a:gd name="T0" fmla="*/ 0 w 20"/>
                <a:gd name="T1" fmla="*/ 10 h 12"/>
                <a:gd name="T2" fmla="*/ 9 w 20"/>
                <a:gd name="T3" fmla="*/ 0 h 12"/>
                <a:gd name="T4" fmla="*/ 20 w 20"/>
                <a:gd name="T5" fmla="*/ 12 h 12"/>
                <a:gd name="T6" fmla="*/ 0 w 20"/>
                <a:gd name="T7" fmla="*/ 10 h 12"/>
              </a:gdLst>
              <a:ahLst/>
              <a:cxnLst>
                <a:cxn ang="0">
                  <a:pos x="T0" y="T1"/>
                </a:cxn>
                <a:cxn ang="0">
                  <a:pos x="T2" y="T3"/>
                </a:cxn>
                <a:cxn ang="0">
                  <a:pos x="T4" y="T5"/>
                </a:cxn>
                <a:cxn ang="0">
                  <a:pos x="T6" y="T7"/>
                </a:cxn>
              </a:cxnLst>
              <a:rect l="0" t="0" r="r" b="b"/>
              <a:pathLst>
                <a:path w="20" h="12">
                  <a:moveTo>
                    <a:pt x="0" y="10"/>
                  </a:moveTo>
                  <a:cubicBezTo>
                    <a:pt x="3" y="7"/>
                    <a:pt x="6" y="3"/>
                    <a:pt x="9" y="0"/>
                  </a:cubicBezTo>
                  <a:cubicBezTo>
                    <a:pt x="13" y="4"/>
                    <a:pt x="16" y="8"/>
                    <a:pt x="20" y="12"/>
                  </a:cubicBezTo>
                  <a:cubicBezTo>
                    <a:pt x="13" y="12"/>
                    <a:pt x="7" y="11"/>
                    <a:pt x="0" y="10"/>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0" name="Freeform 278"/>
            <p:cNvSpPr/>
            <p:nvPr/>
          </p:nvSpPr>
          <p:spPr bwMode="auto">
            <a:xfrm>
              <a:off x="4982994" y="4677877"/>
              <a:ext cx="130648" cy="287426"/>
            </a:xfrm>
            <a:custGeom>
              <a:avLst/>
              <a:gdLst>
                <a:gd name="T0" fmla="*/ 34 w 54"/>
                <a:gd name="T1" fmla="*/ 7 h 127"/>
                <a:gd name="T2" fmla="*/ 53 w 54"/>
                <a:gd name="T3" fmla="*/ 0 h 127"/>
                <a:gd name="T4" fmla="*/ 43 w 54"/>
                <a:gd name="T5" fmla="*/ 84 h 127"/>
                <a:gd name="T6" fmla="*/ 28 w 54"/>
                <a:gd name="T7" fmla="*/ 126 h 127"/>
                <a:gd name="T8" fmla="*/ 14 w 54"/>
                <a:gd name="T9" fmla="*/ 112 h 127"/>
                <a:gd name="T10" fmla="*/ 3 w 54"/>
                <a:gd name="T11" fmla="*/ 73 h 127"/>
                <a:gd name="T12" fmla="*/ 34 w 54"/>
                <a:gd name="T13" fmla="*/ 7 h 127"/>
              </a:gdLst>
              <a:ahLst/>
              <a:cxnLst>
                <a:cxn ang="0">
                  <a:pos x="T0" y="T1"/>
                </a:cxn>
                <a:cxn ang="0">
                  <a:pos x="T2" y="T3"/>
                </a:cxn>
                <a:cxn ang="0">
                  <a:pos x="T4" y="T5"/>
                </a:cxn>
                <a:cxn ang="0">
                  <a:pos x="T6" y="T7"/>
                </a:cxn>
                <a:cxn ang="0">
                  <a:pos x="T8" y="T9"/>
                </a:cxn>
                <a:cxn ang="0">
                  <a:pos x="T10" y="T11"/>
                </a:cxn>
                <a:cxn ang="0">
                  <a:pos x="T12" y="T13"/>
                </a:cxn>
              </a:cxnLst>
              <a:rect l="0" t="0" r="r" b="b"/>
              <a:pathLst>
                <a:path w="54" h="127">
                  <a:moveTo>
                    <a:pt x="34" y="7"/>
                  </a:moveTo>
                  <a:cubicBezTo>
                    <a:pt x="37" y="0"/>
                    <a:pt x="46" y="1"/>
                    <a:pt x="53" y="0"/>
                  </a:cubicBezTo>
                  <a:cubicBezTo>
                    <a:pt x="54" y="28"/>
                    <a:pt x="53" y="57"/>
                    <a:pt x="43" y="84"/>
                  </a:cubicBezTo>
                  <a:cubicBezTo>
                    <a:pt x="37" y="97"/>
                    <a:pt x="34" y="112"/>
                    <a:pt x="28" y="126"/>
                  </a:cubicBezTo>
                  <a:cubicBezTo>
                    <a:pt x="20" y="127"/>
                    <a:pt x="18" y="117"/>
                    <a:pt x="14" y="112"/>
                  </a:cubicBezTo>
                  <a:cubicBezTo>
                    <a:pt x="8" y="100"/>
                    <a:pt x="0" y="86"/>
                    <a:pt x="3" y="73"/>
                  </a:cubicBezTo>
                  <a:cubicBezTo>
                    <a:pt x="16" y="52"/>
                    <a:pt x="20" y="27"/>
                    <a:pt x="34" y="7"/>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61" name="Freeform 279"/>
            <p:cNvSpPr/>
            <p:nvPr/>
          </p:nvSpPr>
          <p:spPr bwMode="auto">
            <a:xfrm>
              <a:off x="4932274" y="3990865"/>
              <a:ext cx="141550" cy="131166"/>
            </a:xfrm>
            <a:custGeom>
              <a:avLst/>
              <a:gdLst>
                <a:gd name="T0" fmla="*/ 80456 w 59"/>
                <a:gd name="T1" fmla="*/ 9893 h 58"/>
                <a:gd name="T2" fmla="*/ 178402 w 59"/>
                <a:gd name="T3" fmla="*/ 0 h 58"/>
                <a:gd name="T4" fmla="*/ 195893 w 59"/>
                <a:gd name="T5" fmla="*/ 0 h 58"/>
                <a:gd name="T6" fmla="*/ 206387 w 59"/>
                <a:gd name="T7" fmla="*/ 75847 h 58"/>
                <a:gd name="T8" fmla="*/ 73460 w 59"/>
                <a:gd name="T9" fmla="*/ 191266 h 58"/>
                <a:gd name="T10" fmla="*/ 80456 w 59"/>
                <a:gd name="T11" fmla="*/ 9893 h 58"/>
                <a:gd name="T12" fmla="*/ 0 60000 65536"/>
                <a:gd name="T13" fmla="*/ 0 60000 65536"/>
                <a:gd name="T14" fmla="*/ 0 60000 65536"/>
                <a:gd name="T15" fmla="*/ 0 60000 65536"/>
                <a:gd name="T16" fmla="*/ 0 60000 65536"/>
                <a:gd name="T17" fmla="*/ 0 60000 65536"/>
                <a:gd name="T18" fmla="*/ 0 w 59"/>
                <a:gd name="T19" fmla="*/ 0 h 58"/>
                <a:gd name="T20" fmla="*/ 59 w 59"/>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59" h="58">
                  <a:moveTo>
                    <a:pt x="23" y="3"/>
                  </a:moveTo>
                  <a:cubicBezTo>
                    <a:pt x="30" y="2"/>
                    <a:pt x="44" y="1"/>
                    <a:pt x="51" y="0"/>
                  </a:cubicBezTo>
                  <a:cubicBezTo>
                    <a:pt x="56" y="0"/>
                    <a:pt x="56" y="0"/>
                    <a:pt x="56" y="0"/>
                  </a:cubicBezTo>
                  <a:cubicBezTo>
                    <a:pt x="57" y="7"/>
                    <a:pt x="58" y="15"/>
                    <a:pt x="59" y="23"/>
                  </a:cubicBezTo>
                  <a:cubicBezTo>
                    <a:pt x="46" y="34"/>
                    <a:pt x="34" y="46"/>
                    <a:pt x="21" y="58"/>
                  </a:cubicBezTo>
                  <a:cubicBezTo>
                    <a:pt x="0" y="42"/>
                    <a:pt x="15" y="21"/>
                    <a:pt x="23" y="3"/>
                  </a:cubicBezTo>
                  <a:close/>
                </a:path>
              </a:pathLst>
            </a:custGeom>
            <a:solidFill>
              <a:srgbClr val="01A145"/>
            </a:solidFill>
            <a:ln>
              <a:noFill/>
            </a:ln>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2" name="Freeform 280"/>
            <p:cNvSpPr/>
            <p:nvPr/>
          </p:nvSpPr>
          <p:spPr bwMode="auto">
            <a:xfrm>
              <a:off x="1763611" y="4265248"/>
              <a:ext cx="198149" cy="94720"/>
            </a:xfrm>
            <a:custGeom>
              <a:avLst/>
              <a:gdLst>
                <a:gd name="T0" fmla="*/ 0 w 82"/>
                <a:gd name="T1" fmla="*/ 8 h 42"/>
                <a:gd name="T2" fmla="*/ 62 w 82"/>
                <a:gd name="T3" fmla="*/ 9 h 42"/>
                <a:gd name="T4" fmla="*/ 66 w 82"/>
                <a:gd name="T5" fmla="*/ 25 h 42"/>
                <a:gd name="T6" fmla="*/ 82 w 82"/>
                <a:gd name="T7" fmla="*/ 12 h 42"/>
                <a:gd name="T8" fmla="*/ 64 w 82"/>
                <a:gd name="T9" fmla="*/ 42 h 42"/>
                <a:gd name="T10" fmla="*/ 58 w 82"/>
                <a:gd name="T11" fmla="*/ 33 h 42"/>
                <a:gd name="T12" fmla="*/ 61 w 82"/>
                <a:gd name="T13" fmla="*/ 14 h 42"/>
                <a:gd name="T14" fmla="*/ 0 w 82"/>
                <a:gd name="T15" fmla="*/ 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2">
                  <a:moveTo>
                    <a:pt x="0" y="8"/>
                  </a:moveTo>
                  <a:cubicBezTo>
                    <a:pt x="20" y="8"/>
                    <a:pt x="41" y="5"/>
                    <a:pt x="62" y="9"/>
                  </a:cubicBezTo>
                  <a:cubicBezTo>
                    <a:pt x="64" y="14"/>
                    <a:pt x="65" y="20"/>
                    <a:pt x="66" y="25"/>
                  </a:cubicBezTo>
                  <a:cubicBezTo>
                    <a:pt x="71" y="21"/>
                    <a:pt x="77" y="16"/>
                    <a:pt x="82" y="12"/>
                  </a:cubicBezTo>
                  <a:cubicBezTo>
                    <a:pt x="77" y="22"/>
                    <a:pt x="71" y="32"/>
                    <a:pt x="64" y="42"/>
                  </a:cubicBezTo>
                  <a:cubicBezTo>
                    <a:pt x="62" y="39"/>
                    <a:pt x="59" y="35"/>
                    <a:pt x="58" y="33"/>
                  </a:cubicBezTo>
                  <a:cubicBezTo>
                    <a:pt x="59" y="27"/>
                    <a:pt x="63" y="21"/>
                    <a:pt x="61" y="14"/>
                  </a:cubicBezTo>
                  <a:cubicBezTo>
                    <a:pt x="42" y="0"/>
                    <a:pt x="18" y="20"/>
                    <a:pt x="0" y="8"/>
                  </a:cubicBezTo>
                  <a:close/>
                </a:path>
              </a:pathLst>
            </a:custGeom>
            <a:solidFill>
              <a:schemeClr val="bg1">
                <a:lumMod val="85000"/>
              </a:schemeClr>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grpSp>
          <p:nvGrpSpPr>
            <p:cNvPr id="64" name="Group 161"/>
            <p:cNvGrpSpPr>
              <a:grpSpLocks noChangeAspect="1"/>
            </p:cNvGrpSpPr>
            <p:nvPr/>
          </p:nvGrpSpPr>
          <p:grpSpPr bwMode="auto">
            <a:xfrm>
              <a:off x="1159533" y="2292565"/>
              <a:ext cx="4283812" cy="3116674"/>
              <a:chOff x="3539" y="485"/>
              <a:chExt cx="3329" cy="2590"/>
            </a:xfrm>
          </p:grpSpPr>
          <p:sp>
            <p:nvSpPr>
              <p:cNvPr id="65" name="Freeform 162"/>
              <p:cNvSpPr>
                <a:spLocks noEditPoints="1"/>
              </p:cNvSpPr>
              <p:nvPr/>
            </p:nvSpPr>
            <p:spPr bwMode="auto">
              <a:xfrm>
                <a:off x="6600" y="489"/>
                <a:ext cx="86" cy="82"/>
              </a:xfrm>
              <a:custGeom>
                <a:avLst/>
                <a:gdLst>
                  <a:gd name="T0" fmla="*/ 41 w 46"/>
                  <a:gd name="T1" fmla="*/ 56 h 44"/>
                  <a:gd name="T2" fmla="*/ 7 w 46"/>
                  <a:gd name="T3" fmla="*/ 48 h 44"/>
                  <a:gd name="T4" fmla="*/ 41 w 46"/>
                  <a:gd name="T5" fmla="*/ 43 h 44"/>
                  <a:gd name="T6" fmla="*/ 15 w 46"/>
                  <a:gd name="T7" fmla="*/ 34 h 44"/>
                  <a:gd name="T8" fmla="*/ 7 w 46"/>
                  <a:gd name="T9" fmla="*/ 35 h 44"/>
                  <a:gd name="T10" fmla="*/ 79 w 46"/>
                  <a:gd name="T11" fmla="*/ 0 h 44"/>
                  <a:gd name="T12" fmla="*/ 73 w 46"/>
                  <a:gd name="T13" fmla="*/ 35 h 44"/>
                  <a:gd name="T14" fmla="*/ 47 w 46"/>
                  <a:gd name="T15" fmla="*/ 34 h 44"/>
                  <a:gd name="T16" fmla="*/ 80 w 46"/>
                  <a:gd name="T17" fmla="*/ 43 h 44"/>
                  <a:gd name="T18" fmla="*/ 47 w 46"/>
                  <a:gd name="T19" fmla="*/ 48 h 44"/>
                  <a:gd name="T20" fmla="*/ 86 w 46"/>
                  <a:gd name="T21" fmla="*/ 56 h 44"/>
                  <a:gd name="T22" fmla="*/ 0 w 46"/>
                  <a:gd name="T23" fmla="*/ 62 h 44"/>
                  <a:gd name="T24" fmla="*/ 9 w 46"/>
                  <a:gd name="T25" fmla="*/ 63 h 44"/>
                  <a:gd name="T26" fmla="*/ 7 w 46"/>
                  <a:gd name="T27" fmla="*/ 82 h 44"/>
                  <a:gd name="T28" fmla="*/ 9 w 46"/>
                  <a:gd name="T29" fmla="*/ 63 h 44"/>
                  <a:gd name="T30" fmla="*/ 41 w 46"/>
                  <a:gd name="T31" fmla="*/ 28 h 44"/>
                  <a:gd name="T32" fmla="*/ 15 w 46"/>
                  <a:gd name="T33" fmla="*/ 6 h 44"/>
                  <a:gd name="T34" fmla="*/ 21 w 46"/>
                  <a:gd name="T35" fmla="*/ 13 h 44"/>
                  <a:gd name="T36" fmla="*/ 34 w 46"/>
                  <a:gd name="T37" fmla="*/ 21 h 44"/>
                  <a:gd name="T38" fmla="*/ 21 w 46"/>
                  <a:gd name="T39" fmla="*/ 13 h 44"/>
                  <a:gd name="T40" fmla="*/ 30 w 46"/>
                  <a:gd name="T41" fmla="*/ 63 h 44"/>
                  <a:gd name="T42" fmla="*/ 32 w 46"/>
                  <a:gd name="T43" fmla="*/ 82 h 44"/>
                  <a:gd name="T44" fmla="*/ 47 w 46"/>
                  <a:gd name="T45" fmla="*/ 67 h 44"/>
                  <a:gd name="T46" fmla="*/ 60 w 46"/>
                  <a:gd name="T47" fmla="*/ 78 h 44"/>
                  <a:gd name="T48" fmla="*/ 47 w 46"/>
                  <a:gd name="T49" fmla="*/ 67 h 44"/>
                  <a:gd name="T50" fmla="*/ 47 w 46"/>
                  <a:gd name="T51" fmla="*/ 6 h 44"/>
                  <a:gd name="T52" fmla="*/ 73 w 46"/>
                  <a:gd name="T53" fmla="*/ 28 h 44"/>
                  <a:gd name="T54" fmla="*/ 52 w 46"/>
                  <a:gd name="T55" fmla="*/ 22 h 44"/>
                  <a:gd name="T56" fmla="*/ 67 w 46"/>
                  <a:gd name="T57" fmla="*/ 13 h 44"/>
                  <a:gd name="T58" fmla="*/ 52 w 46"/>
                  <a:gd name="T59" fmla="*/ 22 h 44"/>
                  <a:gd name="T60" fmla="*/ 73 w 46"/>
                  <a:gd name="T61" fmla="*/ 63 h 44"/>
                  <a:gd name="T62" fmla="*/ 80 w 46"/>
                  <a:gd name="T63" fmla="*/ 8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44"/>
                  <a:gd name="T98" fmla="*/ 46 w 4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44">
                    <a:moveTo>
                      <a:pt x="0" y="30"/>
                    </a:moveTo>
                    <a:cubicBezTo>
                      <a:pt x="22" y="30"/>
                      <a:pt x="22" y="30"/>
                      <a:pt x="22" y="30"/>
                    </a:cubicBezTo>
                    <a:cubicBezTo>
                      <a:pt x="22" y="26"/>
                      <a:pt x="22" y="26"/>
                      <a:pt x="22" y="26"/>
                    </a:cubicBezTo>
                    <a:cubicBezTo>
                      <a:pt x="4" y="26"/>
                      <a:pt x="4" y="26"/>
                      <a:pt x="4" y="26"/>
                    </a:cubicBezTo>
                    <a:cubicBezTo>
                      <a:pt x="4" y="23"/>
                      <a:pt x="4" y="23"/>
                      <a:pt x="4" y="23"/>
                    </a:cubicBezTo>
                    <a:cubicBezTo>
                      <a:pt x="22" y="23"/>
                      <a:pt x="22" y="23"/>
                      <a:pt x="22" y="23"/>
                    </a:cubicBezTo>
                    <a:cubicBezTo>
                      <a:pt x="22" y="18"/>
                      <a:pt x="22" y="18"/>
                      <a:pt x="22" y="18"/>
                    </a:cubicBezTo>
                    <a:cubicBezTo>
                      <a:pt x="8" y="18"/>
                      <a:pt x="8" y="18"/>
                      <a:pt x="8" y="18"/>
                    </a:cubicBezTo>
                    <a:cubicBezTo>
                      <a:pt x="8" y="19"/>
                      <a:pt x="8" y="19"/>
                      <a:pt x="8" y="19"/>
                    </a:cubicBezTo>
                    <a:cubicBezTo>
                      <a:pt x="4" y="19"/>
                      <a:pt x="4" y="19"/>
                      <a:pt x="4" y="19"/>
                    </a:cubicBezTo>
                    <a:cubicBezTo>
                      <a:pt x="4" y="0"/>
                      <a:pt x="4" y="0"/>
                      <a:pt x="4" y="0"/>
                    </a:cubicBezTo>
                    <a:cubicBezTo>
                      <a:pt x="42" y="0"/>
                      <a:pt x="42" y="0"/>
                      <a:pt x="42" y="0"/>
                    </a:cubicBezTo>
                    <a:cubicBezTo>
                      <a:pt x="42" y="19"/>
                      <a:pt x="42" y="19"/>
                      <a:pt x="42" y="19"/>
                    </a:cubicBezTo>
                    <a:cubicBezTo>
                      <a:pt x="39" y="19"/>
                      <a:pt x="39" y="19"/>
                      <a:pt x="39" y="19"/>
                    </a:cubicBezTo>
                    <a:cubicBezTo>
                      <a:pt x="39" y="18"/>
                      <a:pt x="39" y="18"/>
                      <a:pt x="39" y="18"/>
                    </a:cubicBezTo>
                    <a:cubicBezTo>
                      <a:pt x="25" y="18"/>
                      <a:pt x="25" y="18"/>
                      <a:pt x="25" y="18"/>
                    </a:cubicBezTo>
                    <a:cubicBezTo>
                      <a:pt x="25" y="23"/>
                      <a:pt x="25" y="23"/>
                      <a:pt x="25" y="23"/>
                    </a:cubicBezTo>
                    <a:cubicBezTo>
                      <a:pt x="43" y="23"/>
                      <a:pt x="43" y="23"/>
                      <a:pt x="43" y="23"/>
                    </a:cubicBezTo>
                    <a:cubicBezTo>
                      <a:pt x="43" y="26"/>
                      <a:pt x="43" y="26"/>
                      <a:pt x="43" y="26"/>
                    </a:cubicBezTo>
                    <a:cubicBezTo>
                      <a:pt x="25" y="26"/>
                      <a:pt x="25" y="26"/>
                      <a:pt x="25" y="26"/>
                    </a:cubicBezTo>
                    <a:cubicBezTo>
                      <a:pt x="25" y="30"/>
                      <a:pt x="25" y="30"/>
                      <a:pt x="25" y="30"/>
                    </a:cubicBezTo>
                    <a:cubicBezTo>
                      <a:pt x="46" y="30"/>
                      <a:pt x="46" y="30"/>
                      <a:pt x="46" y="30"/>
                    </a:cubicBezTo>
                    <a:cubicBezTo>
                      <a:pt x="46" y="33"/>
                      <a:pt x="46" y="33"/>
                      <a:pt x="46" y="33"/>
                    </a:cubicBezTo>
                    <a:cubicBezTo>
                      <a:pt x="0" y="33"/>
                      <a:pt x="0" y="33"/>
                      <a:pt x="0" y="33"/>
                    </a:cubicBezTo>
                    <a:lnTo>
                      <a:pt x="0" y="30"/>
                    </a:lnTo>
                    <a:close/>
                    <a:moveTo>
                      <a:pt x="5" y="34"/>
                    </a:moveTo>
                    <a:cubicBezTo>
                      <a:pt x="9" y="35"/>
                      <a:pt x="9" y="35"/>
                      <a:pt x="9" y="35"/>
                    </a:cubicBezTo>
                    <a:cubicBezTo>
                      <a:pt x="7" y="39"/>
                      <a:pt x="5" y="42"/>
                      <a:pt x="4" y="44"/>
                    </a:cubicBezTo>
                    <a:cubicBezTo>
                      <a:pt x="3" y="44"/>
                      <a:pt x="2" y="44"/>
                      <a:pt x="1" y="43"/>
                    </a:cubicBezTo>
                    <a:cubicBezTo>
                      <a:pt x="2" y="40"/>
                      <a:pt x="4" y="37"/>
                      <a:pt x="5" y="34"/>
                    </a:cubicBezTo>
                    <a:close/>
                    <a:moveTo>
                      <a:pt x="8" y="15"/>
                    </a:moveTo>
                    <a:cubicBezTo>
                      <a:pt x="22" y="15"/>
                      <a:pt x="22" y="15"/>
                      <a:pt x="22" y="15"/>
                    </a:cubicBezTo>
                    <a:cubicBezTo>
                      <a:pt x="22" y="3"/>
                      <a:pt x="22" y="3"/>
                      <a:pt x="22" y="3"/>
                    </a:cubicBezTo>
                    <a:cubicBezTo>
                      <a:pt x="8" y="3"/>
                      <a:pt x="8" y="3"/>
                      <a:pt x="8" y="3"/>
                    </a:cubicBezTo>
                    <a:lnTo>
                      <a:pt x="8" y="15"/>
                    </a:lnTo>
                    <a:close/>
                    <a:moveTo>
                      <a:pt x="11" y="7"/>
                    </a:moveTo>
                    <a:cubicBezTo>
                      <a:pt x="13" y="5"/>
                      <a:pt x="13" y="5"/>
                      <a:pt x="13" y="5"/>
                    </a:cubicBezTo>
                    <a:cubicBezTo>
                      <a:pt x="16" y="7"/>
                      <a:pt x="17" y="10"/>
                      <a:pt x="18" y="11"/>
                    </a:cubicBezTo>
                    <a:cubicBezTo>
                      <a:pt x="15" y="13"/>
                      <a:pt x="15" y="13"/>
                      <a:pt x="15" y="13"/>
                    </a:cubicBezTo>
                    <a:cubicBezTo>
                      <a:pt x="14" y="11"/>
                      <a:pt x="12" y="9"/>
                      <a:pt x="11" y="7"/>
                    </a:cubicBezTo>
                    <a:close/>
                    <a:moveTo>
                      <a:pt x="13" y="36"/>
                    </a:moveTo>
                    <a:cubicBezTo>
                      <a:pt x="16" y="34"/>
                      <a:pt x="16" y="34"/>
                      <a:pt x="16" y="34"/>
                    </a:cubicBezTo>
                    <a:cubicBezTo>
                      <a:pt x="18" y="37"/>
                      <a:pt x="19" y="40"/>
                      <a:pt x="20" y="42"/>
                    </a:cubicBezTo>
                    <a:cubicBezTo>
                      <a:pt x="17" y="44"/>
                      <a:pt x="17" y="44"/>
                      <a:pt x="17" y="44"/>
                    </a:cubicBezTo>
                    <a:cubicBezTo>
                      <a:pt x="16" y="41"/>
                      <a:pt x="15" y="38"/>
                      <a:pt x="13" y="36"/>
                    </a:cubicBezTo>
                    <a:close/>
                    <a:moveTo>
                      <a:pt x="25" y="36"/>
                    </a:moveTo>
                    <a:cubicBezTo>
                      <a:pt x="27" y="34"/>
                      <a:pt x="27" y="34"/>
                      <a:pt x="27" y="34"/>
                    </a:cubicBezTo>
                    <a:cubicBezTo>
                      <a:pt x="29" y="36"/>
                      <a:pt x="31" y="39"/>
                      <a:pt x="32" y="42"/>
                    </a:cubicBezTo>
                    <a:cubicBezTo>
                      <a:pt x="29" y="44"/>
                      <a:pt x="29" y="44"/>
                      <a:pt x="29" y="44"/>
                    </a:cubicBezTo>
                    <a:cubicBezTo>
                      <a:pt x="27" y="41"/>
                      <a:pt x="26" y="38"/>
                      <a:pt x="25" y="36"/>
                    </a:cubicBezTo>
                    <a:close/>
                    <a:moveTo>
                      <a:pt x="39" y="3"/>
                    </a:moveTo>
                    <a:cubicBezTo>
                      <a:pt x="25" y="3"/>
                      <a:pt x="25" y="3"/>
                      <a:pt x="25" y="3"/>
                    </a:cubicBezTo>
                    <a:cubicBezTo>
                      <a:pt x="25" y="15"/>
                      <a:pt x="25" y="15"/>
                      <a:pt x="25" y="15"/>
                    </a:cubicBezTo>
                    <a:cubicBezTo>
                      <a:pt x="39" y="15"/>
                      <a:pt x="39" y="15"/>
                      <a:pt x="39" y="15"/>
                    </a:cubicBezTo>
                    <a:lnTo>
                      <a:pt x="39" y="3"/>
                    </a:lnTo>
                    <a:close/>
                    <a:moveTo>
                      <a:pt x="28" y="12"/>
                    </a:moveTo>
                    <a:cubicBezTo>
                      <a:pt x="30" y="10"/>
                      <a:pt x="31" y="7"/>
                      <a:pt x="33" y="5"/>
                    </a:cubicBezTo>
                    <a:cubicBezTo>
                      <a:pt x="36" y="7"/>
                      <a:pt x="36" y="7"/>
                      <a:pt x="36" y="7"/>
                    </a:cubicBezTo>
                    <a:cubicBezTo>
                      <a:pt x="34" y="9"/>
                      <a:pt x="32" y="12"/>
                      <a:pt x="31" y="14"/>
                    </a:cubicBezTo>
                    <a:lnTo>
                      <a:pt x="28" y="12"/>
                    </a:lnTo>
                    <a:close/>
                    <a:moveTo>
                      <a:pt x="36" y="36"/>
                    </a:moveTo>
                    <a:cubicBezTo>
                      <a:pt x="39" y="34"/>
                      <a:pt x="39" y="34"/>
                      <a:pt x="39" y="34"/>
                    </a:cubicBezTo>
                    <a:cubicBezTo>
                      <a:pt x="41" y="36"/>
                      <a:pt x="44" y="39"/>
                      <a:pt x="46" y="42"/>
                    </a:cubicBezTo>
                    <a:cubicBezTo>
                      <a:pt x="43" y="44"/>
                      <a:pt x="43" y="44"/>
                      <a:pt x="43" y="44"/>
                    </a:cubicBezTo>
                    <a:cubicBezTo>
                      <a:pt x="41" y="41"/>
                      <a:pt x="38" y="39"/>
                      <a:pt x="36" y="3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6" name="Freeform 163"/>
              <p:cNvSpPr>
                <a:spLocks noEditPoints="1"/>
              </p:cNvSpPr>
              <p:nvPr/>
            </p:nvSpPr>
            <p:spPr bwMode="auto">
              <a:xfrm>
                <a:off x="6690" y="485"/>
                <a:ext cx="86" cy="86"/>
              </a:xfrm>
              <a:custGeom>
                <a:avLst/>
                <a:gdLst>
                  <a:gd name="T0" fmla="*/ 24 w 46"/>
                  <a:gd name="T1" fmla="*/ 71 h 46"/>
                  <a:gd name="T2" fmla="*/ 45 w 46"/>
                  <a:gd name="T3" fmla="*/ 60 h 46"/>
                  <a:gd name="T4" fmla="*/ 45 w 46"/>
                  <a:gd name="T5" fmla="*/ 24 h 46"/>
                  <a:gd name="T6" fmla="*/ 36 w 46"/>
                  <a:gd name="T7" fmla="*/ 24 h 46"/>
                  <a:gd name="T8" fmla="*/ 30 w 46"/>
                  <a:gd name="T9" fmla="*/ 56 h 46"/>
                  <a:gd name="T10" fmla="*/ 6 w 46"/>
                  <a:gd name="T11" fmla="*/ 86 h 46"/>
                  <a:gd name="T12" fmla="*/ 0 w 46"/>
                  <a:gd name="T13" fmla="*/ 80 h 46"/>
                  <a:gd name="T14" fmla="*/ 22 w 46"/>
                  <a:gd name="T15" fmla="*/ 52 h 46"/>
                  <a:gd name="T16" fmla="*/ 28 w 46"/>
                  <a:gd name="T17" fmla="*/ 24 h 46"/>
                  <a:gd name="T18" fmla="*/ 2 w 46"/>
                  <a:gd name="T19" fmla="*/ 24 h 46"/>
                  <a:gd name="T20" fmla="*/ 2 w 46"/>
                  <a:gd name="T21" fmla="*/ 17 h 46"/>
                  <a:gd name="T22" fmla="*/ 28 w 46"/>
                  <a:gd name="T23" fmla="*/ 17 h 46"/>
                  <a:gd name="T24" fmla="*/ 28 w 46"/>
                  <a:gd name="T25" fmla="*/ 0 h 46"/>
                  <a:gd name="T26" fmla="*/ 36 w 46"/>
                  <a:gd name="T27" fmla="*/ 0 h 46"/>
                  <a:gd name="T28" fmla="*/ 36 w 46"/>
                  <a:gd name="T29" fmla="*/ 17 h 46"/>
                  <a:gd name="T30" fmla="*/ 86 w 46"/>
                  <a:gd name="T31" fmla="*/ 17 h 46"/>
                  <a:gd name="T32" fmla="*/ 86 w 46"/>
                  <a:gd name="T33" fmla="*/ 24 h 46"/>
                  <a:gd name="T34" fmla="*/ 52 w 46"/>
                  <a:gd name="T35" fmla="*/ 24 h 46"/>
                  <a:gd name="T36" fmla="*/ 52 w 46"/>
                  <a:gd name="T37" fmla="*/ 54 h 46"/>
                  <a:gd name="T38" fmla="*/ 75 w 46"/>
                  <a:gd name="T39" fmla="*/ 30 h 46"/>
                  <a:gd name="T40" fmla="*/ 80 w 46"/>
                  <a:gd name="T41" fmla="*/ 34 h 46"/>
                  <a:gd name="T42" fmla="*/ 52 w 46"/>
                  <a:gd name="T43" fmla="*/ 64 h 46"/>
                  <a:gd name="T44" fmla="*/ 52 w 46"/>
                  <a:gd name="T45" fmla="*/ 69 h 46"/>
                  <a:gd name="T46" fmla="*/ 58 w 46"/>
                  <a:gd name="T47" fmla="*/ 77 h 46"/>
                  <a:gd name="T48" fmla="*/ 69 w 46"/>
                  <a:gd name="T49" fmla="*/ 77 h 46"/>
                  <a:gd name="T50" fmla="*/ 79 w 46"/>
                  <a:gd name="T51" fmla="*/ 71 h 46"/>
                  <a:gd name="T52" fmla="*/ 79 w 46"/>
                  <a:gd name="T53" fmla="*/ 58 h 46"/>
                  <a:gd name="T54" fmla="*/ 86 w 46"/>
                  <a:gd name="T55" fmla="*/ 60 h 46"/>
                  <a:gd name="T56" fmla="*/ 84 w 46"/>
                  <a:gd name="T57" fmla="*/ 75 h 46"/>
                  <a:gd name="T58" fmla="*/ 71 w 46"/>
                  <a:gd name="T59" fmla="*/ 84 h 46"/>
                  <a:gd name="T60" fmla="*/ 56 w 46"/>
                  <a:gd name="T61" fmla="*/ 84 h 46"/>
                  <a:gd name="T62" fmla="*/ 45 w 46"/>
                  <a:gd name="T63" fmla="*/ 71 h 46"/>
                  <a:gd name="T64" fmla="*/ 45 w 46"/>
                  <a:gd name="T65" fmla="*/ 69 h 46"/>
                  <a:gd name="T66" fmla="*/ 30 w 46"/>
                  <a:gd name="T67" fmla="*/ 79 h 46"/>
                  <a:gd name="T68" fmla="*/ 24 w 46"/>
                  <a:gd name="T69" fmla="*/ 71 h 46"/>
                  <a:gd name="T70" fmla="*/ 52 w 46"/>
                  <a:gd name="T71" fmla="*/ 6 h 46"/>
                  <a:gd name="T72" fmla="*/ 56 w 46"/>
                  <a:gd name="T73" fmla="*/ 0 h 46"/>
                  <a:gd name="T74" fmla="*/ 71 w 46"/>
                  <a:gd name="T75" fmla="*/ 11 h 46"/>
                  <a:gd name="T76" fmla="*/ 67 w 46"/>
                  <a:gd name="T77" fmla="*/ 17 h 46"/>
                  <a:gd name="T78" fmla="*/ 52 w 46"/>
                  <a:gd name="T79" fmla="*/ 6 h 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
                  <a:gd name="T121" fmla="*/ 0 h 46"/>
                  <a:gd name="T122" fmla="*/ 46 w 46"/>
                  <a:gd name="T123" fmla="*/ 46 h 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 h="46">
                    <a:moveTo>
                      <a:pt x="13" y="38"/>
                    </a:moveTo>
                    <a:cubicBezTo>
                      <a:pt x="17" y="36"/>
                      <a:pt x="20" y="34"/>
                      <a:pt x="24" y="32"/>
                    </a:cubicBezTo>
                    <a:cubicBezTo>
                      <a:pt x="24" y="13"/>
                      <a:pt x="24" y="13"/>
                      <a:pt x="24" y="13"/>
                    </a:cubicBezTo>
                    <a:cubicBezTo>
                      <a:pt x="19" y="13"/>
                      <a:pt x="19" y="13"/>
                      <a:pt x="19" y="13"/>
                    </a:cubicBezTo>
                    <a:cubicBezTo>
                      <a:pt x="18" y="20"/>
                      <a:pt x="17" y="26"/>
                      <a:pt x="16" y="30"/>
                    </a:cubicBezTo>
                    <a:cubicBezTo>
                      <a:pt x="13" y="37"/>
                      <a:pt x="9" y="42"/>
                      <a:pt x="3" y="46"/>
                    </a:cubicBezTo>
                    <a:cubicBezTo>
                      <a:pt x="2" y="45"/>
                      <a:pt x="1" y="44"/>
                      <a:pt x="0" y="43"/>
                    </a:cubicBezTo>
                    <a:cubicBezTo>
                      <a:pt x="6" y="39"/>
                      <a:pt x="10" y="34"/>
                      <a:pt x="12" y="28"/>
                    </a:cubicBezTo>
                    <a:cubicBezTo>
                      <a:pt x="13" y="25"/>
                      <a:pt x="14" y="20"/>
                      <a:pt x="15" y="13"/>
                    </a:cubicBezTo>
                    <a:cubicBezTo>
                      <a:pt x="1" y="13"/>
                      <a:pt x="1" y="13"/>
                      <a:pt x="1" y="13"/>
                    </a:cubicBezTo>
                    <a:cubicBezTo>
                      <a:pt x="1" y="9"/>
                      <a:pt x="1" y="9"/>
                      <a:pt x="1" y="9"/>
                    </a:cubicBezTo>
                    <a:cubicBezTo>
                      <a:pt x="15" y="9"/>
                      <a:pt x="15" y="9"/>
                      <a:pt x="15" y="9"/>
                    </a:cubicBezTo>
                    <a:cubicBezTo>
                      <a:pt x="15" y="7"/>
                      <a:pt x="15" y="3"/>
                      <a:pt x="15" y="0"/>
                    </a:cubicBezTo>
                    <a:cubicBezTo>
                      <a:pt x="19" y="0"/>
                      <a:pt x="19" y="0"/>
                      <a:pt x="19" y="0"/>
                    </a:cubicBezTo>
                    <a:cubicBezTo>
                      <a:pt x="19" y="3"/>
                      <a:pt x="19" y="7"/>
                      <a:pt x="19" y="9"/>
                    </a:cubicBezTo>
                    <a:cubicBezTo>
                      <a:pt x="46" y="9"/>
                      <a:pt x="46" y="9"/>
                      <a:pt x="46" y="9"/>
                    </a:cubicBezTo>
                    <a:cubicBezTo>
                      <a:pt x="46" y="13"/>
                      <a:pt x="46" y="13"/>
                      <a:pt x="46" y="13"/>
                    </a:cubicBezTo>
                    <a:cubicBezTo>
                      <a:pt x="28" y="13"/>
                      <a:pt x="28" y="13"/>
                      <a:pt x="28" y="13"/>
                    </a:cubicBezTo>
                    <a:cubicBezTo>
                      <a:pt x="28" y="29"/>
                      <a:pt x="28" y="29"/>
                      <a:pt x="28" y="29"/>
                    </a:cubicBezTo>
                    <a:cubicBezTo>
                      <a:pt x="32" y="25"/>
                      <a:pt x="36" y="21"/>
                      <a:pt x="40" y="16"/>
                    </a:cubicBezTo>
                    <a:cubicBezTo>
                      <a:pt x="43" y="18"/>
                      <a:pt x="43" y="18"/>
                      <a:pt x="43" y="18"/>
                    </a:cubicBezTo>
                    <a:cubicBezTo>
                      <a:pt x="39" y="24"/>
                      <a:pt x="34" y="30"/>
                      <a:pt x="28" y="34"/>
                    </a:cubicBezTo>
                    <a:cubicBezTo>
                      <a:pt x="28" y="37"/>
                      <a:pt x="28" y="37"/>
                      <a:pt x="28" y="37"/>
                    </a:cubicBezTo>
                    <a:cubicBezTo>
                      <a:pt x="28" y="40"/>
                      <a:pt x="29" y="41"/>
                      <a:pt x="31" y="41"/>
                    </a:cubicBezTo>
                    <a:cubicBezTo>
                      <a:pt x="37" y="41"/>
                      <a:pt x="37" y="41"/>
                      <a:pt x="37" y="41"/>
                    </a:cubicBezTo>
                    <a:cubicBezTo>
                      <a:pt x="40" y="41"/>
                      <a:pt x="41" y="40"/>
                      <a:pt x="42" y="38"/>
                    </a:cubicBezTo>
                    <a:cubicBezTo>
                      <a:pt x="42" y="36"/>
                      <a:pt x="42" y="34"/>
                      <a:pt x="42" y="31"/>
                    </a:cubicBezTo>
                    <a:cubicBezTo>
                      <a:pt x="44" y="31"/>
                      <a:pt x="45" y="32"/>
                      <a:pt x="46" y="32"/>
                    </a:cubicBezTo>
                    <a:cubicBezTo>
                      <a:pt x="46" y="36"/>
                      <a:pt x="46" y="38"/>
                      <a:pt x="45" y="40"/>
                    </a:cubicBezTo>
                    <a:cubicBezTo>
                      <a:pt x="44" y="43"/>
                      <a:pt x="42" y="45"/>
                      <a:pt x="38" y="45"/>
                    </a:cubicBezTo>
                    <a:cubicBezTo>
                      <a:pt x="30" y="45"/>
                      <a:pt x="30" y="45"/>
                      <a:pt x="30" y="45"/>
                    </a:cubicBezTo>
                    <a:cubicBezTo>
                      <a:pt x="26" y="45"/>
                      <a:pt x="24" y="43"/>
                      <a:pt x="24" y="38"/>
                    </a:cubicBezTo>
                    <a:cubicBezTo>
                      <a:pt x="24" y="37"/>
                      <a:pt x="24" y="37"/>
                      <a:pt x="24" y="37"/>
                    </a:cubicBezTo>
                    <a:cubicBezTo>
                      <a:pt x="21" y="39"/>
                      <a:pt x="18" y="40"/>
                      <a:pt x="16" y="42"/>
                    </a:cubicBezTo>
                    <a:cubicBezTo>
                      <a:pt x="15" y="41"/>
                      <a:pt x="14" y="39"/>
                      <a:pt x="13" y="38"/>
                    </a:cubicBezTo>
                    <a:close/>
                    <a:moveTo>
                      <a:pt x="28" y="3"/>
                    </a:moveTo>
                    <a:cubicBezTo>
                      <a:pt x="30" y="0"/>
                      <a:pt x="30" y="0"/>
                      <a:pt x="30" y="0"/>
                    </a:cubicBezTo>
                    <a:cubicBezTo>
                      <a:pt x="33" y="2"/>
                      <a:pt x="36" y="4"/>
                      <a:pt x="38" y="6"/>
                    </a:cubicBezTo>
                    <a:cubicBezTo>
                      <a:pt x="36" y="9"/>
                      <a:pt x="36" y="9"/>
                      <a:pt x="36" y="9"/>
                    </a:cubicBezTo>
                    <a:cubicBezTo>
                      <a:pt x="33" y="7"/>
                      <a:pt x="31" y="5"/>
                      <a:pt x="28"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7" name="Freeform 164"/>
              <p:cNvSpPr>
                <a:spLocks noEditPoints="1"/>
              </p:cNvSpPr>
              <p:nvPr/>
            </p:nvSpPr>
            <p:spPr bwMode="auto">
              <a:xfrm>
                <a:off x="6780" y="487"/>
                <a:ext cx="88" cy="84"/>
              </a:xfrm>
              <a:custGeom>
                <a:avLst/>
                <a:gdLst>
                  <a:gd name="T0" fmla="*/ 4 w 47"/>
                  <a:gd name="T1" fmla="*/ 22 h 45"/>
                  <a:gd name="T2" fmla="*/ 22 w 47"/>
                  <a:gd name="T3" fmla="*/ 34 h 45"/>
                  <a:gd name="T4" fmla="*/ 17 w 47"/>
                  <a:gd name="T5" fmla="*/ 41 h 45"/>
                  <a:gd name="T6" fmla="*/ 0 w 47"/>
                  <a:gd name="T7" fmla="*/ 28 h 45"/>
                  <a:gd name="T8" fmla="*/ 4 w 47"/>
                  <a:gd name="T9" fmla="*/ 22 h 45"/>
                  <a:gd name="T10" fmla="*/ 15 w 47"/>
                  <a:gd name="T11" fmla="*/ 47 h 45"/>
                  <a:gd name="T12" fmla="*/ 22 w 47"/>
                  <a:gd name="T13" fmla="*/ 52 h 45"/>
                  <a:gd name="T14" fmla="*/ 9 w 47"/>
                  <a:gd name="T15" fmla="*/ 84 h 45"/>
                  <a:gd name="T16" fmla="*/ 2 w 47"/>
                  <a:gd name="T17" fmla="*/ 80 h 45"/>
                  <a:gd name="T18" fmla="*/ 15 w 47"/>
                  <a:gd name="T19" fmla="*/ 47 h 45"/>
                  <a:gd name="T20" fmla="*/ 9 w 47"/>
                  <a:gd name="T21" fmla="*/ 0 h 45"/>
                  <a:gd name="T22" fmla="*/ 26 w 47"/>
                  <a:gd name="T23" fmla="*/ 13 h 45"/>
                  <a:gd name="T24" fmla="*/ 21 w 47"/>
                  <a:gd name="T25" fmla="*/ 19 h 45"/>
                  <a:gd name="T26" fmla="*/ 4 w 47"/>
                  <a:gd name="T27" fmla="*/ 6 h 45"/>
                  <a:gd name="T28" fmla="*/ 9 w 47"/>
                  <a:gd name="T29" fmla="*/ 0 h 45"/>
                  <a:gd name="T30" fmla="*/ 24 w 47"/>
                  <a:gd name="T31" fmla="*/ 71 h 45"/>
                  <a:gd name="T32" fmla="*/ 52 w 47"/>
                  <a:gd name="T33" fmla="*/ 71 h 45"/>
                  <a:gd name="T34" fmla="*/ 52 w 47"/>
                  <a:gd name="T35" fmla="*/ 13 h 45"/>
                  <a:gd name="T36" fmla="*/ 30 w 47"/>
                  <a:gd name="T37" fmla="*/ 13 h 45"/>
                  <a:gd name="T38" fmla="*/ 30 w 47"/>
                  <a:gd name="T39" fmla="*/ 7 h 45"/>
                  <a:gd name="T40" fmla="*/ 84 w 47"/>
                  <a:gd name="T41" fmla="*/ 7 h 45"/>
                  <a:gd name="T42" fmla="*/ 84 w 47"/>
                  <a:gd name="T43" fmla="*/ 13 h 45"/>
                  <a:gd name="T44" fmla="*/ 60 w 47"/>
                  <a:gd name="T45" fmla="*/ 13 h 45"/>
                  <a:gd name="T46" fmla="*/ 60 w 47"/>
                  <a:gd name="T47" fmla="*/ 71 h 45"/>
                  <a:gd name="T48" fmla="*/ 88 w 47"/>
                  <a:gd name="T49" fmla="*/ 71 h 45"/>
                  <a:gd name="T50" fmla="*/ 88 w 47"/>
                  <a:gd name="T51" fmla="*/ 78 h 45"/>
                  <a:gd name="T52" fmla="*/ 24 w 47"/>
                  <a:gd name="T53" fmla="*/ 78 h 45"/>
                  <a:gd name="T54" fmla="*/ 24 w 47"/>
                  <a:gd name="T55" fmla="*/ 71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45"/>
                  <a:gd name="T86" fmla="*/ 47 w 47"/>
                  <a:gd name="T87" fmla="*/ 45 h 4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45">
                    <a:moveTo>
                      <a:pt x="2" y="12"/>
                    </a:moveTo>
                    <a:cubicBezTo>
                      <a:pt x="5" y="14"/>
                      <a:pt x="9" y="16"/>
                      <a:pt x="12" y="18"/>
                    </a:cubicBezTo>
                    <a:cubicBezTo>
                      <a:pt x="9" y="22"/>
                      <a:pt x="9" y="22"/>
                      <a:pt x="9" y="22"/>
                    </a:cubicBezTo>
                    <a:cubicBezTo>
                      <a:pt x="6" y="19"/>
                      <a:pt x="3" y="17"/>
                      <a:pt x="0" y="15"/>
                    </a:cubicBezTo>
                    <a:lnTo>
                      <a:pt x="2" y="12"/>
                    </a:lnTo>
                    <a:close/>
                    <a:moveTo>
                      <a:pt x="8" y="25"/>
                    </a:moveTo>
                    <a:cubicBezTo>
                      <a:pt x="9" y="26"/>
                      <a:pt x="11" y="27"/>
                      <a:pt x="12" y="28"/>
                    </a:cubicBezTo>
                    <a:cubicBezTo>
                      <a:pt x="10" y="33"/>
                      <a:pt x="7" y="39"/>
                      <a:pt x="5" y="45"/>
                    </a:cubicBezTo>
                    <a:cubicBezTo>
                      <a:pt x="1" y="43"/>
                      <a:pt x="1" y="43"/>
                      <a:pt x="1" y="43"/>
                    </a:cubicBezTo>
                    <a:cubicBezTo>
                      <a:pt x="4" y="38"/>
                      <a:pt x="6" y="32"/>
                      <a:pt x="8" y="25"/>
                    </a:cubicBezTo>
                    <a:close/>
                    <a:moveTo>
                      <a:pt x="5" y="0"/>
                    </a:moveTo>
                    <a:cubicBezTo>
                      <a:pt x="8" y="2"/>
                      <a:pt x="11" y="4"/>
                      <a:pt x="14" y="7"/>
                    </a:cubicBezTo>
                    <a:cubicBezTo>
                      <a:pt x="11" y="10"/>
                      <a:pt x="11" y="10"/>
                      <a:pt x="11" y="10"/>
                    </a:cubicBezTo>
                    <a:cubicBezTo>
                      <a:pt x="8" y="7"/>
                      <a:pt x="5" y="5"/>
                      <a:pt x="2" y="3"/>
                    </a:cubicBezTo>
                    <a:lnTo>
                      <a:pt x="5" y="0"/>
                    </a:lnTo>
                    <a:close/>
                    <a:moveTo>
                      <a:pt x="13" y="38"/>
                    </a:moveTo>
                    <a:cubicBezTo>
                      <a:pt x="28" y="38"/>
                      <a:pt x="28" y="38"/>
                      <a:pt x="28" y="38"/>
                    </a:cubicBezTo>
                    <a:cubicBezTo>
                      <a:pt x="28" y="7"/>
                      <a:pt x="28" y="7"/>
                      <a:pt x="28" y="7"/>
                    </a:cubicBezTo>
                    <a:cubicBezTo>
                      <a:pt x="16" y="7"/>
                      <a:pt x="16" y="7"/>
                      <a:pt x="16" y="7"/>
                    </a:cubicBezTo>
                    <a:cubicBezTo>
                      <a:pt x="16" y="4"/>
                      <a:pt x="16" y="4"/>
                      <a:pt x="16" y="4"/>
                    </a:cubicBezTo>
                    <a:cubicBezTo>
                      <a:pt x="45" y="4"/>
                      <a:pt x="45" y="4"/>
                      <a:pt x="45" y="4"/>
                    </a:cubicBezTo>
                    <a:cubicBezTo>
                      <a:pt x="45" y="7"/>
                      <a:pt x="45" y="7"/>
                      <a:pt x="45" y="7"/>
                    </a:cubicBezTo>
                    <a:cubicBezTo>
                      <a:pt x="32" y="7"/>
                      <a:pt x="32" y="7"/>
                      <a:pt x="32" y="7"/>
                    </a:cubicBezTo>
                    <a:cubicBezTo>
                      <a:pt x="32" y="38"/>
                      <a:pt x="32" y="38"/>
                      <a:pt x="32" y="38"/>
                    </a:cubicBezTo>
                    <a:cubicBezTo>
                      <a:pt x="47" y="38"/>
                      <a:pt x="47" y="38"/>
                      <a:pt x="47" y="38"/>
                    </a:cubicBezTo>
                    <a:cubicBezTo>
                      <a:pt x="47" y="42"/>
                      <a:pt x="47" y="42"/>
                      <a:pt x="47" y="42"/>
                    </a:cubicBezTo>
                    <a:cubicBezTo>
                      <a:pt x="13" y="42"/>
                      <a:pt x="13" y="42"/>
                      <a:pt x="13" y="42"/>
                    </a:cubicBezTo>
                    <a:lnTo>
                      <a:pt x="13"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8" name="Freeform 165"/>
              <p:cNvSpPr>
                <a:spLocks noEditPoints="1"/>
              </p:cNvSpPr>
              <p:nvPr/>
            </p:nvSpPr>
            <p:spPr bwMode="auto">
              <a:xfrm>
                <a:off x="6532" y="778"/>
                <a:ext cx="84" cy="87"/>
              </a:xfrm>
              <a:custGeom>
                <a:avLst/>
                <a:gdLst>
                  <a:gd name="T0" fmla="*/ 6 w 84"/>
                  <a:gd name="T1" fmla="*/ 34 h 87"/>
                  <a:gd name="T2" fmla="*/ 37 w 84"/>
                  <a:gd name="T3" fmla="*/ 34 h 87"/>
                  <a:gd name="T4" fmla="*/ 37 w 84"/>
                  <a:gd name="T5" fmla="*/ 21 h 87"/>
                  <a:gd name="T6" fmla="*/ 0 w 84"/>
                  <a:gd name="T7" fmla="*/ 21 h 87"/>
                  <a:gd name="T8" fmla="*/ 0 w 84"/>
                  <a:gd name="T9" fmla="*/ 13 h 87"/>
                  <a:gd name="T10" fmla="*/ 37 w 84"/>
                  <a:gd name="T11" fmla="*/ 13 h 87"/>
                  <a:gd name="T12" fmla="*/ 37 w 84"/>
                  <a:gd name="T13" fmla="*/ 0 h 87"/>
                  <a:gd name="T14" fmla="*/ 45 w 84"/>
                  <a:gd name="T15" fmla="*/ 0 h 87"/>
                  <a:gd name="T16" fmla="*/ 45 w 84"/>
                  <a:gd name="T17" fmla="*/ 13 h 87"/>
                  <a:gd name="T18" fmla="*/ 84 w 84"/>
                  <a:gd name="T19" fmla="*/ 13 h 87"/>
                  <a:gd name="T20" fmla="*/ 84 w 84"/>
                  <a:gd name="T21" fmla="*/ 21 h 87"/>
                  <a:gd name="T22" fmla="*/ 45 w 84"/>
                  <a:gd name="T23" fmla="*/ 21 h 87"/>
                  <a:gd name="T24" fmla="*/ 45 w 84"/>
                  <a:gd name="T25" fmla="*/ 34 h 87"/>
                  <a:gd name="T26" fmla="*/ 77 w 84"/>
                  <a:gd name="T27" fmla="*/ 34 h 87"/>
                  <a:gd name="T28" fmla="*/ 77 w 84"/>
                  <a:gd name="T29" fmla="*/ 40 h 87"/>
                  <a:gd name="T30" fmla="*/ 6 w 84"/>
                  <a:gd name="T31" fmla="*/ 40 h 87"/>
                  <a:gd name="T32" fmla="*/ 6 w 84"/>
                  <a:gd name="T33" fmla="*/ 34 h 87"/>
                  <a:gd name="T34" fmla="*/ 73 w 84"/>
                  <a:gd name="T35" fmla="*/ 51 h 87"/>
                  <a:gd name="T36" fmla="*/ 73 w 84"/>
                  <a:gd name="T37" fmla="*/ 87 h 87"/>
                  <a:gd name="T38" fmla="*/ 66 w 84"/>
                  <a:gd name="T39" fmla="*/ 87 h 87"/>
                  <a:gd name="T40" fmla="*/ 66 w 84"/>
                  <a:gd name="T41" fmla="*/ 81 h 87"/>
                  <a:gd name="T42" fmla="*/ 17 w 84"/>
                  <a:gd name="T43" fmla="*/ 81 h 87"/>
                  <a:gd name="T44" fmla="*/ 17 w 84"/>
                  <a:gd name="T45" fmla="*/ 87 h 87"/>
                  <a:gd name="T46" fmla="*/ 9 w 84"/>
                  <a:gd name="T47" fmla="*/ 87 h 87"/>
                  <a:gd name="T48" fmla="*/ 9 w 84"/>
                  <a:gd name="T49" fmla="*/ 51 h 87"/>
                  <a:gd name="T50" fmla="*/ 73 w 84"/>
                  <a:gd name="T51" fmla="*/ 51 h 87"/>
                  <a:gd name="T52" fmla="*/ 66 w 84"/>
                  <a:gd name="T53" fmla="*/ 58 h 87"/>
                  <a:gd name="T54" fmla="*/ 17 w 84"/>
                  <a:gd name="T55" fmla="*/ 58 h 87"/>
                  <a:gd name="T56" fmla="*/ 17 w 84"/>
                  <a:gd name="T57" fmla="*/ 75 h 87"/>
                  <a:gd name="T58" fmla="*/ 66 w 84"/>
                  <a:gd name="T59" fmla="*/ 75 h 87"/>
                  <a:gd name="T60" fmla="*/ 66 w 84"/>
                  <a:gd name="T61" fmla="*/ 58 h 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
                  <a:gd name="T94" fmla="*/ 0 h 87"/>
                  <a:gd name="T95" fmla="*/ 84 w 84"/>
                  <a:gd name="T96" fmla="*/ 87 h 8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 h="87">
                    <a:moveTo>
                      <a:pt x="6" y="34"/>
                    </a:moveTo>
                    <a:lnTo>
                      <a:pt x="37" y="34"/>
                    </a:lnTo>
                    <a:lnTo>
                      <a:pt x="37" y="21"/>
                    </a:lnTo>
                    <a:lnTo>
                      <a:pt x="0" y="21"/>
                    </a:lnTo>
                    <a:lnTo>
                      <a:pt x="0" y="13"/>
                    </a:lnTo>
                    <a:lnTo>
                      <a:pt x="37" y="13"/>
                    </a:lnTo>
                    <a:lnTo>
                      <a:pt x="37" y="0"/>
                    </a:lnTo>
                    <a:lnTo>
                      <a:pt x="45" y="0"/>
                    </a:lnTo>
                    <a:lnTo>
                      <a:pt x="45" y="13"/>
                    </a:lnTo>
                    <a:lnTo>
                      <a:pt x="84" y="13"/>
                    </a:lnTo>
                    <a:lnTo>
                      <a:pt x="84" y="21"/>
                    </a:lnTo>
                    <a:lnTo>
                      <a:pt x="45" y="21"/>
                    </a:lnTo>
                    <a:lnTo>
                      <a:pt x="45" y="34"/>
                    </a:lnTo>
                    <a:lnTo>
                      <a:pt x="77" y="34"/>
                    </a:lnTo>
                    <a:lnTo>
                      <a:pt x="77" y="40"/>
                    </a:lnTo>
                    <a:lnTo>
                      <a:pt x="6" y="40"/>
                    </a:lnTo>
                    <a:lnTo>
                      <a:pt x="6" y="34"/>
                    </a:lnTo>
                    <a:close/>
                    <a:moveTo>
                      <a:pt x="73" y="51"/>
                    </a:moveTo>
                    <a:lnTo>
                      <a:pt x="73" y="87"/>
                    </a:lnTo>
                    <a:lnTo>
                      <a:pt x="66" y="87"/>
                    </a:lnTo>
                    <a:lnTo>
                      <a:pt x="66" y="81"/>
                    </a:lnTo>
                    <a:lnTo>
                      <a:pt x="17" y="81"/>
                    </a:lnTo>
                    <a:lnTo>
                      <a:pt x="17" y="87"/>
                    </a:lnTo>
                    <a:lnTo>
                      <a:pt x="9" y="87"/>
                    </a:lnTo>
                    <a:lnTo>
                      <a:pt x="9" y="51"/>
                    </a:lnTo>
                    <a:lnTo>
                      <a:pt x="73" y="51"/>
                    </a:lnTo>
                    <a:close/>
                    <a:moveTo>
                      <a:pt x="66" y="58"/>
                    </a:moveTo>
                    <a:lnTo>
                      <a:pt x="17" y="58"/>
                    </a:lnTo>
                    <a:lnTo>
                      <a:pt x="17" y="75"/>
                    </a:lnTo>
                    <a:lnTo>
                      <a:pt x="66" y="75"/>
                    </a:lnTo>
                    <a:lnTo>
                      <a:pt x="66" y="5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69" name="Freeform 166"/>
              <p:cNvSpPr>
                <a:spLocks noEditPoints="1"/>
              </p:cNvSpPr>
              <p:nvPr/>
            </p:nvSpPr>
            <p:spPr bwMode="auto">
              <a:xfrm>
                <a:off x="6620" y="780"/>
                <a:ext cx="88" cy="85"/>
              </a:xfrm>
              <a:custGeom>
                <a:avLst/>
                <a:gdLst>
                  <a:gd name="T0" fmla="*/ 0 w 47"/>
                  <a:gd name="T1" fmla="*/ 57 h 45"/>
                  <a:gd name="T2" fmla="*/ 15 w 47"/>
                  <a:gd name="T3" fmla="*/ 23 h 45"/>
                  <a:gd name="T4" fmla="*/ 0 w 47"/>
                  <a:gd name="T5" fmla="*/ 23 h 45"/>
                  <a:gd name="T6" fmla="*/ 0 w 47"/>
                  <a:gd name="T7" fmla="*/ 17 h 45"/>
                  <a:gd name="T8" fmla="*/ 15 w 47"/>
                  <a:gd name="T9" fmla="*/ 17 h 45"/>
                  <a:gd name="T10" fmla="*/ 15 w 47"/>
                  <a:gd name="T11" fmla="*/ 0 h 45"/>
                  <a:gd name="T12" fmla="*/ 21 w 47"/>
                  <a:gd name="T13" fmla="*/ 0 h 45"/>
                  <a:gd name="T14" fmla="*/ 21 w 47"/>
                  <a:gd name="T15" fmla="*/ 17 h 45"/>
                  <a:gd name="T16" fmla="*/ 34 w 47"/>
                  <a:gd name="T17" fmla="*/ 17 h 45"/>
                  <a:gd name="T18" fmla="*/ 34 w 47"/>
                  <a:gd name="T19" fmla="*/ 23 h 45"/>
                  <a:gd name="T20" fmla="*/ 21 w 47"/>
                  <a:gd name="T21" fmla="*/ 23 h 45"/>
                  <a:gd name="T22" fmla="*/ 21 w 47"/>
                  <a:gd name="T23" fmla="*/ 34 h 45"/>
                  <a:gd name="T24" fmla="*/ 24 w 47"/>
                  <a:gd name="T25" fmla="*/ 30 h 45"/>
                  <a:gd name="T26" fmla="*/ 37 w 47"/>
                  <a:gd name="T27" fmla="*/ 45 h 45"/>
                  <a:gd name="T28" fmla="*/ 34 w 47"/>
                  <a:gd name="T29" fmla="*/ 51 h 45"/>
                  <a:gd name="T30" fmla="*/ 21 w 47"/>
                  <a:gd name="T31" fmla="*/ 36 h 45"/>
                  <a:gd name="T32" fmla="*/ 21 w 47"/>
                  <a:gd name="T33" fmla="*/ 85 h 45"/>
                  <a:gd name="T34" fmla="*/ 15 w 47"/>
                  <a:gd name="T35" fmla="*/ 85 h 45"/>
                  <a:gd name="T36" fmla="*/ 15 w 47"/>
                  <a:gd name="T37" fmla="*/ 36 h 45"/>
                  <a:gd name="T38" fmla="*/ 2 w 47"/>
                  <a:gd name="T39" fmla="*/ 64 h 45"/>
                  <a:gd name="T40" fmla="*/ 0 w 47"/>
                  <a:gd name="T41" fmla="*/ 57 h 45"/>
                  <a:gd name="T42" fmla="*/ 37 w 47"/>
                  <a:gd name="T43" fmla="*/ 17 h 45"/>
                  <a:gd name="T44" fmla="*/ 54 w 47"/>
                  <a:gd name="T45" fmla="*/ 17 h 45"/>
                  <a:gd name="T46" fmla="*/ 54 w 47"/>
                  <a:gd name="T47" fmla="*/ 0 h 45"/>
                  <a:gd name="T48" fmla="*/ 62 w 47"/>
                  <a:gd name="T49" fmla="*/ 0 h 45"/>
                  <a:gd name="T50" fmla="*/ 62 w 47"/>
                  <a:gd name="T51" fmla="*/ 17 h 45"/>
                  <a:gd name="T52" fmla="*/ 84 w 47"/>
                  <a:gd name="T53" fmla="*/ 17 h 45"/>
                  <a:gd name="T54" fmla="*/ 84 w 47"/>
                  <a:gd name="T55" fmla="*/ 23 h 45"/>
                  <a:gd name="T56" fmla="*/ 62 w 47"/>
                  <a:gd name="T57" fmla="*/ 23 h 45"/>
                  <a:gd name="T58" fmla="*/ 88 w 47"/>
                  <a:gd name="T59" fmla="*/ 64 h 45"/>
                  <a:gd name="T60" fmla="*/ 82 w 47"/>
                  <a:gd name="T61" fmla="*/ 72 h 45"/>
                  <a:gd name="T62" fmla="*/ 62 w 47"/>
                  <a:gd name="T63" fmla="*/ 34 h 45"/>
                  <a:gd name="T64" fmla="*/ 62 w 47"/>
                  <a:gd name="T65" fmla="*/ 85 h 45"/>
                  <a:gd name="T66" fmla="*/ 54 w 47"/>
                  <a:gd name="T67" fmla="*/ 85 h 45"/>
                  <a:gd name="T68" fmla="*/ 54 w 47"/>
                  <a:gd name="T69" fmla="*/ 34 h 45"/>
                  <a:gd name="T70" fmla="*/ 34 w 47"/>
                  <a:gd name="T71" fmla="*/ 72 h 45"/>
                  <a:gd name="T72" fmla="*/ 28 w 47"/>
                  <a:gd name="T73" fmla="*/ 66 h 45"/>
                  <a:gd name="T74" fmla="*/ 54 w 47"/>
                  <a:gd name="T75" fmla="*/ 23 h 45"/>
                  <a:gd name="T76" fmla="*/ 37 w 47"/>
                  <a:gd name="T77" fmla="*/ 23 h 45"/>
                  <a:gd name="T78" fmla="*/ 37 w 47"/>
                  <a:gd name="T79" fmla="*/ 17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
                  <a:gd name="T121" fmla="*/ 0 h 45"/>
                  <a:gd name="T122" fmla="*/ 47 w 47"/>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 h="45">
                    <a:moveTo>
                      <a:pt x="0" y="30"/>
                    </a:moveTo>
                    <a:cubicBezTo>
                      <a:pt x="3" y="24"/>
                      <a:pt x="6" y="18"/>
                      <a:pt x="8" y="12"/>
                    </a:cubicBezTo>
                    <a:cubicBezTo>
                      <a:pt x="0" y="12"/>
                      <a:pt x="0" y="12"/>
                      <a:pt x="0" y="12"/>
                    </a:cubicBezTo>
                    <a:cubicBezTo>
                      <a:pt x="0" y="9"/>
                      <a:pt x="0" y="9"/>
                      <a:pt x="0" y="9"/>
                    </a:cubicBezTo>
                    <a:cubicBezTo>
                      <a:pt x="8" y="9"/>
                      <a:pt x="8" y="9"/>
                      <a:pt x="8" y="9"/>
                    </a:cubicBezTo>
                    <a:cubicBezTo>
                      <a:pt x="8" y="0"/>
                      <a:pt x="8" y="0"/>
                      <a:pt x="8" y="0"/>
                    </a:cubicBezTo>
                    <a:cubicBezTo>
                      <a:pt x="11" y="0"/>
                      <a:pt x="11" y="0"/>
                      <a:pt x="11" y="0"/>
                    </a:cubicBezTo>
                    <a:cubicBezTo>
                      <a:pt x="11" y="9"/>
                      <a:pt x="11" y="9"/>
                      <a:pt x="11" y="9"/>
                    </a:cubicBezTo>
                    <a:cubicBezTo>
                      <a:pt x="18" y="9"/>
                      <a:pt x="18" y="9"/>
                      <a:pt x="18" y="9"/>
                    </a:cubicBezTo>
                    <a:cubicBezTo>
                      <a:pt x="18" y="12"/>
                      <a:pt x="18" y="12"/>
                      <a:pt x="18" y="12"/>
                    </a:cubicBezTo>
                    <a:cubicBezTo>
                      <a:pt x="11" y="12"/>
                      <a:pt x="11" y="12"/>
                      <a:pt x="11" y="12"/>
                    </a:cubicBezTo>
                    <a:cubicBezTo>
                      <a:pt x="11" y="18"/>
                      <a:pt x="11" y="18"/>
                      <a:pt x="11" y="18"/>
                    </a:cubicBezTo>
                    <a:cubicBezTo>
                      <a:pt x="13" y="16"/>
                      <a:pt x="13" y="16"/>
                      <a:pt x="13" y="16"/>
                    </a:cubicBezTo>
                    <a:cubicBezTo>
                      <a:pt x="16" y="19"/>
                      <a:pt x="18" y="22"/>
                      <a:pt x="20" y="24"/>
                    </a:cubicBezTo>
                    <a:cubicBezTo>
                      <a:pt x="18" y="27"/>
                      <a:pt x="18" y="27"/>
                      <a:pt x="18" y="27"/>
                    </a:cubicBezTo>
                    <a:cubicBezTo>
                      <a:pt x="16" y="25"/>
                      <a:pt x="14" y="22"/>
                      <a:pt x="11" y="19"/>
                    </a:cubicBezTo>
                    <a:cubicBezTo>
                      <a:pt x="11" y="45"/>
                      <a:pt x="11" y="45"/>
                      <a:pt x="11" y="45"/>
                    </a:cubicBezTo>
                    <a:cubicBezTo>
                      <a:pt x="8" y="45"/>
                      <a:pt x="8" y="45"/>
                      <a:pt x="8" y="45"/>
                    </a:cubicBezTo>
                    <a:cubicBezTo>
                      <a:pt x="8" y="19"/>
                      <a:pt x="8" y="19"/>
                      <a:pt x="8" y="19"/>
                    </a:cubicBezTo>
                    <a:cubicBezTo>
                      <a:pt x="6" y="25"/>
                      <a:pt x="4" y="30"/>
                      <a:pt x="1" y="34"/>
                    </a:cubicBezTo>
                    <a:cubicBezTo>
                      <a:pt x="1" y="33"/>
                      <a:pt x="0" y="32"/>
                      <a:pt x="0" y="30"/>
                    </a:cubicBezTo>
                    <a:close/>
                    <a:moveTo>
                      <a:pt x="20" y="9"/>
                    </a:moveTo>
                    <a:cubicBezTo>
                      <a:pt x="29" y="9"/>
                      <a:pt x="29" y="9"/>
                      <a:pt x="29" y="9"/>
                    </a:cubicBezTo>
                    <a:cubicBezTo>
                      <a:pt x="29" y="0"/>
                      <a:pt x="29" y="0"/>
                      <a:pt x="29" y="0"/>
                    </a:cubicBezTo>
                    <a:cubicBezTo>
                      <a:pt x="33" y="0"/>
                      <a:pt x="33" y="0"/>
                      <a:pt x="33" y="0"/>
                    </a:cubicBezTo>
                    <a:cubicBezTo>
                      <a:pt x="33" y="9"/>
                      <a:pt x="33" y="9"/>
                      <a:pt x="33" y="9"/>
                    </a:cubicBezTo>
                    <a:cubicBezTo>
                      <a:pt x="45" y="9"/>
                      <a:pt x="45" y="9"/>
                      <a:pt x="45" y="9"/>
                    </a:cubicBezTo>
                    <a:cubicBezTo>
                      <a:pt x="45" y="12"/>
                      <a:pt x="45" y="12"/>
                      <a:pt x="45" y="12"/>
                    </a:cubicBezTo>
                    <a:cubicBezTo>
                      <a:pt x="33" y="12"/>
                      <a:pt x="33" y="12"/>
                      <a:pt x="33" y="12"/>
                    </a:cubicBezTo>
                    <a:cubicBezTo>
                      <a:pt x="36" y="21"/>
                      <a:pt x="41" y="29"/>
                      <a:pt x="47" y="34"/>
                    </a:cubicBezTo>
                    <a:cubicBezTo>
                      <a:pt x="46" y="35"/>
                      <a:pt x="44" y="37"/>
                      <a:pt x="44" y="38"/>
                    </a:cubicBezTo>
                    <a:cubicBezTo>
                      <a:pt x="39" y="33"/>
                      <a:pt x="36" y="26"/>
                      <a:pt x="33" y="18"/>
                    </a:cubicBezTo>
                    <a:cubicBezTo>
                      <a:pt x="33" y="45"/>
                      <a:pt x="33" y="45"/>
                      <a:pt x="33" y="45"/>
                    </a:cubicBezTo>
                    <a:cubicBezTo>
                      <a:pt x="29" y="45"/>
                      <a:pt x="29" y="45"/>
                      <a:pt x="29" y="45"/>
                    </a:cubicBezTo>
                    <a:cubicBezTo>
                      <a:pt x="29" y="18"/>
                      <a:pt x="29" y="18"/>
                      <a:pt x="29" y="18"/>
                    </a:cubicBezTo>
                    <a:cubicBezTo>
                      <a:pt x="26" y="26"/>
                      <a:pt x="22" y="33"/>
                      <a:pt x="18" y="38"/>
                    </a:cubicBezTo>
                    <a:cubicBezTo>
                      <a:pt x="17" y="37"/>
                      <a:pt x="16" y="36"/>
                      <a:pt x="15" y="35"/>
                    </a:cubicBezTo>
                    <a:cubicBezTo>
                      <a:pt x="21" y="29"/>
                      <a:pt x="25" y="21"/>
                      <a:pt x="29" y="12"/>
                    </a:cubicBezTo>
                    <a:cubicBezTo>
                      <a:pt x="20" y="12"/>
                      <a:pt x="20" y="12"/>
                      <a:pt x="20" y="12"/>
                    </a:cubicBezTo>
                    <a:lnTo>
                      <a:pt x="20" y="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0" name="Freeform 167"/>
              <p:cNvSpPr>
                <a:spLocks noEditPoints="1"/>
              </p:cNvSpPr>
              <p:nvPr/>
            </p:nvSpPr>
            <p:spPr bwMode="auto">
              <a:xfrm>
                <a:off x="6412" y="968"/>
                <a:ext cx="88" cy="83"/>
              </a:xfrm>
              <a:custGeom>
                <a:avLst/>
                <a:gdLst>
                  <a:gd name="T0" fmla="*/ 37 w 47"/>
                  <a:gd name="T1" fmla="*/ 75 h 44"/>
                  <a:gd name="T2" fmla="*/ 88 w 47"/>
                  <a:gd name="T3" fmla="*/ 75 h 44"/>
                  <a:gd name="T4" fmla="*/ 84 w 47"/>
                  <a:gd name="T5" fmla="*/ 83 h 44"/>
                  <a:gd name="T6" fmla="*/ 36 w 47"/>
                  <a:gd name="T7" fmla="*/ 83 h 44"/>
                  <a:gd name="T8" fmla="*/ 15 w 47"/>
                  <a:gd name="T9" fmla="*/ 72 h 44"/>
                  <a:gd name="T10" fmla="*/ 4 w 47"/>
                  <a:gd name="T11" fmla="*/ 83 h 44"/>
                  <a:gd name="T12" fmla="*/ 0 w 47"/>
                  <a:gd name="T13" fmla="*/ 75 h 44"/>
                  <a:gd name="T14" fmla="*/ 11 w 47"/>
                  <a:gd name="T15" fmla="*/ 66 h 44"/>
                  <a:gd name="T16" fmla="*/ 11 w 47"/>
                  <a:gd name="T17" fmla="*/ 36 h 44"/>
                  <a:gd name="T18" fmla="*/ 0 w 47"/>
                  <a:gd name="T19" fmla="*/ 36 h 44"/>
                  <a:gd name="T20" fmla="*/ 0 w 47"/>
                  <a:gd name="T21" fmla="*/ 30 h 44"/>
                  <a:gd name="T22" fmla="*/ 19 w 47"/>
                  <a:gd name="T23" fmla="*/ 30 h 44"/>
                  <a:gd name="T24" fmla="*/ 19 w 47"/>
                  <a:gd name="T25" fmla="*/ 68 h 44"/>
                  <a:gd name="T26" fmla="*/ 37 w 47"/>
                  <a:gd name="T27" fmla="*/ 75 h 44"/>
                  <a:gd name="T28" fmla="*/ 9 w 47"/>
                  <a:gd name="T29" fmla="*/ 0 h 44"/>
                  <a:gd name="T30" fmla="*/ 22 w 47"/>
                  <a:gd name="T31" fmla="*/ 17 h 44"/>
                  <a:gd name="T32" fmla="*/ 17 w 47"/>
                  <a:gd name="T33" fmla="*/ 21 h 44"/>
                  <a:gd name="T34" fmla="*/ 4 w 47"/>
                  <a:gd name="T35" fmla="*/ 4 h 44"/>
                  <a:gd name="T36" fmla="*/ 9 w 47"/>
                  <a:gd name="T37" fmla="*/ 0 h 44"/>
                  <a:gd name="T38" fmla="*/ 52 w 47"/>
                  <a:gd name="T39" fmla="*/ 25 h 44"/>
                  <a:gd name="T40" fmla="*/ 73 w 47"/>
                  <a:gd name="T41" fmla="*/ 11 h 44"/>
                  <a:gd name="T42" fmla="*/ 28 w 47"/>
                  <a:gd name="T43" fmla="*/ 11 h 44"/>
                  <a:gd name="T44" fmla="*/ 28 w 47"/>
                  <a:gd name="T45" fmla="*/ 4 h 44"/>
                  <a:gd name="T46" fmla="*/ 82 w 47"/>
                  <a:gd name="T47" fmla="*/ 4 h 44"/>
                  <a:gd name="T48" fmla="*/ 82 w 47"/>
                  <a:gd name="T49" fmla="*/ 11 h 44"/>
                  <a:gd name="T50" fmla="*/ 60 w 47"/>
                  <a:gd name="T51" fmla="*/ 28 h 44"/>
                  <a:gd name="T52" fmla="*/ 60 w 47"/>
                  <a:gd name="T53" fmla="*/ 57 h 44"/>
                  <a:gd name="T54" fmla="*/ 47 w 47"/>
                  <a:gd name="T55" fmla="*/ 70 h 44"/>
                  <a:gd name="T56" fmla="*/ 34 w 47"/>
                  <a:gd name="T57" fmla="*/ 70 h 44"/>
                  <a:gd name="T58" fmla="*/ 34 w 47"/>
                  <a:gd name="T59" fmla="*/ 62 h 44"/>
                  <a:gd name="T60" fmla="*/ 47 w 47"/>
                  <a:gd name="T61" fmla="*/ 62 h 44"/>
                  <a:gd name="T62" fmla="*/ 52 w 47"/>
                  <a:gd name="T63" fmla="*/ 55 h 44"/>
                  <a:gd name="T64" fmla="*/ 52 w 47"/>
                  <a:gd name="T65" fmla="*/ 25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7"/>
                  <a:gd name="T100" fmla="*/ 0 h 44"/>
                  <a:gd name="T101" fmla="*/ 47 w 47"/>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7" h="44">
                    <a:moveTo>
                      <a:pt x="20" y="40"/>
                    </a:moveTo>
                    <a:cubicBezTo>
                      <a:pt x="28" y="40"/>
                      <a:pt x="37" y="40"/>
                      <a:pt x="47" y="40"/>
                    </a:cubicBezTo>
                    <a:cubicBezTo>
                      <a:pt x="46" y="41"/>
                      <a:pt x="46" y="43"/>
                      <a:pt x="45" y="44"/>
                    </a:cubicBezTo>
                    <a:cubicBezTo>
                      <a:pt x="33" y="44"/>
                      <a:pt x="24" y="44"/>
                      <a:pt x="19" y="44"/>
                    </a:cubicBezTo>
                    <a:cubicBezTo>
                      <a:pt x="14" y="44"/>
                      <a:pt x="11" y="42"/>
                      <a:pt x="8" y="38"/>
                    </a:cubicBezTo>
                    <a:cubicBezTo>
                      <a:pt x="6" y="40"/>
                      <a:pt x="4" y="42"/>
                      <a:pt x="2" y="44"/>
                    </a:cubicBezTo>
                    <a:cubicBezTo>
                      <a:pt x="0" y="40"/>
                      <a:pt x="0" y="40"/>
                      <a:pt x="0" y="40"/>
                    </a:cubicBezTo>
                    <a:cubicBezTo>
                      <a:pt x="2" y="39"/>
                      <a:pt x="4" y="37"/>
                      <a:pt x="6" y="35"/>
                    </a:cubicBezTo>
                    <a:cubicBezTo>
                      <a:pt x="6" y="19"/>
                      <a:pt x="6" y="19"/>
                      <a:pt x="6" y="19"/>
                    </a:cubicBezTo>
                    <a:cubicBezTo>
                      <a:pt x="0" y="19"/>
                      <a:pt x="0" y="19"/>
                      <a:pt x="0" y="19"/>
                    </a:cubicBezTo>
                    <a:cubicBezTo>
                      <a:pt x="0" y="16"/>
                      <a:pt x="0" y="16"/>
                      <a:pt x="0" y="16"/>
                    </a:cubicBezTo>
                    <a:cubicBezTo>
                      <a:pt x="10" y="16"/>
                      <a:pt x="10" y="16"/>
                      <a:pt x="10" y="16"/>
                    </a:cubicBezTo>
                    <a:cubicBezTo>
                      <a:pt x="10" y="36"/>
                      <a:pt x="10" y="36"/>
                      <a:pt x="10" y="36"/>
                    </a:cubicBezTo>
                    <a:cubicBezTo>
                      <a:pt x="12" y="39"/>
                      <a:pt x="16" y="40"/>
                      <a:pt x="20" y="40"/>
                    </a:cubicBezTo>
                    <a:close/>
                    <a:moveTo>
                      <a:pt x="5" y="0"/>
                    </a:moveTo>
                    <a:cubicBezTo>
                      <a:pt x="7" y="2"/>
                      <a:pt x="10" y="5"/>
                      <a:pt x="12" y="9"/>
                    </a:cubicBezTo>
                    <a:cubicBezTo>
                      <a:pt x="11" y="9"/>
                      <a:pt x="10" y="10"/>
                      <a:pt x="9" y="11"/>
                    </a:cubicBezTo>
                    <a:cubicBezTo>
                      <a:pt x="6" y="7"/>
                      <a:pt x="4" y="4"/>
                      <a:pt x="2" y="2"/>
                    </a:cubicBezTo>
                    <a:lnTo>
                      <a:pt x="5" y="0"/>
                    </a:lnTo>
                    <a:close/>
                    <a:moveTo>
                      <a:pt x="28" y="13"/>
                    </a:moveTo>
                    <a:cubicBezTo>
                      <a:pt x="32" y="11"/>
                      <a:pt x="36" y="8"/>
                      <a:pt x="39" y="6"/>
                    </a:cubicBezTo>
                    <a:cubicBezTo>
                      <a:pt x="15" y="6"/>
                      <a:pt x="15" y="6"/>
                      <a:pt x="15" y="6"/>
                    </a:cubicBezTo>
                    <a:cubicBezTo>
                      <a:pt x="15" y="2"/>
                      <a:pt x="15" y="2"/>
                      <a:pt x="15" y="2"/>
                    </a:cubicBezTo>
                    <a:cubicBezTo>
                      <a:pt x="44" y="2"/>
                      <a:pt x="44" y="2"/>
                      <a:pt x="44" y="2"/>
                    </a:cubicBezTo>
                    <a:cubicBezTo>
                      <a:pt x="44" y="6"/>
                      <a:pt x="44" y="6"/>
                      <a:pt x="44" y="6"/>
                    </a:cubicBezTo>
                    <a:cubicBezTo>
                      <a:pt x="40" y="10"/>
                      <a:pt x="36" y="13"/>
                      <a:pt x="32" y="15"/>
                    </a:cubicBezTo>
                    <a:cubicBezTo>
                      <a:pt x="32" y="30"/>
                      <a:pt x="32" y="30"/>
                      <a:pt x="32" y="30"/>
                    </a:cubicBezTo>
                    <a:cubicBezTo>
                      <a:pt x="32" y="35"/>
                      <a:pt x="29" y="37"/>
                      <a:pt x="25" y="37"/>
                    </a:cubicBezTo>
                    <a:cubicBezTo>
                      <a:pt x="22" y="37"/>
                      <a:pt x="20" y="37"/>
                      <a:pt x="18" y="37"/>
                    </a:cubicBezTo>
                    <a:cubicBezTo>
                      <a:pt x="18" y="35"/>
                      <a:pt x="18" y="34"/>
                      <a:pt x="18" y="33"/>
                    </a:cubicBezTo>
                    <a:cubicBezTo>
                      <a:pt x="20" y="33"/>
                      <a:pt x="23" y="33"/>
                      <a:pt x="25" y="33"/>
                    </a:cubicBezTo>
                    <a:cubicBezTo>
                      <a:pt x="27" y="33"/>
                      <a:pt x="28" y="32"/>
                      <a:pt x="28" y="29"/>
                    </a:cubicBezTo>
                    <a:lnTo>
                      <a:pt x="28"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1" name="Freeform 168"/>
              <p:cNvSpPr>
                <a:spLocks noEditPoints="1"/>
              </p:cNvSpPr>
              <p:nvPr/>
            </p:nvSpPr>
            <p:spPr bwMode="auto">
              <a:xfrm>
                <a:off x="6504" y="966"/>
                <a:ext cx="84" cy="85"/>
              </a:xfrm>
              <a:custGeom>
                <a:avLst/>
                <a:gdLst>
                  <a:gd name="T0" fmla="*/ 0 w 45"/>
                  <a:gd name="T1" fmla="*/ 40 h 45"/>
                  <a:gd name="T2" fmla="*/ 84 w 45"/>
                  <a:gd name="T3" fmla="*/ 40 h 45"/>
                  <a:gd name="T4" fmla="*/ 84 w 45"/>
                  <a:gd name="T5" fmla="*/ 47 h 45"/>
                  <a:gd name="T6" fmla="*/ 47 w 45"/>
                  <a:gd name="T7" fmla="*/ 47 h 45"/>
                  <a:gd name="T8" fmla="*/ 47 w 45"/>
                  <a:gd name="T9" fmla="*/ 74 h 45"/>
                  <a:gd name="T10" fmla="*/ 35 w 45"/>
                  <a:gd name="T11" fmla="*/ 85 h 45"/>
                  <a:gd name="T12" fmla="*/ 19 w 45"/>
                  <a:gd name="T13" fmla="*/ 85 h 45"/>
                  <a:gd name="T14" fmla="*/ 17 w 45"/>
                  <a:gd name="T15" fmla="*/ 77 h 45"/>
                  <a:gd name="T16" fmla="*/ 34 w 45"/>
                  <a:gd name="T17" fmla="*/ 77 h 45"/>
                  <a:gd name="T18" fmla="*/ 39 w 45"/>
                  <a:gd name="T19" fmla="*/ 72 h 45"/>
                  <a:gd name="T20" fmla="*/ 39 w 45"/>
                  <a:gd name="T21" fmla="*/ 47 h 45"/>
                  <a:gd name="T22" fmla="*/ 0 w 45"/>
                  <a:gd name="T23" fmla="*/ 47 h 45"/>
                  <a:gd name="T24" fmla="*/ 0 w 45"/>
                  <a:gd name="T25" fmla="*/ 40 h 45"/>
                  <a:gd name="T26" fmla="*/ 2 w 45"/>
                  <a:gd name="T27" fmla="*/ 13 h 45"/>
                  <a:gd name="T28" fmla="*/ 82 w 45"/>
                  <a:gd name="T29" fmla="*/ 13 h 45"/>
                  <a:gd name="T30" fmla="*/ 82 w 45"/>
                  <a:gd name="T31" fmla="*/ 32 h 45"/>
                  <a:gd name="T32" fmla="*/ 75 w 45"/>
                  <a:gd name="T33" fmla="*/ 32 h 45"/>
                  <a:gd name="T34" fmla="*/ 75 w 45"/>
                  <a:gd name="T35" fmla="*/ 21 h 45"/>
                  <a:gd name="T36" fmla="*/ 9 w 45"/>
                  <a:gd name="T37" fmla="*/ 21 h 45"/>
                  <a:gd name="T38" fmla="*/ 9 w 45"/>
                  <a:gd name="T39" fmla="*/ 32 h 45"/>
                  <a:gd name="T40" fmla="*/ 2 w 45"/>
                  <a:gd name="T41" fmla="*/ 32 h 45"/>
                  <a:gd name="T42" fmla="*/ 2 w 45"/>
                  <a:gd name="T43" fmla="*/ 13 h 45"/>
                  <a:gd name="T44" fmla="*/ 35 w 45"/>
                  <a:gd name="T45" fmla="*/ 2 h 45"/>
                  <a:gd name="T46" fmla="*/ 41 w 45"/>
                  <a:gd name="T47" fmla="*/ 0 h 45"/>
                  <a:gd name="T48" fmla="*/ 49 w 45"/>
                  <a:gd name="T49" fmla="*/ 9 h 45"/>
                  <a:gd name="T50" fmla="*/ 41 w 45"/>
                  <a:gd name="T51" fmla="*/ 13 h 45"/>
                  <a:gd name="T52" fmla="*/ 35 w 45"/>
                  <a:gd name="T53" fmla="*/ 2 h 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5"/>
                  <a:gd name="T83" fmla="*/ 45 w 45"/>
                  <a:gd name="T84" fmla="*/ 45 h 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5">
                    <a:moveTo>
                      <a:pt x="0" y="21"/>
                    </a:moveTo>
                    <a:cubicBezTo>
                      <a:pt x="45" y="21"/>
                      <a:pt x="45" y="21"/>
                      <a:pt x="45" y="21"/>
                    </a:cubicBezTo>
                    <a:cubicBezTo>
                      <a:pt x="45" y="25"/>
                      <a:pt x="45" y="25"/>
                      <a:pt x="45" y="25"/>
                    </a:cubicBezTo>
                    <a:cubicBezTo>
                      <a:pt x="25" y="25"/>
                      <a:pt x="25" y="25"/>
                      <a:pt x="25" y="25"/>
                    </a:cubicBezTo>
                    <a:cubicBezTo>
                      <a:pt x="25" y="39"/>
                      <a:pt x="25" y="39"/>
                      <a:pt x="25" y="39"/>
                    </a:cubicBezTo>
                    <a:cubicBezTo>
                      <a:pt x="25" y="43"/>
                      <a:pt x="23" y="45"/>
                      <a:pt x="19" y="45"/>
                    </a:cubicBezTo>
                    <a:cubicBezTo>
                      <a:pt x="16" y="45"/>
                      <a:pt x="13" y="45"/>
                      <a:pt x="10" y="45"/>
                    </a:cubicBezTo>
                    <a:cubicBezTo>
                      <a:pt x="10" y="44"/>
                      <a:pt x="10" y="43"/>
                      <a:pt x="9" y="41"/>
                    </a:cubicBezTo>
                    <a:cubicBezTo>
                      <a:pt x="13" y="41"/>
                      <a:pt x="16" y="41"/>
                      <a:pt x="18" y="41"/>
                    </a:cubicBezTo>
                    <a:cubicBezTo>
                      <a:pt x="20" y="41"/>
                      <a:pt x="21" y="40"/>
                      <a:pt x="21" y="38"/>
                    </a:cubicBezTo>
                    <a:cubicBezTo>
                      <a:pt x="21" y="25"/>
                      <a:pt x="21" y="25"/>
                      <a:pt x="21" y="25"/>
                    </a:cubicBezTo>
                    <a:cubicBezTo>
                      <a:pt x="0" y="25"/>
                      <a:pt x="0" y="25"/>
                      <a:pt x="0" y="25"/>
                    </a:cubicBezTo>
                    <a:lnTo>
                      <a:pt x="0" y="21"/>
                    </a:lnTo>
                    <a:close/>
                    <a:moveTo>
                      <a:pt x="1" y="7"/>
                    </a:moveTo>
                    <a:cubicBezTo>
                      <a:pt x="44" y="7"/>
                      <a:pt x="44" y="7"/>
                      <a:pt x="44" y="7"/>
                    </a:cubicBezTo>
                    <a:cubicBezTo>
                      <a:pt x="44" y="17"/>
                      <a:pt x="44" y="17"/>
                      <a:pt x="44" y="17"/>
                    </a:cubicBezTo>
                    <a:cubicBezTo>
                      <a:pt x="40" y="17"/>
                      <a:pt x="40" y="17"/>
                      <a:pt x="40" y="17"/>
                    </a:cubicBezTo>
                    <a:cubicBezTo>
                      <a:pt x="40" y="11"/>
                      <a:pt x="40" y="11"/>
                      <a:pt x="40" y="11"/>
                    </a:cubicBezTo>
                    <a:cubicBezTo>
                      <a:pt x="5" y="11"/>
                      <a:pt x="5" y="11"/>
                      <a:pt x="5" y="11"/>
                    </a:cubicBezTo>
                    <a:cubicBezTo>
                      <a:pt x="5" y="17"/>
                      <a:pt x="5" y="17"/>
                      <a:pt x="5" y="17"/>
                    </a:cubicBezTo>
                    <a:cubicBezTo>
                      <a:pt x="1" y="17"/>
                      <a:pt x="1" y="17"/>
                      <a:pt x="1" y="17"/>
                    </a:cubicBezTo>
                    <a:lnTo>
                      <a:pt x="1" y="7"/>
                    </a:lnTo>
                    <a:close/>
                    <a:moveTo>
                      <a:pt x="19" y="1"/>
                    </a:moveTo>
                    <a:cubicBezTo>
                      <a:pt x="22" y="0"/>
                      <a:pt x="22" y="0"/>
                      <a:pt x="22" y="0"/>
                    </a:cubicBezTo>
                    <a:cubicBezTo>
                      <a:pt x="23" y="1"/>
                      <a:pt x="25" y="3"/>
                      <a:pt x="26" y="5"/>
                    </a:cubicBezTo>
                    <a:cubicBezTo>
                      <a:pt x="22" y="7"/>
                      <a:pt x="22" y="7"/>
                      <a:pt x="22" y="7"/>
                    </a:cubicBezTo>
                    <a:cubicBezTo>
                      <a:pt x="21" y="5"/>
                      <a:pt x="20" y="3"/>
                      <a:pt x="19" y="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2" name="Freeform 169"/>
              <p:cNvSpPr/>
              <p:nvPr/>
            </p:nvSpPr>
            <p:spPr bwMode="auto">
              <a:xfrm>
                <a:off x="6260" y="1252"/>
                <a:ext cx="52" cy="49"/>
              </a:xfrm>
              <a:custGeom>
                <a:avLst/>
                <a:gdLst>
                  <a:gd name="T0" fmla="*/ 0 w 28"/>
                  <a:gd name="T1" fmla="*/ 45 h 26"/>
                  <a:gd name="T2" fmla="*/ 22 w 28"/>
                  <a:gd name="T3" fmla="*/ 21 h 26"/>
                  <a:gd name="T4" fmla="*/ 0 w 28"/>
                  <a:gd name="T5" fmla="*/ 21 h 26"/>
                  <a:gd name="T6" fmla="*/ 0 w 28"/>
                  <a:gd name="T7" fmla="*/ 17 h 26"/>
                  <a:gd name="T8" fmla="*/ 24 w 28"/>
                  <a:gd name="T9" fmla="*/ 17 h 26"/>
                  <a:gd name="T10" fmla="*/ 24 w 28"/>
                  <a:gd name="T11" fmla="*/ 4 h 26"/>
                  <a:gd name="T12" fmla="*/ 4 w 28"/>
                  <a:gd name="T13" fmla="*/ 4 h 26"/>
                  <a:gd name="T14" fmla="*/ 4 w 28"/>
                  <a:gd name="T15" fmla="*/ 0 h 26"/>
                  <a:gd name="T16" fmla="*/ 50 w 28"/>
                  <a:gd name="T17" fmla="*/ 0 h 26"/>
                  <a:gd name="T18" fmla="*/ 50 w 28"/>
                  <a:gd name="T19" fmla="*/ 4 h 26"/>
                  <a:gd name="T20" fmla="*/ 28 w 28"/>
                  <a:gd name="T21" fmla="*/ 4 h 26"/>
                  <a:gd name="T22" fmla="*/ 28 w 28"/>
                  <a:gd name="T23" fmla="*/ 17 h 26"/>
                  <a:gd name="T24" fmla="*/ 52 w 28"/>
                  <a:gd name="T25" fmla="*/ 17 h 26"/>
                  <a:gd name="T26" fmla="*/ 52 w 28"/>
                  <a:gd name="T27" fmla="*/ 21 h 26"/>
                  <a:gd name="T28" fmla="*/ 30 w 28"/>
                  <a:gd name="T29" fmla="*/ 21 h 26"/>
                  <a:gd name="T30" fmla="*/ 52 w 28"/>
                  <a:gd name="T31" fmla="*/ 43 h 26"/>
                  <a:gd name="T32" fmla="*/ 48 w 28"/>
                  <a:gd name="T33" fmla="*/ 47 h 26"/>
                  <a:gd name="T34" fmla="*/ 26 w 28"/>
                  <a:gd name="T35" fmla="*/ 25 h 26"/>
                  <a:gd name="T36" fmla="*/ 4 w 28"/>
                  <a:gd name="T37" fmla="*/ 49 h 26"/>
                  <a:gd name="T38" fmla="*/ 0 w 28"/>
                  <a:gd name="T39" fmla="*/ 45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8"/>
                  <a:gd name="T61" fmla="*/ 0 h 26"/>
                  <a:gd name="T62" fmla="*/ 28 w 28"/>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8" h="26">
                    <a:moveTo>
                      <a:pt x="0" y="24"/>
                    </a:moveTo>
                    <a:cubicBezTo>
                      <a:pt x="7" y="21"/>
                      <a:pt x="11" y="16"/>
                      <a:pt x="12" y="11"/>
                    </a:cubicBezTo>
                    <a:cubicBezTo>
                      <a:pt x="0" y="11"/>
                      <a:pt x="0" y="11"/>
                      <a:pt x="0" y="11"/>
                    </a:cubicBezTo>
                    <a:cubicBezTo>
                      <a:pt x="0" y="9"/>
                      <a:pt x="0" y="9"/>
                      <a:pt x="0" y="9"/>
                    </a:cubicBezTo>
                    <a:cubicBezTo>
                      <a:pt x="13" y="9"/>
                      <a:pt x="13" y="9"/>
                      <a:pt x="13" y="9"/>
                    </a:cubicBezTo>
                    <a:cubicBezTo>
                      <a:pt x="13" y="7"/>
                      <a:pt x="13" y="5"/>
                      <a:pt x="13" y="2"/>
                    </a:cubicBezTo>
                    <a:cubicBezTo>
                      <a:pt x="2" y="2"/>
                      <a:pt x="2" y="2"/>
                      <a:pt x="2" y="2"/>
                    </a:cubicBezTo>
                    <a:cubicBezTo>
                      <a:pt x="2" y="0"/>
                      <a:pt x="2" y="0"/>
                      <a:pt x="2" y="0"/>
                    </a:cubicBezTo>
                    <a:cubicBezTo>
                      <a:pt x="27" y="0"/>
                      <a:pt x="27" y="0"/>
                      <a:pt x="27" y="0"/>
                    </a:cubicBezTo>
                    <a:cubicBezTo>
                      <a:pt x="27" y="2"/>
                      <a:pt x="27" y="2"/>
                      <a:pt x="27" y="2"/>
                    </a:cubicBezTo>
                    <a:cubicBezTo>
                      <a:pt x="15" y="2"/>
                      <a:pt x="15" y="2"/>
                      <a:pt x="15" y="2"/>
                    </a:cubicBezTo>
                    <a:cubicBezTo>
                      <a:pt x="15" y="4"/>
                      <a:pt x="15" y="6"/>
                      <a:pt x="15" y="9"/>
                    </a:cubicBezTo>
                    <a:cubicBezTo>
                      <a:pt x="28" y="9"/>
                      <a:pt x="28" y="9"/>
                      <a:pt x="28" y="9"/>
                    </a:cubicBezTo>
                    <a:cubicBezTo>
                      <a:pt x="28" y="11"/>
                      <a:pt x="28" y="11"/>
                      <a:pt x="28" y="11"/>
                    </a:cubicBezTo>
                    <a:cubicBezTo>
                      <a:pt x="16" y="11"/>
                      <a:pt x="16" y="11"/>
                      <a:pt x="16" y="11"/>
                    </a:cubicBezTo>
                    <a:cubicBezTo>
                      <a:pt x="17" y="17"/>
                      <a:pt x="22" y="21"/>
                      <a:pt x="28" y="23"/>
                    </a:cubicBezTo>
                    <a:cubicBezTo>
                      <a:pt x="28" y="24"/>
                      <a:pt x="27" y="25"/>
                      <a:pt x="26" y="25"/>
                    </a:cubicBezTo>
                    <a:cubicBezTo>
                      <a:pt x="20" y="23"/>
                      <a:pt x="16" y="19"/>
                      <a:pt x="14" y="13"/>
                    </a:cubicBezTo>
                    <a:cubicBezTo>
                      <a:pt x="13" y="18"/>
                      <a:pt x="9" y="23"/>
                      <a:pt x="2" y="26"/>
                    </a:cubicBezTo>
                    <a:cubicBezTo>
                      <a:pt x="1" y="25"/>
                      <a:pt x="1" y="25"/>
                      <a:pt x="0" y="24"/>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3" name="Freeform 170"/>
              <p:cNvSpPr>
                <a:spLocks noEditPoints="1"/>
              </p:cNvSpPr>
              <p:nvPr/>
            </p:nvSpPr>
            <p:spPr bwMode="auto">
              <a:xfrm>
                <a:off x="6314" y="1248"/>
                <a:ext cx="53" cy="53"/>
              </a:xfrm>
              <a:custGeom>
                <a:avLst/>
                <a:gdLst>
                  <a:gd name="T0" fmla="*/ 13 w 28"/>
                  <a:gd name="T1" fmla="*/ 23 h 28"/>
                  <a:gd name="T2" fmla="*/ 0 w 28"/>
                  <a:gd name="T3" fmla="*/ 17 h 28"/>
                  <a:gd name="T4" fmla="*/ 8 w 28"/>
                  <a:gd name="T5" fmla="*/ 30 h 28"/>
                  <a:gd name="T6" fmla="*/ 6 w 28"/>
                  <a:gd name="T7" fmla="*/ 53 h 28"/>
                  <a:gd name="T8" fmla="*/ 8 w 28"/>
                  <a:gd name="T9" fmla="*/ 30 h 28"/>
                  <a:gd name="T10" fmla="*/ 15 w 28"/>
                  <a:gd name="T11" fmla="*/ 8 h 28"/>
                  <a:gd name="T12" fmla="*/ 2 w 28"/>
                  <a:gd name="T13" fmla="*/ 4 h 28"/>
                  <a:gd name="T14" fmla="*/ 17 w 28"/>
                  <a:gd name="T15" fmla="*/ 23 h 28"/>
                  <a:gd name="T16" fmla="*/ 30 w 28"/>
                  <a:gd name="T17" fmla="*/ 17 h 28"/>
                  <a:gd name="T18" fmla="*/ 13 w 28"/>
                  <a:gd name="T19" fmla="*/ 13 h 28"/>
                  <a:gd name="T20" fmla="*/ 30 w 28"/>
                  <a:gd name="T21" fmla="*/ 8 h 28"/>
                  <a:gd name="T22" fmla="*/ 17 w 28"/>
                  <a:gd name="T23" fmla="*/ 4 h 28"/>
                  <a:gd name="T24" fmla="*/ 30 w 28"/>
                  <a:gd name="T25" fmla="*/ 0 h 28"/>
                  <a:gd name="T26" fmla="*/ 34 w 28"/>
                  <a:gd name="T27" fmla="*/ 4 h 28"/>
                  <a:gd name="T28" fmla="*/ 49 w 28"/>
                  <a:gd name="T29" fmla="*/ 13 h 28"/>
                  <a:gd name="T30" fmla="*/ 53 w 28"/>
                  <a:gd name="T31" fmla="*/ 17 h 28"/>
                  <a:gd name="T32" fmla="*/ 49 w 28"/>
                  <a:gd name="T33" fmla="*/ 28 h 28"/>
                  <a:gd name="T34" fmla="*/ 45 w 28"/>
                  <a:gd name="T35" fmla="*/ 27 h 28"/>
                  <a:gd name="T36" fmla="*/ 34 w 28"/>
                  <a:gd name="T37" fmla="*/ 32 h 28"/>
                  <a:gd name="T38" fmla="*/ 51 w 28"/>
                  <a:gd name="T39" fmla="*/ 34 h 28"/>
                  <a:gd name="T40" fmla="*/ 34 w 28"/>
                  <a:gd name="T41" fmla="*/ 40 h 28"/>
                  <a:gd name="T42" fmla="*/ 53 w 28"/>
                  <a:gd name="T43" fmla="*/ 44 h 28"/>
                  <a:gd name="T44" fmla="*/ 34 w 28"/>
                  <a:gd name="T45" fmla="*/ 53 h 28"/>
                  <a:gd name="T46" fmla="*/ 30 w 28"/>
                  <a:gd name="T47" fmla="*/ 44 h 28"/>
                  <a:gd name="T48" fmla="*/ 13 w 28"/>
                  <a:gd name="T49" fmla="*/ 40 h 28"/>
                  <a:gd name="T50" fmla="*/ 30 w 28"/>
                  <a:gd name="T51" fmla="*/ 34 h 28"/>
                  <a:gd name="T52" fmla="*/ 15 w 28"/>
                  <a:gd name="T53" fmla="*/ 32 h 28"/>
                  <a:gd name="T54" fmla="*/ 30 w 28"/>
                  <a:gd name="T55" fmla="*/ 27 h 28"/>
                  <a:gd name="T56" fmla="*/ 17 w 28"/>
                  <a:gd name="T57" fmla="*/ 23 h 28"/>
                  <a:gd name="T58" fmla="*/ 34 w 28"/>
                  <a:gd name="T59" fmla="*/ 8 h 28"/>
                  <a:gd name="T60" fmla="*/ 45 w 28"/>
                  <a:gd name="T61" fmla="*/ 13 h 28"/>
                  <a:gd name="T62" fmla="*/ 34 w 28"/>
                  <a:gd name="T63" fmla="*/ 23 h 28"/>
                  <a:gd name="T64" fmla="*/ 45 w 28"/>
                  <a:gd name="T65" fmla="*/ 17 h 28"/>
                  <a:gd name="T66" fmla="*/ 34 w 28"/>
                  <a:gd name="T67" fmla="*/ 23 h 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8"/>
                  <a:gd name="T103" fmla="*/ 0 h 28"/>
                  <a:gd name="T104" fmla="*/ 28 w 28"/>
                  <a:gd name="T105" fmla="*/ 28 h 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8" h="28">
                    <a:moveTo>
                      <a:pt x="2" y="8"/>
                    </a:moveTo>
                    <a:cubicBezTo>
                      <a:pt x="3" y="9"/>
                      <a:pt x="5" y="10"/>
                      <a:pt x="7" y="12"/>
                    </a:cubicBezTo>
                    <a:cubicBezTo>
                      <a:pt x="6" y="12"/>
                      <a:pt x="5" y="13"/>
                      <a:pt x="5" y="13"/>
                    </a:cubicBezTo>
                    <a:cubicBezTo>
                      <a:pt x="3" y="12"/>
                      <a:pt x="1" y="10"/>
                      <a:pt x="0" y="9"/>
                    </a:cubicBezTo>
                    <a:lnTo>
                      <a:pt x="2" y="8"/>
                    </a:lnTo>
                    <a:close/>
                    <a:moveTo>
                      <a:pt x="4" y="16"/>
                    </a:moveTo>
                    <a:cubicBezTo>
                      <a:pt x="4" y="16"/>
                      <a:pt x="5" y="17"/>
                      <a:pt x="6" y="17"/>
                    </a:cubicBezTo>
                    <a:cubicBezTo>
                      <a:pt x="5" y="20"/>
                      <a:pt x="4" y="24"/>
                      <a:pt x="3" y="28"/>
                    </a:cubicBezTo>
                    <a:cubicBezTo>
                      <a:pt x="1" y="27"/>
                      <a:pt x="1" y="27"/>
                      <a:pt x="1" y="27"/>
                    </a:cubicBezTo>
                    <a:cubicBezTo>
                      <a:pt x="2" y="24"/>
                      <a:pt x="3" y="20"/>
                      <a:pt x="4" y="16"/>
                    </a:cubicBezTo>
                    <a:close/>
                    <a:moveTo>
                      <a:pt x="3" y="0"/>
                    </a:moveTo>
                    <a:cubicBezTo>
                      <a:pt x="4" y="1"/>
                      <a:pt x="6" y="3"/>
                      <a:pt x="8" y="4"/>
                    </a:cubicBezTo>
                    <a:cubicBezTo>
                      <a:pt x="7" y="5"/>
                      <a:pt x="6" y="6"/>
                      <a:pt x="6" y="6"/>
                    </a:cubicBezTo>
                    <a:cubicBezTo>
                      <a:pt x="4" y="4"/>
                      <a:pt x="2" y="3"/>
                      <a:pt x="1" y="2"/>
                    </a:cubicBezTo>
                    <a:lnTo>
                      <a:pt x="3" y="0"/>
                    </a:lnTo>
                    <a:close/>
                    <a:moveTo>
                      <a:pt x="9" y="12"/>
                    </a:moveTo>
                    <a:cubicBezTo>
                      <a:pt x="16" y="12"/>
                      <a:pt x="16" y="12"/>
                      <a:pt x="16" y="12"/>
                    </a:cubicBezTo>
                    <a:cubicBezTo>
                      <a:pt x="16" y="9"/>
                      <a:pt x="16" y="9"/>
                      <a:pt x="16" y="9"/>
                    </a:cubicBezTo>
                    <a:cubicBezTo>
                      <a:pt x="7" y="9"/>
                      <a:pt x="7" y="9"/>
                      <a:pt x="7" y="9"/>
                    </a:cubicBezTo>
                    <a:cubicBezTo>
                      <a:pt x="7" y="7"/>
                      <a:pt x="7" y="7"/>
                      <a:pt x="7" y="7"/>
                    </a:cubicBezTo>
                    <a:cubicBezTo>
                      <a:pt x="16" y="7"/>
                      <a:pt x="16" y="7"/>
                      <a:pt x="16" y="7"/>
                    </a:cubicBezTo>
                    <a:cubicBezTo>
                      <a:pt x="16" y="4"/>
                      <a:pt x="16" y="4"/>
                      <a:pt x="16" y="4"/>
                    </a:cubicBezTo>
                    <a:cubicBezTo>
                      <a:pt x="9" y="4"/>
                      <a:pt x="9" y="4"/>
                      <a:pt x="9" y="4"/>
                    </a:cubicBezTo>
                    <a:cubicBezTo>
                      <a:pt x="9" y="2"/>
                      <a:pt x="9" y="2"/>
                      <a:pt x="9" y="2"/>
                    </a:cubicBezTo>
                    <a:cubicBezTo>
                      <a:pt x="16" y="2"/>
                      <a:pt x="16" y="2"/>
                      <a:pt x="16" y="2"/>
                    </a:cubicBezTo>
                    <a:cubicBezTo>
                      <a:pt x="16" y="0"/>
                      <a:pt x="16" y="0"/>
                      <a:pt x="16" y="0"/>
                    </a:cubicBezTo>
                    <a:cubicBezTo>
                      <a:pt x="18" y="0"/>
                      <a:pt x="18" y="0"/>
                      <a:pt x="18" y="0"/>
                    </a:cubicBezTo>
                    <a:cubicBezTo>
                      <a:pt x="18" y="2"/>
                      <a:pt x="18" y="2"/>
                      <a:pt x="18" y="2"/>
                    </a:cubicBezTo>
                    <a:cubicBezTo>
                      <a:pt x="26" y="2"/>
                      <a:pt x="26" y="2"/>
                      <a:pt x="26" y="2"/>
                    </a:cubicBezTo>
                    <a:cubicBezTo>
                      <a:pt x="26" y="7"/>
                      <a:pt x="26" y="7"/>
                      <a:pt x="26" y="7"/>
                    </a:cubicBezTo>
                    <a:cubicBezTo>
                      <a:pt x="28" y="7"/>
                      <a:pt x="28" y="7"/>
                      <a:pt x="28" y="7"/>
                    </a:cubicBezTo>
                    <a:cubicBezTo>
                      <a:pt x="28" y="9"/>
                      <a:pt x="28" y="9"/>
                      <a:pt x="28" y="9"/>
                    </a:cubicBezTo>
                    <a:cubicBezTo>
                      <a:pt x="26" y="9"/>
                      <a:pt x="26" y="9"/>
                      <a:pt x="26" y="9"/>
                    </a:cubicBezTo>
                    <a:cubicBezTo>
                      <a:pt x="26" y="15"/>
                      <a:pt x="26" y="15"/>
                      <a:pt x="26" y="15"/>
                    </a:cubicBezTo>
                    <a:cubicBezTo>
                      <a:pt x="24" y="15"/>
                      <a:pt x="24" y="15"/>
                      <a:pt x="24" y="15"/>
                    </a:cubicBezTo>
                    <a:cubicBezTo>
                      <a:pt x="24" y="14"/>
                      <a:pt x="24" y="14"/>
                      <a:pt x="24" y="14"/>
                    </a:cubicBezTo>
                    <a:cubicBezTo>
                      <a:pt x="18" y="14"/>
                      <a:pt x="18" y="14"/>
                      <a:pt x="18" y="14"/>
                    </a:cubicBezTo>
                    <a:cubicBezTo>
                      <a:pt x="18" y="17"/>
                      <a:pt x="18" y="17"/>
                      <a:pt x="18" y="17"/>
                    </a:cubicBezTo>
                    <a:cubicBezTo>
                      <a:pt x="27" y="17"/>
                      <a:pt x="27" y="17"/>
                      <a:pt x="27" y="17"/>
                    </a:cubicBezTo>
                    <a:cubicBezTo>
                      <a:pt x="27" y="18"/>
                      <a:pt x="27" y="18"/>
                      <a:pt x="27" y="18"/>
                    </a:cubicBezTo>
                    <a:cubicBezTo>
                      <a:pt x="18" y="18"/>
                      <a:pt x="18" y="18"/>
                      <a:pt x="18" y="18"/>
                    </a:cubicBezTo>
                    <a:cubicBezTo>
                      <a:pt x="18" y="21"/>
                      <a:pt x="18" y="21"/>
                      <a:pt x="18" y="21"/>
                    </a:cubicBezTo>
                    <a:cubicBezTo>
                      <a:pt x="28" y="21"/>
                      <a:pt x="28" y="21"/>
                      <a:pt x="28" y="21"/>
                    </a:cubicBezTo>
                    <a:cubicBezTo>
                      <a:pt x="28" y="23"/>
                      <a:pt x="28" y="23"/>
                      <a:pt x="28" y="23"/>
                    </a:cubicBezTo>
                    <a:cubicBezTo>
                      <a:pt x="18" y="23"/>
                      <a:pt x="18" y="23"/>
                      <a:pt x="18" y="23"/>
                    </a:cubicBezTo>
                    <a:cubicBezTo>
                      <a:pt x="18" y="28"/>
                      <a:pt x="18" y="28"/>
                      <a:pt x="18" y="28"/>
                    </a:cubicBezTo>
                    <a:cubicBezTo>
                      <a:pt x="16" y="28"/>
                      <a:pt x="16" y="28"/>
                      <a:pt x="16" y="28"/>
                    </a:cubicBezTo>
                    <a:cubicBezTo>
                      <a:pt x="16" y="23"/>
                      <a:pt x="16" y="23"/>
                      <a:pt x="16" y="23"/>
                    </a:cubicBezTo>
                    <a:cubicBezTo>
                      <a:pt x="7" y="23"/>
                      <a:pt x="7" y="23"/>
                      <a:pt x="7" y="23"/>
                    </a:cubicBezTo>
                    <a:cubicBezTo>
                      <a:pt x="7" y="21"/>
                      <a:pt x="7" y="21"/>
                      <a:pt x="7" y="21"/>
                    </a:cubicBezTo>
                    <a:cubicBezTo>
                      <a:pt x="16" y="21"/>
                      <a:pt x="16" y="21"/>
                      <a:pt x="16" y="21"/>
                    </a:cubicBezTo>
                    <a:cubicBezTo>
                      <a:pt x="16" y="18"/>
                      <a:pt x="16" y="18"/>
                      <a:pt x="16" y="18"/>
                    </a:cubicBezTo>
                    <a:cubicBezTo>
                      <a:pt x="8" y="18"/>
                      <a:pt x="8" y="18"/>
                      <a:pt x="8" y="18"/>
                    </a:cubicBezTo>
                    <a:cubicBezTo>
                      <a:pt x="8" y="17"/>
                      <a:pt x="8" y="17"/>
                      <a:pt x="8" y="17"/>
                    </a:cubicBezTo>
                    <a:cubicBezTo>
                      <a:pt x="16" y="17"/>
                      <a:pt x="16" y="17"/>
                      <a:pt x="16" y="17"/>
                    </a:cubicBezTo>
                    <a:cubicBezTo>
                      <a:pt x="16" y="14"/>
                      <a:pt x="16" y="14"/>
                      <a:pt x="16" y="14"/>
                    </a:cubicBezTo>
                    <a:cubicBezTo>
                      <a:pt x="9" y="14"/>
                      <a:pt x="9" y="14"/>
                      <a:pt x="9" y="14"/>
                    </a:cubicBezTo>
                    <a:lnTo>
                      <a:pt x="9" y="12"/>
                    </a:lnTo>
                    <a:close/>
                    <a:moveTo>
                      <a:pt x="24" y="4"/>
                    </a:moveTo>
                    <a:cubicBezTo>
                      <a:pt x="18" y="4"/>
                      <a:pt x="18" y="4"/>
                      <a:pt x="18" y="4"/>
                    </a:cubicBezTo>
                    <a:cubicBezTo>
                      <a:pt x="18" y="7"/>
                      <a:pt x="18" y="7"/>
                      <a:pt x="18" y="7"/>
                    </a:cubicBezTo>
                    <a:cubicBezTo>
                      <a:pt x="24" y="7"/>
                      <a:pt x="24" y="7"/>
                      <a:pt x="24" y="7"/>
                    </a:cubicBezTo>
                    <a:lnTo>
                      <a:pt x="24" y="4"/>
                    </a:lnTo>
                    <a:close/>
                    <a:moveTo>
                      <a:pt x="18" y="12"/>
                    </a:moveTo>
                    <a:cubicBezTo>
                      <a:pt x="24" y="12"/>
                      <a:pt x="24" y="12"/>
                      <a:pt x="24" y="12"/>
                    </a:cubicBezTo>
                    <a:cubicBezTo>
                      <a:pt x="24" y="9"/>
                      <a:pt x="24" y="9"/>
                      <a:pt x="24" y="9"/>
                    </a:cubicBezTo>
                    <a:cubicBezTo>
                      <a:pt x="18" y="9"/>
                      <a:pt x="18" y="9"/>
                      <a:pt x="18" y="9"/>
                    </a:cubicBezTo>
                    <a:lnTo>
                      <a:pt x="18" y="1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4" name="Freeform 171"/>
              <p:cNvSpPr/>
              <p:nvPr/>
            </p:nvSpPr>
            <p:spPr bwMode="auto">
              <a:xfrm>
                <a:off x="6083" y="1485"/>
                <a:ext cx="72" cy="85"/>
              </a:xfrm>
              <a:custGeom>
                <a:avLst/>
                <a:gdLst>
                  <a:gd name="T0" fmla="*/ 64 w 72"/>
                  <a:gd name="T1" fmla="*/ 85 h 85"/>
                  <a:gd name="T2" fmla="*/ 64 w 72"/>
                  <a:gd name="T3" fmla="*/ 79 h 85"/>
                  <a:gd name="T4" fmla="*/ 0 w 72"/>
                  <a:gd name="T5" fmla="*/ 79 h 85"/>
                  <a:gd name="T6" fmla="*/ 0 w 72"/>
                  <a:gd name="T7" fmla="*/ 17 h 85"/>
                  <a:gd name="T8" fmla="*/ 8 w 72"/>
                  <a:gd name="T9" fmla="*/ 17 h 85"/>
                  <a:gd name="T10" fmla="*/ 8 w 72"/>
                  <a:gd name="T11" fmla="*/ 73 h 85"/>
                  <a:gd name="T12" fmla="*/ 32 w 72"/>
                  <a:gd name="T13" fmla="*/ 73 h 85"/>
                  <a:gd name="T14" fmla="*/ 32 w 72"/>
                  <a:gd name="T15" fmla="*/ 0 h 85"/>
                  <a:gd name="T16" fmla="*/ 40 w 72"/>
                  <a:gd name="T17" fmla="*/ 0 h 85"/>
                  <a:gd name="T18" fmla="*/ 40 w 72"/>
                  <a:gd name="T19" fmla="*/ 73 h 85"/>
                  <a:gd name="T20" fmla="*/ 64 w 72"/>
                  <a:gd name="T21" fmla="*/ 73 h 85"/>
                  <a:gd name="T22" fmla="*/ 64 w 72"/>
                  <a:gd name="T23" fmla="*/ 17 h 85"/>
                  <a:gd name="T24" fmla="*/ 72 w 72"/>
                  <a:gd name="T25" fmla="*/ 17 h 85"/>
                  <a:gd name="T26" fmla="*/ 72 w 72"/>
                  <a:gd name="T27" fmla="*/ 85 h 85"/>
                  <a:gd name="T28" fmla="*/ 64 w 72"/>
                  <a:gd name="T29" fmla="*/ 85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85"/>
                  <a:gd name="T47" fmla="*/ 72 w 72"/>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85">
                    <a:moveTo>
                      <a:pt x="64" y="85"/>
                    </a:moveTo>
                    <a:lnTo>
                      <a:pt x="64" y="79"/>
                    </a:lnTo>
                    <a:lnTo>
                      <a:pt x="0" y="79"/>
                    </a:lnTo>
                    <a:lnTo>
                      <a:pt x="0" y="17"/>
                    </a:lnTo>
                    <a:lnTo>
                      <a:pt x="8" y="17"/>
                    </a:lnTo>
                    <a:lnTo>
                      <a:pt x="8" y="73"/>
                    </a:lnTo>
                    <a:lnTo>
                      <a:pt x="32" y="73"/>
                    </a:lnTo>
                    <a:lnTo>
                      <a:pt x="32" y="0"/>
                    </a:lnTo>
                    <a:lnTo>
                      <a:pt x="40" y="0"/>
                    </a:lnTo>
                    <a:lnTo>
                      <a:pt x="40" y="73"/>
                    </a:lnTo>
                    <a:lnTo>
                      <a:pt x="64" y="73"/>
                    </a:lnTo>
                    <a:lnTo>
                      <a:pt x="64" y="17"/>
                    </a:lnTo>
                    <a:lnTo>
                      <a:pt x="72" y="17"/>
                    </a:lnTo>
                    <a:lnTo>
                      <a:pt x="72" y="85"/>
                    </a:lnTo>
                    <a:lnTo>
                      <a:pt x="64" y="8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5" name="Freeform 172"/>
              <p:cNvSpPr>
                <a:spLocks noEditPoints="1"/>
              </p:cNvSpPr>
              <p:nvPr/>
            </p:nvSpPr>
            <p:spPr bwMode="auto">
              <a:xfrm>
                <a:off x="6166" y="1483"/>
                <a:ext cx="88" cy="87"/>
              </a:xfrm>
              <a:custGeom>
                <a:avLst/>
                <a:gdLst>
                  <a:gd name="T0" fmla="*/ 21 w 47"/>
                  <a:gd name="T1" fmla="*/ 55 h 46"/>
                  <a:gd name="T2" fmla="*/ 26 w 47"/>
                  <a:gd name="T3" fmla="*/ 59 h 46"/>
                  <a:gd name="T4" fmla="*/ 4 w 47"/>
                  <a:gd name="T5" fmla="*/ 83 h 46"/>
                  <a:gd name="T6" fmla="*/ 0 w 47"/>
                  <a:gd name="T7" fmla="*/ 79 h 46"/>
                  <a:gd name="T8" fmla="*/ 21 w 47"/>
                  <a:gd name="T9" fmla="*/ 55 h 46"/>
                  <a:gd name="T10" fmla="*/ 7 w 47"/>
                  <a:gd name="T11" fmla="*/ 49 h 46"/>
                  <a:gd name="T12" fmla="*/ 7 w 47"/>
                  <a:gd name="T13" fmla="*/ 44 h 46"/>
                  <a:gd name="T14" fmla="*/ 19 w 47"/>
                  <a:gd name="T15" fmla="*/ 19 h 46"/>
                  <a:gd name="T16" fmla="*/ 2 w 47"/>
                  <a:gd name="T17" fmla="*/ 19 h 46"/>
                  <a:gd name="T18" fmla="*/ 2 w 47"/>
                  <a:gd name="T19" fmla="*/ 13 h 46"/>
                  <a:gd name="T20" fmla="*/ 21 w 47"/>
                  <a:gd name="T21" fmla="*/ 13 h 46"/>
                  <a:gd name="T22" fmla="*/ 26 w 47"/>
                  <a:gd name="T23" fmla="*/ 0 h 46"/>
                  <a:gd name="T24" fmla="*/ 34 w 47"/>
                  <a:gd name="T25" fmla="*/ 2 h 46"/>
                  <a:gd name="T26" fmla="*/ 30 w 47"/>
                  <a:gd name="T27" fmla="*/ 13 h 46"/>
                  <a:gd name="T28" fmla="*/ 86 w 47"/>
                  <a:gd name="T29" fmla="*/ 13 h 46"/>
                  <a:gd name="T30" fmla="*/ 86 w 47"/>
                  <a:gd name="T31" fmla="*/ 19 h 46"/>
                  <a:gd name="T32" fmla="*/ 26 w 47"/>
                  <a:gd name="T33" fmla="*/ 19 h 46"/>
                  <a:gd name="T34" fmla="*/ 17 w 47"/>
                  <a:gd name="T35" fmla="*/ 44 h 46"/>
                  <a:gd name="T36" fmla="*/ 43 w 47"/>
                  <a:gd name="T37" fmla="*/ 44 h 46"/>
                  <a:gd name="T38" fmla="*/ 43 w 47"/>
                  <a:gd name="T39" fmla="*/ 23 h 46"/>
                  <a:gd name="T40" fmla="*/ 51 w 47"/>
                  <a:gd name="T41" fmla="*/ 23 h 46"/>
                  <a:gd name="T42" fmla="*/ 51 w 47"/>
                  <a:gd name="T43" fmla="*/ 44 h 46"/>
                  <a:gd name="T44" fmla="*/ 82 w 47"/>
                  <a:gd name="T45" fmla="*/ 44 h 46"/>
                  <a:gd name="T46" fmla="*/ 82 w 47"/>
                  <a:gd name="T47" fmla="*/ 49 h 46"/>
                  <a:gd name="T48" fmla="*/ 51 w 47"/>
                  <a:gd name="T49" fmla="*/ 49 h 46"/>
                  <a:gd name="T50" fmla="*/ 51 w 47"/>
                  <a:gd name="T51" fmla="*/ 76 h 46"/>
                  <a:gd name="T52" fmla="*/ 39 w 47"/>
                  <a:gd name="T53" fmla="*/ 87 h 46"/>
                  <a:gd name="T54" fmla="*/ 26 w 47"/>
                  <a:gd name="T55" fmla="*/ 87 h 46"/>
                  <a:gd name="T56" fmla="*/ 24 w 47"/>
                  <a:gd name="T57" fmla="*/ 79 h 46"/>
                  <a:gd name="T58" fmla="*/ 37 w 47"/>
                  <a:gd name="T59" fmla="*/ 79 h 46"/>
                  <a:gd name="T60" fmla="*/ 43 w 47"/>
                  <a:gd name="T61" fmla="*/ 74 h 46"/>
                  <a:gd name="T62" fmla="*/ 43 w 47"/>
                  <a:gd name="T63" fmla="*/ 49 h 46"/>
                  <a:gd name="T64" fmla="*/ 7 w 47"/>
                  <a:gd name="T65" fmla="*/ 49 h 46"/>
                  <a:gd name="T66" fmla="*/ 58 w 47"/>
                  <a:gd name="T67" fmla="*/ 61 h 46"/>
                  <a:gd name="T68" fmla="*/ 64 w 47"/>
                  <a:gd name="T69" fmla="*/ 57 h 46"/>
                  <a:gd name="T70" fmla="*/ 88 w 47"/>
                  <a:gd name="T71" fmla="*/ 78 h 46"/>
                  <a:gd name="T72" fmla="*/ 82 w 47"/>
                  <a:gd name="T73" fmla="*/ 83 h 46"/>
                  <a:gd name="T74" fmla="*/ 58 w 47"/>
                  <a:gd name="T75" fmla="*/ 61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6"/>
                  <a:gd name="T116" fmla="*/ 47 w 47"/>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6">
                    <a:moveTo>
                      <a:pt x="11" y="29"/>
                    </a:moveTo>
                    <a:cubicBezTo>
                      <a:pt x="14" y="31"/>
                      <a:pt x="14" y="31"/>
                      <a:pt x="14" y="31"/>
                    </a:cubicBezTo>
                    <a:cubicBezTo>
                      <a:pt x="11" y="36"/>
                      <a:pt x="7" y="40"/>
                      <a:pt x="2" y="44"/>
                    </a:cubicBezTo>
                    <a:cubicBezTo>
                      <a:pt x="1" y="43"/>
                      <a:pt x="1" y="43"/>
                      <a:pt x="0" y="42"/>
                    </a:cubicBezTo>
                    <a:cubicBezTo>
                      <a:pt x="4" y="38"/>
                      <a:pt x="8" y="34"/>
                      <a:pt x="11" y="29"/>
                    </a:cubicBezTo>
                    <a:close/>
                    <a:moveTo>
                      <a:pt x="4" y="26"/>
                    </a:moveTo>
                    <a:cubicBezTo>
                      <a:pt x="4" y="23"/>
                      <a:pt x="4" y="23"/>
                      <a:pt x="4" y="23"/>
                    </a:cubicBezTo>
                    <a:cubicBezTo>
                      <a:pt x="10" y="10"/>
                      <a:pt x="10" y="10"/>
                      <a:pt x="10" y="10"/>
                    </a:cubicBezTo>
                    <a:cubicBezTo>
                      <a:pt x="1" y="10"/>
                      <a:pt x="1" y="10"/>
                      <a:pt x="1" y="10"/>
                    </a:cubicBezTo>
                    <a:cubicBezTo>
                      <a:pt x="1" y="7"/>
                      <a:pt x="1" y="7"/>
                      <a:pt x="1" y="7"/>
                    </a:cubicBezTo>
                    <a:cubicBezTo>
                      <a:pt x="11" y="7"/>
                      <a:pt x="11" y="7"/>
                      <a:pt x="11" y="7"/>
                    </a:cubicBezTo>
                    <a:cubicBezTo>
                      <a:pt x="14" y="0"/>
                      <a:pt x="14" y="0"/>
                      <a:pt x="14" y="0"/>
                    </a:cubicBezTo>
                    <a:cubicBezTo>
                      <a:pt x="18" y="1"/>
                      <a:pt x="18" y="1"/>
                      <a:pt x="18" y="1"/>
                    </a:cubicBezTo>
                    <a:cubicBezTo>
                      <a:pt x="16" y="7"/>
                      <a:pt x="16" y="7"/>
                      <a:pt x="16" y="7"/>
                    </a:cubicBezTo>
                    <a:cubicBezTo>
                      <a:pt x="46" y="7"/>
                      <a:pt x="46" y="7"/>
                      <a:pt x="46" y="7"/>
                    </a:cubicBezTo>
                    <a:cubicBezTo>
                      <a:pt x="46" y="10"/>
                      <a:pt x="46" y="10"/>
                      <a:pt x="46" y="10"/>
                    </a:cubicBezTo>
                    <a:cubicBezTo>
                      <a:pt x="14" y="10"/>
                      <a:pt x="14" y="10"/>
                      <a:pt x="14" y="10"/>
                    </a:cubicBezTo>
                    <a:cubicBezTo>
                      <a:pt x="9" y="23"/>
                      <a:pt x="9" y="23"/>
                      <a:pt x="9" y="23"/>
                    </a:cubicBezTo>
                    <a:cubicBezTo>
                      <a:pt x="23" y="23"/>
                      <a:pt x="23" y="23"/>
                      <a:pt x="23" y="23"/>
                    </a:cubicBezTo>
                    <a:cubicBezTo>
                      <a:pt x="23" y="12"/>
                      <a:pt x="23" y="12"/>
                      <a:pt x="23" y="12"/>
                    </a:cubicBezTo>
                    <a:cubicBezTo>
                      <a:pt x="27" y="12"/>
                      <a:pt x="27" y="12"/>
                      <a:pt x="27" y="12"/>
                    </a:cubicBezTo>
                    <a:cubicBezTo>
                      <a:pt x="27" y="23"/>
                      <a:pt x="27" y="23"/>
                      <a:pt x="27" y="23"/>
                    </a:cubicBezTo>
                    <a:cubicBezTo>
                      <a:pt x="44" y="23"/>
                      <a:pt x="44" y="23"/>
                      <a:pt x="44" y="23"/>
                    </a:cubicBezTo>
                    <a:cubicBezTo>
                      <a:pt x="44" y="26"/>
                      <a:pt x="44" y="26"/>
                      <a:pt x="44" y="26"/>
                    </a:cubicBezTo>
                    <a:cubicBezTo>
                      <a:pt x="27" y="26"/>
                      <a:pt x="27" y="26"/>
                      <a:pt x="27" y="26"/>
                    </a:cubicBezTo>
                    <a:cubicBezTo>
                      <a:pt x="27" y="40"/>
                      <a:pt x="27" y="40"/>
                      <a:pt x="27" y="40"/>
                    </a:cubicBezTo>
                    <a:cubicBezTo>
                      <a:pt x="27" y="44"/>
                      <a:pt x="25" y="46"/>
                      <a:pt x="21" y="46"/>
                    </a:cubicBezTo>
                    <a:cubicBezTo>
                      <a:pt x="19" y="46"/>
                      <a:pt x="16" y="46"/>
                      <a:pt x="14" y="46"/>
                    </a:cubicBezTo>
                    <a:cubicBezTo>
                      <a:pt x="13" y="45"/>
                      <a:pt x="13" y="43"/>
                      <a:pt x="13" y="42"/>
                    </a:cubicBezTo>
                    <a:cubicBezTo>
                      <a:pt x="15" y="42"/>
                      <a:pt x="17" y="42"/>
                      <a:pt x="20" y="42"/>
                    </a:cubicBezTo>
                    <a:cubicBezTo>
                      <a:pt x="22" y="42"/>
                      <a:pt x="23" y="41"/>
                      <a:pt x="23" y="39"/>
                    </a:cubicBezTo>
                    <a:cubicBezTo>
                      <a:pt x="23" y="26"/>
                      <a:pt x="23" y="26"/>
                      <a:pt x="23" y="26"/>
                    </a:cubicBezTo>
                    <a:lnTo>
                      <a:pt x="4" y="26"/>
                    </a:lnTo>
                    <a:close/>
                    <a:moveTo>
                      <a:pt x="31" y="32"/>
                    </a:moveTo>
                    <a:cubicBezTo>
                      <a:pt x="34" y="30"/>
                      <a:pt x="34" y="30"/>
                      <a:pt x="34" y="30"/>
                    </a:cubicBezTo>
                    <a:cubicBezTo>
                      <a:pt x="38" y="33"/>
                      <a:pt x="43" y="37"/>
                      <a:pt x="47" y="41"/>
                    </a:cubicBezTo>
                    <a:cubicBezTo>
                      <a:pt x="44" y="44"/>
                      <a:pt x="44" y="44"/>
                      <a:pt x="44" y="44"/>
                    </a:cubicBezTo>
                    <a:cubicBezTo>
                      <a:pt x="40" y="40"/>
                      <a:pt x="35" y="36"/>
                      <a:pt x="31" y="3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6" name="Freeform 173"/>
              <p:cNvSpPr>
                <a:spLocks noEditPoints="1"/>
              </p:cNvSpPr>
              <p:nvPr/>
            </p:nvSpPr>
            <p:spPr bwMode="auto">
              <a:xfrm>
                <a:off x="5987" y="1141"/>
                <a:ext cx="89" cy="85"/>
              </a:xfrm>
              <a:custGeom>
                <a:avLst/>
                <a:gdLst>
                  <a:gd name="T0" fmla="*/ 0 w 47"/>
                  <a:gd name="T1" fmla="*/ 70 h 45"/>
                  <a:gd name="T2" fmla="*/ 27 w 47"/>
                  <a:gd name="T3" fmla="*/ 59 h 45"/>
                  <a:gd name="T4" fmla="*/ 27 w 47"/>
                  <a:gd name="T5" fmla="*/ 32 h 45"/>
                  <a:gd name="T6" fmla="*/ 2 w 47"/>
                  <a:gd name="T7" fmla="*/ 32 h 45"/>
                  <a:gd name="T8" fmla="*/ 2 w 47"/>
                  <a:gd name="T9" fmla="*/ 25 h 45"/>
                  <a:gd name="T10" fmla="*/ 27 w 47"/>
                  <a:gd name="T11" fmla="*/ 25 h 45"/>
                  <a:gd name="T12" fmla="*/ 27 w 47"/>
                  <a:gd name="T13" fmla="*/ 0 h 45"/>
                  <a:gd name="T14" fmla="*/ 34 w 47"/>
                  <a:gd name="T15" fmla="*/ 0 h 45"/>
                  <a:gd name="T16" fmla="*/ 34 w 47"/>
                  <a:gd name="T17" fmla="*/ 85 h 45"/>
                  <a:gd name="T18" fmla="*/ 27 w 47"/>
                  <a:gd name="T19" fmla="*/ 85 h 45"/>
                  <a:gd name="T20" fmla="*/ 27 w 47"/>
                  <a:gd name="T21" fmla="*/ 66 h 45"/>
                  <a:gd name="T22" fmla="*/ 2 w 47"/>
                  <a:gd name="T23" fmla="*/ 77 h 45"/>
                  <a:gd name="T24" fmla="*/ 0 w 47"/>
                  <a:gd name="T25" fmla="*/ 70 h 45"/>
                  <a:gd name="T26" fmla="*/ 51 w 47"/>
                  <a:gd name="T27" fmla="*/ 0 h 45"/>
                  <a:gd name="T28" fmla="*/ 59 w 47"/>
                  <a:gd name="T29" fmla="*/ 0 h 45"/>
                  <a:gd name="T30" fmla="*/ 59 w 47"/>
                  <a:gd name="T31" fmla="*/ 30 h 45"/>
                  <a:gd name="T32" fmla="*/ 81 w 47"/>
                  <a:gd name="T33" fmla="*/ 17 h 45"/>
                  <a:gd name="T34" fmla="*/ 85 w 47"/>
                  <a:gd name="T35" fmla="*/ 23 h 45"/>
                  <a:gd name="T36" fmla="*/ 59 w 47"/>
                  <a:gd name="T37" fmla="*/ 38 h 45"/>
                  <a:gd name="T38" fmla="*/ 59 w 47"/>
                  <a:gd name="T39" fmla="*/ 70 h 45"/>
                  <a:gd name="T40" fmla="*/ 66 w 47"/>
                  <a:gd name="T41" fmla="*/ 76 h 45"/>
                  <a:gd name="T42" fmla="*/ 72 w 47"/>
                  <a:gd name="T43" fmla="*/ 76 h 45"/>
                  <a:gd name="T44" fmla="*/ 80 w 47"/>
                  <a:gd name="T45" fmla="*/ 70 h 45"/>
                  <a:gd name="T46" fmla="*/ 81 w 47"/>
                  <a:gd name="T47" fmla="*/ 55 h 45"/>
                  <a:gd name="T48" fmla="*/ 89 w 47"/>
                  <a:gd name="T49" fmla="*/ 59 h 45"/>
                  <a:gd name="T50" fmla="*/ 85 w 47"/>
                  <a:gd name="T51" fmla="*/ 72 h 45"/>
                  <a:gd name="T52" fmla="*/ 74 w 47"/>
                  <a:gd name="T53" fmla="*/ 83 h 45"/>
                  <a:gd name="T54" fmla="*/ 64 w 47"/>
                  <a:gd name="T55" fmla="*/ 83 h 45"/>
                  <a:gd name="T56" fmla="*/ 51 w 47"/>
                  <a:gd name="T57" fmla="*/ 70 h 45"/>
                  <a:gd name="T58" fmla="*/ 51 w 47"/>
                  <a:gd name="T59" fmla="*/ 0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0" y="37"/>
                    </a:moveTo>
                    <a:cubicBezTo>
                      <a:pt x="4" y="36"/>
                      <a:pt x="9" y="34"/>
                      <a:pt x="14" y="31"/>
                    </a:cubicBezTo>
                    <a:cubicBezTo>
                      <a:pt x="14" y="17"/>
                      <a:pt x="14" y="17"/>
                      <a:pt x="14" y="17"/>
                    </a:cubicBezTo>
                    <a:cubicBezTo>
                      <a:pt x="1" y="17"/>
                      <a:pt x="1" y="17"/>
                      <a:pt x="1" y="17"/>
                    </a:cubicBezTo>
                    <a:cubicBezTo>
                      <a:pt x="1" y="13"/>
                      <a:pt x="1" y="13"/>
                      <a:pt x="1" y="13"/>
                    </a:cubicBezTo>
                    <a:cubicBezTo>
                      <a:pt x="14" y="13"/>
                      <a:pt x="14" y="13"/>
                      <a:pt x="14" y="13"/>
                    </a:cubicBezTo>
                    <a:cubicBezTo>
                      <a:pt x="14" y="0"/>
                      <a:pt x="14" y="0"/>
                      <a:pt x="14" y="0"/>
                    </a:cubicBezTo>
                    <a:cubicBezTo>
                      <a:pt x="18" y="0"/>
                      <a:pt x="18" y="0"/>
                      <a:pt x="18" y="0"/>
                    </a:cubicBezTo>
                    <a:cubicBezTo>
                      <a:pt x="18" y="45"/>
                      <a:pt x="18" y="45"/>
                      <a:pt x="18" y="45"/>
                    </a:cubicBezTo>
                    <a:cubicBezTo>
                      <a:pt x="14" y="45"/>
                      <a:pt x="14" y="45"/>
                      <a:pt x="14" y="45"/>
                    </a:cubicBezTo>
                    <a:cubicBezTo>
                      <a:pt x="14" y="35"/>
                      <a:pt x="14" y="35"/>
                      <a:pt x="14" y="35"/>
                    </a:cubicBezTo>
                    <a:cubicBezTo>
                      <a:pt x="11" y="37"/>
                      <a:pt x="7" y="38"/>
                      <a:pt x="1" y="41"/>
                    </a:cubicBezTo>
                    <a:lnTo>
                      <a:pt x="0" y="37"/>
                    </a:lnTo>
                    <a:close/>
                    <a:moveTo>
                      <a:pt x="27" y="0"/>
                    </a:moveTo>
                    <a:cubicBezTo>
                      <a:pt x="31" y="0"/>
                      <a:pt x="31" y="0"/>
                      <a:pt x="31" y="0"/>
                    </a:cubicBezTo>
                    <a:cubicBezTo>
                      <a:pt x="31" y="16"/>
                      <a:pt x="31" y="16"/>
                      <a:pt x="31" y="16"/>
                    </a:cubicBezTo>
                    <a:cubicBezTo>
                      <a:pt x="35" y="14"/>
                      <a:pt x="39" y="11"/>
                      <a:pt x="43" y="9"/>
                    </a:cubicBezTo>
                    <a:cubicBezTo>
                      <a:pt x="45" y="12"/>
                      <a:pt x="45" y="12"/>
                      <a:pt x="45" y="12"/>
                    </a:cubicBezTo>
                    <a:cubicBezTo>
                      <a:pt x="42" y="14"/>
                      <a:pt x="37" y="17"/>
                      <a:pt x="31" y="20"/>
                    </a:cubicBezTo>
                    <a:cubicBezTo>
                      <a:pt x="31" y="37"/>
                      <a:pt x="31" y="37"/>
                      <a:pt x="31" y="37"/>
                    </a:cubicBezTo>
                    <a:cubicBezTo>
                      <a:pt x="31" y="39"/>
                      <a:pt x="32" y="40"/>
                      <a:pt x="35" y="40"/>
                    </a:cubicBezTo>
                    <a:cubicBezTo>
                      <a:pt x="38" y="40"/>
                      <a:pt x="38" y="40"/>
                      <a:pt x="38" y="40"/>
                    </a:cubicBezTo>
                    <a:cubicBezTo>
                      <a:pt x="40" y="40"/>
                      <a:pt x="41" y="39"/>
                      <a:pt x="42" y="37"/>
                    </a:cubicBezTo>
                    <a:cubicBezTo>
                      <a:pt x="42" y="35"/>
                      <a:pt x="42" y="33"/>
                      <a:pt x="43" y="29"/>
                    </a:cubicBezTo>
                    <a:cubicBezTo>
                      <a:pt x="44" y="30"/>
                      <a:pt x="45" y="30"/>
                      <a:pt x="47" y="31"/>
                    </a:cubicBezTo>
                    <a:cubicBezTo>
                      <a:pt x="46" y="34"/>
                      <a:pt x="46" y="36"/>
                      <a:pt x="45" y="38"/>
                    </a:cubicBezTo>
                    <a:cubicBezTo>
                      <a:pt x="45" y="42"/>
                      <a:pt x="43" y="44"/>
                      <a:pt x="39" y="44"/>
                    </a:cubicBezTo>
                    <a:cubicBezTo>
                      <a:pt x="34" y="44"/>
                      <a:pt x="34" y="44"/>
                      <a:pt x="34" y="44"/>
                    </a:cubicBezTo>
                    <a:cubicBezTo>
                      <a:pt x="30" y="44"/>
                      <a:pt x="27" y="42"/>
                      <a:pt x="27" y="37"/>
                    </a:cubicBezTo>
                    <a:lnTo>
                      <a:pt x="27"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7" name="Freeform 174"/>
              <p:cNvSpPr>
                <a:spLocks noEditPoints="1"/>
              </p:cNvSpPr>
              <p:nvPr/>
            </p:nvSpPr>
            <p:spPr bwMode="auto">
              <a:xfrm>
                <a:off x="6078" y="1139"/>
                <a:ext cx="86" cy="87"/>
              </a:xfrm>
              <a:custGeom>
                <a:avLst/>
                <a:gdLst>
                  <a:gd name="T0" fmla="*/ 22 w 46"/>
                  <a:gd name="T1" fmla="*/ 61 h 46"/>
                  <a:gd name="T2" fmla="*/ 28 w 46"/>
                  <a:gd name="T3" fmla="*/ 66 h 46"/>
                  <a:gd name="T4" fmla="*/ 4 w 46"/>
                  <a:gd name="T5" fmla="*/ 83 h 46"/>
                  <a:gd name="T6" fmla="*/ 0 w 46"/>
                  <a:gd name="T7" fmla="*/ 78 h 46"/>
                  <a:gd name="T8" fmla="*/ 22 w 46"/>
                  <a:gd name="T9" fmla="*/ 61 h 46"/>
                  <a:gd name="T10" fmla="*/ 0 w 46"/>
                  <a:gd name="T11" fmla="*/ 13 h 46"/>
                  <a:gd name="T12" fmla="*/ 41 w 46"/>
                  <a:gd name="T13" fmla="*/ 13 h 46"/>
                  <a:gd name="T14" fmla="*/ 36 w 46"/>
                  <a:gd name="T15" fmla="*/ 4 h 46"/>
                  <a:gd name="T16" fmla="*/ 41 w 46"/>
                  <a:gd name="T17" fmla="*/ 0 h 46"/>
                  <a:gd name="T18" fmla="*/ 49 w 46"/>
                  <a:gd name="T19" fmla="*/ 11 h 46"/>
                  <a:gd name="T20" fmla="*/ 45 w 46"/>
                  <a:gd name="T21" fmla="*/ 13 h 46"/>
                  <a:gd name="T22" fmla="*/ 86 w 46"/>
                  <a:gd name="T23" fmla="*/ 13 h 46"/>
                  <a:gd name="T24" fmla="*/ 86 w 46"/>
                  <a:gd name="T25" fmla="*/ 19 h 46"/>
                  <a:gd name="T26" fmla="*/ 0 w 46"/>
                  <a:gd name="T27" fmla="*/ 19 h 46"/>
                  <a:gd name="T28" fmla="*/ 0 w 46"/>
                  <a:gd name="T29" fmla="*/ 13 h 46"/>
                  <a:gd name="T30" fmla="*/ 11 w 46"/>
                  <a:gd name="T31" fmla="*/ 26 h 46"/>
                  <a:gd name="T32" fmla="*/ 75 w 46"/>
                  <a:gd name="T33" fmla="*/ 26 h 46"/>
                  <a:gd name="T34" fmla="*/ 75 w 46"/>
                  <a:gd name="T35" fmla="*/ 57 h 46"/>
                  <a:gd name="T36" fmla="*/ 67 w 46"/>
                  <a:gd name="T37" fmla="*/ 57 h 46"/>
                  <a:gd name="T38" fmla="*/ 67 w 46"/>
                  <a:gd name="T39" fmla="*/ 53 h 46"/>
                  <a:gd name="T40" fmla="*/ 47 w 46"/>
                  <a:gd name="T41" fmla="*/ 53 h 46"/>
                  <a:gd name="T42" fmla="*/ 47 w 46"/>
                  <a:gd name="T43" fmla="*/ 76 h 46"/>
                  <a:gd name="T44" fmla="*/ 37 w 46"/>
                  <a:gd name="T45" fmla="*/ 87 h 46"/>
                  <a:gd name="T46" fmla="*/ 26 w 46"/>
                  <a:gd name="T47" fmla="*/ 87 h 46"/>
                  <a:gd name="T48" fmla="*/ 24 w 46"/>
                  <a:gd name="T49" fmla="*/ 79 h 46"/>
                  <a:gd name="T50" fmla="*/ 36 w 46"/>
                  <a:gd name="T51" fmla="*/ 79 h 46"/>
                  <a:gd name="T52" fmla="*/ 41 w 46"/>
                  <a:gd name="T53" fmla="*/ 74 h 46"/>
                  <a:gd name="T54" fmla="*/ 41 w 46"/>
                  <a:gd name="T55" fmla="*/ 53 h 46"/>
                  <a:gd name="T56" fmla="*/ 19 w 46"/>
                  <a:gd name="T57" fmla="*/ 53 h 46"/>
                  <a:gd name="T58" fmla="*/ 19 w 46"/>
                  <a:gd name="T59" fmla="*/ 57 h 46"/>
                  <a:gd name="T60" fmla="*/ 11 w 46"/>
                  <a:gd name="T61" fmla="*/ 57 h 46"/>
                  <a:gd name="T62" fmla="*/ 11 w 46"/>
                  <a:gd name="T63" fmla="*/ 26 h 46"/>
                  <a:gd name="T64" fmla="*/ 67 w 46"/>
                  <a:gd name="T65" fmla="*/ 34 h 46"/>
                  <a:gd name="T66" fmla="*/ 19 w 46"/>
                  <a:gd name="T67" fmla="*/ 34 h 46"/>
                  <a:gd name="T68" fmla="*/ 19 w 46"/>
                  <a:gd name="T69" fmla="*/ 47 h 46"/>
                  <a:gd name="T70" fmla="*/ 67 w 46"/>
                  <a:gd name="T71" fmla="*/ 47 h 46"/>
                  <a:gd name="T72" fmla="*/ 67 w 46"/>
                  <a:gd name="T73" fmla="*/ 34 h 46"/>
                  <a:gd name="T74" fmla="*/ 58 w 46"/>
                  <a:gd name="T75" fmla="*/ 66 h 46"/>
                  <a:gd name="T76" fmla="*/ 62 w 46"/>
                  <a:gd name="T77" fmla="*/ 62 h 46"/>
                  <a:gd name="T78" fmla="*/ 84 w 46"/>
                  <a:gd name="T79" fmla="*/ 76 h 46"/>
                  <a:gd name="T80" fmla="*/ 80 w 46"/>
                  <a:gd name="T81" fmla="*/ 83 h 46"/>
                  <a:gd name="T82" fmla="*/ 58 w 46"/>
                  <a:gd name="T83" fmla="*/ 66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
                  <a:gd name="T127" fmla="*/ 0 h 46"/>
                  <a:gd name="T128" fmla="*/ 46 w 46"/>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 h="46">
                    <a:moveTo>
                      <a:pt x="12" y="32"/>
                    </a:moveTo>
                    <a:cubicBezTo>
                      <a:pt x="15" y="35"/>
                      <a:pt x="15" y="35"/>
                      <a:pt x="15" y="35"/>
                    </a:cubicBezTo>
                    <a:cubicBezTo>
                      <a:pt x="11" y="38"/>
                      <a:pt x="7" y="41"/>
                      <a:pt x="2" y="44"/>
                    </a:cubicBezTo>
                    <a:cubicBezTo>
                      <a:pt x="2" y="43"/>
                      <a:pt x="1" y="42"/>
                      <a:pt x="0" y="41"/>
                    </a:cubicBezTo>
                    <a:cubicBezTo>
                      <a:pt x="4" y="38"/>
                      <a:pt x="8" y="35"/>
                      <a:pt x="12" y="32"/>
                    </a:cubicBezTo>
                    <a:close/>
                    <a:moveTo>
                      <a:pt x="0" y="7"/>
                    </a:moveTo>
                    <a:cubicBezTo>
                      <a:pt x="22" y="7"/>
                      <a:pt x="22" y="7"/>
                      <a:pt x="22" y="7"/>
                    </a:cubicBezTo>
                    <a:cubicBezTo>
                      <a:pt x="21" y="5"/>
                      <a:pt x="20" y="4"/>
                      <a:pt x="19" y="2"/>
                    </a:cubicBezTo>
                    <a:cubicBezTo>
                      <a:pt x="22" y="0"/>
                      <a:pt x="22" y="0"/>
                      <a:pt x="22" y="0"/>
                    </a:cubicBezTo>
                    <a:cubicBezTo>
                      <a:pt x="24" y="2"/>
                      <a:pt x="25" y="4"/>
                      <a:pt x="26" y="6"/>
                    </a:cubicBezTo>
                    <a:cubicBezTo>
                      <a:pt x="24" y="7"/>
                      <a:pt x="24" y="7"/>
                      <a:pt x="24" y="7"/>
                    </a:cubicBezTo>
                    <a:cubicBezTo>
                      <a:pt x="46" y="7"/>
                      <a:pt x="46" y="7"/>
                      <a:pt x="46" y="7"/>
                    </a:cubicBezTo>
                    <a:cubicBezTo>
                      <a:pt x="46" y="10"/>
                      <a:pt x="46" y="10"/>
                      <a:pt x="46" y="10"/>
                    </a:cubicBezTo>
                    <a:cubicBezTo>
                      <a:pt x="0" y="10"/>
                      <a:pt x="0" y="10"/>
                      <a:pt x="0" y="10"/>
                    </a:cubicBezTo>
                    <a:lnTo>
                      <a:pt x="0" y="7"/>
                    </a:lnTo>
                    <a:close/>
                    <a:moveTo>
                      <a:pt x="6" y="14"/>
                    </a:moveTo>
                    <a:cubicBezTo>
                      <a:pt x="40" y="14"/>
                      <a:pt x="40" y="14"/>
                      <a:pt x="40" y="14"/>
                    </a:cubicBezTo>
                    <a:cubicBezTo>
                      <a:pt x="40" y="30"/>
                      <a:pt x="40" y="30"/>
                      <a:pt x="40" y="30"/>
                    </a:cubicBezTo>
                    <a:cubicBezTo>
                      <a:pt x="36" y="30"/>
                      <a:pt x="36" y="30"/>
                      <a:pt x="36" y="30"/>
                    </a:cubicBezTo>
                    <a:cubicBezTo>
                      <a:pt x="36" y="28"/>
                      <a:pt x="36" y="28"/>
                      <a:pt x="36" y="28"/>
                    </a:cubicBezTo>
                    <a:cubicBezTo>
                      <a:pt x="25" y="28"/>
                      <a:pt x="25" y="28"/>
                      <a:pt x="25" y="28"/>
                    </a:cubicBezTo>
                    <a:cubicBezTo>
                      <a:pt x="25" y="40"/>
                      <a:pt x="25" y="40"/>
                      <a:pt x="25" y="40"/>
                    </a:cubicBezTo>
                    <a:cubicBezTo>
                      <a:pt x="25" y="44"/>
                      <a:pt x="24" y="46"/>
                      <a:pt x="20" y="46"/>
                    </a:cubicBezTo>
                    <a:cubicBezTo>
                      <a:pt x="18" y="46"/>
                      <a:pt x="16" y="46"/>
                      <a:pt x="14" y="46"/>
                    </a:cubicBezTo>
                    <a:cubicBezTo>
                      <a:pt x="14" y="45"/>
                      <a:pt x="14" y="43"/>
                      <a:pt x="13" y="42"/>
                    </a:cubicBezTo>
                    <a:cubicBezTo>
                      <a:pt x="15" y="42"/>
                      <a:pt x="17" y="42"/>
                      <a:pt x="19" y="42"/>
                    </a:cubicBezTo>
                    <a:cubicBezTo>
                      <a:pt x="21" y="42"/>
                      <a:pt x="22" y="41"/>
                      <a:pt x="22" y="39"/>
                    </a:cubicBezTo>
                    <a:cubicBezTo>
                      <a:pt x="22" y="28"/>
                      <a:pt x="22" y="28"/>
                      <a:pt x="22" y="28"/>
                    </a:cubicBezTo>
                    <a:cubicBezTo>
                      <a:pt x="10" y="28"/>
                      <a:pt x="10" y="28"/>
                      <a:pt x="10" y="28"/>
                    </a:cubicBezTo>
                    <a:cubicBezTo>
                      <a:pt x="10" y="30"/>
                      <a:pt x="10" y="30"/>
                      <a:pt x="10" y="30"/>
                    </a:cubicBezTo>
                    <a:cubicBezTo>
                      <a:pt x="6" y="30"/>
                      <a:pt x="6" y="30"/>
                      <a:pt x="6" y="30"/>
                    </a:cubicBezTo>
                    <a:lnTo>
                      <a:pt x="6" y="14"/>
                    </a:lnTo>
                    <a:close/>
                    <a:moveTo>
                      <a:pt x="36" y="18"/>
                    </a:moveTo>
                    <a:cubicBezTo>
                      <a:pt x="10" y="18"/>
                      <a:pt x="10" y="18"/>
                      <a:pt x="10" y="18"/>
                    </a:cubicBezTo>
                    <a:cubicBezTo>
                      <a:pt x="10" y="25"/>
                      <a:pt x="10" y="25"/>
                      <a:pt x="10" y="25"/>
                    </a:cubicBezTo>
                    <a:cubicBezTo>
                      <a:pt x="36" y="25"/>
                      <a:pt x="36" y="25"/>
                      <a:pt x="36" y="25"/>
                    </a:cubicBezTo>
                    <a:lnTo>
                      <a:pt x="36" y="18"/>
                    </a:lnTo>
                    <a:close/>
                    <a:moveTo>
                      <a:pt x="31" y="35"/>
                    </a:moveTo>
                    <a:cubicBezTo>
                      <a:pt x="33" y="33"/>
                      <a:pt x="33" y="33"/>
                      <a:pt x="33" y="33"/>
                    </a:cubicBezTo>
                    <a:cubicBezTo>
                      <a:pt x="37" y="35"/>
                      <a:pt x="41" y="38"/>
                      <a:pt x="45" y="40"/>
                    </a:cubicBezTo>
                    <a:cubicBezTo>
                      <a:pt x="43" y="44"/>
                      <a:pt x="43" y="44"/>
                      <a:pt x="43" y="44"/>
                    </a:cubicBezTo>
                    <a:cubicBezTo>
                      <a:pt x="39" y="41"/>
                      <a:pt x="35" y="38"/>
                      <a:pt x="31"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8" name="Freeform 175"/>
              <p:cNvSpPr>
                <a:spLocks noEditPoints="1"/>
              </p:cNvSpPr>
              <p:nvPr/>
            </p:nvSpPr>
            <p:spPr bwMode="auto">
              <a:xfrm>
                <a:off x="5942" y="1338"/>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79" name="Freeform 176"/>
              <p:cNvSpPr>
                <a:spLocks noEditPoints="1"/>
              </p:cNvSpPr>
              <p:nvPr/>
            </p:nvSpPr>
            <p:spPr bwMode="auto">
              <a:xfrm>
                <a:off x="6019" y="1336"/>
                <a:ext cx="75" cy="74"/>
              </a:xfrm>
              <a:custGeom>
                <a:avLst/>
                <a:gdLst>
                  <a:gd name="T0" fmla="*/ 0 w 40"/>
                  <a:gd name="T1" fmla="*/ 61 h 39"/>
                  <a:gd name="T2" fmla="*/ 22 w 40"/>
                  <a:gd name="T3" fmla="*/ 51 h 39"/>
                  <a:gd name="T4" fmla="*/ 22 w 40"/>
                  <a:gd name="T5" fmla="*/ 28 h 39"/>
                  <a:gd name="T6" fmla="*/ 2 w 40"/>
                  <a:gd name="T7" fmla="*/ 28 h 39"/>
                  <a:gd name="T8" fmla="*/ 2 w 40"/>
                  <a:gd name="T9" fmla="*/ 23 h 39"/>
                  <a:gd name="T10" fmla="*/ 22 w 40"/>
                  <a:gd name="T11" fmla="*/ 23 h 39"/>
                  <a:gd name="T12" fmla="*/ 22 w 40"/>
                  <a:gd name="T13" fmla="*/ 0 h 39"/>
                  <a:gd name="T14" fmla="*/ 30 w 40"/>
                  <a:gd name="T15" fmla="*/ 0 h 39"/>
                  <a:gd name="T16" fmla="*/ 30 w 40"/>
                  <a:gd name="T17" fmla="*/ 74 h 39"/>
                  <a:gd name="T18" fmla="*/ 22 w 40"/>
                  <a:gd name="T19" fmla="*/ 74 h 39"/>
                  <a:gd name="T20" fmla="*/ 22 w 40"/>
                  <a:gd name="T21" fmla="*/ 59 h 39"/>
                  <a:gd name="T22" fmla="*/ 2 w 40"/>
                  <a:gd name="T23" fmla="*/ 66 h 39"/>
                  <a:gd name="T24" fmla="*/ 0 w 40"/>
                  <a:gd name="T25" fmla="*/ 61 h 39"/>
                  <a:gd name="T26" fmla="*/ 45 w 40"/>
                  <a:gd name="T27" fmla="*/ 0 h 39"/>
                  <a:gd name="T28" fmla="*/ 51 w 40"/>
                  <a:gd name="T29" fmla="*/ 0 h 39"/>
                  <a:gd name="T30" fmla="*/ 51 w 40"/>
                  <a:gd name="T31" fmla="*/ 27 h 39"/>
                  <a:gd name="T32" fmla="*/ 69 w 40"/>
                  <a:gd name="T33" fmla="*/ 15 h 39"/>
                  <a:gd name="T34" fmla="*/ 73 w 40"/>
                  <a:gd name="T35" fmla="*/ 21 h 39"/>
                  <a:gd name="T36" fmla="*/ 51 w 40"/>
                  <a:gd name="T37" fmla="*/ 32 h 39"/>
                  <a:gd name="T38" fmla="*/ 51 w 40"/>
                  <a:gd name="T39" fmla="*/ 61 h 39"/>
                  <a:gd name="T40" fmla="*/ 56 w 40"/>
                  <a:gd name="T41" fmla="*/ 66 h 39"/>
                  <a:gd name="T42" fmla="*/ 62 w 40"/>
                  <a:gd name="T43" fmla="*/ 66 h 39"/>
                  <a:gd name="T44" fmla="*/ 68 w 40"/>
                  <a:gd name="T45" fmla="*/ 61 h 39"/>
                  <a:gd name="T46" fmla="*/ 69 w 40"/>
                  <a:gd name="T47" fmla="*/ 47 h 39"/>
                  <a:gd name="T48" fmla="*/ 75 w 40"/>
                  <a:gd name="T49" fmla="*/ 51 h 39"/>
                  <a:gd name="T50" fmla="*/ 73 w 40"/>
                  <a:gd name="T51" fmla="*/ 63 h 39"/>
                  <a:gd name="T52" fmla="*/ 64 w 40"/>
                  <a:gd name="T53" fmla="*/ 72 h 39"/>
                  <a:gd name="T54" fmla="*/ 54 w 40"/>
                  <a:gd name="T55" fmla="*/ 72 h 39"/>
                  <a:gd name="T56" fmla="*/ 45 w 40"/>
                  <a:gd name="T57" fmla="*/ 61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29"/>
                      <a:pt x="12" y="27"/>
                    </a:cubicBezTo>
                    <a:cubicBezTo>
                      <a:pt x="12" y="15"/>
                      <a:pt x="12" y="15"/>
                      <a:pt x="12" y="15"/>
                    </a:cubicBezTo>
                    <a:cubicBezTo>
                      <a:pt x="1" y="15"/>
                      <a:pt x="1" y="15"/>
                      <a:pt x="1" y="15"/>
                    </a:cubicBezTo>
                    <a:cubicBezTo>
                      <a:pt x="1" y="12"/>
                      <a:pt x="1" y="12"/>
                      <a:pt x="1" y="12"/>
                    </a:cubicBezTo>
                    <a:cubicBezTo>
                      <a:pt x="12" y="12"/>
                      <a:pt x="12" y="12"/>
                      <a:pt x="12" y="12"/>
                    </a:cubicBezTo>
                    <a:cubicBezTo>
                      <a:pt x="12" y="0"/>
                      <a:pt x="12" y="0"/>
                      <a:pt x="12" y="0"/>
                    </a:cubicBezTo>
                    <a:cubicBezTo>
                      <a:pt x="16" y="0"/>
                      <a:pt x="16" y="0"/>
                      <a:pt x="16" y="0"/>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2"/>
                      <a:pt x="32" y="15"/>
                      <a:pt x="27" y="17"/>
                    </a:cubicBezTo>
                    <a:cubicBezTo>
                      <a:pt x="27" y="32"/>
                      <a:pt x="27" y="32"/>
                      <a:pt x="27" y="32"/>
                    </a:cubicBezTo>
                    <a:cubicBezTo>
                      <a:pt x="27" y="34"/>
                      <a:pt x="28" y="35"/>
                      <a:pt x="30" y="35"/>
                    </a:cubicBezTo>
                    <a:cubicBezTo>
                      <a:pt x="33" y="35"/>
                      <a:pt x="33" y="35"/>
                      <a:pt x="33" y="35"/>
                    </a:cubicBezTo>
                    <a:cubicBezTo>
                      <a:pt x="35" y="35"/>
                      <a:pt x="36" y="34"/>
                      <a:pt x="36" y="32"/>
                    </a:cubicBezTo>
                    <a:cubicBezTo>
                      <a:pt x="36" y="30"/>
                      <a:pt x="37" y="28"/>
                      <a:pt x="37" y="25"/>
                    </a:cubicBezTo>
                    <a:cubicBezTo>
                      <a:pt x="38" y="26"/>
                      <a:pt x="39" y="26"/>
                      <a:pt x="40" y="27"/>
                    </a:cubicBezTo>
                    <a:cubicBezTo>
                      <a:pt x="40" y="29"/>
                      <a:pt x="40" y="31"/>
                      <a:pt x="39" y="33"/>
                    </a:cubicBezTo>
                    <a:cubicBezTo>
                      <a:pt x="39" y="36"/>
                      <a:pt x="37" y="38"/>
                      <a:pt x="34" y="38"/>
                    </a:cubicBezTo>
                    <a:cubicBezTo>
                      <a:pt x="29" y="38"/>
                      <a:pt x="29" y="38"/>
                      <a:pt x="29" y="38"/>
                    </a:cubicBezTo>
                    <a:cubicBezTo>
                      <a:pt x="26" y="38"/>
                      <a:pt x="24" y="36"/>
                      <a:pt x="24" y="32"/>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0" name="Freeform 177"/>
              <p:cNvSpPr/>
              <p:nvPr/>
            </p:nvSpPr>
            <p:spPr bwMode="auto">
              <a:xfrm>
                <a:off x="5719" y="1425"/>
                <a:ext cx="62" cy="73"/>
              </a:xfrm>
              <a:custGeom>
                <a:avLst/>
                <a:gdLst>
                  <a:gd name="T0" fmla="*/ 56 w 62"/>
                  <a:gd name="T1" fmla="*/ 73 h 73"/>
                  <a:gd name="T2" fmla="*/ 56 w 62"/>
                  <a:gd name="T3" fmla="*/ 69 h 73"/>
                  <a:gd name="T4" fmla="*/ 0 w 62"/>
                  <a:gd name="T5" fmla="*/ 69 h 73"/>
                  <a:gd name="T6" fmla="*/ 0 w 62"/>
                  <a:gd name="T7" fmla="*/ 15 h 73"/>
                  <a:gd name="T8" fmla="*/ 7 w 62"/>
                  <a:gd name="T9" fmla="*/ 15 h 73"/>
                  <a:gd name="T10" fmla="*/ 7 w 62"/>
                  <a:gd name="T11" fmla="*/ 62 h 73"/>
                  <a:gd name="T12" fmla="*/ 28 w 62"/>
                  <a:gd name="T13" fmla="*/ 62 h 73"/>
                  <a:gd name="T14" fmla="*/ 28 w 62"/>
                  <a:gd name="T15" fmla="*/ 0 h 73"/>
                  <a:gd name="T16" fmla="*/ 36 w 62"/>
                  <a:gd name="T17" fmla="*/ 0 h 73"/>
                  <a:gd name="T18" fmla="*/ 36 w 62"/>
                  <a:gd name="T19" fmla="*/ 62 h 73"/>
                  <a:gd name="T20" fmla="*/ 56 w 62"/>
                  <a:gd name="T21" fmla="*/ 62 h 73"/>
                  <a:gd name="T22" fmla="*/ 56 w 62"/>
                  <a:gd name="T23" fmla="*/ 15 h 73"/>
                  <a:gd name="T24" fmla="*/ 62 w 62"/>
                  <a:gd name="T25" fmla="*/ 15 h 73"/>
                  <a:gd name="T26" fmla="*/ 62 w 62"/>
                  <a:gd name="T27" fmla="*/ 73 h 73"/>
                  <a:gd name="T28" fmla="*/ 56 w 62"/>
                  <a:gd name="T29" fmla="*/ 73 h 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3"/>
                  <a:gd name="T47" fmla="*/ 62 w 62"/>
                  <a:gd name="T48" fmla="*/ 73 h 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3">
                    <a:moveTo>
                      <a:pt x="56" y="73"/>
                    </a:moveTo>
                    <a:lnTo>
                      <a:pt x="56" y="69"/>
                    </a:lnTo>
                    <a:lnTo>
                      <a:pt x="0" y="69"/>
                    </a:lnTo>
                    <a:lnTo>
                      <a:pt x="0" y="15"/>
                    </a:lnTo>
                    <a:lnTo>
                      <a:pt x="7" y="15"/>
                    </a:lnTo>
                    <a:lnTo>
                      <a:pt x="7" y="62"/>
                    </a:lnTo>
                    <a:lnTo>
                      <a:pt x="28" y="62"/>
                    </a:lnTo>
                    <a:lnTo>
                      <a:pt x="28" y="0"/>
                    </a:lnTo>
                    <a:lnTo>
                      <a:pt x="36" y="0"/>
                    </a:lnTo>
                    <a:lnTo>
                      <a:pt x="36" y="62"/>
                    </a:lnTo>
                    <a:lnTo>
                      <a:pt x="56" y="62"/>
                    </a:lnTo>
                    <a:lnTo>
                      <a:pt x="56" y="15"/>
                    </a:lnTo>
                    <a:lnTo>
                      <a:pt x="62" y="15"/>
                    </a:lnTo>
                    <a:lnTo>
                      <a:pt x="62" y="73"/>
                    </a:lnTo>
                    <a:lnTo>
                      <a:pt x="56"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1" name="Freeform 178"/>
              <p:cNvSpPr>
                <a:spLocks noEditPoints="1"/>
              </p:cNvSpPr>
              <p:nvPr/>
            </p:nvSpPr>
            <p:spPr bwMode="auto">
              <a:xfrm>
                <a:off x="5792" y="1429"/>
                <a:ext cx="73" cy="69"/>
              </a:xfrm>
              <a:custGeom>
                <a:avLst/>
                <a:gdLst>
                  <a:gd name="T0" fmla="*/ 0 w 39"/>
                  <a:gd name="T1" fmla="*/ 0 h 37"/>
                  <a:gd name="T2" fmla="*/ 73 w 39"/>
                  <a:gd name="T3" fmla="*/ 0 h 37"/>
                  <a:gd name="T4" fmla="*/ 73 w 39"/>
                  <a:gd name="T5" fmla="*/ 6 h 37"/>
                  <a:gd name="T6" fmla="*/ 49 w 39"/>
                  <a:gd name="T7" fmla="*/ 6 h 37"/>
                  <a:gd name="T8" fmla="*/ 49 w 39"/>
                  <a:gd name="T9" fmla="*/ 17 h 37"/>
                  <a:gd name="T10" fmla="*/ 69 w 39"/>
                  <a:gd name="T11" fmla="*/ 17 h 37"/>
                  <a:gd name="T12" fmla="*/ 69 w 39"/>
                  <a:gd name="T13" fmla="*/ 69 h 37"/>
                  <a:gd name="T14" fmla="*/ 64 w 39"/>
                  <a:gd name="T15" fmla="*/ 69 h 37"/>
                  <a:gd name="T16" fmla="*/ 64 w 39"/>
                  <a:gd name="T17" fmla="*/ 65 h 37"/>
                  <a:gd name="T18" fmla="*/ 9 w 39"/>
                  <a:gd name="T19" fmla="*/ 65 h 37"/>
                  <a:gd name="T20" fmla="*/ 9 w 39"/>
                  <a:gd name="T21" fmla="*/ 69 h 37"/>
                  <a:gd name="T22" fmla="*/ 4 w 39"/>
                  <a:gd name="T23" fmla="*/ 69 h 37"/>
                  <a:gd name="T24" fmla="*/ 4 w 39"/>
                  <a:gd name="T25" fmla="*/ 17 h 37"/>
                  <a:gd name="T26" fmla="*/ 24 w 39"/>
                  <a:gd name="T27" fmla="*/ 17 h 37"/>
                  <a:gd name="T28" fmla="*/ 24 w 39"/>
                  <a:gd name="T29" fmla="*/ 6 h 37"/>
                  <a:gd name="T30" fmla="*/ 0 w 39"/>
                  <a:gd name="T31" fmla="*/ 6 h 37"/>
                  <a:gd name="T32" fmla="*/ 0 w 39"/>
                  <a:gd name="T33" fmla="*/ 0 h 37"/>
                  <a:gd name="T34" fmla="*/ 64 w 39"/>
                  <a:gd name="T35" fmla="*/ 60 h 37"/>
                  <a:gd name="T36" fmla="*/ 64 w 39"/>
                  <a:gd name="T37" fmla="*/ 47 h 37"/>
                  <a:gd name="T38" fmla="*/ 49 w 39"/>
                  <a:gd name="T39" fmla="*/ 47 h 37"/>
                  <a:gd name="T40" fmla="*/ 43 w 39"/>
                  <a:gd name="T41" fmla="*/ 39 h 37"/>
                  <a:gd name="T42" fmla="*/ 43 w 39"/>
                  <a:gd name="T43" fmla="*/ 22 h 37"/>
                  <a:gd name="T44" fmla="*/ 30 w 39"/>
                  <a:gd name="T45" fmla="*/ 22 h 37"/>
                  <a:gd name="T46" fmla="*/ 15 w 39"/>
                  <a:gd name="T47" fmla="*/ 50 h 37"/>
                  <a:gd name="T48" fmla="*/ 11 w 39"/>
                  <a:gd name="T49" fmla="*/ 45 h 37"/>
                  <a:gd name="T50" fmla="*/ 24 w 39"/>
                  <a:gd name="T51" fmla="*/ 22 h 37"/>
                  <a:gd name="T52" fmla="*/ 9 w 39"/>
                  <a:gd name="T53" fmla="*/ 22 h 37"/>
                  <a:gd name="T54" fmla="*/ 9 w 39"/>
                  <a:gd name="T55" fmla="*/ 60 h 37"/>
                  <a:gd name="T56" fmla="*/ 64 w 39"/>
                  <a:gd name="T57" fmla="*/ 60 h 37"/>
                  <a:gd name="T58" fmla="*/ 30 w 39"/>
                  <a:gd name="T59" fmla="*/ 17 h 37"/>
                  <a:gd name="T60" fmla="*/ 43 w 39"/>
                  <a:gd name="T61" fmla="*/ 17 h 37"/>
                  <a:gd name="T62" fmla="*/ 43 w 39"/>
                  <a:gd name="T63" fmla="*/ 6 h 37"/>
                  <a:gd name="T64" fmla="*/ 30 w 39"/>
                  <a:gd name="T65" fmla="*/ 6 h 37"/>
                  <a:gd name="T66" fmla="*/ 30 w 39"/>
                  <a:gd name="T67" fmla="*/ 17 h 37"/>
                  <a:gd name="T68" fmla="*/ 52 w 39"/>
                  <a:gd name="T69" fmla="*/ 41 h 37"/>
                  <a:gd name="T70" fmla="*/ 64 w 39"/>
                  <a:gd name="T71" fmla="*/ 41 h 37"/>
                  <a:gd name="T72" fmla="*/ 64 w 39"/>
                  <a:gd name="T73" fmla="*/ 22 h 37"/>
                  <a:gd name="T74" fmla="*/ 49 w 39"/>
                  <a:gd name="T75" fmla="*/ 22 h 37"/>
                  <a:gd name="T76" fmla="*/ 49 w 39"/>
                  <a:gd name="T77" fmla="*/ 37 h 37"/>
                  <a:gd name="T78" fmla="*/ 52 w 39"/>
                  <a:gd name="T79" fmla="*/ 41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7" y="9"/>
                      <a:pt x="37" y="9"/>
                      <a:pt x="37" y="9"/>
                    </a:cubicBezTo>
                    <a:cubicBezTo>
                      <a:pt x="37" y="37"/>
                      <a:pt x="37" y="37"/>
                      <a:pt x="37" y="37"/>
                    </a:cubicBezTo>
                    <a:cubicBezTo>
                      <a:pt x="34" y="37"/>
                      <a:pt x="34" y="37"/>
                      <a:pt x="34" y="37"/>
                    </a:cubicBezTo>
                    <a:cubicBezTo>
                      <a:pt x="34" y="35"/>
                      <a:pt x="34" y="35"/>
                      <a:pt x="34" y="35"/>
                    </a:cubicBezTo>
                    <a:cubicBezTo>
                      <a:pt x="5" y="35"/>
                      <a:pt x="5" y="35"/>
                      <a:pt x="5" y="35"/>
                    </a:cubicBezTo>
                    <a:cubicBezTo>
                      <a:pt x="5" y="37"/>
                      <a:pt x="5" y="37"/>
                      <a:pt x="5" y="37"/>
                    </a:cubicBezTo>
                    <a:cubicBezTo>
                      <a:pt x="2" y="37"/>
                      <a:pt x="2" y="37"/>
                      <a:pt x="2" y="37"/>
                    </a:cubicBezTo>
                    <a:cubicBezTo>
                      <a:pt x="2" y="9"/>
                      <a:pt x="2" y="9"/>
                      <a:pt x="2" y="9"/>
                    </a:cubicBezTo>
                    <a:cubicBezTo>
                      <a:pt x="13" y="9"/>
                      <a:pt x="13" y="9"/>
                      <a:pt x="13" y="9"/>
                    </a:cubicBezTo>
                    <a:cubicBezTo>
                      <a:pt x="13" y="7"/>
                      <a:pt x="13" y="5"/>
                      <a:pt x="13" y="3"/>
                    </a:cubicBezTo>
                    <a:cubicBezTo>
                      <a:pt x="0" y="3"/>
                      <a:pt x="0" y="3"/>
                      <a:pt x="0" y="3"/>
                    </a:cubicBezTo>
                    <a:lnTo>
                      <a:pt x="0" y="0"/>
                    </a:lnTo>
                    <a:close/>
                    <a:moveTo>
                      <a:pt x="34" y="32"/>
                    </a:moveTo>
                    <a:cubicBezTo>
                      <a:pt x="34" y="25"/>
                      <a:pt x="34" y="25"/>
                      <a:pt x="34" y="25"/>
                    </a:cubicBezTo>
                    <a:cubicBezTo>
                      <a:pt x="26" y="25"/>
                      <a:pt x="26" y="25"/>
                      <a:pt x="26" y="25"/>
                    </a:cubicBezTo>
                    <a:cubicBezTo>
                      <a:pt x="24" y="25"/>
                      <a:pt x="23" y="24"/>
                      <a:pt x="23" y="21"/>
                    </a:cubicBezTo>
                    <a:cubicBezTo>
                      <a:pt x="23" y="12"/>
                      <a:pt x="23" y="12"/>
                      <a:pt x="23" y="12"/>
                    </a:cubicBezTo>
                    <a:cubicBezTo>
                      <a:pt x="16" y="12"/>
                      <a:pt x="16" y="12"/>
                      <a:pt x="16" y="12"/>
                    </a:cubicBezTo>
                    <a:cubicBezTo>
                      <a:pt x="16" y="18"/>
                      <a:pt x="13" y="23"/>
                      <a:pt x="8" y="27"/>
                    </a:cubicBezTo>
                    <a:cubicBezTo>
                      <a:pt x="8" y="26"/>
                      <a:pt x="7" y="25"/>
                      <a:pt x="6" y="24"/>
                    </a:cubicBezTo>
                    <a:cubicBezTo>
                      <a:pt x="10" y="22"/>
                      <a:pt x="13" y="17"/>
                      <a:pt x="13" y="12"/>
                    </a:cubicBezTo>
                    <a:cubicBezTo>
                      <a:pt x="5" y="12"/>
                      <a:pt x="5" y="12"/>
                      <a:pt x="5" y="12"/>
                    </a:cubicBezTo>
                    <a:cubicBezTo>
                      <a:pt x="5" y="32"/>
                      <a:pt x="5" y="32"/>
                      <a:pt x="5" y="32"/>
                    </a:cubicBezTo>
                    <a:lnTo>
                      <a:pt x="34" y="32"/>
                    </a:lnTo>
                    <a:close/>
                    <a:moveTo>
                      <a:pt x="16" y="9"/>
                    </a:moveTo>
                    <a:cubicBezTo>
                      <a:pt x="23" y="9"/>
                      <a:pt x="23" y="9"/>
                      <a:pt x="23" y="9"/>
                    </a:cubicBezTo>
                    <a:cubicBezTo>
                      <a:pt x="23" y="3"/>
                      <a:pt x="23" y="3"/>
                      <a:pt x="23" y="3"/>
                    </a:cubicBezTo>
                    <a:cubicBezTo>
                      <a:pt x="16" y="3"/>
                      <a:pt x="16" y="3"/>
                      <a:pt x="16" y="3"/>
                    </a:cubicBezTo>
                    <a:cubicBezTo>
                      <a:pt x="16" y="5"/>
                      <a:pt x="16" y="7"/>
                      <a:pt x="16" y="9"/>
                    </a:cubicBezTo>
                    <a:close/>
                    <a:moveTo>
                      <a:pt x="28" y="22"/>
                    </a:moveTo>
                    <a:cubicBezTo>
                      <a:pt x="34" y="22"/>
                      <a:pt x="34" y="22"/>
                      <a:pt x="34" y="22"/>
                    </a:cubicBezTo>
                    <a:cubicBezTo>
                      <a:pt x="34" y="12"/>
                      <a:pt x="34" y="12"/>
                      <a:pt x="34" y="12"/>
                    </a:cubicBezTo>
                    <a:cubicBezTo>
                      <a:pt x="26" y="12"/>
                      <a:pt x="26" y="12"/>
                      <a:pt x="26" y="12"/>
                    </a:cubicBezTo>
                    <a:cubicBezTo>
                      <a:pt x="26" y="20"/>
                      <a:pt x="26" y="20"/>
                      <a:pt x="26" y="20"/>
                    </a:cubicBezTo>
                    <a:cubicBezTo>
                      <a:pt x="26" y="21"/>
                      <a:pt x="26"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2" name="Freeform 179"/>
              <p:cNvSpPr/>
              <p:nvPr/>
            </p:nvSpPr>
            <p:spPr bwMode="auto">
              <a:xfrm>
                <a:off x="5469" y="1100"/>
                <a:ext cx="94" cy="111"/>
              </a:xfrm>
              <a:custGeom>
                <a:avLst/>
                <a:gdLst>
                  <a:gd name="T0" fmla="*/ 0 w 50"/>
                  <a:gd name="T1" fmla="*/ 19 h 59"/>
                  <a:gd name="T2" fmla="*/ 43 w 50"/>
                  <a:gd name="T3" fmla="*/ 19 h 59"/>
                  <a:gd name="T4" fmla="*/ 43 w 50"/>
                  <a:gd name="T5" fmla="*/ 0 h 59"/>
                  <a:gd name="T6" fmla="*/ 53 w 50"/>
                  <a:gd name="T7" fmla="*/ 0 h 59"/>
                  <a:gd name="T8" fmla="*/ 53 w 50"/>
                  <a:gd name="T9" fmla="*/ 19 h 59"/>
                  <a:gd name="T10" fmla="*/ 94 w 50"/>
                  <a:gd name="T11" fmla="*/ 19 h 59"/>
                  <a:gd name="T12" fmla="*/ 94 w 50"/>
                  <a:gd name="T13" fmla="*/ 96 h 59"/>
                  <a:gd name="T14" fmla="*/ 81 w 50"/>
                  <a:gd name="T15" fmla="*/ 111 h 59"/>
                  <a:gd name="T16" fmla="*/ 62 w 50"/>
                  <a:gd name="T17" fmla="*/ 109 h 59"/>
                  <a:gd name="T18" fmla="*/ 60 w 50"/>
                  <a:gd name="T19" fmla="*/ 100 h 59"/>
                  <a:gd name="T20" fmla="*/ 79 w 50"/>
                  <a:gd name="T21" fmla="*/ 102 h 59"/>
                  <a:gd name="T22" fmla="*/ 85 w 50"/>
                  <a:gd name="T23" fmla="*/ 94 h 59"/>
                  <a:gd name="T24" fmla="*/ 85 w 50"/>
                  <a:gd name="T25" fmla="*/ 28 h 59"/>
                  <a:gd name="T26" fmla="*/ 53 w 50"/>
                  <a:gd name="T27" fmla="*/ 28 h 59"/>
                  <a:gd name="T28" fmla="*/ 49 w 50"/>
                  <a:gd name="T29" fmla="*/ 47 h 59"/>
                  <a:gd name="T30" fmla="*/ 83 w 50"/>
                  <a:gd name="T31" fmla="*/ 75 h 59"/>
                  <a:gd name="T32" fmla="*/ 75 w 50"/>
                  <a:gd name="T33" fmla="*/ 83 h 59"/>
                  <a:gd name="T34" fmla="*/ 47 w 50"/>
                  <a:gd name="T35" fmla="*/ 55 h 59"/>
                  <a:gd name="T36" fmla="*/ 17 w 50"/>
                  <a:gd name="T37" fmla="*/ 85 h 59"/>
                  <a:gd name="T38" fmla="*/ 11 w 50"/>
                  <a:gd name="T39" fmla="*/ 77 h 59"/>
                  <a:gd name="T40" fmla="*/ 36 w 50"/>
                  <a:gd name="T41" fmla="*/ 55 h 59"/>
                  <a:gd name="T42" fmla="*/ 43 w 50"/>
                  <a:gd name="T43" fmla="*/ 28 h 59"/>
                  <a:gd name="T44" fmla="*/ 9 w 50"/>
                  <a:gd name="T45" fmla="*/ 28 h 59"/>
                  <a:gd name="T46" fmla="*/ 9 w 50"/>
                  <a:gd name="T47" fmla="*/ 111 h 59"/>
                  <a:gd name="T48" fmla="*/ 0 w 50"/>
                  <a:gd name="T49" fmla="*/ 111 h 59"/>
                  <a:gd name="T50" fmla="*/ 0 w 50"/>
                  <a:gd name="T51" fmla="*/ 19 h 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9"/>
                  <a:gd name="T80" fmla="*/ 50 w 50"/>
                  <a:gd name="T81" fmla="*/ 59 h 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9">
                    <a:moveTo>
                      <a:pt x="0" y="10"/>
                    </a:moveTo>
                    <a:cubicBezTo>
                      <a:pt x="23" y="10"/>
                      <a:pt x="23" y="10"/>
                      <a:pt x="23" y="10"/>
                    </a:cubicBezTo>
                    <a:cubicBezTo>
                      <a:pt x="23" y="0"/>
                      <a:pt x="23" y="0"/>
                      <a:pt x="23" y="0"/>
                    </a:cubicBezTo>
                    <a:cubicBezTo>
                      <a:pt x="28" y="0"/>
                      <a:pt x="28" y="0"/>
                      <a:pt x="28" y="0"/>
                    </a:cubicBezTo>
                    <a:cubicBezTo>
                      <a:pt x="28" y="10"/>
                      <a:pt x="28" y="10"/>
                      <a:pt x="28" y="10"/>
                    </a:cubicBezTo>
                    <a:cubicBezTo>
                      <a:pt x="50" y="10"/>
                      <a:pt x="50" y="10"/>
                      <a:pt x="50" y="10"/>
                    </a:cubicBezTo>
                    <a:cubicBezTo>
                      <a:pt x="50" y="51"/>
                      <a:pt x="50" y="51"/>
                      <a:pt x="50" y="51"/>
                    </a:cubicBezTo>
                    <a:cubicBezTo>
                      <a:pt x="50" y="56"/>
                      <a:pt x="48" y="59"/>
                      <a:pt x="43" y="59"/>
                    </a:cubicBezTo>
                    <a:cubicBezTo>
                      <a:pt x="40" y="59"/>
                      <a:pt x="37" y="59"/>
                      <a:pt x="33" y="58"/>
                    </a:cubicBezTo>
                    <a:cubicBezTo>
                      <a:pt x="33" y="57"/>
                      <a:pt x="32" y="55"/>
                      <a:pt x="32" y="53"/>
                    </a:cubicBezTo>
                    <a:cubicBezTo>
                      <a:pt x="36" y="53"/>
                      <a:pt x="39" y="54"/>
                      <a:pt x="42" y="54"/>
                    </a:cubicBezTo>
                    <a:cubicBezTo>
                      <a:pt x="44" y="54"/>
                      <a:pt x="45" y="52"/>
                      <a:pt x="45" y="50"/>
                    </a:cubicBezTo>
                    <a:cubicBezTo>
                      <a:pt x="45" y="15"/>
                      <a:pt x="45" y="15"/>
                      <a:pt x="45" y="15"/>
                    </a:cubicBezTo>
                    <a:cubicBezTo>
                      <a:pt x="28" y="15"/>
                      <a:pt x="28" y="15"/>
                      <a:pt x="28" y="15"/>
                    </a:cubicBezTo>
                    <a:cubicBezTo>
                      <a:pt x="28" y="19"/>
                      <a:pt x="27" y="22"/>
                      <a:pt x="26" y="25"/>
                    </a:cubicBezTo>
                    <a:cubicBezTo>
                      <a:pt x="34" y="31"/>
                      <a:pt x="39" y="36"/>
                      <a:pt x="44" y="40"/>
                    </a:cubicBezTo>
                    <a:cubicBezTo>
                      <a:pt x="40" y="44"/>
                      <a:pt x="40" y="44"/>
                      <a:pt x="40" y="44"/>
                    </a:cubicBezTo>
                    <a:cubicBezTo>
                      <a:pt x="36" y="40"/>
                      <a:pt x="31" y="35"/>
                      <a:pt x="25" y="29"/>
                    </a:cubicBezTo>
                    <a:cubicBezTo>
                      <a:pt x="22" y="35"/>
                      <a:pt x="17" y="41"/>
                      <a:pt x="9" y="45"/>
                    </a:cubicBezTo>
                    <a:cubicBezTo>
                      <a:pt x="7" y="43"/>
                      <a:pt x="6" y="41"/>
                      <a:pt x="6" y="41"/>
                    </a:cubicBezTo>
                    <a:cubicBezTo>
                      <a:pt x="12" y="37"/>
                      <a:pt x="17" y="33"/>
                      <a:pt x="19" y="29"/>
                    </a:cubicBezTo>
                    <a:cubicBezTo>
                      <a:pt x="21" y="26"/>
                      <a:pt x="22" y="21"/>
                      <a:pt x="23" y="15"/>
                    </a:cubicBezTo>
                    <a:cubicBezTo>
                      <a:pt x="5" y="15"/>
                      <a:pt x="5" y="15"/>
                      <a:pt x="5" y="15"/>
                    </a:cubicBezTo>
                    <a:cubicBezTo>
                      <a:pt x="5" y="59"/>
                      <a:pt x="5" y="59"/>
                      <a:pt x="5" y="59"/>
                    </a:cubicBezTo>
                    <a:cubicBezTo>
                      <a:pt x="0" y="59"/>
                      <a:pt x="0" y="59"/>
                      <a:pt x="0" y="59"/>
                    </a:cubicBezTo>
                    <a:lnTo>
                      <a:pt x="0"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3" name="Freeform 180"/>
              <p:cNvSpPr>
                <a:spLocks noEditPoints="1"/>
              </p:cNvSpPr>
              <p:nvPr/>
            </p:nvSpPr>
            <p:spPr bwMode="auto">
              <a:xfrm>
                <a:off x="5578" y="1098"/>
                <a:ext cx="115" cy="113"/>
              </a:xfrm>
              <a:custGeom>
                <a:avLst/>
                <a:gdLst>
                  <a:gd name="T0" fmla="*/ 34 w 61"/>
                  <a:gd name="T1" fmla="*/ 9 h 60"/>
                  <a:gd name="T2" fmla="*/ 43 w 61"/>
                  <a:gd name="T3" fmla="*/ 0 h 60"/>
                  <a:gd name="T4" fmla="*/ 72 w 61"/>
                  <a:gd name="T5" fmla="*/ 9 h 60"/>
                  <a:gd name="T6" fmla="*/ 79 w 61"/>
                  <a:gd name="T7" fmla="*/ 0 h 60"/>
                  <a:gd name="T8" fmla="*/ 115 w 61"/>
                  <a:gd name="T9" fmla="*/ 9 h 60"/>
                  <a:gd name="T10" fmla="*/ 79 w 61"/>
                  <a:gd name="T11" fmla="*/ 17 h 60"/>
                  <a:gd name="T12" fmla="*/ 72 w 61"/>
                  <a:gd name="T13" fmla="*/ 24 h 60"/>
                  <a:gd name="T14" fmla="*/ 43 w 61"/>
                  <a:gd name="T15" fmla="*/ 17 h 60"/>
                  <a:gd name="T16" fmla="*/ 34 w 61"/>
                  <a:gd name="T17" fmla="*/ 24 h 60"/>
                  <a:gd name="T18" fmla="*/ 0 w 61"/>
                  <a:gd name="T19" fmla="*/ 17 h 60"/>
                  <a:gd name="T20" fmla="*/ 98 w 61"/>
                  <a:gd name="T21" fmla="*/ 62 h 60"/>
                  <a:gd name="T22" fmla="*/ 85 w 61"/>
                  <a:gd name="T23" fmla="*/ 77 h 60"/>
                  <a:gd name="T24" fmla="*/ 107 w 61"/>
                  <a:gd name="T25" fmla="*/ 109 h 60"/>
                  <a:gd name="T26" fmla="*/ 70 w 61"/>
                  <a:gd name="T27" fmla="*/ 83 h 60"/>
                  <a:gd name="T28" fmla="*/ 51 w 61"/>
                  <a:gd name="T29" fmla="*/ 113 h 60"/>
                  <a:gd name="T30" fmla="*/ 34 w 61"/>
                  <a:gd name="T31" fmla="*/ 105 h 60"/>
                  <a:gd name="T32" fmla="*/ 62 w 61"/>
                  <a:gd name="T33" fmla="*/ 92 h 60"/>
                  <a:gd name="T34" fmla="*/ 4 w 61"/>
                  <a:gd name="T35" fmla="*/ 113 h 60"/>
                  <a:gd name="T36" fmla="*/ 60 w 61"/>
                  <a:gd name="T37" fmla="*/ 81 h 60"/>
                  <a:gd name="T38" fmla="*/ 6 w 61"/>
                  <a:gd name="T39" fmla="*/ 96 h 60"/>
                  <a:gd name="T40" fmla="*/ 53 w 61"/>
                  <a:gd name="T41" fmla="*/ 70 h 60"/>
                  <a:gd name="T42" fmla="*/ 6 w 61"/>
                  <a:gd name="T43" fmla="*/ 81 h 60"/>
                  <a:gd name="T44" fmla="*/ 49 w 61"/>
                  <a:gd name="T45" fmla="*/ 60 h 60"/>
                  <a:gd name="T46" fmla="*/ 4 w 61"/>
                  <a:gd name="T47" fmla="*/ 53 h 60"/>
                  <a:gd name="T48" fmla="*/ 109 w 61"/>
                  <a:gd name="T49" fmla="*/ 60 h 60"/>
                  <a:gd name="T50" fmla="*/ 57 w 61"/>
                  <a:gd name="T51" fmla="*/ 64 h 60"/>
                  <a:gd name="T52" fmla="*/ 98 w 61"/>
                  <a:gd name="T53" fmla="*/ 62 h 60"/>
                  <a:gd name="T54" fmla="*/ 109 w 61"/>
                  <a:gd name="T55" fmla="*/ 26 h 60"/>
                  <a:gd name="T56" fmla="*/ 102 w 61"/>
                  <a:gd name="T57" fmla="*/ 43 h 60"/>
                  <a:gd name="T58" fmla="*/ 13 w 61"/>
                  <a:gd name="T59" fmla="*/ 34 h 60"/>
                  <a:gd name="T60" fmla="*/ 4 w 61"/>
                  <a:gd name="T61" fmla="*/ 43 h 60"/>
                  <a:gd name="T62" fmla="*/ 21 w 61"/>
                  <a:gd name="T63" fmla="*/ 40 h 60"/>
                  <a:gd name="T64" fmla="*/ 92 w 61"/>
                  <a:gd name="T65" fmla="*/ 47 h 60"/>
                  <a:gd name="T66" fmla="*/ 21 w 61"/>
                  <a:gd name="T67" fmla="*/ 40 h 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0"/>
                  <a:gd name="T104" fmla="*/ 61 w 61"/>
                  <a:gd name="T105" fmla="*/ 60 h 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0">
                    <a:moveTo>
                      <a:pt x="0" y="5"/>
                    </a:moveTo>
                    <a:cubicBezTo>
                      <a:pt x="18" y="5"/>
                      <a:pt x="18" y="5"/>
                      <a:pt x="18" y="5"/>
                    </a:cubicBezTo>
                    <a:cubicBezTo>
                      <a:pt x="18" y="0"/>
                      <a:pt x="18" y="0"/>
                      <a:pt x="18" y="0"/>
                    </a:cubicBezTo>
                    <a:cubicBezTo>
                      <a:pt x="23" y="0"/>
                      <a:pt x="23" y="0"/>
                      <a:pt x="23" y="0"/>
                    </a:cubicBezTo>
                    <a:cubicBezTo>
                      <a:pt x="23" y="5"/>
                      <a:pt x="23" y="5"/>
                      <a:pt x="23" y="5"/>
                    </a:cubicBezTo>
                    <a:cubicBezTo>
                      <a:pt x="38" y="5"/>
                      <a:pt x="38" y="5"/>
                      <a:pt x="38" y="5"/>
                    </a:cubicBezTo>
                    <a:cubicBezTo>
                      <a:pt x="38" y="0"/>
                      <a:pt x="38" y="0"/>
                      <a:pt x="38" y="0"/>
                    </a:cubicBezTo>
                    <a:cubicBezTo>
                      <a:pt x="42" y="0"/>
                      <a:pt x="42" y="0"/>
                      <a:pt x="42" y="0"/>
                    </a:cubicBezTo>
                    <a:cubicBezTo>
                      <a:pt x="42" y="5"/>
                      <a:pt x="42" y="5"/>
                      <a:pt x="42" y="5"/>
                    </a:cubicBezTo>
                    <a:cubicBezTo>
                      <a:pt x="61" y="5"/>
                      <a:pt x="61" y="5"/>
                      <a:pt x="61" y="5"/>
                    </a:cubicBezTo>
                    <a:cubicBezTo>
                      <a:pt x="61" y="9"/>
                      <a:pt x="61" y="9"/>
                      <a:pt x="61" y="9"/>
                    </a:cubicBezTo>
                    <a:cubicBezTo>
                      <a:pt x="42" y="9"/>
                      <a:pt x="42" y="9"/>
                      <a:pt x="42" y="9"/>
                    </a:cubicBezTo>
                    <a:cubicBezTo>
                      <a:pt x="42" y="13"/>
                      <a:pt x="42" y="13"/>
                      <a:pt x="42" y="13"/>
                    </a:cubicBezTo>
                    <a:cubicBezTo>
                      <a:pt x="38" y="13"/>
                      <a:pt x="38" y="13"/>
                      <a:pt x="38" y="13"/>
                    </a:cubicBezTo>
                    <a:cubicBezTo>
                      <a:pt x="38" y="9"/>
                      <a:pt x="38" y="9"/>
                      <a:pt x="38" y="9"/>
                    </a:cubicBezTo>
                    <a:cubicBezTo>
                      <a:pt x="23" y="9"/>
                      <a:pt x="23" y="9"/>
                      <a:pt x="23" y="9"/>
                    </a:cubicBezTo>
                    <a:cubicBezTo>
                      <a:pt x="23" y="13"/>
                      <a:pt x="23" y="13"/>
                      <a:pt x="23" y="13"/>
                    </a:cubicBezTo>
                    <a:cubicBezTo>
                      <a:pt x="18" y="13"/>
                      <a:pt x="18" y="13"/>
                      <a:pt x="18" y="13"/>
                    </a:cubicBezTo>
                    <a:cubicBezTo>
                      <a:pt x="18" y="9"/>
                      <a:pt x="18" y="9"/>
                      <a:pt x="18" y="9"/>
                    </a:cubicBezTo>
                    <a:cubicBezTo>
                      <a:pt x="0" y="9"/>
                      <a:pt x="0" y="9"/>
                      <a:pt x="0" y="9"/>
                    </a:cubicBezTo>
                    <a:lnTo>
                      <a:pt x="0" y="5"/>
                    </a:lnTo>
                    <a:close/>
                    <a:moveTo>
                      <a:pt x="52" y="33"/>
                    </a:moveTo>
                    <a:cubicBezTo>
                      <a:pt x="54" y="37"/>
                      <a:pt x="54" y="37"/>
                      <a:pt x="54" y="37"/>
                    </a:cubicBezTo>
                    <a:cubicBezTo>
                      <a:pt x="51" y="39"/>
                      <a:pt x="48" y="40"/>
                      <a:pt x="45" y="41"/>
                    </a:cubicBezTo>
                    <a:cubicBezTo>
                      <a:pt x="48" y="47"/>
                      <a:pt x="53" y="52"/>
                      <a:pt x="61" y="54"/>
                    </a:cubicBezTo>
                    <a:cubicBezTo>
                      <a:pt x="59" y="56"/>
                      <a:pt x="58" y="57"/>
                      <a:pt x="57" y="58"/>
                    </a:cubicBezTo>
                    <a:cubicBezTo>
                      <a:pt x="50" y="55"/>
                      <a:pt x="45" y="50"/>
                      <a:pt x="41" y="42"/>
                    </a:cubicBezTo>
                    <a:cubicBezTo>
                      <a:pt x="40" y="43"/>
                      <a:pt x="38" y="43"/>
                      <a:pt x="37" y="44"/>
                    </a:cubicBezTo>
                    <a:cubicBezTo>
                      <a:pt x="37" y="46"/>
                      <a:pt x="37" y="48"/>
                      <a:pt x="37" y="49"/>
                    </a:cubicBezTo>
                    <a:cubicBezTo>
                      <a:pt x="37" y="57"/>
                      <a:pt x="34" y="60"/>
                      <a:pt x="27" y="60"/>
                    </a:cubicBezTo>
                    <a:cubicBezTo>
                      <a:pt x="25" y="60"/>
                      <a:pt x="22" y="60"/>
                      <a:pt x="19" y="60"/>
                    </a:cubicBezTo>
                    <a:cubicBezTo>
                      <a:pt x="19" y="59"/>
                      <a:pt x="19" y="58"/>
                      <a:pt x="18" y="56"/>
                    </a:cubicBezTo>
                    <a:cubicBezTo>
                      <a:pt x="21" y="56"/>
                      <a:pt x="24" y="56"/>
                      <a:pt x="26" y="56"/>
                    </a:cubicBezTo>
                    <a:cubicBezTo>
                      <a:pt x="31" y="56"/>
                      <a:pt x="33" y="54"/>
                      <a:pt x="33" y="49"/>
                    </a:cubicBezTo>
                    <a:cubicBezTo>
                      <a:pt x="33" y="49"/>
                      <a:pt x="33" y="48"/>
                      <a:pt x="33" y="47"/>
                    </a:cubicBezTo>
                    <a:cubicBezTo>
                      <a:pt x="25" y="51"/>
                      <a:pt x="15" y="56"/>
                      <a:pt x="2" y="60"/>
                    </a:cubicBezTo>
                    <a:cubicBezTo>
                      <a:pt x="1" y="59"/>
                      <a:pt x="1" y="57"/>
                      <a:pt x="0" y="56"/>
                    </a:cubicBezTo>
                    <a:cubicBezTo>
                      <a:pt x="13" y="53"/>
                      <a:pt x="23" y="49"/>
                      <a:pt x="32" y="43"/>
                    </a:cubicBezTo>
                    <a:cubicBezTo>
                      <a:pt x="32" y="42"/>
                      <a:pt x="31" y="41"/>
                      <a:pt x="30" y="40"/>
                    </a:cubicBezTo>
                    <a:cubicBezTo>
                      <a:pt x="22" y="44"/>
                      <a:pt x="13" y="48"/>
                      <a:pt x="3" y="51"/>
                    </a:cubicBezTo>
                    <a:cubicBezTo>
                      <a:pt x="3" y="50"/>
                      <a:pt x="2" y="49"/>
                      <a:pt x="1" y="48"/>
                    </a:cubicBezTo>
                    <a:cubicBezTo>
                      <a:pt x="11" y="45"/>
                      <a:pt x="20" y="42"/>
                      <a:pt x="28" y="37"/>
                    </a:cubicBezTo>
                    <a:cubicBezTo>
                      <a:pt x="27" y="37"/>
                      <a:pt x="27" y="36"/>
                      <a:pt x="26" y="35"/>
                    </a:cubicBezTo>
                    <a:cubicBezTo>
                      <a:pt x="20" y="38"/>
                      <a:pt x="13" y="40"/>
                      <a:pt x="3" y="43"/>
                    </a:cubicBezTo>
                    <a:cubicBezTo>
                      <a:pt x="2" y="42"/>
                      <a:pt x="2" y="41"/>
                      <a:pt x="1" y="39"/>
                    </a:cubicBezTo>
                    <a:cubicBezTo>
                      <a:pt x="9" y="38"/>
                      <a:pt x="18" y="35"/>
                      <a:pt x="26" y="32"/>
                    </a:cubicBezTo>
                    <a:cubicBezTo>
                      <a:pt x="2" y="32"/>
                      <a:pt x="2" y="32"/>
                      <a:pt x="2" y="32"/>
                    </a:cubicBezTo>
                    <a:cubicBezTo>
                      <a:pt x="2" y="28"/>
                      <a:pt x="2" y="28"/>
                      <a:pt x="2" y="28"/>
                    </a:cubicBezTo>
                    <a:cubicBezTo>
                      <a:pt x="58" y="28"/>
                      <a:pt x="58" y="28"/>
                      <a:pt x="58" y="28"/>
                    </a:cubicBezTo>
                    <a:cubicBezTo>
                      <a:pt x="58" y="32"/>
                      <a:pt x="58" y="32"/>
                      <a:pt x="58" y="32"/>
                    </a:cubicBezTo>
                    <a:cubicBezTo>
                      <a:pt x="33" y="32"/>
                      <a:pt x="33" y="32"/>
                      <a:pt x="33" y="32"/>
                    </a:cubicBezTo>
                    <a:cubicBezTo>
                      <a:pt x="32" y="32"/>
                      <a:pt x="31" y="33"/>
                      <a:pt x="30" y="34"/>
                    </a:cubicBezTo>
                    <a:cubicBezTo>
                      <a:pt x="32" y="35"/>
                      <a:pt x="34" y="38"/>
                      <a:pt x="35" y="41"/>
                    </a:cubicBezTo>
                    <a:cubicBezTo>
                      <a:pt x="41" y="38"/>
                      <a:pt x="47" y="36"/>
                      <a:pt x="52" y="33"/>
                    </a:cubicBezTo>
                    <a:close/>
                    <a:moveTo>
                      <a:pt x="2" y="14"/>
                    </a:moveTo>
                    <a:cubicBezTo>
                      <a:pt x="58" y="14"/>
                      <a:pt x="58" y="14"/>
                      <a:pt x="58" y="14"/>
                    </a:cubicBezTo>
                    <a:cubicBezTo>
                      <a:pt x="58" y="23"/>
                      <a:pt x="58" y="23"/>
                      <a:pt x="58" y="23"/>
                    </a:cubicBezTo>
                    <a:cubicBezTo>
                      <a:pt x="54" y="23"/>
                      <a:pt x="54" y="23"/>
                      <a:pt x="54" y="23"/>
                    </a:cubicBezTo>
                    <a:cubicBezTo>
                      <a:pt x="54" y="18"/>
                      <a:pt x="54" y="18"/>
                      <a:pt x="54" y="18"/>
                    </a:cubicBezTo>
                    <a:cubicBezTo>
                      <a:pt x="7" y="18"/>
                      <a:pt x="7" y="18"/>
                      <a:pt x="7" y="18"/>
                    </a:cubicBezTo>
                    <a:cubicBezTo>
                      <a:pt x="7" y="23"/>
                      <a:pt x="7" y="23"/>
                      <a:pt x="7" y="23"/>
                    </a:cubicBezTo>
                    <a:cubicBezTo>
                      <a:pt x="2" y="23"/>
                      <a:pt x="2" y="23"/>
                      <a:pt x="2" y="23"/>
                    </a:cubicBezTo>
                    <a:lnTo>
                      <a:pt x="2" y="14"/>
                    </a:lnTo>
                    <a:close/>
                    <a:moveTo>
                      <a:pt x="11" y="21"/>
                    </a:moveTo>
                    <a:cubicBezTo>
                      <a:pt x="49" y="21"/>
                      <a:pt x="49" y="21"/>
                      <a:pt x="49" y="21"/>
                    </a:cubicBezTo>
                    <a:cubicBezTo>
                      <a:pt x="49" y="25"/>
                      <a:pt x="49" y="25"/>
                      <a:pt x="49" y="25"/>
                    </a:cubicBezTo>
                    <a:cubicBezTo>
                      <a:pt x="11" y="25"/>
                      <a:pt x="11" y="25"/>
                      <a:pt x="11" y="25"/>
                    </a:cubicBezTo>
                    <a:lnTo>
                      <a:pt x="11" y="2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4" name="Freeform 181"/>
              <p:cNvSpPr>
                <a:spLocks noEditPoints="1"/>
              </p:cNvSpPr>
              <p:nvPr/>
            </p:nvSpPr>
            <p:spPr bwMode="auto">
              <a:xfrm>
                <a:off x="5695" y="1098"/>
                <a:ext cx="114" cy="113"/>
              </a:xfrm>
              <a:custGeom>
                <a:avLst/>
                <a:gdLst>
                  <a:gd name="T0" fmla="*/ 16 w 114"/>
                  <a:gd name="T1" fmla="*/ 56 h 113"/>
                  <a:gd name="T2" fmla="*/ 52 w 114"/>
                  <a:gd name="T3" fmla="*/ 56 h 113"/>
                  <a:gd name="T4" fmla="*/ 52 w 114"/>
                  <a:gd name="T5" fmla="*/ 32 h 113"/>
                  <a:gd name="T6" fmla="*/ 0 w 114"/>
                  <a:gd name="T7" fmla="*/ 32 h 113"/>
                  <a:gd name="T8" fmla="*/ 0 w 114"/>
                  <a:gd name="T9" fmla="*/ 22 h 113"/>
                  <a:gd name="T10" fmla="*/ 52 w 114"/>
                  <a:gd name="T11" fmla="*/ 22 h 113"/>
                  <a:gd name="T12" fmla="*/ 52 w 114"/>
                  <a:gd name="T13" fmla="*/ 0 h 113"/>
                  <a:gd name="T14" fmla="*/ 61 w 114"/>
                  <a:gd name="T15" fmla="*/ 0 h 113"/>
                  <a:gd name="T16" fmla="*/ 61 w 114"/>
                  <a:gd name="T17" fmla="*/ 22 h 113"/>
                  <a:gd name="T18" fmla="*/ 114 w 114"/>
                  <a:gd name="T19" fmla="*/ 22 h 113"/>
                  <a:gd name="T20" fmla="*/ 114 w 114"/>
                  <a:gd name="T21" fmla="*/ 32 h 113"/>
                  <a:gd name="T22" fmla="*/ 61 w 114"/>
                  <a:gd name="T23" fmla="*/ 32 h 113"/>
                  <a:gd name="T24" fmla="*/ 61 w 114"/>
                  <a:gd name="T25" fmla="*/ 56 h 113"/>
                  <a:gd name="T26" fmla="*/ 99 w 114"/>
                  <a:gd name="T27" fmla="*/ 56 h 113"/>
                  <a:gd name="T28" fmla="*/ 99 w 114"/>
                  <a:gd name="T29" fmla="*/ 113 h 113"/>
                  <a:gd name="T30" fmla="*/ 90 w 114"/>
                  <a:gd name="T31" fmla="*/ 113 h 113"/>
                  <a:gd name="T32" fmla="*/ 90 w 114"/>
                  <a:gd name="T33" fmla="*/ 105 h 113"/>
                  <a:gd name="T34" fmla="*/ 24 w 114"/>
                  <a:gd name="T35" fmla="*/ 105 h 113"/>
                  <a:gd name="T36" fmla="*/ 24 w 114"/>
                  <a:gd name="T37" fmla="*/ 113 h 113"/>
                  <a:gd name="T38" fmla="*/ 16 w 114"/>
                  <a:gd name="T39" fmla="*/ 113 h 113"/>
                  <a:gd name="T40" fmla="*/ 16 w 114"/>
                  <a:gd name="T41" fmla="*/ 56 h 113"/>
                  <a:gd name="T42" fmla="*/ 90 w 114"/>
                  <a:gd name="T43" fmla="*/ 64 h 113"/>
                  <a:gd name="T44" fmla="*/ 24 w 114"/>
                  <a:gd name="T45" fmla="*/ 64 h 113"/>
                  <a:gd name="T46" fmla="*/ 24 w 114"/>
                  <a:gd name="T47" fmla="*/ 96 h 113"/>
                  <a:gd name="T48" fmla="*/ 90 w 114"/>
                  <a:gd name="T49" fmla="*/ 96 h 113"/>
                  <a:gd name="T50" fmla="*/ 90 w 114"/>
                  <a:gd name="T51" fmla="*/ 64 h 1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4"/>
                  <a:gd name="T79" fmla="*/ 0 h 113"/>
                  <a:gd name="T80" fmla="*/ 114 w 114"/>
                  <a:gd name="T81" fmla="*/ 113 h 1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4" h="113">
                    <a:moveTo>
                      <a:pt x="16" y="56"/>
                    </a:moveTo>
                    <a:lnTo>
                      <a:pt x="52" y="56"/>
                    </a:lnTo>
                    <a:lnTo>
                      <a:pt x="52" y="32"/>
                    </a:lnTo>
                    <a:lnTo>
                      <a:pt x="0" y="32"/>
                    </a:lnTo>
                    <a:lnTo>
                      <a:pt x="0" y="22"/>
                    </a:lnTo>
                    <a:lnTo>
                      <a:pt x="52" y="22"/>
                    </a:lnTo>
                    <a:lnTo>
                      <a:pt x="52" y="0"/>
                    </a:lnTo>
                    <a:lnTo>
                      <a:pt x="61" y="0"/>
                    </a:lnTo>
                    <a:lnTo>
                      <a:pt x="61" y="22"/>
                    </a:lnTo>
                    <a:lnTo>
                      <a:pt x="114" y="22"/>
                    </a:lnTo>
                    <a:lnTo>
                      <a:pt x="114" y="32"/>
                    </a:lnTo>
                    <a:lnTo>
                      <a:pt x="61" y="32"/>
                    </a:lnTo>
                    <a:lnTo>
                      <a:pt x="61" y="56"/>
                    </a:lnTo>
                    <a:lnTo>
                      <a:pt x="99" y="56"/>
                    </a:lnTo>
                    <a:lnTo>
                      <a:pt x="99" y="113"/>
                    </a:lnTo>
                    <a:lnTo>
                      <a:pt x="90" y="113"/>
                    </a:lnTo>
                    <a:lnTo>
                      <a:pt x="90" y="105"/>
                    </a:lnTo>
                    <a:lnTo>
                      <a:pt x="24" y="105"/>
                    </a:lnTo>
                    <a:lnTo>
                      <a:pt x="24" y="113"/>
                    </a:lnTo>
                    <a:lnTo>
                      <a:pt x="16" y="113"/>
                    </a:lnTo>
                    <a:lnTo>
                      <a:pt x="16" y="56"/>
                    </a:lnTo>
                    <a:close/>
                    <a:moveTo>
                      <a:pt x="90" y="64"/>
                    </a:moveTo>
                    <a:lnTo>
                      <a:pt x="24" y="64"/>
                    </a:lnTo>
                    <a:lnTo>
                      <a:pt x="24" y="96"/>
                    </a:lnTo>
                    <a:lnTo>
                      <a:pt x="90" y="96"/>
                    </a:lnTo>
                    <a:lnTo>
                      <a:pt x="90"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5" name="Freeform 182"/>
              <p:cNvSpPr>
                <a:spLocks noEditPoints="1"/>
              </p:cNvSpPr>
              <p:nvPr/>
            </p:nvSpPr>
            <p:spPr bwMode="auto">
              <a:xfrm>
                <a:off x="3539" y="1024"/>
                <a:ext cx="115" cy="115"/>
              </a:xfrm>
              <a:custGeom>
                <a:avLst/>
                <a:gdLst>
                  <a:gd name="T0" fmla="*/ 19 w 61"/>
                  <a:gd name="T1" fmla="*/ 41 h 61"/>
                  <a:gd name="T2" fmla="*/ 15 w 61"/>
                  <a:gd name="T3" fmla="*/ 23 h 61"/>
                  <a:gd name="T4" fmla="*/ 19 w 61"/>
                  <a:gd name="T5" fmla="*/ 41 h 61"/>
                  <a:gd name="T6" fmla="*/ 45 w 61"/>
                  <a:gd name="T7" fmla="*/ 23 h 61"/>
                  <a:gd name="T8" fmla="*/ 43 w 61"/>
                  <a:gd name="T9" fmla="*/ 41 h 61"/>
                  <a:gd name="T10" fmla="*/ 60 w 61"/>
                  <a:gd name="T11" fmla="*/ 49 h 61"/>
                  <a:gd name="T12" fmla="*/ 0 w 61"/>
                  <a:gd name="T13" fmla="*/ 41 h 61"/>
                  <a:gd name="T14" fmla="*/ 21 w 61"/>
                  <a:gd name="T15" fmla="*/ 79 h 61"/>
                  <a:gd name="T16" fmla="*/ 0 w 61"/>
                  <a:gd name="T17" fmla="*/ 98 h 61"/>
                  <a:gd name="T18" fmla="*/ 4 w 61"/>
                  <a:gd name="T19" fmla="*/ 62 h 61"/>
                  <a:gd name="T20" fmla="*/ 26 w 61"/>
                  <a:gd name="T21" fmla="*/ 51 h 61"/>
                  <a:gd name="T22" fmla="*/ 36 w 61"/>
                  <a:gd name="T23" fmla="*/ 62 h 61"/>
                  <a:gd name="T24" fmla="*/ 58 w 61"/>
                  <a:gd name="T25" fmla="*/ 70 h 61"/>
                  <a:gd name="T26" fmla="*/ 36 w 61"/>
                  <a:gd name="T27" fmla="*/ 100 h 61"/>
                  <a:gd name="T28" fmla="*/ 13 w 61"/>
                  <a:gd name="T29" fmla="*/ 113 h 61"/>
                  <a:gd name="T30" fmla="*/ 21 w 61"/>
                  <a:gd name="T31" fmla="*/ 104 h 61"/>
                  <a:gd name="T32" fmla="*/ 26 w 61"/>
                  <a:gd name="T33" fmla="*/ 70 h 61"/>
                  <a:gd name="T34" fmla="*/ 4 w 61"/>
                  <a:gd name="T35" fmla="*/ 62 h 61"/>
                  <a:gd name="T36" fmla="*/ 28 w 61"/>
                  <a:gd name="T37" fmla="*/ 15 h 61"/>
                  <a:gd name="T38" fmla="*/ 30 w 61"/>
                  <a:gd name="T39" fmla="*/ 0 h 61"/>
                  <a:gd name="T40" fmla="*/ 34 w 61"/>
                  <a:gd name="T41" fmla="*/ 15 h 61"/>
                  <a:gd name="T42" fmla="*/ 58 w 61"/>
                  <a:gd name="T43" fmla="*/ 21 h 61"/>
                  <a:gd name="T44" fmla="*/ 4 w 61"/>
                  <a:gd name="T45" fmla="*/ 15 h 61"/>
                  <a:gd name="T46" fmla="*/ 57 w 61"/>
                  <a:gd name="T47" fmla="*/ 92 h 61"/>
                  <a:gd name="T48" fmla="*/ 40 w 61"/>
                  <a:gd name="T49" fmla="*/ 81 h 61"/>
                  <a:gd name="T50" fmla="*/ 66 w 61"/>
                  <a:gd name="T51" fmla="*/ 11 h 61"/>
                  <a:gd name="T52" fmla="*/ 113 w 61"/>
                  <a:gd name="T53" fmla="*/ 15 h 61"/>
                  <a:gd name="T54" fmla="*/ 74 w 61"/>
                  <a:gd name="T55" fmla="*/ 45 h 61"/>
                  <a:gd name="T56" fmla="*/ 115 w 61"/>
                  <a:gd name="T57" fmla="*/ 53 h 61"/>
                  <a:gd name="T58" fmla="*/ 98 w 61"/>
                  <a:gd name="T59" fmla="*/ 115 h 61"/>
                  <a:gd name="T60" fmla="*/ 90 w 61"/>
                  <a:gd name="T61" fmla="*/ 53 h 61"/>
                  <a:gd name="T62" fmla="*/ 74 w 61"/>
                  <a:gd name="T63" fmla="*/ 58 h 61"/>
                  <a:gd name="T64" fmla="*/ 51 w 61"/>
                  <a:gd name="T65" fmla="*/ 107 h 61"/>
                  <a:gd name="T66" fmla="*/ 66 w 61"/>
                  <a:gd name="T67" fmla="*/ 11 h 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
                  <a:gd name="T103" fmla="*/ 0 h 61"/>
                  <a:gd name="T104" fmla="*/ 61 w 61"/>
                  <a:gd name="T105" fmla="*/ 61 h 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 h="61">
                    <a:moveTo>
                      <a:pt x="0" y="22"/>
                    </a:moveTo>
                    <a:cubicBezTo>
                      <a:pt x="10" y="22"/>
                      <a:pt x="10" y="22"/>
                      <a:pt x="10" y="22"/>
                    </a:cubicBezTo>
                    <a:cubicBezTo>
                      <a:pt x="8" y="19"/>
                      <a:pt x="7" y="17"/>
                      <a:pt x="5" y="15"/>
                    </a:cubicBezTo>
                    <a:cubicBezTo>
                      <a:pt x="8" y="12"/>
                      <a:pt x="8" y="12"/>
                      <a:pt x="8" y="12"/>
                    </a:cubicBezTo>
                    <a:cubicBezTo>
                      <a:pt x="10" y="14"/>
                      <a:pt x="11" y="16"/>
                      <a:pt x="14" y="19"/>
                    </a:cubicBezTo>
                    <a:cubicBezTo>
                      <a:pt x="10" y="22"/>
                      <a:pt x="10" y="22"/>
                      <a:pt x="10" y="22"/>
                    </a:cubicBezTo>
                    <a:cubicBezTo>
                      <a:pt x="18" y="22"/>
                      <a:pt x="18" y="22"/>
                      <a:pt x="18" y="22"/>
                    </a:cubicBezTo>
                    <a:cubicBezTo>
                      <a:pt x="20" y="19"/>
                      <a:pt x="23" y="15"/>
                      <a:pt x="24" y="12"/>
                    </a:cubicBezTo>
                    <a:cubicBezTo>
                      <a:pt x="29" y="15"/>
                      <a:pt x="29" y="15"/>
                      <a:pt x="29" y="15"/>
                    </a:cubicBezTo>
                    <a:cubicBezTo>
                      <a:pt x="27" y="17"/>
                      <a:pt x="25" y="20"/>
                      <a:pt x="23" y="22"/>
                    </a:cubicBezTo>
                    <a:cubicBezTo>
                      <a:pt x="32" y="22"/>
                      <a:pt x="32" y="22"/>
                      <a:pt x="32" y="22"/>
                    </a:cubicBezTo>
                    <a:cubicBezTo>
                      <a:pt x="32" y="26"/>
                      <a:pt x="32" y="26"/>
                      <a:pt x="32" y="26"/>
                    </a:cubicBezTo>
                    <a:cubicBezTo>
                      <a:pt x="0" y="26"/>
                      <a:pt x="0" y="26"/>
                      <a:pt x="0" y="26"/>
                    </a:cubicBezTo>
                    <a:lnTo>
                      <a:pt x="0" y="22"/>
                    </a:lnTo>
                    <a:close/>
                    <a:moveTo>
                      <a:pt x="7" y="40"/>
                    </a:moveTo>
                    <a:cubicBezTo>
                      <a:pt x="11" y="42"/>
                      <a:pt x="11" y="42"/>
                      <a:pt x="11" y="42"/>
                    </a:cubicBezTo>
                    <a:cubicBezTo>
                      <a:pt x="9" y="47"/>
                      <a:pt x="6" y="51"/>
                      <a:pt x="4" y="54"/>
                    </a:cubicBezTo>
                    <a:cubicBezTo>
                      <a:pt x="3" y="54"/>
                      <a:pt x="2" y="53"/>
                      <a:pt x="0" y="52"/>
                    </a:cubicBezTo>
                    <a:cubicBezTo>
                      <a:pt x="2" y="49"/>
                      <a:pt x="4" y="45"/>
                      <a:pt x="7" y="40"/>
                    </a:cubicBezTo>
                    <a:close/>
                    <a:moveTo>
                      <a:pt x="2" y="33"/>
                    </a:moveTo>
                    <a:cubicBezTo>
                      <a:pt x="14" y="33"/>
                      <a:pt x="14" y="33"/>
                      <a:pt x="14" y="33"/>
                    </a:cubicBezTo>
                    <a:cubicBezTo>
                      <a:pt x="14" y="27"/>
                      <a:pt x="14" y="27"/>
                      <a:pt x="14" y="27"/>
                    </a:cubicBezTo>
                    <a:cubicBezTo>
                      <a:pt x="19" y="27"/>
                      <a:pt x="19" y="27"/>
                      <a:pt x="19" y="27"/>
                    </a:cubicBezTo>
                    <a:cubicBezTo>
                      <a:pt x="19" y="33"/>
                      <a:pt x="19" y="33"/>
                      <a:pt x="19" y="33"/>
                    </a:cubicBezTo>
                    <a:cubicBezTo>
                      <a:pt x="31" y="33"/>
                      <a:pt x="31" y="33"/>
                      <a:pt x="31" y="33"/>
                    </a:cubicBezTo>
                    <a:cubicBezTo>
                      <a:pt x="31" y="37"/>
                      <a:pt x="31" y="37"/>
                      <a:pt x="31" y="37"/>
                    </a:cubicBezTo>
                    <a:cubicBezTo>
                      <a:pt x="19" y="37"/>
                      <a:pt x="19" y="37"/>
                      <a:pt x="19" y="37"/>
                    </a:cubicBezTo>
                    <a:cubicBezTo>
                      <a:pt x="19" y="53"/>
                      <a:pt x="19" y="53"/>
                      <a:pt x="19" y="53"/>
                    </a:cubicBezTo>
                    <a:cubicBezTo>
                      <a:pt x="19" y="58"/>
                      <a:pt x="17" y="60"/>
                      <a:pt x="13" y="60"/>
                    </a:cubicBezTo>
                    <a:cubicBezTo>
                      <a:pt x="11" y="60"/>
                      <a:pt x="9" y="60"/>
                      <a:pt x="7" y="60"/>
                    </a:cubicBezTo>
                    <a:cubicBezTo>
                      <a:pt x="6" y="58"/>
                      <a:pt x="6" y="57"/>
                      <a:pt x="6" y="55"/>
                    </a:cubicBezTo>
                    <a:cubicBezTo>
                      <a:pt x="8" y="55"/>
                      <a:pt x="10" y="55"/>
                      <a:pt x="11" y="55"/>
                    </a:cubicBezTo>
                    <a:cubicBezTo>
                      <a:pt x="13" y="55"/>
                      <a:pt x="14" y="54"/>
                      <a:pt x="14" y="52"/>
                    </a:cubicBezTo>
                    <a:cubicBezTo>
                      <a:pt x="14" y="37"/>
                      <a:pt x="14" y="37"/>
                      <a:pt x="14" y="37"/>
                    </a:cubicBezTo>
                    <a:cubicBezTo>
                      <a:pt x="2" y="37"/>
                      <a:pt x="2" y="37"/>
                      <a:pt x="2" y="37"/>
                    </a:cubicBezTo>
                    <a:lnTo>
                      <a:pt x="2" y="33"/>
                    </a:lnTo>
                    <a:close/>
                    <a:moveTo>
                      <a:pt x="2" y="8"/>
                    </a:moveTo>
                    <a:cubicBezTo>
                      <a:pt x="15" y="8"/>
                      <a:pt x="15" y="8"/>
                      <a:pt x="15" y="8"/>
                    </a:cubicBezTo>
                    <a:cubicBezTo>
                      <a:pt x="14" y="6"/>
                      <a:pt x="13" y="4"/>
                      <a:pt x="12" y="2"/>
                    </a:cubicBezTo>
                    <a:cubicBezTo>
                      <a:pt x="16" y="0"/>
                      <a:pt x="16" y="0"/>
                      <a:pt x="16" y="0"/>
                    </a:cubicBezTo>
                    <a:cubicBezTo>
                      <a:pt x="18" y="2"/>
                      <a:pt x="19" y="4"/>
                      <a:pt x="20" y="7"/>
                    </a:cubicBezTo>
                    <a:cubicBezTo>
                      <a:pt x="18" y="8"/>
                      <a:pt x="18" y="8"/>
                      <a:pt x="18" y="8"/>
                    </a:cubicBezTo>
                    <a:cubicBezTo>
                      <a:pt x="31" y="8"/>
                      <a:pt x="31" y="8"/>
                      <a:pt x="31" y="8"/>
                    </a:cubicBezTo>
                    <a:cubicBezTo>
                      <a:pt x="31" y="11"/>
                      <a:pt x="31" y="11"/>
                      <a:pt x="31" y="11"/>
                    </a:cubicBezTo>
                    <a:cubicBezTo>
                      <a:pt x="2" y="11"/>
                      <a:pt x="2" y="11"/>
                      <a:pt x="2" y="11"/>
                    </a:cubicBezTo>
                    <a:lnTo>
                      <a:pt x="2" y="8"/>
                    </a:lnTo>
                    <a:close/>
                    <a:moveTo>
                      <a:pt x="24" y="40"/>
                    </a:moveTo>
                    <a:cubicBezTo>
                      <a:pt x="27" y="43"/>
                      <a:pt x="29" y="46"/>
                      <a:pt x="30" y="49"/>
                    </a:cubicBezTo>
                    <a:cubicBezTo>
                      <a:pt x="26" y="52"/>
                      <a:pt x="26" y="52"/>
                      <a:pt x="26" y="52"/>
                    </a:cubicBezTo>
                    <a:cubicBezTo>
                      <a:pt x="24" y="48"/>
                      <a:pt x="23" y="45"/>
                      <a:pt x="21" y="43"/>
                    </a:cubicBezTo>
                    <a:lnTo>
                      <a:pt x="24" y="40"/>
                    </a:lnTo>
                    <a:close/>
                    <a:moveTo>
                      <a:pt x="35" y="6"/>
                    </a:moveTo>
                    <a:cubicBezTo>
                      <a:pt x="43" y="6"/>
                      <a:pt x="51" y="5"/>
                      <a:pt x="58" y="3"/>
                    </a:cubicBezTo>
                    <a:cubicBezTo>
                      <a:pt x="60" y="8"/>
                      <a:pt x="60" y="8"/>
                      <a:pt x="60" y="8"/>
                    </a:cubicBezTo>
                    <a:cubicBezTo>
                      <a:pt x="51" y="9"/>
                      <a:pt x="45" y="10"/>
                      <a:pt x="39" y="10"/>
                    </a:cubicBezTo>
                    <a:cubicBezTo>
                      <a:pt x="39" y="24"/>
                      <a:pt x="39" y="24"/>
                      <a:pt x="39" y="24"/>
                    </a:cubicBezTo>
                    <a:cubicBezTo>
                      <a:pt x="61" y="24"/>
                      <a:pt x="61" y="24"/>
                      <a:pt x="61" y="24"/>
                    </a:cubicBezTo>
                    <a:cubicBezTo>
                      <a:pt x="61" y="28"/>
                      <a:pt x="61" y="28"/>
                      <a:pt x="61" y="28"/>
                    </a:cubicBezTo>
                    <a:cubicBezTo>
                      <a:pt x="52" y="28"/>
                      <a:pt x="52" y="28"/>
                      <a:pt x="52" y="28"/>
                    </a:cubicBezTo>
                    <a:cubicBezTo>
                      <a:pt x="52" y="61"/>
                      <a:pt x="52" y="61"/>
                      <a:pt x="52" y="61"/>
                    </a:cubicBezTo>
                    <a:cubicBezTo>
                      <a:pt x="48" y="61"/>
                      <a:pt x="48" y="61"/>
                      <a:pt x="48" y="61"/>
                    </a:cubicBezTo>
                    <a:cubicBezTo>
                      <a:pt x="48" y="28"/>
                      <a:pt x="48" y="28"/>
                      <a:pt x="48" y="28"/>
                    </a:cubicBezTo>
                    <a:cubicBezTo>
                      <a:pt x="39" y="28"/>
                      <a:pt x="39" y="28"/>
                      <a:pt x="39" y="28"/>
                    </a:cubicBezTo>
                    <a:cubicBezTo>
                      <a:pt x="39" y="31"/>
                      <a:pt x="39" y="31"/>
                      <a:pt x="39" y="31"/>
                    </a:cubicBezTo>
                    <a:cubicBezTo>
                      <a:pt x="39" y="44"/>
                      <a:pt x="36" y="54"/>
                      <a:pt x="30" y="61"/>
                    </a:cubicBezTo>
                    <a:cubicBezTo>
                      <a:pt x="29" y="60"/>
                      <a:pt x="28" y="58"/>
                      <a:pt x="27" y="57"/>
                    </a:cubicBezTo>
                    <a:cubicBezTo>
                      <a:pt x="32" y="51"/>
                      <a:pt x="35" y="43"/>
                      <a:pt x="35" y="31"/>
                    </a:cubicBezTo>
                    <a:lnTo>
                      <a:pt x="35" y="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6" name="Freeform 183"/>
              <p:cNvSpPr>
                <a:spLocks noEditPoints="1"/>
              </p:cNvSpPr>
              <p:nvPr/>
            </p:nvSpPr>
            <p:spPr bwMode="auto">
              <a:xfrm>
                <a:off x="3657" y="1030"/>
                <a:ext cx="113" cy="107"/>
              </a:xfrm>
              <a:custGeom>
                <a:avLst/>
                <a:gdLst>
                  <a:gd name="T0" fmla="*/ 11 w 60"/>
                  <a:gd name="T1" fmla="*/ 83 h 57"/>
                  <a:gd name="T2" fmla="*/ 0 w 60"/>
                  <a:gd name="T3" fmla="*/ 69 h 57"/>
                  <a:gd name="T4" fmla="*/ 11 w 60"/>
                  <a:gd name="T5" fmla="*/ 62 h 57"/>
                  <a:gd name="T6" fmla="*/ 17 w 60"/>
                  <a:gd name="T7" fmla="*/ 53 h 57"/>
                  <a:gd name="T8" fmla="*/ 26 w 60"/>
                  <a:gd name="T9" fmla="*/ 62 h 57"/>
                  <a:gd name="T10" fmla="*/ 17 w 60"/>
                  <a:gd name="T11" fmla="*/ 69 h 57"/>
                  <a:gd name="T12" fmla="*/ 28 w 60"/>
                  <a:gd name="T13" fmla="*/ 79 h 57"/>
                  <a:gd name="T14" fmla="*/ 0 w 60"/>
                  <a:gd name="T15" fmla="*/ 92 h 57"/>
                  <a:gd name="T16" fmla="*/ 6 w 60"/>
                  <a:gd name="T17" fmla="*/ 21 h 57"/>
                  <a:gd name="T18" fmla="*/ 30 w 60"/>
                  <a:gd name="T19" fmla="*/ 8 h 57"/>
                  <a:gd name="T20" fmla="*/ 4 w 60"/>
                  <a:gd name="T21" fmla="*/ 0 h 57"/>
                  <a:gd name="T22" fmla="*/ 38 w 60"/>
                  <a:gd name="T23" fmla="*/ 32 h 57"/>
                  <a:gd name="T24" fmla="*/ 30 w 60"/>
                  <a:gd name="T25" fmla="*/ 28 h 57"/>
                  <a:gd name="T26" fmla="*/ 11 w 60"/>
                  <a:gd name="T27" fmla="*/ 41 h 57"/>
                  <a:gd name="T28" fmla="*/ 38 w 60"/>
                  <a:gd name="T29" fmla="*/ 90 h 57"/>
                  <a:gd name="T30" fmla="*/ 9 w 60"/>
                  <a:gd name="T31" fmla="*/ 107 h 57"/>
                  <a:gd name="T32" fmla="*/ 21 w 60"/>
                  <a:gd name="T33" fmla="*/ 99 h 57"/>
                  <a:gd name="T34" fmla="*/ 30 w 60"/>
                  <a:gd name="T35" fmla="*/ 49 h 57"/>
                  <a:gd name="T36" fmla="*/ 6 w 60"/>
                  <a:gd name="T37" fmla="*/ 21 h 57"/>
                  <a:gd name="T38" fmla="*/ 113 w 60"/>
                  <a:gd name="T39" fmla="*/ 99 h 57"/>
                  <a:gd name="T40" fmla="*/ 40 w 60"/>
                  <a:gd name="T41" fmla="*/ 105 h 57"/>
                  <a:gd name="T42" fmla="*/ 41 w 60"/>
                  <a:gd name="T43" fmla="*/ 49 h 57"/>
                  <a:gd name="T44" fmla="*/ 113 w 60"/>
                  <a:gd name="T45" fmla="*/ 56 h 57"/>
                  <a:gd name="T46" fmla="*/ 41 w 60"/>
                  <a:gd name="T47" fmla="*/ 49 h 57"/>
                  <a:gd name="T48" fmla="*/ 111 w 60"/>
                  <a:gd name="T49" fmla="*/ 0 h 57"/>
                  <a:gd name="T50" fmla="*/ 43 w 60"/>
                  <a:gd name="T51" fmla="*/ 8 h 57"/>
                  <a:gd name="T52" fmla="*/ 100 w 60"/>
                  <a:gd name="T53" fmla="*/ 45 h 57"/>
                  <a:gd name="T54" fmla="*/ 55 w 60"/>
                  <a:gd name="T55" fmla="*/ 43 h 57"/>
                  <a:gd name="T56" fmla="*/ 47 w 60"/>
                  <a:gd name="T57" fmla="*/ 45 h 57"/>
                  <a:gd name="T58" fmla="*/ 107 w 60"/>
                  <a:gd name="T59" fmla="*/ 13 h 57"/>
                  <a:gd name="T60" fmla="*/ 100 w 60"/>
                  <a:gd name="T61" fmla="*/ 45 h 57"/>
                  <a:gd name="T62" fmla="*/ 100 w 60"/>
                  <a:gd name="T63" fmla="*/ 92 h 57"/>
                  <a:gd name="T64" fmla="*/ 55 w 60"/>
                  <a:gd name="T65" fmla="*/ 94 h 57"/>
                  <a:gd name="T66" fmla="*/ 47 w 60"/>
                  <a:gd name="T67" fmla="*/ 62 h 57"/>
                  <a:gd name="T68" fmla="*/ 107 w 60"/>
                  <a:gd name="T69" fmla="*/ 94 h 57"/>
                  <a:gd name="T70" fmla="*/ 55 w 60"/>
                  <a:gd name="T71" fmla="*/ 26 h 57"/>
                  <a:gd name="T72" fmla="*/ 73 w 60"/>
                  <a:gd name="T73" fmla="*/ 19 h 57"/>
                  <a:gd name="T74" fmla="*/ 55 w 60"/>
                  <a:gd name="T75" fmla="*/ 26 h 57"/>
                  <a:gd name="T76" fmla="*/ 73 w 60"/>
                  <a:gd name="T77" fmla="*/ 38 h 57"/>
                  <a:gd name="T78" fmla="*/ 55 w 60"/>
                  <a:gd name="T79" fmla="*/ 30 h 57"/>
                  <a:gd name="T80" fmla="*/ 55 w 60"/>
                  <a:gd name="T81" fmla="*/ 75 h 57"/>
                  <a:gd name="T82" fmla="*/ 73 w 60"/>
                  <a:gd name="T83" fmla="*/ 68 h 57"/>
                  <a:gd name="T84" fmla="*/ 55 w 60"/>
                  <a:gd name="T85" fmla="*/ 75 h 57"/>
                  <a:gd name="T86" fmla="*/ 73 w 60"/>
                  <a:gd name="T87" fmla="*/ 86 h 57"/>
                  <a:gd name="T88" fmla="*/ 55 w 60"/>
                  <a:gd name="T89" fmla="*/ 79 h 57"/>
                  <a:gd name="T90" fmla="*/ 100 w 60"/>
                  <a:gd name="T91" fmla="*/ 19 h 57"/>
                  <a:gd name="T92" fmla="*/ 81 w 60"/>
                  <a:gd name="T93" fmla="*/ 26 h 57"/>
                  <a:gd name="T94" fmla="*/ 100 w 60"/>
                  <a:gd name="T95" fmla="*/ 19 h 57"/>
                  <a:gd name="T96" fmla="*/ 100 w 60"/>
                  <a:gd name="T97" fmla="*/ 38 h 57"/>
                  <a:gd name="T98" fmla="*/ 81 w 60"/>
                  <a:gd name="T99" fmla="*/ 30 h 57"/>
                  <a:gd name="T100" fmla="*/ 100 w 60"/>
                  <a:gd name="T101" fmla="*/ 68 h 57"/>
                  <a:gd name="T102" fmla="*/ 81 w 60"/>
                  <a:gd name="T103" fmla="*/ 75 h 57"/>
                  <a:gd name="T104" fmla="*/ 100 w 60"/>
                  <a:gd name="T105" fmla="*/ 68 h 57"/>
                  <a:gd name="T106" fmla="*/ 100 w 60"/>
                  <a:gd name="T107" fmla="*/ 86 h 57"/>
                  <a:gd name="T108" fmla="*/ 81 w 60"/>
                  <a:gd name="T109" fmla="*/ 79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
                  <a:gd name="T166" fmla="*/ 0 h 57"/>
                  <a:gd name="T167" fmla="*/ 60 w 60"/>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 h="57">
                    <a:moveTo>
                      <a:pt x="0" y="45"/>
                    </a:moveTo>
                    <a:cubicBezTo>
                      <a:pt x="2" y="45"/>
                      <a:pt x="4" y="44"/>
                      <a:pt x="6" y="44"/>
                    </a:cubicBezTo>
                    <a:cubicBezTo>
                      <a:pt x="6" y="37"/>
                      <a:pt x="6" y="37"/>
                      <a:pt x="6" y="37"/>
                    </a:cubicBezTo>
                    <a:cubicBezTo>
                      <a:pt x="0" y="37"/>
                      <a:pt x="0" y="37"/>
                      <a:pt x="0" y="37"/>
                    </a:cubicBezTo>
                    <a:cubicBezTo>
                      <a:pt x="0" y="33"/>
                      <a:pt x="0" y="33"/>
                      <a:pt x="0" y="33"/>
                    </a:cubicBezTo>
                    <a:cubicBezTo>
                      <a:pt x="6" y="33"/>
                      <a:pt x="6" y="33"/>
                      <a:pt x="6" y="33"/>
                    </a:cubicBezTo>
                    <a:cubicBezTo>
                      <a:pt x="6" y="28"/>
                      <a:pt x="6" y="28"/>
                      <a:pt x="6" y="28"/>
                    </a:cubicBezTo>
                    <a:cubicBezTo>
                      <a:pt x="9" y="28"/>
                      <a:pt x="9" y="28"/>
                      <a:pt x="9" y="28"/>
                    </a:cubicBezTo>
                    <a:cubicBezTo>
                      <a:pt x="9" y="33"/>
                      <a:pt x="9" y="33"/>
                      <a:pt x="9" y="33"/>
                    </a:cubicBezTo>
                    <a:cubicBezTo>
                      <a:pt x="14" y="33"/>
                      <a:pt x="14" y="33"/>
                      <a:pt x="14" y="33"/>
                    </a:cubicBezTo>
                    <a:cubicBezTo>
                      <a:pt x="14" y="37"/>
                      <a:pt x="14" y="37"/>
                      <a:pt x="14" y="37"/>
                    </a:cubicBezTo>
                    <a:cubicBezTo>
                      <a:pt x="9" y="37"/>
                      <a:pt x="9" y="37"/>
                      <a:pt x="9" y="37"/>
                    </a:cubicBezTo>
                    <a:cubicBezTo>
                      <a:pt x="9" y="43"/>
                      <a:pt x="9" y="43"/>
                      <a:pt x="9" y="43"/>
                    </a:cubicBezTo>
                    <a:cubicBezTo>
                      <a:pt x="11" y="43"/>
                      <a:pt x="13" y="42"/>
                      <a:pt x="15" y="42"/>
                    </a:cubicBezTo>
                    <a:cubicBezTo>
                      <a:pt x="15" y="43"/>
                      <a:pt x="15" y="45"/>
                      <a:pt x="15" y="46"/>
                    </a:cubicBezTo>
                    <a:cubicBezTo>
                      <a:pt x="13" y="46"/>
                      <a:pt x="8" y="47"/>
                      <a:pt x="0" y="49"/>
                    </a:cubicBezTo>
                    <a:lnTo>
                      <a:pt x="0" y="45"/>
                    </a:lnTo>
                    <a:close/>
                    <a:moveTo>
                      <a:pt x="3" y="11"/>
                    </a:moveTo>
                    <a:cubicBezTo>
                      <a:pt x="16" y="11"/>
                      <a:pt x="16" y="11"/>
                      <a:pt x="16" y="11"/>
                    </a:cubicBezTo>
                    <a:cubicBezTo>
                      <a:pt x="16" y="4"/>
                      <a:pt x="16" y="4"/>
                      <a:pt x="16" y="4"/>
                    </a:cubicBezTo>
                    <a:cubicBezTo>
                      <a:pt x="2" y="4"/>
                      <a:pt x="2" y="4"/>
                      <a:pt x="2" y="4"/>
                    </a:cubicBezTo>
                    <a:cubicBezTo>
                      <a:pt x="2" y="0"/>
                      <a:pt x="2" y="0"/>
                      <a:pt x="2" y="0"/>
                    </a:cubicBezTo>
                    <a:cubicBezTo>
                      <a:pt x="20" y="0"/>
                      <a:pt x="20" y="0"/>
                      <a:pt x="20" y="0"/>
                    </a:cubicBezTo>
                    <a:cubicBezTo>
                      <a:pt x="20" y="17"/>
                      <a:pt x="20" y="17"/>
                      <a:pt x="20" y="17"/>
                    </a:cubicBezTo>
                    <a:cubicBezTo>
                      <a:pt x="16" y="17"/>
                      <a:pt x="16" y="17"/>
                      <a:pt x="16" y="17"/>
                    </a:cubicBezTo>
                    <a:cubicBezTo>
                      <a:pt x="16" y="15"/>
                      <a:pt x="16" y="15"/>
                      <a:pt x="16" y="15"/>
                    </a:cubicBezTo>
                    <a:cubicBezTo>
                      <a:pt x="6" y="15"/>
                      <a:pt x="6" y="15"/>
                      <a:pt x="6" y="15"/>
                    </a:cubicBezTo>
                    <a:cubicBezTo>
                      <a:pt x="6" y="22"/>
                      <a:pt x="6" y="22"/>
                      <a:pt x="6" y="22"/>
                    </a:cubicBezTo>
                    <a:cubicBezTo>
                      <a:pt x="20" y="22"/>
                      <a:pt x="20" y="22"/>
                      <a:pt x="20" y="22"/>
                    </a:cubicBezTo>
                    <a:cubicBezTo>
                      <a:pt x="20" y="29"/>
                      <a:pt x="20" y="38"/>
                      <a:pt x="20" y="48"/>
                    </a:cubicBezTo>
                    <a:cubicBezTo>
                      <a:pt x="20" y="54"/>
                      <a:pt x="17" y="57"/>
                      <a:pt x="13" y="57"/>
                    </a:cubicBezTo>
                    <a:cubicBezTo>
                      <a:pt x="10" y="57"/>
                      <a:pt x="8" y="57"/>
                      <a:pt x="5" y="57"/>
                    </a:cubicBezTo>
                    <a:cubicBezTo>
                      <a:pt x="5" y="56"/>
                      <a:pt x="5" y="54"/>
                      <a:pt x="4" y="52"/>
                    </a:cubicBezTo>
                    <a:cubicBezTo>
                      <a:pt x="7" y="53"/>
                      <a:pt x="10" y="53"/>
                      <a:pt x="11" y="53"/>
                    </a:cubicBezTo>
                    <a:cubicBezTo>
                      <a:pt x="14" y="53"/>
                      <a:pt x="16" y="51"/>
                      <a:pt x="16" y="48"/>
                    </a:cubicBezTo>
                    <a:cubicBezTo>
                      <a:pt x="16" y="41"/>
                      <a:pt x="16" y="33"/>
                      <a:pt x="16" y="26"/>
                    </a:cubicBezTo>
                    <a:cubicBezTo>
                      <a:pt x="2" y="26"/>
                      <a:pt x="2" y="26"/>
                      <a:pt x="2" y="26"/>
                    </a:cubicBezTo>
                    <a:lnTo>
                      <a:pt x="3" y="11"/>
                    </a:lnTo>
                    <a:close/>
                    <a:moveTo>
                      <a:pt x="21" y="53"/>
                    </a:moveTo>
                    <a:cubicBezTo>
                      <a:pt x="60" y="53"/>
                      <a:pt x="60" y="53"/>
                      <a:pt x="60" y="53"/>
                    </a:cubicBezTo>
                    <a:cubicBezTo>
                      <a:pt x="60" y="56"/>
                      <a:pt x="60" y="56"/>
                      <a:pt x="60" y="56"/>
                    </a:cubicBezTo>
                    <a:cubicBezTo>
                      <a:pt x="21" y="56"/>
                      <a:pt x="21" y="56"/>
                      <a:pt x="21" y="56"/>
                    </a:cubicBezTo>
                    <a:lnTo>
                      <a:pt x="21" y="53"/>
                    </a:lnTo>
                    <a:close/>
                    <a:moveTo>
                      <a:pt x="22" y="26"/>
                    </a:moveTo>
                    <a:cubicBezTo>
                      <a:pt x="60" y="26"/>
                      <a:pt x="60" y="26"/>
                      <a:pt x="60" y="26"/>
                    </a:cubicBezTo>
                    <a:cubicBezTo>
                      <a:pt x="60" y="30"/>
                      <a:pt x="60" y="30"/>
                      <a:pt x="60" y="30"/>
                    </a:cubicBezTo>
                    <a:cubicBezTo>
                      <a:pt x="22" y="30"/>
                      <a:pt x="22" y="30"/>
                      <a:pt x="22" y="30"/>
                    </a:cubicBezTo>
                    <a:lnTo>
                      <a:pt x="22" y="26"/>
                    </a:lnTo>
                    <a:close/>
                    <a:moveTo>
                      <a:pt x="23" y="0"/>
                    </a:moveTo>
                    <a:cubicBezTo>
                      <a:pt x="59" y="0"/>
                      <a:pt x="59" y="0"/>
                      <a:pt x="59" y="0"/>
                    </a:cubicBezTo>
                    <a:cubicBezTo>
                      <a:pt x="59" y="4"/>
                      <a:pt x="59" y="4"/>
                      <a:pt x="59" y="4"/>
                    </a:cubicBezTo>
                    <a:cubicBezTo>
                      <a:pt x="23" y="4"/>
                      <a:pt x="23" y="4"/>
                      <a:pt x="23" y="4"/>
                    </a:cubicBezTo>
                    <a:lnTo>
                      <a:pt x="23" y="0"/>
                    </a:lnTo>
                    <a:close/>
                    <a:moveTo>
                      <a:pt x="53" y="24"/>
                    </a:moveTo>
                    <a:cubicBezTo>
                      <a:pt x="53" y="23"/>
                      <a:pt x="53" y="23"/>
                      <a:pt x="53" y="23"/>
                    </a:cubicBezTo>
                    <a:cubicBezTo>
                      <a:pt x="29" y="23"/>
                      <a:pt x="29" y="23"/>
                      <a:pt x="29" y="23"/>
                    </a:cubicBezTo>
                    <a:cubicBezTo>
                      <a:pt x="29" y="24"/>
                      <a:pt x="29" y="24"/>
                      <a:pt x="29" y="24"/>
                    </a:cubicBezTo>
                    <a:cubicBezTo>
                      <a:pt x="25" y="24"/>
                      <a:pt x="25" y="24"/>
                      <a:pt x="25" y="24"/>
                    </a:cubicBezTo>
                    <a:cubicBezTo>
                      <a:pt x="25" y="7"/>
                      <a:pt x="25" y="7"/>
                      <a:pt x="25" y="7"/>
                    </a:cubicBezTo>
                    <a:cubicBezTo>
                      <a:pt x="57" y="7"/>
                      <a:pt x="57" y="7"/>
                      <a:pt x="57" y="7"/>
                    </a:cubicBezTo>
                    <a:cubicBezTo>
                      <a:pt x="57" y="24"/>
                      <a:pt x="57" y="24"/>
                      <a:pt x="57" y="24"/>
                    </a:cubicBezTo>
                    <a:lnTo>
                      <a:pt x="53" y="24"/>
                    </a:lnTo>
                    <a:close/>
                    <a:moveTo>
                      <a:pt x="53" y="50"/>
                    </a:moveTo>
                    <a:cubicBezTo>
                      <a:pt x="53" y="49"/>
                      <a:pt x="53" y="49"/>
                      <a:pt x="53" y="49"/>
                    </a:cubicBezTo>
                    <a:cubicBezTo>
                      <a:pt x="29" y="49"/>
                      <a:pt x="29" y="49"/>
                      <a:pt x="29" y="49"/>
                    </a:cubicBezTo>
                    <a:cubicBezTo>
                      <a:pt x="29" y="50"/>
                      <a:pt x="29" y="50"/>
                      <a:pt x="29" y="50"/>
                    </a:cubicBezTo>
                    <a:cubicBezTo>
                      <a:pt x="25" y="50"/>
                      <a:pt x="25" y="50"/>
                      <a:pt x="25" y="50"/>
                    </a:cubicBezTo>
                    <a:cubicBezTo>
                      <a:pt x="25" y="33"/>
                      <a:pt x="25" y="33"/>
                      <a:pt x="25" y="33"/>
                    </a:cubicBezTo>
                    <a:cubicBezTo>
                      <a:pt x="57" y="33"/>
                      <a:pt x="57" y="33"/>
                      <a:pt x="57" y="33"/>
                    </a:cubicBezTo>
                    <a:cubicBezTo>
                      <a:pt x="57" y="50"/>
                      <a:pt x="57" y="50"/>
                      <a:pt x="57" y="50"/>
                    </a:cubicBezTo>
                    <a:lnTo>
                      <a:pt x="53" y="50"/>
                    </a:lnTo>
                    <a:close/>
                    <a:moveTo>
                      <a:pt x="29" y="14"/>
                    </a:moveTo>
                    <a:cubicBezTo>
                      <a:pt x="39" y="14"/>
                      <a:pt x="39" y="14"/>
                      <a:pt x="39" y="14"/>
                    </a:cubicBezTo>
                    <a:cubicBezTo>
                      <a:pt x="39" y="10"/>
                      <a:pt x="39" y="10"/>
                      <a:pt x="39" y="10"/>
                    </a:cubicBezTo>
                    <a:cubicBezTo>
                      <a:pt x="29" y="10"/>
                      <a:pt x="29" y="10"/>
                      <a:pt x="29" y="10"/>
                    </a:cubicBezTo>
                    <a:lnTo>
                      <a:pt x="29" y="14"/>
                    </a:lnTo>
                    <a:close/>
                    <a:moveTo>
                      <a:pt x="29" y="20"/>
                    </a:moveTo>
                    <a:cubicBezTo>
                      <a:pt x="39" y="20"/>
                      <a:pt x="39" y="20"/>
                      <a:pt x="39" y="20"/>
                    </a:cubicBezTo>
                    <a:cubicBezTo>
                      <a:pt x="39" y="16"/>
                      <a:pt x="39" y="16"/>
                      <a:pt x="39" y="16"/>
                    </a:cubicBezTo>
                    <a:cubicBezTo>
                      <a:pt x="29" y="16"/>
                      <a:pt x="29" y="16"/>
                      <a:pt x="29" y="16"/>
                    </a:cubicBezTo>
                    <a:lnTo>
                      <a:pt x="29" y="20"/>
                    </a:lnTo>
                    <a:close/>
                    <a:moveTo>
                      <a:pt x="29" y="40"/>
                    </a:moveTo>
                    <a:cubicBezTo>
                      <a:pt x="39" y="40"/>
                      <a:pt x="39" y="40"/>
                      <a:pt x="39" y="40"/>
                    </a:cubicBezTo>
                    <a:cubicBezTo>
                      <a:pt x="39" y="36"/>
                      <a:pt x="39" y="36"/>
                      <a:pt x="39" y="36"/>
                    </a:cubicBezTo>
                    <a:cubicBezTo>
                      <a:pt x="29" y="36"/>
                      <a:pt x="29" y="36"/>
                      <a:pt x="29" y="36"/>
                    </a:cubicBezTo>
                    <a:lnTo>
                      <a:pt x="29" y="40"/>
                    </a:lnTo>
                    <a:close/>
                    <a:moveTo>
                      <a:pt x="29" y="46"/>
                    </a:moveTo>
                    <a:cubicBezTo>
                      <a:pt x="39" y="46"/>
                      <a:pt x="39" y="46"/>
                      <a:pt x="39" y="46"/>
                    </a:cubicBezTo>
                    <a:cubicBezTo>
                      <a:pt x="39" y="42"/>
                      <a:pt x="39" y="42"/>
                      <a:pt x="39" y="42"/>
                    </a:cubicBezTo>
                    <a:cubicBezTo>
                      <a:pt x="29" y="42"/>
                      <a:pt x="29" y="42"/>
                      <a:pt x="29" y="42"/>
                    </a:cubicBezTo>
                    <a:lnTo>
                      <a:pt x="29" y="46"/>
                    </a:lnTo>
                    <a:close/>
                    <a:moveTo>
                      <a:pt x="53" y="10"/>
                    </a:moveTo>
                    <a:cubicBezTo>
                      <a:pt x="43" y="10"/>
                      <a:pt x="43" y="10"/>
                      <a:pt x="43" y="10"/>
                    </a:cubicBezTo>
                    <a:cubicBezTo>
                      <a:pt x="43" y="14"/>
                      <a:pt x="43" y="14"/>
                      <a:pt x="43" y="14"/>
                    </a:cubicBezTo>
                    <a:cubicBezTo>
                      <a:pt x="53" y="14"/>
                      <a:pt x="53" y="14"/>
                      <a:pt x="53" y="14"/>
                    </a:cubicBezTo>
                    <a:lnTo>
                      <a:pt x="53" y="10"/>
                    </a:lnTo>
                    <a:close/>
                    <a:moveTo>
                      <a:pt x="43" y="20"/>
                    </a:moveTo>
                    <a:cubicBezTo>
                      <a:pt x="53" y="20"/>
                      <a:pt x="53" y="20"/>
                      <a:pt x="53" y="20"/>
                    </a:cubicBezTo>
                    <a:cubicBezTo>
                      <a:pt x="53" y="16"/>
                      <a:pt x="53" y="16"/>
                      <a:pt x="53" y="16"/>
                    </a:cubicBezTo>
                    <a:cubicBezTo>
                      <a:pt x="43" y="16"/>
                      <a:pt x="43" y="16"/>
                      <a:pt x="43" y="16"/>
                    </a:cubicBezTo>
                    <a:lnTo>
                      <a:pt x="43" y="20"/>
                    </a:lnTo>
                    <a:close/>
                    <a:moveTo>
                      <a:pt x="53" y="36"/>
                    </a:moveTo>
                    <a:cubicBezTo>
                      <a:pt x="43" y="36"/>
                      <a:pt x="43" y="36"/>
                      <a:pt x="43" y="36"/>
                    </a:cubicBezTo>
                    <a:cubicBezTo>
                      <a:pt x="43" y="40"/>
                      <a:pt x="43" y="40"/>
                      <a:pt x="43" y="40"/>
                    </a:cubicBezTo>
                    <a:cubicBezTo>
                      <a:pt x="53" y="40"/>
                      <a:pt x="53" y="40"/>
                      <a:pt x="53" y="40"/>
                    </a:cubicBezTo>
                    <a:lnTo>
                      <a:pt x="53" y="36"/>
                    </a:lnTo>
                    <a:close/>
                    <a:moveTo>
                      <a:pt x="43" y="46"/>
                    </a:moveTo>
                    <a:cubicBezTo>
                      <a:pt x="53" y="46"/>
                      <a:pt x="53" y="46"/>
                      <a:pt x="53" y="46"/>
                    </a:cubicBezTo>
                    <a:cubicBezTo>
                      <a:pt x="53" y="42"/>
                      <a:pt x="53" y="42"/>
                      <a:pt x="53" y="42"/>
                    </a:cubicBezTo>
                    <a:cubicBezTo>
                      <a:pt x="43" y="42"/>
                      <a:pt x="43" y="42"/>
                      <a:pt x="43" y="42"/>
                    </a:cubicBezTo>
                    <a:lnTo>
                      <a:pt x="43" y="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7" name="Freeform 184"/>
              <p:cNvSpPr>
                <a:spLocks noEditPoints="1"/>
              </p:cNvSpPr>
              <p:nvPr/>
            </p:nvSpPr>
            <p:spPr bwMode="auto">
              <a:xfrm>
                <a:off x="3776" y="1024"/>
                <a:ext cx="112" cy="115"/>
              </a:xfrm>
              <a:custGeom>
                <a:avLst/>
                <a:gdLst>
                  <a:gd name="T0" fmla="*/ 35 w 60"/>
                  <a:gd name="T1" fmla="*/ 66 h 61"/>
                  <a:gd name="T2" fmla="*/ 4 w 60"/>
                  <a:gd name="T3" fmla="*/ 79 h 61"/>
                  <a:gd name="T4" fmla="*/ 19 w 60"/>
                  <a:gd name="T5" fmla="*/ 47 h 61"/>
                  <a:gd name="T6" fmla="*/ 0 w 60"/>
                  <a:gd name="T7" fmla="*/ 40 h 61"/>
                  <a:gd name="T8" fmla="*/ 28 w 60"/>
                  <a:gd name="T9" fmla="*/ 4 h 61"/>
                  <a:gd name="T10" fmla="*/ 22 w 60"/>
                  <a:gd name="T11" fmla="*/ 40 h 61"/>
                  <a:gd name="T12" fmla="*/ 39 w 60"/>
                  <a:gd name="T13" fmla="*/ 26 h 61"/>
                  <a:gd name="T14" fmla="*/ 0 w 60"/>
                  <a:gd name="T15" fmla="*/ 98 h 61"/>
                  <a:gd name="T16" fmla="*/ 39 w 60"/>
                  <a:gd name="T17" fmla="*/ 100 h 61"/>
                  <a:gd name="T18" fmla="*/ 0 w 60"/>
                  <a:gd name="T19" fmla="*/ 98 h 61"/>
                  <a:gd name="T20" fmla="*/ 58 w 60"/>
                  <a:gd name="T21" fmla="*/ 0 h 61"/>
                  <a:gd name="T22" fmla="*/ 58 w 60"/>
                  <a:gd name="T23" fmla="*/ 23 h 61"/>
                  <a:gd name="T24" fmla="*/ 110 w 60"/>
                  <a:gd name="T25" fmla="*/ 30 h 61"/>
                  <a:gd name="T26" fmla="*/ 86 w 60"/>
                  <a:gd name="T27" fmla="*/ 47 h 61"/>
                  <a:gd name="T28" fmla="*/ 110 w 60"/>
                  <a:gd name="T29" fmla="*/ 57 h 61"/>
                  <a:gd name="T30" fmla="*/ 86 w 60"/>
                  <a:gd name="T31" fmla="*/ 74 h 61"/>
                  <a:gd name="T32" fmla="*/ 110 w 60"/>
                  <a:gd name="T33" fmla="*/ 81 h 61"/>
                  <a:gd name="T34" fmla="*/ 86 w 60"/>
                  <a:gd name="T35" fmla="*/ 98 h 61"/>
                  <a:gd name="T36" fmla="*/ 112 w 60"/>
                  <a:gd name="T37" fmla="*/ 107 h 61"/>
                  <a:gd name="T38" fmla="*/ 54 w 60"/>
                  <a:gd name="T39" fmla="*/ 115 h 61"/>
                  <a:gd name="T40" fmla="*/ 45 w 60"/>
                  <a:gd name="T41" fmla="*/ 45 h 61"/>
                  <a:gd name="T42" fmla="*/ 32 w 60"/>
                  <a:gd name="T43" fmla="*/ 47 h 61"/>
                  <a:gd name="T44" fmla="*/ 77 w 60"/>
                  <a:gd name="T45" fmla="*/ 47 h 61"/>
                  <a:gd name="T46" fmla="*/ 54 w 60"/>
                  <a:gd name="T47" fmla="*/ 30 h 61"/>
                  <a:gd name="T48" fmla="*/ 54 w 60"/>
                  <a:gd name="T49" fmla="*/ 74 h 61"/>
                  <a:gd name="T50" fmla="*/ 77 w 60"/>
                  <a:gd name="T51" fmla="*/ 57 h 61"/>
                  <a:gd name="T52" fmla="*/ 54 w 60"/>
                  <a:gd name="T53" fmla="*/ 74 h 61"/>
                  <a:gd name="T54" fmla="*/ 77 w 60"/>
                  <a:gd name="T55" fmla="*/ 98 h 61"/>
                  <a:gd name="T56" fmla="*/ 54 w 60"/>
                  <a:gd name="T57" fmla="*/ 81 h 61"/>
                  <a:gd name="T58" fmla="*/ 73 w 60"/>
                  <a:gd name="T59" fmla="*/ 6 h 61"/>
                  <a:gd name="T60" fmla="*/ 91 w 60"/>
                  <a:gd name="T61" fmla="*/ 17 h 61"/>
                  <a:gd name="T62" fmla="*/ 73 w 60"/>
                  <a:gd name="T63" fmla="*/ 6 h 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0"/>
                  <a:gd name="T97" fmla="*/ 0 h 61"/>
                  <a:gd name="T98" fmla="*/ 60 w 60"/>
                  <a:gd name="T99" fmla="*/ 61 h 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0" h="61">
                    <a:moveTo>
                      <a:pt x="7" y="37"/>
                    </a:moveTo>
                    <a:cubicBezTo>
                      <a:pt x="11" y="36"/>
                      <a:pt x="15" y="36"/>
                      <a:pt x="19" y="35"/>
                    </a:cubicBezTo>
                    <a:cubicBezTo>
                      <a:pt x="19" y="37"/>
                      <a:pt x="19" y="39"/>
                      <a:pt x="19" y="40"/>
                    </a:cubicBezTo>
                    <a:cubicBezTo>
                      <a:pt x="11" y="41"/>
                      <a:pt x="6" y="42"/>
                      <a:pt x="2" y="42"/>
                    </a:cubicBezTo>
                    <a:cubicBezTo>
                      <a:pt x="1" y="38"/>
                      <a:pt x="1" y="38"/>
                      <a:pt x="1" y="38"/>
                    </a:cubicBezTo>
                    <a:cubicBezTo>
                      <a:pt x="3" y="36"/>
                      <a:pt x="6" y="31"/>
                      <a:pt x="10" y="25"/>
                    </a:cubicBezTo>
                    <a:cubicBezTo>
                      <a:pt x="6" y="25"/>
                      <a:pt x="3" y="25"/>
                      <a:pt x="1" y="25"/>
                    </a:cubicBezTo>
                    <a:cubicBezTo>
                      <a:pt x="0" y="21"/>
                      <a:pt x="0" y="21"/>
                      <a:pt x="0" y="21"/>
                    </a:cubicBezTo>
                    <a:cubicBezTo>
                      <a:pt x="4" y="15"/>
                      <a:pt x="7" y="8"/>
                      <a:pt x="10" y="0"/>
                    </a:cubicBezTo>
                    <a:cubicBezTo>
                      <a:pt x="15" y="2"/>
                      <a:pt x="15" y="2"/>
                      <a:pt x="15" y="2"/>
                    </a:cubicBezTo>
                    <a:cubicBezTo>
                      <a:pt x="11" y="9"/>
                      <a:pt x="8" y="16"/>
                      <a:pt x="5" y="21"/>
                    </a:cubicBezTo>
                    <a:cubicBezTo>
                      <a:pt x="6" y="21"/>
                      <a:pt x="9" y="21"/>
                      <a:pt x="12" y="21"/>
                    </a:cubicBezTo>
                    <a:cubicBezTo>
                      <a:pt x="13" y="18"/>
                      <a:pt x="15" y="15"/>
                      <a:pt x="16" y="12"/>
                    </a:cubicBezTo>
                    <a:cubicBezTo>
                      <a:pt x="21" y="14"/>
                      <a:pt x="21" y="14"/>
                      <a:pt x="21" y="14"/>
                    </a:cubicBezTo>
                    <a:cubicBezTo>
                      <a:pt x="15" y="24"/>
                      <a:pt x="10" y="32"/>
                      <a:pt x="7" y="37"/>
                    </a:cubicBezTo>
                    <a:close/>
                    <a:moveTo>
                      <a:pt x="0" y="52"/>
                    </a:moveTo>
                    <a:cubicBezTo>
                      <a:pt x="7" y="51"/>
                      <a:pt x="14" y="50"/>
                      <a:pt x="21" y="48"/>
                    </a:cubicBezTo>
                    <a:cubicBezTo>
                      <a:pt x="21" y="50"/>
                      <a:pt x="21" y="51"/>
                      <a:pt x="21" y="53"/>
                    </a:cubicBezTo>
                    <a:cubicBezTo>
                      <a:pt x="13" y="54"/>
                      <a:pt x="6" y="56"/>
                      <a:pt x="1" y="57"/>
                    </a:cubicBezTo>
                    <a:lnTo>
                      <a:pt x="0" y="52"/>
                    </a:lnTo>
                    <a:close/>
                    <a:moveTo>
                      <a:pt x="17" y="25"/>
                    </a:moveTo>
                    <a:cubicBezTo>
                      <a:pt x="23" y="18"/>
                      <a:pt x="27" y="10"/>
                      <a:pt x="31" y="0"/>
                    </a:cubicBezTo>
                    <a:cubicBezTo>
                      <a:pt x="36" y="2"/>
                      <a:pt x="36" y="2"/>
                      <a:pt x="36" y="2"/>
                    </a:cubicBezTo>
                    <a:cubicBezTo>
                      <a:pt x="34" y="6"/>
                      <a:pt x="32" y="9"/>
                      <a:pt x="31" y="12"/>
                    </a:cubicBezTo>
                    <a:cubicBezTo>
                      <a:pt x="59" y="12"/>
                      <a:pt x="59" y="12"/>
                      <a:pt x="59" y="12"/>
                    </a:cubicBezTo>
                    <a:cubicBezTo>
                      <a:pt x="59" y="16"/>
                      <a:pt x="59" y="16"/>
                      <a:pt x="59" y="16"/>
                    </a:cubicBezTo>
                    <a:cubicBezTo>
                      <a:pt x="46" y="16"/>
                      <a:pt x="46" y="16"/>
                      <a:pt x="46" y="16"/>
                    </a:cubicBezTo>
                    <a:cubicBezTo>
                      <a:pt x="46" y="25"/>
                      <a:pt x="46" y="25"/>
                      <a:pt x="46" y="25"/>
                    </a:cubicBezTo>
                    <a:cubicBezTo>
                      <a:pt x="59" y="25"/>
                      <a:pt x="59" y="25"/>
                      <a:pt x="59" y="25"/>
                    </a:cubicBezTo>
                    <a:cubicBezTo>
                      <a:pt x="59" y="30"/>
                      <a:pt x="59" y="30"/>
                      <a:pt x="59" y="30"/>
                    </a:cubicBezTo>
                    <a:cubicBezTo>
                      <a:pt x="46" y="30"/>
                      <a:pt x="46" y="30"/>
                      <a:pt x="46" y="30"/>
                    </a:cubicBezTo>
                    <a:cubicBezTo>
                      <a:pt x="46" y="39"/>
                      <a:pt x="46" y="39"/>
                      <a:pt x="46" y="39"/>
                    </a:cubicBezTo>
                    <a:cubicBezTo>
                      <a:pt x="59" y="39"/>
                      <a:pt x="59" y="39"/>
                      <a:pt x="59" y="39"/>
                    </a:cubicBezTo>
                    <a:cubicBezTo>
                      <a:pt x="59" y="43"/>
                      <a:pt x="59" y="43"/>
                      <a:pt x="59" y="43"/>
                    </a:cubicBezTo>
                    <a:cubicBezTo>
                      <a:pt x="46" y="43"/>
                      <a:pt x="46" y="43"/>
                      <a:pt x="46" y="43"/>
                    </a:cubicBezTo>
                    <a:cubicBezTo>
                      <a:pt x="46" y="52"/>
                      <a:pt x="46" y="52"/>
                      <a:pt x="46" y="52"/>
                    </a:cubicBezTo>
                    <a:cubicBezTo>
                      <a:pt x="60" y="52"/>
                      <a:pt x="60" y="52"/>
                      <a:pt x="60" y="52"/>
                    </a:cubicBezTo>
                    <a:cubicBezTo>
                      <a:pt x="60" y="57"/>
                      <a:pt x="60" y="57"/>
                      <a:pt x="60" y="57"/>
                    </a:cubicBezTo>
                    <a:cubicBezTo>
                      <a:pt x="29" y="57"/>
                      <a:pt x="29" y="57"/>
                      <a:pt x="29" y="57"/>
                    </a:cubicBezTo>
                    <a:cubicBezTo>
                      <a:pt x="29" y="61"/>
                      <a:pt x="29" y="61"/>
                      <a:pt x="29" y="61"/>
                    </a:cubicBezTo>
                    <a:cubicBezTo>
                      <a:pt x="24" y="61"/>
                      <a:pt x="24" y="61"/>
                      <a:pt x="24" y="61"/>
                    </a:cubicBezTo>
                    <a:cubicBezTo>
                      <a:pt x="24" y="24"/>
                      <a:pt x="24" y="24"/>
                      <a:pt x="24" y="24"/>
                    </a:cubicBezTo>
                    <a:cubicBezTo>
                      <a:pt x="23" y="26"/>
                      <a:pt x="22" y="28"/>
                      <a:pt x="21" y="29"/>
                    </a:cubicBezTo>
                    <a:cubicBezTo>
                      <a:pt x="20" y="28"/>
                      <a:pt x="19" y="27"/>
                      <a:pt x="17" y="25"/>
                    </a:cubicBezTo>
                    <a:close/>
                    <a:moveTo>
                      <a:pt x="29" y="25"/>
                    </a:moveTo>
                    <a:cubicBezTo>
                      <a:pt x="41" y="25"/>
                      <a:pt x="41" y="25"/>
                      <a:pt x="41" y="25"/>
                    </a:cubicBezTo>
                    <a:cubicBezTo>
                      <a:pt x="41" y="16"/>
                      <a:pt x="41" y="16"/>
                      <a:pt x="41" y="16"/>
                    </a:cubicBezTo>
                    <a:cubicBezTo>
                      <a:pt x="29" y="16"/>
                      <a:pt x="29" y="16"/>
                      <a:pt x="29" y="16"/>
                    </a:cubicBezTo>
                    <a:lnTo>
                      <a:pt x="29" y="25"/>
                    </a:lnTo>
                    <a:close/>
                    <a:moveTo>
                      <a:pt x="29" y="39"/>
                    </a:moveTo>
                    <a:cubicBezTo>
                      <a:pt x="41" y="39"/>
                      <a:pt x="41" y="39"/>
                      <a:pt x="41" y="39"/>
                    </a:cubicBezTo>
                    <a:cubicBezTo>
                      <a:pt x="41" y="30"/>
                      <a:pt x="41" y="30"/>
                      <a:pt x="41" y="30"/>
                    </a:cubicBezTo>
                    <a:cubicBezTo>
                      <a:pt x="29" y="30"/>
                      <a:pt x="29" y="30"/>
                      <a:pt x="29" y="30"/>
                    </a:cubicBezTo>
                    <a:lnTo>
                      <a:pt x="29" y="39"/>
                    </a:lnTo>
                    <a:close/>
                    <a:moveTo>
                      <a:pt x="29" y="52"/>
                    </a:moveTo>
                    <a:cubicBezTo>
                      <a:pt x="41" y="52"/>
                      <a:pt x="41" y="52"/>
                      <a:pt x="41" y="52"/>
                    </a:cubicBezTo>
                    <a:cubicBezTo>
                      <a:pt x="41" y="43"/>
                      <a:pt x="41" y="43"/>
                      <a:pt x="41" y="43"/>
                    </a:cubicBezTo>
                    <a:cubicBezTo>
                      <a:pt x="29" y="43"/>
                      <a:pt x="29" y="43"/>
                      <a:pt x="29" y="43"/>
                    </a:cubicBezTo>
                    <a:lnTo>
                      <a:pt x="29" y="52"/>
                    </a:lnTo>
                    <a:close/>
                    <a:moveTo>
                      <a:pt x="39" y="3"/>
                    </a:moveTo>
                    <a:cubicBezTo>
                      <a:pt x="43" y="1"/>
                      <a:pt x="43" y="1"/>
                      <a:pt x="43" y="1"/>
                    </a:cubicBezTo>
                    <a:cubicBezTo>
                      <a:pt x="45" y="4"/>
                      <a:pt x="47" y="6"/>
                      <a:pt x="49" y="9"/>
                    </a:cubicBezTo>
                    <a:cubicBezTo>
                      <a:pt x="45" y="11"/>
                      <a:pt x="45" y="11"/>
                      <a:pt x="45" y="11"/>
                    </a:cubicBezTo>
                    <a:cubicBezTo>
                      <a:pt x="43" y="9"/>
                      <a:pt x="41" y="6"/>
                      <a:pt x="39" y="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8" name="Freeform 185"/>
              <p:cNvSpPr>
                <a:spLocks noEditPoints="1"/>
              </p:cNvSpPr>
              <p:nvPr/>
            </p:nvSpPr>
            <p:spPr bwMode="auto">
              <a:xfrm>
                <a:off x="3894" y="1032"/>
                <a:ext cx="113" cy="107"/>
              </a:xfrm>
              <a:custGeom>
                <a:avLst/>
                <a:gdLst>
                  <a:gd name="T0" fmla="*/ 0 w 113"/>
                  <a:gd name="T1" fmla="*/ 45 h 107"/>
                  <a:gd name="T2" fmla="*/ 28 w 113"/>
                  <a:gd name="T3" fmla="*/ 45 h 107"/>
                  <a:gd name="T4" fmla="*/ 32 w 113"/>
                  <a:gd name="T5" fmla="*/ 28 h 107"/>
                  <a:gd name="T6" fmla="*/ 9 w 113"/>
                  <a:gd name="T7" fmla="*/ 28 h 107"/>
                  <a:gd name="T8" fmla="*/ 9 w 113"/>
                  <a:gd name="T9" fmla="*/ 21 h 107"/>
                  <a:gd name="T10" fmla="*/ 34 w 113"/>
                  <a:gd name="T11" fmla="*/ 21 h 107"/>
                  <a:gd name="T12" fmla="*/ 37 w 113"/>
                  <a:gd name="T13" fmla="*/ 7 h 107"/>
                  <a:gd name="T14" fmla="*/ 4 w 113"/>
                  <a:gd name="T15" fmla="*/ 7 h 107"/>
                  <a:gd name="T16" fmla="*/ 4 w 113"/>
                  <a:gd name="T17" fmla="*/ 0 h 107"/>
                  <a:gd name="T18" fmla="*/ 107 w 113"/>
                  <a:gd name="T19" fmla="*/ 0 h 107"/>
                  <a:gd name="T20" fmla="*/ 107 w 113"/>
                  <a:gd name="T21" fmla="*/ 7 h 107"/>
                  <a:gd name="T22" fmla="*/ 47 w 113"/>
                  <a:gd name="T23" fmla="*/ 7 h 107"/>
                  <a:gd name="T24" fmla="*/ 43 w 113"/>
                  <a:gd name="T25" fmla="*/ 21 h 107"/>
                  <a:gd name="T26" fmla="*/ 92 w 113"/>
                  <a:gd name="T27" fmla="*/ 21 h 107"/>
                  <a:gd name="T28" fmla="*/ 92 w 113"/>
                  <a:gd name="T29" fmla="*/ 45 h 107"/>
                  <a:gd name="T30" fmla="*/ 113 w 113"/>
                  <a:gd name="T31" fmla="*/ 45 h 107"/>
                  <a:gd name="T32" fmla="*/ 113 w 113"/>
                  <a:gd name="T33" fmla="*/ 53 h 107"/>
                  <a:gd name="T34" fmla="*/ 0 w 113"/>
                  <a:gd name="T35" fmla="*/ 53 h 107"/>
                  <a:gd name="T36" fmla="*/ 0 w 113"/>
                  <a:gd name="T37" fmla="*/ 45 h 107"/>
                  <a:gd name="T38" fmla="*/ 17 w 113"/>
                  <a:gd name="T39" fmla="*/ 64 h 107"/>
                  <a:gd name="T40" fmla="*/ 98 w 113"/>
                  <a:gd name="T41" fmla="*/ 64 h 107"/>
                  <a:gd name="T42" fmla="*/ 98 w 113"/>
                  <a:gd name="T43" fmla="*/ 107 h 107"/>
                  <a:gd name="T44" fmla="*/ 88 w 113"/>
                  <a:gd name="T45" fmla="*/ 107 h 107"/>
                  <a:gd name="T46" fmla="*/ 88 w 113"/>
                  <a:gd name="T47" fmla="*/ 100 h 107"/>
                  <a:gd name="T48" fmla="*/ 24 w 113"/>
                  <a:gd name="T49" fmla="*/ 100 h 107"/>
                  <a:gd name="T50" fmla="*/ 24 w 113"/>
                  <a:gd name="T51" fmla="*/ 107 h 107"/>
                  <a:gd name="T52" fmla="*/ 17 w 113"/>
                  <a:gd name="T53" fmla="*/ 107 h 107"/>
                  <a:gd name="T54" fmla="*/ 17 w 113"/>
                  <a:gd name="T55" fmla="*/ 64 h 107"/>
                  <a:gd name="T56" fmla="*/ 88 w 113"/>
                  <a:gd name="T57" fmla="*/ 73 h 107"/>
                  <a:gd name="T58" fmla="*/ 24 w 113"/>
                  <a:gd name="T59" fmla="*/ 73 h 107"/>
                  <a:gd name="T60" fmla="*/ 24 w 113"/>
                  <a:gd name="T61" fmla="*/ 92 h 107"/>
                  <a:gd name="T62" fmla="*/ 88 w 113"/>
                  <a:gd name="T63" fmla="*/ 92 h 107"/>
                  <a:gd name="T64" fmla="*/ 88 w 113"/>
                  <a:gd name="T65" fmla="*/ 73 h 107"/>
                  <a:gd name="T66" fmla="*/ 84 w 113"/>
                  <a:gd name="T67" fmla="*/ 28 h 107"/>
                  <a:gd name="T68" fmla="*/ 41 w 113"/>
                  <a:gd name="T69" fmla="*/ 28 h 107"/>
                  <a:gd name="T70" fmla="*/ 37 w 113"/>
                  <a:gd name="T71" fmla="*/ 45 h 107"/>
                  <a:gd name="T72" fmla="*/ 84 w 113"/>
                  <a:gd name="T73" fmla="*/ 45 h 107"/>
                  <a:gd name="T74" fmla="*/ 84 w 113"/>
                  <a:gd name="T75" fmla="*/ 28 h 1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
                  <a:gd name="T115" fmla="*/ 0 h 107"/>
                  <a:gd name="T116" fmla="*/ 113 w 113"/>
                  <a:gd name="T117" fmla="*/ 107 h 1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 h="107">
                    <a:moveTo>
                      <a:pt x="0" y="45"/>
                    </a:moveTo>
                    <a:lnTo>
                      <a:pt x="28" y="45"/>
                    </a:lnTo>
                    <a:lnTo>
                      <a:pt x="32" y="28"/>
                    </a:lnTo>
                    <a:lnTo>
                      <a:pt x="9" y="28"/>
                    </a:lnTo>
                    <a:lnTo>
                      <a:pt x="9" y="21"/>
                    </a:lnTo>
                    <a:lnTo>
                      <a:pt x="34" y="21"/>
                    </a:lnTo>
                    <a:lnTo>
                      <a:pt x="37" y="7"/>
                    </a:lnTo>
                    <a:lnTo>
                      <a:pt x="4" y="7"/>
                    </a:lnTo>
                    <a:lnTo>
                      <a:pt x="4" y="0"/>
                    </a:lnTo>
                    <a:lnTo>
                      <a:pt x="107" y="0"/>
                    </a:lnTo>
                    <a:lnTo>
                      <a:pt x="107" y="7"/>
                    </a:lnTo>
                    <a:lnTo>
                      <a:pt x="47" y="7"/>
                    </a:lnTo>
                    <a:lnTo>
                      <a:pt x="43" y="21"/>
                    </a:lnTo>
                    <a:lnTo>
                      <a:pt x="92" y="21"/>
                    </a:lnTo>
                    <a:lnTo>
                      <a:pt x="92" y="45"/>
                    </a:lnTo>
                    <a:lnTo>
                      <a:pt x="113" y="45"/>
                    </a:lnTo>
                    <a:lnTo>
                      <a:pt x="113" y="53"/>
                    </a:lnTo>
                    <a:lnTo>
                      <a:pt x="0" y="53"/>
                    </a:lnTo>
                    <a:lnTo>
                      <a:pt x="0" y="45"/>
                    </a:lnTo>
                    <a:close/>
                    <a:moveTo>
                      <a:pt x="17" y="64"/>
                    </a:moveTo>
                    <a:lnTo>
                      <a:pt x="98" y="64"/>
                    </a:lnTo>
                    <a:lnTo>
                      <a:pt x="98" y="107"/>
                    </a:lnTo>
                    <a:lnTo>
                      <a:pt x="88" y="107"/>
                    </a:lnTo>
                    <a:lnTo>
                      <a:pt x="88" y="100"/>
                    </a:lnTo>
                    <a:lnTo>
                      <a:pt x="24" y="100"/>
                    </a:lnTo>
                    <a:lnTo>
                      <a:pt x="24" y="107"/>
                    </a:lnTo>
                    <a:lnTo>
                      <a:pt x="17" y="107"/>
                    </a:lnTo>
                    <a:lnTo>
                      <a:pt x="17" y="64"/>
                    </a:lnTo>
                    <a:close/>
                    <a:moveTo>
                      <a:pt x="88" y="73"/>
                    </a:moveTo>
                    <a:lnTo>
                      <a:pt x="24" y="73"/>
                    </a:lnTo>
                    <a:lnTo>
                      <a:pt x="24" y="92"/>
                    </a:lnTo>
                    <a:lnTo>
                      <a:pt x="88" y="92"/>
                    </a:lnTo>
                    <a:lnTo>
                      <a:pt x="88" y="73"/>
                    </a:lnTo>
                    <a:close/>
                    <a:moveTo>
                      <a:pt x="84" y="28"/>
                    </a:moveTo>
                    <a:lnTo>
                      <a:pt x="41" y="28"/>
                    </a:lnTo>
                    <a:lnTo>
                      <a:pt x="37" y="45"/>
                    </a:lnTo>
                    <a:lnTo>
                      <a:pt x="84" y="45"/>
                    </a:lnTo>
                    <a:lnTo>
                      <a:pt x="84"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89" name="Freeform 186"/>
              <p:cNvSpPr>
                <a:spLocks noEditPoints="1"/>
              </p:cNvSpPr>
              <p:nvPr/>
            </p:nvSpPr>
            <p:spPr bwMode="auto">
              <a:xfrm>
                <a:off x="4010" y="1026"/>
                <a:ext cx="115" cy="111"/>
              </a:xfrm>
              <a:custGeom>
                <a:avLst/>
                <a:gdLst>
                  <a:gd name="T0" fmla="*/ 34 w 61"/>
                  <a:gd name="T1" fmla="*/ 0 h 59"/>
                  <a:gd name="T2" fmla="*/ 43 w 61"/>
                  <a:gd name="T3" fmla="*/ 2 h 59"/>
                  <a:gd name="T4" fmla="*/ 38 w 61"/>
                  <a:gd name="T5" fmla="*/ 15 h 59"/>
                  <a:gd name="T6" fmla="*/ 113 w 61"/>
                  <a:gd name="T7" fmla="*/ 15 h 59"/>
                  <a:gd name="T8" fmla="*/ 113 w 61"/>
                  <a:gd name="T9" fmla="*/ 24 h 59"/>
                  <a:gd name="T10" fmla="*/ 100 w 61"/>
                  <a:gd name="T11" fmla="*/ 45 h 59"/>
                  <a:gd name="T12" fmla="*/ 90 w 61"/>
                  <a:gd name="T13" fmla="*/ 41 h 59"/>
                  <a:gd name="T14" fmla="*/ 102 w 61"/>
                  <a:gd name="T15" fmla="*/ 24 h 59"/>
                  <a:gd name="T16" fmla="*/ 32 w 61"/>
                  <a:gd name="T17" fmla="*/ 24 h 59"/>
                  <a:gd name="T18" fmla="*/ 8 w 61"/>
                  <a:gd name="T19" fmla="*/ 53 h 59"/>
                  <a:gd name="T20" fmla="*/ 0 w 61"/>
                  <a:gd name="T21" fmla="*/ 45 h 59"/>
                  <a:gd name="T22" fmla="*/ 34 w 61"/>
                  <a:gd name="T23" fmla="*/ 0 h 59"/>
                  <a:gd name="T24" fmla="*/ 32 w 61"/>
                  <a:gd name="T25" fmla="*/ 49 h 59"/>
                  <a:gd name="T26" fmla="*/ 40 w 61"/>
                  <a:gd name="T27" fmla="*/ 53 h 59"/>
                  <a:gd name="T28" fmla="*/ 11 w 61"/>
                  <a:gd name="T29" fmla="*/ 100 h 59"/>
                  <a:gd name="T30" fmla="*/ 4 w 61"/>
                  <a:gd name="T31" fmla="*/ 94 h 59"/>
                  <a:gd name="T32" fmla="*/ 32 w 61"/>
                  <a:gd name="T33" fmla="*/ 49 h 59"/>
                  <a:gd name="T34" fmla="*/ 55 w 61"/>
                  <a:gd name="T35" fmla="*/ 30 h 59"/>
                  <a:gd name="T36" fmla="*/ 64 w 61"/>
                  <a:gd name="T37" fmla="*/ 30 h 59"/>
                  <a:gd name="T38" fmla="*/ 64 w 61"/>
                  <a:gd name="T39" fmla="*/ 96 h 59"/>
                  <a:gd name="T40" fmla="*/ 51 w 61"/>
                  <a:gd name="T41" fmla="*/ 111 h 59"/>
                  <a:gd name="T42" fmla="*/ 34 w 61"/>
                  <a:gd name="T43" fmla="*/ 111 h 59"/>
                  <a:gd name="T44" fmla="*/ 32 w 61"/>
                  <a:gd name="T45" fmla="*/ 102 h 59"/>
                  <a:gd name="T46" fmla="*/ 47 w 61"/>
                  <a:gd name="T47" fmla="*/ 102 h 59"/>
                  <a:gd name="T48" fmla="*/ 55 w 61"/>
                  <a:gd name="T49" fmla="*/ 94 h 59"/>
                  <a:gd name="T50" fmla="*/ 55 w 61"/>
                  <a:gd name="T51" fmla="*/ 30 h 59"/>
                  <a:gd name="T52" fmla="*/ 77 w 61"/>
                  <a:gd name="T53" fmla="*/ 53 h 59"/>
                  <a:gd name="T54" fmla="*/ 85 w 61"/>
                  <a:gd name="T55" fmla="*/ 49 h 59"/>
                  <a:gd name="T56" fmla="*/ 115 w 61"/>
                  <a:gd name="T57" fmla="*/ 92 h 59"/>
                  <a:gd name="T58" fmla="*/ 106 w 61"/>
                  <a:gd name="T59" fmla="*/ 98 h 59"/>
                  <a:gd name="T60" fmla="*/ 77 w 61"/>
                  <a:gd name="T61" fmla="*/ 53 h 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1"/>
                  <a:gd name="T94" fmla="*/ 0 h 59"/>
                  <a:gd name="T95" fmla="*/ 61 w 61"/>
                  <a:gd name="T96" fmla="*/ 59 h 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1" h="59">
                    <a:moveTo>
                      <a:pt x="18" y="0"/>
                    </a:moveTo>
                    <a:cubicBezTo>
                      <a:pt x="23" y="1"/>
                      <a:pt x="23" y="1"/>
                      <a:pt x="23" y="1"/>
                    </a:cubicBezTo>
                    <a:cubicBezTo>
                      <a:pt x="22" y="3"/>
                      <a:pt x="21" y="6"/>
                      <a:pt x="20" y="8"/>
                    </a:cubicBezTo>
                    <a:cubicBezTo>
                      <a:pt x="60" y="8"/>
                      <a:pt x="60" y="8"/>
                      <a:pt x="60" y="8"/>
                    </a:cubicBezTo>
                    <a:cubicBezTo>
                      <a:pt x="60" y="13"/>
                      <a:pt x="60" y="13"/>
                      <a:pt x="60" y="13"/>
                    </a:cubicBezTo>
                    <a:cubicBezTo>
                      <a:pt x="58" y="17"/>
                      <a:pt x="55" y="21"/>
                      <a:pt x="53" y="24"/>
                    </a:cubicBezTo>
                    <a:cubicBezTo>
                      <a:pt x="52" y="24"/>
                      <a:pt x="50" y="23"/>
                      <a:pt x="48" y="22"/>
                    </a:cubicBezTo>
                    <a:cubicBezTo>
                      <a:pt x="51" y="19"/>
                      <a:pt x="53" y="16"/>
                      <a:pt x="54" y="13"/>
                    </a:cubicBezTo>
                    <a:cubicBezTo>
                      <a:pt x="17" y="13"/>
                      <a:pt x="17" y="13"/>
                      <a:pt x="17" y="13"/>
                    </a:cubicBezTo>
                    <a:cubicBezTo>
                      <a:pt x="13" y="18"/>
                      <a:pt x="9" y="23"/>
                      <a:pt x="4" y="28"/>
                    </a:cubicBezTo>
                    <a:cubicBezTo>
                      <a:pt x="3" y="27"/>
                      <a:pt x="2" y="25"/>
                      <a:pt x="0" y="24"/>
                    </a:cubicBezTo>
                    <a:cubicBezTo>
                      <a:pt x="9" y="16"/>
                      <a:pt x="14" y="8"/>
                      <a:pt x="18" y="0"/>
                    </a:cubicBezTo>
                    <a:close/>
                    <a:moveTo>
                      <a:pt x="17" y="26"/>
                    </a:moveTo>
                    <a:cubicBezTo>
                      <a:pt x="21" y="28"/>
                      <a:pt x="21" y="28"/>
                      <a:pt x="21" y="28"/>
                    </a:cubicBezTo>
                    <a:cubicBezTo>
                      <a:pt x="17" y="37"/>
                      <a:pt x="12" y="46"/>
                      <a:pt x="6" y="53"/>
                    </a:cubicBezTo>
                    <a:cubicBezTo>
                      <a:pt x="5" y="52"/>
                      <a:pt x="3" y="51"/>
                      <a:pt x="2" y="50"/>
                    </a:cubicBezTo>
                    <a:cubicBezTo>
                      <a:pt x="8" y="43"/>
                      <a:pt x="13" y="34"/>
                      <a:pt x="17" y="26"/>
                    </a:cubicBezTo>
                    <a:close/>
                    <a:moveTo>
                      <a:pt x="29" y="16"/>
                    </a:moveTo>
                    <a:cubicBezTo>
                      <a:pt x="34" y="16"/>
                      <a:pt x="34" y="16"/>
                      <a:pt x="34" y="16"/>
                    </a:cubicBezTo>
                    <a:cubicBezTo>
                      <a:pt x="34" y="51"/>
                      <a:pt x="34" y="51"/>
                      <a:pt x="34" y="51"/>
                    </a:cubicBezTo>
                    <a:cubicBezTo>
                      <a:pt x="34" y="57"/>
                      <a:pt x="32" y="59"/>
                      <a:pt x="27" y="59"/>
                    </a:cubicBezTo>
                    <a:cubicBezTo>
                      <a:pt x="24" y="59"/>
                      <a:pt x="22" y="59"/>
                      <a:pt x="18" y="59"/>
                    </a:cubicBezTo>
                    <a:cubicBezTo>
                      <a:pt x="18" y="57"/>
                      <a:pt x="18" y="56"/>
                      <a:pt x="17" y="54"/>
                    </a:cubicBezTo>
                    <a:cubicBezTo>
                      <a:pt x="21" y="54"/>
                      <a:pt x="24" y="54"/>
                      <a:pt x="25" y="54"/>
                    </a:cubicBezTo>
                    <a:cubicBezTo>
                      <a:pt x="28" y="54"/>
                      <a:pt x="29" y="53"/>
                      <a:pt x="29" y="50"/>
                    </a:cubicBezTo>
                    <a:lnTo>
                      <a:pt x="29" y="16"/>
                    </a:lnTo>
                    <a:close/>
                    <a:moveTo>
                      <a:pt x="41" y="28"/>
                    </a:moveTo>
                    <a:cubicBezTo>
                      <a:pt x="45" y="26"/>
                      <a:pt x="45" y="26"/>
                      <a:pt x="45" y="26"/>
                    </a:cubicBezTo>
                    <a:cubicBezTo>
                      <a:pt x="51" y="34"/>
                      <a:pt x="56" y="42"/>
                      <a:pt x="61" y="49"/>
                    </a:cubicBezTo>
                    <a:cubicBezTo>
                      <a:pt x="56" y="52"/>
                      <a:pt x="56" y="52"/>
                      <a:pt x="56" y="52"/>
                    </a:cubicBezTo>
                    <a:cubicBezTo>
                      <a:pt x="51" y="44"/>
                      <a:pt x="46" y="36"/>
                      <a:pt x="41"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0" name="Freeform 187"/>
              <p:cNvSpPr>
                <a:spLocks noEditPoints="1"/>
              </p:cNvSpPr>
              <p:nvPr/>
            </p:nvSpPr>
            <p:spPr bwMode="auto">
              <a:xfrm>
                <a:off x="4142" y="1026"/>
                <a:ext cx="88" cy="113"/>
              </a:xfrm>
              <a:custGeom>
                <a:avLst/>
                <a:gdLst>
                  <a:gd name="T0" fmla="*/ 0 w 47"/>
                  <a:gd name="T1" fmla="*/ 15 h 60"/>
                  <a:gd name="T2" fmla="*/ 30 w 47"/>
                  <a:gd name="T3" fmla="*/ 15 h 60"/>
                  <a:gd name="T4" fmla="*/ 36 w 47"/>
                  <a:gd name="T5" fmla="*/ 0 h 60"/>
                  <a:gd name="T6" fmla="*/ 45 w 47"/>
                  <a:gd name="T7" fmla="*/ 2 h 60"/>
                  <a:gd name="T8" fmla="*/ 39 w 47"/>
                  <a:gd name="T9" fmla="*/ 15 h 60"/>
                  <a:gd name="T10" fmla="*/ 88 w 47"/>
                  <a:gd name="T11" fmla="*/ 15 h 60"/>
                  <a:gd name="T12" fmla="*/ 88 w 47"/>
                  <a:gd name="T13" fmla="*/ 113 h 60"/>
                  <a:gd name="T14" fmla="*/ 79 w 47"/>
                  <a:gd name="T15" fmla="*/ 113 h 60"/>
                  <a:gd name="T16" fmla="*/ 79 w 47"/>
                  <a:gd name="T17" fmla="*/ 105 h 60"/>
                  <a:gd name="T18" fmla="*/ 9 w 47"/>
                  <a:gd name="T19" fmla="*/ 105 h 60"/>
                  <a:gd name="T20" fmla="*/ 9 w 47"/>
                  <a:gd name="T21" fmla="*/ 113 h 60"/>
                  <a:gd name="T22" fmla="*/ 0 w 47"/>
                  <a:gd name="T23" fmla="*/ 113 h 60"/>
                  <a:gd name="T24" fmla="*/ 0 w 47"/>
                  <a:gd name="T25" fmla="*/ 15 h 60"/>
                  <a:gd name="T26" fmla="*/ 79 w 47"/>
                  <a:gd name="T27" fmla="*/ 23 h 60"/>
                  <a:gd name="T28" fmla="*/ 9 w 47"/>
                  <a:gd name="T29" fmla="*/ 23 h 60"/>
                  <a:gd name="T30" fmla="*/ 9 w 47"/>
                  <a:gd name="T31" fmla="*/ 43 h 60"/>
                  <a:gd name="T32" fmla="*/ 79 w 47"/>
                  <a:gd name="T33" fmla="*/ 43 h 60"/>
                  <a:gd name="T34" fmla="*/ 79 w 47"/>
                  <a:gd name="T35" fmla="*/ 23 h 60"/>
                  <a:gd name="T36" fmla="*/ 9 w 47"/>
                  <a:gd name="T37" fmla="*/ 70 h 60"/>
                  <a:gd name="T38" fmla="*/ 79 w 47"/>
                  <a:gd name="T39" fmla="*/ 70 h 60"/>
                  <a:gd name="T40" fmla="*/ 79 w 47"/>
                  <a:gd name="T41" fmla="*/ 51 h 60"/>
                  <a:gd name="T42" fmla="*/ 9 w 47"/>
                  <a:gd name="T43" fmla="*/ 51 h 60"/>
                  <a:gd name="T44" fmla="*/ 9 w 47"/>
                  <a:gd name="T45" fmla="*/ 70 h 60"/>
                  <a:gd name="T46" fmla="*/ 9 w 47"/>
                  <a:gd name="T47" fmla="*/ 98 h 60"/>
                  <a:gd name="T48" fmla="*/ 79 w 47"/>
                  <a:gd name="T49" fmla="*/ 98 h 60"/>
                  <a:gd name="T50" fmla="*/ 79 w 47"/>
                  <a:gd name="T51" fmla="*/ 77 h 60"/>
                  <a:gd name="T52" fmla="*/ 9 w 47"/>
                  <a:gd name="T53" fmla="*/ 77 h 60"/>
                  <a:gd name="T54" fmla="*/ 9 w 47"/>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60"/>
                  <a:gd name="T86" fmla="*/ 47 w 47"/>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60">
                    <a:moveTo>
                      <a:pt x="0" y="8"/>
                    </a:moveTo>
                    <a:cubicBezTo>
                      <a:pt x="16" y="8"/>
                      <a:pt x="16" y="8"/>
                      <a:pt x="16" y="8"/>
                    </a:cubicBezTo>
                    <a:cubicBezTo>
                      <a:pt x="17" y="6"/>
                      <a:pt x="18" y="3"/>
                      <a:pt x="19" y="0"/>
                    </a:cubicBezTo>
                    <a:cubicBezTo>
                      <a:pt x="24" y="1"/>
                      <a:pt x="24" y="1"/>
                      <a:pt x="24" y="1"/>
                    </a:cubicBezTo>
                    <a:cubicBezTo>
                      <a:pt x="23" y="4"/>
                      <a:pt x="22" y="6"/>
                      <a:pt x="21" y="8"/>
                    </a:cubicBezTo>
                    <a:cubicBezTo>
                      <a:pt x="47" y="8"/>
                      <a:pt x="47" y="8"/>
                      <a:pt x="47" y="8"/>
                    </a:cubicBezTo>
                    <a:cubicBezTo>
                      <a:pt x="47" y="60"/>
                      <a:pt x="47" y="60"/>
                      <a:pt x="47" y="60"/>
                    </a:cubicBezTo>
                    <a:cubicBezTo>
                      <a:pt x="42" y="60"/>
                      <a:pt x="42" y="60"/>
                      <a:pt x="42" y="60"/>
                    </a:cubicBezTo>
                    <a:cubicBezTo>
                      <a:pt x="42" y="56"/>
                      <a:pt x="42" y="56"/>
                      <a:pt x="42" y="56"/>
                    </a:cubicBezTo>
                    <a:cubicBezTo>
                      <a:pt x="5" y="56"/>
                      <a:pt x="5" y="56"/>
                      <a:pt x="5" y="56"/>
                    </a:cubicBezTo>
                    <a:cubicBezTo>
                      <a:pt x="5" y="60"/>
                      <a:pt x="5" y="60"/>
                      <a:pt x="5" y="60"/>
                    </a:cubicBezTo>
                    <a:cubicBezTo>
                      <a:pt x="0" y="60"/>
                      <a:pt x="0" y="60"/>
                      <a:pt x="0" y="60"/>
                    </a:cubicBezTo>
                    <a:lnTo>
                      <a:pt x="0" y="8"/>
                    </a:lnTo>
                    <a:close/>
                    <a:moveTo>
                      <a:pt x="42" y="12"/>
                    </a:moveTo>
                    <a:cubicBezTo>
                      <a:pt x="5" y="12"/>
                      <a:pt x="5" y="12"/>
                      <a:pt x="5" y="12"/>
                    </a:cubicBezTo>
                    <a:cubicBezTo>
                      <a:pt x="5" y="23"/>
                      <a:pt x="5" y="23"/>
                      <a:pt x="5" y="23"/>
                    </a:cubicBezTo>
                    <a:cubicBezTo>
                      <a:pt x="42" y="23"/>
                      <a:pt x="42" y="23"/>
                      <a:pt x="42" y="23"/>
                    </a:cubicBezTo>
                    <a:lnTo>
                      <a:pt x="42" y="12"/>
                    </a:lnTo>
                    <a:close/>
                    <a:moveTo>
                      <a:pt x="5" y="37"/>
                    </a:moveTo>
                    <a:cubicBezTo>
                      <a:pt x="42" y="37"/>
                      <a:pt x="42" y="37"/>
                      <a:pt x="42" y="37"/>
                    </a:cubicBezTo>
                    <a:cubicBezTo>
                      <a:pt x="42" y="27"/>
                      <a:pt x="42" y="27"/>
                      <a:pt x="42" y="27"/>
                    </a:cubicBezTo>
                    <a:cubicBezTo>
                      <a:pt x="5" y="27"/>
                      <a:pt x="5" y="27"/>
                      <a:pt x="5" y="27"/>
                    </a:cubicBezTo>
                    <a:lnTo>
                      <a:pt x="5" y="37"/>
                    </a:lnTo>
                    <a:close/>
                    <a:moveTo>
                      <a:pt x="5" y="52"/>
                    </a:moveTo>
                    <a:cubicBezTo>
                      <a:pt x="42" y="52"/>
                      <a:pt x="42" y="52"/>
                      <a:pt x="42" y="52"/>
                    </a:cubicBezTo>
                    <a:cubicBezTo>
                      <a:pt x="42" y="41"/>
                      <a:pt x="42" y="41"/>
                      <a:pt x="42" y="41"/>
                    </a:cubicBezTo>
                    <a:cubicBezTo>
                      <a:pt x="5" y="41"/>
                      <a:pt x="5" y="41"/>
                      <a:pt x="5" y="41"/>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1" name="Freeform 188"/>
              <p:cNvSpPr>
                <a:spLocks noEditPoints="1"/>
              </p:cNvSpPr>
              <p:nvPr/>
            </p:nvSpPr>
            <p:spPr bwMode="auto">
              <a:xfrm>
                <a:off x="4247" y="1024"/>
                <a:ext cx="114" cy="115"/>
              </a:xfrm>
              <a:custGeom>
                <a:avLst/>
                <a:gdLst>
                  <a:gd name="T0" fmla="*/ 6 w 61"/>
                  <a:gd name="T1" fmla="*/ 32 h 61"/>
                  <a:gd name="T2" fmla="*/ 26 w 61"/>
                  <a:gd name="T3" fmla="*/ 47 h 61"/>
                  <a:gd name="T4" fmla="*/ 21 w 61"/>
                  <a:gd name="T5" fmla="*/ 55 h 61"/>
                  <a:gd name="T6" fmla="*/ 0 w 61"/>
                  <a:gd name="T7" fmla="*/ 38 h 61"/>
                  <a:gd name="T8" fmla="*/ 6 w 61"/>
                  <a:gd name="T9" fmla="*/ 32 h 61"/>
                  <a:gd name="T10" fmla="*/ 17 w 61"/>
                  <a:gd name="T11" fmla="*/ 64 h 61"/>
                  <a:gd name="T12" fmla="*/ 26 w 61"/>
                  <a:gd name="T13" fmla="*/ 68 h 61"/>
                  <a:gd name="T14" fmla="*/ 11 w 61"/>
                  <a:gd name="T15" fmla="*/ 113 h 61"/>
                  <a:gd name="T16" fmla="*/ 2 w 61"/>
                  <a:gd name="T17" fmla="*/ 109 h 61"/>
                  <a:gd name="T18" fmla="*/ 17 w 61"/>
                  <a:gd name="T19" fmla="*/ 64 h 61"/>
                  <a:gd name="T20" fmla="*/ 11 w 61"/>
                  <a:gd name="T21" fmla="*/ 4 h 61"/>
                  <a:gd name="T22" fmla="*/ 32 w 61"/>
                  <a:gd name="T23" fmla="*/ 19 h 61"/>
                  <a:gd name="T24" fmla="*/ 24 w 61"/>
                  <a:gd name="T25" fmla="*/ 26 h 61"/>
                  <a:gd name="T26" fmla="*/ 6 w 61"/>
                  <a:gd name="T27" fmla="*/ 9 h 61"/>
                  <a:gd name="T28" fmla="*/ 11 w 61"/>
                  <a:gd name="T29" fmla="*/ 4 h 61"/>
                  <a:gd name="T30" fmla="*/ 90 w 61"/>
                  <a:gd name="T31" fmla="*/ 17 h 61"/>
                  <a:gd name="T32" fmla="*/ 114 w 61"/>
                  <a:gd name="T33" fmla="*/ 53 h 61"/>
                  <a:gd name="T34" fmla="*/ 107 w 61"/>
                  <a:gd name="T35" fmla="*/ 58 h 61"/>
                  <a:gd name="T36" fmla="*/ 99 w 61"/>
                  <a:gd name="T37" fmla="*/ 47 h 61"/>
                  <a:gd name="T38" fmla="*/ 45 w 61"/>
                  <a:gd name="T39" fmla="*/ 51 h 61"/>
                  <a:gd name="T40" fmla="*/ 36 w 61"/>
                  <a:gd name="T41" fmla="*/ 53 h 61"/>
                  <a:gd name="T42" fmla="*/ 32 w 61"/>
                  <a:gd name="T43" fmla="*/ 43 h 61"/>
                  <a:gd name="T44" fmla="*/ 39 w 61"/>
                  <a:gd name="T45" fmla="*/ 38 h 61"/>
                  <a:gd name="T46" fmla="*/ 64 w 61"/>
                  <a:gd name="T47" fmla="*/ 0 h 61"/>
                  <a:gd name="T48" fmla="*/ 71 w 61"/>
                  <a:gd name="T49" fmla="*/ 4 h 61"/>
                  <a:gd name="T50" fmla="*/ 49 w 61"/>
                  <a:gd name="T51" fmla="*/ 41 h 61"/>
                  <a:gd name="T52" fmla="*/ 95 w 61"/>
                  <a:gd name="T53" fmla="*/ 40 h 61"/>
                  <a:gd name="T54" fmla="*/ 82 w 61"/>
                  <a:gd name="T55" fmla="*/ 21 h 61"/>
                  <a:gd name="T56" fmla="*/ 90 w 61"/>
                  <a:gd name="T57" fmla="*/ 17 h 61"/>
                  <a:gd name="T58" fmla="*/ 39 w 61"/>
                  <a:gd name="T59" fmla="*/ 64 h 61"/>
                  <a:gd name="T60" fmla="*/ 103 w 61"/>
                  <a:gd name="T61" fmla="*/ 64 h 61"/>
                  <a:gd name="T62" fmla="*/ 103 w 61"/>
                  <a:gd name="T63" fmla="*/ 115 h 61"/>
                  <a:gd name="T64" fmla="*/ 93 w 61"/>
                  <a:gd name="T65" fmla="*/ 115 h 61"/>
                  <a:gd name="T66" fmla="*/ 93 w 61"/>
                  <a:gd name="T67" fmla="*/ 107 h 61"/>
                  <a:gd name="T68" fmla="*/ 49 w 61"/>
                  <a:gd name="T69" fmla="*/ 107 h 61"/>
                  <a:gd name="T70" fmla="*/ 49 w 61"/>
                  <a:gd name="T71" fmla="*/ 115 h 61"/>
                  <a:gd name="T72" fmla="*/ 39 w 61"/>
                  <a:gd name="T73" fmla="*/ 115 h 61"/>
                  <a:gd name="T74" fmla="*/ 39 w 61"/>
                  <a:gd name="T75" fmla="*/ 64 h 61"/>
                  <a:gd name="T76" fmla="*/ 93 w 61"/>
                  <a:gd name="T77" fmla="*/ 72 h 61"/>
                  <a:gd name="T78" fmla="*/ 49 w 61"/>
                  <a:gd name="T79" fmla="*/ 72 h 61"/>
                  <a:gd name="T80" fmla="*/ 49 w 61"/>
                  <a:gd name="T81" fmla="*/ 98 h 61"/>
                  <a:gd name="T82" fmla="*/ 93 w 61"/>
                  <a:gd name="T83" fmla="*/ 98 h 61"/>
                  <a:gd name="T84" fmla="*/ 93 w 61"/>
                  <a:gd name="T85" fmla="*/ 72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1"/>
                  <a:gd name="T131" fmla="*/ 61 w 61"/>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1">
                    <a:moveTo>
                      <a:pt x="3" y="17"/>
                    </a:moveTo>
                    <a:cubicBezTo>
                      <a:pt x="7" y="19"/>
                      <a:pt x="10" y="22"/>
                      <a:pt x="14" y="25"/>
                    </a:cubicBezTo>
                    <a:cubicBezTo>
                      <a:pt x="13" y="25"/>
                      <a:pt x="12" y="27"/>
                      <a:pt x="11" y="29"/>
                    </a:cubicBezTo>
                    <a:cubicBezTo>
                      <a:pt x="7" y="26"/>
                      <a:pt x="3" y="23"/>
                      <a:pt x="0" y="20"/>
                    </a:cubicBezTo>
                    <a:lnTo>
                      <a:pt x="3" y="17"/>
                    </a:lnTo>
                    <a:close/>
                    <a:moveTo>
                      <a:pt x="9" y="34"/>
                    </a:moveTo>
                    <a:cubicBezTo>
                      <a:pt x="11" y="35"/>
                      <a:pt x="12" y="36"/>
                      <a:pt x="14" y="36"/>
                    </a:cubicBezTo>
                    <a:cubicBezTo>
                      <a:pt x="11" y="45"/>
                      <a:pt x="8" y="53"/>
                      <a:pt x="6" y="60"/>
                    </a:cubicBezTo>
                    <a:cubicBezTo>
                      <a:pt x="1" y="58"/>
                      <a:pt x="1" y="58"/>
                      <a:pt x="1" y="58"/>
                    </a:cubicBezTo>
                    <a:cubicBezTo>
                      <a:pt x="4" y="51"/>
                      <a:pt x="7" y="43"/>
                      <a:pt x="9" y="34"/>
                    </a:cubicBezTo>
                    <a:close/>
                    <a:moveTo>
                      <a:pt x="6" y="2"/>
                    </a:moveTo>
                    <a:cubicBezTo>
                      <a:pt x="10" y="5"/>
                      <a:pt x="14" y="7"/>
                      <a:pt x="17" y="10"/>
                    </a:cubicBezTo>
                    <a:cubicBezTo>
                      <a:pt x="16" y="12"/>
                      <a:pt x="14" y="13"/>
                      <a:pt x="13" y="14"/>
                    </a:cubicBezTo>
                    <a:cubicBezTo>
                      <a:pt x="10" y="11"/>
                      <a:pt x="7" y="8"/>
                      <a:pt x="3" y="5"/>
                    </a:cubicBezTo>
                    <a:lnTo>
                      <a:pt x="6" y="2"/>
                    </a:lnTo>
                    <a:close/>
                    <a:moveTo>
                      <a:pt x="48" y="9"/>
                    </a:moveTo>
                    <a:cubicBezTo>
                      <a:pt x="53" y="15"/>
                      <a:pt x="57" y="21"/>
                      <a:pt x="61" y="28"/>
                    </a:cubicBezTo>
                    <a:cubicBezTo>
                      <a:pt x="57" y="31"/>
                      <a:pt x="57" y="31"/>
                      <a:pt x="57" y="31"/>
                    </a:cubicBezTo>
                    <a:cubicBezTo>
                      <a:pt x="56" y="29"/>
                      <a:pt x="54" y="27"/>
                      <a:pt x="53" y="25"/>
                    </a:cubicBezTo>
                    <a:cubicBezTo>
                      <a:pt x="41" y="25"/>
                      <a:pt x="32" y="26"/>
                      <a:pt x="24" y="27"/>
                    </a:cubicBezTo>
                    <a:cubicBezTo>
                      <a:pt x="23" y="27"/>
                      <a:pt x="21" y="27"/>
                      <a:pt x="19" y="28"/>
                    </a:cubicBezTo>
                    <a:cubicBezTo>
                      <a:pt x="17" y="23"/>
                      <a:pt x="17" y="23"/>
                      <a:pt x="17" y="23"/>
                    </a:cubicBezTo>
                    <a:cubicBezTo>
                      <a:pt x="19" y="22"/>
                      <a:pt x="20" y="21"/>
                      <a:pt x="21" y="20"/>
                    </a:cubicBezTo>
                    <a:cubicBezTo>
                      <a:pt x="26" y="15"/>
                      <a:pt x="30" y="8"/>
                      <a:pt x="34" y="0"/>
                    </a:cubicBezTo>
                    <a:cubicBezTo>
                      <a:pt x="38" y="2"/>
                      <a:pt x="38" y="2"/>
                      <a:pt x="38" y="2"/>
                    </a:cubicBezTo>
                    <a:cubicBezTo>
                      <a:pt x="34" y="9"/>
                      <a:pt x="30" y="16"/>
                      <a:pt x="26" y="22"/>
                    </a:cubicBezTo>
                    <a:cubicBezTo>
                      <a:pt x="33" y="22"/>
                      <a:pt x="41" y="21"/>
                      <a:pt x="51" y="21"/>
                    </a:cubicBezTo>
                    <a:cubicBezTo>
                      <a:pt x="49" y="17"/>
                      <a:pt x="47" y="14"/>
                      <a:pt x="44" y="11"/>
                    </a:cubicBezTo>
                    <a:lnTo>
                      <a:pt x="48" y="9"/>
                    </a:lnTo>
                    <a:close/>
                    <a:moveTo>
                      <a:pt x="21" y="34"/>
                    </a:moveTo>
                    <a:cubicBezTo>
                      <a:pt x="55" y="34"/>
                      <a:pt x="55" y="34"/>
                      <a:pt x="55" y="34"/>
                    </a:cubicBezTo>
                    <a:cubicBezTo>
                      <a:pt x="55" y="61"/>
                      <a:pt x="55" y="61"/>
                      <a:pt x="55" y="61"/>
                    </a:cubicBezTo>
                    <a:cubicBezTo>
                      <a:pt x="50" y="61"/>
                      <a:pt x="50" y="61"/>
                      <a:pt x="50" y="61"/>
                    </a:cubicBezTo>
                    <a:cubicBezTo>
                      <a:pt x="50" y="57"/>
                      <a:pt x="50" y="57"/>
                      <a:pt x="50" y="57"/>
                    </a:cubicBezTo>
                    <a:cubicBezTo>
                      <a:pt x="26" y="57"/>
                      <a:pt x="26" y="57"/>
                      <a:pt x="26" y="57"/>
                    </a:cubicBezTo>
                    <a:cubicBezTo>
                      <a:pt x="26" y="61"/>
                      <a:pt x="26" y="61"/>
                      <a:pt x="26" y="61"/>
                    </a:cubicBezTo>
                    <a:cubicBezTo>
                      <a:pt x="21" y="61"/>
                      <a:pt x="21" y="61"/>
                      <a:pt x="21" y="61"/>
                    </a:cubicBezTo>
                    <a:lnTo>
                      <a:pt x="21" y="34"/>
                    </a:lnTo>
                    <a:close/>
                    <a:moveTo>
                      <a:pt x="50" y="38"/>
                    </a:moveTo>
                    <a:cubicBezTo>
                      <a:pt x="26" y="38"/>
                      <a:pt x="26" y="38"/>
                      <a:pt x="26" y="38"/>
                    </a:cubicBezTo>
                    <a:cubicBezTo>
                      <a:pt x="26" y="52"/>
                      <a:pt x="26" y="52"/>
                      <a:pt x="26" y="52"/>
                    </a:cubicBezTo>
                    <a:cubicBezTo>
                      <a:pt x="50" y="52"/>
                      <a:pt x="50" y="52"/>
                      <a:pt x="50" y="52"/>
                    </a:cubicBezTo>
                    <a:lnTo>
                      <a:pt x="50" y="3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2" name="Freeform 189"/>
              <p:cNvSpPr>
                <a:spLocks noEditPoints="1"/>
              </p:cNvSpPr>
              <p:nvPr/>
            </p:nvSpPr>
            <p:spPr bwMode="auto">
              <a:xfrm>
                <a:off x="4375" y="1034"/>
                <a:ext cx="99" cy="98"/>
              </a:xfrm>
              <a:custGeom>
                <a:avLst/>
                <a:gdLst>
                  <a:gd name="T0" fmla="*/ 0 w 53"/>
                  <a:gd name="T1" fmla="*/ 0 h 52"/>
                  <a:gd name="T2" fmla="*/ 97 w 53"/>
                  <a:gd name="T3" fmla="*/ 0 h 52"/>
                  <a:gd name="T4" fmla="*/ 97 w 53"/>
                  <a:gd name="T5" fmla="*/ 9 h 52"/>
                  <a:gd name="T6" fmla="*/ 9 w 53"/>
                  <a:gd name="T7" fmla="*/ 9 h 52"/>
                  <a:gd name="T8" fmla="*/ 9 w 53"/>
                  <a:gd name="T9" fmla="*/ 90 h 52"/>
                  <a:gd name="T10" fmla="*/ 99 w 53"/>
                  <a:gd name="T11" fmla="*/ 90 h 52"/>
                  <a:gd name="T12" fmla="*/ 99 w 53"/>
                  <a:gd name="T13" fmla="*/ 98 h 52"/>
                  <a:gd name="T14" fmla="*/ 0 w 53"/>
                  <a:gd name="T15" fmla="*/ 98 h 52"/>
                  <a:gd name="T16" fmla="*/ 0 w 53"/>
                  <a:gd name="T17" fmla="*/ 0 h 52"/>
                  <a:gd name="T18" fmla="*/ 19 w 53"/>
                  <a:gd name="T19" fmla="*/ 23 h 52"/>
                  <a:gd name="T20" fmla="*/ 24 w 53"/>
                  <a:gd name="T21" fmla="*/ 15 h 52"/>
                  <a:gd name="T22" fmla="*/ 54 w 53"/>
                  <a:gd name="T23" fmla="*/ 41 h 52"/>
                  <a:gd name="T24" fmla="*/ 77 w 53"/>
                  <a:gd name="T25" fmla="*/ 13 h 52"/>
                  <a:gd name="T26" fmla="*/ 86 w 53"/>
                  <a:gd name="T27" fmla="*/ 19 h 52"/>
                  <a:gd name="T28" fmla="*/ 62 w 53"/>
                  <a:gd name="T29" fmla="*/ 47 h 52"/>
                  <a:gd name="T30" fmla="*/ 92 w 53"/>
                  <a:gd name="T31" fmla="*/ 75 h 52"/>
                  <a:gd name="T32" fmla="*/ 82 w 53"/>
                  <a:gd name="T33" fmla="*/ 85 h 52"/>
                  <a:gd name="T34" fmla="*/ 54 w 53"/>
                  <a:gd name="T35" fmla="*/ 55 h 52"/>
                  <a:gd name="T36" fmla="*/ 21 w 53"/>
                  <a:gd name="T37" fmla="*/ 85 h 52"/>
                  <a:gd name="T38" fmla="*/ 13 w 53"/>
                  <a:gd name="T39" fmla="*/ 77 h 52"/>
                  <a:gd name="T40" fmla="*/ 47 w 53"/>
                  <a:gd name="T41" fmla="*/ 49 h 52"/>
                  <a:gd name="T42" fmla="*/ 19 w 53"/>
                  <a:gd name="T43" fmla="*/ 23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3"/>
                  <a:gd name="T67" fmla="*/ 0 h 52"/>
                  <a:gd name="T68" fmla="*/ 53 w 53"/>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3" h="52">
                    <a:moveTo>
                      <a:pt x="0" y="0"/>
                    </a:moveTo>
                    <a:cubicBezTo>
                      <a:pt x="52" y="0"/>
                      <a:pt x="52" y="0"/>
                      <a:pt x="52" y="0"/>
                    </a:cubicBezTo>
                    <a:cubicBezTo>
                      <a:pt x="52" y="5"/>
                      <a:pt x="52" y="5"/>
                      <a:pt x="52" y="5"/>
                    </a:cubicBezTo>
                    <a:cubicBezTo>
                      <a:pt x="5" y="5"/>
                      <a:pt x="5" y="5"/>
                      <a:pt x="5" y="5"/>
                    </a:cubicBezTo>
                    <a:cubicBezTo>
                      <a:pt x="5" y="48"/>
                      <a:pt x="5" y="48"/>
                      <a:pt x="5" y="48"/>
                    </a:cubicBezTo>
                    <a:cubicBezTo>
                      <a:pt x="53" y="48"/>
                      <a:pt x="53" y="48"/>
                      <a:pt x="53" y="48"/>
                    </a:cubicBezTo>
                    <a:cubicBezTo>
                      <a:pt x="53" y="52"/>
                      <a:pt x="53" y="52"/>
                      <a:pt x="53" y="52"/>
                    </a:cubicBezTo>
                    <a:cubicBezTo>
                      <a:pt x="0" y="52"/>
                      <a:pt x="0" y="52"/>
                      <a:pt x="0" y="52"/>
                    </a:cubicBezTo>
                    <a:lnTo>
                      <a:pt x="0" y="0"/>
                    </a:lnTo>
                    <a:close/>
                    <a:moveTo>
                      <a:pt x="10" y="12"/>
                    </a:moveTo>
                    <a:cubicBezTo>
                      <a:pt x="13" y="8"/>
                      <a:pt x="13" y="8"/>
                      <a:pt x="13" y="8"/>
                    </a:cubicBezTo>
                    <a:cubicBezTo>
                      <a:pt x="18" y="12"/>
                      <a:pt x="24" y="17"/>
                      <a:pt x="29" y="22"/>
                    </a:cubicBezTo>
                    <a:cubicBezTo>
                      <a:pt x="33" y="18"/>
                      <a:pt x="37" y="12"/>
                      <a:pt x="41" y="7"/>
                    </a:cubicBezTo>
                    <a:cubicBezTo>
                      <a:pt x="46" y="10"/>
                      <a:pt x="46" y="10"/>
                      <a:pt x="46" y="10"/>
                    </a:cubicBezTo>
                    <a:cubicBezTo>
                      <a:pt x="42" y="16"/>
                      <a:pt x="37" y="21"/>
                      <a:pt x="33" y="25"/>
                    </a:cubicBezTo>
                    <a:cubicBezTo>
                      <a:pt x="38" y="30"/>
                      <a:pt x="43" y="35"/>
                      <a:pt x="49" y="40"/>
                    </a:cubicBezTo>
                    <a:cubicBezTo>
                      <a:pt x="44" y="45"/>
                      <a:pt x="44" y="45"/>
                      <a:pt x="44" y="45"/>
                    </a:cubicBezTo>
                    <a:cubicBezTo>
                      <a:pt x="39" y="40"/>
                      <a:pt x="34" y="34"/>
                      <a:pt x="29" y="29"/>
                    </a:cubicBezTo>
                    <a:cubicBezTo>
                      <a:pt x="23" y="35"/>
                      <a:pt x="17" y="41"/>
                      <a:pt x="11" y="45"/>
                    </a:cubicBezTo>
                    <a:cubicBezTo>
                      <a:pt x="10" y="44"/>
                      <a:pt x="9" y="43"/>
                      <a:pt x="7" y="41"/>
                    </a:cubicBezTo>
                    <a:cubicBezTo>
                      <a:pt x="14" y="37"/>
                      <a:pt x="20" y="32"/>
                      <a:pt x="25" y="26"/>
                    </a:cubicBezTo>
                    <a:cubicBezTo>
                      <a:pt x="20" y="21"/>
                      <a:pt x="15" y="16"/>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3" name="Freeform 190"/>
              <p:cNvSpPr>
                <a:spLocks noEditPoints="1"/>
              </p:cNvSpPr>
              <p:nvPr/>
            </p:nvSpPr>
            <p:spPr bwMode="auto">
              <a:xfrm>
                <a:off x="3766" y="1803"/>
                <a:ext cx="113" cy="105"/>
              </a:xfrm>
              <a:custGeom>
                <a:avLst/>
                <a:gdLst>
                  <a:gd name="T0" fmla="*/ 0 w 60"/>
                  <a:gd name="T1" fmla="*/ 0 h 56"/>
                  <a:gd name="T2" fmla="*/ 113 w 60"/>
                  <a:gd name="T3" fmla="*/ 0 h 56"/>
                  <a:gd name="T4" fmla="*/ 113 w 60"/>
                  <a:gd name="T5" fmla="*/ 8 h 56"/>
                  <a:gd name="T6" fmla="*/ 75 w 60"/>
                  <a:gd name="T7" fmla="*/ 8 h 56"/>
                  <a:gd name="T8" fmla="*/ 75 w 60"/>
                  <a:gd name="T9" fmla="*/ 24 h 56"/>
                  <a:gd name="T10" fmla="*/ 107 w 60"/>
                  <a:gd name="T11" fmla="*/ 24 h 56"/>
                  <a:gd name="T12" fmla="*/ 107 w 60"/>
                  <a:gd name="T13" fmla="*/ 105 h 56"/>
                  <a:gd name="T14" fmla="*/ 98 w 60"/>
                  <a:gd name="T15" fmla="*/ 105 h 56"/>
                  <a:gd name="T16" fmla="*/ 98 w 60"/>
                  <a:gd name="T17" fmla="*/ 99 h 56"/>
                  <a:gd name="T18" fmla="*/ 17 w 60"/>
                  <a:gd name="T19" fmla="*/ 99 h 56"/>
                  <a:gd name="T20" fmla="*/ 17 w 60"/>
                  <a:gd name="T21" fmla="*/ 105 h 56"/>
                  <a:gd name="T22" fmla="*/ 8 w 60"/>
                  <a:gd name="T23" fmla="*/ 105 h 56"/>
                  <a:gd name="T24" fmla="*/ 8 w 60"/>
                  <a:gd name="T25" fmla="*/ 24 h 56"/>
                  <a:gd name="T26" fmla="*/ 38 w 60"/>
                  <a:gd name="T27" fmla="*/ 24 h 56"/>
                  <a:gd name="T28" fmla="*/ 40 w 60"/>
                  <a:gd name="T29" fmla="*/ 8 h 56"/>
                  <a:gd name="T30" fmla="*/ 0 w 60"/>
                  <a:gd name="T31" fmla="*/ 8 h 56"/>
                  <a:gd name="T32" fmla="*/ 0 w 60"/>
                  <a:gd name="T33" fmla="*/ 0 h 56"/>
                  <a:gd name="T34" fmla="*/ 98 w 60"/>
                  <a:gd name="T35" fmla="*/ 90 h 56"/>
                  <a:gd name="T36" fmla="*/ 98 w 60"/>
                  <a:gd name="T37" fmla="*/ 71 h 56"/>
                  <a:gd name="T38" fmla="*/ 77 w 60"/>
                  <a:gd name="T39" fmla="*/ 71 h 56"/>
                  <a:gd name="T40" fmla="*/ 66 w 60"/>
                  <a:gd name="T41" fmla="*/ 58 h 56"/>
                  <a:gd name="T42" fmla="*/ 66 w 60"/>
                  <a:gd name="T43" fmla="*/ 34 h 56"/>
                  <a:gd name="T44" fmla="*/ 47 w 60"/>
                  <a:gd name="T45" fmla="*/ 34 h 56"/>
                  <a:gd name="T46" fmla="*/ 24 w 60"/>
                  <a:gd name="T47" fmla="*/ 75 h 56"/>
                  <a:gd name="T48" fmla="*/ 19 w 60"/>
                  <a:gd name="T49" fmla="*/ 69 h 56"/>
                  <a:gd name="T50" fmla="*/ 38 w 60"/>
                  <a:gd name="T51" fmla="*/ 34 h 56"/>
                  <a:gd name="T52" fmla="*/ 17 w 60"/>
                  <a:gd name="T53" fmla="*/ 34 h 56"/>
                  <a:gd name="T54" fmla="*/ 17 w 60"/>
                  <a:gd name="T55" fmla="*/ 90 h 56"/>
                  <a:gd name="T56" fmla="*/ 98 w 60"/>
                  <a:gd name="T57" fmla="*/ 90 h 56"/>
                  <a:gd name="T58" fmla="*/ 47 w 60"/>
                  <a:gd name="T59" fmla="*/ 24 h 56"/>
                  <a:gd name="T60" fmla="*/ 66 w 60"/>
                  <a:gd name="T61" fmla="*/ 24 h 56"/>
                  <a:gd name="T62" fmla="*/ 66 w 60"/>
                  <a:gd name="T63" fmla="*/ 8 h 56"/>
                  <a:gd name="T64" fmla="*/ 47 w 60"/>
                  <a:gd name="T65" fmla="*/ 8 h 56"/>
                  <a:gd name="T66" fmla="*/ 47 w 60"/>
                  <a:gd name="T67" fmla="*/ 24 h 56"/>
                  <a:gd name="T68" fmla="*/ 81 w 60"/>
                  <a:gd name="T69" fmla="*/ 62 h 56"/>
                  <a:gd name="T70" fmla="*/ 98 w 60"/>
                  <a:gd name="T71" fmla="*/ 62 h 56"/>
                  <a:gd name="T72" fmla="*/ 98 w 60"/>
                  <a:gd name="T73" fmla="*/ 34 h 56"/>
                  <a:gd name="T74" fmla="*/ 75 w 60"/>
                  <a:gd name="T75" fmla="*/ 34 h 56"/>
                  <a:gd name="T76" fmla="*/ 75 w 60"/>
                  <a:gd name="T77" fmla="*/ 56 h 56"/>
                  <a:gd name="T78" fmla="*/ 81 w 60"/>
                  <a:gd name="T79" fmla="*/ 62 h 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56"/>
                  <a:gd name="T122" fmla="*/ 60 w 60"/>
                  <a:gd name="T123" fmla="*/ 56 h 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56">
                    <a:moveTo>
                      <a:pt x="0" y="0"/>
                    </a:moveTo>
                    <a:cubicBezTo>
                      <a:pt x="60" y="0"/>
                      <a:pt x="60" y="0"/>
                      <a:pt x="60" y="0"/>
                    </a:cubicBezTo>
                    <a:cubicBezTo>
                      <a:pt x="60" y="4"/>
                      <a:pt x="60" y="4"/>
                      <a:pt x="60" y="4"/>
                    </a:cubicBezTo>
                    <a:cubicBezTo>
                      <a:pt x="40" y="4"/>
                      <a:pt x="40" y="4"/>
                      <a:pt x="40" y="4"/>
                    </a:cubicBezTo>
                    <a:cubicBezTo>
                      <a:pt x="40" y="13"/>
                      <a:pt x="40" y="13"/>
                      <a:pt x="40" y="13"/>
                    </a:cubicBezTo>
                    <a:cubicBezTo>
                      <a:pt x="57" y="13"/>
                      <a:pt x="57" y="13"/>
                      <a:pt x="57" y="13"/>
                    </a:cubicBezTo>
                    <a:cubicBezTo>
                      <a:pt x="57" y="56"/>
                      <a:pt x="57" y="56"/>
                      <a:pt x="57" y="56"/>
                    </a:cubicBezTo>
                    <a:cubicBezTo>
                      <a:pt x="52" y="56"/>
                      <a:pt x="52" y="56"/>
                      <a:pt x="52" y="56"/>
                    </a:cubicBezTo>
                    <a:cubicBezTo>
                      <a:pt x="52" y="53"/>
                      <a:pt x="52" y="53"/>
                      <a:pt x="52" y="53"/>
                    </a:cubicBezTo>
                    <a:cubicBezTo>
                      <a:pt x="9" y="53"/>
                      <a:pt x="9" y="53"/>
                      <a:pt x="9" y="53"/>
                    </a:cubicBezTo>
                    <a:cubicBezTo>
                      <a:pt x="9" y="56"/>
                      <a:pt x="9" y="56"/>
                      <a:pt x="9" y="56"/>
                    </a:cubicBezTo>
                    <a:cubicBezTo>
                      <a:pt x="4" y="56"/>
                      <a:pt x="4" y="56"/>
                      <a:pt x="4" y="56"/>
                    </a:cubicBezTo>
                    <a:cubicBezTo>
                      <a:pt x="4" y="13"/>
                      <a:pt x="4" y="13"/>
                      <a:pt x="4" y="13"/>
                    </a:cubicBezTo>
                    <a:cubicBezTo>
                      <a:pt x="20" y="13"/>
                      <a:pt x="20" y="13"/>
                      <a:pt x="20" y="13"/>
                    </a:cubicBezTo>
                    <a:cubicBezTo>
                      <a:pt x="20" y="10"/>
                      <a:pt x="21" y="7"/>
                      <a:pt x="21" y="4"/>
                    </a:cubicBezTo>
                    <a:cubicBezTo>
                      <a:pt x="0" y="4"/>
                      <a:pt x="0" y="4"/>
                      <a:pt x="0" y="4"/>
                    </a:cubicBezTo>
                    <a:lnTo>
                      <a:pt x="0" y="0"/>
                    </a:lnTo>
                    <a:close/>
                    <a:moveTo>
                      <a:pt x="52" y="48"/>
                    </a:moveTo>
                    <a:cubicBezTo>
                      <a:pt x="52" y="38"/>
                      <a:pt x="52" y="38"/>
                      <a:pt x="52" y="38"/>
                    </a:cubicBezTo>
                    <a:cubicBezTo>
                      <a:pt x="41" y="38"/>
                      <a:pt x="41" y="38"/>
                      <a:pt x="41" y="38"/>
                    </a:cubicBezTo>
                    <a:cubicBezTo>
                      <a:pt x="37" y="38"/>
                      <a:pt x="35" y="35"/>
                      <a:pt x="35" y="31"/>
                    </a:cubicBezTo>
                    <a:cubicBezTo>
                      <a:pt x="35" y="18"/>
                      <a:pt x="35" y="18"/>
                      <a:pt x="35" y="18"/>
                    </a:cubicBezTo>
                    <a:cubicBezTo>
                      <a:pt x="25" y="18"/>
                      <a:pt x="25" y="18"/>
                      <a:pt x="25" y="18"/>
                    </a:cubicBezTo>
                    <a:cubicBezTo>
                      <a:pt x="25" y="27"/>
                      <a:pt x="21" y="35"/>
                      <a:pt x="13" y="40"/>
                    </a:cubicBezTo>
                    <a:cubicBezTo>
                      <a:pt x="12" y="39"/>
                      <a:pt x="11" y="38"/>
                      <a:pt x="10" y="37"/>
                    </a:cubicBezTo>
                    <a:cubicBezTo>
                      <a:pt x="16" y="32"/>
                      <a:pt x="20" y="26"/>
                      <a:pt x="20" y="18"/>
                    </a:cubicBezTo>
                    <a:cubicBezTo>
                      <a:pt x="9" y="18"/>
                      <a:pt x="9" y="18"/>
                      <a:pt x="9" y="18"/>
                    </a:cubicBezTo>
                    <a:cubicBezTo>
                      <a:pt x="9" y="48"/>
                      <a:pt x="9" y="48"/>
                      <a:pt x="9" y="48"/>
                    </a:cubicBezTo>
                    <a:lnTo>
                      <a:pt x="52" y="48"/>
                    </a:lnTo>
                    <a:close/>
                    <a:moveTo>
                      <a:pt x="25" y="13"/>
                    </a:moveTo>
                    <a:cubicBezTo>
                      <a:pt x="35" y="13"/>
                      <a:pt x="35" y="13"/>
                      <a:pt x="35" y="13"/>
                    </a:cubicBezTo>
                    <a:cubicBezTo>
                      <a:pt x="35" y="4"/>
                      <a:pt x="35" y="4"/>
                      <a:pt x="35" y="4"/>
                    </a:cubicBezTo>
                    <a:cubicBezTo>
                      <a:pt x="25" y="4"/>
                      <a:pt x="25" y="4"/>
                      <a:pt x="25" y="4"/>
                    </a:cubicBezTo>
                    <a:cubicBezTo>
                      <a:pt x="25" y="8"/>
                      <a:pt x="25" y="11"/>
                      <a:pt x="25" y="13"/>
                    </a:cubicBezTo>
                    <a:close/>
                    <a:moveTo>
                      <a:pt x="43" y="33"/>
                    </a:moveTo>
                    <a:cubicBezTo>
                      <a:pt x="52" y="33"/>
                      <a:pt x="52" y="33"/>
                      <a:pt x="52" y="33"/>
                    </a:cubicBezTo>
                    <a:cubicBezTo>
                      <a:pt x="52" y="18"/>
                      <a:pt x="52" y="18"/>
                      <a:pt x="52" y="18"/>
                    </a:cubicBezTo>
                    <a:cubicBezTo>
                      <a:pt x="40" y="18"/>
                      <a:pt x="40" y="18"/>
                      <a:pt x="40" y="18"/>
                    </a:cubicBezTo>
                    <a:cubicBezTo>
                      <a:pt x="40" y="30"/>
                      <a:pt x="40" y="30"/>
                      <a:pt x="40" y="30"/>
                    </a:cubicBezTo>
                    <a:cubicBezTo>
                      <a:pt x="40" y="32"/>
                      <a:pt x="41" y="33"/>
                      <a:pt x="43" y="3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4" name="Freeform 191"/>
              <p:cNvSpPr>
                <a:spLocks noEditPoints="1"/>
              </p:cNvSpPr>
              <p:nvPr/>
            </p:nvSpPr>
            <p:spPr bwMode="auto">
              <a:xfrm>
                <a:off x="3883" y="1797"/>
                <a:ext cx="114" cy="113"/>
              </a:xfrm>
              <a:custGeom>
                <a:avLst/>
                <a:gdLst>
                  <a:gd name="T0" fmla="*/ 101 w 61"/>
                  <a:gd name="T1" fmla="*/ 17 h 60"/>
                  <a:gd name="T2" fmla="*/ 105 w 61"/>
                  <a:gd name="T3" fmla="*/ 28 h 60"/>
                  <a:gd name="T4" fmla="*/ 112 w 61"/>
                  <a:gd name="T5" fmla="*/ 34 h 60"/>
                  <a:gd name="T6" fmla="*/ 92 w 61"/>
                  <a:gd name="T7" fmla="*/ 73 h 60"/>
                  <a:gd name="T8" fmla="*/ 110 w 61"/>
                  <a:gd name="T9" fmla="*/ 45 h 60"/>
                  <a:gd name="T10" fmla="*/ 99 w 61"/>
                  <a:gd name="T11" fmla="*/ 102 h 60"/>
                  <a:gd name="T12" fmla="*/ 105 w 61"/>
                  <a:gd name="T13" fmla="*/ 100 h 60"/>
                  <a:gd name="T14" fmla="*/ 114 w 61"/>
                  <a:gd name="T15" fmla="*/ 85 h 60"/>
                  <a:gd name="T16" fmla="*/ 105 w 61"/>
                  <a:gd name="T17" fmla="*/ 113 h 60"/>
                  <a:gd name="T18" fmla="*/ 88 w 61"/>
                  <a:gd name="T19" fmla="*/ 90 h 60"/>
                  <a:gd name="T20" fmla="*/ 75 w 61"/>
                  <a:gd name="T21" fmla="*/ 92 h 60"/>
                  <a:gd name="T22" fmla="*/ 82 w 61"/>
                  <a:gd name="T23" fmla="*/ 34 h 60"/>
                  <a:gd name="T24" fmla="*/ 30 w 61"/>
                  <a:gd name="T25" fmla="*/ 72 h 60"/>
                  <a:gd name="T26" fmla="*/ 21 w 61"/>
                  <a:gd name="T27" fmla="*/ 113 h 60"/>
                  <a:gd name="T28" fmla="*/ 21 w 61"/>
                  <a:gd name="T29" fmla="*/ 92 h 60"/>
                  <a:gd name="T30" fmla="*/ 13 w 61"/>
                  <a:gd name="T31" fmla="*/ 72 h 60"/>
                  <a:gd name="T32" fmla="*/ 4 w 61"/>
                  <a:gd name="T33" fmla="*/ 109 h 60"/>
                  <a:gd name="T34" fmla="*/ 7 w 61"/>
                  <a:gd name="T35" fmla="*/ 81 h 60"/>
                  <a:gd name="T36" fmla="*/ 0 w 61"/>
                  <a:gd name="T37" fmla="*/ 72 h 60"/>
                  <a:gd name="T38" fmla="*/ 22 w 61"/>
                  <a:gd name="T39" fmla="*/ 64 h 60"/>
                  <a:gd name="T40" fmla="*/ 6 w 61"/>
                  <a:gd name="T41" fmla="*/ 55 h 60"/>
                  <a:gd name="T42" fmla="*/ 13 w 61"/>
                  <a:gd name="T43" fmla="*/ 23 h 60"/>
                  <a:gd name="T44" fmla="*/ 22 w 61"/>
                  <a:gd name="T45" fmla="*/ 47 h 60"/>
                  <a:gd name="T46" fmla="*/ 82 w 61"/>
                  <a:gd name="T47" fmla="*/ 28 h 60"/>
                  <a:gd name="T48" fmla="*/ 90 w 61"/>
                  <a:gd name="T49" fmla="*/ 19 h 60"/>
                  <a:gd name="T50" fmla="*/ 103 w 61"/>
                  <a:gd name="T51" fmla="*/ 28 h 60"/>
                  <a:gd name="T52" fmla="*/ 0 w 61"/>
                  <a:gd name="T53" fmla="*/ 8 h 60"/>
                  <a:gd name="T54" fmla="*/ 36 w 61"/>
                  <a:gd name="T55" fmla="*/ 0 h 60"/>
                  <a:gd name="T56" fmla="*/ 43 w 61"/>
                  <a:gd name="T57" fmla="*/ 8 h 60"/>
                  <a:gd name="T58" fmla="*/ 65 w 61"/>
                  <a:gd name="T59" fmla="*/ 0 h 60"/>
                  <a:gd name="T60" fmla="*/ 73 w 61"/>
                  <a:gd name="T61" fmla="*/ 8 h 60"/>
                  <a:gd name="T62" fmla="*/ 114 w 61"/>
                  <a:gd name="T63" fmla="*/ 15 h 60"/>
                  <a:gd name="T64" fmla="*/ 73 w 61"/>
                  <a:gd name="T65" fmla="*/ 24 h 60"/>
                  <a:gd name="T66" fmla="*/ 65 w 61"/>
                  <a:gd name="T67" fmla="*/ 15 h 60"/>
                  <a:gd name="T68" fmla="*/ 43 w 61"/>
                  <a:gd name="T69" fmla="*/ 24 h 60"/>
                  <a:gd name="T70" fmla="*/ 36 w 61"/>
                  <a:gd name="T71" fmla="*/ 15 h 60"/>
                  <a:gd name="T72" fmla="*/ 0 w 61"/>
                  <a:gd name="T73" fmla="*/ 8 h 60"/>
                  <a:gd name="T74" fmla="*/ 78 w 61"/>
                  <a:gd name="T75" fmla="*/ 41 h 60"/>
                  <a:gd name="T76" fmla="*/ 64 w 61"/>
                  <a:gd name="T77" fmla="*/ 49 h 60"/>
                  <a:gd name="T78" fmla="*/ 75 w 61"/>
                  <a:gd name="T79" fmla="*/ 62 h 60"/>
                  <a:gd name="T80" fmla="*/ 69 w 61"/>
                  <a:gd name="T81" fmla="*/ 89 h 60"/>
                  <a:gd name="T82" fmla="*/ 64 w 61"/>
                  <a:gd name="T83" fmla="*/ 87 h 60"/>
                  <a:gd name="T84" fmla="*/ 78 w 61"/>
                  <a:gd name="T85" fmla="*/ 102 h 60"/>
                  <a:gd name="T86" fmla="*/ 37 w 61"/>
                  <a:gd name="T87" fmla="*/ 107 h 60"/>
                  <a:gd name="T88" fmla="*/ 43 w 61"/>
                  <a:gd name="T89" fmla="*/ 62 h 60"/>
                  <a:gd name="T90" fmla="*/ 58 w 61"/>
                  <a:gd name="T91" fmla="*/ 49 h 60"/>
                  <a:gd name="T92" fmla="*/ 43 w 61"/>
                  <a:gd name="T93" fmla="*/ 62 h 60"/>
                  <a:gd name="T94" fmla="*/ 69 w 61"/>
                  <a:gd name="T95" fmla="*/ 68 h 60"/>
                  <a:gd name="T96" fmla="*/ 43 w 61"/>
                  <a:gd name="T97" fmla="*/ 81 h 60"/>
                  <a:gd name="T98" fmla="*/ 43 w 61"/>
                  <a:gd name="T99" fmla="*/ 102 h 60"/>
                  <a:gd name="T100" fmla="*/ 58 w 61"/>
                  <a:gd name="T101" fmla="*/ 87 h 60"/>
                  <a:gd name="T102" fmla="*/ 43 w 61"/>
                  <a:gd name="T103" fmla="*/ 102 h 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
                  <a:gd name="T157" fmla="*/ 0 h 60"/>
                  <a:gd name="T158" fmla="*/ 61 w 61"/>
                  <a:gd name="T159" fmla="*/ 60 h 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 h="60">
                    <a:moveTo>
                      <a:pt x="52" y="11"/>
                    </a:moveTo>
                    <a:cubicBezTo>
                      <a:pt x="54" y="9"/>
                      <a:pt x="54" y="9"/>
                      <a:pt x="54" y="9"/>
                    </a:cubicBezTo>
                    <a:cubicBezTo>
                      <a:pt x="56" y="11"/>
                      <a:pt x="57" y="12"/>
                      <a:pt x="58" y="13"/>
                    </a:cubicBezTo>
                    <a:cubicBezTo>
                      <a:pt x="57" y="14"/>
                      <a:pt x="57" y="14"/>
                      <a:pt x="56" y="15"/>
                    </a:cubicBezTo>
                    <a:cubicBezTo>
                      <a:pt x="60" y="15"/>
                      <a:pt x="60" y="15"/>
                      <a:pt x="60" y="15"/>
                    </a:cubicBezTo>
                    <a:cubicBezTo>
                      <a:pt x="60" y="18"/>
                      <a:pt x="60" y="18"/>
                      <a:pt x="60" y="18"/>
                    </a:cubicBezTo>
                    <a:cubicBezTo>
                      <a:pt x="48" y="18"/>
                      <a:pt x="48" y="18"/>
                      <a:pt x="48" y="18"/>
                    </a:cubicBezTo>
                    <a:cubicBezTo>
                      <a:pt x="48" y="27"/>
                      <a:pt x="48" y="34"/>
                      <a:pt x="49" y="39"/>
                    </a:cubicBezTo>
                    <a:cubicBezTo>
                      <a:pt x="52" y="34"/>
                      <a:pt x="54" y="29"/>
                      <a:pt x="55" y="23"/>
                    </a:cubicBezTo>
                    <a:cubicBezTo>
                      <a:pt x="59" y="24"/>
                      <a:pt x="59" y="24"/>
                      <a:pt x="59" y="24"/>
                    </a:cubicBezTo>
                    <a:cubicBezTo>
                      <a:pt x="57" y="32"/>
                      <a:pt x="54" y="38"/>
                      <a:pt x="50" y="44"/>
                    </a:cubicBezTo>
                    <a:cubicBezTo>
                      <a:pt x="51" y="49"/>
                      <a:pt x="52" y="52"/>
                      <a:pt x="53" y="54"/>
                    </a:cubicBezTo>
                    <a:cubicBezTo>
                      <a:pt x="54" y="55"/>
                      <a:pt x="55" y="55"/>
                      <a:pt x="55" y="55"/>
                    </a:cubicBezTo>
                    <a:cubicBezTo>
                      <a:pt x="56" y="55"/>
                      <a:pt x="56" y="55"/>
                      <a:pt x="56" y="53"/>
                    </a:cubicBezTo>
                    <a:cubicBezTo>
                      <a:pt x="57" y="50"/>
                      <a:pt x="57" y="47"/>
                      <a:pt x="57" y="43"/>
                    </a:cubicBezTo>
                    <a:cubicBezTo>
                      <a:pt x="59" y="44"/>
                      <a:pt x="60" y="44"/>
                      <a:pt x="61" y="45"/>
                    </a:cubicBezTo>
                    <a:cubicBezTo>
                      <a:pt x="61" y="49"/>
                      <a:pt x="60" y="52"/>
                      <a:pt x="60" y="55"/>
                    </a:cubicBezTo>
                    <a:cubicBezTo>
                      <a:pt x="59" y="58"/>
                      <a:pt x="58" y="60"/>
                      <a:pt x="56" y="60"/>
                    </a:cubicBezTo>
                    <a:cubicBezTo>
                      <a:pt x="54" y="60"/>
                      <a:pt x="52" y="59"/>
                      <a:pt x="51" y="57"/>
                    </a:cubicBezTo>
                    <a:cubicBezTo>
                      <a:pt x="49" y="55"/>
                      <a:pt x="48" y="52"/>
                      <a:pt x="47" y="48"/>
                    </a:cubicBezTo>
                    <a:cubicBezTo>
                      <a:pt x="45" y="50"/>
                      <a:pt x="44" y="51"/>
                      <a:pt x="42" y="53"/>
                    </a:cubicBezTo>
                    <a:cubicBezTo>
                      <a:pt x="42" y="52"/>
                      <a:pt x="41" y="51"/>
                      <a:pt x="40" y="49"/>
                    </a:cubicBezTo>
                    <a:cubicBezTo>
                      <a:pt x="42" y="47"/>
                      <a:pt x="44" y="45"/>
                      <a:pt x="46" y="43"/>
                    </a:cubicBezTo>
                    <a:cubicBezTo>
                      <a:pt x="45" y="37"/>
                      <a:pt x="44" y="29"/>
                      <a:pt x="44" y="18"/>
                    </a:cubicBezTo>
                    <a:cubicBezTo>
                      <a:pt x="16" y="18"/>
                      <a:pt x="16" y="18"/>
                      <a:pt x="16" y="18"/>
                    </a:cubicBezTo>
                    <a:cubicBezTo>
                      <a:pt x="16" y="38"/>
                      <a:pt x="16" y="38"/>
                      <a:pt x="16" y="38"/>
                    </a:cubicBezTo>
                    <a:cubicBezTo>
                      <a:pt x="16" y="44"/>
                      <a:pt x="15" y="49"/>
                      <a:pt x="15" y="51"/>
                    </a:cubicBezTo>
                    <a:cubicBezTo>
                      <a:pt x="14" y="54"/>
                      <a:pt x="13" y="57"/>
                      <a:pt x="11" y="60"/>
                    </a:cubicBezTo>
                    <a:cubicBezTo>
                      <a:pt x="10" y="59"/>
                      <a:pt x="9" y="58"/>
                      <a:pt x="8" y="56"/>
                    </a:cubicBezTo>
                    <a:cubicBezTo>
                      <a:pt x="10" y="54"/>
                      <a:pt x="11" y="52"/>
                      <a:pt x="11" y="49"/>
                    </a:cubicBezTo>
                    <a:cubicBezTo>
                      <a:pt x="12" y="47"/>
                      <a:pt x="12" y="44"/>
                      <a:pt x="12" y="38"/>
                    </a:cubicBezTo>
                    <a:cubicBezTo>
                      <a:pt x="7" y="38"/>
                      <a:pt x="7" y="38"/>
                      <a:pt x="7" y="38"/>
                    </a:cubicBezTo>
                    <a:cubicBezTo>
                      <a:pt x="7" y="39"/>
                      <a:pt x="7" y="41"/>
                      <a:pt x="7" y="43"/>
                    </a:cubicBezTo>
                    <a:cubicBezTo>
                      <a:pt x="7" y="49"/>
                      <a:pt x="6" y="54"/>
                      <a:pt x="2" y="58"/>
                    </a:cubicBezTo>
                    <a:cubicBezTo>
                      <a:pt x="1" y="56"/>
                      <a:pt x="1" y="55"/>
                      <a:pt x="0" y="54"/>
                    </a:cubicBezTo>
                    <a:cubicBezTo>
                      <a:pt x="2" y="51"/>
                      <a:pt x="4" y="48"/>
                      <a:pt x="4" y="43"/>
                    </a:cubicBezTo>
                    <a:cubicBezTo>
                      <a:pt x="4" y="38"/>
                      <a:pt x="4" y="38"/>
                      <a:pt x="4" y="38"/>
                    </a:cubicBezTo>
                    <a:cubicBezTo>
                      <a:pt x="0" y="38"/>
                      <a:pt x="0" y="38"/>
                      <a:pt x="0" y="38"/>
                    </a:cubicBezTo>
                    <a:cubicBezTo>
                      <a:pt x="0" y="34"/>
                      <a:pt x="0" y="34"/>
                      <a:pt x="0" y="34"/>
                    </a:cubicBezTo>
                    <a:cubicBezTo>
                      <a:pt x="12" y="34"/>
                      <a:pt x="12" y="34"/>
                      <a:pt x="12" y="34"/>
                    </a:cubicBezTo>
                    <a:cubicBezTo>
                      <a:pt x="12" y="29"/>
                      <a:pt x="12" y="29"/>
                      <a:pt x="12" y="29"/>
                    </a:cubicBezTo>
                    <a:cubicBezTo>
                      <a:pt x="3" y="29"/>
                      <a:pt x="3" y="29"/>
                      <a:pt x="3" y="29"/>
                    </a:cubicBezTo>
                    <a:cubicBezTo>
                      <a:pt x="3" y="12"/>
                      <a:pt x="3" y="12"/>
                      <a:pt x="3" y="12"/>
                    </a:cubicBezTo>
                    <a:cubicBezTo>
                      <a:pt x="7" y="12"/>
                      <a:pt x="7" y="12"/>
                      <a:pt x="7" y="12"/>
                    </a:cubicBezTo>
                    <a:cubicBezTo>
                      <a:pt x="7" y="25"/>
                      <a:pt x="7" y="25"/>
                      <a:pt x="7" y="25"/>
                    </a:cubicBezTo>
                    <a:cubicBezTo>
                      <a:pt x="12" y="25"/>
                      <a:pt x="12" y="25"/>
                      <a:pt x="12" y="25"/>
                    </a:cubicBezTo>
                    <a:cubicBezTo>
                      <a:pt x="12" y="15"/>
                      <a:pt x="12" y="15"/>
                      <a:pt x="12" y="15"/>
                    </a:cubicBezTo>
                    <a:cubicBezTo>
                      <a:pt x="44" y="15"/>
                      <a:pt x="44" y="15"/>
                      <a:pt x="44" y="15"/>
                    </a:cubicBezTo>
                    <a:cubicBezTo>
                      <a:pt x="44" y="13"/>
                      <a:pt x="44" y="12"/>
                      <a:pt x="44" y="10"/>
                    </a:cubicBezTo>
                    <a:cubicBezTo>
                      <a:pt x="48" y="10"/>
                      <a:pt x="48" y="10"/>
                      <a:pt x="48" y="10"/>
                    </a:cubicBezTo>
                    <a:cubicBezTo>
                      <a:pt x="48" y="12"/>
                      <a:pt x="48" y="13"/>
                      <a:pt x="48" y="15"/>
                    </a:cubicBezTo>
                    <a:cubicBezTo>
                      <a:pt x="55" y="15"/>
                      <a:pt x="55" y="15"/>
                      <a:pt x="55" y="15"/>
                    </a:cubicBezTo>
                    <a:cubicBezTo>
                      <a:pt x="55" y="14"/>
                      <a:pt x="53" y="13"/>
                      <a:pt x="52" y="11"/>
                    </a:cubicBezTo>
                    <a:close/>
                    <a:moveTo>
                      <a:pt x="0" y="4"/>
                    </a:moveTo>
                    <a:cubicBezTo>
                      <a:pt x="19" y="4"/>
                      <a:pt x="19" y="4"/>
                      <a:pt x="19" y="4"/>
                    </a:cubicBezTo>
                    <a:cubicBezTo>
                      <a:pt x="19" y="0"/>
                      <a:pt x="19" y="0"/>
                      <a:pt x="19" y="0"/>
                    </a:cubicBezTo>
                    <a:cubicBezTo>
                      <a:pt x="23" y="0"/>
                      <a:pt x="23" y="0"/>
                      <a:pt x="23" y="0"/>
                    </a:cubicBezTo>
                    <a:cubicBezTo>
                      <a:pt x="23" y="4"/>
                      <a:pt x="23" y="4"/>
                      <a:pt x="23" y="4"/>
                    </a:cubicBezTo>
                    <a:cubicBezTo>
                      <a:pt x="35" y="4"/>
                      <a:pt x="35" y="4"/>
                      <a:pt x="35" y="4"/>
                    </a:cubicBezTo>
                    <a:cubicBezTo>
                      <a:pt x="35" y="0"/>
                      <a:pt x="35" y="0"/>
                      <a:pt x="35" y="0"/>
                    </a:cubicBezTo>
                    <a:cubicBezTo>
                      <a:pt x="39" y="0"/>
                      <a:pt x="39" y="0"/>
                      <a:pt x="39" y="0"/>
                    </a:cubicBezTo>
                    <a:cubicBezTo>
                      <a:pt x="39" y="4"/>
                      <a:pt x="39" y="4"/>
                      <a:pt x="39" y="4"/>
                    </a:cubicBezTo>
                    <a:cubicBezTo>
                      <a:pt x="61" y="4"/>
                      <a:pt x="61" y="4"/>
                      <a:pt x="61" y="4"/>
                    </a:cubicBezTo>
                    <a:cubicBezTo>
                      <a:pt x="61" y="8"/>
                      <a:pt x="61" y="8"/>
                      <a:pt x="61" y="8"/>
                    </a:cubicBezTo>
                    <a:cubicBezTo>
                      <a:pt x="39" y="8"/>
                      <a:pt x="39" y="8"/>
                      <a:pt x="39" y="8"/>
                    </a:cubicBezTo>
                    <a:cubicBezTo>
                      <a:pt x="39" y="13"/>
                      <a:pt x="39" y="13"/>
                      <a:pt x="39" y="13"/>
                    </a:cubicBezTo>
                    <a:cubicBezTo>
                      <a:pt x="35" y="13"/>
                      <a:pt x="35" y="13"/>
                      <a:pt x="35" y="13"/>
                    </a:cubicBezTo>
                    <a:cubicBezTo>
                      <a:pt x="35" y="8"/>
                      <a:pt x="35" y="8"/>
                      <a:pt x="35" y="8"/>
                    </a:cubicBezTo>
                    <a:cubicBezTo>
                      <a:pt x="23" y="8"/>
                      <a:pt x="23" y="8"/>
                      <a:pt x="23" y="8"/>
                    </a:cubicBezTo>
                    <a:cubicBezTo>
                      <a:pt x="23" y="13"/>
                      <a:pt x="23" y="13"/>
                      <a:pt x="23" y="13"/>
                    </a:cubicBezTo>
                    <a:cubicBezTo>
                      <a:pt x="19" y="13"/>
                      <a:pt x="19" y="13"/>
                      <a:pt x="19" y="13"/>
                    </a:cubicBezTo>
                    <a:cubicBezTo>
                      <a:pt x="19" y="8"/>
                      <a:pt x="19" y="8"/>
                      <a:pt x="19" y="8"/>
                    </a:cubicBezTo>
                    <a:cubicBezTo>
                      <a:pt x="0" y="8"/>
                      <a:pt x="0" y="8"/>
                      <a:pt x="0" y="8"/>
                    </a:cubicBezTo>
                    <a:lnTo>
                      <a:pt x="0" y="4"/>
                    </a:lnTo>
                    <a:close/>
                    <a:moveTo>
                      <a:pt x="20" y="22"/>
                    </a:moveTo>
                    <a:cubicBezTo>
                      <a:pt x="42" y="22"/>
                      <a:pt x="42" y="22"/>
                      <a:pt x="42" y="22"/>
                    </a:cubicBezTo>
                    <a:cubicBezTo>
                      <a:pt x="42" y="26"/>
                      <a:pt x="42" y="26"/>
                      <a:pt x="42" y="26"/>
                    </a:cubicBezTo>
                    <a:cubicBezTo>
                      <a:pt x="34" y="26"/>
                      <a:pt x="34" y="26"/>
                      <a:pt x="34" y="26"/>
                    </a:cubicBezTo>
                    <a:cubicBezTo>
                      <a:pt x="34" y="33"/>
                      <a:pt x="34" y="33"/>
                      <a:pt x="34" y="33"/>
                    </a:cubicBezTo>
                    <a:cubicBezTo>
                      <a:pt x="40" y="33"/>
                      <a:pt x="40" y="33"/>
                      <a:pt x="40" y="33"/>
                    </a:cubicBezTo>
                    <a:cubicBezTo>
                      <a:pt x="40" y="47"/>
                      <a:pt x="40" y="47"/>
                      <a:pt x="40" y="47"/>
                    </a:cubicBezTo>
                    <a:cubicBezTo>
                      <a:pt x="37" y="47"/>
                      <a:pt x="37" y="47"/>
                      <a:pt x="37" y="47"/>
                    </a:cubicBezTo>
                    <a:cubicBezTo>
                      <a:pt x="37" y="46"/>
                      <a:pt x="37" y="46"/>
                      <a:pt x="37" y="46"/>
                    </a:cubicBezTo>
                    <a:cubicBezTo>
                      <a:pt x="34" y="46"/>
                      <a:pt x="34" y="46"/>
                      <a:pt x="34" y="46"/>
                    </a:cubicBezTo>
                    <a:cubicBezTo>
                      <a:pt x="34" y="54"/>
                      <a:pt x="34" y="54"/>
                      <a:pt x="34" y="54"/>
                    </a:cubicBezTo>
                    <a:cubicBezTo>
                      <a:pt x="42" y="54"/>
                      <a:pt x="42" y="54"/>
                      <a:pt x="42" y="54"/>
                    </a:cubicBezTo>
                    <a:cubicBezTo>
                      <a:pt x="42" y="57"/>
                      <a:pt x="42" y="57"/>
                      <a:pt x="42" y="57"/>
                    </a:cubicBezTo>
                    <a:cubicBezTo>
                      <a:pt x="20" y="57"/>
                      <a:pt x="20" y="57"/>
                      <a:pt x="20" y="57"/>
                    </a:cubicBezTo>
                    <a:lnTo>
                      <a:pt x="20" y="22"/>
                    </a:lnTo>
                    <a:close/>
                    <a:moveTo>
                      <a:pt x="23" y="33"/>
                    </a:moveTo>
                    <a:cubicBezTo>
                      <a:pt x="31" y="33"/>
                      <a:pt x="31" y="33"/>
                      <a:pt x="31" y="33"/>
                    </a:cubicBezTo>
                    <a:cubicBezTo>
                      <a:pt x="31" y="26"/>
                      <a:pt x="31" y="26"/>
                      <a:pt x="31" y="26"/>
                    </a:cubicBezTo>
                    <a:cubicBezTo>
                      <a:pt x="23" y="26"/>
                      <a:pt x="23" y="26"/>
                      <a:pt x="23" y="26"/>
                    </a:cubicBezTo>
                    <a:lnTo>
                      <a:pt x="23" y="33"/>
                    </a:lnTo>
                    <a:close/>
                    <a:moveTo>
                      <a:pt x="37" y="43"/>
                    </a:moveTo>
                    <a:cubicBezTo>
                      <a:pt x="37" y="36"/>
                      <a:pt x="37" y="36"/>
                      <a:pt x="37" y="36"/>
                    </a:cubicBezTo>
                    <a:cubicBezTo>
                      <a:pt x="23" y="36"/>
                      <a:pt x="23" y="36"/>
                      <a:pt x="23" y="36"/>
                    </a:cubicBezTo>
                    <a:cubicBezTo>
                      <a:pt x="23" y="43"/>
                      <a:pt x="23" y="43"/>
                      <a:pt x="23" y="43"/>
                    </a:cubicBezTo>
                    <a:lnTo>
                      <a:pt x="37" y="43"/>
                    </a:lnTo>
                    <a:close/>
                    <a:moveTo>
                      <a:pt x="23" y="54"/>
                    </a:moveTo>
                    <a:cubicBezTo>
                      <a:pt x="31" y="54"/>
                      <a:pt x="31" y="54"/>
                      <a:pt x="31" y="54"/>
                    </a:cubicBezTo>
                    <a:cubicBezTo>
                      <a:pt x="31" y="46"/>
                      <a:pt x="31" y="46"/>
                      <a:pt x="31" y="46"/>
                    </a:cubicBezTo>
                    <a:cubicBezTo>
                      <a:pt x="23" y="46"/>
                      <a:pt x="23" y="46"/>
                      <a:pt x="23" y="46"/>
                    </a:cubicBezTo>
                    <a:lnTo>
                      <a:pt x="23"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5" name="Freeform 192"/>
              <p:cNvSpPr>
                <a:spLocks noEditPoints="1"/>
              </p:cNvSpPr>
              <p:nvPr/>
            </p:nvSpPr>
            <p:spPr bwMode="auto">
              <a:xfrm>
                <a:off x="4012" y="1795"/>
                <a:ext cx="90" cy="113"/>
              </a:xfrm>
              <a:custGeom>
                <a:avLst/>
                <a:gdLst>
                  <a:gd name="T0" fmla="*/ 0 w 48"/>
                  <a:gd name="T1" fmla="*/ 15 h 60"/>
                  <a:gd name="T2" fmla="*/ 30 w 48"/>
                  <a:gd name="T3" fmla="*/ 15 h 60"/>
                  <a:gd name="T4" fmla="*/ 36 w 48"/>
                  <a:gd name="T5" fmla="*/ 0 h 60"/>
                  <a:gd name="T6" fmla="*/ 45 w 48"/>
                  <a:gd name="T7" fmla="*/ 2 h 60"/>
                  <a:gd name="T8" fmla="*/ 39 w 48"/>
                  <a:gd name="T9" fmla="*/ 15 h 60"/>
                  <a:gd name="T10" fmla="*/ 90 w 48"/>
                  <a:gd name="T11" fmla="*/ 15 h 60"/>
                  <a:gd name="T12" fmla="*/ 90 w 48"/>
                  <a:gd name="T13" fmla="*/ 113 h 60"/>
                  <a:gd name="T14" fmla="*/ 81 w 48"/>
                  <a:gd name="T15" fmla="*/ 113 h 60"/>
                  <a:gd name="T16" fmla="*/ 81 w 48"/>
                  <a:gd name="T17" fmla="*/ 107 h 60"/>
                  <a:gd name="T18" fmla="*/ 9 w 48"/>
                  <a:gd name="T19" fmla="*/ 107 h 60"/>
                  <a:gd name="T20" fmla="*/ 9 w 48"/>
                  <a:gd name="T21" fmla="*/ 113 h 60"/>
                  <a:gd name="T22" fmla="*/ 0 w 48"/>
                  <a:gd name="T23" fmla="*/ 113 h 60"/>
                  <a:gd name="T24" fmla="*/ 0 w 48"/>
                  <a:gd name="T25" fmla="*/ 15 h 60"/>
                  <a:gd name="T26" fmla="*/ 81 w 48"/>
                  <a:gd name="T27" fmla="*/ 24 h 60"/>
                  <a:gd name="T28" fmla="*/ 9 w 48"/>
                  <a:gd name="T29" fmla="*/ 24 h 60"/>
                  <a:gd name="T30" fmla="*/ 9 w 48"/>
                  <a:gd name="T31" fmla="*/ 43 h 60"/>
                  <a:gd name="T32" fmla="*/ 81 w 48"/>
                  <a:gd name="T33" fmla="*/ 43 h 60"/>
                  <a:gd name="T34" fmla="*/ 81 w 48"/>
                  <a:gd name="T35" fmla="*/ 24 h 60"/>
                  <a:gd name="T36" fmla="*/ 9 w 48"/>
                  <a:gd name="T37" fmla="*/ 70 h 60"/>
                  <a:gd name="T38" fmla="*/ 81 w 48"/>
                  <a:gd name="T39" fmla="*/ 70 h 60"/>
                  <a:gd name="T40" fmla="*/ 81 w 48"/>
                  <a:gd name="T41" fmla="*/ 51 h 60"/>
                  <a:gd name="T42" fmla="*/ 9 w 48"/>
                  <a:gd name="T43" fmla="*/ 51 h 60"/>
                  <a:gd name="T44" fmla="*/ 9 w 48"/>
                  <a:gd name="T45" fmla="*/ 70 h 60"/>
                  <a:gd name="T46" fmla="*/ 9 w 48"/>
                  <a:gd name="T47" fmla="*/ 98 h 60"/>
                  <a:gd name="T48" fmla="*/ 81 w 48"/>
                  <a:gd name="T49" fmla="*/ 98 h 60"/>
                  <a:gd name="T50" fmla="*/ 81 w 48"/>
                  <a:gd name="T51" fmla="*/ 79 h 60"/>
                  <a:gd name="T52" fmla="*/ 9 w 48"/>
                  <a:gd name="T53" fmla="*/ 79 h 60"/>
                  <a:gd name="T54" fmla="*/ 9 w 48"/>
                  <a:gd name="T55" fmla="*/ 98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60"/>
                  <a:gd name="T86" fmla="*/ 48 w 48"/>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60">
                    <a:moveTo>
                      <a:pt x="0" y="8"/>
                    </a:moveTo>
                    <a:cubicBezTo>
                      <a:pt x="16" y="8"/>
                      <a:pt x="16" y="8"/>
                      <a:pt x="16" y="8"/>
                    </a:cubicBezTo>
                    <a:cubicBezTo>
                      <a:pt x="17" y="6"/>
                      <a:pt x="18" y="3"/>
                      <a:pt x="19" y="0"/>
                    </a:cubicBezTo>
                    <a:cubicBezTo>
                      <a:pt x="24" y="1"/>
                      <a:pt x="24" y="1"/>
                      <a:pt x="24" y="1"/>
                    </a:cubicBezTo>
                    <a:cubicBezTo>
                      <a:pt x="23" y="4"/>
                      <a:pt x="22" y="6"/>
                      <a:pt x="21" y="8"/>
                    </a:cubicBezTo>
                    <a:cubicBezTo>
                      <a:pt x="48" y="8"/>
                      <a:pt x="48" y="8"/>
                      <a:pt x="48" y="8"/>
                    </a:cubicBezTo>
                    <a:cubicBezTo>
                      <a:pt x="48" y="60"/>
                      <a:pt x="48" y="60"/>
                      <a:pt x="48" y="60"/>
                    </a:cubicBezTo>
                    <a:cubicBezTo>
                      <a:pt x="43" y="60"/>
                      <a:pt x="43" y="60"/>
                      <a:pt x="43" y="60"/>
                    </a:cubicBezTo>
                    <a:cubicBezTo>
                      <a:pt x="43" y="57"/>
                      <a:pt x="43" y="57"/>
                      <a:pt x="43" y="57"/>
                    </a:cubicBezTo>
                    <a:cubicBezTo>
                      <a:pt x="5" y="57"/>
                      <a:pt x="5" y="57"/>
                      <a:pt x="5" y="57"/>
                    </a:cubicBezTo>
                    <a:cubicBezTo>
                      <a:pt x="5" y="60"/>
                      <a:pt x="5" y="60"/>
                      <a:pt x="5" y="60"/>
                    </a:cubicBezTo>
                    <a:cubicBezTo>
                      <a:pt x="0" y="60"/>
                      <a:pt x="0" y="60"/>
                      <a:pt x="0" y="60"/>
                    </a:cubicBezTo>
                    <a:lnTo>
                      <a:pt x="0" y="8"/>
                    </a:lnTo>
                    <a:close/>
                    <a:moveTo>
                      <a:pt x="43" y="13"/>
                    </a:moveTo>
                    <a:cubicBezTo>
                      <a:pt x="5" y="13"/>
                      <a:pt x="5" y="13"/>
                      <a:pt x="5" y="13"/>
                    </a:cubicBezTo>
                    <a:cubicBezTo>
                      <a:pt x="5" y="23"/>
                      <a:pt x="5" y="23"/>
                      <a:pt x="5" y="23"/>
                    </a:cubicBezTo>
                    <a:cubicBezTo>
                      <a:pt x="43" y="23"/>
                      <a:pt x="43" y="23"/>
                      <a:pt x="43" y="23"/>
                    </a:cubicBezTo>
                    <a:lnTo>
                      <a:pt x="43" y="13"/>
                    </a:lnTo>
                    <a:close/>
                    <a:moveTo>
                      <a:pt x="5" y="37"/>
                    </a:moveTo>
                    <a:cubicBezTo>
                      <a:pt x="43" y="37"/>
                      <a:pt x="43" y="37"/>
                      <a:pt x="43" y="37"/>
                    </a:cubicBezTo>
                    <a:cubicBezTo>
                      <a:pt x="43" y="27"/>
                      <a:pt x="43" y="27"/>
                      <a:pt x="43" y="27"/>
                    </a:cubicBezTo>
                    <a:cubicBezTo>
                      <a:pt x="5" y="27"/>
                      <a:pt x="5" y="27"/>
                      <a:pt x="5" y="27"/>
                    </a:cubicBezTo>
                    <a:lnTo>
                      <a:pt x="5" y="37"/>
                    </a:lnTo>
                    <a:close/>
                    <a:moveTo>
                      <a:pt x="5" y="52"/>
                    </a:moveTo>
                    <a:cubicBezTo>
                      <a:pt x="43" y="52"/>
                      <a:pt x="43" y="52"/>
                      <a:pt x="43" y="52"/>
                    </a:cubicBezTo>
                    <a:cubicBezTo>
                      <a:pt x="43" y="42"/>
                      <a:pt x="43" y="42"/>
                      <a:pt x="43" y="42"/>
                    </a:cubicBezTo>
                    <a:cubicBezTo>
                      <a:pt x="5" y="42"/>
                      <a:pt x="5" y="42"/>
                      <a:pt x="5" y="42"/>
                    </a:cubicBezTo>
                    <a:lnTo>
                      <a:pt x="5" y="5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6" name="Freeform 193"/>
              <p:cNvSpPr>
                <a:spLocks noEditPoints="1"/>
              </p:cNvSpPr>
              <p:nvPr/>
            </p:nvSpPr>
            <p:spPr bwMode="auto">
              <a:xfrm>
                <a:off x="4119" y="1795"/>
                <a:ext cx="115" cy="113"/>
              </a:xfrm>
              <a:custGeom>
                <a:avLst/>
                <a:gdLst>
                  <a:gd name="T0" fmla="*/ 6 w 61"/>
                  <a:gd name="T1" fmla="*/ 30 h 60"/>
                  <a:gd name="T2" fmla="*/ 26 w 61"/>
                  <a:gd name="T3" fmla="*/ 45 h 60"/>
                  <a:gd name="T4" fmla="*/ 19 w 61"/>
                  <a:gd name="T5" fmla="*/ 53 h 60"/>
                  <a:gd name="T6" fmla="*/ 0 w 61"/>
                  <a:gd name="T7" fmla="*/ 38 h 60"/>
                  <a:gd name="T8" fmla="*/ 6 w 61"/>
                  <a:gd name="T9" fmla="*/ 30 h 60"/>
                  <a:gd name="T10" fmla="*/ 17 w 61"/>
                  <a:gd name="T11" fmla="*/ 62 h 60"/>
                  <a:gd name="T12" fmla="*/ 26 w 61"/>
                  <a:gd name="T13" fmla="*/ 68 h 60"/>
                  <a:gd name="T14" fmla="*/ 11 w 61"/>
                  <a:gd name="T15" fmla="*/ 113 h 60"/>
                  <a:gd name="T16" fmla="*/ 2 w 61"/>
                  <a:gd name="T17" fmla="*/ 109 h 60"/>
                  <a:gd name="T18" fmla="*/ 17 w 61"/>
                  <a:gd name="T19" fmla="*/ 62 h 60"/>
                  <a:gd name="T20" fmla="*/ 9 w 61"/>
                  <a:gd name="T21" fmla="*/ 2 h 60"/>
                  <a:gd name="T22" fmla="*/ 30 w 61"/>
                  <a:gd name="T23" fmla="*/ 17 h 60"/>
                  <a:gd name="T24" fmla="*/ 25 w 61"/>
                  <a:gd name="T25" fmla="*/ 24 h 60"/>
                  <a:gd name="T26" fmla="*/ 4 w 61"/>
                  <a:gd name="T27" fmla="*/ 9 h 60"/>
                  <a:gd name="T28" fmla="*/ 9 w 61"/>
                  <a:gd name="T29" fmla="*/ 2 h 60"/>
                  <a:gd name="T30" fmla="*/ 90 w 61"/>
                  <a:gd name="T31" fmla="*/ 15 h 60"/>
                  <a:gd name="T32" fmla="*/ 115 w 61"/>
                  <a:gd name="T33" fmla="*/ 51 h 60"/>
                  <a:gd name="T34" fmla="*/ 106 w 61"/>
                  <a:gd name="T35" fmla="*/ 57 h 60"/>
                  <a:gd name="T36" fmla="*/ 100 w 61"/>
                  <a:gd name="T37" fmla="*/ 45 h 60"/>
                  <a:gd name="T38" fmla="*/ 45 w 61"/>
                  <a:gd name="T39" fmla="*/ 49 h 60"/>
                  <a:gd name="T40" fmla="*/ 36 w 61"/>
                  <a:gd name="T41" fmla="*/ 51 h 60"/>
                  <a:gd name="T42" fmla="*/ 32 w 61"/>
                  <a:gd name="T43" fmla="*/ 41 h 60"/>
                  <a:gd name="T44" fmla="*/ 40 w 61"/>
                  <a:gd name="T45" fmla="*/ 36 h 60"/>
                  <a:gd name="T46" fmla="*/ 62 w 61"/>
                  <a:gd name="T47" fmla="*/ 0 h 60"/>
                  <a:gd name="T48" fmla="*/ 72 w 61"/>
                  <a:gd name="T49" fmla="*/ 4 h 60"/>
                  <a:gd name="T50" fmla="*/ 47 w 61"/>
                  <a:gd name="T51" fmla="*/ 40 h 60"/>
                  <a:gd name="T52" fmla="*/ 94 w 61"/>
                  <a:gd name="T53" fmla="*/ 38 h 60"/>
                  <a:gd name="T54" fmla="*/ 83 w 61"/>
                  <a:gd name="T55" fmla="*/ 19 h 60"/>
                  <a:gd name="T56" fmla="*/ 90 w 61"/>
                  <a:gd name="T57" fmla="*/ 15 h 60"/>
                  <a:gd name="T58" fmla="*/ 40 w 61"/>
                  <a:gd name="T59" fmla="*/ 62 h 60"/>
                  <a:gd name="T60" fmla="*/ 104 w 61"/>
                  <a:gd name="T61" fmla="*/ 62 h 60"/>
                  <a:gd name="T62" fmla="*/ 104 w 61"/>
                  <a:gd name="T63" fmla="*/ 113 h 60"/>
                  <a:gd name="T64" fmla="*/ 94 w 61"/>
                  <a:gd name="T65" fmla="*/ 113 h 60"/>
                  <a:gd name="T66" fmla="*/ 94 w 61"/>
                  <a:gd name="T67" fmla="*/ 105 h 60"/>
                  <a:gd name="T68" fmla="*/ 47 w 61"/>
                  <a:gd name="T69" fmla="*/ 105 h 60"/>
                  <a:gd name="T70" fmla="*/ 47 w 61"/>
                  <a:gd name="T71" fmla="*/ 113 h 60"/>
                  <a:gd name="T72" fmla="*/ 40 w 61"/>
                  <a:gd name="T73" fmla="*/ 113 h 60"/>
                  <a:gd name="T74" fmla="*/ 40 w 61"/>
                  <a:gd name="T75" fmla="*/ 62 h 60"/>
                  <a:gd name="T76" fmla="*/ 94 w 61"/>
                  <a:gd name="T77" fmla="*/ 70 h 60"/>
                  <a:gd name="T78" fmla="*/ 47 w 61"/>
                  <a:gd name="T79" fmla="*/ 70 h 60"/>
                  <a:gd name="T80" fmla="*/ 47 w 61"/>
                  <a:gd name="T81" fmla="*/ 98 h 60"/>
                  <a:gd name="T82" fmla="*/ 94 w 61"/>
                  <a:gd name="T83" fmla="*/ 98 h 60"/>
                  <a:gd name="T84" fmla="*/ 94 w 61"/>
                  <a:gd name="T85" fmla="*/ 70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60"/>
                  <a:gd name="T131" fmla="*/ 61 w 61"/>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60">
                    <a:moveTo>
                      <a:pt x="3" y="16"/>
                    </a:moveTo>
                    <a:cubicBezTo>
                      <a:pt x="6" y="19"/>
                      <a:pt x="10" y="21"/>
                      <a:pt x="14" y="24"/>
                    </a:cubicBezTo>
                    <a:cubicBezTo>
                      <a:pt x="13" y="25"/>
                      <a:pt x="12" y="26"/>
                      <a:pt x="10" y="28"/>
                    </a:cubicBezTo>
                    <a:cubicBezTo>
                      <a:pt x="6" y="25"/>
                      <a:pt x="3" y="22"/>
                      <a:pt x="0" y="20"/>
                    </a:cubicBezTo>
                    <a:lnTo>
                      <a:pt x="3" y="16"/>
                    </a:lnTo>
                    <a:close/>
                    <a:moveTo>
                      <a:pt x="9" y="33"/>
                    </a:moveTo>
                    <a:cubicBezTo>
                      <a:pt x="10" y="34"/>
                      <a:pt x="12" y="35"/>
                      <a:pt x="14" y="36"/>
                    </a:cubicBezTo>
                    <a:cubicBezTo>
                      <a:pt x="11" y="45"/>
                      <a:pt x="8" y="53"/>
                      <a:pt x="6" y="60"/>
                    </a:cubicBezTo>
                    <a:cubicBezTo>
                      <a:pt x="1" y="58"/>
                      <a:pt x="1" y="58"/>
                      <a:pt x="1" y="58"/>
                    </a:cubicBezTo>
                    <a:cubicBezTo>
                      <a:pt x="4" y="51"/>
                      <a:pt x="6" y="43"/>
                      <a:pt x="9" y="33"/>
                    </a:cubicBezTo>
                    <a:close/>
                    <a:moveTo>
                      <a:pt x="5" y="1"/>
                    </a:moveTo>
                    <a:cubicBezTo>
                      <a:pt x="10" y="4"/>
                      <a:pt x="13" y="7"/>
                      <a:pt x="16" y="9"/>
                    </a:cubicBezTo>
                    <a:cubicBezTo>
                      <a:pt x="15" y="11"/>
                      <a:pt x="14" y="12"/>
                      <a:pt x="13" y="13"/>
                    </a:cubicBezTo>
                    <a:cubicBezTo>
                      <a:pt x="10" y="11"/>
                      <a:pt x="6" y="8"/>
                      <a:pt x="2" y="5"/>
                    </a:cubicBezTo>
                    <a:lnTo>
                      <a:pt x="5" y="1"/>
                    </a:lnTo>
                    <a:close/>
                    <a:moveTo>
                      <a:pt x="48" y="8"/>
                    </a:moveTo>
                    <a:cubicBezTo>
                      <a:pt x="53" y="14"/>
                      <a:pt x="57" y="21"/>
                      <a:pt x="61" y="27"/>
                    </a:cubicBezTo>
                    <a:cubicBezTo>
                      <a:pt x="56" y="30"/>
                      <a:pt x="56" y="30"/>
                      <a:pt x="56" y="30"/>
                    </a:cubicBezTo>
                    <a:cubicBezTo>
                      <a:pt x="55" y="28"/>
                      <a:pt x="54" y="26"/>
                      <a:pt x="53" y="24"/>
                    </a:cubicBezTo>
                    <a:cubicBezTo>
                      <a:pt x="41" y="25"/>
                      <a:pt x="31" y="25"/>
                      <a:pt x="24" y="26"/>
                    </a:cubicBezTo>
                    <a:cubicBezTo>
                      <a:pt x="22" y="26"/>
                      <a:pt x="21" y="26"/>
                      <a:pt x="19" y="27"/>
                    </a:cubicBezTo>
                    <a:cubicBezTo>
                      <a:pt x="17" y="22"/>
                      <a:pt x="17" y="22"/>
                      <a:pt x="17" y="22"/>
                    </a:cubicBezTo>
                    <a:cubicBezTo>
                      <a:pt x="18" y="22"/>
                      <a:pt x="20" y="21"/>
                      <a:pt x="21" y="19"/>
                    </a:cubicBezTo>
                    <a:cubicBezTo>
                      <a:pt x="25" y="14"/>
                      <a:pt x="29" y="8"/>
                      <a:pt x="33" y="0"/>
                    </a:cubicBezTo>
                    <a:cubicBezTo>
                      <a:pt x="38" y="2"/>
                      <a:pt x="38" y="2"/>
                      <a:pt x="38" y="2"/>
                    </a:cubicBezTo>
                    <a:cubicBezTo>
                      <a:pt x="34" y="9"/>
                      <a:pt x="30" y="15"/>
                      <a:pt x="25" y="21"/>
                    </a:cubicBezTo>
                    <a:cubicBezTo>
                      <a:pt x="33" y="21"/>
                      <a:pt x="41" y="21"/>
                      <a:pt x="50" y="20"/>
                    </a:cubicBezTo>
                    <a:cubicBezTo>
                      <a:pt x="48" y="17"/>
                      <a:pt x="46" y="14"/>
                      <a:pt x="44" y="10"/>
                    </a:cubicBezTo>
                    <a:lnTo>
                      <a:pt x="48" y="8"/>
                    </a:lnTo>
                    <a:close/>
                    <a:moveTo>
                      <a:pt x="21" y="33"/>
                    </a:moveTo>
                    <a:cubicBezTo>
                      <a:pt x="55" y="33"/>
                      <a:pt x="55" y="33"/>
                      <a:pt x="55" y="33"/>
                    </a:cubicBezTo>
                    <a:cubicBezTo>
                      <a:pt x="55" y="60"/>
                      <a:pt x="55" y="60"/>
                      <a:pt x="55" y="60"/>
                    </a:cubicBezTo>
                    <a:cubicBezTo>
                      <a:pt x="50" y="60"/>
                      <a:pt x="50" y="60"/>
                      <a:pt x="50" y="60"/>
                    </a:cubicBezTo>
                    <a:cubicBezTo>
                      <a:pt x="50" y="56"/>
                      <a:pt x="50" y="56"/>
                      <a:pt x="50" y="56"/>
                    </a:cubicBezTo>
                    <a:cubicBezTo>
                      <a:pt x="25" y="56"/>
                      <a:pt x="25" y="56"/>
                      <a:pt x="25" y="56"/>
                    </a:cubicBezTo>
                    <a:cubicBezTo>
                      <a:pt x="25" y="60"/>
                      <a:pt x="25" y="60"/>
                      <a:pt x="25" y="60"/>
                    </a:cubicBezTo>
                    <a:cubicBezTo>
                      <a:pt x="21" y="60"/>
                      <a:pt x="21" y="60"/>
                      <a:pt x="21" y="60"/>
                    </a:cubicBezTo>
                    <a:lnTo>
                      <a:pt x="21" y="33"/>
                    </a:lnTo>
                    <a:close/>
                    <a:moveTo>
                      <a:pt x="50" y="37"/>
                    </a:moveTo>
                    <a:cubicBezTo>
                      <a:pt x="25" y="37"/>
                      <a:pt x="25" y="37"/>
                      <a:pt x="25" y="37"/>
                    </a:cubicBezTo>
                    <a:cubicBezTo>
                      <a:pt x="25" y="52"/>
                      <a:pt x="25" y="52"/>
                      <a:pt x="25" y="52"/>
                    </a:cubicBezTo>
                    <a:cubicBezTo>
                      <a:pt x="50" y="52"/>
                      <a:pt x="50" y="52"/>
                      <a:pt x="50" y="52"/>
                    </a:cubicBezTo>
                    <a:lnTo>
                      <a:pt x="50"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7" name="Freeform 194"/>
              <p:cNvSpPr>
                <a:spLocks noEditPoints="1"/>
              </p:cNvSpPr>
              <p:nvPr/>
            </p:nvSpPr>
            <p:spPr bwMode="auto">
              <a:xfrm>
                <a:off x="4245" y="1803"/>
                <a:ext cx="101" cy="99"/>
              </a:xfrm>
              <a:custGeom>
                <a:avLst/>
                <a:gdLst>
                  <a:gd name="T0" fmla="*/ 0 w 54"/>
                  <a:gd name="T1" fmla="*/ 0 h 53"/>
                  <a:gd name="T2" fmla="*/ 99 w 54"/>
                  <a:gd name="T3" fmla="*/ 0 h 53"/>
                  <a:gd name="T4" fmla="*/ 99 w 54"/>
                  <a:gd name="T5" fmla="*/ 9 h 53"/>
                  <a:gd name="T6" fmla="*/ 11 w 54"/>
                  <a:gd name="T7" fmla="*/ 9 h 53"/>
                  <a:gd name="T8" fmla="*/ 11 w 54"/>
                  <a:gd name="T9" fmla="*/ 90 h 53"/>
                  <a:gd name="T10" fmla="*/ 101 w 54"/>
                  <a:gd name="T11" fmla="*/ 90 h 53"/>
                  <a:gd name="T12" fmla="*/ 101 w 54"/>
                  <a:gd name="T13" fmla="*/ 99 h 53"/>
                  <a:gd name="T14" fmla="*/ 0 w 54"/>
                  <a:gd name="T15" fmla="*/ 99 h 53"/>
                  <a:gd name="T16" fmla="*/ 0 w 54"/>
                  <a:gd name="T17" fmla="*/ 0 h 53"/>
                  <a:gd name="T18" fmla="*/ 19 w 54"/>
                  <a:gd name="T19" fmla="*/ 22 h 53"/>
                  <a:gd name="T20" fmla="*/ 26 w 54"/>
                  <a:gd name="T21" fmla="*/ 17 h 53"/>
                  <a:gd name="T22" fmla="*/ 56 w 54"/>
                  <a:gd name="T23" fmla="*/ 41 h 53"/>
                  <a:gd name="T24" fmla="*/ 79 w 54"/>
                  <a:gd name="T25" fmla="*/ 13 h 53"/>
                  <a:gd name="T26" fmla="*/ 86 w 54"/>
                  <a:gd name="T27" fmla="*/ 19 h 53"/>
                  <a:gd name="T28" fmla="*/ 62 w 54"/>
                  <a:gd name="T29" fmla="*/ 49 h 53"/>
                  <a:gd name="T30" fmla="*/ 92 w 54"/>
                  <a:gd name="T31" fmla="*/ 77 h 53"/>
                  <a:gd name="T32" fmla="*/ 84 w 54"/>
                  <a:gd name="T33" fmla="*/ 84 h 53"/>
                  <a:gd name="T34" fmla="*/ 56 w 54"/>
                  <a:gd name="T35" fmla="*/ 56 h 53"/>
                  <a:gd name="T36" fmla="*/ 22 w 54"/>
                  <a:gd name="T37" fmla="*/ 86 h 53"/>
                  <a:gd name="T38" fmla="*/ 15 w 54"/>
                  <a:gd name="T39" fmla="*/ 78 h 53"/>
                  <a:gd name="T40" fmla="*/ 49 w 54"/>
                  <a:gd name="T41" fmla="*/ 49 h 53"/>
                  <a:gd name="T42" fmla="*/ 19 w 54"/>
                  <a:gd name="T43" fmla="*/ 22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
                  <a:gd name="T67" fmla="*/ 0 h 53"/>
                  <a:gd name="T68" fmla="*/ 54 w 5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 h="53">
                    <a:moveTo>
                      <a:pt x="0" y="0"/>
                    </a:moveTo>
                    <a:cubicBezTo>
                      <a:pt x="53" y="0"/>
                      <a:pt x="53" y="0"/>
                      <a:pt x="53" y="0"/>
                    </a:cubicBezTo>
                    <a:cubicBezTo>
                      <a:pt x="53" y="5"/>
                      <a:pt x="53" y="5"/>
                      <a:pt x="53" y="5"/>
                    </a:cubicBezTo>
                    <a:cubicBezTo>
                      <a:pt x="6" y="5"/>
                      <a:pt x="6" y="5"/>
                      <a:pt x="6" y="5"/>
                    </a:cubicBezTo>
                    <a:cubicBezTo>
                      <a:pt x="6" y="48"/>
                      <a:pt x="6" y="48"/>
                      <a:pt x="6" y="48"/>
                    </a:cubicBezTo>
                    <a:cubicBezTo>
                      <a:pt x="54" y="48"/>
                      <a:pt x="54" y="48"/>
                      <a:pt x="54" y="48"/>
                    </a:cubicBezTo>
                    <a:cubicBezTo>
                      <a:pt x="54" y="53"/>
                      <a:pt x="54" y="53"/>
                      <a:pt x="54" y="53"/>
                    </a:cubicBezTo>
                    <a:cubicBezTo>
                      <a:pt x="0" y="53"/>
                      <a:pt x="0" y="53"/>
                      <a:pt x="0" y="53"/>
                    </a:cubicBezTo>
                    <a:lnTo>
                      <a:pt x="0" y="0"/>
                    </a:lnTo>
                    <a:close/>
                    <a:moveTo>
                      <a:pt x="10" y="12"/>
                    </a:moveTo>
                    <a:cubicBezTo>
                      <a:pt x="14" y="9"/>
                      <a:pt x="14" y="9"/>
                      <a:pt x="14" y="9"/>
                    </a:cubicBezTo>
                    <a:cubicBezTo>
                      <a:pt x="19" y="13"/>
                      <a:pt x="24" y="17"/>
                      <a:pt x="30" y="22"/>
                    </a:cubicBezTo>
                    <a:cubicBezTo>
                      <a:pt x="34" y="18"/>
                      <a:pt x="38" y="13"/>
                      <a:pt x="42" y="7"/>
                    </a:cubicBezTo>
                    <a:cubicBezTo>
                      <a:pt x="46" y="10"/>
                      <a:pt x="46" y="10"/>
                      <a:pt x="46" y="10"/>
                    </a:cubicBezTo>
                    <a:cubicBezTo>
                      <a:pt x="42" y="16"/>
                      <a:pt x="38" y="21"/>
                      <a:pt x="33" y="26"/>
                    </a:cubicBezTo>
                    <a:cubicBezTo>
                      <a:pt x="39" y="30"/>
                      <a:pt x="44" y="35"/>
                      <a:pt x="49" y="41"/>
                    </a:cubicBezTo>
                    <a:cubicBezTo>
                      <a:pt x="45" y="45"/>
                      <a:pt x="45" y="45"/>
                      <a:pt x="45" y="45"/>
                    </a:cubicBezTo>
                    <a:cubicBezTo>
                      <a:pt x="40" y="40"/>
                      <a:pt x="35" y="35"/>
                      <a:pt x="30" y="30"/>
                    </a:cubicBezTo>
                    <a:cubicBezTo>
                      <a:pt x="24" y="36"/>
                      <a:pt x="18" y="41"/>
                      <a:pt x="12" y="46"/>
                    </a:cubicBezTo>
                    <a:cubicBezTo>
                      <a:pt x="11" y="44"/>
                      <a:pt x="9" y="43"/>
                      <a:pt x="8" y="42"/>
                    </a:cubicBezTo>
                    <a:cubicBezTo>
                      <a:pt x="14" y="37"/>
                      <a:pt x="20" y="32"/>
                      <a:pt x="26" y="26"/>
                    </a:cubicBezTo>
                    <a:cubicBezTo>
                      <a:pt x="21" y="21"/>
                      <a:pt x="16" y="17"/>
                      <a:pt x="10" y="1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8" name="Freeform 195"/>
              <p:cNvSpPr>
                <a:spLocks noEditPoints="1"/>
              </p:cNvSpPr>
              <p:nvPr/>
            </p:nvSpPr>
            <p:spPr bwMode="auto">
              <a:xfrm>
                <a:off x="4390" y="1494"/>
                <a:ext cx="110" cy="113"/>
              </a:xfrm>
              <a:custGeom>
                <a:avLst/>
                <a:gdLst>
                  <a:gd name="T0" fmla="*/ 0 w 59"/>
                  <a:gd name="T1" fmla="*/ 40 h 60"/>
                  <a:gd name="T2" fmla="*/ 50 w 59"/>
                  <a:gd name="T3" fmla="*/ 40 h 60"/>
                  <a:gd name="T4" fmla="*/ 50 w 59"/>
                  <a:gd name="T5" fmla="*/ 32 h 60"/>
                  <a:gd name="T6" fmla="*/ 9 w 59"/>
                  <a:gd name="T7" fmla="*/ 32 h 60"/>
                  <a:gd name="T8" fmla="*/ 9 w 59"/>
                  <a:gd name="T9" fmla="*/ 24 h 60"/>
                  <a:gd name="T10" fmla="*/ 50 w 59"/>
                  <a:gd name="T11" fmla="*/ 24 h 60"/>
                  <a:gd name="T12" fmla="*/ 50 w 59"/>
                  <a:gd name="T13" fmla="*/ 17 h 60"/>
                  <a:gd name="T14" fmla="*/ 2 w 59"/>
                  <a:gd name="T15" fmla="*/ 17 h 60"/>
                  <a:gd name="T16" fmla="*/ 2 w 59"/>
                  <a:gd name="T17" fmla="*/ 9 h 60"/>
                  <a:gd name="T18" fmla="*/ 50 w 59"/>
                  <a:gd name="T19" fmla="*/ 9 h 60"/>
                  <a:gd name="T20" fmla="*/ 50 w 59"/>
                  <a:gd name="T21" fmla="*/ 0 h 60"/>
                  <a:gd name="T22" fmla="*/ 60 w 59"/>
                  <a:gd name="T23" fmla="*/ 0 h 60"/>
                  <a:gd name="T24" fmla="*/ 60 w 59"/>
                  <a:gd name="T25" fmla="*/ 9 h 60"/>
                  <a:gd name="T26" fmla="*/ 108 w 59"/>
                  <a:gd name="T27" fmla="*/ 9 h 60"/>
                  <a:gd name="T28" fmla="*/ 108 w 59"/>
                  <a:gd name="T29" fmla="*/ 17 h 60"/>
                  <a:gd name="T30" fmla="*/ 60 w 59"/>
                  <a:gd name="T31" fmla="*/ 17 h 60"/>
                  <a:gd name="T32" fmla="*/ 60 w 59"/>
                  <a:gd name="T33" fmla="*/ 24 h 60"/>
                  <a:gd name="T34" fmla="*/ 99 w 59"/>
                  <a:gd name="T35" fmla="*/ 24 h 60"/>
                  <a:gd name="T36" fmla="*/ 99 w 59"/>
                  <a:gd name="T37" fmla="*/ 32 h 60"/>
                  <a:gd name="T38" fmla="*/ 60 w 59"/>
                  <a:gd name="T39" fmla="*/ 32 h 60"/>
                  <a:gd name="T40" fmla="*/ 60 w 59"/>
                  <a:gd name="T41" fmla="*/ 40 h 60"/>
                  <a:gd name="T42" fmla="*/ 110 w 59"/>
                  <a:gd name="T43" fmla="*/ 40 h 60"/>
                  <a:gd name="T44" fmla="*/ 110 w 59"/>
                  <a:gd name="T45" fmla="*/ 47 h 60"/>
                  <a:gd name="T46" fmla="*/ 0 w 59"/>
                  <a:gd name="T47" fmla="*/ 47 h 60"/>
                  <a:gd name="T48" fmla="*/ 0 w 59"/>
                  <a:gd name="T49" fmla="*/ 40 h 60"/>
                  <a:gd name="T50" fmla="*/ 24 w 59"/>
                  <a:gd name="T51" fmla="*/ 113 h 60"/>
                  <a:gd name="T52" fmla="*/ 15 w 59"/>
                  <a:gd name="T53" fmla="*/ 113 h 60"/>
                  <a:gd name="T54" fmla="*/ 15 w 59"/>
                  <a:gd name="T55" fmla="*/ 55 h 60"/>
                  <a:gd name="T56" fmla="*/ 97 w 59"/>
                  <a:gd name="T57" fmla="*/ 55 h 60"/>
                  <a:gd name="T58" fmla="*/ 97 w 59"/>
                  <a:gd name="T59" fmla="*/ 100 h 60"/>
                  <a:gd name="T60" fmla="*/ 82 w 59"/>
                  <a:gd name="T61" fmla="*/ 111 h 60"/>
                  <a:gd name="T62" fmla="*/ 65 w 59"/>
                  <a:gd name="T63" fmla="*/ 111 h 60"/>
                  <a:gd name="T64" fmla="*/ 63 w 59"/>
                  <a:gd name="T65" fmla="*/ 104 h 60"/>
                  <a:gd name="T66" fmla="*/ 80 w 59"/>
                  <a:gd name="T67" fmla="*/ 104 h 60"/>
                  <a:gd name="T68" fmla="*/ 88 w 59"/>
                  <a:gd name="T69" fmla="*/ 98 h 60"/>
                  <a:gd name="T70" fmla="*/ 88 w 59"/>
                  <a:gd name="T71" fmla="*/ 92 h 60"/>
                  <a:gd name="T72" fmla="*/ 24 w 59"/>
                  <a:gd name="T73" fmla="*/ 92 h 60"/>
                  <a:gd name="T74" fmla="*/ 24 w 59"/>
                  <a:gd name="T75" fmla="*/ 113 h 60"/>
                  <a:gd name="T76" fmla="*/ 88 w 59"/>
                  <a:gd name="T77" fmla="*/ 62 h 60"/>
                  <a:gd name="T78" fmla="*/ 24 w 59"/>
                  <a:gd name="T79" fmla="*/ 62 h 60"/>
                  <a:gd name="T80" fmla="*/ 24 w 59"/>
                  <a:gd name="T81" fmla="*/ 70 h 60"/>
                  <a:gd name="T82" fmla="*/ 88 w 59"/>
                  <a:gd name="T83" fmla="*/ 70 h 60"/>
                  <a:gd name="T84" fmla="*/ 88 w 59"/>
                  <a:gd name="T85" fmla="*/ 62 h 60"/>
                  <a:gd name="T86" fmla="*/ 24 w 59"/>
                  <a:gd name="T87" fmla="*/ 85 h 60"/>
                  <a:gd name="T88" fmla="*/ 88 w 59"/>
                  <a:gd name="T89" fmla="*/ 85 h 60"/>
                  <a:gd name="T90" fmla="*/ 88 w 59"/>
                  <a:gd name="T91" fmla="*/ 77 h 60"/>
                  <a:gd name="T92" fmla="*/ 24 w 59"/>
                  <a:gd name="T93" fmla="*/ 77 h 60"/>
                  <a:gd name="T94" fmla="*/ 24 w 59"/>
                  <a:gd name="T95" fmla="*/ 85 h 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
                  <a:gd name="T145" fmla="*/ 0 h 60"/>
                  <a:gd name="T146" fmla="*/ 59 w 59"/>
                  <a:gd name="T147" fmla="*/ 60 h 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 h="60">
                    <a:moveTo>
                      <a:pt x="0" y="21"/>
                    </a:moveTo>
                    <a:cubicBezTo>
                      <a:pt x="27" y="21"/>
                      <a:pt x="27" y="21"/>
                      <a:pt x="27" y="21"/>
                    </a:cubicBezTo>
                    <a:cubicBezTo>
                      <a:pt x="27" y="17"/>
                      <a:pt x="27" y="17"/>
                      <a:pt x="27" y="17"/>
                    </a:cubicBezTo>
                    <a:cubicBezTo>
                      <a:pt x="5" y="17"/>
                      <a:pt x="5" y="17"/>
                      <a:pt x="5" y="17"/>
                    </a:cubicBezTo>
                    <a:cubicBezTo>
                      <a:pt x="5" y="13"/>
                      <a:pt x="5" y="13"/>
                      <a:pt x="5" y="13"/>
                    </a:cubicBezTo>
                    <a:cubicBezTo>
                      <a:pt x="27" y="13"/>
                      <a:pt x="27" y="13"/>
                      <a:pt x="27" y="13"/>
                    </a:cubicBezTo>
                    <a:cubicBezTo>
                      <a:pt x="27" y="9"/>
                      <a:pt x="27" y="9"/>
                      <a:pt x="27" y="9"/>
                    </a:cubicBezTo>
                    <a:cubicBezTo>
                      <a:pt x="1" y="9"/>
                      <a:pt x="1" y="9"/>
                      <a:pt x="1" y="9"/>
                    </a:cubicBezTo>
                    <a:cubicBezTo>
                      <a:pt x="1" y="5"/>
                      <a:pt x="1" y="5"/>
                      <a:pt x="1" y="5"/>
                    </a:cubicBezTo>
                    <a:cubicBezTo>
                      <a:pt x="27" y="5"/>
                      <a:pt x="27" y="5"/>
                      <a:pt x="27" y="5"/>
                    </a:cubicBezTo>
                    <a:cubicBezTo>
                      <a:pt x="27" y="0"/>
                      <a:pt x="27" y="0"/>
                      <a:pt x="27" y="0"/>
                    </a:cubicBezTo>
                    <a:cubicBezTo>
                      <a:pt x="32" y="0"/>
                      <a:pt x="32" y="0"/>
                      <a:pt x="32" y="0"/>
                    </a:cubicBezTo>
                    <a:cubicBezTo>
                      <a:pt x="32" y="5"/>
                      <a:pt x="32" y="5"/>
                      <a:pt x="32" y="5"/>
                    </a:cubicBezTo>
                    <a:cubicBezTo>
                      <a:pt x="58" y="5"/>
                      <a:pt x="58" y="5"/>
                      <a:pt x="58" y="5"/>
                    </a:cubicBezTo>
                    <a:cubicBezTo>
                      <a:pt x="58" y="9"/>
                      <a:pt x="58" y="9"/>
                      <a:pt x="58" y="9"/>
                    </a:cubicBezTo>
                    <a:cubicBezTo>
                      <a:pt x="32" y="9"/>
                      <a:pt x="32" y="9"/>
                      <a:pt x="32" y="9"/>
                    </a:cubicBezTo>
                    <a:cubicBezTo>
                      <a:pt x="32" y="13"/>
                      <a:pt x="32" y="13"/>
                      <a:pt x="32" y="13"/>
                    </a:cubicBezTo>
                    <a:cubicBezTo>
                      <a:pt x="53" y="13"/>
                      <a:pt x="53" y="13"/>
                      <a:pt x="53" y="13"/>
                    </a:cubicBezTo>
                    <a:cubicBezTo>
                      <a:pt x="53" y="17"/>
                      <a:pt x="53" y="17"/>
                      <a:pt x="53" y="17"/>
                    </a:cubicBezTo>
                    <a:cubicBezTo>
                      <a:pt x="32" y="17"/>
                      <a:pt x="32" y="17"/>
                      <a:pt x="32" y="17"/>
                    </a:cubicBezTo>
                    <a:cubicBezTo>
                      <a:pt x="32" y="21"/>
                      <a:pt x="32" y="21"/>
                      <a:pt x="32" y="21"/>
                    </a:cubicBezTo>
                    <a:cubicBezTo>
                      <a:pt x="59" y="21"/>
                      <a:pt x="59" y="21"/>
                      <a:pt x="59" y="21"/>
                    </a:cubicBezTo>
                    <a:cubicBezTo>
                      <a:pt x="59" y="25"/>
                      <a:pt x="59" y="25"/>
                      <a:pt x="59" y="25"/>
                    </a:cubicBezTo>
                    <a:cubicBezTo>
                      <a:pt x="0" y="25"/>
                      <a:pt x="0" y="25"/>
                      <a:pt x="0" y="25"/>
                    </a:cubicBezTo>
                    <a:lnTo>
                      <a:pt x="0" y="21"/>
                    </a:lnTo>
                    <a:close/>
                    <a:moveTo>
                      <a:pt x="13" y="60"/>
                    </a:moveTo>
                    <a:cubicBezTo>
                      <a:pt x="8" y="60"/>
                      <a:pt x="8" y="60"/>
                      <a:pt x="8" y="60"/>
                    </a:cubicBezTo>
                    <a:cubicBezTo>
                      <a:pt x="8" y="29"/>
                      <a:pt x="8" y="29"/>
                      <a:pt x="8" y="29"/>
                    </a:cubicBezTo>
                    <a:cubicBezTo>
                      <a:pt x="52" y="29"/>
                      <a:pt x="52" y="29"/>
                      <a:pt x="52" y="29"/>
                    </a:cubicBezTo>
                    <a:cubicBezTo>
                      <a:pt x="52" y="53"/>
                      <a:pt x="52" y="53"/>
                      <a:pt x="52" y="53"/>
                    </a:cubicBezTo>
                    <a:cubicBezTo>
                      <a:pt x="52" y="57"/>
                      <a:pt x="49" y="59"/>
                      <a:pt x="44" y="59"/>
                    </a:cubicBezTo>
                    <a:cubicBezTo>
                      <a:pt x="41" y="59"/>
                      <a:pt x="38" y="59"/>
                      <a:pt x="35" y="59"/>
                    </a:cubicBezTo>
                    <a:cubicBezTo>
                      <a:pt x="35" y="58"/>
                      <a:pt x="34" y="56"/>
                      <a:pt x="34" y="55"/>
                    </a:cubicBezTo>
                    <a:cubicBezTo>
                      <a:pt x="37" y="55"/>
                      <a:pt x="40" y="55"/>
                      <a:pt x="43" y="55"/>
                    </a:cubicBezTo>
                    <a:cubicBezTo>
                      <a:pt x="46" y="55"/>
                      <a:pt x="47" y="54"/>
                      <a:pt x="47" y="52"/>
                    </a:cubicBezTo>
                    <a:cubicBezTo>
                      <a:pt x="47" y="49"/>
                      <a:pt x="47" y="49"/>
                      <a:pt x="47" y="49"/>
                    </a:cubicBezTo>
                    <a:cubicBezTo>
                      <a:pt x="13" y="49"/>
                      <a:pt x="13" y="49"/>
                      <a:pt x="13" y="49"/>
                    </a:cubicBezTo>
                    <a:lnTo>
                      <a:pt x="13" y="60"/>
                    </a:lnTo>
                    <a:close/>
                    <a:moveTo>
                      <a:pt x="47" y="33"/>
                    </a:moveTo>
                    <a:cubicBezTo>
                      <a:pt x="13" y="33"/>
                      <a:pt x="13" y="33"/>
                      <a:pt x="13" y="33"/>
                    </a:cubicBezTo>
                    <a:cubicBezTo>
                      <a:pt x="13" y="37"/>
                      <a:pt x="13" y="37"/>
                      <a:pt x="13" y="37"/>
                    </a:cubicBezTo>
                    <a:cubicBezTo>
                      <a:pt x="47" y="37"/>
                      <a:pt x="47" y="37"/>
                      <a:pt x="47" y="37"/>
                    </a:cubicBezTo>
                    <a:lnTo>
                      <a:pt x="47" y="33"/>
                    </a:lnTo>
                    <a:close/>
                    <a:moveTo>
                      <a:pt x="13" y="45"/>
                    </a:moveTo>
                    <a:cubicBezTo>
                      <a:pt x="47" y="45"/>
                      <a:pt x="47" y="45"/>
                      <a:pt x="47" y="45"/>
                    </a:cubicBezTo>
                    <a:cubicBezTo>
                      <a:pt x="47" y="41"/>
                      <a:pt x="47" y="41"/>
                      <a:pt x="47" y="41"/>
                    </a:cubicBezTo>
                    <a:cubicBezTo>
                      <a:pt x="13" y="41"/>
                      <a:pt x="13" y="41"/>
                      <a:pt x="13" y="41"/>
                    </a:cubicBez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99" name="Freeform 196"/>
              <p:cNvSpPr>
                <a:spLocks noEditPoints="1"/>
              </p:cNvSpPr>
              <p:nvPr/>
            </p:nvSpPr>
            <p:spPr bwMode="auto">
              <a:xfrm>
                <a:off x="4506" y="1494"/>
                <a:ext cx="115" cy="113"/>
              </a:xfrm>
              <a:custGeom>
                <a:avLst/>
                <a:gdLst>
                  <a:gd name="T0" fmla="*/ 6 w 61"/>
                  <a:gd name="T1" fmla="*/ 32 h 60"/>
                  <a:gd name="T2" fmla="*/ 19 w 61"/>
                  <a:gd name="T3" fmla="*/ 55 h 60"/>
                  <a:gd name="T4" fmla="*/ 4 w 61"/>
                  <a:gd name="T5" fmla="*/ 111 h 60"/>
                  <a:gd name="T6" fmla="*/ 25 w 61"/>
                  <a:gd name="T7" fmla="*/ 70 h 60"/>
                  <a:gd name="T8" fmla="*/ 4 w 61"/>
                  <a:gd name="T9" fmla="*/ 111 h 60"/>
                  <a:gd name="T10" fmla="*/ 9 w 61"/>
                  <a:gd name="T11" fmla="*/ 2 h 60"/>
                  <a:gd name="T12" fmla="*/ 23 w 61"/>
                  <a:gd name="T13" fmla="*/ 24 h 60"/>
                  <a:gd name="T14" fmla="*/ 25 w 61"/>
                  <a:gd name="T15" fmla="*/ 32 h 60"/>
                  <a:gd name="T16" fmla="*/ 58 w 61"/>
                  <a:gd name="T17" fmla="*/ 0 h 60"/>
                  <a:gd name="T18" fmla="*/ 113 w 61"/>
                  <a:gd name="T19" fmla="*/ 11 h 60"/>
                  <a:gd name="T20" fmla="*/ 47 w 61"/>
                  <a:gd name="T21" fmla="*/ 19 h 60"/>
                  <a:gd name="T22" fmla="*/ 25 w 61"/>
                  <a:gd name="T23" fmla="*/ 32 h 60"/>
                  <a:gd name="T24" fmla="*/ 38 w 61"/>
                  <a:gd name="T25" fmla="*/ 58 h 60"/>
                  <a:gd name="T26" fmla="*/ 104 w 61"/>
                  <a:gd name="T27" fmla="*/ 28 h 60"/>
                  <a:gd name="T28" fmla="*/ 115 w 61"/>
                  <a:gd name="T29" fmla="*/ 58 h 60"/>
                  <a:gd name="T30" fmla="*/ 104 w 61"/>
                  <a:gd name="T31" fmla="*/ 66 h 60"/>
                  <a:gd name="T32" fmla="*/ 111 w 61"/>
                  <a:gd name="T33" fmla="*/ 87 h 60"/>
                  <a:gd name="T34" fmla="*/ 102 w 61"/>
                  <a:gd name="T35" fmla="*/ 94 h 60"/>
                  <a:gd name="T36" fmla="*/ 83 w 61"/>
                  <a:gd name="T37" fmla="*/ 113 h 60"/>
                  <a:gd name="T38" fmla="*/ 64 w 61"/>
                  <a:gd name="T39" fmla="*/ 102 h 60"/>
                  <a:gd name="T40" fmla="*/ 92 w 61"/>
                  <a:gd name="T41" fmla="*/ 94 h 60"/>
                  <a:gd name="T42" fmla="*/ 34 w 61"/>
                  <a:gd name="T43" fmla="*/ 87 h 60"/>
                  <a:gd name="T44" fmla="*/ 26 w 61"/>
                  <a:gd name="T45" fmla="*/ 66 h 60"/>
                  <a:gd name="T46" fmla="*/ 94 w 61"/>
                  <a:gd name="T47" fmla="*/ 66 h 60"/>
                  <a:gd name="T48" fmla="*/ 41 w 61"/>
                  <a:gd name="T49" fmla="*/ 87 h 60"/>
                  <a:gd name="T50" fmla="*/ 94 w 61"/>
                  <a:gd name="T51" fmla="*/ 66 h 60"/>
                  <a:gd name="T52" fmla="*/ 49 w 61"/>
                  <a:gd name="T53" fmla="*/ 36 h 60"/>
                  <a:gd name="T54" fmla="*/ 94 w 61"/>
                  <a:gd name="T55" fmla="*/ 58 h 60"/>
                  <a:gd name="T56" fmla="*/ 58 w 61"/>
                  <a:gd name="T57" fmla="*/ 73 h 60"/>
                  <a:gd name="T58" fmla="*/ 79 w 61"/>
                  <a:gd name="T59" fmla="*/ 79 h 60"/>
                  <a:gd name="T60" fmla="*/ 58 w 61"/>
                  <a:gd name="T61" fmla="*/ 73 h 60"/>
                  <a:gd name="T62" fmla="*/ 66 w 61"/>
                  <a:gd name="T63" fmla="*/ 38 h 60"/>
                  <a:gd name="T64" fmla="*/ 74 w 61"/>
                  <a:gd name="T65" fmla="*/ 57 h 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
                  <a:gd name="T100" fmla="*/ 0 h 60"/>
                  <a:gd name="T101" fmla="*/ 61 w 61"/>
                  <a:gd name="T102" fmla="*/ 60 h 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 h="60">
                    <a:moveTo>
                      <a:pt x="0" y="20"/>
                    </a:moveTo>
                    <a:cubicBezTo>
                      <a:pt x="3" y="17"/>
                      <a:pt x="3" y="17"/>
                      <a:pt x="3" y="17"/>
                    </a:cubicBezTo>
                    <a:cubicBezTo>
                      <a:pt x="7" y="19"/>
                      <a:pt x="10" y="22"/>
                      <a:pt x="13" y="25"/>
                    </a:cubicBezTo>
                    <a:cubicBezTo>
                      <a:pt x="12" y="26"/>
                      <a:pt x="11" y="28"/>
                      <a:pt x="10" y="29"/>
                    </a:cubicBezTo>
                    <a:cubicBezTo>
                      <a:pt x="6" y="25"/>
                      <a:pt x="3" y="22"/>
                      <a:pt x="0" y="20"/>
                    </a:cubicBezTo>
                    <a:close/>
                    <a:moveTo>
                      <a:pt x="2" y="59"/>
                    </a:moveTo>
                    <a:cubicBezTo>
                      <a:pt x="4" y="51"/>
                      <a:pt x="6" y="44"/>
                      <a:pt x="8" y="35"/>
                    </a:cubicBezTo>
                    <a:cubicBezTo>
                      <a:pt x="10" y="36"/>
                      <a:pt x="11" y="36"/>
                      <a:pt x="13" y="37"/>
                    </a:cubicBezTo>
                    <a:cubicBezTo>
                      <a:pt x="11" y="45"/>
                      <a:pt x="9" y="53"/>
                      <a:pt x="7" y="60"/>
                    </a:cubicBezTo>
                    <a:lnTo>
                      <a:pt x="2" y="59"/>
                    </a:lnTo>
                    <a:close/>
                    <a:moveTo>
                      <a:pt x="2" y="4"/>
                    </a:moveTo>
                    <a:cubicBezTo>
                      <a:pt x="5" y="1"/>
                      <a:pt x="5" y="1"/>
                      <a:pt x="5" y="1"/>
                    </a:cubicBezTo>
                    <a:cubicBezTo>
                      <a:pt x="8" y="3"/>
                      <a:pt x="11" y="5"/>
                      <a:pt x="16" y="9"/>
                    </a:cubicBezTo>
                    <a:cubicBezTo>
                      <a:pt x="14" y="11"/>
                      <a:pt x="13" y="12"/>
                      <a:pt x="12" y="13"/>
                    </a:cubicBezTo>
                    <a:cubicBezTo>
                      <a:pt x="8" y="9"/>
                      <a:pt x="4" y="6"/>
                      <a:pt x="2" y="4"/>
                    </a:cubicBezTo>
                    <a:close/>
                    <a:moveTo>
                      <a:pt x="13" y="17"/>
                    </a:moveTo>
                    <a:cubicBezTo>
                      <a:pt x="18" y="12"/>
                      <a:pt x="22" y="7"/>
                      <a:pt x="25" y="0"/>
                    </a:cubicBezTo>
                    <a:cubicBezTo>
                      <a:pt x="31" y="0"/>
                      <a:pt x="31" y="0"/>
                      <a:pt x="31" y="0"/>
                    </a:cubicBezTo>
                    <a:cubicBezTo>
                      <a:pt x="30" y="2"/>
                      <a:pt x="28" y="4"/>
                      <a:pt x="27" y="6"/>
                    </a:cubicBezTo>
                    <a:cubicBezTo>
                      <a:pt x="60" y="6"/>
                      <a:pt x="60" y="6"/>
                      <a:pt x="60" y="6"/>
                    </a:cubicBezTo>
                    <a:cubicBezTo>
                      <a:pt x="60" y="10"/>
                      <a:pt x="60" y="10"/>
                      <a:pt x="60" y="10"/>
                    </a:cubicBezTo>
                    <a:cubicBezTo>
                      <a:pt x="25" y="10"/>
                      <a:pt x="25" y="10"/>
                      <a:pt x="25" y="10"/>
                    </a:cubicBezTo>
                    <a:cubicBezTo>
                      <a:pt x="22" y="14"/>
                      <a:pt x="19" y="18"/>
                      <a:pt x="16" y="21"/>
                    </a:cubicBezTo>
                    <a:cubicBezTo>
                      <a:pt x="15" y="20"/>
                      <a:pt x="14" y="18"/>
                      <a:pt x="13" y="17"/>
                    </a:cubicBezTo>
                    <a:close/>
                    <a:moveTo>
                      <a:pt x="14" y="31"/>
                    </a:moveTo>
                    <a:cubicBezTo>
                      <a:pt x="20" y="31"/>
                      <a:pt x="20" y="31"/>
                      <a:pt x="20" y="31"/>
                    </a:cubicBezTo>
                    <a:cubicBezTo>
                      <a:pt x="22" y="15"/>
                      <a:pt x="22" y="15"/>
                      <a:pt x="22" y="15"/>
                    </a:cubicBezTo>
                    <a:cubicBezTo>
                      <a:pt x="55" y="15"/>
                      <a:pt x="55" y="15"/>
                      <a:pt x="55" y="15"/>
                    </a:cubicBezTo>
                    <a:cubicBezTo>
                      <a:pt x="55" y="21"/>
                      <a:pt x="55" y="26"/>
                      <a:pt x="55" y="31"/>
                    </a:cubicBezTo>
                    <a:cubicBezTo>
                      <a:pt x="61" y="31"/>
                      <a:pt x="61" y="31"/>
                      <a:pt x="61" y="31"/>
                    </a:cubicBezTo>
                    <a:cubicBezTo>
                      <a:pt x="61" y="35"/>
                      <a:pt x="61" y="35"/>
                      <a:pt x="61" y="35"/>
                    </a:cubicBezTo>
                    <a:cubicBezTo>
                      <a:pt x="55" y="35"/>
                      <a:pt x="55" y="35"/>
                      <a:pt x="55" y="35"/>
                    </a:cubicBezTo>
                    <a:cubicBezTo>
                      <a:pt x="54" y="39"/>
                      <a:pt x="54" y="43"/>
                      <a:pt x="54" y="46"/>
                    </a:cubicBezTo>
                    <a:cubicBezTo>
                      <a:pt x="59" y="46"/>
                      <a:pt x="59" y="46"/>
                      <a:pt x="59" y="46"/>
                    </a:cubicBezTo>
                    <a:cubicBezTo>
                      <a:pt x="59" y="50"/>
                      <a:pt x="59" y="50"/>
                      <a:pt x="59" y="50"/>
                    </a:cubicBezTo>
                    <a:cubicBezTo>
                      <a:pt x="54" y="50"/>
                      <a:pt x="54" y="50"/>
                      <a:pt x="54" y="50"/>
                    </a:cubicBezTo>
                    <a:cubicBezTo>
                      <a:pt x="54" y="53"/>
                      <a:pt x="53" y="56"/>
                      <a:pt x="51" y="57"/>
                    </a:cubicBezTo>
                    <a:cubicBezTo>
                      <a:pt x="50" y="59"/>
                      <a:pt x="47" y="60"/>
                      <a:pt x="44" y="60"/>
                    </a:cubicBezTo>
                    <a:cubicBezTo>
                      <a:pt x="41" y="60"/>
                      <a:pt x="39" y="60"/>
                      <a:pt x="35" y="59"/>
                    </a:cubicBezTo>
                    <a:cubicBezTo>
                      <a:pt x="35" y="58"/>
                      <a:pt x="35" y="56"/>
                      <a:pt x="34" y="54"/>
                    </a:cubicBezTo>
                    <a:cubicBezTo>
                      <a:pt x="38" y="55"/>
                      <a:pt x="42" y="55"/>
                      <a:pt x="44" y="55"/>
                    </a:cubicBezTo>
                    <a:cubicBezTo>
                      <a:pt x="47" y="55"/>
                      <a:pt x="49" y="53"/>
                      <a:pt x="49" y="50"/>
                    </a:cubicBezTo>
                    <a:cubicBezTo>
                      <a:pt x="18" y="50"/>
                      <a:pt x="18" y="50"/>
                      <a:pt x="18" y="50"/>
                    </a:cubicBezTo>
                    <a:cubicBezTo>
                      <a:pt x="18" y="46"/>
                      <a:pt x="18" y="46"/>
                      <a:pt x="18" y="46"/>
                    </a:cubicBezTo>
                    <a:cubicBezTo>
                      <a:pt x="19" y="35"/>
                      <a:pt x="19" y="35"/>
                      <a:pt x="19" y="35"/>
                    </a:cubicBezTo>
                    <a:cubicBezTo>
                      <a:pt x="14" y="35"/>
                      <a:pt x="14" y="35"/>
                      <a:pt x="14" y="35"/>
                    </a:cubicBezTo>
                    <a:lnTo>
                      <a:pt x="14" y="31"/>
                    </a:lnTo>
                    <a:close/>
                    <a:moveTo>
                      <a:pt x="50" y="35"/>
                    </a:moveTo>
                    <a:cubicBezTo>
                      <a:pt x="24" y="35"/>
                      <a:pt x="24" y="35"/>
                      <a:pt x="24" y="35"/>
                    </a:cubicBezTo>
                    <a:cubicBezTo>
                      <a:pt x="22" y="46"/>
                      <a:pt x="22" y="46"/>
                      <a:pt x="22" y="46"/>
                    </a:cubicBezTo>
                    <a:cubicBezTo>
                      <a:pt x="49" y="46"/>
                      <a:pt x="49" y="46"/>
                      <a:pt x="49" y="46"/>
                    </a:cubicBezTo>
                    <a:cubicBezTo>
                      <a:pt x="50" y="43"/>
                      <a:pt x="50" y="39"/>
                      <a:pt x="50" y="35"/>
                    </a:cubicBezTo>
                    <a:close/>
                    <a:moveTo>
                      <a:pt x="50" y="19"/>
                    </a:moveTo>
                    <a:cubicBezTo>
                      <a:pt x="26" y="19"/>
                      <a:pt x="26" y="19"/>
                      <a:pt x="26" y="19"/>
                    </a:cubicBezTo>
                    <a:cubicBezTo>
                      <a:pt x="25" y="31"/>
                      <a:pt x="25" y="31"/>
                      <a:pt x="25" y="31"/>
                    </a:cubicBezTo>
                    <a:cubicBezTo>
                      <a:pt x="50" y="31"/>
                      <a:pt x="50" y="31"/>
                      <a:pt x="50" y="31"/>
                    </a:cubicBezTo>
                    <a:cubicBezTo>
                      <a:pt x="50" y="27"/>
                      <a:pt x="50" y="23"/>
                      <a:pt x="50" y="19"/>
                    </a:cubicBezTo>
                    <a:close/>
                    <a:moveTo>
                      <a:pt x="31" y="39"/>
                    </a:moveTo>
                    <a:cubicBezTo>
                      <a:pt x="34" y="36"/>
                      <a:pt x="34" y="36"/>
                      <a:pt x="34" y="36"/>
                    </a:cubicBezTo>
                    <a:cubicBezTo>
                      <a:pt x="37" y="38"/>
                      <a:pt x="39" y="40"/>
                      <a:pt x="42" y="42"/>
                    </a:cubicBezTo>
                    <a:cubicBezTo>
                      <a:pt x="39" y="45"/>
                      <a:pt x="39" y="45"/>
                      <a:pt x="39" y="45"/>
                    </a:cubicBezTo>
                    <a:cubicBezTo>
                      <a:pt x="36" y="43"/>
                      <a:pt x="34" y="41"/>
                      <a:pt x="31" y="39"/>
                    </a:cubicBezTo>
                    <a:close/>
                    <a:moveTo>
                      <a:pt x="32" y="23"/>
                    </a:moveTo>
                    <a:cubicBezTo>
                      <a:pt x="35" y="20"/>
                      <a:pt x="35" y="20"/>
                      <a:pt x="35" y="20"/>
                    </a:cubicBezTo>
                    <a:cubicBezTo>
                      <a:pt x="37" y="22"/>
                      <a:pt x="40" y="24"/>
                      <a:pt x="43" y="26"/>
                    </a:cubicBezTo>
                    <a:cubicBezTo>
                      <a:pt x="39" y="30"/>
                      <a:pt x="39" y="30"/>
                      <a:pt x="39" y="30"/>
                    </a:cubicBezTo>
                    <a:cubicBezTo>
                      <a:pt x="37" y="27"/>
                      <a:pt x="35" y="25"/>
                      <a:pt x="32" y="23"/>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0" name="Freeform 197"/>
              <p:cNvSpPr>
                <a:spLocks noEditPoints="1"/>
              </p:cNvSpPr>
              <p:nvPr/>
            </p:nvSpPr>
            <p:spPr bwMode="auto">
              <a:xfrm>
                <a:off x="4624" y="1494"/>
                <a:ext cx="115" cy="113"/>
              </a:xfrm>
              <a:custGeom>
                <a:avLst/>
                <a:gdLst>
                  <a:gd name="T0" fmla="*/ 0 w 61"/>
                  <a:gd name="T1" fmla="*/ 49 h 60"/>
                  <a:gd name="T2" fmla="*/ 87 w 61"/>
                  <a:gd name="T3" fmla="*/ 24 h 60"/>
                  <a:gd name="T4" fmla="*/ 92 w 61"/>
                  <a:gd name="T5" fmla="*/ 32 h 60"/>
                  <a:gd name="T6" fmla="*/ 34 w 61"/>
                  <a:gd name="T7" fmla="*/ 49 h 60"/>
                  <a:gd name="T8" fmla="*/ 102 w 61"/>
                  <a:gd name="T9" fmla="*/ 49 h 60"/>
                  <a:gd name="T10" fmla="*/ 102 w 61"/>
                  <a:gd name="T11" fmla="*/ 113 h 60"/>
                  <a:gd name="T12" fmla="*/ 92 w 61"/>
                  <a:gd name="T13" fmla="*/ 113 h 60"/>
                  <a:gd name="T14" fmla="*/ 92 w 61"/>
                  <a:gd name="T15" fmla="*/ 107 h 60"/>
                  <a:gd name="T16" fmla="*/ 28 w 61"/>
                  <a:gd name="T17" fmla="*/ 107 h 60"/>
                  <a:gd name="T18" fmla="*/ 28 w 61"/>
                  <a:gd name="T19" fmla="*/ 113 h 60"/>
                  <a:gd name="T20" fmla="*/ 19 w 61"/>
                  <a:gd name="T21" fmla="*/ 113 h 60"/>
                  <a:gd name="T22" fmla="*/ 19 w 61"/>
                  <a:gd name="T23" fmla="*/ 53 h 60"/>
                  <a:gd name="T24" fmla="*/ 4 w 61"/>
                  <a:gd name="T25" fmla="*/ 57 h 60"/>
                  <a:gd name="T26" fmla="*/ 0 w 61"/>
                  <a:gd name="T27" fmla="*/ 49 h 60"/>
                  <a:gd name="T28" fmla="*/ 36 w 61"/>
                  <a:gd name="T29" fmla="*/ 8 h 60"/>
                  <a:gd name="T30" fmla="*/ 41 w 61"/>
                  <a:gd name="T31" fmla="*/ 13 h 60"/>
                  <a:gd name="T32" fmla="*/ 8 w 61"/>
                  <a:gd name="T33" fmla="*/ 38 h 60"/>
                  <a:gd name="T34" fmla="*/ 2 w 61"/>
                  <a:gd name="T35" fmla="*/ 30 h 60"/>
                  <a:gd name="T36" fmla="*/ 36 w 61"/>
                  <a:gd name="T37" fmla="*/ 8 h 60"/>
                  <a:gd name="T38" fmla="*/ 92 w 61"/>
                  <a:gd name="T39" fmla="*/ 58 h 60"/>
                  <a:gd name="T40" fmla="*/ 28 w 61"/>
                  <a:gd name="T41" fmla="*/ 58 h 60"/>
                  <a:gd name="T42" fmla="*/ 28 w 61"/>
                  <a:gd name="T43" fmla="*/ 66 h 60"/>
                  <a:gd name="T44" fmla="*/ 92 w 61"/>
                  <a:gd name="T45" fmla="*/ 66 h 60"/>
                  <a:gd name="T46" fmla="*/ 92 w 61"/>
                  <a:gd name="T47" fmla="*/ 58 h 60"/>
                  <a:gd name="T48" fmla="*/ 28 w 61"/>
                  <a:gd name="T49" fmla="*/ 83 h 60"/>
                  <a:gd name="T50" fmla="*/ 92 w 61"/>
                  <a:gd name="T51" fmla="*/ 83 h 60"/>
                  <a:gd name="T52" fmla="*/ 92 w 61"/>
                  <a:gd name="T53" fmla="*/ 73 h 60"/>
                  <a:gd name="T54" fmla="*/ 28 w 61"/>
                  <a:gd name="T55" fmla="*/ 73 h 60"/>
                  <a:gd name="T56" fmla="*/ 28 w 61"/>
                  <a:gd name="T57" fmla="*/ 83 h 60"/>
                  <a:gd name="T58" fmla="*/ 28 w 61"/>
                  <a:gd name="T59" fmla="*/ 100 h 60"/>
                  <a:gd name="T60" fmla="*/ 92 w 61"/>
                  <a:gd name="T61" fmla="*/ 100 h 60"/>
                  <a:gd name="T62" fmla="*/ 92 w 61"/>
                  <a:gd name="T63" fmla="*/ 90 h 60"/>
                  <a:gd name="T64" fmla="*/ 28 w 61"/>
                  <a:gd name="T65" fmla="*/ 90 h 60"/>
                  <a:gd name="T66" fmla="*/ 28 w 61"/>
                  <a:gd name="T67" fmla="*/ 100 h 60"/>
                  <a:gd name="T68" fmla="*/ 53 w 61"/>
                  <a:gd name="T69" fmla="*/ 0 h 60"/>
                  <a:gd name="T70" fmla="*/ 62 w 61"/>
                  <a:gd name="T71" fmla="*/ 0 h 60"/>
                  <a:gd name="T72" fmla="*/ 62 w 61"/>
                  <a:gd name="T73" fmla="*/ 32 h 60"/>
                  <a:gd name="T74" fmla="*/ 53 w 61"/>
                  <a:gd name="T75" fmla="*/ 32 h 60"/>
                  <a:gd name="T76" fmla="*/ 53 w 61"/>
                  <a:gd name="T77" fmla="*/ 0 h 60"/>
                  <a:gd name="T78" fmla="*/ 75 w 61"/>
                  <a:gd name="T79" fmla="*/ 13 h 60"/>
                  <a:gd name="T80" fmla="*/ 81 w 61"/>
                  <a:gd name="T81" fmla="*/ 8 h 60"/>
                  <a:gd name="T82" fmla="*/ 115 w 61"/>
                  <a:gd name="T83" fmla="*/ 26 h 60"/>
                  <a:gd name="T84" fmla="*/ 109 w 61"/>
                  <a:gd name="T85" fmla="*/ 34 h 60"/>
                  <a:gd name="T86" fmla="*/ 75 w 61"/>
                  <a:gd name="T87" fmla="*/ 13 h 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1"/>
                  <a:gd name="T133" fmla="*/ 0 h 60"/>
                  <a:gd name="T134" fmla="*/ 61 w 61"/>
                  <a:gd name="T135" fmla="*/ 60 h 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1" h="60">
                    <a:moveTo>
                      <a:pt x="0" y="26"/>
                    </a:moveTo>
                    <a:cubicBezTo>
                      <a:pt x="19" y="22"/>
                      <a:pt x="35" y="18"/>
                      <a:pt x="46" y="13"/>
                    </a:cubicBezTo>
                    <a:cubicBezTo>
                      <a:pt x="49" y="17"/>
                      <a:pt x="49" y="17"/>
                      <a:pt x="49" y="17"/>
                    </a:cubicBezTo>
                    <a:cubicBezTo>
                      <a:pt x="41" y="20"/>
                      <a:pt x="30" y="23"/>
                      <a:pt x="18" y="26"/>
                    </a:cubicBezTo>
                    <a:cubicBezTo>
                      <a:pt x="54" y="26"/>
                      <a:pt x="54" y="26"/>
                      <a:pt x="54" y="26"/>
                    </a:cubicBezTo>
                    <a:cubicBezTo>
                      <a:pt x="54" y="60"/>
                      <a:pt x="54" y="60"/>
                      <a:pt x="54" y="60"/>
                    </a:cubicBezTo>
                    <a:cubicBezTo>
                      <a:pt x="49" y="60"/>
                      <a:pt x="49" y="60"/>
                      <a:pt x="49" y="60"/>
                    </a:cubicBezTo>
                    <a:cubicBezTo>
                      <a:pt x="49" y="57"/>
                      <a:pt x="49" y="57"/>
                      <a:pt x="49" y="57"/>
                    </a:cubicBezTo>
                    <a:cubicBezTo>
                      <a:pt x="15" y="57"/>
                      <a:pt x="15" y="57"/>
                      <a:pt x="15" y="57"/>
                    </a:cubicBezTo>
                    <a:cubicBezTo>
                      <a:pt x="15" y="60"/>
                      <a:pt x="15" y="60"/>
                      <a:pt x="15" y="60"/>
                    </a:cubicBezTo>
                    <a:cubicBezTo>
                      <a:pt x="10" y="60"/>
                      <a:pt x="10" y="60"/>
                      <a:pt x="10" y="60"/>
                    </a:cubicBezTo>
                    <a:cubicBezTo>
                      <a:pt x="10" y="28"/>
                      <a:pt x="10" y="28"/>
                      <a:pt x="10" y="28"/>
                    </a:cubicBezTo>
                    <a:cubicBezTo>
                      <a:pt x="7" y="29"/>
                      <a:pt x="4" y="29"/>
                      <a:pt x="2" y="30"/>
                    </a:cubicBezTo>
                    <a:cubicBezTo>
                      <a:pt x="1" y="29"/>
                      <a:pt x="1" y="27"/>
                      <a:pt x="0" y="26"/>
                    </a:cubicBezTo>
                    <a:close/>
                    <a:moveTo>
                      <a:pt x="19" y="4"/>
                    </a:moveTo>
                    <a:cubicBezTo>
                      <a:pt x="22" y="7"/>
                      <a:pt x="22" y="7"/>
                      <a:pt x="22" y="7"/>
                    </a:cubicBezTo>
                    <a:cubicBezTo>
                      <a:pt x="16" y="12"/>
                      <a:pt x="10" y="16"/>
                      <a:pt x="4" y="20"/>
                    </a:cubicBezTo>
                    <a:cubicBezTo>
                      <a:pt x="3" y="19"/>
                      <a:pt x="2" y="18"/>
                      <a:pt x="1" y="16"/>
                    </a:cubicBezTo>
                    <a:cubicBezTo>
                      <a:pt x="8" y="12"/>
                      <a:pt x="14" y="8"/>
                      <a:pt x="19" y="4"/>
                    </a:cubicBezTo>
                    <a:close/>
                    <a:moveTo>
                      <a:pt x="49" y="31"/>
                    </a:moveTo>
                    <a:cubicBezTo>
                      <a:pt x="15" y="31"/>
                      <a:pt x="15" y="31"/>
                      <a:pt x="15" y="31"/>
                    </a:cubicBezTo>
                    <a:cubicBezTo>
                      <a:pt x="15" y="35"/>
                      <a:pt x="15" y="35"/>
                      <a:pt x="15" y="35"/>
                    </a:cubicBezTo>
                    <a:cubicBezTo>
                      <a:pt x="49" y="35"/>
                      <a:pt x="49" y="35"/>
                      <a:pt x="49" y="35"/>
                    </a:cubicBezTo>
                    <a:lnTo>
                      <a:pt x="49" y="31"/>
                    </a:lnTo>
                    <a:close/>
                    <a:moveTo>
                      <a:pt x="15" y="44"/>
                    </a:moveTo>
                    <a:cubicBezTo>
                      <a:pt x="49" y="44"/>
                      <a:pt x="49" y="44"/>
                      <a:pt x="49" y="44"/>
                    </a:cubicBezTo>
                    <a:cubicBezTo>
                      <a:pt x="49" y="39"/>
                      <a:pt x="49" y="39"/>
                      <a:pt x="49" y="39"/>
                    </a:cubicBezTo>
                    <a:cubicBezTo>
                      <a:pt x="15" y="39"/>
                      <a:pt x="15" y="39"/>
                      <a:pt x="15" y="39"/>
                    </a:cubicBezTo>
                    <a:lnTo>
                      <a:pt x="15" y="44"/>
                    </a:lnTo>
                    <a:close/>
                    <a:moveTo>
                      <a:pt x="15" y="53"/>
                    </a:moveTo>
                    <a:cubicBezTo>
                      <a:pt x="49" y="53"/>
                      <a:pt x="49" y="53"/>
                      <a:pt x="49" y="53"/>
                    </a:cubicBezTo>
                    <a:cubicBezTo>
                      <a:pt x="49" y="48"/>
                      <a:pt x="49" y="48"/>
                      <a:pt x="49" y="48"/>
                    </a:cubicBezTo>
                    <a:cubicBezTo>
                      <a:pt x="15" y="48"/>
                      <a:pt x="15" y="48"/>
                      <a:pt x="15" y="48"/>
                    </a:cubicBezTo>
                    <a:lnTo>
                      <a:pt x="15" y="53"/>
                    </a:lnTo>
                    <a:close/>
                    <a:moveTo>
                      <a:pt x="28" y="0"/>
                    </a:moveTo>
                    <a:cubicBezTo>
                      <a:pt x="33" y="0"/>
                      <a:pt x="33" y="0"/>
                      <a:pt x="33" y="0"/>
                    </a:cubicBezTo>
                    <a:cubicBezTo>
                      <a:pt x="33" y="17"/>
                      <a:pt x="33" y="17"/>
                      <a:pt x="33" y="17"/>
                    </a:cubicBezTo>
                    <a:cubicBezTo>
                      <a:pt x="28" y="17"/>
                      <a:pt x="28" y="17"/>
                      <a:pt x="28" y="17"/>
                    </a:cubicBezTo>
                    <a:lnTo>
                      <a:pt x="28" y="0"/>
                    </a:lnTo>
                    <a:close/>
                    <a:moveTo>
                      <a:pt x="40" y="7"/>
                    </a:moveTo>
                    <a:cubicBezTo>
                      <a:pt x="43" y="4"/>
                      <a:pt x="43" y="4"/>
                      <a:pt x="43" y="4"/>
                    </a:cubicBezTo>
                    <a:cubicBezTo>
                      <a:pt x="49" y="7"/>
                      <a:pt x="55" y="10"/>
                      <a:pt x="61" y="14"/>
                    </a:cubicBezTo>
                    <a:cubicBezTo>
                      <a:pt x="58" y="18"/>
                      <a:pt x="58" y="18"/>
                      <a:pt x="58" y="18"/>
                    </a:cubicBezTo>
                    <a:cubicBezTo>
                      <a:pt x="52" y="15"/>
                      <a:pt x="46" y="11"/>
                      <a:pt x="40" y="7"/>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1" name="Freeform 198"/>
              <p:cNvSpPr>
                <a:spLocks noEditPoints="1"/>
              </p:cNvSpPr>
              <p:nvPr/>
            </p:nvSpPr>
            <p:spPr bwMode="auto">
              <a:xfrm>
                <a:off x="5811" y="1714"/>
                <a:ext cx="75" cy="72"/>
              </a:xfrm>
              <a:custGeom>
                <a:avLst/>
                <a:gdLst>
                  <a:gd name="T0" fmla="*/ 4 w 40"/>
                  <a:gd name="T1" fmla="*/ 19 h 38"/>
                  <a:gd name="T2" fmla="*/ 17 w 40"/>
                  <a:gd name="T3" fmla="*/ 30 h 38"/>
                  <a:gd name="T4" fmla="*/ 13 w 40"/>
                  <a:gd name="T5" fmla="*/ 34 h 38"/>
                  <a:gd name="T6" fmla="*/ 0 w 40"/>
                  <a:gd name="T7" fmla="*/ 25 h 38"/>
                  <a:gd name="T8" fmla="*/ 4 w 40"/>
                  <a:gd name="T9" fmla="*/ 19 h 38"/>
                  <a:gd name="T10" fmla="*/ 11 w 40"/>
                  <a:gd name="T11" fmla="*/ 42 h 38"/>
                  <a:gd name="T12" fmla="*/ 17 w 40"/>
                  <a:gd name="T13" fmla="*/ 44 h 38"/>
                  <a:gd name="T14" fmla="*/ 9 w 40"/>
                  <a:gd name="T15" fmla="*/ 72 h 38"/>
                  <a:gd name="T16" fmla="*/ 4 w 40"/>
                  <a:gd name="T17" fmla="*/ 70 h 38"/>
                  <a:gd name="T18" fmla="*/ 11 w 40"/>
                  <a:gd name="T19" fmla="*/ 42 h 38"/>
                  <a:gd name="T20" fmla="*/ 8 w 40"/>
                  <a:gd name="T21" fmla="*/ 0 h 38"/>
                  <a:gd name="T22" fmla="*/ 21 w 40"/>
                  <a:gd name="T23" fmla="*/ 9 h 38"/>
                  <a:gd name="T24" fmla="*/ 17 w 40"/>
                  <a:gd name="T25" fmla="*/ 15 h 38"/>
                  <a:gd name="T26" fmla="*/ 4 w 40"/>
                  <a:gd name="T27" fmla="*/ 4 h 38"/>
                  <a:gd name="T28" fmla="*/ 8 w 40"/>
                  <a:gd name="T29" fmla="*/ 0 h 38"/>
                  <a:gd name="T30" fmla="*/ 22 w 40"/>
                  <a:gd name="T31" fmla="*/ 2 h 38"/>
                  <a:gd name="T32" fmla="*/ 75 w 40"/>
                  <a:gd name="T33" fmla="*/ 2 h 38"/>
                  <a:gd name="T34" fmla="*/ 75 w 40"/>
                  <a:gd name="T35" fmla="*/ 8 h 38"/>
                  <a:gd name="T36" fmla="*/ 68 w 40"/>
                  <a:gd name="T37" fmla="*/ 8 h 38"/>
                  <a:gd name="T38" fmla="*/ 68 w 40"/>
                  <a:gd name="T39" fmla="*/ 63 h 38"/>
                  <a:gd name="T40" fmla="*/ 58 w 40"/>
                  <a:gd name="T41" fmla="*/ 72 h 38"/>
                  <a:gd name="T42" fmla="*/ 45 w 40"/>
                  <a:gd name="T43" fmla="*/ 72 h 38"/>
                  <a:gd name="T44" fmla="*/ 45 w 40"/>
                  <a:gd name="T45" fmla="*/ 64 h 38"/>
                  <a:gd name="T46" fmla="*/ 56 w 40"/>
                  <a:gd name="T47" fmla="*/ 64 h 38"/>
                  <a:gd name="T48" fmla="*/ 62 w 40"/>
                  <a:gd name="T49" fmla="*/ 61 h 38"/>
                  <a:gd name="T50" fmla="*/ 62 w 40"/>
                  <a:gd name="T51" fmla="*/ 8 h 38"/>
                  <a:gd name="T52" fmla="*/ 22 w 40"/>
                  <a:gd name="T53" fmla="*/ 8 h 38"/>
                  <a:gd name="T54" fmla="*/ 22 w 40"/>
                  <a:gd name="T55" fmla="*/ 2 h 38"/>
                  <a:gd name="T56" fmla="*/ 24 w 40"/>
                  <a:gd name="T57" fmla="*/ 19 h 38"/>
                  <a:gd name="T58" fmla="*/ 51 w 40"/>
                  <a:gd name="T59" fmla="*/ 19 h 38"/>
                  <a:gd name="T60" fmla="*/ 51 w 40"/>
                  <a:gd name="T61" fmla="*/ 51 h 38"/>
                  <a:gd name="T62" fmla="*/ 32 w 40"/>
                  <a:gd name="T63" fmla="*/ 51 h 38"/>
                  <a:gd name="T64" fmla="*/ 32 w 40"/>
                  <a:gd name="T65" fmla="*/ 57 h 38"/>
                  <a:gd name="T66" fmla="*/ 24 w 40"/>
                  <a:gd name="T67" fmla="*/ 57 h 38"/>
                  <a:gd name="T68" fmla="*/ 24 w 40"/>
                  <a:gd name="T69" fmla="*/ 19 h 38"/>
                  <a:gd name="T70" fmla="*/ 45 w 40"/>
                  <a:gd name="T71" fmla="*/ 25 h 38"/>
                  <a:gd name="T72" fmla="*/ 32 w 40"/>
                  <a:gd name="T73" fmla="*/ 25 h 38"/>
                  <a:gd name="T74" fmla="*/ 32 w 40"/>
                  <a:gd name="T75" fmla="*/ 45 h 38"/>
                  <a:gd name="T76" fmla="*/ 45 w 40"/>
                  <a:gd name="T77" fmla="*/ 45 h 38"/>
                  <a:gd name="T78" fmla="*/ 45 w 40"/>
                  <a:gd name="T79" fmla="*/ 25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0"/>
                  <a:gd name="T121" fmla="*/ 0 h 38"/>
                  <a:gd name="T122" fmla="*/ 40 w 40"/>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0" h="38">
                    <a:moveTo>
                      <a:pt x="2" y="10"/>
                    </a:moveTo>
                    <a:cubicBezTo>
                      <a:pt x="4" y="12"/>
                      <a:pt x="7" y="14"/>
                      <a:pt x="9" y="16"/>
                    </a:cubicBezTo>
                    <a:cubicBezTo>
                      <a:pt x="8" y="17"/>
                      <a:pt x="7" y="18"/>
                      <a:pt x="7" y="18"/>
                    </a:cubicBezTo>
                    <a:cubicBezTo>
                      <a:pt x="4" y="16"/>
                      <a:pt x="1" y="14"/>
                      <a:pt x="0" y="13"/>
                    </a:cubicBezTo>
                    <a:lnTo>
                      <a:pt x="2" y="10"/>
                    </a:lnTo>
                    <a:close/>
                    <a:moveTo>
                      <a:pt x="6" y="22"/>
                    </a:moveTo>
                    <a:cubicBezTo>
                      <a:pt x="7" y="22"/>
                      <a:pt x="9" y="23"/>
                      <a:pt x="9" y="23"/>
                    </a:cubicBezTo>
                    <a:cubicBezTo>
                      <a:pt x="8" y="27"/>
                      <a:pt x="7" y="32"/>
                      <a:pt x="5" y="38"/>
                    </a:cubicBezTo>
                    <a:cubicBezTo>
                      <a:pt x="2" y="37"/>
                      <a:pt x="2" y="37"/>
                      <a:pt x="2" y="37"/>
                    </a:cubicBezTo>
                    <a:cubicBezTo>
                      <a:pt x="3" y="32"/>
                      <a:pt x="5" y="27"/>
                      <a:pt x="6" y="22"/>
                    </a:cubicBezTo>
                    <a:close/>
                    <a:moveTo>
                      <a:pt x="4" y="0"/>
                    </a:moveTo>
                    <a:cubicBezTo>
                      <a:pt x="6" y="1"/>
                      <a:pt x="8" y="3"/>
                      <a:pt x="11" y="5"/>
                    </a:cubicBezTo>
                    <a:cubicBezTo>
                      <a:pt x="10" y="6"/>
                      <a:pt x="9" y="7"/>
                      <a:pt x="9" y="8"/>
                    </a:cubicBezTo>
                    <a:cubicBezTo>
                      <a:pt x="7" y="6"/>
                      <a:pt x="4" y="4"/>
                      <a:pt x="2" y="2"/>
                    </a:cubicBezTo>
                    <a:lnTo>
                      <a:pt x="4" y="0"/>
                    </a:lnTo>
                    <a:close/>
                    <a:moveTo>
                      <a:pt x="12" y="1"/>
                    </a:moveTo>
                    <a:cubicBezTo>
                      <a:pt x="40" y="1"/>
                      <a:pt x="40" y="1"/>
                      <a:pt x="40" y="1"/>
                    </a:cubicBezTo>
                    <a:cubicBezTo>
                      <a:pt x="40" y="4"/>
                      <a:pt x="40" y="4"/>
                      <a:pt x="40" y="4"/>
                    </a:cubicBezTo>
                    <a:cubicBezTo>
                      <a:pt x="36" y="4"/>
                      <a:pt x="36" y="4"/>
                      <a:pt x="36" y="4"/>
                    </a:cubicBezTo>
                    <a:cubicBezTo>
                      <a:pt x="36" y="33"/>
                      <a:pt x="36" y="33"/>
                      <a:pt x="36" y="33"/>
                    </a:cubicBezTo>
                    <a:cubicBezTo>
                      <a:pt x="36" y="36"/>
                      <a:pt x="34" y="38"/>
                      <a:pt x="31" y="38"/>
                    </a:cubicBezTo>
                    <a:cubicBezTo>
                      <a:pt x="29" y="38"/>
                      <a:pt x="27" y="38"/>
                      <a:pt x="24" y="38"/>
                    </a:cubicBezTo>
                    <a:cubicBezTo>
                      <a:pt x="24" y="36"/>
                      <a:pt x="24" y="35"/>
                      <a:pt x="24" y="34"/>
                    </a:cubicBezTo>
                    <a:cubicBezTo>
                      <a:pt x="26" y="34"/>
                      <a:pt x="28" y="34"/>
                      <a:pt x="30" y="34"/>
                    </a:cubicBezTo>
                    <a:cubicBezTo>
                      <a:pt x="32" y="34"/>
                      <a:pt x="33" y="33"/>
                      <a:pt x="33" y="32"/>
                    </a:cubicBezTo>
                    <a:cubicBezTo>
                      <a:pt x="33" y="4"/>
                      <a:pt x="33" y="4"/>
                      <a:pt x="33" y="4"/>
                    </a:cubicBezTo>
                    <a:cubicBezTo>
                      <a:pt x="12" y="4"/>
                      <a:pt x="12" y="4"/>
                      <a:pt x="12" y="4"/>
                    </a:cubicBezTo>
                    <a:lnTo>
                      <a:pt x="12" y="1"/>
                    </a:lnTo>
                    <a:close/>
                    <a:moveTo>
                      <a:pt x="13" y="10"/>
                    </a:moveTo>
                    <a:cubicBezTo>
                      <a:pt x="27" y="10"/>
                      <a:pt x="27" y="10"/>
                      <a:pt x="27" y="10"/>
                    </a:cubicBezTo>
                    <a:cubicBezTo>
                      <a:pt x="27" y="27"/>
                      <a:pt x="27" y="27"/>
                      <a:pt x="27" y="27"/>
                    </a:cubicBezTo>
                    <a:cubicBezTo>
                      <a:pt x="17" y="27"/>
                      <a:pt x="17" y="27"/>
                      <a:pt x="17" y="27"/>
                    </a:cubicBezTo>
                    <a:cubicBezTo>
                      <a:pt x="17" y="30"/>
                      <a:pt x="17" y="30"/>
                      <a:pt x="17" y="30"/>
                    </a:cubicBezTo>
                    <a:cubicBezTo>
                      <a:pt x="13" y="30"/>
                      <a:pt x="13" y="30"/>
                      <a:pt x="13" y="30"/>
                    </a:cubicBezTo>
                    <a:lnTo>
                      <a:pt x="13" y="10"/>
                    </a:lnTo>
                    <a:close/>
                    <a:moveTo>
                      <a:pt x="24" y="13"/>
                    </a:moveTo>
                    <a:cubicBezTo>
                      <a:pt x="17" y="13"/>
                      <a:pt x="17" y="13"/>
                      <a:pt x="17" y="13"/>
                    </a:cubicBezTo>
                    <a:cubicBezTo>
                      <a:pt x="17" y="24"/>
                      <a:pt x="17" y="24"/>
                      <a:pt x="17" y="24"/>
                    </a:cubicBezTo>
                    <a:cubicBezTo>
                      <a:pt x="24" y="24"/>
                      <a:pt x="24" y="24"/>
                      <a:pt x="24" y="24"/>
                    </a:cubicBezTo>
                    <a:lnTo>
                      <a:pt x="24"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2" name="Freeform 199"/>
              <p:cNvSpPr>
                <a:spLocks noEditPoints="1"/>
              </p:cNvSpPr>
              <p:nvPr/>
            </p:nvSpPr>
            <p:spPr bwMode="auto">
              <a:xfrm>
                <a:off x="5890" y="1712"/>
                <a:ext cx="73" cy="74"/>
              </a:xfrm>
              <a:custGeom>
                <a:avLst/>
                <a:gdLst>
                  <a:gd name="T0" fmla="*/ 0 w 39"/>
                  <a:gd name="T1" fmla="*/ 9 h 39"/>
                  <a:gd name="T2" fmla="*/ 34 w 39"/>
                  <a:gd name="T3" fmla="*/ 9 h 39"/>
                  <a:gd name="T4" fmla="*/ 34 w 39"/>
                  <a:gd name="T5" fmla="*/ 0 h 39"/>
                  <a:gd name="T6" fmla="*/ 39 w 39"/>
                  <a:gd name="T7" fmla="*/ 0 h 39"/>
                  <a:gd name="T8" fmla="*/ 39 w 39"/>
                  <a:gd name="T9" fmla="*/ 9 h 39"/>
                  <a:gd name="T10" fmla="*/ 73 w 39"/>
                  <a:gd name="T11" fmla="*/ 9 h 39"/>
                  <a:gd name="T12" fmla="*/ 73 w 39"/>
                  <a:gd name="T13" fmla="*/ 13 h 39"/>
                  <a:gd name="T14" fmla="*/ 39 w 39"/>
                  <a:gd name="T15" fmla="*/ 13 h 39"/>
                  <a:gd name="T16" fmla="*/ 39 w 39"/>
                  <a:gd name="T17" fmla="*/ 23 h 39"/>
                  <a:gd name="T18" fmla="*/ 67 w 39"/>
                  <a:gd name="T19" fmla="*/ 23 h 39"/>
                  <a:gd name="T20" fmla="*/ 67 w 39"/>
                  <a:gd name="T21" fmla="*/ 65 h 39"/>
                  <a:gd name="T22" fmla="*/ 60 w 39"/>
                  <a:gd name="T23" fmla="*/ 74 h 39"/>
                  <a:gd name="T24" fmla="*/ 47 w 39"/>
                  <a:gd name="T25" fmla="*/ 74 h 39"/>
                  <a:gd name="T26" fmla="*/ 45 w 39"/>
                  <a:gd name="T27" fmla="*/ 68 h 39"/>
                  <a:gd name="T28" fmla="*/ 58 w 39"/>
                  <a:gd name="T29" fmla="*/ 68 h 39"/>
                  <a:gd name="T30" fmla="*/ 62 w 39"/>
                  <a:gd name="T31" fmla="*/ 65 h 39"/>
                  <a:gd name="T32" fmla="*/ 62 w 39"/>
                  <a:gd name="T33" fmla="*/ 27 h 39"/>
                  <a:gd name="T34" fmla="*/ 9 w 39"/>
                  <a:gd name="T35" fmla="*/ 27 h 39"/>
                  <a:gd name="T36" fmla="*/ 9 w 39"/>
                  <a:gd name="T37" fmla="*/ 74 h 39"/>
                  <a:gd name="T38" fmla="*/ 4 w 39"/>
                  <a:gd name="T39" fmla="*/ 74 h 39"/>
                  <a:gd name="T40" fmla="*/ 4 w 39"/>
                  <a:gd name="T41" fmla="*/ 23 h 39"/>
                  <a:gd name="T42" fmla="*/ 34 w 39"/>
                  <a:gd name="T43" fmla="*/ 23 h 39"/>
                  <a:gd name="T44" fmla="*/ 34 w 39"/>
                  <a:gd name="T45" fmla="*/ 13 h 39"/>
                  <a:gd name="T46" fmla="*/ 0 w 39"/>
                  <a:gd name="T47" fmla="*/ 13 h 39"/>
                  <a:gd name="T48" fmla="*/ 0 w 39"/>
                  <a:gd name="T49" fmla="*/ 9 h 39"/>
                  <a:gd name="T50" fmla="*/ 13 w 39"/>
                  <a:gd name="T51" fmla="*/ 53 h 39"/>
                  <a:gd name="T52" fmla="*/ 34 w 39"/>
                  <a:gd name="T53" fmla="*/ 53 h 39"/>
                  <a:gd name="T54" fmla="*/ 34 w 39"/>
                  <a:gd name="T55" fmla="*/ 46 h 39"/>
                  <a:gd name="T56" fmla="*/ 15 w 39"/>
                  <a:gd name="T57" fmla="*/ 46 h 39"/>
                  <a:gd name="T58" fmla="*/ 15 w 39"/>
                  <a:gd name="T59" fmla="*/ 40 h 39"/>
                  <a:gd name="T60" fmla="*/ 39 w 39"/>
                  <a:gd name="T61" fmla="*/ 40 h 39"/>
                  <a:gd name="T62" fmla="*/ 47 w 39"/>
                  <a:gd name="T63" fmla="*/ 28 h 39"/>
                  <a:gd name="T64" fmla="*/ 52 w 39"/>
                  <a:gd name="T65" fmla="*/ 30 h 39"/>
                  <a:gd name="T66" fmla="*/ 45 w 39"/>
                  <a:gd name="T67" fmla="*/ 40 h 39"/>
                  <a:gd name="T68" fmla="*/ 56 w 39"/>
                  <a:gd name="T69" fmla="*/ 40 h 39"/>
                  <a:gd name="T70" fmla="*/ 56 w 39"/>
                  <a:gd name="T71" fmla="*/ 46 h 39"/>
                  <a:gd name="T72" fmla="*/ 39 w 39"/>
                  <a:gd name="T73" fmla="*/ 46 h 39"/>
                  <a:gd name="T74" fmla="*/ 39 w 39"/>
                  <a:gd name="T75" fmla="*/ 53 h 39"/>
                  <a:gd name="T76" fmla="*/ 60 w 39"/>
                  <a:gd name="T77" fmla="*/ 53 h 39"/>
                  <a:gd name="T78" fmla="*/ 60 w 39"/>
                  <a:gd name="T79" fmla="*/ 59 h 39"/>
                  <a:gd name="T80" fmla="*/ 39 w 39"/>
                  <a:gd name="T81" fmla="*/ 59 h 39"/>
                  <a:gd name="T82" fmla="*/ 39 w 39"/>
                  <a:gd name="T83" fmla="*/ 72 h 39"/>
                  <a:gd name="T84" fmla="*/ 34 w 39"/>
                  <a:gd name="T85" fmla="*/ 72 h 39"/>
                  <a:gd name="T86" fmla="*/ 34 w 39"/>
                  <a:gd name="T87" fmla="*/ 59 h 39"/>
                  <a:gd name="T88" fmla="*/ 13 w 39"/>
                  <a:gd name="T89" fmla="*/ 59 h 39"/>
                  <a:gd name="T90" fmla="*/ 13 w 39"/>
                  <a:gd name="T91" fmla="*/ 53 h 39"/>
                  <a:gd name="T92" fmla="*/ 21 w 39"/>
                  <a:gd name="T93" fmla="*/ 30 h 39"/>
                  <a:gd name="T94" fmla="*/ 24 w 39"/>
                  <a:gd name="T95" fmla="*/ 28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1" y="0"/>
                      <a:pt x="21" y="0"/>
                      <a:pt x="21" y="0"/>
                    </a:cubicBezTo>
                    <a:cubicBezTo>
                      <a:pt x="21" y="5"/>
                      <a:pt x="21" y="5"/>
                      <a:pt x="21" y="5"/>
                    </a:cubicBezTo>
                    <a:cubicBezTo>
                      <a:pt x="39" y="5"/>
                      <a:pt x="39" y="5"/>
                      <a:pt x="39" y="5"/>
                    </a:cubicBezTo>
                    <a:cubicBezTo>
                      <a:pt x="39" y="7"/>
                      <a:pt x="39" y="7"/>
                      <a:pt x="39" y="7"/>
                    </a:cubicBezTo>
                    <a:cubicBezTo>
                      <a:pt x="21" y="7"/>
                      <a:pt x="21" y="7"/>
                      <a:pt x="21" y="7"/>
                    </a:cubicBezTo>
                    <a:cubicBezTo>
                      <a:pt x="21" y="12"/>
                      <a:pt x="21" y="12"/>
                      <a:pt x="21" y="12"/>
                    </a:cubicBezTo>
                    <a:cubicBezTo>
                      <a:pt x="36" y="12"/>
                      <a:pt x="36" y="12"/>
                      <a:pt x="36" y="12"/>
                    </a:cubicBezTo>
                    <a:cubicBezTo>
                      <a:pt x="36" y="34"/>
                      <a:pt x="36" y="34"/>
                      <a:pt x="36" y="34"/>
                    </a:cubicBezTo>
                    <a:cubicBezTo>
                      <a:pt x="36" y="38"/>
                      <a:pt x="35" y="39"/>
                      <a:pt x="32" y="39"/>
                    </a:cubicBezTo>
                    <a:cubicBezTo>
                      <a:pt x="30" y="39"/>
                      <a:pt x="28" y="39"/>
                      <a:pt x="25" y="39"/>
                    </a:cubicBezTo>
                    <a:cubicBezTo>
                      <a:pt x="25" y="38"/>
                      <a:pt x="25" y="37"/>
                      <a:pt x="24" y="36"/>
                    </a:cubicBezTo>
                    <a:cubicBezTo>
                      <a:pt x="27" y="36"/>
                      <a:pt x="29" y="36"/>
                      <a:pt x="31" y="36"/>
                    </a:cubicBezTo>
                    <a:cubicBezTo>
                      <a:pt x="32" y="36"/>
                      <a:pt x="33" y="35"/>
                      <a:pt x="33" y="34"/>
                    </a:cubicBezTo>
                    <a:cubicBezTo>
                      <a:pt x="33" y="14"/>
                      <a:pt x="33" y="14"/>
                      <a:pt x="33" y="14"/>
                    </a:cubicBezTo>
                    <a:cubicBezTo>
                      <a:pt x="5" y="14"/>
                      <a:pt x="5" y="14"/>
                      <a:pt x="5" y="14"/>
                    </a:cubicBezTo>
                    <a:cubicBezTo>
                      <a:pt x="5" y="39"/>
                      <a:pt x="5" y="39"/>
                      <a:pt x="5" y="39"/>
                    </a:cubicBezTo>
                    <a:cubicBezTo>
                      <a:pt x="2" y="39"/>
                      <a:pt x="2" y="39"/>
                      <a:pt x="2" y="39"/>
                    </a:cubicBezTo>
                    <a:cubicBezTo>
                      <a:pt x="2" y="12"/>
                      <a:pt x="2" y="12"/>
                      <a:pt x="2" y="12"/>
                    </a:cubicBezTo>
                    <a:cubicBezTo>
                      <a:pt x="18" y="12"/>
                      <a:pt x="18" y="12"/>
                      <a:pt x="18" y="12"/>
                    </a:cubicBezTo>
                    <a:cubicBezTo>
                      <a:pt x="18" y="7"/>
                      <a:pt x="18" y="7"/>
                      <a:pt x="18" y="7"/>
                    </a:cubicBezTo>
                    <a:cubicBezTo>
                      <a:pt x="0" y="7"/>
                      <a:pt x="0" y="7"/>
                      <a:pt x="0" y="7"/>
                    </a:cubicBezTo>
                    <a:lnTo>
                      <a:pt x="0" y="5"/>
                    </a:lnTo>
                    <a:close/>
                    <a:moveTo>
                      <a:pt x="7" y="28"/>
                    </a:moveTo>
                    <a:cubicBezTo>
                      <a:pt x="18" y="28"/>
                      <a:pt x="18" y="28"/>
                      <a:pt x="18" y="28"/>
                    </a:cubicBezTo>
                    <a:cubicBezTo>
                      <a:pt x="18" y="24"/>
                      <a:pt x="18" y="24"/>
                      <a:pt x="18" y="24"/>
                    </a:cubicBezTo>
                    <a:cubicBezTo>
                      <a:pt x="8" y="24"/>
                      <a:pt x="8" y="24"/>
                      <a:pt x="8" y="24"/>
                    </a:cubicBezTo>
                    <a:cubicBezTo>
                      <a:pt x="8" y="21"/>
                      <a:pt x="8" y="21"/>
                      <a:pt x="8" y="21"/>
                    </a:cubicBezTo>
                    <a:cubicBezTo>
                      <a:pt x="21" y="21"/>
                      <a:pt x="21" y="21"/>
                      <a:pt x="21" y="21"/>
                    </a:cubicBezTo>
                    <a:cubicBezTo>
                      <a:pt x="22" y="19"/>
                      <a:pt x="23" y="17"/>
                      <a:pt x="25" y="15"/>
                    </a:cubicBezTo>
                    <a:cubicBezTo>
                      <a:pt x="28" y="16"/>
                      <a:pt x="28" y="16"/>
                      <a:pt x="28" y="16"/>
                    </a:cubicBezTo>
                    <a:cubicBezTo>
                      <a:pt x="26" y="18"/>
                      <a:pt x="25" y="20"/>
                      <a:pt x="24" y="21"/>
                    </a:cubicBezTo>
                    <a:cubicBezTo>
                      <a:pt x="30" y="21"/>
                      <a:pt x="30" y="21"/>
                      <a:pt x="30" y="21"/>
                    </a:cubicBezTo>
                    <a:cubicBezTo>
                      <a:pt x="30" y="24"/>
                      <a:pt x="30" y="24"/>
                      <a:pt x="30"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7" y="31"/>
                      <a:pt x="7" y="31"/>
                      <a:pt x="7" y="31"/>
                    </a:cubicBezTo>
                    <a:lnTo>
                      <a:pt x="7" y="28"/>
                    </a:lnTo>
                    <a:close/>
                    <a:moveTo>
                      <a:pt x="11" y="16"/>
                    </a:moveTo>
                    <a:cubicBezTo>
                      <a:pt x="13" y="15"/>
                      <a:pt x="13" y="15"/>
                      <a:pt x="13" y="15"/>
                    </a:cubicBezTo>
                    <a:cubicBezTo>
                      <a:pt x="15" y="16"/>
                      <a:pt x="16" y="18"/>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3" name="Freeform 200"/>
              <p:cNvSpPr>
                <a:spLocks noEditPoints="1"/>
              </p:cNvSpPr>
              <p:nvPr/>
            </p:nvSpPr>
            <p:spPr bwMode="auto">
              <a:xfrm>
                <a:off x="5492" y="1748"/>
                <a:ext cx="71" cy="75"/>
              </a:xfrm>
              <a:custGeom>
                <a:avLst/>
                <a:gdLst>
                  <a:gd name="T0" fmla="*/ 22 w 38"/>
                  <a:gd name="T1" fmla="*/ 45 h 40"/>
                  <a:gd name="T2" fmla="*/ 15 w 38"/>
                  <a:gd name="T3" fmla="*/ 60 h 40"/>
                  <a:gd name="T4" fmla="*/ 7 w 38"/>
                  <a:gd name="T5" fmla="*/ 60 h 40"/>
                  <a:gd name="T6" fmla="*/ 6 w 38"/>
                  <a:gd name="T7" fmla="*/ 54 h 40"/>
                  <a:gd name="T8" fmla="*/ 13 w 38"/>
                  <a:gd name="T9" fmla="*/ 54 h 40"/>
                  <a:gd name="T10" fmla="*/ 17 w 38"/>
                  <a:gd name="T11" fmla="*/ 45 h 40"/>
                  <a:gd name="T12" fmla="*/ 9 w 38"/>
                  <a:gd name="T13" fmla="*/ 30 h 40"/>
                  <a:gd name="T14" fmla="*/ 15 w 38"/>
                  <a:gd name="T15" fmla="*/ 9 h 40"/>
                  <a:gd name="T16" fmla="*/ 6 w 38"/>
                  <a:gd name="T17" fmla="*/ 9 h 40"/>
                  <a:gd name="T18" fmla="*/ 6 w 38"/>
                  <a:gd name="T19" fmla="*/ 75 h 40"/>
                  <a:gd name="T20" fmla="*/ 0 w 38"/>
                  <a:gd name="T21" fmla="*/ 75 h 40"/>
                  <a:gd name="T22" fmla="*/ 0 w 38"/>
                  <a:gd name="T23" fmla="*/ 6 h 40"/>
                  <a:gd name="T24" fmla="*/ 21 w 38"/>
                  <a:gd name="T25" fmla="*/ 6 h 40"/>
                  <a:gd name="T26" fmla="*/ 21 w 38"/>
                  <a:gd name="T27" fmla="*/ 9 h 40"/>
                  <a:gd name="T28" fmla="*/ 15 w 38"/>
                  <a:gd name="T29" fmla="*/ 30 h 40"/>
                  <a:gd name="T30" fmla="*/ 22 w 38"/>
                  <a:gd name="T31" fmla="*/ 45 h 40"/>
                  <a:gd name="T32" fmla="*/ 22 w 38"/>
                  <a:gd name="T33" fmla="*/ 39 h 40"/>
                  <a:gd name="T34" fmla="*/ 43 w 38"/>
                  <a:gd name="T35" fmla="*/ 39 h 40"/>
                  <a:gd name="T36" fmla="*/ 43 w 38"/>
                  <a:gd name="T37" fmla="*/ 17 h 40"/>
                  <a:gd name="T38" fmla="*/ 24 w 38"/>
                  <a:gd name="T39" fmla="*/ 17 h 40"/>
                  <a:gd name="T40" fmla="*/ 24 w 38"/>
                  <a:gd name="T41" fmla="*/ 11 h 40"/>
                  <a:gd name="T42" fmla="*/ 43 w 38"/>
                  <a:gd name="T43" fmla="*/ 11 h 40"/>
                  <a:gd name="T44" fmla="*/ 43 w 38"/>
                  <a:gd name="T45" fmla="*/ 0 h 40"/>
                  <a:gd name="T46" fmla="*/ 49 w 38"/>
                  <a:gd name="T47" fmla="*/ 0 h 40"/>
                  <a:gd name="T48" fmla="*/ 49 w 38"/>
                  <a:gd name="T49" fmla="*/ 11 h 40"/>
                  <a:gd name="T50" fmla="*/ 67 w 38"/>
                  <a:gd name="T51" fmla="*/ 11 h 40"/>
                  <a:gd name="T52" fmla="*/ 67 w 38"/>
                  <a:gd name="T53" fmla="*/ 17 h 40"/>
                  <a:gd name="T54" fmla="*/ 49 w 38"/>
                  <a:gd name="T55" fmla="*/ 17 h 40"/>
                  <a:gd name="T56" fmla="*/ 49 w 38"/>
                  <a:gd name="T57" fmla="*/ 39 h 40"/>
                  <a:gd name="T58" fmla="*/ 71 w 38"/>
                  <a:gd name="T59" fmla="*/ 39 h 40"/>
                  <a:gd name="T60" fmla="*/ 71 w 38"/>
                  <a:gd name="T61" fmla="*/ 45 h 40"/>
                  <a:gd name="T62" fmla="*/ 50 w 38"/>
                  <a:gd name="T63" fmla="*/ 45 h 40"/>
                  <a:gd name="T64" fmla="*/ 71 w 38"/>
                  <a:gd name="T65" fmla="*/ 68 h 40"/>
                  <a:gd name="T66" fmla="*/ 65 w 38"/>
                  <a:gd name="T67" fmla="*/ 73 h 40"/>
                  <a:gd name="T68" fmla="*/ 45 w 38"/>
                  <a:gd name="T69" fmla="*/ 49 h 40"/>
                  <a:gd name="T70" fmla="*/ 22 w 38"/>
                  <a:gd name="T71" fmla="*/ 75 h 40"/>
                  <a:gd name="T72" fmla="*/ 19 w 38"/>
                  <a:gd name="T73" fmla="*/ 69 h 40"/>
                  <a:gd name="T74" fmla="*/ 41 w 38"/>
                  <a:gd name="T75" fmla="*/ 45 h 40"/>
                  <a:gd name="T76" fmla="*/ 22 w 38"/>
                  <a:gd name="T77" fmla="*/ 45 h 40"/>
                  <a:gd name="T78" fmla="*/ 22 w 38"/>
                  <a:gd name="T79" fmla="*/ 39 h 40"/>
                  <a:gd name="T80" fmla="*/ 24 w 38"/>
                  <a:gd name="T81" fmla="*/ 24 h 40"/>
                  <a:gd name="T82" fmla="*/ 30 w 38"/>
                  <a:gd name="T83" fmla="*/ 21 h 40"/>
                  <a:gd name="T84" fmla="*/ 37 w 38"/>
                  <a:gd name="T85" fmla="*/ 32 h 40"/>
                  <a:gd name="T86" fmla="*/ 34 w 38"/>
                  <a:gd name="T87" fmla="*/ 36 h 40"/>
                  <a:gd name="T88" fmla="*/ 24 w 38"/>
                  <a:gd name="T89" fmla="*/ 24 h 40"/>
                  <a:gd name="T90" fmla="*/ 52 w 38"/>
                  <a:gd name="T91" fmla="*/ 32 h 40"/>
                  <a:gd name="T92" fmla="*/ 62 w 38"/>
                  <a:gd name="T93" fmla="*/ 21 h 40"/>
                  <a:gd name="T94" fmla="*/ 67 w 38"/>
                  <a:gd name="T95" fmla="*/ 24 h 40"/>
                  <a:gd name="T96" fmla="*/ 56 w 38"/>
                  <a:gd name="T97" fmla="*/ 36 h 40"/>
                  <a:gd name="T98" fmla="*/ 52 w 38"/>
                  <a:gd name="T99" fmla="*/ 32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
                  <a:gd name="T151" fmla="*/ 0 h 40"/>
                  <a:gd name="T152" fmla="*/ 38 w 38"/>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 h="40">
                    <a:moveTo>
                      <a:pt x="12" y="24"/>
                    </a:moveTo>
                    <a:cubicBezTo>
                      <a:pt x="13" y="29"/>
                      <a:pt x="11" y="32"/>
                      <a:pt x="8" y="32"/>
                    </a:cubicBezTo>
                    <a:cubicBezTo>
                      <a:pt x="7" y="32"/>
                      <a:pt x="6" y="32"/>
                      <a:pt x="4" y="32"/>
                    </a:cubicBezTo>
                    <a:cubicBezTo>
                      <a:pt x="4" y="31"/>
                      <a:pt x="3" y="30"/>
                      <a:pt x="3" y="29"/>
                    </a:cubicBezTo>
                    <a:cubicBezTo>
                      <a:pt x="4" y="29"/>
                      <a:pt x="6" y="29"/>
                      <a:pt x="7" y="29"/>
                    </a:cubicBezTo>
                    <a:cubicBezTo>
                      <a:pt x="9" y="29"/>
                      <a:pt x="9" y="27"/>
                      <a:pt x="9" y="24"/>
                    </a:cubicBezTo>
                    <a:cubicBezTo>
                      <a:pt x="8" y="22"/>
                      <a:pt x="7" y="19"/>
                      <a:pt x="5" y="16"/>
                    </a:cubicBezTo>
                    <a:cubicBezTo>
                      <a:pt x="6" y="13"/>
                      <a:pt x="7" y="9"/>
                      <a:pt x="8" y="5"/>
                    </a:cubicBezTo>
                    <a:cubicBezTo>
                      <a:pt x="3" y="5"/>
                      <a:pt x="3" y="5"/>
                      <a:pt x="3" y="5"/>
                    </a:cubicBezTo>
                    <a:cubicBezTo>
                      <a:pt x="3" y="40"/>
                      <a:pt x="3" y="40"/>
                      <a:pt x="3" y="40"/>
                    </a:cubicBezTo>
                    <a:cubicBezTo>
                      <a:pt x="0" y="40"/>
                      <a:pt x="0" y="40"/>
                      <a:pt x="0" y="40"/>
                    </a:cubicBezTo>
                    <a:cubicBezTo>
                      <a:pt x="0" y="3"/>
                      <a:pt x="0" y="3"/>
                      <a:pt x="0" y="3"/>
                    </a:cubicBezTo>
                    <a:cubicBezTo>
                      <a:pt x="11" y="3"/>
                      <a:pt x="11" y="3"/>
                      <a:pt x="11" y="3"/>
                    </a:cubicBezTo>
                    <a:cubicBezTo>
                      <a:pt x="11" y="5"/>
                      <a:pt x="11" y="5"/>
                      <a:pt x="11" y="5"/>
                    </a:cubicBezTo>
                    <a:cubicBezTo>
                      <a:pt x="10" y="9"/>
                      <a:pt x="9" y="12"/>
                      <a:pt x="8" y="16"/>
                    </a:cubicBezTo>
                    <a:cubicBezTo>
                      <a:pt x="10" y="19"/>
                      <a:pt x="12" y="21"/>
                      <a:pt x="12" y="24"/>
                    </a:cubicBezTo>
                    <a:close/>
                    <a:moveTo>
                      <a:pt x="12" y="21"/>
                    </a:moveTo>
                    <a:cubicBezTo>
                      <a:pt x="23" y="21"/>
                      <a:pt x="23" y="21"/>
                      <a:pt x="23" y="21"/>
                    </a:cubicBezTo>
                    <a:cubicBezTo>
                      <a:pt x="23" y="19"/>
                      <a:pt x="23" y="15"/>
                      <a:pt x="23" y="9"/>
                    </a:cubicBezTo>
                    <a:cubicBezTo>
                      <a:pt x="13" y="9"/>
                      <a:pt x="13" y="9"/>
                      <a:pt x="13" y="9"/>
                    </a:cubicBezTo>
                    <a:cubicBezTo>
                      <a:pt x="13" y="6"/>
                      <a:pt x="13" y="6"/>
                      <a:pt x="13" y="6"/>
                    </a:cubicBezTo>
                    <a:cubicBezTo>
                      <a:pt x="23" y="6"/>
                      <a:pt x="23" y="6"/>
                      <a:pt x="23" y="6"/>
                    </a:cubicBezTo>
                    <a:cubicBezTo>
                      <a:pt x="23" y="4"/>
                      <a:pt x="23" y="2"/>
                      <a:pt x="23" y="0"/>
                    </a:cubicBezTo>
                    <a:cubicBezTo>
                      <a:pt x="26" y="0"/>
                      <a:pt x="26" y="0"/>
                      <a:pt x="26" y="0"/>
                    </a:cubicBezTo>
                    <a:cubicBezTo>
                      <a:pt x="26" y="2"/>
                      <a:pt x="26" y="4"/>
                      <a:pt x="26" y="6"/>
                    </a:cubicBezTo>
                    <a:cubicBezTo>
                      <a:pt x="36" y="6"/>
                      <a:pt x="36" y="6"/>
                      <a:pt x="36" y="6"/>
                    </a:cubicBezTo>
                    <a:cubicBezTo>
                      <a:pt x="36" y="9"/>
                      <a:pt x="36" y="9"/>
                      <a:pt x="36" y="9"/>
                    </a:cubicBezTo>
                    <a:cubicBezTo>
                      <a:pt x="26" y="9"/>
                      <a:pt x="26" y="9"/>
                      <a:pt x="26" y="9"/>
                    </a:cubicBezTo>
                    <a:cubicBezTo>
                      <a:pt x="26" y="15"/>
                      <a:pt x="26" y="19"/>
                      <a:pt x="26" y="21"/>
                    </a:cubicBezTo>
                    <a:cubicBezTo>
                      <a:pt x="38" y="21"/>
                      <a:pt x="38" y="21"/>
                      <a:pt x="38" y="21"/>
                    </a:cubicBezTo>
                    <a:cubicBezTo>
                      <a:pt x="38" y="24"/>
                      <a:pt x="38" y="24"/>
                      <a:pt x="38" y="24"/>
                    </a:cubicBezTo>
                    <a:cubicBezTo>
                      <a:pt x="27" y="24"/>
                      <a:pt x="27" y="24"/>
                      <a:pt x="27" y="24"/>
                    </a:cubicBezTo>
                    <a:cubicBezTo>
                      <a:pt x="29" y="30"/>
                      <a:pt x="33" y="34"/>
                      <a:pt x="38" y="36"/>
                    </a:cubicBezTo>
                    <a:cubicBezTo>
                      <a:pt x="37" y="38"/>
                      <a:pt x="36" y="39"/>
                      <a:pt x="35" y="39"/>
                    </a:cubicBezTo>
                    <a:cubicBezTo>
                      <a:pt x="30" y="36"/>
                      <a:pt x="26" y="32"/>
                      <a:pt x="24" y="26"/>
                    </a:cubicBezTo>
                    <a:cubicBezTo>
                      <a:pt x="23" y="31"/>
                      <a:pt x="19" y="36"/>
                      <a:pt x="12" y="40"/>
                    </a:cubicBezTo>
                    <a:cubicBezTo>
                      <a:pt x="12" y="39"/>
                      <a:pt x="11" y="38"/>
                      <a:pt x="10" y="37"/>
                    </a:cubicBezTo>
                    <a:cubicBezTo>
                      <a:pt x="17" y="33"/>
                      <a:pt x="21" y="29"/>
                      <a:pt x="22" y="24"/>
                    </a:cubicBezTo>
                    <a:cubicBezTo>
                      <a:pt x="12" y="24"/>
                      <a:pt x="12" y="24"/>
                      <a:pt x="12" y="24"/>
                    </a:cubicBezTo>
                    <a:lnTo>
                      <a:pt x="12" y="21"/>
                    </a:lnTo>
                    <a:close/>
                    <a:moveTo>
                      <a:pt x="13" y="13"/>
                    </a:moveTo>
                    <a:cubicBezTo>
                      <a:pt x="16" y="11"/>
                      <a:pt x="16" y="11"/>
                      <a:pt x="16" y="11"/>
                    </a:cubicBezTo>
                    <a:cubicBezTo>
                      <a:pt x="17" y="13"/>
                      <a:pt x="18" y="15"/>
                      <a:pt x="20" y="17"/>
                    </a:cubicBezTo>
                    <a:cubicBezTo>
                      <a:pt x="18" y="19"/>
                      <a:pt x="18" y="19"/>
                      <a:pt x="18" y="19"/>
                    </a:cubicBezTo>
                    <a:cubicBezTo>
                      <a:pt x="16" y="17"/>
                      <a:pt x="15" y="15"/>
                      <a:pt x="13" y="13"/>
                    </a:cubicBezTo>
                    <a:close/>
                    <a:moveTo>
                      <a:pt x="28" y="17"/>
                    </a:moveTo>
                    <a:cubicBezTo>
                      <a:pt x="30" y="15"/>
                      <a:pt x="32" y="13"/>
                      <a:pt x="33" y="11"/>
                    </a:cubicBezTo>
                    <a:cubicBezTo>
                      <a:pt x="36" y="13"/>
                      <a:pt x="36" y="13"/>
                      <a:pt x="36" y="13"/>
                    </a:cubicBezTo>
                    <a:cubicBezTo>
                      <a:pt x="34" y="15"/>
                      <a:pt x="32" y="17"/>
                      <a:pt x="30" y="19"/>
                    </a:cubicBezTo>
                    <a:lnTo>
                      <a:pt x="28" y="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4" name="Freeform 201"/>
              <p:cNvSpPr>
                <a:spLocks noEditPoints="1"/>
              </p:cNvSpPr>
              <p:nvPr/>
            </p:nvSpPr>
            <p:spPr bwMode="auto">
              <a:xfrm>
                <a:off x="5567" y="1754"/>
                <a:ext cx="73" cy="69"/>
              </a:xfrm>
              <a:custGeom>
                <a:avLst/>
                <a:gdLst>
                  <a:gd name="T0" fmla="*/ 0 w 39"/>
                  <a:gd name="T1" fmla="*/ 0 h 37"/>
                  <a:gd name="T2" fmla="*/ 73 w 39"/>
                  <a:gd name="T3" fmla="*/ 0 h 37"/>
                  <a:gd name="T4" fmla="*/ 73 w 39"/>
                  <a:gd name="T5" fmla="*/ 6 h 37"/>
                  <a:gd name="T6" fmla="*/ 49 w 39"/>
                  <a:gd name="T7" fmla="*/ 6 h 37"/>
                  <a:gd name="T8" fmla="*/ 49 w 39"/>
                  <a:gd name="T9" fmla="*/ 15 h 37"/>
                  <a:gd name="T10" fmla="*/ 69 w 39"/>
                  <a:gd name="T11" fmla="*/ 15 h 37"/>
                  <a:gd name="T12" fmla="*/ 69 w 39"/>
                  <a:gd name="T13" fmla="*/ 69 h 37"/>
                  <a:gd name="T14" fmla="*/ 64 w 39"/>
                  <a:gd name="T15" fmla="*/ 69 h 37"/>
                  <a:gd name="T16" fmla="*/ 64 w 39"/>
                  <a:gd name="T17" fmla="*/ 63 h 37"/>
                  <a:gd name="T18" fmla="*/ 9 w 39"/>
                  <a:gd name="T19" fmla="*/ 63 h 37"/>
                  <a:gd name="T20" fmla="*/ 9 w 39"/>
                  <a:gd name="T21" fmla="*/ 69 h 37"/>
                  <a:gd name="T22" fmla="*/ 4 w 39"/>
                  <a:gd name="T23" fmla="*/ 69 h 37"/>
                  <a:gd name="T24" fmla="*/ 4 w 39"/>
                  <a:gd name="T25" fmla="*/ 15 h 37"/>
                  <a:gd name="T26" fmla="*/ 24 w 39"/>
                  <a:gd name="T27" fmla="*/ 15 h 37"/>
                  <a:gd name="T28" fmla="*/ 24 w 39"/>
                  <a:gd name="T29" fmla="*/ 6 h 37"/>
                  <a:gd name="T30" fmla="*/ 0 w 39"/>
                  <a:gd name="T31" fmla="*/ 6 h 37"/>
                  <a:gd name="T32" fmla="*/ 0 w 39"/>
                  <a:gd name="T33" fmla="*/ 0 h 37"/>
                  <a:gd name="T34" fmla="*/ 64 w 39"/>
                  <a:gd name="T35" fmla="*/ 58 h 37"/>
                  <a:gd name="T36" fmla="*/ 64 w 39"/>
                  <a:gd name="T37" fmla="*/ 45 h 37"/>
                  <a:gd name="T38" fmla="*/ 49 w 39"/>
                  <a:gd name="T39" fmla="*/ 45 h 37"/>
                  <a:gd name="T40" fmla="*/ 43 w 39"/>
                  <a:gd name="T41" fmla="*/ 37 h 37"/>
                  <a:gd name="T42" fmla="*/ 43 w 39"/>
                  <a:gd name="T43" fmla="*/ 21 h 37"/>
                  <a:gd name="T44" fmla="*/ 30 w 39"/>
                  <a:gd name="T45" fmla="*/ 21 h 37"/>
                  <a:gd name="T46" fmla="*/ 15 w 39"/>
                  <a:gd name="T47" fmla="*/ 48 h 37"/>
                  <a:gd name="T48" fmla="*/ 11 w 39"/>
                  <a:gd name="T49" fmla="*/ 45 h 37"/>
                  <a:gd name="T50" fmla="*/ 24 w 39"/>
                  <a:gd name="T51" fmla="*/ 21 h 37"/>
                  <a:gd name="T52" fmla="*/ 9 w 39"/>
                  <a:gd name="T53" fmla="*/ 21 h 37"/>
                  <a:gd name="T54" fmla="*/ 9 w 39"/>
                  <a:gd name="T55" fmla="*/ 58 h 37"/>
                  <a:gd name="T56" fmla="*/ 64 w 39"/>
                  <a:gd name="T57" fmla="*/ 58 h 37"/>
                  <a:gd name="T58" fmla="*/ 30 w 39"/>
                  <a:gd name="T59" fmla="*/ 15 h 37"/>
                  <a:gd name="T60" fmla="*/ 43 w 39"/>
                  <a:gd name="T61" fmla="*/ 15 h 37"/>
                  <a:gd name="T62" fmla="*/ 43 w 39"/>
                  <a:gd name="T63" fmla="*/ 6 h 37"/>
                  <a:gd name="T64" fmla="*/ 30 w 39"/>
                  <a:gd name="T65" fmla="*/ 6 h 37"/>
                  <a:gd name="T66" fmla="*/ 30 w 39"/>
                  <a:gd name="T67" fmla="*/ 15 h 37"/>
                  <a:gd name="T68" fmla="*/ 52 w 39"/>
                  <a:gd name="T69" fmla="*/ 39 h 37"/>
                  <a:gd name="T70" fmla="*/ 64 w 39"/>
                  <a:gd name="T71" fmla="*/ 39 h 37"/>
                  <a:gd name="T72" fmla="*/ 64 w 39"/>
                  <a:gd name="T73" fmla="*/ 21 h 37"/>
                  <a:gd name="T74" fmla="*/ 49 w 39"/>
                  <a:gd name="T75" fmla="*/ 21 h 37"/>
                  <a:gd name="T76" fmla="*/ 49 w 39"/>
                  <a:gd name="T77" fmla="*/ 35 h 37"/>
                  <a:gd name="T78" fmla="*/ 52 w 39"/>
                  <a:gd name="T79" fmla="*/ 39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8"/>
                      <a:pt x="26" y="8"/>
                      <a:pt x="26" y="8"/>
                    </a:cubicBezTo>
                    <a:cubicBezTo>
                      <a:pt x="37" y="8"/>
                      <a:pt x="37" y="8"/>
                      <a:pt x="37" y="8"/>
                    </a:cubicBezTo>
                    <a:cubicBezTo>
                      <a:pt x="37" y="37"/>
                      <a:pt x="37" y="37"/>
                      <a:pt x="37" y="37"/>
                    </a:cubicBezTo>
                    <a:cubicBezTo>
                      <a:pt x="34" y="37"/>
                      <a:pt x="34" y="37"/>
                      <a:pt x="34" y="37"/>
                    </a:cubicBezTo>
                    <a:cubicBezTo>
                      <a:pt x="34" y="34"/>
                      <a:pt x="34" y="34"/>
                      <a:pt x="34" y="34"/>
                    </a:cubicBezTo>
                    <a:cubicBezTo>
                      <a:pt x="5" y="34"/>
                      <a:pt x="5" y="34"/>
                      <a:pt x="5" y="34"/>
                    </a:cubicBezTo>
                    <a:cubicBezTo>
                      <a:pt x="5" y="37"/>
                      <a:pt x="5" y="37"/>
                      <a:pt x="5" y="37"/>
                    </a:cubicBezTo>
                    <a:cubicBezTo>
                      <a:pt x="2" y="37"/>
                      <a:pt x="2" y="37"/>
                      <a:pt x="2" y="37"/>
                    </a:cubicBezTo>
                    <a:cubicBezTo>
                      <a:pt x="2" y="8"/>
                      <a:pt x="2" y="8"/>
                      <a:pt x="2" y="8"/>
                    </a:cubicBezTo>
                    <a:cubicBezTo>
                      <a:pt x="13" y="8"/>
                      <a:pt x="13" y="8"/>
                      <a:pt x="13" y="8"/>
                    </a:cubicBezTo>
                    <a:cubicBezTo>
                      <a:pt x="13" y="7"/>
                      <a:pt x="13" y="5"/>
                      <a:pt x="13" y="3"/>
                    </a:cubicBezTo>
                    <a:cubicBezTo>
                      <a:pt x="0" y="3"/>
                      <a:pt x="0" y="3"/>
                      <a:pt x="0" y="3"/>
                    </a:cubicBezTo>
                    <a:lnTo>
                      <a:pt x="0" y="0"/>
                    </a:lnTo>
                    <a:close/>
                    <a:moveTo>
                      <a:pt x="34" y="31"/>
                    </a:moveTo>
                    <a:cubicBezTo>
                      <a:pt x="34" y="24"/>
                      <a:pt x="34" y="24"/>
                      <a:pt x="34" y="24"/>
                    </a:cubicBezTo>
                    <a:cubicBezTo>
                      <a:pt x="26" y="24"/>
                      <a:pt x="26" y="24"/>
                      <a:pt x="26" y="24"/>
                    </a:cubicBezTo>
                    <a:cubicBezTo>
                      <a:pt x="24" y="24"/>
                      <a:pt x="23" y="23"/>
                      <a:pt x="23" y="20"/>
                    </a:cubicBezTo>
                    <a:cubicBezTo>
                      <a:pt x="23" y="11"/>
                      <a:pt x="23" y="11"/>
                      <a:pt x="23" y="11"/>
                    </a:cubicBezTo>
                    <a:cubicBezTo>
                      <a:pt x="16" y="11"/>
                      <a:pt x="16" y="11"/>
                      <a:pt x="16" y="11"/>
                    </a:cubicBezTo>
                    <a:cubicBezTo>
                      <a:pt x="16" y="18"/>
                      <a:pt x="13" y="23"/>
                      <a:pt x="8" y="26"/>
                    </a:cubicBezTo>
                    <a:cubicBezTo>
                      <a:pt x="8" y="25"/>
                      <a:pt x="7" y="25"/>
                      <a:pt x="6" y="24"/>
                    </a:cubicBezTo>
                    <a:cubicBezTo>
                      <a:pt x="10" y="21"/>
                      <a:pt x="13" y="17"/>
                      <a:pt x="13" y="11"/>
                    </a:cubicBezTo>
                    <a:cubicBezTo>
                      <a:pt x="5" y="11"/>
                      <a:pt x="5" y="11"/>
                      <a:pt x="5" y="11"/>
                    </a:cubicBezTo>
                    <a:cubicBezTo>
                      <a:pt x="5" y="31"/>
                      <a:pt x="5" y="31"/>
                      <a:pt x="5" y="31"/>
                    </a:cubicBezTo>
                    <a:lnTo>
                      <a:pt x="34" y="31"/>
                    </a:lnTo>
                    <a:close/>
                    <a:moveTo>
                      <a:pt x="16" y="8"/>
                    </a:moveTo>
                    <a:cubicBezTo>
                      <a:pt x="23" y="8"/>
                      <a:pt x="23" y="8"/>
                      <a:pt x="23" y="8"/>
                    </a:cubicBezTo>
                    <a:cubicBezTo>
                      <a:pt x="23" y="3"/>
                      <a:pt x="23" y="3"/>
                      <a:pt x="23" y="3"/>
                    </a:cubicBezTo>
                    <a:cubicBezTo>
                      <a:pt x="16" y="3"/>
                      <a:pt x="16" y="3"/>
                      <a:pt x="16" y="3"/>
                    </a:cubicBezTo>
                    <a:cubicBezTo>
                      <a:pt x="16" y="5"/>
                      <a:pt x="16" y="7"/>
                      <a:pt x="16" y="8"/>
                    </a:cubicBezTo>
                    <a:close/>
                    <a:moveTo>
                      <a:pt x="28" y="21"/>
                    </a:moveTo>
                    <a:cubicBezTo>
                      <a:pt x="34" y="21"/>
                      <a:pt x="34" y="21"/>
                      <a:pt x="34" y="21"/>
                    </a:cubicBezTo>
                    <a:cubicBezTo>
                      <a:pt x="34" y="11"/>
                      <a:pt x="34" y="11"/>
                      <a:pt x="34" y="11"/>
                    </a:cubicBezTo>
                    <a:cubicBezTo>
                      <a:pt x="26" y="11"/>
                      <a:pt x="26" y="11"/>
                      <a:pt x="26" y="11"/>
                    </a:cubicBezTo>
                    <a:cubicBezTo>
                      <a:pt x="26" y="19"/>
                      <a:pt x="26" y="19"/>
                      <a:pt x="26" y="19"/>
                    </a:cubicBezTo>
                    <a:cubicBezTo>
                      <a:pt x="26" y="21"/>
                      <a:pt x="26" y="21"/>
                      <a:pt x="28" y="2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5" name="Freeform 202"/>
              <p:cNvSpPr>
                <a:spLocks noEditPoints="1"/>
              </p:cNvSpPr>
              <p:nvPr/>
            </p:nvSpPr>
            <p:spPr bwMode="auto">
              <a:xfrm>
                <a:off x="4698" y="1135"/>
                <a:ext cx="75" cy="76"/>
              </a:xfrm>
              <a:custGeom>
                <a:avLst/>
                <a:gdLst>
                  <a:gd name="T0" fmla="*/ 56 w 75"/>
                  <a:gd name="T1" fmla="*/ 74 h 76"/>
                  <a:gd name="T2" fmla="*/ 56 w 75"/>
                  <a:gd name="T3" fmla="*/ 70 h 76"/>
                  <a:gd name="T4" fmla="*/ 18 w 75"/>
                  <a:gd name="T5" fmla="*/ 70 h 76"/>
                  <a:gd name="T6" fmla="*/ 18 w 75"/>
                  <a:gd name="T7" fmla="*/ 76 h 76"/>
                  <a:gd name="T8" fmla="*/ 13 w 75"/>
                  <a:gd name="T9" fmla="*/ 76 h 76"/>
                  <a:gd name="T10" fmla="*/ 13 w 75"/>
                  <a:gd name="T11" fmla="*/ 19 h 76"/>
                  <a:gd name="T12" fmla="*/ 0 w 75"/>
                  <a:gd name="T13" fmla="*/ 19 h 76"/>
                  <a:gd name="T14" fmla="*/ 0 w 75"/>
                  <a:gd name="T15" fmla="*/ 14 h 76"/>
                  <a:gd name="T16" fmla="*/ 13 w 75"/>
                  <a:gd name="T17" fmla="*/ 14 h 76"/>
                  <a:gd name="T18" fmla="*/ 13 w 75"/>
                  <a:gd name="T19" fmla="*/ 0 h 76"/>
                  <a:gd name="T20" fmla="*/ 18 w 75"/>
                  <a:gd name="T21" fmla="*/ 0 h 76"/>
                  <a:gd name="T22" fmla="*/ 18 w 75"/>
                  <a:gd name="T23" fmla="*/ 14 h 76"/>
                  <a:gd name="T24" fmla="*/ 56 w 75"/>
                  <a:gd name="T25" fmla="*/ 14 h 76"/>
                  <a:gd name="T26" fmla="*/ 56 w 75"/>
                  <a:gd name="T27" fmla="*/ 0 h 76"/>
                  <a:gd name="T28" fmla="*/ 61 w 75"/>
                  <a:gd name="T29" fmla="*/ 0 h 76"/>
                  <a:gd name="T30" fmla="*/ 61 w 75"/>
                  <a:gd name="T31" fmla="*/ 14 h 76"/>
                  <a:gd name="T32" fmla="*/ 75 w 75"/>
                  <a:gd name="T33" fmla="*/ 14 h 76"/>
                  <a:gd name="T34" fmla="*/ 75 w 75"/>
                  <a:gd name="T35" fmla="*/ 19 h 76"/>
                  <a:gd name="T36" fmla="*/ 61 w 75"/>
                  <a:gd name="T37" fmla="*/ 19 h 76"/>
                  <a:gd name="T38" fmla="*/ 61 w 75"/>
                  <a:gd name="T39" fmla="*/ 74 h 76"/>
                  <a:gd name="T40" fmla="*/ 56 w 75"/>
                  <a:gd name="T41" fmla="*/ 74 h 76"/>
                  <a:gd name="T42" fmla="*/ 18 w 75"/>
                  <a:gd name="T43" fmla="*/ 38 h 76"/>
                  <a:gd name="T44" fmla="*/ 56 w 75"/>
                  <a:gd name="T45" fmla="*/ 38 h 76"/>
                  <a:gd name="T46" fmla="*/ 56 w 75"/>
                  <a:gd name="T47" fmla="*/ 19 h 76"/>
                  <a:gd name="T48" fmla="*/ 18 w 75"/>
                  <a:gd name="T49" fmla="*/ 19 h 76"/>
                  <a:gd name="T50" fmla="*/ 18 w 75"/>
                  <a:gd name="T51" fmla="*/ 38 h 76"/>
                  <a:gd name="T52" fmla="*/ 18 w 75"/>
                  <a:gd name="T53" fmla="*/ 64 h 76"/>
                  <a:gd name="T54" fmla="*/ 56 w 75"/>
                  <a:gd name="T55" fmla="*/ 64 h 76"/>
                  <a:gd name="T56" fmla="*/ 56 w 75"/>
                  <a:gd name="T57" fmla="*/ 44 h 76"/>
                  <a:gd name="T58" fmla="*/ 18 w 75"/>
                  <a:gd name="T59" fmla="*/ 44 h 76"/>
                  <a:gd name="T60" fmla="*/ 18 w 75"/>
                  <a:gd name="T61" fmla="*/ 64 h 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5"/>
                  <a:gd name="T94" fmla="*/ 0 h 76"/>
                  <a:gd name="T95" fmla="*/ 75 w 75"/>
                  <a:gd name="T96" fmla="*/ 76 h 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5" h="76">
                    <a:moveTo>
                      <a:pt x="56" y="74"/>
                    </a:moveTo>
                    <a:lnTo>
                      <a:pt x="56" y="70"/>
                    </a:lnTo>
                    <a:lnTo>
                      <a:pt x="18" y="70"/>
                    </a:lnTo>
                    <a:lnTo>
                      <a:pt x="18" y="76"/>
                    </a:lnTo>
                    <a:lnTo>
                      <a:pt x="13" y="76"/>
                    </a:lnTo>
                    <a:lnTo>
                      <a:pt x="13" y="19"/>
                    </a:lnTo>
                    <a:lnTo>
                      <a:pt x="0" y="19"/>
                    </a:lnTo>
                    <a:lnTo>
                      <a:pt x="0" y="14"/>
                    </a:lnTo>
                    <a:lnTo>
                      <a:pt x="13" y="14"/>
                    </a:lnTo>
                    <a:lnTo>
                      <a:pt x="13" y="0"/>
                    </a:lnTo>
                    <a:lnTo>
                      <a:pt x="18" y="0"/>
                    </a:lnTo>
                    <a:lnTo>
                      <a:pt x="18" y="14"/>
                    </a:lnTo>
                    <a:lnTo>
                      <a:pt x="56" y="14"/>
                    </a:lnTo>
                    <a:lnTo>
                      <a:pt x="56" y="0"/>
                    </a:lnTo>
                    <a:lnTo>
                      <a:pt x="61" y="0"/>
                    </a:lnTo>
                    <a:lnTo>
                      <a:pt x="61" y="14"/>
                    </a:lnTo>
                    <a:lnTo>
                      <a:pt x="75" y="14"/>
                    </a:lnTo>
                    <a:lnTo>
                      <a:pt x="75" y="19"/>
                    </a:lnTo>
                    <a:lnTo>
                      <a:pt x="61" y="19"/>
                    </a:lnTo>
                    <a:lnTo>
                      <a:pt x="61" y="74"/>
                    </a:lnTo>
                    <a:lnTo>
                      <a:pt x="56" y="74"/>
                    </a:lnTo>
                    <a:close/>
                    <a:moveTo>
                      <a:pt x="18" y="38"/>
                    </a:moveTo>
                    <a:lnTo>
                      <a:pt x="56" y="38"/>
                    </a:lnTo>
                    <a:lnTo>
                      <a:pt x="56" y="19"/>
                    </a:lnTo>
                    <a:lnTo>
                      <a:pt x="18" y="19"/>
                    </a:lnTo>
                    <a:lnTo>
                      <a:pt x="18" y="38"/>
                    </a:lnTo>
                    <a:close/>
                    <a:moveTo>
                      <a:pt x="18" y="64"/>
                    </a:moveTo>
                    <a:lnTo>
                      <a:pt x="56" y="64"/>
                    </a:lnTo>
                    <a:lnTo>
                      <a:pt x="56" y="44"/>
                    </a:lnTo>
                    <a:lnTo>
                      <a:pt x="18" y="44"/>
                    </a:lnTo>
                    <a:lnTo>
                      <a:pt x="18"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6" name="Freeform 203"/>
              <p:cNvSpPr>
                <a:spLocks noEditPoints="1"/>
              </p:cNvSpPr>
              <p:nvPr/>
            </p:nvSpPr>
            <p:spPr bwMode="auto">
              <a:xfrm>
                <a:off x="4775" y="1135"/>
                <a:ext cx="75" cy="76"/>
              </a:xfrm>
              <a:custGeom>
                <a:avLst/>
                <a:gdLst>
                  <a:gd name="T0" fmla="*/ 17 w 40"/>
                  <a:gd name="T1" fmla="*/ 42 h 40"/>
                  <a:gd name="T2" fmla="*/ 15 w 40"/>
                  <a:gd name="T3" fmla="*/ 59 h 40"/>
                  <a:gd name="T4" fmla="*/ 4 w 40"/>
                  <a:gd name="T5" fmla="*/ 76 h 40"/>
                  <a:gd name="T6" fmla="*/ 0 w 40"/>
                  <a:gd name="T7" fmla="*/ 70 h 40"/>
                  <a:gd name="T8" fmla="*/ 9 w 40"/>
                  <a:gd name="T9" fmla="*/ 57 h 40"/>
                  <a:gd name="T10" fmla="*/ 11 w 40"/>
                  <a:gd name="T11" fmla="*/ 42 h 40"/>
                  <a:gd name="T12" fmla="*/ 17 w 40"/>
                  <a:gd name="T13" fmla="*/ 42 h 40"/>
                  <a:gd name="T14" fmla="*/ 34 w 40"/>
                  <a:gd name="T15" fmla="*/ 0 h 40"/>
                  <a:gd name="T16" fmla="*/ 39 w 40"/>
                  <a:gd name="T17" fmla="*/ 0 h 40"/>
                  <a:gd name="T18" fmla="*/ 39 w 40"/>
                  <a:gd name="T19" fmla="*/ 8 h 40"/>
                  <a:gd name="T20" fmla="*/ 66 w 40"/>
                  <a:gd name="T21" fmla="*/ 8 h 40"/>
                  <a:gd name="T22" fmla="*/ 66 w 40"/>
                  <a:gd name="T23" fmla="*/ 19 h 40"/>
                  <a:gd name="T24" fmla="*/ 75 w 40"/>
                  <a:gd name="T25" fmla="*/ 19 h 40"/>
                  <a:gd name="T26" fmla="*/ 75 w 40"/>
                  <a:gd name="T27" fmla="*/ 25 h 40"/>
                  <a:gd name="T28" fmla="*/ 66 w 40"/>
                  <a:gd name="T29" fmla="*/ 25 h 40"/>
                  <a:gd name="T30" fmla="*/ 66 w 40"/>
                  <a:gd name="T31" fmla="*/ 40 h 40"/>
                  <a:gd name="T32" fmla="*/ 60 w 40"/>
                  <a:gd name="T33" fmla="*/ 40 h 40"/>
                  <a:gd name="T34" fmla="*/ 60 w 40"/>
                  <a:gd name="T35" fmla="*/ 36 h 40"/>
                  <a:gd name="T36" fmla="*/ 39 w 40"/>
                  <a:gd name="T37" fmla="*/ 36 h 40"/>
                  <a:gd name="T38" fmla="*/ 39 w 40"/>
                  <a:gd name="T39" fmla="*/ 76 h 40"/>
                  <a:gd name="T40" fmla="*/ 34 w 40"/>
                  <a:gd name="T41" fmla="*/ 76 h 40"/>
                  <a:gd name="T42" fmla="*/ 34 w 40"/>
                  <a:gd name="T43" fmla="*/ 36 h 40"/>
                  <a:gd name="T44" fmla="*/ 6 w 40"/>
                  <a:gd name="T45" fmla="*/ 36 h 40"/>
                  <a:gd name="T46" fmla="*/ 6 w 40"/>
                  <a:gd name="T47" fmla="*/ 32 h 40"/>
                  <a:gd name="T48" fmla="*/ 34 w 40"/>
                  <a:gd name="T49" fmla="*/ 32 h 40"/>
                  <a:gd name="T50" fmla="*/ 34 w 40"/>
                  <a:gd name="T51" fmla="*/ 25 h 40"/>
                  <a:gd name="T52" fmla="*/ 2 w 40"/>
                  <a:gd name="T53" fmla="*/ 25 h 40"/>
                  <a:gd name="T54" fmla="*/ 2 w 40"/>
                  <a:gd name="T55" fmla="*/ 19 h 40"/>
                  <a:gd name="T56" fmla="*/ 34 w 40"/>
                  <a:gd name="T57" fmla="*/ 19 h 40"/>
                  <a:gd name="T58" fmla="*/ 34 w 40"/>
                  <a:gd name="T59" fmla="*/ 11 h 40"/>
                  <a:gd name="T60" fmla="*/ 8 w 40"/>
                  <a:gd name="T61" fmla="*/ 11 h 40"/>
                  <a:gd name="T62" fmla="*/ 8 w 40"/>
                  <a:gd name="T63" fmla="*/ 8 h 40"/>
                  <a:gd name="T64" fmla="*/ 34 w 40"/>
                  <a:gd name="T65" fmla="*/ 8 h 40"/>
                  <a:gd name="T66" fmla="*/ 34 w 40"/>
                  <a:gd name="T67" fmla="*/ 0 h 40"/>
                  <a:gd name="T68" fmla="*/ 24 w 40"/>
                  <a:gd name="T69" fmla="*/ 44 h 40"/>
                  <a:gd name="T70" fmla="*/ 30 w 40"/>
                  <a:gd name="T71" fmla="*/ 46 h 40"/>
                  <a:gd name="T72" fmla="*/ 22 w 40"/>
                  <a:gd name="T73" fmla="*/ 67 h 40"/>
                  <a:gd name="T74" fmla="*/ 17 w 40"/>
                  <a:gd name="T75" fmla="*/ 65 h 40"/>
                  <a:gd name="T76" fmla="*/ 24 w 40"/>
                  <a:gd name="T77" fmla="*/ 44 h 40"/>
                  <a:gd name="T78" fmla="*/ 60 w 40"/>
                  <a:gd name="T79" fmla="*/ 11 h 40"/>
                  <a:gd name="T80" fmla="*/ 39 w 40"/>
                  <a:gd name="T81" fmla="*/ 11 h 40"/>
                  <a:gd name="T82" fmla="*/ 39 w 40"/>
                  <a:gd name="T83" fmla="*/ 19 h 40"/>
                  <a:gd name="T84" fmla="*/ 60 w 40"/>
                  <a:gd name="T85" fmla="*/ 19 h 40"/>
                  <a:gd name="T86" fmla="*/ 60 w 40"/>
                  <a:gd name="T87" fmla="*/ 11 h 40"/>
                  <a:gd name="T88" fmla="*/ 60 w 40"/>
                  <a:gd name="T89" fmla="*/ 32 h 40"/>
                  <a:gd name="T90" fmla="*/ 60 w 40"/>
                  <a:gd name="T91" fmla="*/ 25 h 40"/>
                  <a:gd name="T92" fmla="*/ 39 w 40"/>
                  <a:gd name="T93" fmla="*/ 25 h 40"/>
                  <a:gd name="T94" fmla="*/ 39 w 40"/>
                  <a:gd name="T95" fmla="*/ 32 h 40"/>
                  <a:gd name="T96" fmla="*/ 60 w 40"/>
                  <a:gd name="T97" fmla="*/ 32 h 40"/>
                  <a:gd name="T98" fmla="*/ 45 w 40"/>
                  <a:gd name="T99" fmla="*/ 46 h 40"/>
                  <a:gd name="T100" fmla="*/ 49 w 40"/>
                  <a:gd name="T101" fmla="*/ 44 h 40"/>
                  <a:gd name="T102" fmla="*/ 58 w 40"/>
                  <a:gd name="T103" fmla="*/ 65 h 40"/>
                  <a:gd name="T104" fmla="*/ 52 w 40"/>
                  <a:gd name="T105" fmla="*/ 67 h 40"/>
                  <a:gd name="T106" fmla="*/ 45 w 40"/>
                  <a:gd name="T107" fmla="*/ 46 h 40"/>
                  <a:gd name="T108" fmla="*/ 60 w 40"/>
                  <a:gd name="T109" fmla="*/ 42 h 40"/>
                  <a:gd name="T110" fmla="*/ 66 w 40"/>
                  <a:gd name="T111" fmla="*/ 42 h 40"/>
                  <a:gd name="T112" fmla="*/ 66 w 40"/>
                  <a:gd name="T113" fmla="*/ 74 h 40"/>
                  <a:gd name="T114" fmla="*/ 60 w 40"/>
                  <a:gd name="T115" fmla="*/ 74 h 40"/>
                  <a:gd name="T116" fmla="*/ 60 w 40"/>
                  <a:gd name="T117" fmla="*/ 42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
                  <a:gd name="T178" fmla="*/ 0 h 40"/>
                  <a:gd name="T179" fmla="*/ 40 w 40"/>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 h="40">
                    <a:moveTo>
                      <a:pt x="9" y="22"/>
                    </a:moveTo>
                    <a:cubicBezTo>
                      <a:pt x="9" y="26"/>
                      <a:pt x="8" y="29"/>
                      <a:pt x="8" y="31"/>
                    </a:cubicBezTo>
                    <a:cubicBezTo>
                      <a:pt x="7" y="34"/>
                      <a:pt x="5" y="37"/>
                      <a:pt x="2" y="40"/>
                    </a:cubicBezTo>
                    <a:cubicBezTo>
                      <a:pt x="2" y="39"/>
                      <a:pt x="1" y="38"/>
                      <a:pt x="0" y="37"/>
                    </a:cubicBezTo>
                    <a:cubicBezTo>
                      <a:pt x="3" y="35"/>
                      <a:pt x="4" y="33"/>
                      <a:pt x="5" y="30"/>
                    </a:cubicBezTo>
                    <a:cubicBezTo>
                      <a:pt x="6" y="29"/>
                      <a:pt x="6" y="26"/>
                      <a:pt x="6" y="22"/>
                    </a:cubicBezTo>
                    <a:lnTo>
                      <a:pt x="9" y="22"/>
                    </a:lnTo>
                    <a:close/>
                    <a:moveTo>
                      <a:pt x="18" y="0"/>
                    </a:moveTo>
                    <a:cubicBezTo>
                      <a:pt x="21" y="0"/>
                      <a:pt x="21" y="0"/>
                      <a:pt x="21" y="0"/>
                    </a:cubicBezTo>
                    <a:cubicBezTo>
                      <a:pt x="21" y="4"/>
                      <a:pt x="21" y="4"/>
                      <a:pt x="21" y="4"/>
                    </a:cubicBezTo>
                    <a:cubicBezTo>
                      <a:pt x="35" y="4"/>
                      <a:pt x="35" y="4"/>
                      <a:pt x="35" y="4"/>
                    </a:cubicBezTo>
                    <a:cubicBezTo>
                      <a:pt x="35" y="10"/>
                      <a:pt x="35" y="10"/>
                      <a:pt x="35" y="10"/>
                    </a:cubicBezTo>
                    <a:cubicBezTo>
                      <a:pt x="40" y="10"/>
                      <a:pt x="40" y="10"/>
                      <a:pt x="40" y="10"/>
                    </a:cubicBezTo>
                    <a:cubicBezTo>
                      <a:pt x="40" y="13"/>
                      <a:pt x="40" y="13"/>
                      <a:pt x="40" y="13"/>
                    </a:cubicBezTo>
                    <a:cubicBezTo>
                      <a:pt x="35" y="13"/>
                      <a:pt x="35" y="13"/>
                      <a:pt x="35" y="13"/>
                    </a:cubicBezTo>
                    <a:cubicBezTo>
                      <a:pt x="35" y="21"/>
                      <a:pt x="35" y="21"/>
                      <a:pt x="35" y="21"/>
                    </a:cubicBezTo>
                    <a:cubicBezTo>
                      <a:pt x="32" y="21"/>
                      <a:pt x="32" y="21"/>
                      <a:pt x="32" y="21"/>
                    </a:cubicBezTo>
                    <a:cubicBezTo>
                      <a:pt x="32" y="19"/>
                      <a:pt x="32" y="19"/>
                      <a:pt x="32" y="19"/>
                    </a:cubicBezTo>
                    <a:cubicBezTo>
                      <a:pt x="21" y="19"/>
                      <a:pt x="21" y="19"/>
                      <a:pt x="21" y="19"/>
                    </a:cubicBezTo>
                    <a:cubicBezTo>
                      <a:pt x="21" y="40"/>
                      <a:pt x="21" y="40"/>
                      <a:pt x="21" y="40"/>
                    </a:cubicBezTo>
                    <a:cubicBezTo>
                      <a:pt x="18" y="40"/>
                      <a:pt x="18" y="40"/>
                      <a:pt x="18" y="40"/>
                    </a:cubicBezTo>
                    <a:cubicBezTo>
                      <a:pt x="18" y="19"/>
                      <a:pt x="18" y="19"/>
                      <a:pt x="18" y="19"/>
                    </a:cubicBezTo>
                    <a:cubicBezTo>
                      <a:pt x="3" y="19"/>
                      <a:pt x="3" y="19"/>
                      <a:pt x="3" y="19"/>
                    </a:cubicBezTo>
                    <a:cubicBezTo>
                      <a:pt x="3" y="17"/>
                      <a:pt x="3" y="17"/>
                      <a:pt x="3" y="17"/>
                    </a:cubicBezTo>
                    <a:cubicBezTo>
                      <a:pt x="18" y="17"/>
                      <a:pt x="18" y="17"/>
                      <a:pt x="18" y="17"/>
                    </a:cubicBezTo>
                    <a:cubicBezTo>
                      <a:pt x="18" y="13"/>
                      <a:pt x="18" y="13"/>
                      <a:pt x="18" y="13"/>
                    </a:cubicBezTo>
                    <a:cubicBezTo>
                      <a:pt x="1" y="13"/>
                      <a:pt x="1" y="13"/>
                      <a:pt x="1" y="13"/>
                    </a:cubicBezTo>
                    <a:cubicBezTo>
                      <a:pt x="1" y="10"/>
                      <a:pt x="1" y="10"/>
                      <a:pt x="1" y="10"/>
                    </a:cubicBezTo>
                    <a:cubicBezTo>
                      <a:pt x="18" y="10"/>
                      <a:pt x="18" y="10"/>
                      <a:pt x="18" y="10"/>
                    </a:cubicBezTo>
                    <a:cubicBezTo>
                      <a:pt x="18" y="6"/>
                      <a:pt x="18" y="6"/>
                      <a:pt x="18" y="6"/>
                    </a:cubicBezTo>
                    <a:cubicBezTo>
                      <a:pt x="4" y="6"/>
                      <a:pt x="4" y="6"/>
                      <a:pt x="4" y="6"/>
                    </a:cubicBezTo>
                    <a:cubicBezTo>
                      <a:pt x="4" y="4"/>
                      <a:pt x="4" y="4"/>
                      <a:pt x="4" y="4"/>
                    </a:cubicBezTo>
                    <a:cubicBezTo>
                      <a:pt x="18" y="4"/>
                      <a:pt x="18" y="4"/>
                      <a:pt x="18" y="4"/>
                    </a:cubicBezTo>
                    <a:lnTo>
                      <a:pt x="18" y="0"/>
                    </a:lnTo>
                    <a:close/>
                    <a:moveTo>
                      <a:pt x="13" y="23"/>
                    </a:moveTo>
                    <a:cubicBezTo>
                      <a:pt x="16" y="24"/>
                      <a:pt x="16" y="24"/>
                      <a:pt x="16" y="24"/>
                    </a:cubicBezTo>
                    <a:cubicBezTo>
                      <a:pt x="15" y="28"/>
                      <a:pt x="13" y="32"/>
                      <a:pt x="12" y="35"/>
                    </a:cubicBezTo>
                    <a:cubicBezTo>
                      <a:pt x="11" y="35"/>
                      <a:pt x="10" y="34"/>
                      <a:pt x="9" y="34"/>
                    </a:cubicBezTo>
                    <a:cubicBezTo>
                      <a:pt x="11" y="31"/>
                      <a:pt x="12" y="27"/>
                      <a:pt x="13" y="23"/>
                    </a:cubicBezTo>
                    <a:close/>
                    <a:moveTo>
                      <a:pt x="32" y="6"/>
                    </a:moveTo>
                    <a:cubicBezTo>
                      <a:pt x="21" y="6"/>
                      <a:pt x="21" y="6"/>
                      <a:pt x="21" y="6"/>
                    </a:cubicBezTo>
                    <a:cubicBezTo>
                      <a:pt x="21" y="10"/>
                      <a:pt x="21" y="10"/>
                      <a:pt x="21" y="10"/>
                    </a:cubicBezTo>
                    <a:cubicBezTo>
                      <a:pt x="32" y="10"/>
                      <a:pt x="32" y="10"/>
                      <a:pt x="32" y="10"/>
                    </a:cubicBezTo>
                    <a:lnTo>
                      <a:pt x="32" y="6"/>
                    </a:lnTo>
                    <a:close/>
                    <a:moveTo>
                      <a:pt x="32" y="17"/>
                    </a:moveTo>
                    <a:cubicBezTo>
                      <a:pt x="32" y="13"/>
                      <a:pt x="32" y="13"/>
                      <a:pt x="32" y="13"/>
                    </a:cubicBezTo>
                    <a:cubicBezTo>
                      <a:pt x="21" y="13"/>
                      <a:pt x="21" y="13"/>
                      <a:pt x="21" y="13"/>
                    </a:cubicBezTo>
                    <a:cubicBezTo>
                      <a:pt x="21" y="17"/>
                      <a:pt x="21" y="17"/>
                      <a:pt x="21" y="17"/>
                    </a:cubicBezTo>
                    <a:lnTo>
                      <a:pt x="32" y="17"/>
                    </a:lnTo>
                    <a:close/>
                    <a:moveTo>
                      <a:pt x="24" y="24"/>
                    </a:moveTo>
                    <a:cubicBezTo>
                      <a:pt x="26" y="23"/>
                      <a:pt x="26" y="23"/>
                      <a:pt x="26" y="23"/>
                    </a:cubicBezTo>
                    <a:cubicBezTo>
                      <a:pt x="28" y="27"/>
                      <a:pt x="30" y="30"/>
                      <a:pt x="31" y="34"/>
                    </a:cubicBezTo>
                    <a:cubicBezTo>
                      <a:pt x="28" y="35"/>
                      <a:pt x="28" y="35"/>
                      <a:pt x="28" y="35"/>
                    </a:cubicBezTo>
                    <a:cubicBezTo>
                      <a:pt x="26" y="30"/>
                      <a:pt x="25" y="27"/>
                      <a:pt x="24" y="24"/>
                    </a:cubicBezTo>
                    <a:close/>
                    <a:moveTo>
                      <a:pt x="32" y="22"/>
                    </a:moveTo>
                    <a:cubicBezTo>
                      <a:pt x="35" y="22"/>
                      <a:pt x="35" y="22"/>
                      <a:pt x="35" y="22"/>
                    </a:cubicBezTo>
                    <a:cubicBezTo>
                      <a:pt x="35" y="39"/>
                      <a:pt x="35" y="39"/>
                      <a:pt x="35" y="39"/>
                    </a:cubicBezTo>
                    <a:cubicBezTo>
                      <a:pt x="32" y="39"/>
                      <a:pt x="32" y="39"/>
                      <a:pt x="32" y="39"/>
                    </a:cubicBezTo>
                    <a:lnTo>
                      <a:pt x="32" y="2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7" name="Freeform 204"/>
              <p:cNvSpPr>
                <a:spLocks noEditPoints="1"/>
              </p:cNvSpPr>
              <p:nvPr/>
            </p:nvSpPr>
            <p:spPr bwMode="auto">
              <a:xfrm>
                <a:off x="5362" y="1410"/>
                <a:ext cx="66" cy="66"/>
              </a:xfrm>
              <a:custGeom>
                <a:avLst/>
                <a:gdLst>
                  <a:gd name="T0" fmla="*/ 2 w 35"/>
                  <a:gd name="T1" fmla="*/ 28 h 35"/>
                  <a:gd name="T2" fmla="*/ 66 w 35"/>
                  <a:gd name="T3" fmla="*/ 32 h 35"/>
                  <a:gd name="T4" fmla="*/ 64 w 35"/>
                  <a:gd name="T5" fmla="*/ 38 h 35"/>
                  <a:gd name="T6" fmla="*/ 38 w 35"/>
                  <a:gd name="T7" fmla="*/ 36 h 35"/>
                  <a:gd name="T8" fmla="*/ 36 w 35"/>
                  <a:gd name="T9" fmla="*/ 57 h 35"/>
                  <a:gd name="T10" fmla="*/ 26 w 35"/>
                  <a:gd name="T11" fmla="*/ 64 h 35"/>
                  <a:gd name="T12" fmla="*/ 13 w 35"/>
                  <a:gd name="T13" fmla="*/ 64 h 35"/>
                  <a:gd name="T14" fmla="*/ 13 w 35"/>
                  <a:gd name="T15" fmla="*/ 58 h 35"/>
                  <a:gd name="T16" fmla="*/ 25 w 35"/>
                  <a:gd name="T17" fmla="*/ 58 h 35"/>
                  <a:gd name="T18" fmla="*/ 30 w 35"/>
                  <a:gd name="T19" fmla="*/ 55 h 35"/>
                  <a:gd name="T20" fmla="*/ 32 w 35"/>
                  <a:gd name="T21" fmla="*/ 36 h 35"/>
                  <a:gd name="T22" fmla="*/ 0 w 35"/>
                  <a:gd name="T23" fmla="*/ 34 h 35"/>
                  <a:gd name="T24" fmla="*/ 2 w 35"/>
                  <a:gd name="T25" fmla="*/ 28 h 35"/>
                  <a:gd name="T26" fmla="*/ 4 w 35"/>
                  <a:gd name="T27" fmla="*/ 9 h 35"/>
                  <a:gd name="T28" fmla="*/ 64 w 35"/>
                  <a:gd name="T29" fmla="*/ 13 h 35"/>
                  <a:gd name="T30" fmla="*/ 62 w 35"/>
                  <a:gd name="T31" fmla="*/ 26 h 35"/>
                  <a:gd name="T32" fmla="*/ 57 w 35"/>
                  <a:gd name="T33" fmla="*/ 26 h 35"/>
                  <a:gd name="T34" fmla="*/ 58 w 35"/>
                  <a:gd name="T35" fmla="*/ 17 h 35"/>
                  <a:gd name="T36" fmla="*/ 9 w 35"/>
                  <a:gd name="T37" fmla="*/ 15 h 35"/>
                  <a:gd name="T38" fmla="*/ 9 w 35"/>
                  <a:gd name="T39" fmla="*/ 25 h 35"/>
                  <a:gd name="T40" fmla="*/ 4 w 35"/>
                  <a:gd name="T41" fmla="*/ 23 h 35"/>
                  <a:gd name="T42" fmla="*/ 4 w 35"/>
                  <a:gd name="T43" fmla="*/ 9 h 35"/>
                  <a:gd name="T44" fmla="*/ 28 w 35"/>
                  <a:gd name="T45" fmla="*/ 4 h 35"/>
                  <a:gd name="T46" fmla="*/ 34 w 35"/>
                  <a:gd name="T47" fmla="*/ 0 h 35"/>
                  <a:gd name="T48" fmla="*/ 40 w 35"/>
                  <a:gd name="T49" fmla="*/ 8 h 35"/>
                  <a:gd name="T50" fmla="*/ 34 w 35"/>
                  <a:gd name="T51" fmla="*/ 11 h 35"/>
                  <a:gd name="T52" fmla="*/ 28 w 35"/>
                  <a:gd name="T53" fmla="*/ 4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
                  <a:gd name="T82" fmla="*/ 0 h 35"/>
                  <a:gd name="T83" fmla="*/ 35 w 3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 h="35">
                    <a:moveTo>
                      <a:pt x="1" y="15"/>
                    </a:moveTo>
                    <a:cubicBezTo>
                      <a:pt x="35" y="17"/>
                      <a:pt x="35" y="17"/>
                      <a:pt x="35" y="17"/>
                    </a:cubicBezTo>
                    <a:cubicBezTo>
                      <a:pt x="34" y="20"/>
                      <a:pt x="34" y="20"/>
                      <a:pt x="34" y="20"/>
                    </a:cubicBezTo>
                    <a:cubicBezTo>
                      <a:pt x="20" y="19"/>
                      <a:pt x="20" y="19"/>
                      <a:pt x="20" y="19"/>
                    </a:cubicBezTo>
                    <a:cubicBezTo>
                      <a:pt x="19" y="30"/>
                      <a:pt x="19" y="30"/>
                      <a:pt x="19" y="30"/>
                    </a:cubicBezTo>
                    <a:cubicBezTo>
                      <a:pt x="19" y="33"/>
                      <a:pt x="17" y="35"/>
                      <a:pt x="14" y="34"/>
                    </a:cubicBezTo>
                    <a:cubicBezTo>
                      <a:pt x="12" y="34"/>
                      <a:pt x="10" y="34"/>
                      <a:pt x="7" y="34"/>
                    </a:cubicBezTo>
                    <a:cubicBezTo>
                      <a:pt x="7" y="33"/>
                      <a:pt x="7" y="32"/>
                      <a:pt x="7" y="31"/>
                    </a:cubicBezTo>
                    <a:cubicBezTo>
                      <a:pt x="10" y="31"/>
                      <a:pt x="12" y="31"/>
                      <a:pt x="13" y="31"/>
                    </a:cubicBezTo>
                    <a:cubicBezTo>
                      <a:pt x="15" y="32"/>
                      <a:pt x="16" y="31"/>
                      <a:pt x="16" y="29"/>
                    </a:cubicBezTo>
                    <a:cubicBezTo>
                      <a:pt x="17" y="19"/>
                      <a:pt x="17" y="19"/>
                      <a:pt x="17" y="19"/>
                    </a:cubicBezTo>
                    <a:cubicBezTo>
                      <a:pt x="0" y="18"/>
                      <a:pt x="0" y="18"/>
                      <a:pt x="0" y="18"/>
                    </a:cubicBezTo>
                    <a:lnTo>
                      <a:pt x="1" y="15"/>
                    </a:lnTo>
                    <a:close/>
                    <a:moveTo>
                      <a:pt x="2" y="5"/>
                    </a:moveTo>
                    <a:cubicBezTo>
                      <a:pt x="34" y="7"/>
                      <a:pt x="34" y="7"/>
                      <a:pt x="34" y="7"/>
                    </a:cubicBezTo>
                    <a:cubicBezTo>
                      <a:pt x="33" y="14"/>
                      <a:pt x="33" y="14"/>
                      <a:pt x="33" y="14"/>
                    </a:cubicBezTo>
                    <a:cubicBezTo>
                      <a:pt x="30" y="14"/>
                      <a:pt x="30" y="14"/>
                      <a:pt x="30" y="14"/>
                    </a:cubicBezTo>
                    <a:cubicBezTo>
                      <a:pt x="31" y="9"/>
                      <a:pt x="31" y="9"/>
                      <a:pt x="31" y="9"/>
                    </a:cubicBezTo>
                    <a:cubicBezTo>
                      <a:pt x="5" y="8"/>
                      <a:pt x="5" y="8"/>
                      <a:pt x="5" y="8"/>
                    </a:cubicBezTo>
                    <a:cubicBezTo>
                      <a:pt x="5" y="13"/>
                      <a:pt x="5" y="13"/>
                      <a:pt x="5" y="13"/>
                    </a:cubicBezTo>
                    <a:cubicBezTo>
                      <a:pt x="2" y="12"/>
                      <a:pt x="2" y="12"/>
                      <a:pt x="2" y="12"/>
                    </a:cubicBezTo>
                    <a:lnTo>
                      <a:pt x="2" y="5"/>
                    </a:lnTo>
                    <a:close/>
                    <a:moveTo>
                      <a:pt x="15" y="2"/>
                    </a:moveTo>
                    <a:cubicBezTo>
                      <a:pt x="18" y="0"/>
                      <a:pt x="18" y="0"/>
                      <a:pt x="18" y="0"/>
                    </a:cubicBezTo>
                    <a:cubicBezTo>
                      <a:pt x="19" y="2"/>
                      <a:pt x="20" y="3"/>
                      <a:pt x="21" y="4"/>
                    </a:cubicBezTo>
                    <a:cubicBezTo>
                      <a:pt x="18" y="6"/>
                      <a:pt x="18" y="6"/>
                      <a:pt x="18" y="6"/>
                    </a:cubicBezTo>
                    <a:cubicBezTo>
                      <a:pt x="17" y="4"/>
                      <a:pt x="16" y="3"/>
                      <a:pt x="15" y="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8" name="Freeform 205"/>
              <p:cNvSpPr>
                <a:spLocks noEditPoints="1"/>
              </p:cNvSpPr>
              <p:nvPr/>
            </p:nvSpPr>
            <p:spPr bwMode="auto">
              <a:xfrm>
                <a:off x="5357" y="1493"/>
                <a:ext cx="67" cy="65"/>
              </a:xfrm>
              <a:custGeom>
                <a:avLst/>
                <a:gdLst>
                  <a:gd name="T0" fmla="*/ 0 w 36"/>
                  <a:gd name="T1" fmla="*/ 50 h 35"/>
                  <a:gd name="T2" fmla="*/ 19 w 36"/>
                  <a:gd name="T3" fmla="*/ 37 h 35"/>
                  <a:gd name="T4" fmla="*/ 15 w 36"/>
                  <a:gd name="T5" fmla="*/ 37 h 35"/>
                  <a:gd name="T6" fmla="*/ 13 w 36"/>
                  <a:gd name="T7" fmla="*/ 39 h 35"/>
                  <a:gd name="T8" fmla="*/ 9 w 36"/>
                  <a:gd name="T9" fmla="*/ 39 h 35"/>
                  <a:gd name="T10" fmla="*/ 11 w 36"/>
                  <a:gd name="T11" fmla="*/ 9 h 35"/>
                  <a:gd name="T12" fmla="*/ 30 w 36"/>
                  <a:gd name="T13" fmla="*/ 11 h 35"/>
                  <a:gd name="T14" fmla="*/ 32 w 36"/>
                  <a:gd name="T15" fmla="*/ 6 h 35"/>
                  <a:gd name="T16" fmla="*/ 4 w 36"/>
                  <a:gd name="T17" fmla="*/ 6 h 35"/>
                  <a:gd name="T18" fmla="*/ 4 w 36"/>
                  <a:gd name="T19" fmla="*/ 0 h 35"/>
                  <a:gd name="T20" fmla="*/ 67 w 36"/>
                  <a:gd name="T21" fmla="*/ 4 h 35"/>
                  <a:gd name="T22" fmla="*/ 67 w 36"/>
                  <a:gd name="T23" fmla="*/ 7 h 35"/>
                  <a:gd name="T24" fmla="*/ 37 w 36"/>
                  <a:gd name="T25" fmla="*/ 7 h 35"/>
                  <a:gd name="T26" fmla="*/ 35 w 36"/>
                  <a:gd name="T27" fmla="*/ 11 h 35"/>
                  <a:gd name="T28" fmla="*/ 60 w 36"/>
                  <a:gd name="T29" fmla="*/ 13 h 35"/>
                  <a:gd name="T30" fmla="*/ 58 w 36"/>
                  <a:gd name="T31" fmla="*/ 41 h 35"/>
                  <a:gd name="T32" fmla="*/ 54 w 36"/>
                  <a:gd name="T33" fmla="*/ 41 h 35"/>
                  <a:gd name="T34" fmla="*/ 54 w 36"/>
                  <a:gd name="T35" fmla="*/ 39 h 35"/>
                  <a:gd name="T36" fmla="*/ 26 w 36"/>
                  <a:gd name="T37" fmla="*/ 37 h 35"/>
                  <a:gd name="T38" fmla="*/ 20 w 36"/>
                  <a:gd name="T39" fmla="*/ 41 h 35"/>
                  <a:gd name="T40" fmla="*/ 58 w 36"/>
                  <a:gd name="T41" fmla="*/ 43 h 35"/>
                  <a:gd name="T42" fmla="*/ 58 w 36"/>
                  <a:gd name="T43" fmla="*/ 46 h 35"/>
                  <a:gd name="T44" fmla="*/ 41 w 36"/>
                  <a:gd name="T45" fmla="*/ 56 h 35"/>
                  <a:gd name="T46" fmla="*/ 63 w 36"/>
                  <a:gd name="T47" fmla="*/ 59 h 35"/>
                  <a:gd name="T48" fmla="*/ 61 w 36"/>
                  <a:gd name="T49" fmla="*/ 65 h 35"/>
                  <a:gd name="T50" fmla="*/ 34 w 36"/>
                  <a:gd name="T51" fmla="*/ 58 h 35"/>
                  <a:gd name="T52" fmla="*/ 6 w 36"/>
                  <a:gd name="T53" fmla="*/ 63 h 35"/>
                  <a:gd name="T54" fmla="*/ 2 w 36"/>
                  <a:gd name="T55" fmla="*/ 58 h 35"/>
                  <a:gd name="T56" fmla="*/ 26 w 36"/>
                  <a:gd name="T57" fmla="*/ 54 h 35"/>
                  <a:gd name="T58" fmla="*/ 15 w 36"/>
                  <a:gd name="T59" fmla="*/ 46 h 35"/>
                  <a:gd name="T60" fmla="*/ 4 w 36"/>
                  <a:gd name="T61" fmla="*/ 54 h 35"/>
                  <a:gd name="T62" fmla="*/ 0 w 36"/>
                  <a:gd name="T63" fmla="*/ 50 h 35"/>
                  <a:gd name="T64" fmla="*/ 15 w 36"/>
                  <a:gd name="T65" fmla="*/ 33 h 35"/>
                  <a:gd name="T66" fmla="*/ 54 w 36"/>
                  <a:gd name="T67" fmla="*/ 35 h 35"/>
                  <a:gd name="T68" fmla="*/ 54 w 36"/>
                  <a:gd name="T69" fmla="*/ 32 h 35"/>
                  <a:gd name="T70" fmla="*/ 15 w 36"/>
                  <a:gd name="T71" fmla="*/ 30 h 35"/>
                  <a:gd name="T72" fmla="*/ 15 w 36"/>
                  <a:gd name="T73" fmla="*/ 33 h 35"/>
                  <a:gd name="T74" fmla="*/ 15 w 36"/>
                  <a:gd name="T75" fmla="*/ 26 h 35"/>
                  <a:gd name="T76" fmla="*/ 54 w 36"/>
                  <a:gd name="T77" fmla="*/ 28 h 35"/>
                  <a:gd name="T78" fmla="*/ 54 w 36"/>
                  <a:gd name="T79" fmla="*/ 24 h 35"/>
                  <a:gd name="T80" fmla="*/ 15 w 36"/>
                  <a:gd name="T81" fmla="*/ 20 h 35"/>
                  <a:gd name="T82" fmla="*/ 15 w 36"/>
                  <a:gd name="T83" fmla="*/ 26 h 35"/>
                  <a:gd name="T84" fmla="*/ 54 w 36"/>
                  <a:gd name="T85" fmla="*/ 15 h 35"/>
                  <a:gd name="T86" fmla="*/ 15 w 36"/>
                  <a:gd name="T87" fmla="*/ 13 h 35"/>
                  <a:gd name="T88" fmla="*/ 15 w 36"/>
                  <a:gd name="T89" fmla="*/ 17 h 35"/>
                  <a:gd name="T90" fmla="*/ 54 w 36"/>
                  <a:gd name="T91" fmla="*/ 20 h 35"/>
                  <a:gd name="T92" fmla="*/ 54 w 36"/>
                  <a:gd name="T93" fmla="*/ 15 h 35"/>
                  <a:gd name="T94" fmla="*/ 50 w 36"/>
                  <a:gd name="T95" fmla="*/ 46 h 35"/>
                  <a:gd name="T96" fmla="*/ 19 w 36"/>
                  <a:gd name="T97" fmla="*/ 45 h 35"/>
                  <a:gd name="T98" fmla="*/ 34 w 36"/>
                  <a:gd name="T99" fmla="*/ 54 h 35"/>
                  <a:gd name="T100" fmla="*/ 50 w 36"/>
                  <a:gd name="T101" fmla="*/ 46 h 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
                  <a:gd name="T154" fmla="*/ 0 h 35"/>
                  <a:gd name="T155" fmla="*/ 36 w 36"/>
                  <a:gd name="T156" fmla="*/ 35 h 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 h="35">
                    <a:moveTo>
                      <a:pt x="0" y="27"/>
                    </a:moveTo>
                    <a:cubicBezTo>
                      <a:pt x="4" y="25"/>
                      <a:pt x="8" y="23"/>
                      <a:pt x="10" y="20"/>
                    </a:cubicBezTo>
                    <a:cubicBezTo>
                      <a:pt x="8" y="20"/>
                      <a:pt x="8" y="20"/>
                      <a:pt x="8" y="20"/>
                    </a:cubicBezTo>
                    <a:cubicBezTo>
                      <a:pt x="7" y="21"/>
                      <a:pt x="7" y="21"/>
                      <a:pt x="7" y="21"/>
                    </a:cubicBezTo>
                    <a:cubicBezTo>
                      <a:pt x="5" y="21"/>
                      <a:pt x="5" y="21"/>
                      <a:pt x="5" y="21"/>
                    </a:cubicBezTo>
                    <a:cubicBezTo>
                      <a:pt x="6" y="5"/>
                      <a:pt x="6" y="5"/>
                      <a:pt x="6" y="5"/>
                    </a:cubicBezTo>
                    <a:cubicBezTo>
                      <a:pt x="16" y="6"/>
                      <a:pt x="16" y="6"/>
                      <a:pt x="16" y="6"/>
                    </a:cubicBezTo>
                    <a:cubicBezTo>
                      <a:pt x="16" y="5"/>
                      <a:pt x="16" y="4"/>
                      <a:pt x="17" y="3"/>
                    </a:cubicBezTo>
                    <a:cubicBezTo>
                      <a:pt x="2" y="3"/>
                      <a:pt x="2" y="3"/>
                      <a:pt x="2" y="3"/>
                    </a:cubicBezTo>
                    <a:cubicBezTo>
                      <a:pt x="2" y="0"/>
                      <a:pt x="2" y="0"/>
                      <a:pt x="2" y="0"/>
                    </a:cubicBezTo>
                    <a:cubicBezTo>
                      <a:pt x="36" y="2"/>
                      <a:pt x="36" y="2"/>
                      <a:pt x="36" y="2"/>
                    </a:cubicBezTo>
                    <a:cubicBezTo>
                      <a:pt x="36" y="4"/>
                      <a:pt x="36" y="4"/>
                      <a:pt x="36" y="4"/>
                    </a:cubicBezTo>
                    <a:cubicBezTo>
                      <a:pt x="20" y="4"/>
                      <a:pt x="20" y="4"/>
                      <a:pt x="20" y="4"/>
                    </a:cubicBezTo>
                    <a:cubicBezTo>
                      <a:pt x="19" y="4"/>
                      <a:pt x="19" y="5"/>
                      <a:pt x="19" y="6"/>
                    </a:cubicBezTo>
                    <a:cubicBezTo>
                      <a:pt x="32" y="7"/>
                      <a:pt x="32" y="7"/>
                      <a:pt x="32" y="7"/>
                    </a:cubicBezTo>
                    <a:cubicBezTo>
                      <a:pt x="31" y="22"/>
                      <a:pt x="31" y="22"/>
                      <a:pt x="31" y="22"/>
                    </a:cubicBezTo>
                    <a:cubicBezTo>
                      <a:pt x="29" y="22"/>
                      <a:pt x="29" y="22"/>
                      <a:pt x="29" y="22"/>
                    </a:cubicBezTo>
                    <a:cubicBezTo>
                      <a:pt x="29" y="21"/>
                      <a:pt x="29" y="21"/>
                      <a:pt x="29" y="21"/>
                    </a:cubicBezTo>
                    <a:cubicBezTo>
                      <a:pt x="14" y="20"/>
                      <a:pt x="14" y="20"/>
                      <a:pt x="14" y="20"/>
                    </a:cubicBezTo>
                    <a:cubicBezTo>
                      <a:pt x="13" y="21"/>
                      <a:pt x="12" y="22"/>
                      <a:pt x="11" y="22"/>
                    </a:cubicBezTo>
                    <a:cubicBezTo>
                      <a:pt x="31" y="23"/>
                      <a:pt x="31" y="23"/>
                      <a:pt x="31" y="23"/>
                    </a:cubicBezTo>
                    <a:cubicBezTo>
                      <a:pt x="31" y="25"/>
                      <a:pt x="31" y="25"/>
                      <a:pt x="31" y="25"/>
                    </a:cubicBezTo>
                    <a:cubicBezTo>
                      <a:pt x="28" y="27"/>
                      <a:pt x="25" y="29"/>
                      <a:pt x="22" y="30"/>
                    </a:cubicBezTo>
                    <a:cubicBezTo>
                      <a:pt x="25" y="31"/>
                      <a:pt x="30" y="32"/>
                      <a:pt x="34" y="32"/>
                    </a:cubicBezTo>
                    <a:cubicBezTo>
                      <a:pt x="34" y="33"/>
                      <a:pt x="33" y="34"/>
                      <a:pt x="33" y="35"/>
                    </a:cubicBezTo>
                    <a:cubicBezTo>
                      <a:pt x="27" y="34"/>
                      <a:pt x="22" y="33"/>
                      <a:pt x="18" y="31"/>
                    </a:cubicBezTo>
                    <a:cubicBezTo>
                      <a:pt x="13" y="32"/>
                      <a:pt x="8" y="33"/>
                      <a:pt x="3" y="34"/>
                    </a:cubicBezTo>
                    <a:cubicBezTo>
                      <a:pt x="2" y="33"/>
                      <a:pt x="2" y="32"/>
                      <a:pt x="1" y="31"/>
                    </a:cubicBezTo>
                    <a:cubicBezTo>
                      <a:pt x="6" y="31"/>
                      <a:pt x="11" y="30"/>
                      <a:pt x="14" y="29"/>
                    </a:cubicBezTo>
                    <a:cubicBezTo>
                      <a:pt x="12" y="28"/>
                      <a:pt x="10" y="27"/>
                      <a:pt x="8" y="25"/>
                    </a:cubicBezTo>
                    <a:cubicBezTo>
                      <a:pt x="6" y="26"/>
                      <a:pt x="4" y="28"/>
                      <a:pt x="2" y="29"/>
                    </a:cubicBezTo>
                    <a:cubicBezTo>
                      <a:pt x="1" y="28"/>
                      <a:pt x="1" y="28"/>
                      <a:pt x="0" y="27"/>
                    </a:cubicBezTo>
                    <a:close/>
                    <a:moveTo>
                      <a:pt x="8" y="18"/>
                    </a:moveTo>
                    <a:cubicBezTo>
                      <a:pt x="29" y="19"/>
                      <a:pt x="29" y="19"/>
                      <a:pt x="29" y="19"/>
                    </a:cubicBezTo>
                    <a:cubicBezTo>
                      <a:pt x="29" y="17"/>
                      <a:pt x="29" y="17"/>
                      <a:pt x="29" y="17"/>
                    </a:cubicBezTo>
                    <a:cubicBezTo>
                      <a:pt x="8" y="16"/>
                      <a:pt x="8" y="16"/>
                      <a:pt x="8" y="16"/>
                    </a:cubicBezTo>
                    <a:lnTo>
                      <a:pt x="8" y="18"/>
                    </a:lnTo>
                    <a:close/>
                    <a:moveTo>
                      <a:pt x="8" y="14"/>
                    </a:moveTo>
                    <a:cubicBezTo>
                      <a:pt x="29" y="15"/>
                      <a:pt x="29" y="15"/>
                      <a:pt x="29" y="15"/>
                    </a:cubicBezTo>
                    <a:cubicBezTo>
                      <a:pt x="29" y="13"/>
                      <a:pt x="29" y="13"/>
                      <a:pt x="29" y="13"/>
                    </a:cubicBezTo>
                    <a:cubicBezTo>
                      <a:pt x="8" y="11"/>
                      <a:pt x="8" y="11"/>
                      <a:pt x="8" y="11"/>
                    </a:cubicBezTo>
                    <a:lnTo>
                      <a:pt x="8" y="14"/>
                    </a:lnTo>
                    <a:close/>
                    <a:moveTo>
                      <a:pt x="29" y="8"/>
                    </a:moveTo>
                    <a:cubicBezTo>
                      <a:pt x="8" y="7"/>
                      <a:pt x="8" y="7"/>
                      <a:pt x="8" y="7"/>
                    </a:cubicBezTo>
                    <a:cubicBezTo>
                      <a:pt x="8" y="9"/>
                      <a:pt x="8" y="9"/>
                      <a:pt x="8" y="9"/>
                    </a:cubicBezTo>
                    <a:cubicBezTo>
                      <a:pt x="29" y="11"/>
                      <a:pt x="29" y="11"/>
                      <a:pt x="29" y="11"/>
                    </a:cubicBezTo>
                    <a:lnTo>
                      <a:pt x="29" y="8"/>
                    </a:lnTo>
                    <a:close/>
                    <a:moveTo>
                      <a:pt x="27" y="25"/>
                    </a:moveTo>
                    <a:cubicBezTo>
                      <a:pt x="10" y="24"/>
                      <a:pt x="10" y="24"/>
                      <a:pt x="10" y="24"/>
                    </a:cubicBezTo>
                    <a:cubicBezTo>
                      <a:pt x="12" y="26"/>
                      <a:pt x="15" y="27"/>
                      <a:pt x="18" y="29"/>
                    </a:cubicBezTo>
                    <a:cubicBezTo>
                      <a:pt x="21" y="28"/>
                      <a:pt x="24" y="26"/>
                      <a:pt x="27"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09" name="Freeform 206"/>
              <p:cNvSpPr>
                <a:spLocks noEditPoints="1"/>
              </p:cNvSpPr>
              <p:nvPr/>
            </p:nvSpPr>
            <p:spPr bwMode="auto">
              <a:xfrm>
                <a:off x="6233" y="1712"/>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8 w 40"/>
                  <a:gd name="T15" fmla="*/ 74 h 39"/>
                  <a:gd name="T16" fmla="*/ 2 w 40"/>
                  <a:gd name="T17" fmla="*/ 70 h 39"/>
                  <a:gd name="T18" fmla="*/ 13 w 40"/>
                  <a:gd name="T19" fmla="*/ 42 h 39"/>
                  <a:gd name="T20" fmla="*/ 8 w 40"/>
                  <a:gd name="T21" fmla="*/ 0 h 39"/>
                  <a:gd name="T22" fmla="*/ 22 w 40"/>
                  <a:gd name="T23" fmla="*/ 11 h 39"/>
                  <a:gd name="T24" fmla="*/ 17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2" y="15"/>
                      <a:pt x="0" y="13"/>
                    </a:cubicBezTo>
                    <a:lnTo>
                      <a:pt x="2" y="11"/>
                    </a:lnTo>
                    <a:close/>
                    <a:moveTo>
                      <a:pt x="7" y="22"/>
                    </a:moveTo>
                    <a:cubicBezTo>
                      <a:pt x="8" y="23"/>
                      <a:pt x="9" y="24"/>
                      <a:pt x="10" y="24"/>
                    </a:cubicBezTo>
                    <a:cubicBezTo>
                      <a:pt x="8" y="29"/>
                      <a:pt x="6" y="34"/>
                      <a:pt x="4" y="39"/>
                    </a:cubicBezTo>
                    <a:cubicBezTo>
                      <a:pt x="1" y="37"/>
                      <a:pt x="1" y="37"/>
                      <a:pt x="1" y="37"/>
                    </a:cubicBezTo>
                    <a:cubicBezTo>
                      <a:pt x="3" y="33"/>
                      <a:pt x="5" y="28"/>
                      <a:pt x="7" y="22"/>
                    </a:cubicBezTo>
                    <a:close/>
                    <a:moveTo>
                      <a:pt x="4" y="0"/>
                    </a:moveTo>
                    <a:cubicBezTo>
                      <a:pt x="6" y="2"/>
                      <a:pt x="9" y="4"/>
                      <a:pt x="12" y="6"/>
                    </a:cubicBezTo>
                    <a:cubicBezTo>
                      <a:pt x="9" y="9"/>
                      <a:pt x="9" y="9"/>
                      <a:pt x="9" y="9"/>
                    </a:cubicBezTo>
                    <a:cubicBezTo>
                      <a:pt x="7" y="7"/>
                      <a:pt x="4"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0" name="Freeform 207"/>
              <p:cNvSpPr>
                <a:spLocks noEditPoints="1"/>
              </p:cNvSpPr>
              <p:nvPr/>
            </p:nvSpPr>
            <p:spPr bwMode="auto">
              <a:xfrm>
                <a:off x="6310" y="1712"/>
                <a:ext cx="75" cy="76"/>
              </a:xfrm>
              <a:custGeom>
                <a:avLst/>
                <a:gdLst>
                  <a:gd name="T0" fmla="*/ 11 w 40"/>
                  <a:gd name="T1" fmla="*/ 36 h 40"/>
                  <a:gd name="T2" fmla="*/ 17 w 40"/>
                  <a:gd name="T3" fmla="*/ 40 h 40"/>
                  <a:gd name="T4" fmla="*/ 6 w 40"/>
                  <a:gd name="T5" fmla="*/ 59 h 40"/>
                  <a:gd name="T6" fmla="*/ 0 w 40"/>
                  <a:gd name="T7" fmla="*/ 55 h 40"/>
                  <a:gd name="T8" fmla="*/ 11 w 40"/>
                  <a:gd name="T9" fmla="*/ 36 h 40"/>
                  <a:gd name="T10" fmla="*/ 49 w 40"/>
                  <a:gd name="T11" fmla="*/ 0 h 40"/>
                  <a:gd name="T12" fmla="*/ 56 w 40"/>
                  <a:gd name="T13" fmla="*/ 0 h 40"/>
                  <a:gd name="T14" fmla="*/ 56 w 40"/>
                  <a:gd name="T15" fmla="*/ 8 h 40"/>
                  <a:gd name="T16" fmla="*/ 75 w 40"/>
                  <a:gd name="T17" fmla="*/ 8 h 40"/>
                  <a:gd name="T18" fmla="*/ 75 w 40"/>
                  <a:gd name="T19" fmla="*/ 13 h 40"/>
                  <a:gd name="T20" fmla="*/ 56 w 40"/>
                  <a:gd name="T21" fmla="*/ 13 h 40"/>
                  <a:gd name="T22" fmla="*/ 56 w 40"/>
                  <a:gd name="T23" fmla="*/ 21 h 40"/>
                  <a:gd name="T24" fmla="*/ 49 w 40"/>
                  <a:gd name="T25" fmla="*/ 21 h 40"/>
                  <a:gd name="T26" fmla="*/ 49 w 40"/>
                  <a:gd name="T27" fmla="*/ 13 h 40"/>
                  <a:gd name="T28" fmla="*/ 26 w 40"/>
                  <a:gd name="T29" fmla="*/ 13 h 40"/>
                  <a:gd name="T30" fmla="*/ 26 w 40"/>
                  <a:gd name="T31" fmla="*/ 21 h 40"/>
                  <a:gd name="T32" fmla="*/ 21 w 40"/>
                  <a:gd name="T33" fmla="*/ 21 h 40"/>
                  <a:gd name="T34" fmla="*/ 21 w 40"/>
                  <a:gd name="T35" fmla="*/ 13 h 40"/>
                  <a:gd name="T36" fmla="*/ 0 w 40"/>
                  <a:gd name="T37" fmla="*/ 13 h 40"/>
                  <a:gd name="T38" fmla="*/ 0 w 40"/>
                  <a:gd name="T39" fmla="*/ 8 h 40"/>
                  <a:gd name="T40" fmla="*/ 21 w 40"/>
                  <a:gd name="T41" fmla="*/ 8 h 40"/>
                  <a:gd name="T42" fmla="*/ 21 w 40"/>
                  <a:gd name="T43" fmla="*/ 0 h 40"/>
                  <a:gd name="T44" fmla="*/ 26 w 40"/>
                  <a:gd name="T45" fmla="*/ 0 h 40"/>
                  <a:gd name="T46" fmla="*/ 26 w 40"/>
                  <a:gd name="T47" fmla="*/ 8 h 40"/>
                  <a:gd name="T48" fmla="*/ 49 w 40"/>
                  <a:gd name="T49" fmla="*/ 8 h 40"/>
                  <a:gd name="T50" fmla="*/ 49 w 40"/>
                  <a:gd name="T51" fmla="*/ 0 h 40"/>
                  <a:gd name="T52" fmla="*/ 6 w 40"/>
                  <a:gd name="T53" fmla="*/ 27 h 40"/>
                  <a:gd name="T54" fmla="*/ 28 w 40"/>
                  <a:gd name="T55" fmla="*/ 27 h 40"/>
                  <a:gd name="T56" fmla="*/ 28 w 40"/>
                  <a:gd name="T57" fmla="*/ 19 h 40"/>
                  <a:gd name="T58" fmla="*/ 36 w 40"/>
                  <a:gd name="T59" fmla="*/ 19 h 40"/>
                  <a:gd name="T60" fmla="*/ 36 w 40"/>
                  <a:gd name="T61" fmla="*/ 27 h 40"/>
                  <a:gd name="T62" fmla="*/ 60 w 40"/>
                  <a:gd name="T63" fmla="*/ 27 h 40"/>
                  <a:gd name="T64" fmla="*/ 60 w 40"/>
                  <a:gd name="T65" fmla="*/ 61 h 40"/>
                  <a:gd name="T66" fmla="*/ 45 w 40"/>
                  <a:gd name="T67" fmla="*/ 72 h 40"/>
                  <a:gd name="T68" fmla="*/ 32 w 40"/>
                  <a:gd name="T69" fmla="*/ 72 h 40"/>
                  <a:gd name="T70" fmla="*/ 32 w 40"/>
                  <a:gd name="T71" fmla="*/ 65 h 40"/>
                  <a:gd name="T72" fmla="*/ 32 w 40"/>
                  <a:gd name="T73" fmla="*/ 65 h 40"/>
                  <a:gd name="T74" fmla="*/ 45 w 40"/>
                  <a:gd name="T75" fmla="*/ 67 h 40"/>
                  <a:gd name="T76" fmla="*/ 52 w 40"/>
                  <a:gd name="T77" fmla="*/ 59 h 40"/>
                  <a:gd name="T78" fmla="*/ 54 w 40"/>
                  <a:gd name="T79" fmla="*/ 34 h 40"/>
                  <a:gd name="T80" fmla="*/ 34 w 40"/>
                  <a:gd name="T81" fmla="*/ 34 h 40"/>
                  <a:gd name="T82" fmla="*/ 6 w 40"/>
                  <a:gd name="T83" fmla="*/ 76 h 40"/>
                  <a:gd name="T84" fmla="*/ 2 w 40"/>
                  <a:gd name="T85" fmla="*/ 70 h 40"/>
                  <a:gd name="T86" fmla="*/ 28 w 40"/>
                  <a:gd name="T87" fmla="*/ 34 h 40"/>
                  <a:gd name="T88" fmla="*/ 6 w 40"/>
                  <a:gd name="T89" fmla="*/ 34 h 40"/>
                  <a:gd name="T90" fmla="*/ 6 w 40"/>
                  <a:gd name="T91" fmla="*/ 27 h 40"/>
                  <a:gd name="T92" fmla="*/ 62 w 40"/>
                  <a:gd name="T93" fmla="*/ 38 h 40"/>
                  <a:gd name="T94" fmla="*/ 68 w 40"/>
                  <a:gd name="T95" fmla="*/ 36 h 40"/>
                  <a:gd name="T96" fmla="*/ 75 w 40"/>
                  <a:gd name="T97" fmla="*/ 57 h 40"/>
                  <a:gd name="T98" fmla="*/ 69 w 40"/>
                  <a:gd name="T99" fmla="*/ 59 h 40"/>
                  <a:gd name="T100" fmla="*/ 62 w 40"/>
                  <a:gd name="T101" fmla="*/ 38 h 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0"/>
                  <a:gd name="T155" fmla="*/ 40 w 40"/>
                  <a:gd name="T156" fmla="*/ 40 h 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0">
                    <a:moveTo>
                      <a:pt x="6" y="19"/>
                    </a:moveTo>
                    <a:cubicBezTo>
                      <a:pt x="9" y="21"/>
                      <a:pt x="9" y="21"/>
                      <a:pt x="9" y="21"/>
                    </a:cubicBezTo>
                    <a:cubicBezTo>
                      <a:pt x="7" y="25"/>
                      <a:pt x="5" y="28"/>
                      <a:pt x="3" y="31"/>
                    </a:cubicBezTo>
                    <a:cubicBezTo>
                      <a:pt x="2" y="31"/>
                      <a:pt x="1" y="30"/>
                      <a:pt x="0" y="29"/>
                    </a:cubicBezTo>
                    <a:cubicBezTo>
                      <a:pt x="2" y="26"/>
                      <a:pt x="4" y="23"/>
                      <a:pt x="6" y="19"/>
                    </a:cubicBezTo>
                    <a:close/>
                    <a:moveTo>
                      <a:pt x="26" y="0"/>
                    </a:moveTo>
                    <a:cubicBezTo>
                      <a:pt x="30" y="0"/>
                      <a:pt x="30" y="0"/>
                      <a:pt x="30" y="0"/>
                    </a:cubicBezTo>
                    <a:cubicBezTo>
                      <a:pt x="30" y="4"/>
                      <a:pt x="30" y="4"/>
                      <a:pt x="30" y="4"/>
                    </a:cubicBezTo>
                    <a:cubicBezTo>
                      <a:pt x="40" y="4"/>
                      <a:pt x="40" y="4"/>
                      <a:pt x="40" y="4"/>
                    </a:cubicBezTo>
                    <a:cubicBezTo>
                      <a:pt x="40" y="7"/>
                      <a:pt x="40" y="7"/>
                      <a:pt x="40" y="7"/>
                    </a:cubicBezTo>
                    <a:cubicBezTo>
                      <a:pt x="30" y="7"/>
                      <a:pt x="30" y="7"/>
                      <a:pt x="30" y="7"/>
                    </a:cubicBezTo>
                    <a:cubicBezTo>
                      <a:pt x="30" y="11"/>
                      <a:pt x="30" y="11"/>
                      <a:pt x="30" y="11"/>
                    </a:cubicBezTo>
                    <a:cubicBezTo>
                      <a:pt x="26" y="11"/>
                      <a:pt x="26" y="11"/>
                      <a:pt x="26" y="11"/>
                    </a:cubicBezTo>
                    <a:cubicBezTo>
                      <a:pt x="26" y="7"/>
                      <a:pt x="26" y="7"/>
                      <a:pt x="26" y="7"/>
                    </a:cubicBezTo>
                    <a:cubicBezTo>
                      <a:pt x="14" y="7"/>
                      <a:pt x="14" y="7"/>
                      <a:pt x="14" y="7"/>
                    </a:cubicBezTo>
                    <a:cubicBezTo>
                      <a:pt x="14" y="11"/>
                      <a:pt x="14" y="11"/>
                      <a:pt x="14" y="11"/>
                    </a:cubicBezTo>
                    <a:cubicBezTo>
                      <a:pt x="11" y="11"/>
                      <a:pt x="11" y="11"/>
                      <a:pt x="11" y="11"/>
                    </a:cubicBezTo>
                    <a:cubicBezTo>
                      <a:pt x="11" y="7"/>
                      <a:pt x="11" y="7"/>
                      <a:pt x="11" y="7"/>
                    </a:cubicBezTo>
                    <a:cubicBezTo>
                      <a:pt x="0" y="7"/>
                      <a:pt x="0" y="7"/>
                      <a:pt x="0" y="7"/>
                    </a:cubicBezTo>
                    <a:cubicBezTo>
                      <a:pt x="0" y="4"/>
                      <a:pt x="0" y="4"/>
                      <a:pt x="0" y="4"/>
                    </a:cubicBezTo>
                    <a:cubicBezTo>
                      <a:pt x="11" y="4"/>
                      <a:pt x="11" y="4"/>
                      <a:pt x="11" y="4"/>
                    </a:cubicBezTo>
                    <a:cubicBezTo>
                      <a:pt x="11" y="0"/>
                      <a:pt x="11" y="0"/>
                      <a:pt x="11" y="0"/>
                    </a:cubicBezTo>
                    <a:cubicBezTo>
                      <a:pt x="14" y="0"/>
                      <a:pt x="14" y="0"/>
                      <a:pt x="14" y="0"/>
                    </a:cubicBezTo>
                    <a:cubicBezTo>
                      <a:pt x="14" y="4"/>
                      <a:pt x="14" y="4"/>
                      <a:pt x="14" y="4"/>
                    </a:cubicBezTo>
                    <a:cubicBezTo>
                      <a:pt x="26" y="4"/>
                      <a:pt x="26" y="4"/>
                      <a:pt x="26" y="4"/>
                    </a:cubicBezTo>
                    <a:lnTo>
                      <a:pt x="26" y="0"/>
                    </a:lnTo>
                    <a:close/>
                    <a:moveTo>
                      <a:pt x="3" y="14"/>
                    </a:moveTo>
                    <a:cubicBezTo>
                      <a:pt x="15" y="14"/>
                      <a:pt x="15" y="14"/>
                      <a:pt x="15" y="14"/>
                    </a:cubicBezTo>
                    <a:cubicBezTo>
                      <a:pt x="15" y="13"/>
                      <a:pt x="15" y="11"/>
                      <a:pt x="15" y="10"/>
                    </a:cubicBezTo>
                    <a:cubicBezTo>
                      <a:pt x="19" y="10"/>
                      <a:pt x="19" y="10"/>
                      <a:pt x="19" y="10"/>
                    </a:cubicBezTo>
                    <a:cubicBezTo>
                      <a:pt x="19" y="11"/>
                      <a:pt x="19" y="13"/>
                      <a:pt x="19" y="14"/>
                    </a:cubicBezTo>
                    <a:cubicBezTo>
                      <a:pt x="32" y="14"/>
                      <a:pt x="32" y="14"/>
                      <a:pt x="32" y="14"/>
                    </a:cubicBezTo>
                    <a:cubicBezTo>
                      <a:pt x="32" y="22"/>
                      <a:pt x="32" y="28"/>
                      <a:pt x="32" y="32"/>
                    </a:cubicBezTo>
                    <a:cubicBezTo>
                      <a:pt x="31" y="36"/>
                      <a:pt x="29" y="38"/>
                      <a:pt x="24" y="38"/>
                    </a:cubicBezTo>
                    <a:cubicBezTo>
                      <a:pt x="22" y="38"/>
                      <a:pt x="20" y="38"/>
                      <a:pt x="17" y="38"/>
                    </a:cubicBezTo>
                    <a:cubicBezTo>
                      <a:pt x="17" y="37"/>
                      <a:pt x="17" y="36"/>
                      <a:pt x="17" y="34"/>
                    </a:cubicBezTo>
                    <a:cubicBezTo>
                      <a:pt x="17" y="34"/>
                      <a:pt x="17" y="34"/>
                      <a:pt x="17" y="34"/>
                    </a:cubicBezTo>
                    <a:cubicBezTo>
                      <a:pt x="20" y="35"/>
                      <a:pt x="22" y="35"/>
                      <a:pt x="24" y="35"/>
                    </a:cubicBezTo>
                    <a:cubicBezTo>
                      <a:pt x="27" y="35"/>
                      <a:pt x="28" y="34"/>
                      <a:pt x="28" y="31"/>
                    </a:cubicBezTo>
                    <a:cubicBezTo>
                      <a:pt x="29" y="27"/>
                      <a:pt x="29" y="23"/>
                      <a:pt x="29" y="18"/>
                    </a:cubicBezTo>
                    <a:cubicBezTo>
                      <a:pt x="18" y="18"/>
                      <a:pt x="18" y="18"/>
                      <a:pt x="18" y="18"/>
                    </a:cubicBezTo>
                    <a:cubicBezTo>
                      <a:pt x="18" y="28"/>
                      <a:pt x="13" y="35"/>
                      <a:pt x="3" y="40"/>
                    </a:cubicBezTo>
                    <a:cubicBezTo>
                      <a:pt x="3" y="39"/>
                      <a:pt x="2" y="38"/>
                      <a:pt x="1" y="37"/>
                    </a:cubicBezTo>
                    <a:cubicBezTo>
                      <a:pt x="10" y="33"/>
                      <a:pt x="14" y="27"/>
                      <a:pt x="15" y="18"/>
                    </a:cubicBezTo>
                    <a:cubicBezTo>
                      <a:pt x="3" y="18"/>
                      <a:pt x="3" y="18"/>
                      <a:pt x="3" y="18"/>
                    </a:cubicBezTo>
                    <a:lnTo>
                      <a:pt x="3" y="14"/>
                    </a:lnTo>
                    <a:close/>
                    <a:moveTo>
                      <a:pt x="33" y="20"/>
                    </a:moveTo>
                    <a:cubicBezTo>
                      <a:pt x="36" y="19"/>
                      <a:pt x="36" y="19"/>
                      <a:pt x="36" y="19"/>
                    </a:cubicBezTo>
                    <a:cubicBezTo>
                      <a:pt x="38" y="22"/>
                      <a:pt x="39" y="26"/>
                      <a:pt x="40" y="30"/>
                    </a:cubicBezTo>
                    <a:cubicBezTo>
                      <a:pt x="37" y="31"/>
                      <a:pt x="37" y="31"/>
                      <a:pt x="37" y="31"/>
                    </a:cubicBezTo>
                    <a:cubicBezTo>
                      <a:pt x="36" y="27"/>
                      <a:pt x="34" y="23"/>
                      <a:pt x="33" y="2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1" name="Freeform 208"/>
              <p:cNvSpPr>
                <a:spLocks noEditPoints="1"/>
              </p:cNvSpPr>
              <p:nvPr/>
            </p:nvSpPr>
            <p:spPr bwMode="auto">
              <a:xfrm>
                <a:off x="6115" y="1895"/>
                <a:ext cx="75" cy="75"/>
              </a:xfrm>
              <a:custGeom>
                <a:avLst/>
                <a:gdLst>
                  <a:gd name="T0" fmla="*/ 2 w 40"/>
                  <a:gd name="T1" fmla="*/ 69 h 40"/>
                  <a:gd name="T2" fmla="*/ 34 w 40"/>
                  <a:gd name="T3" fmla="*/ 60 h 40"/>
                  <a:gd name="T4" fmla="*/ 13 w 40"/>
                  <a:gd name="T5" fmla="*/ 51 h 40"/>
                  <a:gd name="T6" fmla="*/ 21 w 40"/>
                  <a:gd name="T7" fmla="*/ 39 h 40"/>
                  <a:gd name="T8" fmla="*/ 0 w 40"/>
                  <a:gd name="T9" fmla="*/ 39 h 40"/>
                  <a:gd name="T10" fmla="*/ 0 w 40"/>
                  <a:gd name="T11" fmla="*/ 34 h 40"/>
                  <a:gd name="T12" fmla="*/ 22 w 40"/>
                  <a:gd name="T13" fmla="*/ 34 h 40"/>
                  <a:gd name="T14" fmla="*/ 30 w 40"/>
                  <a:gd name="T15" fmla="*/ 19 h 40"/>
                  <a:gd name="T16" fmla="*/ 36 w 40"/>
                  <a:gd name="T17" fmla="*/ 22 h 40"/>
                  <a:gd name="T18" fmla="*/ 30 w 40"/>
                  <a:gd name="T19" fmla="*/ 34 h 40"/>
                  <a:gd name="T20" fmla="*/ 75 w 40"/>
                  <a:gd name="T21" fmla="*/ 34 h 40"/>
                  <a:gd name="T22" fmla="*/ 75 w 40"/>
                  <a:gd name="T23" fmla="*/ 39 h 40"/>
                  <a:gd name="T24" fmla="*/ 58 w 40"/>
                  <a:gd name="T25" fmla="*/ 39 h 40"/>
                  <a:gd name="T26" fmla="*/ 45 w 40"/>
                  <a:gd name="T27" fmla="*/ 58 h 40"/>
                  <a:gd name="T28" fmla="*/ 69 w 40"/>
                  <a:gd name="T29" fmla="*/ 69 h 40"/>
                  <a:gd name="T30" fmla="*/ 66 w 40"/>
                  <a:gd name="T31" fmla="*/ 75 h 40"/>
                  <a:gd name="T32" fmla="*/ 39 w 40"/>
                  <a:gd name="T33" fmla="*/ 64 h 40"/>
                  <a:gd name="T34" fmla="*/ 6 w 40"/>
                  <a:gd name="T35" fmla="*/ 75 h 40"/>
                  <a:gd name="T36" fmla="*/ 2 w 40"/>
                  <a:gd name="T37" fmla="*/ 69 h 40"/>
                  <a:gd name="T38" fmla="*/ 4 w 40"/>
                  <a:gd name="T39" fmla="*/ 13 h 40"/>
                  <a:gd name="T40" fmla="*/ 38 w 40"/>
                  <a:gd name="T41" fmla="*/ 13 h 40"/>
                  <a:gd name="T42" fmla="*/ 32 w 40"/>
                  <a:gd name="T43" fmla="*/ 4 h 40"/>
                  <a:gd name="T44" fmla="*/ 36 w 40"/>
                  <a:gd name="T45" fmla="*/ 0 h 40"/>
                  <a:gd name="T46" fmla="*/ 43 w 40"/>
                  <a:gd name="T47" fmla="*/ 9 h 40"/>
                  <a:gd name="T48" fmla="*/ 41 w 40"/>
                  <a:gd name="T49" fmla="*/ 13 h 40"/>
                  <a:gd name="T50" fmla="*/ 71 w 40"/>
                  <a:gd name="T51" fmla="*/ 13 h 40"/>
                  <a:gd name="T52" fmla="*/ 71 w 40"/>
                  <a:gd name="T53" fmla="*/ 26 h 40"/>
                  <a:gd name="T54" fmla="*/ 66 w 40"/>
                  <a:gd name="T55" fmla="*/ 26 h 40"/>
                  <a:gd name="T56" fmla="*/ 66 w 40"/>
                  <a:gd name="T57" fmla="*/ 19 h 40"/>
                  <a:gd name="T58" fmla="*/ 9 w 40"/>
                  <a:gd name="T59" fmla="*/ 19 h 40"/>
                  <a:gd name="T60" fmla="*/ 9 w 40"/>
                  <a:gd name="T61" fmla="*/ 26 h 40"/>
                  <a:gd name="T62" fmla="*/ 4 w 40"/>
                  <a:gd name="T63" fmla="*/ 26 h 40"/>
                  <a:gd name="T64" fmla="*/ 4 w 40"/>
                  <a:gd name="T65" fmla="*/ 13 h 40"/>
                  <a:gd name="T66" fmla="*/ 21 w 40"/>
                  <a:gd name="T67" fmla="*/ 49 h 40"/>
                  <a:gd name="T68" fmla="*/ 39 w 40"/>
                  <a:gd name="T69" fmla="*/ 56 h 40"/>
                  <a:gd name="T70" fmla="*/ 52 w 40"/>
                  <a:gd name="T71" fmla="*/ 39 h 40"/>
                  <a:gd name="T72" fmla="*/ 26 w 40"/>
                  <a:gd name="T73" fmla="*/ 39 h 40"/>
                  <a:gd name="T74" fmla="*/ 21 w 40"/>
                  <a:gd name="T75" fmla="*/ 49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 y="37"/>
                    </a:moveTo>
                    <a:cubicBezTo>
                      <a:pt x="8" y="36"/>
                      <a:pt x="14" y="34"/>
                      <a:pt x="18" y="32"/>
                    </a:cubicBezTo>
                    <a:cubicBezTo>
                      <a:pt x="14" y="30"/>
                      <a:pt x="11" y="29"/>
                      <a:pt x="7" y="27"/>
                    </a:cubicBezTo>
                    <a:cubicBezTo>
                      <a:pt x="8" y="25"/>
                      <a:pt x="9" y="23"/>
                      <a:pt x="11" y="21"/>
                    </a:cubicBezTo>
                    <a:cubicBezTo>
                      <a:pt x="0" y="21"/>
                      <a:pt x="0" y="21"/>
                      <a:pt x="0" y="21"/>
                    </a:cubicBezTo>
                    <a:cubicBezTo>
                      <a:pt x="0" y="18"/>
                      <a:pt x="0" y="18"/>
                      <a:pt x="0" y="18"/>
                    </a:cubicBezTo>
                    <a:cubicBezTo>
                      <a:pt x="12" y="18"/>
                      <a:pt x="12" y="18"/>
                      <a:pt x="12" y="18"/>
                    </a:cubicBezTo>
                    <a:cubicBezTo>
                      <a:pt x="14" y="15"/>
                      <a:pt x="15" y="13"/>
                      <a:pt x="16" y="10"/>
                    </a:cubicBezTo>
                    <a:cubicBezTo>
                      <a:pt x="19" y="12"/>
                      <a:pt x="19" y="12"/>
                      <a:pt x="19" y="12"/>
                    </a:cubicBezTo>
                    <a:cubicBezTo>
                      <a:pt x="18" y="14"/>
                      <a:pt x="17" y="16"/>
                      <a:pt x="16" y="18"/>
                    </a:cubicBezTo>
                    <a:cubicBezTo>
                      <a:pt x="40" y="18"/>
                      <a:pt x="40" y="18"/>
                      <a:pt x="40" y="18"/>
                    </a:cubicBezTo>
                    <a:cubicBezTo>
                      <a:pt x="40" y="21"/>
                      <a:pt x="40" y="21"/>
                      <a:pt x="40" y="21"/>
                    </a:cubicBezTo>
                    <a:cubicBezTo>
                      <a:pt x="31" y="21"/>
                      <a:pt x="31" y="21"/>
                      <a:pt x="31" y="21"/>
                    </a:cubicBezTo>
                    <a:cubicBezTo>
                      <a:pt x="30" y="25"/>
                      <a:pt x="28" y="28"/>
                      <a:pt x="24" y="31"/>
                    </a:cubicBezTo>
                    <a:cubicBezTo>
                      <a:pt x="29" y="33"/>
                      <a:pt x="33" y="35"/>
                      <a:pt x="37" y="37"/>
                    </a:cubicBezTo>
                    <a:cubicBezTo>
                      <a:pt x="35" y="40"/>
                      <a:pt x="35" y="40"/>
                      <a:pt x="35" y="40"/>
                    </a:cubicBezTo>
                    <a:cubicBezTo>
                      <a:pt x="31" y="38"/>
                      <a:pt x="26" y="36"/>
                      <a:pt x="21" y="34"/>
                    </a:cubicBezTo>
                    <a:cubicBezTo>
                      <a:pt x="17" y="37"/>
                      <a:pt x="11" y="39"/>
                      <a:pt x="3" y="40"/>
                    </a:cubicBezTo>
                    <a:cubicBezTo>
                      <a:pt x="3" y="39"/>
                      <a:pt x="2" y="38"/>
                      <a:pt x="1" y="37"/>
                    </a:cubicBezTo>
                    <a:close/>
                    <a:moveTo>
                      <a:pt x="2" y="7"/>
                    </a:moveTo>
                    <a:cubicBezTo>
                      <a:pt x="20" y="7"/>
                      <a:pt x="20" y="7"/>
                      <a:pt x="20" y="7"/>
                    </a:cubicBezTo>
                    <a:cubicBezTo>
                      <a:pt x="19" y="5"/>
                      <a:pt x="18" y="4"/>
                      <a:pt x="17" y="2"/>
                    </a:cubicBezTo>
                    <a:cubicBezTo>
                      <a:pt x="19" y="0"/>
                      <a:pt x="19" y="0"/>
                      <a:pt x="19" y="0"/>
                    </a:cubicBezTo>
                    <a:cubicBezTo>
                      <a:pt x="21" y="2"/>
                      <a:pt x="22" y="4"/>
                      <a:pt x="23" y="5"/>
                    </a:cubicBezTo>
                    <a:cubicBezTo>
                      <a:pt x="22" y="7"/>
                      <a:pt x="22" y="7"/>
                      <a:pt x="22" y="7"/>
                    </a:cubicBezTo>
                    <a:cubicBezTo>
                      <a:pt x="38" y="7"/>
                      <a:pt x="38" y="7"/>
                      <a:pt x="38" y="7"/>
                    </a:cubicBezTo>
                    <a:cubicBezTo>
                      <a:pt x="38" y="14"/>
                      <a:pt x="38" y="14"/>
                      <a:pt x="38" y="14"/>
                    </a:cubicBezTo>
                    <a:cubicBezTo>
                      <a:pt x="35" y="14"/>
                      <a:pt x="35" y="14"/>
                      <a:pt x="35" y="14"/>
                    </a:cubicBezTo>
                    <a:cubicBezTo>
                      <a:pt x="35" y="10"/>
                      <a:pt x="35" y="10"/>
                      <a:pt x="35" y="10"/>
                    </a:cubicBezTo>
                    <a:cubicBezTo>
                      <a:pt x="5" y="10"/>
                      <a:pt x="5" y="10"/>
                      <a:pt x="5" y="10"/>
                    </a:cubicBezTo>
                    <a:cubicBezTo>
                      <a:pt x="5" y="14"/>
                      <a:pt x="5" y="14"/>
                      <a:pt x="5" y="14"/>
                    </a:cubicBezTo>
                    <a:cubicBezTo>
                      <a:pt x="2" y="14"/>
                      <a:pt x="2" y="14"/>
                      <a:pt x="2" y="14"/>
                    </a:cubicBezTo>
                    <a:lnTo>
                      <a:pt x="2" y="7"/>
                    </a:lnTo>
                    <a:close/>
                    <a:moveTo>
                      <a:pt x="11" y="26"/>
                    </a:moveTo>
                    <a:cubicBezTo>
                      <a:pt x="15" y="27"/>
                      <a:pt x="18" y="28"/>
                      <a:pt x="21" y="30"/>
                    </a:cubicBezTo>
                    <a:cubicBezTo>
                      <a:pt x="24" y="27"/>
                      <a:pt x="26" y="24"/>
                      <a:pt x="28" y="21"/>
                    </a:cubicBezTo>
                    <a:cubicBezTo>
                      <a:pt x="14" y="21"/>
                      <a:pt x="14" y="21"/>
                      <a:pt x="14" y="21"/>
                    </a:cubicBezTo>
                    <a:cubicBezTo>
                      <a:pt x="13" y="22"/>
                      <a:pt x="12" y="24"/>
                      <a:pt x="11" y="2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2" name="Freeform 209"/>
              <p:cNvSpPr>
                <a:spLocks noEditPoints="1"/>
              </p:cNvSpPr>
              <p:nvPr/>
            </p:nvSpPr>
            <p:spPr bwMode="auto">
              <a:xfrm>
                <a:off x="6192" y="1897"/>
                <a:ext cx="75" cy="75"/>
              </a:xfrm>
              <a:custGeom>
                <a:avLst/>
                <a:gdLst>
                  <a:gd name="T0" fmla="*/ 15 w 40"/>
                  <a:gd name="T1" fmla="*/ 0 h 40"/>
                  <a:gd name="T2" fmla="*/ 2 w 40"/>
                  <a:gd name="T3" fmla="*/ 26 h 40"/>
                  <a:gd name="T4" fmla="*/ 0 w 40"/>
                  <a:gd name="T5" fmla="*/ 43 h 40"/>
                  <a:gd name="T6" fmla="*/ 19 w 40"/>
                  <a:gd name="T7" fmla="*/ 22 h 40"/>
                  <a:gd name="T8" fmla="*/ 13 w 40"/>
                  <a:gd name="T9" fmla="*/ 73 h 40"/>
                  <a:gd name="T10" fmla="*/ 8 w 40"/>
                  <a:gd name="T11" fmla="*/ 41 h 40"/>
                  <a:gd name="T12" fmla="*/ 0 w 40"/>
                  <a:gd name="T13" fmla="*/ 43 h 40"/>
                  <a:gd name="T14" fmla="*/ 26 w 40"/>
                  <a:gd name="T15" fmla="*/ 58 h 40"/>
                  <a:gd name="T16" fmla="*/ 15 w 40"/>
                  <a:gd name="T17" fmla="*/ 66 h 40"/>
                  <a:gd name="T18" fmla="*/ 26 w 40"/>
                  <a:gd name="T19" fmla="*/ 38 h 40"/>
                  <a:gd name="T20" fmla="*/ 41 w 40"/>
                  <a:gd name="T21" fmla="*/ 32 h 40"/>
                  <a:gd name="T22" fmla="*/ 28 w 40"/>
                  <a:gd name="T23" fmla="*/ 49 h 40"/>
                  <a:gd name="T24" fmla="*/ 41 w 40"/>
                  <a:gd name="T25" fmla="*/ 43 h 40"/>
                  <a:gd name="T26" fmla="*/ 52 w 40"/>
                  <a:gd name="T27" fmla="*/ 52 h 40"/>
                  <a:gd name="T28" fmla="*/ 45 w 40"/>
                  <a:gd name="T29" fmla="*/ 52 h 40"/>
                  <a:gd name="T30" fmla="*/ 38 w 40"/>
                  <a:gd name="T31" fmla="*/ 66 h 40"/>
                  <a:gd name="T32" fmla="*/ 24 w 40"/>
                  <a:gd name="T33" fmla="*/ 73 h 40"/>
                  <a:gd name="T34" fmla="*/ 28 w 40"/>
                  <a:gd name="T35" fmla="*/ 68 h 40"/>
                  <a:gd name="T36" fmla="*/ 32 w 40"/>
                  <a:gd name="T37" fmla="*/ 52 h 40"/>
                  <a:gd name="T38" fmla="*/ 21 w 40"/>
                  <a:gd name="T39" fmla="*/ 54 h 40"/>
                  <a:gd name="T40" fmla="*/ 21 w 40"/>
                  <a:gd name="T41" fmla="*/ 49 h 40"/>
                  <a:gd name="T42" fmla="*/ 22 w 40"/>
                  <a:gd name="T43" fmla="*/ 41 h 40"/>
                  <a:gd name="T44" fmla="*/ 19 w 40"/>
                  <a:gd name="T45" fmla="*/ 38 h 40"/>
                  <a:gd name="T46" fmla="*/ 28 w 40"/>
                  <a:gd name="T47" fmla="*/ 28 h 40"/>
                  <a:gd name="T48" fmla="*/ 21 w 40"/>
                  <a:gd name="T49" fmla="*/ 24 h 40"/>
                  <a:gd name="T50" fmla="*/ 49 w 40"/>
                  <a:gd name="T51" fmla="*/ 28 h 40"/>
                  <a:gd name="T52" fmla="*/ 26 w 40"/>
                  <a:gd name="T53" fmla="*/ 38 h 40"/>
                  <a:gd name="T54" fmla="*/ 21 w 40"/>
                  <a:gd name="T55" fmla="*/ 4 h 40"/>
                  <a:gd name="T56" fmla="*/ 26 w 40"/>
                  <a:gd name="T57" fmla="*/ 15 h 40"/>
                  <a:gd name="T58" fmla="*/ 32 w 40"/>
                  <a:gd name="T59" fmla="*/ 0 h 40"/>
                  <a:gd name="T60" fmla="*/ 38 w 40"/>
                  <a:gd name="T61" fmla="*/ 15 h 40"/>
                  <a:gd name="T62" fmla="*/ 43 w 40"/>
                  <a:gd name="T63" fmla="*/ 4 h 40"/>
                  <a:gd name="T64" fmla="*/ 49 w 40"/>
                  <a:gd name="T65" fmla="*/ 21 h 40"/>
                  <a:gd name="T66" fmla="*/ 43 w 40"/>
                  <a:gd name="T67" fmla="*/ 19 h 40"/>
                  <a:gd name="T68" fmla="*/ 41 w 40"/>
                  <a:gd name="T69" fmla="*/ 58 h 40"/>
                  <a:gd name="T70" fmla="*/ 51 w 40"/>
                  <a:gd name="T71" fmla="*/ 64 h 40"/>
                  <a:gd name="T72" fmla="*/ 41 w 40"/>
                  <a:gd name="T73" fmla="*/ 58 h 40"/>
                  <a:gd name="T74" fmla="*/ 62 w 40"/>
                  <a:gd name="T75" fmla="*/ 0 h 40"/>
                  <a:gd name="T76" fmla="*/ 75 w 40"/>
                  <a:gd name="T77" fmla="*/ 13 h 40"/>
                  <a:gd name="T78" fmla="*/ 71 w 40"/>
                  <a:gd name="T79" fmla="*/ 19 h 40"/>
                  <a:gd name="T80" fmla="*/ 75 w 40"/>
                  <a:gd name="T81" fmla="*/ 68 h 40"/>
                  <a:gd name="T82" fmla="*/ 62 w 40"/>
                  <a:gd name="T83" fmla="*/ 60 h 40"/>
                  <a:gd name="T84" fmla="*/ 47 w 40"/>
                  <a:gd name="T85" fmla="*/ 69 h 40"/>
                  <a:gd name="T86" fmla="*/ 54 w 40"/>
                  <a:gd name="T87" fmla="*/ 30 h 40"/>
                  <a:gd name="T88" fmla="*/ 47 w 40"/>
                  <a:gd name="T89" fmla="*/ 32 h 40"/>
                  <a:gd name="T90" fmla="*/ 62 w 40"/>
                  <a:gd name="T91" fmla="*/ 47 h 40"/>
                  <a:gd name="T92" fmla="*/ 58 w 40"/>
                  <a:gd name="T93" fmla="*/ 19 h 40"/>
                  <a:gd name="T94" fmla="*/ 62 w 40"/>
                  <a:gd name="T95" fmla="*/ 47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
                  <a:gd name="T145" fmla="*/ 0 h 40"/>
                  <a:gd name="T146" fmla="*/ 40 w 40"/>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 h="40">
                    <a:moveTo>
                      <a:pt x="0" y="11"/>
                    </a:moveTo>
                    <a:cubicBezTo>
                      <a:pt x="3" y="8"/>
                      <a:pt x="6" y="4"/>
                      <a:pt x="8" y="0"/>
                    </a:cubicBezTo>
                    <a:cubicBezTo>
                      <a:pt x="10" y="1"/>
                      <a:pt x="10" y="1"/>
                      <a:pt x="10" y="1"/>
                    </a:cubicBezTo>
                    <a:cubicBezTo>
                      <a:pt x="8" y="6"/>
                      <a:pt x="5" y="10"/>
                      <a:pt x="1" y="14"/>
                    </a:cubicBezTo>
                    <a:cubicBezTo>
                      <a:pt x="1" y="13"/>
                      <a:pt x="0" y="12"/>
                      <a:pt x="0" y="11"/>
                    </a:cubicBezTo>
                    <a:close/>
                    <a:moveTo>
                      <a:pt x="0" y="23"/>
                    </a:moveTo>
                    <a:cubicBezTo>
                      <a:pt x="3" y="20"/>
                      <a:pt x="5" y="16"/>
                      <a:pt x="8" y="10"/>
                    </a:cubicBezTo>
                    <a:cubicBezTo>
                      <a:pt x="10" y="12"/>
                      <a:pt x="10" y="12"/>
                      <a:pt x="10" y="12"/>
                    </a:cubicBezTo>
                    <a:cubicBezTo>
                      <a:pt x="9" y="14"/>
                      <a:pt x="8" y="16"/>
                      <a:pt x="7" y="18"/>
                    </a:cubicBezTo>
                    <a:cubicBezTo>
                      <a:pt x="7" y="39"/>
                      <a:pt x="7" y="39"/>
                      <a:pt x="7" y="39"/>
                    </a:cubicBezTo>
                    <a:cubicBezTo>
                      <a:pt x="4" y="39"/>
                      <a:pt x="4" y="39"/>
                      <a:pt x="4" y="39"/>
                    </a:cubicBezTo>
                    <a:cubicBezTo>
                      <a:pt x="4" y="22"/>
                      <a:pt x="4" y="22"/>
                      <a:pt x="4" y="22"/>
                    </a:cubicBezTo>
                    <a:cubicBezTo>
                      <a:pt x="3" y="24"/>
                      <a:pt x="2" y="25"/>
                      <a:pt x="1" y="27"/>
                    </a:cubicBezTo>
                    <a:cubicBezTo>
                      <a:pt x="1" y="25"/>
                      <a:pt x="0" y="24"/>
                      <a:pt x="0" y="23"/>
                    </a:cubicBezTo>
                    <a:close/>
                    <a:moveTo>
                      <a:pt x="12" y="29"/>
                    </a:moveTo>
                    <a:cubicBezTo>
                      <a:pt x="14" y="31"/>
                      <a:pt x="14" y="31"/>
                      <a:pt x="14" y="31"/>
                    </a:cubicBezTo>
                    <a:cubicBezTo>
                      <a:pt x="13" y="33"/>
                      <a:pt x="12" y="35"/>
                      <a:pt x="11" y="37"/>
                    </a:cubicBezTo>
                    <a:cubicBezTo>
                      <a:pt x="10" y="36"/>
                      <a:pt x="9" y="36"/>
                      <a:pt x="8" y="35"/>
                    </a:cubicBezTo>
                    <a:cubicBezTo>
                      <a:pt x="10" y="34"/>
                      <a:pt x="11" y="32"/>
                      <a:pt x="12" y="29"/>
                    </a:cubicBezTo>
                    <a:close/>
                    <a:moveTo>
                      <a:pt x="14" y="20"/>
                    </a:moveTo>
                    <a:cubicBezTo>
                      <a:pt x="15" y="20"/>
                      <a:pt x="17" y="20"/>
                      <a:pt x="19" y="20"/>
                    </a:cubicBezTo>
                    <a:cubicBezTo>
                      <a:pt x="20" y="19"/>
                      <a:pt x="21" y="18"/>
                      <a:pt x="22" y="17"/>
                    </a:cubicBezTo>
                    <a:cubicBezTo>
                      <a:pt x="24" y="18"/>
                      <a:pt x="24" y="18"/>
                      <a:pt x="24" y="18"/>
                    </a:cubicBezTo>
                    <a:cubicBezTo>
                      <a:pt x="21" y="21"/>
                      <a:pt x="18" y="24"/>
                      <a:pt x="15" y="26"/>
                    </a:cubicBezTo>
                    <a:cubicBezTo>
                      <a:pt x="18" y="26"/>
                      <a:pt x="20" y="26"/>
                      <a:pt x="23" y="26"/>
                    </a:cubicBezTo>
                    <a:cubicBezTo>
                      <a:pt x="23" y="25"/>
                      <a:pt x="22" y="24"/>
                      <a:pt x="22" y="23"/>
                    </a:cubicBezTo>
                    <a:cubicBezTo>
                      <a:pt x="24" y="22"/>
                      <a:pt x="24" y="22"/>
                      <a:pt x="24" y="22"/>
                    </a:cubicBezTo>
                    <a:cubicBezTo>
                      <a:pt x="25" y="24"/>
                      <a:pt x="26" y="26"/>
                      <a:pt x="28" y="28"/>
                    </a:cubicBezTo>
                    <a:cubicBezTo>
                      <a:pt x="25" y="30"/>
                      <a:pt x="25" y="30"/>
                      <a:pt x="25" y="30"/>
                    </a:cubicBezTo>
                    <a:cubicBezTo>
                      <a:pt x="25" y="29"/>
                      <a:pt x="25" y="28"/>
                      <a:pt x="24" y="28"/>
                    </a:cubicBezTo>
                    <a:cubicBezTo>
                      <a:pt x="23" y="28"/>
                      <a:pt x="21" y="28"/>
                      <a:pt x="20" y="28"/>
                    </a:cubicBezTo>
                    <a:cubicBezTo>
                      <a:pt x="20" y="35"/>
                      <a:pt x="20" y="35"/>
                      <a:pt x="20" y="35"/>
                    </a:cubicBezTo>
                    <a:cubicBezTo>
                      <a:pt x="20" y="37"/>
                      <a:pt x="19" y="39"/>
                      <a:pt x="16" y="39"/>
                    </a:cubicBezTo>
                    <a:cubicBezTo>
                      <a:pt x="15" y="39"/>
                      <a:pt x="14" y="39"/>
                      <a:pt x="13" y="39"/>
                    </a:cubicBezTo>
                    <a:cubicBezTo>
                      <a:pt x="13" y="38"/>
                      <a:pt x="13" y="37"/>
                      <a:pt x="12" y="36"/>
                    </a:cubicBezTo>
                    <a:cubicBezTo>
                      <a:pt x="13" y="36"/>
                      <a:pt x="14" y="36"/>
                      <a:pt x="15" y="36"/>
                    </a:cubicBezTo>
                    <a:cubicBezTo>
                      <a:pt x="17" y="36"/>
                      <a:pt x="17" y="35"/>
                      <a:pt x="17" y="34"/>
                    </a:cubicBezTo>
                    <a:cubicBezTo>
                      <a:pt x="17" y="28"/>
                      <a:pt x="17" y="28"/>
                      <a:pt x="17" y="28"/>
                    </a:cubicBezTo>
                    <a:cubicBezTo>
                      <a:pt x="16" y="28"/>
                      <a:pt x="14" y="28"/>
                      <a:pt x="13" y="28"/>
                    </a:cubicBezTo>
                    <a:cubicBezTo>
                      <a:pt x="12" y="28"/>
                      <a:pt x="11" y="29"/>
                      <a:pt x="11" y="29"/>
                    </a:cubicBezTo>
                    <a:cubicBezTo>
                      <a:pt x="10" y="26"/>
                      <a:pt x="10" y="26"/>
                      <a:pt x="10" y="26"/>
                    </a:cubicBezTo>
                    <a:cubicBezTo>
                      <a:pt x="10" y="26"/>
                      <a:pt x="11" y="26"/>
                      <a:pt x="11" y="26"/>
                    </a:cubicBezTo>
                    <a:cubicBezTo>
                      <a:pt x="13" y="24"/>
                      <a:pt x="15" y="23"/>
                      <a:pt x="17" y="22"/>
                    </a:cubicBezTo>
                    <a:cubicBezTo>
                      <a:pt x="15" y="22"/>
                      <a:pt x="14" y="22"/>
                      <a:pt x="12" y="22"/>
                    </a:cubicBezTo>
                    <a:cubicBezTo>
                      <a:pt x="12" y="22"/>
                      <a:pt x="12" y="22"/>
                      <a:pt x="11" y="22"/>
                    </a:cubicBezTo>
                    <a:cubicBezTo>
                      <a:pt x="10" y="20"/>
                      <a:pt x="10" y="20"/>
                      <a:pt x="10" y="20"/>
                    </a:cubicBezTo>
                    <a:cubicBezTo>
                      <a:pt x="10" y="20"/>
                      <a:pt x="11" y="19"/>
                      <a:pt x="11" y="19"/>
                    </a:cubicBezTo>
                    <a:cubicBezTo>
                      <a:pt x="13" y="18"/>
                      <a:pt x="14" y="17"/>
                      <a:pt x="15" y="15"/>
                    </a:cubicBezTo>
                    <a:cubicBezTo>
                      <a:pt x="11" y="15"/>
                      <a:pt x="11" y="15"/>
                      <a:pt x="11" y="15"/>
                    </a:cubicBezTo>
                    <a:cubicBezTo>
                      <a:pt x="11" y="13"/>
                      <a:pt x="11" y="13"/>
                      <a:pt x="11" y="13"/>
                    </a:cubicBezTo>
                    <a:cubicBezTo>
                      <a:pt x="26" y="13"/>
                      <a:pt x="26" y="13"/>
                      <a:pt x="26" y="13"/>
                    </a:cubicBezTo>
                    <a:cubicBezTo>
                      <a:pt x="26" y="15"/>
                      <a:pt x="26" y="15"/>
                      <a:pt x="26" y="15"/>
                    </a:cubicBezTo>
                    <a:cubicBezTo>
                      <a:pt x="19" y="15"/>
                      <a:pt x="19" y="15"/>
                      <a:pt x="19" y="15"/>
                    </a:cubicBezTo>
                    <a:cubicBezTo>
                      <a:pt x="17" y="17"/>
                      <a:pt x="15" y="19"/>
                      <a:pt x="14" y="20"/>
                    </a:cubicBezTo>
                    <a:close/>
                    <a:moveTo>
                      <a:pt x="11" y="10"/>
                    </a:moveTo>
                    <a:cubicBezTo>
                      <a:pt x="11" y="2"/>
                      <a:pt x="11" y="2"/>
                      <a:pt x="11" y="2"/>
                    </a:cubicBezTo>
                    <a:cubicBezTo>
                      <a:pt x="14" y="2"/>
                      <a:pt x="14" y="2"/>
                      <a:pt x="14" y="2"/>
                    </a:cubicBezTo>
                    <a:cubicBezTo>
                      <a:pt x="14" y="8"/>
                      <a:pt x="14" y="8"/>
                      <a:pt x="14" y="8"/>
                    </a:cubicBezTo>
                    <a:cubicBezTo>
                      <a:pt x="17" y="8"/>
                      <a:pt x="17" y="8"/>
                      <a:pt x="17" y="8"/>
                    </a:cubicBezTo>
                    <a:cubicBezTo>
                      <a:pt x="17" y="0"/>
                      <a:pt x="17" y="0"/>
                      <a:pt x="17" y="0"/>
                    </a:cubicBezTo>
                    <a:cubicBezTo>
                      <a:pt x="20" y="0"/>
                      <a:pt x="20" y="0"/>
                      <a:pt x="20" y="0"/>
                    </a:cubicBezTo>
                    <a:cubicBezTo>
                      <a:pt x="20" y="8"/>
                      <a:pt x="20" y="8"/>
                      <a:pt x="20" y="8"/>
                    </a:cubicBezTo>
                    <a:cubicBezTo>
                      <a:pt x="23" y="8"/>
                      <a:pt x="23" y="8"/>
                      <a:pt x="23" y="8"/>
                    </a:cubicBezTo>
                    <a:cubicBezTo>
                      <a:pt x="23" y="2"/>
                      <a:pt x="23" y="2"/>
                      <a:pt x="23" y="2"/>
                    </a:cubicBezTo>
                    <a:cubicBezTo>
                      <a:pt x="26" y="2"/>
                      <a:pt x="26" y="2"/>
                      <a:pt x="26" y="2"/>
                    </a:cubicBezTo>
                    <a:cubicBezTo>
                      <a:pt x="26" y="11"/>
                      <a:pt x="26" y="11"/>
                      <a:pt x="26" y="11"/>
                    </a:cubicBezTo>
                    <a:cubicBezTo>
                      <a:pt x="23" y="11"/>
                      <a:pt x="23" y="11"/>
                      <a:pt x="23" y="11"/>
                    </a:cubicBezTo>
                    <a:cubicBezTo>
                      <a:pt x="23" y="10"/>
                      <a:pt x="23" y="10"/>
                      <a:pt x="23" y="10"/>
                    </a:cubicBezTo>
                    <a:lnTo>
                      <a:pt x="11" y="10"/>
                    </a:lnTo>
                    <a:close/>
                    <a:moveTo>
                      <a:pt x="22" y="31"/>
                    </a:moveTo>
                    <a:cubicBezTo>
                      <a:pt x="23" y="29"/>
                      <a:pt x="23" y="29"/>
                      <a:pt x="23" y="29"/>
                    </a:cubicBezTo>
                    <a:cubicBezTo>
                      <a:pt x="25" y="31"/>
                      <a:pt x="26" y="32"/>
                      <a:pt x="27" y="34"/>
                    </a:cubicBezTo>
                    <a:cubicBezTo>
                      <a:pt x="25" y="35"/>
                      <a:pt x="25" y="35"/>
                      <a:pt x="25" y="35"/>
                    </a:cubicBezTo>
                    <a:cubicBezTo>
                      <a:pt x="24" y="33"/>
                      <a:pt x="23" y="32"/>
                      <a:pt x="22" y="31"/>
                    </a:cubicBezTo>
                    <a:close/>
                    <a:moveTo>
                      <a:pt x="31" y="0"/>
                    </a:moveTo>
                    <a:cubicBezTo>
                      <a:pt x="33" y="0"/>
                      <a:pt x="33" y="0"/>
                      <a:pt x="33" y="0"/>
                    </a:cubicBezTo>
                    <a:cubicBezTo>
                      <a:pt x="33" y="3"/>
                      <a:pt x="32" y="5"/>
                      <a:pt x="32" y="7"/>
                    </a:cubicBezTo>
                    <a:cubicBezTo>
                      <a:pt x="40" y="7"/>
                      <a:pt x="40" y="7"/>
                      <a:pt x="40" y="7"/>
                    </a:cubicBezTo>
                    <a:cubicBezTo>
                      <a:pt x="40" y="10"/>
                      <a:pt x="40" y="10"/>
                      <a:pt x="40" y="10"/>
                    </a:cubicBezTo>
                    <a:cubicBezTo>
                      <a:pt x="38" y="10"/>
                      <a:pt x="38" y="10"/>
                      <a:pt x="38" y="10"/>
                    </a:cubicBezTo>
                    <a:cubicBezTo>
                      <a:pt x="38" y="18"/>
                      <a:pt x="36" y="24"/>
                      <a:pt x="35" y="29"/>
                    </a:cubicBezTo>
                    <a:cubicBezTo>
                      <a:pt x="36" y="32"/>
                      <a:pt x="38" y="34"/>
                      <a:pt x="40" y="36"/>
                    </a:cubicBezTo>
                    <a:cubicBezTo>
                      <a:pt x="40" y="37"/>
                      <a:pt x="39" y="38"/>
                      <a:pt x="39" y="39"/>
                    </a:cubicBezTo>
                    <a:cubicBezTo>
                      <a:pt x="36" y="37"/>
                      <a:pt x="34" y="34"/>
                      <a:pt x="33" y="32"/>
                    </a:cubicBezTo>
                    <a:cubicBezTo>
                      <a:pt x="31" y="34"/>
                      <a:pt x="29" y="37"/>
                      <a:pt x="27" y="40"/>
                    </a:cubicBezTo>
                    <a:cubicBezTo>
                      <a:pt x="26" y="39"/>
                      <a:pt x="26" y="38"/>
                      <a:pt x="25" y="37"/>
                    </a:cubicBezTo>
                    <a:cubicBezTo>
                      <a:pt x="28" y="34"/>
                      <a:pt x="30" y="31"/>
                      <a:pt x="32" y="29"/>
                    </a:cubicBezTo>
                    <a:cubicBezTo>
                      <a:pt x="30" y="25"/>
                      <a:pt x="29" y="21"/>
                      <a:pt x="29" y="16"/>
                    </a:cubicBezTo>
                    <a:cubicBezTo>
                      <a:pt x="28" y="17"/>
                      <a:pt x="28" y="19"/>
                      <a:pt x="27" y="20"/>
                    </a:cubicBezTo>
                    <a:cubicBezTo>
                      <a:pt x="26" y="19"/>
                      <a:pt x="26" y="18"/>
                      <a:pt x="25" y="17"/>
                    </a:cubicBezTo>
                    <a:cubicBezTo>
                      <a:pt x="28" y="13"/>
                      <a:pt x="30" y="7"/>
                      <a:pt x="31" y="0"/>
                    </a:cubicBezTo>
                    <a:close/>
                    <a:moveTo>
                      <a:pt x="33" y="25"/>
                    </a:moveTo>
                    <a:cubicBezTo>
                      <a:pt x="34" y="22"/>
                      <a:pt x="35" y="17"/>
                      <a:pt x="36" y="10"/>
                    </a:cubicBezTo>
                    <a:cubicBezTo>
                      <a:pt x="31" y="10"/>
                      <a:pt x="31" y="10"/>
                      <a:pt x="31" y="10"/>
                    </a:cubicBezTo>
                    <a:cubicBezTo>
                      <a:pt x="31" y="10"/>
                      <a:pt x="31" y="11"/>
                      <a:pt x="31" y="11"/>
                    </a:cubicBezTo>
                    <a:cubicBezTo>
                      <a:pt x="31" y="17"/>
                      <a:pt x="32" y="21"/>
                      <a:pt x="33" y="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3" name="Freeform 210"/>
              <p:cNvSpPr/>
              <p:nvPr/>
            </p:nvSpPr>
            <p:spPr bwMode="auto">
              <a:xfrm>
                <a:off x="6508" y="1921"/>
                <a:ext cx="33" cy="30"/>
              </a:xfrm>
              <a:custGeom>
                <a:avLst/>
                <a:gdLst>
                  <a:gd name="T0" fmla="*/ 0 w 33"/>
                  <a:gd name="T1" fmla="*/ 28 h 30"/>
                  <a:gd name="T2" fmla="*/ 13 w 33"/>
                  <a:gd name="T3" fmla="*/ 28 h 30"/>
                  <a:gd name="T4" fmla="*/ 13 w 33"/>
                  <a:gd name="T5" fmla="*/ 0 h 30"/>
                  <a:gd name="T6" fmla="*/ 16 w 33"/>
                  <a:gd name="T7" fmla="*/ 0 h 30"/>
                  <a:gd name="T8" fmla="*/ 16 w 33"/>
                  <a:gd name="T9" fmla="*/ 9 h 30"/>
                  <a:gd name="T10" fmla="*/ 30 w 33"/>
                  <a:gd name="T11" fmla="*/ 9 h 30"/>
                  <a:gd name="T12" fmla="*/ 30 w 33"/>
                  <a:gd name="T13" fmla="*/ 13 h 30"/>
                  <a:gd name="T14" fmla="*/ 16 w 33"/>
                  <a:gd name="T15" fmla="*/ 13 h 30"/>
                  <a:gd name="T16" fmla="*/ 16 w 33"/>
                  <a:gd name="T17" fmla="*/ 28 h 30"/>
                  <a:gd name="T18" fmla="*/ 33 w 33"/>
                  <a:gd name="T19" fmla="*/ 28 h 30"/>
                  <a:gd name="T20" fmla="*/ 33 w 33"/>
                  <a:gd name="T21" fmla="*/ 30 h 30"/>
                  <a:gd name="T22" fmla="*/ 0 w 33"/>
                  <a:gd name="T23" fmla="*/ 30 h 30"/>
                  <a:gd name="T24" fmla="*/ 0 w 33"/>
                  <a:gd name="T25" fmla="*/ 28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30"/>
                  <a:gd name="T41" fmla="*/ 33 w 33"/>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30">
                    <a:moveTo>
                      <a:pt x="0" y="28"/>
                    </a:moveTo>
                    <a:lnTo>
                      <a:pt x="13" y="28"/>
                    </a:lnTo>
                    <a:lnTo>
                      <a:pt x="13" y="0"/>
                    </a:lnTo>
                    <a:lnTo>
                      <a:pt x="16" y="0"/>
                    </a:lnTo>
                    <a:lnTo>
                      <a:pt x="16" y="9"/>
                    </a:lnTo>
                    <a:lnTo>
                      <a:pt x="30" y="9"/>
                    </a:lnTo>
                    <a:lnTo>
                      <a:pt x="30" y="13"/>
                    </a:lnTo>
                    <a:lnTo>
                      <a:pt x="16" y="13"/>
                    </a:lnTo>
                    <a:lnTo>
                      <a:pt x="16" y="28"/>
                    </a:lnTo>
                    <a:lnTo>
                      <a:pt x="33" y="28"/>
                    </a:lnTo>
                    <a:lnTo>
                      <a:pt x="33" y="30"/>
                    </a:lnTo>
                    <a:lnTo>
                      <a:pt x="0" y="3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4" name="Freeform 211"/>
              <p:cNvSpPr>
                <a:spLocks noEditPoints="1"/>
              </p:cNvSpPr>
              <p:nvPr/>
            </p:nvSpPr>
            <p:spPr bwMode="auto">
              <a:xfrm>
                <a:off x="6541" y="1921"/>
                <a:ext cx="34" cy="32"/>
              </a:xfrm>
              <a:custGeom>
                <a:avLst/>
                <a:gdLst>
                  <a:gd name="T0" fmla="*/ 2 w 18"/>
                  <a:gd name="T1" fmla="*/ 9 h 17"/>
                  <a:gd name="T2" fmla="*/ 6 w 18"/>
                  <a:gd name="T3" fmla="*/ 15 h 17"/>
                  <a:gd name="T4" fmla="*/ 2 w 18"/>
                  <a:gd name="T5" fmla="*/ 32 h 17"/>
                  <a:gd name="T6" fmla="*/ 8 w 18"/>
                  <a:gd name="T7" fmla="*/ 21 h 17"/>
                  <a:gd name="T8" fmla="*/ 2 w 18"/>
                  <a:gd name="T9" fmla="*/ 32 h 17"/>
                  <a:gd name="T10" fmla="*/ 4 w 18"/>
                  <a:gd name="T11" fmla="*/ 0 h 17"/>
                  <a:gd name="T12" fmla="*/ 8 w 18"/>
                  <a:gd name="T13" fmla="*/ 6 h 17"/>
                  <a:gd name="T14" fmla="*/ 8 w 18"/>
                  <a:gd name="T15" fmla="*/ 9 h 17"/>
                  <a:gd name="T16" fmla="*/ 17 w 18"/>
                  <a:gd name="T17" fmla="*/ 0 h 17"/>
                  <a:gd name="T18" fmla="*/ 34 w 18"/>
                  <a:gd name="T19" fmla="*/ 2 h 17"/>
                  <a:gd name="T20" fmla="*/ 15 w 18"/>
                  <a:gd name="T21" fmla="*/ 6 h 17"/>
                  <a:gd name="T22" fmla="*/ 8 w 18"/>
                  <a:gd name="T23" fmla="*/ 9 h 17"/>
                  <a:gd name="T24" fmla="*/ 11 w 18"/>
                  <a:gd name="T25" fmla="*/ 17 h 17"/>
                  <a:gd name="T26" fmla="*/ 32 w 18"/>
                  <a:gd name="T27" fmla="*/ 8 h 17"/>
                  <a:gd name="T28" fmla="*/ 34 w 18"/>
                  <a:gd name="T29" fmla="*/ 17 h 17"/>
                  <a:gd name="T30" fmla="*/ 30 w 18"/>
                  <a:gd name="T31" fmla="*/ 19 h 17"/>
                  <a:gd name="T32" fmla="*/ 34 w 18"/>
                  <a:gd name="T33" fmla="*/ 24 h 17"/>
                  <a:gd name="T34" fmla="*/ 30 w 18"/>
                  <a:gd name="T35" fmla="*/ 26 h 17"/>
                  <a:gd name="T36" fmla="*/ 25 w 18"/>
                  <a:gd name="T37" fmla="*/ 32 h 17"/>
                  <a:gd name="T38" fmla="*/ 21 w 18"/>
                  <a:gd name="T39" fmla="*/ 30 h 17"/>
                  <a:gd name="T40" fmla="*/ 28 w 18"/>
                  <a:gd name="T41" fmla="*/ 26 h 17"/>
                  <a:gd name="T42" fmla="*/ 11 w 18"/>
                  <a:gd name="T43" fmla="*/ 24 h 17"/>
                  <a:gd name="T44" fmla="*/ 8 w 18"/>
                  <a:gd name="T45" fmla="*/ 19 h 17"/>
                  <a:gd name="T46" fmla="*/ 28 w 18"/>
                  <a:gd name="T47" fmla="*/ 19 h 17"/>
                  <a:gd name="T48" fmla="*/ 13 w 18"/>
                  <a:gd name="T49" fmla="*/ 24 h 17"/>
                  <a:gd name="T50" fmla="*/ 28 w 18"/>
                  <a:gd name="T51" fmla="*/ 19 h 17"/>
                  <a:gd name="T52" fmla="*/ 15 w 18"/>
                  <a:gd name="T53" fmla="*/ 9 h 17"/>
                  <a:gd name="T54" fmla="*/ 28 w 18"/>
                  <a:gd name="T55" fmla="*/ 17 h 17"/>
                  <a:gd name="T56" fmla="*/ 19 w 18"/>
                  <a:gd name="T57" fmla="*/ 21 h 17"/>
                  <a:gd name="T58" fmla="*/ 25 w 18"/>
                  <a:gd name="T59" fmla="*/ 23 h 17"/>
                  <a:gd name="T60" fmla="*/ 19 w 18"/>
                  <a:gd name="T61" fmla="*/ 21 h 17"/>
                  <a:gd name="T62" fmla="*/ 21 w 18"/>
                  <a:gd name="T63" fmla="*/ 11 h 17"/>
                  <a:gd name="T64" fmla="*/ 23 w 18"/>
                  <a:gd name="T65" fmla="*/ 15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
                  <a:gd name="T100" fmla="*/ 0 h 17"/>
                  <a:gd name="T101" fmla="*/ 18 w 18"/>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 h="17">
                    <a:moveTo>
                      <a:pt x="0" y="6"/>
                    </a:moveTo>
                    <a:cubicBezTo>
                      <a:pt x="1" y="5"/>
                      <a:pt x="1" y="5"/>
                      <a:pt x="1" y="5"/>
                    </a:cubicBezTo>
                    <a:cubicBezTo>
                      <a:pt x="2" y="5"/>
                      <a:pt x="4" y="6"/>
                      <a:pt x="4" y="7"/>
                    </a:cubicBezTo>
                    <a:cubicBezTo>
                      <a:pt x="4" y="7"/>
                      <a:pt x="4" y="8"/>
                      <a:pt x="3" y="8"/>
                    </a:cubicBezTo>
                    <a:cubicBezTo>
                      <a:pt x="2" y="7"/>
                      <a:pt x="1" y="6"/>
                      <a:pt x="0" y="6"/>
                    </a:cubicBezTo>
                    <a:close/>
                    <a:moveTo>
                      <a:pt x="1" y="17"/>
                    </a:moveTo>
                    <a:cubicBezTo>
                      <a:pt x="2" y="15"/>
                      <a:pt x="2" y="12"/>
                      <a:pt x="3" y="10"/>
                    </a:cubicBezTo>
                    <a:cubicBezTo>
                      <a:pt x="3" y="10"/>
                      <a:pt x="4" y="10"/>
                      <a:pt x="4" y="11"/>
                    </a:cubicBezTo>
                    <a:cubicBezTo>
                      <a:pt x="4" y="13"/>
                      <a:pt x="3" y="15"/>
                      <a:pt x="3" y="17"/>
                    </a:cubicBezTo>
                    <a:lnTo>
                      <a:pt x="1" y="17"/>
                    </a:lnTo>
                    <a:close/>
                    <a:moveTo>
                      <a:pt x="1" y="1"/>
                    </a:moveTo>
                    <a:cubicBezTo>
                      <a:pt x="2" y="0"/>
                      <a:pt x="2" y="0"/>
                      <a:pt x="2" y="0"/>
                    </a:cubicBezTo>
                    <a:cubicBezTo>
                      <a:pt x="3" y="0"/>
                      <a:pt x="4" y="1"/>
                      <a:pt x="5" y="2"/>
                    </a:cubicBezTo>
                    <a:cubicBezTo>
                      <a:pt x="5" y="3"/>
                      <a:pt x="4" y="3"/>
                      <a:pt x="4" y="3"/>
                    </a:cubicBezTo>
                    <a:cubicBezTo>
                      <a:pt x="3" y="2"/>
                      <a:pt x="2" y="1"/>
                      <a:pt x="1" y="1"/>
                    </a:cubicBezTo>
                    <a:close/>
                    <a:moveTo>
                      <a:pt x="4" y="5"/>
                    </a:moveTo>
                    <a:cubicBezTo>
                      <a:pt x="6" y="3"/>
                      <a:pt x="7" y="2"/>
                      <a:pt x="8" y="0"/>
                    </a:cubicBezTo>
                    <a:cubicBezTo>
                      <a:pt x="9" y="0"/>
                      <a:pt x="9" y="0"/>
                      <a:pt x="9" y="0"/>
                    </a:cubicBezTo>
                    <a:cubicBezTo>
                      <a:pt x="9" y="0"/>
                      <a:pt x="9" y="1"/>
                      <a:pt x="9" y="1"/>
                    </a:cubicBezTo>
                    <a:cubicBezTo>
                      <a:pt x="18" y="1"/>
                      <a:pt x="18" y="1"/>
                      <a:pt x="18" y="1"/>
                    </a:cubicBezTo>
                    <a:cubicBezTo>
                      <a:pt x="18" y="3"/>
                      <a:pt x="18" y="3"/>
                      <a:pt x="18" y="3"/>
                    </a:cubicBezTo>
                    <a:cubicBezTo>
                      <a:pt x="8" y="3"/>
                      <a:pt x="8" y="3"/>
                      <a:pt x="8" y="3"/>
                    </a:cubicBezTo>
                    <a:cubicBezTo>
                      <a:pt x="7" y="4"/>
                      <a:pt x="6" y="5"/>
                      <a:pt x="5" y="6"/>
                    </a:cubicBezTo>
                    <a:cubicBezTo>
                      <a:pt x="5" y="5"/>
                      <a:pt x="5" y="5"/>
                      <a:pt x="4" y="5"/>
                    </a:cubicBezTo>
                    <a:close/>
                    <a:moveTo>
                      <a:pt x="4" y="9"/>
                    </a:moveTo>
                    <a:cubicBezTo>
                      <a:pt x="6" y="9"/>
                      <a:pt x="6" y="9"/>
                      <a:pt x="6" y="9"/>
                    </a:cubicBezTo>
                    <a:cubicBezTo>
                      <a:pt x="7" y="4"/>
                      <a:pt x="7" y="4"/>
                      <a:pt x="7" y="4"/>
                    </a:cubicBezTo>
                    <a:cubicBezTo>
                      <a:pt x="17" y="4"/>
                      <a:pt x="17" y="4"/>
                      <a:pt x="17" y="4"/>
                    </a:cubicBezTo>
                    <a:cubicBezTo>
                      <a:pt x="17" y="6"/>
                      <a:pt x="16" y="7"/>
                      <a:pt x="16" y="9"/>
                    </a:cubicBezTo>
                    <a:cubicBezTo>
                      <a:pt x="18" y="9"/>
                      <a:pt x="18" y="9"/>
                      <a:pt x="18" y="9"/>
                    </a:cubicBezTo>
                    <a:cubicBezTo>
                      <a:pt x="18" y="10"/>
                      <a:pt x="18" y="10"/>
                      <a:pt x="18" y="10"/>
                    </a:cubicBezTo>
                    <a:cubicBezTo>
                      <a:pt x="16" y="10"/>
                      <a:pt x="16" y="10"/>
                      <a:pt x="16" y="10"/>
                    </a:cubicBezTo>
                    <a:cubicBezTo>
                      <a:pt x="16" y="11"/>
                      <a:pt x="16" y="12"/>
                      <a:pt x="16" y="13"/>
                    </a:cubicBezTo>
                    <a:cubicBezTo>
                      <a:pt x="18" y="13"/>
                      <a:pt x="18" y="13"/>
                      <a:pt x="18" y="13"/>
                    </a:cubicBezTo>
                    <a:cubicBezTo>
                      <a:pt x="18" y="14"/>
                      <a:pt x="18" y="14"/>
                      <a:pt x="18" y="14"/>
                    </a:cubicBezTo>
                    <a:cubicBezTo>
                      <a:pt x="16" y="14"/>
                      <a:pt x="16" y="14"/>
                      <a:pt x="16" y="14"/>
                    </a:cubicBezTo>
                    <a:cubicBezTo>
                      <a:pt x="16" y="15"/>
                      <a:pt x="16" y="16"/>
                      <a:pt x="16" y="16"/>
                    </a:cubicBezTo>
                    <a:cubicBezTo>
                      <a:pt x="15" y="17"/>
                      <a:pt x="14" y="17"/>
                      <a:pt x="13" y="17"/>
                    </a:cubicBezTo>
                    <a:cubicBezTo>
                      <a:pt x="13" y="17"/>
                      <a:pt x="12" y="17"/>
                      <a:pt x="11" y="17"/>
                    </a:cubicBezTo>
                    <a:cubicBezTo>
                      <a:pt x="11" y="17"/>
                      <a:pt x="11" y="16"/>
                      <a:pt x="11" y="16"/>
                    </a:cubicBezTo>
                    <a:cubicBezTo>
                      <a:pt x="12" y="16"/>
                      <a:pt x="13" y="16"/>
                      <a:pt x="13" y="16"/>
                    </a:cubicBezTo>
                    <a:cubicBezTo>
                      <a:pt x="14" y="16"/>
                      <a:pt x="15" y="15"/>
                      <a:pt x="15" y="14"/>
                    </a:cubicBezTo>
                    <a:cubicBezTo>
                      <a:pt x="6" y="14"/>
                      <a:pt x="6" y="14"/>
                      <a:pt x="6" y="14"/>
                    </a:cubicBezTo>
                    <a:cubicBezTo>
                      <a:pt x="6" y="13"/>
                      <a:pt x="6" y="13"/>
                      <a:pt x="6" y="13"/>
                    </a:cubicBezTo>
                    <a:cubicBezTo>
                      <a:pt x="6" y="10"/>
                      <a:pt x="6" y="10"/>
                      <a:pt x="6" y="10"/>
                    </a:cubicBezTo>
                    <a:cubicBezTo>
                      <a:pt x="4" y="10"/>
                      <a:pt x="4" y="10"/>
                      <a:pt x="4" y="10"/>
                    </a:cubicBezTo>
                    <a:lnTo>
                      <a:pt x="4" y="9"/>
                    </a:lnTo>
                    <a:close/>
                    <a:moveTo>
                      <a:pt x="15" y="10"/>
                    </a:moveTo>
                    <a:cubicBezTo>
                      <a:pt x="8" y="10"/>
                      <a:pt x="8" y="10"/>
                      <a:pt x="8" y="10"/>
                    </a:cubicBezTo>
                    <a:cubicBezTo>
                      <a:pt x="7" y="13"/>
                      <a:pt x="7" y="13"/>
                      <a:pt x="7" y="13"/>
                    </a:cubicBezTo>
                    <a:cubicBezTo>
                      <a:pt x="15" y="13"/>
                      <a:pt x="15" y="13"/>
                      <a:pt x="15" y="13"/>
                    </a:cubicBezTo>
                    <a:cubicBezTo>
                      <a:pt x="15" y="12"/>
                      <a:pt x="15" y="11"/>
                      <a:pt x="15" y="10"/>
                    </a:cubicBezTo>
                    <a:close/>
                    <a:moveTo>
                      <a:pt x="15" y="5"/>
                    </a:moveTo>
                    <a:cubicBezTo>
                      <a:pt x="8" y="5"/>
                      <a:pt x="8" y="5"/>
                      <a:pt x="8" y="5"/>
                    </a:cubicBezTo>
                    <a:cubicBezTo>
                      <a:pt x="8" y="9"/>
                      <a:pt x="8" y="9"/>
                      <a:pt x="8" y="9"/>
                    </a:cubicBezTo>
                    <a:cubicBezTo>
                      <a:pt x="15" y="9"/>
                      <a:pt x="15" y="9"/>
                      <a:pt x="15" y="9"/>
                    </a:cubicBezTo>
                    <a:cubicBezTo>
                      <a:pt x="15" y="8"/>
                      <a:pt x="15" y="7"/>
                      <a:pt x="15" y="5"/>
                    </a:cubicBezTo>
                    <a:close/>
                    <a:moveTo>
                      <a:pt x="10" y="11"/>
                    </a:moveTo>
                    <a:cubicBezTo>
                      <a:pt x="10" y="10"/>
                      <a:pt x="10" y="10"/>
                      <a:pt x="10" y="10"/>
                    </a:cubicBezTo>
                    <a:cubicBezTo>
                      <a:pt x="11" y="11"/>
                      <a:pt x="12" y="11"/>
                      <a:pt x="13" y="12"/>
                    </a:cubicBezTo>
                    <a:cubicBezTo>
                      <a:pt x="12" y="13"/>
                      <a:pt x="12" y="13"/>
                      <a:pt x="12" y="13"/>
                    </a:cubicBezTo>
                    <a:cubicBezTo>
                      <a:pt x="11" y="12"/>
                      <a:pt x="10" y="12"/>
                      <a:pt x="10" y="11"/>
                    </a:cubicBezTo>
                    <a:close/>
                    <a:moveTo>
                      <a:pt x="10" y="6"/>
                    </a:moveTo>
                    <a:cubicBezTo>
                      <a:pt x="11" y="6"/>
                      <a:pt x="11" y="6"/>
                      <a:pt x="11" y="6"/>
                    </a:cubicBezTo>
                    <a:cubicBezTo>
                      <a:pt x="11" y="6"/>
                      <a:pt x="12" y="7"/>
                      <a:pt x="13" y="7"/>
                    </a:cubicBezTo>
                    <a:cubicBezTo>
                      <a:pt x="12" y="8"/>
                      <a:pt x="12" y="8"/>
                      <a:pt x="12" y="8"/>
                    </a:cubicBezTo>
                    <a:cubicBezTo>
                      <a:pt x="11" y="8"/>
                      <a:pt x="11" y="7"/>
                      <a:pt x="10"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5" name="Freeform 212"/>
              <p:cNvSpPr>
                <a:spLocks noEditPoints="1"/>
              </p:cNvSpPr>
              <p:nvPr/>
            </p:nvSpPr>
            <p:spPr bwMode="auto">
              <a:xfrm>
                <a:off x="6329" y="2103"/>
                <a:ext cx="75" cy="76"/>
              </a:xfrm>
              <a:custGeom>
                <a:avLst/>
                <a:gdLst>
                  <a:gd name="T0" fmla="*/ 4 w 40"/>
                  <a:gd name="T1" fmla="*/ 21 h 40"/>
                  <a:gd name="T2" fmla="*/ 15 w 40"/>
                  <a:gd name="T3" fmla="*/ 32 h 40"/>
                  <a:gd name="T4" fmla="*/ 11 w 40"/>
                  <a:gd name="T5" fmla="*/ 36 h 40"/>
                  <a:gd name="T6" fmla="*/ 0 w 40"/>
                  <a:gd name="T7" fmla="*/ 25 h 40"/>
                  <a:gd name="T8" fmla="*/ 4 w 40"/>
                  <a:gd name="T9" fmla="*/ 21 h 40"/>
                  <a:gd name="T10" fmla="*/ 9 w 40"/>
                  <a:gd name="T11" fmla="*/ 44 h 40"/>
                  <a:gd name="T12" fmla="*/ 15 w 40"/>
                  <a:gd name="T13" fmla="*/ 46 h 40"/>
                  <a:gd name="T14" fmla="*/ 8 w 40"/>
                  <a:gd name="T15" fmla="*/ 74 h 40"/>
                  <a:gd name="T16" fmla="*/ 2 w 40"/>
                  <a:gd name="T17" fmla="*/ 72 h 40"/>
                  <a:gd name="T18" fmla="*/ 9 w 40"/>
                  <a:gd name="T19" fmla="*/ 44 h 40"/>
                  <a:gd name="T20" fmla="*/ 8 w 40"/>
                  <a:gd name="T21" fmla="*/ 2 h 40"/>
                  <a:gd name="T22" fmla="*/ 19 w 40"/>
                  <a:gd name="T23" fmla="*/ 11 h 40"/>
                  <a:gd name="T24" fmla="*/ 15 w 40"/>
                  <a:gd name="T25" fmla="*/ 15 h 40"/>
                  <a:gd name="T26" fmla="*/ 4 w 40"/>
                  <a:gd name="T27" fmla="*/ 6 h 40"/>
                  <a:gd name="T28" fmla="*/ 8 w 40"/>
                  <a:gd name="T29" fmla="*/ 2 h 40"/>
                  <a:gd name="T30" fmla="*/ 17 w 40"/>
                  <a:gd name="T31" fmla="*/ 40 h 40"/>
                  <a:gd name="T32" fmla="*/ 26 w 40"/>
                  <a:gd name="T33" fmla="*/ 38 h 40"/>
                  <a:gd name="T34" fmla="*/ 26 w 40"/>
                  <a:gd name="T35" fmla="*/ 19 h 40"/>
                  <a:gd name="T36" fmla="*/ 17 w 40"/>
                  <a:gd name="T37" fmla="*/ 19 h 40"/>
                  <a:gd name="T38" fmla="*/ 17 w 40"/>
                  <a:gd name="T39" fmla="*/ 15 h 40"/>
                  <a:gd name="T40" fmla="*/ 26 w 40"/>
                  <a:gd name="T41" fmla="*/ 15 h 40"/>
                  <a:gd name="T42" fmla="*/ 26 w 40"/>
                  <a:gd name="T43" fmla="*/ 0 h 40"/>
                  <a:gd name="T44" fmla="*/ 32 w 40"/>
                  <a:gd name="T45" fmla="*/ 0 h 40"/>
                  <a:gd name="T46" fmla="*/ 32 w 40"/>
                  <a:gd name="T47" fmla="*/ 15 h 40"/>
                  <a:gd name="T48" fmla="*/ 41 w 40"/>
                  <a:gd name="T49" fmla="*/ 15 h 40"/>
                  <a:gd name="T50" fmla="*/ 41 w 40"/>
                  <a:gd name="T51" fmla="*/ 19 h 40"/>
                  <a:gd name="T52" fmla="*/ 32 w 40"/>
                  <a:gd name="T53" fmla="*/ 19 h 40"/>
                  <a:gd name="T54" fmla="*/ 32 w 40"/>
                  <a:gd name="T55" fmla="*/ 36 h 40"/>
                  <a:gd name="T56" fmla="*/ 39 w 40"/>
                  <a:gd name="T57" fmla="*/ 32 h 40"/>
                  <a:gd name="T58" fmla="*/ 41 w 40"/>
                  <a:gd name="T59" fmla="*/ 40 h 40"/>
                  <a:gd name="T60" fmla="*/ 32 w 40"/>
                  <a:gd name="T61" fmla="*/ 42 h 40"/>
                  <a:gd name="T62" fmla="*/ 32 w 40"/>
                  <a:gd name="T63" fmla="*/ 67 h 40"/>
                  <a:gd name="T64" fmla="*/ 24 w 40"/>
                  <a:gd name="T65" fmla="*/ 74 h 40"/>
                  <a:gd name="T66" fmla="*/ 15 w 40"/>
                  <a:gd name="T67" fmla="*/ 74 h 40"/>
                  <a:gd name="T68" fmla="*/ 15 w 40"/>
                  <a:gd name="T69" fmla="*/ 68 h 40"/>
                  <a:gd name="T70" fmla="*/ 22 w 40"/>
                  <a:gd name="T71" fmla="*/ 68 h 40"/>
                  <a:gd name="T72" fmla="*/ 26 w 40"/>
                  <a:gd name="T73" fmla="*/ 65 h 40"/>
                  <a:gd name="T74" fmla="*/ 26 w 40"/>
                  <a:gd name="T75" fmla="*/ 44 h 40"/>
                  <a:gd name="T76" fmla="*/ 17 w 40"/>
                  <a:gd name="T77" fmla="*/ 47 h 40"/>
                  <a:gd name="T78" fmla="*/ 17 w 40"/>
                  <a:gd name="T79" fmla="*/ 40 h 40"/>
                  <a:gd name="T80" fmla="*/ 43 w 40"/>
                  <a:gd name="T81" fmla="*/ 6 h 40"/>
                  <a:gd name="T82" fmla="*/ 71 w 40"/>
                  <a:gd name="T83" fmla="*/ 2 h 40"/>
                  <a:gd name="T84" fmla="*/ 73 w 40"/>
                  <a:gd name="T85" fmla="*/ 8 h 40"/>
                  <a:gd name="T86" fmla="*/ 49 w 40"/>
                  <a:gd name="T87" fmla="*/ 11 h 40"/>
                  <a:gd name="T88" fmla="*/ 49 w 40"/>
                  <a:gd name="T89" fmla="*/ 28 h 40"/>
                  <a:gd name="T90" fmla="*/ 75 w 40"/>
                  <a:gd name="T91" fmla="*/ 28 h 40"/>
                  <a:gd name="T92" fmla="*/ 75 w 40"/>
                  <a:gd name="T93" fmla="*/ 34 h 40"/>
                  <a:gd name="T94" fmla="*/ 66 w 40"/>
                  <a:gd name="T95" fmla="*/ 34 h 40"/>
                  <a:gd name="T96" fmla="*/ 66 w 40"/>
                  <a:gd name="T97" fmla="*/ 76 h 40"/>
                  <a:gd name="T98" fmla="*/ 60 w 40"/>
                  <a:gd name="T99" fmla="*/ 76 h 40"/>
                  <a:gd name="T100" fmla="*/ 60 w 40"/>
                  <a:gd name="T101" fmla="*/ 34 h 40"/>
                  <a:gd name="T102" fmla="*/ 49 w 40"/>
                  <a:gd name="T103" fmla="*/ 34 h 40"/>
                  <a:gd name="T104" fmla="*/ 39 w 40"/>
                  <a:gd name="T105" fmla="*/ 76 h 40"/>
                  <a:gd name="T106" fmla="*/ 36 w 40"/>
                  <a:gd name="T107" fmla="*/ 72 h 40"/>
                  <a:gd name="T108" fmla="*/ 43 w 40"/>
                  <a:gd name="T109" fmla="*/ 36 h 40"/>
                  <a:gd name="T110" fmla="*/ 43 w 40"/>
                  <a:gd name="T111" fmla="*/ 6 h 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
                  <a:gd name="T169" fmla="*/ 0 h 40"/>
                  <a:gd name="T170" fmla="*/ 40 w 40"/>
                  <a:gd name="T171" fmla="*/ 40 h 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 h="40">
                    <a:moveTo>
                      <a:pt x="2" y="11"/>
                    </a:moveTo>
                    <a:cubicBezTo>
                      <a:pt x="4" y="13"/>
                      <a:pt x="6" y="15"/>
                      <a:pt x="8" y="17"/>
                    </a:cubicBezTo>
                    <a:cubicBezTo>
                      <a:pt x="6" y="19"/>
                      <a:pt x="6" y="19"/>
                      <a:pt x="6" y="19"/>
                    </a:cubicBezTo>
                    <a:cubicBezTo>
                      <a:pt x="4" y="17"/>
                      <a:pt x="2" y="15"/>
                      <a:pt x="0" y="13"/>
                    </a:cubicBezTo>
                    <a:lnTo>
                      <a:pt x="2" y="11"/>
                    </a:lnTo>
                    <a:close/>
                    <a:moveTo>
                      <a:pt x="5" y="23"/>
                    </a:moveTo>
                    <a:cubicBezTo>
                      <a:pt x="6" y="23"/>
                      <a:pt x="7" y="24"/>
                      <a:pt x="8" y="24"/>
                    </a:cubicBezTo>
                    <a:cubicBezTo>
                      <a:pt x="7" y="30"/>
                      <a:pt x="5" y="35"/>
                      <a:pt x="4" y="39"/>
                    </a:cubicBezTo>
                    <a:cubicBezTo>
                      <a:pt x="1" y="38"/>
                      <a:pt x="1" y="38"/>
                      <a:pt x="1" y="38"/>
                    </a:cubicBezTo>
                    <a:cubicBezTo>
                      <a:pt x="3" y="33"/>
                      <a:pt x="4" y="28"/>
                      <a:pt x="5" y="23"/>
                    </a:cubicBezTo>
                    <a:close/>
                    <a:moveTo>
                      <a:pt x="4" y="1"/>
                    </a:moveTo>
                    <a:cubicBezTo>
                      <a:pt x="6" y="2"/>
                      <a:pt x="8" y="4"/>
                      <a:pt x="10" y="6"/>
                    </a:cubicBezTo>
                    <a:cubicBezTo>
                      <a:pt x="8" y="8"/>
                      <a:pt x="8" y="8"/>
                      <a:pt x="8" y="8"/>
                    </a:cubicBezTo>
                    <a:cubicBezTo>
                      <a:pt x="6" y="7"/>
                      <a:pt x="4" y="5"/>
                      <a:pt x="2" y="3"/>
                    </a:cubicBezTo>
                    <a:lnTo>
                      <a:pt x="4" y="1"/>
                    </a:lnTo>
                    <a:close/>
                    <a:moveTo>
                      <a:pt x="9" y="21"/>
                    </a:moveTo>
                    <a:cubicBezTo>
                      <a:pt x="10" y="21"/>
                      <a:pt x="12" y="20"/>
                      <a:pt x="14" y="20"/>
                    </a:cubicBezTo>
                    <a:cubicBezTo>
                      <a:pt x="14" y="10"/>
                      <a:pt x="14" y="10"/>
                      <a:pt x="14" y="10"/>
                    </a:cubicBezTo>
                    <a:cubicBezTo>
                      <a:pt x="9" y="10"/>
                      <a:pt x="9" y="10"/>
                      <a:pt x="9" y="10"/>
                    </a:cubicBezTo>
                    <a:cubicBezTo>
                      <a:pt x="9" y="8"/>
                      <a:pt x="9" y="8"/>
                      <a:pt x="9" y="8"/>
                    </a:cubicBezTo>
                    <a:cubicBezTo>
                      <a:pt x="14" y="8"/>
                      <a:pt x="14" y="8"/>
                      <a:pt x="14" y="8"/>
                    </a:cubicBezTo>
                    <a:cubicBezTo>
                      <a:pt x="14" y="0"/>
                      <a:pt x="14" y="0"/>
                      <a:pt x="14" y="0"/>
                    </a:cubicBezTo>
                    <a:cubicBezTo>
                      <a:pt x="17" y="0"/>
                      <a:pt x="17" y="0"/>
                      <a:pt x="17" y="0"/>
                    </a:cubicBezTo>
                    <a:cubicBezTo>
                      <a:pt x="17" y="8"/>
                      <a:pt x="17" y="8"/>
                      <a:pt x="17" y="8"/>
                    </a:cubicBezTo>
                    <a:cubicBezTo>
                      <a:pt x="22" y="8"/>
                      <a:pt x="22" y="8"/>
                      <a:pt x="22" y="8"/>
                    </a:cubicBezTo>
                    <a:cubicBezTo>
                      <a:pt x="22" y="10"/>
                      <a:pt x="22" y="10"/>
                      <a:pt x="22" y="10"/>
                    </a:cubicBezTo>
                    <a:cubicBezTo>
                      <a:pt x="17" y="10"/>
                      <a:pt x="17" y="10"/>
                      <a:pt x="17" y="10"/>
                    </a:cubicBezTo>
                    <a:cubicBezTo>
                      <a:pt x="17" y="19"/>
                      <a:pt x="17" y="19"/>
                      <a:pt x="17" y="19"/>
                    </a:cubicBezTo>
                    <a:cubicBezTo>
                      <a:pt x="18" y="18"/>
                      <a:pt x="20" y="18"/>
                      <a:pt x="21" y="17"/>
                    </a:cubicBezTo>
                    <a:cubicBezTo>
                      <a:pt x="21" y="19"/>
                      <a:pt x="21" y="20"/>
                      <a:pt x="22" y="21"/>
                    </a:cubicBezTo>
                    <a:cubicBezTo>
                      <a:pt x="20" y="21"/>
                      <a:pt x="18" y="22"/>
                      <a:pt x="17" y="22"/>
                    </a:cubicBezTo>
                    <a:cubicBezTo>
                      <a:pt x="17" y="35"/>
                      <a:pt x="17" y="35"/>
                      <a:pt x="17" y="35"/>
                    </a:cubicBezTo>
                    <a:cubicBezTo>
                      <a:pt x="17" y="38"/>
                      <a:pt x="15" y="39"/>
                      <a:pt x="13" y="39"/>
                    </a:cubicBezTo>
                    <a:cubicBezTo>
                      <a:pt x="11" y="39"/>
                      <a:pt x="10" y="39"/>
                      <a:pt x="8" y="39"/>
                    </a:cubicBezTo>
                    <a:cubicBezTo>
                      <a:pt x="8" y="38"/>
                      <a:pt x="8" y="37"/>
                      <a:pt x="8" y="36"/>
                    </a:cubicBezTo>
                    <a:cubicBezTo>
                      <a:pt x="10" y="36"/>
                      <a:pt x="11" y="36"/>
                      <a:pt x="12" y="36"/>
                    </a:cubicBezTo>
                    <a:cubicBezTo>
                      <a:pt x="13" y="36"/>
                      <a:pt x="14" y="35"/>
                      <a:pt x="14" y="34"/>
                    </a:cubicBezTo>
                    <a:cubicBezTo>
                      <a:pt x="14" y="23"/>
                      <a:pt x="14" y="23"/>
                      <a:pt x="14" y="23"/>
                    </a:cubicBezTo>
                    <a:cubicBezTo>
                      <a:pt x="12" y="24"/>
                      <a:pt x="10" y="24"/>
                      <a:pt x="9" y="25"/>
                    </a:cubicBezTo>
                    <a:lnTo>
                      <a:pt x="9" y="21"/>
                    </a:lnTo>
                    <a:close/>
                    <a:moveTo>
                      <a:pt x="23" y="3"/>
                    </a:moveTo>
                    <a:cubicBezTo>
                      <a:pt x="29" y="3"/>
                      <a:pt x="34" y="2"/>
                      <a:pt x="38" y="1"/>
                    </a:cubicBezTo>
                    <a:cubicBezTo>
                      <a:pt x="39" y="4"/>
                      <a:pt x="39" y="4"/>
                      <a:pt x="39" y="4"/>
                    </a:cubicBezTo>
                    <a:cubicBezTo>
                      <a:pt x="35" y="5"/>
                      <a:pt x="31" y="5"/>
                      <a:pt x="26" y="6"/>
                    </a:cubicBezTo>
                    <a:cubicBezTo>
                      <a:pt x="26" y="15"/>
                      <a:pt x="26" y="15"/>
                      <a:pt x="26" y="15"/>
                    </a:cubicBezTo>
                    <a:cubicBezTo>
                      <a:pt x="40" y="15"/>
                      <a:pt x="40" y="15"/>
                      <a:pt x="40" y="15"/>
                    </a:cubicBezTo>
                    <a:cubicBezTo>
                      <a:pt x="40" y="18"/>
                      <a:pt x="40" y="18"/>
                      <a:pt x="40" y="18"/>
                    </a:cubicBezTo>
                    <a:cubicBezTo>
                      <a:pt x="35" y="18"/>
                      <a:pt x="35" y="18"/>
                      <a:pt x="35" y="18"/>
                    </a:cubicBezTo>
                    <a:cubicBezTo>
                      <a:pt x="35" y="40"/>
                      <a:pt x="35" y="40"/>
                      <a:pt x="35" y="40"/>
                    </a:cubicBezTo>
                    <a:cubicBezTo>
                      <a:pt x="32" y="40"/>
                      <a:pt x="32" y="40"/>
                      <a:pt x="32" y="40"/>
                    </a:cubicBezTo>
                    <a:cubicBezTo>
                      <a:pt x="32" y="18"/>
                      <a:pt x="32" y="18"/>
                      <a:pt x="32" y="18"/>
                    </a:cubicBezTo>
                    <a:cubicBezTo>
                      <a:pt x="26" y="18"/>
                      <a:pt x="26" y="18"/>
                      <a:pt x="26" y="18"/>
                    </a:cubicBezTo>
                    <a:cubicBezTo>
                      <a:pt x="26" y="28"/>
                      <a:pt x="24" y="35"/>
                      <a:pt x="21" y="40"/>
                    </a:cubicBezTo>
                    <a:cubicBezTo>
                      <a:pt x="20" y="39"/>
                      <a:pt x="19" y="38"/>
                      <a:pt x="19" y="38"/>
                    </a:cubicBezTo>
                    <a:cubicBezTo>
                      <a:pt x="22" y="34"/>
                      <a:pt x="23" y="28"/>
                      <a:pt x="23" y="19"/>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6" name="Freeform 213"/>
              <p:cNvSpPr>
                <a:spLocks noEditPoints="1"/>
              </p:cNvSpPr>
              <p:nvPr/>
            </p:nvSpPr>
            <p:spPr bwMode="auto">
              <a:xfrm>
                <a:off x="6406" y="2103"/>
                <a:ext cx="75" cy="74"/>
              </a:xfrm>
              <a:custGeom>
                <a:avLst/>
                <a:gdLst>
                  <a:gd name="T0" fmla="*/ 4 w 40"/>
                  <a:gd name="T1" fmla="*/ 21 h 39"/>
                  <a:gd name="T2" fmla="*/ 19 w 40"/>
                  <a:gd name="T3" fmla="*/ 30 h 39"/>
                  <a:gd name="T4" fmla="*/ 15 w 40"/>
                  <a:gd name="T5" fmla="*/ 36 h 39"/>
                  <a:gd name="T6" fmla="*/ 0 w 40"/>
                  <a:gd name="T7" fmla="*/ 25 h 39"/>
                  <a:gd name="T8" fmla="*/ 4 w 40"/>
                  <a:gd name="T9" fmla="*/ 21 h 39"/>
                  <a:gd name="T10" fmla="*/ 13 w 40"/>
                  <a:gd name="T11" fmla="*/ 42 h 39"/>
                  <a:gd name="T12" fmla="*/ 19 w 40"/>
                  <a:gd name="T13" fmla="*/ 46 h 39"/>
                  <a:gd name="T14" fmla="*/ 9 w 40"/>
                  <a:gd name="T15" fmla="*/ 74 h 39"/>
                  <a:gd name="T16" fmla="*/ 2 w 40"/>
                  <a:gd name="T17" fmla="*/ 70 h 39"/>
                  <a:gd name="T18" fmla="*/ 13 w 40"/>
                  <a:gd name="T19" fmla="*/ 42 h 39"/>
                  <a:gd name="T20" fmla="*/ 8 w 40"/>
                  <a:gd name="T21" fmla="*/ 0 h 39"/>
                  <a:gd name="T22" fmla="*/ 22 w 40"/>
                  <a:gd name="T23" fmla="*/ 11 h 39"/>
                  <a:gd name="T24" fmla="*/ 19 w 40"/>
                  <a:gd name="T25" fmla="*/ 17 h 39"/>
                  <a:gd name="T26" fmla="*/ 4 w 40"/>
                  <a:gd name="T27" fmla="*/ 6 h 39"/>
                  <a:gd name="T28" fmla="*/ 8 w 40"/>
                  <a:gd name="T29" fmla="*/ 0 h 39"/>
                  <a:gd name="T30" fmla="*/ 21 w 40"/>
                  <a:gd name="T31" fmla="*/ 63 h 39"/>
                  <a:gd name="T32" fmla="*/ 45 w 40"/>
                  <a:gd name="T33" fmla="*/ 63 h 39"/>
                  <a:gd name="T34" fmla="*/ 45 w 40"/>
                  <a:gd name="T35" fmla="*/ 13 h 39"/>
                  <a:gd name="T36" fmla="*/ 24 w 40"/>
                  <a:gd name="T37" fmla="*/ 13 h 39"/>
                  <a:gd name="T38" fmla="*/ 24 w 40"/>
                  <a:gd name="T39" fmla="*/ 8 h 39"/>
                  <a:gd name="T40" fmla="*/ 71 w 40"/>
                  <a:gd name="T41" fmla="*/ 8 h 39"/>
                  <a:gd name="T42" fmla="*/ 71 w 40"/>
                  <a:gd name="T43" fmla="*/ 13 h 39"/>
                  <a:gd name="T44" fmla="*/ 51 w 40"/>
                  <a:gd name="T45" fmla="*/ 13 h 39"/>
                  <a:gd name="T46" fmla="*/ 51 w 40"/>
                  <a:gd name="T47" fmla="*/ 63 h 39"/>
                  <a:gd name="T48" fmla="*/ 75 w 40"/>
                  <a:gd name="T49" fmla="*/ 63 h 39"/>
                  <a:gd name="T50" fmla="*/ 75 w 40"/>
                  <a:gd name="T51" fmla="*/ 68 h 39"/>
                  <a:gd name="T52" fmla="*/ 21 w 40"/>
                  <a:gd name="T53" fmla="*/ 68 h 39"/>
                  <a:gd name="T54" fmla="*/ 21 w 40"/>
                  <a:gd name="T55" fmla="*/ 63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2" y="11"/>
                    </a:moveTo>
                    <a:cubicBezTo>
                      <a:pt x="5" y="12"/>
                      <a:pt x="7" y="14"/>
                      <a:pt x="10" y="16"/>
                    </a:cubicBezTo>
                    <a:cubicBezTo>
                      <a:pt x="8" y="19"/>
                      <a:pt x="8" y="19"/>
                      <a:pt x="8" y="19"/>
                    </a:cubicBezTo>
                    <a:cubicBezTo>
                      <a:pt x="5" y="17"/>
                      <a:pt x="3" y="15"/>
                      <a:pt x="0" y="13"/>
                    </a:cubicBezTo>
                    <a:lnTo>
                      <a:pt x="2" y="11"/>
                    </a:lnTo>
                    <a:close/>
                    <a:moveTo>
                      <a:pt x="7" y="22"/>
                    </a:moveTo>
                    <a:cubicBezTo>
                      <a:pt x="8" y="23"/>
                      <a:pt x="9" y="24"/>
                      <a:pt x="10" y="24"/>
                    </a:cubicBezTo>
                    <a:cubicBezTo>
                      <a:pt x="8" y="29"/>
                      <a:pt x="7" y="34"/>
                      <a:pt x="5" y="39"/>
                    </a:cubicBezTo>
                    <a:cubicBezTo>
                      <a:pt x="1" y="37"/>
                      <a:pt x="1" y="37"/>
                      <a:pt x="1" y="37"/>
                    </a:cubicBezTo>
                    <a:cubicBezTo>
                      <a:pt x="3" y="33"/>
                      <a:pt x="5" y="28"/>
                      <a:pt x="7" y="22"/>
                    </a:cubicBezTo>
                    <a:close/>
                    <a:moveTo>
                      <a:pt x="4" y="0"/>
                    </a:moveTo>
                    <a:cubicBezTo>
                      <a:pt x="7" y="2"/>
                      <a:pt x="9" y="4"/>
                      <a:pt x="12" y="6"/>
                    </a:cubicBezTo>
                    <a:cubicBezTo>
                      <a:pt x="10" y="9"/>
                      <a:pt x="10" y="9"/>
                      <a:pt x="10" y="9"/>
                    </a:cubicBezTo>
                    <a:cubicBezTo>
                      <a:pt x="7" y="7"/>
                      <a:pt x="5" y="5"/>
                      <a:pt x="2" y="3"/>
                    </a:cubicBezTo>
                    <a:lnTo>
                      <a:pt x="4" y="0"/>
                    </a:lnTo>
                    <a:close/>
                    <a:moveTo>
                      <a:pt x="11" y="33"/>
                    </a:moveTo>
                    <a:cubicBezTo>
                      <a:pt x="24" y="33"/>
                      <a:pt x="24" y="33"/>
                      <a:pt x="24" y="33"/>
                    </a:cubicBezTo>
                    <a:cubicBezTo>
                      <a:pt x="24" y="7"/>
                      <a:pt x="24" y="7"/>
                      <a:pt x="24" y="7"/>
                    </a:cubicBezTo>
                    <a:cubicBezTo>
                      <a:pt x="13" y="7"/>
                      <a:pt x="13" y="7"/>
                      <a:pt x="13" y="7"/>
                    </a:cubicBezTo>
                    <a:cubicBezTo>
                      <a:pt x="13" y="4"/>
                      <a:pt x="13" y="4"/>
                      <a:pt x="13" y="4"/>
                    </a:cubicBezTo>
                    <a:cubicBezTo>
                      <a:pt x="38" y="4"/>
                      <a:pt x="38" y="4"/>
                      <a:pt x="38" y="4"/>
                    </a:cubicBezTo>
                    <a:cubicBezTo>
                      <a:pt x="38" y="7"/>
                      <a:pt x="38" y="7"/>
                      <a:pt x="38" y="7"/>
                    </a:cubicBezTo>
                    <a:cubicBezTo>
                      <a:pt x="27" y="7"/>
                      <a:pt x="27" y="7"/>
                      <a:pt x="27" y="7"/>
                    </a:cubicBezTo>
                    <a:cubicBezTo>
                      <a:pt x="27" y="33"/>
                      <a:pt x="27" y="33"/>
                      <a:pt x="27" y="33"/>
                    </a:cubicBezTo>
                    <a:cubicBezTo>
                      <a:pt x="40" y="33"/>
                      <a:pt x="40" y="33"/>
                      <a:pt x="40" y="33"/>
                    </a:cubicBezTo>
                    <a:cubicBezTo>
                      <a:pt x="40" y="36"/>
                      <a:pt x="40" y="36"/>
                      <a:pt x="40" y="36"/>
                    </a:cubicBezTo>
                    <a:cubicBezTo>
                      <a:pt x="11" y="36"/>
                      <a:pt x="11" y="36"/>
                      <a:pt x="11" y="36"/>
                    </a:cubicBezTo>
                    <a:lnTo>
                      <a:pt x="11" y="33"/>
                    </a:lnTo>
                    <a:close/>
                  </a:path>
                </a:pathLst>
              </a:custGeom>
              <a:solidFill>
                <a:schemeClr val="accent6">
                  <a:lumMod val="75000"/>
                </a:schemeClr>
              </a:solidFill>
              <a:ln>
                <a:noFill/>
              </a:ln>
            </p:spPr>
            <p:txBody>
              <a:bodyPr>
                <a:no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lvl="0" algn="l"/>
                <a:endParaRPr lang="zh-CN" altLang="en-US">
                  <a:ea typeface="等线" panose="02010600030101010101" pitchFamily="2" charset="-122"/>
                  <a:sym typeface="+mn-ea"/>
                </a:endParaRPr>
              </a:p>
            </p:txBody>
          </p:sp>
          <p:sp>
            <p:nvSpPr>
              <p:cNvPr id="117" name="Freeform 214"/>
              <p:cNvSpPr>
                <a:spLocks noEditPoints="1"/>
              </p:cNvSpPr>
              <p:nvPr/>
            </p:nvSpPr>
            <p:spPr bwMode="auto">
              <a:xfrm>
                <a:off x="6224" y="2346"/>
                <a:ext cx="71" cy="75"/>
              </a:xfrm>
              <a:custGeom>
                <a:avLst/>
                <a:gdLst>
                  <a:gd name="T0" fmla="*/ 0 w 38"/>
                  <a:gd name="T1" fmla="*/ 17 h 40"/>
                  <a:gd name="T2" fmla="*/ 24 w 38"/>
                  <a:gd name="T3" fmla="*/ 22 h 40"/>
                  <a:gd name="T4" fmla="*/ 15 w 38"/>
                  <a:gd name="T5" fmla="*/ 39 h 40"/>
                  <a:gd name="T6" fmla="*/ 26 w 38"/>
                  <a:gd name="T7" fmla="*/ 45 h 40"/>
                  <a:gd name="T8" fmla="*/ 15 w 38"/>
                  <a:gd name="T9" fmla="*/ 39 h 40"/>
                  <a:gd name="T10" fmla="*/ 11 w 38"/>
                  <a:gd name="T11" fmla="*/ 75 h 40"/>
                  <a:gd name="T12" fmla="*/ 2 w 38"/>
                  <a:gd name="T13" fmla="*/ 51 h 40"/>
                  <a:gd name="T14" fmla="*/ 19 w 38"/>
                  <a:gd name="T15" fmla="*/ 21 h 40"/>
                  <a:gd name="T16" fmla="*/ 7 w 38"/>
                  <a:gd name="T17" fmla="*/ 4 h 40"/>
                  <a:gd name="T18" fmla="*/ 19 w 38"/>
                  <a:gd name="T19" fmla="*/ 11 h 40"/>
                  <a:gd name="T20" fmla="*/ 7 w 38"/>
                  <a:gd name="T21" fmla="*/ 4 h 40"/>
                  <a:gd name="T22" fmla="*/ 71 w 38"/>
                  <a:gd name="T23" fmla="*/ 6 h 40"/>
                  <a:gd name="T24" fmla="*/ 26 w 38"/>
                  <a:gd name="T25" fmla="*/ 9 h 40"/>
                  <a:gd name="T26" fmla="*/ 26 w 38"/>
                  <a:gd name="T27" fmla="*/ 39 h 40"/>
                  <a:gd name="T28" fmla="*/ 71 w 38"/>
                  <a:gd name="T29" fmla="*/ 75 h 40"/>
                  <a:gd name="T30" fmla="*/ 65 w 38"/>
                  <a:gd name="T31" fmla="*/ 71 h 40"/>
                  <a:gd name="T32" fmla="*/ 32 w 38"/>
                  <a:gd name="T33" fmla="*/ 75 h 40"/>
                  <a:gd name="T34" fmla="*/ 26 w 38"/>
                  <a:gd name="T35" fmla="*/ 39 h 40"/>
                  <a:gd name="T36" fmla="*/ 67 w 38"/>
                  <a:gd name="T37" fmla="*/ 15 h 40"/>
                  <a:gd name="T38" fmla="*/ 62 w 38"/>
                  <a:gd name="T39" fmla="*/ 36 h 40"/>
                  <a:gd name="T40" fmla="*/ 36 w 38"/>
                  <a:gd name="T41" fmla="*/ 34 h 40"/>
                  <a:gd name="T42" fmla="*/ 30 w 38"/>
                  <a:gd name="T43" fmla="*/ 36 h 40"/>
                  <a:gd name="T44" fmla="*/ 32 w 38"/>
                  <a:gd name="T45" fmla="*/ 52 h 40"/>
                  <a:gd name="T46" fmla="*/ 47 w 38"/>
                  <a:gd name="T47" fmla="*/ 45 h 40"/>
                  <a:gd name="T48" fmla="*/ 32 w 38"/>
                  <a:gd name="T49" fmla="*/ 52 h 40"/>
                  <a:gd name="T50" fmla="*/ 47 w 38"/>
                  <a:gd name="T51" fmla="*/ 66 h 40"/>
                  <a:gd name="T52" fmla="*/ 32 w 38"/>
                  <a:gd name="T53" fmla="*/ 58 h 40"/>
                  <a:gd name="T54" fmla="*/ 62 w 38"/>
                  <a:gd name="T55" fmla="*/ 21 h 40"/>
                  <a:gd name="T56" fmla="*/ 36 w 38"/>
                  <a:gd name="T57" fmla="*/ 28 h 40"/>
                  <a:gd name="T58" fmla="*/ 62 w 38"/>
                  <a:gd name="T59" fmla="*/ 21 h 40"/>
                  <a:gd name="T60" fmla="*/ 50 w 38"/>
                  <a:gd name="T61" fmla="*/ 45 h 40"/>
                  <a:gd name="T62" fmla="*/ 65 w 38"/>
                  <a:gd name="T63" fmla="*/ 52 h 40"/>
                  <a:gd name="T64" fmla="*/ 50 w 38"/>
                  <a:gd name="T65" fmla="*/ 66 h 40"/>
                  <a:gd name="T66" fmla="*/ 65 w 38"/>
                  <a:gd name="T67" fmla="*/ 58 h 40"/>
                  <a:gd name="T68" fmla="*/ 50 w 38"/>
                  <a:gd name="T69" fmla="*/ 66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
                  <a:gd name="T106" fmla="*/ 0 h 40"/>
                  <a:gd name="T107" fmla="*/ 38 w 3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 h="40">
                    <a:moveTo>
                      <a:pt x="0" y="11"/>
                    </a:moveTo>
                    <a:cubicBezTo>
                      <a:pt x="0" y="9"/>
                      <a:pt x="0" y="9"/>
                      <a:pt x="0" y="9"/>
                    </a:cubicBezTo>
                    <a:cubicBezTo>
                      <a:pt x="13" y="9"/>
                      <a:pt x="13" y="9"/>
                      <a:pt x="13" y="9"/>
                    </a:cubicBezTo>
                    <a:cubicBezTo>
                      <a:pt x="13" y="12"/>
                      <a:pt x="13" y="12"/>
                      <a:pt x="13" y="12"/>
                    </a:cubicBezTo>
                    <a:cubicBezTo>
                      <a:pt x="12" y="14"/>
                      <a:pt x="10" y="17"/>
                      <a:pt x="8" y="19"/>
                    </a:cubicBezTo>
                    <a:cubicBezTo>
                      <a:pt x="8" y="21"/>
                      <a:pt x="8" y="21"/>
                      <a:pt x="8" y="21"/>
                    </a:cubicBezTo>
                    <a:cubicBezTo>
                      <a:pt x="10" y="19"/>
                      <a:pt x="10" y="19"/>
                      <a:pt x="10" y="19"/>
                    </a:cubicBezTo>
                    <a:cubicBezTo>
                      <a:pt x="11" y="21"/>
                      <a:pt x="12" y="22"/>
                      <a:pt x="14" y="24"/>
                    </a:cubicBezTo>
                    <a:cubicBezTo>
                      <a:pt x="11" y="26"/>
                      <a:pt x="11" y="26"/>
                      <a:pt x="11" y="26"/>
                    </a:cubicBezTo>
                    <a:cubicBezTo>
                      <a:pt x="10" y="24"/>
                      <a:pt x="9" y="22"/>
                      <a:pt x="8" y="21"/>
                    </a:cubicBezTo>
                    <a:cubicBezTo>
                      <a:pt x="8" y="40"/>
                      <a:pt x="8" y="40"/>
                      <a:pt x="8" y="40"/>
                    </a:cubicBezTo>
                    <a:cubicBezTo>
                      <a:pt x="6" y="40"/>
                      <a:pt x="6" y="40"/>
                      <a:pt x="6" y="40"/>
                    </a:cubicBezTo>
                    <a:cubicBezTo>
                      <a:pt x="6" y="23"/>
                      <a:pt x="6" y="23"/>
                      <a:pt x="6" y="23"/>
                    </a:cubicBezTo>
                    <a:cubicBezTo>
                      <a:pt x="4" y="24"/>
                      <a:pt x="3" y="26"/>
                      <a:pt x="1" y="27"/>
                    </a:cubicBezTo>
                    <a:cubicBezTo>
                      <a:pt x="0" y="25"/>
                      <a:pt x="0" y="24"/>
                      <a:pt x="0" y="23"/>
                    </a:cubicBezTo>
                    <a:cubicBezTo>
                      <a:pt x="4" y="20"/>
                      <a:pt x="8" y="16"/>
                      <a:pt x="10" y="11"/>
                    </a:cubicBezTo>
                    <a:lnTo>
                      <a:pt x="0" y="11"/>
                    </a:lnTo>
                    <a:close/>
                    <a:moveTo>
                      <a:pt x="4" y="2"/>
                    </a:moveTo>
                    <a:cubicBezTo>
                      <a:pt x="7" y="0"/>
                      <a:pt x="7" y="0"/>
                      <a:pt x="7" y="0"/>
                    </a:cubicBezTo>
                    <a:cubicBezTo>
                      <a:pt x="8" y="2"/>
                      <a:pt x="9" y="4"/>
                      <a:pt x="10" y="6"/>
                    </a:cubicBezTo>
                    <a:cubicBezTo>
                      <a:pt x="7" y="8"/>
                      <a:pt x="7" y="8"/>
                      <a:pt x="7" y="8"/>
                    </a:cubicBezTo>
                    <a:cubicBezTo>
                      <a:pt x="6" y="5"/>
                      <a:pt x="5" y="3"/>
                      <a:pt x="4" y="2"/>
                    </a:cubicBezTo>
                    <a:close/>
                    <a:moveTo>
                      <a:pt x="14" y="3"/>
                    </a:moveTo>
                    <a:cubicBezTo>
                      <a:pt x="38" y="3"/>
                      <a:pt x="38" y="3"/>
                      <a:pt x="38" y="3"/>
                    </a:cubicBezTo>
                    <a:cubicBezTo>
                      <a:pt x="38" y="5"/>
                      <a:pt x="38" y="5"/>
                      <a:pt x="38" y="5"/>
                    </a:cubicBezTo>
                    <a:cubicBezTo>
                      <a:pt x="14" y="5"/>
                      <a:pt x="14" y="5"/>
                      <a:pt x="14" y="5"/>
                    </a:cubicBezTo>
                    <a:lnTo>
                      <a:pt x="14" y="3"/>
                    </a:lnTo>
                    <a:close/>
                    <a:moveTo>
                      <a:pt x="14" y="21"/>
                    </a:moveTo>
                    <a:cubicBezTo>
                      <a:pt x="38" y="21"/>
                      <a:pt x="38" y="21"/>
                      <a:pt x="38" y="21"/>
                    </a:cubicBezTo>
                    <a:cubicBezTo>
                      <a:pt x="38" y="40"/>
                      <a:pt x="38" y="40"/>
                      <a:pt x="38" y="40"/>
                    </a:cubicBezTo>
                    <a:cubicBezTo>
                      <a:pt x="35" y="40"/>
                      <a:pt x="35" y="40"/>
                      <a:pt x="35" y="40"/>
                    </a:cubicBezTo>
                    <a:cubicBezTo>
                      <a:pt x="35" y="38"/>
                      <a:pt x="35" y="38"/>
                      <a:pt x="35" y="38"/>
                    </a:cubicBezTo>
                    <a:cubicBezTo>
                      <a:pt x="17" y="38"/>
                      <a:pt x="17" y="38"/>
                      <a:pt x="17" y="38"/>
                    </a:cubicBezTo>
                    <a:cubicBezTo>
                      <a:pt x="17" y="40"/>
                      <a:pt x="17" y="40"/>
                      <a:pt x="17" y="40"/>
                    </a:cubicBezTo>
                    <a:cubicBezTo>
                      <a:pt x="14" y="40"/>
                      <a:pt x="14" y="40"/>
                      <a:pt x="14" y="40"/>
                    </a:cubicBezTo>
                    <a:lnTo>
                      <a:pt x="14" y="21"/>
                    </a:lnTo>
                    <a:close/>
                    <a:moveTo>
                      <a:pt x="16" y="8"/>
                    </a:moveTo>
                    <a:cubicBezTo>
                      <a:pt x="36" y="8"/>
                      <a:pt x="36" y="8"/>
                      <a:pt x="36" y="8"/>
                    </a:cubicBezTo>
                    <a:cubicBezTo>
                      <a:pt x="36" y="19"/>
                      <a:pt x="36" y="19"/>
                      <a:pt x="36" y="19"/>
                    </a:cubicBezTo>
                    <a:cubicBezTo>
                      <a:pt x="33" y="19"/>
                      <a:pt x="33" y="19"/>
                      <a:pt x="33" y="19"/>
                    </a:cubicBezTo>
                    <a:cubicBezTo>
                      <a:pt x="33" y="18"/>
                      <a:pt x="33" y="18"/>
                      <a:pt x="33" y="18"/>
                    </a:cubicBezTo>
                    <a:cubicBezTo>
                      <a:pt x="19" y="18"/>
                      <a:pt x="19" y="18"/>
                      <a:pt x="19" y="18"/>
                    </a:cubicBezTo>
                    <a:cubicBezTo>
                      <a:pt x="19" y="19"/>
                      <a:pt x="19" y="19"/>
                      <a:pt x="19" y="19"/>
                    </a:cubicBezTo>
                    <a:cubicBezTo>
                      <a:pt x="16" y="19"/>
                      <a:pt x="16" y="19"/>
                      <a:pt x="16" y="19"/>
                    </a:cubicBezTo>
                    <a:lnTo>
                      <a:pt x="16" y="8"/>
                    </a:lnTo>
                    <a:close/>
                    <a:moveTo>
                      <a:pt x="17" y="28"/>
                    </a:moveTo>
                    <a:cubicBezTo>
                      <a:pt x="25" y="28"/>
                      <a:pt x="25" y="28"/>
                      <a:pt x="25" y="28"/>
                    </a:cubicBezTo>
                    <a:cubicBezTo>
                      <a:pt x="25" y="24"/>
                      <a:pt x="25" y="24"/>
                      <a:pt x="25" y="24"/>
                    </a:cubicBezTo>
                    <a:cubicBezTo>
                      <a:pt x="17" y="24"/>
                      <a:pt x="17" y="24"/>
                      <a:pt x="17" y="24"/>
                    </a:cubicBezTo>
                    <a:lnTo>
                      <a:pt x="17" y="28"/>
                    </a:lnTo>
                    <a:close/>
                    <a:moveTo>
                      <a:pt x="17" y="35"/>
                    </a:moveTo>
                    <a:cubicBezTo>
                      <a:pt x="25" y="35"/>
                      <a:pt x="25" y="35"/>
                      <a:pt x="25" y="35"/>
                    </a:cubicBezTo>
                    <a:cubicBezTo>
                      <a:pt x="25" y="31"/>
                      <a:pt x="25" y="31"/>
                      <a:pt x="25" y="31"/>
                    </a:cubicBezTo>
                    <a:cubicBezTo>
                      <a:pt x="17" y="31"/>
                      <a:pt x="17" y="31"/>
                      <a:pt x="17" y="31"/>
                    </a:cubicBezTo>
                    <a:lnTo>
                      <a:pt x="17" y="35"/>
                    </a:lnTo>
                    <a:close/>
                    <a:moveTo>
                      <a:pt x="33" y="11"/>
                    </a:moveTo>
                    <a:cubicBezTo>
                      <a:pt x="19" y="11"/>
                      <a:pt x="19" y="11"/>
                      <a:pt x="19" y="11"/>
                    </a:cubicBezTo>
                    <a:cubicBezTo>
                      <a:pt x="19" y="15"/>
                      <a:pt x="19" y="15"/>
                      <a:pt x="19" y="15"/>
                    </a:cubicBezTo>
                    <a:cubicBezTo>
                      <a:pt x="33" y="15"/>
                      <a:pt x="33" y="15"/>
                      <a:pt x="33" y="15"/>
                    </a:cubicBezTo>
                    <a:lnTo>
                      <a:pt x="33" y="11"/>
                    </a:lnTo>
                    <a:close/>
                    <a:moveTo>
                      <a:pt x="35" y="24"/>
                    </a:moveTo>
                    <a:cubicBezTo>
                      <a:pt x="27" y="24"/>
                      <a:pt x="27" y="24"/>
                      <a:pt x="27" y="24"/>
                    </a:cubicBezTo>
                    <a:cubicBezTo>
                      <a:pt x="27" y="28"/>
                      <a:pt x="27" y="28"/>
                      <a:pt x="27" y="28"/>
                    </a:cubicBezTo>
                    <a:cubicBezTo>
                      <a:pt x="35" y="28"/>
                      <a:pt x="35" y="28"/>
                      <a:pt x="35" y="28"/>
                    </a:cubicBezTo>
                    <a:lnTo>
                      <a:pt x="35" y="24"/>
                    </a:lnTo>
                    <a:close/>
                    <a:moveTo>
                      <a:pt x="27" y="35"/>
                    </a:moveTo>
                    <a:cubicBezTo>
                      <a:pt x="35" y="35"/>
                      <a:pt x="35" y="35"/>
                      <a:pt x="35" y="35"/>
                    </a:cubicBezTo>
                    <a:cubicBezTo>
                      <a:pt x="35" y="31"/>
                      <a:pt x="35" y="31"/>
                      <a:pt x="35" y="31"/>
                    </a:cubicBezTo>
                    <a:cubicBezTo>
                      <a:pt x="27" y="31"/>
                      <a:pt x="27" y="31"/>
                      <a:pt x="27" y="31"/>
                    </a:cubicBezTo>
                    <a:lnTo>
                      <a:pt x="27" y="3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8" name="Freeform 215"/>
              <p:cNvSpPr>
                <a:spLocks noEditPoints="1"/>
              </p:cNvSpPr>
              <p:nvPr/>
            </p:nvSpPr>
            <p:spPr bwMode="auto">
              <a:xfrm>
                <a:off x="6301" y="2348"/>
                <a:ext cx="75" cy="73"/>
              </a:xfrm>
              <a:custGeom>
                <a:avLst/>
                <a:gdLst>
                  <a:gd name="T0" fmla="*/ 13 w 40"/>
                  <a:gd name="T1" fmla="*/ 54 h 39"/>
                  <a:gd name="T2" fmla="*/ 2 w 40"/>
                  <a:gd name="T3" fmla="*/ 36 h 39"/>
                  <a:gd name="T4" fmla="*/ 17 w 40"/>
                  <a:gd name="T5" fmla="*/ 11 h 39"/>
                  <a:gd name="T6" fmla="*/ 2 w 40"/>
                  <a:gd name="T7" fmla="*/ 7 h 39"/>
                  <a:gd name="T8" fmla="*/ 24 w 40"/>
                  <a:gd name="T9" fmla="*/ 11 h 39"/>
                  <a:gd name="T10" fmla="*/ 22 w 40"/>
                  <a:gd name="T11" fmla="*/ 30 h 39"/>
                  <a:gd name="T12" fmla="*/ 17 w 40"/>
                  <a:gd name="T13" fmla="*/ 58 h 39"/>
                  <a:gd name="T14" fmla="*/ 75 w 40"/>
                  <a:gd name="T15" fmla="*/ 66 h 39"/>
                  <a:gd name="T16" fmla="*/ 39 w 40"/>
                  <a:gd name="T17" fmla="*/ 71 h 39"/>
                  <a:gd name="T18" fmla="*/ 4 w 40"/>
                  <a:gd name="T19" fmla="*/ 73 h 39"/>
                  <a:gd name="T20" fmla="*/ 9 w 40"/>
                  <a:gd name="T21" fmla="*/ 58 h 39"/>
                  <a:gd name="T22" fmla="*/ 6 w 40"/>
                  <a:gd name="T23" fmla="*/ 39 h 39"/>
                  <a:gd name="T24" fmla="*/ 43 w 40"/>
                  <a:gd name="T25" fmla="*/ 51 h 39"/>
                  <a:gd name="T26" fmla="*/ 26 w 40"/>
                  <a:gd name="T27" fmla="*/ 45 h 39"/>
                  <a:gd name="T28" fmla="*/ 43 w 40"/>
                  <a:gd name="T29" fmla="*/ 41 h 39"/>
                  <a:gd name="T30" fmla="*/ 28 w 40"/>
                  <a:gd name="T31" fmla="*/ 34 h 39"/>
                  <a:gd name="T32" fmla="*/ 43 w 40"/>
                  <a:gd name="T33" fmla="*/ 30 h 39"/>
                  <a:gd name="T34" fmla="*/ 24 w 40"/>
                  <a:gd name="T35" fmla="*/ 22 h 39"/>
                  <a:gd name="T36" fmla="*/ 43 w 40"/>
                  <a:gd name="T37" fmla="*/ 19 h 39"/>
                  <a:gd name="T38" fmla="*/ 28 w 40"/>
                  <a:gd name="T39" fmla="*/ 11 h 39"/>
                  <a:gd name="T40" fmla="*/ 43 w 40"/>
                  <a:gd name="T41" fmla="*/ 7 h 39"/>
                  <a:gd name="T42" fmla="*/ 49 w 40"/>
                  <a:gd name="T43" fmla="*/ 0 h 39"/>
                  <a:gd name="T44" fmla="*/ 66 w 40"/>
                  <a:gd name="T45" fmla="*/ 7 h 39"/>
                  <a:gd name="T46" fmla="*/ 75 w 40"/>
                  <a:gd name="T47" fmla="*/ 19 h 39"/>
                  <a:gd name="T48" fmla="*/ 66 w 40"/>
                  <a:gd name="T49" fmla="*/ 22 h 39"/>
                  <a:gd name="T50" fmla="*/ 62 w 40"/>
                  <a:gd name="T51" fmla="*/ 36 h 39"/>
                  <a:gd name="T52" fmla="*/ 49 w 40"/>
                  <a:gd name="T53" fmla="*/ 34 h 39"/>
                  <a:gd name="T54" fmla="*/ 68 w 40"/>
                  <a:gd name="T55" fmla="*/ 41 h 39"/>
                  <a:gd name="T56" fmla="*/ 49 w 40"/>
                  <a:gd name="T57" fmla="*/ 45 h 39"/>
                  <a:gd name="T58" fmla="*/ 71 w 40"/>
                  <a:gd name="T59" fmla="*/ 51 h 39"/>
                  <a:gd name="T60" fmla="*/ 49 w 40"/>
                  <a:gd name="T61" fmla="*/ 56 h 39"/>
                  <a:gd name="T62" fmla="*/ 43 w 40"/>
                  <a:gd name="T63" fmla="*/ 64 h 39"/>
                  <a:gd name="T64" fmla="*/ 24 w 40"/>
                  <a:gd name="T65" fmla="*/ 56 h 39"/>
                  <a:gd name="T66" fmla="*/ 62 w 40"/>
                  <a:gd name="T67" fmla="*/ 11 h 39"/>
                  <a:gd name="T68" fmla="*/ 49 w 40"/>
                  <a:gd name="T69" fmla="*/ 19 h 39"/>
                  <a:gd name="T70" fmla="*/ 62 w 40"/>
                  <a:gd name="T71" fmla="*/ 11 h 39"/>
                  <a:gd name="T72" fmla="*/ 62 w 40"/>
                  <a:gd name="T73" fmla="*/ 30 h 39"/>
                  <a:gd name="T74" fmla="*/ 49 w 40"/>
                  <a:gd name="T75" fmla="*/ 22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39"/>
                  <a:gd name="T116" fmla="*/ 40 w 40"/>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39">
                    <a:moveTo>
                      <a:pt x="3" y="21"/>
                    </a:moveTo>
                    <a:cubicBezTo>
                      <a:pt x="4" y="24"/>
                      <a:pt x="5" y="27"/>
                      <a:pt x="7" y="29"/>
                    </a:cubicBezTo>
                    <a:cubicBezTo>
                      <a:pt x="8" y="26"/>
                      <a:pt x="9" y="22"/>
                      <a:pt x="9" y="19"/>
                    </a:cubicBezTo>
                    <a:cubicBezTo>
                      <a:pt x="1" y="19"/>
                      <a:pt x="1" y="19"/>
                      <a:pt x="1" y="19"/>
                    </a:cubicBezTo>
                    <a:cubicBezTo>
                      <a:pt x="1" y="16"/>
                      <a:pt x="1" y="16"/>
                      <a:pt x="1" y="16"/>
                    </a:cubicBezTo>
                    <a:cubicBezTo>
                      <a:pt x="9" y="6"/>
                      <a:pt x="9" y="6"/>
                      <a:pt x="9" y="6"/>
                    </a:cubicBezTo>
                    <a:cubicBezTo>
                      <a:pt x="1" y="6"/>
                      <a:pt x="1" y="6"/>
                      <a:pt x="1" y="6"/>
                    </a:cubicBezTo>
                    <a:cubicBezTo>
                      <a:pt x="1" y="4"/>
                      <a:pt x="1" y="4"/>
                      <a:pt x="1" y="4"/>
                    </a:cubicBezTo>
                    <a:cubicBezTo>
                      <a:pt x="13" y="4"/>
                      <a:pt x="13" y="4"/>
                      <a:pt x="13" y="4"/>
                    </a:cubicBezTo>
                    <a:cubicBezTo>
                      <a:pt x="13" y="6"/>
                      <a:pt x="13" y="6"/>
                      <a:pt x="13" y="6"/>
                    </a:cubicBezTo>
                    <a:cubicBezTo>
                      <a:pt x="5" y="16"/>
                      <a:pt x="5" y="16"/>
                      <a:pt x="5" y="16"/>
                    </a:cubicBezTo>
                    <a:cubicBezTo>
                      <a:pt x="12" y="16"/>
                      <a:pt x="12" y="16"/>
                      <a:pt x="12" y="16"/>
                    </a:cubicBezTo>
                    <a:cubicBezTo>
                      <a:pt x="12" y="18"/>
                      <a:pt x="12" y="18"/>
                      <a:pt x="12" y="18"/>
                    </a:cubicBezTo>
                    <a:cubicBezTo>
                      <a:pt x="12" y="23"/>
                      <a:pt x="11" y="27"/>
                      <a:pt x="9" y="31"/>
                    </a:cubicBezTo>
                    <a:cubicBezTo>
                      <a:pt x="12" y="34"/>
                      <a:pt x="16" y="35"/>
                      <a:pt x="22" y="35"/>
                    </a:cubicBezTo>
                    <a:cubicBezTo>
                      <a:pt x="28" y="35"/>
                      <a:pt x="33" y="35"/>
                      <a:pt x="40" y="35"/>
                    </a:cubicBezTo>
                    <a:cubicBezTo>
                      <a:pt x="40" y="36"/>
                      <a:pt x="39" y="37"/>
                      <a:pt x="39" y="38"/>
                    </a:cubicBezTo>
                    <a:cubicBezTo>
                      <a:pt x="33" y="38"/>
                      <a:pt x="27" y="38"/>
                      <a:pt x="21" y="38"/>
                    </a:cubicBezTo>
                    <a:cubicBezTo>
                      <a:pt x="15" y="38"/>
                      <a:pt x="10" y="36"/>
                      <a:pt x="7" y="34"/>
                    </a:cubicBezTo>
                    <a:cubicBezTo>
                      <a:pt x="6" y="36"/>
                      <a:pt x="4" y="38"/>
                      <a:pt x="2" y="39"/>
                    </a:cubicBezTo>
                    <a:cubicBezTo>
                      <a:pt x="1" y="39"/>
                      <a:pt x="1" y="38"/>
                      <a:pt x="0" y="37"/>
                    </a:cubicBezTo>
                    <a:cubicBezTo>
                      <a:pt x="2" y="35"/>
                      <a:pt x="4" y="33"/>
                      <a:pt x="5" y="31"/>
                    </a:cubicBezTo>
                    <a:cubicBezTo>
                      <a:pt x="3" y="29"/>
                      <a:pt x="2" y="26"/>
                      <a:pt x="1" y="22"/>
                    </a:cubicBezTo>
                    <a:lnTo>
                      <a:pt x="3" y="21"/>
                    </a:lnTo>
                    <a:close/>
                    <a:moveTo>
                      <a:pt x="13" y="27"/>
                    </a:moveTo>
                    <a:cubicBezTo>
                      <a:pt x="23" y="27"/>
                      <a:pt x="23" y="27"/>
                      <a:pt x="23" y="27"/>
                    </a:cubicBezTo>
                    <a:cubicBezTo>
                      <a:pt x="23" y="24"/>
                      <a:pt x="23" y="24"/>
                      <a:pt x="23" y="24"/>
                    </a:cubicBezTo>
                    <a:cubicBezTo>
                      <a:pt x="14" y="24"/>
                      <a:pt x="14" y="24"/>
                      <a:pt x="14" y="24"/>
                    </a:cubicBezTo>
                    <a:cubicBezTo>
                      <a:pt x="14" y="22"/>
                      <a:pt x="14" y="22"/>
                      <a:pt x="14" y="22"/>
                    </a:cubicBezTo>
                    <a:cubicBezTo>
                      <a:pt x="23" y="22"/>
                      <a:pt x="23" y="22"/>
                      <a:pt x="23" y="22"/>
                    </a:cubicBezTo>
                    <a:cubicBezTo>
                      <a:pt x="23" y="18"/>
                      <a:pt x="23" y="18"/>
                      <a:pt x="23" y="18"/>
                    </a:cubicBezTo>
                    <a:cubicBezTo>
                      <a:pt x="15" y="18"/>
                      <a:pt x="15" y="18"/>
                      <a:pt x="15" y="18"/>
                    </a:cubicBezTo>
                    <a:cubicBezTo>
                      <a:pt x="15" y="16"/>
                      <a:pt x="15" y="16"/>
                      <a:pt x="15" y="16"/>
                    </a:cubicBezTo>
                    <a:cubicBezTo>
                      <a:pt x="23" y="16"/>
                      <a:pt x="23" y="16"/>
                      <a:pt x="23" y="16"/>
                    </a:cubicBezTo>
                    <a:cubicBezTo>
                      <a:pt x="23" y="12"/>
                      <a:pt x="23" y="12"/>
                      <a:pt x="23" y="12"/>
                    </a:cubicBezTo>
                    <a:cubicBezTo>
                      <a:pt x="13" y="12"/>
                      <a:pt x="13" y="12"/>
                      <a:pt x="13" y="12"/>
                    </a:cubicBezTo>
                    <a:cubicBezTo>
                      <a:pt x="13" y="10"/>
                      <a:pt x="13" y="10"/>
                      <a:pt x="13" y="10"/>
                    </a:cubicBezTo>
                    <a:cubicBezTo>
                      <a:pt x="23" y="10"/>
                      <a:pt x="23" y="10"/>
                      <a:pt x="23" y="10"/>
                    </a:cubicBezTo>
                    <a:cubicBezTo>
                      <a:pt x="23" y="6"/>
                      <a:pt x="23" y="6"/>
                      <a:pt x="23" y="6"/>
                    </a:cubicBezTo>
                    <a:cubicBezTo>
                      <a:pt x="15" y="6"/>
                      <a:pt x="15" y="6"/>
                      <a:pt x="15" y="6"/>
                    </a:cubicBezTo>
                    <a:cubicBezTo>
                      <a:pt x="15" y="4"/>
                      <a:pt x="15" y="4"/>
                      <a:pt x="15" y="4"/>
                    </a:cubicBezTo>
                    <a:cubicBezTo>
                      <a:pt x="23" y="4"/>
                      <a:pt x="23" y="4"/>
                      <a:pt x="23" y="4"/>
                    </a:cubicBezTo>
                    <a:cubicBezTo>
                      <a:pt x="23" y="0"/>
                      <a:pt x="23" y="0"/>
                      <a:pt x="23" y="0"/>
                    </a:cubicBezTo>
                    <a:cubicBezTo>
                      <a:pt x="26" y="0"/>
                      <a:pt x="26" y="0"/>
                      <a:pt x="26" y="0"/>
                    </a:cubicBezTo>
                    <a:cubicBezTo>
                      <a:pt x="26" y="4"/>
                      <a:pt x="26" y="4"/>
                      <a:pt x="26" y="4"/>
                    </a:cubicBezTo>
                    <a:cubicBezTo>
                      <a:pt x="35" y="4"/>
                      <a:pt x="35" y="4"/>
                      <a:pt x="35" y="4"/>
                    </a:cubicBezTo>
                    <a:cubicBezTo>
                      <a:pt x="35" y="10"/>
                      <a:pt x="35" y="10"/>
                      <a:pt x="35" y="10"/>
                    </a:cubicBezTo>
                    <a:cubicBezTo>
                      <a:pt x="40" y="10"/>
                      <a:pt x="40" y="10"/>
                      <a:pt x="40" y="10"/>
                    </a:cubicBezTo>
                    <a:cubicBezTo>
                      <a:pt x="40" y="12"/>
                      <a:pt x="40" y="12"/>
                      <a:pt x="40" y="12"/>
                    </a:cubicBezTo>
                    <a:cubicBezTo>
                      <a:pt x="35" y="12"/>
                      <a:pt x="35" y="12"/>
                      <a:pt x="35" y="12"/>
                    </a:cubicBezTo>
                    <a:cubicBezTo>
                      <a:pt x="35" y="19"/>
                      <a:pt x="35" y="19"/>
                      <a:pt x="35" y="19"/>
                    </a:cubicBezTo>
                    <a:cubicBezTo>
                      <a:pt x="33" y="19"/>
                      <a:pt x="33" y="19"/>
                      <a:pt x="33" y="19"/>
                    </a:cubicBezTo>
                    <a:cubicBezTo>
                      <a:pt x="33" y="18"/>
                      <a:pt x="33" y="18"/>
                      <a:pt x="33" y="18"/>
                    </a:cubicBezTo>
                    <a:cubicBezTo>
                      <a:pt x="26" y="18"/>
                      <a:pt x="26" y="18"/>
                      <a:pt x="26" y="18"/>
                    </a:cubicBezTo>
                    <a:cubicBezTo>
                      <a:pt x="26" y="22"/>
                      <a:pt x="26" y="22"/>
                      <a:pt x="26" y="22"/>
                    </a:cubicBezTo>
                    <a:cubicBezTo>
                      <a:pt x="36" y="22"/>
                      <a:pt x="36" y="22"/>
                      <a:pt x="36" y="22"/>
                    </a:cubicBezTo>
                    <a:cubicBezTo>
                      <a:pt x="36" y="24"/>
                      <a:pt x="36" y="24"/>
                      <a:pt x="36" y="24"/>
                    </a:cubicBezTo>
                    <a:cubicBezTo>
                      <a:pt x="26" y="24"/>
                      <a:pt x="26" y="24"/>
                      <a:pt x="26" y="24"/>
                    </a:cubicBezTo>
                    <a:cubicBezTo>
                      <a:pt x="26" y="27"/>
                      <a:pt x="26" y="27"/>
                      <a:pt x="26" y="27"/>
                    </a:cubicBezTo>
                    <a:cubicBezTo>
                      <a:pt x="38" y="27"/>
                      <a:pt x="38" y="27"/>
                      <a:pt x="38" y="27"/>
                    </a:cubicBezTo>
                    <a:cubicBezTo>
                      <a:pt x="38" y="30"/>
                      <a:pt x="38" y="30"/>
                      <a:pt x="38" y="30"/>
                    </a:cubicBezTo>
                    <a:cubicBezTo>
                      <a:pt x="26" y="30"/>
                      <a:pt x="26" y="30"/>
                      <a:pt x="26" y="30"/>
                    </a:cubicBezTo>
                    <a:cubicBezTo>
                      <a:pt x="26" y="34"/>
                      <a:pt x="26" y="34"/>
                      <a:pt x="26" y="34"/>
                    </a:cubicBezTo>
                    <a:cubicBezTo>
                      <a:pt x="23" y="34"/>
                      <a:pt x="23" y="34"/>
                      <a:pt x="23" y="34"/>
                    </a:cubicBezTo>
                    <a:cubicBezTo>
                      <a:pt x="23" y="30"/>
                      <a:pt x="23" y="30"/>
                      <a:pt x="23" y="30"/>
                    </a:cubicBezTo>
                    <a:cubicBezTo>
                      <a:pt x="13" y="30"/>
                      <a:pt x="13" y="30"/>
                      <a:pt x="13" y="30"/>
                    </a:cubicBezTo>
                    <a:lnTo>
                      <a:pt x="13" y="27"/>
                    </a:lnTo>
                    <a:close/>
                    <a:moveTo>
                      <a:pt x="33" y="6"/>
                    </a:moveTo>
                    <a:cubicBezTo>
                      <a:pt x="26" y="6"/>
                      <a:pt x="26" y="6"/>
                      <a:pt x="26" y="6"/>
                    </a:cubicBezTo>
                    <a:cubicBezTo>
                      <a:pt x="26" y="10"/>
                      <a:pt x="26" y="10"/>
                      <a:pt x="26" y="10"/>
                    </a:cubicBezTo>
                    <a:cubicBezTo>
                      <a:pt x="33" y="10"/>
                      <a:pt x="33" y="10"/>
                      <a:pt x="33" y="10"/>
                    </a:cubicBezTo>
                    <a:lnTo>
                      <a:pt x="33" y="6"/>
                    </a:lnTo>
                    <a:close/>
                    <a:moveTo>
                      <a:pt x="26" y="16"/>
                    </a:moveTo>
                    <a:cubicBezTo>
                      <a:pt x="33" y="16"/>
                      <a:pt x="33" y="16"/>
                      <a:pt x="33" y="16"/>
                    </a:cubicBezTo>
                    <a:cubicBezTo>
                      <a:pt x="33" y="12"/>
                      <a:pt x="33" y="12"/>
                      <a:pt x="33" y="12"/>
                    </a:cubicBezTo>
                    <a:cubicBezTo>
                      <a:pt x="26" y="12"/>
                      <a:pt x="26" y="12"/>
                      <a:pt x="26" y="12"/>
                    </a:cubicBezTo>
                    <a:lnTo>
                      <a:pt x="26"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19" name="Freeform 216"/>
              <p:cNvSpPr>
                <a:spLocks noEditPoints="1"/>
              </p:cNvSpPr>
              <p:nvPr/>
            </p:nvSpPr>
            <p:spPr bwMode="auto">
              <a:xfrm>
                <a:off x="6049" y="2241"/>
                <a:ext cx="75" cy="73"/>
              </a:xfrm>
              <a:custGeom>
                <a:avLst/>
                <a:gdLst>
                  <a:gd name="T0" fmla="*/ 2 w 40"/>
                  <a:gd name="T1" fmla="*/ 19 h 39"/>
                  <a:gd name="T2" fmla="*/ 19 w 40"/>
                  <a:gd name="T3" fmla="*/ 30 h 39"/>
                  <a:gd name="T4" fmla="*/ 13 w 40"/>
                  <a:gd name="T5" fmla="*/ 36 h 39"/>
                  <a:gd name="T6" fmla="*/ 0 w 40"/>
                  <a:gd name="T7" fmla="*/ 24 h 39"/>
                  <a:gd name="T8" fmla="*/ 2 w 40"/>
                  <a:gd name="T9" fmla="*/ 19 h 39"/>
                  <a:gd name="T10" fmla="*/ 11 w 40"/>
                  <a:gd name="T11" fmla="*/ 41 h 39"/>
                  <a:gd name="T12" fmla="*/ 19 w 40"/>
                  <a:gd name="T13" fmla="*/ 45 h 39"/>
                  <a:gd name="T14" fmla="*/ 8 w 40"/>
                  <a:gd name="T15" fmla="*/ 73 h 39"/>
                  <a:gd name="T16" fmla="*/ 2 w 40"/>
                  <a:gd name="T17" fmla="*/ 69 h 39"/>
                  <a:gd name="T18" fmla="*/ 11 w 40"/>
                  <a:gd name="T19" fmla="*/ 41 h 39"/>
                  <a:gd name="T20" fmla="*/ 8 w 40"/>
                  <a:gd name="T21" fmla="*/ 0 h 39"/>
                  <a:gd name="T22" fmla="*/ 21 w 40"/>
                  <a:gd name="T23" fmla="*/ 11 h 39"/>
                  <a:gd name="T24" fmla="*/ 17 w 40"/>
                  <a:gd name="T25" fmla="*/ 17 h 39"/>
                  <a:gd name="T26" fmla="*/ 4 w 40"/>
                  <a:gd name="T27" fmla="*/ 4 h 39"/>
                  <a:gd name="T28" fmla="*/ 8 w 40"/>
                  <a:gd name="T29" fmla="*/ 0 h 39"/>
                  <a:gd name="T30" fmla="*/ 19 w 40"/>
                  <a:gd name="T31" fmla="*/ 62 h 39"/>
                  <a:gd name="T32" fmla="*/ 43 w 40"/>
                  <a:gd name="T33" fmla="*/ 62 h 39"/>
                  <a:gd name="T34" fmla="*/ 43 w 40"/>
                  <a:gd name="T35" fmla="*/ 11 h 39"/>
                  <a:gd name="T36" fmla="*/ 24 w 40"/>
                  <a:gd name="T37" fmla="*/ 11 h 39"/>
                  <a:gd name="T38" fmla="*/ 24 w 40"/>
                  <a:gd name="T39" fmla="*/ 6 h 39"/>
                  <a:gd name="T40" fmla="*/ 71 w 40"/>
                  <a:gd name="T41" fmla="*/ 6 h 39"/>
                  <a:gd name="T42" fmla="*/ 71 w 40"/>
                  <a:gd name="T43" fmla="*/ 11 h 39"/>
                  <a:gd name="T44" fmla="*/ 51 w 40"/>
                  <a:gd name="T45" fmla="*/ 11 h 39"/>
                  <a:gd name="T46" fmla="*/ 51 w 40"/>
                  <a:gd name="T47" fmla="*/ 62 h 39"/>
                  <a:gd name="T48" fmla="*/ 75 w 40"/>
                  <a:gd name="T49" fmla="*/ 62 h 39"/>
                  <a:gd name="T50" fmla="*/ 75 w 40"/>
                  <a:gd name="T51" fmla="*/ 67 h 39"/>
                  <a:gd name="T52" fmla="*/ 19 w 40"/>
                  <a:gd name="T53" fmla="*/ 67 h 39"/>
                  <a:gd name="T54" fmla="*/ 19 w 40"/>
                  <a:gd name="T55" fmla="*/ 62 h 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
                  <a:gd name="T85" fmla="*/ 0 h 39"/>
                  <a:gd name="T86" fmla="*/ 40 w 40"/>
                  <a:gd name="T87" fmla="*/ 39 h 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 h="39">
                    <a:moveTo>
                      <a:pt x="1" y="10"/>
                    </a:moveTo>
                    <a:cubicBezTo>
                      <a:pt x="4" y="12"/>
                      <a:pt x="7" y="14"/>
                      <a:pt x="10" y="16"/>
                    </a:cubicBezTo>
                    <a:cubicBezTo>
                      <a:pt x="7" y="19"/>
                      <a:pt x="7" y="19"/>
                      <a:pt x="7" y="19"/>
                    </a:cubicBezTo>
                    <a:cubicBezTo>
                      <a:pt x="5" y="17"/>
                      <a:pt x="2" y="15"/>
                      <a:pt x="0" y="13"/>
                    </a:cubicBezTo>
                    <a:lnTo>
                      <a:pt x="1" y="10"/>
                    </a:lnTo>
                    <a:close/>
                    <a:moveTo>
                      <a:pt x="6" y="22"/>
                    </a:moveTo>
                    <a:cubicBezTo>
                      <a:pt x="8" y="23"/>
                      <a:pt x="9" y="23"/>
                      <a:pt x="10" y="24"/>
                    </a:cubicBezTo>
                    <a:cubicBezTo>
                      <a:pt x="8" y="29"/>
                      <a:pt x="6" y="34"/>
                      <a:pt x="4" y="39"/>
                    </a:cubicBezTo>
                    <a:cubicBezTo>
                      <a:pt x="1" y="37"/>
                      <a:pt x="1" y="37"/>
                      <a:pt x="1" y="37"/>
                    </a:cubicBezTo>
                    <a:cubicBezTo>
                      <a:pt x="3" y="32"/>
                      <a:pt x="5" y="28"/>
                      <a:pt x="6" y="22"/>
                    </a:cubicBezTo>
                    <a:close/>
                    <a:moveTo>
                      <a:pt x="4" y="0"/>
                    </a:moveTo>
                    <a:cubicBezTo>
                      <a:pt x="6" y="2"/>
                      <a:pt x="9" y="4"/>
                      <a:pt x="11" y="6"/>
                    </a:cubicBezTo>
                    <a:cubicBezTo>
                      <a:pt x="9" y="9"/>
                      <a:pt x="9" y="9"/>
                      <a:pt x="9" y="9"/>
                    </a:cubicBezTo>
                    <a:cubicBezTo>
                      <a:pt x="7" y="6"/>
                      <a:pt x="4" y="4"/>
                      <a:pt x="2" y="2"/>
                    </a:cubicBezTo>
                    <a:lnTo>
                      <a:pt x="4" y="0"/>
                    </a:lnTo>
                    <a:close/>
                    <a:moveTo>
                      <a:pt x="10" y="33"/>
                    </a:moveTo>
                    <a:cubicBezTo>
                      <a:pt x="23" y="33"/>
                      <a:pt x="23" y="33"/>
                      <a:pt x="23" y="33"/>
                    </a:cubicBezTo>
                    <a:cubicBezTo>
                      <a:pt x="23" y="6"/>
                      <a:pt x="23" y="6"/>
                      <a:pt x="23" y="6"/>
                    </a:cubicBezTo>
                    <a:cubicBezTo>
                      <a:pt x="13" y="6"/>
                      <a:pt x="13" y="6"/>
                      <a:pt x="13" y="6"/>
                    </a:cubicBezTo>
                    <a:cubicBezTo>
                      <a:pt x="13" y="3"/>
                      <a:pt x="13" y="3"/>
                      <a:pt x="13" y="3"/>
                    </a:cubicBezTo>
                    <a:cubicBezTo>
                      <a:pt x="38" y="3"/>
                      <a:pt x="38" y="3"/>
                      <a:pt x="38" y="3"/>
                    </a:cubicBezTo>
                    <a:cubicBezTo>
                      <a:pt x="38" y="6"/>
                      <a:pt x="38" y="6"/>
                      <a:pt x="38" y="6"/>
                    </a:cubicBezTo>
                    <a:cubicBezTo>
                      <a:pt x="27" y="6"/>
                      <a:pt x="27" y="6"/>
                      <a:pt x="27" y="6"/>
                    </a:cubicBezTo>
                    <a:cubicBezTo>
                      <a:pt x="27" y="33"/>
                      <a:pt x="27" y="33"/>
                      <a:pt x="27" y="33"/>
                    </a:cubicBezTo>
                    <a:cubicBezTo>
                      <a:pt x="40" y="33"/>
                      <a:pt x="40" y="33"/>
                      <a:pt x="40" y="33"/>
                    </a:cubicBezTo>
                    <a:cubicBezTo>
                      <a:pt x="40" y="36"/>
                      <a:pt x="40" y="36"/>
                      <a:pt x="40" y="36"/>
                    </a:cubicBezTo>
                    <a:cubicBezTo>
                      <a:pt x="10" y="36"/>
                      <a:pt x="10" y="36"/>
                      <a:pt x="10" y="36"/>
                    </a:cubicBezTo>
                    <a:lnTo>
                      <a:pt x="10" y="3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0" name="Freeform 217"/>
              <p:cNvSpPr>
                <a:spLocks noEditPoints="1"/>
              </p:cNvSpPr>
              <p:nvPr/>
            </p:nvSpPr>
            <p:spPr bwMode="auto">
              <a:xfrm>
                <a:off x="6126" y="2244"/>
                <a:ext cx="74" cy="70"/>
              </a:xfrm>
              <a:custGeom>
                <a:avLst/>
                <a:gdLst>
                  <a:gd name="T0" fmla="*/ 0 w 39"/>
                  <a:gd name="T1" fmla="*/ 0 h 37"/>
                  <a:gd name="T2" fmla="*/ 74 w 39"/>
                  <a:gd name="T3" fmla="*/ 0 h 37"/>
                  <a:gd name="T4" fmla="*/ 74 w 39"/>
                  <a:gd name="T5" fmla="*/ 6 h 37"/>
                  <a:gd name="T6" fmla="*/ 49 w 39"/>
                  <a:gd name="T7" fmla="*/ 6 h 37"/>
                  <a:gd name="T8" fmla="*/ 49 w 39"/>
                  <a:gd name="T9" fmla="*/ 17 h 37"/>
                  <a:gd name="T10" fmla="*/ 72 w 39"/>
                  <a:gd name="T11" fmla="*/ 17 h 37"/>
                  <a:gd name="T12" fmla="*/ 72 w 39"/>
                  <a:gd name="T13" fmla="*/ 70 h 37"/>
                  <a:gd name="T14" fmla="*/ 66 w 39"/>
                  <a:gd name="T15" fmla="*/ 70 h 37"/>
                  <a:gd name="T16" fmla="*/ 66 w 39"/>
                  <a:gd name="T17" fmla="*/ 66 h 37"/>
                  <a:gd name="T18" fmla="*/ 11 w 39"/>
                  <a:gd name="T19" fmla="*/ 66 h 37"/>
                  <a:gd name="T20" fmla="*/ 11 w 39"/>
                  <a:gd name="T21" fmla="*/ 70 h 37"/>
                  <a:gd name="T22" fmla="*/ 6 w 39"/>
                  <a:gd name="T23" fmla="*/ 70 h 37"/>
                  <a:gd name="T24" fmla="*/ 6 w 39"/>
                  <a:gd name="T25" fmla="*/ 17 h 37"/>
                  <a:gd name="T26" fmla="*/ 27 w 39"/>
                  <a:gd name="T27" fmla="*/ 17 h 37"/>
                  <a:gd name="T28" fmla="*/ 27 w 39"/>
                  <a:gd name="T29" fmla="*/ 6 h 37"/>
                  <a:gd name="T30" fmla="*/ 0 w 39"/>
                  <a:gd name="T31" fmla="*/ 6 h 37"/>
                  <a:gd name="T32" fmla="*/ 0 w 39"/>
                  <a:gd name="T33" fmla="*/ 0 h 37"/>
                  <a:gd name="T34" fmla="*/ 66 w 39"/>
                  <a:gd name="T35" fmla="*/ 61 h 37"/>
                  <a:gd name="T36" fmla="*/ 66 w 39"/>
                  <a:gd name="T37" fmla="*/ 47 h 37"/>
                  <a:gd name="T38" fmla="*/ 51 w 39"/>
                  <a:gd name="T39" fmla="*/ 47 h 37"/>
                  <a:gd name="T40" fmla="*/ 44 w 39"/>
                  <a:gd name="T41" fmla="*/ 38 h 37"/>
                  <a:gd name="T42" fmla="*/ 44 w 39"/>
                  <a:gd name="T43" fmla="*/ 23 h 37"/>
                  <a:gd name="T44" fmla="*/ 32 w 39"/>
                  <a:gd name="T45" fmla="*/ 23 h 37"/>
                  <a:gd name="T46" fmla="*/ 17 w 39"/>
                  <a:gd name="T47" fmla="*/ 51 h 37"/>
                  <a:gd name="T48" fmla="*/ 13 w 39"/>
                  <a:gd name="T49" fmla="*/ 45 h 37"/>
                  <a:gd name="T50" fmla="*/ 27 w 39"/>
                  <a:gd name="T51" fmla="*/ 23 h 37"/>
                  <a:gd name="T52" fmla="*/ 11 w 39"/>
                  <a:gd name="T53" fmla="*/ 23 h 37"/>
                  <a:gd name="T54" fmla="*/ 11 w 39"/>
                  <a:gd name="T55" fmla="*/ 61 h 37"/>
                  <a:gd name="T56" fmla="*/ 66 w 39"/>
                  <a:gd name="T57" fmla="*/ 61 h 37"/>
                  <a:gd name="T58" fmla="*/ 32 w 39"/>
                  <a:gd name="T59" fmla="*/ 17 h 37"/>
                  <a:gd name="T60" fmla="*/ 44 w 39"/>
                  <a:gd name="T61" fmla="*/ 17 h 37"/>
                  <a:gd name="T62" fmla="*/ 44 w 39"/>
                  <a:gd name="T63" fmla="*/ 6 h 37"/>
                  <a:gd name="T64" fmla="*/ 32 w 39"/>
                  <a:gd name="T65" fmla="*/ 6 h 37"/>
                  <a:gd name="T66" fmla="*/ 32 w 39"/>
                  <a:gd name="T67" fmla="*/ 17 h 37"/>
                  <a:gd name="T68" fmla="*/ 53 w 39"/>
                  <a:gd name="T69" fmla="*/ 42 h 37"/>
                  <a:gd name="T70" fmla="*/ 66 w 39"/>
                  <a:gd name="T71" fmla="*/ 42 h 37"/>
                  <a:gd name="T72" fmla="*/ 66 w 39"/>
                  <a:gd name="T73" fmla="*/ 23 h 37"/>
                  <a:gd name="T74" fmla="*/ 49 w 39"/>
                  <a:gd name="T75" fmla="*/ 23 h 37"/>
                  <a:gd name="T76" fmla="*/ 49 w 39"/>
                  <a:gd name="T77" fmla="*/ 38 h 37"/>
                  <a:gd name="T78" fmla="*/ 53 w 39"/>
                  <a:gd name="T79" fmla="*/ 42 h 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37"/>
                  <a:gd name="T122" fmla="*/ 39 w 39"/>
                  <a:gd name="T123" fmla="*/ 37 h 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37">
                    <a:moveTo>
                      <a:pt x="0" y="0"/>
                    </a:moveTo>
                    <a:cubicBezTo>
                      <a:pt x="39" y="0"/>
                      <a:pt x="39" y="0"/>
                      <a:pt x="39" y="0"/>
                    </a:cubicBezTo>
                    <a:cubicBezTo>
                      <a:pt x="39" y="3"/>
                      <a:pt x="39" y="3"/>
                      <a:pt x="39" y="3"/>
                    </a:cubicBezTo>
                    <a:cubicBezTo>
                      <a:pt x="26" y="3"/>
                      <a:pt x="26" y="3"/>
                      <a:pt x="26" y="3"/>
                    </a:cubicBezTo>
                    <a:cubicBezTo>
                      <a:pt x="26" y="9"/>
                      <a:pt x="26" y="9"/>
                      <a:pt x="26" y="9"/>
                    </a:cubicBezTo>
                    <a:cubicBezTo>
                      <a:pt x="38" y="9"/>
                      <a:pt x="38" y="9"/>
                      <a:pt x="38" y="9"/>
                    </a:cubicBezTo>
                    <a:cubicBezTo>
                      <a:pt x="38" y="37"/>
                      <a:pt x="38" y="37"/>
                      <a:pt x="38" y="37"/>
                    </a:cubicBezTo>
                    <a:cubicBezTo>
                      <a:pt x="35" y="37"/>
                      <a:pt x="35" y="37"/>
                      <a:pt x="35" y="37"/>
                    </a:cubicBezTo>
                    <a:cubicBezTo>
                      <a:pt x="35" y="35"/>
                      <a:pt x="35" y="35"/>
                      <a:pt x="35" y="35"/>
                    </a:cubicBezTo>
                    <a:cubicBezTo>
                      <a:pt x="6" y="35"/>
                      <a:pt x="6" y="35"/>
                      <a:pt x="6" y="35"/>
                    </a:cubicBezTo>
                    <a:cubicBezTo>
                      <a:pt x="6" y="37"/>
                      <a:pt x="6" y="37"/>
                      <a:pt x="6" y="37"/>
                    </a:cubicBezTo>
                    <a:cubicBezTo>
                      <a:pt x="3" y="37"/>
                      <a:pt x="3" y="37"/>
                      <a:pt x="3" y="37"/>
                    </a:cubicBezTo>
                    <a:cubicBezTo>
                      <a:pt x="3" y="9"/>
                      <a:pt x="3" y="9"/>
                      <a:pt x="3" y="9"/>
                    </a:cubicBezTo>
                    <a:cubicBezTo>
                      <a:pt x="14" y="9"/>
                      <a:pt x="14" y="9"/>
                      <a:pt x="14" y="9"/>
                    </a:cubicBezTo>
                    <a:cubicBezTo>
                      <a:pt x="14" y="7"/>
                      <a:pt x="14" y="5"/>
                      <a:pt x="14" y="3"/>
                    </a:cubicBezTo>
                    <a:cubicBezTo>
                      <a:pt x="0" y="3"/>
                      <a:pt x="0" y="3"/>
                      <a:pt x="0" y="3"/>
                    </a:cubicBezTo>
                    <a:lnTo>
                      <a:pt x="0" y="0"/>
                    </a:lnTo>
                    <a:close/>
                    <a:moveTo>
                      <a:pt x="35" y="32"/>
                    </a:moveTo>
                    <a:cubicBezTo>
                      <a:pt x="35" y="25"/>
                      <a:pt x="35" y="25"/>
                      <a:pt x="35" y="25"/>
                    </a:cubicBezTo>
                    <a:cubicBezTo>
                      <a:pt x="27" y="25"/>
                      <a:pt x="27" y="25"/>
                      <a:pt x="27" y="25"/>
                    </a:cubicBezTo>
                    <a:cubicBezTo>
                      <a:pt x="25" y="25"/>
                      <a:pt x="23" y="23"/>
                      <a:pt x="23" y="20"/>
                    </a:cubicBezTo>
                    <a:cubicBezTo>
                      <a:pt x="23" y="12"/>
                      <a:pt x="23" y="12"/>
                      <a:pt x="23" y="12"/>
                    </a:cubicBezTo>
                    <a:cubicBezTo>
                      <a:pt x="17" y="12"/>
                      <a:pt x="17" y="12"/>
                      <a:pt x="17" y="12"/>
                    </a:cubicBezTo>
                    <a:cubicBezTo>
                      <a:pt x="17" y="18"/>
                      <a:pt x="14" y="23"/>
                      <a:pt x="9" y="27"/>
                    </a:cubicBezTo>
                    <a:cubicBezTo>
                      <a:pt x="8" y="26"/>
                      <a:pt x="8" y="25"/>
                      <a:pt x="7" y="24"/>
                    </a:cubicBezTo>
                    <a:cubicBezTo>
                      <a:pt x="11" y="21"/>
                      <a:pt x="13" y="17"/>
                      <a:pt x="14" y="12"/>
                    </a:cubicBezTo>
                    <a:cubicBezTo>
                      <a:pt x="6" y="12"/>
                      <a:pt x="6" y="12"/>
                      <a:pt x="6" y="12"/>
                    </a:cubicBezTo>
                    <a:cubicBezTo>
                      <a:pt x="6" y="32"/>
                      <a:pt x="6" y="32"/>
                      <a:pt x="6" y="32"/>
                    </a:cubicBezTo>
                    <a:lnTo>
                      <a:pt x="35" y="32"/>
                    </a:lnTo>
                    <a:close/>
                    <a:moveTo>
                      <a:pt x="17" y="9"/>
                    </a:moveTo>
                    <a:cubicBezTo>
                      <a:pt x="23" y="9"/>
                      <a:pt x="23" y="9"/>
                      <a:pt x="23" y="9"/>
                    </a:cubicBezTo>
                    <a:cubicBezTo>
                      <a:pt x="23" y="3"/>
                      <a:pt x="23" y="3"/>
                      <a:pt x="23" y="3"/>
                    </a:cubicBezTo>
                    <a:cubicBezTo>
                      <a:pt x="17" y="3"/>
                      <a:pt x="17" y="3"/>
                      <a:pt x="17" y="3"/>
                    </a:cubicBezTo>
                    <a:cubicBezTo>
                      <a:pt x="17" y="5"/>
                      <a:pt x="17" y="7"/>
                      <a:pt x="17" y="9"/>
                    </a:cubicBezTo>
                    <a:close/>
                    <a:moveTo>
                      <a:pt x="28" y="22"/>
                    </a:moveTo>
                    <a:cubicBezTo>
                      <a:pt x="35" y="22"/>
                      <a:pt x="35" y="22"/>
                      <a:pt x="35" y="22"/>
                    </a:cubicBezTo>
                    <a:cubicBezTo>
                      <a:pt x="35" y="12"/>
                      <a:pt x="35" y="12"/>
                      <a:pt x="35" y="12"/>
                    </a:cubicBezTo>
                    <a:cubicBezTo>
                      <a:pt x="26" y="12"/>
                      <a:pt x="26" y="12"/>
                      <a:pt x="26" y="12"/>
                    </a:cubicBezTo>
                    <a:cubicBezTo>
                      <a:pt x="26" y="20"/>
                      <a:pt x="26" y="20"/>
                      <a:pt x="26" y="20"/>
                    </a:cubicBezTo>
                    <a:cubicBezTo>
                      <a:pt x="26" y="21"/>
                      <a:pt x="27" y="22"/>
                      <a:pt x="28" y="2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1" name="Freeform 218"/>
              <p:cNvSpPr>
                <a:spLocks noEditPoints="1"/>
              </p:cNvSpPr>
              <p:nvPr/>
            </p:nvSpPr>
            <p:spPr bwMode="auto">
              <a:xfrm>
                <a:off x="5740" y="2258"/>
                <a:ext cx="71" cy="73"/>
              </a:xfrm>
              <a:custGeom>
                <a:avLst/>
                <a:gdLst>
                  <a:gd name="T0" fmla="*/ 17 w 38"/>
                  <a:gd name="T1" fmla="*/ 30 h 39"/>
                  <a:gd name="T2" fmla="*/ 0 w 38"/>
                  <a:gd name="T3" fmla="*/ 24 h 39"/>
                  <a:gd name="T4" fmla="*/ 11 w 38"/>
                  <a:gd name="T5" fmla="*/ 43 h 39"/>
                  <a:gd name="T6" fmla="*/ 9 w 38"/>
                  <a:gd name="T7" fmla="*/ 73 h 39"/>
                  <a:gd name="T8" fmla="*/ 11 w 38"/>
                  <a:gd name="T9" fmla="*/ 43 h 39"/>
                  <a:gd name="T10" fmla="*/ 21 w 38"/>
                  <a:gd name="T11" fmla="*/ 11 h 39"/>
                  <a:gd name="T12" fmla="*/ 4 w 38"/>
                  <a:gd name="T13" fmla="*/ 6 h 39"/>
                  <a:gd name="T14" fmla="*/ 21 w 38"/>
                  <a:gd name="T15" fmla="*/ 32 h 39"/>
                  <a:gd name="T16" fmla="*/ 30 w 38"/>
                  <a:gd name="T17" fmla="*/ 21 h 39"/>
                  <a:gd name="T18" fmla="*/ 19 w 38"/>
                  <a:gd name="T19" fmla="*/ 15 h 39"/>
                  <a:gd name="T20" fmla="*/ 30 w 38"/>
                  <a:gd name="T21" fmla="*/ 0 h 39"/>
                  <a:gd name="T22" fmla="*/ 36 w 38"/>
                  <a:gd name="T23" fmla="*/ 15 h 39"/>
                  <a:gd name="T24" fmla="*/ 45 w 38"/>
                  <a:gd name="T25" fmla="*/ 21 h 39"/>
                  <a:gd name="T26" fmla="*/ 36 w 38"/>
                  <a:gd name="T27" fmla="*/ 32 h 39"/>
                  <a:gd name="T28" fmla="*/ 43 w 38"/>
                  <a:gd name="T29" fmla="*/ 58 h 39"/>
                  <a:gd name="T30" fmla="*/ 26 w 38"/>
                  <a:gd name="T31" fmla="*/ 64 h 39"/>
                  <a:gd name="T32" fmla="*/ 21 w 38"/>
                  <a:gd name="T33" fmla="*/ 32 h 39"/>
                  <a:gd name="T34" fmla="*/ 37 w 38"/>
                  <a:gd name="T35" fmla="*/ 37 h 39"/>
                  <a:gd name="T36" fmla="*/ 26 w 38"/>
                  <a:gd name="T37" fmla="*/ 54 h 39"/>
                  <a:gd name="T38" fmla="*/ 49 w 38"/>
                  <a:gd name="T39" fmla="*/ 4 h 39"/>
                  <a:gd name="T40" fmla="*/ 71 w 38"/>
                  <a:gd name="T41" fmla="*/ 66 h 39"/>
                  <a:gd name="T42" fmla="*/ 54 w 38"/>
                  <a:gd name="T43" fmla="*/ 71 h 39"/>
                  <a:gd name="T44" fmla="*/ 62 w 38"/>
                  <a:gd name="T45" fmla="*/ 67 h 39"/>
                  <a:gd name="T46" fmla="*/ 65 w 38"/>
                  <a:gd name="T47" fmla="*/ 47 h 39"/>
                  <a:gd name="T48" fmla="*/ 41 w 38"/>
                  <a:gd name="T49" fmla="*/ 73 h 39"/>
                  <a:gd name="T50" fmla="*/ 47 w 38"/>
                  <a:gd name="T51" fmla="*/ 54 h 39"/>
                  <a:gd name="T52" fmla="*/ 49 w 38"/>
                  <a:gd name="T53" fmla="*/ 4 h 39"/>
                  <a:gd name="T54" fmla="*/ 65 w 38"/>
                  <a:gd name="T55" fmla="*/ 41 h 39"/>
                  <a:gd name="T56" fmla="*/ 54 w 38"/>
                  <a:gd name="T57" fmla="*/ 26 h 39"/>
                  <a:gd name="T58" fmla="*/ 65 w 38"/>
                  <a:gd name="T59" fmla="*/ 7 h 39"/>
                  <a:gd name="T60" fmla="*/ 54 w 38"/>
                  <a:gd name="T61" fmla="*/ 22 h 39"/>
                  <a:gd name="T62" fmla="*/ 65 w 38"/>
                  <a:gd name="T63" fmla="*/ 7 h 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9"/>
                  <a:gd name="T98" fmla="*/ 38 w 38"/>
                  <a:gd name="T99" fmla="*/ 39 h 3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9">
                    <a:moveTo>
                      <a:pt x="2" y="11"/>
                    </a:moveTo>
                    <a:cubicBezTo>
                      <a:pt x="5" y="13"/>
                      <a:pt x="7" y="14"/>
                      <a:pt x="9" y="16"/>
                    </a:cubicBezTo>
                    <a:cubicBezTo>
                      <a:pt x="8" y="17"/>
                      <a:pt x="7" y="18"/>
                      <a:pt x="7" y="19"/>
                    </a:cubicBezTo>
                    <a:cubicBezTo>
                      <a:pt x="5" y="17"/>
                      <a:pt x="3" y="15"/>
                      <a:pt x="0" y="13"/>
                    </a:cubicBezTo>
                    <a:lnTo>
                      <a:pt x="2" y="11"/>
                    </a:lnTo>
                    <a:close/>
                    <a:moveTo>
                      <a:pt x="6" y="23"/>
                    </a:moveTo>
                    <a:cubicBezTo>
                      <a:pt x="7" y="23"/>
                      <a:pt x="8" y="24"/>
                      <a:pt x="9" y="24"/>
                    </a:cubicBezTo>
                    <a:cubicBezTo>
                      <a:pt x="8" y="27"/>
                      <a:pt x="7" y="32"/>
                      <a:pt x="5" y="39"/>
                    </a:cubicBezTo>
                    <a:cubicBezTo>
                      <a:pt x="2" y="37"/>
                      <a:pt x="2" y="37"/>
                      <a:pt x="2" y="37"/>
                    </a:cubicBezTo>
                    <a:cubicBezTo>
                      <a:pt x="3" y="33"/>
                      <a:pt x="5" y="28"/>
                      <a:pt x="6" y="23"/>
                    </a:cubicBezTo>
                    <a:close/>
                    <a:moveTo>
                      <a:pt x="4" y="1"/>
                    </a:moveTo>
                    <a:cubicBezTo>
                      <a:pt x="6" y="2"/>
                      <a:pt x="9" y="4"/>
                      <a:pt x="11" y="6"/>
                    </a:cubicBezTo>
                    <a:cubicBezTo>
                      <a:pt x="10" y="7"/>
                      <a:pt x="9" y="8"/>
                      <a:pt x="8" y="8"/>
                    </a:cubicBezTo>
                    <a:cubicBezTo>
                      <a:pt x="7" y="7"/>
                      <a:pt x="5" y="5"/>
                      <a:pt x="2" y="3"/>
                    </a:cubicBezTo>
                    <a:lnTo>
                      <a:pt x="4" y="1"/>
                    </a:lnTo>
                    <a:close/>
                    <a:moveTo>
                      <a:pt x="11" y="17"/>
                    </a:moveTo>
                    <a:cubicBezTo>
                      <a:pt x="16" y="17"/>
                      <a:pt x="16" y="17"/>
                      <a:pt x="16" y="17"/>
                    </a:cubicBezTo>
                    <a:cubicBezTo>
                      <a:pt x="16" y="11"/>
                      <a:pt x="16" y="11"/>
                      <a:pt x="16" y="11"/>
                    </a:cubicBezTo>
                    <a:cubicBezTo>
                      <a:pt x="10" y="11"/>
                      <a:pt x="10" y="11"/>
                      <a:pt x="10" y="11"/>
                    </a:cubicBezTo>
                    <a:cubicBezTo>
                      <a:pt x="10" y="8"/>
                      <a:pt x="10" y="8"/>
                      <a:pt x="10" y="8"/>
                    </a:cubicBezTo>
                    <a:cubicBezTo>
                      <a:pt x="16" y="8"/>
                      <a:pt x="16" y="8"/>
                      <a:pt x="16" y="8"/>
                    </a:cubicBezTo>
                    <a:cubicBezTo>
                      <a:pt x="16" y="0"/>
                      <a:pt x="16" y="0"/>
                      <a:pt x="16" y="0"/>
                    </a:cubicBezTo>
                    <a:cubicBezTo>
                      <a:pt x="19" y="0"/>
                      <a:pt x="19" y="0"/>
                      <a:pt x="19" y="0"/>
                    </a:cubicBezTo>
                    <a:cubicBezTo>
                      <a:pt x="19" y="8"/>
                      <a:pt x="19" y="8"/>
                      <a:pt x="19" y="8"/>
                    </a:cubicBezTo>
                    <a:cubicBezTo>
                      <a:pt x="24" y="8"/>
                      <a:pt x="24" y="8"/>
                      <a:pt x="24" y="8"/>
                    </a:cubicBezTo>
                    <a:cubicBezTo>
                      <a:pt x="24" y="11"/>
                      <a:pt x="24" y="11"/>
                      <a:pt x="24" y="11"/>
                    </a:cubicBezTo>
                    <a:cubicBezTo>
                      <a:pt x="19" y="11"/>
                      <a:pt x="19" y="11"/>
                      <a:pt x="19" y="11"/>
                    </a:cubicBezTo>
                    <a:cubicBezTo>
                      <a:pt x="19" y="17"/>
                      <a:pt x="19" y="17"/>
                      <a:pt x="19" y="17"/>
                    </a:cubicBezTo>
                    <a:cubicBezTo>
                      <a:pt x="23" y="17"/>
                      <a:pt x="23" y="17"/>
                      <a:pt x="23" y="17"/>
                    </a:cubicBezTo>
                    <a:cubicBezTo>
                      <a:pt x="23" y="31"/>
                      <a:pt x="23" y="31"/>
                      <a:pt x="23" y="31"/>
                    </a:cubicBezTo>
                    <a:cubicBezTo>
                      <a:pt x="14" y="31"/>
                      <a:pt x="14" y="31"/>
                      <a:pt x="14" y="31"/>
                    </a:cubicBezTo>
                    <a:cubicBezTo>
                      <a:pt x="14" y="34"/>
                      <a:pt x="14" y="34"/>
                      <a:pt x="14" y="34"/>
                    </a:cubicBezTo>
                    <a:cubicBezTo>
                      <a:pt x="11" y="34"/>
                      <a:pt x="11" y="34"/>
                      <a:pt x="11" y="34"/>
                    </a:cubicBezTo>
                    <a:lnTo>
                      <a:pt x="11" y="17"/>
                    </a:lnTo>
                    <a:close/>
                    <a:moveTo>
                      <a:pt x="20" y="29"/>
                    </a:moveTo>
                    <a:cubicBezTo>
                      <a:pt x="20" y="20"/>
                      <a:pt x="20" y="20"/>
                      <a:pt x="20" y="20"/>
                    </a:cubicBezTo>
                    <a:cubicBezTo>
                      <a:pt x="14" y="20"/>
                      <a:pt x="14" y="20"/>
                      <a:pt x="14" y="20"/>
                    </a:cubicBezTo>
                    <a:cubicBezTo>
                      <a:pt x="14" y="29"/>
                      <a:pt x="14" y="29"/>
                      <a:pt x="14" y="29"/>
                    </a:cubicBezTo>
                    <a:lnTo>
                      <a:pt x="20" y="29"/>
                    </a:lnTo>
                    <a:close/>
                    <a:moveTo>
                      <a:pt x="26" y="2"/>
                    </a:moveTo>
                    <a:cubicBezTo>
                      <a:pt x="38" y="2"/>
                      <a:pt x="38" y="2"/>
                      <a:pt x="38" y="2"/>
                    </a:cubicBezTo>
                    <a:cubicBezTo>
                      <a:pt x="38" y="35"/>
                      <a:pt x="38" y="35"/>
                      <a:pt x="38" y="35"/>
                    </a:cubicBezTo>
                    <a:cubicBezTo>
                      <a:pt x="38" y="37"/>
                      <a:pt x="36" y="38"/>
                      <a:pt x="34" y="38"/>
                    </a:cubicBezTo>
                    <a:cubicBezTo>
                      <a:pt x="32" y="38"/>
                      <a:pt x="31" y="38"/>
                      <a:pt x="29" y="38"/>
                    </a:cubicBezTo>
                    <a:cubicBezTo>
                      <a:pt x="29" y="38"/>
                      <a:pt x="29" y="37"/>
                      <a:pt x="29" y="35"/>
                    </a:cubicBezTo>
                    <a:cubicBezTo>
                      <a:pt x="31" y="35"/>
                      <a:pt x="32" y="36"/>
                      <a:pt x="33" y="36"/>
                    </a:cubicBezTo>
                    <a:cubicBezTo>
                      <a:pt x="34" y="36"/>
                      <a:pt x="35" y="35"/>
                      <a:pt x="35" y="34"/>
                    </a:cubicBezTo>
                    <a:cubicBezTo>
                      <a:pt x="35" y="25"/>
                      <a:pt x="35" y="25"/>
                      <a:pt x="35" y="25"/>
                    </a:cubicBezTo>
                    <a:cubicBezTo>
                      <a:pt x="28" y="25"/>
                      <a:pt x="28" y="25"/>
                      <a:pt x="28" y="25"/>
                    </a:cubicBezTo>
                    <a:cubicBezTo>
                      <a:pt x="28" y="30"/>
                      <a:pt x="26" y="35"/>
                      <a:pt x="22" y="39"/>
                    </a:cubicBezTo>
                    <a:cubicBezTo>
                      <a:pt x="21" y="39"/>
                      <a:pt x="20" y="38"/>
                      <a:pt x="19" y="37"/>
                    </a:cubicBezTo>
                    <a:cubicBezTo>
                      <a:pt x="22" y="35"/>
                      <a:pt x="24" y="32"/>
                      <a:pt x="25" y="29"/>
                    </a:cubicBezTo>
                    <a:cubicBezTo>
                      <a:pt x="26" y="27"/>
                      <a:pt x="26" y="22"/>
                      <a:pt x="26" y="16"/>
                    </a:cubicBezTo>
                    <a:lnTo>
                      <a:pt x="26" y="2"/>
                    </a:lnTo>
                    <a:close/>
                    <a:moveTo>
                      <a:pt x="29" y="22"/>
                    </a:moveTo>
                    <a:cubicBezTo>
                      <a:pt x="35" y="22"/>
                      <a:pt x="35" y="22"/>
                      <a:pt x="35" y="22"/>
                    </a:cubicBezTo>
                    <a:cubicBezTo>
                      <a:pt x="35" y="14"/>
                      <a:pt x="35" y="14"/>
                      <a:pt x="35" y="14"/>
                    </a:cubicBezTo>
                    <a:cubicBezTo>
                      <a:pt x="29" y="14"/>
                      <a:pt x="29" y="14"/>
                      <a:pt x="29" y="14"/>
                    </a:cubicBezTo>
                    <a:cubicBezTo>
                      <a:pt x="29" y="17"/>
                      <a:pt x="29" y="19"/>
                      <a:pt x="29" y="22"/>
                    </a:cubicBezTo>
                    <a:close/>
                    <a:moveTo>
                      <a:pt x="35" y="4"/>
                    </a:moveTo>
                    <a:cubicBezTo>
                      <a:pt x="29" y="4"/>
                      <a:pt x="29" y="4"/>
                      <a:pt x="29" y="4"/>
                    </a:cubicBezTo>
                    <a:cubicBezTo>
                      <a:pt x="29" y="12"/>
                      <a:pt x="29" y="12"/>
                      <a:pt x="29" y="12"/>
                    </a:cubicBezTo>
                    <a:cubicBezTo>
                      <a:pt x="35" y="12"/>
                      <a:pt x="35" y="12"/>
                      <a:pt x="35" y="12"/>
                    </a:cubicBezTo>
                    <a:lnTo>
                      <a:pt x="35" y="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2" name="Freeform 219"/>
              <p:cNvSpPr>
                <a:spLocks noEditPoints="1"/>
              </p:cNvSpPr>
              <p:nvPr/>
            </p:nvSpPr>
            <p:spPr bwMode="auto">
              <a:xfrm>
                <a:off x="5818" y="2258"/>
                <a:ext cx="74" cy="73"/>
              </a:xfrm>
              <a:custGeom>
                <a:avLst/>
                <a:gdLst>
                  <a:gd name="T0" fmla="*/ 0 w 39"/>
                  <a:gd name="T1" fmla="*/ 9 h 39"/>
                  <a:gd name="T2" fmla="*/ 34 w 39"/>
                  <a:gd name="T3" fmla="*/ 9 h 39"/>
                  <a:gd name="T4" fmla="*/ 34 w 39"/>
                  <a:gd name="T5" fmla="*/ 0 h 39"/>
                  <a:gd name="T6" fmla="*/ 42 w 39"/>
                  <a:gd name="T7" fmla="*/ 0 h 39"/>
                  <a:gd name="T8" fmla="*/ 42 w 39"/>
                  <a:gd name="T9" fmla="*/ 9 h 39"/>
                  <a:gd name="T10" fmla="*/ 74 w 39"/>
                  <a:gd name="T11" fmla="*/ 9 h 39"/>
                  <a:gd name="T12" fmla="*/ 74 w 39"/>
                  <a:gd name="T13" fmla="*/ 13 h 39"/>
                  <a:gd name="T14" fmla="*/ 42 w 39"/>
                  <a:gd name="T15" fmla="*/ 13 h 39"/>
                  <a:gd name="T16" fmla="*/ 42 w 39"/>
                  <a:gd name="T17" fmla="*/ 22 h 39"/>
                  <a:gd name="T18" fmla="*/ 70 w 39"/>
                  <a:gd name="T19" fmla="*/ 22 h 39"/>
                  <a:gd name="T20" fmla="*/ 70 w 39"/>
                  <a:gd name="T21" fmla="*/ 64 h 39"/>
                  <a:gd name="T22" fmla="*/ 61 w 39"/>
                  <a:gd name="T23" fmla="*/ 73 h 39"/>
                  <a:gd name="T24" fmla="*/ 49 w 39"/>
                  <a:gd name="T25" fmla="*/ 73 h 39"/>
                  <a:gd name="T26" fmla="*/ 47 w 39"/>
                  <a:gd name="T27" fmla="*/ 67 h 39"/>
                  <a:gd name="T28" fmla="*/ 59 w 39"/>
                  <a:gd name="T29" fmla="*/ 67 h 39"/>
                  <a:gd name="T30" fmla="*/ 65 w 39"/>
                  <a:gd name="T31" fmla="*/ 64 h 39"/>
                  <a:gd name="T32" fmla="*/ 65 w 39"/>
                  <a:gd name="T33" fmla="*/ 26 h 39"/>
                  <a:gd name="T34" fmla="*/ 11 w 39"/>
                  <a:gd name="T35" fmla="*/ 26 h 39"/>
                  <a:gd name="T36" fmla="*/ 11 w 39"/>
                  <a:gd name="T37" fmla="*/ 73 h 39"/>
                  <a:gd name="T38" fmla="*/ 6 w 39"/>
                  <a:gd name="T39" fmla="*/ 73 h 39"/>
                  <a:gd name="T40" fmla="*/ 6 w 39"/>
                  <a:gd name="T41" fmla="*/ 22 h 39"/>
                  <a:gd name="T42" fmla="*/ 34 w 39"/>
                  <a:gd name="T43" fmla="*/ 22 h 39"/>
                  <a:gd name="T44" fmla="*/ 34 w 39"/>
                  <a:gd name="T45" fmla="*/ 13 h 39"/>
                  <a:gd name="T46" fmla="*/ 0 w 39"/>
                  <a:gd name="T47" fmla="*/ 13 h 39"/>
                  <a:gd name="T48" fmla="*/ 0 w 39"/>
                  <a:gd name="T49" fmla="*/ 9 h 39"/>
                  <a:gd name="T50" fmla="*/ 15 w 39"/>
                  <a:gd name="T51" fmla="*/ 52 h 39"/>
                  <a:gd name="T52" fmla="*/ 34 w 39"/>
                  <a:gd name="T53" fmla="*/ 52 h 39"/>
                  <a:gd name="T54" fmla="*/ 34 w 39"/>
                  <a:gd name="T55" fmla="*/ 45 h 39"/>
                  <a:gd name="T56" fmla="*/ 17 w 39"/>
                  <a:gd name="T57" fmla="*/ 45 h 39"/>
                  <a:gd name="T58" fmla="*/ 17 w 39"/>
                  <a:gd name="T59" fmla="*/ 39 h 39"/>
                  <a:gd name="T60" fmla="*/ 40 w 39"/>
                  <a:gd name="T61" fmla="*/ 39 h 39"/>
                  <a:gd name="T62" fmla="*/ 47 w 39"/>
                  <a:gd name="T63" fmla="*/ 28 h 39"/>
                  <a:gd name="T64" fmla="*/ 53 w 39"/>
                  <a:gd name="T65" fmla="*/ 30 h 39"/>
                  <a:gd name="T66" fmla="*/ 47 w 39"/>
                  <a:gd name="T67" fmla="*/ 39 h 39"/>
                  <a:gd name="T68" fmla="*/ 59 w 39"/>
                  <a:gd name="T69" fmla="*/ 39 h 39"/>
                  <a:gd name="T70" fmla="*/ 59 w 39"/>
                  <a:gd name="T71" fmla="*/ 45 h 39"/>
                  <a:gd name="T72" fmla="*/ 40 w 39"/>
                  <a:gd name="T73" fmla="*/ 45 h 39"/>
                  <a:gd name="T74" fmla="*/ 40 w 39"/>
                  <a:gd name="T75" fmla="*/ 52 h 39"/>
                  <a:gd name="T76" fmla="*/ 61 w 39"/>
                  <a:gd name="T77" fmla="*/ 52 h 39"/>
                  <a:gd name="T78" fmla="*/ 61 w 39"/>
                  <a:gd name="T79" fmla="*/ 58 h 39"/>
                  <a:gd name="T80" fmla="*/ 40 w 39"/>
                  <a:gd name="T81" fmla="*/ 58 h 39"/>
                  <a:gd name="T82" fmla="*/ 40 w 39"/>
                  <a:gd name="T83" fmla="*/ 71 h 39"/>
                  <a:gd name="T84" fmla="*/ 34 w 39"/>
                  <a:gd name="T85" fmla="*/ 71 h 39"/>
                  <a:gd name="T86" fmla="*/ 34 w 39"/>
                  <a:gd name="T87" fmla="*/ 58 h 39"/>
                  <a:gd name="T88" fmla="*/ 15 w 39"/>
                  <a:gd name="T89" fmla="*/ 58 h 39"/>
                  <a:gd name="T90" fmla="*/ 15 w 39"/>
                  <a:gd name="T91" fmla="*/ 52 h 39"/>
                  <a:gd name="T92" fmla="*/ 21 w 39"/>
                  <a:gd name="T93" fmla="*/ 30 h 39"/>
                  <a:gd name="T94" fmla="*/ 27 w 39"/>
                  <a:gd name="T95" fmla="*/ 28 h 39"/>
                  <a:gd name="T96" fmla="*/ 34 w 39"/>
                  <a:gd name="T97" fmla="*/ 36 h 39"/>
                  <a:gd name="T98" fmla="*/ 28 w 39"/>
                  <a:gd name="T99" fmla="*/ 39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5"/>
                    </a:moveTo>
                    <a:cubicBezTo>
                      <a:pt x="18" y="5"/>
                      <a:pt x="18" y="5"/>
                      <a:pt x="18" y="5"/>
                    </a:cubicBezTo>
                    <a:cubicBezTo>
                      <a:pt x="18" y="0"/>
                      <a:pt x="18" y="0"/>
                      <a:pt x="18" y="0"/>
                    </a:cubicBezTo>
                    <a:cubicBezTo>
                      <a:pt x="22" y="0"/>
                      <a:pt x="22" y="0"/>
                      <a:pt x="22" y="0"/>
                    </a:cubicBezTo>
                    <a:cubicBezTo>
                      <a:pt x="22" y="5"/>
                      <a:pt x="22" y="5"/>
                      <a:pt x="22" y="5"/>
                    </a:cubicBezTo>
                    <a:cubicBezTo>
                      <a:pt x="39" y="5"/>
                      <a:pt x="39" y="5"/>
                      <a:pt x="39" y="5"/>
                    </a:cubicBezTo>
                    <a:cubicBezTo>
                      <a:pt x="39" y="7"/>
                      <a:pt x="39" y="7"/>
                      <a:pt x="39" y="7"/>
                    </a:cubicBezTo>
                    <a:cubicBezTo>
                      <a:pt x="22" y="7"/>
                      <a:pt x="22" y="7"/>
                      <a:pt x="22" y="7"/>
                    </a:cubicBezTo>
                    <a:cubicBezTo>
                      <a:pt x="22" y="12"/>
                      <a:pt x="22" y="12"/>
                      <a:pt x="22" y="12"/>
                    </a:cubicBezTo>
                    <a:cubicBezTo>
                      <a:pt x="37" y="12"/>
                      <a:pt x="37" y="12"/>
                      <a:pt x="37" y="12"/>
                    </a:cubicBezTo>
                    <a:cubicBezTo>
                      <a:pt x="37" y="34"/>
                      <a:pt x="37" y="34"/>
                      <a:pt x="37" y="34"/>
                    </a:cubicBezTo>
                    <a:cubicBezTo>
                      <a:pt x="37" y="38"/>
                      <a:pt x="35" y="39"/>
                      <a:pt x="32" y="39"/>
                    </a:cubicBezTo>
                    <a:cubicBezTo>
                      <a:pt x="31" y="39"/>
                      <a:pt x="28" y="39"/>
                      <a:pt x="26" y="39"/>
                    </a:cubicBezTo>
                    <a:cubicBezTo>
                      <a:pt x="26" y="38"/>
                      <a:pt x="25" y="37"/>
                      <a:pt x="25" y="36"/>
                    </a:cubicBezTo>
                    <a:cubicBezTo>
                      <a:pt x="28" y="36"/>
                      <a:pt x="30" y="36"/>
                      <a:pt x="31" y="36"/>
                    </a:cubicBezTo>
                    <a:cubicBezTo>
                      <a:pt x="33" y="36"/>
                      <a:pt x="34" y="35"/>
                      <a:pt x="34" y="34"/>
                    </a:cubicBezTo>
                    <a:cubicBezTo>
                      <a:pt x="34" y="14"/>
                      <a:pt x="34" y="14"/>
                      <a:pt x="34" y="14"/>
                    </a:cubicBezTo>
                    <a:cubicBezTo>
                      <a:pt x="6" y="14"/>
                      <a:pt x="6" y="14"/>
                      <a:pt x="6" y="14"/>
                    </a:cubicBezTo>
                    <a:cubicBezTo>
                      <a:pt x="6" y="39"/>
                      <a:pt x="6" y="39"/>
                      <a:pt x="6" y="39"/>
                    </a:cubicBezTo>
                    <a:cubicBezTo>
                      <a:pt x="3" y="39"/>
                      <a:pt x="3" y="39"/>
                      <a:pt x="3" y="39"/>
                    </a:cubicBezTo>
                    <a:cubicBezTo>
                      <a:pt x="3" y="12"/>
                      <a:pt x="3" y="12"/>
                      <a:pt x="3" y="12"/>
                    </a:cubicBezTo>
                    <a:cubicBezTo>
                      <a:pt x="18" y="12"/>
                      <a:pt x="18" y="12"/>
                      <a:pt x="18" y="12"/>
                    </a:cubicBezTo>
                    <a:cubicBezTo>
                      <a:pt x="18" y="7"/>
                      <a:pt x="18" y="7"/>
                      <a:pt x="18" y="7"/>
                    </a:cubicBezTo>
                    <a:cubicBezTo>
                      <a:pt x="0" y="7"/>
                      <a:pt x="0" y="7"/>
                      <a:pt x="0" y="7"/>
                    </a:cubicBezTo>
                    <a:lnTo>
                      <a:pt x="0" y="5"/>
                    </a:lnTo>
                    <a:close/>
                    <a:moveTo>
                      <a:pt x="8" y="28"/>
                    </a:moveTo>
                    <a:cubicBezTo>
                      <a:pt x="18" y="28"/>
                      <a:pt x="18" y="28"/>
                      <a:pt x="18" y="28"/>
                    </a:cubicBezTo>
                    <a:cubicBezTo>
                      <a:pt x="18" y="24"/>
                      <a:pt x="18" y="24"/>
                      <a:pt x="18" y="24"/>
                    </a:cubicBezTo>
                    <a:cubicBezTo>
                      <a:pt x="9" y="24"/>
                      <a:pt x="9" y="24"/>
                      <a:pt x="9" y="24"/>
                    </a:cubicBezTo>
                    <a:cubicBezTo>
                      <a:pt x="9" y="21"/>
                      <a:pt x="9" y="21"/>
                      <a:pt x="9" y="21"/>
                    </a:cubicBezTo>
                    <a:cubicBezTo>
                      <a:pt x="21" y="21"/>
                      <a:pt x="21" y="21"/>
                      <a:pt x="21" y="21"/>
                    </a:cubicBezTo>
                    <a:cubicBezTo>
                      <a:pt x="23" y="19"/>
                      <a:pt x="24" y="17"/>
                      <a:pt x="25" y="15"/>
                    </a:cubicBezTo>
                    <a:cubicBezTo>
                      <a:pt x="28" y="16"/>
                      <a:pt x="28" y="16"/>
                      <a:pt x="28" y="16"/>
                    </a:cubicBezTo>
                    <a:cubicBezTo>
                      <a:pt x="27" y="18"/>
                      <a:pt x="26" y="20"/>
                      <a:pt x="25" y="21"/>
                    </a:cubicBezTo>
                    <a:cubicBezTo>
                      <a:pt x="31" y="21"/>
                      <a:pt x="31" y="21"/>
                      <a:pt x="31" y="21"/>
                    </a:cubicBezTo>
                    <a:cubicBezTo>
                      <a:pt x="31" y="24"/>
                      <a:pt x="31" y="24"/>
                      <a:pt x="31" y="24"/>
                    </a:cubicBezTo>
                    <a:cubicBezTo>
                      <a:pt x="21" y="24"/>
                      <a:pt x="21" y="24"/>
                      <a:pt x="21" y="24"/>
                    </a:cubicBezTo>
                    <a:cubicBezTo>
                      <a:pt x="21" y="28"/>
                      <a:pt x="21" y="28"/>
                      <a:pt x="21" y="28"/>
                    </a:cubicBezTo>
                    <a:cubicBezTo>
                      <a:pt x="32" y="28"/>
                      <a:pt x="32" y="28"/>
                      <a:pt x="32" y="28"/>
                    </a:cubicBezTo>
                    <a:cubicBezTo>
                      <a:pt x="32" y="31"/>
                      <a:pt x="32" y="31"/>
                      <a:pt x="32" y="31"/>
                    </a:cubicBezTo>
                    <a:cubicBezTo>
                      <a:pt x="21" y="31"/>
                      <a:pt x="21" y="31"/>
                      <a:pt x="21" y="31"/>
                    </a:cubicBezTo>
                    <a:cubicBezTo>
                      <a:pt x="21" y="38"/>
                      <a:pt x="21" y="38"/>
                      <a:pt x="21" y="38"/>
                    </a:cubicBezTo>
                    <a:cubicBezTo>
                      <a:pt x="18" y="38"/>
                      <a:pt x="18" y="38"/>
                      <a:pt x="18" y="38"/>
                    </a:cubicBezTo>
                    <a:cubicBezTo>
                      <a:pt x="18" y="31"/>
                      <a:pt x="18" y="31"/>
                      <a:pt x="18" y="31"/>
                    </a:cubicBezTo>
                    <a:cubicBezTo>
                      <a:pt x="8" y="31"/>
                      <a:pt x="8" y="31"/>
                      <a:pt x="8" y="31"/>
                    </a:cubicBezTo>
                    <a:lnTo>
                      <a:pt x="8" y="28"/>
                    </a:lnTo>
                    <a:close/>
                    <a:moveTo>
                      <a:pt x="11" y="16"/>
                    </a:moveTo>
                    <a:cubicBezTo>
                      <a:pt x="14" y="15"/>
                      <a:pt x="14" y="15"/>
                      <a:pt x="14" y="15"/>
                    </a:cubicBezTo>
                    <a:cubicBezTo>
                      <a:pt x="15" y="16"/>
                      <a:pt x="16" y="18"/>
                      <a:pt x="18" y="19"/>
                    </a:cubicBezTo>
                    <a:cubicBezTo>
                      <a:pt x="15" y="21"/>
                      <a:pt x="15" y="21"/>
                      <a:pt x="15" y="21"/>
                    </a:cubicBezTo>
                    <a:cubicBezTo>
                      <a:pt x="14" y="19"/>
                      <a:pt x="13"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3" name="Freeform 220"/>
              <p:cNvSpPr>
                <a:spLocks noEditPoints="1"/>
              </p:cNvSpPr>
              <p:nvPr/>
            </p:nvSpPr>
            <p:spPr bwMode="auto">
              <a:xfrm>
                <a:off x="5777" y="2000"/>
                <a:ext cx="70" cy="75"/>
              </a:xfrm>
              <a:custGeom>
                <a:avLst/>
                <a:gdLst>
                  <a:gd name="T0" fmla="*/ 15 w 37"/>
                  <a:gd name="T1" fmla="*/ 32 h 40"/>
                  <a:gd name="T2" fmla="*/ 0 w 37"/>
                  <a:gd name="T3" fmla="*/ 24 h 40"/>
                  <a:gd name="T4" fmla="*/ 9 w 37"/>
                  <a:gd name="T5" fmla="*/ 43 h 40"/>
                  <a:gd name="T6" fmla="*/ 8 w 37"/>
                  <a:gd name="T7" fmla="*/ 73 h 40"/>
                  <a:gd name="T8" fmla="*/ 9 w 37"/>
                  <a:gd name="T9" fmla="*/ 43 h 40"/>
                  <a:gd name="T10" fmla="*/ 19 w 37"/>
                  <a:gd name="T11" fmla="*/ 11 h 40"/>
                  <a:gd name="T12" fmla="*/ 4 w 37"/>
                  <a:gd name="T13" fmla="*/ 6 h 40"/>
                  <a:gd name="T14" fmla="*/ 21 w 37"/>
                  <a:gd name="T15" fmla="*/ 34 h 40"/>
                  <a:gd name="T16" fmla="*/ 28 w 37"/>
                  <a:gd name="T17" fmla="*/ 21 h 40"/>
                  <a:gd name="T18" fmla="*/ 17 w 37"/>
                  <a:gd name="T19" fmla="*/ 15 h 40"/>
                  <a:gd name="T20" fmla="*/ 28 w 37"/>
                  <a:gd name="T21" fmla="*/ 0 h 40"/>
                  <a:gd name="T22" fmla="*/ 34 w 37"/>
                  <a:gd name="T23" fmla="*/ 15 h 40"/>
                  <a:gd name="T24" fmla="*/ 44 w 37"/>
                  <a:gd name="T25" fmla="*/ 21 h 40"/>
                  <a:gd name="T26" fmla="*/ 34 w 37"/>
                  <a:gd name="T27" fmla="*/ 34 h 40"/>
                  <a:gd name="T28" fmla="*/ 42 w 37"/>
                  <a:gd name="T29" fmla="*/ 60 h 40"/>
                  <a:gd name="T30" fmla="*/ 25 w 37"/>
                  <a:gd name="T31" fmla="*/ 64 h 40"/>
                  <a:gd name="T32" fmla="*/ 21 w 37"/>
                  <a:gd name="T33" fmla="*/ 34 h 40"/>
                  <a:gd name="T34" fmla="*/ 36 w 37"/>
                  <a:gd name="T35" fmla="*/ 38 h 40"/>
                  <a:gd name="T36" fmla="*/ 25 w 37"/>
                  <a:gd name="T37" fmla="*/ 54 h 40"/>
                  <a:gd name="T38" fmla="*/ 47 w 37"/>
                  <a:gd name="T39" fmla="*/ 4 h 40"/>
                  <a:gd name="T40" fmla="*/ 70 w 37"/>
                  <a:gd name="T41" fmla="*/ 66 h 40"/>
                  <a:gd name="T42" fmla="*/ 55 w 37"/>
                  <a:gd name="T43" fmla="*/ 73 h 40"/>
                  <a:gd name="T44" fmla="*/ 61 w 37"/>
                  <a:gd name="T45" fmla="*/ 68 h 40"/>
                  <a:gd name="T46" fmla="*/ 64 w 37"/>
                  <a:gd name="T47" fmla="*/ 47 h 40"/>
                  <a:gd name="T48" fmla="*/ 40 w 37"/>
                  <a:gd name="T49" fmla="*/ 75 h 40"/>
                  <a:gd name="T50" fmla="*/ 45 w 37"/>
                  <a:gd name="T51" fmla="*/ 54 h 40"/>
                  <a:gd name="T52" fmla="*/ 47 w 37"/>
                  <a:gd name="T53" fmla="*/ 4 h 40"/>
                  <a:gd name="T54" fmla="*/ 64 w 37"/>
                  <a:gd name="T55" fmla="*/ 41 h 40"/>
                  <a:gd name="T56" fmla="*/ 53 w 37"/>
                  <a:gd name="T57" fmla="*/ 28 h 40"/>
                  <a:gd name="T58" fmla="*/ 64 w 37"/>
                  <a:gd name="T59" fmla="*/ 9 h 40"/>
                  <a:gd name="T60" fmla="*/ 53 w 37"/>
                  <a:gd name="T61" fmla="*/ 22 h 40"/>
                  <a:gd name="T62" fmla="*/ 64 w 37"/>
                  <a:gd name="T63" fmla="*/ 9 h 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40"/>
                  <a:gd name="T98" fmla="*/ 37 w 37"/>
                  <a:gd name="T99" fmla="*/ 40 h 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40">
                    <a:moveTo>
                      <a:pt x="2" y="11"/>
                    </a:moveTo>
                    <a:cubicBezTo>
                      <a:pt x="4" y="13"/>
                      <a:pt x="6" y="15"/>
                      <a:pt x="8" y="17"/>
                    </a:cubicBezTo>
                    <a:cubicBezTo>
                      <a:pt x="7" y="18"/>
                      <a:pt x="7" y="19"/>
                      <a:pt x="6" y="19"/>
                    </a:cubicBezTo>
                    <a:cubicBezTo>
                      <a:pt x="4" y="18"/>
                      <a:pt x="2" y="16"/>
                      <a:pt x="0" y="13"/>
                    </a:cubicBezTo>
                    <a:lnTo>
                      <a:pt x="2" y="11"/>
                    </a:lnTo>
                    <a:close/>
                    <a:moveTo>
                      <a:pt x="5" y="23"/>
                    </a:moveTo>
                    <a:cubicBezTo>
                      <a:pt x="6" y="24"/>
                      <a:pt x="7" y="24"/>
                      <a:pt x="8" y="24"/>
                    </a:cubicBezTo>
                    <a:cubicBezTo>
                      <a:pt x="8" y="27"/>
                      <a:pt x="6" y="32"/>
                      <a:pt x="4" y="39"/>
                    </a:cubicBezTo>
                    <a:cubicBezTo>
                      <a:pt x="1" y="38"/>
                      <a:pt x="1" y="38"/>
                      <a:pt x="1" y="38"/>
                    </a:cubicBezTo>
                    <a:cubicBezTo>
                      <a:pt x="3" y="33"/>
                      <a:pt x="4" y="28"/>
                      <a:pt x="5" y="23"/>
                    </a:cubicBezTo>
                    <a:close/>
                    <a:moveTo>
                      <a:pt x="4" y="1"/>
                    </a:moveTo>
                    <a:cubicBezTo>
                      <a:pt x="6" y="3"/>
                      <a:pt x="8" y="5"/>
                      <a:pt x="10" y="6"/>
                    </a:cubicBezTo>
                    <a:cubicBezTo>
                      <a:pt x="9" y="7"/>
                      <a:pt x="8" y="8"/>
                      <a:pt x="8" y="9"/>
                    </a:cubicBezTo>
                    <a:cubicBezTo>
                      <a:pt x="6" y="7"/>
                      <a:pt x="4" y="5"/>
                      <a:pt x="2" y="3"/>
                    </a:cubicBezTo>
                    <a:lnTo>
                      <a:pt x="4" y="1"/>
                    </a:lnTo>
                    <a:close/>
                    <a:moveTo>
                      <a:pt x="11" y="18"/>
                    </a:moveTo>
                    <a:cubicBezTo>
                      <a:pt x="15" y="18"/>
                      <a:pt x="15" y="18"/>
                      <a:pt x="15" y="18"/>
                    </a:cubicBezTo>
                    <a:cubicBezTo>
                      <a:pt x="15" y="11"/>
                      <a:pt x="15" y="11"/>
                      <a:pt x="15" y="11"/>
                    </a:cubicBezTo>
                    <a:cubicBezTo>
                      <a:pt x="9" y="11"/>
                      <a:pt x="9" y="11"/>
                      <a:pt x="9" y="11"/>
                    </a:cubicBezTo>
                    <a:cubicBezTo>
                      <a:pt x="9" y="8"/>
                      <a:pt x="9" y="8"/>
                      <a:pt x="9" y="8"/>
                    </a:cubicBezTo>
                    <a:cubicBezTo>
                      <a:pt x="15" y="8"/>
                      <a:pt x="15" y="8"/>
                      <a:pt x="15" y="8"/>
                    </a:cubicBezTo>
                    <a:cubicBezTo>
                      <a:pt x="15" y="0"/>
                      <a:pt x="15" y="0"/>
                      <a:pt x="15" y="0"/>
                    </a:cubicBezTo>
                    <a:cubicBezTo>
                      <a:pt x="18" y="0"/>
                      <a:pt x="18" y="0"/>
                      <a:pt x="18" y="0"/>
                    </a:cubicBezTo>
                    <a:cubicBezTo>
                      <a:pt x="18" y="8"/>
                      <a:pt x="18" y="8"/>
                      <a:pt x="18" y="8"/>
                    </a:cubicBezTo>
                    <a:cubicBezTo>
                      <a:pt x="23" y="8"/>
                      <a:pt x="23" y="8"/>
                      <a:pt x="23" y="8"/>
                    </a:cubicBezTo>
                    <a:cubicBezTo>
                      <a:pt x="23" y="11"/>
                      <a:pt x="23" y="11"/>
                      <a:pt x="23" y="11"/>
                    </a:cubicBezTo>
                    <a:cubicBezTo>
                      <a:pt x="18" y="11"/>
                      <a:pt x="18" y="11"/>
                      <a:pt x="18" y="11"/>
                    </a:cubicBezTo>
                    <a:cubicBezTo>
                      <a:pt x="18" y="18"/>
                      <a:pt x="18" y="18"/>
                      <a:pt x="18" y="18"/>
                    </a:cubicBezTo>
                    <a:cubicBezTo>
                      <a:pt x="22" y="18"/>
                      <a:pt x="22" y="18"/>
                      <a:pt x="22" y="18"/>
                    </a:cubicBezTo>
                    <a:cubicBezTo>
                      <a:pt x="22" y="32"/>
                      <a:pt x="22" y="32"/>
                      <a:pt x="22" y="32"/>
                    </a:cubicBezTo>
                    <a:cubicBezTo>
                      <a:pt x="13" y="32"/>
                      <a:pt x="13" y="32"/>
                      <a:pt x="13" y="32"/>
                    </a:cubicBezTo>
                    <a:cubicBezTo>
                      <a:pt x="13" y="34"/>
                      <a:pt x="13" y="34"/>
                      <a:pt x="13" y="34"/>
                    </a:cubicBezTo>
                    <a:cubicBezTo>
                      <a:pt x="11" y="34"/>
                      <a:pt x="11" y="34"/>
                      <a:pt x="11" y="34"/>
                    </a:cubicBezTo>
                    <a:lnTo>
                      <a:pt x="11" y="18"/>
                    </a:lnTo>
                    <a:close/>
                    <a:moveTo>
                      <a:pt x="19" y="29"/>
                    </a:moveTo>
                    <a:cubicBezTo>
                      <a:pt x="19" y="20"/>
                      <a:pt x="19" y="20"/>
                      <a:pt x="19" y="20"/>
                    </a:cubicBezTo>
                    <a:cubicBezTo>
                      <a:pt x="13" y="20"/>
                      <a:pt x="13" y="20"/>
                      <a:pt x="13" y="20"/>
                    </a:cubicBezTo>
                    <a:cubicBezTo>
                      <a:pt x="13" y="29"/>
                      <a:pt x="13" y="29"/>
                      <a:pt x="13" y="29"/>
                    </a:cubicBezTo>
                    <a:lnTo>
                      <a:pt x="19" y="29"/>
                    </a:lnTo>
                    <a:close/>
                    <a:moveTo>
                      <a:pt x="25" y="2"/>
                    </a:moveTo>
                    <a:cubicBezTo>
                      <a:pt x="37" y="2"/>
                      <a:pt x="37" y="2"/>
                      <a:pt x="37" y="2"/>
                    </a:cubicBezTo>
                    <a:cubicBezTo>
                      <a:pt x="37" y="35"/>
                      <a:pt x="37" y="35"/>
                      <a:pt x="37" y="35"/>
                    </a:cubicBezTo>
                    <a:cubicBezTo>
                      <a:pt x="37" y="38"/>
                      <a:pt x="36" y="39"/>
                      <a:pt x="33" y="39"/>
                    </a:cubicBezTo>
                    <a:cubicBezTo>
                      <a:pt x="32" y="39"/>
                      <a:pt x="30" y="39"/>
                      <a:pt x="29" y="39"/>
                    </a:cubicBezTo>
                    <a:cubicBezTo>
                      <a:pt x="28" y="38"/>
                      <a:pt x="28" y="37"/>
                      <a:pt x="28" y="36"/>
                    </a:cubicBezTo>
                    <a:cubicBezTo>
                      <a:pt x="30" y="36"/>
                      <a:pt x="32" y="36"/>
                      <a:pt x="32" y="36"/>
                    </a:cubicBezTo>
                    <a:cubicBezTo>
                      <a:pt x="34" y="36"/>
                      <a:pt x="34" y="35"/>
                      <a:pt x="34" y="34"/>
                    </a:cubicBezTo>
                    <a:cubicBezTo>
                      <a:pt x="34" y="25"/>
                      <a:pt x="34" y="25"/>
                      <a:pt x="34" y="25"/>
                    </a:cubicBezTo>
                    <a:cubicBezTo>
                      <a:pt x="28" y="25"/>
                      <a:pt x="28" y="25"/>
                      <a:pt x="28" y="25"/>
                    </a:cubicBezTo>
                    <a:cubicBezTo>
                      <a:pt x="28" y="30"/>
                      <a:pt x="25" y="35"/>
                      <a:pt x="21" y="40"/>
                    </a:cubicBezTo>
                    <a:cubicBezTo>
                      <a:pt x="20" y="39"/>
                      <a:pt x="20" y="38"/>
                      <a:pt x="19" y="37"/>
                    </a:cubicBezTo>
                    <a:cubicBezTo>
                      <a:pt x="21" y="35"/>
                      <a:pt x="23" y="32"/>
                      <a:pt x="24" y="29"/>
                    </a:cubicBezTo>
                    <a:cubicBezTo>
                      <a:pt x="25" y="27"/>
                      <a:pt x="25" y="23"/>
                      <a:pt x="25" y="17"/>
                    </a:cubicBezTo>
                    <a:lnTo>
                      <a:pt x="25" y="2"/>
                    </a:lnTo>
                    <a:close/>
                    <a:moveTo>
                      <a:pt x="28" y="22"/>
                    </a:moveTo>
                    <a:cubicBezTo>
                      <a:pt x="34" y="22"/>
                      <a:pt x="34" y="22"/>
                      <a:pt x="34" y="22"/>
                    </a:cubicBezTo>
                    <a:cubicBezTo>
                      <a:pt x="34" y="15"/>
                      <a:pt x="34" y="15"/>
                      <a:pt x="34" y="15"/>
                    </a:cubicBezTo>
                    <a:cubicBezTo>
                      <a:pt x="28" y="15"/>
                      <a:pt x="28" y="15"/>
                      <a:pt x="28" y="15"/>
                    </a:cubicBezTo>
                    <a:cubicBezTo>
                      <a:pt x="28" y="17"/>
                      <a:pt x="28" y="20"/>
                      <a:pt x="28" y="22"/>
                    </a:cubicBezTo>
                    <a:close/>
                    <a:moveTo>
                      <a:pt x="34" y="5"/>
                    </a:moveTo>
                    <a:cubicBezTo>
                      <a:pt x="28" y="5"/>
                      <a:pt x="28" y="5"/>
                      <a:pt x="28" y="5"/>
                    </a:cubicBezTo>
                    <a:cubicBezTo>
                      <a:pt x="28" y="12"/>
                      <a:pt x="28" y="12"/>
                      <a:pt x="28" y="12"/>
                    </a:cubicBezTo>
                    <a:cubicBezTo>
                      <a:pt x="34" y="12"/>
                      <a:pt x="34" y="12"/>
                      <a:pt x="34" y="12"/>
                    </a:cubicBezTo>
                    <a:lnTo>
                      <a:pt x="34"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4" name="Freeform 221"/>
              <p:cNvSpPr>
                <a:spLocks noEditPoints="1"/>
              </p:cNvSpPr>
              <p:nvPr/>
            </p:nvSpPr>
            <p:spPr bwMode="auto">
              <a:xfrm>
                <a:off x="5854" y="2000"/>
                <a:ext cx="75" cy="73"/>
              </a:xfrm>
              <a:custGeom>
                <a:avLst/>
                <a:gdLst>
                  <a:gd name="T0" fmla="*/ 0 w 40"/>
                  <a:gd name="T1" fmla="*/ 60 h 39"/>
                  <a:gd name="T2" fmla="*/ 22 w 40"/>
                  <a:gd name="T3" fmla="*/ 52 h 39"/>
                  <a:gd name="T4" fmla="*/ 22 w 40"/>
                  <a:gd name="T5" fmla="*/ 28 h 39"/>
                  <a:gd name="T6" fmla="*/ 2 w 40"/>
                  <a:gd name="T7" fmla="*/ 28 h 39"/>
                  <a:gd name="T8" fmla="*/ 2 w 40"/>
                  <a:gd name="T9" fmla="*/ 22 h 39"/>
                  <a:gd name="T10" fmla="*/ 22 w 40"/>
                  <a:gd name="T11" fmla="*/ 22 h 39"/>
                  <a:gd name="T12" fmla="*/ 22 w 40"/>
                  <a:gd name="T13" fmla="*/ 2 h 39"/>
                  <a:gd name="T14" fmla="*/ 30 w 40"/>
                  <a:gd name="T15" fmla="*/ 2 h 39"/>
                  <a:gd name="T16" fmla="*/ 30 w 40"/>
                  <a:gd name="T17" fmla="*/ 73 h 39"/>
                  <a:gd name="T18" fmla="*/ 22 w 40"/>
                  <a:gd name="T19" fmla="*/ 73 h 39"/>
                  <a:gd name="T20" fmla="*/ 22 w 40"/>
                  <a:gd name="T21" fmla="*/ 58 h 39"/>
                  <a:gd name="T22" fmla="*/ 2 w 40"/>
                  <a:gd name="T23" fmla="*/ 66 h 39"/>
                  <a:gd name="T24" fmla="*/ 0 w 40"/>
                  <a:gd name="T25" fmla="*/ 60 h 39"/>
                  <a:gd name="T26" fmla="*/ 45 w 40"/>
                  <a:gd name="T27" fmla="*/ 0 h 39"/>
                  <a:gd name="T28" fmla="*/ 51 w 40"/>
                  <a:gd name="T29" fmla="*/ 0 h 39"/>
                  <a:gd name="T30" fmla="*/ 51 w 40"/>
                  <a:gd name="T31" fmla="*/ 26 h 39"/>
                  <a:gd name="T32" fmla="*/ 69 w 40"/>
                  <a:gd name="T33" fmla="*/ 15 h 39"/>
                  <a:gd name="T34" fmla="*/ 73 w 40"/>
                  <a:gd name="T35" fmla="*/ 21 h 39"/>
                  <a:gd name="T36" fmla="*/ 51 w 40"/>
                  <a:gd name="T37" fmla="*/ 34 h 39"/>
                  <a:gd name="T38" fmla="*/ 51 w 40"/>
                  <a:gd name="T39" fmla="*/ 60 h 39"/>
                  <a:gd name="T40" fmla="*/ 56 w 40"/>
                  <a:gd name="T41" fmla="*/ 66 h 39"/>
                  <a:gd name="T42" fmla="*/ 62 w 40"/>
                  <a:gd name="T43" fmla="*/ 66 h 39"/>
                  <a:gd name="T44" fmla="*/ 68 w 40"/>
                  <a:gd name="T45" fmla="*/ 60 h 39"/>
                  <a:gd name="T46" fmla="*/ 69 w 40"/>
                  <a:gd name="T47" fmla="*/ 49 h 39"/>
                  <a:gd name="T48" fmla="*/ 75 w 40"/>
                  <a:gd name="T49" fmla="*/ 51 h 39"/>
                  <a:gd name="T50" fmla="*/ 73 w 40"/>
                  <a:gd name="T51" fmla="*/ 64 h 39"/>
                  <a:gd name="T52" fmla="*/ 64 w 40"/>
                  <a:gd name="T53" fmla="*/ 71 h 39"/>
                  <a:gd name="T54" fmla="*/ 54 w 40"/>
                  <a:gd name="T55" fmla="*/ 71 h 39"/>
                  <a:gd name="T56" fmla="*/ 45 w 40"/>
                  <a:gd name="T57" fmla="*/ 62 h 39"/>
                  <a:gd name="T58" fmla="*/ 45 w 40"/>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
                  <a:gd name="T91" fmla="*/ 0 h 39"/>
                  <a:gd name="T92" fmla="*/ 40 w 40"/>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 h="39">
                    <a:moveTo>
                      <a:pt x="0" y="32"/>
                    </a:moveTo>
                    <a:cubicBezTo>
                      <a:pt x="4" y="31"/>
                      <a:pt x="8" y="30"/>
                      <a:pt x="12" y="28"/>
                    </a:cubicBezTo>
                    <a:cubicBezTo>
                      <a:pt x="12" y="15"/>
                      <a:pt x="12" y="15"/>
                      <a:pt x="12" y="15"/>
                    </a:cubicBezTo>
                    <a:cubicBezTo>
                      <a:pt x="1" y="15"/>
                      <a:pt x="1" y="15"/>
                      <a:pt x="1" y="15"/>
                    </a:cubicBezTo>
                    <a:cubicBezTo>
                      <a:pt x="1" y="12"/>
                      <a:pt x="1" y="12"/>
                      <a:pt x="1" y="12"/>
                    </a:cubicBezTo>
                    <a:cubicBezTo>
                      <a:pt x="12" y="12"/>
                      <a:pt x="12" y="12"/>
                      <a:pt x="12" y="12"/>
                    </a:cubicBezTo>
                    <a:cubicBezTo>
                      <a:pt x="12" y="1"/>
                      <a:pt x="12" y="1"/>
                      <a:pt x="12" y="1"/>
                    </a:cubicBezTo>
                    <a:cubicBezTo>
                      <a:pt x="16" y="1"/>
                      <a:pt x="16" y="1"/>
                      <a:pt x="16" y="1"/>
                    </a:cubicBezTo>
                    <a:cubicBezTo>
                      <a:pt x="16" y="39"/>
                      <a:pt x="16" y="39"/>
                      <a:pt x="16" y="39"/>
                    </a:cubicBezTo>
                    <a:cubicBezTo>
                      <a:pt x="12" y="39"/>
                      <a:pt x="12" y="39"/>
                      <a:pt x="12" y="39"/>
                    </a:cubicBezTo>
                    <a:cubicBezTo>
                      <a:pt x="12" y="31"/>
                      <a:pt x="12" y="31"/>
                      <a:pt x="12" y="31"/>
                    </a:cubicBezTo>
                    <a:cubicBezTo>
                      <a:pt x="10" y="32"/>
                      <a:pt x="6" y="33"/>
                      <a:pt x="1" y="35"/>
                    </a:cubicBezTo>
                    <a:lnTo>
                      <a:pt x="0" y="32"/>
                    </a:lnTo>
                    <a:close/>
                    <a:moveTo>
                      <a:pt x="24" y="0"/>
                    </a:moveTo>
                    <a:cubicBezTo>
                      <a:pt x="27" y="0"/>
                      <a:pt x="27" y="0"/>
                      <a:pt x="27" y="0"/>
                    </a:cubicBezTo>
                    <a:cubicBezTo>
                      <a:pt x="27" y="14"/>
                      <a:pt x="27" y="14"/>
                      <a:pt x="27" y="14"/>
                    </a:cubicBezTo>
                    <a:cubicBezTo>
                      <a:pt x="31" y="12"/>
                      <a:pt x="34" y="10"/>
                      <a:pt x="37" y="8"/>
                    </a:cubicBezTo>
                    <a:cubicBezTo>
                      <a:pt x="39" y="11"/>
                      <a:pt x="39" y="11"/>
                      <a:pt x="39" y="11"/>
                    </a:cubicBezTo>
                    <a:cubicBezTo>
                      <a:pt x="36" y="13"/>
                      <a:pt x="32" y="15"/>
                      <a:pt x="27" y="18"/>
                    </a:cubicBezTo>
                    <a:cubicBezTo>
                      <a:pt x="27" y="32"/>
                      <a:pt x="27" y="32"/>
                      <a:pt x="27" y="32"/>
                    </a:cubicBezTo>
                    <a:cubicBezTo>
                      <a:pt x="27" y="34"/>
                      <a:pt x="28" y="35"/>
                      <a:pt x="30" y="35"/>
                    </a:cubicBezTo>
                    <a:cubicBezTo>
                      <a:pt x="33" y="35"/>
                      <a:pt x="33" y="35"/>
                      <a:pt x="33" y="35"/>
                    </a:cubicBezTo>
                    <a:cubicBezTo>
                      <a:pt x="35" y="35"/>
                      <a:pt x="36" y="34"/>
                      <a:pt x="36" y="32"/>
                    </a:cubicBezTo>
                    <a:cubicBezTo>
                      <a:pt x="36" y="31"/>
                      <a:pt x="37" y="28"/>
                      <a:pt x="37" y="26"/>
                    </a:cubicBezTo>
                    <a:cubicBezTo>
                      <a:pt x="38" y="26"/>
                      <a:pt x="39" y="27"/>
                      <a:pt x="40" y="27"/>
                    </a:cubicBezTo>
                    <a:cubicBezTo>
                      <a:pt x="40" y="30"/>
                      <a:pt x="40" y="32"/>
                      <a:pt x="39" y="34"/>
                    </a:cubicBezTo>
                    <a:cubicBezTo>
                      <a:pt x="39" y="37"/>
                      <a:pt x="37" y="38"/>
                      <a:pt x="34" y="38"/>
                    </a:cubicBezTo>
                    <a:cubicBezTo>
                      <a:pt x="29" y="38"/>
                      <a:pt x="29" y="38"/>
                      <a:pt x="29" y="38"/>
                    </a:cubicBezTo>
                    <a:cubicBezTo>
                      <a:pt x="26" y="38"/>
                      <a:pt x="24" y="36"/>
                      <a:pt x="24" y="33"/>
                    </a:cubicBezTo>
                    <a:lnTo>
                      <a:pt x="2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5" name="Freeform 222"/>
              <p:cNvSpPr>
                <a:spLocks noEditPoints="1"/>
              </p:cNvSpPr>
              <p:nvPr/>
            </p:nvSpPr>
            <p:spPr bwMode="auto">
              <a:xfrm>
                <a:off x="5377" y="2327"/>
                <a:ext cx="75" cy="75"/>
              </a:xfrm>
              <a:custGeom>
                <a:avLst/>
                <a:gdLst>
                  <a:gd name="T0" fmla="*/ 0 w 40"/>
                  <a:gd name="T1" fmla="*/ 30 h 40"/>
                  <a:gd name="T2" fmla="*/ 36 w 40"/>
                  <a:gd name="T3" fmla="*/ 30 h 40"/>
                  <a:gd name="T4" fmla="*/ 36 w 40"/>
                  <a:gd name="T5" fmla="*/ 24 h 40"/>
                  <a:gd name="T6" fmla="*/ 15 w 40"/>
                  <a:gd name="T7" fmla="*/ 24 h 40"/>
                  <a:gd name="T8" fmla="*/ 15 w 40"/>
                  <a:gd name="T9" fmla="*/ 26 h 40"/>
                  <a:gd name="T10" fmla="*/ 9 w 40"/>
                  <a:gd name="T11" fmla="*/ 26 h 40"/>
                  <a:gd name="T12" fmla="*/ 9 w 40"/>
                  <a:gd name="T13" fmla="*/ 8 h 40"/>
                  <a:gd name="T14" fmla="*/ 36 w 40"/>
                  <a:gd name="T15" fmla="*/ 8 h 40"/>
                  <a:gd name="T16" fmla="*/ 36 w 40"/>
                  <a:gd name="T17" fmla="*/ 0 h 40"/>
                  <a:gd name="T18" fmla="*/ 41 w 40"/>
                  <a:gd name="T19" fmla="*/ 0 h 40"/>
                  <a:gd name="T20" fmla="*/ 41 w 40"/>
                  <a:gd name="T21" fmla="*/ 8 h 40"/>
                  <a:gd name="T22" fmla="*/ 66 w 40"/>
                  <a:gd name="T23" fmla="*/ 8 h 40"/>
                  <a:gd name="T24" fmla="*/ 66 w 40"/>
                  <a:gd name="T25" fmla="*/ 26 h 40"/>
                  <a:gd name="T26" fmla="*/ 60 w 40"/>
                  <a:gd name="T27" fmla="*/ 26 h 40"/>
                  <a:gd name="T28" fmla="*/ 60 w 40"/>
                  <a:gd name="T29" fmla="*/ 24 h 40"/>
                  <a:gd name="T30" fmla="*/ 41 w 40"/>
                  <a:gd name="T31" fmla="*/ 24 h 40"/>
                  <a:gd name="T32" fmla="*/ 41 w 40"/>
                  <a:gd name="T33" fmla="*/ 30 h 40"/>
                  <a:gd name="T34" fmla="*/ 75 w 40"/>
                  <a:gd name="T35" fmla="*/ 30 h 40"/>
                  <a:gd name="T36" fmla="*/ 75 w 40"/>
                  <a:gd name="T37" fmla="*/ 36 h 40"/>
                  <a:gd name="T38" fmla="*/ 0 w 40"/>
                  <a:gd name="T39" fmla="*/ 36 h 40"/>
                  <a:gd name="T40" fmla="*/ 0 w 40"/>
                  <a:gd name="T41" fmla="*/ 30 h 40"/>
                  <a:gd name="T42" fmla="*/ 41 w 40"/>
                  <a:gd name="T43" fmla="*/ 49 h 40"/>
                  <a:gd name="T44" fmla="*/ 39 w 40"/>
                  <a:gd name="T45" fmla="*/ 58 h 40"/>
                  <a:gd name="T46" fmla="*/ 71 w 40"/>
                  <a:gd name="T47" fmla="*/ 69 h 40"/>
                  <a:gd name="T48" fmla="*/ 68 w 40"/>
                  <a:gd name="T49" fmla="*/ 75 h 40"/>
                  <a:gd name="T50" fmla="*/ 38 w 40"/>
                  <a:gd name="T51" fmla="*/ 62 h 40"/>
                  <a:gd name="T52" fmla="*/ 6 w 40"/>
                  <a:gd name="T53" fmla="*/ 75 h 40"/>
                  <a:gd name="T54" fmla="*/ 4 w 40"/>
                  <a:gd name="T55" fmla="*/ 69 h 40"/>
                  <a:gd name="T56" fmla="*/ 32 w 40"/>
                  <a:gd name="T57" fmla="*/ 60 h 40"/>
                  <a:gd name="T58" fmla="*/ 36 w 40"/>
                  <a:gd name="T59" fmla="*/ 49 h 40"/>
                  <a:gd name="T60" fmla="*/ 41 w 40"/>
                  <a:gd name="T61" fmla="*/ 49 h 40"/>
                  <a:gd name="T62" fmla="*/ 11 w 40"/>
                  <a:gd name="T63" fmla="*/ 41 h 40"/>
                  <a:gd name="T64" fmla="*/ 64 w 40"/>
                  <a:gd name="T65" fmla="*/ 41 h 40"/>
                  <a:gd name="T66" fmla="*/ 64 w 40"/>
                  <a:gd name="T67" fmla="*/ 60 h 40"/>
                  <a:gd name="T68" fmla="*/ 58 w 40"/>
                  <a:gd name="T69" fmla="*/ 60 h 40"/>
                  <a:gd name="T70" fmla="*/ 58 w 40"/>
                  <a:gd name="T71" fmla="*/ 47 h 40"/>
                  <a:gd name="T72" fmla="*/ 17 w 40"/>
                  <a:gd name="T73" fmla="*/ 47 h 40"/>
                  <a:gd name="T74" fmla="*/ 17 w 40"/>
                  <a:gd name="T75" fmla="*/ 62 h 40"/>
                  <a:gd name="T76" fmla="*/ 11 w 40"/>
                  <a:gd name="T77" fmla="*/ 62 h 40"/>
                  <a:gd name="T78" fmla="*/ 11 w 40"/>
                  <a:gd name="T79" fmla="*/ 41 h 40"/>
                  <a:gd name="T80" fmla="*/ 15 w 40"/>
                  <a:gd name="T81" fmla="*/ 19 h 40"/>
                  <a:gd name="T82" fmla="*/ 36 w 40"/>
                  <a:gd name="T83" fmla="*/ 19 h 40"/>
                  <a:gd name="T84" fmla="*/ 36 w 40"/>
                  <a:gd name="T85" fmla="*/ 13 h 40"/>
                  <a:gd name="T86" fmla="*/ 15 w 40"/>
                  <a:gd name="T87" fmla="*/ 13 h 40"/>
                  <a:gd name="T88" fmla="*/ 15 w 40"/>
                  <a:gd name="T89" fmla="*/ 19 h 40"/>
                  <a:gd name="T90" fmla="*/ 60 w 40"/>
                  <a:gd name="T91" fmla="*/ 13 h 40"/>
                  <a:gd name="T92" fmla="*/ 41 w 40"/>
                  <a:gd name="T93" fmla="*/ 13 h 40"/>
                  <a:gd name="T94" fmla="*/ 41 w 40"/>
                  <a:gd name="T95" fmla="*/ 19 h 40"/>
                  <a:gd name="T96" fmla="*/ 60 w 40"/>
                  <a:gd name="T97" fmla="*/ 19 h 40"/>
                  <a:gd name="T98" fmla="*/ 60 w 40"/>
                  <a:gd name="T99" fmla="*/ 13 h 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0"/>
                  <a:gd name="T151" fmla="*/ 0 h 40"/>
                  <a:gd name="T152" fmla="*/ 40 w 40"/>
                  <a:gd name="T153" fmla="*/ 40 h 4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0" h="40">
                    <a:moveTo>
                      <a:pt x="0" y="16"/>
                    </a:moveTo>
                    <a:cubicBezTo>
                      <a:pt x="19" y="16"/>
                      <a:pt x="19" y="16"/>
                      <a:pt x="19" y="16"/>
                    </a:cubicBezTo>
                    <a:cubicBezTo>
                      <a:pt x="19" y="13"/>
                      <a:pt x="19" y="13"/>
                      <a:pt x="19" y="13"/>
                    </a:cubicBezTo>
                    <a:cubicBezTo>
                      <a:pt x="8" y="13"/>
                      <a:pt x="8" y="13"/>
                      <a:pt x="8" y="13"/>
                    </a:cubicBezTo>
                    <a:cubicBezTo>
                      <a:pt x="8" y="14"/>
                      <a:pt x="8" y="14"/>
                      <a:pt x="8" y="14"/>
                    </a:cubicBezTo>
                    <a:cubicBezTo>
                      <a:pt x="5" y="14"/>
                      <a:pt x="5" y="14"/>
                      <a:pt x="5" y="14"/>
                    </a:cubicBezTo>
                    <a:cubicBezTo>
                      <a:pt x="5" y="4"/>
                      <a:pt x="5" y="4"/>
                      <a:pt x="5" y="4"/>
                    </a:cubicBezTo>
                    <a:cubicBezTo>
                      <a:pt x="19" y="4"/>
                      <a:pt x="19" y="4"/>
                      <a:pt x="19" y="4"/>
                    </a:cubicBezTo>
                    <a:cubicBezTo>
                      <a:pt x="19" y="0"/>
                      <a:pt x="19" y="0"/>
                      <a:pt x="19" y="0"/>
                    </a:cubicBezTo>
                    <a:cubicBezTo>
                      <a:pt x="22" y="0"/>
                      <a:pt x="22" y="0"/>
                      <a:pt x="22" y="0"/>
                    </a:cubicBezTo>
                    <a:cubicBezTo>
                      <a:pt x="22" y="4"/>
                      <a:pt x="22" y="4"/>
                      <a:pt x="22" y="4"/>
                    </a:cubicBezTo>
                    <a:cubicBezTo>
                      <a:pt x="35" y="4"/>
                      <a:pt x="35" y="4"/>
                      <a:pt x="35" y="4"/>
                    </a:cubicBezTo>
                    <a:cubicBezTo>
                      <a:pt x="35" y="14"/>
                      <a:pt x="35" y="14"/>
                      <a:pt x="35" y="14"/>
                    </a:cubicBezTo>
                    <a:cubicBezTo>
                      <a:pt x="32" y="14"/>
                      <a:pt x="32" y="14"/>
                      <a:pt x="32" y="14"/>
                    </a:cubicBezTo>
                    <a:cubicBezTo>
                      <a:pt x="32" y="13"/>
                      <a:pt x="32" y="13"/>
                      <a:pt x="32" y="13"/>
                    </a:cubicBezTo>
                    <a:cubicBezTo>
                      <a:pt x="22" y="13"/>
                      <a:pt x="22" y="13"/>
                      <a:pt x="22" y="13"/>
                    </a:cubicBezTo>
                    <a:cubicBezTo>
                      <a:pt x="22" y="16"/>
                      <a:pt x="22" y="16"/>
                      <a:pt x="22" y="16"/>
                    </a:cubicBezTo>
                    <a:cubicBezTo>
                      <a:pt x="40" y="16"/>
                      <a:pt x="40" y="16"/>
                      <a:pt x="40" y="16"/>
                    </a:cubicBezTo>
                    <a:cubicBezTo>
                      <a:pt x="40" y="19"/>
                      <a:pt x="40" y="19"/>
                      <a:pt x="40" y="19"/>
                    </a:cubicBezTo>
                    <a:cubicBezTo>
                      <a:pt x="0" y="19"/>
                      <a:pt x="0" y="19"/>
                      <a:pt x="0" y="19"/>
                    </a:cubicBezTo>
                    <a:lnTo>
                      <a:pt x="0" y="16"/>
                    </a:lnTo>
                    <a:close/>
                    <a:moveTo>
                      <a:pt x="22" y="26"/>
                    </a:moveTo>
                    <a:cubicBezTo>
                      <a:pt x="22" y="28"/>
                      <a:pt x="22" y="29"/>
                      <a:pt x="21" y="31"/>
                    </a:cubicBezTo>
                    <a:cubicBezTo>
                      <a:pt x="27" y="33"/>
                      <a:pt x="33" y="35"/>
                      <a:pt x="38" y="37"/>
                    </a:cubicBezTo>
                    <a:cubicBezTo>
                      <a:pt x="36" y="40"/>
                      <a:pt x="36" y="40"/>
                      <a:pt x="36" y="40"/>
                    </a:cubicBezTo>
                    <a:cubicBezTo>
                      <a:pt x="31" y="38"/>
                      <a:pt x="26" y="35"/>
                      <a:pt x="20" y="33"/>
                    </a:cubicBezTo>
                    <a:cubicBezTo>
                      <a:pt x="18" y="36"/>
                      <a:pt x="12" y="39"/>
                      <a:pt x="3" y="40"/>
                    </a:cubicBezTo>
                    <a:cubicBezTo>
                      <a:pt x="3" y="38"/>
                      <a:pt x="2" y="37"/>
                      <a:pt x="2" y="37"/>
                    </a:cubicBezTo>
                    <a:cubicBezTo>
                      <a:pt x="10" y="36"/>
                      <a:pt x="15" y="34"/>
                      <a:pt x="17" y="32"/>
                    </a:cubicBezTo>
                    <a:cubicBezTo>
                      <a:pt x="18" y="31"/>
                      <a:pt x="19" y="29"/>
                      <a:pt x="19" y="26"/>
                    </a:cubicBezTo>
                    <a:lnTo>
                      <a:pt x="22" y="26"/>
                    </a:lnTo>
                    <a:close/>
                    <a:moveTo>
                      <a:pt x="6" y="22"/>
                    </a:moveTo>
                    <a:cubicBezTo>
                      <a:pt x="34" y="22"/>
                      <a:pt x="34" y="22"/>
                      <a:pt x="34" y="22"/>
                    </a:cubicBezTo>
                    <a:cubicBezTo>
                      <a:pt x="34" y="32"/>
                      <a:pt x="34" y="32"/>
                      <a:pt x="34" y="32"/>
                    </a:cubicBezTo>
                    <a:cubicBezTo>
                      <a:pt x="31" y="32"/>
                      <a:pt x="31" y="32"/>
                      <a:pt x="31" y="32"/>
                    </a:cubicBezTo>
                    <a:cubicBezTo>
                      <a:pt x="31" y="25"/>
                      <a:pt x="31" y="25"/>
                      <a:pt x="31" y="25"/>
                    </a:cubicBezTo>
                    <a:cubicBezTo>
                      <a:pt x="9" y="25"/>
                      <a:pt x="9" y="25"/>
                      <a:pt x="9" y="25"/>
                    </a:cubicBezTo>
                    <a:cubicBezTo>
                      <a:pt x="9" y="33"/>
                      <a:pt x="9" y="33"/>
                      <a:pt x="9" y="33"/>
                    </a:cubicBezTo>
                    <a:cubicBezTo>
                      <a:pt x="6" y="33"/>
                      <a:pt x="6" y="33"/>
                      <a:pt x="6" y="33"/>
                    </a:cubicBezTo>
                    <a:lnTo>
                      <a:pt x="6" y="22"/>
                    </a:lnTo>
                    <a:close/>
                    <a:moveTo>
                      <a:pt x="8" y="10"/>
                    </a:moveTo>
                    <a:cubicBezTo>
                      <a:pt x="19" y="10"/>
                      <a:pt x="19" y="10"/>
                      <a:pt x="19" y="10"/>
                    </a:cubicBezTo>
                    <a:cubicBezTo>
                      <a:pt x="19" y="7"/>
                      <a:pt x="19" y="7"/>
                      <a:pt x="19" y="7"/>
                    </a:cubicBezTo>
                    <a:cubicBezTo>
                      <a:pt x="8" y="7"/>
                      <a:pt x="8" y="7"/>
                      <a:pt x="8" y="7"/>
                    </a:cubicBezTo>
                    <a:lnTo>
                      <a:pt x="8" y="10"/>
                    </a:lnTo>
                    <a:close/>
                    <a:moveTo>
                      <a:pt x="32" y="7"/>
                    </a:moveTo>
                    <a:cubicBezTo>
                      <a:pt x="22" y="7"/>
                      <a:pt x="22" y="7"/>
                      <a:pt x="22" y="7"/>
                    </a:cubicBezTo>
                    <a:cubicBezTo>
                      <a:pt x="22" y="10"/>
                      <a:pt x="22" y="10"/>
                      <a:pt x="22" y="10"/>
                    </a:cubicBezTo>
                    <a:cubicBezTo>
                      <a:pt x="32" y="10"/>
                      <a:pt x="32" y="10"/>
                      <a:pt x="32" y="10"/>
                    </a:cubicBezTo>
                    <a:lnTo>
                      <a:pt x="32"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6" name="Freeform 223"/>
              <p:cNvSpPr>
                <a:spLocks noEditPoints="1"/>
              </p:cNvSpPr>
              <p:nvPr/>
            </p:nvSpPr>
            <p:spPr bwMode="auto">
              <a:xfrm>
                <a:off x="5454" y="2329"/>
                <a:ext cx="70" cy="71"/>
              </a:xfrm>
              <a:custGeom>
                <a:avLst/>
                <a:gdLst>
                  <a:gd name="T0" fmla="*/ 8 w 37"/>
                  <a:gd name="T1" fmla="*/ 19 h 38"/>
                  <a:gd name="T2" fmla="*/ 13 w 37"/>
                  <a:gd name="T3" fmla="*/ 21 h 38"/>
                  <a:gd name="T4" fmla="*/ 6 w 37"/>
                  <a:gd name="T5" fmla="*/ 41 h 38"/>
                  <a:gd name="T6" fmla="*/ 0 w 37"/>
                  <a:gd name="T7" fmla="*/ 39 h 38"/>
                  <a:gd name="T8" fmla="*/ 8 w 37"/>
                  <a:gd name="T9" fmla="*/ 19 h 38"/>
                  <a:gd name="T10" fmla="*/ 15 w 37"/>
                  <a:gd name="T11" fmla="*/ 0 h 38"/>
                  <a:gd name="T12" fmla="*/ 23 w 37"/>
                  <a:gd name="T13" fmla="*/ 0 h 38"/>
                  <a:gd name="T14" fmla="*/ 23 w 37"/>
                  <a:gd name="T15" fmla="*/ 30 h 38"/>
                  <a:gd name="T16" fmla="*/ 8 w 37"/>
                  <a:gd name="T17" fmla="*/ 71 h 38"/>
                  <a:gd name="T18" fmla="*/ 2 w 37"/>
                  <a:gd name="T19" fmla="*/ 67 h 38"/>
                  <a:gd name="T20" fmla="*/ 15 w 37"/>
                  <a:gd name="T21" fmla="*/ 28 h 38"/>
                  <a:gd name="T22" fmla="*/ 15 w 37"/>
                  <a:gd name="T23" fmla="*/ 0 h 38"/>
                  <a:gd name="T24" fmla="*/ 25 w 37"/>
                  <a:gd name="T25" fmla="*/ 22 h 38"/>
                  <a:gd name="T26" fmla="*/ 30 w 37"/>
                  <a:gd name="T27" fmla="*/ 21 h 38"/>
                  <a:gd name="T28" fmla="*/ 36 w 37"/>
                  <a:gd name="T29" fmla="*/ 37 h 38"/>
                  <a:gd name="T30" fmla="*/ 30 w 37"/>
                  <a:gd name="T31" fmla="*/ 39 h 38"/>
                  <a:gd name="T32" fmla="*/ 25 w 37"/>
                  <a:gd name="T33" fmla="*/ 22 h 38"/>
                  <a:gd name="T34" fmla="*/ 40 w 37"/>
                  <a:gd name="T35" fmla="*/ 0 h 38"/>
                  <a:gd name="T36" fmla="*/ 45 w 37"/>
                  <a:gd name="T37" fmla="*/ 0 h 38"/>
                  <a:gd name="T38" fmla="*/ 45 w 37"/>
                  <a:gd name="T39" fmla="*/ 69 h 38"/>
                  <a:gd name="T40" fmla="*/ 40 w 37"/>
                  <a:gd name="T41" fmla="*/ 69 h 38"/>
                  <a:gd name="T42" fmla="*/ 40 w 37"/>
                  <a:gd name="T43" fmla="*/ 0 h 38"/>
                  <a:gd name="T44" fmla="*/ 49 w 37"/>
                  <a:gd name="T45" fmla="*/ 22 h 38"/>
                  <a:gd name="T46" fmla="*/ 53 w 37"/>
                  <a:gd name="T47" fmla="*/ 21 h 38"/>
                  <a:gd name="T48" fmla="*/ 61 w 37"/>
                  <a:gd name="T49" fmla="*/ 37 h 38"/>
                  <a:gd name="T50" fmla="*/ 55 w 37"/>
                  <a:gd name="T51" fmla="*/ 39 h 38"/>
                  <a:gd name="T52" fmla="*/ 49 w 37"/>
                  <a:gd name="T53" fmla="*/ 22 h 38"/>
                  <a:gd name="T54" fmla="*/ 64 w 37"/>
                  <a:gd name="T55" fmla="*/ 0 h 38"/>
                  <a:gd name="T56" fmla="*/ 70 w 37"/>
                  <a:gd name="T57" fmla="*/ 0 h 38"/>
                  <a:gd name="T58" fmla="*/ 70 w 37"/>
                  <a:gd name="T59" fmla="*/ 71 h 38"/>
                  <a:gd name="T60" fmla="*/ 64 w 37"/>
                  <a:gd name="T61" fmla="*/ 71 h 38"/>
                  <a:gd name="T62" fmla="*/ 64 w 37"/>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
                  <a:gd name="T97" fmla="*/ 0 h 38"/>
                  <a:gd name="T98" fmla="*/ 37 w 37"/>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 h="38">
                    <a:moveTo>
                      <a:pt x="4" y="10"/>
                    </a:moveTo>
                    <a:cubicBezTo>
                      <a:pt x="7" y="11"/>
                      <a:pt x="7" y="11"/>
                      <a:pt x="7" y="11"/>
                    </a:cubicBezTo>
                    <a:cubicBezTo>
                      <a:pt x="6" y="15"/>
                      <a:pt x="4" y="19"/>
                      <a:pt x="3" y="22"/>
                    </a:cubicBezTo>
                    <a:cubicBezTo>
                      <a:pt x="2" y="22"/>
                      <a:pt x="1" y="22"/>
                      <a:pt x="0" y="21"/>
                    </a:cubicBezTo>
                    <a:cubicBezTo>
                      <a:pt x="2" y="18"/>
                      <a:pt x="3" y="14"/>
                      <a:pt x="4" y="10"/>
                    </a:cubicBezTo>
                    <a:close/>
                    <a:moveTo>
                      <a:pt x="8" y="0"/>
                    </a:moveTo>
                    <a:cubicBezTo>
                      <a:pt x="12" y="0"/>
                      <a:pt x="12" y="0"/>
                      <a:pt x="12" y="0"/>
                    </a:cubicBezTo>
                    <a:cubicBezTo>
                      <a:pt x="12" y="16"/>
                      <a:pt x="12" y="16"/>
                      <a:pt x="12" y="16"/>
                    </a:cubicBezTo>
                    <a:cubicBezTo>
                      <a:pt x="12" y="26"/>
                      <a:pt x="9" y="34"/>
                      <a:pt x="4" y="38"/>
                    </a:cubicBezTo>
                    <a:cubicBezTo>
                      <a:pt x="3" y="38"/>
                      <a:pt x="2" y="37"/>
                      <a:pt x="1" y="36"/>
                    </a:cubicBezTo>
                    <a:cubicBezTo>
                      <a:pt x="6" y="32"/>
                      <a:pt x="8" y="25"/>
                      <a:pt x="8" y="15"/>
                    </a:cubicBezTo>
                    <a:lnTo>
                      <a:pt x="8" y="0"/>
                    </a:lnTo>
                    <a:close/>
                    <a:moveTo>
                      <a:pt x="13" y="12"/>
                    </a:moveTo>
                    <a:cubicBezTo>
                      <a:pt x="16" y="11"/>
                      <a:pt x="16" y="11"/>
                      <a:pt x="16" y="11"/>
                    </a:cubicBezTo>
                    <a:cubicBezTo>
                      <a:pt x="17" y="14"/>
                      <a:pt x="18" y="17"/>
                      <a:pt x="19" y="20"/>
                    </a:cubicBezTo>
                    <a:cubicBezTo>
                      <a:pt x="16" y="21"/>
                      <a:pt x="16" y="21"/>
                      <a:pt x="16" y="21"/>
                    </a:cubicBezTo>
                    <a:cubicBezTo>
                      <a:pt x="15" y="18"/>
                      <a:pt x="14" y="15"/>
                      <a:pt x="13" y="12"/>
                    </a:cubicBezTo>
                    <a:close/>
                    <a:moveTo>
                      <a:pt x="21" y="0"/>
                    </a:moveTo>
                    <a:cubicBezTo>
                      <a:pt x="24" y="0"/>
                      <a:pt x="24" y="0"/>
                      <a:pt x="24" y="0"/>
                    </a:cubicBezTo>
                    <a:cubicBezTo>
                      <a:pt x="24" y="37"/>
                      <a:pt x="24" y="37"/>
                      <a:pt x="24" y="37"/>
                    </a:cubicBezTo>
                    <a:cubicBezTo>
                      <a:pt x="21" y="37"/>
                      <a:pt x="21" y="37"/>
                      <a:pt x="21" y="37"/>
                    </a:cubicBezTo>
                    <a:lnTo>
                      <a:pt x="21" y="0"/>
                    </a:lnTo>
                    <a:close/>
                    <a:moveTo>
                      <a:pt x="26" y="12"/>
                    </a:moveTo>
                    <a:cubicBezTo>
                      <a:pt x="28" y="11"/>
                      <a:pt x="28" y="11"/>
                      <a:pt x="28" y="11"/>
                    </a:cubicBezTo>
                    <a:cubicBezTo>
                      <a:pt x="30" y="14"/>
                      <a:pt x="31" y="17"/>
                      <a:pt x="32" y="20"/>
                    </a:cubicBezTo>
                    <a:cubicBezTo>
                      <a:pt x="29" y="21"/>
                      <a:pt x="29" y="21"/>
                      <a:pt x="29" y="21"/>
                    </a:cubicBezTo>
                    <a:cubicBezTo>
                      <a:pt x="28" y="18"/>
                      <a:pt x="27" y="15"/>
                      <a:pt x="26" y="12"/>
                    </a:cubicBezTo>
                    <a:close/>
                    <a:moveTo>
                      <a:pt x="34" y="0"/>
                    </a:moveTo>
                    <a:cubicBezTo>
                      <a:pt x="37" y="0"/>
                      <a:pt x="37" y="0"/>
                      <a:pt x="37" y="0"/>
                    </a:cubicBezTo>
                    <a:cubicBezTo>
                      <a:pt x="37" y="38"/>
                      <a:pt x="37" y="38"/>
                      <a:pt x="37" y="38"/>
                    </a:cubicBezTo>
                    <a:cubicBezTo>
                      <a:pt x="34" y="38"/>
                      <a:pt x="34" y="38"/>
                      <a:pt x="34" y="38"/>
                    </a:cubicBezTo>
                    <a:lnTo>
                      <a:pt x="3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7" name="Freeform 224"/>
              <p:cNvSpPr>
                <a:spLocks noEditPoints="1"/>
              </p:cNvSpPr>
              <p:nvPr/>
            </p:nvSpPr>
            <p:spPr bwMode="auto">
              <a:xfrm>
                <a:off x="4955" y="2530"/>
                <a:ext cx="75" cy="68"/>
              </a:xfrm>
              <a:custGeom>
                <a:avLst/>
                <a:gdLst>
                  <a:gd name="T0" fmla="*/ 49 w 40"/>
                  <a:gd name="T1" fmla="*/ 36 h 36"/>
                  <a:gd name="T2" fmla="*/ 71 w 40"/>
                  <a:gd name="T3" fmla="*/ 64 h 36"/>
                  <a:gd name="T4" fmla="*/ 66 w 40"/>
                  <a:gd name="T5" fmla="*/ 68 h 36"/>
                  <a:gd name="T6" fmla="*/ 60 w 40"/>
                  <a:gd name="T7" fmla="*/ 60 h 36"/>
                  <a:gd name="T8" fmla="*/ 15 w 40"/>
                  <a:gd name="T9" fmla="*/ 62 h 36"/>
                  <a:gd name="T10" fmla="*/ 8 w 40"/>
                  <a:gd name="T11" fmla="*/ 64 h 36"/>
                  <a:gd name="T12" fmla="*/ 6 w 40"/>
                  <a:gd name="T13" fmla="*/ 57 h 36"/>
                  <a:gd name="T14" fmla="*/ 13 w 40"/>
                  <a:gd name="T15" fmla="*/ 51 h 36"/>
                  <a:gd name="T16" fmla="*/ 28 w 40"/>
                  <a:gd name="T17" fmla="*/ 30 h 36"/>
                  <a:gd name="T18" fmla="*/ 0 w 40"/>
                  <a:gd name="T19" fmla="*/ 30 h 36"/>
                  <a:gd name="T20" fmla="*/ 0 w 40"/>
                  <a:gd name="T21" fmla="*/ 25 h 36"/>
                  <a:gd name="T22" fmla="*/ 75 w 40"/>
                  <a:gd name="T23" fmla="*/ 25 h 36"/>
                  <a:gd name="T24" fmla="*/ 75 w 40"/>
                  <a:gd name="T25" fmla="*/ 30 h 36"/>
                  <a:gd name="T26" fmla="*/ 36 w 40"/>
                  <a:gd name="T27" fmla="*/ 30 h 36"/>
                  <a:gd name="T28" fmla="*/ 17 w 40"/>
                  <a:gd name="T29" fmla="*/ 57 h 36"/>
                  <a:gd name="T30" fmla="*/ 56 w 40"/>
                  <a:gd name="T31" fmla="*/ 55 h 36"/>
                  <a:gd name="T32" fmla="*/ 45 w 40"/>
                  <a:gd name="T33" fmla="*/ 40 h 36"/>
                  <a:gd name="T34" fmla="*/ 49 w 40"/>
                  <a:gd name="T35" fmla="*/ 36 h 36"/>
                  <a:gd name="T36" fmla="*/ 8 w 40"/>
                  <a:gd name="T37" fmla="*/ 0 h 36"/>
                  <a:gd name="T38" fmla="*/ 68 w 40"/>
                  <a:gd name="T39" fmla="*/ 0 h 36"/>
                  <a:gd name="T40" fmla="*/ 68 w 40"/>
                  <a:gd name="T41" fmla="*/ 6 h 36"/>
                  <a:gd name="T42" fmla="*/ 8 w 40"/>
                  <a:gd name="T43" fmla="*/ 6 h 36"/>
                  <a:gd name="T44" fmla="*/ 8 w 40"/>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36"/>
                  <a:gd name="T71" fmla="*/ 40 w 40"/>
                  <a:gd name="T72" fmla="*/ 36 h 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36">
                    <a:moveTo>
                      <a:pt x="26" y="19"/>
                    </a:moveTo>
                    <a:cubicBezTo>
                      <a:pt x="30" y="24"/>
                      <a:pt x="34" y="29"/>
                      <a:pt x="38" y="34"/>
                    </a:cubicBezTo>
                    <a:cubicBezTo>
                      <a:pt x="35" y="36"/>
                      <a:pt x="35" y="36"/>
                      <a:pt x="35" y="36"/>
                    </a:cubicBezTo>
                    <a:cubicBezTo>
                      <a:pt x="34" y="35"/>
                      <a:pt x="33" y="33"/>
                      <a:pt x="32" y="32"/>
                    </a:cubicBezTo>
                    <a:cubicBezTo>
                      <a:pt x="22" y="32"/>
                      <a:pt x="14" y="33"/>
                      <a:pt x="8" y="33"/>
                    </a:cubicBezTo>
                    <a:cubicBezTo>
                      <a:pt x="7" y="33"/>
                      <a:pt x="5" y="33"/>
                      <a:pt x="4" y="34"/>
                    </a:cubicBezTo>
                    <a:cubicBezTo>
                      <a:pt x="3" y="30"/>
                      <a:pt x="3" y="30"/>
                      <a:pt x="3" y="30"/>
                    </a:cubicBezTo>
                    <a:cubicBezTo>
                      <a:pt x="4" y="29"/>
                      <a:pt x="6" y="28"/>
                      <a:pt x="7" y="27"/>
                    </a:cubicBezTo>
                    <a:cubicBezTo>
                      <a:pt x="10" y="23"/>
                      <a:pt x="12" y="20"/>
                      <a:pt x="15" y="16"/>
                    </a:cubicBezTo>
                    <a:cubicBezTo>
                      <a:pt x="0" y="16"/>
                      <a:pt x="0" y="16"/>
                      <a:pt x="0" y="16"/>
                    </a:cubicBezTo>
                    <a:cubicBezTo>
                      <a:pt x="0" y="13"/>
                      <a:pt x="0" y="13"/>
                      <a:pt x="0" y="13"/>
                    </a:cubicBezTo>
                    <a:cubicBezTo>
                      <a:pt x="40" y="13"/>
                      <a:pt x="40" y="13"/>
                      <a:pt x="40" y="13"/>
                    </a:cubicBezTo>
                    <a:cubicBezTo>
                      <a:pt x="40" y="16"/>
                      <a:pt x="40" y="16"/>
                      <a:pt x="40" y="16"/>
                    </a:cubicBezTo>
                    <a:cubicBezTo>
                      <a:pt x="19" y="16"/>
                      <a:pt x="19" y="16"/>
                      <a:pt x="19" y="16"/>
                    </a:cubicBezTo>
                    <a:cubicBezTo>
                      <a:pt x="15" y="22"/>
                      <a:pt x="12" y="26"/>
                      <a:pt x="9" y="30"/>
                    </a:cubicBezTo>
                    <a:cubicBezTo>
                      <a:pt x="18" y="30"/>
                      <a:pt x="25" y="29"/>
                      <a:pt x="30" y="29"/>
                    </a:cubicBezTo>
                    <a:cubicBezTo>
                      <a:pt x="28" y="26"/>
                      <a:pt x="26" y="24"/>
                      <a:pt x="24" y="21"/>
                    </a:cubicBezTo>
                    <a:lnTo>
                      <a:pt x="26" y="19"/>
                    </a:lnTo>
                    <a:close/>
                    <a:moveTo>
                      <a:pt x="4" y="0"/>
                    </a:moveTo>
                    <a:cubicBezTo>
                      <a:pt x="36" y="0"/>
                      <a:pt x="36" y="0"/>
                      <a:pt x="36" y="0"/>
                    </a:cubicBezTo>
                    <a:cubicBezTo>
                      <a:pt x="36" y="3"/>
                      <a:pt x="36" y="3"/>
                      <a:pt x="36" y="3"/>
                    </a:cubicBezTo>
                    <a:cubicBezTo>
                      <a:pt x="4" y="3"/>
                      <a:pt x="4" y="3"/>
                      <a:pt x="4" y="3"/>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8" name="Freeform 225"/>
              <p:cNvSpPr>
                <a:spLocks noEditPoints="1"/>
              </p:cNvSpPr>
              <p:nvPr/>
            </p:nvSpPr>
            <p:spPr bwMode="auto">
              <a:xfrm>
                <a:off x="5034" y="2526"/>
                <a:ext cx="73" cy="74"/>
              </a:xfrm>
              <a:custGeom>
                <a:avLst/>
                <a:gdLst>
                  <a:gd name="T0" fmla="*/ 0 w 39"/>
                  <a:gd name="T1" fmla="*/ 8 h 39"/>
                  <a:gd name="T2" fmla="*/ 34 w 39"/>
                  <a:gd name="T3" fmla="*/ 8 h 39"/>
                  <a:gd name="T4" fmla="*/ 34 w 39"/>
                  <a:gd name="T5" fmla="*/ 0 h 39"/>
                  <a:gd name="T6" fmla="*/ 39 w 39"/>
                  <a:gd name="T7" fmla="*/ 0 h 39"/>
                  <a:gd name="T8" fmla="*/ 39 w 39"/>
                  <a:gd name="T9" fmla="*/ 8 h 39"/>
                  <a:gd name="T10" fmla="*/ 73 w 39"/>
                  <a:gd name="T11" fmla="*/ 8 h 39"/>
                  <a:gd name="T12" fmla="*/ 73 w 39"/>
                  <a:gd name="T13" fmla="*/ 13 h 39"/>
                  <a:gd name="T14" fmla="*/ 39 w 39"/>
                  <a:gd name="T15" fmla="*/ 13 h 39"/>
                  <a:gd name="T16" fmla="*/ 39 w 39"/>
                  <a:gd name="T17" fmla="*/ 21 h 39"/>
                  <a:gd name="T18" fmla="*/ 67 w 39"/>
                  <a:gd name="T19" fmla="*/ 21 h 39"/>
                  <a:gd name="T20" fmla="*/ 67 w 39"/>
                  <a:gd name="T21" fmla="*/ 65 h 39"/>
                  <a:gd name="T22" fmla="*/ 60 w 39"/>
                  <a:gd name="T23" fmla="*/ 74 h 39"/>
                  <a:gd name="T24" fmla="*/ 47 w 39"/>
                  <a:gd name="T25" fmla="*/ 74 h 39"/>
                  <a:gd name="T26" fmla="*/ 45 w 39"/>
                  <a:gd name="T27" fmla="*/ 66 h 39"/>
                  <a:gd name="T28" fmla="*/ 58 w 39"/>
                  <a:gd name="T29" fmla="*/ 68 h 39"/>
                  <a:gd name="T30" fmla="*/ 62 w 39"/>
                  <a:gd name="T31" fmla="*/ 63 h 39"/>
                  <a:gd name="T32" fmla="*/ 62 w 39"/>
                  <a:gd name="T33" fmla="*/ 27 h 39"/>
                  <a:gd name="T34" fmla="*/ 9 w 39"/>
                  <a:gd name="T35" fmla="*/ 27 h 39"/>
                  <a:gd name="T36" fmla="*/ 9 w 39"/>
                  <a:gd name="T37" fmla="*/ 74 h 39"/>
                  <a:gd name="T38" fmla="*/ 4 w 39"/>
                  <a:gd name="T39" fmla="*/ 74 h 39"/>
                  <a:gd name="T40" fmla="*/ 4 w 39"/>
                  <a:gd name="T41" fmla="*/ 21 h 39"/>
                  <a:gd name="T42" fmla="*/ 34 w 39"/>
                  <a:gd name="T43" fmla="*/ 21 h 39"/>
                  <a:gd name="T44" fmla="*/ 34 w 39"/>
                  <a:gd name="T45" fmla="*/ 13 h 39"/>
                  <a:gd name="T46" fmla="*/ 0 w 39"/>
                  <a:gd name="T47" fmla="*/ 13 h 39"/>
                  <a:gd name="T48" fmla="*/ 0 w 39"/>
                  <a:gd name="T49" fmla="*/ 8 h 39"/>
                  <a:gd name="T50" fmla="*/ 13 w 39"/>
                  <a:gd name="T51" fmla="*/ 53 h 39"/>
                  <a:gd name="T52" fmla="*/ 34 w 39"/>
                  <a:gd name="T53" fmla="*/ 53 h 39"/>
                  <a:gd name="T54" fmla="*/ 34 w 39"/>
                  <a:gd name="T55" fmla="*/ 44 h 39"/>
                  <a:gd name="T56" fmla="*/ 15 w 39"/>
                  <a:gd name="T57" fmla="*/ 44 h 39"/>
                  <a:gd name="T58" fmla="*/ 15 w 39"/>
                  <a:gd name="T59" fmla="*/ 40 h 39"/>
                  <a:gd name="T60" fmla="*/ 39 w 39"/>
                  <a:gd name="T61" fmla="*/ 40 h 39"/>
                  <a:gd name="T62" fmla="*/ 47 w 39"/>
                  <a:gd name="T63" fmla="*/ 27 h 39"/>
                  <a:gd name="T64" fmla="*/ 52 w 39"/>
                  <a:gd name="T65" fmla="*/ 30 h 39"/>
                  <a:gd name="T66" fmla="*/ 45 w 39"/>
                  <a:gd name="T67" fmla="*/ 40 h 39"/>
                  <a:gd name="T68" fmla="*/ 56 w 39"/>
                  <a:gd name="T69" fmla="*/ 40 h 39"/>
                  <a:gd name="T70" fmla="*/ 56 w 39"/>
                  <a:gd name="T71" fmla="*/ 44 h 39"/>
                  <a:gd name="T72" fmla="*/ 39 w 39"/>
                  <a:gd name="T73" fmla="*/ 44 h 39"/>
                  <a:gd name="T74" fmla="*/ 39 w 39"/>
                  <a:gd name="T75" fmla="*/ 53 h 39"/>
                  <a:gd name="T76" fmla="*/ 60 w 39"/>
                  <a:gd name="T77" fmla="*/ 53 h 39"/>
                  <a:gd name="T78" fmla="*/ 60 w 39"/>
                  <a:gd name="T79" fmla="*/ 57 h 39"/>
                  <a:gd name="T80" fmla="*/ 39 w 39"/>
                  <a:gd name="T81" fmla="*/ 57 h 39"/>
                  <a:gd name="T82" fmla="*/ 39 w 39"/>
                  <a:gd name="T83" fmla="*/ 72 h 39"/>
                  <a:gd name="T84" fmla="*/ 34 w 39"/>
                  <a:gd name="T85" fmla="*/ 72 h 39"/>
                  <a:gd name="T86" fmla="*/ 34 w 39"/>
                  <a:gd name="T87" fmla="*/ 57 h 39"/>
                  <a:gd name="T88" fmla="*/ 13 w 39"/>
                  <a:gd name="T89" fmla="*/ 57 h 39"/>
                  <a:gd name="T90" fmla="*/ 13 w 39"/>
                  <a:gd name="T91" fmla="*/ 53 h 39"/>
                  <a:gd name="T92" fmla="*/ 21 w 39"/>
                  <a:gd name="T93" fmla="*/ 30 h 39"/>
                  <a:gd name="T94" fmla="*/ 24 w 39"/>
                  <a:gd name="T95" fmla="*/ 27 h 39"/>
                  <a:gd name="T96" fmla="*/ 32 w 39"/>
                  <a:gd name="T97" fmla="*/ 36 h 39"/>
                  <a:gd name="T98" fmla="*/ 26 w 39"/>
                  <a:gd name="T99" fmla="*/ 40 h 39"/>
                  <a:gd name="T100" fmla="*/ 21 w 39"/>
                  <a:gd name="T101" fmla="*/ 30 h 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39"/>
                  <a:gd name="T155" fmla="*/ 39 w 39"/>
                  <a:gd name="T156" fmla="*/ 39 h 3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39">
                    <a:moveTo>
                      <a:pt x="0" y="4"/>
                    </a:moveTo>
                    <a:cubicBezTo>
                      <a:pt x="18" y="4"/>
                      <a:pt x="18" y="4"/>
                      <a:pt x="18" y="4"/>
                    </a:cubicBezTo>
                    <a:cubicBezTo>
                      <a:pt x="18" y="0"/>
                      <a:pt x="18" y="0"/>
                      <a:pt x="18" y="0"/>
                    </a:cubicBezTo>
                    <a:cubicBezTo>
                      <a:pt x="21" y="0"/>
                      <a:pt x="21" y="0"/>
                      <a:pt x="21" y="0"/>
                    </a:cubicBezTo>
                    <a:cubicBezTo>
                      <a:pt x="21" y="4"/>
                      <a:pt x="21" y="4"/>
                      <a:pt x="21" y="4"/>
                    </a:cubicBezTo>
                    <a:cubicBezTo>
                      <a:pt x="39" y="4"/>
                      <a:pt x="39" y="4"/>
                      <a:pt x="39" y="4"/>
                    </a:cubicBezTo>
                    <a:cubicBezTo>
                      <a:pt x="39" y="7"/>
                      <a:pt x="39" y="7"/>
                      <a:pt x="39" y="7"/>
                    </a:cubicBezTo>
                    <a:cubicBezTo>
                      <a:pt x="21" y="7"/>
                      <a:pt x="21" y="7"/>
                      <a:pt x="21" y="7"/>
                    </a:cubicBezTo>
                    <a:cubicBezTo>
                      <a:pt x="21" y="11"/>
                      <a:pt x="21" y="11"/>
                      <a:pt x="21" y="11"/>
                    </a:cubicBezTo>
                    <a:cubicBezTo>
                      <a:pt x="36" y="11"/>
                      <a:pt x="36" y="11"/>
                      <a:pt x="36" y="11"/>
                    </a:cubicBezTo>
                    <a:cubicBezTo>
                      <a:pt x="36" y="34"/>
                      <a:pt x="36" y="34"/>
                      <a:pt x="36" y="34"/>
                    </a:cubicBezTo>
                    <a:cubicBezTo>
                      <a:pt x="36" y="37"/>
                      <a:pt x="35" y="39"/>
                      <a:pt x="32" y="39"/>
                    </a:cubicBezTo>
                    <a:cubicBezTo>
                      <a:pt x="30" y="39"/>
                      <a:pt x="28" y="39"/>
                      <a:pt x="25" y="39"/>
                    </a:cubicBezTo>
                    <a:cubicBezTo>
                      <a:pt x="25" y="38"/>
                      <a:pt x="25" y="37"/>
                      <a:pt x="24" y="35"/>
                    </a:cubicBezTo>
                    <a:cubicBezTo>
                      <a:pt x="27" y="36"/>
                      <a:pt x="29" y="36"/>
                      <a:pt x="31" y="36"/>
                    </a:cubicBezTo>
                    <a:cubicBezTo>
                      <a:pt x="32" y="36"/>
                      <a:pt x="33" y="35"/>
                      <a:pt x="33" y="33"/>
                    </a:cubicBezTo>
                    <a:cubicBezTo>
                      <a:pt x="33" y="14"/>
                      <a:pt x="33" y="14"/>
                      <a:pt x="33" y="14"/>
                    </a:cubicBezTo>
                    <a:cubicBezTo>
                      <a:pt x="5" y="14"/>
                      <a:pt x="5" y="14"/>
                      <a:pt x="5" y="14"/>
                    </a:cubicBezTo>
                    <a:cubicBezTo>
                      <a:pt x="5" y="39"/>
                      <a:pt x="5" y="39"/>
                      <a:pt x="5" y="39"/>
                    </a:cubicBezTo>
                    <a:cubicBezTo>
                      <a:pt x="2" y="39"/>
                      <a:pt x="2" y="39"/>
                      <a:pt x="2" y="39"/>
                    </a:cubicBezTo>
                    <a:cubicBezTo>
                      <a:pt x="2" y="11"/>
                      <a:pt x="2" y="11"/>
                      <a:pt x="2" y="11"/>
                    </a:cubicBezTo>
                    <a:cubicBezTo>
                      <a:pt x="18" y="11"/>
                      <a:pt x="18" y="11"/>
                      <a:pt x="18" y="11"/>
                    </a:cubicBezTo>
                    <a:cubicBezTo>
                      <a:pt x="18" y="7"/>
                      <a:pt x="18" y="7"/>
                      <a:pt x="18" y="7"/>
                    </a:cubicBezTo>
                    <a:cubicBezTo>
                      <a:pt x="0" y="7"/>
                      <a:pt x="0" y="7"/>
                      <a:pt x="0" y="7"/>
                    </a:cubicBezTo>
                    <a:lnTo>
                      <a:pt x="0" y="4"/>
                    </a:lnTo>
                    <a:close/>
                    <a:moveTo>
                      <a:pt x="7" y="28"/>
                    </a:moveTo>
                    <a:cubicBezTo>
                      <a:pt x="18" y="28"/>
                      <a:pt x="18" y="28"/>
                      <a:pt x="18" y="28"/>
                    </a:cubicBezTo>
                    <a:cubicBezTo>
                      <a:pt x="18" y="23"/>
                      <a:pt x="18" y="23"/>
                      <a:pt x="18" y="23"/>
                    </a:cubicBezTo>
                    <a:cubicBezTo>
                      <a:pt x="8" y="23"/>
                      <a:pt x="8" y="23"/>
                      <a:pt x="8" y="23"/>
                    </a:cubicBezTo>
                    <a:cubicBezTo>
                      <a:pt x="8" y="21"/>
                      <a:pt x="8" y="21"/>
                      <a:pt x="8" y="21"/>
                    </a:cubicBezTo>
                    <a:cubicBezTo>
                      <a:pt x="21" y="21"/>
                      <a:pt x="21" y="21"/>
                      <a:pt x="21" y="21"/>
                    </a:cubicBezTo>
                    <a:cubicBezTo>
                      <a:pt x="22" y="19"/>
                      <a:pt x="23" y="17"/>
                      <a:pt x="25" y="14"/>
                    </a:cubicBezTo>
                    <a:cubicBezTo>
                      <a:pt x="28" y="16"/>
                      <a:pt x="28" y="16"/>
                      <a:pt x="28" y="16"/>
                    </a:cubicBezTo>
                    <a:cubicBezTo>
                      <a:pt x="26" y="18"/>
                      <a:pt x="25" y="19"/>
                      <a:pt x="24" y="21"/>
                    </a:cubicBezTo>
                    <a:cubicBezTo>
                      <a:pt x="30" y="21"/>
                      <a:pt x="30" y="21"/>
                      <a:pt x="30" y="21"/>
                    </a:cubicBezTo>
                    <a:cubicBezTo>
                      <a:pt x="30" y="23"/>
                      <a:pt x="30" y="23"/>
                      <a:pt x="30" y="23"/>
                    </a:cubicBezTo>
                    <a:cubicBezTo>
                      <a:pt x="21" y="23"/>
                      <a:pt x="21" y="23"/>
                      <a:pt x="21" y="23"/>
                    </a:cubicBezTo>
                    <a:cubicBezTo>
                      <a:pt x="21" y="28"/>
                      <a:pt x="21" y="28"/>
                      <a:pt x="21" y="28"/>
                    </a:cubicBezTo>
                    <a:cubicBezTo>
                      <a:pt x="32" y="28"/>
                      <a:pt x="32" y="28"/>
                      <a:pt x="32" y="28"/>
                    </a:cubicBezTo>
                    <a:cubicBezTo>
                      <a:pt x="32" y="30"/>
                      <a:pt x="32" y="30"/>
                      <a:pt x="32" y="30"/>
                    </a:cubicBezTo>
                    <a:cubicBezTo>
                      <a:pt x="21" y="30"/>
                      <a:pt x="21" y="30"/>
                      <a:pt x="21" y="30"/>
                    </a:cubicBezTo>
                    <a:cubicBezTo>
                      <a:pt x="21" y="38"/>
                      <a:pt x="21" y="38"/>
                      <a:pt x="21" y="38"/>
                    </a:cubicBezTo>
                    <a:cubicBezTo>
                      <a:pt x="18" y="38"/>
                      <a:pt x="18" y="38"/>
                      <a:pt x="18" y="38"/>
                    </a:cubicBezTo>
                    <a:cubicBezTo>
                      <a:pt x="18" y="30"/>
                      <a:pt x="18" y="30"/>
                      <a:pt x="18" y="30"/>
                    </a:cubicBezTo>
                    <a:cubicBezTo>
                      <a:pt x="7" y="30"/>
                      <a:pt x="7" y="30"/>
                      <a:pt x="7" y="30"/>
                    </a:cubicBezTo>
                    <a:lnTo>
                      <a:pt x="7" y="28"/>
                    </a:lnTo>
                    <a:close/>
                    <a:moveTo>
                      <a:pt x="11" y="16"/>
                    </a:moveTo>
                    <a:cubicBezTo>
                      <a:pt x="13" y="14"/>
                      <a:pt x="13" y="14"/>
                      <a:pt x="13" y="14"/>
                    </a:cubicBezTo>
                    <a:cubicBezTo>
                      <a:pt x="15" y="16"/>
                      <a:pt x="16" y="17"/>
                      <a:pt x="17" y="19"/>
                    </a:cubicBezTo>
                    <a:cubicBezTo>
                      <a:pt x="14" y="21"/>
                      <a:pt x="14" y="21"/>
                      <a:pt x="14" y="21"/>
                    </a:cubicBezTo>
                    <a:cubicBezTo>
                      <a:pt x="13" y="19"/>
                      <a:pt x="12" y="18"/>
                      <a:pt x="11" y="1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29" name="Freeform 226"/>
              <p:cNvSpPr>
                <a:spLocks noEditPoints="1"/>
              </p:cNvSpPr>
              <p:nvPr/>
            </p:nvSpPr>
            <p:spPr bwMode="auto">
              <a:xfrm>
                <a:off x="5013" y="2004"/>
                <a:ext cx="99" cy="103"/>
              </a:xfrm>
              <a:custGeom>
                <a:avLst/>
                <a:gdLst>
                  <a:gd name="T0" fmla="*/ 0 w 53"/>
                  <a:gd name="T1" fmla="*/ 0 h 55"/>
                  <a:gd name="T2" fmla="*/ 99 w 53"/>
                  <a:gd name="T3" fmla="*/ 0 h 55"/>
                  <a:gd name="T4" fmla="*/ 99 w 53"/>
                  <a:gd name="T5" fmla="*/ 103 h 55"/>
                  <a:gd name="T6" fmla="*/ 88 w 53"/>
                  <a:gd name="T7" fmla="*/ 103 h 55"/>
                  <a:gd name="T8" fmla="*/ 88 w 53"/>
                  <a:gd name="T9" fmla="*/ 97 h 55"/>
                  <a:gd name="T10" fmla="*/ 9 w 53"/>
                  <a:gd name="T11" fmla="*/ 97 h 55"/>
                  <a:gd name="T12" fmla="*/ 9 w 53"/>
                  <a:gd name="T13" fmla="*/ 103 h 55"/>
                  <a:gd name="T14" fmla="*/ 0 w 53"/>
                  <a:gd name="T15" fmla="*/ 103 h 55"/>
                  <a:gd name="T16" fmla="*/ 0 w 53"/>
                  <a:gd name="T17" fmla="*/ 0 h 55"/>
                  <a:gd name="T18" fmla="*/ 73 w 53"/>
                  <a:gd name="T19" fmla="*/ 56 h 55"/>
                  <a:gd name="T20" fmla="*/ 88 w 53"/>
                  <a:gd name="T21" fmla="*/ 56 h 55"/>
                  <a:gd name="T22" fmla="*/ 86 w 53"/>
                  <a:gd name="T23" fmla="*/ 66 h 55"/>
                  <a:gd name="T24" fmla="*/ 73 w 53"/>
                  <a:gd name="T25" fmla="*/ 66 h 55"/>
                  <a:gd name="T26" fmla="*/ 58 w 53"/>
                  <a:gd name="T27" fmla="*/ 52 h 55"/>
                  <a:gd name="T28" fmla="*/ 58 w 53"/>
                  <a:gd name="T29" fmla="*/ 9 h 55"/>
                  <a:gd name="T30" fmla="*/ 41 w 53"/>
                  <a:gd name="T31" fmla="*/ 9 h 55"/>
                  <a:gd name="T32" fmla="*/ 37 w 53"/>
                  <a:gd name="T33" fmla="*/ 51 h 55"/>
                  <a:gd name="T34" fmla="*/ 17 w 53"/>
                  <a:gd name="T35" fmla="*/ 75 h 55"/>
                  <a:gd name="T36" fmla="*/ 9 w 53"/>
                  <a:gd name="T37" fmla="*/ 67 h 55"/>
                  <a:gd name="T38" fmla="*/ 28 w 53"/>
                  <a:gd name="T39" fmla="*/ 47 h 55"/>
                  <a:gd name="T40" fmla="*/ 32 w 53"/>
                  <a:gd name="T41" fmla="*/ 9 h 55"/>
                  <a:gd name="T42" fmla="*/ 9 w 53"/>
                  <a:gd name="T43" fmla="*/ 9 h 55"/>
                  <a:gd name="T44" fmla="*/ 9 w 53"/>
                  <a:gd name="T45" fmla="*/ 88 h 55"/>
                  <a:gd name="T46" fmla="*/ 88 w 53"/>
                  <a:gd name="T47" fmla="*/ 88 h 55"/>
                  <a:gd name="T48" fmla="*/ 88 w 53"/>
                  <a:gd name="T49" fmla="*/ 9 h 55"/>
                  <a:gd name="T50" fmla="*/ 67 w 53"/>
                  <a:gd name="T51" fmla="*/ 9 h 55"/>
                  <a:gd name="T52" fmla="*/ 67 w 53"/>
                  <a:gd name="T53" fmla="*/ 51 h 55"/>
                  <a:gd name="T54" fmla="*/ 73 w 53"/>
                  <a:gd name="T55" fmla="*/ 56 h 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55"/>
                  <a:gd name="T86" fmla="*/ 53 w 53"/>
                  <a:gd name="T87" fmla="*/ 55 h 5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55">
                    <a:moveTo>
                      <a:pt x="0" y="0"/>
                    </a:moveTo>
                    <a:cubicBezTo>
                      <a:pt x="53" y="0"/>
                      <a:pt x="53" y="0"/>
                      <a:pt x="53" y="0"/>
                    </a:cubicBezTo>
                    <a:cubicBezTo>
                      <a:pt x="53" y="55"/>
                      <a:pt x="53" y="55"/>
                      <a:pt x="53" y="55"/>
                    </a:cubicBezTo>
                    <a:cubicBezTo>
                      <a:pt x="47" y="55"/>
                      <a:pt x="47" y="55"/>
                      <a:pt x="47" y="55"/>
                    </a:cubicBezTo>
                    <a:cubicBezTo>
                      <a:pt x="47" y="52"/>
                      <a:pt x="47" y="52"/>
                      <a:pt x="47" y="52"/>
                    </a:cubicBezTo>
                    <a:cubicBezTo>
                      <a:pt x="5" y="52"/>
                      <a:pt x="5" y="52"/>
                      <a:pt x="5" y="52"/>
                    </a:cubicBezTo>
                    <a:cubicBezTo>
                      <a:pt x="5" y="55"/>
                      <a:pt x="5" y="55"/>
                      <a:pt x="5" y="55"/>
                    </a:cubicBezTo>
                    <a:cubicBezTo>
                      <a:pt x="0" y="55"/>
                      <a:pt x="0" y="55"/>
                      <a:pt x="0" y="55"/>
                    </a:cubicBezTo>
                    <a:lnTo>
                      <a:pt x="0" y="0"/>
                    </a:lnTo>
                    <a:close/>
                    <a:moveTo>
                      <a:pt x="39" y="30"/>
                    </a:moveTo>
                    <a:cubicBezTo>
                      <a:pt x="41" y="30"/>
                      <a:pt x="44" y="30"/>
                      <a:pt x="47" y="30"/>
                    </a:cubicBezTo>
                    <a:cubicBezTo>
                      <a:pt x="46" y="35"/>
                      <a:pt x="46" y="35"/>
                      <a:pt x="46" y="35"/>
                    </a:cubicBezTo>
                    <a:cubicBezTo>
                      <a:pt x="39" y="35"/>
                      <a:pt x="39" y="35"/>
                      <a:pt x="39" y="35"/>
                    </a:cubicBezTo>
                    <a:cubicBezTo>
                      <a:pt x="33" y="35"/>
                      <a:pt x="31" y="33"/>
                      <a:pt x="31" y="28"/>
                    </a:cubicBezTo>
                    <a:cubicBezTo>
                      <a:pt x="31" y="5"/>
                      <a:pt x="31" y="5"/>
                      <a:pt x="31" y="5"/>
                    </a:cubicBezTo>
                    <a:cubicBezTo>
                      <a:pt x="22" y="5"/>
                      <a:pt x="22" y="5"/>
                      <a:pt x="22" y="5"/>
                    </a:cubicBezTo>
                    <a:cubicBezTo>
                      <a:pt x="22" y="16"/>
                      <a:pt x="21" y="24"/>
                      <a:pt x="20" y="27"/>
                    </a:cubicBezTo>
                    <a:cubicBezTo>
                      <a:pt x="18" y="32"/>
                      <a:pt x="15" y="36"/>
                      <a:pt x="9" y="40"/>
                    </a:cubicBezTo>
                    <a:cubicBezTo>
                      <a:pt x="8" y="39"/>
                      <a:pt x="7" y="37"/>
                      <a:pt x="5" y="36"/>
                    </a:cubicBezTo>
                    <a:cubicBezTo>
                      <a:pt x="11" y="33"/>
                      <a:pt x="14" y="29"/>
                      <a:pt x="15" y="25"/>
                    </a:cubicBezTo>
                    <a:cubicBezTo>
                      <a:pt x="16" y="23"/>
                      <a:pt x="17" y="16"/>
                      <a:pt x="17" y="5"/>
                    </a:cubicBezTo>
                    <a:cubicBezTo>
                      <a:pt x="5" y="5"/>
                      <a:pt x="5" y="5"/>
                      <a:pt x="5" y="5"/>
                    </a:cubicBezTo>
                    <a:cubicBezTo>
                      <a:pt x="5" y="47"/>
                      <a:pt x="5" y="47"/>
                      <a:pt x="5" y="47"/>
                    </a:cubicBezTo>
                    <a:cubicBezTo>
                      <a:pt x="47" y="47"/>
                      <a:pt x="47" y="47"/>
                      <a:pt x="47" y="47"/>
                    </a:cubicBezTo>
                    <a:cubicBezTo>
                      <a:pt x="47" y="5"/>
                      <a:pt x="47" y="5"/>
                      <a:pt x="47" y="5"/>
                    </a:cubicBezTo>
                    <a:cubicBezTo>
                      <a:pt x="36" y="5"/>
                      <a:pt x="36" y="5"/>
                      <a:pt x="36" y="5"/>
                    </a:cubicBezTo>
                    <a:cubicBezTo>
                      <a:pt x="36" y="27"/>
                      <a:pt x="36" y="27"/>
                      <a:pt x="36" y="27"/>
                    </a:cubicBezTo>
                    <a:cubicBezTo>
                      <a:pt x="36" y="29"/>
                      <a:pt x="37" y="30"/>
                      <a:pt x="39" y="3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0" name="Freeform 227"/>
              <p:cNvSpPr>
                <a:spLocks noEditPoints="1"/>
              </p:cNvSpPr>
              <p:nvPr/>
            </p:nvSpPr>
            <p:spPr bwMode="auto">
              <a:xfrm>
                <a:off x="5122" y="1996"/>
                <a:ext cx="103" cy="113"/>
              </a:xfrm>
              <a:custGeom>
                <a:avLst/>
                <a:gdLst>
                  <a:gd name="T0" fmla="*/ 19 w 55"/>
                  <a:gd name="T1" fmla="*/ 0 h 60"/>
                  <a:gd name="T2" fmla="*/ 28 w 55"/>
                  <a:gd name="T3" fmla="*/ 0 h 60"/>
                  <a:gd name="T4" fmla="*/ 28 w 55"/>
                  <a:gd name="T5" fmla="*/ 38 h 60"/>
                  <a:gd name="T6" fmla="*/ 24 w 55"/>
                  <a:gd name="T7" fmla="*/ 85 h 60"/>
                  <a:gd name="T8" fmla="*/ 6 w 55"/>
                  <a:gd name="T9" fmla="*/ 113 h 60"/>
                  <a:gd name="T10" fmla="*/ 0 w 55"/>
                  <a:gd name="T11" fmla="*/ 104 h 60"/>
                  <a:gd name="T12" fmla="*/ 15 w 55"/>
                  <a:gd name="T13" fmla="*/ 79 h 60"/>
                  <a:gd name="T14" fmla="*/ 19 w 55"/>
                  <a:gd name="T15" fmla="*/ 38 h 60"/>
                  <a:gd name="T16" fmla="*/ 19 w 55"/>
                  <a:gd name="T17" fmla="*/ 0 h 60"/>
                  <a:gd name="T18" fmla="*/ 56 w 55"/>
                  <a:gd name="T19" fmla="*/ 6 h 60"/>
                  <a:gd name="T20" fmla="*/ 66 w 55"/>
                  <a:gd name="T21" fmla="*/ 6 h 60"/>
                  <a:gd name="T22" fmla="*/ 66 w 55"/>
                  <a:gd name="T23" fmla="*/ 104 h 60"/>
                  <a:gd name="T24" fmla="*/ 56 w 55"/>
                  <a:gd name="T25" fmla="*/ 104 h 60"/>
                  <a:gd name="T26" fmla="*/ 56 w 55"/>
                  <a:gd name="T27" fmla="*/ 6 h 60"/>
                  <a:gd name="T28" fmla="*/ 94 w 55"/>
                  <a:gd name="T29" fmla="*/ 0 h 60"/>
                  <a:gd name="T30" fmla="*/ 103 w 55"/>
                  <a:gd name="T31" fmla="*/ 0 h 60"/>
                  <a:gd name="T32" fmla="*/ 103 w 55"/>
                  <a:gd name="T33" fmla="*/ 111 h 60"/>
                  <a:gd name="T34" fmla="*/ 94 w 55"/>
                  <a:gd name="T35" fmla="*/ 111 h 60"/>
                  <a:gd name="T36" fmla="*/ 94 w 55"/>
                  <a:gd name="T37" fmla="*/ 0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60"/>
                  <a:gd name="T59" fmla="*/ 55 w 55"/>
                  <a:gd name="T60" fmla="*/ 60 h 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60">
                    <a:moveTo>
                      <a:pt x="10" y="0"/>
                    </a:moveTo>
                    <a:cubicBezTo>
                      <a:pt x="15" y="0"/>
                      <a:pt x="15" y="0"/>
                      <a:pt x="15" y="0"/>
                    </a:cubicBezTo>
                    <a:cubicBezTo>
                      <a:pt x="15" y="20"/>
                      <a:pt x="15" y="20"/>
                      <a:pt x="15" y="20"/>
                    </a:cubicBezTo>
                    <a:cubicBezTo>
                      <a:pt x="15" y="31"/>
                      <a:pt x="14" y="39"/>
                      <a:pt x="13" y="45"/>
                    </a:cubicBezTo>
                    <a:cubicBezTo>
                      <a:pt x="11" y="50"/>
                      <a:pt x="8" y="55"/>
                      <a:pt x="3" y="60"/>
                    </a:cubicBezTo>
                    <a:cubicBezTo>
                      <a:pt x="2" y="58"/>
                      <a:pt x="1" y="57"/>
                      <a:pt x="0" y="55"/>
                    </a:cubicBezTo>
                    <a:cubicBezTo>
                      <a:pt x="4" y="51"/>
                      <a:pt x="7" y="46"/>
                      <a:pt x="8" y="42"/>
                    </a:cubicBezTo>
                    <a:cubicBezTo>
                      <a:pt x="10" y="37"/>
                      <a:pt x="10" y="30"/>
                      <a:pt x="10" y="20"/>
                    </a:cubicBezTo>
                    <a:lnTo>
                      <a:pt x="10" y="0"/>
                    </a:lnTo>
                    <a:close/>
                    <a:moveTo>
                      <a:pt x="30" y="3"/>
                    </a:moveTo>
                    <a:cubicBezTo>
                      <a:pt x="35" y="3"/>
                      <a:pt x="35" y="3"/>
                      <a:pt x="35" y="3"/>
                    </a:cubicBezTo>
                    <a:cubicBezTo>
                      <a:pt x="35" y="55"/>
                      <a:pt x="35" y="55"/>
                      <a:pt x="35" y="55"/>
                    </a:cubicBezTo>
                    <a:cubicBezTo>
                      <a:pt x="30" y="55"/>
                      <a:pt x="30" y="55"/>
                      <a:pt x="30" y="55"/>
                    </a:cubicBezTo>
                    <a:lnTo>
                      <a:pt x="30" y="3"/>
                    </a:lnTo>
                    <a:close/>
                    <a:moveTo>
                      <a:pt x="50" y="0"/>
                    </a:moveTo>
                    <a:cubicBezTo>
                      <a:pt x="55" y="0"/>
                      <a:pt x="55" y="0"/>
                      <a:pt x="55" y="0"/>
                    </a:cubicBezTo>
                    <a:cubicBezTo>
                      <a:pt x="55" y="59"/>
                      <a:pt x="55" y="59"/>
                      <a:pt x="55" y="59"/>
                    </a:cubicBezTo>
                    <a:cubicBezTo>
                      <a:pt x="50" y="59"/>
                      <a:pt x="50" y="59"/>
                      <a:pt x="50" y="59"/>
                    </a:cubicBezTo>
                    <a:lnTo>
                      <a:pt x="5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1" name="Freeform 228"/>
              <p:cNvSpPr/>
              <p:nvPr/>
            </p:nvSpPr>
            <p:spPr bwMode="auto">
              <a:xfrm>
                <a:off x="5924" y="2598"/>
                <a:ext cx="73" cy="75"/>
              </a:xfrm>
              <a:custGeom>
                <a:avLst/>
                <a:gdLst>
                  <a:gd name="T0" fmla="*/ 11 w 39"/>
                  <a:gd name="T1" fmla="*/ 13 h 40"/>
                  <a:gd name="T2" fmla="*/ 41 w 39"/>
                  <a:gd name="T3" fmla="*/ 13 h 40"/>
                  <a:gd name="T4" fmla="*/ 36 w 39"/>
                  <a:gd name="T5" fmla="*/ 4 h 40"/>
                  <a:gd name="T6" fmla="*/ 41 w 39"/>
                  <a:gd name="T7" fmla="*/ 0 h 40"/>
                  <a:gd name="T8" fmla="*/ 47 w 39"/>
                  <a:gd name="T9" fmla="*/ 9 h 40"/>
                  <a:gd name="T10" fmla="*/ 43 w 39"/>
                  <a:gd name="T11" fmla="*/ 13 h 40"/>
                  <a:gd name="T12" fmla="*/ 73 w 39"/>
                  <a:gd name="T13" fmla="*/ 13 h 40"/>
                  <a:gd name="T14" fmla="*/ 73 w 39"/>
                  <a:gd name="T15" fmla="*/ 19 h 40"/>
                  <a:gd name="T16" fmla="*/ 17 w 39"/>
                  <a:gd name="T17" fmla="*/ 19 h 40"/>
                  <a:gd name="T18" fmla="*/ 17 w 39"/>
                  <a:gd name="T19" fmla="*/ 38 h 40"/>
                  <a:gd name="T20" fmla="*/ 6 w 39"/>
                  <a:gd name="T21" fmla="*/ 75 h 40"/>
                  <a:gd name="T22" fmla="*/ 0 w 39"/>
                  <a:gd name="T23" fmla="*/ 71 h 40"/>
                  <a:gd name="T24" fmla="*/ 11 w 39"/>
                  <a:gd name="T25" fmla="*/ 38 h 40"/>
                  <a:gd name="T26" fmla="*/ 11 w 39"/>
                  <a:gd name="T27" fmla="*/ 13 h 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40"/>
                  <a:gd name="T44" fmla="*/ 39 w 39"/>
                  <a:gd name="T45" fmla="*/ 40 h 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40">
                    <a:moveTo>
                      <a:pt x="6" y="7"/>
                    </a:moveTo>
                    <a:cubicBezTo>
                      <a:pt x="22" y="7"/>
                      <a:pt x="22" y="7"/>
                      <a:pt x="22" y="7"/>
                    </a:cubicBezTo>
                    <a:cubicBezTo>
                      <a:pt x="21" y="5"/>
                      <a:pt x="20" y="4"/>
                      <a:pt x="19" y="2"/>
                    </a:cubicBezTo>
                    <a:cubicBezTo>
                      <a:pt x="22" y="0"/>
                      <a:pt x="22" y="0"/>
                      <a:pt x="22" y="0"/>
                    </a:cubicBezTo>
                    <a:cubicBezTo>
                      <a:pt x="23" y="2"/>
                      <a:pt x="24" y="4"/>
                      <a:pt x="25" y="5"/>
                    </a:cubicBezTo>
                    <a:cubicBezTo>
                      <a:pt x="23" y="7"/>
                      <a:pt x="23" y="7"/>
                      <a:pt x="23" y="7"/>
                    </a:cubicBezTo>
                    <a:cubicBezTo>
                      <a:pt x="39" y="7"/>
                      <a:pt x="39" y="7"/>
                      <a:pt x="39" y="7"/>
                    </a:cubicBezTo>
                    <a:cubicBezTo>
                      <a:pt x="39" y="10"/>
                      <a:pt x="39" y="10"/>
                      <a:pt x="39" y="10"/>
                    </a:cubicBezTo>
                    <a:cubicBezTo>
                      <a:pt x="9" y="10"/>
                      <a:pt x="9" y="10"/>
                      <a:pt x="9" y="10"/>
                    </a:cubicBezTo>
                    <a:cubicBezTo>
                      <a:pt x="9" y="20"/>
                      <a:pt x="9" y="20"/>
                      <a:pt x="9" y="20"/>
                    </a:cubicBezTo>
                    <a:cubicBezTo>
                      <a:pt x="9" y="28"/>
                      <a:pt x="7" y="35"/>
                      <a:pt x="3" y="40"/>
                    </a:cubicBezTo>
                    <a:cubicBezTo>
                      <a:pt x="2" y="39"/>
                      <a:pt x="1" y="39"/>
                      <a:pt x="0" y="38"/>
                    </a:cubicBezTo>
                    <a:cubicBezTo>
                      <a:pt x="4" y="33"/>
                      <a:pt x="6" y="27"/>
                      <a:pt x="6" y="20"/>
                    </a:cubicBezTo>
                    <a:lnTo>
                      <a:pt x="6" y="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2" name="Freeform 229"/>
              <p:cNvSpPr>
                <a:spLocks noEditPoints="1"/>
              </p:cNvSpPr>
              <p:nvPr/>
            </p:nvSpPr>
            <p:spPr bwMode="auto">
              <a:xfrm>
                <a:off x="6001" y="2598"/>
                <a:ext cx="75" cy="75"/>
              </a:xfrm>
              <a:custGeom>
                <a:avLst/>
                <a:gdLst>
                  <a:gd name="T0" fmla="*/ 19 w 40"/>
                  <a:gd name="T1" fmla="*/ 47 h 40"/>
                  <a:gd name="T2" fmla="*/ 24 w 40"/>
                  <a:gd name="T3" fmla="*/ 51 h 40"/>
                  <a:gd name="T4" fmla="*/ 4 w 40"/>
                  <a:gd name="T5" fmla="*/ 71 h 40"/>
                  <a:gd name="T6" fmla="*/ 0 w 40"/>
                  <a:gd name="T7" fmla="*/ 68 h 40"/>
                  <a:gd name="T8" fmla="*/ 19 w 40"/>
                  <a:gd name="T9" fmla="*/ 47 h 40"/>
                  <a:gd name="T10" fmla="*/ 8 w 40"/>
                  <a:gd name="T11" fmla="*/ 43 h 40"/>
                  <a:gd name="T12" fmla="*/ 8 w 40"/>
                  <a:gd name="T13" fmla="*/ 38 h 40"/>
                  <a:gd name="T14" fmla="*/ 17 w 40"/>
                  <a:gd name="T15" fmla="*/ 17 h 40"/>
                  <a:gd name="T16" fmla="*/ 2 w 40"/>
                  <a:gd name="T17" fmla="*/ 17 h 40"/>
                  <a:gd name="T18" fmla="*/ 2 w 40"/>
                  <a:gd name="T19" fmla="*/ 11 h 40"/>
                  <a:gd name="T20" fmla="*/ 19 w 40"/>
                  <a:gd name="T21" fmla="*/ 11 h 40"/>
                  <a:gd name="T22" fmla="*/ 22 w 40"/>
                  <a:gd name="T23" fmla="*/ 0 h 40"/>
                  <a:gd name="T24" fmla="*/ 30 w 40"/>
                  <a:gd name="T25" fmla="*/ 2 h 40"/>
                  <a:gd name="T26" fmla="*/ 26 w 40"/>
                  <a:gd name="T27" fmla="*/ 11 h 40"/>
                  <a:gd name="T28" fmla="*/ 73 w 40"/>
                  <a:gd name="T29" fmla="*/ 11 h 40"/>
                  <a:gd name="T30" fmla="*/ 73 w 40"/>
                  <a:gd name="T31" fmla="*/ 17 h 40"/>
                  <a:gd name="T32" fmla="*/ 22 w 40"/>
                  <a:gd name="T33" fmla="*/ 17 h 40"/>
                  <a:gd name="T34" fmla="*/ 15 w 40"/>
                  <a:gd name="T35" fmla="*/ 38 h 40"/>
                  <a:gd name="T36" fmla="*/ 38 w 40"/>
                  <a:gd name="T37" fmla="*/ 38 h 40"/>
                  <a:gd name="T38" fmla="*/ 38 w 40"/>
                  <a:gd name="T39" fmla="*/ 21 h 40"/>
                  <a:gd name="T40" fmla="*/ 43 w 40"/>
                  <a:gd name="T41" fmla="*/ 21 h 40"/>
                  <a:gd name="T42" fmla="*/ 43 w 40"/>
                  <a:gd name="T43" fmla="*/ 38 h 40"/>
                  <a:gd name="T44" fmla="*/ 71 w 40"/>
                  <a:gd name="T45" fmla="*/ 38 h 40"/>
                  <a:gd name="T46" fmla="*/ 71 w 40"/>
                  <a:gd name="T47" fmla="*/ 43 h 40"/>
                  <a:gd name="T48" fmla="*/ 43 w 40"/>
                  <a:gd name="T49" fmla="*/ 43 h 40"/>
                  <a:gd name="T50" fmla="*/ 43 w 40"/>
                  <a:gd name="T51" fmla="*/ 66 h 40"/>
                  <a:gd name="T52" fmla="*/ 34 w 40"/>
                  <a:gd name="T53" fmla="*/ 75 h 40"/>
                  <a:gd name="T54" fmla="*/ 22 w 40"/>
                  <a:gd name="T55" fmla="*/ 75 h 40"/>
                  <a:gd name="T56" fmla="*/ 21 w 40"/>
                  <a:gd name="T57" fmla="*/ 68 h 40"/>
                  <a:gd name="T58" fmla="*/ 32 w 40"/>
                  <a:gd name="T59" fmla="*/ 68 h 40"/>
                  <a:gd name="T60" fmla="*/ 38 w 40"/>
                  <a:gd name="T61" fmla="*/ 64 h 40"/>
                  <a:gd name="T62" fmla="*/ 38 w 40"/>
                  <a:gd name="T63" fmla="*/ 43 h 40"/>
                  <a:gd name="T64" fmla="*/ 8 w 40"/>
                  <a:gd name="T65" fmla="*/ 43 h 40"/>
                  <a:gd name="T66" fmla="*/ 51 w 40"/>
                  <a:gd name="T67" fmla="*/ 52 h 40"/>
                  <a:gd name="T68" fmla="*/ 54 w 40"/>
                  <a:gd name="T69" fmla="*/ 49 h 40"/>
                  <a:gd name="T70" fmla="*/ 75 w 40"/>
                  <a:gd name="T71" fmla="*/ 66 h 40"/>
                  <a:gd name="T72" fmla="*/ 71 w 40"/>
                  <a:gd name="T73" fmla="*/ 71 h 40"/>
                  <a:gd name="T74" fmla="*/ 51 w 40"/>
                  <a:gd name="T75" fmla="*/ 52 h 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
                  <a:gd name="T115" fmla="*/ 0 h 40"/>
                  <a:gd name="T116" fmla="*/ 40 w 40"/>
                  <a:gd name="T117" fmla="*/ 40 h 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 h="40">
                    <a:moveTo>
                      <a:pt x="10" y="25"/>
                    </a:moveTo>
                    <a:cubicBezTo>
                      <a:pt x="13" y="27"/>
                      <a:pt x="13" y="27"/>
                      <a:pt x="13" y="27"/>
                    </a:cubicBezTo>
                    <a:cubicBezTo>
                      <a:pt x="10" y="31"/>
                      <a:pt x="6" y="35"/>
                      <a:pt x="2" y="38"/>
                    </a:cubicBezTo>
                    <a:cubicBezTo>
                      <a:pt x="1" y="38"/>
                      <a:pt x="1" y="37"/>
                      <a:pt x="0" y="36"/>
                    </a:cubicBezTo>
                    <a:cubicBezTo>
                      <a:pt x="3" y="33"/>
                      <a:pt x="7" y="29"/>
                      <a:pt x="10" y="25"/>
                    </a:cubicBezTo>
                    <a:close/>
                    <a:moveTo>
                      <a:pt x="4" y="23"/>
                    </a:moveTo>
                    <a:cubicBezTo>
                      <a:pt x="4" y="20"/>
                      <a:pt x="4" y="20"/>
                      <a:pt x="4" y="20"/>
                    </a:cubicBezTo>
                    <a:cubicBezTo>
                      <a:pt x="9" y="9"/>
                      <a:pt x="9" y="9"/>
                      <a:pt x="9" y="9"/>
                    </a:cubicBezTo>
                    <a:cubicBezTo>
                      <a:pt x="1" y="9"/>
                      <a:pt x="1" y="9"/>
                      <a:pt x="1" y="9"/>
                    </a:cubicBezTo>
                    <a:cubicBezTo>
                      <a:pt x="1" y="6"/>
                      <a:pt x="1" y="6"/>
                      <a:pt x="1" y="6"/>
                    </a:cubicBezTo>
                    <a:cubicBezTo>
                      <a:pt x="10" y="6"/>
                      <a:pt x="10" y="6"/>
                      <a:pt x="10" y="6"/>
                    </a:cubicBezTo>
                    <a:cubicBezTo>
                      <a:pt x="12" y="0"/>
                      <a:pt x="12" y="0"/>
                      <a:pt x="12" y="0"/>
                    </a:cubicBezTo>
                    <a:cubicBezTo>
                      <a:pt x="16" y="1"/>
                      <a:pt x="16" y="1"/>
                      <a:pt x="16" y="1"/>
                    </a:cubicBezTo>
                    <a:cubicBezTo>
                      <a:pt x="14" y="6"/>
                      <a:pt x="14" y="6"/>
                      <a:pt x="14" y="6"/>
                    </a:cubicBezTo>
                    <a:cubicBezTo>
                      <a:pt x="39" y="6"/>
                      <a:pt x="39" y="6"/>
                      <a:pt x="39" y="6"/>
                    </a:cubicBezTo>
                    <a:cubicBezTo>
                      <a:pt x="39" y="9"/>
                      <a:pt x="39" y="9"/>
                      <a:pt x="39" y="9"/>
                    </a:cubicBezTo>
                    <a:cubicBezTo>
                      <a:pt x="12" y="9"/>
                      <a:pt x="12" y="9"/>
                      <a:pt x="12" y="9"/>
                    </a:cubicBezTo>
                    <a:cubicBezTo>
                      <a:pt x="8" y="20"/>
                      <a:pt x="8" y="20"/>
                      <a:pt x="8" y="20"/>
                    </a:cubicBezTo>
                    <a:cubicBezTo>
                      <a:pt x="20" y="20"/>
                      <a:pt x="20" y="20"/>
                      <a:pt x="20" y="20"/>
                    </a:cubicBezTo>
                    <a:cubicBezTo>
                      <a:pt x="20" y="11"/>
                      <a:pt x="20" y="11"/>
                      <a:pt x="20" y="11"/>
                    </a:cubicBezTo>
                    <a:cubicBezTo>
                      <a:pt x="23" y="11"/>
                      <a:pt x="23" y="11"/>
                      <a:pt x="23" y="11"/>
                    </a:cubicBezTo>
                    <a:cubicBezTo>
                      <a:pt x="23" y="20"/>
                      <a:pt x="23" y="20"/>
                      <a:pt x="23" y="20"/>
                    </a:cubicBezTo>
                    <a:cubicBezTo>
                      <a:pt x="38" y="20"/>
                      <a:pt x="38" y="20"/>
                      <a:pt x="38" y="20"/>
                    </a:cubicBezTo>
                    <a:cubicBezTo>
                      <a:pt x="38" y="23"/>
                      <a:pt x="38" y="23"/>
                      <a:pt x="38" y="23"/>
                    </a:cubicBezTo>
                    <a:cubicBezTo>
                      <a:pt x="23" y="23"/>
                      <a:pt x="23" y="23"/>
                      <a:pt x="23" y="23"/>
                    </a:cubicBezTo>
                    <a:cubicBezTo>
                      <a:pt x="23" y="35"/>
                      <a:pt x="23" y="35"/>
                      <a:pt x="23" y="35"/>
                    </a:cubicBezTo>
                    <a:cubicBezTo>
                      <a:pt x="23" y="38"/>
                      <a:pt x="21" y="40"/>
                      <a:pt x="18" y="40"/>
                    </a:cubicBezTo>
                    <a:cubicBezTo>
                      <a:pt x="16" y="40"/>
                      <a:pt x="14" y="40"/>
                      <a:pt x="12" y="40"/>
                    </a:cubicBezTo>
                    <a:cubicBezTo>
                      <a:pt x="12" y="39"/>
                      <a:pt x="12" y="37"/>
                      <a:pt x="11" y="36"/>
                    </a:cubicBezTo>
                    <a:cubicBezTo>
                      <a:pt x="13" y="36"/>
                      <a:pt x="15" y="36"/>
                      <a:pt x="17" y="36"/>
                    </a:cubicBezTo>
                    <a:cubicBezTo>
                      <a:pt x="19" y="36"/>
                      <a:pt x="20" y="35"/>
                      <a:pt x="20" y="34"/>
                    </a:cubicBezTo>
                    <a:cubicBezTo>
                      <a:pt x="20" y="23"/>
                      <a:pt x="20" y="23"/>
                      <a:pt x="20" y="23"/>
                    </a:cubicBezTo>
                    <a:lnTo>
                      <a:pt x="4" y="23"/>
                    </a:lnTo>
                    <a:close/>
                    <a:moveTo>
                      <a:pt x="27" y="28"/>
                    </a:moveTo>
                    <a:cubicBezTo>
                      <a:pt x="29" y="26"/>
                      <a:pt x="29" y="26"/>
                      <a:pt x="29" y="26"/>
                    </a:cubicBezTo>
                    <a:cubicBezTo>
                      <a:pt x="33" y="29"/>
                      <a:pt x="37" y="32"/>
                      <a:pt x="40" y="35"/>
                    </a:cubicBezTo>
                    <a:cubicBezTo>
                      <a:pt x="38" y="38"/>
                      <a:pt x="38" y="38"/>
                      <a:pt x="38" y="38"/>
                    </a:cubicBezTo>
                    <a:cubicBezTo>
                      <a:pt x="34" y="34"/>
                      <a:pt x="31" y="31"/>
                      <a:pt x="27" y="28"/>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3" name="Freeform 230"/>
              <p:cNvSpPr>
                <a:spLocks noEditPoints="1"/>
              </p:cNvSpPr>
              <p:nvPr/>
            </p:nvSpPr>
            <p:spPr bwMode="auto">
              <a:xfrm>
                <a:off x="6012" y="2773"/>
                <a:ext cx="32" cy="30"/>
              </a:xfrm>
              <a:custGeom>
                <a:avLst/>
                <a:gdLst>
                  <a:gd name="T0" fmla="*/ 2 w 17"/>
                  <a:gd name="T1" fmla="*/ 8 h 16"/>
                  <a:gd name="T2" fmla="*/ 15 w 17"/>
                  <a:gd name="T3" fmla="*/ 8 h 16"/>
                  <a:gd name="T4" fmla="*/ 15 w 17"/>
                  <a:gd name="T5" fmla="*/ 4 h 16"/>
                  <a:gd name="T6" fmla="*/ 4 w 17"/>
                  <a:gd name="T7" fmla="*/ 4 h 16"/>
                  <a:gd name="T8" fmla="*/ 4 w 17"/>
                  <a:gd name="T9" fmla="*/ 2 h 16"/>
                  <a:gd name="T10" fmla="*/ 26 w 17"/>
                  <a:gd name="T11" fmla="*/ 0 h 16"/>
                  <a:gd name="T12" fmla="*/ 28 w 17"/>
                  <a:gd name="T13" fmla="*/ 4 h 16"/>
                  <a:gd name="T14" fmla="*/ 17 w 17"/>
                  <a:gd name="T15" fmla="*/ 4 h 16"/>
                  <a:gd name="T16" fmla="*/ 17 w 17"/>
                  <a:gd name="T17" fmla="*/ 8 h 16"/>
                  <a:gd name="T18" fmla="*/ 30 w 17"/>
                  <a:gd name="T19" fmla="*/ 8 h 16"/>
                  <a:gd name="T20" fmla="*/ 30 w 17"/>
                  <a:gd name="T21" fmla="*/ 9 h 16"/>
                  <a:gd name="T22" fmla="*/ 19 w 17"/>
                  <a:gd name="T23" fmla="*/ 9 h 16"/>
                  <a:gd name="T24" fmla="*/ 32 w 17"/>
                  <a:gd name="T25" fmla="*/ 15 h 16"/>
                  <a:gd name="T26" fmla="*/ 30 w 17"/>
                  <a:gd name="T27" fmla="*/ 17 h 16"/>
                  <a:gd name="T28" fmla="*/ 17 w 17"/>
                  <a:gd name="T29" fmla="*/ 9 h 16"/>
                  <a:gd name="T30" fmla="*/ 17 w 17"/>
                  <a:gd name="T31" fmla="*/ 15 h 16"/>
                  <a:gd name="T32" fmla="*/ 15 w 17"/>
                  <a:gd name="T33" fmla="*/ 15 h 16"/>
                  <a:gd name="T34" fmla="*/ 15 w 17"/>
                  <a:gd name="T35" fmla="*/ 9 h 16"/>
                  <a:gd name="T36" fmla="*/ 2 w 17"/>
                  <a:gd name="T37" fmla="*/ 17 h 16"/>
                  <a:gd name="T38" fmla="*/ 0 w 17"/>
                  <a:gd name="T39" fmla="*/ 15 h 16"/>
                  <a:gd name="T40" fmla="*/ 13 w 17"/>
                  <a:gd name="T41" fmla="*/ 9 h 16"/>
                  <a:gd name="T42" fmla="*/ 2 w 17"/>
                  <a:gd name="T43" fmla="*/ 9 h 16"/>
                  <a:gd name="T44" fmla="*/ 2 w 17"/>
                  <a:gd name="T45" fmla="*/ 8 h 16"/>
                  <a:gd name="T46" fmla="*/ 6 w 17"/>
                  <a:gd name="T47" fmla="*/ 15 h 16"/>
                  <a:gd name="T48" fmla="*/ 26 w 17"/>
                  <a:gd name="T49" fmla="*/ 15 h 16"/>
                  <a:gd name="T50" fmla="*/ 26 w 17"/>
                  <a:gd name="T51" fmla="*/ 30 h 16"/>
                  <a:gd name="T52" fmla="*/ 24 w 17"/>
                  <a:gd name="T53" fmla="*/ 30 h 16"/>
                  <a:gd name="T54" fmla="*/ 24 w 17"/>
                  <a:gd name="T55" fmla="*/ 28 h 16"/>
                  <a:gd name="T56" fmla="*/ 8 w 17"/>
                  <a:gd name="T57" fmla="*/ 28 h 16"/>
                  <a:gd name="T58" fmla="*/ 8 w 17"/>
                  <a:gd name="T59" fmla="*/ 30 h 16"/>
                  <a:gd name="T60" fmla="*/ 6 w 17"/>
                  <a:gd name="T61" fmla="*/ 30 h 16"/>
                  <a:gd name="T62" fmla="*/ 6 w 17"/>
                  <a:gd name="T63" fmla="*/ 15 h 16"/>
                  <a:gd name="T64" fmla="*/ 24 w 17"/>
                  <a:gd name="T65" fmla="*/ 19 h 16"/>
                  <a:gd name="T66" fmla="*/ 8 w 17"/>
                  <a:gd name="T67" fmla="*/ 19 h 16"/>
                  <a:gd name="T68" fmla="*/ 8 w 17"/>
                  <a:gd name="T69" fmla="*/ 21 h 16"/>
                  <a:gd name="T70" fmla="*/ 24 w 17"/>
                  <a:gd name="T71" fmla="*/ 21 h 16"/>
                  <a:gd name="T72" fmla="*/ 24 w 17"/>
                  <a:gd name="T73" fmla="*/ 19 h 16"/>
                  <a:gd name="T74" fmla="*/ 8 w 17"/>
                  <a:gd name="T75" fmla="*/ 26 h 16"/>
                  <a:gd name="T76" fmla="*/ 24 w 17"/>
                  <a:gd name="T77" fmla="*/ 26 h 16"/>
                  <a:gd name="T78" fmla="*/ 24 w 17"/>
                  <a:gd name="T79" fmla="*/ 22 h 16"/>
                  <a:gd name="T80" fmla="*/ 8 w 17"/>
                  <a:gd name="T81" fmla="*/ 22 h 16"/>
                  <a:gd name="T82" fmla="*/ 8 w 17"/>
                  <a:gd name="T83" fmla="*/ 26 h 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
                  <a:gd name="T127" fmla="*/ 0 h 16"/>
                  <a:gd name="T128" fmla="*/ 17 w 17"/>
                  <a:gd name="T129" fmla="*/ 16 h 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 h="16">
                    <a:moveTo>
                      <a:pt x="1" y="4"/>
                    </a:moveTo>
                    <a:cubicBezTo>
                      <a:pt x="8" y="4"/>
                      <a:pt x="8" y="4"/>
                      <a:pt x="8" y="4"/>
                    </a:cubicBezTo>
                    <a:cubicBezTo>
                      <a:pt x="8" y="2"/>
                      <a:pt x="8" y="2"/>
                      <a:pt x="8" y="2"/>
                    </a:cubicBezTo>
                    <a:cubicBezTo>
                      <a:pt x="6" y="2"/>
                      <a:pt x="4" y="2"/>
                      <a:pt x="2" y="2"/>
                    </a:cubicBezTo>
                    <a:cubicBezTo>
                      <a:pt x="2" y="2"/>
                      <a:pt x="2" y="1"/>
                      <a:pt x="2" y="1"/>
                    </a:cubicBezTo>
                    <a:cubicBezTo>
                      <a:pt x="6" y="1"/>
                      <a:pt x="10" y="1"/>
                      <a:pt x="14" y="0"/>
                    </a:cubicBezTo>
                    <a:cubicBezTo>
                      <a:pt x="15" y="2"/>
                      <a:pt x="15" y="2"/>
                      <a:pt x="15" y="2"/>
                    </a:cubicBezTo>
                    <a:cubicBezTo>
                      <a:pt x="13" y="2"/>
                      <a:pt x="11" y="2"/>
                      <a:pt x="9" y="2"/>
                    </a:cubicBezTo>
                    <a:cubicBezTo>
                      <a:pt x="9" y="4"/>
                      <a:pt x="9" y="4"/>
                      <a:pt x="9" y="4"/>
                    </a:cubicBezTo>
                    <a:cubicBezTo>
                      <a:pt x="16" y="4"/>
                      <a:pt x="16" y="4"/>
                      <a:pt x="16" y="4"/>
                    </a:cubicBezTo>
                    <a:cubicBezTo>
                      <a:pt x="16" y="5"/>
                      <a:pt x="16" y="5"/>
                      <a:pt x="16" y="5"/>
                    </a:cubicBezTo>
                    <a:cubicBezTo>
                      <a:pt x="10" y="5"/>
                      <a:pt x="10" y="5"/>
                      <a:pt x="10" y="5"/>
                    </a:cubicBezTo>
                    <a:cubicBezTo>
                      <a:pt x="12" y="6"/>
                      <a:pt x="14" y="7"/>
                      <a:pt x="17" y="8"/>
                    </a:cubicBezTo>
                    <a:cubicBezTo>
                      <a:pt x="16" y="8"/>
                      <a:pt x="16" y="9"/>
                      <a:pt x="16" y="9"/>
                    </a:cubicBezTo>
                    <a:cubicBezTo>
                      <a:pt x="13" y="8"/>
                      <a:pt x="11" y="7"/>
                      <a:pt x="9" y="5"/>
                    </a:cubicBezTo>
                    <a:cubicBezTo>
                      <a:pt x="9" y="8"/>
                      <a:pt x="9" y="8"/>
                      <a:pt x="9" y="8"/>
                    </a:cubicBezTo>
                    <a:cubicBezTo>
                      <a:pt x="8" y="8"/>
                      <a:pt x="8" y="8"/>
                      <a:pt x="8" y="8"/>
                    </a:cubicBezTo>
                    <a:cubicBezTo>
                      <a:pt x="8" y="5"/>
                      <a:pt x="8" y="5"/>
                      <a:pt x="8" y="5"/>
                    </a:cubicBezTo>
                    <a:cubicBezTo>
                      <a:pt x="6" y="7"/>
                      <a:pt x="4" y="8"/>
                      <a:pt x="1" y="9"/>
                    </a:cubicBezTo>
                    <a:cubicBezTo>
                      <a:pt x="1" y="9"/>
                      <a:pt x="0" y="9"/>
                      <a:pt x="0" y="8"/>
                    </a:cubicBezTo>
                    <a:cubicBezTo>
                      <a:pt x="3" y="7"/>
                      <a:pt x="5" y="6"/>
                      <a:pt x="7" y="5"/>
                    </a:cubicBezTo>
                    <a:cubicBezTo>
                      <a:pt x="1" y="5"/>
                      <a:pt x="1" y="5"/>
                      <a:pt x="1" y="5"/>
                    </a:cubicBezTo>
                    <a:lnTo>
                      <a:pt x="1" y="4"/>
                    </a:lnTo>
                    <a:close/>
                    <a:moveTo>
                      <a:pt x="3" y="8"/>
                    </a:moveTo>
                    <a:cubicBezTo>
                      <a:pt x="14" y="8"/>
                      <a:pt x="14" y="8"/>
                      <a:pt x="14" y="8"/>
                    </a:cubicBezTo>
                    <a:cubicBezTo>
                      <a:pt x="14" y="16"/>
                      <a:pt x="14" y="16"/>
                      <a:pt x="14" y="16"/>
                    </a:cubicBezTo>
                    <a:cubicBezTo>
                      <a:pt x="13" y="16"/>
                      <a:pt x="13" y="16"/>
                      <a:pt x="13" y="16"/>
                    </a:cubicBezTo>
                    <a:cubicBezTo>
                      <a:pt x="13" y="15"/>
                      <a:pt x="13" y="15"/>
                      <a:pt x="13" y="15"/>
                    </a:cubicBezTo>
                    <a:cubicBezTo>
                      <a:pt x="4" y="15"/>
                      <a:pt x="4" y="15"/>
                      <a:pt x="4" y="15"/>
                    </a:cubicBezTo>
                    <a:cubicBezTo>
                      <a:pt x="4" y="16"/>
                      <a:pt x="4" y="16"/>
                      <a:pt x="4" y="16"/>
                    </a:cubicBezTo>
                    <a:cubicBezTo>
                      <a:pt x="3" y="16"/>
                      <a:pt x="3" y="16"/>
                      <a:pt x="3" y="16"/>
                    </a:cubicBezTo>
                    <a:lnTo>
                      <a:pt x="3" y="8"/>
                    </a:lnTo>
                    <a:close/>
                    <a:moveTo>
                      <a:pt x="13" y="10"/>
                    </a:moveTo>
                    <a:cubicBezTo>
                      <a:pt x="4" y="10"/>
                      <a:pt x="4" y="10"/>
                      <a:pt x="4" y="10"/>
                    </a:cubicBezTo>
                    <a:cubicBezTo>
                      <a:pt x="4" y="11"/>
                      <a:pt x="4" y="11"/>
                      <a:pt x="4" y="11"/>
                    </a:cubicBezTo>
                    <a:cubicBezTo>
                      <a:pt x="13" y="11"/>
                      <a:pt x="13" y="11"/>
                      <a:pt x="13" y="11"/>
                    </a:cubicBezTo>
                    <a:lnTo>
                      <a:pt x="13" y="10"/>
                    </a:lnTo>
                    <a:close/>
                    <a:moveTo>
                      <a:pt x="4" y="14"/>
                    </a:moveTo>
                    <a:cubicBezTo>
                      <a:pt x="13" y="14"/>
                      <a:pt x="13" y="14"/>
                      <a:pt x="13" y="14"/>
                    </a:cubicBezTo>
                    <a:cubicBezTo>
                      <a:pt x="13" y="12"/>
                      <a:pt x="13" y="12"/>
                      <a:pt x="13" y="12"/>
                    </a:cubicBezTo>
                    <a:cubicBezTo>
                      <a:pt x="4" y="12"/>
                      <a:pt x="4" y="12"/>
                      <a:pt x="4" y="12"/>
                    </a:cubicBezTo>
                    <a:lnTo>
                      <a:pt x="4" y="1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4" name="Freeform 231"/>
              <p:cNvSpPr>
                <a:spLocks noEditPoints="1"/>
              </p:cNvSpPr>
              <p:nvPr/>
            </p:nvSpPr>
            <p:spPr bwMode="auto">
              <a:xfrm>
                <a:off x="6044" y="2773"/>
                <a:ext cx="32" cy="30"/>
              </a:xfrm>
              <a:custGeom>
                <a:avLst/>
                <a:gdLst>
                  <a:gd name="T0" fmla="*/ 8 w 17"/>
                  <a:gd name="T1" fmla="*/ 13 h 16"/>
                  <a:gd name="T2" fmla="*/ 0 w 17"/>
                  <a:gd name="T3" fmla="*/ 9 h 16"/>
                  <a:gd name="T4" fmla="*/ 8 w 17"/>
                  <a:gd name="T5" fmla="*/ 9 h 16"/>
                  <a:gd name="T6" fmla="*/ 13 w 17"/>
                  <a:gd name="T7" fmla="*/ 6 h 16"/>
                  <a:gd name="T8" fmla="*/ 9 w 17"/>
                  <a:gd name="T9" fmla="*/ 4 h 16"/>
                  <a:gd name="T10" fmla="*/ 13 w 17"/>
                  <a:gd name="T11" fmla="*/ 0 h 16"/>
                  <a:gd name="T12" fmla="*/ 15 w 17"/>
                  <a:gd name="T13" fmla="*/ 4 h 16"/>
                  <a:gd name="T14" fmla="*/ 23 w 17"/>
                  <a:gd name="T15" fmla="*/ 0 h 16"/>
                  <a:gd name="T16" fmla="*/ 24 w 17"/>
                  <a:gd name="T17" fmla="*/ 4 h 16"/>
                  <a:gd name="T18" fmla="*/ 28 w 17"/>
                  <a:gd name="T19" fmla="*/ 6 h 16"/>
                  <a:gd name="T20" fmla="*/ 24 w 17"/>
                  <a:gd name="T21" fmla="*/ 9 h 16"/>
                  <a:gd name="T22" fmla="*/ 30 w 17"/>
                  <a:gd name="T23" fmla="*/ 11 h 16"/>
                  <a:gd name="T24" fmla="*/ 32 w 17"/>
                  <a:gd name="T25" fmla="*/ 19 h 16"/>
                  <a:gd name="T26" fmla="*/ 24 w 17"/>
                  <a:gd name="T27" fmla="*/ 17 h 16"/>
                  <a:gd name="T28" fmla="*/ 23 w 17"/>
                  <a:gd name="T29" fmla="*/ 24 h 16"/>
                  <a:gd name="T30" fmla="*/ 13 w 17"/>
                  <a:gd name="T31" fmla="*/ 22 h 16"/>
                  <a:gd name="T32" fmla="*/ 15 w 17"/>
                  <a:gd name="T33" fmla="*/ 28 h 16"/>
                  <a:gd name="T34" fmla="*/ 26 w 17"/>
                  <a:gd name="T35" fmla="*/ 26 h 16"/>
                  <a:gd name="T36" fmla="*/ 30 w 17"/>
                  <a:gd name="T37" fmla="*/ 22 h 16"/>
                  <a:gd name="T38" fmla="*/ 24 w 17"/>
                  <a:gd name="T39" fmla="*/ 30 h 16"/>
                  <a:gd name="T40" fmla="*/ 11 w 17"/>
                  <a:gd name="T41" fmla="*/ 26 h 16"/>
                  <a:gd name="T42" fmla="*/ 8 w 17"/>
                  <a:gd name="T43" fmla="*/ 21 h 16"/>
                  <a:gd name="T44" fmla="*/ 4 w 17"/>
                  <a:gd name="T45" fmla="*/ 30 h 16"/>
                  <a:gd name="T46" fmla="*/ 4 w 17"/>
                  <a:gd name="T47" fmla="*/ 17 h 16"/>
                  <a:gd name="T48" fmla="*/ 6 w 17"/>
                  <a:gd name="T49" fmla="*/ 19 h 16"/>
                  <a:gd name="T50" fmla="*/ 8 w 17"/>
                  <a:gd name="T51" fmla="*/ 11 h 16"/>
                  <a:gd name="T52" fmla="*/ 4 w 17"/>
                  <a:gd name="T53" fmla="*/ 0 h 16"/>
                  <a:gd name="T54" fmla="*/ 6 w 17"/>
                  <a:gd name="T55" fmla="*/ 8 h 16"/>
                  <a:gd name="T56" fmla="*/ 4 w 17"/>
                  <a:gd name="T57" fmla="*/ 0 h 16"/>
                  <a:gd name="T58" fmla="*/ 24 w 17"/>
                  <a:gd name="T59" fmla="*/ 15 h 16"/>
                  <a:gd name="T60" fmla="*/ 15 w 17"/>
                  <a:gd name="T61" fmla="*/ 11 h 16"/>
                  <a:gd name="T62" fmla="*/ 23 w 17"/>
                  <a:gd name="T63" fmla="*/ 17 h 16"/>
                  <a:gd name="T64" fmla="*/ 13 w 17"/>
                  <a:gd name="T65" fmla="*/ 21 h 16"/>
                  <a:gd name="T66" fmla="*/ 23 w 17"/>
                  <a:gd name="T67" fmla="*/ 17 h 16"/>
                  <a:gd name="T68" fmla="*/ 23 w 17"/>
                  <a:gd name="T69" fmla="*/ 9 h 16"/>
                  <a:gd name="T70" fmla="*/ 15 w 17"/>
                  <a:gd name="T71" fmla="*/ 6 h 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6"/>
                  <a:gd name="T110" fmla="*/ 17 w 17"/>
                  <a:gd name="T111" fmla="*/ 16 h 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6">
                    <a:moveTo>
                      <a:pt x="1" y="4"/>
                    </a:moveTo>
                    <a:cubicBezTo>
                      <a:pt x="2" y="5"/>
                      <a:pt x="3" y="6"/>
                      <a:pt x="4" y="7"/>
                    </a:cubicBezTo>
                    <a:cubicBezTo>
                      <a:pt x="3" y="8"/>
                      <a:pt x="3" y="8"/>
                      <a:pt x="3" y="8"/>
                    </a:cubicBezTo>
                    <a:cubicBezTo>
                      <a:pt x="2" y="7"/>
                      <a:pt x="1" y="6"/>
                      <a:pt x="0" y="5"/>
                    </a:cubicBezTo>
                    <a:lnTo>
                      <a:pt x="1" y="4"/>
                    </a:lnTo>
                    <a:close/>
                    <a:moveTo>
                      <a:pt x="4" y="5"/>
                    </a:moveTo>
                    <a:cubicBezTo>
                      <a:pt x="7" y="5"/>
                      <a:pt x="7" y="5"/>
                      <a:pt x="7" y="5"/>
                    </a:cubicBezTo>
                    <a:cubicBezTo>
                      <a:pt x="7" y="3"/>
                      <a:pt x="7" y="3"/>
                      <a:pt x="7" y="3"/>
                    </a:cubicBezTo>
                    <a:cubicBezTo>
                      <a:pt x="5" y="3"/>
                      <a:pt x="5" y="3"/>
                      <a:pt x="5" y="3"/>
                    </a:cubicBezTo>
                    <a:cubicBezTo>
                      <a:pt x="5" y="2"/>
                      <a:pt x="5" y="2"/>
                      <a:pt x="5" y="2"/>
                    </a:cubicBezTo>
                    <a:cubicBezTo>
                      <a:pt x="7" y="2"/>
                      <a:pt x="7" y="2"/>
                      <a:pt x="7" y="2"/>
                    </a:cubicBezTo>
                    <a:cubicBezTo>
                      <a:pt x="7" y="0"/>
                      <a:pt x="7" y="0"/>
                      <a:pt x="7" y="0"/>
                    </a:cubicBezTo>
                    <a:cubicBezTo>
                      <a:pt x="8" y="0"/>
                      <a:pt x="8" y="0"/>
                      <a:pt x="8" y="0"/>
                    </a:cubicBezTo>
                    <a:cubicBezTo>
                      <a:pt x="8" y="2"/>
                      <a:pt x="8" y="2"/>
                      <a:pt x="8" y="2"/>
                    </a:cubicBezTo>
                    <a:cubicBezTo>
                      <a:pt x="12" y="2"/>
                      <a:pt x="12" y="2"/>
                      <a:pt x="12" y="2"/>
                    </a:cubicBezTo>
                    <a:cubicBezTo>
                      <a:pt x="12" y="0"/>
                      <a:pt x="12" y="0"/>
                      <a:pt x="12" y="0"/>
                    </a:cubicBezTo>
                    <a:cubicBezTo>
                      <a:pt x="13" y="0"/>
                      <a:pt x="13" y="0"/>
                      <a:pt x="13" y="0"/>
                    </a:cubicBezTo>
                    <a:cubicBezTo>
                      <a:pt x="13" y="2"/>
                      <a:pt x="13" y="2"/>
                      <a:pt x="13" y="2"/>
                    </a:cubicBezTo>
                    <a:cubicBezTo>
                      <a:pt x="15" y="2"/>
                      <a:pt x="15" y="2"/>
                      <a:pt x="15" y="2"/>
                    </a:cubicBezTo>
                    <a:cubicBezTo>
                      <a:pt x="15" y="3"/>
                      <a:pt x="15" y="3"/>
                      <a:pt x="15" y="3"/>
                    </a:cubicBezTo>
                    <a:cubicBezTo>
                      <a:pt x="13" y="3"/>
                      <a:pt x="13" y="3"/>
                      <a:pt x="13" y="3"/>
                    </a:cubicBezTo>
                    <a:cubicBezTo>
                      <a:pt x="13" y="5"/>
                      <a:pt x="13" y="5"/>
                      <a:pt x="13" y="5"/>
                    </a:cubicBezTo>
                    <a:cubicBezTo>
                      <a:pt x="16" y="5"/>
                      <a:pt x="16" y="5"/>
                      <a:pt x="16" y="5"/>
                    </a:cubicBezTo>
                    <a:cubicBezTo>
                      <a:pt x="16" y="6"/>
                      <a:pt x="16" y="6"/>
                      <a:pt x="16" y="6"/>
                    </a:cubicBezTo>
                    <a:cubicBezTo>
                      <a:pt x="13" y="6"/>
                      <a:pt x="13" y="6"/>
                      <a:pt x="13" y="6"/>
                    </a:cubicBezTo>
                    <a:cubicBezTo>
                      <a:pt x="14" y="8"/>
                      <a:pt x="15" y="9"/>
                      <a:pt x="17" y="10"/>
                    </a:cubicBezTo>
                    <a:cubicBezTo>
                      <a:pt x="16" y="10"/>
                      <a:pt x="16" y="11"/>
                      <a:pt x="16" y="11"/>
                    </a:cubicBezTo>
                    <a:cubicBezTo>
                      <a:pt x="15" y="10"/>
                      <a:pt x="14" y="9"/>
                      <a:pt x="13" y="9"/>
                    </a:cubicBezTo>
                    <a:cubicBezTo>
                      <a:pt x="13" y="13"/>
                      <a:pt x="13" y="13"/>
                      <a:pt x="13" y="13"/>
                    </a:cubicBezTo>
                    <a:cubicBezTo>
                      <a:pt x="12" y="13"/>
                      <a:pt x="12" y="13"/>
                      <a:pt x="12" y="13"/>
                    </a:cubicBezTo>
                    <a:cubicBezTo>
                      <a:pt x="12" y="12"/>
                      <a:pt x="12" y="12"/>
                      <a:pt x="12" y="12"/>
                    </a:cubicBezTo>
                    <a:cubicBezTo>
                      <a:pt x="7" y="12"/>
                      <a:pt x="7" y="12"/>
                      <a:pt x="7" y="12"/>
                    </a:cubicBezTo>
                    <a:cubicBezTo>
                      <a:pt x="7" y="13"/>
                      <a:pt x="7" y="13"/>
                      <a:pt x="7" y="13"/>
                    </a:cubicBezTo>
                    <a:cubicBezTo>
                      <a:pt x="7" y="14"/>
                      <a:pt x="8" y="15"/>
                      <a:pt x="8" y="15"/>
                    </a:cubicBezTo>
                    <a:cubicBezTo>
                      <a:pt x="13" y="15"/>
                      <a:pt x="13" y="15"/>
                      <a:pt x="13" y="15"/>
                    </a:cubicBezTo>
                    <a:cubicBezTo>
                      <a:pt x="13" y="15"/>
                      <a:pt x="14" y="14"/>
                      <a:pt x="14" y="14"/>
                    </a:cubicBezTo>
                    <a:cubicBezTo>
                      <a:pt x="14" y="13"/>
                      <a:pt x="14" y="13"/>
                      <a:pt x="14" y="12"/>
                    </a:cubicBezTo>
                    <a:cubicBezTo>
                      <a:pt x="15" y="12"/>
                      <a:pt x="15" y="12"/>
                      <a:pt x="16" y="12"/>
                    </a:cubicBezTo>
                    <a:cubicBezTo>
                      <a:pt x="16" y="13"/>
                      <a:pt x="15" y="14"/>
                      <a:pt x="15" y="14"/>
                    </a:cubicBezTo>
                    <a:cubicBezTo>
                      <a:pt x="15" y="15"/>
                      <a:pt x="14" y="16"/>
                      <a:pt x="13" y="16"/>
                    </a:cubicBezTo>
                    <a:cubicBezTo>
                      <a:pt x="8" y="16"/>
                      <a:pt x="8" y="16"/>
                      <a:pt x="8" y="16"/>
                    </a:cubicBezTo>
                    <a:cubicBezTo>
                      <a:pt x="7" y="16"/>
                      <a:pt x="6" y="15"/>
                      <a:pt x="6" y="14"/>
                    </a:cubicBezTo>
                    <a:cubicBezTo>
                      <a:pt x="6" y="9"/>
                      <a:pt x="6" y="9"/>
                      <a:pt x="6" y="9"/>
                    </a:cubicBezTo>
                    <a:cubicBezTo>
                      <a:pt x="5" y="10"/>
                      <a:pt x="5" y="11"/>
                      <a:pt x="4" y="11"/>
                    </a:cubicBezTo>
                    <a:cubicBezTo>
                      <a:pt x="4" y="11"/>
                      <a:pt x="4" y="10"/>
                      <a:pt x="3" y="10"/>
                    </a:cubicBezTo>
                    <a:cubicBezTo>
                      <a:pt x="3" y="12"/>
                      <a:pt x="2" y="14"/>
                      <a:pt x="2" y="16"/>
                    </a:cubicBezTo>
                    <a:cubicBezTo>
                      <a:pt x="0" y="16"/>
                      <a:pt x="0" y="16"/>
                      <a:pt x="0" y="16"/>
                    </a:cubicBezTo>
                    <a:cubicBezTo>
                      <a:pt x="1" y="14"/>
                      <a:pt x="2" y="12"/>
                      <a:pt x="2" y="9"/>
                    </a:cubicBezTo>
                    <a:cubicBezTo>
                      <a:pt x="3" y="9"/>
                      <a:pt x="3" y="9"/>
                      <a:pt x="3" y="9"/>
                    </a:cubicBezTo>
                    <a:cubicBezTo>
                      <a:pt x="3" y="10"/>
                      <a:pt x="3" y="10"/>
                      <a:pt x="3" y="10"/>
                    </a:cubicBezTo>
                    <a:cubicBezTo>
                      <a:pt x="5" y="9"/>
                      <a:pt x="6" y="8"/>
                      <a:pt x="7" y="6"/>
                    </a:cubicBezTo>
                    <a:cubicBezTo>
                      <a:pt x="4" y="6"/>
                      <a:pt x="4" y="6"/>
                      <a:pt x="4" y="6"/>
                    </a:cubicBezTo>
                    <a:lnTo>
                      <a:pt x="4" y="5"/>
                    </a:lnTo>
                    <a:close/>
                    <a:moveTo>
                      <a:pt x="2" y="0"/>
                    </a:moveTo>
                    <a:cubicBezTo>
                      <a:pt x="2" y="1"/>
                      <a:pt x="3" y="2"/>
                      <a:pt x="4" y="3"/>
                    </a:cubicBezTo>
                    <a:cubicBezTo>
                      <a:pt x="3" y="4"/>
                      <a:pt x="3" y="4"/>
                      <a:pt x="3" y="4"/>
                    </a:cubicBezTo>
                    <a:cubicBezTo>
                      <a:pt x="2" y="2"/>
                      <a:pt x="1" y="2"/>
                      <a:pt x="1" y="1"/>
                    </a:cubicBezTo>
                    <a:lnTo>
                      <a:pt x="2" y="0"/>
                    </a:lnTo>
                    <a:close/>
                    <a:moveTo>
                      <a:pt x="7" y="8"/>
                    </a:moveTo>
                    <a:cubicBezTo>
                      <a:pt x="13" y="8"/>
                      <a:pt x="13" y="8"/>
                      <a:pt x="13" y="8"/>
                    </a:cubicBezTo>
                    <a:cubicBezTo>
                      <a:pt x="12" y="8"/>
                      <a:pt x="12" y="7"/>
                      <a:pt x="12" y="6"/>
                    </a:cubicBezTo>
                    <a:cubicBezTo>
                      <a:pt x="8" y="6"/>
                      <a:pt x="8" y="6"/>
                      <a:pt x="8" y="6"/>
                    </a:cubicBezTo>
                    <a:cubicBezTo>
                      <a:pt x="8" y="7"/>
                      <a:pt x="7" y="8"/>
                      <a:pt x="7" y="8"/>
                    </a:cubicBezTo>
                    <a:close/>
                    <a:moveTo>
                      <a:pt x="12" y="9"/>
                    </a:moveTo>
                    <a:cubicBezTo>
                      <a:pt x="7" y="9"/>
                      <a:pt x="7" y="9"/>
                      <a:pt x="7" y="9"/>
                    </a:cubicBezTo>
                    <a:cubicBezTo>
                      <a:pt x="7" y="11"/>
                      <a:pt x="7" y="11"/>
                      <a:pt x="7" y="11"/>
                    </a:cubicBezTo>
                    <a:cubicBezTo>
                      <a:pt x="12" y="11"/>
                      <a:pt x="12" y="11"/>
                      <a:pt x="12" y="11"/>
                    </a:cubicBezTo>
                    <a:lnTo>
                      <a:pt x="12" y="9"/>
                    </a:lnTo>
                    <a:close/>
                    <a:moveTo>
                      <a:pt x="8" y="5"/>
                    </a:moveTo>
                    <a:cubicBezTo>
                      <a:pt x="12" y="5"/>
                      <a:pt x="12" y="5"/>
                      <a:pt x="12" y="5"/>
                    </a:cubicBezTo>
                    <a:cubicBezTo>
                      <a:pt x="12" y="3"/>
                      <a:pt x="12" y="3"/>
                      <a:pt x="12" y="3"/>
                    </a:cubicBezTo>
                    <a:cubicBezTo>
                      <a:pt x="8" y="3"/>
                      <a:pt x="8" y="3"/>
                      <a:pt x="8" y="3"/>
                    </a:cubicBezTo>
                    <a:lnTo>
                      <a:pt x="8"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5" name="Freeform 232"/>
              <p:cNvSpPr>
                <a:spLocks noEditPoints="1"/>
              </p:cNvSpPr>
              <p:nvPr/>
            </p:nvSpPr>
            <p:spPr bwMode="auto">
              <a:xfrm>
                <a:off x="5492" y="2045"/>
                <a:ext cx="54" cy="49"/>
              </a:xfrm>
              <a:custGeom>
                <a:avLst/>
                <a:gdLst>
                  <a:gd name="T0" fmla="*/ 0 w 29"/>
                  <a:gd name="T1" fmla="*/ 45 h 26"/>
                  <a:gd name="T2" fmla="*/ 24 w 29"/>
                  <a:gd name="T3" fmla="*/ 45 h 26"/>
                  <a:gd name="T4" fmla="*/ 24 w 29"/>
                  <a:gd name="T5" fmla="*/ 41 h 26"/>
                  <a:gd name="T6" fmla="*/ 4 w 29"/>
                  <a:gd name="T7" fmla="*/ 41 h 26"/>
                  <a:gd name="T8" fmla="*/ 4 w 29"/>
                  <a:gd name="T9" fmla="*/ 40 h 26"/>
                  <a:gd name="T10" fmla="*/ 24 w 29"/>
                  <a:gd name="T11" fmla="*/ 40 h 26"/>
                  <a:gd name="T12" fmla="*/ 24 w 29"/>
                  <a:gd name="T13" fmla="*/ 34 h 26"/>
                  <a:gd name="T14" fmla="*/ 9 w 29"/>
                  <a:gd name="T15" fmla="*/ 34 h 26"/>
                  <a:gd name="T16" fmla="*/ 9 w 29"/>
                  <a:gd name="T17" fmla="*/ 36 h 26"/>
                  <a:gd name="T18" fmla="*/ 6 w 29"/>
                  <a:gd name="T19" fmla="*/ 36 h 26"/>
                  <a:gd name="T20" fmla="*/ 6 w 29"/>
                  <a:gd name="T21" fmla="*/ 15 h 26"/>
                  <a:gd name="T22" fmla="*/ 24 w 29"/>
                  <a:gd name="T23" fmla="*/ 15 h 26"/>
                  <a:gd name="T24" fmla="*/ 24 w 29"/>
                  <a:gd name="T25" fmla="*/ 11 h 26"/>
                  <a:gd name="T26" fmla="*/ 0 w 29"/>
                  <a:gd name="T27" fmla="*/ 11 h 26"/>
                  <a:gd name="T28" fmla="*/ 0 w 29"/>
                  <a:gd name="T29" fmla="*/ 8 h 26"/>
                  <a:gd name="T30" fmla="*/ 24 w 29"/>
                  <a:gd name="T31" fmla="*/ 8 h 26"/>
                  <a:gd name="T32" fmla="*/ 24 w 29"/>
                  <a:gd name="T33" fmla="*/ 4 h 26"/>
                  <a:gd name="T34" fmla="*/ 4 w 29"/>
                  <a:gd name="T35" fmla="*/ 4 h 26"/>
                  <a:gd name="T36" fmla="*/ 4 w 29"/>
                  <a:gd name="T37" fmla="*/ 0 h 26"/>
                  <a:gd name="T38" fmla="*/ 48 w 29"/>
                  <a:gd name="T39" fmla="*/ 0 h 26"/>
                  <a:gd name="T40" fmla="*/ 48 w 29"/>
                  <a:gd name="T41" fmla="*/ 4 h 26"/>
                  <a:gd name="T42" fmla="*/ 28 w 29"/>
                  <a:gd name="T43" fmla="*/ 4 h 26"/>
                  <a:gd name="T44" fmla="*/ 28 w 29"/>
                  <a:gd name="T45" fmla="*/ 8 h 26"/>
                  <a:gd name="T46" fmla="*/ 54 w 29"/>
                  <a:gd name="T47" fmla="*/ 8 h 26"/>
                  <a:gd name="T48" fmla="*/ 54 w 29"/>
                  <a:gd name="T49" fmla="*/ 11 h 26"/>
                  <a:gd name="T50" fmla="*/ 28 w 29"/>
                  <a:gd name="T51" fmla="*/ 11 h 26"/>
                  <a:gd name="T52" fmla="*/ 28 w 29"/>
                  <a:gd name="T53" fmla="*/ 15 h 26"/>
                  <a:gd name="T54" fmla="*/ 47 w 29"/>
                  <a:gd name="T55" fmla="*/ 15 h 26"/>
                  <a:gd name="T56" fmla="*/ 47 w 29"/>
                  <a:gd name="T57" fmla="*/ 36 h 26"/>
                  <a:gd name="T58" fmla="*/ 43 w 29"/>
                  <a:gd name="T59" fmla="*/ 36 h 26"/>
                  <a:gd name="T60" fmla="*/ 43 w 29"/>
                  <a:gd name="T61" fmla="*/ 34 h 26"/>
                  <a:gd name="T62" fmla="*/ 28 w 29"/>
                  <a:gd name="T63" fmla="*/ 34 h 26"/>
                  <a:gd name="T64" fmla="*/ 28 w 29"/>
                  <a:gd name="T65" fmla="*/ 40 h 26"/>
                  <a:gd name="T66" fmla="*/ 48 w 29"/>
                  <a:gd name="T67" fmla="*/ 40 h 26"/>
                  <a:gd name="T68" fmla="*/ 48 w 29"/>
                  <a:gd name="T69" fmla="*/ 41 h 26"/>
                  <a:gd name="T70" fmla="*/ 28 w 29"/>
                  <a:gd name="T71" fmla="*/ 41 h 26"/>
                  <a:gd name="T72" fmla="*/ 28 w 29"/>
                  <a:gd name="T73" fmla="*/ 45 h 26"/>
                  <a:gd name="T74" fmla="*/ 54 w 29"/>
                  <a:gd name="T75" fmla="*/ 45 h 26"/>
                  <a:gd name="T76" fmla="*/ 54 w 29"/>
                  <a:gd name="T77" fmla="*/ 49 h 26"/>
                  <a:gd name="T78" fmla="*/ 0 w 29"/>
                  <a:gd name="T79" fmla="*/ 49 h 26"/>
                  <a:gd name="T80" fmla="*/ 0 w 29"/>
                  <a:gd name="T81" fmla="*/ 45 h 26"/>
                  <a:gd name="T82" fmla="*/ 9 w 29"/>
                  <a:gd name="T83" fmla="*/ 23 h 26"/>
                  <a:gd name="T84" fmla="*/ 24 w 29"/>
                  <a:gd name="T85" fmla="*/ 23 h 26"/>
                  <a:gd name="T86" fmla="*/ 24 w 29"/>
                  <a:gd name="T87" fmla="*/ 19 h 26"/>
                  <a:gd name="T88" fmla="*/ 9 w 29"/>
                  <a:gd name="T89" fmla="*/ 19 h 26"/>
                  <a:gd name="T90" fmla="*/ 9 w 29"/>
                  <a:gd name="T91" fmla="*/ 23 h 26"/>
                  <a:gd name="T92" fmla="*/ 9 w 29"/>
                  <a:gd name="T93" fmla="*/ 30 h 26"/>
                  <a:gd name="T94" fmla="*/ 24 w 29"/>
                  <a:gd name="T95" fmla="*/ 30 h 26"/>
                  <a:gd name="T96" fmla="*/ 24 w 29"/>
                  <a:gd name="T97" fmla="*/ 26 h 26"/>
                  <a:gd name="T98" fmla="*/ 9 w 29"/>
                  <a:gd name="T99" fmla="*/ 26 h 26"/>
                  <a:gd name="T100" fmla="*/ 9 w 29"/>
                  <a:gd name="T101" fmla="*/ 30 h 26"/>
                  <a:gd name="T102" fmla="*/ 43 w 29"/>
                  <a:gd name="T103" fmla="*/ 19 h 26"/>
                  <a:gd name="T104" fmla="*/ 28 w 29"/>
                  <a:gd name="T105" fmla="*/ 19 h 26"/>
                  <a:gd name="T106" fmla="*/ 28 w 29"/>
                  <a:gd name="T107" fmla="*/ 23 h 26"/>
                  <a:gd name="T108" fmla="*/ 43 w 29"/>
                  <a:gd name="T109" fmla="*/ 23 h 26"/>
                  <a:gd name="T110" fmla="*/ 43 w 29"/>
                  <a:gd name="T111" fmla="*/ 19 h 26"/>
                  <a:gd name="T112" fmla="*/ 28 w 29"/>
                  <a:gd name="T113" fmla="*/ 30 h 26"/>
                  <a:gd name="T114" fmla="*/ 43 w 29"/>
                  <a:gd name="T115" fmla="*/ 30 h 26"/>
                  <a:gd name="T116" fmla="*/ 43 w 29"/>
                  <a:gd name="T117" fmla="*/ 26 h 26"/>
                  <a:gd name="T118" fmla="*/ 28 w 29"/>
                  <a:gd name="T119" fmla="*/ 26 h 26"/>
                  <a:gd name="T120" fmla="*/ 28 w 29"/>
                  <a:gd name="T121" fmla="*/ 30 h 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9"/>
                  <a:gd name="T184" fmla="*/ 0 h 26"/>
                  <a:gd name="T185" fmla="*/ 29 w 29"/>
                  <a:gd name="T186" fmla="*/ 26 h 2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9" h="26">
                    <a:moveTo>
                      <a:pt x="0" y="24"/>
                    </a:moveTo>
                    <a:cubicBezTo>
                      <a:pt x="13" y="24"/>
                      <a:pt x="13" y="24"/>
                      <a:pt x="13" y="24"/>
                    </a:cubicBezTo>
                    <a:cubicBezTo>
                      <a:pt x="13" y="22"/>
                      <a:pt x="13" y="22"/>
                      <a:pt x="13" y="22"/>
                    </a:cubicBezTo>
                    <a:cubicBezTo>
                      <a:pt x="2" y="22"/>
                      <a:pt x="2" y="22"/>
                      <a:pt x="2" y="22"/>
                    </a:cubicBezTo>
                    <a:cubicBezTo>
                      <a:pt x="2" y="21"/>
                      <a:pt x="2" y="21"/>
                      <a:pt x="2" y="21"/>
                    </a:cubicBezTo>
                    <a:cubicBezTo>
                      <a:pt x="13" y="21"/>
                      <a:pt x="13" y="21"/>
                      <a:pt x="13" y="21"/>
                    </a:cubicBezTo>
                    <a:cubicBezTo>
                      <a:pt x="13" y="18"/>
                      <a:pt x="13" y="18"/>
                      <a:pt x="13" y="18"/>
                    </a:cubicBezTo>
                    <a:cubicBezTo>
                      <a:pt x="5" y="18"/>
                      <a:pt x="5" y="18"/>
                      <a:pt x="5" y="18"/>
                    </a:cubicBezTo>
                    <a:cubicBezTo>
                      <a:pt x="5" y="19"/>
                      <a:pt x="5" y="19"/>
                      <a:pt x="5" y="19"/>
                    </a:cubicBezTo>
                    <a:cubicBezTo>
                      <a:pt x="3" y="19"/>
                      <a:pt x="3" y="19"/>
                      <a:pt x="3" y="19"/>
                    </a:cubicBezTo>
                    <a:cubicBezTo>
                      <a:pt x="3" y="8"/>
                      <a:pt x="3" y="8"/>
                      <a:pt x="3" y="8"/>
                    </a:cubicBezTo>
                    <a:cubicBezTo>
                      <a:pt x="13" y="8"/>
                      <a:pt x="13" y="8"/>
                      <a:pt x="13" y="8"/>
                    </a:cubicBezTo>
                    <a:cubicBezTo>
                      <a:pt x="13" y="6"/>
                      <a:pt x="13" y="6"/>
                      <a:pt x="13" y="6"/>
                    </a:cubicBezTo>
                    <a:cubicBezTo>
                      <a:pt x="0" y="6"/>
                      <a:pt x="0" y="6"/>
                      <a:pt x="0" y="6"/>
                    </a:cubicBezTo>
                    <a:cubicBezTo>
                      <a:pt x="0" y="4"/>
                      <a:pt x="0" y="4"/>
                      <a:pt x="0" y="4"/>
                    </a:cubicBezTo>
                    <a:cubicBezTo>
                      <a:pt x="13" y="4"/>
                      <a:pt x="13" y="4"/>
                      <a:pt x="13" y="4"/>
                    </a:cubicBezTo>
                    <a:cubicBezTo>
                      <a:pt x="13" y="2"/>
                      <a:pt x="13" y="2"/>
                      <a:pt x="13" y="2"/>
                    </a:cubicBezTo>
                    <a:cubicBezTo>
                      <a:pt x="10" y="2"/>
                      <a:pt x="6" y="2"/>
                      <a:pt x="2" y="2"/>
                    </a:cubicBezTo>
                    <a:cubicBezTo>
                      <a:pt x="2" y="2"/>
                      <a:pt x="2" y="1"/>
                      <a:pt x="2" y="0"/>
                    </a:cubicBezTo>
                    <a:cubicBezTo>
                      <a:pt x="12" y="0"/>
                      <a:pt x="20" y="0"/>
                      <a:pt x="26" y="0"/>
                    </a:cubicBezTo>
                    <a:cubicBezTo>
                      <a:pt x="26" y="2"/>
                      <a:pt x="26" y="2"/>
                      <a:pt x="26" y="2"/>
                    </a:cubicBezTo>
                    <a:cubicBezTo>
                      <a:pt x="23" y="2"/>
                      <a:pt x="19" y="2"/>
                      <a:pt x="15" y="2"/>
                    </a:cubicBezTo>
                    <a:cubicBezTo>
                      <a:pt x="15" y="4"/>
                      <a:pt x="15" y="4"/>
                      <a:pt x="15" y="4"/>
                    </a:cubicBezTo>
                    <a:cubicBezTo>
                      <a:pt x="29" y="4"/>
                      <a:pt x="29" y="4"/>
                      <a:pt x="29" y="4"/>
                    </a:cubicBezTo>
                    <a:cubicBezTo>
                      <a:pt x="29" y="6"/>
                      <a:pt x="29" y="6"/>
                      <a:pt x="29" y="6"/>
                    </a:cubicBezTo>
                    <a:cubicBezTo>
                      <a:pt x="15" y="6"/>
                      <a:pt x="15" y="6"/>
                      <a:pt x="15" y="6"/>
                    </a:cubicBezTo>
                    <a:cubicBezTo>
                      <a:pt x="15" y="8"/>
                      <a:pt x="15" y="8"/>
                      <a:pt x="15" y="8"/>
                    </a:cubicBezTo>
                    <a:cubicBezTo>
                      <a:pt x="25" y="8"/>
                      <a:pt x="25" y="8"/>
                      <a:pt x="25" y="8"/>
                    </a:cubicBezTo>
                    <a:cubicBezTo>
                      <a:pt x="25" y="19"/>
                      <a:pt x="25" y="19"/>
                      <a:pt x="25" y="19"/>
                    </a:cubicBezTo>
                    <a:cubicBezTo>
                      <a:pt x="23" y="19"/>
                      <a:pt x="23" y="19"/>
                      <a:pt x="23" y="19"/>
                    </a:cubicBezTo>
                    <a:cubicBezTo>
                      <a:pt x="23" y="18"/>
                      <a:pt x="23" y="18"/>
                      <a:pt x="23" y="18"/>
                    </a:cubicBezTo>
                    <a:cubicBezTo>
                      <a:pt x="15" y="18"/>
                      <a:pt x="15" y="18"/>
                      <a:pt x="15" y="18"/>
                    </a:cubicBezTo>
                    <a:cubicBezTo>
                      <a:pt x="15" y="21"/>
                      <a:pt x="15" y="21"/>
                      <a:pt x="15" y="21"/>
                    </a:cubicBezTo>
                    <a:cubicBezTo>
                      <a:pt x="26" y="21"/>
                      <a:pt x="26" y="21"/>
                      <a:pt x="26" y="21"/>
                    </a:cubicBezTo>
                    <a:cubicBezTo>
                      <a:pt x="26" y="22"/>
                      <a:pt x="26" y="22"/>
                      <a:pt x="26" y="22"/>
                    </a:cubicBezTo>
                    <a:cubicBezTo>
                      <a:pt x="15" y="22"/>
                      <a:pt x="15" y="22"/>
                      <a:pt x="15" y="22"/>
                    </a:cubicBezTo>
                    <a:cubicBezTo>
                      <a:pt x="15" y="24"/>
                      <a:pt x="15" y="24"/>
                      <a:pt x="15" y="24"/>
                    </a:cubicBezTo>
                    <a:cubicBezTo>
                      <a:pt x="29" y="24"/>
                      <a:pt x="29" y="24"/>
                      <a:pt x="29" y="24"/>
                    </a:cubicBezTo>
                    <a:cubicBezTo>
                      <a:pt x="29" y="26"/>
                      <a:pt x="29" y="26"/>
                      <a:pt x="29" y="26"/>
                    </a:cubicBezTo>
                    <a:cubicBezTo>
                      <a:pt x="0" y="26"/>
                      <a:pt x="0" y="26"/>
                      <a:pt x="0" y="26"/>
                    </a:cubicBezTo>
                    <a:lnTo>
                      <a:pt x="0" y="24"/>
                    </a:lnTo>
                    <a:close/>
                    <a:moveTo>
                      <a:pt x="5" y="12"/>
                    </a:moveTo>
                    <a:cubicBezTo>
                      <a:pt x="13" y="12"/>
                      <a:pt x="13" y="12"/>
                      <a:pt x="13" y="12"/>
                    </a:cubicBezTo>
                    <a:cubicBezTo>
                      <a:pt x="13" y="10"/>
                      <a:pt x="13" y="10"/>
                      <a:pt x="13" y="10"/>
                    </a:cubicBezTo>
                    <a:cubicBezTo>
                      <a:pt x="5" y="10"/>
                      <a:pt x="5" y="10"/>
                      <a:pt x="5" y="10"/>
                    </a:cubicBezTo>
                    <a:lnTo>
                      <a:pt x="5" y="12"/>
                    </a:lnTo>
                    <a:close/>
                    <a:moveTo>
                      <a:pt x="5" y="16"/>
                    </a:moveTo>
                    <a:cubicBezTo>
                      <a:pt x="13" y="16"/>
                      <a:pt x="13" y="16"/>
                      <a:pt x="13" y="16"/>
                    </a:cubicBezTo>
                    <a:cubicBezTo>
                      <a:pt x="13" y="14"/>
                      <a:pt x="13" y="14"/>
                      <a:pt x="13" y="14"/>
                    </a:cubicBezTo>
                    <a:cubicBezTo>
                      <a:pt x="5" y="14"/>
                      <a:pt x="5" y="14"/>
                      <a:pt x="5" y="14"/>
                    </a:cubicBezTo>
                    <a:lnTo>
                      <a:pt x="5" y="16"/>
                    </a:lnTo>
                    <a:close/>
                    <a:moveTo>
                      <a:pt x="23" y="10"/>
                    </a:moveTo>
                    <a:cubicBezTo>
                      <a:pt x="15" y="10"/>
                      <a:pt x="15" y="10"/>
                      <a:pt x="15" y="10"/>
                    </a:cubicBezTo>
                    <a:cubicBezTo>
                      <a:pt x="15" y="12"/>
                      <a:pt x="15" y="12"/>
                      <a:pt x="15" y="12"/>
                    </a:cubicBezTo>
                    <a:cubicBezTo>
                      <a:pt x="23" y="12"/>
                      <a:pt x="23" y="12"/>
                      <a:pt x="23" y="12"/>
                    </a:cubicBezTo>
                    <a:lnTo>
                      <a:pt x="23" y="10"/>
                    </a:lnTo>
                    <a:close/>
                    <a:moveTo>
                      <a:pt x="15" y="16"/>
                    </a:moveTo>
                    <a:cubicBezTo>
                      <a:pt x="23" y="16"/>
                      <a:pt x="23" y="16"/>
                      <a:pt x="23" y="16"/>
                    </a:cubicBezTo>
                    <a:cubicBezTo>
                      <a:pt x="23" y="14"/>
                      <a:pt x="23" y="14"/>
                      <a:pt x="23" y="14"/>
                    </a:cubicBezTo>
                    <a:cubicBezTo>
                      <a:pt x="15" y="14"/>
                      <a:pt x="15" y="14"/>
                      <a:pt x="15" y="14"/>
                    </a:cubicBezTo>
                    <a:lnTo>
                      <a:pt x="15" y="1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6" name="Freeform 233"/>
              <p:cNvSpPr>
                <a:spLocks noEditPoints="1"/>
              </p:cNvSpPr>
              <p:nvPr/>
            </p:nvSpPr>
            <p:spPr bwMode="auto">
              <a:xfrm>
                <a:off x="5492" y="2109"/>
                <a:ext cx="54" cy="55"/>
              </a:xfrm>
              <a:custGeom>
                <a:avLst/>
                <a:gdLst>
                  <a:gd name="T0" fmla="*/ 26 w 29"/>
                  <a:gd name="T1" fmla="*/ 4 h 29"/>
                  <a:gd name="T2" fmla="*/ 30 w 29"/>
                  <a:gd name="T3" fmla="*/ 0 h 29"/>
                  <a:gd name="T4" fmla="*/ 34 w 29"/>
                  <a:gd name="T5" fmla="*/ 8 h 29"/>
                  <a:gd name="T6" fmla="*/ 30 w 29"/>
                  <a:gd name="T7" fmla="*/ 9 h 29"/>
                  <a:gd name="T8" fmla="*/ 52 w 29"/>
                  <a:gd name="T9" fmla="*/ 9 h 29"/>
                  <a:gd name="T10" fmla="*/ 52 w 29"/>
                  <a:gd name="T11" fmla="*/ 13 h 29"/>
                  <a:gd name="T12" fmla="*/ 9 w 29"/>
                  <a:gd name="T13" fmla="*/ 13 h 29"/>
                  <a:gd name="T14" fmla="*/ 9 w 29"/>
                  <a:gd name="T15" fmla="*/ 27 h 29"/>
                  <a:gd name="T16" fmla="*/ 4 w 29"/>
                  <a:gd name="T17" fmla="*/ 55 h 29"/>
                  <a:gd name="T18" fmla="*/ 0 w 29"/>
                  <a:gd name="T19" fmla="*/ 51 h 29"/>
                  <a:gd name="T20" fmla="*/ 6 w 29"/>
                  <a:gd name="T21" fmla="*/ 27 h 29"/>
                  <a:gd name="T22" fmla="*/ 6 w 29"/>
                  <a:gd name="T23" fmla="*/ 9 h 29"/>
                  <a:gd name="T24" fmla="*/ 30 w 29"/>
                  <a:gd name="T25" fmla="*/ 9 h 29"/>
                  <a:gd name="T26" fmla="*/ 26 w 29"/>
                  <a:gd name="T27" fmla="*/ 4 h 29"/>
                  <a:gd name="T28" fmla="*/ 13 w 29"/>
                  <a:gd name="T29" fmla="*/ 25 h 29"/>
                  <a:gd name="T30" fmla="*/ 28 w 29"/>
                  <a:gd name="T31" fmla="*/ 25 h 29"/>
                  <a:gd name="T32" fmla="*/ 28 w 29"/>
                  <a:gd name="T33" fmla="*/ 15 h 29"/>
                  <a:gd name="T34" fmla="*/ 34 w 29"/>
                  <a:gd name="T35" fmla="*/ 15 h 29"/>
                  <a:gd name="T36" fmla="*/ 34 w 29"/>
                  <a:gd name="T37" fmla="*/ 25 h 29"/>
                  <a:gd name="T38" fmla="*/ 52 w 29"/>
                  <a:gd name="T39" fmla="*/ 25 h 29"/>
                  <a:gd name="T40" fmla="*/ 52 w 29"/>
                  <a:gd name="T41" fmla="*/ 30 h 29"/>
                  <a:gd name="T42" fmla="*/ 34 w 29"/>
                  <a:gd name="T43" fmla="*/ 30 h 29"/>
                  <a:gd name="T44" fmla="*/ 54 w 29"/>
                  <a:gd name="T45" fmla="*/ 49 h 29"/>
                  <a:gd name="T46" fmla="*/ 50 w 29"/>
                  <a:gd name="T47" fmla="*/ 55 h 29"/>
                  <a:gd name="T48" fmla="*/ 32 w 29"/>
                  <a:gd name="T49" fmla="*/ 34 h 29"/>
                  <a:gd name="T50" fmla="*/ 13 w 29"/>
                  <a:gd name="T51" fmla="*/ 55 h 29"/>
                  <a:gd name="T52" fmla="*/ 9 w 29"/>
                  <a:gd name="T53" fmla="*/ 51 h 29"/>
                  <a:gd name="T54" fmla="*/ 28 w 29"/>
                  <a:gd name="T55" fmla="*/ 30 h 29"/>
                  <a:gd name="T56" fmla="*/ 13 w 29"/>
                  <a:gd name="T57" fmla="*/ 30 h 29"/>
                  <a:gd name="T58" fmla="*/ 13 w 29"/>
                  <a:gd name="T59" fmla="*/ 25 h 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
                  <a:gd name="T91" fmla="*/ 0 h 29"/>
                  <a:gd name="T92" fmla="*/ 29 w 29"/>
                  <a:gd name="T93" fmla="*/ 29 h 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 h="29">
                    <a:moveTo>
                      <a:pt x="14" y="2"/>
                    </a:moveTo>
                    <a:cubicBezTo>
                      <a:pt x="16" y="0"/>
                      <a:pt x="16" y="0"/>
                      <a:pt x="16" y="0"/>
                    </a:cubicBezTo>
                    <a:cubicBezTo>
                      <a:pt x="17" y="2"/>
                      <a:pt x="17" y="3"/>
                      <a:pt x="18" y="4"/>
                    </a:cubicBezTo>
                    <a:cubicBezTo>
                      <a:pt x="16" y="5"/>
                      <a:pt x="16" y="5"/>
                      <a:pt x="16" y="5"/>
                    </a:cubicBezTo>
                    <a:cubicBezTo>
                      <a:pt x="28" y="5"/>
                      <a:pt x="28" y="5"/>
                      <a:pt x="28" y="5"/>
                    </a:cubicBezTo>
                    <a:cubicBezTo>
                      <a:pt x="28" y="7"/>
                      <a:pt x="28" y="7"/>
                      <a:pt x="28" y="7"/>
                    </a:cubicBezTo>
                    <a:cubicBezTo>
                      <a:pt x="5" y="7"/>
                      <a:pt x="5" y="7"/>
                      <a:pt x="5" y="7"/>
                    </a:cubicBezTo>
                    <a:cubicBezTo>
                      <a:pt x="5" y="14"/>
                      <a:pt x="5" y="14"/>
                      <a:pt x="5" y="14"/>
                    </a:cubicBezTo>
                    <a:cubicBezTo>
                      <a:pt x="5" y="21"/>
                      <a:pt x="4" y="26"/>
                      <a:pt x="2" y="29"/>
                    </a:cubicBezTo>
                    <a:cubicBezTo>
                      <a:pt x="1" y="28"/>
                      <a:pt x="1" y="28"/>
                      <a:pt x="0" y="27"/>
                    </a:cubicBezTo>
                    <a:cubicBezTo>
                      <a:pt x="2" y="24"/>
                      <a:pt x="3" y="20"/>
                      <a:pt x="3" y="14"/>
                    </a:cubicBezTo>
                    <a:cubicBezTo>
                      <a:pt x="3" y="5"/>
                      <a:pt x="3" y="5"/>
                      <a:pt x="3" y="5"/>
                    </a:cubicBezTo>
                    <a:cubicBezTo>
                      <a:pt x="16" y="5"/>
                      <a:pt x="16" y="5"/>
                      <a:pt x="16" y="5"/>
                    </a:cubicBezTo>
                    <a:cubicBezTo>
                      <a:pt x="15" y="4"/>
                      <a:pt x="14" y="3"/>
                      <a:pt x="14" y="2"/>
                    </a:cubicBezTo>
                    <a:close/>
                    <a:moveTo>
                      <a:pt x="7" y="13"/>
                    </a:moveTo>
                    <a:cubicBezTo>
                      <a:pt x="15" y="13"/>
                      <a:pt x="15" y="13"/>
                      <a:pt x="15" y="13"/>
                    </a:cubicBezTo>
                    <a:cubicBezTo>
                      <a:pt x="15" y="12"/>
                      <a:pt x="15" y="10"/>
                      <a:pt x="15" y="8"/>
                    </a:cubicBezTo>
                    <a:cubicBezTo>
                      <a:pt x="18" y="8"/>
                      <a:pt x="18" y="8"/>
                      <a:pt x="18" y="8"/>
                    </a:cubicBezTo>
                    <a:cubicBezTo>
                      <a:pt x="18" y="10"/>
                      <a:pt x="18" y="12"/>
                      <a:pt x="18" y="13"/>
                    </a:cubicBezTo>
                    <a:cubicBezTo>
                      <a:pt x="28" y="13"/>
                      <a:pt x="28" y="13"/>
                      <a:pt x="28" y="13"/>
                    </a:cubicBezTo>
                    <a:cubicBezTo>
                      <a:pt x="28" y="16"/>
                      <a:pt x="28" y="16"/>
                      <a:pt x="28" y="16"/>
                    </a:cubicBezTo>
                    <a:cubicBezTo>
                      <a:pt x="18" y="16"/>
                      <a:pt x="18" y="16"/>
                      <a:pt x="18" y="16"/>
                    </a:cubicBezTo>
                    <a:cubicBezTo>
                      <a:pt x="20" y="21"/>
                      <a:pt x="23" y="24"/>
                      <a:pt x="29" y="26"/>
                    </a:cubicBezTo>
                    <a:cubicBezTo>
                      <a:pt x="28" y="27"/>
                      <a:pt x="28" y="28"/>
                      <a:pt x="27" y="29"/>
                    </a:cubicBezTo>
                    <a:cubicBezTo>
                      <a:pt x="22" y="26"/>
                      <a:pt x="18" y="23"/>
                      <a:pt x="17" y="18"/>
                    </a:cubicBezTo>
                    <a:cubicBezTo>
                      <a:pt x="15" y="23"/>
                      <a:pt x="12" y="27"/>
                      <a:pt x="7" y="29"/>
                    </a:cubicBezTo>
                    <a:cubicBezTo>
                      <a:pt x="6" y="29"/>
                      <a:pt x="6" y="28"/>
                      <a:pt x="5" y="27"/>
                    </a:cubicBezTo>
                    <a:cubicBezTo>
                      <a:pt x="11" y="24"/>
                      <a:pt x="14" y="20"/>
                      <a:pt x="15" y="16"/>
                    </a:cubicBezTo>
                    <a:cubicBezTo>
                      <a:pt x="7" y="16"/>
                      <a:pt x="7" y="16"/>
                      <a:pt x="7" y="16"/>
                    </a:cubicBezTo>
                    <a:lnTo>
                      <a:pt x="7"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7" name="Freeform 234"/>
              <p:cNvSpPr>
                <a:spLocks noEditPoints="1"/>
              </p:cNvSpPr>
              <p:nvPr/>
            </p:nvSpPr>
            <p:spPr bwMode="auto">
              <a:xfrm>
                <a:off x="5822" y="2944"/>
                <a:ext cx="30" cy="32"/>
              </a:xfrm>
              <a:custGeom>
                <a:avLst/>
                <a:gdLst>
                  <a:gd name="T0" fmla="*/ 6 w 16"/>
                  <a:gd name="T1" fmla="*/ 13 h 17"/>
                  <a:gd name="T2" fmla="*/ 0 w 16"/>
                  <a:gd name="T3" fmla="*/ 11 h 17"/>
                  <a:gd name="T4" fmla="*/ 4 w 16"/>
                  <a:gd name="T5" fmla="*/ 19 h 17"/>
                  <a:gd name="T6" fmla="*/ 4 w 16"/>
                  <a:gd name="T7" fmla="*/ 32 h 17"/>
                  <a:gd name="T8" fmla="*/ 4 w 16"/>
                  <a:gd name="T9" fmla="*/ 19 h 17"/>
                  <a:gd name="T10" fmla="*/ 8 w 16"/>
                  <a:gd name="T11" fmla="*/ 6 h 17"/>
                  <a:gd name="T12" fmla="*/ 0 w 16"/>
                  <a:gd name="T13" fmla="*/ 2 h 17"/>
                  <a:gd name="T14" fmla="*/ 8 w 16"/>
                  <a:gd name="T15" fmla="*/ 21 h 17"/>
                  <a:gd name="T16" fmla="*/ 17 w 16"/>
                  <a:gd name="T17" fmla="*/ 19 h 17"/>
                  <a:gd name="T18" fmla="*/ 19 w 16"/>
                  <a:gd name="T19" fmla="*/ 21 h 17"/>
                  <a:gd name="T20" fmla="*/ 30 w 16"/>
                  <a:gd name="T21" fmla="*/ 23 h 17"/>
                  <a:gd name="T22" fmla="*/ 30 w 16"/>
                  <a:gd name="T23" fmla="*/ 28 h 17"/>
                  <a:gd name="T24" fmla="*/ 19 w 16"/>
                  <a:gd name="T25" fmla="*/ 23 h 17"/>
                  <a:gd name="T26" fmla="*/ 8 w 16"/>
                  <a:gd name="T27" fmla="*/ 32 h 17"/>
                  <a:gd name="T28" fmla="*/ 15 w 16"/>
                  <a:gd name="T29" fmla="*/ 23 h 17"/>
                  <a:gd name="T30" fmla="*/ 8 w 16"/>
                  <a:gd name="T31" fmla="*/ 21 h 17"/>
                  <a:gd name="T32" fmla="*/ 15 w 16"/>
                  <a:gd name="T33" fmla="*/ 4 h 17"/>
                  <a:gd name="T34" fmla="*/ 19 w 16"/>
                  <a:gd name="T35" fmla="*/ 2 h 17"/>
                  <a:gd name="T36" fmla="*/ 28 w 16"/>
                  <a:gd name="T37" fmla="*/ 4 h 17"/>
                  <a:gd name="T38" fmla="*/ 26 w 16"/>
                  <a:gd name="T39" fmla="*/ 21 h 17"/>
                  <a:gd name="T40" fmla="*/ 11 w 16"/>
                  <a:gd name="T41" fmla="*/ 6 h 17"/>
                  <a:gd name="T42" fmla="*/ 9 w 16"/>
                  <a:gd name="T43" fmla="*/ 21 h 17"/>
                  <a:gd name="T44" fmla="*/ 11 w 16"/>
                  <a:gd name="T45" fmla="*/ 11 h 17"/>
                  <a:gd name="T46" fmla="*/ 17 w 16"/>
                  <a:gd name="T47" fmla="*/ 6 h 17"/>
                  <a:gd name="T48" fmla="*/ 19 w 16"/>
                  <a:gd name="T49" fmla="*/ 11 h 17"/>
                  <a:gd name="T50" fmla="*/ 24 w 16"/>
                  <a:gd name="T51" fmla="*/ 13 h 17"/>
                  <a:gd name="T52" fmla="*/ 19 w 16"/>
                  <a:gd name="T53" fmla="*/ 15 h 17"/>
                  <a:gd name="T54" fmla="*/ 26 w 16"/>
                  <a:gd name="T55" fmla="*/ 17 h 17"/>
                  <a:gd name="T56" fmla="*/ 19 w 16"/>
                  <a:gd name="T57" fmla="*/ 15 h 17"/>
                  <a:gd name="T58" fmla="*/ 17 w 16"/>
                  <a:gd name="T59" fmla="*/ 19 h 17"/>
                  <a:gd name="T60" fmla="*/ 13 w 16"/>
                  <a:gd name="T61" fmla="*/ 19 h 17"/>
                  <a:gd name="T62" fmla="*/ 17 w 16"/>
                  <a:gd name="T63" fmla="*/ 13 h 17"/>
                  <a:gd name="T64" fmla="*/ 11 w 16"/>
                  <a:gd name="T65" fmla="*/ 11 h 17"/>
                  <a:gd name="T66" fmla="*/ 13 w 16"/>
                  <a:gd name="T67" fmla="*/ 6 h 17"/>
                  <a:gd name="T68" fmla="*/ 15 w 16"/>
                  <a:gd name="T69" fmla="*/ 11 h 17"/>
                  <a:gd name="T70" fmla="*/ 21 w 16"/>
                  <a:gd name="T71" fmla="*/ 9 h 17"/>
                  <a:gd name="T72" fmla="*/ 24 w 16"/>
                  <a:gd name="T73" fmla="*/ 8 h 17"/>
                  <a:gd name="T74" fmla="*/ 21 w 16"/>
                  <a:gd name="T75" fmla="*/ 9 h 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
                  <a:gd name="T115" fmla="*/ 0 h 17"/>
                  <a:gd name="T116" fmla="*/ 16 w 16"/>
                  <a:gd name="T117" fmla="*/ 17 h 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 h="17">
                    <a:moveTo>
                      <a:pt x="1" y="5"/>
                    </a:moveTo>
                    <a:cubicBezTo>
                      <a:pt x="1" y="5"/>
                      <a:pt x="2" y="6"/>
                      <a:pt x="3" y="7"/>
                    </a:cubicBezTo>
                    <a:cubicBezTo>
                      <a:pt x="2" y="8"/>
                      <a:pt x="2" y="8"/>
                      <a:pt x="2" y="8"/>
                    </a:cubicBezTo>
                    <a:cubicBezTo>
                      <a:pt x="1" y="7"/>
                      <a:pt x="0" y="6"/>
                      <a:pt x="0" y="6"/>
                    </a:cubicBezTo>
                    <a:lnTo>
                      <a:pt x="1" y="5"/>
                    </a:lnTo>
                    <a:close/>
                    <a:moveTo>
                      <a:pt x="2" y="10"/>
                    </a:moveTo>
                    <a:cubicBezTo>
                      <a:pt x="2" y="10"/>
                      <a:pt x="3" y="10"/>
                      <a:pt x="3" y="10"/>
                    </a:cubicBezTo>
                    <a:cubicBezTo>
                      <a:pt x="3" y="12"/>
                      <a:pt x="2" y="14"/>
                      <a:pt x="2" y="17"/>
                    </a:cubicBezTo>
                    <a:cubicBezTo>
                      <a:pt x="0" y="16"/>
                      <a:pt x="0" y="16"/>
                      <a:pt x="0" y="16"/>
                    </a:cubicBezTo>
                    <a:cubicBezTo>
                      <a:pt x="1" y="14"/>
                      <a:pt x="1" y="12"/>
                      <a:pt x="2" y="10"/>
                    </a:cubicBezTo>
                    <a:close/>
                    <a:moveTo>
                      <a:pt x="1" y="1"/>
                    </a:moveTo>
                    <a:cubicBezTo>
                      <a:pt x="2" y="1"/>
                      <a:pt x="3" y="2"/>
                      <a:pt x="4" y="3"/>
                    </a:cubicBezTo>
                    <a:cubicBezTo>
                      <a:pt x="3" y="4"/>
                      <a:pt x="3" y="4"/>
                      <a:pt x="3" y="4"/>
                    </a:cubicBezTo>
                    <a:cubicBezTo>
                      <a:pt x="2" y="3"/>
                      <a:pt x="1" y="2"/>
                      <a:pt x="0" y="1"/>
                    </a:cubicBezTo>
                    <a:lnTo>
                      <a:pt x="1" y="1"/>
                    </a:lnTo>
                    <a:close/>
                    <a:moveTo>
                      <a:pt x="4" y="11"/>
                    </a:moveTo>
                    <a:cubicBezTo>
                      <a:pt x="9" y="11"/>
                      <a:pt x="9" y="11"/>
                      <a:pt x="9" y="11"/>
                    </a:cubicBezTo>
                    <a:cubicBezTo>
                      <a:pt x="9" y="11"/>
                      <a:pt x="9" y="11"/>
                      <a:pt x="9" y="10"/>
                    </a:cubicBezTo>
                    <a:cubicBezTo>
                      <a:pt x="10" y="10"/>
                      <a:pt x="10" y="10"/>
                      <a:pt x="10" y="10"/>
                    </a:cubicBezTo>
                    <a:cubicBezTo>
                      <a:pt x="10" y="11"/>
                      <a:pt x="10" y="11"/>
                      <a:pt x="10" y="11"/>
                    </a:cubicBezTo>
                    <a:cubicBezTo>
                      <a:pt x="16" y="11"/>
                      <a:pt x="16" y="11"/>
                      <a:pt x="16" y="11"/>
                    </a:cubicBezTo>
                    <a:cubicBezTo>
                      <a:pt x="16" y="12"/>
                      <a:pt x="16" y="12"/>
                      <a:pt x="16" y="12"/>
                    </a:cubicBezTo>
                    <a:cubicBezTo>
                      <a:pt x="11" y="12"/>
                      <a:pt x="11" y="12"/>
                      <a:pt x="11" y="12"/>
                    </a:cubicBezTo>
                    <a:cubicBezTo>
                      <a:pt x="12" y="14"/>
                      <a:pt x="14" y="15"/>
                      <a:pt x="16" y="15"/>
                    </a:cubicBezTo>
                    <a:cubicBezTo>
                      <a:pt x="16" y="16"/>
                      <a:pt x="15" y="16"/>
                      <a:pt x="15" y="17"/>
                    </a:cubicBezTo>
                    <a:cubicBezTo>
                      <a:pt x="13" y="16"/>
                      <a:pt x="11" y="14"/>
                      <a:pt x="10" y="12"/>
                    </a:cubicBezTo>
                    <a:cubicBezTo>
                      <a:pt x="10" y="12"/>
                      <a:pt x="10" y="12"/>
                      <a:pt x="10" y="12"/>
                    </a:cubicBezTo>
                    <a:cubicBezTo>
                      <a:pt x="9" y="14"/>
                      <a:pt x="7" y="16"/>
                      <a:pt x="4" y="17"/>
                    </a:cubicBezTo>
                    <a:cubicBezTo>
                      <a:pt x="4" y="16"/>
                      <a:pt x="4" y="16"/>
                      <a:pt x="3" y="16"/>
                    </a:cubicBezTo>
                    <a:cubicBezTo>
                      <a:pt x="6" y="15"/>
                      <a:pt x="8" y="14"/>
                      <a:pt x="8" y="12"/>
                    </a:cubicBezTo>
                    <a:cubicBezTo>
                      <a:pt x="4" y="12"/>
                      <a:pt x="4" y="12"/>
                      <a:pt x="4" y="12"/>
                    </a:cubicBezTo>
                    <a:lnTo>
                      <a:pt x="4" y="11"/>
                    </a:lnTo>
                    <a:close/>
                    <a:moveTo>
                      <a:pt x="5" y="2"/>
                    </a:moveTo>
                    <a:cubicBezTo>
                      <a:pt x="8" y="2"/>
                      <a:pt x="8" y="2"/>
                      <a:pt x="8" y="2"/>
                    </a:cubicBezTo>
                    <a:cubicBezTo>
                      <a:pt x="8" y="1"/>
                      <a:pt x="8" y="1"/>
                      <a:pt x="9" y="0"/>
                    </a:cubicBezTo>
                    <a:cubicBezTo>
                      <a:pt x="10" y="1"/>
                      <a:pt x="10" y="1"/>
                      <a:pt x="10" y="1"/>
                    </a:cubicBezTo>
                    <a:cubicBezTo>
                      <a:pt x="10" y="1"/>
                      <a:pt x="9" y="1"/>
                      <a:pt x="9" y="2"/>
                    </a:cubicBezTo>
                    <a:cubicBezTo>
                      <a:pt x="15" y="2"/>
                      <a:pt x="15" y="2"/>
                      <a:pt x="15" y="2"/>
                    </a:cubicBezTo>
                    <a:cubicBezTo>
                      <a:pt x="15" y="11"/>
                      <a:pt x="15" y="11"/>
                      <a:pt x="15" y="11"/>
                    </a:cubicBezTo>
                    <a:cubicBezTo>
                      <a:pt x="14" y="11"/>
                      <a:pt x="14" y="11"/>
                      <a:pt x="14" y="11"/>
                    </a:cubicBezTo>
                    <a:cubicBezTo>
                      <a:pt x="14" y="3"/>
                      <a:pt x="14" y="3"/>
                      <a:pt x="14" y="3"/>
                    </a:cubicBezTo>
                    <a:cubicBezTo>
                      <a:pt x="6" y="3"/>
                      <a:pt x="6" y="3"/>
                      <a:pt x="6" y="3"/>
                    </a:cubicBezTo>
                    <a:cubicBezTo>
                      <a:pt x="6" y="11"/>
                      <a:pt x="6" y="11"/>
                      <a:pt x="6" y="11"/>
                    </a:cubicBezTo>
                    <a:cubicBezTo>
                      <a:pt x="5" y="11"/>
                      <a:pt x="5" y="11"/>
                      <a:pt x="5" y="11"/>
                    </a:cubicBezTo>
                    <a:lnTo>
                      <a:pt x="5" y="2"/>
                    </a:lnTo>
                    <a:close/>
                    <a:moveTo>
                      <a:pt x="6" y="6"/>
                    </a:moveTo>
                    <a:cubicBezTo>
                      <a:pt x="9" y="6"/>
                      <a:pt x="9" y="6"/>
                      <a:pt x="9" y="6"/>
                    </a:cubicBezTo>
                    <a:cubicBezTo>
                      <a:pt x="9" y="3"/>
                      <a:pt x="9" y="3"/>
                      <a:pt x="9" y="3"/>
                    </a:cubicBezTo>
                    <a:cubicBezTo>
                      <a:pt x="10" y="3"/>
                      <a:pt x="10" y="3"/>
                      <a:pt x="10" y="3"/>
                    </a:cubicBezTo>
                    <a:cubicBezTo>
                      <a:pt x="10" y="6"/>
                      <a:pt x="10" y="6"/>
                      <a:pt x="10" y="6"/>
                    </a:cubicBezTo>
                    <a:cubicBezTo>
                      <a:pt x="13" y="6"/>
                      <a:pt x="13" y="6"/>
                      <a:pt x="13" y="6"/>
                    </a:cubicBezTo>
                    <a:cubicBezTo>
                      <a:pt x="13" y="7"/>
                      <a:pt x="13" y="7"/>
                      <a:pt x="13" y="7"/>
                    </a:cubicBezTo>
                    <a:cubicBezTo>
                      <a:pt x="10" y="7"/>
                      <a:pt x="10" y="7"/>
                      <a:pt x="10" y="7"/>
                    </a:cubicBezTo>
                    <a:cubicBezTo>
                      <a:pt x="10" y="8"/>
                      <a:pt x="10" y="8"/>
                      <a:pt x="10" y="8"/>
                    </a:cubicBezTo>
                    <a:cubicBezTo>
                      <a:pt x="11" y="7"/>
                      <a:pt x="11" y="7"/>
                      <a:pt x="11" y="7"/>
                    </a:cubicBezTo>
                    <a:cubicBezTo>
                      <a:pt x="12" y="8"/>
                      <a:pt x="13" y="8"/>
                      <a:pt x="14" y="9"/>
                    </a:cubicBezTo>
                    <a:cubicBezTo>
                      <a:pt x="13" y="10"/>
                      <a:pt x="13" y="10"/>
                      <a:pt x="13" y="10"/>
                    </a:cubicBezTo>
                    <a:cubicBezTo>
                      <a:pt x="12" y="9"/>
                      <a:pt x="11" y="9"/>
                      <a:pt x="10" y="8"/>
                    </a:cubicBezTo>
                    <a:cubicBezTo>
                      <a:pt x="10" y="10"/>
                      <a:pt x="10" y="10"/>
                      <a:pt x="10" y="10"/>
                    </a:cubicBezTo>
                    <a:cubicBezTo>
                      <a:pt x="9" y="10"/>
                      <a:pt x="9" y="10"/>
                      <a:pt x="9" y="10"/>
                    </a:cubicBezTo>
                    <a:cubicBezTo>
                      <a:pt x="9" y="8"/>
                      <a:pt x="9" y="8"/>
                      <a:pt x="9" y="8"/>
                    </a:cubicBezTo>
                    <a:cubicBezTo>
                      <a:pt x="9" y="9"/>
                      <a:pt x="8" y="9"/>
                      <a:pt x="7" y="10"/>
                    </a:cubicBezTo>
                    <a:cubicBezTo>
                      <a:pt x="7" y="10"/>
                      <a:pt x="6" y="10"/>
                      <a:pt x="6" y="9"/>
                    </a:cubicBezTo>
                    <a:cubicBezTo>
                      <a:pt x="7" y="9"/>
                      <a:pt x="8" y="8"/>
                      <a:pt x="9" y="7"/>
                    </a:cubicBezTo>
                    <a:cubicBezTo>
                      <a:pt x="6" y="7"/>
                      <a:pt x="6" y="7"/>
                      <a:pt x="6" y="7"/>
                    </a:cubicBezTo>
                    <a:lnTo>
                      <a:pt x="6" y="6"/>
                    </a:lnTo>
                    <a:close/>
                    <a:moveTo>
                      <a:pt x="6" y="4"/>
                    </a:moveTo>
                    <a:cubicBezTo>
                      <a:pt x="7" y="3"/>
                      <a:pt x="7" y="3"/>
                      <a:pt x="7" y="3"/>
                    </a:cubicBezTo>
                    <a:cubicBezTo>
                      <a:pt x="8" y="4"/>
                      <a:pt x="8" y="4"/>
                      <a:pt x="9" y="5"/>
                    </a:cubicBezTo>
                    <a:cubicBezTo>
                      <a:pt x="8" y="6"/>
                      <a:pt x="8" y="6"/>
                      <a:pt x="8" y="6"/>
                    </a:cubicBezTo>
                    <a:cubicBezTo>
                      <a:pt x="7" y="5"/>
                      <a:pt x="7" y="4"/>
                      <a:pt x="6" y="4"/>
                    </a:cubicBezTo>
                    <a:close/>
                    <a:moveTo>
                      <a:pt x="11" y="5"/>
                    </a:moveTo>
                    <a:cubicBezTo>
                      <a:pt x="12" y="4"/>
                      <a:pt x="12" y="4"/>
                      <a:pt x="13" y="3"/>
                    </a:cubicBezTo>
                    <a:cubicBezTo>
                      <a:pt x="13" y="4"/>
                      <a:pt x="13" y="4"/>
                      <a:pt x="13" y="4"/>
                    </a:cubicBezTo>
                    <a:cubicBezTo>
                      <a:pt x="13" y="5"/>
                      <a:pt x="12" y="5"/>
                      <a:pt x="12" y="6"/>
                    </a:cubicBezTo>
                    <a:lnTo>
                      <a:pt x="11" y="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8" name="Freeform 235"/>
              <p:cNvSpPr>
                <a:spLocks noEditPoints="1"/>
              </p:cNvSpPr>
              <p:nvPr/>
            </p:nvSpPr>
            <p:spPr bwMode="auto">
              <a:xfrm>
                <a:off x="5856" y="2944"/>
                <a:ext cx="26" cy="30"/>
              </a:xfrm>
              <a:custGeom>
                <a:avLst/>
                <a:gdLst>
                  <a:gd name="T0" fmla="*/ 0 w 14"/>
                  <a:gd name="T1" fmla="*/ 8 h 16"/>
                  <a:gd name="T2" fmla="*/ 2 w 14"/>
                  <a:gd name="T3" fmla="*/ 8 h 16"/>
                  <a:gd name="T4" fmla="*/ 2 w 14"/>
                  <a:gd name="T5" fmla="*/ 30 h 16"/>
                  <a:gd name="T6" fmla="*/ 0 w 14"/>
                  <a:gd name="T7" fmla="*/ 30 h 16"/>
                  <a:gd name="T8" fmla="*/ 0 w 14"/>
                  <a:gd name="T9" fmla="*/ 8 h 16"/>
                  <a:gd name="T10" fmla="*/ 2 w 14"/>
                  <a:gd name="T11" fmla="*/ 2 h 16"/>
                  <a:gd name="T12" fmla="*/ 4 w 14"/>
                  <a:gd name="T13" fmla="*/ 0 h 16"/>
                  <a:gd name="T14" fmla="*/ 7 w 14"/>
                  <a:gd name="T15" fmla="*/ 4 h 16"/>
                  <a:gd name="T16" fmla="*/ 6 w 14"/>
                  <a:gd name="T17" fmla="*/ 6 h 16"/>
                  <a:gd name="T18" fmla="*/ 2 w 14"/>
                  <a:gd name="T19" fmla="*/ 2 h 16"/>
                  <a:gd name="T20" fmla="*/ 9 w 14"/>
                  <a:gd name="T21" fmla="*/ 6 h 16"/>
                  <a:gd name="T22" fmla="*/ 9 w 14"/>
                  <a:gd name="T23" fmla="*/ 2 h 16"/>
                  <a:gd name="T24" fmla="*/ 26 w 14"/>
                  <a:gd name="T25" fmla="*/ 2 h 16"/>
                  <a:gd name="T26" fmla="*/ 26 w 14"/>
                  <a:gd name="T27" fmla="*/ 26 h 16"/>
                  <a:gd name="T28" fmla="*/ 22 w 14"/>
                  <a:gd name="T29" fmla="*/ 30 h 16"/>
                  <a:gd name="T30" fmla="*/ 17 w 14"/>
                  <a:gd name="T31" fmla="*/ 30 h 16"/>
                  <a:gd name="T32" fmla="*/ 17 w 14"/>
                  <a:gd name="T33" fmla="*/ 28 h 16"/>
                  <a:gd name="T34" fmla="*/ 22 w 14"/>
                  <a:gd name="T35" fmla="*/ 28 h 16"/>
                  <a:gd name="T36" fmla="*/ 24 w 14"/>
                  <a:gd name="T37" fmla="*/ 26 h 16"/>
                  <a:gd name="T38" fmla="*/ 24 w 14"/>
                  <a:gd name="T39" fmla="*/ 6 h 16"/>
                  <a:gd name="T40" fmla="*/ 9 w 14"/>
                  <a:gd name="T41" fmla="*/ 6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6"/>
                  <a:gd name="T65" fmla="*/ 14 w 14"/>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6">
                    <a:moveTo>
                      <a:pt x="0" y="4"/>
                    </a:moveTo>
                    <a:cubicBezTo>
                      <a:pt x="1" y="4"/>
                      <a:pt x="1" y="4"/>
                      <a:pt x="1" y="4"/>
                    </a:cubicBezTo>
                    <a:cubicBezTo>
                      <a:pt x="1" y="16"/>
                      <a:pt x="1" y="16"/>
                      <a:pt x="1" y="16"/>
                    </a:cubicBezTo>
                    <a:cubicBezTo>
                      <a:pt x="0" y="16"/>
                      <a:pt x="0" y="16"/>
                      <a:pt x="0" y="16"/>
                    </a:cubicBezTo>
                    <a:lnTo>
                      <a:pt x="0" y="4"/>
                    </a:lnTo>
                    <a:close/>
                    <a:moveTo>
                      <a:pt x="1" y="1"/>
                    </a:moveTo>
                    <a:cubicBezTo>
                      <a:pt x="2" y="0"/>
                      <a:pt x="2" y="0"/>
                      <a:pt x="2" y="0"/>
                    </a:cubicBezTo>
                    <a:cubicBezTo>
                      <a:pt x="2" y="1"/>
                      <a:pt x="3" y="2"/>
                      <a:pt x="4" y="2"/>
                    </a:cubicBezTo>
                    <a:cubicBezTo>
                      <a:pt x="3" y="3"/>
                      <a:pt x="3" y="3"/>
                      <a:pt x="3" y="3"/>
                    </a:cubicBezTo>
                    <a:cubicBezTo>
                      <a:pt x="2" y="3"/>
                      <a:pt x="1" y="2"/>
                      <a:pt x="1" y="1"/>
                    </a:cubicBezTo>
                    <a:close/>
                    <a:moveTo>
                      <a:pt x="5" y="3"/>
                    </a:moveTo>
                    <a:cubicBezTo>
                      <a:pt x="5" y="1"/>
                      <a:pt x="5" y="1"/>
                      <a:pt x="5" y="1"/>
                    </a:cubicBezTo>
                    <a:cubicBezTo>
                      <a:pt x="14" y="1"/>
                      <a:pt x="14" y="1"/>
                      <a:pt x="14" y="1"/>
                    </a:cubicBezTo>
                    <a:cubicBezTo>
                      <a:pt x="14" y="14"/>
                      <a:pt x="14" y="14"/>
                      <a:pt x="14" y="14"/>
                    </a:cubicBezTo>
                    <a:cubicBezTo>
                      <a:pt x="14" y="15"/>
                      <a:pt x="13" y="16"/>
                      <a:pt x="12" y="16"/>
                    </a:cubicBezTo>
                    <a:cubicBezTo>
                      <a:pt x="11" y="16"/>
                      <a:pt x="10" y="16"/>
                      <a:pt x="9" y="16"/>
                    </a:cubicBezTo>
                    <a:cubicBezTo>
                      <a:pt x="9" y="16"/>
                      <a:pt x="9" y="15"/>
                      <a:pt x="9" y="15"/>
                    </a:cubicBezTo>
                    <a:cubicBezTo>
                      <a:pt x="10" y="15"/>
                      <a:pt x="11" y="15"/>
                      <a:pt x="12" y="15"/>
                    </a:cubicBezTo>
                    <a:cubicBezTo>
                      <a:pt x="12" y="15"/>
                      <a:pt x="13" y="15"/>
                      <a:pt x="13" y="14"/>
                    </a:cubicBezTo>
                    <a:cubicBezTo>
                      <a:pt x="13" y="3"/>
                      <a:pt x="13" y="3"/>
                      <a:pt x="13" y="3"/>
                    </a:cubicBezTo>
                    <a:lnTo>
                      <a:pt x="5"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39" name="Freeform 236"/>
              <p:cNvSpPr>
                <a:spLocks noEditPoints="1"/>
              </p:cNvSpPr>
              <p:nvPr/>
            </p:nvSpPr>
            <p:spPr bwMode="auto">
              <a:xfrm>
                <a:off x="5621" y="3024"/>
                <a:ext cx="51" cy="51"/>
              </a:xfrm>
              <a:custGeom>
                <a:avLst/>
                <a:gdLst>
                  <a:gd name="T0" fmla="*/ 2 w 27"/>
                  <a:gd name="T1" fmla="*/ 15 h 27"/>
                  <a:gd name="T2" fmla="*/ 8 w 27"/>
                  <a:gd name="T3" fmla="*/ 25 h 27"/>
                  <a:gd name="T4" fmla="*/ 2 w 27"/>
                  <a:gd name="T5" fmla="*/ 49 h 27"/>
                  <a:gd name="T6" fmla="*/ 11 w 27"/>
                  <a:gd name="T7" fmla="*/ 32 h 27"/>
                  <a:gd name="T8" fmla="*/ 2 w 27"/>
                  <a:gd name="T9" fmla="*/ 49 h 27"/>
                  <a:gd name="T10" fmla="*/ 4 w 27"/>
                  <a:gd name="T11" fmla="*/ 0 h 27"/>
                  <a:gd name="T12" fmla="*/ 9 w 27"/>
                  <a:gd name="T13" fmla="*/ 11 h 27"/>
                  <a:gd name="T14" fmla="*/ 11 w 27"/>
                  <a:gd name="T15" fmla="*/ 15 h 27"/>
                  <a:gd name="T16" fmla="*/ 26 w 27"/>
                  <a:gd name="T17" fmla="*/ 0 h 27"/>
                  <a:gd name="T18" fmla="*/ 51 w 27"/>
                  <a:gd name="T19" fmla="*/ 6 h 27"/>
                  <a:gd name="T20" fmla="*/ 21 w 27"/>
                  <a:gd name="T21" fmla="*/ 9 h 27"/>
                  <a:gd name="T22" fmla="*/ 11 w 27"/>
                  <a:gd name="T23" fmla="*/ 15 h 27"/>
                  <a:gd name="T24" fmla="*/ 17 w 27"/>
                  <a:gd name="T25" fmla="*/ 26 h 27"/>
                  <a:gd name="T26" fmla="*/ 45 w 27"/>
                  <a:gd name="T27" fmla="*/ 13 h 27"/>
                  <a:gd name="T28" fmla="*/ 51 w 27"/>
                  <a:gd name="T29" fmla="*/ 26 h 27"/>
                  <a:gd name="T30" fmla="*/ 45 w 27"/>
                  <a:gd name="T31" fmla="*/ 30 h 27"/>
                  <a:gd name="T32" fmla="*/ 49 w 27"/>
                  <a:gd name="T33" fmla="*/ 40 h 27"/>
                  <a:gd name="T34" fmla="*/ 45 w 27"/>
                  <a:gd name="T35" fmla="*/ 42 h 27"/>
                  <a:gd name="T36" fmla="*/ 36 w 27"/>
                  <a:gd name="T37" fmla="*/ 51 h 27"/>
                  <a:gd name="T38" fmla="*/ 28 w 27"/>
                  <a:gd name="T39" fmla="*/ 45 h 27"/>
                  <a:gd name="T40" fmla="*/ 42 w 27"/>
                  <a:gd name="T41" fmla="*/ 42 h 27"/>
                  <a:gd name="T42" fmla="*/ 15 w 27"/>
                  <a:gd name="T43" fmla="*/ 38 h 27"/>
                  <a:gd name="T44" fmla="*/ 11 w 27"/>
                  <a:gd name="T45" fmla="*/ 30 h 27"/>
                  <a:gd name="T46" fmla="*/ 42 w 27"/>
                  <a:gd name="T47" fmla="*/ 30 h 27"/>
                  <a:gd name="T48" fmla="*/ 19 w 27"/>
                  <a:gd name="T49" fmla="*/ 40 h 27"/>
                  <a:gd name="T50" fmla="*/ 42 w 27"/>
                  <a:gd name="T51" fmla="*/ 30 h 27"/>
                  <a:gd name="T52" fmla="*/ 23 w 27"/>
                  <a:gd name="T53" fmla="*/ 17 h 27"/>
                  <a:gd name="T54" fmla="*/ 42 w 27"/>
                  <a:gd name="T55" fmla="*/ 26 h 27"/>
                  <a:gd name="T56" fmla="*/ 26 w 27"/>
                  <a:gd name="T57" fmla="*/ 32 h 27"/>
                  <a:gd name="T58" fmla="*/ 36 w 27"/>
                  <a:gd name="T59" fmla="*/ 36 h 27"/>
                  <a:gd name="T60" fmla="*/ 26 w 27"/>
                  <a:gd name="T61" fmla="*/ 32 h 27"/>
                  <a:gd name="T62" fmla="*/ 30 w 27"/>
                  <a:gd name="T63" fmla="*/ 17 h 27"/>
                  <a:gd name="T64" fmla="*/ 34 w 27"/>
                  <a:gd name="T65" fmla="*/ 25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27"/>
                  <a:gd name="T101" fmla="*/ 27 w 27"/>
                  <a:gd name="T102" fmla="*/ 27 h 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27">
                    <a:moveTo>
                      <a:pt x="0" y="9"/>
                    </a:moveTo>
                    <a:cubicBezTo>
                      <a:pt x="1" y="8"/>
                      <a:pt x="1" y="8"/>
                      <a:pt x="1" y="8"/>
                    </a:cubicBezTo>
                    <a:cubicBezTo>
                      <a:pt x="3" y="9"/>
                      <a:pt x="5" y="10"/>
                      <a:pt x="6" y="11"/>
                    </a:cubicBezTo>
                    <a:cubicBezTo>
                      <a:pt x="5" y="12"/>
                      <a:pt x="5" y="12"/>
                      <a:pt x="4" y="13"/>
                    </a:cubicBezTo>
                    <a:cubicBezTo>
                      <a:pt x="3" y="11"/>
                      <a:pt x="1" y="10"/>
                      <a:pt x="0" y="9"/>
                    </a:cubicBezTo>
                    <a:close/>
                    <a:moveTo>
                      <a:pt x="1" y="26"/>
                    </a:moveTo>
                    <a:cubicBezTo>
                      <a:pt x="2" y="23"/>
                      <a:pt x="3" y="19"/>
                      <a:pt x="4" y="16"/>
                    </a:cubicBezTo>
                    <a:cubicBezTo>
                      <a:pt x="4" y="16"/>
                      <a:pt x="5" y="16"/>
                      <a:pt x="6" y="17"/>
                    </a:cubicBezTo>
                    <a:cubicBezTo>
                      <a:pt x="5" y="20"/>
                      <a:pt x="4" y="24"/>
                      <a:pt x="3" y="27"/>
                    </a:cubicBezTo>
                    <a:lnTo>
                      <a:pt x="1" y="26"/>
                    </a:lnTo>
                    <a:close/>
                    <a:moveTo>
                      <a:pt x="1" y="2"/>
                    </a:moveTo>
                    <a:cubicBezTo>
                      <a:pt x="2" y="0"/>
                      <a:pt x="2" y="0"/>
                      <a:pt x="2" y="0"/>
                    </a:cubicBezTo>
                    <a:cubicBezTo>
                      <a:pt x="4" y="1"/>
                      <a:pt x="5" y="3"/>
                      <a:pt x="7" y="4"/>
                    </a:cubicBezTo>
                    <a:cubicBezTo>
                      <a:pt x="6" y="5"/>
                      <a:pt x="6" y="5"/>
                      <a:pt x="5" y="6"/>
                    </a:cubicBezTo>
                    <a:cubicBezTo>
                      <a:pt x="3" y="4"/>
                      <a:pt x="2" y="3"/>
                      <a:pt x="1" y="2"/>
                    </a:cubicBezTo>
                    <a:close/>
                    <a:moveTo>
                      <a:pt x="6" y="8"/>
                    </a:moveTo>
                    <a:cubicBezTo>
                      <a:pt x="8" y="6"/>
                      <a:pt x="10" y="3"/>
                      <a:pt x="11" y="0"/>
                    </a:cubicBezTo>
                    <a:cubicBezTo>
                      <a:pt x="14" y="0"/>
                      <a:pt x="14" y="0"/>
                      <a:pt x="14" y="0"/>
                    </a:cubicBezTo>
                    <a:cubicBezTo>
                      <a:pt x="13" y="1"/>
                      <a:pt x="13" y="2"/>
                      <a:pt x="12" y="3"/>
                    </a:cubicBezTo>
                    <a:cubicBezTo>
                      <a:pt x="27" y="3"/>
                      <a:pt x="27" y="3"/>
                      <a:pt x="27" y="3"/>
                    </a:cubicBezTo>
                    <a:cubicBezTo>
                      <a:pt x="27" y="5"/>
                      <a:pt x="27" y="5"/>
                      <a:pt x="27" y="5"/>
                    </a:cubicBezTo>
                    <a:cubicBezTo>
                      <a:pt x="11" y="5"/>
                      <a:pt x="11" y="5"/>
                      <a:pt x="11" y="5"/>
                    </a:cubicBezTo>
                    <a:cubicBezTo>
                      <a:pt x="10" y="6"/>
                      <a:pt x="9" y="8"/>
                      <a:pt x="7" y="9"/>
                    </a:cubicBezTo>
                    <a:cubicBezTo>
                      <a:pt x="7" y="9"/>
                      <a:pt x="6" y="8"/>
                      <a:pt x="6" y="8"/>
                    </a:cubicBezTo>
                    <a:close/>
                    <a:moveTo>
                      <a:pt x="6" y="14"/>
                    </a:moveTo>
                    <a:cubicBezTo>
                      <a:pt x="9" y="14"/>
                      <a:pt x="9" y="14"/>
                      <a:pt x="9" y="14"/>
                    </a:cubicBezTo>
                    <a:cubicBezTo>
                      <a:pt x="10" y="7"/>
                      <a:pt x="10" y="7"/>
                      <a:pt x="10" y="7"/>
                    </a:cubicBezTo>
                    <a:cubicBezTo>
                      <a:pt x="24" y="7"/>
                      <a:pt x="24" y="7"/>
                      <a:pt x="24" y="7"/>
                    </a:cubicBezTo>
                    <a:cubicBezTo>
                      <a:pt x="24" y="9"/>
                      <a:pt x="24" y="12"/>
                      <a:pt x="24" y="14"/>
                    </a:cubicBezTo>
                    <a:cubicBezTo>
                      <a:pt x="27" y="14"/>
                      <a:pt x="27" y="14"/>
                      <a:pt x="27" y="14"/>
                    </a:cubicBezTo>
                    <a:cubicBezTo>
                      <a:pt x="27" y="16"/>
                      <a:pt x="27" y="16"/>
                      <a:pt x="27" y="16"/>
                    </a:cubicBezTo>
                    <a:cubicBezTo>
                      <a:pt x="24" y="16"/>
                      <a:pt x="24" y="16"/>
                      <a:pt x="24" y="16"/>
                    </a:cubicBezTo>
                    <a:cubicBezTo>
                      <a:pt x="24" y="18"/>
                      <a:pt x="24" y="19"/>
                      <a:pt x="24" y="21"/>
                    </a:cubicBezTo>
                    <a:cubicBezTo>
                      <a:pt x="26" y="21"/>
                      <a:pt x="26" y="21"/>
                      <a:pt x="26" y="21"/>
                    </a:cubicBezTo>
                    <a:cubicBezTo>
                      <a:pt x="26" y="22"/>
                      <a:pt x="26" y="22"/>
                      <a:pt x="26" y="22"/>
                    </a:cubicBezTo>
                    <a:cubicBezTo>
                      <a:pt x="24" y="22"/>
                      <a:pt x="24" y="22"/>
                      <a:pt x="24" y="22"/>
                    </a:cubicBezTo>
                    <a:cubicBezTo>
                      <a:pt x="24" y="24"/>
                      <a:pt x="23" y="25"/>
                      <a:pt x="23" y="25"/>
                    </a:cubicBezTo>
                    <a:cubicBezTo>
                      <a:pt x="22" y="26"/>
                      <a:pt x="21" y="27"/>
                      <a:pt x="19" y="27"/>
                    </a:cubicBezTo>
                    <a:cubicBezTo>
                      <a:pt x="18" y="27"/>
                      <a:pt x="17" y="27"/>
                      <a:pt x="16" y="26"/>
                    </a:cubicBezTo>
                    <a:cubicBezTo>
                      <a:pt x="16" y="26"/>
                      <a:pt x="16" y="25"/>
                      <a:pt x="15" y="24"/>
                    </a:cubicBezTo>
                    <a:cubicBezTo>
                      <a:pt x="17" y="24"/>
                      <a:pt x="18" y="25"/>
                      <a:pt x="19" y="25"/>
                    </a:cubicBezTo>
                    <a:cubicBezTo>
                      <a:pt x="21" y="25"/>
                      <a:pt x="22" y="24"/>
                      <a:pt x="22" y="22"/>
                    </a:cubicBezTo>
                    <a:cubicBezTo>
                      <a:pt x="8" y="22"/>
                      <a:pt x="8" y="22"/>
                      <a:pt x="8" y="22"/>
                    </a:cubicBezTo>
                    <a:cubicBezTo>
                      <a:pt x="8" y="20"/>
                      <a:pt x="8" y="20"/>
                      <a:pt x="8" y="20"/>
                    </a:cubicBezTo>
                    <a:cubicBezTo>
                      <a:pt x="9" y="16"/>
                      <a:pt x="9" y="16"/>
                      <a:pt x="9" y="16"/>
                    </a:cubicBezTo>
                    <a:cubicBezTo>
                      <a:pt x="6" y="16"/>
                      <a:pt x="6" y="16"/>
                      <a:pt x="6" y="16"/>
                    </a:cubicBezTo>
                    <a:lnTo>
                      <a:pt x="6" y="14"/>
                    </a:lnTo>
                    <a:close/>
                    <a:moveTo>
                      <a:pt x="22" y="16"/>
                    </a:moveTo>
                    <a:cubicBezTo>
                      <a:pt x="11" y="16"/>
                      <a:pt x="11" y="16"/>
                      <a:pt x="11" y="16"/>
                    </a:cubicBezTo>
                    <a:cubicBezTo>
                      <a:pt x="10" y="21"/>
                      <a:pt x="10" y="21"/>
                      <a:pt x="10" y="21"/>
                    </a:cubicBezTo>
                    <a:cubicBezTo>
                      <a:pt x="22" y="21"/>
                      <a:pt x="22" y="21"/>
                      <a:pt x="22" y="21"/>
                    </a:cubicBezTo>
                    <a:cubicBezTo>
                      <a:pt x="22" y="19"/>
                      <a:pt x="22" y="17"/>
                      <a:pt x="22" y="16"/>
                    </a:cubicBezTo>
                    <a:close/>
                    <a:moveTo>
                      <a:pt x="22" y="9"/>
                    </a:moveTo>
                    <a:cubicBezTo>
                      <a:pt x="12" y="9"/>
                      <a:pt x="12" y="9"/>
                      <a:pt x="12" y="9"/>
                    </a:cubicBezTo>
                    <a:cubicBezTo>
                      <a:pt x="11" y="14"/>
                      <a:pt x="11" y="14"/>
                      <a:pt x="11" y="14"/>
                    </a:cubicBezTo>
                    <a:cubicBezTo>
                      <a:pt x="22" y="14"/>
                      <a:pt x="22" y="14"/>
                      <a:pt x="22" y="14"/>
                    </a:cubicBezTo>
                    <a:cubicBezTo>
                      <a:pt x="22" y="12"/>
                      <a:pt x="22" y="11"/>
                      <a:pt x="22" y="9"/>
                    </a:cubicBezTo>
                    <a:close/>
                    <a:moveTo>
                      <a:pt x="14" y="17"/>
                    </a:moveTo>
                    <a:cubicBezTo>
                      <a:pt x="15" y="16"/>
                      <a:pt x="15" y="16"/>
                      <a:pt x="15" y="16"/>
                    </a:cubicBezTo>
                    <a:cubicBezTo>
                      <a:pt x="16" y="17"/>
                      <a:pt x="18" y="18"/>
                      <a:pt x="19" y="19"/>
                    </a:cubicBezTo>
                    <a:cubicBezTo>
                      <a:pt x="17" y="20"/>
                      <a:pt x="17" y="20"/>
                      <a:pt x="17" y="20"/>
                    </a:cubicBezTo>
                    <a:cubicBezTo>
                      <a:pt x="16" y="19"/>
                      <a:pt x="15" y="18"/>
                      <a:pt x="14" y="17"/>
                    </a:cubicBezTo>
                    <a:close/>
                    <a:moveTo>
                      <a:pt x="14" y="10"/>
                    </a:moveTo>
                    <a:cubicBezTo>
                      <a:pt x="16" y="9"/>
                      <a:pt x="16" y="9"/>
                      <a:pt x="16" y="9"/>
                    </a:cubicBezTo>
                    <a:cubicBezTo>
                      <a:pt x="17" y="10"/>
                      <a:pt x="18" y="11"/>
                      <a:pt x="19" y="12"/>
                    </a:cubicBezTo>
                    <a:cubicBezTo>
                      <a:pt x="18" y="13"/>
                      <a:pt x="18" y="13"/>
                      <a:pt x="18" y="13"/>
                    </a:cubicBezTo>
                    <a:cubicBezTo>
                      <a:pt x="16" y="12"/>
                      <a:pt x="15"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0" name="Freeform 237"/>
              <p:cNvSpPr>
                <a:spLocks noEditPoints="1"/>
              </p:cNvSpPr>
              <p:nvPr/>
            </p:nvSpPr>
            <p:spPr bwMode="auto">
              <a:xfrm>
                <a:off x="5674" y="3024"/>
                <a:ext cx="51" cy="51"/>
              </a:xfrm>
              <a:custGeom>
                <a:avLst/>
                <a:gdLst>
                  <a:gd name="T0" fmla="*/ 0 w 27"/>
                  <a:gd name="T1" fmla="*/ 6 h 27"/>
                  <a:gd name="T2" fmla="*/ 23 w 27"/>
                  <a:gd name="T3" fmla="*/ 6 h 27"/>
                  <a:gd name="T4" fmla="*/ 23 w 27"/>
                  <a:gd name="T5" fmla="*/ 0 h 27"/>
                  <a:gd name="T6" fmla="*/ 28 w 27"/>
                  <a:gd name="T7" fmla="*/ 0 h 27"/>
                  <a:gd name="T8" fmla="*/ 28 w 27"/>
                  <a:gd name="T9" fmla="*/ 6 h 27"/>
                  <a:gd name="T10" fmla="*/ 51 w 27"/>
                  <a:gd name="T11" fmla="*/ 6 h 27"/>
                  <a:gd name="T12" fmla="*/ 51 w 27"/>
                  <a:gd name="T13" fmla="*/ 9 h 27"/>
                  <a:gd name="T14" fmla="*/ 28 w 27"/>
                  <a:gd name="T15" fmla="*/ 9 h 27"/>
                  <a:gd name="T16" fmla="*/ 28 w 27"/>
                  <a:gd name="T17" fmla="*/ 15 h 27"/>
                  <a:gd name="T18" fmla="*/ 47 w 27"/>
                  <a:gd name="T19" fmla="*/ 15 h 27"/>
                  <a:gd name="T20" fmla="*/ 47 w 27"/>
                  <a:gd name="T21" fmla="*/ 45 h 27"/>
                  <a:gd name="T22" fmla="*/ 42 w 27"/>
                  <a:gd name="T23" fmla="*/ 51 h 27"/>
                  <a:gd name="T24" fmla="*/ 32 w 27"/>
                  <a:gd name="T25" fmla="*/ 51 h 27"/>
                  <a:gd name="T26" fmla="*/ 32 w 27"/>
                  <a:gd name="T27" fmla="*/ 45 h 27"/>
                  <a:gd name="T28" fmla="*/ 40 w 27"/>
                  <a:gd name="T29" fmla="*/ 47 h 27"/>
                  <a:gd name="T30" fmla="*/ 43 w 27"/>
                  <a:gd name="T31" fmla="*/ 43 h 27"/>
                  <a:gd name="T32" fmla="*/ 43 w 27"/>
                  <a:gd name="T33" fmla="*/ 19 h 27"/>
                  <a:gd name="T34" fmla="*/ 8 w 27"/>
                  <a:gd name="T35" fmla="*/ 19 h 27"/>
                  <a:gd name="T36" fmla="*/ 8 w 27"/>
                  <a:gd name="T37" fmla="*/ 51 h 27"/>
                  <a:gd name="T38" fmla="*/ 4 w 27"/>
                  <a:gd name="T39" fmla="*/ 51 h 27"/>
                  <a:gd name="T40" fmla="*/ 4 w 27"/>
                  <a:gd name="T41" fmla="*/ 15 h 27"/>
                  <a:gd name="T42" fmla="*/ 23 w 27"/>
                  <a:gd name="T43" fmla="*/ 15 h 27"/>
                  <a:gd name="T44" fmla="*/ 23 w 27"/>
                  <a:gd name="T45" fmla="*/ 9 h 27"/>
                  <a:gd name="T46" fmla="*/ 0 w 27"/>
                  <a:gd name="T47" fmla="*/ 9 h 27"/>
                  <a:gd name="T48" fmla="*/ 0 w 27"/>
                  <a:gd name="T49" fmla="*/ 6 h 27"/>
                  <a:gd name="T50" fmla="*/ 9 w 27"/>
                  <a:gd name="T51" fmla="*/ 36 h 27"/>
                  <a:gd name="T52" fmla="*/ 23 w 27"/>
                  <a:gd name="T53" fmla="*/ 36 h 27"/>
                  <a:gd name="T54" fmla="*/ 23 w 27"/>
                  <a:gd name="T55" fmla="*/ 30 h 27"/>
                  <a:gd name="T56" fmla="*/ 11 w 27"/>
                  <a:gd name="T57" fmla="*/ 30 h 27"/>
                  <a:gd name="T58" fmla="*/ 11 w 27"/>
                  <a:gd name="T59" fmla="*/ 28 h 27"/>
                  <a:gd name="T60" fmla="*/ 28 w 27"/>
                  <a:gd name="T61" fmla="*/ 28 h 27"/>
                  <a:gd name="T62" fmla="*/ 32 w 27"/>
                  <a:gd name="T63" fmla="*/ 19 h 27"/>
                  <a:gd name="T64" fmla="*/ 36 w 27"/>
                  <a:gd name="T65" fmla="*/ 21 h 27"/>
                  <a:gd name="T66" fmla="*/ 32 w 27"/>
                  <a:gd name="T67" fmla="*/ 28 h 27"/>
                  <a:gd name="T68" fmla="*/ 40 w 27"/>
                  <a:gd name="T69" fmla="*/ 28 h 27"/>
                  <a:gd name="T70" fmla="*/ 40 w 27"/>
                  <a:gd name="T71" fmla="*/ 30 h 27"/>
                  <a:gd name="T72" fmla="*/ 28 w 27"/>
                  <a:gd name="T73" fmla="*/ 30 h 27"/>
                  <a:gd name="T74" fmla="*/ 28 w 27"/>
                  <a:gd name="T75" fmla="*/ 36 h 27"/>
                  <a:gd name="T76" fmla="*/ 42 w 27"/>
                  <a:gd name="T77" fmla="*/ 36 h 27"/>
                  <a:gd name="T78" fmla="*/ 42 w 27"/>
                  <a:gd name="T79" fmla="*/ 40 h 27"/>
                  <a:gd name="T80" fmla="*/ 28 w 27"/>
                  <a:gd name="T81" fmla="*/ 40 h 27"/>
                  <a:gd name="T82" fmla="*/ 28 w 27"/>
                  <a:gd name="T83" fmla="*/ 49 h 27"/>
                  <a:gd name="T84" fmla="*/ 23 w 27"/>
                  <a:gd name="T85" fmla="*/ 49 h 27"/>
                  <a:gd name="T86" fmla="*/ 23 w 27"/>
                  <a:gd name="T87" fmla="*/ 40 h 27"/>
                  <a:gd name="T88" fmla="*/ 9 w 27"/>
                  <a:gd name="T89" fmla="*/ 40 h 27"/>
                  <a:gd name="T90" fmla="*/ 9 w 27"/>
                  <a:gd name="T91" fmla="*/ 36 h 27"/>
                  <a:gd name="T92" fmla="*/ 15 w 27"/>
                  <a:gd name="T93" fmla="*/ 21 h 27"/>
                  <a:gd name="T94" fmla="*/ 17 w 27"/>
                  <a:gd name="T95" fmla="*/ 19 h 27"/>
                  <a:gd name="T96" fmla="*/ 23 w 27"/>
                  <a:gd name="T97" fmla="*/ 25 h 27"/>
                  <a:gd name="T98" fmla="*/ 19 w 27"/>
                  <a:gd name="T99" fmla="*/ 26 h 27"/>
                  <a:gd name="T100" fmla="*/ 15 w 27"/>
                  <a:gd name="T101" fmla="*/ 21 h 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
                  <a:gd name="T154" fmla="*/ 0 h 27"/>
                  <a:gd name="T155" fmla="*/ 27 w 27"/>
                  <a:gd name="T156" fmla="*/ 27 h 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 h="27">
                    <a:moveTo>
                      <a:pt x="0" y="3"/>
                    </a:moveTo>
                    <a:cubicBezTo>
                      <a:pt x="12" y="3"/>
                      <a:pt x="12" y="3"/>
                      <a:pt x="12" y="3"/>
                    </a:cubicBezTo>
                    <a:cubicBezTo>
                      <a:pt x="12" y="0"/>
                      <a:pt x="12" y="0"/>
                      <a:pt x="12" y="0"/>
                    </a:cubicBezTo>
                    <a:cubicBezTo>
                      <a:pt x="15" y="0"/>
                      <a:pt x="15" y="0"/>
                      <a:pt x="15" y="0"/>
                    </a:cubicBezTo>
                    <a:cubicBezTo>
                      <a:pt x="15" y="3"/>
                      <a:pt x="15" y="3"/>
                      <a:pt x="15" y="3"/>
                    </a:cubicBezTo>
                    <a:cubicBezTo>
                      <a:pt x="27" y="3"/>
                      <a:pt x="27" y="3"/>
                      <a:pt x="27" y="3"/>
                    </a:cubicBezTo>
                    <a:cubicBezTo>
                      <a:pt x="27" y="5"/>
                      <a:pt x="27" y="5"/>
                      <a:pt x="27" y="5"/>
                    </a:cubicBezTo>
                    <a:cubicBezTo>
                      <a:pt x="15" y="5"/>
                      <a:pt x="15" y="5"/>
                      <a:pt x="15" y="5"/>
                    </a:cubicBezTo>
                    <a:cubicBezTo>
                      <a:pt x="15" y="8"/>
                      <a:pt x="15" y="8"/>
                      <a:pt x="15" y="8"/>
                    </a:cubicBezTo>
                    <a:cubicBezTo>
                      <a:pt x="25" y="8"/>
                      <a:pt x="25" y="8"/>
                      <a:pt x="25" y="8"/>
                    </a:cubicBezTo>
                    <a:cubicBezTo>
                      <a:pt x="25" y="24"/>
                      <a:pt x="25" y="24"/>
                      <a:pt x="25" y="24"/>
                    </a:cubicBezTo>
                    <a:cubicBezTo>
                      <a:pt x="25" y="26"/>
                      <a:pt x="24" y="27"/>
                      <a:pt x="22" y="27"/>
                    </a:cubicBezTo>
                    <a:cubicBezTo>
                      <a:pt x="21" y="27"/>
                      <a:pt x="19" y="27"/>
                      <a:pt x="17" y="27"/>
                    </a:cubicBezTo>
                    <a:cubicBezTo>
                      <a:pt x="17" y="26"/>
                      <a:pt x="17" y="25"/>
                      <a:pt x="17" y="24"/>
                    </a:cubicBezTo>
                    <a:cubicBezTo>
                      <a:pt x="19" y="25"/>
                      <a:pt x="20" y="25"/>
                      <a:pt x="21" y="25"/>
                    </a:cubicBezTo>
                    <a:cubicBezTo>
                      <a:pt x="22" y="25"/>
                      <a:pt x="23" y="24"/>
                      <a:pt x="23" y="23"/>
                    </a:cubicBezTo>
                    <a:cubicBezTo>
                      <a:pt x="23" y="10"/>
                      <a:pt x="23" y="10"/>
                      <a:pt x="23" y="10"/>
                    </a:cubicBezTo>
                    <a:cubicBezTo>
                      <a:pt x="4" y="10"/>
                      <a:pt x="4" y="10"/>
                      <a:pt x="4" y="10"/>
                    </a:cubicBezTo>
                    <a:cubicBezTo>
                      <a:pt x="4" y="27"/>
                      <a:pt x="4" y="27"/>
                      <a:pt x="4" y="27"/>
                    </a:cubicBezTo>
                    <a:cubicBezTo>
                      <a:pt x="2" y="27"/>
                      <a:pt x="2" y="27"/>
                      <a:pt x="2" y="27"/>
                    </a:cubicBezTo>
                    <a:cubicBezTo>
                      <a:pt x="2" y="8"/>
                      <a:pt x="2" y="8"/>
                      <a:pt x="2" y="8"/>
                    </a:cubicBezTo>
                    <a:cubicBezTo>
                      <a:pt x="12" y="8"/>
                      <a:pt x="12" y="8"/>
                      <a:pt x="12" y="8"/>
                    </a:cubicBezTo>
                    <a:cubicBezTo>
                      <a:pt x="12" y="5"/>
                      <a:pt x="12" y="5"/>
                      <a:pt x="12" y="5"/>
                    </a:cubicBezTo>
                    <a:cubicBezTo>
                      <a:pt x="0" y="5"/>
                      <a:pt x="0" y="5"/>
                      <a:pt x="0" y="5"/>
                    </a:cubicBezTo>
                    <a:lnTo>
                      <a:pt x="0" y="3"/>
                    </a:lnTo>
                    <a:close/>
                    <a:moveTo>
                      <a:pt x="5" y="19"/>
                    </a:moveTo>
                    <a:cubicBezTo>
                      <a:pt x="12" y="19"/>
                      <a:pt x="12" y="19"/>
                      <a:pt x="12" y="19"/>
                    </a:cubicBezTo>
                    <a:cubicBezTo>
                      <a:pt x="12" y="16"/>
                      <a:pt x="12" y="16"/>
                      <a:pt x="12" y="16"/>
                    </a:cubicBezTo>
                    <a:cubicBezTo>
                      <a:pt x="6" y="16"/>
                      <a:pt x="6" y="16"/>
                      <a:pt x="6" y="16"/>
                    </a:cubicBezTo>
                    <a:cubicBezTo>
                      <a:pt x="6" y="15"/>
                      <a:pt x="6" y="15"/>
                      <a:pt x="6" y="15"/>
                    </a:cubicBezTo>
                    <a:cubicBezTo>
                      <a:pt x="15" y="15"/>
                      <a:pt x="15" y="15"/>
                      <a:pt x="15" y="15"/>
                    </a:cubicBezTo>
                    <a:cubicBezTo>
                      <a:pt x="15" y="13"/>
                      <a:pt x="16" y="12"/>
                      <a:pt x="17" y="10"/>
                    </a:cubicBezTo>
                    <a:cubicBezTo>
                      <a:pt x="19" y="11"/>
                      <a:pt x="19" y="11"/>
                      <a:pt x="19" y="11"/>
                    </a:cubicBezTo>
                    <a:cubicBezTo>
                      <a:pt x="18" y="13"/>
                      <a:pt x="18" y="14"/>
                      <a:pt x="17" y="15"/>
                    </a:cubicBezTo>
                    <a:cubicBezTo>
                      <a:pt x="21" y="15"/>
                      <a:pt x="21" y="15"/>
                      <a:pt x="21" y="15"/>
                    </a:cubicBezTo>
                    <a:cubicBezTo>
                      <a:pt x="21" y="16"/>
                      <a:pt x="21" y="16"/>
                      <a:pt x="21" y="16"/>
                    </a:cubicBezTo>
                    <a:cubicBezTo>
                      <a:pt x="15" y="16"/>
                      <a:pt x="15" y="16"/>
                      <a:pt x="15" y="16"/>
                    </a:cubicBezTo>
                    <a:cubicBezTo>
                      <a:pt x="15" y="19"/>
                      <a:pt x="15" y="19"/>
                      <a:pt x="15" y="19"/>
                    </a:cubicBezTo>
                    <a:cubicBezTo>
                      <a:pt x="22" y="19"/>
                      <a:pt x="22" y="19"/>
                      <a:pt x="22" y="19"/>
                    </a:cubicBezTo>
                    <a:cubicBezTo>
                      <a:pt x="22" y="21"/>
                      <a:pt x="22" y="21"/>
                      <a:pt x="22" y="21"/>
                    </a:cubicBezTo>
                    <a:cubicBezTo>
                      <a:pt x="15" y="21"/>
                      <a:pt x="15" y="21"/>
                      <a:pt x="15" y="21"/>
                    </a:cubicBezTo>
                    <a:cubicBezTo>
                      <a:pt x="15" y="26"/>
                      <a:pt x="15" y="26"/>
                      <a:pt x="15" y="26"/>
                    </a:cubicBezTo>
                    <a:cubicBezTo>
                      <a:pt x="12" y="26"/>
                      <a:pt x="12" y="26"/>
                      <a:pt x="12" y="26"/>
                    </a:cubicBezTo>
                    <a:cubicBezTo>
                      <a:pt x="12" y="21"/>
                      <a:pt x="12" y="21"/>
                      <a:pt x="12" y="21"/>
                    </a:cubicBezTo>
                    <a:cubicBezTo>
                      <a:pt x="5" y="21"/>
                      <a:pt x="5" y="21"/>
                      <a:pt x="5" y="21"/>
                    </a:cubicBezTo>
                    <a:lnTo>
                      <a:pt x="5" y="19"/>
                    </a:lnTo>
                    <a:close/>
                    <a:moveTo>
                      <a:pt x="8" y="11"/>
                    </a:moveTo>
                    <a:cubicBezTo>
                      <a:pt x="9" y="10"/>
                      <a:pt x="9" y="10"/>
                      <a:pt x="9" y="10"/>
                    </a:cubicBezTo>
                    <a:cubicBezTo>
                      <a:pt x="10" y="11"/>
                      <a:pt x="11" y="12"/>
                      <a:pt x="12" y="13"/>
                    </a:cubicBezTo>
                    <a:cubicBezTo>
                      <a:pt x="10" y="14"/>
                      <a:pt x="10" y="14"/>
                      <a:pt x="10" y="14"/>
                    </a:cubicBezTo>
                    <a:cubicBezTo>
                      <a:pt x="9" y="13"/>
                      <a:pt x="9" y="12"/>
                      <a:pt x="8" y="1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1" name="Freeform 238"/>
              <p:cNvSpPr/>
              <p:nvPr/>
            </p:nvSpPr>
            <p:spPr bwMode="auto">
              <a:xfrm>
                <a:off x="5477" y="2607"/>
                <a:ext cx="118" cy="120"/>
              </a:xfrm>
              <a:custGeom>
                <a:avLst/>
                <a:gdLst>
                  <a:gd name="T0" fmla="*/ 17 w 63"/>
                  <a:gd name="T1" fmla="*/ 19 h 64"/>
                  <a:gd name="T2" fmla="*/ 66 w 63"/>
                  <a:gd name="T3" fmla="*/ 19 h 64"/>
                  <a:gd name="T4" fmla="*/ 56 w 63"/>
                  <a:gd name="T5" fmla="*/ 6 h 64"/>
                  <a:gd name="T6" fmla="*/ 66 w 63"/>
                  <a:gd name="T7" fmla="*/ 0 h 64"/>
                  <a:gd name="T8" fmla="*/ 75 w 63"/>
                  <a:gd name="T9" fmla="*/ 15 h 64"/>
                  <a:gd name="T10" fmla="*/ 69 w 63"/>
                  <a:gd name="T11" fmla="*/ 19 h 64"/>
                  <a:gd name="T12" fmla="*/ 118 w 63"/>
                  <a:gd name="T13" fmla="*/ 19 h 64"/>
                  <a:gd name="T14" fmla="*/ 118 w 63"/>
                  <a:gd name="T15" fmla="*/ 28 h 64"/>
                  <a:gd name="T16" fmla="*/ 28 w 63"/>
                  <a:gd name="T17" fmla="*/ 28 h 64"/>
                  <a:gd name="T18" fmla="*/ 28 w 63"/>
                  <a:gd name="T19" fmla="*/ 58 h 64"/>
                  <a:gd name="T20" fmla="*/ 7 w 63"/>
                  <a:gd name="T21" fmla="*/ 120 h 64"/>
                  <a:gd name="T22" fmla="*/ 0 w 63"/>
                  <a:gd name="T23" fmla="*/ 112 h 64"/>
                  <a:gd name="T24" fmla="*/ 17 w 63"/>
                  <a:gd name="T25" fmla="*/ 58 h 64"/>
                  <a:gd name="T26" fmla="*/ 17 w 63"/>
                  <a:gd name="T27" fmla="*/ 19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64"/>
                  <a:gd name="T44" fmla="*/ 63 w 63"/>
                  <a:gd name="T45" fmla="*/ 64 h 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64">
                    <a:moveTo>
                      <a:pt x="9" y="10"/>
                    </a:moveTo>
                    <a:cubicBezTo>
                      <a:pt x="35" y="10"/>
                      <a:pt x="35" y="10"/>
                      <a:pt x="35" y="10"/>
                    </a:cubicBezTo>
                    <a:cubicBezTo>
                      <a:pt x="34" y="8"/>
                      <a:pt x="32" y="6"/>
                      <a:pt x="30" y="3"/>
                    </a:cubicBezTo>
                    <a:cubicBezTo>
                      <a:pt x="35" y="0"/>
                      <a:pt x="35" y="0"/>
                      <a:pt x="35" y="0"/>
                    </a:cubicBezTo>
                    <a:cubicBezTo>
                      <a:pt x="37" y="3"/>
                      <a:pt x="39" y="5"/>
                      <a:pt x="40" y="8"/>
                    </a:cubicBezTo>
                    <a:cubicBezTo>
                      <a:pt x="37" y="10"/>
                      <a:pt x="37" y="10"/>
                      <a:pt x="37" y="10"/>
                    </a:cubicBezTo>
                    <a:cubicBezTo>
                      <a:pt x="63" y="10"/>
                      <a:pt x="63" y="10"/>
                      <a:pt x="63" y="10"/>
                    </a:cubicBezTo>
                    <a:cubicBezTo>
                      <a:pt x="63" y="15"/>
                      <a:pt x="63" y="15"/>
                      <a:pt x="63" y="15"/>
                    </a:cubicBezTo>
                    <a:cubicBezTo>
                      <a:pt x="15" y="15"/>
                      <a:pt x="15" y="15"/>
                      <a:pt x="15" y="15"/>
                    </a:cubicBezTo>
                    <a:cubicBezTo>
                      <a:pt x="15" y="31"/>
                      <a:pt x="15" y="31"/>
                      <a:pt x="15" y="31"/>
                    </a:cubicBezTo>
                    <a:cubicBezTo>
                      <a:pt x="15" y="45"/>
                      <a:pt x="11" y="56"/>
                      <a:pt x="4" y="64"/>
                    </a:cubicBezTo>
                    <a:cubicBezTo>
                      <a:pt x="3" y="63"/>
                      <a:pt x="2" y="61"/>
                      <a:pt x="0" y="60"/>
                    </a:cubicBezTo>
                    <a:cubicBezTo>
                      <a:pt x="6" y="53"/>
                      <a:pt x="9" y="43"/>
                      <a:pt x="9" y="31"/>
                    </a:cubicBezTo>
                    <a:lnTo>
                      <a:pt x="9" y="1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2" name="Freeform 239"/>
              <p:cNvSpPr>
                <a:spLocks noEditPoints="1"/>
              </p:cNvSpPr>
              <p:nvPr/>
            </p:nvSpPr>
            <p:spPr bwMode="auto">
              <a:xfrm>
                <a:off x="5603" y="2617"/>
                <a:ext cx="118" cy="110"/>
              </a:xfrm>
              <a:custGeom>
                <a:avLst/>
                <a:gdLst>
                  <a:gd name="T0" fmla="*/ 0 w 63"/>
                  <a:gd name="T1" fmla="*/ 0 h 59"/>
                  <a:gd name="T2" fmla="*/ 118 w 63"/>
                  <a:gd name="T3" fmla="*/ 0 h 59"/>
                  <a:gd name="T4" fmla="*/ 118 w 63"/>
                  <a:gd name="T5" fmla="*/ 7 h 59"/>
                  <a:gd name="T6" fmla="*/ 79 w 63"/>
                  <a:gd name="T7" fmla="*/ 7 h 59"/>
                  <a:gd name="T8" fmla="*/ 79 w 63"/>
                  <a:gd name="T9" fmla="*/ 26 h 59"/>
                  <a:gd name="T10" fmla="*/ 112 w 63"/>
                  <a:gd name="T11" fmla="*/ 26 h 59"/>
                  <a:gd name="T12" fmla="*/ 112 w 63"/>
                  <a:gd name="T13" fmla="*/ 110 h 59"/>
                  <a:gd name="T14" fmla="*/ 103 w 63"/>
                  <a:gd name="T15" fmla="*/ 110 h 59"/>
                  <a:gd name="T16" fmla="*/ 103 w 63"/>
                  <a:gd name="T17" fmla="*/ 103 h 59"/>
                  <a:gd name="T18" fmla="*/ 17 w 63"/>
                  <a:gd name="T19" fmla="*/ 103 h 59"/>
                  <a:gd name="T20" fmla="*/ 17 w 63"/>
                  <a:gd name="T21" fmla="*/ 110 h 59"/>
                  <a:gd name="T22" fmla="*/ 7 w 63"/>
                  <a:gd name="T23" fmla="*/ 110 h 59"/>
                  <a:gd name="T24" fmla="*/ 7 w 63"/>
                  <a:gd name="T25" fmla="*/ 26 h 59"/>
                  <a:gd name="T26" fmla="*/ 39 w 63"/>
                  <a:gd name="T27" fmla="*/ 26 h 59"/>
                  <a:gd name="T28" fmla="*/ 41 w 63"/>
                  <a:gd name="T29" fmla="*/ 7 h 59"/>
                  <a:gd name="T30" fmla="*/ 0 w 63"/>
                  <a:gd name="T31" fmla="*/ 7 h 59"/>
                  <a:gd name="T32" fmla="*/ 0 w 63"/>
                  <a:gd name="T33" fmla="*/ 0 h 59"/>
                  <a:gd name="T34" fmla="*/ 103 w 63"/>
                  <a:gd name="T35" fmla="*/ 95 h 59"/>
                  <a:gd name="T36" fmla="*/ 103 w 63"/>
                  <a:gd name="T37" fmla="*/ 73 h 59"/>
                  <a:gd name="T38" fmla="*/ 81 w 63"/>
                  <a:gd name="T39" fmla="*/ 73 h 59"/>
                  <a:gd name="T40" fmla="*/ 69 w 63"/>
                  <a:gd name="T41" fmla="*/ 60 h 59"/>
                  <a:gd name="T42" fmla="*/ 69 w 63"/>
                  <a:gd name="T43" fmla="*/ 35 h 59"/>
                  <a:gd name="T44" fmla="*/ 49 w 63"/>
                  <a:gd name="T45" fmla="*/ 35 h 59"/>
                  <a:gd name="T46" fmla="*/ 26 w 63"/>
                  <a:gd name="T47" fmla="*/ 78 h 59"/>
                  <a:gd name="T48" fmla="*/ 19 w 63"/>
                  <a:gd name="T49" fmla="*/ 71 h 59"/>
                  <a:gd name="T50" fmla="*/ 39 w 63"/>
                  <a:gd name="T51" fmla="*/ 35 h 59"/>
                  <a:gd name="T52" fmla="*/ 17 w 63"/>
                  <a:gd name="T53" fmla="*/ 35 h 59"/>
                  <a:gd name="T54" fmla="*/ 17 w 63"/>
                  <a:gd name="T55" fmla="*/ 95 h 59"/>
                  <a:gd name="T56" fmla="*/ 103 w 63"/>
                  <a:gd name="T57" fmla="*/ 95 h 59"/>
                  <a:gd name="T58" fmla="*/ 51 w 63"/>
                  <a:gd name="T59" fmla="*/ 26 h 59"/>
                  <a:gd name="T60" fmla="*/ 69 w 63"/>
                  <a:gd name="T61" fmla="*/ 26 h 59"/>
                  <a:gd name="T62" fmla="*/ 69 w 63"/>
                  <a:gd name="T63" fmla="*/ 7 h 59"/>
                  <a:gd name="T64" fmla="*/ 51 w 63"/>
                  <a:gd name="T65" fmla="*/ 7 h 59"/>
                  <a:gd name="T66" fmla="*/ 51 w 63"/>
                  <a:gd name="T67" fmla="*/ 26 h 59"/>
                  <a:gd name="T68" fmla="*/ 84 w 63"/>
                  <a:gd name="T69" fmla="*/ 65 h 59"/>
                  <a:gd name="T70" fmla="*/ 103 w 63"/>
                  <a:gd name="T71" fmla="*/ 65 h 59"/>
                  <a:gd name="T72" fmla="*/ 103 w 63"/>
                  <a:gd name="T73" fmla="*/ 35 h 59"/>
                  <a:gd name="T74" fmla="*/ 79 w 63"/>
                  <a:gd name="T75" fmla="*/ 35 h 59"/>
                  <a:gd name="T76" fmla="*/ 79 w 63"/>
                  <a:gd name="T77" fmla="*/ 58 h 59"/>
                  <a:gd name="T78" fmla="*/ 84 w 63"/>
                  <a:gd name="T79" fmla="*/ 65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59"/>
                  <a:gd name="T122" fmla="*/ 63 w 63"/>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59">
                    <a:moveTo>
                      <a:pt x="0" y="0"/>
                    </a:moveTo>
                    <a:cubicBezTo>
                      <a:pt x="63" y="0"/>
                      <a:pt x="63" y="0"/>
                      <a:pt x="63" y="0"/>
                    </a:cubicBezTo>
                    <a:cubicBezTo>
                      <a:pt x="63" y="4"/>
                      <a:pt x="63" y="4"/>
                      <a:pt x="63" y="4"/>
                    </a:cubicBezTo>
                    <a:cubicBezTo>
                      <a:pt x="42" y="4"/>
                      <a:pt x="42" y="4"/>
                      <a:pt x="42" y="4"/>
                    </a:cubicBezTo>
                    <a:cubicBezTo>
                      <a:pt x="42" y="14"/>
                      <a:pt x="42" y="14"/>
                      <a:pt x="42" y="14"/>
                    </a:cubicBezTo>
                    <a:cubicBezTo>
                      <a:pt x="60" y="14"/>
                      <a:pt x="60" y="14"/>
                      <a:pt x="60" y="14"/>
                    </a:cubicBezTo>
                    <a:cubicBezTo>
                      <a:pt x="60" y="59"/>
                      <a:pt x="60" y="59"/>
                      <a:pt x="60" y="59"/>
                    </a:cubicBezTo>
                    <a:cubicBezTo>
                      <a:pt x="55" y="59"/>
                      <a:pt x="55" y="59"/>
                      <a:pt x="55" y="59"/>
                    </a:cubicBezTo>
                    <a:cubicBezTo>
                      <a:pt x="55" y="55"/>
                      <a:pt x="55" y="55"/>
                      <a:pt x="55" y="55"/>
                    </a:cubicBezTo>
                    <a:cubicBezTo>
                      <a:pt x="9" y="55"/>
                      <a:pt x="9" y="55"/>
                      <a:pt x="9" y="55"/>
                    </a:cubicBezTo>
                    <a:cubicBezTo>
                      <a:pt x="9" y="59"/>
                      <a:pt x="9" y="59"/>
                      <a:pt x="9" y="59"/>
                    </a:cubicBezTo>
                    <a:cubicBezTo>
                      <a:pt x="4" y="59"/>
                      <a:pt x="4" y="59"/>
                      <a:pt x="4" y="59"/>
                    </a:cubicBezTo>
                    <a:cubicBezTo>
                      <a:pt x="4" y="14"/>
                      <a:pt x="4" y="14"/>
                      <a:pt x="4" y="14"/>
                    </a:cubicBezTo>
                    <a:cubicBezTo>
                      <a:pt x="21" y="14"/>
                      <a:pt x="21" y="14"/>
                      <a:pt x="21" y="14"/>
                    </a:cubicBezTo>
                    <a:cubicBezTo>
                      <a:pt x="22" y="11"/>
                      <a:pt x="22" y="8"/>
                      <a:pt x="22" y="4"/>
                    </a:cubicBezTo>
                    <a:cubicBezTo>
                      <a:pt x="0" y="4"/>
                      <a:pt x="0" y="4"/>
                      <a:pt x="0" y="4"/>
                    </a:cubicBezTo>
                    <a:lnTo>
                      <a:pt x="0" y="0"/>
                    </a:lnTo>
                    <a:close/>
                    <a:moveTo>
                      <a:pt x="55" y="51"/>
                    </a:moveTo>
                    <a:cubicBezTo>
                      <a:pt x="55" y="39"/>
                      <a:pt x="55" y="39"/>
                      <a:pt x="55" y="39"/>
                    </a:cubicBezTo>
                    <a:cubicBezTo>
                      <a:pt x="43" y="39"/>
                      <a:pt x="43" y="39"/>
                      <a:pt x="43" y="39"/>
                    </a:cubicBezTo>
                    <a:cubicBezTo>
                      <a:pt x="39" y="39"/>
                      <a:pt x="37" y="37"/>
                      <a:pt x="37" y="32"/>
                    </a:cubicBezTo>
                    <a:cubicBezTo>
                      <a:pt x="37" y="19"/>
                      <a:pt x="37" y="19"/>
                      <a:pt x="37" y="19"/>
                    </a:cubicBezTo>
                    <a:cubicBezTo>
                      <a:pt x="26" y="19"/>
                      <a:pt x="26" y="19"/>
                      <a:pt x="26" y="19"/>
                    </a:cubicBezTo>
                    <a:cubicBezTo>
                      <a:pt x="26" y="29"/>
                      <a:pt x="22" y="37"/>
                      <a:pt x="14" y="42"/>
                    </a:cubicBezTo>
                    <a:cubicBezTo>
                      <a:pt x="13" y="41"/>
                      <a:pt x="12" y="40"/>
                      <a:pt x="10" y="38"/>
                    </a:cubicBezTo>
                    <a:cubicBezTo>
                      <a:pt x="17" y="34"/>
                      <a:pt x="21" y="27"/>
                      <a:pt x="21" y="19"/>
                    </a:cubicBezTo>
                    <a:cubicBezTo>
                      <a:pt x="9" y="19"/>
                      <a:pt x="9" y="19"/>
                      <a:pt x="9" y="19"/>
                    </a:cubicBezTo>
                    <a:cubicBezTo>
                      <a:pt x="9" y="51"/>
                      <a:pt x="9" y="51"/>
                      <a:pt x="9" y="51"/>
                    </a:cubicBezTo>
                    <a:lnTo>
                      <a:pt x="55" y="51"/>
                    </a:lnTo>
                    <a:close/>
                    <a:moveTo>
                      <a:pt x="27" y="14"/>
                    </a:moveTo>
                    <a:cubicBezTo>
                      <a:pt x="37" y="14"/>
                      <a:pt x="37" y="14"/>
                      <a:pt x="37" y="14"/>
                    </a:cubicBezTo>
                    <a:cubicBezTo>
                      <a:pt x="37" y="4"/>
                      <a:pt x="37" y="4"/>
                      <a:pt x="37" y="4"/>
                    </a:cubicBezTo>
                    <a:cubicBezTo>
                      <a:pt x="27" y="4"/>
                      <a:pt x="27" y="4"/>
                      <a:pt x="27" y="4"/>
                    </a:cubicBezTo>
                    <a:cubicBezTo>
                      <a:pt x="27" y="8"/>
                      <a:pt x="27" y="11"/>
                      <a:pt x="27" y="14"/>
                    </a:cubicBezTo>
                    <a:close/>
                    <a:moveTo>
                      <a:pt x="45" y="35"/>
                    </a:moveTo>
                    <a:cubicBezTo>
                      <a:pt x="55" y="35"/>
                      <a:pt x="55" y="35"/>
                      <a:pt x="55" y="35"/>
                    </a:cubicBezTo>
                    <a:cubicBezTo>
                      <a:pt x="55" y="19"/>
                      <a:pt x="55" y="19"/>
                      <a:pt x="55" y="19"/>
                    </a:cubicBezTo>
                    <a:cubicBezTo>
                      <a:pt x="42" y="19"/>
                      <a:pt x="42" y="19"/>
                      <a:pt x="42" y="19"/>
                    </a:cubicBezTo>
                    <a:cubicBezTo>
                      <a:pt x="42" y="31"/>
                      <a:pt x="42" y="31"/>
                      <a:pt x="42" y="31"/>
                    </a:cubicBezTo>
                    <a:cubicBezTo>
                      <a:pt x="42" y="34"/>
                      <a:pt x="43" y="35"/>
                      <a:pt x="45" y="3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3" name="Freeform 240"/>
              <p:cNvSpPr>
                <a:spLocks noEditPoints="1"/>
              </p:cNvSpPr>
              <p:nvPr/>
            </p:nvSpPr>
            <p:spPr bwMode="auto">
              <a:xfrm>
                <a:off x="6534" y="2521"/>
                <a:ext cx="39" cy="39"/>
              </a:xfrm>
              <a:custGeom>
                <a:avLst/>
                <a:gdLst>
                  <a:gd name="T0" fmla="*/ 26 w 21"/>
                  <a:gd name="T1" fmla="*/ 6 h 21"/>
                  <a:gd name="T2" fmla="*/ 39 w 21"/>
                  <a:gd name="T3" fmla="*/ 19 h 21"/>
                  <a:gd name="T4" fmla="*/ 35 w 21"/>
                  <a:gd name="T5" fmla="*/ 20 h 21"/>
                  <a:gd name="T6" fmla="*/ 32 w 21"/>
                  <a:gd name="T7" fmla="*/ 17 h 21"/>
                  <a:gd name="T8" fmla="*/ 6 w 21"/>
                  <a:gd name="T9" fmla="*/ 19 h 21"/>
                  <a:gd name="T10" fmla="*/ 2 w 21"/>
                  <a:gd name="T11" fmla="*/ 19 h 21"/>
                  <a:gd name="T12" fmla="*/ 0 w 21"/>
                  <a:gd name="T13" fmla="*/ 15 h 21"/>
                  <a:gd name="T14" fmla="*/ 4 w 21"/>
                  <a:gd name="T15" fmla="*/ 13 h 21"/>
                  <a:gd name="T16" fmla="*/ 15 w 21"/>
                  <a:gd name="T17" fmla="*/ 0 h 21"/>
                  <a:gd name="T18" fmla="*/ 19 w 21"/>
                  <a:gd name="T19" fmla="*/ 2 h 21"/>
                  <a:gd name="T20" fmla="*/ 6 w 21"/>
                  <a:gd name="T21" fmla="*/ 15 h 21"/>
                  <a:gd name="T22" fmla="*/ 30 w 21"/>
                  <a:gd name="T23" fmla="*/ 13 h 21"/>
                  <a:gd name="T24" fmla="*/ 24 w 21"/>
                  <a:gd name="T25" fmla="*/ 7 h 21"/>
                  <a:gd name="T26" fmla="*/ 26 w 21"/>
                  <a:gd name="T27" fmla="*/ 6 h 21"/>
                  <a:gd name="T28" fmla="*/ 32 w 21"/>
                  <a:gd name="T29" fmla="*/ 22 h 21"/>
                  <a:gd name="T30" fmla="*/ 32 w 21"/>
                  <a:gd name="T31" fmla="*/ 39 h 21"/>
                  <a:gd name="T32" fmla="*/ 30 w 21"/>
                  <a:gd name="T33" fmla="*/ 39 h 21"/>
                  <a:gd name="T34" fmla="*/ 30 w 21"/>
                  <a:gd name="T35" fmla="*/ 37 h 21"/>
                  <a:gd name="T36" fmla="*/ 7 w 21"/>
                  <a:gd name="T37" fmla="*/ 37 h 21"/>
                  <a:gd name="T38" fmla="*/ 7 w 21"/>
                  <a:gd name="T39" fmla="*/ 39 h 21"/>
                  <a:gd name="T40" fmla="*/ 4 w 21"/>
                  <a:gd name="T41" fmla="*/ 39 h 21"/>
                  <a:gd name="T42" fmla="*/ 4 w 21"/>
                  <a:gd name="T43" fmla="*/ 22 h 21"/>
                  <a:gd name="T44" fmla="*/ 32 w 21"/>
                  <a:gd name="T45" fmla="*/ 22 h 21"/>
                  <a:gd name="T46" fmla="*/ 30 w 21"/>
                  <a:gd name="T47" fmla="*/ 24 h 21"/>
                  <a:gd name="T48" fmla="*/ 7 w 21"/>
                  <a:gd name="T49" fmla="*/ 24 h 21"/>
                  <a:gd name="T50" fmla="*/ 7 w 21"/>
                  <a:gd name="T51" fmla="*/ 33 h 21"/>
                  <a:gd name="T52" fmla="*/ 30 w 21"/>
                  <a:gd name="T53" fmla="*/ 33 h 21"/>
                  <a:gd name="T54" fmla="*/ 30 w 21"/>
                  <a:gd name="T55" fmla="*/ 24 h 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21"/>
                  <a:gd name="T86" fmla="*/ 21 w 21"/>
                  <a:gd name="T87" fmla="*/ 21 h 2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21">
                    <a:moveTo>
                      <a:pt x="14" y="3"/>
                    </a:moveTo>
                    <a:cubicBezTo>
                      <a:pt x="17" y="5"/>
                      <a:pt x="19" y="7"/>
                      <a:pt x="21" y="10"/>
                    </a:cubicBezTo>
                    <a:cubicBezTo>
                      <a:pt x="19" y="11"/>
                      <a:pt x="19" y="11"/>
                      <a:pt x="19" y="11"/>
                    </a:cubicBezTo>
                    <a:cubicBezTo>
                      <a:pt x="19" y="10"/>
                      <a:pt x="18" y="10"/>
                      <a:pt x="17" y="9"/>
                    </a:cubicBezTo>
                    <a:cubicBezTo>
                      <a:pt x="11" y="9"/>
                      <a:pt x="6" y="9"/>
                      <a:pt x="3" y="10"/>
                    </a:cubicBezTo>
                    <a:cubicBezTo>
                      <a:pt x="2" y="10"/>
                      <a:pt x="1" y="10"/>
                      <a:pt x="1" y="10"/>
                    </a:cubicBezTo>
                    <a:cubicBezTo>
                      <a:pt x="0" y="8"/>
                      <a:pt x="0" y="8"/>
                      <a:pt x="0" y="8"/>
                    </a:cubicBezTo>
                    <a:cubicBezTo>
                      <a:pt x="1" y="8"/>
                      <a:pt x="1" y="8"/>
                      <a:pt x="2" y="7"/>
                    </a:cubicBezTo>
                    <a:cubicBezTo>
                      <a:pt x="4" y="5"/>
                      <a:pt x="6" y="3"/>
                      <a:pt x="8" y="0"/>
                    </a:cubicBezTo>
                    <a:cubicBezTo>
                      <a:pt x="10" y="1"/>
                      <a:pt x="10" y="1"/>
                      <a:pt x="10" y="1"/>
                    </a:cubicBezTo>
                    <a:cubicBezTo>
                      <a:pt x="8" y="4"/>
                      <a:pt x="6" y="6"/>
                      <a:pt x="3" y="8"/>
                    </a:cubicBezTo>
                    <a:cubicBezTo>
                      <a:pt x="8" y="8"/>
                      <a:pt x="12" y="8"/>
                      <a:pt x="16" y="7"/>
                    </a:cubicBezTo>
                    <a:cubicBezTo>
                      <a:pt x="15" y="6"/>
                      <a:pt x="14" y="5"/>
                      <a:pt x="13" y="4"/>
                    </a:cubicBezTo>
                    <a:lnTo>
                      <a:pt x="14" y="3"/>
                    </a:lnTo>
                    <a:close/>
                    <a:moveTo>
                      <a:pt x="17" y="12"/>
                    </a:moveTo>
                    <a:cubicBezTo>
                      <a:pt x="17" y="21"/>
                      <a:pt x="17" y="21"/>
                      <a:pt x="17" y="21"/>
                    </a:cubicBezTo>
                    <a:cubicBezTo>
                      <a:pt x="16" y="21"/>
                      <a:pt x="16" y="21"/>
                      <a:pt x="16" y="21"/>
                    </a:cubicBezTo>
                    <a:cubicBezTo>
                      <a:pt x="16" y="20"/>
                      <a:pt x="16" y="20"/>
                      <a:pt x="16" y="20"/>
                    </a:cubicBezTo>
                    <a:cubicBezTo>
                      <a:pt x="4" y="20"/>
                      <a:pt x="4" y="20"/>
                      <a:pt x="4" y="20"/>
                    </a:cubicBezTo>
                    <a:cubicBezTo>
                      <a:pt x="4" y="21"/>
                      <a:pt x="4" y="21"/>
                      <a:pt x="4" y="21"/>
                    </a:cubicBezTo>
                    <a:cubicBezTo>
                      <a:pt x="2" y="21"/>
                      <a:pt x="2" y="21"/>
                      <a:pt x="2" y="21"/>
                    </a:cubicBezTo>
                    <a:cubicBezTo>
                      <a:pt x="2" y="12"/>
                      <a:pt x="2" y="12"/>
                      <a:pt x="2" y="12"/>
                    </a:cubicBezTo>
                    <a:lnTo>
                      <a:pt x="17" y="12"/>
                    </a:lnTo>
                    <a:close/>
                    <a:moveTo>
                      <a:pt x="16" y="13"/>
                    </a:moveTo>
                    <a:cubicBezTo>
                      <a:pt x="4" y="13"/>
                      <a:pt x="4" y="13"/>
                      <a:pt x="4" y="13"/>
                    </a:cubicBezTo>
                    <a:cubicBezTo>
                      <a:pt x="4" y="18"/>
                      <a:pt x="4" y="18"/>
                      <a:pt x="4" y="18"/>
                    </a:cubicBezTo>
                    <a:cubicBezTo>
                      <a:pt x="16" y="18"/>
                      <a:pt x="16" y="18"/>
                      <a:pt x="16" y="18"/>
                    </a:cubicBezTo>
                    <a:lnTo>
                      <a:pt x="16" y="1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sp>
            <p:nvSpPr>
              <p:cNvPr id="144" name="Freeform 241"/>
              <p:cNvSpPr>
                <a:spLocks noEditPoints="1"/>
              </p:cNvSpPr>
              <p:nvPr/>
            </p:nvSpPr>
            <p:spPr bwMode="auto">
              <a:xfrm>
                <a:off x="6532" y="2570"/>
                <a:ext cx="39" cy="39"/>
              </a:xfrm>
              <a:custGeom>
                <a:avLst/>
                <a:gdLst>
                  <a:gd name="T0" fmla="*/ 9 w 21"/>
                  <a:gd name="T1" fmla="*/ 17 h 21"/>
                  <a:gd name="T2" fmla="*/ 0 w 21"/>
                  <a:gd name="T3" fmla="*/ 15 h 21"/>
                  <a:gd name="T4" fmla="*/ 6 w 21"/>
                  <a:gd name="T5" fmla="*/ 24 h 21"/>
                  <a:gd name="T6" fmla="*/ 6 w 21"/>
                  <a:gd name="T7" fmla="*/ 39 h 21"/>
                  <a:gd name="T8" fmla="*/ 6 w 21"/>
                  <a:gd name="T9" fmla="*/ 24 h 21"/>
                  <a:gd name="T10" fmla="*/ 11 w 21"/>
                  <a:gd name="T11" fmla="*/ 7 h 21"/>
                  <a:gd name="T12" fmla="*/ 2 w 21"/>
                  <a:gd name="T13" fmla="*/ 4 h 21"/>
                  <a:gd name="T14" fmla="*/ 17 w 21"/>
                  <a:gd name="T15" fmla="*/ 9 h 21"/>
                  <a:gd name="T16" fmla="*/ 11 w 21"/>
                  <a:gd name="T17" fmla="*/ 17 h 21"/>
                  <a:gd name="T18" fmla="*/ 17 w 21"/>
                  <a:gd name="T19" fmla="*/ 9 h 21"/>
                  <a:gd name="T20" fmla="*/ 26 w 21"/>
                  <a:gd name="T21" fmla="*/ 7 h 21"/>
                  <a:gd name="T22" fmla="*/ 22 w 21"/>
                  <a:gd name="T23" fmla="*/ 15 h 21"/>
                  <a:gd name="T24" fmla="*/ 20 w 21"/>
                  <a:gd name="T25" fmla="*/ 7 h 21"/>
                  <a:gd name="T26" fmla="*/ 11 w 21"/>
                  <a:gd name="T27" fmla="*/ 6 h 21"/>
                  <a:gd name="T28" fmla="*/ 22 w 21"/>
                  <a:gd name="T29" fmla="*/ 2 h 21"/>
                  <a:gd name="T30" fmla="*/ 26 w 21"/>
                  <a:gd name="T31" fmla="*/ 6 h 21"/>
                  <a:gd name="T32" fmla="*/ 39 w 21"/>
                  <a:gd name="T33" fmla="*/ 7 h 21"/>
                  <a:gd name="T34" fmla="*/ 30 w 21"/>
                  <a:gd name="T35" fmla="*/ 15 h 21"/>
                  <a:gd name="T36" fmla="*/ 13 w 21"/>
                  <a:gd name="T37" fmla="*/ 17 h 21"/>
                  <a:gd name="T38" fmla="*/ 35 w 21"/>
                  <a:gd name="T39" fmla="*/ 26 h 21"/>
                  <a:gd name="T40" fmla="*/ 32 w 21"/>
                  <a:gd name="T41" fmla="*/ 24 h 21"/>
                  <a:gd name="T42" fmla="*/ 17 w 21"/>
                  <a:gd name="T43" fmla="*/ 28 h 21"/>
                  <a:gd name="T44" fmla="*/ 35 w 21"/>
                  <a:gd name="T45" fmla="*/ 35 h 21"/>
                  <a:gd name="T46" fmla="*/ 22 w 21"/>
                  <a:gd name="T47" fmla="*/ 39 h 21"/>
                  <a:gd name="T48" fmla="*/ 30 w 21"/>
                  <a:gd name="T49" fmla="*/ 37 h 21"/>
                  <a:gd name="T50" fmla="*/ 33 w 21"/>
                  <a:gd name="T51" fmla="*/ 30 h 21"/>
                  <a:gd name="T52" fmla="*/ 13 w 21"/>
                  <a:gd name="T53" fmla="*/ 28 h 21"/>
                  <a:gd name="T54" fmla="*/ 32 w 21"/>
                  <a:gd name="T55" fmla="*/ 22 h 21"/>
                  <a:gd name="T56" fmla="*/ 13 w 21"/>
                  <a:gd name="T57" fmla="*/ 19 h 21"/>
                  <a:gd name="T58" fmla="*/ 30 w 21"/>
                  <a:gd name="T59" fmla="*/ 11 h 21"/>
                  <a:gd name="T60" fmla="*/ 39 w 21"/>
                  <a:gd name="T61" fmla="*/ 15 h 21"/>
                  <a:gd name="T62" fmla="*/ 30 w 21"/>
                  <a:gd name="T63" fmla="*/ 11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
                  <a:gd name="T97" fmla="*/ 0 h 21"/>
                  <a:gd name="T98" fmla="*/ 21 w 21"/>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 h="21">
                    <a:moveTo>
                      <a:pt x="1" y="6"/>
                    </a:moveTo>
                    <a:cubicBezTo>
                      <a:pt x="3" y="7"/>
                      <a:pt x="4" y="8"/>
                      <a:pt x="5" y="9"/>
                    </a:cubicBezTo>
                    <a:cubicBezTo>
                      <a:pt x="4" y="11"/>
                      <a:pt x="4" y="11"/>
                      <a:pt x="4" y="11"/>
                    </a:cubicBezTo>
                    <a:cubicBezTo>
                      <a:pt x="3" y="10"/>
                      <a:pt x="1" y="9"/>
                      <a:pt x="0" y="8"/>
                    </a:cubicBezTo>
                    <a:lnTo>
                      <a:pt x="1" y="6"/>
                    </a:lnTo>
                    <a:close/>
                    <a:moveTo>
                      <a:pt x="3" y="13"/>
                    </a:moveTo>
                    <a:cubicBezTo>
                      <a:pt x="4" y="13"/>
                      <a:pt x="4" y="13"/>
                      <a:pt x="5" y="13"/>
                    </a:cubicBezTo>
                    <a:cubicBezTo>
                      <a:pt x="4" y="16"/>
                      <a:pt x="4" y="18"/>
                      <a:pt x="3" y="21"/>
                    </a:cubicBezTo>
                    <a:cubicBezTo>
                      <a:pt x="1" y="20"/>
                      <a:pt x="1" y="20"/>
                      <a:pt x="1" y="20"/>
                    </a:cubicBezTo>
                    <a:cubicBezTo>
                      <a:pt x="2" y="18"/>
                      <a:pt x="3" y="15"/>
                      <a:pt x="3" y="13"/>
                    </a:cubicBezTo>
                    <a:close/>
                    <a:moveTo>
                      <a:pt x="2" y="1"/>
                    </a:moveTo>
                    <a:cubicBezTo>
                      <a:pt x="3" y="2"/>
                      <a:pt x="5" y="3"/>
                      <a:pt x="6" y="4"/>
                    </a:cubicBezTo>
                    <a:cubicBezTo>
                      <a:pt x="4" y="5"/>
                      <a:pt x="4" y="5"/>
                      <a:pt x="4" y="5"/>
                    </a:cubicBezTo>
                    <a:cubicBezTo>
                      <a:pt x="3" y="4"/>
                      <a:pt x="2" y="3"/>
                      <a:pt x="1" y="2"/>
                    </a:cubicBezTo>
                    <a:lnTo>
                      <a:pt x="2" y="1"/>
                    </a:lnTo>
                    <a:close/>
                    <a:moveTo>
                      <a:pt x="9" y="5"/>
                    </a:moveTo>
                    <a:cubicBezTo>
                      <a:pt x="10" y="6"/>
                      <a:pt x="10" y="6"/>
                      <a:pt x="10" y="6"/>
                    </a:cubicBezTo>
                    <a:cubicBezTo>
                      <a:pt x="9" y="7"/>
                      <a:pt x="7" y="8"/>
                      <a:pt x="6" y="9"/>
                    </a:cubicBezTo>
                    <a:cubicBezTo>
                      <a:pt x="6" y="8"/>
                      <a:pt x="5" y="8"/>
                      <a:pt x="5" y="8"/>
                    </a:cubicBezTo>
                    <a:cubicBezTo>
                      <a:pt x="6" y="7"/>
                      <a:pt x="8" y="6"/>
                      <a:pt x="9" y="5"/>
                    </a:cubicBezTo>
                    <a:close/>
                    <a:moveTo>
                      <a:pt x="14" y="8"/>
                    </a:moveTo>
                    <a:cubicBezTo>
                      <a:pt x="14" y="4"/>
                      <a:pt x="14" y="4"/>
                      <a:pt x="14" y="4"/>
                    </a:cubicBezTo>
                    <a:cubicBezTo>
                      <a:pt x="12" y="4"/>
                      <a:pt x="12" y="4"/>
                      <a:pt x="12" y="4"/>
                    </a:cubicBezTo>
                    <a:cubicBezTo>
                      <a:pt x="12" y="8"/>
                      <a:pt x="12" y="8"/>
                      <a:pt x="12" y="8"/>
                    </a:cubicBezTo>
                    <a:cubicBezTo>
                      <a:pt x="11" y="8"/>
                      <a:pt x="11" y="8"/>
                      <a:pt x="11" y="8"/>
                    </a:cubicBezTo>
                    <a:cubicBezTo>
                      <a:pt x="11" y="4"/>
                      <a:pt x="11" y="4"/>
                      <a:pt x="11" y="4"/>
                    </a:cubicBezTo>
                    <a:cubicBezTo>
                      <a:pt x="6" y="4"/>
                      <a:pt x="6" y="4"/>
                      <a:pt x="6" y="4"/>
                    </a:cubicBezTo>
                    <a:cubicBezTo>
                      <a:pt x="6" y="3"/>
                      <a:pt x="6" y="3"/>
                      <a:pt x="6" y="3"/>
                    </a:cubicBezTo>
                    <a:cubicBezTo>
                      <a:pt x="12" y="3"/>
                      <a:pt x="12" y="3"/>
                      <a:pt x="12" y="3"/>
                    </a:cubicBezTo>
                    <a:cubicBezTo>
                      <a:pt x="12" y="2"/>
                      <a:pt x="12" y="2"/>
                      <a:pt x="12" y="1"/>
                    </a:cubicBezTo>
                    <a:cubicBezTo>
                      <a:pt x="13" y="0"/>
                      <a:pt x="13" y="0"/>
                      <a:pt x="13" y="0"/>
                    </a:cubicBezTo>
                    <a:cubicBezTo>
                      <a:pt x="13" y="1"/>
                      <a:pt x="14" y="2"/>
                      <a:pt x="14" y="3"/>
                    </a:cubicBezTo>
                    <a:cubicBezTo>
                      <a:pt x="21" y="3"/>
                      <a:pt x="21" y="3"/>
                      <a:pt x="21" y="3"/>
                    </a:cubicBezTo>
                    <a:cubicBezTo>
                      <a:pt x="21" y="4"/>
                      <a:pt x="21" y="4"/>
                      <a:pt x="21" y="4"/>
                    </a:cubicBezTo>
                    <a:cubicBezTo>
                      <a:pt x="16" y="4"/>
                      <a:pt x="16" y="4"/>
                      <a:pt x="16" y="4"/>
                    </a:cubicBezTo>
                    <a:cubicBezTo>
                      <a:pt x="16" y="8"/>
                      <a:pt x="16" y="8"/>
                      <a:pt x="16" y="8"/>
                    </a:cubicBezTo>
                    <a:lnTo>
                      <a:pt x="14" y="8"/>
                    </a:lnTo>
                    <a:close/>
                    <a:moveTo>
                      <a:pt x="7" y="9"/>
                    </a:moveTo>
                    <a:cubicBezTo>
                      <a:pt x="19" y="9"/>
                      <a:pt x="19" y="9"/>
                      <a:pt x="19" y="9"/>
                    </a:cubicBezTo>
                    <a:cubicBezTo>
                      <a:pt x="19" y="14"/>
                      <a:pt x="19" y="14"/>
                      <a:pt x="19" y="14"/>
                    </a:cubicBezTo>
                    <a:cubicBezTo>
                      <a:pt x="17" y="14"/>
                      <a:pt x="17" y="14"/>
                      <a:pt x="17" y="14"/>
                    </a:cubicBezTo>
                    <a:cubicBezTo>
                      <a:pt x="17" y="13"/>
                      <a:pt x="17" y="13"/>
                      <a:pt x="17" y="13"/>
                    </a:cubicBezTo>
                    <a:cubicBezTo>
                      <a:pt x="9" y="13"/>
                      <a:pt x="9" y="13"/>
                      <a:pt x="9" y="13"/>
                    </a:cubicBezTo>
                    <a:cubicBezTo>
                      <a:pt x="9" y="15"/>
                      <a:pt x="9" y="15"/>
                      <a:pt x="9" y="15"/>
                    </a:cubicBezTo>
                    <a:cubicBezTo>
                      <a:pt x="20" y="15"/>
                      <a:pt x="20" y="15"/>
                      <a:pt x="20" y="15"/>
                    </a:cubicBezTo>
                    <a:cubicBezTo>
                      <a:pt x="20" y="16"/>
                      <a:pt x="20" y="17"/>
                      <a:pt x="19" y="19"/>
                    </a:cubicBezTo>
                    <a:cubicBezTo>
                      <a:pt x="19" y="20"/>
                      <a:pt x="18" y="21"/>
                      <a:pt x="16" y="21"/>
                    </a:cubicBezTo>
                    <a:cubicBezTo>
                      <a:pt x="15" y="21"/>
                      <a:pt x="13" y="21"/>
                      <a:pt x="12" y="21"/>
                    </a:cubicBezTo>
                    <a:cubicBezTo>
                      <a:pt x="12" y="20"/>
                      <a:pt x="12" y="20"/>
                      <a:pt x="11" y="19"/>
                    </a:cubicBezTo>
                    <a:cubicBezTo>
                      <a:pt x="13" y="19"/>
                      <a:pt x="15" y="20"/>
                      <a:pt x="16" y="20"/>
                    </a:cubicBezTo>
                    <a:cubicBezTo>
                      <a:pt x="17" y="20"/>
                      <a:pt x="18" y="19"/>
                      <a:pt x="18" y="18"/>
                    </a:cubicBezTo>
                    <a:cubicBezTo>
                      <a:pt x="18" y="18"/>
                      <a:pt x="18" y="17"/>
                      <a:pt x="18" y="16"/>
                    </a:cubicBezTo>
                    <a:cubicBezTo>
                      <a:pt x="7" y="16"/>
                      <a:pt x="7" y="16"/>
                      <a:pt x="7" y="16"/>
                    </a:cubicBezTo>
                    <a:cubicBezTo>
                      <a:pt x="7" y="15"/>
                      <a:pt x="7" y="15"/>
                      <a:pt x="7" y="15"/>
                    </a:cubicBezTo>
                    <a:cubicBezTo>
                      <a:pt x="8" y="12"/>
                      <a:pt x="8" y="12"/>
                      <a:pt x="8" y="12"/>
                    </a:cubicBezTo>
                    <a:cubicBezTo>
                      <a:pt x="17" y="12"/>
                      <a:pt x="17" y="12"/>
                      <a:pt x="17" y="12"/>
                    </a:cubicBezTo>
                    <a:cubicBezTo>
                      <a:pt x="17" y="10"/>
                      <a:pt x="17" y="10"/>
                      <a:pt x="17" y="10"/>
                    </a:cubicBezTo>
                    <a:cubicBezTo>
                      <a:pt x="7" y="10"/>
                      <a:pt x="7" y="10"/>
                      <a:pt x="7" y="10"/>
                    </a:cubicBezTo>
                    <a:lnTo>
                      <a:pt x="7" y="9"/>
                    </a:lnTo>
                    <a:close/>
                    <a:moveTo>
                      <a:pt x="16" y="6"/>
                    </a:moveTo>
                    <a:cubicBezTo>
                      <a:pt x="17" y="5"/>
                      <a:pt x="17" y="5"/>
                      <a:pt x="17" y="5"/>
                    </a:cubicBezTo>
                    <a:cubicBezTo>
                      <a:pt x="19" y="6"/>
                      <a:pt x="20" y="7"/>
                      <a:pt x="21" y="8"/>
                    </a:cubicBezTo>
                    <a:cubicBezTo>
                      <a:pt x="20" y="9"/>
                      <a:pt x="20" y="9"/>
                      <a:pt x="20" y="9"/>
                    </a:cubicBezTo>
                    <a:cubicBezTo>
                      <a:pt x="19" y="8"/>
                      <a:pt x="18"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endParaRPr lang="zh-CN" altLang="en-US">
                  <a:ea typeface="等线" panose="02010600030101010101" pitchFamily="2" charset="-122"/>
                </a:endParaRPr>
              </a:p>
            </p:txBody>
          </p:sp>
        </p:grpSp>
      </p:grpSp>
      <p:grpSp>
        <p:nvGrpSpPr>
          <p:cNvPr id="26" name="组合 25"/>
          <p:cNvGrpSpPr/>
          <p:nvPr/>
        </p:nvGrpSpPr>
        <p:grpSpPr>
          <a:xfrm>
            <a:off x="6562960" y="4455879"/>
            <a:ext cx="4703953" cy="1026181"/>
            <a:chOff x="6562960" y="4622060"/>
            <a:chExt cx="4703953" cy="1026181"/>
          </a:xfrm>
        </p:grpSpPr>
        <p:sp>
          <p:nvSpPr>
            <p:cNvPr id="145" name="矩形 144"/>
            <p:cNvSpPr/>
            <p:nvPr/>
          </p:nvSpPr>
          <p:spPr>
            <a:xfrm>
              <a:off x="8934388"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人均销售额</a:t>
              </a:r>
              <a:endParaRPr lang="zh-CN" altLang="en-US" sz="1200" b="1" dirty="0">
                <a:latin typeface="微软雅黑" panose="020B0503020204020204" pitchFamily="34" charset="-122"/>
                <a:ea typeface="微软雅黑" panose="020B0503020204020204" pitchFamily="34" charset="-122"/>
              </a:endParaRPr>
            </a:p>
          </p:txBody>
        </p:sp>
        <p:sp>
          <p:nvSpPr>
            <p:cNvPr id="146" name="矩形 145"/>
            <p:cNvSpPr/>
            <p:nvPr/>
          </p:nvSpPr>
          <p:spPr>
            <a:xfrm>
              <a:off x="6564928" y="4947083"/>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线下</a:t>
              </a: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47" name="矩形 146"/>
            <p:cNvSpPr/>
            <p:nvPr/>
          </p:nvSpPr>
          <p:spPr>
            <a:xfrm>
              <a:off x="8934388"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lumMod val="95000"/>
                      <a:lumOff val="5000"/>
                    </a:schemeClr>
                  </a:solidFill>
                  <a:latin typeface="微软雅黑" panose="020B0503020204020204" pitchFamily="34" charset="-122"/>
                  <a:ea typeface="微软雅黑" panose="020B0503020204020204" pitchFamily="34" charset="-122"/>
                </a:rPr>
                <a:t>448 </a:t>
              </a:r>
              <a:endParaRPr lang="zh-CN" altLang="en-US" sz="100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6564928" y="5186250"/>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线上</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49" name="矩形 148"/>
            <p:cNvSpPr/>
            <p:nvPr/>
          </p:nvSpPr>
          <p:spPr>
            <a:xfrm>
              <a:off x="8934388"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447 </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0" name="矩形 149"/>
            <p:cNvSpPr/>
            <p:nvPr/>
          </p:nvSpPr>
          <p:spPr>
            <a:xfrm>
              <a:off x="6564928" y="5432241"/>
              <a:ext cx="1151534" cy="216000"/>
            </a:xfrm>
            <a:prstGeom prst="rect">
              <a:avLst/>
            </a:prstGeom>
            <a:solidFill>
              <a:srgbClr val="01A14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全渠道</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51" name="矩形 150"/>
            <p:cNvSpPr/>
            <p:nvPr/>
          </p:nvSpPr>
          <p:spPr>
            <a:xfrm>
              <a:off x="8934388"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1496 </a:t>
              </a:r>
              <a:endParaRPr lang="zh-CN" altLang="en-US" sz="1000">
                <a:solidFill>
                  <a:schemeClr val="tx1"/>
                </a:solidFill>
                <a:latin typeface="微软雅黑" panose="020B0503020204020204" pitchFamily="34" charset="-122"/>
                <a:ea typeface="微软雅黑" panose="020B0503020204020204" pitchFamily="34" charset="-122"/>
              </a:endParaRPr>
            </a:p>
          </p:txBody>
        </p:sp>
        <p:sp>
          <p:nvSpPr>
            <p:cNvPr id="152" name="矩形 151"/>
            <p:cNvSpPr/>
            <p:nvPr/>
          </p:nvSpPr>
          <p:spPr>
            <a:xfrm>
              <a:off x="6562960" y="4628884"/>
              <a:ext cx="1146226"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b="1" dirty="0">
                <a:latin typeface="微软雅黑" panose="020B0503020204020204" pitchFamily="34" charset="-122"/>
                <a:ea typeface="微软雅黑" panose="020B0503020204020204" pitchFamily="34" charset="-122"/>
              </a:endParaRPr>
            </a:p>
          </p:txBody>
        </p:sp>
        <p:sp>
          <p:nvSpPr>
            <p:cNvPr id="153" name="矩形 152"/>
            <p:cNvSpPr/>
            <p:nvPr/>
          </p:nvSpPr>
          <p:spPr>
            <a:xfrm>
              <a:off x="7745919" y="4628884"/>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会员数</a:t>
              </a:r>
              <a:endParaRPr lang="zh-CN" altLang="en-US" sz="1200" b="1" dirty="0">
                <a:latin typeface="微软雅黑" panose="020B0503020204020204" pitchFamily="34" charset="-122"/>
                <a:ea typeface="微软雅黑" panose="020B0503020204020204" pitchFamily="34" charset="-122"/>
              </a:endParaRPr>
            </a:p>
          </p:txBody>
        </p:sp>
        <p:sp>
          <p:nvSpPr>
            <p:cNvPr id="154" name="矩形 153"/>
            <p:cNvSpPr/>
            <p:nvPr/>
          </p:nvSpPr>
          <p:spPr>
            <a:xfrm>
              <a:off x="7745919" y="4947083"/>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1946</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万</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5" name="矩形 154"/>
            <p:cNvSpPr/>
            <p:nvPr/>
          </p:nvSpPr>
          <p:spPr>
            <a:xfrm>
              <a:off x="7745919" y="5186250"/>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17</a:t>
              </a:r>
              <a:r>
                <a:rPr lang="zh-CN" altLang="en-US" sz="1000" dirty="0">
                  <a:solidFill>
                    <a:schemeClr val="tx1"/>
                  </a:solidFill>
                  <a:latin typeface="微软雅黑" panose="020B0503020204020204" pitchFamily="34" charset="-122"/>
                  <a:ea typeface="微软雅黑" panose="020B0503020204020204" pitchFamily="34" charset="-122"/>
                </a:rPr>
                <a:t>万</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6" name="矩形 155"/>
            <p:cNvSpPr/>
            <p:nvPr/>
          </p:nvSpPr>
          <p:spPr>
            <a:xfrm>
              <a:off x="7745919" y="5432241"/>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5.7</a:t>
              </a:r>
              <a:r>
                <a:rPr lang="zh-CN" altLang="en-US" sz="1000" dirty="0">
                  <a:solidFill>
                    <a:schemeClr val="tx1"/>
                  </a:solidFill>
                  <a:latin typeface="微软雅黑" panose="020B0503020204020204" pitchFamily="34" charset="-122"/>
                  <a:ea typeface="微软雅黑" panose="020B0503020204020204" pitchFamily="34" charset="-122"/>
                </a:rPr>
                <a:t>万</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57" name="矩形 156"/>
            <p:cNvSpPr/>
            <p:nvPr/>
          </p:nvSpPr>
          <p:spPr>
            <a:xfrm>
              <a:off x="10115379" y="4622060"/>
              <a:ext cx="1151534" cy="28800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rPr>
                <a:t>人均消费次数</a:t>
              </a:r>
              <a:endParaRPr lang="zh-CN" altLang="en-US" sz="1200" b="1" dirty="0">
                <a:latin typeface="微软雅黑" panose="020B0503020204020204" pitchFamily="34" charset="-122"/>
                <a:ea typeface="微软雅黑" panose="020B0503020204020204" pitchFamily="34" charset="-122"/>
              </a:endParaRPr>
            </a:p>
          </p:txBody>
        </p:sp>
        <p:sp>
          <p:nvSpPr>
            <p:cNvPr id="158" name="矩形 157"/>
            <p:cNvSpPr/>
            <p:nvPr/>
          </p:nvSpPr>
          <p:spPr>
            <a:xfrm>
              <a:off x="10115379" y="4940259"/>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rPr>
                <a:t>5.4</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9" name="矩形 158"/>
            <p:cNvSpPr/>
            <p:nvPr/>
          </p:nvSpPr>
          <p:spPr>
            <a:xfrm>
              <a:off x="10115379" y="5179426"/>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1.9</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0" name="矩形 159"/>
            <p:cNvSpPr/>
            <p:nvPr/>
          </p:nvSpPr>
          <p:spPr>
            <a:xfrm>
              <a:off x="10115379" y="5425417"/>
              <a:ext cx="1151534" cy="2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14.4</a:t>
              </a:r>
              <a:endParaRPr lang="zh-CN" altLang="en-US" sz="1000" dirty="0">
                <a:solidFill>
                  <a:schemeClr val="tx1"/>
                </a:solidFill>
                <a:latin typeface="微软雅黑" panose="020B0503020204020204" pitchFamily="34" charset="-122"/>
                <a:ea typeface="微软雅黑" panose="020B0503020204020204" pitchFamily="34" charset="-122"/>
              </a:endParaRPr>
            </a:p>
          </p:txBody>
        </p:sp>
      </p:grpSp>
      <p:sp>
        <p:nvSpPr>
          <p:cNvPr id="161" name="Title 4"/>
          <p:cNvSpPr txBox="1"/>
          <p:nvPr/>
        </p:nvSpPr>
        <p:spPr>
          <a:xfrm>
            <a:off x="751501" y="1018338"/>
            <a:ext cx="10635882" cy="415637"/>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会员分析</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rPr>
              <a:t>订单</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59636" y="5939073"/>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5" name="文本框 1"/>
          <p:cNvSpPr txBox="1"/>
          <p:nvPr/>
        </p:nvSpPr>
        <p:spPr>
          <a:xfrm>
            <a:off x="679010" y="5008182"/>
            <a:ext cx="5260063" cy="692062"/>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订单：去年非会员订单转化为会员的订单的转化率为</a:t>
            </a:r>
            <a:r>
              <a:rPr lang="en-US" altLang="zh-CN" sz="1400" dirty="0">
                <a:solidFill>
                  <a:schemeClr val="accent6"/>
                </a:solidFill>
                <a:latin typeface="微软雅黑" panose="020B0503020204020204" pitchFamily="34" charset="-122"/>
                <a:ea typeface="微软雅黑" panose="020B0503020204020204" pitchFamily="34" charset="-122"/>
              </a:rPr>
              <a:t>28.5%</a:t>
            </a:r>
            <a:r>
              <a:rPr lang="zh-CN" altLang="en-US" sz="1400" dirty="0">
                <a:latin typeface="微软雅黑" panose="020B0503020204020204" pitchFamily="34" charset="-122"/>
                <a:ea typeface="微软雅黑" panose="020B0503020204020204" pitchFamily="34" charset="-122"/>
              </a:rPr>
              <a:t>，相比之下今年非会员订单转化为会员订单的转化率为</a:t>
            </a:r>
            <a:r>
              <a:rPr lang="en-US" altLang="zh-CN" sz="1400" dirty="0">
                <a:solidFill>
                  <a:srgbClr val="FF0000"/>
                </a:solidFill>
                <a:latin typeface="微软雅黑" panose="020B0503020204020204" pitchFamily="34" charset="-122"/>
                <a:ea typeface="微软雅黑" panose="020B0503020204020204" pitchFamily="34" charset="-122"/>
              </a:rPr>
              <a:t>20.2%</a:t>
            </a:r>
            <a:endParaRPr lang="zh-CN" altLang="en-US" sz="1400" dirty="0">
              <a:solidFill>
                <a:schemeClr val="accent6"/>
              </a:solidFill>
              <a:latin typeface="微软雅黑" panose="020B0503020204020204" pitchFamily="34" charset="-122"/>
              <a:ea typeface="微软雅黑" panose="020B0503020204020204" pitchFamily="34" charset="-122"/>
            </a:endParaRPr>
          </a:p>
        </p:txBody>
      </p:sp>
      <p:sp>
        <p:nvSpPr>
          <p:cNvPr id="18" name="矩形 17"/>
          <p:cNvSpPr/>
          <p:nvPr/>
        </p:nvSpPr>
        <p:spPr>
          <a:xfrm>
            <a:off x="604457" y="1247319"/>
            <a:ext cx="11032154" cy="230832"/>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非会员转化仍然具有较大潜力</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14" name="文本框 1"/>
          <p:cNvSpPr txBox="1"/>
          <p:nvPr/>
        </p:nvSpPr>
        <p:spPr>
          <a:xfrm>
            <a:off x="716891" y="1603819"/>
            <a:ext cx="10839700" cy="638247"/>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非会员向会员的转化，有利于公司了解并运营顾客，增加顾客对公司的黏性，并提升顾客客单价。加强非会员订单向会员订单的转化是公司会员精细化运营的第一步</a:t>
            </a:r>
            <a:endParaRPr lang="en-US" altLang="zh-CN" sz="1400" dirty="0">
              <a:latin typeface="微软雅黑" panose="020B0503020204020204" pitchFamily="34" charset="-122"/>
              <a:ea typeface="微软雅黑" panose="020B0503020204020204" pitchFamily="34" charset="-122"/>
            </a:endParaRPr>
          </a:p>
        </p:txBody>
      </p:sp>
      <p:sp>
        <p:nvSpPr>
          <p:cNvPr id="16" name="文本框 1"/>
          <p:cNvSpPr txBox="1"/>
          <p:nvPr/>
        </p:nvSpPr>
        <p:spPr>
          <a:xfrm>
            <a:off x="6262874" y="5008182"/>
            <a:ext cx="5099226" cy="320626"/>
          </a:xfrm>
          <a:prstGeom prst="rect">
            <a:avLst/>
          </a:prstGeom>
          <a:noFill/>
        </p:spPr>
        <p:txBody>
          <a:bodyPr wrap="square" lIns="0" tIns="0" rIns="0" bIns="0" rtlCol="0">
            <a:noAutofit/>
          </a:bodyPr>
          <a:lstStyle/>
          <a:p>
            <a:pPr marL="285750" indent="-285750">
              <a:lnSpc>
                <a:spcPct val="150000"/>
              </a:lnSpc>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客单价：年新增会员的客单价格是非会员客单价的</a:t>
            </a:r>
            <a:r>
              <a:rPr lang="en-US" altLang="zh-CN" sz="1400" dirty="0">
                <a:solidFill>
                  <a:schemeClr val="accent6"/>
                </a:solidFill>
                <a:latin typeface="微软雅黑" panose="020B0503020204020204" pitchFamily="34" charset="-122"/>
                <a:ea typeface="微软雅黑" panose="020B0503020204020204" pitchFamily="34" charset="-122"/>
              </a:rPr>
              <a:t>1.85</a:t>
            </a:r>
            <a:r>
              <a:rPr lang="zh-CN" altLang="en-US" sz="1400" dirty="0">
                <a:solidFill>
                  <a:schemeClr val="accent6"/>
                </a:solidFill>
                <a:latin typeface="微软雅黑" panose="020B0503020204020204" pitchFamily="34" charset="-122"/>
                <a:ea typeface="微软雅黑" panose="020B0503020204020204" pitchFamily="34" charset="-122"/>
              </a:rPr>
              <a:t>倍</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20180101-20190601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graphicFrame>
        <p:nvGraphicFramePr>
          <p:cNvPr id="20" name="图表 19"/>
          <p:cNvGraphicFramePr/>
          <p:nvPr/>
        </p:nvGraphicFramePr>
        <p:xfrm>
          <a:off x="679010" y="2242066"/>
          <a:ext cx="5400000" cy="2736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1" name="图表 20"/>
          <p:cNvGraphicFramePr/>
          <p:nvPr/>
        </p:nvGraphicFramePr>
        <p:xfrm>
          <a:off x="6136741" y="2242066"/>
          <a:ext cx="5400000" cy="2736000"/>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
          <p:cNvSpPr txBox="1"/>
          <p:nvPr/>
        </p:nvSpPr>
        <p:spPr>
          <a:xfrm>
            <a:off x="3733914" y="5841428"/>
            <a:ext cx="5260063" cy="692062"/>
          </a:xfrm>
          <a:prstGeom prst="rect">
            <a:avLst/>
          </a:prstGeom>
          <a:noFill/>
        </p:spPr>
        <p:txBody>
          <a:bodyPr wrap="square" lIns="0" tIns="0" rIns="0" bIns="0" rtlCol="0">
            <a:noAutofit/>
          </a:bodyPr>
          <a:lstStyle/>
          <a:p>
            <a:pPr>
              <a:lnSpc>
                <a:spcPct val="150000"/>
              </a:lnSpc>
              <a:spcBef>
                <a:spcPct val="0"/>
              </a:spcBef>
              <a:defRPr/>
            </a:pPr>
            <a:r>
              <a:rPr lang="zh-CN" altLang="en-US" sz="1200" dirty="0">
                <a:latin typeface="微软雅黑" panose="020B0503020204020204" pitchFamily="34" charset="-122"/>
                <a:ea typeface="微软雅黑" panose="020B0503020204020204" pitchFamily="34" charset="-122"/>
              </a:rPr>
              <a:t>转化率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年新增会员订单数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（年新增会员订单数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非会员订单数）</a:t>
            </a:r>
            <a:endParaRPr lang="zh-CN" altLang="en-US" sz="1200"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文本框 1"/>
          <p:cNvSpPr txBox="1"/>
          <p:nvPr/>
        </p:nvSpPr>
        <p:spPr>
          <a:xfrm>
            <a:off x="313343" y="254787"/>
            <a:ext cx="5756099" cy="332399"/>
          </a:xfrm>
          <a:prstGeom prst="rect">
            <a:avLst/>
          </a:prstGeom>
          <a:noFill/>
        </p:spPr>
        <p:txBody>
          <a:bodyPr wrap="square" lIns="0" tIns="0" rIns="0" bIns="0" rtlCol="0">
            <a:noAutofit/>
          </a:bodyPr>
          <a:lstStyle/>
          <a:p>
            <a:pPr>
              <a:lnSpc>
                <a:spcPct val="90000"/>
              </a:lnSpc>
              <a:spcBef>
                <a:spcPct val="0"/>
              </a:spcBef>
              <a:defRPr/>
            </a:pPr>
            <a:r>
              <a:rPr lang="zh-CN" altLang="en-US" sz="2400" b="1" dirty="0">
                <a:latin typeface="微软雅黑" panose="020B0503020204020204" pitchFamily="34" charset="-122"/>
                <a:ea typeface="微软雅黑" panose="020B0503020204020204" pitchFamily="34" charset="-122"/>
                <a:cs typeface="+mj-cs"/>
              </a:rPr>
              <a:t>会员分析</a:t>
            </a:r>
            <a:r>
              <a:rPr lang="en-US" altLang="zh-CN" sz="2400" b="1" dirty="0">
                <a:latin typeface="微软雅黑" panose="020B0503020204020204" pitchFamily="34" charset="-122"/>
                <a:ea typeface="微软雅黑" panose="020B0503020204020204" pitchFamily="34" charset="-122"/>
                <a:cs typeface="+mj-cs"/>
              </a:rPr>
              <a:t>——</a:t>
            </a:r>
            <a:r>
              <a:rPr lang="zh-CN" altLang="en-US" sz="2400" b="1" dirty="0">
                <a:latin typeface="微软雅黑" panose="020B0503020204020204" pitchFamily="34" charset="-122"/>
                <a:ea typeface="微软雅黑" panose="020B0503020204020204" pitchFamily="34" charset="-122"/>
                <a:cs typeface="+mj-cs"/>
              </a:rPr>
              <a:t>年新增会员</a:t>
            </a:r>
            <a:endParaRPr lang="zh-CN" altLang="en-US" sz="2400" b="1"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3"/>
          <a:stretch>
            <a:fillRect/>
          </a:stretch>
        </p:blipFill>
        <p:spPr>
          <a:xfrm>
            <a:off x="9999551" y="68561"/>
            <a:ext cx="2133600" cy="704850"/>
          </a:xfrm>
          <a:prstGeom prst="rect">
            <a:avLst/>
          </a:prstGeom>
        </p:spPr>
      </p:pic>
      <p:sp>
        <p:nvSpPr>
          <p:cNvPr id="3" name="矩形 2"/>
          <p:cNvSpPr/>
          <p:nvPr/>
        </p:nvSpPr>
        <p:spPr>
          <a:xfrm>
            <a:off x="0" y="-9054"/>
            <a:ext cx="172016" cy="855160"/>
          </a:xfrm>
          <a:prstGeom prst="rect">
            <a:avLst/>
          </a:prstGeom>
          <a:solidFill>
            <a:srgbClr val="029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728857" y="5939073"/>
            <a:ext cx="2432364" cy="91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4"/>
          <p:cNvSpPr txBox="1"/>
          <p:nvPr/>
        </p:nvSpPr>
        <p:spPr>
          <a:xfrm>
            <a:off x="86008" y="6356350"/>
            <a:ext cx="828392"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363E97-377F-4002-9EA8-4D5DFF0D79E5}" type="slidenum">
              <a:rPr lang="zh-HK" altLang="en-US" sz="1400" smtClean="0"/>
            </a:fld>
            <a:endParaRPr lang="zh-HK" altLang="en-US" sz="1400" dirty="0"/>
          </a:p>
        </p:txBody>
      </p:sp>
      <p:sp>
        <p:nvSpPr>
          <p:cNvPr id="10" name="文本框 1"/>
          <p:cNvSpPr txBox="1"/>
          <p:nvPr/>
        </p:nvSpPr>
        <p:spPr>
          <a:xfrm>
            <a:off x="604457" y="4941991"/>
            <a:ext cx="5366439" cy="430887"/>
          </a:xfrm>
          <a:prstGeom prst="rect">
            <a:avLst/>
          </a:prstGeom>
          <a:noFill/>
        </p:spPr>
        <p:txBody>
          <a:bodyPr wrap="square" lIns="0" tIns="0" rIns="0" bIns="0" rtlCol="0" anchor="ctr" anchorCtr="0">
            <a:spAutoFit/>
          </a:bodyPr>
          <a:lstStyle/>
          <a:p>
            <a:pPr marL="285750" indent="-285750">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增长：年新增会员消费人数平均每年增长</a:t>
            </a:r>
            <a:r>
              <a:rPr lang="en-US" altLang="zh-CN" sz="1400" dirty="0">
                <a:solidFill>
                  <a:srgbClr val="70AD47"/>
                </a:solidFill>
                <a:latin typeface="微软雅黑" panose="020B0503020204020204" pitchFamily="34" charset="-122"/>
                <a:ea typeface="微软雅黑" panose="020B0503020204020204" pitchFamily="34" charset="-122"/>
              </a:rPr>
              <a:t>17.4%</a:t>
            </a:r>
            <a:r>
              <a:rPr lang="zh-CN" altLang="en-US" sz="1400" dirty="0">
                <a:solidFill>
                  <a:srgbClr val="70AD47"/>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，销售额平均每年增长</a:t>
            </a:r>
            <a:r>
              <a:rPr lang="en-US" altLang="zh-CN" sz="1400" dirty="0">
                <a:solidFill>
                  <a:schemeClr val="accent6"/>
                </a:solidFill>
                <a:latin typeface="微软雅黑" panose="020B0503020204020204" pitchFamily="34" charset="-122"/>
                <a:ea typeface="微软雅黑" panose="020B0503020204020204" pitchFamily="34" charset="-122"/>
              </a:rPr>
              <a:t>14%</a:t>
            </a:r>
            <a:endParaRPr lang="en-US" altLang="zh-CN" sz="1400" dirty="0">
              <a:latin typeface="微软雅黑" panose="020B0503020204020204" pitchFamily="34" charset="-122"/>
              <a:ea typeface="微软雅黑" panose="020B0503020204020204" pitchFamily="34" charset="-122"/>
            </a:endParaRPr>
          </a:p>
        </p:txBody>
      </p:sp>
      <p:graphicFrame>
        <p:nvGraphicFramePr>
          <p:cNvPr id="13" name="图表 12"/>
          <p:cNvGraphicFramePr/>
          <p:nvPr/>
        </p:nvGraphicFramePr>
        <p:xfrm>
          <a:off x="584909" y="2161430"/>
          <a:ext cx="5400000" cy="2736000"/>
        </p:xfrm>
        <a:graphic>
          <a:graphicData uri="http://schemas.openxmlformats.org/drawingml/2006/chart">
            <c:chart xmlns:c="http://schemas.openxmlformats.org/drawingml/2006/chart" xmlns:r="http://schemas.openxmlformats.org/officeDocument/2006/relationships" r:id="rId1"/>
          </a:graphicData>
        </a:graphic>
      </p:graphicFrame>
      <p:sp>
        <p:nvSpPr>
          <p:cNvPr id="16" name="文本框 15"/>
          <p:cNvSpPr txBox="1"/>
          <p:nvPr/>
        </p:nvSpPr>
        <p:spPr>
          <a:xfrm>
            <a:off x="6069442" y="4941991"/>
            <a:ext cx="5339622" cy="430887"/>
          </a:xfrm>
          <a:prstGeom prst="rect">
            <a:avLst/>
          </a:prstGeom>
          <a:noFill/>
        </p:spPr>
        <p:txBody>
          <a:bodyPr wrap="square" lIns="0" tIns="0" rIns="0" bIns="0" rtlCol="0" anchor="ctr" anchorCtr="0">
            <a:spAutoFit/>
          </a:bodyPr>
          <a:lstStyle/>
          <a:p>
            <a:pPr marL="285750" indent="-285750">
              <a:spcBef>
                <a:spcPct val="0"/>
              </a:spcBef>
              <a:buFont typeface="Wingdings" panose="05000000000000000000" pitchFamily="2" charset="2"/>
              <a:buChar char="n"/>
              <a:defRPr/>
            </a:pPr>
            <a:r>
              <a:rPr lang="zh-CN" altLang="en-US" sz="1400" dirty="0">
                <a:latin typeface="微软雅黑" panose="020B0503020204020204" pitchFamily="34" charset="-122"/>
                <a:ea typeface="微软雅黑" panose="020B0503020204020204" pitchFamily="34" charset="-122"/>
              </a:rPr>
              <a:t>人均：年新增会员人均销售额平均每年降低</a:t>
            </a:r>
            <a:r>
              <a:rPr lang="en-US" altLang="zh-CN" sz="1400" dirty="0">
                <a:solidFill>
                  <a:srgbClr val="FF0000"/>
                </a:solidFill>
                <a:latin typeface="微软雅黑" panose="020B0503020204020204" pitchFamily="34" charset="-122"/>
                <a:ea typeface="微软雅黑" panose="020B0503020204020204" pitchFamily="34" charset="-122"/>
              </a:rPr>
              <a:t>11</a:t>
            </a:r>
            <a:r>
              <a:rPr lang="zh-CN" altLang="en-US" sz="1400" dirty="0">
                <a:solidFill>
                  <a:srgbClr val="FF0000"/>
                </a:solidFill>
                <a:latin typeface="微软雅黑" panose="020B0503020204020204" pitchFamily="34" charset="-122"/>
                <a:ea typeface="微软雅黑" panose="020B0503020204020204" pitchFamily="34" charset="-122"/>
              </a:rPr>
              <a:t>元</a:t>
            </a:r>
            <a:r>
              <a:rPr lang="zh-CN" altLang="en-US" sz="1400" dirty="0">
                <a:latin typeface="微软雅黑" panose="020B0503020204020204" pitchFamily="34" charset="-122"/>
                <a:ea typeface="微软雅黑" panose="020B0503020204020204" pitchFamily="34" charset="-122"/>
              </a:rPr>
              <a:t>，人均消费频次平均每年下降</a:t>
            </a:r>
            <a:r>
              <a:rPr lang="en-US" altLang="zh-CN" sz="1400" dirty="0">
                <a:solidFill>
                  <a:srgbClr val="FF0000"/>
                </a:solidFill>
                <a:latin typeface="微软雅黑" panose="020B0503020204020204" pitchFamily="34" charset="-122"/>
                <a:ea typeface="微软雅黑" panose="020B0503020204020204" pitchFamily="34" charset="-122"/>
              </a:rPr>
              <a:t>0.25</a:t>
            </a:r>
            <a:r>
              <a:rPr lang="zh-CN" altLang="en-US" sz="1400" dirty="0">
                <a:solidFill>
                  <a:srgbClr val="FF0000"/>
                </a:solidFill>
                <a:latin typeface="微软雅黑" panose="020B0503020204020204" pitchFamily="34" charset="-122"/>
                <a:ea typeface="微软雅黑" panose="020B0503020204020204" pitchFamily="34" charset="-122"/>
              </a:rPr>
              <a:t>次</a:t>
            </a:r>
            <a:endParaRPr lang="en-US" altLang="zh-CN" sz="1400" dirty="0">
              <a:latin typeface="微软雅黑" panose="020B0503020204020204" pitchFamily="34" charset="-122"/>
              <a:ea typeface="微软雅黑" panose="020B0503020204020204" pitchFamily="34" charset="-122"/>
            </a:endParaRPr>
          </a:p>
        </p:txBody>
      </p:sp>
      <p:sp>
        <p:nvSpPr>
          <p:cNvPr id="14" name="矩形 13"/>
          <p:cNvSpPr/>
          <p:nvPr/>
        </p:nvSpPr>
        <p:spPr>
          <a:xfrm>
            <a:off x="9640481" y="6576051"/>
            <a:ext cx="2492670" cy="145424"/>
          </a:xfrm>
          <a:prstGeom prst="rect">
            <a:avLst/>
          </a:prstGeom>
        </p:spPr>
        <p:txBody>
          <a:bodyPr wrap="none" lIns="0" tIns="0" rIns="0" bIns="0">
            <a:spAutoFit/>
          </a:bodyPr>
          <a:lstStyle/>
          <a:p>
            <a:pPr algn="r">
              <a:lnSpc>
                <a:spcPct val="90000"/>
              </a:lnSpc>
              <a:spcBef>
                <a:spcPct val="0"/>
              </a:spcBef>
              <a:defRPr/>
            </a:pPr>
            <a:r>
              <a:rPr lang="en-US" altLang="zh-CN" sz="1050" dirty="0">
                <a:solidFill>
                  <a:schemeClr val="bg1">
                    <a:lumMod val="75000"/>
                  </a:schemeClr>
                </a:solidFill>
                <a:latin typeface="微软雅黑" panose="020B0503020204020204" pitchFamily="34" charset="-122"/>
                <a:ea typeface="微软雅黑" panose="020B0503020204020204" pitchFamily="34" charset="-122"/>
              </a:rPr>
              <a:t>* </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数据时间区间为</a:t>
            </a:r>
            <a:r>
              <a:rPr lang="en-US" altLang="zh-CN" sz="1050" dirty="0">
                <a:solidFill>
                  <a:schemeClr val="bg1">
                    <a:lumMod val="75000"/>
                  </a:schemeClr>
                </a:solidFill>
                <a:latin typeface="微软雅黑" panose="020B0503020204020204" pitchFamily="34" charset="-122"/>
                <a:ea typeface="微软雅黑" panose="020B0503020204020204" pitchFamily="34" charset="-122"/>
              </a:rPr>
              <a:t>20160101-20181231</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a:t>
            </a:r>
            <a:endParaRPr lang="en-US" altLang="zh-CN" sz="105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04457" y="1361068"/>
            <a:ext cx="11032154" cy="234167"/>
          </a:xfrm>
          <a:prstGeom prst="rect">
            <a:avLst/>
          </a:prstGeom>
        </p:spPr>
        <p:txBody>
          <a:bodyPr wrap="square" lIns="0" tIns="0" rIns="0" bIns="0" anchor="ctr" anchorCtr="0">
            <a:spAutoFit/>
          </a:bodyPr>
          <a:lstStyle/>
          <a:p>
            <a:pPr>
              <a:lnSpc>
                <a:spcPts val="1800"/>
              </a:lnSpc>
            </a:pPr>
            <a:r>
              <a:rPr lang="zh-CN" altLang="en-US" sz="2000" b="1" dirty="0">
                <a:solidFill>
                  <a:srgbClr val="00B0F0"/>
                </a:solidFill>
                <a:latin typeface="微软雅黑" panose="020B0503020204020204" pitchFamily="34" charset="-122"/>
                <a:ea typeface="微软雅黑" panose="020B0503020204020204" pitchFamily="34" charset="-122"/>
              </a:rPr>
              <a:t>年新增会员数量与销售高速增长，人均消费频数逐年下滑</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graphicFrame>
        <p:nvGraphicFramePr>
          <p:cNvPr id="18" name="图表 17"/>
          <p:cNvGraphicFramePr/>
          <p:nvPr/>
        </p:nvGraphicFramePr>
        <p:xfrm>
          <a:off x="6069441" y="2163657"/>
          <a:ext cx="5339622"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5124</Words>
  <Application>WPS 演示</Application>
  <PresentationFormat>宽屏</PresentationFormat>
  <Paragraphs>737</Paragraphs>
  <Slides>29</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微软雅黑</vt:lpstr>
      <vt:lpstr>Calibri</vt:lpstr>
      <vt:lpstr>PMingLiU</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YFDYF.Com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一念之间</cp:lastModifiedBy>
  <cp:revision>3292</cp:revision>
  <dcterms:created xsi:type="dcterms:W3CDTF">2018-08-01T02:51:00Z</dcterms:created>
  <dcterms:modified xsi:type="dcterms:W3CDTF">2019-07-08T08:43:56Z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