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887" r:id="rId2"/>
    <p:sldId id="895" r:id="rId3"/>
    <p:sldId id="891" r:id="rId4"/>
    <p:sldId id="892" r:id="rId5"/>
    <p:sldId id="893" r:id="rId6"/>
    <p:sldId id="1016" r:id="rId7"/>
    <p:sldId id="1017" r:id="rId8"/>
    <p:sldId id="25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4660"/>
  </p:normalViewPr>
  <p:slideViewPr>
    <p:cSldViewPr snapToGrid="0">
      <p:cViewPr varScale="1">
        <p:scale>
          <a:sx n="49" d="100"/>
          <a:sy n="49" d="100"/>
        </p:scale>
        <p:origin x="5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0547D-EB55-41C3-ACC7-1B73E4FADEE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E7992-EDAB-4590-A2C8-61C04D351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34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6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41ADE-2A22-4A31-87EE-EB2E306F4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97A193-C75D-4041-9735-35B3E81DC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EFC25-198C-47DE-A769-1CEC8F76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621A-1899-4DE0-931D-B685037B165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BAF70-677B-4122-920F-39913465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372A3-2513-4162-B5C1-674F2D08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7441-2E65-4591-93EA-E5AC275ED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21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616F8-860D-4431-A8B7-B04D09AC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22C5B0-46F7-4AE9-8A1E-C079D3351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1FE28-6F90-4AB6-9EF0-3F3018E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621A-1899-4DE0-931D-B685037B165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2DD31-D08F-48C8-BE18-41B7966D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F07A2-C5F2-45F3-8E20-8E4599FB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7441-2E65-4591-93EA-E5AC275ED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8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FDEF6C-D8E6-4B5A-B4F6-32C135A71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31C689-EB73-4BF8-AE9A-EADD92A70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F0968-7CE3-4B93-B368-1C73DFF3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621A-1899-4DE0-931D-B685037B165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5F40A-F368-4F54-9816-E07BC944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92B9F-9F28-4B10-AB63-86F938FA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7441-2E65-4591-93EA-E5AC275ED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3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"/>
          <p:cNvSpPr txBox="1"/>
          <p:nvPr userDrawn="1"/>
        </p:nvSpPr>
        <p:spPr>
          <a:xfrm>
            <a:off x="4019550" y="1954213"/>
            <a:ext cx="4616450" cy="56991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72085" y="198755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lang="en-US" altLang="zh-CN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endParaRPr strike="noStrike" noProof="1">
              <a:sym typeface="+mn-ea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171450" y="6496050"/>
            <a:ext cx="1079500" cy="298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232924043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8BA17-3EBC-4FB6-BCBC-50153260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87192-A942-4C9D-990B-4EA5386C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1E48F2-6AEF-4712-8EFF-F7A67885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621A-1899-4DE0-931D-B685037B165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B73D6-72D6-489B-9282-728F1849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A15F7-ACAC-4C6F-A45C-844B875E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7441-2E65-4591-93EA-E5AC275ED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7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5C37C-6083-4A43-86F0-8ACA8792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A0A259-2B0E-4F28-B003-7F11DC6CF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895011-C8C8-4779-9E26-BD3D377B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621A-1899-4DE0-931D-B685037B165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CC54B-ED15-4A4A-A7F3-F55D786B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E6DA8-E187-46C1-943A-C58183FF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7441-2E65-4591-93EA-E5AC275ED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82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1926A-FE61-4BE3-AD94-3A112215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F46CD-9E3B-489B-B0D3-31E35F759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30E088-F448-43D9-A925-3C2246C85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A3365C-843A-4BBE-B55D-60CEE29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621A-1899-4DE0-931D-B685037B165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C26BA9-E480-4C8B-BB78-DCB5C144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D80D6-6F2C-493C-930B-2453A530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7441-2E65-4591-93EA-E5AC275ED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2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75C9B-B1E8-4A85-8390-D9E3CF18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634C3-6C69-43F7-91FA-C2A3BD168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FF7629-17E2-48F9-AF8F-E3AACDD1C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5D04A9-BCC6-4703-A0BF-705760806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197CEA-5F3F-4C05-9D0A-099FFE6F3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2ACA3E-52FD-4219-B7A3-5DE3D930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621A-1899-4DE0-931D-B685037B165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77BB06-B672-4A4D-9F74-1D3F4D72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239522-AA54-42D2-B8AF-A4FA357F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7441-2E65-4591-93EA-E5AC275ED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8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1BDA3-4CD0-4AA2-AD5F-35241FEB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0F4EB4-539D-42A0-A54C-912C1029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621A-1899-4DE0-931D-B685037B165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12AB3D-1F06-40C5-B5BB-25AEBE83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E5295A-C675-4A3D-9C1B-8601BED0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7441-2E65-4591-93EA-E5AC275ED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40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00783F-319D-44FA-90C4-2C3F4098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621A-1899-4DE0-931D-B685037B165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CBF5B7-F148-43CF-872C-CB845C6D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D96BE1-E526-46AF-9F08-4784E918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7441-2E65-4591-93EA-E5AC275ED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4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5586A-0153-44F0-81D9-42B5A29C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08F92-0739-491D-81F0-1A7099468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2D3FF8-0469-4121-9633-404413B41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53180-533B-4C12-AF09-081A132F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621A-1899-4DE0-931D-B685037B165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65985F-BBC7-4B6A-A3D2-739B8B6F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B1EB22-CEAC-42BD-B653-233C8606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7441-2E65-4591-93EA-E5AC275ED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7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EE0CF-AFF2-4EEB-9097-1265E796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FE08A1-4364-4F14-90E2-9FA1B8B01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01306-EEEF-4117-9C77-F351CDF1E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B12F8B-2BC5-4416-A7C3-C787FD83B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621A-1899-4DE0-931D-B685037B165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E69C8-11C3-4506-B07B-0BA9ACE3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F869F4-B436-4E47-BD5C-0EA8928B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7441-2E65-4591-93EA-E5AC275ED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44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22CFBC-7BAD-4F06-B0BA-0B413C76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BACA1-A664-446C-9455-265DF7BF6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FE580-9A9C-4127-98C3-16BC924B2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F621A-1899-4DE0-931D-B685037B165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F2353-E2C9-477F-AFD9-42D8E2730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9A9BE-7F45-4AD5-86D8-85E61D589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77441-2E65-4591-93EA-E5AC275ED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4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"/>
          <p:cNvSpPr/>
          <p:nvPr/>
        </p:nvSpPr>
        <p:spPr>
          <a:xfrm>
            <a:off x="2986535" y="1536519"/>
            <a:ext cx="8610600" cy="1892300"/>
          </a:xfrm>
          <a:prstGeom prst="roundRect">
            <a:avLst>
              <a:gd name="adj" fmla="val 14654"/>
            </a:avLst>
          </a:prstGeom>
          <a:gradFill>
            <a:gsLst>
              <a:gs pos="35000">
                <a:schemeClr val="bg1"/>
              </a:gs>
              <a:gs pos="84000">
                <a:schemeClr val="bg1">
                  <a:lumMod val="95000"/>
                </a:schemeClr>
              </a:gs>
              <a:gs pos="100000">
                <a:srgbClr val="C8C8C8"/>
              </a:gs>
            </a:gsLst>
            <a:lin ang="18900000" scaled="0"/>
          </a:gradFill>
          <a:ln w="34925">
            <a:gradFill>
              <a:gsLst>
                <a:gs pos="50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34630" y="1042951"/>
            <a:ext cx="2879419" cy="28794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2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0">
            <a:noFill/>
          </a:ln>
          <a:effectLst>
            <a:outerShdw blurRad="444500" dist="254000" dir="69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27651" name="文本框 8"/>
          <p:cNvSpPr txBox="1"/>
          <p:nvPr/>
        </p:nvSpPr>
        <p:spPr>
          <a:xfrm>
            <a:off x="5132589" y="1982788"/>
            <a:ext cx="5539978" cy="733086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益丰大药房岳阳新零售复盘</a:t>
            </a:r>
            <a:endParaRPr lang="en-US" altLang="zh-CN" sz="3600" b="1" dirty="0">
              <a:solidFill>
                <a:srgbClr val="18171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34461" y="645740"/>
            <a:ext cx="794421" cy="79442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42073" y="4324320"/>
            <a:ext cx="280365" cy="28036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24754" y="4067291"/>
            <a:ext cx="1111411" cy="111141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rgbClr val="01A145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27655" name="矩形 1"/>
          <p:cNvSpPr/>
          <p:nvPr/>
        </p:nvSpPr>
        <p:spPr>
          <a:xfrm>
            <a:off x="9261475" y="2767013"/>
            <a:ext cx="1175002" cy="27699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altLang="zh-CN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2020</a:t>
            </a:r>
            <a:r>
              <a:rPr lang="zh-CN" altLang="en-US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复盘说明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</a:t>
            </a:fld>
            <a:endParaRPr lang="zh-HK" altLang="en-US" sz="1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33674"/>
              </p:ext>
            </p:extLst>
          </p:nvPr>
        </p:nvGraphicFramePr>
        <p:xfrm>
          <a:off x="1017905" y="1045210"/>
          <a:ext cx="10171430" cy="302619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2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复盘说明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岳阳新零售复盘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78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活动内容</a:t>
                      </a:r>
                      <a:endParaRPr lang="zh-CN" altLang="en-US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78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报告对比时间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20190815     VS    20191222</a:t>
                      </a:r>
                      <a:r>
                        <a:rPr lang="zh-CN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（一个季度）</a:t>
                      </a:r>
                      <a:endParaRPr lang="en-US" altLang="zh-CN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52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09421" y="228261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3</a:t>
            </a:fld>
            <a:endParaRPr lang="zh-HK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926" y="1035911"/>
            <a:ext cx="7752849" cy="55938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名词定义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4</a:t>
            </a:fld>
            <a:endParaRPr lang="zh-HK" altLang="en-US" sz="1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17905" y="1045213"/>
          <a:ext cx="10171430" cy="24964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5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88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名称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释义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已开卡的顾客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01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非会员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未开卡的顾客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总会员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在试点区域门店开卡的会员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消费会员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在试点区域门店开卡并在试点区域门店有交易行为的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0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年新增会员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自然年中新开卡的顾客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3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年复购率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在上一个自然年购买过的会员本自然年还会购买的比率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30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品类渗透率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当前自然年购买过该品类的人数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/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当前自然年总购买人数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口径定义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5</a:t>
            </a:fld>
            <a:endParaRPr lang="zh-HK" altLang="en-US" sz="1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17905" y="1045210"/>
          <a:ext cx="10171430" cy="30688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2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口径名称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口径内容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782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消费计算口径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、过滤掉积分兑换订单及订金订单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、过滤服务性商品及行政赠品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、剔除塑料袋等商品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、同人同天在同门店消费算一次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782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试点门店口径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本次分析基于岳阳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37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家门店（其中，有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13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家门店是自营店）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52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门店会员分析口径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、在试点门店开卡并在试点门店消费的会员的消费情况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其他特殊数据分析口径在相关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PPT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下方注释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体量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6</a:t>
            </a:fld>
            <a:endParaRPr lang="zh-HK" altLang="en-US" sz="1400" dirty="0"/>
          </a:p>
        </p:txBody>
      </p:sp>
      <p:sp>
        <p:nvSpPr>
          <p:cNvPr id="151" name="矩形 150"/>
          <p:cNvSpPr/>
          <p:nvPr/>
        </p:nvSpPr>
        <p:spPr>
          <a:xfrm>
            <a:off x="10677173" y="6576051"/>
            <a:ext cx="1447511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数据说明：在岳阳开卡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" name="椭圆 265"/>
          <p:cNvSpPr/>
          <p:nvPr/>
        </p:nvSpPr>
        <p:spPr>
          <a:xfrm>
            <a:off x="2429681" y="2638322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F58D7B6-06E4-4AE2-B450-3D3B109A4E15}"/>
              </a:ext>
            </a:extLst>
          </p:cNvPr>
          <p:cNvSpPr/>
          <p:nvPr/>
        </p:nvSpPr>
        <p:spPr>
          <a:xfrm>
            <a:off x="5808728" y="1422699"/>
            <a:ext cx="4533361" cy="4178050"/>
          </a:xfrm>
          <a:prstGeom prst="rect">
            <a:avLst/>
          </a:prstGeom>
          <a:solidFill>
            <a:srgbClr val="FAAF3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725759">
              <a:defRPr/>
            </a:pPr>
            <a:endParaRPr lang="zh-CN" altLang="en-US" sz="1429" kern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68" name="TextBox 13">
            <a:extLst>
              <a:ext uri="{FF2B5EF4-FFF2-40B4-BE49-F238E27FC236}">
                <a16:creationId xmlns:a16="http://schemas.microsoft.com/office/drawing/2014/main" id="{2494A9BA-7AF3-464E-8024-92FE2543D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3258" y="1662470"/>
            <a:ext cx="21583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3A3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4000" b="1" dirty="0">
                <a:solidFill>
                  <a:srgbClr val="3A3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4000" b="1" dirty="0">
                <a:solidFill>
                  <a:srgbClr val="3A3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4000" b="1" dirty="0">
              <a:solidFill>
                <a:srgbClr val="3A3A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14">
            <a:extLst>
              <a:ext uri="{FF2B5EF4-FFF2-40B4-BE49-F238E27FC236}">
                <a16:creationId xmlns:a16="http://schemas.microsoft.com/office/drawing/2014/main" id="{189CDFC4-D21A-4297-9158-57A99E08B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933" y="1643904"/>
            <a:ext cx="21583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4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54332FA4-A0AD-4A7E-98B5-F9DFCD95A04B}"/>
              </a:ext>
            </a:extLst>
          </p:cNvPr>
          <p:cNvGrpSpPr/>
          <p:nvPr/>
        </p:nvGrpSpPr>
        <p:grpSpPr>
          <a:xfrm>
            <a:off x="1560022" y="2877960"/>
            <a:ext cx="3938070" cy="400110"/>
            <a:chOff x="1974852" y="3864738"/>
            <a:chExt cx="2743901" cy="27538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2BCE202-7AD1-4540-B76D-C6117F88343D}"/>
                </a:ext>
              </a:extLst>
            </p:cNvPr>
            <p:cNvSpPr/>
            <p:nvPr/>
          </p:nvSpPr>
          <p:spPr>
            <a:xfrm>
              <a:off x="1974852" y="3884613"/>
              <a:ext cx="2386011" cy="234263"/>
            </a:xfrm>
            <a:prstGeom prst="rect">
              <a:avLst/>
            </a:prstGeom>
            <a:solidFill>
              <a:srgbClr val="A36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725759">
                <a:defRPr/>
              </a:pPr>
              <a:endParaRPr lang="zh-CN" altLang="en-US" sz="1587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TextBox 19">
              <a:extLst>
                <a:ext uri="{FF2B5EF4-FFF2-40B4-BE49-F238E27FC236}">
                  <a16:creationId xmlns:a16="http://schemas.microsoft.com/office/drawing/2014/main" id="{699D7BE5-4511-46D4-95DE-8D22596CD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2869" y="3864738"/>
              <a:ext cx="2545884" cy="27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725759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总会员数：</a:t>
              </a:r>
              <a:r>
                <a:rPr lang="en-US" altLang="zh-CN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24.6W</a:t>
              </a:r>
              <a:endParaRPr lang="zh-CN" altLang="en-US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6" name="椭圆 85">
            <a:extLst>
              <a:ext uri="{FF2B5EF4-FFF2-40B4-BE49-F238E27FC236}">
                <a16:creationId xmlns:a16="http://schemas.microsoft.com/office/drawing/2014/main" id="{665768AE-6F9E-40C9-9FE7-61639FBF4CA4}"/>
              </a:ext>
            </a:extLst>
          </p:cNvPr>
          <p:cNvSpPr/>
          <p:nvPr/>
        </p:nvSpPr>
        <p:spPr>
          <a:xfrm>
            <a:off x="5435777" y="2772125"/>
            <a:ext cx="747161" cy="748420"/>
          </a:xfrm>
          <a:prstGeom prst="ellipse">
            <a:avLst/>
          </a:prstGeom>
          <a:solidFill>
            <a:srgbClr val="A36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725759">
              <a:defRPr/>
            </a:pPr>
            <a:r>
              <a:rPr lang="en-US" altLang="zh-CN" sz="2222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lang="zh-CN" altLang="en-US" sz="2222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A82A5F2D-1441-4AFA-A231-A734C676641F}"/>
              </a:ext>
            </a:extLst>
          </p:cNvPr>
          <p:cNvGrpSpPr/>
          <p:nvPr/>
        </p:nvGrpSpPr>
        <p:grpSpPr>
          <a:xfrm>
            <a:off x="1560022" y="3434620"/>
            <a:ext cx="3938070" cy="400110"/>
            <a:chOff x="1974852" y="3871363"/>
            <a:chExt cx="2743901" cy="275381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696EED07-749D-4CFF-A13C-C519A9FE081D}"/>
                </a:ext>
              </a:extLst>
            </p:cNvPr>
            <p:cNvSpPr/>
            <p:nvPr/>
          </p:nvSpPr>
          <p:spPr>
            <a:xfrm>
              <a:off x="1974852" y="3884613"/>
              <a:ext cx="2386011" cy="234263"/>
            </a:xfrm>
            <a:prstGeom prst="rect">
              <a:avLst/>
            </a:prstGeom>
            <a:solidFill>
              <a:srgbClr val="A36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725759">
                <a:defRPr/>
              </a:pPr>
              <a:endParaRPr lang="zh-CN" altLang="en-US" sz="1587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TextBox 19">
              <a:extLst>
                <a:ext uri="{FF2B5EF4-FFF2-40B4-BE49-F238E27FC236}">
                  <a16:creationId xmlns:a16="http://schemas.microsoft.com/office/drawing/2014/main" id="{949121B3-45F8-4B74-9922-BC7D48E2A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2869" y="3871363"/>
              <a:ext cx="2545884" cy="27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725759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总消费会员数：</a:t>
              </a:r>
              <a:r>
                <a:rPr lang="en-US" altLang="zh-CN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16.9W</a:t>
              </a:r>
              <a:endParaRPr lang="zh-CN" altLang="en-US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3E4803B1-BC2A-4E8E-946C-1F151498B708}"/>
              </a:ext>
            </a:extLst>
          </p:cNvPr>
          <p:cNvGrpSpPr/>
          <p:nvPr/>
        </p:nvGrpSpPr>
        <p:grpSpPr>
          <a:xfrm>
            <a:off x="1560022" y="3992763"/>
            <a:ext cx="3918820" cy="400110"/>
            <a:chOff x="1974852" y="3871279"/>
            <a:chExt cx="2729278" cy="275381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DBF6162-0992-4745-84D2-5B290D15E76C}"/>
                </a:ext>
              </a:extLst>
            </p:cNvPr>
            <p:cNvSpPr/>
            <p:nvPr/>
          </p:nvSpPr>
          <p:spPr>
            <a:xfrm>
              <a:off x="1974852" y="3884613"/>
              <a:ext cx="2386011" cy="234263"/>
            </a:xfrm>
            <a:prstGeom prst="rect">
              <a:avLst/>
            </a:prstGeom>
            <a:solidFill>
              <a:srgbClr val="A36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725759">
                <a:defRPr/>
              </a:pPr>
              <a:endParaRPr lang="zh-CN" altLang="en-US" sz="1587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TextBox 19">
              <a:extLst>
                <a:ext uri="{FF2B5EF4-FFF2-40B4-BE49-F238E27FC236}">
                  <a16:creationId xmlns:a16="http://schemas.microsoft.com/office/drawing/2014/main" id="{6135C8C1-3FAC-4704-AFE7-7003E193D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8246" y="3871279"/>
              <a:ext cx="2545884" cy="27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725759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总会员数</a:t>
              </a:r>
              <a:r>
                <a:rPr lang="en-US" altLang="zh-CN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自营</a:t>
              </a:r>
              <a:r>
                <a:rPr lang="en-US" altLang="zh-CN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16.3W</a:t>
              </a:r>
              <a:endParaRPr lang="zh-CN" altLang="en-US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E87340AB-F668-4486-95F1-B0867201D8E4}"/>
              </a:ext>
            </a:extLst>
          </p:cNvPr>
          <p:cNvGrpSpPr/>
          <p:nvPr/>
        </p:nvGrpSpPr>
        <p:grpSpPr>
          <a:xfrm>
            <a:off x="1549666" y="4522161"/>
            <a:ext cx="4121677" cy="400110"/>
            <a:chOff x="1967629" y="3864658"/>
            <a:chExt cx="2875024" cy="27538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D33D50B2-5D6F-47D9-B1BE-049603328CA2}"/>
                </a:ext>
              </a:extLst>
            </p:cNvPr>
            <p:cNvSpPr/>
            <p:nvPr/>
          </p:nvSpPr>
          <p:spPr>
            <a:xfrm>
              <a:off x="1974852" y="3884613"/>
              <a:ext cx="2386011" cy="234263"/>
            </a:xfrm>
            <a:prstGeom prst="rect">
              <a:avLst/>
            </a:prstGeom>
            <a:solidFill>
              <a:srgbClr val="A36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725759">
                <a:defRPr/>
              </a:pPr>
              <a:endParaRPr lang="zh-CN" altLang="en-US" sz="1587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TextBox 19">
              <a:extLst>
                <a:ext uri="{FF2B5EF4-FFF2-40B4-BE49-F238E27FC236}">
                  <a16:creationId xmlns:a16="http://schemas.microsoft.com/office/drawing/2014/main" id="{C2F16C40-98B2-4ACE-83AC-D0D94A2D0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7629" y="3864658"/>
              <a:ext cx="2875024" cy="27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725759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总消费会员数</a:t>
              </a:r>
              <a:r>
                <a:rPr lang="en-US" altLang="zh-CN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自营</a:t>
              </a:r>
              <a:r>
                <a:rPr lang="en-US" altLang="zh-CN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13.7W</a:t>
              </a:r>
              <a:endParaRPr lang="zh-CN" altLang="en-US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3" name="椭圆 112">
            <a:extLst>
              <a:ext uri="{FF2B5EF4-FFF2-40B4-BE49-F238E27FC236}">
                <a16:creationId xmlns:a16="http://schemas.microsoft.com/office/drawing/2014/main" id="{0079522C-0043-4FEC-B83A-F70F681F1BE7}"/>
              </a:ext>
            </a:extLst>
          </p:cNvPr>
          <p:cNvSpPr/>
          <p:nvPr/>
        </p:nvSpPr>
        <p:spPr>
          <a:xfrm>
            <a:off x="7365848" y="2627094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C9D451E9-23EF-4B1E-9AAD-84036AD5391A}"/>
              </a:ext>
            </a:extLst>
          </p:cNvPr>
          <p:cNvGrpSpPr/>
          <p:nvPr/>
        </p:nvGrpSpPr>
        <p:grpSpPr>
          <a:xfrm>
            <a:off x="6496189" y="2866732"/>
            <a:ext cx="3938070" cy="400110"/>
            <a:chOff x="1974852" y="3864738"/>
            <a:chExt cx="2743901" cy="275381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4F55E129-5833-46EB-B72E-700751821C25}"/>
                </a:ext>
              </a:extLst>
            </p:cNvPr>
            <p:cNvSpPr/>
            <p:nvPr/>
          </p:nvSpPr>
          <p:spPr>
            <a:xfrm>
              <a:off x="1974852" y="3884613"/>
              <a:ext cx="2386011" cy="234263"/>
            </a:xfrm>
            <a:prstGeom prst="rect">
              <a:avLst/>
            </a:prstGeom>
            <a:solidFill>
              <a:srgbClr val="A36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725759">
                <a:defRPr/>
              </a:pPr>
              <a:endParaRPr lang="zh-CN" altLang="en-US" sz="1587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TextBox 19">
              <a:extLst>
                <a:ext uri="{FF2B5EF4-FFF2-40B4-BE49-F238E27FC236}">
                  <a16:creationId xmlns:a16="http://schemas.microsoft.com/office/drawing/2014/main" id="{D96BCB87-75C4-4B35-B337-0A856D16E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2869" y="3864738"/>
              <a:ext cx="2545884" cy="27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725759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总会员数：</a:t>
              </a:r>
              <a:r>
                <a:rPr lang="en-US" altLang="zh-CN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26.8W</a:t>
              </a:r>
              <a:endParaRPr lang="zh-CN" altLang="en-US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ECB6B2B6-E0BC-46B5-B9C3-FCA1A9666682}"/>
              </a:ext>
            </a:extLst>
          </p:cNvPr>
          <p:cNvGrpSpPr/>
          <p:nvPr/>
        </p:nvGrpSpPr>
        <p:grpSpPr>
          <a:xfrm>
            <a:off x="6496189" y="3423392"/>
            <a:ext cx="3938070" cy="400110"/>
            <a:chOff x="1974852" y="3871363"/>
            <a:chExt cx="2743901" cy="275381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5E62DE0A-A406-476F-B0FD-DE974FCB8F78}"/>
                </a:ext>
              </a:extLst>
            </p:cNvPr>
            <p:cNvSpPr/>
            <p:nvPr/>
          </p:nvSpPr>
          <p:spPr>
            <a:xfrm>
              <a:off x="1974852" y="3884613"/>
              <a:ext cx="2386011" cy="234263"/>
            </a:xfrm>
            <a:prstGeom prst="rect">
              <a:avLst/>
            </a:prstGeom>
            <a:solidFill>
              <a:srgbClr val="A36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725759">
                <a:defRPr/>
              </a:pPr>
              <a:endParaRPr lang="zh-CN" altLang="en-US" sz="1587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TextBox 19">
              <a:extLst>
                <a:ext uri="{FF2B5EF4-FFF2-40B4-BE49-F238E27FC236}">
                  <a16:creationId xmlns:a16="http://schemas.microsoft.com/office/drawing/2014/main" id="{D2D86369-BC9C-43E5-A8EC-3A9310611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2869" y="3871363"/>
              <a:ext cx="2545884" cy="27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725759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总消费会员数：</a:t>
              </a:r>
              <a:r>
                <a:rPr lang="en-US" altLang="zh-CN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19.5W</a:t>
              </a:r>
              <a:endParaRPr lang="zh-CN" altLang="en-US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EF8040B2-AE72-4965-8508-CE1BF944687A}"/>
              </a:ext>
            </a:extLst>
          </p:cNvPr>
          <p:cNvGrpSpPr/>
          <p:nvPr/>
        </p:nvGrpSpPr>
        <p:grpSpPr>
          <a:xfrm>
            <a:off x="6496189" y="3981535"/>
            <a:ext cx="3918820" cy="400110"/>
            <a:chOff x="1974852" y="3871279"/>
            <a:chExt cx="2729278" cy="275381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30F85ADF-B35D-4750-803E-B5A4534E5835}"/>
                </a:ext>
              </a:extLst>
            </p:cNvPr>
            <p:cNvSpPr/>
            <p:nvPr/>
          </p:nvSpPr>
          <p:spPr>
            <a:xfrm>
              <a:off x="1974852" y="3884613"/>
              <a:ext cx="2386011" cy="234263"/>
            </a:xfrm>
            <a:prstGeom prst="rect">
              <a:avLst/>
            </a:prstGeom>
            <a:solidFill>
              <a:srgbClr val="A36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725759">
                <a:defRPr/>
              </a:pPr>
              <a:endParaRPr lang="zh-CN" altLang="en-US" sz="1587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TextBox 19">
              <a:extLst>
                <a:ext uri="{FF2B5EF4-FFF2-40B4-BE49-F238E27FC236}">
                  <a16:creationId xmlns:a16="http://schemas.microsoft.com/office/drawing/2014/main" id="{64C5E268-DC81-4583-96D5-06D060B95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8246" y="3871279"/>
              <a:ext cx="2545884" cy="27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725759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总会员数</a:t>
              </a:r>
              <a:r>
                <a:rPr lang="en-US" altLang="zh-CN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自营</a:t>
              </a:r>
              <a:r>
                <a:rPr lang="en-US" altLang="zh-CN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17.1W</a:t>
              </a:r>
              <a:endParaRPr lang="zh-CN" altLang="en-US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1044462A-D175-41C1-BCE2-A8E96E023B19}"/>
              </a:ext>
            </a:extLst>
          </p:cNvPr>
          <p:cNvGrpSpPr/>
          <p:nvPr/>
        </p:nvGrpSpPr>
        <p:grpSpPr>
          <a:xfrm>
            <a:off x="6485833" y="4510933"/>
            <a:ext cx="4121677" cy="400110"/>
            <a:chOff x="1967629" y="3864658"/>
            <a:chExt cx="2875024" cy="275381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58386D30-CC7C-4B0B-ABB4-850228CAB509}"/>
                </a:ext>
              </a:extLst>
            </p:cNvPr>
            <p:cNvSpPr/>
            <p:nvPr/>
          </p:nvSpPr>
          <p:spPr>
            <a:xfrm>
              <a:off x="1974852" y="3884613"/>
              <a:ext cx="2386011" cy="234263"/>
            </a:xfrm>
            <a:prstGeom prst="rect">
              <a:avLst/>
            </a:prstGeom>
            <a:solidFill>
              <a:srgbClr val="A36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725759">
                <a:defRPr/>
              </a:pPr>
              <a:endParaRPr lang="zh-CN" altLang="en-US" sz="1587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TextBox 19">
              <a:extLst>
                <a:ext uri="{FF2B5EF4-FFF2-40B4-BE49-F238E27FC236}">
                  <a16:creationId xmlns:a16="http://schemas.microsoft.com/office/drawing/2014/main" id="{3F08D8B2-3115-4634-8773-461EE92B9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7629" y="3864658"/>
              <a:ext cx="2875024" cy="27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725759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总消费会员数</a:t>
              </a:r>
              <a:r>
                <a:rPr lang="en-US" altLang="zh-CN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自营</a:t>
              </a:r>
              <a:r>
                <a:rPr lang="en-US" altLang="zh-CN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14.7W</a:t>
              </a:r>
              <a:endParaRPr lang="zh-CN" altLang="en-US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体量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7</a:t>
            </a:fld>
            <a:endParaRPr lang="zh-HK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405" y="2323042"/>
            <a:ext cx="537345" cy="5457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026" y="2323042"/>
            <a:ext cx="537345" cy="54574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649301" y="3164371"/>
            <a:ext cx="61555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总</a:t>
            </a:r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会员数</a:t>
            </a:r>
          </a:p>
        </p:txBody>
      </p:sp>
      <p:sp>
        <p:nvSpPr>
          <p:cNvPr id="17" name="矩形 16"/>
          <p:cNvSpPr/>
          <p:nvPr/>
        </p:nvSpPr>
        <p:spPr>
          <a:xfrm>
            <a:off x="8553922" y="2852586"/>
            <a:ext cx="806311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24.6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22" name="矩形 21"/>
          <p:cNvSpPr/>
          <p:nvPr/>
        </p:nvSpPr>
        <p:spPr>
          <a:xfrm>
            <a:off x="6814922" y="3164371"/>
            <a:ext cx="61555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总门店数</a:t>
            </a:r>
          </a:p>
        </p:txBody>
      </p:sp>
      <p:sp>
        <p:nvSpPr>
          <p:cNvPr id="23" name="矩形 22"/>
          <p:cNvSpPr/>
          <p:nvPr/>
        </p:nvSpPr>
        <p:spPr>
          <a:xfrm>
            <a:off x="6835761" y="2852586"/>
            <a:ext cx="573875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37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家</a:t>
            </a:r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0175" y="2341666"/>
            <a:ext cx="537345" cy="545741"/>
          </a:xfrm>
          <a:prstGeom prst="rect">
            <a:avLst/>
          </a:prstGeom>
        </p:spPr>
      </p:pic>
      <p:sp>
        <p:nvSpPr>
          <p:cNvPr id="147" name="矩形 146"/>
          <p:cNvSpPr/>
          <p:nvPr/>
        </p:nvSpPr>
        <p:spPr>
          <a:xfrm>
            <a:off x="10464127" y="3182995"/>
            <a:ext cx="769441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消费会员数</a:t>
            </a:r>
          </a:p>
        </p:txBody>
      </p:sp>
      <p:sp>
        <p:nvSpPr>
          <p:cNvPr id="148" name="矩形 147"/>
          <p:cNvSpPr/>
          <p:nvPr/>
        </p:nvSpPr>
        <p:spPr>
          <a:xfrm>
            <a:off x="10445692" y="2871210"/>
            <a:ext cx="806311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16.9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151" name="矩形 150"/>
          <p:cNvSpPr/>
          <p:nvPr/>
        </p:nvSpPr>
        <p:spPr>
          <a:xfrm>
            <a:off x="8392892" y="6576051"/>
            <a:ext cx="3731792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数据时间区间：截止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20190815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（在岳阳开卡且在岳阳消费）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9" name="图片 1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405" y="3959487"/>
            <a:ext cx="537345" cy="545741"/>
          </a:xfrm>
          <a:prstGeom prst="rect">
            <a:avLst/>
          </a:prstGeom>
        </p:spPr>
      </p:pic>
      <p:pic>
        <p:nvPicPr>
          <p:cNvPr id="150" name="图片 1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026" y="3959487"/>
            <a:ext cx="537345" cy="545741"/>
          </a:xfrm>
          <a:prstGeom prst="rect">
            <a:avLst/>
          </a:prstGeom>
        </p:spPr>
      </p:pic>
      <p:sp>
        <p:nvSpPr>
          <p:cNvPr id="152" name="矩形 151"/>
          <p:cNvSpPr/>
          <p:nvPr/>
        </p:nvSpPr>
        <p:spPr>
          <a:xfrm>
            <a:off x="8436101" y="4810128"/>
            <a:ext cx="104195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总</a:t>
            </a:r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会员数</a:t>
            </a:r>
            <a:r>
              <a:rPr lang="en-US" altLang="zh-CN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(</a:t>
            </a:r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自营</a:t>
            </a:r>
            <a:r>
              <a:rPr lang="en-US" altLang="zh-CN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)</a:t>
            </a:r>
            <a:endParaRPr lang="zh-CN" alt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8553922" y="4489031"/>
            <a:ext cx="806311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16.3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154" name="矩形 153"/>
          <p:cNvSpPr/>
          <p:nvPr/>
        </p:nvSpPr>
        <p:spPr>
          <a:xfrm>
            <a:off x="6601722" y="4810128"/>
            <a:ext cx="104195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总门店数</a:t>
            </a:r>
            <a:r>
              <a:rPr lang="en-US" altLang="zh-CN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(</a:t>
            </a:r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自营</a:t>
            </a:r>
            <a:r>
              <a:rPr lang="en-US" altLang="zh-CN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)</a:t>
            </a:r>
            <a:endParaRPr lang="zh-CN" alt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6835761" y="4489031"/>
            <a:ext cx="573875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家</a:t>
            </a:r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0175" y="3978111"/>
            <a:ext cx="537345" cy="545741"/>
          </a:xfrm>
          <a:prstGeom prst="rect">
            <a:avLst/>
          </a:prstGeom>
        </p:spPr>
      </p:pic>
      <p:sp>
        <p:nvSpPr>
          <p:cNvPr id="157" name="矩形 156"/>
          <p:cNvSpPr/>
          <p:nvPr/>
        </p:nvSpPr>
        <p:spPr>
          <a:xfrm>
            <a:off x="10250927" y="4810128"/>
            <a:ext cx="1195840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消费会员数</a:t>
            </a:r>
            <a:r>
              <a:rPr lang="en-US" altLang="zh-CN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(</a:t>
            </a:r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自营</a:t>
            </a:r>
            <a:r>
              <a:rPr lang="en-US" altLang="zh-CN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)</a:t>
            </a:r>
            <a:endParaRPr lang="zh-CN" alt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10445692" y="4507655"/>
            <a:ext cx="806311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13.7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</a:p>
        </p:txBody>
      </p:sp>
      <p:sp>
        <p:nvSpPr>
          <p:cNvPr id="266" name="椭圆 265"/>
          <p:cNvSpPr/>
          <p:nvPr/>
        </p:nvSpPr>
        <p:spPr>
          <a:xfrm>
            <a:off x="2200278" y="2830828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51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D50A2-D39D-443B-A6E9-2F96FE235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96D1BF-FB14-469A-8015-B43757E9B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674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385</Words>
  <Application>Microsoft Office PowerPoint</Application>
  <PresentationFormat>宽屏</PresentationFormat>
  <Paragraphs>84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泊彰</dc:creator>
  <cp:lastModifiedBy>姚 泊彰</cp:lastModifiedBy>
  <cp:revision>10</cp:revision>
  <dcterms:created xsi:type="dcterms:W3CDTF">2019-12-30T11:28:32Z</dcterms:created>
  <dcterms:modified xsi:type="dcterms:W3CDTF">2019-12-30T12:30:40Z</dcterms:modified>
</cp:coreProperties>
</file>