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2"/>
    <p:sldId id="493" r:id="rId3"/>
    <p:sldId id="456" r:id="rId4"/>
    <p:sldId id="259" r:id="rId5"/>
    <p:sldId id="260" r:id="rId6"/>
    <p:sldId id="270" r:id="rId7"/>
    <p:sldId id="271" r:id="rId8"/>
    <p:sldId id="272" r:id="rId9"/>
    <p:sldId id="273" r:id="rId10"/>
    <p:sldId id="274" r:id="rId11"/>
    <p:sldId id="279" r:id="rId12"/>
    <p:sldId id="275" r:id="rId13"/>
    <p:sldId id="278" r:id="rId14"/>
    <p:sldId id="280" r:id="rId15"/>
    <p:sldId id="281" r:id="rId16"/>
    <p:sldId id="455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52">
          <p15:clr>
            <a:srgbClr val="A4A3A4"/>
          </p15:clr>
        </p15:guide>
        <p15:guide id="2" pos="29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419" autoAdjust="0"/>
  </p:normalViewPr>
  <p:slideViewPr>
    <p:cSldViewPr>
      <p:cViewPr varScale="1">
        <p:scale>
          <a:sx n="79" d="100"/>
          <a:sy n="79" d="100"/>
        </p:scale>
        <p:origin x="848" y="56"/>
      </p:cViewPr>
      <p:guideLst>
        <p:guide orient="horz" pos="1552"/>
        <p:guide pos="29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600581361225489E-2"/>
          <c:y val="0.19312925036490139"/>
          <c:w val="0.91639749192475795"/>
          <c:h val="0.7808417247611669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益丰</c:v>
                </c:pt>
              </c:strCache>
            </c:strRef>
          </c:tx>
          <c:spPr>
            <a:ln w="28575" cap="rnd" cmpd="sng" algn="ctr">
              <a:solidFill>
                <a:srgbClr val="92D050"/>
              </a:solidFill>
              <a:prstDash val="solid"/>
              <a:round/>
            </a:ln>
            <a:effectLst/>
          </c:spPr>
          <c:marker>
            <c:spPr>
              <a:solidFill>
                <a:srgbClr val="92D050"/>
              </a:solidFill>
              <a:ln w="9525" cap="flat" cmpd="sng" algn="ctr">
                <a:solidFill>
                  <a:srgbClr val="92D050"/>
                </a:solidFill>
                <a:prstDash val="solid"/>
                <a:round/>
              </a:ln>
            </c:spPr>
          </c:marker>
          <c:dLbls>
            <c:dLbl>
              <c:idx val="0"/>
              <c:layout>
                <c:manualLayout>
                  <c:x val="-3.1612458799652805E-2"/>
                  <c:y val="-3.72734829592684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0A4-42EF-811B-DB9070B65650}"/>
                </c:ext>
              </c:extLst>
            </c:dLbl>
            <c:dLbl>
              <c:idx val="4"/>
              <c:layout>
                <c:manualLayout>
                  <c:x val="0"/>
                  <c:y val="0.11294271258364599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0A4-42EF-811B-DB9070B65650}"/>
                </c:ext>
              </c:extLst>
            </c:dLbl>
            <c:dLbl>
              <c:idx val="8"/>
              <c:layout>
                <c:manualLayout>
                  <c:x val="-1.6286644951140101E-3"/>
                  <c:y val="1.8116533376856502E-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0A4-42EF-811B-DB9070B65650}"/>
                </c:ext>
              </c:extLst>
            </c:dLbl>
            <c:dLbl>
              <c:idx val="9"/>
              <c:layout>
                <c:manualLayout>
                  <c:x val="-2.8866283829076207E-2"/>
                  <c:y val="2.5038062096357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0470772852098866E-2"/>
                      <c:h val="9.678518424085368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9856-4294-980A-3A2F239957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4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2019.2</c:v>
                </c:pt>
                <c:pt idx="1">
                  <c:v>2019.3</c:v>
                </c:pt>
                <c:pt idx="2">
                  <c:v>2019.4</c:v>
                </c:pt>
                <c:pt idx="3">
                  <c:v>2019.5</c:v>
                </c:pt>
                <c:pt idx="4">
                  <c:v>2019.6</c:v>
                </c:pt>
                <c:pt idx="5">
                  <c:v>2019.7</c:v>
                </c:pt>
                <c:pt idx="6">
                  <c:v>2019.8</c:v>
                </c:pt>
                <c:pt idx="7">
                  <c:v>2019.9</c:v>
                </c:pt>
                <c:pt idx="8">
                  <c:v>2019.10</c:v>
                </c:pt>
                <c:pt idx="9">
                  <c:v>2019.1-10</c:v>
                </c:pt>
              </c:strCache>
            </c:strRef>
          </c:cat>
          <c:val>
            <c:numRef>
              <c:f>Sheet1!$B$2:$B$11</c:f>
              <c:numCache>
                <c:formatCode>0.0_ </c:formatCode>
                <c:ptCount val="10"/>
                <c:pt idx="0">
                  <c:v>-6.5257352576897397E-3</c:v>
                </c:pt>
                <c:pt idx="1">
                  <c:v>6.4518278945772103</c:v>
                </c:pt>
                <c:pt idx="2">
                  <c:v>9.5625247174746999</c:v>
                </c:pt>
                <c:pt idx="3">
                  <c:v>8.7117356148277008</c:v>
                </c:pt>
                <c:pt idx="4">
                  <c:v>7.1365507321551798</c:v>
                </c:pt>
                <c:pt idx="5">
                  <c:v>-9.6430048500273396E-2</c:v>
                </c:pt>
                <c:pt idx="6">
                  <c:v>0.29525531906597902</c:v>
                </c:pt>
                <c:pt idx="7">
                  <c:v>1.5278555589149501</c:v>
                </c:pt>
                <c:pt idx="8">
                  <c:v>-1.59719772158127</c:v>
                </c:pt>
                <c:pt idx="9">
                  <c:v>4.9000000000000004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0A4-42EF-811B-DB9070B656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行业</c:v>
                </c:pt>
              </c:strCache>
            </c:strRef>
          </c:tx>
          <c:spPr>
            <a:ln w="28575" cap="rnd" cmpd="sng" algn="ctr">
              <a:solidFill>
                <a:srgbClr val="FFC000"/>
              </a:solidFill>
              <a:prstDash val="solid"/>
              <a:round/>
            </a:ln>
          </c:spPr>
          <c:marker>
            <c:spPr>
              <a:solidFill>
                <a:srgbClr val="FFC000"/>
              </a:solidFill>
              <a:ln w="9525" cap="flat" cmpd="sng" algn="ctr">
                <a:solidFill>
                  <a:srgbClr val="FFC000"/>
                </a:solidFill>
                <a:prstDash val="solid"/>
                <a:round/>
              </a:ln>
            </c:spPr>
          </c:marker>
          <c:dLbls>
            <c:dLbl>
              <c:idx val="0"/>
              <c:layout>
                <c:manualLayout>
                  <c:x val="1.41231855629659E-3"/>
                  <c:y val="-0.12435577722360799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0A4-42EF-811B-DB9070B65650}"/>
                </c:ext>
              </c:extLst>
            </c:dLbl>
            <c:dLbl>
              <c:idx val="4"/>
              <c:layout>
                <c:manualLayout>
                  <c:x val="-3.4382917119073499E-3"/>
                  <c:y val="-0.12208258527827601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0A4-42EF-811B-DB9070B65650}"/>
                </c:ext>
              </c:extLst>
            </c:dLbl>
            <c:dLbl>
              <c:idx val="5"/>
              <c:layout>
                <c:manualLayout>
                  <c:x val="-5.0669562070213498E-3"/>
                  <c:y val="-9.7763995430063699E-2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0A4-42EF-811B-DB9070B65650}"/>
                </c:ext>
              </c:extLst>
            </c:dLbl>
            <c:dLbl>
              <c:idx val="6"/>
              <c:layout>
                <c:manualLayout>
                  <c:x val="1.01339124140427E-2"/>
                  <c:y val="-0.12518361351395499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0A4-42EF-811B-DB9070B65650}"/>
                </c:ext>
              </c:extLst>
            </c:dLbl>
            <c:dLbl>
              <c:idx val="7"/>
              <c:layout>
                <c:manualLayout>
                  <c:x val="3.3478103510676798E-3"/>
                  <c:y val="-0.106903868124694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0A4-42EF-811B-DB9070B65650}"/>
                </c:ext>
              </c:extLst>
            </c:dLbl>
            <c:dLbl>
              <c:idx val="8"/>
              <c:layout>
                <c:manualLayout>
                  <c:x val="0"/>
                  <c:y val="-0.100701811653338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0A4-42EF-811B-DB9070B65650}"/>
                </c:ext>
              </c:extLst>
            </c:dLbl>
            <c:dLbl>
              <c:idx val="9"/>
              <c:layout>
                <c:manualLayout>
                  <c:x val="0"/>
                  <c:y val="-0.10380283988901599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0A4-42EF-811B-DB9070B656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4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2019.2</c:v>
                </c:pt>
                <c:pt idx="1">
                  <c:v>2019.3</c:v>
                </c:pt>
                <c:pt idx="2">
                  <c:v>2019.4</c:v>
                </c:pt>
                <c:pt idx="3">
                  <c:v>2019.5</c:v>
                </c:pt>
                <c:pt idx="4">
                  <c:v>2019.6</c:v>
                </c:pt>
                <c:pt idx="5">
                  <c:v>2019.7</c:v>
                </c:pt>
                <c:pt idx="6">
                  <c:v>2019.8</c:v>
                </c:pt>
                <c:pt idx="7">
                  <c:v>2019.9</c:v>
                </c:pt>
                <c:pt idx="8">
                  <c:v>2019.10</c:v>
                </c:pt>
                <c:pt idx="9">
                  <c:v>2019.1-10</c:v>
                </c:pt>
              </c:strCache>
            </c:strRef>
          </c:cat>
          <c:val>
            <c:numRef>
              <c:f>Sheet1!$C$2:$C$11</c:f>
              <c:numCache>
                <c:formatCode>0.0_ </c:formatCode>
                <c:ptCount val="10"/>
                <c:pt idx="0">
                  <c:v>-10.312429224784999</c:v>
                </c:pt>
                <c:pt idx="1">
                  <c:v>3.9047335021971801</c:v>
                </c:pt>
                <c:pt idx="2">
                  <c:v>9.6304249155044097</c:v>
                </c:pt>
                <c:pt idx="3">
                  <c:v>9.1975195363557205</c:v>
                </c:pt>
                <c:pt idx="4">
                  <c:v>19.860615194918299</c:v>
                </c:pt>
                <c:pt idx="5">
                  <c:v>14.8</c:v>
                </c:pt>
                <c:pt idx="6">
                  <c:v>8.3800000000000008</c:v>
                </c:pt>
                <c:pt idx="7">
                  <c:v>8.67</c:v>
                </c:pt>
                <c:pt idx="8">
                  <c:v>9.61</c:v>
                </c:pt>
                <c:pt idx="9" formatCode="General">
                  <c:v>8.1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60A4-42EF-811B-DB9070B6565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6811392"/>
        <c:axId val="236812928"/>
      </c:lineChart>
      <c:catAx>
        <c:axId val="2368113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  <c:crossAx val="236812928"/>
        <c:crosses val="autoZero"/>
        <c:auto val="1"/>
        <c:lblAlgn val="ctr"/>
        <c:lblOffset val="100"/>
        <c:noMultiLvlLbl val="0"/>
      </c:catAx>
      <c:valAx>
        <c:axId val="236812928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extTo"/>
        <c:crossAx val="23681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0.40333457925448613"/>
          <c:y val="6.4475696385468767E-2"/>
          <c:w val="0.18077677520596314"/>
          <c:h val="7.7645266338778884E-2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606145906638503E-2"/>
          <c:y val="5.9989191136732102E-2"/>
          <c:w val="0.91636429242598305"/>
          <c:h val="0.934606377229328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1-10月增长率</c:v>
                </c:pt>
              </c:strCache>
            </c:strRef>
          </c:tx>
          <c:spPr>
            <a:solidFill>
              <a:srgbClr val="92D050"/>
            </a:solidFill>
            <a:ln w="28575" cap="rnd" cmpd="sng" algn="ctr">
              <a:noFill/>
              <a:prstDash val="solid"/>
              <a:round/>
            </a:ln>
            <a:effectLst/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CE7-486A-A98A-EB3922D41BF7}"/>
              </c:ext>
            </c:extLst>
          </c:dPt>
          <c:dPt>
            <c:idx val="5"/>
            <c:invertIfNegative val="0"/>
            <c:bubble3D val="0"/>
            <c:spPr>
              <a:solidFill>
                <a:srgbClr val="FFC000"/>
              </a:solidFill>
              <a:ln w="28575" cap="rnd" cmpd="sng" algn="ctr">
                <a:noFill/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7CE7-486A-A98A-EB3922D41BF7}"/>
              </c:ext>
            </c:extLst>
          </c:dPt>
          <c:dPt>
            <c:idx val="6"/>
            <c:invertIfNegative val="0"/>
            <c:bubble3D val="0"/>
            <c:spPr>
              <a:solidFill>
                <a:srgbClr val="FFC000"/>
              </a:solidFill>
              <a:ln w="28575" cap="rnd" cmpd="sng" algn="ctr">
                <a:noFill/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7CE7-486A-A98A-EB3922D41BF7}"/>
              </c:ext>
            </c:extLst>
          </c:dPt>
          <c:dPt>
            <c:idx val="7"/>
            <c:invertIfNegative val="0"/>
            <c:bubble3D val="0"/>
            <c:spPr>
              <a:solidFill>
                <a:srgbClr val="FFC000"/>
              </a:solidFill>
              <a:ln w="28575" cap="rnd" cmpd="sng" algn="ctr">
                <a:noFill/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7CE7-486A-A98A-EB3922D41BF7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 w="28575" cap="rnd" cmpd="sng" algn="ctr">
                <a:noFill/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7CE7-486A-A98A-EB3922D41BF7}"/>
              </c:ext>
            </c:extLst>
          </c:dPt>
          <c:dPt>
            <c:idx val="9"/>
            <c:invertIfNegative val="0"/>
            <c:bubble3D val="0"/>
            <c:spPr>
              <a:solidFill>
                <a:srgbClr val="FF0000"/>
              </a:solidFill>
              <a:ln w="28575" cap="rnd" cmpd="sng" algn="ctr">
                <a:noFill/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7CE7-486A-A98A-EB3922D41BF7}"/>
              </c:ext>
            </c:extLst>
          </c:dPt>
          <c:dPt>
            <c:idx val="10"/>
            <c:invertIfNegative val="0"/>
            <c:bubble3D val="0"/>
            <c:spPr>
              <a:solidFill>
                <a:srgbClr val="FF0000"/>
              </a:solidFill>
              <a:ln w="28575" cap="rnd" cmpd="sng" algn="ctr">
                <a:noFill/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7CE7-486A-A98A-EB3922D41BF7}"/>
              </c:ext>
            </c:extLst>
          </c:dPt>
          <c:dPt>
            <c:idx val="11"/>
            <c:invertIfNegative val="0"/>
            <c:bubble3D val="0"/>
            <c:spPr>
              <a:solidFill>
                <a:srgbClr val="FF0000"/>
              </a:solidFill>
              <a:ln w="28575" cap="rnd" cmpd="sng" algn="ctr">
                <a:noFill/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7CE7-486A-A98A-EB3922D41BF7}"/>
              </c:ext>
            </c:extLst>
          </c:dPt>
          <c:dLbls>
            <c:dLbl>
              <c:idx val="2"/>
              <c:layout>
                <c:manualLayout>
                  <c:x val="-2.03299710688873E-3"/>
                  <c:y val="7.205167327078300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CE7-486A-A98A-EB3922D41BF7}"/>
                </c:ext>
              </c:extLst>
            </c:dLbl>
            <c:dLbl>
              <c:idx val="8"/>
              <c:layout>
                <c:manualLayout>
                  <c:x val="0"/>
                  <c:y val="0.151454480740051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CE7-486A-A98A-EB3922D41BF7}"/>
                </c:ext>
              </c:extLst>
            </c:dLbl>
            <c:dLbl>
              <c:idx val="9"/>
              <c:layout>
                <c:manualLayout>
                  <c:x val="-5.1606849636406304E-3"/>
                  <c:y val="0.14303729057827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CE7-486A-A98A-EB3922D41BF7}"/>
                </c:ext>
              </c:extLst>
            </c:dLbl>
            <c:dLbl>
              <c:idx val="10"/>
              <c:layout>
                <c:manualLayout>
                  <c:x val="-1.4856517319571799E-3"/>
                  <c:y val="0.19770100647807201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CE7-486A-A98A-EB3922D41BF7}"/>
                </c:ext>
              </c:extLst>
            </c:dLbl>
            <c:dLbl>
              <c:idx val="11"/>
              <c:layout>
                <c:manualLayout>
                  <c:x val="-1.43586470963625E-3"/>
                  <c:y val="0.3419616618842690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CE7-486A-A98A-EB3922D41B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4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长沙6区</c:v>
                </c:pt>
                <c:pt idx="1">
                  <c:v>长沙朝阳店</c:v>
                </c:pt>
                <c:pt idx="2">
                  <c:v>长沙4区</c:v>
                </c:pt>
                <c:pt idx="3">
                  <c:v>长沙5区</c:v>
                </c:pt>
                <c:pt idx="4">
                  <c:v>长沙8区</c:v>
                </c:pt>
                <c:pt idx="5">
                  <c:v>长沙2区</c:v>
                </c:pt>
                <c:pt idx="6">
                  <c:v>长沙7区</c:v>
                </c:pt>
                <c:pt idx="7">
                  <c:v>长沙1区</c:v>
                </c:pt>
                <c:pt idx="8">
                  <c:v>长沙3区</c:v>
                </c:pt>
                <c:pt idx="9">
                  <c:v>长沙10区</c:v>
                </c:pt>
                <c:pt idx="10">
                  <c:v>长沙9区</c:v>
                </c:pt>
                <c:pt idx="11">
                  <c:v>长沙上大垅</c:v>
                </c:pt>
              </c:strCache>
            </c:strRef>
          </c:cat>
          <c:val>
            <c:numRef>
              <c:f>Sheet1!$B$2:$B$13</c:f>
              <c:numCache>
                <c:formatCode>0.0_ </c:formatCode>
                <c:ptCount val="12"/>
                <c:pt idx="0">
                  <c:v>17.229289546161301</c:v>
                </c:pt>
                <c:pt idx="1">
                  <c:v>16.010770254218901</c:v>
                </c:pt>
                <c:pt idx="2">
                  <c:v>13.229223305521099</c:v>
                </c:pt>
                <c:pt idx="3">
                  <c:v>12.215300426591901</c:v>
                </c:pt>
                <c:pt idx="4">
                  <c:v>8.4007030624349195</c:v>
                </c:pt>
                <c:pt idx="5">
                  <c:v>6.6769717944631601</c:v>
                </c:pt>
                <c:pt idx="6">
                  <c:v>6.22318640122226</c:v>
                </c:pt>
                <c:pt idx="7">
                  <c:v>2.6476560841867101</c:v>
                </c:pt>
                <c:pt idx="8">
                  <c:v>-1.24335998946838</c:v>
                </c:pt>
                <c:pt idx="9">
                  <c:v>-2.0194589065614399</c:v>
                </c:pt>
                <c:pt idx="10">
                  <c:v>-3.9425390990986</c:v>
                </c:pt>
                <c:pt idx="11">
                  <c:v>-9.3200177056698603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7CE7-486A-A98A-EB3922D41BF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36811392"/>
        <c:axId val="236812928"/>
      </c:barChart>
      <c:catAx>
        <c:axId val="23681139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36812928"/>
        <c:crosses val="autoZero"/>
        <c:auto val="1"/>
        <c:lblAlgn val="ctr"/>
        <c:lblOffset val="100"/>
        <c:noMultiLvlLbl val="0"/>
      </c:catAx>
      <c:valAx>
        <c:axId val="236812928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extTo"/>
        <c:crossAx val="236811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756797928250401E-2"/>
          <c:y val="5.7955742887249702E-2"/>
          <c:w val="0.96648640414349896"/>
          <c:h val="0.854180114998796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益丰同比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Sheet1!$A$2:$A$33</c:f>
              <c:strCache>
                <c:ptCount val="32"/>
                <c:pt idx="0">
                  <c:v>心脑血管类</c:v>
                </c:pt>
                <c:pt idx="1">
                  <c:v>降血压药</c:v>
                </c:pt>
                <c:pt idx="2">
                  <c:v>泌尿补肾类</c:v>
                </c:pt>
                <c:pt idx="3">
                  <c:v>糖尿病用药</c:v>
                </c:pt>
                <c:pt idx="4">
                  <c:v>镇静安神\神经系统用药</c:v>
                </c:pt>
                <c:pt idx="5">
                  <c:v>感冒药</c:v>
                </c:pt>
                <c:pt idx="6">
                  <c:v>胃肠道用药</c:v>
                </c:pt>
                <c:pt idx="7">
                  <c:v>皮肤病用药</c:v>
                </c:pt>
                <c:pt idx="8">
                  <c:v>补益养生类</c:v>
                </c:pt>
                <c:pt idx="9">
                  <c:v>止咳、化痰药</c:v>
                </c:pt>
                <c:pt idx="10">
                  <c:v>肝胆用药</c:v>
                </c:pt>
                <c:pt idx="11">
                  <c:v>抗感染药</c:v>
                </c:pt>
                <c:pt idx="12">
                  <c:v>咽喉、口腔用药</c:v>
                </c:pt>
                <c:pt idx="13">
                  <c:v>维生素\矿物质</c:v>
                </c:pt>
                <c:pt idx="14">
                  <c:v>哮喘用药</c:v>
                </c:pt>
                <c:pt idx="15">
                  <c:v>钙制剂</c:v>
                </c:pt>
                <c:pt idx="16">
                  <c:v>镇痛、解热、抗炎、抗风湿及抗痛风药(单纯化学药)</c:v>
                </c:pt>
                <c:pt idx="17">
                  <c:v>避孕药械类</c:v>
                </c:pt>
                <c:pt idx="18">
                  <c:v>妇科用药</c:v>
                </c:pt>
                <c:pt idx="19">
                  <c:v>外用镇痛药</c:v>
                </c:pt>
                <c:pt idx="20">
                  <c:v>抗过敏药</c:v>
                </c:pt>
                <c:pt idx="21">
                  <c:v>抗肿瘤和免疫调节剂</c:v>
                </c:pt>
                <c:pt idx="22">
                  <c:v>痔疮类</c:v>
                </c:pt>
                <c:pt idx="23">
                  <c:v>急性伤口</c:v>
                </c:pt>
                <c:pt idx="24">
                  <c:v>骨质疏松药</c:v>
                </c:pt>
                <c:pt idx="25">
                  <c:v>美容养颜</c:v>
                </c:pt>
                <c:pt idx="26">
                  <c:v>耳、鼻用药</c:v>
                </c:pt>
                <c:pt idx="27">
                  <c:v>血糖仪试纸</c:v>
                </c:pt>
                <c:pt idx="28">
                  <c:v>风湿、骨伤科内服药(中成药)</c:v>
                </c:pt>
                <c:pt idx="29">
                  <c:v>减肥药</c:v>
                </c:pt>
                <c:pt idx="30">
                  <c:v>肠内\肠外营养剂</c:v>
                </c:pt>
                <c:pt idx="31">
                  <c:v>眼科用药</c:v>
                </c:pt>
              </c:strCache>
            </c:strRef>
          </c:cat>
          <c:val>
            <c:numRef>
              <c:f>Sheet1!$B$2:$B$33</c:f>
              <c:numCache>
                <c:formatCode>0_ </c:formatCode>
                <c:ptCount val="32"/>
                <c:pt idx="0">
                  <c:v>18.552030299737101</c:v>
                </c:pt>
                <c:pt idx="1">
                  <c:v>22.4986186708528</c:v>
                </c:pt>
                <c:pt idx="2">
                  <c:v>13.034255135032099</c:v>
                </c:pt>
                <c:pt idx="3">
                  <c:v>21.394581431575201</c:v>
                </c:pt>
                <c:pt idx="4">
                  <c:v>7.2742408796754097</c:v>
                </c:pt>
                <c:pt idx="5">
                  <c:v>16.1665977680174</c:v>
                </c:pt>
                <c:pt idx="6">
                  <c:v>11.8065150231257</c:v>
                </c:pt>
                <c:pt idx="7">
                  <c:v>2.7839241557852601</c:v>
                </c:pt>
                <c:pt idx="8">
                  <c:v>-13.1711449085895</c:v>
                </c:pt>
                <c:pt idx="9">
                  <c:v>19.462656499436001</c:v>
                </c:pt>
                <c:pt idx="10">
                  <c:v>-3.0615718406189498</c:v>
                </c:pt>
                <c:pt idx="11">
                  <c:v>1.31601896693385</c:v>
                </c:pt>
                <c:pt idx="12">
                  <c:v>19.6114327383331</c:v>
                </c:pt>
                <c:pt idx="13">
                  <c:v>-14.1428221017542</c:v>
                </c:pt>
                <c:pt idx="14">
                  <c:v>26.390286547013002</c:v>
                </c:pt>
                <c:pt idx="15">
                  <c:v>4.8339220907301499</c:v>
                </c:pt>
                <c:pt idx="16">
                  <c:v>-5.2034458678762299</c:v>
                </c:pt>
                <c:pt idx="17">
                  <c:v>10.8852500046932</c:v>
                </c:pt>
                <c:pt idx="18">
                  <c:v>-11.774740401986</c:v>
                </c:pt>
                <c:pt idx="19">
                  <c:v>7.3463426099717601</c:v>
                </c:pt>
                <c:pt idx="20">
                  <c:v>18.192644338851501</c:v>
                </c:pt>
                <c:pt idx="21">
                  <c:v>3.3336202597720201</c:v>
                </c:pt>
                <c:pt idx="22">
                  <c:v>-0.85860568154723105</c:v>
                </c:pt>
                <c:pt idx="23">
                  <c:v>-7.8744512318504203</c:v>
                </c:pt>
                <c:pt idx="24">
                  <c:v>13.527667474884399</c:v>
                </c:pt>
                <c:pt idx="25">
                  <c:v>-6.5124073660310904</c:v>
                </c:pt>
                <c:pt idx="26">
                  <c:v>20.0389418229543</c:v>
                </c:pt>
                <c:pt idx="27">
                  <c:v>12.2198696924467</c:v>
                </c:pt>
                <c:pt idx="28">
                  <c:v>-14.8768286225741</c:v>
                </c:pt>
                <c:pt idx="29">
                  <c:v>19.389705475940598</c:v>
                </c:pt>
                <c:pt idx="30">
                  <c:v>52.609069501616098</c:v>
                </c:pt>
                <c:pt idx="31">
                  <c:v>5.2339443293582901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9B-4D1F-AE6A-1599F4825D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行业同比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Sheet1!$A$2:$A$33</c:f>
              <c:strCache>
                <c:ptCount val="32"/>
                <c:pt idx="0">
                  <c:v>心脑血管类</c:v>
                </c:pt>
                <c:pt idx="1">
                  <c:v>降血压药</c:v>
                </c:pt>
                <c:pt idx="2">
                  <c:v>泌尿补肾类</c:v>
                </c:pt>
                <c:pt idx="3">
                  <c:v>糖尿病用药</c:v>
                </c:pt>
                <c:pt idx="4">
                  <c:v>镇静安神\神经系统用药</c:v>
                </c:pt>
                <c:pt idx="5">
                  <c:v>感冒药</c:v>
                </c:pt>
                <c:pt idx="6">
                  <c:v>胃肠道用药</c:v>
                </c:pt>
                <c:pt idx="7">
                  <c:v>皮肤病用药</c:v>
                </c:pt>
                <c:pt idx="8">
                  <c:v>补益养生类</c:v>
                </c:pt>
                <c:pt idx="9">
                  <c:v>止咳、化痰药</c:v>
                </c:pt>
                <c:pt idx="10">
                  <c:v>肝胆用药</c:v>
                </c:pt>
                <c:pt idx="11">
                  <c:v>抗感染药</c:v>
                </c:pt>
                <c:pt idx="12">
                  <c:v>咽喉、口腔用药</c:v>
                </c:pt>
                <c:pt idx="13">
                  <c:v>维生素\矿物质</c:v>
                </c:pt>
                <c:pt idx="14">
                  <c:v>哮喘用药</c:v>
                </c:pt>
                <c:pt idx="15">
                  <c:v>钙制剂</c:v>
                </c:pt>
                <c:pt idx="16">
                  <c:v>镇痛、解热、抗炎、抗风湿及抗痛风药(单纯化学药)</c:v>
                </c:pt>
                <c:pt idx="17">
                  <c:v>避孕药械类</c:v>
                </c:pt>
                <c:pt idx="18">
                  <c:v>妇科用药</c:v>
                </c:pt>
                <c:pt idx="19">
                  <c:v>外用镇痛药</c:v>
                </c:pt>
                <c:pt idx="20">
                  <c:v>抗过敏药</c:v>
                </c:pt>
                <c:pt idx="21">
                  <c:v>抗肿瘤和免疫调节剂</c:v>
                </c:pt>
                <c:pt idx="22">
                  <c:v>痔疮类</c:v>
                </c:pt>
                <c:pt idx="23">
                  <c:v>急性伤口</c:v>
                </c:pt>
                <c:pt idx="24">
                  <c:v>骨质疏松药</c:v>
                </c:pt>
                <c:pt idx="25">
                  <c:v>美容养颜</c:v>
                </c:pt>
                <c:pt idx="26">
                  <c:v>耳、鼻用药</c:v>
                </c:pt>
                <c:pt idx="27">
                  <c:v>血糖仪试纸</c:v>
                </c:pt>
                <c:pt idx="28">
                  <c:v>风湿、骨伤科内服药(中成药)</c:v>
                </c:pt>
                <c:pt idx="29">
                  <c:v>减肥药</c:v>
                </c:pt>
                <c:pt idx="30">
                  <c:v>肠内\肠外营养剂</c:v>
                </c:pt>
                <c:pt idx="31">
                  <c:v>眼科用药</c:v>
                </c:pt>
              </c:strCache>
            </c:strRef>
          </c:cat>
          <c:val>
            <c:numRef>
              <c:f>Sheet1!$C$2:$C$33</c:f>
              <c:numCache>
                <c:formatCode>0_ </c:formatCode>
                <c:ptCount val="32"/>
                <c:pt idx="0">
                  <c:v>21.958200000000001</c:v>
                </c:pt>
                <c:pt idx="1">
                  <c:v>12.4617</c:v>
                </c:pt>
                <c:pt idx="2">
                  <c:v>-7.7199</c:v>
                </c:pt>
                <c:pt idx="3">
                  <c:v>14.874499999999999</c:v>
                </c:pt>
                <c:pt idx="4">
                  <c:v>15.750299999999999</c:v>
                </c:pt>
                <c:pt idx="5">
                  <c:v>12.3405</c:v>
                </c:pt>
                <c:pt idx="6">
                  <c:v>9.0972000000000008</c:v>
                </c:pt>
                <c:pt idx="7">
                  <c:v>11.183400000000001</c:v>
                </c:pt>
                <c:pt idx="8">
                  <c:v>-25.866800000000001</c:v>
                </c:pt>
                <c:pt idx="9">
                  <c:v>10.043900000000001</c:v>
                </c:pt>
                <c:pt idx="10">
                  <c:v>13.205500000000001</c:v>
                </c:pt>
                <c:pt idx="11">
                  <c:v>13.6571</c:v>
                </c:pt>
                <c:pt idx="12">
                  <c:v>14.32</c:v>
                </c:pt>
                <c:pt idx="13">
                  <c:v>-1.4862</c:v>
                </c:pt>
                <c:pt idx="14">
                  <c:v>22.661999999999999</c:v>
                </c:pt>
                <c:pt idx="15">
                  <c:v>-13.4946</c:v>
                </c:pt>
                <c:pt idx="16">
                  <c:v>23.706399999999999</c:v>
                </c:pt>
                <c:pt idx="17">
                  <c:v>2.3212000000000002</c:v>
                </c:pt>
                <c:pt idx="18">
                  <c:v>-2.8841999999999999</c:v>
                </c:pt>
                <c:pt idx="19">
                  <c:v>6.3052999999999999</c:v>
                </c:pt>
                <c:pt idx="20">
                  <c:v>10.0016</c:v>
                </c:pt>
                <c:pt idx="21">
                  <c:v>40.616999999999997</c:v>
                </c:pt>
                <c:pt idx="22">
                  <c:v>3.9348000000000001</c:v>
                </c:pt>
                <c:pt idx="23">
                  <c:v>34.814799999999998</c:v>
                </c:pt>
                <c:pt idx="24">
                  <c:v>-12.9049</c:v>
                </c:pt>
                <c:pt idx="25">
                  <c:v>-22.9437</c:v>
                </c:pt>
                <c:pt idx="26">
                  <c:v>24.485900000000001</c:v>
                </c:pt>
                <c:pt idx="27">
                  <c:v>-4.7202000000000002</c:v>
                </c:pt>
                <c:pt idx="28">
                  <c:v>-21.772200000000002</c:v>
                </c:pt>
                <c:pt idx="29">
                  <c:v>24.9072</c:v>
                </c:pt>
                <c:pt idx="30">
                  <c:v>-26.4559</c:v>
                </c:pt>
                <c:pt idx="31">
                  <c:v>8.4205000000000005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9B-4D1F-AE6A-1599F4825DE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-27"/>
        <c:axId val="553445344"/>
        <c:axId val="92615390"/>
      </c:barChart>
      <c:catAx>
        <c:axId val="553445344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92615390"/>
        <c:crosses val="autoZero"/>
        <c:auto val="1"/>
        <c:lblAlgn val="ctr"/>
        <c:lblOffset val="100"/>
        <c:noMultiLvlLbl val="0"/>
      </c:catAx>
      <c:valAx>
        <c:axId val="92615390"/>
        <c:scaling>
          <c:orientation val="minMax"/>
        </c:scaling>
        <c:delete val="1"/>
        <c:axPos val="l"/>
        <c:numFmt formatCode="0_ " sourceLinked="1"/>
        <c:majorTickMark val="none"/>
        <c:minorTickMark val="none"/>
        <c:tickLblPos val="nextTo"/>
        <c:crossAx val="553445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40FB8-DB2D-4471-A371-D763A4D3C097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4DC40-2522-4875-AFF4-BCC1A4C3D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B649A-0480-4068-A858-4F6CB8F10B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4DC40-2522-4875-AFF4-BCC1A4C3D2C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C44C-B16E-4FBE-8D0A-E60C4832C122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7740-0E0D-44B0-8333-675347372E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C44C-B16E-4FBE-8D0A-E60C4832C122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7740-0E0D-44B0-8333-675347372E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C44C-B16E-4FBE-8D0A-E60C4832C122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7740-0E0D-44B0-8333-675347372E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74C2-6867-49A8-8873-3BD6C54B2F43}" type="datetime1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EA8C2627-88FC-49FF-875A-57CF296174B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5822" y="47847"/>
            <a:ext cx="9019067" cy="5047808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C44C-B16E-4FBE-8D0A-E60C4832C122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7740-0E0D-44B0-8333-675347372E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C44C-B16E-4FBE-8D0A-E60C4832C122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7740-0E0D-44B0-8333-675347372E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C44C-B16E-4FBE-8D0A-E60C4832C122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7740-0E0D-44B0-8333-675347372E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C44C-B16E-4FBE-8D0A-E60C4832C122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7740-0E0D-44B0-8333-675347372E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C44C-B16E-4FBE-8D0A-E60C4832C122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7740-0E0D-44B0-8333-675347372E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C44C-B16E-4FBE-8D0A-E60C4832C122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7740-0E0D-44B0-8333-675347372E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C44C-B16E-4FBE-8D0A-E60C4832C122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7740-0E0D-44B0-8333-675347372E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C44C-B16E-4FBE-8D0A-E60C4832C122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7740-0E0D-44B0-8333-675347372E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7C44C-B16E-4FBE-8D0A-E60C4832C122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37740-0E0D-44B0-8333-675347372E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chart" Target="../charts/chart3.xml"/><Relationship Id="rId4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"/>
          <p:cNvSpPr>
            <a:spLocks noChangeArrowheads="1"/>
          </p:cNvSpPr>
          <p:nvPr/>
        </p:nvSpPr>
        <p:spPr bwMode="auto">
          <a:xfrm>
            <a:off x="0" y="1612108"/>
            <a:ext cx="9144000" cy="1659731"/>
          </a:xfrm>
          <a:prstGeom prst="rect">
            <a:avLst/>
          </a:prstGeom>
          <a:solidFill>
            <a:srgbClr val="00B050"/>
          </a:solidFill>
          <a:ln w="9525" algn="ctr">
            <a:noFill/>
            <a:round/>
          </a:ln>
        </p:spPr>
        <p:txBody>
          <a:bodyPr lIns="68580" tIns="34290" rIns="68580" bIns="34290"/>
          <a:lstStyle/>
          <a:p>
            <a:pPr eaLnBrk="0" hangingPunct="0"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719382" y="1779662"/>
            <a:ext cx="7704856" cy="14234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长沙地区业绩增长问题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分析报告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04856" y="4515966"/>
            <a:ext cx="140364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顾客体验部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2019.12.12</a:t>
            </a:r>
            <a:endParaRPr 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A9F6C86-BC15-4C77-86CD-EDF564FC7559}"/>
              </a:ext>
            </a:extLst>
          </p:cNvPr>
          <p:cNvSpPr/>
          <p:nvPr/>
        </p:nvSpPr>
        <p:spPr>
          <a:xfrm>
            <a:off x="250933" y="163111"/>
            <a:ext cx="8642985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数据背后到底发生了什么？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311F4E-2824-46FB-B421-30C575E782EA}"/>
              </a:ext>
            </a:extLst>
          </p:cNvPr>
          <p:cNvSpPr txBox="1"/>
          <p:nvPr/>
        </p:nvSpPr>
        <p:spPr>
          <a:xfrm>
            <a:off x="322524" y="915566"/>
            <a:ext cx="8497947" cy="383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、竞争促销力度明显加大、促销形式、宣传等不断创新，对益丰影响非常大。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）竞品促销力度普遍加大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九芝堂连锁在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其原有会员日基础上增加周末活动日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，满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50-6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100-12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等，档位与我们一致。老百姓有每周特价，维护特价口碑。千金满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送鲫鱼，满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8.8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送大白菜等。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竞品活动力度在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踩我们的活动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，我们减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元对手就减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元。现在对手都是以折扣为主，每次活动都是打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折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折。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竞争对手活动明显增多，力度也在不断加大。像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汤臣倍健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，有些时候竞争门店比我们给的活动力度还大一些。其他的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广告产品曹清华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那些，他们的力度比我们偏大一些。而且咱们对整个市场的把控不够，别人活动已经搞了几天了，门店可能才发现，门店在这块的跟价不够，在这一块儿就是说反应敏感度不够。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——2019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年竞争对手都有加大促销力度，私人药房和小连锁，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天天有活动，进店就送礼，比较灵活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。对手活动力度加大，而我们没有分区调整（星沙品牌意识比较弱，大部分顾客只比价）；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竞品加大促销力度，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年促销更频繁。比如别的连锁开拓市场，如开新店，正常的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促销活动把控方面做的更加的频繁了。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7F610179-AC55-478F-8D68-1809BF5C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EA8C2627-88FC-49FF-875A-57CF296174B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116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A9F6C86-BC15-4C77-86CD-EDF564FC7559}"/>
              </a:ext>
            </a:extLst>
          </p:cNvPr>
          <p:cNvSpPr/>
          <p:nvPr/>
        </p:nvSpPr>
        <p:spPr>
          <a:xfrm>
            <a:off x="250933" y="163111"/>
            <a:ext cx="8642985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数据背后到底发生了什么？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311F4E-2824-46FB-B421-30C575E782EA}"/>
              </a:ext>
            </a:extLst>
          </p:cNvPr>
          <p:cNvSpPr txBox="1"/>
          <p:nvPr/>
        </p:nvSpPr>
        <p:spPr>
          <a:xfrm>
            <a:off x="322524" y="915566"/>
            <a:ext cx="8497947" cy="3468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）竞品促销形式创新，对我们影响加大。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汤臣倍健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产品经常被对手用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赠品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来打我们，例如买一罐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398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的蛋白粉送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罐小蛋白，实际等同于买一送一。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共有品种广告商品像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汤臣倍健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这些，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对手都是以小赠品和我们打，而我们却没有赠品，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比如我们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燕窝产品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，其他连锁有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炖盅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，阿胶其他连锁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有礼袋有包装盒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，我们就是购物袋，包括我们的辅料都是一样。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竞品用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广告品种、医院品种劲爆低价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吸引消费者。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）竞品促销宣传创新。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竞争对手创新宣传。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主要竞争对手在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年在慢病品类特价每周橱窗展示，每周的畅销的药食同源中药放大陈列及价格宣传（包括中药加工台的支持）。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、竞品营销品种乱价。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同规格同厂家的营销品种经常被竞品随意乱价，我们营销品种维价流程麻烦，周期长，我方较为被动。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8756187C-531E-410C-98CD-0C1C0DAC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EA8C2627-88FC-49FF-875A-57CF296174B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327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A9F6C86-BC15-4C77-86CD-EDF564FC7559}"/>
              </a:ext>
            </a:extLst>
          </p:cNvPr>
          <p:cNvSpPr/>
          <p:nvPr/>
        </p:nvSpPr>
        <p:spPr>
          <a:xfrm>
            <a:off x="250933" y="163111"/>
            <a:ext cx="8642985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数据背后到底发生了什么？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311F4E-2824-46FB-B421-30C575E782EA}"/>
              </a:ext>
            </a:extLst>
          </p:cNvPr>
          <p:cNvSpPr txBox="1"/>
          <p:nvPr/>
        </p:nvSpPr>
        <p:spPr>
          <a:xfrm>
            <a:off x="287028" y="987574"/>
            <a:ext cx="8821476" cy="399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、价格方面，顾客价格感知越来越不好，市调成效性低且被动。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）价格优势越来越不明显，包括营销品种和普药。品牌常用药、慢病品类、自营品种等价格高于竞品。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年顾客对益丰的价格感知不好，觉得益丰的药偏贵，特别是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营销品种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，私人药房和小型的连锁，以及大连锁的加盟店都是可以灵活操作价格的。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在竞争激烈的长沙市场，益丰无绝对优势。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品牌常用药、慢病品类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的价格战是非常重要的，这一点需放大（现在门店在陈列上做的不好，甚至藏起来不卖）；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竞争对手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普药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价格比益丰要低，而且会员价比较低。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日常用药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感冒、咳嗽、消炎类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被小连锁用知名品牌来打我们（小连锁多主推仁和、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999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、云南白药等知名厂家品种，打我们大中店）。世纪青青、奥斯莱康等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自营品种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知名度不够，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小连锁贴牌的同类商品价格远低于我们。 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）市调成效性低，同行警觉性高。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市调偏于应付式，同行警觉性提高，市调难度加大，部分竞争门店未摆放真实价格，市调可信度很低。门店层级不重视价格制度，异价销售流程很少使用，造成价格感知很不好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敏感商品我们的价格比较透明，其他连锁价格都是我们看不到的，所以经常我们的价格被对手市调到。我们的员工又偏年轻，市场警觉度也不高。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028F9D-11E9-44DE-A416-927EE700B263}"/>
              </a:ext>
            </a:extLst>
          </p:cNvPr>
          <p:cNvSpPr txBox="1"/>
          <p:nvPr/>
        </p:nvSpPr>
        <p:spPr>
          <a:xfrm>
            <a:off x="323528" y="627534"/>
            <a:ext cx="144016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内因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923FED3B-3045-4088-B6CF-2DEDEBD9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EA8C2627-88FC-49FF-875A-57CF296174B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57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A9F6C86-BC15-4C77-86CD-EDF564FC7559}"/>
              </a:ext>
            </a:extLst>
          </p:cNvPr>
          <p:cNvSpPr/>
          <p:nvPr/>
        </p:nvSpPr>
        <p:spPr>
          <a:xfrm>
            <a:off x="250933" y="163111"/>
            <a:ext cx="8642985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数据背后到底发生了什么？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311F4E-2824-46FB-B421-30C575E782EA}"/>
              </a:ext>
            </a:extLst>
          </p:cNvPr>
          <p:cNvSpPr txBox="1"/>
          <p:nvPr/>
        </p:nvSpPr>
        <p:spPr>
          <a:xfrm>
            <a:off x="322524" y="814634"/>
            <a:ext cx="8497947" cy="3568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、商品方面，部分商品品类丰富度欠缺，个别区域配送不及时影响业绩。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）价位段、规格不丰富（散装中药、感冒类缺少低价位段，滋补类缺少小规格）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中药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方面竞品低价口碑做的比我们好。我们缺少低价位段，对手都在打低价中药，我们只有高端精品。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散装中药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无价格优势，消费者比价不比质，各大竞争对手促销时常拿散装枸杞、当归、黄芪等常见中药做文章，而我们动作很少。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益丰知名品牌做的比较好，如汤臣倍健，鸿茅药酒，心脑血管慢病类，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其他感冒类药低价位较少；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我们的药品品项比较齐，但是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基本微型店畅销的品种不多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（公司用智能协调就很方便），但是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常用品种量不够，如感冒品类、中药贵佃、心血管疗程用药等没太多亮眼品种。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没有根据商圈聚焦品种。另外，竞品对手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滋䃼类品种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各种价格段的比较多，很多小规格品种打我们的大规格品种。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）配送不及时，影响业绩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后台出状况对门店业绩产生较大影响，例如仓库爆仓、鸡蛋配送不到位严重延迟等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商品问题，爆品的断货及赠品的配送不及时很影响员工的心态及业绩。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B0E50004-1AB9-406D-AAB5-059BE890B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EA8C2627-88FC-49FF-875A-57CF296174B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377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A9F6C86-BC15-4C77-86CD-EDF564FC7559}"/>
              </a:ext>
            </a:extLst>
          </p:cNvPr>
          <p:cNvSpPr/>
          <p:nvPr/>
        </p:nvSpPr>
        <p:spPr>
          <a:xfrm>
            <a:off x="250933" y="163111"/>
            <a:ext cx="8642985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数据背后到底发生了什么？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311F4E-2824-46FB-B421-30C575E782EA}"/>
              </a:ext>
            </a:extLst>
          </p:cNvPr>
          <p:cNvSpPr txBox="1"/>
          <p:nvPr/>
        </p:nvSpPr>
        <p:spPr>
          <a:xfrm>
            <a:off x="322524" y="843558"/>
            <a:ext cx="8642985" cy="3568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、团队方面，团队不稳定、新员工占比高、带教质量差，团队成长速度跟不上公司发展速度。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）新员工偏多、员工偏年轻，团队不成熟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员工的流失率过高，一年以内的员工占比过高，员工归属感不强；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公司发展快，员工出现断层，有很多新员工，对手的员工比较成熟，专业性更好，如诺舟和诚益信；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长沙地区管理人员和员工偏年轻，专业知识偏弱；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我们公司对人员的需要量比较大，员工成长速度跟不上，专业还有各方面的成长速度需要更加培养；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人员整体偏弱，店长、员工层级新员工占比都偏高，长沙整个地区的话基本上是新员工都有占到了百分之五六十，专业知识不够、对于益丰的模式理解不透彻，下达的指令理解不透。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）业绩不好、负激励保底政策，团队没有激情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业绩不好，员工士气低，团队不稳定。需要梳理营销员、店长工资水平在本区域竞争力，离职表中体现的非受收入影响而离职的数据并不一定准确。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店长员工负激励的情况下拿保底没有任何激情。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371BB4B8-A1B0-4423-B65F-EB9E07A0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EA8C2627-88FC-49FF-875A-57CF296174B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405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A9F6C86-BC15-4C77-86CD-EDF564FC7559}"/>
              </a:ext>
            </a:extLst>
          </p:cNvPr>
          <p:cNvSpPr/>
          <p:nvPr/>
        </p:nvSpPr>
        <p:spPr>
          <a:xfrm>
            <a:off x="250933" y="163111"/>
            <a:ext cx="8642985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数据背后到底发生了什么？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311F4E-2824-46FB-B421-30C575E782EA}"/>
              </a:ext>
            </a:extLst>
          </p:cNvPr>
          <p:cNvSpPr txBox="1"/>
          <p:nvPr/>
        </p:nvSpPr>
        <p:spPr>
          <a:xfrm>
            <a:off x="322524" y="993783"/>
            <a:ext cx="8642985" cy="3522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）实习生基地质量不高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实习生基地质量不高：长沙一区同时存在的两个实习生基地中，一批实习生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75%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需要劝退，另一批明确表示做到明年三月全部离职，对两个中店业绩影响很大。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老店长老员工流失严重，新员工偏多，实习生基地出来的员工大多是要淘汰的或者勉强留下来的，门店拦截严重出现问题。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实习生带教质量差：实习生在实习期的培训考核不严格要求，带教老师能力，带教店长的能力不足。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）个别区域长期缺编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长沙今年很长一段时间出现了人员短缺的情况，有些时候一个店缺店长的时间长达一个多月，严重影响了门店业绩。同样，如果老店都缺店长。新店的店长也非常紧张！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）非常规用人，能力不足，恶性循环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人员拔的太快，完全不能承担现岗位工作事务及压力，导致店长店助抗不住压就流失了，或者就是安于现状了。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67DD9B7A-8334-4C39-B6D4-C55FEE70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EA8C2627-88FC-49FF-875A-57CF296174B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020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7146" y="0"/>
            <a:ext cx="9179243" cy="51125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2627-88FC-49FF-875A-57CF296174BC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131144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研究目的及设计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8063" y="1099184"/>
            <a:ext cx="8363272" cy="25526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 marL="0"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主要从以下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个角度展开分析：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、数据层面剖析：</a:t>
            </a:r>
          </a:p>
          <a:p>
            <a:pPr marL="171450" lvl="1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重新请中康资讯出</a:t>
            </a:r>
            <a:r>
              <a:rPr lang="en-US" altLang="zh-CN" sz="1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1-10</a:t>
            </a:r>
            <a:r>
              <a:rPr lang="zh-CN" altLang="en-US" sz="1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月行业增长数据，以便对长沙市场有整体概览；</a:t>
            </a:r>
            <a:endParaRPr lang="en-US" altLang="zh-CN" sz="12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内部业务单元数据剖析：参照行业数据，请求</a:t>
            </a:r>
            <a:r>
              <a:rPr lang="en-US" altLang="zh-CN" sz="1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</a:t>
            </a:r>
            <a:r>
              <a:rPr lang="zh-CN" altLang="en-US" sz="1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提供益丰长沙增长数据。同时将长沙地区业务单元按照片区切分，并综合客流、客单、品类等，进一步查找原因。</a:t>
            </a:r>
            <a:endParaRPr lang="en-US" altLang="zh-CN" sz="12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zh-CN" altLang="en-US" sz="6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、一线人员深度访谈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鉴于片区主任对市场及所在片区益丰整体现状更为熟悉，故对长沙地区的片区主任进行了深度访谈，希望能够找到更详细的原因。</a:t>
            </a:r>
            <a:endParaRPr lang="en-US" altLang="zh-CN" sz="1400" b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CD1018-315D-4EF4-BB3F-286955E364C9}"/>
              </a:ext>
            </a:extLst>
          </p:cNvPr>
          <p:cNvSpPr txBox="1"/>
          <p:nvPr/>
        </p:nvSpPr>
        <p:spPr>
          <a:xfrm>
            <a:off x="395536" y="555526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益丰长沙地区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年增长速度低于行业，欲分析及查找原因。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A1294040-D4CB-4673-B3DC-0AA67CCDBA11}"/>
              </a:ext>
            </a:extLst>
          </p:cNvPr>
          <p:cNvSpPr txBox="1"/>
          <p:nvPr/>
        </p:nvSpPr>
        <p:spPr>
          <a:xfrm>
            <a:off x="251520" y="165869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核心结论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5E3E76-2F47-4506-9E61-5E5BCE1A1741}"/>
              </a:ext>
            </a:extLst>
          </p:cNvPr>
          <p:cNvSpPr txBox="1"/>
          <p:nvPr/>
        </p:nvSpPr>
        <p:spPr>
          <a:xfrm>
            <a:off x="251520" y="699542"/>
            <a:ext cx="8784976" cy="4320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、从</a:t>
            </a:r>
            <a:r>
              <a:rPr lang="en-US" altLang="zh-CN" sz="14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4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1-10</a:t>
            </a:r>
            <a:r>
              <a:rPr lang="zh-CN" altLang="en-US" sz="14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月增长情况看，长沙地区益丰增速确实低于行业（整体低于行业超过</a:t>
            </a:r>
            <a:r>
              <a:rPr lang="en-US" altLang="zh-CN" sz="14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个百分点）。</a:t>
            </a:r>
            <a:endParaRPr lang="en-US" altLang="zh-CN" sz="1400" b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差距从</a:t>
            </a:r>
            <a:r>
              <a:rPr lang="en-US" altLang="zh-CN" sz="1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月份开始拉开，也是从</a:t>
            </a:r>
            <a:r>
              <a:rPr lang="en-US" altLang="zh-CN" sz="1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月以后，益丰长沙地区增速大幅下滑，增长乏力。从品类来看，</a:t>
            </a:r>
            <a:r>
              <a:rPr lang="zh-CN" altLang="en-US" sz="12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我们的主力品类（心脑血管类及半数占比较高的品类）、以及新特药</a:t>
            </a:r>
            <a:r>
              <a:rPr lang="zh-CN" altLang="en-US" sz="1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（抗肿瘤和免疫调节、镇痛解热）</a:t>
            </a:r>
            <a:r>
              <a:rPr lang="zh-CN" altLang="en-US" sz="12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增长对比行业均不是很理想。</a:t>
            </a:r>
            <a:endParaRPr lang="en-US" altLang="zh-CN" sz="1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、切分业务单元来看，并非所有的片区增长都有问题。</a:t>
            </a:r>
            <a:r>
              <a:rPr lang="zh-CN" altLang="en-US" sz="14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有问题的主要是</a:t>
            </a:r>
            <a:r>
              <a:rPr lang="zh-CN" altLang="en-US" sz="14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上大垅、</a:t>
            </a:r>
            <a:r>
              <a:rPr lang="en-US" altLang="zh-CN" sz="14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4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区、</a:t>
            </a:r>
            <a:r>
              <a:rPr lang="en-US" altLang="zh-CN" sz="14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区、</a:t>
            </a:r>
            <a:r>
              <a:rPr lang="en-US" altLang="zh-CN" sz="14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区（</a:t>
            </a:r>
            <a:r>
              <a:rPr lang="en-US" altLang="zh-CN" sz="14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1-10</a:t>
            </a:r>
            <a:r>
              <a:rPr lang="zh-CN" altLang="en-US" sz="14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月整体负增长），另外</a:t>
            </a:r>
            <a:r>
              <a:rPr lang="en-US" altLang="zh-CN" sz="14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区增速也偏低</a:t>
            </a:r>
            <a:r>
              <a:rPr lang="zh-CN" altLang="en-US" sz="14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。几个片区业绩下滑</a:t>
            </a:r>
            <a:r>
              <a:rPr lang="zh-CN" altLang="en-US" sz="14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最主要由客流下滑引起</a:t>
            </a:r>
            <a:r>
              <a:rPr lang="zh-CN" altLang="en-US" sz="14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，客单也有一定影响，尤其在</a:t>
            </a:r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区。</a:t>
            </a:r>
            <a:endParaRPr lang="en-US" altLang="zh-CN" sz="1400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、之所以会出现增长问题，有内外部</a:t>
            </a:r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方面的原因。</a:t>
            </a:r>
            <a:endParaRPr lang="en-US" altLang="zh-CN" sz="1400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外部主要指竞争对手</a:t>
            </a:r>
            <a:r>
              <a:rPr lang="en-US" altLang="zh-CN" sz="12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2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年在发力。</a:t>
            </a:r>
            <a:r>
              <a:rPr lang="zh-CN" altLang="en-US" sz="1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en-US" altLang="zh-CN" sz="1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点：第一</a:t>
            </a:r>
            <a:r>
              <a:rPr lang="zh-CN" altLang="en-US" sz="12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竞争对手拓展速度加快</a:t>
            </a:r>
            <a:r>
              <a:rPr lang="zh-CN" altLang="en-US" sz="1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，尤其是老百姓对我们做包围式开店。第二</a:t>
            </a:r>
            <a:r>
              <a:rPr lang="zh-CN" altLang="en-US" sz="12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竞争对手促销力度普遍、明显加大</a:t>
            </a:r>
            <a:r>
              <a:rPr lang="zh-CN" altLang="en-US" sz="1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，促销形式、宣传不断出新，对益丰影响非常大。另外，还存在</a:t>
            </a:r>
            <a:r>
              <a:rPr lang="zh-CN" altLang="en-US" sz="12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竞品营销品种乱价</a:t>
            </a:r>
            <a:r>
              <a:rPr lang="zh-CN" altLang="en-US" sz="1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现象，我们很被动。</a:t>
            </a:r>
            <a:endParaRPr lang="en-US" altLang="zh-CN" sz="12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内部原因：</a:t>
            </a:r>
            <a:r>
              <a:rPr lang="zh-CN" altLang="en-US" sz="1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第一，是</a:t>
            </a:r>
            <a:r>
              <a:rPr lang="zh-CN" altLang="en-US" sz="12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</a:t>
            </a:r>
            <a:r>
              <a:rPr lang="zh-CN" altLang="en-US" sz="1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，顾客价格感知越来越不好（包括营销品种和普药），尤其品牌常用药、慢病品类、自营品种等价格高于竞品；且市调成效性低，面对同行高警觉性尚未找到有效市调方式。第二，</a:t>
            </a:r>
            <a:r>
              <a:rPr lang="zh-CN" altLang="en-US" sz="12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团队原因。</a:t>
            </a:r>
            <a:r>
              <a:rPr lang="zh-CN" altLang="en-US" sz="1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目前长沙地区面临团队不稳定、新员工占比高、带教质量差，团队成长速度跟不上公司发展速度的局面。第三，</a:t>
            </a:r>
            <a:r>
              <a:rPr lang="zh-CN" altLang="en-US" sz="12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zh-CN" altLang="en-US" sz="1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层面品类丰富度欠缺，配送不及时也对业绩造成一定的影响。</a:t>
            </a:r>
            <a:endParaRPr lang="zh-CN" altLang="en-US" sz="14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B2925361-0E5A-44FC-8D9C-D8F3227E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EA8C2627-88FC-49FF-875A-57CF296174B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16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144179301"/>
              </p:ext>
            </p:extLst>
          </p:nvPr>
        </p:nvGraphicFramePr>
        <p:xfrm>
          <a:off x="511373" y="1144737"/>
          <a:ext cx="8093075" cy="3545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矩形 4"/>
          <p:cNvSpPr/>
          <p:nvPr/>
        </p:nvSpPr>
        <p:spPr>
          <a:xfrm>
            <a:off x="2770431" y="987574"/>
            <a:ext cx="3437164" cy="31432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长沙地区销售额同比增长情况</a:t>
            </a:r>
          </a:p>
        </p:txBody>
      </p:sp>
      <p:sp>
        <p:nvSpPr>
          <p:cNvPr id="7" name="矩形 6"/>
          <p:cNvSpPr/>
          <p:nvPr/>
        </p:nvSpPr>
        <p:spPr>
          <a:xfrm>
            <a:off x="-36512" y="194577"/>
            <a:ext cx="9145016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CN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1-10</a:t>
            </a: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月而言，益丰长沙地区增速整体慢于行业超过</a:t>
            </a:r>
            <a:r>
              <a:rPr lang="en-US" altLang="zh-CN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个百分点，差距始于</a:t>
            </a:r>
            <a:r>
              <a:rPr lang="en-US" altLang="zh-CN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2627-88FC-49FF-875A-57CF296174B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32659" y="2494745"/>
            <a:ext cx="844786" cy="151216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466729751"/>
              </p:ext>
            </p:extLst>
          </p:nvPr>
        </p:nvGraphicFramePr>
        <p:xfrm>
          <a:off x="848995" y="1312659"/>
          <a:ext cx="7960360" cy="2867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矩形 4"/>
          <p:cNvSpPr/>
          <p:nvPr/>
        </p:nvSpPr>
        <p:spPr>
          <a:xfrm>
            <a:off x="2672715" y="928370"/>
            <a:ext cx="4095750" cy="31432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长沙各片区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1-10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月销售额同比增长情况</a:t>
            </a:r>
          </a:p>
        </p:txBody>
      </p:sp>
      <p:sp>
        <p:nvSpPr>
          <p:cNvPr id="7" name="矩形 6"/>
          <p:cNvSpPr/>
          <p:nvPr/>
        </p:nvSpPr>
        <p:spPr>
          <a:xfrm>
            <a:off x="139065" y="194310"/>
            <a:ext cx="8868410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主要是上大垅、</a:t>
            </a:r>
            <a:r>
              <a:rPr lang="en-US" altLang="zh-CN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区、</a:t>
            </a:r>
            <a:r>
              <a:rPr lang="en-US" altLang="zh-CN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区、</a:t>
            </a:r>
            <a:r>
              <a:rPr lang="en-US" altLang="zh-CN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区问题（负增长），另外</a:t>
            </a:r>
            <a:r>
              <a:rPr lang="en-US" altLang="zh-CN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区增速也偏低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2627-88FC-49FF-875A-57CF296174BC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2072128640"/>
              </p:ext>
            </p:extLst>
          </p:nvPr>
        </p:nvGraphicFramePr>
        <p:xfrm>
          <a:off x="1089660" y="3802856"/>
          <a:ext cx="7261860" cy="107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0731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长沙6区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eaVert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长沙朝阳店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eaVert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长沙4区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eaVert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长沙5区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eaVert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长沙8区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eaVert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长沙2区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eaVert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长沙7区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eaVert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长沙1区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eaVert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长沙3区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eaVert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长沙10区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eaVert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长沙9区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eaVert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2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长沙上大垅</a:t>
                      </a:r>
                      <a:endParaRPr lang="zh-CN" altLang="en-US" sz="12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eaVert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1187450" y="2608273"/>
            <a:ext cx="7200000" cy="36195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187450" y="2425814"/>
            <a:ext cx="7200000" cy="0"/>
          </a:xfrm>
          <a:prstGeom prst="line">
            <a:avLst/>
          </a:prstGeom>
          <a:ln w="952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9700" y="2288019"/>
            <a:ext cx="12604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行业：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8.1%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9700" y="2488258"/>
            <a:ext cx="12604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益丰：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4.9%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CB55EC2-6B25-4992-8C7B-C79337B3F374}"/>
              </a:ext>
            </a:extLst>
          </p:cNvPr>
          <p:cNvCxnSpPr/>
          <p:nvPr/>
        </p:nvCxnSpPr>
        <p:spPr>
          <a:xfrm>
            <a:off x="1259632" y="3004911"/>
            <a:ext cx="7200000" cy="3619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637A9DB-30FE-43AC-982A-49C584182D56}"/>
              </a:ext>
            </a:extLst>
          </p:cNvPr>
          <p:cNvSpPr txBox="1"/>
          <p:nvPr/>
        </p:nvSpPr>
        <p:spPr>
          <a:xfrm>
            <a:off x="6732240" y="243956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负增长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205B89E-EF69-4897-BE52-E977CCE3F35B}"/>
              </a:ext>
            </a:extLst>
          </p:cNvPr>
          <p:cNvSpPr txBox="1"/>
          <p:nvPr/>
        </p:nvSpPr>
        <p:spPr>
          <a:xfrm>
            <a:off x="5148064" y="2108485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低于长沙地区整体增速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FA0E77-D2ED-40F1-9FB9-3474351F5631}"/>
              </a:ext>
            </a:extLst>
          </p:cNvPr>
          <p:cNvSpPr txBox="1"/>
          <p:nvPr/>
        </p:nvSpPr>
        <p:spPr>
          <a:xfrm>
            <a:off x="4139952" y="186065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低于行业增速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53418" y="1177305"/>
            <a:ext cx="3437164" cy="31432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长沙地区销售额同比增长情况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2627-88FC-49FF-875A-57CF296174BC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09066024"/>
              </p:ext>
            </p:extLst>
          </p:nvPr>
        </p:nvGraphicFramePr>
        <p:xfrm>
          <a:off x="468630" y="1524623"/>
          <a:ext cx="8135818" cy="299134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67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2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8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2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25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06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18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12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25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4055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月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月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r>
                        <a:rPr lang="zh-CN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月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月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r>
                        <a:rPr lang="zh-CN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月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r>
                        <a:rPr lang="zh-CN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月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r>
                        <a:rPr lang="zh-CN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月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r>
                        <a:rPr lang="zh-CN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月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9</a:t>
                      </a:r>
                      <a:r>
                        <a:rPr lang="zh-CN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月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r>
                        <a:rPr lang="zh-CN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月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1-10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月</a:t>
                      </a:r>
                    </a:p>
                  </a:txBody>
                  <a:tcPr marL="12700" marR="12700" marT="1270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长沙行业</a:t>
                      </a: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-10.3 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3.9 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9.6 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9.2 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19.9 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14.8 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8.4 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8.7 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9.6 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8.1</a:t>
                      </a: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63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长沙益丰</a:t>
                      </a:r>
                      <a:endParaRPr lang="zh-CN" altLang="en-US" sz="1200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16.9 </a:t>
                      </a:r>
                      <a:endParaRPr lang="en-US" altLang="en-US" sz="1200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0.0 </a:t>
                      </a:r>
                      <a:endParaRPr lang="en-US" altLang="en-US" sz="12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6.5 </a:t>
                      </a:r>
                      <a:endParaRPr lang="en-US" altLang="en-US" sz="1200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9.6 </a:t>
                      </a:r>
                      <a:endParaRPr lang="en-US" altLang="en-US" sz="1200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8.7 </a:t>
                      </a:r>
                      <a:endParaRPr lang="en-US" altLang="en-US" sz="1200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7.1 </a:t>
                      </a:r>
                      <a:endParaRPr lang="en-US" altLang="en-US" sz="1200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-0.1 </a:t>
                      </a:r>
                      <a:endParaRPr lang="en-US" altLang="en-US" sz="12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0.3 </a:t>
                      </a:r>
                      <a:endParaRPr lang="en-US" altLang="en-US" sz="12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1.5 </a:t>
                      </a:r>
                      <a:endParaRPr lang="en-US" altLang="en-US" sz="12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-1.6 </a:t>
                      </a:r>
                      <a:endParaRPr lang="en-US" altLang="en-US" sz="12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4.9</a:t>
                      </a:r>
                      <a:endParaRPr lang="en-US" altLang="en-US" sz="12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长沙上大垅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-15.7 </a:t>
                      </a:r>
                      <a:endParaRPr lang="en-US" altLang="en-US" sz="11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-23.0 </a:t>
                      </a:r>
                      <a:endParaRPr lang="en-US" altLang="en-US" sz="11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-14.4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-9.4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-10.7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3.2 </a:t>
                      </a:r>
                      <a:endParaRPr lang="en-US" altLang="en-US" sz="11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-7.7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-4.4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-15.4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6.2 </a:t>
                      </a:r>
                      <a:endParaRPr lang="en-US" altLang="en-US" sz="11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-9.3 </a:t>
                      </a:r>
                      <a:endParaRPr lang="en-US" altLang="en-US" sz="11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长沙9区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12.3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-14.7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-4.8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1.3 </a:t>
                      </a:r>
                      <a:endParaRPr lang="en-US" altLang="en-US" sz="11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4.0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0.8 </a:t>
                      </a:r>
                      <a:endParaRPr lang="en-US" altLang="en-US" sz="11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-22.6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-0.5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-3.2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-8.7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-3.9 </a:t>
                      </a:r>
                      <a:endParaRPr lang="en-US" altLang="en-US" sz="11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9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长沙10区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21.6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9.1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1.0 </a:t>
                      </a:r>
                      <a:endParaRPr lang="en-US" altLang="en-US" sz="11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-4.4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-3.8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-2.3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-7.6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-10.4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-9.5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-12.0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-2.0 </a:t>
                      </a:r>
                      <a:endParaRPr lang="en-US" altLang="en-US" sz="11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49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长沙3区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19.1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15.8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18.9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13.0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2.5 </a:t>
                      </a:r>
                      <a:endParaRPr lang="en-US" altLang="en-US" sz="11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-5.3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-10.5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-22.4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-14.5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-16.8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-1.2 </a:t>
                      </a:r>
                      <a:endParaRPr lang="en-US" altLang="en-US" sz="11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0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长沙1区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6.2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-8.4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-4.7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1.8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1.7 </a:t>
                      </a:r>
                      <a:endParaRPr lang="en-US" altLang="en-US" sz="11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13.6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1.5 </a:t>
                      </a:r>
                      <a:endParaRPr lang="en-US" altLang="en-US" sz="11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5.2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7.5 </a:t>
                      </a:r>
                      <a:endParaRPr lang="en-US" altLang="en-US" sz="11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1.1 </a:t>
                      </a:r>
                      <a:endParaRPr lang="en-US" altLang="en-US" sz="11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2.6 </a:t>
                      </a:r>
                      <a:endParaRPr lang="en-US" altLang="en-US" sz="11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49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长沙7区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15.0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-3.7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5.8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16.8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23.5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10.9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1.7 </a:t>
                      </a:r>
                      <a:endParaRPr lang="en-US" altLang="en-US" sz="11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2.6 </a:t>
                      </a:r>
                      <a:endParaRPr lang="en-US" altLang="en-US" sz="11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4.3 </a:t>
                      </a:r>
                      <a:endParaRPr lang="en-US" altLang="en-US" sz="11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-11.4 </a:t>
                      </a:r>
                      <a:endParaRPr lang="en-US" altLang="en-US" sz="11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6.2 </a:t>
                      </a:r>
                      <a:endParaRPr lang="en-US" altLang="en-US" sz="11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49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长沙2区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19.5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3.1 </a:t>
                      </a:r>
                      <a:endParaRPr lang="en-US" altLang="en-US" sz="11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5.2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5.0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11.1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9.6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9.4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6.5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1.6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-3.4 </a:t>
                      </a:r>
                      <a:endParaRPr lang="en-US" altLang="en-US" sz="11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6.7 </a:t>
                      </a:r>
                      <a:endParaRPr lang="en-US" altLang="en-US" sz="11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60294" y="122822"/>
            <a:ext cx="8804194" cy="6848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上大垅基本全年都在负增长（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月有好转），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区基本是从二季度或下半年开始增长出问题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0080531"/>
              </p:ext>
            </p:extLst>
          </p:nvPr>
        </p:nvGraphicFramePr>
        <p:xfrm>
          <a:off x="179512" y="1307807"/>
          <a:ext cx="8752840" cy="34241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1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17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1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17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05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62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623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623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623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623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623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623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17172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92D050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客流</a:t>
                      </a:r>
                      <a:endParaRPr lang="zh-CN" sz="14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solidFill>
                      <a:srgbClr val="92D050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客单</a:t>
                      </a:r>
                      <a:endParaRPr lang="zh-CN" sz="14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9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000" b="1" i="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月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000" b="1" i="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月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r>
                        <a:rPr lang="zh-CN" altLang="en-US" sz="1000" b="1" i="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月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1000" b="1" i="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月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r>
                        <a:rPr lang="zh-CN" altLang="en-US" sz="1000" b="1" i="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月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r>
                        <a:rPr lang="zh-CN" altLang="en-US" sz="1000" b="1" i="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月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r>
                        <a:rPr lang="zh-CN" altLang="en-US" sz="1000" b="1" i="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月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r>
                        <a:rPr lang="zh-CN" altLang="en-US" sz="1000" b="1" i="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月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9</a:t>
                      </a:r>
                      <a:r>
                        <a:rPr lang="zh-CN" altLang="en-US" sz="1000" b="1" i="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月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r>
                        <a:rPr lang="zh-CN" altLang="en-US" sz="1000" b="1" i="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月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1-10</a:t>
                      </a:r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月</a:t>
                      </a:r>
                      <a:endParaRPr lang="en-US" altLang="en-US" sz="1000" b="1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000" b="1" i="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月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000" b="1" i="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月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r>
                        <a:rPr lang="zh-CN" altLang="en-US" sz="1000" b="1" i="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月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1000" b="1" i="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月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r>
                        <a:rPr lang="zh-CN" altLang="en-US" sz="1000" b="1" i="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月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r>
                        <a:rPr lang="zh-CN" altLang="en-US" sz="1000" b="1" i="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月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r>
                        <a:rPr lang="zh-CN" altLang="en-US" sz="1000" b="1" i="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月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r>
                        <a:rPr lang="zh-CN" altLang="en-US" sz="1000" b="1" i="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月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9</a:t>
                      </a:r>
                      <a:r>
                        <a:rPr lang="zh-CN" altLang="en-US" sz="1000" b="1" i="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月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r>
                        <a:rPr lang="zh-CN" altLang="en-US" sz="1000" b="1" i="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月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1-10</a:t>
                      </a:r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月</a:t>
                      </a:r>
                      <a:endParaRPr lang="en-US" altLang="en-US" sz="1000" b="1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0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长沙益丰</a:t>
                      </a: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4.8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0.3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4.8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3.1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4.6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7.9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-0.6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-4.7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-3.4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-2.3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1.4 </a:t>
                      </a:r>
                      <a:endParaRPr lang="en-US" altLang="en-US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11.6 </a:t>
                      </a:r>
                      <a:endParaRPr lang="en-US" altLang="en-US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-0.4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1.6 </a:t>
                      </a:r>
                      <a:endParaRPr lang="en-US" altLang="en-US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6.3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4.0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-0.7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0.5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5.2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5.1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0.7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3.3 </a:t>
                      </a:r>
                      <a:endParaRPr lang="en-US" altLang="en-US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长沙上大垅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-10.6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-13.7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-10.3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-10.2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-7.2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-5.6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-9.3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-9.1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-6.4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-5.0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-8.7 </a:t>
                      </a:r>
                      <a:endParaRPr lang="en-US" altLang="en-US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-10.7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-4.6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0.8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-3.7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9.3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1.8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5.2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-9.6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11.8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-0.8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-5.6 </a:t>
                      </a:r>
                      <a:endParaRPr lang="en-US" altLang="en-US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长沙10区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4.3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4.3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-0.5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-5.7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-2.7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0.5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-7.1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-7.7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-13.2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-10.9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-4.0 </a:t>
                      </a:r>
                      <a:endParaRPr lang="en-US" altLang="en-US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16.5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4.6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1.5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1.3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-1.1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-2.8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-0.6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-3.0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4.2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-1.2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1.8 </a:t>
                      </a:r>
                      <a:endParaRPr lang="en-US" altLang="en-US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长沙9区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3.3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-5.2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1.0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-2.9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0.8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2.2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-7.8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-9.9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-8.4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-2.5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-2.9 </a:t>
                      </a:r>
                      <a:endParaRPr lang="en-US" altLang="en-US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8.6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-10.1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-5.7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4.3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3.2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-1.4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-16.1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10.5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5.7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-6.4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-1.4 </a:t>
                      </a:r>
                      <a:endParaRPr lang="en-US" altLang="en-US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长沙3区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3.0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9.0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8.6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4.6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3.0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3.1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-8.1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-17.9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-12.0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-9.9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-2.3 </a:t>
                      </a:r>
                      <a:endParaRPr lang="en-US" altLang="en-US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15.7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6.3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9.4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8.0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-0.4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-8.2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-2.7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-5.5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-2.8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-7.6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1.1 </a:t>
                      </a:r>
                      <a:endParaRPr lang="en-US" altLang="en-US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长沙7区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2.3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-4.8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1.8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4.8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6.3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7.4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-4.3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-7.0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-10.6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-13.8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-1.9 </a:t>
                      </a:r>
                      <a:endParaRPr lang="en-US" altLang="en-US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12.4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1.2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3.9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11.4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16.2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3.2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6.3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10.3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16.7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2.8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8.1 </a:t>
                      </a:r>
                      <a:endParaRPr lang="en-US" altLang="en-US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长沙2区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0.8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-1.1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2.7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0.1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2.7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7.7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1.6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-2.4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-1.0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-1.8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1.0 </a:t>
                      </a:r>
                      <a:endParaRPr lang="en-US" altLang="en-US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18.6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4.2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2.4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4.9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8.2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1.8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7.7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9.2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2.7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-1.6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5.6 </a:t>
                      </a:r>
                      <a:endParaRPr lang="en-US" altLang="en-US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长沙1区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4.5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-2.7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3.1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3.3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7.4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13.0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6.4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2.2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1.2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4.1 </a:t>
                      </a:r>
                      <a:endParaRPr lang="en-US" altLang="en-US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1.7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-5.9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-7.5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-1.4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-5.3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0.6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-4.5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2.9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5.4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0.0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-1.5 </a:t>
                      </a:r>
                      <a:endParaRPr lang="en-US" altLang="en-US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022030" y="975474"/>
            <a:ext cx="3437164" cy="31432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长沙地区客流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客单同比增长情况</a:t>
            </a:r>
          </a:p>
        </p:txBody>
      </p:sp>
      <p:sp>
        <p:nvSpPr>
          <p:cNvPr id="7" name="矩形 6"/>
          <p:cNvSpPr/>
          <p:nvPr/>
        </p:nvSpPr>
        <p:spPr>
          <a:xfrm>
            <a:off x="250933" y="163111"/>
            <a:ext cx="8642985" cy="6848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几个片区业绩下滑最主要由客流下滑引起（上大垅全年下滑，其他主要在下半年开始下滑），客单也有一定影响（尤其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区）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A1DFA491-6116-4992-95AA-8AE18950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EA8C2627-88FC-49FF-875A-57CF296174B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4292471145"/>
              </p:ext>
            </p:extLst>
          </p:nvPr>
        </p:nvGraphicFramePr>
        <p:xfrm>
          <a:off x="179513" y="1566510"/>
          <a:ext cx="8565708" cy="2266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81427277"/>
              </p:ext>
            </p:extLst>
          </p:nvPr>
        </p:nvGraphicFramePr>
        <p:xfrm>
          <a:off x="344170" y="3521040"/>
          <a:ext cx="8416288" cy="157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0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0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0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0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0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0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0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0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0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0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0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0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0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0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0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0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0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0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0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0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7099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心脑血管类</a:t>
                      </a:r>
                    </a:p>
                  </a:txBody>
                  <a:tcPr marL="12700" marR="12700" marT="12700" vert="eaVert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sz="9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降血压药</a:t>
                      </a:r>
                    </a:p>
                  </a:txBody>
                  <a:tcPr marL="12700" marR="12700" marT="12700" vert="eaVert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泌尿补肾类</a:t>
                      </a:r>
                    </a:p>
                  </a:txBody>
                  <a:tcPr marL="12700" marR="12700" marT="12700" vert="eaVert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sz="9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糖尿病用药</a:t>
                      </a:r>
                    </a:p>
                  </a:txBody>
                  <a:tcPr marL="12700" marR="12700" marT="12700" vert="eaVert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sz="9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镇静安神\神经系统用药</a:t>
                      </a:r>
                    </a:p>
                  </a:txBody>
                  <a:tcPr marL="12700" marR="12700" marT="12700" vert="eaVert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sz="9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感冒药</a:t>
                      </a:r>
                    </a:p>
                  </a:txBody>
                  <a:tcPr marL="12700" marR="12700" marT="12700" vert="eaVert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sz="9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胃肠道用药</a:t>
                      </a:r>
                    </a:p>
                  </a:txBody>
                  <a:tcPr marL="12700" marR="12700" marT="12700" vert="eaVert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sz="9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皮肤病用药</a:t>
                      </a:r>
                    </a:p>
                  </a:txBody>
                  <a:tcPr marL="12700" marR="12700" marT="12700" vert="eaVert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sz="9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补益养生类</a:t>
                      </a:r>
                    </a:p>
                  </a:txBody>
                  <a:tcPr marL="12700" marR="12700" marT="12700" vert="eaVert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sz="9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止咳、化痰药</a:t>
                      </a:r>
                    </a:p>
                  </a:txBody>
                  <a:tcPr marL="12700" marR="12700" marT="12700" vert="eaVert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肝胆用药</a:t>
                      </a:r>
                    </a:p>
                  </a:txBody>
                  <a:tcPr marL="12700" marR="12700" marT="12700" vert="eaVert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sz="9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抗感染药</a:t>
                      </a:r>
                    </a:p>
                  </a:txBody>
                  <a:tcPr marL="12700" marR="12700" marT="12700" vert="eaVert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sz="9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咽喉、口腔用药</a:t>
                      </a:r>
                    </a:p>
                  </a:txBody>
                  <a:tcPr marL="12700" marR="12700" marT="12700" vert="eaVert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sz="9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维生素\矿物质</a:t>
                      </a:r>
                    </a:p>
                  </a:txBody>
                  <a:tcPr marL="12700" marR="12700" marT="12700" vert="eaVert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sz="9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哮喘用药</a:t>
                      </a:r>
                    </a:p>
                  </a:txBody>
                  <a:tcPr marL="12700" marR="12700" marT="12700" vert="eaVert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钙制剂</a:t>
                      </a:r>
                    </a:p>
                  </a:txBody>
                  <a:tcPr marL="12700" marR="12700" marT="12700" vert="eaVert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镇痛解热抗炎抗风湿抗痛风药</a:t>
                      </a:r>
                    </a:p>
                  </a:txBody>
                  <a:tcPr marL="12700" marR="12700" marT="12700" vert="eaVert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sz="9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避孕药械类</a:t>
                      </a:r>
                    </a:p>
                  </a:txBody>
                  <a:tcPr marL="12700" marR="12700" marT="12700" vert="eaVert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sz="9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妇科用药</a:t>
                      </a:r>
                    </a:p>
                  </a:txBody>
                  <a:tcPr marL="12700" marR="12700" marT="12700" vert="eaVert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sz="9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外用镇痛药</a:t>
                      </a:r>
                    </a:p>
                  </a:txBody>
                  <a:tcPr marL="12700" marR="12700" marT="12700" vert="eaVert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sz="9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抗过敏药</a:t>
                      </a:r>
                    </a:p>
                  </a:txBody>
                  <a:tcPr marL="12700" marR="12700" marT="12700" vert="eaVert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sz="9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抗肿瘤和免疫调节剂</a:t>
                      </a:r>
                    </a:p>
                  </a:txBody>
                  <a:tcPr marL="12700" marR="12700" marT="12700" vert="eaVert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sz="9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痔疮类</a:t>
                      </a:r>
                    </a:p>
                  </a:txBody>
                  <a:tcPr marL="12700" marR="12700" marT="12700" vert="eaVert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sz="9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急性伤口</a:t>
                      </a:r>
                    </a:p>
                  </a:txBody>
                  <a:tcPr marL="12700" marR="12700" marT="12700" vert="eaVert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sz="9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骨质疏松药</a:t>
                      </a:r>
                    </a:p>
                  </a:txBody>
                  <a:tcPr marL="12700" marR="12700" marT="12700" vert="eaVert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sz="9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美容养颜</a:t>
                      </a:r>
                    </a:p>
                  </a:txBody>
                  <a:tcPr marL="12700" marR="12700" marT="12700" vert="eaVert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sz="9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耳、鼻用药</a:t>
                      </a:r>
                    </a:p>
                  </a:txBody>
                  <a:tcPr marL="12700" marR="12700" marT="12700" vert="eaVert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sz="9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血糖仪试纸</a:t>
                      </a:r>
                    </a:p>
                  </a:txBody>
                  <a:tcPr marL="12700" marR="12700" marT="12700" vert="eaVert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sz="9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风湿、骨伤科内服药</a:t>
                      </a:r>
                    </a:p>
                  </a:txBody>
                  <a:tcPr marL="12700" marR="12700" marT="12700" vert="eaVert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减肥药</a:t>
                      </a:r>
                    </a:p>
                  </a:txBody>
                  <a:tcPr marL="12700" marR="12700" marT="12700" vert="eaVert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肠内\肠外营养剂</a:t>
                      </a:r>
                    </a:p>
                  </a:txBody>
                  <a:tcPr marL="12700" marR="12700" marT="12700" vert="eaVert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眼科用药</a:t>
                      </a:r>
                    </a:p>
                  </a:txBody>
                  <a:tcPr marL="12700" marR="12700" marT="12700" vert="eaVert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04211164"/>
              </p:ext>
            </p:extLst>
          </p:nvPr>
        </p:nvGraphicFramePr>
        <p:xfrm>
          <a:off x="76616" y="1405950"/>
          <a:ext cx="8668605" cy="2296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2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2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2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26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26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26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26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26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26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26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26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26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268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268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268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268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268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268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268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268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268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268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268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268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268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268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268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2685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</a:tblGrid>
              <a:tr h="229696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14.2 </a:t>
                      </a:r>
                      <a:endParaRPr lang="en-US" altLang="en-US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10.1 </a:t>
                      </a:r>
                      <a:endParaRPr lang="en-US" altLang="en-US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6.7 </a:t>
                      </a:r>
                      <a:endParaRPr lang="en-US" altLang="en-US" sz="900" b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6.4 </a:t>
                      </a:r>
                      <a:endParaRPr lang="en-US" altLang="en-US" sz="900" b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5.7 </a:t>
                      </a:r>
                      <a:endParaRPr lang="en-US" altLang="en-US" sz="900" b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5.6 </a:t>
                      </a:r>
                      <a:endParaRPr lang="en-US" altLang="en-US" sz="900" b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5.4 </a:t>
                      </a:r>
                      <a:endParaRPr lang="en-US" altLang="en-US" sz="900" b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4.9 </a:t>
                      </a:r>
                      <a:endParaRPr lang="en-US" altLang="en-US" sz="900" b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4.8 </a:t>
                      </a:r>
                      <a:endParaRPr lang="en-US" altLang="en-US" sz="900" b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4.7 </a:t>
                      </a:r>
                      <a:endParaRPr lang="en-US" altLang="en-US" sz="900" b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4.3 </a:t>
                      </a:r>
                      <a:endParaRPr lang="en-US" altLang="en-US" sz="900" b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3.9 </a:t>
                      </a:r>
                      <a:endParaRPr lang="en-US" altLang="en-US" sz="900" b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3.1 </a:t>
                      </a:r>
                      <a:endParaRPr lang="en-US" altLang="en-US" sz="900" b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2.9 </a:t>
                      </a:r>
                      <a:endParaRPr lang="en-US" altLang="en-US" sz="900" b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2.8 </a:t>
                      </a:r>
                      <a:endParaRPr lang="en-US" altLang="en-US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2.8 </a:t>
                      </a:r>
                      <a:endParaRPr lang="en-US" altLang="en-US" sz="900" b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2.4 </a:t>
                      </a:r>
                      <a:endParaRPr lang="en-US" altLang="en-US" sz="900" b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2.1 </a:t>
                      </a:r>
                      <a:endParaRPr lang="en-US" altLang="en-US" sz="900" b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1.8 </a:t>
                      </a:r>
                      <a:endParaRPr lang="en-US" altLang="en-US" sz="900" b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0.7 </a:t>
                      </a:r>
                      <a:endParaRPr lang="en-US" altLang="en-US" sz="900" b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0.7 </a:t>
                      </a:r>
                      <a:endParaRPr lang="en-US" altLang="en-US" sz="900" b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0.7 </a:t>
                      </a:r>
                      <a:endParaRPr lang="en-US" altLang="en-US" sz="900" b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0.5 </a:t>
                      </a:r>
                      <a:endParaRPr lang="en-US" altLang="en-US" sz="900" b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0.4 </a:t>
                      </a:r>
                      <a:endParaRPr lang="en-US" altLang="en-US" sz="900" b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0.4 </a:t>
                      </a:r>
                      <a:endParaRPr lang="en-US" altLang="en-US" sz="900" b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0.4 </a:t>
                      </a:r>
                      <a:endParaRPr lang="en-US" altLang="en-US" sz="900" b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0.4 </a:t>
                      </a:r>
                      <a:endParaRPr lang="en-US" altLang="en-US" sz="900" b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0.4 </a:t>
                      </a:r>
                      <a:endParaRPr lang="en-US" altLang="en-US" sz="900" b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0.3 </a:t>
                      </a:r>
                      <a:endParaRPr lang="en-US" altLang="en-US" sz="900" b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0.2 </a:t>
                      </a:r>
                      <a:endParaRPr lang="en-US" altLang="en-US" sz="900" b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0.2 </a:t>
                      </a:r>
                      <a:endParaRPr lang="en-US" altLang="en-US" sz="900" b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0.1 </a:t>
                      </a:r>
                      <a:endParaRPr lang="en-US" altLang="en-US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31213" y="1879278"/>
            <a:ext cx="227488" cy="3007011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771800" y="990913"/>
            <a:ext cx="3437164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长沙益丰与行业大类药品增幅对比</a:t>
            </a:r>
          </a:p>
        </p:txBody>
      </p:sp>
      <p:sp>
        <p:nvSpPr>
          <p:cNvPr id="14" name="矩形 13"/>
          <p:cNvSpPr/>
          <p:nvPr/>
        </p:nvSpPr>
        <p:spPr>
          <a:xfrm>
            <a:off x="3684852" y="1878762"/>
            <a:ext cx="239076" cy="3007528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370061" y="1862768"/>
            <a:ext cx="227488" cy="3007011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61728" y="123478"/>
            <a:ext cx="8642985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品类而言，主力品类心脑血管类增速略低于行业；品类占比较高的近半数增速明显低于行业。新特药（抗肿瘤和免疫调节、镇痛解热）未跟上行业高速增长的节奏。行业负增长（维生素矿物质、妇科用药），我们负的更厉害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EBF746-8881-4660-A89B-B975D84CA8C7}"/>
              </a:ext>
            </a:extLst>
          </p:cNvPr>
          <p:cNvSpPr txBox="1"/>
          <p:nvPr/>
        </p:nvSpPr>
        <p:spPr>
          <a:xfrm>
            <a:off x="107504" y="1165706"/>
            <a:ext cx="2088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益丰品类占比（从高到低排序）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039110-3AFE-4452-9C92-C648DCE141DB}"/>
              </a:ext>
            </a:extLst>
          </p:cNvPr>
          <p:cNvSpPr/>
          <p:nvPr/>
        </p:nvSpPr>
        <p:spPr>
          <a:xfrm>
            <a:off x="2155223" y="1878761"/>
            <a:ext cx="239076" cy="300752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BDF2AAE-B52A-45BB-82D0-98DA17AD4DA3}"/>
              </a:ext>
            </a:extLst>
          </p:cNvPr>
          <p:cNvSpPr/>
          <p:nvPr/>
        </p:nvSpPr>
        <p:spPr>
          <a:xfrm>
            <a:off x="4491456" y="1862252"/>
            <a:ext cx="239076" cy="300752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9F0C81B-DB37-4499-843F-D64F6ED0F03B}"/>
              </a:ext>
            </a:extLst>
          </p:cNvPr>
          <p:cNvSpPr/>
          <p:nvPr/>
        </p:nvSpPr>
        <p:spPr>
          <a:xfrm>
            <a:off x="5773914" y="1878760"/>
            <a:ext cx="247171" cy="300752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2FAD5CC-4D09-4CF4-9924-21EA9AF492DB}"/>
              </a:ext>
            </a:extLst>
          </p:cNvPr>
          <p:cNvSpPr/>
          <p:nvPr/>
        </p:nvSpPr>
        <p:spPr>
          <a:xfrm>
            <a:off x="4999897" y="1878760"/>
            <a:ext cx="239076" cy="3007528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52ABF77-756B-4449-9FC3-A02B3434F58D}"/>
              </a:ext>
            </a:extLst>
          </p:cNvPr>
          <p:cNvSpPr/>
          <p:nvPr/>
        </p:nvSpPr>
        <p:spPr>
          <a:xfrm>
            <a:off x="2912912" y="1881015"/>
            <a:ext cx="535162" cy="300752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灯片编号占位符 1">
            <a:extLst>
              <a:ext uri="{FF2B5EF4-FFF2-40B4-BE49-F238E27FC236}">
                <a16:creationId xmlns:a16="http://schemas.microsoft.com/office/drawing/2014/main" id="{CDC56571-9AF6-4DC7-8DC2-C37D1AE4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EA8C2627-88FC-49FF-875A-57CF296174B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A9F6C86-BC15-4C77-86CD-EDF564FC7559}"/>
              </a:ext>
            </a:extLst>
          </p:cNvPr>
          <p:cNvSpPr/>
          <p:nvPr/>
        </p:nvSpPr>
        <p:spPr>
          <a:xfrm>
            <a:off x="250933" y="163111"/>
            <a:ext cx="8642985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数据背后到底发生了什么？（来自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位片区主任访谈）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DBB38E-A8C4-4D72-ACC0-EDF7FF1D2F81}"/>
              </a:ext>
            </a:extLst>
          </p:cNvPr>
          <p:cNvSpPr txBox="1"/>
          <p:nvPr/>
        </p:nvSpPr>
        <p:spPr>
          <a:xfrm>
            <a:off x="395536" y="771550"/>
            <a:ext cx="144016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外部竞争环境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311F4E-2824-46FB-B421-30C575E782EA}"/>
              </a:ext>
            </a:extLst>
          </p:cNvPr>
          <p:cNvSpPr txBox="1"/>
          <p:nvPr/>
        </p:nvSpPr>
        <p:spPr>
          <a:xfrm>
            <a:off x="322524" y="1197177"/>
            <a:ext cx="8497947" cy="3237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、竞争对手加速拓展，且厂家资源衔接到位。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竞品布点速度很快，益丰开店速度与竞品差太多（开福区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年就新增了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家门店，竞争对手老百姓收购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新开有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家左右。而且福元路我们员工选了地址，拓展部没同意，结果半个月以后老百姓就在那个地址开业了！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而且老百姓开店利用厂家资源比较纯粹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，就是为了市场占有率，最明显的是合生元厂家，光一个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swiss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产品，老百姓一年就做了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万，益丰这产品的销量太差！）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竞品拓展速度加快。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对厂家的衔接比较到位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，店外的氛围做的比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年好，增值服务比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有明显改善。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竞品包围开店，老百姓在我们门店周边都以大卖场在开；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星沙县竞品加快开店速度，包围式开店。在星沙县，老百姓一个小区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个门，每个门口都有一家小型店。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区大小药房共计约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家，而我们在星沙加加盟店才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几家。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6B01BFB7-207B-4907-85F2-1028D84B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EA8C2627-88FC-49FF-875A-57CF296174B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5582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33e2957-49c0-4531-a908-b8c330181e51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33e2957-49c0-4531-a908-b8c330181e51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249a52f-3bed-4cd8-9f83-11ee8dfdb55d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41f5d0e-202c-457c-a26e-64001ff8f17d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3477</Words>
  <Application>Microsoft Office PowerPoint</Application>
  <PresentationFormat>全屏显示(16:9)</PresentationFormat>
  <Paragraphs>541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Microsoft YaHei Light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y fangxia</cp:lastModifiedBy>
  <cp:revision>109</cp:revision>
  <dcterms:created xsi:type="dcterms:W3CDTF">2019-12-06T09:01:00Z</dcterms:created>
  <dcterms:modified xsi:type="dcterms:W3CDTF">2019-12-13T14:57:05Z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