
<file path=[Content_Types].xml><?xml version="1.0" encoding="utf-8"?>
<Types xmlns="http://schemas.openxmlformats.org/package/2006/content-types">
  <Default Extension="png" ContentType="image/png"/>
  <Default Extension="jpeg" ContentType="image/jpeg"/>
  <Default Extension="emf" ContentType="image/x-emf"/>
  <Default Extension="xls" ContentType="application/vnd.ms-excel"/>
  <Default Extension="rels" ContentType="application/vnd.openxmlformats-package.relationships+xml"/>
  <Default Extension="xml" ContentType="application/xml"/>
  <Default Extension="xlsb" ContentType="application/vnd.ms-excel.sheet.binary.macroEnabled.12"/>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notesSlides/notesSlide14.xml" ContentType="application/vnd.openxmlformats-officedocument.presentationml.notesSlide+xml"/>
  <Override PartName="/ppt/charts/chart23.xml" ContentType="application/vnd.openxmlformats-officedocument.drawingml.chart+xml"/>
  <Override PartName="/ppt/notesSlides/notesSlide15.xml" ContentType="application/vnd.openxmlformats-officedocument.presentationml.notesSlide+xml"/>
  <Override PartName="/ppt/charts/chart2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8"/>
  </p:notesMasterIdLst>
  <p:sldIdLst>
    <p:sldId id="524" r:id="rId2"/>
    <p:sldId id="402" r:id="rId3"/>
    <p:sldId id="356" r:id="rId4"/>
    <p:sldId id="358" r:id="rId5"/>
    <p:sldId id="398" r:id="rId6"/>
    <p:sldId id="464" r:id="rId7"/>
    <p:sldId id="465" r:id="rId8"/>
    <p:sldId id="525" r:id="rId9"/>
    <p:sldId id="526" r:id="rId10"/>
    <p:sldId id="527" r:id="rId11"/>
    <p:sldId id="528" r:id="rId12"/>
    <p:sldId id="529" r:id="rId13"/>
    <p:sldId id="530" r:id="rId14"/>
    <p:sldId id="531" r:id="rId15"/>
    <p:sldId id="532" r:id="rId16"/>
    <p:sldId id="533" r:id="rId17"/>
    <p:sldId id="534" r:id="rId18"/>
    <p:sldId id="535" r:id="rId19"/>
    <p:sldId id="536" r:id="rId20"/>
    <p:sldId id="537" r:id="rId21"/>
    <p:sldId id="538" r:id="rId22"/>
    <p:sldId id="539" r:id="rId23"/>
    <p:sldId id="540" r:id="rId24"/>
    <p:sldId id="541" r:id="rId25"/>
    <p:sldId id="542" r:id="rId26"/>
    <p:sldId id="543" r:id="rId27"/>
    <p:sldId id="544" r:id="rId28"/>
    <p:sldId id="545" r:id="rId29"/>
    <p:sldId id="546" r:id="rId30"/>
    <p:sldId id="547" r:id="rId31"/>
    <p:sldId id="548" r:id="rId32"/>
    <p:sldId id="549" r:id="rId33"/>
    <p:sldId id="550" r:id="rId34"/>
    <p:sldId id="551" r:id="rId35"/>
    <p:sldId id="552" r:id="rId36"/>
    <p:sldId id="405"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DD9"/>
    <a:srgbClr val="156ACA"/>
    <a:srgbClr val="59EA09"/>
    <a:srgbClr val="15CECA"/>
    <a:srgbClr val="12CDD3"/>
    <a:srgbClr val="10D7AB"/>
    <a:srgbClr val="E2F504"/>
    <a:srgbClr val="707276"/>
    <a:srgbClr val="664998"/>
    <a:srgbClr val="1727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341" autoAdjust="0"/>
    <p:restoredTop sz="94660"/>
  </p:normalViewPr>
  <p:slideViewPr>
    <p:cSldViewPr>
      <p:cViewPr>
        <p:scale>
          <a:sx n="100" d="100"/>
          <a:sy n="100" d="100"/>
        </p:scale>
        <p:origin x="-534" y="-234"/>
      </p:cViewPr>
      <p:guideLst>
        <p:guide orient="horz" pos="2160"/>
        <p:guide pos="2880"/>
      </p:guideLst>
    </p:cSldViewPr>
  </p:slideViewPr>
  <p:notesTextViewPr>
    <p:cViewPr>
      <p:scale>
        <a:sx n="1" d="1"/>
        <a:sy n="1" d="1"/>
      </p:scale>
      <p:origin x="0" y="0"/>
    </p:cViewPr>
  </p:notesTextViewPr>
  <p:sorterViewPr>
    <p:cViewPr>
      <p:scale>
        <a:sx n="100" d="100"/>
        <a:sy n="100" d="100"/>
      </p:scale>
      <p:origin x="0" y="811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7735512633539E-2"/>
          <c:y val="8.7923730121969995E-2"/>
          <c:w val="0.82947623137331805"/>
          <c:h val="0.818922121299137"/>
        </c:manualLayout>
      </c:layout>
      <c:barChart>
        <c:barDir val="col"/>
        <c:grouping val="stacked"/>
        <c:varyColors val="0"/>
        <c:ser>
          <c:idx val="0"/>
          <c:order val="0"/>
          <c:tx>
            <c:strRef>
              <c:f>Sheet1!$A$2</c:f>
              <c:strCache>
                <c:ptCount val="1"/>
                <c:pt idx="0">
                  <c:v>Modern Trade</c:v>
                </c:pt>
              </c:strCache>
            </c:strRef>
          </c:tx>
          <c:spPr>
            <a:solidFill>
              <a:schemeClr val="accent1"/>
            </a:solidFill>
          </c:spPr>
          <c:invertIfNegative val="0"/>
          <c:dLbls>
            <c:dLbl>
              <c:idx val="4"/>
              <c:delete val="1"/>
              <c:extLst>
                <c:ext xmlns:c15="http://schemas.microsoft.com/office/drawing/2012/chart" uri="{CE6537A1-D6FC-4f65-9D91-7224C49458BB}"/>
              </c:extLst>
            </c:dLbl>
            <c:numFmt formatCode="#,##0_);[Red]\(#,##0\)" sourceLinked="0"/>
            <c:spPr>
              <a:noFill/>
            </c:spPr>
            <c:txPr>
              <a:bodyPr/>
              <a:lstStyle/>
              <a:p>
                <a:pPr>
                  <a:defRPr sz="1000" b="0">
                    <a:solidFill>
                      <a:schemeClr val="bg1"/>
                    </a:solidFill>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Sheet1!$B$1:$D$1</c:f>
              <c:numCache>
                <c:formatCode>General</c:formatCode>
                <c:ptCount val="3"/>
                <c:pt idx="0">
                  <c:v>2016</c:v>
                </c:pt>
                <c:pt idx="1">
                  <c:v>2017</c:v>
                </c:pt>
                <c:pt idx="2">
                  <c:v>2018</c:v>
                </c:pt>
              </c:numCache>
            </c:numRef>
          </c:cat>
          <c:val>
            <c:numRef>
              <c:f>Sheet1!$B$2:$D$2</c:f>
              <c:numCache>
                <c:formatCode>_ * #,##0_ ;_ * \-#,##0_ ;_ * "-"??_ ;_ @_ </c:formatCode>
                <c:ptCount val="3"/>
                <c:pt idx="0">
                  <c:v>259141.86682811944</c:v>
                </c:pt>
                <c:pt idx="1">
                  <c:v>285055.45695037523</c:v>
                </c:pt>
                <c:pt idx="2">
                  <c:v>308860.73312737845</c:v>
                </c:pt>
              </c:numCache>
            </c:numRef>
          </c:val>
        </c:ser>
        <c:ser>
          <c:idx val="1"/>
          <c:order val="1"/>
          <c:tx>
            <c:strRef>
              <c:f>Sheet1!#REF!</c:f>
              <c:strCache>
                <c:ptCount val="1"/>
                <c:pt idx="0">
                  <c:v>#REF!</c:v>
                </c:pt>
              </c:strCache>
            </c:strRef>
          </c:tx>
          <c:spPr>
            <a:solidFill>
              <a:schemeClr val="accent2"/>
            </a:solidFill>
          </c:spPr>
          <c:invertIfNegative val="0"/>
          <c:cat>
            <c:numRef>
              <c:f>Sheet1!$B$1:$D$1</c:f>
              <c:numCache>
                <c:formatCode>General</c:formatCode>
                <c:ptCount val="3"/>
                <c:pt idx="0">
                  <c:v>2016</c:v>
                </c:pt>
                <c:pt idx="1">
                  <c:v>2017</c:v>
                </c:pt>
                <c:pt idx="2">
                  <c:v>2018</c:v>
                </c:pt>
              </c:numCache>
            </c:numRef>
          </c:cat>
          <c:val>
            <c:numRef>
              <c:f>Sheet1!#REF!</c:f>
              <c:numCache>
                <c:formatCode>General</c:formatCode>
                <c:ptCount val="1"/>
                <c:pt idx="0">
                  <c:v>1</c:v>
                </c:pt>
              </c:numCache>
            </c:numRef>
          </c:val>
        </c:ser>
        <c:ser>
          <c:idx val="2"/>
          <c:order val="2"/>
          <c:tx>
            <c:strRef>
              <c:f>Sheet1!$A$3</c:f>
              <c:strCache>
                <c:ptCount val="1"/>
                <c:pt idx="0">
                  <c:v>Grocery</c:v>
                </c:pt>
              </c:strCache>
            </c:strRef>
          </c:tx>
          <c:spPr>
            <a:solidFill>
              <a:srgbClr val="FF8300"/>
            </a:solidFill>
          </c:spPr>
          <c:invertIfNegative val="0"/>
          <c:dLbls>
            <c:dLbl>
              <c:idx val="0"/>
              <c:layout>
                <c:manualLayout>
                  <c:x val="-3.3003283177005182E-3"/>
                  <c:y val="-7.677543186180422E-3"/>
                </c:manualLayout>
              </c:layout>
              <c:showLegendKey val="0"/>
              <c:showVal val="1"/>
              <c:showCatName val="0"/>
              <c:showSerName val="0"/>
              <c:showPercent val="0"/>
              <c:showBubbleSize val="0"/>
            </c:dLbl>
            <c:dLbl>
              <c:idx val="1"/>
              <c:layout>
                <c:manualLayout>
                  <c:x val="-3.3003283177005182E-3"/>
                  <c:y val="-7.677543186180422E-3"/>
                </c:manualLayout>
              </c:layout>
              <c:showLegendKey val="0"/>
              <c:showVal val="1"/>
              <c:showCatName val="0"/>
              <c:showSerName val="0"/>
              <c:showPercent val="0"/>
              <c:showBubbleSize val="0"/>
            </c:dLbl>
            <c:dLbl>
              <c:idx val="2"/>
              <c:layout>
                <c:manualLayout>
                  <c:x val="-3.3003283177005182E-3"/>
                  <c:y val="0"/>
                </c:manualLayout>
              </c:layout>
              <c:showLegendKey val="0"/>
              <c:showVal val="1"/>
              <c:showCatName val="0"/>
              <c:showSerName val="0"/>
              <c:showPercent val="0"/>
              <c:showBubbleSize val="0"/>
            </c:dLbl>
            <c:spPr>
              <a:noFill/>
              <a:ln>
                <a:noFill/>
              </a:ln>
              <a:effectLst/>
            </c:spPr>
            <c:txPr>
              <a:bodyPr/>
              <a:lstStyle/>
              <a:p>
                <a:pPr>
                  <a:defRPr sz="1000" b="0">
                    <a:solidFill>
                      <a:schemeClr val="bg1"/>
                    </a:solidFill>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Sheet1!$B$1:$D$1</c:f>
              <c:numCache>
                <c:formatCode>General</c:formatCode>
                <c:ptCount val="3"/>
                <c:pt idx="0">
                  <c:v>2016</c:v>
                </c:pt>
                <c:pt idx="1">
                  <c:v>2017</c:v>
                </c:pt>
                <c:pt idx="2">
                  <c:v>2018</c:v>
                </c:pt>
              </c:numCache>
            </c:numRef>
          </c:cat>
          <c:val>
            <c:numRef>
              <c:f>Sheet1!$B$3:$D$3</c:f>
              <c:numCache>
                <c:formatCode>_ * #,##0_ ;_ * \-#,##0_ ;_ * "-"??_ ;_ @_ </c:formatCode>
                <c:ptCount val="3"/>
                <c:pt idx="0">
                  <c:v>2299956.1105934083</c:v>
                </c:pt>
                <c:pt idx="1">
                  <c:v>2308888.2129655275</c:v>
                </c:pt>
                <c:pt idx="2">
                  <c:v>2307608.8094393825</c:v>
                </c:pt>
              </c:numCache>
            </c:numRef>
          </c:val>
        </c:ser>
        <c:ser>
          <c:idx val="3"/>
          <c:order val="3"/>
          <c:tx>
            <c:strRef>
              <c:f>Sheet1!$A$4</c:f>
              <c:strCache>
                <c:ptCount val="1"/>
                <c:pt idx="0">
                  <c:v>Other</c:v>
                </c:pt>
              </c:strCache>
            </c:strRef>
          </c:tx>
          <c:spPr>
            <a:solidFill>
              <a:schemeClr val="accent2"/>
            </a:solidFill>
          </c:spPr>
          <c:invertIfNegative val="0"/>
          <c:dLbls>
            <c:spPr>
              <a:noFill/>
              <a:ln>
                <a:noFill/>
              </a:ln>
              <a:effectLst/>
            </c:spPr>
            <c:txPr>
              <a:bodyPr/>
              <a:lstStyle/>
              <a:p>
                <a:pPr>
                  <a:defRPr sz="1000" b="0">
                    <a:solidFill>
                      <a:schemeClr val="bg1"/>
                    </a:solidFill>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Sheet1!$B$1:$D$1</c:f>
              <c:numCache>
                <c:formatCode>General</c:formatCode>
                <c:ptCount val="3"/>
                <c:pt idx="0">
                  <c:v>2016</c:v>
                </c:pt>
                <c:pt idx="1">
                  <c:v>2017</c:v>
                </c:pt>
                <c:pt idx="2">
                  <c:v>2018</c:v>
                </c:pt>
              </c:numCache>
            </c:numRef>
          </c:cat>
          <c:val>
            <c:numRef>
              <c:f>Sheet1!$B$4:$D$4</c:f>
              <c:numCache>
                <c:formatCode>_ * #,##0_ ;_ * \-#,##0_ ;_ * "-"??_ ;_ @_ </c:formatCode>
                <c:ptCount val="3"/>
                <c:pt idx="0">
                  <c:v>726910.36370146892</c:v>
                </c:pt>
                <c:pt idx="1">
                  <c:v>744425.23356769595</c:v>
                </c:pt>
                <c:pt idx="2">
                  <c:v>755501.5966804804</c:v>
                </c:pt>
              </c:numCache>
            </c:numRef>
          </c:val>
        </c:ser>
        <c:dLbls>
          <c:showLegendKey val="0"/>
          <c:showVal val="0"/>
          <c:showCatName val="0"/>
          <c:showSerName val="0"/>
          <c:showPercent val="0"/>
          <c:showBubbleSize val="0"/>
        </c:dLbls>
        <c:gapWidth val="82"/>
        <c:overlap val="100"/>
        <c:axId val="32815744"/>
        <c:axId val="33689984"/>
      </c:barChart>
      <c:catAx>
        <c:axId val="32815744"/>
        <c:scaling>
          <c:orientation val="minMax"/>
        </c:scaling>
        <c:delete val="0"/>
        <c:axPos val="b"/>
        <c:numFmt formatCode="General" sourceLinked="1"/>
        <c:majorTickMark val="none"/>
        <c:minorTickMark val="none"/>
        <c:tickLblPos val="nextTo"/>
        <c:spPr>
          <a:ln w="98425" cmpd="sng">
            <a:noFill/>
          </a:ln>
        </c:spPr>
        <c:crossAx val="33689984"/>
        <c:crosses val="autoZero"/>
        <c:auto val="1"/>
        <c:lblAlgn val="ctr"/>
        <c:lblOffset val="100"/>
        <c:noMultiLvlLbl val="0"/>
      </c:catAx>
      <c:valAx>
        <c:axId val="33689984"/>
        <c:scaling>
          <c:orientation val="minMax"/>
        </c:scaling>
        <c:delete val="0"/>
        <c:axPos val="l"/>
        <c:numFmt formatCode="_ * #,##0_ ;_ * \-#,##0_ ;_ * &quot;-&quot;??_ ;_ @_ " sourceLinked="1"/>
        <c:majorTickMark val="out"/>
        <c:minorTickMark val="none"/>
        <c:tickLblPos val="nextTo"/>
        <c:spPr>
          <a:noFill/>
          <a:ln>
            <a:solidFill>
              <a:srgbClr val="000000"/>
            </a:solidFill>
          </a:ln>
        </c:spPr>
        <c:txPr>
          <a:bodyPr/>
          <a:lstStyle/>
          <a:p>
            <a:pPr>
              <a:defRPr sz="900"/>
            </a:pPr>
            <a:endParaRPr lang="zh-CN"/>
          </a:p>
        </c:txPr>
        <c:crossAx val="32815744"/>
        <c:crosses val="autoZero"/>
        <c:crossBetween val="between"/>
      </c:valAx>
    </c:plotArea>
    <c:plotVisOnly val="1"/>
    <c:dispBlanksAs val="gap"/>
    <c:showDLblsOverMax val="0"/>
  </c:chart>
  <c:spPr>
    <a:ln>
      <a:noFill/>
    </a:ln>
  </c:spPr>
  <c:txPr>
    <a:bodyPr/>
    <a:lstStyle/>
    <a:p>
      <a:pPr>
        <a:defRPr sz="1200" baseline="0"/>
      </a:pPr>
      <a:endParaRPr lang="zh-CN"/>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2366549667739373"/>
          <c:y val="3.7308888755950197E-2"/>
          <c:w val="0.53213013996561587"/>
          <c:h val="0.85893848333091194"/>
        </c:manualLayout>
      </c:layout>
      <c:barChart>
        <c:barDir val="bar"/>
        <c:grouping val="clustered"/>
        <c:varyColors val="0"/>
        <c:ser>
          <c:idx val="0"/>
          <c:order val="0"/>
          <c:tx>
            <c:strRef>
              <c:f>Sheet1!$B$1</c:f>
              <c:strCache>
                <c:ptCount val="1"/>
                <c:pt idx="0">
                  <c:v>Value % Chg YA 销售额增幅[对比去年同同期]</c:v>
                </c:pt>
              </c:strCache>
            </c:strRef>
          </c:tx>
          <c:invertIfNegative val="0"/>
          <c:dPt>
            <c:idx val="0"/>
            <c:invertIfNegative val="0"/>
            <c:bubble3D val="0"/>
            <c:spPr>
              <a:solidFill>
                <a:srgbClr val="FFCD00"/>
              </a:solidFill>
            </c:spPr>
          </c:dPt>
          <c:dPt>
            <c:idx val="1"/>
            <c:invertIfNegative val="0"/>
            <c:bubble3D val="0"/>
            <c:spPr>
              <a:solidFill>
                <a:srgbClr val="DCC072"/>
              </a:solidFill>
            </c:spPr>
          </c:dPt>
          <c:dPt>
            <c:idx val="2"/>
            <c:invertIfNegative val="0"/>
            <c:bubble3D val="0"/>
            <c:spPr>
              <a:solidFill>
                <a:srgbClr val="FF0000"/>
              </a:solidFill>
            </c:spPr>
          </c:dPt>
          <c:dPt>
            <c:idx val="3"/>
            <c:invertIfNegative val="0"/>
            <c:bubble3D val="0"/>
            <c:spPr>
              <a:solidFill>
                <a:srgbClr val="8CDF41"/>
              </a:solidFill>
            </c:spPr>
          </c:dPt>
          <c:dLbls>
            <c:dLbl>
              <c:idx val="0"/>
              <c:layout/>
              <c:showLegendKey val="0"/>
              <c:showVal val="1"/>
              <c:showCatName val="0"/>
              <c:showSerName val="0"/>
              <c:showPercent val="0"/>
              <c:showBubbleSize val="0"/>
            </c:dLbl>
            <c:dLbl>
              <c:idx val="1"/>
              <c:layout/>
              <c:showLegendKey val="0"/>
              <c:showVal val="1"/>
              <c:showCatName val="0"/>
              <c:showSerName val="0"/>
              <c:showPercent val="0"/>
              <c:showBubbleSize val="0"/>
            </c:dLbl>
            <c:dLbl>
              <c:idx val="2"/>
              <c:layout/>
              <c:showLegendKey val="0"/>
              <c:showVal val="1"/>
              <c:showCatName val="0"/>
              <c:showSerName val="0"/>
              <c:showPercent val="0"/>
              <c:showBubbleSize val="0"/>
            </c:dLbl>
            <c:dLbl>
              <c:idx val="3"/>
              <c:layout/>
              <c:showLegendKey val="0"/>
              <c:showVal val="1"/>
              <c:showCatName val="0"/>
              <c:showSerName val="0"/>
              <c:showPercent val="0"/>
              <c:showBubbleSize val="0"/>
            </c:dLbl>
            <c:showLegendKey val="0"/>
            <c:showVal val="0"/>
            <c:showCatName val="0"/>
            <c:showSerName val="0"/>
            <c:showPercent val="0"/>
            <c:showBubbleSize val="0"/>
          </c:dLbls>
          <c:cat>
            <c:strRef>
              <c:f>Sheet1!$A$2:$A$5</c:f>
              <c:strCache>
                <c:ptCount val="4"/>
                <c:pt idx="0">
                  <c:v>Other Food  其它食品</c:v>
                </c:pt>
                <c:pt idx="1">
                  <c:v>Dairy Food  乳制品</c:v>
                </c:pt>
                <c:pt idx="2">
                  <c:v>Beverage  饮料</c:v>
                </c:pt>
                <c:pt idx="3">
                  <c:v>Impulse Food  即食食品</c:v>
                </c:pt>
              </c:strCache>
            </c:strRef>
          </c:cat>
          <c:val>
            <c:numRef>
              <c:f>Sheet1!$B$2:$B$5</c:f>
              <c:numCache>
                <c:formatCode>###0;\-###0</c:formatCode>
                <c:ptCount val="4"/>
                <c:pt idx="0">
                  <c:v>2.8098567779999999</c:v>
                </c:pt>
                <c:pt idx="1">
                  <c:v>4.602112805</c:v>
                </c:pt>
                <c:pt idx="2">
                  <c:v>4.858500222</c:v>
                </c:pt>
                <c:pt idx="3">
                  <c:v>4.0582484550000002</c:v>
                </c:pt>
              </c:numCache>
            </c:numRef>
          </c:val>
        </c:ser>
        <c:dLbls>
          <c:showLegendKey val="0"/>
          <c:showVal val="0"/>
          <c:showCatName val="0"/>
          <c:showSerName val="0"/>
          <c:showPercent val="0"/>
          <c:showBubbleSize val="0"/>
        </c:dLbls>
        <c:gapWidth val="50"/>
        <c:axId val="123522048"/>
        <c:axId val="123527936"/>
      </c:barChart>
      <c:catAx>
        <c:axId val="123522048"/>
        <c:scaling>
          <c:orientation val="minMax"/>
        </c:scaling>
        <c:delete val="0"/>
        <c:axPos val="l"/>
        <c:numFmt formatCode="General" sourceLinked="1"/>
        <c:majorTickMark val="out"/>
        <c:minorTickMark val="none"/>
        <c:tickLblPos val="low"/>
        <c:txPr>
          <a:bodyPr/>
          <a:lstStyle/>
          <a:p>
            <a:pPr>
              <a:defRPr sz="1000"/>
            </a:pPr>
            <a:endParaRPr lang="zh-CN"/>
          </a:p>
        </c:txPr>
        <c:crossAx val="123527936"/>
        <c:crosses val="autoZero"/>
        <c:auto val="1"/>
        <c:lblAlgn val="ctr"/>
        <c:lblOffset val="100"/>
        <c:noMultiLvlLbl val="0"/>
      </c:catAx>
      <c:valAx>
        <c:axId val="123527936"/>
        <c:scaling>
          <c:orientation val="minMax"/>
        </c:scaling>
        <c:delete val="0"/>
        <c:axPos val="b"/>
        <c:majorGridlines>
          <c:spPr>
            <a:ln>
              <a:solidFill>
                <a:schemeClr val="bg1">
                  <a:lumMod val="75000"/>
                </a:schemeClr>
              </a:solidFill>
            </a:ln>
          </c:spPr>
        </c:majorGridlines>
        <c:numFmt formatCode="###0;\-###0" sourceLinked="1"/>
        <c:majorTickMark val="out"/>
        <c:minorTickMark val="none"/>
        <c:tickLblPos val="nextTo"/>
        <c:txPr>
          <a:bodyPr/>
          <a:lstStyle/>
          <a:p>
            <a:pPr>
              <a:defRPr sz="1200"/>
            </a:pPr>
            <a:endParaRPr lang="zh-CN"/>
          </a:p>
        </c:txPr>
        <c:crossAx val="123522048"/>
        <c:crosses val="autoZero"/>
        <c:crossBetween val="between"/>
        <c:majorUnit val="1"/>
      </c:valAx>
    </c:plotArea>
    <c:plotVisOnly val="1"/>
    <c:dispBlanksAs val="gap"/>
    <c:showDLblsOverMax val="0"/>
  </c:chart>
  <c:txPr>
    <a:bodyPr/>
    <a:lstStyle/>
    <a:p>
      <a:pPr>
        <a:defRPr sz="1400" b="1"/>
      </a:pPr>
      <a:endParaRPr lang="zh-CN"/>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2366549667739373"/>
          <c:y val="3.7308888755950197E-2"/>
          <c:w val="0.53213013996561587"/>
          <c:h val="0.85893848333091194"/>
        </c:manualLayout>
      </c:layout>
      <c:barChart>
        <c:barDir val="bar"/>
        <c:grouping val="clustered"/>
        <c:varyColors val="0"/>
        <c:ser>
          <c:idx val="0"/>
          <c:order val="0"/>
          <c:tx>
            <c:strRef>
              <c:f>Sheet1!$B$1</c:f>
              <c:strCache>
                <c:ptCount val="1"/>
                <c:pt idx="0">
                  <c:v>Value % Chg YA 销售额增幅[对比去年同同期]</c:v>
                </c:pt>
              </c:strCache>
            </c:strRef>
          </c:tx>
          <c:invertIfNegative val="0"/>
          <c:dPt>
            <c:idx val="0"/>
            <c:invertIfNegative val="0"/>
            <c:bubble3D val="0"/>
            <c:spPr>
              <a:solidFill>
                <a:srgbClr val="FFCD00"/>
              </a:solidFill>
            </c:spPr>
          </c:dPt>
          <c:dPt>
            <c:idx val="1"/>
            <c:invertIfNegative val="0"/>
            <c:bubble3D val="0"/>
            <c:spPr>
              <a:solidFill>
                <a:srgbClr val="DCC072"/>
              </a:solidFill>
            </c:spPr>
          </c:dPt>
          <c:dPt>
            <c:idx val="2"/>
            <c:invertIfNegative val="0"/>
            <c:bubble3D val="0"/>
            <c:spPr>
              <a:solidFill>
                <a:srgbClr val="FF0000"/>
              </a:solidFill>
            </c:spPr>
          </c:dPt>
          <c:dPt>
            <c:idx val="3"/>
            <c:invertIfNegative val="0"/>
            <c:bubble3D val="0"/>
            <c:spPr>
              <a:solidFill>
                <a:srgbClr val="8CDF41"/>
              </a:solidFill>
            </c:spPr>
          </c:dPt>
          <c:dLbls>
            <c:dLbl>
              <c:idx val="0"/>
              <c:layout/>
              <c:showLegendKey val="0"/>
              <c:showVal val="1"/>
              <c:showCatName val="0"/>
              <c:showSerName val="0"/>
              <c:showPercent val="0"/>
              <c:showBubbleSize val="0"/>
            </c:dLbl>
            <c:dLbl>
              <c:idx val="1"/>
              <c:layout/>
              <c:showLegendKey val="0"/>
              <c:showVal val="1"/>
              <c:showCatName val="0"/>
              <c:showSerName val="0"/>
              <c:showPercent val="0"/>
              <c:showBubbleSize val="0"/>
            </c:dLbl>
            <c:dLbl>
              <c:idx val="2"/>
              <c:layout/>
              <c:showLegendKey val="0"/>
              <c:showVal val="1"/>
              <c:showCatName val="0"/>
              <c:showSerName val="0"/>
              <c:showPercent val="0"/>
              <c:showBubbleSize val="0"/>
            </c:dLbl>
            <c:dLbl>
              <c:idx val="3"/>
              <c:layout/>
              <c:showLegendKey val="0"/>
              <c:showVal val="1"/>
              <c:showCatName val="0"/>
              <c:showSerName val="0"/>
              <c:showPercent val="0"/>
              <c:showBubbleSize val="0"/>
            </c:dLbl>
            <c:showLegendKey val="0"/>
            <c:showVal val="0"/>
            <c:showCatName val="0"/>
            <c:showSerName val="0"/>
            <c:showPercent val="0"/>
            <c:showBubbleSize val="0"/>
          </c:dLbls>
          <c:cat>
            <c:strRef>
              <c:f>Sheet1!$A$2:$A$5</c:f>
              <c:strCache>
                <c:ptCount val="4"/>
                <c:pt idx="0">
                  <c:v>Hair Products  头发护理</c:v>
                </c:pt>
                <c:pt idx="1">
                  <c:v>Insect Control  驱虫产品</c:v>
                </c:pt>
                <c:pt idx="2">
                  <c:v>Personal Care  个人护理</c:v>
                </c:pt>
                <c:pt idx="3">
                  <c:v>Household  家庭清洁</c:v>
                </c:pt>
              </c:strCache>
            </c:strRef>
          </c:cat>
          <c:val>
            <c:numRef>
              <c:f>Sheet1!$B$2:$B$5</c:f>
              <c:numCache>
                <c:formatCode>###0;\-###0</c:formatCode>
                <c:ptCount val="4"/>
                <c:pt idx="0">
                  <c:v>4.2996477640000004</c:v>
                </c:pt>
                <c:pt idx="1">
                  <c:v>5.3169005309999999</c:v>
                </c:pt>
                <c:pt idx="2">
                  <c:v>7.0621389490000004</c:v>
                </c:pt>
                <c:pt idx="3">
                  <c:v>4.8092910099999999</c:v>
                </c:pt>
              </c:numCache>
            </c:numRef>
          </c:val>
        </c:ser>
        <c:dLbls>
          <c:showLegendKey val="0"/>
          <c:showVal val="0"/>
          <c:showCatName val="0"/>
          <c:showSerName val="0"/>
          <c:showPercent val="0"/>
          <c:showBubbleSize val="0"/>
        </c:dLbls>
        <c:gapWidth val="50"/>
        <c:axId val="123666816"/>
        <c:axId val="123668352"/>
      </c:barChart>
      <c:catAx>
        <c:axId val="123666816"/>
        <c:scaling>
          <c:orientation val="minMax"/>
        </c:scaling>
        <c:delete val="0"/>
        <c:axPos val="l"/>
        <c:numFmt formatCode="General" sourceLinked="1"/>
        <c:majorTickMark val="out"/>
        <c:minorTickMark val="none"/>
        <c:tickLblPos val="low"/>
        <c:txPr>
          <a:bodyPr/>
          <a:lstStyle/>
          <a:p>
            <a:pPr>
              <a:defRPr sz="1000"/>
            </a:pPr>
            <a:endParaRPr lang="zh-CN"/>
          </a:p>
        </c:txPr>
        <c:crossAx val="123668352"/>
        <c:crosses val="autoZero"/>
        <c:auto val="1"/>
        <c:lblAlgn val="ctr"/>
        <c:lblOffset val="100"/>
        <c:noMultiLvlLbl val="0"/>
      </c:catAx>
      <c:valAx>
        <c:axId val="123668352"/>
        <c:scaling>
          <c:orientation val="minMax"/>
        </c:scaling>
        <c:delete val="0"/>
        <c:axPos val="b"/>
        <c:majorGridlines>
          <c:spPr>
            <a:ln>
              <a:solidFill>
                <a:schemeClr val="bg1">
                  <a:lumMod val="75000"/>
                </a:schemeClr>
              </a:solidFill>
            </a:ln>
          </c:spPr>
        </c:majorGridlines>
        <c:numFmt formatCode="###0;\-###0" sourceLinked="1"/>
        <c:majorTickMark val="out"/>
        <c:minorTickMark val="none"/>
        <c:tickLblPos val="nextTo"/>
        <c:txPr>
          <a:bodyPr/>
          <a:lstStyle/>
          <a:p>
            <a:pPr>
              <a:defRPr sz="1200"/>
            </a:pPr>
            <a:endParaRPr lang="zh-CN"/>
          </a:p>
        </c:txPr>
        <c:crossAx val="123666816"/>
        <c:crosses val="autoZero"/>
        <c:crossBetween val="between"/>
        <c:majorUnit val="1"/>
      </c:valAx>
    </c:plotArea>
    <c:plotVisOnly val="1"/>
    <c:dispBlanksAs val="gap"/>
    <c:showDLblsOverMax val="0"/>
  </c:chart>
  <c:txPr>
    <a:bodyPr/>
    <a:lstStyle/>
    <a:p>
      <a:pPr>
        <a:defRPr sz="1400" b="1"/>
      </a:pPr>
      <a:endParaRPr lang="zh-CN"/>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082001246565828"/>
          <c:y val="3.7308888755950197E-2"/>
          <c:w val="0.85497562417735118"/>
          <c:h val="0.733444948424534"/>
        </c:manualLayout>
      </c:layout>
      <c:barChart>
        <c:barDir val="col"/>
        <c:grouping val="clustered"/>
        <c:varyColors val="0"/>
        <c:ser>
          <c:idx val="0"/>
          <c:order val="0"/>
          <c:tx>
            <c:strRef>
              <c:f>Sheet1!$A$2</c:f>
              <c:strCache>
                <c:ptCount val="1"/>
                <c:pt idx="0">
                  <c:v>Impulse Food  即食食品</c:v>
                </c:pt>
              </c:strCache>
            </c:strRef>
          </c:tx>
          <c:spPr>
            <a:solidFill>
              <a:srgbClr val="8CDF41"/>
            </a:solidFill>
          </c:spPr>
          <c:invertIfNegative val="0"/>
          <c:dPt>
            <c:idx val="0"/>
            <c:invertIfNegative val="0"/>
            <c:bubble3D val="0"/>
          </c:dPt>
          <c:dPt>
            <c:idx val="1"/>
            <c:invertIfNegative val="0"/>
            <c:bubble3D val="0"/>
          </c:dPt>
          <c:dPt>
            <c:idx val="2"/>
            <c:invertIfNegative val="0"/>
            <c:bubble3D val="0"/>
          </c:dPt>
          <c:dPt>
            <c:idx val="3"/>
            <c:invertIfNegative val="0"/>
            <c:bubble3D val="0"/>
          </c:dPt>
          <c:dLbls>
            <c:dLbl>
              <c:idx val="0"/>
              <c:layout/>
              <c:showLegendKey val="0"/>
              <c:showVal val="1"/>
              <c:showCatName val="0"/>
              <c:showSerName val="0"/>
              <c:showPercent val="0"/>
              <c:showBubbleSize val="0"/>
            </c:dLbl>
            <c:dLbl>
              <c:idx val="1"/>
              <c:layout/>
              <c:showLegendKey val="0"/>
              <c:showVal val="1"/>
              <c:showCatName val="0"/>
              <c:showSerName val="0"/>
              <c:showPercent val="0"/>
              <c:showBubbleSize val="0"/>
            </c:dLbl>
            <c:dLbl>
              <c:idx val="2"/>
              <c:layout/>
              <c:showLegendKey val="0"/>
              <c:showVal val="1"/>
              <c:showCatName val="0"/>
              <c:showSerName val="0"/>
              <c:showPercent val="0"/>
              <c:showBubbleSize val="0"/>
            </c:dLbl>
            <c:dLbl>
              <c:idx val="3"/>
              <c:layout/>
              <c:showLegendKey val="0"/>
              <c:showVal val="1"/>
              <c:showCatName val="0"/>
              <c:showSerName val="0"/>
              <c:showPercent val="0"/>
              <c:showBubbleSize val="0"/>
            </c:dLbl>
            <c:txPr>
              <a:bodyPr/>
              <a:lstStyle/>
              <a:p>
                <a:pPr>
                  <a:defRPr sz="1000"/>
                </a:pPr>
                <a:endParaRPr lang="zh-CN"/>
              </a:p>
            </c:txPr>
            <c:showLegendKey val="0"/>
            <c:showVal val="0"/>
            <c:showCatName val="0"/>
            <c:showSerName val="0"/>
            <c:showPercent val="0"/>
            <c:showBubbleSize val="0"/>
          </c:dLbls>
          <c:cat>
            <c:strRef>
              <c:f>Sheet1!$B$1:$E$1</c:f>
              <c:strCache>
                <c:ptCount val="4"/>
                <c:pt idx="0">
                  <c:v>JUL18</c:v>
                </c:pt>
                <c:pt idx="1">
                  <c:v>OCT18</c:v>
                </c:pt>
                <c:pt idx="2">
                  <c:v>JAN19</c:v>
                </c:pt>
                <c:pt idx="3">
                  <c:v>APR19</c:v>
                </c:pt>
              </c:strCache>
            </c:strRef>
          </c:cat>
          <c:val>
            <c:numRef>
              <c:f>Sheet1!$B$2:$E$2</c:f>
              <c:numCache>
                <c:formatCode>###0;\-###0</c:formatCode>
                <c:ptCount val="4"/>
                <c:pt idx="0">
                  <c:v>5.2159765900000004</c:v>
                </c:pt>
                <c:pt idx="1">
                  <c:v>6.823141476</c:v>
                </c:pt>
                <c:pt idx="2">
                  <c:v>8.6055980939999994</c:v>
                </c:pt>
                <c:pt idx="3">
                  <c:v>-2.3174430660000001</c:v>
                </c:pt>
              </c:numCache>
            </c:numRef>
          </c:val>
        </c:ser>
        <c:ser>
          <c:idx val="1"/>
          <c:order val="1"/>
          <c:tx>
            <c:strRef>
              <c:f>Sheet1!$A$3</c:f>
              <c:strCache>
                <c:ptCount val="1"/>
                <c:pt idx="0">
                  <c:v>Beverage  饮料</c:v>
                </c:pt>
              </c:strCache>
            </c:strRef>
          </c:tx>
          <c:spPr>
            <a:solidFill>
              <a:srgbClr val="FF0000"/>
            </a:solidFill>
          </c:spPr>
          <c:invertIfNegative val="0"/>
          <c:dLbls>
            <c:txPr>
              <a:bodyPr/>
              <a:lstStyle/>
              <a:p>
                <a:pPr>
                  <a:defRPr sz="1000"/>
                </a:pPr>
                <a:endParaRPr lang="zh-CN"/>
              </a:p>
            </c:txPr>
            <c:showLegendKey val="0"/>
            <c:showVal val="1"/>
            <c:showCatName val="0"/>
            <c:showSerName val="0"/>
            <c:showPercent val="0"/>
            <c:showBubbleSize val="0"/>
            <c:showLeaderLines val="0"/>
          </c:dLbls>
          <c:cat>
            <c:strRef>
              <c:f>Sheet1!$B$1:$E$1</c:f>
              <c:strCache>
                <c:ptCount val="4"/>
                <c:pt idx="0">
                  <c:v>JUL18</c:v>
                </c:pt>
                <c:pt idx="1">
                  <c:v>OCT18</c:v>
                </c:pt>
                <c:pt idx="2">
                  <c:v>JAN19</c:v>
                </c:pt>
                <c:pt idx="3">
                  <c:v>APR19</c:v>
                </c:pt>
              </c:strCache>
            </c:strRef>
          </c:cat>
          <c:val>
            <c:numRef>
              <c:f>Sheet1!$B$3:$E$3</c:f>
              <c:numCache>
                <c:formatCode>###0;\-###0</c:formatCode>
                <c:ptCount val="4"/>
                <c:pt idx="0">
                  <c:v>3.5265875659999999</c:v>
                </c:pt>
                <c:pt idx="1">
                  <c:v>4.681620702</c:v>
                </c:pt>
                <c:pt idx="2">
                  <c:v>7.206091754</c:v>
                </c:pt>
                <c:pt idx="3">
                  <c:v>4.719588377</c:v>
                </c:pt>
              </c:numCache>
            </c:numRef>
          </c:val>
        </c:ser>
        <c:ser>
          <c:idx val="2"/>
          <c:order val="2"/>
          <c:tx>
            <c:strRef>
              <c:f>Sheet1!$A$4</c:f>
              <c:strCache>
                <c:ptCount val="1"/>
                <c:pt idx="0">
                  <c:v>Dairy Food  乳制品</c:v>
                </c:pt>
              </c:strCache>
            </c:strRef>
          </c:tx>
          <c:spPr>
            <a:solidFill>
              <a:srgbClr val="DCC072"/>
            </a:solidFill>
          </c:spPr>
          <c:invertIfNegative val="0"/>
          <c:dLbls>
            <c:txPr>
              <a:bodyPr/>
              <a:lstStyle/>
              <a:p>
                <a:pPr>
                  <a:defRPr sz="1000"/>
                </a:pPr>
                <a:endParaRPr lang="zh-CN"/>
              </a:p>
            </c:txPr>
            <c:showLegendKey val="0"/>
            <c:showVal val="1"/>
            <c:showCatName val="0"/>
            <c:showSerName val="0"/>
            <c:showPercent val="0"/>
            <c:showBubbleSize val="0"/>
            <c:showLeaderLines val="0"/>
          </c:dLbls>
          <c:cat>
            <c:strRef>
              <c:f>Sheet1!$B$1:$E$1</c:f>
              <c:strCache>
                <c:ptCount val="4"/>
                <c:pt idx="0">
                  <c:v>JUL18</c:v>
                </c:pt>
                <c:pt idx="1">
                  <c:v>OCT18</c:v>
                </c:pt>
                <c:pt idx="2">
                  <c:v>JAN19</c:v>
                </c:pt>
                <c:pt idx="3">
                  <c:v>APR19</c:v>
                </c:pt>
              </c:strCache>
            </c:strRef>
          </c:cat>
          <c:val>
            <c:numRef>
              <c:f>Sheet1!$B$4:$E$4</c:f>
              <c:numCache>
                <c:formatCode>###0;\-###0</c:formatCode>
                <c:ptCount val="4"/>
                <c:pt idx="0">
                  <c:v>7.1669476650000004</c:v>
                </c:pt>
                <c:pt idx="1">
                  <c:v>7.2298138219999997</c:v>
                </c:pt>
                <c:pt idx="2">
                  <c:v>3.9067756</c:v>
                </c:pt>
                <c:pt idx="3">
                  <c:v>0.195902031</c:v>
                </c:pt>
              </c:numCache>
            </c:numRef>
          </c:val>
        </c:ser>
        <c:ser>
          <c:idx val="3"/>
          <c:order val="3"/>
          <c:tx>
            <c:strRef>
              <c:f>Sheet1!$A$5</c:f>
              <c:strCache>
                <c:ptCount val="1"/>
                <c:pt idx="0">
                  <c:v>Other Food  其它食品</c:v>
                </c:pt>
              </c:strCache>
            </c:strRef>
          </c:tx>
          <c:invertIfNegative val="0"/>
          <c:dPt>
            <c:idx val="0"/>
            <c:invertIfNegative val="0"/>
            <c:bubble3D val="0"/>
            <c:spPr>
              <a:solidFill>
                <a:srgbClr val="FFCD00"/>
              </a:solidFill>
            </c:spPr>
          </c:dPt>
          <c:dLbls>
            <c:txPr>
              <a:bodyPr/>
              <a:lstStyle/>
              <a:p>
                <a:pPr>
                  <a:defRPr sz="1000"/>
                </a:pPr>
                <a:endParaRPr lang="zh-CN"/>
              </a:p>
            </c:txPr>
            <c:showLegendKey val="0"/>
            <c:showVal val="1"/>
            <c:showCatName val="0"/>
            <c:showSerName val="0"/>
            <c:showPercent val="0"/>
            <c:showBubbleSize val="0"/>
            <c:showLeaderLines val="0"/>
          </c:dLbls>
          <c:cat>
            <c:strRef>
              <c:f>Sheet1!$B$1:$E$1</c:f>
              <c:strCache>
                <c:ptCount val="4"/>
                <c:pt idx="0">
                  <c:v>JUL18</c:v>
                </c:pt>
                <c:pt idx="1">
                  <c:v>OCT18</c:v>
                </c:pt>
                <c:pt idx="2">
                  <c:v>JAN19</c:v>
                </c:pt>
                <c:pt idx="3">
                  <c:v>APR19</c:v>
                </c:pt>
              </c:strCache>
            </c:strRef>
          </c:cat>
          <c:val>
            <c:numRef>
              <c:f>Sheet1!$B$5:$E$5</c:f>
              <c:numCache>
                <c:formatCode>###0;\-###0</c:formatCode>
                <c:ptCount val="4"/>
                <c:pt idx="0">
                  <c:v>2.5150895489999998</c:v>
                </c:pt>
                <c:pt idx="1">
                  <c:v>5.050473072</c:v>
                </c:pt>
                <c:pt idx="2">
                  <c:v>5.7825376070000001</c:v>
                </c:pt>
                <c:pt idx="3">
                  <c:v>-1.904994885</c:v>
                </c:pt>
              </c:numCache>
            </c:numRef>
          </c:val>
        </c:ser>
        <c:dLbls>
          <c:showLegendKey val="0"/>
          <c:showVal val="0"/>
          <c:showCatName val="0"/>
          <c:showSerName val="0"/>
          <c:showPercent val="0"/>
          <c:showBubbleSize val="0"/>
        </c:dLbls>
        <c:gapWidth val="50"/>
        <c:axId val="123126528"/>
        <c:axId val="123128064"/>
      </c:barChart>
      <c:catAx>
        <c:axId val="123126528"/>
        <c:scaling>
          <c:orientation val="minMax"/>
        </c:scaling>
        <c:delete val="0"/>
        <c:axPos val="b"/>
        <c:numFmt formatCode="General" sourceLinked="1"/>
        <c:majorTickMark val="out"/>
        <c:minorTickMark val="none"/>
        <c:tickLblPos val="low"/>
        <c:txPr>
          <a:bodyPr/>
          <a:lstStyle/>
          <a:p>
            <a:pPr>
              <a:defRPr sz="1200"/>
            </a:pPr>
            <a:endParaRPr lang="zh-CN"/>
          </a:p>
        </c:txPr>
        <c:crossAx val="123128064"/>
        <c:crosses val="autoZero"/>
        <c:auto val="1"/>
        <c:lblAlgn val="ctr"/>
        <c:lblOffset val="100"/>
        <c:noMultiLvlLbl val="0"/>
      </c:catAx>
      <c:valAx>
        <c:axId val="123128064"/>
        <c:scaling>
          <c:orientation val="minMax"/>
        </c:scaling>
        <c:delete val="0"/>
        <c:axPos val="l"/>
        <c:majorGridlines>
          <c:spPr>
            <a:ln>
              <a:solidFill>
                <a:schemeClr val="bg1">
                  <a:lumMod val="75000"/>
                </a:schemeClr>
              </a:solidFill>
            </a:ln>
          </c:spPr>
        </c:majorGridlines>
        <c:numFmt formatCode="###0;\-###0" sourceLinked="1"/>
        <c:majorTickMark val="out"/>
        <c:minorTickMark val="none"/>
        <c:tickLblPos val="nextTo"/>
        <c:txPr>
          <a:bodyPr/>
          <a:lstStyle/>
          <a:p>
            <a:pPr>
              <a:defRPr sz="1200"/>
            </a:pPr>
            <a:endParaRPr lang="zh-CN"/>
          </a:p>
        </c:txPr>
        <c:crossAx val="123126528"/>
        <c:crosses val="autoZero"/>
        <c:crossBetween val="between"/>
        <c:majorUnit val="2"/>
      </c:valAx>
      <c:spPr>
        <a:ln>
          <a:solidFill>
            <a:schemeClr val="bg1">
              <a:lumMod val="75000"/>
            </a:schemeClr>
          </a:solidFill>
        </a:ln>
      </c:spPr>
    </c:plotArea>
    <c:legend>
      <c:legendPos val="b"/>
      <c:layout>
        <c:manualLayout>
          <c:xMode val="edge"/>
          <c:yMode val="edge"/>
          <c:x val="6.2041717586934782E-2"/>
          <c:y val="0.86908590616368298"/>
          <c:w val="0.88969541578713474"/>
          <c:h val="0.11266899463278027"/>
        </c:manualLayout>
      </c:layout>
      <c:overlay val="0"/>
      <c:txPr>
        <a:bodyPr/>
        <a:lstStyle/>
        <a:p>
          <a:pPr>
            <a:defRPr sz="1200"/>
          </a:pPr>
          <a:endParaRPr lang="zh-CN"/>
        </a:p>
      </c:txPr>
    </c:legend>
    <c:plotVisOnly val="1"/>
    <c:dispBlanksAs val="gap"/>
    <c:showDLblsOverMax val="0"/>
  </c:chart>
  <c:txPr>
    <a:bodyPr/>
    <a:lstStyle/>
    <a:p>
      <a:pPr>
        <a:defRPr sz="1400" b="1"/>
      </a:pPr>
      <a:endParaRPr lang="zh-CN"/>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082001246565828"/>
          <c:y val="3.7308888755950197E-2"/>
          <c:w val="0.85497562417735118"/>
          <c:h val="0.733444948424534"/>
        </c:manualLayout>
      </c:layout>
      <c:barChart>
        <c:barDir val="col"/>
        <c:grouping val="clustered"/>
        <c:varyColors val="0"/>
        <c:ser>
          <c:idx val="0"/>
          <c:order val="0"/>
          <c:tx>
            <c:strRef>
              <c:f>Sheet1!$A$2</c:f>
              <c:strCache>
                <c:ptCount val="1"/>
                <c:pt idx="0">
                  <c:v>Household  家庭清洁</c:v>
                </c:pt>
              </c:strCache>
            </c:strRef>
          </c:tx>
          <c:spPr>
            <a:solidFill>
              <a:srgbClr val="8CDF41"/>
            </a:solidFill>
          </c:spPr>
          <c:invertIfNegative val="0"/>
          <c:dPt>
            <c:idx val="0"/>
            <c:invertIfNegative val="0"/>
            <c:bubble3D val="0"/>
          </c:dPt>
          <c:dPt>
            <c:idx val="1"/>
            <c:invertIfNegative val="0"/>
            <c:bubble3D val="0"/>
          </c:dPt>
          <c:dPt>
            <c:idx val="2"/>
            <c:invertIfNegative val="0"/>
            <c:bubble3D val="0"/>
          </c:dPt>
          <c:dPt>
            <c:idx val="3"/>
            <c:invertIfNegative val="0"/>
            <c:bubble3D val="0"/>
          </c:dPt>
          <c:dLbls>
            <c:dLbl>
              <c:idx val="0"/>
              <c:layout/>
              <c:showLegendKey val="0"/>
              <c:showVal val="1"/>
              <c:showCatName val="0"/>
              <c:showSerName val="0"/>
              <c:showPercent val="0"/>
              <c:showBubbleSize val="0"/>
            </c:dLbl>
            <c:dLbl>
              <c:idx val="1"/>
              <c:layout/>
              <c:showLegendKey val="0"/>
              <c:showVal val="1"/>
              <c:showCatName val="0"/>
              <c:showSerName val="0"/>
              <c:showPercent val="0"/>
              <c:showBubbleSize val="0"/>
            </c:dLbl>
            <c:dLbl>
              <c:idx val="2"/>
              <c:layout/>
              <c:showLegendKey val="0"/>
              <c:showVal val="1"/>
              <c:showCatName val="0"/>
              <c:showSerName val="0"/>
              <c:showPercent val="0"/>
              <c:showBubbleSize val="0"/>
            </c:dLbl>
            <c:dLbl>
              <c:idx val="3"/>
              <c:layout/>
              <c:showLegendKey val="0"/>
              <c:showVal val="1"/>
              <c:showCatName val="0"/>
              <c:showSerName val="0"/>
              <c:showPercent val="0"/>
              <c:showBubbleSize val="0"/>
            </c:dLbl>
            <c:txPr>
              <a:bodyPr/>
              <a:lstStyle/>
              <a:p>
                <a:pPr>
                  <a:defRPr sz="1000"/>
                </a:pPr>
                <a:endParaRPr lang="zh-CN"/>
              </a:p>
            </c:txPr>
            <c:showLegendKey val="0"/>
            <c:showVal val="0"/>
            <c:showCatName val="0"/>
            <c:showSerName val="0"/>
            <c:showPercent val="0"/>
            <c:showBubbleSize val="0"/>
          </c:dLbls>
          <c:cat>
            <c:strRef>
              <c:f>Sheet1!$B$1:$E$1</c:f>
              <c:strCache>
                <c:ptCount val="4"/>
                <c:pt idx="0">
                  <c:v>JUL18</c:v>
                </c:pt>
                <c:pt idx="1">
                  <c:v>OCT18</c:v>
                </c:pt>
                <c:pt idx="2">
                  <c:v>JAN19</c:v>
                </c:pt>
                <c:pt idx="3">
                  <c:v>APR19</c:v>
                </c:pt>
              </c:strCache>
            </c:strRef>
          </c:cat>
          <c:val>
            <c:numRef>
              <c:f>Sheet1!$B$2:$E$2</c:f>
              <c:numCache>
                <c:formatCode>###0;\-###0</c:formatCode>
                <c:ptCount val="4"/>
                <c:pt idx="0">
                  <c:v>5.7931295379999996</c:v>
                </c:pt>
                <c:pt idx="1">
                  <c:v>6.8222234159999999</c:v>
                </c:pt>
                <c:pt idx="2">
                  <c:v>5.1331269319999997</c:v>
                </c:pt>
                <c:pt idx="3">
                  <c:v>1.5098674249999999</c:v>
                </c:pt>
              </c:numCache>
            </c:numRef>
          </c:val>
        </c:ser>
        <c:ser>
          <c:idx val="1"/>
          <c:order val="1"/>
          <c:tx>
            <c:strRef>
              <c:f>Sheet1!$A$3</c:f>
              <c:strCache>
                <c:ptCount val="1"/>
                <c:pt idx="0">
                  <c:v>Personal Care  个人护理</c:v>
                </c:pt>
              </c:strCache>
            </c:strRef>
          </c:tx>
          <c:spPr>
            <a:solidFill>
              <a:srgbClr val="FF0000"/>
            </a:solidFill>
          </c:spPr>
          <c:invertIfNegative val="0"/>
          <c:dLbls>
            <c:txPr>
              <a:bodyPr/>
              <a:lstStyle/>
              <a:p>
                <a:pPr>
                  <a:defRPr sz="1000"/>
                </a:pPr>
                <a:endParaRPr lang="zh-CN"/>
              </a:p>
            </c:txPr>
            <c:showLegendKey val="0"/>
            <c:showVal val="1"/>
            <c:showCatName val="0"/>
            <c:showSerName val="0"/>
            <c:showPercent val="0"/>
            <c:showBubbleSize val="0"/>
            <c:showLeaderLines val="0"/>
          </c:dLbls>
          <c:cat>
            <c:strRef>
              <c:f>Sheet1!$B$1:$E$1</c:f>
              <c:strCache>
                <c:ptCount val="4"/>
                <c:pt idx="0">
                  <c:v>JUL18</c:v>
                </c:pt>
                <c:pt idx="1">
                  <c:v>OCT18</c:v>
                </c:pt>
                <c:pt idx="2">
                  <c:v>JAN19</c:v>
                </c:pt>
                <c:pt idx="3">
                  <c:v>APR19</c:v>
                </c:pt>
              </c:strCache>
            </c:strRef>
          </c:cat>
          <c:val>
            <c:numRef>
              <c:f>Sheet1!$B$3:$E$3</c:f>
              <c:numCache>
                <c:formatCode>###0;\-###0</c:formatCode>
                <c:ptCount val="4"/>
                <c:pt idx="0">
                  <c:v>7.8152280630000002</c:v>
                </c:pt>
                <c:pt idx="1">
                  <c:v>10.746110943</c:v>
                </c:pt>
                <c:pt idx="2">
                  <c:v>5.6104164660000002</c:v>
                </c:pt>
                <c:pt idx="3">
                  <c:v>4.4271471450000002</c:v>
                </c:pt>
              </c:numCache>
            </c:numRef>
          </c:val>
        </c:ser>
        <c:ser>
          <c:idx val="2"/>
          <c:order val="2"/>
          <c:tx>
            <c:strRef>
              <c:f>Sheet1!$A$4</c:f>
              <c:strCache>
                <c:ptCount val="1"/>
                <c:pt idx="0">
                  <c:v>Insect Control  驱虫产品</c:v>
                </c:pt>
              </c:strCache>
            </c:strRef>
          </c:tx>
          <c:spPr>
            <a:solidFill>
              <a:srgbClr val="DCC072"/>
            </a:solidFill>
          </c:spPr>
          <c:invertIfNegative val="0"/>
          <c:dLbls>
            <c:txPr>
              <a:bodyPr/>
              <a:lstStyle/>
              <a:p>
                <a:pPr>
                  <a:defRPr sz="1000"/>
                </a:pPr>
                <a:endParaRPr lang="zh-CN"/>
              </a:p>
            </c:txPr>
            <c:showLegendKey val="0"/>
            <c:showVal val="1"/>
            <c:showCatName val="0"/>
            <c:showSerName val="0"/>
            <c:showPercent val="0"/>
            <c:showBubbleSize val="0"/>
            <c:showLeaderLines val="0"/>
          </c:dLbls>
          <c:cat>
            <c:strRef>
              <c:f>Sheet1!$B$1:$E$1</c:f>
              <c:strCache>
                <c:ptCount val="4"/>
                <c:pt idx="0">
                  <c:v>JUL18</c:v>
                </c:pt>
                <c:pt idx="1">
                  <c:v>OCT18</c:v>
                </c:pt>
                <c:pt idx="2">
                  <c:v>JAN19</c:v>
                </c:pt>
                <c:pt idx="3">
                  <c:v>APR19</c:v>
                </c:pt>
              </c:strCache>
            </c:strRef>
          </c:cat>
          <c:val>
            <c:numRef>
              <c:f>Sheet1!$B$4:$E$4</c:f>
              <c:numCache>
                <c:formatCode>###0;\-###0</c:formatCode>
                <c:ptCount val="4"/>
                <c:pt idx="0">
                  <c:v>3.5802937359999998</c:v>
                </c:pt>
                <c:pt idx="1">
                  <c:v>4.0700580479999999</c:v>
                </c:pt>
                <c:pt idx="2">
                  <c:v>18.386900815000001</c:v>
                </c:pt>
                <c:pt idx="3">
                  <c:v>9.7205971380000005</c:v>
                </c:pt>
              </c:numCache>
            </c:numRef>
          </c:val>
        </c:ser>
        <c:ser>
          <c:idx val="3"/>
          <c:order val="3"/>
          <c:tx>
            <c:strRef>
              <c:f>Sheet1!$A$5</c:f>
              <c:strCache>
                <c:ptCount val="1"/>
                <c:pt idx="0">
                  <c:v>Hair Products  头发护理</c:v>
                </c:pt>
              </c:strCache>
            </c:strRef>
          </c:tx>
          <c:invertIfNegative val="0"/>
          <c:dPt>
            <c:idx val="0"/>
            <c:invertIfNegative val="0"/>
            <c:bubble3D val="0"/>
            <c:spPr>
              <a:solidFill>
                <a:srgbClr val="FFCD00"/>
              </a:solidFill>
            </c:spPr>
          </c:dPt>
          <c:dLbls>
            <c:txPr>
              <a:bodyPr/>
              <a:lstStyle/>
              <a:p>
                <a:pPr>
                  <a:defRPr sz="1000"/>
                </a:pPr>
                <a:endParaRPr lang="zh-CN"/>
              </a:p>
            </c:txPr>
            <c:showLegendKey val="0"/>
            <c:showVal val="1"/>
            <c:showCatName val="0"/>
            <c:showSerName val="0"/>
            <c:showPercent val="0"/>
            <c:showBubbleSize val="0"/>
            <c:showLeaderLines val="0"/>
          </c:dLbls>
          <c:cat>
            <c:strRef>
              <c:f>Sheet1!$B$1:$E$1</c:f>
              <c:strCache>
                <c:ptCount val="4"/>
                <c:pt idx="0">
                  <c:v>JUL18</c:v>
                </c:pt>
                <c:pt idx="1">
                  <c:v>OCT18</c:v>
                </c:pt>
                <c:pt idx="2">
                  <c:v>JAN19</c:v>
                </c:pt>
                <c:pt idx="3">
                  <c:v>APR19</c:v>
                </c:pt>
              </c:strCache>
            </c:strRef>
          </c:cat>
          <c:val>
            <c:numRef>
              <c:f>Sheet1!$B$5:$E$5</c:f>
              <c:numCache>
                <c:formatCode>###0;\-###0</c:formatCode>
                <c:ptCount val="4"/>
                <c:pt idx="0">
                  <c:v>5.0592847619999999</c:v>
                </c:pt>
                <c:pt idx="1">
                  <c:v>5.8813818209999997</c:v>
                </c:pt>
                <c:pt idx="2">
                  <c:v>3.844234937</c:v>
                </c:pt>
                <c:pt idx="3">
                  <c:v>2.3720002070000001</c:v>
                </c:pt>
              </c:numCache>
            </c:numRef>
          </c:val>
        </c:ser>
        <c:dLbls>
          <c:showLegendKey val="0"/>
          <c:showVal val="0"/>
          <c:showCatName val="0"/>
          <c:showSerName val="0"/>
          <c:showPercent val="0"/>
          <c:showBubbleSize val="0"/>
        </c:dLbls>
        <c:gapWidth val="50"/>
        <c:axId val="123801600"/>
        <c:axId val="123803136"/>
      </c:barChart>
      <c:catAx>
        <c:axId val="123801600"/>
        <c:scaling>
          <c:orientation val="minMax"/>
        </c:scaling>
        <c:delete val="0"/>
        <c:axPos val="b"/>
        <c:numFmt formatCode="General" sourceLinked="1"/>
        <c:majorTickMark val="out"/>
        <c:minorTickMark val="none"/>
        <c:tickLblPos val="low"/>
        <c:txPr>
          <a:bodyPr/>
          <a:lstStyle/>
          <a:p>
            <a:pPr>
              <a:defRPr sz="1200"/>
            </a:pPr>
            <a:endParaRPr lang="zh-CN"/>
          </a:p>
        </c:txPr>
        <c:crossAx val="123803136"/>
        <c:crosses val="autoZero"/>
        <c:auto val="1"/>
        <c:lblAlgn val="ctr"/>
        <c:lblOffset val="100"/>
        <c:noMultiLvlLbl val="0"/>
      </c:catAx>
      <c:valAx>
        <c:axId val="123803136"/>
        <c:scaling>
          <c:orientation val="minMax"/>
        </c:scaling>
        <c:delete val="0"/>
        <c:axPos val="l"/>
        <c:majorGridlines>
          <c:spPr>
            <a:ln>
              <a:solidFill>
                <a:schemeClr val="bg1">
                  <a:lumMod val="75000"/>
                </a:schemeClr>
              </a:solidFill>
            </a:ln>
          </c:spPr>
        </c:majorGridlines>
        <c:numFmt formatCode="###0;\-###0" sourceLinked="1"/>
        <c:majorTickMark val="out"/>
        <c:minorTickMark val="none"/>
        <c:tickLblPos val="nextTo"/>
        <c:txPr>
          <a:bodyPr/>
          <a:lstStyle/>
          <a:p>
            <a:pPr>
              <a:defRPr sz="1200"/>
            </a:pPr>
            <a:endParaRPr lang="zh-CN"/>
          </a:p>
        </c:txPr>
        <c:crossAx val="123801600"/>
        <c:crosses val="autoZero"/>
        <c:crossBetween val="between"/>
        <c:majorUnit val="2"/>
      </c:valAx>
      <c:spPr>
        <a:ln>
          <a:solidFill>
            <a:schemeClr val="bg1">
              <a:lumMod val="75000"/>
            </a:schemeClr>
          </a:solidFill>
        </a:ln>
      </c:spPr>
    </c:plotArea>
    <c:legend>
      <c:legendPos val="b"/>
      <c:layout>
        <c:manualLayout>
          <c:xMode val="edge"/>
          <c:yMode val="edge"/>
          <c:x val="6.2041717586934782E-2"/>
          <c:y val="0.86908590616368298"/>
          <c:w val="0.88969541578713474"/>
          <c:h val="0.11266899463278027"/>
        </c:manualLayout>
      </c:layout>
      <c:overlay val="0"/>
      <c:txPr>
        <a:bodyPr/>
        <a:lstStyle/>
        <a:p>
          <a:pPr>
            <a:defRPr sz="1200"/>
          </a:pPr>
          <a:endParaRPr lang="zh-CN"/>
        </a:p>
      </c:txPr>
    </c:legend>
    <c:plotVisOnly val="1"/>
    <c:dispBlanksAs val="gap"/>
    <c:showDLblsOverMax val="0"/>
  </c:chart>
  <c:txPr>
    <a:bodyPr/>
    <a:lstStyle/>
    <a:p>
      <a:pPr>
        <a:defRPr sz="1400" b="1"/>
      </a:pPr>
      <a:endParaRPr lang="zh-CN"/>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68610294551856E-2"/>
          <c:y val="3.7308888755950197E-2"/>
          <c:w val="0.91167465310871887"/>
          <c:h val="0.7361172832648224"/>
        </c:manualLayout>
      </c:layout>
      <c:lineChart>
        <c:grouping val="standard"/>
        <c:varyColors val="0"/>
        <c:ser>
          <c:idx val="0"/>
          <c:order val="0"/>
          <c:tx>
            <c:strRef>
              <c:f>Sheet1!$A$2</c:f>
              <c:strCache>
                <c:ptCount val="1"/>
                <c:pt idx="0">
                  <c:v>Impulse Food  即食食品</c:v>
                </c:pt>
              </c:strCache>
            </c:strRef>
          </c:tx>
          <c:spPr>
            <a:ln>
              <a:solidFill>
                <a:srgbClr val="8CDF41"/>
              </a:solidFill>
            </a:ln>
          </c:spPr>
          <c:marker>
            <c:spPr>
              <a:solidFill>
                <a:srgbClr val="8CDF41"/>
              </a:solidFill>
              <a:ln>
                <a:solidFill>
                  <a:srgbClr val="8CDF41"/>
                </a:solidFill>
              </a:ln>
            </c:spPr>
          </c:marker>
          <c:dPt>
            <c:idx val="0"/>
            <c:bubble3D val="0"/>
          </c:dPt>
          <c:dPt>
            <c:idx val="1"/>
            <c:bubble3D val="0"/>
          </c:dPt>
          <c:dPt>
            <c:idx val="2"/>
            <c:bubble3D val="0"/>
          </c:dPt>
          <c:dPt>
            <c:idx val="3"/>
            <c:bubble3D val="0"/>
          </c:dPt>
          <c:cat>
            <c:strRef>
              <c:f>Sheet1!$B$1:$N$1</c:f>
              <c:strCache>
                <c:ptCount val="13"/>
                <c:pt idx="0">
                  <c:v>APR18</c:v>
                </c:pt>
                <c:pt idx="1">
                  <c:v>MAY18</c:v>
                </c:pt>
                <c:pt idx="2">
                  <c:v>JUN18</c:v>
                </c:pt>
                <c:pt idx="3">
                  <c:v>JUL18</c:v>
                </c:pt>
                <c:pt idx="4">
                  <c:v>AUG18</c:v>
                </c:pt>
                <c:pt idx="5">
                  <c:v>SEP18</c:v>
                </c:pt>
                <c:pt idx="6">
                  <c:v>OCT18</c:v>
                </c:pt>
                <c:pt idx="7">
                  <c:v>NOV18</c:v>
                </c:pt>
                <c:pt idx="8">
                  <c:v>DEC18</c:v>
                </c:pt>
                <c:pt idx="9">
                  <c:v>JAN19</c:v>
                </c:pt>
                <c:pt idx="10">
                  <c:v>FEB19</c:v>
                </c:pt>
                <c:pt idx="11">
                  <c:v>MAR19</c:v>
                </c:pt>
                <c:pt idx="12">
                  <c:v>APR19</c:v>
                </c:pt>
              </c:strCache>
            </c:strRef>
          </c:cat>
          <c:val>
            <c:numRef>
              <c:f>Sheet1!$B$2:$N$2</c:f>
              <c:numCache>
                <c:formatCode>###0;\-###0</c:formatCode>
                <c:ptCount val="13"/>
                <c:pt idx="0">
                  <c:v>3.5945575989999998</c:v>
                </c:pt>
                <c:pt idx="1">
                  <c:v>3.6028336589999999</c:v>
                </c:pt>
                <c:pt idx="2">
                  <c:v>5.4478061929999999</c:v>
                </c:pt>
                <c:pt idx="3">
                  <c:v>6.615390992</c:v>
                </c:pt>
                <c:pt idx="4">
                  <c:v>7.7827729579999998</c:v>
                </c:pt>
                <c:pt idx="5">
                  <c:v>8.4244337579999993</c:v>
                </c:pt>
                <c:pt idx="6">
                  <c:v>4.3841931279999997</c:v>
                </c:pt>
                <c:pt idx="7">
                  <c:v>5.3518571570000004</c:v>
                </c:pt>
                <c:pt idx="8">
                  <c:v>4.1807102819999997</c:v>
                </c:pt>
                <c:pt idx="9">
                  <c:v>14.93518109</c:v>
                </c:pt>
                <c:pt idx="10">
                  <c:v>-5.3495076680000002</c:v>
                </c:pt>
                <c:pt idx="11">
                  <c:v>-2.5620702519999998</c:v>
                </c:pt>
                <c:pt idx="12">
                  <c:v>3.2096405080000001</c:v>
                </c:pt>
              </c:numCache>
            </c:numRef>
          </c:val>
          <c:smooth val="0"/>
        </c:ser>
        <c:ser>
          <c:idx val="1"/>
          <c:order val="1"/>
          <c:tx>
            <c:strRef>
              <c:f>Sheet1!$A$3</c:f>
              <c:strCache>
                <c:ptCount val="1"/>
                <c:pt idx="0">
                  <c:v>Beverage  饮料</c:v>
                </c:pt>
              </c:strCache>
            </c:strRef>
          </c:tx>
          <c:spPr>
            <a:ln>
              <a:solidFill>
                <a:srgbClr val="FF0000"/>
              </a:solidFill>
            </a:ln>
          </c:spPr>
          <c:marker>
            <c:spPr>
              <a:solidFill>
                <a:srgbClr val="FF0000"/>
              </a:solidFill>
              <a:ln>
                <a:solidFill>
                  <a:srgbClr val="FF0000"/>
                </a:solidFill>
              </a:ln>
            </c:spPr>
          </c:marker>
          <c:cat>
            <c:strRef>
              <c:f>Sheet1!$B$1:$N$1</c:f>
              <c:strCache>
                <c:ptCount val="13"/>
                <c:pt idx="0">
                  <c:v>APR18</c:v>
                </c:pt>
                <c:pt idx="1">
                  <c:v>MAY18</c:v>
                </c:pt>
                <c:pt idx="2">
                  <c:v>JUN18</c:v>
                </c:pt>
                <c:pt idx="3">
                  <c:v>JUL18</c:v>
                </c:pt>
                <c:pt idx="4">
                  <c:v>AUG18</c:v>
                </c:pt>
                <c:pt idx="5">
                  <c:v>SEP18</c:v>
                </c:pt>
                <c:pt idx="6">
                  <c:v>OCT18</c:v>
                </c:pt>
                <c:pt idx="7">
                  <c:v>NOV18</c:v>
                </c:pt>
                <c:pt idx="8">
                  <c:v>DEC18</c:v>
                </c:pt>
                <c:pt idx="9">
                  <c:v>JAN19</c:v>
                </c:pt>
                <c:pt idx="10">
                  <c:v>FEB19</c:v>
                </c:pt>
                <c:pt idx="11">
                  <c:v>MAR19</c:v>
                </c:pt>
                <c:pt idx="12">
                  <c:v>APR19</c:v>
                </c:pt>
              </c:strCache>
            </c:strRef>
          </c:cat>
          <c:val>
            <c:numRef>
              <c:f>Sheet1!$B$3:$N$3</c:f>
              <c:numCache>
                <c:formatCode>###0;\-###0</c:formatCode>
                <c:ptCount val="13"/>
                <c:pt idx="0">
                  <c:v>4.5601112669999999</c:v>
                </c:pt>
                <c:pt idx="1">
                  <c:v>2.471163255</c:v>
                </c:pt>
                <c:pt idx="2">
                  <c:v>6.2696165050000001</c:v>
                </c:pt>
                <c:pt idx="3">
                  <c:v>2.0945486500000001</c:v>
                </c:pt>
                <c:pt idx="4">
                  <c:v>3.8683355960000001</c:v>
                </c:pt>
                <c:pt idx="5">
                  <c:v>6.5354257760000003</c:v>
                </c:pt>
                <c:pt idx="6">
                  <c:v>3.6548924930000002</c:v>
                </c:pt>
                <c:pt idx="7">
                  <c:v>4.9512924649999999</c:v>
                </c:pt>
                <c:pt idx="8">
                  <c:v>8.3232378960000002</c:v>
                </c:pt>
                <c:pt idx="9">
                  <c:v>8.6559687949999997</c:v>
                </c:pt>
                <c:pt idx="10">
                  <c:v>4.0131845430000004</c:v>
                </c:pt>
                <c:pt idx="11">
                  <c:v>3.308196852</c:v>
                </c:pt>
                <c:pt idx="12">
                  <c:v>7.0110150459999998</c:v>
                </c:pt>
              </c:numCache>
            </c:numRef>
          </c:val>
          <c:smooth val="0"/>
        </c:ser>
        <c:ser>
          <c:idx val="2"/>
          <c:order val="2"/>
          <c:tx>
            <c:strRef>
              <c:f>Sheet1!$A$4</c:f>
              <c:strCache>
                <c:ptCount val="1"/>
                <c:pt idx="0">
                  <c:v>Dairy Food  乳制品</c:v>
                </c:pt>
              </c:strCache>
            </c:strRef>
          </c:tx>
          <c:spPr>
            <a:ln>
              <a:solidFill>
                <a:srgbClr val="DCC072"/>
              </a:solidFill>
            </a:ln>
          </c:spPr>
          <c:marker>
            <c:spPr>
              <a:solidFill>
                <a:srgbClr val="DCC072"/>
              </a:solidFill>
              <a:ln>
                <a:solidFill>
                  <a:srgbClr val="DCC072"/>
                </a:solidFill>
              </a:ln>
            </c:spPr>
          </c:marker>
          <c:cat>
            <c:strRef>
              <c:f>Sheet1!$B$1:$N$1</c:f>
              <c:strCache>
                <c:ptCount val="13"/>
                <c:pt idx="0">
                  <c:v>APR18</c:v>
                </c:pt>
                <c:pt idx="1">
                  <c:v>MAY18</c:v>
                </c:pt>
                <c:pt idx="2">
                  <c:v>JUN18</c:v>
                </c:pt>
                <c:pt idx="3">
                  <c:v>JUL18</c:v>
                </c:pt>
                <c:pt idx="4">
                  <c:v>AUG18</c:v>
                </c:pt>
                <c:pt idx="5">
                  <c:v>SEP18</c:v>
                </c:pt>
                <c:pt idx="6">
                  <c:v>OCT18</c:v>
                </c:pt>
                <c:pt idx="7">
                  <c:v>NOV18</c:v>
                </c:pt>
                <c:pt idx="8">
                  <c:v>DEC18</c:v>
                </c:pt>
                <c:pt idx="9">
                  <c:v>JAN19</c:v>
                </c:pt>
                <c:pt idx="10">
                  <c:v>FEB19</c:v>
                </c:pt>
                <c:pt idx="11">
                  <c:v>MAR19</c:v>
                </c:pt>
                <c:pt idx="12">
                  <c:v>APR19</c:v>
                </c:pt>
              </c:strCache>
            </c:strRef>
          </c:cat>
          <c:val>
            <c:numRef>
              <c:f>Sheet1!$B$4:$N$4</c:f>
              <c:numCache>
                <c:formatCode>###0;\-###0</c:formatCode>
                <c:ptCount val="13"/>
                <c:pt idx="0">
                  <c:v>9.0459125060000005</c:v>
                </c:pt>
                <c:pt idx="1">
                  <c:v>6.1976278929999999</c:v>
                </c:pt>
                <c:pt idx="2">
                  <c:v>7.4990057930000003</c:v>
                </c:pt>
                <c:pt idx="3">
                  <c:v>7.7745905239999997</c:v>
                </c:pt>
                <c:pt idx="4">
                  <c:v>5.9240858870000004</c:v>
                </c:pt>
                <c:pt idx="5">
                  <c:v>14.028373564000001</c:v>
                </c:pt>
                <c:pt idx="6">
                  <c:v>1.989356801</c:v>
                </c:pt>
                <c:pt idx="7">
                  <c:v>2.2511429180000002</c:v>
                </c:pt>
                <c:pt idx="8">
                  <c:v>2.6753456</c:v>
                </c:pt>
                <c:pt idx="9">
                  <c:v>6.6037237900000001</c:v>
                </c:pt>
                <c:pt idx="10">
                  <c:v>1.7322738600000001</c:v>
                </c:pt>
                <c:pt idx="11">
                  <c:v>-1.337890113</c:v>
                </c:pt>
                <c:pt idx="12">
                  <c:v>0.17572420999999999</c:v>
                </c:pt>
              </c:numCache>
            </c:numRef>
          </c:val>
          <c:smooth val="0"/>
        </c:ser>
        <c:ser>
          <c:idx val="3"/>
          <c:order val="3"/>
          <c:tx>
            <c:strRef>
              <c:f>Sheet1!$A$5</c:f>
              <c:strCache>
                <c:ptCount val="1"/>
                <c:pt idx="0">
                  <c:v>Other Food  其它食品</c:v>
                </c:pt>
              </c:strCache>
            </c:strRef>
          </c:tx>
          <c:spPr>
            <a:ln>
              <a:solidFill>
                <a:srgbClr val="FFCD00"/>
              </a:solidFill>
            </a:ln>
          </c:spPr>
          <c:marker>
            <c:symbol val="circle"/>
            <c:size val="7"/>
            <c:spPr>
              <a:solidFill>
                <a:srgbClr val="FFCD00"/>
              </a:solidFill>
              <a:ln>
                <a:solidFill>
                  <a:srgbClr val="FFCD00"/>
                </a:solidFill>
              </a:ln>
            </c:spPr>
          </c:marker>
          <c:dPt>
            <c:idx val="0"/>
            <c:bubble3D val="0"/>
          </c:dPt>
          <c:cat>
            <c:strRef>
              <c:f>Sheet1!$B$1:$N$1</c:f>
              <c:strCache>
                <c:ptCount val="13"/>
                <c:pt idx="0">
                  <c:v>APR18</c:v>
                </c:pt>
                <c:pt idx="1">
                  <c:v>MAY18</c:v>
                </c:pt>
                <c:pt idx="2">
                  <c:v>JUN18</c:v>
                </c:pt>
                <c:pt idx="3">
                  <c:v>JUL18</c:v>
                </c:pt>
                <c:pt idx="4">
                  <c:v>AUG18</c:v>
                </c:pt>
                <c:pt idx="5">
                  <c:v>SEP18</c:v>
                </c:pt>
                <c:pt idx="6">
                  <c:v>OCT18</c:v>
                </c:pt>
                <c:pt idx="7">
                  <c:v>NOV18</c:v>
                </c:pt>
                <c:pt idx="8">
                  <c:v>DEC18</c:v>
                </c:pt>
                <c:pt idx="9">
                  <c:v>JAN19</c:v>
                </c:pt>
                <c:pt idx="10">
                  <c:v>FEB19</c:v>
                </c:pt>
                <c:pt idx="11">
                  <c:v>MAR19</c:v>
                </c:pt>
                <c:pt idx="12">
                  <c:v>APR19</c:v>
                </c:pt>
              </c:strCache>
            </c:strRef>
          </c:cat>
          <c:val>
            <c:numRef>
              <c:f>Sheet1!$B$5:$N$5</c:f>
              <c:numCache>
                <c:formatCode>###0;\-###0</c:formatCode>
                <c:ptCount val="13"/>
                <c:pt idx="0">
                  <c:v>2.5939384200000002</c:v>
                </c:pt>
                <c:pt idx="1">
                  <c:v>1.457903588</c:v>
                </c:pt>
                <c:pt idx="2">
                  <c:v>1.551905313</c:v>
                </c:pt>
                <c:pt idx="3">
                  <c:v>4.4920437120000001</c:v>
                </c:pt>
                <c:pt idx="4">
                  <c:v>3.5285496759999999</c:v>
                </c:pt>
                <c:pt idx="5">
                  <c:v>12.880687218</c:v>
                </c:pt>
                <c:pt idx="6">
                  <c:v>-0.63796255300000004</c:v>
                </c:pt>
                <c:pt idx="7">
                  <c:v>0.98764733299999996</c:v>
                </c:pt>
                <c:pt idx="8">
                  <c:v>4.8896053950000002</c:v>
                </c:pt>
                <c:pt idx="9">
                  <c:v>10.609839058</c:v>
                </c:pt>
                <c:pt idx="10">
                  <c:v>-2.776686067</c:v>
                </c:pt>
                <c:pt idx="11">
                  <c:v>-3.4866524349999999</c:v>
                </c:pt>
                <c:pt idx="12">
                  <c:v>1.3342217700000001</c:v>
                </c:pt>
              </c:numCache>
            </c:numRef>
          </c:val>
          <c:smooth val="0"/>
        </c:ser>
        <c:dLbls>
          <c:showLegendKey val="0"/>
          <c:showVal val="0"/>
          <c:showCatName val="0"/>
          <c:showSerName val="0"/>
          <c:showPercent val="0"/>
          <c:showBubbleSize val="0"/>
        </c:dLbls>
        <c:marker val="1"/>
        <c:smooth val="0"/>
        <c:axId val="124930304"/>
        <c:axId val="124940672"/>
      </c:lineChart>
      <c:catAx>
        <c:axId val="124930304"/>
        <c:scaling>
          <c:orientation val="minMax"/>
        </c:scaling>
        <c:delete val="0"/>
        <c:axPos val="b"/>
        <c:numFmt formatCode="General" sourceLinked="1"/>
        <c:majorTickMark val="out"/>
        <c:minorTickMark val="none"/>
        <c:tickLblPos val="low"/>
        <c:txPr>
          <a:bodyPr/>
          <a:lstStyle/>
          <a:p>
            <a:pPr>
              <a:defRPr sz="1200"/>
            </a:pPr>
            <a:endParaRPr lang="zh-CN"/>
          </a:p>
        </c:txPr>
        <c:crossAx val="124940672"/>
        <c:crosses val="autoZero"/>
        <c:auto val="1"/>
        <c:lblAlgn val="ctr"/>
        <c:lblOffset val="100"/>
        <c:noMultiLvlLbl val="0"/>
      </c:catAx>
      <c:valAx>
        <c:axId val="124940672"/>
        <c:scaling>
          <c:orientation val="minMax"/>
        </c:scaling>
        <c:delete val="0"/>
        <c:axPos val="l"/>
        <c:majorGridlines>
          <c:spPr>
            <a:ln>
              <a:solidFill>
                <a:schemeClr val="bg1">
                  <a:lumMod val="75000"/>
                </a:schemeClr>
              </a:solidFill>
            </a:ln>
          </c:spPr>
        </c:majorGridlines>
        <c:numFmt formatCode="###0;\-###0" sourceLinked="1"/>
        <c:majorTickMark val="out"/>
        <c:minorTickMark val="none"/>
        <c:tickLblPos val="nextTo"/>
        <c:txPr>
          <a:bodyPr/>
          <a:lstStyle/>
          <a:p>
            <a:pPr>
              <a:defRPr sz="1200"/>
            </a:pPr>
            <a:endParaRPr lang="zh-CN"/>
          </a:p>
        </c:txPr>
        <c:crossAx val="124930304"/>
        <c:crosses val="autoZero"/>
        <c:crossBetween val="between"/>
        <c:majorUnit val="5"/>
      </c:valAx>
      <c:spPr>
        <a:ln>
          <a:solidFill>
            <a:schemeClr val="bg1">
              <a:lumMod val="75000"/>
            </a:schemeClr>
          </a:solidFill>
        </a:ln>
      </c:spPr>
    </c:plotArea>
    <c:legend>
      <c:legendPos val="b"/>
      <c:layout/>
      <c:overlay val="0"/>
      <c:txPr>
        <a:bodyPr/>
        <a:lstStyle/>
        <a:p>
          <a:pPr>
            <a:defRPr sz="1200"/>
          </a:pPr>
          <a:endParaRPr lang="zh-CN"/>
        </a:p>
      </c:txPr>
    </c:legend>
    <c:plotVisOnly val="1"/>
    <c:dispBlanksAs val="gap"/>
    <c:showDLblsOverMax val="0"/>
  </c:chart>
  <c:txPr>
    <a:bodyPr/>
    <a:lstStyle/>
    <a:p>
      <a:pPr>
        <a:defRPr sz="1400" b="1"/>
      </a:pPr>
      <a:endParaRPr lang="zh-CN"/>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68610294551856E-2"/>
          <c:y val="3.7308888755950197E-2"/>
          <c:w val="0.91167465310871887"/>
          <c:h val="0.7361172832648224"/>
        </c:manualLayout>
      </c:layout>
      <c:lineChart>
        <c:grouping val="standard"/>
        <c:varyColors val="0"/>
        <c:ser>
          <c:idx val="0"/>
          <c:order val="0"/>
          <c:tx>
            <c:strRef>
              <c:f>Sheet1!$A$2</c:f>
              <c:strCache>
                <c:ptCount val="1"/>
                <c:pt idx="0">
                  <c:v>Household  家庭清洁</c:v>
                </c:pt>
              </c:strCache>
            </c:strRef>
          </c:tx>
          <c:spPr>
            <a:ln>
              <a:solidFill>
                <a:srgbClr val="8CDF41"/>
              </a:solidFill>
            </a:ln>
          </c:spPr>
          <c:marker>
            <c:spPr>
              <a:solidFill>
                <a:srgbClr val="8CDF41"/>
              </a:solidFill>
              <a:ln>
                <a:solidFill>
                  <a:srgbClr val="8CDF41"/>
                </a:solidFill>
              </a:ln>
            </c:spPr>
          </c:marker>
          <c:dPt>
            <c:idx val="0"/>
            <c:bubble3D val="0"/>
          </c:dPt>
          <c:dPt>
            <c:idx val="1"/>
            <c:bubble3D val="0"/>
          </c:dPt>
          <c:dPt>
            <c:idx val="2"/>
            <c:bubble3D val="0"/>
          </c:dPt>
          <c:dPt>
            <c:idx val="3"/>
            <c:bubble3D val="0"/>
          </c:dPt>
          <c:cat>
            <c:strRef>
              <c:f>Sheet1!$B$1:$N$1</c:f>
              <c:strCache>
                <c:ptCount val="13"/>
                <c:pt idx="0">
                  <c:v>APR18</c:v>
                </c:pt>
                <c:pt idx="1">
                  <c:v>MAY18</c:v>
                </c:pt>
                <c:pt idx="2">
                  <c:v>JUN18</c:v>
                </c:pt>
                <c:pt idx="3">
                  <c:v>JUL18</c:v>
                </c:pt>
                <c:pt idx="4">
                  <c:v>AUG18</c:v>
                </c:pt>
                <c:pt idx="5">
                  <c:v>SEP18</c:v>
                </c:pt>
                <c:pt idx="6">
                  <c:v>OCT18</c:v>
                </c:pt>
                <c:pt idx="7">
                  <c:v>NOV18</c:v>
                </c:pt>
                <c:pt idx="8">
                  <c:v>DEC18</c:v>
                </c:pt>
                <c:pt idx="9">
                  <c:v>JAN19</c:v>
                </c:pt>
                <c:pt idx="10">
                  <c:v>FEB19</c:v>
                </c:pt>
                <c:pt idx="11">
                  <c:v>MAR19</c:v>
                </c:pt>
                <c:pt idx="12">
                  <c:v>APR19</c:v>
                </c:pt>
              </c:strCache>
            </c:strRef>
          </c:cat>
          <c:val>
            <c:numRef>
              <c:f>Sheet1!$B$2:$N$2</c:f>
              <c:numCache>
                <c:formatCode>###0;\-###0</c:formatCode>
                <c:ptCount val="13"/>
                <c:pt idx="0">
                  <c:v>6.6137577319999998</c:v>
                </c:pt>
                <c:pt idx="1">
                  <c:v>5.3678018390000002</c:v>
                </c:pt>
                <c:pt idx="2">
                  <c:v>4.8323752799999999</c:v>
                </c:pt>
                <c:pt idx="3">
                  <c:v>7.0922190189999998</c:v>
                </c:pt>
                <c:pt idx="4">
                  <c:v>5.765128786</c:v>
                </c:pt>
                <c:pt idx="5">
                  <c:v>9.6440063840000008</c:v>
                </c:pt>
                <c:pt idx="6">
                  <c:v>5.1323527640000002</c:v>
                </c:pt>
                <c:pt idx="7">
                  <c:v>3.737420186</c:v>
                </c:pt>
                <c:pt idx="8">
                  <c:v>3.9291703519999999</c:v>
                </c:pt>
                <c:pt idx="9">
                  <c:v>7.5369073369999997</c:v>
                </c:pt>
                <c:pt idx="10">
                  <c:v>3.1218558079999998</c:v>
                </c:pt>
                <c:pt idx="11">
                  <c:v>0.78826234299999998</c:v>
                </c:pt>
                <c:pt idx="12">
                  <c:v>0.79535215800000003</c:v>
                </c:pt>
              </c:numCache>
            </c:numRef>
          </c:val>
          <c:smooth val="0"/>
        </c:ser>
        <c:ser>
          <c:idx val="1"/>
          <c:order val="1"/>
          <c:tx>
            <c:strRef>
              <c:f>Sheet1!$A$3</c:f>
              <c:strCache>
                <c:ptCount val="1"/>
                <c:pt idx="0">
                  <c:v>Personal Care  个人护理</c:v>
                </c:pt>
              </c:strCache>
            </c:strRef>
          </c:tx>
          <c:spPr>
            <a:ln>
              <a:solidFill>
                <a:srgbClr val="FF0000"/>
              </a:solidFill>
            </a:ln>
          </c:spPr>
          <c:marker>
            <c:spPr>
              <a:solidFill>
                <a:srgbClr val="FF0000"/>
              </a:solidFill>
              <a:ln>
                <a:solidFill>
                  <a:srgbClr val="FF0000"/>
                </a:solidFill>
              </a:ln>
            </c:spPr>
          </c:marker>
          <c:cat>
            <c:strRef>
              <c:f>Sheet1!$B$1:$N$1</c:f>
              <c:strCache>
                <c:ptCount val="13"/>
                <c:pt idx="0">
                  <c:v>APR18</c:v>
                </c:pt>
                <c:pt idx="1">
                  <c:v>MAY18</c:v>
                </c:pt>
                <c:pt idx="2">
                  <c:v>JUN18</c:v>
                </c:pt>
                <c:pt idx="3">
                  <c:v>JUL18</c:v>
                </c:pt>
                <c:pt idx="4">
                  <c:v>AUG18</c:v>
                </c:pt>
                <c:pt idx="5">
                  <c:v>SEP18</c:v>
                </c:pt>
                <c:pt idx="6">
                  <c:v>OCT18</c:v>
                </c:pt>
                <c:pt idx="7">
                  <c:v>NOV18</c:v>
                </c:pt>
                <c:pt idx="8">
                  <c:v>DEC18</c:v>
                </c:pt>
                <c:pt idx="9">
                  <c:v>JAN19</c:v>
                </c:pt>
                <c:pt idx="10">
                  <c:v>FEB19</c:v>
                </c:pt>
                <c:pt idx="11">
                  <c:v>MAR19</c:v>
                </c:pt>
                <c:pt idx="12">
                  <c:v>APR19</c:v>
                </c:pt>
              </c:strCache>
            </c:strRef>
          </c:cat>
          <c:val>
            <c:numRef>
              <c:f>Sheet1!$B$3:$N$3</c:f>
              <c:numCache>
                <c:formatCode>###0;\-###0</c:formatCode>
                <c:ptCount val="13"/>
                <c:pt idx="0">
                  <c:v>8.9603419649999996</c:v>
                </c:pt>
                <c:pt idx="1">
                  <c:v>7.3034464769999996</c:v>
                </c:pt>
                <c:pt idx="2">
                  <c:v>7.034076132</c:v>
                </c:pt>
                <c:pt idx="3">
                  <c:v>9.0734661340000002</c:v>
                </c:pt>
                <c:pt idx="4">
                  <c:v>9.8843191150000003</c:v>
                </c:pt>
                <c:pt idx="5">
                  <c:v>11.757047289000001</c:v>
                </c:pt>
                <c:pt idx="6">
                  <c:v>10.599109767</c:v>
                </c:pt>
                <c:pt idx="7">
                  <c:v>5.6019335909999999</c:v>
                </c:pt>
                <c:pt idx="8">
                  <c:v>4.4821719770000001</c:v>
                </c:pt>
                <c:pt idx="9">
                  <c:v>6.6962198739999996</c:v>
                </c:pt>
                <c:pt idx="10">
                  <c:v>3.4551530690000001</c:v>
                </c:pt>
                <c:pt idx="11">
                  <c:v>5.7208522400000001</c:v>
                </c:pt>
                <c:pt idx="12">
                  <c:v>3.7763152369999999</c:v>
                </c:pt>
              </c:numCache>
            </c:numRef>
          </c:val>
          <c:smooth val="0"/>
        </c:ser>
        <c:ser>
          <c:idx val="2"/>
          <c:order val="2"/>
          <c:tx>
            <c:strRef>
              <c:f>Sheet1!$A$4</c:f>
              <c:strCache>
                <c:ptCount val="1"/>
                <c:pt idx="0">
                  <c:v>Insect Control  驱虫产品</c:v>
                </c:pt>
              </c:strCache>
            </c:strRef>
          </c:tx>
          <c:spPr>
            <a:ln>
              <a:solidFill>
                <a:srgbClr val="DCC072"/>
              </a:solidFill>
            </a:ln>
          </c:spPr>
          <c:marker>
            <c:spPr>
              <a:solidFill>
                <a:srgbClr val="DCC072"/>
              </a:solidFill>
              <a:ln>
                <a:solidFill>
                  <a:srgbClr val="DCC072"/>
                </a:solidFill>
              </a:ln>
            </c:spPr>
          </c:marker>
          <c:cat>
            <c:strRef>
              <c:f>Sheet1!$B$1:$N$1</c:f>
              <c:strCache>
                <c:ptCount val="13"/>
                <c:pt idx="0">
                  <c:v>APR18</c:v>
                </c:pt>
                <c:pt idx="1">
                  <c:v>MAY18</c:v>
                </c:pt>
                <c:pt idx="2">
                  <c:v>JUN18</c:v>
                </c:pt>
                <c:pt idx="3">
                  <c:v>JUL18</c:v>
                </c:pt>
                <c:pt idx="4">
                  <c:v>AUG18</c:v>
                </c:pt>
                <c:pt idx="5">
                  <c:v>SEP18</c:v>
                </c:pt>
                <c:pt idx="6">
                  <c:v>OCT18</c:v>
                </c:pt>
                <c:pt idx="7">
                  <c:v>NOV18</c:v>
                </c:pt>
                <c:pt idx="8">
                  <c:v>DEC18</c:v>
                </c:pt>
                <c:pt idx="9">
                  <c:v>JAN19</c:v>
                </c:pt>
                <c:pt idx="10">
                  <c:v>FEB19</c:v>
                </c:pt>
                <c:pt idx="11">
                  <c:v>MAR19</c:v>
                </c:pt>
                <c:pt idx="12">
                  <c:v>APR19</c:v>
                </c:pt>
              </c:strCache>
            </c:strRef>
          </c:cat>
          <c:val>
            <c:numRef>
              <c:f>Sheet1!$B$4:$N$4</c:f>
              <c:numCache>
                <c:formatCode>###0;\-###0</c:formatCode>
                <c:ptCount val="13"/>
                <c:pt idx="0">
                  <c:v>18.979118482000001</c:v>
                </c:pt>
                <c:pt idx="1">
                  <c:v>13.771983576</c:v>
                </c:pt>
                <c:pt idx="2">
                  <c:v>0.77789560000000002</c:v>
                </c:pt>
                <c:pt idx="3">
                  <c:v>-0.45104127700000002</c:v>
                </c:pt>
                <c:pt idx="4">
                  <c:v>2.6579780199999998</c:v>
                </c:pt>
                <c:pt idx="5">
                  <c:v>7.6094604720000003</c:v>
                </c:pt>
                <c:pt idx="6">
                  <c:v>1.7872478999999999</c:v>
                </c:pt>
                <c:pt idx="7">
                  <c:v>8.0866190840000005</c:v>
                </c:pt>
                <c:pt idx="8">
                  <c:v>31.953827660999998</c:v>
                </c:pt>
                <c:pt idx="9">
                  <c:v>27.977485994999999</c:v>
                </c:pt>
                <c:pt idx="10">
                  <c:v>47.287998969</c:v>
                </c:pt>
                <c:pt idx="11">
                  <c:v>29.096267068</c:v>
                </c:pt>
                <c:pt idx="12">
                  <c:v>-4.3927036560000001</c:v>
                </c:pt>
              </c:numCache>
            </c:numRef>
          </c:val>
          <c:smooth val="0"/>
        </c:ser>
        <c:ser>
          <c:idx val="3"/>
          <c:order val="3"/>
          <c:tx>
            <c:strRef>
              <c:f>Sheet1!$A$5</c:f>
              <c:strCache>
                <c:ptCount val="1"/>
                <c:pt idx="0">
                  <c:v>Hair Products  头发护理</c:v>
                </c:pt>
              </c:strCache>
            </c:strRef>
          </c:tx>
          <c:spPr>
            <a:ln>
              <a:solidFill>
                <a:srgbClr val="FFCD00"/>
              </a:solidFill>
            </a:ln>
          </c:spPr>
          <c:marker>
            <c:symbol val="circle"/>
            <c:size val="7"/>
            <c:spPr>
              <a:solidFill>
                <a:srgbClr val="FFCD00"/>
              </a:solidFill>
              <a:ln>
                <a:solidFill>
                  <a:srgbClr val="FFCD00"/>
                </a:solidFill>
              </a:ln>
            </c:spPr>
          </c:marker>
          <c:dPt>
            <c:idx val="0"/>
            <c:bubble3D val="0"/>
          </c:dPt>
          <c:cat>
            <c:strRef>
              <c:f>Sheet1!$B$1:$N$1</c:f>
              <c:strCache>
                <c:ptCount val="13"/>
                <c:pt idx="0">
                  <c:v>APR18</c:v>
                </c:pt>
                <c:pt idx="1">
                  <c:v>MAY18</c:v>
                </c:pt>
                <c:pt idx="2">
                  <c:v>JUN18</c:v>
                </c:pt>
                <c:pt idx="3">
                  <c:v>JUL18</c:v>
                </c:pt>
                <c:pt idx="4">
                  <c:v>AUG18</c:v>
                </c:pt>
                <c:pt idx="5">
                  <c:v>SEP18</c:v>
                </c:pt>
                <c:pt idx="6">
                  <c:v>OCT18</c:v>
                </c:pt>
                <c:pt idx="7">
                  <c:v>NOV18</c:v>
                </c:pt>
                <c:pt idx="8">
                  <c:v>DEC18</c:v>
                </c:pt>
                <c:pt idx="9">
                  <c:v>JAN19</c:v>
                </c:pt>
                <c:pt idx="10">
                  <c:v>FEB19</c:v>
                </c:pt>
                <c:pt idx="11">
                  <c:v>MAR19</c:v>
                </c:pt>
                <c:pt idx="12">
                  <c:v>APR19</c:v>
                </c:pt>
              </c:strCache>
            </c:strRef>
          </c:cat>
          <c:val>
            <c:numRef>
              <c:f>Sheet1!$B$5:$N$5</c:f>
              <c:numCache>
                <c:formatCode>###0;\-###0</c:formatCode>
                <c:ptCount val="13"/>
                <c:pt idx="0">
                  <c:v>6.7660590169999999</c:v>
                </c:pt>
                <c:pt idx="1">
                  <c:v>4.9669851249999999</c:v>
                </c:pt>
                <c:pt idx="2">
                  <c:v>3.702839891</c:v>
                </c:pt>
                <c:pt idx="3">
                  <c:v>6.3783305429999997</c:v>
                </c:pt>
                <c:pt idx="4">
                  <c:v>3.473399283</c:v>
                </c:pt>
                <c:pt idx="5">
                  <c:v>9.8521977280000002</c:v>
                </c:pt>
                <c:pt idx="6">
                  <c:v>4.3017493849999999</c:v>
                </c:pt>
                <c:pt idx="7">
                  <c:v>5.0627105500000003</c:v>
                </c:pt>
                <c:pt idx="8">
                  <c:v>2.985577546</c:v>
                </c:pt>
                <c:pt idx="9">
                  <c:v>3.445626045</c:v>
                </c:pt>
                <c:pt idx="10">
                  <c:v>4.0277126589999996</c:v>
                </c:pt>
                <c:pt idx="11">
                  <c:v>3.978701644</c:v>
                </c:pt>
                <c:pt idx="12">
                  <c:v>-1.2421324389999999</c:v>
                </c:pt>
              </c:numCache>
            </c:numRef>
          </c:val>
          <c:smooth val="0"/>
        </c:ser>
        <c:dLbls>
          <c:showLegendKey val="0"/>
          <c:showVal val="0"/>
          <c:showCatName val="0"/>
          <c:showSerName val="0"/>
          <c:showPercent val="0"/>
          <c:showBubbleSize val="0"/>
        </c:dLbls>
        <c:marker val="1"/>
        <c:smooth val="0"/>
        <c:axId val="132630016"/>
        <c:axId val="132631936"/>
      </c:lineChart>
      <c:catAx>
        <c:axId val="132630016"/>
        <c:scaling>
          <c:orientation val="minMax"/>
        </c:scaling>
        <c:delete val="0"/>
        <c:axPos val="b"/>
        <c:numFmt formatCode="General" sourceLinked="1"/>
        <c:majorTickMark val="out"/>
        <c:minorTickMark val="none"/>
        <c:tickLblPos val="low"/>
        <c:txPr>
          <a:bodyPr/>
          <a:lstStyle/>
          <a:p>
            <a:pPr>
              <a:defRPr sz="1200"/>
            </a:pPr>
            <a:endParaRPr lang="zh-CN"/>
          </a:p>
        </c:txPr>
        <c:crossAx val="132631936"/>
        <c:crosses val="autoZero"/>
        <c:auto val="1"/>
        <c:lblAlgn val="ctr"/>
        <c:lblOffset val="100"/>
        <c:noMultiLvlLbl val="0"/>
      </c:catAx>
      <c:valAx>
        <c:axId val="132631936"/>
        <c:scaling>
          <c:orientation val="minMax"/>
        </c:scaling>
        <c:delete val="0"/>
        <c:axPos val="l"/>
        <c:majorGridlines>
          <c:spPr>
            <a:ln>
              <a:solidFill>
                <a:schemeClr val="bg1">
                  <a:lumMod val="75000"/>
                </a:schemeClr>
              </a:solidFill>
            </a:ln>
          </c:spPr>
        </c:majorGridlines>
        <c:numFmt formatCode="###0;\-###0" sourceLinked="1"/>
        <c:majorTickMark val="out"/>
        <c:minorTickMark val="none"/>
        <c:tickLblPos val="nextTo"/>
        <c:txPr>
          <a:bodyPr/>
          <a:lstStyle/>
          <a:p>
            <a:pPr>
              <a:defRPr sz="1200"/>
            </a:pPr>
            <a:endParaRPr lang="zh-CN"/>
          </a:p>
        </c:txPr>
        <c:crossAx val="132630016"/>
        <c:crosses val="autoZero"/>
        <c:crossBetween val="between"/>
        <c:majorUnit val="5"/>
      </c:valAx>
      <c:spPr>
        <a:ln>
          <a:solidFill>
            <a:schemeClr val="bg1">
              <a:lumMod val="75000"/>
            </a:schemeClr>
          </a:solidFill>
        </a:ln>
      </c:spPr>
    </c:plotArea>
    <c:legend>
      <c:legendPos val="b"/>
      <c:layout/>
      <c:overlay val="0"/>
      <c:txPr>
        <a:bodyPr/>
        <a:lstStyle/>
        <a:p>
          <a:pPr>
            <a:defRPr sz="1200"/>
          </a:pPr>
          <a:endParaRPr lang="zh-CN"/>
        </a:p>
      </c:txPr>
    </c:legend>
    <c:plotVisOnly val="1"/>
    <c:dispBlanksAs val="gap"/>
    <c:showDLblsOverMax val="0"/>
  </c:chart>
  <c:txPr>
    <a:bodyPr/>
    <a:lstStyle/>
    <a:p>
      <a:pPr>
        <a:defRPr sz="1400" b="1"/>
      </a:pPr>
      <a:endParaRPr lang="zh-CN"/>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MAT TY</c:v>
                </c:pt>
              </c:strCache>
            </c:strRef>
          </c:tx>
          <c:invertIfNegative val="0"/>
          <c:dPt>
            <c:idx val="0"/>
            <c:invertIfNegative val="0"/>
            <c:bubble3D val="0"/>
            <c:spPr>
              <a:solidFill>
                <a:srgbClr val="FF0000"/>
              </a:solidFill>
            </c:spPr>
          </c:dPt>
          <c:dPt>
            <c:idx val="1"/>
            <c:invertIfNegative val="0"/>
            <c:bubble3D val="0"/>
            <c:spPr>
              <a:solidFill>
                <a:srgbClr val="8CDF41"/>
              </a:solidFill>
            </c:spPr>
          </c:dPt>
          <c:dPt>
            <c:idx val="2"/>
            <c:invertIfNegative val="0"/>
            <c:bubble3D val="0"/>
            <c:spPr>
              <a:solidFill>
                <a:srgbClr val="FFCD00"/>
              </a:solidFill>
            </c:spPr>
          </c:dPt>
          <c:dLbls>
            <c:dLbl>
              <c:idx val="0"/>
              <c:layout/>
              <c:showLegendKey val="0"/>
              <c:showVal val="1"/>
              <c:showCatName val="0"/>
              <c:showSerName val="0"/>
              <c:showPercent val="0"/>
              <c:showBubbleSize val="0"/>
            </c:dLbl>
            <c:dLbl>
              <c:idx val="1"/>
              <c:layout/>
              <c:showLegendKey val="0"/>
              <c:showVal val="1"/>
              <c:showCatName val="0"/>
              <c:showSerName val="0"/>
              <c:showPercent val="0"/>
              <c:showBubbleSize val="0"/>
            </c:dLbl>
            <c:dLbl>
              <c:idx val="2"/>
              <c:layout/>
              <c:showLegendKey val="0"/>
              <c:showVal val="1"/>
              <c:showCatName val="0"/>
              <c:showSerName val="0"/>
              <c:showPercent val="0"/>
              <c:showBubbleSize val="0"/>
            </c:dLbl>
            <c:showLegendKey val="0"/>
            <c:showVal val="0"/>
            <c:showCatName val="0"/>
            <c:showSerName val="0"/>
            <c:showPercent val="0"/>
            <c:showBubbleSize val="0"/>
          </c:dLbls>
          <c:cat>
            <c:strRef>
              <c:f>Sheet1!$A$2:$A$4</c:f>
              <c:strCache>
                <c:ptCount val="3"/>
                <c:pt idx="0">
                  <c:v>Total Non-Food 非食品</c:v>
                </c:pt>
                <c:pt idx="1">
                  <c:v>Total Food 食品</c:v>
                </c:pt>
                <c:pt idx="2">
                  <c:v>Total FMCG 快速消费品</c:v>
                </c:pt>
              </c:strCache>
            </c:strRef>
          </c:cat>
          <c:val>
            <c:numRef>
              <c:f>Sheet1!$B$2:$B$4</c:f>
              <c:numCache>
                <c:formatCode>###0.0;\-###0.0</c:formatCode>
                <c:ptCount val="3"/>
                <c:pt idx="0">
                  <c:v>-6.1947387889999996</c:v>
                </c:pt>
                <c:pt idx="1">
                  <c:v>-2.3752002139999999</c:v>
                </c:pt>
                <c:pt idx="2">
                  <c:v>-3.5411796689999999</c:v>
                </c:pt>
              </c:numCache>
            </c:numRef>
          </c:val>
        </c:ser>
        <c:dLbls>
          <c:showLegendKey val="0"/>
          <c:showVal val="0"/>
          <c:showCatName val="0"/>
          <c:showSerName val="0"/>
          <c:showPercent val="0"/>
          <c:showBubbleSize val="0"/>
        </c:dLbls>
        <c:gapWidth val="50"/>
        <c:axId val="132635264"/>
        <c:axId val="132664320"/>
      </c:barChart>
      <c:catAx>
        <c:axId val="132635264"/>
        <c:scaling>
          <c:orientation val="minMax"/>
        </c:scaling>
        <c:delete val="0"/>
        <c:axPos val="l"/>
        <c:numFmt formatCode="General" sourceLinked="1"/>
        <c:majorTickMark val="out"/>
        <c:minorTickMark val="none"/>
        <c:tickLblPos val="low"/>
        <c:txPr>
          <a:bodyPr/>
          <a:lstStyle/>
          <a:p>
            <a:pPr>
              <a:defRPr sz="1400"/>
            </a:pPr>
            <a:endParaRPr lang="zh-CN"/>
          </a:p>
        </c:txPr>
        <c:crossAx val="132664320"/>
        <c:crosses val="autoZero"/>
        <c:auto val="1"/>
        <c:lblAlgn val="ctr"/>
        <c:lblOffset val="100"/>
        <c:noMultiLvlLbl val="0"/>
      </c:catAx>
      <c:valAx>
        <c:axId val="132664320"/>
        <c:scaling>
          <c:orientation val="minMax"/>
        </c:scaling>
        <c:delete val="0"/>
        <c:axPos val="b"/>
        <c:numFmt formatCode="###0.0;\-###0.0" sourceLinked="1"/>
        <c:majorTickMark val="out"/>
        <c:minorTickMark val="none"/>
        <c:tickLblPos val="nextTo"/>
        <c:crossAx val="132635264"/>
        <c:crosses val="autoZero"/>
        <c:crossBetween val="between"/>
      </c:valAx>
    </c:plotArea>
    <c:plotVisOnly val="1"/>
    <c:dispBlanksAs val="gap"/>
    <c:showDLblsOverMax val="0"/>
  </c:chart>
  <c:txPr>
    <a:bodyPr/>
    <a:lstStyle/>
    <a:p>
      <a:pPr>
        <a:defRPr sz="1400" b="1"/>
      </a:pPr>
      <a:endParaRPr lang="zh-CN"/>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b="1"/>
            </a:pPr>
            <a:r>
              <a:rPr lang="en-US" b="1"/>
              <a:t>Value Sales (‘000,000,000 RMB) </a:t>
            </a:r>
            <a:r>
              <a:rPr lang="zh-CN" b="1"/>
              <a:t>销售额 </a:t>
            </a:r>
            <a:r>
              <a:rPr lang="en-US" b="1"/>
              <a:t>(</a:t>
            </a:r>
            <a:r>
              <a:rPr lang="zh-CN" b="1"/>
              <a:t>亿元</a:t>
            </a:r>
            <a:r>
              <a:rPr lang="en-US" b="1"/>
              <a:t>)</a:t>
            </a:r>
          </a:p>
        </c:rich>
      </c:tx>
      <c:layout/>
      <c:overlay val="1"/>
    </c:title>
    <c:autoTitleDeleted val="0"/>
    <c:plotArea>
      <c:layout>
        <c:manualLayout>
          <c:layoutTarget val="inner"/>
          <c:xMode val="edge"/>
          <c:yMode val="edge"/>
          <c:x val="5.1846091175054621E-2"/>
          <c:y val="0.12407824803149604"/>
          <c:w val="0.93113581921696809"/>
          <c:h val="0.63515797244094485"/>
        </c:manualLayout>
      </c:layout>
      <c:lineChart>
        <c:grouping val="standard"/>
        <c:varyColors val="0"/>
        <c:ser>
          <c:idx val="0"/>
          <c:order val="0"/>
          <c:tx>
            <c:strRef>
              <c:f>Sheet1!$A$2</c:f>
              <c:strCache>
                <c:ptCount val="1"/>
                <c:pt idx="0">
                  <c:v>Total Food 食品</c:v>
                </c:pt>
              </c:strCache>
            </c:strRef>
          </c:tx>
          <c:spPr>
            <a:ln w="38100">
              <a:solidFill>
                <a:srgbClr val="0000CC"/>
              </a:solidFill>
            </a:ln>
          </c:spPr>
          <c:marker>
            <c:symbol val="diamond"/>
            <c:size val="6"/>
            <c:spPr>
              <a:solidFill>
                <a:srgbClr val="0000CC"/>
              </a:solidFill>
              <a:ln>
                <a:solidFill>
                  <a:schemeClr val="tx1"/>
                </a:solidFill>
              </a:ln>
            </c:spPr>
          </c:marker>
          <c:cat>
            <c:strRef>
              <c:f>Sheet1!$B$1:$DA$1</c:f>
              <c:strCache>
                <c:ptCount val="104"/>
                <c:pt idx="0">
                  <c:v>W1717</c:v>
                </c:pt>
                <c:pt idx="1">
                  <c:v>W1817</c:v>
                </c:pt>
                <c:pt idx="2">
                  <c:v>W1917</c:v>
                </c:pt>
                <c:pt idx="3">
                  <c:v>W2017</c:v>
                </c:pt>
                <c:pt idx="4">
                  <c:v>W2117</c:v>
                </c:pt>
                <c:pt idx="5">
                  <c:v>W2217</c:v>
                </c:pt>
                <c:pt idx="6">
                  <c:v>W2317</c:v>
                </c:pt>
                <c:pt idx="7">
                  <c:v>W2417</c:v>
                </c:pt>
                <c:pt idx="8">
                  <c:v>W2517</c:v>
                </c:pt>
                <c:pt idx="9">
                  <c:v>W2617</c:v>
                </c:pt>
                <c:pt idx="10">
                  <c:v>W2717</c:v>
                </c:pt>
                <c:pt idx="11">
                  <c:v>W2817</c:v>
                </c:pt>
                <c:pt idx="12">
                  <c:v>W2917</c:v>
                </c:pt>
                <c:pt idx="13">
                  <c:v>W3017</c:v>
                </c:pt>
                <c:pt idx="14">
                  <c:v>W3117</c:v>
                </c:pt>
                <c:pt idx="15">
                  <c:v>W3217</c:v>
                </c:pt>
                <c:pt idx="16">
                  <c:v>W3317</c:v>
                </c:pt>
                <c:pt idx="17">
                  <c:v>W3417</c:v>
                </c:pt>
                <c:pt idx="18">
                  <c:v>W3517</c:v>
                </c:pt>
                <c:pt idx="19">
                  <c:v>W3617</c:v>
                </c:pt>
                <c:pt idx="20">
                  <c:v>W3717</c:v>
                </c:pt>
                <c:pt idx="21">
                  <c:v>W3817</c:v>
                </c:pt>
                <c:pt idx="22">
                  <c:v>W3917</c:v>
                </c:pt>
                <c:pt idx="23">
                  <c:v>W4017</c:v>
                </c:pt>
                <c:pt idx="24">
                  <c:v>W4117</c:v>
                </c:pt>
                <c:pt idx="25">
                  <c:v>W4217</c:v>
                </c:pt>
                <c:pt idx="26">
                  <c:v>W4317</c:v>
                </c:pt>
                <c:pt idx="27">
                  <c:v>W4417</c:v>
                </c:pt>
                <c:pt idx="28">
                  <c:v>W4517</c:v>
                </c:pt>
                <c:pt idx="29">
                  <c:v>W4617</c:v>
                </c:pt>
                <c:pt idx="30">
                  <c:v>W4717</c:v>
                </c:pt>
                <c:pt idx="31">
                  <c:v>W4817</c:v>
                </c:pt>
                <c:pt idx="32">
                  <c:v>W4917</c:v>
                </c:pt>
                <c:pt idx="33">
                  <c:v>W5017</c:v>
                </c:pt>
                <c:pt idx="34">
                  <c:v>W5117</c:v>
                </c:pt>
                <c:pt idx="35">
                  <c:v>W5217</c:v>
                </c:pt>
                <c:pt idx="36">
                  <c:v>W0118</c:v>
                </c:pt>
                <c:pt idx="37">
                  <c:v>W0218</c:v>
                </c:pt>
                <c:pt idx="38">
                  <c:v>W0318</c:v>
                </c:pt>
                <c:pt idx="39">
                  <c:v>W0418</c:v>
                </c:pt>
                <c:pt idx="40">
                  <c:v>W0518</c:v>
                </c:pt>
                <c:pt idx="41">
                  <c:v>W0618</c:v>
                </c:pt>
                <c:pt idx="42">
                  <c:v>W0718</c:v>
                </c:pt>
                <c:pt idx="43">
                  <c:v>W0818</c:v>
                </c:pt>
                <c:pt idx="44">
                  <c:v>W0918</c:v>
                </c:pt>
                <c:pt idx="45">
                  <c:v>W1018</c:v>
                </c:pt>
                <c:pt idx="46">
                  <c:v>W1118</c:v>
                </c:pt>
                <c:pt idx="47">
                  <c:v>W1218</c:v>
                </c:pt>
                <c:pt idx="48">
                  <c:v>W1318</c:v>
                </c:pt>
                <c:pt idx="49">
                  <c:v>W1418</c:v>
                </c:pt>
                <c:pt idx="50">
                  <c:v>W1518</c:v>
                </c:pt>
                <c:pt idx="51">
                  <c:v>W1618</c:v>
                </c:pt>
                <c:pt idx="52">
                  <c:v>W1718</c:v>
                </c:pt>
                <c:pt idx="53">
                  <c:v>W1818</c:v>
                </c:pt>
                <c:pt idx="54">
                  <c:v>W1918</c:v>
                </c:pt>
                <c:pt idx="55">
                  <c:v>W2018</c:v>
                </c:pt>
                <c:pt idx="56">
                  <c:v>W2118</c:v>
                </c:pt>
                <c:pt idx="57">
                  <c:v>W2218</c:v>
                </c:pt>
                <c:pt idx="58">
                  <c:v>W2318</c:v>
                </c:pt>
                <c:pt idx="59">
                  <c:v>W2418</c:v>
                </c:pt>
                <c:pt idx="60">
                  <c:v>W2518</c:v>
                </c:pt>
                <c:pt idx="61">
                  <c:v>W2618</c:v>
                </c:pt>
                <c:pt idx="62">
                  <c:v>W2718</c:v>
                </c:pt>
                <c:pt idx="63">
                  <c:v>W2818</c:v>
                </c:pt>
                <c:pt idx="64">
                  <c:v>W2918</c:v>
                </c:pt>
                <c:pt idx="65">
                  <c:v>W3018</c:v>
                </c:pt>
                <c:pt idx="66">
                  <c:v>W3118</c:v>
                </c:pt>
                <c:pt idx="67">
                  <c:v>W3218</c:v>
                </c:pt>
                <c:pt idx="68">
                  <c:v>W3318</c:v>
                </c:pt>
                <c:pt idx="69">
                  <c:v>W3418</c:v>
                </c:pt>
                <c:pt idx="70">
                  <c:v>W3518</c:v>
                </c:pt>
                <c:pt idx="71">
                  <c:v>W3618</c:v>
                </c:pt>
                <c:pt idx="72">
                  <c:v>W3718</c:v>
                </c:pt>
                <c:pt idx="73">
                  <c:v>W3818</c:v>
                </c:pt>
                <c:pt idx="74">
                  <c:v>W3918</c:v>
                </c:pt>
                <c:pt idx="75">
                  <c:v>W4018</c:v>
                </c:pt>
                <c:pt idx="76">
                  <c:v>W4118</c:v>
                </c:pt>
                <c:pt idx="77">
                  <c:v>W4218</c:v>
                </c:pt>
                <c:pt idx="78">
                  <c:v>W4318</c:v>
                </c:pt>
                <c:pt idx="79">
                  <c:v>W4418</c:v>
                </c:pt>
                <c:pt idx="80">
                  <c:v>W4518</c:v>
                </c:pt>
                <c:pt idx="81">
                  <c:v>W4618</c:v>
                </c:pt>
                <c:pt idx="82">
                  <c:v>W4718</c:v>
                </c:pt>
                <c:pt idx="83">
                  <c:v>W4818</c:v>
                </c:pt>
                <c:pt idx="84">
                  <c:v>W4918</c:v>
                </c:pt>
                <c:pt idx="85">
                  <c:v>W5018</c:v>
                </c:pt>
                <c:pt idx="86">
                  <c:v>W5118</c:v>
                </c:pt>
                <c:pt idx="87">
                  <c:v>W5218</c:v>
                </c:pt>
                <c:pt idx="88">
                  <c:v>W0119</c:v>
                </c:pt>
                <c:pt idx="89">
                  <c:v>W0219</c:v>
                </c:pt>
                <c:pt idx="90">
                  <c:v>W0319</c:v>
                </c:pt>
                <c:pt idx="91">
                  <c:v>W0419</c:v>
                </c:pt>
                <c:pt idx="92">
                  <c:v>W0519</c:v>
                </c:pt>
                <c:pt idx="93">
                  <c:v>W0619</c:v>
                </c:pt>
                <c:pt idx="94">
                  <c:v>W0719</c:v>
                </c:pt>
                <c:pt idx="95">
                  <c:v>W0819</c:v>
                </c:pt>
                <c:pt idx="96">
                  <c:v>W0919</c:v>
                </c:pt>
                <c:pt idx="97">
                  <c:v>W1019</c:v>
                </c:pt>
                <c:pt idx="98">
                  <c:v>W1119</c:v>
                </c:pt>
                <c:pt idx="99">
                  <c:v>W1219</c:v>
                </c:pt>
                <c:pt idx="100">
                  <c:v>W1319</c:v>
                </c:pt>
                <c:pt idx="101">
                  <c:v>W1419</c:v>
                </c:pt>
                <c:pt idx="102">
                  <c:v>W1519</c:v>
                </c:pt>
                <c:pt idx="103">
                  <c:v>W1619</c:v>
                </c:pt>
              </c:strCache>
            </c:strRef>
          </c:cat>
          <c:val>
            <c:numRef>
              <c:f>Sheet1!$B$2:$DA$2</c:f>
              <c:numCache>
                <c:formatCode>###0.0;\-###0.0</c:formatCode>
                <c:ptCount val="104"/>
                <c:pt idx="0">
                  <c:v>1.3433924989999999</c:v>
                </c:pt>
                <c:pt idx="1">
                  <c:v>1.3284306050000001</c:v>
                </c:pt>
                <c:pt idx="2">
                  <c:v>1.2048714089999999</c:v>
                </c:pt>
                <c:pt idx="3">
                  <c:v>1.252171031</c:v>
                </c:pt>
                <c:pt idx="4">
                  <c:v>1.517752475</c:v>
                </c:pt>
                <c:pt idx="5">
                  <c:v>1.4747217610000001</c:v>
                </c:pt>
                <c:pt idx="6">
                  <c:v>1.213009338</c:v>
                </c:pt>
                <c:pt idx="7">
                  <c:v>1.3224849059999999</c:v>
                </c:pt>
                <c:pt idx="8">
                  <c:v>1.1979115410000001</c:v>
                </c:pt>
                <c:pt idx="9">
                  <c:v>1.248117183</c:v>
                </c:pt>
                <c:pt idx="10">
                  <c:v>1.2875371680000001</c:v>
                </c:pt>
                <c:pt idx="11">
                  <c:v>1.335021842</c:v>
                </c:pt>
                <c:pt idx="12">
                  <c:v>1.366255121</c:v>
                </c:pt>
                <c:pt idx="13">
                  <c:v>1.3579719050000001</c:v>
                </c:pt>
                <c:pt idx="14">
                  <c:v>1.319483521</c:v>
                </c:pt>
                <c:pt idx="15">
                  <c:v>1.307162902</c:v>
                </c:pt>
                <c:pt idx="16">
                  <c:v>1.363610531</c:v>
                </c:pt>
                <c:pt idx="17">
                  <c:v>1.351013333</c:v>
                </c:pt>
                <c:pt idx="18">
                  <c:v>1.3779146120000001</c:v>
                </c:pt>
                <c:pt idx="19">
                  <c:v>1.372993659</c:v>
                </c:pt>
                <c:pt idx="20">
                  <c:v>1.3909571119999999</c:v>
                </c:pt>
                <c:pt idx="21">
                  <c:v>1.551993688</c:v>
                </c:pt>
                <c:pt idx="22">
                  <c:v>1.9411658060000001</c:v>
                </c:pt>
                <c:pt idx="23">
                  <c:v>1.583671746</c:v>
                </c:pt>
                <c:pt idx="24">
                  <c:v>1.15345699</c:v>
                </c:pt>
                <c:pt idx="25">
                  <c:v>1.200929565</c:v>
                </c:pt>
                <c:pt idx="26">
                  <c:v>1.163669662</c:v>
                </c:pt>
                <c:pt idx="27">
                  <c:v>1.217891024</c:v>
                </c:pt>
                <c:pt idx="28">
                  <c:v>1.371745438</c:v>
                </c:pt>
                <c:pt idx="29">
                  <c:v>1.087162433</c:v>
                </c:pt>
                <c:pt idx="30">
                  <c:v>1.0888836129999999</c:v>
                </c:pt>
                <c:pt idx="31">
                  <c:v>1.1133660620000001</c:v>
                </c:pt>
                <c:pt idx="32">
                  <c:v>1.110700773</c:v>
                </c:pt>
                <c:pt idx="33">
                  <c:v>1.167897559</c:v>
                </c:pt>
                <c:pt idx="34">
                  <c:v>1.1612915239999999</c:v>
                </c:pt>
                <c:pt idx="35">
                  <c:v>1.2700716999999999</c:v>
                </c:pt>
                <c:pt idx="36">
                  <c:v>1.9424556850000001</c:v>
                </c:pt>
                <c:pt idx="37">
                  <c:v>1.4550694150000001</c:v>
                </c:pt>
                <c:pt idx="38">
                  <c:v>1.5821383360000001</c:v>
                </c:pt>
                <c:pt idx="39">
                  <c:v>1.784751746</c:v>
                </c:pt>
                <c:pt idx="40">
                  <c:v>2.370634168</c:v>
                </c:pt>
                <c:pt idx="41">
                  <c:v>3.459083723</c:v>
                </c:pt>
                <c:pt idx="42">
                  <c:v>3.1713973339999999</c:v>
                </c:pt>
                <c:pt idx="43">
                  <c:v>1.298150927</c:v>
                </c:pt>
                <c:pt idx="44">
                  <c:v>1.3288943950000001</c:v>
                </c:pt>
                <c:pt idx="45">
                  <c:v>1.1721373260000001</c:v>
                </c:pt>
                <c:pt idx="46">
                  <c:v>1.122263569</c:v>
                </c:pt>
                <c:pt idx="47">
                  <c:v>1.160353127</c:v>
                </c:pt>
                <c:pt idx="48">
                  <c:v>1.2142695080000001</c:v>
                </c:pt>
                <c:pt idx="49">
                  <c:v>1.1758469810000001</c:v>
                </c:pt>
                <c:pt idx="50">
                  <c:v>1.185128341</c:v>
                </c:pt>
                <c:pt idx="51">
                  <c:v>1.162224097</c:v>
                </c:pt>
                <c:pt idx="52">
                  <c:v>1.233842299</c:v>
                </c:pt>
                <c:pt idx="53">
                  <c:v>1.3455006759999999</c:v>
                </c:pt>
                <c:pt idx="54">
                  <c:v>1.145349247</c:v>
                </c:pt>
                <c:pt idx="55">
                  <c:v>1.241231354</c:v>
                </c:pt>
                <c:pt idx="56">
                  <c:v>1.1852400279999999</c:v>
                </c:pt>
                <c:pt idx="57">
                  <c:v>1.259177859</c:v>
                </c:pt>
                <c:pt idx="58">
                  <c:v>1.212320622</c:v>
                </c:pt>
                <c:pt idx="59">
                  <c:v>1.7111680650000001</c:v>
                </c:pt>
                <c:pt idx="60">
                  <c:v>1.33939203</c:v>
                </c:pt>
                <c:pt idx="61">
                  <c:v>1.2758726680000001</c:v>
                </c:pt>
                <c:pt idx="62">
                  <c:v>1.2886232900000001</c:v>
                </c:pt>
                <c:pt idx="63">
                  <c:v>1.3148449529999999</c:v>
                </c:pt>
                <c:pt idx="64">
                  <c:v>1.332475987</c:v>
                </c:pt>
                <c:pt idx="65">
                  <c:v>1.280791038</c:v>
                </c:pt>
                <c:pt idx="66">
                  <c:v>1.272087942</c:v>
                </c:pt>
                <c:pt idx="67">
                  <c:v>1.278736401</c:v>
                </c:pt>
                <c:pt idx="68">
                  <c:v>1.339723827</c:v>
                </c:pt>
                <c:pt idx="69">
                  <c:v>1.268297547</c:v>
                </c:pt>
                <c:pt idx="70">
                  <c:v>1.408483401</c:v>
                </c:pt>
                <c:pt idx="71">
                  <c:v>1.4172381919999999</c:v>
                </c:pt>
                <c:pt idx="72">
                  <c:v>1.495904329</c:v>
                </c:pt>
                <c:pt idx="73">
                  <c:v>1.9508548729999999</c:v>
                </c:pt>
                <c:pt idx="74">
                  <c:v>1.425492051</c:v>
                </c:pt>
                <c:pt idx="75">
                  <c:v>1.5651918410000001</c:v>
                </c:pt>
                <c:pt idx="76">
                  <c:v>1.116133676</c:v>
                </c:pt>
                <c:pt idx="77">
                  <c:v>1.1598218520000001</c:v>
                </c:pt>
                <c:pt idx="78">
                  <c:v>1.1273174859999999</c:v>
                </c:pt>
                <c:pt idx="79">
                  <c:v>1.170346959</c:v>
                </c:pt>
                <c:pt idx="80">
                  <c:v>1.4472546209999999</c:v>
                </c:pt>
                <c:pt idx="81">
                  <c:v>1.0264100970000001</c:v>
                </c:pt>
                <c:pt idx="82">
                  <c:v>1.049747303</c:v>
                </c:pt>
                <c:pt idx="83">
                  <c:v>1.06777166</c:v>
                </c:pt>
                <c:pt idx="84">
                  <c:v>1.070940585</c:v>
                </c:pt>
                <c:pt idx="85">
                  <c:v>1.1714619100000001</c:v>
                </c:pt>
                <c:pt idx="86">
                  <c:v>1.092889942</c:v>
                </c:pt>
                <c:pt idx="87">
                  <c:v>1.13844251</c:v>
                </c:pt>
                <c:pt idx="88">
                  <c:v>2.186920186</c:v>
                </c:pt>
                <c:pt idx="89">
                  <c:v>1.7227540729999999</c:v>
                </c:pt>
                <c:pt idx="90">
                  <c:v>2.0522714899999999</c:v>
                </c:pt>
                <c:pt idx="91">
                  <c:v>2.7098382640000001</c:v>
                </c:pt>
                <c:pt idx="92">
                  <c:v>4.0338903730000002</c:v>
                </c:pt>
                <c:pt idx="93">
                  <c:v>1.587569424</c:v>
                </c:pt>
                <c:pt idx="94">
                  <c:v>1.315142644</c:v>
                </c:pt>
                <c:pt idx="95">
                  <c:v>1.280727221</c:v>
                </c:pt>
                <c:pt idx="96">
                  <c:v>1.1747910290000001</c:v>
                </c:pt>
                <c:pt idx="97">
                  <c:v>1.2241867529999999</c:v>
                </c:pt>
                <c:pt idx="98">
                  <c:v>1.0294184660000001</c:v>
                </c:pt>
                <c:pt idx="99">
                  <c:v>1.0987888530000001</c:v>
                </c:pt>
                <c:pt idx="100">
                  <c:v>1.057952687</c:v>
                </c:pt>
                <c:pt idx="101">
                  <c:v>1.1058500899999999</c:v>
                </c:pt>
                <c:pt idx="102">
                  <c:v>1.0450681900000001</c:v>
                </c:pt>
                <c:pt idx="103">
                  <c:v>1.0993741269999999</c:v>
                </c:pt>
              </c:numCache>
            </c:numRef>
          </c:val>
          <c:smooth val="0"/>
        </c:ser>
        <c:ser>
          <c:idx val="1"/>
          <c:order val="1"/>
          <c:tx>
            <c:strRef>
              <c:f>Sheet1!$A$3</c:f>
              <c:strCache>
                <c:ptCount val="1"/>
                <c:pt idx="0">
                  <c:v>Total Non-Food 非食品</c:v>
                </c:pt>
              </c:strCache>
            </c:strRef>
          </c:tx>
          <c:spPr>
            <a:ln w="38100">
              <a:solidFill>
                <a:srgbClr val="8CDF41"/>
              </a:solidFill>
            </a:ln>
          </c:spPr>
          <c:marker>
            <c:symbol val="diamond"/>
            <c:size val="6"/>
            <c:spPr>
              <a:solidFill>
                <a:srgbClr val="8CDF41"/>
              </a:solidFill>
              <a:ln>
                <a:solidFill>
                  <a:schemeClr val="tx1"/>
                </a:solidFill>
              </a:ln>
            </c:spPr>
          </c:marker>
          <c:cat>
            <c:strRef>
              <c:f>Sheet1!$B$1:$DA$1</c:f>
              <c:strCache>
                <c:ptCount val="104"/>
                <c:pt idx="0">
                  <c:v>W1717</c:v>
                </c:pt>
                <c:pt idx="1">
                  <c:v>W1817</c:v>
                </c:pt>
                <c:pt idx="2">
                  <c:v>W1917</c:v>
                </c:pt>
                <c:pt idx="3">
                  <c:v>W2017</c:v>
                </c:pt>
                <c:pt idx="4">
                  <c:v>W2117</c:v>
                </c:pt>
                <c:pt idx="5">
                  <c:v>W2217</c:v>
                </c:pt>
                <c:pt idx="6">
                  <c:v>W2317</c:v>
                </c:pt>
                <c:pt idx="7">
                  <c:v>W2417</c:v>
                </c:pt>
                <c:pt idx="8">
                  <c:v>W2517</c:v>
                </c:pt>
                <c:pt idx="9">
                  <c:v>W2617</c:v>
                </c:pt>
                <c:pt idx="10">
                  <c:v>W2717</c:v>
                </c:pt>
                <c:pt idx="11">
                  <c:v>W2817</c:v>
                </c:pt>
                <c:pt idx="12">
                  <c:v>W2917</c:v>
                </c:pt>
                <c:pt idx="13">
                  <c:v>W3017</c:v>
                </c:pt>
                <c:pt idx="14">
                  <c:v>W3117</c:v>
                </c:pt>
                <c:pt idx="15">
                  <c:v>W3217</c:v>
                </c:pt>
                <c:pt idx="16">
                  <c:v>W3317</c:v>
                </c:pt>
                <c:pt idx="17">
                  <c:v>W3417</c:v>
                </c:pt>
                <c:pt idx="18">
                  <c:v>W3517</c:v>
                </c:pt>
                <c:pt idx="19">
                  <c:v>W3617</c:v>
                </c:pt>
                <c:pt idx="20">
                  <c:v>W3717</c:v>
                </c:pt>
                <c:pt idx="21">
                  <c:v>W3817</c:v>
                </c:pt>
                <c:pt idx="22">
                  <c:v>W3917</c:v>
                </c:pt>
                <c:pt idx="23">
                  <c:v>W4017</c:v>
                </c:pt>
                <c:pt idx="24">
                  <c:v>W4117</c:v>
                </c:pt>
                <c:pt idx="25">
                  <c:v>W4217</c:v>
                </c:pt>
                <c:pt idx="26">
                  <c:v>W4317</c:v>
                </c:pt>
                <c:pt idx="27">
                  <c:v>W4417</c:v>
                </c:pt>
                <c:pt idx="28">
                  <c:v>W4517</c:v>
                </c:pt>
                <c:pt idx="29">
                  <c:v>W4617</c:v>
                </c:pt>
                <c:pt idx="30">
                  <c:v>W4717</c:v>
                </c:pt>
                <c:pt idx="31">
                  <c:v>W4817</c:v>
                </c:pt>
                <c:pt idx="32">
                  <c:v>W4917</c:v>
                </c:pt>
                <c:pt idx="33">
                  <c:v>W5017</c:v>
                </c:pt>
                <c:pt idx="34">
                  <c:v>W5117</c:v>
                </c:pt>
                <c:pt idx="35">
                  <c:v>W5217</c:v>
                </c:pt>
                <c:pt idx="36">
                  <c:v>W0118</c:v>
                </c:pt>
                <c:pt idx="37">
                  <c:v>W0218</c:v>
                </c:pt>
                <c:pt idx="38">
                  <c:v>W0318</c:v>
                </c:pt>
                <c:pt idx="39">
                  <c:v>W0418</c:v>
                </c:pt>
                <c:pt idx="40">
                  <c:v>W0518</c:v>
                </c:pt>
                <c:pt idx="41">
                  <c:v>W0618</c:v>
                </c:pt>
                <c:pt idx="42">
                  <c:v>W0718</c:v>
                </c:pt>
                <c:pt idx="43">
                  <c:v>W0818</c:v>
                </c:pt>
                <c:pt idx="44">
                  <c:v>W0918</c:v>
                </c:pt>
                <c:pt idx="45">
                  <c:v>W1018</c:v>
                </c:pt>
                <c:pt idx="46">
                  <c:v>W1118</c:v>
                </c:pt>
                <c:pt idx="47">
                  <c:v>W1218</c:v>
                </c:pt>
                <c:pt idx="48">
                  <c:v>W1318</c:v>
                </c:pt>
                <c:pt idx="49">
                  <c:v>W1418</c:v>
                </c:pt>
                <c:pt idx="50">
                  <c:v>W1518</c:v>
                </c:pt>
                <c:pt idx="51">
                  <c:v>W1618</c:v>
                </c:pt>
                <c:pt idx="52">
                  <c:v>W1718</c:v>
                </c:pt>
                <c:pt idx="53">
                  <c:v>W1818</c:v>
                </c:pt>
                <c:pt idx="54">
                  <c:v>W1918</c:v>
                </c:pt>
                <c:pt idx="55">
                  <c:v>W2018</c:v>
                </c:pt>
                <c:pt idx="56">
                  <c:v>W2118</c:v>
                </c:pt>
                <c:pt idx="57">
                  <c:v>W2218</c:v>
                </c:pt>
                <c:pt idx="58">
                  <c:v>W2318</c:v>
                </c:pt>
                <c:pt idx="59">
                  <c:v>W2418</c:v>
                </c:pt>
                <c:pt idx="60">
                  <c:v>W2518</c:v>
                </c:pt>
                <c:pt idx="61">
                  <c:v>W2618</c:v>
                </c:pt>
                <c:pt idx="62">
                  <c:v>W2718</c:v>
                </c:pt>
                <c:pt idx="63">
                  <c:v>W2818</c:v>
                </c:pt>
                <c:pt idx="64">
                  <c:v>W2918</c:v>
                </c:pt>
                <c:pt idx="65">
                  <c:v>W3018</c:v>
                </c:pt>
                <c:pt idx="66">
                  <c:v>W3118</c:v>
                </c:pt>
                <c:pt idx="67">
                  <c:v>W3218</c:v>
                </c:pt>
                <c:pt idx="68">
                  <c:v>W3318</c:v>
                </c:pt>
                <c:pt idx="69">
                  <c:v>W3418</c:v>
                </c:pt>
                <c:pt idx="70">
                  <c:v>W3518</c:v>
                </c:pt>
                <c:pt idx="71">
                  <c:v>W3618</c:v>
                </c:pt>
                <c:pt idx="72">
                  <c:v>W3718</c:v>
                </c:pt>
                <c:pt idx="73">
                  <c:v>W3818</c:v>
                </c:pt>
                <c:pt idx="74">
                  <c:v>W3918</c:v>
                </c:pt>
                <c:pt idx="75">
                  <c:v>W4018</c:v>
                </c:pt>
                <c:pt idx="76">
                  <c:v>W4118</c:v>
                </c:pt>
                <c:pt idx="77">
                  <c:v>W4218</c:v>
                </c:pt>
                <c:pt idx="78">
                  <c:v>W4318</c:v>
                </c:pt>
                <c:pt idx="79">
                  <c:v>W4418</c:v>
                </c:pt>
                <c:pt idx="80">
                  <c:v>W4518</c:v>
                </c:pt>
                <c:pt idx="81">
                  <c:v>W4618</c:v>
                </c:pt>
                <c:pt idx="82">
                  <c:v>W4718</c:v>
                </c:pt>
                <c:pt idx="83">
                  <c:v>W4818</c:v>
                </c:pt>
                <c:pt idx="84">
                  <c:v>W4918</c:v>
                </c:pt>
                <c:pt idx="85">
                  <c:v>W5018</c:v>
                </c:pt>
                <c:pt idx="86">
                  <c:v>W5118</c:v>
                </c:pt>
                <c:pt idx="87">
                  <c:v>W5218</c:v>
                </c:pt>
                <c:pt idx="88">
                  <c:v>W0119</c:v>
                </c:pt>
                <c:pt idx="89">
                  <c:v>W0219</c:v>
                </c:pt>
                <c:pt idx="90">
                  <c:v>W0319</c:v>
                </c:pt>
                <c:pt idx="91">
                  <c:v>W0419</c:v>
                </c:pt>
                <c:pt idx="92">
                  <c:v>W0519</c:v>
                </c:pt>
                <c:pt idx="93">
                  <c:v>W0619</c:v>
                </c:pt>
                <c:pt idx="94">
                  <c:v>W0719</c:v>
                </c:pt>
                <c:pt idx="95">
                  <c:v>W0819</c:v>
                </c:pt>
                <c:pt idx="96">
                  <c:v>W0919</c:v>
                </c:pt>
                <c:pt idx="97">
                  <c:v>W1019</c:v>
                </c:pt>
                <c:pt idx="98">
                  <c:v>W1119</c:v>
                </c:pt>
                <c:pt idx="99">
                  <c:v>W1219</c:v>
                </c:pt>
                <c:pt idx="100">
                  <c:v>W1319</c:v>
                </c:pt>
                <c:pt idx="101">
                  <c:v>W1419</c:v>
                </c:pt>
                <c:pt idx="102">
                  <c:v>W1519</c:v>
                </c:pt>
                <c:pt idx="103">
                  <c:v>W1619</c:v>
                </c:pt>
              </c:strCache>
            </c:strRef>
          </c:cat>
          <c:val>
            <c:numRef>
              <c:f>Sheet1!$B$3:$DA$3</c:f>
              <c:numCache>
                <c:formatCode>###0.0;\-###0.0</c:formatCode>
                <c:ptCount val="104"/>
                <c:pt idx="0">
                  <c:v>0.61137063300000005</c:v>
                </c:pt>
                <c:pt idx="1">
                  <c:v>0.68657165799999997</c:v>
                </c:pt>
                <c:pt idx="2">
                  <c:v>0.590822446</c:v>
                </c:pt>
                <c:pt idx="3">
                  <c:v>0.600194122</c:v>
                </c:pt>
                <c:pt idx="4">
                  <c:v>0.55756466100000002</c:v>
                </c:pt>
                <c:pt idx="5">
                  <c:v>0.71437659499999995</c:v>
                </c:pt>
                <c:pt idx="6">
                  <c:v>0.59799785699999997</c:v>
                </c:pt>
                <c:pt idx="7">
                  <c:v>0.65447971000000005</c:v>
                </c:pt>
                <c:pt idx="8">
                  <c:v>0.57626448799999996</c:v>
                </c:pt>
                <c:pt idx="9">
                  <c:v>0.60935922499999995</c:v>
                </c:pt>
                <c:pt idx="10">
                  <c:v>0.61738515299999996</c:v>
                </c:pt>
                <c:pt idx="11">
                  <c:v>0.67421916699999995</c:v>
                </c:pt>
                <c:pt idx="12">
                  <c:v>0.60275198100000005</c:v>
                </c:pt>
                <c:pt idx="13">
                  <c:v>0.60675632800000001</c:v>
                </c:pt>
                <c:pt idx="14">
                  <c:v>0.59460482800000003</c:v>
                </c:pt>
                <c:pt idx="15">
                  <c:v>0.586257641</c:v>
                </c:pt>
                <c:pt idx="16">
                  <c:v>0.63290151699999997</c:v>
                </c:pt>
                <c:pt idx="17">
                  <c:v>0.64322580299999998</c:v>
                </c:pt>
                <c:pt idx="18">
                  <c:v>0.67270105599999996</c:v>
                </c:pt>
                <c:pt idx="19">
                  <c:v>0.65652116699999996</c:v>
                </c:pt>
                <c:pt idx="20">
                  <c:v>0.634922557</c:v>
                </c:pt>
                <c:pt idx="21">
                  <c:v>0.611287209</c:v>
                </c:pt>
                <c:pt idx="22">
                  <c:v>0.65461174499999997</c:v>
                </c:pt>
                <c:pt idx="23">
                  <c:v>0.71430686099999996</c:v>
                </c:pt>
                <c:pt idx="24">
                  <c:v>0.56656017999999997</c:v>
                </c:pt>
                <c:pt idx="25">
                  <c:v>0.62709753400000001</c:v>
                </c:pt>
                <c:pt idx="26">
                  <c:v>0.61782046000000002</c:v>
                </c:pt>
                <c:pt idx="27">
                  <c:v>0.67268928299999997</c:v>
                </c:pt>
                <c:pt idx="28">
                  <c:v>0.82795245299999998</c:v>
                </c:pt>
                <c:pt idx="29">
                  <c:v>0.51298588499999997</c:v>
                </c:pt>
                <c:pt idx="30">
                  <c:v>0.53071148099999998</c:v>
                </c:pt>
                <c:pt idx="31">
                  <c:v>0.52747329700000001</c:v>
                </c:pt>
                <c:pt idx="32">
                  <c:v>0.52913190799999998</c:v>
                </c:pt>
                <c:pt idx="33">
                  <c:v>0.57249401</c:v>
                </c:pt>
                <c:pt idx="34">
                  <c:v>0.50901421000000002</c:v>
                </c:pt>
                <c:pt idx="35">
                  <c:v>0.52740997000000001</c:v>
                </c:pt>
                <c:pt idx="36">
                  <c:v>0.95653738899999996</c:v>
                </c:pt>
                <c:pt idx="37">
                  <c:v>0.60909220900000005</c:v>
                </c:pt>
                <c:pt idx="38">
                  <c:v>0.59858903600000002</c:v>
                </c:pt>
                <c:pt idx="39">
                  <c:v>0.57025571100000005</c:v>
                </c:pt>
                <c:pt idx="40">
                  <c:v>0.64136295300000001</c:v>
                </c:pt>
                <c:pt idx="41">
                  <c:v>0.75644600799999995</c:v>
                </c:pt>
                <c:pt idx="42">
                  <c:v>0.51715676899999996</c:v>
                </c:pt>
                <c:pt idx="43">
                  <c:v>0.472712523</c:v>
                </c:pt>
                <c:pt idx="44">
                  <c:v>0.84108857000000004</c:v>
                </c:pt>
                <c:pt idx="45">
                  <c:v>1.0856801380000001</c:v>
                </c:pt>
                <c:pt idx="46">
                  <c:v>0.58094293200000002</c:v>
                </c:pt>
                <c:pt idx="47">
                  <c:v>0.50247378600000003</c:v>
                </c:pt>
                <c:pt idx="48">
                  <c:v>0.495699477</c:v>
                </c:pt>
                <c:pt idx="49">
                  <c:v>0.53066787100000001</c:v>
                </c:pt>
                <c:pt idx="50">
                  <c:v>0.55250607600000001</c:v>
                </c:pt>
                <c:pt idx="51">
                  <c:v>0.55057902000000003</c:v>
                </c:pt>
                <c:pt idx="52">
                  <c:v>0.54055592100000005</c:v>
                </c:pt>
                <c:pt idx="53">
                  <c:v>0.68144009400000005</c:v>
                </c:pt>
                <c:pt idx="54">
                  <c:v>0.55735348299999998</c:v>
                </c:pt>
                <c:pt idx="55">
                  <c:v>0.57263587199999999</c:v>
                </c:pt>
                <c:pt idx="56">
                  <c:v>0.51703223499999995</c:v>
                </c:pt>
                <c:pt idx="57">
                  <c:v>0.542465117</c:v>
                </c:pt>
                <c:pt idx="58">
                  <c:v>0.56284988400000002</c:v>
                </c:pt>
                <c:pt idx="59">
                  <c:v>0.64290751400000001</c:v>
                </c:pt>
                <c:pt idx="60">
                  <c:v>0.57337094600000005</c:v>
                </c:pt>
                <c:pt idx="61">
                  <c:v>0.59953175299999995</c:v>
                </c:pt>
                <c:pt idx="62">
                  <c:v>0.63250801099999998</c:v>
                </c:pt>
                <c:pt idx="63">
                  <c:v>0.56738527900000002</c:v>
                </c:pt>
                <c:pt idx="64">
                  <c:v>0.59655276499999998</c:v>
                </c:pt>
                <c:pt idx="65">
                  <c:v>0.55142017799999998</c:v>
                </c:pt>
                <c:pt idx="66">
                  <c:v>0.56588363600000002</c:v>
                </c:pt>
                <c:pt idx="67">
                  <c:v>0.56805423899999996</c:v>
                </c:pt>
                <c:pt idx="68">
                  <c:v>0.59012669600000001</c:v>
                </c:pt>
                <c:pt idx="69">
                  <c:v>0.54806400300000002</c:v>
                </c:pt>
                <c:pt idx="70">
                  <c:v>0.73879454899999997</c:v>
                </c:pt>
                <c:pt idx="71">
                  <c:v>0.63430314099999996</c:v>
                </c:pt>
                <c:pt idx="72">
                  <c:v>0.57707313400000004</c:v>
                </c:pt>
                <c:pt idx="73">
                  <c:v>0.62104234199999997</c:v>
                </c:pt>
                <c:pt idx="74">
                  <c:v>0.57202784200000001</c:v>
                </c:pt>
                <c:pt idx="75">
                  <c:v>0.73446578900000004</c:v>
                </c:pt>
                <c:pt idx="76">
                  <c:v>0.556166257</c:v>
                </c:pt>
                <c:pt idx="77">
                  <c:v>0.54439816100000005</c:v>
                </c:pt>
                <c:pt idx="78">
                  <c:v>0.51339285000000001</c:v>
                </c:pt>
                <c:pt idx="79">
                  <c:v>0.57456435699999997</c:v>
                </c:pt>
                <c:pt idx="80">
                  <c:v>0.82125157199999999</c:v>
                </c:pt>
                <c:pt idx="81">
                  <c:v>0.47416876299999999</c:v>
                </c:pt>
                <c:pt idx="82">
                  <c:v>0.47422216299999997</c:v>
                </c:pt>
                <c:pt idx="83">
                  <c:v>0.49891135399999997</c:v>
                </c:pt>
                <c:pt idx="84">
                  <c:v>0.45789935900000001</c:v>
                </c:pt>
                <c:pt idx="85">
                  <c:v>0.53857852799999995</c:v>
                </c:pt>
                <c:pt idx="86">
                  <c:v>0.46037742100000001</c:v>
                </c:pt>
                <c:pt idx="87">
                  <c:v>0.44533430099999999</c:v>
                </c:pt>
                <c:pt idx="88">
                  <c:v>0.992556785</c:v>
                </c:pt>
                <c:pt idx="89">
                  <c:v>0.53682545100000001</c:v>
                </c:pt>
                <c:pt idx="90">
                  <c:v>0.59309678600000004</c:v>
                </c:pt>
                <c:pt idx="91">
                  <c:v>0.66223657400000002</c:v>
                </c:pt>
                <c:pt idx="92">
                  <c:v>0.72362919400000003</c:v>
                </c:pt>
                <c:pt idx="93">
                  <c:v>0.29955307599999997</c:v>
                </c:pt>
                <c:pt idx="94">
                  <c:v>0.50196431900000005</c:v>
                </c:pt>
                <c:pt idx="95">
                  <c:v>0.55973880399999998</c:v>
                </c:pt>
                <c:pt idx="96">
                  <c:v>0.80574605700000002</c:v>
                </c:pt>
                <c:pt idx="97">
                  <c:v>1.2459671649999999</c:v>
                </c:pt>
                <c:pt idx="98">
                  <c:v>0.48188588399999999</c:v>
                </c:pt>
                <c:pt idx="99">
                  <c:v>0.44167103299999999</c:v>
                </c:pt>
                <c:pt idx="100">
                  <c:v>0.447144971</c:v>
                </c:pt>
                <c:pt idx="101">
                  <c:v>0.46787614999999999</c:v>
                </c:pt>
                <c:pt idx="102">
                  <c:v>0.46394983499999998</c:v>
                </c:pt>
                <c:pt idx="103">
                  <c:v>0.507493474</c:v>
                </c:pt>
              </c:numCache>
            </c:numRef>
          </c:val>
          <c:smooth val="0"/>
        </c:ser>
        <c:dLbls>
          <c:showLegendKey val="0"/>
          <c:showVal val="0"/>
          <c:showCatName val="0"/>
          <c:showSerName val="0"/>
          <c:showPercent val="0"/>
          <c:showBubbleSize val="0"/>
        </c:dLbls>
        <c:marker val="1"/>
        <c:smooth val="0"/>
        <c:axId val="134474752"/>
        <c:axId val="134568960"/>
      </c:lineChart>
      <c:catAx>
        <c:axId val="134474752"/>
        <c:scaling>
          <c:orientation val="minMax"/>
        </c:scaling>
        <c:delete val="0"/>
        <c:axPos val="b"/>
        <c:numFmt formatCode="General" sourceLinked="1"/>
        <c:majorTickMark val="out"/>
        <c:minorTickMark val="none"/>
        <c:tickLblPos val="nextTo"/>
        <c:txPr>
          <a:bodyPr rot="-5400000" vert="horz"/>
          <a:lstStyle/>
          <a:p>
            <a:pPr>
              <a:defRPr/>
            </a:pPr>
            <a:endParaRPr lang="zh-CN"/>
          </a:p>
        </c:txPr>
        <c:crossAx val="134568960"/>
        <c:crosses val="autoZero"/>
        <c:auto val="1"/>
        <c:lblAlgn val="ctr"/>
        <c:lblOffset val="100"/>
        <c:noMultiLvlLbl val="0"/>
      </c:catAx>
      <c:valAx>
        <c:axId val="134568960"/>
        <c:scaling>
          <c:orientation val="minMax"/>
        </c:scaling>
        <c:delete val="0"/>
        <c:axPos val="l"/>
        <c:majorGridlines/>
        <c:numFmt formatCode="###0.0;\-###0.0" sourceLinked="1"/>
        <c:majorTickMark val="out"/>
        <c:minorTickMark val="none"/>
        <c:tickLblPos val="nextTo"/>
        <c:crossAx val="134474752"/>
        <c:crosses val="autoZero"/>
        <c:crossBetween val="between"/>
      </c:valAx>
    </c:plotArea>
    <c:legend>
      <c:legendPos val="b"/>
      <c:layout/>
      <c:overlay val="0"/>
      <c:txPr>
        <a:bodyPr/>
        <a:lstStyle/>
        <a:p>
          <a:pPr>
            <a:defRPr b="1"/>
          </a:pPr>
          <a:endParaRPr lang="zh-CN"/>
        </a:p>
      </c:txPr>
    </c:legend>
    <c:plotVisOnly val="1"/>
    <c:dispBlanksAs val="gap"/>
    <c:showDLblsOverMax val="0"/>
  </c:chart>
  <c:txPr>
    <a:bodyPr/>
    <a:lstStyle/>
    <a:p>
      <a:pPr>
        <a:defRPr sz="1000"/>
      </a:pPr>
      <a:endParaRPr lang="zh-CN"/>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2366549667739373"/>
          <c:y val="3.7308888755950197E-2"/>
          <c:w val="0.53213013996561587"/>
          <c:h val="0.85893848333091194"/>
        </c:manualLayout>
      </c:layout>
      <c:barChart>
        <c:barDir val="bar"/>
        <c:grouping val="clustered"/>
        <c:varyColors val="0"/>
        <c:ser>
          <c:idx val="0"/>
          <c:order val="0"/>
          <c:tx>
            <c:strRef>
              <c:f>Sheet1!$B$1</c:f>
              <c:strCache>
                <c:ptCount val="1"/>
                <c:pt idx="0">
                  <c:v>MAT TY</c:v>
                </c:pt>
              </c:strCache>
            </c:strRef>
          </c:tx>
          <c:spPr>
            <a:solidFill>
              <a:srgbClr val="FFC000"/>
            </a:solidFill>
          </c:spPr>
          <c:invertIfNegative val="0"/>
          <c:dPt>
            <c:idx val="0"/>
            <c:invertIfNegative val="0"/>
            <c:bubble3D val="0"/>
            <c:spPr>
              <a:solidFill>
                <a:srgbClr val="009DD9"/>
              </a:solidFill>
            </c:spPr>
          </c:dPt>
          <c:dPt>
            <c:idx val="1"/>
            <c:invertIfNegative val="0"/>
            <c:bubble3D val="0"/>
            <c:spPr>
              <a:solidFill>
                <a:srgbClr val="59EA09"/>
              </a:solidFill>
            </c:spPr>
          </c:dPt>
          <c:dPt>
            <c:idx val="2"/>
            <c:invertIfNegative val="0"/>
            <c:bubble3D val="0"/>
            <c:spPr>
              <a:solidFill>
                <a:srgbClr val="FFFF00"/>
              </a:solidFill>
            </c:spPr>
          </c:dPt>
          <c:dPt>
            <c:idx val="3"/>
            <c:invertIfNegative val="0"/>
            <c:bubble3D val="0"/>
            <c:spPr>
              <a:solidFill>
                <a:srgbClr val="FF0000"/>
              </a:solidFill>
            </c:spPr>
          </c:dPt>
          <c:dPt>
            <c:idx val="4"/>
            <c:invertIfNegative val="0"/>
            <c:bubble3D val="0"/>
            <c:spPr>
              <a:solidFill>
                <a:srgbClr val="FF6600"/>
              </a:solidFill>
            </c:spPr>
          </c:dPt>
          <c:dLbls>
            <c:txPr>
              <a:bodyPr/>
              <a:lstStyle/>
              <a:p>
                <a:pPr>
                  <a:defRPr sz="1200"/>
                </a:pPr>
                <a:endParaRPr lang="zh-CN"/>
              </a:p>
            </c:txPr>
            <c:showLegendKey val="0"/>
            <c:showVal val="1"/>
            <c:showCatName val="0"/>
            <c:showSerName val="0"/>
            <c:showPercent val="0"/>
            <c:showBubbleSize val="0"/>
            <c:showLeaderLines val="0"/>
          </c:dLbls>
          <c:cat>
            <c:strRef>
              <c:f>Sheet1!$A$2:$A$6</c:f>
              <c:strCache>
                <c:ptCount val="5"/>
                <c:pt idx="0">
                  <c:v>Others 其他食品</c:v>
                </c:pt>
                <c:pt idx="1">
                  <c:v>Dairy Food 乳制品</c:v>
                </c:pt>
                <c:pt idx="2">
                  <c:v>Liquor 含酒精饮品</c:v>
                </c:pt>
                <c:pt idx="3">
                  <c:v>Beverage 饮料</c:v>
                </c:pt>
                <c:pt idx="4">
                  <c:v>Impulse Food 即食食品</c:v>
                </c:pt>
              </c:strCache>
            </c:strRef>
          </c:cat>
          <c:val>
            <c:numRef>
              <c:f>Sheet1!$B$2:$B$6</c:f>
              <c:numCache>
                <c:formatCode>###0;\-###0</c:formatCode>
                <c:ptCount val="5"/>
                <c:pt idx="0">
                  <c:v>-4.1364728619999998</c:v>
                </c:pt>
                <c:pt idx="1">
                  <c:v>0.219457553</c:v>
                </c:pt>
                <c:pt idx="2">
                  <c:v>-5.918619702</c:v>
                </c:pt>
                <c:pt idx="3">
                  <c:v>-0.248400379</c:v>
                </c:pt>
                <c:pt idx="4">
                  <c:v>-1.396510739</c:v>
                </c:pt>
              </c:numCache>
            </c:numRef>
          </c:val>
        </c:ser>
        <c:dLbls>
          <c:showLegendKey val="0"/>
          <c:showVal val="0"/>
          <c:showCatName val="0"/>
          <c:showSerName val="0"/>
          <c:showPercent val="0"/>
          <c:showBubbleSize val="0"/>
        </c:dLbls>
        <c:gapWidth val="50"/>
        <c:axId val="141583872"/>
        <c:axId val="141585408"/>
      </c:barChart>
      <c:catAx>
        <c:axId val="141583872"/>
        <c:scaling>
          <c:orientation val="minMax"/>
        </c:scaling>
        <c:delete val="0"/>
        <c:axPos val="l"/>
        <c:numFmt formatCode="General" sourceLinked="1"/>
        <c:majorTickMark val="out"/>
        <c:minorTickMark val="none"/>
        <c:tickLblPos val="low"/>
        <c:txPr>
          <a:bodyPr/>
          <a:lstStyle/>
          <a:p>
            <a:pPr>
              <a:defRPr sz="1000"/>
            </a:pPr>
            <a:endParaRPr lang="zh-CN"/>
          </a:p>
        </c:txPr>
        <c:crossAx val="141585408"/>
        <c:crosses val="autoZero"/>
        <c:auto val="1"/>
        <c:lblAlgn val="ctr"/>
        <c:lblOffset val="100"/>
        <c:noMultiLvlLbl val="0"/>
      </c:catAx>
      <c:valAx>
        <c:axId val="141585408"/>
        <c:scaling>
          <c:orientation val="minMax"/>
        </c:scaling>
        <c:delete val="0"/>
        <c:axPos val="b"/>
        <c:majorGridlines>
          <c:spPr>
            <a:ln>
              <a:solidFill>
                <a:schemeClr val="bg1">
                  <a:lumMod val="75000"/>
                </a:schemeClr>
              </a:solidFill>
            </a:ln>
          </c:spPr>
        </c:majorGridlines>
        <c:numFmt formatCode="###0;\-###0" sourceLinked="1"/>
        <c:majorTickMark val="out"/>
        <c:minorTickMark val="none"/>
        <c:tickLblPos val="nextTo"/>
        <c:txPr>
          <a:bodyPr/>
          <a:lstStyle/>
          <a:p>
            <a:pPr>
              <a:defRPr sz="1200"/>
            </a:pPr>
            <a:endParaRPr lang="zh-CN"/>
          </a:p>
        </c:txPr>
        <c:crossAx val="141583872"/>
        <c:crosses val="autoZero"/>
        <c:crossBetween val="between"/>
      </c:valAx>
    </c:plotArea>
    <c:plotVisOnly val="1"/>
    <c:dispBlanksAs val="gap"/>
    <c:showDLblsOverMax val="0"/>
  </c:chart>
  <c:txPr>
    <a:bodyPr/>
    <a:lstStyle/>
    <a:p>
      <a:pPr>
        <a:defRPr sz="1400" b="1"/>
      </a:pPr>
      <a:endParaRPr lang="zh-CN"/>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2366549667739373"/>
          <c:y val="3.7308888755950197E-2"/>
          <c:w val="0.53213013996561587"/>
          <c:h val="0.85893848333091194"/>
        </c:manualLayout>
      </c:layout>
      <c:barChart>
        <c:barDir val="bar"/>
        <c:grouping val="clustered"/>
        <c:varyColors val="0"/>
        <c:ser>
          <c:idx val="0"/>
          <c:order val="0"/>
          <c:tx>
            <c:strRef>
              <c:f>Sheet1!$B$1</c:f>
              <c:strCache>
                <c:ptCount val="1"/>
                <c:pt idx="0">
                  <c:v>MAT TY</c:v>
                </c:pt>
              </c:strCache>
            </c:strRef>
          </c:tx>
          <c:invertIfNegative val="0"/>
          <c:dPt>
            <c:idx val="0"/>
            <c:invertIfNegative val="0"/>
            <c:bubble3D val="0"/>
            <c:spPr>
              <a:solidFill>
                <a:srgbClr val="009DD9"/>
              </a:solidFill>
            </c:spPr>
          </c:dPt>
          <c:dPt>
            <c:idx val="1"/>
            <c:invertIfNegative val="0"/>
            <c:bubble3D val="0"/>
            <c:spPr>
              <a:solidFill>
                <a:srgbClr val="59EA09"/>
              </a:solidFill>
            </c:spPr>
          </c:dPt>
          <c:dPt>
            <c:idx val="2"/>
            <c:invertIfNegative val="0"/>
            <c:bubble3D val="0"/>
            <c:spPr>
              <a:solidFill>
                <a:srgbClr val="FFFF00"/>
              </a:solidFill>
            </c:spPr>
          </c:dPt>
          <c:dPt>
            <c:idx val="3"/>
            <c:invertIfNegative val="0"/>
            <c:bubble3D val="0"/>
            <c:spPr>
              <a:solidFill>
                <a:srgbClr val="FF0000"/>
              </a:solidFill>
            </c:spPr>
          </c:dPt>
          <c:dLbls>
            <c:dLbl>
              <c:idx val="0"/>
              <c:layout/>
              <c:showLegendKey val="0"/>
              <c:showVal val="1"/>
              <c:showCatName val="0"/>
              <c:showSerName val="0"/>
              <c:showPercent val="0"/>
              <c:showBubbleSize val="0"/>
            </c:dLbl>
            <c:dLbl>
              <c:idx val="1"/>
              <c:layout/>
              <c:showLegendKey val="0"/>
              <c:showVal val="1"/>
              <c:showCatName val="0"/>
              <c:showSerName val="0"/>
              <c:showPercent val="0"/>
              <c:showBubbleSize val="0"/>
            </c:dLbl>
            <c:dLbl>
              <c:idx val="2"/>
              <c:layout/>
              <c:showLegendKey val="0"/>
              <c:showVal val="1"/>
              <c:showCatName val="0"/>
              <c:showSerName val="0"/>
              <c:showPercent val="0"/>
              <c:showBubbleSize val="0"/>
            </c:dLbl>
            <c:dLbl>
              <c:idx val="3"/>
              <c:layout/>
              <c:showLegendKey val="0"/>
              <c:showVal val="1"/>
              <c:showCatName val="0"/>
              <c:showSerName val="0"/>
              <c:showPercent val="0"/>
              <c:showBubbleSize val="0"/>
            </c:dLbl>
            <c:showLegendKey val="0"/>
            <c:showVal val="0"/>
            <c:showCatName val="0"/>
            <c:showSerName val="0"/>
            <c:showPercent val="0"/>
            <c:showBubbleSize val="0"/>
          </c:dLbls>
          <c:cat>
            <c:strRef>
              <c:f>Sheet1!$A$2:$A$5</c:f>
              <c:strCache>
                <c:ptCount val="4"/>
                <c:pt idx="0">
                  <c:v>Insect Control 驱虫产品</c:v>
                </c:pt>
                <c:pt idx="1">
                  <c:v>Hair Products 头发护理</c:v>
                </c:pt>
                <c:pt idx="2">
                  <c:v>Personal care 个人护理</c:v>
                </c:pt>
                <c:pt idx="3">
                  <c:v>Household 家庭用品</c:v>
                </c:pt>
              </c:strCache>
            </c:strRef>
          </c:cat>
          <c:val>
            <c:numRef>
              <c:f>Sheet1!$B$2:$B$5</c:f>
              <c:numCache>
                <c:formatCode>###0;\-###0</c:formatCode>
                <c:ptCount val="4"/>
                <c:pt idx="0">
                  <c:v>-2.4875017860000002</c:v>
                </c:pt>
                <c:pt idx="1">
                  <c:v>-7.6165168379999999</c:v>
                </c:pt>
                <c:pt idx="2">
                  <c:v>-5.1577108579999997</c:v>
                </c:pt>
                <c:pt idx="3">
                  <c:v>-8.0262193839999991</c:v>
                </c:pt>
              </c:numCache>
            </c:numRef>
          </c:val>
        </c:ser>
        <c:dLbls>
          <c:showLegendKey val="0"/>
          <c:showVal val="0"/>
          <c:showCatName val="0"/>
          <c:showSerName val="0"/>
          <c:showPercent val="0"/>
          <c:showBubbleSize val="0"/>
        </c:dLbls>
        <c:gapWidth val="50"/>
        <c:axId val="143679872"/>
        <c:axId val="143681408"/>
      </c:barChart>
      <c:catAx>
        <c:axId val="143679872"/>
        <c:scaling>
          <c:orientation val="minMax"/>
        </c:scaling>
        <c:delete val="0"/>
        <c:axPos val="l"/>
        <c:numFmt formatCode="General" sourceLinked="1"/>
        <c:majorTickMark val="out"/>
        <c:minorTickMark val="none"/>
        <c:tickLblPos val="low"/>
        <c:txPr>
          <a:bodyPr/>
          <a:lstStyle/>
          <a:p>
            <a:pPr>
              <a:defRPr sz="1000"/>
            </a:pPr>
            <a:endParaRPr lang="zh-CN"/>
          </a:p>
        </c:txPr>
        <c:crossAx val="143681408"/>
        <c:crosses val="autoZero"/>
        <c:auto val="1"/>
        <c:lblAlgn val="ctr"/>
        <c:lblOffset val="100"/>
        <c:noMultiLvlLbl val="0"/>
      </c:catAx>
      <c:valAx>
        <c:axId val="143681408"/>
        <c:scaling>
          <c:orientation val="minMax"/>
        </c:scaling>
        <c:delete val="0"/>
        <c:axPos val="b"/>
        <c:majorGridlines>
          <c:spPr>
            <a:ln>
              <a:solidFill>
                <a:schemeClr val="bg1">
                  <a:lumMod val="75000"/>
                </a:schemeClr>
              </a:solidFill>
            </a:ln>
          </c:spPr>
        </c:majorGridlines>
        <c:numFmt formatCode="###0;\-###0" sourceLinked="1"/>
        <c:majorTickMark val="out"/>
        <c:minorTickMark val="none"/>
        <c:tickLblPos val="nextTo"/>
        <c:txPr>
          <a:bodyPr/>
          <a:lstStyle/>
          <a:p>
            <a:pPr>
              <a:defRPr sz="1200"/>
            </a:pPr>
            <a:endParaRPr lang="zh-CN"/>
          </a:p>
        </c:txPr>
        <c:crossAx val="143679872"/>
        <c:crosses val="autoZero"/>
        <c:crossBetween val="between"/>
      </c:valAx>
    </c:plotArea>
    <c:plotVisOnly val="1"/>
    <c:dispBlanksAs val="gap"/>
    <c:showDLblsOverMax val="0"/>
  </c:chart>
  <c:txPr>
    <a:bodyPr/>
    <a:lstStyle/>
    <a:p>
      <a:pPr>
        <a:defRPr sz="1400" b="1"/>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67735512633539E-2"/>
          <c:y val="8.7923730121969995E-2"/>
          <c:w val="0.73673946376299504"/>
          <c:h val="0.83165910143585098"/>
        </c:manualLayout>
      </c:layout>
      <c:barChart>
        <c:barDir val="col"/>
        <c:grouping val="stacked"/>
        <c:varyColors val="0"/>
        <c:ser>
          <c:idx val="0"/>
          <c:order val="0"/>
          <c:tx>
            <c:strRef>
              <c:f>Sheet1!$A$2</c:f>
              <c:strCache>
                <c:ptCount val="1"/>
                <c:pt idx="0">
                  <c:v>Modern Trade</c:v>
                </c:pt>
              </c:strCache>
            </c:strRef>
          </c:tx>
          <c:spPr>
            <a:solidFill>
              <a:schemeClr val="accent1"/>
            </a:solidFill>
          </c:spPr>
          <c:invertIfNegative val="0"/>
          <c:dLbls>
            <c:dLbl>
              <c:idx val="4"/>
              <c:delete val="1"/>
              <c:extLst>
                <c:ext xmlns:c15="http://schemas.microsoft.com/office/drawing/2012/chart" uri="{CE6537A1-D6FC-4f65-9D91-7224C49458BB}"/>
              </c:extLst>
            </c:dLbl>
            <c:numFmt formatCode="0%" sourceLinked="0"/>
            <c:spPr>
              <a:noFill/>
              <a:ln>
                <a:noFill/>
              </a:ln>
              <a:effectLst/>
            </c:spPr>
            <c:txPr>
              <a:bodyPr/>
              <a:lstStyle/>
              <a:p>
                <a:pPr>
                  <a:defRPr sz="1100">
                    <a:solidFill>
                      <a:schemeClr val="bg1"/>
                    </a:solidFill>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Sheet1!$B$1:$D$1</c:f>
              <c:numCache>
                <c:formatCode>General</c:formatCode>
                <c:ptCount val="3"/>
                <c:pt idx="0">
                  <c:v>2016</c:v>
                </c:pt>
                <c:pt idx="1">
                  <c:v>2017</c:v>
                </c:pt>
                <c:pt idx="2">
                  <c:v>2018</c:v>
                </c:pt>
              </c:numCache>
            </c:numRef>
          </c:cat>
          <c:val>
            <c:numRef>
              <c:f>Sheet1!$B$2:$D$2</c:f>
              <c:numCache>
                <c:formatCode>0%</c:formatCode>
                <c:ptCount val="3"/>
                <c:pt idx="0">
                  <c:v>7.8862206034315013E-2</c:v>
                </c:pt>
                <c:pt idx="1">
                  <c:v>8.5387644443044905E-2</c:v>
                </c:pt>
                <c:pt idx="2">
                  <c:v>9.1596493674714105E-2</c:v>
                </c:pt>
              </c:numCache>
            </c:numRef>
          </c:val>
        </c:ser>
        <c:ser>
          <c:idx val="1"/>
          <c:order val="1"/>
          <c:tx>
            <c:strRef>
              <c:f>Sheet1!$A$3</c:f>
              <c:strCache>
                <c:ptCount val="1"/>
                <c:pt idx="0">
                  <c:v>Grocery</c:v>
                </c:pt>
              </c:strCache>
            </c:strRef>
          </c:tx>
          <c:spPr>
            <a:solidFill>
              <a:srgbClr val="FF8300"/>
            </a:solidFill>
          </c:spPr>
          <c:invertIfNegative val="0"/>
          <c:dLbls>
            <c:dLbl>
              <c:idx val="0"/>
              <c:layout>
                <c:manualLayout>
                  <c:x val="-6.4051257144614798E-3"/>
                  <c:y val="-2.3032629558541299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
                  <c:y val="-1.9193857965451099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3.2025628572307598E-3"/>
                  <c:y val="-1.5355086372360801E-2"/>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a:lstStyle/>
              <a:p>
                <a:pPr>
                  <a:defRPr sz="1100">
                    <a:solidFill>
                      <a:schemeClr val="bg1"/>
                    </a:solidFill>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Sheet1!$B$1:$D$1</c:f>
              <c:numCache>
                <c:formatCode>General</c:formatCode>
                <c:ptCount val="3"/>
                <c:pt idx="0">
                  <c:v>2016</c:v>
                </c:pt>
                <c:pt idx="1">
                  <c:v>2017</c:v>
                </c:pt>
                <c:pt idx="2">
                  <c:v>2018</c:v>
                </c:pt>
              </c:numCache>
            </c:numRef>
          </c:cat>
          <c:val>
            <c:numRef>
              <c:f>Sheet1!$B$3:$D$3</c:f>
              <c:numCache>
                <c:formatCode>0%</c:formatCode>
                <c:ptCount val="3"/>
                <c:pt idx="0">
                  <c:v>0.69992400256884202</c:v>
                </c:pt>
                <c:pt idx="1">
                  <c:v>0.69162165108721063</c:v>
                </c:pt>
                <c:pt idx="2">
                  <c:v>0.68435010685012354</c:v>
                </c:pt>
              </c:numCache>
            </c:numRef>
          </c:val>
        </c:ser>
        <c:ser>
          <c:idx val="2"/>
          <c:order val="2"/>
          <c:tx>
            <c:strRef>
              <c:f>Sheet1!$A$4</c:f>
              <c:strCache>
                <c:ptCount val="1"/>
                <c:pt idx="0">
                  <c:v>Other</c:v>
                </c:pt>
              </c:strCache>
            </c:strRef>
          </c:tx>
          <c:spPr>
            <a:solidFill>
              <a:schemeClr val="accent2"/>
            </a:solidFill>
          </c:spPr>
          <c:invertIfNegative val="0"/>
          <c:dLbls>
            <c:spPr>
              <a:noFill/>
              <a:ln>
                <a:noFill/>
              </a:ln>
              <a:effectLst/>
            </c:spPr>
            <c:txPr>
              <a:bodyPr/>
              <a:lstStyle/>
              <a:p>
                <a:pPr>
                  <a:defRPr sz="1100">
                    <a:solidFill>
                      <a:schemeClr val="bg1"/>
                    </a:solidFill>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Sheet1!$B$1:$D$1</c:f>
              <c:numCache>
                <c:formatCode>General</c:formatCode>
                <c:ptCount val="3"/>
                <c:pt idx="0">
                  <c:v>2016</c:v>
                </c:pt>
                <c:pt idx="1">
                  <c:v>2017</c:v>
                </c:pt>
                <c:pt idx="2">
                  <c:v>2018</c:v>
                </c:pt>
              </c:numCache>
            </c:numRef>
          </c:cat>
          <c:val>
            <c:numRef>
              <c:f>Sheet1!$B$4:$D$4</c:f>
              <c:numCache>
                <c:formatCode>0%</c:formatCode>
                <c:ptCount val="3"/>
                <c:pt idx="0">
                  <c:v>0.22121379139684308</c:v>
                </c:pt>
                <c:pt idx="1">
                  <c:v>0.22299070446974442</c:v>
                </c:pt>
                <c:pt idx="2">
                  <c:v>0.22405339947516234</c:v>
                </c:pt>
              </c:numCache>
            </c:numRef>
          </c:val>
        </c:ser>
        <c:ser>
          <c:idx val="3"/>
          <c:order val="3"/>
          <c:tx>
            <c:strRef>
              <c:f>Sheet1!$A$5</c:f>
              <c:strCache>
                <c:ptCount val="1"/>
              </c:strCache>
            </c:strRef>
          </c:tx>
          <c:spPr>
            <a:solidFill>
              <a:srgbClr val="35A147"/>
            </a:solidFill>
          </c:spPr>
          <c:invertIfNegative val="0"/>
          <c:dLbls>
            <c:spPr>
              <a:noFill/>
              <a:ln>
                <a:noFill/>
              </a:ln>
              <a:effectLst/>
            </c:spPr>
            <c:txPr>
              <a:bodyPr/>
              <a:lstStyle/>
              <a:p>
                <a:pPr>
                  <a:defRPr>
                    <a:solidFill>
                      <a:schemeClr val="bg1"/>
                    </a:solidFill>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Sheet1!$B$1:$D$1</c:f>
              <c:numCache>
                <c:formatCode>General</c:formatCode>
                <c:ptCount val="3"/>
                <c:pt idx="0">
                  <c:v>2016</c:v>
                </c:pt>
                <c:pt idx="1">
                  <c:v>2017</c:v>
                </c:pt>
                <c:pt idx="2">
                  <c:v>2018</c:v>
                </c:pt>
              </c:numCache>
            </c:numRef>
          </c:cat>
          <c:val>
            <c:numRef>
              <c:f>Sheet1!$B$5:$D$5</c:f>
              <c:numCache>
                <c:formatCode>General</c:formatCode>
                <c:ptCount val="3"/>
              </c:numCache>
            </c:numRef>
          </c:val>
        </c:ser>
        <c:dLbls>
          <c:showLegendKey val="0"/>
          <c:showVal val="0"/>
          <c:showCatName val="0"/>
          <c:showSerName val="0"/>
          <c:showPercent val="0"/>
          <c:showBubbleSize val="0"/>
        </c:dLbls>
        <c:gapWidth val="54"/>
        <c:overlap val="100"/>
        <c:axId val="50483584"/>
        <c:axId val="50485120"/>
      </c:barChart>
      <c:catAx>
        <c:axId val="50483584"/>
        <c:scaling>
          <c:orientation val="minMax"/>
        </c:scaling>
        <c:delete val="0"/>
        <c:axPos val="b"/>
        <c:numFmt formatCode="General" sourceLinked="1"/>
        <c:majorTickMark val="none"/>
        <c:minorTickMark val="none"/>
        <c:tickLblPos val="nextTo"/>
        <c:spPr>
          <a:ln w="98425" cmpd="sng">
            <a:noFill/>
          </a:ln>
        </c:spPr>
        <c:crossAx val="50485120"/>
        <c:crosses val="autoZero"/>
        <c:auto val="1"/>
        <c:lblAlgn val="ctr"/>
        <c:lblOffset val="100"/>
        <c:noMultiLvlLbl val="0"/>
      </c:catAx>
      <c:valAx>
        <c:axId val="50485120"/>
        <c:scaling>
          <c:orientation val="minMax"/>
          <c:max val="1"/>
        </c:scaling>
        <c:delete val="0"/>
        <c:axPos val="l"/>
        <c:numFmt formatCode="0%" sourceLinked="1"/>
        <c:majorTickMark val="out"/>
        <c:minorTickMark val="none"/>
        <c:tickLblPos val="nextTo"/>
        <c:spPr>
          <a:noFill/>
          <a:ln>
            <a:solidFill>
              <a:srgbClr val="000000"/>
            </a:solidFill>
          </a:ln>
        </c:spPr>
        <c:crossAx val="50483584"/>
        <c:crosses val="autoZero"/>
        <c:crossBetween val="between"/>
        <c:majorUnit val="0.2"/>
      </c:valAx>
    </c:plotArea>
    <c:plotVisOnly val="1"/>
    <c:dispBlanksAs val="gap"/>
    <c:showDLblsOverMax val="0"/>
  </c:chart>
  <c:txPr>
    <a:bodyPr/>
    <a:lstStyle/>
    <a:p>
      <a:pPr>
        <a:defRPr sz="1200" b="0" baseline="0"/>
      </a:pPr>
      <a:endParaRPr lang="zh-CN"/>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Jul18</c:v>
                </c:pt>
              </c:strCache>
            </c:strRef>
          </c:tx>
          <c:spPr>
            <a:solidFill>
              <a:srgbClr val="00FF00"/>
            </a:solidFill>
          </c:spPr>
          <c:invertIfNegative val="0"/>
          <c:dPt>
            <c:idx val="0"/>
            <c:invertIfNegative val="0"/>
            <c:bubble3D val="0"/>
          </c:dPt>
          <c:dPt>
            <c:idx val="1"/>
            <c:invertIfNegative val="0"/>
            <c:bubble3D val="0"/>
          </c:dPt>
          <c:dPt>
            <c:idx val="2"/>
            <c:invertIfNegative val="0"/>
            <c:bubble3D val="0"/>
          </c:dPt>
          <c:dLbls>
            <c:dLbl>
              <c:idx val="0"/>
              <c:layout/>
              <c:showLegendKey val="0"/>
              <c:showVal val="1"/>
              <c:showCatName val="0"/>
              <c:showSerName val="0"/>
              <c:showPercent val="0"/>
              <c:showBubbleSize val="0"/>
            </c:dLbl>
            <c:dLbl>
              <c:idx val="1"/>
              <c:layout/>
              <c:showLegendKey val="0"/>
              <c:showVal val="1"/>
              <c:showCatName val="0"/>
              <c:showSerName val="0"/>
              <c:showPercent val="0"/>
              <c:showBubbleSize val="0"/>
            </c:dLbl>
            <c:dLbl>
              <c:idx val="2"/>
              <c:layout/>
              <c:showLegendKey val="0"/>
              <c:showVal val="1"/>
              <c:showCatName val="0"/>
              <c:showSerName val="0"/>
              <c:showPercent val="0"/>
              <c:showBubbleSize val="0"/>
            </c:dLbl>
            <c:showLegendKey val="0"/>
            <c:showVal val="0"/>
            <c:showCatName val="0"/>
            <c:showSerName val="0"/>
            <c:showPercent val="0"/>
            <c:showBubbleSize val="0"/>
          </c:dLbls>
          <c:cat>
            <c:strRef>
              <c:f>Sheet1!$A$2:$A$4</c:f>
              <c:strCache>
                <c:ptCount val="3"/>
                <c:pt idx="0">
                  <c:v>Total FMCG 快速消费品</c:v>
                </c:pt>
                <c:pt idx="1">
                  <c:v>Total Non-Food 非食品</c:v>
                </c:pt>
                <c:pt idx="2">
                  <c:v>Total Food 食品</c:v>
                </c:pt>
              </c:strCache>
            </c:strRef>
          </c:cat>
          <c:val>
            <c:numRef>
              <c:f>Sheet1!$B$2:$B$4</c:f>
              <c:numCache>
                <c:formatCode>###0;\-###0</c:formatCode>
                <c:ptCount val="3"/>
                <c:pt idx="0">
                  <c:v>-2.8326608850000001</c:v>
                </c:pt>
                <c:pt idx="1">
                  <c:v>-6.2615399189999996</c:v>
                </c:pt>
                <c:pt idx="2">
                  <c:v>-1.208996647</c:v>
                </c:pt>
              </c:numCache>
            </c:numRef>
          </c:val>
        </c:ser>
        <c:ser>
          <c:idx val="1"/>
          <c:order val="1"/>
          <c:tx>
            <c:strRef>
              <c:f>Sheet1!$C$1</c:f>
              <c:strCache>
                <c:ptCount val="1"/>
                <c:pt idx="0">
                  <c:v>Oct18</c:v>
                </c:pt>
              </c:strCache>
            </c:strRef>
          </c:tx>
          <c:spPr>
            <a:solidFill>
              <a:srgbClr val="7030A0"/>
            </a:solidFill>
          </c:spPr>
          <c:invertIfNegative val="0"/>
          <c:dLbls>
            <c:showLegendKey val="0"/>
            <c:showVal val="1"/>
            <c:showCatName val="0"/>
            <c:showSerName val="0"/>
            <c:showPercent val="0"/>
            <c:showBubbleSize val="0"/>
            <c:showLeaderLines val="0"/>
          </c:dLbls>
          <c:cat>
            <c:strRef>
              <c:f>Sheet1!$A$2:$A$4</c:f>
              <c:strCache>
                <c:ptCount val="3"/>
                <c:pt idx="0">
                  <c:v>Total FMCG 快速消费品</c:v>
                </c:pt>
                <c:pt idx="1">
                  <c:v>Total Non-Food 非食品</c:v>
                </c:pt>
                <c:pt idx="2">
                  <c:v>Total Food 食品</c:v>
                </c:pt>
              </c:strCache>
            </c:strRef>
          </c:cat>
          <c:val>
            <c:numRef>
              <c:f>Sheet1!$C$2:$C$4</c:f>
              <c:numCache>
                <c:formatCode>###0;\-###0</c:formatCode>
                <c:ptCount val="3"/>
                <c:pt idx="0">
                  <c:v>-2.6195541709999999</c:v>
                </c:pt>
                <c:pt idx="1">
                  <c:v>-4.8762062349999997</c:v>
                </c:pt>
                <c:pt idx="2">
                  <c:v>-1.606628575</c:v>
                </c:pt>
              </c:numCache>
            </c:numRef>
          </c:val>
        </c:ser>
        <c:ser>
          <c:idx val="2"/>
          <c:order val="2"/>
          <c:tx>
            <c:strRef>
              <c:f>Sheet1!$D$1</c:f>
              <c:strCache>
                <c:ptCount val="1"/>
                <c:pt idx="0">
                  <c:v>Jan19</c:v>
                </c:pt>
              </c:strCache>
            </c:strRef>
          </c:tx>
          <c:spPr>
            <a:solidFill>
              <a:srgbClr val="FFFF00"/>
            </a:solidFill>
          </c:spPr>
          <c:invertIfNegative val="0"/>
          <c:dLbls>
            <c:showLegendKey val="0"/>
            <c:showVal val="1"/>
            <c:showCatName val="0"/>
            <c:showSerName val="0"/>
            <c:showPercent val="0"/>
            <c:showBubbleSize val="0"/>
            <c:showLeaderLines val="0"/>
          </c:dLbls>
          <c:cat>
            <c:strRef>
              <c:f>Sheet1!$A$2:$A$4</c:f>
              <c:strCache>
                <c:ptCount val="3"/>
                <c:pt idx="0">
                  <c:v>Total FMCG 快速消费品</c:v>
                </c:pt>
                <c:pt idx="1">
                  <c:v>Total Non-Food 非食品</c:v>
                </c:pt>
                <c:pt idx="2">
                  <c:v>Total Food 食品</c:v>
                </c:pt>
              </c:strCache>
            </c:strRef>
          </c:cat>
          <c:val>
            <c:numRef>
              <c:f>Sheet1!$D$2:$D$4</c:f>
              <c:numCache>
                <c:formatCode>###0;\-###0</c:formatCode>
                <c:ptCount val="3"/>
                <c:pt idx="0">
                  <c:v>-7.4972179E-2</c:v>
                </c:pt>
                <c:pt idx="1">
                  <c:v>-7.6417595120000001</c:v>
                </c:pt>
                <c:pt idx="2">
                  <c:v>3.5391671499999999</c:v>
                </c:pt>
              </c:numCache>
            </c:numRef>
          </c:val>
        </c:ser>
        <c:ser>
          <c:idx val="3"/>
          <c:order val="3"/>
          <c:tx>
            <c:strRef>
              <c:f>Sheet1!$E$1</c:f>
              <c:strCache>
                <c:ptCount val="1"/>
                <c:pt idx="0">
                  <c:v>Apr19</c:v>
                </c:pt>
              </c:strCache>
            </c:strRef>
          </c:tx>
          <c:spPr>
            <a:solidFill>
              <a:schemeClr val="accent1"/>
            </a:solidFill>
          </c:spPr>
          <c:invertIfNegative val="0"/>
          <c:dLbls>
            <c:showLegendKey val="0"/>
            <c:showVal val="1"/>
            <c:showCatName val="0"/>
            <c:showSerName val="0"/>
            <c:showPercent val="0"/>
            <c:showBubbleSize val="0"/>
            <c:showLeaderLines val="0"/>
          </c:dLbls>
          <c:cat>
            <c:strRef>
              <c:f>Sheet1!$A$2:$A$4</c:f>
              <c:strCache>
                <c:ptCount val="3"/>
                <c:pt idx="0">
                  <c:v>Total FMCG 快速消费品</c:v>
                </c:pt>
                <c:pt idx="1">
                  <c:v>Total Non-Food 非食品</c:v>
                </c:pt>
                <c:pt idx="2">
                  <c:v>Total Food 食品</c:v>
                </c:pt>
              </c:strCache>
            </c:strRef>
          </c:cat>
          <c:val>
            <c:numRef>
              <c:f>Sheet1!$E$2:$E$4</c:f>
              <c:numCache>
                <c:formatCode>###0;\-###0</c:formatCode>
                <c:ptCount val="3"/>
                <c:pt idx="0">
                  <c:v>-7.8486193670000004</c:v>
                </c:pt>
                <c:pt idx="1">
                  <c:v>-6.0353314400000002</c:v>
                </c:pt>
                <c:pt idx="2">
                  <c:v>-8.5282369249999999</c:v>
                </c:pt>
              </c:numCache>
            </c:numRef>
          </c:val>
        </c:ser>
        <c:dLbls>
          <c:showLegendKey val="0"/>
          <c:showVal val="0"/>
          <c:showCatName val="0"/>
          <c:showSerName val="0"/>
          <c:showPercent val="0"/>
          <c:showBubbleSize val="0"/>
        </c:dLbls>
        <c:gapWidth val="50"/>
        <c:axId val="146360192"/>
        <c:axId val="146361728"/>
      </c:barChart>
      <c:catAx>
        <c:axId val="146360192"/>
        <c:scaling>
          <c:orientation val="minMax"/>
        </c:scaling>
        <c:delete val="0"/>
        <c:axPos val="b"/>
        <c:numFmt formatCode="General" sourceLinked="1"/>
        <c:majorTickMark val="out"/>
        <c:minorTickMark val="none"/>
        <c:tickLblPos val="low"/>
        <c:txPr>
          <a:bodyPr/>
          <a:lstStyle/>
          <a:p>
            <a:pPr>
              <a:defRPr sz="1400"/>
            </a:pPr>
            <a:endParaRPr lang="zh-CN"/>
          </a:p>
        </c:txPr>
        <c:crossAx val="146361728"/>
        <c:crosses val="autoZero"/>
        <c:auto val="1"/>
        <c:lblAlgn val="ctr"/>
        <c:lblOffset val="100"/>
        <c:noMultiLvlLbl val="0"/>
      </c:catAx>
      <c:valAx>
        <c:axId val="146361728"/>
        <c:scaling>
          <c:orientation val="minMax"/>
        </c:scaling>
        <c:delete val="0"/>
        <c:axPos val="l"/>
        <c:majorGridlines>
          <c:spPr>
            <a:ln>
              <a:solidFill>
                <a:schemeClr val="bg1">
                  <a:lumMod val="75000"/>
                </a:schemeClr>
              </a:solidFill>
            </a:ln>
          </c:spPr>
        </c:majorGridlines>
        <c:numFmt formatCode="###0;\-###0" sourceLinked="1"/>
        <c:majorTickMark val="out"/>
        <c:minorTickMark val="none"/>
        <c:tickLblPos val="nextTo"/>
        <c:crossAx val="146360192"/>
        <c:crosses val="autoZero"/>
        <c:crossBetween val="between"/>
      </c:valAx>
    </c:plotArea>
    <c:legend>
      <c:legendPos val="b"/>
      <c:layout/>
      <c:overlay val="0"/>
    </c:legend>
    <c:plotVisOnly val="1"/>
    <c:dispBlanksAs val="gap"/>
    <c:showDLblsOverMax val="0"/>
  </c:chart>
  <c:txPr>
    <a:bodyPr/>
    <a:lstStyle/>
    <a:p>
      <a:pPr>
        <a:defRPr sz="1400" b="1"/>
      </a:pPr>
      <a:endParaRPr lang="zh-CN"/>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082001246565828"/>
          <c:y val="3.7308888755950197E-2"/>
          <c:w val="0.85497562417735118"/>
          <c:h val="0.733444948424534"/>
        </c:manualLayout>
      </c:layout>
      <c:barChart>
        <c:barDir val="col"/>
        <c:grouping val="clustered"/>
        <c:varyColors val="0"/>
        <c:ser>
          <c:idx val="0"/>
          <c:order val="0"/>
          <c:tx>
            <c:strRef>
              <c:f>Sheet1!$B$1</c:f>
              <c:strCache>
                <c:ptCount val="1"/>
                <c:pt idx="0">
                  <c:v>Jul18</c:v>
                </c:pt>
              </c:strCache>
            </c:strRef>
          </c:tx>
          <c:spPr>
            <a:solidFill>
              <a:srgbClr val="00FF00"/>
            </a:solidFill>
          </c:spPr>
          <c:invertIfNegative val="0"/>
          <c:dPt>
            <c:idx val="0"/>
            <c:invertIfNegative val="0"/>
            <c:bubble3D val="0"/>
          </c:dPt>
          <c:dPt>
            <c:idx val="1"/>
            <c:invertIfNegative val="0"/>
            <c:bubble3D val="0"/>
          </c:dPt>
          <c:dPt>
            <c:idx val="2"/>
            <c:invertIfNegative val="0"/>
            <c:bubble3D val="0"/>
          </c:dPt>
          <c:dPt>
            <c:idx val="3"/>
            <c:invertIfNegative val="0"/>
            <c:bubble3D val="0"/>
          </c:dPt>
          <c:dLbls>
            <c:dLbl>
              <c:idx val="0"/>
              <c:layout/>
              <c:showLegendKey val="0"/>
              <c:showVal val="1"/>
              <c:showCatName val="0"/>
              <c:showSerName val="0"/>
              <c:showPercent val="0"/>
              <c:showBubbleSize val="0"/>
            </c:dLbl>
            <c:dLbl>
              <c:idx val="1"/>
              <c:layout/>
              <c:showLegendKey val="0"/>
              <c:showVal val="1"/>
              <c:showCatName val="0"/>
              <c:showSerName val="0"/>
              <c:showPercent val="0"/>
              <c:showBubbleSize val="0"/>
            </c:dLbl>
            <c:dLbl>
              <c:idx val="2"/>
              <c:layout/>
              <c:showLegendKey val="0"/>
              <c:showVal val="1"/>
              <c:showCatName val="0"/>
              <c:showSerName val="0"/>
              <c:showPercent val="0"/>
              <c:showBubbleSize val="0"/>
            </c:dLbl>
            <c:dLbl>
              <c:idx val="3"/>
              <c:layout/>
              <c:showLegendKey val="0"/>
              <c:showVal val="1"/>
              <c:showCatName val="0"/>
              <c:showSerName val="0"/>
              <c:showPercent val="0"/>
              <c:showBubbleSize val="0"/>
            </c:dLbl>
            <c:txPr>
              <a:bodyPr/>
              <a:lstStyle/>
              <a:p>
                <a:pPr>
                  <a:defRPr sz="1000"/>
                </a:pPr>
                <a:endParaRPr lang="zh-CN"/>
              </a:p>
            </c:txPr>
            <c:showLegendKey val="0"/>
            <c:showVal val="0"/>
            <c:showCatName val="0"/>
            <c:showSerName val="0"/>
            <c:showPercent val="0"/>
            <c:showBubbleSize val="0"/>
          </c:dLbls>
          <c:cat>
            <c:strRef>
              <c:f>Sheet1!$A$2:$A$6</c:f>
              <c:strCache>
                <c:ptCount val="5"/>
                <c:pt idx="0">
                  <c:v>Impulse Food 即食食品</c:v>
                </c:pt>
                <c:pt idx="1">
                  <c:v>Beverage 饮料</c:v>
                </c:pt>
                <c:pt idx="2">
                  <c:v>Liquor 含酒精饮品</c:v>
                </c:pt>
                <c:pt idx="3">
                  <c:v>Dairy Food 乳制品</c:v>
                </c:pt>
                <c:pt idx="4">
                  <c:v>Others 其他食品</c:v>
                </c:pt>
              </c:strCache>
            </c:strRef>
          </c:cat>
          <c:val>
            <c:numRef>
              <c:f>Sheet1!$B$2:$B$6</c:f>
              <c:numCache>
                <c:formatCode>###0;\-###0</c:formatCode>
                <c:ptCount val="5"/>
                <c:pt idx="0">
                  <c:v>-1.0006341839999999</c:v>
                </c:pt>
                <c:pt idx="1">
                  <c:v>-1.5898795779999999</c:v>
                </c:pt>
                <c:pt idx="2">
                  <c:v>-4.9042377650000004</c:v>
                </c:pt>
                <c:pt idx="3">
                  <c:v>2.448041044</c:v>
                </c:pt>
                <c:pt idx="4">
                  <c:v>-3.323802637</c:v>
                </c:pt>
              </c:numCache>
            </c:numRef>
          </c:val>
        </c:ser>
        <c:ser>
          <c:idx val="1"/>
          <c:order val="1"/>
          <c:tx>
            <c:strRef>
              <c:f>Sheet1!$C$1</c:f>
              <c:strCache>
                <c:ptCount val="1"/>
                <c:pt idx="0">
                  <c:v>Oct18</c:v>
                </c:pt>
              </c:strCache>
            </c:strRef>
          </c:tx>
          <c:spPr>
            <a:solidFill>
              <a:srgbClr val="7030A0"/>
            </a:solidFill>
          </c:spPr>
          <c:invertIfNegative val="0"/>
          <c:dLbls>
            <c:txPr>
              <a:bodyPr/>
              <a:lstStyle/>
              <a:p>
                <a:pPr>
                  <a:defRPr sz="1000"/>
                </a:pPr>
                <a:endParaRPr lang="zh-CN"/>
              </a:p>
            </c:txPr>
            <c:showLegendKey val="0"/>
            <c:showVal val="1"/>
            <c:showCatName val="0"/>
            <c:showSerName val="0"/>
            <c:showPercent val="0"/>
            <c:showBubbleSize val="0"/>
            <c:showLeaderLines val="0"/>
          </c:dLbls>
          <c:cat>
            <c:strRef>
              <c:f>Sheet1!$A$2:$A$6</c:f>
              <c:strCache>
                <c:ptCount val="5"/>
                <c:pt idx="0">
                  <c:v>Impulse Food 即食食品</c:v>
                </c:pt>
                <c:pt idx="1">
                  <c:v>Beverage 饮料</c:v>
                </c:pt>
                <c:pt idx="2">
                  <c:v>Liquor 含酒精饮品</c:v>
                </c:pt>
                <c:pt idx="3">
                  <c:v>Dairy Food 乳制品</c:v>
                </c:pt>
                <c:pt idx="4">
                  <c:v>Others 其他食品</c:v>
                </c:pt>
              </c:strCache>
            </c:strRef>
          </c:cat>
          <c:val>
            <c:numRef>
              <c:f>Sheet1!$C$2:$C$6</c:f>
              <c:numCache>
                <c:formatCode>###0;\-###0</c:formatCode>
                <c:ptCount val="5"/>
                <c:pt idx="0">
                  <c:v>0.20389605399999999</c:v>
                </c:pt>
                <c:pt idx="1">
                  <c:v>-0.77624681900000003</c:v>
                </c:pt>
                <c:pt idx="2">
                  <c:v>-8.4284902749999997</c:v>
                </c:pt>
                <c:pt idx="3">
                  <c:v>1.584567874</c:v>
                </c:pt>
                <c:pt idx="4">
                  <c:v>-3.3262268690000001</c:v>
                </c:pt>
              </c:numCache>
            </c:numRef>
          </c:val>
        </c:ser>
        <c:ser>
          <c:idx val="2"/>
          <c:order val="2"/>
          <c:tx>
            <c:strRef>
              <c:f>Sheet1!$D$1</c:f>
              <c:strCache>
                <c:ptCount val="1"/>
                <c:pt idx="0">
                  <c:v>Jan19</c:v>
                </c:pt>
              </c:strCache>
            </c:strRef>
          </c:tx>
          <c:spPr>
            <a:solidFill>
              <a:srgbClr val="FFFF00"/>
            </a:solidFill>
          </c:spPr>
          <c:invertIfNegative val="0"/>
          <c:dLbls>
            <c:txPr>
              <a:bodyPr/>
              <a:lstStyle/>
              <a:p>
                <a:pPr>
                  <a:defRPr sz="1000"/>
                </a:pPr>
                <a:endParaRPr lang="zh-CN"/>
              </a:p>
            </c:txPr>
            <c:showLegendKey val="0"/>
            <c:showVal val="1"/>
            <c:showCatName val="0"/>
            <c:showSerName val="0"/>
            <c:showPercent val="0"/>
            <c:showBubbleSize val="0"/>
            <c:showLeaderLines val="0"/>
          </c:dLbls>
          <c:cat>
            <c:strRef>
              <c:f>Sheet1!$A$2:$A$6</c:f>
              <c:strCache>
                <c:ptCount val="5"/>
                <c:pt idx="0">
                  <c:v>Impulse Food 即食食品</c:v>
                </c:pt>
                <c:pt idx="1">
                  <c:v>Beverage 饮料</c:v>
                </c:pt>
                <c:pt idx="2">
                  <c:v>Liquor 含酒精饮品</c:v>
                </c:pt>
                <c:pt idx="3">
                  <c:v>Dairy Food 乳制品</c:v>
                </c:pt>
                <c:pt idx="4">
                  <c:v>Others 其他食品</c:v>
                </c:pt>
              </c:strCache>
            </c:strRef>
          </c:cat>
          <c:val>
            <c:numRef>
              <c:f>Sheet1!$D$2:$D$6</c:f>
              <c:numCache>
                <c:formatCode>###0;\-###0</c:formatCode>
                <c:ptCount val="5"/>
                <c:pt idx="0">
                  <c:v>6.4790129170000004</c:v>
                </c:pt>
                <c:pt idx="1">
                  <c:v>8.5409838830000009</c:v>
                </c:pt>
                <c:pt idx="2">
                  <c:v>17.303737092999999</c:v>
                </c:pt>
                <c:pt idx="3">
                  <c:v>0.19436763800000001</c:v>
                </c:pt>
                <c:pt idx="4">
                  <c:v>0.84475695399999995</c:v>
                </c:pt>
              </c:numCache>
            </c:numRef>
          </c:val>
        </c:ser>
        <c:ser>
          <c:idx val="3"/>
          <c:order val="3"/>
          <c:tx>
            <c:strRef>
              <c:f>Sheet1!$E$1</c:f>
              <c:strCache>
                <c:ptCount val="1"/>
                <c:pt idx="0">
                  <c:v>Apr19</c:v>
                </c:pt>
              </c:strCache>
            </c:strRef>
          </c:tx>
          <c:spPr>
            <a:solidFill>
              <a:srgbClr val="00B0F0"/>
            </a:solidFill>
          </c:spPr>
          <c:invertIfNegative val="0"/>
          <c:dPt>
            <c:idx val="0"/>
            <c:invertIfNegative val="0"/>
            <c:bubble3D val="0"/>
          </c:dPt>
          <c:dLbls>
            <c:txPr>
              <a:bodyPr/>
              <a:lstStyle/>
              <a:p>
                <a:pPr>
                  <a:defRPr sz="1000"/>
                </a:pPr>
                <a:endParaRPr lang="zh-CN"/>
              </a:p>
            </c:txPr>
            <c:showLegendKey val="0"/>
            <c:showVal val="1"/>
            <c:showCatName val="0"/>
            <c:showSerName val="0"/>
            <c:showPercent val="0"/>
            <c:showBubbleSize val="0"/>
            <c:showLeaderLines val="0"/>
          </c:dLbls>
          <c:cat>
            <c:strRef>
              <c:f>Sheet1!$A$2:$A$6</c:f>
              <c:strCache>
                <c:ptCount val="5"/>
                <c:pt idx="0">
                  <c:v>Impulse Food 即食食品</c:v>
                </c:pt>
                <c:pt idx="1">
                  <c:v>Beverage 饮料</c:v>
                </c:pt>
                <c:pt idx="2">
                  <c:v>Liquor 含酒精饮品</c:v>
                </c:pt>
                <c:pt idx="3">
                  <c:v>Dairy Food 乳制品</c:v>
                </c:pt>
                <c:pt idx="4">
                  <c:v>Others 其他食品</c:v>
                </c:pt>
              </c:strCache>
            </c:strRef>
          </c:cat>
          <c:val>
            <c:numRef>
              <c:f>Sheet1!$E$2:$E$6</c:f>
              <c:numCache>
                <c:formatCode>###0;\-###0</c:formatCode>
                <c:ptCount val="5"/>
                <c:pt idx="0">
                  <c:v>-8.1012014909999994</c:v>
                </c:pt>
                <c:pt idx="1">
                  <c:v>-3.8724316459999999</c:v>
                </c:pt>
                <c:pt idx="2">
                  <c:v>-16.207446701999999</c:v>
                </c:pt>
                <c:pt idx="3">
                  <c:v>-3.2941907509999999</c:v>
                </c:pt>
                <c:pt idx="4">
                  <c:v>-9.9635879670000005</c:v>
                </c:pt>
              </c:numCache>
            </c:numRef>
          </c:val>
        </c:ser>
        <c:dLbls>
          <c:showLegendKey val="0"/>
          <c:showVal val="0"/>
          <c:showCatName val="0"/>
          <c:showSerName val="0"/>
          <c:showPercent val="0"/>
          <c:showBubbleSize val="0"/>
        </c:dLbls>
        <c:gapWidth val="50"/>
        <c:axId val="147214720"/>
        <c:axId val="147216256"/>
      </c:barChart>
      <c:catAx>
        <c:axId val="147214720"/>
        <c:scaling>
          <c:orientation val="minMax"/>
        </c:scaling>
        <c:delete val="0"/>
        <c:axPos val="b"/>
        <c:numFmt formatCode="General" sourceLinked="1"/>
        <c:majorTickMark val="out"/>
        <c:minorTickMark val="none"/>
        <c:tickLblPos val="low"/>
        <c:txPr>
          <a:bodyPr rot="0"/>
          <a:lstStyle/>
          <a:p>
            <a:pPr>
              <a:defRPr sz="800"/>
            </a:pPr>
            <a:endParaRPr lang="zh-CN"/>
          </a:p>
        </c:txPr>
        <c:crossAx val="147216256"/>
        <c:crosses val="autoZero"/>
        <c:auto val="1"/>
        <c:lblAlgn val="ctr"/>
        <c:lblOffset val="100"/>
        <c:tickLblSkip val="1"/>
        <c:noMultiLvlLbl val="0"/>
      </c:catAx>
      <c:valAx>
        <c:axId val="147216256"/>
        <c:scaling>
          <c:orientation val="minMax"/>
        </c:scaling>
        <c:delete val="0"/>
        <c:axPos val="l"/>
        <c:majorGridlines>
          <c:spPr>
            <a:ln>
              <a:solidFill>
                <a:schemeClr val="bg1">
                  <a:lumMod val="75000"/>
                </a:schemeClr>
              </a:solidFill>
            </a:ln>
          </c:spPr>
        </c:majorGridlines>
        <c:numFmt formatCode="###0;\-###0" sourceLinked="1"/>
        <c:majorTickMark val="out"/>
        <c:minorTickMark val="none"/>
        <c:tickLblPos val="nextTo"/>
        <c:txPr>
          <a:bodyPr/>
          <a:lstStyle/>
          <a:p>
            <a:pPr>
              <a:defRPr sz="1200"/>
            </a:pPr>
            <a:endParaRPr lang="zh-CN"/>
          </a:p>
        </c:txPr>
        <c:crossAx val="147214720"/>
        <c:crosses val="autoZero"/>
        <c:crossBetween val="between"/>
      </c:valAx>
      <c:spPr>
        <a:ln>
          <a:solidFill>
            <a:schemeClr val="bg1">
              <a:lumMod val="75000"/>
            </a:schemeClr>
          </a:solidFill>
        </a:ln>
      </c:spPr>
    </c:plotArea>
    <c:legend>
      <c:legendPos val="b"/>
      <c:layout/>
      <c:overlay val="0"/>
      <c:txPr>
        <a:bodyPr/>
        <a:lstStyle/>
        <a:p>
          <a:pPr>
            <a:defRPr sz="1000"/>
          </a:pPr>
          <a:endParaRPr lang="zh-CN"/>
        </a:p>
      </c:txPr>
    </c:legend>
    <c:plotVisOnly val="1"/>
    <c:dispBlanksAs val="gap"/>
    <c:showDLblsOverMax val="0"/>
  </c:chart>
  <c:txPr>
    <a:bodyPr/>
    <a:lstStyle/>
    <a:p>
      <a:pPr>
        <a:defRPr sz="1400" b="1"/>
      </a:pPr>
      <a:endParaRPr lang="zh-CN"/>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082001246565828"/>
          <c:y val="3.7308888755950197E-2"/>
          <c:w val="0.85497562417735118"/>
          <c:h val="0.733444948424534"/>
        </c:manualLayout>
      </c:layout>
      <c:barChart>
        <c:barDir val="col"/>
        <c:grouping val="clustered"/>
        <c:varyColors val="0"/>
        <c:ser>
          <c:idx val="0"/>
          <c:order val="0"/>
          <c:tx>
            <c:strRef>
              <c:f>Sheet1!$B$1</c:f>
              <c:strCache>
                <c:ptCount val="1"/>
                <c:pt idx="0">
                  <c:v>Jul18</c:v>
                </c:pt>
              </c:strCache>
            </c:strRef>
          </c:tx>
          <c:spPr>
            <a:solidFill>
              <a:srgbClr val="00FF00"/>
            </a:solidFill>
          </c:spPr>
          <c:invertIfNegative val="0"/>
          <c:dPt>
            <c:idx val="0"/>
            <c:invertIfNegative val="0"/>
            <c:bubble3D val="0"/>
          </c:dPt>
          <c:dPt>
            <c:idx val="1"/>
            <c:invertIfNegative val="0"/>
            <c:bubble3D val="0"/>
          </c:dPt>
          <c:dPt>
            <c:idx val="2"/>
            <c:invertIfNegative val="0"/>
            <c:bubble3D val="0"/>
          </c:dPt>
          <c:dPt>
            <c:idx val="3"/>
            <c:invertIfNegative val="0"/>
            <c:bubble3D val="0"/>
          </c:dPt>
          <c:dLbls>
            <c:dLbl>
              <c:idx val="0"/>
              <c:layout/>
              <c:showLegendKey val="0"/>
              <c:showVal val="1"/>
              <c:showCatName val="0"/>
              <c:showSerName val="0"/>
              <c:showPercent val="0"/>
              <c:showBubbleSize val="0"/>
            </c:dLbl>
            <c:dLbl>
              <c:idx val="1"/>
              <c:layout/>
              <c:showLegendKey val="0"/>
              <c:showVal val="1"/>
              <c:showCatName val="0"/>
              <c:showSerName val="0"/>
              <c:showPercent val="0"/>
              <c:showBubbleSize val="0"/>
            </c:dLbl>
            <c:dLbl>
              <c:idx val="2"/>
              <c:layout/>
              <c:showLegendKey val="0"/>
              <c:showVal val="1"/>
              <c:showCatName val="0"/>
              <c:showSerName val="0"/>
              <c:showPercent val="0"/>
              <c:showBubbleSize val="0"/>
            </c:dLbl>
            <c:dLbl>
              <c:idx val="3"/>
              <c:layout/>
              <c:showLegendKey val="0"/>
              <c:showVal val="1"/>
              <c:showCatName val="0"/>
              <c:showSerName val="0"/>
              <c:showPercent val="0"/>
              <c:showBubbleSize val="0"/>
            </c:dLbl>
            <c:txPr>
              <a:bodyPr/>
              <a:lstStyle/>
              <a:p>
                <a:pPr>
                  <a:defRPr sz="1000"/>
                </a:pPr>
                <a:endParaRPr lang="zh-CN"/>
              </a:p>
            </c:txPr>
            <c:showLegendKey val="0"/>
            <c:showVal val="0"/>
            <c:showCatName val="0"/>
            <c:showSerName val="0"/>
            <c:showPercent val="0"/>
            <c:showBubbleSize val="0"/>
          </c:dLbls>
          <c:cat>
            <c:strRef>
              <c:f>Sheet1!$A$2:$A$5</c:f>
              <c:strCache>
                <c:ptCount val="4"/>
                <c:pt idx="0">
                  <c:v>Insect Control 驱虫产品</c:v>
                </c:pt>
                <c:pt idx="1">
                  <c:v>Hair Products 头发护理</c:v>
                </c:pt>
                <c:pt idx="2">
                  <c:v>Personal care 个人护理</c:v>
                </c:pt>
                <c:pt idx="3">
                  <c:v>Household 家庭用品</c:v>
                </c:pt>
              </c:strCache>
            </c:strRef>
          </c:cat>
          <c:val>
            <c:numRef>
              <c:f>Sheet1!$B$2:$B$5</c:f>
              <c:numCache>
                <c:formatCode>###0;\-###0</c:formatCode>
                <c:ptCount val="4"/>
                <c:pt idx="0">
                  <c:v>-6.004737692</c:v>
                </c:pt>
                <c:pt idx="1">
                  <c:v>-8.7496546019999997</c:v>
                </c:pt>
                <c:pt idx="2">
                  <c:v>-6.1912935659999997</c:v>
                </c:pt>
                <c:pt idx="3">
                  <c:v>-4.9447160019999998</c:v>
                </c:pt>
              </c:numCache>
            </c:numRef>
          </c:val>
        </c:ser>
        <c:ser>
          <c:idx val="1"/>
          <c:order val="1"/>
          <c:tx>
            <c:strRef>
              <c:f>Sheet1!$C$1</c:f>
              <c:strCache>
                <c:ptCount val="1"/>
                <c:pt idx="0">
                  <c:v>Oct18</c:v>
                </c:pt>
              </c:strCache>
            </c:strRef>
          </c:tx>
          <c:spPr>
            <a:solidFill>
              <a:srgbClr val="7030A0"/>
            </a:solidFill>
          </c:spPr>
          <c:invertIfNegative val="0"/>
          <c:dLbls>
            <c:txPr>
              <a:bodyPr/>
              <a:lstStyle/>
              <a:p>
                <a:pPr>
                  <a:defRPr sz="1000"/>
                </a:pPr>
                <a:endParaRPr lang="zh-CN"/>
              </a:p>
            </c:txPr>
            <c:showLegendKey val="0"/>
            <c:showVal val="1"/>
            <c:showCatName val="0"/>
            <c:showSerName val="0"/>
            <c:showPercent val="0"/>
            <c:showBubbleSize val="0"/>
            <c:showLeaderLines val="0"/>
          </c:dLbls>
          <c:cat>
            <c:strRef>
              <c:f>Sheet1!$A$2:$A$5</c:f>
              <c:strCache>
                <c:ptCount val="4"/>
                <c:pt idx="0">
                  <c:v>Insect Control 驱虫产品</c:v>
                </c:pt>
                <c:pt idx="1">
                  <c:v>Hair Products 头发护理</c:v>
                </c:pt>
                <c:pt idx="2">
                  <c:v>Personal care 个人护理</c:v>
                </c:pt>
                <c:pt idx="3">
                  <c:v>Household 家庭用品</c:v>
                </c:pt>
              </c:strCache>
            </c:strRef>
          </c:cat>
          <c:val>
            <c:numRef>
              <c:f>Sheet1!$C$2:$C$5</c:f>
              <c:numCache>
                <c:formatCode>###0;\-###0</c:formatCode>
                <c:ptCount val="4"/>
                <c:pt idx="0">
                  <c:v>7.5403878669999997</c:v>
                </c:pt>
                <c:pt idx="1">
                  <c:v>-6.0541230219999997</c:v>
                </c:pt>
                <c:pt idx="2">
                  <c:v>-2.3287798099999999</c:v>
                </c:pt>
                <c:pt idx="3">
                  <c:v>-10.472498748</c:v>
                </c:pt>
              </c:numCache>
            </c:numRef>
          </c:val>
        </c:ser>
        <c:ser>
          <c:idx val="2"/>
          <c:order val="2"/>
          <c:tx>
            <c:strRef>
              <c:f>Sheet1!$D$1</c:f>
              <c:strCache>
                <c:ptCount val="1"/>
                <c:pt idx="0">
                  <c:v>Jan19</c:v>
                </c:pt>
              </c:strCache>
            </c:strRef>
          </c:tx>
          <c:spPr>
            <a:solidFill>
              <a:srgbClr val="FFFF00"/>
            </a:solidFill>
          </c:spPr>
          <c:invertIfNegative val="0"/>
          <c:dLbls>
            <c:txPr>
              <a:bodyPr/>
              <a:lstStyle/>
              <a:p>
                <a:pPr>
                  <a:defRPr sz="1000"/>
                </a:pPr>
                <a:endParaRPr lang="zh-CN"/>
              </a:p>
            </c:txPr>
            <c:showLegendKey val="0"/>
            <c:showVal val="1"/>
            <c:showCatName val="0"/>
            <c:showSerName val="0"/>
            <c:showPercent val="0"/>
            <c:showBubbleSize val="0"/>
            <c:showLeaderLines val="0"/>
          </c:dLbls>
          <c:cat>
            <c:strRef>
              <c:f>Sheet1!$A$2:$A$5</c:f>
              <c:strCache>
                <c:ptCount val="4"/>
                <c:pt idx="0">
                  <c:v>Insect Control 驱虫产品</c:v>
                </c:pt>
                <c:pt idx="1">
                  <c:v>Hair Products 头发护理</c:v>
                </c:pt>
                <c:pt idx="2">
                  <c:v>Personal care 个人护理</c:v>
                </c:pt>
                <c:pt idx="3">
                  <c:v>Household 家庭用品</c:v>
                </c:pt>
              </c:strCache>
            </c:strRef>
          </c:cat>
          <c:val>
            <c:numRef>
              <c:f>Sheet1!$D$2:$D$5</c:f>
              <c:numCache>
                <c:formatCode>###0;\-###0</c:formatCode>
                <c:ptCount val="4"/>
                <c:pt idx="0">
                  <c:v>27.306035520999998</c:v>
                </c:pt>
                <c:pt idx="1">
                  <c:v>-8.2494205839999992</c:v>
                </c:pt>
                <c:pt idx="2">
                  <c:v>-7.1942764529999996</c:v>
                </c:pt>
                <c:pt idx="3">
                  <c:v>-8.6342640740000007</c:v>
                </c:pt>
              </c:numCache>
            </c:numRef>
          </c:val>
        </c:ser>
        <c:ser>
          <c:idx val="3"/>
          <c:order val="3"/>
          <c:tx>
            <c:strRef>
              <c:f>Sheet1!$E$1</c:f>
              <c:strCache>
                <c:ptCount val="1"/>
                <c:pt idx="0">
                  <c:v>Apr19</c:v>
                </c:pt>
              </c:strCache>
            </c:strRef>
          </c:tx>
          <c:spPr>
            <a:solidFill>
              <a:srgbClr val="00B0F0"/>
            </a:solidFill>
          </c:spPr>
          <c:invertIfNegative val="0"/>
          <c:dPt>
            <c:idx val="0"/>
            <c:invertIfNegative val="0"/>
            <c:bubble3D val="0"/>
          </c:dPt>
          <c:dLbls>
            <c:txPr>
              <a:bodyPr/>
              <a:lstStyle/>
              <a:p>
                <a:pPr>
                  <a:defRPr sz="1000"/>
                </a:pPr>
                <a:endParaRPr lang="zh-CN"/>
              </a:p>
            </c:txPr>
            <c:showLegendKey val="0"/>
            <c:showVal val="1"/>
            <c:showCatName val="0"/>
            <c:showSerName val="0"/>
            <c:showPercent val="0"/>
            <c:showBubbleSize val="0"/>
            <c:showLeaderLines val="0"/>
          </c:dLbls>
          <c:cat>
            <c:strRef>
              <c:f>Sheet1!$A$2:$A$5</c:f>
              <c:strCache>
                <c:ptCount val="4"/>
                <c:pt idx="0">
                  <c:v>Insect Control 驱虫产品</c:v>
                </c:pt>
                <c:pt idx="1">
                  <c:v>Hair Products 头发护理</c:v>
                </c:pt>
                <c:pt idx="2">
                  <c:v>Personal care 个人护理</c:v>
                </c:pt>
                <c:pt idx="3">
                  <c:v>Household 家庭用品</c:v>
                </c:pt>
              </c:strCache>
            </c:strRef>
          </c:cat>
          <c:val>
            <c:numRef>
              <c:f>Sheet1!$E$2:$E$5</c:f>
              <c:numCache>
                <c:formatCode>###0;\-###0</c:formatCode>
                <c:ptCount val="4"/>
                <c:pt idx="0">
                  <c:v>-5.440483832</c:v>
                </c:pt>
                <c:pt idx="1">
                  <c:v>-7.6439194749999997</c:v>
                </c:pt>
                <c:pt idx="2">
                  <c:v>-4.9069239360000001</c:v>
                </c:pt>
                <c:pt idx="3">
                  <c:v>-7.8167216760000002</c:v>
                </c:pt>
              </c:numCache>
            </c:numRef>
          </c:val>
        </c:ser>
        <c:dLbls>
          <c:showLegendKey val="0"/>
          <c:showVal val="0"/>
          <c:showCatName val="0"/>
          <c:showSerName val="0"/>
          <c:showPercent val="0"/>
          <c:showBubbleSize val="0"/>
        </c:dLbls>
        <c:gapWidth val="50"/>
        <c:axId val="146974208"/>
        <c:axId val="146975744"/>
      </c:barChart>
      <c:catAx>
        <c:axId val="146974208"/>
        <c:scaling>
          <c:orientation val="minMax"/>
        </c:scaling>
        <c:delete val="0"/>
        <c:axPos val="b"/>
        <c:numFmt formatCode="General" sourceLinked="1"/>
        <c:majorTickMark val="out"/>
        <c:minorTickMark val="none"/>
        <c:tickLblPos val="low"/>
        <c:txPr>
          <a:bodyPr/>
          <a:lstStyle/>
          <a:p>
            <a:pPr>
              <a:defRPr sz="800"/>
            </a:pPr>
            <a:endParaRPr lang="zh-CN"/>
          </a:p>
        </c:txPr>
        <c:crossAx val="146975744"/>
        <c:crosses val="autoZero"/>
        <c:auto val="1"/>
        <c:lblAlgn val="ctr"/>
        <c:lblOffset val="100"/>
        <c:noMultiLvlLbl val="0"/>
      </c:catAx>
      <c:valAx>
        <c:axId val="146975744"/>
        <c:scaling>
          <c:orientation val="minMax"/>
        </c:scaling>
        <c:delete val="0"/>
        <c:axPos val="l"/>
        <c:majorGridlines>
          <c:spPr>
            <a:ln>
              <a:solidFill>
                <a:schemeClr val="bg1">
                  <a:lumMod val="75000"/>
                </a:schemeClr>
              </a:solidFill>
            </a:ln>
          </c:spPr>
        </c:majorGridlines>
        <c:numFmt formatCode="###0;\-###0" sourceLinked="1"/>
        <c:majorTickMark val="out"/>
        <c:minorTickMark val="none"/>
        <c:tickLblPos val="nextTo"/>
        <c:txPr>
          <a:bodyPr/>
          <a:lstStyle/>
          <a:p>
            <a:pPr>
              <a:defRPr sz="1200"/>
            </a:pPr>
            <a:endParaRPr lang="zh-CN"/>
          </a:p>
        </c:txPr>
        <c:crossAx val="146974208"/>
        <c:crosses val="autoZero"/>
        <c:crossBetween val="between"/>
      </c:valAx>
      <c:spPr>
        <a:ln>
          <a:solidFill>
            <a:schemeClr val="bg1">
              <a:lumMod val="75000"/>
            </a:schemeClr>
          </a:solidFill>
        </a:ln>
      </c:spPr>
    </c:plotArea>
    <c:legend>
      <c:legendPos val="b"/>
      <c:layout/>
      <c:overlay val="0"/>
      <c:txPr>
        <a:bodyPr/>
        <a:lstStyle/>
        <a:p>
          <a:pPr>
            <a:defRPr sz="1000"/>
          </a:pPr>
          <a:endParaRPr lang="zh-CN"/>
        </a:p>
      </c:txPr>
    </c:legend>
    <c:plotVisOnly val="1"/>
    <c:dispBlanksAs val="gap"/>
    <c:showDLblsOverMax val="0"/>
  </c:chart>
  <c:txPr>
    <a:bodyPr/>
    <a:lstStyle/>
    <a:p>
      <a:pPr>
        <a:defRPr sz="1400" b="1"/>
      </a:pPr>
      <a:endParaRPr lang="zh-CN"/>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a:pPr>
            <a:r>
              <a:rPr lang="en-US" sz="1200" b="1"/>
              <a:t>Value Sales (‘000,000,000 RMB) </a:t>
            </a:r>
            <a:r>
              <a:rPr lang="zh-CN" sz="1200" b="1"/>
              <a:t>销售额 </a:t>
            </a:r>
            <a:r>
              <a:rPr lang="en-US" sz="1200" b="1"/>
              <a:t>(</a:t>
            </a:r>
            <a:r>
              <a:rPr lang="zh-CN" sz="1200" b="1"/>
              <a:t>亿元</a:t>
            </a:r>
            <a:r>
              <a:rPr lang="en-US" sz="1200" b="1"/>
              <a:t>)</a:t>
            </a:r>
          </a:p>
        </c:rich>
      </c:tx>
      <c:layout/>
      <c:overlay val="1"/>
    </c:title>
    <c:autoTitleDeleted val="0"/>
    <c:plotArea>
      <c:layout>
        <c:manualLayout>
          <c:layoutTarget val="inner"/>
          <c:xMode val="edge"/>
          <c:yMode val="edge"/>
          <c:x val="5.1846091175054621E-2"/>
          <c:y val="9.1517822806013005E-2"/>
          <c:w val="0.93113581921696809"/>
          <c:h val="0.72469939237520631"/>
        </c:manualLayout>
      </c:layout>
      <c:lineChart>
        <c:grouping val="standard"/>
        <c:varyColors val="0"/>
        <c:ser>
          <c:idx val="0"/>
          <c:order val="0"/>
          <c:tx>
            <c:strRef>
              <c:f>Sheet1!$A$2</c:f>
              <c:strCache>
                <c:ptCount val="1"/>
                <c:pt idx="0">
                  <c:v>Others 其他食品</c:v>
                </c:pt>
              </c:strCache>
            </c:strRef>
          </c:tx>
          <c:spPr>
            <a:ln w="38100">
              <a:solidFill>
                <a:srgbClr val="7030A0"/>
              </a:solidFill>
            </a:ln>
          </c:spPr>
          <c:marker>
            <c:symbol val="diamond"/>
            <c:size val="6"/>
            <c:spPr>
              <a:solidFill>
                <a:srgbClr val="7030A0"/>
              </a:solidFill>
              <a:ln>
                <a:noFill/>
              </a:ln>
            </c:spPr>
          </c:marker>
          <c:cat>
            <c:strRef>
              <c:f>Sheet1!$B$1:$BA$1</c:f>
              <c:strCache>
                <c:ptCount val="52"/>
                <c:pt idx="0">
                  <c:v>W1718</c:v>
                </c:pt>
                <c:pt idx="1">
                  <c:v>W1818</c:v>
                </c:pt>
                <c:pt idx="2">
                  <c:v>W1918</c:v>
                </c:pt>
                <c:pt idx="3">
                  <c:v>W2018</c:v>
                </c:pt>
                <c:pt idx="4">
                  <c:v>W2118</c:v>
                </c:pt>
                <c:pt idx="5">
                  <c:v>W2218</c:v>
                </c:pt>
                <c:pt idx="6">
                  <c:v>W2318</c:v>
                </c:pt>
                <c:pt idx="7">
                  <c:v>W2418</c:v>
                </c:pt>
                <c:pt idx="8">
                  <c:v>W2518</c:v>
                </c:pt>
                <c:pt idx="9">
                  <c:v>W2618</c:v>
                </c:pt>
                <c:pt idx="10">
                  <c:v>W2718</c:v>
                </c:pt>
                <c:pt idx="11">
                  <c:v>W2818</c:v>
                </c:pt>
                <c:pt idx="12">
                  <c:v>W2918</c:v>
                </c:pt>
                <c:pt idx="13">
                  <c:v>W3018</c:v>
                </c:pt>
                <c:pt idx="14">
                  <c:v>W3118</c:v>
                </c:pt>
                <c:pt idx="15">
                  <c:v>W3218</c:v>
                </c:pt>
                <c:pt idx="16">
                  <c:v>W3318</c:v>
                </c:pt>
                <c:pt idx="17">
                  <c:v>W3418</c:v>
                </c:pt>
                <c:pt idx="18">
                  <c:v>W3518</c:v>
                </c:pt>
                <c:pt idx="19">
                  <c:v>W3618</c:v>
                </c:pt>
                <c:pt idx="20">
                  <c:v>W3718</c:v>
                </c:pt>
                <c:pt idx="21">
                  <c:v>W3818</c:v>
                </c:pt>
                <c:pt idx="22">
                  <c:v>W3918</c:v>
                </c:pt>
                <c:pt idx="23">
                  <c:v>W4018</c:v>
                </c:pt>
                <c:pt idx="24">
                  <c:v>W4118</c:v>
                </c:pt>
                <c:pt idx="25">
                  <c:v>W4218</c:v>
                </c:pt>
                <c:pt idx="26">
                  <c:v>W4318</c:v>
                </c:pt>
                <c:pt idx="27">
                  <c:v>W4418</c:v>
                </c:pt>
                <c:pt idx="28">
                  <c:v>W4518</c:v>
                </c:pt>
                <c:pt idx="29">
                  <c:v>W4618</c:v>
                </c:pt>
                <c:pt idx="30">
                  <c:v>W4718</c:v>
                </c:pt>
                <c:pt idx="31">
                  <c:v>W4818</c:v>
                </c:pt>
                <c:pt idx="32">
                  <c:v>W4918</c:v>
                </c:pt>
                <c:pt idx="33">
                  <c:v>W5018</c:v>
                </c:pt>
                <c:pt idx="34">
                  <c:v>W5118</c:v>
                </c:pt>
                <c:pt idx="35">
                  <c:v>W5218</c:v>
                </c:pt>
                <c:pt idx="36">
                  <c:v>W0119</c:v>
                </c:pt>
                <c:pt idx="37">
                  <c:v>W0219</c:v>
                </c:pt>
                <c:pt idx="38">
                  <c:v>W0319</c:v>
                </c:pt>
                <c:pt idx="39">
                  <c:v>W0419</c:v>
                </c:pt>
                <c:pt idx="40">
                  <c:v>W0519</c:v>
                </c:pt>
                <c:pt idx="41">
                  <c:v>W0619</c:v>
                </c:pt>
                <c:pt idx="42">
                  <c:v>W0719</c:v>
                </c:pt>
                <c:pt idx="43">
                  <c:v>W0819</c:v>
                </c:pt>
                <c:pt idx="44">
                  <c:v>W0919</c:v>
                </c:pt>
                <c:pt idx="45">
                  <c:v>W1019</c:v>
                </c:pt>
                <c:pt idx="46">
                  <c:v>W1119</c:v>
                </c:pt>
                <c:pt idx="47">
                  <c:v>W1219</c:v>
                </c:pt>
                <c:pt idx="48">
                  <c:v>W1319</c:v>
                </c:pt>
                <c:pt idx="49">
                  <c:v>W1419</c:v>
                </c:pt>
                <c:pt idx="50">
                  <c:v>W1519</c:v>
                </c:pt>
                <c:pt idx="51">
                  <c:v>W1619</c:v>
                </c:pt>
              </c:strCache>
            </c:strRef>
          </c:cat>
          <c:val>
            <c:numRef>
              <c:f>Sheet1!$B$2:$BA$2</c:f>
              <c:numCache>
                <c:formatCode>###0.0;\-###0.0</c:formatCode>
                <c:ptCount val="52"/>
                <c:pt idx="0">
                  <c:v>0.45587081699999998</c:v>
                </c:pt>
                <c:pt idx="1">
                  <c:v>0.48978455900000001</c:v>
                </c:pt>
                <c:pt idx="2">
                  <c:v>0.423338151</c:v>
                </c:pt>
                <c:pt idx="3">
                  <c:v>0.45339658100000002</c:v>
                </c:pt>
                <c:pt idx="4">
                  <c:v>0.44290032000000001</c:v>
                </c:pt>
                <c:pt idx="5">
                  <c:v>0.47040932899999999</c:v>
                </c:pt>
                <c:pt idx="6">
                  <c:v>0.48282825400000001</c:v>
                </c:pt>
                <c:pt idx="7">
                  <c:v>0.77958943800000002</c:v>
                </c:pt>
                <c:pt idx="8">
                  <c:v>0.50837981300000001</c:v>
                </c:pt>
                <c:pt idx="9">
                  <c:v>0.474271734</c:v>
                </c:pt>
                <c:pt idx="10">
                  <c:v>0.47134327999999998</c:v>
                </c:pt>
                <c:pt idx="11">
                  <c:v>0.48257728900000002</c:v>
                </c:pt>
                <c:pt idx="12">
                  <c:v>0.47089252799999998</c:v>
                </c:pt>
                <c:pt idx="13">
                  <c:v>0.45400565900000001</c:v>
                </c:pt>
                <c:pt idx="14">
                  <c:v>0.46148317900000002</c:v>
                </c:pt>
                <c:pt idx="15">
                  <c:v>0.45223956799999998</c:v>
                </c:pt>
                <c:pt idx="16">
                  <c:v>0.47762758700000002</c:v>
                </c:pt>
                <c:pt idx="17">
                  <c:v>0.45381492000000001</c:v>
                </c:pt>
                <c:pt idx="18">
                  <c:v>0.52228377400000003</c:v>
                </c:pt>
                <c:pt idx="19">
                  <c:v>0.496089418</c:v>
                </c:pt>
                <c:pt idx="20">
                  <c:v>0.53743664700000005</c:v>
                </c:pt>
                <c:pt idx="21">
                  <c:v>0.68561826000000003</c:v>
                </c:pt>
                <c:pt idx="22">
                  <c:v>0.52432548400000001</c:v>
                </c:pt>
                <c:pt idx="23">
                  <c:v>0.55456892199999996</c:v>
                </c:pt>
                <c:pt idx="24">
                  <c:v>0.42957179600000001</c:v>
                </c:pt>
                <c:pt idx="25">
                  <c:v>0.429120895</c:v>
                </c:pt>
                <c:pt idx="26">
                  <c:v>0.42187015100000003</c:v>
                </c:pt>
                <c:pt idx="27">
                  <c:v>0.46027893800000003</c:v>
                </c:pt>
                <c:pt idx="28">
                  <c:v>0.55054348799999997</c:v>
                </c:pt>
                <c:pt idx="29">
                  <c:v>0.40723112</c:v>
                </c:pt>
                <c:pt idx="30">
                  <c:v>0.430668836</c:v>
                </c:pt>
                <c:pt idx="31">
                  <c:v>0.427189869</c:v>
                </c:pt>
                <c:pt idx="32">
                  <c:v>0.44747793000000002</c:v>
                </c:pt>
                <c:pt idx="33">
                  <c:v>0.49705312099999999</c:v>
                </c:pt>
                <c:pt idx="34">
                  <c:v>0.44789242600000001</c:v>
                </c:pt>
                <c:pt idx="35">
                  <c:v>0.46207403899999999</c:v>
                </c:pt>
                <c:pt idx="36">
                  <c:v>0.80117385299999999</c:v>
                </c:pt>
                <c:pt idx="37">
                  <c:v>0.61856668699999995</c:v>
                </c:pt>
                <c:pt idx="38">
                  <c:v>0.68313383500000002</c:v>
                </c:pt>
                <c:pt idx="39">
                  <c:v>0.84373649500000003</c:v>
                </c:pt>
                <c:pt idx="40">
                  <c:v>1.230212343</c:v>
                </c:pt>
                <c:pt idx="41">
                  <c:v>0.48510573200000001</c:v>
                </c:pt>
                <c:pt idx="42">
                  <c:v>0.50660232800000005</c:v>
                </c:pt>
                <c:pt idx="43">
                  <c:v>0.51273660399999998</c:v>
                </c:pt>
                <c:pt idx="44">
                  <c:v>0.41862379399999999</c:v>
                </c:pt>
                <c:pt idx="45">
                  <c:v>0.47105332599999999</c:v>
                </c:pt>
                <c:pt idx="46">
                  <c:v>0.37278082600000001</c:v>
                </c:pt>
                <c:pt idx="47">
                  <c:v>0.37453532699999997</c:v>
                </c:pt>
                <c:pt idx="48">
                  <c:v>0.36920530299999998</c:v>
                </c:pt>
                <c:pt idx="49">
                  <c:v>0.38897084599999998</c:v>
                </c:pt>
                <c:pt idx="50">
                  <c:v>0.37702386100000002</c:v>
                </c:pt>
                <c:pt idx="51">
                  <c:v>0.39965851600000002</c:v>
                </c:pt>
              </c:numCache>
            </c:numRef>
          </c:val>
          <c:smooth val="0"/>
        </c:ser>
        <c:ser>
          <c:idx val="1"/>
          <c:order val="1"/>
          <c:tx>
            <c:strRef>
              <c:f>Sheet1!$A$3</c:f>
              <c:strCache>
                <c:ptCount val="1"/>
                <c:pt idx="0">
                  <c:v>Dairy Food 乳制品</c:v>
                </c:pt>
              </c:strCache>
            </c:strRef>
          </c:tx>
          <c:spPr>
            <a:ln w="38100">
              <a:solidFill>
                <a:srgbClr val="15CECA"/>
              </a:solidFill>
            </a:ln>
          </c:spPr>
          <c:marker>
            <c:symbol val="square"/>
            <c:size val="6"/>
            <c:spPr>
              <a:solidFill>
                <a:srgbClr val="15CECA"/>
              </a:solidFill>
              <a:ln>
                <a:noFill/>
              </a:ln>
            </c:spPr>
          </c:marker>
          <c:cat>
            <c:strRef>
              <c:f>Sheet1!$B$1:$BA$1</c:f>
              <c:strCache>
                <c:ptCount val="52"/>
                <c:pt idx="0">
                  <c:v>W1718</c:v>
                </c:pt>
                <c:pt idx="1">
                  <c:v>W1818</c:v>
                </c:pt>
                <c:pt idx="2">
                  <c:v>W1918</c:v>
                </c:pt>
                <c:pt idx="3">
                  <c:v>W2018</c:v>
                </c:pt>
                <c:pt idx="4">
                  <c:v>W2118</c:v>
                </c:pt>
                <c:pt idx="5">
                  <c:v>W2218</c:v>
                </c:pt>
                <c:pt idx="6">
                  <c:v>W2318</c:v>
                </c:pt>
                <c:pt idx="7">
                  <c:v>W2418</c:v>
                </c:pt>
                <c:pt idx="8">
                  <c:v>W2518</c:v>
                </c:pt>
                <c:pt idx="9">
                  <c:v>W2618</c:v>
                </c:pt>
                <c:pt idx="10">
                  <c:v>W2718</c:v>
                </c:pt>
                <c:pt idx="11">
                  <c:v>W2818</c:v>
                </c:pt>
                <c:pt idx="12">
                  <c:v>W2918</c:v>
                </c:pt>
                <c:pt idx="13">
                  <c:v>W3018</c:v>
                </c:pt>
                <c:pt idx="14">
                  <c:v>W3118</c:v>
                </c:pt>
                <c:pt idx="15">
                  <c:v>W3218</c:v>
                </c:pt>
                <c:pt idx="16">
                  <c:v>W3318</c:v>
                </c:pt>
                <c:pt idx="17">
                  <c:v>W3418</c:v>
                </c:pt>
                <c:pt idx="18">
                  <c:v>W3518</c:v>
                </c:pt>
                <c:pt idx="19">
                  <c:v>W3618</c:v>
                </c:pt>
                <c:pt idx="20">
                  <c:v>W3718</c:v>
                </c:pt>
                <c:pt idx="21">
                  <c:v>W3818</c:v>
                </c:pt>
                <c:pt idx="22">
                  <c:v>W3918</c:v>
                </c:pt>
                <c:pt idx="23">
                  <c:v>W4018</c:v>
                </c:pt>
                <c:pt idx="24">
                  <c:v>W4118</c:v>
                </c:pt>
                <c:pt idx="25">
                  <c:v>W4218</c:v>
                </c:pt>
                <c:pt idx="26">
                  <c:v>W4318</c:v>
                </c:pt>
                <c:pt idx="27">
                  <c:v>W4418</c:v>
                </c:pt>
                <c:pt idx="28">
                  <c:v>W4518</c:v>
                </c:pt>
                <c:pt idx="29">
                  <c:v>W4618</c:v>
                </c:pt>
                <c:pt idx="30">
                  <c:v>W4718</c:v>
                </c:pt>
                <c:pt idx="31">
                  <c:v>W4818</c:v>
                </c:pt>
                <c:pt idx="32">
                  <c:v>W4918</c:v>
                </c:pt>
                <c:pt idx="33">
                  <c:v>W5018</c:v>
                </c:pt>
                <c:pt idx="34">
                  <c:v>W5118</c:v>
                </c:pt>
                <c:pt idx="35">
                  <c:v>W5218</c:v>
                </c:pt>
                <c:pt idx="36">
                  <c:v>W0119</c:v>
                </c:pt>
                <c:pt idx="37">
                  <c:v>W0219</c:v>
                </c:pt>
                <c:pt idx="38">
                  <c:v>W0319</c:v>
                </c:pt>
                <c:pt idx="39">
                  <c:v>W0419</c:v>
                </c:pt>
                <c:pt idx="40">
                  <c:v>W0519</c:v>
                </c:pt>
                <c:pt idx="41">
                  <c:v>W0619</c:v>
                </c:pt>
                <c:pt idx="42">
                  <c:v>W0719</c:v>
                </c:pt>
                <c:pt idx="43">
                  <c:v>W0819</c:v>
                </c:pt>
                <c:pt idx="44">
                  <c:v>W0919</c:v>
                </c:pt>
                <c:pt idx="45">
                  <c:v>W1019</c:v>
                </c:pt>
                <c:pt idx="46">
                  <c:v>W1119</c:v>
                </c:pt>
                <c:pt idx="47">
                  <c:v>W1219</c:v>
                </c:pt>
                <c:pt idx="48">
                  <c:v>W1319</c:v>
                </c:pt>
                <c:pt idx="49">
                  <c:v>W1419</c:v>
                </c:pt>
                <c:pt idx="50">
                  <c:v>W1519</c:v>
                </c:pt>
                <c:pt idx="51">
                  <c:v>W1619</c:v>
                </c:pt>
              </c:strCache>
            </c:strRef>
          </c:cat>
          <c:val>
            <c:numRef>
              <c:f>Sheet1!$B$3:$BA$3</c:f>
              <c:numCache>
                <c:formatCode>###0.0;\-###0.0</c:formatCode>
                <c:ptCount val="52"/>
                <c:pt idx="0">
                  <c:v>0.38779985300000003</c:v>
                </c:pt>
                <c:pt idx="1">
                  <c:v>0.45085009199999998</c:v>
                </c:pt>
                <c:pt idx="2">
                  <c:v>0.374673325</c:v>
                </c:pt>
                <c:pt idx="3">
                  <c:v>0.41954150600000001</c:v>
                </c:pt>
                <c:pt idx="4">
                  <c:v>0.386036559</c:v>
                </c:pt>
                <c:pt idx="5">
                  <c:v>0.39925477700000001</c:v>
                </c:pt>
                <c:pt idx="6">
                  <c:v>0.38155413199999999</c:v>
                </c:pt>
                <c:pt idx="7">
                  <c:v>0.46949328299999998</c:v>
                </c:pt>
                <c:pt idx="8">
                  <c:v>0.423279882</c:v>
                </c:pt>
                <c:pt idx="9">
                  <c:v>0.37713695699999999</c:v>
                </c:pt>
                <c:pt idx="10">
                  <c:v>0.40142286599999999</c:v>
                </c:pt>
                <c:pt idx="11">
                  <c:v>0.411304324</c:v>
                </c:pt>
                <c:pt idx="12">
                  <c:v>0.42712339199999999</c:v>
                </c:pt>
                <c:pt idx="13">
                  <c:v>0.40982510599999999</c:v>
                </c:pt>
                <c:pt idx="14">
                  <c:v>0.39506269399999999</c:v>
                </c:pt>
                <c:pt idx="15">
                  <c:v>0.40143954100000001</c:v>
                </c:pt>
                <c:pt idx="16">
                  <c:v>0.41861394699999999</c:v>
                </c:pt>
                <c:pt idx="17">
                  <c:v>0.40942299599999998</c:v>
                </c:pt>
                <c:pt idx="18">
                  <c:v>0.45250022699999998</c:v>
                </c:pt>
                <c:pt idx="19">
                  <c:v>0.44753126799999998</c:v>
                </c:pt>
                <c:pt idx="20">
                  <c:v>0.45944850300000001</c:v>
                </c:pt>
                <c:pt idx="21">
                  <c:v>0.57409089300000005</c:v>
                </c:pt>
                <c:pt idx="22">
                  <c:v>0.41163122200000002</c:v>
                </c:pt>
                <c:pt idx="23">
                  <c:v>0.48922274399999999</c:v>
                </c:pt>
                <c:pt idx="24">
                  <c:v>0.34440174899999998</c:v>
                </c:pt>
                <c:pt idx="25">
                  <c:v>0.37927731799999997</c:v>
                </c:pt>
                <c:pt idx="26">
                  <c:v>0.35736276300000003</c:v>
                </c:pt>
                <c:pt idx="27">
                  <c:v>0.36154543099999997</c:v>
                </c:pt>
                <c:pt idx="28">
                  <c:v>0.50981016999999995</c:v>
                </c:pt>
                <c:pt idx="29">
                  <c:v>0.29920660900000001</c:v>
                </c:pt>
                <c:pt idx="30">
                  <c:v>0.29923100400000002</c:v>
                </c:pt>
                <c:pt idx="31">
                  <c:v>0.31326019599999999</c:v>
                </c:pt>
                <c:pt idx="32">
                  <c:v>0.30744467399999997</c:v>
                </c:pt>
                <c:pt idx="33">
                  <c:v>0.329131601</c:v>
                </c:pt>
                <c:pt idx="34">
                  <c:v>0.306257638</c:v>
                </c:pt>
                <c:pt idx="35">
                  <c:v>0.276183662</c:v>
                </c:pt>
                <c:pt idx="36">
                  <c:v>0.61628897000000005</c:v>
                </c:pt>
                <c:pt idx="37">
                  <c:v>0.43953613899999999</c:v>
                </c:pt>
                <c:pt idx="38">
                  <c:v>0.46724658899999999</c:v>
                </c:pt>
                <c:pt idx="39">
                  <c:v>0.57003239800000005</c:v>
                </c:pt>
                <c:pt idx="40">
                  <c:v>0.75830434800000002</c:v>
                </c:pt>
                <c:pt idx="41">
                  <c:v>0.35918844500000002</c:v>
                </c:pt>
                <c:pt idx="42">
                  <c:v>0.32970290099999999</c:v>
                </c:pt>
                <c:pt idx="43">
                  <c:v>0.36933099899999999</c:v>
                </c:pt>
                <c:pt idx="44">
                  <c:v>0.34217829999999999</c:v>
                </c:pt>
                <c:pt idx="45">
                  <c:v>0.37503207700000002</c:v>
                </c:pt>
                <c:pt idx="46">
                  <c:v>0.32925444300000001</c:v>
                </c:pt>
                <c:pt idx="47">
                  <c:v>0.38422698500000002</c:v>
                </c:pt>
                <c:pt idx="48">
                  <c:v>0.34422565500000002</c:v>
                </c:pt>
                <c:pt idx="49">
                  <c:v>0.35362571900000001</c:v>
                </c:pt>
                <c:pt idx="50">
                  <c:v>0.33676582999999999</c:v>
                </c:pt>
                <c:pt idx="51">
                  <c:v>0.36175233299999998</c:v>
                </c:pt>
              </c:numCache>
            </c:numRef>
          </c:val>
          <c:smooth val="0"/>
        </c:ser>
        <c:ser>
          <c:idx val="2"/>
          <c:order val="2"/>
          <c:tx>
            <c:strRef>
              <c:f>Sheet1!$A$4</c:f>
              <c:strCache>
                <c:ptCount val="1"/>
                <c:pt idx="0">
                  <c:v>Impulse Food 即食食品</c:v>
                </c:pt>
              </c:strCache>
            </c:strRef>
          </c:tx>
          <c:spPr>
            <a:ln>
              <a:solidFill>
                <a:srgbClr val="FFFF00"/>
              </a:solidFill>
            </a:ln>
          </c:spPr>
          <c:marker>
            <c:spPr>
              <a:solidFill>
                <a:srgbClr val="FFFF00"/>
              </a:solidFill>
              <a:ln>
                <a:noFill/>
              </a:ln>
            </c:spPr>
          </c:marker>
          <c:cat>
            <c:strRef>
              <c:f>Sheet1!$B$1:$BA$1</c:f>
              <c:strCache>
                <c:ptCount val="52"/>
                <c:pt idx="0">
                  <c:v>W1718</c:v>
                </c:pt>
                <c:pt idx="1">
                  <c:v>W1818</c:v>
                </c:pt>
                <c:pt idx="2">
                  <c:v>W1918</c:v>
                </c:pt>
                <c:pt idx="3">
                  <c:v>W2018</c:v>
                </c:pt>
                <c:pt idx="4">
                  <c:v>W2118</c:v>
                </c:pt>
                <c:pt idx="5">
                  <c:v>W2218</c:v>
                </c:pt>
                <c:pt idx="6">
                  <c:v>W2318</c:v>
                </c:pt>
                <c:pt idx="7">
                  <c:v>W2418</c:v>
                </c:pt>
                <c:pt idx="8">
                  <c:v>W2518</c:v>
                </c:pt>
                <c:pt idx="9">
                  <c:v>W2618</c:v>
                </c:pt>
                <c:pt idx="10">
                  <c:v>W2718</c:v>
                </c:pt>
                <c:pt idx="11">
                  <c:v>W2818</c:v>
                </c:pt>
                <c:pt idx="12">
                  <c:v>W2918</c:v>
                </c:pt>
                <c:pt idx="13">
                  <c:v>W3018</c:v>
                </c:pt>
                <c:pt idx="14">
                  <c:v>W3118</c:v>
                </c:pt>
                <c:pt idx="15">
                  <c:v>W3218</c:v>
                </c:pt>
                <c:pt idx="16">
                  <c:v>W3318</c:v>
                </c:pt>
                <c:pt idx="17">
                  <c:v>W3418</c:v>
                </c:pt>
                <c:pt idx="18">
                  <c:v>W3518</c:v>
                </c:pt>
                <c:pt idx="19">
                  <c:v>W3618</c:v>
                </c:pt>
                <c:pt idx="20">
                  <c:v>W3718</c:v>
                </c:pt>
                <c:pt idx="21">
                  <c:v>W3818</c:v>
                </c:pt>
                <c:pt idx="22">
                  <c:v>W3918</c:v>
                </c:pt>
                <c:pt idx="23">
                  <c:v>W4018</c:v>
                </c:pt>
                <c:pt idx="24">
                  <c:v>W4118</c:v>
                </c:pt>
                <c:pt idx="25">
                  <c:v>W4218</c:v>
                </c:pt>
                <c:pt idx="26">
                  <c:v>W4318</c:v>
                </c:pt>
                <c:pt idx="27">
                  <c:v>W4418</c:v>
                </c:pt>
                <c:pt idx="28">
                  <c:v>W4518</c:v>
                </c:pt>
                <c:pt idx="29">
                  <c:v>W4618</c:v>
                </c:pt>
                <c:pt idx="30">
                  <c:v>W4718</c:v>
                </c:pt>
                <c:pt idx="31">
                  <c:v>W4818</c:v>
                </c:pt>
                <c:pt idx="32">
                  <c:v>W4918</c:v>
                </c:pt>
                <c:pt idx="33">
                  <c:v>W5018</c:v>
                </c:pt>
                <c:pt idx="34">
                  <c:v>W5118</c:v>
                </c:pt>
                <c:pt idx="35">
                  <c:v>W5218</c:v>
                </c:pt>
                <c:pt idx="36">
                  <c:v>W0119</c:v>
                </c:pt>
                <c:pt idx="37">
                  <c:v>W0219</c:v>
                </c:pt>
                <c:pt idx="38">
                  <c:v>W0319</c:v>
                </c:pt>
                <c:pt idx="39">
                  <c:v>W0419</c:v>
                </c:pt>
                <c:pt idx="40">
                  <c:v>W0519</c:v>
                </c:pt>
                <c:pt idx="41">
                  <c:v>W0619</c:v>
                </c:pt>
                <c:pt idx="42">
                  <c:v>W0719</c:v>
                </c:pt>
                <c:pt idx="43">
                  <c:v>W0819</c:v>
                </c:pt>
                <c:pt idx="44">
                  <c:v>W0919</c:v>
                </c:pt>
                <c:pt idx="45">
                  <c:v>W1019</c:v>
                </c:pt>
                <c:pt idx="46">
                  <c:v>W1119</c:v>
                </c:pt>
                <c:pt idx="47">
                  <c:v>W1219</c:v>
                </c:pt>
                <c:pt idx="48">
                  <c:v>W1319</c:v>
                </c:pt>
                <c:pt idx="49">
                  <c:v>W1419</c:v>
                </c:pt>
                <c:pt idx="50">
                  <c:v>W1519</c:v>
                </c:pt>
                <c:pt idx="51">
                  <c:v>W1619</c:v>
                </c:pt>
              </c:strCache>
            </c:strRef>
          </c:cat>
          <c:val>
            <c:numRef>
              <c:f>Sheet1!$B$4:$BA$4</c:f>
              <c:numCache>
                <c:formatCode>###0.0;\-###0.0</c:formatCode>
                <c:ptCount val="52"/>
                <c:pt idx="0">
                  <c:v>0.20515423699999999</c:v>
                </c:pt>
                <c:pt idx="1">
                  <c:v>0.21320982699999999</c:v>
                </c:pt>
                <c:pt idx="2">
                  <c:v>0.18360053700000001</c:v>
                </c:pt>
                <c:pt idx="3">
                  <c:v>0.17793614299999999</c:v>
                </c:pt>
                <c:pt idx="4">
                  <c:v>0.177913442</c:v>
                </c:pt>
                <c:pt idx="5">
                  <c:v>0.20619833700000001</c:v>
                </c:pt>
                <c:pt idx="6">
                  <c:v>0.172620145</c:v>
                </c:pt>
                <c:pt idx="7">
                  <c:v>0.20630957699999999</c:v>
                </c:pt>
                <c:pt idx="8">
                  <c:v>0.18747501899999999</c:v>
                </c:pt>
                <c:pt idx="9">
                  <c:v>0.19640228900000001</c:v>
                </c:pt>
                <c:pt idx="10">
                  <c:v>0.21792663400000001</c:v>
                </c:pt>
                <c:pt idx="11">
                  <c:v>0.22405930700000001</c:v>
                </c:pt>
                <c:pt idx="12">
                  <c:v>0.218663209</c:v>
                </c:pt>
                <c:pt idx="13">
                  <c:v>0.213880138</c:v>
                </c:pt>
                <c:pt idx="14">
                  <c:v>0.21973151099999999</c:v>
                </c:pt>
                <c:pt idx="15">
                  <c:v>0.22509660000000001</c:v>
                </c:pt>
                <c:pt idx="16">
                  <c:v>0.24898404499999999</c:v>
                </c:pt>
                <c:pt idx="17">
                  <c:v>0.21535621299999999</c:v>
                </c:pt>
                <c:pt idx="18">
                  <c:v>0.228133382</c:v>
                </c:pt>
                <c:pt idx="19">
                  <c:v>0.24206127499999999</c:v>
                </c:pt>
                <c:pt idx="20">
                  <c:v>0.211136772</c:v>
                </c:pt>
                <c:pt idx="21">
                  <c:v>0.24585564100000001</c:v>
                </c:pt>
                <c:pt idx="22">
                  <c:v>0.23291498199999999</c:v>
                </c:pt>
                <c:pt idx="23">
                  <c:v>0.276502939</c:v>
                </c:pt>
                <c:pt idx="24">
                  <c:v>0.19223530599999999</c:v>
                </c:pt>
                <c:pt idx="25">
                  <c:v>0.20602819</c:v>
                </c:pt>
                <c:pt idx="26">
                  <c:v>0.19961653100000001</c:v>
                </c:pt>
                <c:pt idx="27">
                  <c:v>0.206508373</c:v>
                </c:pt>
                <c:pt idx="28">
                  <c:v>0.22121652</c:v>
                </c:pt>
                <c:pt idx="29">
                  <c:v>0.19003530099999999</c:v>
                </c:pt>
                <c:pt idx="30">
                  <c:v>0.191483454</c:v>
                </c:pt>
                <c:pt idx="31">
                  <c:v>0.193147968</c:v>
                </c:pt>
                <c:pt idx="32">
                  <c:v>0.18832663199999999</c:v>
                </c:pt>
                <c:pt idx="33">
                  <c:v>0.20319980400000001</c:v>
                </c:pt>
                <c:pt idx="34">
                  <c:v>0.198038137</c:v>
                </c:pt>
                <c:pt idx="35">
                  <c:v>0.23184107900000001</c:v>
                </c:pt>
                <c:pt idx="36">
                  <c:v>0.36566613399999998</c:v>
                </c:pt>
                <c:pt idx="37">
                  <c:v>0.29871920400000002</c:v>
                </c:pt>
                <c:pt idx="38">
                  <c:v>0.41561103399999999</c:v>
                </c:pt>
                <c:pt idx="39">
                  <c:v>0.581470614</c:v>
                </c:pt>
                <c:pt idx="40">
                  <c:v>0.95401004199999995</c:v>
                </c:pt>
                <c:pt idx="41">
                  <c:v>0.32946811500000001</c:v>
                </c:pt>
                <c:pt idx="42">
                  <c:v>0.25391801000000003</c:v>
                </c:pt>
                <c:pt idx="43">
                  <c:v>0.21110058200000001</c:v>
                </c:pt>
                <c:pt idx="44">
                  <c:v>0.213975686</c:v>
                </c:pt>
                <c:pt idx="45">
                  <c:v>0.22788101099999999</c:v>
                </c:pt>
                <c:pt idx="46">
                  <c:v>0.18181792199999999</c:v>
                </c:pt>
                <c:pt idx="47">
                  <c:v>0.19656973999999999</c:v>
                </c:pt>
                <c:pt idx="48">
                  <c:v>0.20207715400000001</c:v>
                </c:pt>
                <c:pt idx="49">
                  <c:v>0.20998704300000001</c:v>
                </c:pt>
                <c:pt idx="50">
                  <c:v>0.18708016499999999</c:v>
                </c:pt>
                <c:pt idx="51">
                  <c:v>0.18619238499999999</c:v>
                </c:pt>
              </c:numCache>
            </c:numRef>
          </c:val>
          <c:smooth val="0"/>
        </c:ser>
        <c:ser>
          <c:idx val="3"/>
          <c:order val="3"/>
          <c:tx>
            <c:strRef>
              <c:f>Sheet1!$A$5</c:f>
              <c:strCache>
                <c:ptCount val="1"/>
                <c:pt idx="0">
                  <c:v>Liquor 含酒精饮品</c:v>
                </c:pt>
              </c:strCache>
            </c:strRef>
          </c:tx>
          <c:spPr>
            <a:ln>
              <a:solidFill>
                <a:srgbClr val="00FF00"/>
              </a:solidFill>
            </a:ln>
          </c:spPr>
          <c:marker>
            <c:spPr>
              <a:ln>
                <a:solidFill>
                  <a:srgbClr val="00FF00"/>
                </a:solidFill>
              </a:ln>
            </c:spPr>
          </c:marker>
          <c:cat>
            <c:strRef>
              <c:f>Sheet1!$B$1:$BA$1</c:f>
              <c:strCache>
                <c:ptCount val="52"/>
                <c:pt idx="0">
                  <c:v>W1718</c:v>
                </c:pt>
                <c:pt idx="1">
                  <c:v>W1818</c:v>
                </c:pt>
                <c:pt idx="2">
                  <c:v>W1918</c:v>
                </c:pt>
                <c:pt idx="3">
                  <c:v>W2018</c:v>
                </c:pt>
                <c:pt idx="4">
                  <c:v>W2118</c:v>
                </c:pt>
                <c:pt idx="5">
                  <c:v>W2218</c:v>
                </c:pt>
                <c:pt idx="6">
                  <c:v>W2318</c:v>
                </c:pt>
                <c:pt idx="7">
                  <c:v>W2418</c:v>
                </c:pt>
                <c:pt idx="8">
                  <c:v>W2518</c:v>
                </c:pt>
                <c:pt idx="9">
                  <c:v>W2618</c:v>
                </c:pt>
                <c:pt idx="10">
                  <c:v>W2718</c:v>
                </c:pt>
                <c:pt idx="11">
                  <c:v>W2818</c:v>
                </c:pt>
                <c:pt idx="12">
                  <c:v>W2918</c:v>
                </c:pt>
                <c:pt idx="13">
                  <c:v>W3018</c:v>
                </c:pt>
                <c:pt idx="14">
                  <c:v>W3118</c:v>
                </c:pt>
                <c:pt idx="15">
                  <c:v>W3218</c:v>
                </c:pt>
                <c:pt idx="16">
                  <c:v>W3318</c:v>
                </c:pt>
                <c:pt idx="17">
                  <c:v>W3418</c:v>
                </c:pt>
                <c:pt idx="18">
                  <c:v>W3518</c:v>
                </c:pt>
                <c:pt idx="19">
                  <c:v>W3618</c:v>
                </c:pt>
                <c:pt idx="20">
                  <c:v>W3718</c:v>
                </c:pt>
                <c:pt idx="21">
                  <c:v>W3818</c:v>
                </c:pt>
                <c:pt idx="22">
                  <c:v>W3918</c:v>
                </c:pt>
                <c:pt idx="23">
                  <c:v>W4018</c:v>
                </c:pt>
                <c:pt idx="24">
                  <c:v>W4118</c:v>
                </c:pt>
                <c:pt idx="25">
                  <c:v>W4218</c:v>
                </c:pt>
                <c:pt idx="26">
                  <c:v>W4318</c:v>
                </c:pt>
                <c:pt idx="27">
                  <c:v>W4418</c:v>
                </c:pt>
                <c:pt idx="28">
                  <c:v>W4518</c:v>
                </c:pt>
                <c:pt idx="29">
                  <c:v>W4618</c:v>
                </c:pt>
                <c:pt idx="30">
                  <c:v>W4718</c:v>
                </c:pt>
                <c:pt idx="31">
                  <c:v>W4818</c:v>
                </c:pt>
                <c:pt idx="32">
                  <c:v>W4918</c:v>
                </c:pt>
                <c:pt idx="33">
                  <c:v>W5018</c:v>
                </c:pt>
                <c:pt idx="34">
                  <c:v>W5118</c:v>
                </c:pt>
                <c:pt idx="35">
                  <c:v>W5218</c:v>
                </c:pt>
                <c:pt idx="36">
                  <c:v>W0119</c:v>
                </c:pt>
                <c:pt idx="37">
                  <c:v>W0219</c:v>
                </c:pt>
                <c:pt idx="38">
                  <c:v>W0319</c:v>
                </c:pt>
                <c:pt idx="39">
                  <c:v>W0419</c:v>
                </c:pt>
                <c:pt idx="40">
                  <c:v>W0519</c:v>
                </c:pt>
                <c:pt idx="41">
                  <c:v>W0619</c:v>
                </c:pt>
                <c:pt idx="42">
                  <c:v>W0719</c:v>
                </c:pt>
                <c:pt idx="43">
                  <c:v>W0819</c:v>
                </c:pt>
                <c:pt idx="44">
                  <c:v>W0919</c:v>
                </c:pt>
                <c:pt idx="45">
                  <c:v>W1019</c:v>
                </c:pt>
                <c:pt idx="46">
                  <c:v>W1119</c:v>
                </c:pt>
                <c:pt idx="47">
                  <c:v>W1219</c:v>
                </c:pt>
                <c:pt idx="48">
                  <c:v>W1319</c:v>
                </c:pt>
                <c:pt idx="49">
                  <c:v>W1419</c:v>
                </c:pt>
                <c:pt idx="50">
                  <c:v>W1519</c:v>
                </c:pt>
                <c:pt idx="51">
                  <c:v>W1619</c:v>
                </c:pt>
              </c:strCache>
            </c:strRef>
          </c:cat>
          <c:val>
            <c:numRef>
              <c:f>Sheet1!$B$5:$BA$5</c:f>
              <c:numCache>
                <c:formatCode>###0.0;\-###0.0</c:formatCode>
                <c:ptCount val="52"/>
                <c:pt idx="0">
                  <c:v>0.100867232</c:v>
                </c:pt>
                <c:pt idx="1">
                  <c:v>9.5654324999999998E-2</c:v>
                </c:pt>
                <c:pt idx="2">
                  <c:v>8.5105987999999994E-2</c:v>
                </c:pt>
                <c:pt idx="3">
                  <c:v>9.4542421000000001E-2</c:v>
                </c:pt>
                <c:pt idx="4">
                  <c:v>9.0895842000000004E-2</c:v>
                </c:pt>
                <c:pt idx="5">
                  <c:v>9.0234343999999994E-2</c:v>
                </c:pt>
                <c:pt idx="6">
                  <c:v>8.8770048000000004E-2</c:v>
                </c:pt>
                <c:pt idx="7">
                  <c:v>0.15090278800000001</c:v>
                </c:pt>
                <c:pt idx="8">
                  <c:v>0.12126769</c:v>
                </c:pt>
                <c:pt idx="9">
                  <c:v>0.107540676</c:v>
                </c:pt>
                <c:pt idx="10">
                  <c:v>8.7508379999999997E-2</c:v>
                </c:pt>
                <c:pt idx="11">
                  <c:v>8.4367386000000003E-2</c:v>
                </c:pt>
                <c:pt idx="12">
                  <c:v>8.4422476999999996E-2</c:v>
                </c:pt>
                <c:pt idx="13">
                  <c:v>8.7918044000000001E-2</c:v>
                </c:pt>
                <c:pt idx="14">
                  <c:v>8.0461647999999997E-2</c:v>
                </c:pt>
                <c:pt idx="15">
                  <c:v>8.2196336999999994E-2</c:v>
                </c:pt>
                <c:pt idx="16">
                  <c:v>8.7620587E-2</c:v>
                </c:pt>
                <c:pt idx="17">
                  <c:v>9.1478188000000002E-2</c:v>
                </c:pt>
                <c:pt idx="18">
                  <c:v>0.104172031</c:v>
                </c:pt>
                <c:pt idx="19">
                  <c:v>0.14168353</c:v>
                </c:pt>
                <c:pt idx="20">
                  <c:v>0.19967682</c:v>
                </c:pt>
                <c:pt idx="21">
                  <c:v>0.33952124700000003</c:v>
                </c:pt>
                <c:pt idx="22">
                  <c:v>0.16263376299999999</c:v>
                </c:pt>
                <c:pt idx="23">
                  <c:v>0.13467633100000001</c:v>
                </c:pt>
                <c:pt idx="24">
                  <c:v>8.0586456000000001E-2</c:v>
                </c:pt>
                <c:pt idx="25">
                  <c:v>7.9771169000000003E-2</c:v>
                </c:pt>
                <c:pt idx="26">
                  <c:v>8.4374978000000003E-2</c:v>
                </c:pt>
                <c:pt idx="27">
                  <c:v>8.0784052999999995E-2</c:v>
                </c:pt>
                <c:pt idx="28">
                  <c:v>0.100547705</c:v>
                </c:pt>
                <c:pt idx="29">
                  <c:v>7.6826120999999997E-2</c:v>
                </c:pt>
                <c:pt idx="30">
                  <c:v>7.6155830999999993E-2</c:v>
                </c:pt>
                <c:pt idx="31">
                  <c:v>8.2043458E-2</c:v>
                </c:pt>
                <c:pt idx="32">
                  <c:v>7.7846524E-2</c:v>
                </c:pt>
                <c:pt idx="33">
                  <c:v>9.0013232999999998E-2</c:v>
                </c:pt>
                <c:pt idx="34">
                  <c:v>8.5729652000000003E-2</c:v>
                </c:pt>
                <c:pt idx="35">
                  <c:v>0.116752801</c:v>
                </c:pt>
                <c:pt idx="36">
                  <c:v>0.30869099</c:v>
                </c:pt>
                <c:pt idx="37">
                  <c:v>0.27244642400000002</c:v>
                </c:pt>
                <c:pt idx="38">
                  <c:v>0.392669139</c:v>
                </c:pt>
                <c:pt idx="39">
                  <c:v>0.58512529700000004</c:v>
                </c:pt>
                <c:pt idx="40">
                  <c:v>0.85207679000000003</c:v>
                </c:pt>
                <c:pt idx="41">
                  <c:v>0.31680315199999998</c:v>
                </c:pt>
                <c:pt idx="42">
                  <c:v>0.162945436</c:v>
                </c:pt>
                <c:pt idx="43">
                  <c:v>0.11670286000000001</c:v>
                </c:pt>
                <c:pt idx="44">
                  <c:v>0.13896936200000001</c:v>
                </c:pt>
                <c:pt idx="45">
                  <c:v>8.6533514000000006E-2</c:v>
                </c:pt>
                <c:pt idx="46">
                  <c:v>7.7207062000000007E-2</c:v>
                </c:pt>
                <c:pt idx="47">
                  <c:v>7.4442024999999995E-2</c:v>
                </c:pt>
                <c:pt idx="48">
                  <c:v>7.6108683999999996E-2</c:v>
                </c:pt>
                <c:pt idx="49">
                  <c:v>7.7342749000000002E-2</c:v>
                </c:pt>
                <c:pt idx="50">
                  <c:v>7.2941360999999996E-2</c:v>
                </c:pt>
                <c:pt idx="51">
                  <c:v>7.5288838999999996E-2</c:v>
                </c:pt>
              </c:numCache>
            </c:numRef>
          </c:val>
          <c:smooth val="0"/>
        </c:ser>
        <c:ser>
          <c:idx val="4"/>
          <c:order val="4"/>
          <c:tx>
            <c:strRef>
              <c:f>Sheet1!$A$6</c:f>
              <c:strCache>
                <c:ptCount val="1"/>
                <c:pt idx="0">
                  <c:v>Beverage 饮料</c:v>
                </c:pt>
              </c:strCache>
            </c:strRef>
          </c:tx>
          <c:spPr>
            <a:ln>
              <a:solidFill>
                <a:srgbClr val="FFC000"/>
              </a:solidFill>
            </a:ln>
          </c:spPr>
          <c:marker>
            <c:spPr>
              <a:ln>
                <a:solidFill>
                  <a:srgbClr val="FFC000"/>
                </a:solidFill>
              </a:ln>
            </c:spPr>
          </c:marker>
          <c:cat>
            <c:strRef>
              <c:f>Sheet1!$B$1:$BA$1</c:f>
              <c:strCache>
                <c:ptCount val="52"/>
                <c:pt idx="0">
                  <c:v>W1718</c:v>
                </c:pt>
                <c:pt idx="1">
                  <c:v>W1818</c:v>
                </c:pt>
                <c:pt idx="2">
                  <c:v>W1918</c:v>
                </c:pt>
                <c:pt idx="3">
                  <c:v>W2018</c:v>
                </c:pt>
                <c:pt idx="4">
                  <c:v>W2118</c:v>
                </c:pt>
                <c:pt idx="5">
                  <c:v>W2218</c:v>
                </c:pt>
                <c:pt idx="6">
                  <c:v>W2318</c:v>
                </c:pt>
                <c:pt idx="7">
                  <c:v>W2418</c:v>
                </c:pt>
                <c:pt idx="8">
                  <c:v>W2518</c:v>
                </c:pt>
                <c:pt idx="9">
                  <c:v>W2618</c:v>
                </c:pt>
                <c:pt idx="10">
                  <c:v>W2718</c:v>
                </c:pt>
                <c:pt idx="11">
                  <c:v>W2818</c:v>
                </c:pt>
                <c:pt idx="12">
                  <c:v>W2918</c:v>
                </c:pt>
                <c:pt idx="13">
                  <c:v>W3018</c:v>
                </c:pt>
                <c:pt idx="14">
                  <c:v>W3118</c:v>
                </c:pt>
                <c:pt idx="15">
                  <c:v>W3218</c:v>
                </c:pt>
                <c:pt idx="16">
                  <c:v>W3318</c:v>
                </c:pt>
                <c:pt idx="17">
                  <c:v>W3418</c:v>
                </c:pt>
                <c:pt idx="18">
                  <c:v>W3518</c:v>
                </c:pt>
                <c:pt idx="19">
                  <c:v>W3618</c:v>
                </c:pt>
                <c:pt idx="20">
                  <c:v>W3718</c:v>
                </c:pt>
                <c:pt idx="21">
                  <c:v>W3818</c:v>
                </c:pt>
                <c:pt idx="22">
                  <c:v>W3918</c:v>
                </c:pt>
                <c:pt idx="23">
                  <c:v>W4018</c:v>
                </c:pt>
                <c:pt idx="24">
                  <c:v>W4118</c:v>
                </c:pt>
                <c:pt idx="25">
                  <c:v>W4218</c:v>
                </c:pt>
                <c:pt idx="26">
                  <c:v>W4318</c:v>
                </c:pt>
                <c:pt idx="27">
                  <c:v>W4418</c:v>
                </c:pt>
                <c:pt idx="28">
                  <c:v>W4518</c:v>
                </c:pt>
                <c:pt idx="29">
                  <c:v>W4618</c:v>
                </c:pt>
                <c:pt idx="30">
                  <c:v>W4718</c:v>
                </c:pt>
                <c:pt idx="31">
                  <c:v>W4818</c:v>
                </c:pt>
                <c:pt idx="32">
                  <c:v>W4918</c:v>
                </c:pt>
                <c:pt idx="33">
                  <c:v>W5018</c:v>
                </c:pt>
                <c:pt idx="34">
                  <c:v>W5118</c:v>
                </c:pt>
                <c:pt idx="35">
                  <c:v>W5218</c:v>
                </c:pt>
                <c:pt idx="36">
                  <c:v>W0119</c:v>
                </c:pt>
                <c:pt idx="37">
                  <c:v>W0219</c:v>
                </c:pt>
                <c:pt idx="38">
                  <c:v>W0319</c:v>
                </c:pt>
                <c:pt idx="39">
                  <c:v>W0419</c:v>
                </c:pt>
                <c:pt idx="40">
                  <c:v>W0519</c:v>
                </c:pt>
                <c:pt idx="41">
                  <c:v>W0619</c:v>
                </c:pt>
                <c:pt idx="42">
                  <c:v>W0719</c:v>
                </c:pt>
                <c:pt idx="43">
                  <c:v>W0819</c:v>
                </c:pt>
                <c:pt idx="44">
                  <c:v>W0919</c:v>
                </c:pt>
                <c:pt idx="45">
                  <c:v>W1019</c:v>
                </c:pt>
                <c:pt idx="46">
                  <c:v>W1119</c:v>
                </c:pt>
                <c:pt idx="47">
                  <c:v>W1219</c:v>
                </c:pt>
                <c:pt idx="48">
                  <c:v>W1319</c:v>
                </c:pt>
                <c:pt idx="49">
                  <c:v>W1419</c:v>
                </c:pt>
                <c:pt idx="50">
                  <c:v>W1519</c:v>
                </c:pt>
                <c:pt idx="51">
                  <c:v>W1619</c:v>
                </c:pt>
              </c:strCache>
            </c:strRef>
          </c:cat>
          <c:val>
            <c:numRef>
              <c:f>Sheet1!$B$6:$BA$6</c:f>
              <c:numCache>
                <c:formatCode>###0.0;\-###0.0</c:formatCode>
                <c:ptCount val="52"/>
                <c:pt idx="0">
                  <c:v>8.4150160000000002E-2</c:v>
                </c:pt>
                <c:pt idx="1">
                  <c:v>9.6001872000000002E-2</c:v>
                </c:pt>
                <c:pt idx="2">
                  <c:v>7.8631246000000002E-2</c:v>
                </c:pt>
                <c:pt idx="3">
                  <c:v>9.5814703000000001E-2</c:v>
                </c:pt>
                <c:pt idx="4">
                  <c:v>8.7493865000000004E-2</c:v>
                </c:pt>
                <c:pt idx="5">
                  <c:v>9.3081071000000001E-2</c:v>
                </c:pt>
                <c:pt idx="6">
                  <c:v>8.6548044000000005E-2</c:v>
                </c:pt>
                <c:pt idx="7">
                  <c:v>0.10487297900000001</c:v>
                </c:pt>
                <c:pt idx="8">
                  <c:v>9.8989625999999997E-2</c:v>
                </c:pt>
                <c:pt idx="9">
                  <c:v>0.120521012</c:v>
                </c:pt>
                <c:pt idx="10">
                  <c:v>0.11042212899999999</c:v>
                </c:pt>
                <c:pt idx="11">
                  <c:v>0.112536648</c:v>
                </c:pt>
                <c:pt idx="12">
                  <c:v>0.13137438100000001</c:v>
                </c:pt>
                <c:pt idx="13">
                  <c:v>0.11516209199999999</c:v>
                </c:pt>
                <c:pt idx="14">
                  <c:v>0.11534891</c:v>
                </c:pt>
                <c:pt idx="15">
                  <c:v>0.117764354</c:v>
                </c:pt>
                <c:pt idx="16">
                  <c:v>0.106877661</c:v>
                </c:pt>
                <c:pt idx="17">
                  <c:v>9.8225228999999997E-2</c:v>
                </c:pt>
                <c:pt idx="18">
                  <c:v>0.101393987</c:v>
                </c:pt>
                <c:pt idx="19">
                  <c:v>8.9872701999999999E-2</c:v>
                </c:pt>
                <c:pt idx="20">
                  <c:v>8.8205587000000002E-2</c:v>
                </c:pt>
                <c:pt idx="21">
                  <c:v>0.10576883199999999</c:v>
                </c:pt>
                <c:pt idx="22">
                  <c:v>9.3986600000000003E-2</c:v>
                </c:pt>
                <c:pt idx="23">
                  <c:v>0.11022090499999999</c:v>
                </c:pt>
                <c:pt idx="24">
                  <c:v>6.9338368999999997E-2</c:v>
                </c:pt>
                <c:pt idx="25">
                  <c:v>6.5624279999999993E-2</c:v>
                </c:pt>
                <c:pt idx="26">
                  <c:v>6.4093064000000005E-2</c:v>
                </c:pt>
                <c:pt idx="27">
                  <c:v>6.1230165000000003E-2</c:v>
                </c:pt>
                <c:pt idx="28">
                  <c:v>6.5136737E-2</c:v>
                </c:pt>
                <c:pt idx="29">
                  <c:v>5.3110945999999999E-2</c:v>
                </c:pt>
                <c:pt idx="30">
                  <c:v>5.2208178000000001E-2</c:v>
                </c:pt>
                <c:pt idx="31">
                  <c:v>5.2130166999999998E-2</c:v>
                </c:pt>
                <c:pt idx="32">
                  <c:v>4.9844825000000002E-2</c:v>
                </c:pt>
                <c:pt idx="33">
                  <c:v>5.2064151000000003E-2</c:v>
                </c:pt>
                <c:pt idx="34">
                  <c:v>5.4972090000000001E-2</c:v>
                </c:pt>
                <c:pt idx="35">
                  <c:v>5.1590929000000001E-2</c:v>
                </c:pt>
                <c:pt idx="36">
                  <c:v>9.5100240000000003E-2</c:v>
                </c:pt>
                <c:pt idx="37">
                  <c:v>9.3485619000000006E-2</c:v>
                </c:pt>
                <c:pt idx="38">
                  <c:v>9.3610893000000001E-2</c:v>
                </c:pt>
                <c:pt idx="39">
                  <c:v>0.12947346000000001</c:v>
                </c:pt>
                <c:pt idx="40">
                  <c:v>0.23928685099999999</c:v>
                </c:pt>
                <c:pt idx="41">
                  <c:v>9.7003979000000004E-2</c:v>
                </c:pt>
                <c:pt idx="42">
                  <c:v>6.1973970000000003E-2</c:v>
                </c:pt>
                <c:pt idx="43">
                  <c:v>7.0856177000000006E-2</c:v>
                </c:pt>
                <c:pt idx="44">
                  <c:v>6.1043886999999998E-2</c:v>
                </c:pt>
                <c:pt idx="45">
                  <c:v>6.3686825000000002E-2</c:v>
                </c:pt>
                <c:pt idx="46">
                  <c:v>6.8358212000000002E-2</c:v>
                </c:pt>
                <c:pt idx="47">
                  <c:v>6.9014776E-2</c:v>
                </c:pt>
                <c:pt idx="48">
                  <c:v>6.6335891999999994E-2</c:v>
                </c:pt>
                <c:pt idx="49">
                  <c:v>7.5923731999999994E-2</c:v>
                </c:pt>
                <c:pt idx="50">
                  <c:v>7.1256973000000001E-2</c:v>
                </c:pt>
                <c:pt idx="51">
                  <c:v>7.6482053999999994E-2</c:v>
                </c:pt>
              </c:numCache>
            </c:numRef>
          </c:val>
          <c:smooth val="0"/>
        </c:ser>
        <c:dLbls>
          <c:showLegendKey val="0"/>
          <c:showVal val="0"/>
          <c:showCatName val="0"/>
          <c:showSerName val="0"/>
          <c:showPercent val="0"/>
          <c:showBubbleSize val="0"/>
        </c:dLbls>
        <c:marker val="1"/>
        <c:smooth val="0"/>
        <c:axId val="147061376"/>
        <c:axId val="147060608"/>
      </c:lineChart>
      <c:catAx>
        <c:axId val="147061376"/>
        <c:scaling>
          <c:orientation val="minMax"/>
        </c:scaling>
        <c:delete val="0"/>
        <c:axPos val="b"/>
        <c:numFmt formatCode="General" sourceLinked="1"/>
        <c:majorTickMark val="out"/>
        <c:minorTickMark val="none"/>
        <c:tickLblPos val="nextTo"/>
        <c:txPr>
          <a:bodyPr rot="-5400000" vert="horz"/>
          <a:lstStyle/>
          <a:p>
            <a:pPr>
              <a:defRPr/>
            </a:pPr>
            <a:endParaRPr lang="zh-CN"/>
          </a:p>
        </c:txPr>
        <c:crossAx val="147060608"/>
        <c:crosses val="autoZero"/>
        <c:auto val="1"/>
        <c:lblAlgn val="ctr"/>
        <c:lblOffset val="100"/>
        <c:noMultiLvlLbl val="0"/>
      </c:catAx>
      <c:valAx>
        <c:axId val="147060608"/>
        <c:scaling>
          <c:orientation val="minMax"/>
        </c:scaling>
        <c:delete val="0"/>
        <c:axPos val="l"/>
        <c:majorGridlines/>
        <c:numFmt formatCode="###0.0;\-###0.0" sourceLinked="1"/>
        <c:majorTickMark val="out"/>
        <c:minorTickMark val="none"/>
        <c:tickLblPos val="nextTo"/>
        <c:crossAx val="147061376"/>
        <c:crosses val="autoZero"/>
        <c:crossBetween val="between"/>
      </c:valAx>
    </c:plotArea>
    <c:legend>
      <c:legendPos val="b"/>
      <c:layout/>
      <c:overlay val="0"/>
      <c:txPr>
        <a:bodyPr/>
        <a:lstStyle/>
        <a:p>
          <a:pPr>
            <a:defRPr b="1"/>
          </a:pPr>
          <a:endParaRPr lang="zh-CN"/>
        </a:p>
      </c:txPr>
    </c:legend>
    <c:plotVisOnly val="1"/>
    <c:dispBlanksAs val="gap"/>
    <c:showDLblsOverMax val="0"/>
  </c:chart>
  <c:txPr>
    <a:bodyPr/>
    <a:lstStyle/>
    <a:p>
      <a:pPr>
        <a:defRPr sz="1000"/>
      </a:pPr>
      <a:endParaRPr lang="zh-CN"/>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a:pPr>
            <a:r>
              <a:rPr lang="en-US" sz="1200" b="1"/>
              <a:t>Value Sales (‘000,000,000 RMB) </a:t>
            </a:r>
            <a:r>
              <a:rPr lang="zh-CN" sz="1200" b="1"/>
              <a:t>销售额 </a:t>
            </a:r>
            <a:r>
              <a:rPr lang="en-US" sz="1200" b="1"/>
              <a:t>(</a:t>
            </a:r>
            <a:r>
              <a:rPr lang="zh-CN" sz="1200" b="1"/>
              <a:t>亿元</a:t>
            </a:r>
            <a:r>
              <a:rPr lang="en-US" sz="1200" b="1"/>
              <a:t>)</a:t>
            </a:r>
          </a:p>
        </c:rich>
      </c:tx>
      <c:layout/>
      <c:overlay val="1"/>
    </c:title>
    <c:autoTitleDeleted val="0"/>
    <c:plotArea>
      <c:layout>
        <c:manualLayout>
          <c:layoutTarget val="inner"/>
          <c:xMode val="edge"/>
          <c:yMode val="edge"/>
          <c:x val="5.1846091175054621E-2"/>
          <c:y val="9.1517822806013005E-2"/>
          <c:w val="0.93113581921696809"/>
          <c:h val="0.72469939237520631"/>
        </c:manualLayout>
      </c:layout>
      <c:lineChart>
        <c:grouping val="standard"/>
        <c:varyColors val="0"/>
        <c:ser>
          <c:idx val="0"/>
          <c:order val="0"/>
          <c:tx>
            <c:strRef>
              <c:f>Sheet1!$A$2</c:f>
              <c:strCache>
                <c:ptCount val="1"/>
                <c:pt idx="0">
                  <c:v>Personal care 个人护理</c:v>
                </c:pt>
              </c:strCache>
            </c:strRef>
          </c:tx>
          <c:spPr>
            <a:ln w="38100">
              <a:solidFill>
                <a:srgbClr val="00FF00"/>
              </a:solidFill>
            </a:ln>
          </c:spPr>
          <c:marker>
            <c:symbol val="diamond"/>
            <c:size val="6"/>
            <c:spPr>
              <a:solidFill>
                <a:srgbClr val="00FF00"/>
              </a:solidFill>
              <a:ln>
                <a:noFill/>
              </a:ln>
            </c:spPr>
          </c:marker>
          <c:cat>
            <c:strRef>
              <c:f>Sheet1!$B$1:$BA$1</c:f>
              <c:strCache>
                <c:ptCount val="52"/>
                <c:pt idx="0">
                  <c:v>W1718</c:v>
                </c:pt>
                <c:pt idx="1">
                  <c:v>W1818</c:v>
                </c:pt>
                <c:pt idx="2">
                  <c:v>W1918</c:v>
                </c:pt>
                <c:pt idx="3">
                  <c:v>W2018</c:v>
                </c:pt>
                <c:pt idx="4">
                  <c:v>W2118</c:v>
                </c:pt>
                <c:pt idx="5">
                  <c:v>W2218</c:v>
                </c:pt>
                <c:pt idx="6">
                  <c:v>W2318</c:v>
                </c:pt>
                <c:pt idx="7">
                  <c:v>W2418</c:v>
                </c:pt>
                <c:pt idx="8">
                  <c:v>W2518</c:v>
                </c:pt>
                <c:pt idx="9">
                  <c:v>W2618</c:v>
                </c:pt>
                <c:pt idx="10">
                  <c:v>W2718</c:v>
                </c:pt>
                <c:pt idx="11">
                  <c:v>W2818</c:v>
                </c:pt>
                <c:pt idx="12">
                  <c:v>W2918</c:v>
                </c:pt>
                <c:pt idx="13">
                  <c:v>W3018</c:v>
                </c:pt>
                <c:pt idx="14">
                  <c:v>W3118</c:v>
                </c:pt>
                <c:pt idx="15">
                  <c:v>W3218</c:v>
                </c:pt>
                <c:pt idx="16">
                  <c:v>W3318</c:v>
                </c:pt>
                <c:pt idx="17">
                  <c:v>W3418</c:v>
                </c:pt>
                <c:pt idx="18">
                  <c:v>W3518</c:v>
                </c:pt>
                <c:pt idx="19">
                  <c:v>W3618</c:v>
                </c:pt>
                <c:pt idx="20">
                  <c:v>W3718</c:v>
                </c:pt>
                <c:pt idx="21">
                  <c:v>W3818</c:v>
                </c:pt>
                <c:pt idx="22">
                  <c:v>W3918</c:v>
                </c:pt>
                <c:pt idx="23">
                  <c:v>W4018</c:v>
                </c:pt>
                <c:pt idx="24">
                  <c:v>W4118</c:v>
                </c:pt>
                <c:pt idx="25">
                  <c:v>W4218</c:v>
                </c:pt>
                <c:pt idx="26">
                  <c:v>W4318</c:v>
                </c:pt>
                <c:pt idx="27">
                  <c:v>W4418</c:v>
                </c:pt>
                <c:pt idx="28">
                  <c:v>W4518</c:v>
                </c:pt>
                <c:pt idx="29">
                  <c:v>W4618</c:v>
                </c:pt>
                <c:pt idx="30">
                  <c:v>W4718</c:v>
                </c:pt>
                <c:pt idx="31">
                  <c:v>W4818</c:v>
                </c:pt>
                <c:pt idx="32">
                  <c:v>W4918</c:v>
                </c:pt>
                <c:pt idx="33">
                  <c:v>W5018</c:v>
                </c:pt>
                <c:pt idx="34">
                  <c:v>W5118</c:v>
                </c:pt>
                <c:pt idx="35">
                  <c:v>W5218</c:v>
                </c:pt>
                <c:pt idx="36">
                  <c:v>W0119</c:v>
                </c:pt>
                <c:pt idx="37">
                  <c:v>W0219</c:v>
                </c:pt>
                <c:pt idx="38">
                  <c:v>W0319</c:v>
                </c:pt>
                <c:pt idx="39">
                  <c:v>W0419</c:v>
                </c:pt>
                <c:pt idx="40">
                  <c:v>W0519</c:v>
                </c:pt>
                <c:pt idx="41">
                  <c:v>W0619</c:v>
                </c:pt>
                <c:pt idx="42">
                  <c:v>W0719</c:v>
                </c:pt>
                <c:pt idx="43">
                  <c:v>W0819</c:v>
                </c:pt>
                <c:pt idx="44">
                  <c:v>W0919</c:v>
                </c:pt>
                <c:pt idx="45">
                  <c:v>W1019</c:v>
                </c:pt>
                <c:pt idx="46">
                  <c:v>W1119</c:v>
                </c:pt>
                <c:pt idx="47">
                  <c:v>W1219</c:v>
                </c:pt>
                <c:pt idx="48">
                  <c:v>W1319</c:v>
                </c:pt>
                <c:pt idx="49">
                  <c:v>W1419</c:v>
                </c:pt>
                <c:pt idx="50">
                  <c:v>W1519</c:v>
                </c:pt>
                <c:pt idx="51">
                  <c:v>W1619</c:v>
                </c:pt>
              </c:strCache>
            </c:strRef>
          </c:cat>
          <c:val>
            <c:numRef>
              <c:f>Sheet1!$B$2:$BA$2</c:f>
              <c:numCache>
                <c:formatCode>###0.0;\-###0.0</c:formatCode>
                <c:ptCount val="52"/>
                <c:pt idx="0">
                  <c:v>0.31009631500000001</c:v>
                </c:pt>
                <c:pt idx="1">
                  <c:v>0.39776387200000002</c:v>
                </c:pt>
                <c:pt idx="2">
                  <c:v>0.32456655899999998</c:v>
                </c:pt>
                <c:pt idx="3">
                  <c:v>0.311474906</c:v>
                </c:pt>
                <c:pt idx="4">
                  <c:v>0.29941865499999998</c:v>
                </c:pt>
                <c:pt idx="5">
                  <c:v>0.31622998200000002</c:v>
                </c:pt>
                <c:pt idx="6">
                  <c:v>0.30433748500000002</c:v>
                </c:pt>
                <c:pt idx="7">
                  <c:v>0.36440882299999999</c:v>
                </c:pt>
                <c:pt idx="8">
                  <c:v>0.33232658999999998</c:v>
                </c:pt>
                <c:pt idx="9">
                  <c:v>0.34160344799999998</c:v>
                </c:pt>
                <c:pt idx="10">
                  <c:v>0.36359139200000001</c:v>
                </c:pt>
                <c:pt idx="11">
                  <c:v>0.31174825099999998</c:v>
                </c:pt>
                <c:pt idx="12">
                  <c:v>0.33501989900000001</c:v>
                </c:pt>
                <c:pt idx="13">
                  <c:v>0.31618134399999998</c:v>
                </c:pt>
                <c:pt idx="14">
                  <c:v>0.32324041100000001</c:v>
                </c:pt>
                <c:pt idx="15">
                  <c:v>0.32283445999999999</c:v>
                </c:pt>
                <c:pt idx="16">
                  <c:v>0.35078599799999999</c:v>
                </c:pt>
                <c:pt idx="17">
                  <c:v>0.31315639000000001</c:v>
                </c:pt>
                <c:pt idx="18">
                  <c:v>0.42165618500000002</c:v>
                </c:pt>
                <c:pt idx="19">
                  <c:v>0.36119700199999999</c:v>
                </c:pt>
                <c:pt idx="20">
                  <c:v>0.33775905099999998</c:v>
                </c:pt>
                <c:pt idx="21">
                  <c:v>0.35871135300000001</c:v>
                </c:pt>
                <c:pt idx="22">
                  <c:v>0.34715847500000002</c:v>
                </c:pt>
                <c:pt idx="23">
                  <c:v>0.44131432999999998</c:v>
                </c:pt>
                <c:pt idx="24">
                  <c:v>0.333836721</c:v>
                </c:pt>
                <c:pt idx="25">
                  <c:v>0.33774900699999999</c:v>
                </c:pt>
                <c:pt idx="26">
                  <c:v>0.30693156700000002</c:v>
                </c:pt>
                <c:pt idx="27">
                  <c:v>0.35400562600000002</c:v>
                </c:pt>
                <c:pt idx="28">
                  <c:v>0.49388068099999999</c:v>
                </c:pt>
                <c:pt idx="29">
                  <c:v>0.284812764</c:v>
                </c:pt>
                <c:pt idx="30">
                  <c:v>0.28977747199999998</c:v>
                </c:pt>
                <c:pt idx="31">
                  <c:v>0.30097844200000001</c:v>
                </c:pt>
                <c:pt idx="32">
                  <c:v>0.27978933</c:v>
                </c:pt>
                <c:pt idx="33">
                  <c:v>0.32943673000000001</c:v>
                </c:pt>
                <c:pt idx="34">
                  <c:v>0.28329957700000002</c:v>
                </c:pt>
                <c:pt idx="35">
                  <c:v>0.26932508700000002</c:v>
                </c:pt>
                <c:pt idx="36">
                  <c:v>0.58110118700000002</c:v>
                </c:pt>
                <c:pt idx="37">
                  <c:v>0.31216437600000002</c:v>
                </c:pt>
                <c:pt idx="38">
                  <c:v>0.32654237800000002</c:v>
                </c:pt>
                <c:pt idx="39">
                  <c:v>0.37901953500000002</c:v>
                </c:pt>
                <c:pt idx="40">
                  <c:v>0.40935791799999999</c:v>
                </c:pt>
                <c:pt idx="41">
                  <c:v>0.17400260100000001</c:v>
                </c:pt>
                <c:pt idx="42">
                  <c:v>0.30280253000000001</c:v>
                </c:pt>
                <c:pt idx="43">
                  <c:v>0.33281795199999997</c:v>
                </c:pt>
                <c:pt idx="44">
                  <c:v>0.490650166</c:v>
                </c:pt>
                <c:pt idx="45">
                  <c:v>0.84680768799999995</c:v>
                </c:pt>
                <c:pt idx="46">
                  <c:v>0.28904096499999998</c:v>
                </c:pt>
                <c:pt idx="47">
                  <c:v>0.26254060600000001</c:v>
                </c:pt>
                <c:pt idx="48">
                  <c:v>0.26637212700000001</c:v>
                </c:pt>
                <c:pt idx="49">
                  <c:v>0.28163853599999999</c:v>
                </c:pt>
                <c:pt idx="50">
                  <c:v>0.27380323899999998</c:v>
                </c:pt>
                <c:pt idx="51">
                  <c:v>0.27884485199999998</c:v>
                </c:pt>
              </c:numCache>
            </c:numRef>
          </c:val>
          <c:smooth val="0"/>
        </c:ser>
        <c:ser>
          <c:idx val="1"/>
          <c:order val="1"/>
          <c:tx>
            <c:strRef>
              <c:f>Sheet1!$A$3</c:f>
              <c:strCache>
                <c:ptCount val="1"/>
                <c:pt idx="0">
                  <c:v>Household 家庭用品</c:v>
                </c:pt>
              </c:strCache>
            </c:strRef>
          </c:tx>
          <c:spPr>
            <a:ln w="38100">
              <a:solidFill>
                <a:srgbClr val="7030A0"/>
              </a:solidFill>
            </a:ln>
          </c:spPr>
          <c:marker>
            <c:symbol val="square"/>
            <c:size val="6"/>
            <c:spPr>
              <a:solidFill>
                <a:srgbClr val="7030A0"/>
              </a:solidFill>
              <a:ln>
                <a:noFill/>
              </a:ln>
            </c:spPr>
          </c:marker>
          <c:cat>
            <c:strRef>
              <c:f>Sheet1!$B$1:$BA$1</c:f>
              <c:strCache>
                <c:ptCount val="52"/>
                <c:pt idx="0">
                  <c:v>W1718</c:v>
                </c:pt>
                <c:pt idx="1">
                  <c:v>W1818</c:v>
                </c:pt>
                <c:pt idx="2">
                  <c:v>W1918</c:v>
                </c:pt>
                <c:pt idx="3">
                  <c:v>W2018</c:v>
                </c:pt>
                <c:pt idx="4">
                  <c:v>W2118</c:v>
                </c:pt>
                <c:pt idx="5">
                  <c:v>W2218</c:v>
                </c:pt>
                <c:pt idx="6">
                  <c:v>W2318</c:v>
                </c:pt>
                <c:pt idx="7">
                  <c:v>W2418</c:v>
                </c:pt>
                <c:pt idx="8">
                  <c:v>W2518</c:v>
                </c:pt>
                <c:pt idx="9">
                  <c:v>W2618</c:v>
                </c:pt>
                <c:pt idx="10">
                  <c:v>W2718</c:v>
                </c:pt>
                <c:pt idx="11">
                  <c:v>W2818</c:v>
                </c:pt>
                <c:pt idx="12">
                  <c:v>W2918</c:v>
                </c:pt>
                <c:pt idx="13">
                  <c:v>W3018</c:v>
                </c:pt>
                <c:pt idx="14">
                  <c:v>W3118</c:v>
                </c:pt>
                <c:pt idx="15">
                  <c:v>W3218</c:v>
                </c:pt>
                <c:pt idx="16">
                  <c:v>W3318</c:v>
                </c:pt>
                <c:pt idx="17">
                  <c:v>W3418</c:v>
                </c:pt>
                <c:pt idx="18">
                  <c:v>W3518</c:v>
                </c:pt>
                <c:pt idx="19">
                  <c:v>W3618</c:v>
                </c:pt>
                <c:pt idx="20">
                  <c:v>W3718</c:v>
                </c:pt>
                <c:pt idx="21">
                  <c:v>W3818</c:v>
                </c:pt>
                <c:pt idx="22">
                  <c:v>W3918</c:v>
                </c:pt>
                <c:pt idx="23">
                  <c:v>W4018</c:v>
                </c:pt>
                <c:pt idx="24">
                  <c:v>W4118</c:v>
                </c:pt>
                <c:pt idx="25">
                  <c:v>W4218</c:v>
                </c:pt>
                <c:pt idx="26">
                  <c:v>W4318</c:v>
                </c:pt>
                <c:pt idx="27">
                  <c:v>W4418</c:v>
                </c:pt>
                <c:pt idx="28">
                  <c:v>W4518</c:v>
                </c:pt>
                <c:pt idx="29">
                  <c:v>W4618</c:v>
                </c:pt>
                <c:pt idx="30">
                  <c:v>W4718</c:v>
                </c:pt>
                <c:pt idx="31">
                  <c:v>W4818</c:v>
                </c:pt>
                <c:pt idx="32">
                  <c:v>W4918</c:v>
                </c:pt>
                <c:pt idx="33">
                  <c:v>W5018</c:v>
                </c:pt>
                <c:pt idx="34">
                  <c:v>W5118</c:v>
                </c:pt>
                <c:pt idx="35">
                  <c:v>W5218</c:v>
                </c:pt>
                <c:pt idx="36">
                  <c:v>W0119</c:v>
                </c:pt>
                <c:pt idx="37">
                  <c:v>W0219</c:v>
                </c:pt>
                <c:pt idx="38">
                  <c:v>W0319</c:v>
                </c:pt>
                <c:pt idx="39">
                  <c:v>W0419</c:v>
                </c:pt>
                <c:pt idx="40">
                  <c:v>W0519</c:v>
                </c:pt>
                <c:pt idx="41">
                  <c:v>W0619</c:v>
                </c:pt>
                <c:pt idx="42">
                  <c:v>W0719</c:v>
                </c:pt>
                <c:pt idx="43">
                  <c:v>W0819</c:v>
                </c:pt>
                <c:pt idx="44">
                  <c:v>W0919</c:v>
                </c:pt>
                <c:pt idx="45">
                  <c:v>W1019</c:v>
                </c:pt>
                <c:pt idx="46">
                  <c:v>W1119</c:v>
                </c:pt>
                <c:pt idx="47">
                  <c:v>W1219</c:v>
                </c:pt>
                <c:pt idx="48">
                  <c:v>W1319</c:v>
                </c:pt>
                <c:pt idx="49">
                  <c:v>W1419</c:v>
                </c:pt>
                <c:pt idx="50">
                  <c:v>W1519</c:v>
                </c:pt>
                <c:pt idx="51">
                  <c:v>W1619</c:v>
                </c:pt>
              </c:strCache>
            </c:strRef>
          </c:cat>
          <c:val>
            <c:numRef>
              <c:f>Sheet1!$B$3:$BA$3</c:f>
              <c:numCache>
                <c:formatCode>###0.0;\-###0.0</c:formatCode>
                <c:ptCount val="52"/>
                <c:pt idx="0">
                  <c:v>0.13435888100000001</c:v>
                </c:pt>
                <c:pt idx="1">
                  <c:v>0.16155002500000001</c:v>
                </c:pt>
                <c:pt idx="2">
                  <c:v>0.132555952</c:v>
                </c:pt>
                <c:pt idx="3">
                  <c:v>0.130110898</c:v>
                </c:pt>
                <c:pt idx="4">
                  <c:v>0.122287696</c:v>
                </c:pt>
                <c:pt idx="5">
                  <c:v>0.123035094</c:v>
                </c:pt>
                <c:pt idx="6">
                  <c:v>0.14968452900000001</c:v>
                </c:pt>
                <c:pt idx="7">
                  <c:v>0.16201172599999999</c:v>
                </c:pt>
                <c:pt idx="8">
                  <c:v>0.13457876199999999</c:v>
                </c:pt>
                <c:pt idx="9">
                  <c:v>0.138616355</c:v>
                </c:pt>
                <c:pt idx="10">
                  <c:v>0.154907878</c:v>
                </c:pt>
                <c:pt idx="11">
                  <c:v>0.14161480200000001</c:v>
                </c:pt>
                <c:pt idx="12">
                  <c:v>0.14163914899999999</c:v>
                </c:pt>
                <c:pt idx="13">
                  <c:v>0.131073097</c:v>
                </c:pt>
                <c:pt idx="14">
                  <c:v>0.13874432</c:v>
                </c:pt>
                <c:pt idx="15">
                  <c:v>0.129887214</c:v>
                </c:pt>
                <c:pt idx="16">
                  <c:v>0.131958779</c:v>
                </c:pt>
                <c:pt idx="17">
                  <c:v>0.14167020399999999</c:v>
                </c:pt>
                <c:pt idx="18">
                  <c:v>0.18279204199999999</c:v>
                </c:pt>
                <c:pt idx="19">
                  <c:v>0.15101989199999999</c:v>
                </c:pt>
                <c:pt idx="20">
                  <c:v>0.13445085300000001</c:v>
                </c:pt>
                <c:pt idx="21">
                  <c:v>0.15210728000000001</c:v>
                </c:pt>
                <c:pt idx="22">
                  <c:v>0.135319153</c:v>
                </c:pt>
                <c:pt idx="23">
                  <c:v>0.17612865999999999</c:v>
                </c:pt>
                <c:pt idx="24">
                  <c:v>0.12828573900000001</c:v>
                </c:pt>
                <c:pt idx="25">
                  <c:v>0.123213296</c:v>
                </c:pt>
                <c:pt idx="26">
                  <c:v>0.12689422</c:v>
                </c:pt>
                <c:pt idx="27">
                  <c:v>0.135183685</c:v>
                </c:pt>
                <c:pt idx="28">
                  <c:v>0.21408394</c:v>
                </c:pt>
                <c:pt idx="29">
                  <c:v>0.11562984699999999</c:v>
                </c:pt>
                <c:pt idx="30">
                  <c:v>0.11507376900000001</c:v>
                </c:pt>
                <c:pt idx="31">
                  <c:v>0.127788753</c:v>
                </c:pt>
                <c:pt idx="32">
                  <c:v>0.113062181</c:v>
                </c:pt>
                <c:pt idx="33">
                  <c:v>0.131410891</c:v>
                </c:pt>
                <c:pt idx="34">
                  <c:v>0.11126459900000001</c:v>
                </c:pt>
                <c:pt idx="35">
                  <c:v>0.11622845399999999</c:v>
                </c:pt>
                <c:pt idx="36">
                  <c:v>0.26996875100000001</c:v>
                </c:pt>
                <c:pt idx="37">
                  <c:v>0.14883183899999999</c:v>
                </c:pt>
                <c:pt idx="38">
                  <c:v>0.16347866699999999</c:v>
                </c:pt>
                <c:pt idx="39">
                  <c:v>0.16847569400000001</c:v>
                </c:pt>
                <c:pt idx="40">
                  <c:v>0.21032218999999999</c:v>
                </c:pt>
                <c:pt idx="41">
                  <c:v>8.2933778E-2</c:v>
                </c:pt>
                <c:pt idx="42">
                  <c:v>0.130080525</c:v>
                </c:pt>
                <c:pt idx="43">
                  <c:v>0.137122304</c:v>
                </c:pt>
                <c:pt idx="44">
                  <c:v>0.147314321</c:v>
                </c:pt>
                <c:pt idx="45">
                  <c:v>0.220454493</c:v>
                </c:pt>
                <c:pt idx="46">
                  <c:v>0.11553215999999999</c:v>
                </c:pt>
                <c:pt idx="47">
                  <c:v>0.11060446</c:v>
                </c:pt>
                <c:pt idx="48">
                  <c:v>0.108594023</c:v>
                </c:pt>
                <c:pt idx="49">
                  <c:v>0.11665057400000001</c:v>
                </c:pt>
                <c:pt idx="50">
                  <c:v>0.111368655</c:v>
                </c:pt>
                <c:pt idx="51">
                  <c:v>0.134219808</c:v>
                </c:pt>
              </c:numCache>
            </c:numRef>
          </c:val>
          <c:smooth val="0"/>
        </c:ser>
        <c:ser>
          <c:idx val="2"/>
          <c:order val="2"/>
          <c:tx>
            <c:strRef>
              <c:f>Sheet1!$A$4</c:f>
              <c:strCache>
                <c:ptCount val="1"/>
                <c:pt idx="0">
                  <c:v>Hair Products 头发护理</c:v>
                </c:pt>
              </c:strCache>
            </c:strRef>
          </c:tx>
          <c:spPr>
            <a:ln>
              <a:solidFill>
                <a:srgbClr val="FFFF00"/>
              </a:solidFill>
            </a:ln>
          </c:spPr>
          <c:marker>
            <c:spPr>
              <a:solidFill>
                <a:srgbClr val="FFFF00"/>
              </a:solidFill>
              <a:ln>
                <a:noFill/>
              </a:ln>
            </c:spPr>
          </c:marker>
          <c:cat>
            <c:strRef>
              <c:f>Sheet1!$B$1:$BA$1</c:f>
              <c:strCache>
                <c:ptCount val="52"/>
                <c:pt idx="0">
                  <c:v>W1718</c:v>
                </c:pt>
                <c:pt idx="1">
                  <c:v>W1818</c:v>
                </c:pt>
                <c:pt idx="2">
                  <c:v>W1918</c:v>
                </c:pt>
                <c:pt idx="3">
                  <c:v>W2018</c:v>
                </c:pt>
                <c:pt idx="4">
                  <c:v>W2118</c:v>
                </c:pt>
                <c:pt idx="5">
                  <c:v>W2218</c:v>
                </c:pt>
                <c:pt idx="6">
                  <c:v>W2318</c:v>
                </c:pt>
                <c:pt idx="7">
                  <c:v>W2418</c:v>
                </c:pt>
                <c:pt idx="8">
                  <c:v>W2518</c:v>
                </c:pt>
                <c:pt idx="9">
                  <c:v>W2618</c:v>
                </c:pt>
                <c:pt idx="10">
                  <c:v>W2718</c:v>
                </c:pt>
                <c:pt idx="11">
                  <c:v>W2818</c:v>
                </c:pt>
                <c:pt idx="12">
                  <c:v>W2918</c:v>
                </c:pt>
                <c:pt idx="13">
                  <c:v>W3018</c:v>
                </c:pt>
                <c:pt idx="14">
                  <c:v>W3118</c:v>
                </c:pt>
                <c:pt idx="15">
                  <c:v>W3218</c:v>
                </c:pt>
                <c:pt idx="16">
                  <c:v>W3318</c:v>
                </c:pt>
                <c:pt idx="17">
                  <c:v>W3418</c:v>
                </c:pt>
                <c:pt idx="18">
                  <c:v>W3518</c:v>
                </c:pt>
                <c:pt idx="19">
                  <c:v>W3618</c:v>
                </c:pt>
                <c:pt idx="20">
                  <c:v>W3718</c:v>
                </c:pt>
                <c:pt idx="21">
                  <c:v>W3818</c:v>
                </c:pt>
                <c:pt idx="22">
                  <c:v>W3918</c:v>
                </c:pt>
                <c:pt idx="23">
                  <c:v>W4018</c:v>
                </c:pt>
                <c:pt idx="24">
                  <c:v>W4118</c:v>
                </c:pt>
                <c:pt idx="25">
                  <c:v>W4218</c:v>
                </c:pt>
                <c:pt idx="26">
                  <c:v>W4318</c:v>
                </c:pt>
                <c:pt idx="27">
                  <c:v>W4418</c:v>
                </c:pt>
                <c:pt idx="28">
                  <c:v>W4518</c:v>
                </c:pt>
                <c:pt idx="29">
                  <c:v>W4618</c:v>
                </c:pt>
                <c:pt idx="30">
                  <c:v>W4718</c:v>
                </c:pt>
                <c:pt idx="31">
                  <c:v>W4818</c:v>
                </c:pt>
                <c:pt idx="32">
                  <c:v>W4918</c:v>
                </c:pt>
                <c:pt idx="33">
                  <c:v>W5018</c:v>
                </c:pt>
                <c:pt idx="34">
                  <c:v>W5118</c:v>
                </c:pt>
                <c:pt idx="35">
                  <c:v>W5218</c:v>
                </c:pt>
                <c:pt idx="36">
                  <c:v>W0119</c:v>
                </c:pt>
                <c:pt idx="37">
                  <c:v>W0219</c:v>
                </c:pt>
                <c:pt idx="38">
                  <c:v>W0319</c:v>
                </c:pt>
                <c:pt idx="39">
                  <c:v>W0419</c:v>
                </c:pt>
                <c:pt idx="40">
                  <c:v>W0519</c:v>
                </c:pt>
                <c:pt idx="41">
                  <c:v>W0619</c:v>
                </c:pt>
                <c:pt idx="42">
                  <c:v>W0719</c:v>
                </c:pt>
                <c:pt idx="43">
                  <c:v>W0819</c:v>
                </c:pt>
                <c:pt idx="44">
                  <c:v>W0919</c:v>
                </c:pt>
                <c:pt idx="45">
                  <c:v>W1019</c:v>
                </c:pt>
                <c:pt idx="46">
                  <c:v>W1119</c:v>
                </c:pt>
                <c:pt idx="47">
                  <c:v>W1219</c:v>
                </c:pt>
                <c:pt idx="48">
                  <c:v>W1319</c:v>
                </c:pt>
                <c:pt idx="49">
                  <c:v>W1419</c:v>
                </c:pt>
                <c:pt idx="50">
                  <c:v>W1519</c:v>
                </c:pt>
                <c:pt idx="51">
                  <c:v>W1619</c:v>
                </c:pt>
              </c:strCache>
            </c:strRef>
          </c:cat>
          <c:val>
            <c:numRef>
              <c:f>Sheet1!$B$4:$BA$4</c:f>
              <c:numCache>
                <c:formatCode>###0.0;\-###0.0</c:formatCode>
                <c:ptCount val="52"/>
                <c:pt idx="0">
                  <c:v>7.5391616999999994E-2</c:v>
                </c:pt>
                <c:pt idx="1">
                  <c:v>8.7830042999999997E-2</c:v>
                </c:pt>
                <c:pt idx="2">
                  <c:v>7.1943231999999996E-2</c:v>
                </c:pt>
                <c:pt idx="3">
                  <c:v>9.3054743999999995E-2</c:v>
                </c:pt>
                <c:pt idx="4">
                  <c:v>6.6330516000000006E-2</c:v>
                </c:pt>
                <c:pt idx="5">
                  <c:v>7.0943801000000001E-2</c:v>
                </c:pt>
                <c:pt idx="6">
                  <c:v>7.9796292000000005E-2</c:v>
                </c:pt>
                <c:pt idx="7">
                  <c:v>8.6913116999999998E-2</c:v>
                </c:pt>
                <c:pt idx="8">
                  <c:v>7.8284196E-2</c:v>
                </c:pt>
                <c:pt idx="9">
                  <c:v>9.1914773000000005E-2</c:v>
                </c:pt>
                <c:pt idx="10">
                  <c:v>8.8153432000000004E-2</c:v>
                </c:pt>
                <c:pt idx="11">
                  <c:v>9.2186085000000001E-2</c:v>
                </c:pt>
                <c:pt idx="12">
                  <c:v>0.10036266200000001</c:v>
                </c:pt>
                <c:pt idx="13">
                  <c:v>8.7156399999999995E-2</c:v>
                </c:pt>
                <c:pt idx="14">
                  <c:v>8.9705636000000005E-2</c:v>
                </c:pt>
                <c:pt idx="15">
                  <c:v>0.10297232200000001</c:v>
                </c:pt>
                <c:pt idx="16">
                  <c:v>9.7092902999999994E-2</c:v>
                </c:pt>
                <c:pt idx="17">
                  <c:v>8.2875323000000001E-2</c:v>
                </c:pt>
                <c:pt idx="18">
                  <c:v>0.122711502</c:v>
                </c:pt>
                <c:pt idx="19">
                  <c:v>0.113469375</c:v>
                </c:pt>
                <c:pt idx="20">
                  <c:v>9.9103103999999997E-2</c:v>
                </c:pt>
                <c:pt idx="21">
                  <c:v>0.104590665</c:v>
                </c:pt>
                <c:pt idx="22">
                  <c:v>8.4635527000000002E-2</c:v>
                </c:pt>
                <c:pt idx="23">
                  <c:v>0.112031425</c:v>
                </c:pt>
                <c:pt idx="24">
                  <c:v>9.0861126E-2</c:v>
                </c:pt>
                <c:pt idx="25">
                  <c:v>8.0838795000000005E-2</c:v>
                </c:pt>
                <c:pt idx="26">
                  <c:v>7.6522726999999999E-2</c:v>
                </c:pt>
                <c:pt idx="27">
                  <c:v>8.2785620000000004E-2</c:v>
                </c:pt>
                <c:pt idx="28">
                  <c:v>0.110395695</c:v>
                </c:pt>
                <c:pt idx="29">
                  <c:v>7.1153156999999995E-2</c:v>
                </c:pt>
                <c:pt idx="30">
                  <c:v>6.7249847000000001E-2</c:v>
                </c:pt>
                <c:pt idx="31">
                  <c:v>6.8101655999999997E-2</c:v>
                </c:pt>
                <c:pt idx="32">
                  <c:v>6.3215796000000005E-2</c:v>
                </c:pt>
                <c:pt idx="33">
                  <c:v>7.6707626000000001E-2</c:v>
                </c:pt>
                <c:pt idx="34">
                  <c:v>6.4492824000000004E-2</c:v>
                </c:pt>
                <c:pt idx="35">
                  <c:v>5.8886477999999999E-2</c:v>
                </c:pt>
                <c:pt idx="36">
                  <c:v>0.140704089</c:v>
                </c:pt>
                <c:pt idx="37">
                  <c:v>7.4986202000000002E-2</c:v>
                </c:pt>
                <c:pt idx="38">
                  <c:v>0.102269465</c:v>
                </c:pt>
                <c:pt idx="39">
                  <c:v>0.113871022</c:v>
                </c:pt>
                <c:pt idx="40">
                  <c:v>0.102570906</c:v>
                </c:pt>
                <c:pt idx="41">
                  <c:v>4.0693435E-2</c:v>
                </c:pt>
                <c:pt idx="42">
                  <c:v>6.6372274999999994E-2</c:v>
                </c:pt>
                <c:pt idx="43">
                  <c:v>8.6979545000000005E-2</c:v>
                </c:pt>
                <c:pt idx="44">
                  <c:v>0.16460340400000001</c:v>
                </c:pt>
                <c:pt idx="45">
                  <c:v>0.17541511100000001</c:v>
                </c:pt>
                <c:pt idx="46">
                  <c:v>7.3728768E-2</c:v>
                </c:pt>
                <c:pt idx="47">
                  <c:v>6.2778998000000003E-2</c:v>
                </c:pt>
                <c:pt idx="48">
                  <c:v>6.4958774999999996E-2</c:v>
                </c:pt>
                <c:pt idx="49">
                  <c:v>6.0447659000000001E-2</c:v>
                </c:pt>
                <c:pt idx="50">
                  <c:v>6.6862279999999996E-2</c:v>
                </c:pt>
                <c:pt idx="51">
                  <c:v>8.0634803000000005E-2</c:v>
                </c:pt>
              </c:numCache>
            </c:numRef>
          </c:val>
          <c:smooth val="0"/>
        </c:ser>
        <c:ser>
          <c:idx val="3"/>
          <c:order val="3"/>
          <c:tx>
            <c:strRef>
              <c:f>Sheet1!$A$5</c:f>
              <c:strCache>
                <c:ptCount val="1"/>
                <c:pt idx="0">
                  <c:v>Insect Control 驱虫产品</c:v>
                </c:pt>
              </c:strCache>
            </c:strRef>
          </c:tx>
          <c:spPr>
            <a:ln>
              <a:solidFill>
                <a:srgbClr val="12CDD3"/>
              </a:solidFill>
            </a:ln>
          </c:spPr>
          <c:marker>
            <c:spPr>
              <a:ln>
                <a:solidFill>
                  <a:srgbClr val="12CDD3"/>
                </a:solidFill>
              </a:ln>
            </c:spPr>
          </c:marker>
          <c:cat>
            <c:strRef>
              <c:f>Sheet1!$B$1:$BA$1</c:f>
              <c:strCache>
                <c:ptCount val="52"/>
                <c:pt idx="0">
                  <c:v>W1718</c:v>
                </c:pt>
                <c:pt idx="1">
                  <c:v>W1818</c:v>
                </c:pt>
                <c:pt idx="2">
                  <c:v>W1918</c:v>
                </c:pt>
                <c:pt idx="3">
                  <c:v>W2018</c:v>
                </c:pt>
                <c:pt idx="4">
                  <c:v>W2118</c:v>
                </c:pt>
                <c:pt idx="5">
                  <c:v>W2218</c:v>
                </c:pt>
                <c:pt idx="6">
                  <c:v>W2318</c:v>
                </c:pt>
                <c:pt idx="7">
                  <c:v>W2418</c:v>
                </c:pt>
                <c:pt idx="8">
                  <c:v>W2518</c:v>
                </c:pt>
                <c:pt idx="9">
                  <c:v>W2618</c:v>
                </c:pt>
                <c:pt idx="10">
                  <c:v>W2718</c:v>
                </c:pt>
                <c:pt idx="11">
                  <c:v>W2818</c:v>
                </c:pt>
                <c:pt idx="12">
                  <c:v>W2918</c:v>
                </c:pt>
                <c:pt idx="13">
                  <c:v>W3018</c:v>
                </c:pt>
                <c:pt idx="14">
                  <c:v>W3118</c:v>
                </c:pt>
                <c:pt idx="15">
                  <c:v>W3218</c:v>
                </c:pt>
                <c:pt idx="16">
                  <c:v>W3318</c:v>
                </c:pt>
                <c:pt idx="17">
                  <c:v>W3418</c:v>
                </c:pt>
                <c:pt idx="18">
                  <c:v>W3518</c:v>
                </c:pt>
                <c:pt idx="19">
                  <c:v>W3618</c:v>
                </c:pt>
                <c:pt idx="20">
                  <c:v>W3718</c:v>
                </c:pt>
                <c:pt idx="21">
                  <c:v>W3818</c:v>
                </c:pt>
                <c:pt idx="22">
                  <c:v>W3918</c:v>
                </c:pt>
                <c:pt idx="23">
                  <c:v>W4018</c:v>
                </c:pt>
                <c:pt idx="24">
                  <c:v>W4118</c:v>
                </c:pt>
                <c:pt idx="25">
                  <c:v>W4218</c:v>
                </c:pt>
                <c:pt idx="26">
                  <c:v>W4318</c:v>
                </c:pt>
                <c:pt idx="27">
                  <c:v>W4418</c:v>
                </c:pt>
                <c:pt idx="28">
                  <c:v>W4518</c:v>
                </c:pt>
                <c:pt idx="29">
                  <c:v>W4618</c:v>
                </c:pt>
                <c:pt idx="30">
                  <c:v>W4718</c:v>
                </c:pt>
                <c:pt idx="31">
                  <c:v>W4818</c:v>
                </c:pt>
                <c:pt idx="32">
                  <c:v>W4918</c:v>
                </c:pt>
                <c:pt idx="33">
                  <c:v>W5018</c:v>
                </c:pt>
                <c:pt idx="34">
                  <c:v>W5118</c:v>
                </c:pt>
                <c:pt idx="35">
                  <c:v>W5218</c:v>
                </c:pt>
                <c:pt idx="36">
                  <c:v>W0119</c:v>
                </c:pt>
                <c:pt idx="37">
                  <c:v>W0219</c:v>
                </c:pt>
                <c:pt idx="38">
                  <c:v>W0319</c:v>
                </c:pt>
                <c:pt idx="39">
                  <c:v>W0419</c:v>
                </c:pt>
                <c:pt idx="40">
                  <c:v>W0519</c:v>
                </c:pt>
                <c:pt idx="41">
                  <c:v>W0619</c:v>
                </c:pt>
                <c:pt idx="42">
                  <c:v>W0719</c:v>
                </c:pt>
                <c:pt idx="43">
                  <c:v>W0819</c:v>
                </c:pt>
                <c:pt idx="44">
                  <c:v>W0919</c:v>
                </c:pt>
                <c:pt idx="45">
                  <c:v>W1019</c:v>
                </c:pt>
                <c:pt idx="46">
                  <c:v>W1119</c:v>
                </c:pt>
                <c:pt idx="47">
                  <c:v>W1219</c:v>
                </c:pt>
                <c:pt idx="48">
                  <c:v>W1319</c:v>
                </c:pt>
                <c:pt idx="49">
                  <c:v>W1419</c:v>
                </c:pt>
                <c:pt idx="50">
                  <c:v>W1519</c:v>
                </c:pt>
                <c:pt idx="51">
                  <c:v>W1619</c:v>
                </c:pt>
              </c:strCache>
            </c:strRef>
          </c:cat>
          <c:val>
            <c:numRef>
              <c:f>Sheet1!$B$5:$BA$5</c:f>
              <c:numCache>
                <c:formatCode>###0.0;\-###0.0</c:formatCode>
                <c:ptCount val="52"/>
                <c:pt idx="0">
                  <c:v>2.0709108E-2</c:v>
                </c:pt>
                <c:pt idx="1">
                  <c:v>3.4296153000000003E-2</c:v>
                </c:pt>
                <c:pt idx="2">
                  <c:v>2.8287739999999999E-2</c:v>
                </c:pt>
                <c:pt idx="3">
                  <c:v>3.7995322999999998E-2</c:v>
                </c:pt>
                <c:pt idx="4">
                  <c:v>2.8995367000000001E-2</c:v>
                </c:pt>
                <c:pt idx="5">
                  <c:v>3.2256239999999999E-2</c:v>
                </c:pt>
                <c:pt idx="6">
                  <c:v>2.9031577999999999E-2</c:v>
                </c:pt>
                <c:pt idx="7">
                  <c:v>2.9573848E-2</c:v>
                </c:pt>
                <c:pt idx="8">
                  <c:v>2.8181397E-2</c:v>
                </c:pt>
                <c:pt idx="9">
                  <c:v>2.7397177000000002E-2</c:v>
                </c:pt>
                <c:pt idx="10">
                  <c:v>2.5855309E-2</c:v>
                </c:pt>
                <c:pt idx="11">
                  <c:v>2.1836141999999999E-2</c:v>
                </c:pt>
                <c:pt idx="12">
                  <c:v>1.9531057000000001E-2</c:v>
                </c:pt>
                <c:pt idx="13">
                  <c:v>1.7009336999999999E-2</c:v>
                </c:pt>
                <c:pt idx="14">
                  <c:v>1.4193269E-2</c:v>
                </c:pt>
                <c:pt idx="15">
                  <c:v>1.2360243E-2</c:v>
                </c:pt>
                <c:pt idx="16">
                  <c:v>1.0289016E-2</c:v>
                </c:pt>
                <c:pt idx="17">
                  <c:v>1.0362087000000001E-2</c:v>
                </c:pt>
                <c:pt idx="18">
                  <c:v>1.1634820000000001E-2</c:v>
                </c:pt>
                <c:pt idx="19">
                  <c:v>8.6168730000000006E-3</c:v>
                </c:pt>
                <c:pt idx="20">
                  <c:v>5.760126E-3</c:v>
                </c:pt>
                <c:pt idx="21">
                  <c:v>5.6330440000000002E-3</c:v>
                </c:pt>
                <c:pt idx="22">
                  <c:v>4.914687E-3</c:v>
                </c:pt>
                <c:pt idx="23">
                  <c:v>4.9913739999999998E-3</c:v>
                </c:pt>
                <c:pt idx="24">
                  <c:v>3.1826710000000002E-3</c:v>
                </c:pt>
                <c:pt idx="25">
                  <c:v>2.5970640000000001E-3</c:v>
                </c:pt>
                <c:pt idx="26">
                  <c:v>3.0443369999999998E-3</c:v>
                </c:pt>
                <c:pt idx="27">
                  <c:v>2.5894260000000001E-3</c:v>
                </c:pt>
                <c:pt idx="28">
                  <c:v>2.8912550000000001E-3</c:v>
                </c:pt>
                <c:pt idx="29">
                  <c:v>2.5729949999999998E-3</c:v>
                </c:pt>
                <c:pt idx="30">
                  <c:v>2.121075E-3</c:v>
                </c:pt>
                <c:pt idx="31">
                  <c:v>2.0425040000000001E-3</c:v>
                </c:pt>
                <c:pt idx="32">
                  <c:v>1.8320529999999999E-3</c:v>
                </c:pt>
                <c:pt idx="33">
                  <c:v>1.0232819999999999E-3</c:v>
                </c:pt>
                <c:pt idx="34">
                  <c:v>1.320421E-3</c:v>
                </c:pt>
                <c:pt idx="35">
                  <c:v>8.9428200000000004E-4</c:v>
                </c:pt>
                <c:pt idx="36">
                  <c:v>7.8275800000000004E-4</c:v>
                </c:pt>
                <c:pt idx="37">
                  <c:v>8.4303500000000001E-4</c:v>
                </c:pt>
                <c:pt idx="38">
                  <c:v>8.0627599999999998E-4</c:v>
                </c:pt>
                <c:pt idx="39">
                  <c:v>8.7032400000000001E-4</c:v>
                </c:pt>
                <c:pt idx="40">
                  <c:v>1.378179E-3</c:v>
                </c:pt>
                <c:pt idx="41">
                  <c:v>1.923262E-3</c:v>
                </c:pt>
                <c:pt idx="42">
                  <c:v>2.7089890000000002E-3</c:v>
                </c:pt>
                <c:pt idx="43">
                  <c:v>2.8190020000000001E-3</c:v>
                </c:pt>
                <c:pt idx="44">
                  <c:v>3.1781650000000002E-3</c:v>
                </c:pt>
                <c:pt idx="45">
                  <c:v>3.2898739999999999E-3</c:v>
                </c:pt>
                <c:pt idx="46">
                  <c:v>3.58399E-3</c:v>
                </c:pt>
                <c:pt idx="47">
                  <c:v>5.7469699999999997E-3</c:v>
                </c:pt>
                <c:pt idx="48">
                  <c:v>7.2200459999999999E-3</c:v>
                </c:pt>
                <c:pt idx="49">
                  <c:v>9.1393800000000008E-3</c:v>
                </c:pt>
                <c:pt idx="50">
                  <c:v>1.1915662E-2</c:v>
                </c:pt>
                <c:pt idx="51">
                  <c:v>1.3794012E-2</c:v>
                </c:pt>
              </c:numCache>
            </c:numRef>
          </c:val>
          <c:smooth val="0"/>
        </c:ser>
        <c:dLbls>
          <c:showLegendKey val="0"/>
          <c:showVal val="0"/>
          <c:showCatName val="0"/>
          <c:showSerName val="0"/>
          <c:showPercent val="0"/>
          <c:showBubbleSize val="0"/>
        </c:dLbls>
        <c:marker val="1"/>
        <c:smooth val="0"/>
        <c:axId val="130043264"/>
        <c:axId val="130049536"/>
      </c:lineChart>
      <c:catAx>
        <c:axId val="130043264"/>
        <c:scaling>
          <c:orientation val="minMax"/>
        </c:scaling>
        <c:delete val="0"/>
        <c:axPos val="b"/>
        <c:numFmt formatCode="General" sourceLinked="1"/>
        <c:majorTickMark val="out"/>
        <c:minorTickMark val="none"/>
        <c:tickLblPos val="nextTo"/>
        <c:txPr>
          <a:bodyPr rot="-5400000" vert="horz"/>
          <a:lstStyle/>
          <a:p>
            <a:pPr>
              <a:defRPr/>
            </a:pPr>
            <a:endParaRPr lang="zh-CN"/>
          </a:p>
        </c:txPr>
        <c:crossAx val="130049536"/>
        <c:crosses val="autoZero"/>
        <c:auto val="1"/>
        <c:lblAlgn val="ctr"/>
        <c:lblOffset val="100"/>
        <c:noMultiLvlLbl val="0"/>
      </c:catAx>
      <c:valAx>
        <c:axId val="130049536"/>
        <c:scaling>
          <c:orientation val="minMax"/>
        </c:scaling>
        <c:delete val="0"/>
        <c:axPos val="l"/>
        <c:majorGridlines/>
        <c:numFmt formatCode="###0.0;\-###0.0" sourceLinked="1"/>
        <c:majorTickMark val="out"/>
        <c:minorTickMark val="none"/>
        <c:tickLblPos val="nextTo"/>
        <c:crossAx val="130043264"/>
        <c:crosses val="autoZero"/>
        <c:crossBetween val="between"/>
      </c:valAx>
    </c:plotArea>
    <c:legend>
      <c:legendPos val="b"/>
      <c:layout/>
      <c:overlay val="0"/>
      <c:txPr>
        <a:bodyPr/>
        <a:lstStyle/>
        <a:p>
          <a:pPr>
            <a:defRPr b="1"/>
          </a:pPr>
          <a:endParaRPr lang="zh-CN"/>
        </a:p>
      </c:txPr>
    </c:legend>
    <c:plotVisOnly val="1"/>
    <c:dispBlanksAs val="gap"/>
    <c:showDLblsOverMax val="0"/>
  </c:chart>
  <c:txPr>
    <a:bodyPr/>
    <a:lstStyle/>
    <a:p>
      <a:pPr>
        <a:defRPr sz="1000"/>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8459891074603799"/>
          <c:y val="8.4084815693623693E-2"/>
          <c:w val="0.73673946376299504"/>
          <c:h val="0.83165898408572203"/>
        </c:manualLayout>
      </c:layout>
      <c:barChart>
        <c:barDir val="col"/>
        <c:grouping val="stacked"/>
        <c:varyColors val="0"/>
        <c:ser>
          <c:idx val="0"/>
          <c:order val="0"/>
          <c:tx>
            <c:strRef>
              <c:f>Sheet1!$A$2</c:f>
              <c:strCache>
                <c:ptCount val="1"/>
                <c:pt idx="0">
                  <c:v>Modern Trade</c:v>
                </c:pt>
              </c:strCache>
            </c:strRef>
          </c:tx>
          <c:spPr>
            <a:solidFill>
              <a:schemeClr val="accent1"/>
            </a:solidFill>
          </c:spPr>
          <c:invertIfNegative val="0"/>
          <c:cat>
            <c:numRef>
              <c:f>Sheet1!$B$1:$B$1</c:f>
              <c:numCache>
                <c:formatCode>General</c:formatCode>
                <c:ptCount val="1"/>
                <c:pt idx="0">
                  <c:v>2018</c:v>
                </c:pt>
              </c:numCache>
            </c:numRef>
          </c:cat>
          <c:val>
            <c:numRef>
              <c:f>Sheet1!$B$2:$B$2</c:f>
              <c:numCache>
                <c:formatCode>0%</c:formatCode>
                <c:ptCount val="1"/>
                <c:pt idx="0">
                  <c:v>0.56599999999999995</c:v>
                </c:pt>
              </c:numCache>
            </c:numRef>
          </c:val>
        </c:ser>
        <c:ser>
          <c:idx val="1"/>
          <c:order val="1"/>
          <c:tx>
            <c:strRef>
              <c:f>Sheet1!$A$3</c:f>
              <c:strCache>
                <c:ptCount val="1"/>
                <c:pt idx="0">
                  <c:v>Grocery</c:v>
                </c:pt>
              </c:strCache>
            </c:strRef>
          </c:tx>
          <c:spPr>
            <a:solidFill>
              <a:srgbClr val="FF8300"/>
            </a:solidFill>
          </c:spPr>
          <c:invertIfNegative val="0"/>
          <c:cat>
            <c:numRef>
              <c:f>Sheet1!$B$1:$B$1</c:f>
              <c:numCache>
                <c:formatCode>General</c:formatCode>
                <c:ptCount val="1"/>
                <c:pt idx="0">
                  <c:v>2018</c:v>
                </c:pt>
              </c:numCache>
            </c:numRef>
          </c:cat>
          <c:val>
            <c:numRef>
              <c:f>Sheet1!$B$3:$B$3</c:f>
              <c:numCache>
                <c:formatCode>0%</c:formatCode>
                <c:ptCount val="1"/>
                <c:pt idx="0">
                  <c:v>0.34100000000000003</c:v>
                </c:pt>
              </c:numCache>
            </c:numRef>
          </c:val>
        </c:ser>
        <c:ser>
          <c:idx val="2"/>
          <c:order val="2"/>
          <c:tx>
            <c:strRef>
              <c:f>Sheet1!$A$4</c:f>
              <c:strCache>
                <c:ptCount val="1"/>
                <c:pt idx="0">
                  <c:v>Other</c:v>
                </c:pt>
              </c:strCache>
            </c:strRef>
          </c:tx>
          <c:spPr>
            <a:solidFill>
              <a:schemeClr val="accent2"/>
            </a:solidFill>
          </c:spPr>
          <c:invertIfNegative val="0"/>
          <c:cat>
            <c:numRef>
              <c:f>Sheet1!$B$1:$B$1</c:f>
              <c:numCache>
                <c:formatCode>General</c:formatCode>
                <c:ptCount val="1"/>
                <c:pt idx="0">
                  <c:v>2018</c:v>
                </c:pt>
              </c:numCache>
            </c:numRef>
          </c:cat>
          <c:val>
            <c:numRef>
              <c:f>Sheet1!$B$4:$B$4</c:f>
              <c:numCache>
                <c:formatCode>0%</c:formatCode>
                <c:ptCount val="1"/>
                <c:pt idx="0">
                  <c:v>9.2999999999999999E-2</c:v>
                </c:pt>
              </c:numCache>
            </c:numRef>
          </c:val>
        </c:ser>
        <c:ser>
          <c:idx val="3"/>
          <c:order val="3"/>
          <c:tx>
            <c:strRef>
              <c:f>Sheet1!$A$5</c:f>
              <c:strCache>
                <c:ptCount val="1"/>
              </c:strCache>
            </c:strRef>
          </c:tx>
          <c:spPr>
            <a:solidFill>
              <a:srgbClr val="35A147"/>
            </a:solidFill>
          </c:spPr>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Sheet1!$B$1:$B$1</c:f>
              <c:numCache>
                <c:formatCode>General</c:formatCode>
                <c:ptCount val="1"/>
                <c:pt idx="0">
                  <c:v>2018</c:v>
                </c:pt>
              </c:numCache>
            </c:numRef>
          </c:cat>
          <c:val>
            <c:numRef>
              <c:f>Sheet1!$B$5:$B$5</c:f>
              <c:numCache>
                <c:formatCode>0%</c:formatCode>
                <c:ptCount val="1"/>
              </c:numCache>
            </c:numRef>
          </c:val>
        </c:ser>
        <c:dLbls>
          <c:dLblPos val="ctr"/>
          <c:showLegendKey val="0"/>
          <c:showVal val="1"/>
          <c:showCatName val="0"/>
          <c:showSerName val="0"/>
          <c:showPercent val="0"/>
          <c:showBubbleSize val="0"/>
        </c:dLbls>
        <c:gapWidth val="89"/>
        <c:overlap val="100"/>
        <c:axId val="50516352"/>
        <c:axId val="67570304"/>
      </c:barChart>
      <c:catAx>
        <c:axId val="50516352"/>
        <c:scaling>
          <c:orientation val="minMax"/>
        </c:scaling>
        <c:delete val="1"/>
        <c:axPos val="b"/>
        <c:numFmt formatCode="General" sourceLinked="1"/>
        <c:majorTickMark val="none"/>
        <c:minorTickMark val="none"/>
        <c:tickLblPos val="nextTo"/>
        <c:crossAx val="67570304"/>
        <c:crosses val="autoZero"/>
        <c:auto val="1"/>
        <c:lblAlgn val="ctr"/>
        <c:lblOffset val="100"/>
        <c:noMultiLvlLbl val="0"/>
      </c:catAx>
      <c:valAx>
        <c:axId val="67570304"/>
        <c:scaling>
          <c:orientation val="minMax"/>
          <c:max val="1"/>
        </c:scaling>
        <c:delete val="1"/>
        <c:axPos val="l"/>
        <c:numFmt formatCode="0%" sourceLinked="1"/>
        <c:majorTickMark val="out"/>
        <c:minorTickMark val="none"/>
        <c:tickLblPos val="none"/>
        <c:crossAx val="50516352"/>
        <c:crosses val="autoZero"/>
        <c:crossBetween val="between"/>
      </c:valAx>
    </c:plotArea>
    <c:plotVisOnly val="1"/>
    <c:dispBlanksAs val="gap"/>
    <c:showDLblsOverMax val="0"/>
  </c:chart>
  <c:txPr>
    <a:bodyPr/>
    <a:lstStyle/>
    <a:p>
      <a:pPr>
        <a:defRPr sz="1200" b="0" baseline="0">
          <a:solidFill>
            <a:schemeClr val="bg1"/>
          </a:solidFill>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67735512633539E-2"/>
          <c:y val="8.7923730121969995E-2"/>
          <c:w val="0.82947623137331805"/>
          <c:h val="0.83165910143585098"/>
        </c:manualLayout>
      </c:layout>
      <c:barChart>
        <c:barDir val="col"/>
        <c:grouping val="stacked"/>
        <c:varyColors val="0"/>
        <c:ser>
          <c:idx val="0"/>
          <c:order val="0"/>
          <c:tx>
            <c:strRef>
              <c:f>Sheet1!$A$2</c:f>
              <c:strCache>
                <c:ptCount val="1"/>
                <c:pt idx="0">
                  <c:v>Hypermarket</c:v>
                </c:pt>
              </c:strCache>
            </c:strRef>
          </c:tx>
          <c:spPr>
            <a:solidFill>
              <a:schemeClr val="accent1"/>
            </a:solidFill>
          </c:spPr>
          <c:invertIfNegative val="0"/>
          <c:dLbls>
            <c:dLbl>
              <c:idx val="0"/>
              <c:layout>
                <c:manualLayout>
                  <c:x val="-4.1006926325710871E-3"/>
                  <c:y val="-7.9885743648646611E-3"/>
                </c:manualLayout>
              </c:layout>
              <c:dLblPos val="ct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3.1177503099338402E-3"/>
                  <c:y val="-1.7070295790490998E-2"/>
                </c:manualLayout>
              </c:layout>
              <c:dLblPos val="ct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6.2355006198676803E-3"/>
                  <c:y val="-1.54337045897432E-2"/>
                </c:manualLayout>
              </c:layout>
              <c:dLblPos val="ctr"/>
              <c:showLegendKey val="0"/>
              <c:showVal val="1"/>
              <c:showCatName val="0"/>
              <c:showSerName val="0"/>
              <c:showPercent val="0"/>
              <c:showBubbleSize val="0"/>
            </c:dLbl>
            <c:dLbl>
              <c:idx val="4"/>
              <c:delete val="1"/>
              <c:extLst>
                <c:ext xmlns:c15="http://schemas.microsoft.com/office/drawing/2012/chart" uri="{CE6537A1-D6FC-4f65-9D91-7224C49458BB}"/>
              </c:extLst>
            </c:dLbl>
            <c:numFmt formatCode="#,##0_);[Red]\(#,##0\)" sourceLinked="0"/>
            <c:spPr>
              <a:noFill/>
            </c:spPr>
            <c:txPr>
              <a:bodyPr/>
              <a:lstStyle/>
              <a:p>
                <a:pPr>
                  <a:defRPr sz="1050" b="0">
                    <a:solidFill>
                      <a:schemeClr val="bg1"/>
                    </a:solidFill>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Sheet1!$B$1:$E$1</c:f>
              <c:numCache>
                <c:formatCode>General</c:formatCode>
                <c:ptCount val="3"/>
                <c:pt idx="0">
                  <c:v>2016</c:v>
                </c:pt>
                <c:pt idx="1">
                  <c:v>2017</c:v>
                </c:pt>
                <c:pt idx="2">
                  <c:v>2018</c:v>
                </c:pt>
              </c:numCache>
            </c:numRef>
          </c:cat>
          <c:val>
            <c:numRef>
              <c:f>Sheet1!$B$2:$E$2</c:f>
              <c:numCache>
                <c:formatCode>_ * #,##0_ ;_ * \-#,##0_ ;_ * "-"??_ ;_ @_ </c:formatCode>
                <c:ptCount val="3"/>
                <c:pt idx="0">
                  <c:v>3030</c:v>
                </c:pt>
                <c:pt idx="1">
                  <c:v>3006</c:v>
                </c:pt>
                <c:pt idx="2" formatCode="_(* #,##0_);_(* \(#,##0\);_(* &quot;-&quot;??_);_(@_)">
                  <c:v>2934</c:v>
                </c:pt>
              </c:numCache>
            </c:numRef>
          </c:val>
        </c:ser>
        <c:ser>
          <c:idx val="1"/>
          <c:order val="1"/>
          <c:tx>
            <c:strRef>
              <c:f>Sheet1!$A$3</c:f>
              <c:strCache>
                <c:ptCount val="1"/>
                <c:pt idx="0">
                  <c:v>Supermarket</c:v>
                </c:pt>
              </c:strCache>
            </c:strRef>
          </c:tx>
          <c:spPr>
            <a:solidFill>
              <a:srgbClr val="FF8300"/>
            </a:solidFill>
          </c:spPr>
          <c:invertIfNegative val="0"/>
          <c:dLbls>
            <c:dLbl>
              <c:idx val="0"/>
              <c:layout>
                <c:manualLayout>
                  <c:x val="-6.4051257144614798E-3"/>
                  <c:y val="-2.3032629558541299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
                  <c:y val="-1.9193857965451099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3.2025628572307598E-3"/>
                  <c:y val="-1.5355086372360801E-2"/>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a:lstStyle/>
              <a:p>
                <a:pPr>
                  <a:defRPr sz="1050" b="0">
                    <a:solidFill>
                      <a:schemeClr val="bg1"/>
                    </a:solidFill>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Sheet1!$B$1:$E$1</c:f>
              <c:numCache>
                <c:formatCode>General</c:formatCode>
                <c:ptCount val="3"/>
                <c:pt idx="0">
                  <c:v>2016</c:v>
                </c:pt>
                <c:pt idx="1">
                  <c:v>2017</c:v>
                </c:pt>
                <c:pt idx="2">
                  <c:v>2018</c:v>
                </c:pt>
              </c:numCache>
            </c:numRef>
          </c:cat>
          <c:val>
            <c:numRef>
              <c:f>Sheet1!$B$3:$E$3</c:f>
              <c:numCache>
                <c:formatCode>_ * #,##0_ ;_ * \-#,##0_ ;_ * "-"??_ ;_ @_ </c:formatCode>
                <c:ptCount val="3"/>
                <c:pt idx="0">
                  <c:v>20796</c:v>
                </c:pt>
                <c:pt idx="1">
                  <c:v>22826</c:v>
                </c:pt>
                <c:pt idx="2" formatCode="_(* #,##0_);_(* \(#,##0\);_(* &quot;-&quot;??_);_(@_)">
                  <c:v>23955</c:v>
                </c:pt>
              </c:numCache>
            </c:numRef>
          </c:val>
        </c:ser>
        <c:ser>
          <c:idx val="2"/>
          <c:order val="2"/>
          <c:tx>
            <c:strRef>
              <c:f>Sheet1!$A$4</c:f>
              <c:strCache>
                <c:ptCount val="1"/>
                <c:pt idx="0">
                  <c:v>Minimarket</c:v>
                </c:pt>
              </c:strCache>
            </c:strRef>
          </c:tx>
          <c:spPr>
            <a:solidFill>
              <a:schemeClr val="accent2"/>
            </a:solidFill>
          </c:spPr>
          <c:invertIfNegative val="0"/>
          <c:dLbls>
            <c:dLbl>
              <c:idx val="0"/>
              <c:layout>
                <c:manualLayout>
                  <c:x val="-3.5667965504864604E-3"/>
                  <c:y val="0"/>
                </c:manualLayout>
              </c:layout>
              <c:showLegendKey val="0"/>
              <c:showVal val="1"/>
              <c:showCatName val="0"/>
              <c:showSerName val="0"/>
              <c:showPercent val="0"/>
              <c:showBubbleSize val="0"/>
            </c:dLbl>
            <c:dLbl>
              <c:idx val="1"/>
              <c:layout>
                <c:manualLayout>
                  <c:x val="-7.1335931009728556E-3"/>
                  <c:y val="0"/>
                </c:manualLayout>
              </c:layout>
              <c:showLegendKey val="0"/>
              <c:showVal val="1"/>
              <c:showCatName val="0"/>
              <c:showSerName val="0"/>
              <c:showPercent val="0"/>
              <c:showBubbleSize val="0"/>
            </c:dLbl>
            <c:dLbl>
              <c:idx val="2"/>
              <c:layout>
                <c:manualLayout>
                  <c:x val="-7.1335931009729207E-3"/>
                  <c:y val="0"/>
                </c:manualLayout>
              </c:layout>
              <c:showLegendKey val="0"/>
              <c:showVal val="1"/>
              <c:showCatName val="0"/>
              <c:showSerName val="0"/>
              <c:showPercent val="0"/>
              <c:showBubbleSize val="0"/>
            </c:dLbl>
            <c:spPr>
              <a:noFill/>
              <a:ln>
                <a:noFill/>
              </a:ln>
              <a:effectLst/>
            </c:spPr>
            <c:txPr>
              <a:bodyPr/>
              <a:lstStyle/>
              <a:p>
                <a:pPr>
                  <a:defRPr sz="1050" b="0">
                    <a:solidFill>
                      <a:schemeClr val="bg1"/>
                    </a:solidFill>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Sheet1!$B$1:$E$1</c:f>
              <c:numCache>
                <c:formatCode>General</c:formatCode>
                <c:ptCount val="3"/>
                <c:pt idx="0">
                  <c:v>2016</c:v>
                </c:pt>
                <c:pt idx="1">
                  <c:v>2017</c:v>
                </c:pt>
                <c:pt idx="2">
                  <c:v>2018</c:v>
                </c:pt>
              </c:numCache>
            </c:numRef>
          </c:cat>
          <c:val>
            <c:numRef>
              <c:f>Sheet1!$B$4:$E$4</c:f>
              <c:numCache>
                <c:formatCode>_ * #,##0_ ;_ * \-#,##0_ ;_ * "-"??_ ;_ @_ </c:formatCode>
                <c:ptCount val="3"/>
                <c:pt idx="0">
                  <c:v>186131</c:v>
                </c:pt>
                <c:pt idx="1">
                  <c:v>203099</c:v>
                </c:pt>
                <c:pt idx="2" formatCode="_(* #,##0_);_(* \(#,##0\);_(* &quot;-&quot;??_);_(@_)">
                  <c:v>217809</c:v>
                </c:pt>
              </c:numCache>
            </c:numRef>
          </c:val>
        </c:ser>
        <c:ser>
          <c:idx val="3"/>
          <c:order val="3"/>
          <c:tx>
            <c:strRef>
              <c:f>Sheet1!$A$5</c:f>
              <c:strCache>
                <c:ptCount val="1"/>
                <c:pt idx="0">
                  <c:v>CVS</c:v>
                </c:pt>
              </c:strCache>
            </c:strRef>
          </c:tx>
          <c:spPr>
            <a:solidFill>
              <a:schemeClr val="accent3"/>
            </a:solidFill>
          </c:spPr>
          <c:invertIfNegative val="0"/>
          <c:dLbls>
            <c:spPr>
              <a:noFill/>
              <a:ln>
                <a:noFill/>
              </a:ln>
              <a:effectLst/>
            </c:spPr>
            <c:txPr>
              <a:bodyPr/>
              <a:lstStyle/>
              <a:p>
                <a:pPr>
                  <a:defRPr sz="1050" b="0">
                    <a:solidFill>
                      <a:schemeClr val="bg1"/>
                    </a:solidFill>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Sheet1!$B$1:$E$1</c:f>
              <c:numCache>
                <c:formatCode>General</c:formatCode>
                <c:ptCount val="3"/>
                <c:pt idx="0">
                  <c:v>2016</c:v>
                </c:pt>
                <c:pt idx="1">
                  <c:v>2017</c:v>
                </c:pt>
                <c:pt idx="2">
                  <c:v>2018</c:v>
                </c:pt>
              </c:numCache>
            </c:numRef>
          </c:cat>
          <c:val>
            <c:numRef>
              <c:f>Sheet1!$B$5:$E$5</c:f>
              <c:numCache>
                <c:formatCode>_ * #,##0_ ;_ * \-#,##0_ ;_ * "-"??_ ;_ @_ </c:formatCode>
                <c:ptCount val="3"/>
                <c:pt idx="0">
                  <c:v>49184</c:v>
                </c:pt>
                <c:pt idx="1">
                  <c:v>56125</c:v>
                </c:pt>
                <c:pt idx="2" formatCode="_(* #,##0_);_(* \(#,##0\);_(* &quot;-&quot;??_);_(@_)">
                  <c:v>64163</c:v>
                </c:pt>
              </c:numCache>
            </c:numRef>
          </c:val>
        </c:ser>
        <c:dLbls>
          <c:showLegendKey val="0"/>
          <c:showVal val="0"/>
          <c:showCatName val="0"/>
          <c:showSerName val="0"/>
          <c:showPercent val="0"/>
          <c:showBubbleSize val="0"/>
        </c:dLbls>
        <c:gapWidth val="82"/>
        <c:overlap val="100"/>
        <c:axId val="112314624"/>
        <c:axId val="112332800"/>
      </c:barChart>
      <c:catAx>
        <c:axId val="112314624"/>
        <c:scaling>
          <c:orientation val="minMax"/>
        </c:scaling>
        <c:delete val="0"/>
        <c:axPos val="b"/>
        <c:numFmt formatCode="General" sourceLinked="1"/>
        <c:majorTickMark val="none"/>
        <c:minorTickMark val="none"/>
        <c:tickLblPos val="nextTo"/>
        <c:spPr>
          <a:ln w="98425" cmpd="sng">
            <a:noFill/>
          </a:ln>
        </c:spPr>
        <c:crossAx val="112332800"/>
        <c:crosses val="autoZero"/>
        <c:auto val="1"/>
        <c:lblAlgn val="ctr"/>
        <c:lblOffset val="100"/>
        <c:noMultiLvlLbl val="0"/>
      </c:catAx>
      <c:valAx>
        <c:axId val="112332800"/>
        <c:scaling>
          <c:orientation val="minMax"/>
        </c:scaling>
        <c:delete val="0"/>
        <c:axPos val="l"/>
        <c:numFmt formatCode="_ * #,##0_ ;_ * \-#,##0_ ;_ * &quot;-&quot;??_ ;_ @_ " sourceLinked="1"/>
        <c:majorTickMark val="out"/>
        <c:minorTickMark val="none"/>
        <c:tickLblPos val="nextTo"/>
        <c:spPr>
          <a:noFill/>
          <a:ln>
            <a:solidFill>
              <a:srgbClr val="000000"/>
            </a:solidFill>
          </a:ln>
        </c:spPr>
        <c:txPr>
          <a:bodyPr/>
          <a:lstStyle/>
          <a:p>
            <a:pPr>
              <a:defRPr sz="900"/>
            </a:pPr>
            <a:endParaRPr lang="zh-CN"/>
          </a:p>
        </c:txPr>
        <c:crossAx val="112314624"/>
        <c:crosses val="autoZero"/>
        <c:crossBetween val="between"/>
      </c:valAx>
    </c:plotArea>
    <c:plotVisOnly val="1"/>
    <c:dispBlanksAs val="gap"/>
    <c:showDLblsOverMax val="0"/>
  </c:chart>
  <c:spPr>
    <a:ln>
      <a:noFill/>
    </a:ln>
  </c:spPr>
  <c:txPr>
    <a:bodyPr/>
    <a:lstStyle/>
    <a:p>
      <a:pPr>
        <a:defRPr sz="1200" baseline="0"/>
      </a:pPr>
      <a:endParaRPr lang="zh-C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67735512633539E-2"/>
          <c:y val="8.7923730121969995E-2"/>
          <c:w val="0.73673946376299504"/>
          <c:h val="0.83165910143585098"/>
        </c:manualLayout>
      </c:layout>
      <c:barChart>
        <c:barDir val="col"/>
        <c:grouping val="stacked"/>
        <c:varyColors val="0"/>
        <c:ser>
          <c:idx val="0"/>
          <c:order val="0"/>
          <c:tx>
            <c:strRef>
              <c:f>Sheet1!$A$2</c:f>
              <c:strCache>
                <c:ptCount val="1"/>
                <c:pt idx="0">
                  <c:v>Hypermarket</c:v>
                </c:pt>
              </c:strCache>
            </c:strRef>
          </c:tx>
          <c:spPr>
            <a:solidFill>
              <a:schemeClr val="accent1"/>
            </a:solidFill>
          </c:spPr>
          <c:invertIfNegative val="0"/>
          <c:dLbls>
            <c:dLbl>
              <c:idx val="0"/>
              <c:layout>
                <c:manualLayout>
                  <c:x val="-7.6677700331796335E-3"/>
                  <c:y val="-1.5666117551045081E-2"/>
                </c:manualLayout>
              </c:layout>
              <c:dLblPos val="ct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4.4907934521479134E-4"/>
                  <c:y val="-1.3231671376970393E-2"/>
                </c:manualLayout>
              </c:layout>
              <c:dLblPos val="ct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2.6686378600568779E-3"/>
                  <c:y val="-7.7561322109208517E-3"/>
                </c:manualLayout>
              </c:layout>
              <c:dLblPos val="ctr"/>
              <c:showLegendKey val="0"/>
              <c:showVal val="1"/>
              <c:showCatName val="0"/>
              <c:showSerName val="0"/>
              <c:showPercent val="0"/>
              <c:showBubbleSize val="0"/>
              <c:extLst>
                <c:ext xmlns:c15="http://schemas.microsoft.com/office/drawing/2012/chart" uri="{CE6537A1-D6FC-4f65-9D91-7224C49458BB}">
                  <c15:layout/>
                </c:ext>
              </c:extLst>
            </c:dLbl>
            <c:dLbl>
              <c:idx val="4"/>
              <c:delete val="1"/>
              <c:extLst>
                <c:ext xmlns:c15="http://schemas.microsoft.com/office/drawing/2012/chart" uri="{CE6537A1-D6FC-4f65-9D91-7224C49458BB}"/>
              </c:extLst>
            </c:dLbl>
            <c:numFmt formatCode="0%" sourceLinked="0"/>
            <c:spPr>
              <a:noFill/>
              <a:ln>
                <a:noFill/>
              </a:ln>
              <a:effectLst/>
            </c:spPr>
            <c:txPr>
              <a:bodyPr/>
              <a:lstStyle/>
              <a:p>
                <a:pPr>
                  <a:defRPr sz="1000">
                    <a:solidFill>
                      <a:schemeClr val="bg1"/>
                    </a:solidFill>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Sheet1!$B$1:$D$1</c:f>
              <c:numCache>
                <c:formatCode>General</c:formatCode>
                <c:ptCount val="3"/>
                <c:pt idx="0">
                  <c:v>2016</c:v>
                </c:pt>
                <c:pt idx="1">
                  <c:v>2017</c:v>
                </c:pt>
                <c:pt idx="2">
                  <c:v>2018</c:v>
                </c:pt>
              </c:numCache>
            </c:numRef>
          </c:cat>
          <c:val>
            <c:numRef>
              <c:f>Sheet1!$B$2:$D$2</c:f>
              <c:numCache>
                <c:formatCode>0%</c:formatCode>
                <c:ptCount val="3"/>
                <c:pt idx="0">
                  <c:v>0.01</c:v>
                </c:pt>
                <c:pt idx="1">
                  <c:v>0.01</c:v>
                </c:pt>
                <c:pt idx="2">
                  <c:v>0.01</c:v>
                </c:pt>
              </c:numCache>
            </c:numRef>
          </c:val>
        </c:ser>
        <c:ser>
          <c:idx val="1"/>
          <c:order val="1"/>
          <c:tx>
            <c:strRef>
              <c:f>Sheet1!$A$3</c:f>
              <c:strCache>
                <c:ptCount val="1"/>
                <c:pt idx="0">
                  <c:v>Supermarket</c:v>
                </c:pt>
              </c:strCache>
            </c:strRef>
          </c:tx>
          <c:spPr>
            <a:solidFill>
              <a:srgbClr val="FF8300"/>
            </a:solidFill>
          </c:spPr>
          <c:invertIfNegative val="0"/>
          <c:dLbls>
            <c:dLbl>
              <c:idx val="0"/>
              <c:layout>
                <c:manualLayout>
                  <c:x val="-6.4051257144614798E-3"/>
                  <c:y val="-2.3032629558541299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
                  <c:y val="-1.9193857965451099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3.2025628572307598E-3"/>
                  <c:y val="-1.5355086372360801E-2"/>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a:lstStyle/>
              <a:p>
                <a:pPr>
                  <a:defRPr sz="1000">
                    <a:solidFill>
                      <a:schemeClr val="bg1"/>
                    </a:solidFill>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Sheet1!$B$1:$D$1</c:f>
              <c:numCache>
                <c:formatCode>General</c:formatCode>
                <c:ptCount val="3"/>
                <c:pt idx="0">
                  <c:v>2016</c:v>
                </c:pt>
                <c:pt idx="1">
                  <c:v>2017</c:v>
                </c:pt>
                <c:pt idx="2">
                  <c:v>2018</c:v>
                </c:pt>
              </c:numCache>
            </c:numRef>
          </c:cat>
          <c:val>
            <c:numRef>
              <c:f>Sheet1!$B$3:$D$3</c:f>
              <c:numCache>
                <c:formatCode>0%</c:formatCode>
                <c:ptCount val="3"/>
                <c:pt idx="0">
                  <c:v>0.08</c:v>
                </c:pt>
                <c:pt idx="1">
                  <c:v>0.08</c:v>
                </c:pt>
                <c:pt idx="2">
                  <c:v>0.08</c:v>
                </c:pt>
              </c:numCache>
            </c:numRef>
          </c:val>
        </c:ser>
        <c:ser>
          <c:idx val="2"/>
          <c:order val="2"/>
          <c:tx>
            <c:strRef>
              <c:f>Sheet1!$A$4</c:f>
              <c:strCache>
                <c:ptCount val="1"/>
                <c:pt idx="0">
                  <c:v>Minimarket</c:v>
                </c:pt>
              </c:strCache>
            </c:strRef>
          </c:tx>
          <c:spPr>
            <a:solidFill>
              <a:schemeClr val="accent2"/>
            </a:solidFill>
          </c:spPr>
          <c:invertIfNegative val="0"/>
          <c:dLbls>
            <c:spPr>
              <a:noFill/>
              <a:ln>
                <a:noFill/>
              </a:ln>
              <a:effectLst/>
            </c:spPr>
            <c:txPr>
              <a:bodyPr/>
              <a:lstStyle/>
              <a:p>
                <a:pPr>
                  <a:defRPr sz="1000">
                    <a:solidFill>
                      <a:schemeClr val="bg1"/>
                    </a:solidFill>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Sheet1!$B$1:$D$1</c:f>
              <c:numCache>
                <c:formatCode>General</c:formatCode>
                <c:ptCount val="3"/>
                <c:pt idx="0">
                  <c:v>2016</c:v>
                </c:pt>
                <c:pt idx="1">
                  <c:v>2017</c:v>
                </c:pt>
                <c:pt idx="2">
                  <c:v>2018</c:v>
                </c:pt>
              </c:numCache>
            </c:numRef>
          </c:cat>
          <c:val>
            <c:numRef>
              <c:f>Sheet1!$B$4:$D$4</c:f>
              <c:numCache>
                <c:formatCode>0%</c:formatCode>
                <c:ptCount val="3"/>
                <c:pt idx="0">
                  <c:v>0.72</c:v>
                </c:pt>
                <c:pt idx="1">
                  <c:v>0.71</c:v>
                </c:pt>
                <c:pt idx="2">
                  <c:v>0.71</c:v>
                </c:pt>
              </c:numCache>
            </c:numRef>
          </c:val>
        </c:ser>
        <c:ser>
          <c:idx val="3"/>
          <c:order val="3"/>
          <c:tx>
            <c:strRef>
              <c:f>Sheet1!$A$5</c:f>
              <c:strCache>
                <c:ptCount val="1"/>
                <c:pt idx="0">
                  <c:v>CVS</c:v>
                </c:pt>
              </c:strCache>
            </c:strRef>
          </c:tx>
          <c:spPr>
            <a:solidFill>
              <a:schemeClr val="accent3"/>
            </a:solidFill>
          </c:spPr>
          <c:invertIfNegative val="0"/>
          <c:dLbls>
            <c:spPr>
              <a:noFill/>
              <a:ln>
                <a:noFill/>
              </a:ln>
              <a:effectLst/>
            </c:spPr>
            <c:txPr>
              <a:bodyPr/>
              <a:lstStyle/>
              <a:p>
                <a:pPr>
                  <a:defRPr sz="1000">
                    <a:solidFill>
                      <a:schemeClr val="bg1"/>
                    </a:solidFill>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Sheet1!$B$1:$D$1</c:f>
              <c:numCache>
                <c:formatCode>General</c:formatCode>
                <c:ptCount val="3"/>
                <c:pt idx="0">
                  <c:v>2016</c:v>
                </c:pt>
                <c:pt idx="1">
                  <c:v>2017</c:v>
                </c:pt>
                <c:pt idx="2">
                  <c:v>2018</c:v>
                </c:pt>
              </c:numCache>
            </c:numRef>
          </c:cat>
          <c:val>
            <c:numRef>
              <c:f>Sheet1!$B$5:$D$5</c:f>
              <c:numCache>
                <c:formatCode>0%</c:formatCode>
                <c:ptCount val="3"/>
                <c:pt idx="0">
                  <c:v>0.19</c:v>
                </c:pt>
                <c:pt idx="1">
                  <c:v>0.2</c:v>
                </c:pt>
                <c:pt idx="2">
                  <c:v>0.21</c:v>
                </c:pt>
              </c:numCache>
            </c:numRef>
          </c:val>
        </c:ser>
        <c:dLbls>
          <c:showLegendKey val="0"/>
          <c:showVal val="0"/>
          <c:showCatName val="0"/>
          <c:showSerName val="0"/>
          <c:showPercent val="0"/>
          <c:showBubbleSize val="0"/>
        </c:dLbls>
        <c:gapWidth val="54"/>
        <c:overlap val="100"/>
        <c:axId val="112439296"/>
        <c:axId val="112440832"/>
      </c:barChart>
      <c:catAx>
        <c:axId val="112439296"/>
        <c:scaling>
          <c:orientation val="minMax"/>
        </c:scaling>
        <c:delete val="0"/>
        <c:axPos val="b"/>
        <c:numFmt formatCode="General" sourceLinked="1"/>
        <c:majorTickMark val="none"/>
        <c:minorTickMark val="none"/>
        <c:tickLblPos val="nextTo"/>
        <c:spPr>
          <a:ln w="98425" cmpd="sng">
            <a:noFill/>
          </a:ln>
        </c:spPr>
        <c:crossAx val="112440832"/>
        <c:crosses val="autoZero"/>
        <c:auto val="1"/>
        <c:lblAlgn val="ctr"/>
        <c:lblOffset val="100"/>
        <c:noMultiLvlLbl val="0"/>
      </c:catAx>
      <c:valAx>
        <c:axId val="112440832"/>
        <c:scaling>
          <c:orientation val="minMax"/>
          <c:max val="1"/>
        </c:scaling>
        <c:delete val="0"/>
        <c:axPos val="l"/>
        <c:numFmt formatCode="0%" sourceLinked="1"/>
        <c:majorTickMark val="out"/>
        <c:minorTickMark val="none"/>
        <c:tickLblPos val="nextTo"/>
        <c:spPr>
          <a:noFill/>
          <a:ln>
            <a:solidFill>
              <a:srgbClr val="000000"/>
            </a:solidFill>
          </a:ln>
        </c:spPr>
        <c:crossAx val="112439296"/>
        <c:crosses val="autoZero"/>
        <c:crossBetween val="between"/>
        <c:majorUnit val="0.2"/>
      </c:valAx>
    </c:plotArea>
    <c:plotVisOnly val="1"/>
    <c:dispBlanksAs val="gap"/>
    <c:showDLblsOverMax val="0"/>
  </c:chart>
  <c:txPr>
    <a:bodyPr/>
    <a:lstStyle/>
    <a:p>
      <a:pPr>
        <a:defRPr sz="1200" b="0" baseline="0"/>
      </a:pPr>
      <a:endParaRPr lang="zh-CN"/>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8459891074603799"/>
          <c:y val="8.4084815693623693E-2"/>
          <c:w val="0.73673946376299504"/>
          <c:h val="0.83165910143585098"/>
        </c:manualLayout>
      </c:layout>
      <c:barChart>
        <c:barDir val="col"/>
        <c:grouping val="stacked"/>
        <c:varyColors val="0"/>
        <c:ser>
          <c:idx val="0"/>
          <c:order val="0"/>
          <c:tx>
            <c:strRef>
              <c:f>Sheet1!$A$2</c:f>
              <c:strCache>
                <c:ptCount val="1"/>
                <c:pt idx="0">
                  <c:v>Hypermarket</c:v>
                </c:pt>
              </c:strCache>
            </c:strRef>
          </c:tx>
          <c:spPr>
            <a:solidFill>
              <a:schemeClr val="accent1"/>
            </a:solidFill>
          </c:spPr>
          <c:invertIfNegative val="0"/>
          <c:dLbls>
            <c:dLbl>
              <c:idx val="0"/>
              <c:layout>
                <c:manualLayout>
                  <c:x val="3.0328522428279001E-3"/>
                  <c:y val="-1.5666117551045099E-2"/>
                </c:manualLayout>
              </c:layout>
              <c:dLblPos val="ct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3.1177503099338402E-3"/>
                  <c:y val="-1.7070295790490998E-2"/>
                </c:manualLayout>
              </c:layout>
              <c:dLblPos val="ctr"/>
              <c:showLegendKey val="0"/>
              <c:showVal val="1"/>
              <c:showCatName val="0"/>
              <c:showSerName val="0"/>
              <c:showPercent val="0"/>
              <c:showBubbleSize val="0"/>
              <c:extLst>
                <c:ext xmlns:c15="http://schemas.microsoft.com/office/drawing/2012/chart" uri="{CE6537A1-D6FC-4f65-9D91-7224C49458BB}"/>
              </c:extLst>
            </c:dLbl>
            <c:dLbl>
              <c:idx val="2"/>
              <c:layout>
                <c:manualLayout>
                  <c:x val="6.2355006198676803E-3"/>
                  <c:y val="-1.54337045897432E-2"/>
                </c:manualLayout>
              </c:layout>
              <c:dLblPos val="ctr"/>
              <c:showLegendKey val="0"/>
              <c:showVal val="1"/>
              <c:showCatName val="0"/>
              <c:showSerName val="0"/>
              <c:showPercent val="0"/>
              <c:showBubbleSize val="0"/>
              <c:extLst>
                <c:ext xmlns:c15="http://schemas.microsoft.com/office/drawing/2012/chart" uri="{CE6537A1-D6FC-4f65-9D91-7224C49458BB}"/>
              </c:extLst>
            </c:dLbl>
            <c:dLbl>
              <c:idx val="4"/>
              <c:delete val="1"/>
              <c:extLst>
                <c:ext xmlns:c15="http://schemas.microsoft.com/office/drawing/2012/chart" uri="{CE6537A1-D6FC-4f65-9D91-7224C49458BB}"/>
              </c:extLst>
            </c:dLbl>
            <c:numFmt formatCode="0%" sourceLinked="0"/>
            <c:spPr>
              <a:noFill/>
              <a:ln>
                <a:noFill/>
              </a:ln>
              <a:effectLst/>
            </c:spPr>
            <c:txPr>
              <a:bodyPr/>
              <a:lstStyle/>
              <a:p>
                <a:pPr>
                  <a:defRPr sz="1000"/>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0"/>
              </c:ext>
            </c:extLst>
          </c:dLbls>
          <c:cat>
            <c:numRef>
              <c:f>Sheet1!$B$1</c:f>
              <c:numCache>
                <c:formatCode>General</c:formatCode>
                <c:ptCount val="1"/>
                <c:pt idx="0">
                  <c:v>2018</c:v>
                </c:pt>
              </c:numCache>
            </c:numRef>
          </c:cat>
          <c:val>
            <c:numRef>
              <c:f>Sheet1!$B$2</c:f>
              <c:numCache>
                <c:formatCode>0%</c:formatCode>
                <c:ptCount val="1"/>
                <c:pt idx="0">
                  <c:v>0.31174151953053181</c:v>
                </c:pt>
              </c:numCache>
            </c:numRef>
          </c:val>
        </c:ser>
        <c:ser>
          <c:idx val="1"/>
          <c:order val="1"/>
          <c:tx>
            <c:strRef>
              <c:f>Sheet1!$A$3</c:f>
              <c:strCache>
                <c:ptCount val="1"/>
                <c:pt idx="0">
                  <c:v>Supermarket</c:v>
                </c:pt>
              </c:strCache>
            </c:strRef>
          </c:tx>
          <c:spPr>
            <a:solidFill>
              <a:srgbClr val="FF8300"/>
            </a:solidFill>
          </c:spPr>
          <c:invertIfNegative val="0"/>
          <c:dLbls>
            <c:dLbl>
              <c:idx val="0"/>
              <c:layout>
                <c:manualLayout>
                  <c:x val="-6.4051257144614798E-3"/>
                  <c:y val="-2.3032629558541299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
                  <c:y val="-1.9193857965451099E-2"/>
                </c:manualLayout>
              </c:layout>
              <c:showLegendKey val="0"/>
              <c:showVal val="1"/>
              <c:showCatName val="0"/>
              <c:showSerName val="0"/>
              <c:showPercent val="0"/>
              <c:showBubbleSize val="0"/>
              <c:extLst>
                <c:ext xmlns:c15="http://schemas.microsoft.com/office/drawing/2012/chart" uri="{CE6537A1-D6FC-4f65-9D91-7224C49458BB}"/>
              </c:extLst>
            </c:dLbl>
            <c:dLbl>
              <c:idx val="2"/>
              <c:layout>
                <c:manualLayout>
                  <c:x val="3.2025628572307598E-3"/>
                  <c:y val="-1.5355086372360801E-2"/>
                </c:manualLayout>
              </c:layou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a:lstStyle/>
              <a:p>
                <a:pPr>
                  <a:defRPr sz="1000"/>
                </a:pPr>
                <a:endParaRPr lang="zh-CN"/>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0"/>
              </c:ext>
            </c:extLst>
          </c:dLbls>
          <c:cat>
            <c:numRef>
              <c:f>Sheet1!$B$1</c:f>
              <c:numCache>
                <c:formatCode>General</c:formatCode>
                <c:ptCount val="1"/>
                <c:pt idx="0">
                  <c:v>2018</c:v>
                </c:pt>
              </c:numCache>
            </c:numRef>
          </c:cat>
          <c:val>
            <c:numRef>
              <c:f>Sheet1!$B$3</c:f>
              <c:numCache>
                <c:formatCode>0%</c:formatCode>
                <c:ptCount val="1"/>
                <c:pt idx="0">
                  <c:v>0.31605595432363381</c:v>
                </c:pt>
              </c:numCache>
            </c:numRef>
          </c:val>
        </c:ser>
        <c:ser>
          <c:idx val="2"/>
          <c:order val="2"/>
          <c:tx>
            <c:strRef>
              <c:f>Sheet1!$A$4</c:f>
              <c:strCache>
                <c:ptCount val="1"/>
                <c:pt idx="0">
                  <c:v>Minimarket</c:v>
                </c:pt>
              </c:strCache>
            </c:strRef>
          </c:tx>
          <c:spPr>
            <a:solidFill>
              <a:schemeClr val="accent2"/>
            </a:solidFill>
          </c:spPr>
          <c:invertIfNegative val="0"/>
          <c:dLbls>
            <c:spPr>
              <a:noFill/>
              <a:ln>
                <a:noFill/>
              </a:ln>
              <a:effectLst/>
            </c:spPr>
            <c:txPr>
              <a:bodyPr/>
              <a:lstStyle/>
              <a:p>
                <a:pPr>
                  <a:defRPr sz="1000"/>
                </a:pPr>
                <a:endParaRPr lang="zh-CN"/>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layout/>
                <c15:showLeaderLines val="0"/>
              </c:ext>
            </c:extLst>
          </c:dLbls>
          <c:cat>
            <c:numRef>
              <c:f>Sheet1!$B$1</c:f>
              <c:numCache>
                <c:formatCode>General</c:formatCode>
                <c:ptCount val="1"/>
                <c:pt idx="0">
                  <c:v>2018</c:v>
                </c:pt>
              </c:numCache>
            </c:numRef>
          </c:cat>
          <c:val>
            <c:numRef>
              <c:f>Sheet1!$B$4</c:f>
              <c:numCache>
                <c:formatCode>0%</c:formatCode>
                <c:ptCount val="1"/>
                <c:pt idx="0">
                  <c:v>0.29166210160413814</c:v>
                </c:pt>
              </c:numCache>
            </c:numRef>
          </c:val>
        </c:ser>
        <c:ser>
          <c:idx val="3"/>
          <c:order val="3"/>
          <c:tx>
            <c:strRef>
              <c:f>Sheet1!$A$5</c:f>
              <c:strCache>
                <c:ptCount val="1"/>
                <c:pt idx="0">
                  <c:v>CVS</c:v>
                </c:pt>
              </c:strCache>
            </c:strRef>
          </c:tx>
          <c:spPr>
            <a:solidFill>
              <a:schemeClr val="accent3"/>
            </a:solidFill>
          </c:spPr>
          <c:invertIfNegative val="0"/>
          <c:dLbls>
            <c:spPr>
              <a:noFill/>
              <a:ln>
                <a:noFill/>
              </a:ln>
              <a:effectLst/>
            </c:spPr>
            <c:txPr>
              <a:bodyPr/>
              <a:lstStyle/>
              <a:p>
                <a:pPr>
                  <a:defRPr sz="1000"/>
                </a:pPr>
                <a:endParaRPr lang="zh-CN"/>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layout/>
                <c15:showLeaderLines val="0"/>
              </c:ext>
            </c:extLst>
          </c:dLbls>
          <c:cat>
            <c:numRef>
              <c:f>Sheet1!$B$1</c:f>
              <c:numCache>
                <c:formatCode>General</c:formatCode>
                <c:ptCount val="1"/>
                <c:pt idx="0">
                  <c:v>2018</c:v>
                </c:pt>
              </c:numCache>
            </c:numRef>
          </c:cat>
          <c:val>
            <c:numRef>
              <c:f>Sheet1!$B$5</c:f>
              <c:numCache>
                <c:formatCode>0%</c:formatCode>
                <c:ptCount val="1"/>
                <c:pt idx="0">
                  <c:v>8.054042454169634E-2</c:v>
                </c:pt>
              </c:numCache>
            </c:numRef>
          </c:val>
        </c:ser>
        <c:dLbls>
          <c:showLegendKey val="0"/>
          <c:showVal val="0"/>
          <c:showCatName val="0"/>
          <c:showSerName val="0"/>
          <c:showPercent val="0"/>
          <c:showBubbleSize val="0"/>
        </c:dLbls>
        <c:gapWidth val="88"/>
        <c:overlap val="100"/>
        <c:axId val="122516224"/>
        <c:axId val="122517760"/>
      </c:barChart>
      <c:catAx>
        <c:axId val="122516224"/>
        <c:scaling>
          <c:orientation val="minMax"/>
        </c:scaling>
        <c:delete val="0"/>
        <c:axPos val="b"/>
        <c:numFmt formatCode="General" sourceLinked="1"/>
        <c:majorTickMark val="none"/>
        <c:minorTickMark val="none"/>
        <c:tickLblPos val="nextTo"/>
        <c:spPr>
          <a:ln w="98425" cmpd="sng">
            <a:noFill/>
          </a:ln>
        </c:spPr>
        <c:txPr>
          <a:bodyPr/>
          <a:lstStyle/>
          <a:p>
            <a:pPr>
              <a:defRPr sz="1200">
                <a:solidFill>
                  <a:schemeClr val="tx1"/>
                </a:solidFill>
              </a:defRPr>
            </a:pPr>
            <a:endParaRPr lang="zh-CN"/>
          </a:p>
        </c:txPr>
        <c:crossAx val="122517760"/>
        <c:crosses val="autoZero"/>
        <c:auto val="1"/>
        <c:lblAlgn val="ctr"/>
        <c:lblOffset val="100"/>
        <c:noMultiLvlLbl val="0"/>
      </c:catAx>
      <c:valAx>
        <c:axId val="122517760"/>
        <c:scaling>
          <c:orientation val="minMax"/>
          <c:max val="1"/>
        </c:scaling>
        <c:delete val="1"/>
        <c:axPos val="l"/>
        <c:numFmt formatCode="0%" sourceLinked="1"/>
        <c:majorTickMark val="out"/>
        <c:minorTickMark val="none"/>
        <c:tickLblPos val="none"/>
        <c:crossAx val="122516224"/>
        <c:crosses val="autoZero"/>
        <c:crossBetween val="between"/>
      </c:valAx>
    </c:plotArea>
    <c:plotVisOnly val="1"/>
    <c:dispBlanksAs val="gap"/>
    <c:showDLblsOverMax val="0"/>
  </c:chart>
  <c:txPr>
    <a:bodyPr/>
    <a:lstStyle/>
    <a:p>
      <a:pPr>
        <a:defRPr sz="1100" b="0" baseline="0">
          <a:solidFill>
            <a:schemeClr val="bg1"/>
          </a:solidFill>
        </a:defRPr>
      </a:pPr>
      <a:endParaRPr lang="zh-CN"/>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Value % Chg YA 销售额增幅[对比去年同同期]</c:v>
                </c:pt>
              </c:strCache>
            </c:strRef>
          </c:tx>
          <c:invertIfNegative val="0"/>
          <c:dPt>
            <c:idx val="0"/>
            <c:invertIfNegative val="0"/>
            <c:bubble3D val="0"/>
            <c:spPr>
              <a:solidFill>
                <a:srgbClr val="FF0000"/>
              </a:solidFill>
            </c:spPr>
          </c:dPt>
          <c:dPt>
            <c:idx val="1"/>
            <c:invertIfNegative val="0"/>
            <c:bubble3D val="0"/>
            <c:spPr>
              <a:solidFill>
                <a:srgbClr val="8CDF41"/>
              </a:solidFill>
            </c:spPr>
          </c:dPt>
          <c:dPt>
            <c:idx val="2"/>
            <c:invertIfNegative val="0"/>
            <c:bubble3D val="0"/>
            <c:spPr>
              <a:solidFill>
                <a:srgbClr val="FFCD00"/>
              </a:solidFill>
            </c:spPr>
          </c:dPt>
          <c:dLbls>
            <c:dLbl>
              <c:idx val="0"/>
              <c:layout/>
              <c:showLegendKey val="0"/>
              <c:showVal val="1"/>
              <c:showCatName val="0"/>
              <c:showSerName val="0"/>
              <c:showPercent val="0"/>
              <c:showBubbleSize val="0"/>
            </c:dLbl>
            <c:dLbl>
              <c:idx val="1"/>
              <c:layout/>
              <c:showLegendKey val="0"/>
              <c:showVal val="1"/>
              <c:showCatName val="0"/>
              <c:showSerName val="0"/>
              <c:showPercent val="0"/>
              <c:showBubbleSize val="0"/>
            </c:dLbl>
            <c:dLbl>
              <c:idx val="2"/>
              <c:layout/>
              <c:showLegendKey val="0"/>
              <c:showVal val="1"/>
              <c:showCatName val="0"/>
              <c:showSerName val="0"/>
              <c:showPercent val="0"/>
              <c:showBubbleSize val="0"/>
            </c:dLbl>
            <c:showLegendKey val="0"/>
            <c:showVal val="0"/>
            <c:showCatName val="0"/>
            <c:showSerName val="0"/>
            <c:showPercent val="0"/>
            <c:showBubbleSize val="0"/>
          </c:dLbls>
          <c:cat>
            <c:strRef>
              <c:f>Sheet1!$A$2:$A$4</c:f>
              <c:strCache>
                <c:ptCount val="3"/>
                <c:pt idx="0">
                  <c:v>Non-Food 非食品品类</c:v>
                </c:pt>
                <c:pt idx="1">
                  <c:v>Food 食品品类</c:v>
                </c:pt>
                <c:pt idx="2">
                  <c:v>Total FMCG 快速消费品</c:v>
                </c:pt>
              </c:strCache>
            </c:strRef>
          </c:cat>
          <c:val>
            <c:numRef>
              <c:f>Sheet1!$B$2:$B$4</c:f>
              <c:numCache>
                <c:formatCode>###0;\-###0</c:formatCode>
                <c:ptCount val="3"/>
                <c:pt idx="0">
                  <c:v>6.2698533159999998</c:v>
                </c:pt>
                <c:pt idx="1">
                  <c:v>4.2466448970000004</c:v>
                </c:pt>
                <c:pt idx="2">
                  <c:v>4.9072037919999998</c:v>
                </c:pt>
              </c:numCache>
            </c:numRef>
          </c:val>
        </c:ser>
        <c:dLbls>
          <c:showLegendKey val="0"/>
          <c:showVal val="0"/>
          <c:showCatName val="0"/>
          <c:showSerName val="0"/>
          <c:showPercent val="0"/>
          <c:showBubbleSize val="0"/>
        </c:dLbls>
        <c:gapWidth val="50"/>
        <c:axId val="34083968"/>
        <c:axId val="34085504"/>
      </c:barChart>
      <c:catAx>
        <c:axId val="34083968"/>
        <c:scaling>
          <c:orientation val="minMax"/>
        </c:scaling>
        <c:delete val="0"/>
        <c:axPos val="l"/>
        <c:numFmt formatCode="General" sourceLinked="1"/>
        <c:majorTickMark val="out"/>
        <c:minorTickMark val="none"/>
        <c:tickLblPos val="low"/>
        <c:txPr>
          <a:bodyPr/>
          <a:lstStyle/>
          <a:p>
            <a:pPr>
              <a:defRPr sz="1400"/>
            </a:pPr>
            <a:endParaRPr lang="zh-CN"/>
          </a:p>
        </c:txPr>
        <c:crossAx val="34085504"/>
        <c:crosses val="autoZero"/>
        <c:auto val="1"/>
        <c:lblAlgn val="ctr"/>
        <c:lblOffset val="100"/>
        <c:noMultiLvlLbl val="0"/>
      </c:catAx>
      <c:valAx>
        <c:axId val="34085504"/>
        <c:scaling>
          <c:orientation val="minMax"/>
        </c:scaling>
        <c:delete val="0"/>
        <c:axPos val="b"/>
        <c:majorGridlines>
          <c:spPr>
            <a:ln>
              <a:solidFill>
                <a:schemeClr val="bg1">
                  <a:lumMod val="75000"/>
                </a:schemeClr>
              </a:solidFill>
            </a:ln>
          </c:spPr>
        </c:majorGridlines>
        <c:numFmt formatCode="###0;\-###0" sourceLinked="1"/>
        <c:majorTickMark val="out"/>
        <c:minorTickMark val="none"/>
        <c:tickLblPos val="nextTo"/>
        <c:crossAx val="34083968"/>
        <c:crosses val="autoZero"/>
        <c:crossBetween val="between"/>
        <c:majorUnit val="2"/>
      </c:valAx>
    </c:plotArea>
    <c:plotVisOnly val="1"/>
    <c:dispBlanksAs val="gap"/>
    <c:showDLblsOverMax val="0"/>
  </c:chart>
  <c:txPr>
    <a:bodyPr/>
    <a:lstStyle/>
    <a:p>
      <a:pPr>
        <a:defRPr sz="1400" b="1"/>
      </a:pPr>
      <a:endParaRPr lang="zh-CN"/>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2779345179970259E-2"/>
          <c:y val="3.3747079511895033E-2"/>
          <c:w val="0.93020256521205247"/>
          <c:h val="0.74230703222030059"/>
        </c:manualLayout>
      </c:layout>
      <c:barChart>
        <c:barDir val="col"/>
        <c:grouping val="clustered"/>
        <c:varyColors val="0"/>
        <c:ser>
          <c:idx val="0"/>
          <c:order val="0"/>
          <c:tx>
            <c:strRef>
              <c:f>Sheet1!$A$2</c:f>
              <c:strCache>
                <c:ptCount val="1"/>
                <c:pt idx="0">
                  <c:v>Total FMCG 快速消费品</c:v>
                </c:pt>
              </c:strCache>
            </c:strRef>
          </c:tx>
          <c:spPr>
            <a:solidFill>
              <a:srgbClr val="FFCD00"/>
            </a:solidFill>
          </c:spPr>
          <c:invertIfNegative val="0"/>
          <c:dPt>
            <c:idx val="0"/>
            <c:invertIfNegative val="0"/>
            <c:bubble3D val="0"/>
          </c:dPt>
          <c:dPt>
            <c:idx val="1"/>
            <c:invertIfNegative val="0"/>
            <c:bubble3D val="0"/>
          </c:dPt>
          <c:dPt>
            <c:idx val="2"/>
            <c:invertIfNegative val="0"/>
            <c:bubble3D val="0"/>
          </c:dPt>
          <c:dLbls>
            <c:showLegendKey val="0"/>
            <c:showVal val="1"/>
            <c:showCatName val="0"/>
            <c:showSerName val="0"/>
            <c:showPercent val="0"/>
            <c:showBubbleSize val="0"/>
            <c:showLeaderLines val="0"/>
          </c:dLbls>
          <c:cat>
            <c:strRef>
              <c:f>Sheet1!$B$1:$E$1</c:f>
              <c:strCache>
                <c:ptCount val="4"/>
                <c:pt idx="0">
                  <c:v>JUL18</c:v>
                </c:pt>
                <c:pt idx="1">
                  <c:v>OCT18</c:v>
                </c:pt>
                <c:pt idx="2">
                  <c:v>JAN19</c:v>
                </c:pt>
                <c:pt idx="3">
                  <c:v>APR19</c:v>
                </c:pt>
              </c:strCache>
            </c:strRef>
          </c:cat>
          <c:val>
            <c:numRef>
              <c:f>Sheet1!$B$2:$E$2</c:f>
              <c:numCache>
                <c:formatCode>###0;\-###0</c:formatCode>
                <c:ptCount val="4"/>
                <c:pt idx="0">
                  <c:v>5.4229100920000004</c:v>
                </c:pt>
                <c:pt idx="1">
                  <c:v>6.8787367259999996</c:v>
                </c:pt>
                <c:pt idx="2">
                  <c:v>5.8457147689999998</c:v>
                </c:pt>
                <c:pt idx="3">
                  <c:v>1.566170273</c:v>
                </c:pt>
              </c:numCache>
            </c:numRef>
          </c:val>
        </c:ser>
        <c:ser>
          <c:idx val="1"/>
          <c:order val="1"/>
          <c:tx>
            <c:strRef>
              <c:f>Sheet1!$A$3</c:f>
              <c:strCache>
                <c:ptCount val="1"/>
                <c:pt idx="0">
                  <c:v>Food 食品品类</c:v>
                </c:pt>
              </c:strCache>
            </c:strRef>
          </c:tx>
          <c:spPr>
            <a:solidFill>
              <a:srgbClr val="8CDF41"/>
            </a:solidFill>
          </c:spPr>
          <c:invertIfNegative val="0"/>
          <c:dLbls>
            <c:showLegendKey val="0"/>
            <c:showVal val="1"/>
            <c:showCatName val="0"/>
            <c:showSerName val="0"/>
            <c:showPercent val="0"/>
            <c:showBubbleSize val="0"/>
            <c:showLeaderLines val="0"/>
          </c:dLbls>
          <c:cat>
            <c:strRef>
              <c:f>Sheet1!$B$1:$E$1</c:f>
              <c:strCache>
                <c:ptCount val="4"/>
                <c:pt idx="0">
                  <c:v>JUL18</c:v>
                </c:pt>
                <c:pt idx="1">
                  <c:v>OCT18</c:v>
                </c:pt>
                <c:pt idx="2">
                  <c:v>JAN19</c:v>
                </c:pt>
                <c:pt idx="3">
                  <c:v>APR19</c:v>
                </c:pt>
              </c:strCache>
            </c:strRef>
          </c:cat>
          <c:val>
            <c:numRef>
              <c:f>Sheet1!$B$3:$E$3</c:f>
              <c:numCache>
                <c:formatCode>###0;\-###0</c:formatCode>
                <c:ptCount val="4"/>
                <c:pt idx="0">
                  <c:v>4.7276310309999996</c:v>
                </c:pt>
                <c:pt idx="1">
                  <c:v>5.8472327890000004</c:v>
                </c:pt>
                <c:pt idx="2">
                  <c:v>6.0784096920000001</c:v>
                </c:pt>
                <c:pt idx="3">
                  <c:v>0.53261713099999997</c:v>
                </c:pt>
              </c:numCache>
            </c:numRef>
          </c:val>
        </c:ser>
        <c:ser>
          <c:idx val="2"/>
          <c:order val="2"/>
          <c:tx>
            <c:strRef>
              <c:f>Sheet1!$A$4</c:f>
              <c:strCache>
                <c:ptCount val="1"/>
                <c:pt idx="0">
                  <c:v>Non-Food 非食品品类</c:v>
                </c:pt>
              </c:strCache>
            </c:strRef>
          </c:tx>
          <c:spPr>
            <a:solidFill>
              <a:srgbClr val="FF0000"/>
            </a:solidFill>
          </c:spPr>
          <c:invertIfNegative val="0"/>
          <c:dLbls>
            <c:showLegendKey val="0"/>
            <c:showVal val="1"/>
            <c:showCatName val="0"/>
            <c:showSerName val="0"/>
            <c:showPercent val="0"/>
            <c:showBubbleSize val="0"/>
            <c:showLeaderLines val="0"/>
          </c:dLbls>
          <c:cat>
            <c:strRef>
              <c:f>Sheet1!$B$1:$E$1</c:f>
              <c:strCache>
                <c:ptCount val="4"/>
                <c:pt idx="0">
                  <c:v>JUL18</c:v>
                </c:pt>
                <c:pt idx="1">
                  <c:v>OCT18</c:v>
                </c:pt>
                <c:pt idx="2">
                  <c:v>JAN19</c:v>
                </c:pt>
                <c:pt idx="3">
                  <c:v>APR19</c:v>
                </c:pt>
              </c:strCache>
            </c:strRef>
          </c:cat>
          <c:val>
            <c:numRef>
              <c:f>Sheet1!$B$4:$E$4</c:f>
              <c:numCache>
                <c:formatCode>###0;\-###0</c:formatCode>
                <c:ptCount val="4"/>
                <c:pt idx="0">
                  <c:v>6.8728826410000003</c:v>
                </c:pt>
                <c:pt idx="1">
                  <c:v>9.1547536760000003</c:v>
                </c:pt>
                <c:pt idx="2">
                  <c:v>5.4092260120000004</c:v>
                </c:pt>
                <c:pt idx="3">
                  <c:v>3.7191540700000001</c:v>
                </c:pt>
              </c:numCache>
            </c:numRef>
          </c:val>
        </c:ser>
        <c:dLbls>
          <c:showLegendKey val="0"/>
          <c:showVal val="0"/>
          <c:showCatName val="0"/>
          <c:showSerName val="0"/>
          <c:showPercent val="0"/>
          <c:showBubbleSize val="0"/>
        </c:dLbls>
        <c:gapWidth val="50"/>
        <c:axId val="123234560"/>
        <c:axId val="123248640"/>
      </c:barChart>
      <c:catAx>
        <c:axId val="123234560"/>
        <c:scaling>
          <c:orientation val="minMax"/>
        </c:scaling>
        <c:delete val="0"/>
        <c:axPos val="b"/>
        <c:numFmt formatCode="General" sourceLinked="1"/>
        <c:majorTickMark val="out"/>
        <c:minorTickMark val="none"/>
        <c:tickLblPos val="nextTo"/>
        <c:txPr>
          <a:bodyPr/>
          <a:lstStyle/>
          <a:p>
            <a:pPr>
              <a:defRPr sz="1400"/>
            </a:pPr>
            <a:endParaRPr lang="zh-CN"/>
          </a:p>
        </c:txPr>
        <c:crossAx val="123248640"/>
        <c:crosses val="autoZero"/>
        <c:auto val="1"/>
        <c:lblAlgn val="ctr"/>
        <c:lblOffset val="100"/>
        <c:noMultiLvlLbl val="0"/>
      </c:catAx>
      <c:valAx>
        <c:axId val="123248640"/>
        <c:scaling>
          <c:orientation val="minMax"/>
        </c:scaling>
        <c:delete val="0"/>
        <c:axPos val="l"/>
        <c:majorGridlines>
          <c:spPr>
            <a:ln>
              <a:solidFill>
                <a:schemeClr val="bg1">
                  <a:lumMod val="75000"/>
                </a:schemeClr>
              </a:solidFill>
            </a:ln>
          </c:spPr>
        </c:majorGridlines>
        <c:numFmt formatCode="###0;\-###0" sourceLinked="1"/>
        <c:majorTickMark val="out"/>
        <c:minorTickMark val="none"/>
        <c:tickLblPos val="nextTo"/>
        <c:crossAx val="123234560"/>
        <c:crosses val="autoZero"/>
        <c:crossBetween val="between"/>
        <c:majorUnit val="1"/>
      </c:valAx>
    </c:plotArea>
    <c:legend>
      <c:legendPos val="b"/>
      <c:layout/>
      <c:overlay val="0"/>
    </c:legend>
    <c:plotVisOnly val="1"/>
    <c:dispBlanksAs val="gap"/>
    <c:showDLblsOverMax val="0"/>
  </c:chart>
  <c:txPr>
    <a:bodyPr/>
    <a:lstStyle/>
    <a:p>
      <a:pPr>
        <a:defRPr sz="1400" b="1"/>
      </a:pPr>
      <a:endParaRPr lang="zh-CN"/>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2779345179970259E-2"/>
          <c:y val="3.3747079511895033E-2"/>
          <c:w val="0.93020256521205247"/>
          <c:h val="0.74230703222030059"/>
        </c:manualLayout>
      </c:layout>
      <c:barChart>
        <c:barDir val="col"/>
        <c:grouping val="clustered"/>
        <c:varyColors val="0"/>
        <c:ser>
          <c:idx val="1"/>
          <c:order val="0"/>
          <c:tx>
            <c:strRef>
              <c:f>Sheet1!$A$2</c:f>
              <c:strCache>
                <c:ptCount val="1"/>
                <c:pt idx="0">
                  <c:v>Food 食品品类</c:v>
                </c:pt>
              </c:strCache>
            </c:strRef>
          </c:tx>
          <c:spPr>
            <a:solidFill>
              <a:srgbClr val="8CDF41"/>
            </a:solidFill>
          </c:spPr>
          <c:invertIfNegative val="0"/>
          <c:dLbls>
            <c:showLegendKey val="0"/>
            <c:showVal val="1"/>
            <c:showCatName val="0"/>
            <c:showSerName val="0"/>
            <c:showPercent val="0"/>
            <c:showBubbleSize val="0"/>
            <c:showLeaderLines val="0"/>
          </c:dLbls>
          <c:cat>
            <c:strRef>
              <c:f>Sheet1!$B$1:$N$1</c:f>
              <c:strCache>
                <c:ptCount val="13"/>
                <c:pt idx="0">
                  <c:v>APR18</c:v>
                </c:pt>
                <c:pt idx="1">
                  <c:v>MAY18</c:v>
                </c:pt>
                <c:pt idx="2">
                  <c:v>JUN18</c:v>
                </c:pt>
                <c:pt idx="3">
                  <c:v>JUL18</c:v>
                </c:pt>
                <c:pt idx="4">
                  <c:v>AUG18</c:v>
                </c:pt>
                <c:pt idx="5">
                  <c:v>SEP18</c:v>
                </c:pt>
                <c:pt idx="6">
                  <c:v>OCT18</c:v>
                </c:pt>
                <c:pt idx="7">
                  <c:v>NOV18</c:v>
                </c:pt>
                <c:pt idx="8">
                  <c:v>DEC18</c:v>
                </c:pt>
                <c:pt idx="9">
                  <c:v>JAN19</c:v>
                </c:pt>
                <c:pt idx="10">
                  <c:v>FEB19</c:v>
                </c:pt>
                <c:pt idx="11">
                  <c:v>MAR19</c:v>
                </c:pt>
                <c:pt idx="12">
                  <c:v>APR19</c:v>
                </c:pt>
              </c:strCache>
            </c:strRef>
          </c:cat>
          <c:val>
            <c:numRef>
              <c:f>Sheet1!$B$2:$N$2</c:f>
              <c:numCache>
                <c:formatCode>###0;\-###0</c:formatCode>
                <c:ptCount val="13"/>
                <c:pt idx="0">
                  <c:v>5.4450579750000001</c:v>
                </c:pt>
                <c:pt idx="1">
                  <c:v>3.6536695410000002</c:v>
                </c:pt>
                <c:pt idx="2">
                  <c:v>5.6863584300000003</c:v>
                </c:pt>
                <c:pt idx="3">
                  <c:v>4.8212423830000004</c:v>
                </c:pt>
                <c:pt idx="4">
                  <c:v>4.9682722799999999</c:v>
                </c:pt>
                <c:pt idx="5">
                  <c:v>10.273813634</c:v>
                </c:pt>
                <c:pt idx="6">
                  <c:v>2.3755369860000002</c:v>
                </c:pt>
                <c:pt idx="7">
                  <c:v>3.3098374050000001</c:v>
                </c:pt>
                <c:pt idx="8">
                  <c:v>5.0205880250000003</c:v>
                </c:pt>
                <c:pt idx="9">
                  <c:v>9.662081294</c:v>
                </c:pt>
                <c:pt idx="10">
                  <c:v>-0.28851278600000002</c:v>
                </c:pt>
                <c:pt idx="11">
                  <c:v>-0.67363374600000003</c:v>
                </c:pt>
                <c:pt idx="12">
                  <c:v>3.0256120480000002</c:v>
                </c:pt>
              </c:numCache>
            </c:numRef>
          </c:val>
        </c:ser>
        <c:ser>
          <c:idx val="2"/>
          <c:order val="1"/>
          <c:tx>
            <c:strRef>
              <c:f>Sheet1!$A$3</c:f>
              <c:strCache>
                <c:ptCount val="1"/>
                <c:pt idx="0">
                  <c:v>Non-Food 非食品品类</c:v>
                </c:pt>
              </c:strCache>
            </c:strRef>
          </c:tx>
          <c:spPr>
            <a:solidFill>
              <a:srgbClr val="FF0000"/>
            </a:solidFill>
          </c:spPr>
          <c:invertIfNegative val="0"/>
          <c:dLbls>
            <c:showLegendKey val="0"/>
            <c:showVal val="1"/>
            <c:showCatName val="0"/>
            <c:showSerName val="0"/>
            <c:showPercent val="0"/>
            <c:showBubbleSize val="0"/>
            <c:showLeaderLines val="0"/>
          </c:dLbls>
          <c:cat>
            <c:strRef>
              <c:f>Sheet1!$B$1:$N$1</c:f>
              <c:strCache>
                <c:ptCount val="13"/>
                <c:pt idx="0">
                  <c:v>APR18</c:v>
                </c:pt>
                <c:pt idx="1">
                  <c:v>MAY18</c:v>
                </c:pt>
                <c:pt idx="2">
                  <c:v>JUN18</c:v>
                </c:pt>
                <c:pt idx="3">
                  <c:v>JUL18</c:v>
                </c:pt>
                <c:pt idx="4">
                  <c:v>AUG18</c:v>
                </c:pt>
                <c:pt idx="5">
                  <c:v>SEP18</c:v>
                </c:pt>
                <c:pt idx="6">
                  <c:v>OCT18</c:v>
                </c:pt>
                <c:pt idx="7">
                  <c:v>NOV18</c:v>
                </c:pt>
                <c:pt idx="8">
                  <c:v>DEC18</c:v>
                </c:pt>
                <c:pt idx="9">
                  <c:v>JAN19</c:v>
                </c:pt>
                <c:pt idx="10">
                  <c:v>FEB19</c:v>
                </c:pt>
                <c:pt idx="11">
                  <c:v>MAR19</c:v>
                </c:pt>
                <c:pt idx="12">
                  <c:v>APR19</c:v>
                </c:pt>
              </c:strCache>
            </c:strRef>
          </c:cat>
          <c:val>
            <c:numRef>
              <c:f>Sheet1!$B$3:$N$3</c:f>
              <c:numCache>
                <c:formatCode>###0;\-###0</c:formatCode>
                <c:ptCount val="13"/>
                <c:pt idx="0">
                  <c:v>8.4454497899999996</c:v>
                </c:pt>
                <c:pt idx="1">
                  <c:v>6.965663428</c:v>
                </c:pt>
                <c:pt idx="2">
                  <c:v>5.8378312120000002</c:v>
                </c:pt>
                <c:pt idx="3">
                  <c:v>7.762339248</c:v>
                </c:pt>
                <c:pt idx="4">
                  <c:v>7.9241838319999998</c:v>
                </c:pt>
                <c:pt idx="5">
                  <c:v>10.97311923</c:v>
                </c:pt>
                <c:pt idx="6">
                  <c:v>8.6005365569999999</c:v>
                </c:pt>
                <c:pt idx="7">
                  <c:v>5.2425386170000001</c:v>
                </c:pt>
                <c:pt idx="8">
                  <c:v>4.3881882819999998</c:v>
                </c:pt>
                <c:pt idx="9">
                  <c:v>6.5357244239999996</c:v>
                </c:pt>
                <c:pt idx="10">
                  <c:v>3.6401643030000002</c:v>
                </c:pt>
                <c:pt idx="11">
                  <c:v>4.815915317</c:v>
                </c:pt>
                <c:pt idx="12">
                  <c:v>2.457886158</c:v>
                </c:pt>
              </c:numCache>
            </c:numRef>
          </c:val>
        </c:ser>
        <c:dLbls>
          <c:showLegendKey val="0"/>
          <c:showVal val="0"/>
          <c:showCatName val="0"/>
          <c:showSerName val="0"/>
          <c:showPercent val="0"/>
          <c:showBubbleSize val="0"/>
        </c:dLbls>
        <c:gapWidth val="50"/>
        <c:axId val="123754752"/>
        <c:axId val="123761024"/>
      </c:barChart>
      <c:catAx>
        <c:axId val="123754752"/>
        <c:scaling>
          <c:orientation val="minMax"/>
        </c:scaling>
        <c:delete val="0"/>
        <c:axPos val="b"/>
        <c:numFmt formatCode="General" sourceLinked="1"/>
        <c:majorTickMark val="out"/>
        <c:minorTickMark val="none"/>
        <c:tickLblPos val="low"/>
        <c:txPr>
          <a:bodyPr/>
          <a:lstStyle/>
          <a:p>
            <a:pPr>
              <a:defRPr sz="1200"/>
            </a:pPr>
            <a:endParaRPr lang="zh-CN"/>
          </a:p>
        </c:txPr>
        <c:crossAx val="123761024"/>
        <c:crosses val="autoZero"/>
        <c:auto val="1"/>
        <c:lblAlgn val="ctr"/>
        <c:lblOffset val="100"/>
        <c:noMultiLvlLbl val="0"/>
      </c:catAx>
      <c:valAx>
        <c:axId val="123761024"/>
        <c:scaling>
          <c:orientation val="minMax"/>
        </c:scaling>
        <c:delete val="0"/>
        <c:axPos val="l"/>
        <c:majorGridlines>
          <c:spPr>
            <a:ln>
              <a:solidFill>
                <a:schemeClr val="bg1">
                  <a:lumMod val="75000"/>
                </a:schemeClr>
              </a:solidFill>
            </a:ln>
          </c:spPr>
        </c:majorGridlines>
        <c:numFmt formatCode="###0;\-###0" sourceLinked="1"/>
        <c:majorTickMark val="out"/>
        <c:minorTickMark val="none"/>
        <c:tickLblPos val="nextTo"/>
        <c:crossAx val="123754752"/>
        <c:crosses val="autoZero"/>
        <c:crossBetween val="between"/>
      </c:valAx>
    </c:plotArea>
    <c:legend>
      <c:legendPos val="b"/>
      <c:layout/>
      <c:overlay val="0"/>
    </c:legend>
    <c:plotVisOnly val="1"/>
    <c:dispBlanksAs val="gap"/>
    <c:showDLblsOverMax val="0"/>
  </c:chart>
  <c:txPr>
    <a:bodyPr/>
    <a:lstStyle/>
    <a:p>
      <a:pPr>
        <a:defRPr sz="1400" b="1"/>
      </a:pPr>
      <a:endParaRPr lang="zh-CN"/>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image" Target="../media/image37.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image" Target="../media/image3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86B1FA-2E6E-4A87-BA2B-123102461E05}" type="datetimeFigureOut">
              <a:rPr lang="en-US" smtClean="0"/>
              <a:t>5/20/2019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81317E-0700-425C-BC76-963D237787E4}" type="slidenum">
              <a:rPr lang="en-US" smtClean="0"/>
              <a:t>‹#›</a:t>
            </a:fld>
            <a:endParaRPr lang="en-US"/>
          </a:p>
        </p:txBody>
      </p:sp>
    </p:spTree>
    <p:extLst>
      <p:ext uri="{BB962C8B-B14F-4D97-AF65-F5344CB8AC3E}">
        <p14:creationId xmlns:p14="http://schemas.microsoft.com/office/powerpoint/2010/main" val="2835968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43C025-3C03-490F-AAD2-1B5F1E4FAF7B}" type="slidenum">
              <a:rPr lang="en-US" smtClean="0"/>
              <a:pPr/>
              <a:t>2</a:t>
            </a:fld>
            <a:endParaRPr lang="en-US"/>
          </a:p>
        </p:txBody>
      </p:sp>
    </p:spTree>
    <p:extLst>
      <p:ext uri="{BB962C8B-B14F-4D97-AF65-F5344CB8AC3E}">
        <p14:creationId xmlns:p14="http://schemas.microsoft.com/office/powerpoint/2010/main" val="13631110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txBox="1">
            <a:spLocks noGrp="1" noChangeArrowheads="1"/>
          </p:cNvSpPr>
          <p:nvPr/>
        </p:nvSpPr>
        <p:spPr bwMode="auto">
          <a:xfrm>
            <a:off x="3883852" y="8685256"/>
            <a:ext cx="2972547" cy="45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nchor="b"/>
          <a:lstStyle>
            <a:lvl1pPr defTabSz="935038" eaLnBrk="0" hangingPunct="0">
              <a:defRPr sz="1300" b="1">
                <a:solidFill>
                  <a:srgbClr val="FF6600"/>
                </a:solidFill>
                <a:latin typeface="Arial" pitchFamily="34" charset="0"/>
                <a:ea typeface="楷体_GB2312" pitchFamily="49" charset="-122"/>
              </a:defRPr>
            </a:lvl1pPr>
            <a:lvl2pPr marL="742950" indent="-285750" defTabSz="935038" eaLnBrk="0" hangingPunct="0">
              <a:defRPr sz="1300" b="1">
                <a:solidFill>
                  <a:srgbClr val="FF6600"/>
                </a:solidFill>
                <a:latin typeface="Arial" pitchFamily="34" charset="0"/>
                <a:ea typeface="楷体_GB2312" pitchFamily="49" charset="-122"/>
              </a:defRPr>
            </a:lvl2pPr>
            <a:lvl3pPr marL="1143000" indent="-228600" defTabSz="935038" eaLnBrk="0" hangingPunct="0">
              <a:defRPr sz="1300" b="1">
                <a:solidFill>
                  <a:srgbClr val="FF6600"/>
                </a:solidFill>
                <a:latin typeface="Arial" pitchFamily="34" charset="0"/>
                <a:ea typeface="楷体_GB2312" pitchFamily="49" charset="-122"/>
              </a:defRPr>
            </a:lvl3pPr>
            <a:lvl4pPr marL="1600200" indent="-228600" defTabSz="935038" eaLnBrk="0" hangingPunct="0">
              <a:defRPr sz="1300" b="1">
                <a:solidFill>
                  <a:srgbClr val="FF6600"/>
                </a:solidFill>
                <a:latin typeface="Arial" pitchFamily="34" charset="0"/>
                <a:ea typeface="楷体_GB2312" pitchFamily="49" charset="-122"/>
              </a:defRPr>
            </a:lvl4pPr>
            <a:lvl5pPr marL="2057400" indent="-228600" defTabSz="935038" eaLnBrk="0" hangingPunct="0">
              <a:defRPr sz="1300" b="1">
                <a:solidFill>
                  <a:srgbClr val="FF6600"/>
                </a:solidFill>
                <a:latin typeface="Arial" pitchFamily="34" charset="0"/>
                <a:ea typeface="楷体_GB2312" pitchFamily="49" charset="-122"/>
              </a:defRPr>
            </a:lvl5pPr>
            <a:lvl6pPr marL="25146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6pPr>
            <a:lvl7pPr marL="29718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7pPr>
            <a:lvl8pPr marL="34290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8pPr>
            <a:lvl9pPr marL="38862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9pPr>
          </a:lstStyle>
          <a:p>
            <a:pPr algn="r" eaLnBrk="1" hangingPunct="1"/>
            <a:fld id="{64EF901B-DA55-4EF9-BE6E-D75822770122}" type="slidenum">
              <a:rPr lang="zh-CN" altLang="en-US" sz="1200" b="0">
                <a:solidFill>
                  <a:schemeClr val="tx1"/>
                </a:solidFill>
              </a:rPr>
              <a:pPr algn="r" eaLnBrk="1" hangingPunct="1"/>
              <a:t>22</a:t>
            </a:fld>
            <a:endParaRPr lang="en-US" altLang="zh-CN" sz="1200" b="0">
              <a:solidFill>
                <a:schemeClr val="tx1"/>
              </a:solidFill>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43C025-3C03-490F-AAD2-1B5F1E4FAF7B}" type="slidenum">
              <a:rPr lang="en-US" smtClean="0"/>
              <a:pPr/>
              <a:t>25</a:t>
            </a:fld>
            <a:endParaRPr lang="en-US"/>
          </a:p>
        </p:txBody>
      </p:sp>
    </p:spTree>
    <p:extLst>
      <p:ext uri="{BB962C8B-B14F-4D97-AF65-F5344CB8AC3E}">
        <p14:creationId xmlns:p14="http://schemas.microsoft.com/office/powerpoint/2010/main" val="13631110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038" eaLnBrk="0" hangingPunct="0">
              <a:defRPr sz="1300" b="1">
                <a:solidFill>
                  <a:srgbClr val="FF6600"/>
                </a:solidFill>
                <a:latin typeface="Arial" pitchFamily="34" charset="0"/>
                <a:ea typeface="楷体_GB2312" pitchFamily="49" charset="-122"/>
              </a:defRPr>
            </a:lvl1pPr>
            <a:lvl2pPr marL="742950" indent="-285750" defTabSz="935038" eaLnBrk="0" hangingPunct="0">
              <a:defRPr sz="1300" b="1">
                <a:solidFill>
                  <a:srgbClr val="FF6600"/>
                </a:solidFill>
                <a:latin typeface="Arial" pitchFamily="34" charset="0"/>
                <a:ea typeface="楷体_GB2312" pitchFamily="49" charset="-122"/>
              </a:defRPr>
            </a:lvl2pPr>
            <a:lvl3pPr marL="1143000" indent="-228600" defTabSz="935038" eaLnBrk="0" hangingPunct="0">
              <a:defRPr sz="1300" b="1">
                <a:solidFill>
                  <a:srgbClr val="FF6600"/>
                </a:solidFill>
                <a:latin typeface="Arial" pitchFamily="34" charset="0"/>
                <a:ea typeface="楷体_GB2312" pitchFamily="49" charset="-122"/>
              </a:defRPr>
            </a:lvl3pPr>
            <a:lvl4pPr marL="1600200" indent="-228600" defTabSz="935038" eaLnBrk="0" hangingPunct="0">
              <a:defRPr sz="1300" b="1">
                <a:solidFill>
                  <a:srgbClr val="FF6600"/>
                </a:solidFill>
                <a:latin typeface="Arial" pitchFamily="34" charset="0"/>
                <a:ea typeface="楷体_GB2312" pitchFamily="49" charset="-122"/>
              </a:defRPr>
            </a:lvl4pPr>
            <a:lvl5pPr marL="2057400" indent="-228600" defTabSz="935038" eaLnBrk="0" hangingPunct="0">
              <a:defRPr sz="1300" b="1">
                <a:solidFill>
                  <a:srgbClr val="FF6600"/>
                </a:solidFill>
                <a:latin typeface="Arial" pitchFamily="34" charset="0"/>
                <a:ea typeface="楷体_GB2312" pitchFamily="49" charset="-122"/>
              </a:defRPr>
            </a:lvl5pPr>
            <a:lvl6pPr marL="25146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6pPr>
            <a:lvl7pPr marL="29718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7pPr>
            <a:lvl8pPr marL="34290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8pPr>
            <a:lvl9pPr marL="38862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9pPr>
          </a:lstStyle>
          <a:p>
            <a:pPr eaLnBrk="1" hangingPunct="1"/>
            <a:fld id="{7275D9AF-E407-4A24-81D6-0B6A15F27661}" type="slidenum">
              <a:rPr lang="zh-CN" altLang="en-US" sz="1200" b="0" smtClean="0">
                <a:solidFill>
                  <a:schemeClr val="tx1"/>
                </a:solidFill>
              </a:rPr>
              <a:pPr eaLnBrk="1" hangingPunct="1"/>
              <a:t>28</a:t>
            </a:fld>
            <a:endParaRPr lang="en-US" altLang="zh-CN" sz="1200" b="0" smtClean="0">
              <a:solidFill>
                <a:schemeClr val="tx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038" eaLnBrk="0" hangingPunct="0">
              <a:defRPr sz="1300" b="1">
                <a:solidFill>
                  <a:srgbClr val="FF6600"/>
                </a:solidFill>
                <a:latin typeface="Arial" pitchFamily="34" charset="0"/>
                <a:ea typeface="楷体_GB2312" pitchFamily="49" charset="-122"/>
              </a:defRPr>
            </a:lvl1pPr>
            <a:lvl2pPr marL="742950" indent="-285750" defTabSz="935038" eaLnBrk="0" hangingPunct="0">
              <a:defRPr sz="1300" b="1">
                <a:solidFill>
                  <a:srgbClr val="FF6600"/>
                </a:solidFill>
                <a:latin typeface="Arial" pitchFamily="34" charset="0"/>
                <a:ea typeface="楷体_GB2312" pitchFamily="49" charset="-122"/>
              </a:defRPr>
            </a:lvl2pPr>
            <a:lvl3pPr marL="1143000" indent="-228600" defTabSz="935038" eaLnBrk="0" hangingPunct="0">
              <a:defRPr sz="1300" b="1">
                <a:solidFill>
                  <a:srgbClr val="FF6600"/>
                </a:solidFill>
                <a:latin typeface="Arial" pitchFamily="34" charset="0"/>
                <a:ea typeface="楷体_GB2312" pitchFamily="49" charset="-122"/>
              </a:defRPr>
            </a:lvl3pPr>
            <a:lvl4pPr marL="1600200" indent="-228600" defTabSz="935038" eaLnBrk="0" hangingPunct="0">
              <a:defRPr sz="1300" b="1">
                <a:solidFill>
                  <a:srgbClr val="FF6600"/>
                </a:solidFill>
                <a:latin typeface="Arial" pitchFamily="34" charset="0"/>
                <a:ea typeface="楷体_GB2312" pitchFamily="49" charset="-122"/>
              </a:defRPr>
            </a:lvl4pPr>
            <a:lvl5pPr marL="2057400" indent="-228600" defTabSz="935038" eaLnBrk="0" hangingPunct="0">
              <a:defRPr sz="1300" b="1">
                <a:solidFill>
                  <a:srgbClr val="FF6600"/>
                </a:solidFill>
                <a:latin typeface="Arial" pitchFamily="34" charset="0"/>
                <a:ea typeface="楷体_GB2312" pitchFamily="49" charset="-122"/>
              </a:defRPr>
            </a:lvl5pPr>
            <a:lvl6pPr marL="25146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6pPr>
            <a:lvl7pPr marL="29718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7pPr>
            <a:lvl8pPr marL="34290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8pPr>
            <a:lvl9pPr marL="38862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9pPr>
          </a:lstStyle>
          <a:p>
            <a:pPr eaLnBrk="1" hangingPunct="1"/>
            <a:fld id="{462ED95E-ECF4-40FD-9B85-FF1B4D79E483}" type="slidenum">
              <a:rPr lang="zh-CN" altLang="en-US" sz="1200" b="0" smtClean="0">
                <a:solidFill>
                  <a:schemeClr val="tx1"/>
                </a:solidFill>
              </a:rPr>
              <a:pPr eaLnBrk="1" hangingPunct="1"/>
              <a:t>29</a:t>
            </a:fld>
            <a:endParaRPr lang="en-US" altLang="zh-CN" sz="1200" b="0" smtClean="0">
              <a:solidFill>
                <a:schemeClr val="tx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038" eaLnBrk="0" hangingPunct="0">
              <a:defRPr sz="1300" b="1">
                <a:solidFill>
                  <a:srgbClr val="FF6600"/>
                </a:solidFill>
                <a:latin typeface="Arial" pitchFamily="34" charset="0"/>
                <a:ea typeface="楷体_GB2312" pitchFamily="49" charset="-122"/>
              </a:defRPr>
            </a:lvl1pPr>
            <a:lvl2pPr marL="742950" indent="-285750" defTabSz="935038" eaLnBrk="0" hangingPunct="0">
              <a:defRPr sz="1300" b="1">
                <a:solidFill>
                  <a:srgbClr val="FF6600"/>
                </a:solidFill>
                <a:latin typeface="Arial" pitchFamily="34" charset="0"/>
                <a:ea typeface="楷体_GB2312" pitchFamily="49" charset="-122"/>
              </a:defRPr>
            </a:lvl2pPr>
            <a:lvl3pPr marL="1143000" indent="-228600" defTabSz="935038" eaLnBrk="0" hangingPunct="0">
              <a:defRPr sz="1300" b="1">
                <a:solidFill>
                  <a:srgbClr val="FF6600"/>
                </a:solidFill>
                <a:latin typeface="Arial" pitchFamily="34" charset="0"/>
                <a:ea typeface="楷体_GB2312" pitchFamily="49" charset="-122"/>
              </a:defRPr>
            </a:lvl3pPr>
            <a:lvl4pPr marL="1600200" indent="-228600" defTabSz="935038" eaLnBrk="0" hangingPunct="0">
              <a:defRPr sz="1300" b="1">
                <a:solidFill>
                  <a:srgbClr val="FF6600"/>
                </a:solidFill>
                <a:latin typeface="Arial" pitchFamily="34" charset="0"/>
                <a:ea typeface="楷体_GB2312" pitchFamily="49" charset="-122"/>
              </a:defRPr>
            </a:lvl4pPr>
            <a:lvl5pPr marL="2057400" indent="-228600" defTabSz="935038" eaLnBrk="0" hangingPunct="0">
              <a:defRPr sz="1300" b="1">
                <a:solidFill>
                  <a:srgbClr val="FF6600"/>
                </a:solidFill>
                <a:latin typeface="Arial" pitchFamily="34" charset="0"/>
                <a:ea typeface="楷体_GB2312" pitchFamily="49" charset="-122"/>
              </a:defRPr>
            </a:lvl5pPr>
            <a:lvl6pPr marL="25146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6pPr>
            <a:lvl7pPr marL="29718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7pPr>
            <a:lvl8pPr marL="34290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8pPr>
            <a:lvl9pPr marL="38862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9pPr>
          </a:lstStyle>
          <a:p>
            <a:pPr eaLnBrk="1" hangingPunct="1"/>
            <a:fld id="{235612F6-6D71-4FBF-AD32-3B2B3EEBA1EC}" type="slidenum">
              <a:rPr lang="zh-CN" altLang="en-US" sz="1200" b="0" smtClean="0">
                <a:solidFill>
                  <a:schemeClr val="tx1"/>
                </a:solidFill>
              </a:rPr>
              <a:pPr eaLnBrk="1" hangingPunct="1"/>
              <a:t>34</a:t>
            </a:fld>
            <a:endParaRPr lang="en-US" altLang="zh-CN" sz="1200" b="0" smtClean="0">
              <a:solidFill>
                <a:schemeClr val="tx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038" eaLnBrk="0" hangingPunct="0">
              <a:defRPr sz="1300" b="1">
                <a:solidFill>
                  <a:srgbClr val="FF6600"/>
                </a:solidFill>
                <a:latin typeface="Arial" pitchFamily="34" charset="0"/>
                <a:ea typeface="楷体_GB2312" pitchFamily="49" charset="-122"/>
              </a:defRPr>
            </a:lvl1pPr>
            <a:lvl2pPr marL="742950" indent="-285750" defTabSz="935038" eaLnBrk="0" hangingPunct="0">
              <a:defRPr sz="1300" b="1">
                <a:solidFill>
                  <a:srgbClr val="FF6600"/>
                </a:solidFill>
                <a:latin typeface="Arial" pitchFamily="34" charset="0"/>
                <a:ea typeface="楷体_GB2312" pitchFamily="49" charset="-122"/>
              </a:defRPr>
            </a:lvl2pPr>
            <a:lvl3pPr marL="1143000" indent="-228600" defTabSz="935038" eaLnBrk="0" hangingPunct="0">
              <a:defRPr sz="1300" b="1">
                <a:solidFill>
                  <a:srgbClr val="FF6600"/>
                </a:solidFill>
                <a:latin typeface="Arial" pitchFamily="34" charset="0"/>
                <a:ea typeface="楷体_GB2312" pitchFamily="49" charset="-122"/>
              </a:defRPr>
            </a:lvl3pPr>
            <a:lvl4pPr marL="1600200" indent="-228600" defTabSz="935038" eaLnBrk="0" hangingPunct="0">
              <a:defRPr sz="1300" b="1">
                <a:solidFill>
                  <a:srgbClr val="FF6600"/>
                </a:solidFill>
                <a:latin typeface="Arial" pitchFamily="34" charset="0"/>
                <a:ea typeface="楷体_GB2312" pitchFamily="49" charset="-122"/>
              </a:defRPr>
            </a:lvl4pPr>
            <a:lvl5pPr marL="2057400" indent="-228600" defTabSz="935038" eaLnBrk="0" hangingPunct="0">
              <a:defRPr sz="1300" b="1">
                <a:solidFill>
                  <a:srgbClr val="FF6600"/>
                </a:solidFill>
                <a:latin typeface="Arial" pitchFamily="34" charset="0"/>
                <a:ea typeface="楷体_GB2312" pitchFamily="49" charset="-122"/>
              </a:defRPr>
            </a:lvl5pPr>
            <a:lvl6pPr marL="25146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6pPr>
            <a:lvl7pPr marL="29718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7pPr>
            <a:lvl8pPr marL="34290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8pPr>
            <a:lvl9pPr marL="38862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9pPr>
          </a:lstStyle>
          <a:p>
            <a:pPr eaLnBrk="1" hangingPunct="1"/>
            <a:fld id="{937277A7-BD84-451E-9240-D53628888FC2}" type="slidenum">
              <a:rPr lang="zh-CN" altLang="en-US" sz="1200" b="0" smtClean="0">
                <a:solidFill>
                  <a:schemeClr val="tx1"/>
                </a:solidFill>
              </a:rPr>
              <a:pPr eaLnBrk="1" hangingPunct="1"/>
              <a:t>35</a:t>
            </a:fld>
            <a:endParaRPr lang="en-US" altLang="zh-CN" sz="1200" b="0" smtClean="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国内生产总值</a:t>
            </a:r>
            <a:r>
              <a:rPr lang="en-US" altLang="zh-CN" dirty="0" smtClean="0"/>
              <a:t>(Gross Domestic Product,</a:t>
            </a:r>
            <a:r>
              <a:rPr lang="zh-CN" altLang="en-US" smtClean="0"/>
              <a:t>简称</a:t>
            </a:r>
            <a:r>
              <a:rPr lang="en-US" altLang="zh-CN" dirty="0" smtClean="0"/>
              <a:t>GDP)</a:t>
            </a:r>
            <a:r>
              <a:rPr lang="zh-CN" altLang="en-US" smtClean="0"/>
              <a:t>国内生产总值是指在一定时期内</a:t>
            </a:r>
            <a:r>
              <a:rPr lang="en-US" altLang="zh-CN" dirty="0" smtClean="0"/>
              <a:t>(</a:t>
            </a:r>
            <a:r>
              <a:rPr lang="zh-CN" altLang="en-US" smtClean="0"/>
              <a:t>一个季度或一年</a:t>
            </a:r>
            <a:r>
              <a:rPr lang="en-US" altLang="zh-CN" dirty="0" smtClean="0"/>
              <a:t>)</a:t>
            </a:r>
            <a:r>
              <a:rPr lang="zh-CN" altLang="en-US" smtClean="0"/>
              <a:t>，一个国家或地区的经济中所生产出的全部最终产品和劳务的价值，常被公认为衡量国家经济状况的最佳指标。它不但可反映一个国家的经济表现，更可以反映一国的国力与财富。一般来说，国内生产总值共有四个不同的组成部分，其中包括消费、私人投资、政府支出和净出口额。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zh-CN" dirty="0" smtClean="0"/>
              <a:t>retail sales of consumer goods</a:t>
            </a:r>
          </a:p>
          <a:p>
            <a:pPr eaLnBrk="1" hangingPunct="1">
              <a:lnSpc>
                <a:spcPct val="90000"/>
              </a:lnSpc>
            </a:pPr>
            <a:r>
              <a:rPr lang="zh-CN" altLang="en-US" smtClean="0"/>
              <a:t>社会消费品零售总额</a:t>
            </a:r>
            <a:endParaRPr lang="en-US" altLang="zh-CN" dirty="0" smtClean="0"/>
          </a:p>
          <a:p>
            <a:pPr eaLnBrk="1" hangingPunct="1">
              <a:lnSpc>
                <a:spcPct val="90000"/>
              </a:lnSpc>
            </a:pPr>
            <a:endParaRPr lang="en-US" altLang="zh-CN" dirty="0" smtClean="0"/>
          </a:p>
          <a:p>
            <a:pPr eaLnBrk="1" hangingPunct="1">
              <a:lnSpc>
                <a:spcPct val="90000"/>
              </a:lnSpc>
            </a:pPr>
            <a:r>
              <a:rPr lang="zh-CN" altLang="en-US" smtClean="0"/>
              <a:t>社会消费品零售总额</a:t>
            </a:r>
            <a:r>
              <a:rPr lang="en-US" altLang="zh-CN" dirty="0" smtClean="0"/>
              <a:t>  </a:t>
            </a:r>
            <a:r>
              <a:rPr lang="zh-CN" altLang="en-US" smtClean="0"/>
              <a:t>指国民经济各行业直接售给城乡居民和社会集团的消费品总额。它是反映各行业通过多种商品流通渠道向居民和社会集团供应的生活消费品总量，是研究国内零售市场变动情况、反映经济景气程度的重要指标。</a:t>
            </a:r>
            <a:endParaRPr lang="en-US" altLang="zh-CN" dirty="0" smtClean="0"/>
          </a:p>
          <a:p>
            <a:pPr eaLnBrk="1" hangingPunct="1">
              <a:lnSpc>
                <a:spcPct val="90000"/>
              </a:lnSpc>
            </a:pPr>
            <a:r>
              <a:rPr lang="en-US" altLang="zh-CN" dirty="0" smtClean="0"/>
              <a:t>    </a:t>
            </a:r>
          </a:p>
          <a:p>
            <a:pPr eaLnBrk="1" hangingPunct="1">
              <a:lnSpc>
                <a:spcPct val="90000"/>
              </a:lnSpc>
            </a:pPr>
            <a:r>
              <a:rPr lang="zh-CN" altLang="en-US" smtClean="0"/>
              <a:t>　　社会消费品零售总额包括：</a:t>
            </a:r>
            <a:r>
              <a:rPr lang="en-US" altLang="zh-CN" dirty="0" smtClean="0"/>
              <a:t>⑴</a:t>
            </a:r>
            <a:r>
              <a:rPr lang="zh-CN" altLang="en-US" smtClean="0"/>
              <a:t>售给城乡居民作为生活用的商品和修建房屋用的建筑材料；</a:t>
            </a:r>
            <a:r>
              <a:rPr lang="en-US" altLang="zh-CN" dirty="0" smtClean="0"/>
              <a:t>⑵</a:t>
            </a:r>
            <a:r>
              <a:rPr lang="zh-CN" altLang="en-US" smtClean="0"/>
              <a:t>售给社会集团的各种办公用品和公用消费品；</a:t>
            </a:r>
            <a:r>
              <a:rPr lang="en-US" altLang="zh-CN" dirty="0" smtClean="0"/>
              <a:t>⑶</a:t>
            </a:r>
            <a:r>
              <a:rPr lang="zh-CN" altLang="en-US" smtClean="0"/>
              <a:t>售给机关、团体、学校、部队、企业、事业单位的职工食堂和旅店</a:t>
            </a:r>
            <a:r>
              <a:rPr lang="en-US" altLang="zh-CN" dirty="0" smtClean="0"/>
              <a:t>(</a:t>
            </a:r>
            <a:r>
              <a:rPr lang="zh-CN" altLang="en-US" smtClean="0"/>
              <a:t>招待所</a:t>
            </a:r>
            <a:r>
              <a:rPr lang="en-US" altLang="zh-CN" dirty="0" smtClean="0"/>
              <a:t>)</a:t>
            </a:r>
            <a:r>
              <a:rPr lang="zh-CN" altLang="en-US" smtClean="0"/>
              <a:t>附设专门供本店旅客食用，不对外营业的食堂的各种食品、燃料；企业、单位和国营农场直接售给本单位职工和职工食堂的自己生产的产品；</a:t>
            </a:r>
            <a:r>
              <a:rPr lang="en-US" altLang="zh-CN" dirty="0" smtClean="0"/>
              <a:t>⑷</a:t>
            </a:r>
            <a:r>
              <a:rPr lang="zh-CN" altLang="en-US" smtClean="0"/>
              <a:t>售给部队干部、战士生活用的粮食、副食品、衣着品、日用品、燃料；</a:t>
            </a:r>
            <a:r>
              <a:rPr lang="en-US" altLang="zh-CN" dirty="0" smtClean="0"/>
              <a:t>⑸</a:t>
            </a:r>
            <a:r>
              <a:rPr lang="zh-CN" altLang="en-US" smtClean="0"/>
              <a:t>售给来华的外国人、华侨、港澳台同胞的消费品；</a:t>
            </a:r>
            <a:r>
              <a:rPr lang="en-US" altLang="zh-CN" dirty="0" smtClean="0"/>
              <a:t>⑹</a:t>
            </a:r>
            <a:r>
              <a:rPr lang="zh-CN" altLang="en-US" smtClean="0"/>
              <a:t>居民自费购买的中、西药品、中药材及医疗用品；</a:t>
            </a:r>
            <a:r>
              <a:rPr lang="en-US" altLang="zh-CN" dirty="0" smtClean="0"/>
              <a:t>⑺</a:t>
            </a:r>
            <a:r>
              <a:rPr lang="zh-CN" altLang="en-US" smtClean="0"/>
              <a:t>报社、出版社直接售给居民和社会集团的报纸、图书、杂志，集邮公司出售的新、旧纪念邮票、特种邮票、首日封、集邮册、集邮工具等；</a:t>
            </a:r>
            <a:r>
              <a:rPr lang="en-US" altLang="zh-CN" dirty="0" smtClean="0"/>
              <a:t>⑻</a:t>
            </a:r>
            <a:r>
              <a:rPr lang="zh-CN" altLang="en-US" smtClean="0"/>
              <a:t>旧货寄售商店自购、自销部分的商品；</a:t>
            </a:r>
            <a:r>
              <a:rPr lang="en-US" altLang="zh-CN" dirty="0" smtClean="0"/>
              <a:t>⑼</a:t>
            </a:r>
            <a:r>
              <a:rPr lang="zh-CN" altLang="en-US" smtClean="0"/>
              <a:t>煤气公司、液化石油气站售给居民和社会集团的煤气灶具和罐装液化石油气；</a:t>
            </a:r>
            <a:r>
              <a:rPr lang="en-US" altLang="zh-CN" dirty="0" smtClean="0"/>
              <a:t>⑽</a:t>
            </a:r>
            <a:r>
              <a:rPr lang="zh-CN" altLang="en-US" smtClean="0"/>
              <a:t>农民售给非农业居民和社会集团的商品。不包括售给国民经济各部门企业、事业单位</a:t>
            </a:r>
            <a:r>
              <a:rPr lang="en-US" altLang="zh-CN" dirty="0" smtClean="0"/>
              <a:t>(</a:t>
            </a:r>
            <a:r>
              <a:rPr lang="zh-CN" altLang="en-US" smtClean="0"/>
              <a:t>包括国有经济的农场</a:t>
            </a:r>
            <a:r>
              <a:rPr lang="en-US" altLang="zh-CN" dirty="0" smtClean="0"/>
              <a:t>)</a:t>
            </a:r>
            <a:r>
              <a:rPr lang="zh-CN" altLang="en-US" smtClean="0"/>
              <a:t>生产经营用的各种原材料、燃料、设备、工具等和售给批发零售贸易业、餐饮业作为转卖用的商品，旧货寄售商店受托寄售卖出的商品，服务业的营业收入，邮局出售邮票的收入，自来水、电力、煤气生产</a:t>
            </a:r>
            <a:r>
              <a:rPr lang="en-US" altLang="zh-CN" dirty="0" smtClean="0"/>
              <a:t>(</a:t>
            </a:r>
            <a:r>
              <a:rPr lang="zh-CN" altLang="en-US" smtClean="0"/>
              <a:t>供应</a:t>
            </a:r>
            <a:r>
              <a:rPr lang="en-US" altLang="zh-CN" dirty="0" smtClean="0"/>
              <a:t>)</a:t>
            </a:r>
            <a:r>
              <a:rPr lang="zh-CN" altLang="en-US" smtClean="0"/>
              <a:t>单位的产品供应收入，也不包括农民之间的商品销售。</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43C025-3C03-490F-AAD2-1B5F1E4FAF7B}" type="slidenum">
              <a:rPr lang="en-US" smtClean="0"/>
              <a:pPr/>
              <a:t>8</a:t>
            </a:fld>
            <a:endParaRPr lang="en-US" dirty="0"/>
          </a:p>
        </p:txBody>
      </p:sp>
    </p:spTree>
    <p:extLst>
      <p:ext uri="{BB962C8B-B14F-4D97-AF65-F5344CB8AC3E}">
        <p14:creationId xmlns:p14="http://schemas.microsoft.com/office/powerpoint/2010/main" val="1363111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038" eaLnBrk="0" hangingPunct="0">
              <a:defRPr sz="1300" b="1">
                <a:solidFill>
                  <a:srgbClr val="FF6600"/>
                </a:solidFill>
                <a:latin typeface="Arial" pitchFamily="34" charset="0"/>
                <a:ea typeface="楷体_GB2312" pitchFamily="49" charset="-122"/>
              </a:defRPr>
            </a:lvl1pPr>
            <a:lvl2pPr marL="742950" indent="-285750" defTabSz="935038" eaLnBrk="0" hangingPunct="0">
              <a:defRPr sz="1300" b="1">
                <a:solidFill>
                  <a:srgbClr val="FF6600"/>
                </a:solidFill>
                <a:latin typeface="Arial" pitchFamily="34" charset="0"/>
                <a:ea typeface="楷体_GB2312" pitchFamily="49" charset="-122"/>
              </a:defRPr>
            </a:lvl2pPr>
            <a:lvl3pPr marL="1143000" indent="-228600" defTabSz="935038" eaLnBrk="0" hangingPunct="0">
              <a:defRPr sz="1300" b="1">
                <a:solidFill>
                  <a:srgbClr val="FF6600"/>
                </a:solidFill>
                <a:latin typeface="Arial" pitchFamily="34" charset="0"/>
                <a:ea typeface="楷体_GB2312" pitchFamily="49" charset="-122"/>
              </a:defRPr>
            </a:lvl3pPr>
            <a:lvl4pPr marL="1600200" indent="-228600" defTabSz="935038" eaLnBrk="0" hangingPunct="0">
              <a:defRPr sz="1300" b="1">
                <a:solidFill>
                  <a:srgbClr val="FF6600"/>
                </a:solidFill>
                <a:latin typeface="Arial" pitchFamily="34" charset="0"/>
                <a:ea typeface="楷体_GB2312" pitchFamily="49" charset="-122"/>
              </a:defRPr>
            </a:lvl4pPr>
            <a:lvl5pPr marL="2057400" indent="-228600" defTabSz="935038" eaLnBrk="0" hangingPunct="0">
              <a:defRPr sz="1300" b="1">
                <a:solidFill>
                  <a:srgbClr val="FF6600"/>
                </a:solidFill>
                <a:latin typeface="Arial" pitchFamily="34" charset="0"/>
                <a:ea typeface="楷体_GB2312" pitchFamily="49" charset="-122"/>
              </a:defRPr>
            </a:lvl5pPr>
            <a:lvl6pPr marL="25146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6pPr>
            <a:lvl7pPr marL="29718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7pPr>
            <a:lvl8pPr marL="34290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8pPr>
            <a:lvl9pPr marL="38862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9pPr>
          </a:lstStyle>
          <a:p>
            <a:pPr eaLnBrk="1" hangingPunct="1"/>
            <a:fld id="{22AFC938-7FB6-4AF0-A025-8B06EA5B4BEA}" type="slidenum">
              <a:rPr lang="zh-CN" altLang="en-US" sz="1200" b="0" smtClean="0">
                <a:solidFill>
                  <a:schemeClr val="tx1"/>
                </a:solidFill>
              </a:rPr>
              <a:pPr eaLnBrk="1" hangingPunct="1"/>
              <a:t>9</a:t>
            </a:fld>
            <a:endParaRPr lang="en-US" altLang="zh-CN" sz="1200" b="0" dirty="0" smtClean="0">
              <a:solidFill>
                <a:schemeClr val="tx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038" eaLnBrk="0" hangingPunct="0">
              <a:defRPr sz="1300" b="1">
                <a:solidFill>
                  <a:srgbClr val="FF6600"/>
                </a:solidFill>
                <a:latin typeface="Arial" pitchFamily="34" charset="0"/>
                <a:ea typeface="楷体_GB2312" pitchFamily="49" charset="-122"/>
              </a:defRPr>
            </a:lvl1pPr>
            <a:lvl2pPr marL="742950" indent="-285750" defTabSz="935038" eaLnBrk="0" hangingPunct="0">
              <a:defRPr sz="1300" b="1">
                <a:solidFill>
                  <a:srgbClr val="FF6600"/>
                </a:solidFill>
                <a:latin typeface="Arial" pitchFamily="34" charset="0"/>
                <a:ea typeface="楷体_GB2312" pitchFamily="49" charset="-122"/>
              </a:defRPr>
            </a:lvl2pPr>
            <a:lvl3pPr marL="1143000" indent="-228600" defTabSz="935038" eaLnBrk="0" hangingPunct="0">
              <a:defRPr sz="1300" b="1">
                <a:solidFill>
                  <a:srgbClr val="FF6600"/>
                </a:solidFill>
                <a:latin typeface="Arial" pitchFamily="34" charset="0"/>
                <a:ea typeface="楷体_GB2312" pitchFamily="49" charset="-122"/>
              </a:defRPr>
            </a:lvl3pPr>
            <a:lvl4pPr marL="1600200" indent="-228600" defTabSz="935038" eaLnBrk="0" hangingPunct="0">
              <a:defRPr sz="1300" b="1">
                <a:solidFill>
                  <a:srgbClr val="FF6600"/>
                </a:solidFill>
                <a:latin typeface="Arial" pitchFamily="34" charset="0"/>
                <a:ea typeface="楷体_GB2312" pitchFamily="49" charset="-122"/>
              </a:defRPr>
            </a:lvl4pPr>
            <a:lvl5pPr marL="2057400" indent="-228600" defTabSz="935038" eaLnBrk="0" hangingPunct="0">
              <a:defRPr sz="1300" b="1">
                <a:solidFill>
                  <a:srgbClr val="FF6600"/>
                </a:solidFill>
                <a:latin typeface="Arial" pitchFamily="34" charset="0"/>
                <a:ea typeface="楷体_GB2312" pitchFamily="49" charset="-122"/>
              </a:defRPr>
            </a:lvl5pPr>
            <a:lvl6pPr marL="25146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6pPr>
            <a:lvl7pPr marL="29718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7pPr>
            <a:lvl8pPr marL="34290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8pPr>
            <a:lvl9pPr marL="38862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9pPr>
          </a:lstStyle>
          <a:p>
            <a:pPr eaLnBrk="1" hangingPunct="1"/>
            <a:fld id="{7FCB580E-45FB-436A-A8C9-FEF448E9321F}" type="slidenum">
              <a:rPr lang="zh-CN" altLang="en-US" sz="1200" b="0" smtClean="0">
                <a:solidFill>
                  <a:schemeClr val="tx1"/>
                </a:solidFill>
              </a:rPr>
              <a:pPr eaLnBrk="1" hangingPunct="1"/>
              <a:t>17</a:t>
            </a:fld>
            <a:endParaRPr lang="en-US" altLang="zh-CN" sz="1200" b="0" smtClean="0">
              <a:solidFill>
                <a:schemeClr val="tx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txBox="1">
            <a:spLocks noGrp="1" noChangeArrowheads="1"/>
          </p:cNvSpPr>
          <p:nvPr/>
        </p:nvSpPr>
        <p:spPr bwMode="auto">
          <a:xfrm>
            <a:off x="3883852" y="8685256"/>
            <a:ext cx="2972547" cy="45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nchor="b"/>
          <a:lstStyle>
            <a:lvl1pPr defTabSz="935038" eaLnBrk="0" hangingPunct="0">
              <a:defRPr sz="1300" b="1">
                <a:solidFill>
                  <a:srgbClr val="FF6600"/>
                </a:solidFill>
                <a:latin typeface="Arial" pitchFamily="34" charset="0"/>
                <a:ea typeface="楷体_GB2312" pitchFamily="49" charset="-122"/>
              </a:defRPr>
            </a:lvl1pPr>
            <a:lvl2pPr marL="742950" indent="-285750" defTabSz="935038" eaLnBrk="0" hangingPunct="0">
              <a:defRPr sz="1300" b="1">
                <a:solidFill>
                  <a:srgbClr val="FF6600"/>
                </a:solidFill>
                <a:latin typeface="Arial" pitchFamily="34" charset="0"/>
                <a:ea typeface="楷体_GB2312" pitchFamily="49" charset="-122"/>
              </a:defRPr>
            </a:lvl2pPr>
            <a:lvl3pPr marL="1143000" indent="-228600" defTabSz="935038" eaLnBrk="0" hangingPunct="0">
              <a:defRPr sz="1300" b="1">
                <a:solidFill>
                  <a:srgbClr val="FF6600"/>
                </a:solidFill>
                <a:latin typeface="Arial" pitchFamily="34" charset="0"/>
                <a:ea typeface="楷体_GB2312" pitchFamily="49" charset="-122"/>
              </a:defRPr>
            </a:lvl3pPr>
            <a:lvl4pPr marL="1600200" indent="-228600" defTabSz="935038" eaLnBrk="0" hangingPunct="0">
              <a:defRPr sz="1300" b="1">
                <a:solidFill>
                  <a:srgbClr val="FF6600"/>
                </a:solidFill>
                <a:latin typeface="Arial" pitchFamily="34" charset="0"/>
                <a:ea typeface="楷体_GB2312" pitchFamily="49" charset="-122"/>
              </a:defRPr>
            </a:lvl4pPr>
            <a:lvl5pPr marL="2057400" indent="-228600" defTabSz="935038" eaLnBrk="0" hangingPunct="0">
              <a:defRPr sz="1300" b="1">
                <a:solidFill>
                  <a:srgbClr val="FF6600"/>
                </a:solidFill>
                <a:latin typeface="Arial" pitchFamily="34" charset="0"/>
                <a:ea typeface="楷体_GB2312" pitchFamily="49" charset="-122"/>
              </a:defRPr>
            </a:lvl5pPr>
            <a:lvl6pPr marL="25146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6pPr>
            <a:lvl7pPr marL="29718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7pPr>
            <a:lvl8pPr marL="34290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8pPr>
            <a:lvl9pPr marL="38862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9pPr>
          </a:lstStyle>
          <a:p>
            <a:pPr algn="r" eaLnBrk="1" hangingPunct="1"/>
            <a:fld id="{DEB7F8E7-2FC3-4C47-96E4-6B6CDAC8A5A3}" type="slidenum">
              <a:rPr lang="zh-CN" altLang="en-US" sz="1200" b="0">
                <a:solidFill>
                  <a:schemeClr val="tx1"/>
                </a:solidFill>
              </a:rPr>
              <a:pPr algn="r" eaLnBrk="1" hangingPunct="1"/>
              <a:t>19</a:t>
            </a:fld>
            <a:endParaRPr lang="en-US" altLang="zh-CN" sz="1200" b="0">
              <a:solidFill>
                <a:schemeClr val="tx1"/>
              </a:solidFill>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txBox="1">
            <a:spLocks noGrp="1" noChangeArrowheads="1"/>
          </p:cNvSpPr>
          <p:nvPr/>
        </p:nvSpPr>
        <p:spPr bwMode="auto">
          <a:xfrm>
            <a:off x="3883852" y="8685256"/>
            <a:ext cx="2972547" cy="45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nchor="b"/>
          <a:lstStyle>
            <a:lvl1pPr defTabSz="935038" eaLnBrk="0" hangingPunct="0">
              <a:defRPr sz="1300" b="1">
                <a:solidFill>
                  <a:srgbClr val="FF6600"/>
                </a:solidFill>
                <a:latin typeface="Arial" pitchFamily="34" charset="0"/>
                <a:ea typeface="楷体_GB2312" pitchFamily="49" charset="-122"/>
              </a:defRPr>
            </a:lvl1pPr>
            <a:lvl2pPr marL="742950" indent="-285750" defTabSz="935038" eaLnBrk="0" hangingPunct="0">
              <a:defRPr sz="1300" b="1">
                <a:solidFill>
                  <a:srgbClr val="FF6600"/>
                </a:solidFill>
                <a:latin typeface="Arial" pitchFamily="34" charset="0"/>
                <a:ea typeface="楷体_GB2312" pitchFamily="49" charset="-122"/>
              </a:defRPr>
            </a:lvl2pPr>
            <a:lvl3pPr marL="1143000" indent="-228600" defTabSz="935038" eaLnBrk="0" hangingPunct="0">
              <a:defRPr sz="1300" b="1">
                <a:solidFill>
                  <a:srgbClr val="FF6600"/>
                </a:solidFill>
                <a:latin typeface="Arial" pitchFamily="34" charset="0"/>
                <a:ea typeface="楷体_GB2312" pitchFamily="49" charset="-122"/>
              </a:defRPr>
            </a:lvl3pPr>
            <a:lvl4pPr marL="1600200" indent="-228600" defTabSz="935038" eaLnBrk="0" hangingPunct="0">
              <a:defRPr sz="1300" b="1">
                <a:solidFill>
                  <a:srgbClr val="FF6600"/>
                </a:solidFill>
                <a:latin typeface="Arial" pitchFamily="34" charset="0"/>
                <a:ea typeface="楷体_GB2312" pitchFamily="49" charset="-122"/>
              </a:defRPr>
            </a:lvl4pPr>
            <a:lvl5pPr marL="2057400" indent="-228600" defTabSz="935038" eaLnBrk="0" hangingPunct="0">
              <a:defRPr sz="1300" b="1">
                <a:solidFill>
                  <a:srgbClr val="FF6600"/>
                </a:solidFill>
                <a:latin typeface="Arial" pitchFamily="34" charset="0"/>
                <a:ea typeface="楷体_GB2312" pitchFamily="49" charset="-122"/>
              </a:defRPr>
            </a:lvl5pPr>
            <a:lvl6pPr marL="25146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6pPr>
            <a:lvl7pPr marL="29718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7pPr>
            <a:lvl8pPr marL="34290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8pPr>
            <a:lvl9pPr marL="38862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9pPr>
          </a:lstStyle>
          <a:p>
            <a:pPr algn="r" eaLnBrk="1" hangingPunct="1"/>
            <a:fld id="{C4E20B10-B059-42AA-A7FD-EFD72D00DBD9}" type="slidenum">
              <a:rPr lang="zh-CN" altLang="en-US" sz="1200" b="0">
                <a:solidFill>
                  <a:schemeClr val="tx1"/>
                </a:solidFill>
              </a:rPr>
              <a:pPr algn="r" eaLnBrk="1" hangingPunct="1"/>
              <a:t>20</a:t>
            </a:fld>
            <a:endParaRPr lang="en-US" altLang="zh-CN" sz="1200" b="0">
              <a:solidFill>
                <a:schemeClr val="tx1"/>
              </a:solidFill>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txBox="1">
            <a:spLocks noGrp="1" noChangeArrowheads="1"/>
          </p:cNvSpPr>
          <p:nvPr/>
        </p:nvSpPr>
        <p:spPr bwMode="auto">
          <a:xfrm>
            <a:off x="3883852" y="8685256"/>
            <a:ext cx="2972547" cy="45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nchor="b"/>
          <a:lstStyle>
            <a:lvl1pPr defTabSz="935038" eaLnBrk="0" hangingPunct="0">
              <a:defRPr sz="1300" b="1">
                <a:solidFill>
                  <a:srgbClr val="FF6600"/>
                </a:solidFill>
                <a:latin typeface="Arial" pitchFamily="34" charset="0"/>
                <a:ea typeface="楷体_GB2312" pitchFamily="49" charset="-122"/>
              </a:defRPr>
            </a:lvl1pPr>
            <a:lvl2pPr marL="742950" indent="-285750" defTabSz="935038" eaLnBrk="0" hangingPunct="0">
              <a:defRPr sz="1300" b="1">
                <a:solidFill>
                  <a:srgbClr val="FF6600"/>
                </a:solidFill>
                <a:latin typeface="Arial" pitchFamily="34" charset="0"/>
                <a:ea typeface="楷体_GB2312" pitchFamily="49" charset="-122"/>
              </a:defRPr>
            </a:lvl2pPr>
            <a:lvl3pPr marL="1143000" indent="-228600" defTabSz="935038" eaLnBrk="0" hangingPunct="0">
              <a:defRPr sz="1300" b="1">
                <a:solidFill>
                  <a:srgbClr val="FF6600"/>
                </a:solidFill>
                <a:latin typeface="Arial" pitchFamily="34" charset="0"/>
                <a:ea typeface="楷体_GB2312" pitchFamily="49" charset="-122"/>
              </a:defRPr>
            </a:lvl3pPr>
            <a:lvl4pPr marL="1600200" indent="-228600" defTabSz="935038" eaLnBrk="0" hangingPunct="0">
              <a:defRPr sz="1300" b="1">
                <a:solidFill>
                  <a:srgbClr val="FF6600"/>
                </a:solidFill>
                <a:latin typeface="Arial" pitchFamily="34" charset="0"/>
                <a:ea typeface="楷体_GB2312" pitchFamily="49" charset="-122"/>
              </a:defRPr>
            </a:lvl4pPr>
            <a:lvl5pPr marL="2057400" indent="-228600" defTabSz="935038" eaLnBrk="0" hangingPunct="0">
              <a:defRPr sz="1300" b="1">
                <a:solidFill>
                  <a:srgbClr val="FF6600"/>
                </a:solidFill>
                <a:latin typeface="Arial" pitchFamily="34" charset="0"/>
                <a:ea typeface="楷体_GB2312" pitchFamily="49" charset="-122"/>
              </a:defRPr>
            </a:lvl5pPr>
            <a:lvl6pPr marL="25146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6pPr>
            <a:lvl7pPr marL="29718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7pPr>
            <a:lvl8pPr marL="34290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8pPr>
            <a:lvl9pPr marL="3886200" indent="-228600" defTabSz="935038" eaLnBrk="0" fontAlgn="base" hangingPunct="0">
              <a:spcBef>
                <a:spcPct val="0"/>
              </a:spcBef>
              <a:spcAft>
                <a:spcPct val="0"/>
              </a:spcAft>
              <a:defRPr sz="1300" b="1">
                <a:solidFill>
                  <a:srgbClr val="FF6600"/>
                </a:solidFill>
                <a:latin typeface="Arial" pitchFamily="34" charset="0"/>
                <a:ea typeface="楷体_GB2312" pitchFamily="49" charset="-122"/>
              </a:defRPr>
            </a:lvl9pPr>
          </a:lstStyle>
          <a:p>
            <a:pPr algn="r" eaLnBrk="1" hangingPunct="1"/>
            <a:fld id="{D43A531C-3BCF-48AD-A24C-574ADA5399E8}" type="slidenum">
              <a:rPr lang="zh-CN" altLang="en-US" sz="1200" b="0">
                <a:solidFill>
                  <a:schemeClr val="tx1"/>
                </a:solidFill>
              </a:rPr>
              <a:pPr algn="r" eaLnBrk="1" hangingPunct="1"/>
              <a:t>21</a:t>
            </a:fld>
            <a:endParaRPr lang="en-US" altLang="zh-CN" sz="1200" b="0">
              <a:solidFill>
                <a:schemeClr val="tx1"/>
              </a:solidFill>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01_Title N-tab BLUE">
    <p:spTree>
      <p:nvGrpSpPr>
        <p:cNvPr id="1" name=""/>
        <p:cNvGrpSpPr/>
        <p:nvPr/>
      </p:nvGrpSpPr>
      <p:grpSpPr>
        <a:xfrm>
          <a:off x="0" y="0"/>
          <a:ext cx="0" cy="0"/>
          <a:chOff x="0" y="0"/>
          <a:chExt cx="0" cy="0"/>
        </a:xfrm>
      </p:grpSpPr>
      <p:pic>
        <p:nvPicPr>
          <p:cNvPr id="14" name="Picture 13" descr="Blue st.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ext Placeholder 2"/>
          <p:cNvSpPr>
            <a:spLocks noGrp="1"/>
          </p:cNvSpPr>
          <p:nvPr>
            <p:ph type="body" idx="17" hasCustomPrompt="1"/>
          </p:nvPr>
        </p:nvSpPr>
        <p:spPr>
          <a:xfrm>
            <a:off x="247426" y="5791200"/>
            <a:ext cx="2891063" cy="697394"/>
          </a:xfrm>
        </p:spPr>
        <p:txBody>
          <a:bodyPr anchor="b"/>
          <a:lstStyle>
            <a:lvl1pPr marL="0" indent="0" algn="l">
              <a:lnSpc>
                <a:spcPct val="100000"/>
              </a:lnSpc>
              <a:spcBef>
                <a:spcPts val="0"/>
              </a:spcBef>
              <a:buNone/>
              <a:defRPr sz="1200" b="0">
                <a:solidFill>
                  <a:srgbClr val="FFFF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16" name="Title 1"/>
          <p:cNvSpPr>
            <a:spLocks noGrp="1"/>
          </p:cNvSpPr>
          <p:nvPr>
            <p:ph type="ctrTitle"/>
          </p:nvPr>
        </p:nvSpPr>
        <p:spPr>
          <a:xfrm>
            <a:off x="246888" y="2577432"/>
            <a:ext cx="6684264" cy="1310218"/>
          </a:xfrm>
        </p:spPr>
        <p:txBody>
          <a:bodyPr/>
          <a:lstStyle>
            <a:lvl1pPr algn="l">
              <a:lnSpc>
                <a:spcPct val="90000"/>
              </a:lnSpc>
              <a:tabLst>
                <a:tab pos="508000" algn="l"/>
              </a:tabLst>
              <a:defRPr sz="4200" b="1" cap="all" baseline="0">
                <a:solidFill>
                  <a:schemeClr val="bg1"/>
                </a:solidFill>
              </a:defRPr>
            </a:lvl1pPr>
          </a:lstStyle>
          <a:p>
            <a:r>
              <a:rPr lang="en-US" dirty="0"/>
              <a:t>Click to edit Master title style</a:t>
            </a:r>
          </a:p>
        </p:txBody>
      </p:sp>
      <p:sp>
        <p:nvSpPr>
          <p:cNvPr id="17" name="Rectangle 10"/>
          <p:cNvSpPr>
            <a:spLocks noChangeArrowheads="1"/>
          </p:cNvSpPr>
          <p:nvPr userDrawn="1"/>
        </p:nvSpPr>
        <p:spPr bwMode="gray">
          <a:xfrm>
            <a:off x="255636" y="6632364"/>
            <a:ext cx="258275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defRPr/>
            </a:pPr>
            <a:r>
              <a:rPr lang="en-US" sz="600" kern="0" dirty="0">
                <a:solidFill>
                  <a:srgbClr val="FFFFFF"/>
                </a:solidFill>
                <a:ea typeface="ＭＳ Ｐゴシック" charset="0"/>
                <a:cs typeface="Calibri" charset="0"/>
              </a:rPr>
              <a:t>Copyright © 2017 The Nielsen Company. Confidential and proprietary.</a:t>
            </a:r>
          </a:p>
        </p:txBody>
      </p:sp>
      <p:pic>
        <p:nvPicPr>
          <p:cNvPr id="18" name="Picture 17" descr="N-Element-Tab-White_RGB.png"/>
          <p:cNvPicPr>
            <a:picLocks/>
          </p:cNvPicPr>
          <p:nvPr userDrawn="1"/>
        </p:nvPicPr>
        <p:blipFill>
          <a:blip r:embed="rId3" cstate="email">
            <a:extLst>
              <a:ext uri="{28A0092B-C50C-407E-A947-70E740481C1C}">
                <a14:useLocalDpi xmlns:a14="http://schemas.microsoft.com/office/drawing/2010/main" val="0"/>
              </a:ext>
            </a:extLst>
          </a:blip>
          <a:stretch>
            <a:fillRect/>
          </a:stretch>
        </p:blipFill>
        <p:spPr>
          <a:xfrm>
            <a:off x="8610600" y="0"/>
            <a:ext cx="237744" cy="338328"/>
          </a:xfrm>
          <a:prstGeom prst="rect">
            <a:avLst/>
          </a:prstGeom>
          <a:noFill/>
          <a:ln>
            <a:noFill/>
          </a:ln>
        </p:spPr>
      </p:pic>
      <p:sp>
        <p:nvSpPr>
          <p:cNvPr id="19" name="Subtitle 2"/>
          <p:cNvSpPr>
            <a:spLocks noGrp="1"/>
          </p:cNvSpPr>
          <p:nvPr>
            <p:ph type="subTitle" idx="1" hasCustomPrompt="1"/>
          </p:nvPr>
        </p:nvSpPr>
        <p:spPr>
          <a:xfrm>
            <a:off x="275680" y="4014216"/>
            <a:ext cx="6684264" cy="665162"/>
          </a:xfrm>
        </p:spPr>
        <p:txBody>
          <a:bodyPr tIns="0" bIns="0"/>
          <a:lstStyle>
            <a:lvl1pPr marL="0" indent="0" algn="l">
              <a:lnSpc>
                <a:spcPct val="100000"/>
              </a:lnSpc>
              <a:buNone/>
              <a:defRPr sz="2000" cap="none"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634295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09_Table">
    <p:spTree>
      <p:nvGrpSpPr>
        <p:cNvPr id="1" name=""/>
        <p:cNvGrpSpPr/>
        <p:nvPr/>
      </p:nvGrpSpPr>
      <p:grpSpPr>
        <a:xfrm>
          <a:off x="0" y="0"/>
          <a:ext cx="0" cy="0"/>
          <a:chOff x="0" y="0"/>
          <a:chExt cx="0" cy="0"/>
        </a:xfrm>
      </p:grpSpPr>
      <p:sp>
        <p:nvSpPr>
          <p:cNvPr id="6" name="Table Placeholder 5"/>
          <p:cNvSpPr>
            <a:spLocks noGrp="1"/>
          </p:cNvSpPr>
          <p:nvPr>
            <p:ph type="tbl" sz="quarter" idx="13"/>
          </p:nvPr>
        </p:nvSpPr>
        <p:spPr>
          <a:xfrm>
            <a:off x="609600" y="2590800"/>
            <a:ext cx="8153400" cy="3276600"/>
          </a:xfrm>
        </p:spPr>
        <p:txBody>
          <a:bodyPr rtlCol="0">
            <a:noAutofit/>
          </a:bodyPr>
          <a:lstStyle>
            <a:lvl1pPr marL="0" indent="0">
              <a:buFontTx/>
              <a:buNone/>
              <a:defRPr/>
            </a:lvl1pPr>
          </a:lstStyle>
          <a:p>
            <a:pPr lvl="0"/>
            <a:r>
              <a:rPr lang="en-US" noProof="0" dirty="0"/>
              <a:t>Click icon to add table</a:t>
            </a:r>
          </a:p>
        </p:txBody>
      </p:sp>
      <p:sp>
        <p:nvSpPr>
          <p:cNvPr id="4" name="Title 3"/>
          <p:cNvSpPr>
            <a:spLocks noGrp="1"/>
          </p:cNvSpPr>
          <p:nvPr>
            <p:ph type="title"/>
          </p:nvPr>
        </p:nvSpPr>
        <p:spPr/>
        <p:txBody>
          <a:bodyPr/>
          <a:lstStyle>
            <a:lvl1pPr>
              <a:defRPr baseline="0"/>
            </a:lvl1pPr>
          </a:lstStyle>
          <a:p>
            <a:r>
              <a:rPr lang="en-US"/>
              <a:t>Click to edit Master title style</a:t>
            </a:r>
            <a:endParaRPr lang="en-US" dirty="0"/>
          </a:p>
        </p:txBody>
      </p:sp>
      <p:sp>
        <p:nvSpPr>
          <p:cNvPr id="11" name="Text Placeholder 2"/>
          <p:cNvSpPr>
            <a:spLocks noGrp="1"/>
          </p:cNvSpPr>
          <p:nvPr>
            <p:ph type="body" idx="15" hasCustomPrompt="1"/>
          </p:nvPr>
        </p:nvSpPr>
        <p:spPr>
          <a:xfrm>
            <a:off x="594360" y="1280160"/>
            <a:ext cx="8160322" cy="315118"/>
          </a:xfrm>
        </p:spPr>
        <p:txBody>
          <a:bodyPr tIns="0" bIns="0"/>
          <a:lstStyle>
            <a:lvl1pPr marL="0" indent="0">
              <a:spcBef>
                <a:spcPts val="0"/>
              </a:spcBef>
              <a:buNone/>
              <a:defRPr sz="18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Footer Placeholder 1"/>
          <p:cNvSpPr>
            <a:spLocks noGrp="1"/>
          </p:cNvSpPr>
          <p:nvPr>
            <p:ph type="ftr" sz="quarter" idx="17"/>
          </p:nvPr>
        </p:nvSpPr>
        <p:spPr>
          <a:xfrm>
            <a:off x="609600" y="6095999"/>
            <a:ext cx="8153400" cy="628361"/>
          </a:xfrm>
          <a:prstGeom prst="rect">
            <a:avLst/>
          </a:prstGeom>
        </p:spPr>
        <p:txBody>
          <a:bodyPr/>
          <a:lstStyle>
            <a:lvl1pPr>
              <a:spcBef>
                <a:spcPts val="60"/>
              </a:spcBef>
              <a:defRPr sz="800"/>
            </a:lvl1pPr>
          </a:lstStyle>
          <a:p>
            <a:pPr fontAlgn="base">
              <a:spcAft>
                <a:spcPct val="0"/>
              </a:spcAft>
            </a:pPr>
            <a:r>
              <a:rPr lang="en-US" dirty="0">
                <a:solidFill>
                  <a:srgbClr val="000000"/>
                </a:solidFill>
                <a:latin typeface="Calibri" charset="0"/>
                <a:ea typeface="ＭＳ Ｐゴシック" charset="0"/>
              </a:rPr>
              <a:t>Click to edit text</a:t>
            </a:r>
          </a:p>
        </p:txBody>
      </p:sp>
    </p:spTree>
    <p:extLst>
      <p:ext uri="{BB962C8B-B14F-4D97-AF65-F5344CB8AC3E}">
        <p14:creationId xmlns:p14="http://schemas.microsoft.com/office/powerpoint/2010/main" val="993822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Quote White">
    <p:spTree>
      <p:nvGrpSpPr>
        <p:cNvPr id="1" name=""/>
        <p:cNvGrpSpPr/>
        <p:nvPr/>
      </p:nvGrpSpPr>
      <p:grpSpPr>
        <a:xfrm>
          <a:off x="0" y="0"/>
          <a:ext cx="0" cy="0"/>
          <a:chOff x="0" y="0"/>
          <a:chExt cx="0" cy="0"/>
        </a:xfrm>
      </p:grpSpPr>
      <p:sp>
        <p:nvSpPr>
          <p:cNvPr id="2" name="Title 1"/>
          <p:cNvSpPr>
            <a:spLocks noGrp="1"/>
          </p:cNvSpPr>
          <p:nvPr>
            <p:ph type="title"/>
          </p:nvPr>
        </p:nvSpPr>
        <p:spPr>
          <a:xfrm>
            <a:off x="1979453" y="2667000"/>
            <a:ext cx="6978810" cy="585216"/>
          </a:xfrm>
        </p:spPr>
        <p:txBody>
          <a:bodyPr anchor="t">
            <a:noAutofit/>
          </a:bodyPr>
          <a:lstStyle>
            <a:lvl1pPr algn="l">
              <a:defRPr sz="3200" b="1" cap="all"/>
            </a:lvl1pPr>
          </a:lstStyle>
          <a:p>
            <a:r>
              <a:rPr lang="en-US" dirty="0"/>
              <a:t>Click to edit Master title style</a:t>
            </a:r>
          </a:p>
        </p:txBody>
      </p:sp>
      <p:sp>
        <p:nvSpPr>
          <p:cNvPr id="6" name="Text Placeholder 5"/>
          <p:cNvSpPr>
            <a:spLocks noGrp="1"/>
          </p:cNvSpPr>
          <p:nvPr>
            <p:ph type="body" sz="quarter" idx="10" hasCustomPrompt="1"/>
          </p:nvPr>
        </p:nvSpPr>
        <p:spPr>
          <a:xfrm>
            <a:off x="1958110" y="3733800"/>
            <a:ext cx="7010400" cy="533400"/>
          </a:xfrm>
        </p:spPr>
        <p:txBody>
          <a:bodyPr/>
          <a:lstStyle>
            <a:lvl1pPr marL="0" indent="0">
              <a:buNone/>
              <a:defRPr b="1"/>
            </a:lvl1pPr>
            <a:lvl2pPr marL="45085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32369336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1_Quote Texture BLUE">
    <p:spTree>
      <p:nvGrpSpPr>
        <p:cNvPr id="1" name=""/>
        <p:cNvGrpSpPr/>
        <p:nvPr/>
      </p:nvGrpSpPr>
      <p:grpSpPr>
        <a:xfrm>
          <a:off x="0" y="0"/>
          <a:ext cx="0" cy="0"/>
          <a:chOff x="0" y="0"/>
          <a:chExt cx="0" cy="0"/>
        </a:xfrm>
      </p:grpSpPr>
      <p:pic>
        <p:nvPicPr>
          <p:cNvPr id="2" name="Picture 1" descr="Blue st.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itle 1"/>
          <p:cNvSpPr>
            <a:spLocks noGrp="1"/>
          </p:cNvSpPr>
          <p:nvPr>
            <p:ph type="title"/>
          </p:nvPr>
        </p:nvSpPr>
        <p:spPr>
          <a:xfrm>
            <a:off x="1979453" y="2667000"/>
            <a:ext cx="6978810" cy="585216"/>
          </a:xfrm>
        </p:spPr>
        <p:txBody>
          <a:bodyPr anchor="t">
            <a:noAutofit/>
          </a:bodyPr>
          <a:lstStyle>
            <a:lvl1pPr algn="l">
              <a:defRPr sz="3200" b="1" cap="all">
                <a:solidFill>
                  <a:srgbClr val="FFFFFF"/>
                </a:solidFill>
              </a:defRPr>
            </a:lvl1pPr>
          </a:lstStyle>
          <a:p>
            <a:r>
              <a:rPr lang="en-US" dirty="0"/>
              <a:t>Click to edit Master title style</a:t>
            </a:r>
          </a:p>
        </p:txBody>
      </p:sp>
      <p:pic>
        <p:nvPicPr>
          <p:cNvPr id="4" name="Picture 3" descr="N-Element-Tab-White_RGB.png"/>
          <p:cNvPicPr>
            <a:picLocks/>
          </p:cNvPicPr>
          <p:nvPr userDrawn="1"/>
        </p:nvPicPr>
        <p:blipFill>
          <a:blip r:embed="rId3" cstate="email">
            <a:extLst>
              <a:ext uri="{28A0092B-C50C-407E-A947-70E740481C1C}">
                <a14:useLocalDpi xmlns:a14="http://schemas.microsoft.com/office/drawing/2010/main" val="0"/>
              </a:ext>
            </a:extLst>
          </a:blip>
          <a:stretch>
            <a:fillRect/>
          </a:stretch>
        </p:blipFill>
        <p:spPr>
          <a:xfrm>
            <a:off x="8610600" y="0"/>
            <a:ext cx="237744" cy="338328"/>
          </a:xfrm>
          <a:prstGeom prst="rect">
            <a:avLst/>
          </a:prstGeom>
          <a:noFill/>
          <a:ln>
            <a:noFill/>
          </a:ln>
        </p:spPr>
      </p:pic>
      <p:sp>
        <p:nvSpPr>
          <p:cNvPr id="5" name="Text Placeholder 5"/>
          <p:cNvSpPr>
            <a:spLocks noGrp="1"/>
          </p:cNvSpPr>
          <p:nvPr>
            <p:ph type="body" sz="quarter" idx="10" hasCustomPrompt="1"/>
          </p:nvPr>
        </p:nvSpPr>
        <p:spPr>
          <a:xfrm>
            <a:off x="1958110" y="3733800"/>
            <a:ext cx="7010400" cy="533400"/>
          </a:xfrm>
        </p:spPr>
        <p:txBody>
          <a:bodyPr/>
          <a:lstStyle>
            <a:lvl1pPr marL="0" indent="0">
              <a:buNone/>
              <a:defRPr b="1">
                <a:solidFill>
                  <a:srgbClr val="FFFFFF"/>
                </a:solidFill>
              </a:defRPr>
            </a:lvl1pPr>
            <a:lvl2pPr marL="45085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6" name="Rectangle 10"/>
          <p:cNvSpPr>
            <a:spLocks noChangeArrowheads="1"/>
          </p:cNvSpPr>
          <p:nvPr userDrawn="1"/>
        </p:nvSpPr>
        <p:spPr bwMode="gray">
          <a:xfrm>
            <a:off x="255636" y="6632364"/>
            <a:ext cx="258275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defRPr/>
            </a:pPr>
            <a:r>
              <a:rPr lang="en-US" sz="600" kern="0" dirty="0">
                <a:solidFill>
                  <a:srgbClr val="FFFFFF"/>
                </a:solidFill>
                <a:ea typeface="ＭＳ Ｐゴシック" charset="0"/>
                <a:cs typeface="Calibri" charset="0"/>
              </a:rPr>
              <a:t>Copyright © 2017 The Nielsen Company. Confidential and proprietary.</a:t>
            </a:r>
          </a:p>
        </p:txBody>
      </p:sp>
    </p:spTree>
    <p:extLst>
      <p:ext uri="{BB962C8B-B14F-4D97-AF65-F5344CB8AC3E}">
        <p14:creationId xmlns:p14="http://schemas.microsoft.com/office/powerpoint/2010/main" val="24533849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Divider Slide BLUE">
    <p:spTree>
      <p:nvGrpSpPr>
        <p:cNvPr id="1" name=""/>
        <p:cNvGrpSpPr/>
        <p:nvPr/>
      </p:nvGrpSpPr>
      <p:grpSpPr>
        <a:xfrm>
          <a:off x="0" y="0"/>
          <a:ext cx="0" cy="0"/>
          <a:chOff x="0" y="0"/>
          <a:chExt cx="0" cy="0"/>
        </a:xfrm>
      </p:grpSpPr>
      <p:pic>
        <p:nvPicPr>
          <p:cNvPr id="3" name="Picture 2" descr="Blue shirt.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2" name="Picture 11" descr="Blue Stri.jp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0" y="0"/>
            <a:ext cx="231648" cy="6858000"/>
          </a:xfrm>
          <a:prstGeom prst="rect">
            <a:avLst/>
          </a:prstGeom>
        </p:spPr>
      </p:pic>
      <p:sp>
        <p:nvSpPr>
          <p:cNvPr id="8" name="Title 1"/>
          <p:cNvSpPr>
            <a:spLocks noGrp="1"/>
          </p:cNvSpPr>
          <p:nvPr>
            <p:ph type="ctrTitle"/>
          </p:nvPr>
        </p:nvSpPr>
        <p:spPr>
          <a:xfrm>
            <a:off x="336322" y="411448"/>
            <a:ext cx="8218686" cy="1310218"/>
          </a:xfrm>
        </p:spPr>
        <p:txBody>
          <a:bodyPr anchor="ctr"/>
          <a:lstStyle>
            <a:lvl1pPr algn="l">
              <a:lnSpc>
                <a:spcPct val="90000"/>
              </a:lnSpc>
              <a:tabLst>
                <a:tab pos="508000" algn="l"/>
              </a:tabLst>
              <a:defRPr sz="4200" b="1" cap="all" baseline="0">
                <a:solidFill>
                  <a:schemeClr val="tx2"/>
                </a:solidFill>
              </a:defRPr>
            </a:lvl1pPr>
          </a:lstStyle>
          <a:p>
            <a:r>
              <a:rPr lang="en-US" dirty="0"/>
              <a:t>Click to edit Master title style</a:t>
            </a:r>
          </a:p>
        </p:txBody>
      </p:sp>
      <p:sp>
        <p:nvSpPr>
          <p:cNvPr id="6" name="Rectangle 10"/>
          <p:cNvSpPr>
            <a:spLocks noChangeArrowheads="1"/>
          </p:cNvSpPr>
          <p:nvPr userDrawn="1"/>
        </p:nvSpPr>
        <p:spPr bwMode="gray">
          <a:xfrm rot="16200000">
            <a:off x="-1180192" y="5435465"/>
            <a:ext cx="256993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50000"/>
              </a:spcBef>
              <a:spcAft>
                <a:spcPct val="0"/>
              </a:spcAft>
            </a:pPr>
            <a:r>
              <a:rPr lang="en-US" sz="600" dirty="0">
                <a:solidFill>
                  <a:srgbClr val="FFFFFF"/>
                </a:solidFill>
                <a:ea typeface="ＭＳ Ｐゴシック" charset="0"/>
                <a:cs typeface="Calibri" charset="0"/>
              </a:rPr>
              <a:t>Copyright © 2017 The Nielsen Company. Confidential and proprietary.</a:t>
            </a:r>
          </a:p>
        </p:txBody>
      </p:sp>
    </p:spTree>
    <p:extLst>
      <p:ext uri="{BB962C8B-B14F-4D97-AF65-F5344CB8AC3E}">
        <p14:creationId xmlns:p14="http://schemas.microsoft.com/office/powerpoint/2010/main" val="33204978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Divider White">
    <p:spTree>
      <p:nvGrpSpPr>
        <p:cNvPr id="1" name=""/>
        <p:cNvGrpSpPr/>
        <p:nvPr/>
      </p:nvGrpSpPr>
      <p:grpSpPr>
        <a:xfrm>
          <a:off x="0" y="0"/>
          <a:ext cx="0" cy="0"/>
          <a:chOff x="0" y="0"/>
          <a:chExt cx="0" cy="0"/>
        </a:xfrm>
      </p:grpSpPr>
      <p:sp>
        <p:nvSpPr>
          <p:cNvPr id="2" name="Title 1"/>
          <p:cNvSpPr>
            <a:spLocks noGrp="1"/>
          </p:cNvSpPr>
          <p:nvPr>
            <p:ph type="title"/>
          </p:nvPr>
        </p:nvSpPr>
        <p:spPr>
          <a:xfrm>
            <a:off x="341227" y="2996184"/>
            <a:ext cx="8046720" cy="585216"/>
          </a:xfrm>
        </p:spPr>
        <p:txBody>
          <a:bodyPr anchor="t">
            <a:noAutofit/>
          </a:bodyPr>
          <a:lstStyle>
            <a:lvl1pPr algn="l">
              <a:defRPr sz="5000" b="1" cap="all"/>
            </a:lvl1pPr>
          </a:lstStyle>
          <a:p>
            <a:r>
              <a:rPr lang="en-US" dirty="0"/>
              <a:t>Click to edit Master title style</a:t>
            </a:r>
          </a:p>
        </p:txBody>
      </p:sp>
    </p:spTree>
    <p:extLst>
      <p:ext uri="{BB962C8B-B14F-4D97-AF65-F5344CB8AC3E}">
        <p14:creationId xmlns:p14="http://schemas.microsoft.com/office/powerpoint/2010/main" val="3953440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4_Divider Texture BLUE">
    <p:spTree>
      <p:nvGrpSpPr>
        <p:cNvPr id="1" name=""/>
        <p:cNvGrpSpPr/>
        <p:nvPr/>
      </p:nvGrpSpPr>
      <p:grpSpPr>
        <a:xfrm>
          <a:off x="0" y="0"/>
          <a:ext cx="0" cy="0"/>
          <a:chOff x="0" y="0"/>
          <a:chExt cx="0" cy="0"/>
        </a:xfrm>
      </p:grpSpPr>
      <p:pic>
        <p:nvPicPr>
          <p:cNvPr id="4" name="Picture 3" descr="Blue st.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5" name="Picture 4" descr="N-Element-Tab-White_RGB.png"/>
          <p:cNvPicPr>
            <a:picLocks/>
          </p:cNvPicPr>
          <p:nvPr userDrawn="1"/>
        </p:nvPicPr>
        <p:blipFill>
          <a:blip r:embed="rId3" cstate="email">
            <a:extLst>
              <a:ext uri="{28A0092B-C50C-407E-A947-70E740481C1C}">
                <a14:useLocalDpi xmlns:a14="http://schemas.microsoft.com/office/drawing/2010/main" val="0"/>
              </a:ext>
            </a:extLst>
          </a:blip>
          <a:stretch>
            <a:fillRect/>
          </a:stretch>
        </p:blipFill>
        <p:spPr>
          <a:xfrm>
            <a:off x="8610600" y="0"/>
            <a:ext cx="237744" cy="338328"/>
          </a:xfrm>
          <a:prstGeom prst="rect">
            <a:avLst/>
          </a:prstGeom>
          <a:noFill/>
          <a:ln>
            <a:noFill/>
          </a:ln>
        </p:spPr>
      </p:pic>
      <p:sp>
        <p:nvSpPr>
          <p:cNvPr id="9" name="Rectangle 10"/>
          <p:cNvSpPr>
            <a:spLocks noChangeArrowheads="1"/>
          </p:cNvSpPr>
          <p:nvPr userDrawn="1"/>
        </p:nvSpPr>
        <p:spPr bwMode="gray">
          <a:xfrm>
            <a:off x="255636" y="6632364"/>
            <a:ext cx="258275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defRPr/>
            </a:pPr>
            <a:r>
              <a:rPr lang="en-US" sz="600" kern="0" dirty="0">
                <a:solidFill>
                  <a:srgbClr val="FFFFFF"/>
                </a:solidFill>
                <a:ea typeface="ＭＳ Ｐゴシック" charset="0"/>
                <a:cs typeface="Calibri" charset="0"/>
              </a:rPr>
              <a:t>Copyright © 2017 The Nielsen Company. Confidential and proprietary.</a:t>
            </a:r>
          </a:p>
        </p:txBody>
      </p:sp>
      <p:sp>
        <p:nvSpPr>
          <p:cNvPr id="6" name="Title 1"/>
          <p:cNvSpPr>
            <a:spLocks noGrp="1"/>
          </p:cNvSpPr>
          <p:nvPr>
            <p:ph type="title"/>
          </p:nvPr>
        </p:nvSpPr>
        <p:spPr>
          <a:xfrm>
            <a:off x="341227" y="2996184"/>
            <a:ext cx="8046720" cy="585216"/>
          </a:xfrm>
        </p:spPr>
        <p:txBody>
          <a:bodyPr anchor="t">
            <a:noAutofit/>
          </a:bodyPr>
          <a:lstStyle>
            <a:lvl1pPr algn="l">
              <a:defRPr sz="5000" b="1" cap="all">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5264587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5_End Slide N-tab BLUE">
    <p:spTree>
      <p:nvGrpSpPr>
        <p:cNvPr id="1" name=""/>
        <p:cNvGrpSpPr/>
        <p:nvPr/>
      </p:nvGrpSpPr>
      <p:grpSpPr>
        <a:xfrm>
          <a:off x="0" y="0"/>
          <a:ext cx="0" cy="0"/>
          <a:chOff x="0" y="0"/>
          <a:chExt cx="0" cy="0"/>
        </a:xfrm>
      </p:grpSpPr>
      <p:pic>
        <p:nvPicPr>
          <p:cNvPr id="6" name="Picture 5" descr="Blue st.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7" name="Picture 6" descr="N-Element-Tab-Square-White_RGB.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3581400" y="2418910"/>
            <a:ext cx="1981200" cy="1982082"/>
          </a:xfrm>
          <a:prstGeom prst="rect">
            <a:avLst/>
          </a:prstGeom>
        </p:spPr>
      </p:pic>
      <p:sp>
        <p:nvSpPr>
          <p:cNvPr id="11" name="Rectangle 10"/>
          <p:cNvSpPr>
            <a:spLocks noChangeArrowheads="1"/>
          </p:cNvSpPr>
          <p:nvPr userDrawn="1"/>
        </p:nvSpPr>
        <p:spPr bwMode="gray">
          <a:xfrm>
            <a:off x="256032" y="6632364"/>
            <a:ext cx="258275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defRPr/>
            </a:pPr>
            <a:r>
              <a:rPr lang="en-US" sz="600" kern="0" dirty="0">
                <a:solidFill>
                  <a:srgbClr val="FFFFFF"/>
                </a:solidFill>
                <a:ea typeface="ＭＳ Ｐゴシック" charset="0"/>
                <a:cs typeface="Calibri" charset="0"/>
              </a:rPr>
              <a:t>Copyright © 2017 The Nielsen Company. Confidential and proprietary.</a:t>
            </a:r>
          </a:p>
        </p:txBody>
      </p:sp>
    </p:spTree>
    <p:extLst>
      <p:ext uri="{BB962C8B-B14F-4D97-AF65-F5344CB8AC3E}">
        <p14:creationId xmlns:p14="http://schemas.microsoft.com/office/powerpoint/2010/main" val="1599053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6_End Slide Full Logo BLUE">
    <p:spTree>
      <p:nvGrpSpPr>
        <p:cNvPr id="1" name=""/>
        <p:cNvGrpSpPr/>
        <p:nvPr/>
      </p:nvGrpSpPr>
      <p:grpSpPr>
        <a:xfrm>
          <a:off x="0" y="0"/>
          <a:ext cx="0" cy="0"/>
          <a:chOff x="0" y="0"/>
          <a:chExt cx="0" cy="0"/>
        </a:xfrm>
      </p:grpSpPr>
      <p:pic>
        <p:nvPicPr>
          <p:cNvPr id="7" name="Picture 6" descr="Blue st.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6" name="Picture 5" descr="Nielsen-Wordmark-White-RGB.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2375285" y="2590800"/>
            <a:ext cx="4393430" cy="1550768"/>
          </a:xfrm>
          <a:prstGeom prst="rect">
            <a:avLst/>
          </a:prstGeom>
        </p:spPr>
      </p:pic>
      <p:sp>
        <p:nvSpPr>
          <p:cNvPr id="8" name="Rectangle 7"/>
          <p:cNvSpPr>
            <a:spLocks noChangeArrowheads="1"/>
          </p:cNvSpPr>
          <p:nvPr userDrawn="1"/>
        </p:nvSpPr>
        <p:spPr bwMode="gray">
          <a:xfrm>
            <a:off x="256032" y="6632364"/>
            <a:ext cx="258275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defRPr/>
            </a:pPr>
            <a:r>
              <a:rPr lang="en-US" sz="600" kern="0" dirty="0">
                <a:solidFill>
                  <a:srgbClr val="FFFFFF"/>
                </a:solidFill>
                <a:ea typeface="ＭＳ Ｐゴシック" charset="0"/>
                <a:cs typeface="Calibri" charset="0"/>
              </a:rPr>
              <a:t>Copyright © 2017 The Nielsen Company. Confidential and proprietary.</a:t>
            </a:r>
          </a:p>
        </p:txBody>
      </p:sp>
    </p:spTree>
    <p:extLst>
      <p:ext uri="{BB962C8B-B14F-4D97-AF65-F5344CB8AC3E}">
        <p14:creationId xmlns:p14="http://schemas.microsoft.com/office/powerpoint/2010/main" val="6589930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9_Title N-tab PURPLE">
    <p:spTree>
      <p:nvGrpSpPr>
        <p:cNvPr id="1" name=""/>
        <p:cNvGrpSpPr/>
        <p:nvPr/>
      </p:nvGrpSpPr>
      <p:grpSpPr>
        <a:xfrm>
          <a:off x="0" y="0"/>
          <a:ext cx="0" cy="0"/>
          <a:chOff x="0" y="0"/>
          <a:chExt cx="0" cy="0"/>
        </a:xfrm>
      </p:grpSpPr>
      <p:pic>
        <p:nvPicPr>
          <p:cNvPr id="2" name="Picture 1" descr="Purple st.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ext Placeholder 2"/>
          <p:cNvSpPr>
            <a:spLocks noGrp="1"/>
          </p:cNvSpPr>
          <p:nvPr>
            <p:ph type="body" idx="17" hasCustomPrompt="1"/>
          </p:nvPr>
        </p:nvSpPr>
        <p:spPr>
          <a:xfrm>
            <a:off x="247426" y="5791200"/>
            <a:ext cx="2891063" cy="697394"/>
          </a:xfrm>
        </p:spPr>
        <p:txBody>
          <a:bodyPr anchor="b"/>
          <a:lstStyle>
            <a:lvl1pPr marL="0" indent="0" algn="l">
              <a:lnSpc>
                <a:spcPct val="100000"/>
              </a:lnSpc>
              <a:spcBef>
                <a:spcPts val="0"/>
              </a:spcBef>
              <a:buNone/>
              <a:defRPr sz="1200" b="0">
                <a:solidFill>
                  <a:srgbClr val="FFFF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6" name="Rectangle 10"/>
          <p:cNvSpPr>
            <a:spLocks noChangeArrowheads="1"/>
          </p:cNvSpPr>
          <p:nvPr userDrawn="1"/>
        </p:nvSpPr>
        <p:spPr bwMode="gray">
          <a:xfrm>
            <a:off x="255636" y="6632364"/>
            <a:ext cx="258275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defRPr/>
            </a:pPr>
            <a:r>
              <a:rPr lang="en-US" sz="600" kern="0" dirty="0">
                <a:solidFill>
                  <a:srgbClr val="FFFFFF"/>
                </a:solidFill>
                <a:ea typeface="ＭＳ Ｐゴシック" charset="0"/>
                <a:cs typeface="Calibri" charset="0"/>
              </a:rPr>
              <a:t>Copyright © 2017 The Nielsen Company. Confidential and proprietary.</a:t>
            </a:r>
          </a:p>
        </p:txBody>
      </p:sp>
      <p:pic>
        <p:nvPicPr>
          <p:cNvPr id="7" name="Picture 6" descr="N-Element-Tab-White_RGB.png"/>
          <p:cNvPicPr>
            <a:picLocks/>
          </p:cNvPicPr>
          <p:nvPr userDrawn="1"/>
        </p:nvPicPr>
        <p:blipFill>
          <a:blip r:embed="rId3" cstate="email">
            <a:extLst>
              <a:ext uri="{28A0092B-C50C-407E-A947-70E740481C1C}">
                <a14:useLocalDpi xmlns:a14="http://schemas.microsoft.com/office/drawing/2010/main" val="0"/>
              </a:ext>
            </a:extLst>
          </a:blip>
          <a:stretch>
            <a:fillRect/>
          </a:stretch>
        </p:blipFill>
        <p:spPr>
          <a:xfrm>
            <a:off x="8610600" y="0"/>
            <a:ext cx="237744" cy="338328"/>
          </a:xfrm>
          <a:prstGeom prst="rect">
            <a:avLst/>
          </a:prstGeom>
          <a:noFill/>
          <a:ln>
            <a:noFill/>
          </a:ln>
        </p:spPr>
      </p:pic>
      <p:sp>
        <p:nvSpPr>
          <p:cNvPr id="8" name="Title 1"/>
          <p:cNvSpPr>
            <a:spLocks noGrp="1"/>
          </p:cNvSpPr>
          <p:nvPr>
            <p:ph type="ctrTitle"/>
          </p:nvPr>
        </p:nvSpPr>
        <p:spPr>
          <a:xfrm>
            <a:off x="246888" y="2577432"/>
            <a:ext cx="6684264" cy="1310218"/>
          </a:xfrm>
        </p:spPr>
        <p:txBody>
          <a:bodyPr/>
          <a:lstStyle>
            <a:lvl1pPr algn="l">
              <a:lnSpc>
                <a:spcPct val="90000"/>
              </a:lnSpc>
              <a:tabLst>
                <a:tab pos="508000" algn="l"/>
              </a:tabLst>
              <a:defRPr sz="4200" b="1" cap="all" baseline="0">
                <a:solidFill>
                  <a:schemeClr val="bg1"/>
                </a:solidFill>
              </a:defRPr>
            </a:lvl1pPr>
          </a:lstStyle>
          <a:p>
            <a:r>
              <a:rPr lang="en-US" dirty="0"/>
              <a:t>Click to edit Master title style</a:t>
            </a:r>
          </a:p>
        </p:txBody>
      </p:sp>
      <p:sp>
        <p:nvSpPr>
          <p:cNvPr id="9" name="Subtitle 2"/>
          <p:cNvSpPr>
            <a:spLocks noGrp="1"/>
          </p:cNvSpPr>
          <p:nvPr>
            <p:ph type="subTitle" idx="1" hasCustomPrompt="1"/>
          </p:nvPr>
        </p:nvSpPr>
        <p:spPr>
          <a:xfrm>
            <a:off x="264135" y="4014216"/>
            <a:ext cx="6684264" cy="665162"/>
          </a:xfrm>
        </p:spPr>
        <p:txBody>
          <a:bodyPr tIns="0" bIns="0"/>
          <a:lstStyle>
            <a:lvl1pPr marL="0" indent="0" algn="l">
              <a:lnSpc>
                <a:spcPct val="100000"/>
              </a:lnSpc>
              <a:buNone/>
              <a:defRPr sz="2000" cap="none"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6596909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0_Title Full Logo PURPLE">
    <p:spTree>
      <p:nvGrpSpPr>
        <p:cNvPr id="1" name=""/>
        <p:cNvGrpSpPr/>
        <p:nvPr/>
      </p:nvGrpSpPr>
      <p:grpSpPr>
        <a:xfrm>
          <a:off x="0" y="0"/>
          <a:ext cx="0" cy="0"/>
          <a:chOff x="0" y="0"/>
          <a:chExt cx="0" cy="0"/>
        </a:xfrm>
      </p:grpSpPr>
      <p:pic>
        <p:nvPicPr>
          <p:cNvPr id="2" name="Picture 1" descr="Purple st.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7" hasCustomPrompt="1"/>
          </p:nvPr>
        </p:nvSpPr>
        <p:spPr>
          <a:xfrm>
            <a:off x="247426" y="5791200"/>
            <a:ext cx="2891063" cy="697394"/>
          </a:xfrm>
        </p:spPr>
        <p:txBody>
          <a:bodyPr anchor="b"/>
          <a:lstStyle>
            <a:lvl1pPr marL="0" indent="0" algn="l">
              <a:lnSpc>
                <a:spcPct val="100000"/>
              </a:lnSpc>
              <a:spcBef>
                <a:spcPts val="0"/>
              </a:spcBef>
              <a:buNone/>
              <a:defRPr sz="1200" b="0">
                <a:solidFill>
                  <a:srgbClr val="FFFF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4" name="Rectangle 10"/>
          <p:cNvSpPr>
            <a:spLocks noChangeArrowheads="1"/>
          </p:cNvSpPr>
          <p:nvPr userDrawn="1"/>
        </p:nvSpPr>
        <p:spPr bwMode="gray">
          <a:xfrm>
            <a:off x="255636" y="6632364"/>
            <a:ext cx="258275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defRPr/>
            </a:pPr>
            <a:r>
              <a:rPr lang="en-US" sz="600" kern="0" dirty="0">
                <a:solidFill>
                  <a:srgbClr val="FFFFFF"/>
                </a:solidFill>
                <a:ea typeface="ＭＳ Ｐゴシック" charset="0"/>
                <a:cs typeface="Calibri" charset="0"/>
              </a:rPr>
              <a:t>Copyright © 2017 The Nielsen Company. Confidential and proprietary.</a:t>
            </a:r>
          </a:p>
        </p:txBody>
      </p:sp>
      <p:pic>
        <p:nvPicPr>
          <p:cNvPr id="7" name="Picture 6" descr="Nielsen_R.png"/>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invGray">
          <a:xfrm>
            <a:off x="364066" y="2081657"/>
            <a:ext cx="1171422" cy="414250"/>
          </a:xfrm>
          <a:prstGeom prst="rect">
            <a:avLst/>
          </a:prstGeom>
        </p:spPr>
      </p:pic>
      <p:sp>
        <p:nvSpPr>
          <p:cNvPr id="8" name="Title 1"/>
          <p:cNvSpPr>
            <a:spLocks noGrp="1"/>
          </p:cNvSpPr>
          <p:nvPr>
            <p:ph type="ctrTitle"/>
          </p:nvPr>
        </p:nvSpPr>
        <p:spPr>
          <a:xfrm>
            <a:off x="246888" y="2577432"/>
            <a:ext cx="6684264" cy="1310218"/>
          </a:xfrm>
        </p:spPr>
        <p:txBody>
          <a:bodyPr/>
          <a:lstStyle>
            <a:lvl1pPr algn="l">
              <a:lnSpc>
                <a:spcPct val="90000"/>
              </a:lnSpc>
              <a:tabLst>
                <a:tab pos="508000" algn="l"/>
              </a:tabLst>
              <a:defRPr sz="4200" b="1" cap="all" baseline="0">
                <a:solidFill>
                  <a:schemeClr val="bg1"/>
                </a:solidFill>
              </a:defRPr>
            </a:lvl1pPr>
          </a:lstStyle>
          <a:p>
            <a:r>
              <a:rPr lang="en-US" dirty="0"/>
              <a:t>Click to edit Master title style</a:t>
            </a:r>
          </a:p>
        </p:txBody>
      </p:sp>
      <p:sp>
        <p:nvSpPr>
          <p:cNvPr id="9" name="Subtitle 2"/>
          <p:cNvSpPr>
            <a:spLocks noGrp="1"/>
          </p:cNvSpPr>
          <p:nvPr>
            <p:ph type="subTitle" idx="1" hasCustomPrompt="1"/>
          </p:nvPr>
        </p:nvSpPr>
        <p:spPr>
          <a:xfrm>
            <a:off x="264135" y="4014216"/>
            <a:ext cx="6684264" cy="665162"/>
          </a:xfrm>
        </p:spPr>
        <p:txBody>
          <a:bodyPr tIns="0" bIns="0"/>
          <a:lstStyle>
            <a:lvl1pPr marL="0" indent="0" algn="l">
              <a:lnSpc>
                <a:spcPct val="100000"/>
              </a:lnSpc>
              <a:buNone/>
              <a:defRPr sz="2000" cap="none"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13958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02_Title Full Logo BLUE">
    <p:spTree>
      <p:nvGrpSpPr>
        <p:cNvPr id="1" name=""/>
        <p:cNvGrpSpPr/>
        <p:nvPr/>
      </p:nvGrpSpPr>
      <p:grpSpPr>
        <a:xfrm>
          <a:off x="0" y="0"/>
          <a:ext cx="0" cy="0"/>
          <a:chOff x="0" y="0"/>
          <a:chExt cx="0" cy="0"/>
        </a:xfrm>
      </p:grpSpPr>
      <p:pic>
        <p:nvPicPr>
          <p:cNvPr id="2" name="Picture 1" descr="Blue st.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hasCustomPrompt="1"/>
          </p:nvPr>
        </p:nvSpPr>
        <p:spPr>
          <a:xfrm>
            <a:off x="275680" y="4014216"/>
            <a:ext cx="6684264" cy="665162"/>
          </a:xfrm>
        </p:spPr>
        <p:txBody>
          <a:bodyPr tIns="0" bIns="0"/>
          <a:lstStyle>
            <a:lvl1pPr marL="0" indent="0" algn="l">
              <a:lnSpc>
                <a:spcPct val="100000"/>
              </a:lnSpc>
              <a:buNone/>
              <a:defRPr sz="2000" cap="none"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Text Placeholder 2"/>
          <p:cNvSpPr>
            <a:spLocks noGrp="1"/>
          </p:cNvSpPr>
          <p:nvPr>
            <p:ph type="body" idx="17" hasCustomPrompt="1"/>
          </p:nvPr>
        </p:nvSpPr>
        <p:spPr>
          <a:xfrm>
            <a:off x="247426" y="5791200"/>
            <a:ext cx="2891063" cy="697394"/>
          </a:xfrm>
        </p:spPr>
        <p:txBody>
          <a:bodyPr anchor="b"/>
          <a:lstStyle>
            <a:lvl1pPr marL="0" indent="0" algn="l">
              <a:lnSpc>
                <a:spcPct val="100000"/>
              </a:lnSpc>
              <a:spcBef>
                <a:spcPts val="0"/>
              </a:spcBef>
              <a:buNone/>
              <a:defRPr sz="1200" b="0">
                <a:solidFill>
                  <a:srgbClr val="FFFF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5" name="Title 1"/>
          <p:cNvSpPr>
            <a:spLocks noGrp="1"/>
          </p:cNvSpPr>
          <p:nvPr>
            <p:ph type="ctrTitle"/>
          </p:nvPr>
        </p:nvSpPr>
        <p:spPr>
          <a:xfrm>
            <a:off x="246888" y="2577432"/>
            <a:ext cx="6684264" cy="1310218"/>
          </a:xfrm>
        </p:spPr>
        <p:txBody>
          <a:bodyPr/>
          <a:lstStyle>
            <a:lvl1pPr algn="l">
              <a:lnSpc>
                <a:spcPct val="90000"/>
              </a:lnSpc>
              <a:tabLst>
                <a:tab pos="508000" algn="l"/>
              </a:tabLst>
              <a:defRPr sz="4200" b="1" cap="all" baseline="0">
                <a:solidFill>
                  <a:schemeClr val="bg1"/>
                </a:solidFill>
              </a:defRPr>
            </a:lvl1pPr>
          </a:lstStyle>
          <a:p>
            <a:r>
              <a:rPr lang="en-US" dirty="0"/>
              <a:t>Click to edit Master title style</a:t>
            </a:r>
          </a:p>
        </p:txBody>
      </p:sp>
      <p:sp>
        <p:nvSpPr>
          <p:cNvPr id="6" name="Rectangle 10"/>
          <p:cNvSpPr>
            <a:spLocks noChangeArrowheads="1"/>
          </p:cNvSpPr>
          <p:nvPr userDrawn="1"/>
        </p:nvSpPr>
        <p:spPr bwMode="gray">
          <a:xfrm>
            <a:off x="255636" y="6632364"/>
            <a:ext cx="258275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defRPr/>
            </a:pPr>
            <a:r>
              <a:rPr lang="en-US" sz="600" kern="0" dirty="0">
                <a:solidFill>
                  <a:srgbClr val="FFFFFF"/>
                </a:solidFill>
                <a:ea typeface="ＭＳ Ｐゴシック" charset="0"/>
                <a:cs typeface="Calibri" charset="0"/>
              </a:rPr>
              <a:t>Copyright © 2017 The Nielsen Company. Confidential and proprietary.</a:t>
            </a:r>
          </a:p>
        </p:txBody>
      </p:sp>
      <p:pic>
        <p:nvPicPr>
          <p:cNvPr id="7" name="Picture 6" descr="Nielsen_R.png"/>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invGray">
          <a:xfrm>
            <a:off x="364066" y="2081657"/>
            <a:ext cx="1171422" cy="414250"/>
          </a:xfrm>
          <a:prstGeom prst="rect">
            <a:avLst/>
          </a:prstGeom>
        </p:spPr>
      </p:pic>
    </p:spTree>
    <p:extLst>
      <p:ext uri="{BB962C8B-B14F-4D97-AF65-F5344CB8AC3E}">
        <p14:creationId xmlns:p14="http://schemas.microsoft.com/office/powerpoint/2010/main" val="35058774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22_Title N-tab White">
    <p:spTree>
      <p:nvGrpSpPr>
        <p:cNvPr id="1" name=""/>
        <p:cNvGrpSpPr/>
        <p:nvPr/>
      </p:nvGrpSpPr>
      <p:grpSpPr>
        <a:xfrm>
          <a:off x="0" y="0"/>
          <a:ext cx="0" cy="0"/>
          <a:chOff x="0" y="0"/>
          <a:chExt cx="0" cy="0"/>
        </a:xfrm>
      </p:grpSpPr>
      <p:pic>
        <p:nvPicPr>
          <p:cNvPr id="13" name="Picture 12" descr="Purple shirt.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1" name="Picture 10" descr="Purple Stri.jp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0" y="0"/>
            <a:ext cx="231648" cy="6858000"/>
          </a:xfrm>
          <a:prstGeom prst="rect">
            <a:avLst/>
          </a:prstGeom>
        </p:spPr>
      </p:pic>
      <p:sp>
        <p:nvSpPr>
          <p:cNvPr id="12" name="Text Placeholder 2"/>
          <p:cNvSpPr>
            <a:spLocks noGrp="1"/>
          </p:cNvSpPr>
          <p:nvPr>
            <p:ph type="body" idx="17" hasCustomPrompt="1"/>
          </p:nvPr>
        </p:nvSpPr>
        <p:spPr>
          <a:xfrm>
            <a:off x="336851" y="6008206"/>
            <a:ext cx="2891063" cy="697394"/>
          </a:xfrm>
        </p:spPr>
        <p:txBody>
          <a:bodyPr anchor="b"/>
          <a:lstStyle>
            <a:lvl1pPr marL="0" indent="0" algn="l">
              <a:lnSpc>
                <a:spcPct val="100000"/>
              </a:lnSpc>
              <a:spcBef>
                <a:spcPts val="0"/>
              </a:spcBef>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9" name="Rectangle 10"/>
          <p:cNvSpPr>
            <a:spLocks noChangeArrowheads="1"/>
          </p:cNvSpPr>
          <p:nvPr userDrawn="1"/>
        </p:nvSpPr>
        <p:spPr bwMode="gray">
          <a:xfrm rot="16200000">
            <a:off x="-1180192" y="5435465"/>
            <a:ext cx="256993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50000"/>
              </a:spcBef>
              <a:spcAft>
                <a:spcPct val="0"/>
              </a:spcAft>
            </a:pPr>
            <a:r>
              <a:rPr lang="en-US" sz="600" dirty="0">
                <a:solidFill>
                  <a:srgbClr val="FFFFFF"/>
                </a:solidFill>
                <a:ea typeface="ＭＳ Ｐゴシック" charset="0"/>
                <a:cs typeface="Calibri" charset="0"/>
              </a:rPr>
              <a:t>Copyright © 2017 The Nielsen Company. Confidential and proprietary.</a:t>
            </a:r>
          </a:p>
        </p:txBody>
      </p:sp>
      <p:sp>
        <p:nvSpPr>
          <p:cNvPr id="14" name="Title 1"/>
          <p:cNvSpPr>
            <a:spLocks noGrp="1"/>
          </p:cNvSpPr>
          <p:nvPr>
            <p:ph type="ctrTitle"/>
          </p:nvPr>
        </p:nvSpPr>
        <p:spPr>
          <a:xfrm>
            <a:off x="336322" y="461584"/>
            <a:ext cx="8218686" cy="1310218"/>
          </a:xfrm>
        </p:spPr>
        <p:txBody>
          <a:bodyPr anchor="ctr"/>
          <a:lstStyle>
            <a:lvl1pPr algn="l">
              <a:lnSpc>
                <a:spcPct val="90000"/>
              </a:lnSpc>
              <a:tabLst>
                <a:tab pos="508000" algn="l"/>
              </a:tabLst>
              <a:defRPr sz="4200" b="1" cap="all" baseline="0">
                <a:solidFill>
                  <a:schemeClr val="tx2"/>
                </a:solidFill>
              </a:defRPr>
            </a:lvl1pPr>
          </a:lstStyle>
          <a:p>
            <a:r>
              <a:rPr lang="en-US" dirty="0"/>
              <a:t>Click to edit Master title style</a:t>
            </a:r>
          </a:p>
        </p:txBody>
      </p:sp>
    </p:spTree>
    <p:extLst>
      <p:ext uri="{BB962C8B-B14F-4D97-AF65-F5344CB8AC3E}">
        <p14:creationId xmlns:p14="http://schemas.microsoft.com/office/powerpoint/2010/main" val="27375166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1_Title N-tab White">
    <p:spTree>
      <p:nvGrpSpPr>
        <p:cNvPr id="1" name=""/>
        <p:cNvGrpSpPr/>
        <p:nvPr/>
      </p:nvGrpSpPr>
      <p:grpSpPr>
        <a:xfrm>
          <a:off x="0" y="0"/>
          <a:ext cx="0" cy="0"/>
          <a:chOff x="0" y="0"/>
          <a:chExt cx="0" cy="0"/>
        </a:xfrm>
      </p:grpSpPr>
      <p:pic>
        <p:nvPicPr>
          <p:cNvPr id="11" name="Picture 10" descr="Purple Stri.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231648" cy="6858000"/>
          </a:xfrm>
          <a:prstGeom prst="rect">
            <a:avLst/>
          </a:prstGeom>
        </p:spPr>
      </p:pic>
      <p:sp>
        <p:nvSpPr>
          <p:cNvPr id="12" name="Text Placeholder 2"/>
          <p:cNvSpPr>
            <a:spLocks noGrp="1"/>
          </p:cNvSpPr>
          <p:nvPr>
            <p:ph type="body" idx="17" hasCustomPrompt="1"/>
          </p:nvPr>
        </p:nvSpPr>
        <p:spPr>
          <a:xfrm>
            <a:off x="336851" y="6008206"/>
            <a:ext cx="2891063" cy="697394"/>
          </a:xfrm>
        </p:spPr>
        <p:txBody>
          <a:bodyPr anchor="b"/>
          <a:lstStyle>
            <a:lvl1pPr marL="0" indent="0" algn="l">
              <a:lnSpc>
                <a:spcPct val="100000"/>
              </a:lnSpc>
              <a:spcBef>
                <a:spcPts val="0"/>
              </a:spcBef>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9" name="Rectangle 10"/>
          <p:cNvSpPr>
            <a:spLocks noChangeArrowheads="1"/>
          </p:cNvSpPr>
          <p:nvPr userDrawn="1"/>
        </p:nvSpPr>
        <p:spPr bwMode="gray">
          <a:xfrm rot="16200000">
            <a:off x="-1180192" y="5435465"/>
            <a:ext cx="256993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50000"/>
              </a:spcBef>
              <a:spcAft>
                <a:spcPct val="0"/>
              </a:spcAft>
            </a:pPr>
            <a:r>
              <a:rPr lang="en-US" sz="600" dirty="0">
                <a:solidFill>
                  <a:srgbClr val="FFFFFF"/>
                </a:solidFill>
                <a:ea typeface="ＭＳ Ｐゴシック" charset="0"/>
                <a:cs typeface="Calibri" charset="0"/>
              </a:rPr>
              <a:t>Copyright © 2017 The Nielsen Company. Confidential and proprietary.</a:t>
            </a:r>
          </a:p>
        </p:txBody>
      </p:sp>
      <p:pic>
        <p:nvPicPr>
          <p:cNvPr id="8" name="Picture 7" descr="N Element Tab Square-Blue_RGB.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459399" y="2133600"/>
            <a:ext cx="378801" cy="378969"/>
          </a:xfrm>
          <a:prstGeom prst="rect">
            <a:avLst/>
          </a:prstGeom>
        </p:spPr>
      </p:pic>
      <p:sp>
        <p:nvSpPr>
          <p:cNvPr id="14" name="Title 1"/>
          <p:cNvSpPr>
            <a:spLocks noGrp="1"/>
          </p:cNvSpPr>
          <p:nvPr>
            <p:ph type="ctrTitle"/>
          </p:nvPr>
        </p:nvSpPr>
        <p:spPr>
          <a:xfrm>
            <a:off x="336322" y="2583948"/>
            <a:ext cx="6674078" cy="1310218"/>
          </a:xfrm>
        </p:spPr>
        <p:txBody>
          <a:bodyPr/>
          <a:lstStyle>
            <a:lvl1pPr algn="l">
              <a:lnSpc>
                <a:spcPct val="90000"/>
              </a:lnSpc>
              <a:tabLst>
                <a:tab pos="508000" algn="l"/>
              </a:tabLst>
              <a:defRPr sz="4200" b="1" cap="all" baseline="0">
                <a:solidFill>
                  <a:schemeClr val="tx2"/>
                </a:solidFill>
              </a:defRPr>
            </a:lvl1pPr>
          </a:lstStyle>
          <a:p>
            <a:r>
              <a:rPr lang="en-US" dirty="0"/>
              <a:t>Click to edit Master title style</a:t>
            </a:r>
          </a:p>
        </p:txBody>
      </p:sp>
      <p:sp>
        <p:nvSpPr>
          <p:cNvPr id="10" name="Subtitle 2"/>
          <p:cNvSpPr>
            <a:spLocks noGrp="1"/>
          </p:cNvSpPr>
          <p:nvPr>
            <p:ph type="subTitle" idx="1" hasCustomPrompt="1"/>
          </p:nvPr>
        </p:nvSpPr>
        <p:spPr>
          <a:xfrm>
            <a:off x="366976" y="4014216"/>
            <a:ext cx="6598131" cy="665162"/>
          </a:xfrm>
        </p:spPr>
        <p:txBody>
          <a:bodyPr tIns="0" bIns="0"/>
          <a:lstStyle>
            <a:lvl1pPr marL="0" indent="0" algn="l">
              <a:lnSpc>
                <a:spcPct val="100000"/>
              </a:lnSpc>
              <a:buNone/>
              <a:defRPr sz="2000" cap="none" baseline="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6638526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2_Title Full Logo White">
    <p:spTree>
      <p:nvGrpSpPr>
        <p:cNvPr id="1" name=""/>
        <p:cNvGrpSpPr/>
        <p:nvPr/>
      </p:nvGrpSpPr>
      <p:grpSpPr>
        <a:xfrm>
          <a:off x="0" y="0"/>
          <a:ext cx="0" cy="0"/>
          <a:chOff x="0" y="0"/>
          <a:chExt cx="0" cy="0"/>
        </a:xfrm>
      </p:grpSpPr>
      <p:pic>
        <p:nvPicPr>
          <p:cNvPr id="9" name="Picture 8" descr="Purple Stri.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231648" cy="6858000"/>
          </a:xfrm>
          <a:prstGeom prst="rect">
            <a:avLst/>
          </a:prstGeom>
        </p:spPr>
      </p:pic>
      <p:sp>
        <p:nvSpPr>
          <p:cNvPr id="12" name="Text Placeholder 2"/>
          <p:cNvSpPr>
            <a:spLocks noGrp="1"/>
          </p:cNvSpPr>
          <p:nvPr>
            <p:ph type="body" idx="17" hasCustomPrompt="1"/>
          </p:nvPr>
        </p:nvSpPr>
        <p:spPr>
          <a:xfrm>
            <a:off x="336322" y="6008206"/>
            <a:ext cx="2891063" cy="697394"/>
          </a:xfrm>
        </p:spPr>
        <p:txBody>
          <a:bodyPr anchor="b"/>
          <a:lstStyle>
            <a:lvl1pPr marL="0" indent="0" algn="l">
              <a:lnSpc>
                <a:spcPct val="100000"/>
              </a:lnSpc>
              <a:spcBef>
                <a:spcPts val="0"/>
              </a:spcBef>
              <a:buNone/>
              <a:defRPr sz="1200" b="0">
                <a:solidFill>
                  <a:srgbClr val="00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8" name="Rectangle 10"/>
          <p:cNvSpPr>
            <a:spLocks noChangeArrowheads="1"/>
          </p:cNvSpPr>
          <p:nvPr userDrawn="1"/>
        </p:nvSpPr>
        <p:spPr bwMode="gray">
          <a:xfrm rot="16200000">
            <a:off x="-1180192" y="5435465"/>
            <a:ext cx="256993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50000"/>
              </a:spcBef>
              <a:spcAft>
                <a:spcPct val="0"/>
              </a:spcAft>
            </a:pPr>
            <a:r>
              <a:rPr lang="en-US" sz="600" dirty="0">
                <a:solidFill>
                  <a:srgbClr val="FFFFFF"/>
                </a:solidFill>
                <a:ea typeface="ＭＳ Ｐゴシック" charset="0"/>
                <a:cs typeface="Calibri" charset="0"/>
              </a:rPr>
              <a:t>Copyright © 2017 The Nielsen Company. Confidential and proprietary.</a:t>
            </a:r>
          </a:p>
        </p:txBody>
      </p:sp>
      <p:pic>
        <p:nvPicPr>
          <p:cNvPr id="13" name="Picture 12" descr="Nielsen-Wordmark-Color-RGB.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445783" y="2095350"/>
            <a:ext cx="1191659" cy="420624"/>
          </a:xfrm>
          <a:prstGeom prst="rect">
            <a:avLst/>
          </a:prstGeom>
        </p:spPr>
      </p:pic>
      <p:sp>
        <p:nvSpPr>
          <p:cNvPr id="16" name="Title 1"/>
          <p:cNvSpPr>
            <a:spLocks noGrp="1"/>
          </p:cNvSpPr>
          <p:nvPr>
            <p:ph type="ctrTitle"/>
          </p:nvPr>
        </p:nvSpPr>
        <p:spPr>
          <a:xfrm>
            <a:off x="336322" y="2583948"/>
            <a:ext cx="6674078" cy="1310218"/>
          </a:xfrm>
        </p:spPr>
        <p:txBody>
          <a:bodyPr/>
          <a:lstStyle>
            <a:lvl1pPr algn="l">
              <a:lnSpc>
                <a:spcPct val="90000"/>
              </a:lnSpc>
              <a:tabLst>
                <a:tab pos="508000" algn="l"/>
              </a:tabLst>
              <a:defRPr sz="4200" b="1" cap="all" baseline="0">
                <a:solidFill>
                  <a:schemeClr val="tx2"/>
                </a:solidFill>
              </a:defRPr>
            </a:lvl1pPr>
          </a:lstStyle>
          <a:p>
            <a:r>
              <a:rPr lang="en-US" dirty="0"/>
              <a:t>Click to edit Master title style</a:t>
            </a:r>
          </a:p>
        </p:txBody>
      </p:sp>
      <p:sp>
        <p:nvSpPr>
          <p:cNvPr id="10" name="Subtitle 2"/>
          <p:cNvSpPr>
            <a:spLocks noGrp="1"/>
          </p:cNvSpPr>
          <p:nvPr>
            <p:ph type="subTitle" idx="1" hasCustomPrompt="1"/>
          </p:nvPr>
        </p:nvSpPr>
        <p:spPr>
          <a:xfrm>
            <a:off x="366976" y="4014216"/>
            <a:ext cx="6598131" cy="665162"/>
          </a:xfrm>
        </p:spPr>
        <p:txBody>
          <a:bodyPr tIns="0" bIns="0"/>
          <a:lstStyle>
            <a:lvl1pPr marL="0" indent="0" algn="l">
              <a:lnSpc>
                <a:spcPct val="100000"/>
              </a:lnSpc>
              <a:buNone/>
              <a:defRPr sz="2000" cap="none" baseline="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1222540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3_Title and Content">
    <p:spTree>
      <p:nvGrpSpPr>
        <p:cNvPr id="1" name=""/>
        <p:cNvGrpSpPr/>
        <p:nvPr/>
      </p:nvGrpSpPr>
      <p:grpSpPr>
        <a:xfrm>
          <a:off x="0" y="0"/>
          <a:ext cx="0" cy="0"/>
          <a:chOff x="0" y="0"/>
          <a:chExt cx="0" cy="0"/>
        </a:xfrm>
      </p:grpSpPr>
      <p:sp>
        <p:nvSpPr>
          <p:cNvPr id="9" name="Title 8"/>
          <p:cNvSpPr>
            <a:spLocks noGrp="1"/>
          </p:cNvSpPr>
          <p:nvPr>
            <p:ph type="title"/>
          </p:nvPr>
        </p:nvSpPr>
        <p:spPr>
          <a:xfrm>
            <a:off x="594360" y="676656"/>
            <a:ext cx="8144616" cy="571500"/>
          </a:xfrm>
        </p:spPr>
        <p:txBody>
          <a:bodyPr/>
          <a:lstStyle>
            <a:lvl1pPr>
              <a:defRPr baseline="0">
                <a:solidFill>
                  <a:schemeClr val="tx2"/>
                </a:solidFill>
              </a:defRPr>
            </a:lvl1pPr>
          </a:lstStyle>
          <a:p>
            <a:r>
              <a:rPr lang="en-US"/>
              <a:t>Click to edit Master title style</a:t>
            </a:r>
            <a:endParaRPr lang="en-US" dirty="0"/>
          </a:p>
        </p:txBody>
      </p:sp>
      <p:sp>
        <p:nvSpPr>
          <p:cNvPr id="5" name="Content Placeholder 4"/>
          <p:cNvSpPr>
            <a:spLocks noGrp="1"/>
          </p:cNvSpPr>
          <p:nvPr>
            <p:ph sz="quarter" idx="14" hasCustomPrompt="1"/>
          </p:nvPr>
        </p:nvSpPr>
        <p:spPr>
          <a:xfrm>
            <a:off x="594360" y="2020824"/>
            <a:ext cx="8168640" cy="4079875"/>
          </a:xfrm>
        </p:spPr>
        <p:txBody>
          <a:bodyPr/>
          <a:lstStyle>
            <a:lvl1pPr>
              <a:spcBef>
                <a:spcPts val="800"/>
              </a:spcBef>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2"/>
          <p:cNvSpPr>
            <a:spLocks noGrp="1"/>
          </p:cNvSpPr>
          <p:nvPr>
            <p:ph type="body" idx="13" hasCustomPrompt="1"/>
          </p:nvPr>
        </p:nvSpPr>
        <p:spPr>
          <a:xfrm>
            <a:off x="594360" y="1280160"/>
            <a:ext cx="8160322" cy="315118"/>
          </a:xfrm>
        </p:spPr>
        <p:txBody>
          <a:bodyPr tIns="0" bIns="0"/>
          <a:lstStyle>
            <a:lvl1pPr marL="0" indent="0">
              <a:spcBef>
                <a:spcPts val="0"/>
              </a:spcBef>
              <a:buNone/>
              <a:defRPr sz="18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pic>
        <p:nvPicPr>
          <p:cNvPr id="6" name="Picture 5" descr="Purple Stri.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231648" cy="6858000"/>
          </a:xfrm>
          <a:prstGeom prst="rect">
            <a:avLst/>
          </a:prstGeom>
        </p:spPr>
      </p:pic>
      <p:sp>
        <p:nvSpPr>
          <p:cNvPr id="7" name="Rectangle 10"/>
          <p:cNvSpPr>
            <a:spLocks noChangeArrowheads="1"/>
          </p:cNvSpPr>
          <p:nvPr userDrawn="1"/>
        </p:nvSpPr>
        <p:spPr bwMode="gray">
          <a:xfrm rot="16200000">
            <a:off x="-1180192" y="5435465"/>
            <a:ext cx="256993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50000"/>
              </a:spcBef>
              <a:spcAft>
                <a:spcPct val="0"/>
              </a:spcAft>
            </a:pPr>
            <a:r>
              <a:rPr lang="en-US" sz="600" dirty="0">
                <a:solidFill>
                  <a:srgbClr val="FFFFFF"/>
                </a:solidFill>
                <a:ea typeface="ＭＳ Ｐゴシック" charset="0"/>
                <a:cs typeface="Calibri" charset="0"/>
              </a:rPr>
              <a:t>Copyright © 2017 The Nielsen Company. Confidential and proprietary.</a:t>
            </a:r>
          </a:p>
        </p:txBody>
      </p:sp>
      <p:sp>
        <p:nvSpPr>
          <p:cNvPr id="8" name="Footer Placeholder 1"/>
          <p:cNvSpPr>
            <a:spLocks noGrp="1"/>
          </p:cNvSpPr>
          <p:nvPr>
            <p:ph type="ftr" sz="quarter" idx="17"/>
          </p:nvPr>
        </p:nvSpPr>
        <p:spPr>
          <a:xfrm>
            <a:off x="609600" y="6095999"/>
            <a:ext cx="8153400" cy="628361"/>
          </a:xfrm>
          <a:prstGeom prst="rect">
            <a:avLst/>
          </a:prstGeom>
        </p:spPr>
        <p:txBody>
          <a:bodyPr/>
          <a:lstStyle>
            <a:lvl1pPr>
              <a:spcBef>
                <a:spcPts val="60"/>
              </a:spcBef>
              <a:defRPr sz="800"/>
            </a:lvl1pPr>
          </a:lstStyle>
          <a:p>
            <a:pPr fontAlgn="base">
              <a:spcAft>
                <a:spcPct val="0"/>
              </a:spcAft>
            </a:pPr>
            <a:r>
              <a:rPr lang="en-US" dirty="0">
                <a:solidFill>
                  <a:srgbClr val="000000"/>
                </a:solidFill>
                <a:latin typeface="Calibri" charset="0"/>
                <a:ea typeface="ＭＳ Ｐゴシック" charset="0"/>
              </a:rPr>
              <a:t>Click to edit text</a:t>
            </a:r>
          </a:p>
        </p:txBody>
      </p:sp>
    </p:spTree>
    <p:extLst>
      <p:ext uri="{BB962C8B-B14F-4D97-AF65-F5344CB8AC3E}">
        <p14:creationId xmlns:p14="http://schemas.microsoft.com/office/powerpoint/2010/main" val="27850939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4_Title only">
    <p:spTree>
      <p:nvGrpSpPr>
        <p:cNvPr id="1" name=""/>
        <p:cNvGrpSpPr/>
        <p:nvPr/>
      </p:nvGrpSpPr>
      <p:grpSpPr>
        <a:xfrm>
          <a:off x="0" y="0"/>
          <a:ext cx="0" cy="0"/>
          <a:chOff x="0" y="0"/>
          <a:chExt cx="0" cy="0"/>
        </a:xfrm>
      </p:grpSpPr>
      <p:sp>
        <p:nvSpPr>
          <p:cNvPr id="9" name="Title 8"/>
          <p:cNvSpPr>
            <a:spLocks noGrp="1"/>
          </p:cNvSpPr>
          <p:nvPr>
            <p:ph type="title"/>
          </p:nvPr>
        </p:nvSpPr>
        <p:spPr>
          <a:xfrm>
            <a:off x="594360" y="676656"/>
            <a:ext cx="8166672" cy="571500"/>
          </a:xfrm>
        </p:spPr>
        <p:txBody>
          <a:bodyPr/>
          <a:lstStyle>
            <a:lvl1pPr>
              <a:defRPr baseline="0">
                <a:solidFill>
                  <a:schemeClr val="tx2"/>
                </a:solidFill>
              </a:defRPr>
            </a:lvl1pPr>
          </a:lstStyle>
          <a:p>
            <a:r>
              <a:rPr lang="en-US" dirty="0"/>
              <a:t>Click to edit Master title style</a:t>
            </a:r>
          </a:p>
        </p:txBody>
      </p:sp>
      <p:sp>
        <p:nvSpPr>
          <p:cNvPr id="8" name="Text Placeholder 2"/>
          <p:cNvSpPr>
            <a:spLocks noGrp="1"/>
          </p:cNvSpPr>
          <p:nvPr>
            <p:ph type="body" idx="13" hasCustomPrompt="1"/>
          </p:nvPr>
        </p:nvSpPr>
        <p:spPr>
          <a:xfrm>
            <a:off x="594360" y="1280160"/>
            <a:ext cx="8160322" cy="315118"/>
          </a:xfrm>
        </p:spPr>
        <p:txBody>
          <a:bodyPr tIns="0" bIns="0"/>
          <a:lstStyle>
            <a:lvl1pPr marL="0" indent="0">
              <a:spcBef>
                <a:spcPts val="0"/>
              </a:spcBef>
              <a:buNone/>
              <a:defRPr sz="18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Footer Placeholder 1"/>
          <p:cNvSpPr>
            <a:spLocks noGrp="1"/>
          </p:cNvSpPr>
          <p:nvPr>
            <p:ph type="ftr" sz="quarter" idx="15"/>
          </p:nvPr>
        </p:nvSpPr>
        <p:spPr>
          <a:xfrm>
            <a:off x="609600" y="6095999"/>
            <a:ext cx="8153400" cy="628361"/>
          </a:xfrm>
          <a:prstGeom prst="rect">
            <a:avLst/>
          </a:prstGeom>
        </p:spPr>
        <p:txBody>
          <a:bodyPr/>
          <a:lstStyle>
            <a:lvl1pPr marL="0" marR="0" indent="0" algn="l" defTabSz="914400" rtl="0" eaLnBrk="1" fontAlgn="base" latinLnBrk="0" hangingPunct="1">
              <a:lnSpc>
                <a:spcPct val="100000"/>
              </a:lnSpc>
              <a:spcBef>
                <a:spcPts val="60"/>
              </a:spcBef>
              <a:spcAft>
                <a:spcPct val="0"/>
              </a:spcAft>
              <a:buClrTx/>
              <a:buSzTx/>
              <a:buFontTx/>
              <a:buNone/>
              <a:tabLst/>
              <a:defRPr sz="800"/>
            </a:lvl1pPr>
          </a:lstStyle>
          <a:p>
            <a:r>
              <a:rPr lang="en-US" dirty="0">
                <a:solidFill>
                  <a:srgbClr val="000000"/>
                </a:solidFill>
                <a:latin typeface="Calibri" charset="0"/>
                <a:ea typeface="ＭＳ Ｐゴシック" charset="0"/>
              </a:rPr>
              <a:t>Click to edit text</a:t>
            </a:r>
          </a:p>
        </p:txBody>
      </p:sp>
      <p:pic>
        <p:nvPicPr>
          <p:cNvPr id="6" name="Picture 5" descr="Purple Stri.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231648" cy="6858000"/>
          </a:xfrm>
          <a:prstGeom prst="rect">
            <a:avLst/>
          </a:prstGeom>
        </p:spPr>
      </p:pic>
      <p:sp>
        <p:nvSpPr>
          <p:cNvPr id="7" name="Rectangle 10"/>
          <p:cNvSpPr>
            <a:spLocks noChangeArrowheads="1"/>
          </p:cNvSpPr>
          <p:nvPr userDrawn="1"/>
        </p:nvSpPr>
        <p:spPr bwMode="gray">
          <a:xfrm rot="16200000">
            <a:off x="-1180192" y="5435465"/>
            <a:ext cx="256993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50000"/>
              </a:spcBef>
              <a:spcAft>
                <a:spcPct val="0"/>
              </a:spcAft>
            </a:pPr>
            <a:r>
              <a:rPr lang="en-US" sz="600" dirty="0">
                <a:solidFill>
                  <a:srgbClr val="FFFFFF"/>
                </a:solidFill>
                <a:ea typeface="ＭＳ Ｐゴシック" charset="0"/>
                <a:cs typeface="Calibri" charset="0"/>
              </a:rPr>
              <a:t>Copyright © 2017 The Nielsen Company. Confidential and proprietary.</a:t>
            </a:r>
          </a:p>
        </p:txBody>
      </p:sp>
    </p:spTree>
    <p:extLst>
      <p:ext uri="{BB962C8B-B14F-4D97-AF65-F5344CB8AC3E}">
        <p14:creationId xmlns:p14="http://schemas.microsoft.com/office/powerpoint/2010/main" val="37872494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5_Chart">
    <p:spTree>
      <p:nvGrpSpPr>
        <p:cNvPr id="1" name=""/>
        <p:cNvGrpSpPr/>
        <p:nvPr/>
      </p:nvGrpSpPr>
      <p:grpSpPr>
        <a:xfrm>
          <a:off x="0" y="0"/>
          <a:ext cx="0" cy="0"/>
          <a:chOff x="0" y="0"/>
          <a:chExt cx="0" cy="0"/>
        </a:xfrm>
      </p:grpSpPr>
      <p:sp>
        <p:nvSpPr>
          <p:cNvPr id="7" name="Text Placeholder 2"/>
          <p:cNvSpPr>
            <a:spLocks noGrp="1"/>
          </p:cNvSpPr>
          <p:nvPr>
            <p:ph type="body" idx="14" hasCustomPrompt="1"/>
          </p:nvPr>
        </p:nvSpPr>
        <p:spPr>
          <a:xfrm>
            <a:off x="594360" y="1801368"/>
            <a:ext cx="8168640" cy="256032"/>
          </a:xfrm>
        </p:spPr>
        <p:txBody>
          <a:bodyPr tIns="0" bIns="0"/>
          <a:lstStyle>
            <a:lvl1pPr marL="0" indent="0">
              <a:spcBef>
                <a:spcPts val="0"/>
              </a:spcBef>
              <a:buNone/>
              <a:defRPr sz="1200" b="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Chart Placeholder 12"/>
          <p:cNvSpPr>
            <a:spLocks noGrp="1"/>
          </p:cNvSpPr>
          <p:nvPr>
            <p:ph type="chart" sz="quarter" idx="16"/>
          </p:nvPr>
        </p:nvSpPr>
        <p:spPr>
          <a:xfrm>
            <a:off x="588818" y="2628646"/>
            <a:ext cx="8174182" cy="3238754"/>
          </a:xfrm>
        </p:spPr>
        <p:txBody>
          <a:bodyPr wrap="none" rtlCol="0">
            <a:noAutofit/>
          </a:bodyPr>
          <a:lstStyle>
            <a:lvl1pPr>
              <a:buFontTx/>
              <a:buNone/>
              <a:defRPr/>
            </a:lvl1pPr>
          </a:lstStyle>
          <a:p>
            <a:pPr lvl="0"/>
            <a:r>
              <a:rPr lang="en-US" noProof="0" dirty="0"/>
              <a:t>Click icon to add chart</a:t>
            </a:r>
          </a:p>
        </p:txBody>
      </p:sp>
      <p:sp>
        <p:nvSpPr>
          <p:cNvPr id="2" name="Title 1"/>
          <p:cNvSpPr>
            <a:spLocks noGrp="1"/>
          </p:cNvSpPr>
          <p:nvPr>
            <p:ph type="title"/>
          </p:nvPr>
        </p:nvSpPr>
        <p:spPr/>
        <p:txBody>
          <a:bodyPr/>
          <a:lstStyle>
            <a:lvl1pPr>
              <a:defRPr baseline="0">
                <a:solidFill>
                  <a:schemeClr val="tx2"/>
                </a:solidFill>
              </a:defRPr>
            </a:lvl1pPr>
          </a:lstStyle>
          <a:p>
            <a:r>
              <a:rPr lang="en-US"/>
              <a:t>Click to edit Master title style</a:t>
            </a:r>
            <a:endParaRPr lang="en-US" dirty="0"/>
          </a:p>
        </p:txBody>
      </p:sp>
      <p:sp>
        <p:nvSpPr>
          <p:cNvPr id="16" name="Text Placeholder 2"/>
          <p:cNvSpPr>
            <a:spLocks noGrp="1"/>
          </p:cNvSpPr>
          <p:nvPr>
            <p:ph type="body" idx="13" hasCustomPrompt="1"/>
          </p:nvPr>
        </p:nvSpPr>
        <p:spPr>
          <a:xfrm>
            <a:off x="594360" y="1280160"/>
            <a:ext cx="8160322" cy="315118"/>
          </a:xfrm>
        </p:spPr>
        <p:txBody>
          <a:bodyPr tIns="0" bIns="0"/>
          <a:lstStyle>
            <a:lvl1pPr marL="0" indent="0">
              <a:spcBef>
                <a:spcPts val="0"/>
              </a:spcBef>
              <a:buNone/>
              <a:defRPr sz="18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Footer Placeholder 1"/>
          <p:cNvSpPr>
            <a:spLocks noGrp="1"/>
          </p:cNvSpPr>
          <p:nvPr>
            <p:ph type="ftr" sz="quarter" idx="17"/>
          </p:nvPr>
        </p:nvSpPr>
        <p:spPr>
          <a:xfrm>
            <a:off x="609600" y="6095999"/>
            <a:ext cx="8153400" cy="628361"/>
          </a:xfrm>
          <a:prstGeom prst="rect">
            <a:avLst/>
          </a:prstGeom>
        </p:spPr>
        <p:txBody>
          <a:bodyPr/>
          <a:lstStyle>
            <a:lvl1pPr>
              <a:spcBef>
                <a:spcPts val="60"/>
              </a:spcBef>
              <a:defRPr sz="800"/>
            </a:lvl1pPr>
          </a:lstStyle>
          <a:p>
            <a:pPr fontAlgn="base">
              <a:spcAft>
                <a:spcPct val="0"/>
              </a:spcAft>
            </a:pPr>
            <a:r>
              <a:rPr lang="en-US" dirty="0">
                <a:solidFill>
                  <a:srgbClr val="000000"/>
                </a:solidFill>
                <a:latin typeface="Calibri" charset="0"/>
                <a:ea typeface="ＭＳ Ｐゴシック" charset="0"/>
              </a:rPr>
              <a:t>Click to edit text</a:t>
            </a:r>
          </a:p>
        </p:txBody>
      </p:sp>
      <p:pic>
        <p:nvPicPr>
          <p:cNvPr id="8" name="Picture 7" descr="Purple Stri.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231648" cy="6858000"/>
          </a:xfrm>
          <a:prstGeom prst="rect">
            <a:avLst/>
          </a:prstGeom>
        </p:spPr>
      </p:pic>
      <p:sp>
        <p:nvSpPr>
          <p:cNvPr id="10" name="Rectangle 10"/>
          <p:cNvSpPr>
            <a:spLocks noChangeArrowheads="1"/>
          </p:cNvSpPr>
          <p:nvPr userDrawn="1"/>
        </p:nvSpPr>
        <p:spPr bwMode="gray">
          <a:xfrm rot="16200000">
            <a:off x="-1180192" y="5435465"/>
            <a:ext cx="256993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50000"/>
              </a:spcBef>
              <a:spcAft>
                <a:spcPct val="0"/>
              </a:spcAft>
            </a:pPr>
            <a:r>
              <a:rPr lang="en-US" sz="600" dirty="0">
                <a:solidFill>
                  <a:srgbClr val="FFFFFF"/>
                </a:solidFill>
                <a:ea typeface="ＭＳ Ｐゴシック" charset="0"/>
                <a:cs typeface="Calibri" charset="0"/>
              </a:rPr>
              <a:t>Copyright © 2017 The Nielsen Company. Confidential and proprietary.</a:t>
            </a:r>
          </a:p>
        </p:txBody>
      </p:sp>
    </p:spTree>
    <p:extLst>
      <p:ext uri="{BB962C8B-B14F-4D97-AF65-F5344CB8AC3E}">
        <p14:creationId xmlns:p14="http://schemas.microsoft.com/office/powerpoint/2010/main" val="18210454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6_Side-by-side">
    <p:spTree>
      <p:nvGrpSpPr>
        <p:cNvPr id="1" name=""/>
        <p:cNvGrpSpPr/>
        <p:nvPr/>
      </p:nvGrpSpPr>
      <p:grpSpPr>
        <a:xfrm>
          <a:off x="0" y="0"/>
          <a:ext cx="0" cy="0"/>
          <a:chOff x="0" y="0"/>
          <a:chExt cx="0" cy="0"/>
        </a:xfrm>
      </p:grpSpPr>
      <p:sp>
        <p:nvSpPr>
          <p:cNvPr id="7" name="Text Placeholder 2"/>
          <p:cNvSpPr>
            <a:spLocks noGrp="1"/>
          </p:cNvSpPr>
          <p:nvPr>
            <p:ph type="body" idx="14" hasCustomPrompt="1"/>
          </p:nvPr>
        </p:nvSpPr>
        <p:spPr>
          <a:xfrm>
            <a:off x="594360" y="1801368"/>
            <a:ext cx="4087178" cy="177006"/>
          </a:xfrm>
        </p:spPr>
        <p:txBody>
          <a:bodyPr tIns="0" bIns="0"/>
          <a:lstStyle>
            <a:lvl1pPr marL="0" indent="0">
              <a:spcBef>
                <a:spcPts val="0"/>
              </a:spcBef>
              <a:buNone/>
              <a:defRPr sz="1200" b="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Chart Placeholder 12"/>
          <p:cNvSpPr>
            <a:spLocks noGrp="1"/>
          </p:cNvSpPr>
          <p:nvPr>
            <p:ph type="chart" sz="quarter" idx="16"/>
          </p:nvPr>
        </p:nvSpPr>
        <p:spPr>
          <a:xfrm>
            <a:off x="711200" y="2238121"/>
            <a:ext cx="3970338" cy="3238754"/>
          </a:xfrm>
        </p:spPr>
        <p:txBody>
          <a:bodyPr wrap="none" rtlCol="0">
            <a:noAutofit/>
          </a:bodyPr>
          <a:lstStyle>
            <a:lvl1pPr>
              <a:buFontTx/>
              <a:buNone/>
              <a:defRPr/>
            </a:lvl1pPr>
          </a:lstStyle>
          <a:p>
            <a:pPr lvl="0"/>
            <a:r>
              <a:rPr lang="en-US" noProof="0" dirty="0"/>
              <a:t>Click icon to add chart</a:t>
            </a:r>
          </a:p>
        </p:txBody>
      </p:sp>
      <p:sp>
        <p:nvSpPr>
          <p:cNvPr id="2" name="Title 1"/>
          <p:cNvSpPr>
            <a:spLocks noGrp="1"/>
          </p:cNvSpPr>
          <p:nvPr>
            <p:ph type="title"/>
          </p:nvPr>
        </p:nvSpPr>
        <p:spPr/>
        <p:txBody>
          <a:bodyPr/>
          <a:lstStyle>
            <a:lvl1pPr>
              <a:defRPr baseline="0"/>
            </a:lvl1pPr>
          </a:lstStyle>
          <a:p>
            <a:r>
              <a:rPr lang="en-US"/>
              <a:t>Click to edit Master title style</a:t>
            </a:r>
            <a:endParaRPr lang="en-US" dirty="0"/>
          </a:p>
        </p:txBody>
      </p:sp>
      <p:sp>
        <p:nvSpPr>
          <p:cNvPr id="16" name="Text Placeholder 2"/>
          <p:cNvSpPr>
            <a:spLocks noGrp="1"/>
          </p:cNvSpPr>
          <p:nvPr>
            <p:ph type="body" idx="13" hasCustomPrompt="1"/>
          </p:nvPr>
        </p:nvSpPr>
        <p:spPr>
          <a:xfrm>
            <a:off x="594360" y="1280160"/>
            <a:ext cx="8160322" cy="315118"/>
          </a:xfrm>
        </p:spPr>
        <p:txBody>
          <a:bodyPr tIns="0" bIns="0"/>
          <a:lstStyle>
            <a:lvl1pPr marL="0" indent="0">
              <a:spcBef>
                <a:spcPts val="0"/>
              </a:spcBef>
              <a:buNone/>
              <a:defRPr sz="18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4" name="Chart Placeholder 12"/>
          <p:cNvSpPr>
            <a:spLocks noGrp="1"/>
          </p:cNvSpPr>
          <p:nvPr>
            <p:ph type="chart" sz="quarter" idx="18"/>
          </p:nvPr>
        </p:nvSpPr>
        <p:spPr>
          <a:xfrm>
            <a:off x="4862512" y="2238121"/>
            <a:ext cx="3970338" cy="3238754"/>
          </a:xfrm>
        </p:spPr>
        <p:txBody>
          <a:bodyPr wrap="none" rtlCol="0">
            <a:noAutofit/>
          </a:bodyPr>
          <a:lstStyle>
            <a:lvl1pPr>
              <a:buFontTx/>
              <a:buNone/>
              <a:defRPr/>
            </a:lvl1pPr>
          </a:lstStyle>
          <a:p>
            <a:pPr lvl="0"/>
            <a:r>
              <a:rPr lang="en-US" noProof="0" dirty="0"/>
              <a:t>Click icon to add chart</a:t>
            </a:r>
          </a:p>
        </p:txBody>
      </p:sp>
      <p:sp>
        <p:nvSpPr>
          <p:cNvPr id="15" name="Text Placeholder 2"/>
          <p:cNvSpPr>
            <a:spLocks noGrp="1"/>
          </p:cNvSpPr>
          <p:nvPr>
            <p:ph type="body" idx="19" hasCustomPrompt="1"/>
          </p:nvPr>
        </p:nvSpPr>
        <p:spPr>
          <a:xfrm>
            <a:off x="4811042" y="1801368"/>
            <a:ext cx="4087178" cy="177006"/>
          </a:xfrm>
        </p:spPr>
        <p:txBody>
          <a:bodyPr tIns="0" bIns="0"/>
          <a:lstStyle>
            <a:lvl1pPr marL="0" indent="0">
              <a:spcBef>
                <a:spcPts val="0"/>
              </a:spcBef>
              <a:buNone/>
              <a:defRPr sz="1200" b="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Footer Placeholder 1"/>
          <p:cNvSpPr>
            <a:spLocks noGrp="1"/>
          </p:cNvSpPr>
          <p:nvPr>
            <p:ph type="ftr" sz="quarter" idx="15"/>
          </p:nvPr>
        </p:nvSpPr>
        <p:spPr>
          <a:xfrm>
            <a:off x="609600" y="6095999"/>
            <a:ext cx="8153400" cy="628361"/>
          </a:xfrm>
          <a:prstGeom prst="rect">
            <a:avLst/>
          </a:prstGeom>
        </p:spPr>
        <p:txBody>
          <a:bodyPr/>
          <a:lstStyle>
            <a:lvl1pPr>
              <a:spcBef>
                <a:spcPts val="60"/>
              </a:spcBef>
              <a:defRPr sz="800"/>
            </a:lvl1pPr>
          </a:lstStyle>
          <a:p>
            <a:pPr fontAlgn="base">
              <a:spcAft>
                <a:spcPct val="0"/>
              </a:spcAft>
            </a:pPr>
            <a:r>
              <a:rPr lang="en-US" dirty="0">
                <a:solidFill>
                  <a:srgbClr val="000000"/>
                </a:solidFill>
                <a:latin typeface="Calibri" charset="0"/>
                <a:ea typeface="ＭＳ Ｐゴシック" charset="0"/>
              </a:rPr>
              <a:t>Click to edit text</a:t>
            </a:r>
          </a:p>
        </p:txBody>
      </p:sp>
      <p:pic>
        <p:nvPicPr>
          <p:cNvPr id="9" name="Picture 8" descr="Purple Stri.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231648" cy="6858000"/>
          </a:xfrm>
          <a:prstGeom prst="rect">
            <a:avLst/>
          </a:prstGeom>
        </p:spPr>
      </p:pic>
      <p:sp>
        <p:nvSpPr>
          <p:cNvPr id="11" name="Rectangle 10"/>
          <p:cNvSpPr>
            <a:spLocks noChangeArrowheads="1"/>
          </p:cNvSpPr>
          <p:nvPr userDrawn="1"/>
        </p:nvSpPr>
        <p:spPr bwMode="gray">
          <a:xfrm rot="16200000">
            <a:off x="-1180192" y="5435465"/>
            <a:ext cx="256993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50000"/>
              </a:spcBef>
              <a:spcAft>
                <a:spcPct val="0"/>
              </a:spcAft>
            </a:pPr>
            <a:r>
              <a:rPr lang="en-US" sz="600" dirty="0">
                <a:solidFill>
                  <a:srgbClr val="FFFFFF"/>
                </a:solidFill>
                <a:ea typeface="ＭＳ Ｐゴシック" charset="0"/>
                <a:cs typeface="Calibri" charset="0"/>
              </a:rPr>
              <a:t>Copyright © 2017 The Nielsen Company. Confidential and proprietary.</a:t>
            </a:r>
          </a:p>
        </p:txBody>
      </p:sp>
    </p:spTree>
    <p:extLst>
      <p:ext uri="{BB962C8B-B14F-4D97-AF65-F5344CB8AC3E}">
        <p14:creationId xmlns:p14="http://schemas.microsoft.com/office/powerpoint/2010/main" val="24124557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7_Table">
    <p:spTree>
      <p:nvGrpSpPr>
        <p:cNvPr id="1" name=""/>
        <p:cNvGrpSpPr/>
        <p:nvPr/>
      </p:nvGrpSpPr>
      <p:grpSpPr>
        <a:xfrm>
          <a:off x="0" y="0"/>
          <a:ext cx="0" cy="0"/>
          <a:chOff x="0" y="0"/>
          <a:chExt cx="0" cy="0"/>
        </a:xfrm>
      </p:grpSpPr>
      <p:sp>
        <p:nvSpPr>
          <p:cNvPr id="6" name="Table Placeholder 5"/>
          <p:cNvSpPr>
            <a:spLocks noGrp="1"/>
          </p:cNvSpPr>
          <p:nvPr>
            <p:ph type="tbl" sz="quarter" idx="13"/>
          </p:nvPr>
        </p:nvSpPr>
        <p:spPr>
          <a:xfrm>
            <a:off x="609600" y="2590800"/>
            <a:ext cx="8153400" cy="3276600"/>
          </a:xfrm>
        </p:spPr>
        <p:txBody>
          <a:bodyPr rtlCol="0">
            <a:noAutofit/>
          </a:bodyPr>
          <a:lstStyle>
            <a:lvl1pPr marL="0" indent="0">
              <a:buFontTx/>
              <a:buNone/>
              <a:defRPr/>
            </a:lvl1pPr>
          </a:lstStyle>
          <a:p>
            <a:pPr lvl="0"/>
            <a:r>
              <a:rPr lang="en-US" noProof="0" dirty="0"/>
              <a:t>Click icon to add table</a:t>
            </a:r>
          </a:p>
        </p:txBody>
      </p:sp>
      <p:sp>
        <p:nvSpPr>
          <p:cNvPr id="4" name="Title 3"/>
          <p:cNvSpPr>
            <a:spLocks noGrp="1"/>
          </p:cNvSpPr>
          <p:nvPr>
            <p:ph type="title"/>
          </p:nvPr>
        </p:nvSpPr>
        <p:spPr/>
        <p:txBody>
          <a:bodyPr/>
          <a:lstStyle>
            <a:lvl1pPr>
              <a:defRPr baseline="0"/>
            </a:lvl1pPr>
          </a:lstStyle>
          <a:p>
            <a:r>
              <a:rPr lang="en-US"/>
              <a:t>Click to edit Master title style</a:t>
            </a:r>
            <a:endParaRPr lang="en-US" dirty="0"/>
          </a:p>
        </p:txBody>
      </p:sp>
      <p:sp>
        <p:nvSpPr>
          <p:cNvPr id="11" name="Text Placeholder 2"/>
          <p:cNvSpPr>
            <a:spLocks noGrp="1"/>
          </p:cNvSpPr>
          <p:nvPr>
            <p:ph type="body" idx="15" hasCustomPrompt="1"/>
          </p:nvPr>
        </p:nvSpPr>
        <p:spPr>
          <a:xfrm>
            <a:off x="594360" y="1280160"/>
            <a:ext cx="8160322" cy="315118"/>
          </a:xfrm>
        </p:spPr>
        <p:txBody>
          <a:bodyPr tIns="0" bIns="0"/>
          <a:lstStyle>
            <a:lvl1pPr marL="0" indent="0">
              <a:spcBef>
                <a:spcPts val="0"/>
              </a:spcBef>
              <a:buNone/>
              <a:defRPr sz="18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pic>
        <p:nvPicPr>
          <p:cNvPr id="7" name="Picture 6" descr="Purple Stri.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231648" cy="6858000"/>
          </a:xfrm>
          <a:prstGeom prst="rect">
            <a:avLst/>
          </a:prstGeom>
        </p:spPr>
      </p:pic>
      <p:sp>
        <p:nvSpPr>
          <p:cNvPr id="9" name="Footer Placeholder 1"/>
          <p:cNvSpPr>
            <a:spLocks noGrp="1"/>
          </p:cNvSpPr>
          <p:nvPr>
            <p:ph type="ftr" sz="quarter" idx="17"/>
          </p:nvPr>
        </p:nvSpPr>
        <p:spPr>
          <a:xfrm>
            <a:off x="609600" y="6095999"/>
            <a:ext cx="8153400" cy="628361"/>
          </a:xfrm>
          <a:prstGeom prst="rect">
            <a:avLst/>
          </a:prstGeom>
        </p:spPr>
        <p:txBody>
          <a:bodyPr/>
          <a:lstStyle>
            <a:lvl1pPr>
              <a:spcBef>
                <a:spcPts val="60"/>
              </a:spcBef>
              <a:defRPr sz="800"/>
            </a:lvl1pPr>
          </a:lstStyle>
          <a:p>
            <a:pPr fontAlgn="base">
              <a:spcAft>
                <a:spcPct val="0"/>
              </a:spcAft>
            </a:pPr>
            <a:r>
              <a:rPr lang="en-US" dirty="0">
                <a:solidFill>
                  <a:srgbClr val="000000"/>
                </a:solidFill>
                <a:latin typeface="Calibri" charset="0"/>
                <a:ea typeface="ＭＳ Ｐゴシック" charset="0"/>
              </a:rPr>
              <a:t>Click to edit text</a:t>
            </a:r>
          </a:p>
        </p:txBody>
      </p:sp>
      <p:sp>
        <p:nvSpPr>
          <p:cNvPr id="10" name="Rectangle 10"/>
          <p:cNvSpPr>
            <a:spLocks noChangeArrowheads="1"/>
          </p:cNvSpPr>
          <p:nvPr userDrawn="1"/>
        </p:nvSpPr>
        <p:spPr bwMode="gray">
          <a:xfrm rot="16200000">
            <a:off x="-1180192" y="5435465"/>
            <a:ext cx="256993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50000"/>
              </a:spcBef>
              <a:spcAft>
                <a:spcPct val="0"/>
              </a:spcAft>
            </a:pPr>
            <a:r>
              <a:rPr lang="en-US" sz="600" dirty="0">
                <a:solidFill>
                  <a:srgbClr val="FFFFFF"/>
                </a:solidFill>
                <a:ea typeface="ＭＳ Ｐゴシック" charset="0"/>
                <a:cs typeface="Calibri" charset="0"/>
              </a:rPr>
              <a:t>Copyright © 2017 The Nielsen Company. Confidential and proprietary.</a:t>
            </a:r>
          </a:p>
        </p:txBody>
      </p:sp>
    </p:spTree>
    <p:extLst>
      <p:ext uri="{BB962C8B-B14F-4D97-AF65-F5344CB8AC3E}">
        <p14:creationId xmlns:p14="http://schemas.microsoft.com/office/powerpoint/2010/main" val="10273976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8_Quote White">
    <p:spTree>
      <p:nvGrpSpPr>
        <p:cNvPr id="1" name=""/>
        <p:cNvGrpSpPr/>
        <p:nvPr/>
      </p:nvGrpSpPr>
      <p:grpSpPr>
        <a:xfrm>
          <a:off x="0" y="0"/>
          <a:ext cx="0" cy="0"/>
          <a:chOff x="0" y="0"/>
          <a:chExt cx="0" cy="0"/>
        </a:xfrm>
      </p:grpSpPr>
      <p:sp>
        <p:nvSpPr>
          <p:cNvPr id="2" name="Title 1"/>
          <p:cNvSpPr>
            <a:spLocks noGrp="1"/>
          </p:cNvSpPr>
          <p:nvPr>
            <p:ph type="title"/>
          </p:nvPr>
        </p:nvSpPr>
        <p:spPr>
          <a:xfrm>
            <a:off x="1979453" y="2667000"/>
            <a:ext cx="6978810" cy="585216"/>
          </a:xfrm>
        </p:spPr>
        <p:txBody>
          <a:bodyPr anchor="t">
            <a:noAutofit/>
          </a:bodyPr>
          <a:lstStyle>
            <a:lvl1pPr algn="l">
              <a:defRPr sz="3200" b="1" cap="all"/>
            </a:lvl1pPr>
          </a:lstStyle>
          <a:p>
            <a:r>
              <a:rPr lang="en-US" dirty="0"/>
              <a:t>Click to edit Master title style</a:t>
            </a:r>
          </a:p>
        </p:txBody>
      </p:sp>
      <p:sp>
        <p:nvSpPr>
          <p:cNvPr id="6" name="Text Placeholder 5"/>
          <p:cNvSpPr>
            <a:spLocks noGrp="1"/>
          </p:cNvSpPr>
          <p:nvPr>
            <p:ph type="body" sz="quarter" idx="10" hasCustomPrompt="1"/>
          </p:nvPr>
        </p:nvSpPr>
        <p:spPr>
          <a:xfrm>
            <a:off x="1958110" y="3733800"/>
            <a:ext cx="7010400" cy="533400"/>
          </a:xfrm>
        </p:spPr>
        <p:txBody>
          <a:bodyPr/>
          <a:lstStyle>
            <a:lvl1pPr marL="0" indent="0">
              <a:buNone/>
              <a:defRPr b="1"/>
            </a:lvl1pPr>
            <a:lvl2pPr marL="45085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pic>
        <p:nvPicPr>
          <p:cNvPr id="4" name="Picture 3" descr="Purple Stri.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231648" cy="6858000"/>
          </a:xfrm>
          <a:prstGeom prst="rect">
            <a:avLst/>
          </a:prstGeom>
        </p:spPr>
      </p:pic>
      <p:sp>
        <p:nvSpPr>
          <p:cNvPr id="7" name="Rectangle 10"/>
          <p:cNvSpPr>
            <a:spLocks noChangeArrowheads="1"/>
          </p:cNvSpPr>
          <p:nvPr userDrawn="1"/>
        </p:nvSpPr>
        <p:spPr bwMode="gray">
          <a:xfrm rot="16200000">
            <a:off x="-1180192" y="5435465"/>
            <a:ext cx="256993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50000"/>
              </a:spcBef>
              <a:spcAft>
                <a:spcPct val="0"/>
              </a:spcAft>
            </a:pPr>
            <a:r>
              <a:rPr lang="en-US" sz="600" dirty="0">
                <a:solidFill>
                  <a:srgbClr val="FFFFFF"/>
                </a:solidFill>
                <a:ea typeface="ＭＳ Ｐゴシック" charset="0"/>
                <a:cs typeface="Calibri" charset="0"/>
              </a:rPr>
              <a:t>Copyright © 2017 The Nielsen Company. Confidential and proprietary.</a:t>
            </a:r>
          </a:p>
        </p:txBody>
      </p:sp>
    </p:spTree>
    <p:extLst>
      <p:ext uri="{BB962C8B-B14F-4D97-AF65-F5344CB8AC3E}">
        <p14:creationId xmlns:p14="http://schemas.microsoft.com/office/powerpoint/2010/main" val="1918443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29_Quote Texture PURPLE">
    <p:spTree>
      <p:nvGrpSpPr>
        <p:cNvPr id="1" name=""/>
        <p:cNvGrpSpPr/>
        <p:nvPr/>
      </p:nvGrpSpPr>
      <p:grpSpPr>
        <a:xfrm>
          <a:off x="0" y="0"/>
          <a:ext cx="0" cy="0"/>
          <a:chOff x="0" y="0"/>
          <a:chExt cx="0" cy="0"/>
        </a:xfrm>
      </p:grpSpPr>
      <p:pic>
        <p:nvPicPr>
          <p:cNvPr id="2" name="Picture 1" descr="Purple st.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itle 1"/>
          <p:cNvSpPr>
            <a:spLocks noGrp="1"/>
          </p:cNvSpPr>
          <p:nvPr>
            <p:ph type="title"/>
          </p:nvPr>
        </p:nvSpPr>
        <p:spPr>
          <a:xfrm>
            <a:off x="1979453" y="2667000"/>
            <a:ext cx="6978810" cy="585216"/>
          </a:xfrm>
        </p:spPr>
        <p:txBody>
          <a:bodyPr anchor="t">
            <a:noAutofit/>
          </a:bodyPr>
          <a:lstStyle>
            <a:lvl1pPr algn="l">
              <a:defRPr sz="3200" b="1" cap="all">
                <a:solidFill>
                  <a:srgbClr val="FFFFFF"/>
                </a:solidFill>
              </a:defRPr>
            </a:lvl1pPr>
          </a:lstStyle>
          <a:p>
            <a:r>
              <a:rPr lang="en-US" dirty="0"/>
              <a:t>Click to edit Master title style</a:t>
            </a:r>
          </a:p>
        </p:txBody>
      </p:sp>
      <p:pic>
        <p:nvPicPr>
          <p:cNvPr id="4" name="Picture 3" descr="N-Element-Tab-White_RGB.png"/>
          <p:cNvPicPr>
            <a:picLocks/>
          </p:cNvPicPr>
          <p:nvPr userDrawn="1"/>
        </p:nvPicPr>
        <p:blipFill>
          <a:blip r:embed="rId3" cstate="email">
            <a:extLst>
              <a:ext uri="{28A0092B-C50C-407E-A947-70E740481C1C}">
                <a14:useLocalDpi xmlns:a14="http://schemas.microsoft.com/office/drawing/2010/main" val="0"/>
              </a:ext>
            </a:extLst>
          </a:blip>
          <a:stretch>
            <a:fillRect/>
          </a:stretch>
        </p:blipFill>
        <p:spPr>
          <a:xfrm>
            <a:off x="8610600" y="0"/>
            <a:ext cx="237744" cy="338328"/>
          </a:xfrm>
          <a:prstGeom prst="rect">
            <a:avLst/>
          </a:prstGeom>
          <a:noFill/>
          <a:ln>
            <a:noFill/>
          </a:ln>
        </p:spPr>
      </p:pic>
      <p:sp>
        <p:nvSpPr>
          <p:cNvPr id="5" name="Text Placeholder 5"/>
          <p:cNvSpPr>
            <a:spLocks noGrp="1"/>
          </p:cNvSpPr>
          <p:nvPr>
            <p:ph type="body" sz="quarter" idx="10" hasCustomPrompt="1"/>
          </p:nvPr>
        </p:nvSpPr>
        <p:spPr>
          <a:xfrm>
            <a:off x="1958110" y="3733800"/>
            <a:ext cx="7010400" cy="533400"/>
          </a:xfrm>
        </p:spPr>
        <p:txBody>
          <a:bodyPr/>
          <a:lstStyle>
            <a:lvl1pPr marL="0" indent="0">
              <a:buNone/>
              <a:defRPr b="1">
                <a:solidFill>
                  <a:srgbClr val="FFFFFF"/>
                </a:solidFill>
              </a:defRPr>
            </a:lvl1pPr>
            <a:lvl2pPr marL="45085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6" name="Rectangle 10"/>
          <p:cNvSpPr>
            <a:spLocks noChangeArrowheads="1"/>
          </p:cNvSpPr>
          <p:nvPr userDrawn="1"/>
        </p:nvSpPr>
        <p:spPr bwMode="gray">
          <a:xfrm>
            <a:off x="255636" y="6632364"/>
            <a:ext cx="258275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defRPr/>
            </a:pPr>
            <a:r>
              <a:rPr lang="en-US" sz="600" kern="0" dirty="0">
                <a:solidFill>
                  <a:srgbClr val="FFFFFF"/>
                </a:solidFill>
                <a:ea typeface="ＭＳ Ｐゴシック" charset="0"/>
                <a:cs typeface="Calibri" charset="0"/>
              </a:rPr>
              <a:t>Copyright © 2017 The Nielsen Company. Confidential and proprietary.</a:t>
            </a:r>
          </a:p>
        </p:txBody>
      </p:sp>
    </p:spTree>
    <p:extLst>
      <p:ext uri="{BB962C8B-B14F-4D97-AF65-F5344CB8AC3E}">
        <p14:creationId xmlns:p14="http://schemas.microsoft.com/office/powerpoint/2010/main" val="3196069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4_Title N-tab White">
    <p:spTree>
      <p:nvGrpSpPr>
        <p:cNvPr id="1" name=""/>
        <p:cNvGrpSpPr/>
        <p:nvPr/>
      </p:nvGrpSpPr>
      <p:grpSpPr>
        <a:xfrm>
          <a:off x="0" y="0"/>
          <a:ext cx="0" cy="0"/>
          <a:chOff x="0" y="0"/>
          <a:chExt cx="0" cy="0"/>
        </a:xfrm>
      </p:grpSpPr>
      <p:pic>
        <p:nvPicPr>
          <p:cNvPr id="11" name="Picture 10" descr="Blue shirt.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0" name="Picture 9" descr="Blue Stri.jp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0" y="0"/>
            <a:ext cx="231648" cy="6858000"/>
          </a:xfrm>
          <a:prstGeom prst="rect">
            <a:avLst/>
          </a:prstGeom>
        </p:spPr>
      </p:pic>
      <p:sp>
        <p:nvSpPr>
          <p:cNvPr id="12" name="Text Placeholder 2"/>
          <p:cNvSpPr>
            <a:spLocks noGrp="1"/>
          </p:cNvSpPr>
          <p:nvPr>
            <p:ph type="body" idx="17" hasCustomPrompt="1"/>
          </p:nvPr>
        </p:nvSpPr>
        <p:spPr>
          <a:xfrm>
            <a:off x="336851" y="6008206"/>
            <a:ext cx="2891063" cy="697394"/>
          </a:xfrm>
        </p:spPr>
        <p:txBody>
          <a:bodyPr anchor="b"/>
          <a:lstStyle>
            <a:lvl1pPr marL="0" indent="0" algn="l">
              <a:lnSpc>
                <a:spcPct val="100000"/>
              </a:lnSpc>
              <a:spcBef>
                <a:spcPts val="0"/>
              </a:spcBef>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9" name="Rectangle 10"/>
          <p:cNvSpPr>
            <a:spLocks noChangeArrowheads="1"/>
          </p:cNvSpPr>
          <p:nvPr userDrawn="1"/>
        </p:nvSpPr>
        <p:spPr bwMode="gray">
          <a:xfrm rot="16200000">
            <a:off x="-1180192" y="5435465"/>
            <a:ext cx="256993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50000"/>
              </a:spcBef>
              <a:spcAft>
                <a:spcPct val="0"/>
              </a:spcAft>
            </a:pPr>
            <a:r>
              <a:rPr lang="en-US" sz="600" dirty="0">
                <a:solidFill>
                  <a:srgbClr val="FFFFFF"/>
                </a:solidFill>
                <a:ea typeface="ＭＳ Ｐゴシック" charset="0"/>
                <a:cs typeface="Calibri" charset="0"/>
              </a:rPr>
              <a:t>Copyright © 2017 The Nielsen Company. Confidential and proprietary.</a:t>
            </a:r>
          </a:p>
        </p:txBody>
      </p:sp>
      <p:sp>
        <p:nvSpPr>
          <p:cNvPr id="15" name="Title 1"/>
          <p:cNvSpPr>
            <a:spLocks noGrp="1"/>
          </p:cNvSpPr>
          <p:nvPr>
            <p:ph type="ctrTitle"/>
          </p:nvPr>
        </p:nvSpPr>
        <p:spPr>
          <a:xfrm>
            <a:off x="336322" y="411448"/>
            <a:ext cx="8218686" cy="1310218"/>
          </a:xfrm>
        </p:spPr>
        <p:txBody>
          <a:bodyPr anchor="ctr"/>
          <a:lstStyle>
            <a:lvl1pPr algn="l">
              <a:lnSpc>
                <a:spcPct val="90000"/>
              </a:lnSpc>
              <a:tabLst>
                <a:tab pos="508000" algn="l"/>
              </a:tabLst>
              <a:defRPr sz="4200" b="1" cap="all" baseline="0">
                <a:solidFill>
                  <a:schemeClr val="tx2"/>
                </a:solidFill>
              </a:defRPr>
            </a:lvl1pPr>
          </a:lstStyle>
          <a:p>
            <a:r>
              <a:rPr lang="en-US" dirty="0"/>
              <a:t>Click to edit Master title style</a:t>
            </a:r>
          </a:p>
        </p:txBody>
      </p:sp>
    </p:spTree>
    <p:extLst>
      <p:ext uri="{BB962C8B-B14F-4D97-AF65-F5344CB8AC3E}">
        <p14:creationId xmlns:p14="http://schemas.microsoft.com/office/powerpoint/2010/main" val="203144959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0_Divider Slide PURPLE">
    <p:spTree>
      <p:nvGrpSpPr>
        <p:cNvPr id="1" name=""/>
        <p:cNvGrpSpPr/>
        <p:nvPr/>
      </p:nvGrpSpPr>
      <p:grpSpPr>
        <a:xfrm>
          <a:off x="0" y="0"/>
          <a:ext cx="0" cy="0"/>
          <a:chOff x="0" y="0"/>
          <a:chExt cx="0" cy="0"/>
        </a:xfrm>
      </p:grpSpPr>
      <p:pic>
        <p:nvPicPr>
          <p:cNvPr id="2" name="Picture 1" descr="Purple shirt.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8" name="Picture 7" descr="Purple Stri.jp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0" y="0"/>
            <a:ext cx="231648" cy="6858000"/>
          </a:xfrm>
          <a:prstGeom prst="rect">
            <a:avLst/>
          </a:prstGeom>
        </p:spPr>
      </p:pic>
      <p:sp>
        <p:nvSpPr>
          <p:cNvPr id="11" name="Title 1"/>
          <p:cNvSpPr>
            <a:spLocks noGrp="1"/>
          </p:cNvSpPr>
          <p:nvPr>
            <p:ph type="ctrTitle"/>
          </p:nvPr>
        </p:nvSpPr>
        <p:spPr>
          <a:xfrm>
            <a:off x="336322" y="411448"/>
            <a:ext cx="8218686" cy="1310218"/>
          </a:xfrm>
        </p:spPr>
        <p:txBody>
          <a:bodyPr anchor="ctr"/>
          <a:lstStyle>
            <a:lvl1pPr algn="l">
              <a:lnSpc>
                <a:spcPct val="90000"/>
              </a:lnSpc>
              <a:tabLst>
                <a:tab pos="508000" algn="l"/>
              </a:tabLst>
              <a:defRPr sz="4200" b="1" cap="all" baseline="0">
                <a:solidFill>
                  <a:schemeClr val="tx2"/>
                </a:solidFill>
              </a:defRPr>
            </a:lvl1pPr>
          </a:lstStyle>
          <a:p>
            <a:r>
              <a:rPr lang="en-US" dirty="0"/>
              <a:t>Click to edit Master title style</a:t>
            </a:r>
          </a:p>
        </p:txBody>
      </p:sp>
      <p:sp>
        <p:nvSpPr>
          <p:cNvPr id="6" name="Rectangle 10"/>
          <p:cNvSpPr>
            <a:spLocks noChangeArrowheads="1"/>
          </p:cNvSpPr>
          <p:nvPr userDrawn="1"/>
        </p:nvSpPr>
        <p:spPr bwMode="gray">
          <a:xfrm rot="16200000">
            <a:off x="-1180192" y="5435465"/>
            <a:ext cx="256993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50000"/>
              </a:spcBef>
              <a:spcAft>
                <a:spcPct val="0"/>
              </a:spcAft>
            </a:pPr>
            <a:r>
              <a:rPr lang="en-US" sz="600" dirty="0">
                <a:solidFill>
                  <a:srgbClr val="FFFFFF"/>
                </a:solidFill>
                <a:ea typeface="ＭＳ Ｐゴシック" charset="0"/>
                <a:cs typeface="Calibri" charset="0"/>
              </a:rPr>
              <a:t>Copyright © 2017 The Nielsen Company. Confidential and proprietary.</a:t>
            </a:r>
          </a:p>
        </p:txBody>
      </p:sp>
    </p:spTree>
    <p:extLst>
      <p:ext uri="{BB962C8B-B14F-4D97-AF65-F5344CB8AC3E}">
        <p14:creationId xmlns:p14="http://schemas.microsoft.com/office/powerpoint/2010/main" val="31755757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1_Divider White">
    <p:spTree>
      <p:nvGrpSpPr>
        <p:cNvPr id="1" name=""/>
        <p:cNvGrpSpPr/>
        <p:nvPr/>
      </p:nvGrpSpPr>
      <p:grpSpPr>
        <a:xfrm>
          <a:off x="0" y="0"/>
          <a:ext cx="0" cy="0"/>
          <a:chOff x="0" y="0"/>
          <a:chExt cx="0" cy="0"/>
        </a:xfrm>
      </p:grpSpPr>
      <p:pic>
        <p:nvPicPr>
          <p:cNvPr id="4" name="Picture 3" descr="Purple Stri.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231648" cy="6858000"/>
          </a:xfrm>
          <a:prstGeom prst="rect">
            <a:avLst/>
          </a:prstGeom>
        </p:spPr>
      </p:pic>
      <p:sp>
        <p:nvSpPr>
          <p:cNvPr id="6" name="Title 1"/>
          <p:cNvSpPr>
            <a:spLocks noGrp="1"/>
          </p:cNvSpPr>
          <p:nvPr>
            <p:ph type="title"/>
          </p:nvPr>
        </p:nvSpPr>
        <p:spPr>
          <a:xfrm>
            <a:off x="341227" y="2996184"/>
            <a:ext cx="8046720" cy="585216"/>
          </a:xfrm>
        </p:spPr>
        <p:txBody>
          <a:bodyPr anchor="t">
            <a:noAutofit/>
          </a:bodyPr>
          <a:lstStyle>
            <a:lvl1pPr algn="l">
              <a:defRPr sz="5000" b="1" cap="all">
                <a:solidFill>
                  <a:schemeClr val="tx1"/>
                </a:solidFill>
              </a:defRPr>
            </a:lvl1pPr>
          </a:lstStyle>
          <a:p>
            <a:r>
              <a:rPr lang="en-US" dirty="0"/>
              <a:t>Click to edit Master title style</a:t>
            </a:r>
          </a:p>
        </p:txBody>
      </p:sp>
      <p:sp>
        <p:nvSpPr>
          <p:cNvPr id="7" name="Rectangle 10"/>
          <p:cNvSpPr>
            <a:spLocks noChangeArrowheads="1"/>
          </p:cNvSpPr>
          <p:nvPr userDrawn="1"/>
        </p:nvSpPr>
        <p:spPr bwMode="gray">
          <a:xfrm rot="16200000">
            <a:off x="-1180192" y="5435465"/>
            <a:ext cx="256993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50000"/>
              </a:spcBef>
              <a:spcAft>
                <a:spcPct val="0"/>
              </a:spcAft>
            </a:pPr>
            <a:r>
              <a:rPr lang="en-US" sz="600" dirty="0">
                <a:solidFill>
                  <a:srgbClr val="FFFFFF"/>
                </a:solidFill>
                <a:ea typeface="ＭＳ Ｐゴシック" charset="0"/>
                <a:cs typeface="Calibri" charset="0"/>
              </a:rPr>
              <a:t>Copyright © 2017 The Nielsen Company. Confidential and proprietary.</a:t>
            </a:r>
          </a:p>
        </p:txBody>
      </p:sp>
    </p:spTree>
    <p:extLst>
      <p:ext uri="{BB962C8B-B14F-4D97-AF65-F5344CB8AC3E}">
        <p14:creationId xmlns:p14="http://schemas.microsoft.com/office/powerpoint/2010/main" val="388569985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32_Divider Texture PURPLE">
    <p:spTree>
      <p:nvGrpSpPr>
        <p:cNvPr id="1" name=""/>
        <p:cNvGrpSpPr/>
        <p:nvPr/>
      </p:nvGrpSpPr>
      <p:grpSpPr>
        <a:xfrm>
          <a:off x="0" y="0"/>
          <a:ext cx="0" cy="0"/>
          <a:chOff x="0" y="0"/>
          <a:chExt cx="0" cy="0"/>
        </a:xfrm>
      </p:grpSpPr>
      <p:pic>
        <p:nvPicPr>
          <p:cNvPr id="2" name="Picture 1" descr="Purple st.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descr="N-Element-Tab-White_RGB.png"/>
          <p:cNvPicPr>
            <a:picLocks/>
          </p:cNvPicPr>
          <p:nvPr userDrawn="1"/>
        </p:nvPicPr>
        <p:blipFill>
          <a:blip r:embed="rId3" cstate="email">
            <a:extLst>
              <a:ext uri="{28A0092B-C50C-407E-A947-70E740481C1C}">
                <a14:useLocalDpi xmlns:a14="http://schemas.microsoft.com/office/drawing/2010/main" val="0"/>
              </a:ext>
            </a:extLst>
          </a:blip>
          <a:stretch>
            <a:fillRect/>
          </a:stretch>
        </p:blipFill>
        <p:spPr>
          <a:xfrm>
            <a:off x="8610600" y="0"/>
            <a:ext cx="237744" cy="338328"/>
          </a:xfrm>
          <a:prstGeom prst="rect">
            <a:avLst/>
          </a:prstGeom>
          <a:noFill/>
          <a:ln>
            <a:noFill/>
          </a:ln>
        </p:spPr>
      </p:pic>
      <p:sp>
        <p:nvSpPr>
          <p:cNvPr id="5" name="Rectangle 10"/>
          <p:cNvSpPr>
            <a:spLocks noChangeArrowheads="1"/>
          </p:cNvSpPr>
          <p:nvPr userDrawn="1"/>
        </p:nvSpPr>
        <p:spPr bwMode="gray">
          <a:xfrm>
            <a:off x="255636" y="6632364"/>
            <a:ext cx="258275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defRPr/>
            </a:pPr>
            <a:r>
              <a:rPr lang="en-US" sz="600" kern="0" dirty="0">
                <a:solidFill>
                  <a:srgbClr val="FFFFFF"/>
                </a:solidFill>
                <a:ea typeface="ＭＳ Ｐゴシック" charset="0"/>
                <a:cs typeface="Calibri" charset="0"/>
              </a:rPr>
              <a:t>Copyright © 2017 The Nielsen Company. Confidential and proprietary.</a:t>
            </a:r>
          </a:p>
        </p:txBody>
      </p:sp>
      <p:sp>
        <p:nvSpPr>
          <p:cNvPr id="6" name="Title 1"/>
          <p:cNvSpPr>
            <a:spLocks noGrp="1"/>
          </p:cNvSpPr>
          <p:nvPr>
            <p:ph type="title"/>
          </p:nvPr>
        </p:nvSpPr>
        <p:spPr>
          <a:xfrm>
            <a:off x="341227" y="2996184"/>
            <a:ext cx="8046720" cy="585216"/>
          </a:xfrm>
        </p:spPr>
        <p:txBody>
          <a:bodyPr anchor="t">
            <a:noAutofit/>
          </a:bodyPr>
          <a:lstStyle>
            <a:lvl1pPr algn="l">
              <a:defRPr sz="5000" b="1" cap="all">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7971620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33_End Slide N-tab PURPLE">
    <p:spTree>
      <p:nvGrpSpPr>
        <p:cNvPr id="1" name=""/>
        <p:cNvGrpSpPr/>
        <p:nvPr/>
      </p:nvGrpSpPr>
      <p:grpSpPr>
        <a:xfrm>
          <a:off x="0" y="0"/>
          <a:ext cx="0" cy="0"/>
          <a:chOff x="0" y="0"/>
          <a:chExt cx="0" cy="0"/>
        </a:xfrm>
      </p:grpSpPr>
      <p:pic>
        <p:nvPicPr>
          <p:cNvPr id="5" name="Picture 4" descr="Purple st.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7" name="Picture 6" descr="N-Element-Tab-Square-White_RGB.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3581400" y="2418910"/>
            <a:ext cx="1981200" cy="1982082"/>
          </a:xfrm>
          <a:prstGeom prst="rect">
            <a:avLst/>
          </a:prstGeom>
        </p:spPr>
      </p:pic>
      <p:sp>
        <p:nvSpPr>
          <p:cNvPr id="11" name="Rectangle 10"/>
          <p:cNvSpPr>
            <a:spLocks noChangeArrowheads="1"/>
          </p:cNvSpPr>
          <p:nvPr userDrawn="1"/>
        </p:nvSpPr>
        <p:spPr bwMode="gray">
          <a:xfrm>
            <a:off x="256032" y="6632364"/>
            <a:ext cx="258275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defRPr/>
            </a:pPr>
            <a:r>
              <a:rPr lang="en-US" sz="600" kern="0" dirty="0">
                <a:solidFill>
                  <a:srgbClr val="FFFFFF"/>
                </a:solidFill>
                <a:ea typeface="ＭＳ Ｐゴシック" charset="0"/>
                <a:cs typeface="Calibri" charset="0"/>
              </a:rPr>
              <a:t>Copyright © 2017 The Nielsen Company. Confidential and proprietary.</a:t>
            </a:r>
          </a:p>
        </p:txBody>
      </p:sp>
    </p:spTree>
    <p:extLst>
      <p:ext uri="{BB962C8B-B14F-4D97-AF65-F5344CB8AC3E}">
        <p14:creationId xmlns:p14="http://schemas.microsoft.com/office/powerpoint/2010/main" val="11011646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34_End Slide Full Logo PURPLE">
    <p:spTree>
      <p:nvGrpSpPr>
        <p:cNvPr id="1" name=""/>
        <p:cNvGrpSpPr/>
        <p:nvPr/>
      </p:nvGrpSpPr>
      <p:grpSpPr>
        <a:xfrm>
          <a:off x="0" y="0"/>
          <a:ext cx="0" cy="0"/>
          <a:chOff x="0" y="0"/>
          <a:chExt cx="0" cy="0"/>
        </a:xfrm>
      </p:grpSpPr>
      <p:pic>
        <p:nvPicPr>
          <p:cNvPr id="5" name="Picture 4" descr="Purple st.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6" name="Picture 5" descr="Nielsen-Wordmark-White-RGB.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2375285" y="2590800"/>
            <a:ext cx="4393430" cy="1550768"/>
          </a:xfrm>
          <a:prstGeom prst="rect">
            <a:avLst/>
          </a:prstGeom>
        </p:spPr>
      </p:pic>
      <p:sp>
        <p:nvSpPr>
          <p:cNvPr id="8" name="Rectangle 7"/>
          <p:cNvSpPr>
            <a:spLocks noChangeArrowheads="1"/>
          </p:cNvSpPr>
          <p:nvPr userDrawn="1"/>
        </p:nvSpPr>
        <p:spPr bwMode="gray">
          <a:xfrm>
            <a:off x="256032" y="6632364"/>
            <a:ext cx="258275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defRPr/>
            </a:pPr>
            <a:r>
              <a:rPr lang="en-US" sz="600" kern="0" dirty="0">
                <a:solidFill>
                  <a:srgbClr val="FFFFFF"/>
                </a:solidFill>
                <a:ea typeface="ＭＳ Ｐゴシック" charset="0"/>
                <a:cs typeface="Calibri" charset="0"/>
              </a:rPr>
              <a:t>Copyright © 2017 The Nielsen Company. Confidential and proprietary.</a:t>
            </a:r>
          </a:p>
        </p:txBody>
      </p:sp>
    </p:spTree>
    <p:extLst>
      <p:ext uri="{BB962C8B-B14F-4D97-AF65-F5344CB8AC3E}">
        <p14:creationId xmlns:p14="http://schemas.microsoft.com/office/powerpoint/2010/main" val="281663503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37_Title N-tab GREEN">
    <p:spTree>
      <p:nvGrpSpPr>
        <p:cNvPr id="1" name=""/>
        <p:cNvGrpSpPr/>
        <p:nvPr/>
      </p:nvGrpSpPr>
      <p:grpSpPr>
        <a:xfrm>
          <a:off x="0" y="0"/>
          <a:ext cx="0" cy="0"/>
          <a:chOff x="0" y="0"/>
          <a:chExt cx="0" cy="0"/>
        </a:xfrm>
      </p:grpSpPr>
      <p:pic>
        <p:nvPicPr>
          <p:cNvPr id="2" name="Picture 1" descr="Green st.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ext Placeholder 2"/>
          <p:cNvSpPr>
            <a:spLocks noGrp="1"/>
          </p:cNvSpPr>
          <p:nvPr>
            <p:ph type="body" idx="17" hasCustomPrompt="1"/>
          </p:nvPr>
        </p:nvSpPr>
        <p:spPr>
          <a:xfrm>
            <a:off x="247426" y="5791200"/>
            <a:ext cx="2891063" cy="697394"/>
          </a:xfrm>
        </p:spPr>
        <p:txBody>
          <a:bodyPr anchor="b"/>
          <a:lstStyle>
            <a:lvl1pPr marL="0" indent="0" algn="l">
              <a:lnSpc>
                <a:spcPct val="100000"/>
              </a:lnSpc>
              <a:spcBef>
                <a:spcPts val="0"/>
              </a:spcBef>
              <a:buNone/>
              <a:defRPr sz="1200" b="0">
                <a:solidFill>
                  <a:srgbClr val="FFFF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6" name="Rectangle 10"/>
          <p:cNvSpPr>
            <a:spLocks noChangeArrowheads="1"/>
          </p:cNvSpPr>
          <p:nvPr userDrawn="1"/>
        </p:nvSpPr>
        <p:spPr bwMode="gray">
          <a:xfrm>
            <a:off x="255636" y="6632364"/>
            <a:ext cx="258275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defRPr/>
            </a:pPr>
            <a:r>
              <a:rPr lang="en-US" sz="600" kern="0" dirty="0">
                <a:solidFill>
                  <a:srgbClr val="FFFFFF"/>
                </a:solidFill>
                <a:ea typeface="ＭＳ Ｐゴシック" charset="0"/>
                <a:cs typeface="Calibri" charset="0"/>
              </a:rPr>
              <a:t>Copyright © 2017 The Nielsen Company. Confidential and proprietary.</a:t>
            </a:r>
          </a:p>
        </p:txBody>
      </p:sp>
      <p:pic>
        <p:nvPicPr>
          <p:cNvPr id="7" name="Picture 6" descr="N-Element-Tab-White_RGB.png"/>
          <p:cNvPicPr>
            <a:picLocks/>
          </p:cNvPicPr>
          <p:nvPr userDrawn="1"/>
        </p:nvPicPr>
        <p:blipFill>
          <a:blip r:embed="rId3" cstate="email">
            <a:extLst>
              <a:ext uri="{28A0092B-C50C-407E-A947-70E740481C1C}">
                <a14:useLocalDpi xmlns:a14="http://schemas.microsoft.com/office/drawing/2010/main" val="0"/>
              </a:ext>
            </a:extLst>
          </a:blip>
          <a:stretch>
            <a:fillRect/>
          </a:stretch>
        </p:blipFill>
        <p:spPr>
          <a:xfrm>
            <a:off x="8610600" y="0"/>
            <a:ext cx="237744" cy="338328"/>
          </a:xfrm>
          <a:prstGeom prst="rect">
            <a:avLst/>
          </a:prstGeom>
          <a:noFill/>
          <a:ln>
            <a:noFill/>
          </a:ln>
        </p:spPr>
      </p:pic>
      <p:sp>
        <p:nvSpPr>
          <p:cNvPr id="8" name="Title 1"/>
          <p:cNvSpPr>
            <a:spLocks noGrp="1"/>
          </p:cNvSpPr>
          <p:nvPr>
            <p:ph type="ctrTitle"/>
          </p:nvPr>
        </p:nvSpPr>
        <p:spPr>
          <a:xfrm>
            <a:off x="246888" y="2577432"/>
            <a:ext cx="6684264" cy="1310218"/>
          </a:xfrm>
        </p:spPr>
        <p:txBody>
          <a:bodyPr/>
          <a:lstStyle>
            <a:lvl1pPr algn="l">
              <a:lnSpc>
                <a:spcPct val="90000"/>
              </a:lnSpc>
              <a:tabLst>
                <a:tab pos="508000" algn="l"/>
              </a:tabLst>
              <a:defRPr sz="4200" b="1" cap="all" baseline="0">
                <a:solidFill>
                  <a:schemeClr val="bg1"/>
                </a:solidFill>
              </a:defRPr>
            </a:lvl1pPr>
          </a:lstStyle>
          <a:p>
            <a:r>
              <a:rPr lang="en-US" dirty="0"/>
              <a:t>Click to edit Master title style</a:t>
            </a:r>
          </a:p>
        </p:txBody>
      </p:sp>
      <p:sp>
        <p:nvSpPr>
          <p:cNvPr id="9" name="Subtitle 2"/>
          <p:cNvSpPr>
            <a:spLocks noGrp="1"/>
          </p:cNvSpPr>
          <p:nvPr>
            <p:ph type="subTitle" idx="1" hasCustomPrompt="1"/>
          </p:nvPr>
        </p:nvSpPr>
        <p:spPr>
          <a:xfrm>
            <a:off x="264135" y="4014216"/>
            <a:ext cx="6684264" cy="665162"/>
          </a:xfrm>
        </p:spPr>
        <p:txBody>
          <a:bodyPr tIns="0" bIns="0"/>
          <a:lstStyle>
            <a:lvl1pPr marL="0" indent="0" algn="l">
              <a:lnSpc>
                <a:spcPct val="100000"/>
              </a:lnSpc>
              <a:buNone/>
              <a:defRPr sz="2000" cap="none"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68988486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38_Title Full Logo GREEN">
    <p:spTree>
      <p:nvGrpSpPr>
        <p:cNvPr id="1" name=""/>
        <p:cNvGrpSpPr/>
        <p:nvPr/>
      </p:nvGrpSpPr>
      <p:grpSpPr>
        <a:xfrm>
          <a:off x="0" y="0"/>
          <a:ext cx="0" cy="0"/>
          <a:chOff x="0" y="0"/>
          <a:chExt cx="0" cy="0"/>
        </a:xfrm>
      </p:grpSpPr>
      <p:pic>
        <p:nvPicPr>
          <p:cNvPr id="2" name="Picture 1" descr="Green st.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7" hasCustomPrompt="1"/>
          </p:nvPr>
        </p:nvSpPr>
        <p:spPr>
          <a:xfrm>
            <a:off x="247426" y="5791200"/>
            <a:ext cx="2891063" cy="697394"/>
          </a:xfrm>
        </p:spPr>
        <p:txBody>
          <a:bodyPr anchor="b"/>
          <a:lstStyle>
            <a:lvl1pPr marL="0" indent="0" algn="l">
              <a:lnSpc>
                <a:spcPct val="100000"/>
              </a:lnSpc>
              <a:spcBef>
                <a:spcPts val="0"/>
              </a:spcBef>
              <a:buNone/>
              <a:defRPr sz="1200" b="0">
                <a:solidFill>
                  <a:srgbClr val="FFFF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4" name="Rectangle 10"/>
          <p:cNvSpPr>
            <a:spLocks noChangeArrowheads="1"/>
          </p:cNvSpPr>
          <p:nvPr userDrawn="1"/>
        </p:nvSpPr>
        <p:spPr bwMode="gray">
          <a:xfrm>
            <a:off x="255636" y="6632364"/>
            <a:ext cx="258275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defRPr/>
            </a:pPr>
            <a:r>
              <a:rPr lang="en-US" sz="600" kern="0" dirty="0">
                <a:solidFill>
                  <a:srgbClr val="FFFFFF"/>
                </a:solidFill>
                <a:ea typeface="ＭＳ Ｐゴシック" charset="0"/>
                <a:cs typeface="Calibri" charset="0"/>
              </a:rPr>
              <a:t>Copyright © 2017 The Nielsen Company. Confidential and proprietary.</a:t>
            </a:r>
          </a:p>
        </p:txBody>
      </p:sp>
      <p:pic>
        <p:nvPicPr>
          <p:cNvPr id="7" name="Picture 6" descr="Nielsen_R.png"/>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invGray">
          <a:xfrm>
            <a:off x="364066" y="2081657"/>
            <a:ext cx="1171422" cy="414250"/>
          </a:xfrm>
          <a:prstGeom prst="rect">
            <a:avLst/>
          </a:prstGeom>
        </p:spPr>
      </p:pic>
      <p:sp>
        <p:nvSpPr>
          <p:cNvPr id="8" name="Title 1"/>
          <p:cNvSpPr>
            <a:spLocks noGrp="1"/>
          </p:cNvSpPr>
          <p:nvPr>
            <p:ph type="ctrTitle"/>
          </p:nvPr>
        </p:nvSpPr>
        <p:spPr>
          <a:xfrm>
            <a:off x="246888" y="2577432"/>
            <a:ext cx="6684264" cy="1310218"/>
          </a:xfrm>
        </p:spPr>
        <p:txBody>
          <a:bodyPr/>
          <a:lstStyle>
            <a:lvl1pPr algn="l">
              <a:lnSpc>
                <a:spcPct val="90000"/>
              </a:lnSpc>
              <a:tabLst>
                <a:tab pos="508000" algn="l"/>
              </a:tabLst>
              <a:defRPr sz="4200" b="1" cap="all" baseline="0">
                <a:solidFill>
                  <a:schemeClr val="bg1"/>
                </a:solidFill>
              </a:defRPr>
            </a:lvl1pPr>
          </a:lstStyle>
          <a:p>
            <a:r>
              <a:rPr lang="en-US" dirty="0"/>
              <a:t>Click to edit Master title style</a:t>
            </a:r>
          </a:p>
        </p:txBody>
      </p:sp>
      <p:sp>
        <p:nvSpPr>
          <p:cNvPr id="9" name="Subtitle 2"/>
          <p:cNvSpPr>
            <a:spLocks noGrp="1"/>
          </p:cNvSpPr>
          <p:nvPr>
            <p:ph type="subTitle" idx="1" hasCustomPrompt="1"/>
          </p:nvPr>
        </p:nvSpPr>
        <p:spPr>
          <a:xfrm>
            <a:off x="264135" y="4014216"/>
            <a:ext cx="6684264" cy="665162"/>
          </a:xfrm>
        </p:spPr>
        <p:txBody>
          <a:bodyPr tIns="0" bIns="0"/>
          <a:lstStyle>
            <a:lvl1pPr marL="0" indent="0" algn="l">
              <a:lnSpc>
                <a:spcPct val="100000"/>
              </a:lnSpc>
              <a:buNone/>
              <a:defRPr sz="2000" cap="none"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23745679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0_Title N-tab White">
    <p:spTree>
      <p:nvGrpSpPr>
        <p:cNvPr id="1" name=""/>
        <p:cNvGrpSpPr/>
        <p:nvPr/>
      </p:nvGrpSpPr>
      <p:grpSpPr>
        <a:xfrm>
          <a:off x="0" y="0"/>
          <a:ext cx="0" cy="0"/>
          <a:chOff x="0" y="0"/>
          <a:chExt cx="0" cy="0"/>
        </a:xfrm>
      </p:grpSpPr>
      <p:pic>
        <p:nvPicPr>
          <p:cNvPr id="15" name="Picture 14" descr="Green shirt.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1" name="Picture 10" descr="Green Stri.jp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0" y="0"/>
            <a:ext cx="231648" cy="6858000"/>
          </a:xfrm>
          <a:prstGeom prst="rect">
            <a:avLst/>
          </a:prstGeom>
        </p:spPr>
      </p:pic>
      <p:sp>
        <p:nvSpPr>
          <p:cNvPr id="13" name="Text Placeholder 2"/>
          <p:cNvSpPr>
            <a:spLocks noGrp="1"/>
          </p:cNvSpPr>
          <p:nvPr>
            <p:ph type="body" idx="17" hasCustomPrompt="1"/>
          </p:nvPr>
        </p:nvSpPr>
        <p:spPr>
          <a:xfrm>
            <a:off x="336851" y="6008206"/>
            <a:ext cx="2891063" cy="697394"/>
          </a:xfrm>
        </p:spPr>
        <p:txBody>
          <a:bodyPr anchor="b"/>
          <a:lstStyle>
            <a:lvl1pPr marL="0" indent="0" algn="l">
              <a:lnSpc>
                <a:spcPct val="100000"/>
              </a:lnSpc>
              <a:spcBef>
                <a:spcPts val="0"/>
              </a:spcBef>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14" name="Title 1"/>
          <p:cNvSpPr>
            <a:spLocks noGrp="1"/>
          </p:cNvSpPr>
          <p:nvPr>
            <p:ph type="ctrTitle"/>
          </p:nvPr>
        </p:nvSpPr>
        <p:spPr>
          <a:xfrm>
            <a:off x="336322" y="461584"/>
            <a:ext cx="8218686" cy="1310218"/>
          </a:xfrm>
        </p:spPr>
        <p:txBody>
          <a:bodyPr anchor="ctr"/>
          <a:lstStyle>
            <a:lvl1pPr algn="l">
              <a:lnSpc>
                <a:spcPct val="90000"/>
              </a:lnSpc>
              <a:tabLst>
                <a:tab pos="508000" algn="l"/>
              </a:tabLst>
              <a:defRPr sz="4200" b="1" cap="all" baseline="0">
                <a:solidFill>
                  <a:schemeClr val="tx2"/>
                </a:solidFill>
              </a:defRPr>
            </a:lvl1pPr>
          </a:lstStyle>
          <a:p>
            <a:r>
              <a:rPr lang="en-US" dirty="0"/>
              <a:t>Click to edit Master title style</a:t>
            </a:r>
          </a:p>
        </p:txBody>
      </p:sp>
      <p:sp>
        <p:nvSpPr>
          <p:cNvPr id="7" name="Rectangle 10"/>
          <p:cNvSpPr>
            <a:spLocks noChangeArrowheads="1"/>
          </p:cNvSpPr>
          <p:nvPr userDrawn="1"/>
        </p:nvSpPr>
        <p:spPr bwMode="gray">
          <a:xfrm rot="16200000">
            <a:off x="-1180192" y="5435465"/>
            <a:ext cx="256993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50000"/>
              </a:spcBef>
              <a:spcAft>
                <a:spcPct val="0"/>
              </a:spcAft>
            </a:pPr>
            <a:r>
              <a:rPr lang="en-US" sz="600" dirty="0">
                <a:solidFill>
                  <a:srgbClr val="FFFFFF"/>
                </a:solidFill>
                <a:ea typeface="ＭＳ Ｐゴシック" charset="0"/>
                <a:cs typeface="Calibri" charset="0"/>
              </a:rPr>
              <a:t>Copyright © 2017 The Nielsen Company. Confidential and proprietary.</a:t>
            </a:r>
          </a:p>
        </p:txBody>
      </p:sp>
    </p:spTree>
    <p:extLst>
      <p:ext uri="{BB962C8B-B14F-4D97-AF65-F5344CB8AC3E}">
        <p14:creationId xmlns:p14="http://schemas.microsoft.com/office/powerpoint/2010/main" val="14881234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39_Title N-tab White">
    <p:spTree>
      <p:nvGrpSpPr>
        <p:cNvPr id="1" name=""/>
        <p:cNvGrpSpPr/>
        <p:nvPr/>
      </p:nvGrpSpPr>
      <p:grpSpPr>
        <a:xfrm>
          <a:off x="0" y="0"/>
          <a:ext cx="0" cy="0"/>
          <a:chOff x="0" y="0"/>
          <a:chExt cx="0" cy="0"/>
        </a:xfrm>
      </p:grpSpPr>
      <p:pic>
        <p:nvPicPr>
          <p:cNvPr id="11" name="Picture 10" descr="Green Stri.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231648" cy="6858000"/>
          </a:xfrm>
          <a:prstGeom prst="rect">
            <a:avLst/>
          </a:prstGeom>
        </p:spPr>
      </p:pic>
      <p:sp>
        <p:nvSpPr>
          <p:cNvPr id="12" name="Text Placeholder 2"/>
          <p:cNvSpPr>
            <a:spLocks noGrp="1"/>
          </p:cNvSpPr>
          <p:nvPr>
            <p:ph type="body" idx="17" hasCustomPrompt="1"/>
          </p:nvPr>
        </p:nvSpPr>
        <p:spPr>
          <a:xfrm>
            <a:off x="336851" y="6008206"/>
            <a:ext cx="2891063" cy="697394"/>
          </a:xfrm>
        </p:spPr>
        <p:txBody>
          <a:bodyPr anchor="b"/>
          <a:lstStyle>
            <a:lvl1pPr marL="0" indent="0" algn="l">
              <a:lnSpc>
                <a:spcPct val="100000"/>
              </a:lnSpc>
              <a:spcBef>
                <a:spcPts val="0"/>
              </a:spcBef>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pic>
        <p:nvPicPr>
          <p:cNvPr id="8" name="Picture 7" descr="N Element Tab Square-Blue_RGB.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459399" y="2133600"/>
            <a:ext cx="378801" cy="378969"/>
          </a:xfrm>
          <a:prstGeom prst="rect">
            <a:avLst/>
          </a:prstGeom>
        </p:spPr>
      </p:pic>
      <p:sp>
        <p:nvSpPr>
          <p:cNvPr id="16" name="Title 1"/>
          <p:cNvSpPr>
            <a:spLocks noGrp="1"/>
          </p:cNvSpPr>
          <p:nvPr>
            <p:ph type="ctrTitle"/>
          </p:nvPr>
        </p:nvSpPr>
        <p:spPr>
          <a:xfrm>
            <a:off x="336322" y="2583948"/>
            <a:ext cx="6674078" cy="1310218"/>
          </a:xfrm>
        </p:spPr>
        <p:txBody>
          <a:bodyPr/>
          <a:lstStyle>
            <a:lvl1pPr algn="l">
              <a:lnSpc>
                <a:spcPct val="90000"/>
              </a:lnSpc>
              <a:tabLst>
                <a:tab pos="508000" algn="l"/>
              </a:tabLst>
              <a:defRPr sz="4200" b="1" cap="all" baseline="0">
                <a:solidFill>
                  <a:schemeClr val="tx2"/>
                </a:solidFill>
              </a:defRPr>
            </a:lvl1pPr>
          </a:lstStyle>
          <a:p>
            <a:r>
              <a:rPr lang="en-US" dirty="0"/>
              <a:t>Click to edit Master title style</a:t>
            </a:r>
          </a:p>
        </p:txBody>
      </p:sp>
      <p:sp>
        <p:nvSpPr>
          <p:cNvPr id="10" name="Subtitle 2"/>
          <p:cNvSpPr>
            <a:spLocks noGrp="1"/>
          </p:cNvSpPr>
          <p:nvPr>
            <p:ph type="subTitle" idx="1" hasCustomPrompt="1"/>
          </p:nvPr>
        </p:nvSpPr>
        <p:spPr>
          <a:xfrm>
            <a:off x="366976" y="4014216"/>
            <a:ext cx="6598131" cy="665162"/>
          </a:xfrm>
        </p:spPr>
        <p:txBody>
          <a:bodyPr tIns="0" bIns="0"/>
          <a:lstStyle>
            <a:lvl1pPr marL="0" indent="0" algn="l">
              <a:lnSpc>
                <a:spcPct val="100000"/>
              </a:lnSpc>
              <a:buNone/>
              <a:defRPr sz="2000" cap="none" baseline="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3" name="Rectangle 10"/>
          <p:cNvSpPr>
            <a:spLocks noChangeArrowheads="1"/>
          </p:cNvSpPr>
          <p:nvPr userDrawn="1"/>
        </p:nvSpPr>
        <p:spPr bwMode="gray">
          <a:xfrm rot="16200000">
            <a:off x="-1180192" y="5435465"/>
            <a:ext cx="256993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50000"/>
              </a:spcBef>
              <a:spcAft>
                <a:spcPct val="0"/>
              </a:spcAft>
            </a:pPr>
            <a:r>
              <a:rPr lang="en-US" sz="600" dirty="0">
                <a:solidFill>
                  <a:srgbClr val="FFFFFF"/>
                </a:solidFill>
                <a:ea typeface="ＭＳ Ｐゴシック" charset="0"/>
                <a:cs typeface="Calibri" charset="0"/>
              </a:rPr>
              <a:t>Copyright © 2017 The Nielsen Company. Confidential and proprietary.</a:t>
            </a:r>
          </a:p>
        </p:txBody>
      </p:sp>
    </p:spTree>
    <p:extLst>
      <p:ext uri="{BB962C8B-B14F-4D97-AF65-F5344CB8AC3E}">
        <p14:creationId xmlns:p14="http://schemas.microsoft.com/office/powerpoint/2010/main" val="34096633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40_Title Full Logo White">
    <p:spTree>
      <p:nvGrpSpPr>
        <p:cNvPr id="1" name=""/>
        <p:cNvGrpSpPr/>
        <p:nvPr/>
      </p:nvGrpSpPr>
      <p:grpSpPr>
        <a:xfrm>
          <a:off x="0" y="0"/>
          <a:ext cx="0" cy="0"/>
          <a:chOff x="0" y="0"/>
          <a:chExt cx="0" cy="0"/>
        </a:xfrm>
      </p:grpSpPr>
      <p:pic>
        <p:nvPicPr>
          <p:cNvPr id="9" name="Picture 8" descr="Green Stri.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231648" cy="6858000"/>
          </a:xfrm>
          <a:prstGeom prst="rect">
            <a:avLst/>
          </a:prstGeom>
        </p:spPr>
      </p:pic>
      <p:sp>
        <p:nvSpPr>
          <p:cNvPr id="12" name="Text Placeholder 2"/>
          <p:cNvSpPr>
            <a:spLocks noGrp="1"/>
          </p:cNvSpPr>
          <p:nvPr>
            <p:ph type="body" idx="17" hasCustomPrompt="1"/>
          </p:nvPr>
        </p:nvSpPr>
        <p:spPr>
          <a:xfrm>
            <a:off x="336322" y="6008206"/>
            <a:ext cx="2891063" cy="697394"/>
          </a:xfrm>
        </p:spPr>
        <p:txBody>
          <a:bodyPr anchor="b"/>
          <a:lstStyle>
            <a:lvl1pPr marL="0" indent="0" algn="l">
              <a:lnSpc>
                <a:spcPct val="100000"/>
              </a:lnSpc>
              <a:spcBef>
                <a:spcPts val="0"/>
              </a:spcBef>
              <a:buNone/>
              <a:defRPr sz="1200" b="0">
                <a:solidFill>
                  <a:srgbClr val="00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pic>
        <p:nvPicPr>
          <p:cNvPr id="13" name="Picture 12" descr="Nielsen-Wordmark-Color-RGB.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445783" y="2095350"/>
            <a:ext cx="1191659" cy="420624"/>
          </a:xfrm>
          <a:prstGeom prst="rect">
            <a:avLst/>
          </a:prstGeom>
        </p:spPr>
      </p:pic>
      <p:sp>
        <p:nvSpPr>
          <p:cNvPr id="11" name="Title 1"/>
          <p:cNvSpPr>
            <a:spLocks noGrp="1"/>
          </p:cNvSpPr>
          <p:nvPr>
            <p:ph type="ctrTitle"/>
          </p:nvPr>
        </p:nvSpPr>
        <p:spPr>
          <a:xfrm>
            <a:off x="336322" y="2583948"/>
            <a:ext cx="6674078" cy="1310218"/>
          </a:xfrm>
        </p:spPr>
        <p:txBody>
          <a:bodyPr/>
          <a:lstStyle>
            <a:lvl1pPr algn="l">
              <a:lnSpc>
                <a:spcPct val="90000"/>
              </a:lnSpc>
              <a:tabLst>
                <a:tab pos="508000" algn="l"/>
              </a:tabLst>
              <a:defRPr sz="4200" b="1" cap="all" baseline="0">
                <a:solidFill>
                  <a:schemeClr val="tx2"/>
                </a:solidFill>
              </a:defRPr>
            </a:lvl1pPr>
          </a:lstStyle>
          <a:p>
            <a:r>
              <a:rPr lang="en-US" dirty="0"/>
              <a:t>Click to edit Master title style</a:t>
            </a:r>
          </a:p>
        </p:txBody>
      </p:sp>
      <p:sp>
        <p:nvSpPr>
          <p:cNvPr id="10" name="Subtitle 2"/>
          <p:cNvSpPr>
            <a:spLocks noGrp="1"/>
          </p:cNvSpPr>
          <p:nvPr>
            <p:ph type="subTitle" idx="1" hasCustomPrompt="1"/>
          </p:nvPr>
        </p:nvSpPr>
        <p:spPr>
          <a:xfrm>
            <a:off x="366976" y="4014216"/>
            <a:ext cx="6598131" cy="665162"/>
          </a:xfrm>
        </p:spPr>
        <p:txBody>
          <a:bodyPr tIns="0" bIns="0"/>
          <a:lstStyle>
            <a:lvl1pPr marL="0" indent="0" algn="l">
              <a:lnSpc>
                <a:spcPct val="100000"/>
              </a:lnSpc>
              <a:buNone/>
              <a:defRPr sz="2000" cap="none" baseline="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4" name="Rectangle 10"/>
          <p:cNvSpPr>
            <a:spLocks noChangeArrowheads="1"/>
          </p:cNvSpPr>
          <p:nvPr userDrawn="1"/>
        </p:nvSpPr>
        <p:spPr bwMode="gray">
          <a:xfrm rot="16200000">
            <a:off x="-1180192" y="5435465"/>
            <a:ext cx="256993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50000"/>
              </a:spcBef>
              <a:spcAft>
                <a:spcPct val="0"/>
              </a:spcAft>
            </a:pPr>
            <a:r>
              <a:rPr lang="en-US" sz="600" dirty="0">
                <a:solidFill>
                  <a:srgbClr val="FFFFFF"/>
                </a:solidFill>
                <a:ea typeface="ＭＳ Ｐゴシック" charset="0"/>
                <a:cs typeface="Calibri" charset="0"/>
              </a:rPr>
              <a:t>Copyright © 2017 The Nielsen Company. Confidential and proprietary.</a:t>
            </a:r>
          </a:p>
        </p:txBody>
      </p:sp>
    </p:spTree>
    <p:extLst>
      <p:ext uri="{BB962C8B-B14F-4D97-AF65-F5344CB8AC3E}">
        <p14:creationId xmlns:p14="http://schemas.microsoft.com/office/powerpoint/2010/main" val="2970243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03_Title N-tab White">
    <p:spTree>
      <p:nvGrpSpPr>
        <p:cNvPr id="1" name=""/>
        <p:cNvGrpSpPr/>
        <p:nvPr/>
      </p:nvGrpSpPr>
      <p:grpSpPr>
        <a:xfrm>
          <a:off x="0" y="0"/>
          <a:ext cx="0" cy="0"/>
          <a:chOff x="0" y="0"/>
          <a:chExt cx="0" cy="0"/>
        </a:xfrm>
      </p:grpSpPr>
      <p:pic>
        <p:nvPicPr>
          <p:cNvPr id="10" name="Picture 9" descr="Blue Stri.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231648" cy="6858000"/>
          </a:xfrm>
          <a:prstGeom prst="rect">
            <a:avLst/>
          </a:prstGeom>
        </p:spPr>
      </p:pic>
      <p:sp>
        <p:nvSpPr>
          <p:cNvPr id="12" name="Text Placeholder 2"/>
          <p:cNvSpPr>
            <a:spLocks noGrp="1"/>
          </p:cNvSpPr>
          <p:nvPr>
            <p:ph type="body" idx="17" hasCustomPrompt="1"/>
          </p:nvPr>
        </p:nvSpPr>
        <p:spPr>
          <a:xfrm>
            <a:off x="336851" y="6008206"/>
            <a:ext cx="2891063" cy="697394"/>
          </a:xfrm>
        </p:spPr>
        <p:txBody>
          <a:bodyPr anchor="b"/>
          <a:lstStyle>
            <a:lvl1pPr marL="0" indent="0" algn="l">
              <a:lnSpc>
                <a:spcPct val="100000"/>
              </a:lnSpc>
              <a:spcBef>
                <a:spcPts val="0"/>
              </a:spcBef>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9" name="Rectangle 10"/>
          <p:cNvSpPr>
            <a:spLocks noChangeArrowheads="1"/>
          </p:cNvSpPr>
          <p:nvPr userDrawn="1"/>
        </p:nvSpPr>
        <p:spPr bwMode="gray">
          <a:xfrm rot="16200000">
            <a:off x="-1180192" y="5435465"/>
            <a:ext cx="256993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50000"/>
              </a:spcBef>
              <a:spcAft>
                <a:spcPct val="0"/>
              </a:spcAft>
            </a:pPr>
            <a:r>
              <a:rPr lang="en-US" sz="600" dirty="0">
                <a:solidFill>
                  <a:srgbClr val="FFFFFF"/>
                </a:solidFill>
                <a:ea typeface="ＭＳ Ｐゴシック" charset="0"/>
                <a:cs typeface="Calibri" charset="0"/>
              </a:rPr>
              <a:t>Copyright © 2017 The Nielsen Company. Confidential and proprietary.</a:t>
            </a:r>
          </a:p>
        </p:txBody>
      </p:sp>
      <p:pic>
        <p:nvPicPr>
          <p:cNvPr id="8" name="Picture 7" descr="N Element Tab Square-Blue_RGB.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459399" y="2172084"/>
            <a:ext cx="378801" cy="378969"/>
          </a:xfrm>
          <a:prstGeom prst="rect">
            <a:avLst/>
          </a:prstGeom>
        </p:spPr>
      </p:pic>
      <p:sp>
        <p:nvSpPr>
          <p:cNvPr id="13" name="Title 1"/>
          <p:cNvSpPr>
            <a:spLocks noGrp="1"/>
          </p:cNvSpPr>
          <p:nvPr>
            <p:ph type="ctrTitle"/>
          </p:nvPr>
        </p:nvSpPr>
        <p:spPr>
          <a:xfrm>
            <a:off x="336322" y="2583948"/>
            <a:ext cx="6674078" cy="1310218"/>
          </a:xfrm>
        </p:spPr>
        <p:txBody>
          <a:bodyPr/>
          <a:lstStyle>
            <a:lvl1pPr algn="l">
              <a:lnSpc>
                <a:spcPct val="90000"/>
              </a:lnSpc>
              <a:tabLst>
                <a:tab pos="508000" algn="l"/>
              </a:tabLst>
              <a:defRPr sz="4200" b="1" cap="all" baseline="0">
                <a:solidFill>
                  <a:schemeClr val="tx2"/>
                </a:solidFill>
              </a:defRPr>
            </a:lvl1pPr>
          </a:lstStyle>
          <a:p>
            <a:r>
              <a:rPr lang="en-US" dirty="0"/>
              <a:t>Click to edit Master title style</a:t>
            </a:r>
          </a:p>
        </p:txBody>
      </p:sp>
      <p:sp>
        <p:nvSpPr>
          <p:cNvPr id="14" name="Subtitle 2"/>
          <p:cNvSpPr>
            <a:spLocks noGrp="1"/>
          </p:cNvSpPr>
          <p:nvPr>
            <p:ph type="subTitle" idx="1" hasCustomPrompt="1"/>
          </p:nvPr>
        </p:nvSpPr>
        <p:spPr>
          <a:xfrm>
            <a:off x="366976" y="4014216"/>
            <a:ext cx="6598131" cy="665162"/>
          </a:xfrm>
        </p:spPr>
        <p:txBody>
          <a:bodyPr tIns="0" bIns="0"/>
          <a:lstStyle>
            <a:lvl1pPr marL="0" indent="0" algn="l">
              <a:lnSpc>
                <a:spcPct val="100000"/>
              </a:lnSpc>
              <a:buNone/>
              <a:defRPr sz="2000" cap="none" baseline="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61893645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1_Title and Content">
    <p:spTree>
      <p:nvGrpSpPr>
        <p:cNvPr id="1" name=""/>
        <p:cNvGrpSpPr/>
        <p:nvPr/>
      </p:nvGrpSpPr>
      <p:grpSpPr>
        <a:xfrm>
          <a:off x="0" y="0"/>
          <a:ext cx="0" cy="0"/>
          <a:chOff x="0" y="0"/>
          <a:chExt cx="0" cy="0"/>
        </a:xfrm>
      </p:grpSpPr>
      <p:sp>
        <p:nvSpPr>
          <p:cNvPr id="9" name="Title 8"/>
          <p:cNvSpPr>
            <a:spLocks noGrp="1"/>
          </p:cNvSpPr>
          <p:nvPr>
            <p:ph type="title"/>
          </p:nvPr>
        </p:nvSpPr>
        <p:spPr>
          <a:xfrm>
            <a:off x="594360" y="676656"/>
            <a:ext cx="8144616" cy="571500"/>
          </a:xfrm>
        </p:spPr>
        <p:txBody>
          <a:bodyPr/>
          <a:lstStyle>
            <a:lvl1pPr>
              <a:defRPr baseline="0">
                <a:solidFill>
                  <a:schemeClr val="tx2"/>
                </a:solidFill>
              </a:defRPr>
            </a:lvl1pPr>
          </a:lstStyle>
          <a:p>
            <a:r>
              <a:rPr lang="en-US"/>
              <a:t>Click to edit Master title style</a:t>
            </a:r>
            <a:endParaRPr lang="en-US" dirty="0"/>
          </a:p>
        </p:txBody>
      </p:sp>
      <p:sp>
        <p:nvSpPr>
          <p:cNvPr id="5" name="Content Placeholder 4"/>
          <p:cNvSpPr>
            <a:spLocks noGrp="1"/>
          </p:cNvSpPr>
          <p:nvPr>
            <p:ph sz="quarter" idx="14" hasCustomPrompt="1"/>
          </p:nvPr>
        </p:nvSpPr>
        <p:spPr>
          <a:xfrm>
            <a:off x="594360" y="2020824"/>
            <a:ext cx="8168640" cy="4079875"/>
          </a:xfrm>
        </p:spPr>
        <p:txBody>
          <a:bodyPr/>
          <a:lstStyle>
            <a:lvl1pPr>
              <a:spcBef>
                <a:spcPts val="800"/>
              </a:spcBef>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2"/>
          <p:cNvSpPr>
            <a:spLocks noGrp="1"/>
          </p:cNvSpPr>
          <p:nvPr>
            <p:ph type="body" idx="13" hasCustomPrompt="1"/>
          </p:nvPr>
        </p:nvSpPr>
        <p:spPr>
          <a:xfrm>
            <a:off x="594360" y="1280160"/>
            <a:ext cx="8160322" cy="315118"/>
          </a:xfrm>
        </p:spPr>
        <p:txBody>
          <a:bodyPr tIns="0" bIns="0"/>
          <a:lstStyle>
            <a:lvl1pPr marL="0" indent="0">
              <a:spcBef>
                <a:spcPts val="0"/>
              </a:spcBef>
              <a:buNone/>
              <a:defRPr sz="18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pic>
        <p:nvPicPr>
          <p:cNvPr id="6" name="Picture 5" descr="Green Stri.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231648" cy="6858000"/>
          </a:xfrm>
          <a:prstGeom prst="rect">
            <a:avLst/>
          </a:prstGeom>
        </p:spPr>
      </p:pic>
      <p:sp>
        <p:nvSpPr>
          <p:cNvPr id="8" name="Footer Placeholder 1"/>
          <p:cNvSpPr>
            <a:spLocks noGrp="1"/>
          </p:cNvSpPr>
          <p:nvPr>
            <p:ph type="ftr" sz="quarter" idx="17"/>
          </p:nvPr>
        </p:nvSpPr>
        <p:spPr>
          <a:xfrm>
            <a:off x="609600" y="6095999"/>
            <a:ext cx="8153400" cy="628361"/>
          </a:xfrm>
          <a:prstGeom prst="rect">
            <a:avLst/>
          </a:prstGeom>
        </p:spPr>
        <p:txBody>
          <a:bodyPr/>
          <a:lstStyle>
            <a:lvl1pPr>
              <a:spcBef>
                <a:spcPts val="60"/>
              </a:spcBef>
              <a:defRPr sz="800"/>
            </a:lvl1pPr>
          </a:lstStyle>
          <a:p>
            <a:pPr fontAlgn="base">
              <a:spcAft>
                <a:spcPct val="0"/>
              </a:spcAft>
            </a:pPr>
            <a:r>
              <a:rPr lang="en-US" dirty="0">
                <a:solidFill>
                  <a:srgbClr val="000000"/>
                </a:solidFill>
                <a:latin typeface="Calibri" charset="0"/>
                <a:ea typeface="ＭＳ Ｐゴシック" charset="0"/>
              </a:rPr>
              <a:t>Click to edit text</a:t>
            </a:r>
          </a:p>
        </p:txBody>
      </p:sp>
      <p:sp>
        <p:nvSpPr>
          <p:cNvPr id="10" name="Rectangle 10"/>
          <p:cNvSpPr>
            <a:spLocks noChangeArrowheads="1"/>
          </p:cNvSpPr>
          <p:nvPr userDrawn="1"/>
        </p:nvSpPr>
        <p:spPr bwMode="gray">
          <a:xfrm rot="16200000">
            <a:off x="-1180192" y="5435465"/>
            <a:ext cx="256993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50000"/>
              </a:spcBef>
              <a:spcAft>
                <a:spcPct val="0"/>
              </a:spcAft>
            </a:pPr>
            <a:r>
              <a:rPr lang="en-US" sz="600" dirty="0">
                <a:solidFill>
                  <a:srgbClr val="FFFFFF"/>
                </a:solidFill>
                <a:ea typeface="ＭＳ Ｐゴシック" charset="0"/>
                <a:cs typeface="Calibri" charset="0"/>
              </a:rPr>
              <a:t>Copyright © 2017 The Nielsen Company. Confidential and proprietary.</a:t>
            </a:r>
          </a:p>
        </p:txBody>
      </p:sp>
    </p:spTree>
    <p:extLst>
      <p:ext uri="{BB962C8B-B14F-4D97-AF65-F5344CB8AC3E}">
        <p14:creationId xmlns:p14="http://schemas.microsoft.com/office/powerpoint/2010/main" val="127920014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2_Title only">
    <p:spTree>
      <p:nvGrpSpPr>
        <p:cNvPr id="1" name=""/>
        <p:cNvGrpSpPr/>
        <p:nvPr/>
      </p:nvGrpSpPr>
      <p:grpSpPr>
        <a:xfrm>
          <a:off x="0" y="0"/>
          <a:ext cx="0" cy="0"/>
          <a:chOff x="0" y="0"/>
          <a:chExt cx="0" cy="0"/>
        </a:xfrm>
      </p:grpSpPr>
      <p:sp>
        <p:nvSpPr>
          <p:cNvPr id="9" name="Title 8"/>
          <p:cNvSpPr>
            <a:spLocks noGrp="1"/>
          </p:cNvSpPr>
          <p:nvPr>
            <p:ph type="title"/>
          </p:nvPr>
        </p:nvSpPr>
        <p:spPr>
          <a:xfrm>
            <a:off x="594360" y="676656"/>
            <a:ext cx="8166672" cy="571500"/>
          </a:xfrm>
        </p:spPr>
        <p:txBody>
          <a:bodyPr/>
          <a:lstStyle>
            <a:lvl1pPr>
              <a:defRPr baseline="0">
                <a:solidFill>
                  <a:schemeClr val="tx2"/>
                </a:solidFill>
              </a:defRPr>
            </a:lvl1pPr>
          </a:lstStyle>
          <a:p>
            <a:r>
              <a:rPr lang="en-US" dirty="0"/>
              <a:t>Click to edit Master title style</a:t>
            </a:r>
          </a:p>
        </p:txBody>
      </p:sp>
      <p:sp>
        <p:nvSpPr>
          <p:cNvPr id="8" name="Text Placeholder 2"/>
          <p:cNvSpPr>
            <a:spLocks noGrp="1"/>
          </p:cNvSpPr>
          <p:nvPr>
            <p:ph type="body" idx="13" hasCustomPrompt="1"/>
          </p:nvPr>
        </p:nvSpPr>
        <p:spPr>
          <a:xfrm>
            <a:off x="594360" y="1280160"/>
            <a:ext cx="8160322" cy="315118"/>
          </a:xfrm>
        </p:spPr>
        <p:txBody>
          <a:bodyPr tIns="0" bIns="0"/>
          <a:lstStyle>
            <a:lvl1pPr marL="0" indent="0">
              <a:spcBef>
                <a:spcPts val="0"/>
              </a:spcBef>
              <a:buNone/>
              <a:defRPr sz="18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Footer Placeholder 1"/>
          <p:cNvSpPr>
            <a:spLocks noGrp="1"/>
          </p:cNvSpPr>
          <p:nvPr>
            <p:ph type="ftr" sz="quarter" idx="15"/>
          </p:nvPr>
        </p:nvSpPr>
        <p:spPr>
          <a:xfrm>
            <a:off x="609600" y="6095999"/>
            <a:ext cx="8153400" cy="628361"/>
          </a:xfrm>
          <a:prstGeom prst="rect">
            <a:avLst/>
          </a:prstGeom>
        </p:spPr>
        <p:txBody>
          <a:bodyPr/>
          <a:lstStyle>
            <a:lvl1pPr marL="0" marR="0" indent="0" algn="l" defTabSz="914400" rtl="0" eaLnBrk="1" fontAlgn="base" latinLnBrk="0" hangingPunct="1">
              <a:lnSpc>
                <a:spcPct val="100000"/>
              </a:lnSpc>
              <a:spcBef>
                <a:spcPts val="60"/>
              </a:spcBef>
              <a:spcAft>
                <a:spcPct val="0"/>
              </a:spcAft>
              <a:buClrTx/>
              <a:buSzTx/>
              <a:buFontTx/>
              <a:buNone/>
              <a:tabLst/>
              <a:defRPr sz="800"/>
            </a:lvl1pPr>
          </a:lstStyle>
          <a:p>
            <a:r>
              <a:rPr lang="en-US" dirty="0">
                <a:solidFill>
                  <a:srgbClr val="000000"/>
                </a:solidFill>
                <a:latin typeface="Calibri" charset="0"/>
                <a:ea typeface="ＭＳ Ｐゴシック" charset="0"/>
              </a:rPr>
              <a:t>Click to edit text</a:t>
            </a:r>
          </a:p>
        </p:txBody>
      </p:sp>
      <p:pic>
        <p:nvPicPr>
          <p:cNvPr id="6" name="Picture 5" descr="Green Stri.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231648" cy="6858000"/>
          </a:xfrm>
          <a:prstGeom prst="rect">
            <a:avLst/>
          </a:prstGeom>
        </p:spPr>
      </p:pic>
      <p:sp>
        <p:nvSpPr>
          <p:cNvPr id="10" name="Rectangle 10"/>
          <p:cNvSpPr>
            <a:spLocks noChangeArrowheads="1"/>
          </p:cNvSpPr>
          <p:nvPr userDrawn="1"/>
        </p:nvSpPr>
        <p:spPr bwMode="gray">
          <a:xfrm rot="16200000">
            <a:off x="-1180192" y="5435465"/>
            <a:ext cx="256993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50000"/>
              </a:spcBef>
              <a:spcAft>
                <a:spcPct val="0"/>
              </a:spcAft>
            </a:pPr>
            <a:r>
              <a:rPr lang="en-US" sz="600" dirty="0">
                <a:solidFill>
                  <a:srgbClr val="FFFFFF"/>
                </a:solidFill>
                <a:ea typeface="ＭＳ Ｐゴシック" charset="0"/>
                <a:cs typeface="Calibri" charset="0"/>
              </a:rPr>
              <a:t>Copyright © 2017 The Nielsen Company. Confidential and proprietary.</a:t>
            </a:r>
          </a:p>
        </p:txBody>
      </p:sp>
    </p:spTree>
    <p:extLst>
      <p:ext uri="{BB962C8B-B14F-4D97-AF65-F5344CB8AC3E}">
        <p14:creationId xmlns:p14="http://schemas.microsoft.com/office/powerpoint/2010/main" val="6606951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3_Chart">
    <p:spTree>
      <p:nvGrpSpPr>
        <p:cNvPr id="1" name=""/>
        <p:cNvGrpSpPr/>
        <p:nvPr/>
      </p:nvGrpSpPr>
      <p:grpSpPr>
        <a:xfrm>
          <a:off x="0" y="0"/>
          <a:ext cx="0" cy="0"/>
          <a:chOff x="0" y="0"/>
          <a:chExt cx="0" cy="0"/>
        </a:xfrm>
      </p:grpSpPr>
      <p:sp>
        <p:nvSpPr>
          <p:cNvPr id="7" name="Text Placeholder 2"/>
          <p:cNvSpPr>
            <a:spLocks noGrp="1"/>
          </p:cNvSpPr>
          <p:nvPr>
            <p:ph type="body" idx="14" hasCustomPrompt="1"/>
          </p:nvPr>
        </p:nvSpPr>
        <p:spPr>
          <a:xfrm>
            <a:off x="594360" y="1801368"/>
            <a:ext cx="8168640" cy="256032"/>
          </a:xfrm>
        </p:spPr>
        <p:txBody>
          <a:bodyPr tIns="0" bIns="0"/>
          <a:lstStyle>
            <a:lvl1pPr marL="0" indent="0">
              <a:spcBef>
                <a:spcPts val="0"/>
              </a:spcBef>
              <a:buNone/>
              <a:defRPr sz="1200" b="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Chart Placeholder 12"/>
          <p:cNvSpPr>
            <a:spLocks noGrp="1"/>
          </p:cNvSpPr>
          <p:nvPr>
            <p:ph type="chart" sz="quarter" idx="16"/>
          </p:nvPr>
        </p:nvSpPr>
        <p:spPr>
          <a:xfrm>
            <a:off x="588818" y="2628646"/>
            <a:ext cx="8174182" cy="3238754"/>
          </a:xfrm>
        </p:spPr>
        <p:txBody>
          <a:bodyPr wrap="none" rtlCol="0">
            <a:noAutofit/>
          </a:bodyPr>
          <a:lstStyle>
            <a:lvl1pPr>
              <a:buFontTx/>
              <a:buNone/>
              <a:defRPr/>
            </a:lvl1pPr>
          </a:lstStyle>
          <a:p>
            <a:pPr lvl="0"/>
            <a:r>
              <a:rPr lang="en-US" noProof="0" dirty="0"/>
              <a:t>Click icon to add chart</a:t>
            </a:r>
          </a:p>
        </p:txBody>
      </p:sp>
      <p:sp>
        <p:nvSpPr>
          <p:cNvPr id="2" name="Title 1"/>
          <p:cNvSpPr>
            <a:spLocks noGrp="1"/>
          </p:cNvSpPr>
          <p:nvPr>
            <p:ph type="title"/>
          </p:nvPr>
        </p:nvSpPr>
        <p:spPr/>
        <p:txBody>
          <a:bodyPr/>
          <a:lstStyle>
            <a:lvl1pPr>
              <a:defRPr baseline="0">
                <a:solidFill>
                  <a:schemeClr val="tx2"/>
                </a:solidFill>
              </a:defRPr>
            </a:lvl1pPr>
          </a:lstStyle>
          <a:p>
            <a:r>
              <a:rPr lang="en-US"/>
              <a:t>Click to edit Master title style</a:t>
            </a:r>
            <a:endParaRPr lang="en-US" dirty="0"/>
          </a:p>
        </p:txBody>
      </p:sp>
      <p:sp>
        <p:nvSpPr>
          <p:cNvPr id="16" name="Text Placeholder 2"/>
          <p:cNvSpPr>
            <a:spLocks noGrp="1"/>
          </p:cNvSpPr>
          <p:nvPr>
            <p:ph type="body" idx="13" hasCustomPrompt="1"/>
          </p:nvPr>
        </p:nvSpPr>
        <p:spPr>
          <a:xfrm>
            <a:off x="594360" y="1280160"/>
            <a:ext cx="8160322" cy="315118"/>
          </a:xfrm>
        </p:spPr>
        <p:txBody>
          <a:bodyPr tIns="0" bIns="0"/>
          <a:lstStyle>
            <a:lvl1pPr marL="0" indent="0">
              <a:spcBef>
                <a:spcPts val="0"/>
              </a:spcBef>
              <a:buNone/>
              <a:defRPr sz="18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Footer Placeholder 1"/>
          <p:cNvSpPr>
            <a:spLocks noGrp="1"/>
          </p:cNvSpPr>
          <p:nvPr>
            <p:ph type="ftr" sz="quarter" idx="17"/>
          </p:nvPr>
        </p:nvSpPr>
        <p:spPr>
          <a:xfrm>
            <a:off x="609600" y="6095999"/>
            <a:ext cx="8153400" cy="628361"/>
          </a:xfrm>
          <a:prstGeom prst="rect">
            <a:avLst/>
          </a:prstGeom>
        </p:spPr>
        <p:txBody>
          <a:bodyPr/>
          <a:lstStyle>
            <a:lvl1pPr>
              <a:spcBef>
                <a:spcPts val="60"/>
              </a:spcBef>
              <a:defRPr sz="800"/>
            </a:lvl1pPr>
          </a:lstStyle>
          <a:p>
            <a:pPr fontAlgn="base">
              <a:spcAft>
                <a:spcPct val="0"/>
              </a:spcAft>
            </a:pPr>
            <a:r>
              <a:rPr lang="en-US" dirty="0">
                <a:solidFill>
                  <a:srgbClr val="000000"/>
                </a:solidFill>
                <a:latin typeface="Calibri" charset="0"/>
                <a:ea typeface="ＭＳ Ｐゴシック" charset="0"/>
              </a:rPr>
              <a:t>Click to edit text</a:t>
            </a:r>
          </a:p>
        </p:txBody>
      </p:sp>
      <p:pic>
        <p:nvPicPr>
          <p:cNvPr id="8" name="Picture 7" descr="Green Stri.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231648" cy="6858000"/>
          </a:xfrm>
          <a:prstGeom prst="rect">
            <a:avLst/>
          </a:prstGeom>
        </p:spPr>
      </p:pic>
      <p:sp>
        <p:nvSpPr>
          <p:cNvPr id="10" name="Rectangle 10"/>
          <p:cNvSpPr>
            <a:spLocks noChangeArrowheads="1"/>
          </p:cNvSpPr>
          <p:nvPr userDrawn="1"/>
        </p:nvSpPr>
        <p:spPr bwMode="gray">
          <a:xfrm rot="16200000">
            <a:off x="-1180192" y="5435465"/>
            <a:ext cx="256993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50000"/>
              </a:spcBef>
              <a:spcAft>
                <a:spcPct val="0"/>
              </a:spcAft>
            </a:pPr>
            <a:r>
              <a:rPr lang="en-US" sz="600" dirty="0">
                <a:solidFill>
                  <a:srgbClr val="FFFFFF"/>
                </a:solidFill>
                <a:ea typeface="ＭＳ Ｐゴシック" charset="0"/>
                <a:cs typeface="Calibri" charset="0"/>
              </a:rPr>
              <a:t>Copyright © 2017 The Nielsen Company. Confidential and proprietary.</a:t>
            </a:r>
          </a:p>
        </p:txBody>
      </p:sp>
    </p:spTree>
    <p:extLst>
      <p:ext uri="{BB962C8B-B14F-4D97-AF65-F5344CB8AC3E}">
        <p14:creationId xmlns:p14="http://schemas.microsoft.com/office/powerpoint/2010/main" val="403608258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4_Side-by-side">
    <p:spTree>
      <p:nvGrpSpPr>
        <p:cNvPr id="1" name=""/>
        <p:cNvGrpSpPr/>
        <p:nvPr/>
      </p:nvGrpSpPr>
      <p:grpSpPr>
        <a:xfrm>
          <a:off x="0" y="0"/>
          <a:ext cx="0" cy="0"/>
          <a:chOff x="0" y="0"/>
          <a:chExt cx="0" cy="0"/>
        </a:xfrm>
      </p:grpSpPr>
      <p:sp>
        <p:nvSpPr>
          <p:cNvPr id="7" name="Text Placeholder 2"/>
          <p:cNvSpPr>
            <a:spLocks noGrp="1"/>
          </p:cNvSpPr>
          <p:nvPr>
            <p:ph type="body" idx="14" hasCustomPrompt="1"/>
          </p:nvPr>
        </p:nvSpPr>
        <p:spPr>
          <a:xfrm>
            <a:off x="594360" y="1801368"/>
            <a:ext cx="4087178" cy="177006"/>
          </a:xfrm>
        </p:spPr>
        <p:txBody>
          <a:bodyPr tIns="0" bIns="0"/>
          <a:lstStyle>
            <a:lvl1pPr marL="0" indent="0">
              <a:spcBef>
                <a:spcPts val="0"/>
              </a:spcBef>
              <a:buNone/>
              <a:defRPr sz="1200" b="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Chart Placeholder 12"/>
          <p:cNvSpPr>
            <a:spLocks noGrp="1"/>
          </p:cNvSpPr>
          <p:nvPr>
            <p:ph type="chart" sz="quarter" idx="16"/>
          </p:nvPr>
        </p:nvSpPr>
        <p:spPr>
          <a:xfrm>
            <a:off x="711200" y="2238121"/>
            <a:ext cx="3970338" cy="3238754"/>
          </a:xfrm>
        </p:spPr>
        <p:txBody>
          <a:bodyPr wrap="none" rtlCol="0">
            <a:noAutofit/>
          </a:bodyPr>
          <a:lstStyle>
            <a:lvl1pPr>
              <a:buFontTx/>
              <a:buNone/>
              <a:defRPr/>
            </a:lvl1pPr>
          </a:lstStyle>
          <a:p>
            <a:pPr lvl="0"/>
            <a:r>
              <a:rPr lang="en-US" noProof="0" dirty="0"/>
              <a:t>Click icon to add chart</a:t>
            </a:r>
          </a:p>
        </p:txBody>
      </p:sp>
      <p:sp>
        <p:nvSpPr>
          <p:cNvPr id="2" name="Title 1"/>
          <p:cNvSpPr>
            <a:spLocks noGrp="1"/>
          </p:cNvSpPr>
          <p:nvPr>
            <p:ph type="title"/>
          </p:nvPr>
        </p:nvSpPr>
        <p:spPr/>
        <p:txBody>
          <a:bodyPr/>
          <a:lstStyle>
            <a:lvl1pPr>
              <a:defRPr baseline="0"/>
            </a:lvl1pPr>
          </a:lstStyle>
          <a:p>
            <a:r>
              <a:rPr lang="en-US"/>
              <a:t>Click to edit Master title style</a:t>
            </a:r>
            <a:endParaRPr lang="en-US" dirty="0"/>
          </a:p>
        </p:txBody>
      </p:sp>
      <p:sp>
        <p:nvSpPr>
          <p:cNvPr id="16" name="Text Placeholder 2"/>
          <p:cNvSpPr>
            <a:spLocks noGrp="1"/>
          </p:cNvSpPr>
          <p:nvPr>
            <p:ph type="body" idx="13" hasCustomPrompt="1"/>
          </p:nvPr>
        </p:nvSpPr>
        <p:spPr>
          <a:xfrm>
            <a:off x="594360" y="1280160"/>
            <a:ext cx="8160322" cy="315118"/>
          </a:xfrm>
        </p:spPr>
        <p:txBody>
          <a:bodyPr tIns="0" bIns="0"/>
          <a:lstStyle>
            <a:lvl1pPr marL="0" indent="0">
              <a:spcBef>
                <a:spcPts val="0"/>
              </a:spcBef>
              <a:buNone/>
              <a:defRPr sz="18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4" name="Chart Placeholder 12"/>
          <p:cNvSpPr>
            <a:spLocks noGrp="1"/>
          </p:cNvSpPr>
          <p:nvPr>
            <p:ph type="chart" sz="quarter" idx="18"/>
          </p:nvPr>
        </p:nvSpPr>
        <p:spPr>
          <a:xfrm>
            <a:off x="4862512" y="2238121"/>
            <a:ext cx="3970338" cy="3238754"/>
          </a:xfrm>
        </p:spPr>
        <p:txBody>
          <a:bodyPr wrap="none" rtlCol="0">
            <a:noAutofit/>
          </a:bodyPr>
          <a:lstStyle>
            <a:lvl1pPr>
              <a:buFontTx/>
              <a:buNone/>
              <a:defRPr/>
            </a:lvl1pPr>
          </a:lstStyle>
          <a:p>
            <a:pPr lvl="0"/>
            <a:r>
              <a:rPr lang="en-US" noProof="0" dirty="0"/>
              <a:t>Click icon to add chart</a:t>
            </a:r>
          </a:p>
        </p:txBody>
      </p:sp>
      <p:sp>
        <p:nvSpPr>
          <p:cNvPr id="15" name="Text Placeholder 2"/>
          <p:cNvSpPr>
            <a:spLocks noGrp="1"/>
          </p:cNvSpPr>
          <p:nvPr>
            <p:ph type="body" idx="19" hasCustomPrompt="1"/>
          </p:nvPr>
        </p:nvSpPr>
        <p:spPr>
          <a:xfrm>
            <a:off x="4811042" y="1801368"/>
            <a:ext cx="4087178" cy="177006"/>
          </a:xfrm>
        </p:spPr>
        <p:txBody>
          <a:bodyPr tIns="0" bIns="0"/>
          <a:lstStyle>
            <a:lvl1pPr marL="0" indent="0">
              <a:spcBef>
                <a:spcPts val="0"/>
              </a:spcBef>
              <a:buNone/>
              <a:defRPr sz="1200" b="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Footer Placeholder 1"/>
          <p:cNvSpPr>
            <a:spLocks noGrp="1"/>
          </p:cNvSpPr>
          <p:nvPr>
            <p:ph type="ftr" sz="quarter" idx="15"/>
          </p:nvPr>
        </p:nvSpPr>
        <p:spPr>
          <a:xfrm>
            <a:off x="609600" y="6095999"/>
            <a:ext cx="8153400" cy="628361"/>
          </a:xfrm>
          <a:prstGeom prst="rect">
            <a:avLst/>
          </a:prstGeom>
        </p:spPr>
        <p:txBody>
          <a:bodyPr/>
          <a:lstStyle>
            <a:lvl1pPr>
              <a:spcBef>
                <a:spcPts val="60"/>
              </a:spcBef>
              <a:defRPr sz="800"/>
            </a:lvl1pPr>
          </a:lstStyle>
          <a:p>
            <a:pPr fontAlgn="base">
              <a:spcAft>
                <a:spcPct val="0"/>
              </a:spcAft>
            </a:pPr>
            <a:r>
              <a:rPr lang="en-US" dirty="0">
                <a:solidFill>
                  <a:srgbClr val="000000"/>
                </a:solidFill>
                <a:latin typeface="Calibri" charset="0"/>
                <a:ea typeface="ＭＳ Ｐゴシック" charset="0"/>
              </a:rPr>
              <a:t>Click to edit text</a:t>
            </a:r>
          </a:p>
        </p:txBody>
      </p:sp>
      <p:pic>
        <p:nvPicPr>
          <p:cNvPr id="9" name="Picture 8" descr="Green Stri.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231648" cy="6858000"/>
          </a:xfrm>
          <a:prstGeom prst="rect">
            <a:avLst/>
          </a:prstGeom>
        </p:spPr>
      </p:pic>
      <p:sp>
        <p:nvSpPr>
          <p:cNvPr id="11" name="Rectangle 10"/>
          <p:cNvSpPr>
            <a:spLocks noChangeArrowheads="1"/>
          </p:cNvSpPr>
          <p:nvPr userDrawn="1"/>
        </p:nvSpPr>
        <p:spPr bwMode="gray">
          <a:xfrm rot="16200000">
            <a:off x="-1180192" y="5435465"/>
            <a:ext cx="256993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50000"/>
              </a:spcBef>
              <a:spcAft>
                <a:spcPct val="0"/>
              </a:spcAft>
            </a:pPr>
            <a:r>
              <a:rPr lang="en-US" sz="600" dirty="0">
                <a:solidFill>
                  <a:srgbClr val="FFFFFF"/>
                </a:solidFill>
                <a:ea typeface="ＭＳ Ｐゴシック" charset="0"/>
                <a:cs typeface="Calibri" charset="0"/>
              </a:rPr>
              <a:t>Copyright © 2017 The Nielsen Company. Confidential and proprietary.</a:t>
            </a:r>
          </a:p>
        </p:txBody>
      </p:sp>
    </p:spTree>
    <p:extLst>
      <p:ext uri="{BB962C8B-B14F-4D97-AF65-F5344CB8AC3E}">
        <p14:creationId xmlns:p14="http://schemas.microsoft.com/office/powerpoint/2010/main" val="261827052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5_Table">
    <p:spTree>
      <p:nvGrpSpPr>
        <p:cNvPr id="1" name=""/>
        <p:cNvGrpSpPr/>
        <p:nvPr/>
      </p:nvGrpSpPr>
      <p:grpSpPr>
        <a:xfrm>
          <a:off x="0" y="0"/>
          <a:ext cx="0" cy="0"/>
          <a:chOff x="0" y="0"/>
          <a:chExt cx="0" cy="0"/>
        </a:xfrm>
      </p:grpSpPr>
      <p:sp>
        <p:nvSpPr>
          <p:cNvPr id="6" name="Table Placeholder 5"/>
          <p:cNvSpPr>
            <a:spLocks noGrp="1"/>
          </p:cNvSpPr>
          <p:nvPr>
            <p:ph type="tbl" sz="quarter" idx="13"/>
          </p:nvPr>
        </p:nvSpPr>
        <p:spPr>
          <a:xfrm>
            <a:off x="609600" y="2590800"/>
            <a:ext cx="8153400" cy="3276600"/>
          </a:xfrm>
        </p:spPr>
        <p:txBody>
          <a:bodyPr rtlCol="0">
            <a:noAutofit/>
          </a:bodyPr>
          <a:lstStyle>
            <a:lvl1pPr marL="0" indent="0">
              <a:buFontTx/>
              <a:buNone/>
              <a:defRPr/>
            </a:lvl1pPr>
          </a:lstStyle>
          <a:p>
            <a:pPr lvl="0"/>
            <a:r>
              <a:rPr lang="en-US" noProof="0" dirty="0"/>
              <a:t>Click icon to add table</a:t>
            </a:r>
          </a:p>
        </p:txBody>
      </p:sp>
      <p:sp>
        <p:nvSpPr>
          <p:cNvPr id="4" name="Title 3"/>
          <p:cNvSpPr>
            <a:spLocks noGrp="1"/>
          </p:cNvSpPr>
          <p:nvPr>
            <p:ph type="title"/>
          </p:nvPr>
        </p:nvSpPr>
        <p:spPr/>
        <p:txBody>
          <a:bodyPr/>
          <a:lstStyle>
            <a:lvl1pPr>
              <a:defRPr baseline="0"/>
            </a:lvl1pPr>
          </a:lstStyle>
          <a:p>
            <a:r>
              <a:rPr lang="en-US"/>
              <a:t>Click to edit Master title style</a:t>
            </a:r>
            <a:endParaRPr lang="en-US" dirty="0"/>
          </a:p>
        </p:txBody>
      </p:sp>
      <p:sp>
        <p:nvSpPr>
          <p:cNvPr id="11" name="Text Placeholder 2"/>
          <p:cNvSpPr>
            <a:spLocks noGrp="1"/>
          </p:cNvSpPr>
          <p:nvPr>
            <p:ph type="body" idx="15" hasCustomPrompt="1"/>
          </p:nvPr>
        </p:nvSpPr>
        <p:spPr>
          <a:xfrm>
            <a:off x="594360" y="1280160"/>
            <a:ext cx="8160322" cy="315118"/>
          </a:xfrm>
        </p:spPr>
        <p:txBody>
          <a:bodyPr tIns="0" bIns="0"/>
          <a:lstStyle>
            <a:lvl1pPr marL="0" indent="0">
              <a:spcBef>
                <a:spcPts val="0"/>
              </a:spcBef>
              <a:buNone/>
              <a:defRPr sz="18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pic>
        <p:nvPicPr>
          <p:cNvPr id="7" name="Picture 6" descr="Green Stri.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231648" cy="6858000"/>
          </a:xfrm>
          <a:prstGeom prst="rect">
            <a:avLst/>
          </a:prstGeom>
        </p:spPr>
      </p:pic>
      <p:sp>
        <p:nvSpPr>
          <p:cNvPr id="9" name="Footer Placeholder 1"/>
          <p:cNvSpPr>
            <a:spLocks noGrp="1"/>
          </p:cNvSpPr>
          <p:nvPr>
            <p:ph type="ftr" sz="quarter" idx="17"/>
          </p:nvPr>
        </p:nvSpPr>
        <p:spPr>
          <a:xfrm>
            <a:off x="609600" y="6095999"/>
            <a:ext cx="8153400" cy="628361"/>
          </a:xfrm>
          <a:prstGeom prst="rect">
            <a:avLst/>
          </a:prstGeom>
        </p:spPr>
        <p:txBody>
          <a:bodyPr/>
          <a:lstStyle>
            <a:lvl1pPr>
              <a:spcBef>
                <a:spcPts val="60"/>
              </a:spcBef>
              <a:defRPr sz="800"/>
            </a:lvl1pPr>
          </a:lstStyle>
          <a:p>
            <a:pPr fontAlgn="base">
              <a:spcAft>
                <a:spcPct val="0"/>
              </a:spcAft>
            </a:pPr>
            <a:r>
              <a:rPr lang="en-US" dirty="0">
                <a:solidFill>
                  <a:srgbClr val="000000"/>
                </a:solidFill>
                <a:latin typeface="Calibri" charset="0"/>
                <a:ea typeface="ＭＳ Ｐゴシック" charset="0"/>
              </a:rPr>
              <a:t>Click to edit text</a:t>
            </a:r>
          </a:p>
        </p:txBody>
      </p:sp>
      <p:sp>
        <p:nvSpPr>
          <p:cNvPr id="10" name="Rectangle 10"/>
          <p:cNvSpPr>
            <a:spLocks noChangeArrowheads="1"/>
          </p:cNvSpPr>
          <p:nvPr userDrawn="1"/>
        </p:nvSpPr>
        <p:spPr bwMode="gray">
          <a:xfrm rot="16200000">
            <a:off x="-1180192" y="5435465"/>
            <a:ext cx="256993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50000"/>
              </a:spcBef>
              <a:spcAft>
                <a:spcPct val="0"/>
              </a:spcAft>
            </a:pPr>
            <a:r>
              <a:rPr lang="en-US" sz="600" dirty="0">
                <a:solidFill>
                  <a:srgbClr val="FFFFFF"/>
                </a:solidFill>
                <a:ea typeface="ＭＳ Ｐゴシック" charset="0"/>
                <a:cs typeface="Calibri" charset="0"/>
              </a:rPr>
              <a:t>Copyright © 2017 The Nielsen Company. Confidential and proprietary.</a:t>
            </a:r>
          </a:p>
        </p:txBody>
      </p:sp>
    </p:spTree>
    <p:extLst>
      <p:ext uri="{BB962C8B-B14F-4D97-AF65-F5344CB8AC3E}">
        <p14:creationId xmlns:p14="http://schemas.microsoft.com/office/powerpoint/2010/main" val="122220630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6_Quote White">
    <p:spTree>
      <p:nvGrpSpPr>
        <p:cNvPr id="1" name=""/>
        <p:cNvGrpSpPr/>
        <p:nvPr/>
      </p:nvGrpSpPr>
      <p:grpSpPr>
        <a:xfrm>
          <a:off x="0" y="0"/>
          <a:ext cx="0" cy="0"/>
          <a:chOff x="0" y="0"/>
          <a:chExt cx="0" cy="0"/>
        </a:xfrm>
      </p:grpSpPr>
      <p:sp>
        <p:nvSpPr>
          <p:cNvPr id="2" name="Title 1"/>
          <p:cNvSpPr>
            <a:spLocks noGrp="1"/>
          </p:cNvSpPr>
          <p:nvPr>
            <p:ph type="title"/>
          </p:nvPr>
        </p:nvSpPr>
        <p:spPr>
          <a:xfrm>
            <a:off x="1979453" y="2667000"/>
            <a:ext cx="6978810" cy="585216"/>
          </a:xfrm>
        </p:spPr>
        <p:txBody>
          <a:bodyPr anchor="t">
            <a:noAutofit/>
          </a:bodyPr>
          <a:lstStyle>
            <a:lvl1pPr algn="l">
              <a:defRPr sz="3200" b="1" cap="all"/>
            </a:lvl1pPr>
          </a:lstStyle>
          <a:p>
            <a:r>
              <a:rPr lang="en-US" dirty="0"/>
              <a:t>Click to edit Master title style</a:t>
            </a:r>
          </a:p>
        </p:txBody>
      </p:sp>
      <p:sp>
        <p:nvSpPr>
          <p:cNvPr id="6" name="Text Placeholder 5"/>
          <p:cNvSpPr>
            <a:spLocks noGrp="1"/>
          </p:cNvSpPr>
          <p:nvPr>
            <p:ph type="body" sz="quarter" idx="10" hasCustomPrompt="1"/>
          </p:nvPr>
        </p:nvSpPr>
        <p:spPr>
          <a:xfrm>
            <a:off x="1958110" y="3733800"/>
            <a:ext cx="7010400" cy="533400"/>
          </a:xfrm>
        </p:spPr>
        <p:txBody>
          <a:bodyPr/>
          <a:lstStyle>
            <a:lvl1pPr marL="0" indent="0">
              <a:buNone/>
              <a:defRPr b="1"/>
            </a:lvl1pPr>
            <a:lvl2pPr marL="45085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pic>
        <p:nvPicPr>
          <p:cNvPr id="4" name="Picture 3" descr="Green Stri.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231648" cy="6858000"/>
          </a:xfrm>
          <a:prstGeom prst="rect">
            <a:avLst/>
          </a:prstGeom>
        </p:spPr>
      </p:pic>
      <p:sp>
        <p:nvSpPr>
          <p:cNvPr id="7" name="Rectangle 10"/>
          <p:cNvSpPr>
            <a:spLocks noChangeArrowheads="1"/>
          </p:cNvSpPr>
          <p:nvPr userDrawn="1"/>
        </p:nvSpPr>
        <p:spPr bwMode="gray">
          <a:xfrm rot="16200000">
            <a:off x="-1180192" y="5435465"/>
            <a:ext cx="256993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50000"/>
              </a:spcBef>
              <a:spcAft>
                <a:spcPct val="0"/>
              </a:spcAft>
            </a:pPr>
            <a:r>
              <a:rPr lang="en-US" sz="600" dirty="0">
                <a:solidFill>
                  <a:srgbClr val="FFFFFF"/>
                </a:solidFill>
                <a:ea typeface="ＭＳ Ｐゴシック" charset="0"/>
                <a:cs typeface="Calibri" charset="0"/>
              </a:rPr>
              <a:t>Copyright © 2017 The Nielsen Company. Confidential and proprietary.</a:t>
            </a:r>
          </a:p>
        </p:txBody>
      </p:sp>
    </p:spTree>
    <p:extLst>
      <p:ext uri="{BB962C8B-B14F-4D97-AF65-F5344CB8AC3E}">
        <p14:creationId xmlns:p14="http://schemas.microsoft.com/office/powerpoint/2010/main" val="420769504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47_Quote Texture GREEN">
    <p:spTree>
      <p:nvGrpSpPr>
        <p:cNvPr id="1" name=""/>
        <p:cNvGrpSpPr/>
        <p:nvPr/>
      </p:nvGrpSpPr>
      <p:grpSpPr>
        <a:xfrm>
          <a:off x="0" y="0"/>
          <a:ext cx="0" cy="0"/>
          <a:chOff x="0" y="0"/>
          <a:chExt cx="0" cy="0"/>
        </a:xfrm>
      </p:grpSpPr>
      <p:pic>
        <p:nvPicPr>
          <p:cNvPr id="2" name="Picture 1" descr="Green st.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itle 1"/>
          <p:cNvSpPr>
            <a:spLocks noGrp="1"/>
          </p:cNvSpPr>
          <p:nvPr>
            <p:ph type="title"/>
          </p:nvPr>
        </p:nvSpPr>
        <p:spPr>
          <a:xfrm>
            <a:off x="1979453" y="2667000"/>
            <a:ext cx="6978810" cy="585216"/>
          </a:xfrm>
        </p:spPr>
        <p:txBody>
          <a:bodyPr anchor="t">
            <a:noAutofit/>
          </a:bodyPr>
          <a:lstStyle>
            <a:lvl1pPr algn="l">
              <a:defRPr sz="3200" b="1" cap="all">
                <a:solidFill>
                  <a:srgbClr val="FFFFFF"/>
                </a:solidFill>
              </a:defRPr>
            </a:lvl1pPr>
          </a:lstStyle>
          <a:p>
            <a:r>
              <a:rPr lang="en-US" dirty="0"/>
              <a:t>Click to edit Master title style</a:t>
            </a:r>
          </a:p>
        </p:txBody>
      </p:sp>
      <p:pic>
        <p:nvPicPr>
          <p:cNvPr id="4" name="Picture 3" descr="N-Element-Tab-White_RGB.png"/>
          <p:cNvPicPr>
            <a:picLocks/>
          </p:cNvPicPr>
          <p:nvPr userDrawn="1"/>
        </p:nvPicPr>
        <p:blipFill>
          <a:blip r:embed="rId3" cstate="email">
            <a:extLst>
              <a:ext uri="{28A0092B-C50C-407E-A947-70E740481C1C}">
                <a14:useLocalDpi xmlns:a14="http://schemas.microsoft.com/office/drawing/2010/main" val="0"/>
              </a:ext>
            </a:extLst>
          </a:blip>
          <a:stretch>
            <a:fillRect/>
          </a:stretch>
        </p:blipFill>
        <p:spPr>
          <a:xfrm>
            <a:off x="8610600" y="0"/>
            <a:ext cx="237744" cy="338328"/>
          </a:xfrm>
          <a:prstGeom prst="rect">
            <a:avLst/>
          </a:prstGeom>
          <a:noFill/>
          <a:ln>
            <a:noFill/>
          </a:ln>
        </p:spPr>
      </p:pic>
      <p:sp>
        <p:nvSpPr>
          <p:cNvPr id="5" name="Text Placeholder 5"/>
          <p:cNvSpPr>
            <a:spLocks noGrp="1"/>
          </p:cNvSpPr>
          <p:nvPr>
            <p:ph type="body" sz="quarter" idx="10" hasCustomPrompt="1"/>
          </p:nvPr>
        </p:nvSpPr>
        <p:spPr>
          <a:xfrm>
            <a:off x="1958110" y="3733800"/>
            <a:ext cx="7010400" cy="533400"/>
          </a:xfrm>
        </p:spPr>
        <p:txBody>
          <a:bodyPr/>
          <a:lstStyle>
            <a:lvl1pPr marL="0" indent="0">
              <a:buNone/>
              <a:defRPr b="1">
                <a:solidFill>
                  <a:srgbClr val="FFFFFF"/>
                </a:solidFill>
              </a:defRPr>
            </a:lvl1pPr>
            <a:lvl2pPr marL="45085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6" name="Rectangle 10"/>
          <p:cNvSpPr>
            <a:spLocks noChangeArrowheads="1"/>
          </p:cNvSpPr>
          <p:nvPr userDrawn="1"/>
        </p:nvSpPr>
        <p:spPr bwMode="gray">
          <a:xfrm>
            <a:off x="255636" y="6632364"/>
            <a:ext cx="258275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defRPr/>
            </a:pPr>
            <a:r>
              <a:rPr lang="en-US" sz="600" kern="0" dirty="0">
                <a:solidFill>
                  <a:srgbClr val="FFFFFF"/>
                </a:solidFill>
                <a:ea typeface="ＭＳ Ｐゴシック" charset="0"/>
                <a:cs typeface="Calibri" charset="0"/>
              </a:rPr>
              <a:t>Copyright © 2017 The Nielsen Company. Confidential and proprietary.</a:t>
            </a:r>
          </a:p>
        </p:txBody>
      </p:sp>
    </p:spTree>
    <p:extLst>
      <p:ext uri="{BB962C8B-B14F-4D97-AF65-F5344CB8AC3E}">
        <p14:creationId xmlns:p14="http://schemas.microsoft.com/office/powerpoint/2010/main" val="200760613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8_Divider Slide GREEN">
    <p:spTree>
      <p:nvGrpSpPr>
        <p:cNvPr id="1" name=""/>
        <p:cNvGrpSpPr/>
        <p:nvPr/>
      </p:nvGrpSpPr>
      <p:grpSpPr>
        <a:xfrm>
          <a:off x="0" y="0"/>
          <a:ext cx="0" cy="0"/>
          <a:chOff x="0" y="0"/>
          <a:chExt cx="0" cy="0"/>
        </a:xfrm>
      </p:grpSpPr>
      <p:pic>
        <p:nvPicPr>
          <p:cNvPr id="2" name="Picture 1" descr="Green shirt.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8" name="Picture 7" descr="Green Stri.jp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0" y="0"/>
            <a:ext cx="231648" cy="6858000"/>
          </a:xfrm>
          <a:prstGeom prst="rect">
            <a:avLst/>
          </a:prstGeom>
        </p:spPr>
      </p:pic>
      <p:sp>
        <p:nvSpPr>
          <p:cNvPr id="11" name="Title 1"/>
          <p:cNvSpPr>
            <a:spLocks noGrp="1"/>
          </p:cNvSpPr>
          <p:nvPr>
            <p:ph type="ctrTitle"/>
          </p:nvPr>
        </p:nvSpPr>
        <p:spPr>
          <a:xfrm>
            <a:off x="336322" y="411448"/>
            <a:ext cx="8218686" cy="1310218"/>
          </a:xfrm>
        </p:spPr>
        <p:txBody>
          <a:bodyPr anchor="ctr"/>
          <a:lstStyle>
            <a:lvl1pPr algn="l">
              <a:lnSpc>
                <a:spcPct val="90000"/>
              </a:lnSpc>
              <a:tabLst>
                <a:tab pos="508000" algn="l"/>
              </a:tabLst>
              <a:defRPr sz="4200" b="1" cap="all" baseline="0">
                <a:solidFill>
                  <a:schemeClr val="tx2"/>
                </a:solidFill>
              </a:defRPr>
            </a:lvl1pPr>
          </a:lstStyle>
          <a:p>
            <a:r>
              <a:rPr lang="en-US" dirty="0"/>
              <a:t>Click to edit Master title style</a:t>
            </a:r>
          </a:p>
        </p:txBody>
      </p:sp>
      <p:sp>
        <p:nvSpPr>
          <p:cNvPr id="6" name="Rectangle 10"/>
          <p:cNvSpPr>
            <a:spLocks noChangeArrowheads="1"/>
          </p:cNvSpPr>
          <p:nvPr userDrawn="1"/>
        </p:nvSpPr>
        <p:spPr bwMode="gray">
          <a:xfrm rot="16200000">
            <a:off x="-1180192" y="5435465"/>
            <a:ext cx="256993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50000"/>
              </a:spcBef>
              <a:spcAft>
                <a:spcPct val="0"/>
              </a:spcAft>
            </a:pPr>
            <a:r>
              <a:rPr lang="en-US" sz="600" dirty="0">
                <a:solidFill>
                  <a:srgbClr val="FFFFFF"/>
                </a:solidFill>
                <a:ea typeface="ＭＳ Ｐゴシック" charset="0"/>
                <a:cs typeface="Calibri" charset="0"/>
              </a:rPr>
              <a:t>Copyright © 2017 The Nielsen Company. Confidential and proprietary.</a:t>
            </a:r>
          </a:p>
        </p:txBody>
      </p:sp>
    </p:spTree>
    <p:extLst>
      <p:ext uri="{BB962C8B-B14F-4D97-AF65-F5344CB8AC3E}">
        <p14:creationId xmlns:p14="http://schemas.microsoft.com/office/powerpoint/2010/main" val="334888731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9_Divider White">
    <p:spTree>
      <p:nvGrpSpPr>
        <p:cNvPr id="1" name=""/>
        <p:cNvGrpSpPr/>
        <p:nvPr/>
      </p:nvGrpSpPr>
      <p:grpSpPr>
        <a:xfrm>
          <a:off x="0" y="0"/>
          <a:ext cx="0" cy="0"/>
          <a:chOff x="0" y="0"/>
          <a:chExt cx="0" cy="0"/>
        </a:xfrm>
      </p:grpSpPr>
      <p:pic>
        <p:nvPicPr>
          <p:cNvPr id="4" name="Picture 3" descr="Green Stri.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231648" cy="6858000"/>
          </a:xfrm>
          <a:prstGeom prst="rect">
            <a:avLst/>
          </a:prstGeom>
        </p:spPr>
      </p:pic>
      <p:sp>
        <p:nvSpPr>
          <p:cNvPr id="5" name="Rectangle 10"/>
          <p:cNvSpPr>
            <a:spLocks noChangeArrowheads="1"/>
          </p:cNvSpPr>
          <p:nvPr userDrawn="1"/>
        </p:nvSpPr>
        <p:spPr bwMode="gray">
          <a:xfrm rot="16200000">
            <a:off x="-1180192" y="5435465"/>
            <a:ext cx="256993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50000"/>
              </a:spcBef>
              <a:spcAft>
                <a:spcPct val="0"/>
              </a:spcAft>
            </a:pPr>
            <a:r>
              <a:rPr lang="en-US" sz="600" dirty="0">
                <a:solidFill>
                  <a:srgbClr val="FFFFFF"/>
                </a:solidFill>
                <a:ea typeface="ＭＳ Ｐゴシック" charset="0"/>
                <a:cs typeface="Calibri" charset="0"/>
              </a:rPr>
              <a:t>Copyright © 2017 The Nielsen Company. Confidential and proprietary.</a:t>
            </a:r>
          </a:p>
        </p:txBody>
      </p:sp>
      <p:sp>
        <p:nvSpPr>
          <p:cNvPr id="6" name="Title 1"/>
          <p:cNvSpPr>
            <a:spLocks noGrp="1"/>
          </p:cNvSpPr>
          <p:nvPr>
            <p:ph type="title"/>
          </p:nvPr>
        </p:nvSpPr>
        <p:spPr>
          <a:xfrm>
            <a:off x="341227" y="2996184"/>
            <a:ext cx="8046720" cy="585216"/>
          </a:xfrm>
        </p:spPr>
        <p:txBody>
          <a:bodyPr anchor="t">
            <a:noAutofit/>
          </a:bodyPr>
          <a:lstStyle>
            <a:lvl1pPr algn="l">
              <a:defRPr sz="5000" b="1" cap="all">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63228026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50_Divider Texture GREEN">
    <p:spTree>
      <p:nvGrpSpPr>
        <p:cNvPr id="1" name=""/>
        <p:cNvGrpSpPr/>
        <p:nvPr/>
      </p:nvGrpSpPr>
      <p:grpSpPr>
        <a:xfrm>
          <a:off x="0" y="0"/>
          <a:ext cx="0" cy="0"/>
          <a:chOff x="0" y="0"/>
          <a:chExt cx="0" cy="0"/>
        </a:xfrm>
      </p:grpSpPr>
      <p:pic>
        <p:nvPicPr>
          <p:cNvPr id="2" name="Picture 1" descr="Green st.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descr="N-Element-Tab-White_RGB.png"/>
          <p:cNvPicPr>
            <a:picLocks/>
          </p:cNvPicPr>
          <p:nvPr userDrawn="1"/>
        </p:nvPicPr>
        <p:blipFill>
          <a:blip r:embed="rId3" cstate="email">
            <a:extLst>
              <a:ext uri="{28A0092B-C50C-407E-A947-70E740481C1C}">
                <a14:useLocalDpi xmlns:a14="http://schemas.microsoft.com/office/drawing/2010/main" val="0"/>
              </a:ext>
            </a:extLst>
          </a:blip>
          <a:stretch>
            <a:fillRect/>
          </a:stretch>
        </p:blipFill>
        <p:spPr>
          <a:xfrm>
            <a:off x="8610600" y="0"/>
            <a:ext cx="237744" cy="338328"/>
          </a:xfrm>
          <a:prstGeom prst="rect">
            <a:avLst/>
          </a:prstGeom>
          <a:noFill/>
          <a:ln>
            <a:noFill/>
          </a:ln>
        </p:spPr>
      </p:pic>
      <p:sp>
        <p:nvSpPr>
          <p:cNvPr id="5" name="Rectangle 10"/>
          <p:cNvSpPr>
            <a:spLocks noChangeArrowheads="1"/>
          </p:cNvSpPr>
          <p:nvPr userDrawn="1"/>
        </p:nvSpPr>
        <p:spPr bwMode="gray">
          <a:xfrm>
            <a:off x="255636" y="6632364"/>
            <a:ext cx="258275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defRPr/>
            </a:pPr>
            <a:r>
              <a:rPr lang="en-US" sz="600" kern="0" dirty="0">
                <a:solidFill>
                  <a:srgbClr val="FFFFFF"/>
                </a:solidFill>
                <a:ea typeface="ＭＳ Ｐゴシック" charset="0"/>
                <a:cs typeface="Calibri" charset="0"/>
              </a:rPr>
              <a:t>Copyright © 2017 The Nielsen Company. Confidential and proprietary.</a:t>
            </a:r>
          </a:p>
        </p:txBody>
      </p:sp>
      <p:sp>
        <p:nvSpPr>
          <p:cNvPr id="6" name="Title 1"/>
          <p:cNvSpPr>
            <a:spLocks noGrp="1"/>
          </p:cNvSpPr>
          <p:nvPr>
            <p:ph type="title"/>
          </p:nvPr>
        </p:nvSpPr>
        <p:spPr>
          <a:xfrm>
            <a:off x="341227" y="2996184"/>
            <a:ext cx="8046720" cy="585216"/>
          </a:xfrm>
        </p:spPr>
        <p:txBody>
          <a:bodyPr anchor="t">
            <a:noAutofit/>
          </a:bodyPr>
          <a:lstStyle>
            <a:lvl1pPr algn="l">
              <a:defRPr sz="5000" b="1" cap="all">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925538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04_Title Full Logo White">
    <p:spTree>
      <p:nvGrpSpPr>
        <p:cNvPr id="1" name=""/>
        <p:cNvGrpSpPr/>
        <p:nvPr/>
      </p:nvGrpSpPr>
      <p:grpSpPr>
        <a:xfrm>
          <a:off x="0" y="0"/>
          <a:ext cx="0" cy="0"/>
          <a:chOff x="0" y="0"/>
          <a:chExt cx="0" cy="0"/>
        </a:xfrm>
      </p:grpSpPr>
      <p:pic>
        <p:nvPicPr>
          <p:cNvPr id="11" name="Picture 10" descr="Blue Stri.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231648" cy="6858000"/>
          </a:xfrm>
          <a:prstGeom prst="rect">
            <a:avLst/>
          </a:prstGeom>
        </p:spPr>
      </p:pic>
      <p:sp>
        <p:nvSpPr>
          <p:cNvPr id="12" name="Text Placeholder 2"/>
          <p:cNvSpPr>
            <a:spLocks noGrp="1"/>
          </p:cNvSpPr>
          <p:nvPr>
            <p:ph type="body" idx="17" hasCustomPrompt="1"/>
          </p:nvPr>
        </p:nvSpPr>
        <p:spPr>
          <a:xfrm>
            <a:off x="336322" y="6008206"/>
            <a:ext cx="2891063" cy="697394"/>
          </a:xfrm>
        </p:spPr>
        <p:txBody>
          <a:bodyPr anchor="b"/>
          <a:lstStyle>
            <a:lvl1pPr marL="0" indent="0" algn="l">
              <a:lnSpc>
                <a:spcPct val="100000"/>
              </a:lnSpc>
              <a:spcBef>
                <a:spcPts val="0"/>
              </a:spcBef>
              <a:buNone/>
              <a:defRPr sz="1200" b="0">
                <a:solidFill>
                  <a:srgbClr val="00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pic>
        <p:nvPicPr>
          <p:cNvPr id="10" name="Picture 9" descr="Nielsen-Wordmark-Color-RGB.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445783" y="2095350"/>
            <a:ext cx="1191659" cy="420624"/>
          </a:xfrm>
          <a:prstGeom prst="rect">
            <a:avLst/>
          </a:prstGeom>
        </p:spPr>
      </p:pic>
      <p:sp>
        <p:nvSpPr>
          <p:cNvPr id="15" name="Title 1"/>
          <p:cNvSpPr>
            <a:spLocks noGrp="1"/>
          </p:cNvSpPr>
          <p:nvPr>
            <p:ph type="ctrTitle"/>
          </p:nvPr>
        </p:nvSpPr>
        <p:spPr>
          <a:xfrm>
            <a:off x="336322" y="2583948"/>
            <a:ext cx="6674078" cy="1310218"/>
          </a:xfrm>
        </p:spPr>
        <p:txBody>
          <a:bodyPr/>
          <a:lstStyle>
            <a:lvl1pPr algn="l">
              <a:lnSpc>
                <a:spcPct val="90000"/>
              </a:lnSpc>
              <a:tabLst>
                <a:tab pos="508000" algn="l"/>
              </a:tabLst>
              <a:defRPr sz="4200" b="1" cap="all" baseline="0">
                <a:solidFill>
                  <a:schemeClr val="tx2"/>
                </a:solidFill>
              </a:defRPr>
            </a:lvl1pPr>
          </a:lstStyle>
          <a:p>
            <a:r>
              <a:rPr lang="en-US" dirty="0"/>
              <a:t>Click to edit Master title style</a:t>
            </a:r>
          </a:p>
        </p:txBody>
      </p:sp>
      <p:sp>
        <p:nvSpPr>
          <p:cNvPr id="16" name="Subtitle 2"/>
          <p:cNvSpPr>
            <a:spLocks noGrp="1"/>
          </p:cNvSpPr>
          <p:nvPr>
            <p:ph type="subTitle" idx="1" hasCustomPrompt="1"/>
          </p:nvPr>
        </p:nvSpPr>
        <p:spPr>
          <a:xfrm>
            <a:off x="366976" y="4014216"/>
            <a:ext cx="6598131" cy="665162"/>
          </a:xfrm>
        </p:spPr>
        <p:txBody>
          <a:bodyPr tIns="0" bIns="0"/>
          <a:lstStyle>
            <a:lvl1pPr marL="0" indent="0" algn="l">
              <a:lnSpc>
                <a:spcPct val="100000"/>
              </a:lnSpc>
              <a:buNone/>
              <a:defRPr sz="2000" cap="none" baseline="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9" name="Rectangle 10"/>
          <p:cNvSpPr>
            <a:spLocks noChangeArrowheads="1"/>
          </p:cNvSpPr>
          <p:nvPr userDrawn="1"/>
        </p:nvSpPr>
        <p:spPr bwMode="gray">
          <a:xfrm rot="16200000">
            <a:off x="-1180192" y="5435465"/>
            <a:ext cx="256993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50000"/>
              </a:spcBef>
              <a:spcAft>
                <a:spcPct val="0"/>
              </a:spcAft>
            </a:pPr>
            <a:r>
              <a:rPr lang="en-US" sz="600" dirty="0">
                <a:solidFill>
                  <a:srgbClr val="FFFFFF"/>
                </a:solidFill>
                <a:ea typeface="ＭＳ Ｐゴシック" charset="0"/>
                <a:cs typeface="Calibri" charset="0"/>
              </a:rPr>
              <a:t>Copyright © 2017 The Nielsen Company. Confidential and proprietary.</a:t>
            </a:r>
          </a:p>
        </p:txBody>
      </p:sp>
    </p:spTree>
    <p:extLst>
      <p:ext uri="{BB962C8B-B14F-4D97-AF65-F5344CB8AC3E}">
        <p14:creationId xmlns:p14="http://schemas.microsoft.com/office/powerpoint/2010/main" val="377809436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51_End Slide N-tab GREEN">
    <p:spTree>
      <p:nvGrpSpPr>
        <p:cNvPr id="1" name=""/>
        <p:cNvGrpSpPr/>
        <p:nvPr/>
      </p:nvGrpSpPr>
      <p:grpSpPr>
        <a:xfrm>
          <a:off x="0" y="0"/>
          <a:ext cx="0" cy="0"/>
          <a:chOff x="0" y="0"/>
          <a:chExt cx="0" cy="0"/>
        </a:xfrm>
      </p:grpSpPr>
      <p:pic>
        <p:nvPicPr>
          <p:cNvPr id="5" name="Picture 4" descr="Green st.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7" name="Picture 6" descr="N-Element-Tab-Square-White_RGB.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3581400" y="2418910"/>
            <a:ext cx="1981200" cy="1982082"/>
          </a:xfrm>
          <a:prstGeom prst="rect">
            <a:avLst/>
          </a:prstGeom>
        </p:spPr>
      </p:pic>
      <p:sp>
        <p:nvSpPr>
          <p:cNvPr id="11" name="Rectangle 10"/>
          <p:cNvSpPr>
            <a:spLocks noChangeArrowheads="1"/>
          </p:cNvSpPr>
          <p:nvPr userDrawn="1"/>
        </p:nvSpPr>
        <p:spPr bwMode="gray">
          <a:xfrm>
            <a:off x="256032" y="6632364"/>
            <a:ext cx="258275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defRPr/>
            </a:pPr>
            <a:r>
              <a:rPr lang="en-US" sz="600" kern="0" dirty="0">
                <a:solidFill>
                  <a:srgbClr val="FFFFFF"/>
                </a:solidFill>
                <a:ea typeface="ＭＳ Ｐゴシック" charset="0"/>
                <a:cs typeface="Calibri" charset="0"/>
              </a:rPr>
              <a:t>Copyright © 2017 The Nielsen Company. Confidential and proprietary.</a:t>
            </a:r>
          </a:p>
        </p:txBody>
      </p:sp>
    </p:spTree>
    <p:extLst>
      <p:ext uri="{BB962C8B-B14F-4D97-AF65-F5344CB8AC3E}">
        <p14:creationId xmlns:p14="http://schemas.microsoft.com/office/powerpoint/2010/main" val="102426367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52_End Slide Full Logo GREEN">
    <p:spTree>
      <p:nvGrpSpPr>
        <p:cNvPr id="1" name=""/>
        <p:cNvGrpSpPr/>
        <p:nvPr/>
      </p:nvGrpSpPr>
      <p:grpSpPr>
        <a:xfrm>
          <a:off x="0" y="0"/>
          <a:ext cx="0" cy="0"/>
          <a:chOff x="0" y="0"/>
          <a:chExt cx="0" cy="0"/>
        </a:xfrm>
      </p:grpSpPr>
      <p:pic>
        <p:nvPicPr>
          <p:cNvPr id="5" name="Picture 4" descr="Green st.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6" name="Picture 5" descr="Nielsen-Wordmark-White-RGB.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2375285" y="2590800"/>
            <a:ext cx="4393430" cy="1550768"/>
          </a:xfrm>
          <a:prstGeom prst="rect">
            <a:avLst/>
          </a:prstGeom>
        </p:spPr>
      </p:pic>
      <p:sp>
        <p:nvSpPr>
          <p:cNvPr id="8" name="Rectangle 7"/>
          <p:cNvSpPr>
            <a:spLocks noChangeArrowheads="1"/>
          </p:cNvSpPr>
          <p:nvPr userDrawn="1"/>
        </p:nvSpPr>
        <p:spPr bwMode="gray">
          <a:xfrm>
            <a:off x="256032" y="6632364"/>
            <a:ext cx="258275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defRPr/>
            </a:pPr>
            <a:r>
              <a:rPr lang="en-US" sz="600" kern="0" dirty="0">
                <a:solidFill>
                  <a:srgbClr val="FFFFFF"/>
                </a:solidFill>
                <a:ea typeface="ＭＳ Ｐゴシック" charset="0"/>
                <a:cs typeface="Calibri" charset="0"/>
              </a:rPr>
              <a:t>Copyright © 2017 The Nielsen Company. Confidential and proprietary.</a:t>
            </a:r>
          </a:p>
        </p:txBody>
      </p:sp>
    </p:spTree>
    <p:extLst>
      <p:ext uri="{BB962C8B-B14F-4D97-AF65-F5344CB8AC3E}">
        <p14:creationId xmlns:p14="http://schemas.microsoft.com/office/powerpoint/2010/main" val="111549267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55_Title N-tab GOLD">
    <p:spTree>
      <p:nvGrpSpPr>
        <p:cNvPr id="1" name=""/>
        <p:cNvGrpSpPr/>
        <p:nvPr/>
      </p:nvGrpSpPr>
      <p:grpSpPr>
        <a:xfrm>
          <a:off x="0" y="0"/>
          <a:ext cx="0" cy="0"/>
          <a:chOff x="0" y="0"/>
          <a:chExt cx="0" cy="0"/>
        </a:xfrm>
      </p:grpSpPr>
      <p:pic>
        <p:nvPicPr>
          <p:cNvPr id="2" name="Picture 1" descr="Orange st.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ext Placeholder 2"/>
          <p:cNvSpPr>
            <a:spLocks noGrp="1"/>
          </p:cNvSpPr>
          <p:nvPr>
            <p:ph type="body" idx="17" hasCustomPrompt="1"/>
          </p:nvPr>
        </p:nvSpPr>
        <p:spPr>
          <a:xfrm>
            <a:off x="247426" y="5791200"/>
            <a:ext cx="2891063" cy="697394"/>
          </a:xfrm>
        </p:spPr>
        <p:txBody>
          <a:bodyPr anchor="b"/>
          <a:lstStyle>
            <a:lvl1pPr marL="0" indent="0" algn="l">
              <a:lnSpc>
                <a:spcPct val="100000"/>
              </a:lnSpc>
              <a:spcBef>
                <a:spcPts val="0"/>
              </a:spcBef>
              <a:buNone/>
              <a:defRPr sz="1200" b="0">
                <a:solidFill>
                  <a:srgbClr val="FFFF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6" name="Rectangle 10"/>
          <p:cNvSpPr>
            <a:spLocks noChangeArrowheads="1"/>
          </p:cNvSpPr>
          <p:nvPr userDrawn="1"/>
        </p:nvSpPr>
        <p:spPr bwMode="gray">
          <a:xfrm>
            <a:off x="255636" y="6632364"/>
            <a:ext cx="258275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defRPr/>
            </a:pPr>
            <a:r>
              <a:rPr lang="en-US" sz="600" kern="0" dirty="0">
                <a:solidFill>
                  <a:srgbClr val="FFFFFF"/>
                </a:solidFill>
                <a:ea typeface="ＭＳ Ｐゴシック" charset="0"/>
                <a:cs typeface="Calibri" charset="0"/>
              </a:rPr>
              <a:t>Copyright © 2017 The Nielsen Company. Confidential and proprietary.</a:t>
            </a:r>
          </a:p>
        </p:txBody>
      </p:sp>
      <p:pic>
        <p:nvPicPr>
          <p:cNvPr id="7" name="Picture 6" descr="N-Element-Tab-White_RGB.png"/>
          <p:cNvPicPr>
            <a:picLocks/>
          </p:cNvPicPr>
          <p:nvPr userDrawn="1"/>
        </p:nvPicPr>
        <p:blipFill>
          <a:blip r:embed="rId3" cstate="email">
            <a:extLst>
              <a:ext uri="{28A0092B-C50C-407E-A947-70E740481C1C}">
                <a14:useLocalDpi xmlns:a14="http://schemas.microsoft.com/office/drawing/2010/main" val="0"/>
              </a:ext>
            </a:extLst>
          </a:blip>
          <a:stretch>
            <a:fillRect/>
          </a:stretch>
        </p:blipFill>
        <p:spPr>
          <a:xfrm>
            <a:off x="8610600" y="0"/>
            <a:ext cx="237744" cy="338328"/>
          </a:xfrm>
          <a:prstGeom prst="rect">
            <a:avLst/>
          </a:prstGeom>
          <a:noFill/>
          <a:ln>
            <a:noFill/>
          </a:ln>
        </p:spPr>
      </p:pic>
      <p:sp>
        <p:nvSpPr>
          <p:cNvPr id="8" name="Title 1"/>
          <p:cNvSpPr>
            <a:spLocks noGrp="1"/>
          </p:cNvSpPr>
          <p:nvPr>
            <p:ph type="ctrTitle"/>
          </p:nvPr>
        </p:nvSpPr>
        <p:spPr>
          <a:xfrm>
            <a:off x="246888" y="2577432"/>
            <a:ext cx="6684264" cy="1310218"/>
          </a:xfrm>
        </p:spPr>
        <p:txBody>
          <a:bodyPr/>
          <a:lstStyle>
            <a:lvl1pPr algn="l">
              <a:lnSpc>
                <a:spcPct val="90000"/>
              </a:lnSpc>
              <a:tabLst>
                <a:tab pos="508000" algn="l"/>
              </a:tabLst>
              <a:defRPr sz="4200" b="1" cap="all" baseline="0">
                <a:solidFill>
                  <a:schemeClr val="bg1"/>
                </a:solidFill>
              </a:defRPr>
            </a:lvl1pPr>
          </a:lstStyle>
          <a:p>
            <a:r>
              <a:rPr lang="en-US" dirty="0"/>
              <a:t>Click to edit Master title style</a:t>
            </a:r>
          </a:p>
        </p:txBody>
      </p:sp>
      <p:sp>
        <p:nvSpPr>
          <p:cNvPr id="9" name="Subtitle 2"/>
          <p:cNvSpPr>
            <a:spLocks noGrp="1"/>
          </p:cNvSpPr>
          <p:nvPr>
            <p:ph type="subTitle" idx="1" hasCustomPrompt="1"/>
          </p:nvPr>
        </p:nvSpPr>
        <p:spPr>
          <a:xfrm>
            <a:off x="264135" y="4014216"/>
            <a:ext cx="6684264" cy="665162"/>
          </a:xfrm>
        </p:spPr>
        <p:txBody>
          <a:bodyPr tIns="0" bIns="0"/>
          <a:lstStyle>
            <a:lvl1pPr marL="0" indent="0" algn="l">
              <a:lnSpc>
                <a:spcPct val="100000"/>
              </a:lnSpc>
              <a:buNone/>
              <a:defRPr sz="2000" cap="none"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79537861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56_Title Full Logo GOLD">
    <p:spTree>
      <p:nvGrpSpPr>
        <p:cNvPr id="1" name=""/>
        <p:cNvGrpSpPr/>
        <p:nvPr/>
      </p:nvGrpSpPr>
      <p:grpSpPr>
        <a:xfrm>
          <a:off x="0" y="0"/>
          <a:ext cx="0" cy="0"/>
          <a:chOff x="0" y="0"/>
          <a:chExt cx="0" cy="0"/>
        </a:xfrm>
      </p:grpSpPr>
      <p:pic>
        <p:nvPicPr>
          <p:cNvPr id="2" name="Picture 1" descr="Orange st.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7" hasCustomPrompt="1"/>
          </p:nvPr>
        </p:nvSpPr>
        <p:spPr>
          <a:xfrm>
            <a:off x="247426" y="5791200"/>
            <a:ext cx="2891063" cy="697394"/>
          </a:xfrm>
        </p:spPr>
        <p:txBody>
          <a:bodyPr anchor="b"/>
          <a:lstStyle>
            <a:lvl1pPr marL="0" indent="0" algn="l">
              <a:lnSpc>
                <a:spcPct val="100000"/>
              </a:lnSpc>
              <a:spcBef>
                <a:spcPts val="0"/>
              </a:spcBef>
              <a:buNone/>
              <a:defRPr sz="1200" b="0">
                <a:solidFill>
                  <a:srgbClr val="FFFF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4" name="Rectangle 10"/>
          <p:cNvSpPr>
            <a:spLocks noChangeArrowheads="1"/>
          </p:cNvSpPr>
          <p:nvPr userDrawn="1"/>
        </p:nvSpPr>
        <p:spPr bwMode="gray">
          <a:xfrm>
            <a:off x="255636" y="6632364"/>
            <a:ext cx="258275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defRPr/>
            </a:pPr>
            <a:r>
              <a:rPr lang="en-US" sz="600" kern="0" dirty="0">
                <a:solidFill>
                  <a:srgbClr val="FFFFFF"/>
                </a:solidFill>
                <a:ea typeface="ＭＳ Ｐゴシック" charset="0"/>
                <a:cs typeface="Calibri" charset="0"/>
              </a:rPr>
              <a:t>Copyright © 2017 The Nielsen Company. Confidential and proprietary.</a:t>
            </a:r>
          </a:p>
        </p:txBody>
      </p:sp>
      <p:pic>
        <p:nvPicPr>
          <p:cNvPr id="7" name="Picture 6" descr="Nielsen_R.png"/>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invGray">
          <a:xfrm>
            <a:off x="364066" y="2081657"/>
            <a:ext cx="1171422" cy="414250"/>
          </a:xfrm>
          <a:prstGeom prst="rect">
            <a:avLst/>
          </a:prstGeom>
        </p:spPr>
      </p:pic>
      <p:sp>
        <p:nvSpPr>
          <p:cNvPr id="8" name="Title 1"/>
          <p:cNvSpPr>
            <a:spLocks noGrp="1"/>
          </p:cNvSpPr>
          <p:nvPr>
            <p:ph type="ctrTitle"/>
          </p:nvPr>
        </p:nvSpPr>
        <p:spPr>
          <a:xfrm>
            <a:off x="246888" y="2577432"/>
            <a:ext cx="6684264" cy="1310218"/>
          </a:xfrm>
        </p:spPr>
        <p:txBody>
          <a:bodyPr/>
          <a:lstStyle>
            <a:lvl1pPr algn="l">
              <a:lnSpc>
                <a:spcPct val="90000"/>
              </a:lnSpc>
              <a:tabLst>
                <a:tab pos="508000" algn="l"/>
              </a:tabLst>
              <a:defRPr sz="4200" b="1" cap="all" baseline="0">
                <a:solidFill>
                  <a:schemeClr val="bg1"/>
                </a:solidFill>
              </a:defRPr>
            </a:lvl1pPr>
          </a:lstStyle>
          <a:p>
            <a:r>
              <a:rPr lang="en-US" dirty="0"/>
              <a:t>Click to edit Master title style</a:t>
            </a:r>
          </a:p>
        </p:txBody>
      </p:sp>
      <p:sp>
        <p:nvSpPr>
          <p:cNvPr id="9" name="Subtitle 2"/>
          <p:cNvSpPr>
            <a:spLocks noGrp="1"/>
          </p:cNvSpPr>
          <p:nvPr>
            <p:ph type="subTitle" idx="1" hasCustomPrompt="1"/>
          </p:nvPr>
        </p:nvSpPr>
        <p:spPr>
          <a:xfrm>
            <a:off x="264135" y="4014216"/>
            <a:ext cx="6684264" cy="665162"/>
          </a:xfrm>
        </p:spPr>
        <p:txBody>
          <a:bodyPr tIns="0" bIns="0"/>
          <a:lstStyle>
            <a:lvl1pPr marL="0" indent="0" algn="l">
              <a:lnSpc>
                <a:spcPct val="100000"/>
              </a:lnSpc>
              <a:buNone/>
              <a:defRPr sz="2000" cap="none"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7322606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58_Title N-tab White">
    <p:spTree>
      <p:nvGrpSpPr>
        <p:cNvPr id="1" name=""/>
        <p:cNvGrpSpPr/>
        <p:nvPr/>
      </p:nvGrpSpPr>
      <p:grpSpPr>
        <a:xfrm>
          <a:off x="0" y="0"/>
          <a:ext cx="0" cy="0"/>
          <a:chOff x="0" y="0"/>
          <a:chExt cx="0" cy="0"/>
        </a:xfrm>
      </p:grpSpPr>
      <p:pic>
        <p:nvPicPr>
          <p:cNvPr id="15" name="Picture 14" descr="Yellow shirt.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1" name="Picture 10" descr="Orande Stri.jp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0" y="0"/>
            <a:ext cx="231648" cy="6858000"/>
          </a:xfrm>
          <a:prstGeom prst="rect">
            <a:avLst/>
          </a:prstGeom>
        </p:spPr>
      </p:pic>
      <p:sp>
        <p:nvSpPr>
          <p:cNvPr id="12" name="Text Placeholder 2"/>
          <p:cNvSpPr>
            <a:spLocks noGrp="1"/>
          </p:cNvSpPr>
          <p:nvPr>
            <p:ph type="body" idx="17" hasCustomPrompt="1"/>
          </p:nvPr>
        </p:nvSpPr>
        <p:spPr>
          <a:xfrm>
            <a:off x="336851" y="6008206"/>
            <a:ext cx="2891063" cy="697394"/>
          </a:xfrm>
        </p:spPr>
        <p:txBody>
          <a:bodyPr anchor="b"/>
          <a:lstStyle>
            <a:lvl1pPr marL="0" indent="0" algn="l">
              <a:lnSpc>
                <a:spcPct val="100000"/>
              </a:lnSpc>
              <a:spcBef>
                <a:spcPts val="0"/>
              </a:spcBef>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9" name="Rectangle 10"/>
          <p:cNvSpPr>
            <a:spLocks noChangeArrowheads="1"/>
          </p:cNvSpPr>
          <p:nvPr userDrawn="1"/>
        </p:nvSpPr>
        <p:spPr bwMode="gray">
          <a:xfrm rot="16200000">
            <a:off x="-1180192" y="5435465"/>
            <a:ext cx="256993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50000"/>
              </a:spcBef>
              <a:spcAft>
                <a:spcPct val="0"/>
              </a:spcAft>
            </a:pPr>
            <a:r>
              <a:rPr lang="en-US" sz="600" dirty="0">
                <a:solidFill>
                  <a:srgbClr val="FFFFFF"/>
                </a:solidFill>
                <a:ea typeface="ＭＳ Ｐゴシック" charset="0"/>
                <a:cs typeface="Calibri" charset="0"/>
              </a:rPr>
              <a:t>Copyright © 2017 The Nielsen Company. Confidential and proprietary.</a:t>
            </a:r>
          </a:p>
        </p:txBody>
      </p:sp>
      <p:sp>
        <p:nvSpPr>
          <p:cNvPr id="13" name="Title 1"/>
          <p:cNvSpPr>
            <a:spLocks noGrp="1"/>
          </p:cNvSpPr>
          <p:nvPr>
            <p:ph type="ctrTitle"/>
          </p:nvPr>
        </p:nvSpPr>
        <p:spPr>
          <a:xfrm>
            <a:off x="336322" y="461584"/>
            <a:ext cx="8218686" cy="1310218"/>
          </a:xfrm>
        </p:spPr>
        <p:txBody>
          <a:bodyPr anchor="ctr"/>
          <a:lstStyle>
            <a:lvl1pPr algn="l">
              <a:lnSpc>
                <a:spcPct val="90000"/>
              </a:lnSpc>
              <a:tabLst>
                <a:tab pos="508000" algn="l"/>
              </a:tabLst>
              <a:defRPr sz="4200" b="1" cap="all" baseline="0">
                <a:solidFill>
                  <a:schemeClr val="tx2"/>
                </a:solidFill>
              </a:defRPr>
            </a:lvl1pPr>
          </a:lstStyle>
          <a:p>
            <a:r>
              <a:rPr lang="en-US" dirty="0"/>
              <a:t>Click to edit Master title style</a:t>
            </a:r>
          </a:p>
        </p:txBody>
      </p:sp>
    </p:spTree>
    <p:extLst>
      <p:ext uri="{BB962C8B-B14F-4D97-AF65-F5344CB8AC3E}">
        <p14:creationId xmlns:p14="http://schemas.microsoft.com/office/powerpoint/2010/main" val="125935262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57_Title N-tab White">
    <p:spTree>
      <p:nvGrpSpPr>
        <p:cNvPr id="1" name=""/>
        <p:cNvGrpSpPr/>
        <p:nvPr/>
      </p:nvGrpSpPr>
      <p:grpSpPr>
        <a:xfrm>
          <a:off x="0" y="0"/>
          <a:ext cx="0" cy="0"/>
          <a:chOff x="0" y="0"/>
          <a:chExt cx="0" cy="0"/>
        </a:xfrm>
      </p:grpSpPr>
      <p:pic>
        <p:nvPicPr>
          <p:cNvPr id="11" name="Picture 10" descr="Orande Stri.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231648" cy="6858000"/>
          </a:xfrm>
          <a:prstGeom prst="rect">
            <a:avLst/>
          </a:prstGeom>
        </p:spPr>
      </p:pic>
      <p:sp>
        <p:nvSpPr>
          <p:cNvPr id="12" name="Text Placeholder 2"/>
          <p:cNvSpPr>
            <a:spLocks noGrp="1"/>
          </p:cNvSpPr>
          <p:nvPr>
            <p:ph type="body" idx="17" hasCustomPrompt="1"/>
          </p:nvPr>
        </p:nvSpPr>
        <p:spPr>
          <a:xfrm>
            <a:off x="336851" y="6008206"/>
            <a:ext cx="2891063" cy="697394"/>
          </a:xfrm>
        </p:spPr>
        <p:txBody>
          <a:bodyPr anchor="b"/>
          <a:lstStyle>
            <a:lvl1pPr marL="0" indent="0" algn="l">
              <a:lnSpc>
                <a:spcPct val="100000"/>
              </a:lnSpc>
              <a:spcBef>
                <a:spcPts val="0"/>
              </a:spcBef>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9" name="Rectangle 10"/>
          <p:cNvSpPr>
            <a:spLocks noChangeArrowheads="1"/>
          </p:cNvSpPr>
          <p:nvPr userDrawn="1"/>
        </p:nvSpPr>
        <p:spPr bwMode="gray">
          <a:xfrm rot="16200000">
            <a:off x="-1180192" y="5435465"/>
            <a:ext cx="256993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50000"/>
              </a:spcBef>
              <a:spcAft>
                <a:spcPct val="0"/>
              </a:spcAft>
            </a:pPr>
            <a:r>
              <a:rPr lang="en-US" sz="600" dirty="0">
                <a:solidFill>
                  <a:srgbClr val="FFFFFF"/>
                </a:solidFill>
                <a:ea typeface="ＭＳ Ｐゴシック" charset="0"/>
                <a:cs typeface="Calibri" charset="0"/>
              </a:rPr>
              <a:t>Copyright © 2017 The Nielsen Company. Confidential and proprietary.</a:t>
            </a:r>
          </a:p>
        </p:txBody>
      </p:sp>
      <p:pic>
        <p:nvPicPr>
          <p:cNvPr id="8" name="Picture 7" descr="N Element Tab Square-Blue_RGB.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459399" y="2133600"/>
            <a:ext cx="378801" cy="378969"/>
          </a:xfrm>
          <a:prstGeom prst="rect">
            <a:avLst/>
          </a:prstGeom>
        </p:spPr>
      </p:pic>
      <p:sp>
        <p:nvSpPr>
          <p:cNvPr id="14" name="Title 1"/>
          <p:cNvSpPr>
            <a:spLocks noGrp="1"/>
          </p:cNvSpPr>
          <p:nvPr>
            <p:ph type="ctrTitle"/>
          </p:nvPr>
        </p:nvSpPr>
        <p:spPr>
          <a:xfrm>
            <a:off x="336322" y="2583948"/>
            <a:ext cx="6674078" cy="1310218"/>
          </a:xfrm>
        </p:spPr>
        <p:txBody>
          <a:bodyPr/>
          <a:lstStyle>
            <a:lvl1pPr algn="l">
              <a:lnSpc>
                <a:spcPct val="90000"/>
              </a:lnSpc>
              <a:tabLst>
                <a:tab pos="508000" algn="l"/>
              </a:tabLst>
              <a:defRPr sz="4200" b="1" cap="all" baseline="0">
                <a:solidFill>
                  <a:schemeClr val="tx2"/>
                </a:solidFill>
              </a:defRPr>
            </a:lvl1pPr>
          </a:lstStyle>
          <a:p>
            <a:r>
              <a:rPr lang="en-US" dirty="0"/>
              <a:t>Click to edit Master title style</a:t>
            </a:r>
          </a:p>
        </p:txBody>
      </p:sp>
      <p:sp>
        <p:nvSpPr>
          <p:cNvPr id="10" name="Subtitle 2"/>
          <p:cNvSpPr>
            <a:spLocks noGrp="1"/>
          </p:cNvSpPr>
          <p:nvPr>
            <p:ph type="subTitle" idx="1" hasCustomPrompt="1"/>
          </p:nvPr>
        </p:nvSpPr>
        <p:spPr>
          <a:xfrm>
            <a:off x="366976" y="4014216"/>
            <a:ext cx="6598131" cy="665162"/>
          </a:xfrm>
        </p:spPr>
        <p:txBody>
          <a:bodyPr tIns="0" bIns="0"/>
          <a:lstStyle>
            <a:lvl1pPr marL="0" indent="0" algn="l">
              <a:lnSpc>
                <a:spcPct val="100000"/>
              </a:lnSpc>
              <a:buNone/>
              <a:defRPr sz="2000" cap="none" baseline="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58647512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58_Title Full Logo White">
    <p:spTree>
      <p:nvGrpSpPr>
        <p:cNvPr id="1" name=""/>
        <p:cNvGrpSpPr/>
        <p:nvPr/>
      </p:nvGrpSpPr>
      <p:grpSpPr>
        <a:xfrm>
          <a:off x="0" y="0"/>
          <a:ext cx="0" cy="0"/>
          <a:chOff x="0" y="0"/>
          <a:chExt cx="0" cy="0"/>
        </a:xfrm>
      </p:grpSpPr>
      <p:pic>
        <p:nvPicPr>
          <p:cNvPr id="9" name="Picture 8" descr="Orande Stri.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231648" cy="6858000"/>
          </a:xfrm>
          <a:prstGeom prst="rect">
            <a:avLst/>
          </a:prstGeom>
        </p:spPr>
      </p:pic>
      <p:sp>
        <p:nvSpPr>
          <p:cNvPr id="12" name="Text Placeholder 2"/>
          <p:cNvSpPr>
            <a:spLocks noGrp="1"/>
          </p:cNvSpPr>
          <p:nvPr>
            <p:ph type="body" idx="17" hasCustomPrompt="1"/>
          </p:nvPr>
        </p:nvSpPr>
        <p:spPr>
          <a:xfrm>
            <a:off x="336322" y="6008206"/>
            <a:ext cx="2891063" cy="697394"/>
          </a:xfrm>
        </p:spPr>
        <p:txBody>
          <a:bodyPr anchor="b"/>
          <a:lstStyle>
            <a:lvl1pPr marL="0" indent="0" algn="l">
              <a:lnSpc>
                <a:spcPct val="100000"/>
              </a:lnSpc>
              <a:spcBef>
                <a:spcPts val="0"/>
              </a:spcBef>
              <a:buNone/>
              <a:defRPr sz="1200" b="0">
                <a:solidFill>
                  <a:srgbClr val="00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8" name="Rectangle 10"/>
          <p:cNvSpPr>
            <a:spLocks noChangeArrowheads="1"/>
          </p:cNvSpPr>
          <p:nvPr userDrawn="1"/>
        </p:nvSpPr>
        <p:spPr bwMode="gray">
          <a:xfrm rot="16200000">
            <a:off x="-1180192" y="5435465"/>
            <a:ext cx="256993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50000"/>
              </a:spcBef>
              <a:spcAft>
                <a:spcPct val="0"/>
              </a:spcAft>
            </a:pPr>
            <a:r>
              <a:rPr lang="en-US" sz="600" dirty="0">
                <a:solidFill>
                  <a:srgbClr val="FFFFFF"/>
                </a:solidFill>
                <a:ea typeface="ＭＳ Ｐゴシック" charset="0"/>
                <a:cs typeface="Calibri" charset="0"/>
              </a:rPr>
              <a:t>Copyright © 2017 The Nielsen Company. Confidential and proprietary.</a:t>
            </a:r>
          </a:p>
        </p:txBody>
      </p:sp>
      <p:pic>
        <p:nvPicPr>
          <p:cNvPr id="13" name="Picture 12" descr="Nielsen-Wordmark-Color-RGB.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445783" y="2095350"/>
            <a:ext cx="1191659" cy="420624"/>
          </a:xfrm>
          <a:prstGeom prst="rect">
            <a:avLst/>
          </a:prstGeom>
        </p:spPr>
      </p:pic>
      <p:sp>
        <p:nvSpPr>
          <p:cNvPr id="16" name="Title 1"/>
          <p:cNvSpPr>
            <a:spLocks noGrp="1"/>
          </p:cNvSpPr>
          <p:nvPr>
            <p:ph type="ctrTitle"/>
          </p:nvPr>
        </p:nvSpPr>
        <p:spPr>
          <a:xfrm>
            <a:off x="336322" y="2583948"/>
            <a:ext cx="6674078" cy="1310218"/>
          </a:xfrm>
        </p:spPr>
        <p:txBody>
          <a:bodyPr/>
          <a:lstStyle>
            <a:lvl1pPr algn="l">
              <a:lnSpc>
                <a:spcPct val="90000"/>
              </a:lnSpc>
              <a:tabLst>
                <a:tab pos="508000" algn="l"/>
              </a:tabLst>
              <a:defRPr sz="4200" b="1" cap="all" baseline="0">
                <a:solidFill>
                  <a:schemeClr val="tx2"/>
                </a:solidFill>
              </a:defRPr>
            </a:lvl1pPr>
          </a:lstStyle>
          <a:p>
            <a:r>
              <a:rPr lang="en-US" dirty="0"/>
              <a:t>Click to edit Master title style</a:t>
            </a:r>
          </a:p>
        </p:txBody>
      </p:sp>
      <p:sp>
        <p:nvSpPr>
          <p:cNvPr id="10" name="Subtitle 2"/>
          <p:cNvSpPr>
            <a:spLocks noGrp="1"/>
          </p:cNvSpPr>
          <p:nvPr>
            <p:ph type="subTitle" idx="1" hasCustomPrompt="1"/>
          </p:nvPr>
        </p:nvSpPr>
        <p:spPr>
          <a:xfrm>
            <a:off x="366976" y="4014216"/>
            <a:ext cx="6598131" cy="665162"/>
          </a:xfrm>
        </p:spPr>
        <p:txBody>
          <a:bodyPr tIns="0" bIns="0"/>
          <a:lstStyle>
            <a:lvl1pPr marL="0" indent="0" algn="l">
              <a:lnSpc>
                <a:spcPct val="100000"/>
              </a:lnSpc>
              <a:buNone/>
              <a:defRPr sz="2000" cap="none" baseline="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77392427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59_Title and Content">
    <p:spTree>
      <p:nvGrpSpPr>
        <p:cNvPr id="1" name=""/>
        <p:cNvGrpSpPr/>
        <p:nvPr/>
      </p:nvGrpSpPr>
      <p:grpSpPr>
        <a:xfrm>
          <a:off x="0" y="0"/>
          <a:ext cx="0" cy="0"/>
          <a:chOff x="0" y="0"/>
          <a:chExt cx="0" cy="0"/>
        </a:xfrm>
      </p:grpSpPr>
      <p:sp>
        <p:nvSpPr>
          <p:cNvPr id="9" name="Title 8"/>
          <p:cNvSpPr>
            <a:spLocks noGrp="1"/>
          </p:cNvSpPr>
          <p:nvPr>
            <p:ph type="title"/>
          </p:nvPr>
        </p:nvSpPr>
        <p:spPr>
          <a:xfrm>
            <a:off x="594360" y="676656"/>
            <a:ext cx="8144616" cy="571500"/>
          </a:xfrm>
        </p:spPr>
        <p:txBody>
          <a:bodyPr/>
          <a:lstStyle>
            <a:lvl1pPr>
              <a:defRPr baseline="0">
                <a:solidFill>
                  <a:schemeClr val="tx2"/>
                </a:solidFill>
              </a:defRPr>
            </a:lvl1pPr>
          </a:lstStyle>
          <a:p>
            <a:r>
              <a:rPr lang="en-US"/>
              <a:t>Click to edit Master title style</a:t>
            </a:r>
            <a:endParaRPr lang="en-US" dirty="0"/>
          </a:p>
        </p:txBody>
      </p:sp>
      <p:sp>
        <p:nvSpPr>
          <p:cNvPr id="5" name="Content Placeholder 4"/>
          <p:cNvSpPr>
            <a:spLocks noGrp="1"/>
          </p:cNvSpPr>
          <p:nvPr>
            <p:ph sz="quarter" idx="14" hasCustomPrompt="1"/>
          </p:nvPr>
        </p:nvSpPr>
        <p:spPr>
          <a:xfrm>
            <a:off x="594360" y="2020824"/>
            <a:ext cx="8168640" cy="4079875"/>
          </a:xfrm>
        </p:spPr>
        <p:txBody>
          <a:bodyPr/>
          <a:lstStyle>
            <a:lvl1pPr>
              <a:spcBef>
                <a:spcPts val="800"/>
              </a:spcBef>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2"/>
          <p:cNvSpPr>
            <a:spLocks noGrp="1"/>
          </p:cNvSpPr>
          <p:nvPr>
            <p:ph type="body" idx="13" hasCustomPrompt="1"/>
          </p:nvPr>
        </p:nvSpPr>
        <p:spPr>
          <a:xfrm>
            <a:off x="594360" y="1280160"/>
            <a:ext cx="8160322" cy="315118"/>
          </a:xfrm>
        </p:spPr>
        <p:txBody>
          <a:bodyPr tIns="0" bIns="0"/>
          <a:lstStyle>
            <a:lvl1pPr marL="0" indent="0">
              <a:spcBef>
                <a:spcPts val="0"/>
              </a:spcBef>
              <a:buNone/>
              <a:defRPr sz="18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pic>
        <p:nvPicPr>
          <p:cNvPr id="6" name="Picture 5" descr="Orande Stri.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231648" cy="6858000"/>
          </a:xfrm>
          <a:prstGeom prst="rect">
            <a:avLst/>
          </a:prstGeom>
        </p:spPr>
      </p:pic>
      <p:sp>
        <p:nvSpPr>
          <p:cNvPr id="8" name="Footer Placeholder 1"/>
          <p:cNvSpPr>
            <a:spLocks noGrp="1"/>
          </p:cNvSpPr>
          <p:nvPr>
            <p:ph type="ftr" sz="quarter" idx="17"/>
          </p:nvPr>
        </p:nvSpPr>
        <p:spPr>
          <a:xfrm>
            <a:off x="609600" y="6095999"/>
            <a:ext cx="8153400" cy="628361"/>
          </a:xfrm>
          <a:prstGeom prst="rect">
            <a:avLst/>
          </a:prstGeom>
        </p:spPr>
        <p:txBody>
          <a:bodyPr/>
          <a:lstStyle>
            <a:lvl1pPr>
              <a:spcBef>
                <a:spcPts val="60"/>
              </a:spcBef>
              <a:defRPr sz="800"/>
            </a:lvl1pPr>
          </a:lstStyle>
          <a:p>
            <a:pPr fontAlgn="base">
              <a:spcAft>
                <a:spcPct val="0"/>
              </a:spcAft>
            </a:pPr>
            <a:r>
              <a:rPr lang="en-US" dirty="0">
                <a:solidFill>
                  <a:srgbClr val="000000"/>
                </a:solidFill>
                <a:latin typeface="Calibri" charset="0"/>
                <a:ea typeface="ＭＳ Ｐゴシック" charset="0"/>
              </a:rPr>
              <a:t>Click to edit text</a:t>
            </a:r>
          </a:p>
        </p:txBody>
      </p:sp>
      <p:sp>
        <p:nvSpPr>
          <p:cNvPr id="11" name="Rectangle 10"/>
          <p:cNvSpPr>
            <a:spLocks noChangeArrowheads="1"/>
          </p:cNvSpPr>
          <p:nvPr userDrawn="1"/>
        </p:nvSpPr>
        <p:spPr bwMode="gray">
          <a:xfrm rot="16200000">
            <a:off x="-1180192" y="5435465"/>
            <a:ext cx="256993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50000"/>
              </a:spcBef>
              <a:spcAft>
                <a:spcPct val="0"/>
              </a:spcAft>
            </a:pPr>
            <a:r>
              <a:rPr lang="en-US" sz="600" dirty="0">
                <a:solidFill>
                  <a:srgbClr val="FFFFFF"/>
                </a:solidFill>
                <a:ea typeface="ＭＳ Ｐゴシック" charset="0"/>
                <a:cs typeface="Calibri" charset="0"/>
              </a:rPr>
              <a:t>Copyright © 2017 The Nielsen Company. Confidential and proprietary.</a:t>
            </a:r>
          </a:p>
        </p:txBody>
      </p:sp>
    </p:spTree>
    <p:extLst>
      <p:ext uri="{BB962C8B-B14F-4D97-AF65-F5344CB8AC3E}">
        <p14:creationId xmlns:p14="http://schemas.microsoft.com/office/powerpoint/2010/main" val="201252561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60_Title only">
    <p:spTree>
      <p:nvGrpSpPr>
        <p:cNvPr id="1" name=""/>
        <p:cNvGrpSpPr/>
        <p:nvPr/>
      </p:nvGrpSpPr>
      <p:grpSpPr>
        <a:xfrm>
          <a:off x="0" y="0"/>
          <a:ext cx="0" cy="0"/>
          <a:chOff x="0" y="0"/>
          <a:chExt cx="0" cy="0"/>
        </a:xfrm>
      </p:grpSpPr>
      <p:sp>
        <p:nvSpPr>
          <p:cNvPr id="9" name="Title 8"/>
          <p:cNvSpPr>
            <a:spLocks noGrp="1"/>
          </p:cNvSpPr>
          <p:nvPr>
            <p:ph type="title"/>
          </p:nvPr>
        </p:nvSpPr>
        <p:spPr>
          <a:xfrm>
            <a:off x="594360" y="676656"/>
            <a:ext cx="8166672" cy="571500"/>
          </a:xfrm>
        </p:spPr>
        <p:txBody>
          <a:bodyPr/>
          <a:lstStyle>
            <a:lvl1pPr>
              <a:defRPr baseline="0">
                <a:solidFill>
                  <a:schemeClr val="tx2"/>
                </a:solidFill>
              </a:defRPr>
            </a:lvl1pPr>
          </a:lstStyle>
          <a:p>
            <a:r>
              <a:rPr lang="en-US" dirty="0"/>
              <a:t>Click to edit Master title style</a:t>
            </a:r>
          </a:p>
        </p:txBody>
      </p:sp>
      <p:sp>
        <p:nvSpPr>
          <p:cNvPr id="8" name="Text Placeholder 2"/>
          <p:cNvSpPr>
            <a:spLocks noGrp="1"/>
          </p:cNvSpPr>
          <p:nvPr>
            <p:ph type="body" idx="13" hasCustomPrompt="1"/>
          </p:nvPr>
        </p:nvSpPr>
        <p:spPr>
          <a:xfrm>
            <a:off x="594360" y="1280160"/>
            <a:ext cx="8160322" cy="315118"/>
          </a:xfrm>
        </p:spPr>
        <p:txBody>
          <a:bodyPr tIns="0" bIns="0"/>
          <a:lstStyle>
            <a:lvl1pPr marL="0" indent="0">
              <a:spcBef>
                <a:spcPts val="0"/>
              </a:spcBef>
              <a:buNone/>
              <a:defRPr sz="18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Footer Placeholder 1"/>
          <p:cNvSpPr>
            <a:spLocks noGrp="1"/>
          </p:cNvSpPr>
          <p:nvPr>
            <p:ph type="ftr" sz="quarter" idx="15"/>
          </p:nvPr>
        </p:nvSpPr>
        <p:spPr>
          <a:xfrm>
            <a:off x="609600" y="6095999"/>
            <a:ext cx="8153400" cy="628361"/>
          </a:xfrm>
          <a:prstGeom prst="rect">
            <a:avLst/>
          </a:prstGeom>
        </p:spPr>
        <p:txBody>
          <a:bodyPr/>
          <a:lstStyle>
            <a:lvl1pPr marL="0" marR="0" indent="0" algn="l" defTabSz="914400" rtl="0" eaLnBrk="1" fontAlgn="base" latinLnBrk="0" hangingPunct="1">
              <a:lnSpc>
                <a:spcPct val="100000"/>
              </a:lnSpc>
              <a:spcBef>
                <a:spcPts val="60"/>
              </a:spcBef>
              <a:spcAft>
                <a:spcPct val="0"/>
              </a:spcAft>
              <a:buClrTx/>
              <a:buSzTx/>
              <a:buFontTx/>
              <a:buNone/>
              <a:tabLst/>
              <a:defRPr sz="800"/>
            </a:lvl1pPr>
          </a:lstStyle>
          <a:p>
            <a:r>
              <a:rPr lang="en-US" dirty="0">
                <a:solidFill>
                  <a:srgbClr val="000000"/>
                </a:solidFill>
                <a:latin typeface="Calibri" charset="0"/>
                <a:ea typeface="ＭＳ Ｐゴシック" charset="0"/>
              </a:rPr>
              <a:t>Click to edit text</a:t>
            </a:r>
          </a:p>
        </p:txBody>
      </p:sp>
      <p:pic>
        <p:nvPicPr>
          <p:cNvPr id="6" name="Picture 5" descr="Orande Stri.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231648" cy="6858000"/>
          </a:xfrm>
          <a:prstGeom prst="rect">
            <a:avLst/>
          </a:prstGeom>
        </p:spPr>
      </p:pic>
      <p:sp>
        <p:nvSpPr>
          <p:cNvPr id="7" name="Rectangle 10"/>
          <p:cNvSpPr>
            <a:spLocks noChangeArrowheads="1"/>
          </p:cNvSpPr>
          <p:nvPr userDrawn="1"/>
        </p:nvSpPr>
        <p:spPr bwMode="gray">
          <a:xfrm rot="16200000">
            <a:off x="-1180192" y="5435465"/>
            <a:ext cx="256993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50000"/>
              </a:spcBef>
              <a:spcAft>
                <a:spcPct val="0"/>
              </a:spcAft>
            </a:pPr>
            <a:r>
              <a:rPr lang="en-US" sz="600" dirty="0">
                <a:solidFill>
                  <a:srgbClr val="FFFFFF"/>
                </a:solidFill>
                <a:ea typeface="ＭＳ Ｐゴシック" charset="0"/>
                <a:cs typeface="Calibri" charset="0"/>
              </a:rPr>
              <a:t>Copyright © 2017 The Nielsen Company. Confidential and proprietary.</a:t>
            </a:r>
          </a:p>
        </p:txBody>
      </p:sp>
    </p:spTree>
    <p:extLst>
      <p:ext uri="{BB962C8B-B14F-4D97-AF65-F5344CB8AC3E}">
        <p14:creationId xmlns:p14="http://schemas.microsoft.com/office/powerpoint/2010/main" val="324666556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61_Chart">
    <p:spTree>
      <p:nvGrpSpPr>
        <p:cNvPr id="1" name=""/>
        <p:cNvGrpSpPr/>
        <p:nvPr/>
      </p:nvGrpSpPr>
      <p:grpSpPr>
        <a:xfrm>
          <a:off x="0" y="0"/>
          <a:ext cx="0" cy="0"/>
          <a:chOff x="0" y="0"/>
          <a:chExt cx="0" cy="0"/>
        </a:xfrm>
      </p:grpSpPr>
      <p:sp>
        <p:nvSpPr>
          <p:cNvPr id="7" name="Text Placeholder 2"/>
          <p:cNvSpPr>
            <a:spLocks noGrp="1"/>
          </p:cNvSpPr>
          <p:nvPr>
            <p:ph type="body" idx="14" hasCustomPrompt="1"/>
          </p:nvPr>
        </p:nvSpPr>
        <p:spPr>
          <a:xfrm>
            <a:off x="594360" y="1801368"/>
            <a:ext cx="8168640" cy="256032"/>
          </a:xfrm>
        </p:spPr>
        <p:txBody>
          <a:bodyPr tIns="0" bIns="0"/>
          <a:lstStyle>
            <a:lvl1pPr marL="0" indent="0">
              <a:spcBef>
                <a:spcPts val="0"/>
              </a:spcBef>
              <a:buNone/>
              <a:defRPr sz="1200" b="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Chart Placeholder 12"/>
          <p:cNvSpPr>
            <a:spLocks noGrp="1"/>
          </p:cNvSpPr>
          <p:nvPr>
            <p:ph type="chart" sz="quarter" idx="16"/>
          </p:nvPr>
        </p:nvSpPr>
        <p:spPr>
          <a:xfrm>
            <a:off x="588818" y="2628646"/>
            <a:ext cx="8174182" cy="3238754"/>
          </a:xfrm>
        </p:spPr>
        <p:txBody>
          <a:bodyPr wrap="none" rtlCol="0">
            <a:noAutofit/>
          </a:bodyPr>
          <a:lstStyle>
            <a:lvl1pPr>
              <a:buFontTx/>
              <a:buNone/>
              <a:defRPr/>
            </a:lvl1pPr>
          </a:lstStyle>
          <a:p>
            <a:pPr lvl="0"/>
            <a:r>
              <a:rPr lang="en-US" noProof="0" dirty="0"/>
              <a:t>Click icon to add chart</a:t>
            </a:r>
          </a:p>
        </p:txBody>
      </p:sp>
      <p:sp>
        <p:nvSpPr>
          <p:cNvPr id="2" name="Title 1"/>
          <p:cNvSpPr>
            <a:spLocks noGrp="1"/>
          </p:cNvSpPr>
          <p:nvPr>
            <p:ph type="title"/>
          </p:nvPr>
        </p:nvSpPr>
        <p:spPr/>
        <p:txBody>
          <a:bodyPr/>
          <a:lstStyle>
            <a:lvl1pPr>
              <a:defRPr baseline="0">
                <a:solidFill>
                  <a:schemeClr val="tx2"/>
                </a:solidFill>
              </a:defRPr>
            </a:lvl1pPr>
          </a:lstStyle>
          <a:p>
            <a:r>
              <a:rPr lang="en-US"/>
              <a:t>Click to edit Master title style</a:t>
            </a:r>
            <a:endParaRPr lang="en-US" dirty="0"/>
          </a:p>
        </p:txBody>
      </p:sp>
      <p:sp>
        <p:nvSpPr>
          <p:cNvPr id="16" name="Text Placeholder 2"/>
          <p:cNvSpPr>
            <a:spLocks noGrp="1"/>
          </p:cNvSpPr>
          <p:nvPr>
            <p:ph type="body" idx="13" hasCustomPrompt="1"/>
          </p:nvPr>
        </p:nvSpPr>
        <p:spPr>
          <a:xfrm>
            <a:off x="594360" y="1280160"/>
            <a:ext cx="8160322" cy="315118"/>
          </a:xfrm>
        </p:spPr>
        <p:txBody>
          <a:bodyPr tIns="0" bIns="0"/>
          <a:lstStyle>
            <a:lvl1pPr marL="0" indent="0">
              <a:spcBef>
                <a:spcPts val="0"/>
              </a:spcBef>
              <a:buNone/>
              <a:defRPr sz="18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Footer Placeholder 1"/>
          <p:cNvSpPr>
            <a:spLocks noGrp="1"/>
          </p:cNvSpPr>
          <p:nvPr>
            <p:ph type="ftr" sz="quarter" idx="17"/>
          </p:nvPr>
        </p:nvSpPr>
        <p:spPr>
          <a:xfrm>
            <a:off x="609600" y="6095999"/>
            <a:ext cx="8153400" cy="628361"/>
          </a:xfrm>
          <a:prstGeom prst="rect">
            <a:avLst/>
          </a:prstGeom>
        </p:spPr>
        <p:txBody>
          <a:bodyPr/>
          <a:lstStyle>
            <a:lvl1pPr>
              <a:spcBef>
                <a:spcPts val="60"/>
              </a:spcBef>
              <a:defRPr sz="800"/>
            </a:lvl1pPr>
          </a:lstStyle>
          <a:p>
            <a:pPr fontAlgn="base">
              <a:spcAft>
                <a:spcPct val="0"/>
              </a:spcAft>
            </a:pPr>
            <a:r>
              <a:rPr lang="en-US" dirty="0">
                <a:solidFill>
                  <a:srgbClr val="000000"/>
                </a:solidFill>
                <a:latin typeface="Calibri" charset="0"/>
                <a:ea typeface="ＭＳ Ｐゴシック" charset="0"/>
              </a:rPr>
              <a:t>Click to edit text</a:t>
            </a:r>
          </a:p>
        </p:txBody>
      </p:sp>
      <p:pic>
        <p:nvPicPr>
          <p:cNvPr id="8" name="Picture 7" descr="Orande Stri.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231648" cy="6858000"/>
          </a:xfrm>
          <a:prstGeom prst="rect">
            <a:avLst/>
          </a:prstGeom>
        </p:spPr>
      </p:pic>
      <p:sp>
        <p:nvSpPr>
          <p:cNvPr id="10" name="Rectangle 10"/>
          <p:cNvSpPr>
            <a:spLocks noChangeArrowheads="1"/>
          </p:cNvSpPr>
          <p:nvPr userDrawn="1"/>
        </p:nvSpPr>
        <p:spPr bwMode="gray">
          <a:xfrm rot="16200000">
            <a:off x="-1180192" y="5435465"/>
            <a:ext cx="256993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50000"/>
              </a:spcBef>
              <a:spcAft>
                <a:spcPct val="0"/>
              </a:spcAft>
            </a:pPr>
            <a:r>
              <a:rPr lang="en-US" sz="600" dirty="0">
                <a:solidFill>
                  <a:srgbClr val="FFFFFF"/>
                </a:solidFill>
                <a:ea typeface="ＭＳ Ｐゴシック" charset="0"/>
                <a:cs typeface="Calibri" charset="0"/>
              </a:rPr>
              <a:t>Copyright © 2017 The Nielsen Company. Confidential and proprietary.</a:t>
            </a:r>
          </a:p>
        </p:txBody>
      </p:sp>
    </p:spTree>
    <p:extLst>
      <p:ext uri="{BB962C8B-B14F-4D97-AF65-F5344CB8AC3E}">
        <p14:creationId xmlns:p14="http://schemas.microsoft.com/office/powerpoint/2010/main" val="1668137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5_Title and Content">
    <p:spTree>
      <p:nvGrpSpPr>
        <p:cNvPr id="1" name=""/>
        <p:cNvGrpSpPr/>
        <p:nvPr/>
      </p:nvGrpSpPr>
      <p:grpSpPr>
        <a:xfrm>
          <a:off x="0" y="0"/>
          <a:ext cx="0" cy="0"/>
          <a:chOff x="0" y="0"/>
          <a:chExt cx="0" cy="0"/>
        </a:xfrm>
      </p:grpSpPr>
      <p:sp>
        <p:nvSpPr>
          <p:cNvPr id="9" name="Title 8"/>
          <p:cNvSpPr>
            <a:spLocks noGrp="1"/>
          </p:cNvSpPr>
          <p:nvPr>
            <p:ph type="title"/>
          </p:nvPr>
        </p:nvSpPr>
        <p:spPr>
          <a:xfrm>
            <a:off x="594360" y="676656"/>
            <a:ext cx="8144616" cy="571500"/>
          </a:xfrm>
        </p:spPr>
        <p:txBody>
          <a:bodyPr/>
          <a:lstStyle>
            <a:lvl1pPr>
              <a:defRPr baseline="0">
                <a:solidFill>
                  <a:schemeClr val="tx2"/>
                </a:solidFill>
              </a:defRPr>
            </a:lvl1pPr>
          </a:lstStyle>
          <a:p>
            <a:r>
              <a:rPr lang="en-US"/>
              <a:t>Click to edit Master title style</a:t>
            </a:r>
            <a:endParaRPr lang="en-US" dirty="0"/>
          </a:p>
        </p:txBody>
      </p:sp>
      <p:sp>
        <p:nvSpPr>
          <p:cNvPr id="5" name="Content Placeholder 4"/>
          <p:cNvSpPr>
            <a:spLocks noGrp="1"/>
          </p:cNvSpPr>
          <p:nvPr>
            <p:ph sz="quarter" idx="14" hasCustomPrompt="1"/>
          </p:nvPr>
        </p:nvSpPr>
        <p:spPr>
          <a:xfrm>
            <a:off x="594360" y="2020824"/>
            <a:ext cx="8168640" cy="4079875"/>
          </a:xfrm>
        </p:spPr>
        <p:txBody>
          <a:bodyPr/>
          <a:lstStyle>
            <a:lvl1pPr>
              <a:spcBef>
                <a:spcPts val="800"/>
              </a:spcBef>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2"/>
          <p:cNvSpPr>
            <a:spLocks noGrp="1"/>
          </p:cNvSpPr>
          <p:nvPr>
            <p:ph type="body" idx="13" hasCustomPrompt="1"/>
          </p:nvPr>
        </p:nvSpPr>
        <p:spPr>
          <a:xfrm>
            <a:off x="594360" y="1280160"/>
            <a:ext cx="8160322" cy="315118"/>
          </a:xfrm>
        </p:spPr>
        <p:txBody>
          <a:bodyPr tIns="0" bIns="0"/>
          <a:lstStyle>
            <a:lvl1pPr marL="0" indent="0">
              <a:spcBef>
                <a:spcPts val="0"/>
              </a:spcBef>
              <a:buNone/>
              <a:defRPr sz="18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Footer Placeholder 1"/>
          <p:cNvSpPr>
            <a:spLocks noGrp="1"/>
          </p:cNvSpPr>
          <p:nvPr>
            <p:ph type="ftr" sz="quarter" idx="17"/>
          </p:nvPr>
        </p:nvSpPr>
        <p:spPr>
          <a:xfrm>
            <a:off x="609600" y="6095999"/>
            <a:ext cx="8153400" cy="628361"/>
          </a:xfrm>
          <a:prstGeom prst="rect">
            <a:avLst/>
          </a:prstGeom>
        </p:spPr>
        <p:txBody>
          <a:bodyPr/>
          <a:lstStyle>
            <a:lvl1pPr>
              <a:spcBef>
                <a:spcPts val="60"/>
              </a:spcBef>
              <a:defRPr sz="800"/>
            </a:lvl1pPr>
          </a:lstStyle>
          <a:p>
            <a:pPr fontAlgn="base">
              <a:spcAft>
                <a:spcPct val="0"/>
              </a:spcAft>
            </a:pPr>
            <a:r>
              <a:rPr lang="en-US" dirty="0">
                <a:solidFill>
                  <a:srgbClr val="000000"/>
                </a:solidFill>
                <a:latin typeface="Calibri" charset="0"/>
                <a:ea typeface="ＭＳ Ｐゴシック" charset="0"/>
              </a:rPr>
              <a:t>Click to edit text</a:t>
            </a:r>
          </a:p>
        </p:txBody>
      </p:sp>
    </p:spTree>
    <p:extLst>
      <p:ext uri="{BB962C8B-B14F-4D97-AF65-F5344CB8AC3E}">
        <p14:creationId xmlns:p14="http://schemas.microsoft.com/office/powerpoint/2010/main" val="264984685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62_Side-by-side">
    <p:spTree>
      <p:nvGrpSpPr>
        <p:cNvPr id="1" name=""/>
        <p:cNvGrpSpPr/>
        <p:nvPr/>
      </p:nvGrpSpPr>
      <p:grpSpPr>
        <a:xfrm>
          <a:off x="0" y="0"/>
          <a:ext cx="0" cy="0"/>
          <a:chOff x="0" y="0"/>
          <a:chExt cx="0" cy="0"/>
        </a:xfrm>
      </p:grpSpPr>
      <p:sp>
        <p:nvSpPr>
          <p:cNvPr id="7" name="Text Placeholder 2"/>
          <p:cNvSpPr>
            <a:spLocks noGrp="1"/>
          </p:cNvSpPr>
          <p:nvPr>
            <p:ph type="body" idx="14" hasCustomPrompt="1"/>
          </p:nvPr>
        </p:nvSpPr>
        <p:spPr>
          <a:xfrm>
            <a:off x="594360" y="1801368"/>
            <a:ext cx="4087178" cy="177006"/>
          </a:xfrm>
        </p:spPr>
        <p:txBody>
          <a:bodyPr tIns="0" bIns="0"/>
          <a:lstStyle>
            <a:lvl1pPr marL="0" indent="0">
              <a:spcBef>
                <a:spcPts val="0"/>
              </a:spcBef>
              <a:buNone/>
              <a:defRPr sz="1200" b="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Chart Placeholder 12"/>
          <p:cNvSpPr>
            <a:spLocks noGrp="1"/>
          </p:cNvSpPr>
          <p:nvPr>
            <p:ph type="chart" sz="quarter" idx="16"/>
          </p:nvPr>
        </p:nvSpPr>
        <p:spPr>
          <a:xfrm>
            <a:off x="711200" y="2238121"/>
            <a:ext cx="3970338" cy="3238754"/>
          </a:xfrm>
        </p:spPr>
        <p:txBody>
          <a:bodyPr wrap="none" rtlCol="0">
            <a:noAutofit/>
          </a:bodyPr>
          <a:lstStyle>
            <a:lvl1pPr>
              <a:buFontTx/>
              <a:buNone/>
              <a:defRPr/>
            </a:lvl1pPr>
          </a:lstStyle>
          <a:p>
            <a:pPr lvl="0"/>
            <a:r>
              <a:rPr lang="en-US" noProof="0" dirty="0"/>
              <a:t>Click icon to add chart</a:t>
            </a:r>
          </a:p>
        </p:txBody>
      </p:sp>
      <p:sp>
        <p:nvSpPr>
          <p:cNvPr id="2" name="Title 1"/>
          <p:cNvSpPr>
            <a:spLocks noGrp="1"/>
          </p:cNvSpPr>
          <p:nvPr>
            <p:ph type="title"/>
          </p:nvPr>
        </p:nvSpPr>
        <p:spPr/>
        <p:txBody>
          <a:bodyPr/>
          <a:lstStyle>
            <a:lvl1pPr>
              <a:defRPr baseline="0"/>
            </a:lvl1pPr>
          </a:lstStyle>
          <a:p>
            <a:r>
              <a:rPr lang="en-US"/>
              <a:t>Click to edit Master title style</a:t>
            </a:r>
            <a:endParaRPr lang="en-US" dirty="0"/>
          </a:p>
        </p:txBody>
      </p:sp>
      <p:sp>
        <p:nvSpPr>
          <p:cNvPr id="16" name="Text Placeholder 2"/>
          <p:cNvSpPr>
            <a:spLocks noGrp="1"/>
          </p:cNvSpPr>
          <p:nvPr>
            <p:ph type="body" idx="13" hasCustomPrompt="1"/>
          </p:nvPr>
        </p:nvSpPr>
        <p:spPr>
          <a:xfrm>
            <a:off x="594360" y="1280160"/>
            <a:ext cx="8160322" cy="315118"/>
          </a:xfrm>
        </p:spPr>
        <p:txBody>
          <a:bodyPr tIns="0" bIns="0"/>
          <a:lstStyle>
            <a:lvl1pPr marL="0" indent="0">
              <a:spcBef>
                <a:spcPts val="0"/>
              </a:spcBef>
              <a:buNone/>
              <a:defRPr sz="18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4" name="Chart Placeholder 12"/>
          <p:cNvSpPr>
            <a:spLocks noGrp="1"/>
          </p:cNvSpPr>
          <p:nvPr>
            <p:ph type="chart" sz="quarter" idx="18"/>
          </p:nvPr>
        </p:nvSpPr>
        <p:spPr>
          <a:xfrm>
            <a:off x="4862512" y="2238121"/>
            <a:ext cx="3970338" cy="3238754"/>
          </a:xfrm>
        </p:spPr>
        <p:txBody>
          <a:bodyPr wrap="none" rtlCol="0">
            <a:noAutofit/>
          </a:bodyPr>
          <a:lstStyle>
            <a:lvl1pPr>
              <a:buFontTx/>
              <a:buNone/>
              <a:defRPr/>
            </a:lvl1pPr>
          </a:lstStyle>
          <a:p>
            <a:pPr lvl="0"/>
            <a:r>
              <a:rPr lang="en-US" noProof="0" dirty="0"/>
              <a:t>Click icon to add chart</a:t>
            </a:r>
          </a:p>
        </p:txBody>
      </p:sp>
      <p:sp>
        <p:nvSpPr>
          <p:cNvPr id="15" name="Text Placeholder 2"/>
          <p:cNvSpPr>
            <a:spLocks noGrp="1"/>
          </p:cNvSpPr>
          <p:nvPr>
            <p:ph type="body" idx="19" hasCustomPrompt="1"/>
          </p:nvPr>
        </p:nvSpPr>
        <p:spPr>
          <a:xfrm>
            <a:off x="4811042" y="1801368"/>
            <a:ext cx="4087178" cy="177006"/>
          </a:xfrm>
        </p:spPr>
        <p:txBody>
          <a:bodyPr tIns="0" bIns="0"/>
          <a:lstStyle>
            <a:lvl1pPr marL="0" indent="0">
              <a:spcBef>
                <a:spcPts val="0"/>
              </a:spcBef>
              <a:buNone/>
              <a:defRPr sz="1200" b="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Footer Placeholder 1"/>
          <p:cNvSpPr>
            <a:spLocks noGrp="1"/>
          </p:cNvSpPr>
          <p:nvPr>
            <p:ph type="ftr" sz="quarter" idx="15"/>
          </p:nvPr>
        </p:nvSpPr>
        <p:spPr>
          <a:xfrm>
            <a:off x="609600" y="6095999"/>
            <a:ext cx="8153400" cy="628361"/>
          </a:xfrm>
          <a:prstGeom prst="rect">
            <a:avLst/>
          </a:prstGeom>
        </p:spPr>
        <p:txBody>
          <a:bodyPr/>
          <a:lstStyle>
            <a:lvl1pPr>
              <a:spcBef>
                <a:spcPts val="60"/>
              </a:spcBef>
              <a:defRPr sz="800"/>
            </a:lvl1pPr>
          </a:lstStyle>
          <a:p>
            <a:pPr fontAlgn="base">
              <a:spcAft>
                <a:spcPct val="0"/>
              </a:spcAft>
            </a:pPr>
            <a:r>
              <a:rPr lang="en-US" dirty="0">
                <a:solidFill>
                  <a:srgbClr val="000000"/>
                </a:solidFill>
                <a:latin typeface="Calibri" charset="0"/>
                <a:ea typeface="ＭＳ Ｐゴシック" charset="0"/>
              </a:rPr>
              <a:t>Click to edit text</a:t>
            </a:r>
          </a:p>
        </p:txBody>
      </p:sp>
      <p:pic>
        <p:nvPicPr>
          <p:cNvPr id="9" name="Picture 8" descr="Orande Stri.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231648" cy="6858000"/>
          </a:xfrm>
          <a:prstGeom prst="rect">
            <a:avLst/>
          </a:prstGeom>
        </p:spPr>
      </p:pic>
      <p:sp>
        <p:nvSpPr>
          <p:cNvPr id="11" name="Rectangle 10"/>
          <p:cNvSpPr>
            <a:spLocks noChangeArrowheads="1"/>
          </p:cNvSpPr>
          <p:nvPr userDrawn="1"/>
        </p:nvSpPr>
        <p:spPr bwMode="gray">
          <a:xfrm rot="16200000">
            <a:off x="-1180192" y="5435465"/>
            <a:ext cx="256993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50000"/>
              </a:spcBef>
              <a:spcAft>
                <a:spcPct val="0"/>
              </a:spcAft>
            </a:pPr>
            <a:r>
              <a:rPr lang="en-US" sz="600" dirty="0">
                <a:solidFill>
                  <a:srgbClr val="FFFFFF"/>
                </a:solidFill>
                <a:ea typeface="ＭＳ Ｐゴシック" charset="0"/>
                <a:cs typeface="Calibri" charset="0"/>
              </a:rPr>
              <a:t>Copyright © 2017 The Nielsen Company. Confidential and proprietary.</a:t>
            </a:r>
          </a:p>
        </p:txBody>
      </p:sp>
    </p:spTree>
    <p:extLst>
      <p:ext uri="{BB962C8B-B14F-4D97-AF65-F5344CB8AC3E}">
        <p14:creationId xmlns:p14="http://schemas.microsoft.com/office/powerpoint/2010/main" val="327092663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63_Table">
    <p:spTree>
      <p:nvGrpSpPr>
        <p:cNvPr id="1" name=""/>
        <p:cNvGrpSpPr/>
        <p:nvPr/>
      </p:nvGrpSpPr>
      <p:grpSpPr>
        <a:xfrm>
          <a:off x="0" y="0"/>
          <a:ext cx="0" cy="0"/>
          <a:chOff x="0" y="0"/>
          <a:chExt cx="0" cy="0"/>
        </a:xfrm>
      </p:grpSpPr>
      <p:sp>
        <p:nvSpPr>
          <p:cNvPr id="6" name="Table Placeholder 5"/>
          <p:cNvSpPr>
            <a:spLocks noGrp="1"/>
          </p:cNvSpPr>
          <p:nvPr>
            <p:ph type="tbl" sz="quarter" idx="13"/>
          </p:nvPr>
        </p:nvSpPr>
        <p:spPr>
          <a:xfrm>
            <a:off x="609600" y="2590800"/>
            <a:ext cx="8153400" cy="3276600"/>
          </a:xfrm>
        </p:spPr>
        <p:txBody>
          <a:bodyPr rtlCol="0">
            <a:noAutofit/>
          </a:bodyPr>
          <a:lstStyle>
            <a:lvl1pPr marL="0" indent="0">
              <a:buFontTx/>
              <a:buNone/>
              <a:defRPr/>
            </a:lvl1pPr>
          </a:lstStyle>
          <a:p>
            <a:pPr lvl="0"/>
            <a:r>
              <a:rPr lang="en-US" noProof="0" dirty="0"/>
              <a:t>Click icon to add table</a:t>
            </a:r>
          </a:p>
        </p:txBody>
      </p:sp>
      <p:sp>
        <p:nvSpPr>
          <p:cNvPr id="4" name="Title 3"/>
          <p:cNvSpPr>
            <a:spLocks noGrp="1"/>
          </p:cNvSpPr>
          <p:nvPr>
            <p:ph type="title"/>
          </p:nvPr>
        </p:nvSpPr>
        <p:spPr/>
        <p:txBody>
          <a:bodyPr/>
          <a:lstStyle>
            <a:lvl1pPr>
              <a:defRPr baseline="0"/>
            </a:lvl1pPr>
          </a:lstStyle>
          <a:p>
            <a:r>
              <a:rPr lang="en-US"/>
              <a:t>Click to edit Master title style</a:t>
            </a:r>
            <a:endParaRPr lang="en-US" dirty="0"/>
          </a:p>
        </p:txBody>
      </p:sp>
      <p:sp>
        <p:nvSpPr>
          <p:cNvPr id="11" name="Text Placeholder 2"/>
          <p:cNvSpPr>
            <a:spLocks noGrp="1"/>
          </p:cNvSpPr>
          <p:nvPr>
            <p:ph type="body" idx="15" hasCustomPrompt="1"/>
          </p:nvPr>
        </p:nvSpPr>
        <p:spPr>
          <a:xfrm>
            <a:off x="594360" y="1280160"/>
            <a:ext cx="8160322" cy="315118"/>
          </a:xfrm>
        </p:spPr>
        <p:txBody>
          <a:bodyPr tIns="0" bIns="0"/>
          <a:lstStyle>
            <a:lvl1pPr marL="0" indent="0">
              <a:spcBef>
                <a:spcPts val="0"/>
              </a:spcBef>
              <a:buNone/>
              <a:defRPr sz="18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pic>
        <p:nvPicPr>
          <p:cNvPr id="7" name="Picture 6" descr="Orande Stri.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231648" cy="6858000"/>
          </a:xfrm>
          <a:prstGeom prst="rect">
            <a:avLst/>
          </a:prstGeom>
        </p:spPr>
      </p:pic>
      <p:sp>
        <p:nvSpPr>
          <p:cNvPr id="9" name="Footer Placeholder 1"/>
          <p:cNvSpPr>
            <a:spLocks noGrp="1"/>
          </p:cNvSpPr>
          <p:nvPr>
            <p:ph type="ftr" sz="quarter" idx="17"/>
          </p:nvPr>
        </p:nvSpPr>
        <p:spPr>
          <a:xfrm>
            <a:off x="609600" y="6095999"/>
            <a:ext cx="8153400" cy="628361"/>
          </a:xfrm>
          <a:prstGeom prst="rect">
            <a:avLst/>
          </a:prstGeom>
        </p:spPr>
        <p:txBody>
          <a:bodyPr/>
          <a:lstStyle>
            <a:lvl1pPr>
              <a:spcBef>
                <a:spcPts val="60"/>
              </a:spcBef>
              <a:defRPr sz="800"/>
            </a:lvl1pPr>
          </a:lstStyle>
          <a:p>
            <a:pPr fontAlgn="base">
              <a:spcAft>
                <a:spcPct val="0"/>
              </a:spcAft>
            </a:pPr>
            <a:r>
              <a:rPr lang="en-US" dirty="0">
                <a:solidFill>
                  <a:srgbClr val="000000"/>
                </a:solidFill>
                <a:latin typeface="Calibri" charset="0"/>
                <a:ea typeface="ＭＳ Ｐゴシック" charset="0"/>
              </a:rPr>
              <a:t>Click to edit text</a:t>
            </a:r>
          </a:p>
        </p:txBody>
      </p:sp>
      <p:sp>
        <p:nvSpPr>
          <p:cNvPr id="10" name="Rectangle 10"/>
          <p:cNvSpPr>
            <a:spLocks noChangeArrowheads="1"/>
          </p:cNvSpPr>
          <p:nvPr userDrawn="1"/>
        </p:nvSpPr>
        <p:spPr bwMode="gray">
          <a:xfrm rot="16200000">
            <a:off x="-1180192" y="5435465"/>
            <a:ext cx="256993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50000"/>
              </a:spcBef>
              <a:spcAft>
                <a:spcPct val="0"/>
              </a:spcAft>
            </a:pPr>
            <a:r>
              <a:rPr lang="en-US" sz="600" dirty="0">
                <a:solidFill>
                  <a:srgbClr val="FFFFFF"/>
                </a:solidFill>
                <a:ea typeface="ＭＳ Ｐゴシック" charset="0"/>
                <a:cs typeface="Calibri" charset="0"/>
              </a:rPr>
              <a:t>Copyright © 2017 The Nielsen Company. Confidential and proprietary.</a:t>
            </a:r>
          </a:p>
        </p:txBody>
      </p:sp>
    </p:spTree>
    <p:extLst>
      <p:ext uri="{BB962C8B-B14F-4D97-AF65-F5344CB8AC3E}">
        <p14:creationId xmlns:p14="http://schemas.microsoft.com/office/powerpoint/2010/main" val="130017744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64_Quote White">
    <p:spTree>
      <p:nvGrpSpPr>
        <p:cNvPr id="1" name=""/>
        <p:cNvGrpSpPr/>
        <p:nvPr/>
      </p:nvGrpSpPr>
      <p:grpSpPr>
        <a:xfrm>
          <a:off x="0" y="0"/>
          <a:ext cx="0" cy="0"/>
          <a:chOff x="0" y="0"/>
          <a:chExt cx="0" cy="0"/>
        </a:xfrm>
      </p:grpSpPr>
      <p:sp>
        <p:nvSpPr>
          <p:cNvPr id="2" name="Title 1"/>
          <p:cNvSpPr>
            <a:spLocks noGrp="1"/>
          </p:cNvSpPr>
          <p:nvPr>
            <p:ph type="title"/>
          </p:nvPr>
        </p:nvSpPr>
        <p:spPr>
          <a:xfrm>
            <a:off x="1979453" y="2667000"/>
            <a:ext cx="6978810" cy="585216"/>
          </a:xfrm>
        </p:spPr>
        <p:txBody>
          <a:bodyPr anchor="t">
            <a:noAutofit/>
          </a:bodyPr>
          <a:lstStyle>
            <a:lvl1pPr algn="l">
              <a:defRPr sz="3200" b="1" cap="all"/>
            </a:lvl1pPr>
          </a:lstStyle>
          <a:p>
            <a:r>
              <a:rPr lang="en-US" dirty="0"/>
              <a:t>Click to edit Master title style</a:t>
            </a:r>
          </a:p>
        </p:txBody>
      </p:sp>
      <p:sp>
        <p:nvSpPr>
          <p:cNvPr id="6" name="Text Placeholder 5"/>
          <p:cNvSpPr>
            <a:spLocks noGrp="1"/>
          </p:cNvSpPr>
          <p:nvPr>
            <p:ph type="body" sz="quarter" idx="10" hasCustomPrompt="1"/>
          </p:nvPr>
        </p:nvSpPr>
        <p:spPr>
          <a:xfrm>
            <a:off x="1958110" y="3733800"/>
            <a:ext cx="7010400" cy="533400"/>
          </a:xfrm>
        </p:spPr>
        <p:txBody>
          <a:bodyPr/>
          <a:lstStyle>
            <a:lvl1pPr marL="0" indent="0">
              <a:buNone/>
              <a:defRPr b="1"/>
            </a:lvl1pPr>
            <a:lvl2pPr marL="45085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pic>
        <p:nvPicPr>
          <p:cNvPr id="4" name="Picture 3" descr="Orande Stri.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231648" cy="6858000"/>
          </a:xfrm>
          <a:prstGeom prst="rect">
            <a:avLst/>
          </a:prstGeom>
        </p:spPr>
      </p:pic>
      <p:sp>
        <p:nvSpPr>
          <p:cNvPr id="7" name="Rectangle 10"/>
          <p:cNvSpPr>
            <a:spLocks noChangeArrowheads="1"/>
          </p:cNvSpPr>
          <p:nvPr userDrawn="1"/>
        </p:nvSpPr>
        <p:spPr bwMode="gray">
          <a:xfrm rot="16200000">
            <a:off x="-1180192" y="5435465"/>
            <a:ext cx="256993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50000"/>
              </a:spcBef>
              <a:spcAft>
                <a:spcPct val="0"/>
              </a:spcAft>
            </a:pPr>
            <a:r>
              <a:rPr lang="en-US" sz="600" dirty="0">
                <a:solidFill>
                  <a:srgbClr val="FFFFFF"/>
                </a:solidFill>
                <a:ea typeface="ＭＳ Ｐゴシック" charset="0"/>
                <a:cs typeface="Calibri" charset="0"/>
              </a:rPr>
              <a:t>Copyright © 2017 The Nielsen Company. Confidential and proprietary.</a:t>
            </a:r>
          </a:p>
        </p:txBody>
      </p:sp>
    </p:spTree>
    <p:extLst>
      <p:ext uri="{BB962C8B-B14F-4D97-AF65-F5344CB8AC3E}">
        <p14:creationId xmlns:p14="http://schemas.microsoft.com/office/powerpoint/2010/main" val="133001206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65_Quote Texture GOLD">
    <p:spTree>
      <p:nvGrpSpPr>
        <p:cNvPr id="1" name=""/>
        <p:cNvGrpSpPr/>
        <p:nvPr/>
      </p:nvGrpSpPr>
      <p:grpSpPr>
        <a:xfrm>
          <a:off x="0" y="0"/>
          <a:ext cx="0" cy="0"/>
          <a:chOff x="0" y="0"/>
          <a:chExt cx="0" cy="0"/>
        </a:xfrm>
      </p:grpSpPr>
      <p:pic>
        <p:nvPicPr>
          <p:cNvPr id="2" name="Picture 1" descr="Orange st.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itle 1"/>
          <p:cNvSpPr>
            <a:spLocks noGrp="1"/>
          </p:cNvSpPr>
          <p:nvPr>
            <p:ph type="title"/>
          </p:nvPr>
        </p:nvSpPr>
        <p:spPr>
          <a:xfrm>
            <a:off x="1979453" y="2667000"/>
            <a:ext cx="6978810" cy="585216"/>
          </a:xfrm>
        </p:spPr>
        <p:txBody>
          <a:bodyPr anchor="t">
            <a:noAutofit/>
          </a:bodyPr>
          <a:lstStyle>
            <a:lvl1pPr algn="l">
              <a:defRPr sz="3200" b="1" cap="all">
                <a:solidFill>
                  <a:srgbClr val="FFFFFF"/>
                </a:solidFill>
              </a:defRPr>
            </a:lvl1pPr>
          </a:lstStyle>
          <a:p>
            <a:r>
              <a:rPr lang="en-US" dirty="0"/>
              <a:t>Click to edit Master title style</a:t>
            </a:r>
          </a:p>
        </p:txBody>
      </p:sp>
      <p:pic>
        <p:nvPicPr>
          <p:cNvPr id="4" name="Picture 3" descr="N-Element-Tab-White_RGB.png"/>
          <p:cNvPicPr>
            <a:picLocks/>
          </p:cNvPicPr>
          <p:nvPr userDrawn="1"/>
        </p:nvPicPr>
        <p:blipFill>
          <a:blip r:embed="rId3" cstate="email">
            <a:extLst>
              <a:ext uri="{28A0092B-C50C-407E-A947-70E740481C1C}">
                <a14:useLocalDpi xmlns:a14="http://schemas.microsoft.com/office/drawing/2010/main" val="0"/>
              </a:ext>
            </a:extLst>
          </a:blip>
          <a:stretch>
            <a:fillRect/>
          </a:stretch>
        </p:blipFill>
        <p:spPr>
          <a:xfrm>
            <a:off x="8610600" y="0"/>
            <a:ext cx="237744" cy="338328"/>
          </a:xfrm>
          <a:prstGeom prst="rect">
            <a:avLst/>
          </a:prstGeom>
          <a:noFill/>
          <a:ln>
            <a:noFill/>
          </a:ln>
        </p:spPr>
      </p:pic>
      <p:sp>
        <p:nvSpPr>
          <p:cNvPr id="5" name="Text Placeholder 5"/>
          <p:cNvSpPr>
            <a:spLocks noGrp="1"/>
          </p:cNvSpPr>
          <p:nvPr>
            <p:ph type="body" sz="quarter" idx="10" hasCustomPrompt="1"/>
          </p:nvPr>
        </p:nvSpPr>
        <p:spPr>
          <a:xfrm>
            <a:off x="1958110" y="3733800"/>
            <a:ext cx="7010400" cy="533400"/>
          </a:xfrm>
        </p:spPr>
        <p:txBody>
          <a:bodyPr/>
          <a:lstStyle>
            <a:lvl1pPr marL="0" indent="0">
              <a:buNone/>
              <a:defRPr b="1">
                <a:solidFill>
                  <a:srgbClr val="FFFFFF"/>
                </a:solidFill>
              </a:defRPr>
            </a:lvl1pPr>
            <a:lvl2pPr marL="45085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6" name="Rectangle 10"/>
          <p:cNvSpPr>
            <a:spLocks noChangeArrowheads="1"/>
          </p:cNvSpPr>
          <p:nvPr userDrawn="1"/>
        </p:nvSpPr>
        <p:spPr bwMode="gray">
          <a:xfrm>
            <a:off x="255636" y="6632364"/>
            <a:ext cx="258275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defRPr/>
            </a:pPr>
            <a:r>
              <a:rPr lang="en-US" sz="600" kern="0" dirty="0">
                <a:solidFill>
                  <a:srgbClr val="FFFFFF"/>
                </a:solidFill>
                <a:ea typeface="ＭＳ Ｐゴシック" charset="0"/>
                <a:cs typeface="Calibri" charset="0"/>
              </a:rPr>
              <a:t>Copyright © 2017 The Nielsen Company. Confidential and proprietary.</a:t>
            </a:r>
          </a:p>
        </p:txBody>
      </p:sp>
    </p:spTree>
    <p:extLst>
      <p:ext uri="{BB962C8B-B14F-4D97-AF65-F5344CB8AC3E}">
        <p14:creationId xmlns:p14="http://schemas.microsoft.com/office/powerpoint/2010/main" val="128569779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66_Divider Slide GOLD">
    <p:spTree>
      <p:nvGrpSpPr>
        <p:cNvPr id="1" name=""/>
        <p:cNvGrpSpPr/>
        <p:nvPr/>
      </p:nvGrpSpPr>
      <p:grpSpPr>
        <a:xfrm>
          <a:off x="0" y="0"/>
          <a:ext cx="0" cy="0"/>
          <a:chOff x="0" y="0"/>
          <a:chExt cx="0" cy="0"/>
        </a:xfrm>
      </p:grpSpPr>
      <p:pic>
        <p:nvPicPr>
          <p:cNvPr id="2" name="Picture 1" descr="Yellow shirt.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8" name="Picture 7" descr="Orande Stri.jp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0" y="0"/>
            <a:ext cx="231648" cy="6858000"/>
          </a:xfrm>
          <a:prstGeom prst="rect">
            <a:avLst/>
          </a:prstGeom>
        </p:spPr>
      </p:pic>
      <p:sp>
        <p:nvSpPr>
          <p:cNvPr id="11" name="Title 1"/>
          <p:cNvSpPr>
            <a:spLocks noGrp="1"/>
          </p:cNvSpPr>
          <p:nvPr>
            <p:ph type="ctrTitle"/>
          </p:nvPr>
        </p:nvSpPr>
        <p:spPr>
          <a:xfrm>
            <a:off x="336322" y="411448"/>
            <a:ext cx="8218686" cy="1310218"/>
          </a:xfrm>
        </p:spPr>
        <p:txBody>
          <a:bodyPr anchor="ctr"/>
          <a:lstStyle>
            <a:lvl1pPr algn="l">
              <a:lnSpc>
                <a:spcPct val="90000"/>
              </a:lnSpc>
              <a:tabLst>
                <a:tab pos="508000" algn="l"/>
              </a:tabLst>
              <a:defRPr sz="4200" b="1" cap="all" baseline="0">
                <a:solidFill>
                  <a:schemeClr val="tx2"/>
                </a:solidFill>
              </a:defRPr>
            </a:lvl1pPr>
          </a:lstStyle>
          <a:p>
            <a:r>
              <a:rPr lang="en-US" dirty="0"/>
              <a:t>Click to edit Master title style</a:t>
            </a:r>
          </a:p>
        </p:txBody>
      </p:sp>
      <p:sp>
        <p:nvSpPr>
          <p:cNvPr id="6" name="Rectangle 10"/>
          <p:cNvSpPr>
            <a:spLocks noChangeArrowheads="1"/>
          </p:cNvSpPr>
          <p:nvPr userDrawn="1"/>
        </p:nvSpPr>
        <p:spPr bwMode="gray">
          <a:xfrm rot="16200000">
            <a:off x="-1180192" y="5435465"/>
            <a:ext cx="256993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50000"/>
              </a:spcBef>
              <a:spcAft>
                <a:spcPct val="0"/>
              </a:spcAft>
            </a:pPr>
            <a:r>
              <a:rPr lang="en-US" sz="600" dirty="0">
                <a:solidFill>
                  <a:srgbClr val="FFFFFF"/>
                </a:solidFill>
                <a:ea typeface="ＭＳ Ｐゴシック" charset="0"/>
                <a:cs typeface="Calibri" charset="0"/>
              </a:rPr>
              <a:t>Copyright © 2017 The Nielsen Company. Confidential and proprietary.</a:t>
            </a:r>
          </a:p>
        </p:txBody>
      </p:sp>
    </p:spTree>
    <p:extLst>
      <p:ext uri="{BB962C8B-B14F-4D97-AF65-F5344CB8AC3E}">
        <p14:creationId xmlns:p14="http://schemas.microsoft.com/office/powerpoint/2010/main" val="380606481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67_Divider White">
    <p:spTree>
      <p:nvGrpSpPr>
        <p:cNvPr id="1" name=""/>
        <p:cNvGrpSpPr/>
        <p:nvPr/>
      </p:nvGrpSpPr>
      <p:grpSpPr>
        <a:xfrm>
          <a:off x="0" y="0"/>
          <a:ext cx="0" cy="0"/>
          <a:chOff x="0" y="0"/>
          <a:chExt cx="0" cy="0"/>
        </a:xfrm>
      </p:grpSpPr>
      <p:pic>
        <p:nvPicPr>
          <p:cNvPr id="4" name="Picture 3" descr="Orande Stri.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231648" cy="6858000"/>
          </a:xfrm>
          <a:prstGeom prst="rect">
            <a:avLst/>
          </a:prstGeom>
        </p:spPr>
      </p:pic>
      <p:sp>
        <p:nvSpPr>
          <p:cNvPr id="6" name="Title 1"/>
          <p:cNvSpPr>
            <a:spLocks noGrp="1"/>
          </p:cNvSpPr>
          <p:nvPr>
            <p:ph type="title"/>
          </p:nvPr>
        </p:nvSpPr>
        <p:spPr>
          <a:xfrm>
            <a:off x="341227" y="2996184"/>
            <a:ext cx="8046720" cy="585216"/>
          </a:xfrm>
        </p:spPr>
        <p:txBody>
          <a:bodyPr anchor="t">
            <a:noAutofit/>
          </a:bodyPr>
          <a:lstStyle>
            <a:lvl1pPr algn="l">
              <a:defRPr sz="5000" b="1" cap="all">
                <a:solidFill>
                  <a:schemeClr val="tx1"/>
                </a:solidFill>
              </a:defRPr>
            </a:lvl1pPr>
          </a:lstStyle>
          <a:p>
            <a:r>
              <a:rPr lang="en-US" dirty="0"/>
              <a:t>Click to edit Master title style</a:t>
            </a:r>
          </a:p>
        </p:txBody>
      </p:sp>
      <p:sp>
        <p:nvSpPr>
          <p:cNvPr id="7" name="Rectangle 10"/>
          <p:cNvSpPr>
            <a:spLocks noChangeArrowheads="1"/>
          </p:cNvSpPr>
          <p:nvPr userDrawn="1"/>
        </p:nvSpPr>
        <p:spPr bwMode="gray">
          <a:xfrm rot="16200000">
            <a:off x="-1180192" y="5435465"/>
            <a:ext cx="256993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50000"/>
              </a:spcBef>
              <a:spcAft>
                <a:spcPct val="0"/>
              </a:spcAft>
            </a:pPr>
            <a:r>
              <a:rPr lang="en-US" sz="600" dirty="0">
                <a:solidFill>
                  <a:srgbClr val="FFFFFF"/>
                </a:solidFill>
                <a:ea typeface="ＭＳ Ｐゴシック" charset="0"/>
                <a:cs typeface="Calibri" charset="0"/>
              </a:rPr>
              <a:t>Copyright © 2017 The Nielsen Company. Confidential and proprietary.</a:t>
            </a:r>
          </a:p>
        </p:txBody>
      </p:sp>
    </p:spTree>
    <p:extLst>
      <p:ext uri="{BB962C8B-B14F-4D97-AF65-F5344CB8AC3E}">
        <p14:creationId xmlns:p14="http://schemas.microsoft.com/office/powerpoint/2010/main" val="347367818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68_Divider Texture GOLD">
    <p:spTree>
      <p:nvGrpSpPr>
        <p:cNvPr id="1" name=""/>
        <p:cNvGrpSpPr/>
        <p:nvPr/>
      </p:nvGrpSpPr>
      <p:grpSpPr>
        <a:xfrm>
          <a:off x="0" y="0"/>
          <a:ext cx="0" cy="0"/>
          <a:chOff x="0" y="0"/>
          <a:chExt cx="0" cy="0"/>
        </a:xfrm>
      </p:grpSpPr>
      <p:pic>
        <p:nvPicPr>
          <p:cNvPr id="2" name="Picture 1" descr="Orange st.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descr="N-Element-Tab-White_RGB.png"/>
          <p:cNvPicPr>
            <a:picLocks/>
          </p:cNvPicPr>
          <p:nvPr userDrawn="1"/>
        </p:nvPicPr>
        <p:blipFill>
          <a:blip r:embed="rId3" cstate="email">
            <a:extLst>
              <a:ext uri="{28A0092B-C50C-407E-A947-70E740481C1C}">
                <a14:useLocalDpi xmlns:a14="http://schemas.microsoft.com/office/drawing/2010/main" val="0"/>
              </a:ext>
            </a:extLst>
          </a:blip>
          <a:stretch>
            <a:fillRect/>
          </a:stretch>
        </p:blipFill>
        <p:spPr>
          <a:xfrm>
            <a:off x="8610600" y="0"/>
            <a:ext cx="237744" cy="338328"/>
          </a:xfrm>
          <a:prstGeom prst="rect">
            <a:avLst/>
          </a:prstGeom>
          <a:noFill/>
          <a:ln>
            <a:noFill/>
          </a:ln>
        </p:spPr>
      </p:pic>
      <p:sp>
        <p:nvSpPr>
          <p:cNvPr id="5" name="Rectangle 10"/>
          <p:cNvSpPr>
            <a:spLocks noChangeArrowheads="1"/>
          </p:cNvSpPr>
          <p:nvPr userDrawn="1"/>
        </p:nvSpPr>
        <p:spPr bwMode="gray">
          <a:xfrm>
            <a:off x="255636" y="6632364"/>
            <a:ext cx="258275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defRPr/>
            </a:pPr>
            <a:r>
              <a:rPr lang="en-US" sz="600" kern="0" dirty="0">
                <a:solidFill>
                  <a:srgbClr val="FFFFFF"/>
                </a:solidFill>
                <a:ea typeface="ＭＳ Ｐゴシック" charset="0"/>
                <a:cs typeface="Calibri" charset="0"/>
              </a:rPr>
              <a:t>Copyright © 2017 The Nielsen Company. Confidential and proprietary.</a:t>
            </a:r>
          </a:p>
        </p:txBody>
      </p:sp>
      <p:sp>
        <p:nvSpPr>
          <p:cNvPr id="6" name="Title 1"/>
          <p:cNvSpPr>
            <a:spLocks noGrp="1"/>
          </p:cNvSpPr>
          <p:nvPr>
            <p:ph type="title"/>
          </p:nvPr>
        </p:nvSpPr>
        <p:spPr>
          <a:xfrm>
            <a:off x="341227" y="2996184"/>
            <a:ext cx="8046720" cy="585216"/>
          </a:xfrm>
        </p:spPr>
        <p:txBody>
          <a:bodyPr anchor="t">
            <a:noAutofit/>
          </a:bodyPr>
          <a:lstStyle>
            <a:lvl1pPr algn="l">
              <a:defRPr sz="5000" b="1" cap="all">
                <a:solidFill>
                  <a:srgbClr val="FFFFFF"/>
                </a:solidFill>
              </a:defRPr>
            </a:lvl1pPr>
          </a:lstStyle>
          <a:p>
            <a:r>
              <a:rPr lang="en-US" dirty="0"/>
              <a:t>Click to edit Master title style</a:t>
            </a:r>
          </a:p>
        </p:txBody>
      </p:sp>
    </p:spTree>
    <p:extLst>
      <p:ext uri="{BB962C8B-B14F-4D97-AF65-F5344CB8AC3E}">
        <p14:creationId xmlns:p14="http://schemas.microsoft.com/office/powerpoint/2010/main" val="132224641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69_End Slide N-tab GOLD">
    <p:spTree>
      <p:nvGrpSpPr>
        <p:cNvPr id="1" name=""/>
        <p:cNvGrpSpPr/>
        <p:nvPr/>
      </p:nvGrpSpPr>
      <p:grpSpPr>
        <a:xfrm>
          <a:off x="0" y="0"/>
          <a:ext cx="0" cy="0"/>
          <a:chOff x="0" y="0"/>
          <a:chExt cx="0" cy="0"/>
        </a:xfrm>
      </p:grpSpPr>
      <p:pic>
        <p:nvPicPr>
          <p:cNvPr id="5" name="Picture 4" descr="Orange st.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7" name="Picture 6" descr="N-Element-Tab-Square-White_RGB.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3581400" y="2418910"/>
            <a:ext cx="1981200" cy="1982082"/>
          </a:xfrm>
          <a:prstGeom prst="rect">
            <a:avLst/>
          </a:prstGeom>
        </p:spPr>
      </p:pic>
      <p:sp>
        <p:nvSpPr>
          <p:cNvPr id="11" name="Rectangle 10"/>
          <p:cNvSpPr>
            <a:spLocks noChangeArrowheads="1"/>
          </p:cNvSpPr>
          <p:nvPr userDrawn="1"/>
        </p:nvSpPr>
        <p:spPr bwMode="gray">
          <a:xfrm>
            <a:off x="256032" y="6632364"/>
            <a:ext cx="258275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defRPr/>
            </a:pPr>
            <a:r>
              <a:rPr lang="en-US" sz="600" kern="0" dirty="0">
                <a:solidFill>
                  <a:srgbClr val="FFFFFF"/>
                </a:solidFill>
                <a:ea typeface="ＭＳ Ｐゴシック" charset="0"/>
                <a:cs typeface="Calibri" charset="0"/>
              </a:rPr>
              <a:t>Copyright © 2017 The Nielsen Company. Confidential and proprietary.</a:t>
            </a:r>
          </a:p>
        </p:txBody>
      </p:sp>
    </p:spTree>
    <p:extLst>
      <p:ext uri="{BB962C8B-B14F-4D97-AF65-F5344CB8AC3E}">
        <p14:creationId xmlns:p14="http://schemas.microsoft.com/office/powerpoint/2010/main" val="277672655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70_End Slide Full Logo GOLD">
    <p:spTree>
      <p:nvGrpSpPr>
        <p:cNvPr id="1" name=""/>
        <p:cNvGrpSpPr/>
        <p:nvPr/>
      </p:nvGrpSpPr>
      <p:grpSpPr>
        <a:xfrm>
          <a:off x="0" y="0"/>
          <a:ext cx="0" cy="0"/>
          <a:chOff x="0" y="0"/>
          <a:chExt cx="0" cy="0"/>
        </a:xfrm>
      </p:grpSpPr>
      <p:pic>
        <p:nvPicPr>
          <p:cNvPr id="5" name="Picture 4" descr="Orange st.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6" name="Picture 5" descr="Nielsen-Wordmark-White-RGB.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2375285" y="2590800"/>
            <a:ext cx="4393430" cy="1550768"/>
          </a:xfrm>
          <a:prstGeom prst="rect">
            <a:avLst/>
          </a:prstGeom>
        </p:spPr>
      </p:pic>
      <p:sp>
        <p:nvSpPr>
          <p:cNvPr id="8" name="Rectangle 7"/>
          <p:cNvSpPr>
            <a:spLocks noChangeArrowheads="1"/>
          </p:cNvSpPr>
          <p:nvPr userDrawn="1"/>
        </p:nvSpPr>
        <p:spPr bwMode="gray">
          <a:xfrm>
            <a:off x="256032" y="6632364"/>
            <a:ext cx="258275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defRPr/>
            </a:pPr>
            <a:r>
              <a:rPr lang="en-US" sz="600" kern="0" dirty="0">
                <a:solidFill>
                  <a:srgbClr val="FFFFFF"/>
                </a:solidFill>
                <a:ea typeface="ＭＳ Ｐゴシック" charset="0"/>
                <a:cs typeface="Calibri" charset="0"/>
              </a:rPr>
              <a:t>Copyright © 2017 The Nielsen Company. Confidential and proprietary.</a:t>
            </a:r>
          </a:p>
        </p:txBody>
      </p:sp>
    </p:spTree>
    <p:extLst>
      <p:ext uri="{BB962C8B-B14F-4D97-AF65-F5344CB8AC3E}">
        <p14:creationId xmlns:p14="http://schemas.microsoft.com/office/powerpoint/2010/main" val="366025180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73_Title N-tab RED">
    <p:spTree>
      <p:nvGrpSpPr>
        <p:cNvPr id="1" name=""/>
        <p:cNvGrpSpPr/>
        <p:nvPr/>
      </p:nvGrpSpPr>
      <p:grpSpPr>
        <a:xfrm>
          <a:off x="0" y="0"/>
          <a:ext cx="0" cy="0"/>
          <a:chOff x="0" y="0"/>
          <a:chExt cx="0" cy="0"/>
        </a:xfrm>
      </p:grpSpPr>
      <p:pic>
        <p:nvPicPr>
          <p:cNvPr id="2" name="Picture 1" descr="Red st.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ext Placeholder 2"/>
          <p:cNvSpPr>
            <a:spLocks noGrp="1"/>
          </p:cNvSpPr>
          <p:nvPr>
            <p:ph type="body" idx="17" hasCustomPrompt="1"/>
          </p:nvPr>
        </p:nvSpPr>
        <p:spPr>
          <a:xfrm>
            <a:off x="247426" y="5791200"/>
            <a:ext cx="2891063" cy="697394"/>
          </a:xfrm>
        </p:spPr>
        <p:txBody>
          <a:bodyPr anchor="b"/>
          <a:lstStyle>
            <a:lvl1pPr marL="0" indent="0" algn="l">
              <a:lnSpc>
                <a:spcPct val="100000"/>
              </a:lnSpc>
              <a:spcBef>
                <a:spcPts val="0"/>
              </a:spcBef>
              <a:buNone/>
              <a:defRPr sz="1200" b="0">
                <a:solidFill>
                  <a:srgbClr val="FFFF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6" name="Rectangle 10"/>
          <p:cNvSpPr>
            <a:spLocks noChangeArrowheads="1"/>
          </p:cNvSpPr>
          <p:nvPr userDrawn="1"/>
        </p:nvSpPr>
        <p:spPr bwMode="gray">
          <a:xfrm>
            <a:off x="255636" y="6632364"/>
            <a:ext cx="258275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defRPr/>
            </a:pPr>
            <a:r>
              <a:rPr lang="en-US" sz="600" kern="0" dirty="0">
                <a:solidFill>
                  <a:srgbClr val="FFFFFF"/>
                </a:solidFill>
                <a:ea typeface="ＭＳ Ｐゴシック" charset="0"/>
                <a:cs typeface="Calibri" charset="0"/>
              </a:rPr>
              <a:t>Copyright © 2017 The Nielsen Company. Confidential and proprietary.</a:t>
            </a:r>
          </a:p>
        </p:txBody>
      </p:sp>
      <p:pic>
        <p:nvPicPr>
          <p:cNvPr id="7" name="Picture 6" descr="N-Element-Tab-White_RGB.png"/>
          <p:cNvPicPr>
            <a:picLocks/>
          </p:cNvPicPr>
          <p:nvPr userDrawn="1"/>
        </p:nvPicPr>
        <p:blipFill>
          <a:blip r:embed="rId3" cstate="email">
            <a:extLst>
              <a:ext uri="{28A0092B-C50C-407E-A947-70E740481C1C}">
                <a14:useLocalDpi xmlns:a14="http://schemas.microsoft.com/office/drawing/2010/main" val="0"/>
              </a:ext>
            </a:extLst>
          </a:blip>
          <a:stretch>
            <a:fillRect/>
          </a:stretch>
        </p:blipFill>
        <p:spPr>
          <a:xfrm>
            <a:off x="8610600" y="0"/>
            <a:ext cx="237744" cy="338328"/>
          </a:xfrm>
          <a:prstGeom prst="rect">
            <a:avLst/>
          </a:prstGeom>
          <a:noFill/>
          <a:ln>
            <a:noFill/>
          </a:ln>
        </p:spPr>
      </p:pic>
      <p:sp>
        <p:nvSpPr>
          <p:cNvPr id="8" name="Title 1"/>
          <p:cNvSpPr>
            <a:spLocks noGrp="1"/>
          </p:cNvSpPr>
          <p:nvPr>
            <p:ph type="ctrTitle"/>
          </p:nvPr>
        </p:nvSpPr>
        <p:spPr>
          <a:xfrm>
            <a:off x="246888" y="2577432"/>
            <a:ext cx="6684264" cy="1310218"/>
          </a:xfrm>
        </p:spPr>
        <p:txBody>
          <a:bodyPr/>
          <a:lstStyle>
            <a:lvl1pPr algn="l">
              <a:lnSpc>
                <a:spcPct val="90000"/>
              </a:lnSpc>
              <a:tabLst>
                <a:tab pos="508000" algn="l"/>
              </a:tabLst>
              <a:defRPr sz="4200" b="1" cap="all" baseline="0">
                <a:solidFill>
                  <a:schemeClr val="bg1"/>
                </a:solidFill>
              </a:defRPr>
            </a:lvl1pPr>
          </a:lstStyle>
          <a:p>
            <a:r>
              <a:rPr lang="en-US" dirty="0"/>
              <a:t>Click to edit Master title style</a:t>
            </a:r>
          </a:p>
        </p:txBody>
      </p:sp>
      <p:sp>
        <p:nvSpPr>
          <p:cNvPr id="9" name="Subtitle 2"/>
          <p:cNvSpPr>
            <a:spLocks noGrp="1"/>
          </p:cNvSpPr>
          <p:nvPr>
            <p:ph type="subTitle" idx="1" hasCustomPrompt="1"/>
          </p:nvPr>
        </p:nvSpPr>
        <p:spPr>
          <a:xfrm>
            <a:off x="264135" y="4014216"/>
            <a:ext cx="6684264" cy="665162"/>
          </a:xfrm>
        </p:spPr>
        <p:txBody>
          <a:bodyPr tIns="0" bIns="0"/>
          <a:lstStyle>
            <a:lvl1pPr marL="0" indent="0" algn="l">
              <a:lnSpc>
                <a:spcPct val="100000"/>
              </a:lnSpc>
              <a:buNone/>
              <a:defRPr sz="2000" cap="none"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219773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6_Title only">
    <p:spTree>
      <p:nvGrpSpPr>
        <p:cNvPr id="1" name=""/>
        <p:cNvGrpSpPr/>
        <p:nvPr/>
      </p:nvGrpSpPr>
      <p:grpSpPr>
        <a:xfrm>
          <a:off x="0" y="0"/>
          <a:ext cx="0" cy="0"/>
          <a:chOff x="0" y="0"/>
          <a:chExt cx="0" cy="0"/>
        </a:xfrm>
      </p:grpSpPr>
      <p:sp>
        <p:nvSpPr>
          <p:cNvPr id="9" name="Title 8"/>
          <p:cNvSpPr>
            <a:spLocks noGrp="1"/>
          </p:cNvSpPr>
          <p:nvPr>
            <p:ph type="title"/>
          </p:nvPr>
        </p:nvSpPr>
        <p:spPr>
          <a:xfrm>
            <a:off x="594360" y="351341"/>
            <a:ext cx="8166672" cy="571500"/>
          </a:xfrm>
        </p:spPr>
        <p:txBody>
          <a:bodyPr/>
          <a:lstStyle>
            <a:lvl1pPr>
              <a:defRPr sz="2800" baseline="0">
                <a:solidFill>
                  <a:schemeClr val="tx2"/>
                </a:solidFill>
              </a:defRPr>
            </a:lvl1pPr>
          </a:lstStyle>
          <a:p>
            <a:r>
              <a:rPr lang="en-US" dirty="0"/>
              <a:t>Click to edit Master title style</a:t>
            </a:r>
          </a:p>
        </p:txBody>
      </p:sp>
      <p:sp>
        <p:nvSpPr>
          <p:cNvPr id="8" name="Text Placeholder 2"/>
          <p:cNvSpPr>
            <a:spLocks noGrp="1"/>
          </p:cNvSpPr>
          <p:nvPr>
            <p:ph type="body" idx="13" hasCustomPrompt="1"/>
          </p:nvPr>
        </p:nvSpPr>
        <p:spPr>
          <a:xfrm>
            <a:off x="594360" y="954845"/>
            <a:ext cx="8160322" cy="315118"/>
          </a:xfrm>
        </p:spPr>
        <p:txBody>
          <a:bodyPr tIns="0" bIns="0"/>
          <a:lstStyle>
            <a:lvl1pPr marL="0" indent="0">
              <a:spcBef>
                <a:spcPts val="0"/>
              </a:spcBef>
              <a:buNone/>
              <a:defRPr sz="18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Footer Placeholder 1"/>
          <p:cNvSpPr>
            <a:spLocks noGrp="1"/>
          </p:cNvSpPr>
          <p:nvPr>
            <p:ph type="ftr" sz="quarter" idx="15"/>
          </p:nvPr>
        </p:nvSpPr>
        <p:spPr>
          <a:xfrm>
            <a:off x="609600" y="6095999"/>
            <a:ext cx="8153400" cy="628361"/>
          </a:xfrm>
          <a:prstGeom prst="rect">
            <a:avLst/>
          </a:prstGeom>
        </p:spPr>
        <p:txBody>
          <a:bodyPr/>
          <a:lstStyle>
            <a:lvl1pPr marL="0" marR="0" indent="0" algn="l" defTabSz="914400" rtl="0" eaLnBrk="1" fontAlgn="base" latinLnBrk="0" hangingPunct="1">
              <a:lnSpc>
                <a:spcPct val="100000"/>
              </a:lnSpc>
              <a:spcBef>
                <a:spcPts val="60"/>
              </a:spcBef>
              <a:spcAft>
                <a:spcPct val="0"/>
              </a:spcAft>
              <a:buClrTx/>
              <a:buSzTx/>
              <a:buFontTx/>
              <a:buNone/>
              <a:tabLst/>
              <a:defRPr sz="800"/>
            </a:lvl1pPr>
          </a:lstStyle>
          <a:p>
            <a:r>
              <a:rPr lang="en-US" dirty="0">
                <a:solidFill>
                  <a:srgbClr val="000000"/>
                </a:solidFill>
                <a:latin typeface="Calibri" charset="0"/>
                <a:ea typeface="ＭＳ Ｐゴシック" charset="0"/>
              </a:rPr>
              <a:t>Click to edit text</a:t>
            </a:r>
          </a:p>
        </p:txBody>
      </p:sp>
      <p:sp>
        <p:nvSpPr>
          <p:cNvPr id="2" name="TextBox 1"/>
          <p:cNvSpPr txBox="1"/>
          <p:nvPr userDrawn="1"/>
        </p:nvSpPr>
        <p:spPr>
          <a:xfrm>
            <a:off x="104588" y="5483412"/>
            <a:ext cx="184666" cy="369332"/>
          </a:xfrm>
          <a:prstGeom prst="rect">
            <a:avLst/>
          </a:prstGeom>
          <a:noFill/>
        </p:spPr>
        <p:txBody>
          <a:bodyPr wrap="none" rtlCol="0">
            <a:spAutoFit/>
          </a:bodyPr>
          <a:lstStyle/>
          <a:p>
            <a:pPr fontAlgn="base">
              <a:spcBef>
                <a:spcPct val="0"/>
              </a:spcBef>
              <a:spcAft>
                <a:spcPct val="0"/>
              </a:spcAft>
            </a:pPr>
            <a:endParaRPr lang="en-US" dirty="0">
              <a:solidFill>
                <a:srgbClr val="000000"/>
              </a:solidFill>
              <a:latin typeface="Calibri" charset="0"/>
              <a:ea typeface="ＭＳ Ｐゴシック" charset="0"/>
            </a:endParaRPr>
          </a:p>
        </p:txBody>
      </p:sp>
    </p:spTree>
    <p:extLst>
      <p:ext uri="{BB962C8B-B14F-4D97-AF65-F5344CB8AC3E}">
        <p14:creationId xmlns:p14="http://schemas.microsoft.com/office/powerpoint/2010/main" val="308821152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74_Title Full Logo RED">
    <p:spTree>
      <p:nvGrpSpPr>
        <p:cNvPr id="1" name=""/>
        <p:cNvGrpSpPr/>
        <p:nvPr/>
      </p:nvGrpSpPr>
      <p:grpSpPr>
        <a:xfrm>
          <a:off x="0" y="0"/>
          <a:ext cx="0" cy="0"/>
          <a:chOff x="0" y="0"/>
          <a:chExt cx="0" cy="0"/>
        </a:xfrm>
      </p:grpSpPr>
      <p:pic>
        <p:nvPicPr>
          <p:cNvPr id="2" name="Picture 1" descr="Red st.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7" hasCustomPrompt="1"/>
          </p:nvPr>
        </p:nvSpPr>
        <p:spPr>
          <a:xfrm>
            <a:off x="247426" y="5791200"/>
            <a:ext cx="2891063" cy="697394"/>
          </a:xfrm>
        </p:spPr>
        <p:txBody>
          <a:bodyPr anchor="b"/>
          <a:lstStyle>
            <a:lvl1pPr marL="0" indent="0" algn="l">
              <a:lnSpc>
                <a:spcPct val="100000"/>
              </a:lnSpc>
              <a:spcBef>
                <a:spcPts val="0"/>
              </a:spcBef>
              <a:buNone/>
              <a:defRPr sz="1200" b="0">
                <a:solidFill>
                  <a:srgbClr val="FFFF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4" name="Rectangle 10"/>
          <p:cNvSpPr>
            <a:spLocks noChangeArrowheads="1"/>
          </p:cNvSpPr>
          <p:nvPr userDrawn="1"/>
        </p:nvSpPr>
        <p:spPr bwMode="gray">
          <a:xfrm>
            <a:off x="255636" y="6632364"/>
            <a:ext cx="258275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defRPr/>
            </a:pPr>
            <a:r>
              <a:rPr lang="en-US" sz="600" kern="0" dirty="0">
                <a:solidFill>
                  <a:srgbClr val="FFFFFF"/>
                </a:solidFill>
                <a:ea typeface="ＭＳ Ｐゴシック" charset="0"/>
                <a:cs typeface="Calibri" charset="0"/>
              </a:rPr>
              <a:t>Copyright © 2017 The Nielsen Company. Confidential and proprietary.</a:t>
            </a:r>
          </a:p>
        </p:txBody>
      </p:sp>
      <p:pic>
        <p:nvPicPr>
          <p:cNvPr id="7" name="Picture 6" descr="Nielsen_R.png"/>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invGray">
          <a:xfrm>
            <a:off x="364066" y="2081657"/>
            <a:ext cx="1171422" cy="414250"/>
          </a:xfrm>
          <a:prstGeom prst="rect">
            <a:avLst/>
          </a:prstGeom>
        </p:spPr>
      </p:pic>
      <p:sp>
        <p:nvSpPr>
          <p:cNvPr id="8" name="Title 1"/>
          <p:cNvSpPr>
            <a:spLocks noGrp="1"/>
          </p:cNvSpPr>
          <p:nvPr>
            <p:ph type="ctrTitle"/>
          </p:nvPr>
        </p:nvSpPr>
        <p:spPr>
          <a:xfrm>
            <a:off x="246888" y="2577432"/>
            <a:ext cx="6684264" cy="1310218"/>
          </a:xfrm>
        </p:spPr>
        <p:txBody>
          <a:bodyPr/>
          <a:lstStyle>
            <a:lvl1pPr algn="l">
              <a:lnSpc>
                <a:spcPct val="90000"/>
              </a:lnSpc>
              <a:tabLst>
                <a:tab pos="508000" algn="l"/>
              </a:tabLst>
              <a:defRPr sz="4200" b="1" cap="all" baseline="0">
                <a:solidFill>
                  <a:schemeClr val="bg1"/>
                </a:solidFill>
              </a:defRPr>
            </a:lvl1pPr>
          </a:lstStyle>
          <a:p>
            <a:r>
              <a:rPr lang="en-US" dirty="0"/>
              <a:t>Click to edit Master title style</a:t>
            </a:r>
          </a:p>
        </p:txBody>
      </p:sp>
      <p:sp>
        <p:nvSpPr>
          <p:cNvPr id="9" name="Subtitle 2"/>
          <p:cNvSpPr>
            <a:spLocks noGrp="1"/>
          </p:cNvSpPr>
          <p:nvPr>
            <p:ph type="subTitle" idx="1" hasCustomPrompt="1"/>
          </p:nvPr>
        </p:nvSpPr>
        <p:spPr>
          <a:xfrm>
            <a:off x="264135" y="4014216"/>
            <a:ext cx="6684264" cy="665162"/>
          </a:xfrm>
        </p:spPr>
        <p:txBody>
          <a:bodyPr tIns="0" bIns="0"/>
          <a:lstStyle>
            <a:lvl1pPr marL="0" indent="0" algn="l">
              <a:lnSpc>
                <a:spcPct val="100000"/>
              </a:lnSpc>
              <a:buNone/>
              <a:defRPr sz="2000" cap="none"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40351636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76_Title N-tab White">
    <p:spTree>
      <p:nvGrpSpPr>
        <p:cNvPr id="1" name=""/>
        <p:cNvGrpSpPr/>
        <p:nvPr/>
      </p:nvGrpSpPr>
      <p:grpSpPr>
        <a:xfrm>
          <a:off x="0" y="0"/>
          <a:ext cx="0" cy="0"/>
          <a:chOff x="0" y="0"/>
          <a:chExt cx="0" cy="0"/>
        </a:xfrm>
      </p:grpSpPr>
      <p:pic>
        <p:nvPicPr>
          <p:cNvPr id="16" name="Picture 15" descr="Red shirt.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1" name="Picture 10" descr="Red Stri.jp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0" y="0"/>
            <a:ext cx="231648" cy="6858000"/>
          </a:xfrm>
          <a:prstGeom prst="rect">
            <a:avLst/>
          </a:prstGeom>
        </p:spPr>
      </p:pic>
      <p:sp>
        <p:nvSpPr>
          <p:cNvPr id="13" name="Text Placeholder 2"/>
          <p:cNvSpPr>
            <a:spLocks noGrp="1"/>
          </p:cNvSpPr>
          <p:nvPr>
            <p:ph type="body" idx="17" hasCustomPrompt="1"/>
          </p:nvPr>
        </p:nvSpPr>
        <p:spPr>
          <a:xfrm>
            <a:off x="336851" y="6008206"/>
            <a:ext cx="2891063" cy="697394"/>
          </a:xfrm>
        </p:spPr>
        <p:txBody>
          <a:bodyPr anchor="b"/>
          <a:lstStyle>
            <a:lvl1pPr marL="0" indent="0" algn="l">
              <a:lnSpc>
                <a:spcPct val="100000"/>
              </a:lnSpc>
              <a:spcBef>
                <a:spcPts val="0"/>
              </a:spcBef>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15" name="Title 1"/>
          <p:cNvSpPr>
            <a:spLocks noGrp="1"/>
          </p:cNvSpPr>
          <p:nvPr>
            <p:ph type="ctrTitle"/>
          </p:nvPr>
        </p:nvSpPr>
        <p:spPr>
          <a:xfrm>
            <a:off x="336322" y="461584"/>
            <a:ext cx="8218686" cy="1310218"/>
          </a:xfrm>
        </p:spPr>
        <p:txBody>
          <a:bodyPr anchor="ctr"/>
          <a:lstStyle>
            <a:lvl1pPr algn="l">
              <a:lnSpc>
                <a:spcPct val="90000"/>
              </a:lnSpc>
              <a:tabLst>
                <a:tab pos="508000" algn="l"/>
              </a:tabLst>
              <a:defRPr sz="4200" b="1" cap="all" baseline="0">
                <a:solidFill>
                  <a:schemeClr val="tx2"/>
                </a:solidFill>
              </a:defRPr>
            </a:lvl1pPr>
          </a:lstStyle>
          <a:p>
            <a:r>
              <a:rPr lang="en-US" dirty="0"/>
              <a:t>Click to edit Master title style</a:t>
            </a:r>
          </a:p>
        </p:txBody>
      </p:sp>
      <p:sp>
        <p:nvSpPr>
          <p:cNvPr id="7" name="Rectangle 10"/>
          <p:cNvSpPr>
            <a:spLocks noChangeArrowheads="1"/>
          </p:cNvSpPr>
          <p:nvPr userDrawn="1"/>
        </p:nvSpPr>
        <p:spPr bwMode="gray">
          <a:xfrm rot="16200000">
            <a:off x="-1180192" y="5435465"/>
            <a:ext cx="256993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50000"/>
              </a:spcBef>
              <a:spcAft>
                <a:spcPct val="0"/>
              </a:spcAft>
            </a:pPr>
            <a:r>
              <a:rPr lang="en-US" sz="600" dirty="0">
                <a:solidFill>
                  <a:srgbClr val="FFFFFF"/>
                </a:solidFill>
                <a:ea typeface="ＭＳ Ｐゴシック" charset="0"/>
                <a:cs typeface="Calibri" charset="0"/>
              </a:rPr>
              <a:t>Copyright © 2017 The Nielsen Company. Confidential and proprietary.</a:t>
            </a:r>
          </a:p>
        </p:txBody>
      </p:sp>
    </p:spTree>
    <p:extLst>
      <p:ext uri="{BB962C8B-B14F-4D97-AF65-F5344CB8AC3E}">
        <p14:creationId xmlns:p14="http://schemas.microsoft.com/office/powerpoint/2010/main" val="102087188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75_Title N-tab White">
    <p:spTree>
      <p:nvGrpSpPr>
        <p:cNvPr id="1" name=""/>
        <p:cNvGrpSpPr/>
        <p:nvPr/>
      </p:nvGrpSpPr>
      <p:grpSpPr>
        <a:xfrm>
          <a:off x="0" y="0"/>
          <a:ext cx="0" cy="0"/>
          <a:chOff x="0" y="0"/>
          <a:chExt cx="0" cy="0"/>
        </a:xfrm>
      </p:grpSpPr>
      <p:pic>
        <p:nvPicPr>
          <p:cNvPr id="11" name="Picture 10" descr="Red Stri.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231648" cy="6858000"/>
          </a:xfrm>
          <a:prstGeom prst="rect">
            <a:avLst/>
          </a:prstGeom>
        </p:spPr>
      </p:pic>
      <p:sp>
        <p:nvSpPr>
          <p:cNvPr id="12" name="Text Placeholder 2"/>
          <p:cNvSpPr>
            <a:spLocks noGrp="1"/>
          </p:cNvSpPr>
          <p:nvPr>
            <p:ph type="body" idx="17" hasCustomPrompt="1"/>
          </p:nvPr>
        </p:nvSpPr>
        <p:spPr>
          <a:xfrm>
            <a:off x="336851" y="6008206"/>
            <a:ext cx="2891063" cy="697394"/>
          </a:xfrm>
        </p:spPr>
        <p:txBody>
          <a:bodyPr anchor="b"/>
          <a:lstStyle>
            <a:lvl1pPr marL="0" indent="0" algn="l">
              <a:lnSpc>
                <a:spcPct val="100000"/>
              </a:lnSpc>
              <a:spcBef>
                <a:spcPts val="0"/>
              </a:spcBef>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pic>
        <p:nvPicPr>
          <p:cNvPr id="8" name="Picture 7" descr="N Element Tab Square-Blue_RGB.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459399" y="2133600"/>
            <a:ext cx="378801" cy="378969"/>
          </a:xfrm>
          <a:prstGeom prst="rect">
            <a:avLst/>
          </a:prstGeom>
        </p:spPr>
      </p:pic>
      <p:sp>
        <p:nvSpPr>
          <p:cNvPr id="14" name="Title 1"/>
          <p:cNvSpPr>
            <a:spLocks noGrp="1"/>
          </p:cNvSpPr>
          <p:nvPr>
            <p:ph type="ctrTitle"/>
          </p:nvPr>
        </p:nvSpPr>
        <p:spPr>
          <a:xfrm>
            <a:off x="336322" y="2583948"/>
            <a:ext cx="6674078" cy="1310218"/>
          </a:xfrm>
        </p:spPr>
        <p:txBody>
          <a:bodyPr/>
          <a:lstStyle>
            <a:lvl1pPr algn="l">
              <a:lnSpc>
                <a:spcPct val="90000"/>
              </a:lnSpc>
              <a:tabLst>
                <a:tab pos="508000" algn="l"/>
              </a:tabLst>
              <a:defRPr sz="4200" b="1" cap="all" baseline="0">
                <a:solidFill>
                  <a:schemeClr val="tx2"/>
                </a:solidFill>
              </a:defRPr>
            </a:lvl1pPr>
          </a:lstStyle>
          <a:p>
            <a:r>
              <a:rPr lang="en-US" dirty="0"/>
              <a:t>Click to edit Master title style</a:t>
            </a:r>
          </a:p>
        </p:txBody>
      </p:sp>
      <p:sp>
        <p:nvSpPr>
          <p:cNvPr id="10" name="Subtitle 2"/>
          <p:cNvSpPr>
            <a:spLocks noGrp="1"/>
          </p:cNvSpPr>
          <p:nvPr>
            <p:ph type="subTitle" idx="1" hasCustomPrompt="1"/>
          </p:nvPr>
        </p:nvSpPr>
        <p:spPr>
          <a:xfrm>
            <a:off x="366976" y="4014216"/>
            <a:ext cx="6598131" cy="665162"/>
          </a:xfrm>
        </p:spPr>
        <p:txBody>
          <a:bodyPr tIns="0" bIns="0"/>
          <a:lstStyle>
            <a:lvl1pPr marL="0" indent="0" algn="l">
              <a:lnSpc>
                <a:spcPct val="100000"/>
              </a:lnSpc>
              <a:buNone/>
              <a:defRPr sz="2000" cap="none" baseline="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3" name="Rectangle 10"/>
          <p:cNvSpPr>
            <a:spLocks noChangeArrowheads="1"/>
          </p:cNvSpPr>
          <p:nvPr userDrawn="1"/>
        </p:nvSpPr>
        <p:spPr bwMode="gray">
          <a:xfrm rot="16200000">
            <a:off x="-1180192" y="5435465"/>
            <a:ext cx="256993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50000"/>
              </a:spcBef>
              <a:spcAft>
                <a:spcPct val="0"/>
              </a:spcAft>
            </a:pPr>
            <a:r>
              <a:rPr lang="en-US" sz="600" dirty="0">
                <a:solidFill>
                  <a:srgbClr val="FFFFFF"/>
                </a:solidFill>
                <a:ea typeface="ＭＳ Ｐゴシック" charset="0"/>
                <a:cs typeface="Calibri" charset="0"/>
              </a:rPr>
              <a:t>Copyright © 2017 The Nielsen Company. Confidential and proprietary.</a:t>
            </a:r>
          </a:p>
        </p:txBody>
      </p:sp>
    </p:spTree>
    <p:extLst>
      <p:ext uri="{BB962C8B-B14F-4D97-AF65-F5344CB8AC3E}">
        <p14:creationId xmlns:p14="http://schemas.microsoft.com/office/powerpoint/2010/main" val="325242212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76_Title Full Logo White">
    <p:spTree>
      <p:nvGrpSpPr>
        <p:cNvPr id="1" name=""/>
        <p:cNvGrpSpPr/>
        <p:nvPr/>
      </p:nvGrpSpPr>
      <p:grpSpPr>
        <a:xfrm>
          <a:off x="0" y="0"/>
          <a:ext cx="0" cy="0"/>
          <a:chOff x="0" y="0"/>
          <a:chExt cx="0" cy="0"/>
        </a:xfrm>
      </p:grpSpPr>
      <p:pic>
        <p:nvPicPr>
          <p:cNvPr id="9" name="Picture 8" descr="Red Stri.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231648" cy="6858000"/>
          </a:xfrm>
          <a:prstGeom prst="rect">
            <a:avLst/>
          </a:prstGeom>
        </p:spPr>
      </p:pic>
      <p:sp>
        <p:nvSpPr>
          <p:cNvPr id="12" name="Text Placeholder 2"/>
          <p:cNvSpPr>
            <a:spLocks noGrp="1"/>
          </p:cNvSpPr>
          <p:nvPr>
            <p:ph type="body" idx="17" hasCustomPrompt="1"/>
          </p:nvPr>
        </p:nvSpPr>
        <p:spPr>
          <a:xfrm>
            <a:off x="336322" y="6008206"/>
            <a:ext cx="2891063" cy="697394"/>
          </a:xfrm>
        </p:spPr>
        <p:txBody>
          <a:bodyPr anchor="b"/>
          <a:lstStyle>
            <a:lvl1pPr marL="0" indent="0" algn="l">
              <a:lnSpc>
                <a:spcPct val="100000"/>
              </a:lnSpc>
              <a:spcBef>
                <a:spcPts val="0"/>
              </a:spcBef>
              <a:buNone/>
              <a:defRPr sz="1200" b="0">
                <a:solidFill>
                  <a:srgbClr val="00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pic>
        <p:nvPicPr>
          <p:cNvPr id="13" name="Picture 12" descr="Nielsen-Wordmark-Color-RGB.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445783" y="2095350"/>
            <a:ext cx="1191659" cy="420624"/>
          </a:xfrm>
          <a:prstGeom prst="rect">
            <a:avLst/>
          </a:prstGeom>
        </p:spPr>
      </p:pic>
      <p:sp>
        <p:nvSpPr>
          <p:cNvPr id="16" name="Title 1"/>
          <p:cNvSpPr>
            <a:spLocks noGrp="1"/>
          </p:cNvSpPr>
          <p:nvPr>
            <p:ph type="ctrTitle"/>
          </p:nvPr>
        </p:nvSpPr>
        <p:spPr>
          <a:xfrm>
            <a:off x="336322" y="2583948"/>
            <a:ext cx="6674078" cy="1310218"/>
          </a:xfrm>
        </p:spPr>
        <p:txBody>
          <a:bodyPr/>
          <a:lstStyle>
            <a:lvl1pPr algn="l">
              <a:lnSpc>
                <a:spcPct val="90000"/>
              </a:lnSpc>
              <a:tabLst>
                <a:tab pos="508000" algn="l"/>
              </a:tabLst>
              <a:defRPr sz="4200" b="1" cap="all" baseline="0">
                <a:solidFill>
                  <a:schemeClr val="tx2"/>
                </a:solidFill>
              </a:defRPr>
            </a:lvl1pPr>
          </a:lstStyle>
          <a:p>
            <a:r>
              <a:rPr lang="en-US" dirty="0"/>
              <a:t>Click to edit Master title style</a:t>
            </a:r>
          </a:p>
        </p:txBody>
      </p:sp>
      <p:sp>
        <p:nvSpPr>
          <p:cNvPr id="10" name="Subtitle 2"/>
          <p:cNvSpPr>
            <a:spLocks noGrp="1"/>
          </p:cNvSpPr>
          <p:nvPr>
            <p:ph type="subTitle" idx="1" hasCustomPrompt="1"/>
          </p:nvPr>
        </p:nvSpPr>
        <p:spPr>
          <a:xfrm>
            <a:off x="366976" y="4014216"/>
            <a:ext cx="6598131" cy="665162"/>
          </a:xfrm>
        </p:spPr>
        <p:txBody>
          <a:bodyPr tIns="0" bIns="0"/>
          <a:lstStyle>
            <a:lvl1pPr marL="0" indent="0" algn="l">
              <a:lnSpc>
                <a:spcPct val="100000"/>
              </a:lnSpc>
              <a:buNone/>
              <a:defRPr sz="2000" cap="none" baseline="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1" name="Rectangle 10"/>
          <p:cNvSpPr>
            <a:spLocks noChangeArrowheads="1"/>
          </p:cNvSpPr>
          <p:nvPr userDrawn="1"/>
        </p:nvSpPr>
        <p:spPr bwMode="gray">
          <a:xfrm rot="16200000">
            <a:off x="-1180192" y="5435465"/>
            <a:ext cx="256993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50000"/>
              </a:spcBef>
              <a:spcAft>
                <a:spcPct val="0"/>
              </a:spcAft>
            </a:pPr>
            <a:r>
              <a:rPr lang="en-US" sz="600" dirty="0">
                <a:solidFill>
                  <a:srgbClr val="FFFFFF"/>
                </a:solidFill>
                <a:ea typeface="ＭＳ Ｐゴシック" charset="0"/>
                <a:cs typeface="Calibri" charset="0"/>
              </a:rPr>
              <a:t>Copyright © 2017 The Nielsen Company. Confidential and proprietary.</a:t>
            </a:r>
          </a:p>
        </p:txBody>
      </p:sp>
    </p:spTree>
    <p:extLst>
      <p:ext uri="{BB962C8B-B14F-4D97-AF65-F5344CB8AC3E}">
        <p14:creationId xmlns:p14="http://schemas.microsoft.com/office/powerpoint/2010/main" val="277256677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77_Title and Content">
    <p:spTree>
      <p:nvGrpSpPr>
        <p:cNvPr id="1" name=""/>
        <p:cNvGrpSpPr/>
        <p:nvPr/>
      </p:nvGrpSpPr>
      <p:grpSpPr>
        <a:xfrm>
          <a:off x="0" y="0"/>
          <a:ext cx="0" cy="0"/>
          <a:chOff x="0" y="0"/>
          <a:chExt cx="0" cy="0"/>
        </a:xfrm>
      </p:grpSpPr>
      <p:sp>
        <p:nvSpPr>
          <p:cNvPr id="9" name="Title 8"/>
          <p:cNvSpPr>
            <a:spLocks noGrp="1"/>
          </p:cNvSpPr>
          <p:nvPr>
            <p:ph type="title"/>
          </p:nvPr>
        </p:nvSpPr>
        <p:spPr>
          <a:xfrm>
            <a:off x="594360" y="676656"/>
            <a:ext cx="8144616" cy="571500"/>
          </a:xfrm>
        </p:spPr>
        <p:txBody>
          <a:bodyPr/>
          <a:lstStyle>
            <a:lvl1pPr>
              <a:defRPr baseline="0">
                <a:solidFill>
                  <a:schemeClr val="tx2"/>
                </a:solidFill>
              </a:defRPr>
            </a:lvl1pPr>
          </a:lstStyle>
          <a:p>
            <a:r>
              <a:rPr lang="en-US"/>
              <a:t>Click to edit Master title style</a:t>
            </a:r>
            <a:endParaRPr lang="en-US" dirty="0"/>
          </a:p>
        </p:txBody>
      </p:sp>
      <p:sp>
        <p:nvSpPr>
          <p:cNvPr id="5" name="Content Placeholder 4"/>
          <p:cNvSpPr>
            <a:spLocks noGrp="1"/>
          </p:cNvSpPr>
          <p:nvPr>
            <p:ph sz="quarter" idx="14" hasCustomPrompt="1"/>
          </p:nvPr>
        </p:nvSpPr>
        <p:spPr>
          <a:xfrm>
            <a:off x="594360" y="2020824"/>
            <a:ext cx="8168640" cy="4079875"/>
          </a:xfrm>
        </p:spPr>
        <p:txBody>
          <a:bodyPr/>
          <a:lstStyle>
            <a:lvl1pPr>
              <a:spcBef>
                <a:spcPts val="800"/>
              </a:spcBef>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2"/>
          <p:cNvSpPr>
            <a:spLocks noGrp="1"/>
          </p:cNvSpPr>
          <p:nvPr>
            <p:ph type="body" idx="13" hasCustomPrompt="1"/>
          </p:nvPr>
        </p:nvSpPr>
        <p:spPr>
          <a:xfrm>
            <a:off x="594360" y="1280160"/>
            <a:ext cx="8160322" cy="315118"/>
          </a:xfrm>
        </p:spPr>
        <p:txBody>
          <a:bodyPr tIns="0" bIns="0"/>
          <a:lstStyle>
            <a:lvl1pPr marL="0" indent="0">
              <a:spcBef>
                <a:spcPts val="0"/>
              </a:spcBef>
              <a:buNone/>
              <a:defRPr sz="18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pic>
        <p:nvPicPr>
          <p:cNvPr id="6" name="Picture 5" descr="Red Stri.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231648" cy="6858000"/>
          </a:xfrm>
          <a:prstGeom prst="rect">
            <a:avLst/>
          </a:prstGeom>
        </p:spPr>
      </p:pic>
      <p:sp>
        <p:nvSpPr>
          <p:cNvPr id="8" name="Footer Placeholder 1"/>
          <p:cNvSpPr>
            <a:spLocks noGrp="1"/>
          </p:cNvSpPr>
          <p:nvPr>
            <p:ph type="ftr" sz="quarter" idx="17"/>
          </p:nvPr>
        </p:nvSpPr>
        <p:spPr>
          <a:xfrm>
            <a:off x="609600" y="6095999"/>
            <a:ext cx="8153400" cy="628361"/>
          </a:xfrm>
          <a:prstGeom prst="rect">
            <a:avLst/>
          </a:prstGeom>
        </p:spPr>
        <p:txBody>
          <a:bodyPr/>
          <a:lstStyle>
            <a:lvl1pPr>
              <a:spcBef>
                <a:spcPts val="60"/>
              </a:spcBef>
              <a:defRPr sz="800"/>
            </a:lvl1pPr>
          </a:lstStyle>
          <a:p>
            <a:pPr fontAlgn="base">
              <a:spcAft>
                <a:spcPct val="0"/>
              </a:spcAft>
            </a:pPr>
            <a:r>
              <a:rPr lang="en-US" dirty="0">
                <a:solidFill>
                  <a:srgbClr val="000000"/>
                </a:solidFill>
                <a:latin typeface="Calibri" charset="0"/>
                <a:ea typeface="ＭＳ Ｐゴシック" charset="0"/>
              </a:rPr>
              <a:t>Click to edit text</a:t>
            </a:r>
          </a:p>
        </p:txBody>
      </p:sp>
      <p:sp>
        <p:nvSpPr>
          <p:cNvPr id="10" name="Rectangle 10"/>
          <p:cNvSpPr>
            <a:spLocks noChangeArrowheads="1"/>
          </p:cNvSpPr>
          <p:nvPr userDrawn="1"/>
        </p:nvSpPr>
        <p:spPr bwMode="gray">
          <a:xfrm rot="16200000">
            <a:off x="-1180192" y="5435465"/>
            <a:ext cx="256993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50000"/>
              </a:spcBef>
              <a:spcAft>
                <a:spcPct val="0"/>
              </a:spcAft>
            </a:pPr>
            <a:r>
              <a:rPr lang="en-US" sz="600" dirty="0">
                <a:solidFill>
                  <a:srgbClr val="FFFFFF"/>
                </a:solidFill>
                <a:ea typeface="ＭＳ Ｐゴシック" charset="0"/>
                <a:cs typeface="Calibri" charset="0"/>
              </a:rPr>
              <a:t>Copyright © 2017 The Nielsen Company. Confidential and proprietary.</a:t>
            </a:r>
          </a:p>
        </p:txBody>
      </p:sp>
    </p:spTree>
    <p:extLst>
      <p:ext uri="{BB962C8B-B14F-4D97-AF65-F5344CB8AC3E}">
        <p14:creationId xmlns:p14="http://schemas.microsoft.com/office/powerpoint/2010/main" val="352749320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78_Title only">
    <p:spTree>
      <p:nvGrpSpPr>
        <p:cNvPr id="1" name=""/>
        <p:cNvGrpSpPr/>
        <p:nvPr/>
      </p:nvGrpSpPr>
      <p:grpSpPr>
        <a:xfrm>
          <a:off x="0" y="0"/>
          <a:ext cx="0" cy="0"/>
          <a:chOff x="0" y="0"/>
          <a:chExt cx="0" cy="0"/>
        </a:xfrm>
      </p:grpSpPr>
      <p:sp>
        <p:nvSpPr>
          <p:cNvPr id="9" name="Title 8"/>
          <p:cNvSpPr>
            <a:spLocks noGrp="1"/>
          </p:cNvSpPr>
          <p:nvPr>
            <p:ph type="title"/>
          </p:nvPr>
        </p:nvSpPr>
        <p:spPr>
          <a:xfrm>
            <a:off x="594360" y="676656"/>
            <a:ext cx="8166672" cy="571500"/>
          </a:xfrm>
        </p:spPr>
        <p:txBody>
          <a:bodyPr/>
          <a:lstStyle>
            <a:lvl1pPr>
              <a:defRPr baseline="0">
                <a:solidFill>
                  <a:schemeClr val="tx2"/>
                </a:solidFill>
              </a:defRPr>
            </a:lvl1pPr>
          </a:lstStyle>
          <a:p>
            <a:r>
              <a:rPr lang="en-US" dirty="0"/>
              <a:t>Click to edit Master title style</a:t>
            </a:r>
          </a:p>
        </p:txBody>
      </p:sp>
      <p:sp>
        <p:nvSpPr>
          <p:cNvPr id="8" name="Text Placeholder 2"/>
          <p:cNvSpPr>
            <a:spLocks noGrp="1"/>
          </p:cNvSpPr>
          <p:nvPr>
            <p:ph type="body" idx="13" hasCustomPrompt="1"/>
          </p:nvPr>
        </p:nvSpPr>
        <p:spPr>
          <a:xfrm>
            <a:off x="594360" y="1280160"/>
            <a:ext cx="8160322" cy="315118"/>
          </a:xfrm>
        </p:spPr>
        <p:txBody>
          <a:bodyPr tIns="0" bIns="0"/>
          <a:lstStyle>
            <a:lvl1pPr marL="0" indent="0">
              <a:spcBef>
                <a:spcPts val="0"/>
              </a:spcBef>
              <a:buNone/>
              <a:defRPr sz="18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Footer Placeholder 1"/>
          <p:cNvSpPr>
            <a:spLocks noGrp="1"/>
          </p:cNvSpPr>
          <p:nvPr>
            <p:ph type="ftr" sz="quarter" idx="15"/>
          </p:nvPr>
        </p:nvSpPr>
        <p:spPr>
          <a:xfrm>
            <a:off x="609600" y="6095999"/>
            <a:ext cx="8153400" cy="628361"/>
          </a:xfrm>
          <a:prstGeom prst="rect">
            <a:avLst/>
          </a:prstGeom>
        </p:spPr>
        <p:txBody>
          <a:bodyPr/>
          <a:lstStyle>
            <a:lvl1pPr marL="0" marR="0" indent="0" algn="l" defTabSz="914400" rtl="0" eaLnBrk="1" fontAlgn="base" latinLnBrk="0" hangingPunct="1">
              <a:lnSpc>
                <a:spcPct val="100000"/>
              </a:lnSpc>
              <a:spcBef>
                <a:spcPts val="60"/>
              </a:spcBef>
              <a:spcAft>
                <a:spcPct val="0"/>
              </a:spcAft>
              <a:buClrTx/>
              <a:buSzTx/>
              <a:buFontTx/>
              <a:buNone/>
              <a:tabLst/>
              <a:defRPr sz="800"/>
            </a:lvl1pPr>
          </a:lstStyle>
          <a:p>
            <a:r>
              <a:rPr lang="en-US" dirty="0">
                <a:solidFill>
                  <a:srgbClr val="000000"/>
                </a:solidFill>
                <a:latin typeface="Calibri" charset="0"/>
                <a:ea typeface="ＭＳ Ｐゴシック" charset="0"/>
              </a:rPr>
              <a:t>Click to edit text</a:t>
            </a:r>
          </a:p>
        </p:txBody>
      </p:sp>
      <p:pic>
        <p:nvPicPr>
          <p:cNvPr id="6" name="Picture 5" descr="Red Stri.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231648" cy="6858000"/>
          </a:xfrm>
          <a:prstGeom prst="rect">
            <a:avLst/>
          </a:prstGeom>
        </p:spPr>
      </p:pic>
      <p:sp>
        <p:nvSpPr>
          <p:cNvPr id="10" name="Rectangle 10"/>
          <p:cNvSpPr>
            <a:spLocks noChangeArrowheads="1"/>
          </p:cNvSpPr>
          <p:nvPr userDrawn="1"/>
        </p:nvSpPr>
        <p:spPr bwMode="gray">
          <a:xfrm rot="16200000">
            <a:off x="-1180192" y="5435465"/>
            <a:ext cx="256993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50000"/>
              </a:spcBef>
              <a:spcAft>
                <a:spcPct val="0"/>
              </a:spcAft>
            </a:pPr>
            <a:r>
              <a:rPr lang="en-US" sz="600" dirty="0">
                <a:solidFill>
                  <a:srgbClr val="FFFFFF"/>
                </a:solidFill>
                <a:ea typeface="ＭＳ Ｐゴシック" charset="0"/>
                <a:cs typeface="Calibri" charset="0"/>
              </a:rPr>
              <a:t>Copyright © 2017 The Nielsen Company. Confidential and proprietary.</a:t>
            </a:r>
          </a:p>
        </p:txBody>
      </p:sp>
    </p:spTree>
    <p:extLst>
      <p:ext uri="{BB962C8B-B14F-4D97-AF65-F5344CB8AC3E}">
        <p14:creationId xmlns:p14="http://schemas.microsoft.com/office/powerpoint/2010/main" val="295799664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79_Chart">
    <p:spTree>
      <p:nvGrpSpPr>
        <p:cNvPr id="1" name=""/>
        <p:cNvGrpSpPr/>
        <p:nvPr/>
      </p:nvGrpSpPr>
      <p:grpSpPr>
        <a:xfrm>
          <a:off x="0" y="0"/>
          <a:ext cx="0" cy="0"/>
          <a:chOff x="0" y="0"/>
          <a:chExt cx="0" cy="0"/>
        </a:xfrm>
      </p:grpSpPr>
      <p:sp>
        <p:nvSpPr>
          <p:cNvPr id="7" name="Text Placeholder 2"/>
          <p:cNvSpPr>
            <a:spLocks noGrp="1"/>
          </p:cNvSpPr>
          <p:nvPr>
            <p:ph type="body" idx="14" hasCustomPrompt="1"/>
          </p:nvPr>
        </p:nvSpPr>
        <p:spPr>
          <a:xfrm>
            <a:off x="594360" y="1801368"/>
            <a:ext cx="8168640" cy="256032"/>
          </a:xfrm>
        </p:spPr>
        <p:txBody>
          <a:bodyPr tIns="0" bIns="0"/>
          <a:lstStyle>
            <a:lvl1pPr marL="0" indent="0">
              <a:spcBef>
                <a:spcPts val="0"/>
              </a:spcBef>
              <a:buNone/>
              <a:defRPr sz="1200" b="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Chart Placeholder 12"/>
          <p:cNvSpPr>
            <a:spLocks noGrp="1"/>
          </p:cNvSpPr>
          <p:nvPr>
            <p:ph type="chart" sz="quarter" idx="16"/>
          </p:nvPr>
        </p:nvSpPr>
        <p:spPr>
          <a:xfrm>
            <a:off x="588818" y="2628646"/>
            <a:ext cx="8174182" cy="3238754"/>
          </a:xfrm>
        </p:spPr>
        <p:txBody>
          <a:bodyPr wrap="none" rtlCol="0">
            <a:noAutofit/>
          </a:bodyPr>
          <a:lstStyle>
            <a:lvl1pPr>
              <a:buFontTx/>
              <a:buNone/>
              <a:defRPr/>
            </a:lvl1pPr>
          </a:lstStyle>
          <a:p>
            <a:pPr lvl="0"/>
            <a:r>
              <a:rPr lang="en-US" noProof="0" dirty="0"/>
              <a:t>Click icon to add chart</a:t>
            </a:r>
          </a:p>
        </p:txBody>
      </p:sp>
      <p:sp>
        <p:nvSpPr>
          <p:cNvPr id="2" name="Title 1"/>
          <p:cNvSpPr>
            <a:spLocks noGrp="1"/>
          </p:cNvSpPr>
          <p:nvPr>
            <p:ph type="title"/>
          </p:nvPr>
        </p:nvSpPr>
        <p:spPr/>
        <p:txBody>
          <a:bodyPr/>
          <a:lstStyle>
            <a:lvl1pPr>
              <a:defRPr baseline="0">
                <a:solidFill>
                  <a:schemeClr val="tx2"/>
                </a:solidFill>
              </a:defRPr>
            </a:lvl1pPr>
          </a:lstStyle>
          <a:p>
            <a:r>
              <a:rPr lang="en-US"/>
              <a:t>Click to edit Master title style</a:t>
            </a:r>
            <a:endParaRPr lang="en-US" dirty="0"/>
          </a:p>
        </p:txBody>
      </p:sp>
      <p:sp>
        <p:nvSpPr>
          <p:cNvPr id="16" name="Text Placeholder 2"/>
          <p:cNvSpPr>
            <a:spLocks noGrp="1"/>
          </p:cNvSpPr>
          <p:nvPr>
            <p:ph type="body" idx="13" hasCustomPrompt="1"/>
          </p:nvPr>
        </p:nvSpPr>
        <p:spPr>
          <a:xfrm>
            <a:off x="594360" y="1280160"/>
            <a:ext cx="8160322" cy="315118"/>
          </a:xfrm>
        </p:spPr>
        <p:txBody>
          <a:bodyPr tIns="0" bIns="0"/>
          <a:lstStyle>
            <a:lvl1pPr marL="0" indent="0">
              <a:spcBef>
                <a:spcPts val="0"/>
              </a:spcBef>
              <a:buNone/>
              <a:defRPr sz="18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Footer Placeholder 1"/>
          <p:cNvSpPr>
            <a:spLocks noGrp="1"/>
          </p:cNvSpPr>
          <p:nvPr>
            <p:ph type="ftr" sz="quarter" idx="17"/>
          </p:nvPr>
        </p:nvSpPr>
        <p:spPr>
          <a:xfrm>
            <a:off x="609600" y="6095999"/>
            <a:ext cx="8153400" cy="628361"/>
          </a:xfrm>
          <a:prstGeom prst="rect">
            <a:avLst/>
          </a:prstGeom>
        </p:spPr>
        <p:txBody>
          <a:bodyPr/>
          <a:lstStyle>
            <a:lvl1pPr>
              <a:spcBef>
                <a:spcPts val="60"/>
              </a:spcBef>
              <a:defRPr sz="800"/>
            </a:lvl1pPr>
          </a:lstStyle>
          <a:p>
            <a:pPr fontAlgn="base">
              <a:spcAft>
                <a:spcPct val="0"/>
              </a:spcAft>
            </a:pPr>
            <a:r>
              <a:rPr lang="en-US" dirty="0">
                <a:solidFill>
                  <a:srgbClr val="000000"/>
                </a:solidFill>
                <a:latin typeface="Calibri" charset="0"/>
                <a:ea typeface="ＭＳ Ｐゴシック" charset="0"/>
              </a:rPr>
              <a:t>Click to edit text</a:t>
            </a:r>
          </a:p>
        </p:txBody>
      </p:sp>
      <p:pic>
        <p:nvPicPr>
          <p:cNvPr id="8" name="Picture 7" descr="Red Stri.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231648" cy="6858000"/>
          </a:xfrm>
          <a:prstGeom prst="rect">
            <a:avLst/>
          </a:prstGeom>
        </p:spPr>
      </p:pic>
      <p:sp>
        <p:nvSpPr>
          <p:cNvPr id="10" name="Rectangle 10"/>
          <p:cNvSpPr>
            <a:spLocks noChangeArrowheads="1"/>
          </p:cNvSpPr>
          <p:nvPr userDrawn="1"/>
        </p:nvSpPr>
        <p:spPr bwMode="gray">
          <a:xfrm rot="16200000">
            <a:off x="-1180192" y="5435465"/>
            <a:ext cx="256993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50000"/>
              </a:spcBef>
              <a:spcAft>
                <a:spcPct val="0"/>
              </a:spcAft>
            </a:pPr>
            <a:r>
              <a:rPr lang="en-US" sz="600" dirty="0">
                <a:solidFill>
                  <a:srgbClr val="FFFFFF"/>
                </a:solidFill>
                <a:ea typeface="ＭＳ Ｐゴシック" charset="0"/>
                <a:cs typeface="Calibri" charset="0"/>
              </a:rPr>
              <a:t>Copyright © 2017 The Nielsen Company. Confidential and proprietary.</a:t>
            </a:r>
          </a:p>
        </p:txBody>
      </p:sp>
    </p:spTree>
    <p:extLst>
      <p:ext uri="{BB962C8B-B14F-4D97-AF65-F5344CB8AC3E}">
        <p14:creationId xmlns:p14="http://schemas.microsoft.com/office/powerpoint/2010/main" val="215021263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80_Side-by-side">
    <p:spTree>
      <p:nvGrpSpPr>
        <p:cNvPr id="1" name=""/>
        <p:cNvGrpSpPr/>
        <p:nvPr/>
      </p:nvGrpSpPr>
      <p:grpSpPr>
        <a:xfrm>
          <a:off x="0" y="0"/>
          <a:ext cx="0" cy="0"/>
          <a:chOff x="0" y="0"/>
          <a:chExt cx="0" cy="0"/>
        </a:xfrm>
      </p:grpSpPr>
      <p:sp>
        <p:nvSpPr>
          <p:cNvPr id="7" name="Text Placeholder 2"/>
          <p:cNvSpPr>
            <a:spLocks noGrp="1"/>
          </p:cNvSpPr>
          <p:nvPr>
            <p:ph type="body" idx="14" hasCustomPrompt="1"/>
          </p:nvPr>
        </p:nvSpPr>
        <p:spPr>
          <a:xfrm>
            <a:off x="594360" y="1801368"/>
            <a:ext cx="4087178" cy="177006"/>
          </a:xfrm>
        </p:spPr>
        <p:txBody>
          <a:bodyPr tIns="0" bIns="0"/>
          <a:lstStyle>
            <a:lvl1pPr marL="0" indent="0">
              <a:spcBef>
                <a:spcPts val="0"/>
              </a:spcBef>
              <a:buNone/>
              <a:defRPr sz="1200" b="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Chart Placeholder 12"/>
          <p:cNvSpPr>
            <a:spLocks noGrp="1"/>
          </p:cNvSpPr>
          <p:nvPr>
            <p:ph type="chart" sz="quarter" idx="16"/>
          </p:nvPr>
        </p:nvSpPr>
        <p:spPr>
          <a:xfrm>
            <a:off x="711200" y="2238121"/>
            <a:ext cx="3970338" cy="3238754"/>
          </a:xfrm>
        </p:spPr>
        <p:txBody>
          <a:bodyPr wrap="none" rtlCol="0">
            <a:noAutofit/>
          </a:bodyPr>
          <a:lstStyle>
            <a:lvl1pPr>
              <a:buFontTx/>
              <a:buNone/>
              <a:defRPr/>
            </a:lvl1pPr>
          </a:lstStyle>
          <a:p>
            <a:pPr lvl="0"/>
            <a:r>
              <a:rPr lang="en-US" noProof="0" dirty="0"/>
              <a:t>Click icon to add chart</a:t>
            </a:r>
          </a:p>
        </p:txBody>
      </p:sp>
      <p:sp>
        <p:nvSpPr>
          <p:cNvPr id="2" name="Title 1"/>
          <p:cNvSpPr>
            <a:spLocks noGrp="1"/>
          </p:cNvSpPr>
          <p:nvPr>
            <p:ph type="title"/>
          </p:nvPr>
        </p:nvSpPr>
        <p:spPr/>
        <p:txBody>
          <a:bodyPr/>
          <a:lstStyle>
            <a:lvl1pPr>
              <a:defRPr baseline="0"/>
            </a:lvl1pPr>
          </a:lstStyle>
          <a:p>
            <a:r>
              <a:rPr lang="en-US"/>
              <a:t>Click to edit Master title style</a:t>
            </a:r>
            <a:endParaRPr lang="en-US" dirty="0"/>
          </a:p>
        </p:txBody>
      </p:sp>
      <p:sp>
        <p:nvSpPr>
          <p:cNvPr id="16" name="Text Placeholder 2"/>
          <p:cNvSpPr>
            <a:spLocks noGrp="1"/>
          </p:cNvSpPr>
          <p:nvPr>
            <p:ph type="body" idx="13" hasCustomPrompt="1"/>
          </p:nvPr>
        </p:nvSpPr>
        <p:spPr>
          <a:xfrm>
            <a:off x="594360" y="1280160"/>
            <a:ext cx="8160322" cy="315118"/>
          </a:xfrm>
        </p:spPr>
        <p:txBody>
          <a:bodyPr tIns="0" bIns="0"/>
          <a:lstStyle>
            <a:lvl1pPr marL="0" indent="0">
              <a:spcBef>
                <a:spcPts val="0"/>
              </a:spcBef>
              <a:buNone/>
              <a:defRPr sz="18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4" name="Chart Placeholder 12"/>
          <p:cNvSpPr>
            <a:spLocks noGrp="1"/>
          </p:cNvSpPr>
          <p:nvPr>
            <p:ph type="chart" sz="quarter" idx="18"/>
          </p:nvPr>
        </p:nvSpPr>
        <p:spPr>
          <a:xfrm>
            <a:off x="4862512" y="2238121"/>
            <a:ext cx="3970338" cy="3238754"/>
          </a:xfrm>
        </p:spPr>
        <p:txBody>
          <a:bodyPr wrap="none" rtlCol="0">
            <a:noAutofit/>
          </a:bodyPr>
          <a:lstStyle>
            <a:lvl1pPr>
              <a:buFontTx/>
              <a:buNone/>
              <a:defRPr/>
            </a:lvl1pPr>
          </a:lstStyle>
          <a:p>
            <a:pPr lvl="0"/>
            <a:r>
              <a:rPr lang="en-US" noProof="0" dirty="0"/>
              <a:t>Click icon to add chart</a:t>
            </a:r>
          </a:p>
        </p:txBody>
      </p:sp>
      <p:sp>
        <p:nvSpPr>
          <p:cNvPr id="15" name="Text Placeholder 2"/>
          <p:cNvSpPr>
            <a:spLocks noGrp="1"/>
          </p:cNvSpPr>
          <p:nvPr>
            <p:ph type="body" idx="19" hasCustomPrompt="1"/>
          </p:nvPr>
        </p:nvSpPr>
        <p:spPr>
          <a:xfrm>
            <a:off x="4811042" y="1801368"/>
            <a:ext cx="4087178" cy="177006"/>
          </a:xfrm>
        </p:spPr>
        <p:txBody>
          <a:bodyPr tIns="0" bIns="0"/>
          <a:lstStyle>
            <a:lvl1pPr marL="0" indent="0">
              <a:spcBef>
                <a:spcPts val="0"/>
              </a:spcBef>
              <a:buNone/>
              <a:defRPr sz="1200" b="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Footer Placeholder 1"/>
          <p:cNvSpPr>
            <a:spLocks noGrp="1"/>
          </p:cNvSpPr>
          <p:nvPr>
            <p:ph type="ftr" sz="quarter" idx="15"/>
          </p:nvPr>
        </p:nvSpPr>
        <p:spPr>
          <a:xfrm>
            <a:off x="609600" y="6095999"/>
            <a:ext cx="8153400" cy="628361"/>
          </a:xfrm>
          <a:prstGeom prst="rect">
            <a:avLst/>
          </a:prstGeom>
        </p:spPr>
        <p:txBody>
          <a:bodyPr/>
          <a:lstStyle>
            <a:lvl1pPr>
              <a:spcBef>
                <a:spcPts val="60"/>
              </a:spcBef>
              <a:defRPr sz="800"/>
            </a:lvl1pPr>
          </a:lstStyle>
          <a:p>
            <a:pPr fontAlgn="base">
              <a:spcAft>
                <a:spcPct val="0"/>
              </a:spcAft>
            </a:pPr>
            <a:r>
              <a:rPr lang="en-US" dirty="0">
                <a:solidFill>
                  <a:srgbClr val="000000"/>
                </a:solidFill>
                <a:latin typeface="Calibri" charset="0"/>
                <a:ea typeface="ＭＳ Ｐゴシック" charset="0"/>
              </a:rPr>
              <a:t>Click to edit text</a:t>
            </a:r>
          </a:p>
        </p:txBody>
      </p:sp>
      <p:pic>
        <p:nvPicPr>
          <p:cNvPr id="9" name="Picture 8" descr="Red Stri.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231648" cy="6858000"/>
          </a:xfrm>
          <a:prstGeom prst="rect">
            <a:avLst/>
          </a:prstGeom>
        </p:spPr>
      </p:pic>
      <p:sp>
        <p:nvSpPr>
          <p:cNvPr id="11" name="Rectangle 10"/>
          <p:cNvSpPr>
            <a:spLocks noChangeArrowheads="1"/>
          </p:cNvSpPr>
          <p:nvPr userDrawn="1"/>
        </p:nvSpPr>
        <p:spPr bwMode="gray">
          <a:xfrm rot="16200000">
            <a:off x="-1180192" y="5435465"/>
            <a:ext cx="256993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50000"/>
              </a:spcBef>
              <a:spcAft>
                <a:spcPct val="0"/>
              </a:spcAft>
            </a:pPr>
            <a:r>
              <a:rPr lang="en-US" sz="600" dirty="0">
                <a:solidFill>
                  <a:srgbClr val="FFFFFF"/>
                </a:solidFill>
                <a:ea typeface="ＭＳ Ｐゴシック" charset="0"/>
                <a:cs typeface="Calibri" charset="0"/>
              </a:rPr>
              <a:t>Copyright © 2017 The Nielsen Company. Confidential and proprietary.</a:t>
            </a:r>
          </a:p>
        </p:txBody>
      </p:sp>
    </p:spTree>
    <p:extLst>
      <p:ext uri="{BB962C8B-B14F-4D97-AF65-F5344CB8AC3E}">
        <p14:creationId xmlns:p14="http://schemas.microsoft.com/office/powerpoint/2010/main" val="66761853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81_Table">
    <p:spTree>
      <p:nvGrpSpPr>
        <p:cNvPr id="1" name=""/>
        <p:cNvGrpSpPr/>
        <p:nvPr/>
      </p:nvGrpSpPr>
      <p:grpSpPr>
        <a:xfrm>
          <a:off x="0" y="0"/>
          <a:ext cx="0" cy="0"/>
          <a:chOff x="0" y="0"/>
          <a:chExt cx="0" cy="0"/>
        </a:xfrm>
      </p:grpSpPr>
      <p:sp>
        <p:nvSpPr>
          <p:cNvPr id="6" name="Table Placeholder 5"/>
          <p:cNvSpPr>
            <a:spLocks noGrp="1"/>
          </p:cNvSpPr>
          <p:nvPr>
            <p:ph type="tbl" sz="quarter" idx="13"/>
          </p:nvPr>
        </p:nvSpPr>
        <p:spPr>
          <a:xfrm>
            <a:off x="609600" y="2590800"/>
            <a:ext cx="8153400" cy="3276600"/>
          </a:xfrm>
        </p:spPr>
        <p:txBody>
          <a:bodyPr rtlCol="0">
            <a:noAutofit/>
          </a:bodyPr>
          <a:lstStyle>
            <a:lvl1pPr marL="0" indent="0">
              <a:buFontTx/>
              <a:buNone/>
              <a:defRPr/>
            </a:lvl1pPr>
          </a:lstStyle>
          <a:p>
            <a:pPr lvl="0"/>
            <a:r>
              <a:rPr lang="en-US" noProof="0" dirty="0"/>
              <a:t>Click icon to add table</a:t>
            </a:r>
          </a:p>
        </p:txBody>
      </p:sp>
      <p:sp>
        <p:nvSpPr>
          <p:cNvPr id="4" name="Title 3"/>
          <p:cNvSpPr>
            <a:spLocks noGrp="1"/>
          </p:cNvSpPr>
          <p:nvPr>
            <p:ph type="title"/>
          </p:nvPr>
        </p:nvSpPr>
        <p:spPr/>
        <p:txBody>
          <a:bodyPr/>
          <a:lstStyle>
            <a:lvl1pPr>
              <a:defRPr baseline="0"/>
            </a:lvl1pPr>
          </a:lstStyle>
          <a:p>
            <a:r>
              <a:rPr lang="en-US"/>
              <a:t>Click to edit Master title style</a:t>
            </a:r>
            <a:endParaRPr lang="en-US" dirty="0"/>
          </a:p>
        </p:txBody>
      </p:sp>
      <p:sp>
        <p:nvSpPr>
          <p:cNvPr id="11" name="Text Placeholder 2"/>
          <p:cNvSpPr>
            <a:spLocks noGrp="1"/>
          </p:cNvSpPr>
          <p:nvPr>
            <p:ph type="body" idx="15" hasCustomPrompt="1"/>
          </p:nvPr>
        </p:nvSpPr>
        <p:spPr>
          <a:xfrm>
            <a:off x="594360" y="1280160"/>
            <a:ext cx="8160322" cy="315118"/>
          </a:xfrm>
        </p:spPr>
        <p:txBody>
          <a:bodyPr tIns="0" bIns="0"/>
          <a:lstStyle>
            <a:lvl1pPr marL="0" indent="0">
              <a:spcBef>
                <a:spcPts val="0"/>
              </a:spcBef>
              <a:buNone/>
              <a:defRPr sz="18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pic>
        <p:nvPicPr>
          <p:cNvPr id="7" name="Picture 6" descr="Red Stri.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231648" cy="6858000"/>
          </a:xfrm>
          <a:prstGeom prst="rect">
            <a:avLst/>
          </a:prstGeom>
        </p:spPr>
      </p:pic>
      <p:sp>
        <p:nvSpPr>
          <p:cNvPr id="9" name="Footer Placeholder 1"/>
          <p:cNvSpPr>
            <a:spLocks noGrp="1"/>
          </p:cNvSpPr>
          <p:nvPr>
            <p:ph type="ftr" sz="quarter" idx="17"/>
          </p:nvPr>
        </p:nvSpPr>
        <p:spPr>
          <a:xfrm>
            <a:off x="609600" y="6095999"/>
            <a:ext cx="8153400" cy="628361"/>
          </a:xfrm>
          <a:prstGeom prst="rect">
            <a:avLst/>
          </a:prstGeom>
        </p:spPr>
        <p:txBody>
          <a:bodyPr/>
          <a:lstStyle>
            <a:lvl1pPr>
              <a:spcBef>
                <a:spcPts val="60"/>
              </a:spcBef>
              <a:defRPr sz="800"/>
            </a:lvl1pPr>
          </a:lstStyle>
          <a:p>
            <a:pPr fontAlgn="base">
              <a:spcAft>
                <a:spcPct val="0"/>
              </a:spcAft>
            </a:pPr>
            <a:r>
              <a:rPr lang="en-US" dirty="0">
                <a:solidFill>
                  <a:srgbClr val="000000"/>
                </a:solidFill>
                <a:latin typeface="Calibri" charset="0"/>
                <a:ea typeface="ＭＳ Ｐゴシック" charset="0"/>
              </a:rPr>
              <a:t>Click to edit text</a:t>
            </a:r>
          </a:p>
        </p:txBody>
      </p:sp>
      <p:sp>
        <p:nvSpPr>
          <p:cNvPr id="10" name="Rectangle 10"/>
          <p:cNvSpPr>
            <a:spLocks noChangeArrowheads="1"/>
          </p:cNvSpPr>
          <p:nvPr userDrawn="1"/>
        </p:nvSpPr>
        <p:spPr bwMode="gray">
          <a:xfrm rot="16200000">
            <a:off x="-1180192" y="5435465"/>
            <a:ext cx="256993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50000"/>
              </a:spcBef>
              <a:spcAft>
                <a:spcPct val="0"/>
              </a:spcAft>
            </a:pPr>
            <a:r>
              <a:rPr lang="en-US" sz="600" dirty="0">
                <a:solidFill>
                  <a:srgbClr val="FFFFFF"/>
                </a:solidFill>
                <a:ea typeface="ＭＳ Ｐゴシック" charset="0"/>
                <a:cs typeface="Calibri" charset="0"/>
              </a:rPr>
              <a:t>Copyright © 2017 The Nielsen Company. Confidential and proprietary.</a:t>
            </a:r>
          </a:p>
        </p:txBody>
      </p:sp>
    </p:spTree>
    <p:extLst>
      <p:ext uri="{BB962C8B-B14F-4D97-AF65-F5344CB8AC3E}">
        <p14:creationId xmlns:p14="http://schemas.microsoft.com/office/powerpoint/2010/main" val="271000218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82_Quote White">
    <p:spTree>
      <p:nvGrpSpPr>
        <p:cNvPr id="1" name=""/>
        <p:cNvGrpSpPr/>
        <p:nvPr/>
      </p:nvGrpSpPr>
      <p:grpSpPr>
        <a:xfrm>
          <a:off x="0" y="0"/>
          <a:ext cx="0" cy="0"/>
          <a:chOff x="0" y="0"/>
          <a:chExt cx="0" cy="0"/>
        </a:xfrm>
      </p:grpSpPr>
      <p:sp>
        <p:nvSpPr>
          <p:cNvPr id="2" name="Title 1"/>
          <p:cNvSpPr>
            <a:spLocks noGrp="1"/>
          </p:cNvSpPr>
          <p:nvPr>
            <p:ph type="title"/>
          </p:nvPr>
        </p:nvSpPr>
        <p:spPr>
          <a:xfrm>
            <a:off x="1979453" y="2667000"/>
            <a:ext cx="6978810" cy="585216"/>
          </a:xfrm>
        </p:spPr>
        <p:txBody>
          <a:bodyPr anchor="t">
            <a:noAutofit/>
          </a:bodyPr>
          <a:lstStyle>
            <a:lvl1pPr algn="l">
              <a:defRPr sz="3200" b="1" cap="all"/>
            </a:lvl1pPr>
          </a:lstStyle>
          <a:p>
            <a:r>
              <a:rPr lang="en-US" dirty="0"/>
              <a:t>Click to edit Master title style</a:t>
            </a:r>
          </a:p>
        </p:txBody>
      </p:sp>
      <p:sp>
        <p:nvSpPr>
          <p:cNvPr id="6" name="Text Placeholder 5"/>
          <p:cNvSpPr>
            <a:spLocks noGrp="1"/>
          </p:cNvSpPr>
          <p:nvPr>
            <p:ph type="body" sz="quarter" idx="10" hasCustomPrompt="1"/>
          </p:nvPr>
        </p:nvSpPr>
        <p:spPr>
          <a:xfrm>
            <a:off x="1958110" y="3733800"/>
            <a:ext cx="7010400" cy="533400"/>
          </a:xfrm>
        </p:spPr>
        <p:txBody>
          <a:bodyPr/>
          <a:lstStyle>
            <a:lvl1pPr marL="0" indent="0">
              <a:buNone/>
              <a:defRPr b="1"/>
            </a:lvl1pPr>
            <a:lvl2pPr marL="45085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pic>
        <p:nvPicPr>
          <p:cNvPr id="4" name="Picture 3" descr="Red Stri.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231648" cy="6858000"/>
          </a:xfrm>
          <a:prstGeom prst="rect">
            <a:avLst/>
          </a:prstGeom>
        </p:spPr>
      </p:pic>
      <p:sp>
        <p:nvSpPr>
          <p:cNvPr id="7" name="Rectangle 10"/>
          <p:cNvSpPr>
            <a:spLocks noChangeArrowheads="1"/>
          </p:cNvSpPr>
          <p:nvPr userDrawn="1"/>
        </p:nvSpPr>
        <p:spPr bwMode="gray">
          <a:xfrm rot="16200000">
            <a:off x="-1180192" y="5435465"/>
            <a:ext cx="256993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50000"/>
              </a:spcBef>
              <a:spcAft>
                <a:spcPct val="0"/>
              </a:spcAft>
            </a:pPr>
            <a:r>
              <a:rPr lang="en-US" sz="600" dirty="0">
                <a:solidFill>
                  <a:srgbClr val="FFFFFF"/>
                </a:solidFill>
                <a:ea typeface="ＭＳ Ｐゴシック" charset="0"/>
                <a:cs typeface="Calibri" charset="0"/>
              </a:rPr>
              <a:t>Copyright © 2017 The Nielsen Company. Confidential and proprietary.</a:t>
            </a:r>
          </a:p>
        </p:txBody>
      </p:sp>
    </p:spTree>
    <p:extLst>
      <p:ext uri="{BB962C8B-B14F-4D97-AF65-F5344CB8AC3E}">
        <p14:creationId xmlns:p14="http://schemas.microsoft.com/office/powerpoint/2010/main" val="15476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7_Chart">
    <p:spTree>
      <p:nvGrpSpPr>
        <p:cNvPr id="1" name=""/>
        <p:cNvGrpSpPr/>
        <p:nvPr/>
      </p:nvGrpSpPr>
      <p:grpSpPr>
        <a:xfrm>
          <a:off x="0" y="0"/>
          <a:ext cx="0" cy="0"/>
          <a:chOff x="0" y="0"/>
          <a:chExt cx="0" cy="0"/>
        </a:xfrm>
      </p:grpSpPr>
      <p:sp>
        <p:nvSpPr>
          <p:cNvPr id="7" name="Text Placeholder 2"/>
          <p:cNvSpPr>
            <a:spLocks noGrp="1"/>
          </p:cNvSpPr>
          <p:nvPr>
            <p:ph type="body" idx="14" hasCustomPrompt="1"/>
          </p:nvPr>
        </p:nvSpPr>
        <p:spPr>
          <a:xfrm>
            <a:off x="594360" y="1801368"/>
            <a:ext cx="8168640" cy="256032"/>
          </a:xfrm>
        </p:spPr>
        <p:txBody>
          <a:bodyPr tIns="0" bIns="0"/>
          <a:lstStyle>
            <a:lvl1pPr marL="0" indent="0">
              <a:spcBef>
                <a:spcPts val="0"/>
              </a:spcBef>
              <a:buNone/>
              <a:defRPr sz="1200" b="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Chart Placeholder 12"/>
          <p:cNvSpPr>
            <a:spLocks noGrp="1"/>
          </p:cNvSpPr>
          <p:nvPr>
            <p:ph type="chart" sz="quarter" idx="16"/>
          </p:nvPr>
        </p:nvSpPr>
        <p:spPr>
          <a:xfrm>
            <a:off x="588818" y="2628646"/>
            <a:ext cx="8174182" cy="3238754"/>
          </a:xfrm>
        </p:spPr>
        <p:txBody>
          <a:bodyPr wrap="none" rtlCol="0">
            <a:noAutofit/>
          </a:bodyPr>
          <a:lstStyle>
            <a:lvl1pPr>
              <a:buFontTx/>
              <a:buNone/>
              <a:defRPr/>
            </a:lvl1pPr>
          </a:lstStyle>
          <a:p>
            <a:pPr lvl="0"/>
            <a:r>
              <a:rPr lang="en-US" noProof="0" dirty="0"/>
              <a:t>Click icon to add chart</a:t>
            </a:r>
          </a:p>
        </p:txBody>
      </p:sp>
      <p:sp>
        <p:nvSpPr>
          <p:cNvPr id="2" name="Title 1"/>
          <p:cNvSpPr>
            <a:spLocks noGrp="1"/>
          </p:cNvSpPr>
          <p:nvPr>
            <p:ph type="title"/>
          </p:nvPr>
        </p:nvSpPr>
        <p:spPr/>
        <p:txBody>
          <a:bodyPr/>
          <a:lstStyle>
            <a:lvl1pPr>
              <a:defRPr baseline="0">
                <a:solidFill>
                  <a:schemeClr val="tx2"/>
                </a:solidFill>
              </a:defRPr>
            </a:lvl1pPr>
          </a:lstStyle>
          <a:p>
            <a:r>
              <a:rPr lang="en-US"/>
              <a:t>Click to edit Master title style</a:t>
            </a:r>
            <a:endParaRPr lang="en-US" dirty="0"/>
          </a:p>
        </p:txBody>
      </p:sp>
      <p:sp>
        <p:nvSpPr>
          <p:cNvPr id="16" name="Text Placeholder 2"/>
          <p:cNvSpPr>
            <a:spLocks noGrp="1"/>
          </p:cNvSpPr>
          <p:nvPr>
            <p:ph type="body" idx="13" hasCustomPrompt="1"/>
          </p:nvPr>
        </p:nvSpPr>
        <p:spPr>
          <a:xfrm>
            <a:off x="594360" y="1280160"/>
            <a:ext cx="8160322" cy="315118"/>
          </a:xfrm>
        </p:spPr>
        <p:txBody>
          <a:bodyPr tIns="0" bIns="0"/>
          <a:lstStyle>
            <a:lvl1pPr marL="0" indent="0">
              <a:spcBef>
                <a:spcPts val="0"/>
              </a:spcBef>
              <a:buNone/>
              <a:defRPr sz="18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Footer Placeholder 1"/>
          <p:cNvSpPr>
            <a:spLocks noGrp="1"/>
          </p:cNvSpPr>
          <p:nvPr>
            <p:ph type="ftr" sz="quarter" idx="17"/>
          </p:nvPr>
        </p:nvSpPr>
        <p:spPr>
          <a:xfrm>
            <a:off x="609600" y="6095999"/>
            <a:ext cx="8153400" cy="628361"/>
          </a:xfrm>
          <a:prstGeom prst="rect">
            <a:avLst/>
          </a:prstGeom>
        </p:spPr>
        <p:txBody>
          <a:bodyPr/>
          <a:lstStyle>
            <a:lvl1pPr>
              <a:spcBef>
                <a:spcPts val="60"/>
              </a:spcBef>
              <a:defRPr sz="800"/>
            </a:lvl1pPr>
          </a:lstStyle>
          <a:p>
            <a:pPr fontAlgn="base">
              <a:spcAft>
                <a:spcPct val="0"/>
              </a:spcAft>
            </a:pPr>
            <a:r>
              <a:rPr lang="en-US" dirty="0">
                <a:solidFill>
                  <a:srgbClr val="000000"/>
                </a:solidFill>
                <a:latin typeface="Calibri" charset="0"/>
                <a:ea typeface="ＭＳ Ｐゴシック" charset="0"/>
              </a:rPr>
              <a:t>Click to edit text</a:t>
            </a:r>
          </a:p>
        </p:txBody>
      </p:sp>
    </p:spTree>
    <p:extLst>
      <p:ext uri="{BB962C8B-B14F-4D97-AF65-F5344CB8AC3E}">
        <p14:creationId xmlns:p14="http://schemas.microsoft.com/office/powerpoint/2010/main" val="239068710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83_Quote Texture RED">
    <p:spTree>
      <p:nvGrpSpPr>
        <p:cNvPr id="1" name=""/>
        <p:cNvGrpSpPr/>
        <p:nvPr/>
      </p:nvGrpSpPr>
      <p:grpSpPr>
        <a:xfrm>
          <a:off x="0" y="0"/>
          <a:ext cx="0" cy="0"/>
          <a:chOff x="0" y="0"/>
          <a:chExt cx="0" cy="0"/>
        </a:xfrm>
      </p:grpSpPr>
      <p:pic>
        <p:nvPicPr>
          <p:cNvPr id="2" name="Picture 1" descr="Red st.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itle 1"/>
          <p:cNvSpPr>
            <a:spLocks noGrp="1"/>
          </p:cNvSpPr>
          <p:nvPr>
            <p:ph type="title"/>
          </p:nvPr>
        </p:nvSpPr>
        <p:spPr>
          <a:xfrm>
            <a:off x="1979453" y="2667000"/>
            <a:ext cx="6978810" cy="585216"/>
          </a:xfrm>
        </p:spPr>
        <p:txBody>
          <a:bodyPr anchor="t">
            <a:noAutofit/>
          </a:bodyPr>
          <a:lstStyle>
            <a:lvl1pPr algn="l">
              <a:defRPr sz="3200" b="1" cap="all">
                <a:solidFill>
                  <a:srgbClr val="FFFFFF"/>
                </a:solidFill>
              </a:defRPr>
            </a:lvl1pPr>
          </a:lstStyle>
          <a:p>
            <a:r>
              <a:rPr lang="en-US" dirty="0"/>
              <a:t>Click to edit Master title style</a:t>
            </a:r>
          </a:p>
        </p:txBody>
      </p:sp>
      <p:pic>
        <p:nvPicPr>
          <p:cNvPr id="4" name="Picture 3" descr="N-Element-Tab-White_RGB.png"/>
          <p:cNvPicPr>
            <a:picLocks/>
          </p:cNvPicPr>
          <p:nvPr userDrawn="1"/>
        </p:nvPicPr>
        <p:blipFill>
          <a:blip r:embed="rId3" cstate="email">
            <a:extLst>
              <a:ext uri="{28A0092B-C50C-407E-A947-70E740481C1C}">
                <a14:useLocalDpi xmlns:a14="http://schemas.microsoft.com/office/drawing/2010/main" val="0"/>
              </a:ext>
            </a:extLst>
          </a:blip>
          <a:stretch>
            <a:fillRect/>
          </a:stretch>
        </p:blipFill>
        <p:spPr>
          <a:xfrm>
            <a:off x="8610600" y="0"/>
            <a:ext cx="237744" cy="338328"/>
          </a:xfrm>
          <a:prstGeom prst="rect">
            <a:avLst/>
          </a:prstGeom>
          <a:noFill/>
          <a:ln>
            <a:noFill/>
          </a:ln>
        </p:spPr>
      </p:pic>
      <p:sp>
        <p:nvSpPr>
          <p:cNvPr id="5" name="Text Placeholder 5"/>
          <p:cNvSpPr>
            <a:spLocks noGrp="1"/>
          </p:cNvSpPr>
          <p:nvPr>
            <p:ph type="body" sz="quarter" idx="10" hasCustomPrompt="1"/>
          </p:nvPr>
        </p:nvSpPr>
        <p:spPr>
          <a:xfrm>
            <a:off x="1958110" y="3733800"/>
            <a:ext cx="7010400" cy="533400"/>
          </a:xfrm>
        </p:spPr>
        <p:txBody>
          <a:bodyPr/>
          <a:lstStyle>
            <a:lvl1pPr marL="0" indent="0">
              <a:buNone/>
              <a:defRPr b="1">
                <a:solidFill>
                  <a:srgbClr val="FFFFFF"/>
                </a:solidFill>
              </a:defRPr>
            </a:lvl1pPr>
            <a:lvl2pPr marL="45085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6" name="Rectangle 10"/>
          <p:cNvSpPr>
            <a:spLocks noChangeArrowheads="1"/>
          </p:cNvSpPr>
          <p:nvPr userDrawn="1"/>
        </p:nvSpPr>
        <p:spPr bwMode="gray">
          <a:xfrm>
            <a:off x="255636" y="6632364"/>
            <a:ext cx="258275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defRPr/>
            </a:pPr>
            <a:r>
              <a:rPr lang="en-US" sz="600" kern="0" dirty="0">
                <a:solidFill>
                  <a:srgbClr val="FFFFFF"/>
                </a:solidFill>
                <a:ea typeface="ＭＳ Ｐゴシック" charset="0"/>
                <a:cs typeface="Calibri" charset="0"/>
              </a:rPr>
              <a:t>Copyright © 2017 The Nielsen Company. Confidential and proprietary.</a:t>
            </a:r>
          </a:p>
        </p:txBody>
      </p:sp>
    </p:spTree>
    <p:extLst>
      <p:ext uri="{BB962C8B-B14F-4D97-AF65-F5344CB8AC3E}">
        <p14:creationId xmlns:p14="http://schemas.microsoft.com/office/powerpoint/2010/main" val="183782452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84_Divider Slide RED">
    <p:spTree>
      <p:nvGrpSpPr>
        <p:cNvPr id="1" name=""/>
        <p:cNvGrpSpPr/>
        <p:nvPr/>
      </p:nvGrpSpPr>
      <p:grpSpPr>
        <a:xfrm>
          <a:off x="0" y="0"/>
          <a:ext cx="0" cy="0"/>
          <a:chOff x="0" y="0"/>
          <a:chExt cx="0" cy="0"/>
        </a:xfrm>
      </p:grpSpPr>
      <p:pic>
        <p:nvPicPr>
          <p:cNvPr id="2" name="Picture 1" descr="Red shirt.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8" name="Picture 7" descr="Red Stri.jp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0" y="0"/>
            <a:ext cx="231648" cy="6858000"/>
          </a:xfrm>
          <a:prstGeom prst="rect">
            <a:avLst/>
          </a:prstGeom>
        </p:spPr>
      </p:pic>
      <p:sp>
        <p:nvSpPr>
          <p:cNvPr id="11" name="Title 1"/>
          <p:cNvSpPr>
            <a:spLocks noGrp="1"/>
          </p:cNvSpPr>
          <p:nvPr>
            <p:ph type="ctrTitle"/>
          </p:nvPr>
        </p:nvSpPr>
        <p:spPr>
          <a:xfrm>
            <a:off x="336322" y="411448"/>
            <a:ext cx="8218686" cy="1310218"/>
          </a:xfrm>
        </p:spPr>
        <p:txBody>
          <a:bodyPr anchor="ctr"/>
          <a:lstStyle>
            <a:lvl1pPr algn="l">
              <a:lnSpc>
                <a:spcPct val="90000"/>
              </a:lnSpc>
              <a:tabLst>
                <a:tab pos="508000" algn="l"/>
              </a:tabLst>
              <a:defRPr sz="4200" b="1" cap="all" baseline="0">
                <a:solidFill>
                  <a:schemeClr val="tx2"/>
                </a:solidFill>
              </a:defRPr>
            </a:lvl1pPr>
          </a:lstStyle>
          <a:p>
            <a:r>
              <a:rPr lang="en-US" dirty="0"/>
              <a:t>Click to edit Master title style</a:t>
            </a:r>
          </a:p>
        </p:txBody>
      </p:sp>
      <p:sp>
        <p:nvSpPr>
          <p:cNvPr id="6" name="Rectangle 10"/>
          <p:cNvSpPr>
            <a:spLocks noChangeArrowheads="1"/>
          </p:cNvSpPr>
          <p:nvPr userDrawn="1"/>
        </p:nvSpPr>
        <p:spPr bwMode="gray">
          <a:xfrm rot="16200000">
            <a:off x="-1180192" y="5435465"/>
            <a:ext cx="256993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50000"/>
              </a:spcBef>
              <a:spcAft>
                <a:spcPct val="0"/>
              </a:spcAft>
            </a:pPr>
            <a:r>
              <a:rPr lang="en-US" sz="600" dirty="0">
                <a:solidFill>
                  <a:srgbClr val="FFFFFF"/>
                </a:solidFill>
                <a:ea typeface="ＭＳ Ｐゴシック" charset="0"/>
                <a:cs typeface="Calibri" charset="0"/>
              </a:rPr>
              <a:t>Copyright © 2017 The Nielsen Company. Confidential and proprietary.</a:t>
            </a:r>
          </a:p>
        </p:txBody>
      </p:sp>
    </p:spTree>
    <p:extLst>
      <p:ext uri="{BB962C8B-B14F-4D97-AF65-F5344CB8AC3E}">
        <p14:creationId xmlns:p14="http://schemas.microsoft.com/office/powerpoint/2010/main" val="86965456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85_Divider White">
    <p:spTree>
      <p:nvGrpSpPr>
        <p:cNvPr id="1" name=""/>
        <p:cNvGrpSpPr/>
        <p:nvPr/>
      </p:nvGrpSpPr>
      <p:grpSpPr>
        <a:xfrm>
          <a:off x="0" y="0"/>
          <a:ext cx="0" cy="0"/>
          <a:chOff x="0" y="0"/>
          <a:chExt cx="0" cy="0"/>
        </a:xfrm>
      </p:grpSpPr>
      <p:pic>
        <p:nvPicPr>
          <p:cNvPr id="4" name="Picture 3" descr="Red Stri.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231648" cy="6858000"/>
          </a:xfrm>
          <a:prstGeom prst="rect">
            <a:avLst/>
          </a:prstGeom>
        </p:spPr>
      </p:pic>
      <p:sp>
        <p:nvSpPr>
          <p:cNvPr id="6" name="Title 1"/>
          <p:cNvSpPr>
            <a:spLocks noGrp="1"/>
          </p:cNvSpPr>
          <p:nvPr>
            <p:ph type="title"/>
          </p:nvPr>
        </p:nvSpPr>
        <p:spPr>
          <a:xfrm>
            <a:off x="341227" y="2996184"/>
            <a:ext cx="8046720" cy="585216"/>
          </a:xfrm>
        </p:spPr>
        <p:txBody>
          <a:bodyPr anchor="t">
            <a:noAutofit/>
          </a:bodyPr>
          <a:lstStyle>
            <a:lvl1pPr algn="l">
              <a:defRPr sz="5000" b="1" cap="all">
                <a:solidFill>
                  <a:schemeClr val="tx1"/>
                </a:solidFill>
              </a:defRPr>
            </a:lvl1pPr>
          </a:lstStyle>
          <a:p>
            <a:r>
              <a:rPr lang="en-US" dirty="0"/>
              <a:t>Click to edit Master title style</a:t>
            </a:r>
          </a:p>
        </p:txBody>
      </p:sp>
      <p:sp>
        <p:nvSpPr>
          <p:cNvPr id="8" name="Rectangle 10"/>
          <p:cNvSpPr>
            <a:spLocks noChangeArrowheads="1"/>
          </p:cNvSpPr>
          <p:nvPr userDrawn="1"/>
        </p:nvSpPr>
        <p:spPr bwMode="gray">
          <a:xfrm rot="16200000">
            <a:off x="-1180192" y="5435465"/>
            <a:ext cx="256993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50000"/>
              </a:spcBef>
              <a:spcAft>
                <a:spcPct val="0"/>
              </a:spcAft>
            </a:pPr>
            <a:r>
              <a:rPr lang="en-US" sz="600" dirty="0">
                <a:solidFill>
                  <a:srgbClr val="FFFFFF"/>
                </a:solidFill>
                <a:ea typeface="ＭＳ Ｐゴシック" charset="0"/>
                <a:cs typeface="Calibri" charset="0"/>
              </a:rPr>
              <a:t>Copyright © 2017 The Nielsen Company. Confidential and proprietary.</a:t>
            </a:r>
          </a:p>
        </p:txBody>
      </p:sp>
    </p:spTree>
    <p:extLst>
      <p:ext uri="{BB962C8B-B14F-4D97-AF65-F5344CB8AC3E}">
        <p14:creationId xmlns:p14="http://schemas.microsoft.com/office/powerpoint/2010/main" val="322168757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86_Divider Texture RED">
    <p:spTree>
      <p:nvGrpSpPr>
        <p:cNvPr id="1" name=""/>
        <p:cNvGrpSpPr/>
        <p:nvPr/>
      </p:nvGrpSpPr>
      <p:grpSpPr>
        <a:xfrm>
          <a:off x="0" y="0"/>
          <a:ext cx="0" cy="0"/>
          <a:chOff x="0" y="0"/>
          <a:chExt cx="0" cy="0"/>
        </a:xfrm>
      </p:grpSpPr>
      <p:pic>
        <p:nvPicPr>
          <p:cNvPr id="2" name="Picture 1" descr="Red st.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descr="N-Element-Tab-White_RGB.png"/>
          <p:cNvPicPr>
            <a:picLocks/>
          </p:cNvPicPr>
          <p:nvPr userDrawn="1"/>
        </p:nvPicPr>
        <p:blipFill>
          <a:blip r:embed="rId3" cstate="email">
            <a:extLst>
              <a:ext uri="{28A0092B-C50C-407E-A947-70E740481C1C}">
                <a14:useLocalDpi xmlns:a14="http://schemas.microsoft.com/office/drawing/2010/main" val="0"/>
              </a:ext>
            </a:extLst>
          </a:blip>
          <a:stretch>
            <a:fillRect/>
          </a:stretch>
        </p:blipFill>
        <p:spPr>
          <a:xfrm>
            <a:off x="8610600" y="0"/>
            <a:ext cx="237744" cy="338328"/>
          </a:xfrm>
          <a:prstGeom prst="rect">
            <a:avLst/>
          </a:prstGeom>
          <a:noFill/>
          <a:ln>
            <a:noFill/>
          </a:ln>
        </p:spPr>
      </p:pic>
      <p:sp>
        <p:nvSpPr>
          <p:cNvPr id="5" name="Rectangle 10"/>
          <p:cNvSpPr>
            <a:spLocks noChangeArrowheads="1"/>
          </p:cNvSpPr>
          <p:nvPr userDrawn="1"/>
        </p:nvSpPr>
        <p:spPr bwMode="gray">
          <a:xfrm>
            <a:off x="255636" y="6632364"/>
            <a:ext cx="258275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defRPr/>
            </a:pPr>
            <a:r>
              <a:rPr lang="en-US" sz="600" kern="0" dirty="0">
                <a:solidFill>
                  <a:srgbClr val="FFFFFF"/>
                </a:solidFill>
                <a:ea typeface="ＭＳ Ｐゴシック" charset="0"/>
                <a:cs typeface="Calibri" charset="0"/>
              </a:rPr>
              <a:t>Copyright © 2017 The Nielsen Company. Confidential and proprietary.</a:t>
            </a:r>
          </a:p>
        </p:txBody>
      </p:sp>
      <p:sp>
        <p:nvSpPr>
          <p:cNvPr id="6" name="Title 1"/>
          <p:cNvSpPr>
            <a:spLocks noGrp="1"/>
          </p:cNvSpPr>
          <p:nvPr>
            <p:ph type="title"/>
          </p:nvPr>
        </p:nvSpPr>
        <p:spPr>
          <a:xfrm>
            <a:off x="341227" y="2996184"/>
            <a:ext cx="8046720" cy="585216"/>
          </a:xfrm>
        </p:spPr>
        <p:txBody>
          <a:bodyPr anchor="t">
            <a:noAutofit/>
          </a:bodyPr>
          <a:lstStyle>
            <a:lvl1pPr algn="l">
              <a:defRPr sz="5000" b="1" cap="all">
                <a:solidFill>
                  <a:srgbClr val="FFFFFF"/>
                </a:solidFill>
              </a:defRPr>
            </a:lvl1pPr>
          </a:lstStyle>
          <a:p>
            <a:r>
              <a:rPr lang="en-US" dirty="0"/>
              <a:t>Click to edit Master title style</a:t>
            </a:r>
          </a:p>
        </p:txBody>
      </p:sp>
    </p:spTree>
    <p:extLst>
      <p:ext uri="{BB962C8B-B14F-4D97-AF65-F5344CB8AC3E}">
        <p14:creationId xmlns:p14="http://schemas.microsoft.com/office/powerpoint/2010/main" val="279047258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87_End Slide N-tab RED">
    <p:spTree>
      <p:nvGrpSpPr>
        <p:cNvPr id="1" name=""/>
        <p:cNvGrpSpPr/>
        <p:nvPr/>
      </p:nvGrpSpPr>
      <p:grpSpPr>
        <a:xfrm>
          <a:off x="0" y="0"/>
          <a:ext cx="0" cy="0"/>
          <a:chOff x="0" y="0"/>
          <a:chExt cx="0" cy="0"/>
        </a:xfrm>
      </p:grpSpPr>
      <p:pic>
        <p:nvPicPr>
          <p:cNvPr id="5" name="Picture 4" descr="Red st.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7" name="Picture 6" descr="N-Element-Tab-Square-White_RGB.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3581400" y="2418910"/>
            <a:ext cx="1981200" cy="1982082"/>
          </a:xfrm>
          <a:prstGeom prst="rect">
            <a:avLst/>
          </a:prstGeom>
        </p:spPr>
      </p:pic>
      <p:sp>
        <p:nvSpPr>
          <p:cNvPr id="11" name="Rectangle 10"/>
          <p:cNvSpPr>
            <a:spLocks noChangeArrowheads="1"/>
          </p:cNvSpPr>
          <p:nvPr userDrawn="1"/>
        </p:nvSpPr>
        <p:spPr bwMode="gray">
          <a:xfrm>
            <a:off x="256032" y="6632364"/>
            <a:ext cx="258275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defRPr/>
            </a:pPr>
            <a:r>
              <a:rPr lang="en-US" sz="600" kern="0" dirty="0">
                <a:solidFill>
                  <a:srgbClr val="FFFFFF"/>
                </a:solidFill>
                <a:ea typeface="ＭＳ Ｐゴシック" charset="0"/>
                <a:cs typeface="Calibri" charset="0"/>
              </a:rPr>
              <a:t>Copyright © 2017 The Nielsen Company. Confidential and proprietary.</a:t>
            </a:r>
          </a:p>
        </p:txBody>
      </p:sp>
    </p:spTree>
    <p:extLst>
      <p:ext uri="{BB962C8B-B14F-4D97-AF65-F5344CB8AC3E}">
        <p14:creationId xmlns:p14="http://schemas.microsoft.com/office/powerpoint/2010/main" val="352303272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88_End Slide Full Logo RED">
    <p:spTree>
      <p:nvGrpSpPr>
        <p:cNvPr id="1" name=""/>
        <p:cNvGrpSpPr/>
        <p:nvPr/>
      </p:nvGrpSpPr>
      <p:grpSpPr>
        <a:xfrm>
          <a:off x="0" y="0"/>
          <a:ext cx="0" cy="0"/>
          <a:chOff x="0" y="0"/>
          <a:chExt cx="0" cy="0"/>
        </a:xfrm>
      </p:grpSpPr>
      <p:pic>
        <p:nvPicPr>
          <p:cNvPr id="5" name="Picture 4" descr="Red st.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6" name="Picture 5" descr="Nielsen-Wordmark-White-RGB.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2375285" y="2590800"/>
            <a:ext cx="4393430" cy="1550768"/>
          </a:xfrm>
          <a:prstGeom prst="rect">
            <a:avLst/>
          </a:prstGeom>
        </p:spPr>
      </p:pic>
      <p:sp>
        <p:nvSpPr>
          <p:cNvPr id="8" name="Rectangle 7"/>
          <p:cNvSpPr>
            <a:spLocks noChangeArrowheads="1"/>
          </p:cNvSpPr>
          <p:nvPr userDrawn="1"/>
        </p:nvSpPr>
        <p:spPr bwMode="gray">
          <a:xfrm>
            <a:off x="256032" y="6632364"/>
            <a:ext cx="258275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defRPr/>
            </a:pPr>
            <a:r>
              <a:rPr lang="en-US" sz="600" kern="0" dirty="0">
                <a:solidFill>
                  <a:srgbClr val="FFFFFF"/>
                </a:solidFill>
                <a:ea typeface="ＭＳ Ｐゴシック" charset="0"/>
                <a:cs typeface="Calibri" charset="0"/>
              </a:rPr>
              <a:t>Copyright © 2017 The Nielsen Company. Confidential and proprietary.</a:t>
            </a:r>
          </a:p>
        </p:txBody>
      </p:sp>
    </p:spTree>
    <p:extLst>
      <p:ext uri="{BB962C8B-B14F-4D97-AF65-F5344CB8AC3E}">
        <p14:creationId xmlns:p14="http://schemas.microsoft.com/office/powerpoint/2010/main" val="249291493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9" name="Title 8"/>
          <p:cNvSpPr>
            <a:spLocks noGrp="1"/>
          </p:cNvSpPr>
          <p:nvPr>
            <p:ph type="title"/>
          </p:nvPr>
        </p:nvSpPr>
        <p:spPr>
          <a:xfrm>
            <a:off x="594360" y="351344"/>
            <a:ext cx="8165465" cy="571500"/>
          </a:xfrm>
        </p:spPr>
        <p:txBody>
          <a:bodyPr/>
          <a:lstStyle>
            <a:lvl1pPr>
              <a:defRPr baseline="0">
                <a:solidFill>
                  <a:schemeClr val="accent1"/>
                </a:solidFill>
              </a:defRPr>
            </a:lvl1pPr>
          </a:lstStyle>
          <a:p>
            <a:r>
              <a:rPr lang="en-US" dirty="0"/>
              <a:t>Click to edit Master title style</a:t>
            </a:r>
          </a:p>
        </p:txBody>
      </p:sp>
      <p:sp>
        <p:nvSpPr>
          <p:cNvPr id="8" name="Text Placeholder 2"/>
          <p:cNvSpPr>
            <a:spLocks noGrp="1"/>
          </p:cNvSpPr>
          <p:nvPr>
            <p:ph type="body" idx="13"/>
          </p:nvPr>
        </p:nvSpPr>
        <p:spPr>
          <a:xfrm>
            <a:off x="594360" y="954848"/>
            <a:ext cx="8165465" cy="315118"/>
          </a:xfrm>
        </p:spPr>
        <p:txBody>
          <a:bodyPr tIns="0" bIns="0"/>
          <a:lstStyle>
            <a:lvl1pPr marL="0" indent="0">
              <a:spcBef>
                <a:spcPts val="0"/>
              </a:spcBef>
              <a:buNone/>
              <a:defRPr sz="18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Content Placeholder 4"/>
          <p:cNvSpPr>
            <a:spLocks noGrp="1"/>
          </p:cNvSpPr>
          <p:nvPr>
            <p:ph sz="quarter" idx="14"/>
          </p:nvPr>
        </p:nvSpPr>
        <p:spPr>
          <a:xfrm>
            <a:off x="594360" y="2020824"/>
            <a:ext cx="8165465" cy="4079875"/>
          </a:xfrm>
        </p:spPr>
        <p:txBody>
          <a:bodyPr/>
          <a:lstStyle>
            <a:lvl1pPr>
              <a:spcBef>
                <a:spcPts val="800"/>
              </a:spcBef>
              <a:defRPr>
                <a:solidFill>
                  <a:srgbClr val="5F5F5F"/>
                </a:solidFill>
              </a:defRPr>
            </a:lvl1pPr>
            <a:lvl2pPr>
              <a:defRPr>
                <a:solidFill>
                  <a:srgbClr val="5F5F5F"/>
                </a:solidFill>
              </a:defRPr>
            </a:lvl2pPr>
            <a:lvl3pPr>
              <a:defRPr>
                <a:solidFill>
                  <a:srgbClr val="5F5F5F"/>
                </a:solidFill>
              </a:defRPr>
            </a:lvl3pPr>
            <a:lvl4pPr>
              <a:defRPr>
                <a:solidFill>
                  <a:srgbClr val="5F5F5F"/>
                </a:solidFill>
              </a:defRPr>
            </a:lvl4pPr>
            <a:lvl5pPr>
              <a:defRPr>
                <a:solidFill>
                  <a:srgbClr val="5F5F5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5"/>
          </p:nvPr>
        </p:nvSpPr>
        <p:spPr>
          <a:xfrm>
            <a:off x="594360" y="6373368"/>
            <a:ext cx="8165465" cy="365760"/>
          </a:xfrm>
        </p:spPr>
        <p:txBody>
          <a:bodyPr tIns="0" bIns="0" anchor="b"/>
          <a:lstStyle>
            <a:lvl1pPr marL="0" indent="0">
              <a:spcBef>
                <a:spcPts val="60"/>
              </a:spcBef>
              <a:buNone/>
              <a:defRPr sz="8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64917548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cSld name="Title only 3">
    <p:spTree>
      <p:nvGrpSpPr>
        <p:cNvPr id="1" name=""/>
        <p:cNvGrpSpPr/>
        <p:nvPr/>
      </p:nvGrpSpPr>
      <p:grpSpPr>
        <a:xfrm>
          <a:off x="0" y="0"/>
          <a:ext cx="0" cy="0"/>
          <a:chOff x="0" y="0"/>
          <a:chExt cx="0" cy="0"/>
        </a:xfrm>
      </p:grpSpPr>
      <p:pic>
        <p:nvPicPr>
          <p:cNvPr id="12" name="Picture 11" descr="PPT-Blank-Templa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10" name="Rectangle 9"/>
          <p:cNvSpPr/>
          <p:nvPr/>
        </p:nvSpPr>
        <p:spPr bwMode="gray">
          <a:xfrm rot="16200000">
            <a:off x="-1078030" y="5582967"/>
            <a:ext cx="2365401" cy="184666"/>
          </a:xfrm>
          <a:prstGeom prst="rect">
            <a:avLst/>
          </a:prstGeom>
        </p:spPr>
        <p:txBody>
          <a:bodyPr wrap="none">
            <a:spAutoFit/>
          </a:bodyPr>
          <a:lstStyle/>
          <a:p>
            <a:pPr fontAlgn="base">
              <a:spcBef>
                <a:spcPct val="50000"/>
              </a:spcBef>
              <a:spcAft>
                <a:spcPct val="0"/>
              </a:spcAft>
            </a:pPr>
            <a:r>
              <a:rPr lang="en-US" sz="600" dirty="0" smtClean="0">
                <a:solidFill>
                  <a:srgbClr val="5F5F5F"/>
                </a:solidFill>
                <a:latin typeface="Calibri"/>
                <a:ea typeface="ＭＳ Ｐゴシック" charset="0"/>
                <a:cs typeface="Calibri"/>
              </a:rPr>
              <a:t>Copyright ©2013 The Nielsen Company. Confidential and proprietary.</a:t>
            </a:r>
            <a:endParaRPr lang="en-US" sz="600" dirty="0">
              <a:solidFill>
                <a:srgbClr val="5F5F5F"/>
              </a:solidFill>
              <a:latin typeface="Calibri"/>
              <a:ea typeface="ＭＳ Ｐゴシック" charset="0"/>
              <a:cs typeface="Calibri"/>
            </a:endParaRPr>
          </a:p>
        </p:txBody>
      </p:sp>
      <p:sp>
        <p:nvSpPr>
          <p:cNvPr id="9" name="Title 8"/>
          <p:cNvSpPr>
            <a:spLocks noGrp="1"/>
          </p:cNvSpPr>
          <p:nvPr>
            <p:ph type="title" hasCustomPrompt="1"/>
          </p:nvPr>
        </p:nvSpPr>
        <p:spPr>
          <a:xfrm>
            <a:off x="594360" y="676656"/>
            <a:ext cx="8166672" cy="571500"/>
          </a:xfrm>
        </p:spPr>
        <p:txBody>
          <a:bodyPr wrap="square">
            <a:noAutofit/>
          </a:bodyPr>
          <a:lstStyle>
            <a:lvl1pPr>
              <a:defRPr baseline="0">
                <a:solidFill>
                  <a:srgbClr val="009DD9"/>
                </a:solidFill>
              </a:defRPr>
            </a:lvl1pPr>
          </a:lstStyle>
          <a:p>
            <a:r>
              <a:rPr lang="en-US" dirty="0" smtClean="0"/>
              <a:t>CLICK TO EDIT MASTER TITLE STYLE</a:t>
            </a:r>
            <a:endParaRPr lang="en-US" dirty="0"/>
          </a:p>
        </p:txBody>
      </p:sp>
      <p:sp>
        <p:nvSpPr>
          <p:cNvPr id="8" name="Text Placeholder 2"/>
          <p:cNvSpPr>
            <a:spLocks noGrp="1"/>
          </p:cNvSpPr>
          <p:nvPr>
            <p:ph type="body" idx="13"/>
          </p:nvPr>
        </p:nvSpPr>
        <p:spPr>
          <a:xfrm>
            <a:off x="594360" y="1280160"/>
            <a:ext cx="8160322" cy="315118"/>
          </a:xfrm>
        </p:spPr>
        <p:txBody>
          <a:bodyPr wrap="square" tIns="0" bIns="0" anchor="t" anchorCtr="0"/>
          <a:lstStyle>
            <a:lvl1pPr marL="0" indent="0">
              <a:spcBef>
                <a:spcPts val="0"/>
              </a:spcBef>
              <a:buNone/>
              <a:defRPr sz="18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2"/>
          <p:cNvSpPr>
            <a:spLocks noGrp="1"/>
          </p:cNvSpPr>
          <p:nvPr>
            <p:ph type="body" idx="15"/>
          </p:nvPr>
        </p:nvSpPr>
        <p:spPr>
          <a:xfrm>
            <a:off x="594360" y="6373368"/>
            <a:ext cx="8165465" cy="365760"/>
          </a:xfrm>
        </p:spPr>
        <p:txBody>
          <a:bodyPr wrap="square" tIns="0" bIns="0" anchor="b" anchorCtr="0"/>
          <a:lstStyle>
            <a:lvl1pPr marL="0" indent="0">
              <a:spcBef>
                <a:spcPts val="60"/>
              </a:spcBef>
              <a:buNone/>
              <a:defRPr sz="8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Text Box 17"/>
          <p:cNvSpPr txBox="1">
            <a:spLocks noChangeArrowheads="1"/>
          </p:cNvSpPr>
          <p:nvPr/>
        </p:nvSpPr>
        <p:spPr bwMode="auto">
          <a:xfrm>
            <a:off x="8880760" y="6600342"/>
            <a:ext cx="134652" cy="138499"/>
          </a:xfrm>
          <a:prstGeom prst="rect">
            <a:avLst/>
          </a:prstGeom>
          <a:noFill/>
          <a:ln w="9525">
            <a:noFill/>
            <a:miter lim="800000"/>
            <a:headEnd/>
            <a:tailEnd/>
          </a:ln>
          <a:effectLst/>
        </p:spPr>
        <p:txBody>
          <a:bodyPr wrap="none" lIns="0" tIns="0" rIns="0" bIns="0" anchor="ctr" anchorCtr="0">
            <a:spAutoFit/>
          </a:bodyPr>
          <a:lstStyle/>
          <a:p>
            <a:pPr algn="ctr" fontAlgn="base">
              <a:spcAft>
                <a:spcPct val="0"/>
              </a:spcAft>
            </a:pPr>
            <a:fld id="{0D7D805D-F6E5-43ED-9D8A-77676030D49C}" type="slidenum">
              <a:rPr lang="en-US" sz="900">
                <a:solidFill>
                  <a:srgbClr val="009DD9"/>
                </a:solidFill>
                <a:latin typeface="Calibri" charset="0"/>
                <a:ea typeface="ＭＳ Ｐゴシック" charset="0"/>
              </a:rPr>
              <a:pPr algn="ctr" fontAlgn="base">
                <a:spcAft>
                  <a:spcPct val="0"/>
                </a:spcAft>
              </a:pPr>
              <a:t>‹#›</a:t>
            </a:fld>
            <a:endParaRPr lang="en-US" sz="900" dirty="0">
              <a:solidFill>
                <a:srgbClr val="009DD9"/>
              </a:solidFill>
              <a:latin typeface="Calibri" charset="0"/>
              <a:ea typeface="ＭＳ Ｐゴシック" charset="0"/>
            </a:endParaRPr>
          </a:p>
        </p:txBody>
      </p:sp>
    </p:spTree>
    <p:extLst>
      <p:ext uri="{BB962C8B-B14F-4D97-AF65-F5344CB8AC3E}">
        <p14:creationId xmlns:p14="http://schemas.microsoft.com/office/powerpoint/2010/main" val="148417044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1094269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userDrawn="1">
  <p:cSld name="3_Title Full Logo BLUE">
    <p:spTree>
      <p:nvGrpSpPr>
        <p:cNvPr id="1" name=""/>
        <p:cNvGrpSpPr/>
        <p:nvPr/>
      </p:nvGrpSpPr>
      <p:grpSpPr>
        <a:xfrm>
          <a:off x="0" y="0"/>
          <a:ext cx="0" cy="0"/>
          <a:chOff x="0" y="0"/>
          <a:chExt cx="0" cy="0"/>
        </a:xfrm>
      </p:grpSpPr>
      <p:pic>
        <p:nvPicPr>
          <p:cNvPr id="2" name="Picture 1" descr="Blue.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0032"/>
          </a:xfrm>
          <a:prstGeom prst="rect">
            <a:avLst/>
          </a:prstGeom>
        </p:spPr>
      </p:pic>
      <p:sp>
        <p:nvSpPr>
          <p:cNvPr id="3" name="Subtitle 2"/>
          <p:cNvSpPr>
            <a:spLocks noGrp="1"/>
          </p:cNvSpPr>
          <p:nvPr>
            <p:ph type="subTitle" idx="1" hasCustomPrompt="1"/>
          </p:nvPr>
        </p:nvSpPr>
        <p:spPr>
          <a:xfrm>
            <a:off x="287929" y="4181856"/>
            <a:ext cx="6919293" cy="665163"/>
          </a:xfrm>
        </p:spPr>
        <p:txBody>
          <a:bodyPr wrap="square" tIns="0" bIns="0"/>
          <a:lstStyle>
            <a:lvl1pPr marL="0" indent="0" algn="l">
              <a:lnSpc>
                <a:spcPct val="100000"/>
              </a:lnSpc>
              <a:buNone/>
              <a:defRPr sz="2000" cap="none"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Text Placeholder 2"/>
          <p:cNvSpPr>
            <a:spLocks noGrp="1"/>
          </p:cNvSpPr>
          <p:nvPr>
            <p:ph type="body" idx="17"/>
          </p:nvPr>
        </p:nvSpPr>
        <p:spPr>
          <a:xfrm>
            <a:off x="247427" y="5627107"/>
            <a:ext cx="2891063" cy="697395"/>
          </a:xfrm>
        </p:spPr>
        <p:txBody>
          <a:bodyPr wrap="square" anchor="b" anchorCtr="0"/>
          <a:lstStyle>
            <a:lvl1pPr marL="0" indent="0" algn="l">
              <a:lnSpc>
                <a:spcPct val="100000"/>
              </a:lnSpc>
              <a:spcBef>
                <a:spcPts val="0"/>
              </a:spcBef>
              <a:buNone/>
              <a:defRPr sz="1200" b="0">
                <a:solidFill>
                  <a:srgbClr val="FFFF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itle 1"/>
          <p:cNvSpPr>
            <a:spLocks noGrp="1"/>
          </p:cNvSpPr>
          <p:nvPr>
            <p:ph type="ctrTitle" hasCustomPrompt="1"/>
          </p:nvPr>
        </p:nvSpPr>
        <p:spPr>
          <a:xfrm>
            <a:off x="242829" y="2816352"/>
            <a:ext cx="6919972" cy="1310219"/>
          </a:xfrm>
        </p:spPr>
        <p:txBody>
          <a:bodyPr wrap="square" tIns="0" bIns="0">
            <a:noAutofit/>
          </a:bodyPr>
          <a:lstStyle>
            <a:lvl1pPr algn="l">
              <a:lnSpc>
                <a:spcPct val="90000"/>
              </a:lnSpc>
              <a:tabLst>
                <a:tab pos="508000" algn="l"/>
              </a:tabLst>
              <a:defRPr sz="4200" b="1" cap="all" baseline="0">
                <a:solidFill>
                  <a:schemeClr val="bg1"/>
                </a:solidFill>
              </a:defRPr>
            </a:lvl1pPr>
          </a:lstStyle>
          <a:p>
            <a:r>
              <a:rPr lang="en-US" dirty="0" smtClean="0"/>
              <a:t>CLICK TO EDIT MASTER TITLE STYLE</a:t>
            </a:r>
            <a:endParaRPr lang="en-US" dirty="0"/>
          </a:p>
        </p:txBody>
      </p:sp>
      <p:sp>
        <p:nvSpPr>
          <p:cNvPr id="6" name="Rectangle 10"/>
          <p:cNvSpPr>
            <a:spLocks noChangeArrowheads="1"/>
          </p:cNvSpPr>
          <p:nvPr userDrawn="1"/>
        </p:nvSpPr>
        <p:spPr bwMode="gray">
          <a:xfrm>
            <a:off x="256821" y="6535579"/>
            <a:ext cx="258917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Arial"/>
                <a:cs typeface="Calibri" charset="0"/>
              </a:rPr>
              <a:t>Copyright </a:t>
            </a:r>
            <a:r>
              <a:rPr kumimoji="0" lang="en-US" sz="600" b="0" i="0" u="none" strike="noStrike" kern="0" cap="none" spc="0" normalizeH="0" baseline="0" noProof="0" dirty="0" smtClean="0">
                <a:ln>
                  <a:noFill/>
                </a:ln>
                <a:solidFill>
                  <a:srgbClr val="FFFFFF"/>
                </a:solidFill>
                <a:effectLst/>
                <a:uLnTx/>
                <a:uFillTx/>
                <a:latin typeface="Arial"/>
                <a:cs typeface="Calibri" charset="0"/>
              </a:rPr>
              <a:t>© 2017 </a:t>
            </a:r>
            <a:r>
              <a:rPr kumimoji="0" lang="en-US" sz="600" b="0" i="0" u="none" strike="noStrike" kern="0" cap="none" spc="0" normalizeH="0" baseline="0" noProof="0" dirty="0">
                <a:ln>
                  <a:noFill/>
                </a:ln>
                <a:solidFill>
                  <a:srgbClr val="FFFFFF"/>
                </a:solidFill>
                <a:effectLst/>
                <a:uLnTx/>
                <a:uFillTx/>
                <a:latin typeface="Arial"/>
                <a:cs typeface="Calibri" charset="0"/>
              </a:rPr>
              <a:t>The Nielsen Company. Confidential and proprietary.</a:t>
            </a:r>
          </a:p>
        </p:txBody>
      </p:sp>
      <p:pic>
        <p:nvPicPr>
          <p:cNvPr id="7" name="Picture 6" descr="Nielsen_R.png"/>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invGray">
          <a:xfrm>
            <a:off x="364067" y="1897566"/>
            <a:ext cx="952280" cy="449007"/>
          </a:xfrm>
          <a:prstGeom prst="rect">
            <a:avLst/>
          </a:prstGeom>
        </p:spPr>
      </p:pic>
    </p:spTree>
    <p:extLst>
      <p:ext uri="{BB962C8B-B14F-4D97-AF65-F5344CB8AC3E}">
        <p14:creationId xmlns:p14="http://schemas.microsoft.com/office/powerpoint/2010/main" val="1874827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08_Side-by-side">
    <p:spTree>
      <p:nvGrpSpPr>
        <p:cNvPr id="1" name=""/>
        <p:cNvGrpSpPr/>
        <p:nvPr/>
      </p:nvGrpSpPr>
      <p:grpSpPr>
        <a:xfrm>
          <a:off x="0" y="0"/>
          <a:ext cx="0" cy="0"/>
          <a:chOff x="0" y="0"/>
          <a:chExt cx="0" cy="0"/>
        </a:xfrm>
      </p:grpSpPr>
      <p:sp>
        <p:nvSpPr>
          <p:cNvPr id="7" name="Text Placeholder 2"/>
          <p:cNvSpPr>
            <a:spLocks noGrp="1"/>
          </p:cNvSpPr>
          <p:nvPr>
            <p:ph type="body" idx="14" hasCustomPrompt="1"/>
          </p:nvPr>
        </p:nvSpPr>
        <p:spPr>
          <a:xfrm>
            <a:off x="594360" y="1801368"/>
            <a:ext cx="4087178" cy="177006"/>
          </a:xfrm>
        </p:spPr>
        <p:txBody>
          <a:bodyPr tIns="0" bIns="0"/>
          <a:lstStyle>
            <a:lvl1pPr marL="0" indent="0">
              <a:spcBef>
                <a:spcPts val="0"/>
              </a:spcBef>
              <a:buNone/>
              <a:defRPr sz="1200" b="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Chart Placeholder 12"/>
          <p:cNvSpPr>
            <a:spLocks noGrp="1"/>
          </p:cNvSpPr>
          <p:nvPr>
            <p:ph type="chart" sz="quarter" idx="16"/>
          </p:nvPr>
        </p:nvSpPr>
        <p:spPr>
          <a:xfrm>
            <a:off x="711200" y="2238121"/>
            <a:ext cx="3970338" cy="3238754"/>
          </a:xfrm>
        </p:spPr>
        <p:txBody>
          <a:bodyPr wrap="none" rtlCol="0">
            <a:noAutofit/>
          </a:bodyPr>
          <a:lstStyle>
            <a:lvl1pPr>
              <a:buFontTx/>
              <a:buNone/>
              <a:defRPr/>
            </a:lvl1pPr>
          </a:lstStyle>
          <a:p>
            <a:pPr lvl="0"/>
            <a:r>
              <a:rPr lang="en-US" noProof="0" dirty="0"/>
              <a:t>Click icon to add chart</a:t>
            </a:r>
          </a:p>
        </p:txBody>
      </p:sp>
      <p:sp>
        <p:nvSpPr>
          <p:cNvPr id="2" name="Title 1"/>
          <p:cNvSpPr>
            <a:spLocks noGrp="1"/>
          </p:cNvSpPr>
          <p:nvPr>
            <p:ph type="title"/>
          </p:nvPr>
        </p:nvSpPr>
        <p:spPr/>
        <p:txBody>
          <a:bodyPr/>
          <a:lstStyle>
            <a:lvl1pPr>
              <a:defRPr baseline="0"/>
            </a:lvl1pPr>
          </a:lstStyle>
          <a:p>
            <a:r>
              <a:rPr lang="en-US"/>
              <a:t>Click to edit Master title style</a:t>
            </a:r>
            <a:endParaRPr lang="en-US" dirty="0"/>
          </a:p>
        </p:txBody>
      </p:sp>
      <p:sp>
        <p:nvSpPr>
          <p:cNvPr id="16" name="Text Placeholder 2"/>
          <p:cNvSpPr>
            <a:spLocks noGrp="1"/>
          </p:cNvSpPr>
          <p:nvPr>
            <p:ph type="body" idx="13" hasCustomPrompt="1"/>
          </p:nvPr>
        </p:nvSpPr>
        <p:spPr>
          <a:xfrm>
            <a:off x="594360" y="1280160"/>
            <a:ext cx="8160322" cy="315118"/>
          </a:xfrm>
        </p:spPr>
        <p:txBody>
          <a:bodyPr tIns="0" bIns="0"/>
          <a:lstStyle>
            <a:lvl1pPr marL="0" indent="0">
              <a:spcBef>
                <a:spcPts val="0"/>
              </a:spcBef>
              <a:buNone/>
              <a:defRPr sz="18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4" name="Chart Placeholder 12"/>
          <p:cNvSpPr>
            <a:spLocks noGrp="1"/>
          </p:cNvSpPr>
          <p:nvPr>
            <p:ph type="chart" sz="quarter" idx="18"/>
          </p:nvPr>
        </p:nvSpPr>
        <p:spPr>
          <a:xfrm>
            <a:off x="4862512" y="2238121"/>
            <a:ext cx="3970338" cy="3238754"/>
          </a:xfrm>
        </p:spPr>
        <p:txBody>
          <a:bodyPr wrap="none" rtlCol="0">
            <a:noAutofit/>
          </a:bodyPr>
          <a:lstStyle>
            <a:lvl1pPr>
              <a:buFontTx/>
              <a:buNone/>
              <a:defRPr/>
            </a:lvl1pPr>
          </a:lstStyle>
          <a:p>
            <a:pPr lvl="0"/>
            <a:r>
              <a:rPr lang="en-US" noProof="0" dirty="0"/>
              <a:t>Click icon to add chart</a:t>
            </a:r>
          </a:p>
        </p:txBody>
      </p:sp>
      <p:sp>
        <p:nvSpPr>
          <p:cNvPr id="15" name="Text Placeholder 2"/>
          <p:cNvSpPr>
            <a:spLocks noGrp="1"/>
          </p:cNvSpPr>
          <p:nvPr>
            <p:ph type="body" idx="19" hasCustomPrompt="1"/>
          </p:nvPr>
        </p:nvSpPr>
        <p:spPr>
          <a:xfrm>
            <a:off x="4811042" y="1801368"/>
            <a:ext cx="4087178" cy="177006"/>
          </a:xfrm>
        </p:spPr>
        <p:txBody>
          <a:bodyPr tIns="0" bIns="0"/>
          <a:lstStyle>
            <a:lvl1pPr marL="0" indent="0">
              <a:spcBef>
                <a:spcPts val="0"/>
              </a:spcBef>
              <a:buNone/>
              <a:defRPr sz="1200" b="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Footer Placeholder 1"/>
          <p:cNvSpPr>
            <a:spLocks noGrp="1"/>
          </p:cNvSpPr>
          <p:nvPr>
            <p:ph type="ftr" sz="quarter" idx="15"/>
          </p:nvPr>
        </p:nvSpPr>
        <p:spPr>
          <a:xfrm>
            <a:off x="609600" y="6095999"/>
            <a:ext cx="8153400" cy="628361"/>
          </a:xfrm>
          <a:prstGeom prst="rect">
            <a:avLst/>
          </a:prstGeom>
        </p:spPr>
        <p:txBody>
          <a:bodyPr/>
          <a:lstStyle>
            <a:lvl1pPr>
              <a:spcBef>
                <a:spcPts val="60"/>
              </a:spcBef>
              <a:defRPr sz="800"/>
            </a:lvl1pPr>
          </a:lstStyle>
          <a:p>
            <a:pPr fontAlgn="base">
              <a:spcAft>
                <a:spcPct val="0"/>
              </a:spcAft>
            </a:pPr>
            <a:r>
              <a:rPr lang="en-US" dirty="0">
                <a:solidFill>
                  <a:srgbClr val="000000"/>
                </a:solidFill>
                <a:latin typeface="Calibri" charset="0"/>
                <a:ea typeface="ＭＳ Ｐゴシック" charset="0"/>
              </a:rPr>
              <a:t>Click to edit text</a:t>
            </a:r>
          </a:p>
        </p:txBody>
      </p:sp>
    </p:spTree>
    <p:extLst>
      <p:ext uri="{BB962C8B-B14F-4D97-AF65-F5344CB8AC3E}">
        <p14:creationId xmlns:p14="http://schemas.microsoft.com/office/powerpoint/2010/main" val="228630471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userDrawn="1">
  <p:cSld name="5_Title N-tab White">
    <p:spTree>
      <p:nvGrpSpPr>
        <p:cNvPr id="1" name=""/>
        <p:cNvGrpSpPr/>
        <p:nvPr/>
      </p:nvGrpSpPr>
      <p:grpSpPr>
        <a:xfrm>
          <a:off x="0" y="0"/>
          <a:ext cx="0" cy="0"/>
          <a:chOff x="0" y="0"/>
          <a:chExt cx="0" cy="0"/>
        </a:xfrm>
      </p:grpSpPr>
      <p:pic>
        <p:nvPicPr>
          <p:cNvPr id="10" name="Picture 9" descr="Blue Strip.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76732" cy="6858000"/>
          </a:xfrm>
          <a:prstGeom prst="rect">
            <a:avLst/>
          </a:prstGeom>
        </p:spPr>
      </p:pic>
      <p:sp>
        <p:nvSpPr>
          <p:cNvPr id="19" name="Title 1"/>
          <p:cNvSpPr>
            <a:spLocks noGrp="1"/>
          </p:cNvSpPr>
          <p:nvPr>
            <p:ph type="ctrTitle" hasCustomPrompt="1"/>
          </p:nvPr>
        </p:nvSpPr>
        <p:spPr>
          <a:xfrm>
            <a:off x="296538" y="2817733"/>
            <a:ext cx="7020154" cy="1310219"/>
          </a:xfrm>
        </p:spPr>
        <p:txBody>
          <a:bodyPr wrap="square" tIns="0" bIns="0">
            <a:noAutofit/>
          </a:bodyPr>
          <a:lstStyle>
            <a:lvl1pPr algn="l">
              <a:lnSpc>
                <a:spcPct val="90000"/>
              </a:lnSpc>
              <a:tabLst>
                <a:tab pos="508000" algn="l"/>
              </a:tabLst>
              <a:defRPr sz="4200" b="1" cap="all" baseline="0">
                <a:solidFill>
                  <a:schemeClr val="tx2"/>
                </a:solidFill>
              </a:defRPr>
            </a:lvl1pPr>
          </a:lstStyle>
          <a:p>
            <a:r>
              <a:rPr lang="en-US" dirty="0" smtClean="0"/>
              <a:t>CLICK TO EDIT MASTER TITLE STYLE</a:t>
            </a:r>
            <a:endParaRPr lang="en-US" dirty="0"/>
          </a:p>
        </p:txBody>
      </p:sp>
      <p:sp>
        <p:nvSpPr>
          <p:cNvPr id="20" name="Subtitle 2"/>
          <p:cNvSpPr>
            <a:spLocks noGrp="1"/>
          </p:cNvSpPr>
          <p:nvPr>
            <p:ph type="subTitle" idx="1" hasCustomPrompt="1"/>
          </p:nvPr>
        </p:nvSpPr>
        <p:spPr>
          <a:xfrm>
            <a:off x="369106" y="4185340"/>
            <a:ext cx="7020154" cy="569896"/>
          </a:xfrm>
        </p:spPr>
        <p:txBody>
          <a:bodyPr wrap="square" tIns="0" bIns="0"/>
          <a:lstStyle>
            <a:lvl1pPr marL="0" indent="0" algn="l">
              <a:lnSpc>
                <a:spcPct val="100000"/>
              </a:lnSpc>
              <a:buNone/>
              <a:defRPr sz="2000" cap="none"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1" name="Text Placeholder 2"/>
          <p:cNvSpPr>
            <a:spLocks noGrp="1"/>
          </p:cNvSpPr>
          <p:nvPr>
            <p:ph type="body" idx="17"/>
          </p:nvPr>
        </p:nvSpPr>
        <p:spPr>
          <a:xfrm>
            <a:off x="296539" y="5995544"/>
            <a:ext cx="2891063" cy="697395"/>
          </a:xfrm>
        </p:spPr>
        <p:txBody>
          <a:bodyPr wrap="square" anchor="b" anchorCtr="0"/>
          <a:lstStyle>
            <a:lvl1pPr marL="0" indent="0" algn="l">
              <a:lnSpc>
                <a:spcPct val="100000"/>
              </a:lnSpc>
              <a:spcBef>
                <a:spcPts val="0"/>
              </a:spcBef>
              <a:buNone/>
              <a:defRPr sz="12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Rectangle 10"/>
          <p:cNvSpPr>
            <a:spLocks noChangeArrowheads="1"/>
          </p:cNvSpPr>
          <p:nvPr userDrawn="1"/>
        </p:nvSpPr>
        <p:spPr bwMode="gray">
          <a:xfrm rot="16200000">
            <a:off x="-1112858" y="4992064"/>
            <a:ext cx="238238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sz="600" dirty="0">
                <a:solidFill>
                  <a:schemeClr val="bg1"/>
                </a:solidFill>
                <a:latin typeface="+mn-lt"/>
                <a:cs typeface="Calibri" charset="0"/>
              </a:rPr>
              <a:t>Copyright </a:t>
            </a:r>
            <a:r>
              <a:rPr lang="en-US" sz="600" dirty="0" smtClean="0">
                <a:solidFill>
                  <a:schemeClr val="bg1"/>
                </a:solidFill>
                <a:latin typeface="+mn-lt"/>
                <a:cs typeface="Calibri" charset="0"/>
              </a:rPr>
              <a:t>© 2017 </a:t>
            </a:r>
            <a:r>
              <a:rPr lang="en-US" sz="600" dirty="0">
                <a:solidFill>
                  <a:schemeClr val="bg1"/>
                </a:solidFill>
                <a:latin typeface="+mn-lt"/>
                <a:cs typeface="Calibri" charset="0"/>
              </a:rPr>
              <a:t>The Nielsen Company. Confidential and proprietary.</a:t>
            </a:r>
          </a:p>
        </p:txBody>
      </p:sp>
      <p:pic>
        <p:nvPicPr>
          <p:cNvPr id="12" name="Picture 11" descr="N Element Tab Square-Blue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9340" y="1840337"/>
            <a:ext cx="378801" cy="505292"/>
          </a:xfrm>
          <a:prstGeom prst="rect">
            <a:avLst/>
          </a:prstGeom>
        </p:spPr>
      </p:pic>
    </p:spTree>
    <p:extLst>
      <p:ext uri="{BB962C8B-B14F-4D97-AF65-F5344CB8AC3E}">
        <p14:creationId xmlns:p14="http://schemas.microsoft.com/office/powerpoint/2010/main" val="82423057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a:t>Click to edit Master title style</a:t>
            </a:r>
            <a:endParaRPr lang="zh-HK" altLang="en-US"/>
          </a:p>
        </p:txBody>
      </p:sp>
      <p:sp>
        <p:nvSpPr>
          <p:cNvPr id="3" name="Footer Placeholder 2"/>
          <p:cNvSpPr>
            <a:spLocks noGrp="1"/>
          </p:cNvSpPr>
          <p:nvPr>
            <p:ph type="ftr" sz="quarter" idx="10"/>
          </p:nvPr>
        </p:nvSpPr>
        <p:spPr>
          <a:xfrm>
            <a:off x="7454900" y="6324600"/>
            <a:ext cx="1495425" cy="304800"/>
          </a:xfrm>
          <a:prstGeom prst="rect">
            <a:avLst/>
          </a:prstGeom>
        </p:spPr>
        <p:txBody>
          <a:bodyPr/>
          <a:lstStyle>
            <a:lvl1pPr>
              <a:defRPr/>
            </a:lvl1pPr>
          </a:lstStyle>
          <a:p>
            <a:pPr fontAlgn="base">
              <a:spcBef>
                <a:spcPct val="0"/>
              </a:spcBef>
              <a:spcAft>
                <a:spcPct val="0"/>
              </a:spcAft>
            </a:pPr>
            <a:r>
              <a:rPr lang="en-US" altLang="zh-CN">
                <a:solidFill>
                  <a:srgbClr val="5F5F5F"/>
                </a:solidFill>
                <a:latin typeface="Calibri" charset="0"/>
                <a:ea typeface="ＭＳ Ｐゴシック" charset="0"/>
              </a:rPr>
              <a:t>MSci Orientation</a:t>
            </a:r>
          </a:p>
        </p:txBody>
      </p:sp>
    </p:spTree>
    <p:extLst>
      <p:ext uri="{BB962C8B-B14F-4D97-AF65-F5344CB8AC3E}">
        <p14:creationId xmlns:p14="http://schemas.microsoft.com/office/powerpoint/2010/main" val="171374366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6" Type="http://schemas.openxmlformats.org/officeDocument/2006/relationships/slideLayout" Target="../slideLayouts/slideLayout76.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87" Type="http://schemas.openxmlformats.org/officeDocument/2006/relationships/slideLayout" Target="../slideLayouts/slideLayout87.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90" Type="http://schemas.openxmlformats.org/officeDocument/2006/relationships/slideLayout" Target="../slideLayouts/slideLayout90.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image" Target="../media/image1.jpeg"/><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descr="Blue Stri.jpg"/>
          <p:cNvPicPr>
            <a:picLocks noChangeAspect="1"/>
          </p:cNvPicPr>
          <p:nvPr userDrawn="1"/>
        </p:nvPicPr>
        <p:blipFill>
          <a:blip r:embed="rId93" cstate="email">
            <a:extLst>
              <a:ext uri="{28A0092B-C50C-407E-A947-70E740481C1C}">
                <a14:useLocalDpi xmlns:a14="http://schemas.microsoft.com/office/drawing/2010/main" val="0"/>
              </a:ext>
            </a:extLst>
          </a:blip>
          <a:stretch>
            <a:fillRect/>
          </a:stretch>
        </p:blipFill>
        <p:spPr>
          <a:xfrm>
            <a:off x="0" y="0"/>
            <a:ext cx="231648" cy="6858000"/>
          </a:xfrm>
          <a:prstGeom prst="rect">
            <a:avLst/>
          </a:prstGeom>
        </p:spPr>
      </p:pic>
      <p:sp>
        <p:nvSpPr>
          <p:cNvPr id="1027" name="Rectangle 10"/>
          <p:cNvSpPr>
            <a:spLocks noChangeArrowheads="1"/>
          </p:cNvSpPr>
          <p:nvPr/>
        </p:nvSpPr>
        <p:spPr bwMode="gray">
          <a:xfrm rot="-5400000">
            <a:off x="-1180192" y="5435465"/>
            <a:ext cx="256993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50000"/>
              </a:spcBef>
              <a:spcAft>
                <a:spcPct val="0"/>
              </a:spcAft>
            </a:pPr>
            <a:r>
              <a:rPr lang="en-US" sz="600" dirty="0">
                <a:solidFill>
                  <a:srgbClr val="FFFFFF"/>
                </a:solidFill>
                <a:ea typeface="ＭＳ Ｐゴシック" charset="0"/>
                <a:cs typeface="Calibri" charset="0"/>
              </a:rPr>
              <a:t>Copyright © 2017 The Nielsen Company. Confidential and proprietary.</a:t>
            </a:r>
          </a:p>
        </p:txBody>
      </p:sp>
      <p:sp>
        <p:nvSpPr>
          <p:cNvPr id="2" name="Title Placeholder 1"/>
          <p:cNvSpPr>
            <a:spLocks noGrp="1"/>
          </p:cNvSpPr>
          <p:nvPr>
            <p:ph type="title"/>
          </p:nvPr>
        </p:nvSpPr>
        <p:spPr>
          <a:xfrm>
            <a:off x="593725" y="676275"/>
            <a:ext cx="8166100" cy="571500"/>
          </a:xfrm>
          <a:prstGeom prst="rect">
            <a:avLst/>
          </a:prstGeom>
        </p:spPr>
        <p:txBody>
          <a:bodyPr vert="horz" wrap="square" lIns="91440" tIns="0" rIns="91440" bIns="0" rtlCol="0" anchor="b" anchorCtr="0">
            <a:noAutofit/>
          </a:bodyPr>
          <a:lstStyle/>
          <a:p>
            <a:r>
              <a:rPr lang="en-US" dirty="0"/>
              <a:t>Click to edit Master title style</a:t>
            </a:r>
          </a:p>
        </p:txBody>
      </p:sp>
      <p:sp>
        <p:nvSpPr>
          <p:cNvPr id="1029" name="Text Placeholder 2"/>
          <p:cNvSpPr>
            <a:spLocks noGrp="1"/>
          </p:cNvSpPr>
          <p:nvPr>
            <p:ph type="body" idx="1"/>
          </p:nvPr>
        </p:nvSpPr>
        <p:spPr bwMode="auto">
          <a:xfrm>
            <a:off x="593725" y="2020888"/>
            <a:ext cx="8166100" cy="407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0" name="Text Box 17"/>
          <p:cNvSpPr txBox="1">
            <a:spLocks noChangeArrowheads="1"/>
          </p:cNvSpPr>
          <p:nvPr/>
        </p:nvSpPr>
        <p:spPr bwMode="auto">
          <a:xfrm>
            <a:off x="8877412" y="6600632"/>
            <a:ext cx="14106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fontAlgn="base">
              <a:spcBef>
                <a:spcPct val="0"/>
              </a:spcBef>
              <a:spcAft>
                <a:spcPct val="0"/>
              </a:spcAft>
              <a:defRPr/>
            </a:pPr>
            <a:fld id="{821CED4D-CD75-B444-97CD-3B51795349D8}" type="slidenum">
              <a:rPr lang="en-US" sz="900" smtClean="0">
                <a:solidFill>
                  <a:srgbClr val="000000"/>
                </a:solidFill>
                <a:latin typeface="Arial"/>
              </a:rPr>
              <a:pPr algn="ctr" fontAlgn="base">
                <a:spcBef>
                  <a:spcPct val="0"/>
                </a:spcBef>
                <a:spcAft>
                  <a:spcPct val="0"/>
                </a:spcAft>
                <a:defRPr/>
              </a:pPr>
              <a:t>‹#›</a:t>
            </a:fld>
            <a:endParaRPr lang="en-US" sz="900" dirty="0">
              <a:solidFill>
                <a:srgbClr val="000000"/>
              </a:solidFill>
              <a:latin typeface="Arial"/>
            </a:endParaRPr>
          </a:p>
        </p:txBody>
      </p:sp>
      <p:pic>
        <p:nvPicPr>
          <p:cNvPr id="3" name="Picture 2" descr="N-Element-Tab-Blue_RGB.png"/>
          <p:cNvPicPr>
            <a:picLocks noChangeAspect="1"/>
          </p:cNvPicPr>
          <p:nvPr userDrawn="1"/>
        </p:nvPicPr>
        <p:blipFill>
          <a:blip r:embed="rId94" cstate="email">
            <a:extLst>
              <a:ext uri="{28A0092B-C50C-407E-A947-70E740481C1C}">
                <a14:useLocalDpi xmlns:a14="http://schemas.microsoft.com/office/drawing/2010/main" val="0"/>
              </a:ext>
            </a:extLst>
          </a:blip>
          <a:stretch>
            <a:fillRect/>
          </a:stretch>
        </p:blipFill>
        <p:spPr>
          <a:xfrm>
            <a:off x="8610600" y="0"/>
            <a:ext cx="236415" cy="339912"/>
          </a:xfrm>
          <a:prstGeom prst="rect">
            <a:avLst/>
          </a:prstGeom>
        </p:spPr>
      </p:pic>
    </p:spTree>
    <p:extLst>
      <p:ext uri="{BB962C8B-B14F-4D97-AF65-F5344CB8AC3E}">
        <p14:creationId xmlns:p14="http://schemas.microsoft.com/office/powerpoint/2010/main" val="1883131444"/>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 id="2147483788" r:id="rId20"/>
    <p:sldLayoutId id="2147483789" r:id="rId21"/>
    <p:sldLayoutId id="2147483790" r:id="rId22"/>
    <p:sldLayoutId id="2147483791" r:id="rId23"/>
    <p:sldLayoutId id="2147483792" r:id="rId24"/>
    <p:sldLayoutId id="2147483793" r:id="rId25"/>
    <p:sldLayoutId id="2147483794" r:id="rId26"/>
    <p:sldLayoutId id="2147483795" r:id="rId27"/>
    <p:sldLayoutId id="2147483796" r:id="rId28"/>
    <p:sldLayoutId id="2147483797" r:id="rId29"/>
    <p:sldLayoutId id="2147483798" r:id="rId30"/>
    <p:sldLayoutId id="2147483799" r:id="rId31"/>
    <p:sldLayoutId id="2147483800" r:id="rId32"/>
    <p:sldLayoutId id="2147483801" r:id="rId33"/>
    <p:sldLayoutId id="2147483802" r:id="rId34"/>
    <p:sldLayoutId id="2147483803" r:id="rId35"/>
    <p:sldLayoutId id="2147483804" r:id="rId36"/>
    <p:sldLayoutId id="2147483805" r:id="rId37"/>
    <p:sldLayoutId id="2147483806" r:id="rId38"/>
    <p:sldLayoutId id="2147483807" r:id="rId39"/>
    <p:sldLayoutId id="2147483808" r:id="rId40"/>
    <p:sldLayoutId id="2147483809" r:id="rId41"/>
    <p:sldLayoutId id="2147483810" r:id="rId42"/>
    <p:sldLayoutId id="2147483811" r:id="rId43"/>
    <p:sldLayoutId id="2147483812" r:id="rId44"/>
    <p:sldLayoutId id="2147483813" r:id="rId45"/>
    <p:sldLayoutId id="2147483814" r:id="rId46"/>
    <p:sldLayoutId id="2147483815" r:id="rId47"/>
    <p:sldLayoutId id="2147483816" r:id="rId48"/>
    <p:sldLayoutId id="2147483817" r:id="rId49"/>
    <p:sldLayoutId id="2147483818" r:id="rId50"/>
    <p:sldLayoutId id="2147483819" r:id="rId51"/>
    <p:sldLayoutId id="2147483820" r:id="rId52"/>
    <p:sldLayoutId id="2147483821" r:id="rId53"/>
    <p:sldLayoutId id="2147483822" r:id="rId54"/>
    <p:sldLayoutId id="2147483823" r:id="rId55"/>
    <p:sldLayoutId id="2147483824" r:id="rId56"/>
    <p:sldLayoutId id="2147483825" r:id="rId57"/>
    <p:sldLayoutId id="2147483826" r:id="rId58"/>
    <p:sldLayoutId id="2147483827" r:id="rId59"/>
    <p:sldLayoutId id="2147483828" r:id="rId60"/>
    <p:sldLayoutId id="2147483829" r:id="rId61"/>
    <p:sldLayoutId id="2147483830" r:id="rId62"/>
    <p:sldLayoutId id="2147483831" r:id="rId63"/>
    <p:sldLayoutId id="2147483832" r:id="rId64"/>
    <p:sldLayoutId id="2147483833" r:id="rId65"/>
    <p:sldLayoutId id="2147483834" r:id="rId66"/>
    <p:sldLayoutId id="2147483835" r:id="rId67"/>
    <p:sldLayoutId id="2147483836" r:id="rId68"/>
    <p:sldLayoutId id="2147483837" r:id="rId69"/>
    <p:sldLayoutId id="2147483838" r:id="rId70"/>
    <p:sldLayoutId id="2147483839" r:id="rId71"/>
    <p:sldLayoutId id="2147483840" r:id="rId72"/>
    <p:sldLayoutId id="2147483841" r:id="rId73"/>
    <p:sldLayoutId id="2147483842" r:id="rId74"/>
    <p:sldLayoutId id="2147483843" r:id="rId75"/>
    <p:sldLayoutId id="2147483844" r:id="rId76"/>
    <p:sldLayoutId id="2147483845" r:id="rId77"/>
    <p:sldLayoutId id="2147483846" r:id="rId78"/>
    <p:sldLayoutId id="2147483847" r:id="rId79"/>
    <p:sldLayoutId id="2147483848" r:id="rId80"/>
    <p:sldLayoutId id="2147483849" r:id="rId81"/>
    <p:sldLayoutId id="2147483850" r:id="rId82"/>
    <p:sldLayoutId id="2147483851" r:id="rId83"/>
    <p:sldLayoutId id="2147483852" r:id="rId84"/>
    <p:sldLayoutId id="2147483853" r:id="rId85"/>
    <p:sldLayoutId id="2147483854" r:id="rId86"/>
    <p:sldLayoutId id="2147483855" r:id="rId87"/>
    <p:sldLayoutId id="2147483859" r:id="rId88"/>
    <p:sldLayoutId id="2147483857" r:id="rId89"/>
    <p:sldLayoutId id="2147483858" r:id="rId90"/>
    <p:sldLayoutId id="2147483860" r:id="rId91"/>
  </p:sldLayoutIdLst>
  <p:hf sldNum="0" hdr="0" dt="0"/>
  <p:txStyles>
    <p:titleStyle>
      <a:lvl1pPr algn="l" defTabSz="457200" rtl="0" eaLnBrk="1" fontAlgn="base" hangingPunct="1">
        <a:spcBef>
          <a:spcPct val="0"/>
        </a:spcBef>
        <a:spcAft>
          <a:spcPct val="0"/>
        </a:spcAft>
        <a:defRPr sz="3000" b="1" kern="1200" cap="all">
          <a:solidFill>
            <a:schemeClr val="tx2"/>
          </a:solidFill>
          <a:latin typeface="+mj-lt"/>
          <a:ea typeface="ＭＳ Ｐゴシック" charset="0"/>
          <a:cs typeface="ＭＳ Ｐゴシック" charset="0"/>
        </a:defRPr>
      </a:lvl1pPr>
      <a:lvl2pPr algn="l" defTabSz="457200" rtl="0" eaLnBrk="1" fontAlgn="base" hangingPunct="1">
        <a:spcBef>
          <a:spcPct val="0"/>
        </a:spcBef>
        <a:spcAft>
          <a:spcPct val="0"/>
        </a:spcAft>
        <a:defRPr sz="3000">
          <a:solidFill>
            <a:srgbClr val="009DD9"/>
          </a:solidFill>
          <a:latin typeface="Calibri" charset="0"/>
          <a:ea typeface="ＭＳ Ｐゴシック" charset="0"/>
          <a:cs typeface="ＭＳ Ｐゴシック" charset="0"/>
        </a:defRPr>
      </a:lvl2pPr>
      <a:lvl3pPr algn="l" defTabSz="457200" rtl="0" eaLnBrk="1" fontAlgn="base" hangingPunct="1">
        <a:spcBef>
          <a:spcPct val="0"/>
        </a:spcBef>
        <a:spcAft>
          <a:spcPct val="0"/>
        </a:spcAft>
        <a:defRPr sz="3000">
          <a:solidFill>
            <a:srgbClr val="009DD9"/>
          </a:solidFill>
          <a:latin typeface="Calibri" charset="0"/>
          <a:ea typeface="ＭＳ Ｐゴシック" charset="0"/>
          <a:cs typeface="ＭＳ Ｐゴシック" charset="0"/>
        </a:defRPr>
      </a:lvl3pPr>
      <a:lvl4pPr algn="l" defTabSz="457200" rtl="0" eaLnBrk="1" fontAlgn="base" hangingPunct="1">
        <a:spcBef>
          <a:spcPct val="0"/>
        </a:spcBef>
        <a:spcAft>
          <a:spcPct val="0"/>
        </a:spcAft>
        <a:defRPr sz="3000">
          <a:solidFill>
            <a:srgbClr val="009DD9"/>
          </a:solidFill>
          <a:latin typeface="Calibri" charset="0"/>
          <a:ea typeface="ＭＳ Ｐゴシック" charset="0"/>
          <a:cs typeface="ＭＳ Ｐゴシック" charset="0"/>
        </a:defRPr>
      </a:lvl4pPr>
      <a:lvl5pPr algn="l" defTabSz="457200" rtl="0" eaLnBrk="1" fontAlgn="base" hangingPunct="1">
        <a:spcBef>
          <a:spcPct val="0"/>
        </a:spcBef>
        <a:spcAft>
          <a:spcPct val="0"/>
        </a:spcAft>
        <a:defRPr sz="3000">
          <a:solidFill>
            <a:srgbClr val="009DD9"/>
          </a:solidFill>
          <a:latin typeface="Calibri" charset="0"/>
          <a:ea typeface="ＭＳ Ｐゴシック" charset="0"/>
          <a:cs typeface="ＭＳ Ｐゴシック" charset="0"/>
        </a:defRPr>
      </a:lvl5pPr>
      <a:lvl6pPr marL="457200" algn="l" defTabSz="457200" rtl="0" eaLnBrk="1" fontAlgn="base" hangingPunct="1">
        <a:spcBef>
          <a:spcPct val="0"/>
        </a:spcBef>
        <a:spcAft>
          <a:spcPct val="0"/>
        </a:spcAft>
        <a:defRPr sz="3000">
          <a:solidFill>
            <a:srgbClr val="009DD9"/>
          </a:solidFill>
          <a:latin typeface="Calibri" charset="0"/>
          <a:ea typeface="ＭＳ Ｐゴシック" charset="0"/>
          <a:cs typeface="ＭＳ Ｐゴシック" charset="0"/>
        </a:defRPr>
      </a:lvl6pPr>
      <a:lvl7pPr marL="914400" algn="l" defTabSz="457200" rtl="0" eaLnBrk="1" fontAlgn="base" hangingPunct="1">
        <a:spcBef>
          <a:spcPct val="0"/>
        </a:spcBef>
        <a:spcAft>
          <a:spcPct val="0"/>
        </a:spcAft>
        <a:defRPr sz="3000">
          <a:solidFill>
            <a:srgbClr val="009DD9"/>
          </a:solidFill>
          <a:latin typeface="Calibri" charset="0"/>
          <a:ea typeface="ＭＳ Ｐゴシック" charset="0"/>
          <a:cs typeface="ＭＳ Ｐゴシック" charset="0"/>
        </a:defRPr>
      </a:lvl7pPr>
      <a:lvl8pPr marL="1371600" algn="l" defTabSz="457200" rtl="0" eaLnBrk="1" fontAlgn="base" hangingPunct="1">
        <a:spcBef>
          <a:spcPct val="0"/>
        </a:spcBef>
        <a:spcAft>
          <a:spcPct val="0"/>
        </a:spcAft>
        <a:defRPr sz="3000">
          <a:solidFill>
            <a:srgbClr val="009DD9"/>
          </a:solidFill>
          <a:latin typeface="Calibri" charset="0"/>
          <a:ea typeface="ＭＳ Ｐゴシック" charset="0"/>
          <a:cs typeface="ＭＳ Ｐゴシック" charset="0"/>
        </a:defRPr>
      </a:lvl8pPr>
      <a:lvl9pPr marL="1828800" algn="l" defTabSz="457200" rtl="0" eaLnBrk="1" fontAlgn="base" hangingPunct="1">
        <a:spcBef>
          <a:spcPct val="0"/>
        </a:spcBef>
        <a:spcAft>
          <a:spcPct val="0"/>
        </a:spcAft>
        <a:defRPr sz="3000">
          <a:solidFill>
            <a:srgbClr val="009DD9"/>
          </a:solidFill>
          <a:latin typeface="Calibri" charset="0"/>
          <a:ea typeface="ＭＳ Ｐゴシック" charset="0"/>
          <a:cs typeface="ＭＳ Ｐゴシック" charset="0"/>
        </a:defRPr>
      </a:lvl9pPr>
    </p:titleStyle>
    <p:bodyStyle>
      <a:lvl1pPr marL="230188" indent="-230188" algn="l" defTabSz="457200" rtl="0" eaLnBrk="1" fontAlgn="base" hangingPunct="1">
        <a:spcBef>
          <a:spcPts val="800"/>
        </a:spcBef>
        <a:spcAft>
          <a:spcPct val="0"/>
        </a:spcAft>
        <a:buClr>
          <a:schemeClr val="tx2"/>
        </a:buClr>
        <a:buFont typeface="Arial" charset="0"/>
        <a:buChar char="•"/>
        <a:defRPr kern="1200">
          <a:solidFill>
            <a:schemeClr val="tx2"/>
          </a:solidFill>
          <a:latin typeface="+mn-lt"/>
          <a:ea typeface="ＭＳ Ｐゴシック" charset="0"/>
          <a:cs typeface="ＭＳ Ｐゴシック" charset="0"/>
        </a:defRPr>
      </a:lvl1pPr>
      <a:lvl2pPr marL="461963" indent="-242888" algn="l" defTabSz="569913" rtl="0" eaLnBrk="1" fontAlgn="base" hangingPunct="1">
        <a:spcBef>
          <a:spcPts val="800"/>
        </a:spcBef>
        <a:spcAft>
          <a:spcPct val="0"/>
        </a:spcAft>
        <a:buClr>
          <a:schemeClr val="tx2"/>
        </a:buClr>
        <a:buFont typeface="Arial" charset="0"/>
        <a:buChar char="•"/>
        <a:defRPr sz="1600" kern="1200">
          <a:solidFill>
            <a:schemeClr val="tx2"/>
          </a:solidFill>
          <a:latin typeface="+mn-lt"/>
          <a:ea typeface="ＭＳ Ｐゴシック" charset="0"/>
          <a:cs typeface="+mn-cs"/>
        </a:defRPr>
      </a:lvl2pPr>
      <a:lvl3pPr marL="681038" indent="-227013" algn="l" defTabSz="457200" rtl="0" eaLnBrk="1" fontAlgn="base" hangingPunct="1">
        <a:spcBef>
          <a:spcPts val="700"/>
        </a:spcBef>
        <a:spcAft>
          <a:spcPct val="0"/>
        </a:spcAft>
        <a:buClr>
          <a:schemeClr val="tx2"/>
        </a:buClr>
        <a:buFont typeface="Arial" charset="0"/>
        <a:buChar char="•"/>
        <a:defRPr sz="1400" kern="1200">
          <a:solidFill>
            <a:schemeClr val="tx2"/>
          </a:solidFill>
          <a:latin typeface="+mn-lt"/>
          <a:ea typeface="ＭＳ Ｐゴシック" charset="0"/>
          <a:cs typeface="+mn-cs"/>
        </a:defRPr>
      </a:lvl3pPr>
      <a:lvl4pPr marL="912813" indent="-222250" algn="l" defTabSz="211138" rtl="0" eaLnBrk="1" fontAlgn="base" hangingPunct="1">
        <a:spcBef>
          <a:spcPts val="700"/>
        </a:spcBef>
        <a:spcAft>
          <a:spcPct val="0"/>
        </a:spcAft>
        <a:buClr>
          <a:schemeClr val="tx2"/>
        </a:buClr>
        <a:buFont typeface="Arial" charset="0"/>
        <a:buChar char="•"/>
        <a:defRPr sz="1200" kern="1200">
          <a:solidFill>
            <a:schemeClr val="tx2"/>
          </a:solidFill>
          <a:latin typeface="+mn-lt"/>
          <a:ea typeface="ＭＳ Ｐゴシック" charset="0"/>
          <a:cs typeface="+mn-cs"/>
        </a:defRPr>
      </a:lvl4pPr>
      <a:lvl5pPr marL="1143000" indent="-227013" algn="l" defTabSz="457200" rtl="0" eaLnBrk="1" fontAlgn="base" hangingPunct="1">
        <a:spcBef>
          <a:spcPts val="700"/>
        </a:spcBef>
        <a:spcAft>
          <a:spcPct val="0"/>
        </a:spcAft>
        <a:buClr>
          <a:schemeClr val="tx2"/>
        </a:buClr>
        <a:buFont typeface="Arial" charset="0"/>
        <a:buChar char="•"/>
        <a:defRPr sz="1200" kern="1200">
          <a:solidFill>
            <a:schemeClr val="tx2"/>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8.xml"/></Relationships>
</file>

<file path=ppt/slides/_rels/slide11.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88.xml"/></Relationships>
</file>

<file path=ppt/slides/_rels/slide12.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91.xml"/></Relationships>
</file>

<file path=ppt/slides/_rels/slide13.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88.xml"/></Relationships>
</file>

<file path=ppt/slides/_rels/slide14.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91.xml"/></Relationships>
</file>

<file path=ppt/slides/_rels/slide15.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88.xml"/></Relationships>
</file>

<file path=ppt/slides/_rels/slide16.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8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8.xml"/><Relationship Id="rId1" Type="http://schemas.openxmlformats.org/officeDocument/2006/relationships/vmlDrawing" Target="../drawings/vmlDrawing5.vml"/><Relationship Id="rId5" Type="http://schemas.openxmlformats.org/officeDocument/2006/relationships/image" Target="../media/image31.emf"/><Relationship Id="rId4" Type="http://schemas.openxmlformats.org/officeDocument/2006/relationships/package" Target="../embeddings/Microsoft_Excel_Binary_Worksheet16.xlsb"/></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Excel_Binary_Worksheet17.xlsb"/><Relationship Id="rId2" Type="http://schemas.openxmlformats.org/officeDocument/2006/relationships/slideLayout" Target="../slideLayouts/slideLayout88.xml"/><Relationship Id="rId1" Type="http://schemas.openxmlformats.org/officeDocument/2006/relationships/vmlDrawing" Target="../drawings/vmlDrawing6.vml"/><Relationship Id="rId4" Type="http://schemas.openxmlformats.org/officeDocument/2006/relationships/image" Target="../media/image32.e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8.xml"/><Relationship Id="rId1" Type="http://schemas.openxmlformats.org/officeDocument/2006/relationships/vmlDrawing" Target="../drawings/vmlDrawing7.vml"/><Relationship Id="rId5" Type="http://schemas.openxmlformats.org/officeDocument/2006/relationships/image" Target="../media/image33.emf"/><Relationship Id="rId4" Type="http://schemas.openxmlformats.org/officeDocument/2006/relationships/package" Target="../embeddings/Microsoft_Excel_Worksheet18.xlsx"/></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8.xml"/><Relationship Id="rId1" Type="http://schemas.openxmlformats.org/officeDocument/2006/relationships/vmlDrawing" Target="../drawings/vmlDrawing8.vml"/><Relationship Id="rId5" Type="http://schemas.openxmlformats.org/officeDocument/2006/relationships/image" Target="../media/image34.emf"/><Relationship Id="rId4" Type="http://schemas.openxmlformats.org/officeDocument/2006/relationships/package" Target="../embeddings/Microsoft_Excel_Worksheet19.xlsx"/></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8.xml"/><Relationship Id="rId1" Type="http://schemas.openxmlformats.org/officeDocument/2006/relationships/vmlDrawing" Target="../drawings/vmlDrawing9.vml"/><Relationship Id="rId5" Type="http://schemas.openxmlformats.org/officeDocument/2006/relationships/image" Target="../media/image35.emf"/><Relationship Id="rId4" Type="http://schemas.openxmlformats.org/officeDocument/2006/relationships/package" Target="../embeddings/Microsoft_Excel_Worksheet20.xlsx"/></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8.xml"/><Relationship Id="rId1" Type="http://schemas.openxmlformats.org/officeDocument/2006/relationships/vmlDrawing" Target="../drawings/vmlDrawing10.vml"/><Relationship Id="rId5" Type="http://schemas.openxmlformats.org/officeDocument/2006/relationships/image" Target="../media/image36.emf"/><Relationship Id="rId4" Type="http://schemas.openxmlformats.org/officeDocument/2006/relationships/package" Target="../embeddings/Microsoft_Excel_Worksheet21.xlsx"/></Relationships>
</file>

<file path=ppt/slides/_rels/slide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openxmlformats.org/officeDocument/2006/relationships/slideLayout" Target="../slideLayouts/slideLayout88.xml"/><Relationship Id="rId1" Type="http://schemas.openxmlformats.org/officeDocument/2006/relationships/vmlDrawing" Target="../drawings/vmlDrawing11.vml"/><Relationship Id="rId6" Type="http://schemas.openxmlformats.org/officeDocument/2006/relationships/image" Target="../media/image38.emf"/><Relationship Id="rId5" Type="http://schemas.openxmlformats.org/officeDocument/2006/relationships/package" Target="../embeddings/Microsoft_Excel_Worksheet23.xlsx"/><Relationship Id="rId4" Type="http://schemas.openxmlformats.org/officeDocument/2006/relationships/image" Target="../media/image37.emf"/></Relationships>
</file>

<file path=ppt/slides/_rels/slide24.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openxmlformats.org/officeDocument/2006/relationships/slideLayout" Target="../slideLayouts/slideLayout88.xml"/><Relationship Id="rId1" Type="http://schemas.openxmlformats.org/officeDocument/2006/relationships/vmlDrawing" Target="../drawings/vmlDrawing12.vml"/><Relationship Id="rId6" Type="http://schemas.openxmlformats.org/officeDocument/2006/relationships/image" Target="../media/image40.emf"/><Relationship Id="rId5" Type="http://schemas.openxmlformats.org/officeDocument/2006/relationships/package" Target="../embeddings/Microsoft_Excel_Worksheet25.xlsx"/><Relationship Id="rId4" Type="http://schemas.openxmlformats.org/officeDocument/2006/relationships/image" Target="../media/image39.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8.xml"/></Relationships>
</file>

<file path=ppt/slides/_rels/slide29.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13.xml"/><Relationship Id="rId1" Type="http://schemas.openxmlformats.org/officeDocument/2006/relationships/slideLayout" Target="../slideLayouts/slideLayout8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8.xml"/><Relationship Id="rId1" Type="http://schemas.openxmlformats.org/officeDocument/2006/relationships/vmlDrawing" Target="../drawings/vmlDrawing1.vml"/><Relationship Id="rId5" Type="http://schemas.openxmlformats.org/officeDocument/2006/relationships/image" Target="../media/image27.emf"/><Relationship Id="rId4" Type="http://schemas.openxmlformats.org/officeDocument/2006/relationships/oleObject" Target="../embeddings/Microsoft_Excel_97-2003_Worksheet1.xls"/></Relationships>
</file>

<file path=ppt/slides/_rels/slide30.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slideLayout" Target="../slideLayouts/slideLayout88.xml"/><Relationship Id="rId1" Type="http://schemas.openxmlformats.org/officeDocument/2006/relationships/vmlDrawing" Target="../drawings/vmlDrawing13.vml"/><Relationship Id="rId5" Type="http://schemas.openxmlformats.org/officeDocument/2006/relationships/image" Target="../media/image41.emf"/><Relationship Id="rId4" Type="http://schemas.openxmlformats.org/officeDocument/2006/relationships/package" Target="../embeddings/Microsoft_Excel_Worksheet28.xlsx"/></Relationships>
</file>

<file path=ppt/slides/_rels/slide31.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chart" Target="../charts/chart18.xml"/><Relationship Id="rId1" Type="http://schemas.openxmlformats.org/officeDocument/2006/relationships/slideLayout" Target="../slideLayouts/slideLayout88.xml"/></Relationships>
</file>

<file path=ppt/slides/_rels/slide32.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88.xml"/></Relationships>
</file>

<file path=ppt/slides/_rels/slide33.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chart" Target="../charts/chart21.xml"/><Relationship Id="rId1" Type="http://schemas.openxmlformats.org/officeDocument/2006/relationships/slideLayout" Target="../slideLayouts/slideLayout88.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8.xml"/><Relationship Id="rId1" Type="http://schemas.openxmlformats.org/officeDocument/2006/relationships/vmlDrawing" Target="../drawings/vmlDrawing14.vml"/><Relationship Id="rId6" Type="http://schemas.openxmlformats.org/officeDocument/2006/relationships/image" Target="../media/image42.emf"/><Relationship Id="rId5" Type="http://schemas.openxmlformats.org/officeDocument/2006/relationships/package" Target="../embeddings/Microsoft_Excel_Worksheet35.xlsx"/><Relationship Id="rId4" Type="http://schemas.openxmlformats.org/officeDocument/2006/relationships/chart" Target="../charts/chart2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88.xml"/><Relationship Id="rId1" Type="http://schemas.openxmlformats.org/officeDocument/2006/relationships/vmlDrawing" Target="../drawings/vmlDrawing15.vml"/><Relationship Id="rId6" Type="http://schemas.openxmlformats.org/officeDocument/2006/relationships/image" Target="../media/image43.emf"/><Relationship Id="rId5" Type="http://schemas.openxmlformats.org/officeDocument/2006/relationships/package" Target="../embeddings/Microsoft_Excel_Worksheet37.xlsx"/><Relationship Id="rId4" Type="http://schemas.openxmlformats.org/officeDocument/2006/relationships/chart" Target="../charts/char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oleObject" Target="../embeddings/Microsoft_Excel_97-2003_Worksheet2.xls"/><Relationship Id="rId2" Type="http://schemas.openxmlformats.org/officeDocument/2006/relationships/slideLayout" Target="../slideLayouts/slideLayout88.xml"/><Relationship Id="rId1" Type="http://schemas.openxmlformats.org/officeDocument/2006/relationships/vmlDrawing" Target="../drawings/vmlDrawing2.v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8.xml"/><Relationship Id="rId1" Type="http://schemas.openxmlformats.org/officeDocument/2006/relationships/vmlDrawing" Target="../drawings/vmlDrawing3.vml"/><Relationship Id="rId5" Type="http://schemas.openxmlformats.org/officeDocument/2006/relationships/image" Target="../media/image29.emf"/><Relationship Id="rId4" Type="http://schemas.openxmlformats.org/officeDocument/2006/relationships/oleObject" Target="../embeddings/Microsoft_Excel_97-2003_Worksheet3.xls"/></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6.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86.xml"/><Relationship Id="rId4" Type="http://schemas.openxmlformats.org/officeDocument/2006/relationships/chart" Target="../charts/char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8.xml"/><Relationship Id="rId1" Type="http://schemas.openxmlformats.org/officeDocument/2006/relationships/vmlDrawing" Target="../drawings/vmlDrawing4.vml"/><Relationship Id="rId5" Type="http://schemas.openxmlformats.org/officeDocument/2006/relationships/image" Target="../media/image30.emf"/><Relationship Id="rId4" Type="http://schemas.openxmlformats.org/officeDocument/2006/relationships/oleObject" Target="../embeddings/Microsoft_Excel_97-2003_Worksheet4.xls"/></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5" descr="@Text1|YYYY年M月"/>
          <p:cNvSpPr>
            <a:spLocks noGrp="1"/>
          </p:cNvSpPr>
          <p:nvPr>
            <p:ph type="subTitle" idx="1"/>
          </p:nvPr>
        </p:nvSpPr>
        <p:spPr/>
        <p:txBody>
          <a:bodyPr/>
          <a:lstStyle/>
          <a:p>
            <a:r>
              <a:rPr lang="zh-CN" altLang="en-US" dirty="0" smtClean="0"/>
              <a:t>品类回顾</a:t>
            </a:r>
            <a:br>
              <a:rPr lang="zh-CN" altLang="en-US" dirty="0" smtClean="0"/>
            </a:br>
            <a:r>
              <a:rPr lang="en-US" altLang="zh-CN" dirty="0" smtClean="0"/>
              <a:t>2019</a:t>
            </a:r>
            <a:r>
              <a:rPr lang="zh-CN" altLang="en-US" dirty="0" smtClean="0"/>
              <a:t>年</a:t>
            </a:r>
            <a:r>
              <a:rPr lang="en-US" altLang="zh-CN" dirty="0" smtClean="0"/>
              <a:t>4</a:t>
            </a:r>
            <a:r>
              <a:rPr lang="zh-CN" altLang="en-US" dirty="0" smtClean="0"/>
              <a:t>月</a:t>
            </a:r>
            <a:endParaRPr lang="en-US" dirty="0" smtClean="0"/>
          </a:p>
        </p:txBody>
      </p:sp>
      <p:sp>
        <p:nvSpPr>
          <p:cNvPr id="7" name="Title 13" descr="@Text1|MMM YYYY"/>
          <p:cNvSpPr>
            <a:spLocks noGrp="1"/>
          </p:cNvSpPr>
          <p:nvPr>
            <p:ph type="ctrTitle"/>
          </p:nvPr>
        </p:nvSpPr>
        <p:spPr>
          <a:xfrm>
            <a:off x="246888" y="2577432"/>
            <a:ext cx="8717600" cy="1310218"/>
          </a:xfrm>
        </p:spPr>
        <p:txBody>
          <a:bodyPr/>
          <a:lstStyle/>
          <a:p>
            <a:r>
              <a:rPr lang="en-US" dirty="0" smtClean="0"/>
              <a:t>Cross-category Overview </a:t>
            </a:r>
            <a:br>
              <a:rPr lang="en-US" dirty="0" smtClean="0"/>
            </a:br>
            <a:r>
              <a:rPr lang="en-US" dirty="0" smtClean="0"/>
              <a:t>Apr 2019</a:t>
            </a:r>
            <a:endParaRPr lang="en-US" sz="4200" dirty="0"/>
          </a:p>
        </p:txBody>
      </p:sp>
    </p:spTree>
    <p:extLst>
      <p:ext uri="{BB962C8B-B14F-4D97-AF65-F5344CB8AC3E}">
        <p14:creationId xmlns:p14="http://schemas.microsoft.com/office/powerpoint/2010/main" val="2280138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5"/>
          <p:cNvSpPr txBox="1">
            <a:spLocks noChangeArrowheads="1"/>
          </p:cNvSpPr>
          <p:nvPr/>
        </p:nvSpPr>
        <p:spPr bwMode="auto">
          <a:xfrm>
            <a:off x="2862263" y="6055890"/>
            <a:ext cx="4633912"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1300" b="1">
                <a:solidFill>
                  <a:srgbClr val="FF6600"/>
                </a:solidFill>
                <a:latin typeface="Arial" pitchFamily="34" charset="0"/>
                <a:ea typeface="楷体_GB2312" pitchFamily="49" charset="-122"/>
              </a:defRPr>
            </a:lvl1pPr>
            <a:lvl2pPr marL="742950" indent="-285750" eaLnBrk="0" hangingPunct="0">
              <a:defRPr sz="1300" b="1">
                <a:solidFill>
                  <a:srgbClr val="FF6600"/>
                </a:solidFill>
                <a:latin typeface="Arial" pitchFamily="34" charset="0"/>
                <a:ea typeface="楷体_GB2312" pitchFamily="49" charset="-122"/>
              </a:defRPr>
            </a:lvl2pPr>
            <a:lvl3pPr marL="1143000" indent="-228600" eaLnBrk="0" hangingPunct="0">
              <a:defRPr sz="1300" b="1">
                <a:solidFill>
                  <a:srgbClr val="FF6600"/>
                </a:solidFill>
                <a:latin typeface="Arial" pitchFamily="34" charset="0"/>
                <a:ea typeface="楷体_GB2312" pitchFamily="49" charset="-122"/>
              </a:defRPr>
            </a:lvl3pPr>
            <a:lvl4pPr marL="1600200" indent="-228600" eaLnBrk="0" hangingPunct="0">
              <a:defRPr sz="1300" b="1">
                <a:solidFill>
                  <a:srgbClr val="FF6600"/>
                </a:solidFill>
                <a:latin typeface="Arial" pitchFamily="34" charset="0"/>
                <a:ea typeface="楷体_GB2312" pitchFamily="49" charset="-122"/>
              </a:defRPr>
            </a:lvl4pPr>
            <a:lvl5pPr marL="2057400" indent="-228600" eaLnBrk="0" hangingPunct="0">
              <a:defRPr sz="1300" b="1">
                <a:solidFill>
                  <a:srgbClr val="FF6600"/>
                </a:solidFill>
                <a:latin typeface="Arial" pitchFamily="34" charset="0"/>
                <a:ea typeface="楷体_GB2312" pitchFamily="49" charset="-122"/>
              </a:defRPr>
            </a:lvl5pPr>
            <a:lvl6pPr marL="2514600" indent="-228600" eaLnBrk="0" fontAlgn="base" hangingPunct="0">
              <a:spcBef>
                <a:spcPct val="0"/>
              </a:spcBef>
              <a:spcAft>
                <a:spcPct val="0"/>
              </a:spcAft>
              <a:defRPr sz="1300" b="1">
                <a:solidFill>
                  <a:srgbClr val="FF6600"/>
                </a:solidFill>
                <a:latin typeface="Arial" pitchFamily="34" charset="0"/>
                <a:ea typeface="楷体_GB2312" pitchFamily="49" charset="-122"/>
              </a:defRPr>
            </a:lvl6pPr>
            <a:lvl7pPr marL="2971800" indent="-228600" eaLnBrk="0" fontAlgn="base" hangingPunct="0">
              <a:spcBef>
                <a:spcPct val="0"/>
              </a:spcBef>
              <a:spcAft>
                <a:spcPct val="0"/>
              </a:spcAft>
              <a:defRPr sz="1300" b="1">
                <a:solidFill>
                  <a:srgbClr val="FF6600"/>
                </a:solidFill>
                <a:latin typeface="Arial" pitchFamily="34" charset="0"/>
                <a:ea typeface="楷体_GB2312" pitchFamily="49" charset="-122"/>
              </a:defRPr>
            </a:lvl7pPr>
            <a:lvl8pPr marL="3429000" indent="-228600" eaLnBrk="0" fontAlgn="base" hangingPunct="0">
              <a:spcBef>
                <a:spcPct val="0"/>
              </a:spcBef>
              <a:spcAft>
                <a:spcPct val="0"/>
              </a:spcAft>
              <a:defRPr sz="1300" b="1">
                <a:solidFill>
                  <a:srgbClr val="FF6600"/>
                </a:solidFill>
                <a:latin typeface="Arial" pitchFamily="34" charset="0"/>
                <a:ea typeface="楷体_GB2312" pitchFamily="49" charset="-122"/>
              </a:defRPr>
            </a:lvl8pPr>
            <a:lvl9pPr marL="3886200" indent="-228600" eaLnBrk="0" fontAlgn="base" hangingPunct="0">
              <a:spcBef>
                <a:spcPct val="0"/>
              </a:spcBef>
              <a:spcAft>
                <a:spcPct val="0"/>
              </a:spcAft>
              <a:defRPr sz="1300" b="1">
                <a:solidFill>
                  <a:srgbClr val="FF6600"/>
                </a:solidFill>
                <a:latin typeface="Arial" pitchFamily="34" charset="0"/>
                <a:ea typeface="楷体_GB2312" pitchFamily="49" charset="-122"/>
              </a:defRPr>
            </a:lvl9pPr>
          </a:lstStyle>
          <a:p>
            <a:pPr eaLnBrk="1" hangingPunct="1">
              <a:lnSpc>
                <a:spcPct val="120000"/>
              </a:lnSpc>
            </a:pPr>
            <a:r>
              <a:rPr lang="en-US" altLang="zh-CN" sz="1200" b="0" dirty="0">
                <a:solidFill>
                  <a:schemeClr val="bg2"/>
                </a:solidFill>
                <a:ea typeface="宋体" pitchFamily="2" charset="-122"/>
                <a:cs typeface="楷体_GB2312" pitchFamily="49" charset="-122"/>
              </a:rPr>
              <a:t>Source: Nielsen Retail Index (Monthly Update)</a:t>
            </a:r>
          </a:p>
          <a:p>
            <a:pPr eaLnBrk="1" hangingPunct="1">
              <a:lnSpc>
                <a:spcPct val="120000"/>
              </a:lnSpc>
            </a:pPr>
            <a:r>
              <a:rPr lang="zh-CN" altLang="en-US" sz="1200" b="0" dirty="0">
                <a:solidFill>
                  <a:schemeClr val="bg2"/>
                </a:solidFill>
                <a:ea typeface="宋体" pitchFamily="2" charset="-122"/>
                <a:cs typeface="楷体_GB2312" pitchFamily="49" charset="-122"/>
              </a:rPr>
              <a:t>数据来源：尼尔森零售跟踪调查（月度更新）</a:t>
            </a:r>
          </a:p>
        </p:txBody>
      </p:sp>
      <p:sp>
        <p:nvSpPr>
          <p:cNvPr id="22532" name="Rectangle 4"/>
          <p:cNvSpPr>
            <a:spLocks noGrp="1" noChangeArrowheads="1"/>
          </p:cNvSpPr>
          <p:nvPr>
            <p:ph type="title" idx="4294967295"/>
          </p:nvPr>
        </p:nvSpPr>
        <p:spPr>
          <a:xfrm>
            <a:off x="320675" y="611089"/>
            <a:ext cx="8823325" cy="801687"/>
          </a:xfrm>
        </p:spPr>
        <p:txBody>
          <a:bodyPr/>
          <a:lstStyle/>
          <a:p>
            <a:pPr eaLnBrk="1" hangingPunct="1"/>
            <a:r>
              <a:rPr lang="en-US" altLang="zh-CN" sz="2200" b="1" dirty="0" smtClean="0">
                <a:latin typeface="Arial" pitchFamily="34" charset="0"/>
                <a:ea typeface="宋体" pitchFamily="2" charset="-122"/>
                <a:cs typeface="Arial" pitchFamily="34" charset="0"/>
              </a:rPr>
              <a:t>Food, Non-Food MAT Value Growth Rate in National Total</a:t>
            </a:r>
            <a:r>
              <a:rPr lang="zh-CN" altLang="en-US" sz="2200" b="1" dirty="0" smtClean="0">
                <a:latin typeface="Arial" pitchFamily="34" charset="0"/>
                <a:ea typeface="宋体" pitchFamily="2" charset="-122"/>
                <a:cs typeface="Arial" pitchFamily="34" charset="0"/>
              </a:rPr>
              <a:t> </a:t>
            </a:r>
            <a:br>
              <a:rPr lang="zh-CN" altLang="en-US" sz="2200" b="1" dirty="0" smtClean="0">
                <a:latin typeface="Arial" pitchFamily="34" charset="0"/>
                <a:ea typeface="宋体" pitchFamily="2" charset="-122"/>
                <a:cs typeface="Arial" pitchFamily="34" charset="0"/>
              </a:rPr>
            </a:br>
            <a:r>
              <a:rPr lang="zh-CN" altLang="en-US" sz="2200" b="1" dirty="0" smtClean="0">
                <a:latin typeface="Arial" pitchFamily="34" charset="0"/>
                <a:ea typeface="宋体" pitchFamily="2" charset="-122"/>
                <a:cs typeface="Arial" pitchFamily="34" charset="0"/>
              </a:rPr>
              <a:t>全国 食品类和非食品类 </a:t>
            </a:r>
            <a:r>
              <a:rPr lang="en-US" altLang="zh-CN" sz="2200" b="1" dirty="0" smtClean="0">
                <a:latin typeface="Arial" pitchFamily="34" charset="0"/>
                <a:ea typeface="宋体" pitchFamily="2" charset="-122"/>
                <a:cs typeface="Arial" pitchFamily="34" charset="0"/>
              </a:rPr>
              <a:t>MAT</a:t>
            </a:r>
            <a:r>
              <a:rPr lang="zh-CN" altLang="en-US" sz="2200" b="1" dirty="0" smtClean="0">
                <a:latin typeface="Arial" pitchFamily="34" charset="0"/>
                <a:ea typeface="宋体" pitchFamily="2" charset="-122"/>
                <a:cs typeface="Arial" pitchFamily="34" charset="0"/>
              </a:rPr>
              <a:t>销售额增长率</a:t>
            </a:r>
            <a:endParaRPr lang="zh-TW" altLang="en-US" sz="2200" b="1" dirty="0" smtClean="0">
              <a:latin typeface="Arial" pitchFamily="34" charset="0"/>
              <a:ea typeface="宋体" pitchFamily="2" charset="-122"/>
              <a:cs typeface="Arial" pitchFamily="34" charset="0"/>
            </a:endParaRPr>
          </a:p>
        </p:txBody>
      </p:sp>
      <p:graphicFrame>
        <p:nvGraphicFramePr>
          <p:cNvPr id="2" name="Chart 1" descr="@Chart|R10_|0|0|1|1"/>
          <p:cNvGraphicFramePr/>
          <p:nvPr>
            <p:extLst>
              <p:ext uri="{D42A27DB-BD31-4B8C-83A1-F6EECF244321}">
                <p14:modId xmlns:p14="http://schemas.microsoft.com/office/powerpoint/2010/main" val="1279927401"/>
              </p:ext>
            </p:extLst>
          </p:nvPr>
        </p:nvGraphicFramePr>
        <p:xfrm>
          <a:off x="467544" y="1628800"/>
          <a:ext cx="7848872" cy="3744416"/>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2339752" y="5569495"/>
            <a:ext cx="5184576" cy="307777"/>
          </a:xfrm>
          <a:prstGeom prst="rect">
            <a:avLst/>
          </a:prstGeom>
          <a:noFill/>
        </p:spPr>
        <p:txBody>
          <a:bodyPr wrap="square" rtlCol="0">
            <a:spAutoFit/>
          </a:bodyPr>
          <a:lstStyle/>
          <a:p>
            <a:pPr algn="ctr"/>
            <a:r>
              <a:rPr lang="en-US" altLang="zh-CN" sz="1400" b="1" dirty="0" smtClean="0"/>
              <a:t>Value % Chg </a:t>
            </a:r>
            <a:r>
              <a:rPr lang="en-US" altLang="zh-CN" sz="1400" b="1" dirty="0"/>
              <a:t>YA </a:t>
            </a:r>
            <a:r>
              <a:rPr lang="zh-CN" altLang="en-US" sz="1400" b="1" dirty="0"/>
              <a:t>销售额增幅</a:t>
            </a:r>
            <a:r>
              <a:rPr lang="en-US" altLang="zh-CN" sz="1400" b="1" dirty="0"/>
              <a:t>[</a:t>
            </a:r>
            <a:r>
              <a:rPr lang="zh-CN" altLang="en-US" sz="1400" b="1" dirty="0"/>
              <a:t>对比去年同同期</a:t>
            </a:r>
            <a:r>
              <a:rPr lang="en-US" altLang="zh-CN" sz="1400" b="1" dirty="0" smtClean="0"/>
              <a:t>]</a:t>
            </a:r>
            <a:endParaRPr lang="en-US" altLang="zh-CN" sz="1400" b="1" dirty="0"/>
          </a:p>
        </p:txBody>
      </p:sp>
    </p:spTree>
    <p:extLst>
      <p:ext uri="{BB962C8B-B14F-4D97-AF65-F5344CB8AC3E}">
        <p14:creationId xmlns:p14="http://schemas.microsoft.com/office/powerpoint/2010/main" val="1225408275"/>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title" idx="4294967295"/>
          </p:nvPr>
        </p:nvSpPr>
        <p:spPr>
          <a:xfrm>
            <a:off x="250825" y="683097"/>
            <a:ext cx="8893175" cy="801687"/>
          </a:xfrm>
        </p:spPr>
        <p:txBody>
          <a:bodyPr/>
          <a:lstStyle/>
          <a:p>
            <a:pPr eaLnBrk="1" hangingPunct="1"/>
            <a:r>
              <a:rPr lang="en-US" altLang="zh-CN" sz="2200" b="1" dirty="0" smtClean="0">
                <a:latin typeface="Arial" pitchFamily="34" charset="0"/>
                <a:ea typeface="宋体" pitchFamily="2" charset="-122"/>
                <a:cs typeface="Arial" pitchFamily="34" charset="0"/>
              </a:rPr>
              <a:t>Food, Non-Food Quarterly Value Growth Rate </a:t>
            </a:r>
            <a:br>
              <a:rPr lang="en-US" altLang="zh-CN" sz="2200" b="1" dirty="0" smtClean="0">
                <a:latin typeface="Arial" pitchFamily="34" charset="0"/>
                <a:ea typeface="宋体" pitchFamily="2" charset="-122"/>
                <a:cs typeface="Arial" pitchFamily="34" charset="0"/>
              </a:rPr>
            </a:br>
            <a:r>
              <a:rPr lang="en-US" altLang="zh-CN" sz="2200" b="1" dirty="0" smtClean="0">
                <a:latin typeface="Arial" pitchFamily="34" charset="0"/>
                <a:ea typeface="宋体" pitchFamily="2" charset="-122"/>
                <a:cs typeface="Arial" pitchFamily="34" charset="0"/>
              </a:rPr>
              <a:t>in National Total</a:t>
            </a:r>
            <a:r>
              <a:rPr lang="zh-CN" altLang="en-US" sz="2200" b="1" dirty="0" smtClean="0">
                <a:latin typeface="Arial" pitchFamily="34" charset="0"/>
                <a:ea typeface="宋体" pitchFamily="2" charset="-122"/>
                <a:cs typeface="Arial" pitchFamily="34" charset="0"/>
              </a:rPr>
              <a:t> </a:t>
            </a:r>
            <a:br>
              <a:rPr lang="zh-CN" altLang="en-US" sz="2200" b="1" dirty="0" smtClean="0">
                <a:latin typeface="Arial" pitchFamily="34" charset="0"/>
                <a:ea typeface="宋体" pitchFamily="2" charset="-122"/>
                <a:cs typeface="Arial" pitchFamily="34" charset="0"/>
              </a:rPr>
            </a:br>
            <a:r>
              <a:rPr lang="zh-CN" altLang="en-US" sz="2200" b="1" dirty="0" smtClean="0">
                <a:latin typeface="Arial" pitchFamily="34" charset="0"/>
                <a:ea typeface="宋体" pitchFamily="2" charset="-122"/>
                <a:cs typeface="Arial" pitchFamily="34" charset="0"/>
              </a:rPr>
              <a:t>全国 食品类和非食品类 季度销售额增长率</a:t>
            </a:r>
            <a:endParaRPr lang="zh-TW" altLang="en-US" sz="2200" b="1" dirty="0" smtClean="0">
              <a:latin typeface="Arial" pitchFamily="34" charset="0"/>
              <a:ea typeface="宋体" pitchFamily="2" charset="-122"/>
              <a:cs typeface="Arial" pitchFamily="34" charset="0"/>
            </a:endParaRPr>
          </a:p>
        </p:txBody>
      </p:sp>
      <p:sp>
        <p:nvSpPr>
          <p:cNvPr id="5" name="TextBox 4"/>
          <p:cNvSpPr txBox="1"/>
          <p:nvPr/>
        </p:nvSpPr>
        <p:spPr>
          <a:xfrm>
            <a:off x="2267744" y="5733256"/>
            <a:ext cx="5184576" cy="307777"/>
          </a:xfrm>
          <a:prstGeom prst="rect">
            <a:avLst/>
          </a:prstGeom>
          <a:noFill/>
        </p:spPr>
        <p:txBody>
          <a:bodyPr wrap="square" rtlCol="0">
            <a:spAutoFit/>
          </a:bodyPr>
          <a:lstStyle/>
          <a:p>
            <a:pPr algn="ctr"/>
            <a:r>
              <a:rPr lang="en-US" altLang="zh-CN" sz="1400" b="1" dirty="0" smtClean="0"/>
              <a:t>Quarterly Value % Chg </a:t>
            </a:r>
            <a:r>
              <a:rPr lang="en-US" altLang="zh-CN" sz="1400" b="1" dirty="0"/>
              <a:t>YA </a:t>
            </a:r>
            <a:r>
              <a:rPr lang="zh-CN" altLang="en-US" sz="1400" b="1" dirty="0"/>
              <a:t>季度</a:t>
            </a:r>
            <a:r>
              <a:rPr lang="zh-CN" altLang="en-US" sz="1400" b="1" dirty="0" smtClean="0"/>
              <a:t>销</a:t>
            </a:r>
            <a:r>
              <a:rPr lang="zh-CN" altLang="en-US" sz="1400" b="1" dirty="0"/>
              <a:t>售额增幅</a:t>
            </a:r>
            <a:r>
              <a:rPr lang="en-US" altLang="zh-CN" sz="1400" b="1" dirty="0"/>
              <a:t>[</a:t>
            </a:r>
            <a:r>
              <a:rPr lang="zh-CN" altLang="en-US" sz="1400" b="1" dirty="0"/>
              <a:t>对比去年同同期</a:t>
            </a:r>
            <a:r>
              <a:rPr lang="en-US" altLang="zh-CN" sz="1400" b="1" dirty="0" smtClean="0"/>
              <a:t>]</a:t>
            </a:r>
            <a:endParaRPr lang="en-US" altLang="zh-CN" sz="1400" b="1" dirty="0"/>
          </a:p>
        </p:txBody>
      </p:sp>
      <p:graphicFrame>
        <p:nvGraphicFramePr>
          <p:cNvPr id="6" name="Chart 5" descr="@Chart|R11_|0|0|1|1"/>
          <p:cNvGraphicFramePr/>
          <p:nvPr>
            <p:extLst>
              <p:ext uri="{D42A27DB-BD31-4B8C-83A1-F6EECF244321}">
                <p14:modId xmlns:p14="http://schemas.microsoft.com/office/powerpoint/2010/main" val="1671164248"/>
              </p:ext>
            </p:extLst>
          </p:nvPr>
        </p:nvGraphicFramePr>
        <p:xfrm>
          <a:off x="611560" y="1628800"/>
          <a:ext cx="7848872" cy="48245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8760499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title"/>
          </p:nvPr>
        </p:nvSpPr>
        <p:spPr>
          <a:xfrm>
            <a:off x="304923" y="908521"/>
            <a:ext cx="9091613" cy="576263"/>
          </a:xfrm>
        </p:spPr>
        <p:txBody>
          <a:bodyPr/>
          <a:lstStyle/>
          <a:p>
            <a:pPr eaLnBrk="1" hangingPunct="1"/>
            <a:r>
              <a:rPr lang="en-US" altLang="zh-CN" sz="2200" b="1" dirty="0" smtClean="0">
                <a:latin typeface="Arial" pitchFamily="34" charset="0"/>
                <a:ea typeface="宋体" pitchFamily="2" charset="-122"/>
                <a:cs typeface="Arial" pitchFamily="34" charset="0"/>
              </a:rPr>
              <a:t>Food, Non-Food Monthly Value Growth Rate </a:t>
            </a:r>
            <a:br>
              <a:rPr lang="en-US" altLang="zh-CN" sz="2200" b="1" dirty="0" smtClean="0">
                <a:latin typeface="Arial" pitchFamily="34" charset="0"/>
                <a:ea typeface="宋体" pitchFamily="2" charset="-122"/>
                <a:cs typeface="Arial" pitchFamily="34" charset="0"/>
              </a:rPr>
            </a:br>
            <a:r>
              <a:rPr lang="en-US" altLang="zh-CN" sz="2200" b="1" dirty="0" smtClean="0">
                <a:latin typeface="Arial" pitchFamily="34" charset="0"/>
                <a:ea typeface="宋体" pitchFamily="2" charset="-122"/>
                <a:cs typeface="Arial" pitchFamily="34" charset="0"/>
              </a:rPr>
              <a:t>in National Total</a:t>
            </a:r>
            <a:r>
              <a:rPr lang="zh-CN" altLang="en-US" sz="2200" b="1" dirty="0" smtClean="0">
                <a:latin typeface="Arial" pitchFamily="34" charset="0"/>
                <a:ea typeface="宋体" pitchFamily="2" charset="-122"/>
                <a:cs typeface="Arial" pitchFamily="34" charset="0"/>
              </a:rPr>
              <a:t> </a:t>
            </a:r>
            <a:br>
              <a:rPr lang="zh-CN" altLang="en-US" sz="2200" b="1" dirty="0" smtClean="0">
                <a:latin typeface="Arial" pitchFamily="34" charset="0"/>
                <a:ea typeface="宋体" pitchFamily="2" charset="-122"/>
                <a:cs typeface="Arial" pitchFamily="34" charset="0"/>
              </a:rPr>
            </a:br>
            <a:r>
              <a:rPr lang="zh-CN" altLang="en-US" sz="2200" b="1" dirty="0" smtClean="0">
                <a:latin typeface="Arial" pitchFamily="34" charset="0"/>
                <a:ea typeface="宋体" pitchFamily="2" charset="-122"/>
                <a:cs typeface="Arial" pitchFamily="34" charset="0"/>
              </a:rPr>
              <a:t>全国 食品类和非食品类 月度销售额增长率</a:t>
            </a:r>
            <a:endParaRPr lang="zh-TW" altLang="en-US" sz="2200" b="1" dirty="0" smtClean="0">
              <a:latin typeface="Arial" pitchFamily="34" charset="0"/>
              <a:ea typeface="宋体" pitchFamily="2" charset="-122"/>
              <a:cs typeface="Arial" pitchFamily="34" charset="0"/>
            </a:endParaRPr>
          </a:p>
        </p:txBody>
      </p:sp>
      <p:graphicFrame>
        <p:nvGraphicFramePr>
          <p:cNvPr id="4" name="Chart 3" descr="@Chart|R12_|0|0|1|1"/>
          <p:cNvGraphicFramePr/>
          <p:nvPr>
            <p:extLst>
              <p:ext uri="{D42A27DB-BD31-4B8C-83A1-F6EECF244321}">
                <p14:modId xmlns:p14="http://schemas.microsoft.com/office/powerpoint/2010/main" val="2228976271"/>
              </p:ext>
            </p:extLst>
          </p:nvPr>
        </p:nvGraphicFramePr>
        <p:xfrm>
          <a:off x="611560" y="1628800"/>
          <a:ext cx="8208912" cy="4824536"/>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2267744" y="5733256"/>
            <a:ext cx="5184576" cy="307777"/>
          </a:xfrm>
          <a:prstGeom prst="rect">
            <a:avLst/>
          </a:prstGeom>
          <a:noFill/>
        </p:spPr>
        <p:txBody>
          <a:bodyPr wrap="square" rtlCol="0">
            <a:spAutoFit/>
          </a:bodyPr>
          <a:lstStyle/>
          <a:p>
            <a:pPr algn="ctr"/>
            <a:r>
              <a:rPr lang="en-US" altLang="zh-CN" sz="1400" b="1" dirty="0" smtClean="0"/>
              <a:t>Monthly Value % Chg </a:t>
            </a:r>
            <a:r>
              <a:rPr lang="en-US" altLang="zh-CN" sz="1400" b="1" dirty="0"/>
              <a:t>YA </a:t>
            </a:r>
            <a:r>
              <a:rPr lang="zh-CN" altLang="en-US" sz="1400" b="1" dirty="0" smtClean="0"/>
              <a:t>月度销</a:t>
            </a:r>
            <a:r>
              <a:rPr lang="zh-CN" altLang="en-US" sz="1400" b="1" dirty="0"/>
              <a:t>售额增幅</a:t>
            </a:r>
            <a:r>
              <a:rPr lang="en-US" altLang="zh-CN" sz="1400" b="1" dirty="0"/>
              <a:t>[</a:t>
            </a:r>
            <a:r>
              <a:rPr lang="zh-CN" altLang="en-US" sz="1400" b="1" dirty="0"/>
              <a:t>对比去年同同期</a:t>
            </a:r>
            <a:r>
              <a:rPr lang="en-US" altLang="zh-CN" sz="1400" b="1" dirty="0" smtClean="0"/>
              <a:t>]</a:t>
            </a:r>
            <a:endParaRPr lang="en-US" altLang="zh-CN" sz="1400" b="1" dirty="0"/>
          </a:p>
        </p:txBody>
      </p:sp>
    </p:spTree>
    <p:extLst>
      <p:ext uri="{BB962C8B-B14F-4D97-AF65-F5344CB8AC3E}">
        <p14:creationId xmlns:p14="http://schemas.microsoft.com/office/powerpoint/2010/main" val="147414935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284163" y="980728"/>
            <a:ext cx="8859837" cy="576262"/>
          </a:xfrm>
        </p:spPr>
        <p:txBody>
          <a:bodyPr/>
          <a:lstStyle/>
          <a:p>
            <a:pPr eaLnBrk="1" hangingPunct="1"/>
            <a:r>
              <a:rPr lang="en-US" altLang="zh-CN" sz="2200" b="1" dirty="0" smtClean="0">
                <a:latin typeface="Arial" pitchFamily="34" charset="0"/>
                <a:ea typeface="宋体" pitchFamily="2" charset="-122"/>
                <a:cs typeface="Arial" pitchFamily="34" charset="0"/>
              </a:rPr>
              <a:t>Food, Non-Food By Super Groups MAT Val. Growth Rate in National Total</a:t>
            </a:r>
            <a:r>
              <a:rPr lang="zh-CN" altLang="en-US" sz="2200" b="1" dirty="0" smtClean="0">
                <a:latin typeface="Arial" pitchFamily="34" charset="0"/>
                <a:ea typeface="宋体" pitchFamily="2" charset="-122"/>
                <a:cs typeface="Arial" pitchFamily="34" charset="0"/>
              </a:rPr>
              <a:t> </a:t>
            </a:r>
            <a:br>
              <a:rPr lang="zh-CN" altLang="en-US" sz="2200" b="1" dirty="0" smtClean="0">
                <a:latin typeface="Arial" pitchFamily="34" charset="0"/>
                <a:ea typeface="宋体" pitchFamily="2" charset="-122"/>
                <a:cs typeface="Arial" pitchFamily="34" charset="0"/>
              </a:rPr>
            </a:br>
            <a:r>
              <a:rPr lang="zh-CN" altLang="en-US" sz="2200" b="1" dirty="0" smtClean="0">
                <a:latin typeface="Arial" pitchFamily="34" charset="0"/>
                <a:ea typeface="宋体" pitchFamily="2" charset="-122"/>
                <a:cs typeface="Arial" pitchFamily="34" charset="0"/>
              </a:rPr>
              <a:t>全国 食品类和非食品类 </a:t>
            </a:r>
            <a:r>
              <a:rPr lang="en-US" altLang="zh-CN" sz="2200" b="1" dirty="0" smtClean="0">
                <a:latin typeface="Arial" pitchFamily="34" charset="0"/>
                <a:ea typeface="宋体" pitchFamily="2" charset="-122"/>
                <a:cs typeface="Arial" pitchFamily="34" charset="0"/>
              </a:rPr>
              <a:t>MAT</a:t>
            </a:r>
            <a:r>
              <a:rPr lang="zh-CN" altLang="en-US" sz="2200" b="1" dirty="0" smtClean="0">
                <a:latin typeface="Arial" pitchFamily="34" charset="0"/>
                <a:ea typeface="宋体" pitchFamily="2" charset="-122"/>
                <a:cs typeface="Arial" pitchFamily="34" charset="0"/>
              </a:rPr>
              <a:t>销售额增长率</a:t>
            </a:r>
            <a:endParaRPr lang="zh-TW" altLang="en-US" sz="2200" b="1" dirty="0" smtClean="0">
              <a:latin typeface="Arial" pitchFamily="34" charset="0"/>
              <a:ea typeface="宋体" pitchFamily="2" charset="-122"/>
              <a:cs typeface="Arial" pitchFamily="34" charset="0"/>
            </a:endParaRPr>
          </a:p>
        </p:txBody>
      </p:sp>
      <p:sp>
        <p:nvSpPr>
          <p:cNvPr id="25604" name="Text Box 7"/>
          <p:cNvSpPr txBox="1">
            <a:spLocks noChangeArrowheads="1"/>
          </p:cNvSpPr>
          <p:nvPr/>
        </p:nvSpPr>
        <p:spPr bwMode="auto">
          <a:xfrm>
            <a:off x="5724525" y="1824881"/>
            <a:ext cx="22225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lgn="ctr">
                <a:solidFill>
                  <a:srgbClr val="000000"/>
                </a:solidFill>
                <a:miter lim="800000"/>
                <a:headEnd/>
                <a:tailEnd/>
              </a14:hiddenLine>
            </a:ext>
          </a:extLst>
        </p:spPr>
        <p:txBody>
          <a:bodyPr>
            <a:spAutoFit/>
          </a:bodyPr>
          <a:lstStyle>
            <a:lvl1pPr eaLnBrk="0" hangingPunct="0">
              <a:defRPr sz="1300" b="1">
                <a:solidFill>
                  <a:srgbClr val="FF6600"/>
                </a:solidFill>
                <a:latin typeface="Arial" pitchFamily="34" charset="0"/>
                <a:ea typeface="楷体_GB2312" pitchFamily="49" charset="-122"/>
              </a:defRPr>
            </a:lvl1pPr>
            <a:lvl2pPr marL="742950" indent="-285750" eaLnBrk="0" hangingPunct="0">
              <a:defRPr sz="1300" b="1">
                <a:solidFill>
                  <a:srgbClr val="FF6600"/>
                </a:solidFill>
                <a:latin typeface="Arial" pitchFamily="34" charset="0"/>
                <a:ea typeface="楷体_GB2312" pitchFamily="49" charset="-122"/>
              </a:defRPr>
            </a:lvl2pPr>
            <a:lvl3pPr marL="1143000" indent="-228600" eaLnBrk="0" hangingPunct="0">
              <a:defRPr sz="1300" b="1">
                <a:solidFill>
                  <a:srgbClr val="FF6600"/>
                </a:solidFill>
                <a:latin typeface="Arial" pitchFamily="34" charset="0"/>
                <a:ea typeface="楷体_GB2312" pitchFamily="49" charset="-122"/>
              </a:defRPr>
            </a:lvl3pPr>
            <a:lvl4pPr marL="1600200" indent="-228600" eaLnBrk="0" hangingPunct="0">
              <a:defRPr sz="1300" b="1">
                <a:solidFill>
                  <a:srgbClr val="FF6600"/>
                </a:solidFill>
                <a:latin typeface="Arial" pitchFamily="34" charset="0"/>
                <a:ea typeface="楷体_GB2312" pitchFamily="49" charset="-122"/>
              </a:defRPr>
            </a:lvl4pPr>
            <a:lvl5pPr marL="2057400" indent="-228600" eaLnBrk="0" hangingPunct="0">
              <a:defRPr sz="1300" b="1">
                <a:solidFill>
                  <a:srgbClr val="FF6600"/>
                </a:solidFill>
                <a:latin typeface="Arial" pitchFamily="34" charset="0"/>
                <a:ea typeface="楷体_GB2312" pitchFamily="49" charset="-122"/>
              </a:defRPr>
            </a:lvl5pPr>
            <a:lvl6pPr marL="2514600" indent="-228600" eaLnBrk="0" fontAlgn="base" hangingPunct="0">
              <a:spcBef>
                <a:spcPct val="0"/>
              </a:spcBef>
              <a:spcAft>
                <a:spcPct val="0"/>
              </a:spcAft>
              <a:defRPr sz="1300" b="1">
                <a:solidFill>
                  <a:srgbClr val="FF6600"/>
                </a:solidFill>
                <a:latin typeface="Arial" pitchFamily="34" charset="0"/>
                <a:ea typeface="楷体_GB2312" pitchFamily="49" charset="-122"/>
              </a:defRPr>
            </a:lvl6pPr>
            <a:lvl7pPr marL="2971800" indent="-228600" eaLnBrk="0" fontAlgn="base" hangingPunct="0">
              <a:spcBef>
                <a:spcPct val="0"/>
              </a:spcBef>
              <a:spcAft>
                <a:spcPct val="0"/>
              </a:spcAft>
              <a:defRPr sz="1300" b="1">
                <a:solidFill>
                  <a:srgbClr val="FF6600"/>
                </a:solidFill>
                <a:latin typeface="Arial" pitchFamily="34" charset="0"/>
                <a:ea typeface="楷体_GB2312" pitchFamily="49" charset="-122"/>
              </a:defRPr>
            </a:lvl7pPr>
            <a:lvl8pPr marL="3429000" indent="-228600" eaLnBrk="0" fontAlgn="base" hangingPunct="0">
              <a:spcBef>
                <a:spcPct val="0"/>
              </a:spcBef>
              <a:spcAft>
                <a:spcPct val="0"/>
              </a:spcAft>
              <a:defRPr sz="1300" b="1">
                <a:solidFill>
                  <a:srgbClr val="FF6600"/>
                </a:solidFill>
                <a:latin typeface="Arial" pitchFamily="34" charset="0"/>
                <a:ea typeface="楷体_GB2312" pitchFamily="49" charset="-122"/>
              </a:defRPr>
            </a:lvl8pPr>
            <a:lvl9pPr marL="3886200" indent="-228600" eaLnBrk="0" fontAlgn="base" hangingPunct="0">
              <a:spcBef>
                <a:spcPct val="0"/>
              </a:spcBef>
              <a:spcAft>
                <a:spcPct val="0"/>
              </a:spcAft>
              <a:defRPr sz="1300" b="1">
                <a:solidFill>
                  <a:srgbClr val="FF6600"/>
                </a:solidFill>
                <a:latin typeface="Arial" pitchFamily="34" charset="0"/>
                <a:ea typeface="楷体_GB2312" pitchFamily="49" charset="-122"/>
              </a:defRPr>
            </a:lvl9pPr>
          </a:lstStyle>
          <a:p>
            <a:pPr algn="ctr">
              <a:spcBef>
                <a:spcPct val="50000"/>
              </a:spcBef>
            </a:pPr>
            <a:r>
              <a:rPr lang="en-US" altLang="zh-CN" sz="1400" dirty="0">
                <a:solidFill>
                  <a:schemeClr val="bg2"/>
                </a:solidFill>
                <a:ea typeface="宋体" pitchFamily="2" charset="-122"/>
                <a:cs typeface="Arial" pitchFamily="34" charset="0"/>
              </a:rPr>
              <a:t>Non-Food </a:t>
            </a:r>
            <a:r>
              <a:rPr lang="zh-CN" altLang="en-US" sz="1400" dirty="0">
                <a:solidFill>
                  <a:schemeClr val="bg2"/>
                </a:solidFill>
                <a:ea typeface="宋体" pitchFamily="2" charset="-122"/>
                <a:cs typeface="Arial" pitchFamily="34" charset="0"/>
              </a:rPr>
              <a:t>非食品</a:t>
            </a:r>
          </a:p>
        </p:txBody>
      </p:sp>
      <p:sp>
        <p:nvSpPr>
          <p:cNvPr id="25605" name="Text Box 6"/>
          <p:cNvSpPr txBox="1">
            <a:spLocks noChangeArrowheads="1"/>
          </p:cNvSpPr>
          <p:nvPr/>
        </p:nvSpPr>
        <p:spPr bwMode="auto">
          <a:xfrm>
            <a:off x="2022475" y="1824881"/>
            <a:ext cx="15382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lgn="ctr">
                <a:solidFill>
                  <a:srgbClr val="000000"/>
                </a:solidFill>
                <a:miter lim="800000"/>
                <a:headEnd/>
                <a:tailEnd/>
              </a14:hiddenLine>
            </a:ext>
          </a:extLst>
        </p:spPr>
        <p:txBody>
          <a:bodyPr>
            <a:spAutoFit/>
          </a:bodyPr>
          <a:lstStyle>
            <a:lvl1pPr eaLnBrk="0" hangingPunct="0">
              <a:defRPr sz="1300" b="1">
                <a:solidFill>
                  <a:srgbClr val="FF6600"/>
                </a:solidFill>
                <a:latin typeface="Arial" pitchFamily="34" charset="0"/>
                <a:ea typeface="楷体_GB2312" pitchFamily="49" charset="-122"/>
              </a:defRPr>
            </a:lvl1pPr>
            <a:lvl2pPr marL="742950" indent="-285750" eaLnBrk="0" hangingPunct="0">
              <a:defRPr sz="1300" b="1">
                <a:solidFill>
                  <a:srgbClr val="FF6600"/>
                </a:solidFill>
                <a:latin typeface="Arial" pitchFamily="34" charset="0"/>
                <a:ea typeface="楷体_GB2312" pitchFamily="49" charset="-122"/>
              </a:defRPr>
            </a:lvl2pPr>
            <a:lvl3pPr marL="1143000" indent="-228600" eaLnBrk="0" hangingPunct="0">
              <a:defRPr sz="1300" b="1">
                <a:solidFill>
                  <a:srgbClr val="FF6600"/>
                </a:solidFill>
                <a:latin typeface="Arial" pitchFamily="34" charset="0"/>
                <a:ea typeface="楷体_GB2312" pitchFamily="49" charset="-122"/>
              </a:defRPr>
            </a:lvl3pPr>
            <a:lvl4pPr marL="1600200" indent="-228600" eaLnBrk="0" hangingPunct="0">
              <a:defRPr sz="1300" b="1">
                <a:solidFill>
                  <a:srgbClr val="FF6600"/>
                </a:solidFill>
                <a:latin typeface="Arial" pitchFamily="34" charset="0"/>
                <a:ea typeface="楷体_GB2312" pitchFamily="49" charset="-122"/>
              </a:defRPr>
            </a:lvl4pPr>
            <a:lvl5pPr marL="2057400" indent="-228600" eaLnBrk="0" hangingPunct="0">
              <a:defRPr sz="1300" b="1">
                <a:solidFill>
                  <a:srgbClr val="FF6600"/>
                </a:solidFill>
                <a:latin typeface="Arial" pitchFamily="34" charset="0"/>
                <a:ea typeface="楷体_GB2312" pitchFamily="49" charset="-122"/>
              </a:defRPr>
            </a:lvl5pPr>
            <a:lvl6pPr marL="2514600" indent="-228600" eaLnBrk="0" fontAlgn="base" hangingPunct="0">
              <a:spcBef>
                <a:spcPct val="0"/>
              </a:spcBef>
              <a:spcAft>
                <a:spcPct val="0"/>
              </a:spcAft>
              <a:defRPr sz="1300" b="1">
                <a:solidFill>
                  <a:srgbClr val="FF6600"/>
                </a:solidFill>
                <a:latin typeface="Arial" pitchFamily="34" charset="0"/>
                <a:ea typeface="楷体_GB2312" pitchFamily="49" charset="-122"/>
              </a:defRPr>
            </a:lvl6pPr>
            <a:lvl7pPr marL="2971800" indent="-228600" eaLnBrk="0" fontAlgn="base" hangingPunct="0">
              <a:spcBef>
                <a:spcPct val="0"/>
              </a:spcBef>
              <a:spcAft>
                <a:spcPct val="0"/>
              </a:spcAft>
              <a:defRPr sz="1300" b="1">
                <a:solidFill>
                  <a:srgbClr val="FF6600"/>
                </a:solidFill>
                <a:latin typeface="Arial" pitchFamily="34" charset="0"/>
                <a:ea typeface="楷体_GB2312" pitchFamily="49" charset="-122"/>
              </a:defRPr>
            </a:lvl7pPr>
            <a:lvl8pPr marL="3429000" indent="-228600" eaLnBrk="0" fontAlgn="base" hangingPunct="0">
              <a:spcBef>
                <a:spcPct val="0"/>
              </a:spcBef>
              <a:spcAft>
                <a:spcPct val="0"/>
              </a:spcAft>
              <a:defRPr sz="1300" b="1">
                <a:solidFill>
                  <a:srgbClr val="FF6600"/>
                </a:solidFill>
                <a:latin typeface="Arial" pitchFamily="34" charset="0"/>
                <a:ea typeface="楷体_GB2312" pitchFamily="49" charset="-122"/>
              </a:defRPr>
            </a:lvl8pPr>
            <a:lvl9pPr marL="3886200" indent="-228600" eaLnBrk="0" fontAlgn="base" hangingPunct="0">
              <a:spcBef>
                <a:spcPct val="0"/>
              </a:spcBef>
              <a:spcAft>
                <a:spcPct val="0"/>
              </a:spcAft>
              <a:defRPr sz="1300" b="1">
                <a:solidFill>
                  <a:srgbClr val="FF6600"/>
                </a:solidFill>
                <a:latin typeface="Arial" pitchFamily="34" charset="0"/>
                <a:ea typeface="楷体_GB2312" pitchFamily="49" charset="-122"/>
              </a:defRPr>
            </a:lvl9pPr>
          </a:lstStyle>
          <a:p>
            <a:pPr algn="ctr">
              <a:spcBef>
                <a:spcPct val="50000"/>
              </a:spcBef>
            </a:pPr>
            <a:r>
              <a:rPr lang="en-US" altLang="zh-CN" sz="1400" dirty="0">
                <a:solidFill>
                  <a:schemeClr val="bg2"/>
                </a:solidFill>
                <a:ea typeface="宋体" pitchFamily="2" charset="-122"/>
                <a:cs typeface="Arial" pitchFamily="34" charset="0"/>
              </a:rPr>
              <a:t>Food </a:t>
            </a:r>
            <a:r>
              <a:rPr lang="zh-CN" altLang="en-US" sz="1400" dirty="0">
                <a:solidFill>
                  <a:schemeClr val="bg2"/>
                </a:solidFill>
                <a:ea typeface="宋体" pitchFamily="2" charset="-122"/>
                <a:cs typeface="Arial" pitchFamily="34" charset="0"/>
              </a:rPr>
              <a:t>食品</a:t>
            </a:r>
          </a:p>
        </p:txBody>
      </p:sp>
      <p:graphicFrame>
        <p:nvGraphicFramePr>
          <p:cNvPr id="6" name="Chart 5" descr="@Chart|R13.1_|0|0|1|1"/>
          <p:cNvGraphicFramePr/>
          <p:nvPr>
            <p:extLst>
              <p:ext uri="{D42A27DB-BD31-4B8C-83A1-F6EECF244321}">
                <p14:modId xmlns:p14="http://schemas.microsoft.com/office/powerpoint/2010/main" val="639469648"/>
              </p:ext>
            </p:extLst>
          </p:nvPr>
        </p:nvGraphicFramePr>
        <p:xfrm>
          <a:off x="323528" y="2348880"/>
          <a:ext cx="4248472" cy="3744416"/>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611560" y="6165305"/>
            <a:ext cx="3816424" cy="246221"/>
          </a:xfrm>
          <a:prstGeom prst="rect">
            <a:avLst/>
          </a:prstGeom>
          <a:noFill/>
        </p:spPr>
        <p:txBody>
          <a:bodyPr wrap="square" rtlCol="0">
            <a:spAutoFit/>
          </a:bodyPr>
          <a:lstStyle/>
          <a:p>
            <a:pPr algn="ctr"/>
            <a:r>
              <a:rPr lang="en-US" altLang="zh-CN" sz="1000" b="1" dirty="0" smtClean="0"/>
              <a:t>MAT TY Value % Chg </a:t>
            </a:r>
            <a:r>
              <a:rPr lang="en-US" altLang="zh-CN" sz="1000" b="1" dirty="0"/>
              <a:t>YA </a:t>
            </a:r>
            <a:r>
              <a:rPr lang="zh-CN" altLang="en-US" sz="1000" b="1" dirty="0"/>
              <a:t>销售额增幅</a:t>
            </a:r>
            <a:r>
              <a:rPr lang="en-US" altLang="zh-CN" sz="1000" b="1" dirty="0"/>
              <a:t>[</a:t>
            </a:r>
            <a:r>
              <a:rPr lang="zh-CN" altLang="en-US" sz="1000" b="1" dirty="0"/>
              <a:t>对比去年同同期</a:t>
            </a:r>
            <a:r>
              <a:rPr lang="en-US" altLang="zh-CN" sz="1000" b="1" dirty="0" smtClean="0"/>
              <a:t>]</a:t>
            </a:r>
            <a:endParaRPr lang="en-US" altLang="zh-CN" sz="1000" b="1" dirty="0"/>
          </a:p>
        </p:txBody>
      </p:sp>
      <p:graphicFrame>
        <p:nvGraphicFramePr>
          <p:cNvPr id="8" name="Chart 7" descr="@Chart|R13.2_|0|0|1|1"/>
          <p:cNvGraphicFramePr/>
          <p:nvPr>
            <p:extLst>
              <p:ext uri="{D42A27DB-BD31-4B8C-83A1-F6EECF244321}">
                <p14:modId xmlns:p14="http://schemas.microsoft.com/office/powerpoint/2010/main" val="2595406206"/>
              </p:ext>
            </p:extLst>
          </p:nvPr>
        </p:nvGraphicFramePr>
        <p:xfrm>
          <a:off x="4644008" y="2348880"/>
          <a:ext cx="4248472" cy="3744416"/>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p:cNvSpPr txBox="1"/>
          <p:nvPr/>
        </p:nvSpPr>
        <p:spPr>
          <a:xfrm>
            <a:off x="5436096" y="6165305"/>
            <a:ext cx="3635896" cy="246221"/>
          </a:xfrm>
          <a:prstGeom prst="rect">
            <a:avLst/>
          </a:prstGeom>
          <a:noFill/>
        </p:spPr>
        <p:txBody>
          <a:bodyPr wrap="square" rtlCol="0">
            <a:spAutoFit/>
          </a:bodyPr>
          <a:lstStyle/>
          <a:p>
            <a:pPr algn="ctr"/>
            <a:r>
              <a:rPr lang="en-US" altLang="zh-CN" sz="1000" b="1" dirty="0" smtClean="0">
                <a:latin typeface="+mj-lt"/>
              </a:rPr>
              <a:t>MAT TY Value % Chg </a:t>
            </a:r>
            <a:r>
              <a:rPr lang="en-US" altLang="zh-CN" sz="1000" b="1" dirty="0">
                <a:latin typeface="+mj-lt"/>
              </a:rPr>
              <a:t>YA </a:t>
            </a:r>
            <a:r>
              <a:rPr lang="zh-CN" altLang="en-US" sz="1000" b="1" dirty="0">
                <a:latin typeface="+mj-lt"/>
              </a:rPr>
              <a:t>销售额增幅</a:t>
            </a:r>
            <a:r>
              <a:rPr lang="en-US" altLang="zh-CN" sz="1000" b="1" dirty="0">
                <a:latin typeface="+mj-lt"/>
              </a:rPr>
              <a:t>[</a:t>
            </a:r>
            <a:r>
              <a:rPr lang="zh-CN" altLang="en-US" sz="1000" b="1" dirty="0">
                <a:latin typeface="+mj-lt"/>
              </a:rPr>
              <a:t>对比去年同同期</a:t>
            </a:r>
            <a:r>
              <a:rPr lang="en-US" altLang="zh-CN" sz="1000" b="1" dirty="0" smtClean="0">
                <a:latin typeface="+mj-lt"/>
              </a:rPr>
              <a:t>]</a:t>
            </a:r>
            <a:endParaRPr lang="en-US" altLang="zh-CN" sz="1000" b="1" dirty="0">
              <a:latin typeface="+mj-lt"/>
            </a:endParaRPr>
          </a:p>
        </p:txBody>
      </p:sp>
    </p:spTree>
    <p:extLst>
      <p:ext uri="{BB962C8B-B14F-4D97-AF65-F5344CB8AC3E}">
        <p14:creationId xmlns:p14="http://schemas.microsoft.com/office/powerpoint/2010/main" val="208214738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title"/>
          </p:nvPr>
        </p:nvSpPr>
        <p:spPr>
          <a:xfrm>
            <a:off x="395536" y="913284"/>
            <a:ext cx="8166100" cy="571500"/>
          </a:xfrm>
        </p:spPr>
        <p:txBody>
          <a:bodyPr/>
          <a:lstStyle/>
          <a:p>
            <a:r>
              <a:rPr lang="en-US" altLang="zh-CN" sz="2200" b="1" dirty="0" smtClean="0">
                <a:latin typeface="Arial" pitchFamily="34" charset="0"/>
                <a:ea typeface="宋体" pitchFamily="2" charset="-122"/>
                <a:cs typeface="Arial" pitchFamily="34" charset="0"/>
              </a:rPr>
              <a:t>Food, Non-Food by Super Groups Quarterly Val. Growth Rate in National Total</a:t>
            </a:r>
            <a:r>
              <a:rPr lang="zh-CN" altLang="en-US" sz="2200" b="1" dirty="0" smtClean="0">
                <a:latin typeface="Arial" pitchFamily="34" charset="0"/>
                <a:ea typeface="宋体" pitchFamily="2" charset="-122"/>
                <a:cs typeface="Arial" pitchFamily="34" charset="0"/>
              </a:rPr>
              <a:t/>
            </a:r>
            <a:br>
              <a:rPr lang="zh-CN" altLang="en-US" sz="2200" b="1" dirty="0" smtClean="0">
                <a:latin typeface="Arial" pitchFamily="34" charset="0"/>
                <a:ea typeface="宋体" pitchFamily="2" charset="-122"/>
                <a:cs typeface="Arial" pitchFamily="34" charset="0"/>
              </a:rPr>
            </a:br>
            <a:r>
              <a:rPr lang="zh-CN" altLang="en-US" sz="2200" b="1" dirty="0" smtClean="0">
                <a:latin typeface="Arial" pitchFamily="34" charset="0"/>
                <a:ea typeface="宋体" pitchFamily="2" charset="-122"/>
                <a:cs typeface="Arial" pitchFamily="34" charset="0"/>
              </a:rPr>
              <a:t>全国 食品类和非食品类 季度销售额增长率</a:t>
            </a:r>
          </a:p>
        </p:txBody>
      </p:sp>
      <p:sp>
        <p:nvSpPr>
          <p:cNvPr id="26628" name="Text Box 4"/>
          <p:cNvSpPr txBox="1">
            <a:spLocks noChangeArrowheads="1"/>
          </p:cNvSpPr>
          <p:nvPr/>
        </p:nvSpPr>
        <p:spPr bwMode="auto">
          <a:xfrm>
            <a:off x="1511300" y="1684040"/>
            <a:ext cx="18399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lgn="ctr">
                <a:solidFill>
                  <a:srgbClr val="000000"/>
                </a:solidFill>
                <a:miter lim="800000"/>
                <a:headEnd/>
                <a:tailEnd/>
              </a14:hiddenLine>
            </a:ext>
          </a:extLst>
        </p:spPr>
        <p:txBody>
          <a:bodyPr>
            <a:spAutoFit/>
          </a:bodyPr>
          <a:lstStyle>
            <a:lvl1pPr eaLnBrk="0" hangingPunct="0">
              <a:defRPr sz="1300" b="1">
                <a:solidFill>
                  <a:srgbClr val="FF6600"/>
                </a:solidFill>
                <a:latin typeface="Arial" pitchFamily="34" charset="0"/>
                <a:ea typeface="楷体_GB2312" pitchFamily="49" charset="-122"/>
              </a:defRPr>
            </a:lvl1pPr>
            <a:lvl2pPr marL="742950" indent="-285750" eaLnBrk="0" hangingPunct="0">
              <a:defRPr sz="1300" b="1">
                <a:solidFill>
                  <a:srgbClr val="FF6600"/>
                </a:solidFill>
                <a:latin typeface="Arial" pitchFamily="34" charset="0"/>
                <a:ea typeface="楷体_GB2312" pitchFamily="49" charset="-122"/>
              </a:defRPr>
            </a:lvl2pPr>
            <a:lvl3pPr marL="1143000" indent="-228600" eaLnBrk="0" hangingPunct="0">
              <a:defRPr sz="1300" b="1">
                <a:solidFill>
                  <a:srgbClr val="FF6600"/>
                </a:solidFill>
                <a:latin typeface="Arial" pitchFamily="34" charset="0"/>
                <a:ea typeface="楷体_GB2312" pitchFamily="49" charset="-122"/>
              </a:defRPr>
            </a:lvl3pPr>
            <a:lvl4pPr marL="1600200" indent="-228600" eaLnBrk="0" hangingPunct="0">
              <a:defRPr sz="1300" b="1">
                <a:solidFill>
                  <a:srgbClr val="FF6600"/>
                </a:solidFill>
                <a:latin typeface="Arial" pitchFamily="34" charset="0"/>
                <a:ea typeface="楷体_GB2312" pitchFamily="49" charset="-122"/>
              </a:defRPr>
            </a:lvl4pPr>
            <a:lvl5pPr marL="2057400" indent="-228600" eaLnBrk="0" hangingPunct="0">
              <a:defRPr sz="1300" b="1">
                <a:solidFill>
                  <a:srgbClr val="FF6600"/>
                </a:solidFill>
                <a:latin typeface="Arial" pitchFamily="34" charset="0"/>
                <a:ea typeface="楷体_GB2312" pitchFamily="49" charset="-122"/>
              </a:defRPr>
            </a:lvl5pPr>
            <a:lvl6pPr marL="2514600" indent="-228600" eaLnBrk="0" fontAlgn="base" hangingPunct="0">
              <a:spcBef>
                <a:spcPct val="0"/>
              </a:spcBef>
              <a:spcAft>
                <a:spcPct val="0"/>
              </a:spcAft>
              <a:defRPr sz="1300" b="1">
                <a:solidFill>
                  <a:srgbClr val="FF6600"/>
                </a:solidFill>
                <a:latin typeface="Arial" pitchFamily="34" charset="0"/>
                <a:ea typeface="楷体_GB2312" pitchFamily="49" charset="-122"/>
              </a:defRPr>
            </a:lvl6pPr>
            <a:lvl7pPr marL="2971800" indent="-228600" eaLnBrk="0" fontAlgn="base" hangingPunct="0">
              <a:spcBef>
                <a:spcPct val="0"/>
              </a:spcBef>
              <a:spcAft>
                <a:spcPct val="0"/>
              </a:spcAft>
              <a:defRPr sz="1300" b="1">
                <a:solidFill>
                  <a:srgbClr val="FF6600"/>
                </a:solidFill>
                <a:latin typeface="Arial" pitchFamily="34" charset="0"/>
                <a:ea typeface="楷体_GB2312" pitchFamily="49" charset="-122"/>
              </a:defRPr>
            </a:lvl7pPr>
            <a:lvl8pPr marL="3429000" indent="-228600" eaLnBrk="0" fontAlgn="base" hangingPunct="0">
              <a:spcBef>
                <a:spcPct val="0"/>
              </a:spcBef>
              <a:spcAft>
                <a:spcPct val="0"/>
              </a:spcAft>
              <a:defRPr sz="1300" b="1">
                <a:solidFill>
                  <a:srgbClr val="FF6600"/>
                </a:solidFill>
                <a:latin typeface="Arial" pitchFamily="34" charset="0"/>
                <a:ea typeface="楷体_GB2312" pitchFamily="49" charset="-122"/>
              </a:defRPr>
            </a:lvl8pPr>
            <a:lvl9pPr marL="3886200" indent="-228600" eaLnBrk="0" fontAlgn="base" hangingPunct="0">
              <a:spcBef>
                <a:spcPct val="0"/>
              </a:spcBef>
              <a:spcAft>
                <a:spcPct val="0"/>
              </a:spcAft>
              <a:defRPr sz="1300" b="1">
                <a:solidFill>
                  <a:srgbClr val="FF6600"/>
                </a:solidFill>
                <a:latin typeface="Arial" pitchFamily="34" charset="0"/>
                <a:ea typeface="楷体_GB2312" pitchFamily="49" charset="-122"/>
              </a:defRPr>
            </a:lvl9pPr>
          </a:lstStyle>
          <a:p>
            <a:pPr algn="ctr">
              <a:spcBef>
                <a:spcPct val="50000"/>
              </a:spcBef>
            </a:pPr>
            <a:r>
              <a:rPr lang="en-US" altLang="zh-CN" sz="1400" dirty="0">
                <a:solidFill>
                  <a:schemeClr val="bg2"/>
                </a:solidFill>
                <a:ea typeface="宋体" pitchFamily="2" charset="-122"/>
                <a:cs typeface="Arial" pitchFamily="34" charset="0"/>
              </a:rPr>
              <a:t>Food </a:t>
            </a:r>
            <a:r>
              <a:rPr lang="zh-CN" altLang="en-US" sz="1400" dirty="0">
                <a:solidFill>
                  <a:schemeClr val="bg2"/>
                </a:solidFill>
                <a:ea typeface="宋体" pitchFamily="2" charset="-122"/>
                <a:cs typeface="Arial" pitchFamily="34" charset="0"/>
              </a:rPr>
              <a:t>食品类</a:t>
            </a:r>
          </a:p>
        </p:txBody>
      </p:sp>
      <p:sp>
        <p:nvSpPr>
          <p:cNvPr id="26629" name="Text Box 5"/>
          <p:cNvSpPr txBox="1">
            <a:spLocks noChangeArrowheads="1"/>
          </p:cNvSpPr>
          <p:nvPr/>
        </p:nvSpPr>
        <p:spPr bwMode="auto">
          <a:xfrm>
            <a:off x="5286375" y="1684040"/>
            <a:ext cx="26844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lgn="ctr">
                <a:solidFill>
                  <a:srgbClr val="000000"/>
                </a:solidFill>
                <a:miter lim="800000"/>
                <a:headEnd/>
                <a:tailEnd/>
              </a14:hiddenLine>
            </a:ext>
          </a:extLst>
        </p:spPr>
        <p:txBody>
          <a:bodyPr>
            <a:spAutoFit/>
          </a:bodyPr>
          <a:lstStyle>
            <a:lvl1pPr eaLnBrk="0" hangingPunct="0">
              <a:defRPr sz="1300" b="1">
                <a:solidFill>
                  <a:srgbClr val="FF6600"/>
                </a:solidFill>
                <a:latin typeface="Arial" pitchFamily="34" charset="0"/>
                <a:ea typeface="楷体_GB2312" pitchFamily="49" charset="-122"/>
              </a:defRPr>
            </a:lvl1pPr>
            <a:lvl2pPr marL="742950" indent="-285750" eaLnBrk="0" hangingPunct="0">
              <a:defRPr sz="1300" b="1">
                <a:solidFill>
                  <a:srgbClr val="FF6600"/>
                </a:solidFill>
                <a:latin typeface="Arial" pitchFamily="34" charset="0"/>
                <a:ea typeface="楷体_GB2312" pitchFamily="49" charset="-122"/>
              </a:defRPr>
            </a:lvl2pPr>
            <a:lvl3pPr marL="1143000" indent="-228600" eaLnBrk="0" hangingPunct="0">
              <a:defRPr sz="1300" b="1">
                <a:solidFill>
                  <a:srgbClr val="FF6600"/>
                </a:solidFill>
                <a:latin typeface="Arial" pitchFamily="34" charset="0"/>
                <a:ea typeface="楷体_GB2312" pitchFamily="49" charset="-122"/>
              </a:defRPr>
            </a:lvl3pPr>
            <a:lvl4pPr marL="1600200" indent="-228600" eaLnBrk="0" hangingPunct="0">
              <a:defRPr sz="1300" b="1">
                <a:solidFill>
                  <a:srgbClr val="FF6600"/>
                </a:solidFill>
                <a:latin typeface="Arial" pitchFamily="34" charset="0"/>
                <a:ea typeface="楷体_GB2312" pitchFamily="49" charset="-122"/>
              </a:defRPr>
            </a:lvl4pPr>
            <a:lvl5pPr marL="2057400" indent="-228600" eaLnBrk="0" hangingPunct="0">
              <a:defRPr sz="1300" b="1">
                <a:solidFill>
                  <a:srgbClr val="FF6600"/>
                </a:solidFill>
                <a:latin typeface="Arial" pitchFamily="34" charset="0"/>
                <a:ea typeface="楷体_GB2312" pitchFamily="49" charset="-122"/>
              </a:defRPr>
            </a:lvl5pPr>
            <a:lvl6pPr marL="2514600" indent="-228600" eaLnBrk="0" fontAlgn="base" hangingPunct="0">
              <a:spcBef>
                <a:spcPct val="0"/>
              </a:spcBef>
              <a:spcAft>
                <a:spcPct val="0"/>
              </a:spcAft>
              <a:defRPr sz="1300" b="1">
                <a:solidFill>
                  <a:srgbClr val="FF6600"/>
                </a:solidFill>
                <a:latin typeface="Arial" pitchFamily="34" charset="0"/>
                <a:ea typeface="楷体_GB2312" pitchFamily="49" charset="-122"/>
              </a:defRPr>
            </a:lvl6pPr>
            <a:lvl7pPr marL="2971800" indent="-228600" eaLnBrk="0" fontAlgn="base" hangingPunct="0">
              <a:spcBef>
                <a:spcPct val="0"/>
              </a:spcBef>
              <a:spcAft>
                <a:spcPct val="0"/>
              </a:spcAft>
              <a:defRPr sz="1300" b="1">
                <a:solidFill>
                  <a:srgbClr val="FF6600"/>
                </a:solidFill>
                <a:latin typeface="Arial" pitchFamily="34" charset="0"/>
                <a:ea typeface="楷体_GB2312" pitchFamily="49" charset="-122"/>
              </a:defRPr>
            </a:lvl7pPr>
            <a:lvl8pPr marL="3429000" indent="-228600" eaLnBrk="0" fontAlgn="base" hangingPunct="0">
              <a:spcBef>
                <a:spcPct val="0"/>
              </a:spcBef>
              <a:spcAft>
                <a:spcPct val="0"/>
              </a:spcAft>
              <a:defRPr sz="1300" b="1">
                <a:solidFill>
                  <a:srgbClr val="FF6600"/>
                </a:solidFill>
                <a:latin typeface="Arial" pitchFamily="34" charset="0"/>
                <a:ea typeface="楷体_GB2312" pitchFamily="49" charset="-122"/>
              </a:defRPr>
            </a:lvl8pPr>
            <a:lvl9pPr marL="3886200" indent="-228600" eaLnBrk="0" fontAlgn="base" hangingPunct="0">
              <a:spcBef>
                <a:spcPct val="0"/>
              </a:spcBef>
              <a:spcAft>
                <a:spcPct val="0"/>
              </a:spcAft>
              <a:defRPr sz="1300" b="1">
                <a:solidFill>
                  <a:srgbClr val="FF6600"/>
                </a:solidFill>
                <a:latin typeface="Arial" pitchFamily="34" charset="0"/>
                <a:ea typeface="楷体_GB2312" pitchFamily="49" charset="-122"/>
              </a:defRPr>
            </a:lvl9pPr>
          </a:lstStyle>
          <a:p>
            <a:pPr algn="ctr">
              <a:spcBef>
                <a:spcPct val="50000"/>
              </a:spcBef>
            </a:pPr>
            <a:r>
              <a:rPr lang="en-US" altLang="zh-CN" sz="1400" dirty="0">
                <a:solidFill>
                  <a:schemeClr val="bg2"/>
                </a:solidFill>
                <a:ea typeface="宋体" pitchFamily="2" charset="-122"/>
                <a:cs typeface="Arial" pitchFamily="34" charset="0"/>
              </a:rPr>
              <a:t>Non-Food </a:t>
            </a:r>
            <a:r>
              <a:rPr lang="zh-CN" altLang="en-US" sz="1400" dirty="0">
                <a:solidFill>
                  <a:schemeClr val="bg2"/>
                </a:solidFill>
                <a:ea typeface="宋体" pitchFamily="2" charset="-122"/>
                <a:cs typeface="Arial" pitchFamily="34" charset="0"/>
              </a:rPr>
              <a:t>非食品类</a:t>
            </a:r>
          </a:p>
        </p:txBody>
      </p:sp>
      <p:graphicFrame>
        <p:nvGraphicFramePr>
          <p:cNvPr id="6" name="Chart 5" descr="@Chart|R14.1_|0|0|1|1"/>
          <p:cNvGraphicFramePr/>
          <p:nvPr>
            <p:extLst>
              <p:ext uri="{D42A27DB-BD31-4B8C-83A1-F6EECF244321}">
                <p14:modId xmlns:p14="http://schemas.microsoft.com/office/powerpoint/2010/main" val="349816275"/>
              </p:ext>
            </p:extLst>
          </p:nvPr>
        </p:nvGraphicFramePr>
        <p:xfrm>
          <a:off x="467544" y="2348880"/>
          <a:ext cx="4248472" cy="417646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descr="@Chart|R14.2_|0|0|1|1"/>
          <p:cNvGraphicFramePr/>
          <p:nvPr>
            <p:extLst>
              <p:ext uri="{D42A27DB-BD31-4B8C-83A1-F6EECF244321}">
                <p14:modId xmlns:p14="http://schemas.microsoft.com/office/powerpoint/2010/main" val="1115227572"/>
              </p:ext>
            </p:extLst>
          </p:nvPr>
        </p:nvGraphicFramePr>
        <p:xfrm>
          <a:off x="4788024" y="2348880"/>
          <a:ext cx="4248472" cy="417646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421774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4"/>
          <p:cNvSpPr>
            <a:spLocks noGrp="1" noChangeArrowheads="1"/>
          </p:cNvSpPr>
          <p:nvPr>
            <p:ph type="title" idx="4294967295"/>
          </p:nvPr>
        </p:nvSpPr>
        <p:spPr>
          <a:xfrm>
            <a:off x="287337" y="611088"/>
            <a:ext cx="8893175" cy="801688"/>
          </a:xfrm>
        </p:spPr>
        <p:txBody>
          <a:bodyPr/>
          <a:lstStyle/>
          <a:p>
            <a:pPr eaLnBrk="1" hangingPunct="1"/>
            <a:r>
              <a:rPr lang="en-US" altLang="zh-CN" sz="2200" b="1" dirty="0" smtClean="0">
                <a:latin typeface="Arial" pitchFamily="34" charset="0"/>
                <a:ea typeface="宋体" pitchFamily="2" charset="-122"/>
                <a:cs typeface="Arial" pitchFamily="34" charset="0"/>
              </a:rPr>
              <a:t>Food Super Groups Monthly Value Growth Rate </a:t>
            </a:r>
            <a:br>
              <a:rPr lang="en-US" altLang="zh-CN" sz="2200" b="1" dirty="0" smtClean="0">
                <a:latin typeface="Arial" pitchFamily="34" charset="0"/>
                <a:ea typeface="宋体" pitchFamily="2" charset="-122"/>
                <a:cs typeface="Arial" pitchFamily="34" charset="0"/>
              </a:rPr>
            </a:br>
            <a:r>
              <a:rPr lang="en-US" altLang="zh-CN" sz="2200" b="1" dirty="0" smtClean="0">
                <a:latin typeface="Arial" pitchFamily="34" charset="0"/>
                <a:ea typeface="宋体" pitchFamily="2" charset="-122"/>
                <a:cs typeface="Arial" pitchFamily="34" charset="0"/>
              </a:rPr>
              <a:t>in National Total</a:t>
            </a:r>
            <a:r>
              <a:rPr lang="zh-CN" altLang="en-US" sz="2200" b="1" dirty="0" smtClean="0">
                <a:latin typeface="Arial" pitchFamily="34" charset="0"/>
                <a:ea typeface="宋体" pitchFamily="2" charset="-122"/>
                <a:cs typeface="Arial" pitchFamily="34" charset="0"/>
              </a:rPr>
              <a:t> </a:t>
            </a:r>
            <a:br>
              <a:rPr lang="zh-CN" altLang="en-US" sz="2200" b="1" dirty="0" smtClean="0">
                <a:latin typeface="Arial" pitchFamily="34" charset="0"/>
                <a:ea typeface="宋体" pitchFamily="2" charset="-122"/>
                <a:cs typeface="Arial" pitchFamily="34" charset="0"/>
              </a:rPr>
            </a:br>
            <a:r>
              <a:rPr lang="zh-CN" altLang="en-US" sz="2200" b="1" dirty="0" smtClean="0">
                <a:latin typeface="Arial" pitchFamily="34" charset="0"/>
                <a:ea typeface="宋体" pitchFamily="2" charset="-122"/>
                <a:cs typeface="Arial" pitchFamily="34" charset="0"/>
              </a:rPr>
              <a:t>全国 食品类子类</a:t>
            </a:r>
            <a:r>
              <a:rPr lang="en-US" altLang="zh-CN" sz="2200" b="1" dirty="0" smtClean="0">
                <a:latin typeface="Arial" pitchFamily="34" charset="0"/>
                <a:ea typeface="宋体" pitchFamily="2" charset="-122"/>
                <a:cs typeface="Arial" pitchFamily="34" charset="0"/>
              </a:rPr>
              <a:t> </a:t>
            </a:r>
            <a:r>
              <a:rPr lang="zh-CN" altLang="en-US" sz="2200" b="1" dirty="0" smtClean="0">
                <a:latin typeface="Arial" pitchFamily="34" charset="0"/>
                <a:ea typeface="宋体" pitchFamily="2" charset="-122"/>
                <a:cs typeface="Arial" pitchFamily="34" charset="0"/>
              </a:rPr>
              <a:t>月度销售额增长率</a:t>
            </a:r>
            <a:endParaRPr lang="zh-TW" altLang="en-US" sz="2200" b="1" dirty="0" smtClean="0">
              <a:latin typeface="Arial" pitchFamily="34" charset="0"/>
              <a:ea typeface="宋体" pitchFamily="2" charset="-122"/>
              <a:cs typeface="Arial" pitchFamily="34" charset="0"/>
            </a:endParaRPr>
          </a:p>
        </p:txBody>
      </p:sp>
      <p:graphicFrame>
        <p:nvGraphicFramePr>
          <p:cNvPr id="4" name="Chart 3" descr="@Chart|R15_|0|0|1|1"/>
          <p:cNvGraphicFramePr/>
          <p:nvPr>
            <p:extLst>
              <p:ext uri="{D42A27DB-BD31-4B8C-83A1-F6EECF244321}">
                <p14:modId xmlns:p14="http://schemas.microsoft.com/office/powerpoint/2010/main" val="1647194118"/>
              </p:ext>
            </p:extLst>
          </p:nvPr>
        </p:nvGraphicFramePr>
        <p:xfrm>
          <a:off x="323528" y="1700808"/>
          <a:ext cx="8424936" cy="475252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2195736" y="5733256"/>
            <a:ext cx="5184576" cy="276999"/>
          </a:xfrm>
          <a:prstGeom prst="rect">
            <a:avLst/>
          </a:prstGeom>
          <a:noFill/>
        </p:spPr>
        <p:txBody>
          <a:bodyPr wrap="square" rtlCol="0">
            <a:spAutoFit/>
          </a:bodyPr>
          <a:lstStyle/>
          <a:p>
            <a:pPr algn="ctr"/>
            <a:r>
              <a:rPr lang="en-US" altLang="zh-CN" sz="1200" b="1" dirty="0" smtClean="0"/>
              <a:t>Monthly Value % Chg </a:t>
            </a:r>
            <a:r>
              <a:rPr lang="en-US" altLang="zh-CN" sz="1200" b="1" dirty="0"/>
              <a:t>YA </a:t>
            </a:r>
            <a:r>
              <a:rPr lang="zh-CN" altLang="en-US" sz="1200" b="1" dirty="0" smtClean="0"/>
              <a:t>月度销</a:t>
            </a:r>
            <a:r>
              <a:rPr lang="zh-CN" altLang="en-US" sz="1200" b="1" dirty="0"/>
              <a:t>售额增幅</a:t>
            </a:r>
            <a:r>
              <a:rPr lang="en-US" altLang="zh-CN" sz="1200" b="1" dirty="0"/>
              <a:t>[</a:t>
            </a:r>
            <a:r>
              <a:rPr lang="zh-CN" altLang="en-US" sz="1200" b="1" dirty="0"/>
              <a:t>对比去年同同期</a:t>
            </a:r>
            <a:r>
              <a:rPr lang="en-US" altLang="zh-CN" sz="1200" b="1" dirty="0" smtClean="0"/>
              <a:t>]</a:t>
            </a:r>
            <a:endParaRPr lang="en-US" altLang="zh-CN" sz="1200" b="1" dirty="0"/>
          </a:p>
        </p:txBody>
      </p:sp>
    </p:spTree>
    <p:extLst>
      <p:ext uri="{BB962C8B-B14F-4D97-AF65-F5344CB8AC3E}">
        <p14:creationId xmlns:p14="http://schemas.microsoft.com/office/powerpoint/2010/main" val="341882572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4"/>
          <p:cNvSpPr>
            <a:spLocks noGrp="1" noChangeArrowheads="1"/>
          </p:cNvSpPr>
          <p:nvPr>
            <p:ph type="title" idx="4294967295"/>
          </p:nvPr>
        </p:nvSpPr>
        <p:spPr>
          <a:xfrm>
            <a:off x="287982" y="908720"/>
            <a:ext cx="8172450" cy="576263"/>
          </a:xfrm>
        </p:spPr>
        <p:txBody>
          <a:bodyPr/>
          <a:lstStyle/>
          <a:p>
            <a:pPr eaLnBrk="1" hangingPunct="1"/>
            <a:r>
              <a:rPr lang="en-US" altLang="zh-CN" sz="2200" b="1" dirty="0" smtClean="0">
                <a:latin typeface="Arial" pitchFamily="34" charset="0"/>
                <a:ea typeface="宋体" pitchFamily="2" charset="-122"/>
                <a:cs typeface="Arial" pitchFamily="34" charset="0"/>
              </a:rPr>
              <a:t>Non-Food Super Groups Monthly Value Growth Rate in National Total</a:t>
            </a:r>
            <a:r>
              <a:rPr lang="zh-CN" altLang="en-US" sz="2200" b="1" dirty="0" smtClean="0">
                <a:latin typeface="Arial" pitchFamily="34" charset="0"/>
                <a:ea typeface="宋体" pitchFamily="2" charset="-122"/>
                <a:cs typeface="Arial" pitchFamily="34" charset="0"/>
              </a:rPr>
              <a:t> </a:t>
            </a:r>
            <a:br>
              <a:rPr lang="zh-CN" altLang="en-US" sz="2200" b="1" dirty="0" smtClean="0">
                <a:latin typeface="Arial" pitchFamily="34" charset="0"/>
                <a:ea typeface="宋体" pitchFamily="2" charset="-122"/>
                <a:cs typeface="Arial" pitchFamily="34" charset="0"/>
              </a:rPr>
            </a:br>
            <a:r>
              <a:rPr lang="zh-CN" altLang="en-US" sz="2200" b="1" dirty="0" smtClean="0">
                <a:latin typeface="Arial" pitchFamily="34" charset="0"/>
                <a:ea typeface="宋体" pitchFamily="2" charset="-122"/>
                <a:cs typeface="Arial" pitchFamily="34" charset="0"/>
              </a:rPr>
              <a:t>全国 非食品类子类</a:t>
            </a:r>
            <a:r>
              <a:rPr lang="en-US" altLang="zh-CN" sz="2200" b="1" dirty="0" smtClean="0">
                <a:latin typeface="Arial" pitchFamily="34" charset="0"/>
                <a:ea typeface="宋体" pitchFamily="2" charset="-122"/>
                <a:cs typeface="Arial" pitchFamily="34" charset="0"/>
              </a:rPr>
              <a:t> </a:t>
            </a:r>
            <a:r>
              <a:rPr lang="zh-CN" altLang="en-US" sz="2200" b="1" dirty="0" smtClean="0">
                <a:latin typeface="Arial" pitchFamily="34" charset="0"/>
                <a:ea typeface="宋体" pitchFamily="2" charset="-122"/>
                <a:cs typeface="Arial" pitchFamily="34" charset="0"/>
              </a:rPr>
              <a:t>月度销售额增长率</a:t>
            </a:r>
            <a:endParaRPr lang="zh-TW" altLang="en-US" sz="2200" b="1" dirty="0" smtClean="0">
              <a:latin typeface="Arial" pitchFamily="34" charset="0"/>
              <a:ea typeface="宋体" pitchFamily="2" charset="-122"/>
              <a:cs typeface="Arial" pitchFamily="34" charset="0"/>
            </a:endParaRPr>
          </a:p>
        </p:txBody>
      </p:sp>
      <p:graphicFrame>
        <p:nvGraphicFramePr>
          <p:cNvPr id="4" name="Chart 3" descr="@Chart|R16_|0|0|1|1"/>
          <p:cNvGraphicFramePr/>
          <p:nvPr>
            <p:extLst>
              <p:ext uri="{D42A27DB-BD31-4B8C-83A1-F6EECF244321}">
                <p14:modId xmlns:p14="http://schemas.microsoft.com/office/powerpoint/2010/main" val="327425040"/>
              </p:ext>
            </p:extLst>
          </p:nvPr>
        </p:nvGraphicFramePr>
        <p:xfrm>
          <a:off x="323528" y="1700808"/>
          <a:ext cx="8424936" cy="475252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2195736" y="5661248"/>
            <a:ext cx="5184576" cy="276999"/>
          </a:xfrm>
          <a:prstGeom prst="rect">
            <a:avLst/>
          </a:prstGeom>
          <a:noFill/>
        </p:spPr>
        <p:txBody>
          <a:bodyPr wrap="square" rtlCol="0">
            <a:spAutoFit/>
          </a:bodyPr>
          <a:lstStyle/>
          <a:p>
            <a:pPr algn="ctr"/>
            <a:r>
              <a:rPr lang="en-US" altLang="zh-CN" sz="1200" b="1" dirty="0" smtClean="0"/>
              <a:t>Monthly Value % Chg </a:t>
            </a:r>
            <a:r>
              <a:rPr lang="en-US" altLang="zh-CN" sz="1200" b="1" dirty="0"/>
              <a:t>YA </a:t>
            </a:r>
            <a:r>
              <a:rPr lang="zh-CN" altLang="en-US" sz="1200" b="1" dirty="0" smtClean="0"/>
              <a:t>月度销</a:t>
            </a:r>
            <a:r>
              <a:rPr lang="zh-CN" altLang="en-US" sz="1200" b="1" dirty="0"/>
              <a:t>售额增幅</a:t>
            </a:r>
            <a:r>
              <a:rPr lang="en-US" altLang="zh-CN" sz="1200" b="1" dirty="0"/>
              <a:t>[</a:t>
            </a:r>
            <a:r>
              <a:rPr lang="zh-CN" altLang="en-US" sz="1200" b="1" dirty="0"/>
              <a:t>对比去年同同期</a:t>
            </a:r>
            <a:r>
              <a:rPr lang="en-US" altLang="zh-CN" sz="1200" b="1" dirty="0" smtClean="0"/>
              <a:t>]</a:t>
            </a:r>
            <a:endParaRPr lang="en-US" altLang="zh-CN" sz="1200" b="1" dirty="0"/>
          </a:p>
        </p:txBody>
      </p:sp>
    </p:spTree>
    <p:extLst>
      <p:ext uri="{BB962C8B-B14F-4D97-AF65-F5344CB8AC3E}">
        <p14:creationId xmlns:p14="http://schemas.microsoft.com/office/powerpoint/2010/main" val="388084092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5"/>
          <p:cNvSpPr>
            <a:spLocks noGrp="1" noChangeArrowheads="1"/>
          </p:cNvSpPr>
          <p:nvPr>
            <p:ph type="title" idx="4294967295"/>
          </p:nvPr>
        </p:nvSpPr>
        <p:spPr>
          <a:xfrm>
            <a:off x="261565" y="188640"/>
            <a:ext cx="8270875" cy="769938"/>
          </a:xfrm>
        </p:spPr>
        <p:txBody>
          <a:bodyPr/>
          <a:lstStyle/>
          <a:p>
            <a:pPr eaLnBrk="1" hangingPunct="1"/>
            <a:r>
              <a:rPr lang="en-US" altLang="zh-CN" sz="2000" b="1" dirty="0" smtClean="0">
                <a:latin typeface="Arial" pitchFamily="34" charset="0"/>
                <a:ea typeface="宋体" pitchFamily="2" charset="-122"/>
                <a:cs typeface="Arial" pitchFamily="34" charset="0"/>
              </a:rPr>
              <a:t>Food MAT Val/Vol/</a:t>
            </a:r>
            <a:r>
              <a:rPr lang="en-US" altLang="zh-CN" sz="2000" b="1" dirty="0" err="1" smtClean="0">
                <a:latin typeface="Arial" pitchFamily="34" charset="0"/>
                <a:ea typeface="宋体" pitchFamily="2" charset="-122"/>
                <a:cs typeface="Arial" pitchFamily="34" charset="0"/>
              </a:rPr>
              <a:t>Avg.Price</a:t>
            </a:r>
            <a:r>
              <a:rPr lang="en-US" altLang="zh-CN" sz="2000" b="1" dirty="0" smtClean="0">
                <a:latin typeface="Arial" pitchFamily="34" charset="0"/>
                <a:ea typeface="宋体" pitchFamily="2" charset="-122"/>
                <a:cs typeface="Arial" pitchFamily="34" charset="0"/>
              </a:rPr>
              <a:t> Growth Rate in Nat Total</a:t>
            </a:r>
            <a:r>
              <a:rPr lang="zh-CN" altLang="en-US" sz="2200" b="1" dirty="0" smtClean="0">
                <a:latin typeface="Arial" pitchFamily="34" charset="0"/>
                <a:ea typeface="宋体" pitchFamily="2" charset="-122"/>
                <a:cs typeface="Arial" pitchFamily="34" charset="0"/>
              </a:rPr>
              <a:t/>
            </a:r>
            <a:br>
              <a:rPr lang="zh-CN" altLang="en-US" sz="2200" b="1" dirty="0" smtClean="0">
                <a:latin typeface="Arial" pitchFamily="34" charset="0"/>
                <a:ea typeface="宋体" pitchFamily="2" charset="-122"/>
                <a:cs typeface="Arial" pitchFamily="34" charset="0"/>
              </a:rPr>
            </a:br>
            <a:r>
              <a:rPr lang="zh-CN" altLang="en-US" sz="2200" b="1" dirty="0" smtClean="0">
                <a:latin typeface="Arial" pitchFamily="34" charset="0"/>
                <a:ea typeface="宋体" pitchFamily="2" charset="-122"/>
                <a:cs typeface="Arial" pitchFamily="34" charset="0"/>
              </a:rPr>
              <a:t>全国 食品类</a:t>
            </a:r>
            <a:r>
              <a:rPr lang="en-US" altLang="zh-CN" sz="2200" b="1" dirty="0" smtClean="0">
                <a:latin typeface="Arial" pitchFamily="34" charset="0"/>
                <a:ea typeface="宋体" pitchFamily="2" charset="-122"/>
                <a:cs typeface="Arial" pitchFamily="34" charset="0"/>
              </a:rPr>
              <a:t> MAT</a:t>
            </a:r>
            <a:r>
              <a:rPr lang="zh-CN" altLang="en-US" sz="2200" b="1" dirty="0" smtClean="0">
                <a:latin typeface="Arial" pitchFamily="34" charset="0"/>
                <a:ea typeface="宋体" pitchFamily="2" charset="-122"/>
                <a:cs typeface="Arial" pitchFamily="34" charset="0"/>
              </a:rPr>
              <a:t>销售额</a:t>
            </a:r>
            <a:r>
              <a:rPr lang="en-US" altLang="zh-CN" sz="2200" b="1" dirty="0" smtClean="0">
                <a:latin typeface="Arial" pitchFamily="34" charset="0"/>
                <a:ea typeface="宋体" pitchFamily="2" charset="-122"/>
                <a:cs typeface="Arial" pitchFamily="34" charset="0"/>
              </a:rPr>
              <a:t>/</a:t>
            </a:r>
            <a:r>
              <a:rPr lang="zh-CN" altLang="en-US" sz="2200" b="1" dirty="0" smtClean="0">
                <a:latin typeface="Arial" pitchFamily="34" charset="0"/>
                <a:ea typeface="宋体" pitchFamily="2" charset="-122"/>
                <a:cs typeface="Arial" pitchFamily="34" charset="0"/>
              </a:rPr>
              <a:t>销售量</a:t>
            </a:r>
            <a:r>
              <a:rPr lang="en-US" altLang="zh-CN" sz="2200" b="1" dirty="0" smtClean="0">
                <a:latin typeface="Arial" pitchFamily="34" charset="0"/>
                <a:ea typeface="宋体" pitchFamily="2" charset="-122"/>
                <a:cs typeface="Arial" pitchFamily="34" charset="0"/>
              </a:rPr>
              <a:t>/</a:t>
            </a:r>
            <a:r>
              <a:rPr lang="zh-CN" altLang="en-US" sz="2200" b="1" dirty="0" smtClean="0">
                <a:latin typeface="Arial" pitchFamily="34" charset="0"/>
                <a:ea typeface="宋体" pitchFamily="2" charset="-122"/>
                <a:cs typeface="Arial" pitchFamily="34" charset="0"/>
              </a:rPr>
              <a:t>平均价格</a:t>
            </a:r>
            <a:r>
              <a:rPr lang="en-US" altLang="zh-CN" sz="2200" b="1" dirty="0" smtClean="0">
                <a:latin typeface="Arial" pitchFamily="34" charset="0"/>
                <a:ea typeface="宋体" pitchFamily="2" charset="-122"/>
                <a:cs typeface="Arial" pitchFamily="34" charset="0"/>
              </a:rPr>
              <a:t> </a:t>
            </a:r>
            <a:r>
              <a:rPr lang="zh-CN" altLang="en-US" sz="2200" b="1" dirty="0" smtClean="0">
                <a:latin typeface="Arial" pitchFamily="34" charset="0"/>
                <a:ea typeface="宋体" pitchFamily="2" charset="-122"/>
                <a:cs typeface="Arial" pitchFamily="34" charset="0"/>
              </a:rPr>
              <a:t>增长率</a:t>
            </a:r>
            <a:endParaRPr lang="zh-TW" altLang="en-US" sz="2200" b="1" dirty="0" smtClean="0">
              <a:latin typeface="Arial" pitchFamily="34" charset="0"/>
              <a:ea typeface="宋体" pitchFamily="2" charset="-122"/>
              <a:cs typeface="Arial" pitchFamily="34" charset="0"/>
            </a:endParaRPr>
          </a:p>
        </p:txBody>
      </p:sp>
      <p:graphicFrame>
        <p:nvGraphicFramePr>
          <p:cNvPr id="2" name="Object 1" descr="@Sheet|R17_|0|0|2|1"/>
          <p:cNvGraphicFramePr>
            <a:graphicFrameLocks noChangeAspect="1"/>
          </p:cNvGraphicFramePr>
          <p:nvPr>
            <p:extLst>
              <p:ext uri="{D42A27DB-BD31-4B8C-83A1-F6EECF244321}">
                <p14:modId xmlns:p14="http://schemas.microsoft.com/office/powerpoint/2010/main" val="1394112776"/>
              </p:ext>
            </p:extLst>
          </p:nvPr>
        </p:nvGraphicFramePr>
        <p:xfrm>
          <a:off x="323850" y="974725"/>
          <a:ext cx="8991600" cy="5772150"/>
        </p:xfrm>
        <a:graphic>
          <a:graphicData uri="http://schemas.openxmlformats.org/presentationml/2006/ole">
            <mc:AlternateContent xmlns:mc="http://schemas.openxmlformats.org/markup-compatibility/2006">
              <mc:Choice xmlns:v="urn:schemas-microsoft-com:vml" Requires="v">
                <p:oleObj spid="_x0000_s87046" name="Binary Worksheet" r:id="rId4" imgW="8991600" imgH="5772186" progId="Excel.SheetBinaryMacroEnabled.12">
                  <p:embed/>
                </p:oleObj>
              </mc:Choice>
              <mc:Fallback>
                <p:oleObj name="Binary Worksheet" r:id="rId4" imgW="8991600" imgH="5772186" progId="Excel.SheetBinaryMacroEnabled.12">
                  <p:embed/>
                  <p:pic>
                    <p:nvPicPr>
                      <p:cNvPr id="0" name=""/>
                      <p:cNvPicPr/>
                      <p:nvPr/>
                    </p:nvPicPr>
                    <p:blipFill>
                      <a:blip r:embed="rId5"/>
                      <a:stretch>
                        <a:fillRect/>
                      </a:stretch>
                    </p:blipFill>
                    <p:spPr>
                      <a:xfrm>
                        <a:off x="323850" y="974725"/>
                        <a:ext cx="8991600" cy="5772150"/>
                      </a:xfrm>
                      <a:prstGeom prst="rect">
                        <a:avLst/>
                      </a:prstGeom>
                    </p:spPr>
                  </p:pic>
                </p:oleObj>
              </mc:Fallback>
            </mc:AlternateContent>
          </a:graphicData>
        </a:graphic>
      </p:graphicFrame>
    </p:spTree>
    <p:extLst>
      <p:ext uri="{BB962C8B-B14F-4D97-AF65-F5344CB8AC3E}">
        <p14:creationId xmlns:p14="http://schemas.microsoft.com/office/powerpoint/2010/main" val="4074138023"/>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5"/>
          <p:cNvSpPr>
            <a:spLocks noGrp="1" noChangeArrowheads="1"/>
          </p:cNvSpPr>
          <p:nvPr>
            <p:ph type="title" idx="4294967295"/>
          </p:nvPr>
        </p:nvSpPr>
        <p:spPr>
          <a:xfrm>
            <a:off x="251520" y="-36984"/>
            <a:ext cx="8388350" cy="801688"/>
          </a:xfrm>
        </p:spPr>
        <p:txBody>
          <a:bodyPr/>
          <a:lstStyle/>
          <a:p>
            <a:pPr eaLnBrk="1" hangingPunct="1"/>
            <a:r>
              <a:rPr lang="en-US" altLang="zh-CN" sz="1800" b="1" dirty="0" smtClean="0">
                <a:latin typeface="Arial" pitchFamily="34" charset="0"/>
                <a:ea typeface="宋体" pitchFamily="2" charset="-122"/>
                <a:cs typeface="Arial" pitchFamily="34" charset="0"/>
              </a:rPr>
              <a:t>Non-Food MAT Val/Vol/</a:t>
            </a:r>
            <a:r>
              <a:rPr lang="en-US" altLang="zh-CN" sz="1800" b="1" dirty="0" err="1" smtClean="0">
                <a:latin typeface="Arial" pitchFamily="34" charset="0"/>
                <a:ea typeface="宋体" pitchFamily="2" charset="-122"/>
                <a:cs typeface="Arial" pitchFamily="34" charset="0"/>
              </a:rPr>
              <a:t>Avg.Price</a:t>
            </a:r>
            <a:r>
              <a:rPr lang="en-US" altLang="zh-CN" sz="1800" b="1" dirty="0" smtClean="0">
                <a:latin typeface="Arial" pitchFamily="34" charset="0"/>
                <a:ea typeface="宋体" pitchFamily="2" charset="-122"/>
                <a:cs typeface="Arial" pitchFamily="34" charset="0"/>
              </a:rPr>
              <a:t> Growth Rate in Nat Total</a:t>
            </a:r>
            <a:r>
              <a:rPr lang="zh-CN" altLang="en-US" sz="1800" b="1" dirty="0" smtClean="0">
                <a:latin typeface="Arial" pitchFamily="34" charset="0"/>
                <a:ea typeface="宋体" pitchFamily="2" charset="-122"/>
                <a:cs typeface="Arial" pitchFamily="34" charset="0"/>
              </a:rPr>
              <a:t/>
            </a:r>
            <a:br>
              <a:rPr lang="zh-CN" altLang="en-US" sz="1800" b="1" dirty="0" smtClean="0">
                <a:latin typeface="Arial" pitchFamily="34" charset="0"/>
                <a:ea typeface="宋体" pitchFamily="2" charset="-122"/>
                <a:cs typeface="Arial" pitchFamily="34" charset="0"/>
              </a:rPr>
            </a:br>
            <a:r>
              <a:rPr lang="zh-CN" altLang="en-US" sz="1800" b="1" dirty="0" smtClean="0">
                <a:latin typeface="Arial" pitchFamily="34" charset="0"/>
                <a:ea typeface="宋体" pitchFamily="2" charset="-122"/>
                <a:cs typeface="Arial" pitchFamily="34" charset="0"/>
              </a:rPr>
              <a:t>全国 非食品类</a:t>
            </a:r>
            <a:r>
              <a:rPr lang="en-US" altLang="zh-CN" sz="1800" b="1" dirty="0" smtClean="0">
                <a:latin typeface="Arial" pitchFamily="34" charset="0"/>
                <a:ea typeface="宋体" pitchFamily="2" charset="-122"/>
                <a:cs typeface="Arial" pitchFamily="34" charset="0"/>
              </a:rPr>
              <a:t> MAT</a:t>
            </a:r>
            <a:r>
              <a:rPr lang="zh-CN" altLang="en-US" sz="1800" b="1" dirty="0" smtClean="0">
                <a:latin typeface="Arial" pitchFamily="34" charset="0"/>
                <a:ea typeface="宋体" pitchFamily="2" charset="-122"/>
                <a:cs typeface="Arial" pitchFamily="34" charset="0"/>
              </a:rPr>
              <a:t>销售额</a:t>
            </a:r>
            <a:r>
              <a:rPr lang="en-US" altLang="zh-CN" sz="1800" b="1" dirty="0" smtClean="0">
                <a:latin typeface="Arial" pitchFamily="34" charset="0"/>
                <a:ea typeface="宋体" pitchFamily="2" charset="-122"/>
                <a:cs typeface="Arial" pitchFamily="34" charset="0"/>
              </a:rPr>
              <a:t>/</a:t>
            </a:r>
            <a:r>
              <a:rPr lang="zh-CN" altLang="en-US" sz="1800" b="1" dirty="0" smtClean="0">
                <a:latin typeface="Arial" pitchFamily="34" charset="0"/>
                <a:ea typeface="宋体" pitchFamily="2" charset="-122"/>
                <a:cs typeface="Arial" pitchFamily="34" charset="0"/>
              </a:rPr>
              <a:t>销售量</a:t>
            </a:r>
            <a:r>
              <a:rPr lang="en-US" altLang="zh-CN" sz="1800" b="1" dirty="0" smtClean="0">
                <a:latin typeface="Arial" pitchFamily="34" charset="0"/>
                <a:ea typeface="宋体" pitchFamily="2" charset="-122"/>
                <a:cs typeface="Arial" pitchFamily="34" charset="0"/>
              </a:rPr>
              <a:t>/</a:t>
            </a:r>
            <a:r>
              <a:rPr lang="zh-CN" altLang="en-US" sz="1800" b="1" dirty="0" smtClean="0">
                <a:latin typeface="Arial" pitchFamily="34" charset="0"/>
                <a:ea typeface="宋体" pitchFamily="2" charset="-122"/>
                <a:cs typeface="Arial" pitchFamily="34" charset="0"/>
              </a:rPr>
              <a:t>平均价格 增长率</a:t>
            </a:r>
            <a:endParaRPr lang="zh-TW" altLang="en-US" sz="1800" b="1" dirty="0" smtClean="0">
              <a:latin typeface="Arial" pitchFamily="34" charset="0"/>
              <a:ea typeface="宋体" pitchFamily="2" charset="-122"/>
              <a:cs typeface="Arial" pitchFamily="34" charset="0"/>
            </a:endParaRPr>
          </a:p>
        </p:txBody>
      </p:sp>
      <p:graphicFrame>
        <p:nvGraphicFramePr>
          <p:cNvPr id="6" name="Object 5" descr="@Sheet|R18_|0|0|2|1"/>
          <p:cNvGraphicFramePr>
            <a:graphicFrameLocks noChangeAspect="1"/>
          </p:cNvGraphicFramePr>
          <p:nvPr>
            <p:extLst>
              <p:ext uri="{D42A27DB-BD31-4B8C-83A1-F6EECF244321}">
                <p14:modId xmlns:p14="http://schemas.microsoft.com/office/powerpoint/2010/main" val="4028915580"/>
              </p:ext>
            </p:extLst>
          </p:nvPr>
        </p:nvGraphicFramePr>
        <p:xfrm>
          <a:off x="228600" y="913209"/>
          <a:ext cx="8915400" cy="5972175"/>
        </p:xfrm>
        <a:graphic>
          <a:graphicData uri="http://schemas.openxmlformats.org/presentationml/2006/ole">
            <mc:AlternateContent xmlns:mc="http://schemas.openxmlformats.org/markup-compatibility/2006">
              <mc:Choice xmlns:v="urn:schemas-microsoft-com:vml" Requires="v">
                <p:oleObj spid="_x0000_s88070" name="Binary Worksheet" r:id="rId3" imgW="8915535" imgH="5972121" progId="Excel.SheetBinaryMacroEnabled.12">
                  <p:embed/>
                </p:oleObj>
              </mc:Choice>
              <mc:Fallback>
                <p:oleObj name="Binary Worksheet" r:id="rId3" imgW="8915535" imgH="5972121" progId="Excel.SheetBinaryMacroEnabled.12">
                  <p:embed/>
                  <p:pic>
                    <p:nvPicPr>
                      <p:cNvPr id="0" name=""/>
                      <p:cNvPicPr/>
                      <p:nvPr/>
                    </p:nvPicPr>
                    <p:blipFill>
                      <a:blip r:embed="rId4"/>
                      <a:stretch>
                        <a:fillRect/>
                      </a:stretch>
                    </p:blipFill>
                    <p:spPr>
                      <a:xfrm>
                        <a:off x="228600" y="913209"/>
                        <a:ext cx="8915400" cy="5972175"/>
                      </a:xfrm>
                      <a:prstGeom prst="rect">
                        <a:avLst/>
                      </a:prstGeom>
                    </p:spPr>
                  </p:pic>
                </p:oleObj>
              </mc:Fallback>
            </mc:AlternateContent>
          </a:graphicData>
        </a:graphic>
      </p:graphicFrame>
    </p:spTree>
    <p:extLst>
      <p:ext uri="{BB962C8B-B14F-4D97-AF65-F5344CB8AC3E}">
        <p14:creationId xmlns:p14="http://schemas.microsoft.com/office/powerpoint/2010/main" val="139248297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412750" y="336774"/>
            <a:ext cx="8731250" cy="715962"/>
          </a:xfrm>
        </p:spPr>
        <p:txBody>
          <a:bodyPr/>
          <a:lstStyle/>
          <a:p>
            <a:pPr eaLnBrk="1" hangingPunct="1"/>
            <a:r>
              <a:rPr lang="en-US" altLang="zh-CN" sz="2200" b="1" dirty="0" smtClean="0">
                <a:latin typeface="Arial" pitchFamily="34" charset="0"/>
                <a:ea typeface="宋体" pitchFamily="2" charset="-122"/>
                <a:cs typeface="Arial" pitchFamily="34" charset="0"/>
              </a:rPr>
              <a:t>Food MAT Value Growth Rate </a:t>
            </a:r>
            <a:br>
              <a:rPr lang="en-US" altLang="zh-CN" sz="2200" b="1" dirty="0" smtClean="0">
                <a:latin typeface="Arial" pitchFamily="34" charset="0"/>
                <a:ea typeface="宋体" pitchFamily="2" charset="-122"/>
                <a:cs typeface="Arial" pitchFamily="34" charset="0"/>
              </a:rPr>
            </a:br>
            <a:r>
              <a:rPr lang="zh-CN" altLang="en-US" sz="2200" b="1" dirty="0" smtClean="0">
                <a:latin typeface="Arial" pitchFamily="34" charset="0"/>
                <a:ea typeface="宋体" pitchFamily="2" charset="-122"/>
                <a:cs typeface="Arial" pitchFamily="34" charset="0"/>
              </a:rPr>
              <a:t>食品类 </a:t>
            </a:r>
            <a:r>
              <a:rPr lang="en-US" altLang="zh-CN" sz="2200" b="1" dirty="0" smtClean="0">
                <a:latin typeface="Arial" pitchFamily="34" charset="0"/>
                <a:ea typeface="宋体" pitchFamily="2" charset="-122"/>
                <a:cs typeface="Arial" pitchFamily="34" charset="0"/>
              </a:rPr>
              <a:t>MAT</a:t>
            </a:r>
            <a:r>
              <a:rPr lang="zh-CN" altLang="en-US" sz="2200" b="1" dirty="0" smtClean="0">
                <a:latin typeface="Arial" pitchFamily="34" charset="0"/>
                <a:ea typeface="宋体" pitchFamily="2" charset="-122"/>
                <a:cs typeface="Arial" pitchFamily="34" charset="0"/>
              </a:rPr>
              <a:t>销售额增长率</a:t>
            </a:r>
            <a:r>
              <a:rPr lang="en-US" altLang="zh-CN" sz="2200" b="1" dirty="0" smtClean="0">
                <a:latin typeface="Arial" pitchFamily="34" charset="0"/>
                <a:ea typeface="宋体" pitchFamily="2" charset="-122"/>
                <a:cs typeface="Arial" pitchFamily="34" charset="0"/>
              </a:rPr>
              <a:t>                     </a:t>
            </a:r>
          </a:p>
        </p:txBody>
      </p:sp>
      <p:graphicFrame>
        <p:nvGraphicFramePr>
          <p:cNvPr id="3" name="Object 2" descr="@Sheet|R19_|0|MAT|1|1"/>
          <p:cNvGraphicFramePr>
            <a:graphicFrameLocks noChangeAspect="1"/>
          </p:cNvGraphicFramePr>
          <p:nvPr>
            <p:extLst>
              <p:ext uri="{D42A27DB-BD31-4B8C-83A1-F6EECF244321}">
                <p14:modId xmlns:p14="http://schemas.microsoft.com/office/powerpoint/2010/main" val="3393833836"/>
              </p:ext>
            </p:extLst>
          </p:nvPr>
        </p:nvGraphicFramePr>
        <p:xfrm>
          <a:off x="250825" y="1196975"/>
          <a:ext cx="8858250" cy="5448300"/>
        </p:xfrm>
        <a:graphic>
          <a:graphicData uri="http://schemas.openxmlformats.org/presentationml/2006/ole">
            <mc:AlternateContent xmlns:mc="http://schemas.openxmlformats.org/markup-compatibility/2006">
              <mc:Choice xmlns:v="urn:schemas-microsoft-com:vml" Requires="v">
                <p:oleObj spid="_x0000_s89094" name="Worksheet" r:id="rId4" imgW="8858351" imgH="5448237" progId="Excel.Sheet.12">
                  <p:embed/>
                </p:oleObj>
              </mc:Choice>
              <mc:Fallback>
                <p:oleObj name="Worksheet" r:id="rId4" imgW="8858351" imgH="5448237" progId="Excel.Sheet.12">
                  <p:embed/>
                  <p:pic>
                    <p:nvPicPr>
                      <p:cNvPr id="0" name=""/>
                      <p:cNvPicPr/>
                      <p:nvPr/>
                    </p:nvPicPr>
                    <p:blipFill>
                      <a:blip r:embed="rId5"/>
                      <a:stretch>
                        <a:fillRect/>
                      </a:stretch>
                    </p:blipFill>
                    <p:spPr>
                      <a:xfrm>
                        <a:off x="250825" y="1196975"/>
                        <a:ext cx="8858250" cy="5448300"/>
                      </a:xfrm>
                      <a:prstGeom prst="rect">
                        <a:avLst/>
                      </a:prstGeom>
                    </p:spPr>
                  </p:pic>
                </p:oleObj>
              </mc:Fallback>
            </mc:AlternateContent>
          </a:graphicData>
        </a:graphic>
      </p:graphicFrame>
    </p:spTree>
    <p:extLst>
      <p:ext uri="{BB962C8B-B14F-4D97-AF65-F5344CB8AC3E}">
        <p14:creationId xmlns:p14="http://schemas.microsoft.com/office/powerpoint/2010/main" val="122692946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7"/>
          </p:nvPr>
        </p:nvSpPr>
        <p:spPr/>
        <p:txBody>
          <a:bodyPr/>
          <a:lstStyle/>
          <a:p>
            <a:endParaRPr lang="zh-CN" altLang="en-US"/>
          </a:p>
        </p:txBody>
      </p:sp>
      <p:sp>
        <p:nvSpPr>
          <p:cNvPr id="11" name="Title 13"/>
          <p:cNvSpPr>
            <a:spLocks noGrp="1"/>
          </p:cNvSpPr>
          <p:nvPr>
            <p:ph type="ctrTitle"/>
          </p:nvPr>
        </p:nvSpPr>
        <p:spPr/>
        <p:txBody>
          <a:bodyPr/>
          <a:lstStyle/>
          <a:p>
            <a:r>
              <a:rPr lang="en-US" dirty="0"/>
              <a:t>Macro Economy </a:t>
            </a:r>
            <a:br>
              <a:rPr lang="en-US" dirty="0"/>
            </a:br>
            <a:r>
              <a:rPr lang="en-US" dirty="0" smtClean="0"/>
              <a:t>Parameters</a:t>
            </a:r>
            <a:endParaRPr lang="en-US" dirty="0"/>
          </a:p>
        </p:txBody>
      </p:sp>
      <p:sp>
        <p:nvSpPr>
          <p:cNvPr id="9" name="Subtitle 5"/>
          <p:cNvSpPr>
            <a:spLocks noGrp="1"/>
          </p:cNvSpPr>
          <p:nvPr>
            <p:ph type="subTitle" idx="1"/>
          </p:nvPr>
        </p:nvSpPr>
        <p:spPr/>
        <p:txBody>
          <a:bodyPr/>
          <a:lstStyle/>
          <a:p>
            <a:r>
              <a:rPr lang="en-US" altLang="zh-CN" dirty="0"/>
              <a:t>Quarter </a:t>
            </a:r>
            <a:r>
              <a:rPr lang="en-US" altLang="zh-CN" dirty="0" smtClean="0"/>
              <a:t>2 </a:t>
            </a:r>
            <a:r>
              <a:rPr lang="en-US" altLang="zh-CN" dirty="0" smtClean="0"/>
              <a:t>2019</a:t>
            </a:r>
            <a:endParaRPr lang="en-US" dirty="0" smtClean="0"/>
          </a:p>
        </p:txBody>
      </p:sp>
      <p:sp>
        <p:nvSpPr>
          <p:cNvPr id="12" name="Rectangle 11"/>
          <p:cNvSpPr/>
          <p:nvPr/>
        </p:nvSpPr>
        <p:spPr>
          <a:xfrm>
            <a:off x="8043334" y="6121400"/>
            <a:ext cx="948266" cy="558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accent5"/>
                </a:solidFill>
              </a:rPr>
              <a:t>Client Logo</a:t>
            </a:r>
            <a:endParaRPr lang="en-US" sz="1200" dirty="0">
              <a:solidFill>
                <a:schemeClr val="accent5"/>
              </a:solidFill>
            </a:endParaRPr>
          </a:p>
        </p:txBody>
      </p:sp>
    </p:spTree>
    <p:extLst>
      <p:ext uri="{BB962C8B-B14F-4D97-AF65-F5344CB8AC3E}">
        <p14:creationId xmlns:p14="http://schemas.microsoft.com/office/powerpoint/2010/main" val="34626562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412750" y="408781"/>
            <a:ext cx="8731250" cy="715963"/>
          </a:xfrm>
        </p:spPr>
        <p:txBody>
          <a:bodyPr/>
          <a:lstStyle/>
          <a:p>
            <a:pPr eaLnBrk="1" hangingPunct="1"/>
            <a:r>
              <a:rPr lang="en-US" altLang="zh-CN" sz="2200" b="1" dirty="0" smtClean="0">
                <a:latin typeface="Arial" pitchFamily="34" charset="0"/>
                <a:ea typeface="宋体" pitchFamily="2" charset="-122"/>
                <a:cs typeface="Arial" pitchFamily="34" charset="0"/>
              </a:rPr>
              <a:t>Food MAT Value Growth Rate </a:t>
            </a:r>
            <a:br>
              <a:rPr lang="en-US" altLang="zh-CN" sz="2200" b="1" dirty="0" smtClean="0">
                <a:latin typeface="Arial" pitchFamily="34" charset="0"/>
                <a:ea typeface="宋体" pitchFamily="2" charset="-122"/>
                <a:cs typeface="Arial" pitchFamily="34" charset="0"/>
              </a:rPr>
            </a:br>
            <a:r>
              <a:rPr lang="zh-CN" altLang="en-US" sz="2200" b="1" dirty="0" smtClean="0">
                <a:latin typeface="Arial" pitchFamily="34" charset="0"/>
                <a:ea typeface="宋体" pitchFamily="2" charset="-122"/>
                <a:cs typeface="Arial" pitchFamily="34" charset="0"/>
              </a:rPr>
              <a:t>食品类 </a:t>
            </a:r>
            <a:r>
              <a:rPr lang="en-US" altLang="zh-CN" sz="2200" b="1" dirty="0" smtClean="0">
                <a:latin typeface="Arial" pitchFamily="34" charset="0"/>
                <a:ea typeface="宋体" pitchFamily="2" charset="-122"/>
                <a:cs typeface="Arial" pitchFamily="34" charset="0"/>
              </a:rPr>
              <a:t>MAT</a:t>
            </a:r>
            <a:r>
              <a:rPr lang="zh-CN" altLang="en-US" sz="2200" b="1" dirty="0" smtClean="0">
                <a:latin typeface="Arial" pitchFamily="34" charset="0"/>
                <a:ea typeface="宋体" pitchFamily="2" charset="-122"/>
                <a:cs typeface="Arial" pitchFamily="34" charset="0"/>
              </a:rPr>
              <a:t>销售额增长率</a:t>
            </a:r>
            <a:r>
              <a:rPr lang="en-US" altLang="zh-CN" sz="2200" b="1" dirty="0" smtClean="0">
                <a:latin typeface="Arial" pitchFamily="34" charset="0"/>
                <a:ea typeface="宋体" pitchFamily="2" charset="-122"/>
                <a:cs typeface="Arial" pitchFamily="34" charset="0"/>
              </a:rPr>
              <a:t>                     </a:t>
            </a:r>
          </a:p>
        </p:txBody>
      </p:sp>
      <p:graphicFrame>
        <p:nvGraphicFramePr>
          <p:cNvPr id="2" name="Object 1" descr="@Sheet|R19_|0|MAT|1|1"/>
          <p:cNvGraphicFramePr>
            <a:graphicFrameLocks noChangeAspect="1"/>
          </p:cNvGraphicFramePr>
          <p:nvPr>
            <p:extLst>
              <p:ext uri="{D42A27DB-BD31-4B8C-83A1-F6EECF244321}">
                <p14:modId xmlns:p14="http://schemas.microsoft.com/office/powerpoint/2010/main" val="3699464059"/>
              </p:ext>
            </p:extLst>
          </p:nvPr>
        </p:nvGraphicFramePr>
        <p:xfrm>
          <a:off x="250825" y="1196975"/>
          <a:ext cx="8915400" cy="5581650"/>
        </p:xfrm>
        <a:graphic>
          <a:graphicData uri="http://schemas.openxmlformats.org/presentationml/2006/ole">
            <mc:AlternateContent xmlns:mc="http://schemas.openxmlformats.org/markup-compatibility/2006">
              <mc:Choice xmlns:v="urn:schemas-microsoft-com:vml" Requires="v">
                <p:oleObj spid="_x0000_s90118" name="Worksheet" r:id="rId4" imgW="8915535" imgH="5581707" progId="Excel.Sheet.12">
                  <p:embed/>
                </p:oleObj>
              </mc:Choice>
              <mc:Fallback>
                <p:oleObj name="Worksheet" r:id="rId4" imgW="8915535" imgH="5581707" progId="Excel.Sheet.12">
                  <p:embed/>
                  <p:pic>
                    <p:nvPicPr>
                      <p:cNvPr id="0" name=""/>
                      <p:cNvPicPr>
                        <a:picLocks noChangeAspect="1" noChangeArrowheads="1"/>
                      </p:cNvPicPr>
                      <p:nvPr/>
                    </p:nvPicPr>
                    <p:blipFill>
                      <a:blip r:embed="rId5"/>
                      <a:srcRect/>
                      <a:stretch>
                        <a:fillRect/>
                      </a:stretch>
                    </p:blipFill>
                    <p:spPr bwMode="auto">
                      <a:xfrm>
                        <a:off x="250825" y="1196975"/>
                        <a:ext cx="8915400" cy="558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8541404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288106" y="251048"/>
            <a:ext cx="8388350" cy="801688"/>
          </a:xfrm>
        </p:spPr>
        <p:txBody>
          <a:bodyPr/>
          <a:lstStyle/>
          <a:p>
            <a:pPr eaLnBrk="1" hangingPunct="1"/>
            <a:r>
              <a:rPr lang="en-US" altLang="zh-CN" sz="2200" b="1" dirty="0" smtClean="0">
                <a:latin typeface="Arial" pitchFamily="34" charset="0"/>
                <a:ea typeface="宋体" pitchFamily="2" charset="-122"/>
                <a:cs typeface="Arial" pitchFamily="34" charset="0"/>
              </a:rPr>
              <a:t>Non - Food MAT Value Growth Rate </a:t>
            </a:r>
            <a:br>
              <a:rPr lang="en-US" altLang="zh-CN" sz="2200" b="1" dirty="0" smtClean="0">
                <a:latin typeface="Arial" pitchFamily="34" charset="0"/>
                <a:ea typeface="宋体" pitchFamily="2" charset="-122"/>
                <a:cs typeface="Arial" pitchFamily="34" charset="0"/>
              </a:rPr>
            </a:br>
            <a:r>
              <a:rPr lang="zh-CN" altLang="en-US" sz="2200" b="1" dirty="0" smtClean="0">
                <a:latin typeface="Arial" pitchFamily="34" charset="0"/>
                <a:ea typeface="宋体" pitchFamily="2" charset="-122"/>
                <a:cs typeface="Arial" pitchFamily="34" charset="0"/>
              </a:rPr>
              <a:t>非食品类 </a:t>
            </a:r>
            <a:r>
              <a:rPr lang="en-US" altLang="zh-CN" sz="2200" b="1" dirty="0" smtClean="0">
                <a:latin typeface="Arial" pitchFamily="34" charset="0"/>
                <a:ea typeface="宋体" pitchFamily="2" charset="-122"/>
                <a:cs typeface="Arial" pitchFamily="34" charset="0"/>
              </a:rPr>
              <a:t>MAT</a:t>
            </a:r>
            <a:r>
              <a:rPr lang="zh-CN" altLang="en-US" sz="2200" b="1" dirty="0" smtClean="0">
                <a:latin typeface="Arial" pitchFamily="34" charset="0"/>
                <a:ea typeface="宋体" pitchFamily="2" charset="-122"/>
                <a:cs typeface="Arial" pitchFamily="34" charset="0"/>
              </a:rPr>
              <a:t>销售额增长率</a:t>
            </a:r>
            <a:endParaRPr lang="zh-TW" altLang="en-US" sz="2200" b="1" dirty="0" smtClean="0">
              <a:latin typeface="Arial" pitchFamily="34" charset="0"/>
              <a:ea typeface="宋体" pitchFamily="2" charset="-122"/>
              <a:cs typeface="Arial" pitchFamily="34" charset="0"/>
            </a:endParaRPr>
          </a:p>
        </p:txBody>
      </p:sp>
      <p:graphicFrame>
        <p:nvGraphicFramePr>
          <p:cNvPr id="4" name="Object 3" descr="@Sheet|R21_|0|MAT|1|1"/>
          <p:cNvGraphicFramePr>
            <a:graphicFrameLocks noChangeAspect="1"/>
          </p:cNvGraphicFramePr>
          <p:nvPr>
            <p:extLst>
              <p:ext uri="{D42A27DB-BD31-4B8C-83A1-F6EECF244321}">
                <p14:modId xmlns:p14="http://schemas.microsoft.com/office/powerpoint/2010/main" val="2802007788"/>
              </p:ext>
            </p:extLst>
          </p:nvPr>
        </p:nvGraphicFramePr>
        <p:xfrm>
          <a:off x="250825" y="1125538"/>
          <a:ext cx="8858250" cy="5638800"/>
        </p:xfrm>
        <a:graphic>
          <a:graphicData uri="http://schemas.openxmlformats.org/presentationml/2006/ole">
            <mc:AlternateContent xmlns:mc="http://schemas.openxmlformats.org/markup-compatibility/2006">
              <mc:Choice xmlns:v="urn:schemas-microsoft-com:vml" Requires="v">
                <p:oleObj spid="_x0000_s91142" name="Worksheet" r:id="rId4" imgW="8858351" imgH="5638716" progId="Excel.Sheet.12">
                  <p:embed/>
                </p:oleObj>
              </mc:Choice>
              <mc:Fallback>
                <p:oleObj name="Worksheet" r:id="rId4" imgW="8858351" imgH="5638716" progId="Excel.Sheet.12">
                  <p:embed/>
                  <p:pic>
                    <p:nvPicPr>
                      <p:cNvPr id="0" name=""/>
                      <p:cNvPicPr>
                        <a:picLocks noChangeAspect="1" noChangeArrowheads="1"/>
                      </p:cNvPicPr>
                      <p:nvPr/>
                    </p:nvPicPr>
                    <p:blipFill>
                      <a:blip r:embed="rId5"/>
                      <a:srcRect/>
                      <a:stretch>
                        <a:fillRect/>
                      </a:stretch>
                    </p:blipFill>
                    <p:spPr bwMode="auto">
                      <a:xfrm>
                        <a:off x="250825" y="1125538"/>
                        <a:ext cx="885825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57018993"/>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288106" y="179040"/>
            <a:ext cx="8388350" cy="801688"/>
          </a:xfrm>
        </p:spPr>
        <p:txBody>
          <a:bodyPr/>
          <a:lstStyle/>
          <a:p>
            <a:pPr eaLnBrk="1" hangingPunct="1"/>
            <a:r>
              <a:rPr lang="en-US" altLang="zh-CN" sz="2200" b="1" dirty="0" smtClean="0">
                <a:latin typeface="Arial" pitchFamily="34" charset="0"/>
                <a:ea typeface="宋体" pitchFamily="2" charset="-122"/>
                <a:cs typeface="Arial" pitchFamily="34" charset="0"/>
              </a:rPr>
              <a:t>Non - Food MAT Value Growth Rate </a:t>
            </a:r>
            <a:br>
              <a:rPr lang="en-US" altLang="zh-CN" sz="2200" b="1" dirty="0" smtClean="0">
                <a:latin typeface="Arial" pitchFamily="34" charset="0"/>
                <a:ea typeface="宋体" pitchFamily="2" charset="-122"/>
                <a:cs typeface="Arial" pitchFamily="34" charset="0"/>
              </a:rPr>
            </a:br>
            <a:r>
              <a:rPr lang="zh-CN" altLang="en-US" sz="2200" b="1" dirty="0" smtClean="0">
                <a:latin typeface="Arial" pitchFamily="34" charset="0"/>
                <a:ea typeface="宋体" pitchFamily="2" charset="-122"/>
                <a:cs typeface="Arial" pitchFamily="34" charset="0"/>
              </a:rPr>
              <a:t>非食品类 </a:t>
            </a:r>
            <a:r>
              <a:rPr lang="en-US" altLang="zh-CN" sz="2200" b="1" dirty="0" smtClean="0">
                <a:latin typeface="Arial" pitchFamily="34" charset="0"/>
                <a:ea typeface="宋体" pitchFamily="2" charset="-122"/>
                <a:cs typeface="Arial" pitchFamily="34" charset="0"/>
              </a:rPr>
              <a:t>MAT</a:t>
            </a:r>
            <a:r>
              <a:rPr lang="zh-CN" altLang="en-US" sz="2200" b="1" dirty="0" smtClean="0">
                <a:latin typeface="Arial" pitchFamily="34" charset="0"/>
                <a:ea typeface="宋体" pitchFamily="2" charset="-122"/>
                <a:cs typeface="Arial" pitchFamily="34" charset="0"/>
              </a:rPr>
              <a:t>销售额增长率</a:t>
            </a:r>
            <a:endParaRPr lang="zh-TW" altLang="en-US" sz="2200" b="1" dirty="0" smtClean="0">
              <a:latin typeface="Arial" pitchFamily="34" charset="0"/>
              <a:ea typeface="宋体" pitchFamily="2" charset="-122"/>
              <a:cs typeface="Arial" pitchFamily="34" charset="0"/>
            </a:endParaRPr>
          </a:p>
        </p:txBody>
      </p:sp>
      <p:graphicFrame>
        <p:nvGraphicFramePr>
          <p:cNvPr id="3" name="Object 2" descr="@Sheet|R21_|0|MAT|1|1"/>
          <p:cNvGraphicFramePr>
            <a:graphicFrameLocks noChangeAspect="1"/>
          </p:cNvGraphicFramePr>
          <p:nvPr>
            <p:extLst>
              <p:ext uri="{D42A27DB-BD31-4B8C-83A1-F6EECF244321}">
                <p14:modId xmlns:p14="http://schemas.microsoft.com/office/powerpoint/2010/main" val="591712309"/>
              </p:ext>
            </p:extLst>
          </p:nvPr>
        </p:nvGraphicFramePr>
        <p:xfrm>
          <a:off x="250825" y="1052513"/>
          <a:ext cx="8915400" cy="5772150"/>
        </p:xfrm>
        <a:graphic>
          <a:graphicData uri="http://schemas.openxmlformats.org/presentationml/2006/ole">
            <mc:AlternateContent xmlns:mc="http://schemas.openxmlformats.org/markup-compatibility/2006">
              <mc:Choice xmlns:v="urn:schemas-microsoft-com:vml" Requires="v">
                <p:oleObj spid="_x0000_s92166" name="Worksheet" r:id="rId4" imgW="8915535" imgH="5772186" progId="Excel.Sheet.12">
                  <p:embed/>
                </p:oleObj>
              </mc:Choice>
              <mc:Fallback>
                <p:oleObj name="Worksheet" r:id="rId4" imgW="8915535" imgH="5772186" progId="Excel.Sheet.12">
                  <p:embed/>
                  <p:pic>
                    <p:nvPicPr>
                      <p:cNvPr id="0" name=""/>
                      <p:cNvPicPr>
                        <a:picLocks noChangeAspect="1" noChangeArrowheads="1"/>
                      </p:cNvPicPr>
                      <p:nvPr/>
                    </p:nvPicPr>
                    <p:blipFill>
                      <a:blip r:embed="rId5"/>
                      <a:srcRect/>
                      <a:stretch>
                        <a:fillRect/>
                      </a:stretch>
                    </p:blipFill>
                    <p:spPr bwMode="auto">
                      <a:xfrm>
                        <a:off x="250825" y="1052513"/>
                        <a:ext cx="8915400" cy="577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50492118"/>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288106" y="251048"/>
            <a:ext cx="8388350" cy="801688"/>
          </a:xfrm>
        </p:spPr>
        <p:txBody>
          <a:bodyPr/>
          <a:lstStyle/>
          <a:p>
            <a:pPr eaLnBrk="1" hangingPunct="1"/>
            <a:r>
              <a:rPr lang="en-US" altLang="zh-CN" sz="2200" b="1" dirty="0" smtClean="0">
                <a:latin typeface="Arial" pitchFamily="34" charset="0"/>
                <a:ea typeface="宋体" pitchFamily="2" charset="-122"/>
                <a:cs typeface="Arial" pitchFamily="34" charset="0"/>
              </a:rPr>
              <a:t>Baby Products MAT Value Growth Rate </a:t>
            </a:r>
            <a:br>
              <a:rPr lang="en-US" altLang="zh-CN" sz="2200" b="1" dirty="0" smtClean="0">
                <a:latin typeface="Arial" pitchFamily="34" charset="0"/>
                <a:ea typeface="宋体" pitchFamily="2" charset="-122"/>
                <a:cs typeface="Arial" pitchFamily="34" charset="0"/>
              </a:rPr>
            </a:br>
            <a:r>
              <a:rPr lang="zh-CN" altLang="en-US" sz="2200" b="1" dirty="0" smtClean="0">
                <a:latin typeface="Arial" pitchFamily="34" charset="0"/>
                <a:ea typeface="宋体" pitchFamily="2" charset="-122"/>
                <a:cs typeface="Arial" pitchFamily="34" charset="0"/>
              </a:rPr>
              <a:t>婴儿产品 </a:t>
            </a:r>
            <a:r>
              <a:rPr lang="en-US" altLang="zh-CN" sz="2200" b="1" dirty="0" smtClean="0">
                <a:latin typeface="Arial" pitchFamily="34" charset="0"/>
                <a:ea typeface="宋体" pitchFamily="2" charset="-122"/>
                <a:cs typeface="Arial" pitchFamily="34" charset="0"/>
              </a:rPr>
              <a:t>MAT</a:t>
            </a:r>
            <a:r>
              <a:rPr lang="zh-CN" altLang="en-US" sz="2200" b="1" dirty="0" smtClean="0">
                <a:latin typeface="Arial" pitchFamily="34" charset="0"/>
                <a:ea typeface="宋体" pitchFamily="2" charset="-122"/>
                <a:cs typeface="Arial" pitchFamily="34" charset="0"/>
              </a:rPr>
              <a:t>销售额增长率</a:t>
            </a:r>
            <a:endParaRPr lang="zh-TW" altLang="en-US" sz="2200" b="1" dirty="0" smtClean="0">
              <a:latin typeface="Arial" pitchFamily="34" charset="0"/>
              <a:ea typeface="宋体" pitchFamily="2" charset="-122"/>
              <a:cs typeface="Arial" pitchFamily="34" charset="0"/>
            </a:endParaRPr>
          </a:p>
        </p:txBody>
      </p:sp>
      <p:graphicFrame>
        <p:nvGraphicFramePr>
          <p:cNvPr id="2" name="Object 1" descr="@Sheet|R23_|0|0|1|1"/>
          <p:cNvGraphicFramePr>
            <a:graphicFrameLocks noChangeAspect="1"/>
          </p:cNvGraphicFramePr>
          <p:nvPr>
            <p:extLst>
              <p:ext uri="{D42A27DB-BD31-4B8C-83A1-F6EECF244321}">
                <p14:modId xmlns:p14="http://schemas.microsoft.com/office/powerpoint/2010/main" val="4029065351"/>
              </p:ext>
            </p:extLst>
          </p:nvPr>
        </p:nvGraphicFramePr>
        <p:xfrm>
          <a:off x="250825" y="1416050"/>
          <a:ext cx="8724900" cy="2228850"/>
        </p:xfrm>
        <a:graphic>
          <a:graphicData uri="http://schemas.openxmlformats.org/presentationml/2006/ole">
            <mc:AlternateContent xmlns:mc="http://schemas.openxmlformats.org/markup-compatibility/2006">
              <mc:Choice xmlns:v="urn:schemas-microsoft-com:vml" Requires="v">
                <p:oleObj spid="_x0000_s93194" name="Worksheet" r:id="rId3" imgW="8724833" imgH="2228738" progId="Excel.Sheet.12">
                  <p:embed/>
                </p:oleObj>
              </mc:Choice>
              <mc:Fallback>
                <p:oleObj name="Worksheet" r:id="rId3" imgW="8724833" imgH="2228738" progId="Excel.Sheet.12">
                  <p:embed/>
                  <p:pic>
                    <p:nvPicPr>
                      <p:cNvPr id="0" name=""/>
                      <p:cNvPicPr>
                        <a:picLocks noChangeAspect="1" noChangeArrowheads="1"/>
                      </p:cNvPicPr>
                      <p:nvPr/>
                    </p:nvPicPr>
                    <p:blipFill>
                      <a:blip r:embed="rId4"/>
                      <a:srcRect/>
                      <a:stretch>
                        <a:fillRect/>
                      </a:stretch>
                    </p:blipFill>
                    <p:spPr bwMode="auto">
                      <a:xfrm>
                        <a:off x="250825" y="1416050"/>
                        <a:ext cx="8724900"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descr="@Sheet|R23_|0|0|1|1"/>
          <p:cNvGraphicFramePr>
            <a:graphicFrameLocks noChangeAspect="1"/>
          </p:cNvGraphicFramePr>
          <p:nvPr>
            <p:extLst>
              <p:ext uri="{D42A27DB-BD31-4B8C-83A1-F6EECF244321}">
                <p14:modId xmlns:p14="http://schemas.microsoft.com/office/powerpoint/2010/main" val="1286761762"/>
              </p:ext>
            </p:extLst>
          </p:nvPr>
        </p:nvGraphicFramePr>
        <p:xfrm>
          <a:off x="228600" y="4019550"/>
          <a:ext cx="8915400" cy="2362200"/>
        </p:xfrm>
        <a:graphic>
          <a:graphicData uri="http://schemas.openxmlformats.org/presentationml/2006/ole">
            <mc:AlternateContent xmlns:mc="http://schemas.openxmlformats.org/markup-compatibility/2006">
              <mc:Choice xmlns:v="urn:schemas-microsoft-com:vml" Requires="v">
                <p:oleObj spid="_x0000_s93195" name="Worksheet" r:id="rId5" imgW="8915535" imgH="2362208" progId="Excel.Sheet.12">
                  <p:embed/>
                </p:oleObj>
              </mc:Choice>
              <mc:Fallback>
                <p:oleObj name="Worksheet" r:id="rId5" imgW="8915535" imgH="2362208" progId="Excel.Sheet.12">
                  <p:embed/>
                  <p:pic>
                    <p:nvPicPr>
                      <p:cNvPr id="0" name=""/>
                      <p:cNvPicPr>
                        <a:picLocks noChangeAspect="1" noChangeArrowheads="1"/>
                      </p:cNvPicPr>
                      <p:nvPr/>
                    </p:nvPicPr>
                    <p:blipFill>
                      <a:blip r:embed="rId6"/>
                      <a:srcRect/>
                      <a:stretch>
                        <a:fillRect/>
                      </a:stretch>
                    </p:blipFill>
                    <p:spPr bwMode="auto">
                      <a:xfrm>
                        <a:off x="228600" y="4019550"/>
                        <a:ext cx="89154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50084647"/>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288106" y="311150"/>
            <a:ext cx="8388350" cy="801688"/>
          </a:xfrm>
        </p:spPr>
        <p:txBody>
          <a:bodyPr/>
          <a:lstStyle/>
          <a:p>
            <a:pPr eaLnBrk="1" hangingPunct="1"/>
            <a:r>
              <a:rPr lang="en-US" altLang="zh-CN" sz="2200" b="1" dirty="0" smtClean="0">
                <a:latin typeface="Arial" pitchFamily="34" charset="0"/>
                <a:ea typeface="宋体" pitchFamily="2" charset="-122"/>
                <a:cs typeface="Arial" pitchFamily="34" charset="0"/>
              </a:rPr>
              <a:t>Cosmetic Top 30 Products MAT Value Growth Rate  </a:t>
            </a:r>
            <a:br>
              <a:rPr lang="en-US" altLang="zh-CN" sz="2200" b="1" dirty="0" smtClean="0">
                <a:latin typeface="Arial" pitchFamily="34" charset="0"/>
                <a:ea typeface="宋体" pitchFamily="2" charset="-122"/>
                <a:cs typeface="Arial" pitchFamily="34" charset="0"/>
              </a:rPr>
            </a:br>
            <a:r>
              <a:rPr lang="zh-CN" altLang="en-US" sz="2200" b="1" dirty="0" smtClean="0">
                <a:latin typeface="Arial" pitchFamily="34" charset="0"/>
                <a:ea typeface="宋体" pitchFamily="2" charset="-122"/>
                <a:cs typeface="Arial" pitchFamily="34" charset="0"/>
              </a:rPr>
              <a:t>化妆品店 </a:t>
            </a:r>
            <a:r>
              <a:rPr lang="en-US" altLang="zh-CN" sz="2200" b="1" dirty="0" smtClean="0">
                <a:latin typeface="Arial" pitchFamily="34" charset="0"/>
                <a:ea typeface="宋体" pitchFamily="2" charset="-122"/>
                <a:cs typeface="Arial" pitchFamily="34" charset="0"/>
              </a:rPr>
              <a:t>Top 30 </a:t>
            </a:r>
            <a:r>
              <a:rPr lang="zh-CN" altLang="en-US" sz="2200" b="1" dirty="0" smtClean="0">
                <a:latin typeface="Arial" pitchFamily="34" charset="0"/>
                <a:ea typeface="宋体" pitchFamily="2" charset="-122"/>
                <a:cs typeface="Arial" pitchFamily="34" charset="0"/>
              </a:rPr>
              <a:t>品类</a:t>
            </a:r>
            <a:r>
              <a:rPr lang="en-US" altLang="zh-CN" sz="2200" b="1" dirty="0" smtClean="0">
                <a:latin typeface="Arial" pitchFamily="34" charset="0"/>
                <a:ea typeface="宋体" pitchFamily="2" charset="-122"/>
                <a:cs typeface="Arial" pitchFamily="34" charset="0"/>
              </a:rPr>
              <a:t>MAT</a:t>
            </a:r>
            <a:r>
              <a:rPr lang="zh-CN" altLang="en-US" sz="2200" b="1" dirty="0" smtClean="0">
                <a:latin typeface="Arial" pitchFamily="34" charset="0"/>
                <a:ea typeface="宋体" pitchFamily="2" charset="-122"/>
                <a:cs typeface="Arial" pitchFamily="34" charset="0"/>
              </a:rPr>
              <a:t>销售额增长率</a:t>
            </a:r>
            <a:endParaRPr lang="zh-TW" altLang="en-US" sz="2200" b="1" dirty="0" smtClean="0">
              <a:latin typeface="Arial" pitchFamily="34" charset="0"/>
              <a:ea typeface="宋体" pitchFamily="2" charset="-122"/>
              <a:cs typeface="Arial" pitchFamily="34" charset="0"/>
            </a:endParaRPr>
          </a:p>
        </p:txBody>
      </p:sp>
      <p:graphicFrame>
        <p:nvGraphicFramePr>
          <p:cNvPr id="2" name="Object 1" descr="@Sheet|R24_|0|0|2|1"/>
          <p:cNvGraphicFramePr>
            <a:graphicFrameLocks noChangeAspect="1"/>
          </p:cNvGraphicFramePr>
          <p:nvPr>
            <p:extLst>
              <p:ext uri="{D42A27DB-BD31-4B8C-83A1-F6EECF244321}">
                <p14:modId xmlns:p14="http://schemas.microsoft.com/office/powerpoint/2010/main" val="3264019464"/>
              </p:ext>
            </p:extLst>
          </p:nvPr>
        </p:nvGraphicFramePr>
        <p:xfrm>
          <a:off x="611188" y="1628775"/>
          <a:ext cx="4162425" cy="4629150"/>
        </p:xfrm>
        <a:graphic>
          <a:graphicData uri="http://schemas.openxmlformats.org/presentationml/2006/ole">
            <mc:AlternateContent xmlns:mc="http://schemas.openxmlformats.org/markup-compatibility/2006">
              <mc:Choice xmlns:v="urn:schemas-microsoft-com:vml" Requires="v">
                <p:oleObj spid="_x0000_s94218" name="Worksheet" r:id="rId3" imgW="4162543" imgH="4629042" progId="Excel.Sheet.12">
                  <p:embed/>
                </p:oleObj>
              </mc:Choice>
              <mc:Fallback>
                <p:oleObj name="Worksheet" r:id="rId3" imgW="4162543" imgH="4629042" progId="Excel.Sheet.12">
                  <p:embed/>
                  <p:pic>
                    <p:nvPicPr>
                      <p:cNvPr id="0" name=""/>
                      <p:cNvPicPr>
                        <a:picLocks noChangeAspect="1" noChangeArrowheads="1"/>
                      </p:cNvPicPr>
                      <p:nvPr/>
                    </p:nvPicPr>
                    <p:blipFill>
                      <a:blip r:embed="rId4"/>
                      <a:srcRect/>
                      <a:stretch>
                        <a:fillRect/>
                      </a:stretch>
                    </p:blipFill>
                    <p:spPr bwMode="auto">
                      <a:xfrm>
                        <a:off x="611188" y="1628775"/>
                        <a:ext cx="4162425" cy="462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descr="@Sheet|R24_|0|0|2|1"/>
          <p:cNvGraphicFramePr>
            <a:graphicFrameLocks noChangeAspect="1"/>
          </p:cNvGraphicFramePr>
          <p:nvPr>
            <p:extLst>
              <p:ext uri="{D42A27DB-BD31-4B8C-83A1-F6EECF244321}">
                <p14:modId xmlns:p14="http://schemas.microsoft.com/office/powerpoint/2010/main" val="3810635011"/>
              </p:ext>
            </p:extLst>
          </p:nvPr>
        </p:nvGraphicFramePr>
        <p:xfrm>
          <a:off x="4752000" y="1628775"/>
          <a:ext cx="4162425" cy="4629150"/>
        </p:xfrm>
        <a:graphic>
          <a:graphicData uri="http://schemas.openxmlformats.org/presentationml/2006/ole">
            <mc:AlternateContent xmlns:mc="http://schemas.openxmlformats.org/markup-compatibility/2006">
              <mc:Choice xmlns:v="urn:schemas-microsoft-com:vml" Requires="v">
                <p:oleObj spid="_x0000_s94219" name="Worksheet" r:id="rId5" imgW="4162543" imgH="4629042" progId="Excel.Sheet.12">
                  <p:embed/>
                </p:oleObj>
              </mc:Choice>
              <mc:Fallback>
                <p:oleObj name="Worksheet" r:id="rId5" imgW="4162543" imgH="4629042" progId="Excel.Sheet.12">
                  <p:embed/>
                  <p:pic>
                    <p:nvPicPr>
                      <p:cNvPr id="0" name=""/>
                      <p:cNvPicPr>
                        <a:picLocks noChangeAspect="1" noChangeArrowheads="1"/>
                      </p:cNvPicPr>
                      <p:nvPr/>
                    </p:nvPicPr>
                    <p:blipFill>
                      <a:blip r:embed="rId6"/>
                      <a:srcRect/>
                      <a:stretch>
                        <a:fillRect/>
                      </a:stretch>
                    </p:blipFill>
                    <p:spPr bwMode="auto">
                      <a:xfrm>
                        <a:off x="4752000" y="1628775"/>
                        <a:ext cx="4162425" cy="462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83533847"/>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3"/>
          <p:cNvSpPr>
            <a:spLocks noGrp="1"/>
          </p:cNvSpPr>
          <p:nvPr>
            <p:ph type="ctrTitle"/>
          </p:nvPr>
        </p:nvSpPr>
        <p:spPr>
          <a:xfrm>
            <a:off x="336322" y="2583948"/>
            <a:ext cx="8052102" cy="1310218"/>
          </a:xfrm>
        </p:spPr>
        <p:txBody>
          <a:bodyPr/>
          <a:lstStyle/>
          <a:p>
            <a:r>
              <a:rPr lang="en-US" dirty="0" err="1" smtClean="0"/>
              <a:t>ScanTrack</a:t>
            </a:r>
            <a:r>
              <a:rPr lang="en-US" dirty="0"/>
              <a:t> </a:t>
            </a:r>
            <a:r>
              <a:rPr lang="en-US" dirty="0" smtClean="0"/>
              <a:t>Hypermarket </a:t>
            </a:r>
            <a:endParaRPr lang="en-US" dirty="0"/>
          </a:p>
        </p:txBody>
      </p:sp>
      <p:sp>
        <p:nvSpPr>
          <p:cNvPr id="7" name="Subtitle 5" descr="@Text1|Mmm YYYY"/>
          <p:cNvSpPr>
            <a:spLocks noGrp="1"/>
          </p:cNvSpPr>
          <p:nvPr>
            <p:ph type="subTitle" idx="1"/>
          </p:nvPr>
        </p:nvSpPr>
        <p:spPr>
          <a:xfrm>
            <a:off x="366976" y="4014216"/>
            <a:ext cx="6598131" cy="665162"/>
          </a:xfrm>
        </p:spPr>
        <p:txBody>
          <a:bodyPr/>
          <a:lstStyle/>
          <a:p>
            <a:r>
              <a:rPr lang="en-US" altLang="zh-CN" dirty="0" smtClean="0"/>
              <a:t>Cross-category Overview Apr 2019</a:t>
            </a:r>
            <a:endParaRPr lang="en-US" altLang="zh-CN" dirty="0"/>
          </a:p>
        </p:txBody>
      </p:sp>
      <p:sp>
        <p:nvSpPr>
          <p:cNvPr id="8" name="Subtitle 5" descr="@Text1|YYYY年M月"/>
          <p:cNvSpPr txBox="1">
            <a:spLocks/>
          </p:cNvSpPr>
          <p:nvPr/>
        </p:nvSpPr>
        <p:spPr bwMode="auto">
          <a:xfrm>
            <a:off x="366976" y="4448854"/>
            <a:ext cx="6598131"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0" rIns="91440" bIns="0" numCol="1" anchor="t" anchorCtr="0" compatLnSpc="1">
            <a:prstTxWarp prst="textNoShape">
              <a:avLst/>
            </a:prstTxWarp>
          </a:bodyPr>
          <a:lstStyle>
            <a:lvl1pPr marL="0" indent="0" algn="l" defTabSz="457200" rtl="0" eaLnBrk="1" fontAlgn="base" hangingPunct="1">
              <a:lnSpc>
                <a:spcPct val="100000"/>
              </a:lnSpc>
              <a:spcBef>
                <a:spcPts val="800"/>
              </a:spcBef>
              <a:spcAft>
                <a:spcPct val="0"/>
              </a:spcAft>
              <a:buClr>
                <a:schemeClr val="tx2"/>
              </a:buClr>
              <a:buFont typeface="Arial" charset="0"/>
              <a:buNone/>
              <a:defRPr sz="2000" kern="1200" cap="none" baseline="0">
                <a:solidFill>
                  <a:srgbClr val="000000"/>
                </a:solidFill>
                <a:latin typeface="+mn-lt"/>
                <a:ea typeface="ＭＳ Ｐゴシック" charset="0"/>
                <a:cs typeface="ＭＳ Ｐゴシック" charset="0"/>
              </a:defRPr>
            </a:lvl1pPr>
            <a:lvl2pPr marL="457200" indent="0" algn="ctr" defTabSz="569913" rtl="0" eaLnBrk="1" fontAlgn="base" hangingPunct="1">
              <a:spcBef>
                <a:spcPts val="800"/>
              </a:spcBef>
              <a:spcAft>
                <a:spcPct val="0"/>
              </a:spcAft>
              <a:buClr>
                <a:schemeClr val="tx2"/>
              </a:buClr>
              <a:buFont typeface="Arial" charset="0"/>
              <a:buNone/>
              <a:defRPr sz="1600" kern="1200">
                <a:solidFill>
                  <a:schemeClr val="tx1">
                    <a:tint val="75000"/>
                  </a:schemeClr>
                </a:solidFill>
                <a:latin typeface="+mn-lt"/>
                <a:ea typeface="ＭＳ Ｐゴシック" charset="0"/>
                <a:cs typeface="+mn-cs"/>
              </a:defRPr>
            </a:lvl2pPr>
            <a:lvl3pPr marL="914400" indent="0" algn="ctr" defTabSz="457200" rtl="0" eaLnBrk="1" fontAlgn="base" hangingPunct="1">
              <a:spcBef>
                <a:spcPts val="700"/>
              </a:spcBef>
              <a:spcAft>
                <a:spcPct val="0"/>
              </a:spcAft>
              <a:buClr>
                <a:schemeClr val="tx2"/>
              </a:buClr>
              <a:buFont typeface="Arial" charset="0"/>
              <a:buNone/>
              <a:defRPr sz="1400" kern="1200">
                <a:solidFill>
                  <a:schemeClr val="tx1">
                    <a:tint val="75000"/>
                  </a:schemeClr>
                </a:solidFill>
                <a:latin typeface="+mn-lt"/>
                <a:ea typeface="ＭＳ Ｐゴシック" charset="0"/>
                <a:cs typeface="+mn-cs"/>
              </a:defRPr>
            </a:lvl3pPr>
            <a:lvl4pPr marL="1371600" indent="0" algn="ctr" defTabSz="211138" rtl="0" eaLnBrk="1" fontAlgn="base" hangingPunct="1">
              <a:spcBef>
                <a:spcPts val="700"/>
              </a:spcBef>
              <a:spcAft>
                <a:spcPct val="0"/>
              </a:spcAft>
              <a:buClr>
                <a:schemeClr val="tx2"/>
              </a:buClr>
              <a:buFont typeface="Arial" charset="0"/>
              <a:buNone/>
              <a:defRPr sz="1200" kern="1200">
                <a:solidFill>
                  <a:schemeClr val="tx1">
                    <a:tint val="75000"/>
                  </a:schemeClr>
                </a:solidFill>
                <a:latin typeface="+mn-lt"/>
                <a:ea typeface="ＭＳ Ｐゴシック" charset="0"/>
                <a:cs typeface="+mn-cs"/>
              </a:defRPr>
            </a:lvl4pPr>
            <a:lvl5pPr marL="1828800" indent="0" algn="ctr" defTabSz="457200" rtl="0" eaLnBrk="1" fontAlgn="base" hangingPunct="1">
              <a:spcBef>
                <a:spcPts val="700"/>
              </a:spcBef>
              <a:spcAft>
                <a:spcPct val="0"/>
              </a:spcAft>
              <a:buClr>
                <a:schemeClr val="tx2"/>
              </a:buClr>
              <a:buFont typeface="Arial" charset="0"/>
              <a:buNone/>
              <a:defRPr sz="1200" kern="1200">
                <a:solidFill>
                  <a:schemeClr val="tx1">
                    <a:tint val="75000"/>
                  </a:schemeClr>
                </a:solidFill>
                <a:latin typeface="+mn-lt"/>
                <a:ea typeface="ＭＳ Ｐゴシック" charset="0"/>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zh-CN" altLang="en-US" dirty="0" smtClean="0">
                <a:latin typeface="Arial" panose="020B0604020202020204" pitchFamily="34" charset="0"/>
                <a:ea typeface="黑体" panose="02010609060101010101" pitchFamily="49" charset="-122"/>
              </a:rPr>
              <a:t>品类回顾</a:t>
            </a:r>
            <a:r>
              <a:rPr lang="en-US" altLang="zh-CN" dirty="0" smtClean="0">
                <a:latin typeface="Arial" panose="020B0604020202020204" pitchFamily="34" charset="0"/>
                <a:ea typeface="黑体" panose="02010609060101010101" pitchFamily="49" charset="-122"/>
              </a:rPr>
              <a:t>2019</a:t>
            </a:r>
            <a:r>
              <a:rPr lang="zh-CN" altLang="en-US" dirty="0" smtClean="0">
                <a:latin typeface="Arial" panose="020B0604020202020204" pitchFamily="34" charset="0"/>
                <a:ea typeface="黑体" panose="02010609060101010101" pitchFamily="49" charset="-122"/>
              </a:rPr>
              <a:t>年</a:t>
            </a:r>
            <a:r>
              <a:rPr lang="en-US" altLang="zh-CN" dirty="0" smtClean="0">
                <a:latin typeface="Arial" panose="020B0604020202020204" pitchFamily="34" charset="0"/>
                <a:ea typeface="黑体" panose="02010609060101010101" pitchFamily="49" charset="-122"/>
              </a:rPr>
              <a:t>4</a:t>
            </a:r>
            <a:r>
              <a:rPr lang="zh-CN" altLang="en-US" dirty="0" smtClean="0">
                <a:latin typeface="Arial" panose="020B0604020202020204" pitchFamily="34" charset="0"/>
                <a:ea typeface="黑体" panose="02010609060101010101" pitchFamily="49" charset="-122"/>
              </a:rPr>
              <a:t>月</a:t>
            </a:r>
            <a:endParaRPr lang="zh-CN" altLang="en-US" dirty="0">
              <a:latin typeface="Arial" panose="020B0604020202020204" pitchFamily="34" charset="0"/>
              <a:ea typeface="黑体" panose="02010609060101010101" pitchFamily="49" charset="-122"/>
            </a:endParaRPr>
          </a:p>
        </p:txBody>
      </p:sp>
    </p:spTree>
    <p:extLst>
      <p:ext uri="{BB962C8B-B14F-4D97-AF65-F5344CB8AC3E}">
        <p14:creationId xmlns:p14="http://schemas.microsoft.com/office/powerpoint/2010/main" val="24711183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288106" y="755104"/>
            <a:ext cx="8100318" cy="801688"/>
          </a:xfrm>
        </p:spPr>
        <p:txBody>
          <a:bodyPr/>
          <a:lstStyle/>
          <a:p>
            <a:pPr eaLnBrk="1" hangingPunct="1"/>
            <a:r>
              <a:rPr lang="en-US" altLang="zh-CN" sz="2200" b="1" dirty="0" smtClean="0">
                <a:latin typeface="Arial" pitchFamily="34" charset="0"/>
                <a:ea typeface="宋体" pitchFamily="2" charset="-122"/>
                <a:cs typeface="Arial" pitchFamily="34" charset="0"/>
              </a:rPr>
              <a:t>Available </a:t>
            </a:r>
            <a:r>
              <a:rPr lang="en-US" altLang="zh-CN" sz="2200" b="1" dirty="0" err="1" smtClean="0">
                <a:latin typeface="Arial" pitchFamily="34" charset="0"/>
                <a:ea typeface="宋体" pitchFamily="2" charset="-122"/>
                <a:cs typeface="Arial" pitchFamily="34" charset="0"/>
              </a:rPr>
              <a:t>ScanTrack</a:t>
            </a:r>
            <a:r>
              <a:rPr lang="en-US" altLang="zh-CN" sz="2200" b="1" dirty="0" smtClean="0">
                <a:latin typeface="Arial" pitchFamily="34" charset="0"/>
                <a:ea typeface="宋体" pitchFamily="2" charset="-122"/>
                <a:cs typeface="Arial" pitchFamily="34" charset="0"/>
              </a:rPr>
              <a:t> Hyper Service Cities (24) with 2 </a:t>
            </a:r>
            <a:r>
              <a:rPr lang="en-US" altLang="zh-CN" sz="2200" b="1" dirty="0" err="1" smtClean="0">
                <a:latin typeface="Arial" pitchFamily="34" charset="0"/>
                <a:ea typeface="宋体" pitchFamily="2" charset="-122"/>
                <a:cs typeface="Arial" pitchFamily="34" charset="0"/>
              </a:rPr>
              <a:t>Yr</a:t>
            </a:r>
            <a:r>
              <a:rPr lang="en-US" altLang="zh-CN" sz="2200" b="1" dirty="0" smtClean="0">
                <a:latin typeface="Arial" pitchFamily="34" charset="0"/>
                <a:ea typeface="宋体" pitchFamily="2" charset="-122"/>
                <a:cs typeface="Arial" pitchFamily="34" charset="0"/>
              </a:rPr>
              <a:t> back data for the categories on the following page </a:t>
            </a:r>
            <a:br>
              <a:rPr lang="en-US" altLang="zh-CN" sz="2200" b="1" dirty="0" smtClean="0">
                <a:latin typeface="Arial" pitchFamily="34" charset="0"/>
                <a:ea typeface="宋体" pitchFamily="2" charset="-122"/>
                <a:cs typeface="Arial" pitchFamily="34" charset="0"/>
              </a:rPr>
            </a:br>
            <a:r>
              <a:rPr lang="en-US" altLang="zh-CN" sz="2200" b="1" dirty="0" smtClean="0">
                <a:latin typeface="Arial" pitchFamily="34" charset="0"/>
                <a:ea typeface="宋体" pitchFamily="2" charset="-122"/>
                <a:cs typeface="Arial" pitchFamily="34" charset="0"/>
              </a:rPr>
              <a:t>24 </a:t>
            </a:r>
            <a:r>
              <a:rPr lang="zh-CN" altLang="en-US" sz="2200" b="1" dirty="0" smtClean="0">
                <a:latin typeface="Arial" pitchFamily="34" charset="0"/>
                <a:ea typeface="宋体" pitchFamily="2" charset="-122"/>
                <a:cs typeface="Arial" pitchFamily="34" charset="0"/>
              </a:rPr>
              <a:t>城市大卖场</a:t>
            </a:r>
          </a:p>
        </p:txBody>
      </p:sp>
      <p:graphicFrame>
        <p:nvGraphicFramePr>
          <p:cNvPr id="225283" name="Group 3"/>
          <p:cNvGraphicFramePr>
            <a:graphicFrameLocks noGrp="1"/>
          </p:cNvGraphicFramePr>
          <p:nvPr>
            <p:extLst>
              <p:ext uri="{D42A27DB-BD31-4B8C-83A1-F6EECF244321}">
                <p14:modId xmlns:p14="http://schemas.microsoft.com/office/powerpoint/2010/main" val="759833165"/>
              </p:ext>
            </p:extLst>
          </p:nvPr>
        </p:nvGraphicFramePr>
        <p:xfrm>
          <a:off x="1398588" y="1712368"/>
          <a:ext cx="6489700" cy="4452936"/>
        </p:xfrm>
        <a:graphic>
          <a:graphicData uri="http://schemas.openxmlformats.org/drawingml/2006/table">
            <a:tbl>
              <a:tblPr/>
              <a:tblGrid>
                <a:gridCol w="3057525"/>
                <a:gridCol w="3432175"/>
              </a:tblGrid>
              <a:tr h="37107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376091"/>
                          </a:solidFill>
                          <a:effectLst/>
                          <a:latin typeface="Calibri" pitchFamily="34" charset="0"/>
                          <a:ea typeface="PMingLiU" pitchFamily="18" charset="-120"/>
                        </a:rPr>
                        <a:t>北京 </a:t>
                      </a:r>
                      <a:r>
                        <a:rPr kumimoji="0" lang="en-US" altLang="zh-CN" sz="2000" b="0" i="0" u="none" strike="noStrike" cap="none" normalizeH="0" baseline="0" dirty="0" smtClean="0">
                          <a:ln>
                            <a:noFill/>
                          </a:ln>
                          <a:solidFill>
                            <a:srgbClr val="376091"/>
                          </a:solidFill>
                          <a:effectLst/>
                          <a:latin typeface="Calibri" pitchFamily="34" charset="0"/>
                          <a:ea typeface="PMingLiU" pitchFamily="18" charset="-120"/>
                        </a:rPr>
                        <a:t>Beijing</a:t>
                      </a:r>
                      <a:endParaRPr kumimoji="0" lang="zh-CN" altLang="en-US" sz="2000" b="0" i="0" u="none" strike="noStrike" cap="none" normalizeH="0" baseline="0" dirty="0" smtClean="0">
                        <a:ln>
                          <a:noFill/>
                        </a:ln>
                        <a:solidFill>
                          <a:srgbClr val="376091"/>
                        </a:solidFill>
                        <a:effectLst/>
                        <a:latin typeface="Calibri" pitchFamily="34" charset="0"/>
                        <a:ea typeface="PMingLiU" pitchFamily="18" charset="-120"/>
                      </a:endParaRPr>
                    </a:p>
                  </a:txBody>
                  <a:tcPr marL="9525" marR="9525" marT="9523" marB="0" anchor="b" horzOverflow="overflow">
                    <a:lnL>
                      <a:noFill/>
                    </a:lnL>
                    <a:lnR>
                      <a:noFill/>
                    </a:lnR>
                    <a:lnT>
                      <a:noFill/>
                    </a:lnT>
                    <a:lnB>
                      <a:noFill/>
                    </a:lnB>
                    <a:lnTlToBr>
                      <a:noFill/>
                    </a:lnTlToBr>
                    <a:lnBlToTr>
                      <a:noFill/>
                    </a:lnBlToTr>
                    <a:solidFill>
                      <a:srgbClr val="DBE5F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376091"/>
                          </a:solidFill>
                          <a:effectLst/>
                          <a:latin typeface="Calibri" pitchFamily="34" charset="0"/>
                          <a:ea typeface="PMingLiU" pitchFamily="18" charset="-120"/>
                        </a:rPr>
                        <a:t>杭州 </a:t>
                      </a:r>
                      <a:r>
                        <a:rPr kumimoji="0" lang="en-US" altLang="zh-CN" sz="2000" b="0" i="0" u="none" strike="noStrike" cap="none" normalizeH="0" baseline="0" smtClean="0">
                          <a:ln>
                            <a:noFill/>
                          </a:ln>
                          <a:solidFill>
                            <a:srgbClr val="376091"/>
                          </a:solidFill>
                          <a:effectLst/>
                          <a:latin typeface="Calibri" pitchFamily="34" charset="0"/>
                          <a:ea typeface="PMingLiU" pitchFamily="18" charset="-120"/>
                        </a:rPr>
                        <a:t>Hangzhou</a:t>
                      </a:r>
                      <a:endParaRPr kumimoji="0" lang="zh-CN" altLang="en-US" sz="2000" b="0" i="0" u="none" strike="noStrike" cap="none" normalizeH="0" baseline="0" smtClean="0">
                        <a:ln>
                          <a:noFill/>
                        </a:ln>
                        <a:solidFill>
                          <a:srgbClr val="376091"/>
                        </a:solidFill>
                        <a:effectLst/>
                        <a:latin typeface="Calibri" pitchFamily="34" charset="0"/>
                        <a:ea typeface="PMingLiU" pitchFamily="18" charset="-120"/>
                      </a:endParaRPr>
                    </a:p>
                  </a:txBody>
                  <a:tcPr marL="9525" marR="9525" marT="9523" marB="0" anchor="b" horzOverflow="overflow">
                    <a:lnL>
                      <a:noFill/>
                    </a:lnL>
                    <a:lnR>
                      <a:noFill/>
                    </a:lnR>
                    <a:lnT>
                      <a:noFill/>
                    </a:lnT>
                    <a:lnB>
                      <a:noFill/>
                    </a:lnB>
                    <a:lnTlToBr>
                      <a:noFill/>
                    </a:lnTlToBr>
                    <a:lnBlToTr>
                      <a:noFill/>
                    </a:lnBlToTr>
                    <a:solidFill>
                      <a:srgbClr val="DBE5F1"/>
                    </a:solidFill>
                  </a:tcPr>
                </a:tc>
              </a:tr>
              <a:tr h="37107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376091"/>
                          </a:solidFill>
                          <a:effectLst/>
                          <a:latin typeface="Calibri" pitchFamily="34" charset="0"/>
                          <a:ea typeface="PMingLiU" pitchFamily="18" charset="-120"/>
                        </a:rPr>
                        <a:t>上海 </a:t>
                      </a:r>
                      <a:r>
                        <a:rPr kumimoji="0" lang="en-US" altLang="zh-CN" sz="2000" b="0" i="0" u="none" strike="noStrike" cap="none" normalizeH="0" baseline="0" smtClean="0">
                          <a:ln>
                            <a:noFill/>
                          </a:ln>
                          <a:solidFill>
                            <a:srgbClr val="376091"/>
                          </a:solidFill>
                          <a:effectLst/>
                          <a:latin typeface="Calibri" pitchFamily="34" charset="0"/>
                          <a:ea typeface="PMingLiU" pitchFamily="18" charset="-120"/>
                        </a:rPr>
                        <a:t>Shanghai</a:t>
                      </a:r>
                      <a:endParaRPr kumimoji="0" lang="zh-CN" altLang="en-US" sz="2000" b="0" i="0" u="none" strike="noStrike" cap="none" normalizeH="0" baseline="0" smtClean="0">
                        <a:ln>
                          <a:noFill/>
                        </a:ln>
                        <a:solidFill>
                          <a:srgbClr val="376091"/>
                        </a:solidFill>
                        <a:effectLst/>
                        <a:latin typeface="Calibri" pitchFamily="34" charset="0"/>
                        <a:ea typeface="PMingLiU" pitchFamily="18" charset="-120"/>
                      </a:endParaRPr>
                    </a:p>
                  </a:txBody>
                  <a:tcPr marL="9525" marR="9525" marT="9523"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376091"/>
                          </a:solidFill>
                          <a:effectLst/>
                          <a:latin typeface="Calibri" pitchFamily="34" charset="0"/>
                          <a:ea typeface="PMingLiU" pitchFamily="18" charset="-120"/>
                        </a:rPr>
                        <a:t>无锡 </a:t>
                      </a:r>
                      <a:r>
                        <a:rPr kumimoji="0" lang="en-US" altLang="zh-CN" sz="2000" b="0" i="0" u="none" strike="noStrike" cap="none" normalizeH="0" baseline="0" smtClean="0">
                          <a:ln>
                            <a:noFill/>
                          </a:ln>
                          <a:solidFill>
                            <a:srgbClr val="376091"/>
                          </a:solidFill>
                          <a:effectLst/>
                          <a:latin typeface="Calibri" pitchFamily="34" charset="0"/>
                          <a:ea typeface="PMingLiU" pitchFamily="18" charset="-120"/>
                        </a:rPr>
                        <a:t>Wuxi</a:t>
                      </a:r>
                      <a:endParaRPr kumimoji="0" lang="zh-CN" altLang="en-US" sz="2000" b="0" i="0" u="none" strike="noStrike" cap="none" normalizeH="0" baseline="0" smtClean="0">
                        <a:ln>
                          <a:noFill/>
                        </a:ln>
                        <a:solidFill>
                          <a:srgbClr val="376091"/>
                        </a:solidFill>
                        <a:effectLst/>
                        <a:latin typeface="Calibri" pitchFamily="34" charset="0"/>
                        <a:ea typeface="PMingLiU" pitchFamily="18" charset="-120"/>
                      </a:endParaRPr>
                    </a:p>
                  </a:txBody>
                  <a:tcPr marL="9525" marR="9525" marT="9523" marB="0" anchor="b" horzOverflow="overflow">
                    <a:lnL>
                      <a:noFill/>
                    </a:lnL>
                    <a:lnR>
                      <a:noFill/>
                    </a:lnR>
                    <a:lnT>
                      <a:noFill/>
                    </a:lnT>
                    <a:lnB>
                      <a:noFill/>
                    </a:lnB>
                    <a:lnTlToBr>
                      <a:noFill/>
                    </a:lnTlToBr>
                    <a:lnBlToTr>
                      <a:noFill/>
                    </a:lnBlToTr>
                    <a:noFill/>
                  </a:tcPr>
                </a:tc>
              </a:tr>
              <a:tr h="37107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376091"/>
                          </a:solidFill>
                          <a:effectLst/>
                          <a:latin typeface="Calibri" pitchFamily="34" charset="0"/>
                          <a:ea typeface="PMingLiU" pitchFamily="18" charset="-120"/>
                        </a:rPr>
                        <a:t>成都 </a:t>
                      </a:r>
                      <a:r>
                        <a:rPr kumimoji="0" lang="en-US" altLang="zh-CN" sz="2000" b="0" i="0" u="none" strike="noStrike" cap="none" normalizeH="0" baseline="0" smtClean="0">
                          <a:ln>
                            <a:noFill/>
                          </a:ln>
                          <a:solidFill>
                            <a:srgbClr val="376091"/>
                          </a:solidFill>
                          <a:effectLst/>
                          <a:latin typeface="Calibri" pitchFamily="34" charset="0"/>
                          <a:ea typeface="PMingLiU" pitchFamily="18" charset="-120"/>
                        </a:rPr>
                        <a:t>Chengdu</a:t>
                      </a:r>
                      <a:endParaRPr kumimoji="0" lang="zh-CN" altLang="en-US" sz="2000" b="0" i="0" u="none" strike="noStrike" cap="none" normalizeH="0" baseline="0" smtClean="0">
                        <a:ln>
                          <a:noFill/>
                        </a:ln>
                        <a:solidFill>
                          <a:srgbClr val="376091"/>
                        </a:solidFill>
                        <a:effectLst/>
                        <a:latin typeface="Calibri" pitchFamily="34" charset="0"/>
                        <a:ea typeface="PMingLiU" pitchFamily="18" charset="-120"/>
                      </a:endParaRPr>
                    </a:p>
                  </a:txBody>
                  <a:tcPr marL="9525" marR="9525" marT="9523" marB="0" anchor="b" horzOverflow="overflow">
                    <a:lnL>
                      <a:noFill/>
                    </a:lnL>
                    <a:lnR>
                      <a:noFill/>
                    </a:lnR>
                    <a:lnT>
                      <a:noFill/>
                    </a:lnT>
                    <a:lnB>
                      <a:noFill/>
                    </a:lnB>
                    <a:lnTlToBr>
                      <a:noFill/>
                    </a:lnTlToBr>
                    <a:lnBlToTr>
                      <a:noFill/>
                    </a:lnBlToTr>
                    <a:solidFill>
                      <a:srgbClr val="DBE5F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376091"/>
                          </a:solidFill>
                          <a:effectLst/>
                          <a:latin typeface="Calibri" pitchFamily="34" charset="0"/>
                          <a:ea typeface="PMingLiU" pitchFamily="18" charset="-120"/>
                        </a:rPr>
                        <a:t>西安 </a:t>
                      </a:r>
                      <a:r>
                        <a:rPr kumimoji="0" lang="en-US" altLang="zh-CN" sz="2000" b="0" i="0" u="none" strike="noStrike" cap="none" normalizeH="0" baseline="0" smtClean="0">
                          <a:ln>
                            <a:noFill/>
                          </a:ln>
                          <a:solidFill>
                            <a:srgbClr val="376091"/>
                          </a:solidFill>
                          <a:effectLst/>
                          <a:latin typeface="Calibri" pitchFamily="34" charset="0"/>
                          <a:ea typeface="PMingLiU" pitchFamily="18" charset="-120"/>
                        </a:rPr>
                        <a:t>Xi’an</a:t>
                      </a:r>
                      <a:endParaRPr kumimoji="0" lang="zh-CN" altLang="en-US" sz="2000" b="0" i="0" u="none" strike="noStrike" cap="none" normalizeH="0" baseline="0" smtClean="0">
                        <a:ln>
                          <a:noFill/>
                        </a:ln>
                        <a:solidFill>
                          <a:srgbClr val="376091"/>
                        </a:solidFill>
                        <a:effectLst/>
                        <a:latin typeface="Calibri" pitchFamily="34" charset="0"/>
                        <a:ea typeface="PMingLiU" pitchFamily="18" charset="-120"/>
                      </a:endParaRPr>
                    </a:p>
                  </a:txBody>
                  <a:tcPr marL="9525" marR="9525" marT="9523" marB="0" anchor="b" horzOverflow="overflow">
                    <a:lnL>
                      <a:noFill/>
                    </a:lnL>
                    <a:lnR>
                      <a:noFill/>
                    </a:lnR>
                    <a:lnT>
                      <a:noFill/>
                    </a:lnT>
                    <a:lnB>
                      <a:noFill/>
                    </a:lnB>
                    <a:lnTlToBr>
                      <a:noFill/>
                    </a:lnTlToBr>
                    <a:lnBlToTr>
                      <a:noFill/>
                    </a:lnBlToTr>
                    <a:solidFill>
                      <a:srgbClr val="DBE5F1"/>
                    </a:solidFill>
                  </a:tcPr>
                </a:tc>
              </a:tr>
              <a:tr h="37107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376091"/>
                          </a:solidFill>
                          <a:effectLst/>
                          <a:latin typeface="Calibri" pitchFamily="34" charset="0"/>
                          <a:ea typeface="PMingLiU" pitchFamily="18" charset="-120"/>
                        </a:rPr>
                        <a:t>广州 </a:t>
                      </a:r>
                      <a:r>
                        <a:rPr kumimoji="0" lang="en-US" altLang="zh-CN" sz="2000" b="0" i="0" u="none" strike="noStrike" cap="none" normalizeH="0" baseline="0" smtClean="0">
                          <a:ln>
                            <a:noFill/>
                          </a:ln>
                          <a:solidFill>
                            <a:srgbClr val="376091"/>
                          </a:solidFill>
                          <a:effectLst/>
                          <a:latin typeface="Calibri" pitchFamily="34" charset="0"/>
                          <a:ea typeface="PMingLiU" pitchFamily="18" charset="-120"/>
                        </a:rPr>
                        <a:t>Guangzhou</a:t>
                      </a:r>
                      <a:endParaRPr kumimoji="0" lang="zh-CN" altLang="en-US" sz="2000" b="0" i="0" u="none" strike="noStrike" cap="none" normalizeH="0" baseline="0" smtClean="0">
                        <a:ln>
                          <a:noFill/>
                        </a:ln>
                        <a:solidFill>
                          <a:srgbClr val="376091"/>
                        </a:solidFill>
                        <a:effectLst/>
                        <a:latin typeface="Calibri" pitchFamily="34" charset="0"/>
                        <a:ea typeface="PMingLiU" pitchFamily="18" charset="-120"/>
                      </a:endParaRPr>
                    </a:p>
                  </a:txBody>
                  <a:tcPr marL="9525" marR="9525" marT="9523"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376091"/>
                          </a:solidFill>
                          <a:effectLst/>
                          <a:latin typeface="Calibri" pitchFamily="34" charset="0"/>
                          <a:ea typeface="PMingLiU" pitchFamily="18" charset="-120"/>
                        </a:rPr>
                        <a:t>重庆 </a:t>
                      </a:r>
                      <a:r>
                        <a:rPr kumimoji="0" lang="en-US" altLang="zh-CN" sz="2000" b="0" i="0" u="none" strike="noStrike" cap="none" normalizeH="0" baseline="0" dirty="0" smtClean="0">
                          <a:ln>
                            <a:noFill/>
                          </a:ln>
                          <a:solidFill>
                            <a:srgbClr val="376091"/>
                          </a:solidFill>
                          <a:effectLst/>
                          <a:latin typeface="Calibri" pitchFamily="34" charset="0"/>
                          <a:ea typeface="PMingLiU" pitchFamily="18" charset="-120"/>
                        </a:rPr>
                        <a:t>Chongqing</a:t>
                      </a:r>
                      <a:endParaRPr kumimoji="0" lang="zh-CN" altLang="en-US" sz="2000" b="0" i="0" u="none" strike="noStrike" cap="none" normalizeH="0" baseline="0" dirty="0" smtClean="0">
                        <a:ln>
                          <a:noFill/>
                        </a:ln>
                        <a:solidFill>
                          <a:srgbClr val="376091"/>
                        </a:solidFill>
                        <a:effectLst/>
                        <a:latin typeface="Calibri" pitchFamily="34" charset="0"/>
                        <a:ea typeface="PMingLiU" pitchFamily="18" charset="-120"/>
                      </a:endParaRPr>
                    </a:p>
                  </a:txBody>
                  <a:tcPr marL="9525" marR="9525" marT="9523" marB="0" anchor="b" horzOverflow="overflow">
                    <a:lnL>
                      <a:noFill/>
                    </a:lnL>
                    <a:lnR>
                      <a:noFill/>
                    </a:lnR>
                    <a:lnT>
                      <a:noFill/>
                    </a:lnT>
                    <a:lnB>
                      <a:noFill/>
                    </a:lnB>
                    <a:lnTlToBr>
                      <a:noFill/>
                    </a:lnTlToBr>
                    <a:lnBlToTr>
                      <a:noFill/>
                    </a:lnBlToTr>
                    <a:noFill/>
                  </a:tcPr>
                </a:tc>
              </a:tr>
              <a:tr h="37107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376091"/>
                          </a:solidFill>
                          <a:effectLst/>
                          <a:latin typeface="Calibri" pitchFamily="34" charset="0"/>
                          <a:ea typeface="PMingLiU" pitchFamily="18" charset="-120"/>
                        </a:rPr>
                        <a:t>哈尔滨 </a:t>
                      </a:r>
                      <a:r>
                        <a:rPr kumimoji="0" lang="en-US" altLang="zh-CN" sz="2000" b="0" i="0" u="none" strike="noStrike" cap="none" normalizeH="0" baseline="0" smtClean="0">
                          <a:ln>
                            <a:noFill/>
                          </a:ln>
                          <a:solidFill>
                            <a:srgbClr val="376091"/>
                          </a:solidFill>
                          <a:effectLst/>
                          <a:latin typeface="Calibri" pitchFamily="34" charset="0"/>
                          <a:ea typeface="PMingLiU" pitchFamily="18" charset="-120"/>
                        </a:rPr>
                        <a:t>Haerbin</a:t>
                      </a:r>
                    </a:p>
                  </a:txBody>
                  <a:tcPr marL="9525" marR="9525" marT="9523" marB="0" anchor="b" horzOverflow="overflow">
                    <a:lnL>
                      <a:noFill/>
                    </a:lnL>
                    <a:lnR>
                      <a:noFill/>
                    </a:lnR>
                    <a:lnT>
                      <a:noFill/>
                    </a:lnT>
                    <a:lnB>
                      <a:noFill/>
                    </a:lnB>
                    <a:lnTlToBr>
                      <a:noFill/>
                    </a:lnTlToBr>
                    <a:lnBlToTr>
                      <a:noFill/>
                    </a:lnBlToTr>
                    <a:solidFill>
                      <a:srgbClr val="DBE5F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376091"/>
                          </a:solidFill>
                          <a:effectLst/>
                          <a:latin typeface="Calibri" pitchFamily="34" charset="0"/>
                          <a:ea typeface="PMingLiU" pitchFamily="18" charset="-120"/>
                        </a:rPr>
                        <a:t>深圳 </a:t>
                      </a:r>
                      <a:r>
                        <a:rPr kumimoji="0" lang="en-US" altLang="zh-CN" sz="2000" b="0" i="0" u="none" strike="noStrike" cap="none" normalizeH="0" baseline="0" dirty="0" smtClean="0">
                          <a:ln>
                            <a:noFill/>
                          </a:ln>
                          <a:solidFill>
                            <a:srgbClr val="376091"/>
                          </a:solidFill>
                          <a:effectLst/>
                          <a:latin typeface="Calibri" pitchFamily="34" charset="0"/>
                          <a:ea typeface="PMingLiU" pitchFamily="18" charset="-120"/>
                        </a:rPr>
                        <a:t>Shenzhen</a:t>
                      </a:r>
                      <a:endParaRPr kumimoji="0" lang="zh-CN" altLang="en-US" sz="2000" b="0" i="0" u="none" strike="noStrike" cap="none" normalizeH="0" baseline="0" dirty="0" smtClean="0">
                        <a:ln>
                          <a:noFill/>
                        </a:ln>
                        <a:solidFill>
                          <a:srgbClr val="376091"/>
                        </a:solidFill>
                        <a:effectLst/>
                        <a:latin typeface="Calibri" pitchFamily="34" charset="0"/>
                        <a:ea typeface="PMingLiU" pitchFamily="18" charset="-120"/>
                      </a:endParaRPr>
                    </a:p>
                  </a:txBody>
                  <a:tcPr marL="9525" marR="9525" marT="9523" marB="0" anchor="b" horzOverflow="overflow">
                    <a:lnL>
                      <a:noFill/>
                    </a:lnL>
                    <a:lnR>
                      <a:noFill/>
                    </a:lnR>
                    <a:lnT>
                      <a:noFill/>
                    </a:lnT>
                    <a:lnB>
                      <a:noFill/>
                    </a:lnB>
                    <a:lnTlToBr>
                      <a:noFill/>
                    </a:lnTlToBr>
                    <a:lnBlToTr>
                      <a:noFill/>
                    </a:lnBlToTr>
                    <a:solidFill>
                      <a:srgbClr val="DBE5F1"/>
                    </a:solidFill>
                  </a:tcPr>
                </a:tc>
              </a:tr>
              <a:tr h="37107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376091"/>
                          </a:solidFill>
                          <a:effectLst/>
                          <a:latin typeface="Calibri" pitchFamily="34" charset="0"/>
                          <a:ea typeface="PMingLiU" pitchFamily="18" charset="-120"/>
                        </a:rPr>
                        <a:t>沈阳 </a:t>
                      </a:r>
                      <a:r>
                        <a:rPr kumimoji="0" lang="en-US" altLang="zh-CN" sz="2000" b="0" i="0" u="none" strike="noStrike" cap="none" normalizeH="0" baseline="0" smtClean="0">
                          <a:ln>
                            <a:noFill/>
                          </a:ln>
                          <a:solidFill>
                            <a:srgbClr val="376091"/>
                          </a:solidFill>
                          <a:effectLst/>
                          <a:latin typeface="Calibri" pitchFamily="34" charset="0"/>
                          <a:ea typeface="PMingLiU" pitchFamily="18" charset="-120"/>
                        </a:rPr>
                        <a:t>Shenyang</a:t>
                      </a:r>
                      <a:endParaRPr kumimoji="0" lang="zh-CN" altLang="en-US" sz="2000" b="0" i="0" u="none" strike="noStrike" cap="none" normalizeH="0" baseline="0" smtClean="0">
                        <a:ln>
                          <a:noFill/>
                        </a:ln>
                        <a:solidFill>
                          <a:srgbClr val="376091"/>
                        </a:solidFill>
                        <a:effectLst/>
                        <a:latin typeface="Calibri" pitchFamily="34" charset="0"/>
                        <a:ea typeface="PMingLiU" pitchFamily="18" charset="-120"/>
                      </a:endParaRPr>
                    </a:p>
                  </a:txBody>
                  <a:tcPr marL="9525" marR="9525" marT="9523"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376091"/>
                          </a:solidFill>
                          <a:effectLst/>
                          <a:latin typeface="Calibri" pitchFamily="34" charset="0"/>
                          <a:ea typeface="PMingLiU" pitchFamily="18" charset="-120"/>
                        </a:rPr>
                        <a:t>东莞 </a:t>
                      </a:r>
                      <a:r>
                        <a:rPr kumimoji="0" lang="en-US" altLang="zh-CN" sz="2000" b="0" i="0" u="none" strike="noStrike" cap="none" normalizeH="0" baseline="0" dirty="0" smtClean="0">
                          <a:ln>
                            <a:noFill/>
                          </a:ln>
                          <a:solidFill>
                            <a:srgbClr val="376091"/>
                          </a:solidFill>
                          <a:effectLst/>
                          <a:latin typeface="Calibri" pitchFamily="34" charset="0"/>
                          <a:ea typeface="PMingLiU" pitchFamily="18" charset="-120"/>
                        </a:rPr>
                        <a:t>Dongguan</a:t>
                      </a:r>
                      <a:endParaRPr kumimoji="0" lang="zh-CN" altLang="en-US" sz="2000" b="0" i="0" u="none" strike="noStrike" cap="none" normalizeH="0" baseline="0" dirty="0" smtClean="0">
                        <a:ln>
                          <a:noFill/>
                        </a:ln>
                        <a:solidFill>
                          <a:srgbClr val="376091"/>
                        </a:solidFill>
                        <a:effectLst/>
                        <a:latin typeface="Calibri" pitchFamily="34" charset="0"/>
                        <a:ea typeface="PMingLiU" pitchFamily="18" charset="-120"/>
                      </a:endParaRPr>
                    </a:p>
                  </a:txBody>
                  <a:tcPr marL="9525" marR="9525" marT="9523" marB="0" anchor="b" horzOverflow="overflow">
                    <a:lnL>
                      <a:noFill/>
                    </a:lnL>
                    <a:lnR>
                      <a:noFill/>
                    </a:lnR>
                    <a:lnT>
                      <a:noFill/>
                    </a:lnT>
                    <a:lnB>
                      <a:noFill/>
                    </a:lnB>
                    <a:lnTlToBr>
                      <a:noFill/>
                    </a:lnTlToBr>
                    <a:lnBlToTr>
                      <a:noFill/>
                    </a:lnBlToTr>
                    <a:noFill/>
                  </a:tcPr>
                </a:tc>
              </a:tr>
              <a:tr h="37107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376091"/>
                          </a:solidFill>
                          <a:effectLst/>
                          <a:latin typeface="Calibri" pitchFamily="34" charset="0"/>
                          <a:ea typeface="PMingLiU" pitchFamily="18" charset="-120"/>
                        </a:rPr>
                        <a:t>大连 </a:t>
                      </a:r>
                      <a:r>
                        <a:rPr kumimoji="0" lang="en-US" altLang="zh-CN" sz="2000" b="0" i="0" u="none" strike="noStrike" cap="none" normalizeH="0" baseline="0" smtClean="0">
                          <a:ln>
                            <a:noFill/>
                          </a:ln>
                          <a:solidFill>
                            <a:srgbClr val="376091"/>
                          </a:solidFill>
                          <a:effectLst/>
                          <a:latin typeface="Calibri" pitchFamily="34" charset="0"/>
                          <a:ea typeface="PMingLiU" pitchFamily="18" charset="-120"/>
                        </a:rPr>
                        <a:t>Dalian</a:t>
                      </a:r>
                      <a:endParaRPr kumimoji="0" lang="zh-CN" altLang="en-US" sz="2000" b="0" i="0" u="none" strike="noStrike" cap="none" normalizeH="0" baseline="0" smtClean="0">
                        <a:ln>
                          <a:noFill/>
                        </a:ln>
                        <a:solidFill>
                          <a:srgbClr val="376091"/>
                        </a:solidFill>
                        <a:effectLst/>
                        <a:latin typeface="Calibri" pitchFamily="34" charset="0"/>
                        <a:ea typeface="PMingLiU" pitchFamily="18" charset="-120"/>
                      </a:endParaRPr>
                    </a:p>
                  </a:txBody>
                  <a:tcPr marL="9525" marR="9525" marT="9523" marB="0" anchor="b" horzOverflow="overflow">
                    <a:lnL>
                      <a:noFill/>
                    </a:lnL>
                    <a:lnR>
                      <a:noFill/>
                    </a:lnR>
                    <a:lnT>
                      <a:noFill/>
                    </a:lnT>
                    <a:lnB>
                      <a:noFill/>
                    </a:lnB>
                    <a:lnTlToBr>
                      <a:noFill/>
                    </a:lnTlToBr>
                    <a:lnBlToTr>
                      <a:noFill/>
                    </a:lnBlToTr>
                    <a:solidFill>
                      <a:srgbClr val="DBE5F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376091"/>
                          </a:solidFill>
                          <a:effectLst/>
                          <a:latin typeface="Calibri" pitchFamily="34" charset="0"/>
                          <a:ea typeface="PMingLiU" pitchFamily="18" charset="-120"/>
                        </a:rPr>
                        <a:t>武汉 </a:t>
                      </a:r>
                      <a:r>
                        <a:rPr kumimoji="0" lang="en-US" altLang="zh-CN" sz="2000" b="0" i="0" u="none" strike="noStrike" cap="none" normalizeH="0" baseline="0" smtClean="0">
                          <a:ln>
                            <a:noFill/>
                          </a:ln>
                          <a:solidFill>
                            <a:srgbClr val="376091"/>
                          </a:solidFill>
                          <a:effectLst/>
                          <a:latin typeface="Calibri" pitchFamily="34" charset="0"/>
                          <a:ea typeface="PMingLiU" pitchFamily="18" charset="-120"/>
                        </a:rPr>
                        <a:t>Wuhan</a:t>
                      </a:r>
                      <a:endParaRPr kumimoji="0" lang="zh-CN" altLang="en-US" sz="2000" b="0" i="0" u="none" strike="noStrike" cap="none" normalizeH="0" baseline="0" smtClean="0">
                        <a:ln>
                          <a:noFill/>
                        </a:ln>
                        <a:solidFill>
                          <a:srgbClr val="376091"/>
                        </a:solidFill>
                        <a:effectLst/>
                        <a:latin typeface="Calibri" pitchFamily="34" charset="0"/>
                        <a:ea typeface="PMingLiU" pitchFamily="18" charset="-120"/>
                      </a:endParaRPr>
                    </a:p>
                  </a:txBody>
                  <a:tcPr marL="9525" marR="9525" marT="9523" marB="0" anchor="b" horzOverflow="overflow">
                    <a:lnL>
                      <a:noFill/>
                    </a:lnL>
                    <a:lnR>
                      <a:noFill/>
                    </a:lnR>
                    <a:lnT>
                      <a:noFill/>
                    </a:lnT>
                    <a:lnB>
                      <a:noFill/>
                    </a:lnB>
                    <a:lnTlToBr>
                      <a:noFill/>
                    </a:lnTlToBr>
                    <a:lnBlToTr>
                      <a:noFill/>
                    </a:lnBlToTr>
                    <a:solidFill>
                      <a:srgbClr val="DBE5F1"/>
                    </a:solidFill>
                  </a:tcPr>
                </a:tc>
              </a:tr>
              <a:tr h="37107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376091"/>
                          </a:solidFill>
                          <a:effectLst/>
                          <a:latin typeface="Calibri" pitchFamily="34" charset="0"/>
                          <a:ea typeface="PMingLiU" pitchFamily="18" charset="-120"/>
                        </a:rPr>
                        <a:t>济南 </a:t>
                      </a:r>
                      <a:r>
                        <a:rPr kumimoji="0" lang="en-US" altLang="zh-CN" sz="2000" b="0" i="0" u="none" strike="noStrike" cap="none" normalizeH="0" baseline="0" smtClean="0">
                          <a:ln>
                            <a:noFill/>
                          </a:ln>
                          <a:solidFill>
                            <a:srgbClr val="376091"/>
                          </a:solidFill>
                          <a:effectLst/>
                          <a:latin typeface="Calibri" pitchFamily="34" charset="0"/>
                          <a:ea typeface="PMingLiU" pitchFamily="18" charset="-120"/>
                        </a:rPr>
                        <a:t>Jinan</a:t>
                      </a:r>
                      <a:endParaRPr kumimoji="0" lang="zh-CN" altLang="en-US" sz="2000" b="0" i="0" u="none" strike="noStrike" cap="none" normalizeH="0" baseline="0" smtClean="0">
                        <a:ln>
                          <a:noFill/>
                        </a:ln>
                        <a:solidFill>
                          <a:srgbClr val="376091"/>
                        </a:solidFill>
                        <a:effectLst/>
                        <a:latin typeface="Calibri" pitchFamily="34" charset="0"/>
                        <a:ea typeface="PMingLiU" pitchFamily="18" charset="-120"/>
                      </a:endParaRPr>
                    </a:p>
                  </a:txBody>
                  <a:tcPr marL="9525" marR="9525" marT="9523"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376091"/>
                          </a:solidFill>
                          <a:effectLst/>
                          <a:latin typeface="Calibri" pitchFamily="34" charset="0"/>
                          <a:ea typeface="PMingLiU" pitchFamily="18" charset="-120"/>
                        </a:rPr>
                        <a:t>昆明 </a:t>
                      </a:r>
                      <a:r>
                        <a:rPr kumimoji="0" lang="en-US" altLang="zh-CN" sz="2000" b="0" i="0" u="none" strike="noStrike" cap="none" normalizeH="0" baseline="0" dirty="0" smtClean="0">
                          <a:ln>
                            <a:noFill/>
                          </a:ln>
                          <a:solidFill>
                            <a:srgbClr val="376091"/>
                          </a:solidFill>
                          <a:effectLst/>
                          <a:latin typeface="Calibri" pitchFamily="34" charset="0"/>
                          <a:ea typeface="PMingLiU" pitchFamily="18" charset="-120"/>
                        </a:rPr>
                        <a:t>Kunming</a:t>
                      </a:r>
                    </a:p>
                  </a:txBody>
                  <a:tcPr marL="9525" marR="9525" marT="9523" marB="0" anchor="b" horzOverflow="overflow">
                    <a:lnL>
                      <a:noFill/>
                    </a:lnL>
                    <a:lnR>
                      <a:noFill/>
                    </a:lnR>
                    <a:lnT>
                      <a:noFill/>
                    </a:lnT>
                    <a:lnB>
                      <a:noFill/>
                    </a:lnB>
                    <a:lnTlToBr>
                      <a:noFill/>
                    </a:lnTlToBr>
                    <a:lnBlToTr>
                      <a:noFill/>
                    </a:lnBlToTr>
                    <a:noFill/>
                  </a:tcPr>
                </a:tc>
              </a:tr>
              <a:tr h="37107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376091"/>
                          </a:solidFill>
                          <a:effectLst/>
                          <a:latin typeface="Calibri" pitchFamily="34" charset="0"/>
                          <a:ea typeface="PMingLiU" pitchFamily="18" charset="-120"/>
                        </a:rPr>
                        <a:t>天津 </a:t>
                      </a:r>
                      <a:r>
                        <a:rPr kumimoji="0" lang="en-US" altLang="zh-CN" sz="2000" b="0" i="0" u="none" strike="noStrike" cap="none" normalizeH="0" baseline="0" dirty="0" smtClean="0">
                          <a:ln>
                            <a:noFill/>
                          </a:ln>
                          <a:solidFill>
                            <a:srgbClr val="376091"/>
                          </a:solidFill>
                          <a:effectLst/>
                          <a:latin typeface="Calibri" pitchFamily="34" charset="0"/>
                          <a:ea typeface="PMingLiU" pitchFamily="18" charset="-120"/>
                        </a:rPr>
                        <a:t>Tianjin</a:t>
                      </a:r>
                      <a:endParaRPr kumimoji="0" lang="zh-CN" altLang="en-US" sz="2000" b="0" i="0" u="none" strike="noStrike" cap="none" normalizeH="0" baseline="0" dirty="0" smtClean="0">
                        <a:ln>
                          <a:noFill/>
                        </a:ln>
                        <a:solidFill>
                          <a:srgbClr val="376091"/>
                        </a:solidFill>
                        <a:effectLst/>
                        <a:latin typeface="Calibri" pitchFamily="34" charset="0"/>
                        <a:ea typeface="PMingLiU" pitchFamily="18" charset="-120"/>
                      </a:endParaRPr>
                    </a:p>
                  </a:txBody>
                  <a:tcPr marL="9525" marR="9525" marT="9523" marB="0" anchor="b" horzOverflow="overflow">
                    <a:lnL>
                      <a:noFill/>
                    </a:lnL>
                    <a:lnR>
                      <a:noFill/>
                    </a:lnR>
                    <a:lnT>
                      <a:noFill/>
                    </a:lnT>
                    <a:lnB>
                      <a:noFill/>
                    </a:lnB>
                    <a:lnTlToBr>
                      <a:noFill/>
                    </a:lnTlToBr>
                    <a:lnBlToTr>
                      <a:noFill/>
                    </a:lnBlToTr>
                    <a:solidFill>
                      <a:schemeClr val="accent5">
                        <a:lumMod val="60000"/>
                        <a:lumOff val="40000"/>
                      </a:scheme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376091"/>
                          </a:solidFill>
                          <a:effectLst/>
                          <a:latin typeface="Calibri" pitchFamily="34" charset="0"/>
                          <a:ea typeface="PMingLiU" pitchFamily="18" charset="-120"/>
                        </a:rPr>
                        <a:t>苏州 </a:t>
                      </a:r>
                      <a:r>
                        <a:rPr kumimoji="0" lang="en-US" altLang="zh-CN" sz="2000" b="0" i="0" u="none" strike="noStrike" cap="none" normalizeH="0" baseline="0" dirty="0" smtClean="0">
                          <a:ln>
                            <a:noFill/>
                          </a:ln>
                          <a:solidFill>
                            <a:srgbClr val="376091"/>
                          </a:solidFill>
                          <a:effectLst/>
                          <a:latin typeface="Calibri" pitchFamily="34" charset="0"/>
                          <a:ea typeface="PMingLiU" pitchFamily="18" charset="-120"/>
                        </a:rPr>
                        <a:t>Suzhou</a:t>
                      </a:r>
                      <a:endParaRPr kumimoji="0" lang="zh-CN" altLang="en-US" sz="2000" b="0" i="0" u="none" strike="noStrike" cap="none" normalizeH="0" baseline="0" dirty="0" smtClean="0">
                        <a:ln>
                          <a:noFill/>
                        </a:ln>
                        <a:solidFill>
                          <a:srgbClr val="376091"/>
                        </a:solidFill>
                        <a:effectLst/>
                        <a:latin typeface="Calibri" pitchFamily="34" charset="0"/>
                        <a:ea typeface="PMingLiU" pitchFamily="18" charset="-120"/>
                      </a:endParaRPr>
                    </a:p>
                  </a:txBody>
                  <a:tcPr marL="9525" marR="9525" marT="9523" marB="0" anchor="b" horzOverflow="overflow">
                    <a:lnL>
                      <a:noFill/>
                    </a:lnL>
                    <a:lnR>
                      <a:noFill/>
                    </a:lnR>
                    <a:lnT>
                      <a:noFill/>
                    </a:lnT>
                    <a:lnB>
                      <a:noFill/>
                    </a:lnB>
                    <a:lnTlToBr>
                      <a:noFill/>
                    </a:lnTlToBr>
                    <a:lnBlToTr>
                      <a:noFill/>
                    </a:lnBlToTr>
                    <a:solidFill>
                      <a:schemeClr val="accent5">
                        <a:lumMod val="60000"/>
                        <a:lumOff val="40000"/>
                      </a:schemeClr>
                    </a:solidFill>
                  </a:tcPr>
                </a:tc>
              </a:tr>
              <a:tr h="37107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accent5">
                              <a:lumMod val="50000"/>
                            </a:schemeClr>
                          </a:solidFill>
                          <a:effectLst/>
                          <a:latin typeface="Calibri" pitchFamily="34" charset="0"/>
                          <a:ea typeface="PMingLiU" pitchFamily="18" charset="-120"/>
                        </a:rPr>
                        <a:t>长沙 </a:t>
                      </a:r>
                      <a:r>
                        <a:rPr kumimoji="0" lang="en-US" altLang="zh-CN" sz="2000" b="0" i="0" u="none" strike="noStrike" cap="none" normalizeH="0" baseline="0" dirty="0" smtClean="0">
                          <a:ln>
                            <a:noFill/>
                          </a:ln>
                          <a:solidFill>
                            <a:schemeClr val="accent5">
                              <a:lumMod val="50000"/>
                            </a:schemeClr>
                          </a:solidFill>
                          <a:effectLst/>
                          <a:latin typeface="Calibri" pitchFamily="34" charset="0"/>
                          <a:ea typeface="PMingLiU" pitchFamily="18" charset="-120"/>
                        </a:rPr>
                        <a:t>Changsha</a:t>
                      </a:r>
                      <a:endParaRPr kumimoji="0" lang="zh-CN" altLang="en-US" sz="2000" b="0" i="0" u="none" strike="noStrike" cap="none" normalizeH="0" baseline="0" dirty="0" smtClean="0">
                        <a:ln>
                          <a:noFill/>
                        </a:ln>
                        <a:solidFill>
                          <a:schemeClr val="accent5">
                            <a:lumMod val="50000"/>
                          </a:schemeClr>
                        </a:solidFill>
                        <a:effectLst/>
                        <a:latin typeface="Calibri" pitchFamily="34" charset="0"/>
                        <a:ea typeface="PMingLiU" pitchFamily="18" charset="-120"/>
                      </a:endParaRPr>
                    </a:p>
                  </a:txBody>
                  <a:tcPr marL="9525" marR="9525" marT="9523" marB="0" anchor="b" horzOverflow="overflow">
                    <a:lnL>
                      <a:noFill/>
                    </a:lnL>
                    <a:lnR>
                      <a:noFill/>
                    </a:lnR>
                    <a:lnT>
                      <a:noFill/>
                    </a:lnT>
                    <a:lnB w="63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accent5">
                              <a:lumMod val="50000"/>
                            </a:schemeClr>
                          </a:solidFill>
                          <a:effectLst/>
                          <a:latin typeface="Calibri" pitchFamily="34" charset="0"/>
                          <a:ea typeface="PMingLiU" pitchFamily="18" charset="-120"/>
                        </a:rPr>
                        <a:t>福州 </a:t>
                      </a:r>
                      <a:r>
                        <a:rPr kumimoji="0" lang="en-US" altLang="zh-CN" sz="2000" b="0" i="0" u="none" strike="noStrike" cap="none" normalizeH="0" baseline="0" dirty="0" smtClean="0">
                          <a:ln>
                            <a:noFill/>
                          </a:ln>
                          <a:solidFill>
                            <a:schemeClr val="accent5">
                              <a:lumMod val="50000"/>
                            </a:schemeClr>
                          </a:solidFill>
                          <a:effectLst/>
                          <a:latin typeface="Calibri" pitchFamily="34" charset="0"/>
                          <a:ea typeface="PMingLiU" pitchFamily="18" charset="-120"/>
                        </a:rPr>
                        <a:t>Fuzhou</a:t>
                      </a:r>
                    </a:p>
                  </a:txBody>
                  <a:tcPr marL="9525" marR="9525" marT="9523" marB="0" anchor="b" horzOverflow="overflow">
                    <a:lnL>
                      <a:noFill/>
                    </a:lnL>
                    <a:lnR>
                      <a:noFill/>
                    </a:lnR>
                    <a:lnT>
                      <a:noFill/>
                    </a:lnT>
                    <a:lnB w="6350" cap="flat" cmpd="sng" algn="ctr">
                      <a:noFill/>
                      <a:prstDash val="solid"/>
                      <a:round/>
                      <a:headEnd type="none" w="med" len="med"/>
                      <a:tailEnd type="none" w="med" len="med"/>
                    </a:lnB>
                    <a:lnTlToBr>
                      <a:noFill/>
                    </a:lnTlToBr>
                    <a:lnBlToTr>
                      <a:noFill/>
                    </a:lnBlToTr>
                    <a:solidFill>
                      <a:schemeClr val="bg1"/>
                    </a:solidFill>
                  </a:tcPr>
                </a:tc>
              </a:tr>
              <a:tr h="37107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376091"/>
                          </a:solidFill>
                          <a:effectLst/>
                          <a:latin typeface="Calibri" pitchFamily="34" charset="0"/>
                          <a:ea typeface="PMingLiU" pitchFamily="18" charset="-120"/>
                        </a:rPr>
                        <a:t>合肥 </a:t>
                      </a:r>
                      <a:r>
                        <a:rPr kumimoji="0" lang="en-US" altLang="zh-CN" sz="2000" b="0" i="0" u="none" strike="noStrike" cap="none" normalizeH="0" baseline="0" dirty="0" smtClean="0">
                          <a:ln>
                            <a:noFill/>
                          </a:ln>
                          <a:solidFill>
                            <a:srgbClr val="376091"/>
                          </a:solidFill>
                          <a:effectLst/>
                          <a:latin typeface="Calibri" pitchFamily="34" charset="0"/>
                          <a:ea typeface="PMingLiU" pitchFamily="18" charset="-120"/>
                        </a:rPr>
                        <a:t>Hefei</a:t>
                      </a:r>
                    </a:p>
                  </a:txBody>
                  <a:tcPr marL="9525" marR="9525" marT="9523" marB="0" anchor="b" horzOverflow="overflow">
                    <a:lnL>
                      <a:noFill/>
                    </a:lnL>
                    <a:lnR>
                      <a:noFill/>
                    </a:lnR>
                    <a:lnT>
                      <a:noFill/>
                    </a:lnT>
                    <a:lnB w="6350" cap="flat" cmpd="sng" algn="ctr">
                      <a:no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376091"/>
                          </a:solidFill>
                          <a:effectLst/>
                          <a:latin typeface="Calibri" pitchFamily="34" charset="0"/>
                          <a:ea typeface="PMingLiU" pitchFamily="18" charset="-120"/>
                        </a:rPr>
                        <a:t>宁波 </a:t>
                      </a:r>
                      <a:r>
                        <a:rPr kumimoji="0" lang="en-US" altLang="zh-CN" sz="2000" b="0" i="0" u="none" strike="noStrike" cap="none" normalizeH="0" baseline="0" dirty="0" smtClean="0">
                          <a:ln>
                            <a:noFill/>
                          </a:ln>
                          <a:solidFill>
                            <a:srgbClr val="376091"/>
                          </a:solidFill>
                          <a:effectLst/>
                          <a:latin typeface="Calibri" pitchFamily="34" charset="0"/>
                          <a:ea typeface="PMingLiU" pitchFamily="18" charset="-120"/>
                        </a:rPr>
                        <a:t>Ningbo</a:t>
                      </a:r>
                    </a:p>
                  </a:txBody>
                  <a:tcPr marL="9525" marR="9525" marT="9523" marB="0" anchor="b" horzOverflow="overflow">
                    <a:lnL>
                      <a:noFill/>
                    </a:lnL>
                    <a:lnR>
                      <a:noFill/>
                    </a:lnR>
                    <a:lnT>
                      <a:noFill/>
                    </a:lnT>
                    <a:lnB w="6350" cap="flat" cmpd="sng" algn="ctr">
                      <a:noFill/>
                      <a:prstDash val="solid"/>
                      <a:round/>
                      <a:headEnd type="none" w="med" len="med"/>
                      <a:tailEnd type="none" w="med" len="med"/>
                    </a:lnB>
                    <a:lnTlToBr>
                      <a:noFill/>
                    </a:lnTlToBr>
                    <a:lnBlToTr>
                      <a:noFill/>
                    </a:lnBlToTr>
                    <a:solidFill>
                      <a:schemeClr val="accent5">
                        <a:lumMod val="60000"/>
                        <a:lumOff val="40000"/>
                      </a:schemeClr>
                    </a:solidFill>
                  </a:tcPr>
                </a:tc>
              </a:tr>
              <a:tr h="37107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376091"/>
                          </a:solidFill>
                          <a:effectLst/>
                          <a:latin typeface="Calibri" pitchFamily="34" charset="0"/>
                          <a:ea typeface="PMingLiU" pitchFamily="18" charset="-120"/>
                        </a:rPr>
                        <a:t>厦门 </a:t>
                      </a:r>
                      <a:r>
                        <a:rPr kumimoji="0" lang="en-US" altLang="zh-CN" sz="2000" b="0" i="0" u="none" strike="noStrike" cap="none" normalizeH="0" baseline="0" dirty="0" smtClean="0">
                          <a:ln>
                            <a:noFill/>
                          </a:ln>
                          <a:solidFill>
                            <a:srgbClr val="376091"/>
                          </a:solidFill>
                          <a:effectLst/>
                          <a:latin typeface="Calibri" pitchFamily="34" charset="0"/>
                          <a:ea typeface="PMingLiU" pitchFamily="18" charset="-120"/>
                        </a:rPr>
                        <a:t>Xiamen</a:t>
                      </a:r>
                    </a:p>
                  </a:txBody>
                  <a:tcPr marL="9525" marR="9525" marT="9523" marB="0" anchor="b" horzOverflow="overflow">
                    <a:lnL>
                      <a:noFill/>
                    </a:lnL>
                    <a:lnR>
                      <a:noFill/>
                    </a:lnR>
                    <a:lnT>
                      <a:noFill/>
                    </a:lnT>
                    <a:lnB w="6350" cap="flat" cmpd="sng" algn="ctr">
                      <a:solidFill>
                        <a:srgbClr val="4F81BD"/>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376091"/>
                          </a:solidFill>
                          <a:effectLst/>
                          <a:latin typeface="Calibri" pitchFamily="34" charset="0"/>
                          <a:ea typeface="PMingLiU" pitchFamily="18" charset="-120"/>
                        </a:rPr>
                        <a:t>南京 </a:t>
                      </a:r>
                      <a:r>
                        <a:rPr kumimoji="0" lang="en-US" altLang="zh-CN" sz="2000" b="0" i="0" u="none" strike="noStrike" cap="none" normalizeH="0" baseline="0" dirty="0" smtClean="0">
                          <a:ln>
                            <a:noFill/>
                          </a:ln>
                          <a:solidFill>
                            <a:srgbClr val="376091"/>
                          </a:solidFill>
                          <a:effectLst/>
                          <a:latin typeface="Calibri" pitchFamily="34" charset="0"/>
                          <a:ea typeface="PMingLiU" pitchFamily="18" charset="-120"/>
                        </a:rPr>
                        <a:t>Nanjing</a:t>
                      </a:r>
                    </a:p>
                  </a:txBody>
                  <a:tcPr marL="9525" marR="9525" marT="9523" marB="0" anchor="b" horzOverflow="overflow">
                    <a:lnL>
                      <a:noFill/>
                    </a:lnL>
                    <a:lnR>
                      <a:noFill/>
                    </a:lnR>
                    <a:lnT>
                      <a:noFill/>
                    </a:lnT>
                    <a:lnB w="6350" cap="flat" cmpd="sng" algn="ctr">
                      <a:solidFill>
                        <a:srgbClr val="4F81BD"/>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59531084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p:cNvSpPr>
            <a:spLocks noChangeArrowheads="1"/>
          </p:cNvSpPr>
          <p:nvPr/>
        </p:nvSpPr>
        <p:spPr bwMode="auto">
          <a:xfrm>
            <a:off x="395485" y="490538"/>
            <a:ext cx="820896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200" b="1" cap="all" dirty="0" err="1">
                <a:solidFill>
                  <a:srgbClr val="000000"/>
                </a:solidFill>
                <a:latin typeface="Arial" pitchFamily="34" charset="0"/>
                <a:ea typeface="宋体" pitchFamily="2" charset="-122"/>
                <a:cs typeface="Arial" pitchFamily="34" charset="0"/>
              </a:rPr>
              <a:t>ScanTrack</a:t>
            </a:r>
            <a:r>
              <a:rPr lang="en-US" altLang="en-US" sz="2200" b="1" cap="all" dirty="0">
                <a:solidFill>
                  <a:srgbClr val="000000"/>
                </a:solidFill>
                <a:latin typeface="Arial" pitchFamily="34" charset="0"/>
                <a:ea typeface="宋体" pitchFamily="2" charset="-122"/>
                <a:cs typeface="Arial" pitchFamily="34" charset="0"/>
              </a:rPr>
              <a:t> Cross Category Information</a:t>
            </a:r>
            <a:br>
              <a:rPr lang="en-US" altLang="en-US" sz="2200" b="1" cap="all" dirty="0">
                <a:solidFill>
                  <a:srgbClr val="000000"/>
                </a:solidFill>
                <a:latin typeface="Arial" pitchFamily="34" charset="0"/>
                <a:ea typeface="宋体" pitchFamily="2" charset="-122"/>
                <a:cs typeface="Arial" pitchFamily="34" charset="0"/>
              </a:rPr>
            </a:br>
            <a:r>
              <a:rPr lang="en-US" altLang="en-US" sz="2200" b="1" cap="all" dirty="0">
                <a:solidFill>
                  <a:srgbClr val="000000"/>
                </a:solidFill>
                <a:latin typeface="Arial" pitchFamily="34" charset="0"/>
                <a:ea typeface="宋体" pitchFamily="2" charset="-122"/>
                <a:cs typeface="Arial" pitchFamily="34" charset="0"/>
              </a:rPr>
              <a:t>92 Nielsen defined Categories </a:t>
            </a:r>
            <a:r>
              <a:rPr lang="en-US" altLang="en-US" sz="2200" b="1" dirty="0" smtClean="0">
                <a:ea typeface="宋体" pitchFamily="2" charset="-122"/>
                <a:cs typeface="Arial" pitchFamily="34" charset="0"/>
              </a:rPr>
              <a:t>92</a:t>
            </a:r>
            <a:r>
              <a:rPr lang="en-US" altLang="en-US" sz="2200" b="1" dirty="0">
                <a:ea typeface="宋体" pitchFamily="2" charset="-122"/>
                <a:cs typeface="Arial" pitchFamily="34" charset="0"/>
              </a:rPr>
              <a:t>尼尔森定义品类 </a:t>
            </a:r>
            <a:endParaRPr lang="en-US" b="1" dirty="0">
              <a:ea typeface="宋体" pitchFamily="2" charset="-122"/>
              <a:cs typeface="Arial" pitchFamily="34" charset="0"/>
            </a:endParaRPr>
          </a:p>
        </p:txBody>
      </p:sp>
      <p:graphicFrame>
        <p:nvGraphicFramePr>
          <p:cNvPr id="6" name="Table 5"/>
          <p:cNvGraphicFramePr>
            <a:graphicFrameLocks noGrp="1"/>
          </p:cNvGraphicFramePr>
          <p:nvPr/>
        </p:nvGraphicFramePr>
        <p:xfrm>
          <a:off x="720725" y="1258888"/>
          <a:ext cx="7800976" cy="5113339"/>
        </p:xfrm>
        <a:graphic>
          <a:graphicData uri="http://schemas.openxmlformats.org/drawingml/2006/table">
            <a:tbl>
              <a:tblPr/>
              <a:tblGrid>
                <a:gridCol w="1180211"/>
                <a:gridCol w="2823683"/>
                <a:gridCol w="220599"/>
                <a:gridCol w="752800"/>
                <a:gridCol w="2823683"/>
              </a:tblGrid>
              <a:tr h="170988">
                <a:tc>
                  <a:txBody>
                    <a:bodyPr/>
                    <a:lstStyle/>
                    <a:p>
                      <a:pPr algn="l" fontAlgn="ctr"/>
                      <a:r>
                        <a:rPr lang="en-US" sz="700" b="1" i="1" u="none" strike="noStrike" dirty="0">
                          <a:solidFill>
                            <a:srgbClr val="000000"/>
                          </a:solidFill>
                          <a:effectLst/>
                          <a:latin typeface="Arial"/>
                        </a:rPr>
                        <a:t>Total Food </a:t>
                      </a:r>
                      <a:r>
                        <a:rPr lang="zh-CN" altLang="en-US" sz="700" b="1" i="1" u="none" strike="noStrike" dirty="0">
                          <a:solidFill>
                            <a:srgbClr val="000000"/>
                          </a:solidFill>
                          <a:effectLst/>
                          <a:latin typeface="宋体"/>
                        </a:rPr>
                        <a:t>食品类</a:t>
                      </a:r>
                      <a:endParaRPr lang="zh-CN" altLang="en-US" sz="700" b="1" i="1" u="none" strike="noStrike" dirty="0">
                        <a:solidFill>
                          <a:srgbClr val="000000"/>
                        </a:solidFill>
                        <a:effectLst/>
                        <a:latin typeface="Arial"/>
                      </a:endParaRPr>
                    </a:p>
                  </a:txBody>
                  <a:tcPr marL="6487" marR="6487" marT="6489"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1" i="0" u="none" strike="noStrike">
                          <a:solidFill>
                            <a:srgbClr val="000000"/>
                          </a:solidFill>
                          <a:effectLst/>
                          <a:latin typeface="宋体"/>
                        </a:rPr>
                        <a:t> </a:t>
                      </a:r>
                    </a:p>
                  </a:txBody>
                  <a:tcPr marL="6487" marR="6487" marT="6489"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1" i="0" u="none" strike="noStrike">
                          <a:solidFill>
                            <a:srgbClr val="000000"/>
                          </a:solidFill>
                          <a:effectLst/>
                          <a:latin typeface="Arial"/>
                        </a:rPr>
                        <a:t> </a:t>
                      </a:r>
                    </a:p>
                  </a:txBody>
                  <a:tcPr marL="6487" marR="6487" marT="6489" marB="0" anchor="ctr">
                    <a:lnL>
                      <a:noFill/>
                    </a:lnL>
                    <a:lnR>
                      <a:noFill/>
                    </a:lnR>
                    <a:lnT>
                      <a:noFill/>
                    </a:lnT>
                    <a:lnB>
                      <a:noFill/>
                    </a:lnB>
                    <a:solidFill>
                      <a:srgbClr val="FFFFFF"/>
                    </a:solidFill>
                  </a:tcPr>
                </a:tc>
                <a:tc>
                  <a:txBody>
                    <a:bodyPr/>
                    <a:lstStyle/>
                    <a:p>
                      <a:pPr algn="l" fontAlgn="b"/>
                      <a:r>
                        <a:rPr lang="en-US" sz="700" b="0" i="0" u="none" strike="noStrike">
                          <a:solidFill>
                            <a:srgbClr val="000000"/>
                          </a:solidFill>
                          <a:effectLst/>
                          <a:latin typeface="Calibri"/>
                        </a:rPr>
                        <a:t> </a:t>
                      </a:r>
                    </a:p>
                  </a:txBody>
                  <a:tcPr marL="6487" marR="6487" marT="6489"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700" b="0" i="0" u="none" strike="noStrike">
                          <a:solidFill>
                            <a:srgbClr val="000000"/>
                          </a:solidFill>
                          <a:effectLst/>
                          <a:latin typeface="Calibri"/>
                        </a:rPr>
                        <a:t> </a:t>
                      </a:r>
                    </a:p>
                  </a:txBody>
                  <a:tcPr marL="6487" marR="6487" marT="6489"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r>
              <a:tr h="162845">
                <a:tc rowSpan="11">
                  <a:txBody>
                    <a:bodyPr/>
                    <a:lstStyle/>
                    <a:p>
                      <a:pPr algn="l" fontAlgn="t"/>
                      <a:r>
                        <a:rPr lang="en-US" sz="700" b="1" i="0" u="none" strike="noStrike">
                          <a:solidFill>
                            <a:srgbClr val="000000"/>
                          </a:solidFill>
                          <a:effectLst/>
                          <a:latin typeface="Arial"/>
                        </a:rPr>
                        <a:t>Impulse Food</a:t>
                      </a:r>
                      <a:br>
                        <a:rPr lang="en-US" sz="700" b="1" i="0" u="none" strike="noStrike">
                          <a:solidFill>
                            <a:srgbClr val="000000"/>
                          </a:solidFill>
                          <a:effectLst/>
                          <a:latin typeface="Arial"/>
                        </a:rPr>
                      </a:br>
                      <a:r>
                        <a:rPr lang="zh-CN" altLang="en-US" sz="700" b="1" i="0" u="none" strike="noStrike">
                          <a:solidFill>
                            <a:srgbClr val="000000"/>
                          </a:solidFill>
                          <a:effectLst/>
                          <a:latin typeface="宋体"/>
                        </a:rPr>
                        <a:t>即食食品</a:t>
                      </a:r>
                      <a:endParaRPr lang="zh-CN" altLang="en-US" sz="700" b="1" i="0" u="none" strike="noStrike">
                        <a:solidFill>
                          <a:srgbClr val="000000"/>
                        </a:solidFill>
                        <a:effectLst/>
                        <a:latin typeface="Arial"/>
                      </a:endParaRPr>
                    </a:p>
                  </a:txBody>
                  <a:tcPr marL="6487" marR="6487" marT="6489"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1" i="0" u="none" strike="noStrike">
                          <a:solidFill>
                            <a:srgbClr val="000000"/>
                          </a:solidFill>
                          <a:effectLst/>
                          <a:latin typeface="Arial"/>
                        </a:rPr>
                        <a:t>Biscuit </a:t>
                      </a:r>
                      <a:r>
                        <a:rPr lang="zh-CN" altLang="en-US" sz="700" b="1" i="0" u="none" strike="noStrike">
                          <a:solidFill>
                            <a:srgbClr val="000000"/>
                          </a:solidFill>
                          <a:effectLst/>
                          <a:latin typeface="宋体"/>
                        </a:rPr>
                        <a:t>饼干</a:t>
                      </a:r>
                      <a:endParaRPr lang="zh-CN" altLang="en-US" sz="700" b="1" i="0" u="none" strike="noStrike">
                        <a:solidFill>
                          <a:srgbClr val="000000"/>
                        </a:solidFill>
                        <a:effectLst/>
                        <a:latin typeface="Arial"/>
                      </a:endParaRPr>
                    </a:p>
                  </a:txBody>
                  <a:tcPr marL="6487" marR="6487" marT="6489"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fontAlgn="ctr"/>
                      <a:r>
                        <a:rPr lang="en-US" sz="700" b="1" i="0" u="none" strike="noStrike">
                          <a:solidFill>
                            <a:srgbClr val="000000"/>
                          </a:solidFill>
                          <a:effectLst/>
                          <a:latin typeface="Arial"/>
                        </a:rPr>
                        <a:t> </a:t>
                      </a:r>
                    </a:p>
                  </a:txBody>
                  <a:tcPr marL="6487" marR="6487" marT="64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rowSpan="25">
                  <a:txBody>
                    <a:bodyPr/>
                    <a:lstStyle/>
                    <a:p>
                      <a:pPr algn="l" fontAlgn="t"/>
                      <a:r>
                        <a:rPr lang="en-US" sz="700" b="1" i="0" u="none" strike="noStrike">
                          <a:solidFill>
                            <a:srgbClr val="000000"/>
                          </a:solidFill>
                          <a:effectLst/>
                          <a:latin typeface="Arial"/>
                        </a:rPr>
                        <a:t>Other Food</a:t>
                      </a:r>
                      <a:br>
                        <a:rPr lang="en-US" sz="700" b="1" i="0" u="none" strike="noStrike">
                          <a:solidFill>
                            <a:srgbClr val="000000"/>
                          </a:solidFill>
                          <a:effectLst/>
                          <a:latin typeface="Arial"/>
                        </a:rPr>
                      </a:br>
                      <a:r>
                        <a:rPr lang="zh-CN" altLang="en-US" sz="700" b="1" i="0" u="none" strike="noStrike">
                          <a:solidFill>
                            <a:srgbClr val="000000"/>
                          </a:solidFill>
                          <a:effectLst/>
                          <a:latin typeface="宋体"/>
                        </a:rPr>
                        <a:t>其它食品</a:t>
                      </a:r>
                      <a:endParaRPr lang="zh-CN" altLang="en-US" sz="700" b="1" i="0" u="none" strike="noStrike">
                        <a:solidFill>
                          <a:srgbClr val="000000"/>
                        </a:solidFill>
                        <a:effectLst/>
                        <a:latin typeface="Arial"/>
                      </a:endParaRPr>
                    </a:p>
                  </a:txBody>
                  <a:tcPr marL="6487" marR="6487" marT="6489"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1" i="0" u="none" strike="noStrike">
                          <a:solidFill>
                            <a:srgbClr val="000000"/>
                          </a:solidFill>
                          <a:effectLst/>
                          <a:latin typeface="Arial"/>
                        </a:rPr>
                        <a:t>Instant Coffee </a:t>
                      </a:r>
                      <a:r>
                        <a:rPr lang="zh-CN" altLang="en-US" sz="700" b="1" i="0" u="none" strike="noStrike">
                          <a:solidFill>
                            <a:srgbClr val="000000"/>
                          </a:solidFill>
                          <a:effectLst/>
                          <a:latin typeface="宋体"/>
                        </a:rPr>
                        <a:t>即溶咖啡</a:t>
                      </a:r>
                      <a:endParaRPr lang="zh-CN" altLang="en-US" sz="700" b="1" i="0" u="none" strike="noStrike">
                        <a:solidFill>
                          <a:srgbClr val="000000"/>
                        </a:solidFill>
                        <a:effectLst/>
                        <a:latin typeface="Arial"/>
                      </a:endParaRPr>
                    </a:p>
                  </a:txBody>
                  <a:tcPr marL="6487" marR="6487" marT="6489"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r>
              <a:tr h="162845">
                <a:tc vMerge="1">
                  <a:txBody>
                    <a:bodyPr/>
                    <a:lstStyle/>
                    <a:p>
                      <a:endParaRPr lang="en-US"/>
                    </a:p>
                  </a:txBody>
                  <a:tcPr/>
                </a:tc>
                <a:tc>
                  <a:txBody>
                    <a:bodyPr/>
                    <a:lstStyle/>
                    <a:p>
                      <a:pPr algn="l" fontAlgn="ctr"/>
                      <a:r>
                        <a:rPr lang="en-US" sz="700" b="1" i="0" u="none" strike="noStrike">
                          <a:solidFill>
                            <a:srgbClr val="000000"/>
                          </a:solidFill>
                          <a:effectLst/>
                          <a:latin typeface="Arial"/>
                        </a:rPr>
                        <a:t>Crispy Snack Food </a:t>
                      </a:r>
                      <a:r>
                        <a:rPr lang="zh-CN" altLang="en-US" sz="700" b="1" i="0" u="none" strike="noStrike">
                          <a:solidFill>
                            <a:srgbClr val="000000"/>
                          </a:solidFill>
                          <a:effectLst/>
                          <a:latin typeface="宋体"/>
                        </a:rPr>
                        <a:t>干脆小食</a:t>
                      </a:r>
                      <a:endParaRPr lang="zh-CN" altLang="en-US" sz="700" b="1" i="0" u="none" strike="noStrike">
                        <a:solidFill>
                          <a:srgbClr val="000000"/>
                        </a:solidFill>
                        <a:effectLst/>
                        <a:latin typeface="Arial"/>
                      </a:endParaRP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1" i="0" u="none" strike="noStrike">
                          <a:solidFill>
                            <a:srgbClr val="000000"/>
                          </a:solidFill>
                          <a:effectLst/>
                          <a:latin typeface="Arial"/>
                        </a:rPr>
                        <a:t> </a:t>
                      </a:r>
                    </a:p>
                  </a:txBody>
                  <a:tcPr marL="6487" marR="6487" marT="64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vMerge="1">
                  <a:txBody>
                    <a:bodyPr/>
                    <a:lstStyle/>
                    <a:p>
                      <a:endParaRPr lang="en-US"/>
                    </a:p>
                  </a:txBody>
                  <a:tcPr/>
                </a:tc>
                <a:tc>
                  <a:txBody>
                    <a:bodyPr/>
                    <a:lstStyle/>
                    <a:p>
                      <a:pPr algn="l" fontAlgn="ctr"/>
                      <a:r>
                        <a:rPr lang="en-US" sz="700" b="1" i="0" u="none" strike="noStrike">
                          <a:solidFill>
                            <a:srgbClr val="000000"/>
                          </a:solidFill>
                          <a:effectLst/>
                          <a:latin typeface="Arial"/>
                        </a:rPr>
                        <a:t>Cordials </a:t>
                      </a:r>
                      <a:r>
                        <a:rPr lang="zh-CN" altLang="en-US" sz="700" b="1" i="0" u="none" strike="noStrike">
                          <a:solidFill>
                            <a:srgbClr val="000000"/>
                          </a:solidFill>
                          <a:effectLst/>
                          <a:latin typeface="宋体"/>
                        </a:rPr>
                        <a:t>浓缩果汁</a:t>
                      </a:r>
                      <a:endParaRPr lang="zh-CN" altLang="en-US" sz="700" b="1" i="0" u="none" strike="noStrike">
                        <a:solidFill>
                          <a:srgbClr val="000000"/>
                        </a:solidFill>
                        <a:effectLst/>
                        <a:latin typeface="Arial"/>
                      </a:endParaRP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62845">
                <a:tc vMerge="1">
                  <a:txBody>
                    <a:bodyPr/>
                    <a:lstStyle/>
                    <a:p>
                      <a:endParaRPr lang="en-US"/>
                    </a:p>
                  </a:txBody>
                  <a:tcPr/>
                </a:tc>
                <a:tc>
                  <a:txBody>
                    <a:bodyPr/>
                    <a:lstStyle/>
                    <a:p>
                      <a:pPr algn="l" fontAlgn="ctr"/>
                      <a:r>
                        <a:rPr lang="en-US" sz="700" b="1" i="0" u="none" strike="noStrike" dirty="0">
                          <a:solidFill>
                            <a:srgbClr val="000000"/>
                          </a:solidFill>
                          <a:effectLst/>
                          <a:latin typeface="Arial"/>
                        </a:rPr>
                        <a:t>Chewing Gum </a:t>
                      </a:r>
                      <a:r>
                        <a:rPr lang="zh-CN" altLang="en-US" sz="700" b="1" i="0" u="none" strike="noStrike" dirty="0">
                          <a:solidFill>
                            <a:srgbClr val="000000"/>
                          </a:solidFill>
                          <a:effectLst/>
                          <a:latin typeface="宋体"/>
                        </a:rPr>
                        <a:t>口香糖</a:t>
                      </a:r>
                      <a:endParaRPr lang="zh-CN" altLang="en-US" sz="700" b="1" i="0" u="none" strike="noStrike" dirty="0">
                        <a:solidFill>
                          <a:srgbClr val="000000"/>
                        </a:solidFill>
                        <a:effectLst/>
                        <a:latin typeface="Arial"/>
                      </a:endParaRP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1" i="0" u="none" strike="noStrike">
                          <a:solidFill>
                            <a:srgbClr val="000000"/>
                          </a:solidFill>
                          <a:effectLst/>
                          <a:latin typeface="Arial"/>
                        </a:rPr>
                        <a:t> </a:t>
                      </a:r>
                    </a:p>
                  </a:txBody>
                  <a:tcPr marL="6487" marR="6487" marT="64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vMerge="1">
                  <a:txBody>
                    <a:bodyPr/>
                    <a:lstStyle/>
                    <a:p>
                      <a:endParaRPr lang="en-US"/>
                    </a:p>
                  </a:txBody>
                  <a:tcPr/>
                </a:tc>
                <a:tc>
                  <a:txBody>
                    <a:bodyPr/>
                    <a:lstStyle/>
                    <a:p>
                      <a:pPr algn="l" fontAlgn="ctr"/>
                      <a:r>
                        <a:rPr lang="en-US" sz="700" b="1" i="0" u="none" strike="noStrike">
                          <a:solidFill>
                            <a:srgbClr val="000000"/>
                          </a:solidFill>
                          <a:effectLst/>
                          <a:latin typeface="Arial"/>
                        </a:rPr>
                        <a:t>Edible Oil (Consumer Pack) </a:t>
                      </a:r>
                      <a:r>
                        <a:rPr lang="zh-CN" altLang="en-US" sz="700" b="1" i="0" u="none" strike="noStrike">
                          <a:solidFill>
                            <a:srgbClr val="000000"/>
                          </a:solidFill>
                          <a:effectLst/>
                          <a:latin typeface="宋体"/>
                        </a:rPr>
                        <a:t>小包装食用油</a:t>
                      </a:r>
                      <a:endParaRPr lang="zh-CN" altLang="en-US" sz="700" b="1" i="0" u="none" strike="noStrike">
                        <a:solidFill>
                          <a:srgbClr val="000000"/>
                        </a:solidFill>
                        <a:effectLst/>
                        <a:latin typeface="Arial"/>
                      </a:endParaRP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62845">
                <a:tc vMerge="1">
                  <a:txBody>
                    <a:bodyPr/>
                    <a:lstStyle/>
                    <a:p>
                      <a:endParaRPr lang="en-US"/>
                    </a:p>
                  </a:txBody>
                  <a:tcPr/>
                </a:tc>
                <a:tc>
                  <a:txBody>
                    <a:bodyPr/>
                    <a:lstStyle/>
                    <a:p>
                      <a:pPr algn="l" fontAlgn="ctr"/>
                      <a:r>
                        <a:rPr lang="en-US" sz="700" b="1" i="0" u="none" strike="noStrike">
                          <a:solidFill>
                            <a:srgbClr val="000000"/>
                          </a:solidFill>
                          <a:effectLst/>
                          <a:latin typeface="Arial"/>
                        </a:rPr>
                        <a:t>Jelly &amp; Pudding </a:t>
                      </a:r>
                      <a:r>
                        <a:rPr lang="zh-CN" altLang="en-US" sz="700" b="1" i="0" u="none" strike="noStrike">
                          <a:solidFill>
                            <a:srgbClr val="000000"/>
                          </a:solidFill>
                          <a:effectLst/>
                          <a:latin typeface="宋体"/>
                        </a:rPr>
                        <a:t>胶冻食品</a:t>
                      </a:r>
                      <a:endParaRPr lang="zh-CN" altLang="en-US" sz="700" b="1" i="0" u="none" strike="noStrike">
                        <a:solidFill>
                          <a:srgbClr val="000000"/>
                        </a:solidFill>
                        <a:effectLst/>
                        <a:latin typeface="Arial"/>
                      </a:endParaRP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1" i="0" u="none" strike="noStrike">
                          <a:solidFill>
                            <a:srgbClr val="000000"/>
                          </a:solidFill>
                          <a:effectLst/>
                          <a:latin typeface="Arial"/>
                        </a:rPr>
                        <a:t> </a:t>
                      </a:r>
                    </a:p>
                  </a:txBody>
                  <a:tcPr marL="6487" marR="6487" marT="64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vMerge="1">
                  <a:txBody>
                    <a:bodyPr/>
                    <a:lstStyle/>
                    <a:p>
                      <a:endParaRPr lang="en-US"/>
                    </a:p>
                  </a:txBody>
                  <a:tcPr/>
                </a:tc>
                <a:tc>
                  <a:txBody>
                    <a:bodyPr/>
                    <a:lstStyle/>
                    <a:p>
                      <a:pPr algn="l" fontAlgn="ctr"/>
                      <a:r>
                        <a:rPr lang="en-US" sz="700" b="1" i="0" u="none" strike="noStrike">
                          <a:solidFill>
                            <a:srgbClr val="000000"/>
                          </a:solidFill>
                          <a:effectLst/>
                          <a:latin typeface="Arial"/>
                        </a:rPr>
                        <a:t>Instant Noodles </a:t>
                      </a:r>
                      <a:r>
                        <a:rPr lang="zh-CN" altLang="en-US" sz="700" b="1" i="0" u="none" strike="noStrike">
                          <a:solidFill>
                            <a:srgbClr val="000000"/>
                          </a:solidFill>
                          <a:effectLst/>
                          <a:latin typeface="宋体"/>
                        </a:rPr>
                        <a:t>即食面</a:t>
                      </a:r>
                      <a:endParaRPr lang="zh-CN" altLang="en-US" sz="700" b="1" i="0" u="none" strike="noStrike">
                        <a:solidFill>
                          <a:srgbClr val="000000"/>
                        </a:solidFill>
                        <a:effectLst/>
                        <a:latin typeface="Arial"/>
                      </a:endParaRP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62845">
                <a:tc vMerge="1">
                  <a:txBody>
                    <a:bodyPr/>
                    <a:lstStyle/>
                    <a:p>
                      <a:endParaRPr lang="en-US"/>
                    </a:p>
                  </a:txBody>
                  <a:tcPr/>
                </a:tc>
                <a:tc>
                  <a:txBody>
                    <a:bodyPr/>
                    <a:lstStyle/>
                    <a:p>
                      <a:pPr algn="l" fontAlgn="ctr"/>
                      <a:r>
                        <a:rPr lang="en-US" sz="700" b="1" i="0" u="none" strike="noStrike">
                          <a:solidFill>
                            <a:srgbClr val="000000"/>
                          </a:solidFill>
                          <a:effectLst/>
                          <a:latin typeface="Arial"/>
                        </a:rPr>
                        <a:t>Chinese Meat Snacks </a:t>
                      </a:r>
                      <a:r>
                        <a:rPr lang="zh-CN" altLang="en-US" sz="700" b="1" i="0" u="none" strike="noStrike">
                          <a:solidFill>
                            <a:srgbClr val="000000"/>
                          </a:solidFill>
                          <a:effectLst/>
                          <a:latin typeface="Arial"/>
                        </a:rPr>
                        <a:t>中式肉类零食</a:t>
                      </a: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1" i="0" u="none" strike="noStrike">
                          <a:solidFill>
                            <a:srgbClr val="000000"/>
                          </a:solidFill>
                          <a:effectLst/>
                          <a:latin typeface="Arial"/>
                        </a:rPr>
                        <a:t> </a:t>
                      </a:r>
                    </a:p>
                  </a:txBody>
                  <a:tcPr marL="6487" marR="6487" marT="64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vMerge="1">
                  <a:txBody>
                    <a:bodyPr/>
                    <a:lstStyle/>
                    <a:p>
                      <a:endParaRPr lang="en-US"/>
                    </a:p>
                  </a:txBody>
                  <a:tcPr/>
                </a:tc>
                <a:tc>
                  <a:txBody>
                    <a:bodyPr/>
                    <a:lstStyle/>
                    <a:p>
                      <a:pPr algn="l" fontAlgn="ctr"/>
                      <a:r>
                        <a:rPr lang="en-US" sz="700" b="1" i="0" u="none" strike="noStrike">
                          <a:solidFill>
                            <a:srgbClr val="000000"/>
                          </a:solidFill>
                          <a:effectLst/>
                          <a:latin typeface="Arial"/>
                        </a:rPr>
                        <a:t>Breakfast Cereal </a:t>
                      </a:r>
                      <a:r>
                        <a:rPr lang="zh-CN" altLang="en-US" sz="700" b="1" i="0" u="none" strike="noStrike">
                          <a:solidFill>
                            <a:srgbClr val="000000"/>
                          </a:solidFill>
                          <a:effectLst/>
                          <a:latin typeface="宋体"/>
                        </a:rPr>
                        <a:t>麦类食品</a:t>
                      </a:r>
                      <a:endParaRPr lang="zh-CN" altLang="en-US" sz="700" b="1" i="0" u="none" strike="noStrike">
                        <a:solidFill>
                          <a:srgbClr val="000000"/>
                        </a:solidFill>
                        <a:effectLst/>
                        <a:latin typeface="Arial"/>
                      </a:endParaRP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62845">
                <a:tc vMerge="1">
                  <a:txBody>
                    <a:bodyPr/>
                    <a:lstStyle/>
                    <a:p>
                      <a:endParaRPr lang="en-US"/>
                    </a:p>
                  </a:txBody>
                  <a:tcPr/>
                </a:tc>
                <a:tc>
                  <a:txBody>
                    <a:bodyPr/>
                    <a:lstStyle/>
                    <a:p>
                      <a:pPr algn="l" fontAlgn="ctr"/>
                      <a:r>
                        <a:rPr lang="en-US" sz="700" b="1" i="0" u="none" strike="noStrike">
                          <a:solidFill>
                            <a:srgbClr val="000000"/>
                          </a:solidFill>
                          <a:effectLst/>
                          <a:latin typeface="Arial"/>
                        </a:rPr>
                        <a:t>Chocolate </a:t>
                      </a:r>
                      <a:r>
                        <a:rPr lang="zh-CN" altLang="en-US" sz="700" b="1" i="0" u="none" strike="noStrike">
                          <a:solidFill>
                            <a:srgbClr val="000000"/>
                          </a:solidFill>
                          <a:effectLst/>
                          <a:latin typeface="宋体"/>
                        </a:rPr>
                        <a:t>巧克力</a:t>
                      </a:r>
                      <a:endParaRPr lang="zh-CN" altLang="en-US" sz="700" b="1" i="0" u="none" strike="noStrike">
                        <a:solidFill>
                          <a:srgbClr val="000000"/>
                        </a:solidFill>
                        <a:effectLst/>
                        <a:latin typeface="Arial"/>
                      </a:endParaRP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1" i="0" u="none" strike="noStrike">
                          <a:solidFill>
                            <a:srgbClr val="000000"/>
                          </a:solidFill>
                          <a:effectLst/>
                          <a:latin typeface="Arial"/>
                        </a:rPr>
                        <a:t> </a:t>
                      </a:r>
                    </a:p>
                  </a:txBody>
                  <a:tcPr marL="6487" marR="6487" marT="64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vMerge="1">
                  <a:txBody>
                    <a:bodyPr/>
                    <a:lstStyle/>
                    <a:p>
                      <a:endParaRPr lang="en-US"/>
                    </a:p>
                  </a:txBody>
                  <a:tcPr/>
                </a:tc>
                <a:tc>
                  <a:txBody>
                    <a:bodyPr/>
                    <a:lstStyle/>
                    <a:p>
                      <a:pPr algn="l" fontAlgn="ctr"/>
                      <a:r>
                        <a:rPr lang="en-US" sz="700" b="1" i="0" u="none" strike="noStrike">
                          <a:solidFill>
                            <a:srgbClr val="000000"/>
                          </a:solidFill>
                          <a:effectLst/>
                          <a:latin typeface="Arial"/>
                        </a:rPr>
                        <a:t>Baby Cereal  </a:t>
                      </a:r>
                      <a:r>
                        <a:rPr lang="zh-CN" altLang="en-US" sz="700" b="1" i="0" u="none" strike="noStrike">
                          <a:solidFill>
                            <a:srgbClr val="000000"/>
                          </a:solidFill>
                          <a:effectLst/>
                          <a:latin typeface="宋体"/>
                        </a:rPr>
                        <a:t>婴儿谷麦类食品</a:t>
                      </a:r>
                      <a:endParaRPr lang="zh-CN" altLang="en-US" sz="700" b="1" i="0" u="none" strike="noStrike">
                        <a:solidFill>
                          <a:srgbClr val="000000"/>
                        </a:solidFill>
                        <a:effectLst/>
                        <a:latin typeface="Arial"/>
                      </a:endParaRP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62845">
                <a:tc vMerge="1">
                  <a:txBody>
                    <a:bodyPr/>
                    <a:lstStyle/>
                    <a:p>
                      <a:endParaRPr lang="en-US"/>
                    </a:p>
                  </a:txBody>
                  <a:tcPr/>
                </a:tc>
                <a:tc>
                  <a:txBody>
                    <a:bodyPr/>
                    <a:lstStyle/>
                    <a:p>
                      <a:pPr algn="l" fontAlgn="ctr"/>
                      <a:r>
                        <a:rPr lang="en-US" sz="700" b="1" i="0" u="none" strike="noStrike">
                          <a:solidFill>
                            <a:srgbClr val="000000"/>
                          </a:solidFill>
                          <a:effectLst/>
                          <a:latin typeface="Arial"/>
                        </a:rPr>
                        <a:t>Confectionary </a:t>
                      </a:r>
                      <a:r>
                        <a:rPr lang="zh-CN" altLang="en-US" sz="700" b="1" i="0" u="none" strike="noStrike">
                          <a:solidFill>
                            <a:srgbClr val="000000"/>
                          </a:solidFill>
                          <a:effectLst/>
                          <a:latin typeface="宋体"/>
                        </a:rPr>
                        <a:t>糖果</a:t>
                      </a:r>
                      <a:endParaRPr lang="zh-CN" altLang="en-US" sz="700" b="1" i="0" u="none" strike="noStrike">
                        <a:solidFill>
                          <a:srgbClr val="000000"/>
                        </a:solidFill>
                        <a:effectLst/>
                        <a:latin typeface="Arial"/>
                      </a:endParaRP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1" i="0" u="none" strike="noStrike">
                          <a:solidFill>
                            <a:srgbClr val="000000"/>
                          </a:solidFill>
                          <a:effectLst/>
                          <a:latin typeface="Arial"/>
                        </a:rPr>
                        <a:t> </a:t>
                      </a:r>
                    </a:p>
                  </a:txBody>
                  <a:tcPr marL="6487" marR="6487" marT="64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vMerge="1">
                  <a:txBody>
                    <a:bodyPr/>
                    <a:lstStyle/>
                    <a:p>
                      <a:endParaRPr lang="en-US"/>
                    </a:p>
                  </a:txBody>
                  <a:tcPr/>
                </a:tc>
                <a:tc>
                  <a:txBody>
                    <a:bodyPr/>
                    <a:lstStyle/>
                    <a:p>
                      <a:pPr algn="l" fontAlgn="ctr"/>
                      <a:r>
                        <a:rPr lang="en-US" sz="700" b="1" i="0" u="none" strike="noStrike">
                          <a:solidFill>
                            <a:srgbClr val="000000"/>
                          </a:solidFill>
                          <a:effectLst/>
                          <a:latin typeface="Arial"/>
                        </a:rPr>
                        <a:t>Bouillon  </a:t>
                      </a:r>
                      <a:r>
                        <a:rPr lang="zh-CN" altLang="en-US" sz="700" b="1" i="0" u="none" strike="noStrike">
                          <a:solidFill>
                            <a:srgbClr val="000000"/>
                          </a:solidFill>
                          <a:effectLst/>
                          <a:latin typeface="宋体"/>
                        </a:rPr>
                        <a:t>调味品与清汤</a:t>
                      </a:r>
                      <a:endParaRPr lang="zh-CN" altLang="en-US" sz="700" b="1" i="0" u="none" strike="noStrike">
                        <a:solidFill>
                          <a:srgbClr val="000000"/>
                        </a:solidFill>
                        <a:effectLst/>
                        <a:latin typeface="Arial"/>
                      </a:endParaRP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62845">
                <a:tc vMerge="1">
                  <a:txBody>
                    <a:bodyPr/>
                    <a:lstStyle/>
                    <a:p>
                      <a:endParaRPr lang="en-US"/>
                    </a:p>
                  </a:txBody>
                  <a:tcPr/>
                </a:tc>
                <a:tc>
                  <a:txBody>
                    <a:bodyPr/>
                    <a:lstStyle/>
                    <a:p>
                      <a:pPr algn="l" fontAlgn="ctr"/>
                      <a:r>
                        <a:rPr lang="en-US" sz="700" b="1" i="0" u="none" strike="noStrike">
                          <a:solidFill>
                            <a:srgbClr val="000000"/>
                          </a:solidFill>
                          <a:effectLst/>
                          <a:latin typeface="Arial"/>
                        </a:rPr>
                        <a:t>Pie </a:t>
                      </a:r>
                      <a:r>
                        <a:rPr lang="zh-CN" altLang="en-US" sz="700" b="1" i="0" u="none" strike="noStrike">
                          <a:solidFill>
                            <a:srgbClr val="000000"/>
                          </a:solidFill>
                          <a:effectLst/>
                          <a:latin typeface="宋体"/>
                        </a:rPr>
                        <a:t>派</a:t>
                      </a:r>
                      <a:endParaRPr lang="zh-CN" altLang="en-US" sz="700" b="1" i="0" u="none" strike="noStrike">
                        <a:solidFill>
                          <a:srgbClr val="000000"/>
                        </a:solidFill>
                        <a:effectLst/>
                        <a:latin typeface="Arial"/>
                      </a:endParaRP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1" i="0" u="none" strike="noStrike">
                          <a:solidFill>
                            <a:srgbClr val="000000"/>
                          </a:solidFill>
                          <a:effectLst/>
                          <a:latin typeface="Arial"/>
                        </a:rPr>
                        <a:t> </a:t>
                      </a:r>
                    </a:p>
                  </a:txBody>
                  <a:tcPr marL="6487" marR="6487" marT="64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vMerge="1">
                  <a:txBody>
                    <a:bodyPr/>
                    <a:lstStyle/>
                    <a:p>
                      <a:endParaRPr lang="en-US"/>
                    </a:p>
                  </a:txBody>
                  <a:tcPr/>
                </a:tc>
                <a:tc>
                  <a:txBody>
                    <a:bodyPr/>
                    <a:lstStyle/>
                    <a:p>
                      <a:pPr algn="l" fontAlgn="ctr"/>
                      <a:r>
                        <a:rPr lang="en-US" sz="700" b="1" i="0" u="none" strike="noStrike">
                          <a:solidFill>
                            <a:srgbClr val="000000"/>
                          </a:solidFill>
                          <a:effectLst/>
                          <a:latin typeface="Arial"/>
                        </a:rPr>
                        <a:t>Egg </a:t>
                      </a:r>
                      <a:r>
                        <a:rPr lang="zh-CN" altLang="en-US" sz="700" b="1" i="0" u="none" strike="noStrike">
                          <a:solidFill>
                            <a:srgbClr val="000000"/>
                          </a:solidFill>
                          <a:effectLst/>
                          <a:latin typeface="宋体"/>
                        </a:rPr>
                        <a:t>蛋</a:t>
                      </a:r>
                      <a:endParaRPr lang="zh-CN" altLang="en-US" sz="700" b="1" i="0" u="none" strike="noStrike">
                        <a:solidFill>
                          <a:srgbClr val="000000"/>
                        </a:solidFill>
                        <a:effectLst/>
                        <a:latin typeface="Arial"/>
                      </a:endParaRP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62845">
                <a:tc vMerge="1">
                  <a:txBody>
                    <a:bodyPr/>
                    <a:lstStyle/>
                    <a:p>
                      <a:endParaRPr lang="en-US"/>
                    </a:p>
                  </a:txBody>
                  <a:tcPr/>
                </a:tc>
                <a:tc>
                  <a:txBody>
                    <a:bodyPr/>
                    <a:lstStyle/>
                    <a:p>
                      <a:pPr algn="l" fontAlgn="ctr"/>
                      <a:r>
                        <a:rPr lang="en-US" sz="700" b="1" i="0" u="none" strike="noStrike">
                          <a:solidFill>
                            <a:srgbClr val="000000"/>
                          </a:solidFill>
                          <a:effectLst/>
                          <a:latin typeface="Arial"/>
                        </a:rPr>
                        <a:t>Ready to Eat Congee 即食粥</a:t>
                      </a: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1" i="0" u="none" strike="noStrike">
                          <a:solidFill>
                            <a:srgbClr val="000000"/>
                          </a:solidFill>
                          <a:effectLst/>
                          <a:latin typeface="Arial"/>
                        </a:rPr>
                        <a:t> </a:t>
                      </a:r>
                    </a:p>
                  </a:txBody>
                  <a:tcPr marL="6487" marR="6487" marT="64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vMerge="1">
                  <a:txBody>
                    <a:bodyPr/>
                    <a:lstStyle/>
                    <a:p>
                      <a:endParaRPr lang="en-US"/>
                    </a:p>
                  </a:txBody>
                  <a:tcPr/>
                </a:tc>
                <a:tc>
                  <a:txBody>
                    <a:bodyPr/>
                    <a:lstStyle/>
                    <a:p>
                      <a:pPr algn="l" fontAlgn="ctr"/>
                      <a:r>
                        <a:rPr lang="en-US" sz="700" b="1" i="0" u="none" strike="noStrike">
                          <a:solidFill>
                            <a:srgbClr val="000000"/>
                          </a:solidFill>
                          <a:effectLst/>
                          <a:latin typeface="Arial"/>
                        </a:rPr>
                        <a:t>Frozen Chinese Dim Sum </a:t>
                      </a:r>
                      <a:r>
                        <a:rPr lang="zh-CN" altLang="en-US" sz="700" b="1" i="0" u="none" strike="noStrike">
                          <a:solidFill>
                            <a:srgbClr val="000000"/>
                          </a:solidFill>
                          <a:effectLst/>
                          <a:latin typeface="宋体"/>
                        </a:rPr>
                        <a:t>急冻点心</a:t>
                      </a:r>
                      <a:endParaRPr lang="zh-CN" altLang="en-US" sz="700" b="1" i="0" u="none" strike="noStrike">
                        <a:solidFill>
                          <a:srgbClr val="000000"/>
                        </a:solidFill>
                        <a:effectLst/>
                        <a:latin typeface="Arial"/>
                      </a:endParaRP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62845">
                <a:tc vMerge="1">
                  <a:txBody>
                    <a:bodyPr/>
                    <a:lstStyle/>
                    <a:p>
                      <a:endParaRPr lang="en-US"/>
                    </a:p>
                  </a:txBody>
                  <a:tcPr/>
                </a:tc>
                <a:tc>
                  <a:txBody>
                    <a:bodyPr/>
                    <a:lstStyle/>
                    <a:p>
                      <a:pPr algn="l" fontAlgn="ctr"/>
                      <a:r>
                        <a:rPr lang="en-US" sz="700" b="1" i="0" u="none" strike="noStrike">
                          <a:solidFill>
                            <a:srgbClr val="000000"/>
                          </a:solidFill>
                          <a:effectLst/>
                          <a:latin typeface="Arial"/>
                        </a:rPr>
                        <a:t>Bread </a:t>
                      </a:r>
                      <a:r>
                        <a:rPr lang="zh-CN" altLang="en-US" sz="700" b="1" i="0" u="none" strike="noStrike">
                          <a:solidFill>
                            <a:srgbClr val="000000"/>
                          </a:solidFill>
                          <a:effectLst/>
                          <a:latin typeface="Arial"/>
                        </a:rPr>
                        <a:t>包装面包</a:t>
                      </a: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1" i="0" u="none" strike="noStrike">
                          <a:solidFill>
                            <a:srgbClr val="000000"/>
                          </a:solidFill>
                          <a:effectLst/>
                          <a:latin typeface="Arial"/>
                        </a:rPr>
                        <a:t> </a:t>
                      </a:r>
                    </a:p>
                  </a:txBody>
                  <a:tcPr marL="6487" marR="6487" marT="64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vMerge="1">
                  <a:txBody>
                    <a:bodyPr/>
                    <a:lstStyle/>
                    <a:p>
                      <a:endParaRPr lang="en-US"/>
                    </a:p>
                  </a:txBody>
                  <a:tcPr/>
                </a:tc>
                <a:tc>
                  <a:txBody>
                    <a:bodyPr/>
                    <a:lstStyle/>
                    <a:p>
                      <a:pPr algn="l" fontAlgn="ctr"/>
                      <a:r>
                        <a:rPr lang="en-US" sz="700" b="1" i="0" u="none" strike="noStrike">
                          <a:solidFill>
                            <a:srgbClr val="000000"/>
                          </a:solidFill>
                          <a:effectLst/>
                          <a:latin typeface="Arial"/>
                        </a:rPr>
                        <a:t>Ice Cream </a:t>
                      </a:r>
                      <a:r>
                        <a:rPr lang="zh-CN" altLang="en-US" sz="700" b="1" i="0" u="none" strike="noStrike">
                          <a:solidFill>
                            <a:srgbClr val="000000"/>
                          </a:solidFill>
                          <a:effectLst/>
                          <a:latin typeface="Arial"/>
                        </a:rPr>
                        <a:t>冰淇淋</a:t>
                      </a: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70988">
                <a:tc vMerge="1">
                  <a:txBody>
                    <a:bodyPr/>
                    <a:lstStyle/>
                    <a:p>
                      <a:endParaRPr lang="en-US"/>
                    </a:p>
                  </a:txBody>
                  <a:tcPr/>
                </a:tc>
                <a:tc>
                  <a:txBody>
                    <a:bodyPr/>
                    <a:lstStyle/>
                    <a:p>
                      <a:pPr algn="l" fontAlgn="ctr"/>
                      <a:r>
                        <a:rPr lang="en-US" sz="700" b="1" i="0" u="none" strike="noStrike">
                          <a:solidFill>
                            <a:srgbClr val="000000"/>
                          </a:solidFill>
                          <a:effectLst/>
                          <a:latin typeface="Arial"/>
                        </a:rPr>
                        <a:t>Nuts </a:t>
                      </a:r>
                      <a:r>
                        <a:rPr lang="zh-CN" altLang="en-US" sz="700" b="1" i="0" u="none" strike="noStrike">
                          <a:solidFill>
                            <a:srgbClr val="000000"/>
                          </a:solidFill>
                          <a:effectLst/>
                          <a:latin typeface="Arial"/>
                        </a:rPr>
                        <a:t>坚果</a:t>
                      </a:r>
                    </a:p>
                  </a:txBody>
                  <a:tcPr marL="6487" marR="6487" marT="6489"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1" i="0" u="none" strike="noStrike">
                          <a:solidFill>
                            <a:srgbClr val="000000"/>
                          </a:solidFill>
                          <a:effectLst/>
                          <a:latin typeface="Arial"/>
                        </a:rPr>
                        <a:t> </a:t>
                      </a:r>
                    </a:p>
                  </a:txBody>
                  <a:tcPr marL="6487" marR="6487" marT="64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vMerge="1">
                  <a:txBody>
                    <a:bodyPr/>
                    <a:lstStyle/>
                    <a:p>
                      <a:endParaRPr lang="en-US"/>
                    </a:p>
                  </a:txBody>
                  <a:tcPr/>
                </a:tc>
                <a:tc>
                  <a:txBody>
                    <a:bodyPr/>
                    <a:lstStyle/>
                    <a:p>
                      <a:pPr algn="l" fontAlgn="ctr"/>
                      <a:r>
                        <a:rPr lang="en-US" sz="700" b="1" i="0" u="none" strike="noStrike">
                          <a:solidFill>
                            <a:srgbClr val="000000"/>
                          </a:solidFill>
                          <a:effectLst/>
                          <a:latin typeface="Arial"/>
                        </a:rPr>
                        <a:t>Calcium </a:t>
                      </a:r>
                      <a:r>
                        <a:rPr lang="zh-CN" altLang="en-US" sz="700" b="1" i="0" u="none" strike="noStrike">
                          <a:solidFill>
                            <a:srgbClr val="000000"/>
                          </a:solidFill>
                          <a:effectLst/>
                          <a:latin typeface="Arial"/>
                        </a:rPr>
                        <a:t>钙</a:t>
                      </a: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70988">
                <a:tc>
                  <a:txBody>
                    <a:bodyPr/>
                    <a:lstStyle/>
                    <a:p>
                      <a:pPr algn="l" fontAlgn="t"/>
                      <a:r>
                        <a:rPr lang="en-US" sz="700" b="1" i="0" u="none" strike="noStrike">
                          <a:solidFill>
                            <a:srgbClr val="000000"/>
                          </a:solidFill>
                          <a:effectLst/>
                          <a:latin typeface="Arial"/>
                        </a:rPr>
                        <a:t> </a:t>
                      </a:r>
                    </a:p>
                  </a:txBody>
                  <a:tcPr marL="6487" marR="6487" marT="6489"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1" i="0" u="none" strike="noStrike">
                          <a:solidFill>
                            <a:srgbClr val="000000"/>
                          </a:solidFill>
                          <a:effectLst/>
                          <a:latin typeface="Arial"/>
                        </a:rPr>
                        <a:t> </a:t>
                      </a:r>
                    </a:p>
                  </a:txBody>
                  <a:tcPr marL="6487" marR="6487" marT="6489"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1" i="0" u="none" strike="noStrike">
                          <a:solidFill>
                            <a:srgbClr val="000000"/>
                          </a:solidFill>
                          <a:effectLst/>
                          <a:latin typeface="Arial"/>
                        </a:rPr>
                        <a:t> </a:t>
                      </a: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vMerge="1">
                  <a:txBody>
                    <a:bodyPr/>
                    <a:lstStyle/>
                    <a:p>
                      <a:endParaRPr lang="en-US"/>
                    </a:p>
                  </a:txBody>
                  <a:tcPr/>
                </a:tc>
                <a:tc>
                  <a:txBody>
                    <a:bodyPr/>
                    <a:lstStyle/>
                    <a:p>
                      <a:pPr algn="l" fontAlgn="ctr"/>
                      <a:r>
                        <a:rPr lang="en-US" sz="700" b="1" i="0" u="none" strike="noStrike">
                          <a:solidFill>
                            <a:srgbClr val="000000"/>
                          </a:solidFill>
                          <a:effectLst/>
                          <a:latin typeface="Arial"/>
                        </a:rPr>
                        <a:t>Packaged Health Supplement </a:t>
                      </a:r>
                      <a:r>
                        <a:rPr lang="zh-CN" altLang="en-US" sz="700" b="1" i="0" u="none" strike="noStrike">
                          <a:solidFill>
                            <a:srgbClr val="000000"/>
                          </a:solidFill>
                          <a:effectLst/>
                          <a:latin typeface="宋体"/>
                        </a:rPr>
                        <a:t>包装保健食品</a:t>
                      </a:r>
                      <a:endParaRPr lang="zh-CN" altLang="en-US" sz="700" b="1" i="0" u="none" strike="noStrike">
                        <a:solidFill>
                          <a:srgbClr val="000000"/>
                        </a:solidFill>
                        <a:effectLst/>
                        <a:latin typeface="Arial"/>
                      </a:endParaRP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62845">
                <a:tc rowSpan="5">
                  <a:txBody>
                    <a:bodyPr/>
                    <a:lstStyle/>
                    <a:p>
                      <a:pPr algn="l" fontAlgn="t"/>
                      <a:r>
                        <a:rPr lang="en-US" sz="700" b="1" i="0" u="none" strike="noStrike">
                          <a:solidFill>
                            <a:srgbClr val="000000"/>
                          </a:solidFill>
                          <a:effectLst/>
                          <a:latin typeface="Arial"/>
                        </a:rPr>
                        <a:t>Beverage</a:t>
                      </a:r>
                      <a:br>
                        <a:rPr lang="en-US" sz="700" b="1" i="0" u="none" strike="noStrike">
                          <a:solidFill>
                            <a:srgbClr val="000000"/>
                          </a:solidFill>
                          <a:effectLst/>
                          <a:latin typeface="Arial"/>
                        </a:rPr>
                      </a:br>
                      <a:r>
                        <a:rPr lang="zh-CN" altLang="en-US" sz="700" b="1" i="0" u="none" strike="noStrike">
                          <a:solidFill>
                            <a:srgbClr val="000000"/>
                          </a:solidFill>
                          <a:effectLst/>
                          <a:latin typeface="宋体"/>
                        </a:rPr>
                        <a:t>饮料</a:t>
                      </a:r>
                      <a:endParaRPr lang="zh-CN" altLang="en-US" sz="700" b="1" i="0" u="none" strike="noStrike">
                        <a:solidFill>
                          <a:srgbClr val="000000"/>
                        </a:solidFill>
                        <a:effectLst/>
                        <a:latin typeface="Arial"/>
                      </a:endParaRPr>
                    </a:p>
                  </a:txBody>
                  <a:tcPr marL="6487" marR="6487" marT="6489"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1" i="0" u="none" strike="noStrike">
                          <a:solidFill>
                            <a:srgbClr val="000000"/>
                          </a:solidFill>
                          <a:effectLst/>
                          <a:latin typeface="Arial"/>
                        </a:rPr>
                        <a:t>Carbonated Soft Drinks </a:t>
                      </a:r>
                      <a:r>
                        <a:rPr lang="zh-CN" altLang="en-US" sz="700" b="1" i="0" u="none" strike="noStrike">
                          <a:solidFill>
                            <a:srgbClr val="000000"/>
                          </a:solidFill>
                          <a:effectLst/>
                          <a:latin typeface="宋体"/>
                        </a:rPr>
                        <a:t>碳酸饮料</a:t>
                      </a:r>
                      <a:endParaRPr lang="zh-CN" altLang="en-US" sz="700" b="1" i="0" u="none" strike="noStrike">
                        <a:solidFill>
                          <a:srgbClr val="000000"/>
                        </a:solidFill>
                        <a:effectLst/>
                        <a:latin typeface="Arial"/>
                      </a:endParaRPr>
                    </a:p>
                  </a:txBody>
                  <a:tcPr marL="6487" marR="6487" marT="6489"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fontAlgn="ctr"/>
                      <a:r>
                        <a:rPr lang="en-US" sz="700" b="1" i="0" u="none" strike="noStrike">
                          <a:solidFill>
                            <a:srgbClr val="000000"/>
                          </a:solidFill>
                          <a:effectLst/>
                          <a:latin typeface="Arial"/>
                        </a:rPr>
                        <a:t> </a:t>
                      </a:r>
                    </a:p>
                  </a:txBody>
                  <a:tcPr marL="6487" marR="6487" marT="64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vMerge="1">
                  <a:txBody>
                    <a:bodyPr/>
                    <a:lstStyle/>
                    <a:p>
                      <a:endParaRPr lang="en-US"/>
                    </a:p>
                  </a:txBody>
                  <a:tcPr/>
                </a:tc>
                <a:tc>
                  <a:txBody>
                    <a:bodyPr/>
                    <a:lstStyle/>
                    <a:p>
                      <a:pPr algn="l" fontAlgn="ctr"/>
                      <a:r>
                        <a:rPr lang="en-US" sz="700" b="1" i="0" u="none" strike="noStrike">
                          <a:solidFill>
                            <a:srgbClr val="000000"/>
                          </a:solidFill>
                          <a:effectLst/>
                          <a:latin typeface="Arial"/>
                        </a:rPr>
                        <a:t>Pet Food </a:t>
                      </a:r>
                      <a:r>
                        <a:rPr lang="zh-CN" altLang="en-US" sz="700" b="1" i="0" u="none" strike="noStrike">
                          <a:solidFill>
                            <a:srgbClr val="000000"/>
                          </a:solidFill>
                          <a:effectLst/>
                          <a:latin typeface="Arial"/>
                        </a:rPr>
                        <a:t>宠物食品</a:t>
                      </a: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62845">
                <a:tc vMerge="1">
                  <a:txBody>
                    <a:bodyPr/>
                    <a:lstStyle/>
                    <a:p>
                      <a:endParaRPr lang="en-US"/>
                    </a:p>
                  </a:txBody>
                  <a:tcPr/>
                </a:tc>
                <a:tc>
                  <a:txBody>
                    <a:bodyPr/>
                    <a:lstStyle/>
                    <a:p>
                      <a:pPr algn="l" fontAlgn="ctr"/>
                      <a:r>
                        <a:rPr lang="en-US" sz="700" b="1" i="0" u="none" strike="noStrike">
                          <a:solidFill>
                            <a:srgbClr val="000000"/>
                          </a:solidFill>
                          <a:effectLst/>
                          <a:latin typeface="Arial"/>
                        </a:rPr>
                        <a:t>Functional Drinks </a:t>
                      </a:r>
                      <a:r>
                        <a:rPr lang="zh-CN" altLang="en-US" sz="700" b="1" i="0" u="none" strike="noStrike">
                          <a:solidFill>
                            <a:srgbClr val="000000"/>
                          </a:solidFill>
                          <a:effectLst/>
                          <a:latin typeface="宋体"/>
                        </a:rPr>
                        <a:t>功能饮品</a:t>
                      </a:r>
                      <a:endParaRPr lang="zh-CN" altLang="en-US" sz="700" b="1" i="0" u="none" strike="noStrike">
                        <a:solidFill>
                          <a:srgbClr val="000000"/>
                        </a:solidFill>
                        <a:effectLst/>
                        <a:latin typeface="Arial"/>
                      </a:endParaRP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1" i="0" u="none" strike="noStrike">
                          <a:solidFill>
                            <a:srgbClr val="000000"/>
                          </a:solidFill>
                          <a:effectLst/>
                          <a:latin typeface="Arial"/>
                        </a:rPr>
                        <a:t> </a:t>
                      </a:r>
                    </a:p>
                  </a:txBody>
                  <a:tcPr marL="6487" marR="6487" marT="64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vMerge="1">
                  <a:txBody>
                    <a:bodyPr/>
                    <a:lstStyle/>
                    <a:p>
                      <a:endParaRPr lang="en-US"/>
                    </a:p>
                  </a:txBody>
                  <a:tcPr/>
                </a:tc>
                <a:tc>
                  <a:txBody>
                    <a:bodyPr/>
                    <a:lstStyle/>
                    <a:p>
                      <a:pPr algn="l" fontAlgn="ctr"/>
                      <a:r>
                        <a:rPr lang="en-US" sz="700" b="1" i="0" u="none" strike="noStrike">
                          <a:solidFill>
                            <a:srgbClr val="000000"/>
                          </a:solidFill>
                          <a:effectLst/>
                          <a:latin typeface="Arial"/>
                        </a:rPr>
                        <a:t>Soy Sauce </a:t>
                      </a:r>
                      <a:r>
                        <a:rPr lang="zh-CN" altLang="en-US" sz="700" b="1" i="0" u="none" strike="noStrike">
                          <a:solidFill>
                            <a:srgbClr val="000000"/>
                          </a:solidFill>
                          <a:effectLst/>
                          <a:latin typeface="Arial"/>
                        </a:rPr>
                        <a:t>酱油</a:t>
                      </a: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62845">
                <a:tc vMerge="1">
                  <a:txBody>
                    <a:bodyPr/>
                    <a:lstStyle/>
                    <a:p>
                      <a:endParaRPr lang="en-US"/>
                    </a:p>
                  </a:txBody>
                  <a:tcPr/>
                </a:tc>
                <a:tc>
                  <a:txBody>
                    <a:bodyPr/>
                    <a:lstStyle/>
                    <a:p>
                      <a:pPr algn="l" fontAlgn="ctr"/>
                      <a:r>
                        <a:rPr lang="en-US" sz="700" b="1" i="0" u="none" strike="noStrike">
                          <a:solidFill>
                            <a:srgbClr val="000000"/>
                          </a:solidFill>
                          <a:effectLst/>
                          <a:latin typeface="Arial"/>
                        </a:rPr>
                        <a:t>Juice </a:t>
                      </a:r>
                      <a:r>
                        <a:rPr lang="zh-CN" altLang="en-US" sz="700" b="1" i="0" u="none" strike="noStrike">
                          <a:solidFill>
                            <a:srgbClr val="000000"/>
                          </a:solidFill>
                          <a:effectLst/>
                          <a:latin typeface="宋体"/>
                        </a:rPr>
                        <a:t>果汁</a:t>
                      </a:r>
                      <a:endParaRPr lang="zh-CN" altLang="en-US" sz="700" b="1" i="0" u="none" strike="noStrike">
                        <a:solidFill>
                          <a:srgbClr val="000000"/>
                        </a:solidFill>
                        <a:effectLst/>
                        <a:latin typeface="Arial"/>
                      </a:endParaRP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1" i="0" u="none" strike="noStrike">
                          <a:solidFill>
                            <a:srgbClr val="000000"/>
                          </a:solidFill>
                          <a:effectLst/>
                          <a:latin typeface="Arial"/>
                        </a:rPr>
                        <a:t> </a:t>
                      </a:r>
                    </a:p>
                  </a:txBody>
                  <a:tcPr marL="6487" marR="6487" marT="64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vMerge="1">
                  <a:txBody>
                    <a:bodyPr/>
                    <a:lstStyle/>
                    <a:p>
                      <a:endParaRPr lang="en-US"/>
                    </a:p>
                  </a:txBody>
                  <a:tcPr/>
                </a:tc>
                <a:tc>
                  <a:txBody>
                    <a:bodyPr/>
                    <a:lstStyle/>
                    <a:p>
                      <a:pPr algn="l" fontAlgn="ctr"/>
                      <a:r>
                        <a:rPr lang="en-US" sz="700" b="1" i="0" u="none" strike="noStrike">
                          <a:solidFill>
                            <a:srgbClr val="000000"/>
                          </a:solidFill>
                          <a:effectLst/>
                          <a:latin typeface="Arial"/>
                        </a:rPr>
                        <a:t>Packaged Soup </a:t>
                      </a:r>
                      <a:r>
                        <a:rPr lang="zh-CN" altLang="en-US" sz="700" b="1" i="0" u="none" strike="noStrike">
                          <a:solidFill>
                            <a:srgbClr val="000000"/>
                          </a:solidFill>
                          <a:effectLst/>
                          <a:latin typeface="宋体"/>
                        </a:rPr>
                        <a:t>包装汤</a:t>
                      </a:r>
                      <a:endParaRPr lang="zh-CN" altLang="en-US" sz="700" b="1" i="0" u="none" strike="noStrike">
                        <a:solidFill>
                          <a:srgbClr val="000000"/>
                        </a:solidFill>
                        <a:effectLst/>
                        <a:latin typeface="Arial"/>
                      </a:endParaRP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62845">
                <a:tc vMerge="1">
                  <a:txBody>
                    <a:bodyPr/>
                    <a:lstStyle/>
                    <a:p>
                      <a:endParaRPr lang="en-US"/>
                    </a:p>
                  </a:txBody>
                  <a:tcPr/>
                </a:tc>
                <a:tc>
                  <a:txBody>
                    <a:bodyPr/>
                    <a:lstStyle/>
                    <a:p>
                      <a:pPr algn="l" fontAlgn="ctr"/>
                      <a:r>
                        <a:rPr lang="en-US" sz="700" b="1" i="0" u="none" strike="noStrike">
                          <a:solidFill>
                            <a:srgbClr val="000000"/>
                          </a:solidFill>
                          <a:effectLst/>
                          <a:latin typeface="Arial"/>
                        </a:rPr>
                        <a:t>Packaged Water </a:t>
                      </a:r>
                      <a:r>
                        <a:rPr lang="zh-CN" altLang="en-US" sz="700" b="1" i="0" u="none" strike="noStrike">
                          <a:solidFill>
                            <a:srgbClr val="000000"/>
                          </a:solidFill>
                          <a:effectLst/>
                          <a:latin typeface="宋体"/>
                        </a:rPr>
                        <a:t>包装水</a:t>
                      </a:r>
                      <a:endParaRPr lang="zh-CN" altLang="en-US" sz="700" b="1" i="0" u="none" strike="noStrike">
                        <a:solidFill>
                          <a:srgbClr val="000000"/>
                        </a:solidFill>
                        <a:effectLst/>
                        <a:latin typeface="Arial"/>
                      </a:endParaRP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1" i="0" u="none" strike="noStrike">
                          <a:solidFill>
                            <a:srgbClr val="000000"/>
                          </a:solidFill>
                          <a:effectLst/>
                          <a:latin typeface="Arial"/>
                        </a:rPr>
                        <a:t> </a:t>
                      </a:r>
                    </a:p>
                  </a:txBody>
                  <a:tcPr marL="6487" marR="6487" marT="64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vMerge="1">
                  <a:txBody>
                    <a:bodyPr/>
                    <a:lstStyle/>
                    <a:p>
                      <a:endParaRPr lang="en-US"/>
                    </a:p>
                  </a:txBody>
                  <a:tcPr/>
                </a:tc>
                <a:tc>
                  <a:txBody>
                    <a:bodyPr/>
                    <a:lstStyle/>
                    <a:p>
                      <a:pPr algn="l" fontAlgn="ctr"/>
                      <a:r>
                        <a:rPr lang="en-US" sz="700" b="1" i="0" u="none" strike="noStrike">
                          <a:solidFill>
                            <a:srgbClr val="000000"/>
                          </a:solidFill>
                          <a:effectLst/>
                          <a:latin typeface="Arial"/>
                        </a:rPr>
                        <a:t>Refrigerated Processed Meat </a:t>
                      </a:r>
                      <a:r>
                        <a:rPr lang="zh-CN" altLang="en-US" sz="700" b="1" i="0" u="none" strike="noStrike">
                          <a:solidFill>
                            <a:srgbClr val="000000"/>
                          </a:solidFill>
                          <a:effectLst/>
                          <a:latin typeface="宋体"/>
                        </a:rPr>
                        <a:t>冷冻熟食肉制品</a:t>
                      </a:r>
                      <a:endParaRPr lang="zh-CN" altLang="en-US" sz="700" b="1" i="0" u="none" strike="noStrike">
                        <a:solidFill>
                          <a:srgbClr val="000000"/>
                        </a:solidFill>
                        <a:effectLst/>
                        <a:latin typeface="Arial"/>
                      </a:endParaRP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70988">
                <a:tc vMerge="1">
                  <a:txBody>
                    <a:bodyPr/>
                    <a:lstStyle/>
                    <a:p>
                      <a:endParaRPr lang="en-US"/>
                    </a:p>
                  </a:txBody>
                  <a:tcPr/>
                </a:tc>
                <a:tc>
                  <a:txBody>
                    <a:bodyPr/>
                    <a:lstStyle/>
                    <a:p>
                      <a:pPr algn="l" fontAlgn="ctr"/>
                      <a:r>
                        <a:rPr lang="en-US" sz="700" b="1" i="0" u="none" strike="noStrike">
                          <a:solidFill>
                            <a:srgbClr val="000000"/>
                          </a:solidFill>
                          <a:effectLst/>
                          <a:latin typeface="Arial"/>
                        </a:rPr>
                        <a:t>RTD Tea </a:t>
                      </a:r>
                      <a:r>
                        <a:rPr lang="zh-CN" altLang="en-US" sz="700" b="1" i="0" u="none" strike="noStrike">
                          <a:solidFill>
                            <a:srgbClr val="000000"/>
                          </a:solidFill>
                          <a:effectLst/>
                          <a:latin typeface="宋体"/>
                        </a:rPr>
                        <a:t>即饮茶</a:t>
                      </a:r>
                      <a:endParaRPr lang="zh-CN" altLang="en-US" sz="700" b="1" i="0" u="none" strike="noStrike">
                        <a:solidFill>
                          <a:srgbClr val="000000"/>
                        </a:solidFill>
                        <a:effectLst/>
                        <a:latin typeface="Arial"/>
                      </a:endParaRPr>
                    </a:p>
                  </a:txBody>
                  <a:tcPr marL="6487" marR="6487" marT="6489"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1" i="0" u="none" strike="noStrike">
                          <a:solidFill>
                            <a:srgbClr val="000000"/>
                          </a:solidFill>
                          <a:effectLst/>
                          <a:latin typeface="Arial"/>
                        </a:rPr>
                        <a:t> </a:t>
                      </a:r>
                    </a:p>
                  </a:txBody>
                  <a:tcPr marL="6487" marR="6487" marT="64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vMerge="1">
                  <a:txBody>
                    <a:bodyPr/>
                    <a:lstStyle/>
                    <a:p>
                      <a:endParaRPr lang="en-US"/>
                    </a:p>
                  </a:txBody>
                  <a:tcPr/>
                </a:tc>
                <a:tc>
                  <a:txBody>
                    <a:bodyPr/>
                    <a:lstStyle/>
                    <a:p>
                      <a:pPr algn="l" fontAlgn="ctr"/>
                      <a:r>
                        <a:rPr lang="en-US" sz="700" b="1" i="0" u="none" strike="noStrike">
                          <a:solidFill>
                            <a:srgbClr val="000000"/>
                          </a:solidFill>
                          <a:effectLst/>
                          <a:latin typeface="Arial"/>
                        </a:rPr>
                        <a:t>Tea Powder </a:t>
                      </a:r>
                      <a:r>
                        <a:rPr lang="zh-CN" altLang="en-US" sz="700" b="1" i="0" u="none" strike="noStrike">
                          <a:solidFill>
                            <a:srgbClr val="000000"/>
                          </a:solidFill>
                          <a:effectLst/>
                          <a:latin typeface="宋体"/>
                        </a:rPr>
                        <a:t>茶粉</a:t>
                      </a:r>
                      <a:endParaRPr lang="zh-CN" altLang="en-US" sz="700" b="1" i="0" u="none" strike="noStrike">
                        <a:solidFill>
                          <a:srgbClr val="000000"/>
                        </a:solidFill>
                        <a:effectLst/>
                        <a:latin typeface="Arial"/>
                      </a:endParaRP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70988">
                <a:tc>
                  <a:txBody>
                    <a:bodyPr/>
                    <a:lstStyle/>
                    <a:p>
                      <a:pPr algn="l" fontAlgn="t"/>
                      <a:r>
                        <a:rPr lang="en-US" sz="700" b="1" i="0" u="none" strike="noStrike">
                          <a:solidFill>
                            <a:srgbClr val="000000"/>
                          </a:solidFill>
                          <a:effectLst/>
                          <a:latin typeface="Arial"/>
                        </a:rPr>
                        <a:t> </a:t>
                      </a:r>
                    </a:p>
                  </a:txBody>
                  <a:tcPr marL="6487" marR="6487" marT="6489"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1" i="0" u="none" strike="noStrike">
                          <a:solidFill>
                            <a:srgbClr val="000000"/>
                          </a:solidFill>
                          <a:effectLst/>
                          <a:latin typeface="Arial"/>
                        </a:rPr>
                        <a:t> </a:t>
                      </a:r>
                    </a:p>
                  </a:txBody>
                  <a:tcPr marL="6487" marR="6487" marT="6489"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1" i="0" u="none" strike="noStrike">
                          <a:solidFill>
                            <a:srgbClr val="000000"/>
                          </a:solidFill>
                          <a:effectLst/>
                          <a:latin typeface="Arial"/>
                        </a:rPr>
                        <a:t> </a:t>
                      </a: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vMerge="1">
                  <a:txBody>
                    <a:bodyPr/>
                    <a:lstStyle/>
                    <a:p>
                      <a:endParaRPr lang="en-US"/>
                    </a:p>
                  </a:txBody>
                  <a:tcPr/>
                </a:tc>
                <a:tc>
                  <a:txBody>
                    <a:bodyPr/>
                    <a:lstStyle/>
                    <a:p>
                      <a:pPr algn="l" fontAlgn="ctr"/>
                      <a:r>
                        <a:rPr lang="en-US" sz="700" b="1" i="0" u="none" strike="noStrike">
                          <a:solidFill>
                            <a:srgbClr val="000000"/>
                          </a:solidFill>
                          <a:effectLst/>
                          <a:latin typeface="Arial"/>
                        </a:rPr>
                        <a:t>Vitamins </a:t>
                      </a:r>
                      <a:r>
                        <a:rPr lang="zh-CN" altLang="en-US" sz="700" b="1" i="0" u="none" strike="noStrike">
                          <a:solidFill>
                            <a:srgbClr val="000000"/>
                          </a:solidFill>
                          <a:effectLst/>
                          <a:latin typeface="宋体"/>
                        </a:rPr>
                        <a:t>维他命</a:t>
                      </a:r>
                      <a:endParaRPr lang="zh-CN" altLang="en-US" sz="700" b="1" i="0" u="none" strike="noStrike">
                        <a:solidFill>
                          <a:srgbClr val="000000"/>
                        </a:solidFill>
                        <a:effectLst/>
                        <a:latin typeface="Arial"/>
                      </a:endParaRP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62845">
                <a:tc rowSpan="6">
                  <a:txBody>
                    <a:bodyPr/>
                    <a:lstStyle/>
                    <a:p>
                      <a:pPr algn="l" fontAlgn="t"/>
                      <a:r>
                        <a:rPr lang="en-US" sz="700" b="1" i="0" u="none" strike="noStrike">
                          <a:solidFill>
                            <a:srgbClr val="000000"/>
                          </a:solidFill>
                          <a:effectLst/>
                          <a:latin typeface="Arial"/>
                        </a:rPr>
                        <a:t>Liquor </a:t>
                      </a:r>
                      <a:br>
                        <a:rPr lang="en-US" sz="700" b="1" i="0" u="none" strike="noStrike">
                          <a:solidFill>
                            <a:srgbClr val="000000"/>
                          </a:solidFill>
                          <a:effectLst/>
                          <a:latin typeface="Arial"/>
                        </a:rPr>
                      </a:br>
                      <a:r>
                        <a:rPr lang="zh-CN" altLang="en-US" sz="700" b="1" i="0" u="none" strike="noStrike">
                          <a:solidFill>
                            <a:srgbClr val="000000"/>
                          </a:solidFill>
                          <a:effectLst/>
                          <a:latin typeface="Arial"/>
                        </a:rPr>
                        <a:t>酒精饮品</a:t>
                      </a:r>
                    </a:p>
                  </a:txBody>
                  <a:tcPr marL="6487" marR="6487" marT="6489"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1" i="0" u="none" strike="noStrike">
                          <a:solidFill>
                            <a:srgbClr val="000000"/>
                          </a:solidFill>
                          <a:effectLst/>
                          <a:latin typeface="Arial"/>
                        </a:rPr>
                        <a:t>Chinese Spirits </a:t>
                      </a:r>
                      <a:r>
                        <a:rPr lang="zh-CN" altLang="en-US" sz="700" b="1" i="0" u="none" strike="noStrike">
                          <a:solidFill>
                            <a:srgbClr val="000000"/>
                          </a:solidFill>
                          <a:effectLst/>
                          <a:latin typeface="宋体"/>
                        </a:rPr>
                        <a:t>中国白酒</a:t>
                      </a:r>
                      <a:endParaRPr lang="zh-CN" altLang="en-US" sz="700" b="1" i="0" u="none" strike="noStrike">
                        <a:solidFill>
                          <a:srgbClr val="000000"/>
                        </a:solidFill>
                        <a:effectLst/>
                        <a:latin typeface="Arial"/>
                      </a:endParaRPr>
                    </a:p>
                  </a:txBody>
                  <a:tcPr marL="6487" marR="6487" marT="6489"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fontAlgn="ctr"/>
                      <a:r>
                        <a:rPr lang="en-US" sz="700" b="1" i="0" u="none" strike="noStrike">
                          <a:solidFill>
                            <a:srgbClr val="000000"/>
                          </a:solidFill>
                          <a:effectLst/>
                          <a:latin typeface="Arial"/>
                        </a:rPr>
                        <a:t> </a:t>
                      </a:r>
                    </a:p>
                  </a:txBody>
                  <a:tcPr marL="6487" marR="6487" marT="64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vMerge="1">
                  <a:txBody>
                    <a:bodyPr/>
                    <a:lstStyle/>
                    <a:p>
                      <a:endParaRPr lang="en-US"/>
                    </a:p>
                  </a:txBody>
                  <a:tcPr/>
                </a:tc>
                <a:tc>
                  <a:txBody>
                    <a:bodyPr/>
                    <a:lstStyle/>
                    <a:p>
                      <a:pPr algn="l" fontAlgn="ctr"/>
                      <a:r>
                        <a:rPr lang="en-US" sz="700" b="1" i="0" u="none" strike="noStrike">
                          <a:solidFill>
                            <a:srgbClr val="000000"/>
                          </a:solidFill>
                          <a:effectLst/>
                          <a:latin typeface="Arial"/>
                        </a:rPr>
                        <a:t>Chinese Paste </a:t>
                      </a:r>
                      <a:r>
                        <a:rPr lang="zh-CN" altLang="en-US" sz="700" b="1" i="0" u="none" strike="noStrike">
                          <a:solidFill>
                            <a:srgbClr val="000000"/>
                          </a:solidFill>
                          <a:effectLst/>
                          <a:latin typeface="Arial"/>
                        </a:rPr>
                        <a:t>中国酱</a:t>
                      </a: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62845">
                <a:tc vMerge="1">
                  <a:txBody>
                    <a:bodyPr/>
                    <a:lstStyle/>
                    <a:p>
                      <a:endParaRPr lang="en-US"/>
                    </a:p>
                  </a:txBody>
                  <a:tcPr/>
                </a:tc>
                <a:tc>
                  <a:txBody>
                    <a:bodyPr/>
                    <a:lstStyle/>
                    <a:p>
                      <a:pPr algn="l" fontAlgn="ctr"/>
                      <a:r>
                        <a:rPr lang="en-US" sz="700" b="1" i="0" u="none" strike="noStrike">
                          <a:solidFill>
                            <a:srgbClr val="000000"/>
                          </a:solidFill>
                          <a:effectLst/>
                          <a:latin typeface="Arial"/>
                        </a:rPr>
                        <a:t>Whisky </a:t>
                      </a:r>
                      <a:r>
                        <a:rPr lang="zh-CN" altLang="en-US" sz="700" b="1" i="0" u="none" strike="noStrike">
                          <a:solidFill>
                            <a:srgbClr val="000000"/>
                          </a:solidFill>
                          <a:effectLst/>
                          <a:latin typeface="宋体"/>
                        </a:rPr>
                        <a:t>威士忌酒</a:t>
                      </a:r>
                      <a:endParaRPr lang="zh-CN" altLang="en-US" sz="700" b="1" i="0" u="none" strike="noStrike">
                        <a:solidFill>
                          <a:srgbClr val="000000"/>
                        </a:solidFill>
                        <a:effectLst/>
                        <a:latin typeface="Arial"/>
                      </a:endParaRP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1" i="0" u="none" strike="noStrike">
                          <a:solidFill>
                            <a:srgbClr val="000000"/>
                          </a:solidFill>
                          <a:effectLst/>
                          <a:latin typeface="Arial"/>
                        </a:rPr>
                        <a:t> </a:t>
                      </a:r>
                    </a:p>
                  </a:txBody>
                  <a:tcPr marL="6487" marR="6487" marT="64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vMerge="1">
                  <a:txBody>
                    <a:bodyPr/>
                    <a:lstStyle/>
                    <a:p>
                      <a:endParaRPr lang="en-US"/>
                    </a:p>
                  </a:txBody>
                  <a:tcPr/>
                </a:tc>
                <a:tc>
                  <a:txBody>
                    <a:bodyPr/>
                    <a:lstStyle/>
                    <a:p>
                      <a:pPr algn="l" fontAlgn="ctr"/>
                      <a:r>
                        <a:rPr lang="en-US" sz="700" b="1" i="0" u="none" strike="noStrike">
                          <a:solidFill>
                            <a:srgbClr val="000000"/>
                          </a:solidFill>
                          <a:effectLst/>
                          <a:latin typeface="Arial"/>
                        </a:rPr>
                        <a:t>Tonic Drink </a:t>
                      </a:r>
                      <a:r>
                        <a:rPr lang="zh-CN" altLang="en-US" sz="700" b="1" i="0" u="none" strike="noStrike">
                          <a:solidFill>
                            <a:srgbClr val="000000"/>
                          </a:solidFill>
                          <a:effectLst/>
                          <a:latin typeface="Arial"/>
                        </a:rPr>
                        <a:t>麦乳精</a:t>
                      </a: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62845">
                <a:tc vMerge="1">
                  <a:txBody>
                    <a:bodyPr/>
                    <a:lstStyle/>
                    <a:p>
                      <a:endParaRPr lang="en-US"/>
                    </a:p>
                  </a:txBody>
                  <a:tcPr/>
                </a:tc>
                <a:tc>
                  <a:txBody>
                    <a:bodyPr/>
                    <a:lstStyle/>
                    <a:p>
                      <a:pPr algn="l" fontAlgn="ctr"/>
                      <a:r>
                        <a:rPr lang="en-US" sz="700" b="1" i="0" u="none" strike="noStrike">
                          <a:solidFill>
                            <a:srgbClr val="000000"/>
                          </a:solidFill>
                          <a:effectLst/>
                          <a:latin typeface="Arial"/>
                        </a:rPr>
                        <a:t>Wine </a:t>
                      </a:r>
                      <a:r>
                        <a:rPr lang="zh-CN" altLang="en-US" sz="700" b="1" i="0" u="none" strike="noStrike">
                          <a:solidFill>
                            <a:srgbClr val="000000"/>
                          </a:solidFill>
                          <a:effectLst/>
                          <a:latin typeface="宋体"/>
                        </a:rPr>
                        <a:t>葡萄酒</a:t>
                      </a:r>
                      <a:endParaRPr lang="zh-CN" altLang="en-US" sz="700" b="1" i="0" u="none" strike="noStrike">
                        <a:solidFill>
                          <a:srgbClr val="000000"/>
                        </a:solidFill>
                        <a:effectLst/>
                        <a:latin typeface="Arial"/>
                      </a:endParaRP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1" i="0" u="none" strike="noStrike">
                          <a:solidFill>
                            <a:srgbClr val="000000"/>
                          </a:solidFill>
                          <a:effectLst/>
                          <a:latin typeface="Arial"/>
                        </a:rPr>
                        <a:t> </a:t>
                      </a:r>
                    </a:p>
                  </a:txBody>
                  <a:tcPr marL="6487" marR="6487" marT="64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vMerge="1">
                  <a:txBody>
                    <a:bodyPr/>
                    <a:lstStyle/>
                    <a:p>
                      <a:endParaRPr lang="en-US"/>
                    </a:p>
                  </a:txBody>
                  <a:tcPr/>
                </a:tc>
                <a:tc>
                  <a:txBody>
                    <a:bodyPr/>
                    <a:lstStyle/>
                    <a:p>
                      <a:pPr algn="l" fontAlgn="ctr"/>
                      <a:r>
                        <a:rPr lang="en-US" sz="700" b="1" i="0" u="none" strike="noStrike">
                          <a:solidFill>
                            <a:srgbClr val="000000"/>
                          </a:solidFill>
                          <a:effectLst/>
                          <a:latin typeface="Arial"/>
                        </a:rPr>
                        <a:t>Cigarette </a:t>
                      </a:r>
                      <a:r>
                        <a:rPr lang="zh-CN" altLang="en-US" sz="700" b="1" i="0" u="none" strike="noStrike">
                          <a:solidFill>
                            <a:srgbClr val="000000"/>
                          </a:solidFill>
                          <a:effectLst/>
                          <a:latin typeface="Arial"/>
                        </a:rPr>
                        <a:t>香烟</a:t>
                      </a: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62845">
                <a:tc vMerge="1">
                  <a:txBody>
                    <a:bodyPr/>
                    <a:lstStyle/>
                    <a:p>
                      <a:endParaRPr lang="en-US"/>
                    </a:p>
                  </a:txBody>
                  <a:tcPr/>
                </a:tc>
                <a:tc>
                  <a:txBody>
                    <a:bodyPr/>
                    <a:lstStyle/>
                    <a:p>
                      <a:pPr algn="l" fontAlgn="ctr"/>
                      <a:r>
                        <a:rPr lang="en-US" sz="700" b="1" i="0" u="none" strike="noStrike">
                          <a:solidFill>
                            <a:srgbClr val="000000"/>
                          </a:solidFill>
                          <a:effectLst/>
                          <a:latin typeface="Arial"/>
                        </a:rPr>
                        <a:t>Beer &amp; Stout </a:t>
                      </a:r>
                      <a:r>
                        <a:rPr lang="zh-CN" altLang="en-US" sz="700" b="1" i="0" u="none" strike="noStrike">
                          <a:solidFill>
                            <a:srgbClr val="000000"/>
                          </a:solidFill>
                          <a:effectLst/>
                          <a:latin typeface="Arial"/>
                        </a:rPr>
                        <a:t>啤酒</a:t>
                      </a: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1" i="0" u="none" strike="noStrike">
                          <a:solidFill>
                            <a:srgbClr val="000000"/>
                          </a:solidFill>
                          <a:effectLst/>
                          <a:latin typeface="Arial"/>
                        </a:rPr>
                        <a:t> </a:t>
                      </a:r>
                    </a:p>
                  </a:txBody>
                  <a:tcPr marL="6487" marR="6487" marT="64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vMerge="1">
                  <a:txBody>
                    <a:bodyPr/>
                    <a:lstStyle/>
                    <a:p>
                      <a:endParaRPr lang="en-US"/>
                    </a:p>
                  </a:txBody>
                  <a:tcPr/>
                </a:tc>
                <a:tc>
                  <a:txBody>
                    <a:bodyPr/>
                    <a:lstStyle/>
                    <a:p>
                      <a:pPr algn="l" fontAlgn="ctr"/>
                      <a:r>
                        <a:rPr lang="en-US" sz="700" b="1" i="0" u="none" strike="noStrike">
                          <a:solidFill>
                            <a:srgbClr val="000000"/>
                          </a:solidFill>
                          <a:effectLst/>
                          <a:latin typeface="Arial"/>
                        </a:rPr>
                        <a:t>Packaged Rice </a:t>
                      </a:r>
                      <a:r>
                        <a:rPr lang="zh-CN" altLang="en-US" sz="700" b="1" i="0" u="none" strike="noStrike">
                          <a:solidFill>
                            <a:srgbClr val="000000"/>
                          </a:solidFill>
                          <a:effectLst/>
                          <a:latin typeface="Arial"/>
                        </a:rPr>
                        <a:t>包装米</a:t>
                      </a: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62845">
                <a:tc vMerge="1">
                  <a:txBody>
                    <a:bodyPr/>
                    <a:lstStyle/>
                    <a:p>
                      <a:endParaRPr lang="en-US"/>
                    </a:p>
                  </a:txBody>
                  <a:tcPr/>
                </a:tc>
                <a:tc>
                  <a:txBody>
                    <a:bodyPr/>
                    <a:lstStyle/>
                    <a:p>
                      <a:pPr algn="l" fontAlgn="ctr"/>
                      <a:r>
                        <a:rPr lang="en-US" sz="700" b="1" i="0" u="none" strike="noStrike">
                          <a:solidFill>
                            <a:srgbClr val="000000"/>
                          </a:solidFill>
                          <a:effectLst/>
                          <a:latin typeface="Arial"/>
                        </a:rPr>
                        <a:t>Brandy </a:t>
                      </a:r>
                      <a:r>
                        <a:rPr lang="zh-CN" altLang="en-US" sz="700" b="1" i="0" u="none" strike="noStrike">
                          <a:solidFill>
                            <a:srgbClr val="000000"/>
                          </a:solidFill>
                          <a:effectLst/>
                          <a:latin typeface="Arial"/>
                        </a:rPr>
                        <a:t>白兰地酒</a:t>
                      </a: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1" i="0" u="none" strike="noStrike">
                          <a:solidFill>
                            <a:srgbClr val="000000"/>
                          </a:solidFill>
                          <a:effectLst/>
                          <a:latin typeface="Arial"/>
                        </a:rPr>
                        <a:t> </a:t>
                      </a:r>
                    </a:p>
                  </a:txBody>
                  <a:tcPr marL="6487" marR="6487" marT="64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vMerge="1">
                  <a:txBody>
                    <a:bodyPr/>
                    <a:lstStyle/>
                    <a:p>
                      <a:endParaRPr lang="en-US"/>
                    </a:p>
                  </a:txBody>
                  <a:tcPr/>
                </a:tc>
                <a:tc>
                  <a:txBody>
                    <a:bodyPr/>
                    <a:lstStyle/>
                    <a:p>
                      <a:pPr algn="l" fontAlgn="ctr"/>
                      <a:r>
                        <a:rPr lang="en-US" sz="700" b="1" i="0" u="none" strike="noStrike">
                          <a:solidFill>
                            <a:srgbClr val="000000"/>
                          </a:solidFill>
                          <a:effectLst/>
                          <a:latin typeface="Arial"/>
                        </a:rPr>
                        <a:t>Frozen Hotpot Ball </a:t>
                      </a:r>
                      <a:r>
                        <a:rPr lang="zh-CN" altLang="en-US" sz="700" b="1" i="0" u="none" strike="noStrike">
                          <a:solidFill>
                            <a:srgbClr val="000000"/>
                          </a:solidFill>
                          <a:effectLst/>
                          <a:latin typeface="Arial"/>
                        </a:rPr>
                        <a:t>冷冻火锅</a:t>
                      </a: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70988">
                <a:tc vMerge="1">
                  <a:txBody>
                    <a:bodyPr/>
                    <a:lstStyle/>
                    <a:p>
                      <a:endParaRPr lang="en-US"/>
                    </a:p>
                  </a:txBody>
                  <a:tcPr/>
                </a:tc>
                <a:tc>
                  <a:txBody>
                    <a:bodyPr/>
                    <a:lstStyle/>
                    <a:p>
                      <a:pPr algn="l" fontAlgn="ctr"/>
                      <a:r>
                        <a:rPr lang="en-US" sz="700" b="1" i="0" u="none" strike="noStrike">
                          <a:solidFill>
                            <a:srgbClr val="000000"/>
                          </a:solidFill>
                          <a:effectLst/>
                          <a:latin typeface="Arial"/>
                        </a:rPr>
                        <a:t>Vodka </a:t>
                      </a:r>
                      <a:r>
                        <a:rPr lang="zh-CN" altLang="en-US" sz="700" b="1" i="0" u="none" strike="noStrike">
                          <a:solidFill>
                            <a:srgbClr val="000000"/>
                          </a:solidFill>
                          <a:effectLst/>
                          <a:latin typeface="Arial"/>
                        </a:rPr>
                        <a:t>伏特加</a:t>
                      </a:r>
                    </a:p>
                  </a:txBody>
                  <a:tcPr marL="6487" marR="6487" marT="6489"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1" i="0" u="none" strike="noStrike">
                          <a:solidFill>
                            <a:srgbClr val="000000"/>
                          </a:solidFill>
                          <a:effectLst/>
                          <a:latin typeface="Arial"/>
                        </a:rPr>
                        <a:t> </a:t>
                      </a:r>
                    </a:p>
                  </a:txBody>
                  <a:tcPr marL="6487" marR="6487" marT="64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vMerge="1">
                  <a:txBody>
                    <a:bodyPr/>
                    <a:lstStyle/>
                    <a:p>
                      <a:endParaRPr lang="en-US"/>
                    </a:p>
                  </a:txBody>
                  <a:tcPr/>
                </a:tc>
                <a:tc>
                  <a:txBody>
                    <a:bodyPr/>
                    <a:lstStyle/>
                    <a:p>
                      <a:pPr algn="l" fontAlgn="ctr"/>
                      <a:r>
                        <a:rPr lang="en-US" sz="700" b="1" i="0" u="none" strike="noStrike">
                          <a:solidFill>
                            <a:srgbClr val="000000"/>
                          </a:solidFill>
                          <a:effectLst/>
                          <a:latin typeface="Arial"/>
                        </a:rPr>
                        <a:t>Frozen Staple Food </a:t>
                      </a:r>
                      <a:r>
                        <a:rPr lang="zh-CN" altLang="en-US" sz="700" b="1" i="0" u="none" strike="noStrike">
                          <a:solidFill>
                            <a:srgbClr val="000000"/>
                          </a:solidFill>
                          <a:effectLst/>
                          <a:latin typeface="Arial"/>
                        </a:rPr>
                        <a:t>冷冻主食</a:t>
                      </a: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70988">
                <a:tc>
                  <a:txBody>
                    <a:bodyPr/>
                    <a:lstStyle/>
                    <a:p>
                      <a:pPr algn="l" fontAlgn="t"/>
                      <a:r>
                        <a:rPr lang="en-US" sz="700" b="1" i="0" u="none" strike="noStrike">
                          <a:solidFill>
                            <a:srgbClr val="000000"/>
                          </a:solidFill>
                          <a:effectLst/>
                          <a:latin typeface="Arial"/>
                        </a:rPr>
                        <a:t> </a:t>
                      </a:r>
                    </a:p>
                  </a:txBody>
                  <a:tcPr marL="6487" marR="6487" marT="6489"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1" i="0" u="none" strike="noStrike">
                          <a:solidFill>
                            <a:srgbClr val="000000"/>
                          </a:solidFill>
                          <a:effectLst/>
                          <a:latin typeface="Arial"/>
                        </a:rPr>
                        <a:t> </a:t>
                      </a:r>
                    </a:p>
                  </a:txBody>
                  <a:tcPr marL="6487" marR="6487" marT="6489"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1" i="0" u="none" strike="noStrike">
                          <a:solidFill>
                            <a:srgbClr val="000000"/>
                          </a:solidFill>
                          <a:effectLst/>
                          <a:latin typeface="Arial"/>
                        </a:rPr>
                        <a:t> </a:t>
                      </a: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vMerge="1">
                  <a:txBody>
                    <a:bodyPr/>
                    <a:lstStyle/>
                    <a:p>
                      <a:endParaRPr lang="en-US"/>
                    </a:p>
                  </a:txBody>
                  <a:tcPr/>
                </a:tc>
                <a:tc>
                  <a:txBody>
                    <a:bodyPr/>
                    <a:lstStyle/>
                    <a:p>
                      <a:pPr algn="l" fontAlgn="ctr"/>
                      <a:r>
                        <a:rPr lang="en-US" sz="700" b="1" i="0" u="none" strike="noStrike">
                          <a:solidFill>
                            <a:srgbClr val="000000"/>
                          </a:solidFill>
                          <a:effectLst/>
                          <a:latin typeface="Arial"/>
                        </a:rPr>
                        <a:t>Frozen Western Food </a:t>
                      </a:r>
                      <a:r>
                        <a:rPr lang="zh-CN" altLang="en-US" sz="700" b="1" i="0" u="none" strike="noStrike">
                          <a:solidFill>
                            <a:srgbClr val="000000"/>
                          </a:solidFill>
                          <a:effectLst/>
                          <a:latin typeface="Arial"/>
                        </a:rPr>
                        <a:t>西式冷冻主食</a:t>
                      </a:r>
                    </a:p>
                  </a:txBody>
                  <a:tcPr marL="6487" marR="6487" marT="6489"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r>
              <a:tr h="162845">
                <a:tc rowSpan="5">
                  <a:txBody>
                    <a:bodyPr/>
                    <a:lstStyle/>
                    <a:p>
                      <a:pPr algn="l" fontAlgn="t"/>
                      <a:r>
                        <a:rPr lang="en-US" sz="700" b="1" i="0" u="none" strike="noStrike">
                          <a:solidFill>
                            <a:srgbClr val="000000"/>
                          </a:solidFill>
                          <a:effectLst/>
                          <a:latin typeface="Arial"/>
                        </a:rPr>
                        <a:t>Dairy Food</a:t>
                      </a:r>
                      <a:br>
                        <a:rPr lang="en-US" sz="700" b="1" i="0" u="none" strike="noStrike">
                          <a:solidFill>
                            <a:srgbClr val="000000"/>
                          </a:solidFill>
                          <a:effectLst/>
                          <a:latin typeface="Arial"/>
                        </a:rPr>
                      </a:br>
                      <a:r>
                        <a:rPr lang="zh-CN" altLang="en-US" sz="700" b="1" i="0" u="none" strike="noStrike">
                          <a:solidFill>
                            <a:srgbClr val="000000"/>
                          </a:solidFill>
                          <a:effectLst/>
                          <a:latin typeface="宋体"/>
                        </a:rPr>
                        <a:t>乳制品</a:t>
                      </a:r>
                      <a:endParaRPr lang="zh-CN" altLang="en-US" sz="700" b="1" i="0" u="none" strike="noStrike">
                        <a:solidFill>
                          <a:srgbClr val="000000"/>
                        </a:solidFill>
                        <a:effectLst/>
                        <a:latin typeface="Arial"/>
                      </a:endParaRPr>
                    </a:p>
                  </a:txBody>
                  <a:tcPr marL="6487" marR="6487" marT="6489"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1" i="0" u="none" strike="noStrike">
                          <a:solidFill>
                            <a:srgbClr val="000000"/>
                          </a:solidFill>
                          <a:effectLst/>
                          <a:latin typeface="Arial"/>
                        </a:rPr>
                        <a:t>Yogurt / Yogurt Drink </a:t>
                      </a:r>
                      <a:r>
                        <a:rPr lang="zh-CN" altLang="en-US" sz="700" b="1" i="0" u="none" strike="noStrike">
                          <a:solidFill>
                            <a:srgbClr val="000000"/>
                          </a:solidFill>
                          <a:effectLst/>
                          <a:latin typeface="宋体"/>
                        </a:rPr>
                        <a:t>酸奶</a:t>
                      </a:r>
                      <a:r>
                        <a:rPr lang="en-US" altLang="zh-CN" sz="700" b="1" i="0" u="none" strike="noStrike">
                          <a:solidFill>
                            <a:srgbClr val="000000"/>
                          </a:solidFill>
                          <a:effectLst/>
                          <a:latin typeface="Arial"/>
                        </a:rPr>
                        <a:t>/</a:t>
                      </a:r>
                      <a:r>
                        <a:rPr lang="zh-CN" altLang="en-US" sz="700" b="1" i="0" u="none" strike="noStrike">
                          <a:solidFill>
                            <a:srgbClr val="000000"/>
                          </a:solidFill>
                          <a:effectLst/>
                          <a:latin typeface="宋体"/>
                        </a:rPr>
                        <a:t>乳酸饮料</a:t>
                      </a:r>
                      <a:endParaRPr lang="zh-CN" altLang="en-US" sz="700" b="1" i="0" u="none" strike="noStrike">
                        <a:solidFill>
                          <a:srgbClr val="000000"/>
                        </a:solidFill>
                        <a:effectLst/>
                        <a:latin typeface="Arial"/>
                      </a:endParaRPr>
                    </a:p>
                  </a:txBody>
                  <a:tcPr marL="6487" marR="6487" marT="6489"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fontAlgn="ctr"/>
                      <a:r>
                        <a:rPr lang="en-US" sz="700" b="1" i="0" u="none" strike="noStrike">
                          <a:solidFill>
                            <a:srgbClr val="000000"/>
                          </a:solidFill>
                          <a:effectLst/>
                          <a:latin typeface="Arial"/>
                        </a:rPr>
                        <a:t> </a:t>
                      </a:r>
                    </a:p>
                  </a:txBody>
                  <a:tcPr marL="6487" marR="6487" marT="6489"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700" b="0" i="0" u="none" strike="noStrike">
                          <a:solidFill>
                            <a:srgbClr val="000000"/>
                          </a:solidFill>
                          <a:effectLst/>
                          <a:latin typeface="Calibri"/>
                        </a:rPr>
                        <a:t> </a:t>
                      </a:r>
                    </a:p>
                  </a:txBody>
                  <a:tcPr marL="6487" marR="6487" marT="6489"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700" b="0" i="0" u="none" strike="noStrike">
                          <a:solidFill>
                            <a:srgbClr val="000000"/>
                          </a:solidFill>
                          <a:effectLst/>
                          <a:latin typeface="Calibri"/>
                        </a:rPr>
                        <a:t> </a:t>
                      </a:r>
                    </a:p>
                  </a:txBody>
                  <a:tcPr marL="6487" marR="6487" marT="6489"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r>
              <a:tr h="162845">
                <a:tc vMerge="1">
                  <a:txBody>
                    <a:bodyPr/>
                    <a:lstStyle/>
                    <a:p>
                      <a:endParaRPr lang="en-US"/>
                    </a:p>
                  </a:txBody>
                  <a:tcPr/>
                </a:tc>
                <a:tc>
                  <a:txBody>
                    <a:bodyPr/>
                    <a:lstStyle/>
                    <a:p>
                      <a:pPr algn="l" fontAlgn="ctr"/>
                      <a:r>
                        <a:rPr lang="en-US" sz="700" b="1" i="0" u="none" strike="noStrike">
                          <a:solidFill>
                            <a:srgbClr val="000000"/>
                          </a:solidFill>
                          <a:effectLst/>
                          <a:latin typeface="Arial"/>
                        </a:rPr>
                        <a:t>Milk Powder </a:t>
                      </a:r>
                      <a:r>
                        <a:rPr lang="zh-CN" altLang="en-US" sz="700" b="1" i="0" u="none" strike="noStrike">
                          <a:solidFill>
                            <a:srgbClr val="000000"/>
                          </a:solidFill>
                          <a:effectLst/>
                          <a:latin typeface="宋体"/>
                        </a:rPr>
                        <a:t>奶粉</a:t>
                      </a:r>
                      <a:endParaRPr lang="zh-CN" altLang="en-US" sz="700" b="1" i="0" u="none" strike="noStrike">
                        <a:solidFill>
                          <a:srgbClr val="000000"/>
                        </a:solidFill>
                        <a:effectLst/>
                        <a:latin typeface="Arial"/>
                      </a:endParaRP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1" i="0" u="none" strike="noStrike">
                          <a:solidFill>
                            <a:srgbClr val="000000"/>
                          </a:solidFill>
                          <a:effectLst/>
                          <a:latin typeface="Arial"/>
                        </a:rPr>
                        <a:t> </a:t>
                      </a:r>
                    </a:p>
                  </a:txBody>
                  <a:tcPr marL="6487" marR="6487" marT="6489"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700" b="0" i="0" u="none" strike="noStrike">
                          <a:solidFill>
                            <a:srgbClr val="000000"/>
                          </a:solidFill>
                          <a:effectLst/>
                          <a:latin typeface="Calibri"/>
                        </a:rPr>
                        <a:t> </a:t>
                      </a:r>
                    </a:p>
                  </a:txBody>
                  <a:tcPr marL="6487" marR="6487" marT="6489" marB="0" anchor="b">
                    <a:lnL>
                      <a:noFill/>
                    </a:lnL>
                    <a:lnR>
                      <a:noFill/>
                    </a:lnR>
                    <a:lnT>
                      <a:noFill/>
                    </a:lnT>
                    <a:lnB>
                      <a:noFill/>
                    </a:lnB>
                    <a:solidFill>
                      <a:srgbClr val="FFFFFF"/>
                    </a:solidFill>
                  </a:tcPr>
                </a:tc>
                <a:tc>
                  <a:txBody>
                    <a:bodyPr/>
                    <a:lstStyle/>
                    <a:p>
                      <a:pPr algn="l" fontAlgn="b"/>
                      <a:r>
                        <a:rPr lang="en-US" sz="700" b="0" i="0" u="none" strike="noStrike">
                          <a:solidFill>
                            <a:srgbClr val="000000"/>
                          </a:solidFill>
                          <a:effectLst/>
                          <a:latin typeface="Calibri"/>
                        </a:rPr>
                        <a:t> </a:t>
                      </a:r>
                    </a:p>
                  </a:txBody>
                  <a:tcPr marL="6487" marR="6487" marT="6489" marB="0" anchor="b">
                    <a:lnL>
                      <a:noFill/>
                    </a:lnL>
                    <a:lnR>
                      <a:noFill/>
                    </a:lnR>
                    <a:lnT>
                      <a:noFill/>
                    </a:lnT>
                    <a:lnB>
                      <a:noFill/>
                    </a:lnB>
                    <a:solidFill>
                      <a:srgbClr val="FFFFFF"/>
                    </a:solidFill>
                  </a:tcPr>
                </a:tc>
              </a:tr>
              <a:tr h="162845">
                <a:tc vMerge="1">
                  <a:txBody>
                    <a:bodyPr/>
                    <a:lstStyle/>
                    <a:p>
                      <a:endParaRPr lang="en-US"/>
                    </a:p>
                  </a:txBody>
                  <a:tcPr/>
                </a:tc>
                <a:tc>
                  <a:txBody>
                    <a:bodyPr/>
                    <a:lstStyle/>
                    <a:p>
                      <a:pPr algn="l" fontAlgn="ctr"/>
                      <a:r>
                        <a:rPr lang="en-US" sz="700" b="1" i="0" u="none" strike="noStrike">
                          <a:solidFill>
                            <a:srgbClr val="000000"/>
                          </a:solidFill>
                          <a:effectLst/>
                          <a:latin typeface="Arial"/>
                        </a:rPr>
                        <a:t>Liquid Milk </a:t>
                      </a:r>
                      <a:r>
                        <a:rPr lang="zh-CN" altLang="en-US" sz="700" b="1" i="0" u="none" strike="noStrike">
                          <a:solidFill>
                            <a:srgbClr val="000000"/>
                          </a:solidFill>
                          <a:effectLst/>
                          <a:latin typeface="宋体"/>
                        </a:rPr>
                        <a:t>液体奶</a:t>
                      </a:r>
                      <a:endParaRPr lang="zh-CN" altLang="en-US" sz="700" b="1" i="0" u="none" strike="noStrike">
                        <a:solidFill>
                          <a:srgbClr val="000000"/>
                        </a:solidFill>
                        <a:effectLst/>
                        <a:latin typeface="Arial"/>
                      </a:endParaRP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1" i="0" u="none" strike="noStrike">
                          <a:solidFill>
                            <a:srgbClr val="000000"/>
                          </a:solidFill>
                          <a:effectLst/>
                          <a:latin typeface="Arial"/>
                        </a:rPr>
                        <a:t> </a:t>
                      </a:r>
                    </a:p>
                  </a:txBody>
                  <a:tcPr marL="6487" marR="6487" marT="6489"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700" b="0" i="0" u="none" strike="noStrike">
                          <a:solidFill>
                            <a:srgbClr val="000000"/>
                          </a:solidFill>
                          <a:effectLst/>
                          <a:latin typeface="Calibri"/>
                        </a:rPr>
                        <a:t> </a:t>
                      </a:r>
                    </a:p>
                  </a:txBody>
                  <a:tcPr marL="6487" marR="6487" marT="6489" marB="0" anchor="b">
                    <a:lnL>
                      <a:noFill/>
                    </a:lnL>
                    <a:lnR>
                      <a:noFill/>
                    </a:lnR>
                    <a:lnT>
                      <a:noFill/>
                    </a:lnT>
                    <a:lnB>
                      <a:noFill/>
                    </a:lnB>
                    <a:solidFill>
                      <a:srgbClr val="FFFFFF"/>
                    </a:solidFill>
                  </a:tcPr>
                </a:tc>
                <a:tc>
                  <a:txBody>
                    <a:bodyPr/>
                    <a:lstStyle/>
                    <a:p>
                      <a:pPr algn="l" fontAlgn="b"/>
                      <a:r>
                        <a:rPr lang="en-US" sz="700" b="0" i="0" u="none" strike="noStrike">
                          <a:solidFill>
                            <a:srgbClr val="000000"/>
                          </a:solidFill>
                          <a:effectLst/>
                          <a:latin typeface="Calibri"/>
                        </a:rPr>
                        <a:t> </a:t>
                      </a:r>
                    </a:p>
                  </a:txBody>
                  <a:tcPr marL="6487" marR="6487" marT="6489" marB="0" anchor="b">
                    <a:lnL>
                      <a:noFill/>
                    </a:lnL>
                    <a:lnR>
                      <a:noFill/>
                    </a:lnR>
                    <a:lnT>
                      <a:noFill/>
                    </a:lnT>
                    <a:lnB>
                      <a:noFill/>
                    </a:lnB>
                    <a:solidFill>
                      <a:srgbClr val="FFFFFF"/>
                    </a:solidFill>
                  </a:tcPr>
                </a:tc>
              </a:tr>
              <a:tr h="162845">
                <a:tc vMerge="1">
                  <a:txBody>
                    <a:bodyPr/>
                    <a:lstStyle/>
                    <a:p>
                      <a:endParaRPr lang="en-US"/>
                    </a:p>
                  </a:txBody>
                  <a:tcPr/>
                </a:tc>
                <a:tc>
                  <a:txBody>
                    <a:bodyPr/>
                    <a:lstStyle/>
                    <a:p>
                      <a:pPr algn="l" fontAlgn="ctr"/>
                      <a:r>
                        <a:rPr lang="en-US" sz="700" b="1" i="0" u="none" strike="noStrike">
                          <a:solidFill>
                            <a:srgbClr val="000000"/>
                          </a:solidFill>
                          <a:effectLst/>
                          <a:latin typeface="Arial"/>
                        </a:rPr>
                        <a:t>Cheese </a:t>
                      </a:r>
                      <a:r>
                        <a:rPr lang="zh-CN" altLang="en-US" sz="700" b="1" i="0" u="none" strike="noStrike">
                          <a:solidFill>
                            <a:srgbClr val="000000"/>
                          </a:solidFill>
                          <a:effectLst/>
                          <a:latin typeface="Arial"/>
                        </a:rPr>
                        <a:t>奶酪</a:t>
                      </a:r>
                    </a:p>
                  </a:txBody>
                  <a:tcPr marL="6487" marR="6487" marT="6489"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US" sz="700" b="1" i="0" u="none" strike="noStrike">
                          <a:solidFill>
                            <a:srgbClr val="000000"/>
                          </a:solidFill>
                          <a:effectLst/>
                          <a:latin typeface="Arial"/>
                        </a:rPr>
                        <a:t> </a:t>
                      </a:r>
                    </a:p>
                  </a:txBody>
                  <a:tcPr marL="6487" marR="6487" marT="6489"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700" b="0" i="0" u="none" strike="noStrike">
                          <a:solidFill>
                            <a:srgbClr val="000000"/>
                          </a:solidFill>
                          <a:effectLst/>
                          <a:latin typeface="Calibri"/>
                        </a:rPr>
                        <a:t> </a:t>
                      </a:r>
                    </a:p>
                  </a:txBody>
                  <a:tcPr marL="6487" marR="6487" marT="6489" marB="0" anchor="b">
                    <a:lnL>
                      <a:noFill/>
                    </a:lnL>
                    <a:lnR>
                      <a:noFill/>
                    </a:lnR>
                    <a:lnT>
                      <a:noFill/>
                    </a:lnT>
                    <a:lnB>
                      <a:noFill/>
                    </a:lnB>
                    <a:solidFill>
                      <a:srgbClr val="FFFFFF"/>
                    </a:solidFill>
                  </a:tcPr>
                </a:tc>
                <a:tc>
                  <a:txBody>
                    <a:bodyPr/>
                    <a:lstStyle/>
                    <a:p>
                      <a:pPr algn="l" fontAlgn="b"/>
                      <a:r>
                        <a:rPr lang="en-US" sz="700" b="0" i="0" u="none" strike="noStrike">
                          <a:solidFill>
                            <a:srgbClr val="000000"/>
                          </a:solidFill>
                          <a:effectLst/>
                          <a:latin typeface="Calibri"/>
                        </a:rPr>
                        <a:t> </a:t>
                      </a:r>
                    </a:p>
                  </a:txBody>
                  <a:tcPr marL="6487" marR="6487" marT="6489" marB="0" anchor="b">
                    <a:lnL>
                      <a:noFill/>
                    </a:lnL>
                    <a:lnR>
                      <a:noFill/>
                    </a:lnR>
                    <a:lnT>
                      <a:noFill/>
                    </a:lnT>
                    <a:lnB>
                      <a:noFill/>
                    </a:lnB>
                    <a:solidFill>
                      <a:srgbClr val="FFFFFF"/>
                    </a:solidFill>
                  </a:tcPr>
                </a:tc>
              </a:tr>
              <a:tr h="170988">
                <a:tc vMerge="1">
                  <a:txBody>
                    <a:bodyPr/>
                    <a:lstStyle/>
                    <a:p>
                      <a:endParaRPr lang="en-US"/>
                    </a:p>
                  </a:txBody>
                  <a:tcPr/>
                </a:tc>
                <a:tc>
                  <a:txBody>
                    <a:bodyPr/>
                    <a:lstStyle/>
                    <a:p>
                      <a:pPr algn="l" fontAlgn="ctr"/>
                      <a:r>
                        <a:rPr lang="en-US" sz="700" b="1" i="0" u="none" strike="noStrike">
                          <a:solidFill>
                            <a:srgbClr val="000000"/>
                          </a:solidFill>
                          <a:effectLst/>
                          <a:latin typeface="Arial"/>
                        </a:rPr>
                        <a:t>IMF </a:t>
                      </a:r>
                      <a:r>
                        <a:rPr lang="zh-CN" altLang="en-US" sz="700" b="1" i="0" u="none" strike="noStrike">
                          <a:solidFill>
                            <a:srgbClr val="000000"/>
                          </a:solidFill>
                          <a:effectLst/>
                          <a:latin typeface="Arial"/>
                        </a:rPr>
                        <a:t>婴儿奶粉</a:t>
                      </a:r>
                    </a:p>
                  </a:txBody>
                  <a:tcPr marL="6487" marR="6487" marT="6489"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1" i="0" u="none" strike="noStrike">
                          <a:solidFill>
                            <a:srgbClr val="000000"/>
                          </a:solidFill>
                          <a:effectLst/>
                          <a:latin typeface="Arial"/>
                        </a:rPr>
                        <a:t> </a:t>
                      </a:r>
                    </a:p>
                  </a:txBody>
                  <a:tcPr marL="6487" marR="6487" marT="6489"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700" b="0" i="0" u="none" strike="noStrike">
                          <a:solidFill>
                            <a:srgbClr val="000000"/>
                          </a:solidFill>
                          <a:effectLst/>
                          <a:latin typeface="Calibri"/>
                        </a:rPr>
                        <a:t> </a:t>
                      </a:r>
                    </a:p>
                  </a:txBody>
                  <a:tcPr marL="6487" marR="6487" marT="6489" marB="0" anchor="b">
                    <a:lnL>
                      <a:noFill/>
                    </a:lnL>
                    <a:lnR>
                      <a:noFill/>
                    </a:lnR>
                    <a:lnT>
                      <a:noFill/>
                    </a:lnT>
                    <a:lnB>
                      <a:noFill/>
                    </a:lnB>
                    <a:solidFill>
                      <a:srgbClr val="FFFFFF"/>
                    </a:solidFill>
                  </a:tcPr>
                </a:tc>
                <a:tc>
                  <a:txBody>
                    <a:bodyPr/>
                    <a:lstStyle/>
                    <a:p>
                      <a:pPr algn="l" fontAlgn="b"/>
                      <a:r>
                        <a:rPr lang="en-US" sz="700" b="0" i="0" u="none" strike="noStrike" dirty="0">
                          <a:solidFill>
                            <a:srgbClr val="000000"/>
                          </a:solidFill>
                          <a:effectLst/>
                          <a:latin typeface="Calibri"/>
                        </a:rPr>
                        <a:t> </a:t>
                      </a:r>
                    </a:p>
                  </a:txBody>
                  <a:tcPr marL="6487" marR="6487" marT="6489" marB="0" anchor="b">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29657534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384175" y="450850"/>
            <a:ext cx="8759825" cy="801688"/>
          </a:xfrm>
        </p:spPr>
        <p:txBody>
          <a:bodyPr/>
          <a:lstStyle/>
          <a:p>
            <a:pPr eaLnBrk="1" hangingPunct="1"/>
            <a:r>
              <a:rPr lang="en-US" altLang="zh-CN" sz="2200" b="1" dirty="0" err="1" smtClean="0">
                <a:latin typeface="Arial" pitchFamily="34" charset="0"/>
                <a:ea typeface="宋体" pitchFamily="2" charset="-122"/>
                <a:cs typeface="Arial" pitchFamily="34" charset="0"/>
              </a:rPr>
              <a:t>ScanTrack</a:t>
            </a:r>
            <a:r>
              <a:rPr lang="en-US" altLang="en-US" sz="2200" b="1" dirty="0" smtClean="0">
                <a:latin typeface="Arial" pitchFamily="34" charset="0"/>
                <a:ea typeface="宋体" pitchFamily="2" charset="-122"/>
                <a:cs typeface="Arial" pitchFamily="34" charset="0"/>
              </a:rPr>
              <a:t> Cross Category Information</a:t>
            </a:r>
            <a:br>
              <a:rPr lang="en-US" altLang="en-US" sz="2200" b="1" dirty="0" smtClean="0">
                <a:latin typeface="Arial" pitchFamily="34" charset="0"/>
                <a:ea typeface="宋体" pitchFamily="2" charset="-122"/>
                <a:cs typeface="Arial" pitchFamily="34" charset="0"/>
              </a:rPr>
            </a:br>
            <a:r>
              <a:rPr lang="en-US" altLang="en-US" sz="2200" b="1" dirty="0" smtClean="0">
                <a:latin typeface="Arial" pitchFamily="34" charset="0"/>
                <a:ea typeface="宋体" pitchFamily="2" charset="-122"/>
                <a:cs typeface="Arial" pitchFamily="34" charset="0"/>
              </a:rPr>
              <a:t>92 Nielsen defined Categories   92尼尔森定义品类 </a:t>
            </a:r>
            <a:endParaRPr lang="zh-CN" altLang="en-US" sz="2200" b="1" dirty="0" smtClean="0">
              <a:latin typeface="Arial" pitchFamily="34" charset="0"/>
              <a:ea typeface="宋体" pitchFamily="2" charset="-122"/>
              <a:cs typeface="Arial" pitchFamily="34" charset="0"/>
            </a:endParaRPr>
          </a:p>
        </p:txBody>
      </p:sp>
      <p:graphicFrame>
        <p:nvGraphicFramePr>
          <p:cNvPr id="10" name="Table 9"/>
          <p:cNvGraphicFramePr>
            <a:graphicFrameLocks noGrp="1"/>
          </p:cNvGraphicFramePr>
          <p:nvPr/>
        </p:nvGraphicFramePr>
        <p:xfrm>
          <a:off x="661988" y="1322388"/>
          <a:ext cx="8131175" cy="4922834"/>
        </p:xfrm>
        <a:graphic>
          <a:graphicData uri="http://schemas.openxmlformats.org/drawingml/2006/table">
            <a:tbl>
              <a:tblPr/>
              <a:tblGrid>
                <a:gridCol w="1478395"/>
                <a:gridCol w="2820362"/>
                <a:gridCol w="158754"/>
                <a:gridCol w="853302"/>
                <a:gridCol w="2820362"/>
              </a:tblGrid>
              <a:tr h="196539">
                <a:tc>
                  <a:txBody>
                    <a:bodyPr/>
                    <a:lstStyle/>
                    <a:p>
                      <a:pPr algn="l" fontAlgn="ctr"/>
                      <a:r>
                        <a:rPr lang="en-US" sz="800" b="1" i="1" u="none" strike="noStrike" dirty="0">
                          <a:solidFill>
                            <a:srgbClr val="000000"/>
                          </a:solidFill>
                          <a:effectLst/>
                          <a:latin typeface="Arial"/>
                        </a:rPr>
                        <a:t>Total Non-Food  </a:t>
                      </a:r>
                      <a:r>
                        <a:rPr lang="zh-CN" altLang="en-US" sz="800" b="1" i="1" u="none" strike="noStrike" dirty="0">
                          <a:solidFill>
                            <a:srgbClr val="000000"/>
                          </a:solidFill>
                          <a:effectLst/>
                          <a:latin typeface="宋体"/>
                        </a:rPr>
                        <a:t>非食品类</a:t>
                      </a:r>
                      <a:endParaRPr lang="zh-CN" altLang="en-US" sz="800" b="1" i="1" u="none" strike="noStrike" dirty="0">
                        <a:solidFill>
                          <a:srgbClr val="000000"/>
                        </a:solidFill>
                        <a:effectLst/>
                        <a:latin typeface="Arial"/>
                      </a:endParaRPr>
                    </a:p>
                  </a:txBody>
                  <a:tcPr marL="7114" marR="7114" marT="7116"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b="1" i="0" u="none" strike="noStrike">
                          <a:solidFill>
                            <a:srgbClr val="000000"/>
                          </a:solidFill>
                          <a:effectLst/>
                          <a:latin typeface="Arial"/>
                        </a:rPr>
                        <a:t> </a:t>
                      </a:r>
                    </a:p>
                  </a:txBody>
                  <a:tcPr marL="7114" marR="7114" marT="7116"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n-US" sz="800" b="0" i="0" u="none" strike="noStrike">
                        <a:solidFill>
                          <a:srgbClr val="000000"/>
                        </a:solidFill>
                        <a:effectLst/>
                        <a:latin typeface="Calibri"/>
                      </a:endParaRPr>
                    </a:p>
                  </a:txBody>
                  <a:tcPr marL="7114" marR="7114" marT="7116"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a:endParaRPr>
                    </a:p>
                  </a:txBody>
                  <a:tcPr marL="7114" marR="7114" marT="7116"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a:endParaRPr>
                    </a:p>
                  </a:txBody>
                  <a:tcPr marL="7114" marR="7114" marT="7116" marB="0" anchor="b">
                    <a:lnL>
                      <a:noFill/>
                    </a:lnL>
                    <a:lnR>
                      <a:noFill/>
                    </a:lnR>
                    <a:lnT>
                      <a:noFill/>
                    </a:lnT>
                    <a:lnB w="12700" cap="flat" cmpd="sng" algn="ctr">
                      <a:solidFill>
                        <a:srgbClr val="000000"/>
                      </a:solidFill>
                      <a:prstDash val="solid"/>
                      <a:round/>
                      <a:headEnd type="none" w="med" len="med"/>
                      <a:tailEnd type="none" w="med" len="med"/>
                    </a:lnB>
                  </a:tcPr>
                </a:tc>
              </a:tr>
              <a:tr h="187180">
                <a:tc rowSpan="14">
                  <a:txBody>
                    <a:bodyPr/>
                    <a:lstStyle/>
                    <a:p>
                      <a:pPr algn="l" fontAlgn="t"/>
                      <a:r>
                        <a:rPr lang="en-US" sz="800" b="1" i="0" u="none" strike="noStrike" dirty="0">
                          <a:solidFill>
                            <a:srgbClr val="000000"/>
                          </a:solidFill>
                          <a:effectLst/>
                          <a:latin typeface="Arial"/>
                        </a:rPr>
                        <a:t>Household</a:t>
                      </a:r>
                      <a:br>
                        <a:rPr lang="en-US" sz="800" b="1" i="0" u="none" strike="noStrike" dirty="0">
                          <a:solidFill>
                            <a:srgbClr val="000000"/>
                          </a:solidFill>
                          <a:effectLst/>
                          <a:latin typeface="Arial"/>
                        </a:rPr>
                      </a:br>
                      <a:r>
                        <a:rPr lang="zh-CN" altLang="en-US" sz="800" b="1" i="0" u="none" strike="noStrike" dirty="0">
                          <a:solidFill>
                            <a:srgbClr val="000000"/>
                          </a:solidFill>
                          <a:effectLst/>
                          <a:latin typeface="宋体"/>
                        </a:rPr>
                        <a:t>家庭用品</a:t>
                      </a:r>
                      <a:endParaRPr lang="zh-CN" altLang="en-US" sz="800" b="1" i="0" u="none" strike="noStrike" dirty="0">
                        <a:solidFill>
                          <a:srgbClr val="000000"/>
                        </a:solidFill>
                        <a:effectLst/>
                        <a:latin typeface="Arial"/>
                      </a:endParaRPr>
                    </a:p>
                  </a:txBody>
                  <a:tcPr marL="7114" marR="7114" marT="7116"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800" b="1" i="0" u="none" strike="noStrike">
                          <a:solidFill>
                            <a:srgbClr val="000000"/>
                          </a:solidFill>
                          <a:effectLst/>
                          <a:latin typeface="Arial"/>
                        </a:rPr>
                        <a:t>Shoe Polish </a:t>
                      </a:r>
                      <a:r>
                        <a:rPr lang="zh-CN" altLang="en-US" sz="800" b="1" i="0" u="none" strike="noStrike">
                          <a:solidFill>
                            <a:srgbClr val="000000"/>
                          </a:solidFill>
                          <a:effectLst/>
                          <a:latin typeface="宋体"/>
                        </a:rPr>
                        <a:t>鞋油</a:t>
                      </a:r>
                      <a:endParaRPr lang="zh-CN" altLang="en-US" sz="800" b="1" i="0" u="none" strike="noStrike">
                        <a:solidFill>
                          <a:srgbClr val="000000"/>
                        </a:solidFill>
                        <a:effectLst/>
                        <a:latin typeface="Arial"/>
                      </a:endParaRPr>
                    </a:p>
                  </a:txBody>
                  <a:tcPr marL="7114" marR="7114" marT="7116"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solidFill>
                          <a:srgbClr val="000000"/>
                        </a:solidFill>
                        <a:effectLst/>
                        <a:latin typeface="Calibri"/>
                      </a:endParaRPr>
                    </a:p>
                  </a:txBody>
                  <a:tcPr marL="7114" marR="7114" marT="711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rowSpan="20">
                  <a:txBody>
                    <a:bodyPr/>
                    <a:lstStyle/>
                    <a:p>
                      <a:pPr algn="l" fontAlgn="t"/>
                      <a:r>
                        <a:rPr lang="en-US" sz="800" b="1" i="0" u="none" strike="noStrike">
                          <a:solidFill>
                            <a:srgbClr val="000000"/>
                          </a:solidFill>
                          <a:effectLst/>
                          <a:latin typeface="Arial"/>
                        </a:rPr>
                        <a:t>Personal Care</a:t>
                      </a:r>
                      <a:br>
                        <a:rPr lang="en-US" sz="800" b="1" i="0" u="none" strike="noStrike">
                          <a:solidFill>
                            <a:srgbClr val="000000"/>
                          </a:solidFill>
                          <a:effectLst/>
                          <a:latin typeface="Arial"/>
                        </a:rPr>
                      </a:br>
                      <a:r>
                        <a:rPr lang="zh-CN" altLang="en-US" sz="800" b="1" i="0" u="none" strike="noStrike">
                          <a:solidFill>
                            <a:srgbClr val="000000"/>
                          </a:solidFill>
                          <a:effectLst/>
                          <a:latin typeface="宋体"/>
                        </a:rPr>
                        <a:t>个人护理</a:t>
                      </a:r>
                      <a:endParaRPr lang="zh-CN" altLang="en-US" sz="800" b="1" i="0" u="none" strike="noStrike">
                        <a:solidFill>
                          <a:srgbClr val="000000"/>
                        </a:solidFill>
                        <a:effectLst/>
                        <a:latin typeface="Arial"/>
                      </a:endParaRPr>
                    </a:p>
                  </a:txBody>
                  <a:tcPr marL="7114" marR="7114" marT="7116"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800" b="1" i="0" u="none" strike="noStrike">
                          <a:solidFill>
                            <a:srgbClr val="000000"/>
                          </a:solidFill>
                          <a:effectLst/>
                          <a:latin typeface="Arial"/>
                        </a:rPr>
                        <a:t>Personal Wash </a:t>
                      </a:r>
                      <a:r>
                        <a:rPr lang="zh-CN" altLang="en-US" sz="800" b="1" i="0" u="none" strike="noStrike">
                          <a:solidFill>
                            <a:srgbClr val="000000"/>
                          </a:solidFill>
                          <a:effectLst/>
                          <a:latin typeface="宋体"/>
                        </a:rPr>
                        <a:t>香皂</a:t>
                      </a:r>
                      <a:r>
                        <a:rPr lang="en-US" altLang="zh-CN" sz="800" b="1" i="0" u="none" strike="noStrike">
                          <a:solidFill>
                            <a:srgbClr val="000000"/>
                          </a:solidFill>
                          <a:effectLst/>
                          <a:latin typeface="Arial"/>
                        </a:rPr>
                        <a:t>/</a:t>
                      </a:r>
                      <a:r>
                        <a:rPr lang="zh-CN" altLang="en-US" sz="800" b="1" i="0" u="none" strike="noStrike">
                          <a:solidFill>
                            <a:srgbClr val="000000"/>
                          </a:solidFill>
                          <a:effectLst/>
                          <a:latin typeface="宋体"/>
                        </a:rPr>
                        <a:t>沐浴露</a:t>
                      </a:r>
                      <a:endParaRPr lang="zh-CN" altLang="en-US" sz="800" b="1" i="0" u="none" strike="noStrike">
                        <a:solidFill>
                          <a:srgbClr val="000000"/>
                        </a:solidFill>
                        <a:effectLst/>
                        <a:latin typeface="Arial"/>
                      </a:endParaRPr>
                    </a:p>
                  </a:txBody>
                  <a:tcPr marL="7114" marR="7114" marT="7116"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187180">
                <a:tc vMerge="1">
                  <a:txBody>
                    <a:bodyPr/>
                    <a:lstStyle/>
                    <a:p>
                      <a:endParaRPr lang="en-US"/>
                    </a:p>
                  </a:txBody>
                  <a:tcPr/>
                </a:tc>
                <a:tc>
                  <a:txBody>
                    <a:bodyPr/>
                    <a:lstStyle/>
                    <a:p>
                      <a:pPr algn="l" fontAlgn="ctr"/>
                      <a:r>
                        <a:rPr lang="en-US" sz="800" b="1" i="0" u="none" strike="noStrike">
                          <a:solidFill>
                            <a:srgbClr val="000000"/>
                          </a:solidFill>
                          <a:effectLst/>
                          <a:latin typeface="Arial"/>
                        </a:rPr>
                        <a:t>Battery </a:t>
                      </a:r>
                      <a:r>
                        <a:rPr lang="zh-CN" altLang="en-US" sz="800" b="1" i="0" u="none" strike="noStrike">
                          <a:solidFill>
                            <a:srgbClr val="000000"/>
                          </a:solidFill>
                          <a:effectLst/>
                          <a:latin typeface="宋体"/>
                        </a:rPr>
                        <a:t>电池</a:t>
                      </a:r>
                      <a:endParaRPr lang="zh-CN" altLang="en-US" sz="800" b="1" i="0" u="none" strike="noStrike">
                        <a:solidFill>
                          <a:srgbClr val="000000"/>
                        </a:solidFill>
                        <a:effectLst/>
                        <a:latin typeface="Arial"/>
                      </a:endParaRPr>
                    </a:p>
                  </a:txBody>
                  <a:tcPr marL="7114" marR="7114" marT="7116"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Calibri"/>
                      </a:endParaRPr>
                    </a:p>
                  </a:txBody>
                  <a:tcPr marL="7114" marR="7114" marT="711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l" fontAlgn="ctr"/>
                      <a:r>
                        <a:rPr lang="en-US" sz="800" b="1" i="0" u="none" strike="noStrike">
                          <a:solidFill>
                            <a:srgbClr val="000000"/>
                          </a:solidFill>
                          <a:effectLst/>
                          <a:latin typeface="Arial"/>
                        </a:rPr>
                        <a:t>Facial Cleanser </a:t>
                      </a:r>
                      <a:r>
                        <a:rPr lang="zh-CN" altLang="en-US" sz="800" b="1" i="0" u="none" strike="noStrike">
                          <a:solidFill>
                            <a:srgbClr val="000000"/>
                          </a:solidFill>
                          <a:effectLst/>
                          <a:latin typeface="Arial"/>
                        </a:rPr>
                        <a:t>洗面奶</a:t>
                      </a:r>
                    </a:p>
                  </a:txBody>
                  <a:tcPr marL="7114" marR="7114" marT="7116" marB="0" anchor="ctr">
                    <a:lnL>
                      <a:noFill/>
                    </a:lnL>
                    <a:lnR w="12700" cap="flat" cmpd="sng" algn="ctr">
                      <a:solidFill>
                        <a:srgbClr val="000000"/>
                      </a:solidFill>
                      <a:prstDash val="solid"/>
                      <a:round/>
                      <a:headEnd type="none" w="med" len="med"/>
                      <a:tailEnd type="none" w="med" len="med"/>
                    </a:lnR>
                    <a:lnT>
                      <a:noFill/>
                    </a:lnT>
                    <a:lnB>
                      <a:noFill/>
                    </a:lnB>
                  </a:tcPr>
                </a:tc>
              </a:tr>
              <a:tr h="187180">
                <a:tc vMerge="1">
                  <a:txBody>
                    <a:bodyPr/>
                    <a:lstStyle/>
                    <a:p>
                      <a:endParaRPr lang="en-US"/>
                    </a:p>
                  </a:txBody>
                  <a:tcPr/>
                </a:tc>
                <a:tc>
                  <a:txBody>
                    <a:bodyPr/>
                    <a:lstStyle/>
                    <a:p>
                      <a:pPr algn="l" fontAlgn="ctr"/>
                      <a:r>
                        <a:rPr lang="en-US" sz="800" b="1" i="0" u="none" strike="noStrike">
                          <a:solidFill>
                            <a:srgbClr val="000000"/>
                          </a:solidFill>
                          <a:effectLst/>
                          <a:latin typeface="Arial"/>
                        </a:rPr>
                        <a:t>Laundry Sanitizers </a:t>
                      </a:r>
                      <a:r>
                        <a:rPr lang="zh-CN" altLang="en-US" sz="800" b="1" i="0" u="none" strike="noStrike">
                          <a:solidFill>
                            <a:srgbClr val="000000"/>
                          </a:solidFill>
                          <a:effectLst/>
                          <a:latin typeface="宋体"/>
                        </a:rPr>
                        <a:t>衣物预洗预洁及助洗产品</a:t>
                      </a:r>
                      <a:endParaRPr lang="zh-CN" altLang="en-US" sz="800" b="1" i="0" u="none" strike="noStrike">
                        <a:solidFill>
                          <a:srgbClr val="000000"/>
                        </a:solidFill>
                        <a:effectLst/>
                        <a:latin typeface="Arial"/>
                      </a:endParaRPr>
                    </a:p>
                  </a:txBody>
                  <a:tcPr marL="7114" marR="7114" marT="7116"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Calibri"/>
                      </a:endParaRPr>
                    </a:p>
                  </a:txBody>
                  <a:tcPr marL="7114" marR="7114" marT="711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l" fontAlgn="ctr"/>
                      <a:r>
                        <a:rPr lang="en-US" sz="800" b="1" i="0" u="none" strike="noStrike">
                          <a:solidFill>
                            <a:srgbClr val="000000"/>
                          </a:solidFill>
                          <a:effectLst/>
                          <a:latin typeface="Arial"/>
                        </a:rPr>
                        <a:t>Bathroom Tissue </a:t>
                      </a:r>
                      <a:r>
                        <a:rPr lang="zh-CN" altLang="en-US" sz="800" b="1" i="0" u="none" strike="noStrike">
                          <a:solidFill>
                            <a:srgbClr val="000000"/>
                          </a:solidFill>
                          <a:effectLst/>
                          <a:latin typeface="Arial"/>
                        </a:rPr>
                        <a:t>厕纸</a:t>
                      </a:r>
                    </a:p>
                  </a:txBody>
                  <a:tcPr marL="7114" marR="7114" marT="7116" marB="0" anchor="ctr">
                    <a:lnL>
                      <a:noFill/>
                    </a:lnL>
                    <a:lnR w="12700" cap="flat" cmpd="sng" algn="ctr">
                      <a:solidFill>
                        <a:srgbClr val="000000"/>
                      </a:solidFill>
                      <a:prstDash val="solid"/>
                      <a:round/>
                      <a:headEnd type="none" w="med" len="med"/>
                      <a:tailEnd type="none" w="med" len="med"/>
                    </a:lnR>
                    <a:lnT>
                      <a:noFill/>
                    </a:lnT>
                    <a:lnB>
                      <a:noFill/>
                    </a:lnB>
                  </a:tcPr>
                </a:tc>
              </a:tr>
              <a:tr h="187180">
                <a:tc vMerge="1">
                  <a:txBody>
                    <a:bodyPr/>
                    <a:lstStyle/>
                    <a:p>
                      <a:endParaRPr lang="en-US"/>
                    </a:p>
                  </a:txBody>
                  <a:tcPr/>
                </a:tc>
                <a:tc>
                  <a:txBody>
                    <a:bodyPr/>
                    <a:lstStyle/>
                    <a:p>
                      <a:pPr algn="l" fontAlgn="ctr"/>
                      <a:r>
                        <a:rPr lang="en-US" sz="800" b="1" i="0" u="none" strike="noStrike">
                          <a:solidFill>
                            <a:srgbClr val="000000"/>
                          </a:solidFill>
                          <a:effectLst/>
                          <a:latin typeface="Arial"/>
                        </a:rPr>
                        <a:t>Household Cleaning Product </a:t>
                      </a:r>
                      <a:r>
                        <a:rPr lang="zh-CN" altLang="en-US" sz="800" b="1" i="0" u="none" strike="noStrike">
                          <a:solidFill>
                            <a:srgbClr val="000000"/>
                          </a:solidFill>
                          <a:effectLst/>
                          <a:latin typeface="宋体"/>
                        </a:rPr>
                        <a:t>家庭清洁产品</a:t>
                      </a:r>
                      <a:endParaRPr lang="zh-CN" altLang="en-US" sz="800" b="1" i="0" u="none" strike="noStrike">
                        <a:solidFill>
                          <a:srgbClr val="000000"/>
                        </a:solidFill>
                        <a:effectLst/>
                        <a:latin typeface="Arial"/>
                      </a:endParaRPr>
                    </a:p>
                  </a:txBody>
                  <a:tcPr marL="7114" marR="7114" marT="7116"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Calibri"/>
                      </a:endParaRPr>
                    </a:p>
                  </a:txBody>
                  <a:tcPr marL="7114" marR="7114" marT="711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l" fontAlgn="ctr"/>
                      <a:r>
                        <a:rPr lang="en-US" sz="800" b="1" i="0" u="none" strike="noStrike">
                          <a:solidFill>
                            <a:srgbClr val="000000"/>
                          </a:solidFill>
                          <a:effectLst/>
                          <a:latin typeface="Arial"/>
                        </a:rPr>
                        <a:t>Toothbrush </a:t>
                      </a:r>
                      <a:r>
                        <a:rPr lang="zh-CN" altLang="en-US" sz="800" b="1" i="0" u="none" strike="noStrike">
                          <a:solidFill>
                            <a:srgbClr val="000000"/>
                          </a:solidFill>
                          <a:effectLst/>
                          <a:latin typeface="Arial"/>
                        </a:rPr>
                        <a:t>牙刷</a:t>
                      </a:r>
                    </a:p>
                  </a:txBody>
                  <a:tcPr marL="7114" marR="7114" marT="7116" marB="0" anchor="ctr">
                    <a:lnL>
                      <a:noFill/>
                    </a:lnL>
                    <a:lnR w="12700" cap="flat" cmpd="sng" algn="ctr">
                      <a:solidFill>
                        <a:srgbClr val="000000"/>
                      </a:solidFill>
                      <a:prstDash val="solid"/>
                      <a:round/>
                      <a:headEnd type="none" w="med" len="med"/>
                      <a:tailEnd type="none" w="med" len="med"/>
                    </a:lnR>
                    <a:lnT>
                      <a:noFill/>
                    </a:lnT>
                    <a:lnB>
                      <a:noFill/>
                    </a:lnB>
                  </a:tcPr>
                </a:tc>
              </a:tr>
              <a:tr h="187180">
                <a:tc vMerge="1">
                  <a:txBody>
                    <a:bodyPr/>
                    <a:lstStyle/>
                    <a:p>
                      <a:endParaRPr lang="en-US"/>
                    </a:p>
                  </a:txBody>
                  <a:tcPr/>
                </a:tc>
                <a:tc>
                  <a:txBody>
                    <a:bodyPr/>
                    <a:lstStyle/>
                    <a:p>
                      <a:pPr algn="l" fontAlgn="ctr"/>
                      <a:r>
                        <a:rPr lang="en-US" sz="800" b="1" i="0" u="none" strike="noStrike">
                          <a:solidFill>
                            <a:srgbClr val="000000"/>
                          </a:solidFill>
                          <a:effectLst/>
                          <a:latin typeface="Arial"/>
                        </a:rPr>
                        <a:t>Air Freshing </a:t>
                      </a:r>
                      <a:r>
                        <a:rPr lang="zh-CN" altLang="en-US" sz="800" b="1" i="0" u="none" strike="noStrike">
                          <a:solidFill>
                            <a:srgbClr val="000000"/>
                          </a:solidFill>
                          <a:effectLst/>
                          <a:latin typeface="Arial"/>
                        </a:rPr>
                        <a:t>空气清新剂</a:t>
                      </a:r>
                    </a:p>
                  </a:txBody>
                  <a:tcPr marL="7114" marR="7114" marT="7116"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Calibri"/>
                      </a:endParaRPr>
                    </a:p>
                  </a:txBody>
                  <a:tcPr marL="7114" marR="7114" marT="711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l" fontAlgn="ctr"/>
                      <a:r>
                        <a:rPr lang="en-US" sz="800" b="1" i="0" u="none" strike="noStrike">
                          <a:solidFill>
                            <a:srgbClr val="000000"/>
                          </a:solidFill>
                          <a:effectLst/>
                          <a:latin typeface="Arial"/>
                        </a:rPr>
                        <a:t>Toothpaste </a:t>
                      </a:r>
                      <a:r>
                        <a:rPr lang="zh-CN" altLang="en-US" sz="800" b="1" i="0" u="none" strike="noStrike">
                          <a:solidFill>
                            <a:srgbClr val="000000"/>
                          </a:solidFill>
                          <a:effectLst/>
                          <a:latin typeface="Arial"/>
                        </a:rPr>
                        <a:t>牙膏</a:t>
                      </a:r>
                    </a:p>
                  </a:txBody>
                  <a:tcPr marL="7114" marR="7114" marT="7116" marB="0" anchor="ctr">
                    <a:lnL>
                      <a:noFill/>
                    </a:lnL>
                    <a:lnR w="12700" cap="flat" cmpd="sng" algn="ctr">
                      <a:solidFill>
                        <a:srgbClr val="000000"/>
                      </a:solidFill>
                      <a:prstDash val="solid"/>
                      <a:round/>
                      <a:headEnd type="none" w="med" len="med"/>
                      <a:tailEnd type="none" w="med" len="med"/>
                    </a:lnR>
                    <a:lnT>
                      <a:noFill/>
                    </a:lnT>
                    <a:lnB>
                      <a:noFill/>
                    </a:lnB>
                  </a:tcPr>
                </a:tc>
              </a:tr>
              <a:tr h="187180">
                <a:tc vMerge="1">
                  <a:txBody>
                    <a:bodyPr/>
                    <a:lstStyle/>
                    <a:p>
                      <a:endParaRPr lang="en-US"/>
                    </a:p>
                  </a:txBody>
                  <a:tcPr/>
                </a:tc>
                <a:tc>
                  <a:txBody>
                    <a:bodyPr/>
                    <a:lstStyle/>
                    <a:p>
                      <a:pPr algn="l" fontAlgn="ctr"/>
                      <a:r>
                        <a:rPr lang="en-US" sz="800" b="1" i="0" u="none" strike="noStrike">
                          <a:solidFill>
                            <a:srgbClr val="000000"/>
                          </a:solidFill>
                          <a:effectLst/>
                          <a:latin typeface="Arial"/>
                        </a:rPr>
                        <a:t>Household Cleaning Aid </a:t>
                      </a:r>
                      <a:r>
                        <a:rPr lang="zh-CN" altLang="en-US" sz="800" b="1" i="0" u="none" strike="noStrike">
                          <a:solidFill>
                            <a:srgbClr val="000000"/>
                          </a:solidFill>
                          <a:effectLst/>
                          <a:latin typeface="宋体"/>
                        </a:rPr>
                        <a:t>家居表面清洁辅助品</a:t>
                      </a:r>
                      <a:endParaRPr lang="zh-CN" altLang="en-US" sz="800" b="1" i="0" u="none" strike="noStrike">
                        <a:solidFill>
                          <a:srgbClr val="000000"/>
                        </a:solidFill>
                        <a:effectLst/>
                        <a:latin typeface="Arial"/>
                      </a:endParaRPr>
                    </a:p>
                  </a:txBody>
                  <a:tcPr marL="7114" marR="7114" marT="7116"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Calibri"/>
                      </a:endParaRPr>
                    </a:p>
                  </a:txBody>
                  <a:tcPr marL="7114" marR="7114" marT="711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l" fontAlgn="ctr"/>
                      <a:r>
                        <a:rPr lang="en-US" sz="800" b="1" i="0" u="none" strike="noStrike">
                          <a:solidFill>
                            <a:srgbClr val="000000"/>
                          </a:solidFill>
                          <a:effectLst/>
                          <a:latin typeface="Arial"/>
                        </a:rPr>
                        <a:t>Razors </a:t>
                      </a:r>
                      <a:r>
                        <a:rPr lang="zh-CN" altLang="en-US" sz="800" b="1" i="0" u="none" strike="noStrike">
                          <a:solidFill>
                            <a:srgbClr val="000000"/>
                          </a:solidFill>
                          <a:effectLst/>
                          <a:latin typeface="Arial"/>
                        </a:rPr>
                        <a:t>剃须刀架</a:t>
                      </a:r>
                    </a:p>
                  </a:txBody>
                  <a:tcPr marL="7114" marR="7114" marT="7116" marB="0" anchor="ctr">
                    <a:lnL>
                      <a:noFill/>
                    </a:lnL>
                    <a:lnR w="12700" cap="flat" cmpd="sng" algn="ctr">
                      <a:solidFill>
                        <a:srgbClr val="000000"/>
                      </a:solidFill>
                      <a:prstDash val="solid"/>
                      <a:round/>
                      <a:headEnd type="none" w="med" len="med"/>
                      <a:tailEnd type="none" w="med" len="med"/>
                    </a:lnR>
                    <a:lnT>
                      <a:noFill/>
                    </a:lnT>
                    <a:lnB>
                      <a:noFill/>
                    </a:lnB>
                  </a:tcPr>
                </a:tc>
              </a:tr>
              <a:tr h="187180">
                <a:tc vMerge="1">
                  <a:txBody>
                    <a:bodyPr/>
                    <a:lstStyle/>
                    <a:p>
                      <a:endParaRPr lang="en-US"/>
                    </a:p>
                  </a:txBody>
                  <a:tcPr/>
                </a:tc>
                <a:tc>
                  <a:txBody>
                    <a:bodyPr/>
                    <a:lstStyle/>
                    <a:p>
                      <a:pPr algn="l" fontAlgn="ctr"/>
                      <a:r>
                        <a:rPr lang="en-US" sz="800" b="1" i="0" u="none" strike="noStrike">
                          <a:solidFill>
                            <a:srgbClr val="000000"/>
                          </a:solidFill>
                          <a:effectLst/>
                          <a:latin typeface="Arial"/>
                        </a:rPr>
                        <a:t>HouseholdGloves </a:t>
                      </a:r>
                      <a:r>
                        <a:rPr lang="zh-CN" altLang="en-US" sz="800" b="1" i="0" u="none" strike="noStrike">
                          <a:solidFill>
                            <a:srgbClr val="000000"/>
                          </a:solidFill>
                          <a:effectLst/>
                          <a:latin typeface="宋体"/>
                        </a:rPr>
                        <a:t>家用手套</a:t>
                      </a:r>
                      <a:endParaRPr lang="zh-CN" altLang="en-US" sz="800" b="1" i="0" u="none" strike="noStrike">
                        <a:solidFill>
                          <a:srgbClr val="000000"/>
                        </a:solidFill>
                        <a:effectLst/>
                        <a:latin typeface="Arial"/>
                      </a:endParaRPr>
                    </a:p>
                  </a:txBody>
                  <a:tcPr marL="7114" marR="7114" marT="7116"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Calibri"/>
                      </a:endParaRPr>
                    </a:p>
                  </a:txBody>
                  <a:tcPr marL="7114" marR="7114" marT="711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l" fontAlgn="ctr"/>
                      <a:r>
                        <a:rPr lang="en-US" sz="800" b="1" i="0" u="none" strike="noStrike">
                          <a:solidFill>
                            <a:srgbClr val="000000"/>
                          </a:solidFill>
                          <a:effectLst/>
                          <a:latin typeface="Arial"/>
                        </a:rPr>
                        <a:t>Facial Tissue </a:t>
                      </a:r>
                      <a:r>
                        <a:rPr lang="zh-CN" altLang="en-US" sz="800" b="1" i="0" u="none" strike="noStrike">
                          <a:solidFill>
                            <a:srgbClr val="000000"/>
                          </a:solidFill>
                          <a:effectLst/>
                          <a:latin typeface="Arial"/>
                        </a:rPr>
                        <a:t>面巾</a:t>
                      </a:r>
                    </a:p>
                  </a:txBody>
                  <a:tcPr marL="7114" marR="7114" marT="7116" marB="0" anchor="ctr">
                    <a:lnL>
                      <a:noFill/>
                    </a:lnL>
                    <a:lnR w="12700" cap="flat" cmpd="sng" algn="ctr">
                      <a:solidFill>
                        <a:srgbClr val="000000"/>
                      </a:solidFill>
                      <a:prstDash val="solid"/>
                      <a:round/>
                      <a:headEnd type="none" w="med" len="med"/>
                      <a:tailEnd type="none" w="med" len="med"/>
                    </a:lnR>
                    <a:lnT>
                      <a:noFill/>
                    </a:lnT>
                    <a:lnB>
                      <a:noFill/>
                    </a:lnB>
                  </a:tcPr>
                </a:tc>
              </a:tr>
              <a:tr h="187180">
                <a:tc vMerge="1">
                  <a:txBody>
                    <a:bodyPr/>
                    <a:lstStyle/>
                    <a:p>
                      <a:endParaRPr lang="en-US"/>
                    </a:p>
                  </a:txBody>
                  <a:tcPr/>
                </a:tc>
                <a:tc>
                  <a:txBody>
                    <a:bodyPr/>
                    <a:lstStyle/>
                    <a:p>
                      <a:pPr algn="l" fontAlgn="ctr"/>
                      <a:r>
                        <a:rPr lang="en-US" sz="800" b="1" i="0" u="none" strike="noStrike">
                          <a:solidFill>
                            <a:srgbClr val="000000"/>
                          </a:solidFill>
                          <a:effectLst/>
                          <a:latin typeface="Arial"/>
                        </a:rPr>
                        <a:t>Kitchen boiling tools </a:t>
                      </a:r>
                      <a:r>
                        <a:rPr lang="zh-CN" altLang="en-US" sz="800" b="1" i="0" u="none" strike="noStrike">
                          <a:solidFill>
                            <a:srgbClr val="000000"/>
                          </a:solidFill>
                          <a:effectLst/>
                          <a:latin typeface="宋体"/>
                        </a:rPr>
                        <a:t>炊具锅</a:t>
                      </a:r>
                      <a:endParaRPr lang="zh-CN" altLang="en-US" sz="800" b="1" i="0" u="none" strike="noStrike">
                        <a:solidFill>
                          <a:srgbClr val="000000"/>
                        </a:solidFill>
                        <a:effectLst/>
                        <a:latin typeface="Arial"/>
                      </a:endParaRPr>
                    </a:p>
                  </a:txBody>
                  <a:tcPr marL="7114" marR="7114" marT="7116"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Calibri"/>
                      </a:endParaRPr>
                    </a:p>
                  </a:txBody>
                  <a:tcPr marL="7114" marR="7114" marT="711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l" fontAlgn="ctr"/>
                      <a:r>
                        <a:rPr lang="en-US" sz="800" b="1" i="0" u="none" strike="noStrike">
                          <a:solidFill>
                            <a:srgbClr val="000000"/>
                          </a:solidFill>
                          <a:effectLst/>
                          <a:latin typeface="Arial"/>
                        </a:rPr>
                        <a:t>Sanitary Protection </a:t>
                      </a:r>
                      <a:r>
                        <a:rPr lang="zh-CN" altLang="en-US" sz="800" b="1" i="0" u="none" strike="noStrike">
                          <a:solidFill>
                            <a:srgbClr val="000000"/>
                          </a:solidFill>
                          <a:effectLst/>
                          <a:latin typeface="Arial"/>
                        </a:rPr>
                        <a:t>卫生用品</a:t>
                      </a:r>
                    </a:p>
                  </a:txBody>
                  <a:tcPr marL="7114" marR="7114" marT="7116" marB="0" anchor="ctr">
                    <a:lnL>
                      <a:noFill/>
                    </a:lnL>
                    <a:lnR w="12700" cap="flat" cmpd="sng" algn="ctr">
                      <a:solidFill>
                        <a:srgbClr val="000000"/>
                      </a:solidFill>
                      <a:prstDash val="solid"/>
                      <a:round/>
                      <a:headEnd type="none" w="med" len="med"/>
                      <a:tailEnd type="none" w="med" len="med"/>
                    </a:lnR>
                    <a:lnT>
                      <a:noFill/>
                    </a:lnT>
                    <a:lnB>
                      <a:noFill/>
                    </a:lnB>
                  </a:tcPr>
                </a:tc>
              </a:tr>
              <a:tr h="187180">
                <a:tc vMerge="1">
                  <a:txBody>
                    <a:bodyPr/>
                    <a:lstStyle/>
                    <a:p>
                      <a:endParaRPr lang="en-US"/>
                    </a:p>
                  </a:txBody>
                  <a:tcPr/>
                </a:tc>
                <a:tc>
                  <a:txBody>
                    <a:bodyPr/>
                    <a:lstStyle/>
                    <a:p>
                      <a:pPr algn="l" fontAlgn="ctr"/>
                      <a:r>
                        <a:rPr lang="en-US" sz="800" b="1" i="0" u="none" strike="noStrike">
                          <a:solidFill>
                            <a:srgbClr val="000000"/>
                          </a:solidFill>
                          <a:effectLst/>
                          <a:latin typeface="Arial"/>
                        </a:rPr>
                        <a:t>Plastic Bags </a:t>
                      </a:r>
                      <a:r>
                        <a:rPr lang="zh-CN" altLang="en-US" sz="800" b="1" i="0" u="none" strike="noStrike">
                          <a:solidFill>
                            <a:srgbClr val="000000"/>
                          </a:solidFill>
                          <a:effectLst/>
                          <a:latin typeface="Arial"/>
                        </a:rPr>
                        <a:t>保鲜袋</a:t>
                      </a:r>
                    </a:p>
                  </a:txBody>
                  <a:tcPr marL="7114" marR="7114" marT="7116"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Calibri"/>
                      </a:endParaRPr>
                    </a:p>
                  </a:txBody>
                  <a:tcPr marL="7114" marR="7114" marT="711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l" fontAlgn="ctr"/>
                      <a:r>
                        <a:rPr lang="en-US" sz="800" b="1" i="0" u="none" strike="noStrike">
                          <a:solidFill>
                            <a:srgbClr val="000000"/>
                          </a:solidFill>
                          <a:effectLst/>
                          <a:latin typeface="Arial"/>
                        </a:rPr>
                        <a:t>Baby Powder </a:t>
                      </a:r>
                      <a:r>
                        <a:rPr lang="zh-CN" altLang="en-US" sz="800" b="1" i="0" u="none" strike="noStrike">
                          <a:solidFill>
                            <a:srgbClr val="000000"/>
                          </a:solidFill>
                          <a:effectLst/>
                          <a:latin typeface="Arial"/>
                        </a:rPr>
                        <a:t>婴儿爽身粉</a:t>
                      </a:r>
                    </a:p>
                  </a:txBody>
                  <a:tcPr marL="7114" marR="7114" marT="7116" marB="0" anchor="ctr">
                    <a:lnL>
                      <a:noFill/>
                    </a:lnL>
                    <a:lnR w="12700" cap="flat" cmpd="sng" algn="ctr">
                      <a:solidFill>
                        <a:srgbClr val="000000"/>
                      </a:solidFill>
                      <a:prstDash val="solid"/>
                      <a:round/>
                      <a:headEnd type="none" w="med" len="med"/>
                      <a:tailEnd type="none" w="med" len="med"/>
                    </a:lnR>
                    <a:lnT>
                      <a:noFill/>
                    </a:lnT>
                    <a:lnB>
                      <a:noFill/>
                    </a:lnB>
                  </a:tcPr>
                </a:tc>
              </a:tr>
              <a:tr h="187180">
                <a:tc vMerge="1">
                  <a:txBody>
                    <a:bodyPr/>
                    <a:lstStyle/>
                    <a:p>
                      <a:endParaRPr lang="en-US"/>
                    </a:p>
                  </a:txBody>
                  <a:tcPr/>
                </a:tc>
                <a:tc>
                  <a:txBody>
                    <a:bodyPr/>
                    <a:lstStyle/>
                    <a:p>
                      <a:pPr algn="l" fontAlgn="ctr"/>
                      <a:r>
                        <a:rPr lang="en-US" sz="800" b="1" i="0" u="none" strike="noStrike">
                          <a:solidFill>
                            <a:srgbClr val="000000"/>
                          </a:solidFill>
                          <a:effectLst/>
                          <a:latin typeface="Arial"/>
                        </a:rPr>
                        <a:t>Plastic Wraps </a:t>
                      </a:r>
                      <a:r>
                        <a:rPr lang="zh-CN" altLang="en-US" sz="800" b="1" i="0" u="none" strike="noStrike">
                          <a:solidFill>
                            <a:srgbClr val="000000"/>
                          </a:solidFill>
                          <a:effectLst/>
                          <a:latin typeface="Arial"/>
                        </a:rPr>
                        <a:t>保鲜膜</a:t>
                      </a:r>
                    </a:p>
                  </a:txBody>
                  <a:tcPr marL="7114" marR="7114" marT="7116"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Calibri"/>
                      </a:endParaRPr>
                    </a:p>
                  </a:txBody>
                  <a:tcPr marL="7114" marR="7114" marT="711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l" fontAlgn="ctr"/>
                      <a:r>
                        <a:rPr lang="en-US" sz="800" b="1" i="0" u="none" strike="noStrike">
                          <a:solidFill>
                            <a:srgbClr val="000000"/>
                          </a:solidFill>
                          <a:effectLst/>
                          <a:latin typeface="Arial"/>
                        </a:rPr>
                        <a:t>Wet Tissues &amp; Baby Wet Wipes </a:t>
                      </a:r>
                      <a:r>
                        <a:rPr lang="zh-CN" altLang="en-US" sz="800" b="1" i="0" u="none" strike="noStrike">
                          <a:solidFill>
                            <a:srgbClr val="000000"/>
                          </a:solidFill>
                          <a:effectLst/>
                          <a:latin typeface="Arial"/>
                        </a:rPr>
                        <a:t>湿纸巾</a:t>
                      </a:r>
                      <a:r>
                        <a:rPr lang="en-US" altLang="zh-CN" sz="800" b="1" i="0" u="none" strike="noStrike">
                          <a:solidFill>
                            <a:srgbClr val="000000"/>
                          </a:solidFill>
                          <a:effectLst/>
                          <a:latin typeface="Arial"/>
                        </a:rPr>
                        <a:t>&amp;</a:t>
                      </a:r>
                      <a:r>
                        <a:rPr lang="zh-CN" altLang="en-US" sz="800" b="1" i="0" u="none" strike="noStrike">
                          <a:solidFill>
                            <a:srgbClr val="000000"/>
                          </a:solidFill>
                          <a:effectLst/>
                          <a:latin typeface="Arial"/>
                        </a:rPr>
                        <a:t>婴儿湿抹巾</a:t>
                      </a:r>
                    </a:p>
                  </a:txBody>
                  <a:tcPr marL="7114" marR="7114" marT="7116" marB="0" anchor="ctr">
                    <a:lnL>
                      <a:noFill/>
                    </a:lnL>
                    <a:lnR w="12700" cap="flat" cmpd="sng" algn="ctr">
                      <a:solidFill>
                        <a:srgbClr val="000000"/>
                      </a:solidFill>
                      <a:prstDash val="solid"/>
                      <a:round/>
                      <a:headEnd type="none" w="med" len="med"/>
                      <a:tailEnd type="none" w="med" len="med"/>
                    </a:lnR>
                    <a:lnT>
                      <a:noFill/>
                    </a:lnT>
                    <a:lnB>
                      <a:noFill/>
                    </a:lnB>
                  </a:tcPr>
                </a:tc>
              </a:tr>
              <a:tr h="187180">
                <a:tc vMerge="1">
                  <a:txBody>
                    <a:bodyPr/>
                    <a:lstStyle/>
                    <a:p>
                      <a:endParaRPr lang="en-US"/>
                    </a:p>
                  </a:txBody>
                  <a:tcPr/>
                </a:tc>
                <a:tc>
                  <a:txBody>
                    <a:bodyPr/>
                    <a:lstStyle/>
                    <a:p>
                      <a:pPr algn="l" fontAlgn="ctr"/>
                      <a:r>
                        <a:rPr lang="en-US" sz="800" b="1" i="0" u="none" strike="noStrike">
                          <a:solidFill>
                            <a:srgbClr val="000000"/>
                          </a:solidFill>
                          <a:effectLst/>
                          <a:latin typeface="Arial"/>
                        </a:rPr>
                        <a:t>Antiseptic Liquid  </a:t>
                      </a:r>
                      <a:r>
                        <a:rPr lang="zh-CN" altLang="en-US" sz="800" b="1" i="0" u="none" strike="noStrike">
                          <a:solidFill>
                            <a:srgbClr val="000000"/>
                          </a:solidFill>
                          <a:effectLst/>
                          <a:latin typeface="Arial"/>
                        </a:rPr>
                        <a:t>消毒药水</a:t>
                      </a:r>
                    </a:p>
                  </a:txBody>
                  <a:tcPr marL="7114" marR="7114" marT="7116"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Calibri"/>
                      </a:endParaRPr>
                    </a:p>
                  </a:txBody>
                  <a:tcPr marL="7114" marR="7114" marT="711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l" fontAlgn="ctr"/>
                      <a:r>
                        <a:rPr lang="en-US" sz="800" b="1" i="0" u="none" strike="noStrike">
                          <a:solidFill>
                            <a:srgbClr val="000000"/>
                          </a:solidFill>
                          <a:effectLst/>
                          <a:latin typeface="Arial"/>
                        </a:rPr>
                        <a:t>Diaper </a:t>
                      </a:r>
                      <a:r>
                        <a:rPr lang="zh-CN" altLang="en-US" sz="800" b="1" i="0" u="none" strike="noStrike">
                          <a:solidFill>
                            <a:srgbClr val="000000"/>
                          </a:solidFill>
                          <a:effectLst/>
                          <a:latin typeface="Arial"/>
                        </a:rPr>
                        <a:t>婴儿即弃型尿布</a:t>
                      </a:r>
                    </a:p>
                  </a:txBody>
                  <a:tcPr marL="7114" marR="7114" marT="7116" marB="0" anchor="ctr">
                    <a:lnL>
                      <a:noFill/>
                    </a:lnL>
                    <a:lnR w="12700" cap="flat" cmpd="sng" algn="ctr">
                      <a:solidFill>
                        <a:srgbClr val="000000"/>
                      </a:solidFill>
                      <a:prstDash val="solid"/>
                      <a:round/>
                      <a:headEnd type="none" w="med" len="med"/>
                      <a:tailEnd type="none" w="med" len="med"/>
                    </a:lnR>
                    <a:lnT>
                      <a:noFill/>
                    </a:lnT>
                    <a:lnB>
                      <a:noFill/>
                    </a:lnB>
                  </a:tcPr>
                </a:tc>
              </a:tr>
              <a:tr h="187180">
                <a:tc vMerge="1">
                  <a:txBody>
                    <a:bodyPr/>
                    <a:lstStyle/>
                    <a:p>
                      <a:endParaRPr lang="en-US"/>
                    </a:p>
                  </a:txBody>
                  <a:tcPr/>
                </a:tc>
                <a:tc>
                  <a:txBody>
                    <a:bodyPr/>
                    <a:lstStyle/>
                    <a:p>
                      <a:pPr algn="l" fontAlgn="ctr"/>
                      <a:r>
                        <a:rPr lang="en-US" sz="800" b="1" i="0" u="none" strike="noStrike">
                          <a:solidFill>
                            <a:srgbClr val="000000"/>
                          </a:solidFill>
                          <a:effectLst/>
                          <a:latin typeface="Arial"/>
                        </a:rPr>
                        <a:t>Laundry Detergent </a:t>
                      </a:r>
                      <a:r>
                        <a:rPr lang="zh-CN" altLang="en-US" sz="800" b="1" i="0" u="none" strike="noStrike">
                          <a:solidFill>
                            <a:srgbClr val="000000"/>
                          </a:solidFill>
                          <a:effectLst/>
                          <a:latin typeface="Arial"/>
                        </a:rPr>
                        <a:t>洗衣剂</a:t>
                      </a:r>
                    </a:p>
                  </a:txBody>
                  <a:tcPr marL="7114" marR="7114" marT="7116"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endParaRPr lang="en-US" sz="800" b="0" i="0" u="none" strike="noStrike">
                        <a:solidFill>
                          <a:srgbClr val="000000"/>
                        </a:solidFill>
                        <a:effectLst/>
                        <a:latin typeface="Calibri"/>
                      </a:endParaRPr>
                    </a:p>
                  </a:txBody>
                  <a:tcPr marL="7114" marR="7114" marT="711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l" fontAlgn="ctr"/>
                      <a:r>
                        <a:rPr lang="en-US" sz="800" b="1" i="0" u="none" strike="noStrike">
                          <a:solidFill>
                            <a:srgbClr val="000000"/>
                          </a:solidFill>
                          <a:effectLst/>
                          <a:latin typeface="Arial"/>
                        </a:rPr>
                        <a:t>Toner </a:t>
                      </a:r>
                      <a:r>
                        <a:rPr lang="zh-CN" altLang="en-US" sz="800" b="1" i="0" u="none" strike="noStrike">
                          <a:solidFill>
                            <a:srgbClr val="000000"/>
                          </a:solidFill>
                          <a:effectLst/>
                          <a:latin typeface="Arial"/>
                        </a:rPr>
                        <a:t>洁面后调养水</a:t>
                      </a:r>
                    </a:p>
                  </a:txBody>
                  <a:tcPr marL="7114" marR="7114" marT="7116" marB="0" anchor="ctr">
                    <a:lnL>
                      <a:noFill/>
                    </a:lnL>
                    <a:lnR w="12700" cap="flat" cmpd="sng" algn="ctr">
                      <a:solidFill>
                        <a:srgbClr val="000000"/>
                      </a:solidFill>
                      <a:prstDash val="solid"/>
                      <a:round/>
                      <a:headEnd type="none" w="med" len="med"/>
                      <a:tailEnd type="none" w="med" len="med"/>
                    </a:lnR>
                    <a:lnT>
                      <a:noFill/>
                    </a:lnT>
                    <a:lnB>
                      <a:noFill/>
                    </a:lnB>
                  </a:tcPr>
                </a:tc>
              </a:tr>
              <a:tr h="187180">
                <a:tc vMerge="1">
                  <a:txBody>
                    <a:bodyPr/>
                    <a:lstStyle/>
                    <a:p>
                      <a:endParaRPr lang="en-US"/>
                    </a:p>
                  </a:txBody>
                  <a:tcPr/>
                </a:tc>
                <a:tc>
                  <a:txBody>
                    <a:bodyPr/>
                    <a:lstStyle/>
                    <a:p>
                      <a:pPr algn="l" fontAlgn="ctr"/>
                      <a:r>
                        <a:rPr lang="en-US" sz="800" b="1" i="0" u="none" strike="noStrike">
                          <a:solidFill>
                            <a:srgbClr val="000000"/>
                          </a:solidFill>
                          <a:effectLst/>
                          <a:latin typeface="Arial"/>
                        </a:rPr>
                        <a:t>Fabric Softner </a:t>
                      </a:r>
                      <a:r>
                        <a:rPr lang="zh-CN" altLang="en-US" sz="800" b="1" i="0" u="none" strike="noStrike">
                          <a:solidFill>
                            <a:srgbClr val="000000"/>
                          </a:solidFill>
                          <a:effectLst/>
                          <a:latin typeface="Arial"/>
                        </a:rPr>
                        <a:t>衣物柔顺剂</a:t>
                      </a:r>
                    </a:p>
                  </a:txBody>
                  <a:tcPr marL="7114" marR="7114" marT="7116"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endParaRPr lang="en-US" sz="800" b="0" i="0" u="none" strike="noStrike">
                        <a:solidFill>
                          <a:srgbClr val="000000"/>
                        </a:solidFill>
                        <a:effectLst/>
                        <a:latin typeface="Calibri"/>
                      </a:endParaRPr>
                    </a:p>
                  </a:txBody>
                  <a:tcPr marL="7114" marR="7114" marT="711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l" fontAlgn="ctr"/>
                      <a:r>
                        <a:rPr lang="en-US" sz="800" b="1" i="0" u="none" strike="noStrike">
                          <a:solidFill>
                            <a:srgbClr val="000000"/>
                          </a:solidFill>
                          <a:effectLst/>
                          <a:latin typeface="Arial"/>
                        </a:rPr>
                        <a:t>Facial Mask </a:t>
                      </a:r>
                      <a:r>
                        <a:rPr lang="zh-CN" altLang="en-US" sz="800" b="1" i="0" u="none" strike="noStrike">
                          <a:solidFill>
                            <a:srgbClr val="000000"/>
                          </a:solidFill>
                          <a:effectLst/>
                          <a:latin typeface="Arial"/>
                        </a:rPr>
                        <a:t>面膜</a:t>
                      </a:r>
                    </a:p>
                  </a:txBody>
                  <a:tcPr marL="7114" marR="7114" marT="7116" marB="0" anchor="ctr">
                    <a:lnL>
                      <a:noFill/>
                    </a:lnL>
                    <a:lnR w="12700" cap="flat" cmpd="sng" algn="ctr">
                      <a:solidFill>
                        <a:srgbClr val="000000"/>
                      </a:solidFill>
                      <a:prstDash val="solid"/>
                      <a:round/>
                      <a:headEnd type="none" w="med" len="med"/>
                      <a:tailEnd type="none" w="med" len="med"/>
                    </a:lnR>
                    <a:lnT>
                      <a:noFill/>
                    </a:lnT>
                    <a:lnB>
                      <a:noFill/>
                    </a:lnB>
                  </a:tcPr>
                </a:tc>
              </a:tr>
              <a:tr h="196539">
                <a:tc vMerge="1">
                  <a:txBody>
                    <a:bodyPr/>
                    <a:lstStyle/>
                    <a:p>
                      <a:endParaRPr lang="en-US"/>
                    </a:p>
                  </a:txBody>
                  <a:tcPr/>
                </a:tc>
                <a:tc>
                  <a:txBody>
                    <a:bodyPr/>
                    <a:lstStyle/>
                    <a:p>
                      <a:pPr algn="l" fontAlgn="ctr"/>
                      <a:r>
                        <a:rPr lang="en-US" sz="800" b="1" i="0" u="none" strike="noStrike">
                          <a:solidFill>
                            <a:srgbClr val="000000"/>
                          </a:solidFill>
                          <a:effectLst/>
                          <a:latin typeface="Arial"/>
                        </a:rPr>
                        <a:t>Dish Washing Liquid </a:t>
                      </a:r>
                      <a:r>
                        <a:rPr lang="zh-CN" altLang="en-US" sz="800" b="1" i="0" u="none" strike="noStrike">
                          <a:solidFill>
                            <a:srgbClr val="000000"/>
                          </a:solidFill>
                          <a:effectLst/>
                          <a:latin typeface="Arial"/>
                        </a:rPr>
                        <a:t>洗洁精</a:t>
                      </a:r>
                    </a:p>
                  </a:txBody>
                  <a:tcPr marL="7114" marR="7114" marT="7116"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n-US" sz="800" b="0" i="0" u="none" strike="noStrike">
                        <a:solidFill>
                          <a:srgbClr val="000000"/>
                        </a:solidFill>
                        <a:effectLst/>
                        <a:latin typeface="Calibri"/>
                      </a:endParaRPr>
                    </a:p>
                  </a:txBody>
                  <a:tcPr marL="7114" marR="7114" marT="711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l" fontAlgn="ctr"/>
                      <a:r>
                        <a:rPr lang="en-US" sz="800" b="1" i="0" u="none" strike="noStrike">
                          <a:solidFill>
                            <a:srgbClr val="000000"/>
                          </a:solidFill>
                          <a:effectLst/>
                          <a:latin typeface="Arial"/>
                        </a:rPr>
                        <a:t>Skin Moistuizer </a:t>
                      </a:r>
                      <a:r>
                        <a:rPr lang="zh-CN" altLang="en-US" sz="800" b="1" i="0" u="none" strike="noStrike">
                          <a:solidFill>
                            <a:srgbClr val="000000"/>
                          </a:solidFill>
                          <a:effectLst/>
                          <a:latin typeface="Arial"/>
                        </a:rPr>
                        <a:t>护肤品</a:t>
                      </a:r>
                    </a:p>
                  </a:txBody>
                  <a:tcPr marL="7114" marR="7114" marT="7116" marB="0" anchor="ctr">
                    <a:lnL>
                      <a:noFill/>
                    </a:lnL>
                    <a:lnR w="12700" cap="flat" cmpd="sng" algn="ctr">
                      <a:solidFill>
                        <a:srgbClr val="000000"/>
                      </a:solidFill>
                      <a:prstDash val="solid"/>
                      <a:round/>
                      <a:headEnd type="none" w="med" len="med"/>
                      <a:tailEnd type="none" w="med" len="med"/>
                    </a:lnR>
                    <a:lnT>
                      <a:noFill/>
                    </a:lnT>
                    <a:lnB>
                      <a:noFill/>
                    </a:lnB>
                  </a:tcPr>
                </a:tc>
              </a:tr>
              <a:tr h="187180">
                <a:tc>
                  <a:txBody>
                    <a:bodyPr/>
                    <a:lstStyle/>
                    <a:p>
                      <a:pPr algn="l" fontAlgn="t"/>
                      <a:r>
                        <a:rPr lang="en-US" sz="800" b="1" i="0" u="none" strike="noStrike">
                          <a:solidFill>
                            <a:srgbClr val="000000"/>
                          </a:solidFill>
                          <a:effectLst/>
                          <a:latin typeface="Arial"/>
                        </a:rPr>
                        <a:t> </a:t>
                      </a:r>
                    </a:p>
                  </a:txBody>
                  <a:tcPr marL="7114" marR="7114" marT="7116"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fontAlgn="ctr"/>
                      <a:r>
                        <a:rPr lang="en-US" sz="800" b="1" i="0" u="none" strike="noStrike">
                          <a:solidFill>
                            <a:srgbClr val="000000"/>
                          </a:solidFill>
                          <a:effectLst/>
                          <a:latin typeface="Arial"/>
                        </a:rPr>
                        <a:t> </a:t>
                      </a:r>
                    </a:p>
                  </a:txBody>
                  <a:tcPr marL="7114" marR="7114" marT="7116"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endParaRPr lang="en-US" sz="800" b="0" i="0" u="none" strike="noStrike">
                        <a:solidFill>
                          <a:srgbClr val="000000"/>
                        </a:solidFill>
                        <a:effectLst/>
                        <a:latin typeface="Calibri"/>
                      </a:endParaRPr>
                    </a:p>
                  </a:txBody>
                  <a:tcPr marL="7114" marR="7114" marT="7116" marB="0" anchor="b">
                    <a:lnL>
                      <a:noFill/>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l" fontAlgn="ctr"/>
                      <a:r>
                        <a:rPr lang="en-US" sz="800" b="1" i="0" u="none" strike="noStrike">
                          <a:solidFill>
                            <a:srgbClr val="000000"/>
                          </a:solidFill>
                          <a:effectLst/>
                          <a:latin typeface="Arial"/>
                        </a:rPr>
                        <a:t>Razor Blades </a:t>
                      </a:r>
                      <a:r>
                        <a:rPr lang="zh-CN" altLang="en-US" sz="800" b="1" i="0" u="none" strike="noStrike">
                          <a:solidFill>
                            <a:srgbClr val="000000"/>
                          </a:solidFill>
                          <a:effectLst/>
                          <a:latin typeface="Arial"/>
                        </a:rPr>
                        <a:t>剃须刀片</a:t>
                      </a:r>
                    </a:p>
                  </a:txBody>
                  <a:tcPr marL="7114" marR="7114" marT="7116" marB="0" anchor="ctr">
                    <a:lnL>
                      <a:noFill/>
                    </a:lnL>
                    <a:lnR w="12700" cap="flat" cmpd="sng" algn="ctr">
                      <a:solidFill>
                        <a:srgbClr val="000000"/>
                      </a:solidFill>
                      <a:prstDash val="solid"/>
                      <a:round/>
                      <a:headEnd type="none" w="med" len="med"/>
                      <a:tailEnd type="none" w="med" len="med"/>
                    </a:lnR>
                    <a:lnT>
                      <a:noFill/>
                    </a:lnT>
                    <a:lnB>
                      <a:noFill/>
                    </a:lnB>
                  </a:tcPr>
                </a:tc>
              </a:tr>
              <a:tr h="196539">
                <a:tc>
                  <a:txBody>
                    <a:bodyPr/>
                    <a:lstStyle/>
                    <a:p>
                      <a:pPr algn="l" fontAlgn="b"/>
                      <a:endParaRPr lang="en-US" sz="800" b="0" i="0" u="none" strike="noStrike">
                        <a:solidFill>
                          <a:srgbClr val="000000"/>
                        </a:solidFill>
                        <a:effectLst/>
                        <a:latin typeface="Calibri"/>
                      </a:endParaRPr>
                    </a:p>
                  </a:txBody>
                  <a:tcPr marL="7114" marR="7114" marT="7116"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a:endParaRPr>
                    </a:p>
                  </a:txBody>
                  <a:tcPr marL="7114" marR="7114" marT="7116"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a:endParaRPr>
                    </a:p>
                  </a:txBody>
                  <a:tcPr marL="7114" marR="7114" marT="7116" marB="0" anchor="b">
                    <a:lnL>
                      <a:noFill/>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l" fontAlgn="ctr"/>
                      <a:r>
                        <a:rPr lang="en-US" sz="800" b="1" i="0" u="none" strike="noStrike">
                          <a:solidFill>
                            <a:srgbClr val="000000"/>
                          </a:solidFill>
                          <a:effectLst/>
                          <a:latin typeface="Arial"/>
                        </a:rPr>
                        <a:t>Condom </a:t>
                      </a:r>
                      <a:r>
                        <a:rPr lang="zh-CN" altLang="en-US" sz="800" b="1" i="0" u="none" strike="noStrike">
                          <a:solidFill>
                            <a:srgbClr val="000000"/>
                          </a:solidFill>
                          <a:effectLst/>
                          <a:latin typeface="Arial"/>
                        </a:rPr>
                        <a:t>避孕套</a:t>
                      </a:r>
                    </a:p>
                  </a:txBody>
                  <a:tcPr marL="7114" marR="7114" marT="7116" marB="0" anchor="ctr">
                    <a:lnL>
                      <a:noFill/>
                    </a:lnL>
                    <a:lnR w="12700" cap="flat" cmpd="sng" algn="ctr">
                      <a:solidFill>
                        <a:srgbClr val="000000"/>
                      </a:solidFill>
                      <a:prstDash val="solid"/>
                      <a:round/>
                      <a:headEnd type="none" w="med" len="med"/>
                      <a:tailEnd type="none" w="med" len="med"/>
                    </a:lnR>
                    <a:lnT>
                      <a:noFill/>
                    </a:lnT>
                    <a:lnB>
                      <a:noFill/>
                    </a:lnB>
                  </a:tcPr>
                </a:tc>
              </a:tr>
              <a:tr h="187180">
                <a:tc rowSpan="4">
                  <a:txBody>
                    <a:bodyPr/>
                    <a:lstStyle/>
                    <a:p>
                      <a:pPr algn="l" fontAlgn="t"/>
                      <a:r>
                        <a:rPr lang="en-US" sz="800" b="1" i="0" u="none" strike="noStrike">
                          <a:solidFill>
                            <a:srgbClr val="000000"/>
                          </a:solidFill>
                          <a:effectLst/>
                          <a:latin typeface="Arial"/>
                        </a:rPr>
                        <a:t>Insect Control</a:t>
                      </a:r>
                      <a:br>
                        <a:rPr lang="en-US" sz="800" b="1" i="0" u="none" strike="noStrike">
                          <a:solidFill>
                            <a:srgbClr val="000000"/>
                          </a:solidFill>
                          <a:effectLst/>
                          <a:latin typeface="Arial"/>
                        </a:rPr>
                      </a:br>
                      <a:r>
                        <a:rPr lang="zh-CN" altLang="en-US" sz="800" b="1" i="0" u="none" strike="noStrike">
                          <a:solidFill>
                            <a:srgbClr val="000000"/>
                          </a:solidFill>
                          <a:effectLst/>
                          <a:latin typeface="宋体"/>
                        </a:rPr>
                        <a:t>驱虫产品</a:t>
                      </a:r>
                      <a:endParaRPr lang="zh-CN" altLang="en-US" sz="800" b="1" i="0" u="none" strike="noStrike">
                        <a:solidFill>
                          <a:srgbClr val="000000"/>
                        </a:solidFill>
                        <a:effectLst/>
                        <a:latin typeface="Arial"/>
                      </a:endParaRPr>
                    </a:p>
                  </a:txBody>
                  <a:tcPr marL="7114" marR="7114" marT="7116"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800" b="1" i="0" u="none" strike="noStrike">
                          <a:solidFill>
                            <a:srgbClr val="000000"/>
                          </a:solidFill>
                          <a:effectLst/>
                          <a:latin typeface="Arial"/>
                        </a:rPr>
                        <a:t>Insect Bite Treatment </a:t>
                      </a:r>
                      <a:r>
                        <a:rPr lang="zh-CN" altLang="en-US" sz="800" b="1" i="0" u="none" strike="noStrike">
                          <a:solidFill>
                            <a:srgbClr val="000000"/>
                          </a:solidFill>
                          <a:effectLst/>
                          <a:latin typeface="宋体"/>
                        </a:rPr>
                        <a:t>蚊虫叮咬治疗产品</a:t>
                      </a:r>
                      <a:endParaRPr lang="zh-CN" altLang="en-US" sz="800" b="1" i="0" u="none" strike="noStrike">
                        <a:solidFill>
                          <a:srgbClr val="000000"/>
                        </a:solidFill>
                        <a:effectLst/>
                        <a:latin typeface="Arial"/>
                      </a:endParaRPr>
                    </a:p>
                  </a:txBody>
                  <a:tcPr marL="7114" marR="7114" marT="7116"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solidFill>
                          <a:srgbClr val="000000"/>
                        </a:solidFill>
                        <a:effectLst/>
                        <a:latin typeface="Calibri"/>
                      </a:endParaRPr>
                    </a:p>
                  </a:txBody>
                  <a:tcPr marL="7114" marR="7114" marT="711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l" fontAlgn="ctr"/>
                      <a:r>
                        <a:rPr lang="en-US" sz="800" b="1" i="0" u="none" strike="noStrike">
                          <a:solidFill>
                            <a:srgbClr val="000000"/>
                          </a:solidFill>
                          <a:effectLst/>
                          <a:latin typeface="Arial"/>
                        </a:rPr>
                        <a:t>Deodorant </a:t>
                      </a:r>
                      <a:r>
                        <a:rPr lang="zh-CN" altLang="en-US" sz="800" b="1" i="0" u="none" strike="noStrike">
                          <a:solidFill>
                            <a:srgbClr val="000000"/>
                          </a:solidFill>
                          <a:effectLst/>
                          <a:latin typeface="Arial"/>
                        </a:rPr>
                        <a:t>体臭清新剂</a:t>
                      </a:r>
                    </a:p>
                  </a:txBody>
                  <a:tcPr marL="7114" marR="7114" marT="7116"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87180">
                <a:tc vMerge="1">
                  <a:txBody>
                    <a:bodyPr/>
                    <a:lstStyle/>
                    <a:p>
                      <a:endParaRPr lang="en-US"/>
                    </a:p>
                  </a:txBody>
                  <a:tcPr/>
                </a:tc>
                <a:tc>
                  <a:txBody>
                    <a:bodyPr/>
                    <a:lstStyle/>
                    <a:p>
                      <a:pPr algn="l" fontAlgn="ctr"/>
                      <a:r>
                        <a:rPr lang="en-US" sz="800" b="1" i="0" u="none" strike="noStrike">
                          <a:solidFill>
                            <a:srgbClr val="000000"/>
                          </a:solidFill>
                          <a:effectLst/>
                          <a:latin typeface="Arial"/>
                        </a:rPr>
                        <a:t>Insect Repellents </a:t>
                      </a:r>
                      <a:r>
                        <a:rPr lang="zh-CN" altLang="en-US" sz="800" b="1" i="0" u="none" strike="noStrike">
                          <a:solidFill>
                            <a:srgbClr val="000000"/>
                          </a:solidFill>
                          <a:effectLst/>
                          <a:latin typeface="宋体"/>
                        </a:rPr>
                        <a:t>驱蚊虫剂</a:t>
                      </a:r>
                      <a:endParaRPr lang="zh-CN" altLang="en-US" sz="800" b="1" i="0" u="none" strike="noStrike">
                        <a:solidFill>
                          <a:srgbClr val="000000"/>
                        </a:solidFill>
                        <a:effectLst/>
                        <a:latin typeface="Arial"/>
                      </a:endParaRPr>
                    </a:p>
                  </a:txBody>
                  <a:tcPr marL="7114" marR="7114" marT="7116"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Calibri"/>
                      </a:endParaRPr>
                    </a:p>
                  </a:txBody>
                  <a:tcPr marL="7114" marR="7114" marT="711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l" fontAlgn="ctr"/>
                      <a:r>
                        <a:rPr lang="en-US" sz="800" b="1" i="0" u="none" strike="noStrike">
                          <a:solidFill>
                            <a:srgbClr val="000000"/>
                          </a:solidFill>
                          <a:effectLst/>
                          <a:latin typeface="Arial"/>
                        </a:rPr>
                        <a:t>Mouth Wash </a:t>
                      </a:r>
                      <a:r>
                        <a:rPr lang="zh-CN" altLang="en-US" sz="800" b="1" i="0" u="none" strike="noStrike">
                          <a:solidFill>
                            <a:srgbClr val="000000"/>
                          </a:solidFill>
                          <a:effectLst/>
                          <a:latin typeface="Arial"/>
                        </a:rPr>
                        <a:t>漱口水</a:t>
                      </a:r>
                    </a:p>
                  </a:txBody>
                  <a:tcPr marL="7114" marR="7114" marT="7116"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87180">
                <a:tc vMerge="1">
                  <a:txBody>
                    <a:bodyPr/>
                    <a:lstStyle/>
                    <a:p>
                      <a:endParaRPr lang="en-US"/>
                    </a:p>
                  </a:txBody>
                  <a:tcPr/>
                </a:tc>
                <a:tc>
                  <a:txBody>
                    <a:bodyPr/>
                    <a:lstStyle/>
                    <a:p>
                      <a:pPr algn="l" fontAlgn="ctr"/>
                      <a:r>
                        <a:rPr lang="en-US" sz="800" b="1" i="0" u="none" strike="noStrike">
                          <a:solidFill>
                            <a:srgbClr val="000000"/>
                          </a:solidFill>
                          <a:effectLst/>
                          <a:latin typeface="Arial"/>
                        </a:rPr>
                        <a:t>Insecticide </a:t>
                      </a:r>
                      <a:r>
                        <a:rPr lang="zh-CN" altLang="en-US" sz="800" b="1" i="0" u="none" strike="noStrike">
                          <a:solidFill>
                            <a:srgbClr val="000000"/>
                          </a:solidFill>
                          <a:effectLst/>
                          <a:latin typeface="宋体"/>
                        </a:rPr>
                        <a:t>杀虫剂</a:t>
                      </a:r>
                      <a:endParaRPr lang="zh-CN" altLang="en-US" sz="800" b="1" i="0" u="none" strike="noStrike">
                        <a:solidFill>
                          <a:srgbClr val="000000"/>
                        </a:solidFill>
                        <a:effectLst/>
                        <a:latin typeface="Arial"/>
                      </a:endParaRPr>
                    </a:p>
                  </a:txBody>
                  <a:tcPr marL="7114" marR="7114" marT="7116"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Calibri"/>
                      </a:endParaRPr>
                    </a:p>
                  </a:txBody>
                  <a:tcPr marL="7114" marR="7114" marT="711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l" fontAlgn="ctr"/>
                      <a:r>
                        <a:rPr lang="en-US" sz="800" b="1" i="0" u="none" strike="noStrike">
                          <a:solidFill>
                            <a:srgbClr val="000000"/>
                          </a:solidFill>
                          <a:effectLst/>
                          <a:latin typeface="Arial"/>
                        </a:rPr>
                        <a:t> </a:t>
                      </a:r>
                    </a:p>
                  </a:txBody>
                  <a:tcPr marL="7114" marR="7114" marT="7116" marB="0" anchor="ctr">
                    <a:lnL>
                      <a:noFill/>
                    </a:lnL>
                    <a:lnR w="12700" cap="flat" cmpd="sng" algn="ctr">
                      <a:solidFill>
                        <a:srgbClr val="000000"/>
                      </a:solidFill>
                      <a:prstDash val="solid"/>
                      <a:round/>
                      <a:headEnd type="none" w="med" len="med"/>
                      <a:tailEnd type="none" w="med" len="med"/>
                    </a:lnR>
                    <a:lnT>
                      <a:noFill/>
                    </a:lnT>
                    <a:lnB>
                      <a:noFill/>
                    </a:lnB>
                  </a:tcPr>
                </a:tc>
              </a:tr>
              <a:tr h="196539">
                <a:tc vMerge="1">
                  <a:txBody>
                    <a:bodyPr/>
                    <a:lstStyle/>
                    <a:p>
                      <a:endParaRPr lang="en-US"/>
                    </a:p>
                  </a:txBody>
                  <a:tcPr/>
                </a:tc>
                <a:tc>
                  <a:txBody>
                    <a:bodyPr/>
                    <a:lstStyle/>
                    <a:p>
                      <a:pPr algn="l" fontAlgn="ctr"/>
                      <a:r>
                        <a:rPr lang="en-US" sz="800" b="1" i="0" u="none" strike="noStrike">
                          <a:solidFill>
                            <a:srgbClr val="000000"/>
                          </a:solidFill>
                          <a:effectLst/>
                          <a:latin typeface="Arial"/>
                        </a:rPr>
                        <a:t>Electric Moisquito Repeller </a:t>
                      </a:r>
                      <a:r>
                        <a:rPr lang="zh-CN" altLang="en-US" sz="800" b="1" i="0" u="none" strike="noStrike">
                          <a:solidFill>
                            <a:srgbClr val="000000"/>
                          </a:solidFill>
                          <a:effectLst/>
                          <a:latin typeface="宋体"/>
                        </a:rPr>
                        <a:t>电驱蚊器</a:t>
                      </a:r>
                      <a:endParaRPr lang="zh-CN" altLang="en-US" sz="800" b="1" i="0" u="none" strike="noStrike">
                        <a:solidFill>
                          <a:srgbClr val="000000"/>
                        </a:solidFill>
                        <a:effectLst/>
                        <a:latin typeface="Arial"/>
                      </a:endParaRPr>
                    </a:p>
                  </a:txBody>
                  <a:tcPr marL="7114" marR="7114" marT="7116"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a:endParaRPr>
                    </a:p>
                  </a:txBody>
                  <a:tcPr marL="7114" marR="7114" marT="711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l" fontAlgn="ctr"/>
                      <a:r>
                        <a:rPr lang="en-US" sz="800" b="1" i="0" u="none" strike="noStrike">
                          <a:solidFill>
                            <a:srgbClr val="000000"/>
                          </a:solidFill>
                          <a:effectLst/>
                          <a:latin typeface="Arial"/>
                        </a:rPr>
                        <a:t> </a:t>
                      </a:r>
                    </a:p>
                  </a:txBody>
                  <a:tcPr marL="7114" marR="7114" marT="7116"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196539">
                <a:tc>
                  <a:txBody>
                    <a:bodyPr/>
                    <a:lstStyle/>
                    <a:p>
                      <a:pPr algn="l" fontAlgn="t"/>
                      <a:r>
                        <a:rPr lang="en-US" sz="800" b="1" i="0" u="none" strike="noStrike">
                          <a:solidFill>
                            <a:srgbClr val="000000"/>
                          </a:solidFill>
                          <a:effectLst/>
                          <a:latin typeface="Arial"/>
                        </a:rPr>
                        <a:t> </a:t>
                      </a:r>
                    </a:p>
                  </a:txBody>
                  <a:tcPr marL="7114" marR="7114" marT="7116"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b="1" i="0" u="none" strike="noStrike">
                          <a:solidFill>
                            <a:srgbClr val="000000"/>
                          </a:solidFill>
                          <a:effectLst/>
                          <a:latin typeface="Arial"/>
                        </a:rPr>
                        <a:t> </a:t>
                      </a:r>
                    </a:p>
                  </a:txBody>
                  <a:tcPr marL="7114" marR="7114" marT="711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n-US" sz="800" b="0" i="0" u="none" strike="noStrike">
                        <a:solidFill>
                          <a:srgbClr val="000000"/>
                        </a:solidFill>
                        <a:effectLst/>
                        <a:latin typeface="Calibri"/>
                      </a:endParaRPr>
                    </a:p>
                  </a:txBody>
                  <a:tcPr marL="7114" marR="7114" marT="7116"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a:endParaRPr>
                    </a:p>
                  </a:txBody>
                  <a:tcPr marL="7114" marR="7114" marT="711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solidFill>
                          <a:srgbClr val="000000"/>
                        </a:solidFill>
                        <a:effectLst/>
                        <a:latin typeface="Calibri"/>
                      </a:endParaRPr>
                    </a:p>
                  </a:txBody>
                  <a:tcPr marL="7114" marR="7114" marT="7116" marB="0" anchor="b">
                    <a:lnL>
                      <a:noFill/>
                    </a:lnL>
                    <a:lnR>
                      <a:noFill/>
                    </a:lnR>
                    <a:lnT w="12700" cap="flat" cmpd="sng" algn="ctr">
                      <a:solidFill>
                        <a:srgbClr val="000000"/>
                      </a:solidFill>
                      <a:prstDash val="solid"/>
                      <a:round/>
                      <a:headEnd type="none" w="med" len="med"/>
                      <a:tailEnd type="none" w="med" len="med"/>
                    </a:lnT>
                    <a:lnB>
                      <a:noFill/>
                    </a:lnB>
                  </a:tcPr>
                </a:tc>
              </a:tr>
              <a:tr h="187180">
                <a:tc rowSpan="4">
                  <a:txBody>
                    <a:bodyPr/>
                    <a:lstStyle/>
                    <a:p>
                      <a:pPr algn="l" fontAlgn="t"/>
                      <a:r>
                        <a:rPr lang="en-US" sz="800" b="1" i="0" u="none" strike="noStrike">
                          <a:solidFill>
                            <a:srgbClr val="000000"/>
                          </a:solidFill>
                          <a:effectLst/>
                          <a:latin typeface="Arial"/>
                        </a:rPr>
                        <a:t>Hair Products</a:t>
                      </a:r>
                      <a:br>
                        <a:rPr lang="en-US" sz="800" b="1" i="0" u="none" strike="noStrike">
                          <a:solidFill>
                            <a:srgbClr val="000000"/>
                          </a:solidFill>
                          <a:effectLst/>
                          <a:latin typeface="Arial"/>
                        </a:rPr>
                      </a:br>
                      <a:r>
                        <a:rPr lang="zh-CN" altLang="en-US" sz="800" b="1" i="0" u="none" strike="noStrike">
                          <a:solidFill>
                            <a:srgbClr val="000000"/>
                          </a:solidFill>
                          <a:effectLst/>
                          <a:latin typeface="宋体"/>
                        </a:rPr>
                        <a:t>头发护理</a:t>
                      </a:r>
                      <a:endParaRPr lang="zh-CN" altLang="en-US" sz="800" b="1" i="0" u="none" strike="noStrike">
                        <a:solidFill>
                          <a:srgbClr val="000000"/>
                        </a:solidFill>
                        <a:effectLst/>
                        <a:latin typeface="Arial"/>
                      </a:endParaRPr>
                    </a:p>
                  </a:txBody>
                  <a:tcPr marL="7114" marR="7114" marT="7116"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800" b="1" i="0" u="none" strike="noStrike">
                          <a:solidFill>
                            <a:srgbClr val="000000"/>
                          </a:solidFill>
                          <a:effectLst/>
                          <a:latin typeface="Arial"/>
                        </a:rPr>
                        <a:t>Shampoo </a:t>
                      </a:r>
                      <a:r>
                        <a:rPr lang="zh-CN" altLang="en-US" sz="800" b="1" i="0" u="none" strike="noStrike">
                          <a:solidFill>
                            <a:srgbClr val="000000"/>
                          </a:solidFill>
                          <a:effectLst/>
                          <a:latin typeface="宋体"/>
                        </a:rPr>
                        <a:t>洗发水</a:t>
                      </a:r>
                      <a:endParaRPr lang="zh-CN" altLang="en-US" sz="800" b="1" i="0" u="none" strike="noStrike">
                        <a:solidFill>
                          <a:srgbClr val="000000"/>
                        </a:solidFill>
                        <a:effectLst/>
                        <a:latin typeface="Arial"/>
                      </a:endParaRPr>
                    </a:p>
                  </a:txBody>
                  <a:tcPr marL="7114" marR="7114" marT="7116"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solidFill>
                          <a:srgbClr val="000000"/>
                        </a:solidFill>
                        <a:effectLst/>
                        <a:latin typeface="Calibri"/>
                      </a:endParaRPr>
                    </a:p>
                  </a:txBody>
                  <a:tcPr marL="7114" marR="7114" marT="7116"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solidFill>
                          <a:srgbClr val="000000"/>
                        </a:solidFill>
                        <a:effectLst/>
                        <a:latin typeface="Calibri"/>
                      </a:endParaRPr>
                    </a:p>
                  </a:txBody>
                  <a:tcPr marL="7114" marR="7114" marT="7116"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a:endParaRPr>
                    </a:p>
                  </a:txBody>
                  <a:tcPr marL="7114" marR="7114" marT="7116" marB="0" anchor="b">
                    <a:lnL>
                      <a:noFill/>
                    </a:lnL>
                    <a:lnR>
                      <a:noFill/>
                    </a:lnR>
                    <a:lnT>
                      <a:noFill/>
                    </a:lnT>
                    <a:lnB>
                      <a:noFill/>
                    </a:lnB>
                  </a:tcPr>
                </a:tc>
              </a:tr>
              <a:tr h="187180">
                <a:tc vMerge="1">
                  <a:txBody>
                    <a:bodyPr/>
                    <a:lstStyle/>
                    <a:p>
                      <a:endParaRPr lang="en-US"/>
                    </a:p>
                  </a:txBody>
                  <a:tcPr/>
                </a:tc>
                <a:tc>
                  <a:txBody>
                    <a:bodyPr/>
                    <a:lstStyle/>
                    <a:p>
                      <a:pPr algn="l" fontAlgn="ctr"/>
                      <a:r>
                        <a:rPr lang="en-US" sz="800" b="1" i="0" u="none" strike="noStrike">
                          <a:solidFill>
                            <a:srgbClr val="000000"/>
                          </a:solidFill>
                          <a:effectLst/>
                          <a:latin typeface="Arial"/>
                        </a:rPr>
                        <a:t>Hair Styling Product </a:t>
                      </a:r>
                      <a:r>
                        <a:rPr lang="zh-CN" altLang="en-US" sz="800" b="1" i="0" u="none" strike="noStrike">
                          <a:solidFill>
                            <a:srgbClr val="000000"/>
                          </a:solidFill>
                          <a:effectLst/>
                          <a:latin typeface="宋体"/>
                        </a:rPr>
                        <a:t>头发定型产品</a:t>
                      </a:r>
                      <a:endParaRPr lang="zh-CN" altLang="en-US" sz="800" b="1" i="0" u="none" strike="noStrike">
                        <a:solidFill>
                          <a:srgbClr val="000000"/>
                        </a:solidFill>
                        <a:effectLst/>
                        <a:latin typeface="Arial"/>
                      </a:endParaRPr>
                    </a:p>
                  </a:txBody>
                  <a:tcPr marL="7114" marR="7114" marT="7116"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Calibri"/>
                      </a:endParaRPr>
                    </a:p>
                  </a:txBody>
                  <a:tcPr marL="7114" marR="7114" marT="7116"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solidFill>
                          <a:srgbClr val="000000"/>
                        </a:solidFill>
                        <a:effectLst/>
                        <a:latin typeface="Calibri"/>
                      </a:endParaRPr>
                    </a:p>
                  </a:txBody>
                  <a:tcPr marL="7114" marR="7114" marT="7116"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a:endParaRPr>
                    </a:p>
                  </a:txBody>
                  <a:tcPr marL="7114" marR="7114" marT="7116" marB="0" anchor="b">
                    <a:lnL>
                      <a:noFill/>
                    </a:lnL>
                    <a:lnR>
                      <a:noFill/>
                    </a:lnR>
                    <a:lnT>
                      <a:noFill/>
                    </a:lnT>
                    <a:lnB>
                      <a:noFill/>
                    </a:lnB>
                  </a:tcPr>
                </a:tc>
              </a:tr>
              <a:tr h="187180">
                <a:tc vMerge="1">
                  <a:txBody>
                    <a:bodyPr/>
                    <a:lstStyle/>
                    <a:p>
                      <a:endParaRPr lang="en-US"/>
                    </a:p>
                  </a:txBody>
                  <a:tcPr/>
                </a:tc>
                <a:tc>
                  <a:txBody>
                    <a:bodyPr/>
                    <a:lstStyle/>
                    <a:p>
                      <a:pPr algn="l" fontAlgn="ctr"/>
                      <a:r>
                        <a:rPr lang="en-US" sz="800" b="1" i="0" u="none" strike="noStrike">
                          <a:solidFill>
                            <a:srgbClr val="000000"/>
                          </a:solidFill>
                          <a:effectLst/>
                          <a:latin typeface="Arial"/>
                        </a:rPr>
                        <a:t>Hair Conditioner </a:t>
                      </a:r>
                      <a:r>
                        <a:rPr lang="zh-CN" altLang="en-US" sz="800" b="1" i="0" u="none" strike="noStrike">
                          <a:solidFill>
                            <a:srgbClr val="000000"/>
                          </a:solidFill>
                          <a:effectLst/>
                          <a:latin typeface="宋体"/>
                        </a:rPr>
                        <a:t>护发素</a:t>
                      </a:r>
                      <a:endParaRPr lang="zh-CN" altLang="en-US" sz="800" b="1" i="0" u="none" strike="noStrike">
                        <a:solidFill>
                          <a:srgbClr val="000000"/>
                        </a:solidFill>
                        <a:effectLst/>
                        <a:latin typeface="Arial"/>
                      </a:endParaRPr>
                    </a:p>
                  </a:txBody>
                  <a:tcPr marL="7114" marR="7114" marT="7116"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Calibri"/>
                      </a:endParaRPr>
                    </a:p>
                  </a:txBody>
                  <a:tcPr marL="7114" marR="7114" marT="7116"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solidFill>
                          <a:srgbClr val="000000"/>
                        </a:solidFill>
                        <a:effectLst/>
                        <a:latin typeface="Calibri"/>
                      </a:endParaRPr>
                    </a:p>
                  </a:txBody>
                  <a:tcPr marL="7114" marR="7114" marT="7116"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a:endParaRPr>
                    </a:p>
                  </a:txBody>
                  <a:tcPr marL="7114" marR="7114" marT="7116" marB="0" anchor="b">
                    <a:lnL>
                      <a:noFill/>
                    </a:lnL>
                    <a:lnR>
                      <a:noFill/>
                    </a:lnR>
                    <a:lnT>
                      <a:noFill/>
                    </a:lnT>
                    <a:lnB>
                      <a:noFill/>
                    </a:lnB>
                  </a:tcPr>
                </a:tc>
              </a:tr>
              <a:tr h="196539">
                <a:tc vMerge="1">
                  <a:txBody>
                    <a:bodyPr/>
                    <a:lstStyle/>
                    <a:p>
                      <a:endParaRPr lang="en-US"/>
                    </a:p>
                  </a:txBody>
                  <a:tcPr/>
                </a:tc>
                <a:tc>
                  <a:txBody>
                    <a:bodyPr/>
                    <a:lstStyle/>
                    <a:p>
                      <a:pPr algn="l" fontAlgn="ctr"/>
                      <a:r>
                        <a:rPr lang="en-US" sz="800" b="1" i="0" u="none" strike="noStrike">
                          <a:solidFill>
                            <a:srgbClr val="000000"/>
                          </a:solidFill>
                          <a:effectLst/>
                          <a:latin typeface="Arial"/>
                        </a:rPr>
                        <a:t>Hair Coloring </a:t>
                      </a:r>
                      <a:r>
                        <a:rPr lang="zh-CN" altLang="en-US" sz="800" b="1" i="0" u="none" strike="noStrike">
                          <a:solidFill>
                            <a:srgbClr val="000000"/>
                          </a:solidFill>
                          <a:effectLst/>
                          <a:latin typeface="Arial"/>
                        </a:rPr>
                        <a:t>染发剂</a:t>
                      </a:r>
                    </a:p>
                  </a:txBody>
                  <a:tcPr marL="7114" marR="7114" marT="7116"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a:endParaRPr>
                    </a:p>
                  </a:txBody>
                  <a:tcPr marL="7114" marR="7114" marT="7116"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800" b="0" i="0" u="none" strike="noStrike">
                        <a:solidFill>
                          <a:srgbClr val="000000"/>
                        </a:solidFill>
                        <a:effectLst/>
                        <a:latin typeface="Calibri"/>
                      </a:endParaRPr>
                    </a:p>
                  </a:txBody>
                  <a:tcPr marL="7114" marR="7114" marT="7116" marB="0" anchor="b">
                    <a:lnL>
                      <a:noFill/>
                    </a:lnL>
                    <a:lnR>
                      <a:noFill/>
                    </a:lnR>
                    <a:lnT>
                      <a:noFill/>
                    </a:lnT>
                    <a:lnB>
                      <a:noFill/>
                    </a:lnB>
                  </a:tcPr>
                </a:tc>
                <a:tc>
                  <a:txBody>
                    <a:bodyPr/>
                    <a:lstStyle/>
                    <a:p>
                      <a:pPr algn="l" fontAlgn="b"/>
                      <a:endParaRPr lang="en-US" sz="800" b="0" i="0" u="none" strike="noStrike" dirty="0">
                        <a:solidFill>
                          <a:srgbClr val="000000"/>
                        </a:solidFill>
                        <a:effectLst/>
                        <a:latin typeface="Calibri"/>
                      </a:endParaRPr>
                    </a:p>
                  </a:txBody>
                  <a:tcPr marL="7114" marR="7114" marT="7116" marB="0" anchor="b">
                    <a:lnL>
                      <a:noFill/>
                    </a:lnL>
                    <a:lnR>
                      <a:noFill/>
                    </a:lnR>
                    <a:lnT>
                      <a:noFill/>
                    </a:lnT>
                    <a:lnB>
                      <a:noFill/>
                    </a:lnB>
                  </a:tcPr>
                </a:tc>
              </a:tr>
            </a:tbl>
          </a:graphicData>
        </a:graphic>
      </p:graphicFrame>
    </p:spTree>
    <p:extLst>
      <p:ext uri="{BB962C8B-B14F-4D97-AF65-F5344CB8AC3E}">
        <p14:creationId xmlns:p14="http://schemas.microsoft.com/office/powerpoint/2010/main" val="3239156306"/>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360114" y="395064"/>
            <a:ext cx="8388350" cy="801688"/>
          </a:xfrm>
        </p:spPr>
        <p:txBody>
          <a:bodyPr/>
          <a:lstStyle/>
          <a:p>
            <a:pPr eaLnBrk="1" hangingPunct="1"/>
            <a:r>
              <a:rPr lang="en-US" altLang="zh-CN" sz="2200" b="1" dirty="0" smtClean="0">
                <a:latin typeface="Arial" pitchFamily="34" charset="0"/>
                <a:ea typeface="宋体" pitchFamily="2" charset="-122"/>
                <a:cs typeface="Arial" pitchFamily="34" charset="0"/>
              </a:rPr>
              <a:t>Food, Non-Food MAT Value Growth Rate in Hypermarkets</a:t>
            </a:r>
            <a:br>
              <a:rPr lang="en-US" altLang="zh-CN" sz="2200" b="1" dirty="0" smtClean="0">
                <a:latin typeface="Arial" pitchFamily="34" charset="0"/>
                <a:ea typeface="宋体" pitchFamily="2" charset="-122"/>
                <a:cs typeface="Arial" pitchFamily="34" charset="0"/>
              </a:rPr>
            </a:br>
            <a:r>
              <a:rPr lang="zh-CN" altLang="en-US" sz="2200" b="1" dirty="0" smtClean="0">
                <a:latin typeface="Arial" pitchFamily="34" charset="0"/>
                <a:ea typeface="宋体" pitchFamily="2" charset="-122"/>
                <a:cs typeface="Arial" pitchFamily="34" charset="0"/>
              </a:rPr>
              <a:t>大卖场 食品类和非食品类 </a:t>
            </a:r>
            <a:r>
              <a:rPr lang="en-US" altLang="zh-CN" sz="2200" b="1" dirty="0" smtClean="0">
                <a:latin typeface="Arial" pitchFamily="34" charset="0"/>
                <a:ea typeface="宋体" pitchFamily="2" charset="-122"/>
                <a:cs typeface="Arial" pitchFamily="34" charset="0"/>
              </a:rPr>
              <a:t>MAT</a:t>
            </a:r>
            <a:r>
              <a:rPr lang="zh-CN" altLang="en-US" sz="2200" b="1" dirty="0" smtClean="0">
                <a:latin typeface="Arial" pitchFamily="34" charset="0"/>
                <a:ea typeface="宋体" pitchFamily="2" charset="-122"/>
                <a:cs typeface="Arial" pitchFamily="34" charset="0"/>
              </a:rPr>
              <a:t>销售额增长率</a:t>
            </a:r>
          </a:p>
        </p:txBody>
      </p:sp>
      <p:graphicFrame>
        <p:nvGraphicFramePr>
          <p:cNvPr id="4" name="Chart 3" descr="@Chart|R29_|0|0|1|1"/>
          <p:cNvGraphicFramePr/>
          <p:nvPr>
            <p:extLst>
              <p:ext uri="{D42A27DB-BD31-4B8C-83A1-F6EECF244321}">
                <p14:modId xmlns:p14="http://schemas.microsoft.com/office/powerpoint/2010/main" val="225806797"/>
              </p:ext>
            </p:extLst>
          </p:nvPr>
        </p:nvGraphicFramePr>
        <p:xfrm>
          <a:off x="1619672" y="1628800"/>
          <a:ext cx="5976664" cy="4392488"/>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1979712" y="6145559"/>
            <a:ext cx="5184576" cy="307777"/>
          </a:xfrm>
          <a:prstGeom prst="rect">
            <a:avLst/>
          </a:prstGeom>
          <a:noFill/>
        </p:spPr>
        <p:txBody>
          <a:bodyPr wrap="square" rtlCol="0">
            <a:spAutoFit/>
          </a:bodyPr>
          <a:lstStyle/>
          <a:p>
            <a:pPr algn="ctr"/>
            <a:r>
              <a:rPr lang="en-US" altLang="zh-CN" sz="1400" b="1" dirty="0" smtClean="0"/>
              <a:t>Value % Chg </a:t>
            </a:r>
            <a:r>
              <a:rPr lang="en-US" altLang="zh-CN" sz="1400" b="1" dirty="0"/>
              <a:t>YA </a:t>
            </a:r>
            <a:r>
              <a:rPr lang="zh-CN" altLang="en-US" sz="1400" b="1" dirty="0"/>
              <a:t>销售额增幅</a:t>
            </a:r>
            <a:r>
              <a:rPr lang="en-US" altLang="zh-CN" sz="1400" b="1" dirty="0"/>
              <a:t>[</a:t>
            </a:r>
            <a:r>
              <a:rPr lang="zh-CN" altLang="en-US" sz="1400" b="1" dirty="0"/>
              <a:t>对比去年同同期</a:t>
            </a:r>
            <a:r>
              <a:rPr lang="en-US" altLang="zh-CN" sz="1400" b="1" dirty="0" smtClean="0"/>
              <a:t>]</a:t>
            </a:r>
            <a:endParaRPr lang="en-US" altLang="zh-CN" sz="1400" b="1" dirty="0"/>
          </a:p>
        </p:txBody>
      </p:sp>
    </p:spTree>
    <p:extLst>
      <p:ext uri="{BB962C8B-B14F-4D97-AF65-F5344CB8AC3E}">
        <p14:creationId xmlns:p14="http://schemas.microsoft.com/office/powerpoint/2010/main" val="32228063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288106" y="274638"/>
            <a:ext cx="8388350" cy="801687"/>
          </a:xfrm>
        </p:spPr>
        <p:txBody>
          <a:bodyPr/>
          <a:lstStyle/>
          <a:p>
            <a:pPr eaLnBrk="1" hangingPunct="1"/>
            <a:r>
              <a:rPr lang="en-US" altLang="zh-CN" sz="2200" b="1" dirty="0" smtClean="0">
                <a:latin typeface="Arial" pitchFamily="34" charset="0"/>
                <a:ea typeface="宋体" pitchFamily="2" charset="-122"/>
                <a:cs typeface="Arial" pitchFamily="34" charset="0"/>
              </a:rPr>
              <a:t>GDP Growth</a:t>
            </a:r>
            <a:r>
              <a:rPr lang="zh-CN" altLang="en-US" sz="2200" b="1" dirty="0" smtClean="0">
                <a:latin typeface="Arial" pitchFamily="34" charset="0"/>
                <a:ea typeface="宋体" pitchFamily="2" charset="-122"/>
                <a:cs typeface="Arial" pitchFamily="34" charset="0"/>
              </a:rPr>
              <a:t> </a:t>
            </a:r>
            <a:r>
              <a:rPr lang="en-US" altLang="zh-CN" sz="2200" b="1" dirty="0" smtClean="0">
                <a:latin typeface="Arial" pitchFamily="34" charset="0"/>
                <a:ea typeface="宋体" pitchFamily="2" charset="-122"/>
                <a:cs typeface="Arial" pitchFamily="34" charset="0"/>
              </a:rPr>
              <a:t>vs. YA </a:t>
            </a:r>
            <a:r>
              <a:rPr lang="zh-CN" altLang="en-US" sz="2200" b="1" dirty="0" smtClean="0">
                <a:latin typeface="Arial" pitchFamily="34" charset="0"/>
                <a:ea typeface="宋体" pitchFamily="2" charset="-122"/>
                <a:cs typeface="Arial" pitchFamily="34" charset="0"/>
              </a:rPr>
              <a:t>％</a:t>
            </a:r>
            <a:br>
              <a:rPr lang="zh-CN" altLang="en-US" sz="2200" b="1" dirty="0" smtClean="0">
                <a:latin typeface="Arial" pitchFamily="34" charset="0"/>
                <a:ea typeface="宋体" pitchFamily="2" charset="-122"/>
                <a:cs typeface="Arial" pitchFamily="34" charset="0"/>
              </a:rPr>
            </a:br>
            <a:r>
              <a:rPr lang="zh-CN" altLang="en-US" sz="2200" b="1" dirty="0" smtClean="0">
                <a:latin typeface="Arial" pitchFamily="34" charset="0"/>
                <a:ea typeface="宋体" pitchFamily="2" charset="-122"/>
                <a:cs typeface="Arial" pitchFamily="34" charset="0"/>
              </a:rPr>
              <a:t>国内生产总值对比去年同期增幅 ％</a:t>
            </a:r>
            <a:endParaRPr lang="en-US" altLang="zh-CN" sz="2200" b="1" dirty="0" smtClean="0">
              <a:latin typeface="Arial" pitchFamily="34" charset="0"/>
              <a:ea typeface="宋体" pitchFamily="2" charset="-122"/>
              <a:cs typeface="Arial" pitchFamily="34" charset="0"/>
            </a:endParaRPr>
          </a:p>
        </p:txBody>
      </p:sp>
      <p:sp>
        <p:nvSpPr>
          <p:cNvPr id="13315" name="Text Box 4"/>
          <p:cNvSpPr txBox="1">
            <a:spLocks noChangeArrowheads="1"/>
          </p:cNvSpPr>
          <p:nvPr/>
        </p:nvSpPr>
        <p:spPr bwMode="auto">
          <a:xfrm>
            <a:off x="2466975" y="5608638"/>
            <a:ext cx="5018088"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lgn="ctr">
                <a:solidFill>
                  <a:srgbClr val="000000"/>
                </a:solidFill>
                <a:miter lim="800000"/>
                <a:headEnd/>
                <a:tailEnd/>
              </a14:hiddenLine>
            </a:ext>
          </a:extLst>
        </p:spPr>
        <p:txBody>
          <a:bodyPr>
            <a:spAutoFit/>
          </a:bodyPr>
          <a:lstStyle>
            <a:lvl1pPr eaLnBrk="0" hangingPunct="0">
              <a:defRPr sz="1300" b="1">
                <a:solidFill>
                  <a:srgbClr val="FF6600"/>
                </a:solidFill>
                <a:latin typeface="Arial" pitchFamily="34" charset="0"/>
                <a:ea typeface="楷体_GB2312" pitchFamily="49" charset="-122"/>
              </a:defRPr>
            </a:lvl1pPr>
            <a:lvl2pPr marL="742950" indent="-285750" eaLnBrk="0" hangingPunct="0">
              <a:defRPr sz="1300" b="1">
                <a:solidFill>
                  <a:srgbClr val="FF6600"/>
                </a:solidFill>
                <a:latin typeface="Arial" pitchFamily="34" charset="0"/>
                <a:ea typeface="楷体_GB2312" pitchFamily="49" charset="-122"/>
              </a:defRPr>
            </a:lvl2pPr>
            <a:lvl3pPr marL="1143000" indent="-228600" eaLnBrk="0" hangingPunct="0">
              <a:defRPr sz="1300" b="1">
                <a:solidFill>
                  <a:srgbClr val="FF6600"/>
                </a:solidFill>
                <a:latin typeface="Arial" pitchFamily="34" charset="0"/>
                <a:ea typeface="楷体_GB2312" pitchFamily="49" charset="-122"/>
              </a:defRPr>
            </a:lvl3pPr>
            <a:lvl4pPr marL="1600200" indent="-228600" eaLnBrk="0" hangingPunct="0">
              <a:defRPr sz="1300" b="1">
                <a:solidFill>
                  <a:srgbClr val="FF6600"/>
                </a:solidFill>
                <a:latin typeface="Arial" pitchFamily="34" charset="0"/>
                <a:ea typeface="楷体_GB2312" pitchFamily="49" charset="-122"/>
              </a:defRPr>
            </a:lvl4pPr>
            <a:lvl5pPr marL="2057400" indent="-228600" eaLnBrk="0" hangingPunct="0">
              <a:defRPr sz="1300" b="1">
                <a:solidFill>
                  <a:srgbClr val="FF6600"/>
                </a:solidFill>
                <a:latin typeface="Arial" pitchFamily="34" charset="0"/>
                <a:ea typeface="楷体_GB2312" pitchFamily="49" charset="-122"/>
              </a:defRPr>
            </a:lvl5pPr>
            <a:lvl6pPr marL="2514600" indent="-228600" eaLnBrk="0" fontAlgn="base" hangingPunct="0">
              <a:spcBef>
                <a:spcPct val="0"/>
              </a:spcBef>
              <a:spcAft>
                <a:spcPct val="0"/>
              </a:spcAft>
              <a:defRPr sz="1300" b="1">
                <a:solidFill>
                  <a:srgbClr val="FF6600"/>
                </a:solidFill>
                <a:latin typeface="Arial" pitchFamily="34" charset="0"/>
                <a:ea typeface="楷体_GB2312" pitchFamily="49" charset="-122"/>
              </a:defRPr>
            </a:lvl6pPr>
            <a:lvl7pPr marL="2971800" indent="-228600" eaLnBrk="0" fontAlgn="base" hangingPunct="0">
              <a:spcBef>
                <a:spcPct val="0"/>
              </a:spcBef>
              <a:spcAft>
                <a:spcPct val="0"/>
              </a:spcAft>
              <a:defRPr sz="1300" b="1">
                <a:solidFill>
                  <a:srgbClr val="FF6600"/>
                </a:solidFill>
                <a:latin typeface="Arial" pitchFamily="34" charset="0"/>
                <a:ea typeface="楷体_GB2312" pitchFamily="49" charset="-122"/>
              </a:defRPr>
            </a:lvl7pPr>
            <a:lvl8pPr marL="3429000" indent="-228600" eaLnBrk="0" fontAlgn="base" hangingPunct="0">
              <a:spcBef>
                <a:spcPct val="0"/>
              </a:spcBef>
              <a:spcAft>
                <a:spcPct val="0"/>
              </a:spcAft>
              <a:defRPr sz="1300" b="1">
                <a:solidFill>
                  <a:srgbClr val="FF6600"/>
                </a:solidFill>
                <a:latin typeface="Arial" pitchFamily="34" charset="0"/>
                <a:ea typeface="楷体_GB2312" pitchFamily="49" charset="-122"/>
              </a:defRPr>
            </a:lvl8pPr>
            <a:lvl9pPr marL="3886200" indent="-228600" eaLnBrk="0" fontAlgn="base" hangingPunct="0">
              <a:spcBef>
                <a:spcPct val="0"/>
              </a:spcBef>
              <a:spcAft>
                <a:spcPct val="0"/>
              </a:spcAft>
              <a:defRPr sz="1300" b="1">
                <a:solidFill>
                  <a:srgbClr val="FF6600"/>
                </a:solidFill>
                <a:latin typeface="Arial" pitchFamily="34" charset="0"/>
                <a:ea typeface="楷体_GB2312" pitchFamily="49" charset="-122"/>
              </a:defRPr>
            </a:lvl9pPr>
          </a:lstStyle>
          <a:p>
            <a:pPr>
              <a:lnSpc>
                <a:spcPct val="70000"/>
              </a:lnSpc>
              <a:spcBef>
                <a:spcPct val="50000"/>
              </a:spcBef>
            </a:pPr>
            <a:r>
              <a:rPr lang="en-US" altLang="zh-CN" sz="1200" b="0" dirty="0">
                <a:solidFill>
                  <a:schemeClr val="bg2"/>
                </a:solidFill>
                <a:ea typeface="宋体" pitchFamily="2" charset="-122"/>
                <a:cs typeface="楷体_GB2312" pitchFamily="49" charset="-122"/>
              </a:rPr>
              <a:t>Data source: National Statistics Bureau (Quarterly Update)</a:t>
            </a:r>
          </a:p>
          <a:p>
            <a:pPr>
              <a:lnSpc>
                <a:spcPct val="70000"/>
              </a:lnSpc>
              <a:spcBef>
                <a:spcPct val="50000"/>
              </a:spcBef>
            </a:pPr>
            <a:r>
              <a:rPr lang="zh-CN" altLang="en-US" sz="1200" b="0" dirty="0">
                <a:solidFill>
                  <a:schemeClr val="bg2"/>
                </a:solidFill>
                <a:ea typeface="宋体" pitchFamily="2" charset="-122"/>
                <a:cs typeface="楷体_GB2312" pitchFamily="49" charset="-122"/>
              </a:rPr>
              <a:t>数据来源：国家统计局 （季度更新</a:t>
            </a:r>
            <a:r>
              <a:rPr lang="zh-CN" altLang="en-US" sz="1200" b="0" dirty="0" smtClean="0">
                <a:solidFill>
                  <a:schemeClr val="bg2"/>
                </a:solidFill>
                <a:ea typeface="宋体" pitchFamily="2" charset="-122"/>
                <a:cs typeface="楷体_GB2312" pitchFamily="49" charset="-122"/>
              </a:rPr>
              <a:t>）</a:t>
            </a:r>
            <a:endParaRPr lang="en-US" altLang="zh-CN" sz="1200" b="0" dirty="0">
              <a:solidFill>
                <a:schemeClr val="bg2"/>
              </a:solidFill>
              <a:ea typeface="宋体" pitchFamily="2" charset="-122"/>
              <a:cs typeface="楷体_GB2312" pitchFamily="49" charset="-122"/>
            </a:endParaRPr>
          </a:p>
        </p:txBody>
      </p:sp>
      <p:graphicFrame>
        <p:nvGraphicFramePr>
          <p:cNvPr id="13316" name="Object 2"/>
          <p:cNvGraphicFramePr>
            <a:graphicFrameLocks/>
          </p:cNvGraphicFramePr>
          <p:nvPr>
            <p:extLst>
              <p:ext uri="{D42A27DB-BD31-4B8C-83A1-F6EECF244321}">
                <p14:modId xmlns:p14="http://schemas.microsoft.com/office/powerpoint/2010/main" val="2699706316"/>
              </p:ext>
            </p:extLst>
          </p:nvPr>
        </p:nvGraphicFramePr>
        <p:xfrm>
          <a:off x="250825" y="1412875"/>
          <a:ext cx="8763000" cy="4448175"/>
        </p:xfrm>
        <a:graphic>
          <a:graphicData uri="http://schemas.openxmlformats.org/presentationml/2006/ole">
            <mc:AlternateContent xmlns:mc="http://schemas.openxmlformats.org/markup-compatibility/2006">
              <mc:Choice xmlns:v="urn:schemas-microsoft-com:vml" Requires="v">
                <p:oleObj spid="_x0000_s1836" name="Worksheet" r:id="rId4" imgW="8867792" imgH="3867127" progId="Excel.Sheet.8">
                  <p:embed/>
                </p:oleObj>
              </mc:Choice>
              <mc:Fallback>
                <p:oleObj name="Worksheet" r:id="rId4" imgW="8867792" imgH="3867127" progId="Excel.Sheet.8">
                  <p:embed/>
                  <p:pic>
                    <p:nvPicPr>
                      <p:cNvPr id="0" name=""/>
                      <p:cNvPicPr>
                        <a:picLocks noChangeArrowheads="1"/>
                      </p:cNvPicPr>
                      <p:nvPr/>
                    </p:nvPicPr>
                    <p:blipFill>
                      <a:blip r:embed="rId5"/>
                      <a:srcRect/>
                      <a:stretch>
                        <a:fillRect/>
                      </a:stretch>
                    </p:blipFill>
                    <p:spPr bwMode="auto">
                      <a:xfrm>
                        <a:off x="250825" y="1412875"/>
                        <a:ext cx="8763000" cy="4448175"/>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3627771683"/>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title" idx="4294967295"/>
          </p:nvPr>
        </p:nvSpPr>
        <p:spPr>
          <a:xfrm>
            <a:off x="360114" y="611089"/>
            <a:ext cx="8388350" cy="801687"/>
          </a:xfrm>
        </p:spPr>
        <p:txBody>
          <a:bodyPr/>
          <a:lstStyle/>
          <a:p>
            <a:pPr eaLnBrk="1" hangingPunct="1"/>
            <a:r>
              <a:rPr lang="en-US" altLang="zh-CN" sz="2200" b="1" dirty="0" smtClean="0">
                <a:latin typeface="Arial" pitchFamily="34" charset="0"/>
                <a:ea typeface="宋体" pitchFamily="2" charset="-122"/>
                <a:cs typeface="Arial" pitchFamily="34" charset="0"/>
              </a:rPr>
              <a:t>Food, Non-Food Weekly Value Sales in Hypermarkets</a:t>
            </a:r>
            <a:br>
              <a:rPr lang="en-US" altLang="zh-CN" sz="2200" b="1" dirty="0" smtClean="0">
                <a:latin typeface="Arial" pitchFamily="34" charset="0"/>
                <a:ea typeface="宋体" pitchFamily="2" charset="-122"/>
                <a:cs typeface="Arial" pitchFamily="34" charset="0"/>
              </a:rPr>
            </a:br>
            <a:r>
              <a:rPr lang="zh-CN" altLang="en-US" sz="2200" b="1" dirty="0" smtClean="0">
                <a:latin typeface="Arial" pitchFamily="34" charset="0"/>
                <a:ea typeface="宋体" pitchFamily="2" charset="-122"/>
                <a:cs typeface="Arial" pitchFamily="34" charset="0"/>
              </a:rPr>
              <a:t>大卖场 食品类和非食品类 周销售额</a:t>
            </a:r>
            <a:endParaRPr lang="zh-TW" altLang="en-US" sz="2200" b="1" dirty="0" smtClean="0">
              <a:latin typeface="Arial" pitchFamily="34" charset="0"/>
              <a:ea typeface="宋体" pitchFamily="2" charset="-122"/>
              <a:cs typeface="Arial" pitchFamily="34" charset="0"/>
            </a:endParaRPr>
          </a:p>
        </p:txBody>
      </p:sp>
      <p:graphicFrame>
        <p:nvGraphicFramePr>
          <p:cNvPr id="2" name="Chart 1" descr="@Chart|R30_|0|0|1|1"/>
          <p:cNvGraphicFramePr/>
          <p:nvPr>
            <p:extLst>
              <p:ext uri="{D42A27DB-BD31-4B8C-83A1-F6EECF244321}">
                <p14:modId xmlns:p14="http://schemas.microsoft.com/office/powerpoint/2010/main" val="3929389848"/>
              </p:ext>
            </p:extLst>
          </p:nvPr>
        </p:nvGraphicFramePr>
        <p:xfrm>
          <a:off x="251520" y="1556792"/>
          <a:ext cx="8712968" cy="43204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Object 2" descr="@Sheet|R100_|0|0|10|1"/>
          <p:cNvGraphicFramePr>
            <a:graphicFrameLocks noChangeAspect="1"/>
          </p:cNvGraphicFramePr>
          <p:nvPr>
            <p:extLst>
              <p:ext uri="{D42A27DB-BD31-4B8C-83A1-F6EECF244321}">
                <p14:modId xmlns:p14="http://schemas.microsoft.com/office/powerpoint/2010/main" val="3138706856"/>
              </p:ext>
            </p:extLst>
          </p:nvPr>
        </p:nvGraphicFramePr>
        <p:xfrm>
          <a:off x="2268538" y="5876925"/>
          <a:ext cx="4924425" cy="447675"/>
        </p:xfrm>
        <a:graphic>
          <a:graphicData uri="http://schemas.openxmlformats.org/presentationml/2006/ole">
            <mc:AlternateContent xmlns:mc="http://schemas.openxmlformats.org/markup-compatibility/2006">
              <mc:Choice xmlns:v="urn:schemas-microsoft-com:vml" Requires="v">
                <p:oleObj spid="_x0000_s95238" name="Worksheet" r:id="rId4" imgW="4924543" imgH="447693" progId="Excel.Sheet.12">
                  <p:embed/>
                </p:oleObj>
              </mc:Choice>
              <mc:Fallback>
                <p:oleObj name="Worksheet" r:id="rId4" imgW="4924543" imgH="447693" progId="Excel.Sheet.12">
                  <p:embed/>
                  <p:pic>
                    <p:nvPicPr>
                      <p:cNvPr id="0" name=""/>
                      <p:cNvPicPr/>
                      <p:nvPr/>
                    </p:nvPicPr>
                    <p:blipFill>
                      <a:blip r:embed="rId5"/>
                      <a:stretch>
                        <a:fillRect/>
                      </a:stretch>
                    </p:blipFill>
                    <p:spPr>
                      <a:xfrm>
                        <a:off x="2268538" y="5876925"/>
                        <a:ext cx="4924425" cy="447675"/>
                      </a:xfrm>
                      <a:prstGeom prst="rect">
                        <a:avLst/>
                      </a:prstGeom>
                    </p:spPr>
                  </p:pic>
                </p:oleObj>
              </mc:Fallback>
            </mc:AlternateContent>
          </a:graphicData>
        </a:graphic>
      </p:graphicFrame>
    </p:spTree>
    <p:extLst>
      <p:ext uri="{BB962C8B-B14F-4D97-AF65-F5344CB8AC3E}">
        <p14:creationId xmlns:p14="http://schemas.microsoft.com/office/powerpoint/2010/main" val="2046140510"/>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310331" y="407888"/>
            <a:ext cx="8366125" cy="1004888"/>
          </a:xfrm>
        </p:spPr>
        <p:txBody>
          <a:bodyPr/>
          <a:lstStyle/>
          <a:p>
            <a:pPr eaLnBrk="1" hangingPunct="1"/>
            <a:r>
              <a:rPr lang="en-US" altLang="zh-CN" sz="2200" b="1" dirty="0" smtClean="0">
                <a:latin typeface="Arial" pitchFamily="34" charset="0"/>
                <a:ea typeface="宋体" pitchFamily="2" charset="-122"/>
                <a:cs typeface="Arial" pitchFamily="34" charset="0"/>
              </a:rPr>
              <a:t>Food, Non-Food By Super Groups MAT Val. Growth Rate in Hypermarkets</a:t>
            </a:r>
            <a:r>
              <a:rPr lang="zh-CN" altLang="en-US" sz="2200" b="1" dirty="0" smtClean="0">
                <a:latin typeface="Arial" pitchFamily="34" charset="0"/>
                <a:ea typeface="宋体" pitchFamily="2" charset="-122"/>
                <a:cs typeface="Arial" pitchFamily="34" charset="0"/>
              </a:rPr>
              <a:t> </a:t>
            </a:r>
            <a:br>
              <a:rPr lang="zh-CN" altLang="en-US" sz="2200" b="1" dirty="0" smtClean="0">
                <a:latin typeface="Arial" pitchFamily="34" charset="0"/>
                <a:ea typeface="宋体" pitchFamily="2" charset="-122"/>
                <a:cs typeface="Arial" pitchFamily="34" charset="0"/>
              </a:rPr>
            </a:br>
            <a:r>
              <a:rPr lang="zh-CN" altLang="en-US" sz="2200" b="1" dirty="0" smtClean="0">
                <a:latin typeface="Arial" pitchFamily="34" charset="0"/>
                <a:ea typeface="宋体" pitchFamily="2" charset="-122"/>
                <a:cs typeface="Arial" pitchFamily="34" charset="0"/>
              </a:rPr>
              <a:t>大卖场 食品类和非食品类 </a:t>
            </a:r>
            <a:r>
              <a:rPr lang="en-US" altLang="zh-CN" sz="2200" b="1" dirty="0" smtClean="0">
                <a:latin typeface="Arial" pitchFamily="34" charset="0"/>
                <a:ea typeface="宋体" pitchFamily="2" charset="-122"/>
                <a:cs typeface="Arial" pitchFamily="34" charset="0"/>
              </a:rPr>
              <a:t>MAT</a:t>
            </a:r>
            <a:r>
              <a:rPr lang="zh-CN" altLang="en-US" sz="2200" b="1" dirty="0" smtClean="0">
                <a:latin typeface="Arial" pitchFamily="34" charset="0"/>
                <a:ea typeface="宋体" pitchFamily="2" charset="-122"/>
                <a:cs typeface="Arial" pitchFamily="34" charset="0"/>
              </a:rPr>
              <a:t>销售额增长率</a:t>
            </a:r>
            <a:endParaRPr lang="zh-TW" altLang="en-US" sz="2200" b="1" dirty="0" smtClean="0">
              <a:latin typeface="Arial" pitchFamily="34" charset="0"/>
              <a:ea typeface="宋体" pitchFamily="2" charset="-122"/>
              <a:cs typeface="Arial" pitchFamily="34" charset="0"/>
            </a:endParaRPr>
          </a:p>
        </p:txBody>
      </p:sp>
      <p:sp>
        <p:nvSpPr>
          <p:cNvPr id="44035" name="Rectangle 4"/>
          <p:cNvSpPr>
            <a:spLocks noChangeArrowheads="1"/>
          </p:cNvSpPr>
          <p:nvPr/>
        </p:nvSpPr>
        <p:spPr bwMode="auto">
          <a:xfrm>
            <a:off x="1143000" y="5795963"/>
            <a:ext cx="384175" cy="282575"/>
          </a:xfrm>
          <a:prstGeom prst="rect">
            <a:avLst/>
          </a:prstGeom>
          <a:solidFill>
            <a:srgbClr val="FFFFFF"/>
          </a:solidFill>
          <a:ln>
            <a:noFill/>
          </a:ln>
          <a:extLst>
            <a:ext uri="{91240B29-F687-4F45-9708-019B960494DF}">
              <a14:hiddenLine xmlns:a14="http://schemas.microsoft.com/office/drawing/2010/main" w="34925" algn="ctr">
                <a:solidFill>
                  <a:srgbClr val="000000"/>
                </a:solidFill>
                <a:miter lim="800000"/>
                <a:headEnd/>
                <a:tailEnd/>
              </a14:hiddenLine>
            </a:ext>
          </a:extLst>
        </p:spPr>
        <p:txBody>
          <a:bodyPr wrap="none" anchor="ctr"/>
          <a:lstStyle/>
          <a:p>
            <a:pPr eaLnBrk="0" hangingPunct="0"/>
            <a:endParaRPr lang="zh-CN" altLang="en-US" sz="2600" b="0">
              <a:ea typeface="宋体" pitchFamily="2" charset="-122"/>
              <a:cs typeface="楷体_GB2312" pitchFamily="49" charset="-122"/>
            </a:endParaRPr>
          </a:p>
        </p:txBody>
      </p:sp>
      <p:sp>
        <p:nvSpPr>
          <p:cNvPr id="44036" name="Rectangle 5"/>
          <p:cNvSpPr>
            <a:spLocks noChangeArrowheads="1"/>
          </p:cNvSpPr>
          <p:nvPr/>
        </p:nvSpPr>
        <p:spPr bwMode="auto">
          <a:xfrm>
            <a:off x="5548313" y="5835650"/>
            <a:ext cx="384175" cy="282575"/>
          </a:xfrm>
          <a:prstGeom prst="rect">
            <a:avLst/>
          </a:prstGeom>
          <a:solidFill>
            <a:srgbClr val="FFFFFF"/>
          </a:solidFill>
          <a:ln>
            <a:noFill/>
          </a:ln>
          <a:extLst>
            <a:ext uri="{91240B29-F687-4F45-9708-019B960494DF}">
              <a14:hiddenLine xmlns:a14="http://schemas.microsoft.com/office/drawing/2010/main" w="34925" algn="ctr">
                <a:solidFill>
                  <a:srgbClr val="000000"/>
                </a:solidFill>
                <a:miter lim="800000"/>
                <a:headEnd/>
                <a:tailEnd/>
              </a14:hiddenLine>
            </a:ext>
          </a:extLst>
        </p:spPr>
        <p:txBody>
          <a:bodyPr wrap="none" anchor="ctr"/>
          <a:lstStyle/>
          <a:p>
            <a:pPr eaLnBrk="0" hangingPunct="0"/>
            <a:endParaRPr lang="zh-CN" altLang="en-US" sz="2600" b="0">
              <a:ea typeface="宋体" pitchFamily="2" charset="-122"/>
              <a:cs typeface="楷体_GB2312" pitchFamily="49" charset="-122"/>
            </a:endParaRPr>
          </a:p>
        </p:txBody>
      </p:sp>
      <p:sp>
        <p:nvSpPr>
          <p:cNvPr id="44037" name="Text Box 7"/>
          <p:cNvSpPr txBox="1">
            <a:spLocks noChangeArrowheads="1"/>
          </p:cNvSpPr>
          <p:nvPr/>
        </p:nvSpPr>
        <p:spPr bwMode="auto">
          <a:xfrm>
            <a:off x="5877892" y="1554163"/>
            <a:ext cx="22225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lgn="ctr">
                <a:solidFill>
                  <a:srgbClr val="000000"/>
                </a:solidFill>
                <a:miter lim="800000"/>
                <a:headEnd/>
                <a:tailEnd/>
              </a14:hiddenLine>
            </a:ext>
          </a:extLst>
        </p:spPr>
        <p:txBody>
          <a:bodyPr>
            <a:spAutoFit/>
          </a:bodyPr>
          <a:lstStyle>
            <a:lvl1pPr eaLnBrk="0" hangingPunct="0">
              <a:defRPr sz="1300" b="1">
                <a:solidFill>
                  <a:srgbClr val="FF6600"/>
                </a:solidFill>
                <a:latin typeface="Arial" pitchFamily="34" charset="0"/>
                <a:ea typeface="楷体_GB2312" pitchFamily="49" charset="-122"/>
              </a:defRPr>
            </a:lvl1pPr>
            <a:lvl2pPr marL="742950" indent="-285750" eaLnBrk="0" hangingPunct="0">
              <a:defRPr sz="1300" b="1">
                <a:solidFill>
                  <a:srgbClr val="FF6600"/>
                </a:solidFill>
                <a:latin typeface="Arial" pitchFamily="34" charset="0"/>
                <a:ea typeface="楷体_GB2312" pitchFamily="49" charset="-122"/>
              </a:defRPr>
            </a:lvl2pPr>
            <a:lvl3pPr marL="1143000" indent="-228600" eaLnBrk="0" hangingPunct="0">
              <a:defRPr sz="1300" b="1">
                <a:solidFill>
                  <a:srgbClr val="FF6600"/>
                </a:solidFill>
                <a:latin typeface="Arial" pitchFamily="34" charset="0"/>
                <a:ea typeface="楷体_GB2312" pitchFamily="49" charset="-122"/>
              </a:defRPr>
            </a:lvl3pPr>
            <a:lvl4pPr marL="1600200" indent="-228600" eaLnBrk="0" hangingPunct="0">
              <a:defRPr sz="1300" b="1">
                <a:solidFill>
                  <a:srgbClr val="FF6600"/>
                </a:solidFill>
                <a:latin typeface="Arial" pitchFamily="34" charset="0"/>
                <a:ea typeface="楷体_GB2312" pitchFamily="49" charset="-122"/>
              </a:defRPr>
            </a:lvl4pPr>
            <a:lvl5pPr marL="2057400" indent="-228600" eaLnBrk="0" hangingPunct="0">
              <a:defRPr sz="1300" b="1">
                <a:solidFill>
                  <a:srgbClr val="FF6600"/>
                </a:solidFill>
                <a:latin typeface="Arial" pitchFamily="34" charset="0"/>
                <a:ea typeface="楷体_GB2312" pitchFamily="49" charset="-122"/>
              </a:defRPr>
            </a:lvl5pPr>
            <a:lvl6pPr marL="2514600" indent="-228600" eaLnBrk="0" fontAlgn="base" hangingPunct="0">
              <a:spcBef>
                <a:spcPct val="0"/>
              </a:spcBef>
              <a:spcAft>
                <a:spcPct val="0"/>
              </a:spcAft>
              <a:defRPr sz="1300" b="1">
                <a:solidFill>
                  <a:srgbClr val="FF6600"/>
                </a:solidFill>
                <a:latin typeface="Arial" pitchFamily="34" charset="0"/>
                <a:ea typeface="楷体_GB2312" pitchFamily="49" charset="-122"/>
              </a:defRPr>
            </a:lvl6pPr>
            <a:lvl7pPr marL="2971800" indent="-228600" eaLnBrk="0" fontAlgn="base" hangingPunct="0">
              <a:spcBef>
                <a:spcPct val="0"/>
              </a:spcBef>
              <a:spcAft>
                <a:spcPct val="0"/>
              </a:spcAft>
              <a:defRPr sz="1300" b="1">
                <a:solidFill>
                  <a:srgbClr val="FF6600"/>
                </a:solidFill>
                <a:latin typeface="Arial" pitchFamily="34" charset="0"/>
                <a:ea typeface="楷体_GB2312" pitchFamily="49" charset="-122"/>
              </a:defRPr>
            </a:lvl7pPr>
            <a:lvl8pPr marL="3429000" indent="-228600" eaLnBrk="0" fontAlgn="base" hangingPunct="0">
              <a:spcBef>
                <a:spcPct val="0"/>
              </a:spcBef>
              <a:spcAft>
                <a:spcPct val="0"/>
              </a:spcAft>
              <a:defRPr sz="1300" b="1">
                <a:solidFill>
                  <a:srgbClr val="FF6600"/>
                </a:solidFill>
                <a:latin typeface="Arial" pitchFamily="34" charset="0"/>
                <a:ea typeface="楷体_GB2312" pitchFamily="49" charset="-122"/>
              </a:defRPr>
            </a:lvl8pPr>
            <a:lvl9pPr marL="3886200" indent="-228600" eaLnBrk="0" fontAlgn="base" hangingPunct="0">
              <a:spcBef>
                <a:spcPct val="0"/>
              </a:spcBef>
              <a:spcAft>
                <a:spcPct val="0"/>
              </a:spcAft>
              <a:defRPr sz="1300" b="1">
                <a:solidFill>
                  <a:srgbClr val="FF6600"/>
                </a:solidFill>
                <a:latin typeface="Arial" pitchFamily="34" charset="0"/>
                <a:ea typeface="楷体_GB2312" pitchFamily="49" charset="-122"/>
              </a:defRPr>
            </a:lvl9pPr>
          </a:lstStyle>
          <a:p>
            <a:pPr algn="ctr">
              <a:spcBef>
                <a:spcPct val="50000"/>
              </a:spcBef>
            </a:pPr>
            <a:r>
              <a:rPr lang="en-US" altLang="zh-CN" sz="1400" dirty="0">
                <a:solidFill>
                  <a:schemeClr val="bg2"/>
                </a:solidFill>
                <a:ea typeface="宋体" pitchFamily="2" charset="-122"/>
                <a:cs typeface="楷体_GB2312" pitchFamily="49" charset="-122"/>
              </a:rPr>
              <a:t>Non-Food </a:t>
            </a:r>
            <a:r>
              <a:rPr lang="zh-CN" altLang="en-US" sz="1400" dirty="0">
                <a:solidFill>
                  <a:schemeClr val="bg2"/>
                </a:solidFill>
                <a:ea typeface="宋体" pitchFamily="2" charset="-122"/>
                <a:cs typeface="楷体_GB2312" pitchFamily="49" charset="-122"/>
              </a:rPr>
              <a:t>非食品</a:t>
            </a:r>
          </a:p>
        </p:txBody>
      </p:sp>
      <p:sp>
        <p:nvSpPr>
          <p:cNvPr id="44038" name="Text Box 6"/>
          <p:cNvSpPr txBox="1">
            <a:spLocks noChangeArrowheads="1"/>
          </p:cNvSpPr>
          <p:nvPr/>
        </p:nvSpPr>
        <p:spPr bwMode="auto">
          <a:xfrm>
            <a:off x="1603375" y="1554163"/>
            <a:ext cx="15382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lgn="ctr">
                <a:solidFill>
                  <a:srgbClr val="000000"/>
                </a:solidFill>
                <a:miter lim="800000"/>
                <a:headEnd/>
                <a:tailEnd/>
              </a14:hiddenLine>
            </a:ext>
          </a:extLst>
        </p:spPr>
        <p:txBody>
          <a:bodyPr>
            <a:spAutoFit/>
          </a:bodyPr>
          <a:lstStyle>
            <a:lvl1pPr eaLnBrk="0" hangingPunct="0">
              <a:defRPr sz="1300" b="1">
                <a:solidFill>
                  <a:srgbClr val="FF6600"/>
                </a:solidFill>
                <a:latin typeface="Arial" pitchFamily="34" charset="0"/>
                <a:ea typeface="楷体_GB2312" pitchFamily="49" charset="-122"/>
              </a:defRPr>
            </a:lvl1pPr>
            <a:lvl2pPr marL="742950" indent="-285750" eaLnBrk="0" hangingPunct="0">
              <a:defRPr sz="1300" b="1">
                <a:solidFill>
                  <a:srgbClr val="FF6600"/>
                </a:solidFill>
                <a:latin typeface="Arial" pitchFamily="34" charset="0"/>
                <a:ea typeface="楷体_GB2312" pitchFamily="49" charset="-122"/>
              </a:defRPr>
            </a:lvl2pPr>
            <a:lvl3pPr marL="1143000" indent="-228600" eaLnBrk="0" hangingPunct="0">
              <a:defRPr sz="1300" b="1">
                <a:solidFill>
                  <a:srgbClr val="FF6600"/>
                </a:solidFill>
                <a:latin typeface="Arial" pitchFamily="34" charset="0"/>
                <a:ea typeface="楷体_GB2312" pitchFamily="49" charset="-122"/>
              </a:defRPr>
            </a:lvl3pPr>
            <a:lvl4pPr marL="1600200" indent="-228600" eaLnBrk="0" hangingPunct="0">
              <a:defRPr sz="1300" b="1">
                <a:solidFill>
                  <a:srgbClr val="FF6600"/>
                </a:solidFill>
                <a:latin typeface="Arial" pitchFamily="34" charset="0"/>
                <a:ea typeface="楷体_GB2312" pitchFamily="49" charset="-122"/>
              </a:defRPr>
            </a:lvl4pPr>
            <a:lvl5pPr marL="2057400" indent="-228600" eaLnBrk="0" hangingPunct="0">
              <a:defRPr sz="1300" b="1">
                <a:solidFill>
                  <a:srgbClr val="FF6600"/>
                </a:solidFill>
                <a:latin typeface="Arial" pitchFamily="34" charset="0"/>
                <a:ea typeface="楷体_GB2312" pitchFamily="49" charset="-122"/>
              </a:defRPr>
            </a:lvl5pPr>
            <a:lvl6pPr marL="2514600" indent="-228600" eaLnBrk="0" fontAlgn="base" hangingPunct="0">
              <a:spcBef>
                <a:spcPct val="0"/>
              </a:spcBef>
              <a:spcAft>
                <a:spcPct val="0"/>
              </a:spcAft>
              <a:defRPr sz="1300" b="1">
                <a:solidFill>
                  <a:srgbClr val="FF6600"/>
                </a:solidFill>
                <a:latin typeface="Arial" pitchFamily="34" charset="0"/>
                <a:ea typeface="楷体_GB2312" pitchFamily="49" charset="-122"/>
              </a:defRPr>
            </a:lvl6pPr>
            <a:lvl7pPr marL="2971800" indent="-228600" eaLnBrk="0" fontAlgn="base" hangingPunct="0">
              <a:spcBef>
                <a:spcPct val="0"/>
              </a:spcBef>
              <a:spcAft>
                <a:spcPct val="0"/>
              </a:spcAft>
              <a:defRPr sz="1300" b="1">
                <a:solidFill>
                  <a:srgbClr val="FF6600"/>
                </a:solidFill>
                <a:latin typeface="Arial" pitchFamily="34" charset="0"/>
                <a:ea typeface="楷体_GB2312" pitchFamily="49" charset="-122"/>
              </a:defRPr>
            </a:lvl7pPr>
            <a:lvl8pPr marL="3429000" indent="-228600" eaLnBrk="0" fontAlgn="base" hangingPunct="0">
              <a:spcBef>
                <a:spcPct val="0"/>
              </a:spcBef>
              <a:spcAft>
                <a:spcPct val="0"/>
              </a:spcAft>
              <a:defRPr sz="1300" b="1">
                <a:solidFill>
                  <a:srgbClr val="FF6600"/>
                </a:solidFill>
                <a:latin typeface="Arial" pitchFamily="34" charset="0"/>
                <a:ea typeface="楷体_GB2312" pitchFamily="49" charset="-122"/>
              </a:defRPr>
            </a:lvl8pPr>
            <a:lvl9pPr marL="3886200" indent="-228600" eaLnBrk="0" fontAlgn="base" hangingPunct="0">
              <a:spcBef>
                <a:spcPct val="0"/>
              </a:spcBef>
              <a:spcAft>
                <a:spcPct val="0"/>
              </a:spcAft>
              <a:defRPr sz="1300" b="1">
                <a:solidFill>
                  <a:srgbClr val="FF6600"/>
                </a:solidFill>
                <a:latin typeface="Arial" pitchFamily="34" charset="0"/>
                <a:ea typeface="楷体_GB2312" pitchFamily="49" charset="-122"/>
              </a:defRPr>
            </a:lvl9pPr>
          </a:lstStyle>
          <a:p>
            <a:pPr algn="ctr">
              <a:spcBef>
                <a:spcPct val="50000"/>
              </a:spcBef>
            </a:pPr>
            <a:r>
              <a:rPr lang="en-US" altLang="zh-CN" sz="1400" dirty="0">
                <a:solidFill>
                  <a:schemeClr val="bg2"/>
                </a:solidFill>
                <a:ea typeface="宋体" pitchFamily="2" charset="-122"/>
                <a:cs typeface="楷体_GB2312" pitchFamily="49" charset="-122"/>
              </a:rPr>
              <a:t>Food </a:t>
            </a:r>
            <a:r>
              <a:rPr lang="zh-CN" altLang="en-US" sz="1400" dirty="0">
                <a:solidFill>
                  <a:schemeClr val="bg2"/>
                </a:solidFill>
                <a:ea typeface="宋体" pitchFamily="2" charset="-122"/>
                <a:cs typeface="楷体_GB2312" pitchFamily="49" charset="-122"/>
              </a:rPr>
              <a:t>食品</a:t>
            </a:r>
          </a:p>
        </p:txBody>
      </p:sp>
      <p:graphicFrame>
        <p:nvGraphicFramePr>
          <p:cNvPr id="10" name="Chart 9" descr="@Chart|R31.1_|0|0|1|1"/>
          <p:cNvGraphicFramePr/>
          <p:nvPr>
            <p:extLst>
              <p:ext uri="{D42A27DB-BD31-4B8C-83A1-F6EECF244321}">
                <p14:modId xmlns:p14="http://schemas.microsoft.com/office/powerpoint/2010/main" val="3307412780"/>
              </p:ext>
            </p:extLst>
          </p:nvPr>
        </p:nvGraphicFramePr>
        <p:xfrm>
          <a:off x="323528" y="2348880"/>
          <a:ext cx="4248472" cy="3744416"/>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p:cNvSpPr txBox="1"/>
          <p:nvPr/>
        </p:nvSpPr>
        <p:spPr>
          <a:xfrm>
            <a:off x="611560" y="6165305"/>
            <a:ext cx="3816424" cy="246221"/>
          </a:xfrm>
          <a:prstGeom prst="rect">
            <a:avLst/>
          </a:prstGeom>
          <a:noFill/>
        </p:spPr>
        <p:txBody>
          <a:bodyPr wrap="square" rtlCol="0">
            <a:spAutoFit/>
          </a:bodyPr>
          <a:lstStyle/>
          <a:p>
            <a:pPr algn="ctr"/>
            <a:r>
              <a:rPr lang="en-US" altLang="zh-CN" sz="1000" b="1" dirty="0" smtClean="0"/>
              <a:t>MAT TY Value % Chg </a:t>
            </a:r>
            <a:r>
              <a:rPr lang="en-US" altLang="zh-CN" sz="1000" b="1" dirty="0"/>
              <a:t>YA </a:t>
            </a:r>
            <a:r>
              <a:rPr lang="zh-CN" altLang="en-US" sz="1000" b="1" dirty="0"/>
              <a:t>销售额增幅</a:t>
            </a:r>
            <a:r>
              <a:rPr lang="en-US" altLang="zh-CN" sz="1000" b="1" dirty="0"/>
              <a:t>[</a:t>
            </a:r>
            <a:r>
              <a:rPr lang="zh-CN" altLang="en-US" sz="1000" b="1" dirty="0"/>
              <a:t>对比去年同同期</a:t>
            </a:r>
            <a:r>
              <a:rPr lang="en-US" altLang="zh-CN" sz="1000" b="1" dirty="0" smtClean="0"/>
              <a:t>]</a:t>
            </a:r>
            <a:endParaRPr lang="en-US" altLang="zh-CN" sz="1000" b="1" dirty="0"/>
          </a:p>
        </p:txBody>
      </p:sp>
      <p:graphicFrame>
        <p:nvGraphicFramePr>
          <p:cNvPr id="12" name="Chart 11" descr="@Chart|R31.2_|0|0|1|1"/>
          <p:cNvGraphicFramePr/>
          <p:nvPr>
            <p:extLst>
              <p:ext uri="{D42A27DB-BD31-4B8C-83A1-F6EECF244321}">
                <p14:modId xmlns:p14="http://schemas.microsoft.com/office/powerpoint/2010/main" val="3979870208"/>
              </p:ext>
            </p:extLst>
          </p:nvPr>
        </p:nvGraphicFramePr>
        <p:xfrm>
          <a:off x="4644008" y="2348880"/>
          <a:ext cx="4248472" cy="3744416"/>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p:cNvSpPr txBox="1"/>
          <p:nvPr/>
        </p:nvSpPr>
        <p:spPr>
          <a:xfrm>
            <a:off x="5436096" y="6165305"/>
            <a:ext cx="3635896" cy="246221"/>
          </a:xfrm>
          <a:prstGeom prst="rect">
            <a:avLst/>
          </a:prstGeom>
          <a:noFill/>
        </p:spPr>
        <p:txBody>
          <a:bodyPr wrap="square" rtlCol="0">
            <a:spAutoFit/>
          </a:bodyPr>
          <a:lstStyle/>
          <a:p>
            <a:pPr algn="ctr"/>
            <a:r>
              <a:rPr lang="en-US" altLang="zh-CN" sz="1000" b="1" dirty="0" smtClean="0">
                <a:latin typeface="+mj-lt"/>
              </a:rPr>
              <a:t>MAT TY Value % Chg </a:t>
            </a:r>
            <a:r>
              <a:rPr lang="en-US" altLang="zh-CN" sz="1000" b="1" dirty="0">
                <a:latin typeface="+mj-lt"/>
              </a:rPr>
              <a:t>YA </a:t>
            </a:r>
            <a:r>
              <a:rPr lang="zh-CN" altLang="en-US" sz="1000" b="1" dirty="0">
                <a:latin typeface="+mj-lt"/>
              </a:rPr>
              <a:t>销售额增幅</a:t>
            </a:r>
            <a:r>
              <a:rPr lang="en-US" altLang="zh-CN" sz="1000" b="1" dirty="0">
                <a:latin typeface="+mj-lt"/>
              </a:rPr>
              <a:t>[</a:t>
            </a:r>
            <a:r>
              <a:rPr lang="zh-CN" altLang="en-US" sz="1000" b="1" dirty="0">
                <a:latin typeface="+mj-lt"/>
              </a:rPr>
              <a:t>对比去年同同期</a:t>
            </a:r>
            <a:r>
              <a:rPr lang="en-US" altLang="zh-CN" sz="1000" b="1" dirty="0" smtClean="0">
                <a:latin typeface="+mj-lt"/>
              </a:rPr>
              <a:t>]</a:t>
            </a:r>
            <a:endParaRPr lang="en-US" altLang="zh-CN" sz="1000" b="1" dirty="0">
              <a:latin typeface="+mj-lt"/>
            </a:endParaRPr>
          </a:p>
        </p:txBody>
      </p:sp>
    </p:spTree>
    <p:extLst>
      <p:ext uri="{BB962C8B-B14F-4D97-AF65-F5344CB8AC3E}">
        <p14:creationId xmlns:p14="http://schemas.microsoft.com/office/powerpoint/2010/main" val="3182526292"/>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4"/>
          <p:cNvSpPr>
            <a:spLocks noGrp="1" noChangeArrowheads="1"/>
          </p:cNvSpPr>
          <p:nvPr>
            <p:ph type="title" idx="4294967295"/>
          </p:nvPr>
        </p:nvSpPr>
        <p:spPr>
          <a:xfrm>
            <a:off x="288106" y="683097"/>
            <a:ext cx="8388350" cy="801687"/>
          </a:xfrm>
        </p:spPr>
        <p:txBody>
          <a:bodyPr/>
          <a:lstStyle/>
          <a:p>
            <a:pPr eaLnBrk="1" hangingPunct="1"/>
            <a:r>
              <a:rPr lang="en-US" altLang="zh-CN" sz="2200" b="1" dirty="0" smtClean="0">
                <a:latin typeface="Arial" pitchFamily="34" charset="0"/>
                <a:ea typeface="宋体" pitchFamily="2" charset="-122"/>
                <a:cs typeface="Arial" pitchFamily="34" charset="0"/>
              </a:rPr>
              <a:t>Food, Non-Food Quarterly Value Growth Rate</a:t>
            </a:r>
            <a:br>
              <a:rPr lang="en-US" altLang="zh-CN" sz="2200" b="1" dirty="0" smtClean="0">
                <a:latin typeface="Arial" pitchFamily="34" charset="0"/>
                <a:ea typeface="宋体" pitchFamily="2" charset="-122"/>
                <a:cs typeface="Arial" pitchFamily="34" charset="0"/>
              </a:rPr>
            </a:br>
            <a:r>
              <a:rPr lang="en-US" altLang="zh-CN" sz="2200" b="1" dirty="0" smtClean="0">
                <a:latin typeface="Arial" pitchFamily="34" charset="0"/>
                <a:ea typeface="宋体" pitchFamily="2" charset="-122"/>
                <a:cs typeface="Arial" pitchFamily="34" charset="0"/>
              </a:rPr>
              <a:t>in Hypermarkets</a:t>
            </a:r>
            <a:r>
              <a:rPr lang="zh-CN" altLang="en-US" sz="2200" b="1" dirty="0" smtClean="0">
                <a:latin typeface="Arial" pitchFamily="34" charset="0"/>
                <a:ea typeface="宋体" pitchFamily="2" charset="-122"/>
                <a:cs typeface="Arial" pitchFamily="34" charset="0"/>
              </a:rPr>
              <a:t> </a:t>
            </a:r>
            <a:br>
              <a:rPr lang="zh-CN" altLang="en-US" sz="2200" b="1" dirty="0" smtClean="0">
                <a:latin typeface="Arial" pitchFamily="34" charset="0"/>
                <a:ea typeface="宋体" pitchFamily="2" charset="-122"/>
                <a:cs typeface="Arial" pitchFamily="34" charset="0"/>
              </a:rPr>
            </a:br>
            <a:r>
              <a:rPr lang="zh-CN" altLang="en-US" sz="2200" b="1" dirty="0" smtClean="0">
                <a:latin typeface="Arial" pitchFamily="34" charset="0"/>
                <a:ea typeface="宋体" pitchFamily="2" charset="-122"/>
                <a:cs typeface="Arial" pitchFamily="34" charset="0"/>
              </a:rPr>
              <a:t>大卖场 食品类和非食品类 季度销售额增长率</a:t>
            </a:r>
            <a:endParaRPr lang="zh-TW" altLang="en-US" sz="2200" b="1" dirty="0" smtClean="0">
              <a:latin typeface="Arial" pitchFamily="34" charset="0"/>
              <a:ea typeface="宋体" pitchFamily="2" charset="-122"/>
              <a:cs typeface="Arial" pitchFamily="34" charset="0"/>
            </a:endParaRPr>
          </a:p>
        </p:txBody>
      </p:sp>
      <p:sp>
        <p:nvSpPr>
          <p:cNvPr id="45061" name="Text Box 10"/>
          <p:cNvSpPr txBox="1">
            <a:spLocks noChangeArrowheads="1"/>
          </p:cNvSpPr>
          <p:nvPr/>
        </p:nvSpPr>
        <p:spPr bwMode="auto">
          <a:xfrm>
            <a:off x="4052888" y="6096000"/>
            <a:ext cx="9810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lgn="ctr">
                <a:solidFill>
                  <a:srgbClr val="000000"/>
                </a:solidFill>
                <a:miter lim="800000"/>
                <a:headEnd/>
                <a:tailEnd/>
              </a14:hiddenLine>
            </a:ext>
          </a:extLst>
        </p:spPr>
        <p:txBody>
          <a:bodyPr wrap="none">
            <a:spAutoFit/>
          </a:bodyPr>
          <a:lstStyle>
            <a:lvl1pPr eaLnBrk="0" hangingPunct="0">
              <a:defRPr sz="1300" b="1">
                <a:solidFill>
                  <a:srgbClr val="FF6600"/>
                </a:solidFill>
                <a:latin typeface="Arial" pitchFamily="34" charset="0"/>
                <a:ea typeface="楷体_GB2312" pitchFamily="49" charset="-122"/>
              </a:defRPr>
            </a:lvl1pPr>
            <a:lvl2pPr marL="742950" indent="-285750" eaLnBrk="0" hangingPunct="0">
              <a:defRPr sz="1300" b="1">
                <a:solidFill>
                  <a:srgbClr val="FF6600"/>
                </a:solidFill>
                <a:latin typeface="Arial" pitchFamily="34" charset="0"/>
                <a:ea typeface="楷体_GB2312" pitchFamily="49" charset="-122"/>
              </a:defRPr>
            </a:lvl2pPr>
            <a:lvl3pPr marL="1143000" indent="-228600" eaLnBrk="0" hangingPunct="0">
              <a:defRPr sz="1300" b="1">
                <a:solidFill>
                  <a:srgbClr val="FF6600"/>
                </a:solidFill>
                <a:latin typeface="Arial" pitchFamily="34" charset="0"/>
                <a:ea typeface="楷体_GB2312" pitchFamily="49" charset="-122"/>
              </a:defRPr>
            </a:lvl3pPr>
            <a:lvl4pPr marL="1600200" indent="-228600" eaLnBrk="0" hangingPunct="0">
              <a:defRPr sz="1300" b="1">
                <a:solidFill>
                  <a:srgbClr val="FF6600"/>
                </a:solidFill>
                <a:latin typeface="Arial" pitchFamily="34" charset="0"/>
                <a:ea typeface="楷体_GB2312" pitchFamily="49" charset="-122"/>
              </a:defRPr>
            </a:lvl4pPr>
            <a:lvl5pPr marL="2057400" indent="-228600" eaLnBrk="0" hangingPunct="0">
              <a:defRPr sz="1300" b="1">
                <a:solidFill>
                  <a:srgbClr val="FF6600"/>
                </a:solidFill>
                <a:latin typeface="Arial" pitchFamily="34" charset="0"/>
                <a:ea typeface="楷体_GB2312" pitchFamily="49" charset="-122"/>
              </a:defRPr>
            </a:lvl5pPr>
            <a:lvl6pPr marL="2514600" indent="-228600" eaLnBrk="0" fontAlgn="base" hangingPunct="0">
              <a:spcBef>
                <a:spcPct val="0"/>
              </a:spcBef>
              <a:spcAft>
                <a:spcPct val="0"/>
              </a:spcAft>
              <a:defRPr sz="1300" b="1">
                <a:solidFill>
                  <a:srgbClr val="FF6600"/>
                </a:solidFill>
                <a:latin typeface="Arial" pitchFamily="34" charset="0"/>
                <a:ea typeface="楷体_GB2312" pitchFamily="49" charset="-122"/>
              </a:defRPr>
            </a:lvl6pPr>
            <a:lvl7pPr marL="2971800" indent="-228600" eaLnBrk="0" fontAlgn="base" hangingPunct="0">
              <a:spcBef>
                <a:spcPct val="0"/>
              </a:spcBef>
              <a:spcAft>
                <a:spcPct val="0"/>
              </a:spcAft>
              <a:defRPr sz="1300" b="1">
                <a:solidFill>
                  <a:srgbClr val="FF6600"/>
                </a:solidFill>
                <a:latin typeface="Arial" pitchFamily="34" charset="0"/>
                <a:ea typeface="楷体_GB2312" pitchFamily="49" charset="-122"/>
              </a:defRPr>
            </a:lvl7pPr>
            <a:lvl8pPr marL="3429000" indent="-228600" eaLnBrk="0" fontAlgn="base" hangingPunct="0">
              <a:spcBef>
                <a:spcPct val="0"/>
              </a:spcBef>
              <a:spcAft>
                <a:spcPct val="0"/>
              </a:spcAft>
              <a:defRPr sz="1300" b="1">
                <a:solidFill>
                  <a:srgbClr val="FF6600"/>
                </a:solidFill>
                <a:latin typeface="Arial" pitchFamily="34" charset="0"/>
                <a:ea typeface="楷体_GB2312" pitchFamily="49" charset="-122"/>
              </a:defRPr>
            </a:lvl8pPr>
            <a:lvl9pPr marL="3886200" indent="-228600" eaLnBrk="0" fontAlgn="base" hangingPunct="0">
              <a:spcBef>
                <a:spcPct val="0"/>
              </a:spcBef>
              <a:spcAft>
                <a:spcPct val="0"/>
              </a:spcAft>
              <a:defRPr sz="1300" b="1">
                <a:solidFill>
                  <a:srgbClr val="FF6600"/>
                </a:solidFill>
                <a:latin typeface="Arial" pitchFamily="34" charset="0"/>
                <a:ea typeface="楷体_GB2312" pitchFamily="49" charset="-122"/>
              </a:defRPr>
            </a:lvl9pPr>
          </a:lstStyle>
          <a:p>
            <a:r>
              <a:rPr lang="en-US" altLang="zh-CN" sz="1400" dirty="0">
                <a:solidFill>
                  <a:srgbClr val="2A2B2C"/>
                </a:solidFill>
                <a:ea typeface="宋体" pitchFamily="2" charset="-122"/>
                <a:cs typeface="楷体_GB2312" pitchFamily="49" charset="-122"/>
              </a:rPr>
              <a:t>Quarterly</a:t>
            </a:r>
          </a:p>
        </p:txBody>
      </p:sp>
      <p:graphicFrame>
        <p:nvGraphicFramePr>
          <p:cNvPr id="5" name="Chart 4" descr="@Chart|R32_|0|0|1|1"/>
          <p:cNvGraphicFramePr/>
          <p:nvPr>
            <p:extLst>
              <p:ext uri="{D42A27DB-BD31-4B8C-83A1-F6EECF244321}">
                <p14:modId xmlns:p14="http://schemas.microsoft.com/office/powerpoint/2010/main" val="1644982394"/>
              </p:ext>
            </p:extLst>
          </p:nvPr>
        </p:nvGraphicFramePr>
        <p:xfrm>
          <a:off x="611560" y="1628800"/>
          <a:ext cx="8208912" cy="43924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35621884"/>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324544" y="899120"/>
            <a:ext cx="9144000" cy="801688"/>
          </a:xfrm>
        </p:spPr>
        <p:txBody>
          <a:bodyPr/>
          <a:lstStyle/>
          <a:p>
            <a:pPr eaLnBrk="1" hangingPunct="1"/>
            <a:r>
              <a:rPr lang="en-US" altLang="zh-CN" sz="2000" b="1" dirty="0" smtClean="0">
                <a:latin typeface="Arial" pitchFamily="34" charset="0"/>
                <a:ea typeface="宋体" pitchFamily="2" charset="-122"/>
                <a:cs typeface="Arial" pitchFamily="34" charset="0"/>
              </a:rPr>
              <a:t>Food, Non-Food by Super Groups Quarterly Val. Growth Rate in Hypermarkets </a:t>
            </a:r>
            <a:r>
              <a:rPr lang="zh-CN" altLang="en-US" sz="2000" b="1" dirty="0" smtClean="0">
                <a:latin typeface="Arial" pitchFamily="34" charset="0"/>
                <a:ea typeface="宋体" pitchFamily="2" charset="-122"/>
                <a:cs typeface="Arial" pitchFamily="34" charset="0"/>
              </a:rPr>
              <a:t/>
            </a:r>
            <a:br>
              <a:rPr lang="zh-CN" altLang="en-US" sz="2000" b="1" dirty="0" smtClean="0">
                <a:latin typeface="Arial" pitchFamily="34" charset="0"/>
                <a:ea typeface="宋体" pitchFamily="2" charset="-122"/>
                <a:cs typeface="Arial" pitchFamily="34" charset="0"/>
              </a:rPr>
            </a:br>
            <a:r>
              <a:rPr lang="zh-CN" altLang="en-US" sz="2200" b="1" dirty="0" smtClean="0">
                <a:latin typeface="Arial" pitchFamily="34" charset="0"/>
                <a:ea typeface="宋体" pitchFamily="2" charset="-122"/>
                <a:cs typeface="Arial" pitchFamily="34" charset="0"/>
              </a:rPr>
              <a:t>大卖场 食品类和非食品类 季度销售额增长率</a:t>
            </a:r>
            <a:br>
              <a:rPr lang="zh-CN" altLang="en-US" sz="2200" b="1" dirty="0" smtClean="0">
                <a:latin typeface="Arial" pitchFamily="34" charset="0"/>
                <a:ea typeface="宋体" pitchFamily="2" charset="-122"/>
                <a:cs typeface="Arial" pitchFamily="34" charset="0"/>
              </a:rPr>
            </a:br>
            <a:endParaRPr lang="zh-TW" altLang="en-US" sz="2200" b="1" dirty="0" smtClean="0">
              <a:latin typeface="Arial" pitchFamily="34" charset="0"/>
              <a:ea typeface="宋体" pitchFamily="2" charset="-122"/>
              <a:cs typeface="Arial" pitchFamily="34" charset="0"/>
            </a:endParaRPr>
          </a:p>
        </p:txBody>
      </p:sp>
      <p:sp>
        <p:nvSpPr>
          <p:cNvPr id="46084" name="Text Box 4"/>
          <p:cNvSpPr txBox="1">
            <a:spLocks noChangeArrowheads="1"/>
          </p:cNvSpPr>
          <p:nvPr/>
        </p:nvSpPr>
        <p:spPr bwMode="auto">
          <a:xfrm>
            <a:off x="1835696" y="1916832"/>
            <a:ext cx="18399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lgn="ctr">
                <a:solidFill>
                  <a:srgbClr val="000000"/>
                </a:solidFill>
                <a:miter lim="800000"/>
                <a:headEnd/>
                <a:tailEnd/>
              </a14:hiddenLine>
            </a:ext>
          </a:extLst>
        </p:spPr>
        <p:txBody>
          <a:bodyPr>
            <a:spAutoFit/>
          </a:bodyPr>
          <a:lstStyle>
            <a:lvl1pPr eaLnBrk="0" hangingPunct="0">
              <a:defRPr sz="1300" b="1">
                <a:solidFill>
                  <a:srgbClr val="FF6600"/>
                </a:solidFill>
                <a:latin typeface="Arial" pitchFamily="34" charset="0"/>
                <a:ea typeface="楷体_GB2312" pitchFamily="49" charset="-122"/>
              </a:defRPr>
            </a:lvl1pPr>
            <a:lvl2pPr marL="742950" indent="-285750" eaLnBrk="0" hangingPunct="0">
              <a:defRPr sz="1300" b="1">
                <a:solidFill>
                  <a:srgbClr val="FF6600"/>
                </a:solidFill>
                <a:latin typeface="Arial" pitchFamily="34" charset="0"/>
                <a:ea typeface="楷体_GB2312" pitchFamily="49" charset="-122"/>
              </a:defRPr>
            </a:lvl2pPr>
            <a:lvl3pPr marL="1143000" indent="-228600" eaLnBrk="0" hangingPunct="0">
              <a:defRPr sz="1300" b="1">
                <a:solidFill>
                  <a:srgbClr val="FF6600"/>
                </a:solidFill>
                <a:latin typeface="Arial" pitchFamily="34" charset="0"/>
                <a:ea typeface="楷体_GB2312" pitchFamily="49" charset="-122"/>
              </a:defRPr>
            </a:lvl3pPr>
            <a:lvl4pPr marL="1600200" indent="-228600" eaLnBrk="0" hangingPunct="0">
              <a:defRPr sz="1300" b="1">
                <a:solidFill>
                  <a:srgbClr val="FF6600"/>
                </a:solidFill>
                <a:latin typeface="Arial" pitchFamily="34" charset="0"/>
                <a:ea typeface="楷体_GB2312" pitchFamily="49" charset="-122"/>
              </a:defRPr>
            </a:lvl4pPr>
            <a:lvl5pPr marL="2057400" indent="-228600" eaLnBrk="0" hangingPunct="0">
              <a:defRPr sz="1300" b="1">
                <a:solidFill>
                  <a:srgbClr val="FF6600"/>
                </a:solidFill>
                <a:latin typeface="Arial" pitchFamily="34" charset="0"/>
                <a:ea typeface="楷体_GB2312" pitchFamily="49" charset="-122"/>
              </a:defRPr>
            </a:lvl5pPr>
            <a:lvl6pPr marL="2514600" indent="-228600" eaLnBrk="0" fontAlgn="base" hangingPunct="0">
              <a:spcBef>
                <a:spcPct val="0"/>
              </a:spcBef>
              <a:spcAft>
                <a:spcPct val="0"/>
              </a:spcAft>
              <a:defRPr sz="1300" b="1">
                <a:solidFill>
                  <a:srgbClr val="FF6600"/>
                </a:solidFill>
                <a:latin typeface="Arial" pitchFamily="34" charset="0"/>
                <a:ea typeface="楷体_GB2312" pitchFamily="49" charset="-122"/>
              </a:defRPr>
            </a:lvl6pPr>
            <a:lvl7pPr marL="2971800" indent="-228600" eaLnBrk="0" fontAlgn="base" hangingPunct="0">
              <a:spcBef>
                <a:spcPct val="0"/>
              </a:spcBef>
              <a:spcAft>
                <a:spcPct val="0"/>
              </a:spcAft>
              <a:defRPr sz="1300" b="1">
                <a:solidFill>
                  <a:srgbClr val="FF6600"/>
                </a:solidFill>
                <a:latin typeface="Arial" pitchFamily="34" charset="0"/>
                <a:ea typeface="楷体_GB2312" pitchFamily="49" charset="-122"/>
              </a:defRPr>
            </a:lvl7pPr>
            <a:lvl8pPr marL="3429000" indent="-228600" eaLnBrk="0" fontAlgn="base" hangingPunct="0">
              <a:spcBef>
                <a:spcPct val="0"/>
              </a:spcBef>
              <a:spcAft>
                <a:spcPct val="0"/>
              </a:spcAft>
              <a:defRPr sz="1300" b="1">
                <a:solidFill>
                  <a:srgbClr val="FF6600"/>
                </a:solidFill>
                <a:latin typeface="Arial" pitchFamily="34" charset="0"/>
                <a:ea typeface="楷体_GB2312" pitchFamily="49" charset="-122"/>
              </a:defRPr>
            </a:lvl8pPr>
            <a:lvl9pPr marL="3886200" indent="-228600" eaLnBrk="0" fontAlgn="base" hangingPunct="0">
              <a:spcBef>
                <a:spcPct val="0"/>
              </a:spcBef>
              <a:spcAft>
                <a:spcPct val="0"/>
              </a:spcAft>
              <a:defRPr sz="1300" b="1">
                <a:solidFill>
                  <a:srgbClr val="FF6600"/>
                </a:solidFill>
                <a:latin typeface="Arial" pitchFamily="34" charset="0"/>
                <a:ea typeface="楷体_GB2312" pitchFamily="49" charset="-122"/>
              </a:defRPr>
            </a:lvl9pPr>
          </a:lstStyle>
          <a:p>
            <a:pPr algn="ctr">
              <a:spcBef>
                <a:spcPct val="50000"/>
              </a:spcBef>
            </a:pPr>
            <a:r>
              <a:rPr lang="en-US" altLang="zh-CN" sz="1400" dirty="0">
                <a:solidFill>
                  <a:schemeClr val="bg2"/>
                </a:solidFill>
                <a:ea typeface="宋体" pitchFamily="2" charset="-122"/>
                <a:cs typeface="楷体_GB2312" pitchFamily="49" charset="-122"/>
              </a:rPr>
              <a:t>Food </a:t>
            </a:r>
            <a:r>
              <a:rPr lang="zh-CN" altLang="en-US" sz="1400" dirty="0">
                <a:solidFill>
                  <a:schemeClr val="bg2"/>
                </a:solidFill>
                <a:ea typeface="宋体" pitchFamily="2" charset="-122"/>
                <a:cs typeface="楷体_GB2312" pitchFamily="49" charset="-122"/>
              </a:rPr>
              <a:t>食品类</a:t>
            </a:r>
          </a:p>
        </p:txBody>
      </p:sp>
      <p:sp>
        <p:nvSpPr>
          <p:cNvPr id="46085" name="Text Box 5"/>
          <p:cNvSpPr txBox="1">
            <a:spLocks noChangeArrowheads="1"/>
          </p:cNvSpPr>
          <p:nvPr/>
        </p:nvSpPr>
        <p:spPr bwMode="auto">
          <a:xfrm>
            <a:off x="5580112" y="1916832"/>
            <a:ext cx="26844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lgn="ctr">
                <a:solidFill>
                  <a:srgbClr val="000000"/>
                </a:solidFill>
                <a:miter lim="800000"/>
                <a:headEnd/>
                <a:tailEnd/>
              </a14:hiddenLine>
            </a:ext>
          </a:extLst>
        </p:spPr>
        <p:txBody>
          <a:bodyPr>
            <a:spAutoFit/>
          </a:bodyPr>
          <a:lstStyle>
            <a:lvl1pPr eaLnBrk="0" hangingPunct="0">
              <a:defRPr sz="1300" b="1">
                <a:solidFill>
                  <a:srgbClr val="FF6600"/>
                </a:solidFill>
                <a:latin typeface="Arial" pitchFamily="34" charset="0"/>
                <a:ea typeface="楷体_GB2312" pitchFamily="49" charset="-122"/>
              </a:defRPr>
            </a:lvl1pPr>
            <a:lvl2pPr marL="742950" indent="-285750" eaLnBrk="0" hangingPunct="0">
              <a:defRPr sz="1300" b="1">
                <a:solidFill>
                  <a:srgbClr val="FF6600"/>
                </a:solidFill>
                <a:latin typeface="Arial" pitchFamily="34" charset="0"/>
                <a:ea typeface="楷体_GB2312" pitchFamily="49" charset="-122"/>
              </a:defRPr>
            </a:lvl2pPr>
            <a:lvl3pPr marL="1143000" indent="-228600" eaLnBrk="0" hangingPunct="0">
              <a:defRPr sz="1300" b="1">
                <a:solidFill>
                  <a:srgbClr val="FF6600"/>
                </a:solidFill>
                <a:latin typeface="Arial" pitchFamily="34" charset="0"/>
                <a:ea typeface="楷体_GB2312" pitchFamily="49" charset="-122"/>
              </a:defRPr>
            </a:lvl3pPr>
            <a:lvl4pPr marL="1600200" indent="-228600" eaLnBrk="0" hangingPunct="0">
              <a:defRPr sz="1300" b="1">
                <a:solidFill>
                  <a:srgbClr val="FF6600"/>
                </a:solidFill>
                <a:latin typeface="Arial" pitchFamily="34" charset="0"/>
                <a:ea typeface="楷体_GB2312" pitchFamily="49" charset="-122"/>
              </a:defRPr>
            </a:lvl4pPr>
            <a:lvl5pPr marL="2057400" indent="-228600" eaLnBrk="0" hangingPunct="0">
              <a:defRPr sz="1300" b="1">
                <a:solidFill>
                  <a:srgbClr val="FF6600"/>
                </a:solidFill>
                <a:latin typeface="Arial" pitchFamily="34" charset="0"/>
                <a:ea typeface="楷体_GB2312" pitchFamily="49" charset="-122"/>
              </a:defRPr>
            </a:lvl5pPr>
            <a:lvl6pPr marL="2514600" indent="-228600" eaLnBrk="0" fontAlgn="base" hangingPunct="0">
              <a:spcBef>
                <a:spcPct val="0"/>
              </a:spcBef>
              <a:spcAft>
                <a:spcPct val="0"/>
              </a:spcAft>
              <a:defRPr sz="1300" b="1">
                <a:solidFill>
                  <a:srgbClr val="FF6600"/>
                </a:solidFill>
                <a:latin typeface="Arial" pitchFamily="34" charset="0"/>
                <a:ea typeface="楷体_GB2312" pitchFamily="49" charset="-122"/>
              </a:defRPr>
            </a:lvl6pPr>
            <a:lvl7pPr marL="2971800" indent="-228600" eaLnBrk="0" fontAlgn="base" hangingPunct="0">
              <a:spcBef>
                <a:spcPct val="0"/>
              </a:spcBef>
              <a:spcAft>
                <a:spcPct val="0"/>
              </a:spcAft>
              <a:defRPr sz="1300" b="1">
                <a:solidFill>
                  <a:srgbClr val="FF6600"/>
                </a:solidFill>
                <a:latin typeface="Arial" pitchFamily="34" charset="0"/>
                <a:ea typeface="楷体_GB2312" pitchFamily="49" charset="-122"/>
              </a:defRPr>
            </a:lvl7pPr>
            <a:lvl8pPr marL="3429000" indent="-228600" eaLnBrk="0" fontAlgn="base" hangingPunct="0">
              <a:spcBef>
                <a:spcPct val="0"/>
              </a:spcBef>
              <a:spcAft>
                <a:spcPct val="0"/>
              </a:spcAft>
              <a:defRPr sz="1300" b="1">
                <a:solidFill>
                  <a:srgbClr val="FF6600"/>
                </a:solidFill>
                <a:latin typeface="Arial" pitchFamily="34" charset="0"/>
                <a:ea typeface="楷体_GB2312" pitchFamily="49" charset="-122"/>
              </a:defRPr>
            </a:lvl8pPr>
            <a:lvl9pPr marL="3886200" indent="-228600" eaLnBrk="0" fontAlgn="base" hangingPunct="0">
              <a:spcBef>
                <a:spcPct val="0"/>
              </a:spcBef>
              <a:spcAft>
                <a:spcPct val="0"/>
              </a:spcAft>
              <a:defRPr sz="1300" b="1">
                <a:solidFill>
                  <a:srgbClr val="FF6600"/>
                </a:solidFill>
                <a:latin typeface="Arial" pitchFamily="34" charset="0"/>
                <a:ea typeface="楷体_GB2312" pitchFamily="49" charset="-122"/>
              </a:defRPr>
            </a:lvl9pPr>
          </a:lstStyle>
          <a:p>
            <a:pPr algn="ctr">
              <a:spcBef>
                <a:spcPct val="50000"/>
              </a:spcBef>
            </a:pPr>
            <a:r>
              <a:rPr lang="en-US" altLang="zh-CN" sz="1400" dirty="0">
                <a:solidFill>
                  <a:schemeClr val="bg2"/>
                </a:solidFill>
                <a:ea typeface="宋体" pitchFamily="2" charset="-122"/>
                <a:cs typeface="楷体_GB2312" pitchFamily="49" charset="-122"/>
              </a:rPr>
              <a:t>Non-Food </a:t>
            </a:r>
            <a:r>
              <a:rPr lang="zh-CN" altLang="en-US" sz="1400" dirty="0">
                <a:solidFill>
                  <a:schemeClr val="bg2"/>
                </a:solidFill>
                <a:ea typeface="宋体" pitchFamily="2" charset="-122"/>
                <a:cs typeface="楷体_GB2312" pitchFamily="49" charset="-122"/>
              </a:rPr>
              <a:t>非食品类</a:t>
            </a:r>
          </a:p>
        </p:txBody>
      </p:sp>
      <p:sp>
        <p:nvSpPr>
          <p:cNvPr id="46086" name="Text Box 10"/>
          <p:cNvSpPr txBox="1">
            <a:spLocks noChangeArrowheads="1"/>
          </p:cNvSpPr>
          <p:nvPr/>
        </p:nvSpPr>
        <p:spPr bwMode="auto">
          <a:xfrm>
            <a:off x="4008438" y="6403975"/>
            <a:ext cx="9810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lgn="ctr">
                <a:solidFill>
                  <a:srgbClr val="000000"/>
                </a:solidFill>
                <a:miter lim="800000"/>
                <a:headEnd/>
                <a:tailEnd/>
              </a14:hiddenLine>
            </a:ext>
          </a:extLst>
        </p:spPr>
        <p:txBody>
          <a:bodyPr wrap="none">
            <a:spAutoFit/>
          </a:bodyPr>
          <a:lstStyle>
            <a:lvl1pPr eaLnBrk="0" hangingPunct="0">
              <a:defRPr sz="1300" b="1">
                <a:solidFill>
                  <a:srgbClr val="FF6600"/>
                </a:solidFill>
                <a:latin typeface="Arial" pitchFamily="34" charset="0"/>
                <a:ea typeface="楷体_GB2312" pitchFamily="49" charset="-122"/>
              </a:defRPr>
            </a:lvl1pPr>
            <a:lvl2pPr marL="742950" indent="-285750" eaLnBrk="0" hangingPunct="0">
              <a:defRPr sz="1300" b="1">
                <a:solidFill>
                  <a:srgbClr val="FF6600"/>
                </a:solidFill>
                <a:latin typeface="Arial" pitchFamily="34" charset="0"/>
                <a:ea typeface="楷体_GB2312" pitchFamily="49" charset="-122"/>
              </a:defRPr>
            </a:lvl2pPr>
            <a:lvl3pPr marL="1143000" indent="-228600" eaLnBrk="0" hangingPunct="0">
              <a:defRPr sz="1300" b="1">
                <a:solidFill>
                  <a:srgbClr val="FF6600"/>
                </a:solidFill>
                <a:latin typeface="Arial" pitchFamily="34" charset="0"/>
                <a:ea typeface="楷体_GB2312" pitchFamily="49" charset="-122"/>
              </a:defRPr>
            </a:lvl3pPr>
            <a:lvl4pPr marL="1600200" indent="-228600" eaLnBrk="0" hangingPunct="0">
              <a:defRPr sz="1300" b="1">
                <a:solidFill>
                  <a:srgbClr val="FF6600"/>
                </a:solidFill>
                <a:latin typeface="Arial" pitchFamily="34" charset="0"/>
                <a:ea typeface="楷体_GB2312" pitchFamily="49" charset="-122"/>
              </a:defRPr>
            </a:lvl4pPr>
            <a:lvl5pPr marL="2057400" indent="-228600" eaLnBrk="0" hangingPunct="0">
              <a:defRPr sz="1300" b="1">
                <a:solidFill>
                  <a:srgbClr val="FF6600"/>
                </a:solidFill>
                <a:latin typeface="Arial" pitchFamily="34" charset="0"/>
                <a:ea typeface="楷体_GB2312" pitchFamily="49" charset="-122"/>
              </a:defRPr>
            </a:lvl5pPr>
            <a:lvl6pPr marL="2514600" indent="-228600" eaLnBrk="0" fontAlgn="base" hangingPunct="0">
              <a:spcBef>
                <a:spcPct val="0"/>
              </a:spcBef>
              <a:spcAft>
                <a:spcPct val="0"/>
              </a:spcAft>
              <a:defRPr sz="1300" b="1">
                <a:solidFill>
                  <a:srgbClr val="FF6600"/>
                </a:solidFill>
                <a:latin typeface="Arial" pitchFamily="34" charset="0"/>
                <a:ea typeface="楷体_GB2312" pitchFamily="49" charset="-122"/>
              </a:defRPr>
            </a:lvl6pPr>
            <a:lvl7pPr marL="2971800" indent="-228600" eaLnBrk="0" fontAlgn="base" hangingPunct="0">
              <a:spcBef>
                <a:spcPct val="0"/>
              </a:spcBef>
              <a:spcAft>
                <a:spcPct val="0"/>
              </a:spcAft>
              <a:defRPr sz="1300" b="1">
                <a:solidFill>
                  <a:srgbClr val="FF6600"/>
                </a:solidFill>
                <a:latin typeface="Arial" pitchFamily="34" charset="0"/>
                <a:ea typeface="楷体_GB2312" pitchFamily="49" charset="-122"/>
              </a:defRPr>
            </a:lvl7pPr>
            <a:lvl8pPr marL="3429000" indent="-228600" eaLnBrk="0" fontAlgn="base" hangingPunct="0">
              <a:spcBef>
                <a:spcPct val="0"/>
              </a:spcBef>
              <a:spcAft>
                <a:spcPct val="0"/>
              </a:spcAft>
              <a:defRPr sz="1300" b="1">
                <a:solidFill>
                  <a:srgbClr val="FF6600"/>
                </a:solidFill>
                <a:latin typeface="Arial" pitchFamily="34" charset="0"/>
                <a:ea typeface="楷体_GB2312" pitchFamily="49" charset="-122"/>
              </a:defRPr>
            </a:lvl8pPr>
            <a:lvl9pPr marL="3886200" indent="-228600" eaLnBrk="0" fontAlgn="base" hangingPunct="0">
              <a:spcBef>
                <a:spcPct val="0"/>
              </a:spcBef>
              <a:spcAft>
                <a:spcPct val="0"/>
              </a:spcAft>
              <a:defRPr sz="1300" b="1">
                <a:solidFill>
                  <a:srgbClr val="FF6600"/>
                </a:solidFill>
                <a:latin typeface="Arial" pitchFamily="34" charset="0"/>
                <a:ea typeface="楷体_GB2312" pitchFamily="49" charset="-122"/>
              </a:defRPr>
            </a:lvl9pPr>
          </a:lstStyle>
          <a:p>
            <a:r>
              <a:rPr lang="en-US" altLang="zh-CN" sz="1400">
                <a:solidFill>
                  <a:srgbClr val="2A2B2C"/>
                </a:solidFill>
                <a:ea typeface="宋体" pitchFamily="2" charset="-122"/>
                <a:cs typeface="楷体_GB2312" pitchFamily="49" charset="-122"/>
              </a:rPr>
              <a:t>Quarterly</a:t>
            </a:r>
          </a:p>
        </p:txBody>
      </p:sp>
      <p:graphicFrame>
        <p:nvGraphicFramePr>
          <p:cNvPr id="10" name="Chart 9" descr="@Chart|R33.1_|0|0|1|1"/>
          <p:cNvGraphicFramePr/>
          <p:nvPr>
            <p:extLst>
              <p:ext uri="{D42A27DB-BD31-4B8C-83A1-F6EECF244321}">
                <p14:modId xmlns:p14="http://schemas.microsoft.com/office/powerpoint/2010/main" val="3046731135"/>
              </p:ext>
            </p:extLst>
          </p:nvPr>
        </p:nvGraphicFramePr>
        <p:xfrm>
          <a:off x="467544" y="2348880"/>
          <a:ext cx="4248472" cy="417646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descr="@Chart|R33.2_|0|0|1|1"/>
          <p:cNvGraphicFramePr/>
          <p:nvPr>
            <p:extLst>
              <p:ext uri="{D42A27DB-BD31-4B8C-83A1-F6EECF244321}">
                <p14:modId xmlns:p14="http://schemas.microsoft.com/office/powerpoint/2010/main" val="3149162445"/>
              </p:ext>
            </p:extLst>
          </p:nvPr>
        </p:nvGraphicFramePr>
        <p:xfrm>
          <a:off x="4788024" y="2348880"/>
          <a:ext cx="4248472" cy="417646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59856949"/>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type="title" idx="4294967295"/>
          </p:nvPr>
        </p:nvSpPr>
        <p:spPr>
          <a:xfrm>
            <a:off x="288106" y="395065"/>
            <a:ext cx="8388350" cy="801687"/>
          </a:xfrm>
        </p:spPr>
        <p:txBody>
          <a:bodyPr/>
          <a:lstStyle/>
          <a:p>
            <a:pPr eaLnBrk="1" hangingPunct="1"/>
            <a:r>
              <a:rPr lang="en-US" altLang="zh-CN" sz="2200" b="1" dirty="0" smtClean="0">
                <a:latin typeface="Arial" pitchFamily="34" charset="0"/>
                <a:ea typeface="宋体" pitchFamily="2" charset="-122"/>
                <a:cs typeface="Arial" pitchFamily="34" charset="0"/>
              </a:rPr>
              <a:t>Food Super Groups Weekly Value Sales Rate </a:t>
            </a:r>
            <a:br>
              <a:rPr lang="en-US" altLang="zh-CN" sz="2200" b="1" dirty="0" smtClean="0">
                <a:latin typeface="Arial" pitchFamily="34" charset="0"/>
                <a:ea typeface="宋体" pitchFamily="2" charset="-122"/>
                <a:cs typeface="Arial" pitchFamily="34" charset="0"/>
              </a:rPr>
            </a:br>
            <a:r>
              <a:rPr lang="en-US" altLang="zh-CN" sz="2200" b="1" dirty="0" smtClean="0">
                <a:latin typeface="Arial" pitchFamily="34" charset="0"/>
                <a:ea typeface="宋体" pitchFamily="2" charset="-122"/>
                <a:cs typeface="Arial" pitchFamily="34" charset="0"/>
              </a:rPr>
              <a:t>in Hypermarkets</a:t>
            </a:r>
            <a:r>
              <a:rPr lang="zh-CN" altLang="en-US" sz="2200" b="1" dirty="0" smtClean="0">
                <a:latin typeface="Arial" pitchFamily="34" charset="0"/>
                <a:ea typeface="宋体" pitchFamily="2" charset="-122"/>
                <a:cs typeface="Arial" pitchFamily="34" charset="0"/>
              </a:rPr>
              <a:t> </a:t>
            </a:r>
            <a:br>
              <a:rPr lang="zh-CN" altLang="en-US" sz="2200" b="1" dirty="0" smtClean="0">
                <a:latin typeface="Arial" pitchFamily="34" charset="0"/>
                <a:ea typeface="宋体" pitchFamily="2" charset="-122"/>
                <a:cs typeface="Arial" pitchFamily="34" charset="0"/>
              </a:rPr>
            </a:br>
            <a:r>
              <a:rPr lang="zh-CN" altLang="en-US" sz="2200" b="1" dirty="0" smtClean="0">
                <a:latin typeface="Arial" pitchFamily="34" charset="0"/>
                <a:ea typeface="宋体" pitchFamily="2" charset="-122"/>
                <a:cs typeface="Arial" pitchFamily="34" charset="0"/>
              </a:rPr>
              <a:t>大卖场 食品类子类</a:t>
            </a:r>
            <a:r>
              <a:rPr lang="en-US" altLang="zh-CN" sz="2200" b="1" dirty="0" smtClean="0">
                <a:latin typeface="Arial" pitchFamily="34" charset="0"/>
                <a:ea typeface="宋体" pitchFamily="2" charset="-122"/>
                <a:cs typeface="Arial" pitchFamily="34" charset="0"/>
              </a:rPr>
              <a:t> </a:t>
            </a:r>
            <a:r>
              <a:rPr lang="zh-CN" altLang="en-US" sz="2200" b="1" dirty="0" smtClean="0">
                <a:latin typeface="Arial" pitchFamily="34" charset="0"/>
                <a:ea typeface="宋体" pitchFamily="2" charset="-122"/>
                <a:cs typeface="Arial" pitchFamily="34" charset="0"/>
              </a:rPr>
              <a:t>周销售额</a:t>
            </a:r>
            <a:endParaRPr lang="zh-TW" altLang="en-US" sz="2200" b="1" dirty="0" smtClean="0">
              <a:latin typeface="Arial" pitchFamily="34" charset="0"/>
              <a:ea typeface="宋体" pitchFamily="2" charset="-122"/>
              <a:cs typeface="Arial" pitchFamily="34" charset="0"/>
            </a:endParaRPr>
          </a:p>
        </p:txBody>
      </p:sp>
      <p:graphicFrame>
        <p:nvGraphicFramePr>
          <p:cNvPr id="5" name="Chart 4" descr="@Chart|R34_|0|0|1|1"/>
          <p:cNvGraphicFramePr/>
          <p:nvPr>
            <p:extLst>
              <p:ext uri="{D42A27DB-BD31-4B8C-83A1-F6EECF244321}">
                <p14:modId xmlns:p14="http://schemas.microsoft.com/office/powerpoint/2010/main" val="2962655923"/>
              </p:ext>
            </p:extLst>
          </p:nvPr>
        </p:nvGraphicFramePr>
        <p:xfrm>
          <a:off x="251520" y="1268760"/>
          <a:ext cx="8712968" cy="468052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Object 1" descr="@Sheet|R100_|0|0|10|1"/>
          <p:cNvGraphicFramePr>
            <a:graphicFrameLocks noChangeAspect="1"/>
          </p:cNvGraphicFramePr>
          <p:nvPr>
            <p:extLst>
              <p:ext uri="{D42A27DB-BD31-4B8C-83A1-F6EECF244321}">
                <p14:modId xmlns:p14="http://schemas.microsoft.com/office/powerpoint/2010/main" val="3384142656"/>
              </p:ext>
            </p:extLst>
          </p:nvPr>
        </p:nvGraphicFramePr>
        <p:xfrm>
          <a:off x="2268538" y="6093296"/>
          <a:ext cx="4924425" cy="447675"/>
        </p:xfrm>
        <a:graphic>
          <a:graphicData uri="http://schemas.openxmlformats.org/presentationml/2006/ole">
            <mc:AlternateContent xmlns:mc="http://schemas.openxmlformats.org/markup-compatibility/2006">
              <mc:Choice xmlns:v="urn:schemas-microsoft-com:vml" Requires="v">
                <p:oleObj spid="_x0000_s96262" name="Worksheet" r:id="rId5" imgW="4924543" imgH="447693" progId="Excel.Sheet.12">
                  <p:embed/>
                </p:oleObj>
              </mc:Choice>
              <mc:Fallback>
                <p:oleObj name="Worksheet" r:id="rId5" imgW="4924543" imgH="447693" progId="Excel.Sheet.12">
                  <p:embed/>
                  <p:pic>
                    <p:nvPicPr>
                      <p:cNvPr id="0" name=""/>
                      <p:cNvPicPr>
                        <a:picLocks noChangeAspect="1" noChangeArrowheads="1"/>
                      </p:cNvPicPr>
                      <p:nvPr/>
                    </p:nvPicPr>
                    <p:blipFill>
                      <a:blip r:embed="rId6"/>
                      <a:srcRect/>
                      <a:stretch>
                        <a:fillRect/>
                      </a:stretch>
                    </p:blipFill>
                    <p:spPr bwMode="auto">
                      <a:xfrm>
                        <a:off x="2268538" y="6093296"/>
                        <a:ext cx="49244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68386898"/>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title" idx="4294967295"/>
          </p:nvPr>
        </p:nvSpPr>
        <p:spPr>
          <a:xfrm>
            <a:off x="288106" y="188640"/>
            <a:ext cx="8388350" cy="809626"/>
          </a:xfrm>
        </p:spPr>
        <p:txBody>
          <a:bodyPr/>
          <a:lstStyle/>
          <a:p>
            <a:pPr eaLnBrk="1" hangingPunct="1"/>
            <a:r>
              <a:rPr lang="en-US" altLang="zh-CN" sz="2000" b="1" dirty="0" smtClean="0">
                <a:latin typeface="Arial" pitchFamily="34" charset="0"/>
                <a:ea typeface="宋体" pitchFamily="2" charset="-122"/>
                <a:cs typeface="Arial" pitchFamily="34" charset="0"/>
              </a:rPr>
              <a:t>Non-Food Super Groups Weekly Value in Hypermarkets</a:t>
            </a:r>
            <a:br>
              <a:rPr lang="en-US" altLang="zh-CN" sz="2000" b="1" dirty="0" smtClean="0">
                <a:latin typeface="Arial" pitchFamily="34" charset="0"/>
                <a:ea typeface="宋体" pitchFamily="2" charset="-122"/>
                <a:cs typeface="Arial" pitchFamily="34" charset="0"/>
              </a:rPr>
            </a:br>
            <a:r>
              <a:rPr lang="zh-CN" altLang="en-US" sz="2000" b="1" dirty="0" smtClean="0">
                <a:latin typeface="Arial" pitchFamily="34" charset="0"/>
                <a:ea typeface="宋体" pitchFamily="2" charset="-122"/>
                <a:cs typeface="Arial" pitchFamily="34" charset="0"/>
              </a:rPr>
              <a:t>大卖场 非食品类子类</a:t>
            </a:r>
            <a:r>
              <a:rPr lang="en-US" altLang="zh-CN" sz="2000" b="1" dirty="0" smtClean="0">
                <a:latin typeface="Arial" pitchFamily="34" charset="0"/>
                <a:ea typeface="宋体" pitchFamily="2" charset="-122"/>
                <a:cs typeface="Arial" pitchFamily="34" charset="0"/>
              </a:rPr>
              <a:t> </a:t>
            </a:r>
            <a:r>
              <a:rPr lang="zh-CN" altLang="en-US" sz="2000" b="1" dirty="0" smtClean="0">
                <a:latin typeface="Arial" pitchFamily="34" charset="0"/>
                <a:ea typeface="宋体" pitchFamily="2" charset="-122"/>
                <a:cs typeface="Arial" pitchFamily="34" charset="0"/>
              </a:rPr>
              <a:t>周销售额</a:t>
            </a:r>
            <a:endParaRPr lang="zh-TW" altLang="en-US" sz="2000" b="1" dirty="0" smtClean="0">
              <a:latin typeface="Arial" pitchFamily="34" charset="0"/>
              <a:ea typeface="宋体" pitchFamily="2" charset="-122"/>
              <a:cs typeface="Arial" pitchFamily="34" charset="0"/>
            </a:endParaRPr>
          </a:p>
        </p:txBody>
      </p:sp>
      <p:graphicFrame>
        <p:nvGraphicFramePr>
          <p:cNvPr id="5" name="Chart 4" descr="@Chart|R35_|0|0|1|1"/>
          <p:cNvGraphicFramePr/>
          <p:nvPr>
            <p:extLst>
              <p:ext uri="{D42A27DB-BD31-4B8C-83A1-F6EECF244321}">
                <p14:modId xmlns:p14="http://schemas.microsoft.com/office/powerpoint/2010/main" val="370298859"/>
              </p:ext>
            </p:extLst>
          </p:nvPr>
        </p:nvGraphicFramePr>
        <p:xfrm>
          <a:off x="251520" y="1268760"/>
          <a:ext cx="8712968" cy="468052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Object 1" descr="@Sheet|R100_|0|0|10|1"/>
          <p:cNvGraphicFramePr>
            <a:graphicFrameLocks noChangeAspect="1"/>
          </p:cNvGraphicFramePr>
          <p:nvPr>
            <p:extLst>
              <p:ext uri="{D42A27DB-BD31-4B8C-83A1-F6EECF244321}">
                <p14:modId xmlns:p14="http://schemas.microsoft.com/office/powerpoint/2010/main" val="976856407"/>
              </p:ext>
            </p:extLst>
          </p:nvPr>
        </p:nvGraphicFramePr>
        <p:xfrm>
          <a:off x="2268538" y="6092825"/>
          <a:ext cx="4924425" cy="447675"/>
        </p:xfrm>
        <a:graphic>
          <a:graphicData uri="http://schemas.openxmlformats.org/presentationml/2006/ole">
            <mc:AlternateContent xmlns:mc="http://schemas.openxmlformats.org/markup-compatibility/2006">
              <mc:Choice xmlns:v="urn:schemas-microsoft-com:vml" Requires="v">
                <p:oleObj spid="_x0000_s97286" name="Worksheet" r:id="rId5" imgW="4924543" imgH="447693" progId="Excel.Sheet.12">
                  <p:embed/>
                </p:oleObj>
              </mc:Choice>
              <mc:Fallback>
                <p:oleObj name="Worksheet" r:id="rId5" imgW="4924543" imgH="447693" progId="Excel.Sheet.12">
                  <p:embed/>
                  <p:pic>
                    <p:nvPicPr>
                      <p:cNvPr id="0" name=""/>
                      <p:cNvPicPr>
                        <a:picLocks noChangeAspect="1" noChangeArrowheads="1"/>
                      </p:cNvPicPr>
                      <p:nvPr/>
                    </p:nvPicPr>
                    <p:blipFill>
                      <a:blip r:embed="rId6"/>
                      <a:srcRect/>
                      <a:stretch>
                        <a:fillRect/>
                      </a:stretch>
                    </p:blipFill>
                    <p:spPr bwMode="auto">
                      <a:xfrm>
                        <a:off x="2268538" y="6092825"/>
                        <a:ext cx="49244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46084826"/>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23902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251520" y="455266"/>
            <a:ext cx="8388350" cy="525462"/>
          </a:xfrm>
        </p:spPr>
        <p:txBody>
          <a:bodyPr/>
          <a:lstStyle/>
          <a:p>
            <a:pPr eaLnBrk="1" hangingPunct="1"/>
            <a:r>
              <a:rPr lang="en-US" altLang="zh-CN" sz="2200" b="1" dirty="0" smtClean="0">
                <a:latin typeface="Arial" pitchFamily="34" charset="0"/>
                <a:ea typeface="宋体" pitchFamily="2" charset="-122"/>
                <a:cs typeface="Arial" pitchFamily="34" charset="0"/>
              </a:rPr>
              <a:t>National CPI </a:t>
            </a:r>
            <a:r>
              <a:rPr lang="zh-CN" altLang="en-US" sz="2200" b="1" dirty="0" smtClean="0">
                <a:latin typeface="Arial" pitchFamily="34" charset="0"/>
                <a:ea typeface="宋体" pitchFamily="2" charset="-122"/>
                <a:cs typeface="Arial" pitchFamily="34" charset="0"/>
              </a:rPr>
              <a:t>全国居民消费价格分类指数</a:t>
            </a:r>
          </a:p>
        </p:txBody>
      </p:sp>
      <p:sp>
        <p:nvSpPr>
          <p:cNvPr id="15363" name="Text Box 6"/>
          <p:cNvSpPr txBox="1">
            <a:spLocks noChangeArrowheads="1"/>
          </p:cNvSpPr>
          <p:nvPr/>
        </p:nvSpPr>
        <p:spPr bwMode="auto">
          <a:xfrm>
            <a:off x="2600325" y="5568950"/>
            <a:ext cx="50180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lgn="ctr">
                <a:solidFill>
                  <a:srgbClr val="000000"/>
                </a:solidFill>
                <a:miter lim="800000"/>
                <a:headEnd/>
                <a:tailEnd/>
              </a14:hiddenLine>
            </a:ext>
          </a:extLst>
        </p:spPr>
        <p:txBody>
          <a:bodyPr>
            <a:spAutoFit/>
          </a:bodyPr>
          <a:lstStyle>
            <a:lvl1pPr eaLnBrk="0" hangingPunct="0">
              <a:defRPr sz="1300" b="1">
                <a:solidFill>
                  <a:srgbClr val="FF6600"/>
                </a:solidFill>
                <a:latin typeface="Arial" pitchFamily="34" charset="0"/>
                <a:ea typeface="楷体_GB2312" pitchFamily="49" charset="-122"/>
              </a:defRPr>
            </a:lvl1pPr>
            <a:lvl2pPr marL="742950" indent="-285750" eaLnBrk="0" hangingPunct="0">
              <a:defRPr sz="1300" b="1">
                <a:solidFill>
                  <a:srgbClr val="FF6600"/>
                </a:solidFill>
                <a:latin typeface="Arial" pitchFamily="34" charset="0"/>
                <a:ea typeface="楷体_GB2312" pitchFamily="49" charset="-122"/>
              </a:defRPr>
            </a:lvl2pPr>
            <a:lvl3pPr marL="1143000" indent="-228600" eaLnBrk="0" hangingPunct="0">
              <a:defRPr sz="1300" b="1">
                <a:solidFill>
                  <a:srgbClr val="FF6600"/>
                </a:solidFill>
                <a:latin typeface="Arial" pitchFamily="34" charset="0"/>
                <a:ea typeface="楷体_GB2312" pitchFamily="49" charset="-122"/>
              </a:defRPr>
            </a:lvl3pPr>
            <a:lvl4pPr marL="1600200" indent="-228600" eaLnBrk="0" hangingPunct="0">
              <a:defRPr sz="1300" b="1">
                <a:solidFill>
                  <a:srgbClr val="FF6600"/>
                </a:solidFill>
                <a:latin typeface="Arial" pitchFamily="34" charset="0"/>
                <a:ea typeface="楷体_GB2312" pitchFamily="49" charset="-122"/>
              </a:defRPr>
            </a:lvl4pPr>
            <a:lvl5pPr marL="2057400" indent="-228600" eaLnBrk="0" hangingPunct="0">
              <a:defRPr sz="1300" b="1">
                <a:solidFill>
                  <a:srgbClr val="FF6600"/>
                </a:solidFill>
                <a:latin typeface="Arial" pitchFamily="34" charset="0"/>
                <a:ea typeface="楷体_GB2312" pitchFamily="49" charset="-122"/>
              </a:defRPr>
            </a:lvl5pPr>
            <a:lvl6pPr marL="2514600" indent="-228600" eaLnBrk="0" fontAlgn="base" hangingPunct="0">
              <a:spcBef>
                <a:spcPct val="0"/>
              </a:spcBef>
              <a:spcAft>
                <a:spcPct val="0"/>
              </a:spcAft>
              <a:defRPr sz="1300" b="1">
                <a:solidFill>
                  <a:srgbClr val="FF6600"/>
                </a:solidFill>
                <a:latin typeface="Arial" pitchFamily="34" charset="0"/>
                <a:ea typeface="楷体_GB2312" pitchFamily="49" charset="-122"/>
              </a:defRPr>
            </a:lvl6pPr>
            <a:lvl7pPr marL="2971800" indent="-228600" eaLnBrk="0" fontAlgn="base" hangingPunct="0">
              <a:spcBef>
                <a:spcPct val="0"/>
              </a:spcBef>
              <a:spcAft>
                <a:spcPct val="0"/>
              </a:spcAft>
              <a:defRPr sz="1300" b="1">
                <a:solidFill>
                  <a:srgbClr val="FF6600"/>
                </a:solidFill>
                <a:latin typeface="Arial" pitchFamily="34" charset="0"/>
                <a:ea typeface="楷体_GB2312" pitchFamily="49" charset="-122"/>
              </a:defRPr>
            </a:lvl7pPr>
            <a:lvl8pPr marL="3429000" indent="-228600" eaLnBrk="0" fontAlgn="base" hangingPunct="0">
              <a:spcBef>
                <a:spcPct val="0"/>
              </a:spcBef>
              <a:spcAft>
                <a:spcPct val="0"/>
              </a:spcAft>
              <a:defRPr sz="1300" b="1">
                <a:solidFill>
                  <a:srgbClr val="FF6600"/>
                </a:solidFill>
                <a:latin typeface="Arial" pitchFamily="34" charset="0"/>
                <a:ea typeface="楷体_GB2312" pitchFamily="49" charset="-122"/>
              </a:defRPr>
            </a:lvl8pPr>
            <a:lvl9pPr marL="3886200" indent="-228600" eaLnBrk="0" fontAlgn="base" hangingPunct="0">
              <a:spcBef>
                <a:spcPct val="0"/>
              </a:spcBef>
              <a:spcAft>
                <a:spcPct val="0"/>
              </a:spcAft>
              <a:defRPr sz="1300" b="1">
                <a:solidFill>
                  <a:srgbClr val="FF6600"/>
                </a:solidFill>
                <a:latin typeface="Arial" pitchFamily="34" charset="0"/>
                <a:ea typeface="楷体_GB2312" pitchFamily="49" charset="-122"/>
              </a:defRPr>
            </a:lvl9pPr>
          </a:lstStyle>
          <a:p>
            <a:pPr>
              <a:lnSpc>
                <a:spcPct val="70000"/>
              </a:lnSpc>
              <a:spcBef>
                <a:spcPct val="50000"/>
              </a:spcBef>
            </a:pPr>
            <a:r>
              <a:rPr lang="en-US" altLang="zh-CN" sz="1200" b="0" dirty="0">
                <a:solidFill>
                  <a:schemeClr val="bg2"/>
                </a:solidFill>
                <a:ea typeface="宋体" pitchFamily="2" charset="-122"/>
                <a:cs typeface="楷体_GB2312" pitchFamily="49" charset="-122"/>
              </a:rPr>
              <a:t>Data source: National Statistics Bureau (Monthly Update)</a:t>
            </a:r>
          </a:p>
          <a:p>
            <a:pPr>
              <a:lnSpc>
                <a:spcPct val="70000"/>
              </a:lnSpc>
              <a:spcBef>
                <a:spcPct val="50000"/>
              </a:spcBef>
            </a:pPr>
            <a:r>
              <a:rPr lang="zh-CN" altLang="en-US" sz="1200" b="0" dirty="0">
                <a:solidFill>
                  <a:schemeClr val="bg2"/>
                </a:solidFill>
                <a:ea typeface="宋体" pitchFamily="2" charset="-122"/>
                <a:cs typeface="楷体_GB2312" pitchFamily="49" charset="-122"/>
              </a:rPr>
              <a:t>数据来源：国家统计局 （月度更新）</a:t>
            </a:r>
            <a:endParaRPr lang="en-US" altLang="zh-CN" sz="1200" b="0" dirty="0">
              <a:solidFill>
                <a:schemeClr val="bg2"/>
              </a:solidFill>
              <a:ea typeface="宋体" pitchFamily="2" charset="-122"/>
              <a:cs typeface="楷体_GB2312" pitchFamily="49" charset="-122"/>
            </a:endParaRPr>
          </a:p>
        </p:txBody>
      </p:sp>
      <p:graphicFrame>
        <p:nvGraphicFramePr>
          <p:cNvPr id="15364" name="Object 2"/>
          <p:cNvGraphicFramePr>
            <a:graphicFrameLocks/>
          </p:cNvGraphicFramePr>
          <p:nvPr>
            <p:extLst>
              <p:ext uri="{D42A27DB-BD31-4B8C-83A1-F6EECF244321}">
                <p14:modId xmlns:p14="http://schemas.microsoft.com/office/powerpoint/2010/main" val="2609459754"/>
              </p:ext>
            </p:extLst>
          </p:nvPr>
        </p:nvGraphicFramePr>
        <p:xfrm>
          <a:off x="323850" y="1341438"/>
          <a:ext cx="8829675" cy="2386012"/>
        </p:xfrm>
        <a:graphic>
          <a:graphicData uri="http://schemas.openxmlformats.org/presentationml/2006/ole">
            <mc:AlternateContent xmlns:mc="http://schemas.openxmlformats.org/markup-compatibility/2006">
              <mc:Choice xmlns:v="urn:schemas-microsoft-com:vml" Requires="v">
                <p:oleObj spid="_x0000_s3890" name="Worksheet" r:id="rId3" imgW="8515249" imgH="1742949" progId="Excel.Sheet.8">
                  <p:embed/>
                </p:oleObj>
              </mc:Choice>
              <mc:Fallback>
                <p:oleObj name="Worksheet" r:id="rId3" imgW="8515249" imgH="1742949" progId="Excel.Sheet.8">
                  <p:embed/>
                  <p:pic>
                    <p:nvPicPr>
                      <p:cNvPr id="0" name=""/>
                      <p:cNvPicPr>
                        <a:picLocks noChangeArrowheads="1"/>
                      </p:cNvPicPr>
                      <p:nvPr/>
                    </p:nvPicPr>
                    <p:blipFill>
                      <a:blip r:embed="rId4"/>
                      <a:srcRect/>
                      <a:stretch>
                        <a:fillRect/>
                      </a:stretch>
                    </p:blipFill>
                    <p:spPr bwMode="auto">
                      <a:xfrm>
                        <a:off x="323850" y="1341438"/>
                        <a:ext cx="8829675" cy="2386012"/>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91154250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251520" y="683097"/>
            <a:ext cx="8388350" cy="801687"/>
          </a:xfrm>
        </p:spPr>
        <p:txBody>
          <a:bodyPr/>
          <a:lstStyle/>
          <a:p>
            <a:pPr eaLnBrk="1" hangingPunct="1"/>
            <a:r>
              <a:rPr lang="en-US" altLang="zh-CN" sz="2200" b="1" dirty="0" smtClean="0">
                <a:latin typeface="Arial" pitchFamily="34" charset="0"/>
                <a:ea typeface="宋体" pitchFamily="2" charset="-122"/>
                <a:cs typeface="Arial" pitchFamily="34" charset="0"/>
              </a:rPr>
              <a:t>National Total Retail Sales of Consumer Goods</a:t>
            </a:r>
            <a:br>
              <a:rPr lang="en-US" altLang="zh-CN" sz="2200" b="1" dirty="0" smtClean="0">
                <a:latin typeface="Arial" pitchFamily="34" charset="0"/>
                <a:ea typeface="宋体" pitchFamily="2" charset="-122"/>
                <a:cs typeface="Arial" pitchFamily="34" charset="0"/>
              </a:rPr>
            </a:br>
            <a:r>
              <a:rPr lang="en-US" altLang="zh-CN" sz="2200" b="1" dirty="0" smtClean="0">
                <a:latin typeface="Arial" pitchFamily="34" charset="0"/>
                <a:ea typeface="宋体" pitchFamily="2" charset="-122"/>
                <a:cs typeface="Arial" pitchFamily="34" charset="0"/>
              </a:rPr>
              <a:t>Value Growth vs. YA </a:t>
            </a:r>
            <a:r>
              <a:rPr lang="zh-CN" altLang="en-US" sz="2200" b="1" dirty="0" smtClean="0">
                <a:latin typeface="Arial" pitchFamily="34" charset="0"/>
                <a:ea typeface="宋体" pitchFamily="2" charset="-122"/>
                <a:cs typeface="Arial" pitchFamily="34" charset="0"/>
              </a:rPr>
              <a:t>％</a:t>
            </a:r>
            <a:br>
              <a:rPr lang="zh-CN" altLang="en-US" sz="2200" b="1" dirty="0" smtClean="0">
                <a:latin typeface="Arial" pitchFamily="34" charset="0"/>
                <a:ea typeface="宋体" pitchFamily="2" charset="-122"/>
                <a:cs typeface="Arial" pitchFamily="34" charset="0"/>
              </a:rPr>
            </a:br>
            <a:r>
              <a:rPr lang="zh-CN" altLang="en-US" sz="2200" b="1" dirty="0" smtClean="0">
                <a:latin typeface="Arial" pitchFamily="34" charset="0"/>
                <a:ea typeface="宋体" pitchFamily="2" charset="-122"/>
                <a:cs typeface="Arial" pitchFamily="34" charset="0"/>
              </a:rPr>
              <a:t>社会消费品零售销售总额对比去年同期增幅 ％</a:t>
            </a:r>
            <a:endParaRPr lang="en-US" altLang="zh-CN" sz="2200" b="1" dirty="0" smtClean="0">
              <a:latin typeface="Arial" pitchFamily="34" charset="0"/>
              <a:ea typeface="宋体" pitchFamily="2" charset="-122"/>
              <a:cs typeface="Arial" pitchFamily="34" charset="0"/>
            </a:endParaRPr>
          </a:p>
        </p:txBody>
      </p:sp>
      <p:sp>
        <p:nvSpPr>
          <p:cNvPr id="14339" name="Text Box 4"/>
          <p:cNvSpPr txBox="1">
            <a:spLocks noChangeArrowheads="1"/>
          </p:cNvSpPr>
          <p:nvPr/>
        </p:nvSpPr>
        <p:spPr bwMode="auto">
          <a:xfrm>
            <a:off x="2701925" y="6088730"/>
            <a:ext cx="50180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lgn="ctr">
                <a:solidFill>
                  <a:srgbClr val="000000"/>
                </a:solidFill>
                <a:miter lim="800000"/>
                <a:headEnd/>
                <a:tailEnd/>
              </a14:hiddenLine>
            </a:ext>
          </a:extLst>
        </p:spPr>
        <p:txBody>
          <a:bodyPr>
            <a:spAutoFit/>
          </a:bodyPr>
          <a:lstStyle>
            <a:lvl1pPr eaLnBrk="0" hangingPunct="0">
              <a:defRPr sz="1300" b="1">
                <a:solidFill>
                  <a:srgbClr val="FF6600"/>
                </a:solidFill>
                <a:latin typeface="Arial" pitchFamily="34" charset="0"/>
                <a:ea typeface="楷体_GB2312" pitchFamily="49" charset="-122"/>
              </a:defRPr>
            </a:lvl1pPr>
            <a:lvl2pPr marL="742950" indent="-285750" eaLnBrk="0" hangingPunct="0">
              <a:defRPr sz="1300" b="1">
                <a:solidFill>
                  <a:srgbClr val="FF6600"/>
                </a:solidFill>
                <a:latin typeface="Arial" pitchFamily="34" charset="0"/>
                <a:ea typeface="楷体_GB2312" pitchFamily="49" charset="-122"/>
              </a:defRPr>
            </a:lvl2pPr>
            <a:lvl3pPr marL="1143000" indent="-228600" eaLnBrk="0" hangingPunct="0">
              <a:defRPr sz="1300" b="1">
                <a:solidFill>
                  <a:srgbClr val="FF6600"/>
                </a:solidFill>
                <a:latin typeface="Arial" pitchFamily="34" charset="0"/>
                <a:ea typeface="楷体_GB2312" pitchFamily="49" charset="-122"/>
              </a:defRPr>
            </a:lvl3pPr>
            <a:lvl4pPr marL="1600200" indent="-228600" eaLnBrk="0" hangingPunct="0">
              <a:defRPr sz="1300" b="1">
                <a:solidFill>
                  <a:srgbClr val="FF6600"/>
                </a:solidFill>
                <a:latin typeface="Arial" pitchFamily="34" charset="0"/>
                <a:ea typeface="楷体_GB2312" pitchFamily="49" charset="-122"/>
              </a:defRPr>
            </a:lvl4pPr>
            <a:lvl5pPr marL="2057400" indent="-228600" eaLnBrk="0" hangingPunct="0">
              <a:defRPr sz="1300" b="1">
                <a:solidFill>
                  <a:srgbClr val="FF6600"/>
                </a:solidFill>
                <a:latin typeface="Arial" pitchFamily="34" charset="0"/>
                <a:ea typeface="楷体_GB2312" pitchFamily="49" charset="-122"/>
              </a:defRPr>
            </a:lvl5pPr>
            <a:lvl6pPr marL="2514600" indent="-228600" eaLnBrk="0" fontAlgn="base" hangingPunct="0">
              <a:spcBef>
                <a:spcPct val="0"/>
              </a:spcBef>
              <a:spcAft>
                <a:spcPct val="0"/>
              </a:spcAft>
              <a:defRPr sz="1300" b="1">
                <a:solidFill>
                  <a:srgbClr val="FF6600"/>
                </a:solidFill>
                <a:latin typeface="Arial" pitchFamily="34" charset="0"/>
                <a:ea typeface="楷体_GB2312" pitchFamily="49" charset="-122"/>
              </a:defRPr>
            </a:lvl6pPr>
            <a:lvl7pPr marL="2971800" indent="-228600" eaLnBrk="0" fontAlgn="base" hangingPunct="0">
              <a:spcBef>
                <a:spcPct val="0"/>
              </a:spcBef>
              <a:spcAft>
                <a:spcPct val="0"/>
              </a:spcAft>
              <a:defRPr sz="1300" b="1">
                <a:solidFill>
                  <a:srgbClr val="FF6600"/>
                </a:solidFill>
                <a:latin typeface="Arial" pitchFamily="34" charset="0"/>
                <a:ea typeface="楷体_GB2312" pitchFamily="49" charset="-122"/>
              </a:defRPr>
            </a:lvl7pPr>
            <a:lvl8pPr marL="3429000" indent="-228600" eaLnBrk="0" fontAlgn="base" hangingPunct="0">
              <a:spcBef>
                <a:spcPct val="0"/>
              </a:spcBef>
              <a:spcAft>
                <a:spcPct val="0"/>
              </a:spcAft>
              <a:defRPr sz="1300" b="1">
                <a:solidFill>
                  <a:srgbClr val="FF6600"/>
                </a:solidFill>
                <a:latin typeface="Arial" pitchFamily="34" charset="0"/>
                <a:ea typeface="楷体_GB2312" pitchFamily="49" charset="-122"/>
              </a:defRPr>
            </a:lvl8pPr>
            <a:lvl9pPr marL="3886200" indent="-228600" eaLnBrk="0" fontAlgn="base" hangingPunct="0">
              <a:spcBef>
                <a:spcPct val="0"/>
              </a:spcBef>
              <a:spcAft>
                <a:spcPct val="0"/>
              </a:spcAft>
              <a:defRPr sz="1300" b="1">
                <a:solidFill>
                  <a:srgbClr val="FF6600"/>
                </a:solidFill>
                <a:latin typeface="Arial" pitchFamily="34" charset="0"/>
                <a:ea typeface="楷体_GB2312" pitchFamily="49" charset="-122"/>
              </a:defRPr>
            </a:lvl9pPr>
          </a:lstStyle>
          <a:p>
            <a:pPr>
              <a:lnSpc>
                <a:spcPct val="70000"/>
              </a:lnSpc>
              <a:spcBef>
                <a:spcPct val="50000"/>
              </a:spcBef>
            </a:pPr>
            <a:r>
              <a:rPr lang="en-US" altLang="zh-CN" sz="1200" b="0" dirty="0">
                <a:solidFill>
                  <a:schemeClr val="bg2"/>
                </a:solidFill>
                <a:ea typeface="宋体" pitchFamily="2" charset="-122"/>
                <a:cs typeface="楷体_GB2312" pitchFamily="49" charset="-122"/>
              </a:rPr>
              <a:t>Data source: National Statistics Bureau (Monthly Update)</a:t>
            </a:r>
          </a:p>
          <a:p>
            <a:pPr>
              <a:lnSpc>
                <a:spcPct val="70000"/>
              </a:lnSpc>
              <a:spcBef>
                <a:spcPct val="50000"/>
              </a:spcBef>
            </a:pPr>
            <a:r>
              <a:rPr lang="zh-CN" altLang="en-US" sz="1200" b="0" dirty="0">
                <a:solidFill>
                  <a:schemeClr val="bg2"/>
                </a:solidFill>
                <a:ea typeface="宋体" pitchFamily="2" charset="-122"/>
                <a:cs typeface="楷体_GB2312" pitchFamily="49" charset="-122"/>
              </a:rPr>
              <a:t>数据来源：国家统计局 （月度更新）</a:t>
            </a:r>
            <a:endParaRPr lang="en-US" altLang="zh-CN" sz="1200" b="0" dirty="0">
              <a:solidFill>
                <a:schemeClr val="bg2"/>
              </a:solidFill>
              <a:ea typeface="宋体" pitchFamily="2" charset="-122"/>
              <a:cs typeface="楷体_GB2312" pitchFamily="49" charset="-122"/>
            </a:endParaRPr>
          </a:p>
        </p:txBody>
      </p:sp>
      <p:sp>
        <p:nvSpPr>
          <p:cNvPr id="14340" name="Rectangle 5"/>
          <p:cNvSpPr>
            <a:spLocks noChangeArrowheads="1"/>
          </p:cNvSpPr>
          <p:nvPr/>
        </p:nvSpPr>
        <p:spPr bwMode="auto">
          <a:xfrm>
            <a:off x="323529" y="5450741"/>
            <a:ext cx="8750522" cy="646331"/>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lgn="ctr" eaLnBrk="0" hangingPunct="0"/>
            <a:r>
              <a:rPr lang="en-US" altLang="zh-CN" sz="1600" dirty="0">
                <a:solidFill>
                  <a:srgbClr val="CC0000"/>
                </a:solidFill>
              </a:rPr>
              <a:t>*</a:t>
            </a:r>
            <a:r>
              <a:rPr lang="en-US" altLang="zh-CN" dirty="0">
                <a:solidFill>
                  <a:srgbClr val="1C1C1C"/>
                </a:solidFill>
              </a:rPr>
              <a:t> </a:t>
            </a:r>
            <a:r>
              <a:rPr lang="en-US" altLang="zh-CN" dirty="0" smtClean="0">
                <a:solidFill>
                  <a:srgbClr val="1C1C1C"/>
                </a:solidFill>
              </a:rPr>
              <a:t>Feb15&amp;Jan16&amp;Feb16&amp;Jan17&amp;Feb17&amp;Jan18&amp;Feb18&amp;Jan19&amp;Feb19</a:t>
            </a:r>
            <a:r>
              <a:rPr lang="zh-CN" altLang="en-US" dirty="0" smtClean="0">
                <a:solidFill>
                  <a:srgbClr val="1C1C1C"/>
                </a:solidFill>
              </a:rPr>
              <a:t>数据</a:t>
            </a:r>
            <a:r>
              <a:rPr lang="zh-CN" altLang="en-US" dirty="0">
                <a:solidFill>
                  <a:srgbClr val="1C1C1C"/>
                </a:solidFill>
              </a:rPr>
              <a:t>未公布在国家统计局网站</a:t>
            </a:r>
          </a:p>
        </p:txBody>
      </p:sp>
      <p:graphicFrame>
        <p:nvGraphicFramePr>
          <p:cNvPr id="14341" name="Object 2"/>
          <p:cNvGraphicFramePr>
            <a:graphicFrameLocks noChangeAspect="1"/>
          </p:cNvGraphicFramePr>
          <p:nvPr>
            <p:extLst>
              <p:ext uri="{D42A27DB-BD31-4B8C-83A1-F6EECF244321}">
                <p14:modId xmlns:p14="http://schemas.microsoft.com/office/powerpoint/2010/main" val="3422252095"/>
              </p:ext>
            </p:extLst>
          </p:nvPr>
        </p:nvGraphicFramePr>
        <p:xfrm>
          <a:off x="468313" y="1809750"/>
          <a:ext cx="8343900" cy="2944813"/>
        </p:xfrm>
        <a:graphic>
          <a:graphicData uri="http://schemas.openxmlformats.org/presentationml/2006/ole">
            <mc:AlternateContent xmlns:mc="http://schemas.openxmlformats.org/markup-compatibility/2006">
              <mc:Choice xmlns:v="urn:schemas-microsoft-com:vml" Requires="v">
                <p:oleObj spid="_x0000_s36039" name="Worksheet" r:id="rId4" imgW="8829759" imgH="3286234" progId="Excel.Sheet.8">
                  <p:embed/>
                </p:oleObj>
              </mc:Choice>
              <mc:Fallback>
                <p:oleObj name="Worksheet" r:id="rId4" imgW="8829759" imgH="3286234" progId="Excel.Sheet.8">
                  <p:embed/>
                  <p:pic>
                    <p:nvPicPr>
                      <p:cNvPr id="0" name=""/>
                      <p:cNvPicPr>
                        <a:picLocks noChangeAspect="1" noChangeArrowheads="1"/>
                      </p:cNvPicPr>
                      <p:nvPr/>
                    </p:nvPicPr>
                    <p:blipFill>
                      <a:blip r:embed="rId5"/>
                      <a:srcRect/>
                      <a:stretch>
                        <a:fillRect/>
                      </a:stretch>
                    </p:blipFill>
                    <p:spPr bwMode="auto">
                      <a:xfrm>
                        <a:off x="468313" y="1809750"/>
                        <a:ext cx="8343900" cy="2944813"/>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301287098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Overall universe trend</a:t>
            </a:r>
            <a:endParaRPr lang="zh-CN" altLang="en-US" dirty="0"/>
          </a:p>
        </p:txBody>
      </p:sp>
      <p:sp>
        <p:nvSpPr>
          <p:cNvPr id="6" name="Text Placeholder 7"/>
          <p:cNvSpPr txBox="1">
            <a:spLocks/>
          </p:cNvSpPr>
          <p:nvPr/>
        </p:nvSpPr>
        <p:spPr bwMode="auto">
          <a:xfrm>
            <a:off x="594360" y="1228492"/>
            <a:ext cx="8160322" cy="533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0" rIns="91440" bIns="0" numCol="1" anchor="t" anchorCtr="0" compatLnSpc="1">
            <a:prstTxWarp prst="textNoShape">
              <a:avLst/>
            </a:prstTxWarp>
          </a:bodyPr>
          <a:lstStyle>
            <a:lvl1pPr marL="0" indent="0" algn="l" defTabSz="457200" rtl="0" eaLnBrk="1" fontAlgn="base" hangingPunct="1">
              <a:spcBef>
                <a:spcPts val="0"/>
              </a:spcBef>
              <a:spcAft>
                <a:spcPct val="0"/>
              </a:spcAft>
              <a:buClr>
                <a:schemeClr val="tx2"/>
              </a:buClr>
              <a:buFont typeface="Arial" charset="0"/>
              <a:buNone/>
              <a:defRPr sz="1800" b="0" kern="1200" baseline="0">
                <a:solidFill>
                  <a:schemeClr val="tx1"/>
                </a:solidFill>
                <a:latin typeface="+mn-lt"/>
                <a:ea typeface="ＭＳ Ｐゴシック" charset="0"/>
                <a:cs typeface="ＭＳ Ｐゴシック" charset="0"/>
              </a:defRPr>
            </a:lvl1pPr>
            <a:lvl2pPr marL="457200" indent="0" algn="l" defTabSz="569913" rtl="0" eaLnBrk="1" fontAlgn="base" hangingPunct="1">
              <a:spcBef>
                <a:spcPts val="800"/>
              </a:spcBef>
              <a:spcAft>
                <a:spcPct val="0"/>
              </a:spcAft>
              <a:buClr>
                <a:schemeClr val="tx2"/>
              </a:buClr>
              <a:buFont typeface="Arial" charset="0"/>
              <a:buNone/>
              <a:defRPr sz="2000" b="1" kern="1200">
                <a:solidFill>
                  <a:schemeClr val="tx2"/>
                </a:solidFill>
                <a:latin typeface="+mn-lt"/>
                <a:ea typeface="ＭＳ Ｐゴシック" charset="0"/>
                <a:cs typeface="+mn-cs"/>
              </a:defRPr>
            </a:lvl2pPr>
            <a:lvl3pPr marL="914400" indent="0" algn="l" defTabSz="457200" rtl="0" eaLnBrk="1" fontAlgn="base" hangingPunct="1">
              <a:spcBef>
                <a:spcPts val="700"/>
              </a:spcBef>
              <a:spcAft>
                <a:spcPct val="0"/>
              </a:spcAft>
              <a:buClr>
                <a:schemeClr val="tx2"/>
              </a:buClr>
              <a:buFont typeface="Arial" charset="0"/>
              <a:buNone/>
              <a:defRPr sz="1800" b="1" kern="1200">
                <a:solidFill>
                  <a:schemeClr val="tx2"/>
                </a:solidFill>
                <a:latin typeface="+mn-lt"/>
                <a:ea typeface="ＭＳ Ｐゴシック" charset="0"/>
                <a:cs typeface="+mn-cs"/>
              </a:defRPr>
            </a:lvl3pPr>
            <a:lvl4pPr marL="1371600" indent="0" algn="l" defTabSz="211138" rtl="0" eaLnBrk="1" fontAlgn="base" hangingPunct="1">
              <a:spcBef>
                <a:spcPts val="700"/>
              </a:spcBef>
              <a:spcAft>
                <a:spcPct val="0"/>
              </a:spcAft>
              <a:buClr>
                <a:schemeClr val="tx2"/>
              </a:buClr>
              <a:buFont typeface="Arial" charset="0"/>
              <a:buNone/>
              <a:defRPr sz="1600" b="1" kern="1200">
                <a:solidFill>
                  <a:schemeClr val="tx2"/>
                </a:solidFill>
                <a:latin typeface="+mn-lt"/>
                <a:ea typeface="ＭＳ Ｐゴシック" charset="0"/>
                <a:cs typeface="+mn-cs"/>
              </a:defRPr>
            </a:lvl4pPr>
            <a:lvl5pPr marL="1828800" indent="0" algn="l" defTabSz="457200" rtl="0" eaLnBrk="1" fontAlgn="base" hangingPunct="1">
              <a:spcBef>
                <a:spcPts val="700"/>
              </a:spcBef>
              <a:spcAft>
                <a:spcPct val="0"/>
              </a:spcAft>
              <a:buClr>
                <a:schemeClr val="tx2"/>
              </a:buClr>
              <a:buFont typeface="Arial" charset="0"/>
              <a:buNone/>
              <a:defRPr sz="1600" b="1" kern="1200">
                <a:solidFill>
                  <a:schemeClr val="tx2"/>
                </a:solidFill>
                <a:latin typeface="+mn-lt"/>
                <a:ea typeface="ＭＳ Ｐゴシック" charset="0"/>
                <a:cs typeface="+mn-cs"/>
              </a:defRPr>
            </a:lvl5pPr>
            <a:lvl6pPr marL="2286000" indent="0" algn="l" defTabSz="457200" rtl="0" eaLnBrk="1" latinLnBrk="0" hangingPunct="1">
              <a:spcBef>
                <a:spcPct val="20000"/>
              </a:spcBef>
              <a:buFont typeface="Arial"/>
              <a:buNone/>
              <a:defRPr sz="1600" b="1"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1600" b="1"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1600" b="1"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1600" b="1" kern="1200">
                <a:solidFill>
                  <a:schemeClr val="tx1"/>
                </a:solidFill>
                <a:latin typeface="+mn-lt"/>
                <a:ea typeface="+mn-ea"/>
                <a:cs typeface="+mn-cs"/>
              </a:defRPr>
            </a:lvl9pPr>
          </a:lstStyle>
          <a:p>
            <a:pPr marL="285750" indent="-285750">
              <a:buClr>
                <a:schemeClr val="tx1">
                  <a:lumMod val="50000"/>
                  <a:lumOff val="50000"/>
                </a:schemeClr>
              </a:buClr>
              <a:buFont typeface="Arial" panose="020B0604020202020204" pitchFamily="34" charset="0"/>
              <a:buChar char="•"/>
            </a:pPr>
            <a:r>
              <a:rPr lang="en-US" dirty="0">
                <a:solidFill>
                  <a:schemeClr val="tx1">
                    <a:lumMod val="65000"/>
                    <a:lumOff val="35000"/>
                  </a:schemeClr>
                </a:solidFill>
              </a:rPr>
              <a:t>O</a:t>
            </a:r>
            <a:r>
              <a:rPr lang="en-US" dirty="0" smtClean="0">
                <a:solidFill>
                  <a:schemeClr val="tx1">
                    <a:lumMod val="65000"/>
                    <a:lumOff val="35000"/>
                  </a:schemeClr>
                </a:solidFill>
              </a:rPr>
              <a:t>verall universe store count slightly increased (+1%) in Y2018</a:t>
            </a:r>
          </a:p>
          <a:p>
            <a:pPr marL="285750" indent="-285750">
              <a:buClr>
                <a:schemeClr val="tx1">
                  <a:lumMod val="50000"/>
                  <a:lumOff val="50000"/>
                </a:schemeClr>
              </a:buClr>
              <a:buFont typeface="Arial" panose="020B0604020202020204" pitchFamily="34" charset="0"/>
              <a:buChar char="•"/>
            </a:pPr>
            <a:r>
              <a:rPr lang="en-US" dirty="0" smtClean="0">
                <a:solidFill>
                  <a:schemeClr val="tx1">
                    <a:lumMod val="65000"/>
                    <a:lumOff val="35000"/>
                  </a:schemeClr>
                </a:solidFill>
              </a:rPr>
              <a:t>Modern trade sustained robust growth momentum over past 3 years.</a:t>
            </a:r>
            <a:endParaRPr lang="en-US" dirty="0">
              <a:solidFill>
                <a:schemeClr val="tx1">
                  <a:lumMod val="65000"/>
                  <a:lumOff val="35000"/>
                </a:schemeClr>
              </a:solidFill>
            </a:endParaRPr>
          </a:p>
        </p:txBody>
      </p:sp>
      <p:sp>
        <p:nvSpPr>
          <p:cNvPr id="7" name="Text Placeholder 1"/>
          <p:cNvSpPr txBox="1">
            <a:spLocks/>
          </p:cNvSpPr>
          <p:nvPr/>
        </p:nvSpPr>
        <p:spPr bwMode="auto">
          <a:xfrm>
            <a:off x="462972" y="6492240"/>
            <a:ext cx="8165465" cy="18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0" rIns="91440" bIns="0" numCol="1" anchor="b" anchorCtr="0" compatLnSpc="1">
            <a:prstTxWarp prst="textNoShape">
              <a:avLst/>
            </a:prstTxWarp>
          </a:bodyPr>
          <a:lstStyle>
            <a:lvl1pPr marL="0" indent="0" algn="l" defTabSz="457200" rtl="0" eaLnBrk="1" fontAlgn="base" hangingPunct="1">
              <a:spcBef>
                <a:spcPts val="60"/>
              </a:spcBef>
              <a:spcAft>
                <a:spcPct val="0"/>
              </a:spcAft>
              <a:buClr>
                <a:schemeClr val="tx2"/>
              </a:buClr>
              <a:buFont typeface="Arial" charset="0"/>
              <a:buNone/>
              <a:defRPr sz="800" b="0" kern="1200" baseline="0">
                <a:solidFill>
                  <a:schemeClr val="tx1"/>
                </a:solidFill>
                <a:latin typeface="+mn-lt"/>
                <a:ea typeface="ＭＳ Ｐゴシック" charset="0"/>
                <a:cs typeface="ＭＳ Ｐゴシック" charset="0"/>
              </a:defRPr>
            </a:lvl1pPr>
            <a:lvl2pPr marL="457200" indent="0" algn="l" defTabSz="569913" rtl="0" eaLnBrk="1" fontAlgn="base" hangingPunct="1">
              <a:spcBef>
                <a:spcPts val="800"/>
              </a:spcBef>
              <a:spcAft>
                <a:spcPct val="0"/>
              </a:spcAft>
              <a:buClr>
                <a:schemeClr val="tx2"/>
              </a:buClr>
              <a:buFont typeface="Arial" charset="0"/>
              <a:buNone/>
              <a:defRPr sz="2000" b="1" kern="1200">
                <a:solidFill>
                  <a:schemeClr val="tx2"/>
                </a:solidFill>
                <a:latin typeface="+mn-lt"/>
                <a:ea typeface="ＭＳ Ｐゴシック" charset="0"/>
                <a:cs typeface="+mn-cs"/>
              </a:defRPr>
            </a:lvl2pPr>
            <a:lvl3pPr marL="914400" indent="0" algn="l" defTabSz="457200" rtl="0" eaLnBrk="1" fontAlgn="base" hangingPunct="1">
              <a:spcBef>
                <a:spcPts val="700"/>
              </a:spcBef>
              <a:spcAft>
                <a:spcPct val="0"/>
              </a:spcAft>
              <a:buClr>
                <a:schemeClr val="tx2"/>
              </a:buClr>
              <a:buFont typeface="Arial" charset="0"/>
              <a:buNone/>
              <a:defRPr sz="1800" b="1" kern="1200">
                <a:solidFill>
                  <a:schemeClr val="tx2"/>
                </a:solidFill>
                <a:latin typeface="+mn-lt"/>
                <a:ea typeface="ＭＳ Ｐゴシック" charset="0"/>
                <a:cs typeface="+mn-cs"/>
              </a:defRPr>
            </a:lvl3pPr>
            <a:lvl4pPr marL="1371600" indent="0" algn="l" defTabSz="211138" rtl="0" eaLnBrk="1" fontAlgn="base" hangingPunct="1">
              <a:spcBef>
                <a:spcPts val="700"/>
              </a:spcBef>
              <a:spcAft>
                <a:spcPct val="0"/>
              </a:spcAft>
              <a:buClr>
                <a:schemeClr val="tx2"/>
              </a:buClr>
              <a:buFont typeface="Arial" charset="0"/>
              <a:buNone/>
              <a:defRPr sz="1600" b="1" kern="1200">
                <a:solidFill>
                  <a:schemeClr val="tx2"/>
                </a:solidFill>
                <a:latin typeface="+mn-lt"/>
                <a:ea typeface="ＭＳ Ｐゴシック" charset="0"/>
                <a:cs typeface="+mn-cs"/>
              </a:defRPr>
            </a:lvl4pPr>
            <a:lvl5pPr marL="1828800" indent="0" algn="l" defTabSz="457200" rtl="0" eaLnBrk="1" fontAlgn="base" hangingPunct="1">
              <a:spcBef>
                <a:spcPts val="700"/>
              </a:spcBef>
              <a:spcAft>
                <a:spcPct val="0"/>
              </a:spcAft>
              <a:buClr>
                <a:schemeClr val="tx2"/>
              </a:buClr>
              <a:buFont typeface="Arial" charset="0"/>
              <a:buNone/>
              <a:defRPr sz="1600" b="1" kern="1200">
                <a:solidFill>
                  <a:schemeClr val="tx2"/>
                </a:solidFill>
                <a:latin typeface="+mn-lt"/>
                <a:ea typeface="ＭＳ Ｐゴシック" charset="0"/>
                <a:cs typeface="+mn-cs"/>
              </a:defRPr>
            </a:lvl5pPr>
            <a:lvl6pPr marL="2286000" indent="0" algn="l" defTabSz="457200" rtl="0" eaLnBrk="1" latinLnBrk="0" hangingPunct="1">
              <a:spcBef>
                <a:spcPct val="20000"/>
              </a:spcBef>
              <a:buFont typeface="Arial"/>
              <a:buNone/>
              <a:defRPr sz="1600" b="1"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1600" b="1"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1600" b="1"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1600" b="1" kern="1200">
                <a:solidFill>
                  <a:schemeClr val="tx1"/>
                </a:solidFill>
                <a:latin typeface="+mn-lt"/>
                <a:ea typeface="+mn-ea"/>
                <a:cs typeface="+mn-cs"/>
              </a:defRPr>
            </a:lvl9pPr>
          </a:lstStyle>
          <a:p>
            <a:r>
              <a:rPr lang="en-US" dirty="0" smtClean="0"/>
              <a:t>Data source: Nielsen Retail Establishment Survey 2018</a:t>
            </a:r>
            <a:endParaRPr lang="en-US" dirty="0"/>
          </a:p>
        </p:txBody>
      </p:sp>
      <p:graphicFrame>
        <p:nvGraphicFramePr>
          <p:cNvPr id="8" name="Chart Placeholder 10"/>
          <p:cNvGraphicFramePr>
            <a:graphicFrameLocks/>
          </p:cNvGraphicFramePr>
          <p:nvPr>
            <p:extLst>
              <p:ext uri="{D42A27DB-BD31-4B8C-83A1-F6EECF244321}">
                <p14:modId xmlns:p14="http://schemas.microsoft.com/office/powerpoint/2010/main" val="2719085758"/>
              </p:ext>
            </p:extLst>
          </p:nvPr>
        </p:nvGraphicFramePr>
        <p:xfrm>
          <a:off x="373985" y="2637772"/>
          <a:ext cx="3848102" cy="3308350"/>
        </p:xfrm>
        <a:graphic>
          <a:graphicData uri="http://schemas.openxmlformats.org/drawingml/2006/chart">
            <c:chart xmlns:c="http://schemas.openxmlformats.org/drawingml/2006/chart" xmlns:r="http://schemas.openxmlformats.org/officeDocument/2006/relationships" r:id="rId2"/>
          </a:graphicData>
        </a:graphic>
      </p:graphicFrame>
      <p:grpSp>
        <p:nvGrpSpPr>
          <p:cNvPr id="9" name="Group 8"/>
          <p:cNvGrpSpPr/>
          <p:nvPr/>
        </p:nvGrpSpPr>
        <p:grpSpPr>
          <a:xfrm>
            <a:off x="2332291" y="6114812"/>
            <a:ext cx="5599187" cy="261610"/>
            <a:chOff x="2133600" y="5270501"/>
            <a:chExt cx="4129499" cy="261610"/>
          </a:xfrm>
        </p:grpSpPr>
        <p:sp>
          <p:nvSpPr>
            <p:cNvPr id="10" name="Rectangle 43"/>
            <p:cNvSpPr>
              <a:spLocks noChangeArrowheads="1"/>
            </p:cNvSpPr>
            <p:nvPr/>
          </p:nvSpPr>
          <p:spPr bwMode="auto">
            <a:xfrm>
              <a:off x="2133600" y="5337563"/>
              <a:ext cx="157163" cy="142875"/>
            </a:xfrm>
            <a:prstGeom prst="rect">
              <a:avLst/>
            </a:prstGeom>
            <a:solidFill>
              <a:schemeClr val="accent1"/>
            </a:solidFill>
            <a:ln w="9525" algn="ctr">
              <a:solidFill>
                <a:schemeClr val="tx1"/>
              </a:solidFill>
              <a:miter lim="800000"/>
              <a:headEnd/>
              <a:tailEnd/>
            </a:ln>
          </p:spPr>
          <p:txBody>
            <a:bodyPr wrap="none" anchor="ctr"/>
            <a:lstStyle/>
            <a:p>
              <a:endParaRPr lang="zh-CN" altLang="en-US" sz="2400" b="1">
                <a:ea typeface="MS PGothic" pitchFamily="34" charset="-128"/>
              </a:endParaRPr>
            </a:p>
          </p:txBody>
        </p:sp>
        <p:sp>
          <p:nvSpPr>
            <p:cNvPr id="11" name="Rectangle 44"/>
            <p:cNvSpPr>
              <a:spLocks noChangeArrowheads="1"/>
            </p:cNvSpPr>
            <p:nvPr/>
          </p:nvSpPr>
          <p:spPr bwMode="auto">
            <a:xfrm>
              <a:off x="3660848" y="5337563"/>
              <a:ext cx="157162" cy="142875"/>
            </a:xfrm>
            <a:prstGeom prst="rect">
              <a:avLst/>
            </a:prstGeom>
            <a:solidFill>
              <a:srgbClr val="FF8300"/>
            </a:solidFill>
            <a:ln w="9525" algn="ctr">
              <a:solidFill>
                <a:schemeClr val="tx1"/>
              </a:solidFill>
              <a:miter lim="800000"/>
              <a:headEnd/>
              <a:tailEnd/>
            </a:ln>
          </p:spPr>
          <p:txBody>
            <a:bodyPr wrap="none" anchor="ctr"/>
            <a:lstStyle/>
            <a:p>
              <a:endParaRPr lang="zh-CN" altLang="en-US" sz="2400" b="1">
                <a:ea typeface="MS PGothic" pitchFamily="34" charset="-128"/>
              </a:endParaRPr>
            </a:p>
          </p:txBody>
        </p:sp>
        <p:sp>
          <p:nvSpPr>
            <p:cNvPr id="12" name="Rectangle 45"/>
            <p:cNvSpPr>
              <a:spLocks noChangeArrowheads="1"/>
            </p:cNvSpPr>
            <p:nvPr/>
          </p:nvSpPr>
          <p:spPr bwMode="auto">
            <a:xfrm>
              <a:off x="5076825" y="5337563"/>
              <a:ext cx="157163" cy="142875"/>
            </a:xfrm>
            <a:prstGeom prst="rect">
              <a:avLst/>
            </a:prstGeom>
            <a:solidFill>
              <a:schemeClr val="accent2"/>
            </a:solidFill>
            <a:ln w="9525" algn="ctr">
              <a:solidFill>
                <a:schemeClr val="tx1"/>
              </a:solidFill>
              <a:miter lim="800000"/>
              <a:headEnd/>
              <a:tailEnd/>
            </a:ln>
          </p:spPr>
          <p:txBody>
            <a:bodyPr wrap="none" anchor="ctr"/>
            <a:lstStyle/>
            <a:p>
              <a:endParaRPr lang="zh-CN" altLang="en-US" sz="2400" b="1">
                <a:ea typeface="MS PGothic" pitchFamily="34" charset="-128"/>
              </a:endParaRPr>
            </a:p>
          </p:txBody>
        </p:sp>
        <p:sp>
          <p:nvSpPr>
            <p:cNvPr id="13" name="Text Box 46"/>
            <p:cNvSpPr txBox="1">
              <a:spLocks noChangeArrowheads="1"/>
            </p:cNvSpPr>
            <p:nvPr/>
          </p:nvSpPr>
          <p:spPr bwMode="auto">
            <a:xfrm>
              <a:off x="5262562" y="5270501"/>
              <a:ext cx="100053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100" b="1" dirty="0" smtClean="0">
                  <a:ea typeface="MS PGothic" pitchFamily="34" charset="-128"/>
                </a:rPr>
                <a:t>Other</a:t>
              </a:r>
              <a:endParaRPr lang="en-US" altLang="zh-CN" sz="1100" b="1" dirty="0">
                <a:ea typeface="MS PGothic" pitchFamily="34" charset="-128"/>
              </a:endParaRPr>
            </a:p>
          </p:txBody>
        </p:sp>
        <p:sp>
          <p:nvSpPr>
            <p:cNvPr id="14" name="Text Box 47"/>
            <p:cNvSpPr txBox="1">
              <a:spLocks noChangeArrowheads="1"/>
            </p:cNvSpPr>
            <p:nvPr/>
          </p:nvSpPr>
          <p:spPr bwMode="auto">
            <a:xfrm>
              <a:off x="3818010" y="5270501"/>
              <a:ext cx="118030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100" b="1" dirty="0" smtClean="0">
                  <a:ea typeface="MS PGothic" pitchFamily="34" charset="-128"/>
                </a:rPr>
                <a:t>Grocery</a:t>
              </a:r>
              <a:endParaRPr lang="en-US" altLang="zh-CN" sz="1100" b="1" dirty="0">
                <a:ea typeface="MS PGothic" pitchFamily="34" charset="-128"/>
              </a:endParaRPr>
            </a:p>
          </p:txBody>
        </p:sp>
        <p:sp>
          <p:nvSpPr>
            <p:cNvPr id="15" name="Text Box 48"/>
            <p:cNvSpPr txBox="1">
              <a:spLocks noChangeArrowheads="1"/>
            </p:cNvSpPr>
            <p:nvPr/>
          </p:nvSpPr>
          <p:spPr bwMode="auto">
            <a:xfrm>
              <a:off x="2322513" y="5270501"/>
              <a:ext cx="130651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100" b="1" dirty="0" smtClean="0">
                  <a:ea typeface="MS PGothic" pitchFamily="34" charset="-128"/>
                </a:rPr>
                <a:t>Modern Trade</a:t>
              </a:r>
              <a:endParaRPr lang="en-US" altLang="zh-CN" sz="1100" b="1" dirty="0">
                <a:ea typeface="MS PGothic" pitchFamily="34" charset="-128"/>
              </a:endParaRPr>
            </a:p>
          </p:txBody>
        </p:sp>
      </p:grpSp>
      <p:graphicFrame>
        <p:nvGraphicFramePr>
          <p:cNvPr id="16" name="Chart Placeholder 10"/>
          <p:cNvGraphicFramePr>
            <a:graphicFrameLocks/>
          </p:cNvGraphicFramePr>
          <p:nvPr>
            <p:extLst>
              <p:ext uri="{D42A27DB-BD31-4B8C-83A1-F6EECF244321}">
                <p14:modId xmlns:p14="http://schemas.microsoft.com/office/powerpoint/2010/main" val="2422566251"/>
              </p:ext>
            </p:extLst>
          </p:nvPr>
        </p:nvGraphicFramePr>
        <p:xfrm>
          <a:off x="4393992" y="2637772"/>
          <a:ext cx="3560618" cy="33083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7" name="Chart Placeholder 10"/>
          <p:cNvGraphicFramePr>
            <a:graphicFrameLocks/>
          </p:cNvGraphicFramePr>
          <p:nvPr>
            <p:extLst>
              <p:ext uri="{D42A27DB-BD31-4B8C-83A1-F6EECF244321}">
                <p14:modId xmlns:p14="http://schemas.microsoft.com/office/powerpoint/2010/main" val="1570888947"/>
              </p:ext>
            </p:extLst>
          </p:nvPr>
        </p:nvGraphicFramePr>
        <p:xfrm>
          <a:off x="7429500" y="2612141"/>
          <a:ext cx="1655030" cy="3308350"/>
        </p:xfrm>
        <a:graphic>
          <a:graphicData uri="http://schemas.openxmlformats.org/drawingml/2006/chart">
            <c:chart xmlns:c="http://schemas.openxmlformats.org/drawingml/2006/chart" xmlns:r="http://schemas.openxmlformats.org/officeDocument/2006/relationships" r:id="rId4"/>
          </a:graphicData>
        </a:graphic>
      </p:graphicFrame>
      <p:sp>
        <p:nvSpPr>
          <p:cNvPr id="18" name="TextBox 17"/>
          <p:cNvSpPr txBox="1"/>
          <p:nvPr/>
        </p:nvSpPr>
        <p:spPr>
          <a:xfrm>
            <a:off x="206369" y="2323928"/>
            <a:ext cx="1307922" cy="461665"/>
          </a:xfrm>
          <a:prstGeom prst="rect">
            <a:avLst/>
          </a:prstGeom>
          <a:noFill/>
        </p:spPr>
        <p:txBody>
          <a:bodyPr wrap="none" rtlCol="0">
            <a:spAutoFit/>
          </a:bodyPr>
          <a:lstStyle/>
          <a:p>
            <a:pPr algn="ctr"/>
            <a:r>
              <a:rPr lang="en-US" sz="1200" b="1" dirty="0" smtClean="0"/>
              <a:t>Store Count</a:t>
            </a:r>
          </a:p>
          <a:p>
            <a:pPr algn="ctr"/>
            <a:r>
              <a:rPr lang="en-US" sz="1200" b="1" dirty="0" smtClean="0"/>
              <a:t>(% </a:t>
            </a:r>
            <a:r>
              <a:rPr lang="en-US" sz="1200" b="1" dirty="0"/>
              <a:t>growth vs. </a:t>
            </a:r>
            <a:r>
              <a:rPr lang="en-US" sz="1200" b="1" dirty="0" smtClean="0"/>
              <a:t>YA)</a:t>
            </a:r>
            <a:endParaRPr lang="en-US" sz="1200" b="1" dirty="0"/>
          </a:p>
        </p:txBody>
      </p:sp>
      <p:sp>
        <p:nvSpPr>
          <p:cNvPr id="19" name="TextBox 18"/>
          <p:cNvSpPr txBox="1"/>
          <p:nvPr/>
        </p:nvSpPr>
        <p:spPr>
          <a:xfrm>
            <a:off x="4211984" y="2323928"/>
            <a:ext cx="1146211" cy="461665"/>
          </a:xfrm>
          <a:prstGeom prst="rect">
            <a:avLst/>
          </a:prstGeom>
          <a:noFill/>
        </p:spPr>
        <p:txBody>
          <a:bodyPr wrap="none" rtlCol="0">
            <a:spAutoFit/>
          </a:bodyPr>
          <a:lstStyle/>
          <a:p>
            <a:pPr algn="ctr"/>
            <a:r>
              <a:rPr lang="en-US" sz="1200" dirty="0" smtClean="0"/>
              <a:t>Store Count</a:t>
            </a:r>
          </a:p>
          <a:p>
            <a:pPr algn="ctr"/>
            <a:r>
              <a:rPr lang="en-US" sz="1200" dirty="0" smtClean="0"/>
              <a:t>(% </a:t>
            </a:r>
            <a:r>
              <a:rPr lang="en-US" sz="1200" dirty="0"/>
              <a:t>Importance)</a:t>
            </a:r>
          </a:p>
        </p:txBody>
      </p:sp>
      <p:sp>
        <p:nvSpPr>
          <p:cNvPr id="20" name="TextBox 19"/>
          <p:cNvSpPr txBox="1"/>
          <p:nvPr/>
        </p:nvSpPr>
        <p:spPr>
          <a:xfrm>
            <a:off x="7740352" y="2323928"/>
            <a:ext cx="1146211" cy="461665"/>
          </a:xfrm>
          <a:prstGeom prst="rect">
            <a:avLst/>
          </a:prstGeom>
          <a:noFill/>
        </p:spPr>
        <p:txBody>
          <a:bodyPr wrap="none" rtlCol="0">
            <a:spAutoFit/>
          </a:bodyPr>
          <a:lstStyle/>
          <a:p>
            <a:pPr algn="ctr"/>
            <a:r>
              <a:rPr lang="en-US" sz="1200" dirty="0" smtClean="0"/>
              <a:t>NSPC</a:t>
            </a:r>
          </a:p>
          <a:p>
            <a:pPr algn="ctr"/>
            <a:r>
              <a:rPr lang="en-US" sz="1200" dirty="0" smtClean="0"/>
              <a:t>(% </a:t>
            </a:r>
            <a:r>
              <a:rPr lang="en-US" sz="1200" dirty="0"/>
              <a:t>Importance)</a:t>
            </a:r>
          </a:p>
        </p:txBody>
      </p:sp>
      <p:sp>
        <p:nvSpPr>
          <p:cNvPr id="24" name="Text Box 26"/>
          <p:cNvSpPr txBox="1">
            <a:spLocks noChangeArrowheads="1"/>
          </p:cNvSpPr>
          <p:nvPr/>
        </p:nvSpPr>
        <p:spPr bwMode="auto">
          <a:xfrm>
            <a:off x="3357881" y="3031041"/>
            <a:ext cx="6207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en-US" altLang="zh-CN" sz="1200" i="1" u="sng" dirty="0" smtClean="0">
                <a:ea typeface="MS PGothic" pitchFamily="34" charset="-128"/>
              </a:rPr>
              <a:t>+1%</a:t>
            </a:r>
            <a:endParaRPr lang="en-US" altLang="zh-CN" sz="1200" i="1" u="sng" dirty="0">
              <a:ea typeface="MS PGothic" pitchFamily="34" charset="-128"/>
            </a:endParaRPr>
          </a:p>
        </p:txBody>
      </p:sp>
      <p:sp>
        <p:nvSpPr>
          <p:cNvPr id="25" name="Text Box 26"/>
          <p:cNvSpPr txBox="1">
            <a:spLocks noChangeArrowheads="1"/>
          </p:cNvSpPr>
          <p:nvPr/>
        </p:nvSpPr>
        <p:spPr bwMode="auto">
          <a:xfrm>
            <a:off x="3868898" y="3505157"/>
            <a:ext cx="6207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en-US" altLang="zh-CN" sz="1000" i="1" dirty="0" smtClean="0">
                <a:ea typeface="MS PGothic" pitchFamily="34" charset="-128"/>
              </a:rPr>
              <a:t>+1.5%</a:t>
            </a:r>
            <a:endParaRPr lang="en-US" altLang="zh-CN" sz="1000" i="1" dirty="0">
              <a:ea typeface="MS PGothic" pitchFamily="34" charset="-128"/>
            </a:endParaRPr>
          </a:p>
        </p:txBody>
      </p:sp>
      <p:sp>
        <p:nvSpPr>
          <p:cNvPr id="26" name="Text Box 26"/>
          <p:cNvSpPr txBox="1">
            <a:spLocks noChangeArrowheads="1"/>
          </p:cNvSpPr>
          <p:nvPr/>
        </p:nvSpPr>
        <p:spPr bwMode="auto">
          <a:xfrm>
            <a:off x="3881604" y="5407926"/>
            <a:ext cx="6207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en-US" altLang="zh-CN" sz="1000" i="1" dirty="0" smtClean="0">
                <a:ea typeface="MS PGothic" pitchFamily="34" charset="-128"/>
              </a:rPr>
              <a:t>+</a:t>
            </a:r>
            <a:r>
              <a:rPr lang="en-US" altLang="zh-CN" sz="1000" i="1" dirty="0">
                <a:ea typeface="MS PGothic" pitchFamily="34" charset="-128"/>
              </a:rPr>
              <a:t>8</a:t>
            </a:r>
            <a:r>
              <a:rPr lang="en-US" altLang="zh-CN" sz="1000" i="1" dirty="0" smtClean="0">
                <a:ea typeface="MS PGothic" pitchFamily="34" charset="-128"/>
              </a:rPr>
              <a:t>%</a:t>
            </a:r>
            <a:endParaRPr lang="en-US" altLang="zh-CN" sz="1000" i="1" dirty="0">
              <a:ea typeface="MS PGothic" pitchFamily="34" charset="-128"/>
            </a:endParaRPr>
          </a:p>
        </p:txBody>
      </p:sp>
      <p:sp>
        <p:nvSpPr>
          <p:cNvPr id="27" name="Text Box 26"/>
          <p:cNvSpPr txBox="1">
            <a:spLocks noChangeArrowheads="1"/>
          </p:cNvSpPr>
          <p:nvPr/>
        </p:nvSpPr>
        <p:spPr bwMode="auto">
          <a:xfrm>
            <a:off x="3837075" y="4529625"/>
            <a:ext cx="6207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en-US" altLang="zh-CN" sz="1000" i="1" dirty="0">
                <a:ea typeface="MS PGothic" pitchFamily="34" charset="-128"/>
              </a:rPr>
              <a:t>0</a:t>
            </a:r>
            <a:r>
              <a:rPr lang="en-US" altLang="zh-CN" sz="1000" i="1" dirty="0" smtClean="0">
                <a:ea typeface="MS PGothic" pitchFamily="34" charset="-128"/>
              </a:rPr>
              <a:t>%</a:t>
            </a:r>
            <a:endParaRPr lang="en-US" altLang="zh-CN" sz="1000" i="1" dirty="0">
              <a:ea typeface="MS PGothic" pitchFamily="34" charset="-128"/>
            </a:endParaRPr>
          </a:p>
        </p:txBody>
      </p:sp>
      <p:sp>
        <p:nvSpPr>
          <p:cNvPr id="28" name="Text Box 26"/>
          <p:cNvSpPr txBox="1">
            <a:spLocks noChangeArrowheads="1"/>
          </p:cNvSpPr>
          <p:nvPr/>
        </p:nvSpPr>
        <p:spPr bwMode="auto">
          <a:xfrm>
            <a:off x="1214932" y="3031041"/>
            <a:ext cx="6207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en-US" altLang="zh-CN" sz="1200" i="1" u="sng" dirty="0" smtClean="0">
                <a:ea typeface="MS PGothic" pitchFamily="34" charset="-128"/>
              </a:rPr>
              <a:t>+0.3%</a:t>
            </a:r>
            <a:endParaRPr lang="en-US" altLang="zh-CN" sz="1200" i="1" u="sng" dirty="0">
              <a:ea typeface="MS PGothic" pitchFamily="34" charset="-128"/>
            </a:endParaRPr>
          </a:p>
        </p:txBody>
      </p:sp>
      <p:sp>
        <p:nvSpPr>
          <p:cNvPr id="29" name="Rectangle 28"/>
          <p:cNvSpPr/>
          <p:nvPr/>
        </p:nvSpPr>
        <p:spPr>
          <a:xfrm>
            <a:off x="6758540" y="2824871"/>
            <a:ext cx="727996" cy="2890197"/>
          </a:xfrm>
          <a:prstGeom prst="rect">
            <a:avLst/>
          </a:prstGeom>
          <a:noFill/>
          <a:ln w="28575">
            <a:solidFill>
              <a:schemeClr val="accent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ight Arrow 29"/>
          <p:cNvSpPr/>
          <p:nvPr/>
        </p:nvSpPr>
        <p:spPr>
          <a:xfrm>
            <a:off x="7607688" y="4076823"/>
            <a:ext cx="324544" cy="358995"/>
          </a:xfrm>
          <a:prstGeom prst="rightArrow">
            <a:avLst/>
          </a:prstGeom>
          <a:noFill/>
          <a:ln w="28575">
            <a:solidFill>
              <a:schemeClr val="accent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 Box 26"/>
          <p:cNvSpPr txBox="1">
            <a:spLocks noChangeArrowheads="1"/>
          </p:cNvSpPr>
          <p:nvPr/>
        </p:nvSpPr>
        <p:spPr bwMode="auto">
          <a:xfrm>
            <a:off x="1779490" y="3531485"/>
            <a:ext cx="6207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en-US" altLang="zh-CN" sz="1000" i="1" dirty="0" smtClean="0">
                <a:ea typeface="MS PGothic" pitchFamily="34" charset="-128"/>
              </a:rPr>
              <a:t>+0.3%</a:t>
            </a:r>
            <a:endParaRPr lang="en-US" altLang="zh-CN" sz="1000" i="1" dirty="0">
              <a:ea typeface="MS PGothic" pitchFamily="34" charset="-128"/>
            </a:endParaRPr>
          </a:p>
        </p:txBody>
      </p:sp>
      <p:sp>
        <p:nvSpPr>
          <p:cNvPr id="32" name="Text Box 26"/>
          <p:cNvSpPr txBox="1">
            <a:spLocks noChangeArrowheads="1"/>
          </p:cNvSpPr>
          <p:nvPr/>
        </p:nvSpPr>
        <p:spPr bwMode="auto">
          <a:xfrm>
            <a:off x="1789434" y="5434254"/>
            <a:ext cx="6207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en-US" altLang="zh-CN" sz="1000" i="1" dirty="0" smtClean="0">
                <a:ea typeface="MS PGothic" pitchFamily="34" charset="-128"/>
              </a:rPr>
              <a:t>+10%</a:t>
            </a:r>
            <a:endParaRPr lang="en-US" altLang="zh-CN" sz="1000" i="1" dirty="0">
              <a:ea typeface="MS PGothic" pitchFamily="34" charset="-128"/>
            </a:endParaRPr>
          </a:p>
        </p:txBody>
      </p:sp>
      <p:sp>
        <p:nvSpPr>
          <p:cNvPr id="33" name="Text Box 26"/>
          <p:cNvSpPr txBox="1">
            <a:spLocks noChangeArrowheads="1"/>
          </p:cNvSpPr>
          <p:nvPr/>
        </p:nvSpPr>
        <p:spPr bwMode="auto">
          <a:xfrm>
            <a:off x="1758553" y="4542305"/>
            <a:ext cx="6207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en-US" altLang="zh-CN" sz="1000" i="1" dirty="0" smtClean="0">
                <a:ea typeface="MS PGothic" pitchFamily="34" charset="-128"/>
              </a:rPr>
              <a:t>-</a:t>
            </a:r>
            <a:r>
              <a:rPr lang="en-US" altLang="zh-CN" sz="1000" i="1" dirty="0">
                <a:ea typeface="MS PGothic" pitchFamily="34" charset="-128"/>
              </a:rPr>
              <a:t>1</a:t>
            </a:r>
            <a:r>
              <a:rPr lang="en-US" altLang="zh-CN" sz="1000" i="1" dirty="0" smtClean="0">
                <a:ea typeface="MS PGothic" pitchFamily="34" charset="-128"/>
              </a:rPr>
              <a:t>% </a:t>
            </a:r>
            <a:endParaRPr lang="en-US" altLang="zh-CN" sz="1000" i="1" dirty="0">
              <a:ea typeface="MS PGothic" pitchFamily="34" charset="-128"/>
            </a:endParaRPr>
          </a:p>
        </p:txBody>
      </p:sp>
      <p:sp>
        <p:nvSpPr>
          <p:cNvPr id="34" name="Text Box 26"/>
          <p:cNvSpPr txBox="1">
            <a:spLocks noChangeArrowheads="1"/>
          </p:cNvSpPr>
          <p:nvPr/>
        </p:nvSpPr>
        <p:spPr bwMode="auto">
          <a:xfrm>
            <a:off x="2337704" y="3001640"/>
            <a:ext cx="6207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en-US" altLang="zh-CN" sz="1200" i="1" u="sng" dirty="0" smtClean="0">
                <a:ea typeface="MS PGothic" pitchFamily="34" charset="-128"/>
              </a:rPr>
              <a:t>+1.6%</a:t>
            </a:r>
            <a:endParaRPr lang="en-US" altLang="zh-CN" sz="1200" i="1" u="sng" dirty="0">
              <a:ea typeface="MS PGothic" pitchFamily="34" charset="-128"/>
            </a:endParaRPr>
          </a:p>
        </p:txBody>
      </p:sp>
      <p:sp>
        <p:nvSpPr>
          <p:cNvPr id="35" name="Text Box 26"/>
          <p:cNvSpPr txBox="1">
            <a:spLocks noChangeArrowheads="1"/>
          </p:cNvSpPr>
          <p:nvPr/>
        </p:nvSpPr>
        <p:spPr bwMode="auto">
          <a:xfrm>
            <a:off x="2844494" y="3504188"/>
            <a:ext cx="6207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en-US" altLang="zh-CN" sz="1000" i="1" dirty="0" smtClean="0">
                <a:ea typeface="MS PGothic" pitchFamily="34" charset="-128"/>
              </a:rPr>
              <a:t>+2%</a:t>
            </a:r>
            <a:endParaRPr lang="en-US" altLang="zh-CN" sz="1000" i="1" dirty="0">
              <a:ea typeface="MS PGothic" pitchFamily="34" charset="-128"/>
            </a:endParaRPr>
          </a:p>
        </p:txBody>
      </p:sp>
      <p:sp>
        <p:nvSpPr>
          <p:cNvPr id="36" name="Text Box 26"/>
          <p:cNvSpPr txBox="1">
            <a:spLocks noChangeArrowheads="1"/>
          </p:cNvSpPr>
          <p:nvPr/>
        </p:nvSpPr>
        <p:spPr bwMode="auto">
          <a:xfrm>
            <a:off x="2832666" y="5420605"/>
            <a:ext cx="6207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en-US" altLang="zh-CN" sz="1000" i="1" dirty="0" smtClean="0">
                <a:ea typeface="MS PGothic" pitchFamily="34" charset="-128"/>
              </a:rPr>
              <a:t>+10%</a:t>
            </a:r>
            <a:endParaRPr lang="en-US" altLang="zh-CN" sz="1000" i="1" dirty="0">
              <a:ea typeface="MS PGothic" pitchFamily="34" charset="-128"/>
            </a:endParaRPr>
          </a:p>
        </p:txBody>
      </p:sp>
      <p:sp>
        <p:nvSpPr>
          <p:cNvPr id="37" name="Text Box 26"/>
          <p:cNvSpPr txBox="1">
            <a:spLocks noChangeArrowheads="1"/>
          </p:cNvSpPr>
          <p:nvPr/>
        </p:nvSpPr>
        <p:spPr bwMode="auto">
          <a:xfrm>
            <a:off x="2829081" y="4542304"/>
            <a:ext cx="6207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en-US" altLang="zh-CN" sz="1000" i="1" dirty="0">
                <a:ea typeface="MS PGothic" pitchFamily="34" charset="-128"/>
              </a:rPr>
              <a:t> </a:t>
            </a:r>
            <a:r>
              <a:rPr lang="en-US" altLang="zh-CN" sz="1000" i="1" dirty="0" smtClean="0">
                <a:ea typeface="MS PGothic" pitchFamily="34" charset="-128"/>
              </a:rPr>
              <a:t>+0.4%</a:t>
            </a:r>
            <a:endParaRPr lang="en-US" altLang="zh-CN" sz="1000" i="1" dirty="0">
              <a:ea typeface="MS PGothic" pitchFamily="34" charset="-128"/>
            </a:endParaRPr>
          </a:p>
        </p:txBody>
      </p:sp>
      <p:sp>
        <p:nvSpPr>
          <p:cNvPr id="3" name="TextBox 2"/>
          <p:cNvSpPr txBox="1"/>
          <p:nvPr/>
        </p:nvSpPr>
        <p:spPr>
          <a:xfrm>
            <a:off x="8077200" y="5671524"/>
            <a:ext cx="562123" cy="276999"/>
          </a:xfrm>
          <a:prstGeom prst="rect">
            <a:avLst/>
          </a:prstGeom>
          <a:noFill/>
        </p:spPr>
        <p:txBody>
          <a:bodyPr wrap="square" rtlCol="0">
            <a:spAutoFit/>
          </a:bodyPr>
          <a:lstStyle/>
          <a:p>
            <a:r>
              <a:rPr lang="en-US" altLang="zh-CN" sz="1200" dirty="0" smtClean="0">
                <a:latin typeface="+mj-lt"/>
              </a:rPr>
              <a:t>2018</a:t>
            </a:r>
            <a:endParaRPr lang="zh-CN" altLang="en-US" sz="1200" dirty="0">
              <a:latin typeface="+mj-lt"/>
            </a:endParaRPr>
          </a:p>
        </p:txBody>
      </p:sp>
    </p:spTree>
    <p:extLst>
      <p:ext uri="{BB962C8B-B14F-4D97-AF65-F5344CB8AC3E}">
        <p14:creationId xmlns:p14="http://schemas.microsoft.com/office/powerpoint/2010/main" val="41432454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Modern trade growth driver</a:t>
            </a:r>
            <a:endParaRPr lang="zh-CN" altLang="en-US" dirty="0">
              <a:solidFill>
                <a:schemeClr val="accent4">
                  <a:lumMod val="40000"/>
                  <a:lumOff val="60000"/>
                </a:schemeClr>
              </a:solidFill>
            </a:endParaRPr>
          </a:p>
        </p:txBody>
      </p:sp>
      <p:sp>
        <p:nvSpPr>
          <p:cNvPr id="7" name="Text Placeholder 7"/>
          <p:cNvSpPr txBox="1">
            <a:spLocks/>
          </p:cNvSpPr>
          <p:nvPr/>
        </p:nvSpPr>
        <p:spPr bwMode="auto">
          <a:xfrm>
            <a:off x="594359" y="1307455"/>
            <a:ext cx="8249990" cy="917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0" rIns="91440" bIns="0" numCol="1" anchor="t" anchorCtr="0" compatLnSpc="1">
            <a:prstTxWarp prst="textNoShape">
              <a:avLst/>
            </a:prstTxWarp>
          </a:bodyPr>
          <a:lstStyle>
            <a:lvl1pPr marL="0" indent="0" algn="l" defTabSz="457200" rtl="0" eaLnBrk="1" fontAlgn="base" hangingPunct="1">
              <a:spcBef>
                <a:spcPts val="0"/>
              </a:spcBef>
              <a:spcAft>
                <a:spcPct val="0"/>
              </a:spcAft>
              <a:buClr>
                <a:schemeClr val="tx2"/>
              </a:buClr>
              <a:buFont typeface="Arial" charset="0"/>
              <a:buNone/>
              <a:defRPr sz="1800" b="0" kern="1200" baseline="0">
                <a:solidFill>
                  <a:schemeClr val="tx1"/>
                </a:solidFill>
                <a:latin typeface="+mn-lt"/>
                <a:ea typeface="ＭＳ Ｐゴシック" charset="0"/>
                <a:cs typeface="ＭＳ Ｐゴシック" charset="0"/>
              </a:defRPr>
            </a:lvl1pPr>
            <a:lvl2pPr marL="457200" indent="0" algn="l" defTabSz="569913" rtl="0" eaLnBrk="1" fontAlgn="base" hangingPunct="1">
              <a:spcBef>
                <a:spcPts val="800"/>
              </a:spcBef>
              <a:spcAft>
                <a:spcPct val="0"/>
              </a:spcAft>
              <a:buClr>
                <a:schemeClr val="tx2"/>
              </a:buClr>
              <a:buFont typeface="Arial" charset="0"/>
              <a:buNone/>
              <a:defRPr sz="2000" b="1" kern="1200">
                <a:solidFill>
                  <a:schemeClr val="tx2"/>
                </a:solidFill>
                <a:latin typeface="+mn-lt"/>
                <a:ea typeface="ＭＳ Ｐゴシック" charset="0"/>
                <a:cs typeface="+mn-cs"/>
              </a:defRPr>
            </a:lvl2pPr>
            <a:lvl3pPr marL="914400" indent="0" algn="l" defTabSz="457200" rtl="0" eaLnBrk="1" fontAlgn="base" hangingPunct="1">
              <a:spcBef>
                <a:spcPts val="700"/>
              </a:spcBef>
              <a:spcAft>
                <a:spcPct val="0"/>
              </a:spcAft>
              <a:buClr>
                <a:schemeClr val="tx2"/>
              </a:buClr>
              <a:buFont typeface="Arial" charset="0"/>
              <a:buNone/>
              <a:defRPr sz="1800" b="1" kern="1200">
                <a:solidFill>
                  <a:schemeClr val="tx2"/>
                </a:solidFill>
                <a:latin typeface="+mn-lt"/>
                <a:ea typeface="ＭＳ Ｐゴシック" charset="0"/>
                <a:cs typeface="+mn-cs"/>
              </a:defRPr>
            </a:lvl3pPr>
            <a:lvl4pPr marL="1371600" indent="0" algn="l" defTabSz="211138" rtl="0" eaLnBrk="1" fontAlgn="base" hangingPunct="1">
              <a:spcBef>
                <a:spcPts val="700"/>
              </a:spcBef>
              <a:spcAft>
                <a:spcPct val="0"/>
              </a:spcAft>
              <a:buClr>
                <a:schemeClr val="tx2"/>
              </a:buClr>
              <a:buFont typeface="Arial" charset="0"/>
              <a:buNone/>
              <a:defRPr sz="1600" b="1" kern="1200">
                <a:solidFill>
                  <a:schemeClr val="tx2"/>
                </a:solidFill>
                <a:latin typeface="+mn-lt"/>
                <a:ea typeface="ＭＳ Ｐゴシック" charset="0"/>
                <a:cs typeface="+mn-cs"/>
              </a:defRPr>
            </a:lvl4pPr>
            <a:lvl5pPr marL="1828800" indent="0" algn="l" defTabSz="457200" rtl="0" eaLnBrk="1" fontAlgn="base" hangingPunct="1">
              <a:spcBef>
                <a:spcPts val="700"/>
              </a:spcBef>
              <a:spcAft>
                <a:spcPct val="0"/>
              </a:spcAft>
              <a:buClr>
                <a:schemeClr val="tx2"/>
              </a:buClr>
              <a:buFont typeface="Arial" charset="0"/>
              <a:buNone/>
              <a:defRPr sz="1600" b="1" kern="1200">
                <a:solidFill>
                  <a:schemeClr val="tx2"/>
                </a:solidFill>
                <a:latin typeface="+mn-lt"/>
                <a:ea typeface="ＭＳ Ｐゴシック" charset="0"/>
                <a:cs typeface="+mn-cs"/>
              </a:defRPr>
            </a:lvl5pPr>
            <a:lvl6pPr marL="2286000" indent="0" algn="l" defTabSz="457200" rtl="0" eaLnBrk="1" latinLnBrk="0" hangingPunct="1">
              <a:spcBef>
                <a:spcPct val="20000"/>
              </a:spcBef>
              <a:buFont typeface="Arial"/>
              <a:buNone/>
              <a:defRPr sz="1600" b="1"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1600" b="1"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1600" b="1"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1600" b="1" kern="1200">
                <a:solidFill>
                  <a:schemeClr val="tx1"/>
                </a:solidFill>
                <a:latin typeface="+mn-lt"/>
                <a:ea typeface="+mn-ea"/>
                <a:cs typeface="+mn-cs"/>
              </a:defRPr>
            </a:lvl9pPr>
          </a:lstStyle>
          <a:p>
            <a:pPr marL="285750" indent="-285750">
              <a:buClr>
                <a:schemeClr val="tx1">
                  <a:lumMod val="65000"/>
                  <a:lumOff val="35000"/>
                </a:schemeClr>
              </a:buClr>
              <a:buFont typeface="Arial" panose="020B0604020202020204" pitchFamily="34" charset="0"/>
              <a:buChar char="•"/>
            </a:pPr>
            <a:r>
              <a:rPr lang="en-US" dirty="0" smtClean="0">
                <a:solidFill>
                  <a:schemeClr val="tx1">
                    <a:lumMod val="65000"/>
                    <a:lumOff val="35000"/>
                  </a:schemeClr>
                </a:solidFill>
              </a:rPr>
              <a:t>Super, Mini and Convenience store count maintained strong growth momentum in the last 3 years</a:t>
            </a:r>
          </a:p>
          <a:p>
            <a:pPr marL="285750" indent="-285750">
              <a:buClr>
                <a:schemeClr val="tx1">
                  <a:lumMod val="65000"/>
                  <a:lumOff val="35000"/>
                </a:schemeClr>
              </a:buClr>
              <a:buFont typeface="Arial" panose="020B0604020202020204" pitchFamily="34" charset="0"/>
              <a:buChar char="•"/>
            </a:pPr>
            <a:r>
              <a:rPr lang="en-US" dirty="0" smtClean="0">
                <a:solidFill>
                  <a:schemeClr val="tx1">
                    <a:lumMod val="65000"/>
                    <a:lumOff val="35000"/>
                  </a:schemeClr>
                </a:solidFill>
              </a:rPr>
              <a:t>Hypermarket store count continued to saw negative growth</a:t>
            </a:r>
            <a:endParaRPr lang="en-US" dirty="0">
              <a:solidFill>
                <a:schemeClr val="tx1">
                  <a:lumMod val="65000"/>
                  <a:lumOff val="35000"/>
                </a:schemeClr>
              </a:solidFill>
            </a:endParaRPr>
          </a:p>
        </p:txBody>
      </p:sp>
      <p:sp>
        <p:nvSpPr>
          <p:cNvPr id="8" name="Text Placeholder 1"/>
          <p:cNvSpPr txBox="1">
            <a:spLocks/>
          </p:cNvSpPr>
          <p:nvPr/>
        </p:nvSpPr>
        <p:spPr bwMode="auto">
          <a:xfrm>
            <a:off x="391044" y="6422272"/>
            <a:ext cx="8165465"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0" rIns="91440" bIns="0" numCol="1" anchor="b" anchorCtr="0" compatLnSpc="1">
            <a:prstTxWarp prst="textNoShape">
              <a:avLst/>
            </a:prstTxWarp>
          </a:bodyPr>
          <a:lstStyle>
            <a:lvl1pPr marL="0" indent="0" algn="l" defTabSz="457200" rtl="0" eaLnBrk="1" fontAlgn="base" hangingPunct="1">
              <a:spcBef>
                <a:spcPts val="60"/>
              </a:spcBef>
              <a:spcAft>
                <a:spcPct val="0"/>
              </a:spcAft>
              <a:buClr>
                <a:schemeClr val="tx2"/>
              </a:buClr>
              <a:buFont typeface="Arial" charset="0"/>
              <a:buNone/>
              <a:defRPr sz="800" b="0" kern="1200" baseline="0">
                <a:solidFill>
                  <a:schemeClr val="tx1"/>
                </a:solidFill>
                <a:latin typeface="+mn-lt"/>
                <a:ea typeface="ＭＳ Ｐゴシック" charset="0"/>
                <a:cs typeface="ＭＳ Ｐゴシック" charset="0"/>
              </a:defRPr>
            </a:lvl1pPr>
            <a:lvl2pPr marL="457200" indent="0" algn="l" defTabSz="569913" rtl="0" eaLnBrk="1" fontAlgn="base" hangingPunct="1">
              <a:spcBef>
                <a:spcPts val="800"/>
              </a:spcBef>
              <a:spcAft>
                <a:spcPct val="0"/>
              </a:spcAft>
              <a:buClr>
                <a:schemeClr val="tx2"/>
              </a:buClr>
              <a:buFont typeface="Arial" charset="0"/>
              <a:buNone/>
              <a:defRPr sz="2000" b="1" kern="1200">
                <a:solidFill>
                  <a:schemeClr val="tx2"/>
                </a:solidFill>
                <a:latin typeface="+mn-lt"/>
                <a:ea typeface="ＭＳ Ｐゴシック" charset="0"/>
                <a:cs typeface="+mn-cs"/>
              </a:defRPr>
            </a:lvl2pPr>
            <a:lvl3pPr marL="914400" indent="0" algn="l" defTabSz="457200" rtl="0" eaLnBrk="1" fontAlgn="base" hangingPunct="1">
              <a:spcBef>
                <a:spcPts val="700"/>
              </a:spcBef>
              <a:spcAft>
                <a:spcPct val="0"/>
              </a:spcAft>
              <a:buClr>
                <a:schemeClr val="tx2"/>
              </a:buClr>
              <a:buFont typeface="Arial" charset="0"/>
              <a:buNone/>
              <a:defRPr sz="1800" b="1" kern="1200">
                <a:solidFill>
                  <a:schemeClr val="tx2"/>
                </a:solidFill>
                <a:latin typeface="+mn-lt"/>
                <a:ea typeface="ＭＳ Ｐゴシック" charset="0"/>
                <a:cs typeface="+mn-cs"/>
              </a:defRPr>
            </a:lvl3pPr>
            <a:lvl4pPr marL="1371600" indent="0" algn="l" defTabSz="211138" rtl="0" eaLnBrk="1" fontAlgn="base" hangingPunct="1">
              <a:spcBef>
                <a:spcPts val="700"/>
              </a:spcBef>
              <a:spcAft>
                <a:spcPct val="0"/>
              </a:spcAft>
              <a:buClr>
                <a:schemeClr val="tx2"/>
              </a:buClr>
              <a:buFont typeface="Arial" charset="0"/>
              <a:buNone/>
              <a:defRPr sz="1600" b="1" kern="1200">
                <a:solidFill>
                  <a:schemeClr val="tx2"/>
                </a:solidFill>
                <a:latin typeface="+mn-lt"/>
                <a:ea typeface="ＭＳ Ｐゴシック" charset="0"/>
                <a:cs typeface="+mn-cs"/>
              </a:defRPr>
            </a:lvl4pPr>
            <a:lvl5pPr marL="1828800" indent="0" algn="l" defTabSz="457200" rtl="0" eaLnBrk="1" fontAlgn="base" hangingPunct="1">
              <a:spcBef>
                <a:spcPts val="700"/>
              </a:spcBef>
              <a:spcAft>
                <a:spcPct val="0"/>
              </a:spcAft>
              <a:buClr>
                <a:schemeClr val="tx2"/>
              </a:buClr>
              <a:buFont typeface="Arial" charset="0"/>
              <a:buNone/>
              <a:defRPr sz="1600" b="1" kern="1200">
                <a:solidFill>
                  <a:schemeClr val="tx2"/>
                </a:solidFill>
                <a:latin typeface="+mn-lt"/>
                <a:ea typeface="ＭＳ Ｐゴシック" charset="0"/>
                <a:cs typeface="+mn-cs"/>
              </a:defRPr>
            </a:lvl5pPr>
            <a:lvl6pPr marL="2286000" indent="0" algn="l" defTabSz="457200" rtl="0" eaLnBrk="1" latinLnBrk="0" hangingPunct="1">
              <a:spcBef>
                <a:spcPct val="20000"/>
              </a:spcBef>
              <a:buFont typeface="Arial"/>
              <a:buNone/>
              <a:defRPr sz="1600" b="1"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1600" b="1"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1600" b="1"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1600" b="1" kern="1200">
                <a:solidFill>
                  <a:schemeClr val="tx1"/>
                </a:solidFill>
                <a:latin typeface="+mn-lt"/>
                <a:ea typeface="+mn-ea"/>
                <a:cs typeface="+mn-cs"/>
              </a:defRPr>
            </a:lvl9pPr>
          </a:lstStyle>
          <a:p>
            <a:r>
              <a:rPr lang="en-US" dirty="0" smtClean="0"/>
              <a:t>Data source: Nielsen Retail Establishment Survey 2018</a:t>
            </a:r>
            <a:endParaRPr lang="en-US" dirty="0"/>
          </a:p>
        </p:txBody>
      </p:sp>
      <p:graphicFrame>
        <p:nvGraphicFramePr>
          <p:cNvPr id="9" name="Chart Placeholder 10"/>
          <p:cNvGraphicFramePr>
            <a:graphicFrameLocks/>
          </p:cNvGraphicFramePr>
          <p:nvPr>
            <p:extLst>
              <p:ext uri="{D42A27DB-BD31-4B8C-83A1-F6EECF244321}">
                <p14:modId xmlns:p14="http://schemas.microsoft.com/office/powerpoint/2010/main" val="8247258"/>
              </p:ext>
            </p:extLst>
          </p:nvPr>
        </p:nvGraphicFramePr>
        <p:xfrm>
          <a:off x="389804" y="2857745"/>
          <a:ext cx="3560618" cy="3308350"/>
        </p:xfrm>
        <a:graphic>
          <a:graphicData uri="http://schemas.openxmlformats.org/drawingml/2006/chart">
            <c:chart xmlns:c="http://schemas.openxmlformats.org/drawingml/2006/chart" xmlns:r="http://schemas.openxmlformats.org/officeDocument/2006/relationships" r:id="rId2"/>
          </a:graphicData>
        </a:graphic>
      </p:graphicFrame>
      <p:grpSp>
        <p:nvGrpSpPr>
          <p:cNvPr id="10" name="Group 9"/>
          <p:cNvGrpSpPr/>
          <p:nvPr/>
        </p:nvGrpSpPr>
        <p:grpSpPr>
          <a:xfrm>
            <a:off x="1025805" y="6302180"/>
            <a:ext cx="7650652" cy="261610"/>
            <a:chOff x="2133600" y="5270501"/>
            <a:chExt cx="5642491" cy="261610"/>
          </a:xfrm>
        </p:grpSpPr>
        <p:sp>
          <p:nvSpPr>
            <p:cNvPr id="11" name="Rectangle 43"/>
            <p:cNvSpPr>
              <a:spLocks noChangeArrowheads="1"/>
            </p:cNvSpPr>
            <p:nvPr/>
          </p:nvSpPr>
          <p:spPr bwMode="auto">
            <a:xfrm>
              <a:off x="2133600" y="5337563"/>
              <a:ext cx="157163" cy="142875"/>
            </a:xfrm>
            <a:prstGeom prst="rect">
              <a:avLst/>
            </a:prstGeom>
            <a:solidFill>
              <a:schemeClr val="accent1"/>
            </a:solidFill>
            <a:ln w="9525" algn="ctr">
              <a:solidFill>
                <a:schemeClr val="tx1"/>
              </a:solidFill>
              <a:miter lim="800000"/>
              <a:headEnd/>
              <a:tailEnd/>
            </a:ln>
          </p:spPr>
          <p:txBody>
            <a:bodyPr wrap="none" anchor="ctr"/>
            <a:lstStyle/>
            <a:p>
              <a:endParaRPr lang="zh-CN" altLang="en-US" sz="2400" b="1">
                <a:ea typeface="MS PGothic" pitchFamily="34" charset="-128"/>
              </a:endParaRPr>
            </a:p>
          </p:txBody>
        </p:sp>
        <p:sp>
          <p:nvSpPr>
            <p:cNvPr id="12" name="Rectangle 44"/>
            <p:cNvSpPr>
              <a:spLocks noChangeArrowheads="1"/>
            </p:cNvSpPr>
            <p:nvPr/>
          </p:nvSpPr>
          <p:spPr bwMode="auto">
            <a:xfrm>
              <a:off x="3581400" y="5337563"/>
              <a:ext cx="157162" cy="142875"/>
            </a:xfrm>
            <a:prstGeom prst="rect">
              <a:avLst/>
            </a:prstGeom>
            <a:solidFill>
              <a:srgbClr val="FF8300"/>
            </a:solidFill>
            <a:ln w="9525" algn="ctr">
              <a:solidFill>
                <a:schemeClr val="tx1"/>
              </a:solidFill>
              <a:miter lim="800000"/>
              <a:headEnd/>
              <a:tailEnd/>
            </a:ln>
          </p:spPr>
          <p:txBody>
            <a:bodyPr wrap="none" anchor="ctr"/>
            <a:lstStyle/>
            <a:p>
              <a:endParaRPr lang="zh-CN" altLang="en-US" sz="2400" b="1">
                <a:ea typeface="MS PGothic" pitchFamily="34" charset="-128"/>
              </a:endParaRPr>
            </a:p>
          </p:txBody>
        </p:sp>
        <p:sp>
          <p:nvSpPr>
            <p:cNvPr id="13" name="Rectangle 45"/>
            <p:cNvSpPr>
              <a:spLocks noChangeArrowheads="1"/>
            </p:cNvSpPr>
            <p:nvPr/>
          </p:nvSpPr>
          <p:spPr bwMode="auto">
            <a:xfrm>
              <a:off x="5076825" y="5337563"/>
              <a:ext cx="157163" cy="142875"/>
            </a:xfrm>
            <a:prstGeom prst="rect">
              <a:avLst/>
            </a:prstGeom>
            <a:solidFill>
              <a:schemeClr val="accent2"/>
            </a:solidFill>
            <a:ln w="9525" algn="ctr">
              <a:solidFill>
                <a:schemeClr val="tx1"/>
              </a:solidFill>
              <a:miter lim="800000"/>
              <a:headEnd/>
              <a:tailEnd/>
            </a:ln>
          </p:spPr>
          <p:txBody>
            <a:bodyPr wrap="none" anchor="ctr"/>
            <a:lstStyle/>
            <a:p>
              <a:endParaRPr lang="zh-CN" altLang="en-US" sz="2400" b="1">
                <a:ea typeface="MS PGothic" pitchFamily="34" charset="-128"/>
              </a:endParaRPr>
            </a:p>
          </p:txBody>
        </p:sp>
        <p:sp>
          <p:nvSpPr>
            <p:cNvPr id="14" name="Text Box 46"/>
            <p:cNvSpPr txBox="1">
              <a:spLocks noChangeArrowheads="1"/>
            </p:cNvSpPr>
            <p:nvPr/>
          </p:nvSpPr>
          <p:spPr bwMode="auto">
            <a:xfrm>
              <a:off x="5262562" y="5270501"/>
              <a:ext cx="100053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100" b="1" dirty="0" smtClean="0">
                  <a:ea typeface="MS PGothic" pitchFamily="34" charset="-128"/>
                </a:rPr>
                <a:t>Minimarket</a:t>
              </a:r>
              <a:endParaRPr lang="en-US" altLang="zh-CN" sz="1100" b="1" dirty="0">
                <a:ea typeface="MS PGothic" pitchFamily="34" charset="-128"/>
              </a:endParaRPr>
            </a:p>
          </p:txBody>
        </p:sp>
        <p:sp>
          <p:nvSpPr>
            <p:cNvPr id="15" name="Text Box 47"/>
            <p:cNvSpPr txBox="1">
              <a:spLocks noChangeArrowheads="1"/>
            </p:cNvSpPr>
            <p:nvPr/>
          </p:nvSpPr>
          <p:spPr bwMode="auto">
            <a:xfrm>
              <a:off x="3738562" y="5270501"/>
              <a:ext cx="118030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100" b="1" dirty="0" smtClean="0">
                  <a:ea typeface="MS PGothic" pitchFamily="34" charset="-128"/>
                </a:rPr>
                <a:t>Supermarket</a:t>
              </a:r>
              <a:endParaRPr lang="en-US" altLang="zh-CN" sz="1100" b="1" dirty="0">
                <a:ea typeface="MS PGothic" pitchFamily="34" charset="-128"/>
              </a:endParaRPr>
            </a:p>
          </p:txBody>
        </p:sp>
        <p:sp>
          <p:nvSpPr>
            <p:cNvPr id="16" name="Text Box 48"/>
            <p:cNvSpPr txBox="1">
              <a:spLocks noChangeArrowheads="1"/>
            </p:cNvSpPr>
            <p:nvPr/>
          </p:nvSpPr>
          <p:spPr bwMode="auto">
            <a:xfrm>
              <a:off x="2322513" y="5270501"/>
              <a:ext cx="130651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100" b="1" dirty="0" smtClean="0">
                  <a:ea typeface="MS PGothic" pitchFamily="34" charset="-128"/>
                </a:rPr>
                <a:t>Hypermarket</a:t>
              </a:r>
              <a:endParaRPr lang="en-US" altLang="zh-CN" sz="1100" b="1" dirty="0">
                <a:ea typeface="MS PGothic" pitchFamily="34" charset="-128"/>
              </a:endParaRPr>
            </a:p>
          </p:txBody>
        </p:sp>
        <p:sp>
          <p:nvSpPr>
            <p:cNvPr id="17" name="Rectangle 45"/>
            <p:cNvSpPr>
              <a:spLocks noChangeArrowheads="1"/>
            </p:cNvSpPr>
            <p:nvPr/>
          </p:nvSpPr>
          <p:spPr bwMode="auto">
            <a:xfrm>
              <a:off x="6407150" y="5337563"/>
              <a:ext cx="157163" cy="142875"/>
            </a:xfrm>
            <a:prstGeom prst="rect">
              <a:avLst/>
            </a:prstGeom>
            <a:solidFill>
              <a:schemeClr val="accent3"/>
            </a:solidFill>
            <a:ln w="9525" algn="ctr">
              <a:solidFill>
                <a:schemeClr val="tx1"/>
              </a:solidFill>
              <a:miter lim="800000"/>
              <a:headEnd/>
              <a:tailEnd/>
            </a:ln>
          </p:spPr>
          <p:txBody>
            <a:bodyPr wrap="none" anchor="ctr"/>
            <a:lstStyle/>
            <a:p>
              <a:endParaRPr lang="zh-CN" altLang="en-US" sz="2400" b="1">
                <a:solidFill>
                  <a:schemeClr val="accent3"/>
                </a:solidFill>
                <a:ea typeface="MS PGothic" pitchFamily="34" charset="-128"/>
              </a:endParaRPr>
            </a:p>
          </p:txBody>
        </p:sp>
        <p:sp>
          <p:nvSpPr>
            <p:cNvPr id="18" name="Text Box 46"/>
            <p:cNvSpPr txBox="1">
              <a:spLocks noChangeArrowheads="1"/>
            </p:cNvSpPr>
            <p:nvPr/>
          </p:nvSpPr>
          <p:spPr bwMode="auto">
            <a:xfrm>
              <a:off x="6592888" y="5270501"/>
              <a:ext cx="118320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100" b="1" dirty="0" smtClean="0">
                  <a:ea typeface="MS PGothic" pitchFamily="34" charset="-128"/>
                </a:rPr>
                <a:t>Convenience Store</a:t>
              </a:r>
              <a:endParaRPr lang="en-US" altLang="zh-CN" sz="1100" b="1" dirty="0">
                <a:ea typeface="MS PGothic" pitchFamily="34" charset="-128"/>
              </a:endParaRPr>
            </a:p>
          </p:txBody>
        </p:sp>
      </p:grpSp>
      <p:graphicFrame>
        <p:nvGraphicFramePr>
          <p:cNvPr id="19" name="Chart Placeholder 10"/>
          <p:cNvGraphicFramePr>
            <a:graphicFrameLocks/>
          </p:cNvGraphicFramePr>
          <p:nvPr>
            <p:extLst>
              <p:ext uri="{D42A27DB-BD31-4B8C-83A1-F6EECF244321}">
                <p14:modId xmlns:p14="http://schemas.microsoft.com/office/powerpoint/2010/main" val="1342201967"/>
              </p:ext>
            </p:extLst>
          </p:nvPr>
        </p:nvGraphicFramePr>
        <p:xfrm>
          <a:off x="4202112" y="2857745"/>
          <a:ext cx="3560618" cy="33083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0" name="Chart Placeholder 10"/>
          <p:cNvGraphicFramePr>
            <a:graphicFrameLocks/>
          </p:cNvGraphicFramePr>
          <p:nvPr>
            <p:extLst>
              <p:ext uri="{D42A27DB-BD31-4B8C-83A1-F6EECF244321}">
                <p14:modId xmlns:p14="http://schemas.microsoft.com/office/powerpoint/2010/main" val="3612718074"/>
              </p:ext>
            </p:extLst>
          </p:nvPr>
        </p:nvGraphicFramePr>
        <p:xfrm>
          <a:off x="7369679" y="2857745"/>
          <a:ext cx="1655030" cy="3308350"/>
        </p:xfrm>
        <a:graphic>
          <a:graphicData uri="http://schemas.openxmlformats.org/drawingml/2006/chart">
            <c:chart xmlns:c="http://schemas.openxmlformats.org/drawingml/2006/chart" xmlns:r="http://schemas.openxmlformats.org/officeDocument/2006/relationships" r:id="rId4"/>
          </a:graphicData>
        </a:graphic>
      </p:graphicFrame>
      <p:sp>
        <p:nvSpPr>
          <p:cNvPr id="21" name="TextBox 20"/>
          <p:cNvSpPr txBox="1"/>
          <p:nvPr/>
        </p:nvSpPr>
        <p:spPr>
          <a:xfrm>
            <a:off x="305270" y="2569532"/>
            <a:ext cx="1307922" cy="461665"/>
          </a:xfrm>
          <a:prstGeom prst="rect">
            <a:avLst/>
          </a:prstGeom>
          <a:noFill/>
        </p:spPr>
        <p:txBody>
          <a:bodyPr wrap="none" rtlCol="0">
            <a:spAutoFit/>
          </a:bodyPr>
          <a:lstStyle/>
          <a:p>
            <a:pPr algn="ctr"/>
            <a:r>
              <a:rPr lang="en-US" sz="1200" dirty="0" smtClean="0"/>
              <a:t>Store Count</a:t>
            </a:r>
          </a:p>
          <a:p>
            <a:pPr algn="ctr"/>
            <a:r>
              <a:rPr lang="en-US" sz="1200" dirty="0"/>
              <a:t>((% growth vs. </a:t>
            </a:r>
            <a:r>
              <a:rPr lang="en-US" sz="1200" dirty="0" smtClean="0"/>
              <a:t>YA)</a:t>
            </a:r>
            <a:endParaRPr lang="en-US" sz="1200" dirty="0"/>
          </a:p>
        </p:txBody>
      </p:sp>
      <p:sp>
        <p:nvSpPr>
          <p:cNvPr id="22" name="TextBox 21"/>
          <p:cNvSpPr txBox="1"/>
          <p:nvPr/>
        </p:nvSpPr>
        <p:spPr>
          <a:xfrm>
            <a:off x="4041297" y="2569532"/>
            <a:ext cx="1146211" cy="461665"/>
          </a:xfrm>
          <a:prstGeom prst="rect">
            <a:avLst/>
          </a:prstGeom>
          <a:noFill/>
        </p:spPr>
        <p:txBody>
          <a:bodyPr wrap="none" rtlCol="0">
            <a:spAutoFit/>
          </a:bodyPr>
          <a:lstStyle/>
          <a:p>
            <a:pPr algn="ctr"/>
            <a:r>
              <a:rPr lang="en-US" sz="1200" dirty="0" smtClean="0"/>
              <a:t>Store Count</a:t>
            </a:r>
          </a:p>
          <a:p>
            <a:pPr algn="ctr"/>
            <a:r>
              <a:rPr lang="en-US" sz="1200" dirty="0" smtClean="0"/>
              <a:t>(% </a:t>
            </a:r>
            <a:r>
              <a:rPr lang="en-US" sz="1200" dirty="0"/>
              <a:t>Importance)</a:t>
            </a:r>
          </a:p>
        </p:txBody>
      </p:sp>
      <p:sp>
        <p:nvSpPr>
          <p:cNvPr id="23" name="TextBox 22"/>
          <p:cNvSpPr txBox="1"/>
          <p:nvPr/>
        </p:nvSpPr>
        <p:spPr>
          <a:xfrm>
            <a:off x="7680531" y="2569532"/>
            <a:ext cx="1146211" cy="461665"/>
          </a:xfrm>
          <a:prstGeom prst="rect">
            <a:avLst/>
          </a:prstGeom>
          <a:noFill/>
        </p:spPr>
        <p:txBody>
          <a:bodyPr wrap="none" rtlCol="0">
            <a:spAutoFit/>
          </a:bodyPr>
          <a:lstStyle/>
          <a:p>
            <a:pPr algn="ctr"/>
            <a:r>
              <a:rPr lang="en-US" sz="1200" dirty="0" smtClean="0"/>
              <a:t>NSPC</a:t>
            </a:r>
          </a:p>
          <a:p>
            <a:pPr algn="ctr"/>
            <a:r>
              <a:rPr lang="en-US" sz="1200" dirty="0" smtClean="0"/>
              <a:t>(% </a:t>
            </a:r>
            <a:r>
              <a:rPr lang="en-US" sz="1200" dirty="0"/>
              <a:t>Importance)</a:t>
            </a:r>
          </a:p>
        </p:txBody>
      </p:sp>
      <p:sp>
        <p:nvSpPr>
          <p:cNvPr id="25" name="Rectangle 24"/>
          <p:cNvSpPr/>
          <p:nvPr/>
        </p:nvSpPr>
        <p:spPr>
          <a:xfrm>
            <a:off x="6598414" y="3031196"/>
            <a:ext cx="709889" cy="2890197"/>
          </a:xfrm>
          <a:prstGeom prst="rect">
            <a:avLst/>
          </a:prstGeom>
          <a:noFill/>
          <a:ln w="28575">
            <a:solidFill>
              <a:schemeClr val="accent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ight Arrow 25"/>
          <p:cNvSpPr/>
          <p:nvPr/>
        </p:nvSpPr>
        <p:spPr>
          <a:xfrm>
            <a:off x="7443104" y="4296796"/>
            <a:ext cx="324544" cy="358995"/>
          </a:xfrm>
          <a:prstGeom prst="rightArrow">
            <a:avLst/>
          </a:prstGeom>
          <a:noFill/>
          <a:ln w="28575">
            <a:solidFill>
              <a:schemeClr val="accent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 Box 26"/>
          <p:cNvSpPr txBox="1">
            <a:spLocks noChangeArrowheads="1"/>
          </p:cNvSpPr>
          <p:nvPr/>
        </p:nvSpPr>
        <p:spPr bwMode="auto">
          <a:xfrm>
            <a:off x="3691805" y="3657221"/>
            <a:ext cx="6207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en-US" altLang="zh-CN" sz="1000" i="1" dirty="0" smtClean="0">
                <a:ea typeface="MS PGothic" pitchFamily="34" charset="-128"/>
              </a:rPr>
              <a:t>+14%</a:t>
            </a:r>
            <a:endParaRPr lang="en-US" altLang="zh-CN" sz="1000" i="1" dirty="0">
              <a:ea typeface="MS PGothic" pitchFamily="34" charset="-128"/>
            </a:endParaRPr>
          </a:p>
        </p:txBody>
      </p:sp>
      <p:sp>
        <p:nvSpPr>
          <p:cNvPr id="31" name="Text Box 26"/>
          <p:cNvSpPr txBox="1">
            <a:spLocks noChangeArrowheads="1"/>
          </p:cNvSpPr>
          <p:nvPr/>
        </p:nvSpPr>
        <p:spPr bwMode="auto">
          <a:xfrm>
            <a:off x="3674453" y="5765762"/>
            <a:ext cx="6207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en-US" altLang="zh-CN" sz="1000" i="1" dirty="0" smtClean="0">
                <a:ea typeface="MS PGothic" pitchFamily="34" charset="-128"/>
              </a:rPr>
              <a:t>-2%</a:t>
            </a:r>
            <a:endParaRPr lang="en-US" altLang="zh-CN" sz="1000" i="1" dirty="0">
              <a:ea typeface="MS PGothic" pitchFamily="34" charset="-128"/>
            </a:endParaRPr>
          </a:p>
        </p:txBody>
      </p:sp>
      <p:sp>
        <p:nvSpPr>
          <p:cNvPr id="32" name="Text Box 26"/>
          <p:cNvSpPr txBox="1">
            <a:spLocks noChangeArrowheads="1"/>
          </p:cNvSpPr>
          <p:nvPr/>
        </p:nvSpPr>
        <p:spPr bwMode="auto">
          <a:xfrm>
            <a:off x="3673459" y="4626733"/>
            <a:ext cx="6207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en-US" altLang="zh-CN" sz="1000" i="1" dirty="0" smtClean="0">
                <a:ea typeface="MS PGothic" pitchFamily="34" charset="-128"/>
              </a:rPr>
              <a:t>+</a:t>
            </a:r>
            <a:r>
              <a:rPr lang="en-US" altLang="zh-CN" sz="1000" i="1" dirty="0">
                <a:ea typeface="MS PGothic" pitchFamily="34" charset="-128"/>
              </a:rPr>
              <a:t>7</a:t>
            </a:r>
            <a:r>
              <a:rPr lang="en-US" altLang="zh-CN" sz="1000" i="1" dirty="0" smtClean="0">
                <a:ea typeface="MS PGothic" pitchFamily="34" charset="-128"/>
              </a:rPr>
              <a:t>%</a:t>
            </a:r>
            <a:endParaRPr lang="en-US" altLang="zh-CN" sz="1000" i="1" dirty="0">
              <a:ea typeface="MS PGothic" pitchFamily="34" charset="-128"/>
            </a:endParaRPr>
          </a:p>
        </p:txBody>
      </p:sp>
      <p:sp>
        <p:nvSpPr>
          <p:cNvPr id="33" name="Text Box 26"/>
          <p:cNvSpPr txBox="1">
            <a:spLocks noChangeArrowheads="1"/>
          </p:cNvSpPr>
          <p:nvPr/>
        </p:nvSpPr>
        <p:spPr bwMode="auto">
          <a:xfrm>
            <a:off x="3678157" y="5583444"/>
            <a:ext cx="6207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en-US" altLang="zh-CN" sz="1000" i="1" dirty="0" smtClean="0">
                <a:ea typeface="MS PGothic" pitchFamily="34" charset="-128"/>
              </a:rPr>
              <a:t>+</a:t>
            </a:r>
            <a:r>
              <a:rPr lang="en-US" altLang="zh-CN" sz="1000" i="1" dirty="0">
                <a:ea typeface="MS PGothic" pitchFamily="34" charset="-128"/>
              </a:rPr>
              <a:t>5</a:t>
            </a:r>
            <a:r>
              <a:rPr lang="en-US" altLang="zh-CN" sz="1000" i="1" dirty="0" smtClean="0">
                <a:ea typeface="MS PGothic" pitchFamily="34" charset="-128"/>
              </a:rPr>
              <a:t>%</a:t>
            </a:r>
            <a:endParaRPr lang="en-US" altLang="zh-CN" sz="1000" i="1" dirty="0">
              <a:ea typeface="MS PGothic" pitchFamily="34" charset="-128"/>
            </a:endParaRPr>
          </a:p>
        </p:txBody>
      </p:sp>
      <p:sp>
        <p:nvSpPr>
          <p:cNvPr id="34" name="Text Box 26"/>
          <p:cNvSpPr txBox="1">
            <a:spLocks noChangeArrowheads="1"/>
          </p:cNvSpPr>
          <p:nvPr/>
        </p:nvSpPr>
        <p:spPr bwMode="auto">
          <a:xfrm>
            <a:off x="1173297" y="3428231"/>
            <a:ext cx="6207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en-US" altLang="zh-CN" sz="1200" i="1" u="sng" dirty="0" smtClean="0">
                <a:ea typeface="MS PGothic" pitchFamily="34" charset="-128"/>
              </a:rPr>
              <a:t>+10%</a:t>
            </a:r>
            <a:endParaRPr lang="en-US" altLang="zh-CN" sz="1200" i="1" u="sng" dirty="0">
              <a:ea typeface="MS PGothic" pitchFamily="34" charset="-128"/>
            </a:endParaRPr>
          </a:p>
        </p:txBody>
      </p:sp>
      <p:sp>
        <p:nvSpPr>
          <p:cNvPr id="35" name="Text Box 26"/>
          <p:cNvSpPr txBox="1">
            <a:spLocks noChangeArrowheads="1"/>
          </p:cNvSpPr>
          <p:nvPr/>
        </p:nvSpPr>
        <p:spPr bwMode="auto">
          <a:xfrm>
            <a:off x="1625266" y="5768537"/>
            <a:ext cx="6207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en-US" altLang="zh-CN" sz="1000" i="1" dirty="0">
                <a:ea typeface="MS PGothic" pitchFamily="34" charset="-128"/>
              </a:rPr>
              <a:t>0</a:t>
            </a:r>
            <a:r>
              <a:rPr lang="en-US" altLang="zh-CN" sz="1000" i="1" dirty="0" smtClean="0">
                <a:ea typeface="MS PGothic" pitchFamily="34" charset="-128"/>
              </a:rPr>
              <a:t>%</a:t>
            </a:r>
            <a:endParaRPr lang="en-US" altLang="zh-CN" sz="1000" i="1" dirty="0">
              <a:ea typeface="MS PGothic" pitchFamily="34" charset="-128"/>
            </a:endParaRPr>
          </a:p>
        </p:txBody>
      </p:sp>
      <p:sp>
        <p:nvSpPr>
          <p:cNvPr id="36" name="Text Box 26"/>
          <p:cNvSpPr txBox="1">
            <a:spLocks noChangeArrowheads="1"/>
          </p:cNvSpPr>
          <p:nvPr/>
        </p:nvSpPr>
        <p:spPr bwMode="auto">
          <a:xfrm>
            <a:off x="1621681" y="4694947"/>
            <a:ext cx="6207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en-US" altLang="zh-CN" sz="1000" i="1" dirty="0" smtClean="0">
                <a:ea typeface="MS PGothic" pitchFamily="34" charset="-128"/>
              </a:rPr>
              <a:t>+11%</a:t>
            </a:r>
            <a:endParaRPr lang="en-US" altLang="zh-CN" sz="1000" i="1" dirty="0">
              <a:ea typeface="MS PGothic" pitchFamily="34" charset="-128"/>
            </a:endParaRPr>
          </a:p>
        </p:txBody>
      </p:sp>
      <p:sp>
        <p:nvSpPr>
          <p:cNvPr id="37" name="Text Box 26"/>
          <p:cNvSpPr txBox="1">
            <a:spLocks noChangeArrowheads="1"/>
          </p:cNvSpPr>
          <p:nvPr/>
        </p:nvSpPr>
        <p:spPr bwMode="auto">
          <a:xfrm>
            <a:off x="1601738" y="5609545"/>
            <a:ext cx="6207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en-US" altLang="zh-CN" sz="1000" i="1" dirty="0" smtClean="0">
                <a:ea typeface="MS PGothic" pitchFamily="34" charset="-128"/>
              </a:rPr>
              <a:t>+</a:t>
            </a:r>
            <a:r>
              <a:rPr lang="en-US" altLang="zh-CN" sz="1000" i="1" dirty="0">
                <a:ea typeface="MS PGothic" pitchFamily="34" charset="-128"/>
              </a:rPr>
              <a:t>8</a:t>
            </a:r>
            <a:r>
              <a:rPr lang="en-US" altLang="zh-CN" sz="1000" i="1" dirty="0" smtClean="0">
                <a:ea typeface="MS PGothic" pitchFamily="34" charset="-128"/>
              </a:rPr>
              <a:t>%</a:t>
            </a:r>
            <a:endParaRPr lang="en-US" altLang="zh-CN" sz="1000" i="1" dirty="0">
              <a:ea typeface="MS PGothic" pitchFamily="34" charset="-128"/>
            </a:endParaRPr>
          </a:p>
        </p:txBody>
      </p:sp>
      <p:sp>
        <p:nvSpPr>
          <p:cNvPr id="38" name="Text Box 26"/>
          <p:cNvSpPr txBox="1">
            <a:spLocks noChangeArrowheads="1"/>
          </p:cNvSpPr>
          <p:nvPr/>
        </p:nvSpPr>
        <p:spPr bwMode="auto">
          <a:xfrm>
            <a:off x="2154053" y="3238469"/>
            <a:ext cx="6207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en-US" altLang="zh-CN" sz="1200" i="1" u="sng" dirty="0" smtClean="0">
                <a:ea typeface="MS PGothic" pitchFamily="34" charset="-128"/>
              </a:rPr>
              <a:t>+10%</a:t>
            </a:r>
            <a:endParaRPr lang="en-US" altLang="zh-CN" sz="1200" i="1" u="sng" dirty="0">
              <a:ea typeface="MS PGothic" pitchFamily="34" charset="-128"/>
            </a:endParaRPr>
          </a:p>
        </p:txBody>
      </p:sp>
      <p:sp>
        <p:nvSpPr>
          <p:cNvPr id="42" name="Text Box 26"/>
          <p:cNvSpPr txBox="1">
            <a:spLocks noChangeArrowheads="1"/>
          </p:cNvSpPr>
          <p:nvPr/>
        </p:nvSpPr>
        <p:spPr bwMode="auto">
          <a:xfrm>
            <a:off x="1612307" y="3937690"/>
            <a:ext cx="6207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en-US" altLang="zh-CN" sz="1000" i="1" dirty="0" smtClean="0">
                <a:ea typeface="MS PGothic" pitchFamily="34" charset="-128"/>
              </a:rPr>
              <a:t>+</a:t>
            </a:r>
            <a:r>
              <a:rPr lang="en-US" altLang="zh-CN" sz="1000" i="1" dirty="0">
                <a:ea typeface="MS PGothic" pitchFamily="34" charset="-128"/>
              </a:rPr>
              <a:t>9</a:t>
            </a:r>
            <a:r>
              <a:rPr lang="en-US" altLang="zh-CN" sz="1000" i="1" dirty="0" smtClean="0">
                <a:ea typeface="MS PGothic" pitchFamily="34" charset="-128"/>
              </a:rPr>
              <a:t>%</a:t>
            </a:r>
            <a:endParaRPr lang="en-US" altLang="zh-CN" sz="1000" i="1" dirty="0">
              <a:ea typeface="MS PGothic" pitchFamily="34" charset="-128"/>
            </a:endParaRPr>
          </a:p>
        </p:txBody>
      </p:sp>
      <p:sp>
        <p:nvSpPr>
          <p:cNvPr id="43" name="Text Box 26"/>
          <p:cNvSpPr txBox="1">
            <a:spLocks noChangeArrowheads="1"/>
          </p:cNvSpPr>
          <p:nvPr/>
        </p:nvSpPr>
        <p:spPr bwMode="auto">
          <a:xfrm>
            <a:off x="2609786" y="3742350"/>
            <a:ext cx="6207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en-US" altLang="zh-CN" sz="1000" i="1" dirty="0" smtClean="0">
                <a:ea typeface="MS PGothic" pitchFamily="34" charset="-128"/>
              </a:rPr>
              <a:t>+14%</a:t>
            </a:r>
            <a:endParaRPr lang="en-US" altLang="zh-CN" sz="1000" i="1" dirty="0">
              <a:ea typeface="MS PGothic" pitchFamily="34" charset="-128"/>
            </a:endParaRPr>
          </a:p>
        </p:txBody>
      </p:sp>
      <p:sp>
        <p:nvSpPr>
          <p:cNvPr id="44" name="Text Box 26"/>
          <p:cNvSpPr txBox="1">
            <a:spLocks noChangeArrowheads="1"/>
          </p:cNvSpPr>
          <p:nvPr/>
        </p:nvSpPr>
        <p:spPr bwMode="auto">
          <a:xfrm>
            <a:off x="2633378" y="5769990"/>
            <a:ext cx="6207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en-US" altLang="zh-CN" sz="1000" i="1" dirty="0" smtClean="0">
                <a:ea typeface="MS PGothic" pitchFamily="34" charset="-128"/>
              </a:rPr>
              <a:t>-1%</a:t>
            </a:r>
            <a:endParaRPr lang="en-US" altLang="zh-CN" sz="1000" i="1" dirty="0">
              <a:ea typeface="MS PGothic" pitchFamily="34" charset="-128"/>
            </a:endParaRPr>
          </a:p>
        </p:txBody>
      </p:sp>
      <p:sp>
        <p:nvSpPr>
          <p:cNvPr id="45" name="Text Box 26"/>
          <p:cNvSpPr txBox="1">
            <a:spLocks noChangeArrowheads="1"/>
          </p:cNvSpPr>
          <p:nvPr/>
        </p:nvSpPr>
        <p:spPr bwMode="auto">
          <a:xfrm>
            <a:off x="2588014" y="4657093"/>
            <a:ext cx="6207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en-US" altLang="zh-CN" sz="1000" i="1" dirty="0" smtClean="0">
                <a:ea typeface="MS PGothic" pitchFamily="34" charset="-128"/>
              </a:rPr>
              <a:t>+</a:t>
            </a:r>
            <a:r>
              <a:rPr lang="en-US" altLang="zh-CN" sz="1000" i="1" dirty="0">
                <a:ea typeface="MS PGothic" pitchFamily="34" charset="-128"/>
              </a:rPr>
              <a:t>9</a:t>
            </a:r>
            <a:r>
              <a:rPr lang="en-US" altLang="zh-CN" sz="1000" i="1" dirty="0" smtClean="0">
                <a:ea typeface="MS PGothic" pitchFamily="34" charset="-128"/>
              </a:rPr>
              <a:t>%</a:t>
            </a:r>
            <a:endParaRPr lang="en-US" altLang="zh-CN" sz="1000" i="1" dirty="0">
              <a:ea typeface="MS PGothic" pitchFamily="34" charset="-128"/>
            </a:endParaRPr>
          </a:p>
        </p:txBody>
      </p:sp>
      <p:sp>
        <p:nvSpPr>
          <p:cNvPr id="46" name="Text Box 26"/>
          <p:cNvSpPr txBox="1">
            <a:spLocks noChangeArrowheads="1"/>
          </p:cNvSpPr>
          <p:nvPr/>
        </p:nvSpPr>
        <p:spPr bwMode="auto">
          <a:xfrm>
            <a:off x="2623434" y="5602587"/>
            <a:ext cx="6207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en-US" altLang="zh-CN" sz="1000" i="1" dirty="0" smtClean="0">
                <a:ea typeface="MS PGothic" pitchFamily="34" charset="-128"/>
              </a:rPr>
              <a:t>+10%</a:t>
            </a:r>
            <a:endParaRPr lang="en-US" altLang="zh-CN" sz="1000" i="1" dirty="0">
              <a:ea typeface="MS PGothic" pitchFamily="34" charset="-128"/>
            </a:endParaRPr>
          </a:p>
        </p:txBody>
      </p:sp>
      <p:sp>
        <p:nvSpPr>
          <p:cNvPr id="47" name="Text Box 26"/>
          <p:cNvSpPr txBox="1">
            <a:spLocks noChangeArrowheads="1"/>
          </p:cNvSpPr>
          <p:nvPr/>
        </p:nvSpPr>
        <p:spPr bwMode="auto">
          <a:xfrm>
            <a:off x="3128132" y="3107878"/>
            <a:ext cx="6207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en-US" altLang="zh-CN" sz="1200" i="1" u="sng" dirty="0" smtClean="0">
                <a:ea typeface="MS PGothic" pitchFamily="34" charset="-128"/>
              </a:rPr>
              <a:t>+</a:t>
            </a:r>
            <a:r>
              <a:rPr lang="en-US" altLang="zh-CN" sz="1200" i="1" u="sng" dirty="0">
                <a:ea typeface="MS PGothic" pitchFamily="34" charset="-128"/>
              </a:rPr>
              <a:t>8</a:t>
            </a:r>
            <a:r>
              <a:rPr lang="en-US" altLang="zh-CN" sz="1200" i="1" u="sng" dirty="0" smtClean="0">
                <a:ea typeface="MS PGothic" pitchFamily="34" charset="-128"/>
              </a:rPr>
              <a:t>%</a:t>
            </a:r>
            <a:endParaRPr lang="en-US" altLang="zh-CN" sz="1200" i="1" u="sng" dirty="0">
              <a:ea typeface="MS PGothic" pitchFamily="34" charset="-128"/>
            </a:endParaRPr>
          </a:p>
        </p:txBody>
      </p:sp>
    </p:spTree>
    <p:extLst>
      <p:ext uri="{BB962C8B-B14F-4D97-AF65-F5344CB8AC3E}">
        <p14:creationId xmlns:p14="http://schemas.microsoft.com/office/powerpoint/2010/main" val="31145895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7"/>
          </p:nvPr>
        </p:nvSpPr>
        <p:spPr/>
        <p:txBody>
          <a:bodyPr/>
          <a:lstStyle/>
          <a:p>
            <a:endParaRPr lang="zh-CN" altLang="en-US"/>
          </a:p>
        </p:txBody>
      </p:sp>
      <p:sp>
        <p:nvSpPr>
          <p:cNvPr id="11" name="Title 13"/>
          <p:cNvSpPr>
            <a:spLocks noGrp="1"/>
          </p:cNvSpPr>
          <p:nvPr>
            <p:ph type="ctrTitle"/>
          </p:nvPr>
        </p:nvSpPr>
        <p:spPr/>
        <p:txBody>
          <a:bodyPr/>
          <a:lstStyle/>
          <a:p>
            <a:r>
              <a:rPr lang="en-US" dirty="0"/>
              <a:t>Retail </a:t>
            </a:r>
            <a:r>
              <a:rPr lang="en-US" dirty="0" smtClean="0"/>
              <a:t>Index(R</a:t>
            </a:r>
            <a:r>
              <a:rPr lang="en-US" altLang="zh-CN" dirty="0" smtClean="0"/>
              <a:t>I2017</a:t>
            </a:r>
            <a:r>
              <a:rPr lang="en-US" dirty="0" smtClean="0"/>
              <a:t>)</a:t>
            </a:r>
            <a:endParaRPr lang="en-US" dirty="0"/>
          </a:p>
        </p:txBody>
      </p:sp>
      <p:sp>
        <p:nvSpPr>
          <p:cNvPr id="9" name="Subtitle 5" descr="@Text1|Mmm YYYY"/>
          <p:cNvSpPr>
            <a:spLocks noGrp="1"/>
          </p:cNvSpPr>
          <p:nvPr>
            <p:ph type="subTitle" idx="1"/>
          </p:nvPr>
        </p:nvSpPr>
        <p:spPr>
          <a:xfrm>
            <a:off x="366976" y="4014216"/>
            <a:ext cx="6598131" cy="665162"/>
          </a:xfrm>
        </p:spPr>
        <p:txBody>
          <a:bodyPr/>
          <a:lstStyle/>
          <a:p>
            <a:r>
              <a:rPr lang="en-US" altLang="zh-CN" dirty="0" smtClean="0"/>
              <a:t>Cross-category Overview Apr 2019</a:t>
            </a:r>
            <a:endParaRPr lang="en-US" altLang="zh-CN" dirty="0"/>
          </a:p>
        </p:txBody>
      </p:sp>
      <p:sp>
        <p:nvSpPr>
          <p:cNvPr id="12" name="Rectangle 11"/>
          <p:cNvSpPr/>
          <p:nvPr/>
        </p:nvSpPr>
        <p:spPr>
          <a:xfrm>
            <a:off x="8043334" y="6121400"/>
            <a:ext cx="948266" cy="558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accent5"/>
                </a:solidFill>
              </a:rPr>
              <a:t>Client Logo</a:t>
            </a:r>
            <a:endParaRPr lang="en-US" sz="1200" dirty="0">
              <a:solidFill>
                <a:schemeClr val="accent5"/>
              </a:solidFill>
            </a:endParaRPr>
          </a:p>
        </p:txBody>
      </p:sp>
      <p:sp>
        <p:nvSpPr>
          <p:cNvPr id="6" name="Subtitle 5" descr="@Text1|YYYY年M月"/>
          <p:cNvSpPr txBox="1">
            <a:spLocks/>
          </p:cNvSpPr>
          <p:nvPr/>
        </p:nvSpPr>
        <p:spPr bwMode="auto">
          <a:xfrm>
            <a:off x="366976" y="4448854"/>
            <a:ext cx="6598131"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0" rIns="91440" bIns="0" numCol="1" anchor="t" anchorCtr="0" compatLnSpc="1">
            <a:prstTxWarp prst="textNoShape">
              <a:avLst/>
            </a:prstTxWarp>
          </a:bodyPr>
          <a:lstStyle>
            <a:lvl1pPr marL="0" indent="0" algn="l" defTabSz="457200" rtl="0" eaLnBrk="1" fontAlgn="base" hangingPunct="1">
              <a:lnSpc>
                <a:spcPct val="100000"/>
              </a:lnSpc>
              <a:spcBef>
                <a:spcPts val="800"/>
              </a:spcBef>
              <a:spcAft>
                <a:spcPct val="0"/>
              </a:spcAft>
              <a:buClr>
                <a:schemeClr val="tx2"/>
              </a:buClr>
              <a:buFont typeface="Arial" charset="0"/>
              <a:buNone/>
              <a:defRPr sz="2000" kern="1200" cap="none" baseline="0">
                <a:solidFill>
                  <a:srgbClr val="000000"/>
                </a:solidFill>
                <a:latin typeface="+mn-lt"/>
                <a:ea typeface="ＭＳ Ｐゴシック" charset="0"/>
                <a:cs typeface="ＭＳ Ｐゴシック" charset="0"/>
              </a:defRPr>
            </a:lvl1pPr>
            <a:lvl2pPr marL="457200" indent="0" algn="ctr" defTabSz="569913" rtl="0" eaLnBrk="1" fontAlgn="base" hangingPunct="1">
              <a:spcBef>
                <a:spcPts val="800"/>
              </a:spcBef>
              <a:spcAft>
                <a:spcPct val="0"/>
              </a:spcAft>
              <a:buClr>
                <a:schemeClr val="tx2"/>
              </a:buClr>
              <a:buFont typeface="Arial" charset="0"/>
              <a:buNone/>
              <a:defRPr sz="1600" kern="1200">
                <a:solidFill>
                  <a:schemeClr val="tx1">
                    <a:tint val="75000"/>
                  </a:schemeClr>
                </a:solidFill>
                <a:latin typeface="+mn-lt"/>
                <a:ea typeface="ＭＳ Ｐゴシック" charset="0"/>
                <a:cs typeface="+mn-cs"/>
              </a:defRPr>
            </a:lvl2pPr>
            <a:lvl3pPr marL="914400" indent="0" algn="ctr" defTabSz="457200" rtl="0" eaLnBrk="1" fontAlgn="base" hangingPunct="1">
              <a:spcBef>
                <a:spcPts val="700"/>
              </a:spcBef>
              <a:spcAft>
                <a:spcPct val="0"/>
              </a:spcAft>
              <a:buClr>
                <a:schemeClr val="tx2"/>
              </a:buClr>
              <a:buFont typeface="Arial" charset="0"/>
              <a:buNone/>
              <a:defRPr sz="1400" kern="1200">
                <a:solidFill>
                  <a:schemeClr val="tx1">
                    <a:tint val="75000"/>
                  </a:schemeClr>
                </a:solidFill>
                <a:latin typeface="+mn-lt"/>
                <a:ea typeface="ＭＳ Ｐゴシック" charset="0"/>
                <a:cs typeface="+mn-cs"/>
              </a:defRPr>
            </a:lvl3pPr>
            <a:lvl4pPr marL="1371600" indent="0" algn="ctr" defTabSz="211138" rtl="0" eaLnBrk="1" fontAlgn="base" hangingPunct="1">
              <a:spcBef>
                <a:spcPts val="700"/>
              </a:spcBef>
              <a:spcAft>
                <a:spcPct val="0"/>
              </a:spcAft>
              <a:buClr>
                <a:schemeClr val="tx2"/>
              </a:buClr>
              <a:buFont typeface="Arial" charset="0"/>
              <a:buNone/>
              <a:defRPr sz="1200" kern="1200">
                <a:solidFill>
                  <a:schemeClr val="tx1">
                    <a:tint val="75000"/>
                  </a:schemeClr>
                </a:solidFill>
                <a:latin typeface="+mn-lt"/>
                <a:ea typeface="ＭＳ Ｐゴシック" charset="0"/>
                <a:cs typeface="+mn-cs"/>
              </a:defRPr>
            </a:lvl4pPr>
            <a:lvl5pPr marL="1828800" indent="0" algn="ctr" defTabSz="457200" rtl="0" eaLnBrk="1" fontAlgn="base" hangingPunct="1">
              <a:spcBef>
                <a:spcPts val="700"/>
              </a:spcBef>
              <a:spcAft>
                <a:spcPct val="0"/>
              </a:spcAft>
              <a:buClr>
                <a:schemeClr val="tx2"/>
              </a:buClr>
              <a:buFont typeface="Arial" charset="0"/>
              <a:buNone/>
              <a:defRPr sz="1200" kern="1200">
                <a:solidFill>
                  <a:schemeClr val="tx1">
                    <a:tint val="75000"/>
                  </a:schemeClr>
                </a:solidFill>
                <a:latin typeface="+mn-lt"/>
                <a:ea typeface="ＭＳ Ｐゴシック" charset="0"/>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zh-CN" altLang="en-US" dirty="0" smtClean="0">
                <a:latin typeface="Arial" panose="020B0604020202020204" pitchFamily="34" charset="0"/>
                <a:ea typeface="黑体" panose="02010609060101010101" pitchFamily="49" charset="-122"/>
              </a:rPr>
              <a:t>品类回顾</a:t>
            </a:r>
            <a:r>
              <a:rPr lang="en-US" altLang="zh-CN" dirty="0" smtClean="0">
                <a:latin typeface="Arial" panose="020B0604020202020204" pitchFamily="34" charset="0"/>
                <a:ea typeface="黑体" panose="02010609060101010101" pitchFamily="49" charset="-122"/>
              </a:rPr>
              <a:t>2019</a:t>
            </a:r>
            <a:r>
              <a:rPr lang="zh-CN" altLang="en-US" dirty="0" smtClean="0">
                <a:latin typeface="Arial" panose="020B0604020202020204" pitchFamily="34" charset="0"/>
                <a:ea typeface="黑体" panose="02010609060101010101" pitchFamily="49" charset="-122"/>
              </a:rPr>
              <a:t>年</a:t>
            </a:r>
            <a:r>
              <a:rPr lang="en-US" altLang="zh-CN" dirty="0" smtClean="0">
                <a:latin typeface="Arial" panose="020B0604020202020204" pitchFamily="34" charset="0"/>
                <a:ea typeface="黑体" panose="02010609060101010101" pitchFamily="49" charset="-122"/>
              </a:rPr>
              <a:t>4</a:t>
            </a:r>
            <a:r>
              <a:rPr lang="zh-CN" altLang="en-US" dirty="0" smtClean="0">
                <a:latin typeface="Arial" panose="020B0604020202020204" pitchFamily="34" charset="0"/>
                <a:ea typeface="黑体" panose="02010609060101010101" pitchFamily="49" charset="-122"/>
              </a:rPr>
              <a:t>月</a:t>
            </a:r>
            <a:endParaRPr lang="zh-CN" altLang="en-US" dirty="0">
              <a:latin typeface="Arial" panose="020B0604020202020204" pitchFamily="34" charset="0"/>
              <a:ea typeface="黑体" panose="02010609060101010101" pitchFamily="49" charset="-122"/>
            </a:endParaRPr>
          </a:p>
        </p:txBody>
      </p:sp>
    </p:spTree>
    <p:extLst>
      <p:ext uri="{BB962C8B-B14F-4D97-AF65-F5344CB8AC3E}">
        <p14:creationId xmlns:p14="http://schemas.microsoft.com/office/powerpoint/2010/main" val="13712076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384175" y="107033"/>
            <a:ext cx="8759825" cy="801687"/>
          </a:xfrm>
        </p:spPr>
        <p:txBody>
          <a:bodyPr/>
          <a:lstStyle/>
          <a:p>
            <a:pPr eaLnBrk="1" hangingPunct="1"/>
            <a:r>
              <a:rPr lang="en-US" altLang="en-US" sz="2200" b="1" dirty="0" smtClean="0">
                <a:latin typeface="Arial" pitchFamily="34" charset="0"/>
                <a:ea typeface="宋体" pitchFamily="2" charset="-122"/>
                <a:cs typeface="Arial" pitchFamily="34" charset="0"/>
              </a:rPr>
              <a:t>China Cross Category Information</a:t>
            </a:r>
            <a:br>
              <a:rPr lang="en-US" altLang="en-US" sz="2200" b="1" dirty="0" smtClean="0">
                <a:latin typeface="Arial" pitchFamily="34" charset="0"/>
                <a:ea typeface="宋体" pitchFamily="2" charset="-122"/>
                <a:cs typeface="Arial" pitchFamily="34" charset="0"/>
              </a:rPr>
            </a:br>
            <a:r>
              <a:rPr lang="en-US" altLang="en-US" sz="2200" b="1" dirty="0" smtClean="0">
                <a:latin typeface="Arial" pitchFamily="34" charset="0"/>
                <a:ea typeface="宋体" pitchFamily="2" charset="-122"/>
                <a:cs typeface="Arial" pitchFamily="34" charset="0"/>
              </a:rPr>
              <a:t>66 Nielsen defined Categories   66 </a:t>
            </a:r>
            <a:r>
              <a:rPr lang="zh-CN" altLang="en-US" sz="2200" b="1" dirty="0" smtClean="0">
                <a:latin typeface="Arial" pitchFamily="34" charset="0"/>
                <a:ea typeface="宋体" pitchFamily="2" charset="-122"/>
                <a:cs typeface="Arial" pitchFamily="34" charset="0"/>
              </a:rPr>
              <a:t>尼尔森产品定义</a:t>
            </a:r>
            <a:r>
              <a:rPr lang="en-US" altLang="en-US" sz="2200" b="1" dirty="0" smtClean="0">
                <a:latin typeface="Arial" pitchFamily="34" charset="0"/>
                <a:ea typeface="宋体" pitchFamily="2" charset="-122"/>
                <a:cs typeface="Arial" pitchFamily="34" charset="0"/>
              </a:rPr>
              <a:t> </a:t>
            </a:r>
            <a:endParaRPr lang="zh-CN" altLang="en-US" sz="2200" b="1" dirty="0" smtClean="0">
              <a:latin typeface="Arial" pitchFamily="34" charset="0"/>
              <a:ea typeface="宋体" pitchFamily="2" charset="-122"/>
              <a:cs typeface="Arial" pitchFamily="34" charset="0"/>
            </a:endParaRPr>
          </a:p>
        </p:txBody>
      </p:sp>
      <p:sp>
        <p:nvSpPr>
          <p:cNvPr id="21507" name="Text Box 3"/>
          <p:cNvSpPr txBox="1">
            <a:spLocks noChangeArrowheads="1"/>
          </p:cNvSpPr>
          <p:nvPr/>
        </p:nvSpPr>
        <p:spPr bwMode="auto">
          <a:xfrm>
            <a:off x="704850" y="6565900"/>
            <a:ext cx="74009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lgn="ctr">
                <a:solidFill>
                  <a:srgbClr val="000000"/>
                </a:solidFill>
                <a:miter lim="800000"/>
                <a:headEnd/>
                <a:tailEnd/>
              </a14:hiddenLine>
            </a:ext>
          </a:extLst>
        </p:spPr>
        <p:txBody>
          <a:bodyPr>
            <a:spAutoFit/>
          </a:bodyPr>
          <a:lstStyle>
            <a:lvl1pPr eaLnBrk="0" hangingPunct="0">
              <a:defRPr sz="1300" b="1">
                <a:solidFill>
                  <a:srgbClr val="FF6600"/>
                </a:solidFill>
                <a:latin typeface="Arial" pitchFamily="34" charset="0"/>
                <a:ea typeface="楷体_GB2312" pitchFamily="49" charset="-122"/>
              </a:defRPr>
            </a:lvl1pPr>
            <a:lvl2pPr marL="742950" indent="-285750" eaLnBrk="0" hangingPunct="0">
              <a:defRPr sz="1300" b="1">
                <a:solidFill>
                  <a:srgbClr val="FF6600"/>
                </a:solidFill>
                <a:latin typeface="Arial" pitchFamily="34" charset="0"/>
                <a:ea typeface="楷体_GB2312" pitchFamily="49" charset="-122"/>
              </a:defRPr>
            </a:lvl2pPr>
            <a:lvl3pPr marL="1143000" indent="-228600" eaLnBrk="0" hangingPunct="0">
              <a:defRPr sz="1300" b="1">
                <a:solidFill>
                  <a:srgbClr val="FF6600"/>
                </a:solidFill>
                <a:latin typeface="Arial" pitchFamily="34" charset="0"/>
                <a:ea typeface="楷体_GB2312" pitchFamily="49" charset="-122"/>
              </a:defRPr>
            </a:lvl3pPr>
            <a:lvl4pPr marL="1600200" indent="-228600" eaLnBrk="0" hangingPunct="0">
              <a:defRPr sz="1300" b="1">
                <a:solidFill>
                  <a:srgbClr val="FF6600"/>
                </a:solidFill>
                <a:latin typeface="Arial" pitchFamily="34" charset="0"/>
                <a:ea typeface="楷体_GB2312" pitchFamily="49" charset="-122"/>
              </a:defRPr>
            </a:lvl4pPr>
            <a:lvl5pPr marL="2057400" indent="-228600" eaLnBrk="0" hangingPunct="0">
              <a:defRPr sz="1300" b="1">
                <a:solidFill>
                  <a:srgbClr val="FF6600"/>
                </a:solidFill>
                <a:latin typeface="Arial" pitchFamily="34" charset="0"/>
                <a:ea typeface="楷体_GB2312" pitchFamily="49" charset="-122"/>
              </a:defRPr>
            </a:lvl5pPr>
            <a:lvl6pPr marL="2514600" indent="-228600" eaLnBrk="0" fontAlgn="base" hangingPunct="0">
              <a:spcBef>
                <a:spcPct val="0"/>
              </a:spcBef>
              <a:spcAft>
                <a:spcPct val="0"/>
              </a:spcAft>
              <a:defRPr sz="1300" b="1">
                <a:solidFill>
                  <a:srgbClr val="FF6600"/>
                </a:solidFill>
                <a:latin typeface="Arial" pitchFamily="34" charset="0"/>
                <a:ea typeface="楷体_GB2312" pitchFamily="49" charset="-122"/>
              </a:defRPr>
            </a:lvl6pPr>
            <a:lvl7pPr marL="2971800" indent="-228600" eaLnBrk="0" fontAlgn="base" hangingPunct="0">
              <a:spcBef>
                <a:spcPct val="0"/>
              </a:spcBef>
              <a:spcAft>
                <a:spcPct val="0"/>
              </a:spcAft>
              <a:defRPr sz="1300" b="1">
                <a:solidFill>
                  <a:srgbClr val="FF6600"/>
                </a:solidFill>
                <a:latin typeface="Arial" pitchFamily="34" charset="0"/>
                <a:ea typeface="楷体_GB2312" pitchFamily="49" charset="-122"/>
              </a:defRPr>
            </a:lvl7pPr>
            <a:lvl8pPr marL="3429000" indent="-228600" eaLnBrk="0" fontAlgn="base" hangingPunct="0">
              <a:spcBef>
                <a:spcPct val="0"/>
              </a:spcBef>
              <a:spcAft>
                <a:spcPct val="0"/>
              </a:spcAft>
              <a:defRPr sz="1300" b="1">
                <a:solidFill>
                  <a:srgbClr val="FF6600"/>
                </a:solidFill>
                <a:latin typeface="Arial" pitchFamily="34" charset="0"/>
                <a:ea typeface="楷体_GB2312" pitchFamily="49" charset="-122"/>
              </a:defRPr>
            </a:lvl8pPr>
            <a:lvl9pPr marL="3886200" indent="-228600" eaLnBrk="0" fontAlgn="base" hangingPunct="0">
              <a:spcBef>
                <a:spcPct val="0"/>
              </a:spcBef>
              <a:spcAft>
                <a:spcPct val="0"/>
              </a:spcAft>
              <a:defRPr sz="1300" b="1">
                <a:solidFill>
                  <a:srgbClr val="FF6600"/>
                </a:solidFill>
                <a:latin typeface="Arial" pitchFamily="34" charset="0"/>
                <a:ea typeface="楷体_GB2312" pitchFamily="49" charset="-122"/>
              </a:defRPr>
            </a:lvl9pPr>
          </a:lstStyle>
          <a:p>
            <a:r>
              <a:rPr lang="en-US" altLang="zh-CN" sz="1000" i="1" dirty="0">
                <a:solidFill>
                  <a:schemeClr val="bg2"/>
                </a:solidFill>
                <a:ea typeface="宋体" pitchFamily="2" charset="-122"/>
                <a:cs typeface="楷体_GB2312" pitchFamily="49" charset="-122"/>
              </a:rPr>
              <a:t>Note: Categories in blue are Baby Products	</a:t>
            </a:r>
            <a:r>
              <a:rPr lang="zh-CN" altLang="en-US" sz="1000" i="1">
                <a:solidFill>
                  <a:schemeClr val="bg2"/>
                </a:solidFill>
                <a:ea typeface="宋体" pitchFamily="2" charset="-122"/>
                <a:cs typeface="楷体_GB2312" pitchFamily="49" charset="-122"/>
              </a:rPr>
              <a:t>注意：蓝色标注为婴儿产品</a:t>
            </a:r>
            <a:endParaRPr lang="en-US" altLang="zh-CN" sz="1000" i="1" dirty="0">
              <a:solidFill>
                <a:schemeClr val="bg2"/>
              </a:solidFill>
              <a:ea typeface="宋体" pitchFamily="2" charset="-122"/>
              <a:cs typeface="楷体_GB2312" pitchFamily="49" charset="-122"/>
            </a:endParaRPr>
          </a:p>
        </p:txBody>
      </p:sp>
      <p:graphicFrame>
        <p:nvGraphicFramePr>
          <p:cNvPr id="3" name="Object 2"/>
          <p:cNvGraphicFramePr>
            <a:graphicFrameLocks noChangeAspect="1"/>
          </p:cNvGraphicFramePr>
          <p:nvPr/>
        </p:nvGraphicFramePr>
        <p:xfrm>
          <a:off x="425450" y="955675"/>
          <a:ext cx="8577263" cy="5734050"/>
        </p:xfrm>
        <a:graphic>
          <a:graphicData uri="http://schemas.openxmlformats.org/presentationml/2006/ole">
            <mc:AlternateContent xmlns:mc="http://schemas.openxmlformats.org/markup-compatibility/2006">
              <mc:Choice xmlns:v="urn:schemas-microsoft-com:vml" Requires="v">
                <p:oleObj spid="_x0000_s86022" name="Worksheet" r:id="rId4" imgW="10848992" imgH="7857997" progId="Excel.Sheet.8">
                  <p:embed/>
                </p:oleObj>
              </mc:Choice>
              <mc:Fallback>
                <p:oleObj name="Worksheet" r:id="rId4" imgW="10848992" imgH="7857997"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5450" y="955675"/>
                        <a:ext cx="8577263" cy="573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750184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1_Nielsen Standard Texture 1">
  <a:themeElements>
    <a:clrScheme name="Custom 2">
      <a:dk1>
        <a:srgbClr val="000000"/>
      </a:dk1>
      <a:lt1>
        <a:srgbClr val="FFFFFF"/>
      </a:lt1>
      <a:dk2>
        <a:srgbClr val="000000"/>
      </a:dk2>
      <a:lt2>
        <a:srgbClr val="707276"/>
      </a:lt2>
      <a:accent1>
        <a:srgbClr val="00AEEF"/>
      </a:accent1>
      <a:accent2>
        <a:srgbClr val="B21DAC"/>
      </a:accent2>
      <a:accent3>
        <a:srgbClr val="8DC63F"/>
      </a:accent3>
      <a:accent4>
        <a:srgbClr val="FFB100"/>
      </a:accent4>
      <a:accent5>
        <a:srgbClr val="DC0015"/>
      </a:accent5>
      <a:accent6>
        <a:srgbClr val="000000"/>
      </a:accent6>
      <a:hlink>
        <a:srgbClr val="B21DAC"/>
      </a:hlink>
      <a:folHlink>
        <a:srgbClr val="DC001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pFill/>
        <a:ln>
          <a:noFill/>
        </a:ln>
        <a:effectLst/>
      </a:spPr>
      <a:bodyPr rtlCol="0" anchor="ctr"/>
      <a:lstStyle>
        <a:defPPr algn="ctr">
          <a:defRPr sz="2000" b="1"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name="Yellow">
      <a:srgbClr val="FFCD00"/>
    </a:custClr>
    <a:custClr name="Dark Red">
      <a:srgbClr val="9B0C10"/>
    </a:custClr>
    <a:custClr name="Light Red">
      <a:srgbClr val="F69493"/>
    </a:custClr>
    <a:custClr name="Pale Red">
      <a:srgbClr val="FACAC7"/>
    </a:custClr>
    <a:custClr name="Dark Purple">
      <a:srgbClr val="80076B"/>
    </a:custClr>
    <a:custClr name="Light Purple">
      <a:srgbClr val="DE98D5"/>
    </a:custClr>
    <a:custClr name="Pale Purple">
      <a:srgbClr val="F0CCEB"/>
    </a:custClr>
    <a:custClr name="Dark Orange">
      <a:srgbClr val="F15722"/>
    </a:custClr>
    <a:custClr name="Light Orange">
      <a:srgbClr val="FCBC85"/>
    </a:custClr>
    <a:custClr name="Pale Orange">
      <a:srgbClr val="FEDBBD"/>
    </a:custClr>
    <a:custClr name="Dark Cyan">
      <a:srgbClr val="007FC7"/>
    </a:custClr>
    <a:custClr name="Light Cyan">
      <a:srgbClr val="6ECFF6"/>
    </a:custClr>
    <a:custClr name="Pale Cyan">
      <a:srgbClr val="B9E5FB"/>
    </a:custClr>
    <a:custClr name="Dark Green">
      <a:srgbClr val="218535"/>
    </a:custClr>
    <a:custClr name="Green">
      <a:srgbClr val="8DC63F"/>
    </a:custClr>
    <a:custClr name="Light Green">
      <a:srgbClr val="C4DF9B"/>
    </a:custClr>
    <a:custClr name="Pale Green">
      <a:srgbClr val="E0EED0"/>
    </a:custClr>
    <a:custClr name="Light Gray">
      <a:srgbClr val="B6B6B9"/>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Nielsen</Template>
  <TotalTime>21569</TotalTime>
  <Words>1487</Words>
  <Application>Microsoft Office PowerPoint</Application>
  <PresentationFormat>全屏显示(4:3)</PresentationFormat>
  <Paragraphs>393</Paragraphs>
  <Slides>36</Slides>
  <Notes>15</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36</vt:i4>
      </vt:variant>
    </vt:vector>
  </HeadingPairs>
  <TitlesOfParts>
    <vt:vector size="40" baseType="lpstr">
      <vt:lpstr>1_Nielsen Standard Texture 1</vt:lpstr>
      <vt:lpstr>Worksheet</vt:lpstr>
      <vt:lpstr>Microsoft Excel 97-2003 Worksheet</vt:lpstr>
      <vt:lpstr>Binary Worksheet</vt:lpstr>
      <vt:lpstr>Cross-category Overview  Apr 2019</vt:lpstr>
      <vt:lpstr>Macro Economy  Parameters</vt:lpstr>
      <vt:lpstr>GDP Growth vs. YA ％ 国内生产总值对比去年同期增幅 ％</vt:lpstr>
      <vt:lpstr>National CPI 全国居民消费价格分类指数</vt:lpstr>
      <vt:lpstr>National Total Retail Sales of Consumer Goods Value Growth vs. YA ％ 社会消费品零售销售总额对比去年同期增幅 ％</vt:lpstr>
      <vt:lpstr>Overall universe trend</vt:lpstr>
      <vt:lpstr>Modern trade growth driver</vt:lpstr>
      <vt:lpstr>Retail Index(RI2017)</vt:lpstr>
      <vt:lpstr>China Cross Category Information 66 Nielsen defined Categories   66 尼尔森产品定义 </vt:lpstr>
      <vt:lpstr>Food, Non-Food MAT Value Growth Rate in National Total  全国 食品类和非食品类 MAT销售额增长率</vt:lpstr>
      <vt:lpstr>Food, Non-Food Quarterly Value Growth Rate  in National Total  全国 食品类和非食品类 季度销售额增长率</vt:lpstr>
      <vt:lpstr>Food, Non-Food Monthly Value Growth Rate  in National Total  全国 食品类和非食品类 月度销售额增长率</vt:lpstr>
      <vt:lpstr>Food, Non-Food By Super Groups MAT Val. Growth Rate in National Total  全国 食品类和非食品类 MAT销售额增长率</vt:lpstr>
      <vt:lpstr>Food, Non-Food by Super Groups Quarterly Val. Growth Rate in National Total 全国 食品类和非食品类 季度销售额增长率</vt:lpstr>
      <vt:lpstr>Food Super Groups Monthly Value Growth Rate  in National Total  全国 食品类子类 月度销售额增长率</vt:lpstr>
      <vt:lpstr>Non-Food Super Groups Monthly Value Growth Rate in National Total  全国 非食品类子类 月度销售额增长率</vt:lpstr>
      <vt:lpstr>Food MAT Val/Vol/Avg.Price Growth Rate in Nat Total 全国 食品类 MAT销售额/销售量/平均价格 增长率</vt:lpstr>
      <vt:lpstr>Non-Food MAT Val/Vol/Avg.Price Growth Rate in Nat Total 全国 非食品类 MAT销售额/销售量/平均价格 增长率</vt:lpstr>
      <vt:lpstr>Food MAT Value Growth Rate  食品类 MAT销售额增长率                     </vt:lpstr>
      <vt:lpstr>Food MAT Value Growth Rate  食品类 MAT销售额增长率                     </vt:lpstr>
      <vt:lpstr>Non - Food MAT Value Growth Rate  非食品类 MAT销售额增长率</vt:lpstr>
      <vt:lpstr>Non - Food MAT Value Growth Rate  非食品类 MAT销售额增长率</vt:lpstr>
      <vt:lpstr>Baby Products MAT Value Growth Rate  婴儿产品 MAT销售额增长率</vt:lpstr>
      <vt:lpstr>Cosmetic Top 30 Products MAT Value Growth Rate   化妆品店 Top 30 品类MAT销售额增长率</vt:lpstr>
      <vt:lpstr>ScanTrack Hypermarket </vt:lpstr>
      <vt:lpstr>Available ScanTrack Hyper Service Cities (24) with 2 Yr back data for the categories on the following page  24 城市大卖场</vt:lpstr>
      <vt:lpstr>PowerPoint 演示文稿</vt:lpstr>
      <vt:lpstr>ScanTrack Cross Category Information 92 Nielsen defined Categories   92尼尔森定义品类 </vt:lpstr>
      <vt:lpstr>Food, Non-Food MAT Value Growth Rate in Hypermarkets 大卖场 食品类和非食品类 MAT销售额增长率</vt:lpstr>
      <vt:lpstr>Food, Non-Food Weekly Value Sales in Hypermarkets 大卖场 食品类和非食品类 周销售额</vt:lpstr>
      <vt:lpstr>Food, Non-Food By Super Groups MAT Val. Growth Rate in Hypermarkets  大卖场 食品类和非食品类 MAT销售额增长率</vt:lpstr>
      <vt:lpstr>Food, Non-Food Quarterly Value Growth Rate in Hypermarkets  大卖场 食品类和非食品类 季度销售额增长率</vt:lpstr>
      <vt:lpstr>Food, Non-Food by Super Groups Quarterly Val. Growth Rate in Hypermarkets  大卖场 食品类和非食品类 季度销售额增长率 </vt:lpstr>
      <vt:lpstr>Food Super Groups Weekly Value Sales Rate  in Hypermarkets  大卖场 食品类子类 周销售额</vt:lpstr>
      <vt:lpstr>Non-Food Super Groups Weekly Value in Hypermarkets 大卖场 非食品类子类 周销售额</vt:lpstr>
      <vt:lpstr>PowerPoint 演示文稿</vt:lpstr>
    </vt:vector>
  </TitlesOfParts>
  <Company>Nielsen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from on-premise tracking</dc:title>
  <dc:creator>Yu, Minnie</dc:creator>
  <cp:lastModifiedBy>Lu, Meijia</cp:lastModifiedBy>
  <cp:revision>1163</cp:revision>
  <dcterms:created xsi:type="dcterms:W3CDTF">2015-01-28T10:22:04Z</dcterms:created>
  <dcterms:modified xsi:type="dcterms:W3CDTF">2019-05-20T09:10:44Z</dcterms:modified>
</cp:coreProperties>
</file>