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1.xml" ContentType="application/vnd.ms-office.chartcolorstyle+xml"/>
  <Override PartName="/ppt/charts/colors12.xml" ContentType="application/vnd.ms-office.chartcolorstyle+xml"/>
  <Override PartName="/ppt/charts/colors13.xml" ContentType="application/vnd.ms-office.chartcolorstyle+xml"/>
  <Override PartName="/ppt/charts/colors14.xml" ContentType="application/vnd.ms-office.chartcolorstyle+xml"/>
  <Override PartName="/ppt/charts/colors15.xml" ContentType="application/vnd.ms-office.chartcolorstyle+xml"/>
  <Override PartName="/ppt/charts/colors16.xml" ContentType="application/vnd.ms-office.chartcolorstyle+xml"/>
  <Override PartName="/ppt/charts/colors17.xml" ContentType="application/vnd.ms-office.chartcolorstyle+xml"/>
  <Override PartName="/ppt/charts/colors18.xml" ContentType="application/vnd.ms-office.chartcolorstyle+xml"/>
  <Override PartName="/ppt/charts/colors19.xml" ContentType="application/vnd.ms-office.chartcolorstyle+xml"/>
  <Override PartName="/ppt/charts/colors2.xml" ContentType="application/vnd.ms-office.chartcolorstyle+xml"/>
  <Override PartName="/ppt/charts/colors20.xml" ContentType="application/vnd.ms-office.chartcolorstyle+xml"/>
  <Override PartName="/ppt/charts/colors21.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colors8.xml" ContentType="application/vnd.ms-office.chartcolorstyle+xml"/>
  <Override PartName="/ppt/charts/colors9.xml" ContentType="application/vnd.ms-office.chartcolorstyle+xml"/>
  <Override PartName="/ppt/charts/style1.xml" ContentType="application/vnd.ms-office.chartstyle+xml"/>
  <Override PartName="/ppt/charts/style10.xml" ContentType="application/vnd.ms-office.chartstyle+xml"/>
  <Override PartName="/ppt/charts/style11.xml" ContentType="application/vnd.ms-office.chartstyle+xml"/>
  <Override PartName="/ppt/charts/style12.xml" ContentType="application/vnd.ms-office.chartstyle+xml"/>
  <Override PartName="/ppt/charts/style13.xml" ContentType="application/vnd.ms-office.chartstyle+xml"/>
  <Override PartName="/ppt/charts/style14.xml" ContentType="application/vnd.ms-office.chartstyle+xml"/>
  <Override PartName="/ppt/charts/style15.xml" ContentType="application/vnd.ms-office.chartstyle+xml"/>
  <Override PartName="/ppt/charts/style16.xml" ContentType="application/vnd.ms-office.chartstyle+xml"/>
  <Override PartName="/ppt/charts/style17.xml" ContentType="application/vnd.ms-office.chartstyle+xml"/>
  <Override PartName="/ppt/charts/style18.xml" ContentType="application/vnd.ms-office.chartstyle+xml"/>
  <Override PartName="/ppt/charts/style19.xml" ContentType="application/vnd.ms-office.chartstyle+xml"/>
  <Override PartName="/ppt/charts/style2.xml" ContentType="application/vnd.ms-office.chartstyle+xml"/>
  <Override PartName="/ppt/charts/style20.xml" ContentType="application/vnd.ms-office.chartstyle+xml"/>
  <Override PartName="/ppt/charts/style21.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charts/style8.xml" ContentType="application/vnd.ms-office.chartstyle+xml"/>
  <Override PartName="/ppt/charts/style9.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32" r:id="rId3"/>
    <p:sldId id="461" r:id="rId5"/>
    <p:sldId id="460" r:id="rId6"/>
    <p:sldId id="462" r:id="rId7"/>
    <p:sldId id="463" r:id="rId8"/>
    <p:sldId id="466" r:id="rId9"/>
    <p:sldId id="467" r:id="rId10"/>
    <p:sldId id="469" r:id="rId11"/>
    <p:sldId id="470" r:id="rId12"/>
    <p:sldId id="471" r:id="rId13"/>
    <p:sldId id="472" r:id="rId14"/>
    <p:sldId id="473" r:id="rId15"/>
    <p:sldId id="475" r:id="rId16"/>
  </p:sldIdLst>
  <p:sldSz cx="9144000" cy="5143500" type="screen16x9"/>
  <p:notesSz cx="6858000" cy="9144000"/>
  <p:defaultTextStyle>
    <a:defPPr>
      <a:defRPr lang="en-US"/>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A642"/>
    <a:srgbClr val="0000FF"/>
    <a:srgbClr val="FF0000"/>
    <a:srgbClr val="969696"/>
    <a:srgbClr val="FF33CC"/>
    <a:srgbClr val="3366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0333"/>
    <p:restoredTop sz="94660"/>
  </p:normalViewPr>
  <p:slideViewPr>
    <p:cSldViewPr showGuides="1">
      <p:cViewPr varScale="1">
        <p:scale>
          <a:sx n="107" d="100"/>
          <a:sy n="107" d="100"/>
        </p:scale>
        <p:origin x="-210" y="-84"/>
      </p:cViewPr>
      <p:guideLst>
        <p:guide orient="horz" pos="1620"/>
        <p:guide pos="2880"/>
      </p:guideLst>
    </p:cSldViewPr>
  </p:slid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D:\&#38518;&#38064;&#65288;&#37325;&#35201;&#25991;&#20214;&#65289;\&#26234;&#33021;&#33829;&#38144;&#31995;&#32479;\&#31934;&#20934;&#33829;&#38144;&#20419;&#38144;&#20107;&#39033;\&#38144;&#21806;&#24635;&#32467;\2019&#24180;\2019&#24180;&#31934;&#20934;&#33829;&#38144;&#25968;&#25454;&#32479;&#35745;&#65288;&#38518;&#38064;5.8&#26356;&#26032;.&#65289;.xls" TargetMode="External"/></Relationships>
</file>

<file path=ppt/charts/_rels/chart10.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oleObject" Target="file:///D:\&#38518;&#38064;&#65288;&#37325;&#35201;&#25991;&#20214;&#65289;\&#26234;&#33021;&#33829;&#38144;&#31995;&#32479;\&#31934;&#20934;&#33829;&#38144;&#20419;&#38144;&#20107;&#39033;\&#38144;&#21806;&#24635;&#32467;\2019&#24180;\2019&#24180;&#31934;&#20934;&#33829;&#38144;&#25968;&#25454;&#32479;&#35745;&#65288;&#38518;&#38064;5.8&#26356;&#26032;.&#65289;.xls" TargetMode="External"/></Relationships>
</file>

<file path=ppt/charts/_rels/chart11.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oleObject" Target="file:///D:\&#38518;&#38064;&#65288;&#37325;&#35201;&#25991;&#20214;&#65289;\&#26234;&#33021;&#33829;&#38144;&#31995;&#32479;\&#31934;&#20934;&#33829;&#38144;&#20419;&#38144;&#20107;&#39033;\&#38144;&#21806;&#24635;&#32467;\2019&#24180;\2019&#24180;&#31934;&#20934;&#33829;&#38144;&#25968;&#25454;&#32479;&#35745;&#65288;&#38518;&#38064;5.8&#26356;&#26032;.&#65289;.xls" TargetMode="External"/></Relationships>
</file>

<file path=ppt/charts/_rels/chart12.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oleObject" Target="file:///D:\&#38518;&#38064;&#65288;&#37325;&#35201;&#25991;&#20214;&#65289;\&#26234;&#33021;&#33829;&#38144;&#31995;&#32479;\&#31934;&#20934;&#33829;&#38144;&#20419;&#38144;&#20107;&#39033;\&#38144;&#21806;&#24635;&#32467;\2019&#24180;\2019&#24180;&#31934;&#20934;&#33829;&#38144;&#25968;&#25454;&#32479;&#35745;&#65288;&#38518;&#38064;5.8&#26356;&#26032;.&#65289;.xls" TargetMode="External"/></Relationships>
</file>

<file path=ppt/charts/_rels/chart13.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oleObject" Target="file:///H:\4&#26376;&#31934;&#20934;&#33829;&#38144;&#25968;&#25454;\2019&#24180;&#31934;&#20934;&#33829;&#38144;&#25968;&#25454;&#32479;&#35745;&#65288;&#38518;&#38064;5.8&#26356;&#26032;.&#65289;.xls" TargetMode="External"/></Relationships>
</file>

<file path=ppt/charts/_rels/chart14.xml.rels><?xml version="1.0" encoding="UTF-8" standalone="yes"?>
<Relationships xmlns="http://schemas.openxmlformats.org/package/2006/relationships"><Relationship Id="rId3" Type="http://schemas.microsoft.com/office/2011/relationships/chartColorStyle" Target="colors14.xml"/><Relationship Id="rId2" Type="http://schemas.microsoft.com/office/2011/relationships/chartStyle" Target="style14.xml"/><Relationship Id="rId1" Type="http://schemas.openxmlformats.org/officeDocument/2006/relationships/oleObject" Target="file:///H:\4&#26376;&#31934;&#20934;&#33829;&#38144;&#25968;&#25454;\2019&#24180;&#31934;&#20934;&#33829;&#38144;&#25968;&#25454;&#32479;&#35745;&#65288;&#38518;&#38064;5.8&#26356;&#26032;.&#65289;.xls" TargetMode="External"/></Relationships>
</file>

<file path=ppt/charts/_rels/chart15.xml.rels><?xml version="1.0" encoding="UTF-8" standalone="yes"?>
<Relationships xmlns="http://schemas.openxmlformats.org/package/2006/relationships"><Relationship Id="rId3" Type="http://schemas.microsoft.com/office/2011/relationships/chartColorStyle" Target="colors15.xml"/><Relationship Id="rId2" Type="http://schemas.microsoft.com/office/2011/relationships/chartStyle" Target="style15.xml"/><Relationship Id="rId1" Type="http://schemas.openxmlformats.org/officeDocument/2006/relationships/oleObject" Target="file:///D:\&#38518;&#38064;&#65288;&#37325;&#35201;&#25991;&#20214;&#65289;\&#26234;&#33021;&#33829;&#38144;&#31995;&#32479;\&#31934;&#20934;&#33829;&#38144;&#20419;&#38144;&#20107;&#39033;\&#38144;&#21806;&#24635;&#32467;\2019&#24180;\2019&#24180;&#31934;&#20934;&#33829;&#38144;&#25968;&#25454;&#32479;&#35745;&#65288;&#38518;&#38064;5.8&#26356;&#26032;.&#65289;.xls" TargetMode="External"/></Relationships>
</file>

<file path=ppt/charts/_rels/chart16.xml.rels><?xml version="1.0" encoding="UTF-8" standalone="yes"?>
<Relationships xmlns="http://schemas.openxmlformats.org/package/2006/relationships"><Relationship Id="rId3" Type="http://schemas.microsoft.com/office/2011/relationships/chartColorStyle" Target="colors16.xml"/><Relationship Id="rId2" Type="http://schemas.microsoft.com/office/2011/relationships/chartStyle" Target="style16.xml"/><Relationship Id="rId1" Type="http://schemas.openxmlformats.org/officeDocument/2006/relationships/oleObject" Target="file:///H:\4&#26376;&#31934;&#20934;&#33829;&#38144;&#25968;&#25454;\2019&#24180;&#31934;&#20934;&#33829;&#38144;&#25968;&#25454;&#32479;&#35745;&#65288;&#38518;&#38064;5.8&#26356;&#26032;.&#65289;.xls" TargetMode="External"/></Relationships>
</file>

<file path=ppt/charts/_rels/chart17.xml.rels><?xml version="1.0" encoding="UTF-8" standalone="yes"?>
<Relationships xmlns="http://schemas.openxmlformats.org/package/2006/relationships"><Relationship Id="rId3" Type="http://schemas.microsoft.com/office/2011/relationships/chartColorStyle" Target="colors17.xml"/><Relationship Id="rId2" Type="http://schemas.microsoft.com/office/2011/relationships/chartStyle" Target="style17.xml"/><Relationship Id="rId1" Type="http://schemas.openxmlformats.org/officeDocument/2006/relationships/oleObject" Target="file:///H:\4&#26376;&#31934;&#20934;&#33829;&#38144;&#25968;&#25454;\2019&#24180;&#31934;&#20934;&#33829;&#38144;&#25968;&#25454;&#32479;&#35745;&#65288;&#38518;&#38064;5.8&#26356;&#26032;.&#65289;.xls" TargetMode="External"/></Relationships>
</file>

<file path=ppt/charts/_rels/chart18.xml.rels><?xml version="1.0" encoding="UTF-8" standalone="yes"?>
<Relationships xmlns="http://schemas.openxmlformats.org/package/2006/relationships"><Relationship Id="rId3" Type="http://schemas.microsoft.com/office/2011/relationships/chartColorStyle" Target="colors18.xml"/><Relationship Id="rId2" Type="http://schemas.microsoft.com/office/2011/relationships/chartStyle" Target="style18.xml"/><Relationship Id="rId1" Type="http://schemas.openxmlformats.org/officeDocument/2006/relationships/oleObject" Target="file:///H:\4&#26376;&#31934;&#20934;&#33829;&#38144;&#25968;&#25454;\2019&#24180;&#31934;&#20934;&#33829;&#38144;&#25968;&#25454;&#32479;&#35745;&#65288;&#38518;&#38064;5.8&#26356;&#26032;.&#65289;.xls" TargetMode="External"/></Relationships>
</file>

<file path=ppt/charts/_rels/chart19.xml.rels><?xml version="1.0" encoding="UTF-8" standalone="yes"?>
<Relationships xmlns="http://schemas.openxmlformats.org/package/2006/relationships"><Relationship Id="rId3" Type="http://schemas.microsoft.com/office/2011/relationships/chartColorStyle" Target="colors19.xml"/><Relationship Id="rId2" Type="http://schemas.microsoft.com/office/2011/relationships/chartStyle" Target="style19.xml"/><Relationship Id="rId1" Type="http://schemas.openxmlformats.org/officeDocument/2006/relationships/oleObject" Target="file:///D:\&#38518;&#38064;&#65288;&#37325;&#35201;&#25991;&#20214;&#65289;\&#26234;&#33021;&#33829;&#38144;&#31995;&#32479;\&#31934;&#20934;&#33829;&#38144;&#20419;&#38144;&#20107;&#39033;\&#38144;&#21806;&#24635;&#32467;\2019&#24180;\2019&#24180;&#31934;&#20934;&#33829;&#38144;&#25968;&#25454;&#32479;&#35745;&#65288;&#38518;&#38064;5.8&#26356;&#26032;.&#65289;.xls"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D:\&#38518;&#38064;&#65288;&#37325;&#35201;&#25991;&#20214;&#65289;\&#26234;&#33021;&#33829;&#38144;&#31995;&#32479;\&#31934;&#20934;&#33829;&#38144;&#20419;&#38144;&#20107;&#39033;\&#38144;&#21806;&#24635;&#32467;\2019&#24180;\2019&#24180;&#31934;&#20934;&#33829;&#38144;&#25968;&#25454;&#32479;&#35745;&#65288;&#38518;&#38064;5.8&#26356;&#26032;.&#65289;.xls" TargetMode="External"/></Relationships>
</file>

<file path=ppt/charts/_rels/chart20.xml.rels><?xml version="1.0" encoding="UTF-8" standalone="yes"?>
<Relationships xmlns="http://schemas.openxmlformats.org/package/2006/relationships"><Relationship Id="rId3" Type="http://schemas.microsoft.com/office/2011/relationships/chartColorStyle" Target="colors20.xml"/><Relationship Id="rId2" Type="http://schemas.microsoft.com/office/2011/relationships/chartStyle" Target="style20.xml"/><Relationship Id="rId1" Type="http://schemas.openxmlformats.org/officeDocument/2006/relationships/oleObject" Target="file:///D:\&#38518;&#38064;&#65288;&#37325;&#35201;&#25991;&#20214;&#65289;\&#26234;&#33021;&#33829;&#38144;&#31995;&#32479;\&#31934;&#20934;&#33829;&#38144;&#20419;&#38144;&#20107;&#39033;\&#38144;&#21806;&#24635;&#32467;\2019&#24180;\2019&#24180;&#31934;&#20934;&#33829;&#38144;&#25968;&#25454;&#32479;&#35745;&#65288;&#38518;&#38064;5.8&#26356;&#26032;.&#65289;.xls" TargetMode="External"/></Relationships>
</file>

<file path=ppt/charts/_rels/chart21.xml.rels><?xml version="1.0" encoding="UTF-8" standalone="yes"?>
<Relationships xmlns="http://schemas.openxmlformats.org/package/2006/relationships"><Relationship Id="rId3" Type="http://schemas.microsoft.com/office/2011/relationships/chartColorStyle" Target="colors21.xml"/><Relationship Id="rId2" Type="http://schemas.microsoft.com/office/2011/relationships/chartStyle" Target="style21.xml"/><Relationship Id="rId1" Type="http://schemas.openxmlformats.org/officeDocument/2006/relationships/oleObject" Target="file:///D:\&#38518;&#38064;&#65288;&#37325;&#35201;&#25991;&#20214;&#65289;\&#26234;&#33021;&#33829;&#38144;&#31995;&#32479;\&#31934;&#20934;&#33829;&#38144;&#20419;&#38144;&#20107;&#39033;\&#38144;&#21806;&#24635;&#32467;\2019&#24180;\2019&#24180;&#31934;&#20934;&#33829;&#38144;&#25968;&#25454;&#32479;&#35745;&#65288;&#38518;&#38064;5.8&#26356;&#26032;.&#65289;.xls" TargetMode="Externa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D:\&#38518;&#38064;&#65288;&#37325;&#35201;&#25991;&#20214;&#65289;\&#26234;&#33021;&#33829;&#38144;&#31995;&#32479;\&#31934;&#20934;&#33829;&#38144;&#20419;&#38144;&#20107;&#39033;\&#38144;&#21806;&#24635;&#32467;\2019&#24180;\2019&#24180;&#31934;&#20934;&#33829;&#38144;&#25968;&#25454;&#32479;&#35745;&#65288;&#38518;&#38064;5.8&#26356;&#26032;.&#65289;.xls" TargetMode="External"/></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H:\4&#26376;&#31934;&#20934;&#33829;&#38144;&#25968;&#25454;\2019&#24180;&#31934;&#20934;&#33829;&#38144;&#25968;&#25454;&#32479;&#35745;&#65288;&#38518;&#38064;5.8&#26356;&#26032;&#65289;.xls" TargetMode="External"/></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H:\4&#26376;&#31934;&#20934;&#33829;&#38144;&#25968;&#25454;\2019&#24180;&#31934;&#20934;&#33829;&#38144;&#25968;&#25454;&#32479;&#35745;&#65288;&#38518;&#38064;5.8&#26356;&#26032;&#65289;.xls" TargetMode="External"/></Relationships>
</file>

<file path=ppt/charts/_rels/chart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D:\&#38518;&#38064;&#65288;&#37325;&#35201;&#25991;&#20214;&#65289;\&#26234;&#33021;&#33829;&#38144;&#31995;&#32479;\&#31934;&#20934;&#33829;&#38144;&#20419;&#38144;&#20107;&#39033;\&#38144;&#21806;&#24635;&#32467;\2019&#24180;\2019&#24180;&#31934;&#20934;&#33829;&#38144;&#25968;&#25454;&#32479;&#35745;&#65288;&#38518;&#38064;5.8&#26356;&#26032;.&#65289;.xls" TargetMode="External"/></Relationships>
</file>

<file path=ppt/charts/_rels/chart7.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D:\&#38518;&#38064;&#65288;&#37325;&#35201;&#25991;&#20214;&#65289;\&#26234;&#33021;&#33829;&#38144;&#31995;&#32479;\&#31934;&#20934;&#33829;&#38144;&#20419;&#38144;&#20107;&#39033;\&#38144;&#21806;&#24635;&#32467;\2019&#24180;\2019&#24180;&#31934;&#20934;&#33829;&#38144;&#25968;&#25454;&#32479;&#35745;&#65288;&#38518;&#38064;5.8&#26356;&#26032;.&#65289;.xls" TargetMode="External"/></Relationships>
</file>

<file path=ppt/charts/_rels/chart8.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D:\&#38518;&#38064;&#65288;&#37325;&#35201;&#25991;&#20214;&#65289;\&#26234;&#33021;&#33829;&#38144;&#31995;&#32479;\&#31934;&#20934;&#33829;&#38144;&#20419;&#38144;&#20107;&#39033;\&#38144;&#21806;&#24635;&#32467;\2019&#24180;\2019&#24180;&#31934;&#20934;&#33829;&#38144;&#25968;&#25454;&#32479;&#35745;&#65288;&#38518;&#38064;5.8&#26356;&#26032;.&#65289;.xls" TargetMode="External"/></Relationships>
</file>

<file path=ppt/charts/_rels/chart9.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oleObject" Target="file:///D:\&#38518;&#38064;&#65288;&#37325;&#35201;&#25991;&#20214;&#65289;\&#26234;&#33021;&#33829;&#38144;&#31995;&#32479;\&#31934;&#20934;&#33829;&#38144;&#20419;&#38144;&#20107;&#39033;\&#38144;&#21806;&#24635;&#32467;\2019&#24180;\2019&#24180;&#31934;&#20934;&#33829;&#38144;&#25968;&#25454;&#32479;&#35745;&#65288;&#38518;&#38064;5.8&#26356;&#26032;.&#65289;.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人均分流会员销售额</a:t>
            </a:r>
          </a:p>
        </c:rich>
      </c:tx>
      <c:layout/>
      <c:overlay val="0"/>
      <c:spPr>
        <a:noFill/>
        <a:ln>
          <a:noFill/>
        </a:ln>
        <a:effectLst/>
      </c:spPr>
    </c:title>
    <c:autoTitleDeleted val="0"/>
    <c:plotArea>
      <c:layout/>
      <c:lineChart>
        <c:grouping val="standard"/>
        <c:varyColors val="0"/>
        <c:ser>
          <c:idx val="6"/>
          <c:order val="0"/>
          <c:tx>
            <c:strRef>
              <c:f>'[2019年精准营销数据统计（陶钰5.8更新.）.xls]月度数据'!$I$93</c:f>
              <c:strCache>
                <c:ptCount val="1"/>
                <c:pt idx="0">
                  <c:v>EXP</c:v>
                </c:pt>
              </c:strCache>
            </c:strRef>
          </c:tx>
          <c:spPr>
            <a:ln w="28575" cap="rnd">
              <a:solidFill>
                <a:schemeClr val="accent1">
                  <a:lumMod val="60000"/>
                </a:schemeClr>
              </a:solidFill>
              <a:round/>
            </a:ln>
            <a:effectLst/>
          </c:spPr>
          <c:marker>
            <c:symbol val="none"/>
          </c:marker>
          <c:dLbls>
            <c:delete val="1"/>
          </c:dLbls>
          <c:cat>
            <c:strRef>
              <c:f>'[2019年精准营销数据统计（陶钰5.8更新.）.xls]月度数据'!$B$94:$B$97</c:f>
              <c:strCache>
                <c:ptCount val="4"/>
                <c:pt idx="0">
                  <c:v>1月</c:v>
                </c:pt>
                <c:pt idx="1">
                  <c:v>2月</c:v>
                </c:pt>
                <c:pt idx="2">
                  <c:v>3月</c:v>
                </c:pt>
                <c:pt idx="3">
                  <c:v>4月</c:v>
                </c:pt>
              </c:strCache>
            </c:strRef>
          </c:cat>
          <c:val>
            <c:numRef>
              <c:f>'[2019年精准营销数据统计（陶钰5.8更新.）.xls]月度数据'!$I$94:$I$97</c:f>
              <c:numCache>
                <c:formatCode>#,##0.0000;\-#,##0.0000</c:formatCode>
                <c:ptCount val="4"/>
                <c:pt idx="0">
                  <c:v>0.0540196916844245</c:v>
                </c:pt>
                <c:pt idx="1">
                  <c:v>0.0478255754307133</c:v>
                </c:pt>
                <c:pt idx="2">
                  <c:v>0.0478079943075709</c:v>
                </c:pt>
                <c:pt idx="3">
                  <c:v>0.0411119020632319</c:v>
                </c:pt>
              </c:numCache>
            </c:numRef>
          </c:val>
          <c:smooth val="0"/>
        </c:ser>
        <c:ser>
          <c:idx val="7"/>
          <c:order val="1"/>
          <c:tx>
            <c:strRef>
              <c:f>'[2019年精准营销数据统计（陶钰5.8更新.）.xls]月度数据'!$J$93</c:f>
              <c:strCache>
                <c:ptCount val="1"/>
                <c:pt idx="0">
                  <c:v>DFF</c:v>
                </c:pt>
              </c:strCache>
            </c:strRef>
          </c:tx>
          <c:spPr>
            <a:ln w="28575" cap="rnd">
              <a:solidFill>
                <a:schemeClr val="accent2">
                  <a:lumMod val="60000"/>
                </a:schemeClr>
              </a:solidFill>
              <a:round/>
            </a:ln>
            <a:effectLst/>
          </c:spPr>
          <c:marker>
            <c:symbol val="none"/>
          </c:marker>
          <c:dLbls>
            <c:delete val="1"/>
          </c:dLbls>
          <c:cat>
            <c:strRef>
              <c:f>'[2019年精准营销数据统计（陶钰5.8更新.）.xls]月度数据'!$B$94:$B$97</c:f>
              <c:strCache>
                <c:ptCount val="4"/>
                <c:pt idx="0">
                  <c:v>1月</c:v>
                </c:pt>
                <c:pt idx="1">
                  <c:v>2月</c:v>
                </c:pt>
                <c:pt idx="2">
                  <c:v>3月</c:v>
                </c:pt>
                <c:pt idx="3">
                  <c:v>4月</c:v>
                </c:pt>
              </c:strCache>
            </c:strRef>
          </c:cat>
          <c:val>
            <c:numRef>
              <c:f>'[2019年精准营销数据统计（陶钰5.8更新.）.xls]月度数据'!$J$94:$J$97</c:f>
              <c:numCache>
                <c:formatCode>#,##0.0000;\-#,##0.0000</c:formatCode>
                <c:ptCount val="4"/>
                <c:pt idx="0">
                  <c:v>0.0504850766358314</c:v>
                </c:pt>
                <c:pt idx="1">
                  <c:v>0.045646050898771</c:v>
                </c:pt>
                <c:pt idx="2">
                  <c:v>0.0445653742134155</c:v>
                </c:pt>
                <c:pt idx="3">
                  <c:v>0.0367999141945324</c:v>
                </c:pt>
              </c:numCache>
            </c:numRef>
          </c:val>
          <c:smooth val="0"/>
        </c:ser>
        <c:dLbls>
          <c:showLegendKey val="0"/>
          <c:showVal val="0"/>
          <c:showCatName val="0"/>
          <c:showSerName val="0"/>
          <c:showPercent val="0"/>
          <c:showBubbleSize val="0"/>
        </c:dLbls>
        <c:marker val="0"/>
        <c:smooth val="0"/>
        <c:axId val="256551130"/>
        <c:axId val="247189718"/>
      </c:lineChart>
      <c:catAx>
        <c:axId val="25655113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47189718"/>
        <c:crosses val="autoZero"/>
        <c:auto val="1"/>
        <c:lblAlgn val="ctr"/>
        <c:lblOffset val="100"/>
        <c:noMultiLvlLbl val="0"/>
      </c:catAx>
      <c:valAx>
        <c:axId val="247189718"/>
        <c:scaling>
          <c:orientation val="minMax"/>
        </c:scaling>
        <c:delete val="0"/>
        <c:axPos val="l"/>
        <c:majorGridlines>
          <c:spPr>
            <a:ln w="9525" cap="flat" cmpd="sng" algn="ctr">
              <a:solidFill>
                <a:schemeClr val="tx1">
                  <a:lumMod val="15000"/>
                  <a:lumOff val="85000"/>
                </a:schemeClr>
              </a:solidFill>
              <a:round/>
            </a:ln>
            <a:effectLst/>
          </c:spPr>
        </c:majorGridlines>
        <c:numFmt formatCode="#,##0.0000;\-#,##0.000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56551130"/>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用券率</a:t>
            </a:r>
          </a:p>
        </c:rich>
      </c:tx>
      <c:layout/>
      <c:overlay val="0"/>
      <c:spPr>
        <a:noFill/>
        <a:ln>
          <a:noFill/>
        </a:ln>
        <a:effectLst/>
      </c:spPr>
    </c:title>
    <c:autoTitleDeleted val="0"/>
    <c:plotArea>
      <c:layout/>
      <c:lineChart>
        <c:grouping val="standard"/>
        <c:varyColors val="0"/>
        <c:ser>
          <c:idx val="0"/>
          <c:order val="0"/>
          <c:tx>
            <c:strRef>
              <c:f>'[2019年精准营销数据统计（陶钰5.8更新.）.xls]月度数据'!$C$187</c:f>
              <c:strCache>
                <c:ptCount val="1"/>
                <c:pt idx="0">
                  <c:v>EXP1、2、3</c:v>
                </c:pt>
              </c:strCache>
            </c:strRef>
          </c:tx>
          <c:spPr>
            <a:ln w="28575" cap="rnd">
              <a:solidFill>
                <a:schemeClr val="accent1"/>
              </a:solidFill>
              <a:round/>
            </a:ln>
            <a:effectLst/>
          </c:spPr>
          <c:marker>
            <c:symbol val="none"/>
          </c:marker>
          <c:dLbls>
            <c:delete val="1"/>
          </c:dLbls>
          <c:cat>
            <c:strRef>
              <c:f>'[2019年精准营销数据统计（陶钰5.8更新.）.xls]月度数据'!$B$188:$B$191</c:f>
              <c:strCache>
                <c:ptCount val="4"/>
                <c:pt idx="0">
                  <c:v>1月</c:v>
                </c:pt>
                <c:pt idx="1">
                  <c:v>2月</c:v>
                </c:pt>
                <c:pt idx="2">
                  <c:v>3月</c:v>
                </c:pt>
                <c:pt idx="3">
                  <c:v>4月</c:v>
                </c:pt>
              </c:strCache>
            </c:strRef>
          </c:cat>
          <c:val>
            <c:numRef>
              <c:f>'[2019年精准营销数据统计（陶钰5.8更新.）.xls]月度数据'!$C$188:$C$191</c:f>
              <c:numCache>
                <c:formatCode>0.00%</c:formatCode>
                <c:ptCount val="4"/>
                <c:pt idx="0">
                  <c:v>0.00461791761108603</c:v>
                </c:pt>
                <c:pt idx="1">
                  <c:v>0.0040366658325541</c:v>
                </c:pt>
                <c:pt idx="2">
                  <c:v>0.00677391073652992</c:v>
                </c:pt>
                <c:pt idx="3">
                  <c:v>0.00488459938293727</c:v>
                </c:pt>
              </c:numCache>
            </c:numRef>
          </c:val>
          <c:smooth val="0"/>
        </c:ser>
        <c:ser>
          <c:idx val="1"/>
          <c:order val="1"/>
          <c:tx>
            <c:strRef>
              <c:f>'[2019年精准营销数据统计（陶钰5.8更新.）.xls]月度数据'!$D$187</c:f>
              <c:strCache>
                <c:ptCount val="1"/>
                <c:pt idx="0">
                  <c:v>EXP4</c:v>
                </c:pt>
              </c:strCache>
            </c:strRef>
          </c:tx>
          <c:spPr>
            <a:ln w="28575" cap="rnd">
              <a:solidFill>
                <a:schemeClr val="accent2"/>
              </a:solidFill>
              <a:round/>
            </a:ln>
            <a:effectLst/>
          </c:spPr>
          <c:marker>
            <c:symbol val="none"/>
          </c:marker>
          <c:dLbls>
            <c:delete val="1"/>
          </c:dLbls>
          <c:cat>
            <c:strRef>
              <c:f>'[2019年精准营销数据统计（陶钰5.8更新.）.xls]月度数据'!$B$188:$B$191</c:f>
              <c:strCache>
                <c:ptCount val="4"/>
                <c:pt idx="0">
                  <c:v>1月</c:v>
                </c:pt>
                <c:pt idx="1">
                  <c:v>2月</c:v>
                </c:pt>
                <c:pt idx="2">
                  <c:v>3月</c:v>
                </c:pt>
                <c:pt idx="3">
                  <c:v>4月</c:v>
                </c:pt>
              </c:strCache>
            </c:strRef>
          </c:cat>
          <c:val>
            <c:numRef>
              <c:f>'[2019年精准营销数据统计（陶钰5.8更新.）.xls]月度数据'!$D$188:$D$191</c:f>
              <c:numCache>
                <c:formatCode>0.00%</c:formatCode>
                <c:ptCount val="4"/>
                <c:pt idx="0">
                  <c:v>0.00296813253560161</c:v>
                </c:pt>
                <c:pt idx="1">
                  <c:v>0.0028971839086619</c:v>
                </c:pt>
                <c:pt idx="2">
                  <c:v>0.00483160478098526</c:v>
                </c:pt>
                <c:pt idx="3">
                  <c:v>0.00345083038131541</c:v>
                </c:pt>
              </c:numCache>
            </c:numRef>
          </c:val>
          <c:smooth val="0"/>
        </c:ser>
        <c:dLbls>
          <c:showLegendKey val="0"/>
          <c:showVal val="0"/>
          <c:showCatName val="0"/>
          <c:showSerName val="0"/>
          <c:showPercent val="0"/>
          <c:showBubbleSize val="0"/>
        </c:dLbls>
        <c:marker val="0"/>
        <c:smooth val="0"/>
        <c:axId val="845407673"/>
        <c:axId val="835619685"/>
      </c:lineChart>
      <c:catAx>
        <c:axId val="84540767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835619685"/>
        <c:crosses val="autoZero"/>
        <c:auto val="1"/>
        <c:lblAlgn val="ctr"/>
        <c:lblOffset val="100"/>
        <c:noMultiLvlLbl val="0"/>
      </c:catAx>
      <c:valAx>
        <c:axId val="835619685"/>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845407673"/>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回头率</a:t>
            </a:r>
          </a:p>
        </c:rich>
      </c:tx>
      <c:layout/>
      <c:overlay val="0"/>
      <c:spPr>
        <a:noFill/>
        <a:ln>
          <a:noFill/>
        </a:ln>
        <a:effectLst/>
      </c:spPr>
    </c:title>
    <c:autoTitleDeleted val="0"/>
    <c:plotArea>
      <c:layout/>
      <c:lineChart>
        <c:grouping val="standard"/>
        <c:varyColors val="0"/>
        <c:ser>
          <c:idx val="0"/>
          <c:order val="0"/>
          <c:tx>
            <c:strRef>
              <c:f>'[2019年精准营销数据统计（陶钰5.8更新.）.xls]月度数据'!$C$217</c:f>
              <c:strCache>
                <c:ptCount val="1"/>
                <c:pt idx="0">
                  <c:v>EXP1、2、3</c:v>
                </c:pt>
              </c:strCache>
            </c:strRef>
          </c:tx>
          <c:spPr>
            <a:ln w="28575" cap="rnd">
              <a:solidFill>
                <a:schemeClr val="accent1"/>
              </a:solidFill>
              <a:round/>
            </a:ln>
            <a:effectLst/>
          </c:spPr>
          <c:marker>
            <c:symbol val="none"/>
          </c:marker>
          <c:dLbls>
            <c:delete val="1"/>
          </c:dLbls>
          <c:cat>
            <c:strRef>
              <c:f>'[2019年精准营销数据统计（陶钰5.8更新.）.xls]月度数据'!$B$218:$B$221</c:f>
              <c:strCache>
                <c:ptCount val="4"/>
                <c:pt idx="0">
                  <c:v>1月</c:v>
                </c:pt>
                <c:pt idx="1">
                  <c:v>2月</c:v>
                </c:pt>
                <c:pt idx="2">
                  <c:v>3月</c:v>
                </c:pt>
                <c:pt idx="3">
                  <c:v>4月</c:v>
                </c:pt>
              </c:strCache>
            </c:strRef>
          </c:cat>
          <c:val>
            <c:numRef>
              <c:f>'[2019年精准营销数据统计（陶钰5.8更新.）.xls]月度数据'!$C$218:$C$221</c:f>
              <c:numCache>
                <c:formatCode>0.00%</c:formatCode>
                <c:ptCount val="4"/>
                <c:pt idx="0">
                  <c:v>0.0421799051761366</c:v>
                </c:pt>
                <c:pt idx="1">
                  <c:v>0.0298425722275635</c:v>
                </c:pt>
                <c:pt idx="2">
                  <c:v>0.0456727263782813</c:v>
                </c:pt>
                <c:pt idx="3">
                  <c:v>0.0311909145957168</c:v>
                </c:pt>
              </c:numCache>
            </c:numRef>
          </c:val>
          <c:smooth val="0"/>
        </c:ser>
        <c:ser>
          <c:idx val="1"/>
          <c:order val="1"/>
          <c:tx>
            <c:strRef>
              <c:f>'[2019年精准营销数据统计（陶钰5.8更新.）.xls]月度数据'!$D$217</c:f>
              <c:strCache>
                <c:ptCount val="1"/>
                <c:pt idx="0">
                  <c:v>EXP4</c:v>
                </c:pt>
              </c:strCache>
            </c:strRef>
          </c:tx>
          <c:spPr>
            <a:ln w="28575" cap="rnd">
              <a:solidFill>
                <a:schemeClr val="accent2"/>
              </a:solidFill>
              <a:round/>
            </a:ln>
            <a:effectLst/>
          </c:spPr>
          <c:marker>
            <c:symbol val="none"/>
          </c:marker>
          <c:dLbls>
            <c:delete val="1"/>
          </c:dLbls>
          <c:cat>
            <c:strRef>
              <c:f>'[2019年精准营销数据统计（陶钰5.8更新.）.xls]月度数据'!$B$218:$B$221</c:f>
              <c:strCache>
                <c:ptCount val="4"/>
                <c:pt idx="0">
                  <c:v>1月</c:v>
                </c:pt>
                <c:pt idx="1">
                  <c:v>2月</c:v>
                </c:pt>
                <c:pt idx="2">
                  <c:v>3月</c:v>
                </c:pt>
                <c:pt idx="3">
                  <c:v>4月</c:v>
                </c:pt>
              </c:strCache>
            </c:strRef>
          </c:cat>
          <c:val>
            <c:numRef>
              <c:f>'[2019年精准营销数据统计（陶钰5.8更新.）.xls]月度数据'!$D$218:$D$221</c:f>
              <c:numCache>
                <c:formatCode>0.00%</c:formatCode>
                <c:ptCount val="4"/>
                <c:pt idx="0">
                  <c:v>0.0380545575711971</c:v>
                </c:pt>
                <c:pt idx="1">
                  <c:v>0.0274607308333958</c:v>
                </c:pt>
                <c:pt idx="2">
                  <c:v>0.0442693299738655</c:v>
                </c:pt>
                <c:pt idx="3">
                  <c:v>0.0287057365677572</c:v>
                </c:pt>
              </c:numCache>
            </c:numRef>
          </c:val>
          <c:smooth val="0"/>
        </c:ser>
        <c:dLbls>
          <c:showLegendKey val="0"/>
          <c:showVal val="0"/>
          <c:showCatName val="0"/>
          <c:showSerName val="0"/>
          <c:showPercent val="0"/>
          <c:showBubbleSize val="0"/>
        </c:dLbls>
        <c:marker val="0"/>
        <c:smooth val="0"/>
        <c:axId val="698865393"/>
        <c:axId val="709641309"/>
      </c:lineChart>
      <c:catAx>
        <c:axId val="69886539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09641309"/>
        <c:crosses val="autoZero"/>
        <c:auto val="1"/>
        <c:lblAlgn val="ctr"/>
        <c:lblOffset val="100"/>
        <c:noMultiLvlLbl val="0"/>
      </c:catAx>
      <c:valAx>
        <c:axId val="709641309"/>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698865393"/>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人均发券金额</a:t>
            </a:r>
          </a:p>
        </c:rich>
      </c:tx>
      <c:layout/>
      <c:overlay val="0"/>
      <c:spPr>
        <a:noFill/>
        <a:ln>
          <a:noFill/>
        </a:ln>
        <a:effectLst/>
      </c:spPr>
    </c:title>
    <c:autoTitleDeleted val="0"/>
    <c:plotArea>
      <c:layout/>
      <c:lineChart>
        <c:grouping val="standard"/>
        <c:varyColors val="0"/>
        <c:ser>
          <c:idx val="0"/>
          <c:order val="0"/>
          <c:tx>
            <c:strRef>
              <c:f>'[2019年精准营销数据统计（陶钰5.8更新.）.xls]月度数据'!$C$246</c:f>
              <c:strCache>
                <c:ptCount val="1"/>
                <c:pt idx="0">
                  <c:v>EXP1、2、3</c:v>
                </c:pt>
              </c:strCache>
            </c:strRef>
          </c:tx>
          <c:spPr>
            <a:ln w="28575" cap="rnd">
              <a:solidFill>
                <a:schemeClr val="accent1"/>
              </a:solidFill>
              <a:round/>
            </a:ln>
            <a:effectLst/>
          </c:spPr>
          <c:marker>
            <c:symbol val="none"/>
          </c:marker>
          <c:dLbls>
            <c:delete val="1"/>
          </c:dLbls>
          <c:cat>
            <c:strRef>
              <c:f>'[2019年精准营销数据统计（陶钰5.8更新.）.xls]月度数据'!$B$247:$B$250</c:f>
              <c:strCache>
                <c:ptCount val="4"/>
                <c:pt idx="0">
                  <c:v>1月</c:v>
                </c:pt>
                <c:pt idx="1">
                  <c:v>2月</c:v>
                </c:pt>
                <c:pt idx="2">
                  <c:v>3月</c:v>
                </c:pt>
                <c:pt idx="3">
                  <c:v>4月</c:v>
                </c:pt>
              </c:strCache>
            </c:strRef>
          </c:cat>
          <c:val>
            <c:numRef>
              <c:f>'[2019年精准营销数据统计（陶钰5.8更新.）.xls]月度数据'!$C$247:$C$250</c:f>
              <c:numCache>
                <c:formatCode>0.00_ </c:formatCode>
                <c:ptCount val="4"/>
                <c:pt idx="0">
                  <c:v>0.245872080664725</c:v>
                </c:pt>
                <c:pt idx="1">
                  <c:v>0.189315215949147</c:v>
                </c:pt>
                <c:pt idx="2">
                  <c:v>0.497096661219966</c:v>
                </c:pt>
                <c:pt idx="3">
                  <c:v>0.125793898405522</c:v>
                </c:pt>
              </c:numCache>
            </c:numRef>
          </c:val>
          <c:smooth val="0"/>
        </c:ser>
        <c:ser>
          <c:idx val="1"/>
          <c:order val="1"/>
          <c:tx>
            <c:strRef>
              <c:f>'[2019年精准营销数据统计（陶钰5.8更新.）.xls]月度数据'!$D$246</c:f>
              <c:strCache>
                <c:ptCount val="1"/>
                <c:pt idx="0">
                  <c:v>EXP4</c:v>
                </c:pt>
              </c:strCache>
            </c:strRef>
          </c:tx>
          <c:spPr>
            <a:ln w="28575" cap="rnd">
              <a:solidFill>
                <a:schemeClr val="accent2"/>
              </a:solidFill>
              <a:round/>
            </a:ln>
            <a:effectLst/>
          </c:spPr>
          <c:marker>
            <c:symbol val="none"/>
          </c:marker>
          <c:dLbls>
            <c:delete val="1"/>
          </c:dLbls>
          <c:cat>
            <c:strRef>
              <c:f>'[2019年精准营销数据统计（陶钰5.8更新.）.xls]月度数据'!$B$247:$B$250</c:f>
              <c:strCache>
                <c:ptCount val="4"/>
                <c:pt idx="0">
                  <c:v>1月</c:v>
                </c:pt>
                <c:pt idx="1">
                  <c:v>2月</c:v>
                </c:pt>
                <c:pt idx="2">
                  <c:v>3月</c:v>
                </c:pt>
                <c:pt idx="3">
                  <c:v>4月</c:v>
                </c:pt>
              </c:strCache>
            </c:strRef>
          </c:cat>
          <c:val>
            <c:numRef>
              <c:f>'[2019年精准营销数据统计（陶钰5.8更新.）.xls]月度数据'!$D$247:$D$250</c:f>
              <c:numCache>
                <c:formatCode>0.00_ </c:formatCode>
                <c:ptCount val="4"/>
                <c:pt idx="0">
                  <c:v>0.263016901850519</c:v>
                </c:pt>
                <c:pt idx="1">
                  <c:v>0.104872406395791</c:v>
                </c:pt>
                <c:pt idx="2">
                  <c:v>0.521405670191569</c:v>
                </c:pt>
                <c:pt idx="3">
                  <c:v>0.156005361439109</c:v>
                </c:pt>
              </c:numCache>
            </c:numRef>
          </c:val>
          <c:smooth val="0"/>
        </c:ser>
        <c:dLbls>
          <c:showLegendKey val="0"/>
          <c:showVal val="0"/>
          <c:showCatName val="0"/>
          <c:showSerName val="0"/>
          <c:showPercent val="0"/>
          <c:showBubbleSize val="0"/>
        </c:dLbls>
        <c:marker val="0"/>
        <c:smooth val="0"/>
        <c:axId val="382544387"/>
        <c:axId val="150881501"/>
      </c:lineChart>
      <c:catAx>
        <c:axId val="38254438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50881501"/>
        <c:crosses val="autoZero"/>
        <c:auto val="1"/>
        <c:lblAlgn val="ctr"/>
        <c:lblOffset val="100"/>
        <c:noMultiLvlLbl val="0"/>
      </c:catAx>
      <c:valAx>
        <c:axId val="150881501"/>
        <c:scaling>
          <c:orientation val="minMax"/>
        </c:scaling>
        <c:delete val="0"/>
        <c:axPos val="l"/>
        <c:majorGridlines>
          <c:spPr>
            <a:ln w="9525" cap="flat" cmpd="sng" algn="ctr">
              <a:solidFill>
                <a:schemeClr val="tx1">
                  <a:lumMod val="15000"/>
                  <a:lumOff val="85000"/>
                </a:schemeClr>
              </a:solidFill>
              <a:round/>
            </a:ln>
            <a:effectLst/>
          </c:spPr>
        </c:majorGridlines>
        <c:numFmt formatCode="0.00_ "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382544387"/>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流失期</a:t>
            </a:r>
          </a:p>
        </c:rich>
      </c:tx>
      <c:layout>
        <c:manualLayout>
          <c:xMode val="edge"/>
          <c:yMode val="edge"/>
          <c:x val="0.416527777777778"/>
          <c:y val="0.0277777777777778"/>
        </c:manualLayout>
      </c:layout>
      <c:overlay val="0"/>
      <c:spPr>
        <a:noFill/>
        <a:ln>
          <a:noFill/>
        </a:ln>
        <a:effectLst/>
      </c:spPr>
    </c:title>
    <c:autoTitleDeleted val="0"/>
    <c:plotArea>
      <c:layout/>
      <c:barChart>
        <c:barDir val="col"/>
        <c:grouping val="clustered"/>
        <c:varyColors val="0"/>
        <c:ser>
          <c:idx val="3"/>
          <c:order val="0"/>
          <c:tx>
            <c:strRef>
              <c:f>'[2019年精准营销数据统计（陶钰5.8更新.）.xls]月度数据'!$F$264</c:f>
              <c:strCache>
                <c:ptCount val="1"/>
                <c:pt idx="0">
                  <c:v>销售额</c:v>
                </c:pt>
              </c:strCache>
            </c:strRef>
          </c:tx>
          <c:spPr>
            <a:solidFill>
              <a:schemeClr val="accent4"/>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'[2019年精准营销数据统计（陶钰5.8更新.）.xls]月度数据'!$B$265:$B$268</c:f>
              <c:strCache>
                <c:ptCount val="4"/>
                <c:pt idx="0">
                  <c:v>1月</c:v>
                </c:pt>
                <c:pt idx="1">
                  <c:v>2月</c:v>
                </c:pt>
                <c:pt idx="2">
                  <c:v>3月</c:v>
                </c:pt>
                <c:pt idx="3">
                  <c:v>4月</c:v>
                </c:pt>
              </c:strCache>
            </c:strRef>
          </c:cat>
          <c:val>
            <c:numRef>
              <c:f>'[2019年精准营销数据统计（陶钰5.8更新.）.xls]月度数据'!$F$265:$F$268</c:f>
              <c:numCache>
                <c:formatCode>#,##0</c:formatCode>
                <c:ptCount val="4"/>
                <c:pt idx="0">
                  <c:v>2034965.51</c:v>
                </c:pt>
                <c:pt idx="1">
                  <c:v>1002518.63</c:v>
                </c:pt>
                <c:pt idx="2">
                  <c:v>2520299.28</c:v>
                </c:pt>
                <c:pt idx="3">
                  <c:v>3109879.24</c:v>
                </c:pt>
              </c:numCache>
            </c:numRef>
          </c:val>
        </c:ser>
        <c:ser>
          <c:idx val="10"/>
          <c:order val="3"/>
          <c:tx>
            <c:strRef>
              <c:f>'[2019年精准营销数据统计（陶钰5.8更新.）.xls]月度数据'!$M$264</c:f>
              <c:strCache>
                <c:ptCount val="1"/>
                <c:pt idx="0">
                  <c:v>用券销售</c:v>
                </c:pt>
              </c:strCache>
            </c:strRef>
          </c:tx>
          <c:spPr>
            <a:solidFill>
              <a:schemeClr val="accent5">
                <a:lumMod val="60000"/>
              </a:schemeClr>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'[2019年精准营销数据统计（陶钰5.8更新.）.xls]月度数据'!$B$265:$B$268</c:f>
              <c:strCache>
                <c:ptCount val="4"/>
                <c:pt idx="0">
                  <c:v>1月</c:v>
                </c:pt>
                <c:pt idx="1">
                  <c:v>2月</c:v>
                </c:pt>
                <c:pt idx="2">
                  <c:v>3月</c:v>
                </c:pt>
                <c:pt idx="3">
                  <c:v>4月</c:v>
                </c:pt>
              </c:strCache>
            </c:strRef>
          </c:cat>
          <c:val>
            <c:numRef>
              <c:f>'[2019年精准营销数据统计（陶钰5.8更新.）.xls]月度数据'!$M$265:$M$268</c:f>
              <c:numCache>
                <c:formatCode>#,##0</c:formatCode>
                <c:ptCount val="4"/>
                <c:pt idx="0">
                  <c:v>379657.54</c:v>
                </c:pt>
                <c:pt idx="1">
                  <c:v>222551.66</c:v>
                </c:pt>
                <c:pt idx="2">
                  <c:v>571080.02</c:v>
                </c:pt>
                <c:pt idx="3">
                  <c:v>696735.98</c:v>
                </c:pt>
              </c:numCache>
            </c:numRef>
          </c:val>
        </c:ser>
        <c:dLbls>
          <c:showLegendKey val="0"/>
          <c:showVal val="0"/>
          <c:showCatName val="0"/>
          <c:showSerName val="0"/>
          <c:showPercent val="0"/>
          <c:showBubbleSize val="0"/>
        </c:dLbls>
        <c:gapWidth val="219"/>
        <c:overlap val="0"/>
        <c:axId val="598998827"/>
        <c:axId val="712126069"/>
      </c:barChart>
      <c:lineChart>
        <c:grouping val="standard"/>
        <c:varyColors val="0"/>
        <c:ser>
          <c:idx val="7"/>
          <c:order val="1"/>
          <c:tx>
            <c:strRef>
              <c:f>'[2019年精准营销数据统计（陶钰5.8更新.）.xls]月度数据'!$J$264</c:f>
              <c:strCache>
                <c:ptCount val="1"/>
                <c:pt idx="0">
                  <c:v>回头率</c:v>
                </c:pt>
              </c:strCache>
            </c:strRef>
          </c:tx>
          <c:spPr>
            <a:ln w="28575" cap="rnd">
              <a:solidFill>
                <a:schemeClr val="accent2">
                  <a:lumMod val="60000"/>
                </a:schemeClr>
              </a:solidFill>
              <a:round/>
            </a:ln>
            <a:effectLst/>
          </c:spPr>
          <c:marker>
            <c:symbol val="none"/>
          </c:marker>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'[2019年精准营销数据统计（陶钰5.8更新.）.xls]月度数据'!$B$265:$B$268</c:f>
              <c:strCache>
                <c:ptCount val="4"/>
                <c:pt idx="0">
                  <c:v>1月</c:v>
                </c:pt>
                <c:pt idx="1">
                  <c:v>2月</c:v>
                </c:pt>
                <c:pt idx="2">
                  <c:v>3月</c:v>
                </c:pt>
                <c:pt idx="3">
                  <c:v>4月</c:v>
                </c:pt>
              </c:strCache>
            </c:strRef>
          </c:cat>
          <c:val>
            <c:numRef>
              <c:f>'[2019年精准营销数据统计（陶钰5.8更新.）.xls]月度数据'!$J$265:$J$268</c:f>
              <c:numCache>
                <c:formatCode>0.00%</c:formatCode>
                <c:ptCount val="4"/>
                <c:pt idx="0">
                  <c:v>0.00880224584521087</c:v>
                </c:pt>
                <c:pt idx="1">
                  <c:v>0.00788453610588211</c:v>
                </c:pt>
                <c:pt idx="2">
                  <c:v>0.00969860204443539</c:v>
                </c:pt>
                <c:pt idx="3">
                  <c:v>0.00927189508671999</c:v>
                </c:pt>
              </c:numCache>
            </c:numRef>
          </c:val>
          <c:smooth val="0"/>
        </c:ser>
        <c:ser>
          <c:idx val="9"/>
          <c:order val="2"/>
          <c:tx>
            <c:strRef>
              <c:f>'[2019年精准营销数据统计（陶钰5.8更新.）.xls]月度数据'!$L$264</c:f>
              <c:strCache>
                <c:ptCount val="1"/>
                <c:pt idx="0">
                  <c:v>用券率</c:v>
                </c:pt>
              </c:strCache>
            </c:strRef>
          </c:tx>
          <c:spPr>
            <a:ln w="28575" cap="rnd">
              <a:solidFill>
                <a:schemeClr val="accent4">
                  <a:lumMod val="60000"/>
                </a:schemeClr>
              </a:solidFill>
              <a:round/>
            </a:ln>
            <a:effectLst/>
          </c:spPr>
          <c:marker>
            <c:symbol val="none"/>
          </c:marker>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'[2019年精准营销数据统计（陶钰5.8更新.）.xls]月度数据'!$B$265:$B$268</c:f>
              <c:strCache>
                <c:ptCount val="4"/>
                <c:pt idx="0">
                  <c:v>1月</c:v>
                </c:pt>
                <c:pt idx="1">
                  <c:v>2月</c:v>
                </c:pt>
                <c:pt idx="2">
                  <c:v>3月</c:v>
                </c:pt>
                <c:pt idx="3">
                  <c:v>4月</c:v>
                </c:pt>
              </c:strCache>
            </c:strRef>
          </c:cat>
          <c:val>
            <c:numRef>
              <c:f>'[2019年精准营销数据统计（陶钰5.8更新.）.xls]月度数据'!$L$265:$L$268</c:f>
              <c:numCache>
                <c:formatCode>0.00%</c:formatCode>
                <c:ptCount val="4"/>
                <c:pt idx="0">
                  <c:v>0.00158299079455108</c:v>
                </c:pt>
                <c:pt idx="1">
                  <c:v>0.00164332124021085</c:v>
                </c:pt>
                <c:pt idx="2">
                  <c:v>0.00203881688221847</c:v>
                </c:pt>
                <c:pt idx="3">
                  <c:v>0.00201256226148371</c:v>
                </c:pt>
              </c:numCache>
            </c:numRef>
          </c:val>
          <c:smooth val="0"/>
        </c:ser>
        <c:dLbls>
          <c:showLegendKey val="0"/>
          <c:showVal val="0"/>
          <c:showCatName val="0"/>
          <c:showSerName val="0"/>
          <c:showPercent val="0"/>
          <c:showBubbleSize val="0"/>
        </c:dLbls>
        <c:marker val="0"/>
        <c:smooth val="0"/>
        <c:axId val="641954367"/>
        <c:axId val="866471486"/>
      </c:lineChart>
      <c:catAx>
        <c:axId val="59899882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12126069"/>
        <c:crosses val="autoZero"/>
        <c:auto val="1"/>
        <c:lblAlgn val="ctr"/>
        <c:lblOffset val="100"/>
        <c:noMultiLvlLbl val="0"/>
      </c:catAx>
      <c:valAx>
        <c:axId val="71212606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598998827"/>
        <c:crosses val="autoZero"/>
        <c:crossBetween val="between"/>
      </c:valAx>
      <c:catAx>
        <c:axId val="641954367"/>
        <c:scaling>
          <c:orientation val="minMax"/>
        </c:scaling>
        <c:delete val="1"/>
        <c:axPos val="b"/>
        <c:majorTickMark val="none"/>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866471486"/>
        <c:crosses val="autoZero"/>
        <c:auto val="1"/>
        <c:lblAlgn val="ctr"/>
        <c:lblOffset val="100"/>
        <c:noMultiLvlLbl val="0"/>
      </c:catAx>
      <c:valAx>
        <c:axId val="866471486"/>
        <c:scaling>
          <c:orientation val="minMax"/>
        </c:scaling>
        <c:delete val="0"/>
        <c:axPos val="r"/>
        <c:numFmt formatCode="0.0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641954367"/>
        <c:crosses val="max"/>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流失期</a:t>
            </a:r>
          </a:p>
        </c:rich>
      </c:tx>
      <c:layout/>
      <c:overlay val="0"/>
      <c:spPr>
        <a:noFill/>
        <a:ln>
          <a:noFill/>
        </a:ln>
        <a:effectLst/>
      </c:spPr>
    </c:title>
    <c:autoTitleDeleted val="0"/>
    <c:plotArea>
      <c:layout/>
      <c:lineChart>
        <c:grouping val="standard"/>
        <c:varyColors val="0"/>
        <c:ser>
          <c:idx val="6"/>
          <c:order val="0"/>
          <c:tx>
            <c:strRef>
              <c:f>'[2019年精准营销数据统计（陶钰5.8更新.）.xls]月度数据'!$I$264</c:f>
              <c:strCache>
                <c:ptCount val="1"/>
                <c:pt idx="0">
                  <c:v>回头客单价</c:v>
                </c:pt>
              </c:strCache>
            </c:strRef>
          </c:tx>
          <c:spPr>
            <a:ln w="28575" cap="rnd">
              <a:solidFill>
                <a:schemeClr val="accent1">
                  <a:lumMod val="60000"/>
                </a:schemeClr>
              </a:solidFill>
              <a:round/>
            </a:ln>
            <a:effectLst/>
          </c:spPr>
          <c:marker>
            <c:symbol val="none"/>
          </c:marker>
          <c:dLbls>
            <c:delete val="1"/>
          </c:dLbls>
          <c:cat>
            <c:strRef>
              <c:f>'[2019年精准营销数据统计（陶钰5.8更新.）.xls]月度数据'!$B$265:$B$268</c:f>
              <c:strCache>
                <c:ptCount val="4"/>
                <c:pt idx="0">
                  <c:v>1月</c:v>
                </c:pt>
                <c:pt idx="1">
                  <c:v>2月</c:v>
                </c:pt>
                <c:pt idx="2">
                  <c:v>3月</c:v>
                </c:pt>
                <c:pt idx="3">
                  <c:v>4月</c:v>
                </c:pt>
              </c:strCache>
            </c:strRef>
          </c:cat>
          <c:val>
            <c:numRef>
              <c:f>'[2019年精准营销数据统计（陶钰5.8更新.）.xls]月度数据'!$I$265:$I$268</c:f>
              <c:numCache>
                <c:formatCode>#,##0.00</c:formatCode>
                <c:ptCount val="4"/>
                <c:pt idx="0">
                  <c:v>82.0550608870968</c:v>
                </c:pt>
                <c:pt idx="1">
                  <c:v>82.2613136949208</c:v>
                </c:pt>
                <c:pt idx="2">
                  <c:v>79.0979907729969</c:v>
                </c:pt>
                <c:pt idx="3">
                  <c:v>82.5492856953256</c:v>
                </c:pt>
              </c:numCache>
            </c:numRef>
          </c:val>
          <c:smooth val="0"/>
        </c:ser>
        <c:ser>
          <c:idx val="13"/>
          <c:order val="1"/>
          <c:tx>
            <c:strRef>
              <c:f>'[2019年精准营销数据统计（陶钰5.8更新.）.xls]月度数据'!$P$264</c:f>
              <c:strCache>
                <c:ptCount val="1"/>
                <c:pt idx="0">
                  <c:v>用券客单</c:v>
                </c:pt>
              </c:strCache>
            </c:strRef>
          </c:tx>
          <c:spPr>
            <a:ln w="28575" cap="rnd">
              <a:solidFill>
                <a:schemeClr val="accent2">
                  <a:lumMod val="80000"/>
                  <a:lumOff val="20000"/>
                </a:schemeClr>
              </a:solidFill>
              <a:round/>
            </a:ln>
            <a:effectLst/>
          </c:spPr>
          <c:marker>
            <c:symbol val="none"/>
          </c:marker>
          <c:dLbls>
            <c:delete val="1"/>
          </c:dLbls>
          <c:cat>
            <c:strRef>
              <c:f>'[2019年精准营销数据统计（陶钰5.8更新.）.xls]月度数据'!$B$265:$B$268</c:f>
              <c:strCache>
                <c:ptCount val="4"/>
                <c:pt idx="0">
                  <c:v>1月</c:v>
                </c:pt>
                <c:pt idx="1">
                  <c:v>2月</c:v>
                </c:pt>
                <c:pt idx="2">
                  <c:v>3月</c:v>
                </c:pt>
                <c:pt idx="3">
                  <c:v>4月</c:v>
                </c:pt>
              </c:strCache>
            </c:strRef>
          </c:cat>
          <c:val>
            <c:numRef>
              <c:f>'[2019年精准营销数据统计（陶钰5.8更新.）.xls]月度数据'!$P$265:$P$268</c:f>
              <c:numCache>
                <c:formatCode>#,##0.00</c:formatCode>
                <c:ptCount val="4"/>
                <c:pt idx="0">
                  <c:v>97.9761393548387</c:v>
                </c:pt>
                <c:pt idx="1">
                  <c:v>96.0931174438687</c:v>
                </c:pt>
                <c:pt idx="2">
                  <c:v>98.3603203582501</c:v>
                </c:pt>
                <c:pt idx="3">
                  <c:v>95.7712687285223</c:v>
                </c:pt>
              </c:numCache>
            </c:numRef>
          </c:val>
          <c:smooth val="0"/>
        </c:ser>
        <c:dLbls>
          <c:showLegendKey val="0"/>
          <c:showVal val="0"/>
          <c:showCatName val="0"/>
          <c:showSerName val="0"/>
          <c:showPercent val="0"/>
          <c:showBubbleSize val="0"/>
        </c:dLbls>
        <c:marker val="0"/>
        <c:smooth val="0"/>
        <c:axId val="462609700"/>
        <c:axId val="365445936"/>
      </c:lineChart>
      <c:catAx>
        <c:axId val="46260970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365445936"/>
        <c:crosses val="autoZero"/>
        <c:auto val="1"/>
        <c:lblAlgn val="ctr"/>
        <c:lblOffset val="100"/>
        <c:noMultiLvlLbl val="0"/>
      </c:catAx>
      <c:valAx>
        <c:axId val="36544593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462609700"/>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人均分流会员销售额</a:t>
            </a:r>
          </a:p>
        </c:rich>
      </c:tx>
      <c:layout/>
      <c:overlay val="0"/>
      <c:spPr>
        <a:noFill/>
        <a:ln>
          <a:noFill/>
        </a:ln>
        <a:effectLst/>
      </c:spPr>
    </c:title>
    <c:autoTitleDeleted val="0"/>
    <c:plotArea>
      <c:layout/>
      <c:lineChart>
        <c:grouping val="standard"/>
        <c:varyColors val="0"/>
        <c:ser>
          <c:idx val="6"/>
          <c:order val="0"/>
          <c:tx>
            <c:strRef>
              <c:f>'[2019年精准营销数据统计（陶钰5.8更新.）.xls]月度数据'!$I$286</c:f>
              <c:strCache>
                <c:ptCount val="1"/>
                <c:pt idx="0">
                  <c:v>EXP</c:v>
                </c:pt>
              </c:strCache>
            </c:strRef>
          </c:tx>
          <c:spPr>
            <a:ln w="28575" cap="rnd">
              <a:solidFill>
                <a:schemeClr val="accent6">
                  <a:lumMod val="60000"/>
                  <a:lumOff val="40000"/>
                </a:schemeClr>
              </a:solidFill>
              <a:round/>
            </a:ln>
            <a:effectLst/>
          </c:spPr>
          <c:marker>
            <c:symbol val="none"/>
          </c:marker>
          <c:dLbls>
            <c:delete val="1"/>
          </c:dLbls>
          <c:cat>
            <c:strRef>
              <c:f>'[2019年精准营销数据统计（陶钰5.8更新.）.xls]月度数据'!$B$287:$B$290</c:f>
              <c:strCache>
                <c:ptCount val="4"/>
                <c:pt idx="0">
                  <c:v>1月</c:v>
                </c:pt>
                <c:pt idx="1">
                  <c:v>2月</c:v>
                </c:pt>
                <c:pt idx="2">
                  <c:v>3月</c:v>
                </c:pt>
                <c:pt idx="3">
                  <c:v>4月</c:v>
                </c:pt>
              </c:strCache>
            </c:strRef>
          </c:cat>
          <c:val>
            <c:numRef>
              <c:f>'[2019年精准营销数据统计（陶钰5.8更新.）.xls]月度数据'!$I$287:$I$290</c:f>
              <c:numCache>
                <c:formatCode>#,##0.0000;\-#,##0.0000</c:formatCode>
                <c:ptCount val="4"/>
                <c:pt idx="0">
                  <c:v>0.0764799019184105</c:v>
                </c:pt>
                <c:pt idx="1">
                  <c:v>0.0711455171248078</c:v>
                </c:pt>
                <c:pt idx="2">
                  <c:v>0.0988696293257976</c:v>
                </c:pt>
                <c:pt idx="3">
                  <c:v>0.0912411773927099</c:v>
                </c:pt>
              </c:numCache>
            </c:numRef>
          </c:val>
          <c:smooth val="0"/>
        </c:ser>
        <c:ser>
          <c:idx val="7"/>
          <c:order val="1"/>
          <c:tx>
            <c:strRef>
              <c:f>'[2019年精准营销数据统计（陶钰5.8更新.）.xls]月度数据'!$J$286</c:f>
              <c:strCache>
                <c:ptCount val="1"/>
                <c:pt idx="0">
                  <c:v>DFF</c:v>
                </c:pt>
              </c:strCache>
            </c:strRef>
          </c:tx>
          <c:spPr>
            <a:ln w="28575" cap="rnd">
              <a:solidFill>
                <a:schemeClr val="accent5">
                  <a:lumMod val="60000"/>
                  <a:lumOff val="40000"/>
                </a:schemeClr>
              </a:solidFill>
              <a:round/>
            </a:ln>
            <a:effectLst/>
          </c:spPr>
          <c:marker>
            <c:symbol val="none"/>
          </c:marker>
          <c:dLbls>
            <c:delete val="1"/>
          </c:dLbls>
          <c:cat>
            <c:strRef>
              <c:f>'[2019年精准营销数据统计（陶钰5.8更新.）.xls]月度数据'!$B$287:$B$290</c:f>
              <c:strCache>
                <c:ptCount val="4"/>
                <c:pt idx="0">
                  <c:v>1月</c:v>
                </c:pt>
                <c:pt idx="1">
                  <c:v>2月</c:v>
                </c:pt>
                <c:pt idx="2">
                  <c:v>3月</c:v>
                </c:pt>
                <c:pt idx="3">
                  <c:v>4月</c:v>
                </c:pt>
              </c:strCache>
            </c:strRef>
          </c:cat>
          <c:val>
            <c:numRef>
              <c:f>'[2019年精准营销数据统计（陶钰5.8更新.）.xls]月度数据'!$J$287:$J$290</c:f>
              <c:numCache>
                <c:formatCode>#,##0.0000;\-#,##0.0000</c:formatCode>
                <c:ptCount val="4"/>
                <c:pt idx="0">
                  <c:v>0.0740727838232183</c:v>
                </c:pt>
                <c:pt idx="1">
                  <c:v>0.0720450331496851</c:v>
                </c:pt>
                <c:pt idx="2">
                  <c:v>0.0895225865266254</c:v>
                </c:pt>
                <c:pt idx="3">
                  <c:v>0.0870020830177009</c:v>
                </c:pt>
              </c:numCache>
            </c:numRef>
          </c:val>
          <c:smooth val="0"/>
        </c:ser>
        <c:dLbls>
          <c:showLegendKey val="0"/>
          <c:showVal val="0"/>
          <c:showCatName val="0"/>
          <c:showSerName val="0"/>
          <c:showPercent val="0"/>
          <c:showBubbleSize val="0"/>
        </c:dLbls>
        <c:marker val="0"/>
        <c:smooth val="0"/>
        <c:axId val="811919257"/>
        <c:axId val="893740426"/>
      </c:lineChart>
      <c:catAx>
        <c:axId val="81191925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893740426"/>
        <c:crosses val="autoZero"/>
        <c:auto val="1"/>
        <c:lblAlgn val="ctr"/>
        <c:lblOffset val="100"/>
        <c:noMultiLvlLbl val="0"/>
      </c:catAx>
      <c:valAx>
        <c:axId val="893740426"/>
        <c:scaling>
          <c:orientation val="minMax"/>
        </c:scaling>
        <c:delete val="0"/>
        <c:axPos val="l"/>
        <c:majorGridlines>
          <c:spPr>
            <a:ln w="9525" cap="flat" cmpd="sng" algn="ctr">
              <a:solidFill>
                <a:schemeClr val="tx1">
                  <a:lumMod val="15000"/>
                  <a:lumOff val="85000"/>
                </a:schemeClr>
              </a:solidFill>
              <a:round/>
            </a:ln>
            <a:effectLst/>
          </c:spPr>
        </c:majorGridlines>
        <c:numFmt formatCode="#,##0.0000;\-#,##0.000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811919257"/>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altLang="en-US"/>
              <a:t>用券率</a:t>
            </a:r>
            <a:endParaRPr altLang="en-US"/>
          </a:p>
        </c:rich>
      </c:tx>
      <c:layout/>
      <c:overlay val="0"/>
      <c:spPr>
        <a:noFill/>
        <a:ln>
          <a:noFill/>
        </a:ln>
        <a:effectLst/>
      </c:spPr>
    </c:title>
    <c:autoTitleDeleted val="0"/>
    <c:plotArea>
      <c:layout/>
      <c:lineChart>
        <c:grouping val="standard"/>
        <c:varyColors val="0"/>
        <c:ser>
          <c:idx val="0"/>
          <c:order val="0"/>
          <c:tx>
            <c:strRef>
              <c:f>'[2019年精准营销数据统计（陶钰5.8更新.）.xls]月度数据'!$C$298</c:f>
              <c:strCache>
                <c:ptCount val="1"/>
                <c:pt idx="0">
                  <c:v>EXP1、2、4</c:v>
                </c:pt>
              </c:strCache>
            </c:strRef>
          </c:tx>
          <c:spPr>
            <a:ln w="28575" cap="rnd">
              <a:solidFill>
                <a:schemeClr val="accent1"/>
              </a:solidFill>
              <a:round/>
            </a:ln>
            <a:effectLst/>
          </c:spPr>
          <c:marker>
            <c:symbol val="none"/>
          </c:marker>
          <c:dLbls>
            <c:delete val="1"/>
          </c:dLbls>
          <c:cat>
            <c:strRef>
              <c:f>'[2019年精准营销数据统计（陶钰5.8更新.）.xls]月度数据'!$B$299:$B$302</c:f>
              <c:strCache>
                <c:ptCount val="4"/>
                <c:pt idx="0">
                  <c:v>1月</c:v>
                </c:pt>
                <c:pt idx="1">
                  <c:v>2月</c:v>
                </c:pt>
                <c:pt idx="2">
                  <c:v>3月</c:v>
                </c:pt>
                <c:pt idx="3">
                  <c:v>4月</c:v>
                </c:pt>
              </c:strCache>
            </c:strRef>
          </c:cat>
          <c:val>
            <c:numRef>
              <c:f>'[2019年精准营销数据统计（陶钰5.8更新.）.xls]月度数据'!$C$299:$C$302</c:f>
              <c:numCache>
                <c:formatCode>0.00%</c:formatCode>
                <c:ptCount val="4"/>
                <c:pt idx="0">
                  <c:v>0.00160903807530058</c:v>
                </c:pt>
                <c:pt idx="1">
                  <c:v>0.00169855159184771</c:v>
                </c:pt>
                <c:pt idx="2">
                  <c:v>0.00209228146267664</c:v>
                </c:pt>
                <c:pt idx="3">
                  <c:v>0.00203469377821764</c:v>
                </c:pt>
              </c:numCache>
            </c:numRef>
          </c:val>
          <c:smooth val="0"/>
        </c:ser>
        <c:ser>
          <c:idx val="1"/>
          <c:order val="1"/>
          <c:tx>
            <c:strRef>
              <c:f>'[2019年精准营销数据统计（陶钰5.8更新.）.xls]月度数据'!$D$298</c:f>
              <c:strCache>
                <c:ptCount val="1"/>
                <c:pt idx="0">
                  <c:v>EXP3</c:v>
                </c:pt>
              </c:strCache>
            </c:strRef>
          </c:tx>
          <c:spPr>
            <a:ln w="28575" cap="rnd">
              <a:solidFill>
                <a:schemeClr val="accent2"/>
              </a:solidFill>
              <a:round/>
            </a:ln>
            <a:effectLst/>
          </c:spPr>
          <c:marker>
            <c:symbol val="none"/>
          </c:marker>
          <c:dLbls>
            <c:delete val="1"/>
          </c:dLbls>
          <c:cat>
            <c:strRef>
              <c:f>'[2019年精准营销数据统计（陶钰5.8更新.）.xls]月度数据'!$B$299:$B$302</c:f>
              <c:strCache>
                <c:ptCount val="4"/>
                <c:pt idx="0">
                  <c:v>1月</c:v>
                </c:pt>
                <c:pt idx="1">
                  <c:v>2月</c:v>
                </c:pt>
                <c:pt idx="2">
                  <c:v>3月</c:v>
                </c:pt>
                <c:pt idx="3">
                  <c:v>4月</c:v>
                </c:pt>
              </c:strCache>
            </c:strRef>
          </c:cat>
          <c:val>
            <c:numRef>
              <c:f>'[2019年精准营销数据统计（陶钰5.8更新.）.xls]月度数据'!$D$299:$D$302</c:f>
              <c:numCache>
                <c:formatCode>0.00%</c:formatCode>
                <c:ptCount val="4"/>
                <c:pt idx="0">
                  <c:v>0.00150496213110473</c:v>
                </c:pt>
                <c:pt idx="1">
                  <c:v>0.00147813799919014</c:v>
                </c:pt>
                <c:pt idx="2">
                  <c:v>0.00187866543199484</c:v>
                </c:pt>
                <c:pt idx="3">
                  <c:v>0.00194608341022043</c:v>
                </c:pt>
              </c:numCache>
            </c:numRef>
          </c:val>
          <c:smooth val="0"/>
        </c:ser>
        <c:dLbls>
          <c:showLegendKey val="0"/>
          <c:showVal val="0"/>
          <c:showCatName val="0"/>
          <c:showSerName val="0"/>
          <c:showPercent val="0"/>
          <c:showBubbleSize val="0"/>
        </c:dLbls>
        <c:marker val="0"/>
        <c:smooth val="0"/>
        <c:axId val="807962678"/>
        <c:axId val="142229627"/>
      </c:lineChart>
      <c:catAx>
        <c:axId val="80796267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42229627"/>
        <c:crosses val="autoZero"/>
        <c:auto val="1"/>
        <c:lblAlgn val="ctr"/>
        <c:lblOffset val="100"/>
        <c:noMultiLvlLbl val="0"/>
      </c:catAx>
      <c:valAx>
        <c:axId val="142229627"/>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807962678"/>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回头率</a:t>
            </a:r>
          </a:p>
        </c:rich>
      </c:tx>
      <c:layout/>
      <c:overlay val="0"/>
      <c:spPr>
        <a:noFill/>
        <a:ln>
          <a:noFill/>
        </a:ln>
        <a:effectLst/>
      </c:spPr>
    </c:title>
    <c:autoTitleDeleted val="0"/>
    <c:plotArea>
      <c:layout/>
      <c:lineChart>
        <c:grouping val="standard"/>
        <c:varyColors val="0"/>
        <c:ser>
          <c:idx val="0"/>
          <c:order val="0"/>
          <c:tx>
            <c:strRef>
              <c:f>'[2019年精准营销数据统计（陶钰5.8更新.）.xls]月度数据'!$C$328</c:f>
              <c:strCache>
                <c:ptCount val="1"/>
                <c:pt idx="0">
                  <c:v>EXP1、2、4</c:v>
                </c:pt>
              </c:strCache>
            </c:strRef>
          </c:tx>
          <c:spPr>
            <a:ln w="28575" cap="rnd">
              <a:solidFill>
                <a:schemeClr val="accent1"/>
              </a:solidFill>
              <a:round/>
            </a:ln>
            <a:effectLst/>
          </c:spPr>
          <c:marker>
            <c:symbol val="none"/>
          </c:marker>
          <c:dLbls>
            <c:delete val="1"/>
          </c:dLbls>
          <c:cat>
            <c:strRef>
              <c:f>'[2019年精准营销数据统计（陶钰5.8更新.）.xls]月度数据'!$B$329:$B$332</c:f>
              <c:strCache>
                <c:ptCount val="4"/>
                <c:pt idx="0">
                  <c:v>1月</c:v>
                </c:pt>
                <c:pt idx="1">
                  <c:v>2月</c:v>
                </c:pt>
                <c:pt idx="2">
                  <c:v>3月</c:v>
                </c:pt>
                <c:pt idx="3">
                  <c:v>4月</c:v>
                </c:pt>
              </c:strCache>
            </c:strRef>
          </c:cat>
          <c:val>
            <c:numRef>
              <c:f>'[2019年精准营销数据统计（陶钰5.8更新.）.xls]月度数据'!$C$329:$C$332</c:f>
              <c:numCache>
                <c:formatCode>0.00%</c:formatCode>
                <c:ptCount val="4"/>
                <c:pt idx="0">
                  <c:v>0.00890392522468231</c:v>
                </c:pt>
                <c:pt idx="1">
                  <c:v>0.00790101060979328</c:v>
                </c:pt>
                <c:pt idx="2">
                  <c:v>0.0097307247340737</c:v>
                </c:pt>
                <c:pt idx="3">
                  <c:v>0.00926453084047086</c:v>
                </c:pt>
              </c:numCache>
            </c:numRef>
          </c:val>
          <c:smooth val="0"/>
        </c:ser>
        <c:ser>
          <c:idx val="1"/>
          <c:order val="1"/>
          <c:tx>
            <c:strRef>
              <c:f>'[2019年精准营销数据统计（陶钰5.8更新.）.xls]月度数据'!$D$328</c:f>
              <c:strCache>
                <c:ptCount val="1"/>
                <c:pt idx="0">
                  <c:v>EXP3</c:v>
                </c:pt>
              </c:strCache>
            </c:strRef>
          </c:tx>
          <c:spPr>
            <a:ln w="28575" cap="rnd">
              <a:solidFill>
                <a:schemeClr val="accent2"/>
              </a:solidFill>
              <a:round/>
            </a:ln>
            <a:effectLst/>
          </c:spPr>
          <c:marker>
            <c:symbol val="none"/>
          </c:marker>
          <c:dLbls>
            <c:delete val="1"/>
          </c:dLbls>
          <c:cat>
            <c:strRef>
              <c:f>'[2019年精准营销数据统计（陶钰5.8更新.）.xls]月度数据'!$B$329:$B$332</c:f>
              <c:strCache>
                <c:ptCount val="4"/>
                <c:pt idx="0">
                  <c:v>1月</c:v>
                </c:pt>
                <c:pt idx="1">
                  <c:v>2月</c:v>
                </c:pt>
                <c:pt idx="2">
                  <c:v>3月</c:v>
                </c:pt>
                <c:pt idx="3">
                  <c:v>4月</c:v>
                </c:pt>
              </c:strCache>
            </c:strRef>
          </c:cat>
          <c:val>
            <c:numRef>
              <c:f>'[2019年精准营销数据统计（陶钰5.8更新.）.xls]月度数据'!$D$329:$D$332</c:f>
              <c:numCache>
                <c:formatCode>0.00%</c:formatCode>
                <c:ptCount val="4"/>
                <c:pt idx="0">
                  <c:v>0.00849764951684513</c:v>
                </c:pt>
                <c:pt idx="1">
                  <c:v>0.00783526406850405</c:v>
                </c:pt>
                <c:pt idx="2">
                  <c:v>0.00960237954934478</c:v>
                </c:pt>
                <c:pt idx="3">
                  <c:v>0.00929401587658486</c:v>
                </c:pt>
              </c:numCache>
            </c:numRef>
          </c:val>
          <c:smooth val="0"/>
        </c:ser>
        <c:dLbls>
          <c:showLegendKey val="0"/>
          <c:showVal val="0"/>
          <c:showCatName val="0"/>
          <c:showSerName val="0"/>
          <c:showPercent val="0"/>
          <c:showBubbleSize val="0"/>
        </c:dLbls>
        <c:marker val="0"/>
        <c:smooth val="0"/>
        <c:axId val="436213469"/>
        <c:axId val="88023231"/>
      </c:lineChart>
      <c:catAx>
        <c:axId val="436213469"/>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88023231"/>
        <c:crosses val="autoZero"/>
        <c:auto val="1"/>
        <c:lblAlgn val="ctr"/>
        <c:lblOffset val="100"/>
        <c:noMultiLvlLbl val="0"/>
      </c:catAx>
      <c:valAx>
        <c:axId val="88023231"/>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436213469"/>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用券客单</a:t>
            </a:r>
          </a:p>
        </c:rich>
      </c:tx>
      <c:layout/>
      <c:overlay val="0"/>
      <c:spPr>
        <a:noFill/>
        <a:ln>
          <a:noFill/>
        </a:ln>
        <a:effectLst/>
      </c:spPr>
    </c:title>
    <c:autoTitleDeleted val="0"/>
    <c:plotArea>
      <c:layout/>
      <c:lineChart>
        <c:grouping val="standard"/>
        <c:varyColors val="0"/>
        <c:ser>
          <c:idx val="0"/>
          <c:order val="0"/>
          <c:tx>
            <c:strRef>
              <c:f>'[2019年精准营销数据统计（陶钰5.8更新.）.xls]月度数据'!$C$361</c:f>
              <c:strCache>
                <c:ptCount val="1"/>
                <c:pt idx="0">
                  <c:v>EXP1、2、4</c:v>
                </c:pt>
              </c:strCache>
            </c:strRef>
          </c:tx>
          <c:spPr>
            <a:ln w="28575" cap="rnd">
              <a:solidFill>
                <a:schemeClr val="accent1"/>
              </a:solidFill>
              <a:round/>
            </a:ln>
            <a:effectLst/>
          </c:spPr>
          <c:marker>
            <c:symbol val="none"/>
          </c:marker>
          <c:dLbls>
            <c:delete val="1"/>
          </c:dLbls>
          <c:cat>
            <c:strRef>
              <c:f>'[2019年精准营销数据统计（陶钰5.8更新.）.xls]月度数据'!$B$362:$B$365</c:f>
              <c:strCache>
                <c:ptCount val="4"/>
                <c:pt idx="0">
                  <c:v>1月</c:v>
                </c:pt>
                <c:pt idx="1">
                  <c:v>2月</c:v>
                </c:pt>
                <c:pt idx="2">
                  <c:v>3月</c:v>
                </c:pt>
                <c:pt idx="3">
                  <c:v>4月</c:v>
                </c:pt>
              </c:strCache>
            </c:strRef>
          </c:cat>
          <c:val>
            <c:numRef>
              <c:f>'[2019年精准营销数据统计（陶钰5.8更新.）.xls]月度数据'!$C$362:$C$365</c:f>
              <c:numCache>
                <c:formatCode>0_ </c:formatCode>
                <c:ptCount val="4"/>
                <c:pt idx="0">
                  <c:v>100.133813071453</c:v>
                </c:pt>
                <c:pt idx="1">
                  <c:v>98.6455518394649</c:v>
                </c:pt>
                <c:pt idx="2">
                  <c:v>99.0557219610477</c:v>
                </c:pt>
                <c:pt idx="3">
                  <c:v>99.4220061616528</c:v>
                </c:pt>
              </c:numCache>
            </c:numRef>
          </c:val>
          <c:smooth val="0"/>
        </c:ser>
        <c:ser>
          <c:idx val="1"/>
          <c:order val="1"/>
          <c:tx>
            <c:strRef>
              <c:f>'[2019年精准营销数据统计（陶钰5.8更新.）.xls]月度数据'!$D$361</c:f>
              <c:strCache>
                <c:ptCount val="1"/>
                <c:pt idx="0">
                  <c:v>EXP3</c:v>
                </c:pt>
              </c:strCache>
            </c:strRef>
          </c:tx>
          <c:spPr>
            <a:ln w="28575" cap="rnd">
              <a:solidFill>
                <a:schemeClr val="accent2"/>
              </a:solidFill>
              <a:round/>
            </a:ln>
            <a:effectLst/>
          </c:spPr>
          <c:marker>
            <c:symbol val="none"/>
          </c:marker>
          <c:dLbls>
            <c:delete val="1"/>
          </c:dLbls>
          <c:cat>
            <c:strRef>
              <c:f>'[2019年精准营销数据统计（陶钰5.8更新.）.xls]月度数据'!$B$362:$B$365</c:f>
              <c:strCache>
                <c:ptCount val="4"/>
                <c:pt idx="0">
                  <c:v>1月</c:v>
                </c:pt>
                <c:pt idx="1">
                  <c:v>2月</c:v>
                </c:pt>
                <c:pt idx="2">
                  <c:v>3月</c:v>
                </c:pt>
                <c:pt idx="3">
                  <c:v>4月</c:v>
                </c:pt>
              </c:strCache>
            </c:strRef>
          </c:cat>
          <c:val>
            <c:numRef>
              <c:f>'[2019年精准营销数据统计（陶钰5.8更新.）.xls]月度数据'!$D$362:$D$365</c:f>
              <c:numCache>
                <c:formatCode>0_ </c:formatCode>
                <c:ptCount val="4"/>
                <c:pt idx="0">
                  <c:v>91.0654989154013</c:v>
                </c:pt>
                <c:pt idx="1">
                  <c:v>87.3209578544061</c:v>
                </c:pt>
                <c:pt idx="2">
                  <c:v>96.0404107542943</c:v>
                </c:pt>
                <c:pt idx="3">
                  <c:v>84.3058338076266</c:v>
                </c:pt>
              </c:numCache>
            </c:numRef>
          </c:val>
          <c:smooth val="0"/>
        </c:ser>
        <c:dLbls>
          <c:showLegendKey val="0"/>
          <c:showVal val="0"/>
          <c:showCatName val="0"/>
          <c:showSerName val="0"/>
          <c:showPercent val="0"/>
          <c:showBubbleSize val="0"/>
        </c:dLbls>
        <c:marker val="0"/>
        <c:smooth val="0"/>
        <c:axId val="179373375"/>
        <c:axId val="141926580"/>
      </c:lineChart>
      <c:catAx>
        <c:axId val="17937337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41926580"/>
        <c:crosses val="autoZero"/>
        <c:auto val="1"/>
        <c:lblAlgn val="ctr"/>
        <c:lblOffset val="100"/>
        <c:noMultiLvlLbl val="0"/>
      </c:catAx>
      <c:valAx>
        <c:axId val="141926580"/>
        <c:scaling>
          <c:orientation val="minMax"/>
        </c:scaling>
        <c:delete val="0"/>
        <c:axPos val="l"/>
        <c:majorGridlines>
          <c:spPr>
            <a:ln w="9525" cap="flat" cmpd="sng" algn="ctr">
              <a:solidFill>
                <a:schemeClr val="tx1">
                  <a:lumMod val="15000"/>
                  <a:lumOff val="85000"/>
                </a:schemeClr>
              </a:solidFill>
              <a:round/>
            </a:ln>
            <a:effectLst/>
          </c:spPr>
        </c:majorGridlines>
        <c:numFmt formatCode="0_ "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79373375"/>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衰退期</a:t>
            </a:r>
          </a:p>
        </c:rich>
      </c:tx>
      <c:layout/>
      <c:overlay val="0"/>
      <c:spPr>
        <a:noFill/>
        <a:ln>
          <a:noFill/>
        </a:ln>
        <a:effectLst/>
      </c:spPr>
    </c:title>
    <c:autoTitleDeleted val="0"/>
    <c:plotArea>
      <c:layout/>
      <c:barChart>
        <c:barDir val="col"/>
        <c:grouping val="clustered"/>
        <c:varyColors val="0"/>
        <c:ser>
          <c:idx val="3"/>
          <c:order val="0"/>
          <c:tx>
            <c:strRef>
              <c:f>'[2019年精准营销数据统计（陶钰5.8更新.）.xls]月度数据'!$F$378</c:f>
              <c:strCache>
                <c:ptCount val="1"/>
                <c:pt idx="0">
                  <c:v>销售额</c:v>
                </c:pt>
              </c:strCache>
            </c:strRef>
          </c:tx>
          <c:spPr>
            <a:solidFill>
              <a:schemeClr val="accent4"/>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'[2019年精准营销数据统计（陶钰5.8更新.）.xls]月度数据'!$B$379:$B$380</c:f>
              <c:strCache>
                <c:ptCount val="2"/>
                <c:pt idx="0">
                  <c:v>3月</c:v>
                </c:pt>
                <c:pt idx="1">
                  <c:v>4月</c:v>
                </c:pt>
              </c:strCache>
            </c:strRef>
          </c:cat>
          <c:val>
            <c:numRef>
              <c:f>'[2019年精准营销数据统计（陶钰5.8更新.）.xls]月度数据'!$F$379:$F$380</c:f>
              <c:numCache>
                <c:formatCode>#,##0</c:formatCode>
                <c:ptCount val="2"/>
                <c:pt idx="0">
                  <c:v>274640.889979993</c:v>
                </c:pt>
                <c:pt idx="1">
                  <c:v>246341.300385745</c:v>
                </c:pt>
              </c:numCache>
            </c:numRef>
          </c:val>
        </c:ser>
        <c:ser>
          <c:idx val="10"/>
          <c:order val="3"/>
          <c:tx>
            <c:strRef>
              <c:f>'[2019年精准营销数据统计（陶钰5.8更新.）.xls]月度数据'!$M$378</c:f>
              <c:strCache>
                <c:ptCount val="1"/>
                <c:pt idx="0">
                  <c:v>用券销售</c:v>
                </c:pt>
              </c:strCache>
            </c:strRef>
          </c:tx>
          <c:spPr>
            <a:solidFill>
              <a:schemeClr val="accent5">
                <a:lumMod val="60000"/>
              </a:schemeClr>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'[2019年精准营销数据统计（陶钰5.8更新.）.xls]月度数据'!$B$379:$B$380</c:f>
              <c:strCache>
                <c:ptCount val="2"/>
                <c:pt idx="0">
                  <c:v>3月</c:v>
                </c:pt>
                <c:pt idx="1">
                  <c:v>4月</c:v>
                </c:pt>
              </c:strCache>
            </c:strRef>
          </c:cat>
          <c:val>
            <c:numRef>
              <c:f>'[2019年精准营销数据统计（陶钰5.8更新.）.xls]月度数据'!$M$379:$M$380</c:f>
              <c:numCache>
                <c:formatCode>#,##0</c:formatCode>
                <c:ptCount val="2"/>
                <c:pt idx="0">
                  <c:v>359919.41</c:v>
                </c:pt>
                <c:pt idx="1">
                  <c:v>696080.27</c:v>
                </c:pt>
              </c:numCache>
            </c:numRef>
          </c:val>
        </c:ser>
        <c:dLbls>
          <c:showLegendKey val="0"/>
          <c:showVal val="0"/>
          <c:showCatName val="0"/>
          <c:showSerName val="0"/>
          <c:showPercent val="0"/>
          <c:showBubbleSize val="0"/>
        </c:dLbls>
        <c:gapWidth val="219"/>
        <c:overlap val="0"/>
        <c:axId val="716788035"/>
        <c:axId val="960111824"/>
      </c:barChart>
      <c:lineChart>
        <c:grouping val="standard"/>
        <c:varyColors val="0"/>
        <c:ser>
          <c:idx val="7"/>
          <c:order val="1"/>
          <c:tx>
            <c:strRef>
              <c:f>'[2019年精准营销数据统计（陶钰5.8更新.）.xls]月度数据'!$J$378</c:f>
              <c:strCache>
                <c:ptCount val="1"/>
                <c:pt idx="0">
                  <c:v>回头率</c:v>
                </c:pt>
              </c:strCache>
            </c:strRef>
          </c:tx>
          <c:spPr>
            <a:ln w="28575" cap="rnd">
              <a:solidFill>
                <a:schemeClr val="accent2">
                  <a:lumMod val="60000"/>
                </a:schemeClr>
              </a:solidFill>
              <a:round/>
            </a:ln>
            <a:effectLst/>
          </c:spPr>
          <c:marker>
            <c:symbol val="none"/>
          </c:marker>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'[2019年精准营销数据统计（陶钰5.8更新.）.xls]月度数据'!$B$379:$B$380</c:f>
              <c:strCache>
                <c:ptCount val="2"/>
                <c:pt idx="0">
                  <c:v>3月</c:v>
                </c:pt>
                <c:pt idx="1">
                  <c:v>4月</c:v>
                </c:pt>
              </c:strCache>
            </c:strRef>
          </c:cat>
          <c:val>
            <c:numRef>
              <c:f>'[2019年精准营销数据统计（陶钰5.8更新.）.xls]月度数据'!$J$379:$J$380</c:f>
              <c:numCache>
                <c:formatCode>0.00%</c:formatCode>
                <c:ptCount val="2"/>
                <c:pt idx="0">
                  <c:v>0.0403868935411208</c:v>
                </c:pt>
                <c:pt idx="1">
                  <c:v>0.0410862698101986</c:v>
                </c:pt>
              </c:numCache>
            </c:numRef>
          </c:val>
          <c:smooth val="0"/>
        </c:ser>
        <c:ser>
          <c:idx val="9"/>
          <c:order val="2"/>
          <c:tx>
            <c:strRef>
              <c:f>'[2019年精准营销数据统计（陶钰5.8更新.）.xls]月度数据'!$L$378</c:f>
              <c:strCache>
                <c:ptCount val="1"/>
                <c:pt idx="0">
                  <c:v>用券率</c:v>
                </c:pt>
              </c:strCache>
            </c:strRef>
          </c:tx>
          <c:spPr>
            <a:ln w="28575" cap="rnd">
              <a:solidFill>
                <a:schemeClr val="accent4">
                  <a:lumMod val="60000"/>
                </a:schemeClr>
              </a:solidFill>
              <a:round/>
            </a:ln>
            <a:effectLst/>
          </c:spPr>
          <c:marker>
            <c:symbol val="none"/>
          </c:marker>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'[2019年精准营销数据统计（陶钰5.8更新.）.xls]月度数据'!$B$379:$B$380</c:f>
              <c:strCache>
                <c:ptCount val="2"/>
                <c:pt idx="0">
                  <c:v>3月</c:v>
                </c:pt>
                <c:pt idx="1">
                  <c:v>4月</c:v>
                </c:pt>
              </c:strCache>
            </c:strRef>
          </c:cat>
          <c:val>
            <c:numRef>
              <c:f>'[2019年精准营销数据统计（陶钰5.8更新.）.xls]月度数据'!$L$379:$L$380</c:f>
              <c:numCache>
                <c:formatCode>0.00%</c:formatCode>
                <c:ptCount val="2"/>
                <c:pt idx="0">
                  <c:v>0.00329938892408152</c:v>
                </c:pt>
                <c:pt idx="1">
                  <c:v>0.00597107703526163</c:v>
                </c:pt>
              </c:numCache>
            </c:numRef>
          </c:val>
          <c:smooth val="0"/>
        </c:ser>
        <c:dLbls>
          <c:showLegendKey val="0"/>
          <c:showVal val="0"/>
          <c:showCatName val="0"/>
          <c:showSerName val="0"/>
          <c:showPercent val="0"/>
          <c:showBubbleSize val="0"/>
        </c:dLbls>
        <c:marker val="0"/>
        <c:smooth val="0"/>
        <c:axId val="269138258"/>
        <c:axId val="683605296"/>
      </c:lineChart>
      <c:catAx>
        <c:axId val="71678803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960111824"/>
        <c:crosses val="autoZero"/>
        <c:auto val="1"/>
        <c:lblAlgn val="ctr"/>
        <c:lblOffset val="100"/>
        <c:noMultiLvlLbl val="0"/>
      </c:catAx>
      <c:valAx>
        <c:axId val="96011182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16788035"/>
        <c:crosses val="autoZero"/>
        <c:crossBetween val="between"/>
      </c:valAx>
      <c:catAx>
        <c:axId val="269138258"/>
        <c:scaling>
          <c:orientation val="minMax"/>
        </c:scaling>
        <c:delete val="1"/>
        <c:axPos val="b"/>
        <c:majorTickMark val="none"/>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683605296"/>
        <c:crosses val="autoZero"/>
        <c:auto val="1"/>
        <c:lblAlgn val="ctr"/>
        <c:lblOffset val="100"/>
        <c:noMultiLvlLbl val="0"/>
      </c:catAx>
      <c:valAx>
        <c:axId val="683605296"/>
        <c:scaling>
          <c:orientation val="minMax"/>
        </c:scaling>
        <c:delete val="0"/>
        <c:axPos val="r"/>
        <c:numFmt formatCode="0.0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69138258"/>
        <c:crosses val="max"/>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新客无消费</a:t>
            </a:r>
          </a:p>
        </c:rich>
      </c:tx>
      <c:layout/>
      <c:overlay val="0"/>
      <c:spPr>
        <a:noFill/>
        <a:ln>
          <a:noFill/>
        </a:ln>
        <a:effectLst/>
      </c:spPr>
    </c:title>
    <c:autoTitleDeleted val="0"/>
    <c:plotArea>
      <c:layout/>
      <c:barChart>
        <c:barDir val="col"/>
        <c:grouping val="clustered"/>
        <c:varyColors val="0"/>
        <c:ser>
          <c:idx val="3"/>
          <c:order val="0"/>
          <c:tx>
            <c:strRef>
              <c:f>'[2019年精准营销数据统计（陶钰5.8更新.）.xls]月度数据'!$F$1</c:f>
              <c:strCache>
                <c:ptCount val="1"/>
                <c:pt idx="0">
                  <c:v>销售额</c:v>
                </c:pt>
              </c:strCache>
            </c:strRef>
          </c:tx>
          <c:spPr>
            <a:solidFill>
              <a:schemeClr val="accent4"/>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'[2019年精准营销数据统计（陶钰5.8更新.）.xls]月度数据'!$B$2:$B$5</c:f>
              <c:strCache>
                <c:ptCount val="4"/>
                <c:pt idx="0">
                  <c:v>1月</c:v>
                </c:pt>
                <c:pt idx="1">
                  <c:v>2月</c:v>
                </c:pt>
                <c:pt idx="2">
                  <c:v>3月</c:v>
                </c:pt>
                <c:pt idx="3">
                  <c:v>4月</c:v>
                </c:pt>
              </c:strCache>
            </c:strRef>
          </c:cat>
          <c:val>
            <c:numRef>
              <c:f>'[2019年精准营销数据统计（陶钰5.8更新.）.xls]月度数据'!$F$2:$F$5</c:f>
              <c:numCache>
                <c:formatCode>#,##0</c:formatCode>
                <c:ptCount val="4"/>
                <c:pt idx="0">
                  <c:v>1320605.21</c:v>
                </c:pt>
                <c:pt idx="1">
                  <c:v>793841.85</c:v>
                </c:pt>
                <c:pt idx="2">
                  <c:v>1097485.01</c:v>
                </c:pt>
                <c:pt idx="3">
                  <c:v>1255770.51</c:v>
                </c:pt>
              </c:numCache>
            </c:numRef>
          </c:val>
        </c:ser>
        <c:ser>
          <c:idx val="10"/>
          <c:order val="3"/>
          <c:tx>
            <c:strRef>
              <c:f>'[2019年精准营销数据统计（陶钰5.8更新.）.xls]月度数据'!$M$1</c:f>
              <c:strCache>
                <c:ptCount val="1"/>
                <c:pt idx="0">
                  <c:v>用券销售</c:v>
                </c:pt>
              </c:strCache>
            </c:strRef>
          </c:tx>
          <c:spPr>
            <a:solidFill>
              <a:schemeClr val="accent5">
                <a:lumMod val="60000"/>
              </a:schemeClr>
            </a:solidFill>
            <a:ln>
              <a:noFill/>
            </a:ln>
            <a:effectLst/>
          </c:spPr>
          <c:invertIfNegative val="0"/>
          <c:dLbls>
            <c:delete val="1"/>
          </c:dLbls>
          <c:cat>
            <c:strRef>
              <c:f>'[2019年精准营销数据统计（陶钰5.8更新.）.xls]月度数据'!$B$2:$B$5</c:f>
              <c:strCache>
                <c:ptCount val="4"/>
                <c:pt idx="0">
                  <c:v>1月</c:v>
                </c:pt>
                <c:pt idx="1">
                  <c:v>2月</c:v>
                </c:pt>
                <c:pt idx="2">
                  <c:v>3月</c:v>
                </c:pt>
                <c:pt idx="3">
                  <c:v>4月</c:v>
                </c:pt>
              </c:strCache>
            </c:strRef>
          </c:cat>
          <c:val>
            <c:numRef>
              <c:f>'[2019年精准营销数据统计（陶钰5.8更新.）.xls]月度数据'!$M$2:$M$5</c:f>
              <c:numCache>
                <c:formatCode>#,##0</c:formatCode>
                <c:ptCount val="4"/>
                <c:pt idx="0">
                  <c:v>327852.39</c:v>
                </c:pt>
                <c:pt idx="1">
                  <c:v>252332.21</c:v>
                </c:pt>
                <c:pt idx="2">
                  <c:v>412563.16</c:v>
                </c:pt>
                <c:pt idx="3">
                  <c:v>516321.82</c:v>
                </c:pt>
              </c:numCache>
            </c:numRef>
          </c:val>
        </c:ser>
        <c:dLbls>
          <c:showLegendKey val="0"/>
          <c:showVal val="0"/>
          <c:showCatName val="0"/>
          <c:showSerName val="0"/>
          <c:showPercent val="0"/>
          <c:showBubbleSize val="0"/>
        </c:dLbls>
        <c:gapWidth val="219"/>
        <c:overlap val="0"/>
        <c:axId val="91360866"/>
        <c:axId val="996240527"/>
      </c:barChart>
      <c:lineChart>
        <c:grouping val="standard"/>
        <c:varyColors val="0"/>
        <c:ser>
          <c:idx val="7"/>
          <c:order val="1"/>
          <c:tx>
            <c:strRef>
              <c:f>'[2019年精准营销数据统计（陶钰5.8更新.）.xls]月度数据'!$J$1</c:f>
              <c:strCache>
                <c:ptCount val="1"/>
                <c:pt idx="0">
                  <c:v>回头率</c:v>
                </c:pt>
              </c:strCache>
            </c:strRef>
          </c:tx>
          <c:spPr>
            <a:ln w="28575" cap="rnd">
              <a:solidFill>
                <a:schemeClr val="accent2">
                  <a:lumMod val="60000"/>
                </a:schemeClr>
              </a:solidFill>
              <a:round/>
            </a:ln>
            <a:effectLst/>
          </c:spPr>
          <c:marker>
            <c:symbol val="none"/>
          </c:marker>
          <c:dLbls>
            <c:delete val="1"/>
          </c:dLbls>
          <c:cat>
            <c:strRef>
              <c:f>'[2019年精准营销数据统计（陶钰5.8更新.）.xls]月度数据'!$B$2:$B$5</c:f>
              <c:strCache>
                <c:ptCount val="4"/>
                <c:pt idx="0">
                  <c:v>1月</c:v>
                </c:pt>
                <c:pt idx="1">
                  <c:v>2月</c:v>
                </c:pt>
                <c:pt idx="2">
                  <c:v>3月</c:v>
                </c:pt>
                <c:pt idx="3">
                  <c:v>4月</c:v>
                </c:pt>
              </c:strCache>
            </c:strRef>
          </c:cat>
          <c:val>
            <c:numRef>
              <c:f>'[2019年精准营销数据统计（陶钰5.8更新.）.xls]月度数据'!$J$2:$J$5</c:f>
              <c:numCache>
                <c:formatCode>0.00%</c:formatCode>
                <c:ptCount val="4"/>
                <c:pt idx="0">
                  <c:v>0.00735216114529117</c:v>
                </c:pt>
                <c:pt idx="1">
                  <c:v>0.00607056594283843</c:v>
                </c:pt>
                <c:pt idx="2">
                  <c:v>0.00637833913943359</c:v>
                </c:pt>
                <c:pt idx="3">
                  <c:v>0.00596880760057674</c:v>
                </c:pt>
              </c:numCache>
            </c:numRef>
          </c:val>
          <c:smooth val="0"/>
        </c:ser>
        <c:ser>
          <c:idx val="9"/>
          <c:order val="2"/>
          <c:tx>
            <c:strRef>
              <c:f>'[2019年精准营销数据统计（陶钰5.8更新.）.xls]月度数据'!$L$1</c:f>
              <c:strCache>
                <c:ptCount val="1"/>
                <c:pt idx="0">
                  <c:v>用券率</c:v>
                </c:pt>
              </c:strCache>
            </c:strRef>
          </c:tx>
          <c:spPr>
            <a:ln w="28575" cap="rnd">
              <a:solidFill>
                <a:schemeClr val="accent4">
                  <a:lumMod val="60000"/>
                </a:schemeClr>
              </a:solidFill>
              <a:round/>
            </a:ln>
            <a:effectLst/>
          </c:spPr>
          <c:marker>
            <c:symbol val="none"/>
          </c:marker>
          <c:dLbls>
            <c:delete val="1"/>
          </c:dLbls>
          <c:cat>
            <c:strRef>
              <c:f>'[2019年精准营销数据统计（陶钰5.8更新.）.xls]月度数据'!$B$2:$B$5</c:f>
              <c:strCache>
                <c:ptCount val="4"/>
                <c:pt idx="0">
                  <c:v>1月</c:v>
                </c:pt>
                <c:pt idx="1">
                  <c:v>2月</c:v>
                </c:pt>
                <c:pt idx="2">
                  <c:v>3月</c:v>
                </c:pt>
                <c:pt idx="3">
                  <c:v>4月</c:v>
                </c:pt>
              </c:strCache>
            </c:strRef>
          </c:cat>
          <c:val>
            <c:numRef>
              <c:f>'[2019年精准营销数据统计（陶钰5.8更新.）.xls]月度数据'!$L$2:$L$5</c:f>
              <c:numCache>
                <c:formatCode>0.00%</c:formatCode>
                <c:ptCount val="4"/>
                <c:pt idx="0">
                  <c:v>0.00214404336990147</c:v>
                </c:pt>
                <c:pt idx="1">
                  <c:v>0.00226265367297831</c:v>
                </c:pt>
                <c:pt idx="2">
                  <c:v>0.00270087906505991</c:v>
                </c:pt>
                <c:pt idx="3">
                  <c:v>0.00277875388359757</c:v>
                </c:pt>
              </c:numCache>
            </c:numRef>
          </c:val>
          <c:smooth val="0"/>
        </c:ser>
        <c:dLbls>
          <c:showLegendKey val="0"/>
          <c:showVal val="0"/>
          <c:showCatName val="0"/>
          <c:showSerName val="0"/>
          <c:showPercent val="0"/>
          <c:showBubbleSize val="0"/>
        </c:dLbls>
        <c:marker val="0"/>
        <c:smooth val="0"/>
        <c:axId val="845035476"/>
        <c:axId val="869754111"/>
      </c:lineChart>
      <c:catAx>
        <c:axId val="9136086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996240527"/>
        <c:crosses val="autoZero"/>
        <c:auto val="1"/>
        <c:lblAlgn val="ctr"/>
        <c:lblOffset val="100"/>
        <c:noMultiLvlLbl val="0"/>
      </c:catAx>
      <c:valAx>
        <c:axId val="99624052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91360866"/>
        <c:crosses val="autoZero"/>
        <c:crossBetween val="between"/>
      </c:valAx>
      <c:catAx>
        <c:axId val="845035476"/>
        <c:scaling>
          <c:orientation val="minMax"/>
        </c:scaling>
        <c:delete val="1"/>
        <c:axPos val="b"/>
        <c:majorTickMark val="none"/>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869754111"/>
        <c:crosses val="autoZero"/>
        <c:auto val="1"/>
        <c:lblAlgn val="ctr"/>
        <c:lblOffset val="100"/>
        <c:noMultiLvlLbl val="0"/>
      </c:catAx>
      <c:valAx>
        <c:axId val="869754111"/>
        <c:scaling>
          <c:orientation val="minMax"/>
        </c:scaling>
        <c:delete val="0"/>
        <c:axPos val="r"/>
        <c:numFmt formatCode="0.0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845035476"/>
        <c:crosses val="max"/>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人均分流会员销售额</a:t>
            </a:r>
          </a:p>
        </c:rich>
      </c:tx>
      <c:layout/>
      <c:overlay val="0"/>
      <c:spPr>
        <a:noFill/>
        <a:ln>
          <a:noFill/>
        </a:ln>
        <a:effectLst/>
      </c:spPr>
    </c:title>
    <c:autoTitleDeleted val="0"/>
    <c:plotArea>
      <c:layout/>
      <c:lineChart>
        <c:grouping val="standard"/>
        <c:varyColors val="0"/>
        <c:ser>
          <c:idx val="6"/>
          <c:order val="0"/>
          <c:tx>
            <c:strRef>
              <c:f>'[2019年精准营销数据统计（陶钰5.8更新.）.xls]月度数据'!$I$394</c:f>
              <c:strCache>
                <c:ptCount val="1"/>
                <c:pt idx="0">
                  <c:v>EXP</c:v>
                </c:pt>
              </c:strCache>
            </c:strRef>
          </c:tx>
          <c:spPr>
            <a:ln w="28575" cap="rnd">
              <a:solidFill>
                <a:schemeClr val="accent6">
                  <a:lumMod val="60000"/>
                  <a:lumOff val="40000"/>
                </a:schemeClr>
              </a:solidFill>
              <a:round/>
            </a:ln>
            <a:effectLst/>
          </c:spPr>
          <c:marker>
            <c:symbol val="none"/>
          </c:marker>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'[2019年精准营销数据统计（陶钰5.8更新.）.xls]月度数据'!$B$395:$B$396</c:f>
              <c:strCache>
                <c:ptCount val="2"/>
                <c:pt idx="0">
                  <c:v>3月</c:v>
                </c:pt>
                <c:pt idx="1">
                  <c:v>4月</c:v>
                </c:pt>
              </c:strCache>
            </c:strRef>
          </c:cat>
          <c:val>
            <c:numRef>
              <c:f>'[2019年精准营销数据统计（陶钰5.8更新.）.xls]月度数据'!$I$395:$I$396</c:f>
              <c:numCache>
                <c:formatCode>#,##0.0000;\-#,##0.0000</c:formatCode>
                <c:ptCount val="2"/>
                <c:pt idx="0">
                  <c:v>0.479965703185267</c:v>
                </c:pt>
                <c:pt idx="1">
                  <c:v>0.451541901600343</c:v>
                </c:pt>
              </c:numCache>
            </c:numRef>
          </c:val>
          <c:smooth val="0"/>
        </c:ser>
        <c:ser>
          <c:idx val="7"/>
          <c:order val="1"/>
          <c:tx>
            <c:strRef>
              <c:f>'[2019年精准营销数据统计（陶钰5.8更新.）.xls]月度数据'!$J$394</c:f>
              <c:strCache>
                <c:ptCount val="1"/>
                <c:pt idx="0">
                  <c:v>DFF</c:v>
                </c:pt>
              </c:strCache>
            </c:strRef>
          </c:tx>
          <c:spPr>
            <a:ln w="28575" cap="rnd">
              <a:solidFill>
                <a:schemeClr val="accent5">
                  <a:lumMod val="60000"/>
                  <a:lumOff val="40000"/>
                </a:schemeClr>
              </a:solidFill>
              <a:round/>
            </a:ln>
            <a:effectLst/>
          </c:spPr>
          <c:marker>
            <c:symbol val="none"/>
          </c:marker>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b"/>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'[2019年精准营销数据统计（陶钰5.8更新.）.xls]月度数据'!$B$395:$B$396</c:f>
              <c:strCache>
                <c:ptCount val="2"/>
                <c:pt idx="0">
                  <c:v>3月</c:v>
                </c:pt>
                <c:pt idx="1">
                  <c:v>4月</c:v>
                </c:pt>
              </c:strCache>
            </c:strRef>
          </c:cat>
          <c:val>
            <c:numRef>
              <c:f>'[2019年精准营销数据统计（陶钰5.8更新.）.xls]月度数据'!$J$395:$J$396</c:f>
              <c:numCache>
                <c:formatCode>#,##0.0000;\-#,##0.0000</c:formatCode>
                <c:ptCount val="2"/>
                <c:pt idx="0">
                  <c:v>0.474175477385746</c:v>
                </c:pt>
                <c:pt idx="1">
                  <c:v>0.444384977872871</c:v>
                </c:pt>
              </c:numCache>
            </c:numRef>
          </c:val>
          <c:smooth val="0"/>
        </c:ser>
        <c:dLbls>
          <c:showLegendKey val="0"/>
          <c:showVal val="0"/>
          <c:showCatName val="0"/>
          <c:showSerName val="0"/>
          <c:showPercent val="0"/>
          <c:showBubbleSize val="0"/>
        </c:dLbls>
        <c:marker val="0"/>
        <c:smooth val="0"/>
        <c:axId val="349980272"/>
        <c:axId val="110125077"/>
      </c:lineChart>
      <c:catAx>
        <c:axId val="34998027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10125077"/>
        <c:crosses val="autoZero"/>
        <c:auto val="1"/>
        <c:lblAlgn val="ctr"/>
        <c:lblOffset val="100"/>
        <c:noMultiLvlLbl val="0"/>
      </c:catAx>
      <c:valAx>
        <c:axId val="110125077"/>
        <c:scaling>
          <c:orientation val="minMax"/>
        </c:scaling>
        <c:delete val="0"/>
        <c:axPos val="l"/>
        <c:majorGridlines>
          <c:spPr>
            <a:ln w="9525" cap="flat" cmpd="sng" algn="ctr">
              <a:solidFill>
                <a:schemeClr val="tx1">
                  <a:lumMod val="15000"/>
                  <a:lumOff val="85000"/>
                </a:schemeClr>
              </a:solidFill>
              <a:round/>
            </a:ln>
            <a:effectLst/>
          </c:spPr>
        </c:majorGridlines>
        <c:numFmt formatCode="#,##0.0000;\-#,##0.000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349980272"/>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衰退期</a:t>
            </a:r>
          </a:p>
        </c:rich>
      </c:tx>
      <c:layout/>
      <c:overlay val="0"/>
      <c:spPr>
        <a:noFill/>
        <a:ln>
          <a:noFill/>
        </a:ln>
        <a:effectLst/>
      </c:spPr>
    </c:title>
    <c:autoTitleDeleted val="0"/>
    <c:plotArea>
      <c:layout/>
      <c:lineChart>
        <c:grouping val="standard"/>
        <c:varyColors val="0"/>
        <c:ser>
          <c:idx val="6"/>
          <c:order val="0"/>
          <c:tx>
            <c:strRef>
              <c:f>'[2019年精准营销数据统计（陶钰5.8更新.）.xls]月度数据'!$I$378</c:f>
              <c:strCache>
                <c:ptCount val="1"/>
                <c:pt idx="0">
                  <c:v>回头客单价</c:v>
                </c:pt>
              </c:strCache>
            </c:strRef>
          </c:tx>
          <c:spPr>
            <a:ln w="28575" cap="rnd">
              <a:solidFill>
                <a:schemeClr val="accent1">
                  <a:lumMod val="60000"/>
                </a:schemeClr>
              </a:solidFill>
              <a:round/>
            </a:ln>
            <a:effectLst/>
          </c:spPr>
          <c:marker>
            <c:symbol val="none"/>
          </c:marker>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'[2019年精准营销数据统计（陶钰5.8更新.）.xls]月度数据'!$B$379:$B$380</c:f>
              <c:strCache>
                <c:ptCount val="2"/>
                <c:pt idx="0">
                  <c:v>3月</c:v>
                </c:pt>
                <c:pt idx="1">
                  <c:v>4月</c:v>
                </c:pt>
              </c:strCache>
            </c:strRef>
          </c:cat>
          <c:val>
            <c:numRef>
              <c:f>'[2019年精准营销数据统计（陶钰5.8更新.）.xls]月度数据'!$I$379:$I$380</c:f>
              <c:numCache>
                <c:formatCode>#,##0.00</c:formatCode>
                <c:ptCount val="2"/>
                <c:pt idx="0">
                  <c:v>66.8028031342229</c:v>
                </c:pt>
                <c:pt idx="1">
                  <c:v>70.3277947402181</c:v>
                </c:pt>
              </c:numCache>
            </c:numRef>
          </c:val>
          <c:smooth val="0"/>
        </c:ser>
        <c:ser>
          <c:idx val="13"/>
          <c:order val="1"/>
          <c:tx>
            <c:strRef>
              <c:f>'[2019年精准营销数据统计（陶钰5.8更新.）.xls]月度数据'!$P$378</c:f>
              <c:strCache>
                <c:ptCount val="1"/>
                <c:pt idx="0">
                  <c:v>用券客单</c:v>
                </c:pt>
              </c:strCache>
            </c:strRef>
          </c:tx>
          <c:spPr>
            <a:ln w="28575" cap="rnd">
              <a:solidFill>
                <a:schemeClr val="accent2">
                  <a:lumMod val="80000"/>
                  <a:lumOff val="20000"/>
                </a:schemeClr>
              </a:solidFill>
              <a:round/>
            </a:ln>
            <a:effectLst/>
          </c:spPr>
          <c:marker>
            <c:symbol val="none"/>
          </c:marker>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'[2019年精准营销数据统计（陶钰5.8更新.）.xls]月度数据'!$B$379:$B$380</c:f>
              <c:strCache>
                <c:ptCount val="2"/>
                <c:pt idx="0">
                  <c:v>3月</c:v>
                </c:pt>
                <c:pt idx="1">
                  <c:v>4月</c:v>
                </c:pt>
              </c:strCache>
            </c:strRef>
          </c:cat>
          <c:val>
            <c:numRef>
              <c:f>'[2019年精准营销数据统计（陶钰5.8更新.）.xls]月度数据'!$P$379:$P$380</c:f>
              <c:numCache>
                <c:formatCode>#,##0.00</c:formatCode>
                <c:ptCount val="2"/>
                <c:pt idx="0">
                  <c:v>104.384979698376</c:v>
                </c:pt>
                <c:pt idx="1">
                  <c:v>87.0971308808809</c:v>
                </c:pt>
              </c:numCache>
            </c:numRef>
          </c:val>
          <c:smooth val="0"/>
        </c:ser>
        <c:dLbls>
          <c:showLegendKey val="0"/>
          <c:showVal val="0"/>
          <c:showCatName val="0"/>
          <c:showSerName val="0"/>
          <c:showPercent val="0"/>
          <c:showBubbleSize val="0"/>
        </c:dLbls>
        <c:marker val="0"/>
        <c:smooth val="0"/>
        <c:axId val="707776405"/>
        <c:axId val="644757281"/>
      </c:lineChart>
      <c:catAx>
        <c:axId val="70777640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644757281"/>
        <c:crosses val="autoZero"/>
        <c:auto val="1"/>
        <c:lblAlgn val="ctr"/>
        <c:lblOffset val="100"/>
        <c:noMultiLvlLbl val="0"/>
      </c:catAx>
      <c:valAx>
        <c:axId val="644757281"/>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07776405"/>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新客无消费</a:t>
            </a:r>
          </a:p>
        </c:rich>
      </c:tx>
      <c:layout/>
      <c:overlay val="0"/>
      <c:spPr>
        <a:noFill/>
        <a:ln>
          <a:noFill/>
        </a:ln>
        <a:effectLst/>
      </c:spPr>
    </c:title>
    <c:autoTitleDeleted val="0"/>
    <c:plotArea>
      <c:layout/>
      <c:lineChart>
        <c:grouping val="standard"/>
        <c:varyColors val="0"/>
        <c:ser>
          <c:idx val="6"/>
          <c:order val="0"/>
          <c:tx>
            <c:strRef>
              <c:f>'[2019年精准营销数据统计（陶钰5.8更新.）.xls]月度数据'!$I$1</c:f>
              <c:strCache>
                <c:ptCount val="1"/>
                <c:pt idx="0">
                  <c:v>回头客单价</c:v>
                </c:pt>
              </c:strCache>
            </c:strRef>
          </c:tx>
          <c:spPr>
            <a:ln w="28575" cap="rnd">
              <a:solidFill>
                <a:schemeClr val="accent1">
                  <a:lumMod val="60000"/>
                </a:schemeClr>
              </a:solidFill>
              <a:round/>
            </a:ln>
            <a:effectLst/>
          </c:spPr>
          <c:marker>
            <c:symbol val="none"/>
          </c:marker>
          <c:dLbls>
            <c:delete val="1"/>
          </c:dLbls>
          <c:cat>
            <c:strRef>
              <c:f>'[2019年精准营销数据统计（陶钰5.8更新.）.xls]月度数据'!$B$2:$B$5</c:f>
              <c:strCache>
                <c:ptCount val="4"/>
                <c:pt idx="0">
                  <c:v>1月</c:v>
                </c:pt>
                <c:pt idx="1">
                  <c:v>2月</c:v>
                </c:pt>
                <c:pt idx="2">
                  <c:v>3月</c:v>
                </c:pt>
                <c:pt idx="3">
                  <c:v>4月</c:v>
                </c:pt>
              </c:strCache>
            </c:strRef>
          </c:cat>
          <c:val>
            <c:numRef>
              <c:f>'[2019年精准营销数据统计（陶钰5.8更新.）.xls]月度数据'!$I$2:$I$5</c:f>
              <c:numCache>
                <c:formatCode>#,##0.00</c:formatCode>
                <c:ptCount val="4"/>
                <c:pt idx="0">
                  <c:v>71.5736388271638</c:v>
                </c:pt>
                <c:pt idx="1">
                  <c:v>75.9076161790017</c:v>
                </c:pt>
                <c:pt idx="2">
                  <c:v>69.979277561691</c:v>
                </c:pt>
                <c:pt idx="3">
                  <c:v>71.8239824982842</c:v>
                </c:pt>
              </c:numCache>
            </c:numRef>
          </c:val>
          <c:smooth val="0"/>
        </c:ser>
        <c:ser>
          <c:idx val="13"/>
          <c:order val="1"/>
          <c:tx>
            <c:strRef>
              <c:f>'[2019年精准营销数据统计（陶钰5.8更新.）.xls]月度数据'!$P$1</c:f>
              <c:strCache>
                <c:ptCount val="1"/>
                <c:pt idx="0">
                  <c:v>用券客单</c:v>
                </c:pt>
              </c:strCache>
            </c:strRef>
          </c:tx>
          <c:spPr>
            <a:ln w="28575" cap="rnd">
              <a:solidFill>
                <a:schemeClr val="accent2">
                  <a:lumMod val="80000"/>
                  <a:lumOff val="20000"/>
                </a:schemeClr>
              </a:solidFill>
              <a:round/>
            </a:ln>
            <a:effectLst/>
          </c:spPr>
          <c:marker>
            <c:symbol val="none"/>
          </c:marker>
          <c:dLbls>
            <c:delete val="1"/>
          </c:dLbls>
          <c:cat>
            <c:strRef>
              <c:f>'[2019年精准营销数据统计（陶钰5.8更新.）.xls]月度数据'!$B$2:$B$5</c:f>
              <c:strCache>
                <c:ptCount val="4"/>
                <c:pt idx="0">
                  <c:v>1月</c:v>
                </c:pt>
                <c:pt idx="1">
                  <c:v>2月</c:v>
                </c:pt>
                <c:pt idx="2">
                  <c:v>3月</c:v>
                </c:pt>
                <c:pt idx="3">
                  <c:v>4月</c:v>
                </c:pt>
              </c:strCache>
            </c:strRef>
          </c:cat>
          <c:val>
            <c:numRef>
              <c:f>'[2019年精准营销数据统计（陶钰5.8更新.）.xls]月度数据'!$P$2:$P$5</c:f>
              <c:numCache>
                <c:formatCode>#,##0.00</c:formatCode>
                <c:ptCount val="4"/>
                <c:pt idx="0">
                  <c:v>72.7429309962281</c:v>
                </c:pt>
                <c:pt idx="1">
                  <c:v>72.467607696726</c:v>
                </c:pt>
                <c:pt idx="2">
                  <c:v>72.379501754386</c:v>
                </c:pt>
                <c:pt idx="3">
                  <c:v>70.8941123163532</c:v>
                </c:pt>
              </c:numCache>
            </c:numRef>
          </c:val>
          <c:smooth val="0"/>
        </c:ser>
        <c:dLbls>
          <c:showLegendKey val="0"/>
          <c:showVal val="0"/>
          <c:showCatName val="0"/>
          <c:showSerName val="0"/>
          <c:showPercent val="0"/>
          <c:showBubbleSize val="0"/>
        </c:dLbls>
        <c:marker val="0"/>
        <c:smooth val="0"/>
        <c:axId val="75280188"/>
        <c:axId val="921543834"/>
      </c:lineChart>
      <c:catAx>
        <c:axId val="7528018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921543834"/>
        <c:crosses val="autoZero"/>
        <c:auto val="1"/>
        <c:lblAlgn val="ctr"/>
        <c:lblOffset val="100"/>
        <c:noMultiLvlLbl val="0"/>
      </c:catAx>
      <c:valAx>
        <c:axId val="921543834"/>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5280188"/>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altLang="en-US"/>
              <a:t>用券客单</a:t>
            </a:r>
            <a:endParaRPr altLang="en-US"/>
          </a:p>
        </c:rich>
      </c:tx>
      <c:layout/>
      <c:overlay val="0"/>
      <c:spPr>
        <a:noFill/>
        <a:ln>
          <a:noFill/>
        </a:ln>
        <a:effectLst/>
      </c:spPr>
    </c:title>
    <c:autoTitleDeleted val="0"/>
    <c:plotArea>
      <c:layout/>
      <c:lineChart>
        <c:grouping val="standard"/>
        <c:varyColors val="0"/>
        <c:ser>
          <c:idx val="0"/>
          <c:order val="0"/>
          <c:tx>
            <c:strRef>
              <c:f>'[2019年精准营销数据统计（陶钰5.8更新）.xls]月度总结'!$C$48</c:f>
              <c:strCache>
                <c:ptCount val="1"/>
                <c:pt idx="0">
                  <c:v>EXP1、2、3</c:v>
                </c:pt>
              </c:strCache>
            </c:strRef>
          </c:tx>
          <c:spPr>
            <a:ln w="28575" cap="rnd">
              <a:solidFill>
                <a:schemeClr val="accent1"/>
              </a:solidFill>
              <a:round/>
            </a:ln>
            <a:effectLst/>
          </c:spPr>
          <c:marker>
            <c:symbol val="none"/>
          </c:marker>
          <c:dLbls>
            <c:delete val="1"/>
          </c:dLbls>
          <c:cat>
            <c:strRef>
              <c:f>'[2019年精准营销数据统计（陶钰5.8更新）.xls]月度总结'!$B$49:$B$52</c:f>
              <c:strCache>
                <c:ptCount val="4"/>
                <c:pt idx="0">
                  <c:v>1月</c:v>
                </c:pt>
                <c:pt idx="1">
                  <c:v>2月</c:v>
                </c:pt>
                <c:pt idx="2">
                  <c:v>3月</c:v>
                </c:pt>
                <c:pt idx="3">
                  <c:v>4月</c:v>
                </c:pt>
              </c:strCache>
            </c:strRef>
          </c:cat>
          <c:val>
            <c:numRef>
              <c:f>'[2019年精准营销数据统计（陶钰5.8更新）.xls]月度总结'!$C$49:$C$52</c:f>
              <c:numCache>
                <c:formatCode>0_ </c:formatCode>
                <c:ptCount val="4"/>
                <c:pt idx="0">
                  <c:v>69.7139651307596</c:v>
                </c:pt>
                <c:pt idx="1">
                  <c:v>70.4843244125326</c:v>
                </c:pt>
                <c:pt idx="2">
                  <c:v>69.6223411863694</c:v>
                </c:pt>
                <c:pt idx="3">
                  <c:v>70.1936047634374</c:v>
                </c:pt>
              </c:numCache>
            </c:numRef>
          </c:val>
          <c:smooth val="0"/>
        </c:ser>
        <c:ser>
          <c:idx val="1"/>
          <c:order val="1"/>
          <c:tx>
            <c:strRef>
              <c:f>'[2019年精准营销数据统计（陶钰5.8更新）.xls]月度总结'!$D$48</c:f>
              <c:strCache>
                <c:ptCount val="1"/>
                <c:pt idx="0">
                  <c:v>EXP4</c:v>
                </c:pt>
              </c:strCache>
            </c:strRef>
          </c:tx>
          <c:spPr>
            <a:ln w="28575" cap="rnd">
              <a:solidFill>
                <a:schemeClr val="accent2"/>
              </a:solidFill>
              <a:round/>
            </a:ln>
            <a:effectLst/>
          </c:spPr>
          <c:marker>
            <c:symbol val="none"/>
          </c:marker>
          <c:dLbls>
            <c:delete val="1"/>
          </c:dLbls>
          <c:cat>
            <c:strRef>
              <c:f>'[2019年精准营销数据统计（陶钰5.8更新）.xls]月度总结'!$B$49:$B$52</c:f>
              <c:strCache>
                <c:ptCount val="4"/>
                <c:pt idx="0">
                  <c:v>1月</c:v>
                </c:pt>
                <c:pt idx="1">
                  <c:v>2月</c:v>
                </c:pt>
                <c:pt idx="2">
                  <c:v>3月</c:v>
                </c:pt>
                <c:pt idx="3">
                  <c:v>4月</c:v>
                </c:pt>
              </c:strCache>
            </c:strRef>
          </c:cat>
          <c:val>
            <c:numRef>
              <c:f>'[2019年精准营销数据统计（陶钰5.8更新）.xls]月度总结'!$D$49:$D$52</c:f>
              <c:numCache>
                <c:formatCode>0_ </c:formatCode>
                <c:ptCount val="4"/>
                <c:pt idx="0">
                  <c:v>97.4610162601626</c:v>
                </c:pt>
                <c:pt idx="1">
                  <c:v>87.0053588516746</c:v>
                </c:pt>
                <c:pt idx="2">
                  <c:v>86.2352536997886</c:v>
                </c:pt>
                <c:pt idx="3">
                  <c:v>74.9660991580917</c:v>
                </c:pt>
              </c:numCache>
            </c:numRef>
          </c:val>
          <c:smooth val="0"/>
        </c:ser>
        <c:dLbls>
          <c:showLegendKey val="0"/>
          <c:showVal val="0"/>
          <c:showCatName val="0"/>
          <c:showSerName val="0"/>
          <c:showPercent val="0"/>
          <c:showBubbleSize val="0"/>
        </c:dLbls>
        <c:marker val="0"/>
        <c:smooth val="0"/>
        <c:axId val="139804195"/>
        <c:axId val="746844717"/>
      </c:lineChart>
      <c:catAx>
        <c:axId val="13980419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46844717"/>
        <c:crosses val="autoZero"/>
        <c:auto val="1"/>
        <c:lblAlgn val="ctr"/>
        <c:lblOffset val="100"/>
        <c:noMultiLvlLbl val="0"/>
      </c:catAx>
      <c:valAx>
        <c:axId val="746844717"/>
        <c:scaling>
          <c:orientation val="minMax"/>
        </c:scaling>
        <c:delete val="0"/>
        <c:axPos val="l"/>
        <c:majorGridlines>
          <c:spPr>
            <a:ln w="9525" cap="flat" cmpd="sng" algn="ctr">
              <a:solidFill>
                <a:schemeClr val="tx1">
                  <a:lumMod val="15000"/>
                  <a:lumOff val="85000"/>
                </a:schemeClr>
              </a:solidFill>
              <a:round/>
            </a:ln>
            <a:effectLst/>
          </c:spPr>
        </c:majorGridlines>
        <c:numFmt formatCode="0_ "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39804195"/>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altLang="en-US"/>
              <a:t>用券率</a:t>
            </a:r>
            <a:endParaRPr altLang="en-US"/>
          </a:p>
        </c:rich>
      </c:tx>
      <c:layout/>
      <c:overlay val="0"/>
      <c:spPr>
        <a:noFill/>
        <a:ln>
          <a:noFill/>
        </a:ln>
        <a:effectLst/>
      </c:spPr>
    </c:title>
    <c:autoTitleDeleted val="0"/>
    <c:plotArea>
      <c:layout/>
      <c:lineChart>
        <c:grouping val="standard"/>
        <c:varyColors val="0"/>
        <c:ser>
          <c:idx val="0"/>
          <c:order val="0"/>
          <c:tx>
            <c:strRef>
              <c:f>'[2019年精准营销数据统计（陶钰5.8更新）.xls]月度总结'!$C$73</c:f>
              <c:strCache>
                <c:ptCount val="1"/>
                <c:pt idx="0">
                  <c:v>EXP1、2、3</c:v>
                </c:pt>
              </c:strCache>
            </c:strRef>
          </c:tx>
          <c:spPr>
            <a:ln w="28575" cap="rnd">
              <a:solidFill>
                <a:schemeClr val="accent1"/>
              </a:solidFill>
              <a:round/>
            </a:ln>
            <a:effectLst/>
          </c:spPr>
          <c:marker>
            <c:symbol val="none"/>
          </c:marker>
          <c:dLbls>
            <c:delete val="1"/>
          </c:dLbls>
          <c:cat>
            <c:strRef>
              <c:f>'[2019年精准营销数据统计（陶钰5.8更新）.xls]月度总结'!$B$74:$B$77</c:f>
              <c:strCache>
                <c:ptCount val="4"/>
                <c:pt idx="0">
                  <c:v>1月</c:v>
                </c:pt>
                <c:pt idx="1">
                  <c:v>2月</c:v>
                </c:pt>
                <c:pt idx="2">
                  <c:v>3月</c:v>
                </c:pt>
                <c:pt idx="3">
                  <c:v>4月</c:v>
                </c:pt>
              </c:strCache>
            </c:strRef>
          </c:cat>
          <c:val>
            <c:numRef>
              <c:f>'[2019年精准营销数据统计（陶钰5.8更新）.xls]月度总结'!$C$74:$C$77</c:f>
              <c:numCache>
                <c:formatCode>0.00%</c:formatCode>
                <c:ptCount val="4"/>
                <c:pt idx="0">
                  <c:v>0.0015238423247928</c:v>
                </c:pt>
                <c:pt idx="1">
                  <c:v>0.0016322977742403</c:v>
                </c:pt>
                <c:pt idx="2">
                  <c:v>0.00179179338075666</c:v>
                </c:pt>
                <c:pt idx="3">
                  <c:v>0.00189351697391195</c:v>
                </c:pt>
              </c:numCache>
            </c:numRef>
          </c:val>
          <c:smooth val="0"/>
        </c:ser>
        <c:ser>
          <c:idx val="1"/>
          <c:order val="1"/>
          <c:tx>
            <c:strRef>
              <c:f>'[2019年精准营销数据统计（陶钰5.8更新）.xls]月度总结'!$D$73</c:f>
              <c:strCache>
                <c:ptCount val="1"/>
                <c:pt idx="0">
                  <c:v>EXP4</c:v>
                </c:pt>
              </c:strCache>
            </c:strRef>
          </c:tx>
          <c:spPr>
            <a:ln w="28575" cap="rnd">
              <a:solidFill>
                <a:schemeClr val="accent2"/>
              </a:solidFill>
              <a:round/>
            </a:ln>
            <a:effectLst/>
          </c:spPr>
          <c:marker>
            <c:symbol val="none"/>
          </c:marker>
          <c:dLbls>
            <c:delete val="1"/>
          </c:dLbls>
          <c:cat>
            <c:strRef>
              <c:f>'[2019年精准营销数据统计（陶钰5.8更新）.xls]月度总结'!$B$74:$B$77</c:f>
              <c:strCache>
                <c:ptCount val="4"/>
                <c:pt idx="0">
                  <c:v>1月</c:v>
                </c:pt>
                <c:pt idx="1">
                  <c:v>2月</c:v>
                </c:pt>
                <c:pt idx="2">
                  <c:v>3月</c:v>
                </c:pt>
                <c:pt idx="3">
                  <c:v>4月</c:v>
                </c:pt>
              </c:strCache>
            </c:strRef>
          </c:cat>
          <c:val>
            <c:numRef>
              <c:f>'[2019年精准营销数据统计（陶钰5.8更新）.xls]月度总结'!$D$74:$D$77</c:f>
              <c:numCache>
                <c:formatCode>0.00%</c:formatCode>
                <c:ptCount val="4"/>
                <c:pt idx="0">
                  <c:v>0.00132397223963898</c:v>
                </c:pt>
                <c:pt idx="1">
                  <c:v>0.00150636601811243</c:v>
                </c:pt>
                <c:pt idx="2">
                  <c:v>0.00263431967162899</c:v>
                </c:pt>
                <c:pt idx="3">
                  <c:v>0.00237069300080058</c:v>
                </c:pt>
              </c:numCache>
            </c:numRef>
          </c:val>
          <c:smooth val="0"/>
        </c:ser>
        <c:dLbls>
          <c:showLegendKey val="0"/>
          <c:showVal val="0"/>
          <c:showCatName val="0"/>
          <c:showSerName val="0"/>
          <c:showPercent val="0"/>
          <c:showBubbleSize val="0"/>
        </c:dLbls>
        <c:marker val="0"/>
        <c:smooth val="0"/>
        <c:axId val="373949420"/>
        <c:axId val="362626674"/>
      </c:lineChart>
      <c:catAx>
        <c:axId val="37394942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362626674"/>
        <c:crosses val="autoZero"/>
        <c:auto val="1"/>
        <c:lblAlgn val="ctr"/>
        <c:lblOffset val="100"/>
        <c:noMultiLvlLbl val="0"/>
      </c:catAx>
      <c:valAx>
        <c:axId val="36262667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373949420"/>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新客有消费</a:t>
            </a:r>
          </a:p>
        </c:rich>
      </c:tx>
      <c:layout/>
      <c:overlay val="0"/>
      <c:spPr>
        <a:noFill/>
        <a:ln>
          <a:noFill/>
        </a:ln>
        <a:effectLst/>
      </c:spPr>
    </c:title>
    <c:autoTitleDeleted val="0"/>
    <c:plotArea>
      <c:layout/>
      <c:barChart>
        <c:barDir val="col"/>
        <c:grouping val="clustered"/>
        <c:varyColors val="0"/>
        <c:ser>
          <c:idx val="3"/>
          <c:order val="0"/>
          <c:tx>
            <c:strRef>
              <c:f>'[2019年精准营销数据统计（陶钰5.8更新.）.xls]月度数据'!$F$109</c:f>
              <c:strCache>
                <c:ptCount val="1"/>
                <c:pt idx="0">
                  <c:v>销售额</c:v>
                </c:pt>
              </c:strCache>
            </c:strRef>
          </c:tx>
          <c:spPr>
            <a:solidFill>
              <a:schemeClr val="accent4"/>
            </a:solidFill>
            <a:ln>
              <a:noFill/>
            </a:ln>
            <a:effectLst/>
          </c:spPr>
          <c:invertIfNegative val="0"/>
          <c:dLbls>
            <c:delete val="1"/>
          </c:dLbls>
          <c:cat>
            <c:strRef>
              <c:f>'[2019年精准营销数据统计（陶钰5.8更新.）.xls]月度数据'!$B$110:$B$113</c:f>
              <c:strCache>
                <c:ptCount val="4"/>
                <c:pt idx="0">
                  <c:v>1月</c:v>
                </c:pt>
                <c:pt idx="1">
                  <c:v>2月</c:v>
                </c:pt>
                <c:pt idx="2">
                  <c:v>3月</c:v>
                </c:pt>
                <c:pt idx="3">
                  <c:v>4月</c:v>
                </c:pt>
              </c:strCache>
            </c:strRef>
          </c:cat>
          <c:val>
            <c:numRef>
              <c:f>'[2019年精准营销数据统计（陶钰5.8更新.）.xls]月度数据'!$F$110:$F$113</c:f>
              <c:numCache>
                <c:formatCode>#,##0</c:formatCode>
                <c:ptCount val="4"/>
                <c:pt idx="0">
                  <c:v>432058.757998427</c:v>
                </c:pt>
                <c:pt idx="1">
                  <c:v>201850.79848679</c:v>
                </c:pt>
                <c:pt idx="2">
                  <c:v>749212.673222984</c:v>
                </c:pt>
                <c:pt idx="3">
                  <c:v>210602.051039717</c:v>
                </c:pt>
              </c:numCache>
            </c:numRef>
          </c:val>
        </c:ser>
        <c:ser>
          <c:idx val="10"/>
          <c:order val="3"/>
          <c:tx>
            <c:strRef>
              <c:f>'[2019年精准营销数据统计（陶钰5.8更新.）.xls]月度数据'!$M$109</c:f>
              <c:strCache>
                <c:ptCount val="1"/>
                <c:pt idx="0">
                  <c:v>用券销售</c:v>
                </c:pt>
              </c:strCache>
            </c:strRef>
          </c:tx>
          <c:spPr>
            <a:solidFill>
              <a:schemeClr val="accent5">
                <a:lumMod val="60000"/>
              </a:schemeClr>
            </a:solidFill>
            <a:ln>
              <a:noFill/>
            </a:ln>
            <a:effectLst/>
          </c:spPr>
          <c:invertIfNegative val="0"/>
          <c:dLbls>
            <c:delete val="1"/>
          </c:dLbls>
          <c:cat>
            <c:strRef>
              <c:f>'[2019年精准营销数据统计（陶钰5.8更新.）.xls]月度数据'!$B$110:$B$113</c:f>
              <c:strCache>
                <c:ptCount val="4"/>
                <c:pt idx="0">
                  <c:v>1月</c:v>
                </c:pt>
                <c:pt idx="1">
                  <c:v>2月</c:v>
                </c:pt>
                <c:pt idx="2">
                  <c:v>3月</c:v>
                </c:pt>
                <c:pt idx="3">
                  <c:v>4月</c:v>
                </c:pt>
              </c:strCache>
            </c:strRef>
          </c:cat>
          <c:val>
            <c:numRef>
              <c:f>'[2019年精准营销数据统计（陶钰5.8更新.）.xls]月度数据'!$M$110:$M$113</c:f>
              <c:numCache>
                <c:formatCode>#,##0</c:formatCode>
                <c:ptCount val="4"/>
                <c:pt idx="0">
                  <c:v>543617.43</c:v>
                </c:pt>
                <c:pt idx="1">
                  <c:v>343806.98</c:v>
                </c:pt>
                <c:pt idx="2">
                  <c:v>707503.42</c:v>
                </c:pt>
                <c:pt idx="3">
                  <c:v>539532.36</c:v>
                </c:pt>
              </c:numCache>
            </c:numRef>
          </c:val>
        </c:ser>
        <c:dLbls>
          <c:showLegendKey val="0"/>
          <c:showVal val="0"/>
          <c:showCatName val="0"/>
          <c:showSerName val="0"/>
          <c:showPercent val="0"/>
          <c:showBubbleSize val="0"/>
        </c:dLbls>
        <c:gapWidth val="219"/>
        <c:overlap val="0"/>
        <c:axId val="755412505"/>
        <c:axId val="223375604"/>
      </c:barChart>
      <c:lineChart>
        <c:grouping val="standard"/>
        <c:varyColors val="0"/>
        <c:ser>
          <c:idx val="7"/>
          <c:order val="1"/>
          <c:tx>
            <c:strRef>
              <c:f>'[2019年精准营销数据统计（陶钰5.8更新.）.xls]月度数据'!$J$109</c:f>
              <c:strCache>
                <c:ptCount val="1"/>
                <c:pt idx="0">
                  <c:v>回头率</c:v>
                </c:pt>
              </c:strCache>
            </c:strRef>
          </c:tx>
          <c:spPr>
            <a:ln w="28575" cap="rnd">
              <a:solidFill>
                <a:schemeClr val="accent2">
                  <a:lumMod val="60000"/>
                </a:schemeClr>
              </a:solidFill>
              <a:round/>
            </a:ln>
            <a:effectLst/>
          </c:spPr>
          <c:marker>
            <c:symbol val="none"/>
          </c:marker>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'[2019年精准营销数据统计（陶钰5.8更新.）.xls]月度数据'!$B$110:$B$113</c:f>
              <c:strCache>
                <c:ptCount val="4"/>
                <c:pt idx="0">
                  <c:v>1月</c:v>
                </c:pt>
                <c:pt idx="1">
                  <c:v>2月</c:v>
                </c:pt>
                <c:pt idx="2">
                  <c:v>3月</c:v>
                </c:pt>
                <c:pt idx="3">
                  <c:v>4月</c:v>
                </c:pt>
              </c:strCache>
            </c:strRef>
          </c:cat>
          <c:val>
            <c:numRef>
              <c:f>'[2019年精准营销数据统计（陶钰5.8更新.）.xls]月度数据'!$J$110:$J$113</c:f>
              <c:numCache>
                <c:formatCode>0.00%</c:formatCode>
                <c:ptCount val="4"/>
                <c:pt idx="0">
                  <c:v>0.0412095825423652</c:v>
                </c:pt>
                <c:pt idx="1">
                  <c:v>0.0292827907562496</c:v>
                </c:pt>
                <c:pt idx="2">
                  <c:v>0.0453415177777435</c:v>
                </c:pt>
                <c:pt idx="3">
                  <c:v>0.0306088843744282</c:v>
                </c:pt>
              </c:numCache>
            </c:numRef>
          </c:val>
          <c:smooth val="0"/>
        </c:ser>
        <c:ser>
          <c:idx val="9"/>
          <c:order val="2"/>
          <c:tx>
            <c:strRef>
              <c:f>'[2019年精准营销数据统计（陶钰5.8更新.）.xls]月度数据'!$L$109</c:f>
              <c:strCache>
                <c:ptCount val="1"/>
                <c:pt idx="0">
                  <c:v>用券率</c:v>
                </c:pt>
              </c:strCache>
            </c:strRef>
          </c:tx>
          <c:spPr>
            <a:ln w="28575" cap="rnd">
              <a:solidFill>
                <a:schemeClr val="accent4">
                  <a:lumMod val="60000"/>
                </a:schemeClr>
              </a:solidFill>
              <a:round/>
            </a:ln>
            <a:effectLst/>
          </c:spPr>
          <c:marker>
            <c:symbol val="none"/>
          </c:marker>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'[2019年精准营销数据统计（陶钰5.8更新.）.xls]月度数据'!$B$110:$B$113</c:f>
              <c:strCache>
                <c:ptCount val="4"/>
                <c:pt idx="0">
                  <c:v>1月</c:v>
                </c:pt>
                <c:pt idx="1">
                  <c:v>2月</c:v>
                </c:pt>
                <c:pt idx="2">
                  <c:v>3月</c:v>
                </c:pt>
                <c:pt idx="3">
                  <c:v>4月</c:v>
                </c:pt>
              </c:strCache>
            </c:strRef>
          </c:cat>
          <c:val>
            <c:numRef>
              <c:f>'[2019年精准营销数据统计（陶钰5.8更新.）.xls]月度数据'!$L$110:$L$113</c:f>
              <c:numCache>
                <c:formatCode>0.00%</c:formatCode>
                <c:ptCount val="4"/>
                <c:pt idx="0">
                  <c:v>0.00422987181400363</c:v>
                </c:pt>
                <c:pt idx="1">
                  <c:v>0.00376886426127658</c:v>
                </c:pt>
                <c:pt idx="2">
                  <c:v>0.00631551677504612</c:v>
                </c:pt>
                <c:pt idx="3">
                  <c:v>0.00454880980170722</c:v>
                </c:pt>
              </c:numCache>
            </c:numRef>
          </c:val>
          <c:smooth val="0"/>
        </c:ser>
        <c:dLbls>
          <c:showLegendKey val="0"/>
          <c:showVal val="0"/>
          <c:showCatName val="0"/>
          <c:showSerName val="0"/>
          <c:showPercent val="0"/>
          <c:showBubbleSize val="0"/>
        </c:dLbls>
        <c:marker val="0"/>
        <c:smooth val="0"/>
        <c:axId val="855999040"/>
        <c:axId val="435968654"/>
      </c:lineChart>
      <c:catAx>
        <c:axId val="75541250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23375604"/>
        <c:crosses val="autoZero"/>
        <c:auto val="1"/>
        <c:lblAlgn val="ctr"/>
        <c:lblOffset val="100"/>
        <c:noMultiLvlLbl val="0"/>
      </c:catAx>
      <c:valAx>
        <c:axId val="2233756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55412505"/>
        <c:crosses val="autoZero"/>
        <c:crossBetween val="between"/>
      </c:valAx>
      <c:catAx>
        <c:axId val="855999040"/>
        <c:scaling>
          <c:orientation val="minMax"/>
        </c:scaling>
        <c:delete val="1"/>
        <c:axPos val="b"/>
        <c:majorTickMark val="none"/>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435968654"/>
        <c:crosses val="autoZero"/>
        <c:auto val="1"/>
        <c:lblAlgn val="ctr"/>
        <c:lblOffset val="100"/>
        <c:noMultiLvlLbl val="0"/>
      </c:catAx>
      <c:valAx>
        <c:axId val="435968654"/>
        <c:scaling>
          <c:orientation val="minMax"/>
        </c:scaling>
        <c:delete val="0"/>
        <c:axPos val="r"/>
        <c:numFmt formatCode="0.0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855999040"/>
        <c:crosses val="max"/>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新客有消费</a:t>
            </a:r>
          </a:p>
        </c:rich>
      </c:tx>
      <c:layout/>
      <c:overlay val="0"/>
      <c:spPr>
        <a:noFill/>
        <a:ln>
          <a:noFill/>
        </a:ln>
        <a:effectLst/>
      </c:spPr>
    </c:title>
    <c:autoTitleDeleted val="0"/>
    <c:plotArea>
      <c:layout/>
      <c:lineChart>
        <c:grouping val="standard"/>
        <c:varyColors val="0"/>
        <c:ser>
          <c:idx val="6"/>
          <c:order val="0"/>
          <c:tx>
            <c:strRef>
              <c:f>'[2019年精准营销数据统计（陶钰5.8更新.）.xls]月度数据'!$I$109</c:f>
              <c:strCache>
                <c:ptCount val="1"/>
                <c:pt idx="0">
                  <c:v>回头客单价</c:v>
                </c:pt>
              </c:strCache>
            </c:strRef>
          </c:tx>
          <c:spPr>
            <a:ln w="28575" cap="rnd">
              <a:solidFill>
                <a:schemeClr val="accent1">
                  <a:lumMod val="60000"/>
                </a:schemeClr>
              </a:solidFill>
              <a:round/>
            </a:ln>
            <a:effectLst/>
          </c:spPr>
          <c:marker>
            <c:symbol val="none"/>
          </c:marker>
          <c:dLbls>
            <c:delete val="1"/>
          </c:dLbls>
          <c:cat>
            <c:strRef>
              <c:f>'[2019年精准营销数据统计（陶钰5.8更新.）.xls]月度数据'!$B$110:$B$113</c:f>
              <c:strCache>
                <c:ptCount val="4"/>
                <c:pt idx="0">
                  <c:v>1月</c:v>
                </c:pt>
                <c:pt idx="1">
                  <c:v>2月</c:v>
                </c:pt>
                <c:pt idx="2">
                  <c:v>3月</c:v>
                </c:pt>
                <c:pt idx="3">
                  <c:v>4月</c:v>
                </c:pt>
              </c:strCache>
            </c:strRef>
          </c:cat>
          <c:val>
            <c:numRef>
              <c:f>'[2019年精准营销数据统计（陶钰5.8更新.）.xls]月度数据'!$I$110:$I$113</c:f>
              <c:numCache>
                <c:formatCode>#,##0.00</c:formatCode>
                <c:ptCount val="4"/>
                <c:pt idx="0">
                  <c:v>76.4350800514072</c:v>
                </c:pt>
                <c:pt idx="1">
                  <c:v>75.1855551532706</c:v>
                </c:pt>
                <c:pt idx="2">
                  <c:v>70.0579319288708</c:v>
                </c:pt>
                <c:pt idx="3">
                  <c:v>71.8690077223283</c:v>
                </c:pt>
              </c:numCache>
            </c:numRef>
          </c:val>
          <c:smooth val="0"/>
        </c:ser>
        <c:ser>
          <c:idx val="13"/>
          <c:order val="1"/>
          <c:tx>
            <c:strRef>
              <c:f>'[2019年精准营销数据统计（陶钰5.8更新.）.xls]月度数据'!$P$109</c:f>
              <c:strCache>
                <c:ptCount val="1"/>
                <c:pt idx="0">
                  <c:v>用券客单</c:v>
                </c:pt>
              </c:strCache>
            </c:strRef>
          </c:tx>
          <c:spPr>
            <a:ln w="28575" cap="rnd">
              <a:solidFill>
                <a:schemeClr val="accent2">
                  <a:lumMod val="80000"/>
                  <a:lumOff val="20000"/>
                </a:schemeClr>
              </a:solidFill>
              <a:round/>
            </a:ln>
            <a:effectLst/>
          </c:spPr>
          <c:marker>
            <c:symbol val="none"/>
          </c:marker>
          <c:dLbls>
            <c:delete val="1"/>
          </c:dLbls>
          <c:cat>
            <c:strRef>
              <c:f>'[2019年精准营销数据统计（陶钰5.8更新.）.xls]月度数据'!$B$110:$B$113</c:f>
              <c:strCache>
                <c:ptCount val="4"/>
                <c:pt idx="0">
                  <c:v>1月</c:v>
                </c:pt>
                <c:pt idx="1">
                  <c:v>2月</c:v>
                </c:pt>
                <c:pt idx="2">
                  <c:v>3月</c:v>
                </c:pt>
                <c:pt idx="3">
                  <c:v>4月</c:v>
                </c:pt>
              </c:strCache>
            </c:strRef>
          </c:cat>
          <c:val>
            <c:numRef>
              <c:f>'[2019年精准营销数据统计（陶钰5.8更新.）.xls]月度数据'!$P$110:$P$113</c:f>
              <c:numCache>
                <c:formatCode>#,##0.00</c:formatCode>
                <c:ptCount val="4"/>
                <c:pt idx="0">
                  <c:v>74.3357623410365</c:v>
                </c:pt>
                <c:pt idx="1">
                  <c:v>76.5887680997995</c:v>
                </c:pt>
                <c:pt idx="2">
                  <c:v>75.1863358129649</c:v>
                </c:pt>
                <c:pt idx="3">
                  <c:v>74.8311178918169</c:v>
                </c:pt>
              </c:numCache>
            </c:numRef>
          </c:val>
          <c:smooth val="0"/>
        </c:ser>
        <c:dLbls>
          <c:showLegendKey val="0"/>
          <c:showVal val="0"/>
          <c:showCatName val="0"/>
          <c:showSerName val="0"/>
          <c:showPercent val="0"/>
          <c:showBubbleSize val="0"/>
        </c:dLbls>
        <c:marker val="0"/>
        <c:smooth val="0"/>
        <c:axId val="786262721"/>
        <c:axId val="723554550"/>
      </c:lineChart>
      <c:catAx>
        <c:axId val="786262721"/>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23554550"/>
        <c:crosses val="autoZero"/>
        <c:auto val="1"/>
        <c:lblAlgn val="ctr"/>
        <c:lblOffset val="100"/>
        <c:noMultiLvlLbl val="0"/>
      </c:catAx>
      <c:valAx>
        <c:axId val="72355455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86262721"/>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人均分流会员销售额</a:t>
            </a:r>
          </a:p>
        </c:rich>
      </c:tx>
      <c:layout/>
      <c:overlay val="0"/>
      <c:spPr>
        <a:noFill/>
        <a:ln>
          <a:noFill/>
        </a:ln>
        <a:effectLst/>
      </c:spPr>
    </c:title>
    <c:autoTitleDeleted val="0"/>
    <c:plotArea>
      <c:layout/>
      <c:lineChart>
        <c:grouping val="standard"/>
        <c:varyColors val="0"/>
        <c:ser>
          <c:idx val="6"/>
          <c:order val="0"/>
          <c:tx>
            <c:strRef>
              <c:f>'[2019年精准营销数据统计（陶钰5.8更新.）.xls]月度数据'!$I$126</c:f>
              <c:strCache>
                <c:ptCount val="1"/>
                <c:pt idx="0">
                  <c:v>EXP</c:v>
                </c:pt>
              </c:strCache>
            </c:strRef>
          </c:tx>
          <c:spPr>
            <a:ln w="28575" cap="rnd">
              <a:solidFill>
                <a:schemeClr val="accent1">
                  <a:lumMod val="60000"/>
                </a:schemeClr>
              </a:solidFill>
              <a:round/>
            </a:ln>
            <a:effectLst/>
          </c:spPr>
          <c:marker>
            <c:symbol val="none"/>
          </c:marker>
          <c:dLbls>
            <c:delete val="1"/>
          </c:dLbls>
          <c:cat>
            <c:strRef>
              <c:f>'[2019年精准营销数据统计（陶钰5.8更新.）.xls]月度数据'!$B$127:$B$130</c:f>
              <c:strCache>
                <c:ptCount val="4"/>
                <c:pt idx="0">
                  <c:v>1月</c:v>
                </c:pt>
                <c:pt idx="1">
                  <c:v>2月</c:v>
                </c:pt>
                <c:pt idx="2">
                  <c:v>3月</c:v>
                </c:pt>
                <c:pt idx="3">
                  <c:v>4月</c:v>
                </c:pt>
              </c:strCache>
            </c:strRef>
          </c:cat>
          <c:val>
            <c:numRef>
              <c:f>'[2019年精准营销数据统计（陶钰5.8更新.）.xls]月度数据'!$I$127:$I$130</c:f>
              <c:numCache>
                <c:formatCode>#,##0.0000;\-#,##0.0000</c:formatCode>
                <c:ptCount val="4"/>
                <c:pt idx="0">
                  <c:v>0.368401552702748</c:v>
                </c:pt>
                <c:pt idx="1">
                  <c:v>0.324817520435577</c:v>
                </c:pt>
                <c:pt idx="2">
                  <c:v>0.368214115555106</c:v>
                </c:pt>
                <c:pt idx="3">
                  <c:v>0.282885348661523</c:v>
                </c:pt>
              </c:numCache>
            </c:numRef>
          </c:val>
          <c:smooth val="0"/>
        </c:ser>
        <c:ser>
          <c:idx val="7"/>
          <c:order val="1"/>
          <c:tx>
            <c:strRef>
              <c:f>'[2019年精准营销数据统计（陶钰5.8更新.）.xls]月度数据'!$J$126</c:f>
              <c:strCache>
                <c:ptCount val="1"/>
                <c:pt idx="0">
                  <c:v>DFF</c:v>
                </c:pt>
              </c:strCache>
            </c:strRef>
          </c:tx>
          <c:spPr>
            <a:ln w="28575" cap="rnd">
              <a:solidFill>
                <a:schemeClr val="accent2">
                  <a:lumMod val="60000"/>
                </a:schemeClr>
              </a:solidFill>
              <a:round/>
            </a:ln>
            <a:effectLst/>
          </c:spPr>
          <c:marker>
            <c:symbol val="none"/>
          </c:marker>
          <c:dLbls>
            <c:delete val="1"/>
          </c:dLbls>
          <c:cat>
            <c:strRef>
              <c:f>'[2019年精准营销数据统计（陶钰5.8更新.）.xls]月度数据'!$B$127:$B$130</c:f>
              <c:strCache>
                <c:ptCount val="4"/>
                <c:pt idx="0">
                  <c:v>1月</c:v>
                </c:pt>
                <c:pt idx="1">
                  <c:v>2月</c:v>
                </c:pt>
                <c:pt idx="2">
                  <c:v>3月</c:v>
                </c:pt>
                <c:pt idx="3">
                  <c:v>4月</c:v>
                </c:pt>
              </c:strCache>
            </c:strRef>
          </c:cat>
          <c:val>
            <c:numRef>
              <c:f>'[2019年精准营销数据统计（陶钰5.8更新.）.xls]月度数据'!$J$127:$J$130</c:f>
              <c:numCache>
                <c:formatCode>#,##0.0000;\-#,##0.0000</c:formatCode>
                <c:ptCount val="4"/>
                <c:pt idx="0">
                  <c:v>0.359760651632162</c:v>
                </c:pt>
                <c:pt idx="1">
                  <c:v>0.316151412366662</c:v>
                </c:pt>
                <c:pt idx="2">
                  <c:v>0.351164098377413</c:v>
                </c:pt>
                <c:pt idx="3">
                  <c:v>0.275817071580922</c:v>
                </c:pt>
              </c:numCache>
            </c:numRef>
          </c:val>
          <c:smooth val="0"/>
        </c:ser>
        <c:dLbls>
          <c:showLegendKey val="0"/>
          <c:showVal val="0"/>
          <c:showCatName val="0"/>
          <c:showSerName val="0"/>
          <c:showPercent val="0"/>
          <c:showBubbleSize val="0"/>
        </c:dLbls>
        <c:marker val="0"/>
        <c:smooth val="0"/>
        <c:axId val="208002240"/>
        <c:axId val="233423120"/>
      </c:lineChart>
      <c:catAx>
        <c:axId val="20800224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33423120"/>
        <c:crosses val="autoZero"/>
        <c:auto val="1"/>
        <c:lblAlgn val="ctr"/>
        <c:lblOffset val="100"/>
        <c:noMultiLvlLbl val="0"/>
      </c:catAx>
      <c:valAx>
        <c:axId val="233423120"/>
        <c:scaling>
          <c:orientation val="minMax"/>
        </c:scaling>
        <c:delete val="0"/>
        <c:axPos val="l"/>
        <c:majorGridlines>
          <c:spPr>
            <a:ln w="9525" cap="flat" cmpd="sng" algn="ctr">
              <a:solidFill>
                <a:schemeClr val="tx1">
                  <a:lumMod val="15000"/>
                  <a:lumOff val="85000"/>
                </a:schemeClr>
              </a:solidFill>
              <a:round/>
            </a:ln>
            <a:effectLst/>
          </c:spPr>
        </c:majorGridlines>
        <c:numFmt formatCode="#,##0.0000;\-#,##0.000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08002240"/>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用券客单</a:t>
            </a:r>
          </a:p>
        </c:rich>
      </c:tx>
      <c:layout/>
      <c:overlay val="0"/>
      <c:spPr>
        <a:noFill/>
        <a:ln>
          <a:noFill/>
        </a:ln>
        <a:effectLst/>
      </c:spPr>
    </c:title>
    <c:autoTitleDeleted val="0"/>
    <c:plotArea>
      <c:layout/>
      <c:lineChart>
        <c:grouping val="standard"/>
        <c:varyColors val="0"/>
        <c:ser>
          <c:idx val="0"/>
          <c:order val="0"/>
          <c:tx>
            <c:strRef>
              <c:f>'[2019年精准营销数据统计（陶钰5.8更新.）.xls]月度数据'!$C$157</c:f>
              <c:strCache>
                <c:ptCount val="1"/>
                <c:pt idx="0">
                  <c:v>EXP1、2、3</c:v>
                </c:pt>
              </c:strCache>
            </c:strRef>
          </c:tx>
          <c:spPr>
            <a:ln w="28575" cap="rnd">
              <a:solidFill>
                <a:schemeClr val="accent1"/>
              </a:solidFill>
              <a:round/>
            </a:ln>
            <a:effectLst/>
          </c:spPr>
          <c:marker>
            <c:symbol val="none"/>
          </c:marker>
          <c:dLbls>
            <c:delete val="1"/>
          </c:dLbls>
          <c:cat>
            <c:strRef>
              <c:f>'[2019年精准营销数据统计（陶钰5.8更新.）.xls]月度数据'!$B$158:$B$161</c:f>
              <c:strCache>
                <c:ptCount val="4"/>
                <c:pt idx="0">
                  <c:v>1月</c:v>
                </c:pt>
                <c:pt idx="1">
                  <c:v>2月</c:v>
                </c:pt>
                <c:pt idx="2">
                  <c:v>3月</c:v>
                </c:pt>
                <c:pt idx="3">
                  <c:v>4月</c:v>
                </c:pt>
              </c:strCache>
            </c:strRef>
          </c:cat>
          <c:val>
            <c:numRef>
              <c:f>'[2019年精准营销数据统计（陶钰5.8更新.）.xls]月度数据'!$C$158:$C$161</c:f>
              <c:numCache>
                <c:formatCode>0_ </c:formatCode>
                <c:ptCount val="4"/>
                <c:pt idx="0">
                  <c:v>68.8291123485097</c:v>
                </c:pt>
                <c:pt idx="1">
                  <c:v>71.7419575856444</c:v>
                </c:pt>
                <c:pt idx="2">
                  <c:v>69.3076047205291</c:v>
                </c:pt>
                <c:pt idx="3">
                  <c:v>69.9208939112835</c:v>
                </c:pt>
              </c:numCache>
            </c:numRef>
          </c:val>
          <c:smooth val="0"/>
        </c:ser>
        <c:ser>
          <c:idx val="1"/>
          <c:order val="1"/>
          <c:tx>
            <c:strRef>
              <c:f>'[2019年精准营销数据统计（陶钰5.8更新.）.xls]月度数据'!$D$157</c:f>
              <c:strCache>
                <c:ptCount val="1"/>
                <c:pt idx="0">
                  <c:v>EXP4</c:v>
                </c:pt>
              </c:strCache>
            </c:strRef>
          </c:tx>
          <c:spPr>
            <a:ln w="28575" cap="rnd">
              <a:solidFill>
                <a:schemeClr val="accent2"/>
              </a:solidFill>
              <a:round/>
            </a:ln>
            <a:effectLst/>
          </c:spPr>
          <c:marker>
            <c:symbol val="none"/>
          </c:marker>
          <c:dLbls>
            <c:delete val="1"/>
          </c:dLbls>
          <c:cat>
            <c:strRef>
              <c:f>'[2019年精准营销数据统计（陶钰5.8更新.）.xls]月度数据'!$B$158:$B$161</c:f>
              <c:strCache>
                <c:ptCount val="4"/>
                <c:pt idx="0">
                  <c:v>1月</c:v>
                </c:pt>
                <c:pt idx="1">
                  <c:v>2月</c:v>
                </c:pt>
                <c:pt idx="2">
                  <c:v>3月</c:v>
                </c:pt>
                <c:pt idx="3">
                  <c:v>4月</c:v>
                </c:pt>
              </c:strCache>
            </c:strRef>
          </c:cat>
          <c:val>
            <c:numRef>
              <c:f>'[2019年精准营销数据统计（陶钰5.8更新.）.xls]月度数据'!$D$158:$D$161</c:f>
              <c:numCache>
                <c:formatCode>0_ </c:formatCode>
                <c:ptCount val="4"/>
                <c:pt idx="0">
                  <c:v>102.192932891466</c:v>
                </c:pt>
                <c:pt idx="1">
                  <c:v>98.5697410604192</c:v>
                </c:pt>
                <c:pt idx="2">
                  <c:v>101.867263095939</c:v>
                </c:pt>
                <c:pt idx="3">
                  <c:v>97.5576736924278</c:v>
                </c:pt>
              </c:numCache>
            </c:numRef>
          </c:val>
          <c:smooth val="0"/>
        </c:ser>
        <c:dLbls>
          <c:showLegendKey val="0"/>
          <c:showVal val="0"/>
          <c:showCatName val="0"/>
          <c:showSerName val="0"/>
          <c:showPercent val="0"/>
          <c:showBubbleSize val="0"/>
        </c:dLbls>
        <c:marker val="0"/>
        <c:smooth val="0"/>
        <c:axId val="302214847"/>
        <c:axId val="735578497"/>
      </c:lineChart>
      <c:catAx>
        <c:axId val="30221484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35578497"/>
        <c:crosses val="autoZero"/>
        <c:auto val="1"/>
        <c:lblAlgn val="ctr"/>
        <c:lblOffset val="100"/>
        <c:noMultiLvlLbl val="0"/>
      </c:catAx>
      <c:valAx>
        <c:axId val="735578497"/>
        <c:scaling>
          <c:orientation val="minMax"/>
        </c:scaling>
        <c:delete val="0"/>
        <c:axPos val="l"/>
        <c:majorGridlines>
          <c:spPr>
            <a:ln w="9525" cap="flat" cmpd="sng" algn="ctr">
              <a:solidFill>
                <a:schemeClr val="tx1">
                  <a:lumMod val="15000"/>
                  <a:lumOff val="85000"/>
                </a:schemeClr>
              </a:solidFill>
              <a:round/>
            </a:ln>
            <a:effectLst/>
          </c:spPr>
        </c:majorGridlines>
        <c:numFmt formatCode="0_ "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302214847"/>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Tx/>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buFontTx/>
              <a:buNone/>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13317" name="备注占位符 4"/>
          <p:cNvSpPr>
            <a:spLocks noGrp="1" noChangeArrowheads="1"/>
          </p:cNvSpPr>
          <p:nvPr>
            <p:ph type="body" sz="quarter" idx="4294967295"/>
          </p:nvPr>
        </p:nvSpPr>
        <p:spPr bwMode="auto">
          <a:xfrm>
            <a:off x="685800" y="4343400"/>
            <a:ext cx="5486400" cy="41148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Tx/>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200150"/>
            <a:ext cx="8229600" cy="339407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6" name="日期占位符 3"/>
          <p:cNvSpPr>
            <a:spLocks noGrp="1"/>
          </p:cNvSpPr>
          <p:nvPr>
            <p:ph type="dt" sz="half" idx="2"/>
          </p:nvPr>
        </p:nvSpPr>
        <p:spPr>
          <a:xfrm>
            <a:off x="457200" y="4767263"/>
            <a:ext cx="2133600" cy="274638"/>
          </a:xfrm>
          <a:prstGeom prst="rect">
            <a:avLst/>
          </a:prstGeom>
        </p:spPr>
        <p:txBody>
          <a:bodyPr/>
          <a:lstStyle>
            <a:lvl1pPr>
              <a:buFontTx/>
              <a:buNone/>
              <a:defRPr dirty="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页脚占位符 4"/>
          <p:cNvSpPr>
            <a:spLocks noGrp="1"/>
          </p:cNvSpPr>
          <p:nvPr>
            <p:ph type="ftr" sz="quarter" idx="3"/>
          </p:nvPr>
        </p:nvSpPr>
        <p:spPr>
          <a:xfrm>
            <a:off x="3124200" y="4767263"/>
            <a:ext cx="2895600" cy="274638"/>
          </a:xfrm>
          <a:prstGeom prst="rect">
            <a:avLst/>
          </a:prstGeom>
        </p:spPr>
        <p:txBody>
          <a:bodyPr/>
          <a:lstStyle>
            <a:lvl1pPr>
              <a:buFontTx/>
              <a:buNone/>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灯片编号占位符 5"/>
          <p:cNvSpPr>
            <a:spLocks noGrp="1"/>
          </p:cNvSpPr>
          <p:nvPr>
            <p:ph type="sldNum" sz="quarter" idx="4"/>
          </p:nvPr>
        </p:nvSpPr>
        <p:spPr>
          <a:xfrm>
            <a:off x="6553200" y="4767263"/>
            <a:ext cx="2133600" cy="274638"/>
          </a:xfrm>
          <a:prstGeom prst="rect">
            <a:avLst/>
          </a:prstGeom>
        </p:spPr>
        <p:txBody>
          <a:bodyPr vert="horz" wrap="square" lIns="91440" tIns="45720" rIns="91440" bIns="45720" numCol="1" anchor="t" anchorCtr="0" compatLnSpc="1"/>
          <a:lstStyle/>
          <a:p>
            <a:pPr lvl="0" eaLnBrk="1" hangingPunct="1"/>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6" name="日期占位符 3"/>
          <p:cNvSpPr>
            <a:spLocks noGrp="1"/>
          </p:cNvSpPr>
          <p:nvPr>
            <p:ph type="dt" sz="half" idx="2"/>
          </p:nvPr>
        </p:nvSpPr>
        <p:spPr>
          <a:xfrm>
            <a:off x="457200" y="4767263"/>
            <a:ext cx="2133600" cy="274638"/>
          </a:xfrm>
          <a:prstGeom prst="rect">
            <a:avLst/>
          </a:prstGeom>
        </p:spPr>
        <p:txBody>
          <a:bodyPr/>
          <a:lstStyle>
            <a:lvl1pPr>
              <a:buFontTx/>
              <a:buNone/>
              <a:defRPr dirty="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页脚占位符 4"/>
          <p:cNvSpPr>
            <a:spLocks noGrp="1"/>
          </p:cNvSpPr>
          <p:nvPr>
            <p:ph type="ftr" sz="quarter" idx="3"/>
          </p:nvPr>
        </p:nvSpPr>
        <p:spPr>
          <a:xfrm>
            <a:off x="3124200" y="4767263"/>
            <a:ext cx="2895600" cy="274638"/>
          </a:xfrm>
          <a:prstGeom prst="rect">
            <a:avLst/>
          </a:prstGeom>
        </p:spPr>
        <p:txBody>
          <a:bodyPr/>
          <a:lstStyle>
            <a:lvl1pPr>
              <a:buFontTx/>
              <a:buNone/>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灯片编号占位符 5"/>
          <p:cNvSpPr>
            <a:spLocks noGrp="1"/>
          </p:cNvSpPr>
          <p:nvPr>
            <p:ph type="sldNum" sz="quarter" idx="4"/>
          </p:nvPr>
        </p:nvSpPr>
        <p:spPr>
          <a:xfrm>
            <a:off x="6553200" y="4767263"/>
            <a:ext cx="2133600" cy="274638"/>
          </a:xfrm>
          <a:prstGeom prst="rect">
            <a:avLst/>
          </a:prstGeom>
        </p:spPr>
        <p:txBody>
          <a:bodyPr vert="horz" wrap="square" lIns="91440" tIns="45720" rIns="91440" bIns="45720" numCol="1" anchor="t" anchorCtr="0" compatLnSpc="1"/>
          <a:lstStyle/>
          <a:p>
            <a:pPr lvl="0" eaLnBrk="1" hangingPunct="1"/>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6" name="Rectangle 5"/>
          <p:cNvSpPr>
            <a:spLocks noGrp="1" noChangeArrowheads="1"/>
          </p:cNvSpPr>
          <p:nvPr>
            <p:ph type="ftr" sz="quarter" idx="3"/>
          </p:nvPr>
        </p:nvSpPr>
        <p:spPr>
          <a:xfrm>
            <a:off x="6248400" y="4711700"/>
            <a:ext cx="2895600" cy="431800"/>
          </a:xfrm>
          <a:prstGeom prst="rect">
            <a:avLst/>
          </a:prstGeom>
        </p:spPr>
        <p:txBody>
          <a:bodyPr/>
          <a:lstStyle>
            <a:lvl1pPr>
              <a:buFontTx/>
              <a:buNone/>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2400" b="0" i="0" u="none" strike="noStrike" kern="1200" cap="none" spc="0" normalizeH="0" baseline="0" noProof="0">
                <a:ln>
                  <a:noFill/>
                </a:ln>
                <a:solidFill>
                  <a:schemeClr val="tx1"/>
                </a:solidFill>
                <a:effectLst/>
                <a:uLnTx/>
                <a:uFillTx/>
                <a:latin typeface="Arial" panose="020B0604020202020204" pitchFamily="34" charset="0"/>
                <a:ea typeface="+mn-ea"/>
                <a:cs typeface="+mn-cs"/>
              </a:rPr>
              <a:t>】</a:t>
            </a:r>
            <a:endPar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57200" y="1200150"/>
            <a:ext cx="8229600" cy="3394075"/>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6" name="日期占位符 3"/>
          <p:cNvSpPr>
            <a:spLocks noGrp="1"/>
          </p:cNvSpPr>
          <p:nvPr>
            <p:ph type="dt" sz="half" idx="2"/>
          </p:nvPr>
        </p:nvSpPr>
        <p:spPr>
          <a:xfrm>
            <a:off x="457200" y="4767263"/>
            <a:ext cx="2133600" cy="274638"/>
          </a:xfrm>
          <a:prstGeom prst="rect">
            <a:avLst/>
          </a:prstGeom>
        </p:spPr>
        <p:txBody>
          <a:bodyPr/>
          <a:lstStyle>
            <a:lvl1pPr>
              <a:buFontTx/>
              <a:buNone/>
              <a:defRPr dirty="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页脚占位符 4"/>
          <p:cNvSpPr>
            <a:spLocks noGrp="1"/>
          </p:cNvSpPr>
          <p:nvPr>
            <p:ph type="ftr" sz="quarter" idx="3"/>
          </p:nvPr>
        </p:nvSpPr>
        <p:spPr>
          <a:xfrm>
            <a:off x="3124200" y="4767263"/>
            <a:ext cx="2895600" cy="274638"/>
          </a:xfrm>
          <a:prstGeom prst="rect">
            <a:avLst/>
          </a:prstGeom>
        </p:spPr>
        <p:txBody>
          <a:bodyPr/>
          <a:lstStyle>
            <a:lvl1pPr>
              <a:buFontTx/>
              <a:buNone/>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灯片编号占位符 5"/>
          <p:cNvSpPr>
            <a:spLocks noGrp="1"/>
          </p:cNvSpPr>
          <p:nvPr>
            <p:ph type="sldNum" sz="quarter" idx="4"/>
          </p:nvPr>
        </p:nvSpPr>
        <p:spPr>
          <a:xfrm>
            <a:off x="6553200" y="4767263"/>
            <a:ext cx="2133600" cy="274638"/>
          </a:xfrm>
          <a:prstGeom prst="rect">
            <a:avLst/>
          </a:prstGeom>
        </p:spPr>
        <p:txBody>
          <a:bodyPr vert="horz" wrap="square" lIns="91440" tIns="45720" rIns="91440" bIns="45720" numCol="1" anchor="t" anchorCtr="0" compatLnSpc="1"/>
          <a:lstStyle/>
          <a:p>
            <a:pPr lvl="0" eaLnBrk="1" hangingPunct="1"/>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6" name="日期占位符 3"/>
          <p:cNvSpPr>
            <a:spLocks noGrp="1"/>
          </p:cNvSpPr>
          <p:nvPr>
            <p:ph type="dt" sz="half" idx="2"/>
          </p:nvPr>
        </p:nvSpPr>
        <p:spPr>
          <a:xfrm>
            <a:off x="457200" y="4767263"/>
            <a:ext cx="2133600" cy="274638"/>
          </a:xfrm>
          <a:prstGeom prst="rect">
            <a:avLst/>
          </a:prstGeom>
        </p:spPr>
        <p:txBody>
          <a:bodyPr/>
          <a:lstStyle>
            <a:lvl1pPr>
              <a:buFontTx/>
              <a:buNone/>
              <a:defRPr dirty="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页脚占位符 4"/>
          <p:cNvSpPr>
            <a:spLocks noGrp="1"/>
          </p:cNvSpPr>
          <p:nvPr>
            <p:ph type="ftr" sz="quarter" idx="3"/>
          </p:nvPr>
        </p:nvSpPr>
        <p:spPr>
          <a:xfrm>
            <a:off x="3124200" y="4767263"/>
            <a:ext cx="2895600" cy="274638"/>
          </a:xfrm>
          <a:prstGeom prst="rect">
            <a:avLst/>
          </a:prstGeom>
        </p:spPr>
        <p:txBody>
          <a:bodyPr/>
          <a:lstStyle>
            <a:lvl1pPr>
              <a:buFontTx/>
              <a:buNone/>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灯片编号占位符 5"/>
          <p:cNvSpPr>
            <a:spLocks noGrp="1"/>
          </p:cNvSpPr>
          <p:nvPr>
            <p:ph type="sldNum" sz="quarter" idx="4"/>
          </p:nvPr>
        </p:nvSpPr>
        <p:spPr>
          <a:xfrm>
            <a:off x="6553200" y="4767263"/>
            <a:ext cx="2133600" cy="274638"/>
          </a:xfrm>
          <a:prstGeom prst="rect">
            <a:avLst/>
          </a:prstGeom>
        </p:spPr>
        <p:txBody>
          <a:bodyPr vert="horz" wrap="square" lIns="91440" tIns="45720" rIns="91440" bIns="45720" numCol="1" anchor="t" anchorCtr="0" compatLnSpc="1"/>
          <a:lstStyle/>
          <a:p>
            <a:pPr lvl="0" eaLnBrk="1" hangingPunct="1"/>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6" name="日期占位符 3"/>
          <p:cNvSpPr>
            <a:spLocks noGrp="1"/>
          </p:cNvSpPr>
          <p:nvPr>
            <p:ph type="dt" sz="half" idx="12"/>
          </p:nvPr>
        </p:nvSpPr>
        <p:spPr>
          <a:xfrm>
            <a:off x="457200" y="4767263"/>
            <a:ext cx="2133600" cy="274638"/>
          </a:xfrm>
          <a:prstGeom prst="rect">
            <a:avLst/>
          </a:prstGeom>
        </p:spPr>
        <p:txBody>
          <a:bodyPr/>
          <a:lstStyle>
            <a:lvl1pPr>
              <a:buFontTx/>
              <a:buNone/>
              <a:defRPr dirty="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页脚占位符 4"/>
          <p:cNvSpPr>
            <a:spLocks noGrp="1"/>
          </p:cNvSpPr>
          <p:nvPr>
            <p:ph type="ftr" sz="quarter" idx="3"/>
          </p:nvPr>
        </p:nvSpPr>
        <p:spPr>
          <a:xfrm>
            <a:off x="3124200" y="4767263"/>
            <a:ext cx="2895600" cy="274638"/>
          </a:xfrm>
          <a:prstGeom prst="rect">
            <a:avLst/>
          </a:prstGeom>
        </p:spPr>
        <p:txBody>
          <a:bodyPr/>
          <a:lstStyle>
            <a:lvl1pPr>
              <a:buFontTx/>
              <a:buNone/>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灯片编号占位符 5"/>
          <p:cNvSpPr>
            <a:spLocks noGrp="1"/>
          </p:cNvSpPr>
          <p:nvPr>
            <p:ph type="sldNum" sz="quarter" idx="4"/>
          </p:nvPr>
        </p:nvSpPr>
        <p:spPr>
          <a:xfrm>
            <a:off x="6553200" y="4767263"/>
            <a:ext cx="2133600" cy="274638"/>
          </a:xfrm>
          <a:prstGeom prst="rect">
            <a:avLst/>
          </a:prstGeom>
        </p:spPr>
        <p:txBody>
          <a:bodyPr vert="horz" wrap="square" lIns="91440" tIns="45720" rIns="91440" bIns="45720" numCol="1" anchor="t" anchorCtr="0" compatLnSpc="1"/>
          <a:lstStyle/>
          <a:p>
            <a:pPr lvl="0" eaLnBrk="1" hangingPunct="1"/>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3"/>
          <p:cNvSpPr>
            <a:spLocks noGrp="1"/>
          </p:cNvSpPr>
          <p:nvPr>
            <p:ph type="dt" sz="half" idx="12"/>
          </p:nvPr>
        </p:nvSpPr>
        <p:spPr>
          <a:xfrm>
            <a:off x="457200" y="4767263"/>
            <a:ext cx="2133600" cy="274638"/>
          </a:xfrm>
          <a:prstGeom prst="rect">
            <a:avLst/>
          </a:prstGeom>
        </p:spPr>
        <p:txBody>
          <a:bodyPr/>
          <a:lstStyle>
            <a:lvl1pPr>
              <a:buFontTx/>
              <a:buNone/>
              <a:defRPr dirty="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页脚占位符 4"/>
          <p:cNvSpPr>
            <a:spLocks noGrp="1"/>
          </p:cNvSpPr>
          <p:nvPr>
            <p:ph type="ftr" sz="quarter" idx="13"/>
          </p:nvPr>
        </p:nvSpPr>
        <p:spPr>
          <a:xfrm>
            <a:off x="3124200" y="4767263"/>
            <a:ext cx="2895600" cy="274638"/>
          </a:xfrm>
          <a:prstGeom prst="rect">
            <a:avLst/>
          </a:prstGeom>
        </p:spPr>
        <p:txBody>
          <a:bodyPr/>
          <a:lstStyle>
            <a:lvl1pPr>
              <a:buFontTx/>
              <a:buNone/>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 name="灯片编号占位符 5"/>
          <p:cNvSpPr>
            <a:spLocks noGrp="1"/>
          </p:cNvSpPr>
          <p:nvPr>
            <p:ph type="sldNum" sz="quarter" idx="14"/>
          </p:nvPr>
        </p:nvSpPr>
        <p:spPr>
          <a:xfrm>
            <a:off x="6553200" y="4767263"/>
            <a:ext cx="2133600" cy="274638"/>
          </a:xfrm>
          <a:prstGeom prst="rect">
            <a:avLst/>
          </a:prstGeom>
        </p:spPr>
        <p:txBody>
          <a:bodyPr vert="horz" wrap="square" lIns="91440" tIns="45720" rIns="91440" bIns="45720" numCol="1" anchor="t" anchorCtr="0" compatLnSpc="1"/>
          <a:lstStyle/>
          <a:p>
            <a:pPr lvl="0" eaLnBrk="1" hangingPunct="1"/>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noProof="1" smtClean="0"/>
              <a:t>单击此处编辑母版标题样式</a:t>
            </a:r>
            <a:endParaRPr lang="zh-CN" altLang="en-US" noProof="1"/>
          </a:p>
        </p:txBody>
      </p:sp>
      <p:sp>
        <p:nvSpPr>
          <p:cNvPr id="6" name="日期占位符 3"/>
          <p:cNvSpPr>
            <a:spLocks noGrp="1"/>
          </p:cNvSpPr>
          <p:nvPr>
            <p:ph type="dt" sz="half" idx="2"/>
          </p:nvPr>
        </p:nvSpPr>
        <p:spPr>
          <a:xfrm>
            <a:off x="457200" y="4767263"/>
            <a:ext cx="2133600" cy="274638"/>
          </a:xfrm>
          <a:prstGeom prst="rect">
            <a:avLst/>
          </a:prstGeom>
        </p:spPr>
        <p:txBody>
          <a:bodyPr/>
          <a:lstStyle>
            <a:lvl1pPr>
              <a:buFontTx/>
              <a:buNone/>
              <a:defRPr dirty="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页脚占位符 4"/>
          <p:cNvSpPr>
            <a:spLocks noGrp="1"/>
          </p:cNvSpPr>
          <p:nvPr>
            <p:ph type="ftr" sz="quarter" idx="3"/>
          </p:nvPr>
        </p:nvSpPr>
        <p:spPr>
          <a:xfrm>
            <a:off x="3124200" y="4767263"/>
            <a:ext cx="2895600" cy="274638"/>
          </a:xfrm>
          <a:prstGeom prst="rect">
            <a:avLst/>
          </a:prstGeom>
        </p:spPr>
        <p:txBody>
          <a:bodyPr/>
          <a:lstStyle>
            <a:lvl1pPr>
              <a:buFontTx/>
              <a:buNone/>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灯片编号占位符 5"/>
          <p:cNvSpPr>
            <a:spLocks noGrp="1"/>
          </p:cNvSpPr>
          <p:nvPr>
            <p:ph type="sldNum" sz="quarter" idx="4"/>
          </p:nvPr>
        </p:nvSpPr>
        <p:spPr>
          <a:xfrm>
            <a:off x="6553200" y="4767263"/>
            <a:ext cx="2133600" cy="274638"/>
          </a:xfrm>
          <a:prstGeom prst="rect">
            <a:avLst/>
          </a:prstGeom>
        </p:spPr>
        <p:txBody>
          <a:bodyPr vert="horz" wrap="square" lIns="91440" tIns="45720" rIns="91440" bIns="45720" numCol="1" anchor="t" anchorCtr="0" compatLnSpc="1"/>
          <a:lstStyle/>
          <a:p>
            <a:pPr lvl="0" eaLnBrk="1" hangingPunct="1"/>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6" name="日期占位符 3"/>
          <p:cNvSpPr>
            <a:spLocks noGrp="1"/>
          </p:cNvSpPr>
          <p:nvPr>
            <p:ph type="dt" sz="half" idx="2"/>
          </p:nvPr>
        </p:nvSpPr>
        <p:spPr>
          <a:xfrm>
            <a:off x="457200" y="4767263"/>
            <a:ext cx="2133600" cy="274638"/>
          </a:xfrm>
          <a:prstGeom prst="rect">
            <a:avLst/>
          </a:prstGeom>
        </p:spPr>
        <p:txBody>
          <a:bodyPr/>
          <a:lstStyle>
            <a:lvl1pPr>
              <a:buFontTx/>
              <a:buNone/>
              <a:defRPr dirty="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页脚占位符 4"/>
          <p:cNvSpPr>
            <a:spLocks noGrp="1"/>
          </p:cNvSpPr>
          <p:nvPr>
            <p:ph type="ftr" sz="quarter" idx="3"/>
          </p:nvPr>
        </p:nvSpPr>
        <p:spPr>
          <a:xfrm>
            <a:off x="3124200" y="4767263"/>
            <a:ext cx="2895600" cy="274638"/>
          </a:xfrm>
          <a:prstGeom prst="rect">
            <a:avLst/>
          </a:prstGeom>
        </p:spPr>
        <p:txBody>
          <a:bodyPr/>
          <a:lstStyle>
            <a:lvl1pPr>
              <a:buFontTx/>
              <a:buNone/>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灯片编号占位符 5"/>
          <p:cNvSpPr>
            <a:spLocks noGrp="1"/>
          </p:cNvSpPr>
          <p:nvPr>
            <p:ph type="sldNum" sz="quarter" idx="4"/>
          </p:nvPr>
        </p:nvSpPr>
        <p:spPr>
          <a:xfrm>
            <a:off x="6553200" y="4767263"/>
            <a:ext cx="2133600" cy="274638"/>
          </a:xfrm>
          <a:prstGeom prst="rect">
            <a:avLst/>
          </a:prstGeom>
        </p:spPr>
        <p:txBody>
          <a:bodyPr vert="horz" wrap="square" lIns="91440" tIns="45720" rIns="91440" bIns="45720" numCol="1" anchor="t" anchorCtr="0" compatLnSpc="1"/>
          <a:lstStyle/>
          <a:p>
            <a:pPr lvl="0" eaLnBrk="1" hangingPunct="1"/>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6" name="日期占位符 3"/>
          <p:cNvSpPr>
            <a:spLocks noGrp="1"/>
          </p:cNvSpPr>
          <p:nvPr>
            <p:ph type="dt" sz="half" idx="12"/>
          </p:nvPr>
        </p:nvSpPr>
        <p:spPr>
          <a:xfrm>
            <a:off x="457200" y="4767263"/>
            <a:ext cx="2133600" cy="274638"/>
          </a:xfrm>
          <a:prstGeom prst="rect">
            <a:avLst/>
          </a:prstGeom>
        </p:spPr>
        <p:txBody>
          <a:bodyPr/>
          <a:lstStyle>
            <a:lvl1pPr>
              <a:buFontTx/>
              <a:buNone/>
              <a:defRPr dirty="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页脚占位符 4"/>
          <p:cNvSpPr>
            <a:spLocks noGrp="1"/>
          </p:cNvSpPr>
          <p:nvPr>
            <p:ph type="ftr" sz="quarter" idx="3"/>
          </p:nvPr>
        </p:nvSpPr>
        <p:spPr>
          <a:xfrm>
            <a:off x="3124200" y="4767263"/>
            <a:ext cx="2895600" cy="274638"/>
          </a:xfrm>
          <a:prstGeom prst="rect">
            <a:avLst/>
          </a:prstGeom>
        </p:spPr>
        <p:txBody>
          <a:bodyPr/>
          <a:lstStyle>
            <a:lvl1pPr>
              <a:buFontTx/>
              <a:buNone/>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灯片编号占位符 5"/>
          <p:cNvSpPr>
            <a:spLocks noGrp="1"/>
          </p:cNvSpPr>
          <p:nvPr>
            <p:ph type="sldNum" sz="quarter" idx="4"/>
          </p:nvPr>
        </p:nvSpPr>
        <p:spPr>
          <a:xfrm>
            <a:off x="6553200" y="4767263"/>
            <a:ext cx="2133600" cy="274638"/>
          </a:xfrm>
          <a:prstGeom prst="rect">
            <a:avLst/>
          </a:prstGeom>
        </p:spPr>
        <p:txBody>
          <a:bodyPr vert="horz" wrap="square" lIns="91440" tIns="45720" rIns="91440" bIns="45720" numCol="1" anchor="t" anchorCtr="0" compatLnSpc="1"/>
          <a:lstStyle/>
          <a:p>
            <a:pPr lvl="0" eaLnBrk="1" hangingPunct="1"/>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459581"/>
            <a:ext cx="5486400" cy="30861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微软雅黑" panose="020B0503020204020204" pitchFamily="34" charset="-122"/>
              <a:cs typeface="+mn-cs"/>
            </a:endParaRPr>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6" name="日期占位符 3"/>
          <p:cNvSpPr>
            <a:spLocks noGrp="1"/>
          </p:cNvSpPr>
          <p:nvPr>
            <p:ph type="dt" sz="half" idx="12"/>
          </p:nvPr>
        </p:nvSpPr>
        <p:spPr>
          <a:xfrm>
            <a:off x="457200" y="4767263"/>
            <a:ext cx="2133600" cy="274638"/>
          </a:xfrm>
          <a:prstGeom prst="rect">
            <a:avLst/>
          </a:prstGeom>
        </p:spPr>
        <p:txBody>
          <a:bodyPr/>
          <a:lstStyle>
            <a:lvl1pPr>
              <a:buFontTx/>
              <a:buNone/>
              <a:defRPr dirty="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页脚占位符 4"/>
          <p:cNvSpPr>
            <a:spLocks noGrp="1"/>
          </p:cNvSpPr>
          <p:nvPr>
            <p:ph type="ftr" sz="quarter" idx="3"/>
          </p:nvPr>
        </p:nvSpPr>
        <p:spPr>
          <a:xfrm>
            <a:off x="3124200" y="4767263"/>
            <a:ext cx="2895600" cy="274638"/>
          </a:xfrm>
          <a:prstGeom prst="rect">
            <a:avLst/>
          </a:prstGeom>
        </p:spPr>
        <p:txBody>
          <a:bodyPr/>
          <a:lstStyle>
            <a:lvl1pPr>
              <a:buFontTx/>
              <a:buNone/>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灯片编号占位符 5"/>
          <p:cNvSpPr>
            <a:spLocks noGrp="1"/>
          </p:cNvSpPr>
          <p:nvPr>
            <p:ph type="sldNum" sz="quarter" idx="4"/>
          </p:nvPr>
        </p:nvSpPr>
        <p:spPr>
          <a:xfrm>
            <a:off x="6553200" y="4767263"/>
            <a:ext cx="2133600" cy="274638"/>
          </a:xfrm>
          <a:prstGeom prst="rect">
            <a:avLst/>
          </a:prstGeom>
        </p:spPr>
        <p:txBody>
          <a:bodyPr vert="horz" wrap="square" lIns="91440" tIns="45720" rIns="91440" bIns="45720" numCol="1" anchor="t" anchorCtr="0" compatLnSpc="1"/>
          <a:lstStyle/>
          <a:p>
            <a:pPr lvl="0" eaLnBrk="1" hangingPunct="1"/>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4.png"/><Relationship Id="rId15" Type="http://schemas.openxmlformats.org/officeDocument/2006/relationships/image" Target="../media/image3.png"/><Relationship Id="rId14" Type="http://schemas.openxmlformats.org/officeDocument/2006/relationships/image" Target="../media/image2.jpeg"/><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9" descr="图片2"/>
          <p:cNvPicPr>
            <a:picLocks noChangeAspect="1"/>
          </p:cNvPicPr>
          <p:nvPr userDrawn="1"/>
        </p:nvPicPr>
        <p:blipFill>
          <a:blip r:embed="rId13" cstate="print"/>
          <a:stretch>
            <a:fillRect/>
          </a:stretch>
        </p:blipFill>
        <p:spPr>
          <a:xfrm>
            <a:off x="0" y="4894263"/>
            <a:ext cx="4787900" cy="269875"/>
          </a:xfrm>
          <a:prstGeom prst="rect">
            <a:avLst/>
          </a:prstGeom>
          <a:noFill/>
          <a:ln w="9525">
            <a:noFill/>
          </a:ln>
        </p:spPr>
      </p:pic>
      <p:pic>
        <p:nvPicPr>
          <p:cNvPr id="1027" name="Picture 19" descr="图片2"/>
          <p:cNvPicPr>
            <a:picLocks noChangeAspect="1"/>
          </p:cNvPicPr>
          <p:nvPr userDrawn="1"/>
        </p:nvPicPr>
        <p:blipFill>
          <a:blip r:embed="rId14" cstate="print"/>
          <a:stretch>
            <a:fillRect/>
          </a:stretch>
        </p:blipFill>
        <p:spPr>
          <a:xfrm>
            <a:off x="4356100" y="4894263"/>
            <a:ext cx="4787900" cy="269875"/>
          </a:xfrm>
          <a:prstGeom prst="rect">
            <a:avLst/>
          </a:prstGeom>
          <a:noFill/>
          <a:ln w="9525">
            <a:noFill/>
          </a:ln>
        </p:spPr>
      </p:pic>
      <p:pic>
        <p:nvPicPr>
          <p:cNvPr id="1028" name="Rectangle 15"/>
          <p:cNvPicPr/>
          <p:nvPr userDrawn="1"/>
        </p:nvPicPr>
        <p:blipFill>
          <a:blip r:embed="rId15" cstate="print"/>
          <a:stretch>
            <a:fillRect/>
          </a:stretch>
        </p:blipFill>
        <p:spPr>
          <a:xfrm>
            <a:off x="-23812" y="5024438"/>
            <a:ext cx="9186862" cy="128587"/>
          </a:xfrm>
          <a:prstGeom prst="rect">
            <a:avLst/>
          </a:prstGeom>
          <a:noFill/>
          <a:ln w="9525">
            <a:noFill/>
          </a:ln>
        </p:spPr>
      </p:pic>
      <p:pic>
        <p:nvPicPr>
          <p:cNvPr id="1029" name="Picture 18" descr="新LOGO"/>
          <p:cNvPicPr>
            <a:picLocks noChangeAspect="1"/>
          </p:cNvPicPr>
          <p:nvPr userDrawn="1"/>
        </p:nvPicPr>
        <p:blipFill>
          <a:blip r:embed="rId16" cstate="print"/>
          <a:stretch>
            <a:fillRect/>
          </a:stretch>
        </p:blipFill>
        <p:spPr>
          <a:xfrm>
            <a:off x="152400" y="114300"/>
            <a:ext cx="2209800" cy="4079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sz="4400" kern="1200">
          <a:solidFill>
            <a:schemeClr val="tx1"/>
          </a:solidFill>
          <a:latin typeface="+mj-lt"/>
          <a:ea typeface="微软雅黑" panose="020B0503020204020204" pitchFamily="34"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chart" Target="../charts/char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chart" Target="../charts/chart21.xml"/><Relationship Id="rId2" Type="http://schemas.openxmlformats.org/officeDocument/2006/relationships/chart" Target="../charts/chart20.xml"/><Relationship Id="rId1" Type="http://schemas.openxmlformats.org/officeDocument/2006/relationships/chart" Target="../charts/char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hart" Target="../charts/chart5.xml"/><Relationship Id="rId1" Type="http://schemas.openxmlformats.org/officeDocument/2006/relationships/chart" Target="../charts/char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chart" Target="../charts/chart6.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chart" Target="../charts/chart12.xml"/><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chart" Target="../charts/char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chart" Target="../charts/char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6"/>
          <p:cNvSpPr/>
          <p:nvPr/>
        </p:nvSpPr>
        <p:spPr bwMode="auto">
          <a:xfrm>
            <a:off x="0" y="742937"/>
            <a:ext cx="8055522" cy="3792329"/>
          </a:xfrm>
          <a:custGeom>
            <a:avLst/>
            <a:gdLst>
              <a:gd name="T0" fmla="*/ 0 w 4756"/>
              <a:gd name="T1" fmla="*/ 0 h 2239"/>
              <a:gd name="T2" fmla="*/ 3897 w 4756"/>
              <a:gd name="T3" fmla="*/ 0 h 2239"/>
              <a:gd name="T4" fmla="*/ 4756 w 4756"/>
              <a:gd name="T5" fmla="*/ 1121 h 2239"/>
              <a:gd name="T6" fmla="*/ 3897 w 4756"/>
              <a:gd name="T7" fmla="*/ 2239 h 2239"/>
              <a:gd name="T8" fmla="*/ 0 w 4756"/>
              <a:gd name="T9" fmla="*/ 2239 h 2239"/>
              <a:gd name="T10" fmla="*/ 0 w 4756"/>
              <a:gd name="T11" fmla="*/ 0 h 2239"/>
            </a:gdLst>
            <a:ahLst/>
            <a:cxnLst>
              <a:cxn ang="0">
                <a:pos x="T0" y="T1"/>
              </a:cxn>
              <a:cxn ang="0">
                <a:pos x="T2" y="T3"/>
              </a:cxn>
              <a:cxn ang="0">
                <a:pos x="T4" y="T5"/>
              </a:cxn>
              <a:cxn ang="0">
                <a:pos x="T6" y="T7"/>
              </a:cxn>
              <a:cxn ang="0">
                <a:pos x="T8" y="T9"/>
              </a:cxn>
              <a:cxn ang="0">
                <a:pos x="T10" y="T11"/>
              </a:cxn>
            </a:cxnLst>
            <a:rect l="0" t="0" r="r" b="b"/>
            <a:pathLst>
              <a:path w="4756" h="2239">
                <a:moveTo>
                  <a:pt x="0" y="0"/>
                </a:moveTo>
                <a:lnTo>
                  <a:pt x="3897" y="0"/>
                </a:lnTo>
                <a:lnTo>
                  <a:pt x="4756" y="1121"/>
                </a:lnTo>
                <a:lnTo>
                  <a:pt x="3897" y="2239"/>
                </a:lnTo>
                <a:lnTo>
                  <a:pt x="0" y="2239"/>
                </a:lnTo>
                <a:lnTo>
                  <a:pt x="0" y="0"/>
                </a:lnTo>
                <a:close/>
              </a:path>
            </a:pathLst>
          </a:custGeom>
          <a:solidFill>
            <a:srgbClr val="339966"/>
          </a:solidFill>
          <a:ln w="0">
            <a:noFill/>
            <a:prstDash val="solid"/>
            <a:round/>
          </a:ln>
        </p:spPr>
        <p:txBody>
          <a:bodyPr vert="horz" wrap="square" lIns="91434" tIns="45717" rIns="91434" bIns="45717" numCol="1" anchor="t" anchorCtr="0" compatLnSpc="1"/>
          <a:lstStyle/>
          <a:p>
            <a:endParaRPr lang="zh-CN" altLang="en-US" sz="1705"/>
          </a:p>
        </p:txBody>
      </p:sp>
      <p:sp>
        <p:nvSpPr>
          <p:cNvPr id="18" name="Freeform 7"/>
          <p:cNvSpPr/>
          <p:nvPr/>
        </p:nvSpPr>
        <p:spPr bwMode="auto">
          <a:xfrm>
            <a:off x="4225931" y="-2765"/>
            <a:ext cx="3285894" cy="5149030"/>
          </a:xfrm>
          <a:custGeom>
            <a:avLst/>
            <a:gdLst>
              <a:gd name="T0" fmla="*/ 0 w 1940"/>
              <a:gd name="T1" fmla="*/ 0 h 3040"/>
              <a:gd name="T2" fmla="*/ 774 w 1940"/>
              <a:gd name="T3" fmla="*/ 0 h 3040"/>
              <a:gd name="T4" fmla="*/ 1938 w 1940"/>
              <a:gd name="T5" fmla="*/ 1537 h 3040"/>
              <a:gd name="T6" fmla="*/ 1940 w 1940"/>
              <a:gd name="T7" fmla="*/ 1537 h 3040"/>
              <a:gd name="T8" fmla="*/ 774 w 1940"/>
              <a:gd name="T9" fmla="*/ 3040 h 3040"/>
              <a:gd name="T10" fmla="*/ 0 w 1940"/>
              <a:gd name="T11" fmla="*/ 3040 h 3040"/>
              <a:gd name="T12" fmla="*/ 1167 w 1940"/>
              <a:gd name="T13" fmla="*/ 1537 h 3040"/>
              <a:gd name="T14" fmla="*/ 0 w 1940"/>
              <a:gd name="T15" fmla="*/ 0 h 30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0" h="3040">
                <a:moveTo>
                  <a:pt x="0" y="0"/>
                </a:moveTo>
                <a:lnTo>
                  <a:pt x="774" y="0"/>
                </a:lnTo>
                <a:lnTo>
                  <a:pt x="1938" y="1537"/>
                </a:lnTo>
                <a:lnTo>
                  <a:pt x="1940" y="1537"/>
                </a:lnTo>
                <a:lnTo>
                  <a:pt x="774" y="3040"/>
                </a:lnTo>
                <a:lnTo>
                  <a:pt x="0" y="3040"/>
                </a:lnTo>
                <a:lnTo>
                  <a:pt x="1167" y="1537"/>
                </a:lnTo>
                <a:lnTo>
                  <a:pt x="0" y="0"/>
                </a:lnTo>
                <a:close/>
              </a:path>
            </a:pathLst>
          </a:custGeom>
          <a:solidFill>
            <a:srgbClr val="92D050"/>
          </a:solidFill>
          <a:ln w="0">
            <a:noFill/>
            <a:prstDash val="solid"/>
            <a:round/>
          </a:ln>
        </p:spPr>
        <p:txBody>
          <a:bodyPr vert="horz" wrap="square" lIns="91434" tIns="45717" rIns="91434" bIns="45717" numCol="1" anchor="t" anchorCtr="0" compatLnSpc="1"/>
          <a:lstStyle/>
          <a:p>
            <a:endParaRPr lang="zh-CN" altLang="en-US" sz="1705"/>
          </a:p>
        </p:txBody>
      </p:sp>
      <p:sp>
        <p:nvSpPr>
          <p:cNvPr id="11" name="矩形 259"/>
          <p:cNvSpPr>
            <a:spLocks noChangeArrowheads="1"/>
          </p:cNvSpPr>
          <p:nvPr/>
        </p:nvSpPr>
        <p:spPr bwMode="auto">
          <a:xfrm>
            <a:off x="438912" y="1726438"/>
            <a:ext cx="4919246" cy="813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50000"/>
              </a:lnSpc>
              <a:buNone/>
            </a:pPr>
            <a:r>
              <a:rPr lang="zh-CN" altLang="en-US" sz="3130" b="1" cap="all" spc="300" dirty="0" smtClean="0">
                <a:solidFill>
                  <a:schemeClr val="bg1"/>
                </a:solidFill>
                <a:cs typeface="Arial" panose="020B0604020202020204" pitchFamily="34" charset="0"/>
              </a:rPr>
              <a:t>       精准营销月度总结</a:t>
            </a:r>
            <a:endParaRPr lang="en-US" altLang="zh-CN" sz="3130" b="1" cap="all" spc="300" dirty="0" smtClean="0">
              <a:solidFill>
                <a:schemeClr val="bg1"/>
              </a:solidFill>
              <a:cs typeface="Arial" panose="020B0604020202020204" pitchFamily="34" charset="0"/>
            </a:endParaRPr>
          </a:p>
        </p:txBody>
      </p:sp>
      <p:sp>
        <p:nvSpPr>
          <p:cNvPr id="19" name="矩形 259"/>
          <p:cNvSpPr>
            <a:spLocks noChangeArrowheads="1"/>
          </p:cNvSpPr>
          <p:nvPr/>
        </p:nvSpPr>
        <p:spPr bwMode="auto">
          <a:xfrm>
            <a:off x="4162354" y="1726716"/>
            <a:ext cx="2867519" cy="160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9815" cap="all" spc="300" dirty="0" smtClean="0">
                <a:solidFill>
                  <a:schemeClr val="bg1"/>
                </a:solidFill>
                <a:latin typeface="Impact" panose="020B0806030902050204" pitchFamily="34" charset="0"/>
                <a:cs typeface="Arial" panose="020B0604020202020204" pitchFamily="34" charset="0"/>
              </a:rPr>
              <a:t> </a:t>
            </a:r>
            <a:endParaRPr lang="zh-CN" altLang="en-US" sz="9815" cap="all" spc="300" dirty="0">
              <a:solidFill>
                <a:schemeClr val="bg1"/>
              </a:solidFill>
              <a:latin typeface="Impact" panose="020B0806030902050204" pitchFamily="34" charset="0"/>
              <a:cs typeface="Arial" panose="020B0604020202020204" pitchFamily="34" charset="0"/>
            </a:endParaRPr>
          </a:p>
        </p:txBody>
      </p:sp>
      <p:cxnSp>
        <p:nvCxnSpPr>
          <p:cNvPr id="7" name="直接连接符 6"/>
          <p:cNvCxnSpPr/>
          <p:nvPr/>
        </p:nvCxnSpPr>
        <p:spPr>
          <a:xfrm>
            <a:off x="629162" y="2584042"/>
            <a:ext cx="484857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259"/>
          <p:cNvSpPr>
            <a:spLocks noChangeArrowheads="1"/>
          </p:cNvSpPr>
          <p:nvPr/>
        </p:nvSpPr>
        <p:spPr bwMode="auto">
          <a:xfrm>
            <a:off x="3705948" y="2577041"/>
            <a:ext cx="2065732" cy="789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50000"/>
              </a:lnSpc>
              <a:buNone/>
            </a:pPr>
            <a:r>
              <a:rPr lang="en-US" altLang="zh-CN" sz="1420" b="1" cap="all" spc="300" dirty="0" smtClean="0">
                <a:solidFill>
                  <a:schemeClr val="bg1"/>
                </a:solidFill>
                <a:cs typeface="Arial" panose="020B0604020202020204" pitchFamily="34" charset="0"/>
              </a:rPr>
              <a:t>    2019</a:t>
            </a:r>
            <a:r>
              <a:rPr lang="zh-CN" altLang="en-US" sz="1420" b="1" cap="all" spc="300" dirty="0" smtClean="0">
                <a:solidFill>
                  <a:schemeClr val="bg1"/>
                </a:solidFill>
                <a:cs typeface="Arial" panose="020B0604020202020204" pitchFamily="34" charset="0"/>
              </a:rPr>
              <a:t>年</a:t>
            </a:r>
            <a:r>
              <a:rPr lang="en-US" altLang="zh-CN" sz="1420" b="1" cap="all" spc="300" dirty="0" smtClean="0">
                <a:solidFill>
                  <a:schemeClr val="bg1"/>
                </a:solidFill>
                <a:cs typeface="Arial" panose="020B0604020202020204" pitchFamily="34" charset="0"/>
              </a:rPr>
              <a:t>4</a:t>
            </a:r>
            <a:r>
              <a:rPr lang="zh-CN" altLang="en-US" sz="1420" b="1" cap="all" spc="300" dirty="0" smtClean="0">
                <a:solidFill>
                  <a:schemeClr val="bg1"/>
                </a:solidFill>
                <a:cs typeface="Arial" panose="020B0604020202020204" pitchFamily="34" charset="0"/>
              </a:rPr>
              <a:t>月</a:t>
            </a:r>
            <a:endParaRPr lang="zh-CN" altLang="en-US" sz="1420" b="1" cap="all" spc="300" dirty="0" smtClean="0">
              <a:solidFill>
                <a:schemeClr val="bg1"/>
              </a:solidFill>
              <a:cs typeface="Arial" panose="020B0604020202020204" pitchFamily="34" charset="0"/>
            </a:endParaRPr>
          </a:p>
          <a:p>
            <a:pPr>
              <a:lnSpc>
                <a:spcPct val="150000"/>
              </a:lnSpc>
              <a:buNone/>
            </a:pPr>
            <a:r>
              <a:rPr lang="en-US" altLang="zh-CN" sz="1420" b="1" cap="all" spc="300" dirty="0" smtClean="0">
                <a:solidFill>
                  <a:schemeClr val="bg1"/>
                </a:solidFill>
                <a:cs typeface="Arial" panose="020B0604020202020204" pitchFamily="34" charset="0"/>
              </a:rPr>
              <a:t>---------</a:t>
            </a:r>
            <a:r>
              <a:rPr lang="zh-CN" altLang="en-US" sz="1420" b="1" cap="all" spc="300" dirty="0" smtClean="0">
                <a:solidFill>
                  <a:schemeClr val="bg1"/>
                </a:solidFill>
                <a:cs typeface="Arial" panose="020B0604020202020204" pitchFamily="34" charset="0"/>
              </a:rPr>
              <a:t>陶钰  </a:t>
            </a:r>
            <a:endParaRPr lang="zh-CN" altLang="en-US" sz="1420" b="1" cap="all" spc="300" dirty="0" smtClean="0">
              <a:solidFill>
                <a:schemeClr val="bg1"/>
              </a:solidFill>
              <a:cs typeface="Arial" panose="020B0604020202020204" pitchFamily="34" charset="0"/>
            </a:endParaRPr>
          </a:p>
        </p:txBody>
      </p:sp>
    </p:spTree>
    <p:custDataLst>
      <p:tags r:id="rId1"/>
    </p:custData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图表 3"/>
          <p:cNvGraphicFramePr/>
          <p:nvPr/>
        </p:nvGraphicFramePr>
        <p:xfrm>
          <a:off x="4428490" y="1524635"/>
          <a:ext cx="3554730" cy="1673225"/>
        </p:xfrm>
        <a:graphic>
          <a:graphicData uri="http://schemas.openxmlformats.org/drawingml/2006/chart">
            <c:chart xmlns:c="http://schemas.openxmlformats.org/drawingml/2006/chart" xmlns:r="http://schemas.openxmlformats.org/officeDocument/2006/relationships" r:id="rId1"/>
          </a:graphicData>
        </a:graphic>
      </p:graphicFrame>
      <p:sp>
        <p:nvSpPr>
          <p:cNvPr id="5" name="文本框 4"/>
          <p:cNvSpPr txBox="1"/>
          <p:nvPr/>
        </p:nvSpPr>
        <p:spPr>
          <a:xfrm>
            <a:off x="6120130" y="60960"/>
            <a:ext cx="2814955" cy="398780"/>
          </a:xfrm>
          <a:prstGeom prst="rect">
            <a:avLst/>
          </a:prstGeom>
          <a:noFill/>
        </p:spPr>
        <p:txBody>
          <a:bodyPr wrap="square" rtlCol="0">
            <a:spAutoFit/>
          </a:bodyPr>
          <a:p>
            <a:r>
              <a:rPr lang="zh-CN" altLang="en-US" sz="2000" b="1" u="sng">
                <a:latin typeface="微软雅黑" panose="020B0503020204020204" pitchFamily="34" charset="-122"/>
                <a:ea typeface="微软雅黑" panose="020B0503020204020204" pitchFamily="34" charset="-122"/>
              </a:rPr>
              <a:t>每种策略对比分析</a:t>
            </a:r>
            <a:endParaRPr lang="zh-CN" altLang="en-US" sz="2000" b="1" u="sng">
              <a:latin typeface="微软雅黑" panose="020B0503020204020204" pitchFamily="34" charset="-122"/>
              <a:ea typeface="微软雅黑" panose="020B0503020204020204" pitchFamily="34" charset="-122"/>
            </a:endParaRPr>
          </a:p>
        </p:txBody>
      </p:sp>
      <p:graphicFrame>
        <p:nvGraphicFramePr>
          <p:cNvPr id="6" name="图表 5"/>
          <p:cNvGraphicFramePr/>
          <p:nvPr/>
        </p:nvGraphicFramePr>
        <p:xfrm>
          <a:off x="80010" y="1757045"/>
          <a:ext cx="3648075" cy="288734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图表 6"/>
          <p:cNvGraphicFramePr/>
          <p:nvPr/>
        </p:nvGraphicFramePr>
        <p:xfrm>
          <a:off x="4428490" y="3311525"/>
          <a:ext cx="3627120" cy="1501775"/>
        </p:xfrm>
        <a:graphic>
          <a:graphicData uri="http://schemas.openxmlformats.org/drawingml/2006/chart">
            <c:chart xmlns:c="http://schemas.openxmlformats.org/drawingml/2006/chart" xmlns:r="http://schemas.openxmlformats.org/officeDocument/2006/relationships" r:id="rId3"/>
          </a:graphicData>
        </a:graphic>
      </p:graphicFrame>
      <p:sp>
        <p:nvSpPr>
          <p:cNvPr id="8" name="文本框 7"/>
          <p:cNvSpPr txBox="1"/>
          <p:nvPr/>
        </p:nvSpPr>
        <p:spPr>
          <a:xfrm>
            <a:off x="121920" y="589915"/>
            <a:ext cx="8362950" cy="460375"/>
          </a:xfrm>
          <a:prstGeom prst="rect">
            <a:avLst/>
          </a:prstGeom>
          <a:noFill/>
        </p:spPr>
        <p:txBody>
          <a:bodyPr wrap="square" rtlCol="0">
            <a:spAutoFit/>
          </a:bodyPr>
          <a:p>
            <a:r>
              <a:rPr lang="zh-CN" altLang="en-US" sz="1200" b="1">
                <a:latin typeface="微软雅黑" panose="020B0503020204020204" pitchFamily="34" charset="-122"/>
                <a:ea typeface="微软雅黑" panose="020B0503020204020204" pitchFamily="34" charset="-122"/>
                <a:cs typeface="微软雅黑" panose="020B0503020204020204" pitchFamily="34" charset="-122"/>
              </a:rPr>
              <a:t>结论：分公司客单分段的策略</a:t>
            </a:r>
            <a:r>
              <a:rPr lang="zh-CN" altLang="en-US" sz="1200" b="1">
                <a:latin typeface="微软雅黑" panose="020B0503020204020204" pitchFamily="34" charset="-122"/>
                <a:ea typeface="微软雅黑" panose="020B0503020204020204" pitchFamily="34" charset="-122"/>
                <a:cs typeface="微软雅黑" panose="020B0503020204020204" pitchFamily="34" charset="-122"/>
                <a:sym typeface="+mn-ea"/>
              </a:rPr>
              <a:t>（全场券</a:t>
            </a:r>
            <a:r>
              <a:rPr lang="en-US" altLang="zh-CN" sz="1200" b="1">
                <a:latin typeface="微软雅黑" panose="020B0503020204020204" pitchFamily="34" charset="-122"/>
                <a:ea typeface="微软雅黑" panose="020B0503020204020204" pitchFamily="34" charset="-122"/>
                <a:cs typeface="微软雅黑" panose="020B0503020204020204" pitchFamily="34" charset="-122"/>
                <a:sym typeface="+mn-ea"/>
              </a:rPr>
              <a:t>100-35,60-15</a:t>
            </a:r>
            <a:r>
              <a:rPr lang="zh-CN" altLang="en-US" sz="1200" b="1">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200" b="1">
                <a:latin typeface="微软雅黑" panose="020B0503020204020204" pitchFamily="34" charset="-122"/>
                <a:ea typeface="微软雅黑" panose="020B0503020204020204" pitchFamily="34" charset="-122"/>
                <a:cs typeface="微软雅黑" panose="020B0503020204020204" pitchFamily="34" charset="-122"/>
              </a:rPr>
              <a:t>优于按人群策略</a:t>
            </a:r>
            <a:r>
              <a:rPr lang="en-US" altLang="zh-CN" sz="12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200" b="1">
                <a:latin typeface="微软雅黑" panose="020B0503020204020204" pitchFamily="34" charset="-122"/>
                <a:ea typeface="微软雅黑" panose="020B0503020204020204" pitchFamily="34" charset="-122"/>
                <a:cs typeface="微软雅黑" panose="020B0503020204020204" pitchFamily="34" charset="-122"/>
                <a:sym typeface="+mn-ea"/>
              </a:rPr>
              <a:t>流失时长</a:t>
            </a:r>
            <a:r>
              <a:rPr lang="en-US" altLang="zh-CN" sz="1200" b="1">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200" b="1">
                <a:latin typeface="微软雅黑" panose="020B0503020204020204" pitchFamily="34" charset="-122"/>
                <a:ea typeface="微软雅黑" panose="020B0503020204020204" pitchFamily="34" charset="-122"/>
                <a:cs typeface="微软雅黑" panose="020B0503020204020204" pitchFamily="34" charset="-122"/>
                <a:sym typeface="+mn-ea"/>
              </a:rPr>
              <a:t>历史购买次数</a:t>
            </a:r>
            <a:r>
              <a:rPr lang="zh-CN" altLang="en-US" sz="1200" b="1">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200" b="1">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EXP1</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流量在回头率，用券率，用券客单</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个指标高于</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EXP3</a:t>
            </a:r>
            <a:endParaRPr lang="en-US" altLang="zh-CN" sz="12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96545" y="772160"/>
            <a:ext cx="8246110" cy="3461385"/>
          </a:xfrm>
          <a:prstGeom prst="rect">
            <a:avLst/>
          </a:prstGeom>
          <a:noFill/>
        </p:spPr>
        <p:txBody>
          <a:bodyPr wrap="square" rtlCol="0">
            <a:spAutoFit/>
          </a:bodyPr>
          <a:p>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流失期优化方向：</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、按沉睡，中度沉睡，深度沉睡分层（</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历史购买次数多，毛利率</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30%</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以上折扣力度越大）</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、沉睡：历史购买次数少，</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毛利率</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0-30%</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给</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7</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折；</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历史购买次数多，毛利率</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30%</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以上</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65</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折；客单门槛按按会员历史客单匹配</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、中度沉睡：</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历史购买次数少，</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历史毛利率</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0-30%</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给</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65</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折；</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历史购买次数多，</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30%</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以上</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6</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折；</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客单门槛按所属公司客单匹配</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、深度沉睡：</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历史购买次数少，</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历史毛利率</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0-30%6</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折；</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历史购买次数多，</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30%</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以上</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折</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，客单门槛按所属公司客单匹配</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【目的：提升用券率，贴合会员的消费能力，区分毛利率给予历史高价值会员大折扣，提高回头率】</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、建立循环机制，随着干预次数的增加而变化【目的：确保每月会员收到的券面值，门槛不一样】</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标题 1"/>
          <p:cNvSpPr>
            <a:spLocks noGrp="1"/>
          </p:cNvSpPr>
          <p:nvPr/>
        </p:nvSpPr>
        <p:spPr>
          <a:xfrm>
            <a:off x="5755005" y="118110"/>
            <a:ext cx="3108325" cy="571500"/>
          </a:xfrm>
          <a:prstGeom prst="rect">
            <a:avLst/>
          </a:prstGeom>
          <a:noFill/>
          <a:ln>
            <a:noFill/>
          </a:ln>
        </p:spPr>
        <p:txBody>
          <a:bodyPr/>
          <a:lstStyle>
            <a:lvl1pPr algn="ctr" rtl="0" eaLnBrk="0" fontAlgn="base" hangingPunct="0">
              <a:spcBef>
                <a:spcPct val="0"/>
              </a:spcBef>
              <a:spcAft>
                <a:spcPct val="0"/>
              </a:spcAft>
              <a:defRPr sz="4400" kern="1200">
                <a:solidFill>
                  <a:schemeClr val="tx1"/>
                </a:solidFill>
                <a:latin typeface="+mj-lt"/>
                <a:ea typeface="微软雅黑" panose="020B0503020204020204" pitchFamily="34"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r>
              <a:rPr lang="zh-CN" altLang="en-US" sz="2000" b="1" dirty="0">
                <a:latin typeface="微软雅黑" panose="020B0503020204020204" pitchFamily="34" charset="-122"/>
                <a:cs typeface="微软雅黑" panose="020B0503020204020204" pitchFamily="34" charset="-122"/>
              </a:rPr>
              <a:t>衰退期</a:t>
            </a:r>
            <a:r>
              <a:rPr lang="en-US" altLang="zh-CN" sz="2000" b="1" dirty="0">
                <a:latin typeface="微软雅黑" panose="020B0503020204020204" pitchFamily="34" charset="-122"/>
                <a:cs typeface="微软雅黑" panose="020B0503020204020204" pitchFamily="34" charset="-122"/>
              </a:rPr>
              <a:t>-</a:t>
            </a:r>
            <a:r>
              <a:rPr lang="zh-CN" altLang="en-US" sz="2000" b="1" dirty="0">
                <a:latin typeface="微软雅黑" panose="020B0503020204020204" pitchFamily="34" charset="-122"/>
                <a:cs typeface="微软雅黑" panose="020B0503020204020204" pitchFamily="34" charset="-122"/>
              </a:rPr>
              <a:t>整体数据</a:t>
            </a:r>
            <a:endParaRPr lang="zh-CN" altLang="en-US" sz="2000" b="1" dirty="0">
              <a:latin typeface="微软雅黑" panose="020B0503020204020204" pitchFamily="34" charset="-122"/>
              <a:cs typeface="微软雅黑" panose="020B0503020204020204" pitchFamily="34" charset="-122"/>
            </a:endParaRPr>
          </a:p>
        </p:txBody>
      </p:sp>
      <p:graphicFrame>
        <p:nvGraphicFramePr>
          <p:cNvPr id="19" name="图表 18"/>
          <p:cNvGraphicFramePr/>
          <p:nvPr/>
        </p:nvGraphicFramePr>
        <p:xfrm>
          <a:off x="262255" y="1941195"/>
          <a:ext cx="4227195" cy="2784475"/>
        </p:xfrm>
        <a:graphic>
          <a:graphicData uri="http://schemas.openxmlformats.org/drawingml/2006/chart">
            <c:chart xmlns:c="http://schemas.openxmlformats.org/drawingml/2006/chart" xmlns:r="http://schemas.openxmlformats.org/officeDocument/2006/relationships" r:id="rId1"/>
          </a:graphicData>
        </a:graphic>
      </p:graphicFrame>
      <p:sp>
        <p:nvSpPr>
          <p:cNvPr id="8" name="文本框 7"/>
          <p:cNvSpPr txBox="1"/>
          <p:nvPr/>
        </p:nvSpPr>
        <p:spPr>
          <a:xfrm>
            <a:off x="126365" y="689610"/>
            <a:ext cx="8644255" cy="1198880"/>
          </a:xfrm>
          <a:prstGeom prst="rect">
            <a:avLst/>
          </a:prstGeom>
          <a:noFill/>
        </p:spPr>
        <p:txBody>
          <a:bodyPr wrap="square" rtlCol="0">
            <a:spAutoFit/>
          </a:bodyPr>
          <a:p>
            <a:r>
              <a:rPr lang="zh-CN" altLang="en-US" sz="1200" b="1">
                <a:latin typeface="微软雅黑" panose="020B0503020204020204" pitchFamily="34" charset="-122"/>
                <a:ea typeface="微软雅黑" panose="020B0503020204020204" pitchFamily="34" charset="-122"/>
                <a:cs typeface="微软雅黑" panose="020B0503020204020204" pitchFamily="34" charset="-122"/>
              </a:rPr>
              <a:t>结论：</a:t>
            </a:r>
            <a:r>
              <a:rPr lang="zh-CN" altLang="en-US" sz="1200" b="1">
                <a:latin typeface="微软雅黑" panose="020B0503020204020204" pitchFamily="34" charset="-122"/>
                <a:ea typeface="微软雅黑" panose="020B0503020204020204" pitchFamily="34" charset="-122"/>
                <a:cs typeface="微软雅黑" panose="020B0503020204020204" pitchFamily="34" charset="-122"/>
                <a:sym typeface="+mn-ea"/>
              </a:rPr>
              <a:t>干预组的效果明显优于对照组不做任何策略</a:t>
            </a:r>
            <a:endParaRPr lang="zh-CN" altLang="en-US" sz="1200" b="1">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altLang="zh-CN" sz="12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月</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22</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上线新策略（正常衰退期：客单不做提升,按会员历史客单，毛利率区间匹配0.76-0.8折之间；流失回归：用户上一次回头客单,按会员毛利率区间匹配0.7-0.75折之间）</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、干预组人均分流销售额高于对照组</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不在做客单提升，用券率，回头率提高，但是客单，人均分流会员金额都下降，由于对照组也呈下降趋势，说明衰退期池子会员价值在下降或者季节因素的影响会员消费需求，可持续观察几月</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22" name="图表 21"/>
          <p:cNvGraphicFramePr/>
          <p:nvPr/>
        </p:nvGraphicFramePr>
        <p:xfrm>
          <a:off x="4771390" y="3453765"/>
          <a:ext cx="3717925" cy="15195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图表 2"/>
          <p:cNvGraphicFramePr/>
          <p:nvPr/>
        </p:nvGraphicFramePr>
        <p:xfrm>
          <a:off x="4771390" y="1941195"/>
          <a:ext cx="3717925" cy="14351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02565" y="594995"/>
            <a:ext cx="8714105" cy="3461385"/>
          </a:xfrm>
          <a:prstGeom prst="rect">
            <a:avLst/>
          </a:prstGeom>
          <a:noFill/>
        </p:spPr>
        <p:txBody>
          <a:bodyPr wrap="square" rtlCol="0">
            <a:spAutoFit/>
          </a:bodyPr>
          <a:p>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衰退期优化方向：</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、按正常衰退，流失回归分层</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、正常衰退按会员最后一次消费间隔，历史毛利率匹配折扣；客单由消费间隔时长决定（选</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组流量上新策略）</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最后一次消费间隔</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0-3</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个月，</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客单门槛按自身客单提升</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1.5</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倍，</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毛利率</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0-30%</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给</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0.85</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折，</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30%</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以上</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0.8</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折；</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最后一次消费间隔</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3-6</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个月，</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客单门槛按自身客单提升</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1.2</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倍，</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毛利率</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0-30%</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给</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0.8</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折，</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30%</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以上</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0.75</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折</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最后一次消费间隔</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6-9</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个月，客单门槛按自身客单，毛利率</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0-30%</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给</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0.75</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折，</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30%</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以上</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0.7</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折</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、流失回归按会员最上一次毛利率匹配折扣力度；客单在上一笔客单上提升</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1.2</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倍</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毛利率</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0-30%</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给</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0.8</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折，</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30%</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以上</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0.75</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折</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、建立循环机制，随着干预次数的增加而变化【目的：确保每月会员收到的券面值，门槛不一样】</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5410200" y="316230"/>
            <a:ext cx="3108325" cy="571500"/>
          </a:xfrm>
          <a:noFill/>
          <a:ln>
            <a:noFill/>
          </a:ln>
        </p:spPr>
        <p:txBody>
          <a:bodyPr/>
          <a:lstStyle/>
          <a:p>
            <a:r>
              <a:rPr lang="zh-CN" altLang="en-US" sz="2400" b="1" dirty="0">
                <a:latin typeface="微软雅黑" panose="020B0503020204020204" pitchFamily="34" charset="-122"/>
                <a:cs typeface="微软雅黑" panose="020B0503020204020204" pitchFamily="34" charset="-122"/>
              </a:rPr>
              <a:t>整体数据（</a:t>
            </a:r>
            <a:r>
              <a:rPr lang="en-US" altLang="zh-CN" sz="2400" b="1" dirty="0">
                <a:latin typeface="微软雅黑" panose="020B0503020204020204" pitchFamily="34" charset="-122"/>
                <a:cs typeface="微软雅黑" panose="020B0503020204020204" pitchFamily="34" charset="-122"/>
              </a:rPr>
              <a:t>4</a:t>
            </a:r>
            <a:r>
              <a:rPr lang="zh-CN" altLang="en-US" sz="2400" b="1" dirty="0">
                <a:latin typeface="微软雅黑" panose="020B0503020204020204" pitchFamily="34" charset="-122"/>
                <a:cs typeface="微软雅黑" panose="020B0503020204020204" pitchFamily="34" charset="-122"/>
              </a:rPr>
              <a:t>月）</a:t>
            </a:r>
            <a:endParaRPr lang="zh-CN" altLang="en-US" sz="2400" b="1" dirty="0">
              <a:latin typeface="微软雅黑" panose="020B0503020204020204" pitchFamily="34" charset="-122"/>
              <a:cs typeface="微软雅黑" panose="020B0503020204020204" pitchFamily="34" charset="-122"/>
            </a:endParaRPr>
          </a:p>
        </p:txBody>
      </p:sp>
      <p:graphicFrame>
        <p:nvGraphicFramePr>
          <p:cNvPr id="2" name="表格 1"/>
          <p:cNvGraphicFramePr/>
          <p:nvPr/>
        </p:nvGraphicFramePr>
        <p:xfrm>
          <a:off x="445770" y="1054735"/>
          <a:ext cx="7551420" cy="3049270"/>
        </p:xfrm>
        <a:graphic>
          <a:graphicData uri="http://schemas.openxmlformats.org/drawingml/2006/table">
            <a:tbl>
              <a:tblPr firstRow="1" bandRow="1">
                <a:tableStyleId>{5C22544A-7EE6-4342-B048-85BDC9FD1C3A}</a:tableStyleId>
              </a:tblPr>
              <a:tblGrid>
                <a:gridCol w="1034415"/>
                <a:gridCol w="1322705"/>
                <a:gridCol w="1323340"/>
                <a:gridCol w="1360170"/>
                <a:gridCol w="1245235"/>
                <a:gridCol w="1265555"/>
              </a:tblGrid>
              <a:tr h="386715">
                <a:tc>
                  <a:txBody>
                    <a:bodyPr/>
                    <a:p>
                      <a:pPr indent="0" algn="ctr">
                        <a:buNone/>
                      </a:pPr>
                      <a:r>
                        <a:rPr lang="zh-CN" sz="1000" b="1">
                          <a:solidFill>
                            <a:srgbClr val="000000"/>
                          </a:solidFill>
                          <a:latin typeface="微软雅黑" panose="020B0503020204020204" pitchFamily="34" charset="-122"/>
                          <a:ea typeface="微软雅黑" panose="020B0503020204020204" pitchFamily="34" charset="-122"/>
                        </a:rPr>
                        <a:t>券类型</a:t>
                      </a:r>
                      <a:endParaRPr lang="zh-CN" altLang="en-US" sz="1000" b="1">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zh-CN" sz="1000" b="1">
                          <a:solidFill>
                            <a:srgbClr val="000000"/>
                          </a:solidFill>
                          <a:latin typeface="微软雅黑" panose="020B0503020204020204" pitchFamily="34" charset="-122"/>
                          <a:ea typeface="微软雅黑" panose="020B0503020204020204" pitchFamily="34" charset="-122"/>
                          <a:sym typeface="+mn-ea"/>
                        </a:rPr>
                        <a:t>用券率</a:t>
                      </a:r>
                      <a:endParaRPr lang="zh-CN" altLang="en-US" sz="1000" b="1">
                        <a:solidFill>
                          <a:srgbClr val="000000"/>
                        </a:solidFill>
                        <a:latin typeface="微软雅黑" panose="020B0503020204020204" pitchFamily="34" charset="-122"/>
                        <a:ea typeface="微软雅黑" panose="020B0503020204020204" pitchFamily="34" charset="-122"/>
                        <a:sym typeface="+mn-ea"/>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zh-CN" sz="1000" b="1">
                          <a:solidFill>
                            <a:srgbClr val="000000"/>
                          </a:solidFill>
                          <a:latin typeface="微软雅黑" panose="020B0503020204020204" pitchFamily="34" charset="-122"/>
                          <a:ea typeface="微软雅黑" panose="020B0503020204020204" pitchFamily="34" charset="-122"/>
                        </a:rPr>
                        <a:t>销售额</a:t>
                      </a:r>
                      <a:endParaRPr lang="zh-CN" altLang="en-US" sz="1000" b="1">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zh-CN" sz="1000" b="1">
                          <a:solidFill>
                            <a:srgbClr val="000000"/>
                          </a:solidFill>
                          <a:latin typeface="微软雅黑" panose="020B0503020204020204" pitchFamily="34" charset="-122"/>
                          <a:ea typeface="微软雅黑" panose="020B0503020204020204" pitchFamily="34" charset="-122"/>
                        </a:rPr>
                        <a:t>毛利额</a:t>
                      </a:r>
                      <a:endParaRPr lang="zh-CN" altLang="en-US" sz="1000" b="1">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zh-CN" sz="1000" b="1">
                          <a:solidFill>
                            <a:srgbClr val="000000"/>
                          </a:solidFill>
                          <a:latin typeface="微软雅黑" panose="020B0503020204020204" pitchFamily="34" charset="-122"/>
                          <a:ea typeface="微软雅黑" panose="020B0503020204020204" pitchFamily="34" charset="-122"/>
                        </a:rPr>
                        <a:t>毛利率</a:t>
                      </a:r>
                      <a:endParaRPr lang="zh-CN" altLang="en-US" sz="1000" b="1">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zh-CN" sz="1000" b="1">
                          <a:solidFill>
                            <a:srgbClr val="000000"/>
                          </a:solidFill>
                          <a:latin typeface="微软雅黑" panose="020B0503020204020204" pitchFamily="34" charset="-122"/>
                          <a:ea typeface="微软雅黑" panose="020B0503020204020204" pitchFamily="34" charset="-122"/>
                        </a:rPr>
                        <a:t>销售占比</a:t>
                      </a:r>
                      <a:endParaRPr lang="zh-CN" altLang="en-US" sz="1000" b="1">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40000"/>
                        <a:lumOff val="60000"/>
                      </a:schemeClr>
                    </a:solidFill>
                  </a:tcPr>
                </a:tc>
              </a:tr>
              <a:tr h="295910">
                <a:tc>
                  <a:txBody>
                    <a:bodyPr/>
                    <a:p>
                      <a:pPr indent="0" algn="ctr">
                        <a:buNone/>
                      </a:pPr>
                      <a:r>
                        <a:rPr lang="en-US" altLang="zh-CN" sz="10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4</a:t>
                      </a:r>
                      <a:r>
                        <a:rPr lang="zh-CN" sz="10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月合计</a:t>
                      </a:r>
                      <a:endParaRPr lang="en-US" altLang="en-US" sz="10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微软雅黑" panose="020B0503020204020204" pitchFamily="34" charset="-122"/>
                          <a:ea typeface="微软雅黑" panose="020B0503020204020204" pitchFamily="34" charset="-122"/>
                        </a:rPr>
                        <a:t>0.36%</a:t>
                      </a:r>
                      <a:endParaRPr lang="en-US" altLang="en-US" sz="1000" b="1">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微软雅黑" panose="020B0503020204020204" pitchFamily="34" charset="-122"/>
                          <a:ea typeface="微软雅黑" panose="020B0503020204020204" pitchFamily="34" charset="-122"/>
                        </a:rPr>
                        <a:t>6,857,669</a:t>
                      </a:r>
                      <a:endParaRPr lang="en-US" altLang="en-US" sz="1000" b="1">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微软雅黑" panose="020B0503020204020204" pitchFamily="34" charset="-122"/>
                          <a:ea typeface="微软雅黑" panose="020B0503020204020204" pitchFamily="34" charset="-122"/>
                        </a:rPr>
                        <a:t>2,598,125</a:t>
                      </a:r>
                      <a:endParaRPr lang="en-US" altLang="en-US" sz="1000" b="1">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微软雅黑" panose="020B0503020204020204" pitchFamily="34" charset="-122"/>
                          <a:ea typeface="微软雅黑" panose="020B0503020204020204" pitchFamily="34" charset="-122"/>
                        </a:rPr>
                        <a:t>37.9%</a:t>
                      </a:r>
                      <a:endParaRPr lang="en-US" altLang="en-US" sz="1000" b="1">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微软雅黑" panose="020B0503020204020204" pitchFamily="34" charset="-122"/>
                          <a:ea typeface="微软雅黑" panose="020B0503020204020204" pitchFamily="34" charset="-122"/>
                        </a:rPr>
                        <a:t>100.00%</a:t>
                      </a:r>
                      <a:endParaRPr lang="en-US" altLang="en-US" sz="1000" b="1">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95910">
                <a:tc>
                  <a:txBody>
                    <a:bodyPr/>
                    <a:p>
                      <a:pPr indent="0" algn="ctr">
                        <a:buNone/>
                      </a:pPr>
                      <a:r>
                        <a:rPr lang="zh-CN" sz="1000" b="0">
                          <a:solidFill>
                            <a:srgbClr val="000000"/>
                          </a:solidFill>
                          <a:latin typeface="微软雅黑" panose="020B0503020204020204" pitchFamily="34" charset="-122"/>
                          <a:ea typeface="微软雅黑" panose="020B0503020204020204" pitchFamily="34" charset="-122"/>
                        </a:rPr>
                        <a:t>新客无消费</a:t>
                      </a:r>
                      <a:endParaRPr lang="zh-CN"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0.27%</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1,195,908</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426,610</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35.7%</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17.44%</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95910">
                <a:tc>
                  <a:txBody>
                    <a:bodyPr/>
                    <a:p>
                      <a:pPr indent="0" algn="ctr">
                        <a:buNone/>
                      </a:pPr>
                      <a:r>
                        <a:rPr lang="zh-CN" sz="1000" b="0">
                          <a:solidFill>
                            <a:srgbClr val="000000"/>
                          </a:solidFill>
                          <a:latin typeface="微软雅黑" panose="020B0503020204020204" pitchFamily="34" charset="-122"/>
                          <a:ea typeface="微软雅黑" panose="020B0503020204020204" pitchFamily="34" charset="-122"/>
                        </a:rPr>
                        <a:t>新客有消费</a:t>
                      </a:r>
                      <a:endParaRPr lang="zh-CN"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0.47%</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337,752</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156,813</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46.4%</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4.93%</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95910">
                <a:tc>
                  <a:txBody>
                    <a:bodyPr/>
                    <a:p>
                      <a:pPr indent="0" algn="ctr">
                        <a:buNone/>
                      </a:pPr>
                      <a:r>
                        <a:rPr lang="zh-CN" sz="1000" b="0">
                          <a:solidFill>
                            <a:srgbClr val="000000"/>
                          </a:solidFill>
                          <a:latin typeface="微软雅黑" panose="020B0503020204020204" pitchFamily="34" charset="-122"/>
                          <a:ea typeface="微软雅黑" panose="020B0503020204020204" pitchFamily="34" charset="-122"/>
                        </a:rPr>
                        <a:t>衰退期</a:t>
                      </a:r>
                      <a:endParaRPr lang="zh-CN"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0.53%</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776,858</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275,037</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35.4%</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11.33%</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95910">
                <a:tc>
                  <a:txBody>
                    <a:bodyPr/>
                    <a:p>
                      <a:pPr indent="0" algn="ctr">
                        <a:buNone/>
                      </a:pPr>
                      <a:r>
                        <a:rPr lang="zh-CN" sz="1000" b="0">
                          <a:solidFill>
                            <a:srgbClr val="000000"/>
                          </a:solidFill>
                          <a:latin typeface="微软雅黑" panose="020B0503020204020204" pitchFamily="34" charset="-122"/>
                          <a:ea typeface="微软雅黑" panose="020B0503020204020204" pitchFamily="34" charset="-122"/>
                        </a:rPr>
                        <a:t>流失期</a:t>
                      </a:r>
                      <a:endParaRPr lang="zh-CN"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0.20%</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2,886,717</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1,146,663</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39.7%</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42.09%</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95275">
                <a:tc>
                  <a:txBody>
                    <a:bodyPr/>
                    <a:p>
                      <a:pPr indent="0" algn="ctr">
                        <a:buNone/>
                      </a:pPr>
                      <a:r>
                        <a:rPr lang="zh-CN" sz="1000" b="0">
                          <a:solidFill>
                            <a:srgbClr val="000000"/>
                          </a:solidFill>
                          <a:latin typeface="微软雅黑" panose="020B0503020204020204" pitchFamily="34" charset="-122"/>
                          <a:ea typeface="微软雅黑" panose="020B0503020204020204" pitchFamily="34" charset="-122"/>
                        </a:rPr>
                        <a:t>小票</a:t>
                      </a:r>
                      <a:endParaRPr lang="zh-CN"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0.21%</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110,195</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63,464</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57.6%</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1.61%</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95910">
                <a:tc>
                  <a:txBody>
                    <a:bodyPr/>
                    <a:p>
                      <a:pPr indent="0" algn="ctr">
                        <a:buNone/>
                      </a:pPr>
                      <a:r>
                        <a:rPr lang="zh-CN" sz="1000" b="0">
                          <a:solidFill>
                            <a:srgbClr val="000000"/>
                          </a:solidFill>
                          <a:latin typeface="微软雅黑" panose="020B0503020204020204" pitchFamily="34" charset="-122"/>
                          <a:ea typeface="微软雅黑" panose="020B0503020204020204" pitchFamily="34" charset="-122"/>
                        </a:rPr>
                        <a:t>新人券</a:t>
                      </a:r>
                      <a:endParaRPr lang="zh-CN"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0.76%</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1,138,429</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347,605</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30.5%</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16.60%</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95910">
                <a:tc>
                  <a:txBody>
                    <a:bodyPr/>
                    <a:p>
                      <a:pPr indent="0" algn="ctr">
                        <a:buNone/>
                      </a:pPr>
                      <a:r>
                        <a:rPr lang="zh-CN" sz="1000" b="0">
                          <a:solidFill>
                            <a:srgbClr val="000000"/>
                          </a:solidFill>
                          <a:latin typeface="微软雅黑" panose="020B0503020204020204" pitchFamily="34" charset="-122"/>
                          <a:ea typeface="微软雅黑" panose="020B0503020204020204" pitchFamily="34" charset="-122"/>
                        </a:rPr>
                        <a:t>千人千券</a:t>
                      </a:r>
                      <a:endParaRPr lang="zh-CN"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22.33%</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411,810</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181,931</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44.2%</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6.01%</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95910">
                <a:tc gridSpan="6">
                  <a:txBody>
                    <a:bodyPr/>
                    <a:p>
                      <a:pPr indent="0" algn="ctr">
                        <a:buNone/>
                      </a:pPr>
                      <a:r>
                        <a:rPr lang="zh-CN" altLang="en-US" sz="10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销售额完成</a:t>
                      </a:r>
                      <a:r>
                        <a:rPr lang="en-US" altLang="zh-CN" sz="10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118%</a:t>
                      </a:r>
                      <a:r>
                        <a:rPr lang="zh-CN" altLang="en-US" sz="10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，毛利额完成</a:t>
                      </a:r>
                      <a:r>
                        <a:rPr lang="en-US" altLang="zh-CN" sz="10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113%</a:t>
                      </a:r>
                      <a:endParaRPr lang="en-US" altLang="zh-CN" sz="10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标题 1"/>
          <p:cNvSpPr>
            <a:spLocks noGrp="1"/>
          </p:cNvSpPr>
          <p:nvPr/>
        </p:nvSpPr>
        <p:spPr>
          <a:xfrm>
            <a:off x="5692140" y="107315"/>
            <a:ext cx="3108325" cy="571500"/>
          </a:xfrm>
          <a:prstGeom prst="rect">
            <a:avLst/>
          </a:prstGeom>
          <a:noFill/>
          <a:ln>
            <a:noFill/>
          </a:ln>
        </p:spPr>
        <p:txBody>
          <a:bodyPr/>
          <a:lstStyle>
            <a:lvl1pPr algn="ctr" rtl="0" eaLnBrk="0" fontAlgn="base" hangingPunct="0">
              <a:spcBef>
                <a:spcPct val="0"/>
              </a:spcBef>
              <a:spcAft>
                <a:spcPct val="0"/>
              </a:spcAft>
              <a:defRPr sz="4400" kern="1200">
                <a:solidFill>
                  <a:schemeClr val="tx1"/>
                </a:solidFill>
                <a:latin typeface="+mj-lt"/>
                <a:ea typeface="微软雅黑" panose="020B0503020204020204" pitchFamily="34"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r>
              <a:rPr lang="zh-CN" altLang="en-US" sz="2400" b="1" dirty="0">
                <a:latin typeface="微软雅黑" panose="020B0503020204020204" pitchFamily="34" charset="-122"/>
                <a:cs typeface="微软雅黑" panose="020B0503020204020204" pitchFamily="34" charset="-122"/>
              </a:rPr>
              <a:t>新客无消费</a:t>
            </a:r>
            <a:endParaRPr lang="zh-CN" altLang="en-US" sz="2400" b="1" dirty="0">
              <a:latin typeface="微软雅黑" panose="020B0503020204020204" pitchFamily="34" charset="-122"/>
              <a:cs typeface="微软雅黑" panose="020B0503020204020204" pitchFamily="34" charset="-122"/>
            </a:endParaRPr>
          </a:p>
        </p:txBody>
      </p:sp>
      <p:sp>
        <p:nvSpPr>
          <p:cNvPr id="4" name="文本框 3"/>
          <p:cNvSpPr txBox="1"/>
          <p:nvPr/>
        </p:nvSpPr>
        <p:spPr>
          <a:xfrm>
            <a:off x="184785" y="501015"/>
            <a:ext cx="7575550" cy="1568450"/>
          </a:xfrm>
          <a:prstGeom prst="rect">
            <a:avLst/>
          </a:prstGeom>
          <a:noFill/>
        </p:spPr>
        <p:txBody>
          <a:bodyPr wrap="square" rtlCol="0">
            <a:spAutoFit/>
          </a:bodyPr>
          <a:p>
            <a:r>
              <a:rPr lang="zh-CN" altLang="en-US" sz="1200" b="1">
                <a:latin typeface="微软雅黑" panose="020B0503020204020204" pitchFamily="34" charset="-122"/>
                <a:ea typeface="微软雅黑" panose="020B0503020204020204" pitchFamily="34" charset="-122"/>
              </a:rPr>
              <a:t>结论：</a:t>
            </a:r>
            <a:r>
              <a:rPr lang="zh-CN" altLang="en-US" sz="1200" b="1">
                <a:latin typeface="微软雅黑" panose="020B0503020204020204" pitchFamily="34" charset="-122"/>
                <a:ea typeface="微软雅黑" panose="020B0503020204020204" pitchFamily="34" charset="-122"/>
                <a:cs typeface="微软雅黑" panose="020B0503020204020204" pitchFamily="34" charset="-122"/>
                <a:sym typeface="+mn-ea"/>
              </a:rPr>
              <a:t>干预组的效果明显优于对照组不做任何策略</a:t>
            </a:r>
            <a:endParaRPr lang="zh-CN" altLang="en-US" sz="1200" b="1">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altLang="zh-CN" sz="1200">
                <a:latin typeface="微软雅黑" panose="020B0503020204020204" pitchFamily="34" charset="-122"/>
                <a:ea typeface="微软雅黑" panose="020B0503020204020204" pitchFamily="34" charset="-122"/>
              </a:rPr>
              <a:t>1</a:t>
            </a:r>
            <a:r>
              <a:rPr lang="zh-CN" altLang="en-US" sz="1200">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sym typeface="+mn-ea"/>
              </a:rPr>
              <a:t>干预组人均分流会员销售额高于对照组</a:t>
            </a:r>
            <a:endParaRPr lang="zh-CN" altLang="en-US" sz="1200">
              <a:latin typeface="微软雅黑" panose="020B0503020204020204" pitchFamily="34" charset="-122"/>
              <a:ea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rPr>
              <a:t>2</a:t>
            </a:r>
            <a:r>
              <a:rPr lang="zh-CN" altLang="en-US" sz="1200">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用券销售，用券率逐渐提升（说明券对于会员还是有吸引力，需在一步探索看用券会员的特征，如：开卡时长，所属公司，性别年龄）</a:t>
            </a:r>
            <a:endParaRPr lang="zh-CN" altLang="en-US" sz="1200">
              <a:latin typeface="微软雅黑" panose="020B0503020204020204" pitchFamily="34" charset="-122"/>
              <a:ea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rPr>
              <a:t>2</a:t>
            </a:r>
            <a:r>
              <a:rPr lang="zh-CN" altLang="en-US" sz="1200">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sym typeface="+mn-ea"/>
              </a:rPr>
              <a:t>回头客单与用券客单差距不大（说明多数都能达到用券门槛，但是没有用券，需细致分析这部分未用券回头产生消费的会员是否参与其他促销活动及单独看未用券回头的客单价，分析会员喜爱的促销形式，从而修改干预策略；剔除用券回头的单独看回头客单</a:t>
            </a:r>
            <a:r>
              <a:rPr lang="en-US" altLang="zh-CN" sz="1200">
                <a:latin typeface="微软雅黑" panose="020B0503020204020204" pitchFamily="34" charset="-122"/>
                <a:ea typeface="微软雅黑" panose="020B0503020204020204" pitchFamily="34" charset="-122"/>
                <a:sym typeface="+mn-ea"/>
              </a:rPr>
              <a:t>)</a:t>
            </a:r>
            <a:endParaRPr lang="en-US" altLang="zh-CN" sz="1200">
              <a:latin typeface="微软雅黑" panose="020B0503020204020204" pitchFamily="34" charset="-122"/>
              <a:ea typeface="微软雅黑" panose="020B0503020204020204" pitchFamily="34" charset="-122"/>
            </a:endParaRPr>
          </a:p>
          <a:p>
            <a:endParaRPr lang="zh-CN" altLang="en-US" sz="1200">
              <a:latin typeface="微软雅黑" panose="020B0503020204020204" pitchFamily="34" charset="-122"/>
              <a:ea typeface="微软雅黑" panose="020B0503020204020204" pitchFamily="34" charset="-122"/>
            </a:endParaRPr>
          </a:p>
        </p:txBody>
      </p:sp>
      <p:graphicFrame>
        <p:nvGraphicFramePr>
          <p:cNvPr id="7" name="图表 6"/>
          <p:cNvGraphicFramePr/>
          <p:nvPr/>
        </p:nvGraphicFramePr>
        <p:xfrm>
          <a:off x="4455795" y="3298190"/>
          <a:ext cx="3303905" cy="164528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9" name="图表 8"/>
          <p:cNvGraphicFramePr/>
          <p:nvPr/>
        </p:nvGraphicFramePr>
        <p:xfrm>
          <a:off x="184150" y="1846580"/>
          <a:ext cx="3622675" cy="301434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图表 5"/>
          <p:cNvGraphicFramePr/>
          <p:nvPr/>
        </p:nvGraphicFramePr>
        <p:xfrm>
          <a:off x="4455795" y="1649095"/>
          <a:ext cx="3304540" cy="15665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21920" y="793115"/>
            <a:ext cx="8362950" cy="1198880"/>
          </a:xfrm>
          <a:prstGeom prst="rect">
            <a:avLst/>
          </a:prstGeom>
          <a:noFill/>
        </p:spPr>
        <p:txBody>
          <a:bodyPr wrap="square" rtlCol="0">
            <a:spAutoFit/>
          </a:bodyPr>
          <a:p>
            <a:r>
              <a:rPr lang="zh-CN" altLang="en-US" sz="1200" b="1">
                <a:latin typeface="微软雅黑" panose="020B0503020204020204" pitchFamily="34" charset="-122"/>
                <a:ea typeface="微软雅黑" panose="020B0503020204020204" pitchFamily="34" charset="-122"/>
              </a:rPr>
              <a:t>结论：群体策略</a:t>
            </a:r>
            <a:r>
              <a:rPr lang="zh-CN" altLang="en-US" sz="1200" b="1">
                <a:latin typeface="微软雅黑" panose="020B0503020204020204" pitchFamily="34" charset="-122"/>
                <a:ea typeface="微软雅黑" panose="020B0503020204020204" pitchFamily="34" charset="-122"/>
                <a:sym typeface="+mn-ea"/>
              </a:rPr>
              <a:t>（按会员来源和注册时长分群）</a:t>
            </a:r>
            <a:r>
              <a:rPr lang="zh-CN" altLang="en-US" sz="1200" b="1">
                <a:latin typeface="微软雅黑" panose="020B0503020204020204" pitchFamily="34" charset="-122"/>
                <a:ea typeface="微软雅黑" panose="020B0503020204020204" pitchFamily="34" charset="-122"/>
              </a:rPr>
              <a:t>优于统一门槛（</a:t>
            </a:r>
            <a:r>
              <a:rPr lang="en-US" altLang="zh-CN" sz="1200" b="1">
                <a:latin typeface="微软雅黑" panose="020B0503020204020204" pitchFamily="34" charset="-122"/>
                <a:ea typeface="微软雅黑" panose="020B0503020204020204" pitchFamily="34" charset="-122"/>
              </a:rPr>
              <a:t>60</a:t>
            </a:r>
            <a:r>
              <a:rPr lang="zh-CN" altLang="en-US" sz="1200" b="1">
                <a:latin typeface="微软雅黑" panose="020B0503020204020204" pitchFamily="34" charset="-122"/>
                <a:ea typeface="微软雅黑" panose="020B0503020204020204" pitchFamily="34" charset="-122"/>
              </a:rPr>
              <a:t>减</a:t>
            </a:r>
            <a:r>
              <a:rPr lang="en-US" altLang="zh-CN" sz="1200" b="1">
                <a:latin typeface="微软雅黑" panose="020B0503020204020204" pitchFamily="34" charset="-122"/>
                <a:ea typeface="微软雅黑" panose="020B0503020204020204" pitchFamily="34" charset="-122"/>
              </a:rPr>
              <a:t>20</a:t>
            </a:r>
            <a:r>
              <a:rPr lang="zh-CN" altLang="en-US" sz="1200" b="1">
                <a:latin typeface="微软雅黑" panose="020B0503020204020204" pitchFamily="34" charset="-122"/>
                <a:ea typeface="微软雅黑" panose="020B0503020204020204" pitchFamily="34" charset="-122"/>
              </a:rPr>
              <a:t>）</a:t>
            </a:r>
            <a:endParaRPr lang="zh-CN" altLang="en-US" sz="1200" b="1">
              <a:latin typeface="微软雅黑" panose="020B0503020204020204" pitchFamily="34" charset="-122"/>
              <a:ea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rPr>
              <a:t>1</a:t>
            </a:r>
            <a:r>
              <a:rPr lang="zh-CN" altLang="en-US" sz="1200">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sym typeface="+mn-ea"/>
              </a:rPr>
              <a:t>群体策略的客单高于统一门槛。</a:t>
            </a:r>
            <a:r>
              <a:rPr lang="en-US" altLang="zh-CN" sz="1200">
                <a:latin typeface="微软雅黑" panose="020B0503020204020204" pitchFamily="34" charset="-122"/>
                <a:ea typeface="微软雅黑" panose="020B0503020204020204" pitchFamily="34" charset="-122"/>
              </a:rPr>
              <a:t>EXP1</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2</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3</a:t>
            </a:r>
            <a:r>
              <a:rPr lang="zh-CN" altLang="en-US" sz="1200">
                <a:latin typeface="微软雅黑" panose="020B0503020204020204" pitchFamily="34" charset="-122"/>
                <a:ea typeface="微软雅黑" panose="020B0503020204020204" pitchFamily="34" charset="-122"/>
              </a:rPr>
              <a:t>组一直按统一门槛</a:t>
            </a:r>
            <a:r>
              <a:rPr lang="en-US" altLang="zh-CN" sz="1200">
                <a:latin typeface="微软雅黑" panose="020B0503020204020204" pitchFamily="34" charset="-122"/>
                <a:ea typeface="微软雅黑" panose="020B0503020204020204" pitchFamily="34" charset="-122"/>
              </a:rPr>
              <a:t>60</a:t>
            </a:r>
            <a:r>
              <a:rPr lang="zh-CN" altLang="en-US" sz="1200">
                <a:latin typeface="微软雅黑" panose="020B0503020204020204" pitchFamily="34" charset="-122"/>
                <a:ea typeface="微软雅黑" panose="020B0503020204020204" pitchFamily="34" charset="-122"/>
              </a:rPr>
              <a:t>减</a:t>
            </a:r>
            <a:r>
              <a:rPr lang="en-US" altLang="zh-CN" sz="1200">
                <a:latin typeface="微软雅黑" panose="020B0503020204020204" pitchFamily="34" charset="-122"/>
                <a:ea typeface="微软雅黑" panose="020B0503020204020204" pitchFamily="34" charset="-122"/>
              </a:rPr>
              <a:t>20</a:t>
            </a:r>
            <a:r>
              <a:rPr lang="zh-CN" altLang="en-US" sz="1200">
                <a:latin typeface="微软雅黑" panose="020B0503020204020204" pitchFamily="34" charset="-122"/>
                <a:ea typeface="微软雅黑" panose="020B0503020204020204" pitchFamily="34" charset="-122"/>
              </a:rPr>
              <a:t>，由于每个公司客单水平不一致，统一门槛，导致本来客单高的公司客单降低</a:t>
            </a:r>
            <a:endParaRPr lang="zh-CN" altLang="en-US" sz="1200">
              <a:latin typeface="微软雅黑" panose="020B0503020204020204" pitchFamily="34" charset="-122"/>
              <a:ea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rPr>
              <a:t>2</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3</a:t>
            </a:r>
            <a:r>
              <a:rPr lang="zh-CN" altLang="en-US" sz="1200">
                <a:latin typeface="微软雅黑" panose="020B0503020204020204" pitchFamily="34" charset="-122"/>
                <a:ea typeface="微软雅黑" panose="020B0503020204020204" pitchFamily="34" charset="-122"/>
              </a:rPr>
              <a:t>月开始群体策略的用券率超越统一门槛。</a:t>
            </a:r>
            <a:r>
              <a:rPr lang="en-US" altLang="zh-CN" sz="1200">
                <a:latin typeface="微软雅黑" panose="020B0503020204020204" pitchFamily="34" charset="-122"/>
                <a:ea typeface="微软雅黑" panose="020B0503020204020204" pitchFamily="34" charset="-122"/>
              </a:rPr>
              <a:t>60</a:t>
            </a:r>
            <a:r>
              <a:rPr lang="zh-CN" altLang="en-US" sz="1200">
                <a:latin typeface="微软雅黑" panose="020B0503020204020204" pitchFamily="34" charset="-122"/>
                <a:ea typeface="微软雅黑" panose="020B0503020204020204" pitchFamily="34" charset="-122"/>
              </a:rPr>
              <a:t>减</a:t>
            </a:r>
            <a:r>
              <a:rPr lang="en-US" altLang="zh-CN" sz="1200">
                <a:latin typeface="微软雅黑" panose="020B0503020204020204" pitchFamily="34" charset="-122"/>
                <a:ea typeface="微软雅黑" panose="020B0503020204020204" pitchFamily="34" charset="-122"/>
              </a:rPr>
              <a:t>20</a:t>
            </a:r>
            <a:r>
              <a:rPr lang="zh-CN" altLang="en-US" sz="1200">
                <a:latin typeface="微软雅黑" panose="020B0503020204020204" pitchFamily="34" charset="-122"/>
                <a:ea typeface="微软雅黑" panose="020B0503020204020204" pitchFamily="34" charset="-122"/>
              </a:rPr>
              <a:t>起初是最优的策略，由于新客无消费会员没有回头就会一直在这个池子，每月会员收到的券都是一样，导致用券率提升不明显，</a:t>
            </a:r>
            <a:r>
              <a:rPr lang="en-US" altLang="zh-CN" sz="1200">
                <a:latin typeface="微软雅黑" panose="020B0503020204020204" pitchFamily="34" charset="-122"/>
                <a:ea typeface="微软雅黑" panose="020B0503020204020204" pitchFamily="34" charset="-122"/>
              </a:rPr>
              <a:t>EXP4</a:t>
            </a:r>
            <a:r>
              <a:rPr lang="zh-CN" altLang="en-US" sz="1200">
                <a:latin typeface="微软雅黑" panose="020B0503020204020204" pitchFamily="34" charset="-122"/>
                <a:ea typeface="微软雅黑" panose="020B0503020204020204" pitchFamily="34" charset="-122"/>
              </a:rPr>
              <a:t>按群体的维度，至少群体的行为变化会影响发券门槛，折扣力度，有一定新颖度</a:t>
            </a:r>
            <a:endParaRPr lang="zh-CN" altLang="en-US" sz="1200">
              <a:latin typeface="微软雅黑" panose="020B0503020204020204" pitchFamily="34" charset="-122"/>
              <a:ea typeface="微软雅黑" panose="020B0503020204020204" pitchFamily="34" charset="-122"/>
            </a:endParaRPr>
          </a:p>
        </p:txBody>
      </p:sp>
      <p:graphicFrame>
        <p:nvGraphicFramePr>
          <p:cNvPr id="6" name="图表 5"/>
          <p:cNvGraphicFramePr/>
          <p:nvPr/>
        </p:nvGraphicFramePr>
        <p:xfrm>
          <a:off x="419735" y="2294890"/>
          <a:ext cx="3975735" cy="213296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7" name="图表 6"/>
          <p:cNvGraphicFramePr/>
          <p:nvPr/>
        </p:nvGraphicFramePr>
        <p:xfrm>
          <a:off x="4744085" y="2294890"/>
          <a:ext cx="4069080" cy="225044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96545" y="772160"/>
            <a:ext cx="8246110" cy="1953260"/>
          </a:xfrm>
          <a:prstGeom prst="rect">
            <a:avLst/>
          </a:prstGeom>
          <a:noFill/>
        </p:spPr>
        <p:txBody>
          <a:bodyPr wrap="square" rtlCol="0">
            <a:spAutoFit/>
          </a:bodyPr>
          <a:p>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新客无消费优化方向：</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、取消按统一门槛发券策略</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EXP2</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组按开卡时长和分公司</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个维度分群，开卡时长决定券面额（</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开卡时间越长折扣力度越大</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，门槛按每个分公司首笔客单价【目的：提升用券率，贴合会员的消费能力】</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、建立循环机制，</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随着干预次数的增加而变化【目的：确保每月会员收到的券面值，门槛不一样】</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标题 1"/>
          <p:cNvSpPr>
            <a:spLocks noGrp="1"/>
          </p:cNvSpPr>
          <p:nvPr/>
        </p:nvSpPr>
        <p:spPr>
          <a:xfrm>
            <a:off x="5755005" y="118110"/>
            <a:ext cx="3108325" cy="571500"/>
          </a:xfrm>
          <a:prstGeom prst="rect">
            <a:avLst/>
          </a:prstGeom>
          <a:noFill/>
          <a:ln>
            <a:noFill/>
          </a:ln>
        </p:spPr>
        <p:txBody>
          <a:bodyPr/>
          <a:lstStyle>
            <a:lvl1pPr algn="ctr" rtl="0" eaLnBrk="0" fontAlgn="base" hangingPunct="0">
              <a:spcBef>
                <a:spcPct val="0"/>
              </a:spcBef>
              <a:spcAft>
                <a:spcPct val="0"/>
              </a:spcAft>
              <a:defRPr sz="4400" kern="1200">
                <a:solidFill>
                  <a:schemeClr val="tx1"/>
                </a:solidFill>
                <a:latin typeface="+mj-lt"/>
                <a:ea typeface="微软雅黑" panose="020B0503020204020204" pitchFamily="34"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r>
              <a:rPr lang="zh-CN" altLang="en-US" sz="2400" b="1" dirty="0">
                <a:latin typeface="微软雅黑" panose="020B0503020204020204" pitchFamily="34" charset="-122"/>
                <a:cs typeface="微软雅黑" panose="020B0503020204020204" pitchFamily="34" charset="-122"/>
              </a:rPr>
              <a:t>新客有消费</a:t>
            </a:r>
            <a:endParaRPr lang="zh-CN" altLang="en-US" sz="2400" b="1" dirty="0">
              <a:latin typeface="微软雅黑" panose="020B0503020204020204" pitchFamily="34" charset="-122"/>
              <a:cs typeface="微软雅黑" panose="020B0503020204020204" pitchFamily="34" charset="-122"/>
            </a:endParaRPr>
          </a:p>
        </p:txBody>
      </p:sp>
      <p:graphicFrame>
        <p:nvGraphicFramePr>
          <p:cNvPr id="8" name="图表 7"/>
          <p:cNvGraphicFramePr/>
          <p:nvPr/>
        </p:nvGraphicFramePr>
        <p:xfrm>
          <a:off x="200660" y="1905635"/>
          <a:ext cx="3996055" cy="27940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1" name="图表 10"/>
          <p:cNvGraphicFramePr/>
          <p:nvPr/>
        </p:nvGraphicFramePr>
        <p:xfrm>
          <a:off x="4518025" y="3387090"/>
          <a:ext cx="2947670" cy="14135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图表 11"/>
          <p:cNvGraphicFramePr/>
          <p:nvPr/>
        </p:nvGraphicFramePr>
        <p:xfrm>
          <a:off x="4518025" y="1793240"/>
          <a:ext cx="2947670" cy="1556385"/>
        </p:xfrm>
        <a:graphic>
          <a:graphicData uri="http://schemas.openxmlformats.org/drawingml/2006/chart">
            <c:chart xmlns:c="http://schemas.openxmlformats.org/drawingml/2006/chart" xmlns:r="http://schemas.openxmlformats.org/officeDocument/2006/relationships" r:id="rId3"/>
          </a:graphicData>
        </a:graphic>
      </p:graphicFrame>
      <p:sp>
        <p:nvSpPr>
          <p:cNvPr id="4" name="文本框 3"/>
          <p:cNvSpPr txBox="1"/>
          <p:nvPr/>
        </p:nvSpPr>
        <p:spPr>
          <a:xfrm>
            <a:off x="184150" y="563880"/>
            <a:ext cx="7575550" cy="829945"/>
          </a:xfrm>
          <a:prstGeom prst="rect">
            <a:avLst/>
          </a:prstGeom>
          <a:noFill/>
        </p:spPr>
        <p:txBody>
          <a:bodyPr wrap="square" rtlCol="0">
            <a:spAutoFit/>
          </a:bodyPr>
          <a:p>
            <a:r>
              <a:rPr lang="zh-CN" altLang="en-US" sz="1200" b="1">
                <a:latin typeface="微软雅黑" panose="020B0503020204020204" pitchFamily="34" charset="-122"/>
                <a:ea typeface="微软雅黑" panose="020B0503020204020204" pitchFamily="34" charset="-122"/>
              </a:rPr>
              <a:t>结论：</a:t>
            </a:r>
            <a:r>
              <a:rPr lang="zh-CN" altLang="en-US" sz="1200" b="1">
                <a:latin typeface="微软雅黑" panose="020B0503020204020204" pitchFamily="34" charset="-122"/>
                <a:ea typeface="微软雅黑" panose="020B0503020204020204" pitchFamily="34" charset="-122"/>
                <a:cs typeface="微软雅黑" panose="020B0503020204020204" pitchFamily="34" charset="-122"/>
                <a:sym typeface="+mn-ea"/>
              </a:rPr>
              <a:t>干预组的效果明显优于对照组不做任何策略</a:t>
            </a:r>
            <a:endParaRPr lang="zh-CN" altLang="en-US" sz="1200" b="1">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altLang="zh-CN" sz="1200">
                <a:latin typeface="微软雅黑" panose="020B0503020204020204" pitchFamily="34" charset="-122"/>
                <a:ea typeface="微软雅黑" panose="020B0503020204020204" pitchFamily="34" charset="-122"/>
              </a:rPr>
              <a:t>1</a:t>
            </a:r>
            <a:r>
              <a:rPr lang="zh-CN" altLang="en-US" sz="1200">
                <a:latin typeface="微软雅黑" panose="020B0503020204020204" pitchFamily="34" charset="-122"/>
                <a:ea typeface="微软雅黑" panose="020B0503020204020204" pitchFamily="34" charset="-122"/>
              </a:rPr>
              <a:t>、干预组人均分流会员销售额高于对照组</a:t>
            </a:r>
            <a:endParaRPr lang="zh-CN" altLang="en-US" sz="1200">
              <a:latin typeface="微软雅黑" panose="020B0503020204020204" pitchFamily="34" charset="-122"/>
              <a:ea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rPr>
              <a:t>2</a:t>
            </a:r>
            <a:r>
              <a:rPr lang="zh-CN" altLang="en-US" sz="1200">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sym typeface="+mn-ea"/>
              </a:rPr>
              <a:t>用券销售超越</a:t>
            </a:r>
            <a:r>
              <a:rPr lang="en-US" altLang="zh-CN" sz="1200">
                <a:latin typeface="微软雅黑" panose="020B0503020204020204" pitchFamily="34" charset="-122"/>
                <a:ea typeface="微软雅黑" panose="020B0503020204020204" pitchFamily="34" charset="-122"/>
                <a:sym typeface="+mn-ea"/>
              </a:rPr>
              <a:t>ABtest</a:t>
            </a:r>
            <a:r>
              <a:rPr lang="zh-CN" altLang="en-US" sz="1200">
                <a:latin typeface="微软雅黑" panose="020B0503020204020204" pitchFamily="34" charset="-122"/>
                <a:ea typeface="微软雅黑" panose="020B0503020204020204" pitchFamily="34" charset="-122"/>
                <a:sym typeface="+mn-ea"/>
              </a:rPr>
              <a:t>后的提升金额，用券客单高于回头客单</a:t>
            </a:r>
            <a:endParaRPr lang="zh-CN" altLang="en-US" sz="1200">
              <a:latin typeface="微软雅黑" panose="020B0503020204020204" pitchFamily="34" charset="-122"/>
              <a:ea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rPr>
              <a:t>3</a:t>
            </a:r>
            <a:r>
              <a:rPr lang="zh-CN" altLang="en-US" sz="1200">
                <a:latin typeface="微软雅黑" panose="020B0503020204020204" pitchFamily="34" charset="-122"/>
                <a:ea typeface="微软雅黑" panose="020B0503020204020204" pitchFamily="34" charset="-122"/>
              </a:rPr>
              <a:t>、回头率一升一降，是因为效果评估不归因的统计方式，该指标不做参考（后续从每种策略上做对比）</a:t>
            </a:r>
            <a:endParaRPr lang="zh-CN" altLang="en-US" sz="1200">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3" name="图表 12"/>
          <p:cNvGraphicFramePr/>
          <p:nvPr/>
        </p:nvGraphicFramePr>
        <p:xfrm>
          <a:off x="3713480" y="3453765"/>
          <a:ext cx="3338195" cy="148145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4" name="图表 13"/>
          <p:cNvGraphicFramePr/>
          <p:nvPr/>
        </p:nvGraphicFramePr>
        <p:xfrm>
          <a:off x="121920" y="3446780"/>
          <a:ext cx="3338195" cy="1488440"/>
        </p:xfrm>
        <a:graphic>
          <a:graphicData uri="http://schemas.openxmlformats.org/drawingml/2006/chart">
            <c:chart xmlns:c="http://schemas.openxmlformats.org/drawingml/2006/chart" xmlns:r="http://schemas.openxmlformats.org/officeDocument/2006/relationships" r:id="rId2"/>
          </a:graphicData>
        </a:graphic>
      </p:graphicFrame>
      <p:sp>
        <p:nvSpPr>
          <p:cNvPr id="2" name="文本框 1"/>
          <p:cNvSpPr txBox="1"/>
          <p:nvPr/>
        </p:nvSpPr>
        <p:spPr>
          <a:xfrm>
            <a:off x="184785" y="589915"/>
            <a:ext cx="8362950" cy="829945"/>
          </a:xfrm>
          <a:prstGeom prst="rect">
            <a:avLst/>
          </a:prstGeom>
          <a:noFill/>
        </p:spPr>
        <p:txBody>
          <a:bodyPr wrap="square" rtlCol="0">
            <a:spAutoFit/>
          </a:bodyPr>
          <a:p>
            <a:r>
              <a:rPr lang="zh-CN" altLang="en-US" sz="1200" b="1">
                <a:latin typeface="微软雅黑" panose="020B0503020204020204" pitchFamily="34" charset="-122"/>
                <a:ea typeface="微软雅黑" panose="020B0503020204020204" pitchFamily="34" charset="-122"/>
              </a:rPr>
              <a:t>结论：群体策略</a:t>
            </a:r>
            <a:r>
              <a:rPr lang="zh-CN" altLang="en-US" sz="1200" b="1">
                <a:latin typeface="微软雅黑" panose="020B0503020204020204" pitchFamily="34" charset="-122"/>
                <a:ea typeface="微软雅黑" panose="020B0503020204020204" pitchFamily="34" charset="-122"/>
                <a:sym typeface="+mn-ea"/>
              </a:rPr>
              <a:t>（按会员来源和注册时长分群）</a:t>
            </a:r>
            <a:r>
              <a:rPr lang="zh-CN" altLang="en-US" sz="1200" b="1">
                <a:latin typeface="微软雅黑" panose="020B0503020204020204" pitchFamily="34" charset="-122"/>
                <a:ea typeface="微软雅黑" panose="020B0503020204020204" pitchFamily="34" charset="-122"/>
              </a:rPr>
              <a:t>带来的价值优于统一门槛（</a:t>
            </a:r>
            <a:r>
              <a:rPr lang="en-US" altLang="zh-CN" sz="1200" b="1">
                <a:latin typeface="微软雅黑" panose="020B0503020204020204" pitchFamily="34" charset="-122"/>
                <a:ea typeface="微软雅黑" panose="020B0503020204020204" pitchFamily="34" charset="-122"/>
                <a:sym typeface="+mn-ea"/>
              </a:rPr>
              <a:t>50</a:t>
            </a:r>
            <a:r>
              <a:rPr lang="zh-CN" altLang="en-US" sz="1200" b="1">
                <a:latin typeface="微软雅黑" panose="020B0503020204020204" pitchFamily="34" charset="-122"/>
                <a:ea typeface="微软雅黑" panose="020B0503020204020204" pitchFamily="34" charset="-122"/>
                <a:sym typeface="+mn-ea"/>
              </a:rPr>
              <a:t>减</a:t>
            </a:r>
            <a:r>
              <a:rPr lang="en-US" altLang="zh-CN" sz="1200" b="1">
                <a:latin typeface="微软雅黑" panose="020B0503020204020204" pitchFamily="34" charset="-122"/>
                <a:ea typeface="微软雅黑" panose="020B0503020204020204" pitchFamily="34" charset="-122"/>
                <a:sym typeface="+mn-ea"/>
              </a:rPr>
              <a:t>12</a:t>
            </a:r>
            <a:r>
              <a:rPr lang="zh-CN" altLang="en-US" sz="1200" b="1">
                <a:latin typeface="微软雅黑" panose="020B0503020204020204" pitchFamily="34" charset="-122"/>
                <a:ea typeface="微软雅黑" panose="020B0503020204020204" pitchFamily="34" charset="-122"/>
                <a:sym typeface="+mn-ea"/>
              </a:rPr>
              <a:t>）</a:t>
            </a:r>
            <a:endParaRPr lang="zh-CN" altLang="en-US" sz="1200" b="1">
              <a:latin typeface="微软雅黑" panose="020B0503020204020204" pitchFamily="34" charset="-122"/>
              <a:ea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rPr>
              <a:t>1</a:t>
            </a:r>
            <a:r>
              <a:rPr lang="zh-CN" altLang="en-US" sz="1200">
                <a:latin typeface="微软雅黑" panose="020B0503020204020204" pitchFamily="34" charset="-122"/>
                <a:ea typeface="微软雅黑" panose="020B0503020204020204" pitchFamily="34" charset="-122"/>
              </a:rPr>
              <a:t>、群体策略用券客单高，</a:t>
            </a:r>
            <a:r>
              <a:rPr lang="en-US" altLang="zh-CN" sz="1200">
                <a:latin typeface="微软雅黑" panose="020B0503020204020204" pitchFamily="34" charset="-122"/>
                <a:ea typeface="微软雅黑" panose="020B0503020204020204" pitchFamily="34" charset="-122"/>
              </a:rPr>
              <a:t>3</a:t>
            </a:r>
            <a:r>
              <a:rPr lang="zh-CN" altLang="en-US" sz="1200">
                <a:latin typeface="微软雅黑" panose="020B0503020204020204" pitchFamily="34" charset="-122"/>
                <a:ea typeface="微软雅黑" panose="020B0503020204020204" pitchFamily="34" charset="-122"/>
              </a:rPr>
              <a:t>月开始人均发券金额指标也超越统一门槛策略</a:t>
            </a:r>
            <a:endParaRPr lang="zh-CN" altLang="en-US" sz="1200">
              <a:latin typeface="微软雅黑" panose="020B0503020204020204" pitchFamily="34" charset="-122"/>
              <a:ea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rPr>
              <a:t>2</a:t>
            </a:r>
            <a:r>
              <a:rPr lang="zh-CN" altLang="en-US" sz="1200">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sym typeface="+mn-ea"/>
              </a:rPr>
              <a:t>群体策略在</a:t>
            </a:r>
            <a:r>
              <a:rPr lang="zh-CN" altLang="en-US" sz="1200">
                <a:latin typeface="微软雅黑" panose="020B0503020204020204" pitchFamily="34" charset="-122"/>
                <a:ea typeface="微软雅黑" panose="020B0503020204020204" pitchFamily="34" charset="-122"/>
              </a:rPr>
              <a:t>回头率，用券率低于</a:t>
            </a:r>
            <a:r>
              <a:rPr lang="en-US" altLang="zh-CN" sz="1200">
                <a:latin typeface="微软雅黑" panose="020B0503020204020204" pitchFamily="34" charset="-122"/>
                <a:ea typeface="微软雅黑" panose="020B0503020204020204" pitchFamily="34" charset="-122"/>
                <a:sym typeface="+mn-ea"/>
              </a:rPr>
              <a:t>EXP1.2.3</a:t>
            </a:r>
            <a:r>
              <a:rPr lang="zh-CN" altLang="en-US" sz="1200">
                <a:latin typeface="微软雅黑" panose="020B0503020204020204" pitchFamily="34" charset="-122"/>
                <a:ea typeface="微软雅黑" panose="020B0503020204020204" pitchFamily="34" charset="-122"/>
                <a:sym typeface="+mn-ea"/>
              </a:rPr>
              <a:t>按统一门槛</a:t>
            </a:r>
            <a:r>
              <a:rPr lang="en-US" altLang="zh-CN" sz="1200">
                <a:latin typeface="微软雅黑" panose="020B0503020204020204" pitchFamily="34" charset="-122"/>
                <a:ea typeface="微软雅黑" panose="020B0503020204020204" pitchFamily="34" charset="-122"/>
                <a:sym typeface="+mn-ea"/>
              </a:rPr>
              <a:t>50</a:t>
            </a:r>
            <a:r>
              <a:rPr lang="zh-CN" altLang="en-US" sz="1200">
                <a:latin typeface="微软雅黑" panose="020B0503020204020204" pitchFamily="34" charset="-122"/>
                <a:ea typeface="微软雅黑" panose="020B0503020204020204" pitchFamily="34" charset="-122"/>
                <a:sym typeface="+mn-ea"/>
              </a:rPr>
              <a:t>减</a:t>
            </a:r>
            <a:r>
              <a:rPr lang="en-US" altLang="zh-CN" sz="1200">
                <a:latin typeface="微软雅黑" panose="020B0503020204020204" pitchFamily="34" charset="-122"/>
                <a:ea typeface="微软雅黑" panose="020B0503020204020204" pitchFamily="34" charset="-122"/>
                <a:sym typeface="+mn-ea"/>
              </a:rPr>
              <a:t>12</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50</a:t>
            </a:r>
            <a:r>
              <a:rPr lang="zh-CN" altLang="en-US" sz="1200">
                <a:latin typeface="微软雅黑" panose="020B0503020204020204" pitchFamily="34" charset="-122"/>
                <a:ea typeface="微软雅黑" panose="020B0503020204020204" pitchFamily="34" charset="-122"/>
              </a:rPr>
              <a:t>减</a:t>
            </a:r>
            <a:r>
              <a:rPr lang="en-US" altLang="zh-CN" sz="1200">
                <a:latin typeface="微软雅黑" panose="020B0503020204020204" pitchFamily="34" charset="-122"/>
                <a:ea typeface="微软雅黑" panose="020B0503020204020204" pitchFamily="34" charset="-122"/>
              </a:rPr>
              <a:t>12</a:t>
            </a:r>
            <a:r>
              <a:rPr lang="zh-CN" altLang="en-US" sz="1200">
                <a:latin typeface="微软雅黑" panose="020B0503020204020204" pitchFamily="34" charset="-122"/>
                <a:ea typeface="微软雅黑" panose="020B0503020204020204" pitchFamily="34" charset="-122"/>
              </a:rPr>
              <a:t>门槛低）</a:t>
            </a:r>
            <a:endParaRPr lang="zh-CN" altLang="en-US" sz="1200">
              <a:latin typeface="微软雅黑" panose="020B0503020204020204" pitchFamily="34" charset="-122"/>
              <a:ea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sym typeface="+mn-ea"/>
              </a:rPr>
              <a:t>提升客单价，相对会降低用券率，需评估客单的提高能否带来销售的增长</a:t>
            </a:r>
            <a:endParaRPr lang="zh-CN" altLang="en-US" sz="1200">
              <a:latin typeface="微软雅黑" panose="020B0503020204020204" pitchFamily="34" charset="-122"/>
              <a:ea typeface="微软雅黑" panose="020B0503020204020204" pitchFamily="34" charset="-122"/>
            </a:endParaRPr>
          </a:p>
        </p:txBody>
      </p:sp>
      <p:graphicFrame>
        <p:nvGraphicFramePr>
          <p:cNvPr id="15" name="图表 14"/>
          <p:cNvGraphicFramePr/>
          <p:nvPr/>
        </p:nvGraphicFramePr>
        <p:xfrm>
          <a:off x="121920" y="1419860"/>
          <a:ext cx="3275330" cy="19507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图表 15"/>
          <p:cNvGraphicFramePr/>
          <p:nvPr/>
        </p:nvGraphicFramePr>
        <p:xfrm>
          <a:off x="3524250" y="1419860"/>
          <a:ext cx="3443605" cy="186372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96545" y="772160"/>
            <a:ext cx="8246110" cy="2922905"/>
          </a:xfrm>
          <a:prstGeom prst="rect">
            <a:avLst/>
          </a:prstGeom>
          <a:noFill/>
        </p:spPr>
        <p:txBody>
          <a:bodyPr wrap="square" rtlCol="0">
            <a:spAutoFit/>
          </a:bodyPr>
          <a:p>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新客有消费优化方向：</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、取消按统一门槛发券策略</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EXP2</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组按首次消费间隔和分公司</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个维度分群，首次消费间隔时长决定券面额（</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时间越长折扣力度越大</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，门槛按每个分公司首笔客单价【目的：提升用券率，贴合会员的消费能力，门槛的提高会降低用券率】</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、建立循环机制，</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随着干预次数的增加而变化【目的：确保每月会员收到的券面值，门槛不一样】</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标题 1"/>
          <p:cNvSpPr>
            <a:spLocks noGrp="1"/>
          </p:cNvSpPr>
          <p:nvPr/>
        </p:nvSpPr>
        <p:spPr>
          <a:xfrm>
            <a:off x="5755005" y="118110"/>
            <a:ext cx="3108325" cy="571500"/>
          </a:xfrm>
          <a:prstGeom prst="rect">
            <a:avLst/>
          </a:prstGeom>
          <a:noFill/>
          <a:ln>
            <a:noFill/>
          </a:ln>
        </p:spPr>
        <p:txBody>
          <a:bodyPr/>
          <a:lstStyle>
            <a:lvl1pPr algn="ctr" rtl="0" eaLnBrk="0" fontAlgn="base" hangingPunct="0">
              <a:spcBef>
                <a:spcPct val="0"/>
              </a:spcBef>
              <a:spcAft>
                <a:spcPct val="0"/>
              </a:spcAft>
              <a:defRPr sz="4400" kern="1200">
                <a:solidFill>
                  <a:schemeClr val="tx1"/>
                </a:solidFill>
                <a:latin typeface="+mj-lt"/>
                <a:ea typeface="微软雅黑" panose="020B0503020204020204" pitchFamily="34"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r>
              <a:rPr lang="zh-CN" altLang="en-US" sz="2000" b="1" dirty="0">
                <a:latin typeface="微软雅黑" panose="020B0503020204020204" pitchFamily="34" charset="-122"/>
                <a:cs typeface="微软雅黑" panose="020B0503020204020204" pitchFamily="34" charset="-122"/>
              </a:rPr>
              <a:t>流失期</a:t>
            </a:r>
            <a:r>
              <a:rPr lang="en-US" altLang="zh-CN" sz="2000" b="1" dirty="0">
                <a:latin typeface="微软雅黑" panose="020B0503020204020204" pitchFamily="34" charset="-122"/>
                <a:cs typeface="微软雅黑" panose="020B0503020204020204" pitchFamily="34" charset="-122"/>
              </a:rPr>
              <a:t>-</a:t>
            </a:r>
            <a:r>
              <a:rPr lang="zh-CN" altLang="en-US" sz="2000" b="1" dirty="0">
                <a:latin typeface="微软雅黑" panose="020B0503020204020204" pitchFamily="34" charset="-122"/>
                <a:cs typeface="微软雅黑" panose="020B0503020204020204" pitchFamily="34" charset="-122"/>
              </a:rPr>
              <a:t>整体数据</a:t>
            </a:r>
            <a:endParaRPr lang="zh-CN" altLang="en-US" sz="2000" b="1" dirty="0">
              <a:latin typeface="微软雅黑" panose="020B0503020204020204" pitchFamily="34" charset="-122"/>
              <a:cs typeface="微软雅黑" panose="020B0503020204020204" pitchFamily="34" charset="-122"/>
            </a:endParaRPr>
          </a:p>
        </p:txBody>
      </p:sp>
      <p:graphicFrame>
        <p:nvGraphicFramePr>
          <p:cNvPr id="2" name="图表 1"/>
          <p:cNvGraphicFramePr/>
          <p:nvPr/>
        </p:nvGraphicFramePr>
        <p:xfrm>
          <a:off x="203835" y="1671320"/>
          <a:ext cx="4634230" cy="30353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3" name="图表 2"/>
          <p:cNvGraphicFramePr/>
          <p:nvPr/>
        </p:nvGraphicFramePr>
        <p:xfrm>
          <a:off x="5109210" y="1671320"/>
          <a:ext cx="3260090" cy="1530350"/>
        </p:xfrm>
        <a:graphic>
          <a:graphicData uri="http://schemas.openxmlformats.org/drawingml/2006/chart">
            <c:chart xmlns:c="http://schemas.openxmlformats.org/drawingml/2006/chart" xmlns:r="http://schemas.openxmlformats.org/officeDocument/2006/relationships" r:id="rId2"/>
          </a:graphicData>
        </a:graphic>
      </p:graphicFrame>
      <p:sp>
        <p:nvSpPr>
          <p:cNvPr id="8" name="文本框 7"/>
          <p:cNvSpPr txBox="1"/>
          <p:nvPr/>
        </p:nvSpPr>
        <p:spPr>
          <a:xfrm>
            <a:off x="121920" y="589915"/>
            <a:ext cx="8362950" cy="645160"/>
          </a:xfrm>
          <a:prstGeom prst="rect">
            <a:avLst/>
          </a:prstGeom>
          <a:noFill/>
        </p:spPr>
        <p:txBody>
          <a:bodyPr wrap="square" rtlCol="0">
            <a:spAutoFit/>
          </a:bodyPr>
          <a:p>
            <a:r>
              <a:rPr lang="zh-CN" altLang="en-US" sz="1200" b="1">
                <a:latin typeface="微软雅黑" panose="020B0503020204020204" pitchFamily="34" charset="-122"/>
                <a:ea typeface="微软雅黑" panose="020B0503020204020204" pitchFamily="34" charset="-122"/>
                <a:cs typeface="微软雅黑" panose="020B0503020204020204" pitchFamily="34" charset="-122"/>
              </a:rPr>
              <a:t>结论：</a:t>
            </a:r>
            <a:r>
              <a:rPr lang="zh-CN" altLang="en-US" sz="1200" b="1">
                <a:latin typeface="微软雅黑" panose="020B0503020204020204" pitchFamily="34" charset="-122"/>
                <a:ea typeface="微软雅黑" panose="020B0503020204020204" pitchFamily="34" charset="-122"/>
                <a:cs typeface="微软雅黑" panose="020B0503020204020204" pitchFamily="34" charset="-122"/>
                <a:sym typeface="+mn-ea"/>
              </a:rPr>
              <a:t>干预组的效果明显优于对照组不做任何策略</a:t>
            </a:r>
            <a:endParaRPr lang="zh-CN" altLang="en-US" sz="1200" b="1">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altLang="zh-CN" sz="12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、干预组人均分流会员销额高于对照组</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用券率逐月提升，用券客单高于回头客单</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23" name="图表 22"/>
          <p:cNvGraphicFramePr/>
          <p:nvPr/>
        </p:nvGraphicFramePr>
        <p:xfrm>
          <a:off x="5109210" y="3288030"/>
          <a:ext cx="3260090" cy="16954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tags/tag1.xml><?xml version="1.0" encoding="utf-8"?>
<p:tagLst xmlns:p="http://schemas.openxmlformats.org/presentationml/2006/main">
  <p:tag name="KSO_WM_TEMPLATE_TOPIC_ID" val="2869567"/>
  <p:tag name="KSO_WM_TEMPLATE_OUTLINE_ID" val="16"/>
  <p:tag name="KSO_WM_TEMPLATE_SCENE_ID" val="1"/>
  <p:tag name="KSO_WM_TEMPLATE_JOB_ID" val="15"/>
  <p:tag name="KSO_WM_TEMPLATE_TOPIC_DEFAULT"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2526</Words>
  <Application>WPS 演示</Application>
  <PresentationFormat>全屏显示(16:9)</PresentationFormat>
  <Paragraphs>203</Paragraphs>
  <Slides>13</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宋体</vt:lpstr>
      <vt:lpstr>Wingdings</vt:lpstr>
      <vt:lpstr>微软雅黑</vt:lpstr>
      <vt:lpstr>Calibri</vt:lpstr>
      <vt:lpstr>Impact</vt:lpstr>
      <vt:lpstr>Arial Unicode MS</vt:lpstr>
      <vt:lpstr>Office 主题</vt:lpstr>
      <vt:lpstr>PowerPoint 演示文稿</vt:lpstr>
      <vt:lpstr>整体数据（4月）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一念之间</cp:lastModifiedBy>
  <cp:revision>1039</cp:revision>
  <dcterms:created xsi:type="dcterms:W3CDTF">2009-07-16T06:21:00Z</dcterms:created>
  <dcterms:modified xsi:type="dcterms:W3CDTF">2019-05-17T06:10:56Z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y fmtid="{D5CDD505-2E9C-101B-9397-08002B2CF9AE}" pid="3" name="KSORubyTemplateID">
    <vt:lpwstr>2</vt:lpwstr>
  </property>
</Properties>
</file>