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1337" r:id="rId3"/>
    <p:sldId id="1557" r:id="rId5"/>
    <p:sldId id="1577" r:id="rId6"/>
    <p:sldId id="1579" r:id="rId7"/>
    <p:sldId id="1580" r:id="rId8"/>
    <p:sldId id="1589" r:id="rId9"/>
    <p:sldId id="1590" r:id="rId10"/>
    <p:sldId id="1591" r:id="rId11"/>
    <p:sldId id="1592" r:id="rId12"/>
    <p:sldId id="1593" r:id="rId13"/>
    <p:sldId id="1633" r:id="rId14"/>
    <p:sldId id="1596" r:id="rId15"/>
    <p:sldId id="1600" r:id="rId16"/>
    <p:sldId id="1612" r:id="rId17"/>
    <p:sldId id="1624" r:id="rId18"/>
    <p:sldId id="1615" r:id="rId19"/>
    <p:sldId id="1625" r:id="rId20"/>
    <p:sldId id="1626" r:id="rId21"/>
    <p:sldId id="1627" r:id="rId22"/>
    <p:sldId id="1628" r:id="rId23"/>
    <p:sldId id="1621" r:id="rId24"/>
    <p:sldId id="1620" r:id="rId25"/>
    <p:sldId id="1646" r:id="rId26"/>
    <p:sldId id="1380" r:id="rId2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94C"/>
    <a:srgbClr val="108136"/>
    <a:srgbClr val="108036"/>
    <a:srgbClr val="339966"/>
    <a:srgbClr val="DFECD0"/>
    <a:srgbClr val="92D050"/>
    <a:srgbClr val="042E60"/>
    <a:srgbClr val="568D11"/>
    <a:srgbClr val="FF6907"/>
    <a:srgbClr val="017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12" autoAdjust="0"/>
    <p:restoredTop sz="89307" autoAdjust="0"/>
  </p:normalViewPr>
  <p:slideViewPr>
    <p:cSldViewPr>
      <p:cViewPr>
        <p:scale>
          <a:sx n="75" d="100"/>
          <a:sy n="75" d="100"/>
        </p:scale>
        <p:origin x="-2172" y="-570"/>
      </p:cViewPr>
      <p:guideLst>
        <p:guide orient="horz" pos="389"/>
        <p:guide orient="horz" pos="4183"/>
        <p:guide pos="3998"/>
        <p:guide pos="569"/>
        <p:guide pos="7497"/>
        <p:guide pos="6921"/>
      </p:guideLst>
    </p:cSldViewPr>
  </p:slideViewPr>
  <p:outlineViewPr>
    <p:cViewPr>
      <p:scale>
        <a:sx n="100" d="100"/>
        <a:sy n="100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32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35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37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38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39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40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41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42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1048;&#27169;&#26495;&#25968;&#25454;\10&#26376;&#21048;&#27169;&#26495;&#25968;&#25454;&#65288;11.2&#65289;.xls" TargetMode="External"/></Relationships>
</file>

<file path=ppt/charts/_rels/chart43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1048;&#27169;&#26495;&#25968;&#25454;\10&#26376;&#21048;&#27169;&#26495;&#25968;&#25454;&#65288;11.2&#65289;.xls" TargetMode="External"/></Relationships>
</file>

<file path=ppt/charts/_rels/chart44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1048;&#27169;&#26495;&#25968;&#25454;\10&#26376;&#21048;&#27169;&#26495;&#25968;&#25454;&#65288;11.2&#65289;.xls" TargetMode="External"/></Relationships>
</file>

<file path=ppt/charts/_rels/chart45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1048;&#27169;&#26495;&#25968;&#25454;\10&#26376;&#21048;&#27169;&#26495;&#25968;&#25454;&#65288;11.2&#65289;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8518;&#38064;&#65288;&#21247;&#21024;&#65289;\&#21048;&#31995;&#32479;\&#31934;&#20934;&#33829;&#38144;&#20419;&#38144;&#20107;&#39033;\&#38376;&#24215;&#20419;&#38144;\&#31934;&#20934;&#33829;&#38144;&#21457;&#21048;\&#24635;&#32467;\&#25972;&#20307;&#31934;&#20934;&#33829;&#38144;&#25968;&#25454;&#36319;&#36394;&#65288;&#38518;&#38064;10.19&#21495;&#26356;&#26032;&#65289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小票券</a:t>
            </a:r>
            <a:endParaRPr sz="1400" b="1" i="0" u="none" strike="noStrike" baseline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5"/>
          <c:order val="0"/>
          <c:tx>
            <c:strRef>
              <c:f>'[整体精准营销数据跟踪（陶钰10.19号更新）.xls]PPT'!$G$7</c:f>
              <c:strCache>
                <c:ptCount val="1"/>
                <c:pt idx="0">
                  <c:v>销售额</c:v>
                </c:pt>
              </c:strCache>
            </c:strRef>
          </c:tx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'[整体精准营销数据跟踪（陶钰10.19号更新）.xls]PPT'!$A$8:$A$11</c:f>
              <c:strCache>
                <c:ptCount val="4"/>
                <c:pt idx="0">
                  <c:v>7月小票券</c:v>
                </c:pt>
                <c:pt idx="1">
                  <c:v>8月小票券</c:v>
                </c:pt>
                <c:pt idx="2">
                  <c:v>9月小票券</c:v>
                </c:pt>
                <c:pt idx="3">
                  <c:v>10月小票券</c:v>
                </c:pt>
              </c:strCache>
            </c:strRef>
          </c:cat>
          <c:val>
            <c:numRef>
              <c:f>'[整体精准营销数据跟踪（陶钰10.19号更新）.xls]PPT'!$G$8:$G$11</c:f>
              <c:numCache>
                <c:formatCode>0_ </c:formatCode>
                <c:ptCount val="4"/>
                <c:pt idx="0">
                  <c:v>110747.25</c:v>
                </c:pt>
                <c:pt idx="1">
                  <c:v>141448.8</c:v>
                </c:pt>
                <c:pt idx="2">
                  <c:v>135188.96</c:v>
                </c:pt>
                <c:pt idx="3" c:formatCode="General">
                  <c:v>315840</c:v>
                </c:pt>
              </c:numCache>
            </c:numRef>
          </c:val>
        </c:ser>
        <c:ser>
          <c:idx val="6"/>
          <c:order val="1"/>
          <c:tx>
            <c:strRef>
              <c:f>'[整体精准营销数据跟踪（陶钰10.19号更新）.xls]PPT'!$H$7</c:f>
              <c:strCache>
                <c:ptCount val="1"/>
                <c:pt idx="0">
                  <c:v>毛利额</c:v>
                </c:pt>
              </c:strCache>
            </c:strRef>
          </c:tx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'[整体精准营销数据跟踪（陶钰10.19号更新）.xls]PPT'!$A$8:$A$11</c:f>
              <c:strCache>
                <c:ptCount val="4"/>
                <c:pt idx="0">
                  <c:v>7月小票券</c:v>
                </c:pt>
                <c:pt idx="1">
                  <c:v>8月小票券</c:v>
                </c:pt>
                <c:pt idx="2">
                  <c:v>9月小票券</c:v>
                </c:pt>
                <c:pt idx="3">
                  <c:v>10月小票券</c:v>
                </c:pt>
              </c:strCache>
            </c:strRef>
          </c:cat>
          <c:val>
            <c:numRef>
              <c:f>'[整体精准营销数据跟踪（陶钰10.19号更新）.xls]PPT'!$H$8:$H$11</c:f>
              <c:numCache>
                <c:formatCode>0_ </c:formatCode>
                <c:ptCount val="4"/>
                <c:pt idx="0">
                  <c:v>68128.1</c:v>
                </c:pt>
                <c:pt idx="1">
                  <c:v>90711.27</c:v>
                </c:pt>
                <c:pt idx="2">
                  <c:v>79868.71</c:v>
                </c:pt>
                <c:pt idx="3" c:formatCode="General">
                  <c:v>87531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1113726"/>
        <c:axId val="166338159"/>
      </c:barChart>
      <c:catAx>
        <c:axId val="79111372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338159"/>
        <c:crosses val="autoZero"/>
        <c:auto val="1"/>
        <c:lblAlgn val="ctr"/>
        <c:lblOffset val="100"/>
        <c:noMultiLvlLbl val="0"/>
      </c:catAx>
      <c:valAx>
        <c:axId val="166338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9111372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altLang="en-US"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提升金额</a:t>
            </a:r>
            <a:endParaRPr altLang="en-US" sz="1440" b="1" u="none" strike="noStrike" cap="none" normalizeH="0">
              <a:solidFill>
                <a:schemeClr val="tx1"/>
              </a:solidFill>
              <a:uFill>
                <a:solidFill>
                  <a:schemeClr val="tx1"/>
                </a:solidFill>
              </a:u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'[整体精准营销数据跟踪（陶钰10.19号更新）.xls]PPT'!$C$160</c:f>
              <c:strCache>
                <c:ptCount val="1"/>
                <c:pt idx="0">
                  <c:v>慢病1次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'[整体精准营销数据跟踪（陶钰10.19号更新）.xls]PPT'!$B$161:$B$166</c:f>
              <c:strCache>
                <c:ptCount val="6"/>
                <c:pt idx="0">
                  <c:v>5月</c:v>
                </c:pt>
                <c:pt idx="1">
                  <c:v>6月</c:v>
                </c:pt>
                <c:pt idx="2">
                  <c:v>7月</c:v>
                </c:pt>
                <c:pt idx="3">
                  <c:v>8月</c:v>
                </c:pt>
                <c:pt idx="4">
                  <c:v>9月</c:v>
                </c:pt>
                <c:pt idx="5">
                  <c:v>10月</c:v>
                </c:pt>
              </c:strCache>
            </c:strRef>
          </c:cat>
          <c:val>
            <c:numRef>
              <c:f>'[整体精准营销数据跟踪（陶钰10.19号更新）.xls]PPT'!$C$161:$C$166</c:f>
              <c:numCache>
                <c:formatCode>0_ </c:formatCode>
                <c:ptCount val="6"/>
                <c:pt idx="0">
                  <c:v>-99163</c:v>
                </c:pt>
                <c:pt idx="1">
                  <c:v>-147078</c:v>
                </c:pt>
                <c:pt idx="2">
                  <c:v>309272.417590249</c:v>
                </c:pt>
                <c:pt idx="3">
                  <c:v>232042</c:v>
                </c:pt>
                <c:pt idx="4">
                  <c:v>441119.042420446</c:v>
                </c:pt>
                <c:pt idx="5">
                  <c:v>932488.340963891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'[整体精准营销数据跟踪（陶钰10.19号更新）.xls]PPT'!$D$160</c:f>
              <c:strCache>
                <c:ptCount val="1"/>
                <c:pt idx="0">
                  <c:v>慢病2-6次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'[整体精准营销数据跟踪（陶钰10.19号更新）.xls]PPT'!$B$161:$B$166</c:f>
              <c:strCache>
                <c:ptCount val="6"/>
                <c:pt idx="0">
                  <c:v>5月</c:v>
                </c:pt>
                <c:pt idx="1">
                  <c:v>6月</c:v>
                </c:pt>
                <c:pt idx="2">
                  <c:v>7月</c:v>
                </c:pt>
                <c:pt idx="3">
                  <c:v>8月</c:v>
                </c:pt>
                <c:pt idx="4">
                  <c:v>9月</c:v>
                </c:pt>
                <c:pt idx="5">
                  <c:v>10月</c:v>
                </c:pt>
              </c:strCache>
            </c:strRef>
          </c:cat>
          <c:val>
            <c:numRef>
              <c:f>'[整体精准营销数据跟踪（陶钰10.19号更新）.xls]PPT'!$D$161:$D$166</c:f>
              <c:numCache>
                <c:formatCode>0_ </c:formatCode>
                <c:ptCount val="6"/>
                <c:pt idx="0">
                  <c:v>710508</c:v>
                </c:pt>
                <c:pt idx="1">
                  <c:v>655735</c:v>
                </c:pt>
                <c:pt idx="2">
                  <c:v>27996</c:v>
                </c:pt>
                <c:pt idx="3">
                  <c:v>1011974</c:v>
                </c:pt>
                <c:pt idx="4">
                  <c:v>556862.882858774</c:v>
                </c:pt>
                <c:pt idx="5">
                  <c:v>1414297.30035238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'[整体精准营销数据跟踪（陶钰10.19号更新）.xls]PPT'!$E$160</c:f>
              <c:strCache>
                <c:ptCount val="1"/>
                <c:pt idx="0">
                  <c:v>慢病7次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'[整体精准营销数据跟踪（陶钰10.19号更新）.xls]PPT'!$B$161:$B$166</c:f>
              <c:strCache>
                <c:ptCount val="6"/>
                <c:pt idx="0">
                  <c:v>5月</c:v>
                </c:pt>
                <c:pt idx="1">
                  <c:v>6月</c:v>
                </c:pt>
                <c:pt idx="2">
                  <c:v>7月</c:v>
                </c:pt>
                <c:pt idx="3">
                  <c:v>8月</c:v>
                </c:pt>
                <c:pt idx="4">
                  <c:v>9月</c:v>
                </c:pt>
                <c:pt idx="5">
                  <c:v>10月</c:v>
                </c:pt>
              </c:strCache>
            </c:strRef>
          </c:cat>
          <c:val>
            <c:numRef>
              <c:f>'[整体精准营销数据跟踪（陶钰10.19号更新）.xls]PPT'!$E$161:$E$166</c:f>
              <c:numCache>
                <c:formatCode>0_ </c:formatCode>
                <c:ptCount val="6"/>
                <c:pt idx="0">
                  <c:v>29669</c:v>
                </c:pt>
                <c:pt idx="1">
                  <c:v>-344054</c:v>
                </c:pt>
                <c:pt idx="2">
                  <c:v>-553260</c:v>
                </c:pt>
                <c:pt idx="3">
                  <c:v>-171684</c:v>
                </c:pt>
                <c:pt idx="4">
                  <c:v>635321.072463439</c:v>
                </c:pt>
                <c:pt idx="5">
                  <c:v>800438.417925767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4511568"/>
        <c:axId val="742533715"/>
      </c:lineChart>
      <c:catAx>
        <c:axId val="7245115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742533715"/>
        <c:crosses val="autoZero"/>
        <c:auto val="1"/>
        <c:lblAlgn val="ctr"/>
        <c:lblOffset val="100"/>
        <c:noMultiLvlLbl val="0"/>
      </c:catAx>
      <c:valAx>
        <c:axId val="7425337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72451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提升金额</a:t>
            </a:r>
            <a:endParaRPr sz="1440" b="1" u="none" strike="noStrike" cap="none" normalizeH="0">
              <a:solidFill>
                <a:schemeClr val="tx1"/>
              </a:solidFill>
              <a:uFill>
                <a:solidFill>
                  <a:schemeClr val="tx1"/>
                </a:solidFill>
              </a:u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'[整体精准营销数据跟踪（陶钰10.19号更新）.xls]PPT'!$F$160</c:f>
              <c:strCache>
                <c:ptCount val="1"/>
                <c:pt idx="0">
                  <c:v>常规1次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'[整体精准营销数据跟踪（陶钰10.19号更新）.xls]PPT'!$B$161:$B$166</c:f>
              <c:strCache>
                <c:ptCount val="6"/>
                <c:pt idx="0">
                  <c:v>5月</c:v>
                </c:pt>
                <c:pt idx="1">
                  <c:v>6月</c:v>
                </c:pt>
                <c:pt idx="2">
                  <c:v>7月</c:v>
                </c:pt>
                <c:pt idx="3">
                  <c:v>8月</c:v>
                </c:pt>
                <c:pt idx="4">
                  <c:v>9月</c:v>
                </c:pt>
                <c:pt idx="5">
                  <c:v>10月</c:v>
                </c:pt>
              </c:strCache>
            </c:strRef>
          </c:cat>
          <c:val>
            <c:numRef>
              <c:f>'[整体精准营销数据跟踪（陶钰10.19号更新）.xls]PPT'!$F$161:$F$166</c:f>
              <c:numCache>
                <c:formatCode>0_ </c:formatCode>
                <c:ptCount val="6"/>
                <c:pt idx="0">
                  <c:v>0</c:v>
                </c:pt>
                <c:pt idx="1">
                  <c:v>0</c:v>
                </c:pt>
                <c:pt idx="2">
                  <c:v>-33950</c:v>
                </c:pt>
                <c:pt idx="3">
                  <c:v>28371</c:v>
                </c:pt>
                <c:pt idx="4">
                  <c:v>81434.0754746308</c:v>
                </c:pt>
                <c:pt idx="5">
                  <c:v>-51577.9018426187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'[整体精准营销数据跟踪（陶钰10.19号更新）.xls]PPT'!$G$160</c:f>
              <c:strCache>
                <c:ptCount val="1"/>
                <c:pt idx="0">
                  <c:v>常规2-6次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'[整体精准营销数据跟踪（陶钰10.19号更新）.xls]PPT'!$B$161:$B$166</c:f>
              <c:strCache>
                <c:ptCount val="6"/>
                <c:pt idx="0">
                  <c:v>5月</c:v>
                </c:pt>
                <c:pt idx="1">
                  <c:v>6月</c:v>
                </c:pt>
                <c:pt idx="2">
                  <c:v>7月</c:v>
                </c:pt>
                <c:pt idx="3">
                  <c:v>8月</c:v>
                </c:pt>
                <c:pt idx="4">
                  <c:v>9月</c:v>
                </c:pt>
                <c:pt idx="5">
                  <c:v>10月</c:v>
                </c:pt>
              </c:strCache>
            </c:strRef>
          </c:cat>
          <c:val>
            <c:numRef>
              <c:f>'[整体精准营销数据跟踪（陶钰10.19号更新）.xls]PPT'!$G$161:$G$166</c:f>
              <c:numCache>
                <c:formatCode>0_ 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193769</c:v>
                </c:pt>
                <c:pt idx="3">
                  <c:v>285537</c:v>
                </c:pt>
                <c:pt idx="4">
                  <c:v>673404.003021458</c:v>
                </c:pt>
                <c:pt idx="5">
                  <c:v>337061.149283093</c:v>
                </c:pt>
              </c:numCache>
            </c:numRef>
          </c:val>
          <c:smooth val="0"/>
        </c:ser>
        <c:ser>
          <c:idx val="5"/>
          <c:order val="2"/>
          <c:tx>
            <c:strRef>
              <c:f>'[整体精准营销数据跟踪（陶钰10.19号更新）.xls]PPT'!$H$160</c:f>
              <c:strCache>
                <c:ptCount val="1"/>
                <c:pt idx="0">
                  <c:v>常规7次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'[整体精准营销数据跟踪（陶钰10.19号更新）.xls]PPT'!$B$161:$B$166</c:f>
              <c:strCache>
                <c:ptCount val="6"/>
                <c:pt idx="0">
                  <c:v>5月</c:v>
                </c:pt>
                <c:pt idx="1">
                  <c:v>6月</c:v>
                </c:pt>
                <c:pt idx="2">
                  <c:v>7月</c:v>
                </c:pt>
                <c:pt idx="3">
                  <c:v>8月</c:v>
                </c:pt>
                <c:pt idx="4">
                  <c:v>9月</c:v>
                </c:pt>
                <c:pt idx="5">
                  <c:v>10月</c:v>
                </c:pt>
              </c:strCache>
            </c:strRef>
          </c:cat>
          <c:val>
            <c:numRef>
              <c:f>'[整体精准营销数据跟踪（陶钰10.19号更新）.xls]PPT'!$H$161:$H$166</c:f>
              <c:numCache>
                <c:formatCode>0_ </c:formatCode>
                <c:ptCount val="6"/>
                <c:pt idx="0">
                  <c:v>0</c:v>
                </c:pt>
                <c:pt idx="1">
                  <c:v>0</c:v>
                </c:pt>
                <c:pt idx="2">
                  <c:v>-173521</c:v>
                </c:pt>
                <c:pt idx="3">
                  <c:v>82824</c:v>
                </c:pt>
                <c:pt idx="4">
                  <c:v>127831.453374587</c:v>
                </c:pt>
                <c:pt idx="5">
                  <c:v>-71660.1612926238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109448"/>
        <c:axId val="103787521"/>
      </c:lineChart>
      <c:catAx>
        <c:axId val="891094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103787521"/>
        <c:crosses val="autoZero"/>
        <c:auto val="1"/>
        <c:lblAlgn val="ctr"/>
        <c:lblOffset val="100"/>
        <c:noMultiLvlLbl val="0"/>
      </c:catAx>
      <c:valAx>
        <c:axId val="10378752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8910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回头率提升</a:t>
            </a:r>
            <a:endParaRPr sz="1400" b="1" i="0" u="none" strike="noStrike" baseline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'[整体精准营销数据跟踪（陶钰10.19号更新）.xls]PPT'!$C$123</c:f>
              <c:strCache>
                <c:ptCount val="1"/>
                <c:pt idx="0">
                  <c:v>慢病1次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'[整体精准营销数据跟踪（陶钰10.19号更新）.xls]PPT'!$B$124:$B$127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'[整体精准营销数据跟踪（陶钰10.19号更新）.xls]PPT'!$C$124:$C$127</c:f>
              <c:numCache>
                <c:formatCode>0.00%</c:formatCode>
                <c:ptCount val="4"/>
                <c:pt idx="0">
                  <c:v>0.0143202049984636</c:v>
                </c:pt>
                <c:pt idx="1">
                  <c:v>0.0117048680931315</c:v>
                </c:pt>
                <c:pt idx="2">
                  <c:v>0.0134486650404141</c:v>
                </c:pt>
                <c:pt idx="3">
                  <c:v>0.00660250597779374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'[整体精准营销数据跟踪（陶钰10.19号更新）.xls]PPT'!$D$123</c:f>
              <c:strCache>
                <c:ptCount val="1"/>
                <c:pt idx="0">
                  <c:v>慢病2-6次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'[整体精准营销数据跟踪（陶钰10.19号更新）.xls]PPT'!$B$124:$B$127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'[整体精准营销数据跟踪（陶钰10.19号更新）.xls]PPT'!$D$124:$D$127</c:f>
              <c:numCache>
                <c:formatCode>0.00%</c:formatCode>
                <c:ptCount val="4"/>
                <c:pt idx="0">
                  <c:v>0.00665487894238065</c:v>
                </c:pt>
                <c:pt idx="1">
                  <c:v>0.00849515579505656</c:v>
                </c:pt>
                <c:pt idx="2">
                  <c:v>0.00676242708920328</c:v>
                </c:pt>
                <c:pt idx="3">
                  <c:v>0.00889030703711827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'[整体精准营销数据跟踪（陶钰10.19号更新）.xls]PPT'!$E$123</c:f>
              <c:strCache>
                <c:ptCount val="1"/>
                <c:pt idx="0">
                  <c:v>慢病7次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'[整体精准营销数据跟踪（陶钰10.19号更新）.xls]PPT'!$B$124:$B$127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'[整体精准营销数据跟踪（陶钰10.19号更新）.xls]PPT'!$E$124:$E$127</c:f>
              <c:numCache>
                <c:formatCode>0.00%</c:formatCode>
                <c:ptCount val="4"/>
                <c:pt idx="0">
                  <c:v>-0.00507789987820319</c:v>
                </c:pt>
                <c:pt idx="1">
                  <c:v>0.00349099009953924</c:v>
                </c:pt>
                <c:pt idx="2">
                  <c:v>0.00306265570614429</c:v>
                </c:pt>
                <c:pt idx="3">
                  <c:v>0.00491626942955062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'[整体精准营销数据跟踪（陶钰10.19号更新）.xls]PPT'!$F$123</c:f>
              <c:strCache>
                <c:ptCount val="1"/>
                <c:pt idx="0">
                  <c:v>常规1次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'[整体精准营销数据跟踪（陶钰10.19号更新）.xls]PPT'!$B$124:$B$127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'[整体精准营销数据跟踪（陶钰10.19号更新）.xls]PPT'!$F$124:$F$127</c:f>
              <c:numCache>
                <c:formatCode>0.00%</c:formatCode>
                <c:ptCount val="4"/>
                <c:pt idx="0">
                  <c:v>0.00471165553915063</c:v>
                </c:pt>
                <c:pt idx="1">
                  <c:v>0.0158478563489437</c:v>
                </c:pt>
                <c:pt idx="2">
                  <c:v>0.0131018256626039</c:v>
                </c:pt>
                <c:pt idx="3">
                  <c:v>0.0159342257625766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'[整体精准营销数据跟踪（陶钰10.19号更新）.xls]PPT'!$G$123</c:f>
              <c:strCache>
                <c:ptCount val="1"/>
                <c:pt idx="0">
                  <c:v>常规2-6次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'[整体精准营销数据跟踪（陶钰10.19号更新）.xls]PPT'!$B$124:$B$127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'[整体精准营销数据跟踪（陶钰10.19号更新）.xls]PPT'!$G$124:$G$127</c:f>
              <c:numCache>
                <c:formatCode>0.00%</c:formatCode>
                <c:ptCount val="4"/>
                <c:pt idx="0">
                  <c:v>0.0243692080628192</c:v>
                </c:pt>
                <c:pt idx="1">
                  <c:v>0.00677694644890224</c:v>
                </c:pt>
                <c:pt idx="2">
                  <c:v>0.0161614788618311</c:v>
                </c:pt>
                <c:pt idx="3">
                  <c:v>0.0103310064394453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'[整体精准营销数据跟踪（陶钰10.19号更新）.xls]PPT'!$H$123</c:f>
              <c:strCache>
                <c:ptCount val="1"/>
                <c:pt idx="0">
                  <c:v>常规7次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'[整体精准营销数据跟踪（陶钰10.19号更新）.xls]PPT'!$B$124:$B$127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'[整体精准营销数据跟踪（陶钰10.19号更新）.xls]PPT'!$H$124:$H$127</c:f>
              <c:numCache>
                <c:formatCode>0.00%</c:formatCode>
                <c:ptCount val="4"/>
                <c:pt idx="0">
                  <c:v>0.0111526379931385</c:v>
                </c:pt>
                <c:pt idx="1">
                  <c:v>-0.00131276356608263</c:v>
                </c:pt>
                <c:pt idx="2">
                  <c:v>-0.00781146622138496</c:v>
                </c:pt>
                <c:pt idx="3">
                  <c:v>-0.000598259463619691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4989610"/>
        <c:axId val="538120179"/>
      </c:lineChart>
      <c:catAx>
        <c:axId val="59498961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8120179"/>
        <c:crosses val="autoZero"/>
        <c:auto val="1"/>
        <c:lblAlgn val="ctr"/>
        <c:lblOffset val="100"/>
        <c:noMultiLvlLbl val="0"/>
      </c:catAx>
      <c:valAx>
        <c:axId val="5381201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49896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人均发券金额</a:t>
            </a:r>
            <a:endParaRPr sz="1440" b="1" i="0" u="none" strike="noStrike" cap="none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c:rich>
      </c:tx>
      <c:layout>
        <c:manualLayout>
          <c:xMode val="edge"/>
          <c:yMode val="edge"/>
          <c:x val="0.412361111111111"/>
          <c:y val="0.025059665871121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'[整体精准营销数据跟踪（陶钰10.19号更新）.xls]PPT'!$C$152</c:f>
              <c:strCache>
                <c:ptCount val="1"/>
                <c:pt idx="0">
                  <c:v>慢病1次</c:v>
                </c:pt>
              </c:strCache>
            </c:strRef>
          </c:tx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'[整体精准营销数据跟踪（陶钰10.19号更新）.xls]PPT'!$B$153:$B$156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'[整体精准营销数据跟踪（陶钰10.19号更新）.xls]PPT'!$C$153:$C$156</c:f>
              <c:numCache>
                <c:formatCode>0.000_ </c:formatCode>
                <c:ptCount val="4"/>
                <c:pt idx="0">
                  <c:v>0.241750662098484</c:v>
                </c:pt>
                <c:pt idx="1">
                  <c:v>0.377295849088459</c:v>
                </c:pt>
                <c:pt idx="2">
                  <c:v>0.734336782209617</c:v>
                </c:pt>
                <c:pt idx="3">
                  <c:v>1.15223584859233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'[整体精准营销数据跟踪（陶钰10.19号更新）.xls]PPT'!$D$152</c:f>
              <c:strCache>
                <c:ptCount val="1"/>
                <c:pt idx="0">
                  <c:v>慢病2-6次</c:v>
                </c:pt>
              </c:strCache>
            </c:strRef>
          </c:tx>
          <c:spPr>
            <a:ln w="28575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'[整体精准营销数据跟踪（陶钰10.19号更新）.xls]PPT'!$B$153:$B$156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'[整体精准营销数据跟踪（陶钰10.19号更新）.xls]PPT'!$D$153:$D$156</c:f>
              <c:numCache>
                <c:formatCode>0.000_ </c:formatCode>
                <c:ptCount val="4"/>
                <c:pt idx="0">
                  <c:v>0.263606968603941</c:v>
                </c:pt>
                <c:pt idx="1">
                  <c:v>0.542572414813587</c:v>
                </c:pt>
                <c:pt idx="2">
                  <c:v>0.602573506487402</c:v>
                </c:pt>
                <c:pt idx="3">
                  <c:v>1.25774233827969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'[整体精准营销数据跟踪（陶钰10.19号更新）.xls]PPT'!$E$152</c:f>
              <c:strCache>
                <c:ptCount val="1"/>
                <c:pt idx="0">
                  <c:v>慢病7次</c:v>
                </c:pt>
              </c:strCache>
            </c:strRef>
          </c:tx>
          <c:spPr>
            <a:ln w="28575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'[整体精准营销数据跟踪（陶钰10.19号更新）.xls]PPT'!$B$153:$B$156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'[整体精准营销数据跟踪（陶钰10.19号更新）.xls]PPT'!$E$153:$E$156</c:f>
              <c:numCache>
                <c:formatCode>0.000_ </c:formatCode>
                <c:ptCount val="4"/>
                <c:pt idx="0">
                  <c:v>-0.516122026080465</c:v>
                </c:pt>
                <c:pt idx="1">
                  <c:v>3.01632328993683</c:v>
                </c:pt>
                <c:pt idx="2">
                  <c:v>4.80910370653888</c:v>
                </c:pt>
                <c:pt idx="3">
                  <c:v>1.97916198214727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'[整体精准营销数据跟踪（陶钰10.19号更新）.xls]PPT'!$F$152</c:f>
              <c:strCache>
                <c:ptCount val="1"/>
                <c:pt idx="0">
                  <c:v>常规1次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'[整体精准营销数据跟踪（陶钰10.19号更新）.xls]PPT'!$B$153:$B$156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'[整体精准营销数据跟踪（陶钰10.19号更新）.xls]PPT'!$F$153:$F$156</c:f>
              <c:numCache>
                <c:formatCode>0.000_ </c:formatCode>
                <c:ptCount val="4"/>
                <c:pt idx="0">
                  <c:v>0.573604195589874</c:v>
                </c:pt>
                <c:pt idx="1">
                  <c:v>-0.245015695114835</c:v>
                </c:pt>
                <c:pt idx="2">
                  <c:v>0.333345922620095</c:v>
                </c:pt>
                <c:pt idx="3">
                  <c:v>-0.209705480872922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'[整体精准营销数据跟踪（陶钰10.19号更新）.xls]PPT'!$G$152</c:f>
              <c:strCache>
                <c:ptCount val="1"/>
                <c:pt idx="0">
                  <c:v>常规2-6次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'[整体精准营销数据跟踪（陶钰10.19号更新）.xls]PPT'!$B$153:$B$156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'[整体精准营销数据跟踪（陶钰10.19号更新）.xls]PPT'!$G$153:$G$156</c:f>
              <c:numCache>
                <c:formatCode>0.000_ </c:formatCode>
                <c:ptCount val="4"/>
                <c:pt idx="0">
                  <c:v>0.00434538288542646</c:v>
                </c:pt>
                <c:pt idx="1">
                  <c:v>0.856802474373438</c:v>
                </c:pt>
                <c:pt idx="2">
                  <c:v>0.871682026967691</c:v>
                </c:pt>
                <c:pt idx="3">
                  <c:v>0.393477110421041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'[整体精准营销数据跟踪（陶钰10.19号更新）.xls]PPT'!$H$152</c:f>
              <c:strCache>
                <c:ptCount val="1"/>
                <c:pt idx="0">
                  <c:v>常规7次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'[整体精准营销数据跟踪（陶钰10.19号更新）.xls]PPT'!$B$153:$B$156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'[整体精准营销数据跟踪（陶钰10.19号更新）.xls]PPT'!$H$153:$H$156</c:f>
              <c:numCache>
                <c:formatCode>0.000_ </c:formatCode>
                <c:ptCount val="4"/>
                <c:pt idx="0">
                  <c:v>-1.8105365464863</c:v>
                </c:pt>
                <c:pt idx="1">
                  <c:v>0.79222397262637</c:v>
                </c:pt>
                <c:pt idx="2">
                  <c:v>1.18680035813043</c:v>
                </c:pt>
                <c:pt idx="3">
                  <c:v>-0.55096923999803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2164406"/>
        <c:axId val="82255123"/>
      </c:lineChart>
      <c:catAx>
        <c:axId val="69216440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82255123"/>
        <c:crosses val="autoZero"/>
        <c:auto val="1"/>
        <c:lblAlgn val="ctr"/>
        <c:lblOffset val="100"/>
        <c:noMultiLvlLbl val="0"/>
      </c:catAx>
      <c:valAx>
        <c:axId val="822551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00_ 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69216440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人均分流金额提升</a:t>
            </a:r>
            <a:endParaRPr sz="1400" b="1" i="0" u="none" strike="noStrike" baseline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'[整体精准营销数据跟踪（陶钰10.19号更新）.xls]PPT'!$C$132</c:f>
              <c:strCache>
                <c:ptCount val="1"/>
                <c:pt idx="0">
                  <c:v>慢病1次</c:v>
                </c:pt>
              </c:strCache>
            </c:strRef>
          </c:tx>
          <c:dLbls>
            <c:delete val="1"/>
          </c:dLbls>
          <c:cat>
            <c:strRef>
              <c:f>'[整体精准营销数据跟踪（陶钰10.19号更新）.xls]PPT'!$B$133:$B$136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'[整体精准营销数据跟踪（陶钰10.19号更新）.xls]PPT'!$C$133:$C$136</c:f>
              <c:numCache>
                <c:formatCode>0.00%</c:formatCode>
                <c:ptCount val="4"/>
                <c:pt idx="0">
                  <c:v>0.0144644702386693</c:v>
                </c:pt>
                <c:pt idx="1">
                  <c:v>0.0102417365454604</c:v>
                </c:pt>
                <c:pt idx="2">
                  <c:v>0.0175237162360825</c:v>
                </c:pt>
                <c:pt idx="3">
                  <c:v>0.0335761013510591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'[整体精准营销数据跟踪（陶钰10.19号更新）.xls]PPT'!$D$132</c:f>
              <c:strCache>
                <c:ptCount val="1"/>
                <c:pt idx="0">
                  <c:v>慢病2-6次</c:v>
                </c:pt>
              </c:strCache>
            </c:strRef>
          </c:tx>
          <c:dLbls>
            <c:delete val="1"/>
          </c:dLbls>
          <c:cat>
            <c:strRef>
              <c:f>'[整体精准营销数据跟踪（陶钰10.19号更新）.xls]PPT'!$B$133:$B$136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'[整体精准营销数据跟踪（陶钰10.19号更新）.xls]PPT'!$D$133:$D$136</c:f>
              <c:numCache>
                <c:formatCode>0.00%</c:formatCode>
                <c:ptCount val="4"/>
                <c:pt idx="0">
                  <c:v>0.000477905070025572</c:v>
                </c:pt>
                <c:pt idx="1">
                  <c:v>0.0165868705562225</c:v>
                </c:pt>
                <c:pt idx="2">
                  <c:v>0.0081076383515984</c:v>
                </c:pt>
                <c:pt idx="3">
                  <c:v>0.0189601893103545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'[整体精准营销数据跟踪（陶钰10.19号更新）.xls]PPT'!$E$132</c:f>
              <c:strCache>
                <c:ptCount val="1"/>
                <c:pt idx="0">
                  <c:v>慢病7次</c:v>
                </c:pt>
              </c:strCache>
            </c:strRef>
          </c:tx>
          <c:dLbls>
            <c:delete val="1"/>
          </c:dLbls>
          <c:cat>
            <c:strRef>
              <c:f>'[整体精准营销数据跟踪（陶钰10.19号更新）.xls]PPT'!$B$133:$B$136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'[整体精准营销数据跟踪（陶钰10.19号更新）.xls]PPT'!$E$133:$E$136</c:f>
              <c:numCache>
                <c:formatCode>0.00%</c:formatCode>
                <c:ptCount val="4"/>
                <c:pt idx="0">
                  <c:v>-0.00920147278636574</c:v>
                </c:pt>
                <c:pt idx="1">
                  <c:v>-0.00277250143112529</c:v>
                </c:pt>
                <c:pt idx="2">
                  <c:v>0.0091866999646807</c:v>
                </c:pt>
                <c:pt idx="3">
                  <c:v>0.0109165143138497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'[整体精准营销数据跟踪（陶钰10.19号更新）.xls]PPT'!$F$132</c:f>
              <c:strCache>
                <c:ptCount val="1"/>
                <c:pt idx="0">
                  <c:v>常规1次</c:v>
                </c:pt>
              </c:strCache>
            </c:strRef>
          </c:tx>
          <c:dLbls>
            <c:delete val="1"/>
          </c:dLbls>
          <c:cat>
            <c:strRef>
              <c:f>'[整体精准营销数据跟踪（陶钰10.19号更新）.xls]PPT'!$B$133:$B$136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'[整体精准营销数据跟踪（陶钰10.19号更新）.xls]PPT'!$F$133:$F$136</c:f>
              <c:numCache>
                <c:formatCode>0.00%</c:formatCode>
                <c:ptCount val="4"/>
                <c:pt idx="0">
                  <c:v>-0.0238559048088777</c:v>
                </c:pt>
                <c:pt idx="1">
                  <c:v>0.0111349969205061</c:v>
                </c:pt>
                <c:pt idx="2">
                  <c:v>0.0299468620902052</c:v>
                </c:pt>
                <c:pt idx="3">
                  <c:v>-0.0163706016381976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'[整体精准营销数据跟踪（陶钰10.19号更新）.xls]PPT'!$G$132</c:f>
              <c:strCache>
                <c:ptCount val="1"/>
                <c:pt idx="0">
                  <c:v>常规2-6次</c:v>
                </c:pt>
              </c:strCache>
            </c:strRef>
          </c:tx>
          <c:dLbls>
            <c:delete val="1"/>
          </c:dLbls>
          <c:cat>
            <c:strRef>
              <c:f>'[整体精准营销数据跟踪（陶钰10.19号更新）.xls]PPT'!$B$133:$B$136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'[整体精准营销数据跟踪（陶钰10.19号更新）.xls]PPT'!$G$133:$G$136</c:f>
              <c:numCache>
                <c:formatCode>0.00%</c:formatCode>
                <c:ptCount val="4"/>
                <c:pt idx="0">
                  <c:v>0.0209581031439139</c:v>
                </c:pt>
                <c:pt idx="1">
                  <c:v>0.0167647985491256</c:v>
                </c:pt>
                <c:pt idx="2">
                  <c:v>0.035825225962636</c:v>
                </c:pt>
                <c:pt idx="3">
                  <c:v>0.0158764919211532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'[整体精准营销数据跟踪（陶钰10.19号更新）.xls]PPT'!$H$132</c:f>
              <c:strCache>
                <c:ptCount val="1"/>
                <c:pt idx="0">
                  <c:v>常规7次</c:v>
                </c:pt>
              </c:strCache>
            </c:strRef>
          </c:tx>
          <c:dLbls>
            <c:delete val="1"/>
          </c:dLbls>
          <c:cat>
            <c:strRef>
              <c:f>'[整体精准营销数据跟踪（陶钰10.19号更新）.xls]PPT'!$B$133:$B$136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'[整体精准营销数据跟踪（陶钰10.19号更新）.xls]PPT'!$H$133:$H$136</c:f>
              <c:numCache>
                <c:formatCode>0.00%</c:formatCode>
                <c:ptCount val="4"/>
                <c:pt idx="0">
                  <c:v>-0.047977175113217</c:v>
                </c:pt>
                <c:pt idx="1">
                  <c:v>0.0137114180625007</c:v>
                </c:pt>
                <c:pt idx="2">
                  <c:v>0.01813144198721</c:v>
                </c:pt>
                <c:pt idx="3">
                  <c:v>-0.00881987170781128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173176"/>
        <c:axId val="538352993"/>
      </c:lineChart>
      <c:catAx>
        <c:axId val="227173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8352993"/>
        <c:crosses val="autoZero"/>
        <c:auto val="1"/>
        <c:lblAlgn val="ctr"/>
        <c:lblOffset val="100"/>
        <c:noMultiLvlLbl val="0"/>
      </c:catAx>
      <c:valAx>
        <c:axId val="53835299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7173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用券客单</a:t>
            </a:r>
            <a:endParaRPr sz="1440" b="1" i="0" u="none" strike="noStrike" cap="none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'[整体精准营销数据跟踪（陶钰10.19号更新）.xls]PPT'!$C$142</c:f>
              <c:strCache>
                <c:ptCount val="1"/>
                <c:pt idx="0">
                  <c:v>慢病1次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'[整体精准营销数据跟踪（陶钰10.19号更新）.xls]PPT'!$B$143:$B$146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'[整体精准营销数据跟踪（陶钰10.19号更新）.xls]PPT'!$C$143:$C$146</c:f>
              <c:numCache>
                <c:formatCode>0_ </c:formatCode>
                <c:ptCount val="4"/>
                <c:pt idx="0">
                  <c:v>108.209174001354</c:v>
                </c:pt>
                <c:pt idx="1">
                  <c:v>111.364138145613</c:v>
                </c:pt>
                <c:pt idx="2">
                  <c:v>115.991386946387</c:v>
                </c:pt>
                <c:pt idx="3">
                  <c:v>119.009746074173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'[整体精准营销数据跟踪（陶钰10.19号更新）.xls]PPT'!$D$142</c:f>
              <c:strCache>
                <c:ptCount val="1"/>
                <c:pt idx="0">
                  <c:v>慢病2-6次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'[整体精准营销数据跟踪（陶钰10.19号更新）.xls]PPT'!$B$143:$B$146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'[整体精准营销数据跟踪（陶钰10.19号更新）.xls]PPT'!$D$143:$D$146</c:f>
              <c:numCache>
                <c:formatCode>0_ </c:formatCode>
                <c:ptCount val="4"/>
                <c:pt idx="0">
                  <c:v>137.550054858934</c:v>
                </c:pt>
                <c:pt idx="1">
                  <c:v>146.26987012987</c:v>
                </c:pt>
                <c:pt idx="2">
                  <c:v>148.509116561181</c:v>
                </c:pt>
                <c:pt idx="3">
                  <c:v>148.306755879968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'[整体精准营销数据跟踪（陶钰10.19号更新）.xls]PPT'!$E$142</c:f>
              <c:strCache>
                <c:ptCount val="1"/>
                <c:pt idx="0">
                  <c:v>慢病7次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'[整体精准营销数据跟踪（陶钰10.19号更新）.xls]PPT'!$B$143:$B$146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'[整体精准营销数据跟踪（陶钰10.19号更新）.xls]PPT'!$E$143:$E$146</c:f>
              <c:numCache>
                <c:formatCode>0_ </c:formatCode>
                <c:ptCount val="4"/>
                <c:pt idx="0">
                  <c:v>112.501396551724</c:v>
                </c:pt>
                <c:pt idx="1">
                  <c:v>186.827719298246</c:v>
                </c:pt>
                <c:pt idx="2">
                  <c:v>178.874856915739</c:v>
                </c:pt>
                <c:pt idx="3">
                  <c:v>170.897093582888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'[整体精准营销数据跟踪（陶钰10.19号更新）.xls]PPT'!$F$142</c:f>
              <c:strCache>
                <c:ptCount val="1"/>
                <c:pt idx="0">
                  <c:v>常规1次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'[整体精准营销数据跟踪（陶钰10.19号更新）.xls]PPT'!$B$143:$B$146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'[整体精准营销数据跟踪（陶钰10.19号更新）.xls]PPT'!$F$143:$F$146</c:f>
              <c:numCache>
                <c:formatCode>0_ </c:formatCode>
                <c:ptCount val="4"/>
                <c:pt idx="0">
                  <c:v>76.3167352941176</c:v>
                </c:pt>
                <c:pt idx="1">
                  <c:v>85.7214435695538</c:v>
                </c:pt>
                <c:pt idx="2">
                  <c:v>98.1175829383886</c:v>
                </c:pt>
                <c:pt idx="3">
                  <c:v>97.3283920704846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'[整体精准营销数据跟踪（陶钰10.19号更新）.xls]PPT'!$G$142</c:f>
              <c:strCache>
                <c:ptCount val="1"/>
                <c:pt idx="0">
                  <c:v>常规2-6次</c:v>
                </c:pt>
              </c:strCache>
            </c:strRef>
          </c:tx>
          <c:dLbls>
            <c:delete val="1"/>
          </c:dLbls>
          <c:cat>
            <c:strRef>
              <c:f>'[整体精准营销数据跟踪（陶钰10.19号更新）.xls]PPT'!$B$143:$B$146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'[整体精准营销数据跟踪（陶钰10.19号更新）.xls]PPT'!$G$143:$G$146</c:f>
              <c:numCache>
                <c:formatCode>0_ </c:formatCode>
                <c:ptCount val="4"/>
                <c:pt idx="0">
                  <c:v>77.770897810219</c:v>
                </c:pt>
                <c:pt idx="1">
                  <c:v>104.056823255814</c:v>
                </c:pt>
                <c:pt idx="2">
                  <c:v>130.693369616659</c:v>
                </c:pt>
                <c:pt idx="3">
                  <c:v>112.123490182803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'[整体精准营销数据跟踪（陶钰10.19号更新）.xls]PPT'!$H$142</c:f>
              <c:strCache>
                <c:ptCount val="1"/>
                <c:pt idx="0">
                  <c:v>常规7次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'[整体精准营销数据跟踪（陶钰10.19号更新）.xls]PPT'!$B$143:$B$146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'[整体精准营销数据跟踪（陶钰10.19号更新）.xls]PPT'!$H$143:$H$146</c:f>
              <c:numCache>
                <c:formatCode>0_ </c:formatCode>
                <c:ptCount val="4"/>
                <c:pt idx="0">
                  <c:v>73.9233879781421</c:v>
                </c:pt>
                <c:pt idx="1">
                  <c:v>104.065792880259</c:v>
                </c:pt>
                <c:pt idx="2">
                  <c:v>104.852777070064</c:v>
                </c:pt>
                <c:pt idx="3">
                  <c:v>112.935546558704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1537396"/>
        <c:axId val="880353275"/>
      </c:lineChart>
      <c:catAx>
        <c:axId val="5215373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880353275"/>
        <c:crosses val="autoZero"/>
        <c:auto val="1"/>
        <c:lblAlgn val="ctr"/>
        <c:lblOffset val="100"/>
        <c:noMultiLvlLbl val="0"/>
      </c:catAx>
      <c:valAx>
        <c:axId val="8803532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5215373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客单价提升</a:t>
            </a:r>
            <a:endParaRPr sz="1400" b="1" i="0" u="none" strike="noStrike" baseline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'[整体精准营销数据跟踪（陶钰10.19号更新）.xls]PPT'!$C$114</c:f>
              <c:strCache>
                <c:ptCount val="1"/>
                <c:pt idx="0">
                  <c:v>慢病1次</c:v>
                </c:pt>
              </c:strCache>
            </c:strRef>
          </c:tx>
          <c:dLbls>
            <c:delete val="1"/>
          </c:dLbls>
          <c:cat>
            <c:strRef>
              <c:f>'[整体精准营销数据跟踪（陶钰10.19号更新）.xls]PPT'!$B$115:$B$118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'[整体精准营销数据跟踪（陶钰10.19号更新）.xls]PPT'!$C$115:$C$118</c:f>
              <c:numCache>
                <c:formatCode>0.00%</c:formatCode>
                <c:ptCount val="4"/>
                <c:pt idx="0">
                  <c:v>0.000142228498944062</c:v>
                </c:pt>
                <c:pt idx="1">
                  <c:v>-0.001446203921534</c:v>
                </c:pt>
                <c:pt idx="2">
                  <c:v>0.00402097445705937</c:v>
                </c:pt>
                <c:pt idx="3">
                  <c:v>0.0267966701980973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'[整体精准营销数据跟踪（陶钰10.19号更新）.xls]PPT'!$D$114</c:f>
              <c:strCache>
                <c:ptCount val="1"/>
                <c:pt idx="0">
                  <c:v>慢病2-6次</c:v>
                </c:pt>
              </c:strCache>
            </c:strRef>
          </c:tx>
          <c:dLbls>
            <c:delete val="1"/>
          </c:dLbls>
          <c:cat>
            <c:strRef>
              <c:f>'[整体精准营销数据跟踪（陶钰10.19号更新）.xls]PPT'!$B$115:$B$118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'[整体精准营销数据跟踪（陶钰10.19号更新）.xls]PPT'!$D$115:$D$118</c:f>
              <c:numCache>
                <c:formatCode>0.00%</c:formatCode>
                <c:ptCount val="4"/>
                <c:pt idx="0">
                  <c:v>-0.0061361386127136</c:v>
                </c:pt>
                <c:pt idx="1">
                  <c:v>0.00802355342479239</c:v>
                </c:pt>
                <c:pt idx="2">
                  <c:v>0.00133617547317936</c:v>
                </c:pt>
                <c:pt idx="3">
                  <c:v>0.00998114681348169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'[整体精准营销数据跟踪（陶钰10.19号更新）.xls]PPT'!$E$114</c:f>
              <c:strCache>
                <c:ptCount val="1"/>
                <c:pt idx="0">
                  <c:v>慢病7次</c:v>
                </c:pt>
              </c:strCache>
            </c:strRef>
          </c:tx>
          <c:dLbls>
            <c:delete val="1"/>
          </c:dLbls>
          <c:cat>
            <c:strRef>
              <c:f>'[整体精准营销数据跟踪（陶钰10.19号更新）.xls]PPT'!$B$115:$B$118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'[整体精准营销数据跟踪（陶钰10.19号更新）.xls]PPT'!$E$115:$E$118</c:f>
              <c:numCache>
                <c:formatCode>0.00%</c:formatCode>
                <c:ptCount val="4"/>
                <c:pt idx="0">
                  <c:v>-0.00414461886780669</c:v>
                </c:pt>
                <c:pt idx="1">
                  <c:v>-0.00624170181143668</c:v>
                </c:pt>
                <c:pt idx="2">
                  <c:v>0.00610534568673102</c:v>
                </c:pt>
                <c:pt idx="3">
                  <c:v>0.00597089037846415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'[整体精准营销数据跟踪（陶钰10.19号更新）.xls]PPT'!$F$114</c:f>
              <c:strCache>
                <c:ptCount val="1"/>
                <c:pt idx="0">
                  <c:v>常规1次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'[整体精准营销数据跟踪（陶钰10.19号更新）.xls]PPT'!$B$115:$B$118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'[整体精准营销数据跟踪（陶钰10.19号更新）.xls]PPT'!$F$115:$F$118</c:f>
              <c:numCache>
                <c:formatCode>0.00%</c:formatCode>
                <c:ptCount val="4"/>
                <c:pt idx="0">
                  <c:v>-0.028433591061207</c:v>
                </c:pt>
                <c:pt idx="1">
                  <c:v>-0.004639335899547</c:v>
                </c:pt>
                <c:pt idx="2">
                  <c:v>0.0166271898844758</c:v>
                </c:pt>
                <c:pt idx="3">
                  <c:v>-0.0317981485233707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'[整体精准营销数据跟踪（陶钰10.19号更新）.xls]PPT'!$G$114</c:f>
              <c:strCache>
                <c:ptCount val="1"/>
                <c:pt idx="0">
                  <c:v>常规2-6次</c:v>
                </c:pt>
              </c:strCache>
            </c:strRef>
          </c:tx>
          <c:dLbls>
            <c:delete val="1"/>
          </c:dLbls>
          <c:cat>
            <c:strRef>
              <c:f>'[整体精准营销数据跟踪（陶钰10.19号更新）.xls]PPT'!$B$115:$B$118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'[整体精准营销数据跟踪（陶钰10.19号更新）.xls]PPT'!$G$115:$G$118</c:f>
              <c:numCache>
                <c:formatCode>0.00%</c:formatCode>
                <c:ptCount val="4"/>
                <c:pt idx="0">
                  <c:v>-0.00332995651573331</c:v>
                </c:pt>
                <c:pt idx="1">
                  <c:v>0.00992062058577378</c:v>
                </c:pt>
                <c:pt idx="2">
                  <c:v>0.0193510062227805</c:v>
                </c:pt>
                <c:pt idx="3">
                  <c:v>0.00548878085138746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'[整体精准营销数据跟踪（陶钰10.19号更新）.xls]PPT'!$H$114</c:f>
              <c:strCache>
                <c:ptCount val="1"/>
                <c:pt idx="0">
                  <c:v>常规7次</c:v>
                </c:pt>
              </c:strCache>
            </c:strRef>
          </c:tx>
          <c:dLbls>
            <c:delete val="1"/>
          </c:dLbls>
          <c:cat>
            <c:strRef>
              <c:f>'[整体精准营销数据跟踪（陶钰10.19号更新）.xls]PPT'!$B$115:$B$118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'[整体精准营销数据跟踪（陶钰10.19号更新）.xls]PPT'!$H$115:$H$118</c:f>
              <c:numCache>
                <c:formatCode>0.00%</c:formatCode>
                <c:ptCount val="4"/>
                <c:pt idx="0">
                  <c:v>-0.0584776332322208</c:v>
                </c:pt>
                <c:pt idx="1">
                  <c:v>0.0150439307527665</c:v>
                </c:pt>
                <c:pt idx="2">
                  <c:v>0.026147155833171</c:v>
                </c:pt>
                <c:pt idx="3">
                  <c:v>-0.00822653384591775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6019054"/>
        <c:axId val="659695196"/>
      </c:lineChart>
      <c:catAx>
        <c:axId val="4760190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9695196"/>
        <c:crosses val="autoZero"/>
        <c:auto val="1"/>
        <c:lblAlgn val="ctr"/>
        <c:lblOffset val="100"/>
        <c:noMultiLvlLbl val="0"/>
      </c:catAx>
      <c:valAx>
        <c:axId val="6596951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60190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用券率</a:t>
            </a:r>
            <a:endParaRPr sz="1440" b="1" u="none" strike="noStrike" cap="none" normalizeH="0">
              <a:solidFill>
                <a:schemeClr val="tx1"/>
              </a:solidFill>
              <a:uFill>
                <a:solidFill>
                  <a:schemeClr val="tx1"/>
                </a:solidFill>
              </a:u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'[整体精准营销数据跟踪（陶钰10.19号更新）.xls]PPT'!$B$396</c:f>
              <c:strCache>
                <c:ptCount val="1"/>
                <c:pt idx="0">
                  <c:v>慢病1次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'[整体精准营销数据跟踪（陶钰10.19号更新）.xls]PPT'!$C$395:$F$395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'[整体精准营销数据跟踪（陶钰10.19号更新）.xls]PPT'!$C$396:$F$396</c:f>
              <c:numCache>
                <c:formatCode>0.00%</c:formatCode>
                <c:ptCount val="4"/>
                <c:pt idx="0">
                  <c:v>0.00173095944609298</c:v>
                </c:pt>
                <c:pt idx="1">
                  <c:v>0.00270444474736918</c:v>
                </c:pt>
                <c:pt idx="2">
                  <c:v>0.00285664819944598</c:v>
                </c:pt>
                <c:pt idx="3">
                  <c:v>0.00369585041629288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'[整体精准营销数据跟踪（陶钰10.19号更新）.xls]PPT'!$B$397</c:f>
              <c:strCache>
                <c:ptCount val="1"/>
                <c:pt idx="0">
                  <c:v>慢病2-6次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'[整体精准营销数据跟踪（陶钰10.19号更新）.xls]PPT'!$C$395:$F$395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'[整体精准营销数据跟踪（陶钰10.19号更新）.xls]PPT'!$C$397:$F$397</c:f>
              <c:numCache>
                <c:formatCode>0.00%</c:formatCode>
                <c:ptCount val="4"/>
                <c:pt idx="0">
                  <c:v>0.00228448048210416</c:v>
                </c:pt>
                <c:pt idx="1">
                  <c:v>0.00326031728109298</c:v>
                </c:pt>
                <c:pt idx="2">
                  <c:v>0.00410326995555873</c:v>
                </c:pt>
                <c:pt idx="3">
                  <c:v>0.00438249740100474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'[整体精准营销数据跟踪（陶钰10.19号更新）.xls]PPT'!$B$398</c:f>
              <c:strCache>
                <c:ptCount val="1"/>
                <c:pt idx="0">
                  <c:v>慢病7次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'[整体精准营销数据跟踪（陶钰10.19号更新）.xls]PPT'!$C$395:$F$395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'[整体精准营销数据跟踪（陶钰10.19号更新）.xls]PPT'!$C$398:$F$398</c:f>
              <c:numCache>
                <c:formatCode>0.00%</c:formatCode>
                <c:ptCount val="4"/>
                <c:pt idx="0">
                  <c:v>0.0016676058929742</c:v>
                </c:pt>
                <c:pt idx="1">
                  <c:v>0.00658758265435003</c:v>
                </c:pt>
                <c:pt idx="2">
                  <c:v>0.00952251188421594</c:v>
                </c:pt>
                <c:pt idx="3">
                  <c:v>0.00923020623935238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'[整体精准营销数据跟踪（陶钰10.19号更新）.xls]PPT'!$B$399</c:f>
              <c:strCache>
                <c:ptCount val="1"/>
                <c:pt idx="0">
                  <c:v>常规1次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strRef>
              <c:f>'[整体精准营销数据跟踪（陶钰10.19号更新）.xls]PPT'!$C$395:$F$395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'[整体精准营销数据跟踪（陶钰10.19号更新）.xls]PPT'!$C$399:$F$399</c:f>
              <c:numCache>
                <c:formatCode>0.00%</c:formatCode>
                <c:ptCount val="4"/>
                <c:pt idx="0">
                  <c:v>0.00120631541600142</c:v>
                </c:pt>
                <c:pt idx="1">
                  <c:v>0.00157801873741934</c:v>
                </c:pt>
                <c:pt idx="2">
                  <c:v>0.00172743386015973</c:v>
                </c:pt>
                <c:pt idx="3">
                  <c:v>0.00179708400757865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'[整体精准营销数据跟踪（陶钰10.19号更新）.xls]PPT'!$B$400</c:f>
              <c:strCache>
                <c:ptCount val="1"/>
                <c:pt idx="0">
                  <c:v>常规2-6次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'[整体精准营销数据跟踪（陶钰10.19号更新）.xls]PPT'!$C$395:$F$395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'[整体精准营销数据跟踪（陶钰10.19号更新）.xls]PPT'!$C$400:$F$400</c:f>
              <c:numCache>
                <c:formatCode>0.00%</c:formatCode>
                <c:ptCount val="4"/>
                <c:pt idx="0">
                  <c:v>0.00120631541600142</c:v>
                </c:pt>
                <c:pt idx="1">
                  <c:v>0.00157801873741934</c:v>
                </c:pt>
                <c:pt idx="2">
                  <c:v>0.00172743386015973</c:v>
                </c:pt>
                <c:pt idx="3">
                  <c:v>0.00179708400757865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'[整体精准营销数据跟踪（陶钰10.19号更新）.xls]PPT'!$B$401</c:f>
              <c:strCache>
                <c:ptCount val="1"/>
                <c:pt idx="0">
                  <c:v>常规7次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'[整体精准营销数据跟踪（陶钰10.19号更新）.xls]PPT'!$C$395:$F$395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'[整体精准营销数据跟踪（陶钰10.19号更新）.xls]PPT'!$C$401:$F$401</c:f>
              <c:numCache>
                <c:formatCode>0.00%</c:formatCode>
                <c:ptCount val="4"/>
                <c:pt idx="0">
                  <c:v>0.00566288796971541</c:v>
                </c:pt>
                <c:pt idx="1">
                  <c:v>0.00608890990777962</c:v>
                </c:pt>
                <c:pt idx="2">
                  <c:v>0.00728802072211752</c:v>
                </c:pt>
                <c:pt idx="3">
                  <c:v>0.00754255662683951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8946887"/>
        <c:axId val="428080391"/>
      </c:lineChart>
      <c:catAx>
        <c:axId val="4089468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428080391"/>
        <c:crosses val="autoZero"/>
        <c:auto val="1"/>
        <c:lblAlgn val="ctr"/>
        <c:lblOffset val="100"/>
        <c:noMultiLvlLbl val="0"/>
      </c:catAx>
      <c:valAx>
        <c:axId val="428080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408946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慢病</a:t>
            </a:r>
            <a:r>
              <a:rPr lang="en-US" altLang="zh-CN"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1</a:t>
            </a:r>
            <a:r>
              <a:rPr altLang="en-US"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次</a:t>
            </a:r>
            <a:endParaRPr altLang="en-US" sz="1440" b="1" u="none" strike="noStrike" cap="none" normalizeH="0">
              <a:solidFill>
                <a:schemeClr val="tx1"/>
              </a:solidFill>
              <a:uFill>
                <a:solidFill>
                  <a:schemeClr val="tx1"/>
                </a:solidFill>
              </a:u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'[整体精准营销数据跟踪（陶钰10.19号更新）.xls]PPT'!$D$163</c:f>
              <c:strCache>
                <c:ptCount val="1"/>
                <c:pt idx="0">
                  <c:v>客单价提升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'[整体精准营销数据跟踪（陶钰10.19号更新）.xls]PPT'!$B$164:$B$167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'[整体精准营销数据跟踪（陶钰10.19号更新）.xls]PPT'!$D$164:$D$167</c:f>
              <c:numCache>
                <c:formatCode>#,##0.00%</c:formatCode>
                <c:ptCount val="4"/>
                <c:pt idx="0">
                  <c:v>0.0220222194936383</c:v>
                </c:pt>
                <c:pt idx="1">
                  <c:v>0.0311012110198199</c:v>
                </c:pt>
                <c:pt idx="2">
                  <c:v>0.0206814710830218</c:v>
                </c:pt>
                <c:pt idx="3">
                  <c:v>0.0333271823811486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'[整体精准营销数据跟踪（陶钰10.19号更新）.xls]PPT'!$F$163</c:f>
              <c:strCache>
                <c:ptCount val="1"/>
                <c:pt idx="0">
                  <c:v>转换率提升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'[整体精准营销数据跟踪（陶钰10.19号更新）.xls]PPT'!$B$164:$B$167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'[整体精准营销数据跟踪（陶钰10.19号更新）.xls]PPT'!$F$164:$F$167</c:f>
              <c:numCache>
                <c:formatCode>#,##0.00%</c:formatCode>
                <c:ptCount val="4"/>
                <c:pt idx="0">
                  <c:v>0.00577004519961262</c:v>
                </c:pt>
                <c:pt idx="1">
                  <c:v>0.00488518318631919</c:v>
                </c:pt>
                <c:pt idx="2">
                  <c:v>0.00467730779910964</c:v>
                </c:pt>
                <c:pt idx="3">
                  <c:v>0.0110742085403896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'[整体精准营销数据跟踪（陶钰10.19号更新）.xls]PPT'!$G$163</c:f>
              <c:strCache>
                <c:ptCount val="1"/>
                <c:pt idx="0">
                  <c:v>人均分流会员金额提升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'[整体精准营销数据跟踪（陶钰10.19号更新）.xls]PPT'!$B$164:$B$167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'[整体精准营销数据跟踪（陶钰10.19号更新）.xls]PPT'!$G$164:$G$167</c:f>
              <c:numCache>
                <c:formatCode>#,##0.00%</c:formatCode>
                <c:ptCount val="4"/>
                <c:pt idx="0">
                  <c:v>0.0279193338951249</c:v>
                </c:pt>
                <c:pt idx="1">
                  <c:v>0.0361383293192873</c:v>
                </c:pt>
                <c:pt idx="2">
                  <c:v>0.0254555124881251</c:v>
                </c:pt>
                <c:pt idx="3">
                  <c:v>0.0447704630892907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2002389"/>
        <c:axId val="819895663"/>
      </c:lineChart>
      <c:catAx>
        <c:axId val="4820023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819895663"/>
        <c:crosses val="autoZero"/>
        <c:auto val="1"/>
        <c:lblAlgn val="ctr"/>
        <c:lblOffset val="100"/>
        <c:noMultiLvlLbl val="0"/>
      </c:catAx>
      <c:valAx>
        <c:axId val="819895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4820023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用券客单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'[整体精准营销数据跟踪（陶钰10.19号更新）.xls]PPT'!$H$181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'[整体精准营销数据跟踪（陶钰10.19号更新）.xls]PPT'!$G$182:$G$185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'[整体精准营销数据跟踪（陶钰10.19号更新）.xls]PPT'!$H$182:$H$185</c:f>
              <c:numCache>
                <c:formatCode>0_ </c:formatCode>
                <c:ptCount val="4"/>
                <c:pt idx="0">
                  <c:v>124.456309226933</c:v>
                </c:pt>
                <c:pt idx="1">
                  <c:v>126.762642857143</c:v>
                </c:pt>
                <c:pt idx="2">
                  <c:v>102.85338028169</c:v>
                </c:pt>
                <c:pt idx="3">
                  <c:v>105.681206140351</c:v>
                </c:pt>
              </c:numCache>
            </c:numRef>
          </c:val>
        </c:ser>
        <c:ser>
          <c:idx val="1"/>
          <c:order val="1"/>
          <c:tx>
            <c:strRef>
              <c:f>'[整体精准营销数据跟踪（陶钰10.19号更新）.xls]PPT'!$I$181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'[整体精准营销数据跟踪（陶钰10.19号更新）.xls]PPT'!$G$182:$G$185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'[整体精准营销数据跟踪（陶钰10.19号更新）.xls]PPT'!$I$182:$I$185</c:f>
              <c:numCache>
                <c:formatCode>0_ </c:formatCode>
                <c:ptCount val="4"/>
                <c:pt idx="0">
                  <c:v>121.425203252033</c:v>
                </c:pt>
                <c:pt idx="1">
                  <c:v>124.979010840108</c:v>
                </c:pt>
                <c:pt idx="2">
                  <c:v>120.65619047619</c:v>
                </c:pt>
                <c:pt idx="3">
                  <c:v>110.377396449704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7953133"/>
        <c:axId val="539132394"/>
      </c:barChart>
      <c:catAx>
        <c:axId val="9795313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9132394"/>
        <c:crosses val="autoZero"/>
        <c:auto val="1"/>
        <c:lblAlgn val="ctr"/>
        <c:lblOffset val="100"/>
        <c:noMultiLvlLbl val="0"/>
      </c:catAx>
      <c:valAx>
        <c:axId val="53913239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95313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用券率</a:t>
            </a:r>
            <a:endParaRPr sz="1440" b="1" i="0" u="none" strike="noStrike" cap="none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'[整体精准营销数据跟踪（陶钰10.19号更新）.xls]PPT'!$F$7</c:f>
              <c:strCache>
                <c:ptCount val="1"/>
                <c:pt idx="0">
                  <c:v>用券率</c:v>
                </c:pt>
              </c:strCache>
            </c:strRef>
          </c:tx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'[整体精准营销数据跟踪（陶钰10.19号更新）.xls]PPT'!$A$8:$A$11</c:f>
              <c:strCache>
                <c:ptCount val="4"/>
                <c:pt idx="0">
                  <c:v>7月小票券</c:v>
                </c:pt>
                <c:pt idx="1">
                  <c:v>8月小票券</c:v>
                </c:pt>
                <c:pt idx="2">
                  <c:v>9月小票券</c:v>
                </c:pt>
                <c:pt idx="3">
                  <c:v>10月小票券</c:v>
                </c:pt>
              </c:strCache>
            </c:strRef>
          </c:cat>
          <c:val>
            <c:numRef>
              <c:f>'[整体精准营销数据跟踪（陶钰10.19号更新）.xls]PPT'!$F$8:$F$11</c:f>
              <c:numCache>
                <c:formatCode>0.00%</c:formatCode>
                <c:ptCount val="4"/>
                <c:pt idx="0">
                  <c:v>0.00221817460460587</c:v>
                </c:pt>
                <c:pt idx="1">
                  <c:v>0.00266592940487199</c:v>
                </c:pt>
                <c:pt idx="2">
                  <c:v>0.003</c:v>
                </c:pt>
                <c:pt idx="3">
                  <c:v>0.00234625890517146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1207408"/>
        <c:axId val="757208276"/>
      </c:lineChart>
      <c:catAx>
        <c:axId val="7012074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757208276"/>
        <c:crosses val="autoZero"/>
        <c:auto val="1"/>
        <c:lblAlgn val="ctr"/>
        <c:lblOffset val="100"/>
        <c:noMultiLvlLbl val="0"/>
      </c:catAx>
      <c:valAx>
        <c:axId val="7572082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70120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用券毛利率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'[整体精准营销数据跟踪（陶钰10.19号更新）.xls]PPT'!$C$181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'[整体精准营销数据跟踪（陶钰10.19号更新）.xls]PPT'!$B$182:$B$185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'[整体精准营销数据跟踪（陶钰10.19号更新）.xls]PPT'!$C$182:$C$185</c:f>
              <c:numCache>
                <c:formatCode>0.0%</c:formatCode>
                <c:ptCount val="4"/>
                <c:pt idx="0">
                  <c:v>0.336110700346925</c:v>
                </c:pt>
                <c:pt idx="1">
                  <c:v>0.335546318193865</c:v>
                </c:pt>
                <c:pt idx="2">
                  <c:v>0.353887684597748</c:v>
                </c:pt>
                <c:pt idx="3">
                  <c:v>0.368656728496805</c:v>
                </c:pt>
              </c:numCache>
            </c:numRef>
          </c:val>
        </c:ser>
        <c:ser>
          <c:idx val="1"/>
          <c:order val="1"/>
          <c:tx>
            <c:strRef>
              <c:f>'[整体精准营销数据跟踪（陶钰10.19号更新）.xls]PPT'!$D$181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'[整体精准营销数据跟踪（陶钰10.19号更新）.xls]PPT'!$B$182:$B$185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'[整体精准营销数据跟踪（陶钰10.19号更新）.xls]PPT'!$D$182:$D$185</c:f>
              <c:numCache>
                <c:formatCode>0.0%</c:formatCode>
                <c:ptCount val="4"/>
                <c:pt idx="0">
                  <c:v>0.392707768396573</c:v>
                </c:pt>
                <c:pt idx="1">
                  <c:v>0.390170555467796</c:v>
                </c:pt>
                <c:pt idx="2">
                  <c:v>0.372280495938874</c:v>
                </c:pt>
                <c:pt idx="3">
                  <c:v>0.367334770754239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0"/>
        <c:axId val="859338307"/>
        <c:axId val="47257367"/>
      </c:barChart>
      <c:catAx>
        <c:axId val="8593383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257367"/>
        <c:crosses val="autoZero"/>
        <c:auto val="1"/>
        <c:lblAlgn val="ctr"/>
        <c:lblOffset val="100"/>
        <c:noMultiLvlLbl val="0"/>
      </c:catAx>
      <c:valAx>
        <c:axId val="47257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93383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chemeClr val="tx1"/>
                </a:solidFill>
              </a:rPr>
              <a:t>用券率</a:t>
            </a:r>
            <a:endParaRPr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'[整体精准营销数据跟踪（陶钰10.19号更新）.xls]PPT'!$L$199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'[整体精准营销数据跟踪（陶钰10.19号更新）.xls]PPT'!$K$200:$K$203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'[整体精准营销数据跟踪（陶钰10.19号更新）.xls]PPT'!$L$200:$L$203</c:f>
              <c:numCache>
                <c:formatCode>0.00%</c:formatCode>
                <c:ptCount val="4"/>
                <c:pt idx="0">
                  <c:v>0.00257755151889133</c:v>
                </c:pt>
                <c:pt idx="1">
                  <c:v>0.00271640709887722</c:v>
                </c:pt>
                <c:pt idx="2">
                  <c:v>0.00294591548126992</c:v>
                </c:pt>
                <c:pt idx="3">
                  <c:v>0.00312527843078125</c:v>
                </c:pt>
              </c:numCache>
            </c:numRef>
          </c:val>
        </c:ser>
        <c:ser>
          <c:idx val="1"/>
          <c:order val="1"/>
          <c:tx>
            <c:strRef>
              <c:f>'[整体精准营销数据跟踪（陶钰10.19号更新）.xls]PPT'!$M$199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'[整体精准营销数据跟踪（陶钰10.19号更新）.xls]PPT'!$K$200:$K$203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'[整体精准营销数据跟踪（陶钰10.19号更新）.xls]PPT'!$M$200:$M$203</c:f>
              <c:numCache>
                <c:formatCode>0.00%</c:formatCode>
                <c:ptCount val="4"/>
                <c:pt idx="0">
                  <c:v>0.00353746452948846</c:v>
                </c:pt>
                <c:pt idx="1">
                  <c:v>0.00359085645332373</c:v>
                </c:pt>
                <c:pt idx="2">
                  <c:v>0.00339835038408439</c:v>
                </c:pt>
                <c:pt idx="3">
                  <c:v>0.00428071348602056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833260204"/>
        <c:axId val="261959470"/>
      </c:barChart>
      <c:catAx>
        <c:axId val="8332602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959470"/>
        <c:crosses val="autoZero"/>
        <c:auto val="1"/>
        <c:lblAlgn val="ctr"/>
        <c:lblOffset val="100"/>
        <c:noMultiLvlLbl val="0"/>
      </c:catAx>
      <c:valAx>
        <c:axId val="26195947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32602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sz="1440" b="1" i="0" u="none" strike="noStrike" cap="none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慢病</a:t>
            </a:r>
            <a:r>
              <a:rPr lang="en-US" altLang="zh-CN" sz="1440" b="1" i="0" u="none" strike="noStrike" cap="none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2-6</a:t>
            </a:r>
            <a:r>
              <a:rPr altLang="en-US" sz="1440" b="1" i="0" u="none" strike="noStrike" cap="none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</a:t>
            </a:r>
            <a:endParaRPr altLang="en-US" sz="1440" b="0" i="0" u="none" strike="noStrike" cap="none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'[整体精准营销数据跟踪（陶钰10.19号更新）.xls]PPT'!$D$179</c:f>
              <c:strCache>
                <c:ptCount val="1"/>
                <c:pt idx="0">
                  <c:v>客单价提升</c:v>
                </c:pt>
              </c:strCache>
            </c:strRef>
          </c:tx>
          <c:spPr>
            <a:ln w="28575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'[整体精准营销数据跟踪（陶钰10.19号更新）.xls]PPT'!$B$180:$B$183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'[整体精准营销数据跟踪（陶钰10.19号更新）.xls]PPT'!$D$180:$D$183</c:f>
              <c:numCache>
                <c:formatCode>#,##0.00%</c:formatCode>
                <c:ptCount val="4"/>
                <c:pt idx="0">
                  <c:v>0.0148943256030368</c:v>
                </c:pt>
                <c:pt idx="1">
                  <c:v>0.00369042880712268</c:v>
                </c:pt>
                <c:pt idx="2">
                  <c:v>0.0134438462762338</c:v>
                </c:pt>
                <c:pt idx="3">
                  <c:v>0.00793344704726142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'[整体精准营销数据跟踪（陶钰10.19号更新）.xls]PPT'!$F$179</c:f>
              <c:strCache>
                <c:ptCount val="1"/>
                <c:pt idx="0">
                  <c:v>转换率提升</c:v>
                </c:pt>
              </c:strCache>
            </c:strRef>
          </c:tx>
          <c:spPr>
            <a:ln w="28575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'[整体精准营销数据跟踪（陶钰10.19号更新）.xls]PPT'!$B$180:$B$183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'[整体精准营销数据跟踪（陶钰10.19号更新）.xls]PPT'!$F$180:$F$183</c:f>
              <c:numCache>
                <c:formatCode>#,##0.00%</c:formatCode>
                <c:ptCount val="4"/>
                <c:pt idx="0">
                  <c:v>0.0072613089905827</c:v>
                </c:pt>
                <c:pt idx="1">
                  <c:v>0.0117694163343083</c:v>
                </c:pt>
                <c:pt idx="2">
                  <c:v>0.00599095079367287</c:v>
                </c:pt>
                <c:pt idx="3">
                  <c:v>0.0105426425758239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'[整体精准营销数据跟踪（陶钰10.19号更新）.xls]PPT'!$G$179</c:f>
              <c:strCache>
                <c:ptCount val="1"/>
                <c:pt idx="0">
                  <c:v>人均分流会员金额提升</c:v>
                </c:pt>
              </c:strCache>
            </c:strRef>
          </c:tx>
          <c:spPr>
            <a:ln w="28575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'[整体精准营销数据跟踪（陶钰10.19号更新）.xls]PPT'!$B$180:$B$183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'[整体精准营销数据跟踪（陶钰10.19号更新）.xls]PPT'!$G$180:$G$183</c:f>
              <c:numCache>
                <c:formatCode>#,##0.00%</c:formatCode>
                <c:ptCount val="4"/>
                <c:pt idx="0">
                  <c:v>0.0222637868940295</c:v>
                </c:pt>
                <c:pt idx="1">
                  <c:v>0.0155032793345141</c:v>
                </c:pt>
                <c:pt idx="2">
                  <c:v>0.0195153384914254</c:v>
                </c:pt>
                <c:pt idx="3">
                  <c:v>0.0185597291196989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1810095"/>
        <c:axId val="293141282"/>
      </c:lineChart>
      <c:catAx>
        <c:axId val="5318100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293141282"/>
        <c:crosses val="autoZero"/>
        <c:auto val="1"/>
        <c:lblAlgn val="ctr"/>
        <c:lblOffset val="100"/>
        <c:noMultiLvlLbl val="0"/>
      </c:catAx>
      <c:valAx>
        <c:axId val="29314128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#,##0.0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531810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用券客单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'[整体精准营销数据跟踪（陶钰10.19号更新）.xls]PPT'!$G$217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'[整体精准营销数据跟踪（陶钰10.19号更新）.xls]PPT'!$F$218:$F$221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'[整体精准营销数据跟踪（陶钰10.19号更新）.xls]PPT'!$G$218:$G$221</c:f>
              <c:numCache>
                <c:formatCode>0_ </c:formatCode>
                <c:ptCount val="4"/>
                <c:pt idx="0">
                  <c:v>139.874724489796</c:v>
                </c:pt>
                <c:pt idx="1">
                  <c:v>147.720947775629</c:v>
                </c:pt>
                <c:pt idx="2">
                  <c:v>159.985158536585</c:v>
                </c:pt>
                <c:pt idx="3">
                  <c:v>146.559112627986</c:v>
                </c:pt>
              </c:numCache>
            </c:numRef>
          </c:val>
        </c:ser>
        <c:ser>
          <c:idx val="1"/>
          <c:order val="1"/>
          <c:tx>
            <c:strRef>
              <c:f>'[整体精准营销数据跟踪（陶钰10.19号更新）.xls]PPT'!$H$217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'[整体精准营销数据跟踪（陶钰10.19号更新）.xls]PPT'!$F$218:$F$221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'[整体精准营销数据跟踪（陶钰10.19号更新）.xls]PPT'!$H$218:$H$221</c:f>
              <c:numCache>
                <c:formatCode>0_ </c:formatCode>
                <c:ptCount val="4"/>
                <c:pt idx="0">
                  <c:v>142.071100702576</c:v>
                </c:pt>
                <c:pt idx="1">
                  <c:v>149.667374213836</c:v>
                </c:pt>
                <c:pt idx="2">
                  <c:v>158.550620017715</c:v>
                </c:pt>
                <c:pt idx="3">
                  <c:v>144.060232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592041"/>
        <c:axId val="655426227"/>
      </c:barChart>
      <c:catAx>
        <c:axId val="17159204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5426227"/>
        <c:crosses val="autoZero"/>
        <c:auto val="1"/>
        <c:lblAlgn val="ctr"/>
        <c:lblOffset val="100"/>
        <c:noMultiLvlLbl val="0"/>
      </c:catAx>
      <c:valAx>
        <c:axId val="6554262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159204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用券毛利率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'[整体精准营销数据跟踪（陶钰10.19号更新）.xls]PPT'!$C$216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'[整体精准营销数据跟踪（陶钰10.19号更新）.xls]PPT'!$B$217:$B$220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'[整体精准营销数据跟踪（陶钰10.19号更新）.xls]PPT'!$C$217:$C$220</c:f>
              <c:numCache>
                <c:formatCode>0.0%</c:formatCode>
                <c:ptCount val="4"/>
                <c:pt idx="0">
                  <c:v>0.3422707</c:v>
                </c:pt>
                <c:pt idx="1">
                  <c:v>0.3357008542297</c:v>
                </c:pt>
                <c:pt idx="2">
                  <c:v>0.341177683936079</c:v>
                </c:pt>
                <c:pt idx="3">
                  <c:v>0.352648847518185</c:v>
                </c:pt>
              </c:numCache>
            </c:numRef>
          </c:val>
        </c:ser>
        <c:ser>
          <c:idx val="1"/>
          <c:order val="1"/>
          <c:tx>
            <c:strRef>
              <c:f>'[整体精准营销数据跟踪（陶钰10.19号更新）.xls]PPT'!$D$216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'[整体精准营销数据跟踪（陶钰10.19号更新）.xls]PPT'!$B$217:$B$220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'[整体精准营销数据跟踪（陶钰10.19号更新）.xls]PPT'!$D$217:$D$220</c:f>
              <c:numCache>
                <c:formatCode>0.0%</c:formatCode>
                <c:ptCount val="4"/>
                <c:pt idx="0">
                  <c:v>0.37577989229041</c:v>
                </c:pt>
                <c:pt idx="1">
                  <c:v>0.369445505205726</c:v>
                </c:pt>
                <c:pt idx="2">
                  <c:v>0.348207815874146</c:v>
                </c:pt>
                <c:pt idx="3">
                  <c:v>0.344372956445051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0"/>
        <c:axId val="979812842"/>
        <c:axId val="852320473"/>
      </c:barChart>
      <c:catAx>
        <c:axId val="97981284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2320473"/>
        <c:crosses val="autoZero"/>
        <c:auto val="1"/>
        <c:lblAlgn val="ctr"/>
        <c:lblOffset val="100"/>
        <c:noMultiLvlLbl val="0"/>
      </c:catAx>
      <c:valAx>
        <c:axId val="85232047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981284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用券率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'[整体精准营销数据跟踪（陶钰10.19号更新）.xls]PPT'!$K$235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'[整体精准营销数据跟踪（陶钰10.19号更新）.xls]PPT'!$J$236:$J$239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'[整体精准营销数据跟踪（陶钰10.19号更新）.xls]PPT'!$K$236:$K$239</c:f>
              <c:numCache>
                <c:formatCode>0.00%</c:formatCode>
                <c:ptCount val="4"/>
                <c:pt idx="0">
                  <c:v>0.00413012419873483</c:v>
                </c:pt>
                <c:pt idx="1">
                  <c:v>0.00433839479392625</c:v>
                </c:pt>
                <c:pt idx="2">
                  <c:v>0.00365989734434278</c:v>
                </c:pt>
                <c:pt idx="3">
                  <c:v>0.00391583843045711</c:v>
                </c:pt>
              </c:numCache>
            </c:numRef>
          </c:val>
        </c:ser>
        <c:ser>
          <c:idx val="1"/>
          <c:order val="1"/>
          <c:tx>
            <c:strRef>
              <c:f>'[整体精准营销数据跟踪（陶钰10.19号更新）.xls]PPT'!$L$235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'[整体精准营销数据跟踪（陶钰10.19号更新）.xls]PPT'!$J$236:$J$239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'[整体精准营销数据跟踪（陶钰10.19号更新）.xls]PPT'!$L$236:$L$239</c:f>
              <c:numCache>
                <c:formatCode>0.00%</c:formatCode>
                <c:ptCount val="4"/>
                <c:pt idx="0">
                  <c:v>0.00454703573025891</c:v>
                </c:pt>
                <c:pt idx="1">
                  <c:v>0.00444633980942261</c:v>
                </c:pt>
                <c:pt idx="2">
                  <c:v>0.0040525794363002</c:v>
                </c:pt>
                <c:pt idx="3">
                  <c:v>0.00449502849848068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47189"/>
        <c:axId val="354521675"/>
      </c:barChart>
      <c:catAx>
        <c:axId val="108471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4521675"/>
        <c:crosses val="autoZero"/>
        <c:auto val="1"/>
        <c:lblAlgn val="ctr"/>
        <c:lblOffset val="100"/>
        <c:noMultiLvlLbl val="0"/>
      </c:catAx>
      <c:valAx>
        <c:axId val="3545216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8471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400" b="1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慢病</a:t>
            </a:r>
            <a:r>
              <a:rPr lang="en-US" altLang="zh-CN" sz="14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altLang="en-US" sz="1400" b="1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</a:t>
            </a:r>
            <a:endParaRPr altLang="en-US" sz="1200" b="0" i="0" u="none" strike="noStrike" baseline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'[整体精准营销数据跟踪（陶钰10.19号更新）.xls]PPT'!$D$232</c:f>
              <c:strCache>
                <c:ptCount val="1"/>
                <c:pt idx="0">
                  <c:v>客单价提升</c:v>
                </c:pt>
              </c:strCache>
            </c:strRef>
          </c:tx>
          <c:spPr>
            <a:ln w="28575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'[整体精准营销数据跟踪（陶钰10.19号更新）.xls]PPT'!$B$233:$B$236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'[整体精准营销数据跟踪（陶钰10.19号更新）.xls]PPT'!$D$233:$D$236</c:f>
              <c:numCache>
                <c:formatCode>#,##0.00%</c:formatCode>
                <c:ptCount val="4"/>
                <c:pt idx="0">
                  <c:v>0.00731039772577695</c:v>
                </c:pt>
                <c:pt idx="1">
                  <c:v>0.00992334268368818</c:v>
                </c:pt>
                <c:pt idx="2">
                  <c:v>0.00919759116744587</c:v>
                </c:pt>
                <c:pt idx="3">
                  <c:v>-0.00257652256391345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'[整体精准营销数据跟踪（陶钰10.19号更新）.xls]PPT'!$F$232</c:f>
              <c:strCache>
                <c:ptCount val="1"/>
                <c:pt idx="0">
                  <c:v>转换率提升</c:v>
                </c:pt>
              </c:strCache>
            </c:strRef>
          </c:tx>
          <c:spPr>
            <a:ln w="28575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'[整体精准营销数据跟踪（陶钰10.19号更新）.xls]PPT'!$B$233:$B$236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'[整体精准营销数据跟踪（陶钰10.19号更新）.xls]PPT'!$F$233:$F$236</c:f>
              <c:numCache>
                <c:formatCode>#,##0.00%</c:formatCode>
                <c:ptCount val="4"/>
                <c:pt idx="0">
                  <c:v>0.00414628010935011</c:v>
                </c:pt>
                <c:pt idx="1">
                  <c:v>0.00561871532465191</c:v>
                </c:pt>
                <c:pt idx="2">
                  <c:v>0.00338036251641017</c:v>
                </c:pt>
                <c:pt idx="3">
                  <c:v>0.00652082357798005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'[整体精准营销数据跟踪（陶钰10.19号更新）.xls]PPT'!$G$232</c:f>
              <c:strCache>
                <c:ptCount val="1"/>
                <c:pt idx="0">
                  <c:v>人均分流会员金额提升</c:v>
                </c:pt>
              </c:strCache>
            </c:strRef>
          </c:tx>
          <c:spPr>
            <a:ln w="28575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'[整体精准营销数据跟踪（陶钰10.19号更新）.xls]PPT'!$B$233:$B$236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'[整体精准营销数据跟踪（陶钰10.19号更新）.xls]PPT'!$G$233:$G$236</c:f>
              <c:numCache>
                <c:formatCode>#,##0.00%</c:formatCode>
                <c:ptCount val="4"/>
                <c:pt idx="0">
                  <c:v>0.0114869887918089</c:v>
                </c:pt>
                <c:pt idx="1">
                  <c:v>0.0155978144459487</c:v>
                </c:pt>
                <c:pt idx="2">
                  <c:v>0.0126090448762798</c:v>
                </c:pt>
                <c:pt idx="3">
                  <c:v>0.00392749996498279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849262"/>
        <c:axId val="52463155"/>
      </c:lineChart>
      <c:catAx>
        <c:axId val="5984926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463155"/>
        <c:crosses val="autoZero"/>
        <c:auto val="1"/>
        <c:lblAlgn val="ctr"/>
        <c:lblOffset val="100"/>
        <c:noMultiLvlLbl val="0"/>
      </c:catAx>
      <c:valAx>
        <c:axId val="524631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#,##0.0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84926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用券毛利率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'[整体精准营销数据跟踪（陶钰10.19号更新）.xls]PPT'!$C$251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'[整体精准营销数据跟踪（陶钰10.19号更新）.xls]PPT'!$B$252:$B$255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'[整体精准营销数据跟踪（陶钰10.19号更新）.xls]PPT'!$C$252:$C$255</c:f>
              <c:numCache>
                <c:formatCode>0.0%</c:formatCode>
                <c:ptCount val="4"/>
                <c:pt idx="0">
                  <c:v>0.128604231788285</c:v>
                </c:pt>
                <c:pt idx="1">
                  <c:v>0.173510084848718</c:v>
                </c:pt>
                <c:pt idx="2">
                  <c:v>0.161230790376003</c:v>
                </c:pt>
                <c:pt idx="3">
                  <c:v>0.164915822323135</c:v>
                </c:pt>
              </c:numCache>
            </c:numRef>
          </c:val>
        </c:ser>
        <c:ser>
          <c:idx val="1"/>
          <c:order val="1"/>
          <c:tx>
            <c:strRef>
              <c:f>'[整体精准营销数据跟踪（陶钰10.19号更新）.xls]PPT'!$D$251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'[整体精准营销数据跟踪（陶钰10.19号更新）.xls]PPT'!$B$252:$B$255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'[整体精准营销数据跟踪（陶钰10.19号更新）.xls]PPT'!$D$252:$D$255</c:f>
              <c:numCache>
                <c:formatCode>0.0%</c:formatCode>
                <c:ptCount val="4"/>
                <c:pt idx="0">
                  <c:v>0.270469474436236</c:v>
                </c:pt>
                <c:pt idx="1">
                  <c:v>0.311607528484446</c:v>
                </c:pt>
                <c:pt idx="2">
                  <c:v>0.314480054634037</c:v>
                </c:pt>
                <c:pt idx="3">
                  <c:v>0.324242950622358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0"/>
        <c:axId val="759165822"/>
        <c:axId val="607535184"/>
      </c:barChart>
      <c:catAx>
        <c:axId val="75916582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7535184"/>
        <c:crosses val="autoZero"/>
        <c:auto val="1"/>
        <c:lblAlgn val="ctr"/>
        <c:lblOffset val="100"/>
        <c:noMultiLvlLbl val="0"/>
      </c:catAx>
      <c:valAx>
        <c:axId val="60753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916582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用券客单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'[整体精准营销数据跟踪（陶钰10.19号更新）.xls]PPT'!$G$251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'[整体精准营销数据跟踪（陶钰10.19号更新）.xls]PPT'!$F$252:$F$255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'[整体精准营销数据跟踪（陶钰10.19号更新）.xls]PPT'!$G$252:$G$255</c:f>
              <c:numCache>
                <c:formatCode>0_ </c:formatCode>
                <c:ptCount val="4"/>
                <c:pt idx="0">
                  <c:v>174.920552325581</c:v>
                </c:pt>
                <c:pt idx="1">
                  <c:v>188.445603448276</c:v>
                </c:pt>
                <c:pt idx="2">
                  <c:v>170.888078291815</c:v>
                </c:pt>
                <c:pt idx="3">
                  <c:v>175.365510948905</c:v>
                </c:pt>
              </c:numCache>
            </c:numRef>
          </c:val>
        </c:ser>
        <c:ser>
          <c:idx val="1"/>
          <c:order val="1"/>
          <c:tx>
            <c:strRef>
              <c:f>'[整体精准营销数据跟踪（陶钰10.19号更新）.xls]PPT'!$H$251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'[整体精准营销数据跟踪（陶钰10.19号更新）.xls]PPT'!$F$252:$F$255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'[整体精准营销数据跟踪（陶钰10.19号更新）.xls]PPT'!$H$252:$H$255</c:f>
              <c:numCache>
                <c:formatCode>0_ </c:formatCode>
                <c:ptCount val="4"/>
                <c:pt idx="0">
                  <c:v>177.975431976167</c:v>
                </c:pt>
                <c:pt idx="1">
                  <c:v>174.195212399541</c:v>
                </c:pt>
                <c:pt idx="2">
                  <c:v>173.198898678414</c:v>
                </c:pt>
                <c:pt idx="3">
                  <c:v>158.223522012579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7869488"/>
        <c:axId val="991134774"/>
      </c:barChart>
      <c:catAx>
        <c:axId val="517869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1134774"/>
        <c:crosses val="autoZero"/>
        <c:auto val="1"/>
        <c:lblAlgn val="ctr"/>
        <c:lblOffset val="100"/>
        <c:noMultiLvlLbl val="0"/>
      </c:catAx>
      <c:valAx>
        <c:axId val="99113477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786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sz="120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用券率</a:t>
            </a:r>
            <a:endParaRPr sz="1200" b="1" u="none" strike="noStrike" cap="none" normalizeH="0">
              <a:solidFill>
                <a:schemeClr val="tx1"/>
              </a:solidFill>
              <a:uFill>
                <a:solidFill>
                  <a:schemeClr val="tx1"/>
                </a:solidFill>
              </a:u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'[整体精准营销数据跟踪（陶钰10.19号更新）.xls]PPT'!$K$269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'[整体精准营销数据跟踪（陶钰10.19号更新）.xls]PPT'!$J$270:$J$273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'[整体精准营销数据跟踪（陶钰10.19号更新）.xls]PPT'!$K$270:$K$273</c:f>
              <c:numCache>
                <c:formatCode>0.00%</c:formatCode>
                <c:ptCount val="4"/>
                <c:pt idx="0">
                  <c:v>0.01002331002331</c:v>
                </c:pt>
                <c:pt idx="1">
                  <c:v>0.0101354303189166</c:v>
                </c:pt>
                <c:pt idx="2">
                  <c:v>0.0088887482997501</c:v>
                </c:pt>
                <c:pt idx="3">
                  <c:v>0.00860552763819095</c:v>
                </c:pt>
              </c:numCache>
            </c:numRef>
          </c:val>
        </c:ser>
        <c:ser>
          <c:idx val="1"/>
          <c:order val="1"/>
          <c:tx>
            <c:strRef>
              <c:f>'[整体精准营销数据跟踪（陶钰10.19号更新）.xls]PPT'!$L$269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'[整体精准营销数据跟踪（陶钰10.19号更新）.xls]PPT'!$J$270:$J$273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'[整体精准营销数据跟踪（陶钰10.19号更新）.xls]PPT'!$L$270:$L$273</c:f>
              <c:numCache>
                <c:formatCode>0.00%</c:formatCode>
                <c:ptCount val="4"/>
                <c:pt idx="0">
                  <c:v>0.00988611820145298</c:v>
                </c:pt>
                <c:pt idx="1">
                  <c:v>0.00866408037401771</c:v>
                </c:pt>
                <c:pt idx="2">
                  <c:v>0.00898671786852471</c:v>
                </c:pt>
                <c:pt idx="3">
                  <c:v>0.00944507697638731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4930909"/>
        <c:axId val="407685964"/>
      </c:barChart>
      <c:catAx>
        <c:axId val="88493090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407685964"/>
        <c:crosses val="autoZero"/>
        <c:auto val="1"/>
        <c:lblAlgn val="ctr"/>
        <c:lblOffset val="100"/>
        <c:noMultiLvlLbl val="0"/>
      </c:catAx>
      <c:valAx>
        <c:axId val="4076859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88493090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0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用券率</a:t>
            </a:r>
            <a:endParaRPr sz="1440" b="1" i="0" u="none" strike="noStrike" cap="none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'[整体精准营销数据跟踪（陶钰10.19号更新）.xls]PPT'!$F$13</c:f>
              <c:strCache>
                <c:ptCount val="1"/>
                <c:pt idx="0">
                  <c:v>用券率</c:v>
                </c:pt>
              </c:strCache>
            </c:strRef>
          </c:tx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'[整体精准营销数据跟踪（陶钰10.19号更新）.xls]PPT'!$A$14:$A$17</c:f>
              <c:strCache>
                <c:ptCount val="4"/>
                <c:pt idx="0">
                  <c:v>7月主题券</c:v>
                </c:pt>
                <c:pt idx="1">
                  <c:v>8月主题券</c:v>
                </c:pt>
                <c:pt idx="2">
                  <c:v>9月主题券</c:v>
                </c:pt>
                <c:pt idx="3">
                  <c:v>10月主题券</c:v>
                </c:pt>
              </c:strCache>
            </c:strRef>
          </c:cat>
          <c:val>
            <c:numRef>
              <c:f>'[整体精准营销数据跟踪（陶钰10.19号更新）.xls]PPT'!$F$14:$F$17</c:f>
              <c:numCache>
                <c:formatCode>0.000%</c:formatCode>
                <c:ptCount val="4"/>
                <c:pt idx="0">
                  <c:v>0.0175204295331111</c:v>
                </c:pt>
                <c:pt idx="1">
                  <c:v>0.0248897002514785</c:v>
                </c:pt>
                <c:pt idx="2">
                  <c:v>0.0233</c:v>
                </c:pt>
                <c:pt idx="3" c:formatCode="#,##0.00%">
                  <c:v>0.0248607539112938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3254457"/>
        <c:axId val="720666293"/>
      </c:lineChart>
      <c:catAx>
        <c:axId val="34325445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720666293"/>
        <c:crosses val="autoZero"/>
        <c:auto val="1"/>
        <c:lblAlgn val="ctr"/>
        <c:lblOffset val="100"/>
        <c:noMultiLvlLbl val="0"/>
      </c:catAx>
      <c:valAx>
        <c:axId val="72066629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0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34325445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400" b="1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常规</a:t>
            </a:r>
            <a:r>
              <a:rPr lang="en-US" altLang="zh-CN" sz="14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altLang="en-US" sz="1400" b="1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</a:t>
            </a:r>
            <a:endParaRPr altLang="en-US" sz="1200" b="0" i="0" u="none" strike="noStrike" baseline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'[整体精准营销数据跟踪（陶钰10.19号更新）.xls]PPT'!$D$266</c:f>
              <c:strCache>
                <c:ptCount val="1"/>
                <c:pt idx="0">
                  <c:v>客单价提升</c:v>
                </c:pt>
              </c:strCache>
            </c:strRef>
          </c:tx>
          <c:spPr>
            <a:ln w="28575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'[整体精准营销数据跟踪（陶钰10.19号更新）.xls]PPT'!$B$267:$B$270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'[整体精准营销数据跟踪（陶钰10.19号更新）.xls]PPT'!$D$267:$D$270</c:f>
              <c:numCache>
                <c:formatCode>#,##0.00%</c:formatCode>
                <c:ptCount val="4"/>
                <c:pt idx="0">
                  <c:v>-0.0422194045674271</c:v>
                </c:pt>
                <c:pt idx="1">
                  <c:v>-0.0443712197211844</c:v>
                </c:pt>
                <c:pt idx="2">
                  <c:v>-0.0357838939394197</c:v>
                </c:pt>
                <c:pt idx="3">
                  <c:v>-0.00456660145514285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'[整体精准营销数据跟踪（陶钰10.19号更新）.xls]PPT'!$F$266</c:f>
              <c:strCache>
                <c:ptCount val="1"/>
                <c:pt idx="0">
                  <c:v>转换率提升</c:v>
                </c:pt>
              </c:strCache>
            </c:strRef>
          </c:tx>
          <c:spPr>
            <a:ln w="28575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'[整体精准营销数据跟踪（陶钰10.19号更新）.xls]PPT'!$B$267:$B$270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'[整体精准营销数据跟踪（陶钰10.19号更新）.xls]PPT'!$F$267:$F$270</c:f>
              <c:numCache>
                <c:formatCode>#,##0.00%</c:formatCode>
                <c:ptCount val="4"/>
                <c:pt idx="0">
                  <c:v>0.0248470539259901</c:v>
                </c:pt>
                <c:pt idx="1">
                  <c:v>0.0181456936096948</c:v>
                </c:pt>
                <c:pt idx="2">
                  <c:v>0.00452432098694904</c:v>
                </c:pt>
                <c:pt idx="3">
                  <c:v>0.0161368533803256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'[整体精准营销数据跟踪（陶钰10.19号更新）.xls]PPT'!$G$266</c:f>
              <c:strCache>
                <c:ptCount val="1"/>
                <c:pt idx="0">
                  <c:v>人均分流会员金额提升</c:v>
                </c:pt>
              </c:strCache>
            </c:strRef>
          </c:tx>
          <c:spPr>
            <a:ln w="28575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'[整体精准营销数据跟踪（陶钰10.19号更新）.xls]PPT'!$B$267:$B$270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'[整体精准营销数据跟踪（陶钰10.19号更新）.xls]PPT'!$G$267:$G$270</c:f>
              <c:numCache>
                <c:formatCode>#,##0.00%</c:formatCode>
                <c:ptCount val="4"/>
                <c:pt idx="0">
                  <c:v>-0.018421378463447</c:v>
                </c:pt>
                <c:pt idx="1">
                  <c:v>-0.0270306726696388</c:v>
                </c:pt>
                <c:pt idx="2">
                  <c:v>-0.0314214707748154</c:v>
                </c:pt>
                <c:pt idx="3">
                  <c:v>0.0114965613470546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367661"/>
        <c:axId val="548620715"/>
      </c:lineChart>
      <c:catAx>
        <c:axId val="10936766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8620715"/>
        <c:crosses val="autoZero"/>
        <c:auto val="1"/>
        <c:lblAlgn val="ctr"/>
        <c:lblOffset val="100"/>
        <c:noMultiLvlLbl val="0"/>
      </c:catAx>
      <c:valAx>
        <c:axId val="5486207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#,##0.0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936766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/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用券毛利率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'[整体精准营销数据跟踪（陶钰10.19号更新）.xls]PPT'!$C$286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'[整体精准营销数据跟踪（陶钰10.19号更新）.xls]PPT'!$B$287:$B$290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'[整体精准营销数据跟踪（陶钰10.19号更新）.xls]PPT'!$C$287:$C$290</c:f>
              <c:numCache>
                <c:formatCode>0.0%</c:formatCode>
                <c:ptCount val="4"/>
                <c:pt idx="0">
                  <c:v>0.370018906655568</c:v>
                </c:pt>
                <c:pt idx="1">
                  <c:v>0.354451988681805</c:v>
                </c:pt>
                <c:pt idx="2">
                  <c:v>0.390380768317906</c:v>
                </c:pt>
                <c:pt idx="3">
                  <c:v>0.392825046706319</c:v>
                </c:pt>
              </c:numCache>
            </c:numRef>
          </c:val>
        </c:ser>
        <c:ser>
          <c:idx val="1"/>
          <c:order val="1"/>
          <c:tx>
            <c:strRef>
              <c:f>'[整体精准营销数据跟踪（陶钰10.19号更新）.xls]PPT'!$D$286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'[整体精准营销数据跟踪（陶钰10.19号更新）.xls]PPT'!$B$287:$B$290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'[整体精准营销数据跟踪（陶钰10.19号更新）.xls]PPT'!$D$287:$D$290</c:f>
              <c:numCache>
                <c:formatCode>0.0%</c:formatCode>
                <c:ptCount val="4"/>
                <c:pt idx="0">
                  <c:v>0.40302935960235</c:v>
                </c:pt>
                <c:pt idx="1">
                  <c:v>0.409687916074754</c:v>
                </c:pt>
                <c:pt idx="2">
                  <c:v>0.362175914299129</c:v>
                </c:pt>
                <c:pt idx="3">
                  <c:v>0.393050993176297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8454638"/>
        <c:axId val="99275531"/>
      </c:barChart>
      <c:catAx>
        <c:axId val="62845463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275531"/>
        <c:crosses val="autoZero"/>
        <c:auto val="1"/>
        <c:lblAlgn val="ctr"/>
        <c:lblOffset val="100"/>
        <c:noMultiLvlLbl val="0"/>
      </c:catAx>
      <c:valAx>
        <c:axId val="992755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845463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用券客单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'[整体精准营销数据跟踪（陶钰10.19号更新）.xls]PPT'!$G$286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'[整体精准营销数据跟踪（陶钰10.19号更新）.xls]PPT'!$F$287:$F$290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'[整体精准营销数据跟踪（陶钰10.19号更新）.xls]PPT'!$G$287:$G$290</c:f>
              <c:numCache>
                <c:formatCode>0_ </c:formatCode>
                <c:ptCount val="4"/>
                <c:pt idx="0">
                  <c:v>133.787473684211</c:v>
                </c:pt>
                <c:pt idx="1">
                  <c:v>88.4395121951219</c:v>
                </c:pt>
                <c:pt idx="2">
                  <c:v>83.3497826086957</c:v>
                </c:pt>
                <c:pt idx="3">
                  <c:v>78.5191129032258</c:v>
                </c:pt>
              </c:numCache>
            </c:numRef>
          </c:val>
        </c:ser>
        <c:ser>
          <c:idx val="1"/>
          <c:order val="1"/>
          <c:tx>
            <c:strRef>
              <c:f>'[整体精准营销数据跟踪（陶钰10.19号更新）.xls]PPT'!$H$286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'[整体精准营销数据跟踪（陶钰10.19号更新）.xls]PPT'!$F$287:$F$290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'[整体精准营销数据跟踪（陶钰10.19号更新）.xls]PPT'!$H$287:$H$290</c:f>
              <c:numCache>
                <c:formatCode>0_ </c:formatCode>
                <c:ptCount val="4"/>
                <c:pt idx="0">
                  <c:v>86.3370921985816</c:v>
                </c:pt>
                <c:pt idx="1">
                  <c:v>94.6757798165138</c:v>
                </c:pt>
                <c:pt idx="2">
                  <c:v>104.938645833333</c:v>
                </c:pt>
                <c:pt idx="3">
                  <c:v>107.590648148148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8507107"/>
        <c:axId val="293012293"/>
      </c:barChart>
      <c:catAx>
        <c:axId val="4085071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3012293"/>
        <c:crosses val="autoZero"/>
        <c:auto val="1"/>
        <c:lblAlgn val="ctr"/>
        <c:lblOffset val="100"/>
        <c:noMultiLvlLbl val="0"/>
      </c:catAx>
      <c:valAx>
        <c:axId val="29301229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85071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用券率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'[整体精准营销数据跟踪（陶钰10.19号更新）.xls]PPT'!$K$304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'[整体精准营销数据跟踪（陶钰10.19号更新）.xls]PPT'!$J$305:$J$308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'[整体精准营销数据跟踪（陶钰10.19号更新）.xls]PPT'!$K$305:$K$308</c:f>
              <c:numCache>
                <c:formatCode>0.00%</c:formatCode>
                <c:ptCount val="4"/>
                <c:pt idx="0">
                  <c:v>0.00149092107534644</c:v>
                </c:pt>
                <c:pt idx="1">
                  <c:v>0.00191305700287736</c:v>
                </c:pt>
                <c:pt idx="2">
                  <c:v>0.00158181599353519</c:v>
                </c:pt>
                <c:pt idx="3">
                  <c:v>0.00213359028184039</c:v>
                </c:pt>
              </c:numCache>
            </c:numRef>
          </c:val>
        </c:ser>
        <c:ser>
          <c:idx val="1"/>
          <c:order val="1"/>
          <c:tx>
            <c:strRef>
              <c:f>'[整体精准营销数据跟踪（陶钰10.19号更新）.xls]PPT'!$L$304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'[整体精准营销数据跟踪（陶钰10.19号更新）.xls]PPT'!$J$305:$J$308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'[整体精准营销数据跟踪（陶钰10.19号更新）.xls]PPT'!$L$305:$L$308</c:f>
              <c:numCache>
                <c:formatCode>0.00%</c:formatCode>
                <c:ptCount val="4"/>
                <c:pt idx="0">
                  <c:v>0.00220529583809062</c:v>
                </c:pt>
                <c:pt idx="1">
                  <c:v>0.00172024683174723</c:v>
                </c:pt>
                <c:pt idx="2">
                  <c:v>0.0016195971252151</c:v>
                </c:pt>
                <c:pt idx="3">
                  <c:v>0.00181879420680364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7358432"/>
        <c:axId val="681208294"/>
      </c:barChart>
      <c:catAx>
        <c:axId val="447358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1208294"/>
        <c:crosses val="autoZero"/>
        <c:auto val="1"/>
        <c:lblAlgn val="ctr"/>
        <c:lblOffset val="100"/>
        <c:noMultiLvlLbl val="0"/>
      </c:catAx>
      <c:valAx>
        <c:axId val="68120829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735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sz="1440" b="1" i="0" u="none" strike="noStrike" cap="none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常规</a:t>
            </a:r>
            <a:r>
              <a:rPr lang="en-US" altLang="zh-CN" sz="1440" b="1" i="0" u="none" strike="noStrike" cap="none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2-6</a:t>
            </a:r>
            <a:r>
              <a:rPr altLang="en-US" sz="1440" b="1" i="0" u="none" strike="noStrike" cap="none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</a:t>
            </a:r>
            <a:endParaRPr altLang="en-US" sz="1440" b="0" i="0" u="none" strike="noStrike" cap="none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'[整体精准营销数据跟踪（陶钰10.19号更新）.xls]PPT'!$D$301</c:f>
              <c:strCache>
                <c:ptCount val="1"/>
                <c:pt idx="0">
                  <c:v>客单价提升</c:v>
                </c:pt>
              </c:strCache>
            </c:strRef>
          </c:tx>
          <c:spPr>
            <a:ln w="28575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'[整体精准营销数据跟踪（陶钰10.19号更新）.xls]PPT'!$B$302:$B$305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'[整体精准营销数据跟踪（陶钰10.19号更新）.xls]PPT'!$D$302:$D$305</c:f>
              <c:numCache>
                <c:formatCode>#,##0.00%</c:formatCode>
                <c:ptCount val="4"/>
                <c:pt idx="0">
                  <c:v>0.00678118025090822</c:v>
                </c:pt>
                <c:pt idx="1">
                  <c:v>0.000188830601463875</c:v>
                </c:pt>
                <c:pt idx="2">
                  <c:v>0.00815763399418347</c:v>
                </c:pt>
                <c:pt idx="3">
                  <c:v>0.006792882044931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'[整体精准营销数据跟踪（陶钰10.19号更新）.xls]PPT'!$F$301</c:f>
              <c:strCache>
                <c:ptCount val="1"/>
                <c:pt idx="0">
                  <c:v>转换率提升</c:v>
                </c:pt>
              </c:strCache>
            </c:strRef>
          </c:tx>
          <c:spPr>
            <a:ln w="28575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'[整体精准营销数据跟踪（陶钰10.19号更新）.xls]PPT'!$B$302:$B$305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'[整体精准营销数据跟踪（陶钰10.19号更新）.xls]PPT'!$F$302:$F$305</c:f>
              <c:numCache>
                <c:formatCode>#,##0.00%</c:formatCode>
                <c:ptCount val="4"/>
                <c:pt idx="0">
                  <c:v>0.00807887854767133</c:v>
                </c:pt>
                <c:pt idx="1">
                  <c:v>0.00853353723526006</c:v>
                </c:pt>
                <c:pt idx="2">
                  <c:v>0.00984019794343193</c:v>
                </c:pt>
                <c:pt idx="3">
                  <c:v>0.0148683031118948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'[整体精准营销数据跟踪（陶钰10.19号更新）.xls]PPT'!$G$301</c:f>
              <c:strCache>
                <c:ptCount val="1"/>
                <c:pt idx="0">
                  <c:v>人均分流会员金额提升</c:v>
                </c:pt>
              </c:strCache>
            </c:strRef>
          </c:tx>
          <c:spPr>
            <a:ln w="28575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'[整体精准营销数据跟踪（陶钰10.19号更新）.xls]PPT'!$B$302:$B$305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'[整体精准营销数据跟踪（陶钰10.19号更新）.xls]PPT'!$G$302:$G$305</c:f>
              <c:numCache>
                <c:formatCode>#,##0.00%</c:formatCode>
                <c:ptCount val="4"/>
                <c:pt idx="0">
                  <c:v>0.0149148431302364</c:v>
                </c:pt>
                <c:pt idx="1">
                  <c:v>0.00872397922969262</c:v>
                </c:pt>
                <c:pt idx="2">
                  <c:v>0.0180781046708683</c:v>
                </c:pt>
                <c:pt idx="3">
                  <c:v>0.0217621837860732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7099354"/>
        <c:axId val="636779815"/>
      </c:lineChart>
      <c:catAx>
        <c:axId val="4770993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636779815"/>
        <c:crosses val="autoZero"/>
        <c:auto val="1"/>
        <c:lblAlgn val="ctr"/>
        <c:lblOffset val="100"/>
        <c:noMultiLvlLbl val="0"/>
      </c:catAx>
      <c:valAx>
        <c:axId val="636779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#,##0.0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4770993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用券毛利率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'[整体精准营销数据跟踪（陶钰10.19号更新）.xls]PPT'!$C$322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'[整体精准营销数据跟踪（陶钰10.19号更新）.xls]PPT'!$B$323:$B$326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'[整体精准营销数据跟踪（陶钰10.19号更新）.xls]PPT'!$C$323:$C$326</c:f>
              <c:numCache>
                <c:formatCode>0.0%</c:formatCode>
                <c:ptCount val="4"/>
                <c:pt idx="0">
                  <c:v>0.359290815585664</c:v>
                </c:pt>
                <c:pt idx="1">
                  <c:v>0.367658965031641</c:v>
                </c:pt>
                <c:pt idx="2">
                  <c:v>0.334513863383532</c:v>
                </c:pt>
                <c:pt idx="3">
                  <c:v>0.370201873603741</c:v>
                </c:pt>
              </c:numCache>
            </c:numRef>
          </c:val>
        </c:ser>
        <c:ser>
          <c:idx val="1"/>
          <c:order val="1"/>
          <c:tx>
            <c:strRef>
              <c:f>'[整体精准营销数据跟踪（陶钰10.19号更新）.xls]PPT'!$D$322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'[整体精准营销数据跟踪（陶钰10.19号更新）.xls]PPT'!$B$323:$B$326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'[整体精准营销数据跟踪（陶钰10.19号更新）.xls]PPT'!$D$323:$D$326</c:f>
              <c:numCache>
                <c:formatCode>0.0%</c:formatCode>
                <c:ptCount val="4"/>
                <c:pt idx="0">
                  <c:v>0.393706786336162</c:v>
                </c:pt>
                <c:pt idx="1">
                  <c:v>0.4036595433615</c:v>
                </c:pt>
                <c:pt idx="2">
                  <c:v>0.388734487551485</c:v>
                </c:pt>
                <c:pt idx="3">
                  <c:v>0.393735411549474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8670445"/>
        <c:axId val="229109037"/>
      </c:barChart>
      <c:catAx>
        <c:axId val="83867044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9109037"/>
        <c:crosses val="autoZero"/>
        <c:auto val="1"/>
        <c:lblAlgn val="ctr"/>
        <c:lblOffset val="100"/>
        <c:noMultiLvlLbl val="0"/>
      </c:catAx>
      <c:valAx>
        <c:axId val="22910903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86704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用券客单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'[整体精准营销数据跟踪（陶钰10.19号更新）.xls]PPT'!$G$322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'[整体精准营销数据跟踪（陶钰10.19号更新）.xls]PPT'!$F$323:$F$326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'[整体精准营销数据跟踪（陶钰10.19号更新）.xls]PPT'!$G$323:$G$326</c:f>
              <c:numCache>
                <c:formatCode>0_ </c:formatCode>
                <c:ptCount val="4"/>
                <c:pt idx="0">
                  <c:v>119.214147627417</c:v>
                </c:pt>
                <c:pt idx="1">
                  <c:v>113.950752351097</c:v>
                </c:pt>
                <c:pt idx="2">
                  <c:v>105.719213483146</c:v>
                </c:pt>
                <c:pt idx="3">
                  <c:v>103.626534810127</c:v>
                </c:pt>
              </c:numCache>
            </c:numRef>
          </c:val>
        </c:ser>
        <c:ser>
          <c:idx val="1"/>
          <c:order val="1"/>
          <c:tx>
            <c:strRef>
              <c:f>'[整体精准营销数据跟踪（陶钰10.19号更新）.xls]PPT'!$H$322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'[整体精准营销数据跟踪（陶钰10.19号更新）.xls]PPT'!$F$323:$F$326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'[整体精准营销数据跟踪（陶钰10.19号更新）.xls]PPT'!$H$323:$H$326</c:f>
              <c:numCache>
                <c:formatCode>0_ </c:formatCode>
                <c:ptCount val="4"/>
                <c:pt idx="0">
                  <c:v>112.086486842105</c:v>
                </c:pt>
                <c:pt idx="1">
                  <c:v>115.215116580311</c:v>
                </c:pt>
                <c:pt idx="2">
                  <c:v>114.53598540146</c:v>
                </c:pt>
                <c:pt idx="3">
                  <c:v>106.68092265943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8851788"/>
        <c:axId val="821703368"/>
      </c:barChart>
      <c:catAx>
        <c:axId val="9188517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1703368"/>
        <c:crosses val="autoZero"/>
        <c:auto val="1"/>
        <c:lblAlgn val="ctr"/>
        <c:lblOffset val="100"/>
        <c:noMultiLvlLbl val="0"/>
      </c:catAx>
      <c:valAx>
        <c:axId val="821703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188517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用券率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'[整体精准营销数据跟踪（陶钰10.19号更新）.xls]PPT'!$K$340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'[整体精准营销数据跟踪（陶钰10.19号更新）.xls]PPT'!$J$341:$J$344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'[整体精准营销数据跟踪（陶钰10.19号更新）.xls]PPT'!$K$341:$K$344</c:f>
              <c:numCache>
                <c:formatCode>0.00%</c:formatCode>
                <c:ptCount val="4"/>
                <c:pt idx="0">
                  <c:v>0.00284693591642317</c:v>
                </c:pt>
                <c:pt idx="1">
                  <c:v>0.00320843244439304</c:v>
                </c:pt>
                <c:pt idx="2">
                  <c:v>0.00334546938600165</c:v>
                </c:pt>
                <c:pt idx="3">
                  <c:v>0.00336892381008225</c:v>
                </c:pt>
              </c:numCache>
            </c:numRef>
          </c:val>
        </c:ser>
        <c:ser>
          <c:idx val="1"/>
          <c:order val="1"/>
          <c:tx>
            <c:strRef>
              <c:f>'[整体精准营销数据跟踪（陶钰10.19号更新）.xls]PPT'!$L$340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'[整体精准营销数据跟踪（陶钰10.19号更新）.xls]PPT'!$J$341:$J$344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'[整体精准营销数据跟踪（陶钰10.19号更新）.xls]PPT'!$L$341:$L$344</c:f>
              <c:numCache>
                <c:formatCode>0.00%</c:formatCode>
                <c:ptCount val="4"/>
                <c:pt idx="0">
                  <c:v>0.00347905699244678</c:v>
                </c:pt>
                <c:pt idx="1">
                  <c:v>0.00358215049672178</c:v>
                </c:pt>
                <c:pt idx="2">
                  <c:v>0.0032348246583364</c:v>
                </c:pt>
                <c:pt idx="3">
                  <c:v>0.00349453060914837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9148057"/>
        <c:axId val="737986651"/>
      </c:barChart>
      <c:catAx>
        <c:axId val="82914805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7986651"/>
        <c:crosses val="autoZero"/>
        <c:auto val="1"/>
        <c:lblAlgn val="ctr"/>
        <c:lblOffset val="100"/>
        <c:noMultiLvlLbl val="0"/>
      </c:catAx>
      <c:valAx>
        <c:axId val="7379866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914805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常规</a:t>
            </a:r>
            <a:r>
              <a:rPr lang="en-US" altLang="zh-CN"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7</a:t>
            </a:r>
            <a:r>
              <a:rPr altLang="en-US"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次</a:t>
            </a:r>
            <a:endParaRPr altLang="en-US" sz="1440" b="1" u="none" strike="noStrike" cap="none" normalizeH="0">
              <a:solidFill>
                <a:schemeClr val="tx1"/>
              </a:solidFill>
              <a:uFill>
                <a:solidFill>
                  <a:schemeClr val="tx1"/>
                </a:solidFill>
              </a:u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'[整体精准营销数据跟踪（陶钰10.19号更新）.xls]PPT'!$D$338</c:f>
              <c:strCache>
                <c:ptCount val="1"/>
                <c:pt idx="0">
                  <c:v>客单价提升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'[整体精准营销数据跟踪（陶钰10.19号更新）.xls]PPT'!$B$339:$B$342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'[整体精准营销数据跟踪（陶钰10.19号更新）.xls]PPT'!$D$339:$D$342</c:f>
              <c:numCache>
                <c:formatCode>#,##0.00%</c:formatCode>
                <c:ptCount val="4"/>
                <c:pt idx="0">
                  <c:v>0.0115784006986492</c:v>
                </c:pt>
                <c:pt idx="1">
                  <c:v>-0.0356161179296375</c:v>
                </c:pt>
                <c:pt idx="2">
                  <c:v>0.0230892403759874</c:v>
                </c:pt>
                <c:pt idx="3">
                  <c:v>-0.0320421833136227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'[整体精准营销数据跟踪（陶钰10.19号更新）.xls]PPT'!$F$338</c:f>
              <c:strCache>
                <c:ptCount val="1"/>
                <c:pt idx="0">
                  <c:v>转换率提升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'[整体精准营销数据跟踪（陶钰10.19号更新）.xls]PPT'!$B$339:$B$342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'[整体精准营销数据跟踪（陶钰10.19号更新）.xls]PPT'!$F$339:$F$342</c:f>
              <c:numCache>
                <c:formatCode>#,##0.00%</c:formatCode>
                <c:ptCount val="4"/>
                <c:pt idx="0">
                  <c:v>-0.00661090812091838</c:v>
                </c:pt>
                <c:pt idx="1">
                  <c:v>-0.00614313461931675</c:v>
                </c:pt>
                <c:pt idx="2">
                  <c:v>0.00503174536400816</c:v>
                </c:pt>
                <c:pt idx="3">
                  <c:v>0.00533835722725937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'[整体精准营销数据跟踪（陶钰10.19号更新）.xls]PPT'!$G$338</c:f>
              <c:strCache>
                <c:ptCount val="1"/>
                <c:pt idx="0">
                  <c:v>人均分流会员金额提升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'[整体精准营销数据跟踪（陶钰10.19号更新）.xls]PPT'!$B$339:$B$342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'[整体精准营销数据跟踪（陶钰10.19号更新）.xls]PPT'!$G$339:$G$342</c:f>
              <c:numCache>
                <c:formatCode>#,##0.00%</c:formatCode>
                <c:ptCount val="4"/>
                <c:pt idx="0">
                  <c:v>0.00489094883452508</c:v>
                </c:pt>
                <c:pt idx="1">
                  <c:v>-0.0415404579418949</c:v>
                </c:pt>
                <c:pt idx="2">
                  <c:v>0.0282371649182158</c:v>
                </c:pt>
                <c:pt idx="3">
                  <c:v>-0.0268748787072327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445604"/>
        <c:axId val="739173703"/>
      </c:lineChart>
      <c:catAx>
        <c:axId val="1874456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739173703"/>
        <c:crosses val="autoZero"/>
        <c:auto val="1"/>
        <c:lblAlgn val="ctr"/>
        <c:lblOffset val="100"/>
        <c:noMultiLvlLbl val="0"/>
      </c:catAx>
      <c:valAx>
        <c:axId val="739173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1874456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用券毛利率</a:t>
            </a:r>
            <a:endParaRPr sz="1440" b="1" u="none" strike="noStrike" cap="none" normalizeH="0">
              <a:solidFill>
                <a:schemeClr val="tx1"/>
              </a:solidFill>
              <a:uFill>
                <a:solidFill>
                  <a:schemeClr val="tx1"/>
                </a:solidFill>
              </a:u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'[整体精准营销数据跟踪（陶钰10.19号更新）.xls]PPT'!$C$358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'[整体精准营销数据跟踪（陶钰10.19号更新）.xls]PPT'!$B$359:$B$362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'[整体精准营销数据跟踪（陶钰10.19号更新）.xls]PPT'!$C$359:$C$362</c:f>
              <c:numCache>
                <c:formatCode>0.0%</c:formatCode>
                <c:ptCount val="4"/>
                <c:pt idx="0">
                  <c:v>0.349848097413975</c:v>
                </c:pt>
                <c:pt idx="1">
                  <c:v>0.339915447893947</c:v>
                </c:pt>
                <c:pt idx="2">
                  <c:v>0.356204605745467</c:v>
                </c:pt>
                <c:pt idx="3">
                  <c:v>0.372892422784146</c:v>
                </c:pt>
              </c:numCache>
            </c:numRef>
          </c:val>
        </c:ser>
        <c:ser>
          <c:idx val="1"/>
          <c:order val="1"/>
          <c:tx>
            <c:strRef>
              <c:f>'[整体精准营销数据跟踪（陶钰10.19号更新）.xls]PPT'!$D$358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'[整体精准营销数据跟踪（陶钰10.19号更新）.xls]PPT'!$B$359:$B$362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'[整体精准营销数据跟踪（陶钰10.19号更新）.xls]PPT'!$D$359:$D$362</c:f>
              <c:numCache>
                <c:formatCode>0.0%</c:formatCode>
                <c:ptCount val="4"/>
                <c:pt idx="0">
                  <c:v>0.359625332310892</c:v>
                </c:pt>
                <c:pt idx="1">
                  <c:v>0.351024601216179</c:v>
                </c:pt>
                <c:pt idx="2">
                  <c:v>0.363244885875138</c:v>
                </c:pt>
                <c:pt idx="3">
                  <c:v>0.390458915958791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6773977"/>
        <c:axId val="94371667"/>
      </c:barChart>
      <c:catAx>
        <c:axId val="63677397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94371667"/>
        <c:crosses val="autoZero"/>
        <c:auto val="1"/>
        <c:lblAlgn val="ctr"/>
        <c:lblOffset val="100"/>
        <c:noMultiLvlLbl val="0"/>
      </c:catAx>
      <c:valAx>
        <c:axId val="943716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63677397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altLang="zh-CN" sz="1440" b="1" i="0" u="none" strike="noStrike" cap="none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主题券</a:t>
            </a:r>
            <a:endParaRPr altLang="zh-CN" sz="1440" b="1" i="0" u="none" strike="noStrike" cap="none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5"/>
          <c:order val="0"/>
          <c:tx>
            <c:strRef>
              <c:f>'[整体精准营销数据跟踪（陶钰10.19号更新）.xls]PPT'!$G$13</c:f>
              <c:strCache>
                <c:ptCount val="1"/>
                <c:pt idx="0">
                  <c:v>销售额</c:v>
                </c:pt>
              </c:strCache>
            </c:strRef>
          </c:tx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'[整体精准营销数据跟踪（陶钰10.19号更新）.xls]PPT'!$A$14:$A$17</c:f>
              <c:strCache>
                <c:ptCount val="4"/>
                <c:pt idx="0">
                  <c:v>7月主题券</c:v>
                </c:pt>
                <c:pt idx="1">
                  <c:v>8月主题券</c:v>
                </c:pt>
                <c:pt idx="2">
                  <c:v>9月主题券</c:v>
                </c:pt>
                <c:pt idx="3">
                  <c:v>10月主题券</c:v>
                </c:pt>
              </c:strCache>
            </c:strRef>
          </c:cat>
          <c:val>
            <c:numRef>
              <c:f>'[整体精准营销数据跟踪（陶钰10.19号更新）.xls]PPT'!$G$14:$G$17</c:f>
              <c:numCache>
                <c:formatCode>0_ </c:formatCode>
                <c:ptCount val="4"/>
                <c:pt idx="0">
                  <c:v>2338977.16</c:v>
                </c:pt>
                <c:pt idx="1">
                  <c:v>2800959.99</c:v>
                </c:pt>
                <c:pt idx="2">
                  <c:v>3152300.78</c:v>
                </c:pt>
                <c:pt idx="3" c:formatCode="General">
                  <c:v>4640178</c:v>
                </c:pt>
              </c:numCache>
            </c:numRef>
          </c:val>
        </c:ser>
        <c:ser>
          <c:idx val="6"/>
          <c:order val="1"/>
          <c:tx>
            <c:strRef>
              <c:f>'[整体精准营销数据跟踪（陶钰10.19号更新）.xls]PPT'!$H$13</c:f>
              <c:strCache>
                <c:ptCount val="1"/>
                <c:pt idx="0">
                  <c:v>毛利额</c:v>
                </c:pt>
              </c:strCache>
            </c:strRef>
          </c:tx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'[整体精准营销数据跟踪（陶钰10.19号更新）.xls]PPT'!$A$14:$A$17</c:f>
              <c:strCache>
                <c:ptCount val="4"/>
                <c:pt idx="0">
                  <c:v>7月主题券</c:v>
                </c:pt>
                <c:pt idx="1">
                  <c:v>8月主题券</c:v>
                </c:pt>
                <c:pt idx="2">
                  <c:v>9月主题券</c:v>
                </c:pt>
                <c:pt idx="3">
                  <c:v>10月主题券</c:v>
                </c:pt>
              </c:strCache>
            </c:strRef>
          </c:cat>
          <c:val>
            <c:numRef>
              <c:f>'[整体精准营销数据跟踪（陶钰10.19号更新）.xls]PPT'!$H$14:$H$17</c:f>
              <c:numCache>
                <c:formatCode>0_ </c:formatCode>
                <c:ptCount val="4"/>
                <c:pt idx="0">
                  <c:v>856228.4</c:v>
                </c:pt>
                <c:pt idx="1">
                  <c:v>1068972.89</c:v>
                </c:pt>
                <c:pt idx="2">
                  <c:v>1138510.87</c:v>
                </c:pt>
                <c:pt idx="3" c:formatCode="General">
                  <c:v>1655765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2350023"/>
        <c:axId val="613486406"/>
      </c:barChart>
      <c:catAx>
        <c:axId val="6923500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613486406"/>
        <c:crosses val="autoZero"/>
        <c:auto val="1"/>
        <c:lblAlgn val="ctr"/>
        <c:lblOffset val="100"/>
        <c:noMultiLvlLbl val="0"/>
      </c:catAx>
      <c:valAx>
        <c:axId val="61348640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692350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用券客单</a:t>
            </a:r>
            <a:endParaRPr sz="1440" b="1" u="none" strike="noStrike" cap="none" normalizeH="0">
              <a:solidFill>
                <a:schemeClr val="tx1"/>
              </a:solidFill>
              <a:uFill>
                <a:solidFill>
                  <a:schemeClr val="tx1"/>
                </a:solidFill>
              </a:u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'[整体精准营销数据跟踪（陶钰10.19号更新）.xls]PPT'!$G$358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'[整体精准营销数据跟踪（陶钰10.19号更新）.xls]PPT'!$F$359:$F$362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'[整体精准营销数据跟踪（陶钰10.19号更新）.xls]PPT'!$G$359:$G$362</c:f>
              <c:numCache>
                <c:formatCode>0_ </c:formatCode>
                <c:ptCount val="4"/>
                <c:pt idx="0">
                  <c:v>106.674869109948</c:v>
                </c:pt>
                <c:pt idx="1">
                  <c:v>109.685235294118</c:v>
                </c:pt>
                <c:pt idx="2">
                  <c:v>104.457631578947</c:v>
                </c:pt>
                <c:pt idx="3">
                  <c:v>93.7764102564103</c:v>
                </c:pt>
              </c:numCache>
            </c:numRef>
          </c:val>
        </c:ser>
        <c:ser>
          <c:idx val="1"/>
          <c:order val="1"/>
          <c:tx>
            <c:strRef>
              <c:f>'[整体精准营销数据跟踪（陶钰10.19号更新）.xls]PPT'!$H$358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'[整体精准营销数据跟踪（陶钰10.19号更新）.xls]PPT'!$F$359:$F$362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'[整体精准营销数据跟踪（陶钰10.19号更新）.xls]PPT'!$H$359:$H$362</c:f>
              <c:numCache>
                <c:formatCode>0_ </c:formatCode>
                <c:ptCount val="4"/>
                <c:pt idx="0">
                  <c:v>117.206448979592</c:v>
                </c:pt>
                <c:pt idx="1">
                  <c:v>109.193162055336</c:v>
                </c:pt>
                <c:pt idx="2">
                  <c:v>119.796770428016</c:v>
                </c:pt>
                <c:pt idx="3">
                  <c:v>104.940343347639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968986"/>
        <c:axId val="961993947"/>
      </c:barChart>
      <c:catAx>
        <c:axId val="45096898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961993947"/>
        <c:crosses val="autoZero"/>
        <c:auto val="1"/>
        <c:lblAlgn val="ctr"/>
        <c:lblOffset val="100"/>
        <c:noMultiLvlLbl val="0"/>
      </c:catAx>
      <c:valAx>
        <c:axId val="9619939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45096898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ysClr val="windowText" lastClr="000000"/>
                </a:solidFill>
              </a:rPr>
              <a:t>用券率</a:t>
            </a:r>
            <a:endParaRPr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'[整体精准营销数据跟踪（陶钰10.19号更新）.xls]PPT'!$K$376</c:f>
              <c:strCache>
                <c:ptCount val="1"/>
                <c:pt idx="0">
                  <c:v>9月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'[整体精准营销数据跟踪（陶钰10.19号更新）.xls]PPT'!$J$377:$J$380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'[整体精准营销数据跟踪（陶钰10.19号更新）.xls]PPT'!$K$377:$K$380</c:f>
              <c:numCache>
                <c:formatCode>0.00%</c:formatCode>
                <c:ptCount val="4"/>
                <c:pt idx="0">
                  <c:v>0.00709694199829079</c:v>
                </c:pt>
                <c:pt idx="1">
                  <c:v>0.00628791241307886</c:v>
                </c:pt>
                <c:pt idx="2">
                  <c:v>0.00846199524940618</c:v>
                </c:pt>
                <c:pt idx="3">
                  <c:v>0.00727123573719144</c:v>
                </c:pt>
              </c:numCache>
            </c:numRef>
          </c:val>
        </c:ser>
        <c:ser>
          <c:idx val="1"/>
          <c:order val="1"/>
          <c:tx>
            <c:strRef>
              <c:f>'[整体精准营销数据跟踪（陶钰10.19号更新）.xls]PPT'!$L$376</c:f>
              <c:strCache>
                <c:ptCount val="1"/>
                <c:pt idx="0">
                  <c:v>10月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'[整体精准营销数据跟踪（陶钰10.19号更新）.xls]PPT'!$J$377:$J$380</c:f>
              <c:strCache>
                <c:ptCount val="4"/>
                <c:pt idx="0" c:formatCode="@">
                  <c:v>EXP1</c:v>
                </c:pt>
                <c:pt idx="1" c:formatCode="@">
                  <c:v>EXP2</c:v>
                </c:pt>
                <c:pt idx="2" c:formatCode="@">
                  <c:v>EXP3</c:v>
                </c:pt>
                <c:pt idx="3" c:formatCode="@">
                  <c:v>EXP4</c:v>
                </c:pt>
              </c:strCache>
            </c:strRef>
          </c:cat>
          <c:val>
            <c:numRef>
              <c:f>'[整体精准营销数据跟踪（陶钰10.19号更新）.xls]PPT'!$L$377:$L$380</c:f>
              <c:numCache>
                <c:formatCode>0.00%</c:formatCode>
                <c:ptCount val="4"/>
                <c:pt idx="0">
                  <c:v>0.00759925558312655</c:v>
                </c:pt>
                <c:pt idx="1">
                  <c:v>0.00775621570250468</c:v>
                </c:pt>
                <c:pt idx="2">
                  <c:v>0.00786173141633527</c:v>
                </c:pt>
                <c:pt idx="3">
                  <c:v>0.00716636422354135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5609937"/>
        <c:axId val="480419084"/>
      </c:barChart>
      <c:catAx>
        <c:axId val="55560993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0419084"/>
        <c:crosses val="autoZero"/>
        <c:auto val="1"/>
        <c:lblAlgn val="ctr"/>
        <c:lblOffset val="100"/>
        <c:noMultiLvlLbl val="0"/>
      </c:catAx>
      <c:valAx>
        <c:axId val="4804190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560993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4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'[10月券模板数据（11.2）.xls]Sheet4'!$B$7</c:f>
              <c:strCache>
                <c:ptCount val="1"/>
                <c:pt idx="0">
                  <c:v>发券占比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'[10月券模板数据（11.2）.xls]Sheet4'!$A$8:$A$10</c:f>
              <c:strCache>
                <c:ptCount val="3"/>
                <c:pt idx="0">
                  <c:v>整单</c:v>
                </c:pt>
                <c:pt idx="1">
                  <c:v>品类</c:v>
                </c:pt>
                <c:pt idx="2">
                  <c:v>单品</c:v>
                </c:pt>
              </c:strCache>
            </c:strRef>
          </c:cat>
          <c:val>
            <c:numRef>
              <c:f>'[10月券模板数据（11.2）.xls]Sheet4'!$B$8:$B$10</c:f>
              <c:numCache>
                <c:formatCode>0.0%</c:formatCode>
                <c:ptCount val="3"/>
                <c:pt idx="0">
                  <c:v>0.749245121624468</c:v>
                </c:pt>
                <c:pt idx="1">
                  <c:v>0.0695640088433317</c:v>
                </c:pt>
                <c:pt idx="2">
                  <c:v>0.1811908695322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4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'[10月券模板数据（11.2）.xls]Sheet4'!$D$7</c:f>
              <c:strCache>
                <c:ptCount val="1"/>
                <c:pt idx="0">
                  <c:v>用券占比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'[10月券模板数据（11.2）.xls]Sheet4'!$C$8:$C$10</c:f>
              <c:strCache>
                <c:ptCount val="3"/>
                <c:pt idx="0">
                  <c:v>整单</c:v>
                </c:pt>
                <c:pt idx="1">
                  <c:v>品类</c:v>
                </c:pt>
                <c:pt idx="2">
                  <c:v>单品</c:v>
                </c:pt>
              </c:strCache>
            </c:strRef>
          </c:cat>
          <c:val>
            <c:numRef>
              <c:f>'[10月券模板数据（11.2）.xls]Sheet4'!$D$8:$D$10</c:f>
              <c:numCache>
                <c:formatCode>0.0%</c:formatCode>
                <c:ptCount val="3"/>
                <c:pt idx="0">
                  <c:v>0.739141414141414</c:v>
                </c:pt>
                <c:pt idx="1">
                  <c:v>0.0360479797979798</c:v>
                </c:pt>
                <c:pt idx="2">
                  <c:v>0.224810606060606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4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'[10月券模板数据（11.2）.xls]Sheet5'!$B$10</c:f>
              <c:strCache>
                <c:ptCount val="1"/>
                <c:pt idx="0">
                  <c:v>发券占比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'[10月券模板数据（11.2）.xls]Sheet5'!$A$11:$A$16</c:f>
              <c:strCache>
                <c:ptCount val="6"/>
                <c:pt idx="0">
                  <c:v>风湿</c:v>
                </c:pt>
                <c:pt idx="1">
                  <c:v>肝胆</c:v>
                </c:pt>
                <c:pt idx="2">
                  <c:v>泌尿</c:v>
                </c:pt>
                <c:pt idx="3">
                  <c:v>糖尿</c:v>
                </c:pt>
                <c:pt idx="4">
                  <c:v>胃肠</c:v>
                </c:pt>
                <c:pt idx="5">
                  <c:v>心脑</c:v>
                </c:pt>
              </c:strCache>
            </c:strRef>
          </c:cat>
          <c:val>
            <c:numRef>
              <c:f>'[10月券模板数据（11.2）.xls]Sheet5'!$B$11:$B$16</c:f>
              <c:numCache>
                <c:formatCode>0.0%</c:formatCode>
                <c:ptCount val="6"/>
                <c:pt idx="0">
                  <c:v>0.281285916136979</c:v>
                </c:pt>
                <c:pt idx="1">
                  <c:v>0.0361190180965838</c:v>
                </c:pt>
                <c:pt idx="2">
                  <c:v>0.0458861476480208</c:v>
                </c:pt>
                <c:pt idx="3">
                  <c:v>0.0573381173456147</c:v>
                </c:pt>
                <c:pt idx="4">
                  <c:v>0.284556730503845</c:v>
                </c:pt>
                <c:pt idx="5">
                  <c:v>0.294814070268957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4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'[10月券模板数据（11.2）.xls]Sheet5'!$G$10</c:f>
              <c:strCache>
                <c:ptCount val="1"/>
                <c:pt idx="0">
                  <c:v>用券占比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'[10月券模板数据（11.2）.xls]Sheet5'!$F$11:$F$16</c:f>
              <c:strCache>
                <c:ptCount val="6"/>
                <c:pt idx="0">
                  <c:v>风湿</c:v>
                </c:pt>
                <c:pt idx="1">
                  <c:v>肝胆</c:v>
                </c:pt>
                <c:pt idx="2">
                  <c:v>泌尿</c:v>
                </c:pt>
                <c:pt idx="3">
                  <c:v>糖尿</c:v>
                </c:pt>
                <c:pt idx="4">
                  <c:v>胃肠</c:v>
                </c:pt>
                <c:pt idx="5">
                  <c:v>心脑</c:v>
                </c:pt>
              </c:strCache>
            </c:strRef>
          </c:cat>
          <c:val>
            <c:numRef>
              <c:f>'[10月券模板数据（11.2）.xls]Sheet5'!$G$11:$G$16</c:f>
              <c:numCache>
                <c:formatCode>0.0%</c:formatCode>
                <c:ptCount val="6"/>
                <c:pt idx="0">
                  <c:v>0.148861646234676</c:v>
                </c:pt>
                <c:pt idx="1">
                  <c:v>0.031523642732049</c:v>
                </c:pt>
                <c:pt idx="2">
                  <c:v>0.0542907180385289</c:v>
                </c:pt>
                <c:pt idx="3">
                  <c:v>0.10507880910683</c:v>
                </c:pt>
                <c:pt idx="4">
                  <c:v>0.18739054290718</c:v>
                </c:pt>
                <c:pt idx="5">
                  <c:v>0.472854640980736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400" b="1" i="0" u="none" strike="noStrike" baseline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主流券</a:t>
            </a:r>
            <a:endParaRPr sz="1400" b="1" i="0" u="none" strike="noStrike" baseline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5"/>
          <c:order val="0"/>
          <c:tx>
            <c:strRef>
              <c:f>'[整体精准营销数据跟踪（陶钰10.19号更新）.xls]PPT'!$G$19</c:f>
              <c:strCache>
                <c:ptCount val="1"/>
                <c:pt idx="0">
                  <c:v>销售额</c:v>
                </c:pt>
              </c:strCache>
            </c:strRef>
          </c:tx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'[整体精准营销数据跟踪（陶钰10.19号更新）.xls]PPT'!$A$20:$A$23</c:f>
              <c:strCache>
                <c:ptCount val="4"/>
                <c:pt idx="0" c:formatCode="@">
                  <c:v>7月主流券</c:v>
                </c:pt>
                <c:pt idx="1" c:formatCode="@">
                  <c:v>8月主流券</c:v>
                </c:pt>
                <c:pt idx="2" c:formatCode="@">
                  <c:v>9月主流券</c:v>
                </c:pt>
                <c:pt idx="3">
                  <c:v>10月主流券</c:v>
                </c:pt>
              </c:strCache>
            </c:strRef>
          </c:cat>
          <c:val>
            <c:numRef>
              <c:f>'[整体精准营销数据跟踪（陶钰10.19号更新）.xls]PPT'!$G$20:$G$23</c:f>
              <c:numCache>
                <c:formatCode>0_ </c:formatCode>
                <c:ptCount val="4"/>
                <c:pt idx="0">
                  <c:v>2596525.83961181</c:v>
                </c:pt>
                <c:pt idx="1">
                  <c:v>5149563.8256202</c:v>
                </c:pt>
                <c:pt idx="2">
                  <c:v>5604177.22163433</c:v>
                </c:pt>
                <c:pt idx="3">
                  <c:v>7157443.71</c:v>
                </c:pt>
              </c:numCache>
            </c:numRef>
          </c:val>
        </c:ser>
        <c:ser>
          <c:idx val="6"/>
          <c:order val="1"/>
          <c:tx>
            <c:strRef>
              <c:f>'[整体精准营销数据跟踪（陶钰10.19号更新）.xls]PPT'!$H$19</c:f>
              <c:strCache>
                <c:ptCount val="1"/>
                <c:pt idx="0">
                  <c:v>毛利额</c:v>
                </c:pt>
              </c:strCache>
            </c:strRef>
          </c:tx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'[整体精准营销数据跟踪（陶钰10.19号更新）.xls]PPT'!$A$20:$A$23</c:f>
              <c:strCache>
                <c:ptCount val="4"/>
                <c:pt idx="0" c:formatCode="@">
                  <c:v>7月主流券</c:v>
                </c:pt>
                <c:pt idx="1" c:formatCode="@">
                  <c:v>8月主流券</c:v>
                </c:pt>
                <c:pt idx="2" c:formatCode="@">
                  <c:v>9月主流券</c:v>
                </c:pt>
                <c:pt idx="3">
                  <c:v>10月主流券</c:v>
                </c:pt>
              </c:strCache>
            </c:strRef>
          </c:cat>
          <c:val>
            <c:numRef>
              <c:f>'[整体精准营销数据跟踪（陶钰10.19号更新）.xls]PPT'!$H$20:$H$23</c:f>
              <c:numCache>
                <c:formatCode>0_ </c:formatCode>
                <c:ptCount val="4"/>
                <c:pt idx="0">
                  <c:v>1106443.04692075</c:v>
                </c:pt>
                <c:pt idx="1">
                  <c:v>1982421.27888196</c:v>
                </c:pt>
                <c:pt idx="2">
                  <c:v>2337779.69800058</c:v>
                </c:pt>
                <c:pt idx="3">
                  <c:v>2728284.12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799774"/>
        <c:axId val="333601410"/>
      </c:barChart>
      <c:catAx>
        <c:axId val="10979977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3601410"/>
        <c:crosses val="autoZero"/>
        <c:auto val="1"/>
        <c:lblAlgn val="ctr"/>
        <c:lblOffset val="100"/>
        <c:noMultiLvlLbl val="0"/>
      </c:catAx>
      <c:valAx>
        <c:axId val="33360141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979977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回头率，用券率</a:t>
            </a:r>
            <a:endParaRPr sz="1440" b="1" i="0" u="none" strike="noStrike" cap="none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'[整体精准营销数据跟踪（陶钰10.19号更新）.xls]PPT'!$E$19</c:f>
              <c:strCache>
                <c:ptCount val="1"/>
                <c:pt idx="0">
                  <c:v>回头率</c:v>
                </c:pt>
              </c:strCache>
            </c:strRef>
          </c:tx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'[整体精准营销数据跟踪（陶钰10.19号更新）.xls]PPT'!$A$20:$A$23</c:f>
              <c:strCache>
                <c:ptCount val="4"/>
                <c:pt idx="0" c:formatCode="@">
                  <c:v>7月主流券</c:v>
                </c:pt>
                <c:pt idx="1" c:formatCode="@">
                  <c:v>8月主流券</c:v>
                </c:pt>
                <c:pt idx="2" c:formatCode="@">
                  <c:v>9月主流券</c:v>
                </c:pt>
                <c:pt idx="3">
                  <c:v>10月主流券</c:v>
                </c:pt>
              </c:strCache>
            </c:strRef>
          </c:cat>
          <c:val>
            <c:numRef>
              <c:f>'[整体精准营销数据跟踪（陶钰10.19号更新）.xls]PPT'!$E$20:$E$23</c:f>
              <c:numCache>
                <c:formatCode>0.0%</c:formatCode>
                <c:ptCount val="4"/>
                <c:pt idx="0">
                  <c:v>0.0469950811359254</c:v>
                </c:pt>
                <c:pt idx="1">
                  <c:v>0.0370267156232924</c:v>
                </c:pt>
                <c:pt idx="2">
                  <c:v>0.0424968473248319</c:v>
                </c:pt>
                <c:pt idx="3">
                  <c:v>0.055793678010381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'[整体精准营销数据跟踪（陶钰10.19号更新）.xls]PPT'!$F$19</c:f>
              <c:strCache>
                <c:ptCount val="1"/>
                <c:pt idx="0">
                  <c:v>用券率</c:v>
                </c:pt>
              </c:strCache>
            </c:strRef>
          </c:tx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'[整体精准营销数据跟踪（陶钰10.19号更新）.xls]PPT'!$A$20:$A$23</c:f>
              <c:strCache>
                <c:ptCount val="4"/>
                <c:pt idx="0" c:formatCode="@">
                  <c:v>7月主流券</c:v>
                </c:pt>
                <c:pt idx="1" c:formatCode="@">
                  <c:v>8月主流券</c:v>
                </c:pt>
                <c:pt idx="2" c:formatCode="@">
                  <c:v>9月主流券</c:v>
                </c:pt>
                <c:pt idx="3">
                  <c:v>10月主流券</c:v>
                </c:pt>
              </c:strCache>
            </c:strRef>
          </c:cat>
          <c:val>
            <c:numRef>
              <c:f>'[整体精准营销数据跟踪（陶钰10.19号更新）.xls]PPT'!$F$20:$F$23</c:f>
              <c:numCache>
                <c:formatCode>0.000%</c:formatCode>
                <c:ptCount val="4"/>
                <c:pt idx="0">
                  <c:v>0.00173399934451014</c:v>
                </c:pt>
                <c:pt idx="1">
                  <c:v>0.00200615878758145</c:v>
                </c:pt>
                <c:pt idx="2">
                  <c:v>0.00238598836426026</c:v>
                </c:pt>
                <c:pt idx="3" c:formatCode="0.00%">
                  <c:v>0.00293203680216167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9636180"/>
        <c:axId val="911786590"/>
      </c:lineChart>
      <c:catAx>
        <c:axId val="7796361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911786590"/>
        <c:crosses val="autoZero"/>
        <c:auto val="1"/>
        <c:lblAlgn val="ctr"/>
        <c:lblOffset val="100"/>
        <c:noMultiLvlLbl val="0"/>
      </c:catAx>
      <c:valAx>
        <c:axId val="9117865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7796361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新客</a:t>
            </a:r>
            <a:endParaRPr sz="1440" b="1" i="0" u="none" strike="noStrike" cap="none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8"/>
          <c:order val="3"/>
          <c:tx>
            <c:strRef>
              <c:f>'[整体精准营销数据跟踪（陶钰10.19号更新）.xls]PPT'!$K$41</c:f>
              <c:strCache>
                <c:ptCount val="1"/>
                <c:pt idx="0">
                  <c:v>人均发券金额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'[整体精准营销数据跟踪（陶钰10.19号更新）.xls]PPT'!$B$42:$B$45</c:f>
              <c:strCache>
                <c:ptCount val="4"/>
                <c:pt idx="0" c:formatCode="@">
                  <c:v>7月</c:v>
                </c:pt>
                <c:pt idx="1" c:formatCode="@">
                  <c:v>8月</c:v>
                </c:pt>
                <c:pt idx="2" c:formatCode="@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'[整体精准营销数据跟踪（陶钰10.19号更新）.xls]PPT'!$K$42:$K$45</c:f>
              <c:numCache>
                <c:formatCode>0.000_ </c:formatCode>
                <c:ptCount val="4"/>
                <c:pt idx="0">
                  <c:v>0.303409598092154</c:v>
                </c:pt>
                <c:pt idx="1">
                  <c:v>0.372022344886926</c:v>
                </c:pt>
                <c:pt idx="2">
                  <c:v>0.361614678180439</c:v>
                </c:pt>
                <c:pt idx="3">
                  <c:v>0.459602901075983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0"/>
        <c:axId val="403560150"/>
        <c:axId val="829487739"/>
      </c:barChart>
      <c:lineChart>
        <c:grouping val="standard"/>
        <c:varyColors val="0"/>
        <c:ser>
          <c:idx val="3"/>
          <c:order val="0"/>
          <c:tx>
            <c:strRef>
              <c:f>'[整体精准营销数据跟踪（陶钰10.19号更新）.xls]PPT'!$F$41</c:f>
              <c:strCache>
                <c:ptCount val="1"/>
                <c:pt idx="0">
                  <c:v>回头率</c:v>
                </c:pt>
              </c:strCache>
            </c:strRef>
          </c:tx>
          <c:spPr>
            <a:ln w="28575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'[整体精准营销数据跟踪（陶钰10.19号更新）.xls]PPT'!$B$42:$B$45</c:f>
              <c:strCache>
                <c:ptCount val="4"/>
                <c:pt idx="0" c:formatCode="@">
                  <c:v>7月</c:v>
                </c:pt>
                <c:pt idx="1" c:formatCode="@">
                  <c:v>8月</c:v>
                </c:pt>
                <c:pt idx="2" c:formatCode="@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'[整体精准营销数据跟踪（陶钰10.19号更新）.xls]PPT'!$F$42:$F$45</c:f>
              <c:numCache>
                <c:formatCode>0.0%</c:formatCode>
                <c:ptCount val="4"/>
                <c:pt idx="0">
                  <c:v>0.0155363654353607</c:v>
                </c:pt>
                <c:pt idx="1">
                  <c:v>0.0161381336513441</c:v>
                </c:pt>
                <c:pt idx="2">
                  <c:v>0.0196020698403288</c:v>
                </c:pt>
                <c:pt idx="3">
                  <c:v>0.0186262731354886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'[整体精准营销数据跟踪（陶钰10.19号更新）.xls]PPT'!$G$41</c:f>
              <c:strCache>
                <c:ptCount val="1"/>
                <c:pt idx="0">
                  <c:v>用券率</c:v>
                </c:pt>
              </c:strCache>
            </c:strRef>
          </c:tx>
          <c:spPr>
            <a:ln w="28575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'[整体精准营销数据跟踪（陶钰10.19号更新）.xls]PPT'!$B$42:$B$45</c:f>
              <c:strCache>
                <c:ptCount val="4"/>
                <c:pt idx="0" c:formatCode="@">
                  <c:v>7月</c:v>
                </c:pt>
                <c:pt idx="1" c:formatCode="@">
                  <c:v>8月</c:v>
                </c:pt>
                <c:pt idx="2" c:formatCode="@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'[整体精准营销数据跟踪（陶钰10.19号更新）.xls]PPT'!$G$42:$G$45</c:f>
              <c:numCache>
                <c:formatCode>0.000%</c:formatCode>
                <c:ptCount val="4"/>
                <c:pt idx="0">
                  <c:v>0.00151895519656253</c:v>
                </c:pt>
                <c:pt idx="1">
                  <c:v>0.00176168</c:v>
                </c:pt>
                <c:pt idx="2">
                  <c:v>0.00226278703980332</c:v>
                </c:pt>
                <c:pt idx="3" c:formatCode="0.00%">
                  <c:v>0.00226175545417944</c:v>
                </c:pt>
              </c:numCache>
            </c:numRef>
          </c:val>
          <c:smooth val="0"/>
        </c:ser>
        <c:ser>
          <c:idx val="7"/>
          <c:order val="2"/>
          <c:tx>
            <c:strRef>
              <c:f>'[整体精准营销数据跟踪（陶钰10.19号更新）.xls]PPT'!$J$41</c:f>
              <c:strCache>
                <c:ptCount val="1"/>
                <c:pt idx="0">
                  <c:v>毛利率</c:v>
                </c:pt>
              </c:strCache>
            </c:strRef>
          </c:tx>
          <c:spPr>
            <a:ln w="28575" cap="rnd" cmpd="sng" algn="ctr">
              <a:solidFill>
                <a:schemeClr val="accent2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 cap="flat" cmpd="sng" algn="ctr">
                <a:solidFill>
                  <a:schemeClr val="accent2">
                    <a:lumMod val="60000"/>
                  </a:schemeClr>
                </a:solidFill>
                <a:prstDash val="solid"/>
                <a:round/>
              </a:ln>
              <a:effectLst/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'[整体精准营销数据跟踪（陶钰10.19号更新）.xls]PPT'!$B$42:$B$45</c:f>
              <c:strCache>
                <c:ptCount val="4"/>
                <c:pt idx="0" c:formatCode="@">
                  <c:v>7月</c:v>
                </c:pt>
                <c:pt idx="1" c:formatCode="@">
                  <c:v>8月</c:v>
                </c:pt>
                <c:pt idx="2" c:formatCode="@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'[整体精准营销数据跟踪（陶钰10.19号更新）.xls]PPT'!$J$42:$J$45</c:f>
              <c:numCache>
                <c:formatCode>0.0%</c:formatCode>
                <c:ptCount val="4"/>
                <c:pt idx="0">
                  <c:v>0.413127674170955</c:v>
                </c:pt>
                <c:pt idx="1">
                  <c:v>0.377401049408358</c:v>
                </c:pt>
                <c:pt idx="2">
                  <c:v>0.332866489328599</c:v>
                </c:pt>
                <c:pt idx="3">
                  <c:v>0.341192984247095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3560150"/>
        <c:axId val="829487739"/>
      </c:lineChart>
      <c:catAx>
        <c:axId val="40356015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829487739"/>
        <c:crosses val="autoZero"/>
        <c:auto val="1"/>
        <c:lblAlgn val="ctr"/>
        <c:lblOffset val="100"/>
        <c:noMultiLvlLbl val="0"/>
      </c:catAx>
      <c:valAx>
        <c:axId val="8294877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00_ 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40356015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老客</a:t>
            </a:r>
            <a:endParaRPr sz="1440" b="1" i="0" u="none" strike="noStrike" cap="none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8"/>
          <c:order val="3"/>
          <c:tx>
            <c:strRef>
              <c:f>'[整体精准营销数据跟踪（陶钰10.19号更新）.xls]PPT'!$K$52</c:f>
              <c:strCache>
                <c:ptCount val="1"/>
                <c:pt idx="0">
                  <c:v>人均发券金额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'[整体精准营销数据跟踪（陶钰10.19号更新）.xls]PPT'!$B$53:$B$56</c:f>
              <c:strCache>
                <c:ptCount val="4"/>
                <c:pt idx="0" c:formatCode="@">
                  <c:v>7月</c:v>
                </c:pt>
                <c:pt idx="1" c:formatCode="@">
                  <c:v>8月</c:v>
                </c:pt>
                <c:pt idx="2" c:formatCode="@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'[整体精准营销数据跟踪（陶钰10.19号更新）.xls]PPT'!$K$53:$K$56</c:f>
              <c:numCache>
                <c:formatCode>0.000_ </c:formatCode>
                <c:ptCount val="4"/>
                <c:pt idx="0">
                  <c:v>0.0892623115835684</c:v>
                </c:pt>
                <c:pt idx="1">
                  <c:v>0.637145538480333</c:v>
                </c:pt>
                <c:pt idx="2">
                  <c:v>0.904540956491799</c:v>
                </c:pt>
                <c:pt idx="3">
                  <c:v>0.941250913653128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0"/>
        <c:axId val="518505867"/>
        <c:axId val="331160342"/>
      </c:barChart>
      <c:lineChart>
        <c:grouping val="standard"/>
        <c:varyColors val="0"/>
        <c:ser>
          <c:idx val="3"/>
          <c:order val="0"/>
          <c:tx>
            <c:strRef>
              <c:f>'[整体精准营销数据跟踪（陶钰10.19号更新）.xls]PPT'!$F$52</c:f>
              <c:strCache>
                <c:ptCount val="1"/>
                <c:pt idx="0">
                  <c:v>回头率</c:v>
                </c:pt>
              </c:strCache>
            </c:strRef>
          </c:tx>
          <c:spPr>
            <a:ln w="28575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'[整体精准营销数据跟踪（陶钰10.19号更新）.xls]PPT'!$B$53:$B$56</c:f>
              <c:strCache>
                <c:ptCount val="4"/>
                <c:pt idx="0" c:formatCode="@">
                  <c:v>7月</c:v>
                </c:pt>
                <c:pt idx="1" c:formatCode="@">
                  <c:v>8月</c:v>
                </c:pt>
                <c:pt idx="2" c:formatCode="@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'[整体精准营销数据跟踪（陶钰10.19号更新）.xls]PPT'!$F$53:$F$56</c:f>
              <c:numCache>
                <c:formatCode>0.0%</c:formatCode>
                <c:ptCount val="4"/>
                <c:pt idx="0">
                  <c:v>0.103070838009877</c:v>
                </c:pt>
                <c:pt idx="1">
                  <c:v>0.0922529621662942</c:v>
                </c:pt>
                <c:pt idx="2">
                  <c:v>0.0993797930678187</c:v>
                </c:pt>
                <c:pt idx="3">
                  <c:v>0.121059809624093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'[整体精准营销数据跟踪（陶钰10.19号更新）.xls]PPT'!$G$52</c:f>
              <c:strCache>
                <c:ptCount val="1"/>
                <c:pt idx="0">
                  <c:v>用券率</c:v>
                </c:pt>
              </c:strCache>
            </c:strRef>
          </c:tx>
          <c:spPr>
            <a:ln w="28575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'[整体精准营销数据跟踪（陶钰10.19号更新）.xls]PPT'!$B$53:$B$56</c:f>
              <c:strCache>
                <c:ptCount val="4"/>
                <c:pt idx="0" c:formatCode="@">
                  <c:v>7月</c:v>
                </c:pt>
                <c:pt idx="1" c:formatCode="@">
                  <c:v>8月</c:v>
                </c:pt>
                <c:pt idx="2" c:formatCode="@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'[整体精准营销数据跟踪（陶钰10.19号更新）.xls]PPT'!$G$53:$G$56</c:f>
              <c:numCache>
                <c:formatCode>0.000%</c:formatCode>
                <c:ptCount val="4"/>
                <c:pt idx="0">
                  <c:v>0.00236593875326114</c:v>
                </c:pt>
                <c:pt idx="1">
                  <c:v>0.00314525286173023</c:v>
                </c:pt>
                <c:pt idx="2">
                  <c:v>0.00362611275751027</c:v>
                </c:pt>
                <c:pt idx="3" c:formatCode="0.00%">
                  <c:v>0.00447711036369696</c:v>
                </c:pt>
              </c:numCache>
            </c:numRef>
          </c:val>
          <c:smooth val="0"/>
        </c:ser>
        <c:ser>
          <c:idx val="7"/>
          <c:order val="2"/>
          <c:tx>
            <c:strRef>
              <c:f>'[整体精准营销数据跟踪（陶钰10.19号更新）.xls]PPT'!$J$52</c:f>
              <c:strCache>
                <c:ptCount val="1"/>
                <c:pt idx="0">
                  <c:v>毛利率</c:v>
                </c:pt>
              </c:strCache>
            </c:strRef>
          </c:tx>
          <c:spPr>
            <a:ln w="28575" cap="rnd" cmpd="sng" algn="ctr">
              <a:solidFill>
                <a:schemeClr val="accent2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 cap="flat" cmpd="sng" algn="ctr">
                <a:solidFill>
                  <a:schemeClr val="accent2">
                    <a:lumMod val="60000"/>
                  </a:schemeClr>
                </a:solidFill>
                <a:prstDash val="solid"/>
                <a:round/>
              </a:ln>
              <a:effectLst/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'[整体精准营销数据跟踪（陶钰10.19号更新）.xls]PPT'!$B$53:$B$56</c:f>
              <c:strCache>
                <c:ptCount val="4"/>
                <c:pt idx="0" c:formatCode="@">
                  <c:v>7月</c:v>
                </c:pt>
                <c:pt idx="1" c:formatCode="@">
                  <c:v>8月</c:v>
                </c:pt>
                <c:pt idx="2" c:formatCode="@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'[整体精准营销数据跟踪（陶钰10.19号更新）.xls]PPT'!$J$53:$J$56</c:f>
              <c:numCache>
                <c:formatCode>0.0%</c:formatCode>
                <c:ptCount val="4"/>
                <c:pt idx="0">
                  <c:v>0.566987294886537</c:v>
                </c:pt>
                <c:pt idx="1">
                  <c:v>0.372552835779243</c:v>
                </c:pt>
                <c:pt idx="2">
                  <c:v>0.459817259434616</c:v>
                </c:pt>
                <c:pt idx="3">
                  <c:v>0.388344465281206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505867"/>
        <c:axId val="331160342"/>
      </c:lineChart>
      <c:catAx>
        <c:axId val="51850586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331160342"/>
        <c:crosses val="autoZero"/>
        <c:auto val="1"/>
        <c:lblAlgn val="ctr"/>
        <c:lblOffset val="100"/>
        <c:noMultiLvlLbl val="0"/>
      </c:catAx>
      <c:valAx>
        <c:axId val="33116034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00_ 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5185058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4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r>
              <a:rPr sz="1440" b="1" u="none" strike="noStrike" cap="none" normalizeH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</a:rPr>
              <a:t>流失</a:t>
            </a:r>
            <a:endParaRPr sz="1440" b="1" i="0" u="none" strike="noStrike" cap="none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8"/>
          <c:order val="3"/>
          <c:tx>
            <c:strRef>
              <c:f>'[整体精准营销数据跟踪（陶钰10.19号更新）.xls]PPT'!$K$63</c:f>
              <c:strCache>
                <c:ptCount val="1"/>
                <c:pt idx="0">
                  <c:v>人均发券金额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'[整体精准营销数据跟踪（陶钰10.19号更新）.xls]PPT'!$B$64:$B$67</c:f>
              <c:strCache>
                <c:ptCount val="4"/>
                <c:pt idx="0" c:formatCode="@">
                  <c:v>7月</c:v>
                </c:pt>
                <c:pt idx="1" c:formatCode="@">
                  <c:v>8月</c:v>
                </c:pt>
                <c:pt idx="2" c:formatCode="@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'[整体精准营销数据跟踪（陶钰10.19号更新）.xls]PPT'!$K$64:$K$67</c:f>
              <c:numCache>
                <c:formatCode>0.000_ </c:formatCode>
                <c:ptCount val="4"/>
                <c:pt idx="0">
                  <c:v>0.559734470890611</c:v>
                </c:pt>
                <c:pt idx="1">
                  <c:v>0.699206120896852</c:v>
                </c:pt>
                <c:pt idx="2">
                  <c:v>0.765786334662697</c:v>
                </c:pt>
                <c:pt idx="3">
                  <c:v>0.967620081791619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0"/>
        <c:axId val="438549071"/>
        <c:axId val="891385506"/>
      </c:barChart>
      <c:lineChart>
        <c:grouping val="standard"/>
        <c:varyColors val="0"/>
        <c:ser>
          <c:idx val="3"/>
          <c:order val="0"/>
          <c:tx>
            <c:strRef>
              <c:f>'[整体精准营销数据跟踪（陶钰10.19号更新）.xls]PPT'!$F$63</c:f>
              <c:strCache>
                <c:ptCount val="1"/>
                <c:pt idx="0">
                  <c:v>回头率</c:v>
                </c:pt>
              </c:strCache>
            </c:strRef>
          </c:tx>
          <c:spPr>
            <a:ln w="28575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'[整体精准营销数据跟踪（陶钰10.19号更新）.xls]PPT'!$B$64:$B$67</c:f>
              <c:strCache>
                <c:ptCount val="4"/>
                <c:pt idx="0" c:formatCode="@">
                  <c:v>7月</c:v>
                </c:pt>
                <c:pt idx="1" c:formatCode="@">
                  <c:v>8月</c:v>
                </c:pt>
                <c:pt idx="2" c:formatCode="@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'[整体精准营销数据跟踪（陶钰10.19号更新）.xls]PPT'!$F$64:$F$67</c:f>
              <c:numCache>
                <c:formatCode>0.0%</c:formatCode>
                <c:ptCount val="4"/>
                <c:pt idx="0">
                  <c:v>0.00580170351152553</c:v>
                </c:pt>
                <c:pt idx="1">
                  <c:v>0.00752788338946533</c:v>
                </c:pt>
                <c:pt idx="2">
                  <c:v>0.0083</c:v>
                </c:pt>
                <c:pt idx="3">
                  <c:v>0.00964682706945776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'[整体精准营销数据跟踪（陶钰10.19号更新）.xls]PPT'!$G$63</c:f>
              <c:strCache>
                <c:ptCount val="1"/>
                <c:pt idx="0">
                  <c:v>用券率</c:v>
                </c:pt>
              </c:strCache>
            </c:strRef>
          </c:tx>
          <c:spPr>
            <a:ln w="28575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'[整体精准营销数据跟踪（陶钰10.19号更新）.xls]PPT'!$B$64:$B$67</c:f>
              <c:strCache>
                <c:ptCount val="4"/>
                <c:pt idx="0" c:formatCode="@">
                  <c:v>7月</c:v>
                </c:pt>
                <c:pt idx="1" c:formatCode="@">
                  <c:v>8月</c:v>
                </c:pt>
                <c:pt idx="2" c:formatCode="@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'[整体精准营销数据跟踪（陶钰10.19号更新）.xls]PPT'!$G$64:$G$67</c:f>
              <c:numCache>
                <c:formatCode>0.000%</c:formatCode>
                <c:ptCount val="4"/>
                <c:pt idx="0">
                  <c:v>0.00110312660132908</c:v>
                </c:pt>
                <c:pt idx="1">
                  <c:v>0.00117179643490022</c:v>
                </c:pt>
                <c:pt idx="2">
                  <c:v>0.0012</c:v>
                </c:pt>
                <c:pt idx="3" c:formatCode="0.00%">
                  <c:v>0.00152930620373936</c:v>
                </c:pt>
              </c:numCache>
            </c:numRef>
          </c:val>
          <c:smooth val="0"/>
        </c:ser>
        <c:ser>
          <c:idx val="7"/>
          <c:order val="2"/>
          <c:tx>
            <c:strRef>
              <c:f>'[整体精准营销数据跟踪（陶钰10.19号更新）.xls]PPT'!$J$63</c:f>
              <c:strCache>
                <c:ptCount val="1"/>
                <c:pt idx="0">
                  <c:v>毛利率</c:v>
                </c:pt>
              </c:strCache>
            </c:strRef>
          </c:tx>
          <c:spPr>
            <a:ln w="28575" cap="rnd" cmpd="sng" algn="ctr">
              <a:solidFill>
                <a:schemeClr val="accent2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 cap="flat" cmpd="sng" algn="ctr">
                <a:solidFill>
                  <a:schemeClr val="accent2">
                    <a:lumMod val="60000"/>
                  </a:schemeClr>
                </a:solidFill>
                <a:prstDash val="solid"/>
                <a:round/>
              </a:ln>
              <a:effectLst/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'[整体精准营销数据跟踪（陶钰10.19号更新）.xls]PPT'!$B$64:$B$67</c:f>
              <c:strCache>
                <c:ptCount val="4"/>
                <c:pt idx="0" c:formatCode="@">
                  <c:v>7月</c:v>
                </c:pt>
                <c:pt idx="1" c:formatCode="@">
                  <c:v>8月</c:v>
                </c:pt>
                <c:pt idx="2" c:formatCode="@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'[整体精准营销数据跟踪（陶钰10.19号更新）.xls]PPT'!$J$64:$J$67</c:f>
              <c:numCache>
                <c:formatCode>0.0%</c:formatCode>
                <c:ptCount val="4"/>
                <c:pt idx="0">
                  <c:v>0.402982578119522</c:v>
                </c:pt>
                <c:pt idx="1">
                  <c:v>0.401080554086225</c:v>
                </c:pt>
                <c:pt idx="2">
                  <c:v>0.409330230036776</c:v>
                </c:pt>
                <c:pt idx="3">
                  <c:v>0.398497773088182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8549071"/>
        <c:axId val="891385506"/>
      </c:lineChart>
      <c:catAx>
        <c:axId val="4385490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891385506"/>
        <c:crosses val="autoZero"/>
        <c:auto val="1"/>
        <c:lblAlgn val="ctr"/>
        <c:lblOffset val="100"/>
        <c:noMultiLvlLbl val="0"/>
      </c:catAx>
      <c:valAx>
        <c:axId val="89138550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00_ 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43854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/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 sz="120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5EAF6-C24D-46C5-9EEF-BB75CEE2D8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A4841-E606-4CAF-B164-583D5F9119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 userDrawn="1"/>
        </p:nvGrpSpPr>
        <p:grpSpPr>
          <a:xfrm>
            <a:off x="-4049" y="235339"/>
            <a:ext cx="12881849" cy="7016361"/>
            <a:chOff x="0" y="222292"/>
            <a:chExt cx="12881849" cy="7016361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AutoShape 4" descr="http://img3.imgtn.bdimg.com/it/u=3207915987,3579562668&amp;fm=214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6" descr="http://img3.imgtn.bdimg.com/it/u=3207915987,3579562668&amp;fm=214&amp;gp=0.jpg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21.xml"/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chart" Target="../charts/chart1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25.xml"/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chart" Target="../charts/chart2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29.xml"/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chart" Target="../charts/chart26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33.xml"/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chart" Target="../charts/chart30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37.xml"/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chart" Target="../charts/chart3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41.xml"/><Relationship Id="rId3" Type="http://schemas.openxmlformats.org/officeDocument/2006/relationships/chart" Target="../charts/chart40.xml"/><Relationship Id="rId2" Type="http://schemas.openxmlformats.org/officeDocument/2006/relationships/chart" Target="../charts/chart39.xml"/><Relationship Id="rId1" Type="http://schemas.openxmlformats.org/officeDocument/2006/relationships/chart" Target="../charts/char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45.xml"/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chart" Target="../charts/char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/>
          <p:nvPr/>
        </p:nvSpPr>
        <p:spPr bwMode="auto">
          <a:xfrm>
            <a:off x="0" y="1044557"/>
            <a:ext cx="11328078" cy="5332963"/>
          </a:xfrm>
          <a:custGeom>
            <a:avLst/>
            <a:gdLst>
              <a:gd name="T0" fmla="*/ 0 w 4756"/>
              <a:gd name="T1" fmla="*/ 0 h 2239"/>
              <a:gd name="T2" fmla="*/ 3897 w 4756"/>
              <a:gd name="T3" fmla="*/ 0 h 2239"/>
              <a:gd name="T4" fmla="*/ 4756 w 4756"/>
              <a:gd name="T5" fmla="*/ 1121 h 2239"/>
              <a:gd name="T6" fmla="*/ 3897 w 4756"/>
              <a:gd name="T7" fmla="*/ 2239 h 2239"/>
              <a:gd name="T8" fmla="*/ 0 w 4756"/>
              <a:gd name="T9" fmla="*/ 2239 h 2239"/>
              <a:gd name="T10" fmla="*/ 0 w 4756"/>
              <a:gd name="T1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6" h="2239">
                <a:moveTo>
                  <a:pt x="0" y="0"/>
                </a:moveTo>
                <a:lnTo>
                  <a:pt x="3897" y="0"/>
                </a:lnTo>
                <a:lnTo>
                  <a:pt x="4756" y="1121"/>
                </a:lnTo>
                <a:lnTo>
                  <a:pt x="3897" y="2239"/>
                </a:ln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8" name="Freeform 7"/>
          <p:cNvSpPr/>
          <p:nvPr/>
        </p:nvSpPr>
        <p:spPr bwMode="auto">
          <a:xfrm>
            <a:off x="5942716" y="-4087"/>
            <a:ext cx="4620789" cy="7240824"/>
          </a:xfrm>
          <a:custGeom>
            <a:avLst/>
            <a:gdLst>
              <a:gd name="T0" fmla="*/ 0 w 1940"/>
              <a:gd name="T1" fmla="*/ 0 h 3040"/>
              <a:gd name="T2" fmla="*/ 774 w 1940"/>
              <a:gd name="T3" fmla="*/ 0 h 3040"/>
              <a:gd name="T4" fmla="*/ 1938 w 1940"/>
              <a:gd name="T5" fmla="*/ 1537 h 3040"/>
              <a:gd name="T6" fmla="*/ 1940 w 1940"/>
              <a:gd name="T7" fmla="*/ 1537 h 3040"/>
              <a:gd name="T8" fmla="*/ 774 w 1940"/>
              <a:gd name="T9" fmla="*/ 3040 h 3040"/>
              <a:gd name="T10" fmla="*/ 0 w 1940"/>
              <a:gd name="T11" fmla="*/ 3040 h 3040"/>
              <a:gd name="T12" fmla="*/ 1167 w 1940"/>
              <a:gd name="T13" fmla="*/ 1537 h 3040"/>
              <a:gd name="T14" fmla="*/ 0 w 1940"/>
              <a:gd name="T15" fmla="*/ 0 h 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0" h="3040">
                <a:moveTo>
                  <a:pt x="0" y="0"/>
                </a:moveTo>
                <a:lnTo>
                  <a:pt x="774" y="0"/>
                </a:lnTo>
                <a:lnTo>
                  <a:pt x="1938" y="1537"/>
                </a:lnTo>
                <a:lnTo>
                  <a:pt x="1940" y="1537"/>
                </a:lnTo>
                <a:lnTo>
                  <a:pt x="774" y="3040"/>
                </a:lnTo>
                <a:lnTo>
                  <a:pt x="0" y="3040"/>
                </a:lnTo>
                <a:lnTo>
                  <a:pt x="1167" y="153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617220" y="2427605"/>
            <a:ext cx="691769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4400" b="1" cap="all" spc="300" dirty="0" smtClean="0">
                <a:solidFill>
                  <a:schemeClr val="bg1"/>
                </a:solidFill>
                <a:cs typeface="Arial" panose="020B0604020202020204" pitchFamily="34" charset="0"/>
              </a:rPr>
              <a:t>         精准营销数据追踪</a:t>
            </a:r>
            <a:endParaRPr lang="en-US" altLang="zh-CN" sz="4400" b="1" cap="all" spc="3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5853311" y="2427996"/>
            <a:ext cx="4032448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84759" y="3633611"/>
            <a:ext cx="68183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5211490" y="3623766"/>
            <a:ext cx="2904936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sz="2000" b="1" cap="all" spc="300" dirty="0" smtClean="0">
                <a:solidFill>
                  <a:schemeClr val="bg1"/>
                </a:solidFill>
                <a:cs typeface="Arial" panose="020B0604020202020204" pitchFamily="34" charset="0"/>
              </a:rPr>
              <a:t>    20181102</a:t>
            </a:r>
            <a:endParaRPr lang="en-US" altLang="zh-CN" sz="2000" b="1" cap="all" spc="3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1662" y="264883"/>
            <a:ext cx="309880" cy="9220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1662" y="264883"/>
            <a:ext cx="660400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唤醒券的效果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881380" y="5058410"/>
          <a:ext cx="9590405" cy="18357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1855"/>
                <a:gridCol w="871855"/>
                <a:gridCol w="871855"/>
                <a:gridCol w="871855"/>
                <a:gridCol w="871855"/>
                <a:gridCol w="871855"/>
                <a:gridCol w="871855"/>
                <a:gridCol w="871855"/>
                <a:gridCol w="871855"/>
                <a:gridCol w="871855"/>
                <a:gridCol w="871855"/>
              </a:tblGrid>
              <a:tr h="5181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发券数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回头会员数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用券订单数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回头率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用券率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销售额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毛利额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毛利率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人均发券金额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用券客单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7月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2478410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14379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2734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0.6%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0.11%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1387252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559038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40.3%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0.560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86.4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8月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2888727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21746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3385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0.8%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0.12%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2019816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810109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40.1%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0.699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94.0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9月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2611776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21666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3153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0.8%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0.12%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2000062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818686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40.9%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0.766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107.3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2303659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22223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3523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2229067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888278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39.8%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0.968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102.6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</a:tbl>
          </a:graphicData>
        </a:graphic>
      </p:graphicFrame>
      <p:graphicFrame>
        <p:nvGraphicFramePr>
          <p:cNvPr id="19876" name="图表 5"/>
          <p:cNvGraphicFramePr/>
          <p:nvPr/>
        </p:nvGraphicFramePr>
        <p:xfrm>
          <a:off x="1091565" y="1042670"/>
          <a:ext cx="8298815" cy="3760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1662" y="264883"/>
            <a:ext cx="309880" cy="9220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1662" y="264883"/>
            <a:ext cx="660400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419735" y="1186815"/>
          <a:ext cx="5168265" cy="3342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6695440" y="1186815"/>
          <a:ext cx="4630420" cy="323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07845" y="4930775"/>
            <a:ext cx="100672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数据说明：</a:t>
            </a:r>
            <a:endParaRPr lang="zh-CN" altLang="en-US"/>
          </a:p>
          <a:p>
            <a:r>
              <a:rPr lang="zh-CN" altLang="en-US" sz="1600"/>
              <a:t>慢病</a:t>
            </a:r>
            <a:r>
              <a:rPr lang="en-US" altLang="zh-CN" sz="1600"/>
              <a:t>1</a:t>
            </a:r>
            <a:r>
              <a:rPr lang="zh-CN" altLang="en-US" sz="1600"/>
              <a:t>次，</a:t>
            </a:r>
            <a:r>
              <a:rPr lang="en-US" altLang="zh-CN" sz="1600"/>
              <a:t>7</a:t>
            </a:r>
            <a:r>
              <a:rPr lang="zh-CN" altLang="en-US" sz="1600"/>
              <a:t>次的提升金额稳步上涨，</a:t>
            </a:r>
            <a:r>
              <a:rPr lang="en-US" altLang="zh-CN" sz="1600"/>
              <a:t>2-6</a:t>
            </a:r>
            <a:r>
              <a:rPr lang="zh-CN" altLang="en-US" sz="1600"/>
              <a:t>次波动大</a:t>
            </a:r>
            <a:endParaRPr lang="zh-CN" altLang="en-US" sz="1600"/>
          </a:p>
          <a:p>
            <a:r>
              <a:rPr lang="zh-CN" altLang="en-US" sz="1600"/>
              <a:t>常规整体提升金额下降，初步判断是因</a:t>
            </a:r>
            <a:r>
              <a:rPr lang="en-US" altLang="zh-CN" sz="1600"/>
              <a:t>10</a:t>
            </a:r>
            <a:r>
              <a:rPr lang="zh-CN" altLang="en-US" sz="1600"/>
              <a:t>月统一慢病常规客单门槛，提升系数，</a:t>
            </a:r>
            <a:r>
              <a:rPr lang="en-US" altLang="zh-CN" sz="1600"/>
              <a:t>11</a:t>
            </a:r>
            <a:r>
              <a:rPr lang="zh-CN" altLang="en-US" sz="1600"/>
              <a:t>月份将调整常规的提升系数</a:t>
            </a:r>
            <a:endParaRPr lang="zh-CN" altLang="en-US" sz="1600"/>
          </a:p>
        </p:txBody>
      </p:sp>
      <p:sp>
        <p:nvSpPr>
          <p:cNvPr id="4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老客的效果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逻辑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ID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老客的效果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逻辑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ID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527" y="327113"/>
            <a:ext cx="997585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03-1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9868" name="图表 2"/>
          <p:cNvGraphicFramePr/>
          <p:nvPr/>
        </p:nvGraphicFramePr>
        <p:xfrm>
          <a:off x="6420485" y="909955"/>
          <a:ext cx="6305550" cy="2293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9871" name="图表 5"/>
          <p:cNvGraphicFramePr/>
          <p:nvPr/>
        </p:nvGraphicFramePr>
        <p:xfrm>
          <a:off x="309245" y="1061720"/>
          <a:ext cx="5793740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图表 3"/>
          <p:cNvGraphicFramePr/>
          <p:nvPr/>
        </p:nvGraphicFramePr>
        <p:xfrm>
          <a:off x="6425565" y="3405505"/>
          <a:ext cx="6300470" cy="2469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7360" y="6017260"/>
            <a:ext cx="108292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数据说明：</a:t>
            </a:r>
            <a:endParaRPr lang="zh-CN" altLang="en-US" sz="1600"/>
          </a:p>
          <a:p>
            <a:r>
              <a:rPr lang="zh-CN" altLang="en-US" sz="1600"/>
              <a:t>慢病</a:t>
            </a:r>
            <a:r>
              <a:rPr lang="en-US" altLang="zh-CN" sz="1600"/>
              <a:t>2-6</a:t>
            </a:r>
            <a:r>
              <a:rPr lang="zh-CN" altLang="en-US" sz="1600"/>
              <a:t>次人均发券金额提升翻倍，回头率提升也上涨</a:t>
            </a:r>
            <a:r>
              <a:rPr lang="en-US" altLang="zh-CN" sz="1600"/>
              <a:t>0.2%</a:t>
            </a:r>
            <a:r>
              <a:rPr lang="zh-CN" altLang="en-US" sz="1600"/>
              <a:t>，本发券占比最大，所以对老客整体提升金额贡献大</a:t>
            </a:r>
            <a:endParaRPr lang="zh-CN" altLang="en-US" sz="1600"/>
          </a:p>
          <a:p>
            <a:r>
              <a:rPr lang="zh-CN" altLang="en-US" sz="1600"/>
              <a:t>其余场景都环比下降，</a:t>
            </a:r>
            <a:r>
              <a:rPr lang="en-US" altLang="zh-CN" sz="1600">
                <a:sym typeface="+mn-ea"/>
              </a:rPr>
              <a:t>10</a:t>
            </a:r>
            <a:r>
              <a:rPr lang="zh-CN" altLang="en-US" sz="1600">
                <a:sym typeface="+mn-ea"/>
              </a:rPr>
              <a:t>月常规 整体人均分流金额提升环比下降</a:t>
            </a:r>
            <a:endParaRPr lang="zh-CN" altLang="en-US" sz="1600">
              <a:sym typeface="+mn-ea"/>
            </a:endParaRPr>
          </a:p>
          <a:p>
            <a:r>
              <a:rPr lang="zh-CN" altLang="en-US" sz="1600"/>
              <a:t>慢病</a:t>
            </a:r>
            <a:r>
              <a:rPr lang="en-US" altLang="zh-CN" sz="1600"/>
              <a:t>7</a:t>
            </a:r>
            <a:r>
              <a:rPr lang="zh-CN" altLang="en-US" sz="1600"/>
              <a:t>次，回头率提升，人均分流金额提升都上涨，但是客单提升下降</a:t>
            </a:r>
            <a:r>
              <a:rPr lang="en-US" altLang="zh-CN" sz="1600"/>
              <a:t>0.01%</a:t>
            </a:r>
            <a:r>
              <a:rPr lang="zh-CN" altLang="en-US" sz="1600"/>
              <a:t>，导致人均发券金额环比下降</a:t>
            </a:r>
            <a:endParaRPr lang="zh-CN" altLang="en-US" sz="160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老客的效果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逻辑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ID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527" y="327113"/>
            <a:ext cx="997585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03-1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9470" y="4914265"/>
            <a:ext cx="4066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数据说明：</a:t>
            </a:r>
            <a:endParaRPr lang="zh-CN" altLang="en-US" sz="1600"/>
          </a:p>
          <a:p>
            <a:r>
              <a:rPr lang="zh-CN" altLang="en-US" sz="1600"/>
              <a:t>慢病客单稳步提升，慢病</a:t>
            </a:r>
            <a:r>
              <a:rPr lang="en-US" altLang="zh-CN" sz="1600"/>
              <a:t>7</a:t>
            </a:r>
            <a:r>
              <a:rPr lang="zh-CN" altLang="en-US" sz="1600"/>
              <a:t>次的用券客单高于</a:t>
            </a:r>
            <a:r>
              <a:rPr lang="en-US" altLang="zh-CN" sz="1600"/>
              <a:t>1</a:t>
            </a:r>
            <a:r>
              <a:rPr lang="zh-CN" altLang="en-US" sz="1600"/>
              <a:t>次，</a:t>
            </a:r>
            <a:r>
              <a:rPr lang="en-US" altLang="zh-CN" sz="1600"/>
              <a:t>2-6</a:t>
            </a:r>
            <a:r>
              <a:rPr lang="zh-CN" altLang="en-US" sz="1600"/>
              <a:t>次，与前期取数趋势相反，慢病</a:t>
            </a:r>
            <a:r>
              <a:rPr lang="en-US" altLang="zh-CN" sz="1600"/>
              <a:t>7</a:t>
            </a:r>
            <a:r>
              <a:rPr lang="zh-CN" altLang="en-US" sz="1600"/>
              <a:t>次的毛利率高于</a:t>
            </a:r>
            <a:r>
              <a:rPr lang="en-US" altLang="zh-CN" sz="1600"/>
              <a:t>1</a:t>
            </a:r>
            <a:r>
              <a:rPr lang="zh-CN" altLang="en-US" sz="1600"/>
              <a:t>次，</a:t>
            </a:r>
            <a:r>
              <a:rPr lang="en-US" altLang="zh-CN" sz="1600"/>
              <a:t>2-6</a:t>
            </a:r>
            <a:r>
              <a:rPr lang="zh-CN" altLang="en-US" sz="1600"/>
              <a:t>次</a:t>
            </a:r>
            <a:endParaRPr lang="zh-CN" altLang="en-US" sz="1600"/>
          </a:p>
          <a:p>
            <a:r>
              <a:rPr lang="zh-CN" altLang="en-US" sz="1600"/>
              <a:t>因</a:t>
            </a:r>
            <a:r>
              <a:rPr lang="en-US" altLang="zh-CN" sz="1600"/>
              <a:t>10</a:t>
            </a:r>
            <a:r>
              <a:rPr lang="zh-CN" altLang="en-US" sz="1600"/>
              <a:t>月客单提升采取策略是按毛利率的高低来自动计算客单提升系数的，客单分段精细</a:t>
            </a:r>
            <a:endParaRPr lang="zh-CN" altLang="en-US" sz="1600"/>
          </a:p>
        </p:txBody>
      </p:sp>
      <p:graphicFrame>
        <p:nvGraphicFramePr>
          <p:cNvPr id="19870" name="图表 4"/>
          <p:cNvGraphicFramePr/>
          <p:nvPr/>
        </p:nvGraphicFramePr>
        <p:xfrm>
          <a:off x="6695440" y="999490"/>
          <a:ext cx="4909820" cy="290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9867" name="图表 1"/>
          <p:cNvGraphicFramePr/>
          <p:nvPr/>
        </p:nvGraphicFramePr>
        <p:xfrm>
          <a:off x="904240" y="1100455"/>
          <a:ext cx="5430520" cy="2800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6798945" y="4123055"/>
          <a:ext cx="4806315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老客的效果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逻辑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ID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流量组效果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527" y="327113"/>
            <a:ext cx="997585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03-1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800" y="5043170"/>
            <a:ext cx="84556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600" b="1"/>
              <a:t>小结：</a:t>
            </a:r>
            <a:r>
              <a:rPr lang="zh-CN" altLang="zh-CN" sz="1600"/>
              <a:t>流量</a:t>
            </a:r>
            <a:r>
              <a:rPr lang="en-US" altLang="zh-CN" sz="1600"/>
              <a:t>1.2.3</a:t>
            </a:r>
            <a:r>
              <a:rPr lang="zh-CN" altLang="en-US" sz="1600"/>
              <a:t>在客单提升系数为</a:t>
            </a:r>
            <a:r>
              <a:rPr lang="en-US" altLang="zh-CN" sz="1600"/>
              <a:t>1.4</a:t>
            </a:r>
            <a:r>
              <a:rPr lang="zh-CN" altLang="en-US" sz="1600"/>
              <a:t>，流量</a:t>
            </a:r>
            <a:r>
              <a:rPr lang="en-US" altLang="zh-CN" sz="1600"/>
              <a:t>4</a:t>
            </a:r>
            <a:r>
              <a:rPr lang="zh-CN" altLang="en-US" sz="1600"/>
              <a:t>提升系数为</a:t>
            </a:r>
            <a:r>
              <a:rPr lang="en-US" altLang="zh-CN" sz="1600"/>
              <a:t>1.2  </a:t>
            </a:r>
            <a:endParaRPr lang="en-US" altLang="zh-CN" sz="1600"/>
          </a:p>
          <a:p>
            <a:r>
              <a:rPr lang="zh-CN" altLang="en-US" sz="1600"/>
              <a:t>目的是想验证：客单提升系数大，客单提升，人均分流金额提升应该会有优势，回头率提升会略低</a:t>
            </a:r>
            <a:endParaRPr lang="zh-CN" altLang="en-US" sz="1600"/>
          </a:p>
          <a:p>
            <a:r>
              <a:rPr lang="zh-CN" altLang="en-US" sz="1600"/>
              <a:t>结论：客单提升系数大的流量组，客单提升，回头率提升低于提升系数小的，但从用券客单看，客单提升系数大比提升系数小的流量高</a:t>
            </a:r>
            <a:r>
              <a:rPr lang="en-US" altLang="zh-CN" sz="1600"/>
              <a:t>10</a:t>
            </a:r>
            <a:r>
              <a:rPr lang="zh-CN" altLang="en-US" sz="1600"/>
              <a:t>元（本身给发券的门槛就高些）</a:t>
            </a:r>
            <a:endParaRPr lang="zh-CN" altLang="en-US" sz="1600"/>
          </a:p>
          <a:p>
            <a:r>
              <a:rPr lang="en-US" altLang="zh-CN" sz="1600"/>
              <a:t>10</a:t>
            </a:r>
            <a:r>
              <a:rPr lang="zh-CN" altLang="en-US" sz="1600"/>
              <a:t>月环比</a:t>
            </a:r>
            <a:r>
              <a:rPr lang="en-US" altLang="zh-CN" sz="1600"/>
              <a:t>9</a:t>
            </a:r>
            <a:r>
              <a:rPr lang="zh-CN" altLang="en-US" sz="1600"/>
              <a:t>月，用券毛利，用券客单都有所提升，证明基于会员毛利率匹配客单提升系数，是可持续推广的</a:t>
            </a:r>
            <a:endParaRPr lang="zh-CN" altLang="en-US" sz="1600"/>
          </a:p>
        </p:txBody>
      </p:sp>
      <p:graphicFrame>
        <p:nvGraphicFramePr>
          <p:cNvPr id="6" name="图表 5"/>
          <p:cNvGraphicFramePr/>
          <p:nvPr/>
        </p:nvGraphicFramePr>
        <p:xfrm>
          <a:off x="811530" y="1164590"/>
          <a:ext cx="5441315" cy="3424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7182485" y="2804160"/>
          <a:ext cx="3999865" cy="1653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7182485" y="910590"/>
          <a:ext cx="3999865" cy="1702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8633460" y="4589145"/>
          <a:ext cx="3677920" cy="2143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老客的效果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逻辑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ID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527" y="327113"/>
            <a:ext cx="997585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03-1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7350" name="图表 2"/>
          <p:cNvGraphicFramePr/>
          <p:nvPr/>
        </p:nvGraphicFramePr>
        <p:xfrm>
          <a:off x="309245" y="1100455"/>
          <a:ext cx="5920740" cy="3592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5455" y="5030470"/>
            <a:ext cx="59639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600" b="1"/>
              <a:t>小结</a:t>
            </a:r>
            <a:r>
              <a:rPr lang="zh-CN" altLang="zh-CN" sz="1600"/>
              <a:t>：流量</a:t>
            </a:r>
            <a:r>
              <a:rPr lang="en-US" altLang="zh-CN" sz="1600"/>
              <a:t>1.2.3</a:t>
            </a:r>
            <a:r>
              <a:rPr lang="zh-CN" altLang="en-US" sz="1600"/>
              <a:t>在客单提升系数为</a:t>
            </a:r>
            <a:r>
              <a:rPr lang="en-US" altLang="zh-CN" sz="1600"/>
              <a:t>1.4</a:t>
            </a:r>
            <a:r>
              <a:rPr lang="zh-CN" altLang="en-US" sz="1600"/>
              <a:t>，流量</a:t>
            </a:r>
            <a:r>
              <a:rPr lang="en-US" altLang="zh-CN" sz="1600"/>
              <a:t>4</a:t>
            </a:r>
            <a:r>
              <a:rPr lang="zh-CN" altLang="en-US" sz="1600"/>
              <a:t>提升系数为</a:t>
            </a:r>
            <a:r>
              <a:rPr lang="en-US" altLang="zh-CN" sz="1600"/>
              <a:t>1.2  </a:t>
            </a:r>
            <a:endParaRPr lang="en-US" altLang="zh-CN" sz="1600"/>
          </a:p>
          <a:p>
            <a:r>
              <a:rPr lang="zh-CN" altLang="en-US" sz="1600"/>
              <a:t>目的是想验证：客单提升系数大，客单提升，人均分流金额提升应该会有优势，回头率提升会略低</a:t>
            </a:r>
            <a:endParaRPr lang="zh-CN" altLang="en-US" sz="1600"/>
          </a:p>
          <a:p>
            <a:r>
              <a:rPr lang="zh-CN" altLang="en-US" sz="1600"/>
              <a:t>结论：用流量</a:t>
            </a:r>
            <a:r>
              <a:rPr lang="en-US" altLang="zh-CN" sz="1600"/>
              <a:t>3</a:t>
            </a:r>
            <a:r>
              <a:rPr lang="zh-CN" altLang="en-US" sz="1600"/>
              <a:t>和</a:t>
            </a:r>
            <a:r>
              <a:rPr lang="en-US" altLang="zh-CN" sz="1600"/>
              <a:t>4</a:t>
            </a:r>
            <a:r>
              <a:rPr lang="zh-CN" altLang="en-US" sz="1600"/>
              <a:t>对比（同期发券），流量</a:t>
            </a:r>
            <a:r>
              <a:rPr lang="en-US" altLang="zh-CN" sz="1600"/>
              <a:t>3</a:t>
            </a:r>
            <a:r>
              <a:rPr lang="zh-CN" altLang="en-US" sz="1600"/>
              <a:t>在客单提升，人均分流金额提升</a:t>
            </a:r>
            <a:r>
              <a:rPr lang="en-US" altLang="zh-CN" sz="1600"/>
              <a:t>2</a:t>
            </a:r>
            <a:r>
              <a:rPr lang="zh-CN" altLang="en-US" sz="1600"/>
              <a:t>个指标上高于流量</a:t>
            </a:r>
            <a:r>
              <a:rPr lang="en-US" altLang="zh-CN" sz="1600"/>
              <a:t>4</a:t>
            </a:r>
            <a:r>
              <a:rPr lang="zh-CN" altLang="en-US" sz="1600"/>
              <a:t>，但回头率提升有所下降</a:t>
            </a:r>
            <a:r>
              <a:rPr lang="en-US" altLang="zh-CN" sz="1600"/>
              <a:t>(</a:t>
            </a:r>
            <a:r>
              <a:rPr lang="zh-CN" altLang="en-US" sz="1600"/>
              <a:t>预估范围），但从用券毛利率看，逐月提高，用券客单</a:t>
            </a:r>
            <a:endParaRPr lang="zh-CN" altLang="en-US" sz="1600"/>
          </a:p>
        </p:txBody>
      </p:sp>
      <p:graphicFrame>
        <p:nvGraphicFramePr>
          <p:cNvPr id="11" name="图表 10"/>
          <p:cNvGraphicFramePr/>
          <p:nvPr/>
        </p:nvGraphicFramePr>
        <p:xfrm>
          <a:off x="7517130" y="3041015"/>
          <a:ext cx="4516755" cy="1814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7516495" y="910590"/>
          <a:ext cx="4517390" cy="1928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图表 1"/>
          <p:cNvGraphicFramePr/>
          <p:nvPr/>
        </p:nvGraphicFramePr>
        <p:xfrm>
          <a:off x="7620000" y="5029835"/>
          <a:ext cx="4413250" cy="1909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老客的效果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逻辑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ID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527" y="327113"/>
            <a:ext cx="997585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03-1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7351" name="图表 3"/>
          <p:cNvGraphicFramePr/>
          <p:nvPr/>
        </p:nvGraphicFramePr>
        <p:xfrm>
          <a:off x="309245" y="1174750"/>
          <a:ext cx="5681345" cy="3415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7161530" y="911225"/>
          <a:ext cx="4257675" cy="176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7161530" y="2779395"/>
          <a:ext cx="4258310" cy="2026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9245" y="4927600"/>
            <a:ext cx="65659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600" b="1"/>
              <a:t>小结</a:t>
            </a:r>
            <a:r>
              <a:rPr lang="zh-CN" altLang="zh-CN" sz="1600"/>
              <a:t>：流量</a:t>
            </a:r>
            <a:r>
              <a:rPr lang="en-US" altLang="zh-CN" sz="1600"/>
              <a:t>1.2.3</a:t>
            </a:r>
            <a:r>
              <a:rPr lang="zh-CN" altLang="en-US" sz="1600"/>
              <a:t>在客单提升系数为</a:t>
            </a:r>
            <a:r>
              <a:rPr lang="en-US" altLang="zh-CN" sz="1600"/>
              <a:t>1.4</a:t>
            </a:r>
            <a:r>
              <a:rPr lang="zh-CN" altLang="en-US" sz="1600"/>
              <a:t>，流量</a:t>
            </a:r>
            <a:r>
              <a:rPr lang="en-US" altLang="zh-CN" sz="1600"/>
              <a:t>4</a:t>
            </a:r>
            <a:r>
              <a:rPr lang="zh-CN" altLang="en-US" sz="1600"/>
              <a:t>提升系数为</a:t>
            </a:r>
            <a:r>
              <a:rPr lang="en-US" altLang="zh-CN" sz="1600"/>
              <a:t>1.2  </a:t>
            </a:r>
            <a:endParaRPr lang="en-US" altLang="zh-CN" sz="1600"/>
          </a:p>
          <a:p>
            <a:r>
              <a:rPr lang="zh-CN" altLang="en-US" sz="1600"/>
              <a:t>目的是想验证：客单提升系数大，客单提升，人均分流金额提升应该会有优势，回头率提升会略低</a:t>
            </a:r>
            <a:endParaRPr lang="zh-CN" altLang="en-US" sz="1600"/>
          </a:p>
          <a:p>
            <a:r>
              <a:rPr lang="zh-CN" altLang="en-US" sz="1600"/>
              <a:t>结论：用流量</a:t>
            </a:r>
            <a:r>
              <a:rPr lang="en-US" altLang="zh-CN" sz="1600"/>
              <a:t>3</a:t>
            </a:r>
            <a:r>
              <a:rPr lang="zh-CN" altLang="en-US" sz="1600"/>
              <a:t>和</a:t>
            </a:r>
            <a:r>
              <a:rPr lang="en-US" altLang="zh-CN" sz="1600"/>
              <a:t>4</a:t>
            </a:r>
            <a:r>
              <a:rPr lang="zh-CN" altLang="en-US" sz="1600"/>
              <a:t>对比（同期发券），流量</a:t>
            </a:r>
            <a:r>
              <a:rPr lang="en-US" altLang="zh-CN" sz="1600"/>
              <a:t>3</a:t>
            </a:r>
            <a:r>
              <a:rPr lang="zh-CN" altLang="en-US" sz="1600"/>
              <a:t>在客单提升，人均分流金额提升</a:t>
            </a:r>
            <a:r>
              <a:rPr lang="en-US" altLang="zh-CN" sz="1600"/>
              <a:t>2</a:t>
            </a:r>
            <a:r>
              <a:rPr lang="zh-CN" altLang="en-US" sz="1600"/>
              <a:t>个指标上高于流量</a:t>
            </a:r>
            <a:r>
              <a:rPr lang="en-US" altLang="zh-CN" sz="1600"/>
              <a:t>4</a:t>
            </a:r>
            <a:r>
              <a:rPr lang="zh-CN" altLang="en-US" sz="1600"/>
              <a:t>，但回头率提升有所下降</a:t>
            </a:r>
            <a:r>
              <a:rPr lang="en-US" altLang="zh-CN" sz="1600"/>
              <a:t>(</a:t>
            </a:r>
            <a:r>
              <a:rPr lang="zh-CN" altLang="en-US" sz="1600"/>
              <a:t>预估范围），但从用券毛利率看，逐月迅速上涨，证明</a:t>
            </a:r>
            <a:r>
              <a:rPr lang="zh-CN" altLang="en-US" sz="1600">
                <a:sym typeface="+mn-ea"/>
              </a:rPr>
              <a:t>基于会员毛利率匹配客单提升系数，是可持续推广的</a:t>
            </a:r>
            <a:endParaRPr lang="zh-CN" altLang="en-US" sz="1600"/>
          </a:p>
          <a:p>
            <a:endParaRPr lang="zh-CN" altLang="en-US" sz="1600"/>
          </a:p>
        </p:txBody>
      </p:sp>
      <p:graphicFrame>
        <p:nvGraphicFramePr>
          <p:cNvPr id="2" name="图表 1"/>
          <p:cNvGraphicFramePr/>
          <p:nvPr/>
        </p:nvGraphicFramePr>
        <p:xfrm>
          <a:off x="7264400" y="4927600"/>
          <a:ext cx="4374515" cy="1903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老客的效果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逻辑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ID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527" y="327113"/>
            <a:ext cx="997585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03-1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7352" name="图表 4"/>
          <p:cNvGraphicFramePr/>
          <p:nvPr/>
        </p:nvGraphicFramePr>
        <p:xfrm>
          <a:off x="431800" y="1232535"/>
          <a:ext cx="5848350" cy="3990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7284720" y="910590"/>
          <a:ext cx="4319270" cy="2004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7284720" y="3092450"/>
          <a:ext cx="4318635" cy="1820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31800" y="5324475"/>
            <a:ext cx="67265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600" b="1"/>
              <a:t>小结</a:t>
            </a:r>
            <a:r>
              <a:rPr lang="zh-CN" altLang="zh-CN" sz="1600"/>
              <a:t>：流量</a:t>
            </a:r>
            <a:r>
              <a:rPr lang="en-US" altLang="zh-CN" sz="1600"/>
              <a:t>1.2.3</a:t>
            </a:r>
            <a:r>
              <a:rPr lang="zh-CN" altLang="en-US" sz="1600"/>
              <a:t>在客单提升系数为</a:t>
            </a:r>
            <a:r>
              <a:rPr lang="en-US" altLang="zh-CN" sz="1600"/>
              <a:t>1.4</a:t>
            </a:r>
            <a:r>
              <a:rPr lang="zh-CN" altLang="en-US" sz="1600"/>
              <a:t>，流量</a:t>
            </a:r>
            <a:r>
              <a:rPr lang="en-US" altLang="zh-CN" sz="1600"/>
              <a:t>4</a:t>
            </a:r>
            <a:r>
              <a:rPr lang="zh-CN" altLang="en-US" sz="1600"/>
              <a:t>提升系数为</a:t>
            </a:r>
            <a:r>
              <a:rPr lang="en-US" altLang="zh-CN" sz="1600"/>
              <a:t>1.2  </a:t>
            </a:r>
            <a:endParaRPr lang="en-US" altLang="zh-CN" sz="1600"/>
          </a:p>
          <a:p>
            <a:r>
              <a:rPr lang="zh-CN" altLang="en-US" sz="1600"/>
              <a:t>目的是想验证：客单提升系数大，客单提升，人均分流金额提升应该会有优势，回头率提升会略低</a:t>
            </a:r>
            <a:endParaRPr lang="zh-CN" altLang="en-US" sz="1600"/>
          </a:p>
          <a:p>
            <a:r>
              <a:rPr lang="zh-CN" altLang="en-US" sz="1600"/>
              <a:t>结论：用流量</a:t>
            </a:r>
            <a:r>
              <a:rPr lang="en-US" altLang="zh-CN" sz="1600"/>
              <a:t>3</a:t>
            </a:r>
            <a:r>
              <a:rPr lang="zh-CN" altLang="en-US" sz="1600"/>
              <a:t>和</a:t>
            </a:r>
            <a:r>
              <a:rPr lang="en-US" altLang="zh-CN" sz="1600"/>
              <a:t>4</a:t>
            </a:r>
            <a:r>
              <a:rPr lang="zh-CN" altLang="en-US" sz="1600"/>
              <a:t>对比（同期发券），流量</a:t>
            </a:r>
            <a:r>
              <a:rPr lang="en-US" altLang="zh-CN" sz="1600"/>
              <a:t>4</a:t>
            </a:r>
            <a:r>
              <a:rPr lang="zh-CN" altLang="en-US" sz="1600"/>
              <a:t>在客单提升，人均分流金额提升，回头率提升</a:t>
            </a:r>
            <a:r>
              <a:rPr lang="en-US" altLang="zh-CN" sz="1600"/>
              <a:t>3</a:t>
            </a:r>
            <a:r>
              <a:rPr lang="zh-CN" altLang="en-US" sz="1600"/>
              <a:t>个指标上高于流量</a:t>
            </a:r>
            <a:r>
              <a:rPr lang="en-US" altLang="zh-CN" sz="1600"/>
              <a:t>3</a:t>
            </a:r>
            <a:r>
              <a:rPr lang="zh-CN" altLang="en-US" sz="1600"/>
              <a:t>，但从用券毛利率，</a:t>
            </a:r>
            <a:r>
              <a:rPr lang="zh-CN" altLang="en-US" sz="1600">
                <a:sym typeface="+mn-ea"/>
              </a:rPr>
              <a:t>用券客单</a:t>
            </a:r>
            <a:r>
              <a:rPr lang="zh-CN" altLang="en-US" sz="1600"/>
              <a:t>看，</a:t>
            </a:r>
            <a:r>
              <a:rPr lang="en-US" altLang="zh-CN" sz="1600"/>
              <a:t>10</a:t>
            </a:r>
            <a:r>
              <a:rPr lang="zh-CN" altLang="en-US" sz="1600"/>
              <a:t>月环比</a:t>
            </a:r>
            <a:r>
              <a:rPr lang="en-US" altLang="zh-CN" sz="1600"/>
              <a:t>9</a:t>
            </a:r>
            <a:r>
              <a:rPr lang="zh-CN" altLang="en-US" sz="1600"/>
              <a:t>月有所提升，流量</a:t>
            </a:r>
            <a:r>
              <a:rPr lang="en-US" altLang="zh-CN" sz="1600"/>
              <a:t>4</a:t>
            </a:r>
            <a:r>
              <a:rPr lang="zh-CN" altLang="en-US" sz="1600"/>
              <a:t>的客单提升系数低，但用券客单高于其余</a:t>
            </a:r>
            <a:r>
              <a:rPr lang="en-US" altLang="zh-CN" sz="1600"/>
              <a:t>3</a:t>
            </a:r>
            <a:r>
              <a:rPr lang="zh-CN" altLang="en-US" sz="1600"/>
              <a:t>组流量，证明常规的客单还是有提升空间的</a:t>
            </a:r>
            <a:endParaRPr lang="zh-CN" altLang="en-US" sz="1600"/>
          </a:p>
        </p:txBody>
      </p:sp>
      <p:graphicFrame>
        <p:nvGraphicFramePr>
          <p:cNvPr id="2" name="图表 1"/>
          <p:cNvGraphicFramePr/>
          <p:nvPr/>
        </p:nvGraphicFramePr>
        <p:xfrm>
          <a:off x="7284720" y="5091430"/>
          <a:ext cx="4318635" cy="1991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老客的效果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逻辑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ID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527" y="327113"/>
            <a:ext cx="997585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03-1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7353" name="图表 5"/>
          <p:cNvGraphicFramePr/>
          <p:nvPr/>
        </p:nvGraphicFramePr>
        <p:xfrm>
          <a:off x="519430" y="1159510"/>
          <a:ext cx="5847080" cy="403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6" name="图表 15"/>
          <p:cNvGraphicFramePr/>
          <p:nvPr/>
        </p:nvGraphicFramePr>
        <p:xfrm>
          <a:off x="7767955" y="910590"/>
          <a:ext cx="4012565" cy="200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图表 16"/>
          <p:cNvGraphicFramePr/>
          <p:nvPr/>
        </p:nvGraphicFramePr>
        <p:xfrm>
          <a:off x="7833360" y="3049270"/>
          <a:ext cx="3881120" cy="1985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17195" y="5255260"/>
            <a:ext cx="73507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小结</a:t>
            </a:r>
            <a:r>
              <a:rPr lang="zh-CN" altLang="en-US" sz="1600"/>
              <a:t>：</a:t>
            </a:r>
            <a:r>
              <a:rPr lang="zh-CN" altLang="zh-CN" sz="1600">
                <a:sym typeface="+mn-ea"/>
              </a:rPr>
              <a:t>流量</a:t>
            </a:r>
            <a:r>
              <a:rPr lang="en-US" altLang="zh-CN" sz="1600">
                <a:sym typeface="+mn-ea"/>
              </a:rPr>
              <a:t>1.2.3</a:t>
            </a:r>
            <a:r>
              <a:rPr lang="zh-CN" altLang="en-US" sz="1600">
                <a:sym typeface="+mn-ea"/>
              </a:rPr>
              <a:t>在客单提升系数为</a:t>
            </a:r>
            <a:r>
              <a:rPr lang="en-US" altLang="zh-CN" sz="1600">
                <a:sym typeface="+mn-ea"/>
              </a:rPr>
              <a:t>1.4</a:t>
            </a:r>
            <a:r>
              <a:rPr lang="zh-CN" altLang="en-US" sz="1600">
                <a:sym typeface="+mn-ea"/>
              </a:rPr>
              <a:t>，流量</a:t>
            </a:r>
            <a:r>
              <a:rPr lang="en-US" altLang="zh-CN" sz="1600">
                <a:sym typeface="+mn-ea"/>
              </a:rPr>
              <a:t>4</a:t>
            </a:r>
            <a:r>
              <a:rPr lang="zh-CN" altLang="en-US" sz="1600">
                <a:sym typeface="+mn-ea"/>
              </a:rPr>
              <a:t>提升系数为</a:t>
            </a:r>
            <a:r>
              <a:rPr lang="en-US" altLang="zh-CN" sz="1600">
                <a:sym typeface="+mn-ea"/>
              </a:rPr>
              <a:t>1.2  </a:t>
            </a:r>
            <a:endParaRPr lang="en-US" altLang="zh-CN" sz="1600"/>
          </a:p>
          <a:p>
            <a:r>
              <a:rPr lang="zh-CN" altLang="en-US" sz="1600"/>
              <a:t>流量</a:t>
            </a:r>
            <a:r>
              <a:rPr lang="en-US" altLang="zh-CN" sz="1600"/>
              <a:t>4</a:t>
            </a:r>
            <a:r>
              <a:rPr lang="zh-CN" altLang="en-US" sz="1600"/>
              <a:t>客单提升系数小，人均分流金额提升，回头率提升斗高于其他流量</a:t>
            </a:r>
            <a:endParaRPr lang="zh-CN" altLang="en-US" sz="1600"/>
          </a:p>
          <a:p>
            <a:r>
              <a:rPr lang="zh-CN" altLang="en-US" sz="1600"/>
              <a:t>流量</a:t>
            </a:r>
            <a:r>
              <a:rPr lang="en-US" altLang="zh-CN" sz="1600"/>
              <a:t>4</a:t>
            </a:r>
            <a:r>
              <a:rPr lang="zh-CN" altLang="en-US" sz="1600"/>
              <a:t>和流量</a:t>
            </a:r>
            <a:r>
              <a:rPr lang="en-US" altLang="zh-CN" sz="1600"/>
              <a:t>3</a:t>
            </a:r>
            <a:r>
              <a:rPr lang="zh-CN" altLang="en-US" sz="1600"/>
              <a:t>对比，回头率提升高于流量</a:t>
            </a:r>
            <a:r>
              <a:rPr lang="en-US" altLang="zh-CN" sz="1600"/>
              <a:t>3</a:t>
            </a:r>
            <a:r>
              <a:rPr lang="zh-CN" altLang="en-US" sz="1600"/>
              <a:t>，客单提升低于流量</a:t>
            </a:r>
            <a:r>
              <a:rPr lang="en-US" altLang="zh-CN" sz="1600"/>
              <a:t>3</a:t>
            </a:r>
            <a:r>
              <a:rPr lang="zh-CN" altLang="en-US" sz="1600"/>
              <a:t>，说明做客单提升系数高的对客单有提高，但对回头率有影响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常规</a:t>
            </a:r>
            <a:r>
              <a:rPr lang="en-US" altLang="zh-CN" sz="1600">
                <a:sym typeface="+mn-ea"/>
              </a:rPr>
              <a:t>2-6</a:t>
            </a:r>
            <a:r>
              <a:rPr lang="zh-CN" altLang="en-US" sz="1600">
                <a:sym typeface="+mn-ea"/>
              </a:rPr>
              <a:t>次用券毛利率，用券客单都环比提升，证明按会员毛利匹配折扣力度及门槛的规则有效</a:t>
            </a:r>
            <a:endParaRPr lang="zh-CN" altLang="en-US" sz="1600"/>
          </a:p>
          <a:p>
            <a:endParaRPr lang="zh-CN" altLang="en-US" sz="1600"/>
          </a:p>
        </p:txBody>
      </p:sp>
      <p:graphicFrame>
        <p:nvGraphicFramePr>
          <p:cNvPr id="6" name="图表 5"/>
          <p:cNvGraphicFramePr/>
          <p:nvPr/>
        </p:nvGraphicFramePr>
        <p:xfrm>
          <a:off x="7983220" y="5142865"/>
          <a:ext cx="3796665" cy="192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老客的效果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逻辑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ID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527" y="327113"/>
            <a:ext cx="997585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03-1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8" name="图表 17"/>
          <p:cNvGraphicFramePr/>
          <p:nvPr/>
        </p:nvGraphicFramePr>
        <p:xfrm>
          <a:off x="417195" y="910590"/>
          <a:ext cx="6448425" cy="385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9" name="图表 18"/>
          <p:cNvGraphicFramePr/>
          <p:nvPr/>
        </p:nvGraphicFramePr>
        <p:xfrm>
          <a:off x="7443470" y="910590"/>
          <a:ext cx="4572000" cy="197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图表 19"/>
          <p:cNvGraphicFramePr/>
          <p:nvPr/>
        </p:nvGraphicFramePr>
        <p:xfrm>
          <a:off x="7443470" y="2977515"/>
          <a:ext cx="4572000" cy="2083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17195" y="5255260"/>
            <a:ext cx="6105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小结</a:t>
            </a:r>
            <a:r>
              <a:rPr lang="zh-CN" altLang="en-US" sz="1600"/>
              <a:t>：用券毛利率，用券客单都环比提升，证明按会员毛利匹配折扣力度及门槛的规则有效</a:t>
            </a:r>
            <a:endParaRPr lang="zh-CN" altLang="en-US" sz="1600"/>
          </a:p>
          <a:p>
            <a:r>
              <a:rPr lang="zh-CN" altLang="en-US" sz="1600"/>
              <a:t>客单提升，人均分流金额提升有待深究，数据趋势没有对比意义</a:t>
            </a:r>
            <a:endParaRPr lang="zh-CN" altLang="en-US" sz="1600"/>
          </a:p>
        </p:txBody>
      </p:sp>
      <p:graphicFrame>
        <p:nvGraphicFramePr>
          <p:cNvPr id="7" name="图表 6"/>
          <p:cNvGraphicFramePr/>
          <p:nvPr/>
        </p:nvGraphicFramePr>
        <p:xfrm>
          <a:off x="7443470" y="5255260"/>
          <a:ext cx="4461510" cy="172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1662" y="264883"/>
            <a:ext cx="309880" cy="9220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1662" y="264883"/>
            <a:ext cx="665567" cy="58477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 dirty="0">
                <a:solidFill>
                  <a:schemeClr val="bg1"/>
                </a:solidFill>
                <a:latin typeface="+mn-ea"/>
                <a:ea typeface="+mn-ea"/>
              </a:rPr>
              <a:t>精准营销整体效果</a:t>
            </a:r>
            <a:endParaRPr lang="zh-CN" altLang="zh-CN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737235" y="1593215"/>
          <a:ext cx="11384280" cy="46920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4920"/>
                <a:gridCol w="1264920"/>
                <a:gridCol w="1264920"/>
                <a:gridCol w="1264920"/>
                <a:gridCol w="1264920"/>
                <a:gridCol w="1264920"/>
                <a:gridCol w="1264920"/>
                <a:gridCol w="1264920"/>
                <a:gridCol w="1264920"/>
              </a:tblGrid>
              <a:tr h="9499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月份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发券数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回头会员数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用券订单数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回头率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用券率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销售额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毛利额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毛利率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1067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7月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10952998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1418489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35788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13.0%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0.33%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5046250 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2030800 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40.2%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891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8月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11221422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1508912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41800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13.4%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0.37%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8091973 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3142105 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38.8%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891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9月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10301025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1334982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43256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13.0%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0.42%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8891667 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3556159 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40.0%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891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lang="zh-CN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zh-CN" sz="1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11528334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1464243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53725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12.70%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0.47%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12113462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4471580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36.91%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650855" y="1186815"/>
            <a:ext cx="1470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运营部销售</a:t>
            </a:r>
            <a:endParaRPr lang="zh-CN" altLang="en-US" b="1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老客的效果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促销类型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527" y="327113"/>
            <a:ext cx="997585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03-1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434975" y="1023620"/>
          <a:ext cx="3713480" cy="2707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4997450" y="1024255"/>
          <a:ext cx="3860800" cy="2706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434658" y="4056380"/>
          <a:ext cx="3876675" cy="2581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5111115" y="3975735"/>
          <a:ext cx="3867785" cy="2662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260840" y="1685925"/>
            <a:ext cx="25025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数据说明：目前整单券的发券份额占比最大，单品，品类很少，后期要要减少整单券发放（不断扩充单品池子，群体喜好，精准到品类，单品券上）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老客的效果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逻辑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ID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527" y="327113"/>
            <a:ext cx="997585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03-1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715" y="1261110"/>
            <a:ext cx="7825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总结：分流打散机制初现成效，每天的用券情况占比较均匀</a:t>
            </a:r>
            <a:endParaRPr lang="zh-CN" altLang="en-US" b="1"/>
          </a:p>
        </p:txBody>
      </p:sp>
      <p:graphicFrame>
        <p:nvGraphicFramePr>
          <p:cNvPr id="5" name="表格 4"/>
          <p:cNvGraphicFramePr/>
          <p:nvPr/>
        </p:nvGraphicFramePr>
        <p:xfrm>
          <a:off x="640080" y="2049145"/>
          <a:ext cx="7660005" cy="262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285"/>
                <a:gridCol w="1165860"/>
                <a:gridCol w="856615"/>
                <a:gridCol w="1260475"/>
                <a:gridCol w="1537970"/>
                <a:gridCol w="1447800"/>
              </a:tblGrid>
              <a:tr h="5054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生命周期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周中日期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9月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10月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9月占比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10月占比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RE_PURCH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MONDAY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1,617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2,391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18.9%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15.8%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RE_PURCH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TUESDAY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608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1,575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7.1%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10.4%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RE_PURCH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WEDNESDAY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2,047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11.3%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13.5%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RE_PURCH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THURSDAY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1,033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2,011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12.1%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13.3%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RE_PURCH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FRIDAY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905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2,085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10.6%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13.8%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RE_PURCH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SATURDAY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1,481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2,331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17.3%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15.4%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RE_PURCH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SUNDAY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1,953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2,700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22.8%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17.8%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老客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11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月策略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527" y="327113"/>
            <a:ext cx="997585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04-1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665" y="1026160"/>
            <a:ext cx="10828655" cy="5769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设计思路</a:t>
            </a:r>
            <a:r>
              <a:rPr lang="en-US" altLang="zh-CN"/>
              <a:t>: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/>
              <a:t>调整客单提升系数</a:t>
            </a:r>
            <a:endParaRPr lang="zh-CN" altLang="zh-CN" sz="16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/>
              <a:t>丰富单品券池子（滋补，维生素钙类，家庭常备）</a:t>
            </a:r>
            <a:endParaRPr lang="zh-CN" altLang="zh-CN" sz="16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/>
              <a:t>结合营销权重匹配券模板</a:t>
            </a:r>
            <a:endParaRPr lang="zh-CN" altLang="zh-CN" sz="16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/>
              <a:t>精准时间点发券（数据分析历史会员购买的时间点，做到在顾客有需求意向时精准时刻发券</a:t>
            </a:r>
            <a:endParaRPr lang="zh-CN" altLang="zh-CN" sz="16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/>
              <a:t>寻找更多特征用于流量打散机制</a:t>
            </a:r>
            <a:endParaRPr lang="zh-CN" altLang="zh-CN" sz="1600"/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 b="1"/>
              <a:t>11</a:t>
            </a:r>
            <a:r>
              <a:rPr lang="zh-CN" altLang="en-US" b="1"/>
              <a:t>月优化点：</a:t>
            </a:r>
            <a:endParaRPr lang="zh-CN" altLang="en-US" b="1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/>
              <a:t>匹配策略优化：</a:t>
            </a:r>
            <a:r>
              <a:rPr lang="en-US" altLang="zh-CN" sz="1600"/>
              <a:t>10</a:t>
            </a:r>
            <a:r>
              <a:rPr lang="zh-CN" altLang="en-US" sz="1600"/>
              <a:t>月常规</a:t>
            </a:r>
            <a:r>
              <a:rPr lang="en-US" altLang="zh-CN" sz="1600"/>
              <a:t>1</a:t>
            </a:r>
            <a:r>
              <a:rPr lang="zh-CN" altLang="en-US" sz="1600"/>
              <a:t>次，</a:t>
            </a:r>
            <a:r>
              <a:rPr lang="en-US" altLang="zh-CN" sz="1600"/>
              <a:t>7</a:t>
            </a:r>
            <a:r>
              <a:rPr lang="zh-CN" altLang="en-US" sz="1600"/>
              <a:t>次客单提升都有所下降，</a:t>
            </a:r>
            <a:r>
              <a:rPr lang="en-US" altLang="zh-CN" sz="1600" b="1"/>
              <a:t>[</a:t>
            </a:r>
            <a:r>
              <a:rPr lang="zh-CN" altLang="en-US" sz="1600"/>
              <a:t>整单最低提升</a:t>
            </a:r>
            <a:r>
              <a:rPr lang="en-US" altLang="zh-CN" sz="1600"/>
              <a:t>B</a:t>
            </a:r>
            <a:r>
              <a:rPr lang="zh-CN" altLang="en-US" sz="1600"/>
              <a:t>倍（按毛利率与折扣力度匹配系数y=7.2*(x-0.5)^2+</a:t>
            </a:r>
            <a:r>
              <a:rPr lang="en-US" altLang="zh-CN" sz="1600"/>
              <a:t>B</a:t>
            </a:r>
            <a:r>
              <a:rPr lang="zh-CN" altLang="en-US" sz="1600"/>
              <a:t>）</a:t>
            </a:r>
            <a:r>
              <a:rPr lang="zh-CN" altLang="en-US" sz="1600">
                <a:sym typeface="+mn-ea"/>
              </a:rPr>
              <a:t>）</a:t>
            </a:r>
            <a:r>
              <a:rPr lang="en-US" altLang="zh-CN" sz="1600" b="1"/>
              <a:t>]</a:t>
            </a:r>
            <a:r>
              <a:rPr lang="zh-CN" altLang="en-US" sz="1600"/>
              <a:t>因目前慢病常规在整单券的匹配上是流量</a:t>
            </a:r>
            <a:r>
              <a:rPr lang="en-US" altLang="zh-CN" sz="1600"/>
              <a:t>1.2.3,</a:t>
            </a:r>
            <a:r>
              <a:rPr lang="zh-CN" altLang="en-US" sz="1600"/>
              <a:t>最少提升</a:t>
            </a:r>
            <a:r>
              <a:rPr lang="en-US" altLang="zh-CN" sz="1600"/>
              <a:t>1.4.</a:t>
            </a:r>
            <a:r>
              <a:rPr lang="zh-CN" altLang="en-US" sz="1600"/>
              <a:t>流量</a:t>
            </a:r>
            <a:r>
              <a:rPr lang="en-US" altLang="zh-CN" sz="1600"/>
              <a:t>4</a:t>
            </a:r>
            <a:r>
              <a:rPr lang="zh-CN" altLang="en-US" sz="1600"/>
              <a:t>最少提升</a:t>
            </a:r>
            <a:r>
              <a:rPr lang="en-US" altLang="zh-CN" sz="1600"/>
              <a:t>1.2</a:t>
            </a:r>
            <a:r>
              <a:rPr lang="zh-CN" altLang="en-US" sz="1600"/>
              <a:t>，因此</a:t>
            </a:r>
            <a:r>
              <a:rPr lang="en-US" altLang="zh-CN" sz="1600"/>
              <a:t>11</a:t>
            </a:r>
            <a:r>
              <a:rPr lang="zh-CN" altLang="en-US" sz="1600"/>
              <a:t>月先将慢病和常规分开，把常规客流量</a:t>
            </a:r>
            <a:r>
              <a:rPr lang="en-US" altLang="zh-CN" sz="1600"/>
              <a:t>4</a:t>
            </a:r>
            <a:r>
              <a:rPr lang="zh-CN" altLang="en-US" sz="1600"/>
              <a:t>客单最少提升系数调整到</a:t>
            </a:r>
            <a:r>
              <a:rPr lang="en-US" altLang="zh-CN" sz="1600"/>
              <a:t>1.8</a:t>
            </a:r>
            <a:r>
              <a:rPr lang="zh-CN" altLang="en-US" sz="1600"/>
              <a:t>，看效果，如果</a:t>
            </a:r>
            <a:r>
              <a:rPr lang="en-US" altLang="zh-CN" sz="1600"/>
              <a:t>11</a:t>
            </a:r>
            <a:r>
              <a:rPr lang="zh-CN" altLang="en-US" sz="1600"/>
              <a:t>月流量</a:t>
            </a:r>
            <a:r>
              <a:rPr lang="en-US" altLang="zh-CN" sz="1600"/>
              <a:t>4</a:t>
            </a:r>
            <a:r>
              <a:rPr lang="zh-CN" altLang="en-US" sz="1600"/>
              <a:t>比流量</a:t>
            </a:r>
            <a:r>
              <a:rPr lang="en-US" altLang="zh-CN" sz="1600"/>
              <a:t>1.2.3</a:t>
            </a:r>
            <a:r>
              <a:rPr lang="zh-CN" altLang="en-US" sz="1600"/>
              <a:t>的各指标指向要好，后期可以将流量</a:t>
            </a:r>
            <a:r>
              <a:rPr lang="en-US" altLang="zh-CN" sz="1600"/>
              <a:t>1.2.3</a:t>
            </a:r>
            <a:r>
              <a:rPr lang="zh-CN" altLang="en-US" sz="1600"/>
              <a:t>的同步流量</a:t>
            </a:r>
            <a:r>
              <a:rPr lang="en-US" altLang="zh-CN" sz="1600"/>
              <a:t>4</a:t>
            </a:r>
            <a:r>
              <a:rPr lang="zh-CN" altLang="en-US" sz="1600"/>
              <a:t>的提升系数</a:t>
            </a:r>
            <a:r>
              <a:rPr lang="en-US" altLang="zh-CN" sz="1600"/>
              <a:t>(</a:t>
            </a:r>
            <a:r>
              <a:rPr lang="zh-CN" altLang="zh-CN" sz="1600">
                <a:solidFill>
                  <a:srgbClr val="FF0000"/>
                </a:solidFill>
              </a:rPr>
              <a:t>消费次数</a:t>
            </a:r>
            <a:r>
              <a:rPr lang="en-US" altLang="zh-CN" sz="1600">
                <a:solidFill>
                  <a:srgbClr val="FF0000"/>
                </a:solidFill>
              </a:rPr>
              <a:t>1</a:t>
            </a:r>
            <a:r>
              <a:rPr lang="zh-CN" altLang="en-US" sz="1600">
                <a:solidFill>
                  <a:srgbClr val="FF0000"/>
                </a:solidFill>
              </a:rPr>
              <a:t>次的不参与客单提升，目标看回头率</a:t>
            </a:r>
            <a:r>
              <a:rPr lang="zh-CN" altLang="en-US" sz="1600"/>
              <a:t>）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/>
              <a:t>选品：</a:t>
            </a:r>
            <a:r>
              <a:rPr lang="zh-CN" altLang="en-US" sz="1600"/>
              <a:t>新增常规类单品及新品券模板</a:t>
            </a:r>
            <a:r>
              <a:rPr lang="zh-CN" altLang="en-US" sz="1600">
                <a:solidFill>
                  <a:srgbClr val="FF0000"/>
                </a:solidFill>
              </a:rPr>
              <a:t>（当前单品匹配是按会晕上一次购买单品</a:t>
            </a:r>
            <a:r>
              <a:rPr lang="en-US" altLang="zh-CN" sz="1600">
                <a:solidFill>
                  <a:srgbClr val="FF0000"/>
                </a:solidFill>
              </a:rPr>
              <a:t>+1</a:t>
            </a:r>
            <a:r>
              <a:rPr lang="zh-CN" altLang="en-US" sz="1600">
                <a:solidFill>
                  <a:srgbClr val="FF0000"/>
                </a:solidFill>
              </a:rPr>
              <a:t>，此次不动，只是扩大单品池子，不用逻辑修改）</a:t>
            </a:r>
            <a:endParaRPr lang="zh-CN" altLang="en-US" sz="160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/>
              <a:t>选品：</a:t>
            </a:r>
            <a:r>
              <a:rPr lang="zh-CN" altLang="en-US" sz="1600"/>
              <a:t>季节性商品（调高季节性商品的优先级）可应用自动补货的数据</a:t>
            </a:r>
            <a:r>
              <a:rPr lang="zh-CN" altLang="en-US" sz="1600">
                <a:solidFill>
                  <a:srgbClr val="FF0000"/>
                </a:solidFill>
              </a:rPr>
              <a:t>（依赖到选品的系统化，前期可先调研）</a:t>
            </a:r>
            <a:endParaRPr lang="zh-CN" altLang="en-US" sz="1600"/>
          </a:p>
          <a:p>
            <a:pPr marL="0" indent="0">
              <a:buFont typeface="+mj-lt"/>
              <a:buNone/>
            </a:pPr>
            <a:endParaRPr lang="zh-CN" altLang="zh-CN"/>
          </a:p>
          <a:p>
            <a:pPr marL="0" indent="0">
              <a:buFont typeface="+mj-lt"/>
              <a:buNone/>
            </a:pP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老客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11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月策略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527" y="327113"/>
            <a:ext cx="997585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04-1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665" y="1026160"/>
            <a:ext cx="10828655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1600"/>
              <a:t>整体毛利率为负的会员重新进入发券，针对历史购买的商品做通用名替换，给予大力度，因受老客券现有逻辑局限，无法保证同个商品有</a:t>
            </a:r>
            <a:r>
              <a:rPr lang="en-US" altLang="zh-CN" sz="1600"/>
              <a:t>2</a:t>
            </a:r>
            <a:r>
              <a:rPr lang="zh-CN" altLang="en-US" sz="1600"/>
              <a:t>套折扣模板，因此单独采用主题的形式，先试点，效果好，并入老客逻辑中，也考虑费用问题，</a:t>
            </a:r>
            <a:r>
              <a:rPr lang="en-US" altLang="zh-CN" sz="1600"/>
              <a:t>11</a:t>
            </a:r>
            <a:r>
              <a:rPr lang="zh-CN" altLang="en-US" sz="1600"/>
              <a:t>月通知渠道用微信模板消息（</a:t>
            </a:r>
            <a:r>
              <a:rPr lang="zh-CN" altLang="en-US" sz="1600">
                <a:solidFill>
                  <a:srgbClr val="FF0000"/>
                </a:solidFill>
              </a:rPr>
              <a:t>先用主题形式尝试</a:t>
            </a:r>
            <a:r>
              <a:rPr lang="zh-CN" altLang="en-US" sz="1600"/>
              <a:t>）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1600" b="1"/>
              <a:t>匹配机制：</a:t>
            </a:r>
            <a:r>
              <a:rPr lang="zh-CN" altLang="en-US" sz="1600"/>
              <a:t>低门槛优惠券的打压：选</a:t>
            </a:r>
            <a:r>
              <a:rPr lang="en-US" altLang="zh-CN" sz="1600"/>
              <a:t>2</a:t>
            </a:r>
            <a:r>
              <a:rPr lang="zh-CN" altLang="en-US" sz="1600"/>
              <a:t>组流量把门槛在50元以下的尝试舍弃（低门槛的优惠券金额过低，难以吸引用户）（</a:t>
            </a:r>
            <a:r>
              <a:rPr lang="zh-CN" altLang="en-US" sz="1600">
                <a:solidFill>
                  <a:srgbClr val="FF0000"/>
                </a:solidFill>
              </a:rPr>
              <a:t>发送整单券的会员 最低客单门槛为</a:t>
            </a:r>
            <a:r>
              <a:rPr lang="en-US" altLang="zh-CN" sz="1600">
                <a:solidFill>
                  <a:srgbClr val="FF0000"/>
                </a:solidFill>
              </a:rPr>
              <a:t>40</a:t>
            </a:r>
            <a:r>
              <a:rPr lang="zh-CN" altLang="en-US" sz="1600">
                <a:solidFill>
                  <a:srgbClr val="FF0000"/>
                </a:solidFill>
              </a:rPr>
              <a:t>元</a:t>
            </a:r>
            <a:r>
              <a:rPr lang="zh-CN" altLang="en-US" sz="1600"/>
              <a:t>）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zh-CN" sz="1600"/>
              <a:t>新增会员标签</a:t>
            </a:r>
            <a:r>
              <a:rPr lang="en-US" altLang="zh-CN" sz="1600"/>
              <a:t>-</a:t>
            </a:r>
            <a:r>
              <a:rPr lang="zh-CN" altLang="en-US" sz="1600"/>
              <a:t>营销权重，用于后期发品类券匹配高折扣的匹配标准，通用名替换高毛商品的折扣的参考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zh-CN" altLang="zh-CN"/>
          </a:p>
          <a:p>
            <a:pPr marL="342900" indent="-342900">
              <a:buFont typeface="+mj-lt"/>
              <a:buAutoNum type="arabicPeriod" startAt="4"/>
            </a:pPr>
            <a:endParaRPr lang="zh-CN" altLang="zh-CN"/>
          </a:p>
          <a:p>
            <a:pPr marL="0" indent="0">
              <a:buFont typeface="+mj-lt"/>
              <a:buNone/>
            </a:pP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0" y="973119"/>
            <a:ext cx="8858267" cy="5332963"/>
          </a:xfrm>
          <a:custGeom>
            <a:avLst/>
            <a:gdLst>
              <a:gd name="T0" fmla="*/ 0 w 4756"/>
              <a:gd name="T1" fmla="*/ 0 h 2239"/>
              <a:gd name="T2" fmla="*/ 3897 w 4756"/>
              <a:gd name="T3" fmla="*/ 0 h 2239"/>
              <a:gd name="T4" fmla="*/ 4756 w 4756"/>
              <a:gd name="T5" fmla="*/ 1121 h 2239"/>
              <a:gd name="T6" fmla="*/ 3897 w 4756"/>
              <a:gd name="T7" fmla="*/ 2239 h 2239"/>
              <a:gd name="T8" fmla="*/ 0 w 4756"/>
              <a:gd name="T9" fmla="*/ 2239 h 2239"/>
              <a:gd name="T10" fmla="*/ 0 w 4756"/>
              <a:gd name="T1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6" h="2239">
                <a:moveTo>
                  <a:pt x="0" y="0"/>
                </a:moveTo>
                <a:lnTo>
                  <a:pt x="3897" y="0"/>
                </a:lnTo>
                <a:lnTo>
                  <a:pt x="4756" y="1121"/>
                </a:lnTo>
                <a:lnTo>
                  <a:pt x="3897" y="2239"/>
                </a:ln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785773" y="4973647"/>
            <a:ext cx="68183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4171220" y="2896297"/>
            <a:ext cx="369024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400" b="1" cap="all" spc="300" dirty="0">
                <a:solidFill>
                  <a:schemeClr val="bg1"/>
                </a:solidFill>
                <a:cs typeface="Arial" panose="020B0604020202020204" pitchFamily="34" charset="0"/>
              </a:rPr>
              <a:t>感谢</a:t>
            </a:r>
            <a:r>
              <a:rPr lang="zh-CN" altLang="en-US" sz="6400" b="1" cap="all" spc="300" dirty="0" smtClean="0">
                <a:solidFill>
                  <a:schemeClr val="bg1"/>
                </a:solidFill>
                <a:cs typeface="Arial" panose="020B0604020202020204" pitchFamily="34" charset="0"/>
              </a:rPr>
              <a:t>聆听</a:t>
            </a:r>
            <a:endParaRPr lang="zh-CN" altLang="en-US" sz="4000" b="1" cap="all" spc="3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38200" y="4466783"/>
            <a:ext cx="68183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1028775" y="4450694"/>
            <a:ext cx="662773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2500" cap="all" dirty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Thank you to listen to criticism guidance</a:t>
            </a:r>
            <a:endParaRPr lang="zh-CN" altLang="en-US" sz="2500" cap="all" dirty="0">
              <a:solidFill>
                <a:schemeClr val="bg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596727" y="2450701"/>
            <a:ext cx="3888432" cy="221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2018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7"/>
          <p:cNvSpPr/>
          <p:nvPr/>
        </p:nvSpPr>
        <p:spPr bwMode="auto">
          <a:xfrm>
            <a:off x="5942716" y="-4087"/>
            <a:ext cx="4620789" cy="7240824"/>
          </a:xfrm>
          <a:custGeom>
            <a:avLst/>
            <a:gdLst>
              <a:gd name="T0" fmla="*/ 0 w 1940"/>
              <a:gd name="T1" fmla="*/ 0 h 3040"/>
              <a:gd name="T2" fmla="*/ 774 w 1940"/>
              <a:gd name="T3" fmla="*/ 0 h 3040"/>
              <a:gd name="T4" fmla="*/ 1938 w 1940"/>
              <a:gd name="T5" fmla="*/ 1537 h 3040"/>
              <a:gd name="T6" fmla="*/ 1940 w 1940"/>
              <a:gd name="T7" fmla="*/ 1537 h 3040"/>
              <a:gd name="T8" fmla="*/ 774 w 1940"/>
              <a:gd name="T9" fmla="*/ 3040 h 3040"/>
              <a:gd name="T10" fmla="*/ 0 w 1940"/>
              <a:gd name="T11" fmla="*/ 3040 h 3040"/>
              <a:gd name="T12" fmla="*/ 1167 w 1940"/>
              <a:gd name="T13" fmla="*/ 1537 h 3040"/>
              <a:gd name="T14" fmla="*/ 0 w 1940"/>
              <a:gd name="T15" fmla="*/ 0 h 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0" h="3040">
                <a:moveTo>
                  <a:pt x="0" y="0"/>
                </a:moveTo>
                <a:lnTo>
                  <a:pt x="774" y="0"/>
                </a:lnTo>
                <a:lnTo>
                  <a:pt x="1938" y="1537"/>
                </a:lnTo>
                <a:lnTo>
                  <a:pt x="1940" y="1537"/>
                </a:lnTo>
                <a:lnTo>
                  <a:pt x="774" y="3040"/>
                </a:lnTo>
                <a:lnTo>
                  <a:pt x="0" y="3040"/>
                </a:lnTo>
                <a:lnTo>
                  <a:pt x="1167" y="153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01225" y="0"/>
            <a:ext cx="30575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99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99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99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30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/>
      <p:bldP spid="9" grpId="1"/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1662" y="264883"/>
            <a:ext cx="309880" cy="9220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1662" y="264883"/>
            <a:ext cx="660400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6595" y="327025"/>
            <a:ext cx="5358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 dirty="0">
                <a:solidFill>
                  <a:schemeClr val="bg1"/>
                </a:solidFill>
                <a:latin typeface="+mn-ea"/>
                <a:ea typeface="+mn-ea"/>
              </a:rPr>
              <a:t>不同类型券的整体效果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-----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小票券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20395" y="5154295"/>
          <a:ext cx="1161859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0955"/>
                <a:gridCol w="1290955"/>
                <a:gridCol w="1290955"/>
                <a:gridCol w="1290955"/>
                <a:gridCol w="1290955"/>
                <a:gridCol w="1290955"/>
                <a:gridCol w="1290955"/>
                <a:gridCol w="1290955"/>
                <a:gridCol w="1290955"/>
              </a:tblGrid>
              <a:tr h="4273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分类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发券数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回头会员数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用券订单数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回头率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用券率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销售额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毛利额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毛利率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vert="horz" anchor="ctr"/>
                </a:tc>
              </a:tr>
              <a:tr h="3562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7月小票券</a:t>
                      </a:r>
                      <a:endParaRPr lang="zh-CN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998118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778021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2214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77.9%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0.2%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110747 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68128 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61.5%</a:t>
                      </a:r>
                      <a:endParaRPr lang="en-US" altLang="en-US" sz="1400"/>
                    </a:p>
                  </a:txBody>
                  <a:tcPr vert="horz" anchor="ctr"/>
                </a:tc>
              </a:tr>
              <a:tr h="356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8月小票券</a:t>
                      </a:r>
                      <a:endParaRPr lang="zh-CN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1153819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903276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3076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78.3%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0.3%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141449 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90711 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64.1%</a:t>
                      </a:r>
                      <a:endParaRPr lang="en-US" altLang="en-US" sz="1400"/>
                    </a:p>
                  </a:txBody>
                  <a:tcPr vert="horz" anchor="ctr"/>
                </a:tc>
              </a:tr>
              <a:tr h="356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9月小票券</a:t>
                      </a:r>
                      <a:endParaRPr lang="zh-CN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1034253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735919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3052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71.2%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0.3%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135189 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79869 </a:t>
                      </a:r>
                      <a:endParaRPr lang="en-US" altLang="en-US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59.1%</a:t>
                      </a:r>
                      <a:endParaRPr lang="en-US" altLang="en-US" sz="1400"/>
                    </a:p>
                  </a:txBody>
                  <a:tcPr vert="horz" anchor="ctr"/>
                </a:tc>
              </a:tr>
              <a:tr h="356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10</a:t>
                      </a:r>
                      <a:r>
                        <a:rPr lang="zh-CN" altLang="zh-CN" sz="1400"/>
                        <a:t>月小票券</a:t>
                      </a:r>
                      <a:endParaRPr lang="zh-CN" altLang="zh-CN"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1300368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701612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3051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53.95%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0.23%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315840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87531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27.71%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</a:tbl>
          </a:graphicData>
        </a:graphic>
      </p:graphicFrame>
      <p:graphicFrame>
        <p:nvGraphicFramePr>
          <p:cNvPr id="19859" name="图表 11"/>
          <p:cNvGraphicFramePr/>
          <p:nvPr/>
        </p:nvGraphicFramePr>
        <p:xfrm>
          <a:off x="500380" y="1186180"/>
          <a:ext cx="4872355" cy="314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9858" name="图表 9"/>
          <p:cNvGraphicFramePr/>
          <p:nvPr/>
        </p:nvGraphicFramePr>
        <p:xfrm>
          <a:off x="6068695" y="1186180"/>
          <a:ext cx="5518785" cy="2747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103370" y="848360"/>
            <a:ext cx="17602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阿胶销售</a:t>
            </a:r>
            <a:r>
              <a:rPr lang="en-US" altLang="zh-CN" sz="1400">
                <a:solidFill>
                  <a:srgbClr val="FF0000"/>
                </a:solidFill>
              </a:rPr>
              <a:t>5</a:t>
            </a:r>
            <a:r>
              <a:rPr lang="zh-CN" altLang="en-US" sz="1400">
                <a:solidFill>
                  <a:srgbClr val="FF0000"/>
                </a:solidFill>
              </a:rPr>
              <a:t>万多，新增毛利</a:t>
            </a:r>
            <a:r>
              <a:rPr lang="en-US" altLang="zh-CN" sz="1400">
                <a:solidFill>
                  <a:srgbClr val="FF0000"/>
                </a:solidFill>
              </a:rPr>
              <a:t>20-50%</a:t>
            </a:r>
            <a:r>
              <a:rPr lang="zh-CN" altLang="en-US" sz="1400">
                <a:solidFill>
                  <a:srgbClr val="FF0000"/>
                </a:solidFill>
              </a:rPr>
              <a:t>的商品组合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1662" y="264883"/>
            <a:ext cx="309880" cy="9220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1662" y="264883"/>
            <a:ext cx="660400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6595" y="327025"/>
            <a:ext cx="5741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 dirty="0">
                <a:solidFill>
                  <a:schemeClr val="bg1"/>
                </a:solidFill>
                <a:latin typeface="+mn-ea"/>
                <a:ea typeface="+mn-ea"/>
              </a:rPr>
              <a:t>不同类型券的</a:t>
            </a:r>
            <a:r>
              <a:rPr lang="zh-CN" altLang="zh-CN" sz="2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整体</a:t>
            </a:r>
            <a:r>
              <a:rPr lang="zh-CN" altLang="zh-CN" sz="2400" b="1" dirty="0">
                <a:solidFill>
                  <a:schemeClr val="bg1"/>
                </a:solidFill>
                <a:latin typeface="+mn-ea"/>
                <a:ea typeface="+mn-ea"/>
              </a:rPr>
              <a:t>效果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-----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主题券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19760" y="5067300"/>
          <a:ext cx="11618595" cy="16097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0955"/>
                <a:gridCol w="1290955"/>
                <a:gridCol w="1290955"/>
                <a:gridCol w="1290955"/>
                <a:gridCol w="1290955"/>
                <a:gridCol w="1290955"/>
                <a:gridCol w="1290955"/>
                <a:gridCol w="1290955"/>
                <a:gridCol w="1290955"/>
              </a:tblGrid>
              <a:tr h="3200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分类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发券数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回头会员数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用券订单数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回头率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用券率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销售额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毛利额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毛利率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7月主题券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1033308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221198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18104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21.4%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1.8%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2338977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856228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36.6%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8月主题券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809612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262843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20151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32.5%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2.5%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2800960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1068973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38.2%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9月主题券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864384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241988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28.0%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2.3%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3152301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1138511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36.1%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304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月主题券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943294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244605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23451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25.93%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2.49%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4640178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1655765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35.68%</a:t>
                      </a:r>
                      <a:endParaRPr lang="en-US" altLang="en-US" sz="1400" b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</a:tbl>
          </a:graphicData>
        </a:graphic>
      </p:graphicFrame>
      <p:graphicFrame>
        <p:nvGraphicFramePr>
          <p:cNvPr id="19861" name="图表 13"/>
          <p:cNvGraphicFramePr/>
          <p:nvPr/>
        </p:nvGraphicFramePr>
        <p:xfrm>
          <a:off x="6296660" y="1310005"/>
          <a:ext cx="5238750" cy="2983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图表 12"/>
          <p:cNvGraphicFramePr/>
          <p:nvPr/>
        </p:nvGraphicFramePr>
        <p:xfrm>
          <a:off x="881380" y="1310005"/>
          <a:ext cx="4750435" cy="3295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587240" y="848360"/>
            <a:ext cx="1333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小程序阿胶销售占</a:t>
            </a:r>
            <a:r>
              <a:rPr lang="en-US" altLang="zh-CN" sz="1400">
                <a:solidFill>
                  <a:srgbClr val="FF0000"/>
                </a:solidFill>
              </a:rPr>
              <a:t>130</a:t>
            </a:r>
            <a:r>
              <a:rPr lang="zh-CN" altLang="en-US" sz="1400">
                <a:solidFill>
                  <a:srgbClr val="FF0000"/>
                </a:solidFill>
              </a:rPr>
              <a:t>万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1662" y="264883"/>
            <a:ext cx="309880" cy="9220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1662" y="264883"/>
            <a:ext cx="660400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6595" y="327025"/>
            <a:ext cx="5257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 dirty="0">
                <a:solidFill>
                  <a:schemeClr val="bg1"/>
                </a:solidFill>
                <a:latin typeface="+mn-ea"/>
                <a:ea typeface="+mn-ea"/>
              </a:rPr>
              <a:t>不同类型券的</a:t>
            </a:r>
            <a:r>
              <a:rPr lang="zh-CN" altLang="zh-CN" sz="2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整体</a:t>
            </a:r>
            <a:r>
              <a:rPr lang="zh-CN" altLang="zh-CN" sz="2400" b="1" dirty="0">
                <a:solidFill>
                  <a:schemeClr val="bg1"/>
                </a:solidFill>
                <a:latin typeface="+mn-ea"/>
                <a:ea typeface="+mn-ea"/>
              </a:rPr>
              <a:t>效果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-----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主流券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754380" y="4846955"/>
          <a:ext cx="11635740" cy="2189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2860"/>
                <a:gridCol w="1292860"/>
                <a:gridCol w="1292860"/>
                <a:gridCol w="1292860"/>
                <a:gridCol w="1292860"/>
                <a:gridCol w="1292860"/>
                <a:gridCol w="1292860"/>
                <a:gridCol w="1292860"/>
                <a:gridCol w="1292860"/>
              </a:tblGrid>
              <a:tr h="592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分类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发券数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回头会员数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用券订单数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回头率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用券率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销售额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毛利额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毛利率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398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7月主流券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8921572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419270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15470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4.7%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0.17%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2596526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1106443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42.6%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3994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8月主流券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9257991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342793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18573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3.7%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0.20%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5149564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1982421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38.5%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3994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9月主流券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8402388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357075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4.2%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0.24%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5604177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2337780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41.7%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3994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月主流券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9284672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518026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27223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5.6%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0.29%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7157444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2728284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38.1%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</a:tbl>
          </a:graphicData>
        </a:graphic>
      </p:graphicFrame>
      <p:graphicFrame>
        <p:nvGraphicFramePr>
          <p:cNvPr id="19862" name="图表 14"/>
          <p:cNvGraphicFramePr/>
          <p:nvPr/>
        </p:nvGraphicFramePr>
        <p:xfrm>
          <a:off x="619125" y="1331595"/>
          <a:ext cx="5358765" cy="303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9863" name="图表 15"/>
          <p:cNvGraphicFramePr/>
          <p:nvPr/>
        </p:nvGraphicFramePr>
        <p:xfrm>
          <a:off x="7223760" y="1186815"/>
          <a:ext cx="4589145" cy="326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029200" y="1014095"/>
            <a:ext cx="12992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新客，流失延用</a:t>
            </a:r>
            <a:r>
              <a:rPr lang="en-US" altLang="zh-CN" sz="1400">
                <a:solidFill>
                  <a:srgbClr val="FF0000"/>
                </a:solidFill>
              </a:rPr>
              <a:t>9</a:t>
            </a:r>
            <a:r>
              <a:rPr lang="zh-CN" altLang="en-US" sz="1400">
                <a:solidFill>
                  <a:srgbClr val="FF0000"/>
                </a:solidFill>
              </a:rPr>
              <a:t>月策略，老客略作优化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1662" y="264883"/>
            <a:ext cx="309880" cy="9220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1662" y="264883"/>
            <a:ext cx="660400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主题券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每个场景的效果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313690" y="1037590"/>
          <a:ext cx="12051030" cy="5773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730"/>
                <a:gridCol w="1078230"/>
                <a:gridCol w="1078230"/>
                <a:gridCol w="1078230"/>
                <a:gridCol w="1078230"/>
                <a:gridCol w="1078230"/>
                <a:gridCol w="1078230"/>
                <a:gridCol w="1078230"/>
                <a:gridCol w="1078230"/>
                <a:gridCol w="1078230"/>
                <a:gridCol w="1078230"/>
              </a:tblGrid>
              <a:tr h="3060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主题的场景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分类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发券数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回头会员数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用券订单数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回头率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用券率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销售额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毛利额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毛利率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客单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3685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/>
                        <a:t>小程序领券</a:t>
                      </a:r>
                      <a:endParaRPr lang="zh-CN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7月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13183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5687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3075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43.1%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23.3%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581706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237607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40.8%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189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8月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10681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4689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4050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43.9%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37.9%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874519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364229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41.6%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216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241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9月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12235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5601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4899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45.8%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40.0%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1412156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524159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37.1%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288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4320">
                <a:tc vMerge="1"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10月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18327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7782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8173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42.46%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44.60%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2811593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1001824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35.63%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344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3685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/>
                        <a:t>门店优惠券</a:t>
                      </a:r>
                      <a:endParaRPr lang="zh-CN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7月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901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405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210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45.0%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23.3%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42762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20591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48.2%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204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305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8月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39707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38867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445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97.9%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1.1%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61632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30121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48.9%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138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1145">
                <a:tc vMerge="1"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9月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926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452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239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48.8%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25.8%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52432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21912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41.8%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219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305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10月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928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416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216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44.83%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23.28%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60596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23519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38.81%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281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3685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/>
                        <a:t>生日券</a:t>
                      </a:r>
                      <a:endParaRPr lang="zh-CN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7月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825116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47515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7605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5.8%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0.9%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656626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178877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27.2%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86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3685">
                <a:tc vMerge="1"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8月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573064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46599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7153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8.1%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1.2%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625659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169671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27.1%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87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305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9月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653957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53446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8148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8.2%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1.2%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714683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201269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28.2%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88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368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10月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709740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56520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7668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7.96%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1.08%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673664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196169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29.12%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88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3685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/>
                        <a:t>老会员绑定送券</a:t>
                      </a:r>
                      <a:endParaRPr lang="zh-CN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7月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6664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5430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514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81.5%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7.7%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68299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26924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39.4%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133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368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8月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7565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6393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875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84.5%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11.6%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122106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51224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42.0%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140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305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9月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6933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5871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541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84.7%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7.8%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73050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31675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43.4%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135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368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10月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6284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4810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520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76.54%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8.27%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68652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27926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40.68%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132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305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/>
                        <a:t>新注册会员专享券</a:t>
                      </a:r>
                      <a:endParaRPr lang="zh-CN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7月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187444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162161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6700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86.5%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3.6%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989583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392230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39.6%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148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368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8月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178595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166295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7628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93.1%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4.3%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1117044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453728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40.6%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146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305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9月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190333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176618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6329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92.8%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3.3%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899980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359497 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39.9%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142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  <a:tr h="27368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10月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208015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175077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6874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84.17%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3.30%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1025674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406327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39.62%</a:t>
                      </a:r>
                      <a:endParaRPr lang="en-US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/>
                        <a:t>149 </a:t>
                      </a:r>
                      <a:endParaRPr lang="en-US" altLang="en-US" sz="1200"/>
                    </a:p>
                  </a:txBody>
                  <a:tcPr vert="horz" anchor="ctr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1662" y="264883"/>
            <a:ext cx="309880" cy="9220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1662" y="264883"/>
            <a:ext cx="660400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主流券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每个场景的效果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303530" y="1186815"/>
          <a:ext cx="12251690" cy="5447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050"/>
                <a:gridCol w="781050"/>
                <a:gridCol w="781050"/>
                <a:gridCol w="781050"/>
                <a:gridCol w="781050"/>
                <a:gridCol w="781050"/>
                <a:gridCol w="781050"/>
                <a:gridCol w="781050"/>
                <a:gridCol w="781050"/>
                <a:gridCol w="647065"/>
                <a:gridCol w="915035"/>
                <a:gridCol w="915035"/>
                <a:gridCol w="915035"/>
                <a:gridCol w="915035"/>
                <a:gridCol w="915035"/>
              </a:tblGrid>
              <a:tr h="4648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/>
                        <a:t>主流的场景</a:t>
                      </a:r>
                      <a:endParaRPr lang="zh-CN" altLang="en-US" sz="12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分类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发券数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回头会员数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用券订单数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回头率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用券率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销售额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毛利额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毛利率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人均发券金额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用券销售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用券毛利额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用券客单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/>
                        <a:t>用券毛利率</a:t>
                      </a:r>
                      <a:endParaRPr lang="zh-CN" altLang="en-US" sz="1100" b="1"/>
                    </a:p>
                  </a:txBody>
                  <a:tcPr vert="horz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1529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新客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/>
                        <a:t>7月</a:t>
                      </a:r>
                      <a:endParaRPr lang="zh-CN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2961246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46007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4498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1.6%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0.15%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898470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371183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41.3%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0.303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450094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127447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100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28.3%</a:t>
                      </a:r>
                      <a:endParaRPr lang="en-US" altLang="en-US" sz="1100"/>
                    </a:p>
                  </a:txBody>
                  <a:tcPr vert="horz" anchor="ctr"/>
                </a:tc>
              </a:tr>
              <a:tr h="41529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/>
                        <a:t>8月</a:t>
                      </a:r>
                      <a:endParaRPr lang="zh-CN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3501768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56512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6169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1.6%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0.18%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1302736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491654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37.7%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0.372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594393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174831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96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29.4%</a:t>
                      </a:r>
                      <a:endParaRPr lang="en-US" altLang="en-US" sz="1100"/>
                    </a:p>
                  </a:txBody>
                  <a:tcPr vert="horz" anchor="ctr"/>
                </a:tc>
              </a:tr>
              <a:tr h="41592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/>
                        <a:t>9月</a:t>
                      </a:r>
                      <a:endParaRPr lang="zh-CN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3009121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58985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6809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2.0%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0.23%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1088142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362206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33.3%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0.362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639221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181526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94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28.4%</a:t>
                      </a:r>
                      <a:endParaRPr lang="en-US" altLang="en-US" sz="1100"/>
                    </a:p>
                  </a:txBody>
                  <a:tcPr vert="horz" anchor="ctr"/>
                </a:tc>
              </a:tr>
              <a:tr h="414655">
                <a:tc vMerge="1"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/>
                        <a:t>10月</a:t>
                      </a:r>
                      <a:endParaRPr lang="zh-CN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3410183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63519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7713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1.9%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0.23%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1567330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534762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34.1%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0.460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728868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215998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94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29.6%</a:t>
                      </a:r>
                      <a:endParaRPr lang="en-US" altLang="en-US" sz="1100"/>
                    </a:p>
                  </a:txBody>
                  <a:tcPr vert="horz" anchor="ctr"/>
                </a:tc>
              </a:tr>
              <a:tr h="414655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老客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/>
                        <a:t>7月</a:t>
                      </a:r>
                      <a:endParaRPr lang="zh-CN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3481916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358884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8238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10.3%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0.24%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310804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176222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56.7%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0.089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855727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273212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104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31.9%</a:t>
                      </a:r>
                      <a:endParaRPr lang="en-US" altLang="en-US" sz="1100"/>
                    </a:p>
                  </a:txBody>
                  <a:tcPr vert="horz" anchor="ctr"/>
                </a:tc>
              </a:tr>
              <a:tr h="41592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/>
                        <a:t>8月</a:t>
                      </a:r>
                      <a:endParaRPr lang="zh-CN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2867496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264535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9019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9.2%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0.31%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1827012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680659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37.3%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0.637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1155570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358459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128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31.0%</a:t>
                      </a:r>
                      <a:endParaRPr lang="en-US" altLang="en-US" sz="1100"/>
                    </a:p>
                  </a:txBody>
                  <a:tcPr vert="horz" anchor="ctr"/>
                </a:tc>
              </a:tr>
              <a:tr h="415290">
                <a:tc vMerge="1"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/>
                        <a:t>9月</a:t>
                      </a:r>
                      <a:endParaRPr lang="zh-CN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2781491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276424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10086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9.9%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0.36%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2515973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1156888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46.0%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0.905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1387083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442769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138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31.9%</a:t>
                      </a:r>
                      <a:endParaRPr lang="en-US" altLang="en-US" sz="1100"/>
                    </a:p>
                  </a:txBody>
                  <a:tcPr vert="horz" anchor="ctr"/>
                </a:tc>
              </a:tr>
              <a:tr h="41529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/>
                        <a:t>10月</a:t>
                      </a:r>
                      <a:endParaRPr lang="zh-CN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3570830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432284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15987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12.1%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0.45%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3361047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1305244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38.8%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0.941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2213780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781846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138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35.3%</a:t>
                      </a:r>
                      <a:endParaRPr lang="en-US" altLang="en-US" sz="1100"/>
                    </a:p>
                  </a:txBody>
                  <a:tcPr vert="horz" anchor="ctr"/>
                </a:tc>
              </a:tr>
              <a:tr h="41529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唤醒</a:t>
                      </a:r>
                      <a:endParaRPr lang="zh-CN" altLang="en-US" sz="12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/>
                        <a:t>7月</a:t>
                      </a:r>
                      <a:endParaRPr lang="zh-CN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2478410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14379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2734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0.6%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0.11%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1387252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559038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40.3%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0.560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236247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67324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86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28.5%</a:t>
                      </a:r>
                      <a:endParaRPr lang="en-US" altLang="en-US" sz="1100"/>
                    </a:p>
                  </a:txBody>
                  <a:tcPr vert="horz" anchor="ctr"/>
                </a:tc>
              </a:tr>
              <a:tr h="414655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/>
                        <a:t>8月</a:t>
                      </a:r>
                      <a:endParaRPr lang="zh-CN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2888727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21746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3385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0.8%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0.12%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2019816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810109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40.1%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0.699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318151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98245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94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30.9%</a:t>
                      </a:r>
                      <a:endParaRPr lang="en-US" altLang="en-US" sz="1100"/>
                    </a:p>
                  </a:txBody>
                  <a:tcPr vert="horz" anchor="ctr"/>
                </a:tc>
              </a:tr>
              <a:tr h="41529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/>
                        <a:t>9月</a:t>
                      </a:r>
                      <a:endParaRPr lang="zh-CN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2611776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21666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3153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0.8%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0.12%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2000062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818686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40.9%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0.766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338288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104892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107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31.0%</a:t>
                      </a:r>
                      <a:endParaRPr lang="en-US" altLang="en-US" sz="1100"/>
                    </a:p>
                  </a:txBody>
                  <a:tcPr vert="horz" anchor="ctr"/>
                </a:tc>
              </a:tr>
              <a:tr h="41529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/>
                        <a:t>10月</a:t>
                      </a:r>
                      <a:endParaRPr lang="zh-CN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2303659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22223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3523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1.0%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0.15%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2229067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888278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39.8%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0.968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361300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108333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103 </a:t>
                      </a:r>
                      <a:endParaRPr lang="en-US" altLang="en-US" sz="11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/>
                        <a:t>30.0%</a:t>
                      </a:r>
                      <a:endParaRPr lang="en-US" altLang="en-US" sz="1100"/>
                    </a:p>
                  </a:txBody>
                  <a:tcPr vert="horz" anchor="ctr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1662" y="264883"/>
            <a:ext cx="309880" cy="9220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1662" y="264883"/>
            <a:ext cx="660400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锁新券的效果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881380" y="5064760"/>
          <a:ext cx="9810750" cy="18891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175"/>
                <a:gridCol w="891540"/>
                <a:gridCol w="892175"/>
                <a:gridCol w="891540"/>
                <a:gridCol w="892175"/>
                <a:gridCol w="891540"/>
                <a:gridCol w="892175"/>
                <a:gridCol w="891540"/>
                <a:gridCol w="892175"/>
                <a:gridCol w="891540"/>
                <a:gridCol w="892175"/>
              </a:tblGrid>
              <a:tr h="5181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发券数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回头会员数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用券订单数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回头率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用券率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销售额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毛利额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毛利率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人均发券金额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用券客单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7月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2961246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46007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4498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1.6%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0.15%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898470 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371183 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41.3%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0.303 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100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8月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3501768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56512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6169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1.6%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0.18%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1302736 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491654 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37.7%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0.372 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96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</a:tr>
              <a:tr h="3422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9月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3009121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58985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6809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2.0%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0.23%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1088142 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362206 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33.3%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0.362 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94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3410183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63519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7713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1.9%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0.23%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1567330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534762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34.1%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0.460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lt"/>
                        </a:rPr>
                        <a:t>94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lt"/>
                      </a:endParaRPr>
                    </a:p>
                  </a:txBody>
                  <a:tcPr vert="horz" anchor="ctr"/>
                </a:tc>
              </a:tr>
            </a:tbl>
          </a:graphicData>
        </a:graphic>
      </p:graphicFrame>
      <p:graphicFrame>
        <p:nvGraphicFramePr>
          <p:cNvPr id="19874" name="图表 3"/>
          <p:cNvGraphicFramePr/>
          <p:nvPr/>
        </p:nvGraphicFramePr>
        <p:xfrm>
          <a:off x="1016635" y="1041400"/>
          <a:ext cx="9284970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1662" y="264883"/>
            <a:ext cx="309880" cy="9220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1662" y="264883"/>
            <a:ext cx="660400" cy="583565"/>
          </a:xfrm>
          <a:prstGeom prst="rect">
            <a:avLst/>
          </a:prstGeom>
          <a:effectLst/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6595" y="327025"/>
            <a:ext cx="472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老客券的效果</a:t>
            </a:r>
            <a:endParaRPr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881380" y="4911725"/>
          <a:ext cx="9614535" cy="20154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8205"/>
                <a:gridCol w="877570"/>
                <a:gridCol w="878205"/>
                <a:gridCol w="878205"/>
                <a:gridCol w="878205"/>
                <a:gridCol w="877570"/>
                <a:gridCol w="878205"/>
                <a:gridCol w="878205"/>
                <a:gridCol w="878205"/>
                <a:gridCol w="877570"/>
                <a:gridCol w="834390"/>
              </a:tblGrid>
              <a:tr h="5181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发券数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回头会员数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用券订单数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回头率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用券率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销售额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毛利额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毛利率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人均发券金额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用券客单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462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7月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3481916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358884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8238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10.3%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0.24%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310804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176222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56.7%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0.089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103.9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3448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8月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2867496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264535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9019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9.2%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0.31%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1827012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680659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37.3%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0.637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128.1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345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9月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2781491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276424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10086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9.9%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0.36%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2515973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1156888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46.0%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0.905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137.5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  <a:tr h="3448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3570830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432284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15987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12.1%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0.45%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3361047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1305244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38.8%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0.941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138.5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/>
                </a:tc>
              </a:tr>
            </a:tbl>
          </a:graphicData>
        </a:graphic>
      </p:graphicFrame>
      <p:graphicFrame>
        <p:nvGraphicFramePr>
          <p:cNvPr id="19875" name="图表 4"/>
          <p:cNvGraphicFramePr/>
          <p:nvPr/>
        </p:nvGraphicFramePr>
        <p:xfrm>
          <a:off x="1190625" y="1055370"/>
          <a:ext cx="9185910" cy="3435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95915" y="2213610"/>
            <a:ext cx="21031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600" b="1"/>
              <a:t>数据体现：</a:t>
            </a:r>
            <a:endParaRPr lang="zh-CN" altLang="zh-CN" sz="1600"/>
          </a:p>
          <a:p>
            <a:r>
              <a:rPr lang="zh-CN" altLang="zh-CN" sz="1600"/>
              <a:t>人均发券金额，用券率</a:t>
            </a:r>
            <a:r>
              <a:rPr lang="en-US" altLang="zh-CN" sz="1600"/>
              <a:t>2</a:t>
            </a:r>
            <a:r>
              <a:rPr lang="zh-CN" altLang="en-US" sz="1600"/>
              <a:t>个指标</a:t>
            </a:r>
            <a:r>
              <a:rPr lang="zh-CN" altLang="zh-CN" sz="1600"/>
              <a:t>一直稳步提升</a:t>
            </a:r>
            <a:endParaRPr lang="zh-CN" altLang="zh-CN" sz="1600"/>
          </a:p>
          <a:p>
            <a:endParaRPr lang="zh-CN" altLang="zh-CN" sz="1600"/>
          </a:p>
          <a:p>
            <a:endParaRPr lang="zh-CN" altLang="zh-CN" sz="1600"/>
          </a:p>
          <a:p>
            <a:r>
              <a:rPr lang="en-US" altLang="zh-CN" sz="1600"/>
              <a:t> 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8778240" y="1028065"/>
            <a:ext cx="1251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62290" y="848995"/>
            <a:ext cx="2334260" cy="829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月：客单门槛提升系数公式化匹配，更精细客单，符合会员自身的消费能力</a:t>
            </a:r>
            <a:endParaRPr lang="zh-CN" altLang="en-US" sz="1200">
              <a:solidFill>
                <a:srgbClr val="FF0000"/>
              </a:solidFill>
            </a:endParaRPr>
          </a:p>
          <a:p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960110" y="848995"/>
            <a:ext cx="2085340" cy="1014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sz="1200">
                <a:solidFill>
                  <a:srgbClr val="FF0000"/>
                </a:solidFill>
              </a:rPr>
              <a:t>9</a:t>
            </a:r>
            <a:r>
              <a:rPr lang="zh-CN" sz="1200">
                <a:solidFill>
                  <a:srgbClr val="FF0000"/>
                </a:solidFill>
              </a:rPr>
              <a:t>月：品类券客单精细分段，设定高折扣，普通，低折扣版，由系统根据会员自身毛利率，客单匹配</a:t>
            </a:r>
            <a:r>
              <a:rPr lang="en-US" altLang="zh-CN" sz="1200">
                <a:solidFill>
                  <a:srgbClr val="FF0000"/>
                </a:solidFill>
              </a:rPr>
              <a:t>I</a:t>
            </a:r>
            <a:r>
              <a:rPr lang="zh-CN" altLang="en-US" sz="1200">
                <a:solidFill>
                  <a:srgbClr val="FF0000"/>
                </a:solidFill>
              </a:rPr>
              <a:t>，</a:t>
            </a:r>
            <a:r>
              <a:rPr lang="zh-CN" sz="1200">
                <a:solidFill>
                  <a:srgbClr val="FF0000"/>
                </a:solidFill>
              </a:rPr>
              <a:t>负毛利会员停止发券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06545" y="848995"/>
            <a:ext cx="1381760" cy="1014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sz="1200">
                <a:solidFill>
                  <a:srgbClr val="FF0000"/>
                </a:solidFill>
              </a:rPr>
              <a:t>8</a:t>
            </a:r>
            <a:r>
              <a:rPr lang="zh-CN" altLang="en-US" sz="1200">
                <a:solidFill>
                  <a:srgbClr val="FF0000"/>
                </a:solidFill>
              </a:rPr>
              <a:t>月：尝试客单提升比例，毛利率</a:t>
            </a:r>
            <a:r>
              <a:rPr lang="en-US" altLang="zh-CN" sz="1200">
                <a:solidFill>
                  <a:srgbClr val="FF0000"/>
                </a:solidFill>
              </a:rPr>
              <a:t>10%</a:t>
            </a:r>
            <a:r>
              <a:rPr lang="zh-CN" altLang="en-US" sz="1200">
                <a:solidFill>
                  <a:srgbClr val="FF0000"/>
                </a:solidFill>
              </a:rPr>
              <a:t>以下不发品类券，发高客单低门槛的整单（</a:t>
            </a:r>
            <a:r>
              <a:rPr lang="en-US" altLang="zh-CN" sz="1200">
                <a:solidFill>
                  <a:srgbClr val="FF0000"/>
                </a:solidFill>
              </a:rPr>
              <a:t>4</a:t>
            </a:r>
            <a:r>
              <a:rPr lang="zh-CN" altLang="en-US" sz="1200">
                <a:solidFill>
                  <a:srgbClr val="FF0000"/>
                </a:solidFill>
              </a:rPr>
              <a:t>挡）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6"/>
  <p:tag name="KSO_WM_TEMPLATE_SCENE_ID" val="1"/>
  <p:tag name="KSO_WM_TEMPLATE_JOB_ID" val="15"/>
  <p:tag name="KSO_WM_TEMPLATE_TOPIC_DEFAULT" val="0"/>
</p:tagLst>
</file>

<file path=ppt/theme/theme1.xml><?xml version="1.0" encoding="utf-8"?>
<a:theme xmlns:a="http://schemas.openxmlformats.org/drawingml/2006/main" name="第一PPT，www.1ppt.com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FECD0"/>
        </a:solidFill>
        <a:ln>
          <a:solidFill>
            <a:srgbClr val="DFECD0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7316</Words>
  <Application>WPS 演示</Application>
  <PresentationFormat>自定义</PresentationFormat>
  <Paragraphs>1833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Impact</vt:lpstr>
      <vt:lpstr>Franklin Gothic Medium</vt:lpstr>
      <vt:lpstr>Arial Unicode MS</vt:lpstr>
      <vt:lpstr>Franklin Gothic Book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第一PPT www.1ppt.com</cp:keywords>
  <cp:lastModifiedBy>钰钰</cp:lastModifiedBy>
  <cp:revision>229</cp:revision>
  <dcterms:created xsi:type="dcterms:W3CDTF">2016-09-15T16:21:00Z</dcterms:created>
  <dcterms:modified xsi:type="dcterms:W3CDTF">2018-11-07T06:12:59Z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  <property fmtid="{D5CDD505-2E9C-101B-9397-08002B2CF9AE}" pid="3" name="KSORubyTemplateID">
    <vt:lpwstr>2</vt:lpwstr>
  </property>
</Properties>
</file>