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337" r:id="rId2"/>
    <p:sldId id="1557" r:id="rId3"/>
    <p:sldId id="1476" r:id="rId4"/>
    <p:sldId id="1550" r:id="rId5"/>
    <p:sldId id="1551" r:id="rId6"/>
    <p:sldId id="1552" r:id="rId7"/>
    <p:sldId id="1553" r:id="rId8"/>
    <p:sldId id="1555" r:id="rId9"/>
    <p:sldId id="1559" r:id="rId10"/>
    <p:sldId id="1380" r:id="rId1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CC94C"/>
    <a:srgbClr val="108136"/>
    <a:srgbClr val="108036"/>
    <a:srgbClr val="339966"/>
    <a:srgbClr val="DFECD0"/>
    <a:srgbClr val="92D050"/>
    <a:srgbClr val="042E60"/>
    <a:srgbClr val="568D11"/>
    <a:srgbClr val="FF6907"/>
    <a:srgbClr val="0170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12" autoAdjust="0"/>
    <p:restoredTop sz="89307" autoAdjust="0"/>
  </p:normalViewPr>
  <p:slideViewPr>
    <p:cSldViewPr>
      <p:cViewPr>
        <p:scale>
          <a:sx n="75" d="100"/>
          <a:sy n="75" d="100"/>
        </p:scale>
        <p:origin x="-2172" y="-570"/>
      </p:cViewPr>
      <p:guideLst>
        <p:guide orient="horz" pos="350"/>
        <p:guide orient="horz" pos="4183"/>
        <p:guide pos="3959"/>
        <p:guide pos="555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5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5EAF6-C24D-46C5-9EEF-BB75CEE2D854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4841-E606-4CAF-B164-583D5F9119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 userDrawn="1"/>
        </p:nvGrpSpPr>
        <p:grpSpPr>
          <a:xfrm>
            <a:off x="-4049" y="235339"/>
            <a:ext cx="12881849" cy="7016361"/>
            <a:chOff x="0" y="222292"/>
            <a:chExt cx="12881849" cy="7016361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AutoShape 4" descr="http://img3.imgtn.bdimg.com/it/u=3207915987,3579562668&amp;fm=214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http://img3.imgtn.bdimg.com/it/u=3207915987,3579562668&amp;fm=214&amp;gp=0.jpg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/>
        </p:nvSpPr>
        <p:spPr bwMode="auto">
          <a:xfrm>
            <a:off x="0" y="1044557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-2067569" y="2464197"/>
            <a:ext cx="10027958" cy="98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4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              精准营销销售追踪会议</a:t>
            </a:r>
            <a:endParaRPr lang="en-US" altLang="zh-CN" sz="4400" b="1" cap="all" spc="3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853311" y="2427996"/>
            <a:ext cx="403244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84759" y="3633611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211490" y="3623766"/>
            <a:ext cx="290493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sz="20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     201808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973119"/>
            <a:ext cx="8858267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85773" y="4973647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4171220" y="2896297"/>
            <a:ext cx="36902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感谢</a:t>
            </a:r>
            <a:r>
              <a:rPr lang="zh-CN" altLang="en-US" sz="6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聆听</a:t>
            </a:r>
            <a:endParaRPr lang="zh-CN" altLang="en-US" sz="4000" b="1" cap="all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1028775" y="4450694"/>
            <a:ext cx="662773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500" cap="all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Thank you to listen to criticism guidance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96727" y="2450701"/>
            <a:ext cx="3888432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2018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01225" y="0"/>
            <a:ext cx="3057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9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9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99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33" y="2544755"/>
            <a:ext cx="76438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zh-CN" sz="6000" dirty="0" smtClean="0"/>
              <a:t>0</a:t>
            </a:r>
            <a:r>
              <a:rPr lang="zh-CN" altLang="en-US" sz="6000" dirty="0" smtClean="0"/>
              <a:t> 大盘效果</a:t>
            </a:r>
            <a:endParaRPr lang="en-US" altLang="zh-CN" sz="6000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不同月转化率、客单、毛利率 情况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 algn="ctr"/>
            <a:r>
              <a:rPr lang="en-US" altLang="zh-CN" sz="2800" dirty="0" smtClean="0"/>
              <a:t>-</a:t>
            </a:r>
          </a:p>
          <a:p>
            <a:pPr marL="342900" indent="-342900" algn="ctr"/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33" y="2544755"/>
            <a:ext cx="76438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lain"/>
            </a:pPr>
            <a:r>
              <a:rPr lang="zh-CN" altLang="en-US" sz="6000" dirty="0" smtClean="0"/>
              <a:t> 效果总体</a:t>
            </a:r>
            <a:endParaRPr lang="en-US" altLang="zh-CN" sz="6000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不同类型券（主流主题小票）不同月的销售、毛利、毛利率曲线，标明策略变化差异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</a:p>
          <a:p>
            <a:pPr marL="342900" indent="-342900" algn="ctr"/>
            <a:r>
              <a:rPr lang="en-US" altLang="zh-CN" sz="2800" dirty="0" smtClean="0"/>
              <a:t>-</a:t>
            </a:r>
          </a:p>
          <a:p>
            <a:pPr marL="342900" indent="-342900" algn="ctr"/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33" y="2544755"/>
            <a:ext cx="76438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zh-CN" sz="6000" dirty="0" smtClean="0"/>
              <a:t>2</a:t>
            </a:r>
            <a:r>
              <a:rPr lang="zh-CN" altLang="en-US" sz="6000" dirty="0" smtClean="0"/>
              <a:t> 主题券</a:t>
            </a:r>
            <a:endParaRPr lang="en-US" altLang="zh-CN" sz="6000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不同类型券不同月的销售、毛利、毛利率、用券率 指标曲线，标明差异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相关分析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</a:p>
          <a:p>
            <a:pPr marL="342900" indent="-342900"/>
            <a:endParaRPr lang="en-US" altLang="zh-CN" dirty="0" smtClean="0"/>
          </a:p>
          <a:p>
            <a:pPr marL="342900" indent="-342900" algn="ctr"/>
            <a:r>
              <a:rPr lang="en-US" altLang="zh-CN" sz="2800" dirty="0" smtClean="0"/>
              <a:t>-</a:t>
            </a:r>
          </a:p>
          <a:p>
            <a:pPr marL="342900" indent="-342900" algn="ctr"/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33" y="2544755"/>
            <a:ext cx="76438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zh-CN" sz="6000" dirty="0" smtClean="0"/>
              <a:t>3</a:t>
            </a:r>
            <a:r>
              <a:rPr lang="zh-CN" altLang="en-US" sz="6000" dirty="0" smtClean="0"/>
              <a:t>主流券</a:t>
            </a:r>
            <a:endParaRPr lang="en-US" altLang="zh-CN" sz="6000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不同类型券（新客、老客、流失）不同月的销售、毛利、毛利率、回头率、转化率 指标曲线，标明差异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</a:p>
          <a:p>
            <a:pPr marL="342900" indent="-342900"/>
            <a:endParaRPr lang="en-US" altLang="zh-CN" dirty="0" smtClean="0"/>
          </a:p>
          <a:p>
            <a:pPr marL="342900" indent="-342900" algn="ctr"/>
            <a:endParaRPr lang="en-US" altLang="zh-CN" sz="2800" dirty="0" smtClean="0"/>
          </a:p>
          <a:p>
            <a:pPr marL="342900" indent="-342900" algn="ctr"/>
            <a:endParaRPr lang="zh-CN" altLang="en-US" sz="2800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33" y="2544755"/>
            <a:ext cx="76438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zh-CN" sz="6000" dirty="0" smtClean="0"/>
              <a:t>3.1 </a:t>
            </a:r>
            <a:r>
              <a:rPr lang="zh-CN" altLang="en-US" sz="6000" dirty="0" smtClean="0"/>
              <a:t>新客</a:t>
            </a:r>
            <a:endParaRPr lang="en-US" altLang="zh-CN" sz="6000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新客无消费 总体以及每组流量 每月效果对比（回头率、客单价、转化率、毛利率、单位发券金额），标明差异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新客无消费相关分析与优化点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新客有消费 总体  以及每组流量 每月效果对比（回头率、客单价、转化率、毛利率、单位发券金额），（回头率提升、客单价提升、人均会员金额提升），标明差异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新客有消费相关分析与优化点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33" y="2544755"/>
            <a:ext cx="76438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zh-CN" sz="6000" dirty="0" smtClean="0"/>
              <a:t>3.2 </a:t>
            </a:r>
            <a:r>
              <a:rPr lang="zh-CN" altLang="en-US" sz="6000" dirty="0" smtClean="0"/>
              <a:t>老客</a:t>
            </a:r>
            <a:endParaRPr lang="en-US" altLang="zh-CN" sz="6000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总体 以及 每组流量 每月效果对比，（回头率提升、客单价提升、人均会员金额</a:t>
            </a:r>
            <a:r>
              <a:rPr lang="zh-CN" altLang="en-US" dirty="0" smtClean="0"/>
              <a:t>提升、金额提升），</a:t>
            </a:r>
            <a:r>
              <a:rPr lang="zh-CN" altLang="en-US" dirty="0" smtClean="0"/>
              <a:t>标明差异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不同券逻辑</a:t>
            </a:r>
            <a:r>
              <a:rPr lang="zh-CN" altLang="en-US" dirty="0" smtClean="0"/>
              <a:t>总体 及每</a:t>
            </a:r>
            <a:r>
              <a:rPr lang="zh-CN" altLang="en-US" dirty="0" smtClean="0"/>
              <a:t>组流量  每月效果对比，标明差异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相关分析与优化点 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71" y="2544755"/>
            <a:ext cx="764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zh-CN" sz="6000" dirty="0" smtClean="0"/>
              <a:t>3.3 </a:t>
            </a:r>
            <a:r>
              <a:rPr lang="zh-CN" altLang="en-US" sz="6000" dirty="0" smtClean="0"/>
              <a:t>流失</a:t>
            </a:r>
            <a:endParaRPr lang="en-US" altLang="zh-CN" sz="6000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总体 以及 每组流量 每月效果对比（回头率、客单价、转化率、毛利率、单位发券金额），标明差异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不同券逻辑总体与每组流量  每月效果对比，标明差异  （后续可以拆分券逻辑）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相关分析与优化点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33" y="2544755"/>
            <a:ext cx="764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zh-CN" sz="6000" dirty="0" smtClean="0"/>
              <a:t>4 </a:t>
            </a:r>
            <a:r>
              <a:rPr lang="zh-CN" altLang="en-US" sz="6000" dirty="0" smtClean="0"/>
              <a:t>小票推荐</a:t>
            </a:r>
            <a:endParaRPr lang="en-US" altLang="zh-CN" sz="6000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总体 （金额、毛利额、毛利率、转化率）以及每组流量每月效果对比 （用券率、客单价、单位发券金额），标明差异 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总体以及每组流量每天效果对比，标明差异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不同券逻辑 对比 （同一流量对比，还是不同流量对比？）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-</a:t>
            </a:r>
            <a:r>
              <a:rPr lang="zh-CN" altLang="en-US" dirty="0" smtClean="0"/>
              <a:t>相关分析与优化点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第一PPT，www.1ppt.com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FECD0"/>
        </a:solidFill>
        <a:ln>
          <a:solidFill>
            <a:srgbClr val="DFECD0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演示</Application>
  <PresentationFormat>自定义</PresentationFormat>
  <Paragraphs>56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第一PPT www.1ppt.com</cp:keywords>
  <cp:lastModifiedBy/>
  <cp:revision>11</cp:revision>
  <dcterms:created xsi:type="dcterms:W3CDTF">2016-09-15T16:21:00Z</dcterms:created>
  <dcterms:modified xsi:type="dcterms:W3CDTF">2018-09-30T07:55:58Z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