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14"/>
  </p:handoutMasterIdLst>
  <p:sldIdLst>
    <p:sldId id="714" r:id="rId4"/>
    <p:sldId id="259" r:id="rId5"/>
    <p:sldId id="726" r:id="rId6"/>
    <p:sldId id="458" r:id="rId7"/>
    <p:sldId id="732" r:id="rId8"/>
    <p:sldId id="728" r:id="rId9"/>
    <p:sldId id="729" r:id="rId10"/>
    <p:sldId id="733" r:id="rId11"/>
    <p:sldId id="734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66" d="100"/>
          <a:sy n="66" d="100"/>
        </p:scale>
        <p:origin x="716" y="44"/>
      </p:cViewPr>
      <p:guideLst>
        <p:guide orient="horz" pos="2061"/>
        <p:guide pos="37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4.jpe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6083" y="-31323"/>
            <a:ext cx="12190495" cy="6929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/>
              <a:t>t</a:t>
            </a:r>
            <a:endParaRPr lang="en-US" altLang="zh-CN" sz="100"/>
          </a:p>
        </p:txBody>
      </p:sp>
      <p:pic>
        <p:nvPicPr>
          <p:cNvPr id="7" name="图片 6" descr="C:\Users\chinlang\Desktop\组 2.png组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85524" y="-85503"/>
            <a:ext cx="6203607" cy="6984138"/>
          </a:xfrm>
          <a:prstGeom prst="rect">
            <a:avLst/>
          </a:prstGeom>
        </p:spPr>
      </p:pic>
      <p:sp useBgFill="1">
        <p:nvSpPr>
          <p:cNvPr id="9" name="文本框 8"/>
          <p:cNvSpPr txBox="1"/>
          <p:nvPr/>
        </p:nvSpPr>
        <p:spPr>
          <a:xfrm>
            <a:off x="351580" y="2386003"/>
            <a:ext cx="4260850" cy="7480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4265" b="1">
                <a:solidFill>
                  <a:srgbClr val="128057"/>
                </a:solidFill>
                <a:latin typeface="微软雅黑" panose="020B0503020204020204" charset="-122"/>
                <a:ea typeface="微软雅黑" panose="020B0503020204020204" charset="-122"/>
                <a:cs typeface="思源黑体 CN Bold" panose="020B0800000000000000" charset="-122"/>
              </a:rPr>
              <a:t>3.0</a:t>
            </a:r>
            <a:r>
              <a:rPr lang="zh-CN" altLang="zh-CN" sz="4265" b="1">
                <a:solidFill>
                  <a:srgbClr val="128057"/>
                </a:solidFill>
                <a:latin typeface="微软雅黑" panose="020B0503020204020204" charset="-122"/>
                <a:ea typeface="微软雅黑" panose="020B0503020204020204" charset="-122"/>
                <a:cs typeface="思源黑体 CN Bold" panose="020B0800000000000000" charset="-122"/>
              </a:rPr>
              <a:t>版本工资分析</a:t>
            </a:r>
            <a:endParaRPr lang="zh-CN" altLang="zh-CN" sz="4265" b="1">
              <a:solidFill>
                <a:srgbClr val="128057"/>
              </a:solidFill>
              <a:latin typeface="微软雅黑" panose="020B0503020204020204" charset="-122"/>
              <a:ea typeface="微软雅黑" panose="020B0503020204020204" charset="-122"/>
              <a:cs typeface="思源黑体 CN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4564" y="3424344"/>
            <a:ext cx="26670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C:\Users\chinlang\Desktop\组 3.png组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2975" y="477038"/>
            <a:ext cx="1452701" cy="3826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2980" y="3648075"/>
            <a:ext cx="4497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solidFill>
                  <a:srgbClr val="128057"/>
                </a:solidFill>
                <a:latin typeface="微软雅黑" panose="020B0503020204020204" charset="-122"/>
                <a:cs typeface="思源黑体 CN Bold" panose="020B0800000000000000" charset="-122"/>
              </a:rPr>
              <a:t>汇报人：饶兰芬    2019年1</a:t>
            </a:r>
            <a:r>
              <a:rPr lang="en-US" altLang="zh-CN" sz="2000" b="1" dirty="0">
                <a:solidFill>
                  <a:srgbClr val="128057"/>
                </a:solidFill>
                <a:latin typeface="微软雅黑" panose="020B0503020204020204" charset="-122"/>
                <a:cs typeface="思源黑体 CN Bold" panose="020B0800000000000000" charset="-122"/>
              </a:rPr>
              <a:t>1</a:t>
            </a:r>
            <a:r>
              <a:rPr lang="zh-CN" sz="2000" b="1" dirty="0">
                <a:solidFill>
                  <a:srgbClr val="128057"/>
                </a:solidFill>
                <a:latin typeface="微软雅黑" panose="020B0503020204020204" charset="-122"/>
                <a:cs typeface="思源黑体 CN Bold" panose="020B0800000000000000" charset="-122"/>
              </a:rPr>
              <a:t>月</a:t>
            </a:r>
            <a:r>
              <a:rPr lang="en-US" altLang="zh-CN" sz="2000" b="1" dirty="0">
                <a:solidFill>
                  <a:srgbClr val="128057"/>
                </a:solidFill>
                <a:latin typeface="微软雅黑" panose="020B0503020204020204" charset="-122"/>
                <a:cs typeface="思源黑体 CN Bold" panose="020B0800000000000000" charset="-122"/>
              </a:rPr>
              <a:t>29</a:t>
            </a:r>
            <a:r>
              <a:rPr lang="zh-CN" sz="2000" b="1" dirty="0">
                <a:solidFill>
                  <a:srgbClr val="128057"/>
                </a:solidFill>
                <a:latin typeface="微软雅黑" panose="020B0503020204020204" charset="-122"/>
                <a:cs typeface="思源黑体 CN Bold" panose="020B0800000000000000" charset="-122"/>
              </a:rPr>
              <a:t>日</a:t>
            </a:r>
            <a:endParaRPr lang="zh-CN" altLang="en-US" sz="2000" b="1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2708920"/>
            <a:ext cx="6456040" cy="1872208"/>
          </a:xfrm>
          <a:prstGeom prst="rect">
            <a:avLst/>
          </a:prstGeom>
          <a:blipFill>
            <a:blip r:embed="rId2"/>
            <a:srcRect/>
            <a:stretch>
              <a:fillRect t="-60977" b="-6210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341813" y="2138363"/>
            <a:ext cx="3136900" cy="3136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4"/>
            </p:custDataLst>
          </p:nvPr>
        </p:nvSpPr>
        <p:spPr>
          <a:xfrm>
            <a:off x="3965575" y="1700213"/>
            <a:ext cx="3889375" cy="3889375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rgbClr val="000000">
                <a:lumMod val="60000"/>
                <a:lumOff val="40000"/>
              </a:srgbClr>
            </a:solidFill>
            <a:tailEnd type="stealth" w="lg" len="lg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670675" y="5103813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任意多边形 19"/>
          <p:cNvSpPr/>
          <p:nvPr>
            <p:custDataLst>
              <p:tags r:id="rId6"/>
            </p:custDataLst>
          </p:nvPr>
        </p:nvSpPr>
        <p:spPr>
          <a:xfrm>
            <a:off x="6777038" y="5214938"/>
            <a:ext cx="295275" cy="284162"/>
          </a:xfrm>
          <a:custGeom>
            <a:avLst/>
            <a:gdLst/>
            <a:ahLst/>
            <a:cxnLst>
              <a:cxn ang="0">
                <a:pos x="147420" y="46227"/>
              </a:cxn>
              <a:cxn ang="0">
                <a:pos x="160209" y="58519"/>
              </a:cxn>
              <a:cxn ang="0">
                <a:pos x="160209" y="138195"/>
              </a:cxn>
              <a:cxn ang="0">
                <a:pos x="229129" y="138195"/>
              </a:cxn>
              <a:cxn ang="0">
                <a:pos x="241681" y="150260"/>
              </a:cxn>
              <a:cxn ang="0">
                <a:pos x="229129" y="162325"/>
              </a:cxn>
              <a:cxn ang="0">
                <a:pos x="147420" y="162325"/>
              </a:cxn>
              <a:cxn ang="0">
                <a:pos x="134867" y="150260"/>
              </a:cxn>
              <a:cxn ang="0">
                <a:pos x="134867" y="58519"/>
              </a:cxn>
              <a:cxn ang="0">
                <a:pos x="147420" y="46227"/>
              </a:cxn>
              <a:cxn ang="0">
                <a:pos x="147673" y="0"/>
              </a:cxn>
              <a:cxn ang="0">
                <a:pos x="296173" y="142747"/>
              </a:cxn>
              <a:cxn ang="0">
                <a:pos x="147673" y="285268"/>
              </a:cxn>
              <a:cxn ang="0">
                <a:pos x="17411" y="210820"/>
              </a:cxn>
              <a:cxn ang="0">
                <a:pos x="16937" y="206039"/>
              </a:cxn>
              <a:cxn ang="0">
                <a:pos x="20016" y="202396"/>
              </a:cxn>
              <a:cxn ang="0">
                <a:pos x="37069" y="194428"/>
              </a:cxn>
              <a:cxn ang="0">
                <a:pos x="45358" y="196932"/>
              </a:cxn>
              <a:cxn ang="0">
                <a:pos x="147673" y="254988"/>
              </a:cxn>
              <a:cxn ang="0">
                <a:pos x="264672" y="142747"/>
              </a:cxn>
              <a:cxn ang="0">
                <a:pos x="147673" y="30279"/>
              </a:cxn>
              <a:cxn ang="0">
                <a:pos x="71884" y="57372"/>
              </a:cxn>
              <a:cxn ang="0">
                <a:pos x="99358" y="67845"/>
              </a:cxn>
              <a:cxn ang="0">
                <a:pos x="103147" y="72626"/>
              </a:cxn>
              <a:cxn ang="0">
                <a:pos x="100779" y="78318"/>
              </a:cxn>
              <a:cxn ang="0">
                <a:pos x="23805" y="136145"/>
              </a:cxn>
              <a:cxn ang="0">
                <a:pos x="17411" y="137056"/>
              </a:cxn>
              <a:cxn ang="0">
                <a:pos x="13621" y="132275"/>
              </a:cxn>
              <a:cxn ang="0">
                <a:pos x="121" y="39158"/>
              </a:cxn>
              <a:cxn ang="0">
                <a:pos x="2253" y="33466"/>
              </a:cxn>
              <a:cxn ang="0">
                <a:pos x="8648" y="32784"/>
              </a:cxn>
              <a:cxn ang="0">
                <a:pos x="39911" y="44850"/>
              </a:cxn>
              <a:cxn ang="0">
                <a:pos x="147673" y="0"/>
              </a:cxn>
            </a:cxnLst>
            <a:rect l="0" t="0" r="0" b="0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7616825" y="3392488"/>
            <a:ext cx="503238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9" name="任意多边形 17"/>
          <p:cNvSpPr/>
          <p:nvPr>
            <p:custDataLst>
              <p:tags r:id="rId8"/>
            </p:custDataLst>
          </p:nvPr>
        </p:nvSpPr>
        <p:spPr>
          <a:xfrm>
            <a:off x="7720013" y="3502025"/>
            <a:ext cx="296862" cy="285750"/>
          </a:xfrm>
          <a:custGeom>
            <a:avLst/>
            <a:gdLst/>
            <a:ahLst/>
            <a:cxnLst>
              <a:cxn ang="0">
                <a:pos x="177695" y="190164"/>
              </a:cxn>
              <a:cxn ang="0">
                <a:pos x="271488" y="171152"/>
              </a:cxn>
              <a:cxn ang="0">
                <a:pos x="101862" y="205207"/>
              </a:cxn>
              <a:cxn ang="0">
                <a:pos x="24684" y="190164"/>
              </a:cxn>
              <a:cxn ang="0">
                <a:pos x="24684" y="166388"/>
              </a:cxn>
              <a:cxn ang="0">
                <a:pos x="74054" y="104588"/>
              </a:cxn>
              <a:cxn ang="0">
                <a:pos x="167803" y="114115"/>
              </a:cxn>
              <a:cxn ang="0">
                <a:pos x="252790" y="83737"/>
              </a:cxn>
              <a:cxn ang="0">
                <a:pos x="271488" y="76049"/>
              </a:cxn>
              <a:cxn ang="0">
                <a:pos x="207325" y="0"/>
              </a:cxn>
              <a:cxn ang="0">
                <a:pos x="123813" y="99490"/>
              </a:cxn>
              <a:cxn ang="0">
                <a:pos x="53751" y="94309"/>
              </a:cxn>
              <a:cxn ang="0">
                <a:pos x="24684" y="118837"/>
              </a:cxn>
              <a:cxn ang="0">
                <a:pos x="24684" y="95103"/>
              </a:cxn>
              <a:cxn ang="0">
                <a:pos x="24684" y="71327"/>
              </a:cxn>
              <a:cxn ang="0">
                <a:pos x="24684" y="47551"/>
              </a:cxn>
              <a:cxn ang="0">
                <a:pos x="24684" y="23775"/>
              </a:cxn>
              <a:cxn ang="0">
                <a:pos x="14793" y="0"/>
              </a:cxn>
              <a:cxn ang="0">
                <a:pos x="4945" y="23775"/>
              </a:cxn>
              <a:cxn ang="0">
                <a:pos x="4945" y="47551"/>
              </a:cxn>
              <a:cxn ang="0">
                <a:pos x="4945" y="71327"/>
              </a:cxn>
              <a:cxn ang="0">
                <a:pos x="4945" y="95103"/>
              </a:cxn>
              <a:cxn ang="0">
                <a:pos x="4945" y="118837"/>
              </a:cxn>
              <a:cxn ang="0">
                <a:pos x="4945" y="142613"/>
              </a:cxn>
              <a:cxn ang="0">
                <a:pos x="4945" y="166388"/>
              </a:cxn>
              <a:cxn ang="0">
                <a:pos x="4945" y="190164"/>
              </a:cxn>
              <a:cxn ang="0">
                <a:pos x="4945" y="213940"/>
              </a:cxn>
              <a:cxn ang="0">
                <a:pos x="4945" y="237716"/>
              </a:cxn>
              <a:cxn ang="0">
                <a:pos x="4945" y="261492"/>
              </a:cxn>
              <a:cxn ang="0">
                <a:pos x="29630" y="280504"/>
              </a:cxn>
              <a:cxn ang="0">
                <a:pos x="54315" y="280504"/>
              </a:cxn>
              <a:cxn ang="0">
                <a:pos x="78956" y="280504"/>
              </a:cxn>
              <a:cxn ang="0">
                <a:pos x="103641" y="280504"/>
              </a:cxn>
              <a:cxn ang="0">
                <a:pos x="128325" y="280504"/>
              </a:cxn>
              <a:cxn ang="0">
                <a:pos x="153010" y="280504"/>
              </a:cxn>
              <a:cxn ang="0">
                <a:pos x="177695" y="280504"/>
              </a:cxn>
              <a:cxn ang="0">
                <a:pos x="202379" y="280504"/>
              </a:cxn>
              <a:cxn ang="0">
                <a:pos x="227064" y="280504"/>
              </a:cxn>
              <a:cxn ang="0">
                <a:pos x="251749" y="280504"/>
              </a:cxn>
              <a:cxn ang="0">
                <a:pos x="276390" y="280504"/>
              </a:cxn>
              <a:cxn ang="0">
                <a:pos x="296173" y="270977"/>
              </a:cxn>
              <a:cxn ang="0">
                <a:pos x="276390" y="261492"/>
              </a:cxn>
              <a:cxn ang="0">
                <a:pos x="251749" y="261492"/>
              </a:cxn>
              <a:cxn ang="0">
                <a:pos x="227064" y="261492"/>
              </a:cxn>
              <a:cxn ang="0">
                <a:pos x="202379" y="261492"/>
              </a:cxn>
              <a:cxn ang="0">
                <a:pos x="177695" y="261492"/>
              </a:cxn>
              <a:cxn ang="0">
                <a:pos x="153010" y="261492"/>
              </a:cxn>
              <a:cxn ang="0">
                <a:pos x="128325" y="261492"/>
              </a:cxn>
              <a:cxn ang="0">
                <a:pos x="103641" y="261492"/>
              </a:cxn>
              <a:cxn ang="0">
                <a:pos x="78956" y="261492"/>
              </a:cxn>
              <a:cxn ang="0">
                <a:pos x="54315" y="261492"/>
              </a:cxn>
              <a:cxn ang="0">
                <a:pos x="29630" y="261492"/>
              </a:cxn>
            </a:cxnLst>
            <a:rect l="0" t="0" r="0" b="0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672263" y="1744663"/>
            <a:ext cx="504825" cy="504825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1" name="任意多边形 15"/>
          <p:cNvSpPr/>
          <p:nvPr>
            <p:custDataLst>
              <p:tags r:id="rId10"/>
            </p:custDataLst>
          </p:nvPr>
        </p:nvSpPr>
        <p:spPr>
          <a:xfrm>
            <a:off x="6777038" y="1854200"/>
            <a:ext cx="295275" cy="284163"/>
          </a:xfrm>
          <a:custGeom>
            <a:avLst/>
            <a:gdLst/>
            <a:ahLst/>
            <a:cxnLst>
              <a:cxn ang="0">
                <a:pos x="148064" y="0"/>
              </a:cxn>
              <a:cxn ang="0">
                <a:pos x="0" y="285268"/>
              </a:cxn>
              <a:cxn ang="0">
                <a:pos x="296173" y="285268"/>
              </a:cxn>
              <a:cxn ang="0">
                <a:pos x="148064" y="0"/>
              </a:cxn>
              <a:cxn ang="0">
                <a:pos x="148064" y="46901"/>
              </a:cxn>
              <a:cxn ang="0">
                <a:pos x="194744" y="136795"/>
              </a:cxn>
              <a:cxn ang="0">
                <a:pos x="101428" y="136795"/>
              </a:cxn>
              <a:cxn ang="0">
                <a:pos x="148064" y="46901"/>
              </a:cxn>
              <a:cxn ang="0">
                <a:pos x="36528" y="261817"/>
              </a:cxn>
              <a:cxn ang="0">
                <a:pos x="83164" y="171971"/>
              </a:cxn>
              <a:cxn ang="0">
                <a:pos x="129844" y="261817"/>
              </a:cxn>
              <a:cxn ang="0">
                <a:pos x="36528" y="261817"/>
              </a:cxn>
              <a:cxn ang="0">
                <a:pos x="101428" y="160246"/>
              </a:cxn>
              <a:cxn ang="0">
                <a:pos x="194744" y="160246"/>
              </a:cxn>
              <a:cxn ang="0">
                <a:pos x="148064" y="250092"/>
              </a:cxn>
              <a:cxn ang="0">
                <a:pos x="101428" y="160246"/>
              </a:cxn>
              <a:cxn ang="0">
                <a:pos x="213008" y="171971"/>
              </a:cxn>
              <a:cxn ang="0">
                <a:pos x="259644" y="261817"/>
              </a:cxn>
              <a:cxn ang="0">
                <a:pos x="166328" y="261817"/>
              </a:cxn>
              <a:cxn ang="0">
                <a:pos x="213008" y="171971"/>
              </a:cxn>
            </a:cxnLst>
            <a:rect l="0" t="0" r="0" b="0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525963" y="3289300"/>
            <a:ext cx="2651125" cy="4984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40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目  录</a:t>
            </a:r>
            <a:endParaRPr lang="zh-CN" altLang="en-US" sz="4000" b="1" spc="3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991475" y="1843405"/>
            <a:ext cx="3707130" cy="40513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sz="2100" b="1">
                <a:solidFill>
                  <a:srgbClr val="92D050"/>
                </a:solidFill>
                <a:sym typeface="+mn-ea"/>
              </a:rPr>
              <a:t>方案修改背景</a:t>
            </a:r>
            <a:endParaRPr lang="zh-CN" altLang="en-US" sz="2100" b="1" spc="300" noProof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任意多边形 1"/>
          <p:cNvSpPr/>
          <p:nvPr>
            <p:custDataLst>
              <p:tags r:id="rId13"/>
            </p:custDataLst>
          </p:nvPr>
        </p:nvSpPr>
        <p:spPr bwMode="auto">
          <a:xfrm>
            <a:off x="6777038" y="5230813"/>
            <a:ext cx="296863" cy="284163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4"/>
            </p:custDataLst>
          </p:nvPr>
        </p:nvSpPr>
        <p:spPr bwMode="auto">
          <a:xfrm>
            <a:off x="7721600" y="3517900"/>
            <a:ext cx="295275" cy="28575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5"/>
            </p:custDataLst>
          </p:nvPr>
        </p:nvSpPr>
        <p:spPr>
          <a:xfrm>
            <a:off x="6672263" y="1760538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8121650" y="3442335"/>
            <a:ext cx="3707130" cy="40513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对比情况</a:t>
            </a:r>
            <a:endParaRPr lang="zh-CN" altLang="en-US" sz="2100" b="1" spc="300" noProof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7"/>
            </p:custDataLst>
          </p:nvPr>
        </p:nvSpPr>
        <p:spPr>
          <a:xfrm>
            <a:off x="7854950" y="5170805"/>
            <a:ext cx="3707130" cy="40513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结论及修改建议</a:t>
            </a:r>
            <a:endParaRPr lang="zh-CN" altLang="en-US" sz="2100" b="1" spc="300" noProof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方案修改背景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1020" y="1061085"/>
            <a:ext cx="1080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修改背景：为使慢病专员的考核方案更能体现对顾客的服务及价值形成闭环，充分体现好关系带来好生意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600200"/>
            <a:ext cx="10284460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整体数据对比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85" y="6753860"/>
            <a:ext cx="1108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endParaRPr lang="zh-CN" altLang="zh-CN"/>
          </a:p>
          <a:p>
            <a:endParaRPr lang="zh-CN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2667000"/>
            <a:ext cx="9490075" cy="3589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9440" y="1018540"/>
            <a:ext cx="96926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慢病专员工资方案</a:t>
            </a:r>
            <a:r>
              <a:rPr lang="en-US" altLang="zh-CN">
                <a:sym typeface="+mn-ea"/>
              </a:rPr>
              <a:t>1.0</a:t>
            </a:r>
            <a:r>
              <a:rPr lang="zh-CN" altLang="en-US">
                <a:sym typeface="+mn-ea"/>
              </a:rPr>
              <a:t>、</a:t>
            </a:r>
            <a:r>
              <a:rPr lang="en-US" altLang="zh-CN"/>
              <a:t>2.0.</a:t>
            </a:r>
            <a:r>
              <a:rPr lang="zh-CN" altLang="en-US"/>
              <a:t>、</a:t>
            </a:r>
            <a:r>
              <a:rPr lang="en-US" altLang="zh-CN"/>
              <a:t>3.0</a:t>
            </a:r>
            <a:r>
              <a:rPr lang="zh-CN" altLang="en-US"/>
              <a:t>版本情况如下：</a:t>
            </a:r>
            <a:br>
              <a:rPr lang="zh-CN" altLang="en-US"/>
            </a:br>
            <a:r>
              <a:rPr lang="en-US" altLang="zh-CN"/>
              <a:t>1</a:t>
            </a:r>
            <a:r>
              <a:rPr lang="zh-CN" altLang="en-US"/>
              <a:t>、月度人均工资有所提升，分别为</a:t>
            </a:r>
            <a:r>
              <a:rPr lang="en-US" altLang="zh-CN"/>
              <a:t>3309</a:t>
            </a:r>
            <a:r>
              <a:rPr lang="zh-CN" altLang="en-US"/>
              <a:t>元、</a:t>
            </a:r>
            <a:r>
              <a:rPr lang="en-US" altLang="zh-CN"/>
              <a:t>3963</a:t>
            </a:r>
            <a:r>
              <a:rPr lang="zh-CN" altLang="en-US"/>
              <a:t>元、</a:t>
            </a:r>
            <a:r>
              <a:rPr lang="en-US" altLang="zh-CN"/>
              <a:t>4249</a:t>
            </a:r>
            <a:r>
              <a:rPr lang="zh-CN" altLang="en-US"/>
              <a:t>元</a:t>
            </a:r>
            <a:br>
              <a:rPr lang="zh-CN" altLang="en-US"/>
            </a:br>
            <a:r>
              <a:rPr lang="en-US" altLang="zh-CN"/>
              <a:t>2</a:t>
            </a:r>
            <a:r>
              <a:rPr lang="zh-CN" altLang="en-US"/>
              <a:t>、活跃率约有下降，但</a:t>
            </a:r>
            <a:r>
              <a:rPr lang="en-US" altLang="zh-CN"/>
              <a:t>3.0</a:t>
            </a:r>
            <a:r>
              <a:rPr lang="zh-CN" altLang="en-US"/>
              <a:t>版本减缓了活跃率下降的情况，分别为</a:t>
            </a:r>
            <a:r>
              <a:rPr lang="en-US" altLang="zh-CN"/>
              <a:t>62.3%</a:t>
            </a:r>
            <a:r>
              <a:rPr lang="zh-CN" altLang="en-US"/>
              <a:t>、</a:t>
            </a:r>
            <a:r>
              <a:rPr lang="en-US" altLang="zh-CN"/>
              <a:t>60%</a:t>
            </a:r>
            <a:r>
              <a:rPr lang="zh-CN" altLang="en-US"/>
              <a:t>、</a:t>
            </a:r>
            <a:r>
              <a:rPr lang="en-US" altLang="zh-CN"/>
              <a:t>59.7%</a:t>
            </a:r>
            <a:br>
              <a:rPr lang="en-US" altLang="zh-CN"/>
            </a:br>
            <a:r>
              <a:rPr lang="en-US" altLang="zh-CN"/>
              <a:t>3</a:t>
            </a:r>
            <a:r>
              <a:rPr lang="zh-CN" altLang="en-US"/>
              <a:t>、转化率约有下降，但</a:t>
            </a:r>
            <a:r>
              <a:rPr lang="en-US" altLang="zh-CN"/>
              <a:t>3.0</a:t>
            </a:r>
            <a:r>
              <a:rPr lang="zh-CN" altLang="en-US"/>
              <a:t>版本减缓了下降速度，分别为</a:t>
            </a:r>
            <a:r>
              <a:rPr lang="en-US" altLang="zh-CN"/>
              <a:t>55.6%</a:t>
            </a:r>
            <a:r>
              <a:rPr lang="zh-CN" altLang="en-US"/>
              <a:t>、</a:t>
            </a:r>
            <a:r>
              <a:rPr lang="en-US" altLang="zh-CN"/>
              <a:t>53.2%</a:t>
            </a:r>
            <a:r>
              <a:rPr lang="zh-CN" altLang="en-US"/>
              <a:t>、</a:t>
            </a:r>
            <a:r>
              <a:rPr lang="en-US" altLang="zh-CN"/>
              <a:t>52.6%</a:t>
            </a:r>
            <a:br>
              <a:rPr lang="en-US" altLang="zh-CN"/>
            </a:br>
            <a:r>
              <a:rPr lang="en-US" altLang="zh-CN"/>
              <a:t>4</a:t>
            </a:r>
            <a:r>
              <a:rPr lang="zh-CN" altLang="en-US"/>
              <a:t>、单客产值提升明显，分别为</a:t>
            </a:r>
            <a:r>
              <a:rPr lang="en-US" altLang="zh-CN"/>
              <a:t>262</a:t>
            </a:r>
            <a:r>
              <a:rPr lang="zh-CN" altLang="en-US"/>
              <a:t>元、</a:t>
            </a:r>
            <a:r>
              <a:rPr lang="en-US" altLang="zh-CN"/>
              <a:t>268</a:t>
            </a:r>
            <a:r>
              <a:rPr lang="zh-CN" altLang="en-US"/>
              <a:t>元、</a:t>
            </a:r>
            <a:r>
              <a:rPr lang="en-US" altLang="zh-CN"/>
              <a:t>279</a:t>
            </a:r>
            <a:r>
              <a:rPr lang="zh-CN" altLang="en-US"/>
              <a:t>元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349240" y="6385560"/>
            <a:ext cx="6202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备注：</a:t>
            </a:r>
            <a:r>
              <a:rPr lang="en-US" altLang="zh-CN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89</a:t>
            </a: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家</a:t>
            </a:r>
            <a:r>
              <a:rPr lang="en-US" altLang="zh-CN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月</a:t>
            </a:r>
            <a:r>
              <a:rPr lang="en-US" altLang="zh-CN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---11</a:t>
            </a: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月慢病专员持续在岗的门店相关数据</a:t>
            </a:r>
            <a:b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US" altLang="zh-CN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、一</a:t>
            </a:r>
            <a:r>
              <a:rPr lang="en-US" altLang="zh-CN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个月为一个截点展现</a:t>
            </a:r>
            <a:endParaRPr lang="zh-CN" altLang="en-US" sz="12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考核项目对比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72770" y="918845"/>
          <a:ext cx="10473055" cy="625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10"/>
                <a:gridCol w="2697480"/>
                <a:gridCol w="2124710"/>
                <a:gridCol w="2124710"/>
                <a:gridCol w="2125345"/>
              </a:tblGrid>
              <a:tr h="26289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考核项目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2.0版本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3.0版本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4.0版本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基本工资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底薪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700-900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级别津贴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300-600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200-700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 rowSpan="1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项目工资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建档数（包含档案的合理整理）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上不封顶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检测及回访报告推送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建档顾客的复购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有效电话回访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健康检测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解决方案输出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社区活动、小班教育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培训通过情况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区域公共形象与门店日常工作配合度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拜访顾客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活跃率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流失率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员工知识教育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销售工资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爆品销售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2000封顶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2000封顶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品类销售额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8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品类毛利额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其他品类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单客产值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全员工资均值对比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85" y="6753860"/>
            <a:ext cx="1108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endParaRPr lang="zh-CN" altLang="zh-CN"/>
          </a:p>
          <a:p>
            <a:endParaRPr lang="zh-CN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21005" y="1417955"/>
          <a:ext cx="11002645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365"/>
                <a:gridCol w="1104900"/>
                <a:gridCol w="1106805"/>
                <a:gridCol w="1104900"/>
                <a:gridCol w="1105535"/>
                <a:gridCol w="1105535"/>
                <a:gridCol w="1105535"/>
                <a:gridCol w="1105535"/>
                <a:gridCol w="1105535"/>
              </a:tblGrid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全员的工资变化对比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基本工资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项目工资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1628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会员维护工资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1461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1393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1880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销售奖金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1054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934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2999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2821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3172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3639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3618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做的好的门店数据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85" y="6753860"/>
            <a:ext cx="1108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endParaRPr lang="zh-CN" altLang="zh-CN"/>
          </a:p>
          <a:p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397000"/>
            <a:ext cx="10741660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做的不好的门店数据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85" y="6753860"/>
            <a:ext cx="1108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endParaRPr lang="zh-CN" altLang="zh-CN"/>
          </a:p>
          <a:p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164590"/>
            <a:ext cx="1063752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结论与修改建议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85" y="6753860"/>
            <a:ext cx="1108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endParaRPr lang="zh-CN" altLang="zh-CN"/>
          </a:p>
          <a:p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01395" y="2737485"/>
            <a:ext cx="91998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修改建议：</a:t>
            </a:r>
            <a:br>
              <a:rPr lang="zh-CN" altLang="en-US" sz="2000"/>
            </a:br>
            <a:r>
              <a:rPr lang="en-US" altLang="zh-CN" sz="2000"/>
              <a:t>1</a:t>
            </a:r>
            <a:r>
              <a:rPr lang="zh-CN" altLang="en-US" sz="2000"/>
              <a:t>、对体现好关系的指标：活跃率、转化率的考核还需要强化考核、宣讲</a:t>
            </a:r>
            <a:br>
              <a:rPr lang="zh-CN" altLang="en-US" sz="2000"/>
            </a:br>
            <a:r>
              <a:rPr lang="en-US" altLang="zh-CN" sz="2000"/>
              <a:t>2</a:t>
            </a:r>
            <a:r>
              <a:rPr lang="zh-CN" altLang="en-US" sz="2000"/>
              <a:t>、服务动作的考核建议以计量考核核算工资，以任务值下发会有下偏差的情况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、数据真实性需要借助系统考核</a:t>
            </a:r>
            <a:br>
              <a:rPr lang="zh-CN" altLang="en-US" sz="2000"/>
            </a:br>
            <a:r>
              <a:rPr lang="en-US" altLang="zh-CN" sz="2000"/>
              <a:t>4</a:t>
            </a:r>
            <a:r>
              <a:rPr lang="zh-CN" altLang="en-US" sz="2000"/>
              <a:t>、对工资明细标准还需进一步优化调整，如：底薪、社区活动等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41425" y="1340485"/>
            <a:ext cx="9085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br>
              <a:rPr lang="zh-CN" altLang="en-US"/>
            </a:br>
            <a:r>
              <a:rPr lang="en-US" altLang="zh-CN"/>
              <a:t>4.0</a:t>
            </a:r>
            <a:r>
              <a:rPr lang="zh-CN" altLang="en-US"/>
              <a:t>版本对比前两版本在考核上形成闭环，对专员服务顾客结果体现可更好的跟踪指导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h_i*1_2_1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a*1_1_1"/>
  <p:tag name="KSO_WM_UNIT_LAYERLEVEL" val="1_1_1"/>
  <p:tag name="KSO_WM_UNIT_VALUE" val="1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ISCONTENTSTITLE" val="0"/>
  <p:tag name="KSO_WM_DIAGRAM_GROUP_CODE" val="n1-1"/>
  <p:tag name="KSO_WM_UNIT_TYPE" val="n_h_a"/>
  <p:tag name="KSO_WM_UNIT_INDEX" val="1_1_1"/>
  <p:tag name="KSO_WM_UNIT_NOCLEAR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diagram"/>
  <p:tag name="KSO_WM_TEMPLATE_INDEX" val="20188089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0*133.922"/>
  <p:tag name="KSO_WM_SLIDE_SIZE" val="907.125*307.745"/>
  <p:tag name="KSO_WM_SLIDE_ID" val="diagram20188089_2"/>
  <p:tag name="KSO_WM_DIAGRAM_GROUP_CODE" val="n1-1"/>
  <p:tag name="KSO_WM_SLIDE_DIAGTYPE" val="n"/>
  <p:tag name="KSO_WM_TEMPLATE_SUBCATEGORY" val="0"/>
</p:tagLst>
</file>

<file path=ppt/tags/tag111.xml><?xml version="1.0" encoding="utf-8"?>
<p:tagLst xmlns:p="http://schemas.openxmlformats.org/presentationml/2006/main">
  <p:tag name="KSO_WM_UNIT_TABLE_BEAUTIFY" val="smartTable{3ae9021a-9d5c-43b8-a16e-a449000ea395}"/>
</p:tagLst>
</file>

<file path=ppt/tags/tag112.xml><?xml version="1.0" encoding="utf-8"?>
<p:tagLst xmlns:p="http://schemas.openxmlformats.org/presentationml/2006/main">
  <p:tag name="KSO_WM_UNIT_TABLE_BEAUTIFY" val="smartTable{2005957d-3907-41b8-8a1d-88d2cc2555a4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SLIDE_MODEL_TYPE" val="cover"/>
</p:tagLst>
</file>

<file path=ppt/tags/tag94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i*1_2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EMPLATE_CATEGORY" val="diagram"/>
  <p:tag name="KSO_WM_TEMPLATE_INDEX" val="20188089"/>
  <p:tag name="KSO_WM_UNIT_TYPE" val="n_h_h_i"/>
  <p:tag name="KSO_WM_UNIT_INDEX" val="1_2_3_2"/>
  <p:tag name="KSO_WM_UNIT_ID" val="diagram20188089_2*n_h_h_i*1_2_3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diagram"/>
  <p:tag name="KSO_WM_TEMPLATE_INDEX" val="20188089"/>
  <p:tag name="KSO_WM_UNIT_ID" val="diagram20188089_2*n_h_h_i*1_2_2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演示</Application>
  <PresentationFormat>宽屏</PresentationFormat>
  <Paragraphs>319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思源黑体 CN Bold</vt:lpstr>
      <vt:lpstr>黑体</vt:lpstr>
      <vt:lpstr>Wingdings</vt:lpstr>
      <vt:lpstr>Arial Unicode MS</vt:lpstr>
      <vt:lpstr>Office 主题​​</vt:lpstr>
      <vt:lpstr>自定义设计方案</vt:lpstr>
      <vt:lpstr>PowerPoint 演示文稿</vt:lpstr>
      <vt:lpstr>PowerPoint 演示文稿</vt:lpstr>
      <vt:lpstr>背景</vt:lpstr>
      <vt:lpstr>整体数据</vt:lpstr>
      <vt:lpstr>背景</vt:lpstr>
      <vt:lpstr>整体数据</vt:lpstr>
      <vt:lpstr>整体数据</vt:lpstr>
      <vt:lpstr>做的好的门店数据</vt:lpstr>
      <vt:lpstr>做的不好的门店数据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饶兰芬</cp:lastModifiedBy>
  <cp:revision>153</cp:revision>
  <dcterms:created xsi:type="dcterms:W3CDTF">2019-06-19T02:08:00Z</dcterms:created>
  <dcterms:modified xsi:type="dcterms:W3CDTF">2019-11-29T11:06:50Z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