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.xml" ContentType="application/vnd.openxmlformats-officedocument.presentationml.slideLayou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.xml" ContentType="application/vnd.openxmlformats-officedocument.presentationml.slideLayout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4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5.xml" ContentType="application/vnd.openxmlformats-officedocument.presentationml.slideLayout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slideLayouts/slideLayout6.xml" ContentType="application/vnd.openxmlformats-officedocument.presentationml.slideLayou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7.xml" ContentType="application/vnd.openxmlformats-officedocument.presentationml.slideLayou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8.xml" ContentType="application/vnd.openxmlformats-officedocument.presentationml.slideLayou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Layouts/slideLayout9.xml" ContentType="application/vnd.openxmlformats-officedocument.presentationml.slideLayout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slideLayouts/slideLayout11.xml" ContentType="application/vnd.openxmlformats-officedocument.presentationml.slideLayout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64.xml" ContentType="application/vnd.openxmlformats-officedocument.presentationml.tags+xml"/>
  <Override PartName="/ppt/slides/slide3.xml" ContentType="application/vnd.openxmlformats-officedocument.presentationml.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65.xml" ContentType="application/vnd.openxmlformats-officedocument.presentationml.tags+xml"/>
  <Override PartName="/ppt/slides/slide4.xml" ContentType="application/vnd.openxmlformats-officedocument.presentationml.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66.xml" ContentType="application/vnd.openxmlformats-officedocument.presentationml.tags+xml"/>
  <Override PartName="/ppt/slides/slide5.xml" ContentType="application/vnd.openxmlformats-officedocument.presentationml.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67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DCDCDC"/>
    <a:srgbClr val="F0F0F0"/>
    <a:srgbClr val="E6E6E6"/>
    <a:srgbClr val="C8C8C8"/>
    <a:srgbClr val="FFFFFF"/>
    <a:srgbClr val="FAFAFA"/>
    <a:srgbClr val="BEBE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hoebe\Documents\WXWork\1688851873438230\Cache\File\2019-09\&#22522;&#30784;&#25968;&#25454;v1.0_20190902.xls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hoebe\Documents\WXWork\1688851873438230\Cache\File\2019-09\&#22522;&#30784;&#25968;&#25454;v1.0_20190902.xls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hoebe\Documents\WXWork\1688851873438230\Cache\File\2019-09\&#22522;&#30784;&#25968;&#25454;v1.0_20190902.xls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hoebe\Documents\WXWork\1688851873438230\Cache\File\2019-09\&#22522;&#30784;&#25968;&#25454;v1.0_20190902.xls" TargetMode="External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hoebe\Documents\WXWork\1688851873438230\Cache\File\2019-09\&#22522;&#30784;&#25968;&#25454;v1.0_20190902.xls" TargetMode="External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hoebe\Documents\WXWork\1688851873438230\Cache\File\2019-09\&#22522;&#30784;&#25968;&#25454;v1.0_20190902.xls" TargetMode="External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hoebe\Documents\WXWork\1688851873438230\Cache\File\2019-09\&#22522;&#30784;&#25968;&#25454;v1.0_20190902.xls" TargetMode="External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hoebe\Documents\WXWork\1688851873438230\Cache\File\2019-09\&#22522;&#30784;&#25968;&#25454;v1.0_20190902.xls" TargetMode="External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总销售的占比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[基础数据v1.0_20190902.xls]慢病店对比非慢病店!$B$2</c:f>
              <c:strCache>
                <c:ptCount val="1"/>
                <c:pt idx="0">
                  <c:v>慢病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[基础数据v1.0_20190902.xls]慢病店对比非慢病店!$C$1:$E$1</c:f>
              <c:strCache>
                <c:ptCount val="3"/>
                <c:pt idx="0">
                  <c:v>糖品占比总销售</c:v>
                </c:pt>
                <c:pt idx="1">
                  <c:v>胰岛素占比总销售</c:v>
                </c:pt>
                <c:pt idx="2">
                  <c:v>诺和产品占比总销售</c:v>
                </c:pt>
              </c:strCache>
            </c:strRef>
          </c:cat>
          <c:val>
            <c:numRef>
              <c:f>[基础数据v1.0_20190902.xls]慢病店对比非慢病店!$C$2:$E$2</c:f>
              <c:numCache>
                <c:formatCode>0.00%</c:formatCode>
                <c:ptCount val="3"/>
                <c:pt idx="0">
                  <c:v>0.0484814955378001</c:v>
                </c:pt>
                <c:pt idx="1">
                  <c:v>0.0166706367130168</c:v>
                </c:pt>
                <c:pt idx="2">
                  <c:v>0.00646837343177587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[基础数据v1.0_20190902.xls]慢病店对比非慢病店!$B$3</c:f>
              <c:strCache>
                <c:ptCount val="1"/>
                <c:pt idx="0">
                  <c:v>非慢病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[基础数据v1.0_20190902.xls]慢病店对比非慢病店!$C$1:$E$1</c:f>
              <c:strCache>
                <c:ptCount val="3"/>
                <c:pt idx="0">
                  <c:v>糖品占比总销售</c:v>
                </c:pt>
                <c:pt idx="1">
                  <c:v>胰岛素占比总销售</c:v>
                </c:pt>
                <c:pt idx="2">
                  <c:v>诺和产品占比总销售</c:v>
                </c:pt>
              </c:strCache>
            </c:strRef>
          </c:cat>
          <c:val>
            <c:numRef>
              <c:f>[基础数据v1.0_20190902.xls]慢病店对比非慢病店!$C$3:$E$3</c:f>
              <c:numCache>
                <c:formatCode>0.00%</c:formatCode>
                <c:ptCount val="3"/>
                <c:pt idx="0">
                  <c:v>0.0394389499965837</c:v>
                </c:pt>
                <c:pt idx="1">
                  <c:v>0.00837459616965647</c:v>
                </c:pt>
                <c:pt idx="2">
                  <c:v>0.00375472190833458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54715208"/>
        <c:axId val="51020122"/>
      </c:lineChart>
      <c:catAx>
        <c:axId val="4547152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020122"/>
        <c:crosses val="autoZero"/>
        <c:auto val="1"/>
        <c:lblAlgn val="ctr"/>
        <c:lblOffset val="100"/>
        <c:noMultiLvlLbl val="0"/>
      </c:catAx>
      <c:valAx>
        <c:axId val="510201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54715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品类销售中的占比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[基础数据v1.0_20190902.xls]慢病店对比非慢病店!$B$2</c:f>
              <c:strCache>
                <c:ptCount val="1"/>
                <c:pt idx="0">
                  <c:v>慢病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[基础数据v1.0_20190902.xls]慢病店对比非慢病店!$F$1:$G$1</c:f>
              <c:strCache>
                <c:ptCount val="2"/>
                <c:pt idx="0">
                  <c:v>胰岛素占比糖品类销售</c:v>
                </c:pt>
                <c:pt idx="1">
                  <c:v>诺和产品占比胰岛素销售</c:v>
                </c:pt>
              </c:strCache>
            </c:strRef>
          </c:cat>
          <c:val>
            <c:numRef>
              <c:f>[基础数据v1.0_20190902.xls]慢病店对比非慢病店!$F$2:$G$2</c:f>
              <c:numCache>
                <c:formatCode>0.00%</c:formatCode>
                <c:ptCount val="2"/>
                <c:pt idx="0">
                  <c:v>0.343855661383611</c:v>
                </c:pt>
                <c:pt idx="1">
                  <c:v>0.388009980850054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[基础数据v1.0_20190902.xls]慢病店对比非慢病店!$B$3</c:f>
              <c:strCache>
                <c:ptCount val="1"/>
                <c:pt idx="0">
                  <c:v>非慢病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[基础数据v1.0_20190902.xls]慢病店对比非慢病店!$F$1:$G$1</c:f>
              <c:strCache>
                <c:ptCount val="2"/>
                <c:pt idx="0">
                  <c:v>胰岛素占比糖品类销售</c:v>
                </c:pt>
                <c:pt idx="1">
                  <c:v>诺和产品占比胰岛素销售</c:v>
                </c:pt>
              </c:strCache>
            </c:strRef>
          </c:cat>
          <c:val>
            <c:numRef>
              <c:f>[基础数据v1.0_20190902.xls]慢病店对比非慢病店!$F$3:$G$3</c:f>
              <c:numCache>
                <c:formatCode>0.00%</c:formatCode>
                <c:ptCount val="2"/>
                <c:pt idx="0">
                  <c:v>0.212343284250263</c:v>
                </c:pt>
                <c:pt idx="1">
                  <c:v>0.448346622603607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35012518"/>
        <c:axId val="890655367"/>
      </c:lineChart>
      <c:catAx>
        <c:axId val="93501251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0655367"/>
        <c:crosses val="autoZero"/>
        <c:auto val="1"/>
        <c:lblAlgn val="ctr"/>
        <c:lblOffset val="100"/>
        <c:noMultiLvlLbl val="0"/>
      </c:catAx>
      <c:valAx>
        <c:axId val="890655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3501251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门店占比合计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[基础数据v1.0_20190902.xls]慢病店对比非慢病店!$B$6</c:f>
              <c:strCache>
                <c:ptCount val="1"/>
                <c:pt idx="0">
                  <c:v>2016年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[基础数据v1.0_20190902.xls]慢病店对比非慢病店!$C$5:$I$5</c:f>
              <c:strCache>
                <c:ptCount val="3"/>
                <c:pt idx="0">
                  <c:v>糖品占比总销售</c:v>
                </c:pt>
                <c:pt idx="1">
                  <c:v>胰岛素占比总销售</c:v>
                </c:pt>
                <c:pt idx="2">
                  <c:v>诺和产品占比总销售</c:v>
                </c:pt>
              </c:strCache>
            </c:strRef>
          </c:cat>
          <c:val>
            <c:numRef>
              <c:f>[基础数据v1.0_20190902.xls]慢病店对比非慢病店!$C$6:$I$6</c:f>
              <c:numCache>
                <c:formatCode>0.00%</c:formatCode>
                <c:ptCount val="3"/>
                <c:pt idx="0">
                  <c:v>0.0380552412189396</c:v>
                </c:pt>
                <c:pt idx="1">
                  <c:v>0.0102235163011013</c:v>
                </c:pt>
                <c:pt idx="2">
                  <c:v>0.0046438777689147</c:v>
                </c:pt>
              </c:numCache>
            </c:numRef>
          </c:val>
        </c:ser>
        <c:ser>
          <c:idx val="1"/>
          <c:order val="1"/>
          <c:tx>
            <c:strRef>
              <c:f>[基础数据v1.0_20190902.xls]慢病店对比非慢病店!$B$7</c:f>
              <c:strCache>
                <c:ptCount val="1"/>
                <c:pt idx="0">
                  <c:v>2017年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[基础数据v1.0_20190902.xls]慢病店对比非慢病店!$C$5:$I$5</c:f>
              <c:strCache>
                <c:ptCount val="3"/>
                <c:pt idx="0">
                  <c:v>糖品占比总销售</c:v>
                </c:pt>
                <c:pt idx="1">
                  <c:v>胰岛素占比总销售</c:v>
                </c:pt>
                <c:pt idx="2">
                  <c:v>诺和产品占比总销售</c:v>
                </c:pt>
              </c:strCache>
            </c:strRef>
          </c:cat>
          <c:val>
            <c:numRef>
              <c:f>[基础数据v1.0_20190902.xls]慢病店对比非慢病店!$C$7:$I$7</c:f>
              <c:numCache>
                <c:formatCode>0.00%</c:formatCode>
                <c:ptCount val="3"/>
                <c:pt idx="0">
                  <c:v>0.0385986270092576</c:v>
                </c:pt>
                <c:pt idx="1">
                  <c:v>0.00961725639264764</c:v>
                </c:pt>
                <c:pt idx="2">
                  <c:v>0.00422604793279404</c:v>
                </c:pt>
              </c:numCache>
            </c:numRef>
          </c:val>
        </c:ser>
        <c:ser>
          <c:idx val="2"/>
          <c:order val="2"/>
          <c:tx>
            <c:strRef>
              <c:f>[基础数据v1.0_20190902.xls]慢病店对比非慢病店!$B$8</c:f>
              <c:strCache>
                <c:ptCount val="1"/>
                <c:pt idx="0">
                  <c:v>2018年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[基础数据v1.0_20190902.xls]慢病店对比非慢病店!$C$5:$I$5</c:f>
              <c:strCache>
                <c:ptCount val="3"/>
                <c:pt idx="0">
                  <c:v>糖品占比总销售</c:v>
                </c:pt>
                <c:pt idx="1">
                  <c:v>胰岛素占比总销售</c:v>
                </c:pt>
                <c:pt idx="2">
                  <c:v>诺和产品占比总销售</c:v>
                </c:pt>
              </c:strCache>
            </c:strRef>
          </c:cat>
          <c:val>
            <c:numRef>
              <c:f>[基础数据v1.0_20190902.xls]慢病店对比非慢病店!$C$8:$I$8</c:f>
              <c:numCache>
                <c:formatCode>0.00%</c:formatCode>
                <c:ptCount val="3"/>
                <c:pt idx="0">
                  <c:v>0.0426559915659376</c:v>
                </c:pt>
                <c:pt idx="1">
                  <c:v>0.00979811510238765</c:v>
                </c:pt>
                <c:pt idx="2">
                  <c:v>0.00412765677121828</c:v>
                </c:pt>
              </c:numCache>
            </c:numRef>
          </c:val>
        </c:ser>
        <c:ser>
          <c:idx val="3"/>
          <c:order val="3"/>
          <c:tx>
            <c:strRef>
              <c:f>[基础数据v1.0_20190902.xls]慢病店对比非慢病店!$B$9</c:f>
              <c:strCache>
                <c:ptCount val="1"/>
                <c:pt idx="0">
                  <c:v>2019年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[基础数据v1.0_20190902.xls]慢病店对比非慢病店!$C$5:$I$5</c:f>
              <c:strCache>
                <c:ptCount val="3"/>
                <c:pt idx="0">
                  <c:v>糖品占比总销售</c:v>
                </c:pt>
                <c:pt idx="1">
                  <c:v>胰岛素占比总销售</c:v>
                </c:pt>
                <c:pt idx="2">
                  <c:v>诺和产品占比总销售</c:v>
                </c:pt>
              </c:strCache>
            </c:strRef>
          </c:cat>
          <c:val>
            <c:numRef>
              <c:f>[基础数据v1.0_20190902.xls]慢病店对比非慢病店!$C$9:$I$9</c:f>
              <c:numCache>
                <c:formatCode>0.00%</c:formatCode>
                <c:ptCount val="3"/>
                <c:pt idx="0">
                  <c:v>0.0446312940975081</c:v>
                </c:pt>
                <c:pt idx="1">
                  <c:v>0.00954512836052011</c:v>
                </c:pt>
                <c:pt idx="2">
                  <c:v>0.00390040291684107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166370"/>
        <c:axId val="956188480"/>
      </c:barChart>
      <c:catAx>
        <c:axId val="53916637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56188480"/>
        <c:crosses val="autoZero"/>
        <c:auto val="1"/>
        <c:lblAlgn val="ctr"/>
        <c:lblOffset val="100"/>
        <c:noMultiLvlLbl val="0"/>
      </c:catAx>
      <c:valAx>
        <c:axId val="95618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916637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占比统计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[基础数据v1.0_20190902.xls]慢病店会员分析!$A$2</c:f>
              <c:strCache>
                <c:ptCount val="1"/>
                <c:pt idx="0">
                  <c:v>2016年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[基础数据v1.0_20190902.xls]慢病店会员分析!$B$1:$T$1</c:f>
              <c:strCache>
                <c:ptCount val="3"/>
                <c:pt idx="0">
                  <c:v>糖尿病销售占比</c:v>
                </c:pt>
                <c:pt idx="1">
                  <c:v>胰岛素销售占比</c:v>
                </c:pt>
                <c:pt idx="2">
                  <c:v>诺和诺德销售占比</c:v>
                </c:pt>
              </c:strCache>
            </c:strRef>
          </c:cat>
          <c:val>
            <c:numRef>
              <c:f>[基础数据v1.0_20190902.xls]慢病店会员分析!$B$2:$T$2</c:f>
              <c:numCache>
                <c:formatCode>0.00%</c:formatCode>
                <c:ptCount val="3"/>
                <c:pt idx="0">
                  <c:v>0.0454845428268843</c:v>
                </c:pt>
                <c:pt idx="1">
                  <c:v>0.0145563746100225</c:v>
                </c:pt>
                <c:pt idx="2">
                  <c:v>0.00562065839133143</c:v>
                </c:pt>
              </c:numCache>
            </c:numRef>
          </c:val>
        </c:ser>
        <c:ser>
          <c:idx val="1"/>
          <c:order val="1"/>
          <c:tx>
            <c:strRef>
              <c:f>[基础数据v1.0_20190902.xls]慢病店会员分析!$A$3</c:f>
              <c:strCache>
                <c:ptCount val="1"/>
                <c:pt idx="0">
                  <c:v>2017年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[基础数据v1.0_20190902.xls]慢病店会员分析!$B$1:$T$1</c:f>
              <c:strCache>
                <c:ptCount val="3"/>
                <c:pt idx="0">
                  <c:v>糖尿病销售占比</c:v>
                </c:pt>
                <c:pt idx="1">
                  <c:v>胰岛素销售占比</c:v>
                </c:pt>
                <c:pt idx="2">
                  <c:v>诺和诺德销售占比</c:v>
                </c:pt>
              </c:strCache>
            </c:strRef>
          </c:cat>
          <c:val>
            <c:numRef>
              <c:f>[基础数据v1.0_20190902.xls]慢病店会员分析!$B$3:$T$3</c:f>
              <c:numCache>
                <c:formatCode>0.00%</c:formatCode>
                <c:ptCount val="3"/>
                <c:pt idx="0">
                  <c:v>0.0463988977494843</c:v>
                </c:pt>
                <c:pt idx="1">
                  <c:v>0.0153691075211798</c:v>
                </c:pt>
                <c:pt idx="2">
                  <c:v>0.00588072541107785</c:v>
                </c:pt>
              </c:numCache>
            </c:numRef>
          </c:val>
        </c:ser>
        <c:ser>
          <c:idx val="2"/>
          <c:order val="2"/>
          <c:tx>
            <c:strRef>
              <c:f>[基础数据v1.0_20190902.xls]慢病店会员分析!$A$4</c:f>
              <c:strCache>
                <c:ptCount val="1"/>
                <c:pt idx="0">
                  <c:v>2018年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[基础数据v1.0_20190902.xls]慢病店会员分析!$B$1:$T$1</c:f>
              <c:strCache>
                <c:ptCount val="3"/>
                <c:pt idx="0">
                  <c:v>糖尿病销售占比</c:v>
                </c:pt>
                <c:pt idx="1">
                  <c:v>胰岛素销售占比</c:v>
                </c:pt>
                <c:pt idx="2">
                  <c:v>诺和诺德销售占比</c:v>
                </c:pt>
              </c:strCache>
            </c:strRef>
          </c:cat>
          <c:val>
            <c:numRef>
              <c:f>[基础数据v1.0_20190902.xls]慢病店会员分析!$B$4:$T$4</c:f>
              <c:numCache>
                <c:formatCode>0.00%</c:formatCode>
                <c:ptCount val="3"/>
                <c:pt idx="0">
                  <c:v>0.0537273521085857</c:v>
                </c:pt>
                <c:pt idx="1">
                  <c:v>0.0167523179313617</c:v>
                </c:pt>
                <c:pt idx="2">
                  <c:v>0.00607841068499151</c:v>
                </c:pt>
              </c:numCache>
            </c:numRef>
          </c:val>
        </c:ser>
        <c:ser>
          <c:idx val="3"/>
          <c:order val="3"/>
          <c:tx>
            <c:strRef>
              <c:f>[基础数据v1.0_20190902.xls]慢病店会员分析!$A$5</c:f>
              <c:strCache>
                <c:ptCount val="1"/>
                <c:pt idx="0">
                  <c:v>2019年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[基础数据v1.0_20190902.xls]慢病店会员分析!$B$1:$T$1</c:f>
              <c:strCache>
                <c:ptCount val="3"/>
                <c:pt idx="0">
                  <c:v>糖尿病销售占比</c:v>
                </c:pt>
                <c:pt idx="1">
                  <c:v>胰岛素销售占比</c:v>
                </c:pt>
                <c:pt idx="2">
                  <c:v>诺和诺德销售占比</c:v>
                </c:pt>
              </c:strCache>
            </c:strRef>
          </c:cat>
          <c:val>
            <c:numRef>
              <c:f>[基础数据v1.0_20190902.xls]慢病店会员分析!$B$5:$T$5</c:f>
              <c:numCache>
                <c:formatCode>0.00%</c:formatCode>
                <c:ptCount val="3"/>
                <c:pt idx="0">
                  <c:v>0.0543133695358994</c:v>
                </c:pt>
                <c:pt idx="1">
                  <c:v>0.0167740731727384</c:v>
                </c:pt>
                <c:pt idx="2">
                  <c:v>0.00565284846165464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9806292"/>
        <c:axId val="431463385"/>
      </c:barChart>
      <c:catAx>
        <c:axId val="7798062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31463385"/>
        <c:crosses val="autoZero"/>
        <c:auto val="1"/>
        <c:lblAlgn val="ctr"/>
        <c:lblOffset val="100"/>
        <c:noMultiLvlLbl val="0"/>
      </c:catAx>
      <c:valAx>
        <c:axId val="43146338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798062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占比统计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[基础数据v1.0_20190902.xls]慢病店会员分析!$A$2</c:f>
              <c:strCache>
                <c:ptCount val="1"/>
                <c:pt idx="0">
                  <c:v>2016年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[基础数据v1.0_20190902.xls]慢病店会员分析!$B$1:$V$1</c:f>
              <c:strCache>
                <c:ptCount val="2"/>
                <c:pt idx="0">
                  <c:v>胰岛素占糖品的比值</c:v>
                </c:pt>
                <c:pt idx="1">
                  <c:v>诺和产品占胰岛素的比值</c:v>
                </c:pt>
              </c:strCache>
            </c:strRef>
          </c:cat>
          <c:val>
            <c:numRef>
              <c:f>[基础数据v1.0_20190902.xls]慢病店会员分析!$B$2:$V$2</c:f>
              <c:numCache>
                <c:formatCode>0.00%</c:formatCode>
                <c:ptCount val="2"/>
                <c:pt idx="0">
                  <c:v>0.32002904075401</c:v>
                </c:pt>
                <c:pt idx="1">
                  <c:v>0.386130375310721</c:v>
                </c:pt>
              </c:numCache>
            </c:numRef>
          </c:val>
        </c:ser>
        <c:ser>
          <c:idx val="1"/>
          <c:order val="1"/>
          <c:tx>
            <c:strRef>
              <c:f>[基础数据v1.0_20190902.xls]慢病店会员分析!$A$3</c:f>
              <c:strCache>
                <c:ptCount val="1"/>
                <c:pt idx="0">
                  <c:v>2017年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[基础数据v1.0_20190902.xls]慢病店会员分析!$B$1:$V$1</c:f>
              <c:strCache>
                <c:ptCount val="2"/>
                <c:pt idx="0">
                  <c:v>胰岛素占糖品的比值</c:v>
                </c:pt>
                <c:pt idx="1">
                  <c:v>诺和产品占胰岛素的比值</c:v>
                </c:pt>
              </c:strCache>
            </c:strRef>
          </c:cat>
          <c:val>
            <c:numRef>
              <c:f>[基础数据v1.0_20190902.xls]慢病店会员分析!$B$3:$V$3</c:f>
              <c:numCache>
                <c:formatCode>0.00%</c:formatCode>
                <c:ptCount val="2"/>
                <c:pt idx="0">
                  <c:v>0.331238634248604</c:v>
                </c:pt>
                <c:pt idx="1">
                  <c:v>0.382632849888894</c:v>
                </c:pt>
              </c:numCache>
            </c:numRef>
          </c:val>
        </c:ser>
        <c:ser>
          <c:idx val="2"/>
          <c:order val="2"/>
          <c:tx>
            <c:strRef>
              <c:f>[基础数据v1.0_20190902.xls]慢病店会员分析!$A$4</c:f>
              <c:strCache>
                <c:ptCount val="1"/>
                <c:pt idx="0">
                  <c:v>2018年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[基础数据v1.0_20190902.xls]慢病店会员分析!$B$1:$V$1</c:f>
              <c:strCache>
                <c:ptCount val="2"/>
                <c:pt idx="0">
                  <c:v>胰岛素占糖品的比值</c:v>
                </c:pt>
                <c:pt idx="1">
                  <c:v>诺和产品占胰岛素的比值</c:v>
                </c:pt>
              </c:strCache>
            </c:strRef>
          </c:cat>
          <c:val>
            <c:numRef>
              <c:f>[基础数据v1.0_20190902.xls]慢病店会员分析!$B$4:$V$4</c:f>
              <c:numCache>
                <c:formatCode>0.00%</c:formatCode>
                <c:ptCount val="2"/>
                <c:pt idx="0">
                  <c:v>0.311802411135104</c:v>
                </c:pt>
                <c:pt idx="1">
                  <c:v>0.362839978914931</c:v>
                </c:pt>
              </c:numCache>
            </c:numRef>
          </c:val>
        </c:ser>
        <c:ser>
          <c:idx val="3"/>
          <c:order val="3"/>
          <c:tx>
            <c:strRef>
              <c:f>[基础数据v1.0_20190902.xls]慢病店会员分析!$A$5</c:f>
              <c:strCache>
                <c:ptCount val="1"/>
                <c:pt idx="0">
                  <c:v>2019年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[基础数据v1.0_20190902.xls]慢病店会员分析!$B$1:$V$1</c:f>
              <c:strCache>
                <c:ptCount val="2"/>
                <c:pt idx="0">
                  <c:v>胰岛素占糖品的比值</c:v>
                </c:pt>
                <c:pt idx="1">
                  <c:v>诺和产品占胰岛素的比值</c:v>
                </c:pt>
              </c:strCache>
            </c:strRef>
          </c:cat>
          <c:val>
            <c:numRef>
              <c:f>[基础数据v1.0_20190902.xls]慢病店会员分析!$B$5:$V$5</c:f>
              <c:numCache>
                <c:formatCode>0.00%</c:formatCode>
                <c:ptCount val="2"/>
                <c:pt idx="0">
                  <c:v>0.308838750312689</c:v>
                </c:pt>
                <c:pt idx="1">
                  <c:v>0.336999153601033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8741362"/>
        <c:axId val="797724402"/>
      </c:barChart>
      <c:catAx>
        <c:axId val="27874136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97724402"/>
        <c:crosses val="autoZero"/>
        <c:auto val="1"/>
        <c:lblAlgn val="ctr"/>
        <c:lblOffset val="100"/>
        <c:noMultiLvlLbl val="0"/>
      </c:catAx>
      <c:valAx>
        <c:axId val="79772440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7874136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人均消费次数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[基础数据v1.0_20190902.xls]慢病店会员分析!$A$2</c:f>
              <c:strCache>
                <c:ptCount val="1"/>
                <c:pt idx="0">
                  <c:v>2016年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[基础数据v1.0_20190902.xls]慢病店会员分析!$B$1:$M$1</c:f>
              <c:strCache>
                <c:ptCount val="4"/>
                <c:pt idx="0">
                  <c:v>总人均消费次数</c:v>
                </c:pt>
                <c:pt idx="1">
                  <c:v>糖尿病会员</c:v>
                </c:pt>
                <c:pt idx="2">
                  <c:v>胰岛素会员</c:v>
                </c:pt>
                <c:pt idx="3">
                  <c:v>诺和诺德会员</c:v>
                </c:pt>
              </c:strCache>
            </c:strRef>
          </c:cat>
          <c:val>
            <c:numRef>
              <c:f>[基础数据v1.0_20190902.xls]慢病店会员分析!$B$2:$M$2</c:f>
            </c:numRef>
          </c:val>
        </c:ser>
        <c:ser>
          <c:idx val="1"/>
          <c:order val="1"/>
          <c:tx>
            <c:strRef>
              <c:f>[基础数据v1.0_20190902.xls]慢病店会员分析!$A$3</c:f>
              <c:strCache>
                <c:ptCount val="1"/>
                <c:pt idx="0">
                  <c:v>2017年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[基础数据v1.0_20190902.xls]慢病店会员分析!$B$1:$M$1</c:f>
              <c:strCache>
                <c:ptCount val="4"/>
                <c:pt idx="0">
                  <c:v>总人均消费次数</c:v>
                </c:pt>
                <c:pt idx="1">
                  <c:v>糖尿病会员</c:v>
                </c:pt>
                <c:pt idx="2">
                  <c:v>胰岛素会员</c:v>
                </c:pt>
                <c:pt idx="3">
                  <c:v>诺和诺德会员</c:v>
                </c:pt>
              </c:strCache>
            </c:strRef>
          </c:cat>
          <c:val>
            <c:numRef>
              <c:f>[基础数据v1.0_20190902.xls]慢病店会员分析!$B$3:$M$3</c:f>
            </c:numRef>
          </c:val>
        </c:ser>
        <c:ser>
          <c:idx val="2"/>
          <c:order val="2"/>
          <c:tx>
            <c:strRef>
              <c:f>[基础数据v1.0_20190902.xls]慢病店会员分析!$A$4</c:f>
              <c:strCache>
                <c:ptCount val="1"/>
                <c:pt idx="0">
                  <c:v>2018年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[基础数据v1.0_20190902.xls]慢病店会员分析!$B$1:$M$1</c:f>
              <c:strCache>
                <c:ptCount val="4"/>
                <c:pt idx="0">
                  <c:v>总人均消费次数</c:v>
                </c:pt>
                <c:pt idx="1">
                  <c:v>糖尿病会员</c:v>
                </c:pt>
                <c:pt idx="2">
                  <c:v>胰岛素会员</c:v>
                </c:pt>
                <c:pt idx="3">
                  <c:v>诺和诺德会员</c:v>
                </c:pt>
              </c:strCache>
            </c:strRef>
          </c:cat>
          <c:val>
            <c:numRef>
              <c:f>[基础数据v1.0_20190902.xls]慢病店会员分析!$B$4:$M$4</c:f>
            </c:numRef>
          </c:val>
        </c:ser>
        <c:ser>
          <c:idx val="3"/>
          <c:order val="3"/>
          <c:tx>
            <c:strRef>
              <c:f>[基础数据v1.0_20190902.xls]慢病店会员分析!$A$5</c:f>
              <c:strCache>
                <c:ptCount val="1"/>
                <c:pt idx="0">
                  <c:v>2019年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[基础数据v1.0_20190902.xls]慢病店会员分析!$B$1:$M$1</c:f>
              <c:strCache>
                <c:ptCount val="4"/>
                <c:pt idx="0">
                  <c:v>总人均消费次数</c:v>
                </c:pt>
                <c:pt idx="1">
                  <c:v>糖尿病会员</c:v>
                </c:pt>
                <c:pt idx="2">
                  <c:v>胰岛素会员</c:v>
                </c:pt>
                <c:pt idx="3">
                  <c:v>诺和诺德会员</c:v>
                </c:pt>
              </c:strCache>
            </c:strRef>
          </c:cat>
          <c:val>
            <c:numRef>
              <c:f>[基础数据v1.0_20190902.xls]慢病店会员分析!$B$5:$M$5</c:f>
            </c:numRef>
          </c:val>
        </c:ser>
        <c:ser>
          <c:idx val="4"/>
          <c:order val="4"/>
          <c:tx>
            <c:strRef>
              <c:f>[基础数据v1.0_20190902.xls]慢病店会员分析!$A$6</c:f>
              <c:strCache>
                <c:ptCount val="1"/>
                <c:pt idx="0">
                  <c:v>合计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[基础数据v1.0_20190902.xls]慢病店会员分析!$B$1:$M$1</c:f>
              <c:strCache>
                <c:ptCount val="4"/>
                <c:pt idx="0">
                  <c:v>总人均消费次数</c:v>
                </c:pt>
                <c:pt idx="1">
                  <c:v>糖尿病会员</c:v>
                </c:pt>
                <c:pt idx="2">
                  <c:v>胰岛素会员</c:v>
                </c:pt>
                <c:pt idx="3">
                  <c:v>诺和诺德会员</c:v>
                </c:pt>
              </c:strCache>
            </c:strRef>
          </c:cat>
          <c:val>
            <c:numRef>
              <c:f>[基础数据v1.0_20190902.xls]慢病店会员分析!$B$6:$M$6</c:f>
              <c:numCache>
                <c:formatCode>0_ </c:formatCode>
                <c:ptCount val="4"/>
                <c:pt idx="0">
                  <c:v>3.82151672136483</c:v>
                </c:pt>
                <c:pt idx="1">
                  <c:v>8.22282404837282</c:v>
                </c:pt>
                <c:pt idx="2">
                  <c:v>8.79745416172009</c:v>
                </c:pt>
                <c:pt idx="3">
                  <c:v>9.81859093730602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1736052"/>
        <c:axId val="597278836"/>
      </c:barChart>
      <c:catAx>
        <c:axId val="6017360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7278836"/>
        <c:crosses val="autoZero"/>
        <c:auto val="1"/>
        <c:lblAlgn val="ctr"/>
        <c:lblOffset val="100"/>
        <c:noMultiLvlLbl val="0"/>
      </c:catAx>
      <c:valAx>
        <c:axId val="5972788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017360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人均关联销售额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[基础数据v1.0_20190902.xls]慢病店会员分析!$B$8</c:f>
              <c:strCache>
                <c:ptCount val="1"/>
                <c:pt idx="0">
                  <c:v>糖尿病会员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[基础数据v1.0_20190902.xls]慢病店会员分析!$A$9:$A$12</c:f>
              <c:strCache>
                <c:ptCount val="4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</c:strCache>
            </c:strRef>
          </c:cat>
          <c:val>
            <c:numRef>
              <c:f>[基础数据v1.0_20190902.xls]慢病店会员分析!$B$9:$B$12</c:f>
              <c:numCache>
                <c:formatCode>General</c:formatCode>
                <c:ptCount val="4"/>
                <c:pt idx="0">
                  <c:v>679.450947989247</c:v>
                </c:pt>
                <c:pt idx="1">
                  <c:v>753.349036739261</c:v>
                </c:pt>
                <c:pt idx="2">
                  <c:v>730.653581424113</c:v>
                </c:pt>
                <c:pt idx="3">
                  <c:v>534.825077910523</c:v>
                </c:pt>
              </c:numCache>
            </c:numRef>
          </c:val>
        </c:ser>
        <c:ser>
          <c:idx val="1"/>
          <c:order val="1"/>
          <c:tx>
            <c:strRef>
              <c:f>[基础数据v1.0_20190902.xls]慢病店会员分析!$C$8</c:f>
              <c:strCache>
                <c:ptCount val="1"/>
                <c:pt idx="0">
                  <c:v>胰岛素会员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[基础数据v1.0_20190902.xls]慢病店会员分析!$A$9:$A$12</c:f>
              <c:strCache>
                <c:ptCount val="4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</c:strCache>
            </c:strRef>
          </c:cat>
          <c:val>
            <c:numRef>
              <c:f>[基础数据v1.0_20190902.xls]慢病店会员分析!$C$9:$C$12</c:f>
              <c:numCache>
                <c:formatCode>General</c:formatCode>
                <c:ptCount val="4"/>
                <c:pt idx="0">
                  <c:v>682.657668803792</c:v>
                </c:pt>
                <c:pt idx="1">
                  <c:v>725.117295005063</c:v>
                </c:pt>
                <c:pt idx="2">
                  <c:v>712.082394267962</c:v>
                </c:pt>
                <c:pt idx="3">
                  <c:v>514.425990549722</c:v>
                </c:pt>
              </c:numCache>
            </c:numRef>
          </c:val>
        </c:ser>
        <c:ser>
          <c:idx val="2"/>
          <c:order val="2"/>
          <c:tx>
            <c:strRef>
              <c:f>[基础数据v1.0_20190902.xls]慢病店会员分析!$D$8</c:f>
              <c:strCache>
                <c:ptCount val="1"/>
                <c:pt idx="0">
                  <c:v>诺和诺德会员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[基础数据v1.0_20190902.xls]慢病店会员分析!$A$9:$A$12</c:f>
              <c:strCache>
                <c:ptCount val="4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</c:strCache>
            </c:strRef>
          </c:cat>
          <c:val>
            <c:numRef>
              <c:f>[基础数据v1.0_20190902.xls]慢病店会员分析!$D$9:$D$12</c:f>
              <c:numCache>
                <c:formatCode>General</c:formatCode>
                <c:ptCount val="4"/>
                <c:pt idx="0">
                  <c:v>781.622320855615</c:v>
                </c:pt>
                <c:pt idx="1">
                  <c:v>830.244051397998</c:v>
                </c:pt>
                <c:pt idx="2">
                  <c:v>796.674186692256</c:v>
                </c:pt>
                <c:pt idx="3">
                  <c:v>554.905735068804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4338857"/>
        <c:axId val="100996886"/>
      </c:barChart>
      <c:catAx>
        <c:axId val="98433885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0996886"/>
        <c:crosses val="autoZero"/>
        <c:auto val="1"/>
        <c:lblAlgn val="ctr"/>
        <c:lblOffset val="100"/>
        <c:noMultiLvlLbl val="0"/>
      </c:catAx>
      <c:valAx>
        <c:axId val="10099688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433885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人均关联销售额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[基础数据v1.0_20190902.xls]慢病店会员分析!$A$9</c:f>
              <c:strCache>
                <c:ptCount val="1"/>
                <c:pt idx="0">
                  <c:v>2016年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[基础数据v1.0_20190902.xls]慢病店会员分析!$B$8:$D$8</c:f>
              <c:strCache>
                <c:ptCount val="3"/>
                <c:pt idx="0">
                  <c:v>糖尿病会员</c:v>
                </c:pt>
                <c:pt idx="1">
                  <c:v>胰岛素会员</c:v>
                </c:pt>
                <c:pt idx="2">
                  <c:v>诺和诺德会员</c:v>
                </c:pt>
              </c:strCache>
            </c:strRef>
          </c:cat>
          <c:val>
            <c:numRef>
              <c:f>[基础数据v1.0_20190902.xls]慢病店会员分析!$B$9:$D$9</c:f>
              <c:numCache>
                <c:formatCode>General</c:formatCode>
                <c:ptCount val="3"/>
                <c:pt idx="0">
                  <c:v>679.450947989247</c:v>
                </c:pt>
                <c:pt idx="1">
                  <c:v>682.657668803792</c:v>
                </c:pt>
                <c:pt idx="2">
                  <c:v>781.622320855615</c:v>
                </c:pt>
              </c:numCache>
            </c:numRef>
          </c:val>
        </c:ser>
        <c:ser>
          <c:idx val="1"/>
          <c:order val="1"/>
          <c:tx>
            <c:strRef>
              <c:f>[基础数据v1.0_20190902.xls]慢病店会员分析!$A$10</c:f>
              <c:strCache>
                <c:ptCount val="1"/>
                <c:pt idx="0">
                  <c:v>2017年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[基础数据v1.0_20190902.xls]慢病店会员分析!$B$8:$D$8</c:f>
              <c:strCache>
                <c:ptCount val="3"/>
                <c:pt idx="0">
                  <c:v>糖尿病会员</c:v>
                </c:pt>
                <c:pt idx="1">
                  <c:v>胰岛素会员</c:v>
                </c:pt>
                <c:pt idx="2">
                  <c:v>诺和诺德会员</c:v>
                </c:pt>
              </c:strCache>
            </c:strRef>
          </c:cat>
          <c:val>
            <c:numRef>
              <c:f>[基础数据v1.0_20190902.xls]慢病店会员分析!$B$10:$D$10</c:f>
              <c:numCache>
                <c:formatCode>General</c:formatCode>
                <c:ptCount val="3"/>
                <c:pt idx="0">
                  <c:v>753.349036739261</c:v>
                </c:pt>
                <c:pt idx="1">
                  <c:v>725.117295005063</c:v>
                </c:pt>
                <c:pt idx="2">
                  <c:v>830.244051397998</c:v>
                </c:pt>
              </c:numCache>
            </c:numRef>
          </c:val>
        </c:ser>
        <c:ser>
          <c:idx val="2"/>
          <c:order val="2"/>
          <c:tx>
            <c:strRef>
              <c:f>[基础数据v1.0_20190902.xls]慢病店会员分析!$A$11</c:f>
              <c:strCache>
                <c:ptCount val="1"/>
                <c:pt idx="0">
                  <c:v>2018年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[基础数据v1.0_20190902.xls]慢病店会员分析!$B$8:$D$8</c:f>
              <c:strCache>
                <c:ptCount val="3"/>
                <c:pt idx="0">
                  <c:v>糖尿病会员</c:v>
                </c:pt>
                <c:pt idx="1">
                  <c:v>胰岛素会员</c:v>
                </c:pt>
                <c:pt idx="2">
                  <c:v>诺和诺德会员</c:v>
                </c:pt>
              </c:strCache>
            </c:strRef>
          </c:cat>
          <c:val>
            <c:numRef>
              <c:f>[基础数据v1.0_20190902.xls]慢病店会员分析!$B$11:$D$11</c:f>
              <c:numCache>
                <c:formatCode>General</c:formatCode>
                <c:ptCount val="3"/>
                <c:pt idx="0">
                  <c:v>730.653581424113</c:v>
                </c:pt>
                <c:pt idx="1">
                  <c:v>712.082394267962</c:v>
                </c:pt>
                <c:pt idx="2">
                  <c:v>796.674186692256</c:v>
                </c:pt>
              </c:numCache>
            </c:numRef>
          </c:val>
        </c:ser>
        <c:ser>
          <c:idx val="3"/>
          <c:order val="3"/>
          <c:tx>
            <c:strRef>
              <c:f>[基础数据v1.0_20190902.xls]慢病店会员分析!$A$12</c:f>
              <c:strCache>
                <c:ptCount val="1"/>
                <c:pt idx="0">
                  <c:v>2019年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[基础数据v1.0_20190902.xls]慢病店会员分析!$B$8:$D$8</c:f>
              <c:strCache>
                <c:ptCount val="3"/>
                <c:pt idx="0">
                  <c:v>糖尿病会员</c:v>
                </c:pt>
                <c:pt idx="1">
                  <c:v>胰岛素会员</c:v>
                </c:pt>
                <c:pt idx="2">
                  <c:v>诺和诺德会员</c:v>
                </c:pt>
              </c:strCache>
            </c:strRef>
          </c:cat>
          <c:val>
            <c:numRef>
              <c:f>[基础数据v1.0_20190902.xls]慢病店会员分析!$B$12:$D$12</c:f>
              <c:numCache>
                <c:formatCode>General</c:formatCode>
                <c:ptCount val="3"/>
                <c:pt idx="0">
                  <c:v>534.825077910523</c:v>
                </c:pt>
                <c:pt idx="1">
                  <c:v>514.425990549722</c:v>
                </c:pt>
                <c:pt idx="2">
                  <c:v>554.905735068804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4338857"/>
        <c:axId val="100996886"/>
      </c:barChart>
      <c:catAx>
        <c:axId val="98433885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0996886"/>
        <c:crosses val="autoZero"/>
        <c:auto val="1"/>
        <c:lblAlgn val="ctr"/>
        <c:lblOffset val="100"/>
        <c:noMultiLvlLbl val="0"/>
      </c:catAx>
      <c:valAx>
        <c:axId val="10099688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433885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58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>
                <a:latin typeface="微软雅黑" panose="020B0503020204020204" charset="-122"/>
                <a:ea typeface="微软雅黑" panose="020B0503020204020204" charset="-122"/>
              </a:rPr>
            </a:fld>
            <a:endParaRPr altLang="en-US" 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59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60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>
                <a:latin typeface="微软雅黑" panose="020B0503020204020204" charset="-122"/>
                <a:ea typeface="微软雅黑" panose="020B0503020204020204" charset="-122"/>
              </a:rPr>
            </a:fld>
            <a:endParaRPr altLang="en-US" 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altLang="en-US" lang="zh-CN"/>
          </a:p>
        </p:txBody>
      </p:sp>
      <p:sp>
        <p:nvSpPr>
          <p:cNvPr id="1048652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3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654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55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altLang="en-US" lang="zh-CN"/>
          </a:p>
        </p:txBody>
      </p:sp>
      <p:sp>
        <p:nvSpPr>
          <p:cNvPr id="1048656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5D0DACE-38E0-42D2-9336-2B707D34BC6D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tags" Target="../tags/tag49.xml"/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tags" Target="../tags/tag12.xml"/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tags" Target="../tags/tag21.xml"/><Relationship Id="rId7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tags" Target="../tags/tag29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tags" Target="../tags/tag31.xml"/><Relationship Id="rId3" Type="http://schemas.openxmlformats.org/officeDocument/2006/relationships/tags" Target="../tags/tag32.xml"/><Relationship Id="rId4" Type="http://schemas.openxmlformats.org/officeDocument/2006/relationships/tags" Target="../tags/tag33.xml"/><Relationship Id="rId5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tags" Target="../tags/tag41.xml"/><Relationship Id="rId6" Type="http://schemas.openxmlformats.org/officeDocument/2006/relationships/tags" Target="../tags/tag42.xml"/><Relationship Id="rId7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tags" Target="../tags/tag44.xml"/><Relationship Id="rId3" Type="http://schemas.openxmlformats.org/officeDocument/2006/relationships/tags" Target="../tags/tag45.xml"/><Relationship Id="rId4" Type="http://schemas.openxmlformats.org/officeDocument/2006/relationships/tags" Target="../tags/tag46.xml"/><Relationship Id="rId5" Type="http://schemas.openxmlformats.org/officeDocument/2006/relationships/tags" Target="../tags/tag47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anchor="t" anchorCtr="0" bIns="38100" lIns="101600" rIns="25400" tIns="38100">
            <a:noAutofit/>
          </a:bodyPr>
          <a:lstStyle>
            <a:lvl1pPr algn="ctr">
              <a:defRPr b="0" sz="5400" spc="60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58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bIns="38100" lIns="101600" rIns="76200" tIns="38100">
            <a:noAutofit/>
          </a:bodyPr>
          <a:lstStyle>
            <a:lvl1pPr algn="ctr" eaLnBrk="1" fontAlgn="auto" hangingPunct="1" indent="0" latinLnBrk="0" marL="0">
              <a:lnSpc>
                <a:spcPct val="100000"/>
              </a:lnSpc>
              <a:buNone/>
              <a:defRPr baseline="0" cap="none" sz="2400" kern="1200" normalizeH="0" spc="200" strike="noStrike" u="none">
                <a:solidFill>
                  <a:schemeClr val="tx1"/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单击此处编辑副标题</a:t>
            </a:r>
            <a:endParaRPr altLang="en-US" dirty="0" lang="zh-CN"/>
          </a:p>
        </p:txBody>
      </p:sp>
      <p:sp>
        <p:nvSpPr>
          <p:cNvPr id="1048584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5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586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0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1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sp>
        <p:nvSpPr>
          <p:cNvPr id="1048622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1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sp>
        <p:nvSpPr>
          <p:cNvPr id="1048613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anchor="t" anchorCtr="0" bIns="38100" lIns="101600" rIns="25400" rtlCol="0" tIns="38100" vert="horz">
            <a:noAutofit/>
          </a:bodyPr>
          <a:lstStyle>
            <a:lvl1pPr algn="ctr" defTabSz="914400" eaLnBrk="1" fontAlgn="auto" hangingPunct="1" latinLnBrk="0" marL="0" marR="0" rtl="0">
              <a:lnSpc>
                <a:spcPct val="100000"/>
              </a:lnSpc>
              <a:buNone/>
              <a:defRPr altLang="en-US" baseline="0" b="0" cap="none" dirty="0" sz="5400" i="0" kern="1200" kumimoji="0" lang="zh-CN" noProof="1" normalizeH="0" spc="600" strike="noStrike" u="none">
                <a:solidFill>
                  <a:schemeClr val="tx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aseline="0" b="1" cap="none" dirty="0" sz="2800" i="0" kern="1200" kumimoji="0" lang="zh-CN" noProof="1" normalizeH="0" spc="200" strike="noStrike" u="none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59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59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anchor="t" anchorCtr="0" bIns="38100" lIns="101600" rIns="63500" tIns="38100">
            <a:noAutofit/>
          </a:bodyPr>
          <a:lstStyle>
            <a:lvl1pPr>
              <a:defRPr b="0" cap="none" sz="3600" kern="1200" normalizeH="0" spc="300" strike="noStrike" u="none">
                <a:solidFill>
                  <a:schemeClr val="tx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624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bIns="38100" lIns="101600" rIns="76200" tIns="38100">
            <a:noAutofit/>
          </a:bodyPr>
          <a:lstStyle>
            <a:lvl1pPr eaLnBrk="1" fontAlgn="auto" hangingPunct="1" indent="0" latinLnBrk="0" marL="0">
              <a:buNone/>
              <a:defRPr altLang="en-US" baseline="0" b="0" cap="none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625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6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7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2800" i="0" kern="1200" kumimoji="0" lang="zh-CN" noProof="1" normalizeH="0" spc="200" strike="noStrike" u="none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29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30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31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2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2800" i="0" kern="1200" kumimoji="0" lang="zh-CN" noProof="1" normalizeH="0" spc="200" strike="noStrike" u="none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35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anchor="t" anchorCtr="0" bIns="38100" lIns="101600" rIns="76200" tIns="38100">
            <a:noAutofit/>
          </a:bodyPr>
          <a:lstStyle>
            <a:lvl1pPr eaLnBrk="1" fontAlgn="auto" hangingPunct="1" indent="0" latinLnBrk="0" marL="0">
              <a:lnSpc>
                <a:spcPct val="100000"/>
              </a:lnSpc>
              <a:spcAft>
                <a:spcPts val="0"/>
              </a:spcAft>
              <a:buNone/>
              <a:defRPr baseline="0" b="1" cap="none" sz="2000" kern="1200" normalizeH="0" spc="200" strike="noStrike" u="none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dirty="0" lang="zh-CN"/>
              <a:t>单击此处编辑文本</a:t>
            </a:r>
            <a:endParaRPr altLang="en-US" dirty="0" lang="zh-CN"/>
          </a:p>
        </p:txBody>
      </p:sp>
      <p:sp>
        <p:nvSpPr>
          <p:cNvPr id="1048636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37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anchor="t" anchorCtr="0" bIns="38100" lIns="101600" rIns="76200" rtlCol="0" tIns="38100" vert="horz">
            <a:noAutofit/>
          </a:bodyPr>
          <a:lstStyle>
            <a:lvl1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altLang="en-US" baseline="0" b="1" cap="none" dirty="0" sz="2000" i="0" kern="1200" kumimoji="0" lang="zh-CN" noProof="1" normalizeH="0" spc="20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638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39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0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1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2800" i="0" kern="1200" kumimoji="0" lang="zh-CN" noProof="1" normalizeH="0" spc="200" strike="noStrike" u="none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607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8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9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0" latinLnBrk="0" lvl="0" marL="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646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bIns="0" lIns="101600" rIns="82550" rtlCol="0" tIns="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1048647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9EFD9D74-47D9-4702-A33C-335B63B48DBF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648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49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FABC47A4-756D-490B-A52F-7D9E2C9FC05F}" type="slidenum">
              <a:rPr altLang="en-US" lang="zh-CN" smtClean="0"/>
            </a:fld>
            <a:endParaRPr altLang="en-US" lang="zh-CN"/>
          </a:p>
        </p:txBody>
      </p:sp>
      <p:sp>
        <p:nvSpPr>
          <p:cNvPr id="1048650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anchor="ctr" anchorCtr="0" bIns="38100" lIns="101600" rIns="76200" rtlCol="0" tIns="38100" vert="eaVert">
            <a:no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spcAft>
                <a:spcPts val="0"/>
              </a:spcAft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615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eaLnBrk="1" fontAlgn="auto" hangingPunct="1" indent="0" latinLnBrk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eaLnBrk="1" fontAlgn="auto" hangingPunct="1" indent="0" latinLnBrk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eaLnBrk="1" fontAlgn="auto" hangingPunct="1" indent="0" latinLnBrk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eaLnBrk="1" fontAlgn="auto" hangingPunct="1" indent="0" latinLnBrk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eaLnBrk="1" fontAlgn="auto" hangingPunct="1" indent="0" latinLnBrk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16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7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ags" Target="../tags/tag56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/>
        </p:spPr>
        <p:txBody>
          <a:bodyPr anchor="ctr" anchorCtr="0" bIns="38100" lIns="101600" rIns="76200" rtlCol="0" tIns="38100" vert="horz">
            <a:noAutofit/>
          </a:bodyPr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/>
        </p:spPr>
        <p:txBody>
          <a:bodyPr bIns="0" lIns="101600" rIns="82550" rtlCol="0" tIns="0" vert="horz">
            <a:normAutofit/>
          </a:bodyPr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dirty="0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581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eaLnBrk="1" fontAlgn="auto" hangingPunct="1" latinLnBrk="0" rtl="0">
        <a:lnSpc>
          <a:spcPct val="100000"/>
        </a:lnSpc>
        <a:spcBef>
          <a:spcPct val="0"/>
        </a:spcBef>
        <a:buNone/>
        <a:defRPr b="1" cap="none" sz="2800" kern="1200" normalizeH="0" spc="200" strike="noStrike" u="none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fontAlgn="auto" hangingPunct="1" indent="-228600" latinLnBrk="0" marL="2286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baseline="0" cap="none" sz="1600" kern="1200" normalizeH="0" spc="150" strike="noStrike" u="none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fontAlgn="auto" hangingPunct="1" indent="-228600" latinLnBrk="0" marL="6858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algn="l" pos="1609725"/>
        </a:tabLst>
        <a:defRPr baseline="0" cap="none" sz="1600" kern="1200" normalizeH="0" spc="150" strike="noStrike" u="none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fontAlgn="auto" hangingPunct="1" indent="-228600" latinLnBrk="0" marL="11430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baseline="0" cap="none" sz="1600" kern="1200" normalizeH="0" spc="150" strike="noStrike" u="none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fontAlgn="auto" hangingPunct="1" indent="-228600" latinLnBrk="0" marL="16002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baseline="0" cap="none" sz="1600" kern="1200" normalizeH="0" spc="150" strike="noStrike" u="none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fontAlgn="auto" hangingPunct="1" indent="-228600" latinLnBrk="0" marL="20574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baseline="0" cap="none" sz="1600" kern="1200" normalizeH="0" spc="150" strike="noStrike" u="none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tags" Target="../tags/tag62.xml"/><Relationship Id="rId4" Type="http://schemas.openxmlformats.org/officeDocument/2006/relationships/tags" Target="../tags/tag63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tags" Target="../tags/tag64.xml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tags" Target="../tags/tag65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chart" Target="../charts/chart6.xml"/><Relationship Id="rId2" Type="http://schemas.openxmlformats.org/officeDocument/2006/relationships/tags" Target="../tags/tag66.xml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chart" Target="../charts/chart8.xml"/><Relationship Id="rId3" Type="http://schemas.openxmlformats.org/officeDocument/2006/relationships/tags" Target="../tags/tag67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808990" y="556895"/>
            <a:ext cx="10769600" cy="704215"/>
          </a:xfrm>
        </p:spPr>
        <p:txBody>
          <a:bodyPr/>
          <a:p>
            <a:r>
              <a:rPr altLang="en-US" lang="zh-CN"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慢病门店对比非项目门店</a:t>
            </a:r>
            <a:endParaRPr altLang="en-US" lang="zh-CN"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194304" name="图表 4"/>
          <p:cNvGraphicFramePr>
            <a:graphicFrameLocks/>
          </p:cNvGraphicFramePr>
          <p:nvPr/>
        </p:nvGraphicFramePr>
        <p:xfrm>
          <a:off x="586105" y="1745615"/>
          <a:ext cx="5526405" cy="3352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5" name="图表 5"/>
          <p:cNvGraphicFramePr>
            <a:graphicFrameLocks/>
          </p:cNvGraphicFramePr>
          <p:nvPr/>
        </p:nvGraphicFramePr>
        <p:xfrm>
          <a:off x="6536690" y="1745615"/>
          <a:ext cx="5406390" cy="3352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48588" name="文本框 6"/>
          <p:cNvSpPr txBox="1"/>
          <p:nvPr/>
        </p:nvSpPr>
        <p:spPr>
          <a:xfrm>
            <a:off x="944880" y="5358765"/>
            <a:ext cx="10998835" cy="11582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小结：以总销量为基础，慢病门店在糖品、胰岛素、诺和产品的占比均高于非慢病门店</a:t>
            </a:r>
            <a:endParaRPr altLang="en-US" lang="zh-CN"/>
          </a:p>
          <a:p>
            <a:r>
              <a:rPr altLang="en-US" lang="zh-CN"/>
              <a:t>           以糖品类为基础，慢病门店的胰岛素占比高于非慢病门店</a:t>
            </a:r>
            <a:endParaRPr altLang="en-US" lang="zh-CN"/>
          </a:p>
          <a:p>
            <a:r>
              <a:rPr altLang="en-US" lang="zh-CN"/>
              <a:t>           以胰岛素为基础，慢病门店的诺和产品占比略低于非慢病门店</a:t>
            </a:r>
            <a:endParaRPr altLang="en-US" lang="zh-CN"/>
          </a:p>
          <a:p>
            <a:r>
              <a:rPr altLang="en-US" lang="zh-CN"/>
              <a:t>                </a:t>
            </a:r>
            <a:endParaRPr altLang="en-US" lang="zh-CN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/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>
          <a:xfrm>
            <a:off x="252730" y="459740"/>
            <a:ext cx="11657965" cy="647700"/>
          </a:xfrm>
        </p:spPr>
        <p:txBody>
          <a:bodyPr/>
          <a:p>
            <a:pPr algn="ctr"/>
            <a:r>
              <a:rPr altLang="en-US" b="0" sz="5400" lang="zh-CN" spc="600"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门店糖品、胰岛素、</a:t>
            </a:r>
            <a:r>
              <a:rPr altLang="en-US" b="0" sz="5400" lang="zh-CN" spc="600"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诺和占比统计</a:t>
            </a:r>
            <a:endParaRPr altLang="en-US" b="0" sz="5400" lang="zh-CN" spc="600"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194306" name="内容占位符 7"/>
          <p:cNvGraphicFramePr>
            <a:graphicFrameLocks/>
          </p:cNvGraphicFramePr>
          <p:nvPr>
            <p:ph idx="1"/>
          </p:nvPr>
        </p:nvGraphicFramePr>
        <p:xfrm>
          <a:off x="1252220" y="1304925"/>
          <a:ext cx="9949180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598" name="文本框 4"/>
          <p:cNvSpPr txBox="1"/>
          <p:nvPr/>
        </p:nvSpPr>
        <p:spPr>
          <a:xfrm>
            <a:off x="1135380" y="5839460"/>
            <a:ext cx="10066020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小结：</a:t>
            </a:r>
            <a:r>
              <a:rPr altLang="zh-CN" lang="en-US"/>
              <a:t>2016</a:t>
            </a:r>
            <a:r>
              <a:rPr altLang="en-US" lang="zh-CN"/>
              <a:t>年</a:t>
            </a:r>
            <a:r>
              <a:rPr altLang="zh-CN" lang="en-US"/>
              <a:t>-2019</a:t>
            </a:r>
            <a:r>
              <a:rPr altLang="en-US" lang="zh-CN"/>
              <a:t>年，</a:t>
            </a:r>
            <a:r>
              <a:rPr altLang="en-US" lang="zh-CN"/>
              <a:t>糖品类占比逐年上升，胰岛素、诺和产品均略有下降</a:t>
            </a:r>
            <a:endParaRPr altLang="en-US" 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/>
      </p:grpSpPr>
      <p:sp>
        <p:nvSpPr>
          <p:cNvPr id="104859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en-US" b="0" sz="5400" lang="zh-CN" spc="600"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慢病门店会员分析</a:t>
            </a:r>
            <a:endParaRPr altLang="en-US" b="0" sz="5400" lang="zh-CN" spc="600"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194307" name="内容占位符 3"/>
          <p:cNvGraphicFramePr>
            <a:graphicFrameLocks/>
          </p:cNvGraphicFramePr>
          <p:nvPr>
            <p:ph idx="1"/>
          </p:nvPr>
        </p:nvGraphicFramePr>
        <p:xfrm>
          <a:off x="669925" y="1379220"/>
          <a:ext cx="5231765" cy="2719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00" name="文本框 4"/>
          <p:cNvSpPr txBox="1"/>
          <p:nvPr/>
        </p:nvSpPr>
        <p:spPr>
          <a:xfrm>
            <a:off x="669925" y="4325620"/>
            <a:ext cx="4951730" cy="64516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小结：</a:t>
            </a:r>
            <a:r>
              <a:rPr altLang="zh-CN" lang="en-US"/>
              <a:t>2016-2019</a:t>
            </a:r>
            <a:r>
              <a:rPr altLang="en-US" lang="zh-CN"/>
              <a:t>年，</a:t>
            </a:r>
            <a:r>
              <a:rPr altLang="en-US" lang="zh-CN"/>
              <a:t>糖品类、胰岛素在总销售中的占比均在逐年上升，诺和产品基本持平</a:t>
            </a:r>
            <a:endParaRPr altLang="en-US" lang="zh-CN"/>
          </a:p>
        </p:txBody>
      </p:sp>
      <p:graphicFrame>
        <p:nvGraphicFramePr>
          <p:cNvPr id="4194308" name="图表 5"/>
          <p:cNvGraphicFramePr>
            <a:graphicFrameLocks/>
          </p:cNvGraphicFramePr>
          <p:nvPr/>
        </p:nvGraphicFramePr>
        <p:xfrm>
          <a:off x="6637020" y="1379220"/>
          <a:ext cx="5162550" cy="2719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48601" name="文本框 7"/>
          <p:cNvSpPr txBox="1"/>
          <p:nvPr/>
        </p:nvSpPr>
        <p:spPr>
          <a:xfrm>
            <a:off x="6631940" y="4408805"/>
            <a:ext cx="5383530" cy="8915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小结：</a:t>
            </a:r>
            <a:r>
              <a:rPr altLang="zh-CN" lang="en-US"/>
              <a:t>2016</a:t>
            </a:r>
            <a:r>
              <a:rPr altLang="en-US" lang="zh-CN"/>
              <a:t>年</a:t>
            </a:r>
            <a:r>
              <a:rPr altLang="zh-CN" lang="en-US"/>
              <a:t>-2019</a:t>
            </a:r>
            <a:r>
              <a:rPr altLang="en-US" lang="zh-CN"/>
              <a:t>年，胰岛素在糖品中的占比、诺和产品在胰岛素中的占比</a:t>
            </a:r>
            <a:r>
              <a:rPr altLang="en-US" lang="zh-CN"/>
              <a:t>在</a:t>
            </a:r>
            <a:r>
              <a:rPr altLang="zh-CN" lang="en-US"/>
              <a:t>1</a:t>
            </a:r>
            <a:r>
              <a:rPr altLang="zh-CN" lang="en-US"/>
              <a:t>8</a:t>
            </a:r>
            <a:r>
              <a:rPr altLang="zh-CN" lang="zh-CN"/>
              <a:t>年</a:t>
            </a:r>
            <a:r>
              <a:rPr altLang="zh-CN" lang="zh-CN"/>
              <a:t>出现拐点</a:t>
            </a:r>
            <a:r>
              <a:rPr altLang="zh-CN" lang="zh-CN"/>
              <a:t>，</a:t>
            </a:r>
            <a:r>
              <a:rPr altLang="en-US" lang="zh-CN"/>
              <a:t>略有下降</a:t>
            </a:r>
            <a:endParaRPr altLang="en-US" 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602" name="标题 1"/>
          <p:cNvSpPr>
            <a:spLocks noGrp="1"/>
          </p:cNvSpPr>
          <p:nvPr/>
        </p:nvSpPr>
        <p:spPr>
          <a:xfrm>
            <a:off x="504147" y="300555"/>
            <a:ext cx="10852237" cy="648000"/>
          </a:xfrm>
          <a:prstGeom prst="rect"/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spcBef>
                <a:spcPct val="0"/>
              </a:spcBef>
              <a:buNone/>
              <a:defRPr altLang="en-US" baseline="0" b="1" cap="none" dirty="0" sz="2800" i="0" kern="1200" kumimoji="0" lang="zh-CN" noProof="1" normalizeH="0" spc="200" strike="noStrike" u="none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algn="ctr"/>
            <a:r>
              <a:rPr altLang="en-US" b="0" sz="5400" lang="zh-CN" spc="600"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慢病门店会员分析</a:t>
            </a:r>
            <a:endParaRPr altLang="en-US" b="0" sz="5400" lang="zh-CN" spc="600"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603" name="文本框 5"/>
          <p:cNvSpPr txBox="1"/>
          <p:nvPr/>
        </p:nvSpPr>
        <p:spPr>
          <a:xfrm>
            <a:off x="974725" y="5981065"/>
            <a:ext cx="10753090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小结：在人均消费次数上，诺和产品会员＞胰岛素会员＞糖品会员＞全品会员</a:t>
            </a:r>
            <a:endParaRPr altLang="en-US" lang="zh-CN"/>
          </a:p>
        </p:txBody>
      </p:sp>
      <p:graphicFrame>
        <p:nvGraphicFramePr>
          <p:cNvPr id="4194309" name="图表 6"/>
          <p:cNvGraphicFramePr>
            <a:graphicFrameLocks/>
          </p:cNvGraphicFramePr>
          <p:nvPr/>
        </p:nvGraphicFramePr>
        <p:xfrm>
          <a:off x="699770" y="1407795"/>
          <a:ext cx="10917555" cy="4112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graphicFrame>
        <p:nvGraphicFramePr>
          <p:cNvPr id="4194310" name="图表 8"/>
          <p:cNvGraphicFramePr>
            <a:graphicFrameLocks/>
          </p:cNvGraphicFramePr>
          <p:nvPr/>
        </p:nvGraphicFramePr>
        <p:xfrm>
          <a:off x="445135" y="1349375"/>
          <a:ext cx="5307965" cy="4013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04" name="文本框 4"/>
          <p:cNvSpPr txBox="1"/>
          <p:nvPr/>
        </p:nvSpPr>
        <p:spPr>
          <a:xfrm>
            <a:off x="935990" y="5897245"/>
            <a:ext cx="7748270" cy="8915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小结：人均关联销售额，诺和会员＞糖品会员＞胰岛素会员</a:t>
            </a:r>
            <a:endParaRPr altLang="en-US" lang="zh-CN"/>
          </a:p>
          <a:p>
            <a:r>
              <a:rPr altLang="en-US" lang="zh-CN"/>
              <a:t>       所以种类会员均在</a:t>
            </a:r>
            <a:r>
              <a:rPr altLang="zh-CN" lang="en-US"/>
              <a:t>17</a:t>
            </a:r>
            <a:r>
              <a:rPr altLang="en-US" lang="zh-CN"/>
              <a:t>年达到峰值，</a:t>
            </a:r>
            <a:r>
              <a:rPr altLang="zh-CN" lang="en-US"/>
              <a:t>19</a:t>
            </a:r>
            <a:r>
              <a:rPr altLang="en-US" lang="zh-CN"/>
              <a:t>年下滑较多</a:t>
            </a:r>
            <a:endParaRPr altLang="en-US" lang="zh-CN"/>
          </a:p>
          <a:p>
            <a:r>
              <a:rPr altLang="en-US" lang="zh-CN"/>
              <a:t>（</a:t>
            </a:r>
            <a:r>
              <a:rPr altLang="en-US" lang="zh-CN"/>
              <a:t>关联</a:t>
            </a:r>
            <a:r>
              <a:rPr altLang="en-US" lang="zh-CN"/>
              <a:t>仅指</a:t>
            </a:r>
            <a:r>
              <a:rPr altLang="en-US" lang="zh-CN"/>
              <a:t>非</a:t>
            </a:r>
            <a:r>
              <a:rPr altLang="en-US" lang="zh-CN"/>
              <a:t>糖</a:t>
            </a:r>
            <a:r>
              <a:rPr altLang="en-US" lang="zh-CN"/>
              <a:t>品类</a:t>
            </a:r>
            <a:r>
              <a:rPr altLang="en-US" lang="zh-CN"/>
              <a:t>）</a:t>
            </a:r>
            <a:endParaRPr altLang="en-US" lang="zh-CN"/>
          </a:p>
        </p:txBody>
      </p:sp>
      <p:graphicFrame>
        <p:nvGraphicFramePr>
          <p:cNvPr id="4194311" name="图表 9"/>
          <p:cNvGraphicFramePr>
            <a:graphicFrameLocks/>
          </p:cNvGraphicFramePr>
          <p:nvPr/>
        </p:nvGraphicFramePr>
        <p:xfrm>
          <a:off x="5965190" y="1404620"/>
          <a:ext cx="5446395" cy="3958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48605" name="标题 1"/>
          <p:cNvSpPr>
            <a:spLocks noGrp="1"/>
          </p:cNvSpPr>
          <p:nvPr/>
        </p:nvSpPr>
        <p:spPr>
          <a:xfrm>
            <a:off x="504147" y="300555"/>
            <a:ext cx="10852237" cy="648000"/>
          </a:xfrm>
          <a:prstGeom prst="rect"/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spcBef>
                <a:spcPct val="0"/>
              </a:spcBef>
              <a:buNone/>
              <a:defRPr altLang="en-US" baseline="0" b="1" cap="none" dirty="0" sz="2800" i="0" kern="1200" kumimoji="0" lang="zh-CN" noProof="1" normalizeH="0" spc="200" strike="noStrike" u="none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algn="ctr"/>
            <a:r>
              <a:rPr altLang="en-US" b="0" sz="5400" lang="zh-CN" spc="600"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慢病门店会员分析</a:t>
            </a:r>
            <a:endParaRPr altLang="en-US" b="0" sz="5400" lang="zh-CN" spc="600"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EML-AL00</dc:creator>
  <cp:lastModifiedBy>一只虫子</cp:lastModifiedBy>
  <dcterms:created xsi:type="dcterms:W3CDTF">2019-06-18T10:08:00Z</dcterms:created>
  <dcterms:modified xsi:type="dcterms:W3CDTF">2019-09-09T12:37:34Z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