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887" r:id="rId3"/>
    <p:sldId id="888" r:id="rId4"/>
    <p:sldId id="889" r:id="rId5"/>
    <p:sldId id="895" r:id="rId6"/>
    <p:sldId id="1058" r:id="rId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36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1" clrIdx="0"/>
  <p:cmAuthor id="2" name="小田" initials="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54" y="102"/>
      </p:cViewPr>
      <p:guideLst>
        <p:guide orient="horz" pos="2181"/>
        <p:guide pos="36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2019/11/16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2019/11/16</a:t>
            </a:fld>
            <a:endParaRPr lang="zh-CN" altLang="en-US" strike="noStrike" noProof="1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3</a:t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9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2019/11/16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2019/11/16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7"/>
          <p:cNvGrpSpPr/>
          <p:nvPr userDrawn="1"/>
        </p:nvGrpSpPr>
        <p:grpSpPr>
          <a:xfrm>
            <a:off x="3425825" y="96361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"/>
          <p:cNvSpPr txBox="1"/>
          <p:nvPr userDrawn="1"/>
        </p:nvSpPr>
        <p:spPr>
          <a:xfrm>
            <a:off x="4141788" y="1965325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6" name="标题 5"/>
          <p:cNvSpPr>
            <a:spLocks noGrp="1"/>
          </p:cNvSpPr>
          <p:nvPr userDrawn="1">
            <p:custDataLst>
              <p:tags r:id="rId1"/>
            </p:custDataLst>
          </p:nvPr>
        </p:nvSpPr>
        <p:spPr>
          <a:xfrm>
            <a:off x="3606800" y="3105150"/>
            <a:ext cx="5378450" cy="647700"/>
          </a:xfrm>
          <a:prstGeom prst="rect">
            <a:avLst/>
          </a:prstGeom>
          <a:noFill/>
          <a:ln w="9525">
            <a:noFill/>
          </a:ln>
        </p:spPr>
        <p:txBody>
          <a:bodyPr lIns="101600" tIns="38100" rIns="76200" bIns="38100" anchor="ctr"/>
          <a:lstStyle/>
          <a:p>
            <a:pPr lvl="0"/>
            <a:endParaRPr lang="zh-CN" altLang="zh-CN" sz="2000" b="1" u="none" baseline="0" dirty="0"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688080" y="118364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7"/>
          <p:cNvGrpSpPr/>
          <p:nvPr userDrawn="1"/>
        </p:nvGrpSpPr>
        <p:grpSpPr>
          <a:xfrm>
            <a:off x="3455670" y="147034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717925" y="169037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2019/11/16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2019/11/16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2019/11/16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2019/11/16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2019/11/16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2019/11/16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3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3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image" Target="../media/image2.jpe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9" Type="http://schemas.openxmlformats.org/officeDocument/2006/relationships/image" Target="../media/image1.png"/><Relationship Id="rId21" Type="http://schemas.openxmlformats.org/officeDocument/2006/relationships/tags" Target="../tags/tag131.xml"/><Relationship Id="rId34" Type="http://schemas.openxmlformats.org/officeDocument/2006/relationships/tags" Target="../tags/tag144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33" Type="http://schemas.openxmlformats.org/officeDocument/2006/relationships/tags" Target="../tags/tag143.xml"/><Relationship Id="rId38" Type="http://schemas.openxmlformats.org/officeDocument/2006/relationships/notesSlide" Target="../notesSlides/notesSlide2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tags" Target="../tags/tag139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32" Type="http://schemas.openxmlformats.org/officeDocument/2006/relationships/tags" Target="../tags/tag142.xml"/><Relationship Id="rId37" Type="http://schemas.openxmlformats.org/officeDocument/2006/relationships/slideLayout" Target="../slideLayouts/slideLayout1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tags" Target="../tags/tag138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31" Type="http://schemas.openxmlformats.org/officeDocument/2006/relationships/tags" Target="../tags/tag141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tags" Target="../tags/tag137.xml"/><Relationship Id="rId30" Type="http://schemas.openxmlformats.org/officeDocument/2006/relationships/tags" Target="../tags/tag140.xml"/><Relationship Id="rId35" Type="http://schemas.openxmlformats.org/officeDocument/2006/relationships/tags" Target="../tags/tag145.xml"/><Relationship Id="rId8" Type="http://schemas.openxmlformats.org/officeDocument/2006/relationships/tags" Target="../tags/tag118.xml"/><Relationship Id="rId3" Type="http://schemas.openxmlformats.org/officeDocument/2006/relationships/tags" Target="../tags/tag1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363421" y="1982788"/>
            <a:ext cx="5078313" cy="73308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益丰大药房会员数据应用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9261475" y="2767013"/>
            <a:ext cx="1317668" cy="27699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</a:rPr>
              <a:t>11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2708920"/>
            <a:ext cx="6456040" cy="1872208"/>
          </a:xfrm>
          <a:prstGeom prst="rect">
            <a:avLst/>
          </a:prstGeom>
          <a:blipFill>
            <a:blip r:embed="rId19"/>
            <a:srcRect/>
            <a:stretch>
              <a:fillRect t="-60977" b="-6210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1F74AD">
                    <a:shade val="50000"/>
                  </a:srgb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/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4341813" y="2138363"/>
            <a:ext cx="3136900" cy="3136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弧形 5"/>
          <p:cNvSpPr/>
          <p:nvPr>
            <p:custDataLst>
              <p:tags r:id="rId4"/>
            </p:custDataLst>
          </p:nvPr>
        </p:nvSpPr>
        <p:spPr>
          <a:xfrm>
            <a:off x="3965575" y="1700213"/>
            <a:ext cx="3889375" cy="3889375"/>
          </a:xfrm>
          <a:prstGeom prst="arc">
            <a:avLst>
              <a:gd name="adj1" fmla="val 16200000"/>
              <a:gd name="adj2" fmla="val 5400000"/>
            </a:avLst>
          </a:prstGeom>
          <a:ln w="38100">
            <a:solidFill>
              <a:srgbClr val="000000">
                <a:lumMod val="60000"/>
                <a:lumOff val="40000"/>
              </a:srgbClr>
            </a:solidFill>
            <a:tailEnd type="stealth" w="lg" len="lg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5"/>
            </p:custDataLst>
          </p:nvPr>
        </p:nvSpPr>
        <p:spPr>
          <a:xfrm>
            <a:off x="6670675" y="5103813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7" name="任意多边形 19"/>
          <p:cNvSpPr/>
          <p:nvPr>
            <p:custDataLst>
              <p:tags r:id="rId6"/>
            </p:custDataLst>
          </p:nvPr>
        </p:nvSpPr>
        <p:spPr>
          <a:xfrm>
            <a:off x="6777038" y="5214938"/>
            <a:ext cx="295275" cy="284162"/>
          </a:xfrm>
          <a:custGeom>
            <a:avLst/>
            <a:gdLst/>
            <a:ahLst/>
            <a:cxnLst>
              <a:cxn ang="0">
                <a:pos x="147420" y="46227"/>
              </a:cxn>
              <a:cxn ang="0">
                <a:pos x="160209" y="58519"/>
              </a:cxn>
              <a:cxn ang="0">
                <a:pos x="160209" y="138195"/>
              </a:cxn>
              <a:cxn ang="0">
                <a:pos x="229129" y="138195"/>
              </a:cxn>
              <a:cxn ang="0">
                <a:pos x="241681" y="150260"/>
              </a:cxn>
              <a:cxn ang="0">
                <a:pos x="229129" y="162325"/>
              </a:cxn>
              <a:cxn ang="0">
                <a:pos x="147420" y="162325"/>
              </a:cxn>
              <a:cxn ang="0">
                <a:pos x="134867" y="150260"/>
              </a:cxn>
              <a:cxn ang="0">
                <a:pos x="134867" y="58519"/>
              </a:cxn>
              <a:cxn ang="0">
                <a:pos x="147420" y="46227"/>
              </a:cxn>
              <a:cxn ang="0">
                <a:pos x="147673" y="0"/>
              </a:cxn>
              <a:cxn ang="0">
                <a:pos x="296173" y="142747"/>
              </a:cxn>
              <a:cxn ang="0">
                <a:pos x="147673" y="285268"/>
              </a:cxn>
              <a:cxn ang="0">
                <a:pos x="17411" y="210820"/>
              </a:cxn>
              <a:cxn ang="0">
                <a:pos x="16937" y="206039"/>
              </a:cxn>
              <a:cxn ang="0">
                <a:pos x="20016" y="202396"/>
              </a:cxn>
              <a:cxn ang="0">
                <a:pos x="37069" y="194428"/>
              </a:cxn>
              <a:cxn ang="0">
                <a:pos x="45358" y="196932"/>
              </a:cxn>
              <a:cxn ang="0">
                <a:pos x="147673" y="254988"/>
              </a:cxn>
              <a:cxn ang="0">
                <a:pos x="264672" y="142747"/>
              </a:cxn>
              <a:cxn ang="0">
                <a:pos x="147673" y="30279"/>
              </a:cxn>
              <a:cxn ang="0">
                <a:pos x="71884" y="57372"/>
              </a:cxn>
              <a:cxn ang="0">
                <a:pos x="99358" y="67845"/>
              </a:cxn>
              <a:cxn ang="0">
                <a:pos x="103147" y="72626"/>
              </a:cxn>
              <a:cxn ang="0">
                <a:pos x="100779" y="78318"/>
              </a:cxn>
              <a:cxn ang="0">
                <a:pos x="23805" y="136145"/>
              </a:cxn>
              <a:cxn ang="0">
                <a:pos x="17411" y="137056"/>
              </a:cxn>
              <a:cxn ang="0">
                <a:pos x="13621" y="132275"/>
              </a:cxn>
              <a:cxn ang="0">
                <a:pos x="121" y="39158"/>
              </a:cxn>
              <a:cxn ang="0">
                <a:pos x="2253" y="33466"/>
              </a:cxn>
              <a:cxn ang="0">
                <a:pos x="8648" y="32784"/>
              </a:cxn>
              <a:cxn ang="0">
                <a:pos x="39911" y="44850"/>
              </a:cxn>
              <a:cxn ang="0">
                <a:pos x="147673" y="0"/>
              </a:cxn>
            </a:cxnLst>
            <a:rect l="0" t="0" r="0" b="0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7616825" y="3392488"/>
            <a:ext cx="503238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9" name="任意多边形 17"/>
          <p:cNvSpPr/>
          <p:nvPr>
            <p:custDataLst>
              <p:tags r:id="rId8"/>
            </p:custDataLst>
          </p:nvPr>
        </p:nvSpPr>
        <p:spPr>
          <a:xfrm>
            <a:off x="7720013" y="3502025"/>
            <a:ext cx="296862" cy="285750"/>
          </a:xfrm>
          <a:custGeom>
            <a:avLst/>
            <a:gdLst/>
            <a:ahLst/>
            <a:cxnLst>
              <a:cxn ang="0">
                <a:pos x="177695" y="190164"/>
              </a:cxn>
              <a:cxn ang="0">
                <a:pos x="271488" y="171152"/>
              </a:cxn>
              <a:cxn ang="0">
                <a:pos x="101862" y="205207"/>
              </a:cxn>
              <a:cxn ang="0">
                <a:pos x="24684" y="190164"/>
              </a:cxn>
              <a:cxn ang="0">
                <a:pos x="24684" y="166388"/>
              </a:cxn>
              <a:cxn ang="0">
                <a:pos x="74054" y="104588"/>
              </a:cxn>
              <a:cxn ang="0">
                <a:pos x="167803" y="114115"/>
              </a:cxn>
              <a:cxn ang="0">
                <a:pos x="252790" y="83737"/>
              </a:cxn>
              <a:cxn ang="0">
                <a:pos x="271488" y="76049"/>
              </a:cxn>
              <a:cxn ang="0">
                <a:pos x="207325" y="0"/>
              </a:cxn>
              <a:cxn ang="0">
                <a:pos x="123813" y="99490"/>
              </a:cxn>
              <a:cxn ang="0">
                <a:pos x="53751" y="94309"/>
              </a:cxn>
              <a:cxn ang="0">
                <a:pos x="24684" y="118837"/>
              </a:cxn>
              <a:cxn ang="0">
                <a:pos x="24684" y="95103"/>
              </a:cxn>
              <a:cxn ang="0">
                <a:pos x="24684" y="71327"/>
              </a:cxn>
              <a:cxn ang="0">
                <a:pos x="24684" y="47551"/>
              </a:cxn>
              <a:cxn ang="0">
                <a:pos x="24684" y="23775"/>
              </a:cxn>
              <a:cxn ang="0">
                <a:pos x="14793" y="0"/>
              </a:cxn>
              <a:cxn ang="0">
                <a:pos x="4945" y="23775"/>
              </a:cxn>
              <a:cxn ang="0">
                <a:pos x="4945" y="47551"/>
              </a:cxn>
              <a:cxn ang="0">
                <a:pos x="4945" y="71327"/>
              </a:cxn>
              <a:cxn ang="0">
                <a:pos x="4945" y="95103"/>
              </a:cxn>
              <a:cxn ang="0">
                <a:pos x="4945" y="118837"/>
              </a:cxn>
              <a:cxn ang="0">
                <a:pos x="4945" y="142613"/>
              </a:cxn>
              <a:cxn ang="0">
                <a:pos x="4945" y="166388"/>
              </a:cxn>
              <a:cxn ang="0">
                <a:pos x="4945" y="190164"/>
              </a:cxn>
              <a:cxn ang="0">
                <a:pos x="4945" y="213940"/>
              </a:cxn>
              <a:cxn ang="0">
                <a:pos x="4945" y="237716"/>
              </a:cxn>
              <a:cxn ang="0">
                <a:pos x="4945" y="261492"/>
              </a:cxn>
              <a:cxn ang="0">
                <a:pos x="29630" y="280504"/>
              </a:cxn>
              <a:cxn ang="0">
                <a:pos x="54315" y="280504"/>
              </a:cxn>
              <a:cxn ang="0">
                <a:pos x="78956" y="280504"/>
              </a:cxn>
              <a:cxn ang="0">
                <a:pos x="103641" y="280504"/>
              </a:cxn>
              <a:cxn ang="0">
                <a:pos x="128325" y="280504"/>
              </a:cxn>
              <a:cxn ang="0">
                <a:pos x="153010" y="280504"/>
              </a:cxn>
              <a:cxn ang="0">
                <a:pos x="177695" y="280504"/>
              </a:cxn>
              <a:cxn ang="0">
                <a:pos x="202379" y="280504"/>
              </a:cxn>
              <a:cxn ang="0">
                <a:pos x="227064" y="280504"/>
              </a:cxn>
              <a:cxn ang="0">
                <a:pos x="251749" y="280504"/>
              </a:cxn>
              <a:cxn ang="0">
                <a:pos x="276390" y="280504"/>
              </a:cxn>
              <a:cxn ang="0">
                <a:pos x="296173" y="270977"/>
              </a:cxn>
              <a:cxn ang="0">
                <a:pos x="276390" y="261492"/>
              </a:cxn>
              <a:cxn ang="0">
                <a:pos x="251749" y="261492"/>
              </a:cxn>
              <a:cxn ang="0">
                <a:pos x="227064" y="261492"/>
              </a:cxn>
              <a:cxn ang="0">
                <a:pos x="202379" y="261492"/>
              </a:cxn>
              <a:cxn ang="0">
                <a:pos x="177695" y="261492"/>
              </a:cxn>
              <a:cxn ang="0">
                <a:pos x="153010" y="261492"/>
              </a:cxn>
              <a:cxn ang="0">
                <a:pos x="128325" y="261492"/>
              </a:cxn>
              <a:cxn ang="0">
                <a:pos x="103641" y="261492"/>
              </a:cxn>
              <a:cxn ang="0">
                <a:pos x="78956" y="261492"/>
              </a:cxn>
              <a:cxn ang="0">
                <a:pos x="54315" y="261492"/>
              </a:cxn>
              <a:cxn ang="0">
                <a:pos x="29630" y="261492"/>
              </a:cxn>
            </a:cxnLst>
            <a:rect l="0" t="0" r="0" b="0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672263" y="1744663"/>
            <a:ext cx="504825" cy="504825"/>
          </a:xfrm>
          <a:prstGeom prst="ellipse">
            <a:avLst/>
          </a:prstGeom>
          <a:solidFill>
            <a:srgbClr val="1F74AD"/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81" name="任意多边形 15"/>
          <p:cNvSpPr/>
          <p:nvPr>
            <p:custDataLst>
              <p:tags r:id="rId10"/>
            </p:custDataLst>
          </p:nvPr>
        </p:nvSpPr>
        <p:spPr>
          <a:xfrm>
            <a:off x="6777038" y="1854200"/>
            <a:ext cx="295275" cy="284163"/>
          </a:xfrm>
          <a:custGeom>
            <a:avLst/>
            <a:gdLst/>
            <a:ahLst/>
            <a:cxnLst>
              <a:cxn ang="0">
                <a:pos x="148064" y="0"/>
              </a:cxn>
              <a:cxn ang="0">
                <a:pos x="0" y="285268"/>
              </a:cxn>
              <a:cxn ang="0">
                <a:pos x="296173" y="285268"/>
              </a:cxn>
              <a:cxn ang="0">
                <a:pos x="148064" y="0"/>
              </a:cxn>
              <a:cxn ang="0">
                <a:pos x="148064" y="46901"/>
              </a:cxn>
              <a:cxn ang="0">
                <a:pos x="194744" y="136795"/>
              </a:cxn>
              <a:cxn ang="0">
                <a:pos x="101428" y="136795"/>
              </a:cxn>
              <a:cxn ang="0">
                <a:pos x="148064" y="46901"/>
              </a:cxn>
              <a:cxn ang="0">
                <a:pos x="36528" y="261817"/>
              </a:cxn>
              <a:cxn ang="0">
                <a:pos x="83164" y="171971"/>
              </a:cxn>
              <a:cxn ang="0">
                <a:pos x="129844" y="261817"/>
              </a:cxn>
              <a:cxn ang="0">
                <a:pos x="36528" y="261817"/>
              </a:cxn>
              <a:cxn ang="0">
                <a:pos x="101428" y="160246"/>
              </a:cxn>
              <a:cxn ang="0">
                <a:pos x="194744" y="160246"/>
              </a:cxn>
              <a:cxn ang="0">
                <a:pos x="148064" y="250092"/>
              </a:cxn>
              <a:cxn ang="0">
                <a:pos x="101428" y="160246"/>
              </a:cxn>
              <a:cxn ang="0">
                <a:pos x="213008" y="171971"/>
              </a:cxn>
              <a:cxn ang="0">
                <a:pos x="259644" y="261817"/>
              </a:cxn>
              <a:cxn ang="0">
                <a:pos x="166328" y="261817"/>
              </a:cxn>
              <a:cxn ang="0">
                <a:pos x="213008" y="171971"/>
              </a:cxn>
            </a:cxnLst>
            <a:rect l="0" t="0" r="0" b="0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4525963" y="3289300"/>
            <a:ext cx="2651125" cy="49847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4000" b="1" spc="3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目  录</a:t>
            </a:r>
          </a:p>
        </p:txBody>
      </p: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7991475" y="1843088"/>
            <a:ext cx="3444875" cy="40481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1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会员健康度</a:t>
            </a:r>
            <a:endParaRPr lang="zh-CN" altLang="en-US" sz="21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3"/>
            </p:custDataLst>
          </p:nvPr>
        </p:nvSpPr>
        <p:spPr>
          <a:xfrm>
            <a:off x="8378825" y="3398838"/>
            <a:ext cx="2668588" cy="4048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0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会员预算</a:t>
            </a:r>
            <a:endParaRPr lang="zh-CN" altLang="en-US" sz="20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8121650" y="5213350"/>
            <a:ext cx="2668588" cy="404813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 defTabSz="913765" fontAlgn="auto">
              <a:lnSpc>
                <a:spcPct val="120000"/>
              </a:lnSpc>
              <a:defRPr/>
            </a:pPr>
            <a:r>
              <a:rPr lang="zh-CN" altLang="en-US" sz="2000" b="1" spc="3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会员探索</a:t>
            </a:r>
            <a:endParaRPr lang="zh-CN" altLang="en-US" sz="2000" b="1" spc="300" noProof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多边形 1"/>
          <p:cNvSpPr/>
          <p:nvPr>
            <p:custDataLst>
              <p:tags r:id="rId15"/>
            </p:custDataLst>
          </p:nvPr>
        </p:nvSpPr>
        <p:spPr bwMode="auto">
          <a:xfrm>
            <a:off x="6777038" y="5230813"/>
            <a:ext cx="296863" cy="284163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16"/>
            </p:custDataLst>
          </p:nvPr>
        </p:nvSpPr>
        <p:spPr bwMode="auto">
          <a:xfrm>
            <a:off x="7721600" y="3517900"/>
            <a:ext cx="295275" cy="28575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17"/>
            </p:custDataLst>
          </p:nvPr>
        </p:nvSpPr>
        <p:spPr>
          <a:xfrm>
            <a:off x="6672263" y="1760538"/>
            <a:ext cx="504825" cy="5048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auto">
              <a:lnSpc>
                <a:spcPct val="130000"/>
              </a:lnSpc>
            </a:pPr>
            <a:endParaRPr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5"/>
          <p:cNvGrpSpPr/>
          <p:nvPr/>
        </p:nvGrpSpPr>
        <p:grpSpPr>
          <a:xfrm>
            <a:off x="3457575" y="1695450"/>
            <a:ext cx="5683250" cy="1087438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970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9759950" y="5938838"/>
            <a:ext cx="2432050" cy="919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703" name="灯片编号占位符 4"/>
          <p:cNvSpPr txBox="1"/>
          <p:nvPr/>
        </p:nvSpPr>
        <p:spPr>
          <a:xfrm>
            <a:off x="85725" y="635635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9A0DB2DC-4C9A-4742-B13C-FB6460FD3503}" type="slidenum">
              <a:rPr lang="zh-HK" altLang="en-US" sz="1400">
                <a:latin typeface="Arial" panose="020B0604020202020204" pitchFamily="34" charset="0"/>
                <a:ea typeface="微软雅黑" panose="020B0503020204020204" charset="-122"/>
              </a:rPr>
              <a:t>3</a:t>
            </a:fld>
            <a:endParaRPr lang="zh-HK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4162425" y="1917700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defRPr/>
            </a:pPr>
            <a:r>
              <a:rPr lang="zh-CN" altLang="en-US" sz="2800" b="1" spc="300" noProof="1">
                <a:latin typeface="微软雅黑" panose="020B0503020204020204" charset="-122"/>
                <a:sym typeface="+mn-ea"/>
              </a:rPr>
              <a:t>会员健康度</a:t>
            </a:r>
            <a:endParaRPr lang="zh-CN" altLang="en-US" sz="2800" b="1" spc="300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705" name="文本框 1"/>
          <p:cNvSpPr txBox="1"/>
          <p:nvPr/>
        </p:nvSpPr>
        <p:spPr>
          <a:xfrm>
            <a:off x="4837113" y="3143250"/>
            <a:ext cx="3941762" cy="3333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</a:rPr>
              <a:t>会员健康度评估指标</a:t>
            </a:r>
            <a:endParaRPr lang="zh-CN" altLang="en-US" sz="2000" b="1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706" name="文本框 1"/>
          <p:cNvSpPr txBox="1"/>
          <p:nvPr/>
        </p:nvSpPr>
        <p:spPr>
          <a:xfrm>
            <a:off x="4837113" y="4071938"/>
            <a:ext cx="2493962" cy="3317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endParaRPr lang="zh-CN" altLang="en-US" sz="2000" b="1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707" name="文本框 1"/>
          <p:cNvSpPr txBox="1"/>
          <p:nvPr/>
        </p:nvSpPr>
        <p:spPr>
          <a:xfrm>
            <a:off x="4837113" y="3895725"/>
            <a:ext cx="3357318" cy="3317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</a:rPr>
              <a:t>会员健康度评估维度及方式</a:t>
            </a:r>
            <a:endParaRPr lang="zh-CN" altLang="en-US" sz="2000" b="1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708" name="文本框 1"/>
          <p:cNvSpPr txBox="1"/>
          <p:nvPr/>
        </p:nvSpPr>
        <p:spPr>
          <a:xfrm>
            <a:off x="4857750" y="4598988"/>
            <a:ext cx="2454275" cy="3317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charset="-122"/>
              </a:rPr>
              <a:t>会员健康度扩展</a:t>
            </a:r>
            <a:endParaRPr lang="zh-CN" altLang="en-US" sz="2000" b="1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健康度评估指标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56658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4</a:t>
            </a:fld>
            <a:endParaRPr lang="zh-HK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7154545" y="6576483"/>
            <a:ext cx="487362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lvl="0" indent="-171450" algn="r">
              <a:lnSpc>
                <a:spcPct val="90000"/>
              </a:lnSpc>
              <a:buClrTx/>
              <a:buSzTx/>
              <a:buFont typeface="Arial" panose="020B0604020202020204" pitchFamily="34" charset="0"/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*数据时间区间为20180601-20190531，数据不包含加盟店、收购店、关停店。 </a:t>
            </a:r>
          </a:p>
        </p:txBody>
      </p:sp>
      <p:sp>
        <p:nvSpPr>
          <p:cNvPr id="50" name="文本框 2">
            <a:extLst>
              <a:ext uri="{FF2B5EF4-FFF2-40B4-BE49-F238E27FC236}">
                <a16:creationId xmlns:a16="http://schemas.microsoft.com/office/drawing/2014/main" id="{0675A839-5427-4AA9-9393-EF9005E14245}"/>
              </a:ext>
            </a:extLst>
          </p:cNvPr>
          <p:cNvSpPr txBox="1"/>
          <p:nvPr/>
        </p:nvSpPr>
        <p:spPr>
          <a:xfrm>
            <a:off x="490538" y="1114425"/>
            <a:ext cx="794702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老客运营   新客转化   刚需维系   健康提升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5" name="Shape 90">
            <a:extLst>
              <a:ext uri="{FF2B5EF4-FFF2-40B4-BE49-F238E27FC236}">
                <a16:creationId xmlns:a16="http://schemas.microsoft.com/office/drawing/2014/main" id="{9785F6C4-FE7B-4B11-9C64-EFCB7BD1CD8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47050" y="2837649"/>
            <a:ext cx="734829" cy="734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56" name="Shape 93">
            <a:extLst>
              <a:ext uri="{FF2B5EF4-FFF2-40B4-BE49-F238E27FC236}">
                <a16:creationId xmlns:a16="http://schemas.microsoft.com/office/drawing/2014/main" id="{38B271E3-2877-40D6-822A-0143016803D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310405" y="3572478"/>
            <a:ext cx="734829" cy="734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57" name="Shape 96">
            <a:extLst>
              <a:ext uri="{FF2B5EF4-FFF2-40B4-BE49-F238E27FC236}">
                <a16:creationId xmlns:a16="http://schemas.microsoft.com/office/drawing/2014/main" id="{41C50B7E-4F46-46EA-AF3E-AD36A837E4D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47050" y="3572478"/>
            <a:ext cx="734829" cy="734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58" name="Shape 75">
            <a:extLst>
              <a:ext uri="{FF2B5EF4-FFF2-40B4-BE49-F238E27FC236}">
                <a16:creationId xmlns:a16="http://schemas.microsoft.com/office/drawing/2014/main" id="{3177F9ED-680B-46FC-891E-BB848A69876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386926" y="1982627"/>
            <a:ext cx="4466021" cy="1452995"/>
          </a:xfrm>
          <a:prstGeom prst="rect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r>
              <a:rPr lang="en-US"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ss</a:t>
            </a:r>
          </a:p>
        </p:txBody>
      </p:sp>
      <p:sp>
        <p:nvSpPr>
          <p:cNvPr id="59" name="Shape 76">
            <a:extLst>
              <a:ext uri="{FF2B5EF4-FFF2-40B4-BE49-F238E27FC236}">
                <a16:creationId xmlns:a16="http://schemas.microsoft.com/office/drawing/2014/main" id="{24F58E4A-01C0-498F-B7EF-D34C8E6B1E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386926" y="1969770"/>
            <a:ext cx="883036" cy="1452995"/>
          </a:xfrm>
          <a:prstGeom prst="rect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sym typeface="Helvetica Light"/>
              </a:rPr>
              <a:t>老客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sym typeface="Helvetica Light"/>
            </a:endParaRPr>
          </a:p>
          <a:p>
            <a:pPr algn="ctr"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sym typeface="Helvetica Light"/>
              </a:rPr>
              <a:t>运营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60" name="Shape 104">
            <a:extLst>
              <a:ext uri="{FF2B5EF4-FFF2-40B4-BE49-F238E27FC236}">
                <a16:creationId xmlns:a16="http://schemas.microsoft.com/office/drawing/2014/main" id="{CDCB1815-9DDC-42B3-94EC-6ED8E297C1D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16275" y="2146072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61" name="Shape 81">
            <a:extLst>
              <a:ext uri="{FF2B5EF4-FFF2-40B4-BE49-F238E27FC236}">
                <a16:creationId xmlns:a16="http://schemas.microsoft.com/office/drawing/2014/main" id="{589D4B24-DAFE-4FF9-92A3-D3D93A24C66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6232920" y="1982627"/>
            <a:ext cx="4480738" cy="1452995"/>
          </a:xfrm>
          <a:prstGeom prst="rect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62" name="Shape 82">
            <a:extLst>
              <a:ext uri="{FF2B5EF4-FFF2-40B4-BE49-F238E27FC236}">
                <a16:creationId xmlns:a16="http://schemas.microsoft.com/office/drawing/2014/main" id="{22A81B7A-9A82-44AE-A945-09B6F962584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9830622" y="1982627"/>
            <a:ext cx="883036" cy="1452995"/>
          </a:xfrm>
          <a:prstGeom prst="rect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新客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algn="ctr"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转化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64" name="Shape 78">
            <a:extLst>
              <a:ext uri="{FF2B5EF4-FFF2-40B4-BE49-F238E27FC236}">
                <a16:creationId xmlns:a16="http://schemas.microsoft.com/office/drawing/2014/main" id="{B387E34F-1D7B-4A62-919C-2DFD484FFB3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386926" y="3709229"/>
            <a:ext cx="4466021" cy="1452995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65" name="Shape 79">
            <a:extLst>
              <a:ext uri="{FF2B5EF4-FFF2-40B4-BE49-F238E27FC236}">
                <a16:creationId xmlns:a16="http://schemas.microsoft.com/office/drawing/2014/main" id="{0F99385A-4CD5-4CD5-9E66-BF79CECB8EB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386926" y="3709229"/>
            <a:ext cx="883036" cy="1452995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刚需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algn="ctr"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sym typeface="Helvetica Light"/>
              </a:rPr>
              <a:t>维系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66" name="Shape 84">
            <a:extLst>
              <a:ext uri="{FF2B5EF4-FFF2-40B4-BE49-F238E27FC236}">
                <a16:creationId xmlns:a16="http://schemas.microsoft.com/office/drawing/2014/main" id="{4CE054F6-BDB8-4DF7-A106-6CBA25F4D46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232920" y="3709229"/>
            <a:ext cx="4480738" cy="1452995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67" name="Shape 85">
            <a:extLst>
              <a:ext uri="{FF2B5EF4-FFF2-40B4-BE49-F238E27FC236}">
                <a16:creationId xmlns:a16="http://schemas.microsoft.com/office/drawing/2014/main" id="{A64C5A45-DDB0-4F1F-B6A9-D3D4E95DC45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9830622" y="3709229"/>
            <a:ext cx="883036" cy="1452995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sym typeface="Helvetica Light"/>
              </a:rPr>
              <a:t>健康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sym typeface="Helvetica Light"/>
            </a:endParaRPr>
          </a:p>
          <a:p>
            <a:pPr algn="ctr"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sym typeface="Helvetica Light"/>
              </a:rPr>
              <a:t>提升</a:t>
            </a:r>
            <a:endParaRPr 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68" name="TextBox 47">
            <a:extLst>
              <a:ext uri="{FF2B5EF4-FFF2-40B4-BE49-F238E27FC236}">
                <a16:creationId xmlns:a16="http://schemas.microsoft.com/office/drawing/2014/main" id="{35782569-608F-46F8-B14B-A393C414D9F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219541" y="2961994"/>
            <a:ext cx="381980" cy="4603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</a:rPr>
              <a:t>2</a:t>
            </a:r>
          </a:p>
        </p:txBody>
      </p:sp>
      <p:sp>
        <p:nvSpPr>
          <p:cNvPr id="69" name="TextBox 48">
            <a:extLst>
              <a:ext uri="{FF2B5EF4-FFF2-40B4-BE49-F238E27FC236}">
                <a16:creationId xmlns:a16="http://schemas.microsoft.com/office/drawing/2014/main" id="{4D6C2525-FE9B-494F-B138-9FDC1EC37B2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314529" y="3696713"/>
            <a:ext cx="7265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</a:rPr>
              <a:t>3</a:t>
            </a:r>
          </a:p>
        </p:txBody>
      </p:sp>
      <p:sp>
        <p:nvSpPr>
          <p:cNvPr id="70" name="TextBox 49">
            <a:extLst>
              <a:ext uri="{FF2B5EF4-FFF2-40B4-BE49-F238E27FC236}">
                <a16:creationId xmlns:a16="http://schemas.microsoft.com/office/drawing/2014/main" id="{12CC745F-A8BC-4542-BA5D-B11FA0E6CC47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051174" y="3696713"/>
            <a:ext cx="7265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</a:rPr>
              <a:t>4</a:t>
            </a:r>
          </a:p>
        </p:txBody>
      </p:sp>
      <p:sp>
        <p:nvSpPr>
          <p:cNvPr id="71" name="Shape 87">
            <a:extLst>
              <a:ext uri="{FF2B5EF4-FFF2-40B4-BE49-F238E27FC236}">
                <a16:creationId xmlns:a16="http://schemas.microsoft.com/office/drawing/2014/main" id="{105AE9D7-BA0E-45AD-B461-F189877A61F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310405" y="2837649"/>
            <a:ext cx="734829" cy="734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2" name="TextBox 46">
            <a:extLst>
              <a:ext uri="{FF2B5EF4-FFF2-40B4-BE49-F238E27FC236}">
                <a16:creationId xmlns:a16="http://schemas.microsoft.com/office/drawing/2014/main" id="{22404990-7524-4F88-A9AC-4969FEAA3FD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314529" y="2962564"/>
            <a:ext cx="7265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</a:rPr>
              <a:t>1</a:t>
            </a:r>
          </a:p>
        </p:txBody>
      </p:sp>
      <p:sp>
        <p:nvSpPr>
          <p:cNvPr id="73" name="Shape 101">
            <a:extLst>
              <a:ext uri="{FF2B5EF4-FFF2-40B4-BE49-F238E27FC236}">
                <a16:creationId xmlns:a16="http://schemas.microsoft.com/office/drawing/2014/main" id="{22855AAE-1959-46FB-884B-925746F0E8B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454984" y="3873060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4" name="Shape 107">
            <a:extLst>
              <a:ext uri="{FF2B5EF4-FFF2-40B4-BE49-F238E27FC236}">
                <a16:creationId xmlns:a16="http://schemas.microsoft.com/office/drawing/2014/main" id="{9FDFD203-C810-4467-8EBA-2F2A823E4936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454984" y="4226951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5" name="Shape 110">
            <a:extLst>
              <a:ext uri="{FF2B5EF4-FFF2-40B4-BE49-F238E27FC236}">
                <a16:creationId xmlns:a16="http://schemas.microsoft.com/office/drawing/2014/main" id="{C2BE3EAF-F51E-4A9C-910C-6304E0128AA1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54984" y="4580010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6" name="TextBox 16">
            <a:extLst>
              <a:ext uri="{FF2B5EF4-FFF2-40B4-BE49-F238E27FC236}">
                <a16:creationId xmlns:a16="http://schemas.microsoft.com/office/drawing/2014/main" id="{A217DC60-49DD-4D3F-B1D2-B36FC6F6AC7B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694965" y="3798827"/>
            <a:ext cx="2711523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Open Sans Light" panose="020B0306030504020204" pitchFamily="34" charset="0"/>
              </a:rPr>
              <a:t>平均每店慢病品类购买人数</a:t>
            </a:r>
            <a:endParaRPr lang="en-US" altLang="zh-CN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Open Sans Light" panose="020B0306030504020204" pitchFamily="34" charset="0"/>
              </a:rPr>
              <a:t>慢病品类年复购率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Open Sans Light" panose="020B0306030504020204" pitchFamily="34" charset="0"/>
              </a:rPr>
              <a:t>慢病品类购买会员年消费频次</a:t>
            </a:r>
            <a:endParaRPr lang="en-US" altLang="zh-CN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cs typeface="Open Sans Light" panose="020B0306030504020204" pitchFamily="34" charset="0"/>
              </a:rPr>
              <a:t>慢病品类购买会员年产值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77" name="TextBox 16">
            <a:extLst>
              <a:ext uri="{FF2B5EF4-FFF2-40B4-BE49-F238E27FC236}">
                <a16:creationId xmlns:a16="http://schemas.microsoft.com/office/drawing/2014/main" id="{2D852F6A-2B5A-4FA3-B163-6EE795EA634A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072628" y="2052270"/>
            <a:ext cx="2711523" cy="13219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cs typeface="Open Sans Light" panose="020B0306030504020204" pitchFamily="34" charset="0"/>
              </a:rPr>
              <a:t>年新增会员人数占比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cs typeface="Open Sans Light" panose="020B0306030504020204" pitchFamily="34" charset="0"/>
              </a:rPr>
              <a:t>年新增会员转化率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cs typeface="Open Sans Light" panose="020B0306030504020204" pitchFamily="34" charset="0"/>
              </a:rPr>
              <a:t>年新增会员年购买频次</a:t>
            </a:r>
            <a:endParaRPr lang="en-US" altLang="zh-CN" sz="1400" spc="150" dirty="0">
              <a:solidFill>
                <a:srgbClr val="000000">
                  <a:lumMod val="75000"/>
                  <a:lumOff val="25000"/>
                </a:srgbClr>
              </a:solidFill>
              <a:cs typeface="Open Sans Light" panose="020B03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Open Sans Light" panose="020B0306030504020204" pitchFamily="34" charset="0"/>
              </a:rPr>
              <a:t>年新增会员年产值</a:t>
            </a:r>
          </a:p>
        </p:txBody>
      </p:sp>
      <p:sp>
        <p:nvSpPr>
          <p:cNvPr id="78" name="TextBox 16">
            <a:extLst>
              <a:ext uri="{FF2B5EF4-FFF2-40B4-BE49-F238E27FC236}">
                <a16:creationId xmlns:a16="http://schemas.microsoft.com/office/drawing/2014/main" id="{06934B23-39A3-492F-9B90-21DC0D656A1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072628" y="3798827"/>
            <a:ext cx="2711523" cy="13219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Open Sans Light" panose="020B0306030504020204" pitchFamily="34" charset="0"/>
              </a:rPr>
              <a:t>平均每店健康品类购买人数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cs typeface="Open Sans Light" panose="020B0306030504020204" pitchFamily="34" charset="0"/>
              </a:rPr>
              <a:t>健康品类年复购率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Open Sans Light" panose="020B0306030504020204" pitchFamily="34" charset="0"/>
              </a:rPr>
              <a:t>健康品类购买会员年消费频次</a:t>
            </a:r>
            <a:endParaRPr lang="en-US" altLang="zh-CN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cs typeface="Open Sans Light" panose="020B0306030504020204" pitchFamily="34" charset="0"/>
              </a:rPr>
              <a:t>健康品类购买会员年产值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sp>
        <p:nvSpPr>
          <p:cNvPr id="79" name="Shape 104">
            <a:extLst>
              <a:ext uri="{FF2B5EF4-FFF2-40B4-BE49-F238E27FC236}">
                <a16:creationId xmlns:a16="http://schemas.microsoft.com/office/drawing/2014/main" id="{CA9C1868-D199-443D-BDC4-0DEDCCD4F7E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416275" y="2474262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80" name="Shape 104">
            <a:extLst>
              <a:ext uri="{FF2B5EF4-FFF2-40B4-BE49-F238E27FC236}">
                <a16:creationId xmlns:a16="http://schemas.microsoft.com/office/drawing/2014/main" id="{0D2D79BE-0F0A-4AD8-A8E3-074853185882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416275" y="3181415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81" name="Shape 104">
            <a:extLst>
              <a:ext uri="{FF2B5EF4-FFF2-40B4-BE49-F238E27FC236}">
                <a16:creationId xmlns:a16="http://schemas.microsoft.com/office/drawing/2014/main" id="{B32283F6-5DCC-49EF-86D8-83A245ABBB6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416275" y="2823867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82" name="TextBox 16">
            <a:extLst>
              <a:ext uri="{FF2B5EF4-FFF2-40B4-BE49-F238E27FC236}">
                <a16:creationId xmlns:a16="http://schemas.microsoft.com/office/drawing/2014/main" id="{C93103FC-11CA-4B50-BDEA-5324CAE2D53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2694966" y="2051532"/>
            <a:ext cx="2711523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平均每店消费老客人数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年复购率</a:t>
            </a:r>
            <a:endParaRPr lang="en-US" altLang="zh-CN" sz="1400" spc="15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年复购会员年复购频次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年复购会员年产值</a:t>
            </a:r>
          </a:p>
        </p:txBody>
      </p:sp>
      <p:sp>
        <p:nvSpPr>
          <p:cNvPr id="83" name="Shape 104">
            <a:extLst>
              <a:ext uri="{FF2B5EF4-FFF2-40B4-BE49-F238E27FC236}">
                <a16:creationId xmlns:a16="http://schemas.microsoft.com/office/drawing/2014/main" id="{27C29A58-0309-477B-A59C-5E30AE2CDF5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16825" y="2155597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84" name="Shape 104">
            <a:extLst>
              <a:ext uri="{FF2B5EF4-FFF2-40B4-BE49-F238E27FC236}">
                <a16:creationId xmlns:a16="http://schemas.microsoft.com/office/drawing/2014/main" id="{CE467A11-981A-4318-895F-2D1DEB17A11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816825" y="2483787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85" name="Shape 104">
            <a:extLst>
              <a:ext uri="{FF2B5EF4-FFF2-40B4-BE49-F238E27FC236}">
                <a16:creationId xmlns:a16="http://schemas.microsoft.com/office/drawing/2014/main" id="{317B0B7F-CF0E-4EAC-8F9B-418073F256F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816825" y="3190940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86" name="Shape 104">
            <a:extLst>
              <a:ext uri="{FF2B5EF4-FFF2-40B4-BE49-F238E27FC236}">
                <a16:creationId xmlns:a16="http://schemas.microsoft.com/office/drawing/2014/main" id="{6769F3B8-058C-4F3F-8099-E6B67AE719B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16825" y="2833392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87" name="Shape 110">
            <a:extLst>
              <a:ext uri="{FF2B5EF4-FFF2-40B4-BE49-F238E27FC236}">
                <a16:creationId xmlns:a16="http://schemas.microsoft.com/office/drawing/2014/main" id="{203A810D-53D1-4403-96AC-AFDA642E460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454984" y="4953611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88" name="Shape 101">
            <a:extLst>
              <a:ext uri="{FF2B5EF4-FFF2-40B4-BE49-F238E27FC236}">
                <a16:creationId xmlns:a16="http://schemas.microsoft.com/office/drawing/2014/main" id="{AF23D38E-D794-43C8-868E-BC7886D9E2F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826959" y="3863535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89" name="Shape 107">
            <a:extLst>
              <a:ext uri="{FF2B5EF4-FFF2-40B4-BE49-F238E27FC236}">
                <a16:creationId xmlns:a16="http://schemas.microsoft.com/office/drawing/2014/main" id="{C4202B57-17D3-4EAA-8BE0-96DA70717B0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6826959" y="4217426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90" name="Shape 110">
            <a:extLst>
              <a:ext uri="{FF2B5EF4-FFF2-40B4-BE49-F238E27FC236}">
                <a16:creationId xmlns:a16="http://schemas.microsoft.com/office/drawing/2014/main" id="{429816C9-5CAD-4A4C-80A0-CD56069DE152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826959" y="4570485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91" name="Shape 110">
            <a:extLst>
              <a:ext uri="{FF2B5EF4-FFF2-40B4-BE49-F238E27FC236}">
                <a16:creationId xmlns:a16="http://schemas.microsoft.com/office/drawing/2014/main" id="{11A0C442-804B-4CA7-B355-42529723374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6826959" y="4944086"/>
            <a:ext cx="144497" cy="12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435"/>
                </a:moveTo>
                <a:lnTo>
                  <a:pt x="5244" y="21600"/>
                </a:lnTo>
                <a:lnTo>
                  <a:pt x="21422" y="1264"/>
                </a:lnTo>
                <a:lnTo>
                  <a:pt x="21600" y="0"/>
                </a:lnTo>
                <a:lnTo>
                  <a:pt x="5867" y="14435"/>
                </a:lnTo>
                <a:lnTo>
                  <a:pt x="0" y="8429"/>
                </a:lnTo>
                <a:lnTo>
                  <a:pt x="0" y="14435"/>
                </a:ln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Light"/>
              </a:defRPr>
            </a:pPr>
            <a:endParaRPr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78366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健康度评估维度及方式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56658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5</a:t>
            </a:fld>
            <a:endParaRPr lang="zh-HK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7154545" y="6576483"/>
            <a:ext cx="4873625" cy="144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lvl="0" indent="-171450" algn="r">
              <a:lnSpc>
                <a:spcPct val="90000"/>
              </a:lnSpc>
              <a:buClrTx/>
              <a:buSzTx/>
              <a:buFont typeface="Arial" panose="020B0604020202020204" pitchFamily="34" charset="0"/>
              <a:defRPr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*数据时间区间为20180601-20190531，数据不包含加盟店、收购店、关停店。 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1E2058-18E3-47B3-94D7-30AE9FDCB27F}"/>
              </a:ext>
            </a:extLst>
          </p:cNvPr>
          <p:cNvSpPr/>
          <p:nvPr/>
        </p:nvSpPr>
        <p:spPr>
          <a:xfrm>
            <a:off x="483202" y="6014654"/>
            <a:ext cx="108808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兰亭黑-简" panose="02000000000000000000" charset="-122"/>
                <a:ea typeface="兰亭黑-简" panose="02000000000000000000" charset="-122"/>
              </a:rPr>
              <a:t>备注：①四个大项分别占权重</a:t>
            </a:r>
            <a:r>
              <a:rPr lang="en-US" altLang="zh-CN" sz="1000" dirty="0">
                <a:latin typeface="兰亭黑-简" panose="02000000000000000000" charset="-122"/>
                <a:ea typeface="兰亭黑-简" panose="02000000000000000000" charset="-122"/>
              </a:rPr>
              <a:t>30</a:t>
            </a:r>
            <a:r>
              <a:rPr lang="zh-CN" altLang="en-US" sz="1000" dirty="0">
                <a:latin typeface="兰亭黑-简" panose="02000000000000000000" charset="-122"/>
                <a:ea typeface="兰亭黑-简" panose="02000000000000000000" charset="-122"/>
              </a:rPr>
              <a:t>，</a:t>
            </a:r>
            <a:r>
              <a:rPr lang="en-US" altLang="zh-CN" sz="1000" dirty="0">
                <a:latin typeface="兰亭黑-简" panose="02000000000000000000" charset="-122"/>
                <a:ea typeface="兰亭黑-简" panose="02000000000000000000" charset="-122"/>
              </a:rPr>
              <a:t>30</a:t>
            </a:r>
            <a:r>
              <a:rPr lang="zh-CN" altLang="en-US" sz="1000" dirty="0">
                <a:latin typeface="兰亭黑-简" panose="02000000000000000000" charset="-122"/>
                <a:ea typeface="兰亭黑-简" panose="02000000000000000000" charset="-122"/>
              </a:rPr>
              <a:t>，</a:t>
            </a:r>
            <a:r>
              <a:rPr lang="en-US" altLang="zh-CN" sz="1000" dirty="0">
                <a:latin typeface="兰亭黑-简" panose="02000000000000000000" charset="-122"/>
                <a:ea typeface="兰亭黑-简" panose="02000000000000000000" charset="-122"/>
              </a:rPr>
              <a:t>20</a:t>
            </a:r>
            <a:r>
              <a:rPr lang="zh-CN" altLang="en-US" sz="1000" dirty="0">
                <a:latin typeface="兰亭黑-简" panose="02000000000000000000" charset="-122"/>
                <a:ea typeface="兰亭黑-简" panose="02000000000000000000" charset="-122"/>
              </a:rPr>
              <a:t>，</a:t>
            </a:r>
            <a:r>
              <a:rPr lang="en-US" altLang="zh-CN" sz="1000" dirty="0">
                <a:latin typeface="兰亭黑-简" panose="02000000000000000000" charset="-122"/>
                <a:ea typeface="兰亭黑-简" panose="02000000000000000000" charset="-122"/>
              </a:rPr>
              <a:t>20</a:t>
            </a:r>
            <a:r>
              <a:rPr lang="zh-CN" altLang="en-US" sz="1000" dirty="0">
                <a:latin typeface="兰亭黑-简" panose="02000000000000000000" charset="-122"/>
                <a:ea typeface="兰亭黑-简" panose="02000000000000000000" charset="-122"/>
              </a:rPr>
              <a:t>，总指标只作为参考，不分配权重；    ②权重</a:t>
            </a:r>
            <a:r>
              <a:rPr lang="en-US" altLang="zh-CN" sz="1000" dirty="0">
                <a:latin typeface="兰亭黑-简" panose="02000000000000000000" charset="-122"/>
                <a:ea typeface="兰亭黑-简" panose="02000000000000000000" charset="-122"/>
              </a:rPr>
              <a:t>30</a:t>
            </a:r>
            <a:r>
              <a:rPr lang="zh-CN" altLang="en-US" sz="1000" dirty="0">
                <a:latin typeface="兰亭黑-简" panose="02000000000000000000" charset="-122"/>
                <a:ea typeface="兰亭黑-简" panose="02000000000000000000" charset="-122"/>
              </a:rPr>
              <a:t>的大项每小项为</a:t>
            </a:r>
            <a:r>
              <a:rPr lang="en-US" altLang="zh-CN" sz="1000" dirty="0">
                <a:latin typeface="兰亭黑-简" panose="02000000000000000000" charset="-122"/>
                <a:ea typeface="兰亭黑-简" panose="02000000000000000000" charset="-122"/>
              </a:rPr>
              <a:t>7.5</a:t>
            </a:r>
            <a:r>
              <a:rPr lang="zh-CN" altLang="en-US" sz="1000" dirty="0">
                <a:latin typeface="兰亭黑-简" panose="02000000000000000000" charset="-122"/>
                <a:ea typeface="兰亭黑-简" panose="02000000000000000000" charset="-122"/>
              </a:rPr>
              <a:t>分，权重</a:t>
            </a:r>
            <a:r>
              <a:rPr lang="en-US" altLang="zh-CN" sz="1000" dirty="0">
                <a:latin typeface="兰亭黑-简" panose="02000000000000000000" charset="-122"/>
                <a:ea typeface="兰亭黑-简" panose="02000000000000000000" charset="-122"/>
              </a:rPr>
              <a:t>20</a:t>
            </a:r>
            <a:r>
              <a:rPr lang="zh-CN" altLang="en-US" sz="1000" dirty="0">
                <a:latin typeface="兰亭黑-简" panose="02000000000000000000" charset="-122"/>
                <a:ea typeface="兰亭黑-简" panose="02000000000000000000" charset="-122"/>
              </a:rPr>
              <a:t>的大项每小项为</a:t>
            </a:r>
            <a:r>
              <a:rPr lang="en-US" altLang="zh-CN" sz="1000" dirty="0">
                <a:latin typeface="兰亭黑-简" panose="02000000000000000000" charset="-122"/>
                <a:ea typeface="兰亭黑-简" panose="02000000000000000000" charset="-122"/>
              </a:rPr>
              <a:t>5</a:t>
            </a:r>
            <a:r>
              <a:rPr lang="zh-CN" altLang="en-US" sz="1000" dirty="0">
                <a:latin typeface="兰亭黑-简" panose="02000000000000000000" charset="-122"/>
                <a:ea typeface="兰亭黑-简" panose="02000000000000000000" charset="-122"/>
              </a:rPr>
              <a:t>分；  ③参照物分为总体、各直营公司、各收购公司，加盟门店总体情况几类，每有一条某一小项超过目标公司，则目标公司该项减</a:t>
            </a:r>
            <a:r>
              <a:rPr lang="en-US" altLang="zh-CN" sz="1000" dirty="0">
                <a:latin typeface="兰亭黑-简" panose="02000000000000000000" charset="-122"/>
                <a:ea typeface="兰亭黑-简" panose="02000000000000000000" charset="-122"/>
              </a:rPr>
              <a:t>0.05</a:t>
            </a:r>
            <a:r>
              <a:rPr lang="zh-CN" altLang="en-US" sz="1000" dirty="0">
                <a:latin typeface="兰亭黑-简" panose="02000000000000000000" charset="-122"/>
                <a:ea typeface="兰亭黑-简" panose="02000000000000000000" charset="-122"/>
              </a:rPr>
              <a:t>；④除年复购率使用最近两年的数据计算，其余数据均以最近一年为准；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⑤</a:t>
            </a:r>
            <a:r>
              <a:rPr lang="zh-CN" altLang="en-US" sz="1000" dirty="0">
                <a:ea typeface="兰亭黑-简" panose="02000000000000000000" charset="-122"/>
              </a:rPr>
              <a:t>目前刚需品类主要是糖尿病和心脑血管品类，健康品类主要指保健品、养生中药、医疗器械品类</a:t>
            </a:r>
            <a:endParaRPr lang="en-US" altLang="zh-CN" sz="1000" dirty="0">
              <a:ea typeface="兰亭黑-简" panose="02000000000000000000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A8C5D1-FC0A-4A67-8CFE-103B2B5F0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26295"/>
              </p:ext>
            </p:extLst>
          </p:nvPr>
        </p:nvGraphicFramePr>
        <p:xfrm>
          <a:off x="313343" y="1115107"/>
          <a:ext cx="11592330" cy="4533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950">
                  <a:extLst>
                    <a:ext uri="{9D8B030D-6E8A-4147-A177-3AD203B41FA5}">
                      <a16:colId xmlns:a16="http://schemas.microsoft.com/office/drawing/2014/main" val="303722183"/>
                    </a:ext>
                  </a:extLst>
                </a:gridCol>
                <a:gridCol w="536751">
                  <a:extLst>
                    <a:ext uri="{9D8B030D-6E8A-4147-A177-3AD203B41FA5}">
                      <a16:colId xmlns:a16="http://schemas.microsoft.com/office/drawing/2014/main" val="1145866458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3359970963"/>
                    </a:ext>
                  </a:extLst>
                </a:gridCol>
                <a:gridCol w="670938">
                  <a:extLst>
                    <a:ext uri="{9D8B030D-6E8A-4147-A177-3AD203B41FA5}">
                      <a16:colId xmlns:a16="http://schemas.microsoft.com/office/drawing/2014/main" val="1981959010"/>
                    </a:ext>
                  </a:extLst>
                </a:gridCol>
                <a:gridCol w="536751">
                  <a:extLst>
                    <a:ext uri="{9D8B030D-6E8A-4147-A177-3AD203B41FA5}">
                      <a16:colId xmlns:a16="http://schemas.microsoft.com/office/drawing/2014/main" val="2006801019"/>
                    </a:ext>
                  </a:extLst>
                </a:gridCol>
                <a:gridCol w="469656">
                  <a:extLst>
                    <a:ext uri="{9D8B030D-6E8A-4147-A177-3AD203B41FA5}">
                      <a16:colId xmlns:a16="http://schemas.microsoft.com/office/drawing/2014/main" val="2555290875"/>
                    </a:ext>
                  </a:extLst>
                </a:gridCol>
                <a:gridCol w="586450">
                  <a:extLst>
                    <a:ext uri="{9D8B030D-6E8A-4147-A177-3AD203B41FA5}">
                      <a16:colId xmlns:a16="http://schemas.microsoft.com/office/drawing/2014/main" val="1149571253"/>
                    </a:ext>
                  </a:extLst>
                </a:gridCol>
                <a:gridCol w="581481">
                  <a:extLst>
                    <a:ext uri="{9D8B030D-6E8A-4147-A177-3AD203B41FA5}">
                      <a16:colId xmlns:a16="http://schemas.microsoft.com/office/drawing/2014/main" val="1530356357"/>
                    </a:ext>
                  </a:extLst>
                </a:gridCol>
                <a:gridCol w="437353">
                  <a:extLst>
                    <a:ext uri="{9D8B030D-6E8A-4147-A177-3AD203B41FA5}">
                      <a16:colId xmlns:a16="http://schemas.microsoft.com/office/drawing/2014/main" val="697434308"/>
                    </a:ext>
                  </a:extLst>
                </a:gridCol>
                <a:gridCol w="439838">
                  <a:extLst>
                    <a:ext uri="{9D8B030D-6E8A-4147-A177-3AD203B41FA5}">
                      <a16:colId xmlns:a16="http://schemas.microsoft.com/office/drawing/2014/main" val="769159032"/>
                    </a:ext>
                  </a:extLst>
                </a:gridCol>
                <a:gridCol w="626210">
                  <a:extLst>
                    <a:ext uri="{9D8B030D-6E8A-4147-A177-3AD203B41FA5}">
                      <a16:colId xmlns:a16="http://schemas.microsoft.com/office/drawing/2014/main" val="1223461231"/>
                    </a:ext>
                  </a:extLst>
                </a:gridCol>
                <a:gridCol w="626210">
                  <a:extLst>
                    <a:ext uri="{9D8B030D-6E8A-4147-A177-3AD203B41FA5}">
                      <a16:colId xmlns:a16="http://schemas.microsoft.com/office/drawing/2014/main" val="4180986570"/>
                    </a:ext>
                  </a:extLst>
                </a:gridCol>
                <a:gridCol w="506930">
                  <a:extLst>
                    <a:ext uri="{9D8B030D-6E8A-4147-A177-3AD203B41FA5}">
                      <a16:colId xmlns:a16="http://schemas.microsoft.com/office/drawing/2014/main" val="3319355042"/>
                    </a:ext>
                  </a:extLst>
                </a:gridCol>
                <a:gridCol w="506930">
                  <a:extLst>
                    <a:ext uri="{9D8B030D-6E8A-4147-A177-3AD203B41FA5}">
                      <a16:colId xmlns:a16="http://schemas.microsoft.com/office/drawing/2014/main" val="315383289"/>
                    </a:ext>
                  </a:extLst>
                </a:gridCol>
                <a:gridCol w="596390">
                  <a:extLst>
                    <a:ext uri="{9D8B030D-6E8A-4147-A177-3AD203B41FA5}">
                      <a16:colId xmlns:a16="http://schemas.microsoft.com/office/drawing/2014/main" val="3532958726"/>
                    </a:ext>
                  </a:extLst>
                </a:gridCol>
                <a:gridCol w="596390">
                  <a:extLst>
                    <a:ext uri="{9D8B030D-6E8A-4147-A177-3AD203B41FA5}">
                      <a16:colId xmlns:a16="http://schemas.microsoft.com/office/drawing/2014/main" val="2588613905"/>
                    </a:ext>
                  </a:extLst>
                </a:gridCol>
                <a:gridCol w="536751">
                  <a:extLst>
                    <a:ext uri="{9D8B030D-6E8A-4147-A177-3AD203B41FA5}">
                      <a16:colId xmlns:a16="http://schemas.microsoft.com/office/drawing/2014/main" val="1146537594"/>
                    </a:ext>
                  </a:extLst>
                </a:gridCol>
                <a:gridCol w="536751">
                  <a:extLst>
                    <a:ext uri="{9D8B030D-6E8A-4147-A177-3AD203B41FA5}">
                      <a16:colId xmlns:a16="http://schemas.microsoft.com/office/drawing/2014/main" val="2311397430"/>
                    </a:ext>
                  </a:extLst>
                </a:gridCol>
                <a:gridCol w="432383">
                  <a:extLst>
                    <a:ext uri="{9D8B030D-6E8A-4147-A177-3AD203B41FA5}">
                      <a16:colId xmlns:a16="http://schemas.microsoft.com/office/drawing/2014/main" val="3983735476"/>
                    </a:ext>
                  </a:extLst>
                </a:gridCol>
                <a:gridCol w="775308">
                  <a:extLst>
                    <a:ext uri="{9D8B030D-6E8A-4147-A177-3AD203B41FA5}">
                      <a16:colId xmlns:a16="http://schemas.microsoft.com/office/drawing/2014/main" val="60392070"/>
                    </a:ext>
                  </a:extLst>
                </a:gridCol>
              </a:tblGrid>
              <a:tr h="2533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分部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总指标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老客运营四大指标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新客转化四大指标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刚需维系四大指标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健康提升四大指标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综合得分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3562391893"/>
                  </a:ext>
                </a:extLst>
              </a:tr>
              <a:tr h="733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门店数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总会员数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平均每店老客消费人数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年复购率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年消费频次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年产值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新增会员人数占比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转化率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年消费频次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年产值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平均每店慢病消费人数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品类年复购率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品类年消费频次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品类年产值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平均每店健康消费人数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品类年复购率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品类年消费频次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品类年产值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1346832897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目标公司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45.00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5000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62.0%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20.0%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80.0%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1.70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3890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47.0%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7.60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1020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1456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28.0%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3.40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1598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1559842416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得分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6.5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6.8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6.0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5.9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·7.2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5.6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6.8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6.9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4.2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4.4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3.8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2.9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3.6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3.9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4.2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2.6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74.1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2059131332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益丰总体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318754658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直营公司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1753205224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长沙公司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3724183747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江苏公司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2375768935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上海公司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372506961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…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2725408383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收购公司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1630018991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江苏如东公司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983143960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上海杨浦公司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986116067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武汉益丰爱尔康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250482084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…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2030761487"/>
                  </a:ext>
                </a:extLst>
              </a:tr>
              <a:tr h="253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加盟门店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1" marR="7501" marT="7501" marB="0" anchor="b"/>
                </a:tc>
                <a:extLst>
                  <a:ext uri="{0D108BD9-81ED-4DB2-BD59-A6C34878D82A}">
                    <a16:rowId xmlns:a16="http://schemas.microsoft.com/office/drawing/2014/main" val="352154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10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a*1_1_1"/>
  <p:tag name="KSO_WM_UNIT_LAYERLEVEL" val="1_1_1"/>
  <p:tag name="KSO_WM_UNIT_VALUE" val="1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  <p:tag name="KSO_WM_UNIT_ISCONTENTSTITLE" val="0"/>
  <p:tag name="KSO_WM_DIAGRAM_GROUP_CODE" val="n1-1"/>
  <p:tag name="KSO_WM_UNIT_TYPE" val="n_h_a"/>
  <p:tag name="KSO_WM_UNIT_INDEX" val="1_1_1"/>
  <p:tag name="KSO_WM_UNIT_NOCLEAR" val="0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1_1"/>
  <p:tag name="KSO_WM_UNIT_ID" val="diagram20188089_2*n_h_h_a*1_2_1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2_1"/>
  <p:tag name="KSO_WM_UNIT_ID" val="diagram20188089_2*n_h_h_a*1_2_2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6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a"/>
  <p:tag name="KSO_WM_UNIT_INDEX" val="1_2_3_1"/>
  <p:tag name="KSO_WM_UNIT_ID" val="diagram20188089_2*n_h_h_a*1_2_3_1"/>
  <p:tag name="KSO_WM_UNIT_LAYERLEVEL" val="1_1_1_1"/>
  <p:tag name="KSO_WM_UNIT_VALUE" val="51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ISCONTENTSTITLE" val="0"/>
  <p:tag name="KSO_WM_DIAGRAM_GROUP_CODE" val="n1-1"/>
  <p:tag name="KSO_WM_UNIT_NOCLEAR" val="0"/>
  <p:tag name="KSO_WM_UNIT_TEXT_FILL_FORE_SCHEMECOLOR_INDEX" val="7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2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h_i*1_2_1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2_1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SUBTYPE" val="e"/>
  <p:tag name="KSO_WM_UNIT_TYPE" val="l_h_i"/>
  <p:tag name="KSO_WM_UNIT_INDEX" val="1_2_1"/>
  <p:tag name="KSO_WM_UNIT_FILL_FORE_SCHEMECOLOR_INDEX" val="5"/>
  <p:tag name="KSO_WM_UNIT_FILL_TYPE" val="1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1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SUBTYPE" val="e"/>
  <p:tag name="KSO_WM_UNIT_TYPE" val="l_h_i"/>
  <p:tag name="KSO_WM_UNIT_INDEX" val="1_3_1"/>
  <p:tag name="KSO_WM_UNIT_FILL_FORE_SCHEMECOLOR_INDEX" val="5"/>
  <p:tag name="KSO_WM_UNIT_FILL_TYPE" val="1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4_1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SUBTYPE" val="e"/>
  <p:tag name="KSO_WM_UNIT_TYPE" val="l_h_i"/>
  <p:tag name="KSO_WM_UNIT_INDEX" val="1_4_1"/>
  <p:tag name="KSO_WM_UNIT_FILL_FORE_SCHEMECOLOR_INDEX" val="5"/>
  <p:tag name="KSO_WM_UNIT_FILL_TYPE" val="1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9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1_9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8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1_8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5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1_5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2_2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2_2"/>
  <p:tag name="KSO_WM_UNIT_LINE_FORE_SCHEMECOLOR_INDEX" val="5"/>
  <p:tag name="KSO_WM_UNIT_LINE_FILL_TYPE" val="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2_3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2_3"/>
  <p:tag name="KSO_WM_UNIT_FILL_FORE_SCHEMECOLOR_INDEX" val="5"/>
  <p:tag name="KSO_WM_UNI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2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3_2"/>
  <p:tag name="KSO_WM_UNIT_LINE_FORE_SCHEMECOLOR_INDEX" val="5"/>
  <p:tag name="KSO_WM_UNIT_LINE_FILL_TYPE" val="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3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3_3"/>
  <p:tag name="KSO_WM_UNIT_FILL_FORE_SCHEMECOLOR_INDEX" val="5"/>
  <p:tag name="KSO_WM_UNI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4_2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4_2"/>
  <p:tag name="KSO_WM_UNIT_LINE_FORE_SCHEMECOLOR_INDEX" val="5"/>
  <p:tag name="KSO_WM_UNIT_LINE_FILL_TYPE" val="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4_3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4_3"/>
  <p:tag name="KSO_WM_UNIT_FILL_FORE_SCHEMECOLOR_INDEX" val="5"/>
  <p:tag name="KSO_WM_UNI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2_5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SUBTYPE" val="d"/>
  <p:tag name="KSO_WM_UNIT_TYPE" val="l_h_i"/>
  <p:tag name="KSO_WM_UNIT_INDEX" val="1_2_5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5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SUBTYPE" val="d"/>
  <p:tag name="KSO_WM_UNIT_TYPE" val="l_h_i"/>
  <p:tag name="KSO_WM_UNIT_INDEX" val="1_3_5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4_5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SUBTYPE" val="d"/>
  <p:tag name="KSO_WM_UNIT_TYPE" val="l_h_i"/>
  <p:tag name="KSO_WM_UNIT_INDEX" val="1_4_5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2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SUBTYPE" val="e"/>
  <p:tag name="KSO_WM_UNIT_TYPE" val="l_h_i"/>
  <p:tag name="KSO_WM_UNIT_INDEX" val="1_1_2"/>
  <p:tag name="KSO_WM_UNIT_FILL_FORE_SCHEMECOLOR_INDEX" val="6"/>
  <p:tag name="KSO_WM_UNIT_FILL_TYPE" val="1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1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SUBTYPE" val="d"/>
  <p:tag name="KSO_WM_UNIT_TYPE" val="l_h_i"/>
  <p:tag name="KSO_WM_UNIT_INDEX" val="1_1_1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6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3_6"/>
  <p:tag name="KSO_WM_UNIT_FILL_FORE_SCHEMECOLOR_INDEX" val="5"/>
  <p:tag name="KSO_WM_UNIT_FILL_TYPE" val="1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8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3_8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9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3_9"/>
  <p:tag name="KSO_WM_UNIT_FILL_FORE_SCHEMECOLOR_INDEX" val="5"/>
  <p:tag name="KSO_WM_UNI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f*1_3_1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UNIT_NOCLEAR" val="0"/>
  <p:tag name="KSO_WM_DIAGRAM_GROUP_CODE" val="l1-1"/>
  <p:tag name="KSO_WM_UNIT_TYPE" val="l_h_f"/>
  <p:tag name="KSO_WM_UNIT_INDEX" val="1_3_1"/>
  <p:tag name="KSO_WM_UNIT_PRESET_TEXT" val="产品开发：包括2017同期启动的4各项目，在年初多线开发，总销售总额达到678W，环比上涨16%。"/>
  <p:tag name="KSO_WM_UNIT_VALUE" val="56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f*1_2_1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UNIT_NOCLEAR" val="0"/>
  <p:tag name="KSO_WM_DIAGRAM_GROUP_CODE" val="l1-1"/>
  <p:tag name="KSO_WM_UNIT_TYPE" val="l_h_f"/>
  <p:tag name="KSO_WM_UNIT_INDEX" val="1_2_1"/>
  <p:tag name="KSO_WM_UNIT_PRESET_TEXT" val="网站建设：云印客网站已交付第三方网站开发中公司各产品线发展成熟，建立自己品牌的网站有利于产品品类梳理。"/>
  <p:tag name="KSO_WM_UNIT_VALUE" val="56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f*1_4_1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UNIT_NOCLEAR" val="0"/>
  <p:tag name="KSO_WM_DIAGRAM_GROUP_CODE" val="l1-1"/>
  <p:tag name="KSO_WM_UNIT_TYPE" val="l_h_f"/>
  <p:tag name="KSO_WM_UNIT_INDEX" val="1_4_1"/>
  <p:tag name="KSO_WM_UNIT_PRESET_TEXT" val="商务合作：商务部拿下3个大合同，以及19次阶段商务合作订单，总销售额629W，环比下降2%。"/>
  <p:tag name="KSO_WM_UNIT_VALUE" val="56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5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1_5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5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1_5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5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1_5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f*1_2_1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UNIT_NOCLEAR" val="0"/>
  <p:tag name="KSO_WM_DIAGRAM_GROUP_CODE" val="l1-1"/>
  <p:tag name="KSO_WM_UNIT_TYPE" val="l_h_f"/>
  <p:tag name="KSO_WM_UNIT_INDEX" val="1_2_1"/>
  <p:tag name="KSO_WM_UNIT_PRESET_TEXT" val="网站建设：云印客网站已交付第三方网站开发中公司各产品线发展成熟，建立自己品牌的网站有利于产品品类梳理。"/>
  <p:tag name="KSO_WM_UNIT_VALUE" val="56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5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1_5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5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1_5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5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1_5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1_5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1_5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9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3_9"/>
  <p:tag name="KSO_WM_UNIT_FILL_FORE_SCHEMECOLOR_INDEX" val="5"/>
  <p:tag name="KSO_WM_UNI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6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3_6"/>
  <p:tag name="KSO_WM_UNIT_FILL_FORE_SCHEMECOLOR_INDEX" val="5"/>
  <p:tag name="KSO_WM_UNI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8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3_8"/>
  <p:tag name="KSO_WM_UNIT_FILL_FORE_SCHEMECOLOR_INDEX" val="5"/>
  <p:tag name="KSO_WM_UNI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9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3_9"/>
  <p:tag name="KSO_WM_UNIT_FILL_FORE_SCHEMECOLOR_INDEX" val="5"/>
  <p:tag name="KSO_WM_UNI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8898_1*l_h_i*1_3_9"/>
  <p:tag name="KSO_WM_TEMPLATE_CATEGORY" val="diagram"/>
  <p:tag name="KSO_WM_TEMPLATE_INDEX" val="20198898"/>
  <p:tag name="KSO_WM_UNIT_LAYERLEVEL" val="1_1_1"/>
  <p:tag name="KSO_WM_TAG_VERSION" val="1.0"/>
  <p:tag name="KSO_WM_BEAUTIFY_FLAG" val="#wm#"/>
  <p:tag name="KSO_WM_UNIT_DIAGRAM_MODELTYPE" val="stripeEnum"/>
  <p:tag name="KSO_WM_DIAGRAM_GROUP_CODE" val="l1-1"/>
  <p:tag name="KSO_WM_UNIT_TYPE" val="l_h_i"/>
  <p:tag name="KSO_WM_UNIT_INDEX" val="1_3_9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88089"/>
  <p:tag name="KSO_WM_TAG_VERSION" val="1.0"/>
  <p:tag name="KSO_WM_SLIDE_INDEX" val="2"/>
  <p:tag name="KSO_WM_SLIDE_ITEM_CNT" val="3"/>
  <p:tag name="KSO_WM_SLIDE_LAYOUT" val="n"/>
  <p:tag name="KSO_WM_SLIDE_LAYOUT_CNT" val="1"/>
  <p:tag name="KSO_WM_SLIDE_TYPE" val="text"/>
  <p:tag name="KSO_WM_SLIDE_SUBTYPE" val="diag"/>
  <p:tag name="KSO_WM_SLIDE_POSITION" val="0*133.922"/>
  <p:tag name="KSO_WM_SLIDE_SIZE" val="907.125*307.745"/>
  <p:tag name="KSO_WM_SLIDE_ID" val="diagram20188089_2"/>
  <p:tag name="KSO_WM_DIAGRAM_GROUP_CODE" val="n1-1"/>
  <p:tag name="KSO_WM_SLIDE_DIAGTYPE" val="n"/>
  <p:tag name="KSO_WM_TEMPLATE_SUBCATEGOR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i*1_2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ID" val="diagram20188089_2*n_i*1_1"/>
  <p:tag name="KSO_WM_UNIT_LAYERLEVEL" val="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2"/>
  <p:tag name="KSO_WM_UNIT_ID" val="diagram20188089_2*n_h_h_i*1_2_3_2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089"/>
  <p:tag name="KSO_WM_UNIT_TYPE" val="n_h_h_i"/>
  <p:tag name="KSO_WM_UNIT_INDEX" val="1_2_3_1"/>
  <p:tag name="KSO_WM_UNIT_ID" val="diagram20188089_2*n_h_h_i*1_2_3_1"/>
  <p:tag name="KSO_WM_UNIT_LAYERLEVEL" val="1_1_1_1"/>
  <p:tag name="KSO_WM_BEAUTIFY_FLAG" val="#wm#"/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740</Words>
  <Application>Microsoft Office PowerPoint</Application>
  <PresentationFormat>宽屏</PresentationFormat>
  <Paragraphs>327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仿宋</vt:lpstr>
      <vt:lpstr>兰亭黑-简</vt:lpstr>
      <vt:lpstr>微软雅黑</vt:lpstr>
      <vt:lpstr>Arial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bozhang yao</cp:lastModifiedBy>
  <cp:revision>128</cp:revision>
  <dcterms:created xsi:type="dcterms:W3CDTF">2019-06-19T02:08:00Z</dcterms:created>
  <dcterms:modified xsi:type="dcterms:W3CDTF">2019-11-16T02:50:35Z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