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29"/>
  </p:handoutMasterIdLst>
  <p:sldIdLst>
    <p:sldId id="887" r:id="rId4"/>
    <p:sldId id="891" r:id="rId5"/>
    <p:sldId id="892" r:id="rId7"/>
    <p:sldId id="893" r:id="rId8"/>
    <p:sldId id="1016" r:id="rId9"/>
    <p:sldId id="979" r:id="rId10"/>
    <p:sldId id="985" r:id="rId11"/>
    <p:sldId id="1017" r:id="rId12"/>
    <p:sldId id="895" r:id="rId13"/>
    <p:sldId id="995" r:id="rId14"/>
    <p:sldId id="1002" r:id="rId15"/>
    <p:sldId id="1003" r:id="rId16"/>
    <p:sldId id="981" r:id="rId17"/>
    <p:sldId id="982" r:id="rId18"/>
    <p:sldId id="996" r:id="rId19"/>
    <p:sldId id="997" r:id="rId20"/>
    <p:sldId id="980" r:id="rId21"/>
    <p:sldId id="976" r:id="rId22"/>
    <p:sldId id="998" r:id="rId23"/>
    <p:sldId id="999" r:id="rId24"/>
    <p:sldId id="984" r:id="rId25"/>
    <p:sldId id="987" r:id="rId26"/>
    <p:sldId id="1000" r:id="rId27"/>
    <p:sldId id="1001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" lastIdx="1" clrIdx="0"/>
  <p:cmAuthor id="2" name="小田" initials="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92D050"/>
    <a:srgbClr val="ED7D31"/>
    <a:srgbClr val="00D661"/>
    <a:srgbClr val="4472C4"/>
    <a:srgbClr val="3FF1E4"/>
    <a:srgbClr val="BDD957"/>
    <a:srgbClr val="40CA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2" autoAdjust="0"/>
    <p:restoredTop sz="95244" autoAdjust="0"/>
  </p:normalViewPr>
  <p:slideViewPr>
    <p:cSldViewPr snapToGrid="0" showGuides="1">
      <p:cViewPr varScale="1">
        <p:scale>
          <a:sx n="114" d="100"/>
          <a:sy n="114" d="100"/>
        </p:scale>
        <p:origin x="846" y="108"/>
      </p:cViewPr>
      <p:guideLst>
        <p:guide orient="horz" pos="2157"/>
        <p:guide pos="36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20998;&#26512;&#25968;&#25454;V1.0_2019082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20998;&#26512;&#25968;&#25454;V1.0_20190821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0410;&#20016;\CRM&#20250;&#21592;&#33829;&#38144;\&#23731;&#38451;&#20250;&#21592;&#20998;&#26512;\&#23731;&#38451;&#20250;&#21592;&#20998;&#26512;&#25968;&#25454;V1.0_20190820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20998;&#26512;&#25968;&#25454;V1.0_2019082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33258;&#33829;&#24215;&#25968;&#25454;&#26356;&#26032;V1.0_2019082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&#30410;&#20016;\SVN&#30456;&#20851;&#25991;&#20214;\&#20250;&#21592;&#20307;&#31995;\&#20250;&#21592;&#20998;&#26512;\&#23731;&#38451;&#38376;&#24215;&#25720;&#24213;\&#23731;&#38451;&#20250;&#21592;&#20998;&#26512;&#25968;&#25454;V1.0_201908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年新增会员销售概览</a:t>
            </a:r>
            <a:endParaRPr lang="zh-CN" altLang="zh-CN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会员到年!$E$71</c:f>
              <c:strCache>
                <c:ptCount val="1"/>
                <c:pt idx="0">
                  <c:v>年新增会员数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会员到年!$A$72:$A$75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会员到年!$E$72:$E$75</c:f>
              <c:numCache>
                <c:formatCode>General</c:formatCode>
                <c:ptCount val="4"/>
                <c:pt idx="0">
                  <c:v>22816</c:v>
                </c:pt>
                <c:pt idx="1">
                  <c:v>24328</c:v>
                </c:pt>
                <c:pt idx="2">
                  <c:v>23531</c:v>
                </c:pt>
                <c:pt idx="3">
                  <c:v>99303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119708400"/>
        <c:axId val="1112623968"/>
      </c:barChart>
      <c:lineChart>
        <c:grouping val="standard"/>
        <c:varyColors val="0"/>
        <c:ser>
          <c:idx val="1"/>
          <c:order val="1"/>
          <c:tx>
            <c:strRef>
              <c:f>会员到年!$F$71</c:f>
              <c:strCache>
                <c:ptCount val="1"/>
                <c:pt idx="0">
                  <c:v>年新增会员转化率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会员到年!$A$72:$A$75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会员到年!$F$72:$F$75</c:f>
              <c:numCache>
                <c:formatCode>0%</c:formatCode>
                <c:ptCount val="4"/>
                <c:pt idx="0">
                  <c:v>0.934431977559607</c:v>
                </c:pt>
                <c:pt idx="1">
                  <c:v>0.857941466622821</c:v>
                </c:pt>
                <c:pt idx="2">
                  <c:v>0.957162891504823</c:v>
                </c:pt>
                <c:pt idx="3">
                  <c:v>0.448234192320474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9716000"/>
        <c:axId val="1112621472"/>
      </c:lineChart>
      <c:catAx>
        <c:axId val="111970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2623968"/>
        <c:crosses val="autoZero"/>
        <c:auto val="1"/>
        <c:lblAlgn val="ctr"/>
        <c:lblOffset val="100"/>
        <c:noMultiLvlLbl val="0"/>
      </c:catAx>
      <c:valAx>
        <c:axId val="1112623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19708400"/>
        <c:crosses val="autoZero"/>
        <c:crossBetween val="between"/>
      </c:valAx>
      <c:catAx>
        <c:axId val="111971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2621472"/>
        <c:crosses val="autoZero"/>
        <c:auto val="1"/>
        <c:lblAlgn val="ctr"/>
        <c:lblOffset val="100"/>
        <c:noMultiLvlLbl val="0"/>
      </c:catAx>
      <c:valAx>
        <c:axId val="1112621472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1971600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岳阳</a:t>
            </a:r>
            <a:r>
              <a:rPr lang="zh-CN" altLang="en-US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自营</a:t>
            </a: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门店会员与</a:t>
            </a:r>
            <a:r>
              <a:rPr lang="zh-CN" altLang="en-US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公司</a:t>
            </a: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整体会员的生命周期对比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会员权益!$A$26</c:f>
              <c:strCache>
                <c:ptCount val="1"/>
                <c:pt idx="0">
                  <c:v>岳阳自营店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1" i="0" u="none" strike="noStrike" kern="1200" baseline="0">
                      <a:solidFill>
                        <a:srgbClr val="ED7D3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会员权益!$A$28:$A$34</c:f>
              <c:strCache>
                <c:ptCount val="7"/>
                <c:pt idx="0">
                  <c:v>未消费顾客</c:v>
                </c:pt>
                <c:pt idx="1">
                  <c:v>低活跃度</c:v>
                </c:pt>
                <c:pt idx="2">
                  <c:v>高活跃度</c:v>
                </c:pt>
                <c:pt idx="3">
                  <c:v>忠诚</c:v>
                </c:pt>
                <c:pt idx="4">
                  <c:v>低沉睡会员</c:v>
                </c:pt>
                <c:pt idx="5">
                  <c:v>高沉睡会员</c:v>
                </c:pt>
                <c:pt idx="6">
                  <c:v>流失会员</c:v>
                </c:pt>
              </c:strCache>
            </c:strRef>
          </c:cat>
          <c:val>
            <c:numRef>
              <c:f>会员权益!$C$28:$C$34</c:f>
              <c:numCache>
                <c:formatCode>0%</c:formatCode>
                <c:ptCount val="7"/>
                <c:pt idx="0">
                  <c:v>0.140605644340328</c:v>
                </c:pt>
                <c:pt idx="1">
                  <c:v>0.116357793776753</c:v>
                </c:pt>
                <c:pt idx="2">
                  <c:v>0.0847877546514908</c:v>
                </c:pt>
                <c:pt idx="3">
                  <c:v>0.0259588142224621</c:v>
                </c:pt>
                <c:pt idx="4">
                  <c:v>0.0978131554094661</c:v>
                </c:pt>
                <c:pt idx="5">
                  <c:v>0.0734794500386347</c:v>
                </c:pt>
                <c:pt idx="6">
                  <c:v>0.460997387560865</c:v>
                </c:pt>
              </c:numCache>
            </c:numRef>
          </c:val>
        </c:ser>
        <c:ser>
          <c:idx val="1"/>
          <c:order val="1"/>
          <c:tx>
            <c:strRef>
              <c:f>会员权益!$E$26</c:f>
              <c:strCache>
                <c:ptCount val="1"/>
                <c:pt idx="0">
                  <c:v>公司整体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会员权益!$A$28:$A$34</c:f>
              <c:strCache>
                <c:ptCount val="7"/>
                <c:pt idx="0">
                  <c:v>未消费顾客</c:v>
                </c:pt>
                <c:pt idx="1">
                  <c:v>低活跃度</c:v>
                </c:pt>
                <c:pt idx="2">
                  <c:v>高活跃度</c:v>
                </c:pt>
                <c:pt idx="3">
                  <c:v>忠诚</c:v>
                </c:pt>
                <c:pt idx="4">
                  <c:v>低沉睡会员</c:v>
                </c:pt>
                <c:pt idx="5">
                  <c:v>高沉睡会员</c:v>
                </c:pt>
                <c:pt idx="6">
                  <c:v>流失会员</c:v>
                </c:pt>
              </c:strCache>
            </c:strRef>
          </c:cat>
          <c:val>
            <c:numRef>
              <c:f>会员权益!$G$28:$G$34</c:f>
              <c:numCache>
                <c:formatCode>0%</c:formatCode>
                <c:ptCount val="7"/>
                <c:pt idx="0">
                  <c:v>0.250870682957735</c:v>
                </c:pt>
                <c:pt idx="1">
                  <c:v>0.108484867596848</c:v>
                </c:pt>
                <c:pt idx="2">
                  <c:v>0.0679198285080313</c:v>
                </c:pt>
                <c:pt idx="3">
                  <c:v>0.019597336456234</c:v>
                </c:pt>
                <c:pt idx="4">
                  <c:v>0.0921765389698441</c:v>
                </c:pt>
                <c:pt idx="5">
                  <c:v>0.0746330854507039</c:v>
                </c:pt>
                <c:pt idx="6">
                  <c:v>0.386317660060604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2264687"/>
        <c:axId val="301864671"/>
      </c:barChart>
      <c:catAx>
        <c:axId val="2822646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1864671"/>
        <c:crosses val="autoZero"/>
        <c:auto val="1"/>
        <c:lblAlgn val="ctr"/>
        <c:lblOffset val="100"/>
        <c:noMultiLvlLbl val="0"/>
      </c:catAx>
      <c:valAx>
        <c:axId val="301864671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226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200" b="1">
                <a:latin typeface="+mn-ea"/>
                <a:ea typeface="+mn-ea"/>
              </a:rPr>
              <a:t>会员年龄与品类结构</a:t>
            </a:r>
            <a:endParaRPr lang="zh-CN" altLang="en-US" sz="1200" b="1"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品类销售结构!$P$2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品类销售结构!$P$3:$P$15</c:f>
              <c:numCache>
                <c:formatCode>0.0%</c:formatCode>
                <c:ptCount val="13"/>
                <c:pt idx="0">
                  <c:v>0.307499056777601</c:v>
                </c:pt>
                <c:pt idx="1">
                  <c:v>0.295437019779846</c:v>
                </c:pt>
                <c:pt idx="2">
                  <c:v>0.343347876169006</c:v>
                </c:pt>
                <c:pt idx="3">
                  <c:v>0.364987638129361</c:v>
                </c:pt>
                <c:pt idx="4">
                  <c:v>0.410685826626234</c:v>
                </c:pt>
                <c:pt idx="5">
                  <c:v>0.430331789604206</c:v>
                </c:pt>
                <c:pt idx="6">
                  <c:v>0.460126871799001</c:v>
                </c:pt>
                <c:pt idx="7">
                  <c:v>0.476101270297886</c:v>
                </c:pt>
                <c:pt idx="8">
                  <c:v>0.487443702452866</c:v>
                </c:pt>
                <c:pt idx="9">
                  <c:v>0.513581547702716</c:v>
                </c:pt>
                <c:pt idx="10">
                  <c:v>0.522922582348958</c:v>
                </c:pt>
                <c:pt idx="11">
                  <c:v>0.547969596638346</c:v>
                </c:pt>
                <c:pt idx="12">
                  <c:v>0.544024214894108</c:v>
                </c:pt>
              </c:numCache>
            </c:numRef>
          </c:val>
        </c:ser>
        <c:ser>
          <c:idx val="1"/>
          <c:order val="1"/>
          <c:tx>
            <c:strRef>
              <c:f>品类销售结构!$Q$2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品类销售结构!$Q$3:$Q$15</c:f>
              <c:numCache>
                <c:formatCode>0.0%</c:formatCode>
                <c:ptCount val="13"/>
                <c:pt idx="0">
                  <c:v>0.385078934553527</c:v>
                </c:pt>
                <c:pt idx="1">
                  <c:v>0.401707265533138</c:v>
                </c:pt>
                <c:pt idx="2">
                  <c:v>0.392996036267271</c:v>
                </c:pt>
                <c:pt idx="3">
                  <c:v>0.375064573797832</c:v>
                </c:pt>
                <c:pt idx="4">
                  <c:v>0.325807004604826</c:v>
                </c:pt>
                <c:pt idx="5">
                  <c:v>0.314534822618765</c:v>
                </c:pt>
                <c:pt idx="6">
                  <c:v>0.280496668149876</c:v>
                </c:pt>
                <c:pt idx="7">
                  <c:v>0.270333546073225</c:v>
                </c:pt>
                <c:pt idx="8">
                  <c:v>0.252951775717353</c:v>
                </c:pt>
                <c:pt idx="9">
                  <c:v>0.235264845815165</c:v>
                </c:pt>
                <c:pt idx="10">
                  <c:v>0.226139857300367</c:v>
                </c:pt>
                <c:pt idx="11">
                  <c:v>0.212247137203655</c:v>
                </c:pt>
                <c:pt idx="12">
                  <c:v>0.214449962751134</c:v>
                </c:pt>
              </c:numCache>
            </c:numRef>
          </c:val>
        </c:ser>
        <c:ser>
          <c:idx val="2"/>
          <c:order val="2"/>
          <c:tx>
            <c:strRef>
              <c:f>品类销售结构!$R$2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品类销售结构!$R$3:$R$15</c:f>
              <c:numCache>
                <c:formatCode>0.0%</c:formatCode>
                <c:ptCount val="13"/>
                <c:pt idx="0">
                  <c:v>0.0847320370971563</c:v>
                </c:pt>
                <c:pt idx="1">
                  <c:v>0.0901958898600975</c:v>
                </c:pt>
                <c:pt idx="2">
                  <c:v>0.0786663491866868</c:v>
                </c:pt>
                <c:pt idx="3">
                  <c:v>0.0890523815000113</c:v>
                </c:pt>
                <c:pt idx="4">
                  <c:v>0.0994853375728913</c:v>
                </c:pt>
                <c:pt idx="5">
                  <c:v>0.0981408939735808</c:v>
                </c:pt>
                <c:pt idx="6">
                  <c:v>0.104686226402633</c:v>
                </c:pt>
                <c:pt idx="7">
                  <c:v>0.102909814722274</c:v>
                </c:pt>
                <c:pt idx="8">
                  <c:v>0.107409072408578</c:v>
                </c:pt>
                <c:pt idx="9">
                  <c:v>0.11320711808085</c:v>
                </c:pt>
                <c:pt idx="10">
                  <c:v>0.10456332617287</c:v>
                </c:pt>
                <c:pt idx="11">
                  <c:v>0.100432534357133</c:v>
                </c:pt>
                <c:pt idx="12">
                  <c:v>0.107300629285837</c:v>
                </c:pt>
              </c:numCache>
            </c:numRef>
          </c:val>
        </c:ser>
        <c:ser>
          <c:idx val="3"/>
          <c:order val="3"/>
          <c:tx>
            <c:strRef>
              <c:f>品类销售结构!$S$2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品类销售结构!$S$3:$S$15</c:f>
              <c:numCache>
                <c:formatCode>0.0%</c:formatCode>
                <c:ptCount val="13"/>
                <c:pt idx="0">
                  <c:v>0.122554268191031</c:v>
                </c:pt>
                <c:pt idx="1">
                  <c:v>0.112659371850052</c:v>
                </c:pt>
                <c:pt idx="2">
                  <c:v>0.0995818345698034</c:v>
                </c:pt>
                <c:pt idx="3">
                  <c:v>0.0976033954873537</c:v>
                </c:pt>
                <c:pt idx="4">
                  <c:v>0.101717272967626</c:v>
                </c:pt>
                <c:pt idx="5">
                  <c:v>0.0993557192146736</c:v>
                </c:pt>
                <c:pt idx="6">
                  <c:v>0.0969951633636552</c:v>
                </c:pt>
                <c:pt idx="7">
                  <c:v>0.0930567009356883</c:v>
                </c:pt>
                <c:pt idx="8">
                  <c:v>0.0976959692581202</c:v>
                </c:pt>
                <c:pt idx="9">
                  <c:v>0.0932427938298039</c:v>
                </c:pt>
                <c:pt idx="10">
                  <c:v>0.102373487394352</c:v>
                </c:pt>
                <c:pt idx="11">
                  <c:v>0.0981323455110767</c:v>
                </c:pt>
                <c:pt idx="12">
                  <c:v>0.092462898616005</c:v>
                </c:pt>
              </c:numCache>
            </c:numRef>
          </c:val>
        </c:ser>
        <c:ser>
          <c:idx val="4"/>
          <c:order val="4"/>
          <c:tx>
            <c:strRef>
              <c:f>品类销售结构!$T$2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品类销售结构!$T$3:$T$15</c:f>
              <c:numCache>
                <c:formatCode>0.0%</c:formatCode>
                <c:ptCount val="13"/>
                <c:pt idx="0">
                  <c:v>0.0425172412280317</c:v>
                </c:pt>
                <c:pt idx="1">
                  <c:v>0.0444580602303071</c:v>
                </c:pt>
                <c:pt idx="2">
                  <c:v>0.0364780494914782</c:v>
                </c:pt>
                <c:pt idx="3">
                  <c:v>0.0323178159285172</c:v>
                </c:pt>
                <c:pt idx="4">
                  <c:v>0.0280887555521543</c:v>
                </c:pt>
                <c:pt idx="5">
                  <c:v>0.025532838361705</c:v>
                </c:pt>
                <c:pt idx="6">
                  <c:v>0.0265470305504058</c:v>
                </c:pt>
                <c:pt idx="7">
                  <c:v>0.0256852879415696</c:v>
                </c:pt>
                <c:pt idx="8">
                  <c:v>0.0226871004587833</c:v>
                </c:pt>
                <c:pt idx="9">
                  <c:v>0.0209284006240281</c:v>
                </c:pt>
                <c:pt idx="10">
                  <c:v>0.020052157325881</c:v>
                </c:pt>
                <c:pt idx="11">
                  <c:v>0.0177178209647327</c:v>
                </c:pt>
                <c:pt idx="12">
                  <c:v>0.0199745671239867</c:v>
                </c:pt>
              </c:numCache>
            </c:numRef>
          </c:val>
        </c:ser>
        <c:ser>
          <c:idx val="5"/>
          <c:order val="5"/>
          <c:tx>
            <c:strRef>
              <c:f>品类销售结构!$U$2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品类销售结构!$U$3:$U$15</c:f>
              <c:numCache>
                <c:formatCode>0.0%</c:formatCode>
                <c:ptCount val="13"/>
                <c:pt idx="0">
                  <c:v>0.0110426994586342</c:v>
                </c:pt>
                <c:pt idx="1">
                  <c:v>0.0108558799480286</c:v>
                </c:pt>
                <c:pt idx="2">
                  <c:v>0.010537385939292</c:v>
                </c:pt>
                <c:pt idx="3">
                  <c:v>0.0101165656838062</c:v>
                </c:pt>
                <c:pt idx="4">
                  <c:v>0.0103789695012298</c:v>
                </c:pt>
                <c:pt idx="5">
                  <c:v>0.00864939837690638</c:v>
                </c:pt>
                <c:pt idx="6">
                  <c:v>0.00883279506264791</c:v>
                </c:pt>
                <c:pt idx="7">
                  <c:v>0.00855832748498993</c:v>
                </c:pt>
                <c:pt idx="8">
                  <c:v>0.0090387098902259</c:v>
                </c:pt>
                <c:pt idx="9">
                  <c:v>0.00718304056433487</c:v>
                </c:pt>
                <c:pt idx="10">
                  <c:v>0.00801689705228791</c:v>
                </c:pt>
                <c:pt idx="11">
                  <c:v>0.0081738701950174</c:v>
                </c:pt>
                <c:pt idx="12">
                  <c:v>0.00620055518200265</c:v>
                </c:pt>
              </c:numCache>
            </c:numRef>
          </c:val>
        </c:ser>
        <c:ser>
          <c:idx val="6"/>
          <c:order val="6"/>
          <c:tx>
            <c:strRef>
              <c:f>品类销售结构!$V$2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品类销售结构!$V$3:$V$15</c:f>
              <c:numCache>
                <c:formatCode>0.0%</c:formatCode>
                <c:ptCount val="13"/>
                <c:pt idx="0">
                  <c:v>0.0192148441270148</c:v>
                </c:pt>
                <c:pt idx="1">
                  <c:v>0.0212812408758764</c:v>
                </c:pt>
                <c:pt idx="2">
                  <c:v>0.0165070244457672</c:v>
                </c:pt>
                <c:pt idx="3">
                  <c:v>0.0093533479820316</c:v>
                </c:pt>
                <c:pt idx="4">
                  <c:v>0.00313367681039308</c:v>
                </c:pt>
                <c:pt idx="5">
                  <c:v>0.00312671212903358</c:v>
                </c:pt>
                <c:pt idx="6">
                  <c:v>0.00308950510627557</c:v>
                </c:pt>
                <c:pt idx="7">
                  <c:v>0.00512654377923037</c:v>
                </c:pt>
                <c:pt idx="8">
                  <c:v>0.00525739687665041</c:v>
                </c:pt>
                <c:pt idx="9">
                  <c:v>0.00133649455222791</c:v>
                </c:pt>
                <c:pt idx="10">
                  <c:v>0.000322632981125038</c:v>
                </c:pt>
                <c:pt idx="11">
                  <c:v>0.0013994527641241</c:v>
                </c:pt>
                <c:pt idx="12">
                  <c:v>0.000727133779524924</c:v>
                </c:pt>
              </c:numCache>
            </c:numRef>
          </c:val>
        </c:ser>
        <c:ser>
          <c:idx val="7"/>
          <c:order val="7"/>
          <c:tx>
            <c:strRef>
              <c:f>品类销售结构!$W$2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品类销售结构!$W$3:$W$15</c:f>
              <c:numCache>
                <c:formatCode>0.0%</c:formatCode>
                <c:ptCount val="13"/>
                <c:pt idx="0">
                  <c:v>0.00962239297716086</c:v>
                </c:pt>
                <c:pt idx="1">
                  <c:v>0.0077465828817773</c:v>
                </c:pt>
                <c:pt idx="2">
                  <c:v>0.00635490628973662</c:v>
                </c:pt>
                <c:pt idx="3">
                  <c:v>0.00687523986226113</c:v>
                </c:pt>
                <c:pt idx="4">
                  <c:v>0.00700656589311746</c:v>
                </c:pt>
                <c:pt idx="5">
                  <c:v>0.00658642082776704</c:v>
                </c:pt>
                <c:pt idx="6">
                  <c:v>0.00555844620714024</c:v>
                </c:pt>
                <c:pt idx="7">
                  <c:v>0.00534120498727588</c:v>
                </c:pt>
                <c:pt idx="8">
                  <c:v>0.00452475353933743</c:v>
                </c:pt>
                <c:pt idx="9">
                  <c:v>0.00454069914461354</c:v>
                </c:pt>
                <c:pt idx="10">
                  <c:v>0.00414266859485985</c:v>
                </c:pt>
                <c:pt idx="11">
                  <c:v>0.00340190476458456</c:v>
                </c:pt>
                <c:pt idx="12">
                  <c:v>0.00339621893848421</c:v>
                </c:pt>
              </c:numCache>
            </c:numRef>
          </c:val>
        </c:ser>
        <c:ser>
          <c:idx val="8"/>
          <c:order val="8"/>
          <c:tx>
            <c:strRef>
              <c:f>品类销售结构!$X$2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品类销售结构!$X$3:$X$15</c:f>
              <c:numCache>
                <c:formatCode>0.0%</c:formatCode>
                <c:ptCount val="13"/>
                <c:pt idx="0">
                  <c:v>0.00738670363513525</c:v>
                </c:pt>
                <c:pt idx="1">
                  <c:v>0.00740095782685315</c:v>
                </c:pt>
                <c:pt idx="2">
                  <c:v>0.00728018428226831</c:v>
                </c:pt>
                <c:pt idx="3">
                  <c:v>0.00700072332310008</c:v>
                </c:pt>
                <c:pt idx="4">
                  <c:v>0.00703586331515376</c:v>
                </c:pt>
                <c:pt idx="5">
                  <c:v>0.00657582297607878</c:v>
                </c:pt>
                <c:pt idx="6">
                  <c:v>0.00678002979173835</c:v>
                </c:pt>
                <c:pt idx="7">
                  <c:v>0.00663052956986677</c:v>
                </c:pt>
                <c:pt idx="8">
                  <c:v>0.00636114272725648</c:v>
                </c:pt>
                <c:pt idx="9">
                  <c:v>0.00590131835390683</c:v>
                </c:pt>
                <c:pt idx="10">
                  <c:v>0.00645488036441978</c:v>
                </c:pt>
                <c:pt idx="11">
                  <c:v>0.00622392446720501</c:v>
                </c:pt>
                <c:pt idx="12">
                  <c:v>0.00594934083379661</c:v>
                </c:pt>
              </c:numCache>
            </c:numRef>
          </c:val>
        </c:ser>
        <c:ser>
          <c:idx val="9"/>
          <c:order val="9"/>
          <c:tx>
            <c:strRef>
              <c:f>品类销售结构!$Y$2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品类销售结构!$Y$3:$Y$15</c:f>
              <c:numCache>
                <c:formatCode>0.0%</c:formatCode>
                <c:ptCount val="13"/>
                <c:pt idx="0">
                  <c:v>0.00426441814145704</c:v>
                </c:pt>
                <c:pt idx="1">
                  <c:v>0.00409918692762015</c:v>
                </c:pt>
                <c:pt idx="2">
                  <c:v>0.00377106157563259</c:v>
                </c:pt>
                <c:pt idx="3">
                  <c:v>0.00362882896126294</c:v>
                </c:pt>
                <c:pt idx="4">
                  <c:v>0.00292650847843886</c:v>
                </c:pt>
                <c:pt idx="5">
                  <c:v>0.00308378236357129</c:v>
                </c:pt>
                <c:pt idx="6">
                  <c:v>0.00270267697690197</c:v>
                </c:pt>
                <c:pt idx="7">
                  <c:v>0.00247530286358494</c:v>
                </c:pt>
                <c:pt idx="8">
                  <c:v>0.00275745510242678</c:v>
                </c:pt>
                <c:pt idx="9">
                  <c:v>0.0022101885769336</c:v>
                </c:pt>
                <c:pt idx="10">
                  <c:v>0.00175573054494232</c:v>
                </c:pt>
                <c:pt idx="11">
                  <c:v>0.00164545978220595</c:v>
                </c:pt>
                <c:pt idx="12">
                  <c:v>0.00205795403277677</c:v>
                </c:pt>
              </c:numCache>
            </c:numRef>
          </c:val>
        </c:ser>
        <c:ser>
          <c:idx val="10"/>
          <c:order val="10"/>
          <c:tx>
            <c:strRef>
              <c:f>品类销售结构!$Z$2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品类销售结构!$Z$3:$Z$15</c:f>
              <c:numCache>
                <c:formatCode>0.0%</c:formatCode>
                <c:ptCount val="13"/>
                <c:pt idx="0">
                  <c:v>0.00300991041580753</c:v>
                </c:pt>
                <c:pt idx="1">
                  <c:v>0.00208336860485642</c:v>
                </c:pt>
                <c:pt idx="2">
                  <c:v>0.00242730254594803</c:v>
                </c:pt>
                <c:pt idx="3">
                  <c:v>0.00239529258918539</c:v>
                </c:pt>
                <c:pt idx="4">
                  <c:v>0.00193336865657311</c:v>
                </c:pt>
                <c:pt idx="5">
                  <c:v>0.00196514532573669</c:v>
                </c:pt>
                <c:pt idx="6">
                  <c:v>0.00238663052462914</c:v>
                </c:pt>
                <c:pt idx="7">
                  <c:v>0.00214837958339384</c:v>
                </c:pt>
                <c:pt idx="8">
                  <c:v>0.00171046291685675</c:v>
                </c:pt>
                <c:pt idx="9">
                  <c:v>0.0014848610425327</c:v>
                </c:pt>
                <c:pt idx="10">
                  <c:v>0.00183644870906119</c:v>
                </c:pt>
                <c:pt idx="11">
                  <c:v>0.00154703706612362</c:v>
                </c:pt>
                <c:pt idx="12">
                  <c:v>0.00281399984882235</c:v>
                </c:pt>
              </c:numCache>
            </c:numRef>
          </c:val>
        </c:ser>
        <c:ser>
          <c:idx val="11"/>
          <c:order val="11"/>
          <c:tx>
            <c:strRef>
              <c:f>品类销售结构!$AA$2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品类销售结构!$AA$3:$AA$15</c:f>
              <c:numCache>
                <c:formatCode>0.0%</c:formatCode>
                <c:ptCount val="13"/>
                <c:pt idx="0">
                  <c:v>0.00290806433215467</c:v>
                </c:pt>
                <c:pt idx="1">
                  <c:v>0.00189930434868824</c:v>
                </c:pt>
                <c:pt idx="2">
                  <c:v>0.00196698775085061</c:v>
                </c:pt>
                <c:pt idx="3">
                  <c:v>0.00151751092494944</c:v>
                </c:pt>
                <c:pt idx="4">
                  <c:v>0.00166361860825913</c:v>
                </c:pt>
                <c:pt idx="5">
                  <c:v>0.0017987736709595</c:v>
                </c:pt>
                <c:pt idx="6">
                  <c:v>0.00152690355325745</c:v>
                </c:pt>
                <c:pt idx="7">
                  <c:v>0.00145635226105817</c:v>
                </c:pt>
                <c:pt idx="8">
                  <c:v>0.00196570221034512</c:v>
                </c:pt>
                <c:pt idx="9">
                  <c:v>0.00103623039913418</c:v>
                </c:pt>
                <c:pt idx="10">
                  <c:v>0.00118909307734937</c:v>
                </c:pt>
                <c:pt idx="11">
                  <c:v>0.000882698664205119</c:v>
                </c:pt>
                <c:pt idx="12">
                  <c:v>0.00053485954573361</c:v>
                </c:pt>
              </c:numCache>
            </c:numRef>
          </c:val>
        </c:ser>
        <c:ser>
          <c:idx val="12"/>
          <c:order val="12"/>
          <c:tx>
            <c:strRef>
              <c:f>品类销售结构!$AB$2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品类销售结构!$O$3:$O$15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品类销售结构!$AB$3:$AB$15</c:f>
              <c:numCache>
                <c:formatCode>0.0%</c:formatCode>
                <c:ptCount val="13"/>
                <c:pt idx="0">
                  <c:v>0.000169121969623852</c:v>
                </c:pt>
                <c:pt idx="1">
                  <c:v>0.000175791513146872</c:v>
                </c:pt>
                <c:pt idx="2">
                  <c:v>8.4792820502907e-5</c:v>
                </c:pt>
                <c:pt idx="3">
                  <c:v>8.65854033889337e-5</c:v>
                </c:pt>
                <c:pt idx="4">
                  <c:v>0.000137186544765611</c:v>
                </c:pt>
                <c:pt idx="5">
                  <c:v>0.000317832799388587</c:v>
                </c:pt>
                <c:pt idx="6">
                  <c:v>0.000270990389346782</c:v>
                </c:pt>
                <c:pt idx="7">
                  <c:v>0.000176626163891578</c:v>
                </c:pt>
                <c:pt idx="8">
                  <c:v>0.000196735977445668</c:v>
                </c:pt>
                <c:pt idx="9">
                  <c:v>8.24613137532591e-5</c:v>
                </c:pt>
                <c:pt idx="10">
                  <c:v>0.000230238133526411</c:v>
                </c:pt>
                <c:pt idx="11">
                  <c:v>0.000226164531325307</c:v>
                </c:pt>
                <c:pt idx="12">
                  <c:v>0.000107665167788089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1258479"/>
        <c:axId val="1616349567"/>
      </c:areaChart>
      <c:catAx>
        <c:axId val="1621258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6349567"/>
        <c:crosses val="autoZero"/>
        <c:auto val="1"/>
        <c:lblAlgn val="ctr"/>
        <c:lblOffset val="100"/>
        <c:noMultiLvlLbl val="0"/>
      </c:catAx>
      <c:valAx>
        <c:axId val="1616349567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12584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CN" altLang="en-US" sz="1200" b="1" dirty="0">
                <a:latin typeface="+mn-ea"/>
                <a:ea typeface="+mn-ea"/>
              </a:rPr>
              <a:t>品类销售结构</a:t>
            </a:r>
            <a:endParaRPr lang="zh-CN" altLang="en-US" sz="1200" b="1" dirty="0">
              <a:latin typeface="+mn-ea"/>
              <a:ea typeface="+mn-ea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239173551799436"/>
          <c:y val="0.106911729322061"/>
          <c:w val="0.960137741366761"/>
          <c:h val="0.8379891767809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品类销售结构!$A$24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品类销售结构!$G$24:$H$24</c:f>
              <c:numCache>
                <c:formatCode>0.00%</c:formatCode>
                <c:ptCount val="2"/>
                <c:pt idx="0">
                  <c:v>0.377184260155494</c:v>
                </c:pt>
                <c:pt idx="1">
                  <c:v>0.424428058586896</c:v>
                </c:pt>
              </c:numCache>
            </c:numRef>
          </c:val>
        </c:ser>
        <c:ser>
          <c:idx val="1"/>
          <c:order val="1"/>
          <c:tx>
            <c:strRef>
              <c:f>品类销售结构!$A$25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品类销售结构!$G$25:$H$25</c:f>
              <c:numCache>
                <c:formatCode>0.00%</c:formatCode>
                <c:ptCount val="2"/>
                <c:pt idx="0">
                  <c:v>0.355210425012574</c:v>
                </c:pt>
                <c:pt idx="1">
                  <c:v>0.314013658655926</c:v>
                </c:pt>
              </c:numCache>
            </c:numRef>
          </c:val>
        </c:ser>
        <c:ser>
          <c:idx val="2"/>
          <c:order val="2"/>
          <c:tx>
            <c:strRef>
              <c:f>品类销售结构!$A$26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品类销售结构!$G$26:$H$26</c:f>
              <c:numCache>
                <c:formatCode>0.00%</c:formatCode>
                <c:ptCount val="2"/>
                <c:pt idx="0">
                  <c:v>0.100024409014584</c:v>
                </c:pt>
                <c:pt idx="1">
                  <c:v>0.0951097692997349</c:v>
                </c:pt>
              </c:numCache>
            </c:numRef>
          </c:val>
        </c:ser>
        <c:ser>
          <c:idx val="3"/>
          <c:order val="3"/>
          <c:tx>
            <c:strRef>
              <c:f>品类销售结构!$A$27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3226199172145"/>
                      <c:h val="0.138311303737541"/>
                    </c:manualLayout>
                  </c15:layout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94716337959581"/>
                      <c:h val="0.13831130373754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品类销售结构!$G$27:$H$27</c:f>
              <c:numCache>
                <c:formatCode>0.00%</c:formatCode>
                <c:ptCount val="2"/>
                <c:pt idx="0">
                  <c:v>0.0875915598594739</c:v>
                </c:pt>
                <c:pt idx="1">
                  <c:v>0.100239427301618</c:v>
                </c:pt>
              </c:numCache>
            </c:numRef>
          </c:val>
        </c:ser>
        <c:ser>
          <c:idx val="4"/>
          <c:order val="4"/>
          <c:tx>
            <c:strRef>
              <c:f>品类销售结构!$A$28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430823048422477"/>
                  <c:y val="-0.00246308428189554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327489970643"/>
                      <c:h val="0.070899978026185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0861646096844943"/>
                  <c:y val="-0.00246308428189554"/>
                </c:manualLayout>
              </c:layout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400665435032902"/>
                      <c:h val="0.070899978026185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品类销售结构!$G$28:$H$28</c:f>
              <c:numCache>
                <c:formatCode>0.00%</c:formatCode>
                <c:ptCount val="2"/>
                <c:pt idx="0">
                  <c:v>0.0482851412905282</c:v>
                </c:pt>
                <c:pt idx="1">
                  <c:v>0.028682532231696</c:v>
                </c:pt>
              </c:numCache>
            </c:numRef>
          </c:val>
        </c:ser>
        <c:ser>
          <c:idx val="5"/>
          <c:order val="5"/>
          <c:tx>
            <c:strRef>
              <c:f>品类销售结构!$A$29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品类销售结构!$G$29:$H$29</c:f>
              <c:numCache>
                <c:formatCode>0.00%</c:formatCode>
                <c:ptCount val="2"/>
                <c:pt idx="0">
                  <c:v>0.00910510948571504</c:v>
                </c:pt>
                <c:pt idx="1">
                  <c:v>0.00657939350213579</c:v>
                </c:pt>
              </c:numCache>
            </c:numRef>
          </c:val>
        </c:ser>
        <c:ser>
          <c:idx val="6"/>
          <c:order val="6"/>
          <c:tx>
            <c:strRef>
              <c:f>品类销售结构!$A$30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品类销售结构!$G$30:$H$30</c:f>
              <c:numCache>
                <c:formatCode>0.00%</c:formatCode>
                <c:ptCount val="2"/>
                <c:pt idx="0">
                  <c:v>0.00826391219947993</c:v>
                </c:pt>
                <c:pt idx="1">
                  <c:v>0.00980443384339769</c:v>
                </c:pt>
              </c:numCache>
            </c:numRef>
          </c:val>
        </c:ser>
        <c:ser>
          <c:idx val="7"/>
          <c:order val="7"/>
          <c:tx>
            <c:strRef>
              <c:f>品类销售结构!$A$31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品类销售结构!$G$31:$H$31</c:f>
              <c:numCache>
                <c:formatCode>0.00%</c:formatCode>
                <c:ptCount val="2"/>
                <c:pt idx="0">
                  <c:v>0.00581468781590497</c:v>
                </c:pt>
                <c:pt idx="1">
                  <c:v>0.00641243675510716</c:v>
                </c:pt>
              </c:numCache>
            </c:numRef>
          </c:val>
        </c:ser>
        <c:ser>
          <c:idx val="8"/>
          <c:order val="8"/>
          <c:tx>
            <c:strRef>
              <c:f>品类销售结构!$A$32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品类销售结构!$G$32:$H$32</c:f>
              <c:numCache>
                <c:formatCode>0.00%</c:formatCode>
                <c:ptCount val="2"/>
                <c:pt idx="0">
                  <c:v>0.00482756746862412</c:v>
                </c:pt>
                <c:pt idx="1">
                  <c:v>0.00656916597745505</c:v>
                </c:pt>
              </c:numCache>
            </c:numRef>
          </c:val>
        </c:ser>
        <c:ser>
          <c:idx val="9"/>
          <c:order val="9"/>
          <c:tx>
            <c:strRef>
              <c:f>品类销售结构!$A$33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品类销售结构!$G$33:$H$33</c:f>
              <c:numCache>
                <c:formatCode>0.00%</c:formatCode>
                <c:ptCount val="2"/>
                <c:pt idx="0">
                  <c:v>0.00456150474634277</c:v>
                </c:pt>
                <c:pt idx="1">
                  <c:v>0.00369247848752127</c:v>
                </c:pt>
              </c:numCache>
            </c:numRef>
          </c:val>
        </c:ser>
        <c:ser>
          <c:idx val="10"/>
          <c:order val="10"/>
          <c:tx>
            <c:strRef>
              <c:f>品类销售结构!$A$34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品类销售结构!$G$34:$H$34</c:f>
              <c:numCache>
                <c:formatCode>0.00%</c:formatCode>
                <c:ptCount val="2"/>
                <c:pt idx="0">
                  <c:v>0.00302564928717469</c:v>
                </c:pt>
                <c:pt idx="1">
                  <c:v>0.00211613480840224</c:v>
                </c:pt>
              </c:numCache>
            </c:numRef>
          </c:val>
        </c:ser>
        <c:ser>
          <c:idx val="11"/>
          <c:order val="11"/>
          <c:tx>
            <c:strRef>
              <c:f>品类销售结构!$A$35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品类销售结构!$G$35:$H$35</c:f>
              <c:numCache>
                <c:formatCode>0.00%</c:formatCode>
                <c:ptCount val="2"/>
                <c:pt idx="0">
                  <c:v>0.00282527196848358</c:v>
                </c:pt>
                <c:pt idx="1">
                  <c:v>0.00168066061429239</c:v>
                </c:pt>
              </c:numCache>
            </c:numRef>
          </c:val>
        </c:ser>
        <c:ser>
          <c:idx val="12"/>
          <c:order val="12"/>
          <c:tx>
            <c:strRef>
              <c:f>品类销售结构!$A$36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品类销售结构!$G$23:$H$23</c:f>
              <c:strCache>
                <c:ptCount val="2"/>
                <c:pt idx="0">
                  <c:v>整体</c:v>
                </c:pt>
                <c:pt idx="1">
                  <c:v>岳阳</c:v>
                </c:pt>
              </c:strCache>
            </c:strRef>
          </c:cat>
          <c:val>
            <c:numRef>
              <c:f>品类销售结构!$G$36:$H$36</c:f>
              <c:numCache>
                <c:formatCode>0.00%</c:formatCode>
                <c:ptCount val="2"/>
                <c:pt idx="0">
                  <c:v>0.00067177731496846</c:v>
                </c:pt>
                <c:pt idx="1">
                  <c:v>0.00067177731496846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97896735"/>
        <c:axId val="1111558463"/>
      </c:barChart>
      <c:catAx>
        <c:axId val="9978967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1558463"/>
        <c:crosses val="autoZero"/>
        <c:auto val="1"/>
        <c:lblAlgn val="ctr"/>
        <c:lblOffset val="100"/>
        <c:noMultiLvlLbl val="0"/>
      </c:catAx>
      <c:valAx>
        <c:axId val="1111558463"/>
        <c:scaling>
          <c:orientation val="minMax"/>
          <c:max val="1"/>
        </c:scaling>
        <c:delete val="1"/>
        <c:axPos val="l"/>
        <c:numFmt formatCode="0.0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7896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会员年龄与品类结构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品类销售结构!$K$1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品类销售结构!$K$2:$K$14</c:f>
              <c:numCache>
                <c:formatCode>0.0%</c:formatCode>
                <c:ptCount val="13"/>
                <c:pt idx="0">
                  <c:v>0.304610797782369</c:v>
                </c:pt>
                <c:pt idx="1">
                  <c:v>0.299792470295512</c:v>
                </c:pt>
                <c:pt idx="2">
                  <c:v>0.350458148348167</c:v>
                </c:pt>
                <c:pt idx="3">
                  <c:v>0.370705288204887</c:v>
                </c:pt>
                <c:pt idx="4">
                  <c:v>0.415935669330226</c:v>
                </c:pt>
                <c:pt idx="5">
                  <c:v>0.435461261292447</c:v>
                </c:pt>
                <c:pt idx="6">
                  <c:v>0.463458191641661</c:v>
                </c:pt>
                <c:pt idx="7">
                  <c:v>0.479824555567693</c:v>
                </c:pt>
                <c:pt idx="8">
                  <c:v>0.490131362265119</c:v>
                </c:pt>
                <c:pt idx="9">
                  <c:v>0.514042527079794</c:v>
                </c:pt>
                <c:pt idx="10">
                  <c:v>0.522825776495188</c:v>
                </c:pt>
                <c:pt idx="11">
                  <c:v>0.553085096354406</c:v>
                </c:pt>
                <c:pt idx="12">
                  <c:v>0.54427823909821</c:v>
                </c:pt>
              </c:numCache>
            </c:numRef>
          </c:val>
        </c:ser>
        <c:ser>
          <c:idx val="1"/>
          <c:order val="1"/>
          <c:tx>
            <c:strRef>
              <c:f>品类销售结构!$L$1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品类销售结构!$L$2:$L$14</c:f>
              <c:numCache>
                <c:formatCode>0.0%</c:formatCode>
                <c:ptCount val="13"/>
                <c:pt idx="0">
                  <c:v>0.387972440388955</c:v>
                </c:pt>
                <c:pt idx="1">
                  <c:v>0.396242210838089</c:v>
                </c:pt>
                <c:pt idx="2">
                  <c:v>0.386948408659834</c:v>
                </c:pt>
                <c:pt idx="3">
                  <c:v>0.369073938160075</c:v>
                </c:pt>
                <c:pt idx="4">
                  <c:v>0.322335238907367</c:v>
                </c:pt>
                <c:pt idx="5">
                  <c:v>0.311829115581904</c:v>
                </c:pt>
                <c:pt idx="6">
                  <c:v>0.278111758096651</c:v>
                </c:pt>
                <c:pt idx="7">
                  <c:v>0.266839338183797</c:v>
                </c:pt>
                <c:pt idx="8">
                  <c:v>0.250175400771426</c:v>
                </c:pt>
                <c:pt idx="9">
                  <c:v>0.233254017290161</c:v>
                </c:pt>
                <c:pt idx="10">
                  <c:v>0.223830753278374</c:v>
                </c:pt>
                <c:pt idx="11">
                  <c:v>0.212824035980493</c:v>
                </c:pt>
                <c:pt idx="12">
                  <c:v>0.213537467443713</c:v>
                </c:pt>
              </c:numCache>
            </c:numRef>
          </c:val>
        </c:ser>
        <c:ser>
          <c:idx val="2"/>
          <c:order val="2"/>
          <c:tx>
            <c:strRef>
              <c:f>品类销售结构!$M$1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品类销售结构!$M$2:$M$14</c:f>
              <c:numCache>
                <c:formatCode>0.0%</c:formatCode>
                <c:ptCount val="13"/>
                <c:pt idx="0">
                  <c:v>0.0895917392128385</c:v>
                </c:pt>
                <c:pt idx="1">
                  <c:v>0.0925600592647045</c:v>
                </c:pt>
                <c:pt idx="2">
                  <c:v>0.0796725437620185</c:v>
                </c:pt>
                <c:pt idx="3">
                  <c:v>0.0918358073065425</c:v>
                </c:pt>
                <c:pt idx="4">
                  <c:v>0.10307144679124</c:v>
                </c:pt>
                <c:pt idx="5">
                  <c:v>0.10150839400095</c:v>
                </c:pt>
                <c:pt idx="6">
                  <c:v>0.107326408609712</c:v>
                </c:pt>
                <c:pt idx="7">
                  <c:v>0.105425511479877</c:v>
                </c:pt>
                <c:pt idx="8">
                  <c:v>0.110226527490211</c:v>
                </c:pt>
                <c:pt idx="9">
                  <c:v>0.116841170235692</c:v>
                </c:pt>
                <c:pt idx="10">
                  <c:v>0.109463687676291</c:v>
                </c:pt>
                <c:pt idx="11">
                  <c:v>0.0991472751123483</c:v>
                </c:pt>
                <c:pt idx="12">
                  <c:v>0.110022031371503</c:v>
                </c:pt>
              </c:numCache>
            </c:numRef>
          </c:val>
        </c:ser>
        <c:ser>
          <c:idx val="3"/>
          <c:order val="3"/>
          <c:tx>
            <c:strRef>
              <c:f>品类销售结构!$N$1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rgbClr val="33333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品类销售结构!$N$2:$N$14</c:f>
              <c:numCache>
                <c:formatCode>0.0%</c:formatCode>
                <c:ptCount val="13"/>
                <c:pt idx="0">
                  <c:v>0.119705839066651</c:v>
                </c:pt>
                <c:pt idx="1">
                  <c:v>0.113209358699525</c:v>
                </c:pt>
                <c:pt idx="2">
                  <c:v>0.0994294221228138</c:v>
                </c:pt>
                <c:pt idx="3">
                  <c:v>0.0966816332093583</c:v>
                </c:pt>
                <c:pt idx="4">
                  <c:v>0.099105644907125</c:v>
                </c:pt>
                <c:pt idx="5">
                  <c:v>0.0976584370216215</c:v>
                </c:pt>
                <c:pt idx="6">
                  <c:v>0.0953508439349461</c:v>
                </c:pt>
                <c:pt idx="7">
                  <c:v>0.0923861623445002</c:v>
                </c:pt>
                <c:pt idx="8">
                  <c:v>0.0970296133725396</c:v>
                </c:pt>
                <c:pt idx="9">
                  <c:v>0.0930869102031635</c:v>
                </c:pt>
                <c:pt idx="10">
                  <c:v>0.1015266040481</c:v>
                </c:pt>
                <c:pt idx="11">
                  <c:v>0.0966040138072185</c:v>
                </c:pt>
                <c:pt idx="12">
                  <c:v>0.091566595246854</c:v>
                </c:pt>
              </c:numCache>
            </c:numRef>
          </c:val>
        </c:ser>
        <c:ser>
          <c:idx val="4"/>
          <c:order val="4"/>
          <c:tx>
            <c:strRef>
              <c:f>品类销售结构!$O$1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品类销售结构!$O$2:$O$14</c:f>
              <c:numCache>
                <c:formatCode>0.0%</c:formatCode>
                <c:ptCount val="13"/>
                <c:pt idx="0">
                  <c:v>0.0428223939800456</c:v>
                </c:pt>
                <c:pt idx="1">
                  <c:v>0.0445419992165785</c:v>
                </c:pt>
                <c:pt idx="2">
                  <c:v>0.036367762899497</c:v>
                </c:pt>
                <c:pt idx="3">
                  <c:v>0.0321121273361565</c:v>
                </c:pt>
                <c:pt idx="4">
                  <c:v>0.0278871294900194</c:v>
                </c:pt>
                <c:pt idx="5">
                  <c:v>0.0250105596434058</c:v>
                </c:pt>
                <c:pt idx="6">
                  <c:v>0.0268545669329342</c:v>
                </c:pt>
                <c:pt idx="7">
                  <c:v>0.0253178675027998</c:v>
                </c:pt>
                <c:pt idx="8">
                  <c:v>0.0224264295638123</c:v>
                </c:pt>
                <c:pt idx="9">
                  <c:v>0.021422761481385</c:v>
                </c:pt>
                <c:pt idx="10">
                  <c:v>0.0200797194152774</c:v>
                </c:pt>
                <c:pt idx="11">
                  <c:v>0.017685979417488</c:v>
                </c:pt>
                <c:pt idx="12">
                  <c:v>0.0204146355405781</c:v>
                </c:pt>
              </c:numCache>
            </c:numRef>
          </c:val>
        </c:ser>
        <c:ser>
          <c:idx val="5"/>
          <c:order val="5"/>
          <c:tx>
            <c:strRef>
              <c:f>品类销售结构!$P$1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品类销售结构!$P$2:$P$14</c:f>
              <c:numCache>
                <c:formatCode>0.0%</c:formatCode>
                <c:ptCount val="13"/>
                <c:pt idx="0">
                  <c:v>0.00993535564180029</c:v>
                </c:pt>
                <c:pt idx="1">
                  <c:v>0.00962708297365365</c:v>
                </c:pt>
                <c:pt idx="2">
                  <c:v>0.00946500238767212</c:v>
                </c:pt>
                <c:pt idx="3">
                  <c:v>0.00915253353631561</c:v>
                </c:pt>
                <c:pt idx="4">
                  <c:v>0.00908583028548419</c:v>
                </c:pt>
                <c:pt idx="5">
                  <c:v>0.00713405156480962</c:v>
                </c:pt>
                <c:pt idx="6">
                  <c:v>0.00779090163353476</c:v>
                </c:pt>
                <c:pt idx="7">
                  <c:v>0.00797649811398318</c:v>
                </c:pt>
                <c:pt idx="8">
                  <c:v>0.00762763390280849</c:v>
                </c:pt>
                <c:pt idx="9">
                  <c:v>0.00597179320972396</c:v>
                </c:pt>
                <c:pt idx="10">
                  <c:v>0.00705869961771</c:v>
                </c:pt>
                <c:pt idx="11">
                  <c:v>0.00588272366925062</c:v>
                </c:pt>
                <c:pt idx="12">
                  <c:v>0.00603547495138175</c:v>
                </c:pt>
              </c:numCache>
            </c:numRef>
          </c:val>
        </c:ser>
        <c:ser>
          <c:idx val="6"/>
          <c:order val="6"/>
          <c:tx>
            <c:strRef>
              <c:f>品类销售结构!$Q$1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品类销售结构!$Q$2:$Q$14</c:f>
              <c:numCache>
                <c:formatCode>0.0%</c:formatCode>
                <c:ptCount val="13"/>
                <c:pt idx="0">
                  <c:v>0.0195458193283693</c:v>
                </c:pt>
                <c:pt idx="1">
                  <c:v>0.0221973552302335</c:v>
                </c:pt>
                <c:pt idx="2">
                  <c:v>0.0173373222326405</c:v>
                </c:pt>
                <c:pt idx="3">
                  <c:v>0.00978007394638528</c:v>
                </c:pt>
                <c:pt idx="4">
                  <c:v>0.00303551308456349</c:v>
                </c:pt>
                <c:pt idx="5">
                  <c:v>0.00301890969430014</c:v>
                </c:pt>
                <c:pt idx="6">
                  <c:v>0.00309736132982269</c:v>
                </c:pt>
                <c:pt idx="7">
                  <c:v>0.00498368837715555</c:v>
                </c:pt>
                <c:pt idx="8">
                  <c:v>0.00621123131948729</c:v>
                </c:pt>
                <c:pt idx="9">
                  <c:v>0.00141377559758814</c:v>
                </c:pt>
                <c:pt idx="10">
                  <c:v>0.000184982258614596</c:v>
                </c:pt>
                <c:pt idx="11">
                  <c:v>0.00152184154219617</c:v>
                </c:pt>
                <c:pt idx="12">
                  <c:v>0.000106840184848101</c:v>
                </c:pt>
              </c:numCache>
            </c:numRef>
          </c:val>
        </c:ser>
        <c:ser>
          <c:idx val="7"/>
          <c:order val="7"/>
          <c:tx>
            <c:strRef>
              <c:f>品类销售结构!$R$1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品类销售结构!$R$2:$R$14</c:f>
              <c:numCache>
                <c:formatCode>0.0%</c:formatCode>
                <c:ptCount val="13"/>
                <c:pt idx="0">
                  <c:v>0.00836608116403887</c:v>
                </c:pt>
                <c:pt idx="1">
                  <c:v>0.00685905096399454</c:v>
                </c:pt>
                <c:pt idx="2">
                  <c:v>0.00564689097169307</c:v>
                </c:pt>
                <c:pt idx="3">
                  <c:v>0.00629718036219301</c:v>
                </c:pt>
                <c:pt idx="4">
                  <c:v>0.00652541329954141</c:v>
                </c:pt>
                <c:pt idx="5">
                  <c:v>0.00575913190970517</c:v>
                </c:pt>
                <c:pt idx="6">
                  <c:v>0.00486880996630306</c:v>
                </c:pt>
                <c:pt idx="7">
                  <c:v>0.00475392495085109</c:v>
                </c:pt>
                <c:pt idx="8">
                  <c:v>0.00390407802551761</c:v>
                </c:pt>
                <c:pt idx="9">
                  <c:v>0.0037978446162147</c:v>
                </c:pt>
                <c:pt idx="10">
                  <c:v>0.00378881411672812</c:v>
                </c:pt>
                <c:pt idx="11">
                  <c:v>0.00311335095145225</c:v>
                </c:pt>
                <c:pt idx="12">
                  <c:v>0.00289428939071776</c:v>
                </c:pt>
              </c:numCache>
            </c:numRef>
          </c:val>
        </c:ser>
        <c:ser>
          <c:idx val="8"/>
          <c:order val="8"/>
          <c:tx>
            <c:strRef>
              <c:f>品类销售结构!$S$1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品类销售结构!$S$2:$S$14</c:f>
              <c:numCache>
                <c:formatCode>0.0%</c:formatCode>
                <c:ptCount val="13"/>
                <c:pt idx="0">
                  <c:v>0.00779678997833973</c:v>
                </c:pt>
                <c:pt idx="1">
                  <c:v>0.00770089940922809</c:v>
                </c:pt>
                <c:pt idx="2">
                  <c:v>0.00759727965675244</c:v>
                </c:pt>
                <c:pt idx="3">
                  <c:v>0.00732209224181281</c:v>
                </c:pt>
                <c:pt idx="4">
                  <c:v>0.00728891452941626</c:v>
                </c:pt>
                <c:pt idx="5">
                  <c:v>0.0068889139509476</c:v>
                </c:pt>
                <c:pt idx="6">
                  <c:v>0.00704436193440318</c:v>
                </c:pt>
                <c:pt idx="7">
                  <c:v>0.00676005994289223</c:v>
                </c:pt>
                <c:pt idx="8">
                  <c:v>0.00651973397849477</c:v>
                </c:pt>
                <c:pt idx="9">
                  <c:v>0.00589111116404408</c:v>
                </c:pt>
                <c:pt idx="10">
                  <c:v>0.00686627583192809</c:v>
                </c:pt>
                <c:pt idx="11">
                  <c:v>0.0065956759808895</c:v>
                </c:pt>
                <c:pt idx="12">
                  <c:v>0.00604639732723433</c:v>
                </c:pt>
              </c:numCache>
            </c:numRef>
          </c:val>
        </c:ser>
        <c:ser>
          <c:idx val="9"/>
          <c:order val="9"/>
          <c:tx>
            <c:strRef>
              <c:f>品类销售结构!$T$1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品类销售结构!$T$2:$T$14</c:f>
              <c:numCache>
                <c:formatCode>0.0%</c:formatCode>
                <c:ptCount val="13"/>
                <c:pt idx="0">
                  <c:v>0.00361441670656783</c:v>
                </c:pt>
                <c:pt idx="1">
                  <c:v>0.0033538043009299</c:v>
                </c:pt>
                <c:pt idx="2">
                  <c:v>0.00314467959160129</c:v>
                </c:pt>
                <c:pt idx="3">
                  <c:v>0.00318067116223522</c:v>
                </c:pt>
                <c:pt idx="4">
                  <c:v>0.00234600640965245</c:v>
                </c:pt>
                <c:pt idx="5">
                  <c:v>0.00232423954489001</c:v>
                </c:pt>
                <c:pt idx="6">
                  <c:v>0.00221655062975265</c:v>
                </c:pt>
                <c:pt idx="7">
                  <c:v>0.00221488631594658</c:v>
                </c:pt>
                <c:pt idx="8">
                  <c:v>0.00228953632524184</c:v>
                </c:pt>
                <c:pt idx="9">
                  <c:v>0.0019188556974571</c:v>
                </c:pt>
                <c:pt idx="10">
                  <c:v>0.00144139417975581</c:v>
                </c:pt>
                <c:pt idx="11">
                  <c:v>0.00121641076402717</c:v>
                </c:pt>
                <c:pt idx="12">
                  <c:v>0.00179750899445032</c:v>
                </c:pt>
              </c:numCache>
            </c:numRef>
          </c:val>
        </c:ser>
        <c:ser>
          <c:idx val="10"/>
          <c:order val="10"/>
          <c:tx>
            <c:strRef>
              <c:f>品类销售结构!$U$1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品类销售结构!$U$2:$U$14</c:f>
              <c:numCache>
                <c:formatCode>0.0%</c:formatCode>
                <c:ptCount val="13"/>
                <c:pt idx="0">
                  <c:v>0.00300241766502679</c:v>
                </c:pt>
                <c:pt idx="1">
                  <c:v>0.0021256737481551</c:v>
                </c:pt>
                <c:pt idx="2">
                  <c:v>0.00237293947360912</c:v>
                </c:pt>
                <c:pt idx="3">
                  <c:v>0.00249585922862824</c:v>
                </c:pt>
                <c:pt idx="4">
                  <c:v>0.00181325214556585</c:v>
                </c:pt>
                <c:pt idx="5">
                  <c:v>0.00199763487447288</c:v>
                </c:pt>
                <c:pt idx="6">
                  <c:v>0.00240096204150662</c:v>
                </c:pt>
                <c:pt idx="7">
                  <c:v>0.00225706705789716</c:v>
                </c:pt>
                <c:pt idx="8">
                  <c:v>0.00169785132111433</c:v>
                </c:pt>
                <c:pt idx="9">
                  <c:v>0.00147333528013355</c:v>
                </c:pt>
                <c:pt idx="10">
                  <c:v>0.00192702999560653</c:v>
                </c:pt>
                <c:pt idx="11">
                  <c:v>0.00159390947861807</c:v>
                </c:pt>
                <c:pt idx="12">
                  <c:v>0.00289522879916721</c:v>
                </c:pt>
              </c:numCache>
            </c:numRef>
          </c:val>
        </c:ser>
        <c:ser>
          <c:idx val="11"/>
          <c:order val="11"/>
          <c:tx>
            <c:strRef>
              <c:f>品类销售结构!$V$1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品类销售结构!$V$2:$V$14</c:f>
              <c:numCache>
                <c:formatCode>0.0%</c:formatCode>
                <c:ptCount val="13"/>
                <c:pt idx="0">
                  <c:v>0.00303555654373431</c:v>
                </c:pt>
                <c:pt idx="1">
                  <c:v>0.00178994398580925</c:v>
                </c:pt>
                <c:pt idx="2">
                  <c:v>0.00155936016435912</c:v>
                </c:pt>
                <c:pt idx="3">
                  <c:v>0.00136268039110059</c:v>
                </c:pt>
                <c:pt idx="4">
                  <c:v>0.0015698900180518</c:v>
                </c:pt>
                <c:pt idx="5">
                  <c:v>0.00140929593715466</c:v>
                </c:pt>
                <c:pt idx="6">
                  <c:v>0.00147921412401282</c:v>
                </c:pt>
                <c:pt idx="7">
                  <c:v>0.00126031372875079</c:v>
                </c:pt>
                <c:pt idx="8">
                  <c:v>0.00176057896560377</c:v>
                </c:pt>
                <c:pt idx="9">
                  <c:v>0.000885898144641893</c:v>
                </c:pt>
                <c:pt idx="10">
                  <c:v>0.00100626308642426</c:v>
                </c:pt>
                <c:pt idx="11">
                  <c:v>0.000729628403334027</c:v>
                </c:pt>
                <c:pt idx="12">
                  <c:v>0.000405291651341105</c:v>
                </c:pt>
              </c:numCache>
            </c:numRef>
          </c:val>
        </c:ser>
        <c:ser>
          <c:idx val="12"/>
          <c:order val="12"/>
          <c:tx>
            <c:strRef>
              <c:f>品类销售结构!$W$1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品类销售结构!$J$2:$J$14</c:f>
              <c:strCache>
                <c:ptCount val="13"/>
                <c:pt idx="0">
                  <c:v>20-25</c:v>
                </c:pt>
                <c:pt idx="1">
                  <c:v>25-30</c:v>
                </c:pt>
                <c:pt idx="2">
                  <c:v>30-35</c:v>
                </c:pt>
                <c:pt idx="3">
                  <c:v>35-40</c:v>
                </c:pt>
                <c:pt idx="4">
                  <c:v>40-45</c:v>
                </c:pt>
                <c:pt idx="5">
                  <c:v>45-50</c:v>
                </c:pt>
                <c:pt idx="6">
                  <c:v>50-55</c:v>
                </c:pt>
                <c:pt idx="7">
                  <c:v>55-60 </c:v>
                </c:pt>
                <c:pt idx="8">
                  <c:v>60-65</c:v>
                </c:pt>
                <c:pt idx="9">
                  <c:v>65-70</c:v>
                </c:pt>
                <c:pt idx="10">
                  <c:v>70-75</c:v>
                </c:pt>
                <c:pt idx="11">
                  <c:v>75-80</c:v>
                </c:pt>
                <c:pt idx="12">
                  <c:v>80-85</c:v>
                </c:pt>
              </c:strCache>
            </c:strRef>
          </c:cat>
          <c:val>
            <c:numRef>
              <c:f>品类销售结构!$W$2:$W$14</c:f>
              <c:numCache>
                <c:formatCode>0.0%</c:formatCode>
                <c:ptCount val="13"/>
                <c:pt idx="0">
                  <c:v>3.52541262845863e-7</c:v>
                </c:pt>
                <c:pt idx="1">
                  <c:v>9.10735854762142e-8</c:v>
                </c:pt>
                <c:pt idx="2">
                  <c:v>2.3972934060863e-7</c:v>
                </c:pt>
                <c:pt idx="3">
                  <c:v>1.14914308687297e-7</c:v>
                </c:pt>
                <c:pt idx="4">
                  <c:v>5.0801744329419e-8</c:v>
                </c:pt>
                <c:pt idx="5">
                  <c:v>5.4983390250917e-8</c:v>
                </c:pt>
                <c:pt idx="6">
                  <c:v>6.91247573759418e-8</c:v>
                </c:pt>
                <c:pt idx="7">
                  <c:v>1.26433853976906e-7</c:v>
                </c:pt>
                <c:pt idx="8">
                  <c:v>2.26986229381024e-8</c:v>
                </c:pt>
                <c:pt idx="9">
                  <c:v>2.26986229381024e-8</c:v>
                </c:pt>
                <c:pt idx="10">
                  <c:v>2.26986229381024e-8</c:v>
                </c:pt>
                <c:pt idx="11">
                  <c:v>2.26986229381024e-8</c:v>
                </c:pt>
                <c:pt idx="12">
                  <c:v>2.26986229381024e-8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2618192"/>
        <c:axId val="1"/>
      </c:areaChart>
      <c:catAx>
        <c:axId val="2102618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pPr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pPr>
          </a:p>
        </c:txPr>
        <c:crossAx val="2102618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 lang="zh-CN" sz="1000" b="0" i="0" u="none" strike="noStrike" baseline="0">
          <a:solidFill>
            <a:srgbClr val="000000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品类销售结构</a:t>
            </a:r>
            <a:endParaRPr lang="zh-CN" altLang="zh-CN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品类销售结构!$A$24</c:f>
              <c:strCache>
                <c:ptCount val="1"/>
                <c:pt idx="0">
                  <c:v>处方药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品类销售结构!$H$24:$I$24</c:f>
              <c:numCache>
                <c:formatCode>0.00%</c:formatCode>
                <c:ptCount val="2"/>
                <c:pt idx="0">
                  <c:v>0.377184260155494</c:v>
                </c:pt>
                <c:pt idx="1">
                  <c:v>0.43176372504252</c:v>
                </c:pt>
              </c:numCache>
            </c:numRef>
          </c:val>
        </c:ser>
        <c:ser>
          <c:idx val="1"/>
          <c:order val="1"/>
          <c:tx>
            <c:strRef>
              <c:f>品类销售结构!$A$25</c:f>
              <c:strCache>
                <c:ptCount val="1"/>
                <c:pt idx="0">
                  <c:v>非处方药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6419582565991"/>
                      <c:h val="0.130515942516639"/>
                    </c:manualLayout>
                  </c15:layout>
                </c:ext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1801718845918"/>
                      <c:h val="0.13051594251663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品类销售结构!$H$25:$I$25</c:f>
              <c:numCache>
                <c:formatCode>0.00%</c:formatCode>
                <c:ptCount val="2"/>
                <c:pt idx="0">
                  <c:v>0.355210425012574</c:v>
                </c:pt>
                <c:pt idx="1">
                  <c:v>0.306653809266444</c:v>
                </c:pt>
              </c:numCache>
            </c:numRef>
          </c:val>
        </c:ser>
        <c:ser>
          <c:idx val="2"/>
          <c:order val="2"/>
          <c:tx>
            <c:strRef>
              <c:f>品类销售结构!$A$26</c:f>
              <c:strCache>
                <c:ptCount val="1"/>
                <c:pt idx="0">
                  <c:v>中药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品类销售结构!$H$26:$I$26</c:f>
              <c:numCache>
                <c:formatCode>0.00%</c:formatCode>
                <c:ptCount val="2"/>
                <c:pt idx="0">
                  <c:v>0.100024409014584</c:v>
                </c:pt>
                <c:pt idx="1">
                  <c:v>0.101300437467791</c:v>
                </c:pt>
              </c:numCache>
            </c:numRef>
          </c:val>
        </c:ser>
        <c:ser>
          <c:idx val="3"/>
          <c:order val="3"/>
          <c:tx>
            <c:strRef>
              <c:f>品类销售结构!$A$27</c:f>
              <c:strCache>
                <c:ptCount val="1"/>
                <c:pt idx="0">
                  <c:v>保健食品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3885819521179"/>
                      <c:h val="0.0891994570762847"/>
                    </c:manualLayout>
                  </c15:layout>
                </c:ext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414057704113"/>
                      <c:h val="0.1039553447335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品类销售结构!$H$27:$I$27</c:f>
              <c:numCache>
                <c:formatCode>0.00%</c:formatCode>
                <c:ptCount val="2"/>
                <c:pt idx="0">
                  <c:v>0.0875915598594739</c:v>
                </c:pt>
                <c:pt idx="1">
                  <c:v>0.0988369144035608</c:v>
                </c:pt>
              </c:numCache>
            </c:numRef>
          </c:val>
        </c:ser>
        <c:ser>
          <c:idx val="4"/>
          <c:order val="4"/>
          <c:tx>
            <c:strRef>
              <c:f>品类销售结构!$A$28</c:f>
              <c:strCache>
                <c:ptCount val="1"/>
                <c:pt idx="0">
                  <c:v>医疗器械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65446593001842"/>
                      <c:h val="0.130515942516639"/>
                    </c:manualLayout>
                  </c15:layout>
                </c:ext>
              </c:extLst>
            </c:dLbl>
            <c:dLbl>
              <c:idx val="1"/>
              <c:layout/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404427562922038"/>
                      <c:h val="0.13051594251663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品类销售结构!$H$28:$I$28</c:f>
              <c:numCache>
                <c:formatCode>0.00%</c:formatCode>
                <c:ptCount val="2"/>
                <c:pt idx="0">
                  <c:v>0.0482851412905282</c:v>
                </c:pt>
                <c:pt idx="1">
                  <c:v>0.0281541537220247</c:v>
                </c:pt>
              </c:numCache>
            </c:numRef>
          </c:val>
        </c:ser>
        <c:ser>
          <c:idx val="5"/>
          <c:order val="5"/>
          <c:tx>
            <c:strRef>
              <c:f>品类销售结构!$A$29</c:f>
              <c:strCache>
                <c:ptCount val="1"/>
                <c:pt idx="0">
                  <c:v>母婴类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品类销售结构!$H$29:$I$29</c:f>
              <c:numCache>
                <c:formatCode>0.00%</c:formatCode>
                <c:ptCount val="2"/>
                <c:pt idx="0">
                  <c:v>0.00910510948571504</c:v>
                </c:pt>
                <c:pt idx="1">
                  <c:v>0.00686022763429456</c:v>
                </c:pt>
              </c:numCache>
            </c:numRef>
          </c:val>
        </c:ser>
        <c:ser>
          <c:idx val="6"/>
          <c:order val="6"/>
          <c:tx>
            <c:strRef>
              <c:f>品类销售结构!$A$30</c:f>
              <c:strCache>
                <c:ptCount val="1"/>
                <c:pt idx="0">
                  <c:v>健康食品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品类销售结构!$H$30:$I$30</c:f>
              <c:numCache>
                <c:formatCode>0.00%</c:formatCode>
                <c:ptCount val="2"/>
                <c:pt idx="0">
                  <c:v>0.00826391219947993</c:v>
                </c:pt>
                <c:pt idx="1">
                  <c:v>0.0080705267571505</c:v>
                </c:pt>
              </c:numCache>
            </c:numRef>
          </c:val>
        </c:ser>
        <c:ser>
          <c:idx val="7"/>
          <c:order val="7"/>
          <c:tx>
            <c:strRef>
              <c:f>品类销售结构!$A$31</c:f>
              <c:strCache>
                <c:ptCount val="1"/>
                <c:pt idx="0">
                  <c:v>个人护理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品类销售结构!$H$31:$I$31</c:f>
              <c:numCache>
                <c:formatCode>0.00%</c:formatCode>
                <c:ptCount val="2"/>
                <c:pt idx="0">
                  <c:v>0.00581468781590497</c:v>
                </c:pt>
                <c:pt idx="1">
                  <c:v>0.00533926033532671</c:v>
                </c:pt>
              </c:numCache>
            </c:numRef>
          </c:val>
        </c:ser>
        <c:ser>
          <c:idx val="8"/>
          <c:order val="8"/>
          <c:tx>
            <c:strRef>
              <c:f>品类销售结构!$A$32</c:f>
              <c:strCache>
                <c:ptCount val="1"/>
                <c:pt idx="0">
                  <c:v>日常用品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品类销售结构!$H$32:$I$32</c:f>
              <c:numCache>
                <c:formatCode>0.00%</c:formatCode>
                <c:ptCount val="2"/>
                <c:pt idx="0">
                  <c:v>0.00482756746862412</c:v>
                </c:pt>
                <c:pt idx="1">
                  <c:v>0.00701144561860767</c:v>
                </c:pt>
              </c:numCache>
            </c:numRef>
          </c:val>
        </c:ser>
        <c:ser>
          <c:idx val="9"/>
          <c:order val="9"/>
          <c:tx>
            <c:strRef>
              <c:f>品类销售结构!$A$33</c:f>
              <c:strCache>
                <c:ptCount val="1"/>
                <c:pt idx="0">
                  <c:v>消毒用品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品类销售结构!$H$33:$I$33</c:f>
              <c:numCache>
                <c:formatCode>0.00%</c:formatCode>
                <c:ptCount val="2"/>
                <c:pt idx="0">
                  <c:v>0.00456150474634277</c:v>
                </c:pt>
                <c:pt idx="1">
                  <c:v>0.00245874185538267</c:v>
                </c:pt>
              </c:numCache>
            </c:numRef>
          </c:val>
        </c:ser>
        <c:ser>
          <c:idx val="10"/>
          <c:order val="10"/>
          <c:tx>
            <c:strRef>
              <c:f>品类销售结构!$A$34</c:f>
              <c:strCache>
                <c:ptCount val="1"/>
                <c:pt idx="0">
                  <c:v>健身康复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品类销售结构!$H$34:$I$34</c:f>
              <c:numCache>
                <c:formatCode>0.00%</c:formatCode>
                <c:ptCount val="2"/>
                <c:pt idx="0">
                  <c:v>0.00302564928717469</c:v>
                </c:pt>
                <c:pt idx="1">
                  <c:v>0.00213021745622573</c:v>
                </c:pt>
              </c:numCache>
            </c:numRef>
          </c:val>
        </c:ser>
        <c:ser>
          <c:idx val="11"/>
          <c:order val="11"/>
          <c:tx>
            <c:strRef>
              <c:f>品类销售结构!$A$35</c:f>
              <c:strCache>
                <c:ptCount val="1"/>
                <c:pt idx="0">
                  <c:v>普通食品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品类销售结构!$H$35:$I$35</c:f>
              <c:numCache>
                <c:formatCode>0.00%</c:formatCode>
                <c:ptCount val="2"/>
                <c:pt idx="0">
                  <c:v>0.00282527196848358</c:v>
                </c:pt>
                <c:pt idx="1">
                  <c:v>0.00142045129728373</c:v>
                </c:pt>
              </c:numCache>
            </c:numRef>
          </c:val>
        </c:ser>
        <c:ser>
          <c:idx val="12"/>
          <c:order val="12"/>
          <c:tx>
            <c:strRef>
              <c:f>品类销售结构!$A$36</c:f>
              <c:strCache>
                <c:ptCount val="1"/>
                <c:pt idx="0">
                  <c:v>其它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品类销售结构!$H$23:$I$23</c:f>
              <c:strCache>
                <c:ptCount val="2"/>
                <c:pt idx="0">
                  <c:v>整体</c:v>
                </c:pt>
                <c:pt idx="1">
                  <c:v>岳阳自营</c:v>
                </c:pt>
              </c:strCache>
            </c:strRef>
          </c:cat>
          <c:val>
            <c:numRef>
              <c:f>品类销售结构!$H$36:$I$36</c:f>
              <c:numCache>
                <c:formatCode>0.00%</c:formatCode>
                <c:ptCount val="2"/>
                <c:pt idx="0">
                  <c:v>0.00067177731496846</c:v>
                </c:pt>
                <c:pt idx="1">
                  <c:v>8.91433876068057e-8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3007727"/>
        <c:axId val="2144570575"/>
      </c:barChart>
      <c:catAx>
        <c:axId val="10300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4570575"/>
        <c:crosses val="autoZero"/>
        <c:auto val="1"/>
        <c:lblAlgn val="ctr"/>
        <c:lblOffset val="100"/>
        <c:noMultiLvlLbl val="0"/>
      </c:catAx>
      <c:valAx>
        <c:axId val="214457057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3007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年新增会员人均销售概览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c:rich>
      </c:tx>
      <c:layout>
        <c:manualLayout>
          <c:xMode val="edge"/>
          <c:yMode val="edge"/>
          <c:x val="0.366207621361618"/>
          <c:y val="0.021248686596930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会员到年!$N$38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会员到年!$I$39:$I$42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会员到年!$N$39:$N$42</c:f>
              <c:numCache>
                <c:formatCode>0_);[Red]\(0\)</c:formatCode>
                <c:ptCount val="4"/>
                <c:pt idx="0">
                  <c:v>297.220749061913</c:v>
                </c:pt>
                <c:pt idx="1">
                  <c:v>323.992597259486</c:v>
                </c:pt>
                <c:pt idx="2">
                  <c:v>379.859523154109</c:v>
                </c:pt>
                <c:pt idx="3">
                  <c:v>246.244421828312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100442351"/>
        <c:axId val="1098355455"/>
      </c:barChart>
      <c:lineChart>
        <c:grouping val="standard"/>
        <c:varyColors val="0"/>
        <c:ser>
          <c:idx val="1"/>
          <c:order val="1"/>
          <c:tx>
            <c:strRef>
              <c:f>会员到年!$O$38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会员到年!$I$39:$I$42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会员到年!$O$39:$O$42</c:f>
              <c:numCache>
                <c:formatCode>0.0_ </c:formatCode>
                <c:ptCount val="4"/>
                <c:pt idx="0">
                  <c:v>3.006566</c:v>
                </c:pt>
                <c:pt idx="1">
                  <c:v>2.99334</c:v>
                </c:pt>
                <c:pt idx="2">
                  <c:v>3.097322</c:v>
                </c:pt>
                <c:pt idx="3">
                  <c:v>2.797533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6142671"/>
        <c:axId val="1098355871"/>
      </c:lineChart>
      <c:catAx>
        <c:axId val="11004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8355455"/>
        <c:crosses val="autoZero"/>
        <c:auto val="1"/>
        <c:lblAlgn val="ctr"/>
        <c:lblOffset val="100"/>
        <c:noMultiLvlLbl val="0"/>
      </c:catAx>
      <c:valAx>
        <c:axId val="1098355455"/>
        <c:scaling>
          <c:orientation val="minMax"/>
          <c:max val="450"/>
        </c:scaling>
        <c:delete val="0"/>
        <c:axPos val="l"/>
        <c:numFmt formatCode="0_);[Red]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00442351"/>
        <c:crosses val="autoZero"/>
        <c:crossBetween val="between"/>
      </c:valAx>
      <c:catAx>
        <c:axId val="102614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8355871"/>
        <c:crosses val="autoZero"/>
        <c:auto val="1"/>
        <c:lblAlgn val="ctr"/>
        <c:lblOffset val="100"/>
        <c:noMultiLvlLbl val="0"/>
      </c:catAx>
      <c:valAx>
        <c:axId val="1098355871"/>
        <c:scaling>
          <c:orientation val="minMax"/>
          <c:min val="0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614267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年复购会员人均销售概览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会员到年!$N$38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会员到年!$I$39:$I$42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会员到年!$N$43:$N$46</c:f>
              <c:numCache>
                <c:formatCode>0_);[Red]\(0\)</c:formatCode>
                <c:ptCount val="4"/>
                <c:pt idx="0">
                  <c:v>687.06118031704</c:v>
                </c:pt>
                <c:pt idx="1">
                  <c:v>699.393184037989</c:v>
                </c:pt>
                <c:pt idx="2">
                  <c:v>753.680603296264</c:v>
                </c:pt>
                <c:pt idx="3">
                  <c:v>540.002936834695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100442351"/>
        <c:axId val="1098355455"/>
      </c:barChart>
      <c:lineChart>
        <c:grouping val="standard"/>
        <c:varyColors val="0"/>
        <c:ser>
          <c:idx val="1"/>
          <c:order val="1"/>
          <c:tx>
            <c:strRef>
              <c:f>会员到年!$O$38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会员到年!$I$39:$I$42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会员到年!$O$43:$O$46</c:f>
              <c:numCache>
                <c:formatCode>0.0_ </c:formatCode>
                <c:ptCount val="4"/>
                <c:pt idx="0">
                  <c:v>8.256638</c:v>
                </c:pt>
                <c:pt idx="1">
                  <c:v>7.783908</c:v>
                </c:pt>
                <c:pt idx="2">
                  <c:v>8.321585</c:v>
                </c:pt>
                <c:pt idx="3">
                  <c:v>5.743285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6142671"/>
        <c:axId val="1098355871"/>
      </c:lineChart>
      <c:catAx>
        <c:axId val="11004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98355455"/>
        <c:crosses val="autoZero"/>
        <c:auto val="1"/>
        <c:lblAlgn val="ctr"/>
        <c:lblOffset val="100"/>
        <c:noMultiLvlLbl val="0"/>
      </c:catAx>
      <c:valAx>
        <c:axId val="1098355455"/>
        <c:scaling>
          <c:orientation val="minMax"/>
          <c:max val="1000"/>
        </c:scaling>
        <c:delete val="0"/>
        <c:axPos val="l"/>
        <c:numFmt formatCode="0_);[Red]\(0\)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00442351"/>
        <c:crosses val="autoZero"/>
        <c:crossBetween val="between"/>
      </c:valAx>
      <c:catAx>
        <c:axId val="10261426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98355871"/>
        <c:crosses val="autoZero"/>
        <c:auto val="1"/>
        <c:lblAlgn val="ctr"/>
        <c:lblOffset val="100"/>
        <c:noMultiLvlLbl val="0"/>
      </c:catAx>
      <c:valAx>
        <c:axId val="1098355871"/>
        <c:scaling>
          <c:orientation val="minMax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6142671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年复购会员销售概览</a:t>
            </a:r>
            <a:endParaRPr lang="zh-CN" altLang="zh-CN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会员到年!$C$71</c:f>
              <c:strCache>
                <c:ptCount val="1"/>
                <c:pt idx="0">
                  <c:v>年复购会员数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会员到年!$A$72:$A$75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会员到年!$C$72:$C$75</c:f>
              <c:numCache>
                <c:formatCode>#,##0_ </c:formatCode>
                <c:ptCount val="4"/>
                <c:pt idx="0">
                  <c:v>30280</c:v>
                </c:pt>
                <c:pt idx="1">
                  <c:v>37063</c:v>
                </c:pt>
                <c:pt idx="2">
                  <c:v>42533</c:v>
                </c:pt>
                <c:pt idx="3">
                  <c:v>46877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119708400"/>
        <c:axId val="1112623968"/>
      </c:barChart>
      <c:lineChart>
        <c:grouping val="standard"/>
        <c:varyColors val="0"/>
        <c:ser>
          <c:idx val="1"/>
          <c:order val="1"/>
          <c:tx>
            <c:strRef>
              <c:f>会员到年!$D$71</c:f>
              <c:strCache>
                <c:ptCount val="1"/>
                <c:pt idx="0">
                  <c:v>年复购会员复购率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会员到年!$D$72:$D$75</c:f>
              <c:numCache>
                <c:formatCode>0%</c:formatCode>
                <c:ptCount val="4"/>
                <c:pt idx="0">
                  <c:v>0.715450228008412</c:v>
                </c:pt>
                <c:pt idx="1">
                  <c:v>0.651222040658549</c:v>
                </c:pt>
                <c:pt idx="2">
                  <c:v>0.680092740645987</c:v>
                </c:pt>
                <c:pt idx="3">
                  <c:v>0.649742886052088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9716000"/>
        <c:axId val="1112621472"/>
      </c:lineChart>
      <c:catAx>
        <c:axId val="111970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2623968"/>
        <c:crosses val="autoZero"/>
        <c:auto val="1"/>
        <c:lblAlgn val="ctr"/>
        <c:lblOffset val="100"/>
        <c:noMultiLvlLbl val="0"/>
      </c:catAx>
      <c:valAx>
        <c:axId val="1112623968"/>
        <c:scaling>
          <c:orientation val="minMax"/>
          <c:max val="60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19708400"/>
        <c:crosses val="autoZero"/>
        <c:crossBetween val="between"/>
      </c:valAx>
      <c:catAx>
        <c:axId val="111971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2621472"/>
        <c:crosses val="autoZero"/>
        <c:auto val="1"/>
        <c:lblAlgn val="ctr"/>
        <c:lblOffset val="100"/>
        <c:noMultiLvlLbl val="0"/>
      </c:catAx>
      <c:valAx>
        <c:axId val="1112621472"/>
        <c:scaling>
          <c:orientation val="minMax"/>
          <c:min val="0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11971600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年新增会员人均销售概览</a:t>
            </a:r>
            <a:endParaRPr lang="zh-CN" altLang="zh-CN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年度会员销售概览!$D$13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年度会员销售概览!$A$14:$A$17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年度会员销售概览!$D$14:$D$17</c:f>
              <c:numCache>
                <c:formatCode>0_ </c:formatCode>
                <c:ptCount val="4"/>
                <c:pt idx="0">
                  <c:v>297.220749061913</c:v>
                </c:pt>
                <c:pt idx="1">
                  <c:v>323.992597259486</c:v>
                </c:pt>
                <c:pt idx="2">
                  <c:v>382.733644099149</c:v>
                </c:pt>
                <c:pt idx="3">
                  <c:v>234.046867814089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89614399"/>
        <c:axId val="294776111"/>
      </c:barChart>
      <c:lineChart>
        <c:grouping val="standard"/>
        <c:varyColors val="0"/>
        <c:ser>
          <c:idx val="1"/>
          <c:order val="1"/>
          <c:tx>
            <c:strRef>
              <c:f>年度会员销售概览!$E$13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年度会员销售概览!$A$14:$A$17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年度会员销售概览!$E$14:$E$17</c:f>
              <c:numCache>
                <c:formatCode>0.0_ </c:formatCode>
                <c:ptCount val="4"/>
                <c:pt idx="0">
                  <c:v>3.006566</c:v>
                </c:pt>
                <c:pt idx="1">
                  <c:v>2.99334</c:v>
                </c:pt>
                <c:pt idx="2">
                  <c:v>3.137809</c:v>
                </c:pt>
                <c:pt idx="3">
                  <c:v>2.119852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966159"/>
        <c:axId val="294779855"/>
      </c:lineChart>
      <c:catAx>
        <c:axId val="289614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6111"/>
        <c:crosses val="autoZero"/>
        <c:auto val="1"/>
        <c:lblAlgn val="ctr"/>
        <c:lblOffset val="100"/>
        <c:noMultiLvlLbl val="0"/>
      </c:catAx>
      <c:valAx>
        <c:axId val="294776111"/>
        <c:scaling>
          <c:orientation val="minMax"/>
          <c:max val="600"/>
        </c:scaling>
        <c:delete val="0"/>
        <c:axPos val="l"/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89614399"/>
        <c:crosses val="autoZero"/>
        <c:crossBetween val="between"/>
      </c:valAx>
      <c:catAx>
        <c:axId val="102966159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9855"/>
        <c:crosses val="max"/>
        <c:auto val="1"/>
        <c:lblAlgn val="ctr"/>
        <c:lblOffset val="100"/>
        <c:noMultiLvlLbl val="0"/>
      </c:catAx>
      <c:valAx>
        <c:axId val="294779855"/>
        <c:scaling>
          <c:orientation val="minMax"/>
          <c:max val="3.5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9661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 dirty="0">
                <a:effectLst/>
              </a:rPr>
              <a:t>年新增会员销售概览</a:t>
            </a:r>
            <a:endParaRPr lang="zh-CN" altLang="zh-CN" sz="12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年度会员销售概览!$F$38</c:f>
              <c:strCache>
                <c:ptCount val="1"/>
                <c:pt idx="0">
                  <c:v>年新增消费会员数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年度会员销售概览!$A$40:$A$43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年度会员销售概览!$F$40:$F$43</c:f>
              <c:numCache>
                <c:formatCode>General</c:formatCode>
                <c:ptCount val="4"/>
                <c:pt idx="0">
                  <c:v>21320</c:v>
                </c:pt>
                <c:pt idx="1">
                  <c:v>20872</c:v>
                </c:pt>
                <c:pt idx="2">
                  <c:v>21624</c:v>
                </c:pt>
                <c:pt idx="3">
                  <c:v>14351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89614399"/>
        <c:axId val="294776111"/>
      </c:barChart>
      <c:lineChart>
        <c:grouping val="standard"/>
        <c:varyColors val="0"/>
        <c:ser>
          <c:idx val="1"/>
          <c:order val="1"/>
          <c:tx>
            <c:strRef>
              <c:f>年度会员销售概览!$G$38</c:f>
              <c:strCache>
                <c:ptCount val="1"/>
                <c:pt idx="0">
                  <c:v>年新增会员转化率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年度会员销售概览!$A$40:$A$43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年度会员销售概览!$G$40:$G$43</c:f>
              <c:numCache>
                <c:formatCode>0%</c:formatCode>
                <c:ptCount val="4"/>
                <c:pt idx="0">
                  <c:v>0.934636798036035</c:v>
                </c:pt>
                <c:pt idx="1">
                  <c:v>0.858294267620692</c:v>
                </c:pt>
                <c:pt idx="2">
                  <c:v>0.970469437213895</c:v>
                </c:pt>
                <c:pt idx="3">
                  <c:v>0.853362668728073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966159"/>
        <c:axId val="294779855"/>
      </c:lineChart>
      <c:catAx>
        <c:axId val="28961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6111"/>
        <c:crosses val="autoZero"/>
        <c:auto val="1"/>
        <c:lblAlgn val="ctr"/>
        <c:lblOffset val="100"/>
        <c:noMultiLvlLbl val="0"/>
      </c:catAx>
      <c:valAx>
        <c:axId val="294776111"/>
        <c:scaling>
          <c:orientation val="minMax"/>
          <c:max val="35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89614399"/>
        <c:crosses val="autoZero"/>
        <c:crossBetween val="between"/>
      </c:valAx>
      <c:catAx>
        <c:axId val="102966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9855"/>
        <c:crosses val="autoZero"/>
        <c:auto val="1"/>
        <c:lblAlgn val="ctr"/>
        <c:lblOffset val="100"/>
        <c:noMultiLvlLbl val="0"/>
      </c:catAx>
      <c:valAx>
        <c:axId val="294779855"/>
        <c:scaling>
          <c:orientation val="minMax"/>
          <c:max val="1.1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9661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>
                <a:effectLst/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zh-CN" altLang="en-US" sz="1200" b="1" i="0" baseline="0">
                <a:effectLst/>
                <a:latin typeface="微软雅黑" panose="020B0503020204020204" charset="-122"/>
                <a:ea typeface="微软雅黑" panose="020B0503020204020204" charset="-122"/>
              </a:rPr>
              <a:t>复购</a:t>
            </a:r>
            <a:r>
              <a:rPr lang="zh-CN" altLang="zh-CN" sz="1200" b="1" i="0" baseline="0">
                <a:effectLst/>
                <a:latin typeface="微软雅黑" panose="020B0503020204020204" charset="-122"/>
                <a:ea typeface="微软雅黑" panose="020B0503020204020204" charset="-122"/>
              </a:rPr>
              <a:t>会员人均销售概览</a:t>
            </a:r>
            <a:endParaRPr lang="zh-CN" altLang="zh-CN" sz="120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年度会员销售概览!$D$13</c:f>
              <c:strCache>
                <c:ptCount val="1"/>
                <c:pt idx="0">
                  <c:v>人均年产值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年度会员销售概览!$A$18:$A$21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年度会员销售概览!$D$18:$D$21</c:f>
              <c:numCache>
                <c:formatCode>0_ </c:formatCode>
                <c:ptCount val="4"/>
                <c:pt idx="0">
                  <c:v>687.06118031704</c:v>
                </c:pt>
                <c:pt idx="1">
                  <c:v>699.393184037989</c:v>
                </c:pt>
                <c:pt idx="2">
                  <c:v>752.837240932642</c:v>
                </c:pt>
                <c:pt idx="3">
                  <c:v>525.550971041863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89614399"/>
        <c:axId val="294776111"/>
      </c:barChart>
      <c:lineChart>
        <c:grouping val="standard"/>
        <c:varyColors val="0"/>
        <c:ser>
          <c:idx val="1"/>
          <c:order val="1"/>
          <c:tx>
            <c:strRef>
              <c:f>年度会员销售概览!$E$13</c:f>
              <c:strCache>
                <c:ptCount val="1"/>
                <c:pt idx="0">
                  <c:v>人均消费频次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年度会员销售概览!$E$18:$E$21</c:f>
              <c:numCache>
                <c:formatCode>0.0_ </c:formatCode>
                <c:ptCount val="4"/>
                <c:pt idx="0">
                  <c:v>8.256638</c:v>
                </c:pt>
                <c:pt idx="1">
                  <c:v>7.783908</c:v>
                </c:pt>
                <c:pt idx="2">
                  <c:v>8.31804</c:v>
                </c:pt>
                <c:pt idx="3">
                  <c:v>5.543414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966159"/>
        <c:axId val="294779855"/>
      </c:lineChart>
      <c:catAx>
        <c:axId val="28961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6111"/>
        <c:crosses val="autoZero"/>
        <c:auto val="1"/>
        <c:lblAlgn val="ctr"/>
        <c:lblOffset val="100"/>
        <c:noMultiLvlLbl val="0"/>
      </c:catAx>
      <c:valAx>
        <c:axId val="294776111"/>
        <c:scaling>
          <c:orientation val="minMax"/>
          <c:max val="900"/>
        </c:scaling>
        <c:delete val="0"/>
        <c:axPos val="l"/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89614399"/>
        <c:crosses val="autoZero"/>
        <c:crossBetween val="between"/>
      </c:valAx>
      <c:catAx>
        <c:axId val="102966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9855"/>
        <c:crosses val="autoZero"/>
        <c:auto val="1"/>
        <c:lblAlgn val="ctr"/>
        <c:lblOffset val="100"/>
        <c:noMultiLvlLbl val="0"/>
      </c:catAx>
      <c:valAx>
        <c:axId val="294779855"/>
        <c:scaling>
          <c:orientation val="minMax"/>
        </c:scaling>
        <c:delete val="0"/>
        <c:axPos val="r"/>
        <c:numFmt formatCode="0.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9661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200" b="1" i="0" baseline="0">
                <a:effectLst/>
              </a:rPr>
              <a:t>年</a:t>
            </a:r>
            <a:r>
              <a:rPr lang="zh-CN" altLang="zh-CN" sz="1200" b="1" i="0" u="none" strike="noStrike" baseline="0">
                <a:effectLst/>
              </a:rPr>
              <a:t>复购</a:t>
            </a:r>
            <a:r>
              <a:rPr lang="zh-CN" altLang="zh-CN" sz="1200" b="1" i="0" baseline="0">
                <a:effectLst/>
              </a:rPr>
              <a:t>会员销售概览</a:t>
            </a:r>
            <a:endParaRPr lang="zh-CN" altLang="zh-CN" sz="12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年度会员销售概览!$C$38</c:f>
              <c:strCache>
                <c:ptCount val="1"/>
                <c:pt idx="0">
                  <c:v>年复购会员数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年度会员销售概览!$A$40:$A$43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年度会员销售概览!$C$40:$C$43</c:f>
              <c:numCache>
                <c:formatCode>General</c:formatCode>
                <c:ptCount val="4"/>
                <c:pt idx="0">
                  <c:v>30280</c:v>
                </c:pt>
                <c:pt idx="1">
                  <c:v>37063</c:v>
                </c:pt>
                <c:pt idx="2">
                  <c:v>42460</c:v>
                </c:pt>
                <c:pt idx="3">
                  <c:v>44478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289614399"/>
        <c:axId val="294776111"/>
      </c:barChart>
      <c:lineChart>
        <c:grouping val="standard"/>
        <c:varyColors val="0"/>
        <c:ser>
          <c:idx val="1"/>
          <c:order val="1"/>
          <c:tx>
            <c:strRef>
              <c:f>年度会员销售概览!$D$38</c:f>
              <c:strCache>
                <c:ptCount val="1"/>
                <c:pt idx="0">
                  <c:v>年复购会员复购率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年度会员销售概览!$A$40:$A$43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年度会员销售概览!$D$40:$D$43</c:f>
              <c:numCache>
                <c:formatCode>0%</c:formatCode>
                <c:ptCount val="4"/>
                <c:pt idx="0">
                  <c:v>0.715450228008412</c:v>
                </c:pt>
                <c:pt idx="1">
                  <c:v>0.651222040658549</c:v>
                </c:pt>
                <c:pt idx="2">
                  <c:v>0.67892548768788</c:v>
                </c:pt>
                <c:pt idx="3">
                  <c:v>0.625525631108923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02966159"/>
        <c:axId val="294779855"/>
      </c:lineChart>
      <c:catAx>
        <c:axId val="28961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6111"/>
        <c:crosses val="autoZero"/>
        <c:auto val="1"/>
        <c:lblAlgn val="ctr"/>
        <c:lblOffset val="100"/>
        <c:noMultiLvlLbl val="0"/>
      </c:catAx>
      <c:valAx>
        <c:axId val="294776111"/>
        <c:scaling>
          <c:orientation val="minMax"/>
          <c:max val="6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89614399"/>
        <c:crosses val="autoZero"/>
        <c:crossBetween val="between"/>
      </c:valAx>
      <c:catAx>
        <c:axId val="102966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4779855"/>
        <c:crosses val="autoZero"/>
        <c:auto val="1"/>
        <c:lblAlgn val="ctr"/>
        <c:lblOffset val="100"/>
        <c:noMultiLvlLbl val="0"/>
      </c:catAx>
      <c:valAx>
        <c:axId val="294779855"/>
        <c:scaling>
          <c:orientation val="minMax"/>
          <c:max val="0.8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1029661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岳阳试点门店会员与</a:t>
            </a:r>
            <a:r>
              <a:rPr lang="zh-CN" altLang="en-US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公司</a:t>
            </a:r>
            <a:r>
              <a:rPr lang="zh-CN" altLang="zh-CN" sz="1200" b="1" i="0" baseline="0" dirty="0">
                <a:effectLst/>
                <a:latin typeface="微软雅黑" panose="020B0503020204020204" charset="-122"/>
                <a:ea typeface="微软雅黑" panose="020B0503020204020204" charset="-122"/>
              </a:rPr>
              <a:t>整体会员的生命周期对比</a:t>
            </a:r>
            <a:endParaRPr lang="zh-CN" altLang="zh-CN" sz="12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会员权益!$C$37</c:f>
              <c:strCache>
                <c:ptCount val="1"/>
                <c:pt idx="0">
                  <c:v>岳阳试点门店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1" i="0" u="none" strike="noStrike" kern="1200" baseline="0">
                      <a:solidFill>
                        <a:srgbClr val="ED7D3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900" b="1" i="0" u="none" strike="noStrike" kern="1200" baseline="0">
                      <a:solidFill>
                        <a:srgbClr val="ED7D3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会员权益!$A$38:$A$44</c:f>
              <c:strCache>
                <c:ptCount val="7"/>
                <c:pt idx="0">
                  <c:v>未消费</c:v>
                </c:pt>
                <c:pt idx="1">
                  <c:v>低活跃</c:v>
                </c:pt>
                <c:pt idx="2">
                  <c:v>高活跃</c:v>
                </c:pt>
                <c:pt idx="3">
                  <c:v>忠诚</c:v>
                </c:pt>
                <c:pt idx="4">
                  <c:v>低沉睡</c:v>
                </c:pt>
                <c:pt idx="5">
                  <c:v>高沉睡</c:v>
                </c:pt>
                <c:pt idx="6">
                  <c:v>流失</c:v>
                </c:pt>
              </c:strCache>
            </c:strRef>
          </c:cat>
          <c:val>
            <c:numRef>
              <c:f>会员权益!$C$38:$C$44</c:f>
              <c:numCache>
                <c:formatCode>0%</c:formatCode>
                <c:ptCount val="7"/>
                <c:pt idx="0">
                  <c:v>0.30316334480296</c:v>
                </c:pt>
                <c:pt idx="1">
                  <c:v>0.118625430111017</c:v>
                </c:pt>
                <c:pt idx="2">
                  <c:v>0.083632246964877</c:v>
                </c:pt>
                <c:pt idx="3">
                  <c:v>0.0241146205284685</c:v>
                </c:pt>
                <c:pt idx="4">
                  <c:v>0.0971645134064793</c:v>
                </c:pt>
                <c:pt idx="5">
                  <c:v>0.0640500227228462</c:v>
                </c:pt>
                <c:pt idx="6">
                  <c:v>0.309249821463351</c:v>
                </c:pt>
              </c:numCache>
            </c:numRef>
          </c:val>
        </c:ser>
        <c:ser>
          <c:idx val="1"/>
          <c:order val="1"/>
          <c:tx>
            <c:strRef>
              <c:f>会员权益!$D$37</c:f>
              <c:strCache>
                <c:ptCount val="1"/>
                <c:pt idx="0">
                  <c:v>整体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会员权益!$A$38:$A$44</c:f>
              <c:strCache>
                <c:ptCount val="7"/>
                <c:pt idx="0">
                  <c:v>未消费</c:v>
                </c:pt>
                <c:pt idx="1">
                  <c:v>低活跃</c:v>
                </c:pt>
                <c:pt idx="2">
                  <c:v>高活跃</c:v>
                </c:pt>
                <c:pt idx="3">
                  <c:v>忠诚</c:v>
                </c:pt>
                <c:pt idx="4">
                  <c:v>低沉睡</c:v>
                </c:pt>
                <c:pt idx="5">
                  <c:v>高沉睡</c:v>
                </c:pt>
                <c:pt idx="6">
                  <c:v>流失</c:v>
                </c:pt>
              </c:strCache>
            </c:strRef>
          </c:cat>
          <c:val>
            <c:numRef>
              <c:f>会员权益!$D$38:$D$44</c:f>
              <c:numCache>
                <c:formatCode>0%</c:formatCode>
                <c:ptCount val="7"/>
                <c:pt idx="0">
                  <c:v>0.250870682957735</c:v>
                </c:pt>
                <c:pt idx="1">
                  <c:v>0.108484867596848</c:v>
                </c:pt>
                <c:pt idx="2">
                  <c:v>0.0679198285080313</c:v>
                </c:pt>
                <c:pt idx="3">
                  <c:v>0.019597336456234</c:v>
                </c:pt>
                <c:pt idx="4">
                  <c:v>0.0921765389698441</c:v>
                </c:pt>
                <c:pt idx="5">
                  <c:v>0.0746330854507039</c:v>
                </c:pt>
                <c:pt idx="6">
                  <c:v>0.386317660060604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101725135"/>
        <c:axId val="1022417551"/>
      </c:barChart>
      <c:catAx>
        <c:axId val="1101725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2417551"/>
        <c:crosses val="autoZero"/>
        <c:auto val="1"/>
        <c:lblAlgn val="ctr"/>
        <c:lblOffset val="100"/>
        <c:noMultiLvlLbl val="0"/>
      </c:catAx>
      <c:valAx>
        <c:axId val="1022417551"/>
        <c:scaling>
          <c:orientation val="minMax"/>
          <c:max val="0.4"/>
        </c:scaling>
        <c:delete val="1"/>
        <c:axPos val="l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0172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1AC49D05-6128-4D0D-A32A-06A5E73B386C}" type="datetimeFigureOut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66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2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fld id="{5849F42C-2DAE-424C-A4B8-3140182C3E9F}" type="slidenum">
              <a:rPr lang="zh-CN" altLang="en-US" strike="noStrike" noProof="1" smtClean="0"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/>
              <a:t>生命周期定义：</a:t>
            </a:r>
            <a:r>
              <a:rPr lang="en-US" altLang="zh-CN" sz="1000" dirty="0"/>
              <a:t>01</a:t>
            </a:r>
            <a:r>
              <a:rPr lang="zh-CN" altLang="en-US" sz="1000" dirty="0"/>
              <a:t>：未消费顾客：注册但历史未消费会员；</a:t>
            </a:r>
            <a:endParaRPr lang="zh-CN" altLang="en-US" sz="1000" dirty="0"/>
          </a:p>
          <a:p>
            <a:r>
              <a:rPr lang="en-US" altLang="zh-CN" sz="1000" dirty="0"/>
              <a:t>02</a:t>
            </a:r>
            <a:r>
              <a:rPr lang="zh-CN" altLang="en-US" sz="1000" dirty="0"/>
              <a:t>：低活跃度：近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天消费</a:t>
            </a:r>
            <a:r>
              <a:rPr lang="en-US" altLang="zh-CN" sz="1000" dirty="0"/>
              <a:t>1</a:t>
            </a:r>
            <a:r>
              <a:rPr lang="zh-CN" altLang="en-US" sz="1000" dirty="0"/>
              <a:t>次会员；</a:t>
            </a:r>
            <a:endParaRPr lang="zh-CN" altLang="en-US" sz="1000" dirty="0"/>
          </a:p>
          <a:p>
            <a:r>
              <a:rPr lang="en-US" altLang="zh-CN" sz="1000" dirty="0"/>
              <a:t>03</a:t>
            </a:r>
            <a:r>
              <a:rPr lang="zh-CN" altLang="en-US" sz="1000" dirty="0"/>
              <a:t>：忠诚：近</a:t>
            </a:r>
            <a:r>
              <a:rPr lang="en-US" altLang="zh-CN" sz="1000" dirty="0"/>
              <a:t>55</a:t>
            </a:r>
            <a:r>
              <a:rPr lang="zh-CN" altLang="en-US" sz="1000" dirty="0"/>
              <a:t>天每隔</a:t>
            </a:r>
            <a:r>
              <a:rPr lang="en-US" altLang="zh-CN" sz="1000" dirty="0"/>
              <a:t>20</a:t>
            </a:r>
            <a:r>
              <a:rPr lang="zh-CN" altLang="en-US" sz="1000" dirty="0"/>
              <a:t>天至少购买</a:t>
            </a:r>
            <a:r>
              <a:rPr lang="en-US" altLang="zh-CN" sz="1000" dirty="0"/>
              <a:t>1</a:t>
            </a:r>
            <a:r>
              <a:rPr lang="zh-CN" altLang="en-US" sz="1000" dirty="0"/>
              <a:t>次的会员；</a:t>
            </a:r>
            <a:endParaRPr lang="zh-CN" altLang="en-US" sz="1000" dirty="0"/>
          </a:p>
          <a:p>
            <a:r>
              <a:rPr lang="en-US" altLang="zh-CN" sz="1000" dirty="0"/>
              <a:t>04</a:t>
            </a:r>
            <a:r>
              <a:rPr lang="zh-CN" altLang="en-US" sz="1000" dirty="0"/>
              <a:t>：高活跃度：除去忠诚会员，近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天有至少</a:t>
            </a:r>
            <a:r>
              <a:rPr lang="en-US" altLang="zh-CN" sz="1000" dirty="0"/>
              <a:t>2</a:t>
            </a:r>
            <a:r>
              <a:rPr lang="zh-CN" altLang="en-US" sz="1000" dirty="0"/>
              <a:t>次购买的会员；</a:t>
            </a:r>
            <a:endParaRPr lang="zh-CN" altLang="en-US" sz="1000" dirty="0"/>
          </a:p>
          <a:p>
            <a:r>
              <a:rPr lang="en-US" altLang="zh-CN" sz="1000" dirty="0"/>
              <a:t>05</a:t>
            </a:r>
            <a:r>
              <a:rPr lang="zh-CN" altLang="en-US" sz="1000" dirty="0"/>
              <a:t>：低沉睡会员：以前有消费，近</a:t>
            </a:r>
            <a:r>
              <a:rPr lang="en-US" altLang="zh-CN" sz="1000" dirty="0"/>
              <a:t>55</a:t>
            </a:r>
            <a:r>
              <a:rPr lang="zh-CN" altLang="en-US" sz="1000" dirty="0"/>
              <a:t>天</a:t>
            </a:r>
            <a:r>
              <a:rPr lang="en-US" altLang="zh-CN" sz="1000" dirty="0"/>
              <a:t>~110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000" dirty="0"/>
              <a:t>06</a:t>
            </a:r>
            <a:r>
              <a:rPr lang="zh-CN" altLang="en-US" sz="1000" dirty="0"/>
              <a:t>：高沉睡会员：以前有消费，近</a:t>
            </a:r>
            <a:r>
              <a:rPr lang="en-US" altLang="zh-CN" sz="1000" dirty="0"/>
              <a:t>110</a:t>
            </a:r>
            <a:r>
              <a:rPr lang="zh-CN" altLang="en-US" sz="1000" dirty="0"/>
              <a:t>天</a:t>
            </a:r>
            <a:r>
              <a:rPr lang="en-US" altLang="zh-CN" sz="1000" dirty="0"/>
              <a:t>~180</a:t>
            </a:r>
            <a:r>
              <a:rPr lang="zh-CN" altLang="en-US" sz="1000" dirty="0"/>
              <a:t>天未消费会员；</a:t>
            </a:r>
            <a:endParaRPr lang="zh-CN" altLang="en-US" sz="1000" dirty="0"/>
          </a:p>
          <a:p>
            <a:r>
              <a:rPr lang="en-US" altLang="zh-CN" sz="1100" dirty="0"/>
              <a:t>07</a:t>
            </a:r>
            <a:r>
              <a:rPr lang="zh-CN" altLang="en-US" sz="1100" dirty="0"/>
              <a:t>：流失会员：以前有消费但超过</a:t>
            </a:r>
            <a:r>
              <a:rPr lang="en-US" altLang="zh-CN" sz="1100" dirty="0"/>
              <a:t>180</a:t>
            </a:r>
            <a:r>
              <a:rPr lang="zh-CN" altLang="en-US" sz="1100" dirty="0"/>
              <a:t>天未消费会员</a:t>
            </a:r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、会员订单与非会员订单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单击此处编辑标题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组合 7"/>
          <p:cNvGrpSpPr/>
          <p:nvPr userDrawn="1"/>
        </p:nvGrpSpPr>
        <p:grpSpPr>
          <a:xfrm>
            <a:off x="3425825" y="96361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文本框 1"/>
          <p:cNvSpPr txBox="1"/>
          <p:nvPr userDrawn="1"/>
        </p:nvSpPr>
        <p:spPr>
          <a:xfrm>
            <a:off x="4141788" y="1965325"/>
            <a:ext cx="4616450" cy="5683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6" name="标题 5"/>
          <p:cNvSpPr>
            <a:spLocks noGrp="1"/>
          </p:cNvSpPr>
          <p:nvPr userDrawn="1">
            <p:custDataLst>
              <p:tags r:id="rId3"/>
            </p:custDataLst>
          </p:nvPr>
        </p:nvSpPr>
        <p:spPr>
          <a:xfrm>
            <a:off x="3606800" y="3105150"/>
            <a:ext cx="5378450" cy="647700"/>
          </a:xfrm>
          <a:prstGeom prst="rect">
            <a:avLst/>
          </a:prstGeom>
          <a:noFill/>
          <a:ln w="9525">
            <a:noFill/>
          </a:ln>
        </p:spPr>
        <p:txBody>
          <a:bodyPr lIns="101600" tIns="38100" rIns="76200" bIns="38100" anchor="ctr"/>
          <a:lstStyle/>
          <a:p>
            <a:pPr lvl="0"/>
            <a:endParaRPr lang="zh-CN" altLang="zh-CN" sz="2000" b="1" u="none" baseline="0" dirty="0"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688080" y="118364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7"/>
          <p:cNvGrpSpPr/>
          <p:nvPr userDrawn="1"/>
        </p:nvGrpSpPr>
        <p:grpSpPr>
          <a:xfrm>
            <a:off x="3455670" y="1470343"/>
            <a:ext cx="5683250" cy="1087437"/>
            <a:chOff x="3771012" y="1582972"/>
            <a:chExt cx="5527343" cy="736979"/>
          </a:xfrm>
        </p:grpSpPr>
        <p:sp>
          <p:nvSpPr>
            <p:cNvPr id="10" name="圆角矩形 9"/>
            <p:cNvSpPr/>
            <p:nvPr/>
          </p:nvSpPr>
          <p:spPr>
            <a:xfrm>
              <a:off x="3825602" y="1582972"/>
              <a:ext cx="5472753" cy="7369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771012" y="1619066"/>
              <a:ext cx="5486399" cy="694061"/>
            </a:xfrm>
            <a:prstGeom prst="roundRect">
              <a:avLst/>
            </a:prstGeom>
            <a:solidFill>
              <a:srgbClr val="A9D18E">
                <a:alpha val="50196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3200" strike="noStrike" noProof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717925" y="1690370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</p:spPr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25" y="431800"/>
            <a:ext cx="10852150" cy="647700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69925" y="1295400"/>
            <a:ext cx="10852150" cy="5040313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12.xml"/><Relationship Id="rId1" Type="http://schemas.openxmlformats.org/officeDocument/2006/relationships/chart" Target="../charts/chart1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363418" y="1982788"/>
            <a:ext cx="5078314" cy="73308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益丰大药房岳阳会员分析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9261475" y="2767013"/>
            <a:ext cx="1175002" cy="2769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055" y="254635"/>
            <a:ext cx="6374130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家自营店潜力人群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1541" y="1065089"/>
          <a:ext cx="11880215" cy="532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390"/>
                <a:gridCol w="862752"/>
                <a:gridCol w="848571"/>
                <a:gridCol w="848571"/>
                <a:gridCol w="848995"/>
                <a:gridCol w="848147"/>
                <a:gridCol w="848360"/>
                <a:gridCol w="848782"/>
                <a:gridCol w="848571"/>
                <a:gridCol w="848571"/>
                <a:gridCol w="848571"/>
                <a:gridCol w="848571"/>
                <a:gridCol w="848571"/>
                <a:gridCol w="848571"/>
              </a:tblGrid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门店编码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5046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5052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5065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5084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5119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5876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5918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5941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6140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6175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6242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7385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9506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人均销售额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496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527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361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401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283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392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359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450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401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342 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210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消费会员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占比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37.0%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30.0%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36.2%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31.9%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36.6%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42.4%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38.6%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45.8%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43.2%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37.1%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42.6%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36.6%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36.7%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工作日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14:00-17:59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14:00-17:59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周末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14:00-17:59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18:00-20:59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18:00-20:59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18:00-20:59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14:00-17:59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0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品类偏好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前五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清热解毒用药非处方药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清热解毒用药非处方药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医疗器械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抗菌消炎药处方药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630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单品消费次数偏好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医用棉签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硫酸氢氯吡格雷片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瓶装</a:t>
                      </a:r>
                      <a:r>
                        <a:rPr lang="en-US" altLang="zh-CN" sz="1100" u="none" strike="noStrike" dirty="0">
                          <a:effectLst/>
                        </a:rPr>
                        <a:t>)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蓓靓洗洁精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医用棉签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石塑环保购物袋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棉签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苯磺酸左旋氨氯地平片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医用棉签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绿豆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散装</a:t>
                      </a:r>
                      <a:r>
                        <a:rPr lang="en-US" altLang="zh-CN" sz="1100" u="none" strike="noStrike" dirty="0">
                          <a:effectLst/>
                        </a:rPr>
                        <a:t>)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单品销售额偏好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630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单品毛利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西洋参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恩替卡韦分散片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葡萄糖酸钙锌口服溶液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冻干三七 二级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美素佳儿儿童配方奶粉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段罐装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7021830" y="1073150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31355" y="1708150"/>
            <a:ext cx="777240" cy="465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18970" y="1073150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18970" y="1419225"/>
            <a:ext cx="777240" cy="3854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918970" y="2970530"/>
            <a:ext cx="777240" cy="465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13150" y="1073150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622675" y="1708150"/>
            <a:ext cx="777240" cy="46545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055" y="254635"/>
            <a:ext cx="6482715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家自营店主力人群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2016" y="1085527"/>
          <a:ext cx="11879994" cy="5302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</a:tblGrid>
              <a:tr h="3615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门店编码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5046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5052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5065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5084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5119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5876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5918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5941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6140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6175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6242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7385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9506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人均销售额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597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693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444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455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472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492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277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425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373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440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484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+mn-ea"/>
                          <a:ea typeface="+mn-ea"/>
                        </a:rPr>
                        <a:t>411 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+mn-ea"/>
                          <a:ea typeface="+mn-ea"/>
                        </a:rPr>
                        <a:t>176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消费会员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占比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25.9%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24.8%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27.0%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26.0%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26.3%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21.1%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23.9%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19.6%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20.5%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22.6%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21.4%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21.8%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16.4%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工作日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14:00-17:59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14:00-17:59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3186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周末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600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品类偏好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前五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感冒用药非处方药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补益药非处方药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630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单品消费次数偏好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苯磺酸左旋氨氯地平片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硫酸氢氯吡格雷片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瓶装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盐酸左氧氟沙星胶囊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罗红霉素胶囊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医用棉签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石塑环保购物袋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棉签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阿莫西林胶囊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罗红霉素胶囊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医用棉签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绿豆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散装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47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单品销售额偏好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重组甘精胰岛素注射液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盐酸普拉克索片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bg1"/>
                    </a:solidFill>
                  </a:tcPr>
                </a:tc>
              </a:tr>
              <a:tr h="630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单品毛利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西洋参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西洋参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富马酸替诺福韦二吡呋酯片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盐酸二甲双胍缓释片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世纪青青维妥立钙加维生素</a:t>
                      </a:r>
                      <a:r>
                        <a:rPr lang="en-US" altLang="zh-CN" sz="1100" u="none" strike="noStrike" dirty="0"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软胶囊</a:t>
                      </a:r>
                      <a:endParaRPr lang="zh-CN" altLang="en-US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+mn-ea"/>
                          <a:ea typeface="+mn-ea"/>
                        </a:rPr>
                        <a:t>六味地黄丸 </a:t>
                      </a:r>
                      <a:endParaRPr lang="en-US" altLang="zh-CN" sz="11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504" marR="6504" marT="650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7002780" y="108267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012305" y="1778000"/>
            <a:ext cx="777240" cy="335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890395" y="108521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90395" y="1461135"/>
            <a:ext cx="777240" cy="3168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23940" y="108267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123940" y="1451610"/>
            <a:ext cx="777240" cy="335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23940" y="5761990"/>
            <a:ext cx="777240" cy="5937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385351" y="6462292"/>
            <a:ext cx="254000" cy="15367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zh-CN" sz="1000" b="1" dirty="0">
                <a:solidFill>
                  <a:srgbClr val="FF0000"/>
                </a:solidFill>
              </a:rPr>
              <a:t>肝炎</a:t>
            </a:r>
            <a:endParaRPr lang="zh-CN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055" y="254635"/>
            <a:ext cx="6333490" cy="33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家自营店核心人群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2016" y="1078433"/>
          <a:ext cx="11879994" cy="5329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571"/>
                <a:gridCol w="848995"/>
                <a:gridCol w="848147"/>
                <a:gridCol w="848571"/>
                <a:gridCol w="848571"/>
              </a:tblGrid>
              <a:tr h="35561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门店编码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5046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5052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5065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5084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5119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5876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5918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5941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6140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6175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6242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7385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9506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</a:tr>
              <a:tr h="3091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人均销售额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741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801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460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502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566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621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314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431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420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470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532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455 </a:t>
                      </a:r>
                      <a:endParaRPr lang="en-US" altLang="zh-CN" sz="1100" b="0" i="0" u="none" strike="noStrike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190 </a:t>
                      </a:r>
                      <a:endParaRPr lang="en-US" altLang="zh-CN" sz="1100" b="0" i="0" u="none" strike="noStrike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3091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消费会员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占比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27.1%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36.7%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26.0%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33.4%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22.0%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21.7%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17.8%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12.7%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19.0%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20.8%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18.0%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23.2%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100" b="0" dirty="0">
                          <a:effectLst/>
                          <a:latin typeface="+mn-ea"/>
                        </a:rPr>
                        <a:t>37.8%</a:t>
                      </a:r>
                      <a:endParaRPr lang="en-US" altLang="zh-CN" sz="1100" b="0" dirty="0">
                        <a:effectLst/>
                        <a:latin typeface="+mn-ea"/>
                      </a:endParaRPr>
                    </a:p>
                  </a:txBody>
                  <a:tcPr marL="12700" marR="12700" marT="127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091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工作日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8:00-11:59</a:t>
                      </a:r>
                      <a:endParaRPr lang="en-US" altLang="zh-CN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</a:tr>
              <a:tr h="3091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周末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时间段偏好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8:00-11:59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8041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品类偏好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前五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中药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医疗器械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抗菌消炎药处方药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医疗器械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 dirty="0">
                          <a:effectLst/>
                        </a:rPr>
                      </a:br>
                      <a:r>
                        <a:rPr lang="zh-CN" altLang="en-US" sz="1100" u="none" strike="noStrike" dirty="0">
                          <a:effectLst/>
                        </a:rPr>
                        <a:t>中药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中药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心脑血管用药处方药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外用药非处方药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抗感冒用药非处方药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医疗器械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抗菌消炎药处方药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</a:tr>
              <a:tr h="6119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单品消费次数偏好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石塑环保购物袋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棉签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脑心通胶囊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酒石酸美托洛尔片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84</a:t>
                      </a:r>
                      <a:r>
                        <a:rPr lang="zh-CN" altLang="en-US" sz="1100" u="none" strike="noStrike" dirty="0">
                          <a:effectLst/>
                        </a:rPr>
                        <a:t>消毒液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单品销售额偏好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*益安宁丸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硫酸氢氯吡格雷片</a:t>
                      </a:r>
                      <a:r>
                        <a:rPr lang="en-US" altLang="zh-CN" sz="1100" u="none" strike="noStrike" dirty="0">
                          <a:effectLst/>
                        </a:rPr>
                        <a:t>(</a:t>
                      </a:r>
                      <a:r>
                        <a:rPr lang="zh-CN" altLang="en-US" sz="1100" u="none" strike="noStrike" dirty="0">
                          <a:effectLst/>
                        </a:rPr>
                        <a:t>瓶装</a:t>
                      </a:r>
                      <a:r>
                        <a:rPr lang="en-US" altLang="zh-CN" sz="1100" u="none" strike="noStrike" dirty="0">
                          <a:effectLst/>
                        </a:rPr>
                        <a:t>)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*益安宁丸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苯磺酸氨氯地平片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汤臣倍健健力多氨糖软骨素钙片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汤臣倍健健力多氨糖软骨素钙片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r>
                        <a:rPr lang="en-US" altLang="zh-CN" sz="1100" u="none" strike="noStrike" dirty="0">
                          <a:effectLst/>
                        </a:rPr>
                        <a:t>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阿胶</a:t>
                      </a:r>
                      <a:endParaRPr lang="zh-CN" altLang="en-US" sz="11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苯磺酸左旋氨氯地平片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苯磺酸左旋氨氯地平片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阿胶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阿胶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bg1"/>
                    </a:solidFill>
                  </a:tcPr>
                </a:tc>
              </a:tr>
              <a:tr h="6119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单品毛利</a:t>
                      </a:r>
                      <a:endParaRPr lang="en-US" altLang="zh-CN" sz="11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偏好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三七超细粉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汤臣倍健健力多氨糖软骨素钙片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苯磺酸氨氯地平片 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恩替卡韦分散片</a:t>
                      </a:r>
                      <a:endParaRPr lang="en-US" altLang="zh-CN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钙加维生素</a:t>
                      </a:r>
                      <a:r>
                        <a:rPr lang="en-US" altLang="zh-CN" sz="1100" u="none" strike="noStrike" dirty="0">
                          <a:effectLst/>
                        </a:rPr>
                        <a:t>D</a:t>
                      </a:r>
                      <a:r>
                        <a:rPr lang="zh-CN" altLang="en-US" sz="1100" u="none" strike="noStrike" dirty="0">
                          <a:effectLst/>
                        </a:rPr>
                        <a:t>软胶囊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08" marR="6308" marT="63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1890395" y="108521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890395" y="1440815"/>
            <a:ext cx="777240" cy="6057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90395" y="3334385"/>
            <a:ext cx="777240" cy="17907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68490" y="108521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68490" y="1729105"/>
            <a:ext cx="777240" cy="3175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129655" y="1091565"/>
            <a:ext cx="777240" cy="53162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129655" y="1440180"/>
            <a:ext cx="777240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129655" y="5192395"/>
            <a:ext cx="777240" cy="11633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/>
        </p:nvGraphicFramePr>
        <p:xfrm>
          <a:off x="6219229" y="26693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家门店）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115091" y="26693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椭圆 4"/>
          <p:cNvSpPr/>
          <p:nvPr/>
        </p:nvSpPr>
        <p:spPr>
          <a:xfrm>
            <a:off x="9629163" y="3816991"/>
            <a:ext cx="570452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5" idx="6"/>
            <a:endCxn id="11" idx="1"/>
          </p:cNvCxnSpPr>
          <p:nvPr/>
        </p:nvCxnSpPr>
        <p:spPr>
          <a:xfrm>
            <a:off x="10199615" y="4102217"/>
            <a:ext cx="776626" cy="42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976241" y="3926223"/>
            <a:ext cx="423770" cy="3605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/>
              <a:t>13432</a:t>
            </a:r>
            <a:endParaRPr lang="zh-CN" altLang="en-US" sz="900" b="1" dirty="0"/>
          </a:p>
        </p:txBody>
      </p:sp>
      <p:sp>
        <p:nvSpPr>
          <p:cNvPr id="13" name="矩形 12"/>
          <p:cNvSpPr/>
          <p:nvPr/>
        </p:nvSpPr>
        <p:spPr>
          <a:xfrm>
            <a:off x="11060688" y="3749880"/>
            <a:ext cx="254877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altLang="zh-CN" sz="1000" dirty="0"/>
              <a:t>96%</a:t>
            </a:r>
            <a:endParaRPr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10606217" y="4291009"/>
            <a:ext cx="1210268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剔除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年新开门店的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新增会员数据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9692" y="132162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年新增会员人均年产值和消费频次逐年上升，剔除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19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新开门店后新增会员转化率达到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96%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家门店）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1244677" y="26032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矩形 9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120534" y="2603277"/>
          <a:ext cx="4622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矩形 13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年复购会员人均年产值逐年上升，复购会员数逐年上升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年新增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家自营店）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年新增会员人均年产值和消费频次逐年上升，年新增会员转化率在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下滑严重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1411336" y="2527611"/>
          <a:ext cx="457390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6135736" y="2529516"/>
          <a:ext cx="45739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年复购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会员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家自营店）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20160101-20190815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年复购会员人均年产值逐年上升，复购会员数逐年上升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图表 10"/>
          <p:cNvGraphicFramePr/>
          <p:nvPr/>
        </p:nvGraphicFramePr>
        <p:xfrm>
          <a:off x="1457325" y="2460742"/>
          <a:ext cx="457009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096000" y="2455027"/>
          <a:ext cx="4573905" cy="2750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94388" y="1984740"/>
          <a:ext cx="3247893" cy="457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920"/>
                <a:gridCol w="1171920"/>
                <a:gridCol w="904053"/>
              </a:tblGrid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15.4%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22.1%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2.7%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17.1%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27.7%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3.6%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13.8%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31.8%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9.1%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34.7%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4.3%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8.7%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36.6%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7.4%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10.4%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38.8%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8.8%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8.3%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40.4%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17.0%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9.4%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42.0%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17.0%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43.2%</a:t>
                      </a:r>
                      <a:endParaRPr lang="en-US" altLang="zh-C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34.8%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43.2%</a:t>
                      </a:r>
                      <a:endParaRPr lang="en-US" altLang="zh-CN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099" marR="7099" marT="7099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会员权益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家门店）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135726" y="1984742"/>
            <a:ext cx="6457008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40319" y="6056366"/>
            <a:ext cx="5152415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324039" y="5603966"/>
            <a:ext cx="5268695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87935" y="5151563"/>
            <a:ext cx="5404799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01348" y="4699160"/>
            <a:ext cx="5591386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855024" y="4246757"/>
            <a:ext cx="573771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708700" y="3794354"/>
            <a:ext cx="5884034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562377" y="3341951"/>
            <a:ext cx="6030357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432113" y="2889548"/>
            <a:ext cx="6160621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281501" y="2437145"/>
            <a:ext cx="6311233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475149" y="1924740"/>
            <a:ext cx="492494" cy="453726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78898" y="1662890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会员人数占比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10908" y="1662890"/>
            <a:ext cx="76944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销售额占比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梯形 46"/>
          <p:cNvSpPr/>
          <p:nvPr/>
        </p:nvSpPr>
        <p:spPr>
          <a:xfrm>
            <a:off x="2848114" y="2406841"/>
            <a:ext cx="736657" cy="455635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5" name="梯形 44"/>
          <p:cNvSpPr/>
          <p:nvPr/>
        </p:nvSpPr>
        <p:spPr>
          <a:xfrm>
            <a:off x="2663951" y="2862477"/>
            <a:ext cx="1104985" cy="455635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梯形 42"/>
          <p:cNvSpPr/>
          <p:nvPr/>
        </p:nvSpPr>
        <p:spPr>
          <a:xfrm>
            <a:off x="2479786" y="3318114"/>
            <a:ext cx="1473313" cy="455635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1" name="梯形 40"/>
          <p:cNvSpPr/>
          <p:nvPr/>
        </p:nvSpPr>
        <p:spPr>
          <a:xfrm>
            <a:off x="2295621" y="3773750"/>
            <a:ext cx="1841643" cy="455635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9" name="梯形 38"/>
          <p:cNvSpPr/>
          <p:nvPr/>
        </p:nvSpPr>
        <p:spPr>
          <a:xfrm>
            <a:off x="2111458" y="4229386"/>
            <a:ext cx="2209971" cy="455635"/>
          </a:xfrm>
          <a:prstGeom prst="trapezoid">
            <a:avLst>
              <a:gd name="adj" fmla="val 40419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7" name="梯形 36"/>
          <p:cNvSpPr/>
          <p:nvPr/>
        </p:nvSpPr>
        <p:spPr>
          <a:xfrm>
            <a:off x="1927293" y="4685022"/>
            <a:ext cx="2578299" cy="455635"/>
          </a:xfrm>
          <a:prstGeom prst="trapezoid">
            <a:avLst>
              <a:gd name="adj" fmla="val 30687"/>
            </a:avLst>
          </a:prstGeom>
          <a:solidFill>
            <a:schemeClr val="accent4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5" name="梯形 34"/>
          <p:cNvSpPr/>
          <p:nvPr/>
        </p:nvSpPr>
        <p:spPr>
          <a:xfrm>
            <a:off x="1743129" y="5140658"/>
            <a:ext cx="2946627" cy="455635"/>
          </a:xfrm>
          <a:prstGeom prst="trapezoid">
            <a:avLst>
              <a:gd name="adj" fmla="val 30687"/>
            </a:avLst>
          </a:prstGeom>
          <a:solidFill>
            <a:schemeClr val="accent4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" name="梯形 32"/>
          <p:cNvSpPr/>
          <p:nvPr/>
        </p:nvSpPr>
        <p:spPr>
          <a:xfrm>
            <a:off x="1558965" y="5596295"/>
            <a:ext cx="3314956" cy="455635"/>
          </a:xfrm>
          <a:prstGeom prst="trapezoid">
            <a:avLst>
              <a:gd name="adj" fmla="val 30687"/>
            </a:avLst>
          </a:prstGeom>
          <a:solidFill>
            <a:schemeClr val="accent2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" name="梯形 30"/>
          <p:cNvSpPr/>
          <p:nvPr/>
        </p:nvSpPr>
        <p:spPr>
          <a:xfrm>
            <a:off x="1374800" y="6051931"/>
            <a:ext cx="3683285" cy="455635"/>
          </a:xfrm>
          <a:prstGeom prst="trapezoid">
            <a:avLst>
              <a:gd name="adj" fmla="val 30687"/>
            </a:avLst>
          </a:prstGeom>
          <a:solidFill>
            <a:schemeClr val="accent2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1" name="梯形 50"/>
          <p:cNvSpPr/>
          <p:nvPr/>
        </p:nvSpPr>
        <p:spPr>
          <a:xfrm>
            <a:off x="3017463" y="1978195"/>
            <a:ext cx="397959" cy="428647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7" name="矩形 86"/>
          <p:cNvSpPr/>
          <p:nvPr/>
        </p:nvSpPr>
        <p:spPr>
          <a:xfrm>
            <a:off x="2862868" y="2028403"/>
            <a:ext cx="716875" cy="440325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52901" y="1662890"/>
            <a:ext cx="461665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毛利率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2070" y="5352762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+0.5%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48901" y="4898128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-0.3%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32070" y="5807396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+1.3%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32070" y="6262030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+0.9%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48901" y="4443494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-0.6%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8901" y="3988860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-0.5%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848901" y="3534226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-0.5%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48901" y="3079592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-0.6%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848901" y="2624958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-0.2%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929052" y="2170324"/>
            <a:ext cx="13465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latin typeface="+mn-ea"/>
                <a:ea typeface="+mn-ea"/>
              </a:rPr>
              <a:t>---</a:t>
            </a:r>
            <a:endParaRPr lang="en-US" altLang="zh-CN" sz="800" b="1" dirty="0">
              <a:latin typeface="+mn-ea"/>
              <a:ea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4457" y="118192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岳阳试点门店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LV4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以上会员人数相对偏少，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LV3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以下会员人数相对偏多，毛利率两级分化严重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生命周期（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家门店）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岳阳试点门店相对总体高沉睡、流失占比偏少，活跃会员占比较多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图表 15"/>
          <p:cNvGraphicFramePr/>
          <p:nvPr/>
        </p:nvGraphicFramePr>
        <p:xfrm>
          <a:off x="1871133" y="1832545"/>
          <a:ext cx="8128418" cy="428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矩形 16"/>
          <p:cNvSpPr/>
          <p:nvPr/>
        </p:nvSpPr>
        <p:spPr>
          <a:xfrm>
            <a:off x="8824100" y="6576051"/>
            <a:ext cx="33005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94388" y="1890549"/>
          <a:ext cx="3247893" cy="4575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920"/>
                <a:gridCol w="1171920"/>
                <a:gridCol w="904053"/>
              </a:tblGrid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16.9%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21.4%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18.9%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27.6%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14.8%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31.8%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9.3%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34.6%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36.6%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38.3%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7.5%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39.9%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16.7%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41.5%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15.8%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42.4%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457438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30.7%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2.3%</a:t>
                      </a:r>
                      <a:endParaRPr lang="en-US" altLang="zh-CN" sz="12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ts val="35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42.3%</a:t>
                      </a:r>
                      <a:endParaRPr lang="en-US" altLang="zh-CN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会员权益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  <a:sym typeface="+mn-ea"/>
              </a:rPr>
              <a:t>家自营店）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3135726" y="1984742"/>
            <a:ext cx="6457008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440319" y="6056366"/>
            <a:ext cx="5152415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324039" y="5603966"/>
            <a:ext cx="5268695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87935" y="5151563"/>
            <a:ext cx="5404799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001348" y="4699160"/>
            <a:ext cx="5591386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855024" y="4246757"/>
            <a:ext cx="5737710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708700" y="3794354"/>
            <a:ext cx="5884034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562377" y="3341951"/>
            <a:ext cx="6030357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432113" y="2889548"/>
            <a:ext cx="6160621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281501" y="2437145"/>
            <a:ext cx="6311233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475149" y="1924740"/>
            <a:ext cx="492494" cy="453726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50"/>
              </a:lnSpc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78898" y="1662890"/>
            <a:ext cx="923330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会员人数占比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10908" y="1662890"/>
            <a:ext cx="769441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销售额占比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7" name="梯形 46"/>
          <p:cNvSpPr/>
          <p:nvPr/>
        </p:nvSpPr>
        <p:spPr>
          <a:xfrm>
            <a:off x="2848114" y="2406841"/>
            <a:ext cx="736657" cy="455635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5" name="梯形 44"/>
          <p:cNvSpPr/>
          <p:nvPr/>
        </p:nvSpPr>
        <p:spPr>
          <a:xfrm>
            <a:off x="2663951" y="2862477"/>
            <a:ext cx="1104985" cy="455635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3" name="梯形 42"/>
          <p:cNvSpPr/>
          <p:nvPr/>
        </p:nvSpPr>
        <p:spPr>
          <a:xfrm>
            <a:off x="2479786" y="3318114"/>
            <a:ext cx="1473313" cy="455635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1" name="梯形 40"/>
          <p:cNvSpPr/>
          <p:nvPr/>
        </p:nvSpPr>
        <p:spPr>
          <a:xfrm>
            <a:off x="2295621" y="3773750"/>
            <a:ext cx="1841643" cy="455635"/>
          </a:xfrm>
          <a:prstGeom prst="trapezoid">
            <a:avLst>
              <a:gd name="adj" fmla="val 30687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9" name="梯形 38"/>
          <p:cNvSpPr/>
          <p:nvPr/>
        </p:nvSpPr>
        <p:spPr>
          <a:xfrm>
            <a:off x="2111458" y="4229386"/>
            <a:ext cx="2209971" cy="455635"/>
          </a:xfrm>
          <a:prstGeom prst="trapezoid">
            <a:avLst>
              <a:gd name="adj" fmla="val 40419"/>
            </a:avLst>
          </a:prstGeom>
          <a:solidFill>
            <a:srgbClr val="92D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7" name="梯形 36"/>
          <p:cNvSpPr/>
          <p:nvPr/>
        </p:nvSpPr>
        <p:spPr>
          <a:xfrm>
            <a:off x="1927293" y="4685022"/>
            <a:ext cx="2578299" cy="455635"/>
          </a:xfrm>
          <a:prstGeom prst="trapezoid">
            <a:avLst>
              <a:gd name="adj" fmla="val 30687"/>
            </a:avLst>
          </a:prstGeom>
          <a:solidFill>
            <a:schemeClr val="accent4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5" name="梯形 34"/>
          <p:cNvSpPr/>
          <p:nvPr/>
        </p:nvSpPr>
        <p:spPr>
          <a:xfrm>
            <a:off x="1743129" y="5140658"/>
            <a:ext cx="2946627" cy="455635"/>
          </a:xfrm>
          <a:prstGeom prst="trapezoid">
            <a:avLst>
              <a:gd name="adj" fmla="val 30687"/>
            </a:avLst>
          </a:prstGeom>
          <a:solidFill>
            <a:schemeClr val="accent4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3" name="梯形 32"/>
          <p:cNvSpPr/>
          <p:nvPr/>
        </p:nvSpPr>
        <p:spPr>
          <a:xfrm>
            <a:off x="1558965" y="5596295"/>
            <a:ext cx="3314956" cy="455635"/>
          </a:xfrm>
          <a:prstGeom prst="trapezoid">
            <a:avLst>
              <a:gd name="adj" fmla="val 30687"/>
            </a:avLst>
          </a:prstGeom>
          <a:solidFill>
            <a:schemeClr val="accent2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" name="梯形 30"/>
          <p:cNvSpPr/>
          <p:nvPr/>
        </p:nvSpPr>
        <p:spPr>
          <a:xfrm>
            <a:off x="1374800" y="6051931"/>
            <a:ext cx="3683285" cy="455635"/>
          </a:xfrm>
          <a:prstGeom prst="trapezoid">
            <a:avLst>
              <a:gd name="adj" fmla="val 30687"/>
            </a:avLst>
          </a:prstGeom>
          <a:solidFill>
            <a:schemeClr val="accent2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1" name="梯形 50"/>
          <p:cNvSpPr/>
          <p:nvPr/>
        </p:nvSpPr>
        <p:spPr>
          <a:xfrm>
            <a:off x="3017463" y="1978195"/>
            <a:ext cx="397959" cy="428647"/>
          </a:xfrm>
          <a:prstGeom prst="trapezoid">
            <a:avLst>
              <a:gd name="adj" fmla="val 30687"/>
            </a:avLst>
          </a:prstGeom>
          <a:solidFill>
            <a:srgbClr val="00B050"/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7" name="矩形 86"/>
          <p:cNvSpPr/>
          <p:nvPr/>
        </p:nvSpPr>
        <p:spPr>
          <a:xfrm>
            <a:off x="2862868" y="2028403"/>
            <a:ext cx="716875" cy="440325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LV10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LV9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LV8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LV7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LV6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LV5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LV4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LV3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LV2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9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LV1</a:t>
            </a:r>
            <a:endParaRPr lang="zh-CN" altLang="en-US" sz="9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452901" y="1662890"/>
            <a:ext cx="461665" cy="1846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毛利率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4457" y="118192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家自营门店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LV2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以下会员人数相对偏少，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LV3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以上会员人数相对偏多，毛利率两级分化严重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66349" y="2158976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+0.4%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66349" y="2614958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+1.4%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66349" y="3070940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+1.4%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66349" y="3526922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+1.2%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66349" y="3999838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+1.4%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66349" y="4455820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+1.9%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66349" y="4911802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+1.6%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66349" y="5823766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-1.4%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66349" y="6279748"/>
            <a:ext cx="29495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FF0000"/>
                </a:solidFill>
                <a:latin typeface="+mn-ea"/>
                <a:ea typeface="+mn-ea"/>
              </a:rPr>
              <a:t>-9.0%</a:t>
            </a:r>
            <a:endParaRPr lang="en-US" altLang="zh-CN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866349" y="5367784"/>
            <a:ext cx="32861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+1.0%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09421" y="228261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6" y="1035911"/>
            <a:ext cx="7752849" cy="55938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生命周期（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家自营店）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岳阳试点门店相对总体高沉睡、流失占比偏少，活跃会员占比较多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24100" y="6576051"/>
            <a:ext cx="3300584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20140101-20190815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1379200" y="1913243"/>
          <a:ext cx="9482668" cy="4123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/>
          <p:nvPr/>
        </p:nvGraphicFramePr>
        <p:xfrm>
          <a:off x="3292475" y="1941195"/>
          <a:ext cx="8344535" cy="4478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疾病和品类（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家门店）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9" name="图表 8"/>
          <p:cNvGraphicFramePr/>
          <p:nvPr/>
        </p:nvGraphicFramePr>
        <p:xfrm>
          <a:off x="684530" y="2295525"/>
          <a:ext cx="2607945" cy="4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4176108" y="4272549"/>
            <a:ext cx="6483425" cy="8939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试点区域处方药非处方药差异较大，不同年龄人群偏好差异明显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4457" y="171151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试点区域中药、保健品与年龄相关性不强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品类趋势（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家门店）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0" y="1806487"/>
            <a:ext cx="11904880" cy="43813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762" y="125304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祛痰止咳平喘用药非处方药发展势头良好，中药重点提升会员渗透率</a:t>
            </a:r>
            <a:endParaRPr lang="zh-CN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007235" y="3627120"/>
            <a:ext cx="9528810" cy="4191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疾病和品类（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家自营店）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家自营门店处方药非处方药差异更大，不同年龄人群偏好差异明显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4457" y="171151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家自营门店中药、保健品与年龄相关性不强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3586211" y="2004165"/>
          <a:ext cx="8344800" cy="447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4516898" y="4358936"/>
            <a:ext cx="6549453" cy="8408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图表 16"/>
          <p:cNvGraphicFramePr/>
          <p:nvPr/>
        </p:nvGraphicFramePr>
        <p:xfrm>
          <a:off x="509082" y="2263806"/>
          <a:ext cx="2606400" cy="4303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品类趋势（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+mj-cs"/>
              </a:rPr>
              <a:t>家自营店）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7976111" y="6576051"/>
            <a:ext cx="4148573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20150101-20181231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762" y="1253044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祛痰止咳平喘用药非处方药发展势头良好，中药重点提升会员渗透率</a:t>
            </a:r>
            <a:endParaRPr lang="zh-CN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1648148"/>
            <a:ext cx="11665259" cy="4543602"/>
          </a:xfrm>
          <a:prstGeom prst="rect">
            <a:avLst/>
          </a:prstGeom>
        </p:spPr>
      </p:pic>
      <p:sp>
        <p:nvSpPr>
          <p:cNvPr id="20" name="矩形: 圆角 19"/>
          <p:cNvSpPr/>
          <p:nvPr/>
        </p:nvSpPr>
        <p:spPr>
          <a:xfrm>
            <a:off x="2285365" y="3627120"/>
            <a:ext cx="9627870" cy="36004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名词定义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17905" y="1045213"/>
          <a:ext cx="10171430" cy="24964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3368"/>
                <a:gridCol w="5725737"/>
                <a:gridCol w="2092325"/>
              </a:tblGrid>
              <a:tr h="362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释义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</a:tr>
              <a:tr h="30480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已开卡的顾客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29001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未开卡的顾客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在试点区域门店开卡的会员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消费会员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在试点区域门店开卡并在试点区域门店有交易行为的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会员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050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年新增会员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自然年中新开卡的顾客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823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年复购率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在上一个自然年购买过的会员本自然年还会购买的比率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29630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品类渗透率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当前自然年购买过该品类的人数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当前自然年总购买人数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口径定义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17905" y="1045210"/>
          <a:ext cx="10171430" cy="30688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7860"/>
                <a:gridCol w="6151245"/>
                <a:gridCol w="2092325"/>
              </a:tblGrid>
              <a:tr h="5950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口径名称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口径内容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  <a:endParaRPr lang="zh-CN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1"/>
                </a:tc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消费计算口径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、过滤掉积分兑换订单及订金订单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、过滤服务性商品及行政赠品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、剔除塑料袋等商品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、同人同天在同门店消费算一次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7782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试点门店口径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本次分析基于岳阳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37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家门店（其中，有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13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家门店是自营店）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7552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门店会员分析口径</a:t>
                      </a:r>
                      <a:endParaRPr lang="zh-CN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、在试点门店开卡并在试点门店消费的会员的消费情况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其他特殊数据分析口径在相关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PPT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下方注释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现状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05" y="2323042"/>
            <a:ext cx="537345" cy="545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6" y="2323042"/>
            <a:ext cx="537345" cy="54574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649301" y="316437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总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53922" y="2852586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24.6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14922" y="3164371"/>
            <a:ext cx="61555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总门店数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5761" y="2852586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175" y="2341666"/>
            <a:ext cx="537345" cy="545741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10464127" y="3182995"/>
            <a:ext cx="769441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445692" y="2871210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16.9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392892" y="6576051"/>
            <a:ext cx="3731792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数据时间区间：截止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（在岳阳开卡且在岳阳消费）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05" y="3959487"/>
            <a:ext cx="537345" cy="545741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26" y="3959487"/>
            <a:ext cx="537345" cy="545741"/>
          </a:xfrm>
          <a:prstGeom prst="rect">
            <a:avLst/>
          </a:prstGeom>
        </p:spPr>
      </p:pic>
      <p:sp>
        <p:nvSpPr>
          <p:cNvPr id="152" name="矩形 151"/>
          <p:cNvSpPr/>
          <p:nvPr/>
        </p:nvSpPr>
        <p:spPr>
          <a:xfrm>
            <a:off x="8436101" y="4810128"/>
            <a:ext cx="10419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总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会员数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8553922" y="4489031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16.3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601722" y="4810128"/>
            <a:ext cx="104195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总门店数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835761" y="4489031"/>
            <a:ext cx="573875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家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175" y="3978111"/>
            <a:ext cx="537345" cy="545741"/>
          </a:xfrm>
          <a:prstGeom prst="rect">
            <a:avLst/>
          </a:prstGeom>
        </p:spPr>
      </p:pic>
      <p:sp>
        <p:nvSpPr>
          <p:cNvPr id="157" name="矩形 156"/>
          <p:cNvSpPr/>
          <p:nvPr/>
        </p:nvSpPr>
        <p:spPr>
          <a:xfrm>
            <a:off x="10250927" y="4810128"/>
            <a:ext cx="1195840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消费会员数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(</a:t>
            </a: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自营</a:t>
            </a:r>
            <a:r>
              <a:rPr lang="en-US" altLang="zh-C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</a:rPr>
              <a:t>)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0445692" y="4507655"/>
            <a:ext cx="806311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13.7</a:t>
            </a:r>
            <a:r>
              <a:rPr lang="zh-CN" altLang="en-US" sz="2000" b="1" dirty="0">
                <a:solidFill>
                  <a:srgbClr val="029E42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zh-CN" altLang="en-US" sz="2000" b="1" dirty="0">
              <a:solidFill>
                <a:srgbClr val="029E4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 rotWithShape="1">
          <a:blip r:embed="rId3"/>
          <a:srcRect l="20110" t="8406" r="19387" b="8603"/>
          <a:stretch>
            <a:fillRect/>
          </a:stretch>
        </p:blipFill>
        <p:spPr>
          <a:xfrm>
            <a:off x="1105023" y="1454172"/>
            <a:ext cx="4392751" cy="4519032"/>
          </a:xfrm>
          <a:prstGeom prst="rect">
            <a:avLst/>
          </a:prstGeom>
        </p:spPr>
      </p:pic>
      <p:sp>
        <p:nvSpPr>
          <p:cNvPr id="225" name="椭圆 224"/>
          <p:cNvSpPr/>
          <p:nvPr/>
        </p:nvSpPr>
        <p:spPr>
          <a:xfrm>
            <a:off x="3050382" y="317898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3155392" y="314298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3217767" y="310102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3333944" y="311005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3292486" y="3000354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3293261" y="305020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3019928" y="311642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3083069" y="306028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3183866" y="319698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3201866" y="300456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3102887" y="318787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3126305" y="3099493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3367325" y="3205870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3211785" y="318040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3253767" y="3081493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3313325" y="2929289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3349325" y="303898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3292486" y="3160987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2" name="组合 281"/>
          <p:cNvGrpSpPr/>
          <p:nvPr/>
        </p:nvGrpSpPr>
        <p:grpSpPr>
          <a:xfrm>
            <a:off x="2332935" y="6079334"/>
            <a:ext cx="1936926" cy="153888"/>
            <a:chOff x="2603312" y="6079334"/>
            <a:chExt cx="1936926" cy="153888"/>
          </a:xfrm>
        </p:grpSpPr>
        <p:sp>
          <p:nvSpPr>
            <p:cNvPr id="262" name="椭圆 261"/>
            <p:cNvSpPr/>
            <p:nvPr/>
          </p:nvSpPr>
          <p:spPr>
            <a:xfrm>
              <a:off x="3536445" y="612027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603312" y="6120278"/>
              <a:ext cx="72000" cy="7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3671410" y="6079334"/>
              <a:ext cx="868828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总门店数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</a:rPr>
                <a:t>(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</a:rPr>
                <a:t>自营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</a:rPr>
                <a:t>)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2772702" y="6079334"/>
              <a:ext cx="51296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总门店数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266" name="椭圆 265"/>
          <p:cNvSpPr/>
          <p:nvPr/>
        </p:nvSpPr>
        <p:spPr>
          <a:xfrm>
            <a:off x="2200278" y="283082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7" name="椭圆 266"/>
          <p:cNvSpPr/>
          <p:nvPr/>
        </p:nvSpPr>
        <p:spPr>
          <a:xfrm>
            <a:off x="2781553" y="283082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2781553" y="286682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3457578" y="259591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0" name="椭圆 269"/>
          <p:cNvSpPr/>
          <p:nvPr/>
        </p:nvSpPr>
        <p:spPr>
          <a:xfrm>
            <a:off x="3108305" y="313455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3166393" y="309842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3274545" y="3025958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3411580" y="3160987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3072871" y="320518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3054740" y="3263965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3024130" y="3216641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3134075" y="3160363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3126305" y="2998630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3212231" y="312592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3213761" y="3036354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3258949" y="3127022"/>
            <a:ext cx="36000" cy="3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latin typeface="微软雅黑" panose="020B0503020204020204" charset="-122"/>
              </a:rPr>
              <a:t>门店现状</a:t>
            </a:r>
            <a:r>
              <a:rPr lang="en-US" altLang="zh-CN" sz="2400" b="1" dirty="0">
                <a:latin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</a:rPr>
              <a:t>分布</a:t>
            </a:r>
            <a:endParaRPr lang="zh-CN" altLang="en-US" sz="2400" b="1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试点区域门店大部分开业在一年以内的小店，加盟门店占</a:t>
            </a: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2/3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51387" y="6576051"/>
            <a:ext cx="1973297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数据时间区间：截止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20190815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3" y="1979082"/>
            <a:ext cx="10895181" cy="376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latin typeface="微软雅黑" panose="020B0503020204020204" charset="-122"/>
              </a:rPr>
              <a:t>门店现状</a:t>
            </a:r>
            <a:r>
              <a:rPr lang="en-US" altLang="zh-CN" sz="2400" b="1" dirty="0">
                <a:latin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</a:rPr>
              <a:t>会员销售（</a:t>
            </a:r>
            <a:r>
              <a:rPr lang="en-US" altLang="zh-CN" sz="2400" b="1" dirty="0">
                <a:latin typeface="微软雅黑" panose="020B0503020204020204" charset="-122"/>
              </a:rPr>
              <a:t>37</a:t>
            </a:r>
            <a:r>
              <a:rPr lang="zh-CN" altLang="en-US" sz="2400" b="1" dirty="0">
                <a:latin typeface="微软雅黑" panose="020B0503020204020204" charset="-122"/>
              </a:rPr>
              <a:t>家门店）</a:t>
            </a:r>
            <a:endParaRPr lang="zh-CN" altLang="en-US" sz="2400" b="1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96614" y="2337561"/>
            <a:ext cx="5464668" cy="31133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2234" y="2817278"/>
            <a:ext cx="4980058" cy="2633622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2234" y="3251429"/>
            <a:ext cx="4980059" cy="219947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0498" y="3769029"/>
            <a:ext cx="1088572" cy="1681872"/>
          </a:xfrm>
          <a:prstGeom prst="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79070" y="3769029"/>
            <a:ext cx="3893223" cy="1681872"/>
          </a:xfrm>
          <a:prstGeom prst="rect">
            <a:avLst/>
          </a:prstGeom>
          <a:solidFill>
            <a:srgbClr val="ED7D3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11978" y="2480754"/>
            <a:ext cx="1853071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试点区域门店总销售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5079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2505" y="2961911"/>
            <a:ext cx="144270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会员贡献销售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4469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32505" y="3440932"/>
            <a:ext cx="255839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试点区域门店</a:t>
            </a: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开卡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会员贡献销售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(4260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37075" y="4431085"/>
            <a:ext cx="79541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年新增会员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(855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60048" y="4431085"/>
            <a:ext cx="73126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年复购会员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(3205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025" y="3899630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63%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59619" y="3899630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17%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29025" y="2969606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88%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86391" y="3448627"/>
            <a:ext cx="307130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84%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53684" y="2512827"/>
            <a:ext cx="339837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100%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47593" y="2337561"/>
            <a:ext cx="5464668" cy="31133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743213" y="2978594"/>
            <a:ext cx="4980058" cy="2472305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743213" y="3391462"/>
            <a:ext cx="4980059" cy="2059438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741476" y="3769029"/>
            <a:ext cx="1362287" cy="168187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103765" y="3769029"/>
            <a:ext cx="3619507" cy="16818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362957" y="2480754"/>
            <a:ext cx="1865895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试点区域门店总销售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4828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83484" y="3095788"/>
            <a:ext cx="144270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会员贡献销售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3997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83484" y="3507697"/>
            <a:ext cx="257121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试点区域门店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开卡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会员贡献销售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(3798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24322" y="4431085"/>
            <a:ext cx="79541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年新增会员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(1096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11027" y="4431085"/>
            <a:ext cx="73126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年复购会员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(2531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984062" y="3899630"/>
            <a:ext cx="660438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52% </a:t>
            </a:r>
            <a:r>
              <a:rPr lang="en-US" altLang="zh-CN" sz="800" b="1" dirty="0">
                <a:solidFill>
                  <a:srgbClr val="C00000"/>
                </a:solidFill>
                <a:latin typeface="+mn-ea"/>
              </a:rPr>
              <a:t>(-11%)</a:t>
            </a:r>
            <a:endParaRPr lang="zh-CN" altLang="en-US" sz="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418961" y="3899630"/>
            <a:ext cx="631584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23% </a:t>
            </a:r>
            <a:r>
              <a:rPr lang="en-US" altLang="zh-CN" sz="800" b="1" dirty="0">
                <a:solidFill>
                  <a:srgbClr val="92D050"/>
                </a:solidFill>
                <a:latin typeface="+mn-ea"/>
                <a:ea typeface="+mn-ea"/>
              </a:rPr>
              <a:t>(</a:t>
            </a:r>
            <a:r>
              <a:rPr lang="en-US" altLang="zh-CN" sz="800" b="1" dirty="0">
                <a:solidFill>
                  <a:srgbClr val="92D050"/>
                </a:solidFill>
                <a:latin typeface="+mn-ea"/>
              </a:rPr>
              <a:t>+5%</a:t>
            </a:r>
            <a:r>
              <a:rPr lang="en-US" altLang="zh-CN" sz="800" b="1" dirty="0">
                <a:solidFill>
                  <a:srgbClr val="92D050"/>
                </a:solidFill>
                <a:latin typeface="+mn-ea"/>
                <a:ea typeface="+mn-ea"/>
              </a:rPr>
              <a:t>)</a:t>
            </a:r>
            <a:endParaRPr lang="zh-CN" altLang="en-US" sz="800" b="1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046579" y="3103482"/>
            <a:ext cx="597921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83% </a:t>
            </a:r>
            <a:r>
              <a:rPr lang="en-US" altLang="zh-CN" sz="800" b="1" dirty="0">
                <a:solidFill>
                  <a:srgbClr val="FF0000"/>
                </a:solidFill>
                <a:latin typeface="+mn-ea"/>
              </a:rPr>
              <a:t>(-5%)</a:t>
            </a:r>
            <a:endParaRPr lang="zh-CN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974444" y="3515391"/>
            <a:ext cx="670056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79% </a:t>
            </a:r>
            <a:r>
              <a:rPr lang="en-US" altLang="zh-CN" sz="800" b="1" dirty="0">
                <a:solidFill>
                  <a:srgbClr val="FF0000"/>
                </a:solidFill>
                <a:latin typeface="+mn-ea"/>
              </a:rPr>
              <a:t>(-5%)</a:t>
            </a:r>
            <a:endParaRPr lang="zh-CN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290237" y="2512827"/>
            <a:ext cx="354263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100%</a:t>
            </a:r>
            <a:endParaRPr lang="zh-CN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6614" y="2103187"/>
            <a:ext cx="260327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2018</a:t>
            </a:r>
            <a:r>
              <a:rPr lang="zh-CN" altLang="en-US" sz="1100" b="1" dirty="0">
                <a:latin typeface="+mn-ea"/>
                <a:ea typeface="+mn-ea"/>
              </a:rPr>
              <a:t>年试点区域门店数据概览</a:t>
            </a:r>
            <a:r>
              <a:rPr lang="en-US" altLang="zh-CN" sz="1100" b="1" dirty="0">
                <a:latin typeface="+mn-ea"/>
                <a:ea typeface="+mn-ea"/>
              </a:rPr>
              <a:t>(14</a:t>
            </a:r>
            <a:r>
              <a:rPr lang="zh-CN" altLang="en-US" sz="1100" b="1" dirty="0">
                <a:latin typeface="+mn-ea"/>
                <a:ea typeface="+mn-ea"/>
              </a:rPr>
              <a:t>家门店</a:t>
            </a:r>
            <a:r>
              <a:rPr lang="en-US" altLang="zh-CN" sz="1100" b="1" dirty="0">
                <a:latin typeface="+mn-ea"/>
                <a:ea typeface="+mn-ea"/>
              </a:rPr>
              <a:t>)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64725" y="2103187"/>
            <a:ext cx="260327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2019</a:t>
            </a:r>
            <a:r>
              <a:rPr lang="zh-CN" altLang="en-US" sz="1100" b="1" dirty="0">
                <a:latin typeface="+mn-ea"/>
                <a:ea typeface="+mn-ea"/>
              </a:rPr>
              <a:t>年试点区域门店数据概览</a:t>
            </a:r>
            <a:r>
              <a:rPr lang="en-US" altLang="zh-CN" sz="1100" b="1" dirty="0">
                <a:latin typeface="+mn-ea"/>
              </a:rPr>
              <a:t>(37</a:t>
            </a:r>
            <a:r>
              <a:rPr lang="zh-CN" altLang="en-US" sz="1100" b="1" dirty="0">
                <a:latin typeface="+mn-ea"/>
              </a:rPr>
              <a:t>家门店</a:t>
            </a:r>
            <a:r>
              <a:rPr lang="en-US" altLang="zh-CN" sz="1100" b="1" dirty="0">
                <a:latin typeface="+mn-ea"/>
              </a:rPr>
              <a:t>)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781093" y="6576051"/>
            <a:ext cx="2343591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20180101-20190815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年会员销售占比下降，非会员销售占比和年新增会员销售占比上升，年新增及非会员机会大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b="1" dirty="0">
                <a:latin typeface="微软雅黑" panose="020B0503020204020204" charset="-122"/>
              </a:rPr>
              <a:t>门店现状</a:t>
            </a:r>
            <a:r>
              <a:rPr lang="en-US" altLang="zh-CN" sz="2400" b="1" dirty="0">
                <a:latin typeface="微软雅黑" panose="020B0503020204020204" charset="-122"/>
              </a:rPr>
              <a:t>——</a:t>
            </a:r>
            <a:r>
              <a:rPr lang="zh-CN" altLang="en-US" sz="2400" b="1" dirty="0">
                <a:latin typeface="微软雅黑" panose="020B0503020204020204" charset="-122"/>
              </a:rPr>
              <a:t>会员销售（</a:t>
            </a:r>
            <a:r>
              <a:rPr lang="en-US" altLang="zh-CN" sz="2400" b="1" dirty="0">
                <a:latin typeface="微软雅黑" panose="020B0503020204020204" charset="-122"/>
              </a:rPr>
              <a:t>13</a:t>
            </a:r>
            <a:r>
              <a:rPr lang="zh-CN" altLang="en-US" sz="2400" b="1" dirty="0">
                <a:latin typeface="微软雅黑" panose="020B0503020204020204" charset="-122"/>
              </a:rPr>
              <a:t>家自营店）</a:t>
            </a:r>
            <a:endParaRPr lang="zh-CN" altLang="en-US" sz="2400" b="1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96614" y="2337561"/>
            <a:ext cx="5464668" cy="31133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2234" y="2817278"/>
            <a:ext cx="4980058" cy="2633622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92234" y="3251429"/>
            <a:ext cx="4980059" cy="2199471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0498" y="3769029"/>
            <a:ext cx="1088572" cy="1681872"/>
          </a:xfrm>
          <a:prstGeom prst="rect">
            <a:avLst/>
          </a:prstGeom>
          <a:solidFill>
            <a:srgbClr val="4472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79070" y="3769029"/>
            <a:ext cx="3893223" cy="1681872"/>
          </a:xfrm>
          <a:prstGeom prst="rect">
            <a:avLst/>
          </a:prstGeom>
          <a:solidFill>
            <a:srgbClr val="ED7D3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11978" y="2480754"/>
            <a:ext cx="1837041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试点区域门店总销售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5028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2505" y="2961911"/>
            <a:ext cx="144270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会员贡献销售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4429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32505" y="3440932"/>
            <a:ext cx="255839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试点区域门店</a:t>
            </a:r>
            <a:r>
              <a:rPr lang="zh-CN" altLang="en-US" sz="1100" dirty="0">
                <a:solidFill>
                  <a:schemeClr val="bg1"/>
                </a:solidFill>
                <a:latin typeface="+mn-ea"/>
                <a:ea typeface="+mn-ea"/>
              </a:rPr>
              <a:t>开卡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会员贡献销售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(4220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37075" y="4431085"/>
            <a:ext cx="79541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年新增会员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(827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60048" y="4431085"/>
            <a:ext cx="73126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年复购会员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(3196</a:t>
            </a:r>
            <a:r>
              <a:rPr lang="zh-CN" altLang="en-US" sz="1100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29025" y="3899630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64%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59619" y="3899630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16%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29025" y="2969606"/>
            <a:ext cx="264496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88%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86391" y="3448627"/>
            <a:ext cx="307130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84%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53684" y="2512827"/>
            <a:ext cx="339837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  <a:latin typeface="+mn-ea"/>
                <a:ea typeface="+mn-ea"/>
              </a:rPr>
              <a:t>100%</a:t>
            </a:r>
            <a:endParaRPr lang="zh-CN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47593" y="2337561"/>
            <a:ext cx="5464668" cy="31133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743213" y="2978594"/>
            <a:ext cx="4980058" cy="2472305"/>
          </a:xfrm>
          <a:prstGeom prst="rect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743213" y="3391462"/>
            <a:ext cx="4980059" cy="2059438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741476" y="3769029"/>
            <a:ext cx="1362287" cy="168187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8103765" y="3769029"/>
            <a:ext cx="3619507" cy="16818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362957" y="2480754"/>
            <a:ext cx="1865895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试点区域门店总销售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3349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83484" y="3095788"/>
            <a:ext cx="1442703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会员贡献销售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2964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83484" y="3507697"/>
            <a:ext cx="257121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试点区域门店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开卡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会员贡献销售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(2789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24322" y="4431085"/>
            <a:ext cx="79541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年新增会员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(335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411027" y="4431085"/>
            <a:ext cx="731267" cy="5115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年复购会员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贡献销售</a:t>
            </a:r>
            <a:endParaRPr lang="en-US" altLang="zh-CN" sz="11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(2337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</a:rPr>
              <a:t>万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</a:rPr>
              <a:t>)</a:t>
            </a:r>
            <a:endParaRPr lang="zh-CN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1012917" y="3899630"/>
            <a:ext cx="631583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70% </a:t>
            </a:r>
            <a:r>
              <a:rPr lang="en-US" altLang="zh-CN" sz="800" b="1" dirty="0">
                <a:solidFill>
                  <a:srgbClr val="92D050"/>
                </a:solidFill>
                <a:latin typeface="+mn-ea"/>
              </a:rPr>
              <a:t>(+6%)</a:t>
            </a:r>
            <a:endParaRPr lang="zh-CN" altLang="en-US" sz="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452624" y="3899630"/>
            <a:ext cx="597921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10% </a:t>
            </a:r>
            <a:r>
              <a:rPr lang="en-US" altLang="zh-CN" sz="800" b="1" dirty="0">
                <a:solidFill>
                  <a:srgbClr val="FF0000"/>
                </a:solidFill>
                <a:latin typeface="+mn-ea"/>
              </a:rPr>
              <a:t>(-6%)</a:t>
            </a:r>
            <a:endParaRPr lang="zh-CN" altLang="en-US" sz="800" b="1" dirty="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012917" y="3103482"/>
            <a:ext cx="631583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89%</a:t>
            </a:r>
            <a:r>
              <a:rPr lang="en-US" altLang="zh-CN" sz="1000" b="1" dirty="0">
                <a:solidFill>
                  <a:srgbClr val="00B050"/>
                </a:solidFill>
                <a:latin typeface="+mn-ea"/>
                <a:ea typeface="+mn-ea"/>
              </a:rPr>
              <a:t> </a:t>
            </a:r>
            <a:r>
              <a:rPr lang="en-US" altLang="zh-CN" sz="800" b="1" dirty="0">
                <a:solidFill>
                  <a:srgbClr val="00B050"/>
                </a:solidFill>
                <a:latin typeface="+mn-ea"/>
              </a:rPr>
              <a:t>(+1%)</a:t>
            </a:r>
            <a:endParaRPr lang="zh-CN" altLang="en-US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0974444" y="3515391"/>
            <a:ext cx="670056" cy="15388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83% </a:t>
            </a:r>
            <a:r>
              <a:rPr lang="en-US" altLang="zh-CN" sz="800" b="1" dirty="0">
                <a:solidFill>
                  <a:srgbClr val="FF0000"/>
                </a:solidFill>
                <a:latin typeface="+mn-ea"/>
              </a:rPr>
              <a:t>(-1%)</a:t>
            </a:r>
            <a:endParaRPr lang="zh-CN" altLang="en-US" sz="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290237" y="2512827"/>
            <a:ext cx="354263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bg1"/>
                </a:solidFill>
                <a:latin typeface="+mn-ea"/>
                <a:ea typeface="+mn-ea"/>
              </a:rPr>
              <a:t>100%</a:t>
            </a:r>
            <a:endParaRPr lang="zh-CN" altLang="en-US" sz="1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96614" y="2103187"/>
            <a:ext cx="260327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2018</a:t>
            </a:r>
            <a:r>
              <a:rPr lang="zh-CN" altLang="en-US" sz="1100" b="1" dirty="0">
                <a:latin typeface="+mn-ea"/>
                <a:ea typeface="+mn-ea"/>
              </a:rPr>
              <a:t>年试点区域门店数据概览</a:t>
            </a:r>
            <a:r>
              <a:rPr lang="en-US" altLang="zh-CN" sz="1100" b="1" dirty="0">
                <a:latin typeface="+mn-ea"/>
              </a:rPr>
              <a:t>(12</a:t>
            </a:r>
            <a:r>
              <a:rPr lang="zh-CN" altLang="en-US" sz="1100" b="1" dirty="0">
                <a:latin typeface="+mn-ea"/>
              </a:rPr>
              <a:t>家门店</a:t>
            </a:r>
            <a:r>
              <a:rPr lang="en-US" altLang="zh-CN" sz="1100" b="1" dirty="0">
                <a:latin typeface="+mn-ea"/>
              </a:rPr>
              <a:t>)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264725" y="2103187"/>
            <a:ext cx="2603277" cy="1692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1100" b="1" dirty="0">
                <a:latin typeface="+mn-ea"/>
                <a:ea typeface="+mn-ea"/>
              </a:rPr>
              <a:t>2019</a:t>
            </a:r>
            <a:r>
              <a:rPr lang="zh-CN" altLang="en-US" sz="1100" b="1" dirty="0">
                <a:latin typeface="+mn-ea"/>
                <a:ea typeface="+mn-ea"/>
              </a:rPr>
              <a:t>年试点区域门店数据概览</a:t>
            </a:r>
            <a:r>
              <a:rPr lang="en-US" altLang="zh-CN" sz="1100" b="1" dirty="0">
                <a:latin typeface="+mn-ea"/>
              </a:rPr>
              <a:t>(13</a:t>
            </a:r>
            <a:r>
              <a:rPr lang="zh-CN" altLang="en-US" sz="1100" b="1" dirty="0">
                <a:latin typeface="+mn-ea"/>
              </a:rPr>
              <a:t>家门店</a:t>
            </a:r>
            <a:r>
              <a:rPr lang="en-US" altLang="zh-CN" sz="1100" b="1" dirty="0">
                <a:latin typeface="+mn-ea"/>
              </a:rPr>
              <a:t>)</a:t>
            </a:r>
            <a:endParaRPr lang="zh-CN" altLang="en-US" sz="1100" b="1" dirty="0">
              <a:latin typeface="+mn-ea"/>
              <a:ea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781093" y="6576051"/>
            <a:ext cx="2343591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20180101-20190815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自营店会员贡献销售增长，年新增会员贡献销售占比下降严重</a:t>
            </a:r>
            <a:endParaRPr lang="zh-CN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会员分析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——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会员画像（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37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家门店</a:t>
            </a: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）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</a:fld>
            <a:endParaRPr lang="zh-HK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2760" y="1973580"/>
          <a:ext cx="5396230" cy="4382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195"/>
                <a:gridCol w="814070"/>
                <a:gridCol w="1280160"/>
                <a:gridCol w="1312545"/>
                <a:gridCol w="1318260"/>
              </a:tblGrid>
              <a:tr h="3702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用户分群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潜力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主力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核心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</a:tr>
              <a:tr h="2851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年龄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30-45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  <a:latin typeface="+mn-ea"/>
                          <a:ea typeface="+mn-ea"/>
                        </a:rPr>
                        <a:t>45-55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以上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7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人均年产值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537 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623 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729 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2857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会员占比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37%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effectLst/>
                          <a:latin typeface="+mn-ea"/>
                          <a:ea typeface="+mn-ea"/>
                        </a:rPr>
                        <a:t>24%</a:t>
                      </a:r>
                      <a:endParaRPr lang="en-US" altLang="zh-CN" sz="1000" b="0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51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销售占比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34%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31%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</a:tr>
              <a:tr h="2857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毛利额占比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35%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25%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effectLst/>
                          <a:latin typeface="+mn-ea"/>
                          <a:ea typeface="+mn-ea"/>
                        </a:rPr>
                        <a:t>29%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44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购买时间</a:t>
                      </a:r>
                      <a:endParaRPr lang="en-US" altLang="zh-CN" sz="1200" b="1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工作日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18:00-20:59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287655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周末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+mn-ea"/>
                          <a:ea typeface="+mn-ea"/>
                        </a:rPr>
                        <a:t>8:00-11:59</a:t>
                      </a:r>
                      <a:endParaRPr lang="en-US" altLang="zh-CN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287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品类偏好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抗感冒用药非处方药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心脑血管用药处方药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外用药非处方药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中药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医疗器械</a:t>
                      </a:r>
                      <a:endParaRPr lang="zh-CN" altLang="en-US" sz="10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抗菌消炎药处方药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543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单品偏好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销售额最大</a:t>
                      </a:r>
                      <a:endParaRPr lang="zh-CN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阿胶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硫酸氢氯吡格雷片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46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毛利最高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葡萄糖酸钙锌口服溶液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33528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频次最多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阿莫西林胶囊 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苯磺酸左旋氨氯地平片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  <a:latin typeface="+mn-ea"/>
                          <a:ea typeface="+mn-ea"/>
                        </a:rPr>
                        <a:t>酒石酸美托洛尔片</a:t>
                      </a:r>
                      <a:endParaRPr lang="zh-CN" altLang="en-US" sz="10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04457" y="1362899"/>
            <a:ext cx="11032154" cy="23050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试点区域核心会员中心脑血管疾病渗透率非常高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6069209" y="1856411"/>
            <a:ext cx="4210944" cy="19386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会员分布：岳阳试点区域潜力数量相对较少，主力和核心会员数量相对较多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年产值：岳阳试点区域各年龄段会员年产值相对总体都有很大优势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偏好商品：潜力会员重消炎、保健商品，核心会员重慢病商品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41017" y="5495101"/>
          <a:ext cx="3746500" cy="59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/>
                <a:gridCol w="1435100"/>
                <a:gridCol w="1270000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人群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主力</a:t>
                      </a:r>
                      <a:endParaRPr lang="zh-CN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核心</a:t>
                      </a:r>
                      <a:endParaRPr lang="zh-CN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疾病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心脑血管</a:t>
                      </a:r>
                      <a:endParaRPr lang="zh-CN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心脑血管</a:t>
                      </a:r>
                      <a:endParaRPr lang="zh-CN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渗透率</a:t>
                      </a:r>
                      <a:endParaRPr lang="zh-CN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19%</a:t>
                      </a:r>
                      <a:endParaRPr lang="en-US" altLang="zh-CN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  <a:endParaRPr lang="en-US" altLang="zh-CN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9762307" y="5926894"/>
            <a:ext cx="23724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+8%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90470" y="5926894"/>
            <a:ext cx="23724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en-US" altLang="zh-CN" sz="800" b="1" dirty="0">
                <a:solidFill>
                  <a:srgbClr val="00B050"/>
                </a:solidFill>
                <a:latin typeface="+mn-ea"/>
                <a:ea typeface="+mn-ea"/>
              </a:rPr>
              <a:t>+3%</a:t>
            </a:r>
            <a:endParaRPr lang="en-US" altLang="zh-CN" sz="800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4026" y="6576051"/>
            <a:ext cx="3340658" cy="145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数据时间区间：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20180814-20190815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（在岳阳开卡）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16295" y="5724525"/>
            <a:ext cx="448310" cy="229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19930" y="5240655"/>
            <a:ext cx="1396365" cy="1196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7284</Words>
  <Application>WPS 演示</Application>
  <PresentationFormat>宽屏</PresentationFormat>
  <Paragraphs>1519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一念之间</cp:lastModifiedBy>
  <cp:revision>446</cp:revision>
  <dcterms:created xsi:type="dcterms:W3CDTF">2019-06-19T02:08:00Z</dcterms:created>
  <dcterms:modified xsi:type="dcterms:W3CDTF">2019-09-04T10:25:14Z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