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3.xml" ContentType="application/vnd.openxmlformats-officedocument.presentationml.notesSlid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4.xml" ContentType="application/vnd.openxmlformats-officedocument.presentationml.notesSlid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887" r:id="rId3"/>
    <p:sldId id="888" r:id="rId4"/>
    <p:sldId id="889" r:id="rId5"/>
    <p:sldId id="890" r:id="rId6"/>
    <p:sldId id="891" r:id="rId7"/>
    <p:sldId id="892" r:id="rId8"/>
    <p:sldId id="893" r:id="rId9"/>
    <p:sldId id="894" r:id="rId10"/>
    <p:sldId id="895" r:id="rId11"/>
    <p:sldId id="977" r:id="rId12"/>
    <p:sldId id="907" r:id="rId13"/>
    <p:sldId id="979" r:id="rId14"/>
    <p:sldId id="980" r:id="rId15"/>
    <p:sldId id="976" r:id="rId16"/>
    <p:sldId id="896" r:id="rId17"/>
    <p:sldId id="897" r:id="rId18"/>
    <p:sldId id="898" r:id="rId19"/>
    <p:sldId id="899" r:id="rId20"/>
    <p:sldId id="902" r:id="rId21"/>
    <p:sldId id="909" r:id="rId22"/>
    <p:sldId id="911" r:id="rId23"/>
    <p:sldId id="912" r:id="rId24"/>
    <p:sldId id="913" r:id="rId25"/>
    <p:sldId id="915" r:id="rId26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1">
          <p15:clr>
            <a:srgbClr val="A4A3A4"/>
          </p15:clr>
        </p15:guide>
        <p15:guide id="2" pos="36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" lastIdx="1" clrIdx="0"/>
  <p:cmAuthor id="2" name="小田" initials="小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7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252" y="60"/>
      </p:cViewPr>
      <p:guideLst>
        <p:guide orient="horz" pos="2181"/>
        <p:guide pos="365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0410;&#20016;\SVN&#30456;&#20851;&#25991;&#20214;\&#20250;&#21592;&#30456;&#20851;\&#20250;&#21592;&#20998;&#26512;&#25968;&#25454;_20191231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SVN&#30456;&#20851;&#25991;&#20214;\&#20250;&#21592;&#30456;&#20851;\&#20250;&#21592;&#20998;&#26512;&#25968;&#25454;_&#22270;&#34920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SVN&#30456;&#20851;&#25991;&#20214;\&#20250;&#21592;&#30456;&#20851;\&#20250;&#21592;&#20998;&#26512;&#25968;&#25454;_&#22270;&#34920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SVN&#30456;&#20851;&#25991;&#20214;\&#20250;&#21592;&#30456;&#20851;\&#20250;&#21592;&#20998;&#26512;&#25968;&#25454;_&#22270;&#34920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SVN&#30456;&#20851;&#25991;&#20214;\&#20250;&#21592;&#30456;&#20851;\&#20250;&#21592;&#20998;&#26512;&#25968;&#25454;_&#22270;&#34920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SVN&#30456;&#20851;&#25991;&#20214;\&#20250;&#21592;&#30456;&#20851;\&#20250;&#21592;&#20998;&#26512;&#25968;&#25454;_&#22270;&#34920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SVN&#30456;&#20851;&#25991;&#20214;\&#20250;&#21592;&#30456;&#20851;\&#20250;&#21592;&#20998;&#26512;&#25968;&#25454;_&#22270;&#34920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SVN&#30456;&#20851;&#25991;&#20214;\&#20250;&#21592;&#30456;&#20851;\&#20250;&#21592;&#20998;&#26512;&#25968;&#25454;_&#22270;&#34920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SVN&#30456;&#20851;&#25991;&#20214;\&#20250;&#21592;&#30456;&#20851;\&#20250;&#21592;&#20998;&#26512;&#25968;&#25454;_2019123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SVN&#30456;&#20851;&#25991;&#20214;\&#20250;&#21592;&#30456;&#20851;\&#20250;&#21592;&#20998;&#26512;&#25968;&#25454;_2019123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SVN&#30456;&#20851;&#25991;&#20214;\&#20250;&#21592;&#30456;&#20851;\&#20250;&#21592;&#20998;&#26512;&#25968;&#25454;_2019123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SVN&#30456;&#20851;&#25991;&#20214;\&#20250;&#21592;&#30456;&#20851;\&#20250;&#21592;&#20998;&#26512;&#25968;&#25454;_2019123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SVN&#30456;&#20851;&#25991;&#20214;\&#20250;&#21592;&#30456;&#20851;\&#20250;&#21592;&#20998;&#26512;&#25968;&#25454;_&#22270;&#3492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SVN&#30456;&#20851;&#25991;&#20214;\&#20250;&#21592;&#30456;&#20851;\&#20250;&#21592;&#20998;&#26512;&#25968;&#25454;_&#22270;&#34920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SVN&#30456;&#20851;&#25991;&#20214;\&#20250;&#21592;&#30456;&#20851;\&#20250;&#21592;&#20998;&#26512;&#25968;&#25454;_&#22270;&#34920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SVN&#30456;&#20851;&#25991;&#20214;\&#20250;&#21592;&#30456;&#20851;\&#20250;&#21592;&#20998;&#26512;&#25968;&#25454;_&#22270;&#34920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  <a:r>
              <a:rPr lang="en-US" altLang="zh-CN" sz="1200" b="1" i="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2016-2019</a:t>
            </a:r>
            <a:r>
              <a:rPr lang="zh-CN" altLang="zh-CN" sz="1200" b="1" i="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年各性别人均消费额</a:t>
            </a:r>
            <a:endParaRPr lang="zh-CN" altLang="zh-CN" sz="1200" dirty="0">
              <a:solidFill>
                <a:schemeClr val="tx1"/>
              </a:solidFill>
              <a:effectLst/>
              <a:latin typeface="+mn-ea"/>
              <a:ea typeface="+mn-ea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性别分析!$H$3</c:f>
              <c:strCache>
                <c:ptCount val="1"/>
                <c:pt idx="0">
                  <c:v>男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0" tIns="0" rIns="0" bIns="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性别分析!$I$2:$L$2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性别分析!$I$3:$L$3</c:f>
              <c:numCache>
                <c:formatCode>0_ </c:formatCode>
                <c:ptCount val="4"/>
                <c:pt idx="0">
                  <c:v>486.97025774086399</c:v>
                </c:pt>
                <c:pt idx="1">
                  <c:v>511.81154218217603</c:v>
                </c:pt>
                <c:pt idx="2">
                  <c:v>472.084557194399</c:v>
                </c:pt>
                <c:pt idx="3">
                  <c:v>459.68697311374802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F44-B074-153DDC305034}"/>
            </c:ext>
          </c:extLst>
        </c:ser>
        <c:ser>
          <c:idx val="1"/>
          <c:order val="1"/>
          <c:tx>
            <c:strRef>
              <c:f>性别分析!$H$4</c:f>
              <c:strCache>
                <c:ptCount val="1"/>
                <c:pt idx="0">
                  <c:v>女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0" tIns="0" rIns="0" bIns="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性别分析!$I$2:$L$2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性别分析!$I$4:$L$4</c:f>
              <c:numCache>
                <c:formatCode>0_ </c:formatCode>
                <c:ptCount val="4"/>
                <c:pt idx="0">
                  <c:v>430.39426467047701</c:v>
                </c:pt>
                <c:pt idx="1">
                  <c:v>459.86021142043802</c:v>
                </c:pt>
                <c:pt idx="2">
                  <c:v>438.720995337771</c:v>
                </c:pt>
                <c:pt idx="3">
                  <c:v>439.54885578951399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F44-B074-153DDC3050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2176752"/>
        <c:axId val="119162208"/>
      </c:lineChart>
      <c:catAx>
        <c:axId val="20621767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9162208"/>
        <c:crosses val="autoZero"/>
        <c:auto val="1"/>
        <c:lblAlgn val="ctr"/>
        <c:lblOffset val="100"/>
        <c:noMultiLvlLbl val="0"/>
      </c:catAx>
      <c:valAx>
        <c:axId val="119162208"/>
        <c:scaling>
          <c:orientation val="minMax"/>
          <c:max val="550"/>
          <c:min val="0"/>
        </c:scaling>
        <c:delete val="1"/>
        <c:axPos val="l"/>
        <c:numFmt formatCode="0_ " sourceLinked="1"/>
        <c:majorTickMark val="none"/>
        <c:minorTickMark val="none"/>
        <c:tickLblPos val="nextTo"/>
        <c:crossAx val="2062176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200" b="1" i="0" baseline="0" dirty="0">
                <a:solidFill>
                  <a:schemeClr val="tx1"/>
                </a:solidFill>
                <a:effectLst/>
              </a:rPr>
              <a:t>年新增会员消费人数与销售额</a:t>
            </a:r>
            <a:endParaRPr lang="zh-CN" altLang="zh-CN" sz="1200" dirty="0">
              <a:solidFill>
                <a:schemeClr val="tx1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年新增会员!$B$3</c:f>
              <c:strCache>
                <c:ptCount val="1"/>
                <c:pt idx="0">
                  <c:v>消费会员数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年新增会员!$A$4:$A$7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年新增会员!$B$4:$B$7</c:f>
              <c:numCache>
                <c:formatCode>#,##0</c:formatCode>
                <c:ptCount val="4"/>
                <c:pt idx="0">
                  <c:v>2981276</c:v>
                </c:pt>
                <c:pt idx="1">
                  <c:v>3224472</c:v>
                </c:pt>
                <c:pt idx="2">
                  <c:v>4397576</c:v>
                </c:pt>
                <c:pt idx="3">
                  <c:v>5851372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51-4A10-9C97-64E0EB531C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938496399"/>
        <c:axId val="872126463"/>
      </c:barChart>
      <c:lineChart>
        <c:grouping val="standard"/>
        <c:varyColors val="0"/>
        <c:ser>
          <c:idx val="1"/>
          <c:order val="1"/>
          <c:tx>
            <c:strRef>
              <c:f>年新增会员!$C$3</c:f>
              <c:strCache>
                <c:ptCount val="1"/>
                <c:pt idx="0">
                  <c:v>销售额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年新增会员!$A$4:$A$7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年新增会员!$C$4:$C$7</c:f>
              <c:numCache>
                <c:formatCode>#,##0</c:formatCode>
                <c:ptCount val="4"/>
                <c:pt idx="0">
                  <c:v>812830819.12</c:v>
                </c:pt>
                <c:pt idx="1">
                  <c:v>883144570.21000004</c:v>
                </c:pt>
                <c:pt idx="2">
                  <c:v>1101668163.3900001</c:v>
                </c:pt>
                <c:pt idx="3">
                  <c:v>1408593959.1400001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51-4A10-9C97-64E0EB531C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7508207"/>
        <c:axId val="872121471"/>
      </c:lineChart>
      <c:catAx>
        <c:axId val="9384963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2126463"/>
        <c:crosses val="autoZero"/>
        <c:auto val="1"/>
        <c:lblAlgn val="ctr"/>
        <c:lblOffset val="100"/>
        <c:noMultiLvlLbl val="0"/>
      </c:catAx>
      <c:valAx>
        <c:axId val="872126463"/>
        <c:scaling>
          <c:orientation val="minMax"/>
        </c:scaling>
        <c:delete val="0"/>
        <c:axPos val="l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38496399"/>
        <c:crosses val="autoZero"/>
        <c:crossBetween val="between"/>
      </c:valAx>
      <c:valAx>
        <c:axId val="872121471"/>
        <c:scaling>
          <c:orientation val="minMax"/>
          <c:max val="1500000000"/>
        </c:scaling>
        <c:delete val="0"/>
        <c:axPos val="r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37508207"/>
        <c:crosses val="max"/>
        <c:crossBetween val="between"/>
      </c:valAx>
      <c:catAx>
        <c:axId val="937508207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872121471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</a:rPr>
              <a:t>年新增会员人均销售额与消费频次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ea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年新增会员!$B$10</c:f>
              <c:strCache>
                <c:ptCount val="1"/>
                <c:pt idx="0">
                  <c:v>人均消费金额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年新增会员!$A$11:$A$14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年新增会员!$B$11:$B$14</c:f>
              <c:numCache>
                <c:formatCode>0_ </c:formatCode>
                <c:ptCount val="4"/>
                <c:pt idx="0">
                  <c:v>272.64519999999999</c:v>
                </c:pt>
                <c:pt idx="1">
                  <c:v>273.88810000000001</c:v>
                </c:pt>
                <c:pt idx="2">
                  <c:v>250.5171</c:v>
                </c:pt>
                <c:pt idx="3">
                  <c:v>240.72880000000001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4D-4A9A-9A42-BFD7CFE13E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74837855"/>
        <c:axId val="872123551"/>
      </c:barChart>
      <c:lineChart>
        <c:grouping val="standard"/>
        <c:varyColors val="0"/>
        <c:ser>
          <c:idx val="0"/>
          <c:order val="1"/>
          <c:tx>
            <c:strRef>
              <c:f>年新增会员!$C$10</c:f>
              <c:strCache>
                <c:ptCount val="1"/>
                <c:pt idx="0">
                  <c:v>人均消费次数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年新增会员!$A$11:$A$14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年新增会员!$C$11:$C$14</c:f>
              <c:numCache>
                <c:formatCode>0.0_ </c:formatCode>
                <c:ptCount val="4"/>
                <c:pt idx="0">
                  <c:v>3.284087</c:v>
                </c:pt>
                <c:pt idx="1">
                  <c:v>2.8912450000000001</c:v>
                </c:pt>
                <c:pt idx="2">
                  <c:v>2.7927599999999999</c:v>
                </c:pt>
                <c:pt idx="3">
                  <c:v>2.6972130000000001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4D-4A9A-9A42-BFD7CFE13E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3609567"/>
        <c:axId val="872071967"/>
      </c:lineChart>
      <c:catAx>
        <c:axId val="77483785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2123551"/>
        <c:crosses val="autoZero"/>
        <c:auto val="1"/>
        <c:lblAlgn val="ctr"/>
        <c:lblOffset val="100"/>
        <c:noMultiLvlLbl val="0"/>
      </c:catAx>
      <c:valAx>
        <c:axId val="872123551"/>
        <c:scaling>
          <c:orientation val="minMax"/>
          <c:min val="0"/>
        </c:scaling>
        <c:delete val="0"/>
        <c:axPos val="l"/>
        <c:numFmt formatCode="0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4837855"/>
        <c:crosses val="autoZero"/>
        <c:crossBetween val="between"/>
      </c:valAx>
      <c:valAx>
        <c:axId val="872071967"/>
        <c:scaling>
          <c:orientation val="minMax"/>
        </c:scaling>
        <c:delete val="0"/>
        <c:axPos val="r"/>
        <c:numFmt formatCode="0.0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73609567"/>
        <c:crosses val="max"/>
        <c:crossBetween val="between"/>
      </c:valAx>
      <c:catAx>
        <c:axId val="1073609567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872071967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200" b="1" i="0" baseline="0" dirty="0">
                <a:effectLst/>
              </a:rPr>
              <a:t>年复购会员、复购率与营销权重</a:t>
            </a:r>
            <a:endParaRPr lang="zh-CN" altLang="zh-CN" sz="12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年复购会员!$B$10</c:f>
              <c:strCache>
                <c:ptCount val="1"/>
                <c:pt idx="0">
                  <c:v>复购人数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年复购会员!$C$9:$F$9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年复购会员!$C$10:$F$10</c:f>
              <c:numCache>
                <c:formatCode>General</c:formatCode>
                <c:ptCount val="4"/>
                <c:pt idx="0">
                  <c:v>3163108</c:v>
                </c:pt>
                <c:pt idx="1">
                  <c:v>4514707</c:v>
                </c:pt>
                <c:pt idx="2">
                  <c:v>5669142</c:v>
                </c:pt>
                <c:pt idx="3">
                  <c:v>7366744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9E-4F91-95AD-388D8FEE49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-27"/>
        <c:axId val="778117679"/>
        <c:axId val="1076810191"/>
      </c:barChart>
      <c:lineChart>
        <c:grouping val="standard"/>
        <c:varyColors val="0"/>
        <c:ser>
          <c:idx val="1"/>
          <c:order val="1"/>
          <c:tx>
            <c:strRef>
              <c:f>年复购会员!$B$11</c:f>
              <c:strCache>
                <c:ptCount val="1"/>
                <c:pt idx="0">
                  <c:v>复购率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年复购会员!$C$9:$F$9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年复购会员!$C$11:$F$11</c:f>
              <c:numCache>
                <c:formatCode>0%</c:formatCode>
                <c:ptCount val="4"/>
                <c:pt idx="0">
                  <c:v>0.71191160983984447</c:v>
                </c:pt>
                <c:pt idx="1">
                  <c:v>0.66750355211818613</c:v>
                </c:pt>
                <c:pt idx="2">
                  <c:v>0.6635522977658781</c:v>
                </c:pt>
                <c:pt idx="3">
                  <c:v>0.66334397854173788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9E-4F91-95AD-388D8FEE49A0}"/>
            </c:ext>
          </c:extLst>
        </c:ser>
        <c:ser>
          <c:idx val="2"/>
          <c:order val="2"/>
          <c:tx>
            <c:strRef>
              <c:f>年复购会员!$B$12</c:f>
              <c:strCache>
                <c:ptCount val="1"/>
                <c:pt idx="0">
                  <c:v>营销权重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年复购会员!$C$9:$F$9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年复购会员!$C$12:$F$12</c:f>
              <c:numCache>
                <c:formatCode>0%</c:formatCode>
                <c:ptCount val="4"/>
                <c:pt idx="0">
                  <c:v>0.59210362036619846</c:v>
                </c:pt>
                <c:pt idx="1">
                  <c:v>0.63226514040026882</c:v>
                </c:pt>
                <c:pt idx="2">
                  <c:v>0.64917248929410432</c:v>
                </c:pt>
                <c:pt idx="3">
                  <c:v>0.65086578834653719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B9E-4F91-95AD-388D8FEE49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2171039"/>
        <c:axId val="1076811023"/>
      </c:lineChart>
      <c:catAx>
        <c:axId val="778117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76810191"/>
        <c:crosses val="autoZero"/>
        <c:auto val="1"/>
        <c:lblAlgn val="ctr"/>
        <c:lblOffset val="100"/>
        <c:noMultiLvlLbl val="0"/>
      </c:catAx>
      <c:valAx>
        <c:axId val="10768101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8117679"/>
        <c:crosses val="autoZero"/>
        <c:crossBetween val="between"/>
      </c:valAx>
      <c:valAx>
        <c:axId val="1076811023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62171039"/>
        <c:crosses val="max"/>
        <c:crossBetween val="between"/>
      </c:valAx>
      <c:catAx>
        <c:axId val="106217103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7681102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200" b="1" i="0" baseline="0">
                <a:effectLst/>
              </a:rPr>
              <a:t>年复购会员销售情况</a:t>
            </a:r>
            <a:endParaRPr lang="zh-CN" altLang="zh-CN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年复购会员!$H$10</c:f>
              <c:strCache>
                <c:ptCount val="1"/>
                <c:pt idx="0">
                  <c:v>人均销售额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年复购会员!$I$9:$L$9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年复购会员!$I$10:$L$10</c:f>
              <c:numCache>
                <c:formatCode>0_);[Red]\(0\)</c:formatCode>
                <c:ptCount val="4"/>
                <c:pt idx="0">
                  <c:v>663.72831562501096</c:v>
                </c:pt>
                <c:pt idx="1">
                  <c:v>670.63656134052496</c:v>
                </c:pt>
                <c:pt idx="2">
                  <c:v>649.66738868950495</c:v>
                </c:pt>
                <c:pt idx="3">
                  <c:v>667.46282228349401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DE-4D1A-A9AC-908E057792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63737023"/>
        <c:axId val="1076810607"/>
      </c:barChart>
      <c:lineChart>
        <c:grouping val="standard"/>
        <c:varyColors val="0"/>
        <c:ser>
          <c:idx val="1"/>
          <c:order val="1"/>
          <c:tx>
            <c:strRef>
              <c:f>年复购会员!$H$11</c:f>
              <c:strCache>
                <c:ptCount val="1"/>
                <c:pt idx="0">
                  <c:v>人均销售频次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年复购会员!$I$9:$L$9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年复购会员!$I$11:$L$11</c:f>
              <c:numCache>
                <c:formatCode>0.0_ </c:formatCode>
                <c:ptCount val="4"/>
                <c:pt idx="0">
                  <c:v>8.2292950000000005</c:v>
                </c:pt>
                <c:pt idx="1">
                  <c:v>8.0662590000000005</c:v>
                </c:pt>
                <c:pt idx="2">
                  <c:v>7.7914940000000001</c:v>
                </c:pt>
                <c:pt idx="3">
                  <c:v>7.9423570000000003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DE-4D1A-A9AC-908E057792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4515327"/>
        <c:axId val="1061314815"/>
      </c:lineChart>
      <c:catAx>
        <c:axId val="1063737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76810607"/>
        <c:crosses val="autoZero"/>
        <c:auto val="1"/>
        <c:lblAlgn val="ctr"/>
        <c:lblOffset val="100"/>
        <c:noMultiLvlLbl val="0"/>
      </c:catAx>
      <c:valAx>
        <c:axId val="1076810607"/>
        <c:scaling>
          <c:orientation val="minMax"/>
          <c:max val="850"/>
          <c:min val="0"/>
        </c:scaling>
        <c:delete val="0"/>
        <c:axPos val="l"/>
        <c:numFmt formatCode="0_);[Red]\(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63737023"/>
        <c:crosses val="autoZero"/>
        <c:crossBetween val="between"/>
      </c:valAx>
      <c:valAx>
        <c:axId val="1061314815"/>
        <c:scaling>
          <c:orientation val="minMax"/>
          <c:max val="8.5"/>
          <c:min val="0"/>
        </c:scaling>
        <c:delete val="0"/>
        <c:axPos val="r"/>
        <c:numFmt formatCode="0.0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64515327"/>
        <c:crosses val="max"/>
        <c:crossBetween val="between"/>
      </c:valAx>
      <c:catAx>
        <c:axId val="106451532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6131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200" b="1" i="0" baseline="0">
                <a:effectLst/>
              </a:rPr>
              <a:t>（会员）各年龄品类销售结构</a:t>
            </a:r>
            <a:endParaRPr lang="zh-CN" altLang="zh-CN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品类销售结构!$K$4</c:f>
              <c:strCache>
                <c:ptCount val="1"/>
                <c:pt idx="0">
                  <c:v>处方药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1.5976512765045001E-2"/>
                  <c:y val="-1.13557143236093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7516-4946-ABE4-61965C6964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品类销售结构!$L$3:$Z$3</c:f>
              <c:strCache>
                <c:ptCount val="15"/>
                <c:pt idx="0">
                  <c:v>20以下</c:v>
                </c:pt>
                <c:pt idx="1">
                  <c:v>20~25</c:v>
                </c:pt>
                <c:pt idx="2">
                  <c:v>25~30</c:v>
                </c:pt>
                <c:pt idx="3">
                  <c:v>30~35</c:v>
                </c:pt>
                <c:pt idx="4">
                  <c:v>35~40</c:v>
                </c:pt>
                <c:pt idx="5">
                  <c:v>40~45</c:v>
                </c:pt>
                <c:pt idx="6">
                  <c:v>45~50</c:v>
                </c:pt>
                <c:pt idx="7">
                  <c:v>50~55</c:v>
                </c:pt>
                <c:pt idx="8">
                  <c:v>55~60</c:v>
                </c:pt>
                <c:pt idx="9">
                  <c:v>60~65</c:v>
                </c:pt>
                <c:pt idx="10">
                  <c:v>65~70</c:v>
                </c:pt>
                <c:pt idx="11">
                  <c:v>70~75</c:v>
                </c:pt>
                <c:pt idx="12">
                  <c:v>75~80</c:v>
                </c:pt>
                <c:pt idx="13">
                  <c:v>80~85</c:v>
                </c:pt>
                <c:pt idx="14">
                  <c:v>85以上</c:v>
                </c:pt>
              </c:strCache>
            </c:strRef>
          </c:cat>
          <c:val>
            <c:numRef>
              <c:f>品类销售结构!$L$4:$Z$4</c:f>
              <c:numCache>
                <c:formatCode>0.0%</c:formatCode>
                <c:ptCount val="15"/>
                <c:pt idx="0">
                  <c:v>0.39547131209290498</c:v>
                </c:pt>
                <c:pt idx="1">
                  <c:v>0.26733215151899697</c:v>
                </c:pt>
                <c:pt idx="2">
                  <c:v>0.27912338981073898</c:v>
                </c:pt>
                <c:pt idx="3">
                  <c:v>0.334696490889133</c:v>
                </c:pt>
                <c:pt idx="4">
                  <c:v>0.35936218648756302</c:v>
                </c:pt>
                <c:pt idx="5">
                  <c:v>0.40178141454976901</c:v>
                </c:pt>
                <c:pt idx="6">
                  <c:v>0.424145916614032</c:v>
                </c:pt>
                <c:pt idx="7">
                  <c:v>0.44811834169070502</c:v>
                </c:pt>
                <c:pt idx="8">
                  <c:v>0.46694624334469398</c:v>
                </c:pt>
                <c:pt idx="9">
                  <c:v>0.47515452592111002</c:v>
                </c:pt>
                <c:pt idx="10">
                  <c:v>0.49225444432517401</c:v>
                </c:pt>
                <c:pt idx="11">
                  <c:v>0.49798902781616999</c:v>
                </c:pt>
                <c:pt idx="12">
                  <c:v>0.50841551932226603</c:v>
                </c:pt>
                <c:pt idx="13">
                  <c:v>0.50010382860435398</c:v>
                </c:pt>
                <c:pt idx="14">
                  <c:v>0.53217882723031695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16-4946-ABE4-61965C696423}"/>
            </c:ext>
          </c:extLst>
        </c:ser>
        <c:ser>
          <c:idx val="1"/>
          <c:order val="1"/>
          <c:tx>
            <c:strRef>
              <c:f>品类销售结构!$K$5</c:f>
              <c:strCache>
                <c:ptCount val="1"/>
                <c:pt idx="0">
                  <c:v>非处方药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1.5976512765045001E-2"/>
                  <c:y val="-2.64966667550882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516-4946-ABE4-61965C6964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品类销售结构!$L$3:$Z$3</c:f>
              <c:strCache>
                <c:ptCount val="15"/>
                <c:pt idx="0">
                  <c:v>20以下</c:v>
                </c:pt>
                <c:pt idx="1">
                  <c:v>20~25</c:v>
                </c:pt>
                <c:pt idx="2">
                  <c:v>25~30</c:v>
                </c:pt>
                <c:pt idx="3">
                  <c:v>30~35</c:v>
                </c:pt>
                <c:pt idx="4">
                  <c:v>35~40</c:v>
                </c:pt>
                <c:pt idx="5">
                  <c:v>40~45</c:v>
                </c:pt>
                <c:pt idx="6">
                  <c:v>45~50</c:v>
                </c:pt>
                <c:pt idx="7">
                  <c:v>50~55</c:v>
                </c:pt>
                <c:pt idx="8">
                  <c:v>55~60</c:v>
                </c:pt>
                <c:pt idx="9">
                  <c:v>60~65</c:v>
                </c:pt>
                <c:pt idx="10">
                  <c:v>65~70</c:v>
                </c:pt>
                <c:pt idx="11">
                  <c:v>70~75</c:v>
                </c:pt>
                <c:pt idx="12">
                  <c:v>75~80</c:v>
                </c:pt>
                <c:pt idx="13">
                  <c:v>80~85</c:v>
                </c:pt>
                <c:pt idx="14">
                  <c:v>85以上</c:v>
                </c:pt>
              </c:strCache>
            </c:strRef>
          </c:cat>
          <c:val>
            <c:numRef>
              <c:f>品类销售结构!$L$5:$Z$5</c:f>
              <c:numCache>
                <c:formatCode>0.0%</c:formatCode>
                <c:ptCount val="15"/>
                <c:pt idx="0">
                  <c:v>0.35046912412638598</c:v>
                </c:pt>
                <c:pt idx="1">
                  <c:v>0.441151332023625</c:v>
                </c:pt>
                <c:pt idx="2">
                  <c:v>0.433882696410684</c:v>
                </c:pt>
                <c:pt idx="3">
                  <c:v>0.40037361660835902</c:v>
                </c:pt>
                <c:pt idx="4">
                  <c:v>0.38802404045579098</c:v>
                </c:pt>
                <c:pt idx="5">
                  <c:v>0.34692335296176302</c:v>
                </c:pt>
                <c:pt idx="6">
                  <c:v>0.32495095673085</c:v>
                </c:pt>
                <c:pt idx="7">
                  <c:v>0.30249021636426898</c:v>
                </c:pt>
                <c:pt idx="8">
                  <c:v>0.28905115156064698</c:v>
                </c:pt>
                <c:pt idx="9">
                  <c:v>0.28308943237921103</c:v>
                </c:pt>
                <c:pt idx="10">
                  <c:v>0.26851868166725301</c:v>
                </c:pt>
                <c:pt idx="11">
                  <c:v>0.26542393767984201</c:v>
                </c:pt>
                <c:pt idx="12">
                  <c:v>0.253650854967507</c:v>
                </c:pt>
                <c:pt idx="13">
                  <c:v>0.25557375414806799</c:v>
                </c:pt>
                <c:pt idx="14">
                  <c:v>0.26256586476003302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16-4946-ABE4-61965C696423}"/>
            </c:ext>
          </c:extLst>
        </c:ser>
        <c:ser>
          <c:idx val="2"/>
          <c:order val="2"/>
          <c:tx>
            <c:strRef>
              <c:f>品类销售结构!$K$6</c:f>
              <c:strCache>
                <c:ptCount val="1"/>
                <c:pt idx="0">
                  <c:v>中药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1.9171815318054002E-2"/>
                  <c:y val="3.4697615158994847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516-4946-ABE4-61965C6964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品类销售结构!$L$3:$Z$3</c:f>
              <c:strCache>
                <c:ptCount val="15"/>
                <c:pt idx="0">
                  <c:v>20以下</c:v>
                </c:pt>
                <c:pt idx="1">
                  <c:v>20~25</c:v>
                </c:pt>
                <c:pt idx="2">
                  <c:v>25~30</c:v>
                </c:pt>
                <c:pt idx="3">
                  <c:v>30~35</c:v>
                </c:pt>
                <c:pt idx="4">
                  <c:v>35~40</c:v>
                </c:pt>
                <c:pt idx="5">
                  <c:v>40~45</c:v>
                </c:pt>
                <c:pt idx="6">
                  <c:v>45~50</c:v>
                </c:pt>
                <c:pt idx="7">
                  <c:v>50~55</c:v>
                </c:pt>
                <c:pt idx="8">
                  <c:v>55~60</c:v>
                </c:pt>
                <c:pt idx="9">
                  <c:v>60~65</c:v>
                </c:pt>
                <c:pt idx="10">
                  <c:v>65~70</c:v>
                </c:pt>
                <c:pt idx="11">
                  <c:v>70~75</c:v>
                </c:pt>
                <c:pt idx="12">
                  <c:v>75~80</c:v>
                </c:pt>
                <c:pt idx="13">
                  <c:v>80~85</c:v>
                </c:pt>
                <c:pt idx="14">
                  <c:v>85以上</c:v>
                </c:pt>
              </c:strCache>
            </c:strRef>
          </c:cat>
          <c:val>
            <c:numRef>
              <c:f>品类销售结构!$L$6:$Z$6</c:f>
              <c:numCache>
                <c:formatCode>0.0%</c:formatCode>
                <c:ptCount val="15"/>
                <c:pt idx="0">
                  <c:v>9.7701325291366006E-2</c:v>
                </c:pt>
                <c:pt idx="1">
                  <c:v>8.7862151859294205E-2</c:v>
                </c:pt>
                <c:pt idx="2">
                  <c:v>8.5912757796362496E-2</c:v>
                </c:pt>
                <c:pt idx="3">
                  <c:v>8.7814741723811304E-2</c:v>
                </c:pt>
                <c:pt idx="4">
                  <c:v>9.0725832199722606E-2</c:v>
                </c:pt>
                <c:pt idx="5">
                  <c:v>0.101254318901846</c:v>
                </c:pt>
                <c:pt idx="6">
                  <c:v>0.107450047133524</c:v>
                </c:pt>
                <c:pt idx="7">
                  <c:v>0.110004129423109</c:v>
                </c:pt>
                <c:pt idx="8">
                  <c:v>0.10921983232207499</c:v>
                </c:pt>
                <c:pt idx="9">
                  <c:v>0.10810888642121</c:v>
                </c:pt>
                <c:pt idx="10">
                  <c:v>0.111135682596259</c:v>
                </c:pt>
                <c:pt idx="11">
                  <c:v>0.109526882997556</c:v>
                </c:pt>
                <c:pt idx="12">
                  <c:v>0.113658783886414</c:v>
                </c:pt>
                <c:pt idx="13">
                  <c:v>0.114123368966982</c:v>
                </c:pt>
                <c:pt idx="14">
                  <c:v>8.2897486741349793E-2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16-4946-ABE4-61965C696423}"/>
            </c:ext>
          </c:extLst>
        </c:ser>
        <c:ser>
          <c:idx val="3"/>
          <c:order val="3"/>
          <c:tx>
            <c:strRef>
              <c:f>品类销售结构!$K$7</c:f>
              <c:strCache>
                <c:ptCount val="1"/>
                <c:pt idx="0">
                  <c:v>保健食品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1.9171815318054002E-2"/>
                  <c:y val="-7.570476215739531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516-4946-ABE4-61965C6964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品类销售结构!$L$3:$Z$3</c:f>
              <c:strCache>
                <c:ptCount val="15"/>
                <c:pt idx="0">
                  <c:v>20以下</c:v>
                </c:pt>
                <c:pt idx="1">
                  <c:v>20~25</c:v>
                </c:pt>
                <c:pt idx="2">
                  <c:v>25~30</c:v>
                </c:pt>
                <c:pt idx="3">
                  <c:v>30~35</c:v>
                </c:pt>
                <c:pt idx="4">
                  <c:v>35~40</c:v>
                </c:pt>
                <c:pt idx="5">
                  <c:v>40~45</c:v>
                </c:pt>
                <c:pt idx="6">
                  <c:v>45~50</c:v>
                </c:pt>
                <c:pt idx="7">
                  <c:v>50~55</c:v>
                </c:pt>
                <c:pt idx="8">
                  <c:v>55~60</c:v>
                </c:pt>
                <c:pt idx="9">
                  <c:v>60~65</c:v>
                </c:pt>
                <c:pt idx="10">
                  <c:v>65~70</c:v>
                </c:pt>
                <c:pt idx="11">
                  <c:v>70~75</c:v>
                </c:pt>
                <c:pt idx="12">
                  <c:v>75~80</c:v>
                </c:pt>
                <c:pt idx="13">
                  <c:v>80~85</c:v>
                </c:pt>
                <c:pt idx="14">
                  <c:v>85以上</c:v>
                </c:pt>
              </c:strCache>
            </c:strRef>
          </c:cat>
          <c:val>
            <c:numRef>
              <c:f>品类销售结构!$L$7:$Z$7</c:f>
              <c:numCache>
                <c:formatCode>0.0%</c:formatCode>
                <c:ptCount val="15"/>
                <c:pt idx="0">
                  <c:v>8.6945894294433404E-2</c:v>
                </c:pt>
                <c:pt idx="1">
                  <c:v>0.107198382080367</c:v>
                </c:pt>
                <c:pt idx="2">
                  <c:v>0.100694302455044</c:v>
                </c:pt>
                <c:pt idx="3">
                  <c:v>8.9589951381286101E-2</c:v>
                </c:pt>
                <c:pt idx="4">
                  <c:v>8.4952677607585403E-2</c:v>
                </c:pt>
                <c:pt idx="5">
                  <c:v>8.2855796380604696E-2</c:v>
                </c:pt>
                <c:pt idx="6">
                  <c:v>8.0556371898242399E-2</c:v>
                </c:pt>
                <c:pt idx="7">
                  <c:v>7.8577963862407396E-2</c:v>
                </c:pt>
                <c:pt idx="8">
                  <c:v>7.4248994518529204E-2</c:v>
                </c:pt>
                <c:pt idx="9">
                  <c:v>7.5924097946501498E-2</c:v>
                </c:pt>
                <c:pt idx="10">
                  <c:v>7.5441949469188002E-2</c:v>
                </c:pt>
                <c:pt idx="11">
                  <c:v>7.6709287800929393E-2</c:v>
                </c:pt>
                <c:pt idx="12">
                  <c:v>7.9195599548479406E-2</c:v>
                </c:pt>
                <c:pt idx="13">
                  <c:v>8.2463738239112003E-2</c:v>
                </c:pt>
                <c:pt idx="14">
                  <c:v>6.7471816789897596E-2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516-4946-ABE4-61965C696423}"/>
            </c:ext>
          </c:extLst>
        </c:ser>
        <c:ser>
          <c:idx val="4"/>
          <c:order val="4"/>
          <c:tx>
            <c:strRef>
              <c:f>品类销售结构!$K$8</c:f>
              <c:strCache>
                <c:ptCount val="1"/>
                <c:pt idx="0">
                  <c:v>医疗器械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1.91718153180540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516-4946-ABE4-61965C6964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品类销售结构!$L$3:$Z$3</c:f>
              <c:strCache>
                <c:ptCount val="15"/>
                <c:pt idx="0">
                  <c:v>20以下</c:v>
                </c:pt>
                <c:pt idx="1">
                  <c:v>20~25</c:v>
                </c:pt>
                <c:pt idx="2">
                  <c:v>25~30</c:v>
                </c:pt>
                <c:pt idx="3">
                  <c:v>30~35</c:v>
                </c:pt>
                <c:pt idx="4">
                  <c:v>35~40</c:v>
                </c:pt>
                <c:pt idx="5">
                  <c:v>40~45</c:v>
                </c:pt>
                <c:pt idx="6">
                  <c:v>45~50</c:v>
                </c:pt>
                <c:pt idx="7">
                  <c:v>50~55</c:v>
                </c:pt>
                <c:pt idx="8">
                  <c:v>55~60</c:v>
                </c:pt>
                <c:pt idx="9">
                  <c:v>60~65</c:v>
                </c:pt>
                <c:pt idx="10">
                  <c:v>65~70</c:v>
                </c:pt>
                <c:pt idx="11">
                  <c:v>70~75</c:v>
                </c:pt>
                <c:pt idx="12">
                  <c:v>75~80</c:v>
                </c:pt>
                <c:pt idx="13">
                  <c:v>80~85</c:v>
                </c:pt>
                <c:pt idx="14">
                  <c:v>85以上</c:v>
                </c:pt>
              </c:strCache>
            </c:strRef>
          </c:cat>
          <c:val>
            <c:numRef>
              <c:f>品类销售结构!$L$8:$Z$8</c:f>
              <c:numCache>
                <c:formatCode>0.0%</c:formatCode>
                <c:ptCount val="15"/>
                <c:pt idx="0">
                  <c:v>3.9842252740866099E-2</c:v>
                </c:pt>
                <c:pt idx="1">
                  <c:v>5.7377906087422798E-2</c:v>
                </c:pt>
                <c:pt idx="2">
                  <c:v>5.73260506582942E-2</c:v>
                </c:pt>
                <c:pt idx="3">
                  <c:v>4.95938505094628E-2</c:v>
                </c:pt>
                <c:pt idx="4">
                  <c:v>4.4588165041011901E-2</c:v>
                </c:pt>
                <c:pt idx="5">
                  <c:v>3.9580558488296197E-2</c:v>
                </c:pt>
                <c:pt idx="6">
                  <c:v>3.7379723585929898E-2</c:v>
                </c:pt>
                <c:pt idx="7">
                  <c:v>3.5252782388350903E-2</c:v>
                </c:pt>
                <c:pt idx="8">
                  <c:v>3.5877634632972701E-2</c:v>
                </c:pt>
                <c:pt idx="9">
                  <c:v>3.4252487706746299E-2</c:v>
                </c:pt>
                <c:pt idx="10">
                  <c:v>3.1463946885700603E-2</c:v>
                </c:pt>
                <c:pt idx="11">
                  <c:v>3.07462847997673E-2</c:v>
                </c:pt>
                <c:pt idx="12">
                  <c:v>2.7818771347352101E-2</c:v>
                </c:pt>
                <c:pt idx="13">
                  <c:v>2.9199831335315601E-2</c:v>
                </c:pt>
                <c:pt idx="14">
                  <c:v>3.2200272358774901E-2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16-4946-ABE4-61965C696423}"/>
            </c:ext>
          </c:extLst>
        </c:ser>
        <c:ser>
          <c:idx val="5"/>
          <c:order val="5"/>
          <c:tx>
            <c:strRef>
              <c:f>品类销售结构!$K$9</c:f>
              <c:strCache>
                <c:ptCount val="1"/>
                <c:pt idx="0">
                  <c:v>母婴类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cat>
            <c:strRef>
              <c:f>品类销售结构!$L$3:$Z$3</c:f>
              <c:strCache>
                <c:ptCount val="15"/>
                <c:pt idx="0">
                  <c:v>20以下</c:v>
                </c:pt>
                <c:pt idx="1">
                  <c:v>20~25</c:v>
                </c:pt>
                <c:pt idx="2">
                  <c:v>25~30</c:v>
                </c:pt>
                <c:pt idx="3">
                  <c:v>30~35</c:v>
                </c:pt>
                <c:pt idx="4">
                  <c:v>35~40</c:v>
                </c:pt>
                <c:pt idx="5">
                  <c:v>40~45</c:v>
                </c:pt>
                <c:pt idx="6">
                  <c:v>45~50</c:v>
                </c:pt>
                <c:pt idx="7">
                  <c:v>50~55</c:v>
                </c:pt>
                <c:pt idx="8">
                  <c:v>55~60</c:v>
                </c:pt>
                <c:pt idx="9">
                  <c:v>60~65</c:v>
                </c:pt>
                <c:pt idx="10">
                  <c:v>65~70</c:v>
                </c:pt>
                <c:pt idx="11">
                  <c:v>70~75</c:v>
                </c:pt>
                <c:pt idx="12">
                  <c:v>75~80</c:v>
                </c:pt>
                <c:pt idx="13">
                  <c:v>80~85</c:v>
                </c:pt>
                <c:pt idx="14">
                  <c:v>85以上</c:v>
                </c:pt>
              </c:strCache>
            </c:strRef>
          </c:cat>
          <c:val>
            <c:numRef>
              <c:f>品类销售结构!$L$9:$Z$9</c:f>
              <c:numCache>
                <c:formatCode>0.0%</c:formatCode>
                <c:ptCount val="15"/>
                <c:pt idx="0">
                  <c:v>7.0560516859616102E-3</c:v>
                </c:pt>
                <c:pt idx="1">
                  <c:v>1.14883575066795E-2</c:v>
                </c:pt>
                <c:pt idx="2">
                  <c:v>2.05751471920818E-2</c:v>
                </c:pt>
                <c:pt idx="3">
                  <c:v>1.55158632592755E-2</c:v>
                </c:pt>
                <c:pt idx="4">
                  <c:v>1.0086084834029001E-2</c:v>
                </c:pt>
                <c:pt idx="5">
                  <c:v>5.4903972738623097E-3</c:v>
                </c:pt>
                <c:pt idx="6">
                  <c:v>4.1652212444568699E-3</c:v>
                </c:pt>
                <c:pt idx="7">
                  <c:v>4.61521537747734E-3</c:v>
                </c:pt>
                <c:pt idx="8">
                  <c:v>5.3583853564807297E-3</c:v>
                </c:pt>
                <c:pt idx="9">
                  <c:v>4.3905065060772701E-3</c:v>
                </c:pt>
                <c:pt idx="10">
                  <c:v>3.0916445145067E-3</c:v>
                </c:pt>
                <c:pt idx="11">
                  <c:v>2.3226608991272798E-3</c:v>
                </c:pt>
                <c:pt idx="12">
                  <c:v>1.4553779555406001E-3</c:v>
                </c:pt>
                <c:pt idx="13">
                  <c:v>1.8259656001399899E-3</c:v>
                </c:pt>
                <c:pt idx="14">
                  <c:v>6.2303754358888803E-3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516-4946-ABE4-61965C696423}"/>
            </c:ext>
          </c:extLst>
        </c:ser>
        <c:ser>
          <c:idx val="6"/>
          <c:order val="6"/>
          <c:tx>
            <c:strRef>
              <c:f>品类销售结构!$K$10</c:f>
              <c:strCache>
                <c:ptCount val="1"/>
                <c:pt idx="0">
                  <c:v>健康食品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cat>
            <c:strRef>
              <c:f>品类销售结构!$L$3:$Z$3</c:f>
              <c:strCache>
                <c:ptCount val="15"/>
                <c:pt idx="0">
                  <c:v>20以下</c:v>
                </c:pt>
                <c:pt idx="1">
                  <c:v>20~25</c:v>
                </c:pt>
                <c:pt idx="2">
                  <c:v>25~30</c:v>
                </c:pt>
                <c:pt idx="3">
                  <c:v>30~35</c:v>
                </c:pt>
                <c:pt idx="4">
                  <c:v>35~40</c:v>
                </c:pt>
                <c:pt idx="5">
                  <c:v>40~45</c:v>
                </c:pt>
                <c:pt idx="6">
                  <c:v>45~50</c:v>
                </c:pt>
                <c:pt idx="7">
                  <c:v>50~55</c:v>
                </c:pt>
                <c:pt idx="8">
                  <c:v>55~60</c:v>
                </c:pt>
                <c:pt idx="9">
                  <c:v>60~65</c:v>
                </c:pt>
                <c:pt idx="10">
                  <c:v>65~70</c:v>
                </c:pt>
                <c:pt idx="11">
                  <c:v>70~75</c:v>
                </c:pt>
                <c:pt idx="12">
                  <c:v>75~80</c:v>
                </c:pt>
                <c:pt idx="13">
                  <c:v>80~85</c:v>
                </c:pt>
                <c:pt idx="14">
                  <c:v>85以上</c:v>
                </c:pt>
              </c:strCache>
            </c:strRef>
          </c:cat>
          <c:val>
            <c:numRef>
              <c:f>品类销售结构!$L$10:$Z$10</c:f>
              <c:numCache>
                <c:formatCode>0.0%</c:formatCode>
                <c:ptCount val="15"/>
                <c:pt idx="0">
                  <c:v>5.3104437058364802E-3</c:v>
                </c:pt>
                <c:pt idx="1">
                  <c:v>7.2429172687330703E-3</c:v>
                </c:pt>
                <c:pt idx="2">
                  <c:v>6.2454502057262299E-3</c:v>
                </c:pt>
                <c:pt idx="3">
                  <c:v>6.0015713091968702E-3</c:v>
                </c:pt>
                <c:pt idx="4">
                  <c:v>5.9380026445482797E-3</c:v>
                </c:pt>
                <c:pt idx="5">
                  <c:v>5.3596559500006602E-3</c:v>
                </c:pt>
                <c:pt idx="6">
                  <c:v>4.8603820406494802E-3</c:v>
                </c:pt>
                <c:pt idx="7">
                  <c:v>4.8286966545489996E-3</c:v>
                </c:pt>
                <c:pt idx="8">
                  <c:v>4.6498117481682004E-3</c:v>
                </c:pt>
                <c:pt idx="9">
                  <c:v>4.6034466208960201E-3</c:v>
                </c:pt>
                <c:pt idx="10">
                  <c:v>4.4793500439108099E-3</c:v>
                </c:pt>
                <c:pt idx="11">
                  <c:v>4.0182650864810099E-3</c:v>
                </c:pt>
                <c:pt idx="12">
                  <c:v>3.77823843139473E-3</c:v>
                </c:pt>
                <c:pt idx="13">
                  <c:v>4.40240797843185E-3</c:v>
                </c:pt>
                <c:pt idx="14">
                  <c:v>4.2247491210200801E-3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516-4946-ABE4-61965C696423}"/>
            </c:ext>
          </c:extLst>
        </c:ser>
        <c:ser>
          <c:idx val="7"/>
          <c:order val="7"/>
          <c:tx>
            <c:strRef>
              <c:f>品类销售结构!$K$11</c:f>
              <c:strCache>
                <c:ptCount val="1"/>
                <c:pt idx="0">
                  <c:v>日常用品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cat>
            <c:strRef>
              <c:f>品类销售结构!$L$3:$Z$3</c:f>
              <c:strCache>
                <c:ptCount val="15"/>
                <c:pt idx="0">
                  <c:v>20以下</c:v>
                </c:pt>
                <c:pt idx="1">
                  <c:v>20~25</c:v>
                </c:pt>
                <c:pt idx="2">
                  <c:v>25~30</c:v>
                </c:pt>
                <c:pt idx="3">
                  <c:v>30~35</c:v>
                </c:pt>
                <c:pt idx="4">
                  <c:v>35~40</c:v>
                </c:pt>
                <c:pt idx="5">
                  <c:v>40~45</c:v>
                </c:pt>
                <c:pt idx="6">
                  <c:v>45~50</c:v>
                </c:pt>
                <c:pt idx="7">
                  <c:v>50~55</c:v>
                </c:pt>
                <c:pt idx="8">
                  <c:v>55~60</c:v>
                </c:pt>
                <c:pt idx="9">
                  <c:v>60~65</c:v>
                </c:pt>
                <c:pt idx="10">
                  <c:v>65~70</c:v>
                </c:pt>
                <c:pt idx="11">
                  <c:v>70~75</c:v>
                </c:pt>
                <c:pt idx="12">
                  <c:v>75~80</c:v>
                </c:pt>
                <c:pt idx="13">
                  <c:v>80~85</c:v>
                </c:pt>
                <c:pt idx="14">
                  <c:v>85以上</c:v>
                </c:pt>
              </c:strCache>
            </c:strRef>
          </c:cat>
          <c:val>
            <c:numRef>
              <c:f>品类销售结构!$L$11:$Z$11</c:f>
              <c:numCache>
                <c:formatCode>0.0%</c:formatCode>
                <c:ptCount val="15"/>
                <c:pt idx="0">
                  <c:v>4.8964577178320602E-3</c:v>
                </c:pt>
                <c:pt idx="1">
                  <c:v>4.8387067408425201E-3</c:v>
                </c:pt>
                <c:pt idx="2">
                  <c:v>4.4253474202132197E-3</c:v>
                </c:pt>
                <c:pt idx="3">
                  <c:v>4.7128635883382699E-3</c:v>
                </c:pt>
                <c:pt idx="4">
                  <c:v>4.6336468516497099E-3</c:v>
                </c:pt>
                <c:pt idx="5">
                  <c:v>4.64778655588055E-3</c:v>
                </c:pt>
                <c:pt idx="6">
                  <c:v>4.5687742675136998E-3</c:v>
                </c:pt>
                <c:pt idx="7">
                  <c:v>4.5888995057139902E-3</c:v>
                </c:pt>
                <c:pt idx="8">
                  <c:v>4.5439298484496104E-3</c:v>
                </c:pt>
                <c:pt idx="9">
                  <c:v>4.6291493962366901E-3</c:v>
                </c:pt>
                <c:pt idx="10">
                  <c:v>4.7024724179013898E-3</c:v>
                </c:pt>
                <c:pt idx="11">
                  <c:v>4.5935376022411302E-3</c:v>
                </c:pt>
                <c:pt idx="12">
                  <c:v>4.6451800257137901E-3</c:v>
                </c:pt>
                <c:pt idx="13">
                  <c:v>4.6487956198677004E-3</c:v>
                </c:pt>
                <c:pt idx="14">
                  <c:v>3.64108664792522E-3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516-4946-ABE4-61965C696423}"/>
            </c:ext>
          </c:extLst>
        </c:ser>
        <c:ser>
          <c:idx val="8"/>
          <c:order val="8"/>
          <c:tx>
            <c:strRef>
              <c:f>品类销售结构!$K$12</c:f>
              <c:strCache>
                <c:ptCount val="1"/>
                <c:pt idx="0">
                  <c:v>个人护理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cat>
            <c:strRef>
              <c:f>品类销售结构!$L$3:$Z$3</c:f>
              <c:strCache>
                <c:ptCount val="15"/>
                <c:pt idx="0">
                  <c:v>20以下</c:v>
                </c:pt>
                <c:pt idx="1">
                  <c:v>20~25</c:v>
                </c:pt>
                <c:pt idx="2">
                  <c:v>25~30</c:v>
                </c:pt>
                <c:pt idx="3">
                  <c:v>30~35</c:v>
                </c:pt>
                <c:pt idx="4">
                  <c:v>35~40</c:v>
                </c:pt>
                <c:pt idx="5">
                  <c:v>40~45</c:v>
                </c:pt>
                <c:pt idx="6">
                  <c:v>45~50</c:v>
                </c:pt>
                <c:pt idx="7">
                  <c:v>50~55</c:v>
                </c:pt>
                <c:pt idx="8">
                  <c:v>55~60</c:v>
                </c:pt>
                <c:pt idx="9">
                  <c:v>60~65</c:v>
                </c:pt>
                <c:pt idx="10">
                  <c:v>65~70</c:v>
                </c:pt>
                <c:pt idx="11">
                  <c:v>70~75</c:v>
                </c:pt>
                <c:pt idx="12">
                  <c:v>75~80</c:v>
                </c:pt>
                <c:pt idx="13">
                  <c:v>80~85</c:v>
                </c:pt>
                <c:pt idx="14">
                  <c:v>85以上</c:v>
                </c:pt>
              </c:strCache>
            </c:strRef>
          </c:cat>
          <c:val>
            <c:numRef>
              <c:f>品类销售结构!$L$12:$Z$12</c:f>
              <c:numCache>
                <c:formatCode>0.0%</c:formatCode>
                <c:ptCount val="15"/>
                <c:pt idx="0">
                  <c:v>4.1850976492442699E-3</c:v>
                </c:pt>
                <c:pt idx="1">
                  <c:v>5.7574771160257198E-3</c:v>
                </c:pt>
                <c:pt idx="2">
                  <c:v>3.7266804199636702E-3</c:v>
                </c:pt>
                <c:pt idx="3">
                  <c:v>3.66937695119096E-3</c:v>
                </c:pt>
                <c:pt idx="4">
                  <c:v>3.73577070410149E-3</c:v>
                </c:pt>
                <c:pt idx="5">
                  <c:v>3.9329755880710502E-3</c:v>
                </c:pt>
                <c:pt idx="6">
                  <c:v>3.8809056803120801E-3</c:v>
                </c:pt>
                <c:pt idx="7">
                  <c:v>3.3617619156611602E-3</c:v>
                </c:pt>
                <c:pt idx="8">
                  <c:v>2.9671161190195699E-3</c:v>
                </c:pt>
                <c:pt idx="9">
                  <c:v>2.9091985115299499E-3</c:v>
                </c:pt>
                <c:pt idx="10">
                  <c:v>2.7393198874862299E-3</c:v>
                </c:pt>
                <c:pt idx="11">
                  <c:v>2.6582276445240899E-3</c:v>
                </c:pt>
                <c:pt idx="12">
                  <c:v>2.0699556216175301E-3</c:v>
                </c:pt>
                <c:pt idx="13">
                  <c:v>2.1235980230024901E-3</c:v>
                </c:pt>
                <c:pt idx="14">
                  <c:v>2.72163028712107E-3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516-4946-ABE4-61965C696423}"/>
            </c:ext>
          </c:extLst>
        </c:ser>
        <c:ser>
          <c:idx val="9"/>
          <c:order val="9"/>
          <c:tx>
            <c:strRef>
              <c:f>品类销售结构!$K$13</c:f>
              <c:strCache>
                <c:ptCount val="1"/>
                <c:pt idx="0">
                  <c:v>消毒用品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cat>
            <c:strRef>
              <c:f>品类销售结构!$L$3:$Z$3</c:f>
              <c:strCache>
                <c:ptCount val="15"/>
                <c:pt idx="0">
                  <c:v>20以下</c:v>
                </c:pt>
                <c:pt idx="1">
                  <c:v>20~25</c:v>
                </c:pt>
                <c:pt idx="2">
                  <c:v>25~30</c:v>
                </c:pt>
                <c:pt idx="3">
                  <c:v>30~35</c:v>
                </c:pt>
                <c:pt idx="4">
                  <c:v>35~40</c:v>
                </c:pt>
                <c:pt idx="5">
                  <c:v>40~45</c:v>
                </c:pt>
                <c:pt idx="6">
                  <c:v>45~50</c:v>
                </c:pt>
                <c:pt idx="7">
                  <c:v>50~55</c:v>
                </c:pt>
                <c:pt idx="8">
                  <c:v>55~60</c:v>
                </c:pt>
                <c:pt idx="9">
                  <c:v>60~65</c:v>
                </c:pt>
                <c:pt idx="10">
                  <c:v>65~70</c:v>
                </c:pt>
                <c:pt idx="11">
                  <c:v>70~75</c:v>
                </c:pt>
                <c:pt idx="12">
                  <c:v>75~80</c:v>
                </c:pt>
                <c:pt idx="13">
                  <c:v>80~85</c:v>
                </c:pt>
                <c:pt idx="14">
                  <c:v>85以上</c:v>
                </c:pt>
              </c:strCache>
            </c:strRef>
          </c:cat>
          <c:val>
            <c:numRef>
              <c:f>品类销售结构!$L$13:$Z$13</c:f>
              <c:numCache>
                <c:formatCode>0.0%</c:formatCode>
                <c:ptCount val="15"/>
                <c:pt idx="0">
                  <c:v>3.8790951835352698E-3</c:v>
                </c:pt>
                <c:pt idx="1">
                  <c:v>4.8646902542933404E-3</c:v>
                </c:pt>
                <c:pt idx="2">
                  <c:v>4.1188926763508597E-3</c:v>
                </c:pt>
                <c:pt idx="3">
                  <c:v>3.9212809444093997E-3</c:v>
                </c:pt>
                <c:pt idx="4">
                  <c:v>3.7624789065254399E-3</c:v>
                </c:pt>
                <c:pt idx="5">
                  <c:v>3.5224971154982601E-3</c:v>
                </c:pt>
                <c:pt idx="6">
                  <c:v>3.24235761302059E-3</c:v>
                </c:pt>
                <c:pt idx="7">
                  <c:v>3.14712817758345E-3</c:v>
                </c:pt>
                <c:pt idx="8">
                  <c:v>2.9880492711146802E-3</c:v>
                </c:pt>
                <c:pt idx="9">
                  <c:v>2.9375739774457599E-3</c:v>
                </c:pt>
                <c:pt idx="10">
                  <c:v>2.6707554751763899E-3</c:v>
                </c:pt>
                <c:pt idx="11">
                  <c:v>2.5611666138892699E-3</c:v>
                </c:pt>
                <c:pt idx="12">
                  <c:v>2.1929560213997399E-3</c:v>
                </c:pt>
                <c:pt idx="13">
                  <c:v>2.2809018095209998E-3</c:v>
                </c:pt>
                <c:pt idx="14">
                  <c:v>2.5568478101453298E-3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516-4946-ABE4-61965C696423}"/>
            </c:ext>
          </c:extLst>
        </c:ser>
        <c:ser>
          <c:idx val="10"/>
          <c:order val="10"/>
          <c:tx>
            <c:strRef>
              <c:f>品类销售结构!$K$14</c:f>
              <c:strCache>
                <c:ptCount val="1"/>
                <c:pt idx="0">
                  <c:v>普通食品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cat>
            <c:strRef>
              <c:f>品类销售结构!$L$3:$Z$3</c:f>
              <c:strCache>
                <c:ptCount val="15"/>
                <c:pt idx="0">
                  <c:v>20以下</c:v>
                </c:pt>
                <c:pt idx="1">
                  <c:v>20~25</c:v>
                </c:pt>
                <c:pt idx="2">
                  <c:v>25~30</c:v>
                </c:pt>
                <c:pt idx="3">
                  <c:v>30~35</c:v>
                </c:pt>
                <c:pt idx="4">
                  <c:v>35~40</c:v>
                </c:pt>
                <c:pt idx="5">
                  <c:v>40~45</c:v>
                </c:pt>
                <c:pt idx="6">
                  <c:v>45~50</c:v>
                </c:pt>
                <c:pt idx="7">
                  <c:v>50~55</c:v>
                </c:pt>
                <c:pt idx="8">
                  <c:v>55~60</c:v>
                </c:pt>
                <c:pt idx="9">
                  <c:v>60~65</c:v>
                </c:pt>
                <c:pt idx="10">
                  <c:v>65~70</c:v>
                </c:pt>
                <c:pt idx="11">
                  <c:v>70~75</c:v>
                </c:pt>
                <c:pt idx="12">
                  <c:v>75~80</c:v>
                </c:pt>
                <c:pt idx="13">
                  <c:v>80~85</c:v>
                </c:pt>
                <c:pt idx="14">
                  <c:v>85以上</c:v>
                </c:pt>
              </c:strCache>
            </c:strRef>
          </c:cat>
          <c:val>
            <c:numRef>
              <c:f>品类销售结构!$L$14:$Z$14</c:f>
              <c:numCache>
                <c:formatCode>0.0%</c:formatCode>
                <c:ptCount val="15"/>
                <c:pt idx="0">
                  <c:v>1.97986907330194E-3</c:v>
                </c:pt>
                <c:pt idx="1">
                  <c:v>2.50675283179149E-3</c:v>
                </c:pt>
                <c:pt idx="2">
                  <c:v>1.66567596727007E-3</c:v>
                </c:pt>
                <c:pt idx="3">
                  <c:v>1.69605013985994E-3</c:v>
                </c:pt>
                <c:pt idx="4">
                  <c:v>1.6751526622807501E-3</c:v>
                </c:pt>
                <c:pt idx="5">
                  <c:v>2.0202333581421299E-3</c:v>
                </c:pt>
                <c:pt idx="6">
                  <c:v>2.0677971194655899E-3</c:v>
                </c:pt>
                <c:pt idx="7">
                  <c:v>2.4584347912553202E-3</c:v>
                </c:pt>
                <c:pt idx="8">
                  <c:v>1.5741032700961599E-3</c:v>
                </c:pt>
                <c:pt idx="9">
                  <c:v>1.6282257899944499E-3</c:v>
                </c:pt>
                <c:pt idx="10">
                  <c:v>1.3690916824340999E-3</c:v>
                </c:pt>
                <c:pt idx="11">
                  <c:v>1.3039489448819701E-3</c:v>
                </c:pt>
                <c:pt idx="12">
                  <c:v>1.0346349689313299E-3</c:v>
                </c:pt>
                <c:pt idx="13">
                  <c:v>9.9793346808432293E-4</c:v>
                </c:pt>
                <c:pt idx="14">
                  <c:v>1.27386665750224E-3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516-4946-ABE4-61965C696423}"/>
            </c:ext>
          </c:extLst>
        </c:ser>
        <c:ser>
          <c:idx val="11"/>
          <c:order val="11"/>
          <c:tx>
            <c:strRef>
              <c:f>品类销售结构!$K$15</c:f>
              <c:strCache>
                <c:ptCount val="1"/>
                <c:pt idx="0">
                  <c:v>健身康复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cat>
            <c:strRef>
              <c:f>品类销售结构!$L$3:$Z$3</c:f>
              <c:strCache>
                <c:ptCount val="15"/>
                <c:pt idx="0">
                  <c:v>20以下</c:v>
                </c:pt>
                <c:pt idx="1">
                  <c:v>20~25</c:v>
                </c:pt>
                <c:pt idx="2">
                  <c:v>25~30</c:v>
                </c:pt>
                <c:pt idx="3">
                  <c:v>30~35</c:v>
                </c:pt>
                <c:pt idx="4">
                  <c:v>35~40</c:v>
                </c:pt>
                <c:pt idx="5">
                  <c:v>40~45</c:v>
                </c:pt>
                <c:pt idx="6">
                  <c:v>45~50</c:v>
                </c:pt>
                <c:pt idx="7">
                  <c:v>50~55</c:v>
                </c:pt>
                <c:pt idx="8">
                  <c:v>55~60</c:v>
                </c:pt>
                <c:pt idx="9">
                  <c:v>60~65</c:v>
                </c:pt>
                <c:pt idx="10">
                  <c:v>65~70</c:v>
                </c:pt>
                <c:pt idx="11">
                  <c:v>70~75</c:v>
                </c:pt>
                <c:pt idx="12">
                  <c:v>75~80</c:v>
                </c:pt>
                <c:pt idx="13">
                  <c:v>80~85</c:v>
                </c:pt>
                <c:pt idx="14">
                  <c:v>85以上</c:v>
                </c:pt>
              </c:strCache>
            </c:strRef>
          </c:cat>
          <c:val>
            <c:numRef>
              <c:f>品类销售结构!$L$15:$Z$15</c:f>
              <c:numCache>
                <c:formatCode>0.0%</c:formatCode>
                <c:ptCount val="15"/>
                <c:pt idx="0">
                  <c:v>2.2629813521337699E-3</c:v>
                </c:pt>
                <c:pt idx="1">
                  <c:v>2.3790744847453299E-3</c:v>
                </c:pt>
                <c:pt idx="2">
                  <c:v>2.3033992130321599E-3</c:v>
                </c:pt>
                <c:pt idx="3">
                  <c:v>2.4141831655493202E-3</c:v>
                </c:pt>
                <c:pt idx="4">
                  <c:v>2.5151876558042702E-3</c:v>
                </c:pt>
                <c:pt idx="5">
                  <c:v>2.6305843342474202E-3</c:v>
                </c:pt>
                <c:pt idx="6">
                  <c:v>2.73129293721663E-3</c:v>
                </c:pt>
                <c:pt idx="7">
                  <c:v>2.5557475497560399E-3</c:v>
                </c:pt>
                <c:pt idx="8">
                  <c:v>2.5735170041036302E-3</c:v>
                </c:pt>
                <c:pt idx="9">
                  <c:v>2.3722330215230798E-3</c:v>
                </c:pt>
                <c:pt idx="10">
                  <c:v>2.1324897244335002E-3</c:v>
                </c:pt>
                <c:pt idx="11">
                  <c:v>2.1462935080220099E-3</c:v>
                </c:pt>
                <c:pt idx="12">
                  <c:v>2.0840611160032598E-3</c:v>
                </c:pt>
                <c:pt idx="13">
                  <c:v>2.2555583326865601E-3</c:v>
                </c:pt>
                <c:pt idx="14">
                  <c:v>2.0323168871885901E-3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516-4946-ABE4-61965C696423}"/>
            </c:ext>
          </c:extLst>
        </c:ser>
        <c:ser>
          <c:idx val="12"/>
          <c:order val="12"/>
          <c:tx>
            <c:strRef>
              <c:f>品类销售结构!$K$16</c:f>
              <c:strCache>
                <c:ptCount val="1"/>
                <c:pt idx="0">
                  <c:v>赠品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cat>
            <c:strRef>
              <c:f>品类销售结构!$L$3:$Z$3</c:f>
              <c:strCache>
                <c:ptCount val="15"/>
                <c:pt idx="0">
                  <c:v>20以下</c:v>
                </c:pt>
                <c:pt idx="1">
                  <c:v>20~25</c:v>
                </c:pt>
                <c:pt idx="2">
                  <c:v>25~30</c:v>
                </c:pt>
                <c:pt idx="3">
                  <c:v>30~35</c:v>
                </c:pt>
                <c:pt idx="4">
                  <c:v>35~40</c:v>
                </c:pt>
                <c:pt idx="5">
                  <c:v>40~45</c:v>
                </c:pt>
                <c:pt idx="6">
                  <c:v>45~50</c:v>
                </c:pt>
                <c:pt idx="7">
                  <c:v>50~55</c:v>
                </c:pt>
                <c:pt idx="8">
                  <c:v>55~60</c:v>
                </c:pt>
                <c:pt idx="9">
                  <c:v>60~65</c:v>
                </c:pt>
                <c:pt idx="10">
                  <c:v>65~70</c:v>
                </c:pt>
                <c:pt idx="11">
                  <c:v>70~75</c:v>
                </c:pt>
                <c:pt idx="12">
                  <c:v>75~80</c:v>
                </c:pt>
                <c:pt idx="13">
                  <c:v>80~85</c:v>
                </c:pt>
                <c:pt idx="14">
                  <c:v>85以上</c:v>
                </c:pt>
              </c:strCache>
            </c:strRef>
          </c:cat>
          <c:val>
            <c:numRef>
              <c:f>品类销售结构!$L$16:$Z$16</c:f>
              <c:numCache>
                <c:formatCode>0.0%</c:formatCode>
                <c:ptCount val="15"/>
                <c:pt idx="0">
                  <c:v>9.5086196896374196E-8</c:v>
                </c:pt>
                <c:pt idx="1">
                  <c:v>1.0022718146728099E-7</c:v>
                </c:pt>
                <c:pt idx="2">
                  <c:v>2.0977423617769501E-7</c:v>
                </c:pt>
                <c:pt idx="3">
                  <c:v>1.5953012701794901E-7</c:v>
                </c:pt>
                <c:pt idx="4">
                  <c:v>3.1058019439279298E-7</c:v>
                </c:pt>
                <c:pt idx="5">
                  <c:v>3.4320472473536599E-7</c:v>
                </c:pt>
                <c:pt idx="6">
                  <c:v>1.96558300479507E-7</c:v>
                </c:pt>
                <c:pt idx="7">
                  <c:v>6.8229916095582696E-7</c:v>
                </c:pt>
                <c:pt idx="8">
                  <c:v>1.1705646882563201E-6</c:v>
                </c:pt>
                <c:pt idx="9">
                  <c:v>1.8331004814094401E-7</c:v>
                </c:pt>
                <c:pt idx="10">
                  <c:v>1.7131057453902499E-7</c:v>
                </c:pt>
                <c:pt idx="11">
                  <c:v>3.1634859544784801E-7</c:v>
                </c:pt>
                <c:pt idx="12">
                  <c:v>6.6787378720309694E-8</c:v>
                </c:pt>
                <c:pt idx="13">
                  <c:v>3.1787443376987001E-7</c:v>
                </c:pt>
                <c:pt idx="14">
                  <c:v>8.9078447489853797E-8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516-4946-ABE4-61965C6964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0596719"/>
        <c:axId val="1773074687"/>
      </c:areaChart>
      <c:catAx>
        <c:axId val="17605967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73074687"/>
        <c:crosses val="autoZero"/>
        <c:auto val="1"/>
        <c:lblAlgn val="ctr"/>
        <c:lblOffset val="100"/>
        <c:noMultiLvlLbl val="0"/>
      </c:catAx>
      <c:valAx>
        <c:axId val="1773074687"/>
        <c:scaling>
          <c:orientation val="minMax"/>
          <c:max val="1"/>
        </c:scaling>
        <c:delete val="1"/>
        <c:axPos val="l"/>
        <c:numFmt formatCode="0%" sourceLinked="1"/>
        <c:majorTickMark val="none"/>
        <c:minorTickMark val="none"/>
        <c:tickLblPos val="nextTo"/>
        <c:crossAx val="17605967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200" b="1" i="0" baseline="0" dirty="0">
                <a:effectLst/>
              </a:rPr>
              <a:t>品类销售结构</a:t>
            </a:r>
            <a:endParaRPr lang="zh-CN" altLang="zh-CN" sz="1200" dirty="0">
              <a:effectLst/>
            </a:endParaRPr>
          </a:p>
        </c:rich>
      </c:tx>
      <c:layout>
        <c:manualLayout>
          <c:xMode val="edge"/>
          <c:yMode val="edge"/>
          <c:x val="0.25665917372443836"/>
          <c:y val="8.539627345007445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品类销售结构!$A$4</c:f>
              <c:strCache>
                <c:ptCount val="1"/>
                <c:pt idx="0">
                  <c:v>处方药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品类销售结构!$G$3:$H$3</c:f>
              <c:strCache>
                <c:ptCount val="2"/>
                <c:pt idx="0">
                  <c:v>总体</c:v>
                </c:pt>
                <c:pt idx="1">
                  <c:v>会员</c:v>
                </c:pt>
              </c:strCache>
            </c:strRef>
          </c:cat>
          <c:val>
            <c:numRef>
              <c:f>品类销售结构!$G$4:$H$4</c:f>
              <c:numCache>
                <c:formatCode>0.0%</c:formatCode>
                <c:ptCount val="2"/>
                <c:pt idx="0">
                  <c:v>0.38596576654312986</c:v>
                </c:pt>
                <c:pt idx="1">
                  <c:v>0.40742834100692121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1-4386-9F93-0F3CB33FE3E7}"/>
            </c:ext>
          </c:extLst>
        </c:ser>
        <c:ser>
          <c:idx val="1"/>
          <c:order val="1"/>
          <c:tx>
            <c:strRef>
              <c:f>品类销售结构!$A$5</c:f>
              <c:strCache>
                <c:ptCount val="1"/>
                <c:pt idx="0">
                  <c:v>非处方药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品类销售结构!$G$3:$H$3</c:f>
              <c:strCache>
                <c:ptCount val="2"/>
                <c:pt idx="0">
                  <c:v>总体</c:v>
                </c:pt>
                <c:pt idx="1">
                  <c:v>会员</c:v>
                </c:pt>
              </c:strCache>
            </c:strRef>
          </c:cat>
          <c:val>
            <c:numRef>
              <c:f>品类销售结构!$G$5:$H$5</c:f>
              <c:numCache>
                <c:formatCode>0.0%</c:formatCode>
                <c:ptCount val="2"/>
                <c:pt idx="0">
                  <c:v>0.36277946940209338</c:v>
                </c:pt>
                <c:pt idx="1">
                  <c:v>0.33969308606897042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1-4386-9F93-0F3CB33FE3E7}"/>
            </c:ext>
          </c:extLst>
        </c:ser>
        <c:ser>
          <c:idx val="2"/>
          <c:order val="2"/>
          <c:tx>
            <c:strRef>
              <c:f>品类销售结构!$A$6</c:f>
              <c:strCache>
                <c:ptCount val="1"/>
                <c:pt idx="0">
                  <c:v>中药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品类销售结构!$G$3:$H$3</c:f>
              <c:strCache>
                <c:ptCount val="2"/>
                <c:pt idx="0">
                  <c:v>总体</c:v>
                </c:pt>
                <c:pt idx="1">
                  <c:v>会员</c:v>
                </c:pt>
              </c:strCache>
            </c:strRef>
          </c:cat>
          <c:val>
            <c:numRef>
              <c:f>品类销售结构!$G$6:$H$6</c:f>
              <c:numCache>
                <c:formatCode>0.0%</c:formatCode>
                <c:ptCount val="2"/>
                <c:pt idx="0">
                  <c:v>9.2910424561466878E-2</c:v>
                </c:pt>
                <c:pt idx="1">
                  <c:v>9.9768219605039732E-2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91-4386-9F93-0F3CB33FE3E7}"/>
            </c:ext>
          </c:extLst>
        </c:ser>
        <c:ser>
          <c:idx val="3"/>
          <c:order val="3"/>
          <c:tx>
            <c:strRef>
              <c:f>品类销售结构!$A$7</c:f>
              <c:strCache>
                <c:ptCount val="1"/>
                <c:pt idx="0">
                  <c:v>保健食品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品类销售结构!$G$3:$H$3</c:f>
              <c:strCache>
                <c:ptCount val="2"/>
                <c:pt idx="0">
                  <c:v>总体</c:v>
                </c:pt>
                <c:pt idx="1">
                  <c:v>会员</c:v>
                </c:pt>
              </c:strCache>
            </c:strRef>
          </c:cat>
          <c:val>
            <c:numRef>
              <c:f>品类销售结构!$G$7:$H$7</c:f>
              <c:numCache>
                <c:formatCode>0.0%</c:formatCode>
                <c:ptCount val="2"/>
                <c:pt idx="0">
                  <c:v>7.9200637607399024E-2</c:v>
                </c:pt>
                <c:pt idx="1">
                  <c:v>8.325396426017917E-2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191-4386-9F93-0F3CB33FE3E7}"/>
            </c:ext>
          </c:extLst>
        </c:ser>
        <c:ser>
          <c:idx val="4"/>
          <c:order val="4"/>
          <c:tx>
            <c:strRef>
              <c:f>品类销售结构!$A$8</c:f>
              <c:strCache>
                <c:ptCount val="1"/>
                <c:pt idx="0">
                  <c:v>医疗器械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品类销售结构!$G$3:$H$3</c:f>
              <c:strCache>
                <c:ptCount val="2"/>
                <c:pt idx="0">
                  <c:v>总体</c:v>
                </c:pt>
                <c:pt idx="1">
                  <c:v>会员</c:v>
                </c:pt>
              </c:strCache>
            </c:strRef>
          </c:cat>
          <c:val>
            <c:numRef>
              <c:f>品类销售结构!$G$8:$H$8</c:f>
              <c:numCache>
                <c:formatCode>0.0%</c:formatCode>
                <c:ptCount val="2"/>
                <c:pt idx="0">
                  <c:v>4.8078672987521137E-2</c:v>
                </c:pt>
                <c:pt idx="1">
                  <c:v>4.0753493143270536E-2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191-4386-9F93-0F3CB33FE3E7}"/>
            </c:ext>
          </c:extLst>
        </c:ser>
        <c:ser>
          <c:idx val="5"/>
          <c:order val="5"/>
          <c:tx>
            <c:strRef>
              <c:f>品类销售结构!$A$9</c:f>
              <c:strCache>
                <c:ptCount val="1"/>
                <c:pt idx="0">
                  <c:v>母婴类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品类销售结构!$G$3:$H$3</c:f>
              <c:strCache>
                <c:ptCount val="2"/>
                <c:pt idx="0">
                  <c:v>总体</c:v>
                </c:pt>
                <c:pt idx="1">
                  <c:v>会员</c:v>
                </c:pt>
              </c:strCache>
            </c:strRef>
          </c:cat>
          <c:val>
            <c:numRef>
              <c:f>品类销售结构!$G$9:$H$9</c:f>
              <c:numCache>
                <c:formatCode>0.0%</c:formatCode>
                <c:ptCount val="2"/>
                <c:pt idx="0">
                  <c:v>7.5732380356007224E-3</c:v>
                </c:pt>
                <c:pt idx="1">
                  <c:v>8.1362289849363275E-3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191-4386-9F93-0F3CB33FE3E7}"/>
            </c:ext>
          </c:extLst>
        </c:ser>
        <c:ser>
          <c:idx val="6"/>
          <c:order val="6"/>
          <c:tx>
            <c:strRef>
              <c:f>品类销售结构!$A$10</c:f>
              <c:strCache>
                <c:ptCount val="1"/>
                <c:pt idx="0">
                  <c:v>健康食品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品类销售结构!$G$3:$H$3</c:f>
              <c:strCache>
                <c:ptCount val="2"/>
                <c:pt idx="0">
                  <c:v>总体</c:v>
                </c:pt>
                <c:pt idx="1">
                  <c:v>会员</c:v>
                </c:pt>
              </c:strCache>
            </c:strRef>
          </c:cat>
          <c:val>
            <c:numRef>
              <c:f>品类销售结构!$G$10:$H$10</c:f>
              <c:numCache>
                <c:formatCode>0.0%</c:formatCode>
                <c:ptCount val="2"/>
                <c:pt idx="0">
                  <c:v>5.4291677800156332E-3</c:v>
                </c:pt>
                <c:pt idx="1">
                  <c:v>5.2410723216692089E-3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191-4386-9F93-0F3CB33FE3E7}"/>
            </c:ext>
          </c:extLst>
        </c:ser>
        <c:ser>
          <c:idx val="7"/>
          <c:order val="7"/>
          <c:tx>
            <c:strRef>
              <c:f>品类销售结构!$A$11</c:f>
              <c:strCache>
                <c:ptCount val="1"/>
                <c:pt idx="0">
                  <c:v>日常用品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品类销售结构!$G$3:$H$3</c:f>
              <c:strCache>
                <c:ptCount val="2"/>
                <c:pt idx="0">
                  <c:v>总体</c:v>
                </c:pt>
                <c:pt idx="1">
                  <c:v>会员</c:v>
                </c:pt>
              </c:strCache>
            </c:strRef>
          </c:cat>
          <c:val>
            <c:numRef>
              <c:f>品类销售结构!$G$11:$H$11</c:f>
              <c:numCache>
                <c:formatCode>0.0%</c:formatCode>
                <c:ptCount val="2"/>
                <c:pt idx="0">
                  <c:v>4.6430701376507502E-3</c:v>
                </c:pt>
                <c:pt idx="1">
                  <c:v>4.5915282790571967E-3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191-4386-9F93-0F3CB33FE3E7}"/>
            </c:ext>
          </c:extLst>
        </c:ser>
        <c:ser>
          <c:idx val="8"/>
          <c:order val="8"/>
          <c:tx>
            <c:strRef>
              <c:f>品类销售结构!$A$12</c:f>
              <c:strCache>
                <c:ptCount val="1"/>
                <c:pt idx="0">
                  <c:v>个人护理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品类销售结构!$G$3:$H$3</c:f>
              <c:strCache>
                <c:ptCount val="2"/>
                <c:pt idx="0">
                  <c:v>总体</c:v>
                </c:pt>
                <c:pt idx="1">
                  <c:v>会员</c:v>
                </c:pt>
              </c:strCache>
            </c:strRef>
          </c:cat>
          <c:val>
            <c:numRef>
              <c:f>品类销售结构!$G$12:$H$12</c:f>
              <c:numCache>
                <c:formatCode>0.0%</c:formatCode>
                <c:ptCount val="2"/>
                <c:pt idx="0">
                  <c:v>4.0712763240980145E-3</c:v>
                </c:pt>
                <c:pt idx="1">
                  <c:v>3.5006981887162067E-3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191-4386-9F93-0F3CB33FE3E7}"/>
            </c:ext>
          </c:extLst>
        </c:ser>
        <c:ser>
          <c:idx val="9"/>
          <c:order val="9"/>
          <c:tx>
            <c:strRef>
              <c:f>品类销售结构!$A$13</c:f>
              <c:strCache>
                <c:ptCount val="1"/>
                <c:pt idx="0">
                  <c:v>消毒用品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品类销售结构!$G$3:$H$3</c:f>
              <c:strCache>
                <c:ptCount val="2"/>
                <c:pt idx="0">
                  <c:v>总体</c:v>
                </c:pt>
                <c:pt idx="1">
                  <c:v>会员</c:v>
                </c:pt>
              </c:strCache>
            </c:strRef>
          </c:cat>
          <c:val>
            <c:numRef>
              <c:f>品类销售结构!$G$13:$H$13</c:f>
              <c:numCache>
                <c:formatCode>0.0%</c:formatCode>
                <c:ptCount val="2"/>
                <c:pt idx="0">
                  <c:v>4.1418932833950503E-3</c:v>
                </c:pt>
                <c:pt idx="1">
                  <c:v>3.3958069658023846E-3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191-4386-9F93-0F3CB33FE3E7}"/>
            </c:ext>
          </c:extLst>
        </c:ser>
        <c:ser>
          <c:idx val="10"/>
          <c:order val="10"/>
          <c:tx>
            <c:strRef>
              <c:f>品类销售结构!$A$14</c:f>
              <c:strCache>
                <c:ptCount val="1"/>
                <c:pt idx="0">
                  <c:v>健身康复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品类销售结构!$G$3:$H$3</c:f>
              <c:strCache>
                <c:ptCount val="2"/>
                <c:pt idx="0">
                  <c:v>总体</c:v>
                </c:pt>
                <c:pt idx="1">
                  <c:v>会员</c:v>
                </c:pt>
              </c:strCache>
            </c:strRef>
          </c:cat>
          <c:val>
            <c:numRef>
              <c:f>品类销售结构!$G$14:$H$14</c:f>
              <c:numCache>
                <c:formatCode>0.0%</c:formatCode>
                <c:ptCount val="2"/>
                <c:pt idx="0">
                  <c:v>2.8200879633692561E-3</c:v>
                </c:pt>
                <c:pt idx="1">
                  <c:v>2.4426963489109447E-3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191-4386-9F93-0F3CB33FE3E7}"/>
            </c:ext>
          </c:extLst>
        </c:ser>
        <c:ser>
          <c:idx val="11"/>
          <c:order val="11"/>
          <c:tx>
            <c:strRef>
              <c:f>品类销售结构!$A$15</c:f>
              <c:strCache>
                <c:ptCount val="1"/>
                <c:pt idx="0">
                  <c:v>普通食品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品类销售结构!$G$3:$H$3</c:f>
              <c:strCache>
                <c:ptCount val="2"/>
                <c:pt idx="0">
                  <c:v>总体</c:v>
                </c:pt>
                <c:pt idx="1">
                  <c:v>会员</c:v>
                </c:pt>
              </c:strCache>
            </c:strRef>
          </c:cat>
          <c:val>
            <c:numRef>
              <c:f>品类销售结构!$G$15:$H$15</c:f>
              <c:numCache>
                <c:formatCode>0.0%</c:formatCode>
                <c:ptCount val="2"/>
                <c:pt idx="0">
                  <c:v>2.3843533453694133E-3</c:v>
                </c:pt>
                <c:pt idx="1">
                  <c:v>1.794287035426385E-3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191-4386-9F93-0F3CB33FE3E7}"/>
            </c:ext>
          </c:extLst>
        </c:ser>
        <c:ser>
          <c:idx val="12"/>
          <c:order val="12"/>
          <c:tx>
            <c:strRef>
              <c:f>品类销售结构!$A$16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品类销售结构!$G$3:$H$3</c:f>
              <c:strCache>
                <c:ptCount val="2"/>
                <c:pt idx="0">
                  <c:v>总体</c:v>
                </c:pt>
                <c:pt idx="1">
                  <c:v>会员</c:v>
                </c:pt>
              </c:strCache>
            </c:strRef>
          </c:cat>
          <c:val>
            <c:numRef>
              <c:f>品类销售结构!$G$16:$H$16</c:f>
              <c:numCache>
                <c:formatCode>0.0%</c:formatCode>
                <c:ptCount val="2"/>
                <c:pt idx="0">
                  <c:v>1.9420288904658776E-6</c:v>
                </c:pt>
                <c:pt idx="1">
                  <c:v>5.7779110020960996E-7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191-4386-9F93-0F3CB33FE3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893514271"/>
        <c:axId val="1655168623"/>
      </c:barChart>
      <c:catAx>
        <c:axId val="18935142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55168623"/>
        <c:crosses val="autoZero"/>
        <c:auto val="1"/>
        <c:lblAlgn val="ctr"/>
        <c:lblOffset val="100"/>
        <c:noMultiLvlLbl val="0"/>
      </c:catAx>
      <c:valAx>
        <c:axId val="1655168623"/>
        <c:scaling>
          <c:orientation val="minMax"/>
          <c:max val="1"/>
        </c:scaling>
        <c:delete val="1"/>
        <c:axPos val="l"/>
        <c:numFmt formatCode="0.0%" sourceLinked="1"/>
        <c:majorTickMark val="none"/>
        <c:minorTickMark val="none"/>
        <c:tickLblPos val="nextTo"/>
        <c:crossAx val="1893514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717260703598531"/>
          <c:y val="0.24700098822091771"/>
          <c:w val="0.19716403643206185"/>
          <c:h val="0.590213093960780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200" b="1" i="0" baseline="0">
                <a:effectLst/>
              </a:rPr>
              <a:t>各店型会员销售概览</a:t>
            </a:r>
            <a:endParaRPr lang="zh-CN" altLang="zh-CN" sz="1200">
              <a:effectLst/>
            </a:endParaRPr>
          </a:p>
        </c:rich>
      </c:tx>
      <c:layout>
        <c:manualLayout>
          <c:xMode val="edge"/>
          <c:yMode val="edge"/>
          <c:x val="0.23066096588589621"/>
          <c:y val="2.94000310205051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门店分析!$B$3</c:f>
              <c:strCache>
                <c:ptCount val="1"/>
                <c:pt idx="0">
                  <c:v>门店数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3314-4B9C-8F51-D2AD8F3BE1F5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314-4B9C-8F51-D2AD8F3BE1F5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3314-4B9C-8F51-D2AD8F3BE1F5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314-4B9C-8F51-D2AD8F3BE1F5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3314-4B9C-8F51-D2AD8F3BE1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门店分析!$A$4:$A$13</c:f>
              <c:strCache>
                <c:ptCount val="10"/>
                <c:pt idx="0">
                  <c:v>超特大店</c:v>
                </c:pt>
                <c:pt idx="1">
                  <c:v>特大店(特一)</c:v>
                </c:pt>
                <c:pt idx="2">
                  <c:v>特大店(特二)</c:v>
                </c:pt>
                <c:pt idx="3">
                  <c:v>大店(大一)</c:v>
                </c:pt>
                <c:pt idx="4">
                  <c:v>大店(大二)</c:v>
                </c:pt>
                <c:pt idx="5">
                  <c:v>中店(中一)</c:v>
                </c:pt>
                <c:pt idx="6">
                  <c:v>中店(中二)</c:v>
                </c:pt>
                <c:pt idx="7">
                  <c:v>小店(小一)</c:v>
                </c:pt>
                <c:pt idx="8">
                  <c:v>小店(小二)</c:v>
                </c:pt>
                <c:pt idx="9">
                  <c:v>小店(小微店)</c:v>
                </c:pt>
              </c:strCache>
            </c:strRef>
          </c:cat>
          <c:val>
            <c:numRef>
              <c:f>门店分析!$B$4:$B$13</c:f>
              <c:numCache>
                <c:formatCode>General</c:formatCode>
                <c:ptCount val="10"/>
                <c:pt idx="0">
                  <c:v>4</c:v>
                </c:pt>
                <c:pt idx="1">
                  <c:v>16</c:v>
                </c:pt>
                <c:pt idx="2">
                  <c:v>18</c:v>
                </c:pt>
                <c:pt idx="3" formatCode="#,##0">
                  <c:v>14</c:v>
                </c:pt>
                <c:pt idx="4">
                  <c:v>113</c:v>
                </c:pt>
                <c:pt idx="5">
                  <c:v>288</c:v>
                </c:pt>
                <c:pt idx="6">
                  <c:v>325</c:v>
                </c:pt>
                <c:pt idx="7">
                  <c:v>712</c:v>
                </c:pt>
                <c:pt idx="8" formatCode="#,##0">
                  <c:v>1111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14-4B9C-8F51-D2AD8F3BE1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8516799"/>
        <c:axId val="1655156143"/>
      </c:barChart>
      <c:lineChart>
        <c:grouping val="standard"/>
        <c:varyColors val="0"/>
        <c:ser>
          <c:idx val="1"/>
          <c:order val="1"/>
          <c:tx>
            <c:strRef>
              <c:f>门店分析!$C$3</c:f>
              <c:strCache>
                <c:ptCount val="1"/>
                <c:pt idx="0">
                  <c:v>会员销售占比中位数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门店分析!$A$4:$A$13</c:f>
              <c:strCache>
                <c:ptCount val="10"/>
                <c:pt idx="0">
                  <c:v>超特大店</c:v>
                </c:pt>
                <c:pt idx="1">
                  <c:v>特大店(特一)</c:v>
                </c:pt>
                <c:pt idx="2">
                  <c:v>特大店(特二)</c:v>
                </c:pt>
                <c:pt idx="3">
                  <c:v>大店(大一)</c:v>
                </c:pt>
                <c:pt idx="4">
                  <c:v>大店(大二)</c:v>
                </c:pt>
                <c:pt idx="5">
                  <c:v>中店(中一)</c:v>
                </c:pt>
                <c:pt idx="6">
                  <c:v>中店(中二)</c:v>
                </c:pt>
                <c:pt idx="7">
                  <c:v>小店(小一)</c:v>
                </c:pt>
                <c:pt idx="8">
                  <c:v>小店(小二)</c:v>
                </c:pt>
                <c:pt idx="9">
                  <c:v>小店(小微店)</c:v>
                </c:pt>
              </c:strCache>
            </c:strRef>
          </c:cat>
          <c:val>
            <c:numRef>
              <c:f>门店分析!$C$4:$C$13</c:f>
              <c:numCache>
                <c:formatCode>0%</c:formatCode>
                <c:ptCount val="10"/>
                <c:pt idx="0">
                  <c:v>0.70782161117503695</c:v>
                </c:pt>
                <c:pt idx="1">
                  <c:v>0.91073452839123903</c:v>
                </c:pt>
                <c:pt idx="2">
                  <c:v>0.90997088856923602</c:v>
                </c:pt>
                <c:pt idx="3">
                  <c:v>0.847417134149554</c:v>
                </c:pt>
                <c:pt idx="4">
                  <c:v>0.90078221331942399</c:v>
                </c:pt>
                <c:pt idx="5">
                  <c:v>0.89418899070125502</c:v>
                </c:pt>
                <c:pt idx="6">
                  <c:v>0.87866237499051203</c:v>
                </c:pt>
                <c:pt idx="7">
                  <c:v>0.85202872003205998</c:v>
                </c:pt>
                <c:pt idx="8">
                  <c:v>0.81965748324464704</c:v>
                </c:pt>
                <c:pt idx="9">
                  <c:v>0.66471481553382095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14-4B9C-8F51-D2AD8F3BE1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8511999"/>
        <c:axId val="1655159055"/>
      </c:lineChart>
      <c:catAx>
        <c:axId val="2078516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55156143"/>
        <c:crosses val="autoZero"/>
        <c:auto val="1"/>
        <c:lblAlgn val="ctr"/>
        <c:lblOffset val="100"/>
        <c:noMultiLvlLbl val="0"/>
      </c:catAx>
      <c:valAx>
        <c:axId val="1655156143"/>
        <c:scaling>
          <c:orientation val="minMax"/>
          <c:max val="115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8516799"/>
        <c:crosses val="autoZero"/>
        <c:crossBetween val="between"/>
      </c:valAx>
      <c:valAx>
        <c:axId val="1655159055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8511999"/>
        <c:crosses val="max"/>
        <c:crossBetween val="between"/>
      </c:valAx>
      <c:catAx>
        <c:axId val="207851199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5515905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4849143227074522"/>
          <c:y val="6.3977862779792227E-2"/>
          <c:w val="0.21550099966887695"/>
          <c:h val="5.21018449998469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altLang="zh-CN" sz="1200" b="1" i="0" baseline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2016-2019</a:t>
            </a:r>
            <a:r>
              <a:rPr lang="zh-CN" altLang="zh-CN" sz="1200" b="1" i="0" baseline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年各性别消费会员数</a:t>
            </a:r>
            <a:endParaRPr lang="zh-CN" altLang="zh-CN" sz="12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性别分析!$O$3</c:f>
              <c:strCache>
                <c:ptCount val="1"/>
                <c:pt idx="0">
                  <c:v>男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性别分析!$P$2:$S$2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性别分析!$P$3:$S$3</c:f>
              <c:numCache>
                <c:formatCode>#,##0</c:formatCode>
                <c:ptCount val="4"/>
                <c:pt idx="0">
                  <c:v>2998050</c:v>
                </c:pt>
                <c:pt idx="1">
                  <c:v>3728269</c:v>
                </c:pt>
                <c:pt idx="2">
                  <c:v>4830709</c:v>
                </c:pt>
                <c:pt idx="3">
                  <c:v>7130410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25-4C74-BB37-25AA78820833}"/>
            </c:ext>
          </c:extLst>
        </c:ser>
        <c:ser>
          <c:idx val="1"/>
          <c:order val="1"/>
          <c:tx>
            <c:strRef>
              <c:f>性别分析!$O$4</c:f>
              <c:strCache>
                <c:ptCount val="1"/>
                <c:pt idx="0">
                  <c:v>女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性别分析!$P$2:$S$2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性别分析!$P$4:$S$4</c:f>
              <c:numCache>
                <c:formatCode>#,##0</c:formatCode>
                <c:ptCount val="4"/>
                <c:pt idx="0">
                  <c:v>3551367</c:v>
                </c:pt>
                <c:pt idx="1">
                  <c:v>4487078</c:v>
                </c:pt>
                <c:pt idx="2">
                  <c:v>5738243</c:v>
                </c:pt>
                <c:pt idx="3">
                  <c:v>8149768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25-4C74-BB37-25AA788208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3971536"/>
        <c:axId val="2137100464"/>
      </c:lineChart>
      <c:catAx>
        <c:axId val="17839715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37100464"/>
        <c:crosses val="autoZero"/>
        <c:auto val="1"/>
        <c:lblAlgn val="ctr"/>
        <c:lblOffset val="100"/>
        <c:noMultiLvlLbl val="0"/>
      </c:catAx>
      <c:valAx>
        <c:axId val="2137100464"/>
        <c:scaling>
          <c:orientation val="minMax"/>
        </c:scaling>
        <c:delete val="1"/>
        <c:axPos val="l"/>
        <c:numFmt formatCode="#,##0_);[Red]\(#,##0\)" sourceLinked="0"/>
        <c:majorTickMark val="none"/>
        <c:minorTickMark val="none"/>
        <c:tickLblPos val="nextTo"/>
        <c:crossAx val="1783971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200" b="1" i="0" baseline="0">
                <a:effectLst/>
              </a:rPr>
              <a:t>会员消费金额分布</a:t>
            </a:r>
            <a:endParaRPr lang="zh-CN" altLang="zh-CN" sz="1200">
              <a:effectLst/>
            </a:endParaRPr>
          </a:p>
        </c:rich>
      </c:tx>
      <c:layout>
        <c:manualLayout>
          <c:xMode val="edge"/>
          <c:yMode val="edge"/>
          <c:x val="4.0888888888888891E-2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B7E-4366-A483-92FBAAEC714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B7E-4366-A483-92FBAAEC714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B7E-4366-A483-92FBAAEC714B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B7E-4366-A483-92FBAAEC714B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B7E-4366-A483-92FBAAEC714B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B7E-4366-A483-92FBAAEC714B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B7E-4366-A483-92FBAAEC714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B7E-4366-A483-92FBAAEC714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B7E-4366-A483-92FBAAEC714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BB7E-4366-A483-92FBAAEC714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BB7E-4366-A483-92FBAAEC71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消费金额与频次!$E$14:$E$20</c:f>
              <c:strCache>
                <c:ptCount val="7"/>
                <c:pt idx="0">
                  <c:v>1次</c:v>
                </c:pt>
                <c:pt idx="1">
                  <c:v>2次</c:v>
                </c:pt>
                <c:pt idx="2">
                  <c:v>3次</c:v>
                </c:pt>
                <c:pt idx="3">
                  <c:v>4-7次</c:v>
                </c:pt>
                <c:pt idx="4">
                  <c:v>8-12次</c:v>
                </c:pt>
                <c:pt idx="5">
                  <c:v>13-18次</c:v>
                </c:pt>
                <c:pt idx="6">
                  <c:v>19次以上</c:v>
                </c:pt>
              </c:strCache>
            </c:strRef>
          </c:cat>
          <c:val>
            <c:numRef>
              <c:f>消费金额与频次!$G$14:$G$20</c:f>
              <c:numCache>
                <c:formatCode>0%</c:formatCode>
                <c:ptCount val="7"/>
                <c:pt idx="0">
                  <c:v>0.36895858019200223</c:v>
                </c:pt>
                <c:pt idx="1">
                  <c:v>0.15578412068998077</c:v>
                </c:pt>
                <c:pt idx="2">
                  <c:v>9.5144667570819408E-2</c:v>
                </c:pt>
                <c:pt idx="3">
                  <c:v>0.18639822047847776</c:v>
                </c:pt>
                <c:pt idx="4">
                  <c:v>9.3569784221469623E-2</c:v>
                </c:pt>
                <c:pt idx="5">
                  <c:v>4.9777089922384457E-2</c:v>
                </c:pt>
                <c:pt idx="6">
                  <c:v>5.036753692486573E-2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B7E-4366-A483-92FBAAEC7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95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6"/>
                </a:solidFill>
              </a:ln>
              <a:effectLst/>
            </c:spPr>
            <c:trendlineType val="power"/>
            <c:dispRSqr val="1"/>
            <c:dispEq val="1"/>
            <c:trendlineLbl>
              <c:layout>
                <c:manualLayout>
                  <c:x val="-0.53850924893948748"/>
                  <c:y val="-0.1149843248760571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0" i="0" u="none" strike="noStrike" kern="1200" baseline="0">
                      <a:solidFill>
                        <a:schemeClr val="tx1"/>
                      </a:solidFill>
                      <a:latin typeface="+mn-ea"/>
                      <a:ea typeface="+mn-ea"/>
                      <a:cs typeface="+mn-cs"/>
                    </a:defRPr>
                  </a:pPr>
                  <a:endParaRPr lang="zh-CN"/>
                </a:p>
              </c:txPr>
            </c:trendlineLbl>
          </c:trendline>
          <c:xVal>
            <c:numRef>
              <c:f>消费金额与频次!$I$36:$I$160</c:f>
              <c:numCache>
                <c:formatCode>General</c:formatCode>
                <c:ptCount val="125"/>
                <c:pt idx="0">
                  <c:v>20</c:v>
                </c:pt>
                <c:pt idx="1">
                  <c:v>60</c:v>
                </c:pt>
                <c:pt idx="2">
                  <c:v>100</c:v>
                </c:pt>
                <c:pt idx="3">
                  <c:v>140</c:v>
                </c:pt>
                <c:pt idx="4">
                  <c:v>180</c:v>
                </c:pt>
                <c:pt idx="5">
                  <c:v>220</c:v>
                </c:pt>
                <c:pt idx="6">
                  <c:v>260</c:v>
                </c:pt>
                <c:pt idx="7" formatCode="#,##0">
                  <c:v>300</c:v>
                </c:pt>
                <c:pt idx="8" formatCode="#,##0">
                  <c:v>340</c:v>
                </c:pt>
                <c:pt idx="9">
                  <c:v>380</c:v>
                </c:pt>
                <c:pt idx="10" formatCode="#,##0">
                  <c:v>420</c:v>
                </c:pt>
                <c:pt idx="11">
                  <c:v>460</c:v>
                </c:pt>
                <c:pt idx="12">
                  <c:v>500</c:v>
                </c:pt>
                <c:pt idx="13">
                  <c:v>540</c:v>
                </c:pt>
                <c:pt idx="14">
                  <c:v>580</c:v>
                </c:pt>
                <c:pt idx="15">
                  <c:v>620</c:v>
                </c:pt>
                <c:pt idx="16">
                  <c:v>660</c:v>
                </c:pt>
                <c:pt idx="17">
                  <c:v>700</c:v>
                </c:pt>
                <c:pt idx="18" formatCode="#,##0">
                  <c:v>740</c:v>
                </c:pt>
                <c:pt idx="19" formatCode="#,##0">
                  <c:v>780</c:v>
                </c:pt>
                <c:pt idx="20" formatCode="#,##0">
                  <c:v>820</c:v>
                </c:pt>
                <c:pt idx="21" formatCode="#,##0">
                  <c:v>860</c:v>
                </c:pt>
                <c:pt idx="22" formatCode="#,##0">
                  <c:v>900</c:v>
                </c:pt>
                <c:pt idx="23">
                  <c:v>940</c:v>
                </c:pt>
                <c:pt idx="24">
                  <c:v>980</c:v>
                </c:pt>
                <c:pt idx="25" formatCode="#,##0">
                  <c:v>1020</c:v>
                </c:pt>
                <c:pt idx="26" formatCode="#,##0">
                  <c:v>1060</c:v>
                </c:pt>
                <c:pt idx="27" formatCode="#,##0">
                  <c:v>1100</c:v>
                </c:pt>
                <c:pt idx="28" formatCode="#,##0">
                  <c:v>1140</c:v>
                </c:pt>
                <c:pt idx="29" formatCode="#,##0">
                  <c:v>1180</c:v>
                </c:pt>
                <c:pt idx="30" formatCode="#,##0">
                  <c:v>1220</c:v>
                </c:pt>
                <c:pt idx="31" formatCode="#,##0">
                  <c:v>1260</c:v>
                </c:pt>
                <c:pt idx="32" formatCode="#,##0">
                  <c:v>1300</c:v>
                </c:pt>
                <c:pt idx="33" formatCode="#,##0">
                  <c:v>1340</c:v>
                </c:pt>
                <c:pt idx="34" formatCode="#,##0">
                  <c:v>1380</c:v>
                </c:pt>
                <c:pt idx="35" formatCode="#,##0">
                  <c:v>1420</c:v>
                </c:pt>
                <c:pt idx="36" formatCode="#,##0">
                  <c:v>1460</c:v>
                </c:pt>
                <c:pt idx="37" formatCode="#,##0">
                  <c:v>1500</c:v>
                </c:pt>
                <c:pt idx="38" formatCode="#,##0">
                  <c:v>1540</c:v>
                </c:pt>
                <c:pt idx="39" formatCode="#,##0">
                  <c:v>1580</c:v>
                </c:pt>
                <c:pt idx="40" formatCode="#,##0">
                  <c:v>1620</c:v>
                </c:pt>
                <c:pt idx="41" formatCode="#,##0">
                  <c:v>1660</c:v>
                </c:pt>
                <c:pt idx="42" formatCode="#,##0">
                  <c:v>1700</c:v>
                </c:pt>
                <c:pt idx="43" formatCode="#,##0">
                  <c:v>1740</c:v>
                </c:pt>
                <c:pt idx="44" formatCode="#,##0">
                  <c:v>1780</c:v>
                </c:pt>
                <c:pt idx="45" formatCode="#,##0">
                  <c:v>1820</c:v>
                </c:pt>
                <c:pt idx="46" formatCode="#,##0">
                  <c:v>1860</c:v>
                </c:pt>
                <c:pt idx="47" formatCode="#,##0">
                  <c:v>1900</c:v>
                </c:pt>
                <c:pt idx="48" formatCode="#,##0">
                  <c:v>1940</c:v>
                </c:pt>
                <c:pt idx="49" formatCode="#,##0">
                  <c:v>1980</c:v>
                </c:pt>
                <c:pt idx="50" formatCode="#,##0">
                  <c:v>2020</c:v>
                </c:pt>
                <c:pt idx="51" formatCode="#,##0">
                  <c:v>2060</c:v>
                </c:pt>
                <c:pt idx="52" formatCode="#,##0">
                  <c:v>2100</c:v>
                </c:pt>
                <c:pt idx="53" formatCode="#,##0">
                  <c:v>2140</c:v>
                </c:pt>
                <c:pt idx="54" formatCode="#,##0">
                  <c:v>2180</c:v>
                </c:pt>
                <c:pt idx="55" formatCode="#,##0">
                  <c:v>2220</c:v>
                </c:pt>
                <c:pt idx="56" formatCode="#,##0">
                  <c:v>2260</c:v>
                </c:pt>
                <c:pt idx="57" formatCode="#,##0">
                  <c:v>2300</c:v>
                </c:pt>
                <c:pt idx="58" formatCode="#,##0">
                  <c:v>2340</c:v>
                </c:pt>
                <c:pt idx="59" formatCode="#,##0">
                  <c:v>2380</c:v>
                </c:pt>
                <c:pt idx="60" formatCode="#,##0">
                  <c:v>2420</c:v>
                </c:pt>
                <c:pt idx="61" formatCode="#,##0">
                  <c:v>2460</c:v>
                </c:pt>
                <c:pt idx="62" formatCode="#,##0">
                  <c:v>2500</c:v>
                </c:pt>
                <c:pt idx="63" formatCode="#,##0">
                  <c:v>2540</c:v>
                </c:pt>
                <c:pt idx="64" formatCode="#,##0">
                  <c:v>2580</c:v>
                </c:pt>
                <c:pt idx="65" formatCode="#,##0">
                  <c:v>2620</c:v>
                </c:pt>
                <c:pt idx="66" formatCode="#,##0">
                  <c:v>2660</c:v>
                </c:pt>
                <c:pt idx="67" formatCode="#,##0">
                  <c:v>2700</c:v>
                </c:pt>
                <c:pt idx="68" formatCode="#,##0">
                  <c:v>2740</c:v>
                </c:pt>
                <c:pt idx="69" formatCode="#,##0">
                  <c:v>2780</c:v>
                </c:pt>
                <c:pt idx="70" formatCode="#,##0">
                  <c:v>2820</c:v>
                </c:pt>
                <c:pt idx="71" formatCode="#,##0">
                  <c:v>2860</c:v>
                </c:pt>
                <c:pt idx="72" formatCode="#,##0">
                  <c:v>2900</c:v>
                </c:pt>
                <c:pt idx="73" formatCode="#,##0">
                  <c:v>2940</c:v>
                </c:pt>
                <c:pt idx="74" formatCode="#,##0">
                  <c:v>2980</c:v>
                </c:pt>
                <c:pt idx="75" formatCode="#,##0">
                  <c:v>3020</c:v>
                </c:pt>
                <c:pt idx="76" formatCode="#,##0">
                  <c:v>3060</c:v>
                </c:pt>
                <c:pt idx="77" formatCode="#,##0">
                  <c:v>3100</c:v>
                </c:pt>
                <c:pt idx="78" formatCode="#,##0">
                  <c:v>3140</c:v>
                </c:pt>
                <c:pt idx="79" formatCode="#,##0">
                  <c:v>3180</c:v>
                </c:pt>
                <c:pt idx="80" formatCode="#,##0">
                  <c:v>3220</c:v>
                </c:pt>
                <c:pt idx="81" formatCode="#,##0">
                  <c:v>3260</c:v>
                </c:pt>
                <c:pt idx="82" formatCode="#,##0">
                  <c:v>3300</c:v>
                </c:pt>
                <c:pt idx="83" formatCode="#,##0">
                  <c:v>3340</c:v>
                </c:pt>
                <c:pt idx="84" formatCode="#,##0">
                  <c:v>3380</c:v>
                </c:pt>
                <c:pt idx="85" formatCode="#,##0">
                  <c:v>3420</c:v>
                </c:pt>
                <c:pt idx="86" formatCode="#,##0">
                  <c:v>3460</c:v>
                </c:pt>
                <c:pt idx="87" formatCode="#,##0">
                  <c:v>3500</c:v>
                </c:pt>
                <c:pt idx="88" formatCode="#,##0">
                  <c:v>3540</c:v>
                </c:pt>
                <c:pt idx="89" formatCode="#,##0">
                  <c:v>3580</c:v>
                </c:pt>
                <c:pt idx="90" formatCode="#,##0">
                  <c:v>3620</c:v>
                </c:pt>
                <c:pt idx="91" formatCode="#,##0">
                  <c:v>3660</c:v>
                </c:pt>
                <c:pt idx="92" formatCode="#,##0">
                  <c:v>3700</c:v>
                </c:pt>
                <c:pt idx="93" formatCode="#,##0">
                  <c:v>3740</c:v>
                </c:pt>
                <c:pt idx="94" formatCode="#,##0">
                  <c:v>3780</c:v>
                </c:pt>
                <c:pt idx="95" formatCode="#,##0">
                  <c:v>3820</c:v>
                </c:pt>
                <c:pt idx="96" formatCode="#,##0">
                  <c:v>3860</c:v>
                </c:pt>
                <c:pt idx="97" formatCode="#,##0">
                  <c:v>3900</c:v>
                </c:pt>
                <c:pt idx="98" formatCode="#,##0">
                  <c:v>3940</c:v>
                </c:pt>
                <c:pt idx="99" formatCode="#,##0">
                  <c:v>3980</c:v>
                </c:pt>
                <c:pt idx="100" formatCode="#,##0">
                  <c:v>4020</c:v>
                </c:pt>
                <c:pt idx="101" formatCode="#,##0">
                  <c:v>4060</c:v>
                </c:pt>
                <c:pt idx="102" formatCode="#,##0">
                  <c:v>4100</c:v>
                </c:pt>
                <c:pt idx="103" formatCode="#,##0">
                  <c:v>4140</c:v>
                </c:pt>
                <c:pt idx="104" formatCode="#,##0">
                  <c:v>4180</c:v>
                </c:pt>
                <c:pt idx="105" formatCode="#,##0">
                  <c:v>4220</c:v>
                </c:pt>
                <c:pt idx="106" formatCode="#,##0">
                  <c:v>4260</c:v>
                </c:pt>
                <c:pt idx="107" formatCode="#,##0">
                  <c:v>4300</c:v>
                </c:pt>
                <c:pt idx="108" formatCode="#,##0">
                  <c:v>4340</c:v>
                </c:pt>
                <c:pt idx="109" formatCode="#,##0">
                  <c:v>4380</c:v>
                </c:pt>
                <c:pt idx="110" formatCode="#,##0">
                  <c:v>4420</c:v>
                </c:pt>
                <c:pt idx="111" formatCode="#,##0">
                  <c:v>4460</c:v>
                </c:pt>
                <c:pt idx="112" formatCode="#,##0">
                  <c:v>4500</c:v>
                </c:pt>
                <c:pt idx="113" formatCode="#,##0">
                  <c:v>4540</c:v>
                </c:pt>
                <c:pt idx="114" formatCode="#,##0">
                  <c:v>4580</c:v>
                </c:pt>
                <c:pt idx="115" formatCode="#,##0">
                  <c:v>4620</c:v>
                </c:pt>
                <c:pt idx="116" formatCode="#,##0">
                  <c:v>4660</c:v>
                </c:pt>
                <c:pt idx="117" formatCode="#,##0">
                  <c:v>4700</c:v>
                </c:pt>
                <c:pt idx="118" formatCode="#,##0">
                  <c:v>4740</c:v>
                </c:pt>
                <c:pt idx="119" formatCode="#,##0">
                  <c:v>4780</c:v>
                </c:pt>
                <c:pt idx="120" formatCode="#,##0">
                  <c:v>4820</c:v>
                </c:pt>
                <c:pt idx="121" formatCode="#,##0">
                  <c:v>4860</c:v>
                </c:pt>
                <c:pt idx="122" formatCode="#,##0">
                  <c:v>4900</c:v>
                </c:pt>
                <c:pt idx="123" formatCode="#,##0">
                  <c:v>4940</c:v>
                </c:pt>
                <c:pt idx="124" formatCode="#,##0">
                  <c:v>4980</c:v>
                </c:pt>
              </c:numCache>
            </c:numRef>
          </c:xVal>
          <c:yVal>
            <c:numRef>
              <c:f>消费金额与频次!$J$36:$J$160</c:f>
              <c:numCache>
                <c:formatCode>#,##0</c:formatCode>
                <c:ptCount val="125"/>
                <c:pt idx="0">
                  <c:v>2279369</c:v>
                </c:pt>
                <c:pt idx="1">
                  <c:v>1744134</c:v>
                </c:pt>
                <c:pt idx="2">
                  <c:v>1144878</c:v>
                </c:pt>
                <c:pt idx="3">
                  <c:v>776347</c:v>
                </c:pt>
                <c:pt idx="4">
                  <c:v>594457</c:v>
                </c:pt>
                <c:pt idx="5">
                  <c:v>465639</c:v>
                </c:pt>
                <c:pt idx="6">
                  <c:v>382465</c:v>
                </c:pt>
                <c:pt idx="7">
                  <c:v>327926</c:v>
                </c:pt>
                <c:pt idx="8">
                  <c:v>277672</c:v>
                </c:pt>
                <c:pt idx="9">
                  <c:v>242356</c:v>
                </c:pt>
                <c:pt idx="10">
                  <c:v>208822</c:v>
                </c:pt>
                <c:pt idx="11">
                  <c:v>185396</c:v>
                </c:pt>
                <c:pt idx="12">
                  <c:v>166774</c:v>
                </c:pt>
                <c:pt idx="13">
                  <c:v>147164</c:v>
                </c:pt>
                <c:pt idx="14">
                  <c:v>133894</c:v>
                </c:pt>
                <c:pt idx="15">
                  <c:v>120174</c:v>
                </c:pt>
                <c:pt idx="16">
                  <c:v>110059</c:v>
                </c:pt>
                <c:pt idx="17">
                  <c:v>100231</c:v>
                </c:pt>
                <c:pt idx="18">
                  <c:v>91052</c:v>
                </c:pt>
                <c:pt idx="19">
                  <c:v>84533</c:v>
                </c:pt>
                <c:pt idx="20">
                  <c:v>77779</c:v>
                </c:pt>
                <c:pt idx="21">
                  <c:v>72855</c:v>
                </c:pt>
                <c:pt idx="22">
                  <c:v>68584</c:v>
                </c:pt>
                <c:pt idx="23">
                  <c:v>63628</c:v>
                </c:pt>
                <c:pt idx="24">
                  <c:v>59783</c:v>
                </c:pt>
                <c:pt idx="25">
                  <c:v>55753</c:v>
                </c:pt>
                <c:pt idx="26">
                  <c:v>51854</c:v>
                </c:pt>
                <c:pt idx="27">
                  <c:v>49186</c:v>
                </c:pt>
                <c:pt idx="28">
                  <c:v>45433</c:v>
                </c:pt>
                <c:pt idx="29">
                  <c:v>43272</c:v>
                </c:pt>
                <c:pt idx="30">
                  <c:v>40752</c:v>
                </c:pt>
                <c:pt idx="31">
                  <c:v>38510</c:v>
                </c:pt>
                <c:pt idx="32">
                  <c:v>36234</c:v>
                </c:pt>
                <c:pt idx="33">
                  <c:v>33853</c:v>
                </c:pt>
                <c:pt idx="34">
                  <c:v>32118</c:v>
                </c:pt>
                <c:pt idx="35">
                  <c:v>30367</c:v>
                </c:pt>
                <c:pt idx="36">
                  <c:v>28954</c:v>
                </c:pt>
                <c:pt idx="37">
                  <c:v>27652</c:v>
                </c:pt>
                <c:pt idx="38">
                  <c:v>25897</c:v>
                </c:pt>
                <c:pt idx="39">
                  <c:v>24835</c:v>
                </c:pt>
                <c:pt idx="40">
                  <c:v>23200</c:v>
                </c:pt>
                <c:pt idx="41">
                  <c:v>22308</c:v>
                </c:pt>
                <c:pt idx="42">
                  <c:v>21344</c:v>
                </c:pt>
                <c:pt idx="43">
                  <c:v>20376</c:v>
                </c:pt>
                <c:pt idx="44">
                  <c:v>19663</c:v>
                </c:pt>
                <c:pt idx="45">
                  <c:v>18903</c:v>
                </c:pt>
                <c:pt idx="46">
                  <c:v>17983</c:v>
                </c:pt>
                <c:pt idx="47">
                  <c:v>17559</c:v>
                </c:pt>
                <c:pt idx="48">
                  <c:v>16408</c:v>
                </c:pt>
                <c:pt idx="49">
                  <c:v>15826</c:v>
                </c:pt>
                <c:pt idx="50">
                  <c:v>15199</c:v>
                </c:pt>
                <c:pt idx="51">
                  <c:v>14566</c:v>
                </c:pt>
                <c:pt idx="52">
                  <c:v>13922</c:v>
                </c:pt>
                <c:pt idx="53">
                  <c:v>13417</c:v>
                </c:pt>
                <c:pt idx="54">
                  <c:v>12612</c:v>
                </c:pt>
                <c:pt idx="55">
                  <c:v>12335</c:v>
                </c:pt>
                <c:pt idx="56">
                  <c:v>11692</c:v>
                </c:pt>
                <c:pt idx="57">
                  <c:v>11323</c:v>
                </c:pt>
                <c:pt idx="58">
                  <c:v>10620</c:v>
                </c:pt>
                <c:pt idx="59">
                  <c:v>10614</c:v>
                </c:pt>
                <c:pt idx="60">
                  <c:v>10019</c:v>
                </c:pt>
                <c:pt idx="61">
                  <c:v>9628</c:v>
                </c:pt>
                <c:pt idx="62">
                  <c:v>9287</c:v>
                </c:pt>
                <c:pt idx="63">
                  <c:v>8704</c:v>
                </c:pt>
                <c:pt idx="64">
                  <c:v>8813</c:v>
                </c:pt>
                <c:pt idx="65">
                  <c:v>8367</c:v>
                </c:pt>
                <c:pt idx="66">
                  <c:v>8096</c:v>
                </c:pt>
                <c:pt idx="67">
                  <c:v>8023</c:v>
                </c:pt>
                <c:pt idx="68">
                  <c:v>7441</c:v>
                </c:pt>
                <c:pt idx="69">
                  <c:v>7179</c:v>
                </c:pt>
                <c:pt idx="70">
                  <c:v>7136</c:v>
                </c:pt>
                <c:pt idx="71">
                  <c:v>6734</c:v>
                </c:pt>
                <c:pt idx="72">
                  <c:v>6549</c:v>
                </c:pt>
                <c:pt idx="73">
                  <c:v>6257</c:v>
                </c:pt>
                <c:pt idx="74">
                  <c:v>6067</c:v>
                </c:pt>
                <c:pt idx="75">
                  <c:v>5841</c:v>
                </c:pt>
                <c:pt idx="76">
                  <c:v>5767</c:v>
                </c:pt>
                <c:pt idx="77">
                  <c:v>5529</c:v>
                </c:pt>
                <c:pt idx="78">
                  <c:v>5385</c:v>
                </c:pt>
                <c:pt idx="79">
                  <c:v>5190</c:v>
                </c:pt>
                <c:pt idx="80">
                  <c:v>4972</c:v>
                </c:pt>
                <c:pt idx="81">
                  <c:v>4967</c:v>
                </c:pt>
                <c:pt idx="82">
                  <c:v>4581</c:v>
                </c:pt>
                <c:pt idx="83">
                  <c:v>4674</c:v>
                </c:pt>
                <c:pt idx="84">
                  <c:v>4374</c:v>
                </c:pt>
                <c:pt idx="85">
                  <c:v>4427</c:v>
                </c:pt>
                <c:pt idx="86">
                  <c:v>4055</c:v>
                </c:pt>
                <c:pt idx="87">
                  <c:v>4031</c:v>
                </c:pt>
                <c:pt idx="88">
                  <c:v>3920</c:v>
                </c:pt>
                <c:pt idx="89">
                  <c:v>3854</c:v>
                </c:pt>
                <c:pt idx="90">
                  <c:v>3783</c:v>
                </c:pt>
                <c:pt idx="91">
                  <c:v>3642</c:v>
                </c:pt>
                <c:pt idx="92">
                  <c:v>3606</c:v>
                </c:pt>
                <c:pt idx="93">
                  <c:v>3365</c:v>
                </c:pt>
                <c:pt idx="94">
                  <c:v>3333</c:v>
                </c:pt>
                <c:pt idx="95">
                  <c:v>3319</c:v>
                </c:pt>
                <c:pt idx="96">
                  <c:v>3270</c:v>
                </c:pt>
                <c:pt idx="97">
                  <c:v>3099</c:v>
                </c:pt>
                <c:pt idx="98">
                  <c:v>3069</c:v>
                </c:pt>
                <c:pt idx="99">
                  <c:v>3039</c:v>
                </c:pt>
                <c:pt idx="100">
                  <c:v>3133</c:v>
                </c:pt>
                <c:pt idx="101">
                  <c:v>2782</c:v>
                </c:pt>
                <c:pt idx="102">
                  <c:v>2756</c:v>
                </c:pt>
                <c:pt idx="103">
                  <c:v>2685</c:v>
                </c:pt>
                <c:pt idx="104">
                  <c:v>2624</c:v>
                </c:pt>
                <c:pt idx="105">
                  <c:v>2425</c:v>
                </c:pt>
                <c:pt idx="106">
                  <c:v>2321</c:v>
                </c:pt>
                <c:pt idx="107">
                  <c:v>2319</c:v>
                </c:pt>
                <c:pt idx="108">
                  <c:v>2219</c:v>
                </c:pt>
                <c:pt idx="109">
                  <c:v>2219</c:v>
                </c:pt>
                <c:pt idx="110">
                  <c:v>2199</c:v>
                </c:pt>
                <c:pt idx="111">
                  <c:v>2130</c:v>
                </c:pt>
                <c:pt idx="112">
                  <c:v>1972</c:v>
                </c:pt>
                <c:pt idx="113">
                  <c:v>2039</c:v>
                </c:pt>
                <c:pt idx="114">
                  <c:v>1950</c:v>
                </c:pt>
                <c:pt idx="115">
                  <c:v>1902</c:v>
                </c:pt>
                <c:pt idx="116">
                  <c:v>1868</c:v>
                </c:pt>
                <c:pt idx="117">
                  <c:v>1774</c:v>
                </c:pt>
                <c:pt idx="118">
                  <c:v>1720</c:v>
                </c:pt>
                <c:pt idx="119">
                  <c:v>1709</c:v>
                </c:pt>
                <c:pt idx="120">
                  <c:v>1612</c:v>
                </c:pt>
                <c:pt idx="121">
                  <c:v>1571</c:v>
                </c:pt>
                <c:pt idx="122">
                  <c:v>1577</c:v>
                </c:pt>
                <c:pt idx="123">
                  <c:v>1481</c:v>
                </c:pt>
                <c:pt idx="124">
                  <c:v>1492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47-42DF-9628-9F04AA8DE4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5990671"/>
        <c:axId val="1556083231"/>
      </c:scatterChart>
      <c:valAx>
        <c:axId val="1695990671"/>
        <c:scaling>
          <c:orientation val="minMax"/>
          <c:max val="500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pPr>
            <a:endParaRPr lang="zh-CN"/>
          </a:p>
        </c:txPr>
        <c:crossAx val="1556083231"/>
        <c:crosses val="autoZero"/>
        <c:crossBetween val="midCat"/>
      </c:valAx>
      <c:valAx>
        <c:axId val="1556083231"/>
        <c:scaling>
          <c:orientation val="minMax"/>
          <c:max val="100000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pPr>
            <a:endParaRPr lang="zh-CN"/>
          </a:p>
        </c:txPr>
        <c:crossAx val="1695990671"/>
        <c:crosses val="autoZero"/>
        <c:crossBetween val="midCat"/>
      </c:valAx>
      <c:spPr>
        <a:noFill/>
        <a:ln>
          <a:solidFill>
            <a:schemeClr val="bg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200" b="1" i="0" baseline="0">
                <a:effectLst/>
              </a:rPr>
              <a:t>会员消费频次分布</a:t>
            </a:r>
            <a:endParaRPr lang="zh-CN" altLang="zh-CN" sz="1200">
              <a:effectLst/>
            </a:endParaRPr>
          </a:p>
        </c:rich>
      </c:tx>
      <c:layout>
        <c:manualLayout>
          <c:xMode val="edge"/>
          <c:yMode val="edge"/>
          <c:x val="2.4222222222222218E-2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3959148973782351"/>
          <c:y val="0.30795754973208095"/>
          <c:w val="0.38261809796852714"/>
          <c:h val="0.59336785184547158"/>
        </c:manualLayout>
      </c:layout>
      <c:pieChart>
        <c:varyColors val="1"/>
        <c:ser>
          <c:idx val="0"/>
          <c:order val="0"/>
          <c:spPr>
            <a:ln w="6350"/>
          </c:spPr>
          <c:dPt>
            <c:idx val="0"/>
            <c:bubble3D val="0"/>
            <c:spPr>
              <a:solidFill>
                <a:schemeClr val="accent1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05D-4F88-B15F-D9583B5B4BB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05D-4F88-B15F-D9583B5B4BB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05D-4F88-B15F-D9583B5B4BB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05D-4F88-B15F-D9583B5B4BB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05D-4F88-B15F-D9583B5B4BB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05D-4F88-B15F-D9583B5B4BB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05D-4F88-B15F-D9583B5B4BB4}"/>
              </c:ext>
            </c:extLst>
          </c:dPt>
          <c:dLbls>
            <c:dLbl>
              <c:idx val="0"/>
              <c:layout>
                <c:manualLayout>
                  <c:x val="-8.0555555555555658E-2"/>
                  <c:y val="-2.27712160979877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0" tIns="0" rIns="0" bIns="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005D-4F88-B15F-D9583B5B4BB4}"/>
                </c:ext>
              </c:extLst>
            </c:dLbl>
            <c:dLbl>
              <c:idx val="1"/>
              <c:layout>
                <c:manualLayout>
                  <c:x val="5.2777777777777674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0" tIns="0" rIns="0" bIns="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005D-4F88-B15F-D9583B5B4BB4}"/>
                </c:ext>
              </c:extLst>
            </c:dLbl>
            <c:dLbl>
              <c:idx val="2"/>
              <c:layout>
                <c:manualLayout>
                  <c:x val="6.3888888888888787E-2"/>
                  <c:y val="5.092592592592592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0" tIns="0" rIns="0" bIns="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005D-4F88-B15F-D9583B5B4BB4}"/>
                </c:ext>
              </c:extLst>
            </c:dLbl>
            <c:dLbl>
              <c:idx val="3"/>
              <c:layout>
                <c:manualLayout>
                  <c:x val="3.1397634591685326E-2"/>
                  <c:y val="-9.567147860468153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0" tIns="0" rIns="0" bIns="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7-005D-4F88-B15F-D9583B5B4BB4}"/>
                </c:ext>
              </c:extLst>
            </c:dLbl>
            <c:dLbl>
              <c:idx val="4"/>
              <c:layout>
                <c:manualLayout>
                  <c:x val="-8.1517511528582387E-3"/>
                  <c:y val="-0.1213542889506029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05D-4F88-B15F-D9583B5B4B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square" lIns="0" tIns="0" rIns="0" bIns="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消费金额与频次!$A$14:$A$20</c:f>
              <c:strCache>
                <c:ptCount val="7"/>
                <c:pt idx="0">
                  <c:v>2000元以上</c:v>
                </c:pt>
                <c:pt idx="1">
                  <c:v>1000-2000元</c:v>
                </c:pt>
                <c:pt idx="2">
                  <c:v>500-1000元</c:v>
                </c:pt>
                <c:pt idx="3">
                  <c:v>200-500元</c:v>
                </c:pt>
                <c:pt idx="4">
                  <c:v>100-200元</c:v>
                </c:pt>
                <c:pt idx="5">
                  <c:v>50-100元</c:v>
                </c:pt>
                <c:pt idx="6">
                  <c:v>50元以下</c:v>
                </c:pt>
              </c:strCache>
            </c:strRef>
          </c:cat>
          <c:val>
            <c:numRef>
              <c:f>消费金额与频次!$C$14:$C$20</c:f>
              <c:numCache>
                <c:formatCode>0%</c:formatCode>
                <c:ptCount val="7"/>
                <c:pt idx="0">
                  <c:v>4.2525072517041469E-2</c:v>
                </c:pt>
                <c:pt idx="1">
                  <c:v>6.7864261810125961E-2</c:v>
                </c:pt>
                <c:pt idx="2">
                  <c:v>0.10835091830753563</c:v>
                </c:pt>
                <c:pt idx="3">
                  <c:v>0.19477438739892836</c:v>
                </c:pt>
                <c:pt idx="4">
                  <c:v>0.16864059624317465</c:v>
                </c:pt>
                <c:pt idx="5">
                  <c:v>0.16845461036002229</c:v>
                </c:pt>
                <c:pt idx="6">
                  <c:v>0.24939015336317163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05D-4F88-B15F-D9583B5B4B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1" dirty="0"/>
              <a:t>会员注册渠道分布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注册渠道!$B$15</c:f>
              <c:strCache>
                <c:ptCount val="1"/>
                <c:pt idx="0">
                  <c:v>门店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注册渠道!$A$16:$A$17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注册渠道!$B$16:$B$17</c:f>
              <c:numCache>
                <c:formatCode>0%</c:formatCode>
                <c:ptCount val="2"/>
                <c:pt idx="0">
                  <c:v>0.5287054248547397</c:v>
                </c:pt>
                <c:pt idx="1">
                  <c:v>0.45199598512567735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A2-4D85-B42D-C178B05BD89A}"/>
            </c:ext>
          </c:extLst>
        </c:ser>
        <c:ser>
          <c:idx val="1"/>
          <c:order val="1"/>
          <c:tx>
            <c:strRef>
              <c:f>注册渠道!$C$15</c:f>
              <c:strCache>
                <c:ptCount val="1"/>
                <c:pt idx="0">
                  <c:v>支付宝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注册渠道!$A$16:$A$17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注册渠道!$C$16:$C$17</c:f>
              <c:numCache>
                <c:formatCode>0%</c:formatCode>
                <c:ptCount val="2"/>
                <c:pt idx="0">
                  <c:v>0.28771645049979316</c:v>
                </c:pt>
                <c:pt idx="1">
                  <c:v>0.40725548317756238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A2-4D85-B42D-C178B05BD89A}"/>
            </c:ext>
          </c:extLst>
        </c:ser>
        <c:ser>
          <c:idx val="2"/>
          <c:order val="2"/>
          <c:tx>
            <c:strRef>
              <c:f>注册渠道!$D$15</c:f>
              <c:strCache>
                <c:ptCount val="1"/>
                <c:pt idx="0">
                  <c:v>微信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注册渠道!$A$16:$A$17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注册渠道!$D$16:$D$17</c:f>
              <c:numCache>
                <c:formatCode>0%</c:formatCode>
                <c:ptCount val="2"/>
                <c:pt idx="0">
                  <c:v>0.15113930501957457</c:v>
                </c:pt>
                <c:pt idx="1">
                  <c:v>0.1232123245475177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A2-4D85-B42D-C178B05BD89A}"/>
            </c:ext>
          </c:extLst>
        </c:ser>
        <c:ser>
          <c:idx val="3"/>
          <c:order val="3"/>
          <c:tx>
            <c:strRef>
              <c:f>注册渠道!$E$15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注册渠道!$A$16:$A$17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注册渠道!$E$16:$E$17</c:f>
              <c:numCache>
                <c:formatCode>0%</c:formatCode>
                <c:ptCount val="2"/>
                <c:pt idx="0">
                  <c:v>3.2438819625892547E-2</c:v>
                </c:pt>
                <c:pt idx="1">
                  <c:v>1.7536207149242547E-2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8A2-4D85-B42D-C178B05BD8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76008479"/>
        <c:axId val="872085279"/>
      </c:barChart>
      <c:catAx>
        <c:axId val="77600847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2085279"/>
        <c:crosses val="autoZero"/>
        <c:auto val="1"/>
        <c:lblAlgn val="ctr"/>
        <c:lblOffset val="100"/>
        <c:noMultiLvlLbl val="0"/>
      </c:catAx>
      <c:valAx>
        <c:axId val="872085279"/>
        <c:scaling>
          <c:orientation val="minMax"/>
          <c:max val="1"/>
        </c:scaling>
        <c:delete val="1"/>
        <c:axPos val="l"/>
        <c:numFmt formatCode="0%" sourceLinked="1"/>
        <c:majorTickMark val="out"/>
        <c:minorTickMark val="none"/>
        <c:tickLblPos val="nextTo"/>
        <c:crossAx val="776008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1"/>
              <a:t>其它渠道分布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07F-4A5A-B862-0D1AF0776EC8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07F-4A5A-B862-0D1AF0776EC8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07F-4A5A-B862-0D1AF0776EC8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07F-4A5A-B862-0D1AF0776EC8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07F-4A5A-B862-0D1AF0776EC8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07F-4A5A-B862-0D1AF0776EC8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07F-4A5A-B862-0D1AF0776EC8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07F-4A5A-B862-0D1AF0776EC8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07F-4A5A-B862-0D1AF0776EC8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07F-4A5A-B862-0D1AF0776EC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007F-4A5A-B862-0D1AF0776EC8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007F-4A5A-B862-0D1AF0776EC8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007F-4A5A-B862-0D1AF0776EC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07F-4A5A-B862-0D1AF0776EC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07F-4A5A-B862-0D1AF0776EC8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07F-4A5A-B862-0D1AF0776E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注册渠道!$H$4:$H$16</c:f>
              <c:strCache>
                <c:ptCount val="13"/>
                <c:pt idx="0">
                  <c:v>杏仁</c:v>
                </c:pt>
                <c:pt idx="1">
                  <c:v>益丰精选</c:v>
                </c:pt>
                <c:pt idx="2">
                  <c:v>领券小程序</c:v>
                </c:pt>
                <c:pt idx="3">
                  <c:v>春雨医生</c:v>
                </c:pt>
                <c:pt idx="4">
                  <c:v>哥伦布</c:v>
                </c:pt>
                <c:pt idx="5">
                  <c:v>积分商城</c:v>
                </c:pt>
                <c:pt idx="6">
                  <c:v>O2O</c:v>
                </c:pt>
                <c:pt idx="7">
                  <c:v>春雨医生微信端</c:v>
                </c:pt>
                <c:pt idx="8">
                  <c:v>定制购</c:v>
                </c:pt>
                <c:pt idx="9">
                  <c:v>益客多</c:v>
                </c:pt>
                <c:pt idx="10">
                  <c:v>药师咨询</c:v>
                </c:pt>
                <c:pt idx="11">
                  <c:v>爆品推荐</c:v>
                </c:pt>
                <c:pt idx="12">
                  <c:v>联合医生</c:v>
                </c:pt>
              </c:strCache>
            </c:strRef>
          </c:cat>
          <c:val>
            <c:numRef>
              <c:f>注册渠道!$J$4:$J$16</c:f>
              <c:numCache>
                <c:formatCode>0.0%</c:formatCode>
                <c:ptCount val="13"/>
                <c:pt idx="0">
                  <c:v>0.58185951309695616</c:v>
                </c:pt>
                <c:pt idx="1">
                  <c:v>0.12810209683352669</c:v>
                </c:pt>
                <c:pt idx="2">
                  <c:v>9.1117462293783077E-2</c:v>
                </c:pt>
                <c:pt idx="3">
                  <c:v>7.8959034871765851E-2</c:v>
                </c:pt>
                <c:pt idx="4">
                  <c:v>4.5256892762481488E-2</c:v>
                </c:pt>
                <c:pt idx="5">
                  <c:v>3.8588150956922002E-2</c:v>
                </c:pt>
                <c:pt idx="6">
                  <c:v>2.5458181235084937E-2</c:v>
                </c:pt>
                <c:pt idx="7">
                  <c:v>3.178735485818312E-3</c:v>
                </c:pt>
                <c:pt idx="8">
                  <c:v>2.0562739937934481E-3</c:v>
                </c:pt>
                <c:pt idx="9">
                  <c:v>1.7638680588962148E-3</c:v>
                </c:pt>
                <c:pt idx="10">
                  <c:v>1.4242998764349114E-3</c:v>
                </c:pt>
                <c:pt idx="11">
                  <c:v>1.1601912900761199E-3</c:v>
                </c:pt>
                <c:pt idx="12">
                  <c:v>1.0752992444607941E-3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007F-4A5A-B862-0D1AF0776E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75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200" b="1" i="0" baseline="0" dirty="0">
                <a:effectLst/>
              </a:rPr>
              <a:t>订单分布概览</a:t>
            </a:r>
            <a:endParaRPr lang="zh-CN" altLang="zh-CN" sz="12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订单!$H$3</c:f>
              <c:strCache>
                <c:ptCount val="1"/>
                <c:pt idx="0">
                  <c:v>会员订单占比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订单!$I$2:$L$2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订单!$I$3:$L$3</c:f>
              <c:numCache>
                <c:formatCode>0.0%</c:formatCode>
                <c:ptCount val="4"/>
                <c:pt idx="0">
                  <c:v>0.63528807143054966</c:v>
                </c:pt>
                <c:pt idx="1">
                  <c:v>0.65657841340137513</c:v>
                </c:pt>
                <c:pt idx="2">
                  <c:v>0.65623157429346857</c:v>
                </c:pt>
                <c:pt idx="3">
                  <c:v>0.64115379254832283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3B-4C45-89F9-FAC2330046FD}"/>
            </c:ext>
          </c:extLst>
        </c:ser>
        <c:ser>
          <c:idx val="1"/>
          <c:order val="1"/>
          <c:tx>
            <c:strRef>
              <c:f>订单!$H$4</c:f>
              <c:strCache>
                <c:ptCount val="1"/>
                <c:pt idx="0">
                  <c:v>非会员订单占比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订单!$I$2:$L$2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订单!$I$4:$L$4</c:f>
              <c:numCache>
                <c:formatCode>0.0%</c:formatCode>
                <c:ptCount val="4"/>
                <c:pt idx="0">
                  <c:v>0.36471192856945034</c:v>
                </c:pt>
                <c:pt idx="1">
                  <c:v>0.34342158659862493</c:v>
                </c:pt>
                <c:pt idx="2">
                  <c:v>0.34376842570653149</c:v>
                </c:pt>
                <c:pt idx="3">
                  <c:v>0.35884620745167717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3B-4C45-89F9-FAC2330046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100"/>
        <c:axId val="877655967"/>
        <c:axId val="872089855"/>
      </c:barChart>
      <c:catAx>
        <c:axId val="87765596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2089855"/>
        <c:crosses val="autoZero"/>
        <c:auto val="1"/>
        <c:lblAlgn val="ctr"/>
        <c:lblOffset val="100"/>
        <c:noMultiLvlLbl val="0"/>
      </c:catAx>
      <c:valAx>
        <c:axId val="872089855"/>
        <c:scaling>
          <c:orientation val="minMax"/>
          <c:max val="1"/>
        </c:scaling>
        <c:delete val="1"/>
        <c:axPos val="l"/>
        <c:numFmt formatCode="0.0%" sourceLinked="1"/>
        <c:majorTickMark val="none"/>
        <c:minorTickMark val="none"/>
        <c:tickLblPos val="nextTo"/>
        <c:crossAx val="877655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200" b="1" i="0" baseline="0" dirty="0">
                <a:effectLst/>
              </a:rPr>
              <a:t>客单价概览</a:t>
            </a:r>
            <a:endParaRPr lang="zh-CN" altLang="zh-CN" sz="12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订单!$H$16</c:f>
              <c:strCache>
                <c:ptCount val="1"/>
                <c:pt idx="0">
                  <c:v>会员订单占比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订单!$I$15:$L$15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订单!$I$16:$L$16</c:f>
              <c:numCache>
                <c:formatCode>0.00_ </c:formatCode>
                <c:ptCount val="4"/>
                <c:pt idx="0">
                  <c:v>81.309600000000003</c:v>
                </c:pt>
                <c:pt idx="1">
                  <c:v>85.525700000000001</c:v>
                </c:pt>
                <c:pt idx="2">
                  <c:v>84.744699999999995</c:v>
                </c:pt>
                <c:pt idx="3">
                  <c:v>86.569100000000006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61-4528-B38D-9567B6398843}"/>
            </c:ext>
          </c:extLst>
        </c:ser>
        <c:ser>
          <c:idx val="1"/>
          <c:order val="1"/>
          <c:tx>
            <c:strRef>
              <c:f>订单!$H$17</c:f>
              <c:strCache>
                <c:ptCount val="1"/>
                <c:pt idx="0">
                  <c:v>非会员订单占比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订单!$I$15:$L$15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订单!$I$17:$L$17</c:f>
              <c:numCache>
                <c:formatCode>0.00_ </c:formatCode>
                <c:ptCount val="4"/>
                <c:pt idx="0">
                  <c:v>44.636099999999999</c:v>
                </c:pt>
                <c:pt idx="1">
                  <c:v>45.387099999999997</c:v>
                </c:pt>
                <c:pt idx="2">
                  <c:v>48.433900000000001</c:v>
                </c:pt>
                <c:pt idx="3">
                  <c:v>54.064500000000002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61-4528-B38D-9567B63988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5807791"/>
        <c:axId val="872075295"/>
      </c:lineChart>
      <c:catAx>
        <c:axId val="86580779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2075295"/>
        <c:crosses val="autoZero"/>
        <c:auto val="1"/>
        <c:lblAlgn val="ctr"/>
        <c:lblOffset val="100"/>
        <c:noMultiLvlLbl val="0"/>
      </c:catAx>
      <c:valAx>
        <c:axId val="872075295"/>
        <c:scaling>
          <c:orientation val="minMax"/>
          <c:max val="90"/>
        </c:scaling>
        <c:delete val="1"/>
        <c:axPos val="l"/>
        <c:numFmt formatCode="0.00_ " sourceLinked="1"/>
        <c:majorTickMark val="out"/>
        <c:minorTickMark val="none"/>
        <c:tickLblPos val="nextTo"/>
        <c:crossAx val="865807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0F9B84EA-7D68-4D60-9CB1-D50884785D1C}" type="datetimeFigureOut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  <a:t>2020/2/10</a:t>
            </a:fld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8D4E0FC9-F1F8-4FAE-9988-3BA365CFD46F}" type="slidenum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fld id="{1AC49D05-6128-4D0D-A32A-06A5E73B386C}" type="datetimeFigureOut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  <a:t>2020/2/10</a:t>
            </a:fld>
            <a:endParaRPr lang="zh-CN" altLang="en-US" strike="noStrike" noProof="1"/>
          </a:p>
        </p:txBody>
      </p:sp>
      <p:sp>
        <p:nvSpPr>
          <p:cNvPr id="2662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2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fld id="{5849F42C-2DAE-424C-A4B8-3140182C3E9F}" type="slidenum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072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3</a:t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、会员订单与非会员订单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、会员订单与非会员订单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7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9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 userDrawn="1"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846138"/>
            <a:ext cx="121888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"/>
          <p:cNvSpPr txBox="1"/>
          <p:nvPr userDrawn="1"/>
        </p:nvSpPr>
        <p:spPr>
          <a:xfrm>
            <a:off x="4019550" y="1954213"/>
            <a:ext cx="4616450" cy="56991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800" b="1" strike="noStrike" spc="300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72085" y="198755"/>
            <a:ext cx="5379085" cy="647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lang="en-US" altLang="zh-CN" strike="noStrike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endParaRPr strike="noStrike" noProof="1">
              <a:sym typeface="+mn-ea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171450" y="6496050"/>
            <a:ext cx="1079500" cy="298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3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2020/2/10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2020/2/10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2020/2/10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组合 7"/>
          <p:cNvGrpSpPr/>
          <p:nvPr userDrawn="1"/>
        </p:nvGrpSpPr>
        <p:grpSpPr>
          <a:xfrm>
            <a:off x="3425825" y="963613"/>
            <a:ext cx="5683250" cy="1087437"/>
            <a:chOff x="3771012" y="1582972"/>
            <a:chExt cx="5527343" cy="736979"/>
          </a:xfrm>
        </p:grpSpPr>
        <p:sp>
          <p:nvSpPr>
            <p:cNvPr id="10" name="圆角矩形 9"/>
            <p:cNvSpPr/>
            <p:nvPr/>
          </p:nvSpPr>
          <p:spPr>
            <a:xfrm>
              <a:off x="3825602" y="1582972"/>
              <a:ext cx="5472753" cy="7369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771012" y="1619066"/>
              <a:ext cx="5486399" cy="694061"/>
            </a:xfrm>
            <a:prstGeom prst="roundRect">
              <a:avLst/>
            </a:prstGeom>
            <a:solidFill>
              <a:srgbClr val="A9D18E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 userDrawn="1"/>
        </p:nvCxnSpPr>
        <p:spPr>
          <a:xfrm>
            <a:off x="0" y="846138"/>
            <a:ext cx="121888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 userDrawn="1"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9" name="文本框 1"/>
          <p:cNvSpPr txBox="1"/>
          <p:nvPr userDrawn="1"/>
        </p:nvSpPr>
        <p:spPr>
          <a:xfrm>
            <a:off x="4141788" y="1965325"/>
            <a:ext cx="4616450" cy="5683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800" b="1" strike="noStrike" spc="300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6" name="标题 5"/>
          <p:cNvSpPr>
            <a:spLocks noGrp="1"/>
          </p:cNvSpPr>
          <p:nvPr userDrawn="1">
            <p:custDataLst>
              <p:tags r:id="rId1"/>
            </p:custDataLst>
          </p:nvPr>
        </p:nvSpPr>
        <p:spPr>
          <a:xfrm>
            <a:off x="3606800" y="3105150"/>
            <a:ext cx="5378450" cy="647700"/>
          </a:xfrm>
          <a:prstGeom prst="rect">
            <a:avLst/>
          </a:prstGeom>
          <a:noFill/>
          <a:ln w="9525">
            <a:noFill/>
          </a:ln>
        </p:spPr>
        <p:txBody>
          <a:bodyPr lIns="101600" tIns="38100" rIns="76200" bIns="38100" anchor="ctr"/>
          <a:lstStyle/>
          <a:p>
            <a:pPr lvl="0"/>
            <a:endParaRPr lang="zh-CN" altLang="zh-CN" sz="2000" b="1" u="none" baseline="0" dirty="0"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688080" y="1183640"/>
            <a:ext cx="5379085" cy="647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846138"/>
            <a:ext cx="121888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099" name="组合 7"/>
          <p:cNvGrpSpPr/>
          <p:nvPr userDrawn="1"/>
        </p:nvGrpSpPr>
        <p:grpSpPr>
          <a:xfrm>
            <a:off x="3455670" y="1470343"/>
            <a:ext cx="5683250" cy="1087437"/>
            <a:chOff x="3771012" y="1582972"/>
            <a:chExt cx="5527343" cy="736979"/>
          </a:xfrm>
        </p:grpSpPr>
        <p:sp>
          <p:nvSpPr>
            <p:cNvPr id="10" name="圆角矩形 9"/>
            <p:cNvSpPr/>
            <p:nvPr/>
          </p:nvSpPr>
          <p:spPr>
            <a:xfrm>
              <a:off x="3825602" y="1582972"/>
              <a:ext cx="5472753" cy="7369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771012" y="1619066"/>
              <a:ext cx="5486399" cy="694061"/>
            </a:xfrm>
            <a:prstGeom prst="roundRect">
              <a:avLst/>
            </a:prstGeom>
            <a:solidFill>
              <a:srgbClr val="A9D18E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717925" y="1690370"/>
            <a:ext cx="5379085" cy="647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2020/2/10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2020/2/10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2020/2/10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2020/2/10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9EFD9D74-47D9-4702-A33C-335B63B48DBF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2020/2/10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FABC47A4-756D-490B-A52F-7D9E2C9FC05F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2020/2/10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36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35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4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925" y="431800"/>
            <a:ext cx="10852150" cy="647700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38100" rIns="76200" bIns="38100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4"/>
            </p:custDataLst>
          </p:nvPr>
        </p:nvSpPr>
        <p:spPr>
          <a:xfrm>
            <a:off x="669925" y="1295400"/>
            <a:ext cx="10852150" cy="5040313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0" rIns="82550" bIns="0"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tags" Target="../tags/tag110.xml"/><Relationship Id="rId2" Type="http://schemas.openxmlformats.org/officeDocument/2006/relationships/tags" Target="../tags/tag95.xml"/><Relationship Id="rId16" Type="http://schemas.openxmlformats.org/officeDocument/2006/relationships/tags" Target="../tags/tag109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5" Type="http://schemas.openxmlformats.org/officeDocument/2006/relationships/tags" Target="../tags/tag98.xml"/><Relationship Id="rId15" Type="http://schemas.openxmlformats.org/officeDocument/2006/relationships/tags" Target="../tags/tag108.xml"/><Relationship Id="rId10" Type="http://schemas.openxmlformats.org/officeDocument/2006/relationships/tags" Target="../tags/tag103.xml"/><Relationship Id="rId19" Type="http://schemas.openxmlformats.org/officeDocument/2006/relationships/image" Target="../media/image2.jpeg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5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3"/>
          <p:cNvSpPr/>
          <p:nvPr/>
        </p:nvSpPr>
        <p:spPr>
          <a:xfrm>
            <a:off x="2986535" y="1536519"/>
            <a:ext cx="8610600" cy="1892300"/>
          </a:xfrm>
          <a:prstGeom prst="roundRect">
            <a:avLst>
              <a:gd name="adj" fmla="val 14654"/>
            </a:avLst>
          </a:prstGeom>
          <a:gradFill>
            <a:gsLst>
              <a:gs pos="35000">
                <a:schemeClr val="bg1"/>
              </a:gs>
              <a:gs pos="84000">
                <a:schemeClr val="bg1">
                  <a:lumMod val="95000"/>
                </a:schemeClr>
              </a:gs>
              <a:gs pos="100000">
                <a:srgbClr val="C8C8C8"/>
              </a:gs>
            </a:gsLst>
            <a:lin ang="18900000" scaled="0"/>
          </a:gradFill>
          <a:ln w="34925">
            <a:gradFill>
              <a:gsLst>
                <a:gs pos="50000">
                  <a:srgbClr val="F2F2F2"/>
                </a:gs>
                <a:gs pos="0">
                  <a:srgbClr val="FFFFFF"/>
                </a:gs>
                <a:gs pos="100000">
                  <a:srgbClr val="BFBFBF"/>
                </a:gs>
              </a:gsLst>
              <a:lin ang="8100000" scaled="0"/>
            </a:gradFill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34630" y="1042951"/>
            <a:ext cx="2879419" cy="287941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2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0">
            <a:noFill/>
          </a:ln>
          <a:effectLst>
            <a:outerShdw blurRad="444500" dist="254000" dir="6900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27651" name="文本框 8"/>
          <p:cNvSpPr txBox="1"/>
          <p:nvPr/>
        </p:nvSpPr>
        <p:spPr>
          <a:xfrm>
            <a:off x="5159375" y="1982788"/>
            <a:ext cx="5486400" cy="83058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益丰大药房全渠道会员报告</a:t>
            </a:r>
            <a:endParaRPr lang="en-US" altLang="zh-CN" sz="3600" b="1" dirty="0">
              <a:solidFill>
                <a:srgbClr val="18171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34461" y="645740"/>
            <a:ext cx="794421" cy="79442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42073" y="4324320"/>
            <a:ext cx="280365" cy="28036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024754" y="4067291"/>
            <a:ext cx="1111411" cy="111141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100000">
                <a:srgbClr val="01A145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27655" name="矩形 1"/>
          <p:cNvSpPr/>
          <p:nvPr/>
        </p:nvSpPr>
        <p:spPr>
          <a:xfrm>
            <a:off x="9261475" y="2767013"/>
            <a:ext cx="1317668" cy="276999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altLang="zh-CN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2020</a:t>
            </a:r>
            <a:r>
              <a:rPr lang="zh-CN" altLang="en-US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r>
              <a:rPr lang="zh-CN" altLang="en-US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性别分析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91467" y="6576051"/>
            <a:ext cx="474168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20160101-20191231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</a:t>
            </a: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10</a:t>
            </a:fld>
            <a:endParaRPr lang="zh-HK" altLang="en-US" sz="1400" dirty="0"/>
          </a:p>
        </p:txBody>
      </p:sp>
      <p:sp>
        <p:nvSpPr>
          <p:cNvPr id="17" name="文本框 1"/>
          <p:cNvSpPr txBox="1"/>
          <p:nvPr/>
        </p:nvSpPr>
        <p:spPr>
          <a:xfrm>
            <a:off x="607073" y="4996691"/>
            <a:ext cx="5597243" cy="2850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产值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Wingdings" panose="05000000000000000000" pitchFamily="2" charset="2"/>
              </a:rPr>
              <a:t>：男性会员平均年产值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  <a:sym typeface="Wingdings" panose="05000000000000000000" pitchFamily="2" charset="2"/>
              </a:rPr>
              <a:t>高于女性会员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Wingdings" panose="05000000000000000000" pitchFamily="2" charset="2"/>
              </a:rPr>
              <a:t>，但差距逐年缩小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6118679" y="4977647"/>
            <a:ext cx="5466248" cy="6082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Wingdings" panose="05000000000000000000" pitchFamily="2" charset="2"/>
              </a:rPr>
              <a:t>会员数：女性年消费会员数比男性年消费会员数高，但差距逐年增大</a:t>
            </a:r>
          </a:p>
        </p:txBody>
      </p:sp>
      <p:sp>
        <p:nvSpPr>
          <p:cNvPr id="13" name="矩形 12"/>
          <p:cNvSpPr/>
          <p:nvPr/>
        </p:nvSpPr>
        <p:spPr>
          <a:xfrm>
            <a:off x="604457" y="1361068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总体来说，女性会员比男性会员年消费人数多，男性会员比女性会员人均年产值高</a:t>
            </a:r>
            <a:endParaRPr lang="en-US" altLang="zh-CN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F13DD6A5-C491-4E7E-9D44-652CEBAB3E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1102799"/>
              </p:ext>
            </p:extLst>
          </p:nvPr>
        </p:nvGraphicFramePr>
        <p:xfrm>
          <a:off x="604457" y="2200183"/>
          <a:ext cx="53999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ED81AAD7-C4DD-4F5D-909C-1BCA9C1D5B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385397"/>
              </p:ext>
            </p:extLst>
          </p:nvPr>
        </p:nvGraphicFramePr>
        <p:xfrm>
          <a:off x="6133785" y="2199033"/>
          <a:ext cx="53999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72CE320D-EA87-422D-90A9-328262EFAECE}"/>
              </a:ext>
            </a:extLst>
          </p:cNvPr>
          <p:cNvSpPr txBox="1"/>
          <p:nvPr/>
        </p:nvSpPr>
        <p:spPr>
          <a:xfrm>
            <a:off x="10151101" y="1133570"/>
            <a:ext cx="1830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7C80"/>
                </a:solidFill>
              </a:rPr>
              <a:t>女性消费者属于家庭健康掌门人的有多少？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4" y="254787"/>
            <a:ext cx="3835324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性别年龄分析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440212" y="6576051"/>
            <a:ext cx="4702175" cy="1447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20190101-20191231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</a:t>
            </a: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11</a:t>
            </a:fld>
            <a:endParaRPr lang="zh-HK" altLang="en-US" sz="1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83363"/>
              </p:ext>
            </p:extLst>
          </p:nvPr>
        </p:nvGraphicFramePr>
        <p:xfrm>
          <a:off x="380364" y="876300"/>
          <a:ext cx="11405234" cy="548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1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5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8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52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921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年龄段</a:t>
                      </a:r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性别</a:t>
                      </a:r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人均消费频次</a:t>
                      </a:r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会员数占比</a:t>
                      </a:r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毛利率</a:t>
                      </a:r>
                      <a:endParaRPr lang="zh-CN" altLang="en-US" sz="8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总销售占比</a:t>
                      </a:r>
                      <a:endParaRPr lang="zh-CN" altLang="en-US" sz="8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毛利额占比</a:t>
                      </a:r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ARPU</a:t>
                      </a: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时间段偏好</a:t>
                      </a:r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品类偏好前五</a:t>
                      </a:r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20-25</a:t>
                      </a:r>
                      <a:endParaRPr lang="en-US" altLang="zh-CN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2.51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2.42%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43.71%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0.98%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1.18%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178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18:00-20:59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清热解毒用药非处方药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2.93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3.34%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42.95%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1.55%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1.83%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203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18:00-20:59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清热解毒用药非处方药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25-30</a:t>
                      </a:r>
                      <a:endParaRPr lang="en-US" altLang="zh-CN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3.28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4.32%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40.57%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2.79%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3.12%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284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18:00-20:59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清热解毒用药非处方药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3.83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5.95%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41.03%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4.22%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4.78%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312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18:00-20:59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清热解毒用药非处方药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30-35</a:t>
                      </a:r>
                      <a:endParaRPr lang="en-US" altLang="zh-CN" sz="8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4.78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9.92%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39.12%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8.74%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9.43%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387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18:00-20:59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祛痰止咳平喘用药非处方药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4.42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7.31%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37.51%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6.25%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6.47%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376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18:00-20:59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35-40</a:t>
                      </a:r>
                      <a:endParaRPr lang="en-US" altLang="zh-CN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5.24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6.50%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38.14%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6.32%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6.65%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427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18:00-20:59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清热解毒用药非处方药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4.87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4.90%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36.31%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4.60%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4.61%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413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18:00-20:59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40-45</a:t>
                      </a:r>
                      <a:endParaRPr lang="en-US" altLang="zh-CN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5.26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6.60%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37.37%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6.58%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6.78%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438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8:00-11:59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5.20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5.44%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35.37%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5.49%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5.36%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443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18:00-20:59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45-50</a:t>
                      </a:r>
                      <a:endParaRPr lang="en-US" altLang="zh-CN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5.42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4.38%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35.05%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4.76%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4.60%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478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18:00-20:59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5.38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5.00%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36.89%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5.32%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5.41%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467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8:00-11:59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93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50-55</a:t>
                      </a:r>
                      <a:endParaRPr lang="en-US" altLang="zh-CN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5.62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5.20%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34.65%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5.89%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5.63%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498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8:00-11:59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5.56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5.53%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36.21%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6.10%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6.10%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485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8:00-11:59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55-60</a:t>
                      </a:r>
                      <a:endParaRPr lang="en-US" altLang="zh-CN" sz="8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6.10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3.46%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35.03%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4.16%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4.02%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528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8:00-11:59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6.19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3.29%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34.15%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4.13%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3.89%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552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8:00-11:59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60-65</a:t>
                      </a:r>
                      <a:endParaRPr lang="en-US" altLang="zh-CN" sz="8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6.09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3.15%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34.12%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3.74%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3.52%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521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8:00-11:59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6.27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3.34%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33.52%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4.13%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3.82%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544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8:00-11:59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65-70</a:t>
                      </a:r>
                      <a:endParaRPr lang="en-US" altLang="zh-CN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6.56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2.12%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33.21%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2.74%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2.51%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569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8:00-11:59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6.83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2.45%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32.85%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3.28%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2.98%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590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8:00-11:59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70-75</a:t>
                      </a:r>
                      <a:endParaRPr lang="en-US" altLang="zh-CN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7.25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1.64%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32.29%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2.46%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2.19%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658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8:00-11:59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6.82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1.30%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32.33%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1.81%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1.61%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612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8:00-11:59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中药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75-80</a:t>
                      </a:r>
                      <a:endParaRPr lang="en-US" altLang="zh-CN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7.57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0.93%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32.04%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1.53%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1.35%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722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8:00-11:59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6.94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0.72%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32.59%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1.05%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0.94%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641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8:00-11:59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80-85</a:t>
                      </a:r>
                      <a:endParaRPr lang="en-US" altLang="zh-CN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7.82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0.49%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31.71%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0.86%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0.75%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780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8:00-11:59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7.16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0.32%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31.93%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0.50%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0.44%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686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8:00-11:59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中药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>
            <a:off x="2118357" y="1204595"/>
            <a:ext cx="10160" cy="3973830"/>
          </a:xfrm>
          <a:prstGeom prst="straightConnector1">
            <a:avLst/>
          </a:prstGeom>
          <a:ln w="28575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5760543" y="1204595"/>
            <a:ext cx="17145" cy="4451985"/>
          </a:xfrm>
          <a:prstGeom prst="straightConnector1">
            <a:avLst/>
          </a:prstGeom>
          <a:ln w="28575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3569123" y="1204595"/>
            <a:ext cx="10160" cy="2968625"/>
          </a:xfrm>
          <a:prstGeom prst="straightConnector1">
            <a:avLst/>
          </a:prstGeom>
          <a:ln w="28575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056945" y="2198370"/>
            <a:ext cx="12065" cy="3554095"/>
          </a:xfrm>
          <a:prstGeom prst="straightConnector1">
            <a:avLst/>
          </a:prstGeom>
          <a:ln w="28575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4321281" y="2168525"/>
            <a:ext cx="635" cy="3583940"/>
          </a:xfrm>
          <a:prstGeom prst="straightConnector1">
            <a:avLst/>
          </a:prstGeom>
          <a:ln w="28575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881840" y="2198370"/>
            <a:ext cx="12700" cy="3554095"/>
          </a:xfrm>
          <a:prstGeom prst="straightConnector1">
            <a:avLst/>
          </a:prstGeom>
          <a:ln w="28575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2881840" y="1204595"/>
            <a:ext cx="3175" cy="744855"/>
          </a:xfrm>
          <a:prstGeom prst="straightConnector1">
            <a:avLst/>
          </a:prstGeom>
          <a:ln w="28575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: 圆角 5"/>
          <p:cNvSpPr/>
          <p:nvPr/>
        </p:nvSpPr>
        <p:spPr>
          <a:xfrm>
            <a:off x="5933438" y="1204595"/>
            <a:ext cx="1111250" cy="155829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786909" y="1649179"/>
            <a:ext cx="215444" cy="538609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下班后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4C12C85-6173-46F3-ACC6-9911B1D865D5}"/>
              </a:ext>
            </a:extLst>
          </p:cNvPr>
          <p:cNvCxnSpPr/>
          <p:nvPr/>
        </p:nvCxnSpPr>
        <p:spPr>
          <a:xfrm flipH="1" flipV="1">
            <a:off x="4320011" y="1204595"/>
            <a:ext cx="3175" cy="744855"/>
          </a:xfrm>
          <a:prstGeom prst="straightConnector1">
            <a:avLst/>
          </a:prstGeom>
          <a:ln w="28575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983F1C0-7636-4DC6-B3C0-65147FF8A78D}"/>
              </a:ext>
            </a:extLst>
          </p:cNvPr>
          <p:cNvCxnSpPr/>
          <p:nvPr/>
        </p:nvCxnSpPr>
        <p:spPr>
          <a:xfrm flipH="1" flipV="1">
            <a:off x="5061390" y="1204595"/>
            <a:ext cx="3175" cy="744855"/>
          </a:xfrm>
          <a:prstGeom prst="straightConnector1">
            <a:avLst/>
          </a:prstGeom>
          <a:ln w="28575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消费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金额与频次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91467" y="6576051"/>
            <a:ext cx="474168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20190101-20191231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</a:t>
            </a: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12</a:t>
            </a:fld>
            <a:endParaRPr lang="zh-HK" altLang="en-US" sz="1400" dirty="0"/>
          </a:p>
        </p:txBody>
      </p:sp>
      <p:sp>
        <p:nvSpPr>
          <p:cNvPr id="16" name="文本框 1"/>
          <p:cNvSpPr txBox="1"/>
          <p:nvPr/>
        </p:nvSpPr>
        <p:spPr>
          <a:xfrm>
            <a:off x="664724" y="4838732"/>
            <a:ext cx="4210944" cy="6082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频次：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37%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的会员为一年仅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1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次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消费，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53%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的会员一年消费小于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3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次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14" name="文本框 1"/>
          <p:cNvSpPr txBox="1"/>
          <p:nvPr/>
        </p:nvSpPr>
        <p:spPr>
          <a:xfrm>
            <a:off x="5022027" y="4838731"/>
            <a:ext cx="6455606" cy="2850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金额：会员消费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200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元以内的占比近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59%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500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元以内的占比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78%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4457" y="1361068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消费会员中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53%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的会员年消费频次低于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次，年消费额低于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200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0ACF59DC-2668-47BE-BB5A-2169E32504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1212489"/>
              </p:ext>
            </p:extLst>
          </p:nvPr>
        </p:nvGraphicFramePr>
        <p:xfrm>
          <a:off x="533092" y="20789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C794594E-0D5B-4A3B-9897-2147ED3DA2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594389"/>
              </p:ext>
            </p:extLst>
          </p:nvPr>
        </p:nvGraphicFramePr>
        <p:xfrm>
          <a:off x="5190308" y="2078969"/>
          <a:ext cx="645560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F18C80B9-5849-464D-B4C4-5B55894896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4400234"/>
              </p:ext>
            </p:extLst>
          </p:nvPr>
        </p:nvGraphicFramePr>
        <p:xfrm>
          <a:off x="7946557" y="2062407"/>
          <a:ext cx="3348851" cy="2159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6599248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注册渠道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13</a:t>
            </a:fld>
            <a:endParaRPr lang="zh-HK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9680557" y="6576051"/>
            <a:ext cx="245259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20180101-20191231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19" name="文本框 1"/>
          <p:cNvSpPr txBox="1"/>
          <p:nvPr/>
        </p:nvSpPr>
        <p:spPr>
          <a:xfrm>
            <a:off x="552225" y="4928500"/>
            <a:ext cx="5596603" cy="7113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POS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年较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通过门店员工注册渠道新增会员占比降低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8%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线上：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年支付宝占比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41%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，较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年提升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12%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，增速快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1"/>
          <p:cNvSpPr txBox="1"/>
          <p:nvPr/>
        </p:nvSpPr>
        <p:spPr>
          <a:xfrm>
            <a:off x="6172200" y="4921283"/>
            <a:ext cx="5470163" cy="7113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其它：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2019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较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其它渠道新增会员数占比下降近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年新增会员中杏仁与益丰精选占比达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71%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4457" y="1361068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门店员工（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POS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）注册占比降低，线上支付宝注册成为主流</a:t>
            </a:r>
          </a:p>
        </p:txBody>
      </p:sp>
      <p:graphicFrame>
        <p:nvGraphicFramePr>
          <p:cNvPr id="22" name="图表 21">
            <a:extLst>
              <a:ext uri="{FF2B5EF4-FFF2-40B4-BE49-F238E27FC236}">
                <a16:creationId xmlns:a16="http://schemas.microsoft.com/office/drawing/2014/main" id="{28C38D6A-3781-4E6E-9C9D-8C2CEC2B13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8046560"/>
              </p:ext>
            </p:extLst>
          </p:nvPr>
        </p:nvGraphicFramePr>
        <p:xfrm>
          <a:off x="714551" y="1855625"/>
          <a:ext cx="5381449" cy="3065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图表 23">
            <a:extLst>
              <a:ext uri="{FF2B5EF4-FFF2-40B4-BE49-F238E27FC236}">
                <a16:creationId xmlns:a16="http://schemas.microsoft.com/office/drawing/2014/main" id="{AEE1E978-5572-4D2A-98E5-5E5CACF6AF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253977"/>
              </p:ext>
            </p:extLst>
          </p:nvPr>
        </p:nvGraphicFramePr>
        <p:xfrm>
          <a:off x="6263094" y="1855625"/>
          <a:ext cx="5214355" cy="3065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5" name="矩形: 圆角 5">
            <a:extLst>
              <a:ext uri="{FF2B5EF4-FFF2-40B4-BE49-F238E27FC236}">
                <a16:creationId xmlns:a16="http://schemas.microsoft.com/office/drawing/2014/main" id="{62F84784-FCD8-4095-8606-EDDB7F77C374}"/>
              </a:ext>
            </a:extLst>
          </p:cNvPr>
          <p:cNvSpPr/>
          <p:nvPr/>
        </p:nvSpPr>
        <p:spPr>
          <a:xfrm>
            <a:off x="3964753" y="2218196"/>
            <a:ext cx="1415112" cy="301842"/>
          </a:xfrm>
          <a:prstGeom prst="roundRect">
            <a:avLst>
              <a:gd name="adj" fmla="val 34583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D4CF436-8547-4ADB-87AA-E89E20DF256D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5379865" y="2369117"/>
            <a:ext cx="1127463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订单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14</a:t>
            </a:fld>
            <a:endParaRPr lang="zh-HK" altLang="en-US" sz="1400" dirty="0"/>
          </a:p>
        </p:txBody>
      </p:sp>
      <p:sp>
        <p:nvSpPr>
          <p:cNvPr id="15" name="文本框 1"/>
          <p:cNvSpPr txBox="1"/>
          <p:nvPr/>
        </p:nvSpPr>
        <p:spPr>
          <a:xfrm>
            <a:off x="659130" y="1651635"/>
            <a:ext cx="5260340" cy="6280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订单：非会员订单占比在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达到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35.9%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sz="1400" dirty="0"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相对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上升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1.5%</a:t>
            </a:r>
            <a:endParaRPr lang="zh-CN" altLang="en-US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4457" y="1245652"/>
            <a:ext cx="5508945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非会员转化仍然具有较大潜力</a:t>
            </a:r>
          </a:p>
        </p:txBody>
      </p:sp>
      <p:sp>
        <p:nvSpPr>
          <p:cNvPr id="16" name="文本框 1"/>
          <p:cNvSpPr txBox="1"/>
          <p:nvPr/>
        </p:nvSpPr>
        <p:spPr>
          <a:xfrm>
            <a:off x="6113144" y="1651635"/>
            <a:ext cx="5508945" cy="6883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客单价：会员客单价是非会员客单价的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1.6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倍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，但是差距逐年缩小</a:t>
            </a:r>
            <a:endParaRPr lang="zh-CN" altLang="en-US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0481" y="6576051"/>
            <a:ext cx="2492670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20160101-20191231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CC906392-8346-4622-94F1-0E63D2724E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5398382"/>
              </p:ext>
            </p:extLst>
          </p:nvPr>
        </p:nvGraphicFramePr>
        <p:xfrm>
          <a:off x="604457" y="2396399"/>
          <a:ext cx="54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AAA83F9C-311A-45A0-9D6B-56C5CBDF30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398224"/>
              </p:ext>
            </p:extLst>
          </p:nvPr>
        </p:nvGraphicFramePr>
        <p:xfrm>
          <a:off x="6113144" y="2396399"/>
          <a:ext cx="53999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年新增会员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15</a:t>
            </a:fld>
            <a:endParaRPr lang="zh-HK" altLang="en-US" sz="1400" dirty="0"/>
          </a:p>
        </p:txBody>
      </p:sp>
      <p:sp>
        <p:nvSpPr>
          <p:cNvPr id="10" name="文本框 1"/>
          <p:cNvSpPr txBox="1"/>
          <p:nvPr/>
        </p:nvSpPr>
        <p:spPr>
          <a:xfrm>
            <a:off x="584909" y="1915212"/>
            <a:ext cx="5366439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增长：年新增会员消费人数平均每年增长</a:t>
            </a:r>
            <a:r>
              <a:rPr lang="en-US" altLang="zh-CN" sz="1400" dirty="0">
                <a:solidFill>
                  <a:srgbClr val="70AD47"/>
                </a:solidFill>
                <a:latin typeface="微软雅黑" panose="020B0503020204020204" charset="-122"/>
                <a:ea typeface="微软雅黑" panose="020B0503020204020204" charset="-122"/>
              </a:rPr>
              <a:t>17.4%</a:t>
            </a:r>
            <a:r>
              <a:rPr lang="zh-CN" altLang="en-US" sz="1400" dirty="0">
                <a:solidFill>
                  <a:srgbClr val="70AD47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，销售额平均每年增长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14%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，增速逐年递增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69441" y="1915211"/>
            <a:ext cx="5339622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人均：年新增会员人均销售额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较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降低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，人均消费频次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较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下降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0.1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次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640481" y="6576051"/>
            <a:ext cx="2492670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20160101-20191231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4457" y="1361068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年新增会员数量与销售高速增长，人均消费频数逐年下滑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265549" y="5381221"/>
            <a:ext cx="346800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年新增会员人均销售额与人均消费频次双降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707D88E8-4CF6-433B-A699-07BC243B5A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7134068"/>
              </p:ext>
            </p:extLst>
          </p:nvPr>
        </p:nvGraphicFramePr>
        <p:xfrm>
          <a:off x="566556" y="2571920"/>
          <a:ext cx="539295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1890EE01-6A95-44D1-A46A-8B392B03DE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214390"/>
              </p:ext>
            </p:extLst>
          </p:nvPr>
        </p:nvGraphicFramePr>
        <p:xfrm>
          <a:off x="6069440" y="2571920"/>
          <a:ext cx="555600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矩形: 圆角 5">
            <a:extLst>
              <a:ext uri="{FF2B5EF4-FFF2-40B4-BE49-F238E27FC236}">
                <a16:creationId xmlns:a16="http://schemas.microsoft.com/office/drawing/2014/main" id="{F3C3CBCD-6CF7-47D3-AFE2-9B40AB07C3BA}"/>
              </a:ext>
            </a:extLst>
          </p:cNvPr>
          <p:cNvSpPr/>
          <p:nvPr/>
        </p:nvSpPr>
        <p:spPr>
          <a:xfrm>
            <a:off x="9229214" y="2997200"/>
            <a:ext cx="1667385" cy="2015067"/>
          </a:xfrm>
          <a:prstGeom prst="roundRect">
            <a:avLst>
              <a:gd name="adj" fmla="val 8777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7874007-6773-4083-8700-37DDFA1E3441}"/>
              </a:ext>
            </a:extLst>
          </p:cNvPr>
          <p:cNvSpPr txBox="1"/>
          <p:nvPr/>
        </p:nvSpPr>
        <p:spPr>
          <a:xfrm>
            <a:off x="9863067" y="925780"/>
            <a:ext cx="1830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7C80"/>
                </a:solidFill>
              </a:rPr>
              <a:t>哪个地域下降更厉害？哪个品类需求下降最厉害？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年复购会员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16</a:t>
            </a:fld>
            <a:endParaRPr lang="zh-HK" altLang="en-US" sz="1400" dirty="0"/>
          </a:p>
        </p:txBody>
      </p:sp>
      <p:sp>
        <p:nvSpPr>
          <p:cNvPr id="10" name="文本框 1"/>
          <p:cNvSpPr txBox="1"/>
          <p:nvPr/>
        </p:nvSpPr>
        <p:spPr>
          <a:xfrm>
            <a:off x="492236" y="1903922"/>
            <a:ext cx="5432060" cy="6082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年复购：年复购率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较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持平，年复购会员人数平均每年增长</a:t>
            </a:r>
            <a:r>
              <a:rPr lang="en-US" altLang="zh-CN" sz="1400" dirty="0">
                <a:solidFill>
                  <a:srgbClr val="01A145"/>
                </a:solidFill>
                <a:latin typeface="微软雅黑" panose="020B0503020204020204" charset="-122"/>
                <a:ea typeface="微软雅黑" panose="020B0503020204020204" charset="-122"/>
              </a:rPr>
              <a:t>140</a:t>
            </a:r>
            <a:r>
              <a:rPr lang="zh-CN" altLang="en-US" sz="1400" dirty="0">
                <a:solidFill>
                  <a:srgbClr val="01A145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96000" y="1890820"/>
            <a:ext cx="5349749" cy="6082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人均：年复购会员人均销售额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较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上升</a:t>
            </a:r>
            <a:r>
              <a:rPr lang="en-US" altLang="zh-CN" sz="14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17</a:t>
            </a:r>
            <a:r>
              <a:rPr lang="zh-CN" altLang="en-US" sz="14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，人均消费频次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较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latin typeface="微软雅黑" panose="020B0503020204020204" charset="-122"/>
              </a:rPr>
              <a:t>上升</a:t>
            </a:r>
            <a:r>
              <a:rPr lang="en-US" altLang="zh-CN" sz="14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0.1</a:t>
            </a:r>
            <a:r>
              <a:rPr lang="zh-CN" altLang="en-US" sz="14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次</a:t>
            </a:r>
            <a:endParaRPr lang="en-US" altLang="zh-CN" sz="1400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40481" y="6576051"/>
            <a:ext cx="2492670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20160101-20191231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4457" y="1361068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会员年复购率增长趋于平稳，人均消费频次持续下滑</a:t>
            </a:r>
          </a:p>
        </p:txBody>
      </p:sp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4C3465C9-57B7-4D7A-B860-A95FC9AE34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669621"/>
              </p:ext>
            </p:extLst>
          </p:nvPr>
        </p:nvGraphicFramePr>
        <p:xfrm>
          <a:off x="653495" y="2666240"/>
          <a:ext cx="54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771B66C0-B52F-419F-B0F5-2A3CA009A9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8441983"/>
              </p:ext>
            </p:extLst>
          </p:nvPr>
        </p:nvGraphicFramePr>
        <p:xfrm>
          <a:off x="6138507" y="2666240"/>
          <a:ext cx="53999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矩形: 圆角 5">
            <a:extLst>
              <a:ext uri="{FF2B5EF4-FFF2-40B4-BE49-F238E27FC236}">
                <a16:creationId xmlns:a16="http://schemas.microsoft.com/office/drawing/2014/main" id="{64B9E750-DF58-48D6-B0FD-844F5562AE16}"/>
              </a:ext>
            </a:extLst>
          </p:cNvPr>
          <p:cNvSpPr/>
          <p:nvPr/>
        </p:nvSpPr>
        <p:spPr>
          <a:xfrm>
            <a:off x="9144000" y="2997200"/>
            <a:ext cx="1752599" cy="2108200"/>
          </a:xfrm>
          <a:prstGeom prst="roundRect">
            <a:avLst>
              <a:gd name="adj" fmla="val 8777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A8ADC0D-1022-43AF-A401-A24FC49E34D1}"/>
              </a:ext>
            </a:extLst>
          </p:cNvPr>
          <p:cNvSpPr txBox="1"/>
          <p:nvPr/>
        </p:nvSpPr>
        <p:spPr>
          <a:xfrm>
            <a:off x="8179824" y="5438371"/>
            <a:ext cx="346800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1400" dirty="0">
                <a:solidFill>
                  <a:srgbClr val="00B050"/>
                </a:solidFill>
              </a:rPr>
              <a:t>年复购会员人均销售额与人均消费频次双升</a:t>
            </a:r>
            <a:endParaRPr lang="en-US" altLang="zh-CN" sz="1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年复购会员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(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收购影响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)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17</a:t>
            </a:fld>
            <a:endParaRPr lang="zh-HK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9640481" y="6576051"/>
            <a:ext cx="2492670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20160101-20191231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2429" y="1338676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</a:rPr>
              <a:t>剔除收购门店后复购率、人均消费频次有所下降，人均消费额上升程度不如收购门店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5079F1-779F-412D-8E55-19D0A5C4D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379" y="2581180"/>
            <a:ext cx="7981950" cy="1781175"/>
          </a:xfrm>
          <a:prstGeom prst="rect">
            <a:avLst/>
          </a:prstGeom>
        </p:spPr>
      </p:pic>
      <p:sp>
        <p:nvSpPr>
          <p:cNvPr id="14" name="矩形: 圆角 5">
            <a:extLst>
              <a:ext uri="{FF2B5EF4-FFF2-40B4-BE49-F238E27FC236}">
                <a16:creationId xmlns:a16="http://schemas.microsoft.com/office/drawing/2014/main" id="{4F5D7C1F-8EF1-41A2-BEFA-43DF88398556}"/>
              </a:ext>
            </a:extLst>
          </p:cNvPr>
          <p:cNvSpPr/>
          <p:nvPr/>
        </p:nvSpPr>
        <p:spPr>
          <a:xfrm>
            <a:off x="1770077" y="3158049"/>
            <a:ext cx="8330268" cy="482166"/>
          </a:xfrm>
          <a:prstGeom prst="roundRect">
            <a:avLst>
              <a:gd name="adj" fmla="val 33361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年复购会员（分公司影响）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18</a:t>
            </a:fld>
            <a:endParaRPr lang="zh-HK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8458406" y="6576051"/>
            <a:ext cx="3674745" cy="1447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20160101-20191231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，去除收购加盟门店。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9923" y="1224376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江苏、广东和湘南公司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</a:rPr>
              <a:t>三项指标均有上涨，上海公司下滑加重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99504D-9F63-4955-BBC1-3E99F9A22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290" y="1572843"/>
            <a:ext cx="8621261" cy="4854976"/>
          </a:xfrm>
          <a:prstGeom prst="rect">
            <a:avLst/>
          </a:prstGeom>
        </p:spPr>
      </p:pic>
      <p:sp>
        <p:nvSpPr>
          <p:cNvPr id="9" name="矩形: 圆角 5">
            <a:extLst>
              <a:ext uri="{FF2B5EF4-FFF2-40B4-BE49-F238E27FC236}">
                <a16:creationId xmlns:a16="http://schemas.microsoft.com/office/drawing/2014/main" id="{E9236959-93C5-4874-868C-C0B4A8E4840A}"/>
              </a:ext>
            </a:extLst>
          </p:cNvPr>
          <p:cNvSpPr/>
          <p:nvPr/>
        </p:nvSpPr>
        <p:spPr>
          <a:xfrm>
            <a:off x="1447801" y="5444049"/>
            <a:ext cx="8551750" cy="482166"/>
          </a:xfrm>
          <a:prstGeom prst="roundRect">
            <a:avLst>
              <a:gd name="adj" fmla="val 33361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5">
            <a:extLst>
              <a:ext uri="{FF2B5EF4-FFF2-40B4-BE49-F238E27FC236}">
                <a16:creationId xmlns:a16="http://schemas.microsoft.com/office/drawing/2014/main" id="{0468B926-A996-4BD4-812F-EE8A143C742A}"/>
              </a:ext>
            </a:extLst>
          </p:cNvPr>
          <p:cNvSpPr/>
          <p:nvPr/>
        </p:nvSpPr>
        <p:spPr>
          <a:xfrm>
            <a:off x="1378289" y="4217309"/>
            <a:ext cx="8621261" cy="482166"/>
          </a:xfrm>
          <a:prstGeom prst="roundRect">
            <a:avLst>
              <a:gd name="adj" fmla="val 3336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5">
            <a:extLst>
              <a:ext uri="{FF2B5EF4-FFF2-40B4-BE49-F238E27FC236}">
                <a16:creationId xmlns:a16="http://schemas.microsoft.com/office/drawing/2014/main" id="{9AB0D4A8-28A7-4B31-B318-CC2926D5BB62}"/>
              </a:ext>
            </a:extLst>
          </p:cNvPr>
          <p:cNvSpPr/>
          <p:nvPr/>
        </p:nvSpPr>
        <p:spPr>
          <a:xfrm>
            <a:off x="1413045" y="3316430"/>
            <a:ext cx="8551750" cy="482166"/>
          </a:xfrm>
          <a:prstGeom prst="roundRect">
            <a:avLst>
              <a:gd name="adj" fmla="val 33361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5">
            <a:extLst>
              <a:ext uri="{FF2B5EF4-FFF2-40B4-BE49-F238E27FC236}">
                <a16:creationId xmlns:a16="http://schemas.microsoft.com/office/drawing/2014/main" id="{E4EF4435-9949-445E-81ED-45B107B2C3C2}"/>
              </a:ext>
            </a:extLst>
          </p:cNvPr>
          <p:cNvSpPr/>
          <p:nvPr/>
        </p:nvSpPr>
        <p:spPr>
          <a:xfrm>
            <a:off x="1422570" y="2449655"/>
            <a:ext cx="8551750" cy="482166"/>
          </a:xfrm>
          <a:prstGeom prst="roundRect">
            <a:avLst>
              <a:gd name="adj" fmla="val 33361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A66D294-3766-4588-8985-F3186D00A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372" y="1666922"/>
            <a:ext cx="8255291" cy="4789219"/>
          </a:xfrm>
          <a:prstGeom prst="rect">
            <a:avLst/>
          </a:prstGeom>
        </p:spPr>
      </p:pic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年复购会员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(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品类影响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)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19</a:t>
            </a:fld>
            <a:endParaRPr lang="zh-HK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9640481" y="6576051"/>
            <a:ext cx="2492670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20160101-20191231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1074948" y="3870145"/>
            <a:ext cx="8565534" cy="365997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/>
          <p:cNvSpPr/>
          <p:nvPr/>
        </p:nvSpPr>
        <p:spPr>
          <a:xfrm>
            <a:off x="1074948" y="5299285"/>
            <a:ext cx="8565534" cy="365997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9923" y="1338676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胶类非处方药及慢病用药复购率呈上升趋势，单品类人均消费金额普遍上涨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D8AAA66-F78B-4277-8410-EA6AD77F389C}"/>
              </a:ext>
            </a:extLst>
          </p:cNvPr>
          <p:cNvSpPr/>
          <p:nvPr/>
        </p:nvSpPr>
        <p:spPr>
          <a:xfrm>
            <a:off x="5259897" y="2773631"/>
            <a:ext cx="1988192" cy="3665732"/>
          </a:xfrm>
          <a:prstGeom prst="roundRect">
            <a:avLst>
              <a:gd name="adj" fmla="val 7576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0AAC010-6893-43DB-A187-3FEA3B21DC19}"/>
              </a:ext>
            </a:extLst>
          </p:cNvPr>
          <p:cNvSpPr/>
          <p:nvPr/>
        </p:nvSpPr>
        <p:spPr>
          <a:xfrm>
            <a:off x="1074948" y="6024149"/>
            <a:ext cx="8565534" cy="365997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2708920"/>
            <a:ext cx="6456040" cy="1872208"/>
          </a:xfrm>
          <a:prstGeom prst="rect">
            <a:avLst/>
          </a:prstGeom>
          <a:blipFill>
            <a:blip r:embed="rId19"/>
            <a:srcRect/>
            <a:stretch>
              <a:fillRect t="-60977" b="-62104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1F74AD">
                    <a:shade val="50000"/>
                  </a:srgb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/>
          </a:p>
        </p:txBody>
      </p:sp>
      <p:sp>
        <p:nvSpPr>
          <p:cNvPr id="4" name="椭圆 3"/>
          <p:cNvSpPr/>
          <p:nvPr>
            <p:custDataLst>
              <p:tags r:id="rId3"/>
            </p:custDataLst>
          </p:nvPr>
        </p:nvSpPr>
        <p:spPr>
          <a:xfrm>
            <a:off x="4341813" y="2138363"/>
            <a:ext cx="3136900" cy="3136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弧形 5"/>
          <p:cNvSpPr/>
          <p:nvPr>
            <p:custDataLst>
              <p:tags r:id="rId4"/>
            </p:custDataLst>
          </p:nvPr>
        </p:nvSpPr>
        <p:spPr>
          <a:xfrm>
            <a:off x="3965575" y="1700213"/>
            <a:ext cx="3889375" cy="3889375"/>
          </a:xfrm>
          <a:prstGeom prst="arc">
            <a:avLst>
              <a:gd name="adj1" fmla="val 16200000"/>
              <a:gd name="adj2" fmla="val 5400000"/>
            </a:avLst>
          </a:prstGeom>
          <a:ln w="38100">
            <a:solidFill>
              <a:srgbClr val="000000">
                <a:lumMod val="60000"/>
                <a:lumOff val="40000"/>
              </a:srgbClr>
            </a:solidFill>
            <a:tailEnd type="stealth" w="lg" len="lg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>
            <p:custDataLst>
              <p:tags r:id="rId5"/>
            </p:custDataLst>
          </p:nvPr>
        </p:nvSpPr>
        <p:spPr>
          <a:xfrm>
            <a:off x="6670675" y="5103813"/>
            <a:ext cx="504825" cy="5048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677" name="任意多边形 19"/>
          <p:cNvSpPr/>
          <p:nvPr>
            <p:custDataLst>
              <p:tags r:id="rId6"/>
            </p:custDataLst>
          </p:nvPr>
        </p:nvSpPr>
        <p:spPr>
          <a:xfrm>
            <a:off x="6777038" y="5214938"/>
            <a:ext cx="295275" cy="284162"/>
          </a:xfrm>
          <a:custGeom>
            <a:avLst/>
            <a:gdLst/>
            <a:ahLst/>
            <a:cxnLst>
              <a:cxn ang="0">
                <a:pos x="147420" y="46227"/>
              </a:cxn>
              <a:cxn ang="0">
                <a:pos x="160209" y="58519"/>
              </a:cxn>
              <a:cxn ang="0">
                <a:pos x="160209" y="138195"/>
              </a:cxn>
              <a:cxn ang="0">
                <a:pos x="229129" y="138195"/>
              </a:cxn>
              <a:cxn ang="0">
                <a:pos x="241681" y="150260"/>
              </a:cxn>
              <a:cxn ang="0">
                <a:pos x="229129" y="162325"/>
              </a:cxn>
              <a:cxn ang="0">
                <a:pos x="147420" y="162325"/>
              </a:cxn>
              <a:cxn ang="0">
                <a:pos x="134867" y="150260"/>
              </a:cxn>
              <a:cxn ang="0">
                <a:pos x="134867" y="58519"/>
              </a:cxn>
              <a:cxn ang="0">
                <a:pos x="147420" y="46227"/>
              </a:cxn>
              <a:cxn ang="0">
                <a:pos x="147673" y="0"/>
              </a:cxn>
              <a:cxn ang="0">
                <a:pos x="296173" y="142747"/>
              </a:cxn>
              <a:cxn ang="0">
                <a:pos x="147673" y="285268"/>
              </a:cxn>
              <a:cxn ang="0">
                <a:pos x="17411" y="210820"/>
              </a:cxn>
              <a:cxn ang="0">
                <a:pos x="16937" y="206039"/>
              </a:cxn>
              <a:cxn ang="0">
                <a:pos x="20016" y="202396"/>
              </a:cxn>
              <a:cxn ang="0">
                <a:pos x="37069" y="194428"/>
              </a:cxn>
              <a:cxn ang="0">
                <a:pos x="45358" y="196932"/>
              </a:cxn>
              <a:cxn ang="0">
                <a:pos x="147673" y="254988"/>
              </a:cxn>
              <a:cxn ang="0">
                <a:pos x="264672" y="142747"/>
              </a:cxn>
              <a:cxn ang="0">
                <a:pos x="147673" y="30279"/>
              </a:cxn>
              <a:cxn ang="0">
                <a:pos x="71884" y="57372"/>
              </a:cxn>
              <a:cxn ang="0">
                <a:pos x="99358" y="67845"/>
              </a:cxn>
              <a:cxn ang="0">
                <a:pos x="103147" y="72626"/>
              </a:cxn>
              <a:cxn ang="0">
                <a:pos x="100779" y="78318"/>
              </a:cxn>
              <a:cxn ang="0">
                <a:pos x="23805" y="136145"/>
              </a:cxn>
              <a:cxn ang="0">
                <a:pos x="17411" y="137056"/>
              </a:cxn>
              <a:cxn ang="0">
                <a:pos x="13621" y="132275"/>
              </a:cxn>
              <a:cxn ang="0">
                <a:pos x="121" y="39158"/>
              </a:cxn>
              <a:cxn ang="0">
                <a:pos x="2253" y="33466"/>
              </a:cxn>
              <a:cxn ang="0">
                <a:pos x="8648" y="32784"/>
              </a:cxn>
              <a:cxn ang="0">
                <a:pos x="39911" y="44850"/>
              </a:cxn>
              <a:cxn ang="0">
                <a:pos x="147673" y="0"/>
              </a:cxn>
            </a:cxnLst>
            <a:rect l="0" t="0" r="0" b="0"/>
            <a:pathLst>
              <a:path w="597921" h="598324">
                <a:moveTo>
                  <a:pt x="297615" y="96957"/>
                </a:moveTo>
                <a:cubicBezTo>
                  <a:pt x="311959" y="96957"/>
                  <a:pt x="323434" y="108416"/>
                  <a:pt x="323434" y="122740"/>
                </a:cubicBezTo>
                <a:lnTo>
                  <a:pt x="323434" y="289852"/>
                </a:lnTo>
                <a:lnTo>
                  <a:pt x="462572" y="289852"/>
                </a:lnTo>
                <a:cubicBezTo>
                  <a:pt x="476438" y="289852"/>
                  <a:pt x="487913" y="301311"/>
                  <a:pt x="487913" y="315157"/>
                </a:cubicBezTo>
                <a:cubicBezTo>
                  <a:pt x="487913" y="329004"/>
                  <a:pt x="476438" y="340463"/>
                  <a:pt x="462572" y="340463"/>
                </a:cubicBezTo>
                <a:lnTo>
                  <a:pt x="297615" y="340463"/>
                </a:lnTo>
                <a:cubicBezTo>
                  <a:pt x="283749" y="340463"/>
                  <a:pt x="272274" y="329004"/>
                  <a:pt x="272274" y="315157"/>
                </a:cubicBezTo>
                <a:lnTo>
                  <a:pt x="272274" y="122740"/>
                </a:lnTo>
                <a:cubicBezTo>
                  <a:pt x="272274" y="108416"/>
                  <a:pt x="283749" y="96957"/>
                  <a:pt x="297615" y="96957"/>
                </a:cubicBezTo>
                <a:close/>
                <a:moveTo>
                  <a:pt x="298127" y="0"/>
                </a:moveTo>
                <a:cubicBezTo>
                  <a:pt x="463564" y="0"/>
                  <a:pt x="597921" y="134181"/>
                  <a:pt x="597921" y="299401"/>
                </a:cubicBezTo>
                <a:cubicBezTo>
                  <a:pt x="597921" y="464143"/>
                  <a:pt x="463564" y="598324"/>
                  <a:pt x="298127" y="598324"/>
                </a:cubicBezTo>
                <a:cubicBezTo>
                  <a:pt x="188155" y="598324"/>
                  <a:pt x="87268" y="538635"/>
                  <a:pt x="35150" y="442177"/>
                </a:cubicBezTo>
                <a:cubicBezTo>
                  <a:pt x="33238" y="438835"/>
                  <a:pt x="32760" y="435492"/>
                  <a:pt x="34194" y="432149"/>
                </a:cubicBezTo>
                <a:cubicBezTo>
                  <a:pt x="35150" y="428807"/>
                  <a:pt x="37541" y="425942"/>
                  <a:pt x="40410" y="424509"/>
                </a:cubicBezTo>
                <a:lnTo>
                  <a:pt x="74836" y="407796"/>
                </a:lnTo>
                <a:cubicBezTo>
                  <a:pt x="81052" y="404931"/>
                  <a:pt x="88702" y="407319"/>
                  <a:pt x="91571" y="413049"/>
                </a:cubicBezTo>
                <a:cubicBezTo>
                  <a:pt x="133169" y="488018"/>
                  <a:pt x="212540" y="534815"/>
                  <a:pt x="298127" y="534815"/>
                </a:cubicBezTo>
                <a:cubicBezTo>
                  <a:pt x="428181" y="534815"/>
                  <a:pt x="534328" y="429284"/>
                  <a:pt x="534328" y="299401"/>
                </a:cubicBezTo>
                <a:cubicBezTo>
                  <a:pt x="534328" y="169517"/>
                  <a:pt x="428181" y="63509"/>
                  <a:pt x="298127" y="63509"/>
                </a:cubicBezTo>
                <a:cubicBezTo>
                  <a:pt x="242185" y="63509"/>
                  <a:pt x="187677" y="83565"/>
                  <a:pt x="145123" y="120333"/>
                </a:cubicBezTo>
                <a:lnTo>
                  <a:pt x="200587" y="142299"/>
                </a:lnTo>
                <a:cubicBezTo>
                  <a:pt x="204890" y="144209"/>
                  <a:pt x="207759" y="148029"/>
                  <a:pt x="208237" y="152327"/>
                </a:cubicBezTo>
                <a:cubicBezTo>
                  <a:pt x="208715" y="157102"/>
                  <a:pt x="207281" y="161399"/>
                  <a:pt x="203456" y="164265"/>
                </a:cubicBezTo>
                <a:lnTo>
                  <a:pt x="48060" y="285553"/>
                </a:lnTo>
                <a:cubicBezTo>
                  <a:pt x="44235" y="288418"/>
                  <a:pt x="39454" y="289373"/>
                  <a:pt x="35150" y="287463"/>
                </a:cubicBezTo>
                <a:cubicBezTo>
                  <a:pt x="31325" y="285553"/>
                  <a:pt x="27978" y="281733"/>
                  <a:pt x="27500" y="277435"/>
                </a:cubicBezTo>
                <a:lnTo>
                  <a:pt x="246" y="82132"/>
                </a:lnTo>
                <a:cubicBezTo>
                  <a:pt x="-710" y="77835"/>
                  <a:pt x="1203" y="73060"/>
                  <a:pt x="4550" y="70194"/>
                </a:cubicBezTo>
                <a:cubicBezTo>
                  <a:pt x="8375" y="67807"/>
                  <a:pt x="13156" y="66852"/>
                  <a:pt x="17459" y="68762"/>
                </a:cubicBezTo>
                <a:lnTo>
                  <a:pt x="80574" y="94070"/>
                </a:lnTo>
                <a:cubicBezTo>
                  <a:pt x="137472" y="33426"/>
                  <a:pt x="214931" y="0"/>
                  <a:pt x="298127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7616825" y="3392488"/>
            <a:ext cx="503238" cy="5048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679" name="任意多边形 17"/>
          <p:cNvSpPr/>
          <p:nvPr>
            <p:custDataLst>
              <p:tags r:id="rId8"/>
            </p:custDataLst>
          </p:nvPr>
        </p:nvSpPr>
        <p:spPr>
          <a:xfrm>
            <a:off x="7720013" y="3502025"/>
            <a:ext cx="296862" cy="285750"/>
          </a:xfrm>
          <a:custGeom>
            <a:avLst/>
            <a:gdLst/>
            <a:ahLst/>
            <a:cxnLst>
              <a:cxn ang="0">
                <a:pos x="177695" y="190164"/>
              </a:cxn>
              <a:cxn ang="0">
                <a:pos x="271488" y="171152"/>
              </a:cxn>
              <a:cxn ang="0">
                <a:pos x="101862" y="205207"/>
              </a:cxn>
              <a:cxn ang="0">
                <a:pos x="24684" y="190164"/>
              </a:cxn>
              <a:cxn ang="0">
                <a:pos x="24684" y="166388"/>
              </a:cxn>
              <a:cxn ang="0">
                <a:pos x="74054" y="104588"/>
              </a:cxn>
              <a:cxn ang="0">
                <a:pos x="167803" y="114115"/>
              </a:cxn>
              <a:cxn ang="0">
                <a:pos x="252790" y="83737"/>
              </a:cxn>
              <a:cxn ang="0">
                <a:pos x="271488" y="76049"/>
              </a:cxn>
              <a:cxn ang="0">
                <a:pos x="207325" y="0"/>
              </a:cxn>
              <a:cxn ang="0">
                <a:pos x="123813" y="99490"/>
              </a:cxn>
              <a:cxn ang="0">
                <a:pos x="53751" y="94309"/>
              </a:cxn>
              <a:cxn ang="0">
                <a:pos x="24684" y="118837"/>
              </a:cxn>
              <a:cxn ang="0">
                <a:pos x="24684" y="95103"/>
              </a:cxn>
              <a:cxn ang="0">
                <a:pos x="24684" y="71327"/>
              </a:cxn>
              <a:cxn ang="0">
                <a:pos x="24684" y="47551"/>
              </a:cxn>
              <a:cxn ang="0">
                <a:pos x="24684" y="23775"/>
              </a:cxn>
              <a:cxn ang="0">
                <a:pos x="14793" y="0"/>
              </a:cxn>
              <a:cxn ang="0">
                <a:pos x="4945" y="23775"/>
              </a:cxn>
              <a:cxn ang="0">
                <a:pos x="4945" y="47551"/>
              </a:cxn>
              <a:cxn ang="0">
                <a:pos x="4945" y="71327"/>
              </a:cxn>
              <a:cxn ang="0">
                <a:pos x="4945" y="95103"/>
              </a:cxn>
              <a:cxn ang="0">
                <a:pos x="4945" y="118837"/>
              </a:cxn>
              <a:cxn ang="0">
                <a:pos x="4945" y="142613"/>
              </a:cxn>
              <a:cxn ang="0">
                <a:pos x="4945" y="166388"/>
              </a:cxn>
              <a:cxn ang="0">
                <a:pos x="4945" y="190164"/>
              </a:cxn>
              <a:cxn ang="0">
                <a:pos x="4945" y="213940"/>
              </a:cxn>
              <a:cxn ang="0">
                <a:pos x="4945" y="237716"/>
              </a:cxn>
              <a:cxn ang="0">
                <a:pos x="4945" y="261492"/>
              </a:cxn>
              <a:cxn ang="0">
                <a:pos x="29630" y="280504"/>
              </a:cxn>
              <a:cxn ang="0">
                <a:pos x="54315" y="280504"/>
              </a:cxn>
              <a:cxn ang="0">
                <a:pos x="78956" y="280504"/>
              </a:cxn>
              <a:cxn ang="0">
                <a:pos x="103641" y="280504"/>
              </a:cxn>
              <a:cxn ang="0">
                <a:pos x="128325" y="280504"/>
              </a:cxn>
              <a:cxn ang="0">
                <a:pos x="153010" y="280504"/>
              </a:cxn>
              <a:cxn ang="0">
                <a:pos x="177695" y="280504"/>
              </a:cxn>
              <a:cxn ang="0">
                <a:pos x="202379" y="280504"/>
              </a:cxn>
              <a:cxn ang="0">
                <a:pos x="227064" y="280504"/>
              </a:cxn>
              <a:cxn ang="0">
                <a:pos x="251749" y="280504"/>
              </a:cxn>
              <a:cxn ang="0">
                <a:pos x="276390" y="280504"/>
              </a:cxn>
              <a:cxn ang="0">
                <a:pos x="296173" y="270977"/>
              </a:cxn>
              <a:cxn ang="0">
                <a:pos x="276390" y="261492"/>
              </a:cxn>
              <a:cxn ang="0">
                <a:pos x="251749" y="261492"/>
              </a:cxn>
              <a:cxn ang="0">
                <a:pos x="227064" y="261492"/>
              </a:cxn>
              <a:cxn ang="0">
                <a:pos x="202379" y="261492"/>
              </a:cxn>
              <a:cxn ang="0">
                <a:pos x="177695" y="261492"/>
              </a:cxn>
              <a:cxn ang="0">
                <a:pos x="153010" y="261492"/>
              </a:cxn>
              <a:cxn ang="0">
                <a:pos x="128325" y="261492"/>
              </a:cxn>
              <a:cxn ang="0">
                <a:pos x="103641" y="261492"/>
              </a:cxn>
              <a:cxn ang="0">
                <a:pos x="78956" y="261492"/>
              </a:cxn>
              <a:cxn ang="0">
                <a:pos x="54315" y="261492"/>
              </a:cxn>
              <a:cxn ang="0">
                <a:pos x="29630" y="261492"/>
              </a:cxn>
            </a:cxnLst>
            <a:rect l="0" t="0" r="0" b="0"/>
            <a:pathLst>
              <a:path w="6827" h="6827">
                <a:moveTo>
                  <a:pt x="1263" y="5234"/>
                </a:moveTo>
                <a:cubicBezTo>
                  <a:pt x="1316" y="5493"/>
                  <a:pt x="1546" y="5689"/>
                  <a:pt x="1820" y="5689"/>
                </a:cubicBezTo>
                <a:cubicBezTo>
                  <a:pt x="2114" y="5689"/>
                  <a:pt x="2354" y="5464"/>
                  <a:pt x="2383" y="5178"/>
                </a:cubicBezTo>
                <a:lnTo>
                  <a:pt x="3568" y="4191"/>
                </a:lnTo>
                <a:cubicBezTo>
                  <a:pt x="3652" y="4401"/>
                  <a:pt x="3856" y="4551"/>
                  <a:pt x="4096" y="4551"/>
                </a:cubicBezTo>
                <a:cubicBezTo>
                  <a:pt x="4348" y="4551"/>
                  <a:pt x="4560" y="4385"/>
                  <a:pt x="4635" y="4157"/>
                </a:cubicBezTo>
                <a:lnTo>
                  <a:pt x="5696" y="4736"/>
                </a:lnTo>
                <a:cubicBezTo>
                  <a:pt x="5732" y="5016"/>
                  <a:pt x="5969" y="5234"/>
                  <a:pt x="6258" y="5234"/>
                </a:cubicBezTo>
                <a:cubicBezTo>
                  <a:pt x="6571" y="5234"/>
                  <a:pt x="6827" y="4979"/>
                  <a:pt x="6827" y="4665"/>
                </a:cubicBezTo>
                <a:cubicBezTo>
                  <a:pt x="6827" y="4351"/>
                  <a:pt x="6571" y="4096"/>
                  <a:pt x="6258" y="4096"/>
                </a:cubicBezTo>
                <a:cubicBezTo>
                  <a:pt x="6006" y="4096"/>
                  <a:pt x="5794" y="4262"/>
                  <a:pt x="5719" y="4490"/>
                </a:cubicBezTo>
                <a:lnTo>
                  <a:pt x="4658" y="3911"/>
                </a:lnTo>
                <a:cubicBezTo>
                  <a:pt x="4622" y="3631"/>
                  <a:pt x="4385" y="3413"/>
                  <a:pt x="4096" y="3413"/>
                </a:cubicBezTo>
                <a:cubicBezTo>
                  <a:pt x="3802" y="3413"/>
                  <a:pt x="3563" y="3638"/>
                  <a:pt x="3533" y="3924"/>
                </a:cubicBezTo>
                <a:lnTo>
                  <a:pt x="2348" y="4911"/>
                </a:lnTo>
                <a:cubicBezTo>
                  <a:pt x="2265" y="4701"/>
                  <a:pt x="2060" y="4551"/>
                  <a:pt x="1820" y="4551"/>
                </a:cubicBezTo>
                <a:cubicBezTo>
                  <a:pt x="1546" y="4551"/>
                  <a:pt x="1316" y="4747"/>
                  <a:pt x="1263" y="5006"/>
                </a:cubicBezTo>
                <a:lnTo>
                  <a:pt x="455" y="5006"/>
                </a:lnTo>
                <a:lnTo>
                  <a:pt x="455" y="4551"/>
                </a:lnTo>
                <a:lnTo>
                  <a:pt x="569" y="4551"/>
                </a:lnTo>
                <a:cubicBezTo>
                  <a:pt x="632" y="4551"/>
                  <a:pt x="683" y="4500"/>
                  <a:pt x="683" y="4437"/>
                </a:cubicBezTo>
                <a:cubicBezTo>
                  <a:pt x="683" y="4374"/>
                  <a:pt x="632" y="4324"/>
                  <a:pt x="569" y="4324"/>
                </a:cubicBezTo>
                <a:lnTo>
                  <a:pt x="455" y="4324"/>
                </a:lnTo>
                <a:lnTo>
                  <a:pt x="455" y="3982"/>
                </a:lnTo>
                <a:lnTo>
                  <a:pt x="569" y="3982"/>
                </a:lnTo>
                <a:cubicBezTo>
                  <a:pt x="632" y="3982"/>
                  <a:pt x="683" y="3931"/>
                  <a:pt x="683" y="3868"/>
                </a:cubicBezTo>
                <a:cubicBezTo>
                  <a:pt x="683" y="3806"/>
                  <a:pt x="632" y="3755"/>
                  <a:pt x="569" y="3755"/>
                </a:cubicBezTo>
                <a:lnTo>
                  <a:pt x="480" y="3755"/>
                </a:lnTo>
                <a:lnTo>
                  <a:pt x="1407" y="2416"/>
                </a:lnTo>
                <a:cubicBezTo>
                  <a:pt x="1494" y="2470"/>
                  <a:pt x="1596" y="2503"/>
                  <a:pt x="1707" y="2503"/>
                </a:cubicBezTo>
                <a:cubicBezTo>
                  <a:pt x="1888" y="2503"/>
                  <a:pt x="2048" y="2416"/>
                  <a:pt x="2152" y="2284"/>
                </a:cubicBezTo>
                <a:lnTo>
                  <a:pt x="2752" y="2584"/>
                </a:lnTo>
                <a:cubicBezTo>
                  <a:pt x="2740" y="2631"/>
                  <a:pt x="2731" y="2680"/>
                  <a:pt x="2731" y="2731"/>
                </a:cubicBezTo>
                <a:cubicBezTo>
                  <a:pt x="2731" y="3044"/>
                  <a:pt x="2986" y="3300"/>
                  <a:pt x="3300" y="3300"/>
                </a:cubicBezTo>
                <a:cubicBezTo>
                  <a:pt x="3613" y="3300"/>
                  <a:pt x="3868" y="3044"/>
                  <a:pt x="3868" y="2731"/>
                </a:cubicBezTo>
                <a:cubicBezTo>
                  <a:pt x="3868" y="2608"/>
                  <a:pt x="3829" y="2496"/>
                  <a:pt x="3763" y="2403"/>
                </a:cubicBezTo>
                <a:lnTo>
                  <a:pt x="4488" y="1055"/>
                </a:lnTo>
                <a:cubicBezTo>
                  <a:pt x="4574" y="1107"/>
                  <a:pt x="4672" y="1138"/>
                  <a:pt x="4779" y="1138"/>
                </a:cubicBezTo>
                <a:cubicBezTo>
                  <a:pt x="4891" y="1138"/>
                  <a:pt x="4995" y="1104"/>
                  <a:pt x="5083" y="1048"/>
                </a:cubicBezTo>
                <a:lnTo>
                  <a:pt x="5827" y="2004"/>
                </a:lnTo>
                <a:cubicBezTo>
                  <a:pt x="5829" y="2007"/>
                  <a:pt x="5833" y="2009"/>
                  <a:pt x="5836" y="2011"/>
                </a:cubicBezTo>
                <a:cubicBezTo>
                  <a:pt x="5745" y="2112"/>
                  <a:pt x="5689" y="2244"/>
                  <a:pt x="5689" y="2389"/>
                </a:cubicBezTo>
                <a:cubicBezTo>
                  <a:pt x="5689" y="2703"/>
                  <a:pt x="5944" y="2958"/>
                  <a:pt x="6258" y="2958"/>
                </a:cubicBezTo>
                <a:cubicBezTo>
                  <a:pt x="6571" y="2958"/>
                  <a:pt x="6827" y="2703"/>
                  <a:pt x="6827" y="2389"/>
                </a:cubicBezTo>
                <a:cubicBezTo>
                  <a:pt x="6827" y="2076"/>
                  <a:pt x="6571" y="1820"/>
                  <a:pt x="6258" y="1820"/>
                </a:cubicBezTo>
                <a:cubicBezTo>
                  <a:pt x="6170" y="1820"/>
                  <a:pt x="6087" y="1842"/>
                  <a:pt x="6013" y="1878"/>
                </a:cubicBezTo>
                <a:cubicBezTo>
                  <a:pt x="6010" y="1874"/>
                  <a:pt x="6010" y="1869"/>
                  <a:pt x="6006" y="1864"/>
                </a:cubicBezTo>
                <a:lnTo>
                  <a:pt x="5248" y="890"/>
                </a:lnTo>
                <a:cubicBezTo>
                  <a:pt x="5311" y="798"/>
                  <a:pt x="5348" y="688"/>
                  <a:pt x="5348" y="569"/>
                </a:cubicBezTo>
                <a:cubicBezTo>
                  <a:pt x="5348" y="255"/>
                  <a:pt x="5092" y="0"/>
                  <a:pt x="4779" y="0"/>
                </a:cubicBezTo>
                <a:cubicBezTo>
                  <a:pt x="4465" y="0"/>
                  <a:pt x="4210" y="255"/>
                  <a:pt x="4210" y="569"/>
                </a:cubicBezTo>
                <a:cubicBezTo>
                  <a:pt x="4210" y="691"/>
                  <a:pt x="4249" y="804"/>
                  <a:pt x="4315" y="897"/>
                </a:cubicBezTo>
                <a:lnTo>
                  <a:pt x="3590" y="2244"/>
                </a:lnTo>
                <a:cubicBezTo>
                  <a:pt x="3505" y="2193"/>
                  <a:pt x="3406" y="2162"/>
                  <a:pt x="3300" y="2162"/>
                </a:cubicBezTo>
                <a:cubicBezTo>
                  <a:pt x="3118" y="2162"/>
                  <a:pt x="2959" y="2248"/>
                  <a:pt x="2854" y="2381"/>
                </a:cubicBezTo>
                <a:lnTo>
                  <a:pt x="2254" y="2081"/>
                </a:lnTo>
                <a:cubicBezTo>
                  <a:pt x="2267" y="2034"/>
                  <a:pt x="2276" y="1985"/>
                  <a:pt x="2276" y="1934"/>
                </a:cubicBezTo>
                <a:cubicBezTo>
                  <a:pt x="2276" y="1621"/>
                  <a:pt x="2020" y="1365"/>
                  <a:pt x="1707" y="1365"/>
                </a:cubicBezTo>
                <a:cubicBezTo>
                  <a:pt x="1393" y="1365"/>
                  <a:pt x="1138" y="1621"/>
                  <a:pt x="1138" y="1934"/>
                </a:cubicBezTo>
                <a:cubicBezTo>
                  <a:pt x="1138" y="2054"/>
                  <a:pt x="1176" y="2166"/>
                  <a:pt x="1239" y="2257"/>
                </a:cubicBezTo>
                <a:lnTo>
                  <a:pt x="593" y="3191"/>
                </a:lnTo>
                <a:cubicBezTo>
                  <a:pt x="585" y="3189"/>
                  <a:pt x="578" y="3186"/>
                  <a:pt x="569" y="3186"/>
                </a:cubicBezTo>
                <a:lnTo>
                  <a:pt x="455" y="3186"/>
                </a:lnTo>
                <a:lnTo>
                  <a:pt x="455" y="2844"/>
                </a:lnTo>
                <a:lnTo>
                  <a:pt x="569" y="2844"/>
                </a:lnTo>
                <a:cubicBezTo>
                  <a:pt x="632" y="2844"/>
                  <a:pt x="683" y="2794"/>
                  <a:pt x="683" y="2731"/>
                </a:cubicBezTo>
                <a:cubicBezTo>
                  <a:pt x="683" y="2668"/>
                  <a:pt x="632" y="2617"/>
                  <a:pt x="569" y="2617"/>
                </a:cubicBezTo>
                <a:lnTo>
                  <a:pt x="455" y="2617"/>
                </a:lnTo>
                <a:lnTo>
                  <a:pt x="455" y="2276"/>
                </a:lnTo>
                <a:lnTo>
                  <a:pt x="569" y="2276"/>
                </a:lnTo>
                <a:cubicBezTo>
                  <a:pt x="632" y="2276"/>
                  <a:pt x="683" y="2225"/>
                  <a:pt x="683" y="2162"/>
                </a:cubicBezTo>
                <a:cubicBezTo>
                  <a:pt x="683" y="2099"/>
                  <a:pt x="632" y="2048"/>
                  <a:pt x="569" y="2048"/>
                </a:cubicBezTo>
                <a:lnTo>
                  <a:pt x="455" y="2048"/>
                </a:lnTo>
                <a:lnTo>
                  <a:pt x="455" y="1707"/>
                </a:lnTo>
                <a:lnTo>
                  <a:pt x="569" y="1707"/>
                </a:lnTo>
                <a:cubicBezTo>
                  <a:pt x="632" y="1707"/>
                  <a:pt x="683" y="1656"/>
                  <a:pt x="683" y="1593"/>
                </a:cubicBezTo>
                <a:cubicBezTo>
                  <a:pt x="683" y="1530"/>
                  <a:pt x="632" y="1479"/>
                  <a:pt x="569" y="1479"/>
                </a:cubicBezTo>
                <a:lnTo>
                  <a:pt x="455" y="1479"/>
                </a:lnTo>
                <a:lnTo>
                  <a:pt x="455" y="1138"/>
                </a:lnTo>
                <a:lnTo>
                  <a:pt x="569" y="1138"/>
                </a:lnTo>
                <a:cubicBezTo>
                  <a:pt x="632" y="1138"/>
                  <a:pt x="683" y="1087"/>
                  <a:pt x="683" y="1024"/>
                </a:cubicBezTo>
                <a:cubicBezTo>
                  <a:pt x="683" y="961"/>
                  <a:pt x="632" y="910"/>
                  <a:pt x="569" y="910"/>
                </a:cubicBezTo>
                <a:lnTo>
                  <a:pt x="455" y="910"/>
                </a:lnTo>
                <a:lnTo>
                  <a:pt x="455" y="569"/>
                </a:lnTo>
                <a:lnTo>
                  <a:pt x="569" y="569"/>
                </a:lnTo>
                <a:cubicBezTo>
                  <a:pt x="632" y="569"/>
                  <a:pt x="683" y="518"/>
                  <a:pt x="683" y="455"/>
                </a:cubicBezTo>
                <a:cubicBezTo>
                  <a:pt x="683" y="392"/>
                  <a:pt x="632" y="341"/>
                  <a:pt x="569" y="341"/>
                </a:cubicBezTo>
                <a:lnTo>
                  <a:pt x="455" y="341"/>
                </a:lnTo>
                <a:lnTo>
                  <a:pt x="455" y="114"/>
                </a:lnTo>
                <a:cubicBezTo>
                  <a:pt x="455" y="51"/>
                  <a:pt x="404" y="0"/>
                  <a:pt x="341" y="0"/>
                </a:cubicBezTo>
                <a:cubicBezTo>
                  <a:pt x="278" y="0"/>
                  <a:pt x="228" y="51"/>
                  <a:pt x="228" y="114"/>
                </a:cubicBezTo>
                <a:lnTo>
                  <a:pt x="228" y="341"/>
                </a:lnTo>
                <a:lnTo>
                  <a:pt x="114" y="341"/>
                </a:lnTo>
                <a:cubicBezTo>
                  <a:pt x="51" y="341"/>
                  <a:pt x="0" y="392"/>
                  <a:pt x="0" y="455"/>
                </a:cubicBezTo>
                <a:cubicBezTo>
                  <a:pt x="0" y="518"/>
                  <a:pt x="51" y="569"/>
                  <a:pt x="114" y="569"/>
                </a:cubicBezTo>
                <a:lnTo>
                  <a:pt x="228" y="569"/>
                </a:lnTo>
                <a:lnTo>
                  <a:pt x="228" y="910"/>
                </a:lnTo>
                <a:lnTo>
                  <a:pt x="114" y="910"/>
                </a:lnTo>
                <a:cubicBezTo>
                  <a:pt x="51" y="910"/>
                  <a:pt x="0" y="961"/>
                  <a:pt x="0" y="1024"/>
                </a:cubicBezTo>
                <a:cubicBezTo>
                  <a:pt x="0" y="1087"/>
                  <a:pt x="51" y="1138"/>
                  <a:pt x="114" y="1138"/>
                </a:cubicBezTo>
                <a:lnTo>
                  <a:pt x="228" y="1138"/>
                </a:lnTo>
                <a:lnTo>
                  <a:pt x="228" y="1479"/>
                </a:lnTo>
                <a:lnTo>
                  <a:pt x="114" y="1479"/>
                </a:lnTo>
                <a:cubicBezTo>
                  <a:pt x="51" y="1479"/>
                  <a:pt x="0" y="1530"/>
                  <a:pt x="0" y="1593"/>
                </a:cubicBezTo>
                <a:cubicBezTo>
                  <a:pt x="0" y="1656"/>
                  <a:pt x="51" y="1707"/>
                  <a:pt x="114" y="1707"/>
                </a:cubicBezTo>
                <a:lnTo>
                  <a:pt x="228" y="1707"/>
                </a:lnTo>
                <a:lnTo>
                  <a:pt x="228" y="2048"/>
                </a:lnTo>
                <a:lnTo>
                  <a:pt x="114" y="2048"/>
                </a:lnTo>
                <a:cubicBezTo>
                  <a:pt x="51" y="2048"/>
                  <a:pt x="0" y="2099"/>
                  <a:pt x="0" y="2162"/>
                </a:cubicBezTo>
                <a:cubicBezTo>
                  <a:pt x="0" y="2225"/>
                  <a:pt x="51" y="2276"/>
                  <a:pt x="114" y="2276"/>
                </a:cubicBezTo>
                <a:lnTo>
                  <a:pt x="228" y="2276"/>
                </a:lnTo>
                <a:lnTo>
                  <a:pt x="228" y="2617"/>
                </a:lnTo>
                <a:lnTo>
                  <a:pt x="114" y="2617"/>
                </a:lnTo>
                <a:cubicBezTo>
                  <a:pt x="51" y="2617"/>
                  <a:pt x="0" y="2668"/>
                  <a:pt x="0" y="2731"/>
                </a:cubicBezTo>
                <a:cubicBezTo>
                  <a:pt x="0" y="2794"/>
                  <a:pt x="51" y="2844"/>
                  <a:pt x="114" y="2844"/>
                </a:cubicBezTo>
                <a:lnTo>
                  <a:pt x="228" y="2844"/>
                </a:lnTo>
                <a:lnTo>
                  <a:pt x="228" y="3186"/>
                </a:lnTo>
                <a:lnTo>
                  <a:pt x="114" y="3186"/>
                </a:lnTo>
                <a:cubicBezTo>
                  <a:pt x="51" y="3186"/>
                  <a:pt x="0" y="3237"/>
                  <a:pt x="0" y="3300"/>
                </a:cubicBezTo>
                <a:cubicBezTo>
                  <a:pt x="0" y="3362"/>
                  <a:pt x="51" y="3413"/>
                  <a:pt x="114" y="3413"/>
                </a:cubicBezTo>
                <a:lnTo>
                  <a:pt x="228" y="3413"/>
                </a:lnTo>
                <a:lnTo>
                  <a:pt x="228" y="3755"/>
                </a:lnTo>
                <a:lnTo>
                  <a:pt x="114" y="3755"/>
                </a:lnTo>
                <a:cubicBezTo>
                  <a:pt x="51" y="3755"/>
                  <a:pt x="0" y="3806"/>
                  <a:pt x="0" y="3868"/>
                </a:cubicBezTo>
                <a:cubicBezTo>
                  <a:pt x="0" y="3931"/>
                  <a:pt x="51" y="3982"/>
                  <a:pt x="114" y="3982"/>
                </a:cubicBezTo>
                <a:lnTo>
                  <a:pt x="228" y="3982"/>
                </a:lnTo>
                <a:lnTo>
                  <a:pt x="228" y="4324"/>
                </a:lnTo>
                <a:lnTo>
                  <a:pt x="114" y="4324"/>
                </a:lnTo>
                <a:cubicBezTo>
                  <a:pt x="51" y="4324"/>
                  <a:pt x="0" y="4374"/>
                  <a:pt x="0" y="4437"/>
                </a:cubicBezTo>
                <a:cubicBezTo>
                  <a:pt x="0" y="4500"/>
                  <a:pt x="51" y="4551"/>
                  <a:pt x="114" y="4551"/>
                </a:cubicBezTo>
                <a:lnTo>
                  <a:pt x="228" y="4551"/>
                </a:lnTo>
                <a:lnTo>
                  <a:pt x="228" y="4892"/>
                </a:lnTo>
                <a:lnTo>
                  <a:pt x="114" y="4892"/>
                </a:lnTo>
                <a:cubicBezTo>
                  <a:pt x="51" y="4892"/>
                  <a:pt x="0" y="4943"/>
                  <a:pt x="0" y="5006"/>
                </a:cubicBezTo>
                <a:cubicBezTo>
                  <a:pt x="0" y="5069"/>
                  <a:pt x="51" y="5120"/>
                  <a:pt x="114" y="5120"/>
                </a:cubicBezTo>
                <a:lnTo>
                  <a:pt x="228" y="5120"/>
                </a:lnTo>
                <a:lnTo>
                  <a:pt x="228" y="5461"/>
                </a:lnTo>
                <a:lnTo>
                  <a:pt x="114" y="5461"/>
                </a:lnTo>
                <a:cubicBezTo>
                  <a:pt x="51" y="5461"/>
                  <a:pt x="0" y="5512"/>
                  <a:pt x="0" y="5575"/>
                </a:cubicBezTo>
                <a:cubicBezTo>
                  <a:pt x="0" y="5638"/>
                  <a:pt x="51" y="5689"/>
                  <a:pt x="114" y="5689"/>
                </a:cubicBezTo>
                <a:lnTo>
                  <a:pt x="228" y="5689"/>
                </a:lnTo>
                <a:lnTo>
                  <a:pt x="228" y="6030"/>
                </a:lnTo>
                <a:lnTo>
                  <a:pt x="114" y="6030"/>
                </a:lnTo>
                <a:cubicBezTo>
                  <a:pt x="51" y="6030"/>
                  <a:pt x="0" y="6081"/>
                  <a:pt x="0" y="6144"/>
                </a:cubicBezTo>
                <a:cubicBezTo>
                  <a:pt x="0" y="6207"/>
                  <a:pt x="51" y="6258"/>
                  <a:pt x="114" y="6258"/>
                </a:cubicBezTo>
                <a:lnTo>
                  <a:pt x="228" y="6258"/>
                </a:lnTo>
                <a:lnTo>
                  <a:pt x="228" y="6485"/>
                </a:lnTo>
                <a:cubicBezTo>
                  <a:pt x="228" y="6548"/>
                  <a:pt x="278" y="6599"/>
                  <a:pt x="341" y="6599"/>
                </a:cubicBezTo>
                <a:lnTo>
                  <a:pt x="683" y="6599"/>
                </a:lnTo>
                <a:lnTo>
                  <a:pt x="683" y="6713"/>
                </a:lnTo>
                <a:cubicBezTo>
                  <a:pt x="683" y="6776"/>
                  <a:pt x="734" y="6827"/>
                  <a:pt x="796" y="6827"/>
                </a:cubicBezTo>
                <a:cubicBezTo>
                  <a:pt x="859" y="6827"/>
                  <a:pt x="910" y="6776"/>
                  <a:pt x="910" y="6713"/>
                </a:cubicBezTo>
                <a:lnTo>
                  <a:pt x="910" y="6599"/>
                </a:lnTo>
                <a:lnTo>
                  <a:pt x="1252" y="6599"/>
                </a:lnTo>
                <a:lnTo>
                  <a:pt x="1252" y="6713"/>
                </a:lnTo>
                <a:cubicBezTo>
                  <a:pt x="1252" y="6776"/>
                  <a:pt x="1302" y="6827"/>
                  <a:pt x="1365" y="6827"/>
                </a:cubicBezTo>
                <a:cubicBezTo>
                  <a:pt x="1428" y="6827"/>
                  <a:pt x="1479" y="6776"/>
                  <a:pt x="1479" y="6713"/>
                </a:cubicBezTo>
                <a:lnTo>
                  <a:pt x="1479" y="6599"/>
                </a:lnTo>
                <a:lnTo>
                  <a:pt x="1820" y="6599"/>
                </a:lnTo>
                <a:lnTo>
                  <a:pt x="1820" y="6713"/>
                </a:lnTo>
                <a:cubicBezTo>
                  <a:pt x="1820" y="6776"/>
                  <a:pt x="1871" y="6827"/>
                  <a:pt x="1934" y="6827"/>
                </a:cubicBezTo>
                <a:cubicBezTo>
                  <a:pt x="1997" y="6827"/>
                  <a:pt x="2048" y="6776"/>
                  <a:pt x="2048" y="6713"/>
                </a:cubicBezTo>
                <a:lnTo>
                  <a:pt x="2048" y="6599"/>
                </a:lnTo>
                <a:lnTo>
                  <a:pt x="2389" y="6599"/>
                </a:lnTo>
                <a:lnTo>
                  <a:pt x="2389" y="6713"/>
                </a:lnTo>
                <a:cubicBezTo>
                  <a:pt x="2389" y="6776"/>
                  <a:pt x="2440" y="6827"/>
                  <a:pt x="2503" y="6827"/>
                </a:cubicBezTo>
                <a:cubicBezTo>
                  <a:pt x="2566" y="6827"/>
                  <a:pt x="2617" y="6776"/>
                  <a:pt x="2617" y="6713"/>
                </a:cubicBezTo>
                <a:lnTo>
                  <a:pt x="2617" y="6599"/>
                </a:lnTo>
                <a:lnTo>
                  <a:pt x="2958" y="6599"/>
                </a:lnTo>
                <a:lnTo>
                  <a:pt x="2958" y="6713"/>
                </a:lnTo>
                <a:cubicBezTo>
                  <a:pt x="2958" y="6776"/>
                  <a:pt x="3009" y="6827"/>
                  <a:pt x="3072" y="6827"/>
                </a:cubicBezTo>
                <a:cubicBezTo>
                  <a:pt x="3135" y="6827"/>
                  <a:pt x="3186" y="6776"/>
                  <a:pt x="3186" y="6713"/>
                </a:cubicBezTo>
                <a:lnTo>
                  <a:pt x="3186" y="6599"/>
                </a:lnTo>
                <a:lnTo>
                  <a:pt x="3527" y="6599"/>
                </a:lnTo>
                <a:lnTo>
                  <a:pt x="3527" y="6713"/>
                </a:lnTo>
                <a:cubicBezTo>
                  <a:pt x="3527" y="6776"/>
                  <a:pt x="3578" y="6827"/>
                  <a:pt x="3641" y="6827"/>
                </a:cubicBezTo>
                <a:cubicBezTo>
                  <a:pt x="3704" y="6827"/>
                  <a:pt x="3755" y="6776"/>
                  <a:pt x="3755" y="6713"/>
                </a:cubicBezTo>
                <a:lnTo>
                  <a:pt x="3755" y="6599"/>
                </a:lnTo>
                <a:lnTo>
                  <a:pt x="4096" y="6599"/>
                </a:lnTo>
                <a:lnTo>
                  <a:pt x="4096" y="6713"/>
                </a:lnTo>
                <a:cubicBezTo>
                  <a:pt x="4096" y="6776"/>
                  <a:pt x="4147" y="6827"/>
                  <a:pt x="4210" y="6827"/>
                </a:cubicBezTo>
                <a:cubicBezTo>
                  <a:pt x="4273" y="6827"/>
                  <a:pt x="4323" y="6776"/>
                  <a:pt x="4323" y="6713"/>
                </a:cubicBezTo>
                <a:lnTo>
                  <a:pt x="4323" y="6599"/>
                </a:lnTo>
                <a:lnTo>
                  <a:pt x="4665" y="6599"/>
                </a:lnTo>
                <a:lnTo>
                  <a:pt x="4665" y="6713"/>
                </a:lnTo>
                <a:cubicBezTo>
                  <a:pt x="4665" y="6776"/>
                  <a:pt x="4716" y="6827"/>
                  <a:pt x="4779" y="6827"/>
                </a:cubicBezTo>
                <a:cubicBezTo>
                  <a:pt x="4842" y="6827"/>
                  <a:pt x="4892" y="6776"/>
                  <a:pt x="4892" y="6713"/>
                </a:cubicBezTo>
                <a:lnTo>
                  <a:pt x="4892" y="6599"/>
                </a:lnTo>
                <a:lnTo>
                  <a:pt x="5234" y="6599"/>
                </a:lnTo>
                <a:lnTo>
                  <a:pt x="5234" y="6713"/>
                </a:lnTo>
                <a:cubicBezTo>
                  <a:pt x="5234" y="6776"/>
                  <a:pt x="5285" y="6827"/>
                  <a:pt x="5347" y="6827"/>
                </a:cubicBezTo>
                <a:cubicBezTo>
                  <a:pt x="5410" y="6827"/>
                  <a:pt x="5461" y="6776"/>
                  <a:pt x="5461" y="6713"/>
                </a:cubicBezTo>
                <a:lnTo>
                  <a:pt x="5461" y="6599"/>
                </a:lnTo>
                <a:lnTo>
                  <a:pt x="5803" y="6599"/>
                </a:lnTo>
                <a:lnTo>
                  <a:pt x="5803" y="6713"/>
                </a:lnTo>
                <a:cubicBezTo>
                  <a:pt x="5803" y="6776"/>
                  <a:pt x="5853" y="6827"/>
                  <a:pt x="5916" y="6827"/>
                </a:cubicBezTo>
                <a:cubicBezTo>
                  <a:pt x="5979" y="6827"/>
                  <a:pt x="6030" y="6776"/>
                  <a:pt x="6030" y="6713"/>
                </a:cubicBezTo>
                <a:lnTo>
                  <a:pt x="6030" y="6599"/>
                </a:lnTo>
                <a:lnTo>
                  <a:pt x="6371" y="6599"/>
                </a:lnTo>
                <a:lnTo>
                  <a:pt x="6371" y="6713"/>
                </a:lnTo>
                <a:cubicBezTo>
                  <a:pt x="6371" y="6776"/>
                  <a:pt x="6422" y="6827"/>
                  <a:pt x="6485" y="6827"/>
                </a:cubicBezTo>
                <a:cubicBezTo>
                  <a:pt x="6548" y="6827"/>
                  <a:pt x="6599" y="6776"/>
                  <a:pt x="6599" y="6713"/>
                </a:cubicBezTo>
                <a:lnTo>
                  <a:pt x="6599" y="6599"/>
                </a:lnTo>
                <a:lnTo>
                  <a:pt x="6713" y="6599"/>
                </a:lnTo>
                <a:cubicBezTo>
                  <a:pt x="6776" y="6599"/>
                  <a:pt x="6827" y="6548"/>
                  <a:pt x="6827" y="6485"/>
                </a:cubicBezTo>
                <a:cubicBezTo>
                  <a:pt x="6827" y="6422"/>
                  <a:pt x="6776" y="6372"/>
                  <a:pt x="6713" y="6372"/>
                </a:cubicBezTo>
                <a:lnTo>
                  <a:pt x="6599" y="6372"/>
                </a:lnTo>
                <a:lnTo>
                  <a:pt x="6599" y="6258"/>
                </a:lnTo>
                <a:cubicBezTo>
                  <a:pt x="6599" y="6195"/>
                  <a:pt x="6548" y="6144"/>
                  <a:pt x="6485" y="6144"/>
                </a:cubicBezTo>
                <a:cubicBezTo>
                  <a:pt x="6422" y="6144"/>
                  <a:pt x="6371" y="6195"/>
                  <a:pt x="6371" y="6258"/>
                </a:cubicBezTo>
                <a:lnTo>
                  <a:pt x="6371" y="6372"/>
                </a:lnTo>
                <a:lnTo>
                  <a:pt x="6030" y="6372"/>
                </a:lnTo>
                <a:lnTo>
                  <a:pt x="6030" y="6258"/>
                </a:lnTo>
                <a:cubicBezTo>
                  <a:pt x="6030" y="6195"/>
                  <a:pt x="5979" y="6144"/>
                  <a:pt x="5916" y="6144"/>
                </a:cubicBezTo>
                <a:cubicBezTo>
                  <a:pt x="5853" y="6144"/>
                  <a:pt x="5803" y="6195"/>
                  <a:pt x="5803" y="6258"/>
                </a:cubicBezTo>
                <a:lnTo>
                  <a:pt x="5803" y="6372"/>
                </a:lnTo>
                <a:lnTo>
                  <a:pt x="5461" y="6372"/>
                </a:lnTo>
                <a:lnTo>
                  <a:pt x="5461" y="6258"/>
                </a:lnTo>
                <a:cubicBezTo>
                  <a:pt x="5461" y="6195"/>
                  <a:pt x="5410" y="6144"/>
                  <a:pt x="5347" y="6144"/>
                </a:cubicBezTo>
                <a:cubicBezTo>
                  <a:pt x="5285" y="6144"/>
                  <a:pt x="5234" y="6195"/>
                  <a:pt x="5234" y="6258"/>
                </a:cubicBezTo>
                <a:lnTo>
                  <a:pt x="5234" y="6372"/>
                </a:lnTo>
                <a:lnTo>
                  <a:pt x="4892" y="6372"/>
                </a:lnTo>
                <a:lnTo>
                  <a:pt x="4892" y="6258"/>
                </a:lnTo>
                <a:cubicBezTo>
                  <a:pt x="4892" y="6195"/>
                  <a:pt x="4842" y="6144"/>
                  <a:pt x="4779" y="6144"/>
                </a:cubicBezTo>
                <a:cubicBezTo>
                  <a:pt x="4716" y="6144"/>
                  <a:pt x="4665" y="6195"/>
                  <a:pt x="4665" y="6258"/>
                </a:cubicBezTo>
                <a:lnTo>
                  <a:pt x="4665" y="6372"/>
                </a:lnTo>
                <a:lnTo>
                  <a:pt x="4323" y="6372"/>
                </a:lnTo>
                <a:lnTo>
                  <a:pt x="4323" y="6258"/>
                </a:lnTo>
                <a:cubicBezTo>
                  <a:pt x="4323" y="6195"/>
                  <a:pt x="4273" y="6144"/>
                  <a:pt x="4210" y="6144"/>
                </a:cubicBezTo>
                <a:cubicBezTo>
                  <a:pt x="4147" y="6144"/>
                  <a:pt x="4096" y="6195"/>
                  <a:pt x="4096" y="6258"/>
                </a:cubicBezTo>
                <a:lnTo>
                  <a:pt x="4096" y="6372"/>
                </a:lnTo>
                <a:lnTo>
                  <a:pt x="3755" y="6372"/>
                </a:lnTo>
                <a:lnTo>
                  <a:pt x="3755" y="6258"/>
                </a:lnTo>
                <a:cubicBezTo>
                  <a:pt x="3755" y="6195"/>
                  <a:pt x="3704" y="6144"/>
                  <a:pt x="3641" y="6144"/>
                </a:cubicBezTo>
                <a:cubicBezTo>
                  <a:pt x="3578" y="6144"/>
                  <a:pt x="3527" y="6195"/>
                  <a:pt x="3527" y="6258"/>
                </a:cubicBezTo>
                <a:lnTo>
                  <a:pt x="3527" y="6372"/>
                </a:lnTo>
                <a:lnTo>
                  <a:pt x="3186" y="6372"/>
                </a:lnTo>
                <a:lnTo>
                  <a:pt x="3186" y="6258"/>
                </a:lnTo>
                <a:cubicBezTo>
                  <a:pt x="3186" y="6195"/>
                  <a:pt x="3135" y="6144"/>
                  <a:pt x="3072" y="6144"/>
                </a:cubicBezTo>
                <a:cubicBezTo>
                  <a:pt x="3009" y="6144"/>
                  <a:pt x="2958" y="6195"/>
                  <a:pt x="2958" y="6258"/>
                </a:cubicBezTo>
                <a:lnTo>
                  <a:pt x="2958" y="6372"/>
                </a:lnTo>
                <a:lnTo>
                  <a:pt x="2617" y="6372"/>
                </a:lnTo>
                <a:lnTo>
                  <a:pt x="2617" y="6258"/>
                </a:lnTo>
                <a:cubicBezTo>
                  <a:pt x="2617" y="6195"/>
                  <a:pt x="2566" y="6144"/>
                  <a:pt x="2503" y="6144"/>
                </a:cubicBezTo>
                <a:cubicBezTo>
                  <a:pt x="2440" y="6144"/>
                  <a:pt x="2389" y="6195"/>
                  <a:pt x="2389" y="6258"/>
                </a:cubicBezTo>
                <a:lnTo>
                  <a:pt x="2389" y="6372"/>
                </a:lnTo>
                <a:lnTo>
                  <a:pt x="2048" y="6372"/>
                </a:lnTo>
                <a:lnTo>
                  <a:pt x="2048" y="6258"/>
                </a:lnTo>
                <a:cubicBezTo>
                  <a:pt x="2048" y="6195"/>
                  <a:pt x="1997" y="6144"/>
                  <a:pt x="1934" y="6144"/>
                </a:cubicBezTo>
                <a:cubicBezTo>
                  <a:pt x="1871" y="6144"/>
                  <a:pt x="1820" y="6195"/>
                  <a:pt x="1820" y="6258"/>
                </a:cubicBezTo>
                <a:lnTo>
                  <a:pt x="1820" y="6372"/>
                </a:lnTo>
                <a:lnTo>
                  <a:pt x="1479" y="6372"/>
                </a:lnTo>
                <a:lnTo>
                  <a:pt x="1479" y="6258"/>
                </a:lnTo>
                <a:cubicBezTo>
                  <a:pt x="1479" y="6195"/>
                  <a:pt x="1428" y="6144"/>
                  <a:pt x="1365" y="6144"/>
                </a:cubicBezTo>
                <a:cubicBezTo>
                  <a:pt x="1302" y="6144"/>
                  <a:pt x="1252" y="6195"/>
                  <a:pt x="1252" y="6258"/>
                </a:cubicBezTo>
                <a:lnTo>
                  <a:pt x="1252" y="6372"/>
                </a:lnTo>
                <a:lnTo>
                  <a:pt x="910" y="6372"/>
                </a:lnTo>
                <a:lnTo>
                  <a:pt x="910" y="6258"/>
                </a:lnTo>
                <a:cubicBezTo>
                  <a:pt x="910" y="6195"/>
                  <a:pt x="859" y="6144"/>
                  <a:pt x="796" y="6144"/>
                </a:cubicBezTo>
                <a:cubicBezTo>
                  <a:pt x="734" y="6144"/>
                  <a:pt x="683" y="6195"/>
                  <a:pt x="683" y="6258"/>
                </a:cubicBezTo>
                <a:lnTo>
                  <a:pt x="683" y="6372"/>
                </a:lnTo>
                <a:lnTo>
                  <a:pt x="455" y="6372"/>
                </a:lnTo>
                <a:lnTo>
                  <a:pt x="455" y="5234"/>
                </a:lnTo>
                <a:lnTo>
                  <a:pt x="1263" y="5234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9"/>
            </p:custDataLst>
          </p:nvPr>
        </p:nvSpPr>
        <p:spPr>
          <a:xfrm>
            <a:off x="6672263" y="1744663"/>
            <a:ext cx="504825" cy="504825"/>
          </a:xfrm>
          <a:prstGeom prst="ellipse">
            <a:avLst/>
          </a:prstGeom>
          <a:solidFill>
            <a:srgbClr val="1F74AD"/>
          </a:solidFill>
          <a:ln w="38100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681" name="任意多边形 15"/>
          <p:cNvSpPr/>
          <p:nvPr>
            <p:custDataLst>
              <p:tags r:id="rId10"/>
            </p:custDataLst>
          </p:nvPr>
        </p:nvSpPr>
        <p:spPr>
          <a:xfrm>
            <a:off x="6777038" y="1854200"/>
            <a:ext cx="295275" cy="284163"/>
          </a:xfrm>
          <a:custGeom>
            <a:avLst/>
            <a:gdLst/>
            <a:ahLst/>
            <a:cxnLst>
              <a:cxn ang="0">
                <a:pos x="148064" y="0"/>
              </a:cxn>
              <a:cxn ang="0">
                <a:pos x="0" y="285268"/>
              </a:cxn>
              <a:cxn ang="0">
                <a:pos x="296173" y="285268"/>
              </a:cxn>
              <a:cxn ang="0">
                <a:pos x="148064" y="0"/>
              </a:cxn>
              <a:cxn ang="0">
                <a:pos x="148064" y="46901"/>
              </a:cxn>
              <a:cxn ang="0">
                <a:pos x="194744" y="136795"/>
              </a:cxn>
              <a:cxn ang="0">
                <a:pos x="101428" y="136795"/>
              </a:cxn>
              <a:cxn ang="0">
                <a:pos x="148064" y="46901"/>
              </a:cxn>
              <a:cxn ang="0">
                <a:pos x="36528" y="261817"/>
              </a:cxn>
              <a:cxn ang="0">
                <a:pos x="83164" y="171971"/>
              </a:cxn>
              <a:cxn ang="0">
                <a:pos x="129844" y="261817"/>
              </a:cxn>
              <a:cxn ang="0">
                <a:pos x="36528" y="261817"/>
              </a:cxn>
              <a:cxn ang="0">
                <a:pos x="101428" y="160246"/>
              </a:cxn>
              <a:cxn ang="0">
                <a:pos x="194744" y="160246"/>
              </a:cxn>
              <a:cxn ang="0">
                <a:pos x="148064" y="250092"/>
              </a:cxn>
              <a:cxn ang="0">
                <a:pos x="101428" y="160246"/>
              </a:cxn>
              <a:cxn ang="0">
                <a:pos x="213008" y="171971"/>
              </a:cxn>
              <a:cxn ang="0">
                <a:pos x="259644" y="261817"/>
              </a:cxn>
              <a:cxn ang="0">
                <a:pos x="166328" y="261817"/>
              </a:cxn>
              <a:cxn ang="0">
                <a:pos x="213008" y="171971"/>
              </a:cxn>
            </a:cxnLst>
            <a:rect l="0" t="0" r="0" b="0"/>
            <a:pathLst>
              <a:path w="6827" h="5912">
                <a:moveTo>
                  <a:pt x="3413" y="0"/>
                </a:moveTo>
                <a:lnTo>
                  <a:pt x="0" y="5912"/>
                </a:lnTo>
                <a:lnTo>
                  <a:pt x="6827" y="5912"/>
                </a:lnTo>
                <a:lnTo>
                  <a:pt x="3413" y="0"/>
                </a:lnTo>
                <a:close/>
                <a:moveTo>
                  <a:pt x="3413" y="972"/>
                </a:moveTo>
                <a:lnTo>
                  <a:pt x="4489" y="2835"/>
                </a:lnTo>
                <a:lnTo>
                  <a:pt x="2338" y="2835"/>
                </a:lnTo>
                <a:lnTo>
                  <a:pt x="3413" y="972"/>
                </a:lnTo>
                <a:close/>
                <a:moveTo>
                  <a:pt x="842" y="5426"/>
                </a:moveTo>
                <a:lnTo>
                  <a:pt x="1917" y="3564"/>
                </a:lnTo>
                <a:lnTo>
                  <a:pt x="2993" y="5426"/>
                </a:lnTo>
                <a:lnTo>
                  <a:pt x="842" y="5426"/>
                </a:lnTo>
                <a:close/>
                <a:moveTo>
                  <a:pt x="2338" y="3321"/>
                </a:moveTo>
                <a:lnTo>
                  <a:pt x="4489" y="3321"/>
                </a:lnTo>
                <a:lnTo>
                  <a:pt x="3413" y="5183"/>
                </a:lnTo>
                <a:lnTo>
                  <a:pt x="2338" y="3321"/>
                </a:lnTo>
                <a:close/>
                <a:moveTo>
                  <a:pt x="4910" y="3564"/>
                </a:moveTo>
                <a:lnTo>
                  <a:pt x="5985" y="5426"/>
                </a:lnTo>
                <a:lnTo>
                  <a:pt x="3834" y="5426"/>
                </a:lnTo>
                <a:lnTo>
                  <a:pt x="4910" y="3564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11"/>
            </p:custDataLst>
          </p:nvPr>
        </p:nvSpPr>
        <p:spPr>
          <a:xfrm>
            <a:off x="4525963" y="3289300"/>
            <a:ext cx="2651125" cy="498475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Autofit/>
          </a:bodyPr>
          <a:lstStyle/>
          <a:p>
            <a:pPr algn="ctr" fontAlgn="auto">
              <a:lnSpc>
                <a:spcPct val="130000"/>
              </a:lnSpc>
            </a:pPr>
            <a:r>
              <a:rPr lang="zh-CN" altLang="en-US" sz="4000" b="1" spc="300" noProof="1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目  录</a:t>
            </a:r>
          </a:p>
        </p:txBody>
      </p:sp>
      <p:sp>
        <p:nvSpPr>
          <p:cNvPr id="34" name="文本框 33"/>
          <p:cNvSpPr txBox="1"/>
          <p:nvPr>
            <p:custDataLst>
              <p:tags r:id="rId12"/>
            </p:custDataLst>
          </p:nvPr>
        </p:nvSpPr>
        <p:spPr>
          <a:xfrm>
            <a:off x="7991475" y="1843088"/>
            <a:ext cx="3444875" cy="404813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0" anchor="b" anchorCtr="0">
            <a:noAutofit/>
          </a:bodyPr>
          <a:lstStyle/>
          <a:p>
            <a:pPr defTabSz="913765" fontAlgn="auto">
              <a:lnSpc>
                <a:spcPct val="120000"/>
              </a:lnSpc>
              <a:defRPr/>
            </a:pPr>
            <a:r>
              <a:rPr lang="zh-CN" altLang="en-US" sz="2100" b="1" spc="300" noProof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会员现状及机会点挖掘</a:t>
            </a:r>
            <a:endParaRPr lang="zh-CN" altLang="en-US" sz="2100" b="1" spc="300" noProof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>
            <p:custDataLst>
              <p:tags r:id="rId13"/>
            </p:custDataLst>
          </p:nvPr>
        </p:nvSpPr>
        <p:spPr>
          <a:xfrm>
            <a:off x="8378825" y="3398838"/>
            <a:ext cx="2668588" cy="4048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0000" tIns="46800" rIns="90000" bIns="0" anchor="b" anchorCtr="0">
            <a:noAutofit/>
          </a:bodyPr>
          <a:lstStyle/>
          <a:p>
            <a:pPr defTabSz="913765" fontAlgn="auto">
              <a:lnSpc>
                <a:spcPct val="120000"/>
              </a:lnSpc>
              <a:defRPr/>
            </a:pPr>
            <a:r>
              <a:rPr lang="zh-CN" altLang="en-US" sz="2000" b="1" spc="300" noProof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会员经营</a:t>
            </a:r>
            <a:endParaRPr lang="zh-CN" altLang="en-US" sz="2000" b="1" spc="300" noProof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14"/>
            </p:custDataLst>
          </p:nvPr>
        </p:nvSpPr>
        <p:spPr>
          <a:xfrm>
            <a:off x="8121650" y="5213350"/>
            <a:ext cx="2668588" cy="404813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Autofit/>
          </a:bodyPr>
          <a:lstStyle/>
          <a:p>
            <a:pPr defTabSz="913765" fontAlgn="auto">
              <a:lnSpc>
                <a:spcPct val="120000"/>
              </a:lnSpc>
              <a:defRPr/>
            </a:pPr>
            <a:r>
              <a:rPr lang="zh-CN" altLang="en-US" sz="2000" b="1" spc="300" noProof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慢病项目及策略</a:t>
            </a:r>
            <a:endParaRPr lang="zh-CN" altLang="en-US" sz="2000" b="1" spc="300" noProof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任意多边形 1"/>
          <p:cNvSpPr/>
          <p:nvPr>
            <p:custDataLst>
              <p:tags r:id="rId15"/>
            </p:custDataLst>
          </p:nvPr>
        </p:nvSpPr>
        <p:spPr bwMode="auto">
          <a:xfrm>
            <a:off x="6777038" y="5230813"/>
            <a:ext cx="296863" cy="284163"/>
          </a:xfrm>
          <a:custGeom>
            <a:avLst/>
            <a:gdLst>
              <a:gd name="connsiteX0" fmla="*/ 297615 w 597921"/>
              <a:gd name="connsiteY0" fmla="*/ 96957 h 598324"/>
              <a:gd name="connsiteX1" fmla="*/ 323434 w 597921"/>
              <a:gd name="connsiteY1" fmla="*/ 122740 h 598324"/>
              <a:gd name="connsiteX2" fmla="*/ 323434 w 597921"/>
              <a:gd name="connsiteY2" fmla="*/ 289852 h 598324"/>
              <a:gd name="connsiteX3" fmla="*/ 462572 w 597921"/>
              <a:gd name="connsiteY3" fmla="*/ 289852 h 598324"/>
              <a:gd name="connsiteX4" fmla="*/ 487913 w 597921"/>
              <a:gd name="connsiteY4" fmla="*/ 315157 h 598324"/>
              <a:gd name="connsiteX5" fmla="*/ 462572 w 597921"/>
              <a:gd name="connsiteY5" fmla="*/ 340463 h 598324"/>
              <a:gd name="connsiteX6" fmla="*/ 297615 w 597921"/>
              <a:gd name="connsiteY6" fmla="*/ 340463 h 598324"/>
              <a:gd name="connsiteX7" fmla="*/ 272274 w 597921"/>
              <a:gd name="connsiteY7" fmla="*/ 315157 h 598324"/>
              <a:gd name="connsiteX8" fmla="*/ 272274 w 597921"/>
              <a:gd name="connsiteY8" fmla="*/ 122740 h 598324"/>
              <a:gd name="connsiteX9" fmla="*/ 297615 w 597921"/>
              <a:gd name="connsiteY9" fmla="*/ 96957 h 598324"/>
              <a:gd name="connsiteX10" fmla="*/ 298127 w 597921"/>
              <a:gd name="connsiteY10" fmla="*/ 0 h 598324"/>
              <a:gd name="connsiteX11" fmla="*/ 597921 w 597921"/>
              <a:gd name="connsiteY11" fmla="*/ 299401 h 598324"/>
              <a:gd name="connsiteX12" fmla="*/ 298127 w 597921"/>
              <a:gd name="connsiteY12" fmla="*/ 598324 h 598324"/>
              <a:gd name="connsiteX13" fmla="*/ 35150 w 597921"/>
              <a:gd name="connsiteY13" fmla="*/ 442177 h 598324"/>
              <a:gd name="connsiteX14" fmla="*/ 34194 w 597921"/>
              <a:gd name="connsiteY14" fmla="*/ 432149 h 598324"/>
              <a:gd name="connsiteX15" fmla="*/ 40410 w 597921"/>
              <a:gd name="connsiteY15" fmla="*/ 424509 h 598324"/>
              <a:gd name="connsiteX16" fmla="*/ 74836 w 597921"/>
              <a:gd name="connsiteY16" fmla="*/ 407796 h 598324"/>
              <a:gd name="connsiteX17" fmla="*/ 91571 w 597921"/>
              <a:gd name="connsiteY17" fmla="*/ 413049 h 598324"/>
              <a:gd name="connsiteX18" fmla="*/ 298127 w 597921"/>
              <a:gd name="connsiteY18" fmla="*/ 534815 h 598324"/>
              <a:gd name="connsiteX19" fmla="*/ 534328 w 597921"/>
              <a:gd name="connsiteY19" fmla="*/ 299401 h 598324"/>
              <a:gd name="connsiteX20" fmla="*/ 298127 w 597921"/>
              <a:gd name="connsiteY20" fmla="*/ 63509 h 598324"/>
              <a:gd name="connsiteX21" fmla="*/ 145123 w 597921"/>
              <a:gd name="connsiteY21" fmla="*/ 120333 h 598324"/>
              <a:gd name="connsiteX22" fmla="*/ 200587 w 597921"/>
              <a:gd name="connsiteY22" fmla="*/ 142299 h 598324"/>
              <a:gd name="connsiteX23" fmla="*/ 208237 w 597921"/>
              <a:gd name="connsiteY23" fmla="*/ 152327 h 598324"/>
              <a:gd name="connsiteX24" fmla="*/ 203456 w 597921"/>
              <a:gd name="connsiteY24" fmla="*/ 164265 h 598324"/>
              <a:gd name="connsiteX25" fmla="*/ 48060 w 597921"/>
              <a:gd name="connsiteY25" fmla="*/ 285553 h 598324"/>
              <a:gd name="connsiteX26" fmla="*/ 35150 w 597921"/>
              <a:gd name="connsiteY26" fmla="*/ 287463 h 598324"/>
              <a:gd name="connsiteX27" fmla="*/ 27500 w 597921"/>
              <a:gd name="connsiteY27" fmla="*/ 277435 h 598324"/>
              <a:gd name="connsiteX28" fmla="*/ 246 w 597921"/>
              <a:gd name="connsiteY28" fmla="*/ 82132 h 598324"/>
              <a:gd name="connsiteX29" fmla="*/ 4550 w 597921"/>
              <a:gd name="connsiteY29" fmla="*/ 70194 h 598324"/>
              <a:gd name="connsiteX30" fmla="*/ 17459 w 597921"/>
              <a:gd name="connsiteY30" fmla="*/ 68762 h 598324"/>
              <a:gd name="connsiteX31" fmla="*/ 80574 w 597921"/>
              <a:gd name="connsiteY31" fmla="*/ 94070 h 598324"/>
              <a:gd name="connsiteX32" fmla="*/ 298127 w 597921"/>
              <a:gd name="connsiteY32" fmla="*/ 0 h 59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7921" h="598324">
                <a:moveTo>
                  <a:pt x="297615" y="96957"/>
                </a:moveTo>
                <a:cubicBezTo>
                  <a:pt x="311959" y="96957"/>
                  <a:pt x="323434" y="108416"/>
                  <a:pt x="323434" y="122740"/>
                </a:cubicBezTo>
                <a:lnTo>
                  <a:pt x="323434" y="289852"/>
                </a:lnTo>
                <a:lnTo>
                  <a:pt x="462572" y="289852"/>
                </a:lnTo>
                <a:cubicBezTo>
                  <a:pt x="476438" y="289852"/>
                  <a:pt x="487913" y="301311"/>
                  <a:pt x="487913" y="315157"/>
                </a:cubicBezTo>
                <a:cubicBezTo>
                  <a:pt x="487913" y="329004"/>
                  <a:pt x="476438" y="340463"/>
                  <a:pt x="462572" y="340463"/>
                </a:cubicBezTo>
                <a:lnTo>
                  <a:pt x="297615" y="340463"/>
                </a:lnTo>
                <a:cubicBezTo>
                  <a:pt x="283749" y="340463"/>
                  <a:pt x="272274" y="329004"/>
                  <a:pt x="272274" y="315157"/>
                </a:cubicBezTo>
                <a:lnTo>
                  <a:pt x="272274" y="122740"/>
                </a:lnTo>
                <a:cubicBezTo>
                  <a:pt x="272274" y="108416"/>
                  <a:pt x="283749" y="96957"/>
                  <a:pt x="297615" y="96957"/>
                </a:cubicBezTo>
                <a:close/>
                <a:moveTo>
                  <a:pt x="298127" y="0"/>
                </a:moveTo>
                <a:cubicBezTo>
                  <a:pt x="463564" y="0"/>
                  <a:pt x="597921" y="134181"/>
                  <a:pt x="597921" y="299401"/>
                </a:cubicBezTo>
                <a:cubicBezTo>
                  <a:pt x="597921" y="464143"/>
                  <a:pt x="463564" y="598324"/>
                  <a:pt x="298127" y="598324"/>
                </a:cubicBezTo>
                <a:cubicBezTo>
                  <a:pt x="188155" y="598324"/>
                  <a:pt x="87268" y="538635"/>
                  <a:pt x="35150" y="442177"/>
                </a:cubicBezTo>
                <a:cubicBezTo>
                  <a:pt x="33238" y="438835"/>
                  <a:pt x="32760" y="435492"/>
                  <a:pt x="34194" y="432149"/>
                </a:cubicBezTo>
                <a:cubicBezTo>
                  <a:pt x="35150" y="428807"/>
                  <a:pt x="37541" y="425942"/>
                  <a:pt x="40410" y="424509"/>
                </a:cubicBezTo>
                <a:lnTo>
                  <a:pt x="74836" y="407796"/>
                </a:lnTo>
                <a:cubicBezTo>
                  <a:pt x="81052" y="404931"/>
                  <a:pt x="88702" y="407319"/>
                  <a:pt x="91571" y="413049"/>
                </a:cubicBezTo>
                <a:cubicBezTo>
                  <a:pt x="133169" y="488018"/>
                  <a:pt x="212540" y="534815"/>
                  <a:pt x="298127" y="534815"/>
                </a:cubicBezTo>
                <a:cubicBezTo>
                  <a:pt x="428181" y="534815"/>
                  <a:pt x="534328" y="429284"/>
                  <a:pt x="534328" y="299401"/>
                </a:cubicBezTo>
                <a:cubicBezTo>
                  <a:pt x="534328" y="169517"/>
                  <a:pt x="428181" y="63509"/>
                  <a:pt x="298127" y="63509"/>
                </a:cubicBezTo>
                <a:cubicBezTo>
                  <a:pt x="242185" y="63509"/>
                  <a:pt x="187677" y="83565"/>
                  <a:pt x="145123" y="120333"/>
                </a:cubicBezTo>
                <a:lnTo>
                  <a:pt x="200587" y="142299"/>
                </a:lnTo>
                <a:cubicBezTo>
                  <a:pt x="204890" y="144209"/>
                  <a:pt x="207759" y="148029"/>
                  <a:pt x="208237" y="152327"/>
                </a:cubicBezTo>
                <a:cubicBezTo>
                  <a:pt x="208715" y="157102"/>
                  <a:pt x="207281" y="161399"/>
                  <a:pt x="203456" y="164265"/>
                </a:cubicBezTo>
                <a:lnTo>
                  <a:pt x="48060" y="285553"/>
                </a:lnTo>
                <a:cubicBezTo>
                  <a:pt x="44235" y="288418"/>
                  <a:pt x="39454" y="289373"/>
                  <a:pt x="35150" y="287463"/>
                </a:cubicBezTo>
                <a:cubicBezTo>
                  <a:pt x="31325" y="285553"/>
                  <a:pt x="27978" y="281733"/>
                  <a:pt x="27500" y="277435"/>
                </a:cubicBezTo>
                <a:lnTo>
                  <a:pt x="246" y="82132"/>
                </a:lnTo>
                <a:cubicBezTo>
                  <a:pt x="-710" y="77835"/>
                  <a:pt x="1203" y="73060"/>
                  <a:pt x="4550" y="70194"/>
                </a:cubicBezTo>
                <a:cubicBezTo>
                  <a:pt x="8375" y="67807"/>
                  <a:pt x="13156" y="66852"/>
                  <a:pt x="17459" y="68762"/>
                </a:cubicBezTo>
                <a:lnTo>
                  <a:pt x="80574" y="94070"/>
                </a:lnTo>
                <a:cubicBezTo>
                  <a:pt x="137472" y="33426"/>
                  <a:pt x="214931" y="0"/>
                  <a:pt x="2981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4"/>
          <p:cNvSpPr/>
          <p:nvPr>
            <p:custDataLst>
              <p:tags r:id="rId16"/>
            </p:custDataLst>
          </p:nvPr>
        </p:nvSpPr>
        <p:spPr bwMode="auto">
          <a:xfrm>
            <a:off x="7721600" y="3517900"/>
            <a:ext cx="295275" cy="285750"/>
          </a:xfrm>
          <a:custGeom>
            <a:avLst/>
            <a:gdLst>
              <a:gd name="T0" fmla="*/ 4096 w 6827"/>
              <a:gd name="T1" fmla="*/ 4551 h 6827"/>
              <a:gd name="T2" fmla="*/ 6258 w 6827"/>
              <a:gd name="T3" fmla="*/ 4096 h 6827"/>
              <a:gd name="T4" fmla="*/ 2348 w 6827"/>
              <a:gd name="T5" fmla="*/ 4911 h 6827"/>
              <a:gd name="T6" fmla="*/ 569 w 6827"/>
              <a:gd name="T7" fmla="*/ 4551 h 6827"/>
              <a:gd name="T8" fmla="*/ 569 w 6827"/>
              <a:gd name="T9" fmla="*/ 3982 h 6827"/>
              <a:gd name="T10" fmla="*/ 1707 w 6827"/>
              <a:gd name="T11" fmla="*/ 2503 h 6827"/>
              <a:gd name="T12" fmla="*/ 3868 w 6827"/>
              <a:gd name="T13" fmla="*/ 2731 h 6827"/>
              <a:gd name="T14" fmla="*/ 5827 w 6827"/>
              <a:gd name="T15" fmla="*/ 2004 h 6827"/>
              <a:gd name="T16" fmla="*/ 6258 w 6827"/>
              <a:gd name="T17" fmla="*/ 1820 h 6827"/>
              <a:gd name="T18" fmla="*/ 4779 w 6827"/>
              <a:gd name="T19" fmla="*/ 0 h 6827"/>
              <a:gd name="T20" fmla="*/ 2854 w 6827"/>
              <a:gd name="T21" fmla="*/ 2381 h 6827"/>
              <a:gd name="T22" fmla="*/ 1239 w 6827"/>
              <a:gd name="T23" fmla="*/ 2257 h 6827"/>
              <a:gd name="T24" fmla="*/ 569 w 6827"/>
              <a:gd name="T25" fmla="*/ 2844 h 6827"/>
              <a:gd name="T26" fmla="*/ 569 w 6827"/>
              <a:gd name="T27" fmla="*/ 2276 h 6827"/>
              <a:gd name="T28" fmla="*/ 569 w 6827"/>
              <a:gd name="T29" fmla="*/ 1707 h 6827"/>
              <a:gd name="T30" fmla="*/ 569 w 6827"/>
              <a:gd name="T31" fmla="*/ 1138 h 6827"/>
              <a:gd name="T32" fmla="*/ 569 w 6827"/>
              <a:gd name="T33" fmla="*/ 569 h 6827"/>
              <a:gd name="T34" fmla="*/ 341 w 6827"/>
              <a:gd name="T35" fmla="*/ 0 h 6827"/>
              <a:gd name="T36" fmla="*/ 114 w 6827"/>
              <a:gd name="T37" fmla="*/ 569 h 6827"/>
              <a:gd name="T38" fmla="*/ 114 w 6827"/>
              <a:gd name="T39" fmla="*/ 1138 h 6827"/>
              <a:gd name="T40" fmla="*/ 114 w 6827"/>
              <a:gd name="T41" fmla="*/ 1707 h 6827"/>
              <a:gd name="T42" fmla="*/ 114 w 6827"/>
              <a:gd name="T43" fmla="*/ 2276 h 6827"/>
              <a:gd name="T44" fmla="*/ 114 w 6827"/>
              <a:gd name="T45" fmla="*/ 2844 h 6827"/>
              <a:gd name="T46" fmla="*/ 114 w 6827"/>
              <a:gd name="T47" fmla="*/ 3413 h 6827"/>
              <a:gd name="T48" fmla="*/ 114 w 6827"/>
              <a:gd name="T49" fmla="*/ 3982 h 6827"/>
              <a:gd name="T50" fmla="*/ 114 w 6827"/>
              <a:gd name="T51" fmla="*/ 4551 h 6827"/>
              <a:gd name="T52" fmla="*/ 114 w 6827"/>
              <a:gd name="T53" fmla="*/ 5120 h 6827"/>
              <a:gd name="T54" fmla="*/ 114 w 6827"/>
              <a:gd name="T55" fmla="*/ 5689 h 6827"/>
              <a:gd name="T56" fmla="*/ 114 w 6827"/>
              <a:gd name="T57" fmla="*/ 6258 h 6827"/>
              <a:gd name="T58" fmla="*/ 683 w 6827"/>
              <a:gd name="T59" fmla="*/ 6713 h 6827"/>
              <a:gd name="T60" fmla="*/ 1252 w 6827"/>
              <a:gd name="T61" fmla="*/ 6713 h 6827"/>
              <a:gd name="T62" fmla="*/ 1820 w 6827"/>
              <a:gd name="T63" fmla="*/ 6713 h 6827"/>
              <a:gd name="T64" fmla="*/ 2389 w 6827"/>
              <a:gd name="T65" fmla="*/ 6713 h 6827"/>
              <a:gd name="T66" fmla="*/ 2958 w 6827"/>
              <a:gd name="T67" fmla="*/ 6713 h 6827"/>
              <a:gd name="T68" fmla="*/ 3527 w 6827"/>
              <a:gd name="T69" fmla="*/ 6713 h 6827"/>
              <a:gd name="T70" fmla="*/ 4096 w 6827"/>
              <a:gd name="T71" fmla="*/ 6713 h 6827"/>
              <a:gd name="T72" fmla="*/ 4665 w 6827"/>
              <a:gd name="T73" fmla="*/ 6713 h 6827"/>
              <a:gd name="T74" fmla="*/ 5234 w 6827"/>
              <a:gd name="T75" fmla="*/ 6713 h 6827"/>
              <a:gd name="T76" fmla="*/ 5803 w 6827"/>
              <a:gd name="T77" fmla="*/ 6713 h 6827"/>
              <a:gd name="T78" fmla="*/ 6371 w 6827"/>
              <a:gd name="T79" fmla="*/ 6713 h 6827"/>
              <a:gd name="T80" fmla="*/ 6827 w 6827"/>
              <a:gd name="T81" fmla="*/ 6485 h 6827"/>
              <a:gd name="T82" fmla="*/ 6371 w 6827"/>
              <a:gd name="T83" fmla="*/ 6258 h 6827"/>
              <a:gd name="T84" fmla="*/ 5803 w 6827"/>
              <a:gd name="T85" fmla="*/ 6258 h 6827"/>
              <a:gd name="T86" fmla="*/ 5234 w 6827"/>
              <a:gd name="T87" fmla="*/ 6258 h 6827"/>
              <a:gd name="T88" fmla="*/ 4665 w 6827"/>
              <a:gd name="T89" fmla="*/ 6258 h 6827"/>
              <a:gd name="T90" fmla="*/ 4096 w 6827"/>
              <a:gd name="T91" fmla="*/ 6258 h 6827"/>
              <a:gd name="T92" fmla="*/ 3527 w 6827"/>
              <a:gd name="T93" fmla="*/ 6258 h 6827"/>
              <a:gd name="T94" fmla="*/ 2958 w 6827"/>
              <a:gd name="T95" fmla="*/ 6258 h 6827"/>
              <a:gd name="T96" fmla="*/ 2389 w 6827"/>
              <a:gd name="T97" fmla="*/ 6258 h 6827"/>
              <a:gd name="T98" fmla="*/ 1820 w 6827"/>
              <a:gd name="T99" fmla="*/ 6258 h 6827"/>
              <a:gd name="T100" fmla="*/ 1252 w 6827"/>
              <a:gd name="T101" fmla="*/ 6258 h 6827"/>
              <a:gd name="T102" fmla="*/ 683 w 6827"/>
              <a:gd name="T103" fmla="*/ 625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827" h="6827">
                <a:moveTo>
                  <a:pt x="1263" y="5234"/>
                </a:moveTo>
                <a:cubicBezTo>
                  <a:pt x="1316" y="5493"/>
                  <a:pt x="1546" y="5689"/>
                  <a:pt x="1820" y="5689"/>
                </a:cubicBezTo>
                <a:cubicBezTo>
                  <a:pt x="2114" y="5689"/>
                  <a:pt x="2354" y="5464"/>
                  <a:pt x="2383" y="5178"/>
                </a:cubicBezTo>
                <a:lnTo>
                  <a:pt x="3568" y="4191"/>
                </a:lnTo>
                <a:cubicBezTo>
                  <a:pt x="3652" y="4401"/>
                  <a:pt x="3856" y="4551"/>
                  <a:pt x="4096" y="4551"/>
                </a:cubicBezTo>
                <a:cubicBezTo>
                  <a:pt x="4348" y="4551"/>
                  <a:pt x="4560" y="4385"/>
                  <a:pt x="4635" y="4157"/>
                </a:cubicBezTo>
                <a:lnTo>
                  <a:pt x="5696" y="4736"/>
                </a:lnTo>
                <a:cubicBezTo>
                  <a:pt x="5732" y="5016"/>
                  <a:pt x="5969" y="5234"/>
                  <a:pt x="6258" y="5234"/>
                </a:cubicBezTo>
                <a:cubicBezTo>
                  <a:pt x="6571" y="5234"/>
                  <a:pt x="6827" y="4979"/>
                  <a:pt x="6827" y="4665"/>
                </a:cubicBezTo>
                <a:cubicBezTo>
                  <a:pt x="6827" y="4351"/>
                  <a:pt x="6571" y="4096"/>
                  <a:pt x="6258" y="4096"/>
                </a:cubicBezTo>
                <a:cubicBezTo>
                  <a:pt x="6006" y="4096"/>
                  <a:pt x="5794" y="4262"/>
                  <a:pt x="5719" y="4490"/>
                </a:cubicBezTo>
                <a:lnTo>
                  <a:pt x="4658" y="3911"/>
                </a:lnTo>
                <a:cubicBezTo>
                  <a:pt x="4622" y="3631"/>
                  <a:pt x="4385" y="3413"/>
                  <a:pt x="4096" y="3413"/>
                </a:cubicBezTo>
                <a:cubicBezTo>
                  <a:pt x="3802" y="3413"/>
                  <a:pt x="3563" y="3638"/>
                  <a:pt x="3533" y="3924"/>
                </a:cubicBezTo>
                <a:lnTo>
                  <a:pt x="2348" y="4911"/>
                </a:lnTo>
                <a:cubicBezTo>
                  <a:pt x="2265" y="4701"/>
                  <a:pt x="2060" y="4551"/>
                  <a:pt x="1820" y="4551"/>
                </a:cubicBezTo>
                <a:cubicBezTo>
                  <a:pt x="1546" y="4551"/>
                  <a:pt x="1316" y="4747"/>
                  <a:pt x="1263" y="5006"/>
                </a:cubicBezTo>
                <a:lnTo>
                  <a:pt x="455" y="5006"/>
                </a:lnTo>
                <a:lnTo>
                  <a:pt x="455" y="4551"/>
                </a:lnTo>
                <a:lnTo>
                  <a:pt x="569" y="4551"/>
                </a:lnTo>
                <a:cubicBezTo>
                  <a:pt x="632" y="4551"/>
                  <a:pt x="683" y="4500"/>
                  <a:pt x="683" y="4437"/>
                </a:cubicBezTo>
                <a:cubicBezTo>
                  <a:pt x="683" y="4374"/>
                  <a:pt x="632" y="4324"/>
                  <a:pt x="569" y="4324"/>
                </a:cubicBezTo>
                <a:lnTo>
                  <a:pt x="455" y="4324"/>
                </a:lnTo>
                <a:lnTo>
                  <a:pt x="455" y="3982"/>
                </a:lnTo>
                <a:lnTo>
                  <a:pt x="569" y="3982"/>
                </a:lnTo>
                <a:cubicBezTo>
                  <a:pt x="632" y="3982"/>
                  <a:pt x="683" y="3931"/>
                  <a:pt x="683" y="3868"/>
                </a:cubicBezTo>
                <a:cubicBezTo>
                  <a:pt x="683" y="3806"/>
                  <a:pt x="632" y="3755"/>
                  <a:pt x="569" y="3755"/>
                </a:cubicBezTo>
                <a:lnTo>
                  <a:pt x="480" y="3755"/>
                </a:lnTo>
                <a:lnTo>
                  <a:pt x="1407" y="2416"/>
                </a:lnTo>
                <a:cubicBezTo>
                  <a:pt x="1494" y="2470"/>
                  <a:pt x="1596" y="2503"/>
                  <a:pt x="1707" y="2503"/>
                </a:cubicBezTo>
                <a:cubicBezTo>
                  <a:pt x="1888" y="2503"/>
                  <a:pt x="2048" y="2416"/>
                  <a:pt x="2152" y="2284"/>
                </a:cubicBezTo>
                <a:lnTo>
                  <a:pt x="2752" y="2584"/>
                </a:lnTo>
                <a:cubicBezTo>
                  <a:pt x="2740" y="2631"/>
                  <a:pt x="2731" y="2680"/>
                  <a:pt x="2731" y="2731"/>
                </a:cubicBezTo>
                <a:cubicBezTo>
                  <a:pt x="2731" y="3044"/>
                  <a:pt x="2986" y="3300"/>
                  <a:pt x="3300" y="3300"/>
                </a:cubicBezTo>
                <a:cubicBezTo>
                  <a:pt x="3613" y="3300"/>
                  <a:pt x="3868" y="3044"/>
                  <a:pt x="3868" y="2731"/>
                </a:cubicBezTo>
                <a:cubicBezTo>
                  <a:pt x="3868" y="2608"/>
                  <a:pt x="3829" y="2496"/>
                  <a:pt x="3763" y="2403"/>
                </a:cubicBezTo>
                <a:lnTo>
                  <a:pt x="4488" y="1055"/>
                </a:lnTo>
                <a:cubicBezTo>
                  <a:pt x="4574" y="1107"/>
                  <a:pt x="4672" y="1138"/>
                  <a:pt x="4779" y="1138"/>
                </a:cubicBezTo>
                <a:cubicBezTo>
                  <a:pt x="4891" y="1138"/>
                  <a:pt x="4995" y="1104"/>
                  <a:pt x="5083" y="1048"/>
                </a:cubicBezTo>
                <a:lnTo>
                  <a:pt x="5827" y="2004"/>
                </a:lnTo>
                <a:cubicBezTo>
                  <a:pt x="5829" y="2007"/>
                  <a:pt x="5833" y="2009"/>
                  <a:pt x="5836" y="2011"/>
                </a:cubicBezTo>
                <a:cubicBezTo>
                  <a:pt x="5745" y="2112"/>
                  <a:pt x="5689" y="2244"/>
                  <a:pt x="5689" y="2389"/>
                </a:cubicBezTo>
                <a:cubicBezTo>
                  <a:pt x="5689" y="2703"/>
                  <a:pt x="5944" y="2958"/>
                  <a:pt x="6258" y="2958"/>
                </a:cubicBezTo>
                <a:cubicBezTo>
                  <a:pt x="6571" y="2958"/>
                  <a:pt x="6827" y="2703"/>
                  <a:pt x="6827" y="2389"/>
                </a:cubicBezTo>
                <a:cubicBezTo>
                  <a:pt x="6827" y="2076"/>
                  <a:pt x="6571" y="1820"/>
                  <a:pt x="6258" y="1820"/>
                </a:cubicBezTo>
                <a:cubicBezTo>
                  <a:pt x="6170" y="1820"/>
                  <a:pt x="6087" y="1842"/>
                  <a:pt x="6013" y="1878"/>
                </a:cubicBezTo>
                <a:cubicBezTo>
                  <a:pt x="6010" y="1874"/>
                  <a:pt x="6010" y="1869"/>
                  <a:pt x="6006" y="1864"/>
                </a:cubicBezTo>
                <a:lnTo>
                  <a:pt x="5248" y="890"/>
                </a:lnTo>
                <a:cubicBezTo>
                  <a:pt x="5311" y="798"/>
                  <a:pt x="5348" y="688"/>
                  <a:pt x="5348" y="569"/>
                </a:cubicBezTo>
                <a:cubicBezTo>
                  <a:pt x="5348" y="255"/>
                  <a:pt x="5092" y="0"/>
                  <a:pt x="4779" y="0"/>
                </a:cubicBezTo>
                <a:cubicBezTo>
                  <a:pt x="4465" y="0"/>
                  <a:pt x="4210" y="255"/>
                  <a:pt x="4210" y="569"/>
                </a:cubicBezTo>
                <a:cubicBezTo>
                  <a:pt x="4210" y="691"/>
                  <a:pt x="4249" y="804"/>
                  <a:pt x="4315" y="897"/>
                </a:cubicBezTo>
                <a:lnTo>
                  <a:pt x="3590" y="2244"/>
                </a:lnTo>
                <a:cubicBezTo>
                  <a:pt x="3505" y="2193"/>
                  <a:pt x="3406" y="2162"/>
                  <a:pt x="3300" y="2162"/>
                </a:cubicBezTo>
                <a:cubicBezTo>
                  <a:pt x="3118" y="2162"/>
                  <a:pt x="2959" y="2248"/>
                  <a:pt x="2854" y="2381"/>
                </a:cubicBezTo>
                <a:lnTo>
                  <a:pt x="2254" y="2081"/>
                </a:lnTo>
                <a:cubicBezTo>
                  <a:pt x="2267" y="2034"/>
                  <a:pt x="2276" y="1985"/>
                  <a:pt x="2276" y="1934"/>
                </a:cubicBezTo>
                <a:cubicBezTo>
                  <a:pt x="2276" y="1621"/>
                  <a:pt x="2020" y="1365"/>
                  <a:pt x="1707" y="1365"/>
                </a:cubicBezTo>
                <a:cubicBezTo>
                  <a:pt x="1393" y="1365"/>
                  <a:pt x="1138" y="1621"/>
                  <a:pt x="1138" y="1934"/>
                </a:cubicBezTo>
                <a:cubicBezTo>
                  <a:pt x="1138" y="2054"/>
                  <a:pt x="1176" y="2166"/>
                  <a:pt x="1239" y="2257"/>
                </a:cubicBezTo>
                <a:lnTo>
                  <a:pt x="593" y="3191"/>
                </a:lnTo>
                <a:cubicBezTo>
                  <a:pt x="585" y="3189"/>
                  <a:pt x="578" y="3186"/>
                  <a:pt x="569" y="3186"/>
                </a:cubicBezTo>
                <a:lnTo>
                  <a:pt x="455" y="3186"/>
                </a:lnTo>
                <a:lnTo>
                  <a:pt x="455" y="2844"/>
                </a:lnTo>
                <a:lnTo>
                  <a:pt x="569" y="2844"/>
                </a:lnTo>
                <a:cubicBezTo>
                  <a:pt x="632" y="2844"/>
                  <a:pt x="683" y="2794"/>
                  <a:pt x="683" y="2731"/>
                </a:cubicBezTo>
                <a:cubicBezTo>
                  <a:pt x="683" y="2668"/>
                  <a:pt x="632" y="2617"/>
                  <a:pt x="569" y="2617"/>
                </a:cubicBezTo>
                <a:lnTo>
                  <a:pt x="455" y="2617"/>
                </a:lnTo>
                <a:lnTo>
                  <a:pt x="455" y="2276"/>
                </a:lnTo>
                <a:lnTo>
                  <a:pt x="569" y="2276"/>
                </a:lnTo>
                <a:cubicBezTo>
                  <a:pt x="632" y="2276"/>
                  <a:pt x="683" y="2225"/>
                  <a:pt x="683" y="2162"/>
                </a:cubicBezTo>
                <a:cubicBezTo>
                  <a:pt x="683" y="2099"/>
                  <a:pt x="632" y="2048"/>
                  <a:pt x="569" y="2048"/>
                </a:cubicBezTo>
                <a:lnTo>
                  <a:pt x="455" y="2048"/>
                </a:lnTo>
                <a:lnTo>
                  <a:pt x="455" y="1707"/>
                </a:lnTo>
                <a:lnTo>
                  <a:pt x="569" y="1707"/>
                </a:lnTo>
                <a:cubicBezTo>
                  <a:pt x="632" y="1707"/>
                  <a:pt x="683" y="1656"/>
                  <a:pt x="683" y="1593"/>
                </a:cubicBezTo>
                <a:cubicBezTo>
                  <a:pt x="683" y="1530"/>
                  <a:pt x="632" y="1479"/>
                  <a:pt x="569" y="1479"/>
                </a:cubicBezTo>
                <a:lnTo>
                  <a:pt x="455" y="1479"/>
                </a:lnTo>
                <a:lnTo>
                  <a:pt x="455" y="1138"/>
                </a:lnTo>
                <a:lnTo>
                  <a:pt x="569" y="1138"/>
                </a:lnTo>
                <a:cubicBezTo>
                  <a:pt x="632" y="1138"/>
                  <a:pt x="683" y="1087"/>
                  <a:pt x="683" y="1024"/>
                </a:cubicBezTo>
                <a:cubicBezTo>
                  <a:pt x="683" y="961"/>
                  <a:pt x="632" y="910"/>
                  <a:pt x="569" y="910"/>
                </a:cubicBezTo>
                <a:lnTo>
                  <a:pt x="455" y="910"/>
                </a:lnTo>
                <a:lnTo>
                  <a:pt x="455" y="569"/>
                </a:lnTo>
                <a:lnTo>
                  <a:pt x="569" y="569"/>
                </a:lnTo>
                <a:cubicBezTo>
                  <a:pt x="632" y="569"/>
                  <a:pt x="683" y="518"/>
                  <a:pt x="683" y="455"/>
                </a:cubicBezTo>
                <a:cubicBezTo>
                  <a:pt x="683" y="392"/>
                  <a:pt x="632" y="341"/>
                  <a:pt x="569" y="341"/>
                </a:cubicBezTo>
                <a:lnTo>
                  <a:pt x="455" y="341"/>
                </a:lnTo>
                <a:lnTo>
                  <a:pt x="455" y="114"/>
                </a:lnTo>
                <a:cubicBezTo>
                  <a:pt x="455" y="51"/>
                  <a:pt x="404" y="0"/>
                  <a:pt x="341" y="0"/>
                </a:cubicBezTo>
                <a:cubicBezTo>
                  <a:pt x="278" y="0"/>
                  <a:pt x="228" y="51"/>
                  <a:pt x="228" y="114"/>
                </a:cubicBezTo>
                <a:lnTo>
                  <a:pt x="228" y="341"/>
                </a:lnTo>
                <a:lnTo>
                  <a:pt x="114" y="341"/>
                </a:lnTo>
                <a:cubicBezTo>
                  <a:pt x="51" y="341"/>
                  <a:pt x="0" y="392"/>
                  <a:pt x="0" y="455"/>
                </a:cubicBezTo>
                <a:cubicBezTo>
                  <a:pt x="0" y="518"/>
                  <a:pt x="51" y="569"/>
                  <a:pt x="114" y="569"/>
                </a:cubicBezTo>
                <a:lnTo>
                  <a:pt x="228" y="569"/>
                </a:lnTo>
                <a:lnTo>
                  <a:pt x="228" y="910"/>
                </a:lnTo>
                <a:lnTo>
                  <a:pt x="114" y="910"/>
                </a:lnTo>
                <a:cubicBezTo>
                  <a:pt x="51" y="910"/>
                  <a:pt x="0" y="961"/>
                  <a:pt x="0" y="1024"/>
                </a:cubicBezTo>
                <a:cubicBezTo>
                  <a:pt x="0" y="1087"/>
                  <a:pt x="51" y="1138"/>
                  <a:pt x="114" y="1138"/>
                </a:cubicBezTo>
                <a:lnTo>
                  <a:pt x="228" y="1138"/>
                </a:lnTo>
                <a:lnTo>
                  <a:pt x="228" y="1479"/>
                </a:lnTo>
                <a:lnTo>
                  <a:pt x="114" y="1479"/>
                </a:lnTo>
                <a:cubicBezTo>
                  <a:pt x="51" y="1479"/>
                  <a:pt x="0" y="1530"/>
                  <a:pt x="0" y="1593"/>
                </a:cubicBezTo>
                <a:cubicBezTo>
                  <a:pt x="0" y="1656"/>
                  <a:pt x="51" y="1707"/>
                  <a:pt x="114" y="1707"/>
                </a:cubicBezTo>
                <a:lnTo>
                  <a:pt x="228" y="1707"/>
                </a:lnTo>
                <a:lnTo>
                  <a:pt x="228" y="2048"/>
                </a:lnTo>
                <a:lnTo>
                  <a:pt x="114" y="2048"/>
                </a:lnTo>
                <a:cubicBezTo>
                  <a:pt x="51" y="2048"/>
                  <a:pt x="0" y="2099"/>
                  <a:pt x="0" y="2162"/>
                </a:cubicBezTo>
                <a:cubicBezTo>
                  <a:pt x="0" y="2225"/>
                  <a:pt x="51" y="2276"/>
                  <a:pt x="114" y="2276"/>
                </a:cubicBezTo>
                <a:lnTo>
                  <a:pt x="228" y="2276"/>
                </a:lnTo>
                <a:lnTo>
                  <a:pt x="228" y="2617"/>
                </a:lnTo>
                <a:lnTo>
                  <a:pt x="114" y="2617"/>
                </a:lnTo>
                <a:cubicBezTo>
                  <a:pt x="51" y="2617"/>
                  <a:pt x="0" y="2668"/>
                  <a:pt x="0" y="2731"/>
                </a:cubicBezTo>
                <a:cubicBezTo>
                  <a:pt x="0" y="2794"/>
                  <a:pt x="51" y="2844"/>
                  <a:pt x="114" y="2844"/>
                </a:cubicBezTo>
                <a:lnTo>
                  <a:pt x="228" y="2844"/>
                </a:lnTo>
                <a:lnTo>
                  <a:pt x="228" y="3186"/>
                </a:lnTo>
                <a:lnTo>
                  <a:pt x="114" y="3186"/>
                </a:lnTo>
                <a:cubicBezTo>
                  <a:pt x="51" y="3186"/>
                  <a:pt x="0" y="3237"/>
                  <a:pt x="0" y="3300"/>
                </a:cubicBezTo>
                <a:cubicBezTo>
                  <a:pt x="0" y="3362"/>
                  <a:pt x="51" y="3413"/>
                  <a:pt x="114" y="3413"/>
                </a:cubicBezTo>
                <a:lnTo>
                  <a:pt x="228" y="3413"/>
                </a:lnTo>
                <a:lnTo>
                  <a:pt x="228" y="3755"/>
                </a:lnTo>
                <a:lnTo>
                  <a:pt x="114" y="3755"/>
                </a:lnTo>
                <a:cubicBezTo>
                  <a:pt x="51" y="3755"/>
                  <a:pt x="0" y="3806"/>
                  <a:pt x="0" y="3868"/>
                </a:cubicBezTo>
                <a:cubicBezTo>
                  <a:pt x="0" y="3931"/>
                  <a:pt x="51" y="3982"/>
                  <a:pt x="114" y="3982"/>
                </a:cubicBezTo>
                <a:lnTo>
                  <a:pt x="228" y="3982"/>
                </a:lnTo>
                <a:lnTo>
                  <a:pt x="228" y="4324"/>
                </a:lnTo>
                <a:lnTo>
                  <a:pt x="114" y="4324"/>
                </a:lnTo>
                <a:cubicBezTo>
                  <a:pt x="51" y="4324"/>
                  <a:pt x="0" y="4374"/>
                  <a:pt x="0" y="4437"/>
                </a:cubicBezTo>
                <a:cubicBezTo>
                  <a:pt x="0" y="4500"/>
                  <a:pt x="51" y="4551"/>
                  <a:pt x="114" y="4551"/>
                </a:cubicBezTo>
                <a:lnTo>
                  <a:pt x="228" y="4551"/>
                </a:lnTo>
                <a:lnTo>
                  <a:pt x="228" y="4892"/>
                </a:lnTo>
                <a:lnTo>
                  <a:pt x="114" y="4892"/>
                </a:lnTo>
                <a:cubicBezTo>
                  <a:pt x="51" y="4892"/>
                  <a:pt x="0" y="4943"/>
                  <a:pt x="0" y="5006"/>
                </a:cubicBezTo>
                <a:cubicBezTo>
                  <a:pt x="0" y="5069"/>
                  <a:pt x="51" y="5120"/>
                  <a:pt x="114" y="5120"/>
                </a:cubicBezTo>
                <a:lnTo>
                  <a:pt x="228" y="5120"/>
                </a:lnTo>
                <a:lnTo>
                  <a:pt x="228" y="5461"/>
                </a:lnTo>
                <a:lnTo>
                  <a:pt x="114" y="5461"/>
                </a:lnTo>
                <a:cubicBezTo>
                  <a:pt x="51" y="5461"/>
                  <a:pt x="0" y="5512"/>
                  <a:pt x="0" y="5575"/>
                </a:cubicBezTo>
                <a:cubicBezTo>
                  <a:pt x="0" y="5638"/>
                  <a:pt x="51" y="5689"/>
                  <a:pt x="114" y="5689"/>
                </a:cubicBezTo>
                <a:lnTo>
                  <a:pt x="228" y="5689"/>
                </a:lnTo>
                <a:lnTo>
                  <a:pt x="228" y="6030"/>
                </a:lnTo>
                <a:lnTo>
                  <a:pt x="114" y="6030"/>
                </a:lnTo>
                <a:cubicBezTo>
                  <a:pt x="51" y="6030"/>
                  <a:pt x="0" y="6081"/>
                  <a:pt x="0" y="6144"/>
                </a:cubicBezTo>
                <a:cubicBezTo>
                  <a:pt x="0" y="6207"/>
                  <a:pt x="51" y="6258"/>
                  <a:pt x="114" y="6258"/>
                </a:cubicBezTo>
                <a:lnTo>
                  <a:pt x="228" y="6258"/>
                </a:lnTo>
                <a:lnTo>
                  <a:pt x="228" y="6485"/>
                </a:lnTo>
                <a:cubicBezTo>
                  <a:pt x="228" y="6548"/>
                  <a:pt x="278" y="6599"/>
                  <a:pt x="341" y="6599"/>
                </a:cubicBezTo>
                <a:lnTo>
                  <a:pt x="683" y="6599"/>
                </a:lnTo>
                <a:lnTo>
                  <a:pt x="683" y="6713"/>
                </a:lnTo>
                <a:cubicBezTo>
                  <a:pt x="683" y="6776"/>
                  <a:pt x="734" y="6827"/>
                  <a:pt x="796" y="6827"/>
                </a:cubicBezTo>
                <a:cubicBezTo>
                  <a:pt x="859" y="6827"/>
                  <a:pt x="910" y="6776"/>
                  <a:pt x="910" y="6713"/>
                </a:cubicBezTo>
                <a:lnTo>
                  <a:pt x="910" y="6599"/>
                </a:lnTo>
                <a:lnTo>
                  <a:pt x="1252" y="6599"/>
                </a:lnTo>
                <a:lnTo>
                  <a:pt x="1252" y="6713"/>
                </a:lnTo>
                <a:cubicBezTo>
                  <a:pt x="1252" y="6776"/>
                  <a:pt x="1302" y="6827"/>
                  <a:pt x="1365" y="6827"/>
                </a:cubicBezTo>
                <a:cubicBezTo>
                  <a:pt x="1428" y="6827"/>
                  <a:pt x="1479" y="6776"/>
                  <a:pt x="1479" y="6713"/>
                </a:cubicBezTo>
                <a:lnTo>
                  <a:pt x="1479" y="6599"/>
                </a:lnTo>
                <a:lnTo>
                  <a:pt x="1820" y="6599"/>
                </a:lnTo>
                <a:lnTo>
                  <a:pt x="1820" y="6713"/>
                </a:lnTo>
                <a:cubicBezTo>
                  <a:pt x="1820" y="6776"/>
                  <a:pt x="1871" y="6827"/>
                  <a:pt x="1934" y="6827"/>
                </a:cubicBezTo>
                <a:cubicBezTo>
                  <a:pt x="1997" y="6827"/>
                  <a:pt x="2048" y="6776"/>
                  <a:pt x="2048" y="6713"/>
                </a:cubicBezTo>
                <a:lnTo>
                  <a:pt x="2048" y="6599"/>
                </a:lnTo>
                <a:lnTo>
                  <a:pt x="2389" y="6599"/>
                </a:lnTo>
                <a:lnTo>
                  <a:pt x="2389" y="6713"/>
                </a:lnTo>
                <a:cubicBezTo>
                  <a:pt x="2389" y="6776"/>
                  <a:pt x="2440" y="6827"/>
                  <a:pt x="2503" y="6827"/>
                </a:cubicBezTo>
                <a:cubicBezTo>
                  <a:pt x="2566" y="6827"/>
                  <a:pt x="2617" y="6776"/>
                  <a:pt x="2617" y="6713"/>
                </a:cubicBezTo>
                <a:lnTo>
                  <a:pt x="2617" y="6599"/>
                </a:lnTo>
                <a:lnTo>
                  <a:pt x="2958" y="6599"/>
                </a:lnTo>
                <a:lnTo>
                  <a:pt x="2958" y="6713"/>
                </a:lnTo>
                <a:cubicBezTo>
                  <a:pt x="2958" y="6776"/>
                  <a:pt x="3009" y="6827"/>
                  <a:pt x="3072" y="6827"/>
                </a:cubicBezTo>
                <a:cubicBezTo>
                  <a:pt x="3135" y="6827"/>
                  <a:pt x="3186" y="6776"/>
                  <a:pt x="3186" y="6713"/>
                </a:cubicBezTo>
                <a:lnTo>
                  <a:pt x="3186" y="6599"/>
                </a:lnTo>
                <a:lnTo>
                  <a:pt x="3527" y="6599"/>
                </a:lnTo>
                <a:lnTo>
                  <a:pt x="3527" y="6713"/>
                </a:lnTo>
                <a:cubicBezTo>
                  <a:pt x="3527" y="6776"/>
                  <a:pt x="3578" y="6827"/>
                  <a:pt x="3641" y="6827"/>
                </a:cubicBezTo>
                <a:cubicBezTo>
                  <a:pt x="3704" y="6827"/>
                  <a:pt x="3755" y="6776"/>
                  <a:pt x="3755" y="6713"/>
                </a:cubicBezTo>
                <a:lnTo>
                  <a:pt x="3755" y="6599"/>
                </a:lnTo>
                <a:lnTo>
                  <a:pt x="4096" y="6599"/>
                </a:lnTo>
                <a:lnTo>
                  <a:pt x="4096" y="6713"/>
                </a:lnTo>
                <a:cubicBezTo>
                  <a:pt x="4096" y="6776"/>
                  <a:pt x="4147" y="6827"/>
                  <a:pt x="4210" y="6827"/>
                </a:cubicBezTo>
                <a:cubicBezTo>
                  <a:pt x="4273" y="6827"/>
                  <a:pt x="4323" y="6776"/>
                  <a:pt x="4323" y="6713"/>
                </a:cubicBezTo>
                <a:lnTo>
                  <a:pt x="4323" y="6599"/>
                </a:lnTo>
                <a:lnTo>
                  <a:pt x="4665" y="6599"/>
                </a:lnTo>
                <a:lnTo>
                  <a:pt x="4665" y="6713"/>
                </a:lnTo>
                <a:cubicBezTo>
                  <a:pt x="4665" y="6776"/>
                  <a:pt x="4716" y="6827"/>
                  <a:pt x="4779" y="6827"/>
                </a:cubicBezTo>
                <a:cubicBezTo>
                  <a:pt x="4842" y="6827"/>
                  <a:pt x="4892" y="6776"/>
                  <a:pt x="4892" y="6713"/>
                </a:cubicBezTo>
                <a:lnTo>
                  <a:pt x="4892" y="6599"/>
                </a:lnTo>
                <a:lnTo>
                  <a:pt x="5234" y="6599"/>
                </a:lnTo>
                <a:lnTo>
                  <a:pt x="5234" y="6713"/>
                </a:lnTo>
                <a:cubicBezTo>
                  <a:pt x="5234" y="6776"/>
                  <a:pt x="5285" y="6827"/>
                  <a:pt x="5347" y="6827"/>
                </a:cubicBezTo>
                <a:cubicBezTo>
                  <a:pt x="5410" y="6827"/>
                  <a:pt x="5461" y="6776"/>
                  <a:pt x="5461" y="6713"/>
                </a:cubicBezTo>
                <a:lnTo>
                  <a:pt x="5461" y="6599"/>
                </a:lnTo>
                <a:lnTo>
                  <a:pt x="5803" y="6599"/>
                </a:lnTo>
                <a:lnTo>
                  <a:pt x="5803" y="6713"/>
                </a:lnTo>
                <a:cubicBezTo>
                  <a:pt x="5803" y="6776"/>
                  <a:pt x="5853" y="6827"/>
                  <a:pt x="5916" y="6827"/>
                </a:cubicBezTo>
                <a:cubicBezTo>
                  <a:pt x="5979" y="6827"/>
                  <a:pt x="6030" y="6776"/>
                  <a:pt x="6030" y="6713"/>
                </a:cubicBezTo>
                <a:lnTo>
                  <a:pt x="6030" y="6599"/>
                </a:lnTo>
                <a:lnTo>
                  <a:pt x="6371" y="6599"/>
                </a:lnTo>
                <a:lnTo>
                  <a:pt x="6371" y="6713"/>
                </a:lnTo>
                <a:cubicBezTo>
                  <a:pt x="6371" y="6776"/>
                  <a:pt x="6422" y="6827"/>
                  <a:pt x="6485" y="6827"/>
                </a:cubicBezTo>
                <a:cubicBezTo>
                  <a:pt x="6548" y="6827"/>
                  <a:pt x="6599" y="6776"/>
                  <a:pt x="6599" y="6713"/>
                </a:cubicBezTo>
                <a:lnTo>
                  <a:pt x="6599" y="6599"/>
                </a:lnTo>
                <a:lnTo>
                  <a:pt x="6713" y="6599"/>
                </a:lnTo>
                <a:cubicBezTo>
                  <a:pt x="6776" y="6599"/>
                  <a:pt x="6827" y="6548"/>
                  <a:pt x="6827" y="6485"/>
                </a:cubicBezTo>
                <a:cubicBezTo>
                  <a:pt x="6827" y="6422"/>
                  <a:pt x="6776" y="6372"/>
                  <a:pt x="6713" y="6372"/>
                </a:cubicBezTo>
                <a:lnTo>
                  <a:pt x="6599" y="6372"/>
                </a:lnTo>
                <a:lnTo>
                  <a:pt x="6599" y="6258"/>
                </a:lnTo>
                <a:cubicBezTo>
                  <a:pt x="6599" y="6195"/>
                  <a:pt x="6548" y="6144"/>
                  <a:pt x="6485" y="6144"/>
                </a:cubicBezTo>
                <a:cubicBezTo>
                  <a:pt x="6422" y="6144"/>
                  <a:pt x="6371" y="6195"/>
                  <a:pt x="6371" y="6258"/>
                </a:cubicBezTo>
                <a:lnTo>
                  <a:pt x="6371" y="6372"/>
                </a:lnTo>
                <a:lnTo>
                  <a:pt x="6030" y="6372"/>
                </a:lnTo>
                <a:lnTo>
                  <a:pt x="6030" y="6258"/>
                </a:lnTo>
                <a:cubicBezTo>
                  <a:pt x="6030" y="6195"/>
                  <a:pt x="5979" y="6144"/>
                  <a:pt x="5916" y="6144"/>
                </a:cubicBezTo>
                <a:cubicBezTo>
                  <a:pt x="5853" y="6144"/>
                  <a:pt x="5803" y="6195"/>
                  <a:pt x="5803" y="6258"/>
                </a:cubicBezTo>
                <a:lnTo>
                  <a:pt x="5803" y="6372"/>
                </a:lnTo>
                <a:lnTo>
                  <a:pt x="5461" y="6372"/>
                </a:lnTo>
                <a:lnTo>
                  <a:pt x="5461" y="6258"/>
                </a:lnTo>
                <a:cubicBezTo>
                  <a:pt x="5461" y="6195"/>
                  <a:pt x="5410" y="6144"/>
                  <a:pt x="5347" y="6144"/>
                </a:cubicBezTo>
                <a:cubicBezTo>
                  <a:pt x="5285" y="6144"/>
                  <a:pt x="5234" y="6195"/>
                  <a:pt x="5234" y="6258"/>
                </a:cubicBezTo>
                <a:lnTo>
                  <a:pt x="5234" y="6372"/>
                </a:lnTo>
                <a:lnTo>
                  <a:pt x="4892" y="6372"/>
                </a:lnTo>
                <a:lnTo>
                  <a:pt x="4892" y="6258"/>
                </a:lnTo>
                <a:cubicBezTo>
                  <a:pt x="4892" y="6195"/>
                  <a:pt x="4842" y="6144"/>
                  <a:pt x="4779" y="6144"/>
                </a:cubicBezTo>
                <a:cubicBezTo>
                  <a:pt x="4716" y="6144"/>
                  <a:pt x="4665" y="6195"/>
                  <a:pt x="4665" y="6258"/>
                </a:cubicBezTo>
                <a:lnTo>
                  <a:pt x="4665" y="6372"/>
                </a:lnTo>
                <a:lnTo>
                  <a:pt x="4323" y="6372"/>
                </a:lnTo>
                <a:lnTo>
                  <a:pt x="4323" y="6258"/>
                </a:lnTo>
                <a:cubicBezTo>
                  <a:pt x="4323" y="6195"/>
                  <a:pt x="4273" y="6144"/>
                  <a:pt x="4210" y="6144"/>
                </a:cubicBezTo>
                <a:cubicBezTo>
                  <a:pt x="4147" y="6144"/>
                  <a:pt x="4096" y="6195"/>
                  <a:pt x="4096" y="6258"/>
                </a:cubicBezTo>
                <a:lnTo>
                  <a:pt x="4096" y="6372"/>
                </a:lnTo>
                <a:lnTo>
                  <a:pt x="3755" y="6372"/>
                </a:lnTo>
                <a:lnTo>
                  <a:pt x="3755" y="6258"/>
                </a:lnTo>
                <a:cubicBezTo>
                  <a:pt x="3755" y="6195"/>
                  <a:pt x="3704" y="6144"/>
                  <a:pt x="3641" y="6144"/>
                </a:cubicBezTo>
                <a:cubicBezTo>
                  <a:pt x="3578" y="6144"/>
                  <a:pt x="3527" y="6195"/>
                  <a:pt x="3527" y="6258"/>
                </a:cubicBezTo>
                <a:lnTo>
                  <a:pt x="3527" y="6372"/>
                </a:lnTo>
                <a:lnTo>
                  <a:pt x="3186" y="6372"/>
                </a:lnTo>
                <a:lnTo>
                  <a:pt x="3186" y="6258"/>
                </a:lnTo>
                <a:cubicBezTo>
                  <a:pt x="3186" y="6195"/>
                  <a:pt x="3135" y="6144"/>
                  <a:pt x="3072" y="6144"/>
                </a:cubicBezTo>
                <a:cubicBezTo>
                  <a:pt x="3009" y="6144"/>
                  <a:pt x="2958" y="6195"/>
                  <a:pt x="2958" y="6258"/>
                </a:cubicBezTo>
                <a:lnTo>
                  <a:pt x="2958" y="6372"/>
                </a:lnTo>
                <a:lnTo>
                  <a:pt x="2617" y="6372"/>
                </a:lnTo>
                <a:lnTo>
                  <a:pt x="2617" y="6258"/>
                </a:lnTo>
                <a:cubicBezTo>
                  <a:pt x="2617" y="6195"/>
                  <a:pt x="2566" y="6144"/>
                  <a:pt x="2503" y="6144"/>
                </a:cubicBezTo>
                <a:cubicBezTo>
                  <a:pt x="2440" y="6144"/>
                  <a:pt x="2389" y="6195"/>
                  <a:pt x="2389" y="6258"/>
                </a:cubicBezTo>
                <a:lnTo>
                  <a:pt x="2389" y="6372"/>
                </a:lnTo>
                <a:lnTo>
                  <a:pt x="2048" y="6372"/>
                </a:lnTo>
                <a:lnTo>
                  <a:pt x="2048" y="6258"/>
                </a:lnTo>
                <a:cubicBezTo>
                  <a:pt x="2048" y="6195"/>
                  <a:pt x="1997" y="6144"/>
                  <a:pt x="1934" y="6144"/>
                </a:cubicBezTo>
                <a:cubicBezTo>
                  <a:pt x="1871" y="6144"/>
                  <a:pt x="1820" y="6195"/>
                  <a:pt x="1820" y="6258"/>
                </a:cubicBezTo>
                <a:lnTo>
                  <a:pt x="1820" y="6372"/>
                </a:lnTo>
                <a:lnTo>
                  <a:pt x="1479" y="6372"/>
                </a:lnTo>
                <a:lnTo>
                  <a:pt x="1479" y="6258"/>
                </a:lnTo>
                <a:cubicBezTo>
                  <a:pt x="1479" y="6195"/>
                  <a:pt x="1428" y="6144"/>
                  <a:pt x="1365" y="6144"/>
                </a:cubicBezTo>
                <a:cubicBezTo>
                  <a:pt x="1302" y="6144"/>
                  <a:pt x="1252" y="6195"/>
                  <a:pt x="1252" y="6258"/>
                </a:cubicBezTo>
                <a:lnTo>
                  <a:pt x="1252" y="6372"/>
                </a:lnTo>
                <a:lnTo>
                  <a:pt x="910" y="6372"/>
                </a:lnTo>
                <a:lnTo>
                  <a:pt x="910" y="6258"/>
                </a:lnTo>
                <a:cubicBezTo>
                  <a:pt x="910" y="6195"/>
                  <a:pt x="859" y="6144"/>
                  <a:pt x="796" y="6144"/>
                </a:cubicBezTo>
                <a:cubicBezTo>
                  <a:pt x="734" y="6144"/>
                  <a:pt x="683" y="6195"/>
                  <a:pt x="683" y="6258"/>
                </a:cubicBezTo>
                <a:lnTo>
                  <a:pt x="683" y="6372"/>
                </a:lnTo>
                <a:lnTo>
                  <a:pt x="455" y="6372"/>
                </a:lnTo>
                <a:lnTo>
                  <a:pt x="455" y="5234"/>
                </a:lnTo>
                <a:lnTo>
                  <a:pt x="1263" y="523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>
            <p:custDataLst>
              <p:tags r:id="rId17"/>
            </p:custDataLst>
          </p:nvPr>
        </p:nvSpPr>
        <p:spPr>
          <a:xfrm>
            <a:off x="6672263" y="1760538"/>
            <a:ext cx="504825" cy="5048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疾病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887851" y="6576051"/>
            <a:ext cx="6245300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20190101-20191231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，数据不包含加盟店、收购店、关停店。疾病取人数最多前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30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个。</a:t>
            </a: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20</a:t>
            </a:fld>
            <a:endParaRPr lang="zh-HK" altLang="en-US" sz="1400" dirty="0"/>
          </a:p>
        </p:txBody>
      </p:sp>
      <p:sp>
        <p:nvSpPr>
          <p:cNvPr id="15" name="文本框 1"/>
          <p:cNvSpPr txBox="1"/>
          <p:nvPr/>
        </p:nvSpPr>
        <p:spPr>
          <a:xfrm>
            <a:off x="1733550" y="2042987"/>
            <a:ext cx="3453193" cy="6082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会员占比：咽喉类会员数量占比最高达到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5.9%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，会员数量达到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</a:rPr>
              <a:t>218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0204" y="1107081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</a:rPr>
              <a:t>维生素矿物质缺乏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渗透率最高，骨质疏松人均年产值最大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99C39B-C7C3-484B-B088-9118380E1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344" y="1341248"/>
            <a:ext cx="4566106" cy="5119613"/>
          </a:xfrm>
          <a:prstGeom prst="rect">
            <a:avLst/>
          </a:prstGeom>
        </p:spPr>
      </p:pic>
      <p:sp>
        <p:nvSpPr>
          <p:cNvPr id="14" name="文本框 1">
            <a:extLst>
              <a:ext uri="{FF2B5EF4-FFF2-40B4-BE49-F238E27FC236}">
                <a16:creationId xmlns:a16="http://schemas.microsoft.com/office/drawing/2014/main" id="{615F85CE-7006-46C5-8028-E54E6FF0EA6C}"/>
              </a:ext>
            </a:extLst>
          </p:cNvPr>
          <p:cNvSpPr txBox="1"/>
          <p:nvPr/>
        </p:nvSpPr>
        <p:spPr>
          <a:xfrm>
            <a:off x="1733550" y="3435438"/>
            <a:ext cx="3453193" cy="6082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charset="-122"/>
              </a:rPr>
              <a:t>年产值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：骨质疏松的年产值最高，达到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</a:rPr>
              <a:t>1706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">
            <a:extLst>
              <a:ext uri="{FF2B5EF4-FFF2-40B4-BE49-F238E27FC236}">
                <a16:creationId xmlns:a16="http://schemas.microsoft.com/office/drawing/2014/main" id="{C1B6748D-0B62-4FDB-BB35-9877068EDB3F}"/>
              </a:ext>
            </a:extLst>
          </p:cNvPr>
          <p:cNvSpPr txBox="1"/>
          <p:nvPr/>
        </p:nvSpPr>
        <p:spPr>
          <a:xfrm>
            <a:off x="1733550" y="4827889"/>
            <a:ext cx="3453193" cy="6082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消费频次：更年期综合征年消费频次最高，达到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13.6</a:t>
            </a:r>
            <a:endParaRPr lang="zh-CN" altLang="en-US" sz="1400" dirty="0">
              <a:solidFill>
                <a:schemeClr val="accent6"/>
              </a:solidFill>
              <a:latin typeface="微软雅黑" panose="020B050302020402020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DCD92E-8BFA-48F0-A753-9967B0665754}"/>
              </a:ext>
            </a:extLst>
          </p:cNvPr>
          <p:cNvSpPr txBox="1"/>
          <p:nvPr/>
        </p:nvSpPr>
        <p:spPr>
          <a:xfrm>
            <a:off x="3460146" y="5851008"/>
            <a:ext cx="211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7C80"/>
                </a:solidFill>
              </a:rPr>
              <a:t>疾病关联数据深入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2E8A8313-D0DB-4780-9463-5E2C52EE28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136957"/>
              </p:ext>
            </p:extLst>
          </p:nvPr>
        </p:nvGraphicFramePr>
        <p:xfrm>
          <a:off x="3644385" y="2612821"/>
          <a:ext cx="7949169" cy="3615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3" name="文本框 1"/>
          <p:cNvSpPr txBox="1"/>
          <p:nvPr/>
        </p:nvSpPr>
        <p:spPr>
          <a:xfrm>
            <a:off x="313343" y="254787"/>
            <a:ext cx="7980912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品类及门店分析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品类销售结构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91467" y="6576051"/>
            <a:ext cx="474168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20160101-20191231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</a:t>
            </a: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21</a:t>
            </a:fld>
            <a:endParaRPr lang="zh-HK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3644384" y="1766434"/>
            <a:ext cx="7992227" cy="84638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整体销售结构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：处方药占比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，非处方药占比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，中药占比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，保健食品占比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>
              <a:lnSpc>
                <a:spcPts val="22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会员销售结构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：会员销售中处方药占比相对整体销售高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，非处方药占比相对整体销售低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>
              <a:lnSpc>
                <a:spcPts val="22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年龄结构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：随着年龄增长，处方药和中药占比逐渐上升，非处方药和保健食品占比逐渐下降</a:t>
            </a:r>
          </a:p>
        </p:txBody>
      </p:sp>
      <p:cxnSp>
        <p:nvCxnSpPr>
          <p:cNvPr id="7" name="直接箭头连接符 6"/>
          <p:cNvCxnSpPr>
            <a:cxnSpLocks/>
          </p:cNvCxnSpPr>
          <p:nvPr/>
        </p:nvCxnSpPr>
        <p:spPr>
          <a:xfrm flipV="1">
            <a:off x="5069150" y="4688089"/>
            <a:ext cx="5691574" cy="5142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04457" y="1361068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年青人更偏好非处方药、保健食品，老年人更偏好处方药、中药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350087" y="3552434"/>
            <a:ext cx="0" cy="241335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9BA924FE-9C46-43EF-88CC-F1334151D3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3886602"/>
              </p:ext>
            </p:extLst>
          </p:nvPr>
        </p:nvGraphicFramePr>
        <p:xfrm>
          <a:off x="313343" y="1766434"/>
          <a:ext cx="3287983" cy="4461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A591361-99C1-4716-A042-F1B98B160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48" y="2090306"/>
            <a:ext cx="9916310" cy="41437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671" y="2136296"/>
            <a:ext cx="3725786" cy="4010025"/>
          </a:xfrm>
          <a:prstGeom prst="rect">
            <a:avLst/>
          </a:prstGeom>
        </p:spPr>
      </p:pic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品类及门店分析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品类趋势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91467" y="6576051"/>
            <a:ext cx="474168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20160101-20191231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</a:t>
            </a: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22</a:t>
            </a:fld>
            <a:endParaRPr lang="zh-HK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585148" y="1545189"/>
            <a:ext cx="10609308" cy="44666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慢病品类：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心脑和糖尿作为慢病吸客品类会员销售占比、渗透率、人均消费频次逐年上升，糖尿品类毛利率却逐年下降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中药与保健食品：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保健食品各项指标均逐年下降，中药在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除了毛利率其余三项指标均下降明显</a:t>
            </a:r>
          </a:p>
        </p:txBody>
      </p:sp>
      <p:sp>
        <p:nvSpPr>
          <p:cNvPr id="17" name="矩形 16"/>
          <p:cNvSpPr/>
          <p:nvPr/>
        </p:nvSpPr>
        <p:spPr>
          <a:xfrm>
            <a:off x="553365" y="1094250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慢病品类吸客属性逐年增强，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</a:rPr>
              <a:t>医疗器械上升趋势明显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553365" y="2403835"/>
            <a:ext cx="10135349" cy="60331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553365" y="3834986"/>
            <a:ext cx="10098925" cy="34108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553365" y="5236807"/>
            <a:ext cx="10098925" cy="34108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86A01C9-BCF6-49A3-A8A9-C0CE9F54E8B4}"/>
              </a:ext>
            </a:extLst>
          </p:cNvPr>
          <p:cNvSpPr/>
          <p:nvPr/>
        </p:nvSpPr>
        <p:spPr>
          <a:xfrm>
            <a:off x="553364" y="2994597"/>
            <a:ext cx="10098925" cy="341088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32DF61BD-BB8F-4100-986F-D6CD9BC466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990645"/>
              </p:ext>
            </p:extLst>
          </p:nvPr>
        </p:nvGraphicFramePr>
        <p:xfrm>
          <a:off x="577823" y="2468599"/>
          <a:ext cx="11032153" cy="3887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品类及门店分析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门店分析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91467" y="6576051"/>
            <a:ext cx="474168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20160101-20191231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</a:t>
            </a: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23</a:t>
            </a:fld>
            <a:endParaRPr lang="zh-HK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604457" y="1800169"/>
            <a:ext cx="10609308" cy="4616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会员销售占比：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各店型会员销售呈双波峰，会员销售占比达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91%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，随着店型的变小，会员销售占比值下降超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20%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机会点：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中小店型门店数占比达到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94%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，小店会员销售占比提升空间巨大</a:t>
            </a:r>
          </a:p>
        </p:txBody>
      </p:sp>
      <p:sp>
        <p:nvSpPr>
          <p:cNvPr id="15" name="矩形 14"/>
          <p:cNvSpPr/>
          <p:nvPr/>
        </p:nvSpPr>
        <p:spPr>
          <a:xfrm>
            <a:off x="604457" y="1362899"/>
            <a:ext cx="11032154" cy="2305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中小店重点关注会员转化及会员黏性提升，而大店重点关注会员产值提升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40E3FF-F0E5-4587-8F15-346039038A80}"/>
              </a:ext>
            </a:extLst>
          </p:cNvPr>
          <p:cNvSpPr txBox="1"/>
          <p:nvPr/>
        </p:nvSpPr>
        <p:spPr>
          <a:xfrm>
            <a:off x="10151101" y="1133570"/>
            <a:ext cx="1830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7C80"/>
                </a:solidFill>
              </a:rPr>
              <a:t>大一店会员销售占比低谷原因？店地理位置调研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08865" y="252326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品类及门店分析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门店分析（</a:t>
            </a:r>
            <a:r>
              <a:rPr lang="en-US" altLang="zh-CN" sz="2400" b="1" dirty="0">
                <a:latin typeface="微软雅黑" panose="020B0503020204020204" charset="-122"/>
              </a:rPr>
              <a:t>2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24</a:t>
            </a:fld>
            <a:endParaRPr lang="zh-HK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711512" y="1145778"/>
            <a:ext cx="10609308" cy="4616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消费会员数与月均消费：</a:t>
            </a:r>
            <a:r>
              <a:rPr lang="zh-CN" altLang="en-US" sz="1400" dirty="0">
                <a:latin typeface="微软雅黑" panose="020B0503020204020204" charset="-122"/>
              </a:rPr>
              <a:t>老门店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整体上跟店型大小呈线性关系，但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超特大店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老门店各项指标相对特一店均没有提升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新增与复购消费会员数：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老门店整体上跟店型大小呈线性关系，但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特二店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新门店新增会员数偏低</a:t>
            </a:r>
          </a:p>
        </p:txBody>
      </p:sp>
      <p:sp>
        <p:nvSpPr>
          <p:cNvPr id="7" name="矩形 6"/>
          <p:cNvSpPr/>
          <p:nvPr/>
        </p:nvSpPr>
        <p:spPr>
          <a:xfrm>
            <a:off x="4488174" y="6642726"/>
            <a:ext cx="7704032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rPr>
              <a:t>20160101-20191231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，数据不包含加盟店、收购店、关停店。新：开业六个月以内门店，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rPr>
              <a:t>老：六个月以上门店。</a:t>
            </a:r>
            <a:endParaRPr lang="zh-CN" altLang="en-US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774312"/>
              </p:ext>
            </p:extLst>
          </p:nvPr>
        </p:nvGraphicFramePr>
        <p:xfrm>
          <a:off x="308925" y="1721606"/>
          <a:ext cx="11144569" cy="4141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3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3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38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38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38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338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338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店型名称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平均每个月消费会员中位数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平均每个会员每月金额中位数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平均每月新增会员中位数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平均每月复购会员数中位数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5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新门店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老门店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新门店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老门店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新门店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老门店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新门店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老门店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超特大店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4840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324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4661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特大店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特一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6333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173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359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5930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特大店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特二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5086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174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280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4801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大店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大一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4695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4557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138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136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379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319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4316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4245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大店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大二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2240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3276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116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134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193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229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2119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3036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8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中店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中一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1136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2123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116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128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182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160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814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1930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中店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中二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840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1529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120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182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136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627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1385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8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小店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小一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670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1014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111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144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101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496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904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8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小店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小二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521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638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94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120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382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553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8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小店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小微店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157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177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76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56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110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106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5D51672-DBF7-400E-9D24-FC600F432BC5}"/>
              </a:ext>
            </a:extLst>
          </p:cNvPr>
          <p:cNvSpPr/>
          <p:nvPr/>
        </p:nvSpPr>
        <p:spPr>
          <a:xfrm>
            <a:off x="7807209" y="3105150"/>
            <a:ext cx="1179136" cy="390525"/>
          </a:xfrm>
          <a:prstGeom prst="roundRect">
            <a:avLst>
              <a:gd name="adj" fmla="val 757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6779084-0F93-49E4-A2D4-03C7F8B6D789}"/>
              </a:ext>
            </a:extLst>
          </p:cNvPr>
          <p:cNvSpPr/>
          <p:nvPr/>
        </p:nvSpPr>
        <p:spPr>
          <a:xfrm>
            <a:off x="2911366" y="2422872"/>
            <a:ext cx="8409454" cy="390524"/>
          </a:xfrm>
          <a:prstGeom prst="roundRect">
            <a:avLst>
              <a:gd name="adj" fmla="val 757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7" name="组合 5"/>
          <p:cNvGrpSpPr/>
          <p:nvPr/>
        </p:nvGrpSpPr>
        <p:grpSpPr>
          <a:xfrm>
            <a:off x="3457575" y="1695450"/>
            <a:ext cx="5683250" cy="1087438"/>
            <a:chOff x="3771012" y="1582972"/>
            <a:chExt cx="5527343" cy="736979"/>
          </a:xfrm>
        </p:grpSpPr>
        <p:sp>
          <p:nvSpPr>
            <p:cNvPr id="10" name="圆角矩形 9"/>
            <p:cNvSpPr/>
            <p:nvPr/>
          </p:nvSpPr>
          <p:spPr>
            <a:xfrm>
              <a:off x="3825602" y="1582972"/>
              <a:ext cx="5472753" cy="7369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771012" y="1619066"/>
              <a:ext cx="5486399" cy="694061"/>
            </a:xfrm>
            <a:prstGeom prst="roundRect">
              <a:avLst/>
            </a:prstGeom>
            <a:solidFill>
              <a:srgbClr val="A9D18E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970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9703" name="灯片编号占位符 4"/>
          <p:cNvSpPr txBox="1"/>
          <p:nvPr/>
        </p:nvSpPr>
        <p:spPr>
          <a:xfrm>
            <a:off x="85725" y="6356350"/>
            <a:ext cx="828675" cy="3651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fld id="{9A0DB2DC-4C9A-4742-B13C-FB6460FD3503}" type="slidenum">
              <a:rPr lang="zh-HK" altLang="en-US" sz="1400">
                <a:latin typeface="Arial" panose="020B0604020202020204" pitchFamily="34" charset="0"/>
                <a:ea typeface="微软雅黑" panose="020B0503020204020204" charset="-122"/>
              </a:rPr>
              <a:t>3</a:t>
            </a:fld>
            <a:endParaRPr lang="zh-HK" altLang="en-US" sz="1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4162425" y="1917700"/>
            <a:ext cx="4616450" cy="5683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auto">
              <a:lnSpc>
                <a:spcPct val="90000"/>
              </a:lnSpc>
              <a:defRPr/>
            </a:pPr>
            <a:r>
              <a:rPr lang="zh-CN" altLang="en-US" sz="2800" b="1" spc="300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会员现状及机会点挖掘</a:t>
            </a:r>
            <a:endParaRPr lang="zh-CN" altLang="en-US" sz="2800" b="1" spc="300" noProof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705" name="文本框 1"/>
          <p:cNvSpPr txBox="1"/>
          <p:nvPr/>
        </p:nvSpPr>
        <p:spPr>
          <a:xfrm>
            <a:off x="4837113" y="3143250"/>
            <a:ext cx="2493962" cy="33337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</a:rPr>
              <a:t>会员现状及分析</a:t>
            </a:r>
          </a:p>
        </p:txBody>
      </p:sp>
      <p:sp>
        <p:nvSpPr>
          <p:cNvPr id="29706" name="文本框 1"/>
          <p:cNvSpPr txBox="1"/>
          <p:nvPr/>
        </p:nvSpPr>
        <p:spPr>
          <a:xfrm>
            <a:off x="4837113" y="4071938"/>
            <a:ext cx="2493962" cy="3317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>
              <a:lnSpc>
                <a:spcPct val="90000"/>
              </a:lnSpc>
            </a:pPr>
            <a:endParaRPr lang="zh-CN" altLang="en-US" sz="2000" b="1" dirty="0">
              <a:solidFill>
                <a:srgbClr val="0D0D0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707" name="文本框 1"/>
          <p:cNvSpPr txBox="1"/>
          <p:nvPr/>
        </p:nvSpPr>
        <p:spPr>
          <a:xfrm>
            <a:off x="4837113" y="3895725"/>
            <a:ext cx="2493962" cy="33178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</a:rPr>
              <a:t>品类及门店分析</a:t>
            </a:r>
          </a:p>
        </p:txBody>
      </p:sp>
      <p:sp>
        <p:nvSpPr>
          <p:cNvPr id="29708" name="文本框 1"/>
          <p:cNvSpPr txBox="1"/>
          <p:nvPr/>
        </p:nvSpPr>
        <p:spPr>
          <a:xfrm>
            <a:off x="4857750" y="4598988"/>
            <a:ext cx="2454275" cy="3317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</a:rPr>
              <a:t>机会点挖掘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4</a:t>
            </a:fld>
            <a:endParaRPr lang="zh-HK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4149927" y="1657617"/>
            <a:ext cx="6300000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门店员工（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POS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）注册占比降低，线上</a:t>
            </a:r>
            <a:r>
              <a:rPr lang="zh-CN" altLang="en-US" sz="1600" b="1" dirty="0">
                <a:latin typeface="微软雅黑" panose="020B0503020204020204" charset="-122"/>
              </a:rPr>
              <a:t>支付宝注册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成为主流。</a:t>
            </a:r>
          </a:p>
        </p:txBody>
      </p:sp>
      <p:sp>
        <p:nvSpPr>
          <p:cNvPr id="33" name="矩形 32"/>
          <p:cNvSpPr/>
          <p:nvPr/>
        </p:nvSpPr>
        <p:spPr>
          <a:xfrm>
            <a:off x="4149927" y="2603718"/>
            <a:ext cx="6300000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青年会员人群基数大、消费低，偏好非处方药、保健食品。</a:t>
            </a:r>
          </a:p>
        </p:txBody>
      </p:sp>
      <p:sp>
        <p:nvSpPr>
          <p:cNvPr id="34" name="矩形 33"/>
          <p:cNvSpPr/>
          <p:nvPr/>
        </p:nvSpPr>
        <p:spPr>
          <a:xfrm>
            <a:off x="4149927" y="4398283"/>
            <a:ext cx="6300000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更年期综合征会员年消费频次最多，</a:t>
            </a:r>
            <a:r>
              <a:rPr lang="zh-CN" altLang="en-US" sz="1600" b="1" dirty="0">
                <a:latin typeface="微软雅黑" panose="020B0503020204020204" charset="-122"/>
              </a:rPr>
              <a:t>骨质疏松会员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人均年产值最大。</a:t>
            </a:r>
          </a:p>
        </p:txBody>
      </p:sp>
      <p:sp>
        <p:nvSpPr>
          <p:cNvPr id="35" name="矩形 34"/>
          <p:cNvSpPr/>
          <p:nvPr/>
        </p:nvSpPr>
        <p:spPr>
          <a:xfrm>
            <a:off x="4149927" y="3500205"/>
            <a:ext cx="6300000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中年会员消费多、消费高，重点输出价值。老年人偏好处方药、中药。</a:t>
            </a:r>
          </a:p>
        </p:txBody>
      </p:sp>
      <p:sp>
        <p:nvSpPr>
          <p:cNvPr id="36" name="矩形 35"/>
          <p:cNvSpPr/>
          <p:nvPr/>
        </p:nvSpPr>
        <p:spPr>
          <a:xfrm>
            <a:off x="4149927" y="5296361"/>
            <a:ext cx="6300000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中小店重点关注会员的黏性提升，大店重点关注会员产值提升。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092" y="1493785"/>
            <a:ext cx="666750" cy="666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092" y="5086097"/>
            <a:ext cx="666750" cy="66675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4092" y="4188019"/>
            <a:ext cx="666750" cy="66675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4092" y="3289941"/>
            <a:ext cx="666750" cy="66675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4092" y="2391863"/>
            <a:ext cx="666750" cy="66675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331180" y="3145066"/>
            <a:ext cx="953500" cy="9535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29E42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重点结论</a:t>
            </a:r>
          </a:p>
        </p:txBody>
      </p:sp>
      <p:cxnSp>
        <p:nvCxnSpPr>
          <p:cNvPr id="9" name="直接连接符 8"/>
          <p:cNvCxnSpPr>
            <a:stCxn id="5" idx="6"/>
            <a:endCxn id="7" idx="1"/>
          </p:cNvCxnSpPr>
          <p:nvPr/>
        </p:nvCxnSpPr>
        <p:spPr>
          <a:xfrm flipV="1">
            <a:off x="2284680" y="1827160"/>
            <a:ext cx="1089412" cy="1794656"/>
          </a:xfrm>
          <a:prstGeom prst="line">
            <a:avLst/>
          </a:prstGeom>
          <a:ln w="9525">
            <a:solidFill>
              <a:srgbClr val="029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6"/>
            <a:endCxn id="39" idx="1"/>
          </p:cNvCxnSpPr>
          <p:nvPr/>
        </p:nvCxnSpPr>
        <p:spPr>
          <a:xfrm flipV="1">
            <a:off x="2284680" y="2725238"/>
            <a:ext cx="1089412" cy="896578"/>
          </a:xfrm>
          <a:prstGeom prst="line">
            <a:avLst/>
          </a:prstGeom>
          <a:ln w="9525">
            <a:solidFill>
              <a:srgbClr val="029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6"/>
            <a:endCxn id="38" idx="1"/>
          </p:cNvCxnSpPr>
          <p:nvPr/>
        </p:nvCxnSpPr>
        <p:spPr>
          <a:xfrm>
            <a:off x="2284680" y="3621816"/>
            <a:ext cx="1089412" cy="1500"/>
          </a:xfrm>
          <a:prstGeom prst="line">
            <a:avLst/>
          </a:prstGeom>
          <a:ln w="9525">
            <a:solidFill>
              <a:srgbClr val="029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6"/>
            <a:endCxn id="37" idx="1"/>
          </p:cNvCxnSpPr>
          <p:nvPr/>
        </p:nvCxnSpPr>
        <p:spPr>
          <a:xfrm>
            <a:off x="2284680" y="3621816"/>
            <a:ext cx="1089412" cy="899578"/>
          </a:xfrm>
          <a:prstGeom prst="line">
            <a:avLst/>
          </a:prstGeom>
          <a:ln w="9525">
            <a:solidFill>
              <a:srgbClr val="029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6"/>
            <a:endCxn id="8" idx="1"/>
          </p:cNvCxnSpPr>
          <p:nvPr/>
        </p:nvCxnSpPr>
        <p:spPr>
          <a:xfrm>
            <a:off x="2284680" y="3621816"/>
            <a:ext cx="1089412" cy="1797656"/>
          </a:xfrm>
          <a:prstGeom prst="line">
            <a:avLst/>
          </a:prstGeom>
          <a:ln w="9525">
            <a:solidFill>
              <a:srgbClr val="029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81469" y="2824665"/>
            <a:ext cx="3136165" cy="1760944"/>
          </a:xfrm>
          <a:prstGeom prst="rect">
            <a:avLst/>
          </a:prstGeom>
          <a:noFill/>
          <a:ln w="9525">
            <a:solidFill>
              <a:srgbClr val="01A14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1"/>
          <p:cNvSpPr txBox="1"/>
          <p:nvPr/>
        </p:nvSpPr>
        <p:spPr>
          <a:xfrm>
            <a:off x="309421" y="228261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5</a:t>
            </a:fld>
            <a:endParaRPr lang="zh-HK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267126" y="2616847"/>
            <a:ext cx="1564849" cy="415636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全渠道会员分析</a:t>
            </a:r>
          </a:p>
        </p:txBody>
      </p:sp>
      <p:sp>
        <p:nvSpPr>
          <p:cNvPr id="22" name="矩形 21"/>
          <p:cNvSpPr/>
          <p:nvPr/>
        </p:nvSpPr>
        <p:spPr>
          <a:xfrm>
            <a:off x="723294" y="3355777"/>
            <a:ext cx="1201567" cy="415636"/>
          </a:xfrm>
          <a:prstGeom prst="rect">
            <a:avLst/>
          </a:prstGeom>
          <a:noFill/>
          <a:ln>
            <a:solidFill>
              <a:srgbClr val="01A14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基础数据</a:t>
            </a:r>
          </a:p>
        </p:txBody>
      </p:sp>
      <p:sp>
        <p:nvSpPr>
          <p:cNvPr id="23" name="矩形 22"/>
          <p:cNvSpPr/>
          <p:nvPr/>
        </p:nvSpPr>
        <p:spPr>
          <a:xfrm>
            <a:off x="723294" y="3937974"/>
            <a:ext cx="1201567" cy="415636"/>
          </a:xfrm>
          <a:prstGeom prst="rect">
            <a:avLst/>
          </a:prstGeom>
          <a:noFill/>
          <a:ln>
            <a:solidFill>
              <a:srgbClr val="01A14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会员分析</a:t>
            </a:r>
          </a:p>
        </p:txBody>
      </p:sp>
      <p:sp>
        <p:nvSpPr>
          <p:cNvPr id="24" name="矩形 23"/>
          <p:cNvSpPr/>
          <p:nvPr/>
        </p:nvSpPr>
        <p:spPr>
          <a:xfrm>
            <a:off x="2204470" y="3355777"/>
            <a:ext cx="1201567" cy="415636"/>
          </a:xfrm>
          <a:prstGeom prst="rect">
            <a:avLst/>
          </a:prstGeom>
          <a:noFill/>
          <a:ln>
            <a:solidFill>
              <a:srgbClr val="01A14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会员销售分析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702" y="931253"/>
            <a:ext cx="8325666" cy="5786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名词定义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6</a:t>
            </a:fld>
            <a:endParaRPr lang="zh-HK" altLang="en-US" sz="1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17905" y="1045213"/>
          <a:ext cx="10171430" cy="49348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53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88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名称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释义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会员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已开卡的顾客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非会员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未开卡的顾客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0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消费会员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在门店或者线上销售渠道有交易行为的会员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0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未消费会员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同时在门店和线上渠道都没有交易行为的会员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线下消费会员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只在门店产生过交易行为的会员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线上消费会员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只在线上各销售渠道产生过交易行为的会员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503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全渠道消费会员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同时在门店与线上销售渠道产生过交易行为的会员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门店员工（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POS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）注册会员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在门店通过员工在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POS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端帮忙注册的会员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线上注册会员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通过微信、支付宝、小程序等自主注册的会员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年新增订单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自然年中年新增会员与非会员产生的订单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503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年新增会员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自然年中新开卡的顾客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0503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新门店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自然年或某个约束时间段内新开业的门店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含重新迁址店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老门店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在当前自然年或某个约束时间段之前开业的门店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3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年复购率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在上一个自然年购买过的会员本自然年还会购买的比率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630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品类渗透率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当前自然年购买过该品类的人数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/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当前自然年总购买人数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口径定义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7</a:t>
            </a:fld>
            <a:endParaRPr lang="zh-HK" altLang="en-US" sz="1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659869"/>
              </p:ext>
            </p:extLst>
          </p:nvPr>
        </p:nvGraphicFramePr>
        <p:xfrm>
          <a:off x="1017905" y="1045210"/>
          <a:ext cx="10171430" cy="33113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27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0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口径名称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口径内容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7829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消费计算口径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、过滤掉积分兑换订单及订金订单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、过滤服务性商品及行政赠品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、剔除塑料袋等商品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、同人同天在同门店消费算一次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03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门店计算口径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、过滤掉收购加盟门店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、过滤掉上海医保门店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、过滤掉当前关停门店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、过滤掉开业时间在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20191231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之后门店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5-11</a:t>
                      </a:r>
                      <a:r>
                        <a:rPr lang="zh-CN" altLang="en-US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页数据只进行该项口径第</a:t>
                      </a:r>
                      <a:r>
                        <a:rPr lang="en-US" altLang="zh-CN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</a:t>
                      </a:r>
                      <a:r>
                        <a:rPr lang="zh-CN" altLang="en-US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点过滤，其他数据进行所有过滤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52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会员现状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8</a:t>
            </a:fld>
            <a:endParaRPr lang="zh-HK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897" y="1791179"/>
            <a:ext cx="537345" cy="5457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540" y="1825814"/>
            <a:ext cx="537345" cy="54574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897" y="3125461"/>
            <a:ext cx="537345" cy="54574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540" y="3125461"/>
            <a:ext cx="537345" cy="54574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126" y="1825814"/>
            <a:ext cx="537345" cy="54574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126" y="3108084"/>
            <a:ext cx="537345" cy="54574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793793" y="2649051"/>
            <a:ext cx="61555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总会员数</a:t>
            </a:r>
          </a:p>
        </p:txBody>
      </p:sp>
      <p:sp>
        <p:nvSpPr>
          <p:cNvPr id="15" name="矩形 14"/>
          <p:cNvSpPr/>
          <p:nvPr/>
        </p:nvSpPr>
        <p:spPr>
          <a:xfrm>
            <a:off x="6562960" y="3990232"/>
            <a:ext cx="107721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线下消费会员数</a:t>
            </a:r>
          </a:p>
        </p:txBody>
      </p:sp>
      <p:sp>
        <p:nvSpPr>
          <p:cNvPr id="16" name="矩形 15"/>
          <p:cNvSpPr/>
          <p:nvPr/>
        </p:nvSpPr>
        <p:spPr>
          <a:xfrm>
            <a:off x="8296603" y="3972855"/>
            <a:ext cx="107721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线上消费会员数</a:t>
            </a:r>
          </a:p>
        </p:txBody>
      </p:sp>
      <p:sp>
        <p:nvSpPr>
          <p:cNvPr id="17" name="矩形 16"/>
          <p:cNvSpPr/>
          <p:nvPr/>
        </p:nvSpPr>
        <p:spPr>
          <a:xfrm>
            <a:off x="6655934" y="2337265"/>
            <a:ext cx="891270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3694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</a:p>
        </p:txBody>
      </p:sp>
      <p:sp>
        <p:nvSpPr>
          <p:cNvPr id="18" name="矩形 17"/>
          <p:cNvSpPr/>
          <p:nvPr/>
        </p:nvSpPr>
        <p:spPr>
          <a:xfrm>
            <a:off x="10184133" y="2650602"/>
            <a:ext cx="923330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未消费会员数</a:t>
            </a:r>
            <a:endParaRPr lang="zh-CN" altLang="en-US" sz="12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279512" y="2338816"/>
            <a:ext cx="891270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1212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</a:p>
        </p:txBody>
      </p:sp>
      <p:sp>
        <p:nvSpPr>
          <p:cNvPr id="20" name="矩形 19"/>
          <p:cNvSpPr/>
          <p:nvPr/>
        </p:nvSpPr>
        <p:spPr>
          <a:xfrm>
            <a:off x="6655934" y="3687118"/>
            <a:ext cx="891270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2460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</a:p>
        </p:txBody>
      </p:sp>
      <p:sp>
        <p:nvSpPr>
          <p:cNvPr id="21" name="矩形 20"/>
          <p:cNvSpPr/>
          <p:nvPr/>
        </p:nvSpPr>
        <p:spPr>
          <a:xfrm>
            <a:off x="8548275" y="3687118"/>
            <a:ext cx="573875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50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</a:p>
        </p:txBody>
      </p:sp>
      <p:sp>
        <p:nvSpPr>
          <p:cNvPr id="22" name="矩形 21"/>
          <p:cNvSpPr/>
          <p:nvPr/>
        </p:nvSpPr>
        <p:spPr>
          <a:xfrm>
            <a:off x="8450492" y="2650602"/>
            <a:ext cx="769441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消费会员数</a:t>
            </a:r>
          </a:p>
        </p:txBody>
      </p:sp>
      <p:sp>
        <p:nvSpPr>
          <p:cNvPr id="23" name="矩形 22"/>
          <p:cNvSpPr/>
          <p:nvPr/>
        </p:nvSpPr>
        <p:spPr>
          <a:xfrm>
            <a:off x="8389577" y="2338816"/>
            <a:ext cx="891270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2482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</a:p>
        </p:txBody>
      </p:sp>
      <p:sp>
        <p:nvSpPr>
          <p:cNvPr id="24" name="矩形 23"/>
          <p:cNvSpPr/>
          <p:nvPr/>
        </p:nvSpPr>
        <p:spPr>
          <a:xfrm>
            <a:off x="10030245" y="3981796"/>
            <a:ext cx="12311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全渠道消费会员数</a:t>
            </a:r>
          </a:p>
        </p:txBody>
      </p:sp>
      <p:sp>
        <p:nvSpPr>
          <p:cNvPr id="25" name="矩形 24"/>
          <p:cNvSpPr/>
          <p:nvPr/>
        </p:nvSpPr>
        <p:spPr>
          <a:xfrm>
            <a:off x="10321992" y="3696060"/>
            <a:ext cx="573875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28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</a:p>
        </p:txBody>
      </p:sp>
      <p:sp>
        <p:nvSpPr>
          <p:cNvPr id="27" name="矩形 26"/>
          <p:cNvSpPr/>
          <p:nvPr/>
        </p:nvSpPr>
        <p:spPr>
          <a:xfrm>
            <a:off x="4312099" y="6429381"/>
            <a:ext cx="7821052" cy="2908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1450" indent="-171450" algn="r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20140101-20191231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，人均相关数据时间范围为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20180101-20191231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线上包含杏仁、联合医生、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O2O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微信商城、恒修堂医馆、支付宝商城、益丰精选等，不包含京东、饿了么、美团、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B2C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等消费数据。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14400" y="1789183"/>
            <a:ext cx="4774093" cy="3737620"/>
            <a:chOff x="914400" y="1716524"/>
            <a:chExt cx="4774093" cy="3737620"/>
          </a:xfrm>
        </p:grpSpPr>
        <p:sp>
          <p:nvSpPr>
            <p:cNvPr id="29" name="Freeform 245"/>
            <p:cNvSpPr/>
            <p:nvPr/>
          </p:nvSpPr>
          <p:spPr bwMode="auto">
            <a:xfrm>
              <a:off x="4658552" y="1716524"/>
              <a:ext cx="1029941" cy="936310"/>
            </a:xfrm>
            <a:custGeom>
              <a:avLst/>
              <a:gdLst>
                <a:gd name="T0" fmla="*/ 30 w 426"/>
                <a:gd name="T1" fmla="*/ 13 h 414"/>
                <a:gd name="T2" fmla="*/ 74 w 426"/>
                <a:gd name="T3" fmla="*/ 8 h 414"/>
                <a:gd name="T4" fmla="*/ 83 w 426"/>
                <a:gd name="T5" fmla="*/ 13 h 414"/>
                <a:gd name="T6" fmla="*/ 111 w 426"/>
                <a:gd name="T7" fmla="*/ 12 h 414"/>
                <a:gd name="T8" fmla="*/ 143 w 426"/>
                <a:gd name="T9" fmla="*/ 56 h 414"/>
                <a:gd name="T10" fmla="*/ 166 w 426"/>
                <a:gd name="T11" fmla="*/ 90 h 414"/>
                <a:gd name="T12" fmla="*/ 202 w 426"/>
                <a:gd name="T13" fmla="*/ 156 h 414"/>
                <a:gd name="T14" fmla="*/ 259 w 426"/>
                <a:gd name="T15" fmla="*/ 157 h 414"/>
                <a:gd name="T16" fmla="*/ 272 w 426"/>
                <a:gd name="T17" fmla="*/ 168 h 414"/>
                <a:gd name="T18" fmla="*/ 290 w 426"/>
                <a:gd name="T19" fmla="*/ 169 h 414"/>
                <a:gd name="T20" fmla="*/ 316 w 426"/>
                <a:gd name="T21" fmla="*/ 220 h 414"/>
                <a:gd name="T22" fmla="*/ 381 w 426"/>
                <a:gd name="T23" fmla="*/ 181 h 414"/>
                <a:gd name="T24" fmla="*/ 406 w 426"/>
                <a:gd name="T25" fmla="*/ 168 h 414"/>
                <a:gd name="T26" fmla="*/ 421 w 426"/>
                <a:gd name="T27" fmla="*/ 152 h 414"/>
                <a:gd name="T28" fmla="*/ 422 w 426"/>
                <a:gd name="T29" fmla="*/ 178 h 414"/>
                <a:gd name="T30" fmla="*/ 426 w 426"/>
                <a:gd name="T31" fmla="*/ 185 h 414"/>
                <a:gd name="T32" fmla="*/ 426 w 426"/>
                <a:gd name="T33" fmla="*/ 194 h 414"/>
                <a:gd name="T34" fmla="*/ 420 w 426"/>
                <a:gd name="T35" fmla="*/ 213 h 414"/>
                <a:gd name="T36" fmla="*/ 414 w 426"/>
                <a:gd name="T37" fmla="*/ 307 h 414"/>
                <a:gd name="T38" fmla="*/ 407 w 426"/>
                <a:gd name="T39" fmla="*/ 316 h 414"/>
                <a:gd name="T40" fmla="*/ 367 w 426"/>
                <a:gd name="T41" fmla="*/ 311 h 414"/>
                <a:gd name="T42" fmla="*/ 351 w 426"/>
                <a:gd name="T43" fmla="*/ 340 h 414"/>
                <a:gd name="T44" fmla="*/ 355 w 426"/>
                <a:gd name="T45" fmla="*/ 356 h 414"/>
                <a:gd name="T46" fmla="*/ 364 w 426"/>
                <a:gd name="T47" fmla="*/ 401 h 414"/>
                <a:gd name="T48" fmla="*/ 342 w 426"/>
                <a:gd name="T49" fmla="*/ 390 h 414"/>
                <a:gd name="T50" fmla="*/ 299 w 426"/>
                <a:gd name="T51" fmla="*/ 414 h 414"/>
                <a:gd name="T52" fmla="*/ 281 w 426"/>
                <a:gd name="T53" fmla="*/ 405 h 414"/>
                <a:gd name="T54" fmla="*/ 274 w 426"/>
                <a:gd name="T55" fmla="*/ 395 h 414"/>
                <a:gd name="T56" fmla="*/ 274 w 426"/>
                <a:gd name="T57" fmla="*/ 381 h 414"/>
                <a:gd name="T58" fmla="*/ 264 w 426"/>
                <a:gd name="T59" fmla="*/ 380 h 414"/>
                <a:gd name="T60" fmla="*/ 262 w 426"/>
                <a:gd name="T61" fmla="*/ 395 h 414"/>
                <a:gd name="T62" fmla="*/ 251 w 426"/>
                <a:gd name="T63" fmla="*/ 397 h 414"/>
                <a:gd name="T64" fmla="*/ 247 w 426"/>
                <a:gd name="T65" fmla="*/ 393 h 414"/>
                <a:gd name="T66" fmla="*/ 243 w 426"/>
                <a:gd name="T67" fmla="*/ 384 h 414"/>
                <a:gd name="T68" fmla="*/ 230 w 426"/>
                <a:gd name="T69" fmla="*/ 378 h 414"/>
                <a:gd name="T70" fmla="*/ 211 w 426"/>
                <a:gd name="T71" fmla="*/ 359 h 414"/>
                <a:gd name="T72" fmla="*/ 140 w 426"/>
                <a:gd name="T73" fmla="*/ 359 h 414"/>
                <a:gd name="T74" fmla="*/ 117 w 426"/>
                <a:gd name="T75" fmla="*/ 329 h 414"/>
                <a:gd name="T76" fmla="*/ 90 w 426"/>
                <a:gd name="T77" fmla="*/ 326 h 414"/>
                <a:gd name="T78" fmla="*/ 101 w 426"/>
                <a:gd name="T79" fmla="*/ 306 h 414"/>
                <a:gd name="T80" fmla="*/ 69 w 426"/>
                <a:gd name="T81" fmla="*/ 286 h 414"/>
                <a:gd name="T82" fmla="*/ 78 w 426"/>
                <a:gd name="T83" fmla="*/ 262 h 414"/>
                <a:gd name="T84" fmla="*/ 89 w 426"/>
                <a:gd name="T85" fmla="*/ 253 h 414"/>
                <a:gd name="T86" fmla="*/ 113 w 426"/>
                <a:gd name="T87" fmla="*/ 216 h 414"/>
                <a:gd name="T88" fmla="*/ 126 w 426"/>
                <a:gd name="T89" fmla="*/ 200 h 414"/>
                <a:gd name="T90" fmla="*/ 137 w 426"/>
                <a:gd name="T91" fmla="*/ 177 h 414"/>
                <a:gd name="T92" fmla="*/ 129 w 426"/>
                <a:gd name="T93" fmla="*/ 173 h 414"/>
                <a:gd name="T94" fmla="*/ 124 w 426"/>
                <a:gd name="T95" fmla="*/ 170 h 414"/>
                <a:gd name="T96" fmla="*/ 142 w 426"/>
                <a:gd name="T97" fmla="*/ 119 h 414"/>
                <a:gd name="T98" fmla="*/ 142 w 426"/>
                <a:gd name="T99" fmla="*/ 98 h 414"/>
                <a:gd name="T100" fmla="*/ 140 w 426"/>
                <a:gd name="T101" fmla="*/ 105 h 414"/>
                <a:gd name="T102" fmla="*/ 119 w 426"/>
                <a:gd name="T103" fmla="*/ 84 h 414"/>
                <a:gd name="T104" fmla="*/ 109 w 426"/>
                <a:gd name="T105" fmla="*/ 96 h 414"/>
                <a:gd name="T106" fmla="*/ 57 w 426"/>
                <a:gd name="T107" fmla="*/ 106 h 414"/>
                <a:gd name="T108" fmla="*/ 41 w 426"/>
                <a:gd name="T109" fmla="*/ 91 h 414"/>
                <a:gd name="T110" fmla="*/ 43 w 426"/>
                <a:gd name="T111" fmla="*/ 67 h 414"/>
                <a:gd name="T112" fmla="*/ 32 w 426"/>
                <a:gd name="T113" fmla="*/ 63 h 414"/>
                <a:gd name="T114" fmla="*/ 30 w 426"/>
                <a:gd name="T115" fmla="*/ 60 h 414"/>
                <a:gd name="T116" fmla="*/ 27 w 426"/>
                <a:gd name="T117" fmla="*/ 57 h 414"/>
                <a:gd name="T118" fmla="*/ 15 w 426"/>
                <a:gd name="T119" fmla="*/ 67 h 414"/>
                <a:gd name="T120" fmla="*/ 0 w 426"/>
                <a:gd name="T121" fmla="*/ 57 h 414"/>
                <a:gd name="T122" fmla="*/ 6 w 426"/>
                <a:gd name="T123" fmla="*/ 25 h 414"/>
                <a:gd name="T124" fmla="*/ 30 w 426"/>
                <a:gd name="T125" fmla="*/ 13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6" h="414">
                  <a:moveTo>
                    <a:pt x="30" y="13"/>
                  </a:moveTo>
                  <a:cubicBezTo>
                    <a:pt x="42" y="0"/>
                    <a:pt x="59" y="8"/>
                    <a:pt x="74" y="8"/>
                  </a:cubicBezTo>
                  <a:cubicBezTo>
                    <a:pt x="76" y="9"/>
                    <a:pt x="81" y="12"/>
                    <a:pt x="83" y="13"/>
                  </a:cubicBezTo>
                  <a:cubicBezTo>
                    <a:pt x="92" y="13"/>
                    <a:pt x="102" y="13"/>
                    <a:pt x="111" y="12"/>
                  </a:cubicBezTo>
                  <a:cubicBezTo>
                    <a:pt x="123" y="26"/>
                    <a:pt x="131" y="43"/>
                    <a:pt x="143" y="56"/>
                  </a:cubicBezTo>
                  <a:cubicBezTo>
                    <a:pt x="153" y="66"/>
                    <a:pt x="157" y="79"/>
                    <a:pt x="166" y="90"/>
                  </a:cubicBezTo>
                  <a:cubicBezTo>
                    <a:pt x="181" y="110"/>
                    <a:pt x="186" y="136"/>
                    <a:pt x="202" y="156"/>
                  </a:cubicBezTo>
                  <a:cubicBezTo>
                    <a:pt x="221" y="152"/>
                    <a:pt x="240" y="159"/>
                    <a:pt x="259" y="157"/>
                  </a:cubicBezTo>
                  <a:cubicBezTo>
                    <a:pt x="264" y="160"/>
                    <a:pt x="268" y="164"/>
                    <a:pt x="272" y="168"/>
                  </a:cubicBezTo>
                  <a:cubicBezTo>
                    <a:pt x="278" y="169"/>
                    <a:pt x="284" y="169"/>
                    <a:pt x="290" y="169"/>
                  </a:cubicBezTo>
                  <a:cubicBezTo>
                    <a:pt x="301" y="185"/>
                    <a:pt x="299" y="207"/>
                    <a:pt x="316" y="220"/>
                  </a:cubicBezTo>
                  <a:cubicBezTo>
                    <a:pt x="343" y="222"/>
                    <a:pt x="365" y="200"/>
                    <a:pt x="381" y="181"/>
                  </a:cubicBezTo>
                  <a:cubicBezTo>
                    <a:pt x="390" y="178"/>
                    <a:pt x="398" y="173"/>
                    <a:pt x="406" y="168"/>
                  </a:cubicBezTo>
                  <a:cubicBezTo>
                    <a:pt x="409" y="161"/>
                    <a:pt x="415" y="156"/>
                    <a:pt x="421" y="152"/>
                  </a:cubicBezTo>
                  <a:cubicBezTo>
                    <a:pt x="424" y="160"/>
                    <a:pt x="423" y="169"/>
                    <a:pt x="422" y="178"/>
                  </a:cubicBezTo>
                  <a:cubicBezTo>
                    <a:pt x="423" y="179"/>
                    <a:pt x="425" y="183"/>
                    <a:pt x="426" y="185"/>
                  </a:cubicBezTo>
                  <a:cubicBezTo>
                    <a:pt x="426" y="187"/>
                    <a:pt x="426" y="192"/>
                    <a:pt x="426" y="194"/>
                  </a:cubicBezTo>
                  <a:cubicBezTo>
                    <a:pt x="422" y="200"/>
                    <a:pt x="418" y="206"/>
                    <a:pt x="420" y="213"/>
                  </a:cubicBezTo>
                  <a:cubicBezTo>
                    <a:pt x="421" y="244"/>
                    <a:pt x="412" y="275"/>
                    <a:pt x="414" y="307"/>
                  </a:cubicBezTo>
                  <a:cubicBezTo>
                    <a:pt x="411" y="310"/>
                    <a:pt x="409" y="313"/>
                    <a:pt x="407" y="316"/>
                  </a:cubicBezTo>
                  <a:cubicBezTo>
                    <a:pt x="394" y="315"/>
                    <a:pt x="381" y="312"/>
                    <a:pt x="367" y="311"/>
                  </a:cubicBezTo>
                  <a:cubicBezTo>
                    <a:pt x="364" y="321"/>
                    <a:pt x="356" y="330"/>
                    <a:pt x="351" y="340"/>
                  </a:cubicBezTo>
                  <a:cubicBezTo>
                    <a:pt x="352" y="346"/>
                    <a:pt x="353" y="351"/>
                    <a:pt x="355" y="356"/>
                  </a:cubicBezTo>
                  <a:cubicBezTo>
                    <a:pt x="359" y="371"/>
                    <a:pt x="363" y="385"/>
                    <a:pt x="364" y="401"/>
                  </a:cubicBezTo>
                  <a:cubicBezTo>
                    <a:pt x="356" y="414"/>
                    <a:pt x="347" y="396"/>
                    <a:pt x="342" y="390"/>
                  </a:cubicBezTo>
                  <a:cubicBezTo>
                    <a:pt x="325" y="393"/>
                    <a:pt x="312" y="405"/>
                    <a:pt x="299" y="414"/>
                  </a:cubicBezTo>
                  <a:cubicBezTo>
                    <a:pt x="292" y="412"/>
                    <a:pt x="287" y="408"/>
                    <a:pt x="281" y="405"/>
                  </a:cubicBezTo>
                  <a:cubicBezTo>
                    <a:pt x="279" y="401"/>
                    <a:pt x="277" y="398"/>
                    <a:pt x="274" y="395"/>
                  </a:cubicBezTo>
                  <a:cubicBezTo>
                    <a:pt x="274" y="391"/>
                    <a:pt x="274" y="384"/>
                    <a:pt x="274" y="381"/>
                  </a:cubicBezTo>
                  <a:cubicBezTo>
                    <a:pt x="272" y="381"/>
                    <a:pt x="267" y="380"/>
                    <a:pt x="264" y="380"/>
                  </a:cubicBezTo>
                  <a:cubicBezTo>
                    <a:pt x="263" y="385"/>
                    <a:pt x="263" y="390"/>
                    <a:pt x="262" y="395"/>
                  </a:cubicBezTo>
                  <a:cubicBezTo>
                    <a:pt x="259" y="396"/>
                    <a:pt x="254" y="397"/>
                    <a:pt x="251" y="397"/>
                  </a:cubicBezTo>
                  <a:cubicBezTo>
                    <a:pt x="250" y="396"/>
                    <a:pt x="248" y="394"/>
                    <a:pt x="247" y="393"/>
                  </a:cubicBezTo>
                  <a:cubicBezTo>
                    <a:pt x="246" y="390"/>
                    <a:pt x="244" y="386"/>
                    <a:pt x="243" y="384"/>
                  </a:cubicBezTo>
                  <a:cubicBezTo>
                    <a:pt x="239" y="382"/>
                    <a:pt x="234" y="380"/>
                    <a:pt x="230" y="378"/>
                  </a:cubicBezTo>
                  <a:cubicBezTo>
                    <a:pt x="225" y="371"/>
                    <a:pt x="222" y="358"/>
                    <a:pt x="211" y="359"/>
                  </a:cubicBezTo>
                  <a:cubicBezTo>
                    <a:pt x="188" y="360"/>
                    <a:pt x="164" y="363"/>
                    <a:pt x="140" y="359"/>
                  </a:cubicBezTo>
                  <a:cubicBezTo>
                    <a:pt x="126" y="356"/>
                    <a:pt x="124" y="340"/>
                    <a:pt x="117" y="329"/>
                  </a:cubicBezTo>
                  <a:cubicBezTo>
                    <a:pt x="108" y="327"/>
                    <a:pt x="99" y="327"/>
                    <a:pt x="90" y="326"/>
                  </a:cubicBezTo>
                  <a:cubicBezTo>
                    <a:pt x="93" y="319"/>
                    <a:pt x="97" y="312"/>
                    <a:pt x="101" y="306"/>
                  </a:cubicBezTo>
                  <a:cubicBezTo>
                    <a:pt x="88" y="305"/>
                    <a:pt x="73" y="300"/>
                    <a:pt x="69" y="286"/>
                  </a:cubicBezTo>
                  <a:cubicBezTo>
                    <a:pt x="70" y="277"/>
                    <a:pt x="74" y="269"/>
                    <a:pt x="78" y="262"/>
                  </a:cubicBezTo>
                  <a:cubicBezTo>
                    <a:pt x="82" y="259"/>
                    <a:pt x="85" y="256"/>
                    <a:pt x="89" y="253"/>
                  </a:cubicBezTo>
                  <a:cubicBezTo>
                    <a:pt x="103" y="246"/>
                    <a:pt x="109" y="230"/>
                    <a:pt x="113" y="216"/>
                  </a:cubicBezTo>
                  <a:cubicBezTo>
                    <a:pt x="117" y="211"/>
                    <a:pt x="122" y="206"/>
                    <a:pt x="126" y="200"/>
                  </a:cubicBezTo>
                  <a:cubicBezTo>
                    <a:pt x="131" y="194"/>
                    <a:pt x="134" y="185"/>
                    <a:pt x="137" y="177"/>
                  </a:cubicBezTo>
                  <a:cubicBezTo>
                    <a:pt x="135" y="176"/>
                    <a:pt x="131" y="174"/>
                    <a:pt x="129" y="173"/>
                  </a:cubicBezTo>
                  <a:cubicBezTo>
                    <a:pt x="128" y="172"/>
                    <a:pt x="125" y="171"/>
                    <a:pt x="124" y="170"/>
                  </a:cubicBezTo>
                  <a:cubicBezTo>
                    <a:pt x="130" y="153"/>
                    <a:pt x="133" y="135"/>
                    <a:pt x="142" y="119"/>
                  </a:cubicBezTo>
                  <a:cubicBezTo>
                    <a:pt x="146" y="113"/>
                    <a:pt x="143" y="105"/>
                    <a:pt x="142" y="98"/>
                  </a:cubicBezTo>
                  <a:cubicBezTo>
                    <a:pt x="140" y="105"/>
                    <a:pt x="140" y="105"/>
                    <a:pt x="140" y="105"/>
                  </a:cubicBezTo>
                  <a:cubicBezTo>
                    <a:pt x="133" y="98"/>
                    <a:pt x="126" y="91"/>
                    <a:pt x="119" y="84"/>
                  </a:cubicBezTo>
                  <a:cubicBezTo>
                    <a:pt x="115" y="88"/>
                    <a:pt x="112" y="92"/>
                    <a:pt x="109" y="96"/>
                  </a:cubicBezTo>
                  <a:cubicBezTo>
                    <a:pt x="91" y="98"/>
                    <a:pt x="74" y="102"/>
                    <a:pt x="57" y="106"/>
                  </a:cubicBezTo>
                  <a:cubicBezTo>
                    <a:pt x="51" y="101"/>
                    <a:pt x="46" y="96"/>
                    <a:pt x="41" y="91"/>
                  </a:cubicBezTo>
                  <a:cubicBezTo>
                    <a:pt x="42" y="83"/>
                    <a:pt x="43" y="75"/>
                    <a:pt x="43" y="67"/>
                  </a:cubicBezTo>
                  <a:cubicBezTo>
                    <a:pt x="40" y="66"/>
                    <a:pt x="35" y="64"/>
                    <a:pt x="32" y="63"/>
                  </a:cubicBezTo>
                  <a:cubicBezTo>
                    <a:pt x="31" y="62"/>
                    <a:pt x="30" y="61"/>
                    <a:pt x="30" y="60"/>
                  </a:cubicBezTo>
                  <a:cubicBezTo>
                    <a:pt x="29" y="59"/>
                    <a:pt x="28" y="58"/>
                    <a:pt x="27" y="57"/>
                  </a:cubicBezTo>
                  <a:cubicBezTo>
                    <a:pt x="23" y="60"/>
                    <a:pt x="19" y="64"/>
                    <a:pt x="15" y="67"/>
                  </a:cubicBezTo>
                  <a:cubicBezTo>
                    <a:pt x="10" y="63"/>
                    <a:pt x="5" y="60"/>
                    <a:pt x="0" y="57"/>
                  </a:cubicBezTo>
                  <a:cubicBezTo>
                    <a:pt x="2" y="46"/>
                    <a:pt x="4" y="36"/>
                    <a:pt x="6" y="25"/>
                  </a:cubicBezTo>
                  <a:cubicBezTo>
                    <a:pt x="14" y="21"/>
                    <a:pt x="22" y="18"/>
                    <a:pt x="30" y="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Freeform 246"/>
            <p:cNvSpPr/>
            <p:nvPr/>
          </p:nvSpPr>
          <p:spPr bwMode="auto">
            <a:xfrm>
              <a:off x="2468022" y="2858605"/>
              <a:ext cx="1317366" cy="1117040"/>
            </a:xfrm>
            <a:custGeom>
              <a:avLst/>
              <a:gdLst>
                <a:gd name="T0" fmla="*/ 138 w 546"/>
                <a:gd name="T1" fmla="*/ 0 h 494"/>
                <a:gd name="T2" fmla="*/ 146 w 546"/>
                <a:gd name="T3" fmla="*/ 8 h 494"/>
                <a:gd name="T4" fmla="*/ 176 w 546"/>
                <a:gd name="T5" fmla="*/ 76 h 494"/>
                <a:gd name="T6" fmla="*/ 195 w 546"/>
                <a:gd name="T7" fmla="*/ 112 h 494"/>
                <a:gd name="T8" fmla="*/ 251 w 546"/>
                <a:gd name="T9" fmla="*/ 105 h 494"/>
                <a:gd name="T10" fmla="*/ 233 w 546"/>
                <a:gd name="T11" fmla="*/ 144 h 494"/>
                <a:gd name="T12" fmla="*/ 257 w 546"/>
                <a:gd name="T13" fmla="*/ 159 h 494"/>
                <a:gd name="T14" fmla="*/ 281 w 546"/>
                <a:gd name="T15" fmla="*/ 191 h 494"/>
                <a:gd name="T16" fmla="*/ 311 w 546"/>
                <a:gd name="T17" fmla="*/ 207 h 494"/>
                <a:gd name="T18" fmla="*/ 311 w 546"/>
                <a:gd name="T19" fmla="*/ 189 h 494"/>
                <a:gd name="T20" fmla="*/ 379 w 546"/>
                <a:gd name="T21" fmla="*/ 178 h 494"/>
                <a:gd name="T22" fmla="*/ 378 w 546"/>
                <a:gd name="T23" fmla="*/ 211 h 494"/>
                <a:gd name="T24" fmla="*/ 404 w 546"/>
                <a:gd name="T25" fmla="*/ 278 h 494"/>
                <a:gd name="T26" fmla="*/ 428 w 546"/>
                <a:gd name="T27" fmla="*/ 314 h 494"/>
                <a:gd name="T28" fmla="*/ 445 w 546"/>
                <a:gd name="T29" fmla="*/ 356 h 494"/>
                <a:gd name="T30" fmla="*/ 459 w 546"/>
                <a:gd name="T31" fmla="*/ 376 h 494"/>
                <a:gd name="T32" fmla="*/ 491 w 546"/>
                <a:gd name="T33" fmla="*/ 350 h 494"/>
                <a:gd name="T34" fmla="*/ 485 w 546"/>
                <a:gd name="T35" fmla="*/ 292 h 494"/>
                <a:gd name="T36" fmla="*/ 525 w 546"/>
                <a:gd name="T37" fmla="*/ 306 h 494"/>
                <a:gd name="T38" fmla="*/ 542 w 546"/>
                <a:gd name="T39" fmla="*/ 366 h 494"/>
                <a:gd name="T40" fmla="*/ 476 w 546"/>
                <a:gd name="T41" fmla="*/ 381 h 494"/>
                <a:gd name="T42" fmla="*/ 461 w 546"/>
                <a:gd name="T43" fmla="*/ 448 h 494"/>
                <a:gd name="T44" fmla="*/ 442 w 546"/>
                <a:gd name="T45" fmla="*/ 458 h 494"/>
                <a:gd name="T46" fmla="*/ 424 w 546"/>
                <a:gd name="T47" fmla="*/ 488 h 494"/>
                <a:gd name="T48" fmla="*/ 389 w 546"/>
                <a:gd name="T49" fmla="*/ 486 h 494"/>
                <a:gd name="T50" fmla="*/ 352 w 546"/>
                <a:gd name="T51" fmla="*/ 440 h 494"/>
                <a:gd name="T52" fmla="*/ 349 w 546"/>
                <a:gd name="T53" fmla="*/ 423 h 494"/>
                <a:gd name="T54" fmla="*/ 301 w 546"/>
                <a:gd name="T55" fmla="*/ 452 h 494"/>
                <a:gd name="T56" fmla="*/ 317 w 546"/>
                <a:gd name="T57" fmla="*/ 381 h 494"/>
                <a:gd name="T58" fmla="*/ 346 w 546"/>
                <a:gd name="T59" fmla="*/ 322 h 494"/>
                <a:gd name="T60" fmla="*/ 338 w 546"/>
                <a:gd name="T61" fmla="*/ 303 h 494"/>
                <a:gd name="T62" fmla="*/ 263 w 546"/>
                <a:gd name="T63" fmla="*/ 215 h 494"/>
                <a:gd name="T64" fmla="*/ 223 w 546"/>
                <a:gd name="T65" fmla="*/ 198 h 494"/>
                <a:gd name="T66" fmla="*/ 167 w 546"/>
                <a:gd name="T67" fmla="*/ 180 h 494"/>
                <a:gd name="T68" fmla="*/ 148 w 546"/>
                <a:gd name="T69" fmla="*/ 164 h 494"/>
                <a:gd name="T70" fmla="*/ 90 w 546"/>
                <a:gd name="T71" fmla="*/ 171 h 494"/>
                <a:gd name="T72" fmla="*/ 65 w 546"/>
                <a:gd name="T73" fmla="*/ 153 h 494"/>
                <a:gd name="T74" fmla="*/ 10 w 546"/>
                <a:gd name="T75" fmla="*/ 93 h 494"/>
                <a:gd name="T76" fmla="*/ 31 w 546"/>
                <a:gd name="T77" fmla="*/ 87 h 494"/>
                <a:gd name="T78" fmla="*/ 65 w 546"/>
                <a:gd name="T79" fmla="*/ 50 h 494"/>
                <a:gd name="T80" fmla="*/ 122 w 546"/>
                <a:gd name="T81" fmla="*/ 3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6" h="494">
                  <a:moveTo>
                    <a:pt x="122" y="34"/>
                  </a:moveTo>
                  <a:cubicBezTo>
                    <a:pt x="125" y="22"/>
                    <a:pt x="127" y="8"/>
                    <a:pt x="138" y="0"/>
                  </a:cubicBezTo>
                  <a:cubicBezTo>
                    <a:pt x="139" y="2"/>
                    <a:pt x="143" y="6"/>
                    <a:pt x="144" y="7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53" y="12"/>
                    <a:pt x="160" y="15"/>
                    <a:pt x="166" y="20"/>
                  </a:cubicBezTo>
                  <a:cubicBezTo>
                    <a:pt x="175" y="37"/>
                    <a:pt x="172" y="57"/>
                    <a:pt x="176" y="76"/>
                  </a:cubicBezTo>
                  <a:cubicBezTo>
                    <a:pt x="176" y="81"/>
                    <a:pt x="182" y="83"/>
                    <a:pt x="185" y="86"/>
                  </a:cubicBezTo>
                  <a:cubicBezTo>
                    <a:pt x="193" y="92"/>
                    <a:pt x="195" y="102"/>
                    <a:pt x="195" y="112"/>
                  </a:cubicBezTo>
                  <a:cubicBezTo>
                    <a:pt x="196" y="111"/>
                    <a:pt x="198" y="111"/>
                    <a:pt x="199" y="111"/>
                  </a:cubicBezTo>
                  <a:cubicBezTo>
                    <a:pt x="216" y="106"/>
                    <a:pt x="234" y="102"/>
                    <a:pt x="251" y="105"/>
                  </a:cubicBezTo>
                  <a:cubicBezTo>
                    <a:pt x="250" y="116"/>
                    <a:pt x="244" y="127"/>
                    <a:pt x="238" y="137"/>
                  </a:cubicBezTo>
                  <a:cubicBezTo>
                    <a:pt x="236" y="139"/>
                    <a:pt x="235" y="142"/>
                    <a:pt x="233" y="144"/>
                  </a:cubicBezTo>
                  <a:cubicBezTo>
                    <a:pt x="233" y="146"/>
                    <a:pt x="232" y="149"/>
                    <a:pt x="232" y="150"/>
                  </a:cubicBezTo>
                  <a:cubicBezTo>
                    <a:pt x="240" y="154"/>
                    <a:pt x="249" y="157"/>
                    <a:pt x="257" y="159"/>
                  </a:cubicBezTo>
                  <a:cubicBezTo>
                    <a:pt x="261" y="162"/>
                    <a:pt x="264" y="165"/>
                    <a:pt x="267" y="168"/>
                  </a:cubicBezTo>
                  <a:cubicBezTo>
                    <a:pt x="269" y="176"/>
                    <a:pt x="272" y="186"/>
                    <a:pt x="281" y="191"/>
                  </a:cubicBezTo>
                  <a:cubicBezTo>
                    <a:pt x="282" y="191"/>
                    <a:pt x="283" y="192"/>
                    <a:pt x="284" y="193"/>
                  </a:cubicBezTo>
                  <a:cubicBezTo>
                    <a:pt x="286" y="205"/>
                    <a:pt x="299" y="212"/>
                    <a:pt x="311" y="207"/>
                  </a:cubicBezTo>
                  <a:cubicBezTo>
                    <a:pt x="318" y="206"/>
                    <a:pt x="315" y="200"/>
                    <a:pt x="313" y="195"/>
                  </a:cubicBezTo>
                  <a:cubicBezTo>
                    <a:pt x="311" y="189"/>
                    <a:pt x="311" y="189"/>
                    <a:pt x="311" y="189"/>
                  </a:cubicBezTo>
                  <a:cubicBezTo>
                    <a:pt x="322" y="189"/>
                    <a:pt x="333" y="189"/>
                    <a:pt x="344" y="188"/>
                  </a:cubicBezTo>
                  <a:cubicBezTo>
                    <a:pt x="357" y="188"/>
                    <a:pt x="368" y="181"/>
                    <a:pt x="379" y="178"/>
                  </a:cubicBezTo>
                  <a:cubicBezTo>
                    <a:pt x="387" y="187"/>
                    <a:pt x="381" y="199"/>
                    <a:pt x="380" y="209"/>
                  </a:cubicBezTo>
                  <a:cubicBezTo>
                    <a:pt x="380" y="210"/>
                    <a:pt x="378" y="211"/>
                    <a:pt x="378" y="211"/>
                  </a:cubicBezTo>
                  <a:cubicBezTo>
                    <a:pt x="361" y="215"/>
                    <a:pt x="359" y="232"/>
                    <a:pt x="357" y="246"/>
                  </a:cubicBezTo>
                  <a:cubicBezTo>
                    <a:pt x="371" y="258"/>
                    <a:pt x="388" y="268"/>
                    <a:pt x="404" y="278"/>
                  </a:cubicBezTo>
                  <a:cubicBezTo>
                    <a:pt x="417" y="285"/>
                    <a:pt x="420" y="300"/>
                    <a:pt x="427" y="312"/>
                  </a:cubicBezTo>
                  <a:cubicBezTo>
                    <a:pt x="428" y="314"/>
                    <a:pt x="428" y="314"/>
                    <a:pt x="428" y="314"/>
                  </a:cubicBezTo>
                  <a:cubicBezTo>
                    <a:pt x="426" y="326"/>
                    <a:pt x="424" y="339"/>
                    <a:pt x="423" y="351"/>
                  </a:cubicBezTo>
                  <a:cubicBezTo>
                    <a:pt x="429" y="356"/>
                    <a:pt x="438" y="354"/>
                    <a:pt x="445" y="356"/>
                  </a:cubicBezTo>
                  <a:cubicBezTo>
                    <a:pt x="446" y="358"/>
                    <a:pt x="448" y="359"/>
                    <a:pt x="449" y="361"/>
                  </a:cubicBezTo>
                  <a:cubicBezTo>
                    <a:pt x="452" y="366"/>
                    <a:pt x="451" y="374"/>
                    <a:pt x="459" y="376"/>
                  </a:cubicBezTo>
                  <a:cubicBezTo>
                    <a:pt x="471" y="379"/>
                    <a:pt x="473" y="364"/>
                    <a:pt x="478" y="357"/>
                  </a:cubicBezTo>
                  <a:cubicBezTo>
                    <a:pt x="482" y="354"/>
                    <a:pt x="487" y="352"/>
                    <a:pt x="491" y="350"/>
                  </a:cubicBezTo>
                  <a:cubicBezTo>
                    <a:pt x="489" y="338"/>
                    <a:pt x="483" y="327"/>
                    <a:pt x="477" y="317"/>
                  </a:cubicBezTo>
                  <a:cubicBezTo>
                    <a:pt x="473" y="308"/>
                    <a:pt x="480" y="299"/>
                    <a:pt x="485" y="292"/>
                  </a:cubicBezTo>
                  <a:cubicBezTo>
                    <a:pt x="497" y="299"/>
                    <a:pt x="510" y="305"/>
                    <a:pt x="524" y="306"/>
                  </a:cubicBezTo>
                  <a:cubicBezTo>
                    <a:pt x="525" y="306"/>
                    <a:pt x="525" y="306"/>
                    <a:pt x="525" y="306"/>
                  </a:cubicBezTo>
                  <a:cubicBezTo>
                    <a:pt x="530" y="315"/>
                    <a:pt x="538" y="320"/>
                    <a:pt x="546" y="325"/>
                  </a:cubicBezTo>
                  <a:cubicBezTo>
                    <a:pt x="545" y="339"/>
                    <a:pt x="543" y="353"/>
                    <a:pt x="542" y="366"/>
                  </a:cubicBezTo>
                  <a:cubicBezTo>
                    <a:pt x="530" y="370"/>
                    <a:pt x="518" y="373"/>
                    <a:pt x="509" y="381"/>
                  </a:cubicBezTo>
                  <a:cubicBezTo>
                    <a:pt x="499" y="391"/>
                    <a:pt x="487" y="377"/>
                    <a:pt x="476" y="381"/>
                  </a:cubicBezTo>
                  <a:cubicBezTo>
                    <a:pt x="466" y="390"/>
                    <a:pt x="465" y="406"/>
                    <a:pt x="467" y="419"/>
                  </a:cubicBezTo>
                  <a:cubicBezTo>
                    <a:pt x="469" y="429"/>
                    <a:pt x="465" y="439"/>
                    <a:pt x="461" y="448"/>
                  </a:cubicBezTo>
                  <a:cubicBezTo>
                    <a:pt x="456" y="450"/>
                    <a:pt x="450" y="451"/>
                    <a:pt x="444" y="453"/>
                  </a:cubicBezTo>
                  <a:cubicBezTo>
                    <a:pt x="442" y="458"/>
                    <a:pt x="442" y="458"/>
                    <a:pt x="442" y="458"/>
                  </a:cubicBezTo>
                  <a:cubicBezTo>
                    <a:pt x="441" y="460"/>
                    <a:pt x="440" y="462"/>
                    <a:pt x="440" y="464"/>
                  </a:cubicBezTo>
                  <a:cubicBezTo>
                    <a:pt x="436" y="473"/>
                    <a:pt x="433" y="483"/>
                    <a:pt x="424" y="488"/>
                  </a:cubicBezTo>
                  <a:cubicBezTo>
                    <a:pt x="416" y="494"/>
                    <a:pt x="406" y="493"/>
                    <a:pt x="397" y="494"/>
                  </a:cubicBezTo>
                  <a:cubicBezTo>
                    <a:pt x="394" y="491"/>
                    <a:pt x="392" y="489"/>
                    <a:pt x="389" y="486"/>
                  </a:cubicBezTo>
                  <a:cubicBezTo>
                    <a:pt x="394" y="474"/>
                    <a:pt x="394" y="459"/>
                    <a:pt x="384" y="450"/>
                  </a:cubicBezTo>
                  <a:cubicBezTo>
                    <a:pt x="374" y="445"/>
                    <a:pt x="363" y="443"/>
                    <a:pt x="352" y="440"/>
                  </a:cubicBezTo>
                  <a:cubicBezTo>
                    <a:pt x="350" y="440"/>
                    <a:pt x="348" y="439"/>
                    <a:pt x="346" y="439"/>
                  </a:cubicBezTo>
                  <a:cubicBezTo>
                    <a:pt x="347" y="433"/>
                    <a:pt x="348" y="428"/>
                    <a:pt x="349" y="423"/>
                  </a:cubicBezTo>
                  <a:cubicBezTo>
                    <a:pt x="341" y="414"/>
                    <a:pt x="327" y="417"/>
                    <a:pt x="318" y="422"/>
                  </a:cubicBezTo>
                  <a:cubicBezTo>
                    <a:pt x="309" y="429"/>
                    <a:pt x="306" y="442"/>
                    <a:pt x="301" y="452"/>
                  </a:cubicBezTo>
                  <a:cubicBezTo>
                    <a:pt x="292" y="441"/>
                    <a:pt x="280" y="432"/>
                    <a:pt x="269" y="421"/>
                  </a:cubicBezTo>
                  <a:cubicBezTo>
                    <a:pt x="290" y="414"/>
                    <a:pt x="302" y="395"/>
                    <a:pt x="317" y="381"/>
                  </a:cubicBezTo>
                  <a:cubicBezTo>
                    <a:pt x="329" y="371"/>
                    <a:pt x="333" y="354"/>
                    <a:pt x="339" y="340"/>
                  </a:cubicBezTo>
                  <a:cubicBezTo>
                    <a:pt x="341" y="334"/>
                    <a:pt x="343" y="328"/>
                    <a:pt x="346" y="322"/>
                  </a:cubicBezTo>
                  <a:cubicBezTo>
                    <a:pt x="355" y="318"/>
                    <a:pt x="354" y="308"/>
                    <a:pt x="345" y="306"/>
                  </a:cubicBezTo>
                  <a:cubicBezTo>
                    <a:pt x="343" y="306"/>
                    <a:pt x="339" y="304"/>
                    <a:pt x="338" y="303"/>
                  </a:cubicBezTo>
                  <a:cubicBezTo>
                    <a:pt x="338" y="280"/>
                    <a:pt x="328" y="248"/>
                    <a:pt x="300" y="247"/>
                  </a:cubicBezTo>
                  <a:cubicBezTo>
                    <a:pt x="288" y="236"/>
                    <a:pt x="276" y="225"/>
                    <a:pt x="263" y="215"/>
                  </a:cubicBezTo>
                  <a:cubicBezTo>
                    <a:pt x="252" y="206"/>
                    <a:pt x="237" y="204"/>
                    <a:pt x="225" y="199"/>
                  </a:cubicBezTo>
                  <a:cubicBezTo>
                    <a:pt x="224" y="199"/>
                    <a:pt x="224" y="198"/>
                    <a:pt x="223" y="198"/>
                  </a:cubicBezTo>
                  <a:cubicBezTo>
                    <a:pt x="221" y="193"/>
                    <a:pt x="221" y="185"/>
                    <a:pt x="215" y="183"/>
                  </a:cubicBezTo>
                  <a:cubicBezTo>
                    <a:pt x="200" y="175"/>
                    <a:pt x="183" y="181"/>
                    <a:pt x="167" y="180"/>
                  </a:cubicBezTo>
                  <a:cubicBezTo>
                    <a:pt x="166" y="179"/>
                    <a:pt x="165" y="178"/>
                    <a:pt x="164" y="178"/>
                  </a:cubicBezTo>
                  <a:cubicBezTo>
                    <a:pt x="160" y="172"/>
                    <a:pt x="154" y="167"/>
                    <a:pt x="148" y="164"/>
                  </a:cubicBezTo>
                  <a:cubicBezTo>
                    <a:pt x="136" y="172"/>
                    <a:pt x="129" y="185"/>
                    <a:pt x="127" y="199"/>
                  </a:cubicBezTo>
                  <a:cubicBezTo>
                    <a:pt x="110" y="196"/>
                    <a:pt x="107" y="173"/>
                    <a:pt x="90" y="171"/>
                  </a:cubicBezTo>
                  <a:cubicBezTo>
                    <a:pt x="89" y="170"/>
                    <a:pt x="89" y="170"/>
                    <a:pt x="89" y="170"/>
                  </a:cubicBezTo>
                  <a:cubicBezTo>
                    <a:pt x="81" y="164"/>
                    <a:pt x="74" y="157"/>
                    <a:pt x="65" y="153"/>
                  </a:cubicBezTo>
                  <a:cubicBezTo>
                    <a:pt x="46" y="145"/>
                    <a:pt x="25" y="148"/>
                    <a:pt x="5" y="149"/>
                  </a:cubicBezTo>
                  <a:cubicBezTo>
                    <a:pt x="0" y="130"/>
                    <a:pt x="3" y="111"/>
                    <a:pt x="10" y="93"/>
                  </a:cubicBezTo>
                  <a:cubicBezTo>
                    <a:pt x="15" y="93"/>
                    <a:pt x="21" y="92"/>
                    <a:pt x="26" y="91"/>
                  </a:cubicBezTo>
                  <a:cubicBezTo>
                    <a:pt x="27" y="90"/>
                    <a:pt x="30" y="88"/>
                    <a:pt x="31" y="87"/>
                  </a:cubicBezTo>
                  <a:cubicBezTo>
                    <a:pt x="32" y="87"/>
                    <a:pt x="34" y="85"/>
                    <a:pt x="35" y="84"/>
                  </a:cubicBezTo>
                  <a:cubicBezTo>
                    <a:pt x="48" y="76"/>
                    <a:pt x="57" y="63"/>
                    <a:pt x="65" y="50"/>
                  </a:cubicBezTo>
                  <a:cubicBezTo>
                    <a:pt x="66" y="49"/>
                    <a:pt x="69" y="47"/>
                    <a:pt x="70" y="45"/>
                  </a:cubicBezTo>
                  <a:cubicBezTo>
                    <a:pt x="88" y="44"/>
                    <a:pt x="106" y="43"/>
                    <a:pt x="122" y="3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Freeform 247"/>
            <p:cNvSpPr/>
            <p:nvPr/>
          </p:nvSpPr>
          <p:spPr bwMode="auto">
            <a:xfrm>
              <a:off x="3925834" y="3136232"/>
              <a:ext cx="341862" cy="615135"/>
            </a:xfrm>
            <a:custGeom>
              <a:avLst/>
              <a:gdLst>
                <a:gd name="T0" fmla="*/ 69 w 142"/>
                <a:gd name="T1" fmla="*/ 23 h 272"/>
                <a:gd name="T2" fmla="*/ 132 w 142"/>
                <a:gd name="T3" fmla="*/ 0 h 272"/>
                <a:gd name="T4" fmla="*/ 125 w 142"/>
                <a:gd name="T5" fmla="*/ 26 h 272"/>
                <a:gd name="T6" fmla="*/ 142 w 142"/>
                <a:gd name="T7" fmla="*/ 38 h 272"/>
                <a:gd name="T8" fmla="*/ 141 w 142"/>
                <a:gd name="T9" fmla="*/ 57 h 272"/>
                <a:gd name="T10" fmla="*/ 122 w 142"/>
                <a:gd name="T11" fmla="*/ 63 h 272"/>
                <a:gd name="T12" fmla="*/ 116 w 142"/>
                <a:gd name="T13" fmla="*/ 92 h 272"/>
                <a:gd name="T14" fmla="*/ 130 w 142"/>
                <a:gd name="T15" fmla="*/ 130 h 272"/>
                <a:gd name="T16" fmla="*/ 120 w 142"/>
                <a:gd name="T17" fmla="*/ 195 h 272"/>
                <a:gd name="T18" fmla="*/ 109 w 142"/>
                <a:gd name="T19" fmla="*/ 241 h 272"/>
                <a:gd name="T20" fmla="*/ 5 w 142"/>
                <a:gd name="T21" fmla="*/ 272 h 272"/>
                <a:gd name="T22" fmla="*/ 6 w 142"/>
                <a:gd name="T23" fmla="*/ 208 h 272"/>
                <a:gd name="T24" fmla="*/ 6 w 142"/>
                <a:gd name="T25" fmla="*/ 128 h 272"/>
                <a:gd name="T26" fmla="*/ 21 w 142"/>
                <a:gd name="T27" fmla="*/ 79 h 272"/>
                <a:gd name="T28" fmla="*/ 32 w 142"/>
                <a:gd name="T29" fmla="*/ 54 h 272"/>
                <a:gd name="T30" fmla="*/ 54 w 142"/>
                <a:gd name="T31" fmla="*/ 43 h 272"/>
                <a:gd name="T32" fmla="*/ 58 w 142"/>
                <a:gd name="T33" fmla="*/ 39 h 272"/>
                <a:gd name="T34" fmla="*/ 69 w 142"/>
                <a:gd name="T35" fmla="*/ 2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272">
                  <a:moveTo>
                    <a:pt x="69" y="23"/>
                  </a:moveTo>
                  <a:cubicBezTo>
                    <a:pt x="90" y="17"/>
                    <a:pt x="111" y="7"/>
                    <a:pt x="132" y="0"/>
                  </a:cubicBezTo>
                  <a:cubicBezTo>
                    <a:pt x="129" y="8"/>
                    <a:pt x="126" y="17"/>
                    <a:pt x="125" y="26"/>
                  </a:cubicBezTo>
                  <a:cubicBezTo>
                    <a:pt x="130" y="31"/>
                    <a:pt x="136" y="34"/>
                    <a:pt x="142" y="38"/>
                  </a:cubicBezTo>
                  <a:cubicBezTo>
                    <a:pt x="142" y="44"/>
                    <a:pt x="142" y="51"/>
                    <a:pt x="141" y="57"/>
                  </a:cubicBezTo>
                  <a:cubicBezTo>
                    <a:pt x="135" y="59"/>
                    <a:pt x="128" y="61"/>
                    <a:pt x="122" y="63"/>
                  </a:cubicBezTo>
                  <a:cubicBezTo>
                    <a:pt x="119" y="73"/>
                    <a:pt x="116" y="82"/>
                    <a:pt x="116" y="92"/>
                  </a:cubicBezTo>
                  <a:cubicBezTo>
                    <a:pt x="114" y="107"/>
                    <a:pt x="130" y="116"/>
                    <a:pt x="130" y="130"/>
                  </a:cubicBezTo>
                  <a:cubicBezTo>
                    <a:pt x="130" y="153"/>
                    <a:pt x="113" y="173"/>
                    <a:pt x="120" y="195"/>
                  </a:cubicBezTo>
                  <a:cubicBezTo>
                    <a:pt x="125" y="211"/>
                    <a:pt x="126" y="233"/>
                    <a:pt x="109" y="241"/>
                  </a:cubicBezTo>
                  <a:cubicBezTo>
                    <a:pt x="74" y="249"/>
                    <a:pt x="38" y="256"/>
                    <a:pt x="5" y="272"/>
                  </a:cubicBezTo>
                  <a:cubicBezTo>
                    <a:pt x="0" y="251"/>
                    <a:pt x="12" y="230"/>
                    <a:pt x="6" y="208"/>
                  </a:cubicBezTo>
                  <a:cubicBezTo>
                    <a:pt x="0" y="182"/>
                    <a:pt x="5" y="155"/>
                    <a:pt x="6" y="128"/>
                  </a:cubicBezTo>
                  <a:cubicBezTo>
                    <a:pt x="6" y="111"/>
                    <a:pt x="16" y="95"/>
                    <a:pt x="21" y="79"/>
                  </a:cubicBezTo>
                  <a:cubicBezTo>
                    <a:pt x="24" y="71"/>
                    <a:pt x="26" y="61"/>
                    <a:pt x="32" y="54"/>
                  </a:cubicBezTo>
                  <a:cubicBezTo>
                    <a:pt x="39" y="49"/>
                    <a:pt x="47" y="47"/>
                    <a:pt x="54" y="43"/>
                  </a:cubicBezTo>
                  <a:cubicBezTo>
                    <a:pt x="55" y="42"/>
                    <a:pt x="57" y="40"/>
                    <a:pt x="58" y="39"/>
                  </a:cubicBezTo>
                  <a:cubicBezTo>
                    <a:pt x="62" y="34"/>
                    <a:pt x="65" y="28"/>
                    <a:pt x="69" y="2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Freeform 248"/>
            <p:cNvSpPr/>
            <p:nvPr/>
          </p:nvSpPr>
          <p:spPr bwMode="auto">
            <a:xfrm>
              <a:off x="1071178" y="3371398"/>
              <a:ext cx="1830160" cy="1114863"/>
            </a:xfrm>
            <a:custGeom>
              <a:avLst/>
              <a:gdLst>
                <a:gd name="T0" fmla="*/ 109 w 758"/>
                <a:gd name="T1" fmla="*/ 0 h 493"/>
                <a:gd name="T2" fmla="*/ 153 w 758"/>
                <a:gd name="T3" fmla="*/ 21 h 493"/>
                <a:gd name="T4" fmla="*/ 217 w 758"/>
                <a:gd name="T5" fmla="*/ 32 h 493"/>
                <a:gd name="T6" fmla="*/ 301 w 758"/>
                <a:gd name="T7" fmla="*/ 37 h 493"/>
                <a:gd name="T8" fmla="*/ 400 w 758"/>
                <a:gd name="T9" fmla="*/ 26 h 493"/>
                <a:gd name="T10" fmla="*/ 442 w 758"/>
                <a:gd name="T11" fmla="*/ 53 h 493"/>
                <a:gd name="T12" fmla="*/ 429 w 758"/>
                <a:gd name="T13" fmla="*/ 104 h 493"/>
                <a:gd name="T14" fmla="*/ 426 w 758"/>
                <a:gd name="T15" fmla="*/ 144 h 493"/>
                <a:gd name="T16" fmla="*/ 453 w 758"/>
                <a:gd name="T17" fmla="*/ 197 h 493"/>
                <a:gd name="T18" fmla="*/ 518 w 758"/>
                <a:gd name="T19" fmla="*/ 223 h 493"/>
                <a:gd name="T20" fmla="*/ 612 w 758"/>
                <a:gd name="T21" fmla="*/ 251 h 493"/>
                <a:gd name="T22" fmla="*/ 645 w 758"/>
                <a:gd name="T23" fmla="*/ 293 h 493"/>
                <a:gd name="T24" fmla="*/ 685 w 758"/>
                <a:gd name="T25" fmla="*/ 278 h 493"/>
                <a:gd name="T26" fmla="*/ 701 w 758"/>
                <a:gd name="T27" fmla="*/ 264 h 493"/>
                <a:gd name="T28" fmla="*/ 729 w 758"/>
                <a:gd name="T29" fmla="*/ 270 h 493"/>
                <a:gd name="T30" fmla="*/ 749 w 758"/>
                <a:gd name="T31" fmla="*/ 302 h 493"/>
                <a:gd name="T32" fmla="*/ 718 w 758"/>
                <a:gd name="T33" fmla="*/ 449 h 493"/>
                <a:gd name="T34" fmla="*/ 686 w 758"/>
                <a:gd name="T35" fmla="*/ 440 h 493"/>
                <a:gd name="T36" fmla="*/ 644 w 758"/>
                <a:gd name="T37" fmla="*/ 448 h 493"/>
                <a:gd name="T38" fmla="*/ 600 w 758"/>
                <a:gd name="T39" fmla="*/ 447 h 493"/>
                <a:gd name="T40" fmla="*/ 507 w 758"/>
                <a:gd name="T41" fmla="*/ 486 h 493"/>
                <a:gd name="T42" fmla="*/ 470 w 758"/>
                <a:gd name="T43" fmla="*/ 451 h 493"/>
                <a:gd name="T44" fmla="*/ 447 w 758"/>
                <a:gd name="T45" fmla="*/ 426 h 493"/>
                <a:gd name="T46" fmla="*/ 353 w 758"/>
                <a:gd name="T47" fmla="*/ 420 h 493"/>
                <a:gd name="T48" fmla="*/ 287 w 758"/>
                <a:gd name="T49" fmla="*/ 403 h 493"/>
                <a:gd name="T50" fmla="*/ 264 w 758"/>
                <a:gd name="T51" fmla="*/ 389 h 493"/>
                <a:gd name="T52" fmla="*/ 214 w 758"/>
                <a:gd name="T53" fmla="*/ 361 h 493"/>
                <a:gd name="T54" fmla="*/ 177 w 758"/>
                <a:gd name="T55" fmla="*/ 313 h 493"/>
                <a:gd name="T56" fmla="*/ 124 w 758"/>
                <a:gd name="T57" fmla="*/ 269 h 493"/>
                <a:gd name="T58" fmla="*/ 73 w 758"/>
                <a:gd name="T59" fmla="*/ 244 h 493"/>
                <a:gd name="T60" fmla="*/ 4 w 758"/>
                <a:gd name="T61" fmla="*/ 168 h 493"/>
                <a:gd name="T62" fmla="*/ 9 w 758"/>
                <a:gd name="T63" fmla="*/ 117 h 493"/>
                <a:gd name="T64" fmla="*/ 29 w 758"/>
                <a:gd name="T65" fmla="*/ 128 h 493"/>
                <a:gd name="T66" fmla="*/ 32 w 758"/>
                <a:gd name="T67" fmla="*/ 56 h 493"/>
                <a:gd name="T68" fmla="*/ 54 w 758"/>
                <a:gd name="T69" fmla="*/ 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8" h="493">
                  <a:moveTo>
                    <a:pt x="96" y="10"/>
                  </a:moveTo>
                  <a:cubicBezTo>
                    <a:pt x="100" y="7"/>
                    <a:pt x="104" y="3"/>
                    <a:pt x="109" y="0"/>
                  </a:cubicBezTo>
                  <a:cubicBezTo>
                    <a:pt x="110" y="1"/>
                    <a:pt x="113" y="3"/>
                    <a:pt x="115" y="4"/>
                  </a:cubicBezTo>
                  <a:cubicBezTo>
                    <a:pt x="127" y="12"/>
                    <a:pt x="140" y="17"/>
                    <a:pt x="153" y="21"/>
                  </a:cubicBezTo>
                  <a:cubicBezTo>
                    <a:pt x="168" y="19"/>
                    <a:pt x="182" y="13"/>
                    <a:pt x="197" y="11"/>
                  </a:cubicBezTo>
                  <a:cubicBezTo>
                    <a:pt x="204" y="18"/>
                    <a:pt x="210" y="25"/>
                    <a:pt x="217" y="32"/>
                  </a:cubicBezTo>
                  <a:cubicBezTo>
                    <a:pt x="229" y="43"/>
                    <a:pt x="245" y="35"/>
                    <a:pt x="258" y="33"/>
                  </a:cubicBezTo>
                  <a:cubicBezTo>
                    <a:pt x="273" y="29"/>
                    <a:pt x="287" y="35"/>
                    <a:pt x="301" y="37"/>
                  </a:cubicBezTo>
                  <a:cubicBezTo>
                    <a:pt x="313" y="33"/>
                    <a:pt x="322" y="19"/>
                    <a:pt x="335" y="22"/>
                  </a:cubicBezTo>
                  <a:cubicBezTo>
                    <a:pt x="357" y="23"/>
                    <a:pt x="379" y="19"/>
                    <a:pt x="400" y="26"/>
                  </a:cubicBezTo>
                  <a:cubicBezTo>
                    <a:pt x="416" y="33"/>
                    <a:pt x="431" y="44"/>
                    <a:pt x="448" y="48"/>
                  </a:cubicBezTo>
                  <a:cubicBezTo>
                    <a:pt x="447" y="49"/>
                    <a:pt x="443" y="52"/>
                    <a:pt x="442" y="53"/>
                  </a:cubicBezTo>
                  <a:cubicBezTo>
                    <a:pt x="440" y="54"/>
                    <a:pt x="438" y="57"/>
                    <a:pt x="436" y="58"/>
                  </a:cubicBezTo>
                  <a:cubicBezTo>
                    <a:pt x="436" y="74"/>
                    <a:pt x="424" y="88"/>
                    <a:pt x="429" y="104"/>
                  </a:cubicBezTo>
                  <a:cubicBezTo>
                    <a:pt x="431" y="116"/>
                    <a:pt x="430" y="128"/>
                    <a:pt x="429" y="140"/>
                  </a:cubicBezTo>
                  <a:cubicBezTo>
                    <a:pt x="428" y="141"/>
                    <a:pt x="427" y="143"/>
                    <a:pt x="426" y="144"/>
                  </a:cubicBezTo>
                  <a:cubicBezTo>
                    <a:pt x="426" y="145"/>
                    <a:pt x="427" y="147"/>
                    <a:pt x="428" y="148"/>
                  </a:cubicBezTo>
                  <a:cubicBezTo>
                    <a:pt x="431" y="166"/>
                    <a:pt x="437" y="186"/>
                    <a:pt x="453" y="197"/>
                  </a:cubicBezTo>
                  <a:cubicBezTo>
                    <a:pt x="461" y="197"/>
                    <a:pt x="470" y="196"/>
                    <a:pt x="479" y="194"/>
                  </a:cubicBezTo>
                  <a:cubicBezTo>
                    <a:pt x="489" y="207"/>
                    <a:pt x="502" y="217"/>
                    <a:pt x="518" y="223"/>
                  </a:cubicBezTo>
                  <a:cubicBezTo>
                    <a:pt x="536" y="230"/>
                    <a:pt x="552" y="245"/>
                    <a:pt x="573" y="245"/>
                  </a:cubicBezTo>
                  <a:cubicBezTo>
                    <a:pt x="586" y="246"/>
                    <a:pt x="599" y="247"/>
                    <a:pt x="612" y="251"/>
                  </a:cubicBezTo>
                  <a:cubicBezTo>
                    <a:pt x="614" y="253"/>
                    <a:pt x="615" y="254"/>
                    <a:pt x="617" y="256"/>
                  </a:cubicBezTo>
                  <a:cubicBezTo>
                    <a:pt x="620" y="271"/>
                    <a:pt x="626" y="293"/>
                    <a:pt x="645" y="293"/>
                  </a:cubicBezTo>
                  <a:cubicBezTo>
                    <a:pt x="656" y="290"/>
                    <a:pt x="667" y="286"/>
                    <a:pt x="678" y="293"/>
                  </a:cubicBezTo>
                  <a:cubicBezTo>
                    <a:pt x="680" y="288"/>
                    <a:pt x="683" y="283"/>
                    <a:pt x="685" y="278"/>
                  </a:cubicBezTo>
                  <a:cubicBezTo>
                    <a:pt x="689" y="277"/>
                    <a:pt x="692" y="275"/>
                    <a:pt x="696" y="274"/>
                  </a:cubicBezTo>
                  <a:cubicBezTo>
                    <a:pt x="698" y="271"/>
                    <a:pt x="700" y="268"/>
                    <a:pt x="701" y="264"/>
                  </a:cubicBezTo>
                  <a:cubicBezTo>
                    <a:pt x="707" y="262"/>
                    <a:pt x="713" y="260"/>
                    <a:pt x="718" y="257"/>
                  </a:cubicBezTo>
                  <a:cubicBezTo>
                    <a:pt x="722" y="262"/>
                    <a:pt x="725" y="266"/>
                    <a:pt x="729" y="270"/>
                  </a:cubicBezTo>
                  <a:cubicBezTo>
                    <a:pt x="728" y="277"/>
                    <a:pt x="732" y="283"/>
                    <a:pt x="739" y="284"/>
                  </a:cubicBezTo>
                  <a:cubicBezTo>
                    <a:pt x="742" y="290"/>
                    <a:pt x="746" y="296"/>
                    <a:pt x="749" y="302"/>
                  </a:cubicBezTo>
                  <a:cubicBezTo>
                    <a:pt x="750" y="339"/>
                    <a:pt x="758" y="377"/>
                    <a:pt x="751" y="414"/>
                  </a:cubicBezTo>
                  <a:cubicBezTo>
                    <a:pt x="741" y="427"/>
                    <a:pt x="730" y="438"/>
                    <a:pt x="718" y="449"/>
                  </a:cubicBezTo>
                  <a:cubicBezTo>
                    <a:pt x="711" y="443"/>
                    <a:pt x="703" y="432"/>
                    <a:pt x="692" y="438"/>
                  </a:cubicBezTo>
                  <a:cubicBezTo>
                    <a:pt x="691" y="438"/>
                    <a:pt x="688" y="440"/>
                    <a:pt x="686" y="440"/>
                  </a:cubicBezTo>
                  <a:cubicBezTo>
                    <a:pt x="683" y="448"/>
                    <a:pt x="680" y="456"/>
                    <a:pt x="676" y="464"/>
                  </a:cubicBezTo>
                  <a:cubicBezTo>
                    <a:pt x="663" y="465"/>
                    <a:pt x="652" y="458"/>
                    <a:pt x="644" y="448"/>
                  </a:cubicBezTo>
                  <a:cubicBezTo>
                    <a:pt x="635" y="435"/>
                    <a:pt x="617" y="439"/>
                    <a:pt x="603" y="439"/>
                  </a:cubicBezTo>
                  <a:cubicBezTo>
                    <a:pt x="603" y="441"/>
                    <a:pt x="601" y="445"/>
                    <a:pt x="600" y="447"/>
                  </a:cubicBezTo>
                  <a:cubicBezTo>
                    <a:pt x="583" y="453"/>
                    <a:pt x="565" y="458"/>
                    <a:pt x="552" y="471"/>
                  </a:cubicBezTo>
                  <a:cubicBezTo>
                    <a:pt x="540" y="481"/>
                    <a:pt x="523" y="493"/>
                    <a:pt x="507" y="486"/>
                  </a:cubicBezTo>
                  <a:cubicBezTo>
                    <a:pt x="499" y="482"/>
                    <a:pt x="489" y="481"/>
                    <a:pt x="480" y="482"/>
                  </a:cubicBezTo>
                  <a:cubicBezTo>
                    <a:pt x="474" y="473"/>
                    <a:pt x="472" y="462"/>
                    <a:pt x="470" y="451"/>
                  </a:cubicBezTo>
                  <a:cubicBezTo>
                    <a:pt x="467" y="451"/>
                    <a:pt x="463" y="450"/>
                    <a:pt x="461" y="449"/>
                  </a:cubicBezTo>
                  <a:cubicBezTo>
                    <a:pt x="457" y="441"/>
                    <a:pt x="458" y="428"/>
                    <a:pt x="447" y="426"/>
                  </a:cubicBezTo>
                  <a:cubicBezTo>
                    <a:pt x="421" y="422"/>
                    <a:pt x="398" y="396"/>
                    <a:pt x="369" y="407"/>
                  </a:cubicBezTo>
                  <a:cubicBezTo>
                    <a:pt x="364" y="411"/>
                    <a:pt x="358" y="416"/>
                    <a:pt x="353" y="420"/>
                  </a:cubicBezTo>
                  <a:cubicBezTo>
                    <a:pt x="352" y="415"/>
                    <a:pt x="351" y="409"/>
                    <a:pt x="349" y="404"/>
                  </a:cubicBezTo>
                  <a:cubicBezTo>
                    <a:pt x="328" y="400"/>
                    <a:pt x="307" y="403"/>
                    <a:pt x="287" y="403"/>
                  </a:cubicBezTo>
                  <a:cubicBezTo>
                    <a:pt x="286" y="403"/>
                    <a:pt x="284" y="403"/>
                    <a:pt x="283" y="403"/>
                  </a:cubicBezTo>
                  <a:cubicBezTo>
                    <a:pt x="277" y="398"/>
                    <a:pt x="271" y="393"/>
                    <a:pt x="264" y="389"/>
                  </a:cubicBezTo>
                  <a:cubicBezTo>
                    <a:pt x="256" y="387"/>
                    <a:pt x="247" y="388"/>
                    <a:pt x="238" y="386"/>
                  </a:cubicBezTo>
                  <a:cubicBezTo>
                    <a:pt x="232" y="375"/>
                    <a:pt x="228" y="362"/>
                    <a:pt x="214" y="361"/>
                  </a:cubicBezTo>
                  <a:cubicBezTo>
                    <a:pt x="208" y="352"/>
                    <a:pt x="199" y="345"/>
                    <a:pt x="190" y="339"/>
                  </a:cubicBezTo>
                  <a:cubicBezTo>
                    <a:pt x="182" y="332"/>
                    <a:pt x="182" y="321"/>
                    <a:pt x="177" y="313"/>
                  </a:cubicBezTo>
                  <a:cubicBezTo>
                    <a:pt x="170" y="311"/>
                    <a:pt x="163" y="308"/>
                    <a:pt x="156" y="306"/>
                  </a:cubicBezTo>
                  <a:cubicBezTo>
                    <a:pt x="149" y="291"/>
                    <a:pt x="134" y="281"/>
                    <a:pt x="124" y="269"/>
                  </a:cubicBezTo>
                  <a:cubicBezTo>
                    <a:pt x="117" y="259"/>
                    <a:pt x="115" y="245"/>
                    <a:pt x="104" y="238"/>
                  </a:cubicBezTo>
                  <a:cubicBezTo>
                    <a:pt x="94" y="234"/>
                    <a:pt x="83" y="241"/>
                    <a:pt x="73" y="244"/>
                  </a:cubicBezTo>
                  <a:cubicBezTo>
                    <a:pt x="58" y="228"/>
                    <a:pt x="43" y="212"/>
                    <a:pt x="31" y="194"/>
                  </a:cubicBezTo>
                  <a:cubicBezTo>
                    <a:pt x="21" y="186"/>
                    <a:pt x="8" y="182"/>
                    <a:pt x="4" y="168"/>
                  </a:cubicBezTo>
                  <a:cubicBezTo>
                    <a:pt x="0" y="162"/>
                    <a:pt x="4" y="155"/>
                    <a:pt x="5" y="148"/>
                  </a:cubicBezTo>
                  <a:cubicBezTo>
                    <a:pt x="8" y="138"/>
                    <a:pt x="0" y="125"/>
                    <a:pt x="9" y="117"/>
                  </a:cubicBezTo>
                  <a:cubicBezTo>
                    <a:pt x="11" y="119"/>
                    <a:pt x="14" y="122"/>
                    <a:pt x="16" y="125"/>
                  </a:cubicBezTo>
                  <a:cubicBezTo>
                    <a:pt x="21" y="126"/>
                    <a:pt x="25" y="127"/>
                    <a:pt x="29" y="128"/>
                  </a:cubicBezTo>
                  <a:cubicBezTo>
                    <a:pt x="33" y="122"/>
                    <a:pt x="37" y="116"/>
                    <a:pt x="40" y="109"/>
                  </a:cubicBezTo>
                  <a:cubicBezTo>
                    <a:pt x="39" y="91"/>
                    <a:pt x="31" y="74"/>
                    <a:pt x="32" y="56"/>
                  </a:cubicBezTo>
                  <a:cubicBezTo>
                    <a:pt x="33" y="55"/>
                    <a:pt x="35" y="54"/>
                    <a:pt x="35" y="53"/>
                  </a:cubicBezTo>
                  <a:cubicBezTo>
                    <a:pt x="42" y="48"/>
                    <a:pt x="48" y="44"/>
                    <a:pt x="54" y="39"/>
                  </a:cubicBezTo>
                  <a:cubicBezTo>
                    <a:pt x="73" y="39"/>
                    <a:pt x="85" y="24"/>
                    <a:pt x="96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Freeform 249"/>
            <p:cNvSpPr/>
            <p:nvPr/>
          </p:nvSpPr>
          <p:spPr bwMode="auto">
            <a:xfrm>
              <a:off x="4341731" y="3367043"/>
              <a:ext cx="648885" cy="388678"/>
            </a:xfrm>
            <a:custGeom>
              <a:avLst/>
              <a:gdLst>
                <a:gd name="T0" fmla="*/ 87 w 269"/>
                <a:gd name="T1" fmla="*/ 10 h 172"/>
                <a:gd name="T2" fmla="*/ 133 w 269"/>
                <a:gd name="T3" fmla="*/ 1 h 172"/>
                <a:gd name="T4" fmla="*/ 135 w 269"/>
                <a:gd name="T5" fmla="*/ 20 h 172"/>
                <a:gd name="T6" fmla="*/ 171 w 269"/>
                <a:gd name="T7" fmla="*/ 34 h 172"/>
                <a:gd name="T8" fmla="*/ 193 w 269"/>
                <a:gd name="T9" fmla="*/ 4 h 172"/>
                <a:gd name="T10" fmla="*/ 251 w 269"/>
                <a:gd name="T11" fmla="*/ 9 h 172"/>
                <a:gd name="T12" fmla="*/ 269 w 269"/>
                <a:gd name="T13" fmla="*/ 13 h 172"/>
                <a:gd name="T14" fmla="*/ 266 w 269"/>
                <a:gd name="T15" fmla="*/ 25 h 172"/>
                <a:gd name="T16" fmla="*/ 216 w 269"/>
                <a:gd name="T17" fmla="*/ 47 h 172"/>
                <a:gd name="T18" fmla="*/ 205 w 269"/>
                <a:gd name="T19" fmla="*/ 64 h 172"/>
                <a:gd name="T20" fmla="*/ 197 w 269"/>
                <a:gd name="T21" fmla="*/ 74 h 172"/>
                <a:gd name="T22" fmla="*/ 186 w 269"/>
                <a:gd name="T23" fmla="*/ 70 h 172"/>
                <a:gd name="T24" fmla="*/ 180 w 269"/>
                <a:gd name="T25" fmla="*/ 92 h 172"/>
                <a:gd name="T26" fmla="*/ 164 w 269"/>
                <a:gd name="T27" fmla="*/ 115 h 172"/>
                <a:gd name="T28" fmla="*/ 156 w 269"/>
                <a:gd name="T29" fmla="*/ 143 h 172"/>
                <a:gd name="T30" fmla="*/ 152 w 269"/>
                <a:gd name="T31" fmla="*/ 148 h 172"/>
                <a:gd name="T32" fmla="*/ 130 w 269"/>
                <a:gd name="T33" fmla="*/ 164 h 172"/>
                <a:gd name="T34" fmla="*/ 88 w 269"/>
                <a:gd name="T35" fmla="*/ 168 h 172"/>
                <a:gd name="T36" fmla="*/ 1 w 269"/>
                <a:gd name="T37" fmla="*/ 155 h 172"/>
                <a:gd name="T38" fmla="*/ 14 w 269"/>
                <a:gd name="T39" fmla="*/ 121 h 172"/>
                <a:gd name="T40" fmla="*/ 32 w 269"/>
                <a:gd name="T41" fmla="*/ 47 h 172"/>
                <a:gd name="T42" fmla="*/ 87 w 269"/>
                <a:gd name="T43" fmla="*/ 1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9" h="172">
                  <a:moveTo>
                    <a:pt x="87" y="10"/>
                  </a:moveTo>
                  <a:cubicBezTo>
                    <a:pt x="100" y="0"/>
                    <a:pt x="117" y="1"/>
                    <a:pt x="133" y="1"/>
                  </a:cubicBezTo>
                  <a:cubicBezTo>
                    <a:pt x="133" y="8"/>
                    <a:pt x="134" y="14"/>
                    <a:pt x="135" y="20"/>
                  </a:cubicBezTo>
                  <a:cubicBezTo>
                    <a:pt x="137" y="37"/>
                    <a:pt x="158" y="35"/>
                    <a:pt x="171" y="34"/>
                  </a:cubicBezTo>
                  <a:cubicBezTo>
                    <a:pt x="178" y="24"/>
                    <a:pt x="185" y="14"/>
                    <a:pt x="193" y="4"/>
                  </a:cubicBezTo>
                  <a:cubicBezTo>
                    <a:pt x="212" y="0"/>
                    <a:pt x="231" y="9"/>
                    <a:pt x="251" y="9"/>
                  </a:cubicBezTo>
                  <a:cubicBezTo>
                    <a:pt x="257" y="10"/>
                    <a:pt x="264" y="8"/>
                    <a:pt x="269" y="13"/>
                  </a:cubicBezTo>
                  <a:cubicBezTo>
                    <a:pt x="268" y="16"/>
                    <a:pt x="267" y="22"/>
                    <a:pt x="266" y="25"/>
                  </a:cubicBezTo>
                  <a:cubicBezTo>
                    <a:pt x="246" y="23"/>
                    <a:pt x="233" y="40"/>
                    <a:pt x="216" y="47"/>
                  </a:cubicBezTo>
                  <a:cubicBezTo>
                    <a:pt x="209" y="50"/>
                    <a:pt x="208" y="58"/>
                    <a:pt x="205" y="64"/>
                  </a:cubicBezTo>
                  <a:cubicBezTo>
                    <a:pt x="203" y="68"/>
                    <a:pt x="200" y="71"/>
                    <a:pt x="197" y="74"/>
                  </a:cubicBezTo>
                  <a:cubicBezTo>
                    <a:pt x="195" y="73"/>
                    <a:pt x="189" y="71"/>
                    <a:pt x="186" y="70"/>
                  </a:cubicBezTo>
                  <a:cubicBezTo>
                    <a:pt x="184" y="77"/>
                    <a:pt x="183" y="85"/>
                    <a:pt x="180" y="92"/>
                  </a:cubicBezTo>
                  <a:cubicBezTo>
                    <a:pt x="175" y="100"/>
                    <a:pt x="168" y="107"/>
                    <a:pt x="164" y="115"/>
                  </a:cubicBezTo>
                  <a:cubicBezTo>
                    <a:pt x="161" y="125"/>
                    <a:pt x="159" y="134"/>
                    <a:pt x="156" y="143"/>
                  </a:cubicBezTo>
                  <a:cubicBezTo>
                    <a:pt x="155" y="144"/>
                    <a:pt x="153" y="147"/>
                    <a:pt x="152" y="148"/>
                  </a:cubicBezTo>
                  <a:cubicBezTo>
                    <a:pt x="143" y="152"/>
                    <a:pt x="137" y="158"/>
                    <a:pt x="130" y="164"/>
                  </a:cubicBezTo>
                  <a:cubicBezTo>
                    <a:pt x="116" y="160"/>
                    <a:pt x="102" y="165"/>
                    <a:pt x="88" y="168"/>
                  </a:cubicBezTo>
                  <a:cubicBezTo>
                    <a:pt x="59" y="172"/>
                    <a:pt x="26" y="172"/>
                    <a:pt x="1" y="155"/>
                  </a:cubicBezTo>
                  <a:cubicBezTo>
                    <a:pt x="0" y="142"/>
                    <a:pt x="11" y="132"/>
                    <a:pt x="14" y="121"/>
                  </a:cubicBezTo>
                  <a:cubicBezTo>
                    <a:pt x="26" y="98"/>
                    <a:pt x="14" y="68"/>
                    <a:pt x="32" y="47"/>
                  </a:cubicBezTo>
                  <a:cubicBezTo>
                    <a:pt x="48" y="32"/>
                    <a:pt x="68" y="22"/>
                    <a:pt x="87" y="1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Freeform 250"/>
            <p:cNvSpPr/>
            <p:nvPr/>
          </p:nvSpPr>
          <p:spPr bwMode="auto">
            <a:xfrm>
              <a:off x="4688636" y="4088336"/>
              <a:ext cx="369316" cy="395904"/>
            </a:xfrm>
            <a:custGeom>
              <a:avLst/>
              <a:gdLst>
                <a:gd name="T0" fmla="*/ 151338 w 153"/>
                <a:gd name="T1" fmla="*/ 102266 h 175"/>
                <a:gd name="T2" fmla="*/ 235806 w 153"/>
                <a:gd name="T3" fmla="*/ 0 h 175"/>
                <a:gd name="T4" fmla="*/ 260442 w 153"/>
                <a:gd name="T5" fmla="*/ 19793 h 175"/>
                <a:gd name="T6" fmla="*/ 313235 w 153"/>
                <a:gd name="T7" fmla="*/ 36288 h 175"/>
                <a:gd name="T8" fmla="*/ 281559 w 153"/>
                <a:gd name="T9" fmla="*/ 105565 h 175"/>
                <a:gd name="T10" fmla="*/ 334352 w 153"/>
                <a:gd name="T11" fmla="*/ 112163 h 175"/>
                <a:gd name="T12" fmla="*/ 439936 w 153"/>
                <a:gd name="T13" fmla="*/ 95668 h 175"/>
                <a:gd name="T14" fmla="*/ 513846 w 153"/>
                <a:gd name="T15" fmla="*/ 138554 h 175"/>
                <a:gd name="T16" fmla="*/ 464573 w 153"/>
                <a:gd name="T17" fmla="*/ 197934 h 175"/>
                <a:gd name="T18" fmla="*/ 538482 w 153"/>
                <a:gd name="T19" fmla="*/ 197934 h 175"/>
                <a:gd name="T20" fmla="*/ 485690 w 153"/>
                <a:gd name="T21" fmla="*/ 247417 h 175"/>
                <a:gd name="T22" fmla="*/ 499768 w 153"/>
                <a:gd name="T23" fmla="*/ 296901 h 175"/>
                <a:gd name="T24" fmla="*/ 468092 w 153"/>
                <a:gd name="T25" fmla="*/ 343085 h 175"/>
                <a:gd name="T26" fmla="*/ 492729 w 153"/>
                <a:gd name="T27" fmla="*/ 366178 h 175"/>
                <a:gd name="T28" fmla="*/ 457534 w 153"/>
                <a:gd name="T29" fmla="*/ 369476 h 175"/>
                <a:gd name="T30" fmla="*/ 443456 w 153"/>
                <a:gd name="T31" fmla="*/ 369476 h 175"/>
                <a:gd name="T32" fmla="*/ 369546 w 153"/>
                <a:gd name="T33" fmla="*/ 504731 h 175"/>
                <a:gd name="T34" fmla="*/ 292118 w 153"/>
                <a:gd name="T35" fmla="*/ 570709 h 175"/>
                <a:gd name="T36" fmla="*/ 253403 w 153"/>
                <a:gd name="T37" fmla="*/ 531122 h 175"/>
                <a:gd name="T38" fmla="*/ 200611 w 153"/>
                <a:gd name="T39" fmla="*/ 577307 h 175"/>
                <a:gd name="T40" fmla="*/ 87987 w 153"/>
                <a:gd name="T41" fmla="*/ 422259 h 175"/>
                <a:gd name="T42" fmla="*/ 31675 w 153"/>
                <a:gd name="T43" fmla="*/ 280406 h 175"/>
                <a:gd name="T44" fmla="*/ 151338 w 153"/>
                <a:gd name="T45" fmla="*/ 102266 h 17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3"/>
                <a:gd name="T70" fmla="*/ 0 h 175"/>
                <a:gd name="T71" fmla="*/ 153 w 153"/>
                <a:gd name="T72" fmla="*/ 175 h 17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3" h="175">
                  <a:moveTo>
                    <a:pt x="43" y="31"/>
                  </a:moveTo>
                  <a:cubicBezTo>
                    <a:pt x="50" y="20"/>
                    <a:pt x="51" y="2"/>
                    <a:pt x="67" y="0"/>
                  </a:cubicBezTo>
                  <a:cubicBezTo>
                    <a:pt x="69" y="1"/>
                    <a:pt x="72" y="4"/>
                    <a:pt x="74" y="6"/>
                  </a:cubicBezTo>
                  <a:cubicBezTo>
                    <a:pt x="79" y="8"/>
                    <a:pt x="84" y="9"/>
                    <a:pt x="89" y="11"/>
                  </a:cubicBezTo>
                  <a:cubicBezTo>
                    <a:pt x="86" y="18"/>
                    <a:pt x="83" y="25"/>
                    <a:pt x="80" y="32"/>
                  </a:cubicBezTo>
                  <a:cubicBezTo>
                    <a:pt x="85" y="32"/>
                    <a:pt x="90" y="33"/>
                    <a:pt x="95" y="34"/>
                  </a:cubicBezTo>
                  <a:cubicBezTo>
                    <a:pt x="105" y="36"/>
                    <a:pt x="116" y="33"/>
                    <a:pt x="125" y="29"/>
                  </a:cubicBezTo>
                  <a:cubicBezTo>
                    <a:pt x="132" y="34"/>
                    <a:pt x="139" y="39"/>
                    <a:pt x="146" y="42"/>
                  </a:cubicBezTo>
                  <a:cubicBezTo>
                    <a:pt x="142" y="48"/>
                    <a:pt x="137" y="54"/>
                    <a:pt x="132" y="60"/>
                  </a:cubicBezTo>
                  <a:cubicBezTo>
                    <a:pt x="139" y="60"/>
                    <a:pt x="146" y="60"/>
                    <a:pt x="153" y="60"/>
                  </a:cubicBezTo>
                  <a:cubicBezTo>
                    <a:pt x="148" y="65"/>
                    <a:pt x="141" y="68"/>
                    <a:pt x="138" y="75"/>
                  </a:cubicBezTo>
                  <a:cubicBezTo>
                    <a:pt x="139" y="80"/>
                    <a:pt x="141" y="85"/>
                    <a:pt x="142" y="90"/>
                  </a:cubicBezTo>
                  <a:cubicBezTo>
                    <a:pt x="139" y="94"/>
                    <a:pt x="133" y="97"/>
                    <a:pt x="133" y="104"/>
                  </a:cubicBezTo>
                  <a:cubicBezTo>
                    <a:pt x="134" y="106"/>
                    <a:pt x="138" y="109"/>
                    <a:pt x="140" y="111"/>
                  </a:cubicBezTo>
                  <a:cubicBezTo>
                    <a:pt x="137" y="111"/>
                    <a:pt x="132" y="112"/>
                    <a:pt x="130" y="112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16" y="124"/>
                    <a:pt x="112" y="139"/>
                    <a:pt x="105" y="153"/>
                  </a:cubicBezTo>
                  <a:cubicBezTo>
                    <a:pt x="99" y="161"/>
                    <a:pt x="91" y="167"/>
                    <a:pt x="83" y="173"/>
                  </a:cubicBezTo>
                  <a:cubicBezTo>
                    <a:pt x="79" y="169"/>
                    <a:pt x="76" y="165"/>
                    <a:pt x="72" y="161"/>
                  </a:cubicBezTo>
                  <a:cubicBezTo>
                    <a:pt x="67" y="166"/>
                    <a:pt x="62" y="170"/>
                    <a:pt x="57" y="175"/>
                  </a:cubicBezTo>
                  <a:cubicBezTo>
                    <a:pt x="43" y="161"/>
                    <a:pt x="41" y="140"/>
                    <a:pt x="25" y="128"/>
                  </a:cubicBezTo>
                  <a:cubicBezTo>
                    <a:pt x="21" y="113"/>
                    <a:pt x="0" y="102"/>
                    <a:pt x="9" y="85"/>
                  </a:cubicBezTo>
                  <a:cubicBezTo>
                    <a:pt x="19" y="66"/>
                    <a:pt x="32" y="49"/>
                    <a:pt x="43" y="31"/>
                  </a:cubicBezTo>
                  <a:close/>
                </a:path>
              </a:pathLst>
            </a:custGeom>
            <a:solidFill>
              <a:srgbClr val="90C3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35" name="Freeform 251"/>
            <p:cNvSpPr/>
            <p:nvPr/>
          </p:nvSpPr>
          <p:spPr bwMode="auto">
            <a:xfrm>
              <a:off x="3317233" y="4332749"/>
              <a:ext cx="559609" cy="483398"/>
            </a:xfrm>
            <a:custGeom>
              <a:avLst/>
              <a:gdLst>
                <a:gd name="T0" fmla="*/ 161 w 232"/>
                <a:gd name="T1" fmla="*/ 1 h 214"/>
                <a:gd name="T2" fmla="*/ 201 w 232"/>
                <a:gd name="T3" fmla="*/ 32 h 214"/>
                <a:gd name="T4" fmla="*/ 206 w 232"/>
                <a:gd name="T5" fmla="*/ 38 h 214"/>
                <a:gd name="T6" fmla="*/ 210 w 232"/>
                <a:gd name="T7" fmla="*/ 49 h 214"/>
                <a:gd name="T8" fmla="*/ 223 w 232"/>
                <a:gd name="T9" fmla="*/ 52 h 214"/>
                <a:gd name="T10" fmla="*/ 228 w 232"/>
                <a:gd name="T11" fmla="*/ 75 h 214"/>
                <a:gd name="T12" fmla="*/ 208 w 232"/>
                <a:gd name="T13" fmla="*/ 104 h 214"/>
                <a:gd name="T14" fmla="*/ 221 w 232"/>
                <a:gd name="T15" fmla="*/ 110 h 214"/>
                <a:gd name="T16" fmla="*/ 230 w 232"/>
                <a:gd name="T17" fmla="*/ 150 h 214"/>
                <a:gd name="T18" fmla="*/ 203 w 232"/>
                <a:gd name="T19" fmla="*/ 174 h 214"/>
                <a:gd name="T20" fmla="*/ 200 w 232"/>
                <a:gd name="T21" fmla="*/ 177 h 214"/>
                <a:gd name="T22" fmla="*/ 184 w 232"/>
                <a:gd name="T23" fmla="*/ 179 h 214"/>
                <a:gd name="T24" fmla="*/ 180 w 232"/>
                <a:gd name="T25" fmla="*/ 187 h 214"/>
                <a:gd name="T26" fmla="*/ 136 w 232"/>
                <a:gd name="T27" fmla="*/ 171 h 214"/>
                <a:gd name="T28" fmla="*/ 139 w 232"/>
                <a:gd name="T29" fmla="*/ 210 h 214"/>
                <a:gd name="T30" fmla="*/ 70 w 232"/>
                <a:gd name="T31" fmla="*/ 190 h 214"/>
                <a:gd name="T32" fmla="*/ 38 w 232"/>
                <a:gd name="T33" fmla="*/ 203 h 214"/>
                <a:gd name="T34" fmla="*/ 31 w 232"/>
                <a:gd name="T35" fmla="*/ 174 h 214"/>
                <a:gd name="T36" fmla="*/ 29 w 232"/>
                <a:gd name="T37" fmla="*/ 129 h 214"/>
                <a:gd name="T38" fmla="*/ 1 w 232"/>
                <a:gd name="T39" fmla="*/ 123 h 214"/>
                <a:gd name="T40" fmla="*/ 0 w 232"/>
                <a:gd name="T41" fmla="*/ 89 h 214"/>
                <a:gd name="T42" fmla="*/ 6 w 232"/>
                <a:gd name="T43" fmla="*/ 86 h 214"/>
                <a:gd name="T44" fmla="*/ 52 w 232"/>
                <a:gd name="T45" fmla="*/ 89 h 214"/>
                <a:gd name="T46" fmla="*/ 70 w 232"/>
                <a:gd name="T47" fmla="*/ 71 h 214"/>
                <a:gd name="T48" fmla="*/ 104 w 232"/>
                <a:gd name="T49" fmla="*/ 61 h 214"/>
                <a:gd name="T50" fmla="*/ 83 w 232"/>
                <a:gd name="T51" fmla="*/ 28 h 214"/>
                <a:gd name="T52" fmla="*/ 118 w 232"/>
                <a:gd name="T53" fmla="*/ 29 h 214"/>
                <a:gd name="T54" fmla="*/ 126 w 232"/>
                <a:gd name="T55" fmla="*/ 35 h 214"/>
                <a:gd name="T56" fmla="*/ 131 w 232"/>
                <a:gd name="T57" fmla="*/ 18 h 214"/>
                <a:gd name="T58" fmla="*/ 133 w 232"/>
                <a:gd name="T59" fmla="*/ 15 h 214"/>
                <a:gd name="T60" fmla="*/ 146 w 232"/>
                <a:gd name="T61" fmla="*/ 18 h 214"/>
                <a:gd name="T62" fmla="*/ 161 w 232"/>
                <a:gd name="T63" fmla="*/ 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214">
                  <a:moveTo>
                    <a:pt x="161" y="1"/>
                  </a:moveTo>
                  <a:cubicBezTo>
                    <a:pt x="180" y="0"/>
                    <a:pt x="187" y="22"/>
                    <a:pt x="201" y="32"/>
                  </a:cubicBezTo>
                  <a:cubicBezTo>
                    <a:pt x="203" y="34"/>
                    <a:pt x="204" y="36"/>
                    <a:pt x="206" y="38"/>
                  </a:cubicBezTo>
                  <a:cubicBezTo>
                    <a:pt x="207" y="41"/>
                    <a:pt x="209" y="46"/>
                    <a:pt x="210" y="49"/>
                  </a:cubicBezTo>
                  <a:cubicBezTo>
                    <a:pt x="214" y="50"/>
                    <a:pt x="218" y="51"/>
                    <a:pt x="223" y="52"/>
                  </a:cubicBezTo>
                  <a:cubicBezTo>
                    <a:pt x="225" y="60"/>
                    <a:pt x="227" y="67"/>
                    <a:pt x="228" y="75"/>
                  </a:cubicBezTo>
                  <a:cubicBezTo>
                    <a:pt x="223" y="86"/>
                    <a:pt x="209" y="92"/>
                    <a:pt x="208" y="104"/>
                  </a:cubicBezTo>
                  <a:cubicBezTo>
                    <a:pt x="212" y="106"/>
                    <a:pt x="216" y="108"/>
                    <a:pt x="221" y="110"/>
                  </a:cubicBezTo>
                  <a:cubicBezTo>
                    <a:pt x="226" y="123"/>
                    <a:pt x="232" y="136"/>
                    <a:pt x="230" y="150"/>
                  </a:cubicBezTo>
                  <a:cubicBezTo>
                    <a:pt x="221" y="158"/>
                    <a:pt x="209" y="162"/>
                    <a:pt x="203" y="174"/>
                  </a:cubicBezTo>
                  <a:cubicBezTo>
                    <a:pt x="202" y="174"/>
                    <a:pt x="201" y="176"/>
                    <a:pt x="200" y="177"/>
                  </a:cubicBezTo>
                  <a:cubicBezTo>
                    <a:pt x="196" y="171"/>
                    <a:pt x="186" y="170"/>
                    <a:pt x="184" y="179"/>
                  </a:cubicBezTo>
                  <a:cubicBezTo>
                    <a:pt x="183" y="181"/>
                    <a:pt x="181" y="185"/>
                    <a:pt x="180" y="187"/>
                  </a:cubicBezTo>
                  <a:cubicBezTo>
                    <a:pt x="166" y="181"/>
                    <a:pt x="152" y="174"/>
                    <a:pt x="136" y="171"/>
                  </a:cubicBezTo>
                  <a:cubicBezTo>
                    <a:pt x="133" y="184"/>
                    <a:pt x="136" y="197"/>
                    <a:pt x="139" y="210"/>
                  </a:cubicBezTo>
                  <a:cubicBezTo>
                    <a:pt x="113" y="214"/>
                    <a:pt x="95" y="191"/>
                    <a:pt x="70" y="190"/>
                  </a:cubicBezTo>
                  <a:cubicBezTo>
                    <a:pt x="57" y="187"/>
                    <a:pt x="48" y="198"/>
                    <a:pt x="38" y="203"/>
                  </a:cubicBezTo>
                  <a:cubicBezTo>
                    <a:pt x="37" y="193"/>
                    <a:pt x="35" y="183"/>
                    <a:pt x="31" y="174"/>
                  </a:cubicBezTo>
                  <a:cubicBezTo>
                    <a:pt x="27" y="159"/>
                    <a:pt x="29" y="144"/>
                    <a:pt x="29" y="129"/>
                  </a:cubicBezTo>
                  <a:cubicBezTo>
                    <a:pt x="20" y="127"/>
                    <a:pt x="11" y="125"/>
                    <a:pt x="1" y="123"/>
                  </a:cubicBezTo>
                  <a:cubicBezTo>
                    <a:pt x="1" y="112"/>
                    <a:pt x="1" y="100"/>
                    <a:pt x="0" y="89"/>
                  </a:cubicBezTo>
                  <a:cubicBezTo>
                    <a:pt x="2" y="88"/>
                    <a:pt x="5" y="87"/>
                    <a:pt x="6" y="86"/>
                  </a:cubicBezTo>
                  <a:cubicBezTo>
                    <a:pt x="22" y="86"/>
                    <a:pt x="37" y="91"/>
                    <a:pt x="52" y="89"/>
                  </a:cubicBezTo>
                  <a:cubicBezTo>
                    <a:pt x="62" y="88"/>
                    <a:pt x="65" y="79"/>
                    <a:pt x="70" y="71"/>
                  </a:cubicBezTo>
                  <a:cubicBezTo>
                    <a:pt x="82" y="71"/>
                    <a:pt x="96" y="72"/>
                    <a:pt x="104" y="61"/>
                  </a:cubicBezTo>
                  <a:cubicBezTo>
                    <a:pt x="93" y="53"/>
                    <a:pt x="80" y="43"/>
                    <a:pt x="83" y="28"/>
                  </a:cubicBezTo>
                  <a:cubicBezTo>
                    <a:pt x="94" y="29"/>
                    <a:pt x="106" y="29"/>
                    <a:pt x="118" y="29"/>
                  </a:cubicBezTo>
                  <a:cubicBezTo>
                    <a:pt x="120" y="31"/>
                    <a:pt x="124" y="34"/>
                    <a:pt x="126" y="35"/>
                  </a:cubicBezTo>
                  <a:cubicBezTo>
                    <a:pt x="128" y="29"/>
                    <a:pt x="129" y="24"/>
                    <a:pt x="131" y="18"/>
                  </a:cubicBezTo>
                  <a:cubicBezTo>
                    <a:pt x="131" y="18"/>
                    <a:pt x="133" y="16"/>
                    <a:pt x="133" y="15"/>
                  </a:cubicBezTo>
                  <a:cubicBezTo>
                    <a:pt x="138" y="16"/>
                    <a:pt x="142" y="17"/>
                    <a:pt x="146" y="18"/>
                  </a:cubicBezTo>
                  <a:cubicBezTo>
                    <a:pt x="151" y="12"/>
                    <a:pt x="155" y="6"/>
                    <a:pt x="161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Freeform 252"/>
            <p:cNvSpPr/>
            <p:nvPr/>
          </p:nvSpPr>
          <p:spPr bwMode="auto">
            <a:xfrm>
              <a:off x="3928126" y="4710471"/>
              <a:ext cx="711610" cy="548730"/>
            </a:xfrm>
            <a:custGeom>
              <a:avLst/>
              <a:gdLst>
                <a:gd name="T0" fmla="*/ 432611 w 295"/>
                <a:gd name="T1" fmla="*/ 95492 h 243"/>
                <a:gd name="T2" fmla="*/ 467783 w 295"/>
                <a:gd name="T3" fmla="*/ 0 h 243"/>
                <a:gd name="T4" fmla="*/ 608470 w 295"/>
                <a:gd name="T5" fmla="*/ 49392 h 243"/>
                <a:gd name="T6" fmla="*/ 682330 w 295"/>
                <a:gd name="T7" fmla="*/ 36221 h 243"/>
                <a:gd name="T8" fmla="*/ 633090 w 295"/>
                <a:gd name="T9" fmla="*/ 161349 h 243"/>
                <a:gd name="T10" fmla="*/ 875774 w 295"/>
                <a:gd name="T11" fmla="*/ 128420 h 243"/>
                <a:gd name="T12" fmla="*/ 903912 w 295"/>
                <a:gd name="T13" fmla="*/ 95492 h 243"/>
                <a:gd name="T14" fmla="*/ 1009427 w 295"/>
                <a:gd name="T15" fmla="*/ 144884 h 243"/>
                <a:gd name="T16" fmla="*/ 1002392 w 295"/>
                <a:gd name="T17" fmla="*/ 296354 h 243"/>
                <a:gd name="T18" fmla="*/ 991841 w 295"/>
                <a:gd name="T19" fmla="*/ 322697 h 243"/>
                <a:gd name="T20" fmla="*/ 928532 w 295"/>
                <a:gd name="T21" fmla="*/ 352333 h 243"/>
                <a:gd name="T22" fmla="*/ 875774 w 295"/>
                <a:gd name="T23" fmla="*/ 349040 h 243"/>
                <a:gd name="T24" fmla="*/ 851154 w 295"/>
                <a:gd name="T25" fmla="*/ 378675 h 243"/>
                <a:gd name="T26" fmla="*/ 794879 w 295"/>
                <a:gd name="T27" fmla="*/ 362211 h 243"/>
                <a:gd name="T28" fmla="*/ 759708 w 295"/>
                <a:gd name="T29" fmla="*/ 391846 h 243"/>
                <a:gd name="T30" fmla="*/ 717502 w 295"/>
                <a:gd name="T31" fmla="*/ 395139 h 243"/>
                <a:gd name="T32" fmla="*/ 671779 w 295"/>
                <a:gd name="T33" fmla="*/ 428068 h 243"/>
                <a:gd name="T34" fmla="*/ 654193 w 295"/>
                <a:gd name="T35" fmla="*/ 454410 h 243"/>
                <a:gd name="T36" fmla="*/ 548678 w 295"/>
                <a:gd name="T37" fmla="*/ 365504 h 243"/>
                <a:gd name="T38" fmla="*/ 552195 w 295"/>
                <a:gd name="T39" fmla="*/ 470874 h 243"/>
                <a:gd name="T40" fmla="*/ 467783 w 295"/>
                <a:gd name="T41" fmla="*/ 533438 h 243"/>
                <a:gd name="T42" fmla="*/ 288408 w 295"/>
                <a:gd name="T43" fmla="*/ 586123 h 243"/>
                <a:gd name="T44" fmla="*/ 84412 w 295"/>
                <a:gd name="T45" fmla="*/ 638809 h 243"/>
                <a:gd name="T46" fmla="*/ 73860 w 295"/>
                <a:gd name="T47" fmla="*/ 675030 h 243"/>
                <a:gd name="T48" fmla="*/ 52757 w 295"/>
                <a:gd name="T49" fmla="*/ 691494 h 243"/>
                <a:gd name="T50" fmla="*/ 77378 w 295"/>
                <a:gd name="T51" fmla="*/ 786986 h 243"/>
                <a:gd name="T52" fmla="*/ 52757 w 295"/>
                <a:gd name="T53" fmla="*/ 800157 h 243"/>
                <a:gd name="T54" fmla="*/ 17586 w 295"/>
                <a:gd name="T55" fmla="*/ 714544 h 243"/>
                <a:gd name="T56" fmla="*/ 0 w 295"/>
                <a:gd name="T57" fmla="*/ 586123 h 243"/>
                <a:gd name="T58" fmla="*/ 10551 w 295"/>
                <a:gd name="T59" fmla="*/ 579538 h 243"/>
                <a:gd name="T60" fmla="*/ 84412 w 295"/>
                <a:gd name="T61" fmla="*/ 563074 h 243"/>
                <a:gd name="T62" fmla="*/ 91446 w 295"/>
                <a:gd name="T63" fmla="*/ 507095 h 243"/>
                <a:gd name="T64" fmla="*/ 119584 w 295"/>
                <a:gd name="T65" fmla="*/ 493924 h 243"/>
                <a:gd name="T66" fmla="*/ 116066 w 295"/>
                <a:gd name="T67" fmla="*/ 457703 h 243"/>
                <a:gd name="T68" fmla="*/ 130135 w 295"/>
                <a:gd name="T69" fmla="*/ 454410 h 243"/>
                <a:gd name="T70" fmla="*/ 218064 w 295"/>
                <a:gd name="T71" fmla="*/ 421482 h 243"/>
                <a:gd name="T72" fmla="*/ 242684 w 295"/>
                <a:gd name="T73" fmla="*/ 325990 h 243"/>
                <a:gd name="T74" fmla="*/ 309511 w 295"/>
                <a:gd name="T75" fmla="*/ 210741 h 243"/>
                <a:gd name="T76" fmla="*/ 344682 w 295"/>
                <a:gd name="T77" fmla="*/ 65857 h 243"/>
                <a:gd name="T78" fmla="*/ 404474 w 295"/>
                <a:gd name="T79" fmla="*/ 69149 h 243"/>
                <a:gd name="T80" fmla="*/ 415026 w 295"/>
                <a:gd name="T81" fmla="*/ 79028 h 243"/>
                <a:gd name="T82" fmla="*/ 432611 w 295"/>
                <a:gd name="T83" fmla="*/ 95492 h 24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95"/>
                <a:gd name="T127" fmla="*/ 0 h 243"/>
                <a:gd name="T128" fmla="*/ 295 w 295"/>
                <a:gd name="T129" fmla="*/ 243 h 24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95" h="243">
                  <a:moveTo>
                    <a:pt x="123" y="29"/>
                  </a:moveTo>
                  <a:cubicBezTo>
                    <a:pt x="126" y="19"/>
                    <a:pt x="129" y="10"/>
                    <a:pt x="133" y="0"/>
                  </a:cubicBezTo>
                  <a:cubicBezTo>
                    <a:pt x="146" y="5"/>
                    <a:pt x="160" y="10"/>
                    <a:pt x="173" y="15"/>
                  </a:cubicBezTo>
                  <a:cubicBezTo>
                    <a:pt x="180" y="13"/>
                    <a:pt x="187" y="12"/>
                    <a:pt x="194" y="11"/>
                  </a:cubicBezTo>
                  <a:cubicBezTo>
                    <a:pt x="187" y="22"/>
                    <a:pt x="182" y="35"/>
                    <a:pt x="180" y="49"/>
                  </a:cubicBezTo>
                  <a:cubicBezTo>
                    <a:pt x="204" y="47"/>
                    <a:pt x="225" y="34"/>
                    <a:pt x="249" y="39"/>
                  </a:cubicBezTo>
                  <a:cubicBezTo>
                    <a:pt x="252" y="35"/>
                    <a:pt x="255" y="32"/>
                    <a:pt x="257" y="29"/>
                  </a:cubicBezTo>
                  <a:cubicBezTo>
                    <a:pt x="267" y="33"/>
                    <a:pt x="278" y="37"/>
                    <a:pt x="287" y="44"/>
                  </a:cubicBezTo>
                  <a:cubicBezTo>
                    <a:pt x="295" y="58"/>
                    <a:pt x="292" y="76"/>
                    <a:pt x="285" y="90"/>
                  </a:cubicBezTo>
                  <a:cubicBezTo>
                    <a:pt x="284" y="93"/>
                    <a:pt x="283" y="95"/>
                    <a:pt x="282" y="98"/>
                  </a:cubicBezTo>
                  <a:cubicBezTo>
                    <a:pt x="275" y="100"/>
                    <a:pt x="269" y="103"/>
                    <a:pt x="264" y="107"/>
                  </a:cubicBezTo>
                  <a:cubicBezTo>
                    <a:pt x="259" y="107"/>
                    <a:pt x="254" y="107"/>
                    <a:pt x="249" y="106"/>
                  </a:cubicBezTo>
                  <a:cubicBezTo>
                    <a:pt x="246" y="109"/>
                    <a:pt x="244" y="112"/>
                    <a:pt x="242" y="115"/>
                  </a:cubicBezTo>
                  <a:cubicBezTo>
                    <a:pt x="236" y="113"/>
                    <a:pt x="231" y="112"/>
                    <a:pt x="226" y="110"/>
                  </a:cubicBezTo>
                  <a:cubicBezTo>
                    <a:pt x="222" y="113"/>
                    <a:pt x="219" y="116"/>
                    <a:pt x="216" y="119"/>
                  </a:cubicBezTo>
                  <a:cubicBezTo>
                    <a:pt x="212" y="119"/>
                    <a:pt x="208" y="120"/>
                    <a:pt x="204" y="120"/>
                  </a:cubicBezTo>
                  <a:cubicBezTo>
                    <a:pt x="201" y="124"/>
                    <a:pt x="196" y="128"/>
                    <a:pt x="191" y="130"/>
                  </a:cubicBezTo>
                  <a:cubicBezTo>
                    <a:pt x="190" y="132"/>
                    <a:pt x="188" y="136"/>
                    <a:pt x="186" y="138"/>
                  </a:cubicBezTo>
                  <a:cubicBezTo>
                    <a:pt x="179" y="127"/>
                    <a:pt x="171" y="113"/>
                    <a:pt x="156" y="111"/>
                  </a:cubicBezTo>
                  <a:cubicBezTo>
                    <a:pt x="156" y="121"/>
                    <a:pt x="159" y="132"/>
                    <a:pt x="157" y="143"/>
                  </a:cubicBezTo>
                  <a:cubicBezTo>
                    <a:pt x="149" y="149"/>
                    <a:pt x="140" y="155"/>
                    <a:pt x="133" y="162"/>
                  </a:cubicBezTo>
                  <a:cubicBezTo>
                    <a:pt x="116" y="166"/>
                    <a:pt x="99" y="172"/>
                    <a:pt x="82" y="178"/>
                  </a:cubicBezTo>
                  <a:cubicBezTo>
                    <a:pt x="62" y="179"/>
                    <a:pt x="45" y="191"/>
                    <a:pt x="24" y="194"/>
                  </a:cubicBezTo>
                  <a:cubicBezTo>
                    <a:pt x="24" y="197"/>
                    <a:pt x="22" y="202"/>
                    <a:pt x="21" y="205"/>
                  </a:cubicBezTo>
                  <a:cubicBezTo>
                    <a:pt x="19" y="206"/>
                    <a:pt x="16" y="209"/>
                    <a:pt x="15" y="210"/>
                  </a:cubicBezTo>
                  <a:cubicBezTo>
                    <a:pt x="20" y="219"/>
                    <a:pt x="22" y="229"/>
                    <a:pt x="22" y="239"/>
                  </a:cubicBezTo>
                  <a:cubicBezTo>
                    <a:pt x="20" y="240"/>
                    <a:pt x="17" y="242"/>
                    <a:pt x="15" y="243"/>
                  </a:cubicBezTo>
                  <a:cubicBezTo>
                    <a:pt x="12" y="235"/>
                    <a:pt x="8" y="226"/>
                    <a:pt x="5" y="217"/>
                  </a:cubicBezTo>
                  <a:cubicBezTo>
                    <a:pt x="1" y="205"/>
                    <a:pt x="0" y="191"/>
                    <a:pt x="0" y="178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10" y="175"/>
                    <a:pt x="18" y="175"/>
                    <a:pt x="24" y="171"/>
                  </a:cubicBezTo>
                  <a:cubicBezTo>
                    <a:pt x="25" y="165"/>
                    <a:pt x="26" y="160"/>
                    <a:pt x="26" y="154"/>
                  </a:cubicBezTo>
                  <a:cubicBezTo>
                    <a:pt x="28" y="153"/>
                    <a:pt x="32" y="151"/>
                    <a:pt x="34" y="150"/>
                  </a:cubicBezTo>
                  <a:cubicBezTo>
                    <a:pt x="34" y="147"/>
                    <a:pt x="33" y="142"/>
                    <a:pt x="33" y="139"/>
                  </a:cubicBezTo>
                  <a:cubicBezTo>
                    <a:pt x="34" y="139"/>
                    <a:pt x="36" y="138"/>
                    <a:pt x="37" y="138"/>
                  </a:cubicBezTo>
                  <a:cubicBezTo>
                    <a:pt x="45" y="135"/>
                    <a:pt x="56" y="135"/>
                    <a:pt x="62" y="128"/>
                  </a:cubicBezTo>
                  <a:cubicBezTo>
                    <a:pt x="66" y="119"/>
                    <a:pt x="66" y="109"/>
                    <a:pt x="69" y="99"/>
                  </a:cubicBezTo>
                  <a:cubicBezTo>
                    <a:pt x="76" y="88"/>
                    <a:pt x="88" y="78"/>
                    <a:pt x="88" y="64"/>
                  </a:cubicBezTo>
                  <a:cubicBezTo>
                    <a:pt x="88" y="49"/>
                    <a:pt x="90" y="34"/>
                    <a:pt x="98" y="20"/>
                  </a:cubicBezTo>
                  <a:cubicBezTo>
                    <a:pt x="103" y="20"/>
                    <a:pt x="109" y="21"/>
                    <a:pt x="115" y="21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20" y="26"/>
                    <a:pt x="122" y="27"/>
                    <a:pt x="123" y="29"/>
                  </a:cubicBezTo>
                  <a:close/>
                </a:path>
              </a:pathLst>
            </a:custGeom>
            <a:solidFill>
              <a:srgbClr val="82B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37" name="Freeform 253"/>
            <p:cNvSpPr/>
            <p:nvPr/>
          </p:nvSpPr>
          <p:spPr bwMode="auto">
            <a:xfrm>
              <a:off x="2873031" y="1775316"/>
              <a:ext cx="2124117" cy="1687536"/>
            </a:xfrm>
            <a:custGeom>
              <a:avLst/>
              <a:gdLst>
                <a:gd name="T0" fmla="*/ 741 w 880"/>
                <a:gd name="T1" fmla="*/ 0 h 746"/>
                <a:gd name="T2" fmla="*/ 759 w 880"/>
                <a:gd name="T3" fmla="*/ 48 h 746"/>
                <a:gd name="T4" fmla="*/ 772 w 880"/>
                <a:gd name="T5" fmla="*/ 37 h 746"/>
                <a:gd name="T6" fmla="*/ 781 w 880"/>
                <a:gd name="T7" fmla="*/ 65 h 746"/>
                <a:gd name="T8" fmla="*/ 849 w 880"/>
                <a:gd name="T9" fmla="*/ 70 h 746"/>
                <a:gd name="T10" fmla="*/ 880 w 880"/>
                <a:gd name="T11" fmla="*/ 79 h 746"/>
                <a:gd name="T12" fmla="*/ 869 w 880"/>
                <a:gd name="T13" fmla="*/ 147 h 746"/>
                <a:gd name="T14" fmla="*/ 853 w 880"/>
                <a:gd name="T15" fmla="*/ 190 h 746"/>
                <a:gd name="T16" fmla="*/ 818 w 880"/>
                <a:gd name="T17" fmla="*/ 236 h 746"/>
                <a:gd name="T18" fmla="*/ 830 w 880"/>
                <a:gd name="T19" fmla="*/ 286 h 746"/>
                <a:gd name="T20" fmla="*/ 829 w 880"/>
                <a:gd name="T21" fmla="*/ 304 h 746"/>
                <a:gd name="T22" fmla="*/ 795 w 880"/>
                <a:gd name="T23" fmla="*/ 321 h 746"/>
                <a:gd name="T24" fmla="*/ 823 w 880"/>
                <a:gd name="T25" fmla="*/ 398 h 746"/>
                <a:gd name="T26" fmla="*/ 863 w 880"/>
                <a:gd name="T27" fmla="*/ 435 h 746"/>
                <a:gd name="T28" fmla="*/ 835 w 880"/>
                <a:gd name="T29" fmla="*/ 457 h 746"/>
                <a:gd name="T30" fmla="*/ 813 w 880"/>
                <a:gd name="T31" fmla="*/ 475 h 746"/>
                <a:gd name="T32" fmla="*/ 730 w 880"/>
                <a:gd name="T33" fmla="*/ 498 h 746"/>
                <a:gd name="T34" fmla="*/ 713 w 880"/>
                <a:gd name="T35" fmla="*/ 548 h 746"/>
                <a:gd name="T36" fmla="*/ 683 w 880"/>
                <a:gd name="T37" fmla="*/ 493 h 746"/>
                <a:gd name="T38" fmla="*/ 647 w 880"/>
                <a:gd name="T39" fmla="*/ 526 h 746"/>
                <a:gd name="T40" fmla="*/ 598 w 880"/>
                <a:gd name="T41" fmla="*/ 543 h 746"/>
                <a:gd name="T42" fmla="*/ 567 w 880"/>
                <a:gd name="T43" fmla="*/ 533 h 746"/>
                <a:gd name="T44" fmla="*/ 564 w 880"/>
                <a:gd name="T45" fmla="*/ 599 h 746"/>
                <a:gd name="T46" fmla="*/ 505 w 880"/>
                <a:gd name="T47" fmla="*/ 625 h 746"/>
                <a:gd name="T48" fmla="*/ 447 w 880"/>
                <a:gd name="T49" fmla="*/ 658 h 746"/>
                <a:gd name="T50" fmla="*/ 408 w 880"/>
                <a:gd name="T51" fmla="*/ 681 h 746"/>
                <a:gd name="T52" fmla="*/ 390 w 880"/>
                <a:gd name="T53" fmla="*/ 719 h 746"/>
                <a:gd name="T54" fmla="*/ 312 w 880"/>
                <a:gd name="T55" fmla="*/ 710 h 746"/>
                <a:gd name="T56" fmla="*/ 312 w 880"/>
                <a:gd name="T57" fmla="*/ 656 h 746"/>
                <a:gd name="T58" fmla="*/ 266 w 880"/>
                <a:gd name="T59" fmla="*/ 732 h 746"/>
                <a:gd name="T60" fmla="*/ 194 w 880"/>
                <a:gd name="T61" fmla="*/ 724 h 746"/>
                <a:gd name="T62" fmla="*/ 212 w 880"/>
                <a:gd name="T63" fmla="*/ 688 h 746"/>
                <a:gd name="T64" fmla="*/ 172 w 880"/>
                <a:gd name="T65" fmla="*/ 661 h 746"/>
                <a:gd name="T66" fmla="*/ 145 w 880"/>
                <a:gd name="T67" fmla="*/ 674 h 746"/>
                <a:gd name="T68" fmla="*/ 116 w 880"/>
                <a:gd name="T69" fmla="*/ 672 h 746"/>
                <a:gd name="T70" fmla="*/ 106 w 880"/>
                <a:gd name="T71" fmla="*/ 652 h 746"/>
                <a:gd name="T72" fmla="*/ 89 w 880"/>
                <a:gd name="T73" fmla="*/ 638 h 746"/>
                <a:gd name="T74" fmla="*/ 70 w 880"/>
                <a:gd name="T75" fmla="*/ 616 h 746"/>
                <a:gd name="T76" fmla="*/ 59 w 880"/>
                <a:gd name="T77" fmla="*/ 578 h 746"/>
                <a:gd name="T78" fmla="*/ 27 w 880"/>
                <a:gd name="T79" fmla="*/ 591 h 746"/>
                <a:gd name="T80" fmla="*/ 0 w 880"/>
                <a:gd name="T81" fmla="*/ 493 h 746"/>
                <a:gd name="T82" fmla="*/ 122 w 880"/>
                <a:gd name="T83" fmla="*/ 507 h 746"/>
                <a:gd name="T84" fmla="*/ 204 w 880"/>
                <a:gd name="T85" fmla="*/ 549 h 746"/>
                <a:gd name="T86" fmla="*/ 240 w 880"/>
                <a:gd name="T87" fmla="*/ 552 h 746"/>
                <a:gd name="T88" fmla="*/ 294 w 880"/>
                <a:gd name="T89" fmla="*/ 541 h 746"/>
                <a:gd name="T90" fmla="*/ 399 w 880"/>
                <a:gd name="T91" fmla="*/ 525 h 746"/>
                <a:gd name="T92" fmla="*/ 470 w 880"/>
                <a:gd name="T93" fmla="*/ 476 h 746"/>
                <a:gd name="T94" fmla="*/ 479 w 880"/>
                <a:gd name="T95" fmla="*/ 426 h 746"/>
                <a:gd name="T96" fmla="*/ 546 w 880"/>
                <a:gd name="T97" fmla="*/ 407 h 746"/>
                <a:gd name="T98" fmla="*/ 617 w 880"/>
                <a:gd name="T99" fmla="*/ 363 h 746"/>
                <a:gd name="T100" fmla="*/ 663 w 880"/>
                <a:gd name="T101" fmla="*/ 315 h 746"/>
                <a:gd name="T102" fmla="*/ 734 w 880"/>
                <a:gd name="T103" fmla="*/ 286 h 746"/>
                <a:gd name="T104" fmla="*/ 643 w 880"/>
                <a:gd name="T105" fmla="*/ 249 h 746"/>
                <a:gd name="T106" fmla="*/ 604 w 880"/>
                <a:gd name="T107" fmla="*/ 253 h 746"/>
                <a:gd name="T108" fmla="*/ 648 w 880"/>
                <a:gd name="T109" fmla="*/ 175 h 746"/>
                <a:gd name="T110" fmla="*/ 702 w 880"/>
                <a:gd name="T111" fmla="*/ 110 h 746"/>
                <a:gd name="T112" fmla="*/ 727 w 880"/>
                <a:gd name="T113" fmla="*/ 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80" h="746">
                  <a:moveTo>
                    <a:pt x="709" y="19"/>
                  </a:moveTo>
                  <a:cubicBezTo>
                    <a:pt x="719" y="12"/>
                    <a:pt x="730" y="5"/>
                    <a:pt x="741" y="0"/>
                  </a:cubicBezTo>
                  <a:cubicBezTo>
                    <a:pt x="741" y="11"/>
                    <a:pt x="738" y="20"/>
                    <a:pt x="732" y="29"/>
                  </a:cubicBezTo>
                  <a:cubicBezTo>
                    <a:pt x="739" y="37"/>
                    <a:pt x="749" y="43"/>
                    <a:pt x="759" y="48"/>
                  </a:cubicBezTo>
                  <a:cubicBezTo>
                    <a:pt x="763" y="44"/>
                    <a:pt x="766" y="39"/>
                    <a:pt x="770" y="34"/>
                  </a:cubicBezTo>
                  <a:cubicBezTo>
                    <a:pt x="770" y="35"/>
                    <a:pt x="771" y="36"/>
                    <a:pt x="772" y="37"/>
                  </a:cubicBezTo>
                  <a:cubicBezTo>
                    <a:pt x="773" y="39"/>
                    <a:pt x="775" y="42"/>
                    <a:pt x="776" y="44"/>
                  </a:cubicBezTo>
                  <a:cubicBezTo>
                    <a:pt x="777" y="51"/>
                    <a:pt x="777" y="58"/>
                    <a:pt x="781" y="65"/>
                  </a:cubicBezTo>
                  <a:cubicBezTo>
                    <a:pt x="786" y="70"/>
                    <a:pt x="791" y="75"/>
                    <a:pt x="797" y="80"/>
                  </a:cubicBezTo>
                  <a:cubicBezTo>
                    <a:pt x="814" y="85"/>
                    <a:pt x="833" y="79"/>
                    <a:pt x="849" y="70"/>
                  </a:cubicBezTo>
                  <a:cubicBezTo>
                    <a:pt x="852" y="66"/>
                    <a:pt x="855" y="62"/>
                    <a:pt x="859" y="58"/>
                  </a:cubicBezTo>
                  <a:cubicBezTo>
                    <a:pt x="866" y="65"/>
                    <a:pt x="873" y="72"/>
                    <a:pt x="880" y="79"/>
                  </a:cubicBezTo>
                  <a:cubicBezTo>
                    <a:pt x="876" y="101"/>
                    <a:pt x="856" y="120"/>
                    <a:pt x="864" y="144"/>
                  </a:cubicBezTo>
                  <a:cubicBezTo>
                    <a:pt x="865" y="145"/>
                    <a:pt x="868" y="146"/>
                    <a:pt x="869" y="147"/>
                  </a:cubicBezTo>
                  <a:cubicBezTo>
                    <a:pt x="868" y="156"/>
                    <a:pt x="867" y="165"/>
                    <a:pt x="866" y="174"/>
                  </a:cubicBezTo>
                  <a:cubicBezTo>
                    <a:pt x="862" y="180"/>
                    <a:pt x="857" y="185"/>
                    <a:pt x="853" y="190"/>
                  </a:cubicBezTo>
                  <a:cubicBezTo>
                    <a:pt x="843" y="201"/>
                    <a:pt x="836" y="214"/>
                    <a:pt x="829" y="227"/>
                  </a:cubicBezTo>
                  <a:cubicBezTo>
                    <a:pt x="825" y="230"/>
                    <a:pt x="822" y="233"/>
                    <a:pt x="818" y="236"/>
                  </a:cubicBezTo>
                  <a:cubicBezTo>
                    <a:pt x="812" y="243"/>
                    <a:pt x="800" y="250"/>
                    <a:pt x="803" y="261"/>
                  </a:cubicBezTo>
                  <a:cubicBezTo>
                    <a:pt x="809" y="273"/>
                    <a:pt x="820" y="279"/>
                    <a:pt x="830" y="286"/>
                  </a:cubicBezTo>
                  <a:cubicBezTo>
                    <a:pt x="828" y="290"/>
                    <a:pt x="827" y="293"/>
                    <a:pt x="825" y="297"/>
                  </a:cubicBezTo>
                  <a:cubicBezTo>
                    <a:pt x="826" y="299"/>
                    <a:pt x="827" y="302"/>
                    <a:pt x="829" y="304"/>
                  </a:cubicBezTo>
                  <a:cubicBezTo>
                    <a:pt x="826" y="311"/>
                    <a:pt x="823" y="318"/>
                    <a:pt x="819" y="325"/>
                  </a:cubicBezTo>
                  <a:cubicBezTo>
                    <a:pt x="811" y="324"/>
                    <a:pt x="803" y="322"/>
                    <a:pt x="795" y="321"/>
                  </a:cubicBezTo>
                  <a:cubicBezTo>
                    <a:pt x="790" y="333"/>
                    <a:pt x="802" y="343"/>
                    <a:pt x="803" y="354"/>
                  </a:cubicBezTo>
                  <a:cubicBezTo>
                    <a:pt x="805" y="370"/>
                    <a:pt x="807" y="390"/>
                    <a:pt x="823" y="398"/>
                  </a:cubicBezTo>
                  <a:cubicBezTo>
                    <a:pt x="832" y="399"/>
                    <a:pt x="840" y="393"/>
                    <a:pt x="848" y="389"/>
                  </a:cubicBezTo>
                  <a:cubicBezTo>
                    <a:pt x="859" y="402"/>
                    <a:pt x="858" y="419"/>
                    <a:pt x="863" y="435"/>
                  </a:cubicBezTo>
                  <a:cubicBezTo>
                    <a:pt x="861" y="443"/>
                    <a:pt x="860" y="452"/>
                    <a:pt x="854" y="459"/>
                  </a:cubicBezTo>
                  <a:cubicBezTo>
                    <a:pt x="848" y="459"/>
                    <a:pt x="841" y="458"/>
                    <a:pt x="835" y="457"/>
                  </a:cubicBezTo>
                  <a:cubicBezTo>
                    <a:pt x="833" y="459"/>
                    <a:pt x="831" y="462"/>
                    <a:pt x="829" y="464"/>
                  </a:cubicBezTo>
                  <a:cubicBezTo>
                    <a:pt x="824" y="468"/>
                    <a:pt x="818" y="471"/>
                    <a:pt x="813" y="475"/>
                  </a:cubicBezTo>
                  <a:cubicBezTo>
                    <a:pt x="795" y="485"/>
                    <a:pt x="779" y="498"/>
                    <a:pt x="766" y="513"/>
                  </a:cubicBezTo>
                  <a:cubicBezTo>
                    <a:pt x="758" y="503"/>
                    <a:pt x="743" y="486"/>
                    <a:pt x="730" y="498"/>
                  </a:cubicBezTo>
                  <a:cubicBezTo>
                    <a:pt x="725" y="513"/>
                    <a:pt x="730" y="530"/>
                    <a:pt x="736" y="545"/>
                  </a:cubicBezTo>
                  <a:cubicBezTo>
                    <a:pt x="728" y="546"/>
                    <a:pt x="721" y="547"/>
                    <a:pt x="713" y="548"/>
                  </a:cubicBezTo>
                  <a:cubicBezTo>
                    <a:pt x="709" y="541"/>
                    <a:pt x="705" y="534"/>
                    <a:pt x="705" y="526"/>
                  </a:cubicBezTo>
                  <a:cubicBezTo>
                    <a:pt x="705" y="512"/>
                    <a:pt x="696" y="499"/>
                    <a:pt x="683" y="493"/>
                  </a:cubicBezTo>
                  <a:cubicBezTo>
                    <a:pt x="673" y="493"/>
                    <a:pt x="663" y="496"/>
                    <a:pt x="654" y="502"/>
                  </a:cubicBezTo>
                  <a:cubicBezTo>
                    <a:pt x="648" y="508"/>
                    <a:pt x="649" y="518"/>
                    <a:pt x="647" y="526"/>
                  </a:cubicBezTo>
                  <a:cubicBezTo>
                    <a:pt x="638" y="526"/>
                    <a:pt x="630" y="526"/>
                    <a:pt x="621" y="527"/>
                  </a:cubicBezTo>
                  <a:cubicBezTo>
                    <a:pt x="615" y="534"/>
                    <a:pt x="607" y="539"/>
                    <a:pt x="598" y="543"/>
                  </a:cubicBezTo>
                  <a:cubicBezTo>
                    <a:pt x="594" y="536"/>
                    <a:pt x="592" y="528"/>
                    <a:pt x="587" y="522"/>
                  </a:cubicBezTo>
                  <a:cubicBezTo>
                    <a:pt x="578" y="518"/>
                    <a:pt x="572" y="527"/>
                    <a:pt x="567" y="533"/>
                  </a:cubicBezTo>
                  <a:cubicBezTo>
                    <a:pt x="561" y="542"/>
                    <a:pt x="556" y="552"/>
                    <a:pt x="553" y="562"/>
                  </a:cubicBezTo>
                  <a:cubicBezTo>
                    <a:pt x="550" y="575"/>
                    <a:pt x="558" y="587"/>
                    <a:pt x="564" y="599"/>
                  </a:cubicBezTo>
                  <a:cubicBezTo>
                    <a:pt x="546" y="606"/>
                    <a:pt x="527" y="612"/>
                    <a:pt x="509" y="619"/>
                  </a:cubicBezTo>
                  <a:cubicBezTo>
                    <a:pt x="508" y="621"/>
                    <a:pt x="506" y="624"/>
                    <a:pt x="505" y="625"/>
                  </a:cubicBezTo>
                  <a:cubicBezTo>
                    <a:pt x="501" y="630"/>
                    <a:pt x="498" y="636"/>
                    <a:pt x="494" y="641"/>
                  </a:cubicBezTo>
                  <a:cubicBezTo>
                    <a:pt x="477" y="644"/>
                    <a:pt x="459" y="645"/>
                    <a:pt x="447" y="658"/>
                  </a:cubicBezTo>
                  <a:cubicBezTo>
                    <a:pt x="443" y="656"/>
                    <a:pt x="439" y="653"/>
                    <a:pt x="435" y="651"/>
                  </a:cubicBezTo>
                  <a:cubicBezTo>
                    <a:pt x="430" y="664"/>
                    <a:pt x="421" y="674"/>
                    <a:pt x="408" y="681"/>
                  </a:cubicBezTo>
                  <a:cubicBezTo>
                    <a:pt x="407" y="684"/>
                    <a:pt x="405" y="686"/>
                    <a:pt x="404" y="689"/>
                  </a:cubicBezTo>
                  <a:cubicBezTo>
                    <a:pt x="394" y="696"/>
                    <a:pt x="387" y="706"/>
                    <a:pt x="390" y="719"/>
                  </a:cubicBezTo>
                  <a:cubicBezTo>
                    <a:pt x="385" y="725"/>
                    <a:pt x="380" y="732"/>
                    <a:pt x="376" y="739"/>
                  </a:cubicBezTo>
                  <a:cubicBezTo>
                    <a:pt x="351" y="738"/>
                    <a:pt x="336" y="714"/>
                    <a:pt x="312" y="710"/>
                  </a:cubicBezTo>
                  <a:cubicBezTo>
                    <a:pt x="320" y="698"/>
                    <a:pt x="326" y="685"/>
                    <a:pt x="328" y="671"/>
                  </a:cubicBezTo>
                  <a:cubicBezTo>
                    <a:pt x="323" y="666"/>
                    <a:pt x="317" y="661"/>
                    <a:pt x="312" y="656"/>
                  </a:cubicBezTo>
                  <a:cubicBezTo>
                    <a:pt x="301" y="662"/>
                    <a:pt x="288" y="665"/>
                    <a:pt x="282" y="677"/>
                  </a:cubicBezTo>
                  <a:cubicBezTo>
                    <a:pt x="274" y="694"/>
                    <a:pt x="270" y="713"/>
                    <a:pt x="266" y="732"/>
                  </a:cubicBezTo>
                  <a:cubicBezTo>
                    <a:pt x="251" y="734"/>
                    <a:pt x="238" y="739"/>
                    <a:pt x="225" y="746"/>
                  </a:cubicBezTo>
                  <a:cubicBezTo>
                    <a:pt x="215" y="739"/>
                    <a:pt x="205" y="731"/>
                    <a:pt x="194" y="724"/>
                  </a:cubicBezTo>
                  <a:cubicBezTo>
                    <a:pt x="197" y="712"/>
                    <a:pt x="200" y="699"/>
                    <a:pt x="210" y="690"/>
                  </a:cubicBezTo>
                  <a:cubicBezTo>
                    <a:pt x="210" y="690"/>
                    <a:pt x="212" y="689"/>
                    <a:pt x="212" y="688"/>
                  </a:cubicBezTo>
                  <a:cubicBezTo>
                    <a:pt x="221" y="679"/>
                    <a:pt x="225" y="665"/>
                    <a:pt x="220" y="653"/>
                  </a:cubicBezTo>
                  <a:cubicBezTo>
                    <a:pt x="203" y="645"/>
                    <a:pt x="189" y="666"/>
                    <a:pt x="172" y="661"/>
                  </a:cubicBezTo>
                  <a:cubicBezTo>
                    <a:pt x="162" y="661"/>
                    <a:pt x="148" y="658"/>
                    <a:pt x="143" y="668"/>
                  </a:cubicBezTo>
                  <a:cubicBezTo>
                    <a:pt x="145" y="674"/>
                    <a:pt x="145" y="674"/>
                    <a:pt x="145" y="674"/>
                  </a:cubicBezTo>
                  <a:cubicBezTo>
                    <a:pt x="144" y="682"/>
                    <a:pt x="136" y="682"/>
                    <a:pt x="130" y="682"/>
                  </a:cubicBezTo>
                  <a:cubicBezTo>
                    <a:pt x="125" y="679"/>
                    <a:pt x="121" y="675"/>
                    <a:pt x="116" y="672"/>
                  </a:cubicBezTo>
                  <a:cubicBezTo>
                    <a:pt x="115" y="671"/>
                    <a:pt x="114" y="670"/>
                    <a:pt x="113" y="670"/>
                  </a:cubicBezTo>
                  <a:cubicBezTo>
                    <a:pt x="111" y="664"/>
                    <a:pt x="108" y="658"/>
                    <a:pt x="106" y="652"/>
                  </a:cubicBezTo>
                  <a:cubicBezTo>
                    <a:pt x="104" y="651"/>
                    <a:pt x="101" y="648"/>
                    <a:pt x="99" y="647"/>
                  </a:cubicBezTo>
                  <a:cubicBezTo>
                    <a:pt x="96" y="644"/>
                    <a:pt x="93" y="641"/>
                    <a:pt x="89" y="638"/>
                  </a:cubicBezTo>
                  <a:cubicBezTo>
                    <a:pt x="82" y="631"/>
                    <a:pt x="74" y="627"/>
                    <a:pt x="65" y="623"/>
                  </a:cubicBezTo>
                  <a:cubicBezTo>
                    <a:pt x="67" y="621"/>
                    <a:pt x="68" y="618"/>
                    <a:pt x="70" y="616"/>
                  </a:cubicBezTo>
                  <a:cubicBezTo>
                    <a:pt x="79" y="608"/>
                    <a:pt x="91" y="600"/>
                    <a:pt x="89" y="586"/>
                  </a:cubicBezTo>
                  <a:cubicBezTo>
                    <a:pt x="83" y="576"/>
                    <a:pt x="69" y="577"/>
                    <a:pt x="59" y="578"/>
                  </a:cubicBezTo>
                  <a:cubicBezTo>
                    <a:pt x="49" y="578"/>
                    <a:pt x="40" y="585"/>
                    <a:pt x="31" y="590"/>
                  </a:cubicBezTo>
                  <a:cubicBezTo>
                    <a:pt x="30" y="590"/>
                    <a:pt x="28" y="590"/>
                    <a:pt x="27" y="591"/>
                  </a:cubicBezTo>
                  <a:cubicBezTo>
                    <a:pt x="27" y="581"/>
                    <a:pt x="25" y="571"/>
                    <a:pt x="17" y="565"/>
                  </a:cubicBezTo>
                  <a:cubicBezTo>
                    <a:pt x="3" y="544"/>
                    <a:pt x="9" y="517"/>
                    <a:pt x="0" y="493"/>
                  </a:cubicBezTo>
                  <a:cubicBezTo>
                    <a:pt x="26" y="505"/>
                    <a:pt x="55" y="507"/>
                    <a:pt x="83" y="510"/>
                  </a:cubicBezTo>
                  <a:cubicBezTo>
                    <a:pt x="96" y="511"/>
                    <a:pt x="109" y="506"/>
                    <a:pt x="122" y="507"/>
                  </a:cubicBezTo>
                  <a:cubicBezTo>
                    <a:pt x="138" y="510"/>
                    <a:pt x="153" y="519"/>
                    <a:pt x="164" y="532"/>
                  </a:cubicBezTo>
                  <a:cubicBezTo>
                    <a:pt x="178" y="536"/>
                    <a:pt x="191" y="542"/>
                    <a:pt x="204" y="549"/>
                  </a:cubicBezTo>
                  <a:cubicBezTo>
                    <a:pt x="213" y="554"/>
                    <a:pt x="223" y="549"/>
                    <a:pt x="232" y="547"/>
                  </a:cubicBezTo>
                  <a:cubicBezTo>
                    <a:pt x="234" y="548"/>
                    <a:pt x="238" y="551"/>
                    <a:pt x="240" y="552"/>
                  </a:cubicBezTo>
                  <a:cubicBezTo>
                    <a:pt x="241" y="553"/>
                    <a:pt x="242" y="553"/>
                    <a:pt x="243" y="554"/>
                  </a:cubicBezTo>
                  <a:cubicBezTo>
                    <a:pt x="261" y="567"/>
                    <a:pt x="277" y="545"/>
                    <a:pt x="294" y="541"/>
                  </a:cubicBezTo>
                  <a:cubicBezTo>
                    <a:pt x="316" y="536"/>
                    <a:pt x="336" y="524"/>
                    <a:pt x="359" y="527"/>
                  </a:cubicBezTo>
                  <a:cubicBezTo>
                    <a:pt x="372" y="528"/>
                    <a:pt x="386" y="531"/>
                    <a:pt x="399" y="525"/>
                  </a:cubicBezTo>
                  <a:cubicBezTo>
                    <a:pt x="411" y="519"/>
                    <a:pt x="423" y="516"/>
                    <a:pt x="435" y="510"/>
                  </a:cubicBezTo>
                  <a:cubicBezTo>
                    <a:pt x="450" y="502"/>
                    <a:pt x="456" y="485"/>
                    <a:pt x="470" y="476"/>
                  </a:cubicBezTo>
                  <a:cubicBezTo>
                    <a:pt x="478" y="469"/>
                    <a:pt x="490" y="464"/>
                    <a:pt x="493" y="453"/>
                  </a:cubicBezTo>
                  <a:cubicBezTo>
                    <a:pt x="491" y="443"/>
                    <a:pt x="482" y="436"/>
                    <a:pt x="479" y="426"/>
                  </a:cubicBezTo>
                  <a:cubicBezTo>
                    <a:pt x="479" y="416"/>
                    <a:pt x="482" y="408"/>
                    <a:pt x="485" y="399"/>
                  </a:cubicBezTo>
                  <a:cubicBezTo>
                    <a:pt x="505" y="403"/>
                    <a:pt x="526" y="415"/>
                    <a:pt x="546" y="407"/>
                  </a:cubicBezTo>
                  <a:cubicBezTo>
                    <a:pt x="555" y="402"/>
                    <a:pt x="559" y="391"/>
                    <a:pt x="567" y="385"/>
                  </a:cubicBezTo>
                  <a:cubicBezTo>
                    <a:pt x="582" y="375"/>
                    <a:pt x="601" y="372"/>
                    <a:pt x="617" y="363"/>
                  </a:cubicBezTo>
                  <a:cubicBezTo>
                    <a:pt x="625" y="358"/>
                    <a:pt x="625" y="347"/>
                    <a:pt x="628" y="338"/>
                  </a:cubicBezTo>
                  <a:cubicBezTo>
                    <a:pt x="638" y="328"/>
                    <a:pt x="648" y="317"/>
                    <a:pt x="663" y="315"/>
                  </a:cubicBezTo>
                  <a:cubicBezTo>
                    <a:pt x="682" y="312"/>
                    <a:pt x="700" y="303"/>
                    <a:pt x="719" y="309"/>
                  </a:cubicBezTo>
                  <a:cubicBezTo>
                    <a:pt x="726" y="303"/>
                    <a:pt x="740" y="297"/>
                    <a:pt x="734" y="286"/>
                  </a:cubicBezTo>
                  <a:cubicBezTo>
                    <a:pt x="725" y="265"/>
                    <a:pt x="706" y="250"/>
                    <a:pt x="689" y="235"/>
                  </a:cubicBezTo>
                  <a:cubicBezTo>
                    <a:pt x="672" y="234"/>
                    <a:pt x="657" y="240"/>
                    <a:pt x="643" y="249"/>
                  </a:cubicBezTo>
                  <a:cubicBezTo>
                    <a:pt x="638" y="247"/>
                    <a:pt x="633" y="246"/>
                    <a:pt x="627" y="245"/>
                  </a:cubicBezTo>
                  <a:cubicBezTo>
                    <a:pt x="619" y="246"/>
                    <a:pt x="613" y="254"/>
                    <a:pt x="604" y="253"/>
                  </a:cubicBezTo>
                  <a:cubicBezTo>
                    <a:pt x="601" y="230"/>
                    <a:pt x="606" y="204"/>
                    <a:pt x="620" y="184"/>
                  </a:cubicBezTo>
                  <a:cubicBezTo>
                    <a:pt x="625" y="174"/>
                    <a:pt x="638" y="176"/>
                    <a:pt x="648" y="175"/>
                  </a:cubicBezTo>
                  <a:cubicBezTo>
                    <a:pt x="666" y="177"/>
                    <a:pt x="680" y="162"/>
                    <a:pt x="694" y="153"/>
                  </a:cubicBezTo>
                  <a:cubicBezTo>
                    <a:pt x="695" y="138"/>
                    <a:pt x="695" y="123"/>
                    <a:pt x="702" y="110"/>
                  </a:cubicBezTo>
                  <a:cubicBezTo>
                    <a:pt x="709" y="96"/>
                    <a:pt x="711" y="81"/>
                    <a:pt x="718" y="68"/>
                  </a:cubicBezTo>
                  <a:cubicBezTo>
                    <a:pt x="722" y="61"/>
                    <a:pt x="729" y="54"/>
                    <a:pt x="727" y="46"/>
                  </a:cubicBezTo>
                  <a:cubicBezTo>
                    <a:pt x="722" y="36"/>
                    <a:pt x="715" y="28"/>
                    <a:pt x="709" y="1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Freeform 254"/>
            <p:cNvSpPr/>
            <p:nvPr/>
          </p:nvSpPr>
          <p:spPr bwMode="auto">
            <a:xfrm>
              <a:off x="2100030" y="3195023"/>
              <a:ext cx="1203049" cy="829614"/>
            </a:xfrm>
            <a:custGeom>
              <a:avLst/>
              <a:gdLst>
                <a:gd name="T0" fmla="*/ 195 w 498"/>
                <a:gd name="T1" fmla="*/ 3 h 367"/>
                <a:gd name="T2" fmla="*/ 242 w 498"/>
                <a:gd name="T3" fmla="*/ 22 h 367"/>
                <a:gd name="T4" fmla="*/ 289 w 498"/>
                <a:gd name="T5" fmla="*/ 55 h 367"/>
                <a:gd name="T6" fmla="*/ 299 w 498"/>
                <a:gd name="T7" fmla="*/ 24 h 367"/>
                <a:gd name="T8" fmla="*/ 319 w 498"/>
                <a:gd name="T9" fmla="*/ 31 h 367"/>
                <a:gd name="T10" fmla="*/ 366 w 498"/>
                <a:gd name="T11" fmla="*/ 39 h 367"/>
                <a:gd name="T12" fmla="*/ 377 w 498"/>
                <a:gd name="T13" fmla="*/ 50 h 367"/>
                <a:gd name="T14" fmla="*/ 451 w 498"/>
                <a:gd name="T15" fmla="*/ 108 h 367"/>
                <a:gd name="T16" fmla="*/ 490 w 498"/>
                <a:gd name="T17" fmla="*/ 154 h 367"/>
                <a:gd name="T18" fmla="*/ 498 w 498"/>
                <a:gd name="T19" fmla="*/ 173 h 367"/>
                <a:gd name="T20" fmla="*/ 473 w 498"/>
                <a:gd name="T21" fmla="*/ 209 h 367"/>
                <a:gd name="T22" fmla="*/ 435 w 498"/>
                <a:gd name="T23" fmla="*/ 261 h 367"/>
                <a:gd name="T24" fmla="*/ 420 w 498"/>
                <a:gd name="T25" fmla="*/ 284 h 367"/>
                <a:gd name="T26" fmla="*/ 439 w 498"/>
                <a:gd name="T27" fmla="*/ 298 h 367"/>
                <a:gd name="T28" fmla="*/ 417 w 498"/>
                <a:gd name="T29" fmla="*/ 316 h 367"/>
                <a:gd name="T30" fmla="*/ 394 w 498"/>
                <a:gd name="T31" fmla="*/ 333 h 367"/>
                <a:gd name="T32" fmla="*/ 360 w 498"/>
                <a:gd name="T33" fmla="*/ 324 h 367"/>
                <a:gd name="T34" fmla="*/ 317 w 498"/>
                <a:gd name="T35" fmla="*/ 268 h 367"/>
                <a:gd name="T36" fmla="*/ 282 w 498"/>
                <a:gd name="T37" fmla="*/ 282 h 367"/>
                <a:gd name="T38" fmla="*/ 275 w 498"/>
                <a:gd name="T39" fmla="*/ 342 h 367"/>
                <a:gd name="T40" fmla="*/ 259 w 498"/>
                <a:gd name="T41" fmla="*/ 356 h 367"/>
                <a:gd name="T42" fmla="*/ 231 w 498"/>
                <a:gd name="T43" fmla="*/ 354 h 367"/>
                <a:gd name="T44" fmla="*/ 191 w 498"/>
                <a:gd name="T45" fmla="*/ 334 h 367"/>
                <a:gd name="T46" fmla="*/ 135 w 498"/>
                <a:gd name="T47" fmla="*/ 317 h 367"/>
                <a:gd name="T48" fmla="*/ 55 w 498"/>
                <a:gd name="T49" fmla="*/ 267 h 367"/>
                <a:gd name="T50" fmla="*/ 2 w 498"/>
                <a:gd name="T51" fmla="*/ 226 h 367"/>
                <a:gd name="T52" fmla="*/ 3 w 498"/>
                <a:gd name="T53" fmla="*/ 218 h 367"/>
                <a:gd name="T54" fmla="*/ 8 w 498"/>
                <a:gd name="T55" fmla="*/ 177 h 367"/>
                <a:gd name="T56" fmla="*/ 16 w 498"/>
                <a:gd name="T57" fmla="*/ 131 h 367"/>
                <a:gd name="T58" fmla="*/ 68 w 498"/>
                <a:gd name="T59" fmla="*/ 130 h 367"/>
                <a:gd name="T60" fmla="*/ 80 w 498"/>
                <a:gd name="T61" fmla="*/ 95 h 367"/>
                <a:gd name="T62" fmla="*/ 64 w 498"/>
                <a:gd name="T63" fmla="*/ 57 h 367"/>
                <a:gd name="T64" fmla="*/ 115 w 498"/>
                <a:gd name="T65" fmla="*/ 13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98" h="367">
                  <a:moveTo>
                    <a:pt x="115" y="13"/>
                  </a:moveTo>
                  <a:cubicBezTo>
                    <a:pt x="141" y="8"/>
                    <a:pt x="168" y="0"/>
                    <a:pt x="195" y="3"/>
                  </a:cubicBezTo>
                  <a:cubicBezTo>
                    <a:pt x="212" y="5"/>
                    <a:pt x="225" y="17"/>
                    <a:pt x="241" y="21"/>
                  </a:cubicBezTo>
                  <a:cubicBezTo>
                    <a:pt x="242" y="22"/>
                    <a:pt x="242" y="22"/>
                    <a:pt x="242" y="22"/>
                  </a:cubicBezTo>
                  <a:cubicBezTo>
                    <a:pt x="255" y="32"/>
                    <a:pt x="259" y="57"/>
                    <a:pt x="279" y="55"/>
                  </a:cubicBezTo>
                  <a:cubicBezTo>
                    <a:pt x="281" y="55"/>
                    <a:pt x="286" y="55"/>
                    <a:pt x="289" y="55"/>
                  </a:cubicBezTo>
                  <a:cubicBezTo>
                    <a:pt x="288" y="48"/>
                    <a:pt x="288" y="42"/>
                    <a:pt x="287" y="35"/>
                  </a:cubicBezTo>
                  <a:cubicBezTo>
                    <a:pt x="291" y="31"/>
                    <a:pt x="295" y="27"/>
                    <a:pt x="299" y="24"/>
                  </a:cubicBezTo>
                  <a:cubicBezTo>
                    <a:pt x="305" y="25"/>
                    <a:pt x="310" y="27"/>
                    <a:pt x="316" y="29"/>
                  </a:cubicBezTo>
                  <a:cubicBezTo>
                    <a:pt x="317" y="29"/>
                    <a:pt x="318" y="30"/>
                    <a:pt x="319" y="31"/>
                  </a:cubicBezTo>
                  <a:cubicBezTo>
                    <a:pt x="323" y="33"/>
                    <a:pt x="327" y="36"/>
                    <a:pt x="331" y="38"/>
                  </a:cubicBezTo>
                  <a:cubicBezTo>
                    <a:pt x="342" y="34"/>
                    <a:pt x="354" y="34"/>
                    <a:pt x="366" y="39"/>
                  </a:cubicBezTo>
                  <a:cubicBezTo>
                    <a:pt x="369" y="42"/>
                    <a:pt x="372" y="45"/>
                    <a:pt x="375" y="49"/>
                  </a:cubicBezTo>
                  <a:cubicBezTo>
                    <a:pt x="376" y="49"/>
                    <a:pt x="376" y="50"/>
                    <a:pt x="377" y="50"/>
                  </a:cubicBezTo>
                  <a:cubicBezTo>
                    <a:pt x="385" y="60"/>
                    <a:pt x="397" y="64"/>
                    <a:pt x="408" y="68"/>
                  </a:cubicBezTo>
                  <a:cubicBezTo>
                    <a:pt x="422" y="82"/>
                    <a:pt x="441" y="90"/>
                    <a:pt x="451" y="108"/>
                  </a:cubicBezTo>
                  <a:cubicBezTo>
                    <a:pt x="456" y="107"/>
                    <a:pt x="462" y="106"/>
                    <a:pt x="467" y="105"/>
                  </a:cubicBezTo>
                  <a:cubicBezTo>
                    <a:pt x="478" y="120"/>
                    <a:pt x="481" y="138"/>
                    <a:pt x="490" y="154"/>
                  </a:cubicBezTo>
                  <a:cubicBezTo>
                    <a:pt x="491" y="155"/>
                    <a:pt x="495" y="157"/>
                    <a:pt x="497" y="157"/>
                  </a:cubicBezTo>
                  <a:cubicBezTo>
                    <a:pt x="497" y="163"/>
                    <a:pt x="497" y="168"/>
                    <a:pt x="498" y="173"/>
                  </a:cubicBezTo>
                  <a:cubicBezTo>
                    <a:pt x="495" y="179"/>
                    <a:pt x="493" y="185"/>
                    <a:pt x="491" y="191"/>
                  </a:cubicBezTo>
                  <a:cubicBezTo>
                    <a:pt x="485" y="197"/>
                    <a:pt x="479" y="203"/>
                    <a:pt x="473" y="209"/>
                  </a:cubicBezTo>
                  <a:cubicBezTo>
                    <a:pt x="473" y="214"/>
                    <a:pt x="472" y="219"/>
                    <a:pt x="471" y="224"/>
                  </a:cubicBezTo>
                  <a:cubicBezTo>
                    <a:pt x="455" y="232"/>
                    <a:pt x="447" y="248"/>
                    <a:pt x="435" y="261"/>
                  </a:cubicBezTo>
                  <a:cubicBezTo>
                    <a:pt x="428" y="262"/>
                    <a:pt x="421" y="264"/>
                    <a:pt x="414" y="265"/>
                  </a:cubicBezTo>
                  <a:cubicBezTo>
                    <a:pt x="416" y="272"/>
                    <a:pt x="418" y="278"/>
                    <a:pt x="420" y="284"/>
                  </a:cubicBezTo>
                  <a:cubicBezTo>
                    <a:pt x="425" y="288"/>
                    <a:pt x="431" y="292"/>
                    <a:pt x="438" y="296"/>
                  </a:cubicBezTo>
                  <a:cubicBezTo>
                    <a:pt x="438" y="297"/>
                    <a:pt x="439" y="297"/>
                    <a:pt x="439" y="298"/>
                  </a:cubicBezTo>
                  <a:cubicBezTo>
                    <a:pt x="438" y="300"/>
                    <a:pt x="435" y="306"/>
                    <a:pt x="434" y="308"/>
                  </a:cubicBezTo>
                  <a:cubicBezTo>
                    <a:pt x="428" y="310"/>
                    <a:pt x="419" y="309"/>
                    <a:pt x="417" y="316"/>
                  </a:cubicBezTo>
                  <a:cubicBezTo>
                    <a:pt x="415" y="322"/>
                    <a:pt x="417" y="328"/>
                    <a:pt x="418" y="334"/>
                  </a:cubicBezTo>
                  <a:cubicBezTo>
                    <a:pt x="410" y="334"/>
                    <a:pt x="402" y="333"/>
                    <a:pt x="394" y="333"/>
                  </a:cubicBezTo>
                  <a:cubicBezTo>
                    <a:pt x="390" y="328"/>
                    <a:pt x="386" y="322"/>
                    <a:pt x="382" y="316"/>
                  </a:cubicBezTo>
                  <a:cubicBezTo>
                    <a:pt x="374" y="318"/>
                    <a:pt x="367" y="321"/>
                    <a:pt x="360" y="324"/>
                  </a:cubicBezTo>
                  <a:cubicBezTo>
                    <a:pt x="352" y="317"/>
                    <a:pt x="344" y="311"/>
                    <a:pt x="338" y="303"/>
                  </a:cubicBezTo>
                  <a:cubicBezTo>
                    <a:pt x="331" y="291"/>
                    <a:pt x="330" y="274"/>
                    <a:pt x="317" y="268"/>
                  </a:cubicBezTo>
                  <a:cubicBezTo>
                    <a:pt x="307" y="264"/>
                    <a:pt x="296" y="263"/>
                    <a:pt x="285" y="264"/>
                  </a:cubicBezTo>
                  <a:cubicBezTo>
                    <a:pt x="282" y="269"/>
                    <a:pt x="283" y="276"/>
                    <a:pt x="282" y="282"/>
                  </a:cubicBezTo>
                  <a:cubicBezTo>
                    <a:pt x="282" y="299"/>
                    <a:pt x="274" y="315"/>
                    <a:pt x="282" y="332"/>
                  </a:cubicBezTo>
                  <a:cubicBezTo>
                    <a:pt x="280" y="335"/>
                    <a:pt x="278" y="339"/>
                    <a:pt x="275" y="342"/>
                  </a:cubicBezTo>
                  <a:cubicBezTo>
                    <a:pt x="274" y="346"/>
                    <a:pt x="272" y="349"/>
                    <a:pt x="270" y="352"/>
                  </a:cubicBezTo>
                  <a:cubicBezTo>
                    <a:pt x="266" y="353"/>
                    <a:pt x="263" y="355"/>
                    <a:pt x="259" y="356"/>
                  </a:cubicBezTo>
                  <a:cubicBezTo>
                    <a:pt x="255" y="358"/>
                    <a:pt x="251" y="361"/>
                    <a:pt x="248" y="363"/>
                  </a:cubicBezTo>
                  <a:cubicBezTo>
                    <a:pt x="242" y="360"/>
                    <a:pt x="237" y="357"/>
                    <a:pt x="231" y="354"/>
                  </a:cubicBezTo>
                  <a:cubicBezTo>
                    <a:pt x="229" y="358"/>
                    <a:pt x="227" y="363"/>
                    <a:pt x="225" y="367"/>
                  </a:cubicBezTo>
                  <a:cubicBezTo>
                    <a:pt x="205" y="367"/>
                    <a:pt x="203" y="346"/>
                    <a:pt x="191" y="334"/>
                  </a:cubicBezTo>
                  <a:cubicBezTo>
                    <a:pt x="189" y="332"/>
                    <a:pt x="188" y="331"/>
                    <a:pt x="186" y="329"/>
                  </a:cubicBezTo>
                  <a:cubicBezTo>
                    <a:pt x="173" y="314"/>
                    <a:pt x="152" y="318"/>
                    <a:pt x="135" y="317"/>
                  </a:cubicBezTo>
                  <a:cubicBezTo>
                    <a:pt x="122" y="308"/>
                    <a:pt x="108" y="300"/>
                    <a:pt x="92" y="296"/>
                  </a:cubicBezTo>
                  <a:cubicBezTo>
                    <a:pt x="77" y="289"/>
                    <a:pt x="66" y="278"/>
                    <a:pt x="55" y="267"/>
                  </a:cubicBezTo>
                  <a:cubicBezTo>
                    <a:pt x="45" y="266"/>
                    <a:pt x="36" y="269"/>
                    <a:pt x="27" y="271"/>
                  </a:cubicBezTo>
                  <a:cubicBezTo>
                    <a:pt x="18" y="256"/>
                    <a:pt x="11" y="241"/>
                    <a:pt x="2" y="226"/>
                  </a:cubicBezTo>
                  <a:cubicBezTo>
                    <a:pt x="1" y="225"/>
                    <a:pt x="0" y="223"/>
                    <a:pt x="0" y="222"/>
                  </a:cubicBezTo>
                  <a:cubicBezTo>
                    <a:pt x="1" y="221"/>
                    <a:pt x="2" y="219"/>
                    <a:pt x="3" y="218"/>
                  </a:cubicBezTo>
                  <a:cubicBezTo>
                    <a:pt x="6" y="213"/>
                    <a:pt x="6" y="213"/>
                    <a:pt x="6" y="213"/>
                  </a:cubicBezTo>
                  <a:cubicBezTo>
                    <a:pt x="10" y="202"/>
                    <a:pt x="12" y="189"/>
                    <a:pt x="8" y="177"/>
                  </a:cubicBezTo>
                  <a:cubicBezTo>
                    <a:pt x="4" y="167"/>
                    <a:pt x="12" y="159"/>
                    <a:pt x="16" y="151"/>
                  </a:cubicBezTo>
                  <a:cubicBezTo>
                    <a:pt x="16" y="144"/>
                    <a:pt x="16" y="138"/>
                    <a:pt x="16" y="131"/>
                  </a:cubicBezTo>
                  <a:cubicBezTo>
                    <a:pt x="17" y="130"/>
                    <a:pt x="21" y="127"/>
                    <a:pt x="22" y="126"/>
                  </a:cubicBezTo>
                  <a:cubicBezTo>
                    <a:pt x="38" y="123"/>
                    <a:pt x="53" y="138"/>
                    <a:pt x="68" y="130"/>
                  </a:cubicBezTo>
                  <a:cubicBezTo>
                    <a:pt x="66" y="118"/>
                    <a:pt x="63" y="107"/>
                    <a:pt x="61" y="95"/>
                  </a:cubicBezTo>
                  <a:cubicBezTo>
                    <a:pt x="68" y="95"/>
                    <a:pt x="74" y="95"/>
                    <a:pt x="80" y="95"/>
                  </a:cubicBezTo>
                  <a:cubicBezTo>
                    <a:pt x="81" y="90"/>
                    <a:pt x="86" y="84"/>
                    <a:pt x="83" y="78"/>
                  </a:cubicBezTo>
                  <a:cubicBezTo>
                    <a:pt x="78" y="70"/>
                    <a:pt x="70" y="64"/>
                    <a:pt x="64" y="57"/>
                  </a:cubicBezTo>
                  <a:cubicBezTo>
                    <a:pt x="54" y="48"/>
                    <a:pt x="57" y="34"/>
                    <a:pt x="55" y="23"/>
                  </a:cubicBezTo>
                  <a:cubicBezTo>
                    <a:pt x="74" y="16"/>
                    <a:pt x="95" y="15"/>
                    <a:pt x="115" y="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Freeform 255"/>
            <p:cNvSpPr/>
            <p:nvPr/>
          </p:nvSpPr>
          <p:spPr bwMode="auto">
            <a:xfrm>
              <a:off x="4531644" y="3690026"/>
              <a:ext cx="420789" cy="416361"/>
            </a:xfrm>
            <a:custGeom>
              <a:avLst/>
              <a:gdLst>
                <a:gd name="T0" fmla="*/ 271506 w 174"/>
                <a:gd name="T1" fmla="*/ 0 h 184"/>
                <a:gd name="T2" fmla="*/ 437230 w 174"/>
                <a:gd name="T3" fmla="*/ 105589 h 184"/>
                <a:gd name="T4" fmla="*/ 528907 w 174"/>
                <a:gd name="T5" fmla="*/ 280471 h 184"/>
                <a:gd name="T6" fmla="*/ 613532 w 174"/>
                <a:gd name="T7" fmla="*/ 379461 h 184"/>
                <a:gd name="T8" fmla="*/ 557115 w 174"/>
                <a:gd name="T9" fmla="*/ 412457 h 184"/>
                <a:gd name="T10" fmla="*/ 610006 w 174"/>
                <a:gd name="T11" fmla="*/ 494949 h 184"/>
                <a:gd name="T12" fmla="*/ 574746 w 174"/>
                <a:gd name="T13" fmla="*/ 551043 h 184"/>
                <a:gd name="T14" fmla="*/ 588850 w 174"/>
                <a:gd name="T15" fmla="*/ 607137 h 184"/>
                <a:gd name="T16" fmla="*/ 490120 w 174"/>
                <a:gd name="T17" fmla="*/ 600538 h 184"/>
                <a:gd name="T18" fmla="*/ 465438 w 174"/>
                <a:gd name="T19" fmla="*/ 580740 h 184"/>
                <a:gd name="T20" fmla="*/ 278558 w 174"/>
                <a:gd name="T21" fmla="*/ 574140 h 184"/>
                <a:gd name="T22" fmla="*/ 306766 w 174"/>
                <a:gd name="T23" fmla="*/ 518046 h 184"/>
                <a:gd name="T24" fmla="*/ 260927 w 174"/>
                <a:gd name="T25" fmla="*/ 366262 h 184"/>
                <a:gd name="T26" fmla="*/ 331448 w 174"/>
                <a:gd name="T27" fmla="*/ 369562 h 184"/>
                <a:gd name="T28" fmla="*/ 306766 w 174"/>
                <a:gd name="T29" fmla="*/ 296969 h 184"/>
                <a:gd name="T30" fmla="*/ 292662 w 174"/>
                <a:gd name="T31" fmla="*/ 310168 h 184"/>
                <a:gd name="T32" fmla="*/ 260927 w 174"/>
                <a:gd name="T33" fmla="*/ 343164 h 184"/>
                <a:gd name="T34" fmla="*/ 225667 w 174"/>
                <a:gd name="T35" fmla="*/ 339865 h 184"/>
                <a:gd name="T36" fmla="*/ 172776 w 174"/>
                <a:gd name="T37" fmla="*/ 250774 h 184"/>
                <a:gd name="T38" fmla="*/ 112833 w 174"/>
                <a:gd name="T39" fmla="*/ 155084 h 184"/>
                <a:gd name="T40" fmla="*/ 49365 w 174"/>
                <a:gd name="T41" fmla="*/ 155084 h 184"/>
                <a:gd name="T42" fmla="*/ 0 w 174"/>
                <a:gd name="T43" fmla="*/ 105589 h 184"/>
                <a:gd name="T44" fmla="*/ 130464 w 174"/>
                <a:gd name="T45" fmla="*/ 79192 h 184"/>
                <a:gd name="T46" fmla="*/ 179828 w 174"/>
                <a:gd name="T47" fmla="*/ 105589 h 184"/>
                <a:gd name="T48" fmla="*/ 257401 w 174"/>
                <a:gd name="T49" fmla="*/ 16498 h 184"/>
                <a:gd name="T50" fmla="*/ 271506 w 174"/>
                <a:gd name="T51" fmla="*/ 0 h 18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4"/>
                <a:gd name="T79" fmla="*/ 0 h 184"/>
                <a:gd name="T80" fmla="*/ 174 w 174"/>
                <a:gd name="T81" fmla="*/ 184 h 18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4" h="184">
                  <a:moveTo>
                    <a:pt x="77" y="0"/>
                  </a:moveTo>
                  <a:cubicBezTo>
                    <a:pt x="90" y="14"/>
                    <a:pt x="108" y="22"/>
                    <a:pt x="124" y="32"/>
                  </a:cubicBezTo>
                  <a:cubicBezTo>
                    <a:pt x="136" y="47"/>
                    <a:pt x="138" y="69"/>
                    <a:pt x="150" y="85"/>
                  </a:cubicBezTo>
                  <a:cubicBezTo>
                    <a:pt x="157" y="96"/>
                    <a:pt x="166" y="105"/>
                    <a:pt x="174" y="115"/>
                  </a:cubicBezTo>
                  <a:cubicBezTo>
                    <a:pt x="169" y="118"/>
                    <a:pt x="164" y="122"/>
                    <a:pt x="158" y="125"/>
                  </a:cubicBezTo>
                  <a:cubicBezTo>
                    <a:pt x="161" y="135"/>
                    <a:pt x="167" y="143"/>
                    <a:pt x="173" y="150"/>
                  </a:cubicBezTo>
                  <a:cubicBezTo>
                    <a:pt x="170" y="156"/>
                    <a:pt x="166" y="161"/>
                    <a:pt x="163" y="167"/>
                  </a:cubicBezTo>
                  <a:cubicBezTo>
                    <a:pt x="164" y="173"/>
                    <a:pt x="165" y="178"/>
                    <a:pt x="167" y="184"/>
                  </a:cubicBezTo>
                  <a:cubicBezTo>
                    <a:pt x="157" y="183"/>
                    <a:pt x="148" y="183"/>
                    <a:pt x="139" y="182"/>
                  </a:cubicBezTo>
                  <a:cubicBezTo>
                    <a:pt x="137" y="180"/>
                    <a:pt x="134" y="177"/>
                    <a:pt x="132" y="176"/>
                  </a:cubicBezTo>
                  <a:cubicBezTo>
                    <a:pt x="116" y="163"/>
                    <a:pt x="97" y="174"/>
                    <a:pt x="79" y="174"/>
                  </a:cubicBezTo>
                  <a:cubicBezTo>
                    <a:pt x="82" y="169"/>
                    <a:pt x="84" y="163"/>
                    <a:pt x="87" y="157"/>
                  </a:cubicBezTo>
                  <a:cubicBezTo>
                    <a:pt x="85" y="141"/>
                    <a:pt x="79" y="126"/>
                    <a:pt x="74" y="111"/>
                  </a:cubicBezTo>
                  <a:cubicBezTo>
                    <a:pt x="81" y="111"/>
                    <a:pt x="87" y="111"/>
                    <a:pt x="94" y="112"/>
                  </a:cubicBezTo>
                  <a:cubicBezTo>
                    <a:pt x="97" y="103"/>
                    <a:pt x="94" y="96"/>
                    <a:pt x="87" y="90"/>
                  </a:cubicBezTo>
                  <a:cubicBezTo>
                    <a:pt x="86" y="91"/>
                    <a:pt x="84" y="93"/>
                    <a:pt x="83" y="94"/>
                  </a:cubicBezTo>
                  <a:cubicBezTo>
                    <a:pt x="80" y="97"/>
                    <a:pt x="77" y="101"/>
                    <a:pt x="74" y="104"/>
                  </a:cubicBezTo>
                  <a:cubicBezTo>
                    <a:pt x="72" y="104"/>
                    <a:pt x="67" y="103"/>
                    <a:pt x="64" y="103"/>
                  </a:cubicBezTo>
                  <a:cubicBezTo>
                    <a:pt x="56" y="96"/>
                    <a:pt x="51" y="86"/>
                    <a:pt x="49" y="76"/>
                  </a:cubicBezTo>
                  <a:cubicBezTo>
                    <a:pt x="47" y="64"/>
                    <a:pt x="40" y="55"/>
                    <a:pt x="32" y="47"/>
                  </a:cubicBezTo>
                  <a:cubicBezTo>
                    <a:pt x="26" y="47"/>
                    <a:pt x="20" y="47"/>
                    <a:pt x="14" y="47"/>
                  </a:cubicBezTo>
                  <a:cubicBezTo>
                    <a:pt x="9" y="42"/>
                    <a:pt x="4" y="37"/>
                    <a:pt x="0" y="32"/>
                  </a:cubicBezTo>
                  <a:cubicBezTo>
                    <a:pt x="12" y="29"/>
                    <a:pt x="24" y="26"/>
                    <a:pt x="37" y="24"/>
                  </a:cubicBezTo>
                  <a:cubicBezTo>
                    <a:pt x="43" y="23"/>
                    <a:pt x="46" y="30"/>
                    <a:pt x="51" y="32"/>
                  </a:cubicBezTo>
                  <a:cubicBezTo>
                    <a:pt x="58" y="23"/>
                    <a:pt x="65" y="14"/>
                    <a:pt x="73" y="5"/>
                  </a:cubicBezTo>
                  <a:cubicBezTo>
                    <a:pt x="74" y="4"/>
                    <a:pt x="76" y="1"/>
                    <a:pt x="77" y="0"/>
                  </a:cubicBezTo>
                  <a:close/>
                </a:path>
              </a:pathLst>
            </a:custGeom>
            <a:solidFill>
              <a:srgbClr val="01A145"/>
            </a:solidFill>
            <a:ln>
              <a:noFill/>
            </a:ln>
          </p:spPr>
          <p:txBody>
            <a:bodyPr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pPr lvl="0" algn="l"/>
              <a:endParaRPr lang="zh-CN" altLang="en-US">
                <a:ea typeface="等线" panose="02010600030101010101" pitchFamily="2" charset="-122"/>
                <a:sym typeface="+mn-ea"/>
              </a:endParaRPr>
            </a:p>
          </p:txBody>
        </p:sp>
        <p:sp>
          <p:nvSpPr>
            <p:cNvPr id="40" name="Freeform 256"/>
            <p:cNvSpPr/>
            <p:nvPr/>
          </p:nvSpPr>
          <p:spPr bwMode="auto">
            <a:xfrm>
              <a:off x="2760891" y="3805803"/>
              <a:ext cx="990747" cy="852477"/>
            </a:xfrm>
            <a:custGeom>
              <a:avLst/>
              <a:gdLst>
                <a:gd name="T0" fmla="*/ 13 w 410"/>
                <a:gd name="T1" fmla="*/ 0 h 377"/>
                <a:gd name="T2" fmla="*/ 41 w 410"/>
                <a:gd name="T3" fmla="*/ 1 h 377"/>
                <a:gd name="T4" fmla="*/ 58 w 410"/>
                <a:gd name="T5" fmla="*/ 35 h 377"/>
                <a:gd name="T6" fmla="*/ 86 w 410"/>
                <a:gd name="T7" fmla="*/ 60 h 377"/>
                <a:gd name="T8" fmla="*/ 104 w 410"/>
                <a:gd name="T9" fmla="*/ 53 h 377"/>
                <a:gd name="T10" fmla="*/ 121 w 410"/>
                <a:gd name="T11" fmla="*/ 71 h 377"/>
                <a:gd name="T12" fmla="*/ 149 w 410"/>
                <a:gd name="T13" fmla="*/ 67 h 377"/>
                <a:gd name="T14" fmla="*/ 149 w 410"/>
                <a:gd name="T15" fmla="*/ 44 h 377"/>
                <a:gd name="T16" fmla="*/ 157 w 410"/>
                <a:gd name="T17" fmla="*/ 47 h 377"/>
                <a:gd name="T18" fmla="*/ 169 w 410"/>
                <a:gd name="T19" fmla="*/ 41 h 377"/>
                <a:gd name="T20" fmla="*/ 173 w 410"/>
                <a:gd name="T21" fmla="*/ 43 h 377"/>
                <a:gd name="T22" fmla="*/ 175 w 410"/>
                <a:gd name="T23" fmla="*/ 51 h 377"/>
                <a:gd name="T24" fmla="*/ 195 w 410"/>
                <a:gd name="T25" fmla="*/ 9 h 377"/>
                <a:gd name="T26" fmla="*/ 213 w 410"/>
                <a:gd name="T27" fmla="*/ 2 h 377"/>
                <a:gd name="T28" fmla="*/ 224 w 410"/>
                <a:gd name="T29" fmla="*/ 20 h 377"/>
                <a:gd name="T30" fmla="*/ 230 w 410"/>
                <a:gd name="T31" fmla="*/ 21 h 377"/>
                <a:gd name="T32" fmla="*/ 237 w 410"/>
                <a:gd name="T33" fmla="*/ 32 h 377"/>
                <a:gd name="T34" fmla="*/ 254 w 410"/>
                <a:gd name="T35" fmla="*/ 32 h 377"/>
                <a:gd name="T36" fmla="*/ 264 w 410"/>
                <a:gd name="T37" fmla="*/ 44 h 377"/>
                <a:gd name="T38" fmla="*/ 267 w 410"/>
                <a:gd name="T39" fmla="*/ 67 h 377"/>
                <a:gd name="T40" fmla="*/ 275 w 410"/>
                <a:gd name="T41" fmla="*/ 75 h 377"/>
                <a:gd name="T42" fmla="*/ 281 w 410"/>
                <a:gd name="T43" fmla="*/ 81 h 377"/>
                <a:gd name="T44" fmla="*/ 309 w 410"/>
                <a:gd name="T45" fmla="*/ 73 h 377"/>
                <a:gd name="T46" fmla="*/ 362 w 410"/>
                <a:gd name="T47" fmla="*/ 78 h 377"/>
                <a:gd name="T48" fmla="*/ 374 w 410"/>
                <a:gd name="T49" fmla="*/ 90 h 377"/>
                <a:gd name="T50" fmla="*/ 388 w 410"/>
                <a:gd name="T51" fmla="*/ 90 h 377"/>
                <a:gd name="T52" fmla="*/ 393 w 410"/>
                <a:gd name="T53" fmla="*/ 95 h 377"/>
                <a:gd name="T54" fmla="*/ 410 w 410"/>
                <a:gd name="T55" fmla="*/ 121 h 377"/>
                <a:gd name="T56" fmla="*/ 382 w 410"/>
                <a:gd name="T57" fmla="*/ 155 h 377"/>
                <a:gd name="T58" fmla="*/ 369 w 410"/>
                <a:gd name="T59" fmla="*/ 152 h 377"/>
                <a:gd name="T60" fmla="*/ 359 w 410"/>
                <a:gd name="T61" fmla="*/ 199 h 377"/>
                <a:gd name="T62" fmla="*/ 325 w 410"/>
                <a:gd name="T63" fmla="*/ 191 h 377"/>
                <a:gd name="T64" fmla="*/ 312 w 410"/>
                <a:gd name="T65" fmla="*/ 180 h 377"/>
                <a:gd name="T66" fmla="*/ 300 w 410"/>
                <a:gd name="T67" fmla="*/ 197 h 377"/>
                <a:gd name="T68" fmla="*/ 305 w 410"/>
                <a:gd name="T69" fmla="*/ 212 h 377"/>
                <a:gd name="T70" fmla="*/ 289 w 410"/>
                <a:gd name="T71" fmla="*/ 225 h 377"/>
                <a:gd name="T72" fmla="*/ 288 w 410"/>
                <a:gd name="T73" fmla="*/ 237 h 377"/>
                <a:gd name="T74" fmla="*/ 308 w 410"/>
                <a:gd name="T75" fmla="*/ 242 h 377"/>
                <a:gd name="T76" fmla="*/ 310 w 410"/>
                <a:gd name="T77" fmla="*/ 279 h 377"/>
                <a:gd name="T78" fmla="*/ 327 w 410"/>
                <a:gd name="T79" fmla="*/ 296 h 377"/>
                <a:gd name="T80" fmla="*/ 309 w 410"/>
                <a:gd name="T81" fmla="*/ 300 h 377"/>
                <a:gd name="T82" fmla="*/ 290 w 410"/>
                <a:gd name="T83" fmla="*/ 284 h 377"/>
                <a:gd name="T84" fmla="*/ 277 w 410"/>
                <a:gd name="T85" fmla="*/ 291 h 377"/>
                <a:gd name="T86" fmla="*/ 267 w 410"/>
                <a:gd name="T87" fmla="*/ 292 h 377"/>
                <a:gd name="T88" fmla="*/ 257 w 410"/>
                <a:gd name="T89" fmla="*/ 262 h 377"/>
                <a:gd name="T90" fmla="*/ 219 w 410"/>
                <a:gd name="T91" fmla="*/ 294 h 377"/>
                <a:gd name="T92" fmla="*/ 200 w 410"/>
                <a:gd name="T93" fmla="*/ 362 h 377"/>
                <a:gd name="T94" fmla="*/ 170 w 410"/>
                <a:gd name="T95" fmla="*/ 377 h 377"/>
                <a:gd name="T96" fmla="*/ 149 w 410"/>
                <a:gd name="T97" fmla="*/ 357 h 377"/>
                <a:gd name="T98" fmla="*/ 124 w 410"/>
                <a:gd name="T99" fmla="*/ 301 h 377"/>
                <a:gd name="T100" fmla="*/ 100 w 410"/>
                <a:gd name="T101" fmla="*/ 273 h 377"/>
                <a:gd name="T102" fmla="*/ 79 w 410"/>
                <a:gd name="T103" fmla="*/ 239 h 377"/>
                <a:gd name="T104" fmla="*/ 61 w 410"/>
                <a:gd name="T105" fmla="*/ 254 h 377"/>
                <a:gd name="T106" fmla="*/ 49 w 410"/>
                <a:gd name="T107" fmla="*/ 110 h 377"/>
                <a:gd name="T108" fmla="*/ 39 w 410"/>
                <a:gd name="T109" fmla="*/ 92 h 377"/>
                <a:gd name="T110" fmla="*/ 29 w 410"/>
                <a:gd name="T111" fmla="*/ 78 h 377"/>
                <a:gd name="T112" fmla="*/ 18 w 410"/>
                <a:gd name="T113" fmla="*/ 65 h 377"/>
                <a:gd name="T114" fmla="*/ 13 w 410"/>
                <a:gd name="T115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0" h="377">
                  <a:moveTo>
                    <a:pt x="13" y="0"/>
                  </a:moveTo>
                  <a:cubicBezTo>
                    <a:pt x="22" y="1"/>
                    <a:pt x="32" y="2"/>
                    <a:pt x="41" y="1"/>
                  </a:cubicBezTo>
                  <a:cubicBezTo>
                    <a:pt x="50" y="11"/>
                    <a:pt x="53" y="23"/>
                    <a:pt x="58" y="35"/>
                  </a:cubicBezTo>
                  <a:cubicBezTo>
                    <a:pt x="66" y="45"/>
                    <a:pt x="76" y="52"/>
                    <a:pt x="86" y="60"/>
                  </a:cubicBezTo>
                  <a:cubicBezTo>
                    <a:pt x="91" y="58"/>
                    <a:pt x="97" y="54"/>
                    <a:pt x="104" y="53"/>
                  </a:cubicBezTo>
                  <a:cubicBezTo>
                    <a:pt x="110" y="58"/>
                    <a:pt x="115" y="65"/>
                    <a:pt x="121" y="71"/>
                  </a:cubicBezTo>
                  <a:cubicBezTo>
                    <a:pt x="130" y="70"/>
                    <a:pt x="139" y="68"/>
                    <a:pt x="149" y="67"/>
                  </a:cubicBezTo>
                  <a:cubicBezTo>
                    <a:pt x="149" y="59"/>
                    <a:pt x="149" y="52"/>
                    <a:pt x="149" y="44"/>
                  </a:cubicBezTo>
                  <a:cubicBezTo>
                    <a:pt x="151" y="45"/>
                    <a:pt x="155" y="47"/>
                    <a:pt x="157" y="47"/>
                  </a:cubicBezTo>
                  <a:cubicBezTo>
                    <a:pt x="161" y="45"/>
                    <a:pt x="165" y="43"/>
                    <a:pt x="169" y="41"/>
                  </a:cubicBezTo>
                  <a:cubicBezTo>
                    <a:pt x="170" y="42"/>
                    <a:pt x="172" y="43"/>
                    <a:pt x="173" y="43"/>
                  </a:cubicBezTo>
                  <a:cubicBezTo>
                    <a:pt x="175" y="51"/>
                    <a:pt x="175" y="51"/>
                    <a:pt x="175" y="51"/>
                  </a:cubicBezTo>
                  <a:cubicBezTo>
                    <a:pt x="188" y="41"/>
                    <a:pt x="189" y="23"/>
                    <a:pt x="195" y="9"/>
                  </a:cubicBezTo>
                  <a:cubicBezTo>
                    <a:pt x="201" y="7"/>
                    <a:pt x="207" y="4"/>
                    <a:pt x="213" y="2"/>
                  </a:cubicBezTo>
                  <a:cubicBezTo>
                    <a:pt x="223" y="2"/>
                    <a:pt x="221" y="14"/>
                    <a:pt x="224" y="20"/>
                  </a:cubicBezTo>
                  <a:cubicBezTo>
                    <a:pt x="226" y="20"/>
                    <a:pt x="228" y="21"/>
                    <a:pt x="230" y="21"/>
                  </a:cubicBezTo>
                  <a:cubicBezTo>
                    <a:pt x="232" y="24"/>
                    <a:pt x="235" y="29"/>
                    <a:pt x="237" y="32"/>
                  </a:cubicBezTo>
                  <a:cubicBezTo>
                    <a:pt x="243" y="32"/>
                    <a:pt x="248" y="32"/>
                    <a:pt x="254" y="32"/>
                  </a:cubicBezTo>
                  <a:cubicBezTo>
                    <a:pt x="257" y="36"/>
                    <a:pt x="260" y="40"/>
                    <a:pt x="264" y="44"/>
                  </a:cubicBezTo>
                  <a:cubicBezTo>
                    <a:pt x="265" y="51"/>
                    <a:pt x="265" y="59"/>
                    <a:pt x="267" y="67"/>
                  </a:cubicBezTo>
                  <a:cubicBezTo>
                    <a:pt x="270" y="70"/>
                    <a:pt x="272" y="72"/>
                    <a:pt x="275" y="75"/>
                  </a:cubicBezTo>
                  <a:cubicBezTo>
                    <a:pt x="276" y="76"/>
                    <a:pt x="280" y="80"/>
                    <a:pt x="281" y="81"/>
                  </a:cubicBezTo>
                  <a:cubicBezTo>
                    <a:pt x="291" y="79"/>
                    <a:pt x="300" y="76"/>
                    <a:pt x="309" y="73"/>
                  </a:cubicBezTo>
                  <a:cubicBezTo>
                    <a:pt x="327" y="77"/>
                    <a:pt x="344" y="80"/>
                    <a:pt x="362" y="78"/>
                  </a:cubicBezTo>
                  <a:cubicBezTo>
                    <a:pt x="366" y="82"/>
                    <a:pt x="370" y="86"/>
                    <a:pt x="374" y="90"/>
                  </a:cubicBezTo>
                  <a:cubicBezTo>
                    <a:pt x="378" y="90"/>
                    <a:pt x="383" y="90"/>
                    <a:pt x="388" y="90"/>
                  </a:cubicBezTo>
                  <a:cubicBezTo>
                    <a:pt x="393" y="95"/>
                    <a:pt x="393" y="95"/>
                    <a:pt x="393" y="95"/>
                  </a:cubicBezTo>
                  <a:cubicBezTo>
                    <a:pt x="399" y="103"/>
                    <a:pt x="404" y="112"/>
                    <a:pt x="410" y="121"/>
                  </a:cubicBezTo>
                  <a:cubicBezTo>
                    <a:pt x="394" y="126"/>
                    <a:pt x="386" y="140"/>
                    <a:pt x="382" y="155"/>
                  </a:cubicBezTo>
                  <a:cubicBezTo>
                    <a:pt x="379" y="154"/>
                    <a:pt x="372" y="153"/>
                    <a:pt x="369" y="152"/>
                  </a:cubicBezTo>
                  <a:cubicBezTo>
                    <a:pt x="368" y="168"/>
                    <a:pt x="374" y="188"/>
                    <a:pt x="359" y="199"/>
                  </a:cubicBezTo>
                  <a:cubicBezTo>
                    <a:pt x="348" y="194"/>
                    <a:pt x="337" y="191"/>
                    <a:pt x="325" y="191"/>
                  </a:cubicBezTo>
                  <a:cubicBezTo>
                    <a:pt x="321" y="187"/>
                    <a:pt x="316" y="184"/>
                    <a:pt x="312" y="180"/>
                  </a:cubicBezTo>
                  <a:cubicBezTo>
                    <a:pt x="308" y="185"/>
                    <a:pt x="302" y="190"/>
                    <a:pt x="300" y="197"/>
                  </a:cubicBezTo>
                  <a:cubicBezTo>
                    <a:pt x="301" y="202"/>
                    <a:pt x="303" y="207"/>
                    <a:pt x="305" y="212"/>
                  </a:cubicBezTo>
                  <a:cubicBezTo>
                    <a:pt x="299" y="216"/>
                    <a:pt x="294" y="221"/>
                    <a:pt x="289" y="225"/>
                  </a:cubicBezTo>
                  <a:cubicBezTo>
                    <a:pt x="289" y="228"/>
                    <a:pt x="288" y="234"/>
                    <a:pt x="288" y="237"/>
                  </a:cubicBezTo>
                  <a:cubicBezTo>
                    <a:pt x="295" y="239"/>
                    <a:pt x="301" y="240"/>
                    <a:pt x="308" y="242"/>
                  </a:cubicBezTo>
                  <a:cubicBezTo>
                    <a:pt x="309" y="254"/>
                    <a:pt x="308" y="267"/>
                    <a:pt x="310" y="279"/>
                  </a:cubicBezTo>
                  <a:cubicBezTo>
                    <a:pt x="314" y="286"/>
                    <a:pt x="322" y="290"/>
                    <a:pt x="327" y="296"/>
                  </a:cubicBezTo>
                  <a:cubicBezTo>
                    <a:pt x="321" y="298"/>
                    <a:pt x="315" y="301"/>
                    <a:pt x="309" y="300"/>
                  </a:cubicBezTo>
                  <a:cubicBezTo>
                    <a:pt x="302" y="295"/>
                    <a:pt x="297" y="288"/>
                    <a:pt x="290" y="284"/>
                  </a:cubicBezTo>
                  <a:cubicBezTo>
                    <a:pt x="285" y="286"/>
                    <a:pt x="281" y="289"/>
                    <a:pt x="277" y="291"/>
                  </a:cubicBezTo>
                  <a:cubicBezTo>
                    <a:pt x="274" y="292"/>
                    <a:pt x="269" y="292"/>
                    <a:pt x="267" y="292"/>
                  </a:cubicBezTo>
                  <a:cubicBezTo>
                    <a:pt x="265" y="281"/>
                    <a:pt x="262" y="271"/>
                    <a:pt x="257" y="262"/>
                  </a:cubicBezTo>
                  <a:cubicBezTo>
                    <a:pt x="243" y="270"/>
                    <a:pt x="227" y="279"/>
                    <a:pt x="219" y="294"/>
                  </a:cubicBezTo>
                  <a:cubicBezTo>
                    <a:pt x="208" y="315"/>
                    <a:pt x="206" y="339"/>
                    <a:pt x="200" y="362"/>
                  </a:cubicBezTo>
                  <a:cubicBezTo>
                    <a:pt x="189" y="365"/>
                    <a:pt x="179" y="371"/>
                    <a:pt x="170" y="377"/>
                  </a:cubicBezTo>
                  <a:cubicBezTo>
                    <a:pt x="162" y="371"/>
                    <a:pt x="153" y="366"/>
                    <a:pt x="149" y="357"/>
                  </a:cubicBezTo>
                  <a:cubicBezTo>
                    <a:pt x="139" y="339"/>
                    <a:pt x="128" y="321"/>
                    <a:pt x="124" y="301"/>
                  </a:cubicBezTo>
                  <a:cubicBezTo>
                    <a:pt x="122" y="287"/>
                    <a:pt x="107" y="283"/>
                    <a:pt x="100" y="273"/>
                  </a:cubicBezTo>
                  <a:cubicBezTo>
                    <a:pt x="92" y="263"/>
                    <a:pt x="86" y="251"/>
                    <a:pt x="79" y="239"/>
                  </a:cubicBezTo>
                  <a:cubicBezTo>
                    <a:pt x="73" y="244"/>
                    <a:pt x="67" y="249"/>
                    <a:pt x="61" y="254"/>
                  </a:cubicBezTo>
                  <a:cubicBezTo>
                    <a:pt x="52" y="206"/>
                    <a:pt x="65" y="157"/>
                    <a:pt x="49" y="110"/>
                  </a:cubicBezTo>
                  <a:cubicBezTo>
                    <a:pt x="46" y="104"/>
                    <a:pt x="42" y="98"/>
                    <a:pt x="39" y="92"/>
                  </a:cubicBezTo>
                  <a:cubicBezTo>
                    <a:pt x="38" y="86"/>
                    <a:pt x="34" y="81"/>
                    <a:pt x="29" y="78"/>
                  </a:cubicBezTo>
                  <a:cubicBezTo>
                    <a:pt x="25" y="74"/>
                    <a:pt x="22" y="70"/>
                    <a:pt x="18" y="65"/>
                  </a:cubicBezTo>
                  <a:cubicBezTo>
                    <a:pt x="0" y="47"/>
                    <a:pt x="19" y="22"/>
                    <a:pt x="1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Freeform 257"/>
            <p:cNvSpPr/>
            <p:nvPr/>
          </p:nvSpPr>
          <p:spPr bwMode="auto">
            <a:xfrm>
              <a:off x="3778856" y="3968001"/>
              <a:ext cx="714184" cy="369430"/>
            </a:xfrm>
            <a:custGeom>
              <a:avLst/>
              <a:gdLst>
                <a:gd name="T0" fmla="*/ 246257 w 296"/>
                <a:gd name="T1" fmla="*/ 0 h 163"/>
                <a:gd name="T2" fmla="*/ 390493 w 296"/>
                <a:gd name="T3" fmla="*/ 16525 h 163"/>
                <a:gd name="T4" fmla="*/ 548802 w 296"/>
                <a:gd name="T5" fmla="*/ 66098 h 163"/>
                <a:gd name="T6" fmla="*/ 682484 w 296"/>
                <a:gd name="T7" fmla="*/ 39659 h 163"/>
                <a:gd name="T8" fmla="*/ 742289 w 296"/>
                <a:gd name="T9" fmla="*/ 148721 h 163"/>
                <a:gd name="T10" fmla="*/ 833756 w 296"/>
                <a:gd name="T11" fmla="*/ 152026 h 163"/>
                <a:gd name="T12" fmla="*/ 858382 w 296"/>
                <a:gd name="T13" fmla="*/ 181771 h 163"/>
                <a:gd name="T14" fmla="*/ 935777 w 296"/>
                <a:gd name="T15" fmla="*/ 188380 h 163"/>
                <a:gd name="T16" fmla="*/ 995583 w 296"/>
                <a:gd name="T17" fmla="*/ 241259 h 163"/>
                <a:gd name="T18" fmla="*/ 1041316 w 296"/>
                <a:gd name="T19" fmla="*/ 389981 h 163"/>
                <a:gd name="T20" fmla="*/ 865418 w 296"/>
                <a:gd name="T21" fmla="*/ 472604 h 163"/>
                <a:gd name="T22" fmla="*/ 745807 w 296"/>
                <a:gd name="T23" fmla="*/ 528787 h 163"/>
                <a:gd name="T24" fmla="*/ 717664 w 296"/>
                <a:gd name="T25" fmla="*/ 462689 h 163"/>
                <a:gd name="T26" fmla="*/ 671930 w 296"/>
                <a:gd name="T27" fmla="*/ 475909 h 163"/>
                <a:gd name="T28" fmla="*/ 605089 w 296"/>
                <a:gd name="T29" fmla="*/ 462689 h 163"/>
                <a:gd name="T30" fmla="*/ 520658 w 296"/>
                <a:gd name="T31" fmla="*/ 475909 h 163"/>
                <a:gd name="T32" fmla="*/ 334206 w 296"/>
                <a:gd name="T33" fmla="*/ 416420 h 163"/>
                <a:gd name="T34" fmla="*/ 284955 w 296"/>
                <a:gd name="T35" fmla="*/ 475909 h 163"/>
                <a:gd name="T36" fmla="*/ 200524 w 296"/>
                <a:gd name="T37" fmla="*/ 465994 h 163"/>
                <a:gd name="T38" fmla="*/ 102021 w 296"/>
                <a:gd name="T39" fmla="*/ 538702 h 163"/>
                <a:gd name="T40" fmla="*/ 3518 w 296"/>
                <a:gd name="T41" fmla="*/ 446164 h 163"/>
                <a:gd name="T42" fmla="*/ 14072 w 296"/>
                <a:gd name="T43" fmla="*/ 399895 h 163"/>
                <a:gd name="T44" fmla="*/ 0 w 296"/>
                <a:gd name="T45" fmla="*/ 353626 h 163"/>
                <a:gd name="T46" fmla="*/ 133682 w 296"/>
                <a:gd name="T47" fmla="*/ 337102 h 163"/>
                <a:gd name="T48" fmla="*/ 228667 w 296"/>
                <a:gd name="T49" fmla="*/ 251174 h 163"/>
                <a:gd name="T50" fmla="*/ 186452 w 296"/>
                <a:gd name="T51" fmla="*/ 171856 h 163"/>
                <a:gd name="T52" fmla="*/ 182934 w 296"/>
                <a:gd name="T53" fmla="*/ 46269 h 163"/>
                <a:gd name="T54" fmla="*/ 246257 w 296"/>
                <a:gd name="T55" fmla="*/ 0 h 16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96"/>
                <a:gd name="T85" fmla="*/ 0 h 163"/>
                <a:gd name="T86" fmla="*/ 296 w 296"/>
                <a:gd name="T87" fmla="*/ 163 h 16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96" h="163">
                  <a:moveTo>
                    <a:pt x="70" y="0"/>
                  </a:moveTo>
                  <a:cubicBezTo>
                    <a:pt x="84" y="0"/>
                    <a:pt x="97" y="2"/>
                    <a:pt x="111" y="5"/>
                  </a:cubicBezTo>
                  <a:cubicBezTo>
                    <a:pt x="124" y="15"/>
                    <a:pt x="141" y="16"/>
                    <a:pt x="156" y="20"/>
                  </a:cubicBezTo>
                  <a:cubicBezTo>
                    <a:pt x="168" y="17"/>
                    <a:pt x="181" y="11"/>
                    <a:pt x="194" y="12"/>
                  </a:cubicBezTo>
                  <a:cubicBezTo>
                    <a:pt x="198" y="24"/>
                    <a:pt x="202" y="37"/>
                    <a:pt x="211" y="45"/>
                  </a:cubicBezTo>
                  <a:cubicBezTo>
                    <a:pt x="219" y="51"/>
                    <a:pt x="228" y="47"/>
                    <a:pt x="237" y="46"/>
                  </a:cubicBezTo>
                  <a:cubicBezTo>
                    <a:pt x="239" y="49"/>
                    <a:pt x="242" y="52"/>
                    <a:pt x="244" y="55"/>
                  </a:cubicBezTo>
                  <a:cubicBezTo>
                    <a:pt x="251" y="56"/>
                    <a:pt x="259" y="56"/>
                    <a:pt x="266" y="57"/>
                  </a:cubicBezTo>
                  <a:cubicBezTo>
                    <a:pt x="269" y="65"/>
                    <a:pt x="275" y="70"/>
                    <a:pt x="283" y="73"/>
                  </a:cubicBezTo>
                  <a:cubicBezTo>
                    <a:pt x="280" y="89"/>
                    <a:pt x="287" y="105"/>
                    <a:pt x="296" y="118"/>
                  </a:cubicBezTo>
                  <a:cubicBezTo>
                    <a:pt x="277" y="121"/>
                    <a:pt x="264" y="137"/>
                    <a:pt x="246" y="143"/>
                  </a:cubicBezTo>
                  <a:cubicBezTo>
                    <a:pt x="235" y="149"/>
                    <a:pt x="223" y="154"/>
                    <a:pt x="212" y="160"/>
                  </a:cubicBezTo>
                  <a:cubicBezTo>
                    <a:pt x="210" y="153"/>
                    <a:pt x="207" y="146"/>
                    <a:pt x="204" y="140"/>
                  </a:cubicBezTo>
                  <a:cubicBezTo>
                    <a:pt x="199" y="140"/>
                    <a:pt x="195" y="142"/>
                    <a:pt x="191" y="144"/>
                  </a:cubicBezTo>
                  <a:cubicBezTo>
                    <a:pt x="185" y="143"/>
                    <a:pt x="178" y="141"/>
                    <a:pt x="172" y="140"/>
                  </a:cubicBezTo>
                  <a:cubicBezTo>
                    <a:pt x="165" y="143"/>
                    <a:pt x="155" y="152"/>
                    <a:pt x="148" y="144"/>
                  </a:cubicBezTo>
                  <a:cubicBezTo>
                    <a:pt x="133" y="130"/>
                    <a:pt x="112" y="134"/>
                    <a:pt x="95" y="126"/>
                  </a:cubicBezTo>
                  <a:cubicBezTo>
                    <a:pt x="83" y="119"/>
                    <a:pt x="84" y="137"/>
                    <a:pt x="81" y="144"/>
                  </a:cubicBezTo>
                  <a:cubicBezTo>
                    <a:pt x="73" y="142"/>
                    <a:pt x="65" y="138"/>
                    <a:pt x="57" y="141"/>
                  </a:cubicBezTo>
                  <a:cubicBezTo>
                    <a:pt x="46" y="146"/>
                    <a:pt x="38" y="155"/>
                    <a:pt x="29" y="163"/>
                  </a:cubicBezTo>
                  <a:cubicBezTo>
                    <a:pt x="21" y="152"/>
                    <a:pt x="11" y="143"/>
                    <a:pt x="1" y="135"/>
                  </a:cubicBezTo>
                  <a:cubicBezTo>
                    <a:pt x="2" y="130"/>
                    <a:pt x="3" y="126"/>
                    <a:pt x="4" y="121"/>
                  </a:cubicBezTo>
                  <a:cubicBezTo>
                    <a:pt x="2" y="116"/>
                    <a:pt x="1" y="112"/>
                    <a:pt x="0" y="107"/>
                  </a:cubicBezTo>
                  <a:cubicBezTo>
                    <a:pt x="12" y="105"/>
                    <a:pt x="25" y="106"/>
                    <a:pt x="38" y="102"/>
                  </a:cubicBezTo>
                  <a:cubicBezTo>
                    <a:pt x="48" y="95"/>
                    <a:pt x="57" y="86"/>
                    <a:pt x="65" y="76"/>
                  </a:cubicBezTo>
                  <a:cubicBezTo>
                    <a:pt x="68" y="66"/>
                    <a:pt x="56" y="61"/>
                    <a:pt x="53" y="52"/>
                  </a:cubicBezTo>
                  <a:cubicBezTo>
                    <a:pt x="51" y="40"/>
                    <a:pt x="45" y="26"/>
                    <a:pt x="52" y="14"/>
                  </a:cubicBezTo>
                  <a:cubicBezTo>
                    <a:pt x="60" y="12"/>
                    <a:pt x="65" y="6"/>
                    <a:pt x="70" y="0"/>
                  </a:cubicBezTo>
                  <a:close/>
                </a:path>
              </a:pathLst>
            </a:custGeom>
            <a:solidFill>
              <a:srgbClr val="01A145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42" name="Freeform 258"/>
            <p:cNvSpPr/>
            <p:nvPr/>
          </p:nvSpPr>
          <p:spPr bwMode="auto">
            <a:xfrm>
              <a:off x="3411953" y="4644126"/>
              <a:ext cx="730540" cy="473598"/>
            </a:xfrm>
            <a:custGeom>
              <a:avLst/>
              <a:gdLst>
                <a:gd name="T0" fmla="*/ 230 w 303"/>
                <a:gd name="T1" fmla="*/ 18 h 209"/>
                <a:gd name="T2" fmla="*/ 264 w 303"/>
                <a:gd name="T3" fmla="*/ 0 h 209"/>
                <a:gd name="T4" fmla="*/ 268 w 303"/>
                <a:gd name="T5" fmla="*/ 35 h 209"/>
                <a:gd name="T6" fmla="*/ 257 w 303"/>
                <a:gd name="T7" fmla="*/ 66 h 209"/>
                <a:gd name="T8" fmla="*/ 277 w 303"/>
                <a:gd name="T9" fmla="*/ 62 h 209"/>
                <a:gd name="T10" fmla="*/ 283 w 303"/>
                <a:gd name="T11" fmla="*/ 78 h 209"/>
                <a:gd name="T12" fmla="*/ 303 w 303"/>
                <a:gd name="T13" fmla="*/ 79 h 209"/>
                <a:gd name="T14" fmla="*/ 279 w 303"/>
                <a:gd name="T15" fmla="*/ 123 h 209"/>
                <a:gd name="T16" fmla="*/ 276 w 303"/>
                <a:gd name="T17" fmla="*/ 154 h 209"/>
                <a:gd name="T18" fmla="*/ 253 w 303"/>
                <a:gd name="T19" fmla="*/ 167 h 209"/>
                <a:gd name="T20" fmla="*/ 249 w 303"/>
                <a:gd name="T21" fmla="*/ 168 h 209"/>
                <a:gd name="T22" fmla="*/ 250 w 303"/>
                <a:gd name="T23" fmla="*/ 179 h 209"/>
                <a:gd name="T24" fmla="*/ 242 w 303"/>
                <a:gd name="T25" fmla="*/ 183 h 209"/>
                <a:gd name="T26" fmla="*/ 233 w 303"/>
                <a:gd name="T27" fmla="*/ 195 h 209"/>
                <a:gd name="T28" fmla="*/ 219 w 303"/>
                <a:gd name="T29" fmla="*/ 205 h 209"/>
                <a:gd name="T30" fmla="*/ 216 w 303"/>
                <a:gd name="T31" fmla="*/ 207 h 209"/>
                <a:gd name="T32" fmla="*/ 194 w 303"/>
                <a:gd name="T33" fmla="*/ 209 h 209"/>
                <a:gd name="T34" fmla="*/ 162 w 303"/>
                <a:gd name="T35" fmla="*/ 193 h 209"/>
                <a:gd name="T36" fmla="*/ 146 w 303"/>
                <a:gd name="T37" fmla="*/ 206 h 209"/>
                <a:gd name="T38" fmla="*/ 105 w 303"/>
                <a:gd name="T39" fmla="*/ 199 h 209"/>
                <a:gd name="T40" fmla="*/ 89 w 303"/>
                <a:gd name="T41" fmla="*/ 177 h 209"/>
                <a:gd name="T42" fmla="*/ 88 w 303"/>
                <a:gd name="T43" fmla="*/ 147 h 209"/>
                <a:gd name="T44" fmla="*/ 42 w 303"/>
                <a:gd name="T45" fmla="*/ 134 h 209"/>
                <a:gd name="T46" fmla="*/ 62 w 303"/>
                <a:gd name="T47" fmla="*/ 123 h 209"/>
                <a:gd name="T48" fmla="*/ 62 w 303"/>
                <a:gd name="T49" fmla="*/ 105 h 209"/>
                <a:gd name="T50" fmla="*/ 26 w 303"/>
                <a:gd name="T51" fmla="*/ 98 h 209"/>
                <a:gd name="T52" fmla="*/ 16 w 303"/>
                <a:gd name="T53" fmla="*/ 85 h 209"/>
                <a:gd name="T54" fmla="*/ 3 w 303"/>
                <a:gd name="T55" fmla="*/ 83 h 209"/>
                <a:gd name="T56" fmla="*/ 0 w 303"/>
                <a:gd name="T57" fmla="*/ 73 h 209"/>
                <a:gd name="T58" fmla="*/ 22 w 303"/>
                <a:gd name="T59" fmla="*/ 54 h 209"/>
                <a:gd name="T60" fmla="*/ 77 w 303"/>
                <a:gd name="T61" fmla="*/ 74 h 209"/>
                <a:gd name="T62" fmla="*/ 110 w 303"/>
                <a:gd name="T63" fmla="*/ 66 h 209"/>
                <a:gd name="T64" fmla="*/ 102 w 303"/>
                <a:gd name="T65" fmla="*/ 35 h 209"/>
                <a:gd name="T66" fmla="*/ 141 w 303"/>
                <a:gd name="T67" fmla="*/ 53 h 209"/>
                <a:gd name="T68" fmla="*/ 143 w 303"/>
                <a:gd name="T69" fmla="*/ 49 h 209"/>
                <a:gd name="T70" fmla="*/ 147 w 303"/>
                <a:gd name="T71" fmla="*/ 41 h 209"/>
                <a:gd name="T72" fmla="*/ 162 w 303"/>
                <a:gd name="T73" fmla="*/ 41 h 209"/>
                <a:gd name="T74" fmla="*/ 163 w 303"/>
                <a:gd name="T75" fmla="*/ 39 h 209"/>
                <a:gd name="T76" fmla="*/ 166 w 303"/>
                <a:gd name="T77" fmla="*/ 36 h 209"/>
                <a:gd name="T78" fmla="*/ 198 w 303"/>
                <a:gd name="T79" fmla="*/ 17 h 209"/>
                <a:gd name="T80" fmla="*/ 207 w 303"/>
                <a:gd name="T81" fmla="*/ 23 h 209"/>
                <a:gd name="T82" fmla="*/ 219 w 303"/>
                <a:gd name="T83" fmla="*/ 12 h 209"/>
                <a:gd name="T84" fmla="*/ 230 w 303"/>
                <a:gd name="T85" fmla="*/ 1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3" h="209">
                  <a:moveTo>
                    <a:pt x="230" y="18"/>
                  </a:moveTo>
                  <a:cubicBezTo>
                    <a:pt x="241" y="11"/>
                    <a:pt x="252" y="5"/>
                    <a:pt x="264" y="0"/>
                  </a:cubicBezTo>
                  <a:cubicBezTo>
                    <a:pt x="267" y="11"/>
                    <a:pt x="275" y="24"/>
                    <a:pt x="268" y="35"/>
                  </a:cubicBezTo>
                  <a:cubicBezTo>
                    <a:pt x="263" y="45"/>
                    <a:pt x="259" y="55"/>
                    <a:pt x="257" y="66"/>
                  </a:cubicBezTo>
                  <a:cubicBezTo>
                    <a:pt x="264" y="65"/>
                    <a:pt x="270" y="63"/>
                    <a:pt x="277" y="62"/>
                  </a:cubicBezTo>
                  <a:cubicBezTo>
                    <a:pt x="280" y="67"/>
                    <a:pt x="281" y="73"/>
                    <a:pt x="283" y="78"/>
                  </a:cubicBezTo>
                  <a:cubicBezTo>
                    <a:pt x="290" y="78"/>
                    <a:pt x="296" y="79"/>
                    <a:pt x="303" y="79"/>
                  </a:cubicBezTo>
                  <a:cubicBezTo>
                    <a:pt x="301" y="97"/>
                    <a:pt x="294" y="113"/>
                    <a:pt x="279" y="123"/>
                  </a:cubicBezTo>
                  <a:cubicBezTo>
                    <a:pt x="278" y="133"/>
                    <a:pt x="279" y="144"/>
                    <a:pt x="276" y="154"/>
                  </a:cubicBezTo>
                  <a:cubicBezTo>
                    <a:pt x="269" y="159"/>
                    <a:pt x="261" y="163"/>
                    <a:pt x="253" y="167"/>
                  </a:cubicBezTo>
                  <a:cubicBezTo>
                    <a:pt x="252" y="167"/>
                    <a:pt x="250" y="168"/>
                    <a:pt x="249" y="168"/>
                  </a:cubicBezTo>
                  <a:cubicBezTo>
                    <a:pt x="249" y="171"/>
                    <a:pt x="250" y="176"/>
                    <a:pt x="250" y="179"/>
                  </a:cubicBezTo>
                  <a:cubicBezTo>
                    <a:pt x="248" y="180"/>
                    <a:pt x="244" y="182"/>
                    <a:pt x="242" y="183"/>
                  </a:cubicBezTo>
                  <a:cubicBezTo>
                    <a:pt x="239" y="187"/>
                    <a:pt x="236" y="191"/>
                    <a:pt x="233" y="195"/>
                  </a:cubicBezTo>
                  <a:cubicBezTo>
                    <a:pt x="228" y="198"/>
                    <a:pt x="224" y="202"/>
                    <a:pt x="219" y="205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09" y="204"/>
                    <a:pt x="201" y="207"/>
                    <a:pt x="194" y="209"/>
                  </a:cubicBezTo>
                  <a:cubicBezTo>
                    <a:pt x="183" y="204"/>
                    <a:pt x="173" y="198"/>
                    <a:pt x="162" y="193"/>
                  </a:cubicBezTo>
                  <a:cubicBezTo>
                    <a:pt x="157" y="197"/>
                    <a:pt x="151" y="202"/>
                    <a:pt x="146" y="206"/>
                  </a:cubicBezTo>
                  <a:cubicBezTo>
                    <a:pt x="132" y="205"/>
                    <a:pt x="117" y="206"/>
                    <a:pt x="105" y="199"/>
                  </a:cubicBezTo>
                  <a:cubicBezTo>
                    <a:pt x="97" y="194"/>
                    <a:pt x="87" y="188"/>
                    <a:pt x="89" y="177"/>
                  </a:cubicBezTo>
                  <a:cubicBezTo>
                    <a:pt x="89" y="167"/>
                    <a:pt x="95" y="156"/>
                    <a:pt x="88" y="147"/>
                  </a:cubicBezTo>
                  <a:cubicBezTo>
                    <a:pt x="74" y="137"/>
                    <a:pt x="52" y="150"/>
                    <a:pt x="42" y="134"/>
                  </a:cubicBezTo>
                  <a:cubicBezTo>
                    <a:pt x="45" y="125"/>
                    <a:pt x="55" y="125"/>
                    <a:pt x="62" y="123"/>
                  </a:cubicBezTo>
                  <a:cubicBezTo>
                    <a:pt x="62" y="117"/>
                    <a:pt x="62" y="111"/>
                    <a:pt x="62" y="105"/>
                  </a:cubicBezTo>
                  <a:cubicBezTo>
                    <a:pt x="51" y="98"/>
                    <a:pt x="37" y="103"/>
                    <a:pt x="26" y="98"/>
                  </a:cubicBezTo>
                  <a:cubicBezTo>
                    <a:pt x="22" y="94"/>
                    <a:pt x="19" y="90"/>
                    <a:pt x="16" y="85"/>
                  </a:cubicBezTo>
                  <a:cubicBezTo>
                    <a:pt x="12" y="84"/>
                    <a:pt x="7" y="84"/>
                    <a:pt x="3" y="83"/>
                  </a:cubicBezTo>
                  <a:cubicBezTo>
                    <a:pt x="2" y="80"/>
                    <a:pt x="1" y="76"/>
                    <a:pt x="0" y="73"/>
                  </a:cubicBezTo>
                  <a:cubicBezTo>
                    <a:pt x="8" y="67"/>
                    <a:pt x="15" y="61"/>
                    <a:pt x="22" y="54"/>
                  </a:cubicBezTo>
                  <a:cubicBezTo>
                    <a:pt x="41" y="58"/>
                    <a:pt x="61" y="62"/>
                    <a:pt x="77" y="74"/>
                  </a:cubicBezTo>
                  <a:cubicBezTo>
                    <a:pt x="89" y="82"/>
                    <a:pt x="102" y="76"/>
                    <a:pt x="110" y="66"/>
                  </a:cubicBezTo>
                  <a:cubicBezTo>
                    <a:pt x="102" y="58"/>
                    <a:pt x="101" y="47"/>
                    <a:pt x="102" y="35"/>
                  </a:cubicBezTo>
                  <a:cubicBezTo>
                    <a:pt x="115" y="41"/>
                    <a:pt x="127" y="48"/>
                    <a:pt x="141" y="53"/>
                  </a:cubicBezTo>
                  <a:cubicBezTo>
                    <a:pt x="141" y="52"/>
                    <a:pt x="142" y="50"/>
                    <a:pt x="143" y="49"/>
                  </a:cubicBezTo>
                  <a:cubicBezTo>
                    <a:pt x="144" y="47"/>
                    <a:pt x="146" y="43"/>
                    <a:pt x="147" y="41"/>
                  </a:cubicBezTo>
                  <a:cubicBezTo>
                    <a:pt x="152" y="42"/>
                    <a:pt x="157" y="42"/>
                    <a:pt x="162" y="41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4" y="38"/>
                    <a:pt x="165" y="36"/>
                    <a:pt x="166" y="36"/>
                  </a:cubicBezTo>
                  <a:cubicBezTo>
                    <a:pt x="177" y="30"/>
                    <a:pt x="187" y="24"/>
                    <a:pt x="198" y="17"/>
                  </a:cubicBezTo>
                  <a:cubicBezTo>
                    <a:pt x="200" y="18"/>
                    <a:pt x="205" y="21"/>
                    <a:pt x="207" y="23"/>
                  </a:cubicBezTo>
                  <a:cubicBezTo>
                    <a:pt x="211" y="19"/>
                    <a:pt x="215" y="16"/>
                    <a:pt x="219" y="12"/>
                  </a:cubicBezTo>
                  <a:cubicBezTo>
                    <a:pt x="223" y="14"/>
                    <a:pt x="226" y="16"/>
                    <a:pt x="230" y="1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Freeform 259"/>
            <p:cNvSpPr/>
            <p:nvPr/>
          </p:nvSpPr>
          <p:spPr bwMode="auto">
            <a:xfrm>
              <a:off x="914400" y="2115000"/>
              <a:ext cx="1873709" cy="1369626"/>
            </a:xfrm>
            <a:custGeom>
              <a:avLst/>
              <a:gdLst>
                <a:gd name="T0" fmla="*/ 520 w 776"/>
                <a:gd name="T1" fmla="*/ 26 h 606"/>
                <a:gd name="T2" fmla="*/ 551 w 776"/>
                <a:gd name="T3" fmla="*/ 5 h 606"/>
                <a:gd name="T4" fmla="*/ 553 w 776"/>
                <a:gd name="T5" fmla="*/ 26 h 606"/>
                <a:gd name="T6" fmla="*/ 611 w 776"/>
                <a:gd name="T7" fmla="*/ 78 h 606"/>
                <a:gd name="T8" fmla="*/ 627 w 776"/>
                <a:gd name="T9" fmla="*/ 118 h 606"/>
                <a:gd name="T10" fmla="*/ 617 w 776"/>
                <a:gd name="T11" fmla="*/ 166 h 606"/>
                <a:gd name="T12" fmla="*/ 617 w 776"/>
                <a:gd name="T13" fmla="*/ 166 h 606"/>
                <a:gd name="T14" fmla="*/ 615 w 776"/>
                <a:gd name="T15" fmla="*/ 168 h 606"/>
                <a:gd name="T16" fmla="*/ 610 w 776"/>
                <a:gd name="T17" fmla="*/ 173 h 606"/>
                <a:gd name="T18" fmla="*/ 610 w 776"/>
                <a:gd name="T19" fmla="*/ 195 h 606"/>
                <a:gd name="T20" fmla="*/ 695 w 776"/>
                <a:gd name="T21" fmla="*/ 223 h 606"/>
                <a:gd name="T22" fmla="*/ 753 w 776"/>
                <a:gd name="T23" fmla="*/ 270 h 606"/>
                <a:gd name="T24" fmla="*/ 776 w 776"/>
                <a:gd name="T25" fmla="*/ 324 h 606"/>
                <a:gd name="T26" fmla="*/ 762 w 776"/>
                <a:gd name="T27" fmla="*/ 361 h 606"/>
                <a:gd name="T28" fmla="*/ 713 w 776"/>
                <a:gd name="T29" fmla="*/ 374 h 606"/>
                <a:gd name="T30" fmla="*/ 708 w 776"/>
                <a:gd name="T31" fmla="*/ 379 h 606"/>
                <a:gd name="T32" fmla="*/ 678 w 776"/>
                <a:gd name="T33" fmla="*/ 413 h 606"/>
                <a:gd name="T34" fmla="*/ 674 w 776"/>
                <a:gd name="T35" fmla="*/ 416 h 606"/>
                <a:gd name="T36" fmla="*/ 649 w 776"/>
                <a:gd name="T37" fmla="*/ 417 h 606"/>
                <a:gd name="T38" fmla="*/ 642 w 776"/>
                <a:gd name="T39" fmla="*/ 478 h 606"/>
                <a:gd name="T40" fmla="*/ 590 w 776"/>
                <a:gd name="T41" fmla="*/ 488 h 606"/>
                <a:gd name="T42" fmla="*/ 542 w 776"/>
                <a:gd name="T43" fmla="*/ 500 h 606"/>
                <a:gd name="T44" fmla="*/ 546 w 776"/>
                <a:gd name="T45" fmla="*/ 532 h 606"/>
                <a:gd name="T46" fmla="*/ 571 w 776"/>
                <a:gd name="T47" fmla="*/ 566 h 606"/>
                <a:gd name="T48" fmla="*/ 548 w 776"/>
                <a:gd name="T49" fmla="*/ 577 h 606"/>
                <a:gd name="T50" fmla="*/ 555 w 776"/>
                <a:gd name="T51" fmla="*/ 606 h 606"/>
                <a:gd name="T52" fmla="*/ 479 w 776"/>
                <a:gd name="T53" fmla="*/ 583 h 606"/>
                <a:gd name="T54" fmla="*/ 394 w 776"/>
                <a:gd name="T55" fmla="*/ 572 h 606"/>
                <a:gd name="T56" fmla="*/ 366 w 776"/>
                <a:gd name="T57" fmla="*/ 588 h 606"/>
                <a:gd name="T58" fmla="*/ 326 w 776"/>
                <a:gd name="T59" fmla="*/ 584 h 606"/>
                <a:gd name="T60" fmla="*/ 282 w 776"/>
                <a:gd name="T61" fmla="*/ 588 h 606"/>
                <a:gd name="T62" fmla="*/ 262 w 776"/>
                <a:gd name="T63" fmla="*/ 567 h 606"/>
                <a:gd name="T64" fmla="*/ 218 w 776"/>
                <a:gd name="T65" fmla="*/ 574 h 606"/>
                <a:gd name="T66" fmla="*/ 180 w 776"/>
                <a:gd name="T67" fmla="*/ 560 h 606"/>
                <a:gd name="T68" fmla="*/ 174 w 776"/>
                <a:gd name="T69" fmla="*/ 556 h 606"/>
                <a:gd name="T70" fmla="*/ 161 w 776"/>
                <a:gd name="T71" fmla="*/ 566 h 606"/>
                <a:gd name="T72" fmla="*/ 134 w 776"/>
                <a:gd name="T73" fmla="*/ 589 h 606"/>
                <a:gd name="T74" fmla="*/ 105 w 776"/>
                <a:gd name="T75" fmla="*/ 576 h 606"/>
                <a:gd name="T76" fmla="*/ 92 w 776"/>
                <a:gd name="T77" fmla="*/ 526 h 606"/>
                <a:gd name="T78" fmla="*/ 38 w 776"/>
                <a:gd name="T79" fmla="*/ 484 h 606"/>
                <a:gd name="T80" fmla="*/ 38 w 776"/>
                <a:gd name="T81" fmla="*/ 456 h 606"/>
                <a:gd name="T82" fmla="*/ 20 w 776"/>
                <a:gd name="T83" fmla="*/ 428 h 606"/>
                <a:gd name="T84" fmla="*/ 24 w 776"/>
                <a:gd name="T85" fmla="*/ 356 h 606"/>
                <a:gd name="T86" fmla="*/ 0 w 776"/>
                <a:gd name="T87" fmla="*/ 339 h 606"/>
                <a:gd name="T88" fmla="*/ 15 w 776"/>
                <a:gd name="T89" fmla="*/ 301 h 606"/>
                <a:gd name="T90" fmla="*/ 70 w 776"/>
                <a:gd name="T91" fmla="*/ 285 h 606"/>
                <a:gd name="T92" fmla="*/ 111 w 776"/>
                <a:gd name="T93" fmla="*/ 300 h 606"/>
                <a:gd name="T94" fmla="*/ 114 w 776"/>
                <a:gd name="T95" fmla="*/ 296 h 606"/>
                <a:gd name="T96" fmla="*/ 117 w 776"/>
                <a:gd name="T97" fmla="*/ 292 h 606"/>
                <a:gd name="T98" fmla="*/ 134 w 776"/>
                <a:gd name="T99" fmla="*/ 281 h 606"/>
                <a:gd name="T100" fmla="*/ 186 w 776"/>
                <a:gd name="T101" fmla="*/ 272 h 606"/>
                <a:gd name="T102" fmla="*/ 253 w 776"/>
                <a:gd name="T103" fmla="*/ 255 h 606"/>
                <a:gd name="T104" fmla="*/ 264 w 776"/>
                <a:gd name="T105" fmla="*/ 232 h 606"/>
                <a:gd name="T106" fmla="*/ 284 w 776"/>
                <a:gd name="T107" fmla="*/ 213 h 606"/>
                <a:gd name="T108" fmla="*/ 292 w 776"/>
                <a:gd name="T109" fmla="*/ 208 h 606"/>
                <a:gd name="T110" fmla="*/ 294 w 776"/>
                <a:gd name="T111" fmla="*/ 136 h 606"/>
                <a:gd name="T112" fmla="*/ 347 w 776"/>
                <a:gd name="T113" fmla="*/ 142 h 606"/>
                <a:gd name="T114" fmla="*/ 365 w 776"/>
                <a:gd name="T115" fmla="*/ 139 h 606"/>
                <a:gd name="T116" fmla="*/ 404 w 776"/>
                <a:gd name="T117" fmla="*/ 69 h 606"/>
                <a:gd name="T118" fmla="*/ 481 w 776"/>
                <a:gd name="T119" fmla="*/ 83 h 606"/>
                <a:gd name="T120" fmla="*/ 489 w 776"/>
                <a:gd name="T121" fmla="*/ 36 h 606"/>
                <a:gd name="T122" fmla="*/ 520 w 776"/>
                <a:gd name="T123" fmla="*/ 2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6" h="606">
                  <a:moveTo>
                    <a:pt x="520" y="26"/>
                  </a:moveTo>
                  <a:cubicBezTo>
                    <a:pt x="530" y="18"/>
                    <a:pt x="535" y="0"/>
                    <a:pt x="551" y="5"/>
                  </a:cubicBezTo>
                  <a:cubicBezTo>
                    <a:pt x="551" y="12"/>
                    <a:pt x="551" y="19"/>
                    <a:pt x="553" y="26"/>
                  </a:cubicBezTo>
                  <a:cubicBezTo>
                    <a:pt x="563" y="52"/>
                    <a:pt x="586" y="68"/>
                    <a:pt x="611" y="78"/>
                  </a:cubicBezTo>
                  <a:cubicBezTo>
                    <a:pt x="615" y="92"/>
                    <a:pt x="622" y="105"/>
                    <a:pt x="627" y="118"/>
                  </a:cubicBezTo>
                  <a:cubicBezTo>
                    <a:pt x="635" y="135"/>
                    <a:pt x="623" y="151"/>
                    <a:pt x="617" y="166"/>
                  </a:cubicBezTo>
                  <a:cubicBezTo>
                    <a:pt x="617" y="166"/>
                    <a:pt x="617" y="166"/>
                    <a:pt x="617" y="166"/>
                  </a:cubicBezTo>
                  <a:cubicBezTo>
                    <a:pt x="615" y="168"/>
                    <a:pt x="615" y="168"/>
                    <a:pt x="615" y="168"/>
                  </a:cubicBezTo>
                  <a:cubicBezTo>
                    <a:pt x="614" y="169"/>
                    <a:pt x="611" y="172"/>
                    <a:pt x="610" y="173"/>
                  </a:cubicBezTo>
                  <a:cubicBezTo>
                    <a:pt x="610" y="180"/>
                    <a:pt x="610" y="188"/>
                    <a:pt x="610" y="195"/>
                  </a:cubicBezTo>
                  <a:cubicBezTo>
                    <a:pt x="637" y="207"/>
                    <a:pt x="667" y="212"/>
                    <a:pt x="695" y="223"/>
                  </a:cubicBezTo>
                  <a:cubicBezTo>
                    <a:pt x="720" y="231"/>
                    <a:pt x="731" y="257"/>
                    <a:pt x="753" y="270"/>
                  </a:cubicBezTo>
                  <a:cubicBezTo>
                    <a:pt x="759" y="288"/>
                    <a:pt x="764" y="308"/>
                    <a:pt x="776" y="324"/>
                  </a:cubicBezTo>
                  <a:cubicBezTo>
                    <a:pt x="768" y="335"/>
                    <a:pt x="763" y="348"/>
                    <a:pt x="762" y="361"/>
                  </a:cubicBezTo>
                  <a:cubicBezTo>
                    <a:pt x="746" y="367"/>
                    <a:pt x="729" y="369"/>
                    <a:pt x="713" y="374"/>
                  </a:cubicBezTo>
                  <a:cubicBezTo>
                    <a:pt x="712" y="376"/>
                    <a:pt x="709" y="378"/>
                    <a:pt x="708" y="379"/>
                  </a:cubicBezTo>
                  <a:cubicBezTo>
                    <a:pt x="695" y="388"/>
                    <a:pt x="686" y="400"/>
                    <a:pt x="678" y="413"/>
                  </a:cubicBezTo>
                  <a:cubicBezTo>
                    <a:pt x="677" y="414"/>
                    <a:pt x="675" y="416"/>
                    <a:pt x="674" y="416"/>
                  </a:cubicBezTo>
                  <a:cubicBezTo>
                    <a:pt x="666" y="417"/>
                    <a:pt x="657" y="417"/>
                    <a:pt x="649" y="417"/>
                  </a:cubicBezTo>
                  <a:cubicBezTo>
                    <a:pt x="643" y="437"/>
                    <a:pt x="639" y="457"/>
                    <a:pt x="642" y="478"/>
                  </a:cubicBezTo>
                  <a:cubicBezTo>
                    <a:pt x="625" y="482"/>
                    <a:pt x="608" y="488"/>
                    <a:pt x="590" y="488"/>
                  </a:cubicBezTo>
                  <a:cubicBezTo>
                    <a:pt x="574" y="489"/>
                    <a:pt x="556" y="491"/>
                    <a:pt x="542" y="500"/>
                  </a:cubicBezTo>
                  <a:cubicBezTo>
                    <a:pt x="542" y="511"/>
                    <a:pt x="541" y="522"/>
                    <a:pt x="546" y="532"/>
                  </a:cubicBezTo>
                  <a:cubicBezTo>
                    <a:pt x="555" y="543"/>
                    <a:pt x="569" y="551"/>
                    <a:pt x="571" y="566"/>
                  </a:cubicBezTo>
                  <a:cubicBezTo>
                    <a:pt x="563" y="569"/>
                    <a:pt x="550" y="566"/>
                    <a:pt x="548" y="577"/>
                  </a:cubicBezTo>
                  <a:cubicBezTo>
                    <a:pt x="546" y="587"/>
                    <a:pt x="552" y="597"/>
                    <a:pt x="555" y="606"/>
                  </a:cubicBezTo>
                  <a:cubicBezTo>
                    <a:pt x="529" y="599"/>
                    <a:pt x="501" y="599"/>
                    <a:pt x="479" y="583"/>
                  </a:cubicBezTo>
                  <a:cubicBezTo>
                    <a:pt x="453" y="566"/>
                    <a:pt x="422" y="576"/>
                    <a:pt x="394" y="572"/>
                  </a:cubicBezTo>
                  <a:cubicBezTo>
                    <a:pt x="382" y="571"/>
                    <a:pt x="377" y="585"/>
                    <a:pt x="366" y="588"/>
                  </a:cubicBezTo>
                  <a:cubicBezTo>
                    <a:pt x="353" y="586"/>
                    <a:pt x="339" y="581"/>
                    <a:pt x="326" y="584"/>
                  </a:cubicBezTo>
                  <a:cubicBezTo>
                    <a:pt x="311" y="587"/>
                    <a:pt x="297" y="588"/>
                    <a:pt x="282" y="588"/>
                  </a:cubicBezTo>
                  <a:cubicBezTo>
                    <a:pt x="275" y="581"/>
                    <a:pt x="269" y="574"/>
                    <a:pt x="262" y="567"/>
                  </a:cubicBezTo>
                  <a:cubicBezTo>
                    <a:pt x="248" y="557"/>
                    <a:pt x="232" y="571"/>
                    <a:pt x="218" y="574"/>
                  </a:cubicBezTo>
                  <a:cubicBezTo>
                    <a:pt x="207" y="566"/>
                    <a:pt x="194" y="560"/>
                    <a:pt x="180" y="560"/>
                  </a:cubicBezTo>
                  <a:cubicBezTo>
                    <a:pt x="178" y="559"/>
                    <a:pt x="175" y="557"/>
                    <a:pt x="174" y="556"/>
                  </a:cubicBezTo>
                  <a:cubicBezTo>
                    <a:pt x="169" y="559"/>
                    <a:pt x="165" y="563"/>
                    <a:pt x="161" y="566"/>
                  </a:cubicBezTo>
                  <a:cubicBezTo>
                    <a:pt x="151" y="573"/>
                    <a:pt x="143" y="582"/>
                    <a:pt x="134" y="589"/>
                  </a:cubicBezTo>
                  <a:cubicBezTo>
                    <a:pt x="123" y="592"/>
                    <a:pt x="111" y="587"/>
                    <a:pt x="105" y="576"/>
                  </a:cubicBezTo>
                  <a:cubicBezTo>
                    <a:pt x="94" y="562"/>
                    <a:pt x="97" y="542"/>
                    <a:pt x="92" y="526"/>
                  </a:cubicBezTo>
                  <a:cubicBezTo>
                    <a:pt x="71" y="516"/>
                    <a:pt x="50" y="504"/>
                    <a:pt x="38" y="484"/>
                  </a:cubicBezTo>
                  <a:cubicBezTo>
                    <a:pt x="37" y="475"/>
                    <a:pt x="39" y="465"/>
                    <a:pt x="38" y="456"/>
                  </a:cubicBezTo>
                  <a:cubicBezTo>
                    <a:pt x="34" y="445"/>
                    <a:pt x="26" y="437"/>
                    <a:pt x="20" y="428"/>
                  </a:cubicBezTo>
                  <a:cubicBezTo>
                    <a:pt x="26" y="405"/>
                    <a:pt x="25" y="380"/>
                    <a:pt x="24" y="356"/>
                  </a:cubicBezTo>
                  <a:cubicBezTo>
                    <a:pt x="23" y="344"/>
                    <a:pt x="8" y="343"/>
                    <a:pt x="0" y="339"/>
                  </a:cubicBezTo>
                  <a:cubicBezTo>
                    <a:pt x="4" y="326"/>
                    <a:pt x="5" y="310"/>
                    <a:pt x="15" y="301"/>
                  </a:cubicBezTo>
                  <a:cubicBezTo>
                    <a:pt x="29" y="286"/>
                    <a:pt x="51" y="286"/>
                    <a:pt x="70" y="285"/>
                  </a:cubicBezTo>
                  <a:cubicBezTo>
                    <a:pt x="82" y="293"/>
                    <a:pt x="95" y="304"/>
                    <a:pt x="111" y="300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5" y="295"/>
                    <a:pt x="117" y="293"/>
                    <a:pt x="117" y="292"/>
                  </a:cubicBezTo>
                  <a:cubicBezTo>
                    <a:pt x="123" y="288"/>
                    <a:pt x="128" y="285"/>
                    <a:pt x="134" y="281"/>
                  </a:cubicBezTo>
                  <a:cubicBezTo>
                    <a:pt x="151" y="279"/>
                    <a:pt x="168" y="271"/>
                    <a:pt x="186" y="272"/>
                  </a:cubicBezTo>
                  <a:cubicBezTo>
                    <a:pt x="209" y="272"/>
                    <a:pt x="235" y="271"/>
                    <a:pt x="253" y="255"/>
                  </a:cubicBezTo>
                  <a:cubicBezTo>
                    <a:pt x="259" y="249"/>
                    <a:pt x="262" y="241"/>
                    <a:pt x="264" y="232"/>
                  </a:cubicBezTo>
                  <a:cubicBezTo>
                    <a:pt x="269" y="224"/>
                    <a:pt x="275" y="217"/>
                    <a:pt x="284" y="213"/>
                  </a:cubicBezTo>
                  <a:cubicBezTo>
                    <a:pt x="286" y="212"/>
                    <a:pt x="290" y="210"/>
                    <a:pt x="292" y="208"/>
                  </a:cubicBezTo>
                  <a:cubicBezTo>
                    <a:pt x="292" y="184"/>
                    <a:pt x="290" y="160"/>
                    <a:pt x="294" y="136"/>
                  </a:cubicBezTo>
                  <a:cubicBezTo>
                    <a:pt x="311" y="127"/>
                    <a:pt x="330" y="136"/>
                    <a:pt x="347" y="142"/>
                  </a:cubicBezTo>
                  <a:cubicBezTo>
                    <a:pt x="352" y="144"/>
                    <a:pt x="362" y="147"/>
                    <a:pt x="365" y="139"/>
                  </a:cubicBezTo>
                  <a:cubicBezTo>
                    <a:pt x="374" y="114"/>
                    <a:pt x="378" y="83"/>
                    <a:pt x="404" y="69"/>
                  </a:cubicBezTo>
                  <a:cubicBezTo>
                    <a:pt x="426" y="86"/>
                    <a:pt x="455" y="84"/>
                    <a:pt x="481" y="83"/>
                  </a:cubicBezTo>
                  <a:cubicBezTo>
                    <a:pt x="492" y="69"/>
                    <a:pt x="482" y="50"/>
                    <a:pt x="489" y="36"/>
                  </a:cubicBezTo>
                  <a:cubicBezTo>
                    <a:pt x="498" y="29"/>
                    <a:pt x="510" y="30"/>
                    <a:pt x="520" y="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Freeform 260"/>
            <p:cNvSpPr/>
            <p:nvPr/>
          </p:nvSpPr>
          <p:spPr bwMode="auto">
            <a:xfrm>
              <a:off x="3430461" y="3267968"/>
              <a:ext cx="261296" cy="434404"/>
            </a:xfrm>
            <a:custGeom>
              <a:avLst/>
              <a:gdLst>
                <a:gd name="T0" fmla="*/ 54 w 108"/>
                <a:gd name="T1" fmla="*/ 21 h 192"/>
                <a:gd name="T2" fmla="*/ 81 w 108"/>
                <a:gd name="T3" fmla="*/ 0 h 192"/>
                <a:gd name="T4" fmla="*/ 92 w 108"/>
                <a:gd name="T5" fmla="*/ 13 h 192"/>
                <a:gd name="T6" fmla="*/ 75 w 108"/>
                <a:gd name="T7" fmla="*/ 53 h 192"/>
                <a:gd name="T8" fmla="*/ 108 w 108"/>
                <a:gd name="T9" fmla="*/ 67 h 192"/>
                <a:gd name="T10" fmla="*/ 95 w 108"/>
                <a:gd name="T11" fmla="*/ 105 h 192"/>
                <a:gd name="T12" fmla="*/ 84 w 108"/>
                <a:gd name="T13" fmla="*/ 105 h 192"/>
                <a:gd name="T14" fmla="*/ 72 w 108"/>
                <a:gd name="T15" fmla="*/ 134 h 192"/>
                <a:gd name="T16" fmla="*/ 88 w 108"/>
                <a:gd name="T17" fmla="*/ 163 h 192"/>
                <a:gd name="T18" fmla="*/ 73 w 108"/>
                <a:gd name="T19" fmla="*/ 171 h 192"/>
                <a:gd name="T20" fmla="*/ 61 w 108"/>
                <a:gd name="T21" fmla="*/ 192 h 192"/>
                <a:gd name="T22" fmla="*/ 50 w 108"/>
                <a:gd name="T23" fmla="*/ 180 h 192"/>
                <a:gd name="T24" fmla="*/ 46 w 108"/>
                <a:gd name="T25" fmla="*/ 175 h 192"/>
                <a:gd name="T26" fmla="*/ 28 w 108"/>
                <a:gd name="T27" fmla="*/ 167 h 192"/>
                <a:gd name="T28" fmla="*/ 29 w 108"/>
                <a:gd name="T29" fmla="*/ 133 h 192"/>
                <a:gd name="T30" fmla="*/ 28 w 108"/>
                <a:gd name="T31" fmla="*/ 131 h 192"/>
                <a:gd name="T32" fmla="*/ 22 w 108"/>
                <a:gd name="T33" fmla="*/ 108 h 192"/>
                <a:gd name="T34" fmla="*/ 0 w 108"/>
                <a:gd name="T35" fmla="*/ 86 h 192"/>
                <a:gd name="T36" fmla="*/ 39 w 108"/>
                <a:gd name="T37" fmla="*/ 75 h 192"/>
                <a:gd name="T38" fmla="*/ 54 w 108"/>
                <a:gd name="T39" fmla="*/ 2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92">
                  <a:moveTo>
                    <a:pt x="54" y="21"/>
                  </a:moveTo>
                  <a:cubicBezTo>
                    <a:pt x="59" y="9"/>
                    <a:pt x="72" y="6"/>
                    <a:pt x="81" y="0"/>
                  </a:cubicBezTo>
                  <a:cubicBezTo>
                    <a:pt x="85" y="4"/>
                    <a:pt x="89" y="9"/>
                    <a:pt x="92" y="13"/>
                  </a:cubicBezTo>
                  <a:cubicBezTo>
                    <a:pt x="90" y="28"/>
                    <a:pt x="81" y="40"/>
                    <a:pt x="75" y="53"/>
                  </a:cubicBezTo>
                  <a:cubicBezTo>
                    <a:pt x="87" y="56"/>
                    <a:pt x="98" y="60"/>
                    <a:pt x="108" y="67"/>
                  </a:cubicBezTo>
                  <a:cubicBezTo>
                    <a:pt x="101" y="79"/>
                    <a:pt x="95" y="91"/>
                    <a:pt x="95" y="105"/>
                  </a:cubicBezTo>
                  <a:cubicBezTo>
                    <a:pt x="92" y="105"/>
                    <a:pt x="86" y="105"/>
                    <a:pt x="84" y="105"/>
                  </a:cubicBezTo>
                  <a:cubicBezTo>
                    <a:pt x="79" y="114"/>
                    <a:pt x="70" y="123"/>
                    <a:pt x="72" y="134"/>
                  </a:cubicBezTo>
                  <a:cubicBezTo>
                    <a:pt x="76" y="144"/>
                    <a:pt x="83" y="153"/>
                    <a:pt x="88" y="163"/>
                  </a:cubicBezTo>
                  <a:cubicBezTo>
                    <a:pt x="83" y="165"/>
                    <a:pt x="78" y="168"/>
                    <a:pt x="73" y="171"/>
                  </a:cubicBezTo>
                  <a:cubicBezTo>
                    <a:pt x="71" y="179"/>
                    <a:pt x="69" y="188"/>
                    <a:pt x="61" y="192"/>
                  </a:cubicBezTo>
                  <a:cubicBezTo>
                    <a:pt x="58" y="188"/>
                    <a:pt x="54" y="184"/>
                    <a:pt x="50" y="180"/>
                  </a:cubicBezTo>
                  <a:cubicBezTo>
                    <a:pt x="49" y="178"/>
                    <a:pt x="47" y="177"/>
                    <a:pt x="46" y="175"/>
                  </a:cubicBezTo>
                  <a:cubicBezTo>
                    <a:pt x="40" y="172"/>
                    <a:pt x="34" y="169"/>
                    <a:pt x="28" y="167"/>
                  </a:cubicBezTo>
                  <a:cubicBezTo>
                    <a:pt x="30" y="156"/>
                    <a:pt x="35" y="144"/>
                    <a:pt x="29" y="133"/>
                  </a:cubicBezTo>
                  <a:cubicBezTo>
                    <a:pt x="28" y="131"/>
                    <a:pt x="28" y="131"/>
                    <a:pt x="28" y="131"/>
                  </a:cubicBezTo>
                  <a:cubicBezTo>
                    <a:pt x="26" y="123"/>
                    <a:pt x="26" y="115"/>
                    <a:pt x="22" y="108"/>
                  </a:cubicBezTo>
                  <a:cubicBezTo>
                    <a:pt x="17" y="99"/>
                    <a:pt x="8" y="93"/>
                    <a:pt x="0" y="86"/>
                  </a:cubicBezTo>
                  <a:cubicBezTo>
                    <a:pt x="13" y="82"/>
                    <a:pt x="26" y="78"/>
                    <a:pt x="39" y="75"/>
                  </a:cubicBezTo>
                  <a:cubicBezTo>
                    <a:pt x="44" y="57"/>
                    <a:pt x="47" y="38"/>
                    <a:pt x="54" y="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Freeform 261"/>
            <p:cNvSpPr/>
            <p:nvPr/>
          </p:nvSpPr>
          <p:spPr bwMode="auto">
            <a:xfrm>
              <a:off x="3944343" y="3581523"/>
              <a:ext cx="570496" cy="504083"/>
            </a:xfrm>
            <a:custGeom>
              <a:avLst/>
              <a:gdLst>
                <a:gd name="T0" fmla="*/ 119 w 236"/>
                <a:gd name="T1" fmla="*/ 1 h 223"/>
                <a:gd name="T2" fmla="*/ 145 w 236"/>
                <a:gd name="T3" fmla="*/ 4 h 223"/>
                <a:gd name="T4" fmla="*/ 176 w 236"/>
                <a:gd name="T5" fmla="*/ 3 h 223"/>
                <a:gd name="T6" fmla="*/ 157 w 236"/>
                <a:gd name="T7" fmla="*/ 59 h 223"/>
                <a:gd name="T8" fmla="*/ 179 w 236"/>
                <a:gd name="T9" fmla="*/ 71 h 223"/>
                <a:gd name="T10" fmla="*/ 216 w 236"/>
                <a:gd name="T11" fmla="*/ 81 h 223"/>
                <a:gd name="T12" fmla="*/ 225 w 236"/>
                <a:gd name="T13" fmla="*/ 107 h 223"/>
                <a:gd name="T14" fmla="*/ 199 w 236"/>
                <a:gd name="T15" fmla="*/ 94 h 223"/>
                <a:gd name="T16" fmla="*/ 184 w 236"/>
                <a:gd name="T17" fmla="*/ 138 h 223"/>
                <a:gd name="T18" fmla="*/ 172 w 236"/>
                <a:gd name="T19" fmla="*/ 138 h 223"/>
                <a:gd name="T20" fmla="*/ 211 w 236"/>
                <a:gd name="T21" fmla="*/ 180 h 223"/>
                <a:gd name="T22" fmla="*/ 204 w 236"/>
                <a:gd name="T23" fmla="*/ 209 h 223"/>
                <a:gd name="T24" fmla="*/ 202 w 236"/>
                <a:gd name="T25" fmla="*/ 210 h 223"/>
                <a:gd name="T26" fmla="*/ 199 w 236"/>
                <a:gd name="T27" fmla="*/ 212 h 223"/>
                <a:gd name="T28" fmla="*/ 198 w 236"/>
                <a:gd name="T29" fmla="*/ 223 h 223"/>
                <a:gd name="T30" fmla="*/ 175 w 236"/>
                <a:gd name="T31" fmla="*/ 220 h 223"/>
                <a:gd name="T32" fmla="*/ 168 w 236"/>
                <a:gd name="T33" fmla="*/ 211 h 223"/>
                <a:gd name="T34" fmla="*/ 148 w 236"/>
                <a:gd name="T35" fmla="*/ 214 h 223"/>
                <a:gd name="T36" fmla="*/ 132 w 236"/>
                <a:gd name="T37" fmla="*/ 182 h 223"/>
                <a:gd name="T38" fmla="*/ 87 w 236"/>
                <a:gd name="T39" fmla="*/ 186 h 223"/>
                <a:gd name="T40" fmla="*/ 51 w 236"/>
                <a:gd name="T41" fmla="*/ 176 h 223"/>
                <a:gd name="T42" fmla="*/ 32 w 236"/>
                <a:gd name="T43" fmla="*/ 154 h 223"/>
                <a:gd name="T44" fmla="*/ 0 w 236"/>
                <a:gd name="T45" fmla="*/ 83 h 223"/>
                <a:gd name="T46" fmla="*/ 31 w 236"/>
                <a:gd name="T47" fmla="*/ 67 h 223"/>
                <a:gd name="T48" fmla="*/ 95 w 236"/>
                <a:gd name="T49" fmla="*/ 51 h 223"/>
                <a:gd name="T50" fmla="*/ 119 w 236"/>
                <a:gd name="T51" fmla="*/ 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6" h="223">
                  <a:moveTo>
                    <a:pt x="119" y="1"/>
                  </a:moveTo>
                  <a:cubicBezTo>
                    <a:pt x="128" y="0"/>
                    <a:pt x="137" y="0"/>
                    <a:pt x="145" y="4"/>
                  </a:cubicBezTo>
                  <a:cubicBezTo>
                    <a:pt x="155" y="9"/>
                    <a:pt x="166" y="5"/>
                    <a:pt x="176" y="3"/>
                  </a:cubicBezTo>
                  <a:cubicBezTo>
                    <a:pt x="183" y="25"/>
                    <a:pt x="161" y="40"/>
                    <a:pt x="157" y="59"/>
                  </a:cubicBezTo>
                  <a:cubicBezTo>
                    <a:pt x="159" y="69"/>
                    <a:pt x="172" y="67"/>
                    <a:pt x="179" y="71"/>
                  </a:cubicBezTo>
                  <a:cubicBezTo>
                    <a:pt x="190" y="78"/>
                    <a:pt x="203" y="80"/>
                    <a:pt x="216" y="81"/>
                  </a:cubicBezTo>
                  <a:cubicBezTo>
                    <a:pt x="223" y="88"/>
                    <a:pt x="236" y="98"/>
                    <a:pt x="225" y="107"/>
                  </a:cubicBezTo>
                  <a:cubicBezTo>
                    <a:pt x="217" y="101"/>
                    <a:pt x="209" y="95"/>
                    <a:pt x="199" y="94"/>
                  </a:cubicBezTo>
                  <a:cubicBezTo>
                    <a:pt x="193" y="108"/>
                    <a:pt x="186" y="122"/>
                    <a:pt x="184" y="138"/>
                  </a:cubicBezTo>
                  <a:cubicBezTo>
                    <a:pt x="181" y="138"/>
                    <a:pt x="175" y="138"/>
                    <a:pt x="172" y="138"/>
                  </a:cubicBezTo>
                  <a:cubicBezTo>
                    <a:pt x="170" y="161"/>
                    <a:pt x="193" y="173"/>
                    <a:pt x="211" y="180"/>
                  </a:cubicBezTo>
                  <a:cubicBezTo>
                    <a:pt x="213" y="191"/>
                    <a:pt x="211" y="201"/>
                    <a:pt x="204" y="209"/>
                  </a:cubicBezTo>
                  <a:cubicBezTo>
                    <a:pt x="202" y="210"/>
                    <a:pt x="202" y="210"/>
                    <a:pt x="202" y="210"/>
                  </a:cubicBezTo>
                  <a:cubicBezTo>
                    <a:pt x="199" y="212"/>
                    <a:pt x="199" y="212"/>
                    <a:pt x="199" y="212"/>
                  </a:cubicBezTo>
                  <a:cubicBezTo>
                    <a:pt x="199" y="215"/>
                    <a:pt x="198" y="220"/>
                    <a:pt x="198" y="223"/>
                  </a:cubicBezTo>
                  <a:cubicBezTo>
                    <a:pt x="190" y="222"/>
                    <a:pt x="183" y="221"/>
                    <a:pt x="175" y="220"/>
                  </a:cubicBezTo>
                  <a:cubicBezTo>
                    <a:pt x="173" y="217"/>
                    <a:pt x="171" y="214"/>
                    <a:pt x="168" y="211"/>
                  </a:cubicBezTo>
                  <a:cubicBezTo>
                    <a:pt x="162" y="213"/>
                    <a:pt x="155" y="217"/>
                    <a:pt x="148" y="214"/>
                  </a:cubicBezTo>
                  <a:cubicBezTo>
                    <a:pt x="137" y="207"/>
                    <a:pt x="132" y="194"/>
                    <a:pt x="132" y="182"/>
                  </a:cubicBezTo>
                  <a:cubicBezTo>
                    <a:pt x="117" y="176"/>
                    <a:pt x="102" y="182"/>
                    <a:pt x="87" y="186"/>
                  </a:cubicBezTo>
                  <a:cubicBezTo>
                    <a:pt x="75" y="183"/>
                    <a:pt x="62" y="183"/>
                    <a:pt x="51" y="176"/>
                  </a:cubicBezTo>
                  <a:cubicBezTo>
                    <a:pt x="44" y="169"/>
                    <a:pt x="39" y="161"/>
                    <a:pt x="32" y="154"/>
                  </a:cubicBezTo>
                  <a:cubicBezTo>
                    <a:pt x="23" y="129"/>
                    <a:pt x="7" y="108"/>
                    <a:pt x="0" y="83"/>
                  </a:cubicBezTo>
                  <a:cubicBezTo>
                    <a:pt x="8" y="73"/>
                    <a:pt x="20" y="71"/>
                    <a:pt x="31" y="67"/>
                  </a:cubicBezTo>
                  <a:cubicBezTo>
                    <a:pt x="51" y="59"/>
                    <a:pt x="74" y="56"/>
                    <a:pt x="95" y="51"/>
                  </a:cubicBezTo>
                  <a:cubicBezTo>
                    <a:pt x="119" y="49"/>
                    <a:pt x="123" y="19"/>
                    <a:pt x="119" y="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Freeform 262"/>
            <p:cNvSpPr/>
            <p:nvPr/>
          </p:nvSpPr>
          <p:spPr bwMode="auto">
            <a:xfrm>
              <a:off x="3466389" y="4028992"/>
              <a:ext cx="461622" cy="411541"/>
            </a:xfrm>
            <a:custGeom>
              <a:avLst/>
              <a:gdLst>
                <a:gd name="T0" fmla="*/ 118 w 191"/>
                <a:gd name="T1" fmla="*/ 1 h 182"/>
                <a:gd name="T2" fmla="*/ 146 w 191"/>
                <a:gd name="T3" fmla="*/ 11 h 182"/>
                <a:gd name="T4" fmla="*/ 191 w 191"/>
                <a:gd name="T5" fmla="*/ 45 h 182"/>
                <a:gd name="T6" fmla="*/ 165 w 191"/>
                <a:gd name="T7" fmla="*/ 69 h 182"/>
                <a:gd name="T8" fmla="*/ 130 w 191"/>
                <a:gd name="T9" fmla="*/ 75 h 182"/>
                <a:gd name="T10" fmla="*/ 126 w 191"/>
                <a:gd name="T11" fmla="*/ 109 h 182"/>
                <a:gd name="T12" fmla="*/ 156 w 191"/>
                <a:gd name="T13" fmla="*/ 140 h 182"/>
                <a:gd name="T14" fmla="*/ 160 w 191"/>
                <a:gd name="T15" fmla="*/ 182 h 182"/>
                <a:gd name="T16" fmla="*/ 144 w 191"/>
                <a:gd name="T17" fmla="*/ 172 h 182"/>
                <a:gd name="T18" fmla="*/ 139 w 191"/>
                <a:gd name="T19" fmla="*/ 166 h 182"/>
                <a:gd name="T20" fmla="*/ 101 w 191"/>
                <a:gd name="T21" fmla="*/ 130 h 182"/>
                <a:gd name="T22" fmla="*/ 84 w 191"/>
                <a:gd name="T23" fmla="*/ 144 h 182"/>
                <a:gd name="T24" fmla="*/ 74 w 191"/>
                <a:gd name="T25" fmla="*/ 147 h 182"/>
                <a:gd name="T26" fmla="*/ 71 w 191"/>
                <a:gd name="T27" fmla="*/ 149 h 182"/>
                <a:gd name="T28" fmla="*/ 69 w 191"/>
                <a:gd name="T29" fmla="*/ 152 h 182"/>
                <a:gd name="T30" fmla="*/ 63 w 191"/>
                <a:gd name="T31" fmla="*/ 160 h 182"/>
                <a:gd name="T32" fmla="*/ 53 w 191"/>
                <a:gd name="T33" fmla="*/ 151 h 182"/>
                <a:gd name="T34" fmla="*/ 45 w 191"/>
                <a:gd name="T35" fmla="*/ 161 h 182"/>
                <a:gd name="T36" fmla="*/ 22 w 191"/>
                <a:gd name="T37" fmla="*/ 153 h 182"/>
                <a:gd name="T38" fmla="*/ 17 w 191"/>
                <a:gd name="T39" fmla="*/ 138 h 182"/>
                <a:gd name="T40" fmla="*/ 0 w 191"/>
                <a:gd name="T41" fmla="*/ 133 h 182"/>
                <a:gd name="T42" fmla="*/ 18 w 191"/>
                <a:gd name="T43" fmla="*/ 114 h 182"/>
                <a:gd name="T44" fmla="*/ 12 w 191"/>
                <a:gd name="T45" fmla="*/ 93 h 182"/>
                <a:gd name="T46" fmla="*/ 20 w 191"/>
                <a:gd name="T47" fmla="*/ 89 h 182"/>
                <a:gd name="T48" fmla="*/ 65 w 191"/>
                <a:gd name="T49" fmla="*/ 105 h 182"/>
                <a:gd name="T50" fmla="*/ 80 w 191"/>
                <a:gd name="T51" fmla="*/ 92 h 182"/>
                <a:gd name="T52" fmla="*/ 82 w 191"/>
                <a:gd name="T53" fmla="*/ 62 h 182"/>
                <a:gd name="T54" fmla="*/ 95 w 191"/>
                <a:gd name="T55" fmla="*/ 61 h 182"/>
                <a:gd name="T56" fmla="*/ 121 w 191"/>
                <a:gd name="T57" fmla="*/ 24 h 182"/>
                <a:gd name="T58" fmla="*/ 118 w 191"/>
                <a:gd name="T59" fmla="*/ 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1" h="182">
                  <a:moveTo>
                    <a:pt x="118" y="1"/>
                  </a:moveTo>
                  <a:cubicBezTo>
                    <a:pt x="128" y="0"/>
                    <a:pt x="137" y="7"/>
                    <a:pt x="146" y="11"/>
                  </a:cubicBezTo>
                  <a:cubicBezTo>
                    <a:pt x="162" y="21"/>
                    <a:pt x="181" y="28"/>
                    <a:pt x="191" y="45"/>
                  </a:cubicBezTo>
                  <a:cubicBezTo>
                    <a:pt x="185" y="56"/>
                    <a:pt x="176" y="64"/>
                    <a:pt x="165" y="69"/>
                  </a:cubicBezTo>
                  <a:cubicBezTo>
                    <a:pt x="154" y="73"/>
                    <a:pt x="142" y="72"/>
                    <a:pt x="130" y="75"/>
                  </a:cubicBezTo>
                  <a:cubicBezTo>
                    <a:pt x="122" y="84"/>
                    <a:pt x="127" y="98"/>
                    <a:pt x="126" y="109"/>
                  </a:cubicBezTo>
                  <a:cubicBezTo>
                    <a:pt x="136" y="119"/>
                    <a:pt x="147" y="129"/>
                    <a:pt x="156" y="140"/>
                  </a:cubicBezTo>
                  <a:cubicBezTo>
                    <a:pt x="157" y="154"/>
                    <a:pt x="159" y="168"/>
                    <a:pt x="160" y="182"/>
                  </a:cubicBezTo>
                  <a:cubicBezTo>
                    <a:pt x="155" y="179"/>
                    <a:pt x="149" y="176"/>
                    <a:pt x="144" y="172"/>
                  </a:cubicBezTo>
                  <a:cubicBezTo>
                    <a:pt x="142" y="170"/>
                    <a:pt x="141" y="168"/>
                    <a:pt x="139" y="166"/>
                  </a:cubicBezTo>
                  <a:cubicBezTo>
                    <a:pt x="129" y="152"/>
                    <a:pt x="121" y="130"/>
                    <a:pt x="101" y="130"/>
                  </a:cubicBezTo>
                  <a:cubicBezTo>
                    <a:pt x="92" y="128"/>
                    <a:pt x="89" y="139"/>
                    <a:pt x="84" y="144"/>
                  </a:cubicBezTo>
                  <a:cubicBezTo>
                    <a:pt x="82" y="145"/>
                    <a:pt x="77" y="147"/>
                    <a:pt x="74" y="147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71" y="150"/>
                    <a:pt x="69" y="152"/>
                    <a:pt x="69" y="152"/>
                  </a:cubicBezTo>
                  <a:cubicBezTo>
                    <a:pt x="67" y="154"/>
                    <a:pt x="65" y="158"/>
                    <a:pt x="63" y="160"/>
                  </a:cubicBezTo>
                  <a:cubicBezTo>
                    <a:pt x="60" y="157"/>
                    <a:pt x="56" y="154"/>
                    <a:pt x="53" y="151"/>
                  </a:cubicBezTo>
                  <a:cubicBezTo>
                    <a:pt x="50" y="155"/>
                    <a:pt x="47" y="158"/>
                    <a:pt x="45" y="161"/>
                  </a:cubicBezTo>
                  <a:cubicBezTo>
                    <a:pt x="37" y="159"/>
                    <a:pt x="30" y="156"/>
                    <a:pt x="22" y="153"/>
                  </a:cubicBezTo>
                  <a:cubicBezTo>
                    <a:pt x="21" y="148"/>
                    <a:pt x="19" y="143"/>
                    <a:pt x="17" y="138"/>
                  </a:cubicBezTo>
                  <a:cubicBezTo>
                    <a:pt x="11" y="137"/>
                    <a:pt x="5" y="136"/>
                    <a:pt x="0" y="133"/>
                  </a:cubicBezTo>
                  <a:cubicBezTo>
                    <a:pt x="2" y="124"/>
                    <a:pt x="11" y="119"/>
                    <a:pt x="18" y="114"/>
                  </a:cubicBezTo>
                  <a:cubicBezTo>
                    <a:pt x="16" y="107"/>
                    <a:pt x="14" y="100"/>
                    <a:pt x="12" y="93"/>
                  </a:cubicBezTo>
                  <a:cubicBezTo>
                    <a:pt x="14" y="92"/>
                    <a:pt x="18" y="90"/>
                    <a:pt x="20" y="89"/>
                  </a:cubicBezTo>
                  <a:cubicBezTo>
                    <a:pt x="34" y="97"/>
                    <a:pt x="51" y="98"/>
                    <a:pt x="65" y="105"/>
                  </a:cubicBezTo>
                  <a:cubicBezTo>
                    <a:pt x="70" y="101"/>
                    <a:pt x="76" y="97"/>
                    <a:pt x="80" y="92"/>
                  </a:cubicBezTo>
                  <a:cubicBezTo>
                    <a:pt x="84" y="82"/>
                    <a:pt x="82" y="72"/>
                    <a:pt x="82" y="62"/>
                  </a:cubicBezTo>
                  <a:cubicBezTo>
                    <a:pt x="86" y="61"/>
                    <a:pt x="91" y="61"/>
                    <a:pt x="95" y="61"/>
                  </a:cubicBezTo>
                  <a:cubicBezTo>
                    <a:pt x="98" y="45"/>
                    <a:pt x="107" y="32"/>
                    <a:pt x="121" y="24"/>
                  </a:cubicBezTo>
                  <a:cubicBezTo>
                    <a:pt x="119" y="17"/>
                    <a:pt x="115" y="9"/>
                    <a:pt x="118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Freeform 263"/>
            <p:cNvSpPr/>
            <p:nvPr/>
          </p:nvSpPr>
          <p:spPr bwMode="auto">
            <a:xfrm>
              <a:off x="4280715" y="4224316"/>
              <a:ext cx="451673" cy="587237"/>
            </a:xfrm>
            <a:custGeom>
              <a:avLst/>
              <a:gdLst>
                <a:gd name="T0" fmla="*/ 211303 w 187"/>
                <a:gd name="T1" fmla="*/ 75750 h 260"/>
                <a:gd name="T2" fmla="*/ 412041 w 187"/>
                <a:gd name="T3" fmla="*/ 0 h 260"/>
                <a:gd name="T4" fmla="*/ 419085 w 187"/>
                <a:gd name="T5" fmla="*/ 55989 h 260"/>
                <a:gd name="T6" fmla="*/ 440215 w 187"/>
                <a:gd name="T7" fmla="*/ 59283 h 260"/>
                <a:gd name="T8" fmla="*/ 471911 w 187"/>
                <a:gd name="T9" fmla="*/ 16467 h 260"/>
                <a:gd name="T10" fmla="*/ 598693 w 187"/>
                <a:gd name="T11" fmla="*/ 59283 h 260"/>
                <a:gd name="T12" fmla="*/ 605736 w 187"/>
                <a:gd name="T13" fmla="*/ 141620 h 260"/>
                <a:gd name="T14" fmla="*/ 658562 w 187"/>
                <a:gd name="T15" fmla="*/ 194316 h 260"/>
                <a:gd name="T16" fmla="*/ 658562 w 187"/>
                <a:gd name="T17" fmla="*/ 266773 h 260"/>
                <a:gd name="T18" fmla="*/ 531780 w 187"/>
                <a:gd name="T19" fmla="*/ 289828 h 260"/>
                <a:gd name="T20" fmla="*/ 500085 w 187"/>
                <a:gd name="T21" fmla="*/ 339230 h 260"/>
                <a:gd name="T22" fmla="*/ 500085 w 187"/>
                <a:gd name="T23" fmla="*/ 342524 h 260"/>
                <a:gd name="T24" fmla="*/ 475433 w 187"/>
                <a:gd name="T25" fmla="*/ 428155 h 260"/>
                <a:gd name="T26" fmla="*/ 429650 w 187"/>
                <a:gd name="T27" fmla="*/ 457796 h 260"/>
                <a:gd name="T28" fmla="*/ 415563 w 187"/>
                <a:gd name="T29" fmla="*/ 579655 h 260"/>
                <a:gd name="T30" fmla="*/ 355694 w 187"/>
                <a:gd name="T31" fmla="*/ 694928 h 260"/>
                <a:gd name="T32" fmla="*/ 366259 w 187"/>
                <a:gd name="T33" fmla="*/ 823374 h 260"/>
                <a:gd name="T34" fmla="*/ 133825 w 187"/>
                <a:gd name="T35" fmla="*/ 856309 h 260"/>
                <a:gd name="T36" fmla="*/ 186651 w 187"/>
                <a:gd name="T37" fmla="*/ 734449 h 260"/>
                <a:gd name="T38" fmla="*/ 88043 w 187"/>
                <a:gd name="T39" fmla="*/ 744330 h 260"/>
                <a:gd name="T40" fmla="*/ 70434 w 187"/>
                <a:gd name="T41" fmla="*/ 559894 h 260"/>
                <a:gd name="T42" fmla="*/ 17609 w 187"/>
                <a:gd name="T43" fmla="*/ 339230 h 260"/>
                <a:gd name="T44" fmla="*/ 24652 w 187"/>
                <a:gd name="T45" fmla="*/ 332643 h 260"/>
                <a:gd name="T46" fmla="*/ 31696 w 187"/>
                <a:gd name="T47" fmla="*/ 161381 h 260"/>
                <a:gd name="T48" fmla="*/ 211303 w 187"/>
                <a:gd name="T49" fmla="*/ 75750 h 26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87"/>
                <a:gd name="T76" fmla="*/ 0 h 260"/>
                <a:gd name="T77" fmla="*/ 187 w 187"/>
                <a:gd name="T78" fmla="*/ 260 h 26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87" h="260">
                  <a:moveTo>
                    <a:pt x="60" y="23"/>
                  </a:moveTo>
                  <a:cubicBezTo>
                    <a:pt x="77" y="11"/>
                    <a:pt x="99" y="11"/>
                    <a:pt x="117" y="0"/>
                  </a:cubicBezTo>
                  <a:cubicBezTo>
                    <a:pt x="118" y="6"/>
                    <a:pt x="118" y="11"/>
                    <a:pt x="119" y="17"/>
                  </a:cubicBezTo>
                  <a:cubicBezTo>
                    <a:pt x="120" y="17"/>
                    <a:pt x="124" y="18"/>
                    <a:pt x="125" y="18"/>
                  </a:cubicBezTo>
                  <a:cubicBezTo>
                    <a:pt x="128" y="13"/>
                    <a:pt x="131" y="9"/>
                    <a:pt x="134" y="5"/>
                  </a:cubicBezTo>
                  <a:cubicBezTo>
                    <a:pt x="145" y="12"/>
                    <a:pt x="157" y="16"/>
                    <a:pt x="170" y="18"/>
                  </a:cubicBezTo>
                  <a:cubicBezTo>
                    <a:pt x="171" y="27"/>
                    <a:pt x="171" y="35"/>
                    <a:pt x="172" y="43"/>
                  </a:cubicBezTo>
                  <a:cubicBezTo>
                    <a:pt x="177" y="48"/>
                    <a:pt x="182" y="53"/>
                    <a:pt x="187" y="59"/>
                  </a:cubicBezTo>
                  <a:cubicBezTo>
                    <a:pt x="187" y="66"/>
                    <a:pt x="187" y="74"/>
                    <a:pt x="187" y="81"/>
                  </a:cubicBezTo>
                  <a:cubicBezTo>
                    <a:pt x="175" y="85"/>
                    <a:pt x="163" y="87"/>
                    <a:pt x="151" y="88"/>
                  </a:cubicBezTo>
                  <a:cubicBezTo>
                    <a:pt x="148" y="93"/>
                    <a:pt x="145" y="98"/>
                    <a:pt x="142" y="103"/>
                  </a:cubicBezTo>
                  <a:cubicBezTo>
                    <a:pt x="142" y="104"/>
                    <a:pt x="142" y="104"/>
                    <a:pt x="142" y="104"/>
                  </a:cubicBezTo>
                  <a:cubicBezTo>
                    <a:pt x="139" y="112"/>
                    <a:pt x="138" y="121"/>
                    <a:pt x="135" y="130"/>
                  </a:cubicBezTo>
                  <a:cubicBezTo>
                    <a:pt x="131" y="133"/>
                    <a:pt x="126" y="136"/>
                    <a:pt x="122" y="139"/>
                  </a:cubicBezTo>
                  <a:cubicBezTo>
                    <a:pt x="120" y="152"/>
                    <a:pt x="120" y="164"/>
                    <a:pt x="118" y="176"/>
                  </a:cubicBezTo>
                  <a:cubicBezTo>
                    <a:pt x="113" y="188"/>
                    <a:pt x="103" y="197"/>
                    <a:pt x="101" y="211"/>
                  </a:cubicBezTo>
                  <a:cubicBezTo>
                    <a:pt x="99" y="224"/>
                    <a:pt x="100" y="237"/>
                    <a:pt x="104" y="250"/>
                  </a:cubicBezTo>
                  <a:cubicBezTo>
                    <a:pt x="81" y="244"/>
                    <a:pt x="60" y="255"/>
                    <a:pt x="38" y="260"/>
                  </a:cubicBezTo>
                  <a:cubicBezTo>
                    <a:pt x="40" y="247"/>
                    <a:pt x="51" y="236"/>
                    <a:pt x="53" y="223"/>
                  </a:cubicBezTo>
                  <a:cubicBezTo>
                    <a:pt x="44" y="219"/>
                    <a:pt x="34" y="224"/>
                    <a:pt x="25" y="226"/>
                  </a:cubicBezTo>
                  <a:cubicBezTo>
                    <a:pt x="20" y="207"/>
                    <a:pt x="27" y="188"/>
                    <a:pt x="20" y="170"/>
                  </a:cubicBezTo>
                  <a:cubicBezTo>
                    <a:pt x="15" y="148"/>
                    <a:pt x="0" y="127"/>
                    <a:pt x="5" y="103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29" y="92"/>
                    <a:pt x="22" y="63"/>
                    <a:pt x="9" y="49"/>
                  </a:cubicBezTo>
                  <a:cubicBezTo>
                    <a:pt x="26" y="41"/>
                    <a:pt x="44" y="34"/>
                    <a:pt x="60" y="23"/>
                  </a:cubicBezTo>
                  <a:close/>
                </a:path>
              </a:pathLst>
            </a:custGeom>
            <a:solidFill>
              <a:srgbClr val="01A145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48" name="Freeform 264"/>
            <p:cNvSpPr/>
            <p:nvPr/>
          </p:nvSpPr>
          <p:spPr bwMode="auto">
            <a:xfrm>
              <a:off x="2716253" y="4327305"/>
              <a:ext cx="829614" cy="813284"/>
            </a:xfrm>
            <a:custGeom>
              <a:avLst/>
              <a:gdLst>
                <a:gd name="T0" fmla="*/ 61 w 344"/>
                <a:gd name="T1" fmla="*/ 6 h 359"/>
                <a:gd name="T2" fmla="*/ 73 w 344"/>
                <a:gd name="T3" fmla="*/ 0 h 359"/>
                <a:gd name="T4" fmla="*/ 77 w 344"/>
                <a:gd name="T5" fmla="*/ 35 h 359"/>
                <a:gd name="T6" fmla="*/ 94 w 344"/>
                <a:gd name="T7" fmla="*/ 17 h 359"/>
                <a:gd name="T8" fmla="*/ 113 w 344"/>
                <a:gd name="T9" fmla="*/ 41 h 359"/>
                <a:gd name="T10" fmla="*/ 139 w 344"/>
                <a:gd name="T11" fmla="*/ 73 h 359"/>
                <a:gd name="T12" fmla="*/ 164 w 344"/>
                <a:gd name="T13" fmla="*/ 129 h 359"/>
                <a:gd name="T14" fmla="*/ 191 w 344"/>
                <a:gd name="T15" fmla="*/ 151 h 359"/>
                <a:gd name="T16" fmla="*/ 224 w 344"/>
                <a:gd name="T17" fmla="*/ 135 h 359"/>
                <a:gd name="T18" fmla="*/ 241 w 344"/>
                <a:gd name="T19" fmla="*/ 67 h 359"/>
                <a:gd name="T20" fmla="*/ 274 w 344"/>
                <a:gd name="T21" fmla="*/ 36 h 359"/>
                <a:gd name="T22" fmla="*/ 282 w 344"/>
                <a:gd name="T23" fmla="*/ 66 h 359"/>
                <a:gd name="T24" fmla="*/ 317 w 344"/>
                <a:gd name="T25" fmla="*/ 60 h 359"/>
                <a:gd name="T26" fmla="*/ 308 w 344"/>
                <a:gd name="T27" fmla="*/ 81 h 359"/>
                <a:gd name="T28" fmla="*/ 293 w 344"/>
                <a:gd name="T29" fmla="*/ 89 h 359"/>
                <a:gd name="T30" fmla="*/ 255 w 344"/>
                <a:gd name="T31" fmla="*/ 88 h 359"/>
                <a:gd name="T32" fmla="*/ 249 w 344"/>
                <a:gd name="T33" fmla="*/ 91 h 359"/>
                <a:gd name="T34" fmla="*/ 245 w 344"/>
                <a:gd name="T35" fmla="*/ 125 h 359"/>
                <a:gd name="T36" fmla="*/ 278 w 344"/>
                <a:gd name="T37" fmla="*/ 136 h 359"/>
                <a:gd name="T38" fmla="*/ 283 w 344"/>
                <a:gd name="T39" fmla="*/ 192 h 359"/>
                <a:gd name="T40" fmla="*/ 276 w 344"/>
                <a:gd name="T41" fmla="*/ 209 h 359"/>
                <a:gd name="T42" fmla="*/ 285 w 344"/>
                <a:gd name="T43" fmla="*/ 227 h 359"/>
                <a:gd name="T44" fmla="*/ 298 w 344"/>
                <a:gd name="T45" fmla="*/ 231 h 359"/>
                <a:gd name="T46" fmla="*/ 344 w 344"/>
                <a:gd name="T47" fmla="*/ 249 h 359"/>
                <a:gd name="T48" fmla="*/ 343 w 344"/>
                <a:gd name="T49" fmla="*/ 257 h 359"/>
                <a:gd name="T50" fmla="*/ 323 w 344"/>
                <a:gd name="T51" fmla="*/ 268 h 359"/>
                <a:gd name="T52" fmla="*/ 293 w 344"/>
                <a:gd name="T53" fmla="*/ 275 h 359"/>
                <a:gd name="T54" fmla="*/ 255 w 344"/>
                <a:gd name="T55" fmla="*/ 296 h 359"/>
                <a:gd name="T56" fmla="*/ 196 w 344"/>
                <a:gd name="T57" fmla="*/ 294 h 359"/>
                <a:gd name="T58" fmla="*/ 155 w 344"/>
                <a:gd name="T59" fmla="*/ 305 h 359"/>
                <a:gd name="T60" fmla="*/ 148 w 344"/>
                <a:gd name="T61" fmla="*/ 317 h 359"/>
                <a:gd name="T62" fmla="*/ 152 w 344"/>
                <a:gd name="T63" fmla="*/ 359 h 359"/>
                <a:gd name="T64" fmla="*/ 139 w 344"/>
                <a:gd name="T65" fmla="*/ 329 h 359"/>
                <a:gd name="T66" fmla="*/ 122 w 344"/>
                <a:gd name="T67" fmla="*/ 330 h 359"/>
                <a:gd name="T68" fmla="*/ 94 w 344"/>
                <a:gd name="T69" fmla="*/ 337 h 359"/>
                <a:gd name="T70" fmla="*/ 85 w 344"/>
                <a:gd name="T71" fmla="*/ 316 h 359"/>
                <a:gd name="T72" fmla="*/ 65 w 344"/>
                <a:gd name="T73" fmla="*/ 310 h 359"/>
                <a:gd name="T74" fmla="*/ 69 w 344"/>
                <a:gd name="T75" fmla="*/ 276 h 359"/>
                <a:gd name="T76" fmla="*/ 50 w 344"/>
                <a:gd name="T77" fmla="*/ 255 h 359"/>
                <a:gd name="T78" fmla="*/ 41 w 344"/>
                <a:gd name="T79" fmla="*/ 220 h 359"/>
                <a:gd name="T80" fmla="*/ 3 w 344"/>
                <a:gd name="T81" fmla="*/ 216 h 359"/>
                <a:gd name="T82" fmla="*/ 8 w 344"/>
                <a:gd name="T83" fmla="*/ 182 h 359"/>
                <a:gd name="T84" fmla="*/ 38 w 344"/>
                <a:gd name="T85" fmla="*/ 151 h 359"/>
                <a:gd name="T86" fmla="*/ 39 w 344"/>
                <a:gd name="T87" fmla="*/ 151 h 359"/>
                <a:gd name="T88" fmla="*/ 46 w 344"/>
                <a:gd name="T89" fmla="*/ 146 h 359"/>
                <a:gd name="T90" fmla="*/ 56 w 344"/>
                <a:gd name="T91" fmla="*/ 69 h 359"/>
                <a:gd name="T92" fmla="*/ 36 w 344"/>
                <a:gd name="T93" fmla="*/ 32 h 359"/>
                <a:gd name="T94" fmla="*/ 59 w 344"/>
                <a:gd name="T95" fmla="*/ 16 h 359"/>
                <a:gd name="T96" fmla="*/ 61 w 344"/>
                <a:gd name="T97" fmla="*/ 6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4" h="359">
                  <a:moveTo>
                    <a:pt x="61" y="6"/>
                  </a:moveTo>
                  <a:cubicBezTo>
                    <a:pt x="65" y="4"/>
                    <a:pt x="69" y="2"/>
                    <a:pt x="73" y="0"/>
                  </a:cubicBezTo>
                  <a:cubicBezTo>
                    <a:pt x="74" y="12"/>
                    <a:pt x="75" y="23"/>
                    <a:pt x="77" y="35"/>
                  </a:cubicBezTo>
                  <a:cubicBezTo>
                    <a:pt x="82" y="29"/>
                    <a:pt x="88" y="22"/>
                    <a:pt x="94" y="17"/>
                  </a:cubicBezTo>
                  <a:cubicBezTo>
                    <a:pt x="104" y="20"/>
                    <a:pt x="107" y="33"/>
                    <a:pt x="113" y="41"/>
                  </a:cubicBezTo>
                  <a:cubicBezTo>
                    <a:pt x="119" y="54"/>
                    <a:pt x="135" y="59"/>
                    <a:pt x="139" y="73"/>
                  </a:cubicBezTo>
                  <a:cubicBezTo>
                    <a:pt x="144" y="93"/>
                    <a:pt x="155" y="111"/>
                    <a:pt x="164" y="129"/>
                  </a:cubicBezTo>
                  <a:cubicBezTo>
                    <a:pt x="170" y="140"/>
                    <a:pt x="182" y="145"/>
                    <a:pt x="191" y="151"/>
                  </a:cubicBezTo>
                  <a:cubicBezTo>
                    <a:pt x="201" y="143"/>
                    <a:pt x="211" y="136"/>
                    <a:pt x="224" y="135"/>
                  </a:cubicBezTo>
                  <a:cubicBezTo>
                    <a:pt x="229" y="112"/>
                    <a:pt x="232" y="88"/>
                    <a:pt x="241" y="67"/>
                  </a:cubicBezTo>
                  <a:cubicBezTo>
                    <a:pt x="248" y="52"/>
                    <a:pt x="262" y="45"/>
                    <a:pt x="274" y="36"/>
                  </a:cubicBezTo>
                  <a:cubicBezTo>
                    <a:pt x="277" y="46"/>
                    <a:pt x="280" y="56"/>
                    <a:pt x="282" y="66"/>
                  </a:cubicBezTo>
                  <a:cubicBezTo>
                    <a:pt x="294" y="65"/>
                    <a:pt x="305" y="62"/>
                    <a:pt x="317" y="60"/>
                  </a:cubicBezTo>
                  <a:cubicBezTo>
                    <a:pt x="314" y="67"/>
                    <a:pt x="312" y="75"/>
                    <a:pt x="308" y="81"/>
                  </a:cubicBezTo>
                  <a:cubicBezTo>
                    <a:pt x="304" y="85"/>
                    <a:pt x="298" y="87"/>
                    <a:pt x="293" y="89"/>
                  </a:cubicBezTo>
                  <a:cubicBezTo>
                    <a:pt x="281" y="83"/>
                    <a:pt x="267" y="83"/>
                    <a:pt x="255" y="88"/>
                  </a:cubicBezTo>
                  <a:cubicBezTo>
                    <a:pt x="254" y="89"/>
                    <a:pt x="251" y="90"/>
                    <a:pt x="249" y="91"/>
                  </a:cubicBezTo>
                  <a:cubicBezTo>
                    <a:pt x="248" y="102"/>
                    <a:pt x="247" y="114"/>
                    <a:pt x="245" y="125"/>
                  </a:cubicBezTo>
                  <a:cubicBezTo>
                    <a:pt x="256" y="129"/>
                    <a:pt x="267" y="133"/>
                    <a:pt x="278" y="136"/>
                  </a:cubicBezTo>
                  <a:cubicBezTo>
                    <a:pt x="275" y="155"/>
                    <a:pt x="271" y="175"/>
                    <a:pt x="283" y="192"/>
                  </a:cubicBezTo>
                  <a:cubicBezTo>
                    <a:pt x="280" y="198"/>
                    <a:pt x="278" y="203"/>
                    <a:pt x="276" y="209"/>
                  </a:cubicBezTo>
                  <a:cubicBezTo>
                    <a:pt x="278" y="216"/>
                    <a:pt x="282" y="221"/>
                    <a:pt x="285" y="227"/>
                  </a:cubicBezTo>
                  <a:cubicBezTo>
                    <a:pt x="290" y="228"/>
                    <a:pt x="294" y="230"/>
                    <a:pt x="298" y="231"/>
                  </a:cubicBezTo>
                  <a:cubicBezTo>
                    <a:pt x="307" y="248"/>
                    <a:pt x="328" y="246"/>
                    <a:pt x="344" y="249"/>
                  </a:cubicBezTo>
                  <a:cubicBezTo>
                    <a:pt x="344" y="251"/>
                    <a:pt x="343" y="255"/>
                    <a:pt x="343" y="257"/>
                  </a:cubicBezTo>
                  <a:cubicBezTo>
                    <a:pt x="336" y="261"/>
                    <a:pt x="330" y="264"/>
                    <a:pt x="323" y="268"/>
                  </a:cubicBezTo>
                  <a:cubicBezTo>
                    <a:pt x="313" y="269"/>
                    <a:pt x="301" y="267"/>
                    <a:pt x="293" y="275"/>
                  </a:cubicBezTo>
                  <a:cubicBezTo>
                    <a:pt x="283" y="285"/>
                    <a:pt x="270" y="292"/>
                    <a:pt x="255" y="296"/>
                  </a:cubicBezTo>
                  <a:cubicBezTo>
                    <a:pt x="236" y="291"/>
                    <a:pt x="216" y="298"/>
                    <a:pt x="196" y="294"/>
                  </a:cubicBezTo>
                  <a:cubicBezTo>
                    <a:pt x="182" y="298"/>
                    <a:pt x="168" y="301"/>
                    <a:pt x="155" y="305"/>
                  </a:cubicBezTo>
                  <a:cubicBezTo>
                    <a:pt x="150" y="306"/>
                    <a:pt x="149" y="312"/>
                    <a:pt x="148" y="317"/>
                  </a:cubicBezTo>
                  <a:cubicBezTo>
                    <a:pt x="146" y="331"/>
                    <a:pt x="150" y="345"/>
                    <a:pt x="152" y="359"/>
                  </a:cubicBezTo>
                  <a:cubicBezTo>
                    <a:pt x="141" y="353"/>
                    <a:pt x="141" y="340"/>
                    <a:pt x="139" y="329"/>
                  </a:cubicBezTo>
                  <a:cubicBezTo>
                    <a:pt x="133" y="327"/>
                    <a:pt x="127" y="325"/>
                    <a:pt x="122" y="330"/>
                  </a:cubicBezTo>
                  <a:cubicBezTo>
                    <a:pt x="114" y="336"/>
                    <a:pt x="104" y="337"/>
                    <a:pt x="94" y="337"/>
                  </a:cubicBezTo>
                  <a:cubicBezTo>
                    <a:pt x="91" y="330"/>
                    <a:pt x="89" y="323"/>
                    <a:pt x="85" y="316"/>
                  </a:cubicBezTo>
                  <a:cubicBezTo>
                    <a:pt x="78" y="313"/>
                    <a:pt x="71" y="312"/>
                    <a:pt x="65" y="310"/>
                  </a:cubicBezTo>
                  <a:cubicBezTo>
                    <a:pt x="66" y="299"/>
                    <a:pt x="69" y="287"/>
                    <a:pt x="69" y="276"/>
                  </a:cubicBezTo>
                  <a:cubicBezTo>
                    <a:pt x="63" y="268"/>
                    <a:pt x="56" y="263"/>
                    <a:pt x="50" y="255"/>
                  </a:cubicBezTo>
                  <a:cubicBezTo>
                    <a:pt x="46" y="243"/>
                    <a:pt x="48" y="230"/>
                    <a:pt x="41" y="220"/>
                  </a:cubicBezTo>
                  <a:cubicBezTo>
                    <a:pt x="30" y="211"/>
                    <a:pt x="16" y="215"/>
                    <a:pt x="3" y="216"/>
                  </a:cubicBezTo>
                  <a:cubicBezTo>
                    <a:pt x="4" y="204"/>
                    <a:pt x="0" y="191"/>
                    <a:pt x="8" y="182"/>
                  </a:cubicBezTo>
                  <a:cubicBezTo>
                    <a:pt x="18" y="171"/>
                    <a:pt x="28" y="161"/>
                    <a:pt x="38" y="151"/>
                  </a:cubicBezTo>
                  <a:cubicBezTo>
                    <a:pt x="38" y="151"/>
                    <a:pt x="39" y="151"/>
                    <a:pt x="39" y="151"/>
                  </a:cubicBezTo>
                  <a:cubicBezTo>
                    <a:pt x="41" y="149"/>
                    <a:pt x="44" y="147"/>
                    <a:pt x="46" y="146"/>
                  </a:cubicBezTo>
                  <a:cubicBezTo>
                    <a:pt x="53" y="121"/>
                    <a:pt x="54" y="95"/>
                    <a:pt x="56" y="69"/>
                  </a:cubicBezTo>
                  <a:cubicBezTo>
                    <a:pt x="45" y="60"/>
                    <a:pt x="36" y="47"/>
                    <a:pt x="36" y="32"/>
                  </a:cubicBezTo>
                  <a:cubicBezTo>
                    <a:pt x="44" y="27"/>
                    <a:pt x="51" y="21"/>
                    <a:pt x="59" y="16"/>
                  </a:cubicBezTo>
                  <a:cubicBezTo>
                    <a:pt x="60" y="13"/>
                    <a:pt x="61" y="8"/>
                    <a:pt x="61" y="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Freeform 265"/>
            <p:cNvSpPr/>
            <p:nvPr/>
          </p:nvSpPr>
          <p:spPr bwMode="auto">
            <a:xfrm>
              <a:off x="4795732" y="2467750"/>
              <a:ext cx="743604" cy="498640"/>
            </a:xfrm>
            <a:custGeom>
              <a:avLst/>
              <a:gdLst>
                <a:gd name="T0" fmla="*/ 35 w 308"/>
                <a:gd name="T1" fmla="*/ 0 h 221"/>
                <a:gd name="T2" fmla="*/ 60 w 308"/>
                <a:gd name="T3" fmla="*/ 1 h 221"/>
                <a:gd name="T4" fmla="*/ 80 w 308"/>
                <a:gd name="T5" fmla="*/ 30 h 221"/>
                <a:gd name="T6" fmla="*/ 159 w 308"/>
                <a:gd name="T7" fmla="*/ 30 h 221"/>
                <a:gd name="T8" fmla="*/ 171 w 308"/>
                <a:gd name="T9" fmla="*/ 49 h 221"/>
                <a:gd name="T10" fmla="*/ 191 w 308"/>
                <a:gd name="T11" fmla="*/ 61 h 221"/>
                <a:gd name="T12" fmla="*/ 195 w 308"/>
                <a:gd name="T13" fmla="*/ 65 h 221"/>
                <a:gd name="T14" fmla="*/ 211 w 308"/>
                <a:gd name="T15" fmla="*/ 70 h 221"/>
                <a:gd name="T16" fmla="*/ 212 w 308"/>
                <a:gd name="T17" fmla="*/ 55 h 221"/>
                <a:gd name="T18" fmla="*/ 218 w 308"/>
                <a:gd name="T19" fmla="*/ 63 h 221"/>
                <a:gd name="T20" fmla="*/ 225 w 308"/>
                <a:gd name="T21" fmla="*/ 73 h 221"/>
                <a:gd name="T22" fmla="*/ 245 w 308"/>
                <a:gd name="T23" fmla="*/ 85 h 221"/>
                <a:gd name="T24" fmla="*/ 283 w 308"/>
                <a:gd name="T25" fmla="*/ 61 h 221"/>
                <a:gd name="T26" fmla="*/ 291 w 308"/>
                <a:gd name="T27" fmla="*/ 76 h 221"/>
                <a:gd name="T28" fmla="*/ 308 w 308"/>
                <a:gd name="T29" fmla="*/ 78 h 221"/>
                <a:gd name="T30" fmla="*/ 294 w 308"/>
                <a:gd name="T31" fmla="*/ 104 h 221"/>
                <a:gd name="T32" fmla="*/ 289 w 308"/>
                <a:gd name="T33" fmla="*/ 102 h 221"/>
                <a:gd name="T34" fmla="*/ 276 w 308"/>
                <a:gd name="T35" fmla="*/ 105 h 221"/>
                <a:gd name="T36" fmla="*/ 258 w 308"/>
                <a:gd name="T37" fmla="*/ 139 h 221"/>
                <a:gd name="T38" fmla="*/ 228 w 308"/>
                <a:gd name="T39" fmla="*/ 160 h 221"/>
                <a:gd name="T40" fmla="*/ 230 w 308"/>
                <a:gd name="T41" fmla="*/ 180 h 221"/>
                <a:gd name="T42" fmla="*/ 208 w 308"/>
                <a:gd name="T43" fmla="*/ 183 h 221"/>
                <a:gd name="T44" fmla="*/ 182 w 308"/>
                <a:gd name="T45" fmla="*/ 179 h 221"/>
                <a:gd name="T46" fmla="*/ 158 w 308"/>
                <a:gd name="T47" fmla="*/ 221 h 221"/>
                <a:gd name="T48" fmla="*/ 122 w 308"/>
                <a:gd name="T49" fmla="*/ 146 h 221"/>
                <a:gd name="T50" fmla="*/ 98 w 308"/>
                <a:gd name="T51" fmla="*/ 137 h 221"/>
                <a:gd name="T52" fmla="*/ 68 w 308"/>
                <a:gd name="T53" fmla="*/ 122 h 221"/>
                <a:gd name="T54" fmla="*/ 56 w 308"/>
                <a:gd name="T55" fmla="*/ 83 h 221"/>
                <a:gd name="T56" fmla="*/ 36 w 308"/>
                <a:gd name="T57" fmla="*/ 86 h 221"/>
                <a:gd name="T58" fmla="*/ 15 w 308"/>
                <a:gd name="T59" fmla="*/ 68 h 221"/>
                <a:gd name="T60" fmla="*/ 0 w 308"/>
                <a:gd name="T61" fmla="*/ 18 h 221"/>
                <a:gd name="T62" fmla="*/ 27 w 308"/>
                <a:gd name="T63" fmla="*/ 25 h 221"/>
                <a:gd name="T64" fmla="*/ 35 w 308"/>
                <a:gd name="T65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8" h="221">
                  <a:moveTo>
                    <a:pt x="35" y="0"/>
                  </a:moveTo>
                  <a:cubicBezTo>
                    <a:pt x="44" y="0"/>
                    <a:pt x="52" y="1"/>
                    <a:pt x="60" y="1"/>
                  </a:cubicBezTo>
                  <a:cubicBezTo>
                    <a:pt x="63" y="13"/>
                    <a:pt x="67" y="27"/>
                    <a:pt x="80" y="30"/>
                  </a:cubicBezTo>
                  <a:cubicBezTo>
                    <a:pt x="106" y="36"/>
                    <a:pt x="133" y="33"/>
                    <a:pt x="159" y="30"/>
                  </a:cubicBezTo>
                  <a:cubicBezTo>
                    <a:pt x="164" y="36"/>
                    <a:pt x="167" y="42"/>
                    <a:pt x="171" y="49"/>
                  </a:cubicBezTo>
                  <a:cubicBezTo>
                    <a:pt x="178" y="52"/>
                    <a:pt x="185" y="56"/>
                    <a:pt x="191" y="61"/>
                  </a:cubicBezTo>
                  <a:cubicBezTo>
                    <a:pt x="192" y="62"/>
                    <a:pt x="194" y="64"/>
                    <a:pt x="195" y="65"/>
                  </a:cubicBezTo>
                  <a:cubicBezTo>
                    <a:pt x="199" y="69"/>
                    <a:pt x="205" y="70"/>
                    <a:pt x="211" y="70"/>
                  </a:cubicBezTo>
                  <a:cubicBezTo>
                    <a:pt x="211" y="66"/>
                    <a:pt x="212" y="59"/>
                    <a:pt x="212" y="55"/>
                  </a:cubicBezTo>
                  <a:cubicBezTo>
                    <a:pt x="214" y="57"/>
                    <a:pt x="217" y="61"/>
                    <a:pt x="218" y="63"/>
                  </a:cubicBezTo>
                  <a:cubicBezTo>
                    <a:pt x="221" y="66"/>
                    <a:pt x="223" y="69"/>
                    <a:pt x="225" y="73"/>
                  </a:cubicBezTo>
                  <a:cubicBezTo>
                    <a:pt x="230" y="79"/>
                    <a:pt x="235" y="90"/>
                    <a:pt x="245" y="85"/>
                  </a:cubicBezTo>
                  <a:cubicBezTo>
                    <a:pt x="258" y="78"/>
                    <a:pt x="270" y="68"/>
                    <a:pt x="283" y="61"/>
                  </a:cubicBezTo>
                  <a:cubicBezTo>
                    <a:pt x="286" y="66"/>
                    <a:pt x="289" y="71"/>
                    <a:pt x="291" y="76"/>
                  </a:cubicBezTo>
                  <a:cubicBezTo>
                    <a:pt x="297" y="77"/>
                    <a:pt x="302" y="78"/>
                    <a:pt x="308" y="78"/>
                  </a:cubicBezTo>
                  <a:cubicBezTo>
                    <a:pt x="307" y="89"/>
                    <a:pt x="301" y="97"/>
                    <a:pt x="294" y="104"/>
                  </a:cubicBezTo>
                  <a:cubicBezTo>
                    <a:pt x="289" y="102"/>
                    <a:pt x="289" y="102"/>
                    <a:pt x="289" y="102"/>
                  </a:cubicBezTo>
                  <a:cubicBezTo>
                    <a:pt x="285" y="101"/>
                    <a:pt x="279" y="100"/>
                    <a:pt x="276" y="105"/>
                  </a:cubicBezTo>
                  <a:cubicBezTo>
                    <a:pt x="270" y="116"/>
                    <a:pt x="267" y="129"/>
                    <a:pt x="258" y="139"/>
                  </a:cubicBezTo>
                  <a:cubicBezTo>
                    <a:pt x="249" y="148"/>
                    <a:pt x="237" y="152"/>
                    <a:pt x="228" y="160"/>
                  </a:cubicBezTo>
                  <a:cubicBezTo>
                    <a:pt x="228" y="167"/>
                    <a:pt x="229" y="174"/>
                    <a:pt x="230" y="180"/>
                  </a:cubicBezTo>
                  <a:cubicBezTo>
                    <a:pt x="222" y="181"/>
                    <a:pt x="215" y="182"/>
                    <a:pt x="208" y="183"/>
                  </a:cubicBezTo>
                  <a:cubicBezTo>
                    <a:pt x="200" y="180"/>
                    <a:pt x="190" y="171"/>
                    <a:pt x="182" y="179"/>
                  </a:cubicBezTo>
                  <a:cubicBezTo>
                    <a:pt x="173" y="192"/>
                    <a:pt x="166" y="207"/>
                    <a:pt x="158" y="221"/>
                  </a:cubicBezTo>
                  <a:cubicBezTo>
                    <a:pt x="147" y="196"/>
                    <a:pt x="135" y="170"/>
                    <a:pt x="122" y="146"/>
                  </a:cubicBezTo>
                  <a:cubicBezTo>
                    <a:pt x="113" y="145"/>
                    <a:pt x="104" y="145"/>
                    <a:pt x="98" y="137"/>
                  </a:cubicBezTo>
                  <a:cubicBezTo>
                    <a:pt x="90" y="128"/>
                    <a:pt x="80" y="123"/>
                    <a:pt x="68" y="122"/>
                  </a:cubicBezTo>
                  <a:cubicBezTo>
                    <a:pt x="68" y="108"/>
                    <a:pt x="67" y="93"/>
                    <a:pt x="56" y="83"/>
                  </a:cubicBezTo>
                  <a:cubicBezTo>
                    <a:pt x="51" y="76"/>
                    <a:pt x="43" y="84"/>
                    <a:pt x="36" y="86"/>
                  </a:cubicBezTo>
                  <a:cubicBezTo>
                    <a:pt x="25" y="93"/>
                    <a:pt x="16" y="78"/>
                    <a:pt x="15" y="68"/>
                  </a:cubicBezTo>
                  <a:cubicBezTo>
                    <a:pt x="14" y="50"/>
                    <a:pt x="8" y="34"/>
                    <a:pt x="0" y="18"/>
                  </a:cubicBezTo>
                  <a:cubicBezTo>
                    <a:pt x="9" y="21"/>
                    <a:pt x="17" y="25"/>
                    <a:pt x="27" y="25"/>
                  </a:cubicBezTo>
                  <a:cubicBezTo>
                    <a:pt x="30" y="17"/>
                    <a:pt x="33" y="8"/>
                    <a:pt x="3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Freeform 266"/>
            <p:cNvSpPr/>
            <p:nvPr/>
          </p:nvSpPr>
          <p:spPr bwMode="auto">
            <a:xfrm>
              <a:off x="3517560" y="3245105"/>
              <a:ext cx="525858" cy="838324"/>
            </a:xfrm>
            <a:custGeom>
              <a:avLst/>
              <a:gdLst>
                <a:gd name="T0" fmla="*/ 183 w 218"/>
                <a:gd name="T1" fmla="*/ 13 h 371"/>
                <a:gd name="T2" fmla="*/ 195 w 218"/>
                <a:gd name="T3" fmla="*/ 0 h 371"/>
                <a:gd name="T4" fmla="*/ 170 w 218"/>
                <a:gd name="T5" fmla="*/ 88 h 371"/>
                <a:gd name="T6" fmla="*/ 168 w 218"/>
                <a:gd name="T7" fmla="*/ 145 h 371"/>
                <a:gd name="T8" fmla="*/ 171 w 218"/>
                <a:gd name="T9" fmla="*/ 188 h 371"/>
                <a:gd name="T10" fmla="*/ 169 w 218"/>
                <a:gd name="T11" fmla="*/ 223 h 371"/>
                <a:gd name="T12" fmla="*/ 206 w 218"/>
                <a:gd name="T13" fmla="*/ 307 h 371"/>
                <a:gd name="T14" fmla="*/ 218 w 218"/>
                <a:gd name="T15" fmla="*/ 320 h 371"/>
                <a:gd name="T16" fmla="*/ 180 w 218"/>
                <a:gd name="T17" fmla="*/ 314 h 371"/>
                <a:gd name="T18" fmla="*/ 156 w 218"/>
                <a:gd name="T19" fmla="*/ 331 h 371"/>
                <a:gd name="T20" fmla="*/ 155 w 218"/>
                <a:gd name="T21" fmla="*/ 371 h 371"/>
                <a:gd name="T22" fmla="*/ 107 w 218"/>
                <a:gd name="T23" fmla="*/ 345 h 371"/>
                <a:gd name="T24" fmla="*/ 92 w 218"/>
                <a:gd name="T25" fmla="*/ 347 h 371"/>
                <a:gd name="T26" fmla="*/ 80 w 218"/>
                <a:gd name="T27" fmla="*/ 343 h 371"/>
                <a:gd name="T28" fmla="*/ 75 w 218"/>
                <a:gd name="T29" fmla="*/ 338 h 371"/>
                <a:gd name="T30" fmla="*/ 5 w 218"/>
                <a:gd name="T31" fmla="*/ 319 h 371"/>
                <a:gd name="T32" fmla="*/ 0 w 218"/>
                <a:gd name="T33" fmla="*/ 313 h 371"/>
                <a:gd name="T34" fmla="*/ 10 w 218"/>
                <a:gd name="T35" fmla="*/ 304 h 371"/>
                <a:gd name="T36" fmla="*/ 5 w 218"/>
                <a:gd name="T37" fmla="*/ 293 h 371"/>
                <a:gd name="T38" fmla="*/ 7 w 218"/>
                <a:gd name="T39" fmla="*/ 287 h 371"/>
                <a:gd name="T40" fmla="*/ 31 w 218"/>
                <a:gd name="T41" fmla="*/ 281 h 371"/>
                <a:gd name="T42" fmla="*/ 45 w 218"/>
                <a:gd name="T43" fmla="*/ 254 h 371"/>
                <a:gd name="T44" fmla="*/ 43 w 218"/>
                <a:gd name="T45" fmla="*/ 214 h 371"/>
                <a:gd name="T46" fmla="*/ 71 w 218"/>
                <a:gd name="T47" fmla="*/ 222 h 371"/>
                <a:gd name="T48" fmla="*/ 113 w 218"/>
                <a:gd name="T49" fmla="*/ 200 h 371"/>
                <a:gd name="T50" fmla="*/ 116 w 218"/>
                <a:gd name="T51" fmla="*/ 152 h 371"/>
                <a:gd name="T52" fmla="*/ 90 w 218"/>
                <a:gd name="T53" fmla="*/ 135 h 371"/>
                <a:gd name="T54" fmla="*/ 89 w 218"/>
                <a:gd name="T55" fmla="*/ 135 h 371"/>
                <a:gd name="T56" fmla="*/ 62 w 218"/>
                <a:gd name="T57" fmla="*/ 124 h 371"/>
                <a:gd name="T58" fmla="*/ 75 w 218"/>
                <a:gd name="T59" fmla="*/ 80 h 371"/>
                <a:gd name="T60" fmla="*/ 111 w 218"/>
                <a:gd name="T61" fmla="*/ 94 h 371"/>
                <a:gd name="T62" fmla="*/ 129 w 218"/>
                <a:gd name="T63" fmla="*/ 71 h 371"/>
                <a:gd name="T64" fmla="*/ 127 w 218"/>
                <a:gd name="T65" fmla="*/ 56 h 371"/>
                <a:gd name="T66" fmla="*/ 170 w 218"/>
                <a:gd name="T67" fmla="*/ 9 h 371"/>
                <a:gd name="T68" fmla="*/ 183 w 218"/>
                <a:gd name="T69" fmla="*/ 13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8" h="371">
                  <a:moveTo>
                    <a:pt x="183" y="13"/>
                  </a:moveTo>
                  <a:cubicBezTo>
                    <a:pt x="187" y="8"/>
                    <a:pt x="191" y="4"/>
                    <a:pt x="195" y="0"/>
                  </a:cubicBezTo>
                  <a:cubicBezTo>
                    <a:pt x="190" y="30"/>
                    <a:pt x="170" y="57"/>
                    <a:pt x="170" y="88"/>
                  </a:cubicBezTo>
                  <a:cubicBezTo>
                    <a:pt x="169" y="107"/>
                    <a:pt x="166" y="126"/>
                    <a:pt x="168" y="145"/>
                  </a:cubicBezTo>
                  <a:cubicBezTo>
                    <a:pt x="170" y="159"/>
                    <a:pt x="175" y="173"/>
                    <a:pt x="171" y="188"/>
                  </a:cubicBezTo>
                  <a:cubicBezTo>
                    <a:pt x="170" y="199"/>
                    <a:pt x="165" y="211"/>
                    <a:pt x="169" y="223"/>
                  </a:cubicBezTo>
                  <a:cubicBezTo>
                    <a:pt x="176" y="253"/>
                    <a:pt x="196" y="277"/>
                    <a:pt x="206" y="307"/>
                  </a:cubicBezTo>
                  <a:cubicBezTo>
                    <a:pt x="210" y="311"/>
                    <a:pt x="214" y="316"/>
                    <a:pt x="218" y="320"/>
                  </a:cubicBezTo>
                  <a:cubicBezTo>
                    <a:pt x="205" y="318"/>
                    <a:pt x="193" y="316"/>
                    <a:pt x="180" y="314"/>
                  </a:cubicBezTo>
                  <a:cubicBezTo>
                    <a:pt x="173" y="321"/>
                    <a:pt x="165" y="326"/>
                    <a:pt x="156" y="331"/>
                  </a:cubicBezTo>
                  <a:cubicBezTo>
                    <a:pt x="151" y="344"/>
                    <a:pt x="153" y="358"/>
                    <a:pt x="155" y="371"/>
                  </a:cubicBezTo>
                  <a:cubicBezTo>
                    <a:pt x="140" y="361"/>
                    <a:pt x="124" y="351"/>
                    <a:pt x="107" y="345"/>
                  </a:cubicBezTo>
                  <a:cubicBezTo>
                    <a:pt x="102" y="343"/>
                    <a:pt x="97" y="346"/>
                    <a:pt x="92" y="347"/>
                  </a:cubicBezTo>
                  <a:cubicBezTo>
                    <a:pt x="88" y="345"/>
                    <a:pt x="84" y="344"/>
                    <a:pt x="80" y="343"/>
                  </a:cubicBezTo>
                  <a:cubicBezTo>
                    <a:pt x="75" y="338"/>
                    <a:pt x="75" y="338"/>
                    <a:pt x="75" y="338"/>
                  </a:cubicBezTo>
                  <a:cubicBezTo>
                    <a:pt x="56" y="319"/>
                    <a:pt x="29" y="321"/>
                    <a:pt x="5" y="319"/>
                  </a:cubicBezTo>
                  <a:cubicBezTo>
                    <a:pt x="4" y="317"/>
                    <a:pt x="1" y="315"/>
                    <a:pt x="0" y="313"/>
                  </a:cubicBezTo>
                  <a:cubicBezTo>
                    <a:pt x="3" y="310"/>
                    <a:pt x="6" y="307"/>
                    <a:pt x="10" y="304"/>
                  </a:cubicBezTo>
                  <a:cubicBezTo>
                    <a:pt x="8" y="302"/>
                    <a:pt x="6" y="296"/>
                    <a:pt x="5" y="293"/>
                  </a:cubicBezTo>
                  <a:cubicBezTo>
                    <a:pt x="5" y="291"/>
                    <a:pt x="6" y="289"/>
                    <a:pt x="7" y="287"/>
                  </a:cubicBezTo>
                  <a:cubicBezTo>
                    <a:pt x="15" y="285"/>
                    <a:pt x="23" y="283"/>
                    <a:pt x="31" y="281"/>
                  </a:cubicBezTo>
                  <a:cubicBezTo>
                    <a:pt x="32" y="271"/>
                    <a:pt x="37" y="261"/>
                    <a:pt x="45" y="254"/>
                  </a:cubicBezTo>
                  <a:cubicBezTo>
                    <a:pt x="29" y="246"/>
                    <a:pt x="36" y="227"/>
                    <a:pt x="43" y="214"/>
                  </a:cubicBezTo>
                  <a:cubicBezTo>
                    <a:pt x="53" y="212"/>
                    <a:pt x="62" y="219"/>
                    <a:pt x="71" y="222"/>
                  </a:cubicBezTo>
                  <a:cubicBezTo>
                    <a:pt x="81" y="208"/>
                    <a:pt x="97" y="202"/>
                    <a:pt x="113" y="200"/>
                  </a:cubicBezTo>
                  <a:cubicBezTo>
                    <a:pt x="112" y="184"/>
                    <a:pt x="114" y="168"/>
                    <a:pt x="116" y="152"/>
                  </a:cubicBezTo>
                  <a:cubicBezTo>
                    <a:pt x="108" y="145"/>
                    <a:pt x="99" y="141"/>
                    <a:pt x="90" y="135"/>
                  </a:cubicBezTo>
                  <a:cubicBezTo>
                    <a:pt x="89" y="135"/>
                    <a:pt x="89" y="135"/>
                    <a:pt x="89" y="135"/>
                  </a:cubicBezTo>
                  <a:cubicBezTo>
                    <a:pt x="82" y="127"/>
                    <a:pt x="72" y="126"/>
                    <a:pt x="62" y="124"/>
                  </a:cubicBezTo>
                  <a:cubicBezTo>
                    <a:pt x="63" y="109"/>
                    <a:pt x="67" y="93"/>
                    <a:pt x="75" y="80"/>
                  </a:cubicBezTo>
                  <a:cubicBezTo>
                    <a:pt x="86" y="86"/>
                    <a:pt x="97" y="94"/>
                    <a:pt x="111" y="94"/>
                  </a:cubicBezTo>
                  <a:cubicBezTo>
                    <a:pt x="116" y="85"/>
                    <a:pt x="122" y="78"/>
                    <a:pt x="129" y="71"/>
                  </a:cubicBezTo>
                  <a:cubicBezTo>
                    <a:pt x="128" y="66"/>
                    <a:pt x="128" y="61"/>
                    <a:pt x="127" y="56"/>
                  </a:cubicBezTo>
                  <a:cubicBezTo>
                    <a:pt x="140" y="39"/>
                    <a:pt x="158" y="26"/>
                    <a:pt x="170" y="9"/>
                  </a:cubicBezTo>
                  <a:cubicBezTo>
                    <a:pt x="174" y="10"/>
                    <a:pt x="179" y="11"/>
                    <a:pt x="183" y="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Freeform 267"/>
            <p:cNvSpPr/>
            <p:nvPr/>
          </p:nvSpPr>
          <p:spPr bwMode="auto">
            <a:xfrm>
              <a:off x="4370038" y="3764431"/>
              <a:ext cx="439848" cy="501905"/>
            </a:xfrm>
            <a:custGeom>
              <a:avLst/>
              <a:gdLst>
                <a:gd name="T0" fmla="*/ 46 w 182"/>
                <a:gd name="T1" fmla="*/ 0 h 222"/>
                <a:gd name="T2" fmla="*/ 65 w 182"/>
                <a:gd name="T3" fmla="*/ 3 h 222"/>
                <a:gd name="T4" fmla="*/ 79 w 182"/>
                <a:gd name="T5" fmla="*/ 17 h 222"/>
                <a:gd name="T6" fmla="*/ 98 w 182"/>
                <a:gd name="T7" fmla="*/ 18 h 222"/>
                <a:gd name="T8" fmla="*/ 113 w 182"/>
                <a:gd name="T9" fmla="*/ 49 h 222"/>
                <a:gd name="T10" fmla="*/ 137 w 182"/>
                <a:gd name="T11" fmla="*/ 76 h 222"/>
                <a:gd name="T12" fmla="*/ 146 w 182"/>
                <a:gd name="T13" fmla="*/ 106 h 222"/>
                <a:gd name="T14" fmla="*/ 146 w 182"/>
                <a:gd name="T15" fmla="*/ 147 h 222"/>
                <a:gd name="T16" fmla="*/ 181 w 182"/>
                <a:gd name="T17" fmla="*/ 139 h 222"/>
                <a:gd name="T18" fmla="*/ 173 w 182"/>
                <a:gd name="T19" fmla="*/ 172 h 222"/>
                <a:gd name="T20" fmla="*/ 161 w 182"/>
                <a:gd name="T21" fmla="*/ 184 h 222"/>
                <a:gd name="T22" fmla="*/ 139 w 182"/>
                <a:gd name="T23" fmla="*/ 222 h 222"/>
                <a:gd name="T24" fmla="*/ 131 w 182"/>
                <a:gd name="T25" fmla="*/ 215 h 222"/>
                <a:gd name="T26" fmla="*/ 104 w 182"/>
                <a:gd name="T27" fmla="*/ 206 h 222"/>
                <a:gd name="T28" fmla="*/ 87 w 182"/>
                <a:gd name="T29" fmla="*/ 210 h 222"/>
                <a:gd name="T30" fmla="*/ 79 w 182"/>
                <a:gd name="T31" fmla="*/ 195 h 222"/>
                <a:gd name="T32" fmla="*/ 58 w 182"/>
                <a:gd name="T33" fmla="*/ 210 h 222"/>
                <a:gd name="T34" fmla="*/ 43 w 182"/>
                <a:gd name="T35" fmla="*/ 161 h 222"/>
                <a:gd name="T36" fmla="*/ 29 w 182"/>
                <a:gd name="T37" fmla="*/ 152 h 222"/>
                <a:gd name="T38" fmla="*/ 26 w 182"/>
                <a:gd name="T39" fmla="*/ 129 h 222"/>
                <a:gd name="T40" fmla="*/ 28 w 182"/>
                <a:gd name="T41" fmla="*/ 128 h 222"/>
                <a:gd name="T42" fmla="*/ 36 w 182"/>
                <a:gd name="T43" fmla="*/ 94 h 222"/>
                <a:gd name="T44" fmla="*/ 0 w 182"/>
                <a:gd name="T45" fmla="*/ 64 h 222"/>
                <a:gd name="T46" fmla="*/ 12 w 182"/>
                <a:gd name="T47" fmla="*/ 65 h 222"/>
                <a:gd name="T48" fmla="*/ 27 w 182"/>
                <a:gd name="T49" fmla="*/ 16 h 222"/>
                <a:gd name="T50" fmla="*/ 56 w 182"/>
                <a:gd name="T51" fmla="*/ 23 h 222"/>
                <a:gd name="T52" fmla="*/ 46 w 182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2" h="222">
                  <a:moveTo>
                    <a:pt x="46" y="0"/>
                  </a:moveTo>
                  <a:cubicBezTo>
                    <a:pt x="53" y="1"/>
                    <a:pt x="59" y="2"/>
                    <a:pt x="65" y="3"/>
                  </a:cubicBezTo>
                  <a:cubicBezTo>
                    <a:pt x="70" y="8"/>
                    <a:pt x="74" y="13"/>
                    <a:pt x="79" y="17"/>
                  </a:cubicBezTo>
                  <a:cubicBezTo>
                    <a:pt x="85" y="19"/>
                    <a:pt x="92" y="18"/>
                    <a:pt x="98" y="18"/>
                  </a:cubicBezTo>
                  <a:cubicBezTo>
                    <a:pt x="106" y="27"/>
                    <a:pt x="112" y="37"/>
                    <a:pt x="113" y="49"/>
                  </a:cubicBezTo>
                  <a:cubicBezTo>
                    <a:pt x="114" y="62"/>
                    <a:pt x="126" y="70"/>
                    <a:pt x="137" y="76"/>
                  </a:cubicBezTo>
                  <a:cubicBezTo>
                    <a:pt x="138" y="87"/>
                    <a:pt x="142" y="96"/>
                    <a:pt x="146" y="106"/>
                  </a:cubicBezTo>
                  <a:cubicBezTo>
                    <a:pt x="151" y="120"/>
                    <a:pt x="142" y="133"/>
                    <a:pt x="146" y="147"/>
                  </a:cubicBezTo>
                  <a:cubicBezTo>
                    <a:pt x="158" y="146"/>
                    <a:pt x="170" y="143"/>
                    <a:pt x="181" y="139"/>
                  </a:cubicBezTo>
                  <a:cubicBezTo>
                    <a:pt x="182" y="151"/>
                    <a:pt x="177" y="161"/>
                    <a:pt x="173" y="172"/>
                  </a:cubicBezTo>
                  <a:cubicBezTo>
                    <a:pt x="169" y="175"/>
                    <a:pt x="163" y="178"/>
                    <a:pt x="161" y="184"/>
                  </a:cubicBezTo>
                  <a:cubicBezTo>
                    <a:pt x="156" y="198"/>
                    <a:pt x="148" y="210"/>
                    <a:pt x="139" y="222"/>
                  </a:cubicBezTo>
                  <a:cubicBezTo>
                    <a:pt x="137" y="220"/>
                    <a:pt x="133" y="217"/>
                    <a:pt x="131" y="215"/>
                  </a:cubicBezTo>
                  <a:cubicBezTo>
                    <a:pt x="121" y="215"/>
                    <a:pt x="112" y="211"/>
                    <a:pt x="104" y="206"/>
                  </a:cubicBezTo>
                  <a:cubicBezTo>
                    <a:pt x="99" y="201"/>
                    <a:pt x="93" y="208"/>
                    <a:pt x="87" y="210"/>
                  </a:cubicBezTo>
                  <a:cubicBezTo>
                    <a:pt x="84" y="205"/>
                    <a:pt x="82" y="200"/>
                    <a:pt x="79" y="195"/>
                  </a:cubicBezTo>
                  <a:cubicBezTo>
                    <a:pt x="72" y="200"/>
                    <a:pt x="65" y="205"/>
                    <a:pt x="58" y="210"/>
                  </a:cubicBezTo>
                  <a:cubicBezTo>
                    <a:pt x="48" y="196"/>
                    <a:pt x="39" y="179"/>
                    <a:pt x="43" y="161"/>
                  </a:cubicBezTo>
                  <a:cubicBezTo>
                    <a:pt x="38" y="158"/>
                    <a:pt x="33" y="156"/>
                    <a:pt x="29" y="152"/>
                  </a:cubicBezTo>
                  <a:cubicBezTo>
                    <a:pt x="27" y="145"/>
                    <a:pt x="26" y="137"/>
                    <a:pt x="26" y="129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6" y="126"/>
                    <a:pt x="42" y="106"/>
                    <a:pt x="36" y="94"/>
                  </a:cubicBezTo>
                  <a:cubicBezTo>
                    <a:pt x="21" y="89"/>
                    <a:pt x="6" y="80"/>
                    <a:pt x="0" y="64"/>
                  </a:cubicBezTo>
                  <a:cubicBezTo>
                    <a:pt x="4" y="65"/>
                    <a:pt x="8" y="65"/>
                    <a:pt x="12" y="65"/>
                  </a:cubicBezTo>
                  <a:cubicBezTo>
                    <a:pt x="14" y="48"/>
                    <a:pt x="19" y="31"/>
                    <a:pt x="27" y="16"/>
                  </a:cubicBezTo>
                  <a:cubicBezTo>
                    <a:pt x="36" y="21"/>
                    <a:pt x="48" y="37"/>
                    <a:pt x="56" y="23"/>
                  </a:cubicBezTo>
                  <a:cubicBezTo>
                    <a:pt x="65" y="14"/>
                    <a:pt x="50" y="7"/>
                    <a:pt x="46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Freeform 268"/>
            <p:cNvSpPr/>
            <p:nvPr/>
          </p:nvSpPr>
          <p:spPr bwMode="auto">
            <a:xfrm>
              <a:off x="3826468" y="4258009"/>
              <a:ext cx="504432" cy="560764"/>
            </a:xfrm>
            <a:custGeom>
              <a:avLst/>
              <a:gdLst>
                <a:gd name="T0" fmla="*/ 246336 w 209"/>
                <a:gd name="T1" fmla="*/ 0 h 248"/>
                <a:gd name="T2" fmla="*/ 468038 w 209"/>
                <a:gd name="T3" fmla="*/ 75836 h 248"/>
                <a:gd name="T4" fmla="*/ 594725 w 209"/>
                <a:gd name="T5" fmla="*/ 69241 h 248"/>
                <a:gd name="T6" fmla="*/ 636954 w 209"/>
                <a:gd name="T7" fmla="*/ 52755 h 248"/>
                <a:gd name="T8" fmla="*/ 710854 w 209"/>
                <a:gd name="T9" fmla="*/ 164860 h 248"/>
                <a:gd name="T10" fmla="*/ 686221 w 209"/>
                <a:gd name="T11" fmla="*/ 283559 h 248"/>
                <a:gd name="T12" fmla="*/ 679183 w 209"/>
                <a:gd name="T13" fmla="*/ 290153 h 248"/>
                <a:gd name="T14" fmla="*/ 665106 w 209"/>
                <a:gd name="T15" fmla="*/ 300045 h 248"/>
                <a:gd name="T16" fmla="*/ 658068 w 209"/>
                <a:gd name="T17" fmla="*/ 382475 h 248"/>
                <a:gd name="T18" fmla="*/ 679183 w 209"/>
                <a:gd name="T19" fmla="*/ 402258 h 248"/>
                <a:gd name="T20" fmla="*/ 717893 w 209"/>
                <a:gd name="T21" fmla="*/ 527552 h 248"/>
                <a:gd name="T22" fmla="*/ 721412 w 209"/>
                <a:gd name="T23" fmla="*/ 679223 h 248"/>
                <a:gd name="T24" fmla="*/ 594725 w 209"/>
                <a:gd name="T25" fmla="*/ 666034 h 248"/>
                <a:gd name="T26" fmla="*/ 563053 w 209"/>
                <a:gd name="T27" fmla="*/ 738572 h 248"/>
                <a:gd name="T28" fmla="*/ 552496 w 209"/>
                <a:gd name="T29" fmla="*/ 728681 h 248"/>
                <a:gd name="T30" fmla="*/ 478595 w 209"/>
                <a:gd name="T31" fmla="*/ 708898 h 248"/>
                <a:gd name="T32" fmla="*/ 411733 w 209"/>
                <a:gd name="T33" fmla="*/ 817705 h 248"/>
                <a:gd name="T34" fmla="*/ 358946 w 209"/>
                <a:gd name="T35" fmla="*/ 745167 h 248"/>
                <a:gd name="T36" fmla="*/ 309679 w 209"/>
                <a:gd name="T37" fmla="*/ 768247 h 248"/>
                <a:gd name="T38" fmla="*/ 355427 w 209"/>
                <a:gd name="T39" fmla="*/ 672628 h 248"/>
                <a:gd name="T40" fmla="*/ 334313 w 209"/>
                <a:gd name="T41" fmla="*/ 553929 h 248"/>
                <a:gd name="T42" fmla="*/ 200588 w 209"/>
                <a:gd name="T43" fmla="*/ 603387 h 248"/>
                <a:gd name="T44" fmla="*/ 158359 w 209"/>
                <a:gd name="T45" fmla="*/ 586901 h 248"/>
                <a:gd name="T46" fmla="*/ 109092 w 209"/>
                <a:gd name="T47" fmla="*/ 629765 h 248"/>
                <a:gd name="T48" fmla="*/ 56305 w 209"/>
                <a:gd name="T49" fmla="*/ 484688 h 248"/>
                <a:gd name="T50" fmla="*/ 84458 w 209"/>
                <a:gd name="T51" fmla="*/ 441825 h 248"/>
                <a:gd name="T52" fmla="*/ 0 w 209"/>
                <a:gd name="T53" fmla="*/ 448419 h 248"/>
                <a:gd name="T54" fmla="*/ 73901 w 209"/>
                <a:gd name="T55" fmla="*/ 356097 h 248"/>
                <a:gd name="T56" fmla="*/ 42229 w 209"/>
                <a:gd name="T57" fmla="*/ 131888 h 248"/>
                <a:gd name="T58" fmla="*/ 133725 w 209"/>
                <a:gd name="T59" fmla="*/ 56052 h 248"/>
                <a:gd name="T60" fmla="*/ 221702 w 209"/>
                <a:gd name="T61" fmla="*/ 62647 h 248"/>
                <a:gd name="T62" fmla="*/ 246336 w 209"/>
                <a:gd name="T63" fmla="*/ 0 h 2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9"/>
                <a:gd name="T97" fmla="*/ 0 h 248"/>
                <a:gd name="T98" fmla="*/ 209 w 209"/>
                <a:gd name="T99" fmla="*/ 248 h 24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9" h="248">
                  <a:moveTo>
                    <a:pt x="70" y="0"/>
                  </a:moveTo>
                  <a:cubicBezTo>
                    <a:pt x="91" y="8"/>
                    <a:pt x="114" y="10"/>
                    <a:pt x="133" y="23"/>
                  </a:cubicBezTo>
                  <a:cubicBezTo>
                    <a:pt x="145" y="20"/>
                    <a:pt x="157" y="15"/>
                    <a:pt x="169" y="21"/>
                  </a:cubicBezTo>
                  <a:cubicBezTo>
                    <a:pt x="172" y="20"/>
                    <a:pt x="178" y="17"/>
                    <a:pt x="181" y="16"/>
                  </a:cubicBezTo>
                  <a:cubicBezTo>
                    <a:pt x="184" y="30"/>
                    <a:pt x="195" y="39"/>
                    <a:pt x="202" y="50"/>
                  </a:cubicBezTo>
                  <a:cubicBezTo>
                    <a:pt x="206" y="62"/>
                    <a:pt x="204" y="76"/>
                    <a:pt x="195" y="86"/>
                  </a:cubicBezTo>
                  <a:cubicBezTo>
                    <a:pt x="193" y="88"/>
                    <a:pt x="193" y="88"/>
                    <a:pt x="193" y="88"/>
                  </a:cubicBezTo>
                  <a:cubicBezTo>
                    <a:pt x="189" y="91"/>
                    <a:pt x="189" y="91"/>
                    <a:pt x="189" y="91"/>
                  </a:cubicBezTo>
                  <a:cubicBezTo>
                    <a:pt x="188" y="99"/>
                    <a:pt x="188" y="108"/>
                    <a:pt x="187" y="116"/>
                  </a:cubicBezTo>
                  <a:cubicBezTo>
                    <a:pt x="189" y="118"/>
                    <a:pt x="192" y="121"/>
                    <a:pt x="193" y="122"/>
                  </a:cubicBezTo>
                  <a:cubicBezTo>
                    <a:pt x="197" y="135"/>
                    <a:pt x="201" y="147"/>
                    <a:pt x="204" y="160"/>
                  </a:cubicBezTo>
                  <a:cubicBezTo>
                    <a:pt x="209" y="175"/>
                    <a:pt x="205" y="191"/>
                    <a:pt x="205" y="206"/>
                  </a:cubicBezTo>
                  <a:cubicBezTo>
                    <a:pt x="194" y="203"/>
                    <a:pt x="180" y="192"/>
                    <a:pt x="169" y="202"/>
                  </a:cubicBezTo>
                  <a:cubicBezTo>
                    <a:pt x="162" y="206"/>
                    <a:pt x="162" y="216"/>
                    <a:pt x="160" y="224"/>
                  </a:cubicBezTo>
                  <a:cubicBezTo>
                    <a:pt x="157" y="221"/>
                    <a:pt x="157" y="221"/>
                    <a:pt x="157" y="221"/>
                  </a:cubicBezTo>
                  <a:cubicBezTo>
                    <a:pt x="152" y="215"/>
                    <a:pt x="143" y="216"/>
                    <a:pt x="136" y="215"/>
                  </a:cubicBezTo>
                  <a:cubicBezTo>
                    <a:pt x="132" y="227"/>
                    <a:pt x="129" y="241"/>
                    <a:pt x="117" y="248"/>
                  </a:cubicBezTo>
                  <a:cubicBezTo>
                    <a:pt x="112" y="241"/>
                    <a:pt x="107" y="233"/>
                    <a:pt x="102" y="226"/>
                  </a:cubicBezTo>
                  <a:cubicBezTo>
                    <a:pt x="97" y="228"/>
                    <a:pt x="93" y="230"/>
                    <a:pt x="88" y="233"/>
                  </a:cubicBezTo>
                  <a:cubicBezTo>
                    <a:pt x="91" y="222"/>
                    <a:pt x="95" y="212"/>
                    <a:pt x="101" y="204"/>
                  </a:cubicBezTo>
                  <a:cubicBezTo>
                    <a:pt x="101" y="191"/>
                    <a:pt x="98" y="179"/>
                    <a:pt x="95" y="168"/>
                  </a:cubicBezTo>
                  <a:cubicBezTo>
                    <a:pt x="81" y="170"/>
                    <a:pt x="68" y="176"/>
                    <a:pt x="57" y="183"/>
                  </a:cubicBezTo>
                  <a:cubicBezTo>
                    <a:pt x="54" y="182"/>
                    <a:pt x="48" y="179"/>
                    <a:pt x="45" y="178"/>
                  </a:cubicBezTo>
                  <a:cubicBezTo>
                    <a:pt x="40" y="182"/>
                    <a:pt x="35" y="187"/>
                    <a:pt x="31" y="191"/>
                  </a:cubicBezTo>
                  <a:cubicBezTo>
                    <a:pt x="25" y="177"/>
                    <a:pt x="21" y="162"/>
                    <a:pt x="16" y="147"/>
                  </a:cubicBezTo>
                  <a:cubicBezTo>
                    <a:pt x="19" y="143"/>
                    <a:pt x="21" y="138"/>
                    <a:pt x="24" y="134"/>
                  </a:cubicBezTo>
                  <a:cubicBezTo>
                    <a:pt x="16" y="134"/>
                    <a:pt x="8" y="135"/>
                    <a:pt x="0" y="136"/>
                  </a:cubicBezTo>
                  <a:cubicBezTo>
                    <a:pt x="7" y="126"/>
                    <a:pt x="16" y="119"/>
                    <a:pt x="21" y="108"/>
                  </a:cubicBezTo>
                  <a:cubicBezTo>
                    <a:pt x="17" y="86"/>
                    <a:pt x="14" y="63"/>
                    <a:pt x="12" y="40"/>
                  </a:cubicBezTo>
                  <a:cubicBezTo>
                    <a:pt x="20" y="32"/>
                    <a:pt x="27" y="23"/>
                    <a:pt x="38" y="17"/>
                  </a:cubicBezTo>
                  <a:cubicBezTo>
                    <a:pt x="46" y="15"/>
                    <a:pt x="55" y="21"/>
                    <a:pt x="63" y="19"/>
                  </a:cubicBezTo>
                  <a:cubicBezTo>
                    <a:pt x="66" y="13"/>
                    <a:pt x="68" y="7"/>
                    <a:pt x="70" y="0"/>
                  </a:cubicBezTo>
                  <a:close/>
                </a:path>
              </a:pathLst>
            </a:custGeom>
            <a:solidFill>
              <a:srgbClr val="01A145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53" name="Freeform 269"/>
            <p:cNvSpPr/>
            <p:nvPr/>
          </p:nvSpPr>
          <p:spPr bwMode="auto">
            <a:xfrm>
              <a:off x="4531170" y="4393718"/>
              <a:ext cx="386500" cy="470333"/>
            </a:xfrm>
            <a:custGeom>
              <a:avLst/>
              <a:gdLst>
                <a:gd name="T0" fmla="*/ 50 w 160"/>
                <a:gd name="T1" fmla="*/ 18 h 208"/>
                <a:gd name="T2" fmla="*/ 94 w 160"/>
                <a:gd name="T3" fmla="*/ 0 h 208"/>
                <a:gd name="T4" fmla="*/ 118 w 160"/>
                <a:gd name="T5" fmla="*/ 42 h 208"/>
                <a:gd name="T6" fmla="*/ 136 w 160"/>
                <a:gd name="T7" fmla="*/ 34 h 208"/>
                <a:gd name="T8" fmla="*/ 160 w 160"/>
                <a:gd name="T9" fmla="*/ 40 h 208"/>
                <a:gd name="T10" fmla="*/ 156 w 160"/>
                <a:gd name="T11" fmla="*/ 50 h 208"/>
                <a:gd name="T12" fmla="*/ 138 w 160"/>
                <a:gd name="T13" fmla="*/ 53 h 208"/>
                <a:gd name="T14" fmla="*/ 136 w 160"/>
                <a:gd name="T15" fmla="*/ 64 h 208"/>
                <a:gd name="T16" fmla="*/ 143 w 160"/>
                <a:gd name="T17" fmla="*/ 76 h 208"/>
                <a:gd name="T18" fmla="*/ 144 w 160"/>
                <a:gd name="T19" fmla="*/ 107 h 208"/>
                <a:gd name="T20" fmla="*/ 128 w 160"/>
                <a:gd name="T21" fmla="*/ 112 h 208"/>
                <a:gd name="T22" fmla="*/ 113 w 160"/>
                <a:gd name="T23" fmla="*/ 152 h 208"/>
                <a:gd name="T24" fmla="*/ 112 w 160"/>
                <a:gd name="T25" fmla="*/ 154 h 208"/>
                <a:gd name="T26" fmla="*/ 110 w 160"/>
                <a:gd name="T27" fmla="*/ 155 h 208"/>
                <a:gd name="T28" fmla="*/ 83 w 160"/>
                <a:gd name="T29" fmla="*/ 167 h 208"/>
                <a:gd name="T30" fmla="*/ 83 w 160"/>
                <a:gd name="T31" fmla="*/ 182 h 208"/>
                <a:gd name="T32" fmla="*/ 48 w 160"/>
                <a:gd name="T33" fmla="*/ 208 h 208"/>
                <a:gd name="T34" fmla="*/ 41 w 160"/>
                <a:gd name="T35" fmla="*/ 179 h 208"/>
                <a:gd name="T36" fmla="*/ 0 w 160"/>
                <a:gd name="T37" fmla="*/ 162 h 208"/>
                <a:gd name="T38" fmla="*/ 4 w 160"/>
                <a:gd name="T39" fmla="*/ 128 h 208"/>
                <a:gd name="T40" fmla="*/ 19 w 160"/>
                <a:gd name="T41" fmla="*/ 103 h 208"/>
                <a:gd name="T42" fmla="*/ 21 w 160"/>
                <a:gd name="T43" fmla="*/ 67 h 208"/>
                <a:gd name="T44" fmla="*/ 39 w 160"/>
                <a:gd name="T45" fmla="*/ 57 h 208"/>
                <a:gd name="T46" fmla="*/ 38 w 160"/>
                <a:gd name="T47" fmla="*/ 29 h 208"/>
                <a:gd name="T48" fmla="*/ 38 w 160"/>
                <a:gd name="T49" fmla="*/ 28 h 208"/>
                <a:gd name="T50" fmla="*/ 50 w 160"/>
                <a:gd name="T51" fmla="*/ 1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208">
                  <a:moveTo>
                    <a:pt x="50" y="18"/>
                  </a:moveTo>
                  <a:cubicBezTo>
                    <a:pt x="66" y="17"/>
                    <a:pt x="82" y="12"/>
                    <a:pt x="94" y="0"/>
                  </a:cubicBezTo>
                  <a:cubicBezTo>
                    <a:pt x="102" y="14"/>
                    <a:pt x="107" y="30"/>
                    <a:pt x="118" y="42"/>
                  </a:cubicBezTo>
                  <a:cubicBezTo>
                    <a:pt x="125" y="44"/>
                    <a:pt x="130" y="37"/>
                    <a:pt x="136" y="34"/>
                  </a:cubicBezTo>
                  <a:cubicBezTo>
                    <a:pt x="142" y="42"/>
                    <a:pt x="151" y="42"/>
                    <a:pt x="160" y="40"/>
                  </a:cubicBezTo>
                  <a:cubicBezTo>
                    <a:pt x="159" y="43"/>
                    <a:pt x="157" y="48"/>
                    <a:pt x="156" y="50"/>
                  </a:cubicBezTo>
                  <a:cubicBezTo>
                    <a:pt x="150" y="51"/>
                    <a:pt x="144" y="52"/>
                    <a:pt x="138" y="53"/>
                  </a:cubicBezTo>
                  <a:cubicBezTo>
                    <a:pt x="137" y="56"/>
                    <a:pt x="136" y="61"/>
                    <a:pt x="136" y="64"/>
                  </a:cubicBezTo>
                  <a:cubicBezTo>
                    <a:pt x="138" y="68"/>
                    <a:pt x="140" y="72"/>
                    <a:pt x="143" y="76"/>
                  </a:cubicBezTo>
                  <a:cubicBezTo>
                    <a:pt x="141" y="86"/>
                    <a:pt x="141" y="97"/>
                    <a:pt x="144" y="107"/>
                  </a:cubicBezTo>
                  <a:cubicBezTo>
                    <a:pt x="139" y="109"/>
                    <a:pt x="133" y="110"/>
                    <a:pt x="128" y="112"/>
                  </a:cubicBezTo>
                  <a:cubicBezTo>
                    <a:pt x="126" y="126"/>
                    <a:pt x="121" y="140"/>
                    <a:pt x="113" y="152"/>
                  </a:cubicBezTo>
                  <a:cubicBezTo>
                    <a:pt x="112" y="154"/>
                    <a:pt x="112" y="154"/>
                    <a:pt x="112" y="154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01" y="158"/>
                    <a:pt x="92" y="163"/>
                    <a:pt x="83" y="167"/>
                  </a:cubicBezTo>
                  <a:cubicBezTo>
                    <a:pt x="83" y="172"/>
                    <a:pt x="83" y="177"/>
                    <a:pt x="83" y="182"/>
                  </a:cubicBezTo>
                  <a:cubicBezTo>
                    <a:pt x="72" y="192"/>
                    <a:pt x="60" y="200"/>
                    <a:pt x="48" y="208"/>
                  </a:cubicBezTo>
                  <a:cubicBezTo>
                    <a:pt x="46" y="198"/>
                    <a:pt x="43" y="188"/>
                    <a:pt x="41" y="179"/>
                  </a:cubicBezTo>
                  <a:cubicBezTo>
                    <a:pt x="27" y="173"/>
                    <a:pt x="14" y="168"/>
                    <a:pt x="0" y="162"/>
                  </a:cubicBezTo>
                  <a:cubicBezTo>
                    <a:pt x="1" y="151"/>
                    <a:pt x="1" y="139"/>
                    <a:pt x="4" y="128"/>
                  </a:cubicBezTo>
                  <a:cubicBezTo>
                    <a:pt x="8" y="119"/>
                    <a:pt x="15" y="112"/>
                    <a:pt x="19" y="103"/>
                  </a:cubicBezTo>
                  <a:cubicBezTo>
                    <a:pt x="21" y="91"/>
                    <a:pt x="21" y="79"/>
                    <a:pt x="21" y="67"/>
                  </a:cubicBezTo>
                  <a:cubicBezTo>
                    <a:pt x="27" y="64"/>
                    <a:pt x="33" y="60"/>
                    <a:pt x="39" y="57"/>
                  </a:cubicBezTo>
                  <a:cubicBezTo>
                    <a:pt x="38" y="47"/>
                    <a:pt x="38" y="38"/>
                    <a:pt x="38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2" y="24"/>
                    <a:pt x="46" y="21"/>
                    <a:pt x="50" y="1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Freeform 270"/>
            <p:cNvSpPr/>
            <p:nvPr/>
          </p:nvSpPr>
          <p:spPr bwMode="auto">
            <a:xfrm>
              <a:off x="3819139" y="5297366"/>
              <a:ext cx="219924" cy="156778"/>
            </a:xfrm>
            <a:custGeom>
              <a:avLst/>
              <a:gdLst>
                <a:gd name="T0" fmla="*/ 32 w 91"/>
                <a:gd name="T1" fmla="*/ 7 h 69"/>
                <a:gd name="T2" fmla="*/ 91 w 91"/>
                <a:gd name="T3" fmla="*/ 0 h 69"/>
                <a:gd name="T4" fmla="*/ 88 w 91"/>
                <a:gd name="T5" fmla="*/ 18 h 69"/>
                <a:gd name="T6" fmla="*/ 74 w 91"/>
                <a:gd name="T7" fmla="*/ 47 h 69"/>
                <a:gd name="T8" fmla="*/ 40 w 91"/>
                <a:gd name="T9" fmla="*/ 69 h 69"/>
                <a:gd name="T10" fmla="*/ 0 w 91"/>
                <a:gd name="T11" fmla="*/ 54 h 69"/>
                <a:gd name="T12" fmla="*/ 5 w 91"/>
                <a:gd name="T13" fmla="*/ 25 h 69"/>
                <a:gd name="T14" fmla="*/ 32 w 91"/>
                <a:gd name="T15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69">
                  <a:moveTo>
                    <a:pt x="32" y="7"/>
                  </a:moveTo>
                  <a:cubicBezTo>
                    <a:pt x="52" y="3"/>
                    <a:pt x="72" y="7"/>
                    <a:pt x="91" y="0"/>
                  </a:cubicBezTo>
                  <a:cubicBezTo>
                    <a:pt x="90" y="5"/>
                    <a:pt x="89" y="14"/>
                    <a:pt x="88" y="18"/>
                  </a:cubicBezTo>
                  <a:cubicBezTo>
                    <a:pt x="82" y="27"/>
                    <a:pt x="79" y="37"/>
                    <a:pt x="74" y="47"/>
                  </a:cubicBezTo>
                  <a:cubicBezTo>
                    <a:pt x="64" y="56"/>
                    <a:pt x="52" y="63"/>
                    <a:pt x="40" y="69"/>
                  </a:cubicBezTo>
                  <a:cubicBezTo>
                    <a:pt x="25" y="69"/>
                    <a:pt x="12" y="63"/>
                    <a:pt x="0" y="54"/>
                  </a:cubicBezTo>
                  <a:cubicBezTo>
                    <a:pt x="2" y="44"/>
                    <a:pt x="4" y="34"/>
                    <a:pt x="5" y="25"/>
                  </a:cubicBezTo>
                  <a:cubicBezTo>
                    <a:pt x="15" y="20"/>
                    <a:pt x="24" y="14"/>
                    <a:pt x="32" y="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Freeform 273"/>
            <p:cNvSpPr/>
            <p:nvPr/>
          </p:nvSpPr>
          <p:spPr bwMode="auto">
            <a:xfrm>
              <a:off x="4633511" y="2754087"/>
              <a:ext cx="531302" cy="485575"/>
            </a:xfrm>
            <a:custGeom>
              <a:avLst/>
              <a:gdLst>
                <a:gd name="T0" fmla="*/ 141 w 220"/>
                <a:gd name="T1" fmla="*/ 0 h 215"/>
                <a:gd name="T2" fmla="*/ 169 w 220"/>
                <a:gd name="T3" fmla="*/ 23 h 215"/>
                <a:gd name="T4" fmla="*/ 186 w 220"/>
                <a:gd name="T5" fmla="*/ 23 h 215"/>
                <a:gd name="T6" fmla="*/ 213 w 220"/>
                <a:gd name="T7" fmla="*/ 78 h 215"/>
                <a:gd name="T8" fmla="*/ 220 w 220"/>
                <a:gd name="T9" fmla="*/ 103 h 215"/>
                <a:gd name="T10" fmla="*/ 155 w 220"/>
                <a:gd name="T11" fmla="*/ 166 h 215"/>
                <a:gd name="T12" fmla="*/ 116 w 220"/>
                <a:gd name="T13" fmla="*/ 191 h 215"/>
                <a:gd name="T14" fmla="*/ 93 w 220"/>
                <a:gd name="T15" fmla="*/ 215 h 215"/>
                <a:gd name="T16" fmla="*/ 103 w 220"/>
                <a:gd name="T17" fmla="*/ 197 h 215"/>
                <a:gd name="T18" fmla="*/ 102 w 220"/>
                <a:gd name="T19" fmla="*/ 169 h 215"/>
                <a:gd name="T20" fmla="*/ 113 w 220"/>
                <a:gd name="T21" fmla="*/ 125 h 215"/>
                <a:gd name="T22" fmla="*/ 75 w 220"/>
                <a:gd name="T23" fmla="*/ 121 h 215"/>
                <a:gd name="T24" fmla="*/ 38 w 220"/>
                <a:gd name="T25" fmla="*/ 164 h 215"/>
                <a:gd name="T26" fmla="*/ 0 w 220"/>
                <a:gd name="T27" fmla="*/ 144 h 215"/>
                <a:gd name="T28" fmla="*/ 10 w 220"/>
                <a:gd name="T29" fmla="*/ 113 h 215"/>
                <a:gd name="T30" fmla="*/ 6 w 220"/>
                <a:gd name="T31" fmla="*/ 63 h 215"/>
                <a:gd name="T32" fmla="*/ 38 w 220"/>
                <a:gd name="T33" fmla="*/ 91 h 215"/>
                <a:gd name="T34" fmla="*/ 108 w 220"/>
                <a:gd name="T35" fmla="*/ 31 h 215"/>
                <a:gd name="T36" fmla="*/ 128 w 220"/>
                <a:gd name="T37" fmla="*/ 31 h 215"/>
                <a:gd name="T38" fmla="*/ 141 w 220"/>
                <a:gd name="T39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0" h="215">
                  <a:moveTo>
                    <a:pt x="141" y="0"/>
                  </a:moveTo>
                  <a:cubicBezTo>
                    <a:pt x="152" y="5"/>
                    <a:pt x="161" y="13"/>
                    <a:pt x="169" y="23"/>
                  </a:cubicBezTo>
                  <a:cubicBezTo>
                    <a:pt x="174" y="23"/>
                    <a:pt x="180" y="23"/>
                    <a:pt x="186" y="23"/>
                  </a:cubicBezTo>
                  <a:cubicBezTo>
                    <a:pt x="197" y="40"/>
                    <a:pt x="203" y="60"/>
                    <a:pt x="213" y="78"/>
                  </a:cubicBezTo>
                  <a:cubicBezTo>
                    <a:pt x="217" y="86"/>
                    <a:pt x="218" y="94"/>
                    <a:pt x="220" y="103"/>
                  </a:cubicBezTo>
                  <a:cubicBezTo>
                    <a:pt x="193" y="118"/>
                    <a:pt x="185" y="155"/>
                    <a:pt x="155" y="166"/>
                  </a:cubicBezTo>
                  <a:cubicBezTo>
                    <a:pt x="141" y="173"/>
                    <a:pt x="129" y="182"/>
                    <a:pt x="116" y="191"/>
                  </a:cubicBezTo>
                  <a:cubicBezTo>
                    <a:pt x="112" y="202"/>
                    <a:pt x="103" y="210"/>
                    <a:pt x="93" y="215"/>
                  </a:cubicBezTo>
                  <a:cubicBezTo>
                    <a:pt x="96" y="209"/>
                    <a:pt x="100" y="203"/>
                    <a:pt x="103" y="197"/>
                  </a:cubicBezTo>
                  <a:cubicBezTo>
                    <a:pt x="104" y="188"/>
                    <a:pt x="94" y="178"/>
                    <a:pt x="102" y="169"/>
                  </a:cubicBezTo>
                  <a:cubicBezTo>
                    <a:pt x="110" y="157"/>
                    <a:pt x="117" y="141"/>
                    <a:pt x="113" y="125"/>
                  </a:cubicBezTo>
                  <a:cubicBezTo>
                    <a:pt x="103" y="116"/>
                    <a:pt x="88" y="121"/>
                    <a:pt x="75" y="121"/>
                  </a:cubicBezTo>
                  <a:cubicBezTo>
                    <a:pt x="62" y="135"/>
                    <a:pt x="52" y="151"/>
                    <a:pt x="38" y="164"/>
                  </a:cubicBezTo>
                  <a:cubicBezTo>
                    <a:pt x="26" y="157"/>
                    <a:pt x="13" y="151"/>
                    <a:pt x="0" y="144"/>
                  </a:cubicBezTo>
                  <a:cubicBezTo>
                    <a:pt x="3" y="134"/>
                    <a:pt x="8" y="123"/>
                    <a:pt x="10" y="113"/>
                  </a:cubicBezTo>
                  <a:cubicBezTo>
                    <a:pt x="8" y="96"/>
                    <a:pt x="3" y="80"/>
                    <a:pt x="6" y="63"/>
                  </a:cubicBezTo>
                  <a:cubicBezTo>
                    <a:pt x="21" y="67"/>
                    <a:pt x="30" y="79"/>
                    <a:pt x="38" y="91"/>
                  </a:cubicBezTo>
                  <a:cubicBezTo>
                    <a:pt x="53" y="63"/>
                    <a:pt x="83" y="50"/>
                    <a:pt x="108" y="31"/>
                  </a:cubicBezTo>
                  <a:cubicBezTo>
                    <a:pt x="115" y="31"/>
                    <a:pt x="121" y="32"/>
                    <a:pt x="128" y="31"/>
                  </a:cubicBezTo>
                  <a:cubicBezTo>
                    <a:pt x="135" y="22"/>
                    <a:pt x="137" y="11"/>
                    <a:pt x="14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Freeform 274"/>
            <p:cNvSpPr/>
            <p:nvPr/>
          </p:nvSpPr>
          <p:spPr bwMode="auto">
            <a:xfrm>
              <a:off x="4212171" y="2890178"/>
              <a:ext cx="495373" cy="702233"/>
            </a:xfrm>
            <a:custGeom>
              <a:avLst/>
              <a:gdLst>
                <a:gd name="T0" fmla="*/ 103 w 205"/>
                <a:gd name="T1" fmla="*/ 12 h 311"/>
                <a:gd name="T2" fmla="*/ 135 w 205"/>
                <a:gd name="T3" fmla="*/ 10 h 311"/>
                <a:gd name="T4" fmla="*/ 155 w 205"/>
                <a:gd name="T5" fmla="*/ 58 h 311"/>
                <a:gd name="T6" fmla="*/ 176 w 205"/>
                <a:gd name="T7" fmla="*/ 58 h 311"/>
                <a:gd name="T8" fmla="*/ 168 w 205"/>
                <a:gd name="T9" fmla="*/ 77 h 311"/>
                <a:gd name="T10" fmla="*/ 205 w 205"/>
                <a:gd name="T11" fmla="*/ 108 h 311"/>
                <a:gd name="T12" fmla="*/ 178 w 205"/>
                <a:gd name="T13" fmla="*/ 148 h 311"/>
                <a:gd name="T14" fmla="*/ 166 w 205"/>
                <a:gd name="T15" fmla="*/ 153 h 311"/>
                <a:gd name="T16" fmla="*/ 136 w 205"/>
                <a:gd name="T17" fmla="*/ 131 h 311"/>
                <a:gd name="T18" fmla="*/ 144 w 205"/>
                <a:gd name="T19" fmla="*/ 117 h 311"/>
                <a:gd name="T20" fmla="*/ 125 w 205"/>
                <a:gd name="T21" fmla="*/ 104 h 311"/>
                <a:gd name="T22" fmla="*/ 129 w 205"/>
                <a:gd name="T23" fmla="*/ 85 h 311"/>
                <a:gd name="T24" fmla="*/ 103 w 205"/>
                <a:gd name="T25" fmla="*/ 84 h 311"/>
                <a:gd name="T26" fmla="*/ 100 w 205"/>
                <a:gd name="T27" fmla="*/ 81 h 311"/>
                <a:gd name="T28" fmla="*/ 97 w 205"/>
                <a:gd name="T29" fmla="*/ 78 h 311"/>
                <a:gd name="T30" fmla="*/ 89 w 205"/>
                <a:gd name="T31" fmla="*/ 76 h 311"/>
                <a:gd name="T32" fmla="*/ 85 w 205"/>
                <a:gd name="T33" fmla="*/ 86 h 311"/>
                <a:gd name="T34" fmla="*/ 57 w 205"/>
                <a:gd name="T35" fmla="*/ 133 h 311"/>
                <a:gd name="T36" fmla="*/ 80 w 205"/>
                <a:gd name="T37" fmla="*/ 158 h 311"/>
                <a:gd name="T38" fmla="*/ 103 w 205"/>
                <a:gd name="T39" fmla="*/ 150 h 311"/>
                <a:gd name="T40" fmla="*/ 103 w 205"/>
                <a:gd name="T41" fmla="*/ 149 h 311"/>
                <a:gd name="T42" fmla="*/ 103 w 205"/>
                <a:gd name="T43" fmla="*/ 185 h 311"/>
                <a:gd name="T44" fmla="*/ 140 w 205"/>
                <a:gd name="T45" fmla="*/ 198 h 311"/>
                <a:gd name="T46" fmla="*/ 145 w 205"/>
                <a:gd name="T47" fmla="*/ 197 h 311"/>
                <a:gd name="T48" fmla="*/ 145 w 205"/>
                <a:gd name="T49" fmla="*/ 201 h 311"/>
                <a:gd name="T50" fmla="*/ 145 w 205"/>
                <a:gd name="T51" fmla="*/ 209 h 311"/>
                <a:gd name="T52" fmla="*/ 93 w 205"/>
                <a:gd name="T53" fmla="*/ 245 h 311"/>
                <a:gd name="T54" fmla="*/ 67 w 205"/>
                <a:gd name="T55" fmla="*/ 304 h 311"/>
                <a:gd name="T56" fmla="*/ 3 w 205"/>
                <a:gd name="T57" fmla="*/ 300 h 311"/>
                <a:gd name="T58" fmla="*/ 13 w 205"/>
                <a:gd name="T59" fmla="*/ 261 h 311"/>
                <a:gd name="T60" fmla="*/ 12 w 205"/>
                <a:gd name="T61" fmla="*/ 219 h 311"/>
                <a:gd name="T62" fmla="*/ 1 w 205"/>
                <a:gd name="T63" fmla="*/ 209 h 311"/>
                <a:gd name="T64" fmla="*/ 7 w 205"/>
                <a:gd name="T65" fmla="*/ 179 h 311"/>
                <a:gd name="T66" fmla="*/ 26 w 205"/>
                <a:gd name="T67" fmla="*/ 168 h 311"/>
                <a:gd name="T68" fmla="*/ 29 w 205"/>
                <a:gd name="T69" fmla="*/ 141 h 311"/>
                <a:gd name="T70" fmla="*/ 10 w 205"/>
                <a:gd name="T71" fmla="*/ 135 h 311"/>
                <a:gd name="T72" fmla="*/ 20 w 205"/>
                <a:gd name="T73" fmla="*/ 113 h 311"/>
                <a:gd name="T74" fmla="*/ 4 w 205"/>
                <a:gd name="T75" fmla="*/ 73 h 311"/>
                <a:gd name="T76" fmla="*/ 30 w 205"/>
                <a:gd name="T77" fmla="*/ 31 h 311"/>
                <a:gd name="T78" fmla="*/ 40 w 205"/>
                <a:gd name="T79" fmla="*/ 57 h 311"/>
                <a:gd name="T80" fmla="*/ 96 w 205"/>
                <a:gd name="T81" fmla="*/ 37 h 311"/>
                <a:gd name="T82" fmla="*/ 103 w 205"/>
                <a:gd name="T83" fmla="*/ 12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5" h="311">
                  <a:moveTo>
                    <a:pt x="103" y="12"/>
                  </a:moveTo>
                  <a:cubicBezTo>
                    <a:pt x="112" y="7"/>
                    <a:pt x="127" y="0"/>
                    <a:pt x="135" y="10"/>
                  </a:cubicBezTo>
                  <a:cubicBezTo>
                    <a:pt x="148" y="23"/>
                    <a:pt x="140" y="46"/>
                    <a:pt x="155" y="58"/>
                  </a:cubicBezTo>
                  <a:cubicBezTo>
                    <a:pt x="162" y="60"/>
                    <a:pt x="169" y="58"/>
                    <a:pt x="176" y="58"/>
                  </a:cubicBezTo>
                  <a:cubicBezTo>
                    <a:pt x="173" y="64"/>
                    <a:pt x="170" y="71"/>
                    <a:pt x="168" y="77"/>
                  </a:cubicBezTo>
                  <a:cubicBezTo>
                    <a:pt x="173" y="95"/>
                    <a:pt x="192" y="98"/>
                    <a:pt x="205" y="108"/>
                  </a:cubicBezTo>
                  <a:cubicBezTo>
                    <a:pt x="195" y="121"/>
                    <a:pt x="188" y="135"/>
                    <a:pt x="178" y="148"/>
                  </a:cubicBezTo>
                  <a:cubicBezTo>
                    <a:pt x="176" y="152"/>
                    <a:pt x="170" y="154"/>
                    <a:pt x="166" y="153"/>
                  </a:cubicBezTo>
                  <a:cubicBezTo>
                    <a:pt x="154" y="149"/>
                    <a:pt x="145" y="140"/>
                    <a:pt x="136" y="131"/>
                  </a:cubicBezTo>
                  <a:cubicBezTo>
                    <a:pt x="139" y="127"/>
                    <a:pt x="141" y="122"/>
                    <a:pt x="144" y="117"/>
                  </a:cubicBezTo>
                  <a:cubicBezTo>
                    <a:pt x="138" y="112"/>
                    <a:pt x="131" y="108"/>
                    <a:pt x="125" y="104"/>
                  </a:cubicBezTo>
                  <a:cubicBezTo>
                    <a:pt x="126" y="98"/>
                    <a:pt x="128" y="91"/>
                    <a:pt x="129" y="85"/>
                  </a:cubicBezTo>
                  <a:cubicBezTo>
                    <a:pt x="120" y="85"/>
                    <a:pt x="112" y="85"/>
                    <a:pt x="103" y="84"/>
                  </a:cubicBezTo>
                  <a:cubicBezTo>
                    <a:pt x="102" y="83"/>
                    <a:pt x="101" y="82"/>
                    <a:pt x="100" y="81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5" y="78"/>
                    <a:pt x="91" y="76"/>
                    <a:pt x="89" y="76"/>
                  </a:cubicBezTo>
                  <a:cubicBezTo>
                    <a:pt x="88" y="78"/>
                    <a:pt x="86" y="83"/>
                    <a:pt x="85" y="86"/>
                  </a:cubicBezTo>
                  <a:cubicBezTo>
                    <a:pt x="67" y="94"/>
                    <a:pt x="63" y="116"/>
                    <a:pt x="57" y="133"/>
                  </a:cubicBezTo>
                  <a:cubicBezTo>
                    <a:pt x="60" y="144"/>
                    <a:pt x="67" y="157"/>
                    <a:pt x="80" y="158"/>
                  </a:cubicBezTo>
                  <a:cubicBezTo>
                    <a:pt x="88" y="159"/>
                    <a:pt x="95" y="153"/>
                    <a:pt x="103" y="150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103" y="161"/>
                    <a:pt x="100" y="173"/>
                    <a:pt x="103" y="185"/>
                  </a:cubicBezTo>
                  <a:cubicBezTo>
                    <a:pt x="109" y="198"/>
                    <a:pt x="126" y="202"/>
                    <a:pt x="140" y="198"/>
                  </a:cubicBezTo>
                  <a:cubicBezTo>
                    <a:pt x="145" y="197"/>
                    <a:pt x="145" y="197"/>
                    <a:pt x="145" y="197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203"/>
                    <a:pt x="145" y="207"/>
                    <a:pt x="145" y="209"/>
                  </a:cubicBezTo>
                  <a:cubicBezTo>
                    <a:pt x="130" y="225"/>
                    <a:pt x="108" y="230"/>
                    <a:pt x="93" y="245"/>
                  </a:cubicBezTo>
                  <a:cubicBezTo>
                    <a:pt x="71" y="256"/>
                    <a:pt x="69" y="283"/>
                    <a:pt x="67" y="304"/>
                  </a:cubicBezTo>
                  <a:cubicBezTo>
                    <a:pt x="45" y="311"/>
                    <a:pt x="25" y="300"/>
                    <a:pt x="3" y="300"/>
                  </a:cubicBezTo>
                  <a:cubicBezTo>
                    <a:pt x="4" y="287"/>
                    <a:pt x="7" y="273"/>
                    <a:pt x="13" y="261"/>
                  </a:cubicBezTo>
                  <a:cubicBezTo>
                    <a:pt x="19" y="248"/>
                    <a:pt x="15" y="233"/>
                    <a:pt x="12" y="219"/>
                  </a:cubicBezTo>
                  <a:cubicBezTo>
                    <a:pt x="8" y="216"/>
                    <a:pt x="4" y="213"/>
                    <a:pt x="1" y="209"/>
                  </a:cubicBezTo>
                  <a:cubicBezTo>
                    <a:pt x="0" y="198"/>
                    <a:pt x="3" y="188"/>
                    <a:pt x="7" y="179"/>
                  </a:cubicBezTo>
                  <a:cubicBezTo>
                    <a:pt x="12" y="174"/>
                    <a:pt x="21" y="172"/>
                    <a:pt x="26" y="168"/>
                  </a:cubicBezTo>
                  <a:cubicBezTo>
                    <a:pt x="29" y="159"/>
                    <a:pt x="28" y="150"/>
                    <a:pt x="29" y="141"/>
                  </a:cubicBezTo>
                  <a:cubicBezTo>
                    <a:pt x="23" y="139"/>
                    <a:pt x="17" y="137"/>
                    <a:pt x="10" y="135"/>
                  </a:cubicBezTo>
                  <a:cubicBezTo>
                    <a:pt x="14" y="128"/>
                    <a:pt x="17" y="120"/>
                    <a:pt x="20" y="113"/>
                  </a:cubicBezTo>
                  <a:cubicBezTo>
                    <a:pt x="13" y="101"/>
                    <a:pt x="2" y="88"/>
                    <a:pt x="4" y="73"/>
                  </a:cubicBezTo>
                  <a:cubicBezTo>
                    <a:pt x="5" y="56"/>
                    <a:pt x="15" y="40"/>
                    <a:pt x="30" y="31"/>
                  </a:cubicBezTo>
                  <a:cubicBezTo>
                    <a:pt x="33" y="39"/>
                    <a:pt x="36" y="48"/>
                    <a:pt x="40" y="57"/>
                  </a:cubicBezTo>
                  <a:cubicBezTo>
                    <a:pt x="58" y="48"/>
                    <a:pt x="75" y="35"/>
                    <a:pt x="96" y="37"/>
                  </a:cubicBezTo>
                  <a:cubicBezTo>
                    <a:pt x="98" y="29"/>
                    <a:pt x="100" y="20"/>
                    <a:pt x="103" y="12"/>
                  </a:cubicBezTo>
                  <a:close/>
                </a:path>
              </a:pathLst>
            </a:custGeom>
            <a:solidFill>
              <a:srgbClr val="01A145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Freeform 275"/>
            <p:cNvSpPr/>
            <p:nvPr/>
          </p:nvSpPr>
          <p:spPr bwMode="auto">
            <a:xfrm>
              <a:off x="4347330" y="3023003"/>
              <a:ext cx="275603" cy="317535"/>
            </a:xfrm>
            <a:custGeom>
              <a:avLst/>
              <a:gdLst>
                <a:gd name="T0" fmla="*/ 35 w 139"/>
                <a:gd name="T1" fmla="*/ 42 h 161"/>
                <a:gd name="T2" fmla="*/ 88 w 139"/>
                <a:gd name="T3" fmla="*/ 0 h 161"/>
                <a:gd name="T4" fmla="*/ 94 w 139"/>
                <a:gd name="T5" fmla="*/ 6 h 161"/>
                <a:gd name="T6" fmla="*/ 106 w 139"/>
                <a:gd name="T7" fmla="*/ 19 h 161"/>
                <a:gd name="T8" fmla="*/ 139 w 139"/>
                <a:gd name="T9" fmla="*/ 18 h 161"/>
                <a:gd name="T10" fmla="*/ 113 w 139"/>
                <a:gd name="T11" fmla="*/ 148 h 161"/>
                <a:gd name="T12" fmla="*/ 95 w 139"/>
                <a:gd name="T13" fmla="*/ 154 h 161"/>
                <a:gd name="T14" fmla="*/ 94 w 139"/>
                <a:gd name="T15" fmla="*/ 155 h 161"/>
                <a:gd name="T16" fmla="*/ 19 w 139"/>
                <a:gd name="T17" fmla="*/ 154 h 161"/>
                <a:gd name="T18" fmla="*/ 35 w 139"/>
                <a:gd name="T19" fmla="*/ 42 h 161"/>
                <a:gd name="connsiteX0" fmla="*/ 1766 w 7986"/>
                <a:gd name="connsiteY0" fmla="*/ 2609 h 9875"/>
                <a:gd name="connsiteX1" fmla="*/ 5579 w 7986"/>
                <a:gd name="connsiteY1" fmla="*/ 0 h 9875"/>
                <a:gd name="connsiteX2" fmla="*/ 6011 w 7986"/>
                <a:gd name="connsiteY2" fmla="*/ 373 h 9875"/>
                <a:gd name="connsiteX3" fmla="*/ 6874 w 7986"/>
                <a:gd name="connsiteY3" fmla="*/ 1180 h 9875"/>
                <a:gd name="connsiteX4" fmla="*/ 7430 w 7986"/>
                <a:gd name="connsiteY4" fmla="*/ 3936 h 9875"/>
                <a:gd name="connsiteX5" fmla="*/ 7377 w 7986"/>
                <a:gd name="connsiteY5" fmla="*/ 9193 h 9875"/>
                <a:gd name="connsiteX6" fmla="*/ 6083 w 7986"/>
                <a:gd name="connsiteY6" fmla="*/ 9565 h 9875"/>
                <a:gd name="connsiteX7" fmla="*/ 6011 w 7986"/>
                <a:gd name="connsiteY7" fmla="*/ 9627 h 9875"/>
                <a:gd name="connsiteX8" fmla="*/ 615 w 7986"/>
                <a:gd name="connsiteY8" fmla="*/ 9565 h 9875"/>
                <a:gd name="connsiteX9" fmla="*/ 1766 w 7986"/>
                <a:gd name="connsiteY9" fmla="*/ 2609 h 9875"/>
                <a:gd name="connsiteX0-1" fmla="*/ 2211 w 11916"/>
                <a:gd name="connsiteY0-2" fmla="*/ 2642 h 10001"/>
                <a:gd name="connsiteX1-3" fmla="*/ 6986 w 11916"/>
                <a:gd name="connsiteY1-4" fmla="*/ 0 h 10001"/>
                <a:gd name="connsiteX2-5" fmla="*/ 7527 w 11916"/>
                <a:gd name="connsiteY2-6" fmla="*/ 378 h 10001"/>
                <a:gd name="connsiteX3-7" fmla="*/ 8608 w 11916"/>
                <a:gd name="connsiteY3-8" fmla="*/ 1195 h 10001"/>
                <a:gd name="connsiteX4-9" fmla="*/ 9304 w 11916"/>
                <a:gd name="connsiteY4-10" fmla="*/ 3986 h 10001"/>
                <a:gd name="connsiteX5-11" fmla="*/ 11449 w 11916"/>
                <a:gd name="connsiteY5-12" fmla="*/ 7181 h 10001"/>
                <a:gd name="connsiteX6-13" fmla="*/ 7617 w 11916"/>
                <a:gd name="connsiteY6-14" fmla="*/ 9686 h 10001"/>
                <a:gd name="connsiteX7-15" fmla="*/ 7527 w 11916"/>
                <a:gd name="connsiteY7-16" fmla="*/ 9749 h 10001"/>
                <a:gd name="connsiteX8-17" fmla="*/ 770 w 11916"/>
                <a:gd name="connsiteY8-18" fmla="*/ 9686 h 10001"/>
                <a:gd name="connsiteX9-19" fmla="*/ 2211 w 11916"/>
                <a:gd name="connsiteY9-20" fmla="*/ 2642 h 10001"/>
                <a:gd name="connsiteX0-21" fmla="*/ 465 w 10170"/>
                <a:gd name="connsiteY0-22" fmla="*/ 2642 h 9776"/>
                <a:gd name="connsiteX1-23" fmla="*/ 5240 w 10170"/>
                <a:gd name="connsiteY1-24" fmla="*/ 0 h 9776"/>
                <a:gd name="connsiteX2-25" fmla="*/ 5781 w 10170"/>
                <a:gd name="connsiteY2-26" fmla="*/ 378 h 9776"/>
                <a:gd name="connsiteX3-27" fmla="*/ 6862 w 10170"/>
                <a:gd name="connsiteY3-28" fmla="*/ 1195 h 9776"/>
                <a:gd name="connsiteX4-29" fmla="*/ 7558 w 10170"/>
                <a:gd name="connsiteY4-30" fmla="*/ 3986 h 9776"/>
                <a:gd name="connsiteX5-31" fmla="*/ 9703 w 10170"/>
                <a:gd name="connsiteY5-32" fmla="*/ 7181 h 9776"/>
                <a:gd name="connsiteX6-33" fmla="*/ 5871 w 10170"/>
                <a:gd name="connsiteY6-34" fmla="*/ 9686 h 9776"/>
                <a:gd name="connsiteX7-35" fmla="*/ 5781 w 10170"/>
                <a:gd name="connsiteY7-36" fmla="*/ 9749 h 9776"/>
                <a:gd name="connsiteX8-37" fmla="*/ 3903 w 10170"/>
                <a:gd name="connsiteY8-38" fmla="*/ 7171 h 9776"/>
                <a:gd name="connsiteX9-39" fmla="*/ 465 w 10170"/>
                <a:gd name="connsiteY9-40" fmla="*/ 2642 h 9776"/>
                <a:gd name="connsiteX0-41" fmla="*/ 413 w 9956"/>
                <a:gd name="connsiteY0-42" fmla="*/ 2703 h 9990"/>
                <a:gd name="connsiteX1-43" fmla="*/ 5108 w 9956"/>
                <a:gd name="connsiteY1-44" fmla="*/ 0 h 9990"/>
                <a:gd name="connsiteX2-45" fmla="*/ 5640 w 9956"/>
                <a:gd name="connsiteY2-46" fmla="*/ 387 h 9990"/>
                <a:gd name="connsiteX3-47" fmla="*/ 6703 w 9956"/>
                <a:gd name="connsiteY3-48" fmla="*/ 1222 h 9990"/>
                <a:gd name="connsiteX4-49" fmla="*/ 7388 w 9956"/>
                <a:gd name="connsiteY4-50" fmla="*/ 4077 h 9990"/>
                <a:gd name="connsiteX5-51" fmla="*/ 9497 w 9956"/>
                <a:gd name="connsiteY5-52" fmla="*/ 7346 h 9990"/>
                <a:gd name="connsiteX6-53" fmla="*/ 5729 w 9956"/>
                <a:gd name="connsiteY6-54" fmla="*/ 9908 h 9990"/>
                <a:gd name="connsiteX7-55" fmla="*/ 5640 w 9956"/>
                <a:gd name="connsiteY7-56" fmla="*/ 9972 h 9990"/>
                <a:gd name="connsiteX8-57" fmla="*/ 4306 w 9956"/>
                <a:gd name="connsiteY8-58" fmla="*/ 5851 h 9990"/>
                <a:gd name="connsiteX9-59" fmla="*/ 413 w 9956"/>
                <a:gd name="connsiteY9-60" fmla="*/ 2703 h 9990"/>
                <a:gd name="connsiteX0-61" fmla="*/ 561 w 10146"/>
                <a:gd name="connsiteY0-62" fmla="*/ 2706 h 10000"/>
                <a:gd name="connsiteX1-63" fmla="*/ 5277 w 10146"/>
                <a:gd name="connsiteY1-64" fmla="*/ 0 h 10000"/>
                <a:gd name="connsiteX2-65" fmla="*/ 5811 w 10146"/>
                <a:gd name="connsiteY2-66" fmla="*/ 387 h 10000"/>
                <a:gd name="connsiteX3-67" fmla="*/ 6879 w 10146"/>
                <a:gd name="connsiteY3-68" fmla="*/ 1223 h 10000"/>
                <a:gd name="connsiteX4-69" fmla="*/ 7567 w 10146"/>
                <a:gd name="connsiteY4-70" fmla="*/ 4081 h 10000"/>
                <a:gd name="connsiteX5-71" fmla="*/ 9685 w 10146"/>
                <a:gd name="connsiteY5-72" fmla="*/ 7353 h 10000"/>
                <a:gd name="connsiteX6-73" fmla="*/ 5900 w 10146"/>
                <a:gd name="connsiteY6-74" fmla="*/ 9918 h 10000"/>
                <a:gd name="connsiteX7-75" fmla="*/ 5811 w 10146"/>
                <a:gd name="connsiteY7-76" fmla="*/ 9982 h 10000"/>
                <a:gd name="connsiteX8-77" fmla="*/ 4471 w 10146"/>
                <a:gd name="connsiteY8-78" fmla="*/ 5857 h 10000"/>
                <a:gd name="connsiteX9-79" fmla="*/ 561 w 10146"/>
                <a:gd name="connsiteY9-80" fmla="*/ 2706 h 10000"/>
                <a:gd name="connsiteX0-81" fmla="*/ 561 w 10146"/>
                <a:gd name="connsiteY0-82" fmla="*/ 2706 h 10003"/>
                <a:gd name="connsiteX1-83" fmla="*/ 5277 w 10146"/>
                <a:gd name="connsiteY1-84" fmla="*/ 0 h 10003"/>
                <a:gd name="connsiteX2-85" fmla="*/ 5811 w 10146"/>
                <a:gd name="connsiteY2-86" fmla="*/ 387 h 10003"/>
                <a:gd name="connsiteX3-87" fmla="*/ 6879 w 10146"/>
                <a:gd name="connsiteY3-88" fmla="*/ 1223 h 10003"/>
                <a:gd name="connsiteX4-89" fmla="*/ 7567 w 10146"/>
                <a:gd name="connsiteY4-90" fmla="*/ 4081 h 10003"/>
                <a:gd name="connsiteX5-91" fmla="*/ 9685 w 10146"/>
                <a:gd name="connsiteY5-92" fmla="*/ 7353 h 10003"/>
                <a:gd name="connsiteX6-93" fmla="*/ 5900 w 10146"/>
                <a:gd name="connsiteY6-94" fmla="*/ 9918 h 10003"/>
                <a:gd name="connsiteX7-95" fmla="*/ 5811 w 10146"/>
                <a:gd name="connsiteY7-96" fmla="*/ 9982 h 10003"/>
                <a:gd name="connsiteX8-97" fmla="*/ 4471 w 10146"/>
                <a:gd name="connsiteY8-98" fmla="*/ 5857 h 10003"/>
                <a:gd name="connsiteX9-99" fmla="*/ 561 w 10146"/>
                <a:gd name="connsiteY9-100" fmla="*/ 2706 h 10003"/>
                <a:gd name="connsiteX0-101" fmla="*/ 561 w 10146"/>
                <a:gd name="connsiteY0-102" fmla="*/ 2706 h 9918"/>
                <a:gd name="connsiteX1-103" fmla="*/ 5277 w 10146"/>
                <a:gd name="connsiteY1-104" fmla="*/ 0 h 9918"/>
                <a:gd name="connsiteX2-105" fmla="*/ 5811 w 10146"/>
                <a:gd name="connsiteY2-106" fmla="*/ 387 h 9918"/>
                <a:gd name="connsiteX3-107" fmla="*/ 6879 w 10146"/>
                <a:gd name="connsiteY3-108" fmla="*/ 1223 h 9918"/>
                <a:gd name="connsiteX4-109" fmla="*/ 7567 w 10146"/>
                <a:gd name="connsiteY4-110" fmla="*/ 4081 h 9918"/>
                <a:gd name="connsiteX5-111" fmla="*/ 9685 w 10146"/>
                <a:gd name="connsiteY5-112" fmla="*/ 7353 h 9918"/>
                <a:gd name="connsiteX6-113" fmla="*/ 5900 w 10146"/>
                <a:gd name="connsiteY6-114" fmla="*/ 9918 h 9918"/>
                <a:gd name="connsiteX7-115" fmla="*/ 8124 w 10146"/>
                <a:gd name="connsiteY7-116" fmla="*/ 8793 h 9918"/>
                <a:gd name="connsiteX8-117" fmla="*/ 4471 w 10146"/>
                <a:gd name="connsiteY8-118" fmla="*/ 5857 h 9918"/>
                <a:gd name="connsiteX9-119" fmla="*/ 561 w 10146"/>
                <a:gd name="connsiteY9-120" fmla="*/ 2706 h 9918"/>
                <a:gd name="connsiteX0-121" fmla="*/ 553 w 10001"/>
                <a:gd name="connsiteY0-122" fmla="*/ 2728 h 10000"/>
                <a:gd name="connsiteX1-123" fmla="*/ 5201 w 10001"/>
                <a:gd name="connsiteY1-124" fmla="*/ 0 h 10000"/>
                <a:gd name="connsiteX2-125" fmla="*/ 5727 w 10001"/>
                <a:gd name="connsiteY2-126" fmla="*/ 390 h 10000"/>
                <a:gd name="connsiteX3-127" fmla="*/ 6780 w 10001"/>
                <a:gd name="connsiteY3-128" fmla="*/ 1233 h 10000"/>
                <a:gd name="connsiteX4-129" fmla="*/ 7458 w 10001"/>
                <a:gd name="connsiteY4-130" fmla="*/ 4115 h 10000"/>
                <a:gd name="connsiteX5-131" fmla="*/ 9546 w 10001"/>
                <a:gd name="connsiteY5-132" fmla="*/ 7414 h 10000"/>
                <a:gd name="connsiteX6-133" fmla="*/ 5815 w 10001"/>
                <a:gd name="connsiteY6-134" fmla="*/ 10000 h 10000"/>
                <a:gd name="connsiteX7-135" fmla="*/ 8007 w 10001"/>
                <a:gd name="connsiteY7-136" fmla="*/ 8866 h 10000"/>
                <a:gd name="connsiteX8-137" fmla="*/ 4407 w 10001"/>
                <a:gd name="connsiteY8-138" fmla="*/ 5905 h 10000"/>
                <a:gd name="connsiteX9-139" fmla="*/ 553 w 10001"/>
                <a:gd name="connsiteY9-140" fmla="*/ 2728 h 10000"/>
                <a:gd name="connsiteX0-141" fmla="*/ 570 w 10018"/>
                <a:gd name="connsiteY0-142" fmla="*/ 2728 h 10000"/>
                <a:gd name="connsiteX1-143" fmla="*/ 5218 w 10018"/>
                <a:gd name="connsiteY1-144" fmla="*/ 0 h 10000"/>
                <a:gd name="connsiteX2-145" fmla="*/ 5744 w 10018"/>
                <a:gd name="connsiteY2-146" fmla="*/ 390 h 10000"/>
                <a:gd name="connsiteX3-147" fmla="*/ 6797 w 10018"/>
                <a:gd name="connsiteY3-148" fmla="*/ 1233 h 10000"/>
                <a:gd name="connsiteX4-149" fmla="*/ 7475 w 10018"/>
                <a:gd name="connsiteY4-150" fmla="*/ 4115 h 10000"/>
                <a:gd name="connsiteX5-151" fmla="*/ 9563 w 10018"/>
                <a:gd name="connsiteY5-152" fmla="*/ 7414 h 10000"/>
                <a:gd name="connsiteX6-153" fmla="*/ 5832 w 10018"/>
                <a:gd name="connsiteY6-154" fmla="*/ 10000 h 10000"/>
                <a:gd name="connsiteX7-155" fmla="*/ 8024 w 10018"/>
                <a:gd name="connsiteY7-156" fmla="*/ 8866 h 10000"/>
                <a:gd name="connsiteX8-157" fmla="*/ 4297 w 10018"/>
                <a:gd name="connsiteY8-158" fmla="*/ 6005 h 10000"/>
                <a:gd name="connsiteX9-159" fmla="*/ 570 w 10018"/>
                <a:gd name="connsiteY9-160" fmla="*/ 2728 h 10000"/>
                <a:gd name="connsiteX0-161" fmla="*/ 570 w 10018"/>
                <a:gd name="connsiteY0-162" fmla="*/ 2728 h 10000"/>
                <a:gd name="connsiteX1-163" fmla="*/ 5218 w 10018"/>
                <a:gd name="connsiteY1-164" fmla="*/ 0 h 10000"/>
                <a:gd name="connsiteX2-165" fmla="*/ 5744 w 10018"/>
                <a:gd name="connsiteY2-166" fmla="*/ 390 h 10000"/>
                <a:gd name="connsiteX3-167" fmla="*/ 6797 w 10018"/>
                <a:gd name="connsiteY3-168" fmla="*/ 1233 h 10000"/>
                <a:gd name="connsiteX4-169" fmla="*/ 7475 w 10018"/>
                <a:gd name="connsiteY4-170" fmla="*/ 4115 h 10000"/>
                <a:gd name="connsiteX5-171" fmla="*/ 9563 w 10018"/>
                <a:gd name="connsiteY5-172" fmla="*/ 7414 h 10000"/>
                <a:gd name="connsiteX6-173" fmla="*/ 5832 w 10018"/>
                <a:gd name="connsiteY6-174" fmla="*/ 10000 h 10000"/>
                <a:gd name="connsiteX7-175" fmla="*/ 8024 w 10018"/>
                <a:gd name="connsiteY7-176" fmla="*/ 8866 h 10000"/>
                <a:gd name="connsiteX8-177" fmla="*/ 5400 w 10018"/>
                <a:gd name="connsiteY8-178" fmla="*/ 8888 h 10000"/>
                <a:gd name="connsiteX9-179" fmla="*/ 4297 w 10018"/>
                <a:gd name="connsiteY9-180" fmla="*/ 6005 h 10000"/>
                <a:gd name="connsiteX10" fmla="*/ 570 w 10018"/>
                <a:gd name="connsiteY10" fmla="*/ 2728 h 10000"/>
                <a:gd name="connsiteX0-181" fmla="*/ 570 w 10018"/>
                <a:gd name="connsiteY0-182" fmla="*/ 2728 h 10000"/>
                <a:gd name="connsiteX1-183" fmla="*/ 5218 w 10018"/>
                <a:gd name="connsiteY1-184" fmla="*/ 0 h 10000"/>
                <a:gd name="connsiteX2-185" fmla="*/ 5744 w 10018"/>
                <a:gd name="connsiteY2-186" fmla="*/ 390 h 10000"/>
                <a:gd name="connsiteX3-187" fmla="*/ 6797 w 10018"/>
                <a:gd name="connsiteY3-188" fmla="*/ 1233 h 10000"/>
                <a:gd name="connsiteX4-189" fmla="*/ 7475 w 10018"/>
                <a:gd name="connsiteY4-190" fmla="*/ 4115 h 10000"/>
                <a:gd name="connsiteX5-191" fmla="*/ 9563 w 10018"/>
                <a:gd name="connsiteY5-192" fmla="*/ 7414 h 10000"/>
                <a:gd name="connsiteX6-193" fmla="*/ 5832 w 10018"/>
                <a:gd name="connsiteY6-194" fmla="*/ 10000 h 10000"/>
                <a:gd name="connsiteX7-195" fmla="*/ 8024 w 10018"/>
                <a:gd name="connsiteY7-196" fmla="*/ 8866 h 10000"/>
                <a:gd name="connsiteX8-197" fmla="*/ 5400 w 10018"/>
                <a:gd name="connsiteY8-198" fmla="*/ 8888 h 10000"/>
                <a:gd name="connsiteX9-199" fmla="*/ 4297 w 10018"/>
                <a:gd name="connsiteY9-200" fmla="*/ 6005 h 10000"/>
                <a:gd name="connsiteX10-201" fmla="*/ 570 w 10018"/>
                <a:gd name="connsiteY10-202" fmla="*/ 2728 h 10000"/>
                <a:gd name="connsiteX0-203" fmla="*/ 570 w 10018"/>
                <a:gd name="connsiteY0-204" fmla="*/ 2728 h 10000"/>
                <a:gd name="connsiteX1-205" fmla="*/ 5218 w 10018"/>
                <a:gd name="connsiteY1-206" fmla="*/ 0 h 10000"/>
                <a:gd name="connsiteX2-207" fmla="*/ 5744 w 10018"/>
                <a:gd name="connsiteY2-208" fmla="*/ 390 h 10000"/>
                <a:gd name="connsiteX3-209" fmla="*/ 6797 w 10018"/>
                <a:gd name="connsiteY3-210" fmla="*/ 1233 h 10000"/>
                <a:gd name="connsiteX4-211" fmla="*/ 7475 w 10018"/>
                <a:gd name="connsiteY4-212" fmla="*/ 4115 h 10000"/>
                <a:gd name="connsiteX5-213" fmla="*/ 9563 w 10018"/>
                <a:gd name="connsiteY5-214" fmla="*/ 7414 h 10000"/>
                <a:gd name="connsiteX6-215" fmla="*/ 5832 w 10018"/>
                <a:gd name="connsiteY6-216" fmla="*/ 10000 h 10000"/>
                <a:gd name="connsiteX7-217" fmla="*/ 8024 w 10018"/>
                <a:gd name="connsiteY7-218" fmla="*/ 8866 h 10000"/>
                <a:gd name="connsiteX8-219" fmla="*/ 5400 w 10018"/>
                <a:gd name="connsiteY8-220" fmla="*/ 8888 h 10000"/>
                <a:gd name="connsiteX9-221" fmla="*/ 4071 w 10018"/>
                <a:gd name="connsiteY9-222" fmla="*/ 7340 h 10000"/>
                <a:gd name="connsiteX10-223" fmla="*/ 4297 w 10018"/>
                <a:gd name="connsiteY10-224" fmla="*/ 6005 h 10000"/>
                <a:gd name="connsiteX11" fmla="*/ 570 w 10018"/>
                <a:gd name="connsiteY11" fmla="*/ 2728 h 10000"/>
                <a:gd name="connsiteX0-225" fmla="*/ 570 w 10018"/>
                <a:gd name="connsiteY0-226" fmla="*/ 2728 h 10000"/>
                <a:gd name="connsiteX1-227" fmla="*/ 5218 w 10018"/>
                <a:gd name="connsiteY1-228" fmla="*/ 0 h 10000"/>
                <a:gd name="connsiteX2-229" fmla="*/ 5744 w 10018"/>
                <a:gd name="connsiteY2-230" fmla="*/ 390 h 10000"/>
                <a:gd name="connsiteX3-231" fmla="*/ 6797 w 10018"/>
                <a:gd name="connsiteY3-232" fmla="*/ 1233 h 10000"/>
                <a:gd name="connsiteX4-233" fmla="*/ 7475 w 10018"/>
                <a:gd name="connsiteY4-234" fmla="*/ 4115 h 10000"/>
                <a:gd name="connsiteX5-235" fmla="*/ 9563 w 10018"/>
                <a:gd name="connsiteY5-236" fmla="*/ 7414 h 10000"/>
                <a:gd name="connsiteX6-237" fmla="*/ 8693 w 10018"/>
                <a:gd name="connsiteY6-238" fmla="*/ 8489 h 10000"/>
                <a:gd name="connsiteX7-239" fmla="*/ 5832 w 10018"/>
                <a:gd name="connsiteY7-240" fmla="*/ 10000 h 10000"/>
                <a:gd name="connsiteX8-241" fmla="*/ 8024 w 10018"/>
                <a:gd name="connsiteY8-242" fmla="*/ 8866 h 10000"/>
                <a:gd name="connsiteX9-243" fmla="*/ 5400 w 10018"/>
                <a:gd name="connsiteY9-244" fmla="*/ 8888 h 10000"/>
                <a:gd name="connsiteX10-245" fmla="*/ 4071 w 10018"/>
                <a:gd name="connsiteY10-246" fmla="*/ 7340 h 10000"/>
                <a:gd name="connsiteX11-247" fmla="*/ 4297 w 10018"/>
                <a:gd name="connsiteY11-248" fmla="*/ 6005 h 10000"/>
                <a:gd name="connsiteX12" fmla="*/ 570 w 10018"/>
                <a:gd name="connsiteY12" fmla="*/ 2728 h 10000"/>
                <a:gd name="connsiteX0-249" fmla="*/ 570 w 10018"/>
                <a:gd name="connsiteY0-250" fmla="*/ 2728 h 9102"/>
                <a:gd name="connsiteX1-251" fmla="*/ 5218 w 10018"/>
                <a:gd name="connsiteY1-252" fmla="*/ 0 h 9102"/>
                <a:gd name="connsiteX2-253" fmla="*/ 5744 w 10018"/>
                <a:gd name="connsiteY2-254" fmla="*/ 390 h 9102"/>
                <a:gd name="connsiteX3-255" fmla="*/ 6797 w 10018"/>
                <a:gd name="connsiteY3-256" fmla="*/ 1233 h 9102"/>
                <a:gd name="connsiteX4-257" fmla="*/ 7475 w 10018"/>
                <a:gd name="connsiteY4-258" fmla="*/ 4115 h 9102"/>
                <a:gd name="connsiteX5-259" fmla="*/ 9563 w 10018"/>
                <a:gd name="connsiteY5-260" fmla="*/ 7414 h 9102"/>
                <a:gd name="connsiteX6-261" fmla="*/ 8693 w 10018"/>
                <a:gd name="connsiteY6-262" fmla="*/ 8489 h 9102"/>
                <a:gd name="connsiteX7-263" fmla="*/ 8301 w 10018"/>
                <a:gd name="connsiteY7-264" fmla="*/ 9101 h 9102"/>
                <a:gd name="connsiteX8-265" fmla="*/ 8024 w 10018"/>
                <a:gd name="connsiteY8-266" fmla="*/ 8866 h 9102"/>
                <a:gd name="connsiteX9-267" fmla="*/ 5400 w 10018"/>
                <a:gd name="connsiteY9-268" fmla="*/ 8888 h 9102"/>
                <a:gd name="connsiteX10-269" fmla="*/ 4071 w 10018"/>
                <a:gd name="connsiteY10-270" fmla="*/ 7340 h 9102"/>
                <a:gd name="connsiteX11-271" fmla="*/ 4297 w 10018"/>
                <a:gd name="connsiteY11-272" fmla="*/ 6005 h 9102"/>
                <a:gd name="connsiteX12-273" fmla="*/ 570 w 10018"/>
                <a:gd name="connsiteY12-274" fmla="*/ 2728 h 9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01" y="connsiteY10-202"/>
                </a:cxn>
                <a:cxn ang="0">
                  <a:pos x="connsiteX11-247" y="connsiteY11-248"/>
                </a:cxn>
                <a:cxn ang="0">
                  <a:pos x="connsiteX12-273" y="connsiteY12-274"/>
                </a:cxn>
              </a:cxnLst>
              <a:rect l="l" t="t" r="r" b="b"/>
              <a:pathLst>
                <a:path w="10018" h="9102">
                  <a:moveTo>
                    <a:pt x="570" y="2728"/>
                  </a:moveTo>
                  <a:cubicBezTo>
                    <a:pt x="1886" y="1624"/>
                    <a:pt x="3640" y="844"/>
                    <a:pt x="5218" y="0"/>
                  </a:cubicBezTo>
                  <a:cubicBezTo>
                    <a:pt x="5393" y="65"/>
                    <a:pt x="5658" y="259"/>
                    <a:pt x="5744" y="390"/>
                  </a:cubicBezTo>
                  <a:cubicBezTo>
                    <a:pt x="6007" y="585"/>
                    <a:pt x="6533" y="975"/>
                    <a:pt x="6797" y="1233"/>
                  </a:cubicBezTo>
                  <a:cubicBezTo>
                    <a:pt x="7761" y="1233"/>
                    <a:pt x="6509" y="4115"/>
                    <a:pt x="7475" y="4115"/>
                  </a:cubicBezTo>
                  <a:cubicBezTo>
                    <a:pt x="7036" y="6972"/>
                    <a:pt x="11404" y="4881"/>
                    <a:pt x="9563" y="7414"/>
                  </a:cubicBezTo>
                  <a:cubicBezTo>
                    <a:pt x="9745" y="8076"/>
                    <a:pt x="9315" y="8058"/>
                    <a:pt x="8693" y="8489"/>
                  </a:cubicBezTo>
                  <a:cubicBezTo>
                    <a:pt x="8071" y="8920"/>
                    <a:pt x="8391" y="8972"/>
                    <a:pt x="8301" y="9101"/>
                  </a:cubicBezTo>
                  <a:cubicBezTo>
                    <a:pt x="8272" y="9122"/>
                    <a:pt x="8054" y="8845"/>
                    <a:pt x="8024" y="8866"/>
                  </a:cubicBezTo>
                  <a:cubicBezTo>
                    <a:pt x="8005" y="8589"/>
                    <a:pt x="6021" y="9365"/>
                    <a:pt x="5400" y="8888"/>
                  </a:cubicBezTo>
                  <a:cubicBezTo>
                    <a:pt x="4804" y="8634"/>
                    <a:pt x="4255" y="7820"/>
                    <a:pt x="4071" y="7340"/>
                  </a:cubicBezTo>
                  <a:cubicBezTo>
                    <a:pt x="3887" y="6860"/>
                    <a:pt x="4944" y="6774"/>
                    <a:pt x="4297" y="6005"/>
                  </a:cubicBezTo>
                  <a:cubicBezTo>
                    <a:pt x="1110" y="7383"/>
                    <a:pt x="-1096" y="4935"/>
                    <a:pt x="570" y="272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Freeform 276"/>
            <p:cNvSpPr/>
            <p:nvPr/>
          </p:nvSpPr>
          <p:spPr bwMode="auto">
            <a:xfrm>
              <a:off x="4572541" y="3030625"/>
              <a:ext cx="328797" cy="414807"/>
            </a:xfrm>
            <a:custGeom>
              <a:avLst/>
              <a:gdLst>
                <a:gd name="T0" fmla="*/ 79 w 136"/>
                <a:gd name="T1" fmla="*/ 31 h 184"/>
                <a:gd name="T2" fmla="*/ 111 w 136"/>
                <a:gd name="T3" fmla="*/ 4 h 184"/>
                <a:gd name="T4" fmla="*/ 132 w 136"/>
                <a:gd name="T5" fmla="*/ 11 h 184"/>
                <a:gd name="T6" fmla="*/ 111 w 136"/>
                <a:gd name="T7" fmla="*/ 104 h 184"/>
                <a:gd name="T8" fmla="*/ 112 w 136"/>
                <a:gd name="T9" fmla="*/ 132 h 184"/>
                <a:gd name="T10" fmla="*/ 51 w 136"/>
                <a:gd name="T11" fmla="*/ 172 h 184"/>
                <a:gd name="T12" fmla="*/ 0 w 136"/>
                <a:gd name="T13" fmla="*/ 146 h 184"/>
                <a:gd name="T14" fmla="*/ 18 w 136"/>
                <a:gd name="T15" fmla="*/ 101 h 184"/>
                <a:gd name="T16" fmla="*/ 79 w 136"/>
                <a:gd name="T17" fmla="*/ 3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84">
                  <a:moveTo>
                    <a:pt x="79" y="31"/>
                  </a:moveTo>
                  <a:cubicBezTo>
                    <a:pt x="90" y="15"/>
                    <a:pt x="104" y="2"/>
                    <a:pt x="111" y="4"/>
                  </a:cubicBezTo>
                  <a:cubicBezTo>
                    <a:pt x="126" y="0"/>
                    <a:pt x="130" y="0"/>
                    <a:pt x="132" y="11"/>
                  </a:cubicBezTo>
                  <a:cubicBezTo>
                    <a:pt x="136" y="31"/>
                    <a:pt x="108" y="51"/>
                    <a:pt x="111" y="104"/>
                  </a:cubicBezTo>
                  <a:cubicBezTo>
                    <a:pt x="113" y="124"/>
                    <a:pt x="124" y="118"/>
                    <a:pt x="112" y="132"/>
                  </a:cubicBezTo>
                  <a:cubicBezTo>
                    <a:pt x="111" y="144"/>
                    <a:pt x="54" y="184"/>
                    <a:pt x="51" y="172"/>
                  </a:cubicBezTo>
                  <a:cubicBezTo>
                    <a:pt x="44" y="134"/>
                    <a:pt x="23" y="136"/>
                    <a:pt x="0" y="146"/>
                  </a:cubicBezTo>
                  <a:cubicBezTo>
                    <a:pt x="3" y="135"/>
                    <a:pt x="15" y="112"/>
                    <a:pt x="18" y="101"/>
                  </a:cubicBezTo>
                  <a:cubicBezTo>
                    <a:pt x="53" y="66"/>
                    <a:pt x="44" y="62"/>
                    <a:pt x="79" y="3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Freeform 277"/>
            <p:cNvSpPr/>
            <p:nvPr/>
          </p:nvSpPr>
          <p:spPr bwMode="auto">
            <a:xfrm>
              <a:off x="4710811" y="3902700"/>
              <a:ext cx="46815" cy="27219"/>
            </a:xfrm>
            <a:custGeom>
              <a:avLst/>
              <a:gdLst>
                <a:gd name="T0" fmla="*/ 0 w 20"/>
                <a:gd name="T1" fmla="*/ 10 h 12"/>
                <a:gd name="T2" fmla="*/ 9 w 20"/>
                <a:gd name="T3" fmla="*/ 0 h 12"/>
                <a:gd name="T4" fmla="*/ 20 w 20"/>
                <a:gd name="T5" fmla="*/ 12 h 12"/>
                <a:gd name="T6" fmla="*/ 0 w 20"/>
                <a:gd name="T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2">
                  <a:moveTo>
                    <a:pt x="0" y="10"/>
                  </a:moveTo>
                  <a:cubicBezTo>
                    <a:pt x="3" y="7"/>
                    <a:pt x="6" y="3"/>
                    <a:pt x="9" y="0"/>
                  </a:cubicBezTo>
                  <a:cubicBezTo>
                    <a:pt x="13" y="4"/>
                    <a:pt x="16" y="8"/>
                    <a:pt x="20" y="12"/>
                  </a:cubicBezTo>
                  <a:cubicBezTo>
                    <a:pt x="13" y="12"/>
                    <a:pt x="7" y="11"/>
                    <a:pt x="0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Freeform 278"/>
            <p:cNvSpPr/>
            <p:nvPr/>
          </p:nvSpPr>
          <p:spPr bwMode="auto">
            <a:xfrm>
              <a:off x="4982994" y="4677877"/>
              <a:ext cx="130648" cy="287426"/>
            </a:xfrm>
            <a:custGeom>
              <a:avLst/>
              <a:gdLst>
                <a:gd name="T0" fmla="*/ 34 w 54"/>
                <a:gd name="T1" fmla="*/ 7 h 127"/>
                <a:gd name="T2" fmla="*/ 53 w 54"/>
                <a:gd name="T3" fmla="*/ 0 h 127"/>
                <a:gd name="T4" fmla="*/ 43 w 54"/>
                <a:gd name="T5" fmla="*/ 84 h 127"/>
                <a:gd name="T6" fmla="*/ 28 w 54"/>
                <a:gd name="T7" fmla="*/ 126 h 127"/>
                <a:gd name="T8" fmla="*/ 14 w 54"/>
                <a:gd name="T9" fmla="*/ 112 h 127"/>
                <a:gd name="T10" fmla="*/ 3 w 54"/>
                <a:gd name="T11" fmla="*/ 73 h 127"/>
                <a:gd name="T12" fmla="*/ 34 w 54"/>
                <a:gd name="T13" fmla="*/ 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7">
                  <a:moveTo>
                    <a:pt x="34" y="7"/>
                  </a:moveTo>
                  <a:cubicBezTo>
                    <a:pt x="37" y="0"/>
                    <a:pt x="46" y="1"/>
                    <a:pt x="53" y="0"/>
                  </a:cubicBezTo>
                  <a:cubicBezTo>
                    <a:pt x="54" y="28"/>
                    <a:pt x="53" y="57"/>
                    <a:pt x="43" y="84"/>
                  </a:cubicBezTo>
                  <a:cubicBezTo>
                    <a:pt x="37" y="97"/>
                    <a:pt x="34" y="112"/>
                    <a:pt x="28" y="126"/>
                  </a:cubicBezTo>
                  <a:cubicBezTo>
                    <a:pt x="20" y="127"/>
                    <a:pt x="18" y="117"/>
                    <a:pt x="14" y="112"/>
                  </a:cubicBezTo>
                  <a:cubicBezTo>
                    <a:pt x="8" y="100"/>
                    <a:pt x="0" y="86"/>
                    <a:pt x="3" y="73"/>
                  </a:cubicBezTo>
                  <a:cubicBezTo>
                    <a:pt x="16" y="52"/>
                    <a:pt x="20" y="27"/>
                    <a:pt x="34" y="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Freeform 279"/>
            <p:cNvSpPr/>
            <p:nvPr/>
          </p:nvSpPr>
          <p:spPr bwMode="auto">
            <a:xfrm>
              <a:off x="4932274" y="3990865"/>
              <a:ext cx="141550" cy="131166"/>
            </a:xfrm>
            <a:custGeom>
              <a:avLst/>
              <a:gdLst>
                <a:gd name="T0" fmla="*/ 80456 w 59"/>
                <a:gd name="T1" fmla="*/ 9893 h 58"/>
                <a:gd name="T2" fmla="*/ 178402 w 59"/>
                <a:gd name="T3" fmla="*/ 0 h 58"/>
                <a:gd name="T4" fmla="*/ 195893 w 59"/>
                <a:gd name="T5" fmla="*/ 0 h 58"/>
                <a:gd name="T6" fmla="*/ 206387 w 59"/>
                <a:gd name="T7" fmla="*/ 75847 h 58"/>
                <a:gd name="T8" fmla="*/ 73460 w 59"/>
                <a:gd name="T9" fmla="*/ 191266 h 58"/>
                <a:gd name="T10" fmla="*/ 80456 w 59"/>
                <a:gd name="T11" fmla="*/ 9893 h 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"/>
                <a:gd name="T19" fmla="*/ 0 h 58"/>
                <a:gd name="T20" fmla="*/ 59 w 59"/>
                <a:gd name="T21" fmla="*/ 58 h 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" h="58">
                  <a:moveTo>
                    <a:pt x="23" y="3"/>
                  </a:moveTo>
                  <a:cubicBezTo>
                    <a:pt x="30" y="2"/>
                    <a:pt x="44" y="1"/>
                    <a:pt x="5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7"/>
                    <a:pt x="58" y="15"/>
                    <a:pt x="59" y="23"/>
                  </a:cubicBezTo>
                  <a:cubicBezTo>
                    <a:pt x="46" y="34"/>
                    <a:pt x="34" y="46"/>
                    <a:pt x="21" y="58"/>
                  </a:cubicBezTo>
                  <a:cubicBezTo>
                    <a:pt x="0" y="42"/>
                    <a:pt x="15" y="21"/>
                    <a:pt x="23" y="3"/>
                  </a:cubicBezTo>
                  <a:close/>
                </a:path>
              </a:pathLst>
            </a:custGeom>
            <a:solidFill>
              <a:srgbClr val="01A145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62" name="Freeform 280"/>
            <p:cNvSpPr/>
            <p:nvPr/>
          </p:nvSpPr>
          <p:spPr bwMode="auto">
            <a:xfrm>
              <a:off x="1763611" y="4265248"/>
              <a:ext cx="198149" cy="94720"/>
            </a:xfrm>
            <a:custGeom>
              <a:avLst/>
              <a:gdLst>
                <a:gd name="T0" fmla="*/ 0 w 82"/>
                <a:gd name="T1" fmla="*/ 8 h 42"/>
                <a:gd name="T2" fmla="*/ 62 w 82"/>
                <a:gd name="T3" fmla="*/ 9 h 42"/>
                <a:gd name="T4" fmla="*/ 66 w 82"/>
                <a:gd name="T5" fmla="*/ 25 h 42"/>
                <a:gd name="T6" fmla="*/ 82 w 82"/>
                <a:gd name="T7" fmla="*/ 12 h 42"/>
                <a:gd name="T8" fmla="*/ 64 w 82"/>
                <a:gd name="T9" fmla="*/ 42 h 42"/>
                <a:gd name="T10" fmla="*/ 58 w 82"/>
                <a:gd name="T11" fmla="*/ 33 h 42"/>
                <a:gd name="T12" fmla="*/ 61 w 82"/>
                <a:gd name="T13" fmla="*/ 14 h 42"/>
                <a:gd name="T14" fmla="*/ 0 w 82"/>
                <a:gd name="T15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42">
                  <a:moveTo>
                    <a:pt x="0" y="8"/>
                  </a:moveTo>
                  <a:cubicBezTo>
                    <a:pt x="20" y="8"/>
                    <a:pt x="41" y="5"/>
                    <a:pt x="62" y="9"/>
                  </a:cubicBezTo>
                  <a:cubicBezTo>
                    <a:pt x="64" y="14"/>
                    <a:pt x="65" y="20"/>
                    <a:pt x="66" y="25"/>
                  </a:cubicBezTo>
                  <a:cubicBezTo>
                    <a:pt x="71" y="21"/>
                    <a:pt x="77" y="16"/>
                    <a:pt x="82" y="12"/>
                  </a:cubicBezTo>
                  <a:cubicBezTo>
                    <a:pt x="77" y="22"/>
                    <a:pt x="71" y="32"/>
                    <a:pt x="64" y="42"/>
                  </a:cubicBezTo>
                  <a:cubicBezTo>
                    <a:pt x="62" y="39"/>
                    <a:pt x="59" y="35"/>
                    <a:pt x="58" y="33"/>
                  </a:cubicBezTo>
                  <a:cubicBezTo>
                    <a:pt x="59" y="27"/>
                    <a:pt x="63" y="21"/>
                    <a:pt x="61" y="14"/>
                  </a:cubicBezTo>
                  <a:cubicBezTo>
                    <a:pt x="42" y="0"/>
                    <a:pt x="18" y="20"/>
                    <a:pt x="0" y="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64" name="Group 161"/>
            <p:cNvGrpSpPr>
              <a:grpSpLocks noChangeAspect="1"/>
            </p:cNvGrpSpPr>
            <p:nvPr/>
          </p:nvGrpSpPr>
          <p:grpSpPr bwMode="auto">
            <a:xfrm>
              <a:off x="1159533" y="2292565"/>
              <a:ext cx="4283812" cy="3116674"/>
              <a:chOff x="3539" y="485"/>
              <a:chExt cx="3329" cy="2590"/>
            </a:xfrm>
          </p:grpSpPr>
          <p:sp>
            <p:nvSpPr>
              <p:cNvPr id="65" name="Freeform 162"/>
              <p:cNvSpPr>
                <a:spLocks noEditPoints="1"/>
              </p:cNvSpPr>
              <p:nvPr/>
            </p:nvSpPr>
            <p:spPr bwMode="auto">
              <a:xfrm>
                <a:off x="6600" y="489"/>
                <a:ext cx="86" cy="82"/>
              </a:xfrm>
              <a:custGeom>
                <a:avLst/>
                <a:gdLst>
                  <a:gd name="T0" fmla="*/ 41 w 46"/>
                  <a:gd name="T1" fmla="*/ 56 h 44"/>
                  <a:gd name="T2" fmla="*/ 7 w 46"/>
                  <a:gd name="T3" fmla="*/ 48 h 44"/>
                  <a:gd name="T4" fmla="*/ 41 w 46"/>
                  <a:gd name="T5" fmla="*/ 43 h 44"/>
                  <a:gd name="T6" fmla="*/ 15 w 46"/>
                  <a:gd name="T7" fmla="*/ 34 h 44"/>
                  <a:gd name="T8" fmla="*/ 7 w 46"/>
                  <a:gd name="T9" fmla="*/ 35 h 44"/>
                  <a:gd name="T10" fmla="*/ 79 w 46"/>
                  <a:gd name="T11" fmla="*/ 0 h 44"/>
                  <a:gd name="T12" fmla="*/ 73 w 46"/>
                  <a:gd name="T13" fmla="*/ 35 h 44"/>
                  <a:gd name="T14" fmla="*/ 47 w 46"/>
                  <a:gd name="T15" fmla="*/ 34 h 44"/>
                  <a:gd name="T16" fmla="*/ 80 w 46"/>
                  <a:gd name="T17" fmla="*/ 43 h 44"/>
                  <a:gd name="T18" fmla="*/ 47 w 46"/>
                  <a:gd name="T19" fmla="*/ 48 h 44"/>
                  <a:gd name="T20" fmla="*/ 86 w 46"/>
                  <a:gd name="T21" fmla="*/ 56 h 44"/>
                  <a:gd name="T22" fmla="*/ 0 w 46"/>
                  <a:gd name="T23" fmla="*/ 62 h 44"/>
                  <a:gd name="T24" fmla="*/ 9 w 46"/>
                  <a:gd name="T25" fmla="*/ 63 h 44"/>
                  <a:gd name="T26" fmla="*/ 7 w 46"/>
                  <a:gd name="T27" fmla="*/ 82 h 44"/>
                  <a:gd name="T28" fmla="*/ 9 w 46"/>
                  <a:gd name="T29" fmla="*/ 63 h 44"/>
                  <a:gd name="T30" fmla="*/ 41 w 46"/>
                  <a:gd name="T31" fmla="*/ 28 h 44"/>
                  <a:gd name="T32" fmla="*/ 15 w 46"/>
                  <a:gd name="T33" fmla="*/ 6 h 44"/>
                  <a:gd name="T34" fmla="*/ 21 w 46"/>
                  <a:gd name="T35" fmla="*/ 13 h 44"/>
                  <a:gd name="T36" fmla="*/ 34 w 46"/>
                  <a:gd name="T37" fmla="*/ 21 h 44"/>
                  <a:gd name="T38" fmla="*/ 21 w 46"/>
                  <a:gd name="T39" fmla="*/ 13 h 44"/>
                  <a:gd name="T40" fmla="*/ 30 w 46"/>
                  <a:gd name="T41" fmla="*/ 63 h 44"/>
                  <a:gd name="T42" fmla="*/ 32 w 46"/>
                  <a:gd name="T43" fmla="*/ 82 h 44"/>
                  <a:gd name="T44" fmla="*/ 47 w 46"/>
                  <a:gd name="T45" fmla="*/ 67 h 44"/>
                  <a:gd name="T46" fmla="*/ 60 w 46"/>
                  <a:gd name="T47" fmla="*/ 78 h 44"/>
                  <a:gd name="T48" fmla="*/ 47 w 46"/>
                  <a:gd name="T49" fmla="*/ 67 h 44"/>
                  <a:gd name="T50" fmla="*/ 47 w 46"/>
                  <a:gd name="T51" fmla="*/ 6 h 44"/>
                  <a:gd name="T52" fmla="*/ 73 w 46"/>
                  <a:gd name="T53" fmla="*/ 28 h 44"/>
                  <a:gd name="T54" fmla="*/ 52 w 46"/>
                  <a:gd name="T55" fmla="*/ 22 h 44"/>
                  <a:gd name="T56" fmla="*/ 67 w 46"/>
                  <a:gd name="T57" fmla="*/ 13 h 44"/>
                  <a:gd name="T58" fmla="*/ 52 w 46"/>
                  <a:gd name="T59" fmla="*/ 22 h 44"/>
                  <a:gd name="T60" fmla="*/ 73 w 46"/>
                  <a:gd name="T61" fmla="*/ 63 h 44"/>
                  <a:gd name="T62" fmla="*/ 80 w 46"/>
                  <a:gd name="T63" fmla="*/ 82 h 4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6"/>
                  <a:gd name="T97" fmla="*/ 0 h 44"/>
                  <a:gd name="T98" fmla="*/ 46 w 46"/>
                  <a:gd name="T99" fmla="*/ 44 h 4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6" h="44">
                    <a:moveTo>
                      <a:pt x="0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0" y="33"/>
                      <a:pt x="0" y="33"/>
                      <a:pt x="0" y="33"/>
                    </a:cubicBezTo>
                    <a:lnTo>
                      <a:pt x="0" y="30"/>
                    </a:lnTo>
                    <a:close/>
                    <a:moveTo>
                      <a:pt x="5" y="34"/>
                    </a:moveTo>
                    <a:cubicBezTo>
                      <a:pt x="9" y="35"/>
                      <a:pt x="9" y="35"/>
                      <a:pt x="9" y="35"/>
                    </a:cubicBezTo>
                    <a:cubicBezTo>
                      <a:pt x="7" y="39"/>
                      <a:pt x="5" y="42"/>
                      <a:pt x="4" y="44"/>
                    </a:cubicBezTo>
                    <a:cubicBezTo>
                      <a:pt x="3" y="44"/>
                      <a:pt x="2" y="44"/>
                      <a:pt x="1" y="43"/>
                    </a:cubicBezTo>
                    <a:cubicBezTo>
                      <a:pt x="2" y="40"/>
                      <a:pt x="4" y="37"/>
                      <a:pt x="5" y="34"/>
                    </a:cubicBezTo>
                    <a:close/>
                    <a:moveTo>
                      <a:pt x="8" y="15"/>
                    </a:move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8" y="3"/>
                      <a:pt x="8" y="3"/>
                      <a:pt x="8" y="3"/>
                    </a:cubicBezTo>
                    <a:lnTo>
                      <a:pt x="8" y="15"/>
                    </a:lnTo>
                    <a:close/>
                    <a:moveTo>
                      <a:pt x="11" y="7"/>
                    </a:moveTo>
                    <a:cubicBezTo>
                      <a:pt x="13" y="5"/>
                      <a:pt x="13" y="5"/>
                      <a:pt x="13" y="5"/>
                    </a:cubicBezTo>
                    <a:cubicBezTo>
                      <a:pt x="16" y="7"/>
                      <a:pt x="17" y="10"/>
                      <a:pt x="18" y="11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4" y="11"/>
                      <a:pt x="12" y="9"/>
                      <a:pt x="11" y="7"/>
                    </a:cubicBezTo>
                    <a:close/>
                    <a:moveTo>
                      <a:pt x="13" y="36"/>
                    </a:moveTo>
                    <a:cubicBezTo>
                      <a:pt x="16" y="34"/>
                      <a:pt x="16" y="34"/>
                      <a:pt x="16" y="34"/>
                    </a:cubicBezTo>
                    <a:cubicBezTo>
                      <a:pt x="18" y="37"/>
                      <a:pt x="19" y="40"/>
                      <a:pt x="20" y="42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6" y="41"/>
                      <a:pt x="15" y="38"/>
                      <a:pt x="13" y="36"/>
                    </a:cubicBezTo>
                    <a:close/>
                    <a:moveTo>
                      <a:pt x="25" y="36"/>
                    </a:moveTo>
                    <a:cubicBezTo>
                      <a:pt x="27" y="34"/>
                      <a:pt x="27" y="34"/>
                      <a:pt x="27" y="34"/>
                    </a:cubicBezTo>
                    <a:cubicBezTo>
                      <a:pt x="29" y="36"/>
                      <a:pt x="31" y="39"/>
                      <a:pt x="32" y="42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7" y="41"/>
                      <a:pt x="26" y="38"/>
                      <a:pt x="25" y="36"/>
                    </a:cubicBezTo>
                    <a:close/>
                    <a:moveTo>
                      <a:pt x="39" y="3"/>
                    </a:moveTo>
                    <a:cubicBezTo>
                      <a:pt x="25" y="3"/>
                      <a:pt x="25" y="3"/>
                      <a:pt x="25" y="3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39" y="15"/>
                      <a:pt x="39" y="15"/>
                      <a:pt x="39" y="15"/>
                    </a:cubicBezTo>
                    <a:lnTo>
                      <a:pt x="39" y="3"/>
                    </a:lnTo>
                    <a:close/>
                    <a:moveTo>
                      <a:pt x="28" y="12"/>
                    </a:moveTo>
                    <a:cubicBezTo>
                      <a:pt x="30" y="10"/>
                      <a:pt x="31" y="7"/>
                      <a:pt x="33" y="5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4" y="9"/>
                      <a:pt x="32" y="12"/>
                      <a:pt x="31" y="14"/>
                    </a:cubicBezTo>
                    <a:lnTo>
                      <a:pt x="28" y="12"/>
                    </a:lnTo>
                    <a:close/>
                    <a:moveTo>
                      <a:pt x="36" y="36"/>
                    </a:moveTo>
                    <a:cubicBezTo>
                      <a:pt x="39" y="34"/>
                      <a:pt x="39" y="34"/>
                      <a:pt x="39" y="34"/>
                    </a:cubicBezTo>
                    <a:cubicBezTo>
                      <a:pt x="41" y="36"/>
                      <a:pt x="44" y="39"/>
                      <a:pt x="46" y="42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1" y="41"/>
                      <a:pt x="38" y="39"/>
                      <a:pt x="36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163"/>
              <p:cNvSpPr>
                <a:spLocks noEditPoints="1"/>
              </p:cNvSpPr>
              <p:nvPr/>
            </p:nvSpPr>
            <p:spPr bwMode="auto">
              <a:xfrm>
                <a:off x="6690" y="485"/>
                <a:ext cx="86" cy="86"/>
              </a:xfrm>
              <a:custGeom>
                <a:avLst/>
                <a:gdLst>
                  <a:gd name="T0" fmla="*/ 24 w 46"/>
                  <a:gd name="T1" fmla="*/ 71 h 46"/>
                  <a:gd name="T2" fmla="*/ 45 w 46"/>
                  <a:gd name="T3" fmla="*/ 60 h 46"/>
                  <a:gd name="T4" fmla="*/ 45 w 46"/>
                  <a:gd name="T5" fmla="*/ 24 h 46"/>
                  <a:gd name="T6" fmla="*/ 36 w 46"/>
                  <a:gd name="T7" fmla="*/ 24 h 46"/>
                  <a:gd name="T8" fmla="*/ 30 w 46"/>
                  <a:gd name="T9" fmla="*/ 56 h 46"/>
                  <a:gd name="T10" fmla="*/ 6 w 46"/>
                  <a:gd name="T11" fmla="*/ 86 h 46"/>
                  <a:gd name="T12" fmla="*/ 0 w 46"/>
                  <a:gd name="T13" fmla="*/ 80 h 46"/>
                  <a:gd name="T14" fmla="*/ 22 w 46"/>
                  <a:gd name="T15" fmla="*/ 52 h 46"/>
                  <a:gd name="T16" fmla="*/ 28 w 46"/>
                  <a:gd name="T17" fmla="*/ 24 h 46"/>
                  <a:gd name="T18" fmla="*/ 2 w 46"/>
                  <a:gd name="T19" fmla="*/ 24 h 46"/>
                  <a:gd name="T20" fmla="*/ 2 w 46"/>
                  <a:gd name="T21" fmla="*/ 17 h 46"/>
                  <a:gd name="T22" fmla="*/ 28 w 46"/>
                  <a:gd name="T23" fmla="*/ 17 h 46"/>
                  <a:gd name="T24" fmla="*/ 28 w 46"/>
                  <a:gd name="T25" fmla="*/ 0 h 46"/>
                  <a:gd name="T26" fmla="*/ 36 w 46"/>
                  <a:gd name="T27" fmla="*/ 0 h 46"/>
                  <a:gd name="T28" fmla="*/ 36 w 46"/>
                  <a:gd name="T29" fmla="*/ 17 h 46"/>
                  <a:gd name="T30" fmla="*/ 86 w 46"/>
                  <a:gd name="T31" fmla="*/ 17 h 46"/>
                  <a:gd name="T32" fmla="*/ 86 w 46"/>
                  <a:gd name="T33" fmla="*/ 24 h 46"/>
                  <a:gd name="T34" fmla="*/ 52 w 46"/>
                  <a:gd name="T35" fmla="*/ 24 h 46"/>
                  <a:gd name="T36" fmla="*/ 52 w 46"/>
                  <a:gd name="T37" fmla="*/ 54 h 46"/>
                  <a:gd name="T38" fmla="*/ 75 w 46"/>
                  <a:gd name="T39" fmla="*/ 30 h 46"/>
                  <a:gd name="T40" fmla="*/ 80 w 46"/>
                  <a:gd name="T41" fmla="*/ 34 h 46"/>
                  <a:gd name="T42" fmla="*/ 52 w 46"/>
                  <a:gd name="T43" fmla="*/ 64 h 46"/>
                  <a:gd name="T44" fmla="*/ 52 w 46"/>
                  <a:gd name="T45" fmla="*/ 69 h 46"/>
                  <a:gd name="T46" fmla="*/ 58 w 46"/>
                  <a:gd name="T47" fmla="*/ 77 h 46"/>
                  <a:gd name="T48" fmla="*/ 69 w 46"/>
                  <a:gd name="T49" fmla="*/ 77 h 46"/>
                  <a:gd name="T50" fmla="*/ 79 w 46"/>
                  <a:gd name="T51" fmla="*/ 71 h 46"/>
                  <a:gd name="T52" fmla="*/ 79 w 46"/>
                  <a:gd name="T53" fmla="*/ 58 h 46"/>
                  <a:gd name="T54" fmla="*/ 86 w 46"/>
                  <a:gd name="T55" fmla="*/ 60 h 46"/>
                  <a:gd name="T56" fmla="*/ 84 w 46"/>
                  <a:gd name="T57" fmla="*/ 75 h 46"/>
                  <a:gd name="T58" fmla="*/ 71 w 46"/>
                  <a:gd name="T59" fmla="*/ 84 h 46"/>
                  <a:gd name="T60" fmla="*/ 56 w 46"/>
                  <a:gd name="T61" fmla="*/ 84 h 46"/>
                  <a:gd name="T62" fmla="*/ 45 w 46"/>
                  <a:gd name="T63" fmla="*/ 71 h 46"/>
                  <a:gd name="T64" fmla="*/ 45 w 46"/>
                  <a:gd name="T65" fmla="*/ 69 h 46"/>
                  <a:gd name="T66" fmla="*/ 30 w 46"/>
                  <a:gd name="T67" fmla="*/ 79 h 46"/>
                  <a:gd name="T68" fmla="*/ 24 w 46"/>
                  <a:gd name="T69" fmla="*/ 71 h 46"/>
                  <a:gd name="T70" fmla="*/ 52 w 46"/>
                  <a:gd name="T71" fmla="*/ 6 h 46"/>
                  <a:gd name="T72" fmla="*/ 56 w 46"/>
                  <a:gd name="T73" fmla="*/ 0 h 46"/>
                  <a:gd name="T74" fmla="*/ 71 w 46"/>
                  <a:gd name="T75" fmla="*/ 11 h 46"/>
                  <a:gd name="T76" fmla="*/ 67 w 46"/>
                  <a:gd name="T77" fmla="*/ 17 h 46"/>
                  <a:gd name="T78" fmla="*/ 52 w 46"/>
                  <a:gd name="T79" fmla="*/ 6 h 4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6"/>
                  <a:gd name="T121" fmla="*/ 0 h 46"/>
                  <a:gd name="T122" fmla="*/ 46 w 46"/>
                  <a:gd name="T123" fmla="*/ 46 h 4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6" h="46">
                    <a:moveTo>
                      <a:pt x="13" y="38"/>
                    </a:moveTo>
                    <a:cubicBezTo>
                      <a:pt x="17" y="36"/>
                      <a:pt x="20" y="34"/>
                      <a:pt x="24" y="32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20"/>
                      <a:pt x="17" y="26"/>
                      <a:pt x="16" y="30"/>
                    </a:cubicBezTo>
                    <a:cubicBezTo>
                      <a:pt x="13" y="37"/>
                      <a:pt x="9" y="42"/>
                      <a:pt x="3" y="46"/>
                    </a:cubicBezTo>
                    <a:cubicBezTo>
                      <a:pt x="2" y="45"/>
                      <a:pt x="1" y="44"/>
                      <a:pt x="0" y="43"/>
                    </a:cubicBezTo>
                    <a:cubicBezTo>
                      <a:pt x="6" y="39"/>
                      <a:pt x="10" y="34"/>
                      <a:pt x="12" y="28"/>
                    </a:cubicBezTo>
                    <a:cubicBezTo>
                      <a:pt x="13" y="25"/>
                      <a:pt x="14" y="20"/>
                      <a:pt x="15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7"/>
                      <a:pt x="15" y="3"/>
                      <a:pt x="1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"/>
                      <a:pt x="19" y="7"/>
                      <a:pt x="19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32" y="25"/>
                      <a:pt x="36" y="21"/>
                      <a:pt x="40" y="16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39" y="24"/>
                      <a:pt x="34" y="30"/>
                      <a:pt x="28" y="34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40"/>
                      <a:pt x="29" y="41"/>
                      <a:pt x="31" y="41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40" y="41"/>
                      <a:pt x="41" y="40"/>
                      <a:pt x="42" y="38"/>
                    </a:cubicBezTo>
                    <a:cubicBezTo>
                      <a:pt x="42" y="36"/>
                      <a:pt x="42" y="34"/>
                      <a:pt x="42" y="31"/>
                    </a:cubicBezTo>
                    <a:cubicBezTo>
                      <a:pt x="44" y="31"/>
                      <a:pt x="45" y="32"/>
                      <a:pt x="46" y="32"/>
                    </a:cubicBezTo>
                    <a:cubicBezTo>
                      <a:pt x="46" y="36"/>
                      <a:pt x="46" y="38"/>
                      <a:pt x="45" y="40"/>
                    </a:cubicBezTo>
                    <a:cubicBezTo>
                      <a:pt x="44" y="43"/>
                      <a:pt x="42" y="45"/>
                      <a:pt x="38" y="45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26" y="45"/>
                      <a:pt x="24" y="43"/>
                      <a:pt x="24" y="38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1" y="39"/>
                      <a:pt x="18" y="40"/>
                      <a:pt x="16" y="42"/>
                    </a:cubicBezTo>
                    <a:cubicBezTo>
                      <a:pt x="15" y="41"/>
                      <a:pt x="14" y="39"/>
                      <a:pt x="13" y="38"/>
                    </a:cubicBezTo>
                    <a:close/>
                    <a:moveTo>
                      <a:pt x="28" y="3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3" y="2"/>
                      <a:pt x="36" y="4"/>
                      <a:pt x="38" y="6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3" y="7"/>
                      <a:pt x="31" y="5"/>
                      <a:pt x="28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164"/>
              <p:cNvSpPr>
                <a:spLocks noEditPoints="1"/>
              </p:cNvSpPr>
              <p:nvPr/>
            </p:nvSpPr>
            <p:spPr bwMode="auto">
              <a:xfrm>
                <a:off x="6780" y="487"/>
                <a:ext cx="88" cy="84"/>
              </a:xfrm>
              <a:custGeom>
                <a:avLst/>
                <a:gdLst>
                  <a:gd name="T0" fmla="*/ 4 w 47"/>
                  <a:gd name="T1" fmla="*/ 22 h 45"/>
                  <a:gd name="T2" fmla="*/ 22 w 47"/>
                  <a:gd name="T3" fmla="*/ 34 h 45"/>
                  <a:gd name="T4" fmla="*/ 17 w 47"/>
                  <a:gd name="T5" fmla="*/ 41 h 45"/>
                  <a:gd name="T6" fmla="*/ 0 w 47"/>
                  <a:gd name="T7" fmla="*/ 28 h 45"/>
                  <a:gd name="T8" fmla="*/ 4 w 47"/>
                  <a:gd name="T9" fmla="*/ 22 h 45"/>
                  <a:gd name="T10" fmla="*/ 15 w 47"/>
                  <a:gd name="T11" fmla="*/ 47 h 45"/>
                  <a:gd name="T12" fmla="*/ 22 w 47"/>
                  <a:gd name="T13" fmla="*/ 52 h 45"/>
                  <a:gd name="T14" fmla="*/ 9 w 47"/>
                  <a:gd name="T15" fmla="*/ 84 h 45"/>
                  <a:gd name="T16" fmla="*/ 2 w 47"/>
                  <a:gd name="T17" fmla="*/ 80 h 45"/>
                  <a:gd name="T18" fmla="*/ 15 w 47"/>
                  <a:gd name="T19" fmla="*/ 47 h 45"/>
                  <a:gd name="T20" fmla="*/ 9 w 47"/>
                  <a:gd name="T21" fmla="*/ 0 h 45"/>
                  <a:gd name="T22" fmla="*/ 26 w 47"/>
                  <a:gd name="T23" fmla="*/ 13 h 45"/>
                  <a:gd name="T24" fmla="*/ 21 w 47"/>
                  <a:gd name="T25" fmla="*/ 19 h 45"/>
                  <a:gd name="T26" fmla="*/ 4 w 47"/>
                  <a:gd name="T27" fmla="*/ 6 h 45"/>
                  <a:gd name="T28" fmla="*/ 9 w 47"/>
                  <a:gd name="T29" fmla="*/ 0 h 45"/>
                  <a:gd name="T30" fmla="*/ 24 w 47"/>
                  <a:gd name="T31" fmla="*/ 71 h 45"/>
                  <a:gd name="T32" fmla="*/ 52 w 47"/>
                  <a:gd name="T33" fmla="*/ 71 h 45"/>
                  <a:gd name="T34" fmla="*/ 52 w 47"/>
                  <a:gd name="T35" fmla="*/ 13 h 45"/>
                  <a:gd name="T36" fmla="*/ 30 w 47"/>
                  <a:gd name="T37" fmla="*/ 13 h 45"/>
                  <a:gd name="T38" fmla="*/ 30 w 47"/>
                  <a:gd name="T39" fmla="*/ 7 h 45"/>
                  <a:gd name="T40" fmla="*/ 84 w 47"/>
                  <a:gd name="T41" fmla="*/ 7 h 45"/>
                  <a:gd name="T42" fmla="*/ 84 w 47"/>
                  <a:gd name="T43" fmla="*/ 13 h 45"/>
                  <a:gd name="T44" fmla="*/ 60 w 47"/>
                  <a:gd name="T45" fmla="*/ 13 h 45"/>
                  <a:gd name="T46" fmla="*/ 60 w 47"/>
                  <a:gd name="T47" fmla="*/ 71 h 45"/>
                  <a:gd name="T48" fmla="*/ 88 w 47"/>
                  <a:gd name="T49" fmla="*/ 71 h 45"/>
                  <a:gd name="T50" fmla="*/ 88 w 47"/>
                  <a:gd name="T51" fmla="*/ 78 h 45"/>
                  <a:gd name="T52" fmla="*/ 24 w 47"/>
                  <a:gd name="T53" fmla="*/ 78 h 45"/>
                  <a:gd name="T54" fmla="*/ 24 w 47"/>
                  <a:gd name="T55" fmla="*/ 71 h 4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7"/>
                  <a:gd name="T85" fmla="*/ 0 h 45"/>
                  <a:gd name="T86" fmla="*/ 47 w 47"/>
                  <a:gd name="T87" fmla="*/ 45 h 45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7" h="45">
                    <a:moveTo>
                      <a:pt x="2" y="12"/>
                    </a:moveTo>
                    <a:cubicBezTo>
                      <a:pt x="5" y="14"/>
                      <a:pt x="9" y="16"/>
                      <a:pt x="12" y="18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6" y="19"/>
                      <a:pt x="3" y="17"/>
                      <a:pt x="0" y="15"/>
                    </a:cubicBezTo>
                    <a:lnTo>
                      <a:pt x="2" y="12"/>
                    </a:lnTo>
                    <a:close/>
                    <a:moveTo>
                      <a:pt x="8" y="25"/>
                    </a:moveTo>
                    <a:cubicBezTo>
                      <a:pt x="9" y="26"/>
                      <a:pt x="11" y="27"/>
                      <a:pt x="12" y="28"/>
                    </a:cubicBezTo>
                    <a:cubicBezTo>
                      <a:pt x="10" y="33"/>
                      <a:pt x="7" y="39"/>
                      <a:pt x="5" y="45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4" y="38"/>
                      <a:pt x="6" y="32"/>
                      <a:pt x="8" y="25"/>
                    </a:cubicBezTo>
                    <a:close/>
                    <a:moveTo>
                      <a:pt x="5" y="0"/>
                    </a:moveTo>
                    <a:cubicBezTo>
                      <a:pt x="8" y="2"/>
                      <a:pt x="11" y="4"/>
                      <a:pt x="14" y="7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8" y="7"/>
                      <a:pt x="5" y="5"/>
                      <a:pt x="2" y="3"/>
                    </a:cubicBezTo>
                    <a:lnTo>
                      <a:pt x="5" y="0"/>
                    </a:lnTo>
                    <a:close/>
                    <a:moveTo>
                      <a:pt x="13" y="38"/>
                    </a:moveTo>
                    <a:cubicBezTo>
                      <a:pt x="28" y="38"/>
                      <a:pt x="28" y="38"/>
                      <a:pt x="28" y="3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13" y="42"/>
                      <a:pt x="13" y="42"/>
                      <a:pt x="13" y="42"/>
                    </a:cubicBezTo>
                    <a:lnTo>
                      <a:pt x="13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68" name="Freeform 165"/>
              <p:cNvSpPr>
                <a:spLocks noEditPoints="1"/>
              </p:cNvSpPr>
              <p:nvPr/>
            </p:nvSpPr>
            <p:spPr bwMode="auto">
              <a:xfrm>
                <a:off x="6532" y="778"/>
                <a:ext cx="84" cy="87"/>
              </a:xfrm>
              <a:custGeom>
                <a:avLst/>
                <a:gdLst>
                  <a:gd name="T0" fmla="*/ 6 w 84"/>
                  <a:gd name="T1" fmla="*/ 34 h 87"/>
                  <a:gd name="T2" fmla="*/ 37 w 84"/>
                  <a:gd name="T3" fmla="*/ 34 h 87"/>
                  <a:gd name="T4" fmla="*/ 37 w 84"/>
                  <a:gd name="T5" fmla="*/ 21 h 87"/>
                  <a:gd name="T6" fmla="*/ 0 w 84"/>
                  <a:gd name="T7" fmla="*/ 21 h 87"/>
                  <a:gd name="T8" fmla="*/ 0 w 84"/>
                  <a:gd name="T9" fmla="*/ 13 h 87"/>
                  <a:gd name="T10" fmla="*/ 37 w 84"/>
                  <a:gd name="T11" fmla="*/ 13 h 87"/>
                  <a:gd name="T12" fmla="*/ 37 w 84"/>
                  <a:gd name="T13" fmla="*/ 0 h 87"/>
                  <a:gd name="T14" fmla="*/ 45 w 84"/>
                  <a:gd name="T15" fmla="*/ 0 h 87"/>
                  <a:gd name="T16" fmla="*/ 45 w 84"/>
                  <a:gd name="T17" fmla="*/ 13 h 87"/>
                  <a:gd name="T18" fmla="*/ 84 w 84"/>
                  <a:gd name="T19" fmla="*/ 13 h 87"/>
                  <a:gd name="T20" fmla="*/ 84 w 84"/>
                  <a:gd name="T21" fmla="*/ 21 h 87"/>
                  <a:gd name="T22" fmla="*/ 45 w 84"/>
                  <a:gd name="T23" fmla="*/ 21 h 87"/>
                  <a:gd name="T24" fmla="*/ 45 w 84"/>
                  <a:gd name="T25" fmla="*/ 34 h 87"/>
                  <a:gd name="T26" fmla="*/ 77 w 84"/>
                  <a:gd name="T27" fmla="*/ 34 h 87"/>
                  <a:gd name="T28" fmla="*/ 77 w 84"/>
                  <a:gd name="T29" fmla="*/ 40 h 87"/>
                  <a:gd name="T30" fmla="*/ 6 w 84"/>
                  <a:gd name="T31" fmla="*/ 40 h 87"/>
                  <a:gd name="T32" fmla="*/ 6 w 84"/>
                  <a:gd name="T33" fmla="*/ 34 h 87"/>
                  <a:gd name="T34" fmla="*/ 73 w 84"/>
                  <a:gd name="T35" fmla="*/ 51 h 87"/>
                  <a:gd name="T36" fmla="*/ 73 w 84"/>
                  <a:gd name="T37" fmla="*/ 87 h 87"/>
                  <a:gd name="T38" fmla="*/ 66 w 84"/>
                  <a:gd name="T39" fmla="*/ 87 h 87"/>
                  <a:gd name="T40" fmla="*/ 66 w 84"/>
                  <a:gd name="T41" fmla="*/ 81 h 87"/>
                  <a:gd name="T42" fmla="*/ 17 w 84"/>
                  <a:gd name="T43" fmla="*/ 81 h 87"/>
                  <a:gd name="T44" fmla="*/ 17 w 84"/>
                  <a:gd name="T45" fmla="*/ 87 h 87"/>
                  <a:gd name="T46" fmla="*/ 9 w 84"/>
                  <a:gd name="T47" fmla="*/ 87 h 87"/>
                  <a:gd name="T48" fmla="*/ 9 w 84"/>
                  <a:gd name="T49" fmla="*/ 51 h 87"/>
                  <a:gd name="T50" fmla="*/ 73 w 84"/>
                  <a:gd name="T51" fmla="*/ 51 h 87"/>
                  <a:gd name="T52" fmla="*/ 66 w 84"/>
                  <a:gd name="T53" fmla="*/ 58 h 87"/>
                  <a:gd name="T54" fmla="*/ 17 w 84"/>
                  <a:gd name="T55" fmla="*/ 58 h 87"/>
                  <a:gd name="T56" fmla="*/ 17 w 84"/>
                  <a:gd name="T57" fmla="*/ 75 h 87"/>
                  <a:gd name="T58" fmla="*/ 66 w 84"/>
                  <a:gd name="T59" fmla="*/ 75 h 87"/>
                  <a:gd name="T60" fmla="*/ 66 w 84"/>
                  <a:gd name="T61" fmla="*/ 58 h 87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84"/>
                  <a:gd name="T94" fmla="*/ 0 h 87"/>
                  <a:gd name="T95" fmla="*/ 84 w 84"/>
                  <a:gd name="T96" fmla="*/ 87 h 87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84" h="87">
                    <a:moveTo>
                      <a:pt x="6" y="34"/>
                    </a:moveTo>
                    <a:lnTo>
                      <a:pt x="37" y="34"/>
                    </a:lnTo>
                    <a:lnTo>
                      <a:pt x="37" y="21"/>
                    </a:lnTo>
                    <a:lnTo>
                      <a:pt x="0" y="21"/>
                    </a:lnTo>
                    <a:lnTo>
                      <a:pt x="0" y="13"/>
                    </a:lnTo>
                    <a:lnTo>
                      <a:pt x="37" y="13"/>
                    </a:lnTo>
                    <a:lnTo>
                      <a:pt x="37" y="0"/>
                    </a:lnTo>
                    <a:lnTo>
                      <a:pt x="45" y="0"/>
                    </a:lnTo>
                    <a:lnTo>
                      <a:pt x="45" y="13"/>
                    </a:lnTo>
                    <a:lnTo>
                      <a:pt x="84" y="13"/>
                    </a:lnTo>
                    <a:lnTo>
                      <a:pt x="84" y="21"/>
                    </a:lnTo>
                    <a:lnTo>
                      <a:pt x="45" y="21"/>
                    </a:lnTo>
                    <a:lnTo>
                      <a:pt x="45" y="34"/>
                    </a:lnTo>
                    <a:lnTo>
                      <a:pt x="77" y="34"/>
                    </a:lnTo>
                    <a:lnTo>
                      <a:pt x="77" y="40"/>
                    </a:lnTo>
                    <a:lnTo>
                      <a:pt x="6" y="40"/>
                    </a:lnTo>
                    <a:lnTo>
                      <a:pt x="6" y="34"/>
                    </a:lnTo>
                    <a:close/>
                    <a:moveTo>
                      <a:pt x="73" y="51"/>
                    </a:moveTo>
                    <a:lnTo>
                      <a:pt x="73" y="87"/>
                    </a:lnTo>
                    <a:lnTo>
                      <a:pt x="66" y="87"/>
                    </a:lnTo>
                    <a:lnTo>
                      <a:pt x="66" y="81"/>
                    </a:lnTo>
                    <a:lnTo>
                      <a:pt x="17" y="81"/>
                    </a:lnTo>
                    <a:lnTo>
                      <a:pt x="17" y="87"/>
                    </a:lnTo>
                    <a:lnTo>
                      <a:pt x="9" y="87"/>
                    </a:lnTo>
                    <a:lnTo>
                      <a:pt x="9" y="51"/>
                    </a:lnTo>
                    <a:lnTo>
                      <a:pt x="73" y="51"/>
                    </a:lnTo>
                    <a:close/>
                    <a:moveTo>
                      <a:pt x="66" y="58"/>
                    </a:moveTo>
                    <a:lnTo>
                      <a:pt x="17" y="58"/>
                    </a:lnTo>
                    <a:lnTo>
                      <a:pt x="17" y="75"/>
                    </a:lnTo>
                    <a:lnTo>
                      <a:pt x="66" y="75"/>
                    </a:lnTo>
                    <a:lnTo>
                      <a:pt x="66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166"/>
              <p:cNvSpPr>
                <a:spLocks noEditPoints="1"/>
              </p:cNvSpPr>
              <p:nvPr/>
            </p:nvSpPr>
            <p:spPr bwMode="auto">
              <a:xfrm>
                <a:off x="6620" y="780"/>
                <a:ext cx="88" cy="85"/>
              </a:xfrm>
              <a:custGeom>
                <a:avLst/>
                <a:gdLst>
                  <a:gd name="T0" fmla="*/ 0 w 47"/>
                  <a:gd name="T1" fmla="*/ 57 h 45"/>
                  <a:gd name="T2" fmla="*/ 15 w 47"/>
                  <a:gd name="T3" fmla="*/ 23 h 45"/>
                  <a:gd name="T4" fmla="*/ 0 w 47"/>
                  <a:gd name="T5" fmla="*/ 23 h 45"/>
                  <a:gd name="T6" fmla="*/ 0 w 47"/>
                  <a:gd name="T7" fmla="*/ 17 h 45"/>
                  <a:gd name="T8" fmla="*/ 15 w 47"/>
                  <a:gd name="T9" fmla="*/ 17 h 45"/>
                  <a:gd name="T10" fmla="*/ 15 w 47"/>
                  <a:gd name="T11" fmla="*/ 0 h 45"/>
                  <a:gd name="T12" fmla="*/ 21 w 47"/>
                  <a:gd name="T13" fmla="*/ 0 h 45"/>
                  <a:gd name="T14" fmla="*/ 21 w 47"/>
                  <a:gd name="T15" fmla="*/ 17 h 45"/>
                  <a:gd name="T16" fmla="*/ 34 w 47"/>
                  <a:gd name="T17" fmla="*/ 17 h 45"/>
                  <a:gd name="T18" fmla="*/ 34 w 47"/>
                  <a:gd name="T19" fmla="*/ 23 h 45"/>
                  <a:gd name="T20" fmla="*/ 21 w 47"/>
                  <a:gd name="T21" fmla="*/ 23 h 45"/>
                  <a:gd name="T22" fmla="*/ 21 w 47"/>
                  <a:gd name="T23" fmla="*/ 34 h 45"/>
                  <a:gd name="T24" fmla="*/ 24 w 47"/>
                  <a:gd name="T25" fmla="*/ 30 h 45"/>
                  <a:gd name="T26" fmla="*/ 37 w 47"/>
                  <a:gd name="T27" fmla="*/ 45 h 45"/>
                  <a:gd name="T28" fmla="*/ 34 w 47"/>
                  <a:gd name="T29" fmla="*/ 51 h 45"/>
                  <a:gd name="T30" fmla="*/ 21 w 47"/>
                  <a:gd name="T31" fmla="*/ 36 h 45"/>
                  <a:gd name="T32" fmla="*/ 21 w 47"/>
                  <a:gd name="T33" fmla="*/ 85 h 45"/>
                  <a:gd name="T34" fmla="*/ 15 w 47"/>
                  <a:gd name="T35" fmla="*/ 85 h 45"/>
                  <a:gd name="T36" fmla="*/ 15 w 47"/>
                  <a:gd name="T37" fmla="*/ 36 h 45"/>
                  <a:gd name="T38" fmla="*/ 2 w 47"/>
                  <a:gd name="T39" fmla="*/ 64 h 45"/>
                  <a:gd name="T40" fmla="*/ 0 w 47"/>
                  <a:gd name="T41" fmla="*/ 57 h 45"/>
                  <a:gd name="T42" fmla="*/ 37 w 47"/>
                  <a:gd name="T43" fmla="*/ 17 h 45"/>
                  <a:gd name="T44" fmla="*/ 54 w 47"/>
                  <a:gd name="T45" fmla="*/ 17 h 45"/>
                  <a:gd name="T46" fmla="*/ 54 w 47"/>
                  <a:gd name="T47" fmla="*/ 0 h 45"/>
                  <a:gd name="T48" fmla="*/ 62 w 47"/>
                  <a:gd name="T49" fmla="*/ 0 h 45"/>
                  <a:gd name="T50" fmla="*/ 62 w 47"/>
                  <a:gd name="T51" fmla="*/ 17 h 45"/>
                  <a:gd name="T52" fmla="*/ 84 w 47"/>
                  <a:gd name="T53" fmla="*/ 17 h 45"/>
                  <a:gd name="T54" fmla="*/ 84 w 47"/>
                  <a:gd name="T55" fmla="*/ 23 h 45"/>
                  <a:gd name="T56" fmla="*/ 62 w 47"/>
                  <a:gd name="T57" fmla="*/ 23 h 45"/>
                  <a:gd name="T58" fmla="*/ 88 w 47"/>
                  <a:gd name="T59" fmla="*/ 64 h 45"/>
                  <a:gd name="T60" fmla="*/ 82 w 47"/>
                  <a:gd name="T61" fmla="*/ 72 h 45"/>
                  <a:gd name="T62" fmla="*/ 62 w 47"/>
                  <a:gd name="T63" fmla="*/ 34 h 45"/>
                  <a:gd name="T64" fmla="*/ 62 w 47"/>
                  <a:gd name="T65" fmla="*/ 85 h 45"/>
                  <a:gd name="T66" fmla="*/ 54 w 47"/>
                  <a:gd name="T67" fmla="*/ 85 h 45"/>
                  <a:gd name="T68" fmla="*/ 54 w 47"/>
                  <a:gd name="T69" fmla="*/ 34 h 45"/>
                  <a:gd name="T70" fmla="*/ 34 w 47"/>
                  <a:gd name="T71" fmla="*/ 72 h 45"/>
                  <a:gd name="T72" fmla="*/ 28 w 47"/>
                  <a:gd name="T73" fmla="*/ 66 h 45"/>
                  <a:gd name="T74" fmla="*/ 54 w 47"/>
                  <a:gd name="T75" fmla="*/ 23 h 45"/>
                  <a:gd name="T76" fmla="*/ 37 w 47"/>
                  <a:gd name="T77" fmla="*/ 23 h 45"/>
                  <a:gd name="T78" fmla="*/ 37 w 47"/>
                  <a:gd name="T79" fmla="*/ 17 h 4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7"/>
                  <a:gd name="T121" fmla="*/ 0 h 45"/>
                  <a:gd name="T122" fmla="*/ 47 w 47"/>
                  <a:gd name="T123" fmla="*/ 45 h 4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7" h="45">
                    <a:moveTo>
                      <a:pt x="0" y="30"/>
                    </a:moveTo>
                    <a:cubicBezTo>
                      <a:pt x="3" y="24"/>
                      <a:pt x="6" y="18"/>
                      <a:pt x="8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6" y="19"/>
                      <a:pt x="18" y="22"/>
                      <a:pt x="20" y="24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6" y="25"/>
                      <a:pt x="14" y="22"/>
                      <a:pt x="11" y="19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6" y="25"/>
                      <a:pt x="4" y="30"/>
                      <a:pt x="1" y="34"/>
                    </a:cubicBezTo>
                    <a:cubicBezTo>
                      <a:pt x="1" y="33"/>
                      <a:pt x="0" y="32"/>
                      <a:pt x="0" y="30"/>
                    </a:cubicBezTo>
                    <a:close/>
                    <a:moveTo>
                      <a:pt x="20" y="9"/>
                    </a:moveTo>
                    <a:cubicBezTo>
                      <a:pt x="29" y="9"/>
                      <a:pt x="29" y="9"/>
                      <a:pt x="29" y="9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6" y="21"/>
                      <a:pt x="41" y="29"/>
                      <a:pt x="47" y="34"/>
                    </a:cubicBezTo>
                    <a:cubicBezTo>
                      <a:pt x="46" y="35"/>
                      <a:pt x="44" y="37"/>
                      <a:pt x="44" y="38"/>
                    </a:cubicBezTo>
                    <a:cubicBezTo>
                      <a:pt x="39" y="33"/>
                      <a:pt x="36" y="26"/>
                      <a:pt x="33" y="18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6" y="26"/>
                      <a:pt x="22" y="33"/>
                      <a:pt x="18" y="38"/>
                    </a:cubicBezTo>
                    <a:cubicBezTo>
                      <a:pt x="17" y="37"/>
                      <a:pt x="16" y="36"/>
                      <a:pt x="15" y="35"/>
                    </a:cubicBezTo>
                    <a:cubicBezTo>
                      <a:pt x="21" y="29"/>
                      <a:pt x="25" y="21"/>
                      <a:pt x="29" y="12"/>
                    </a:cubicBezTo>
                    <a:cubicBezTo>
                      <a:pt x="20" y="12"/>
                      <a:pt x="20" y="12"/>
                      <a:pt x="20" y="12"/>
                    </a:cubicBez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167"/>
              <p:cNvSpPr>
                <a:spLocks noEditPoints="1"/>
              </p:cNvSpPr>
              <p:nvPr/>
            </p:nvSpPr>
            <p:spPr bwMode="auto">
              <a:xfrm>
                <a:off x="6412" y="968"/>
                <a:ext cx="88" cy="83"/>
              </a:xfrm>
              <a:custGeom>
                <a:avLst/>
                <a:gdLst>
                  <a:gd name="T0" fmla="*/ 37 w 47"/>
                  <a:gd name="T1" fmla="*/ 75 h 44"/>
                  <a:gd name="T2" fmla="*/ 88 w 47"/>
                  <a:gd name="T3" fmla="*/ 75 h 44"/>
                  <a:gd name="T4" fmla="*/ 84 w 47"/>
                  <a:gd name="T5" fmla="*/ 83 h 44"/>
                  <a:gd name="T6" fmla="*/ 36 w 47"/>
                  <a:gd name="T7" fmla="*/ 83 h 44"/>
                  <a:gd name="T8" fmla="*/ 15 w 47"/>
                  <a:gd name="T9" fmla="*/ 72 h 44"/>
                  <a:gd name="T10" fmla="*/ 4 w 47"/>
                  <a:gd name="T11" fmla="*/ 83 h 44"/>
                  <a:gd name="T12" fmla="*/ 0 w 47"/>
                  <a:gd name="T13" fmla="*/ 75 h 44"/>
                  <a:gd name="T14" fmla="*/ 11 w 47"/>
                  <a:gd name="T15" fmla="*/ 66 h 44"/>
                  <a:gd name="T16" fmla="*/ 11 w 47"/>
                  <a:gd name="T17" fmla="*/ 36 h 44"/>
                  <a:gd name="T18" fmla="*/ 0 w 47"/>
                  <a:gd name="T19" fmla="*/ 36 h 44"/>
                  <a:gd name="T20" fmla="*/ 0 w 47"/>
                  <a:gd name="T21" fmla="*/ 30 h 44"/>
                  <a:gd name="T22" fmla="*/ 19 w 47"/>
                  <a:gd name="T23" fmla="*/ 30 h 44"/>
                  <a:gd name="T24" fmla="*/ 19 w 47"/>
                  <a:gd name="T25" fmla="*/ 68 h 44"/>
                  <a:gd name="T26" fmla="*/ 37 w 47"/>
                  <a:gd name="T27" fmla="*/ 75 h 44"/>
                  <a:gd name="T28" fmla="*/ 9 w 47"/>
                  <a:gd name="T29" fmla="*/ 0 h 44"/>
                  <a:gd name="T30" fmla="*/ 22 w 47"/>
                  <a:gd name="T31" fmla="*/ 17 h 44"/>
                  <a:gd name="T32" fmla="*/ 17 w 47"/>
                  <a:gd name="T33" fmla="*/ 21 h 44"/>
                  <a:gd name="T34" fmla="*/ 4 w 47"/>
                  <a:gd name="T35" fmla="*/ 4 h 44"/>
                  <a:gd name="T36" fmla="*/ 9 w 47"/>
                  <a:gd name="T37" fmla="*/ 0 h 44"/>
                  <a:gd name="T38" fmla="*/ 52 w 47"/>
                  <a:gd name="T39" fmla="*/ 25 h 44"/>
                  <a:gd name="T40" fmla="*/ 73 w 47"/>
                  <a:gd name="T41" fmla="*/ 11 h 44"/>
                  <a:gd name="T42" fmla="*/ 28 w 47"/>
                  <a:gd name="T43" fmla="*/ 11 h 44"/>
                  <a:gd name="T44" fmla="*/ 28 w 47"/>
                  <a:gd name="T45" fmla="*/ 4 h 44"/>
                  <a:gd name="T46" fmla="*/ 82 w 47"/>
                  <a:gd name="T47" fmla="*/ 4 h 44"/>
                  <a:gd name="T48" fmla="*/ 82 w 47"/>
                  <a:gd name="T49" fmla="*/ 11 h 44"/>
                  <a:gd name="T50" fmla="*/ 60 w 47"/>
                  <a:gd name="T51" fmla="*/ 28 h 44"/>
                  <a:gd name="T52" fmla="*/ 60 w 47"/>
                  <a:gd name="T53" fmla="*/ 57 h 44"/>
                  <a:gd name="T54" fmla="*/ 47 w 47"/>
                  <a:gd name="T55" fmla="*/ 70 h 44"/>
                  <a:gd name="T56" fmla="*/ 34 w 47"/>
                  <a:gd name="T57" fmla="*/ 70 h 44"/>
                  <a:gd name="T58" fmla="*/ 34 w 47"/>
                  <a:gd name="T59" fmla="*/ 62 h 44"/>
                  <a:gd name="T60" fmla="*/ 47 w 47"/>
                  <a:gd name="T61" fmla="*/ 62 h 44"/>
                  <a:gd name="T62" fmla="*/ 52 w 47"/>
                  <a:gd name="T63" fmla="*/ 55 h 44"/>
                  <a:gd name="T64" fmla="*/ 52 w 47"/>
                  <a:gd name="T65" fmla="*/ 25 h 4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7"/>
                  <a:gd name="T100" fmla="*/ 0 h 44"/>
                  <a:gd name="T101" fmla="*/ 47 w 47"/>
                  <a:gd name="T102" fmla="*/ 44 h 4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7" h="44">
                    <a:moveTo>
                      <a:pt x="20" y="40"/>
                    </a:moveTo>
                    <a:cubicBezTo>
                      <a:pt x="28" y="40"/>
                      <a:pt x="37" y="40"/>
                      <a:pt x="47" y="40"/>
                    </a:cubicBezTo>
                    <a:cubicBezTo>
                      <a:pt x="46" y="41"/>
                      <a:pt x="46" y="43"/>
                      <a:pt x="45" y="44"/>
                    </a:cubicBezTo>
                    <a:cubicBezTo>
                      <a:pt x="33" y="44"/>
                      <a:pt x="24" y="44"/>
                      <a:pt x="19" y="44"/>
                    </a:cubicBezTo>
                    <a:cubicBezTo>
                      <a:pt x="14" y="44"/>
                      <a:pt x="11" y="42"/>
                      <a:pt x="8" y="38"/>
                    </a:cubicBezTo>
                    <a:cubicBezTo>
                      <a:pt x="6" y="40"/>
                      <a:pt x="4" y="42"/>
                      <a:pt x="2" y="4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2" y="39"/>
                      <a:pt x="4" y="37"/>
                      <a:pt x="6" y="35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2" y="39"/>
                      <a:pt x="16" y="40"/>
                      <a:pt x="20" y="40"/>
                    </a:cubicBezTo>
                    <a:close/>
                    <a:moveTo>
                      <a:pt x="5" y="0"/>
                    </a:moveTo>
                    <a:cubicBezTo>
                      <a:pt x="7" y="2"/>
                      <a:pt x="10" y="5"/>
                      <a:pt x="12" y="9"/>
                    </a:cubicBezTo>
                    <a:cubicBezTo>
                      <a:pt x="11" y="9"/>
                      <a:pt x="10" y="10"/>
                      <a:pt x="9" y="11"/>
                    </a:cubicBezTo>
                    <a:cubicBezTo>
                      <a:pt x="6" y="7"/>
                      <a:pt x="4" y="4"/>
                      <a:pt x="2" y="2"/>
                    </a:cubicBezTo>
                    <a:lnTo>
                      <a:pt x="5" y="0"/>
                    </a:lnTo>
                    <a:close/>
                    <a:moveTo>
                      <a:pt x="28" y="13"/>
                    </a:moveTo>
                    <a:cubicBezTo>
                      <a:pt x="32" y="11"/>
                      <a:pt x="36" y="8"/>
                      <a:pt x="39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0" y="10"/>
                      <a:pt x="36" y="13"/>
                      <a:pt x="32" y="15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5"/>
                      <a:pt x="29" y="37"/>
                      <a:pt x="25" y="37"/>
                    </a:cubicBezTo>
                    <a:cubicBezTo>
                      <a:pt x="22" y="37"/>
                      <a:pt x="20" y="37"/>
                      <a:pt x="18" y="37"/>
                    </a:cubicBezTo>
                    <a:cubicBezTo>
                      <a:pt x="18" y="35"/>
                      <a:pt x="18" y="34"/>
                      <a:pt x="18" y="33"/>
                    </a:cubicBezTo>
                    <a:cubicBezTo>
                      <a:pt x="20" y="33"/>
                      <a:pt x="23" y="33"/>
                      <a:pt x="25" y="33"/>
                    </a:cubicBezTo>
                    <a:cubicBezTo>
                      <a:pt x="27" y="33"/>
                      <a:pt x="28" y="32"/>
                      <a:pt x="28" y="29"/>
                    </a:cubicBezTo>
                    <a:lnTo>
                      <a:pt x="28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168"/>
              <p:cNvSpPr>
                <a:spLocks noEditPoints="1"/>
              </p:cNvSpPr>
              <p:nvPr/>
            </p:nvSpPr>
            <p:spPr bwMode="auto">
              <a:xfrm>
                <a:off x="6504" y="966"/>
                <a:ext cx="84" cy="85"/>
              </a:xfrm>
              <a:custGeom>
                <a:avLst/>
                <a:gdLst>
                  <a:gd name="T0" fmla="*/ 0 w 45"/>
                  <a:gd name="T1" fmla="*/ 40 h 45"/>
                  <a:gd name="T2" fmla="*/ 84 w 45"/>
                  <a:gd name="T3" fmla="*/ 40 h 45"/>
                  <a:gd name="T4" fmla="*/ 84 w 45"/>
                  <a:gd name="T5" fmla="*/ 47 h 45"/>
                  <a:gd name="T6" fmla="*/ 47 w 45"/>
                  <a:gd name="T7" fmla="*/ 47 h 45"/>
                  <a:gd name="T8" fmla="*/ 47 w 45"/>
                  <a:gd name="T9" fmla="*/ 74 h 45"/>
                  <a:gd name="T10" fmla="*/ 35 w 45"/>
                  <a:gd name="T11" fmla="*/ 85 h 45"/>
                  <a:gd name="T12" fmla="*/ 19 w 45"/>
                  <a:gd name="T13" fmla="*/ 85 h 45"/>
                  <a:gd name="T14" fmla="*/ 17 w 45"/>
                  <a:gd name="T15" fmla="*/ 77 h 45"/>
                  <a:gd name="T16" fmla="*/ 34 w 45"/>
                  <a:gd name="T17" fmla="*/ 77 h 45"/>
                  <a:gd name="T18" fmla="*/ 39 w 45"/>
                  <a:gd name="T19" fmla="*/ 72 h 45"/>
                  <a:gd name="T20" fmla="*/ 39 w 45"/>
                  <a:gd name="T21" fmla="*/ 47 h 45"/>
                  <a:gd name="T22" fmla="*/ 0 w 45"/>
                  <a:gd name="T23" fmla="*/ 47 h 45"/>
                  <a:gd name="T24" fmla="*/ 0 w 45"/>
                  <a:gd name="T25" fmla="*/ 40 h 45"/>
                  <a:gd name="T26" fmla="*/ 2 w 45"/>
                  <a:gd name="T27" fmla="*/ 13 h 45"/>
                  <a:gd name="T28" fmla="*/ 82 w 45"/>
                  <a:gd name="T29" fmla="*/ 13 h 45"/>
                  <a:gd name="T30" fmla="*/ 82 w 45"/>
                  <a:gd name="T31" fmla="*/ 32 h 45"/>
                  <a:gd name="T32" fmla="*/ 75 w 45"/>
                  <a:gd name="T33" fmla="*/ 32 h 45"/>
                  <a:gd name="T34" fmla="*/ 75 w 45"/>
                  <a:gd name="T35" fmla="*/ 21 h 45"/>
                  <a:gd name="T36" fmla="*/ 9 w 45"/>
                  <a:gd name="T37" fmla="*/ 21 h 45"/>
                  <a:gd name="T38" fmla="*/ 9 w 45"/>
                  <a:gd name="T39" fmla="*/ 32 h 45"/>
                  <a:gd name="T40" fmla="*/ 2 w 45"/>
                  <a:gd name="T41" fmla="*/ 32 h 45"/>
                  <a:gd name="T42" fmla="*/ 2 w 45"/>
                  <a:gd name="T43" fmla="*/ 13 h 45"/>
                  <a:gd name="T44" fmla="*/ 35 w 45"/>
                  <a:gd name="T45" fmla="*/ 2 h 45"/>
                  <a:gd name="T46" fmla="*/ 41 w 45"/>
                  <a:gd name="T47" fmla="*/ 0 h 45"/>
                  <a:gd name="T48" fmla="*/ 49 w 45"/>
                  <a:gd name="T49" fmla="*/ 9 h 45"/>
                  <a:gd name="T50" fmla="*/ 41 w 45"/>
                  <a:gd name="T51" fmla="*/ 13 h 45"/>
                  <a:gd name="T52" fmla="*/ 35 w 45"/>
                  <a:gd name="T53" fmla="*/ 2 h 4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45"/>
                  <a:gd name="T82" fmla="*/ 0 h 45"/>
                  <a:gd name="T83" fmla="*/ 45 w 45"/>
                  <a:gd name="T84" fmla="*/ 45 h 4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45" h="45">
                    <a:moveTo>
                      <a:pt x="0" y="21"/>
                    </a:move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5" y="43"/>
                      <a:pt x="23" y="45"/>
                      <a:pt x="19" y="45"/>
                    </a:cubicBezTo>
                    <a:cubicBezTo>
                      <a:pt x="16" y="45"/>
                      <a:pt x="13" y="45"/>
                      <a:pt x="10" y="45"/>
                    </a:cubicBezTo>
                    <a:cubicBezTo>
                      <a:pt x="10" y="44"/>
                      <a:pt x="10" y="43"/>
                      <a:pt x="9" y="41"/>
                    </a:cubicBezTo>
                    <a:cubicBezTo>
                      <a:pt x="13" y="41"/>
                      <a:pt x="16" y="41"/>
                      <a:pt x="18" y="41"/>
                    </a:cubicBezTo>
                    <a:cubicBezTo>
                      <a:pt x="20" y="41"/>
                      <a:pt x="21" y="40"/>
                      <a:pt x="21" y="3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0" y="25"/>
                      <a:pt x="0" y="25"/>
                      <a:pt x="0" y="25"/>
                    </a:cubicBezTo>
                    <a:lnTo>
                      <a:pt x="0" y="21"/>
                    </a:lnTo>
                    <a:close/>
                    <a:moveTo>
                      <a:pt x="1" y="7"/>
                    </a:moveTo>
                    <a:cubicBezTo>
                      <a:pt x="44" y="7"/>
                      <a:pt x="44" y="7"/>
                      <a:pt x="44" y="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1" y="17"/>
                      <a:pt x="1" y="17"/>
                      <a:pt x="1" y="17"/>
                    </a:cubicBezTo>
                    <a:lnTo>
                      <a:pt x="1" y="7"/>
                    </a:lnTo>
                    <a:close/>
                    <a:moveTo>
                      <a:pt x="19" y="1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23" y="1"/>
                      <a:pt x="25" y="3"/>
                      <a:pt x="26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5"/>
                      <a:pt x="20" y="3"/>
                      <a:pt x="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169"/>
              <p:cNvSpPr/>
              <p:nvPr/>
            </p:nvSpPr>
            <p:spPr bwMode="auto">
              <a:xfrm>
                <a:off x="6260" y="1252"/>
                <a:ext cx="52" cy="49"/>
              </a:xfrm>
              <a:custGeom>
                <a:avLst/>
                <a:gdLst>
                  <a:gd name="T0" fmla="*/ 0 w 28"/>
                  <a:gd name="T1" fmla="*/ 45 h 26"/>
                  <a:gd name="T2" fmla="*/ 22 w 28"/>
                  <a:gd name="T3" fmla="*/ 21 h 26"/>
                  <a:gd name="T4" fmla="*/ 0 w 28"/>
                  <a:gd name="T5" fmla="*/ 21 h 26"/>
                  <a:gd name="T6" fmla="*/ 0 w 28"/>
                  <a:gd name="T7" fmla="*/ 17 h 26"/>
                  <a:gd name="T8" fmla="*/ 24 w 28"/>
                  <a:gd name="T9" fmla="*/ 17 h 26"/>
                  <a:gd name="T10" fmla="*/ 24 w 28"/>
                  <a:gd name="T11" fmla="*/ 4 h 26"/>
                  <a:gd name="T12" fmla="*/ 4 w 28"/>
                  <a:gd name="T13" fmla="*/ 4 h 26"/>
                  <a:gd name="T14" fmla="*/ 4 w 28"/>
                  <a:gd name="T15" fmla="*/ 0 h 26"/>
                  <a:gd name="T16" fmla="*/ 50 w 28"/>
                  <a:gd name="T17" fmla="*/ 0 h 26"/>
                  <a:gd name="T18" fmla="*/ 50 w 28"/>
                  <a:gd name="T19" fmla="*/ 4 h 26"/>
                  <a:gd name="T20" fmla="*/ 28 w 28"/>
                  <a:gd name="T21" fmla="*/ 4 h 26"/>
                  <a:gd name="T22" fmla="*/ 28 w 28"/>
                  <a:gd name="T23" fmla="*/ 17 h 26"/>
                  <a:gd name="T24" fmla="*/ 52 w 28"/>
                  <a:gd name="T25" fmla="*/ 17 h 26"/>
                  <a:gd name="T26" fmla="*/ 52 w 28"/>
                  <a:gd name="T27" fmla="*/ 21 h 26"/>
                  <a:gd name="T28" fmla="*/ 30 w 28"/>
                  <a:gd name="T29" fmla="*/ 21 h 26"/>
                  <a:gd name="T30" fmla="*/ 52 w 28"/>
                  <a:gd name="T31" fmla="*/ 43 h 26"/>
                  <a:gd name="T32" fmla="*/ 48 w 28"/>
                  <a:gd name="T33" fmla="*/ 47 h 26"/>
                  <a:gd name="T34" fmla="*/ 26 w 28"/>
                  <a:gd name="T35" fmla="*/ 25 h 26"/>
                  <a:gd name="T36" fmla="*/ 4 w 28"/>
                  <a:gd name="T37" fmla="*/ 49 h 26"/>
                  <a:gd name="T38" fmla="*/ 0 w 28"/>
                  <a:gd name="T39" fmla="*/ 45 h 2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8"/>
                  <a:gd name="T61" fmla="*/ 0 h 26"/>
                  <a:gd name="T62" fmla="*/ 28 w 28"/>
                  <a:gd name="T63" fmla="*/ 26 h 2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8" h="26">
                    <a:moveTo>
                      <a:pt x="0" y="24"/>
                    </a:moveTo>
                    <a:cubicBezTo>
                      <a:pt x="7" y="21"/>
                      <a:pt x="11" y="16"/>
                      <a:pt x="12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7"/>
                      <a:pt x="13" y="5"/>
                      <a:pt x="1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4"/>
                      <a:pt x="15" y="6"/>
                      <a:pt x="15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7"/>
                      <a:pt x="22" y="21"/>
                      <a:pt x="28" y="23"/>
                    </a:cubicBezTo>
                    <a:cubicBezTo>
                      <a:pt x="28" y="24"/>
                      <a:pt x="27" y="25"/>
                      <a:pt x="26" y="25"/>
                    </a:cubicBezTo>
                    <a:cubicBezTo>
                      <a:pt x="20" y="23"/>
                      <a:pt x="16" y="19"/>
                      <a:pt x="14" y="13"/>
                    </a:cubicBezTo>
                    <a:cubicBezTo>
                      <a:pt x="13" y="18"/>
                      <a:pt x="9" y="23"/>
                      <a:pt x="2" y="26"/>
                    </a:cubicBezTo>
                    <a:cubicBezTo>
                      <a:pt x="1" y="25"/>
                      <a:pt x="1" y="25"/>
                      <a:pt x="0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170"/>
              <p:cNvSpPr>
                <a:spLocks noEditPoints="1"/>
              </p:cNvSpPr>
              <p:nvPr/>
            </p:nvSpPr>
            <p:spPr bwMode="auto">
              <a:xfrm>
                <a:off x="6314" y="1248"/>
                <a:ext cx="53" cy="53"/>
              </a:xfrm>
              <a:custGeom>
                <a:avLst/>
                <a:gdLst>
                  <a:gd name="T0" fmla="*/ 13 w 28"/>
                  <a:gd name="T1" fmla="*/ 23 h 28"/>
                  <a:gd name="T2" fmla="*/ 0 w 28"/>
                  <a:gd name="T3" fmla="*/ 17 h 28"/>
                  <a:gd name="T4" fmla="*/ 8 w 28"/>
                  <a:gd name="T5" fmla="*/ 30 h 28"/>
                  <a:gd name="T6" fmla="*/ 6 w 28"/>
                  <a:gd name="T7" fmla="*/ 53 h 28"/>
                  <a:gd name="T8" fmla="*/ 8 w 28"/>
                  <a:gd name="T9" fmla="*/ 30 h 28"/>
                  <a:gd name="T10" fmla="*/ 15 w 28"/>
                  <a:gd name="T11" fmla="*/ 8 h 28"/>
                  <a:gd name="T12" fmla="*/ 2 w 28"/>
                  <a:gd name="T13" fmla="*/ 4 h 28"/>
                  <a:gd name="T14" fmla="*/ 17 w 28"/>
                  <a:gd name="T15" fmla="*/ 23 h 28"/>
                  <a:gd name="T16" fmla="*/ 30 w 28"/>
                  <a:gd name="T17" fmla="*/ 17 h 28"/>
                  <a:gd name="T18" fmla="*/ 13 w 28"/>
                  <a:gd name="T19" fmla="*/ 13 h 28"/>
                  <a:gd name="T20" fmla="*/ 30 w 28"/>
                  <a:gd name="T21" fmla="*/ 8 h 28"/>
                  <a:gd name="T22" fmla="*/ 17 w 28"/>
                  <a:gd name="T23" fmla="*/ 4 h 28"/>
                  <a:gd name="T24" fmla="*/ 30 w 28"/>
                  <a:gd name="T25" fmla="*/ 0 h 28"/>
                  <a:gd name="T26" fmla="*/ 34 w 28"/>
                  <a:gd name="T27" fmla="*/ 4 h 28"/>
                  <a:gd name="T28" fmla="*/ 49 w 28"/>
                  <a:gd name="T29" fmla="*/ 13 h 28"/>
                  <a:gd name="T30" fmla="*/ 53 w 28"/>
                  <a:gd name="T31" fmla="*/ 17 h 28"/>
                  <a:gd name="T32" fmla="*/ 49 w 28"/>
                  <a:gd name="T33" fmla="*/ 28 h 28"/>
                  <a:gd name="T34" fmla="*/ 45 w 28"/>
                  <a:gd name="T35" fmla="*/ 27 h 28"/>
                  <a:gd name="T36" fmla="*/ 34 w 28"/>
                  <a:gd name="T37" fmla="*/ 32 h 28"/>
                  <a:gd name="T38" fmla="*/ 51 w 28"/>
                  <a:gd name="T39" fmla="*/ 34 h 28"/>
                  <a:gd name="T40" fmla="*/ 34 w 28"/>
                  <a:gd name="T41" fmla="*/ 40 h 28"/>
                  <a:gd name="T42" fmla="*/ 53 w 28"/>
                  <a:gd name="T43" fmla="*/ 44 h 28"/>
                  <a:gd name="T44" fmla="*/ 34 w 28"/>
                  <a:gd name="T45" fmla="*/ 53 h 28"/>
                  <a:gd name="T46" fmla="*/ 30 w 28"/>
                  <a:gd name="T47" fmla="*/ 44 h 28"/>
                  <a:gd name="T48" fmla="*/ 13 w 28"/>
                  <a:gd name="T49" fmla="*/ 40 h 28"/>
                  <a:gd name="T50" fmla="*/ 30 w 28"/>
                  <a:gd name="T51" fmla="*/ 34 h 28"/>
                  <a:gd name="T52" fmla="*/ 15 w 28"/>
                  <a:gd name="T53" fmla="*/ 32 h 28"/>
                  <a:gd name="T54" fmla="*/ 30 w 28"/>
                  <a:gd name="T55" fmla="*/ 27 h 28"/>
                  <a:gd name="T56" fmla="*/ 17 w 28"/>
                  <a:gd name="T57" fmla="*/ 23 h 28"/>
                  <a:gd name="T58" fmla="*/ 34 w 28"/>
                  <a:gd name="T59" fmla="*/ 8 h 28"/>
                  <a:gd name="T60" fmla="*/ 45 w 28"/>
                  <a:gd name="T61" fmla="*/ 13 h 28"/>
                  <a:gd name="T62" fmla="*/ 34 w 28"/>
                  <a:gd name="T63" fmla="*/ 23 h 28"/>
                  <a:gd name="T64" fmla="*/ 45 w 28"/>
                  <a:gd name="T65" fmla="*/ 17 h 28"/>
                  <a:gd name="T66" fmla="*/ 34 w 28"/>
                  <a:gd name="T67" fmla="*/ 23 h 2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8"/>
                  <a:gd name="T103" fmla="*/ 0 h 28"/>
                  <a:gd name="T104" fmla="*/ 28 w 28"/>
                  <a:gd name="T105" fmla="*/ 28 h 2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8" h="28">
                    <a:moveTo>
                      <a:pt x="2" y="8"/>
                    </a:moveTo>
                    <a:cubicBezTo>
                      <a:pt x="3" y="9"/>
                      <a:pt x="5" y="10"/>
                      <a:pt x="7" y="12"/>
                    </a:cubicBezTo>
                    <a:cubicBezTo>
                      <a:pt x="6" y="12"/>
                      <a:pt x="5" y="13"/>
                      <a:pt x="5" y="13"/>
                    </a:cubicBezTo>
                    <a:cubicBezTo>
                      <a:pt x="3" y="12"/>
                      <a:pt x="1" y="10"/>
                      <a:pt x="0" y="9"/>
                    </a:cubicBezTo>
                    <a:lnTo>
                      <a:pt x="2" y="8"/>
                    </a:lnTo>
                    <a:close/>
                    <a:moveTo>
                      <a:pt x="4" y="16"/>
                    </a:moveTo>
                    <a:cubicBezTo>
                      <a:pt x="4" y="16"/>
                      <a:pt x="5" y="17"/>
                      <a:pt x="6" y="17"/>
                    </a:cubicBezTo>
                    <a:cubicBezTo>
                      <a:pt x="5" y="20"/>
                      <a:pt x="4" y="24"/>
                      <a:pt x="3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2" y="24"/>
                      <a:pt x="3" y="20"/>
                      <a:pt x="4" y="16"/>
                    </a:cubicBezTo>
                    <a:close/>
                    <a:moveTo>
                      <a:pt x="3" y="0"/>
                    </a:moveTo>
                    <a:cubicBezTo>
                      <a:pt x="4" y="1"/>
                      <a:pt x="6" y="3"/>
                      <a:pt x="8" y="4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4" y="4"/>
                      <a:pt x="2" y="3"/>
                      <a:pt x="1" y="2"/>
                    </a:cubicBezTo>
                    <a:lnTo>
                      <a:pt x="3" y="0"/>
                    </a:lnTo>
                    <a:close/>
                    <a:moveTo>
                      <a:pt x="9" y="12"/>
                    </a:move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9" y="14"/>
                      <a:pt x="9" y="14"/>
                      <a:pt x="9" y="14"/>
                    </a:cubicBezTo>
                    <a:lnTo>
                      <a:pt x="9" y="12"/>
                    </a:lnTo>
                    <a:close/>
                    <a:moveTo>
                      <a:pt x="24" y="4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4" y="7"/>
                      <a:pt x="24" y="7"/>
                      <a:pt x="24" y="7"/>
                    </a:cubicBezTo>
                    <a:lnTo>
                      <a:pt x="24" y="4"/>
                    </a:lnTo>
                    <a:close/>
                    <a:moveTo>
                      <a:pt x="18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18" y="9"/>
                      <a:pt x="18" y="9"/>
                      <a:pt x="18" y="9"/>
                    </a:cubicBezTo>
                    <a:lnTo>
                      <a:pt x="1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4" name="Freeform 171"/>
              <p:cNvSpPr/>
              <p:nvPr/>
            </p:nvSpPr>
            <p:spPr bwMode="auto">
              <a:xfrm>
                <a:off x="6083" y="1485"/>
                <a:ext cx="72" cy="85"/>
              </a:xfrm>
              <a:custGeom>
                <a:avLst/>
                <a:gdLst>
                  <a:gd name="T0" fmla="*/ 64 w 72"/>
                  <a:gd name="T1" fmla="*/ 85 h 85"/>
                  <a:gd name="T2" fmla="*/ 64 w 72"/>
                  <a:gd name="T3" fmla="*/ 79 h 85"/>
                  <a:gd name="T4" fmla="*/ 0 w 72"/>
                  <a:gd name="T5" fmla="*/ 79 h 85"/>
                  <a:gd name="T6" fmla="*/ 0 w 72"/>
                  <a:gd name="T7" fmla="*/ 17 h 85"/>
                  <a:gd name="T8" fmla="*/ 8 w 72"/>
                  <a:gd name="T9" fmla="*/ 17 h 85"/>
                  <a:gd name="T10" fmla="*/ 8 w 72"/>
                  <a:gd name="T11" fmla="*/ 73 h 85"/>
                  <a:gd name="T12" fmla="*/ 32 w 72"/>
                  <a:gd name="T13" fmla="*/ 73 h 85"/>
                  <a:gd name="T14" fmla="*/ 32 w 72"/>
                  <a:gd name="T15" fmla="*/ 0 h 85"/>
                  <a:gd name="T16" fmla="*/ 40 w 72"/>
                  <a:gd name="T17" fmla="*/ 0 h 85"/>
                  <a:gd name="T18" fmla="*/ 40 w 72"/>
                  <a:gd name="T19" fmla="*/ 73 h 85"/>
                  <a:gd name="T20" fmla="*/ 64 w 72"/>
                  <a:gd name="T21" fmla="*/ 73 h 85"/>
                  <a:gd name="T22" fmla="*/ 64 w 72"/>
                  <a:gd name="T23" fmla="*/ 17 h 85"/>
                  <a:gd name="T24" fmla="*/ 72 w 72"/>
                  <a:gd name="T25" fmla="*/ 17 h 85"/>
                  <a:gd name="T26" fmla="*/ 72 w 72"/>
                  <a:gd name="T27" fmla="*/ 85 h 85"/>
                  <a:gd name="T28" fmla="*/ 64 w 72"/>
                  <a:gd name="T29" fmla="*/ 85 h 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2"/>
                  <a:gd name="T46" fmla="*/ 0 h 85"/>
                  <a:gd name="T47" fmla="*/ 72 w 72"/>
                  <a:gd name="T48" fmla="*/ 85 h 8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2" h="85">
                    <a:moveTo>
                      <a:pt x="64" y="85"/>
                    </a:moveTo>
                    <a:lnTo>
                      <a:pt x="64" y="79"/>
                    </a:lnTo>
                    <a:lnTo>
                      <a:pt x="0" y="79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8" y="73"/>
                    </a:lnTo>
                    <a:lnTo>
                      <a:pt x="32" y="73"/>
                    </a:lnTo>
                    <a:lnTo>
                      <a:pt x="32" y="0"/>
                    </a:lnTo>
                    <a:lnTo>
                      <a:pt x="40" y="0"/>
                    </a:lnTo>
                    <a:lnTo>
                      <a:pt x="40" y="73"/>
                    </a:lnTo>
                    <a:lnTo>
                      <a:pt x="64" y="73"/>
                    </a:lnTo>
                    <a:lnTo>
                      <a:pt x="64" y="17"/>
                    </a:lnTo>
                    <a:lnTo>
                      <a:pt x="72" y="17"/>
                    </a:lnTo>
                    <a:lnTo>
                      <a:pt x="72" y="85"/>
                    </a:lnTo>
                    <a:lnTo>
                      <a:pt x="64" y="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72"/>
              <p:cNvSpPr>
                <a:spLocks noEditPoints="1"/>
              </p:cNvSpPr>
              <p:nvPr/>
            </p:nvSpPr>
            <p:spPr bwMode="auto">
              <a:xfrm>
                <a:off x="6166" y="1483"/>
                <a:ext cx="88" cy="87"/>
              </a:xfrm>
              <a:custGeom>
                <a:avLst/>
                <a:gdLst>
                  <a:gd name="T0" fmla="*/ 21 w 47"/>
                  <a:gd name="T1" fmla="*/ 55 h 46"/>
                  <a:gd name="T2" fmla="*/ 26 w 47"/>
                  <a:gd name="T3" fmla="*/ 59 h 46"/>
                  <a:gd name="T4" fmla="*/ 4 w 47"/>
                  <a:gd name="T5" fmla="*/ 83 h 46"/>
                  <a:gd name="T6" fmla="*/ 0 w 47"/>
                  <a:gd name="T7" fmla="*/ 79 h 46"/>
                  <a:gd name="T8" fmla="*/ 21 w 47"/>
                  <a:gd name="T9" fmla="*/ 55 h 46"/>
                  <a:gd name="T10" fmla="*/ 7 w 47"/>
                  <a:gd name="T11" fmla="*/ 49 h 46"/>
                  <a:gd name="T12" fmla="*/ 7 w 47"/>
                  <a:gd name="T13" fmla="*/ 44 h 46"/>
                  <a:gd name="T14" fmla="*/ 19 w 47"/>
                  <a:gd name="T15" fmla="*/ 19 h 46"/>
                  <a:gd name="T16" fmla="*/ 2 w 47"/>
                  <a:gd name="T17" fmla="*/ 19 h 46"/>
                  <a:gd name="T18" fmla="*/ 2 w 47"/>
                  <a:gd name="T19" fmla="*/ 13 h 46"/>
                  <a:gd name="T20" fmla="*/ 21 w 47"/>
                  <a:gd name="T21" fmla="*/ 13 h 46"/>
                  <a:gd name="T22" fmla="*/ 26 w 47"/>
                  <a:gd name="T23" fmla="*/ 0 h 46"/>
                  <a:gd name="T24" fmla="*/ 34 w 47"/>
                  <a:gd name="T25" fmla="*/ 2 h 46"/>
                  <a:gd name="T26" fmla="*/ 30 w 47"/>
                  <a:gd name="T27" fmla="*/ 13 h 46"/>
                  <a:gd name="T28" fmla="*/ 86 w 47"/>
                  <a:gd name="T29" fmla="*/ 13 h 46"/>
                  <a:gd name="T30" fmla="*/ 86 w 47"/>
                  <a:gd name="T31" fmla="*/ 19 h 46"/>
                  <a:gd name="T32" fmla="*/ 26 w 47"/>
                  <a:gd name="T33" fmla="*/ 19 h 46"/>
                  <a:gd name="T34" fmla="*/ 17 w 47"/>
                  <a:gd name="T35" fmla="*/ 44 h 46"/>
                  <a:gd name="T36" fmla="*/ 43 w 47"/>
                  <a:gd name="T37" fmla="*/ 44 h 46"/>
                  <a:gd name="T38" fmla="*/ 43 w 47"/>
                  <a:gd name="T39" fmla="*/ 23 h 46"/>
                  <a:gd name="T40" fmla="*/ 51 w 47"/>
                  <a:gd name="T41" fmla="*/ 23 h 46"/>
                  <a:gd name="T42" fmla="*/ 51 w 47"/>
                  <a:gd name="T43" fmla="*/ 44 h 46"/>
                  <a:gd name="T44" fmla="*/ 82 w 47"/>
                  <a:gd name="T45" fmla="*/ 44 h 46"/>
                  <a:gd name="T46" fmla="*/ 82 w 47"/>
                  <a:gd name="T47" fmla="*/ 49 h 46"/>
                  <a:gd name="T48" fmla="*/ 51 w 47"/>
                  <a:gd name="T49" fmla="*/ 49 h 46"/>
                  <a:gd name="T50" fmla="*/ 51 w 47"/>
                  <a:gd name="T51" fmla="*/ 76 h 46"/>
                  <a:gd name="T52" fmla="*/ 39 w 47"/>
                  <a:gd name="T53" fmla="*/ 87 h 46"/>
                  <a:gd name="T54" fmla="*/ 26 w 47"/>
                  <a:gd name="T55" fmla="*/ 87 h 46"/>
                  <a:gd name="T56" fmla="*/ 24 w 47"/>
                  <a:gd name="T57" fmla="*/ 79 h 46"/>
                  <a:gd name="T58" fmla="*/ 37 w 47"/>
                  <a:gd name="T59" fmla="*/ 79 h 46"/>
                  <a:gd name="T60" fmla="*/ 43 w 47"/>
                  <a:gd name="T61" fmla="*/ 74 h 46"/>
                  <a:gd name="T62" fmla="*/ 43 w 47"/>
                  <a:gd name="T63" fmla="*/ 49 h 46"/>
                  <a:gd name="T64" fmla="*/ 7 w 47"/>
                  <a:gd name="T65" fmla="*/ 49 h 46"/>
                  <a:gd name="T66" fmla="*/ 58 w 47"/>
                  <a:gd name="T67" fmla="*/ 61 h 46"/>
                  <a:gd name="T68" fmla="*/ 64 w 47"/>
                  <a:gd name="T69" fmla="*/ 57 h 46"/>
                  <a:gd name="T70" fmla="*/ 88 w 47"/>
                  <a:gd name="T71" fmla="*/ 78 h 46"/>
                  <a:gd name="T72" fmla="*/ 82 w 47"/>
                  <a:gd name="T73" fmla="*/ 83 h 46"/>
                  <a:gd name="T74" fmla="*/ 58 w 47"/>
                  <a:gd name="T75" fmla="*/ 61 h 4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7"/>
                  <a:gd name="T115" fmla="*/ 0 h 46"/>
                  <a:gd name="T116" fmla="*/ 47 w 47"/>
                  <a:gd name="T117" fmla="*/ 46 h 4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7" h="46">
                    <a:moveTo>
                      <a:pt x="11" y="29"/>
                    </a:moveTo>
                    <a:cubicBezTo>
                      <a:pt x="14" y="31"/>
                      <a:pt x="14" y="31"/>
                      <a:pt x="14" y="31"/>
                    </a:cubicBezTo>
                    <a:cubicBezTo>
                      <a:pt x="11" y="36"/>
                      <a:pt x="7" y="40"/>
                      <a:pt x="2" y="44"/>
                    </a:cubicBezTo>
                    <a:cubicBezTo>
                      <a:pt x="1" y="43"/>
                      <a:pt x="1" y="43"/>
                      <a:pt x="0" y="42"/>
                    </a:cubicBezTo>
                    <a:cubicBezTo>
                      <a:pt x="4" y="38"/>
                      <a:pt x="8" y="34"/>
                      <a:pt x="11" y="29"/>
                    </a:cubicBezTo>
                    <a:close/>
                    <a:moveTo>
                      <a:pt x="4" y="26"/>
                    </a:moveTo>
                    <a:cubicBezTo>
                      <a:pt x="4" y="23"/>
                      <a:pt x="4" y="23"/>
                      <a:pt x="4" y="23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27" y="44"/>
                      <a:pt x="25" y="46"/>
                      <a:pt x="21" y="46"/>
                    </a:cubicBezTo>
                    <a:cubicBezTo>
                      <a:pt x="19" y="46"/>
                      <a:pt x="16" y="46"/>
                      <a:pt x="14" y="46"/>
                    </a:cubicBezTo>
                    <a:cubicBezTo>
                      <a:pt x="13" y="45"/>
                      <a:pt x="13" y="43"/>
                      <a:pt x="13" y="42"/>
                    </a:cubicBezTo>
                    <a:cubicBezTo>
                      <a:pt x="15" y="42"/>
                      <a:pt x="17" y="42"/>
                      <a:pt x="20" y="42"/>
                    </a:cubicBezTo>
                    <a:cubicBezTo>
                      <a:pt x="22" y="42"/>
                      <a:pt x="23" y="41"/>
                      <a:pt x="23" y="39"/>
                    </a:cubicBezTo>
                    <a:cubicBezTo>
                      <a:pt x="23" y="26"/>
                      <a:pt x="23" y="26"/>
                      <a:pt x="23" y="26"/>
                    </a:cubicBezTo>
                    <a:lnTo>
                      <a:pt x="4" y="26"/>
                    </a:lnTo>
                    <a:close/>
                    <a:moveTo>
                      <a:pt x="31" y="32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8" y="33"/>
                      <a:pt x="43" y="37"/>
                      <a:pt x="47" y="41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40" y="40"/>
                      <a:pt x="35" y="36"/>
                      <a:pt x="31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6" name="Freeform 173"/>
              <p:cNvSpPr>
                <a:spLocks noEditPoints="1"/>
              </p:cNvSpPr>
              <p:nvPr/>
            </p:nvSpPr>
            <p:spPr bwMode="auto">
              <a:xfrm>
                <a:off x="5987" y="1141"/>
                <a:ext cx="89" cy="85"/>
              </a:xfrm>
              <a:custGeom>
                <a:avLst/>
                <a:gdLst>
                  <a:gd name="T0" fmla="*/ 0 w 47"/>
                  <a:gd name="T1" fmla="*/ 70 h 45"/>
                  <a:gd name="T2" fmla="*/ 27 w 47"/>
                  <a:gd name="T3" fmla="*/ 59 h 45"/>
                  <a:gd name="T4" fmla="*/ 27 w 47"/>
                  <a:gd name="T5" fmla="*/ 32 h 45"/>
                  <a:gd name="T6" fmla="*/ 2 w 47"/>
                  <a:gd name="T7" fmla="*/ 32 h 45"/>
                  <a:gd name="T8" fmla="*/ 2 w 47"/>
                  <a:gd name="T9" fmla="*/ 25 h 45"/>
                  <a:gd name="T10" fmla="*/ 27 w 47"/>
                  <a:gd name="T11" fmla="*/ 25 h 45"/>
                  <a:gd name="T12" fmla="*/ 27 w 47"/>
                  <a:gd name="T13" fmla="*/ 0 h 45"/>
                  <a:gd name="T14" fmla="*/ 34 w 47"/>
                  <a:gd name="T15" fmla="*/ 0 h 45"/>
                  <a:gd name="T16" fmla="*/ 34 w 47"/>
                  <a:gd name="T17" fmla="*/ 85 h 45"/>
                  <a:gd name="T18" fmla="*/ 27 w 47"/>
                  <a:gd name="T19" fmla="*/ 85 h 45"/>
                  <a:gd name="T20" fmla="*/ 27 w 47"/>
                  <a:gd name="T21" fmla="*/ 66 h 45"/>
                  <a:gd name="T22" fmla="*/ 2 w 47"/>
                  <a:gd name="T23" fmla="*/ 77 h 45"/>
                  <a:gd name="T24" fmla="*/ 0 w 47"/>
                  <a:gd name="T25" fmla="*/ 70 h 45"/>
                  <a:gd name="T26" fmla="*/ 51 w 47"/>
                  <a:gd name="T27" fmla="*/ 0 h 45"/>
                  <a:gd name="T28" fmla="*/ 59 w 47"/>
                  <a:gd name="T29" fmla="*/ 0 h 45"/>
                  <a:gd name="T30" fmla="*/ 59 w 47"/>
                  <a:gd name="T31" fmla="*/ 30 h 45"/>
                  <a:gd name="T32" fmla="*/ 81 w 47"/>
                  <a:gd name="T33" fmla="*/ 17 h 45"/>
                  <a:gd name="T34" fmla="*/ 85 w 47"/>
                  <a:gd name="T35" fmla="*/ 23 h 45"/>
                  <a:gd name="T36" fmla="*/ 59 w 47"/>
                  <a:gd name="T37" fmla="*/ 38 h 45"/>
                  <a:gd name="T38" fmla="*/ 59 w 47"/>
                  <a:gd name="T39" fmla="*/ 70 h 45"/>
                  <a:gd name="T40" fmla="*/ 66 w 47"/>
                  <a:gd name="T41" fmla="*/ 76 h 45"/>
                  <a:gd name="T42" fmla="*/ 72 w 47"/>
                  <a:gd name="T43" fmla="*/ 76 h 45"/>
                  <a:gd name="T44" fmla="*/ 80 w 47"/>
                  <a:gd name="T45" fmla="*/ 70 h 45"/>
                  <a:gd name="T46" fmla="*/ 81 w 47"/>
                  <a:gd name="T47" fmla="*/ 55 h 45"/>
                  <a:gd name="T48" fmla="*/ 89 w 47"/>
                  <a:gd name="T49" fmla="*/ 59 h 45"/>
                  <a:gd name="T50" fmla="*/ 85 w 47"/>
                  <a:gd name="T51" fmla="*/ 72 h 45"/>
                  <a:gd name="T52" fmla="*/ 74 w 47"/>
                  <a:gd name="T53" fmla="*/ 83 h 45"/>
                  <a:gd name="T54" fmla="*/ 64 w 47"/>
                  <a:gd name="T55" fmla="*/ 83 h 45"/>
                  <a:gd name="T56" fmla="*/ 51 w 47"/>
                  <a:gd name="T57" fmla="*/ 70 h 45"/>
                  <a:gd name="T58" fmla="*/ 51 w 47"/>
                  <a:gd name="T59" fmla="*/ 0 h 4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47"/>
                  <a:gd name="T91" fmla="*/ 0 h 45"/>
                  <a:gd name="T92" fmla="*/ 47 w 47"/>
                  <a:gd name="T93" fmla="*/ 45 h 4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47" h="45">
                    <a:moveTo>
                      <a:pt x="0" y="37"/>
                    </a:moveTo>
                    <a:cubicBezTo>
                      <a:pt x="4" y="36"/>
                      <a:pt x="9" y="34"/>
                      <a:pt x="14" y="31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1" y="37"/>
                      <a:pt x="7" y="38"/>
                      <a:pt x="1" y="41"/>
                    </a:cubicBezTo>
                    <a:lnTo>
                      <a:pt x="0" y="37"/>
                    </a:lnTo>
                    <a:close/>
                    <a:moveTo>
                      <a:pt x="2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5" y="14"/>
                      <a:pt x="39" y="11"/>
                      <a:pt x="43" y="9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2" y="14"/>
                      <a:pt x="37" y="17"/>
                      <a:pt x="31" y="2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1" y="39"/>
                      <a:pt x="32" y="40"/>
                      <a:pt x="35" y="40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40" y="40"/>
                      <a:pt x="41" y="39"/>
                      <a:pt x="42" y="37"/>
                    </a:cubicBezTo>
                    <a:cubicBezTo>
                      <a:pt x="42" y="35"/>
                      <a:pt x="42" y="33"/>
                      <a:pt x="43" y="29"/>
                    </a:cubicBezTo>
                    <a:cubicBezTo>
                      <a:pt x="44" y="30"/>
                      <a:pt x="45" y="30"/>
                      <a:pt x="47" y="31"/>
                    </a:cubicBezTo>
                    <a:cubicBezTo>
                      <a:pt x="46" y="34"/>
                      <a:pt x="46" y="36"/>
                      <a:pt x="45" y="38"/>
                    </a:cubicBezTo>
                    <a:cubicBezTo>
                      <a:pt x="45" y="42"/>
                      <a:pt x="43" y="44"/>
                      <a:pt x="39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0" y="44"/>
                      <a:pt x="27" y="42"/>
                      <a:pt x="27" y="37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7" name="Freeform 174"/>
              <p:cNvSpPr>
                <a:spLocks noEditPoints="1"/>
              </p:cNvSpPr>
              <p:nvPr/>
            </p:nvSpPr>
            <p:spPr bwMode="auto">
              <a:xfrm>
                <a:off x="6078" y="1139"/>
                <a:ext cx="86" cy="87"/>
              </a:xfrm>
              <a:custGeom>
                <a:avLst/>
                <a:gdLst>
                  <a:gd name="T0" fmla="*/ 22 w 46"/>
                  <a:gd name="T1" fmla="*/ 61 h 46"/>
                  <a:gd name="T2" fmla="*/ 28 w 46"/>
                  <a:gd name="T3" fmla="*/ 66 h 46"/>
                  <a:gd name="T4" fmla="*/ 4 w 46"/>
                  <a:gd name="T5" fmla="*/ 83 h 46"/>
                  <a:gd name="T6" fmla="*/ 0 w 46"/>
                  <a:gd name="T7" fmla="*/ 78 h 46"/>
                  <a:gd name="T8" fmla="*/ 22 w 46"/>
                  <a:gd name="T9" fmla="*/ 61 h 46"/>
                  <a:gd name="T10" fmla="*/ 0 w 46"/>
                  <a:gd name="T11" fmla="*/ 13 h 46"/>
                  <a:gd name="T12" fmla="*/ 41 w 46"/>
                  <a:gd name="T13" fmla="*/ 13 h 46"/>
                  <a:gd name="T14" fmla="*/ 36 w 46"/>
                  <a:gd name="T15" fmla="*/ 4 h 46"/>
                  <a:gd name="T16" fmla="*/ 41 w 46"/>
                  <a:gd name="T17" fmla="*/ 0 h 46"/>
                  <a:gd name="T18" fmla="*/ 49 w 46"/>
                  <a:gd name="T19" fmla="*/ 11 h 46"/>
                  <a:gd name="T20" fmla="*/ 45 w 46"/>
                  <a:gd name="T21" fmla="*/ 13 h 46"/>
                  <a:gd name="T22" fmla="*/ 86 w 46"/>
                  <a:gd name="T23" fmla="*/ 13 h 46"/>
                  <a:gd name="T24" fmla="*/ 86 w 46"/>
                  <a:gd name="T25" fmla="*/ 19 h 46"/>
                  <a:gd name="T26" fmla="*/ 0 w 46"/>
                  <a:gd name="T27" fmla="*/ 19 h 46"/>
                  <a:gd name="T28" fmla="*/ 0 w 46"/>
                  <a:gd name="T29" fmla="*/ 13 h 46"/>
                  <a:gd name="T30" fmla="*/ 11 w 46"/>
                  <a:gd name="T31" fmla="*/ 26 h 46"/>
                  <a:gd name="T32" fmla="*/ 75 w 46"/>
                  <a:gd name="T33" fmla="*/ 26 h 46"/>
                  <a:gd name="T34" fmla="*/ 75 w 46"/>
                  <a:gd name="T35" fmla="*/ 57 h 46"/>
                  <a:gd name="T36" fmla="*/ 67 w 46"/>
                  <a:gd name="T37" fmla="*/ 57 h 46"/>
                  <a:gd name="T38" fmla="*/ 67 w 46"/>
                  <a:gd name="T39" fmla="*/ 53 h 46"/>
                  <a:gd name="T40" fmla="*/ 47 w 46"/>
                  <a:gd name="T41" fmla="*/ 53 h 46"/>
                  <a:gd name="T42" fmla="*/ 47 w 46"/>
                  <a:gd name="T43" fmla="*/ 76 h 46"/>
                  <a:gd name="T44" fmla="*/ 37 w 46"/>
                  <a:gd name="T45" fmla="*/ 87 h 46"/>
                  <a:gd name="T46" fmla="*/ 26 w 46"/>
                  <a:gd name="T47" fmla="*/ 87 h 46"/>
                  <a:gd name="T48" fmla="*/ 24 w 46"/>
                  <a:gd name="T49" fmla="*/ 79 h 46"/>
                  <a:gd name="T50" fmla="*/ 36 w 46"/>
                  <a:gd name="T51" fmla="*/ 79 h 46"/>
                  <a:gd name="T52" fmla="*/ 41 w 46"/>
                  <a:gd name="T53" fmla="*/ 74 h 46"/>
                  <a:gd name="T54" fmla="*/ 41 w 46"/>
                  <a:gd name="T55" fmla="*/ 53 h 46"/>
                  <a:gd name="T56" fmla="*/ 19 w 46"/>
                  <a:gd name="T57" fmla="*/ 53 h 46"/>
                  <a:gd name="T58" fmla="*/ 19 w 46"/>
                  <a:gd name="T59" fmla="*/ 57 h 46"/>
                  <a:gd name="T60" fmla="*/ 11 w 46"/>
                  <a:gd name="T61" fmla="*/ 57 h 46"/>
                  <a:gd name="T62" fmla="*/ 11 w 46"/>
                  <a:gd name="T63" fmla="*/ 26 h 46"/>
                  <a:gd name="T64" fmla="*/ 67 w 46"/>
                  <a:gd name="T65" fmla="*/ 34 h 46"/>
                  <a:gd name="T66" fmla="*/ 19 w 46"/>
                  <a:gd name="T67" fmla="*/ 34 h 46"/>
                  <a:gd name="T68" fmla="*/ 19 w 46"/>
                  <a:gd name="T69" fmla="*/ 47 h 46"/>
                  <a:gd name="T70" fmla="*/ 67 w 46"/>
                  <a:gd name="T71" fmla="*/ 47 h 46"/>
                  <a:gd name="T72" fmla="*/ 67 w 46"/>
                  <a:gd name="T73" fmla="*/ 34 h 46"/>
                  <a:gd name="T74" fmla="*/ 58 w 46"/>
                  <a:gd name="T75" fmla="*/ 66 h 46"/>
                  <a:gd name="T76" fmla="*/ 62 w 46"/>
                  <a:gd name="T77" fmla="*/ 62 h 46"/>
                  <a:gd name="T78" fmla="*/ 84 w 46"/>
                  <a:gd name="T79" fmla="*/ 76 h 46"/>
                  <a:gd name="T80" fmla="*/ 80 w 46"/>
                  <a:gd name="T81" fmla="*/ 83 h 46"/>
                  <a:gd name="T82" fmla="*/ 58 w 46"/>
                  <a:gd name="T83" fmla="*/ 66 h 4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6"/>
                  <a:gd name="T127" fmla="*/ 0 h 46"/>
                  <a:gd name="T128" fmla="*/ 46 w 46"/>
                  <a:gd name="T129" fmla="*/ 46 h 4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6" h="46">
                    <a:moveTo>
                      <a:pt x="12" y="32"/>
                    </a:moveTo>
                    <a:cubicBezTo>
                      <a:pt x="15" y="35"/>
                      <a:pt x="15" y="35"/>
                      <a:pt x="15" y="35"/>
                    </a:cubicBezTo>
                    <a:cubicBezTo>
                      <a:pt x="11" y="38"/>
                      <a:pt x="7" y="41"/>
                      <a:pt x="2" y="44"/>
                    </a:cubicBezTo>
                    <a:cubicBezTo>
                      <a:pt x="2" y="43"/>
                      <a:pt x="1" y="42"/>
                      <a:pt x="0" y="41"/>
                    </a:cubicBezTo>
                    <a:cubicBezTo>
                      <a:pt x="4" y="38"/>
                      <a:pt x="8" y="35"/>
                      <a:pt x="12" y="32"/>
                    </a:cubicBezTo>
                    <a:close/>
                    <a:moveTo>
                      <a:pt x="0" y="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1" y="5"/>
                      <a:pt x="20" y="4"/>
                      <a:pt x="19" y="2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4" y="2"/>
                      <a:pt x="25" y="4"/>
                      <a:pt x="26" y="6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0" y="10"/>
                      <a:pt x="0" y="10"/>
                      <a:pt x="0" y="10"/>
                    </a:cubicBezTo>
                    <a:lnTo>
                      <a:pt x="0" y="7"/>
                    </a:lnTo>
                    <a:close/>
                    <a:moveTo>
                      <a:pt x="6" y="14"/>
                    </a:move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4"/>
                      <a:pt x="24" y="46"/>
                      <a:pt x="20" y="46"/>
                    </a:cubicBezTo>
                    <a:cubicBezTo>
                      <a:pt x="18" y="46"/>
                      <a:pt x="16" y="46"/>
                      <a:pt x="14" y="46"/>
                    </a:cubicBezTo>
                    <a:cubicBezTo>
                      <a:pt x="14" y="45"/>
                      <a:pt x="14" y="43"/>
                      <a:pt x="13" y="42"/>
                    </a:cubicBezTo>
                    <a:cubicBezTo>
                      <a:pt x="15" y="42"/>
                      <a:pt x="17" y="42"/>
                      <a:pt x="19" y="42"/>
                    </a:cubicBezTo>
                    <a:cubicBezTo>
                      <a:pt x="21" y="42"/>
                      <a:pt x="22" y="41"/>
                      <a:pt x="22" y="39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6" y="30"/>
                      <a:pt x="6" y="30"/>
                      <a:pt x="6" y="30"/>
                    </a:cubicBezTo>
                    <a:lnTo>
                      <a:pt x="6" y="14"/>
                    </a:lnTo>
                    <a:close/>
                    <a:moveTo>
                      <a:pt x="36" y="18"/>
                    </a:move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6" y="25"/>
                      <a:pt x="36" y="25"/>
                      <a:pt x="36" y="25"/>
                    </a:cubicBezTo>
                    <a:lnTo>
                      <a:pt x="36" y="18"/>
                    </a:lnTo>
                    <a:close/>
                    <a:moveTo>
                      <a:pt x="31" y="35"/>
                    </a:moveTo>
                    <a:cubicBezTo>
                      <a:pt x="33" y="33"/>
                      <a:pt x="33" y="33"/>
                      <a:pt x="33" y="33"/>
                    </a:cubicBezTo>
                    <a:cubicBezTo>
                      <a:pt x="37" y="35"/>
                      <a:pt x="41" y="38"/>
                      <a:pt x="45" y="40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39" y="41"/>
                      <a:pt x="35" y="38"/>
                      <a:pt x="31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8" name="Freeform 175"/>
              <p:cNvSpPr>
                <a:spLocks noEditPoints="1"/>
              </p:cNvSpPr>
              <p:nvPr/>
            </p:nvSpPr>
            <p:spPr bwMode="auto">
              <a:xfrm>
                <a:off x="5942" y="1338"/>
                <a:ext cx="75" cy="72"/>
              </a:xfrm>
              <a:custGeom>
                <a:avLst/>
                <a:gdLst>
                  <a:gd name="T0" fmla="*/ 4 w 40"/>
                  <a:gd name="T1" fmla="*/ 19 h 38"/>
                  <a:gd name="T2" fmla="*/ 17 w 40"/>
                  <a:gd name="T3" fmla="*/ 30 h 38"/>
                  <a:gd name="T4" fmla="*/ 13 w 40"/>
                  <a:gd name="T5" fmla="*/ 34 h 38"/>
                  <a:gd name="T6" fmla="*/ 0 w 40"/>
                  <a:gd name="T7" fmla="*/ 25 h 38"/>
                  <a:gd name="T8" fmla="*/ 4 w 40"/>
                  <a:gd name="T9" fmla="*/ 19 h 38"/>
                  <a:gd name="T10" fmla="*/ 11 w 40"/>
                  <a:gd name="T11" fmla="*/ 42 h 38"/>
                  <a:gd name="T12" fmla="*/ 17 w 40"/>
                  <a:gd name="T13" fmla="*/ 44 h 38"/>
                  <a:gd name="T14" fmla="*/ 9 w 40"/>
                  <a:gd name="T15" fmla="*/ 72 h 38"/>
                  <a:gd name="T16" fmla="*/ 4 w 40"/>
                  <a:gd name="T17" fmla="*/ 70 h 38"/>
                  <a:gd name="T18" fmla="*/ 11 w 40"/>
                  <a:gd name="T19" fmla="*/ 42 h 38"/>
                  <a:gd name="T20" fmla="*/ 8 w 40"/>
                  <a:gd name="T21" fmla="*/ 0 h 38"/>
                  <a:gd name="T22" fmla="*/ 21 w 40"/>
                  <a:gd name="T23" fmla="*/ 9 h 38"/>
                  <a:gd name="T24" fmla="*/ 17 w 40"/>
                  <a:gd name="T25" fmla="*/ 15 h 38"/>
                  <a:gd name="T26" fmla="*/ 4 w 40"/>
                  <a:gd name="T27" fmla="*/ 4 h 38"/>
                  <a:gd name="T28" fmla="*/ 8 w 40"/>
                  <a:gd name="T29" fmla="*/ 0 h 38"/>
                  <a:gd name="T30" fmla="*/ 22 w 40"/>
                  <a:gd name="T31" fmla="*/ 2 h 38"/>
                  <a:gd name="T32" fmla="*/ 75 w 40"/>
                  <a:gd name="T33" fmla="*/ 2 h 38"/>
                  <a:gd name="T34" fmla="*/ 75 w 40"/>
                  <a:gd name="T35" fmla="*/ 8 h 38"/>
                  <a:gd name="T36" fmla="*/ 68 w 40"/>
                  <a:gd name="T37" fmla="*/ 8 h 38"/>
                  <a:gd name="T38" fmla="*/ 68 w 40"/>
                  <a:gd name="T39" fmla="*/ 63 h 38"/>
                  <a:gd name="T40" fmla="*/ 58 w 40"/>
                  <a:gd name="T41" fmla="*/ 72 h 38"/>
                  <a:gd name="T42" fmla="*/ 45 w 40"/>
                  <a:gd name="T43" fmla="*/ 72 h 38"/>
                  <a:gd name="T44" fmla="*/ 45 w 40"/>
                  <a:gd name="T45" fmla="*/ 64 h 38"/>
                  <a:gd name="T46" fmla="*/ 56 w 40"/>
                  <a:gd name="T47" fmla="*/ 64 h 38"/>
                  <a:gd name="T48" fmla="*/ 62 w 40"/>
                  <a:gd name="T49" fmla="*/ 61 h 38"/>
                  <a:gd name="T50" fmla="*/ 62 w 40"/>
                  <a:gd name="T51" fmla="*/ 8 h 38"/>
                  <a:gd name="T52" fmla="*/ 22 w 40"/>
                  <a:gd name="T53" fmla="*/ 8 h 38"/>
                  <a:gd name="T54" fmla="*/ 22 w 40"/>
                  <a:gd name="T55" fmla="*/ 2 h 38"/>
                  <a:gd name="T56" fmla="*/ 24 w 40"/>
                  <a:gd name="T57" fmla="*/ 19 h 38"/>
                  <a:gd name="T58" fmla="*/ 51 w 40"/>
                  <a:gd name="T59" fmla="*/ 19 h 38"/>
                  <a:gd name="T60" fmla="*/ 51 w 40"/>
                  <a:gd name="T61" fmla="*/ 51 h 38"/>
                  <a:gd name="T62" fmla="*/ 32 w 40"/>
                  <a:gd name="T63" fmla="*/ 51 h 38"/>
                  <a:gd name="T64" fmla="*/ 32 w 40"/>
                  <a:gd name="T65" fmla="*/ 57 h 38"/>
                  <a:gd name="T66" fmla="*/ 24 w 40"/>
                  <a:gd name="T67" fmla="*/ 57 h 38"/>
                  <a:gd name="T68" fmla="*/ 24 w 40"/>
                  <a:gd name="T69" fmla="*/ 19 h 38"/>
                  <a:gd name="T70" fmla="*/ 45 w 40"/>
                  <a:gd name="T71" fmla="*/ 25 h 38"/>
                  <a:gd name="T72" fmla="*/ 32 w 40"/>
                  <a:gd name="T73" fmla="*/ 25 h 38"/>
                  <a:gd name="T74" fmla="*/ 32 w 40"/>
                  <a:gd name="T75" fmla="*/ 45 h 38"/>
                  <a:gd name="T76" fmla="*/ 45 w 40"/>
                  <a:gd name="T77" fmla="*/ 45 h 38"/>
                  <a:gd name="T78" fmla="*/ 45 w 40"/>
                  <a:gd name="T79" fmla="*/ 25 h 3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0"/>
                  <a:gd name="T121" fmla="*/ 0 h 38"/>
                  <a:gd name="T122" fmla="*/ 40 w 40"/>
                  <a:gd name="T123" fmla="*/ 38 h 38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0" h="38">
                    <a:moveTo>
                      <a:pt x="2" y="10"/>
                    </a:moveTo>
                    <a:cubicBezTo>
                      <a:pt x="4" y="12"/>
                      <a:pt x="7" y="14"/>
                      <a:pt x="9" y="16"/>
                    </a:cubicBezTo>
                    <a:cubicBezTo>
                      <a:pt x="8" y="17"/>
                      <a:pt x="7" y="18"/>
                      <a:pt x="7" y="18"/>
                    </a:cubicBezTo>
                    <a:cubicBezTo>
                      <a:pt x="4" y="16"/>
                      <a:pt x="1" y="14"/>
                      <a:pt x="0" y="13"/>
                    </a:cubicBezTo>
                    <a:lnTo>
                      <a:pt x="2" y="10"/>
                    </a:lnTo>
                    <a:close/>
                    <a:moveTo>
                      <a:pt x="6" y="22"/>
                    </a:moveTo>
                    <a:cubicBezTo>
                      <a:pt x="7" y="22"/>
                      <a:pt x="9" y="23"/>
                      <a:pt x="9" y="23"/>
                    </a:cubicBezTo>
                    <a:cubicBezTo>
                      <a:pt x="8" y="27"/>
                      <a:pt x="7" y="32"/>
                      <a:pt x="5" y="38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3" y="32"/>
                      <a:pt x="5" y="27"/>
                      <a:pt x="6" y="22"/>
                    </a:cubicBezTo>
                    <a:close/>
                    <a:moveTo>
                      <a:pt x="4" y="0"/>
                    </a:moveTo>
                    <a:cubicBezTo>
                      <a:pt x="6" y="1"/>
                      <a:pt x="8" y="3"/>
                      <a:pt x="11" y="5"/>
                    </a:cubicBezTo>
                    <a:cubicBezTo>
                      <a:pt x="10" y="6"/>
                      <a:pt x="9" y="7"/>
                      <a:pt x="9" y="8"/>
                    </a:cubicBezTo>
                    <a:cubicBezTo>
                      <a:pt x="7" y="6"/>
                      <a:pt x="4" y="4"/>
                      <a:pt x="2" y="2"/>
                    </a:cubicBezTo>
                    <a:lnTo>
                      <a:pt x="4" y="0"/>
                    </a:lnTo>
                    <a:close/>
                    <a:moveTo>
                      <a:pt x="12" y="1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36"/>
                      <a:pt x="34" y="38"/>
                      <a:pt x="31" y="38"/>
                    </a:cubicBezTo>
                    <a:cubicBezTo>
                      <a:pt x="29" y="38"/>
                      <a:pt x="27" y="38"/>
                      <a:pt x="24" y="38"/>
                    </a:cubicBezTo>
                    <a:cubicBezTo>
                      <a:pt x="24" y="36"/>
                      <a:pt x="24" y="35"/>
                      <a:pt x="24" y="34"/>
                    </a:cubicBezTo>
                    <a:cubicBezTo>
                      <a:pt x="26" y="34"/>
                      <a:pt x="28" y="34"/>
                      <a:pt x="30" y="34"/>
                    </a:cubicBezTo>
                    <a:cubicBezTo>
                      <a:pt x="32" y="34"/>
                      <a:pt x="33" y="33"/>
                      <a:pt x="33" y="32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12" y="4"/>
                      <a:pt x="12" y="4"/>
                      <a:pt x="12" y="4"/>
                    </a:cubicBezTo>
                    <a:lnTo>
                      <a:pt x="12" y="1"/>
                    </a:lnTo>
                    <a:close/>
                    <a:moveTo>
                      <a:pt x="13" y="10"/>
                    </a:move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3" y="30"/>
                      <a:pt x="13" y="30"/>
                      <a:pt x="13" y="30"/>
                    </a:cubicBezTo>
                    <a:lnTo>
                      <a:pt x="13" y="10"/>
                    </a:lnTo>
                    <a:close/>
                    <a:moveTo>
                      <a:pt x="24" y="13"/>
                    </a:move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4" y="24"/>
                      <a:pt x="24" y="24"/>
                      <a:pt x="24" y="24"/>
                    </a:cubicBez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9" name="Freeform 176"/>
              <p:cNvSpPr>
                <a:spLocks noEditPoints="1"/>
              </p:cNvSpPr>
              <p:nvPr/>
            </p:nvSpPr>
            <p:spPr bwMode="auto">
              <a:xfrm>
                <a:off x="6019" y="1336"/>
                <a:ext cx="75" cy="74"/>
              </a:xfrm>
              <a:custGeom>
                <a:avLst/>
                <a:gdLst>
                  <a:gd name="T0" fmla="*/ 0 w 40"/>
                  <a:gd name="T1" fmla="*/ 61 h 39"/>
                  <a:gd name="T2" fmla="*/ 22 w 40"/>
                  <a:gd name="T3" fmla="*/ 51 h 39"/>
                  <a:gd name="T4" fmla="*/ 22 w 40"/>
                  <a:gd name="T5" fmla="*/ 28 h 39"/>
                  <a:gd name="T6" fmla="*/ 2 w 40"/>
                  <a:gd name="T7" fmla="*/ 28 h 39"/>
                  <a:gd name="T8" fmla="*/ 2 w 40"/>
                  <a:gd name="T9" fmla="*/ 23 h 39"/>
                  <a:gd name="T10" fmla="*/ 22 w 40"/>
                  <a:gd name="T11" fmla="*/ 23 h 39"/>
                  <a:gd name="T12" fmla="*/ 22 w 40"/>
                  <a:gd name="T13" fmla="*/ 0 h 39"/>
                  <a:gd name="T14" fmla="*/ 30 w 40"/>
                  <a:gd name="T15" fmla="*/ 0 h 39"/>
                  <a:gd name="T16" fmla="*/ 30 w 40"/>
                  <a:gd name="T17" fmla="*/ 74 h 39"/>
                  <a:gd name="T18" fmla="*/ 22 w 40"/>
                  <a:gd name="T19" fmla="*/ 74 h 39"/>
                  <a:gd name="T20" fmla="*/ 22 w 40"/>
                  <a:gd name="T21" fmla="*/ 59 h 39"/>
                  <a:gd name="T22" fmla="*/ 2 w 40"/>
                  <a:gd name="T23" fmla="*/ 66 h 39"/>
                  <a:gd name="T24" fmla="*/ 0 w 40"/>
                  <a:gd name="T25" fmla="*/ 61 h 39"/>
                  <a:gd name="T26" fmla="*/ 45 w 40"/>
                  <a:gd name="T27" fmla="*/ 0 h 39"/>
                  <a:gd name="T28" fmla="*/ 51 w 40"/>
                  <a:gd name="T29" fmla="*/ 0 h 39"/>
                  <a:gd name="T30" fmla="*/ 51 w 40"/>
                  <a:gd name="T31" fmla="*/ 27 h 39"/>
                  <a:gd name="T32" fmla="*/ 69 w 40"/>
                  <a:gd name="T33" fmla="*/ 15 h 39"/>
                  <a:gd name="T34" fmla="*/ 73 w 40"/>
                  <a:gd name="T35" fmla="*/ 21 h 39"/>
                  <a:gd name="T36" fmla="*/ 51 w 40"/>
                  <a:gd name="T37" fmla="*/ 32 h 39"/>
                  <a:gd name="T38" fmla="*/ 51 w 40"/>
                  <a:gd name="T39" fmla="*/ 61 h 39"/>
                  <a:gd name="T40" fmla="*/ 56 w 40"/>
                  <a:gd name="T41" fmla="*/ 66 h 39"/>
                  <a:gd name="T42" fmla="*/ 62 w 40"/>
                  <a:gd name="T43" fmla="*/ 66 h 39"/>
                  <a:gd name="T44" fmla="*/ 68 w 40"/>
                  <a:gd name="T45" fmla="*/ 61 h 39"/>
                  <a:gd name="T46" fmla="*/ 69 w 40"/>
                  <a:gd name="T47" fmla="*/ 47 h 39"/>
                  <a:gd name="T48" fmla="*/ 75 w 40"/>
                  <a:gd name="T49" fmla="*/ 51 h 39"/>
                  <a:gd name="T50" fmla="*/ 73 w 40"/>
                  <a:gd name="T51" fmla="*/ 63 h 39"/>
                  <a:gd name="T52" fmla="*/ 64 w 40"/>
                  <a:gd name="T53" fmla="*/ 72 h 39"/>
                  <a:gd name="T54" fmla="*/ 54 w 40"/>
                  <a:gd name="T55" fmla="*/ 72 h 39"/>
                  <a:gd name="T56" fmla="*/ 45 w 40"/>
                  <a:gd name="T57" fmla="*/ 61 h 39"/>
                  <a:gd name="T58" fmla="*/ 45 w 40"/>
                  <a:gd name="T59" fmla="*/ 0 h 3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40"/>
                  <a:gd name="T91" fmla="*/ 0 h 39"/>
                  <a:gd name="T92" fmla="*/ 40 w 40"/>
                  <a:gd name="T93" fmla="*/ 39 h 39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40" h="39">
                    <a:moveTo>
                      <a:pt x="0" y="32"/>
                    </a:moveTo>
                    <a:cubicBezTo>
                      <a:pt x="4" y="31"/>
                      <a:pt x="8" y="29"/>
                      <a:pt x="12" y="27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0" y="32"/>
                      <a:pt x="6" y="33"/>
                      <a:pt x="1" y="35"/>
                    </a:cubicBezTo>
                    <a:lnTo>
                      <a:pt x="0" y="32"/>
                    </a:lnTo>
                    <a:close/>
                    <a:moveTo>
                      <a:pt x="24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31" y="12"/>
                      <a:pt x="34" y="10"/>
                      <a:pt x="37" y="8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6" y="12"/>
                      <a:pt x="32" y="15"/>
                      <a:pt x="27" y="1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4"/>
                      <a:pt x="28" y="35"/>
                      <a:pt x="30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5" y="35"/>
                      <a:pt x="36" y="34"/>
                      <a:pt x="36" y="32"/>
                    </a:cubicBezTo>
                    <a:cubicBezTo>
                      <a:pt x="36" y="30"/>
                      <a:pt x="37" y="28"/>
                      <a:pt x="37" y="25"/>
                    </a:cubicBezTo>
                    <a:cubicBezTo>
                      <a:pt x="38" y="26"/>
                      <a:pt x="39" y="26"/>
                      <a:pt x="40" y="27"/>
                    </a:cubicBezTo>
                    <a:cubicBezTo>
                      <a:pt x="40" y="29"/>
                      <a:pt x="40" y="31"/>
                      <a:pt x="39" y="33"/>
                    </a:cubicBezTo>
                    <a:cubicBezTo>
                      <a:pt x="39" y="36"/>
                      <a:pt x="37" y="38"/>
                      <a:pt x="34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6" y="38"/>
                      <a:pt x="24" y="36"/>
                      <a:pt x="24" y="32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0" name="Freeform 177"/>
              <p:cNvSpPr/>
              <p:nvPr/>
            </p:nvSpPr>
            <p:spPr bwMode="auto">
              <a:xfrm>
                <a:off x="5719" y="1425"/>
                <a:ext cx="62" cy="73"/>
              </a:xfrm>
              <a:custGeom>
                <a:avLst/>
                <a:gdLst>
                  <a:gd name="T0" fmla="*/ 56 w 62"/>
                  <a:gd name="T1" fmla="*/ 73 h 73"/>
                  <a:gd name="T2" fmla="*/ 56 w 62"/>
                  <a:gd name="T3" fmla="*/ 69 h 73"/>
                  <a:gd name="T4" fmla="*/ 0 w 62"/>
                  <a:gd name="T5" fmla="*/ 69 h 73"/>
                  <a:gd name="T6" fmla="*/ 0 w 62"/>
                  <a:gd name="T7" fmla="*/ 15 h 73"/>
                  <a:gd name="T8" fmla="*/ 7 w 62"/>
                  <a:gd name="T9" fmla="*/ 15 h 73"/>
                  <a:gd name="T10" fmla="*/ 7 w 62"/>
                  <a:gd name="T11" fmla="*/ 62 h 73"/>
                  <a:gd name="T12" fmla="*/ 28 w 62"/>
                  <a:gd name="T13" fmla="*/ 62 h 73"/>
                  <a:gd name="T14" fmla="*/ 28 w 62"/>
                  <a:gd name="T15" fmla="*/ 0 h 73"/>
                  <a:gd name="T16" fmla="*/ 36 w 62"/>
                  <a:gd name="T17" fmla="*/ 0 h 73"/>
                  <a:gd name="T18" fmla="*/ 36 w 62"/>
                  <a:gd name="T19" fmla="*/ 62 h 73"/>
                  <a:gd name="T20" fmla="*/ 56 w 62"/>
                  <a:gd name="T21" fmla="*/ 62 h 73"/>
                  <a:gd name="T22" fmla="*/ 56 w 62"/>
                  <a:gd name="T23" fmla="*/ 15 h 73"/>
                  <a:gd name="T24" fmla="*/ 62 w 62"/>
                  <a:gd name="T25" fmla="*/ 15 h 73"/>
                  <a:gd name="T26" fmla="*/ 62 w 62"/>
                  <a:gd name="T27" fmla="*/ 73 h 73"/>
                  <a:gd name="T28" fmla="*/ 56 w 62"/>
                  <a:gd name="T29" fmla="*/ 73 h 7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73"/>
                  <a:gd name="T47" fmla="*/ 62 w 62"/>
                  <a:gd name="T48" fmla="*/ 73 h 7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73">
                    <a:moveTo>
                      <a:pt x="56" y="73"/>
                    </a:moveTo>
                    <a:lnTo>
                      <a:pt x="56" y="69"/>
                    </a:lnTo>
                    <a:lnTo>
                      <a:pt x="0" y="69"/>
                    </a:lnTo>
                    <a:lnTo>
                      <a:pt x="0" y="15"/>
                    </a:lnTo>
                    <a:lnTo>
                      <a:pt x="7" y="15"/>
                    </a:lnTo>
                    <a:lnTo>
                      <a:pt x="7" y="62"/>
                    </a:lnTo>
                    <a:lnTo>
                      <a:pt x="28" y="62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36" y="62"/>
                    </a:lnTo>
                    <a:lnTo>
                      <a:pt x="56" y="62"/>
                    </a:lnTo>
                    <a:lnTo>
                      <a:pt x="56" y="15"/>
                    </a:lnTo>
                    <a:lnTo>
                      <a:pt x="62" y="15"/>
                    </a:lnTo>
                    <a:lnTo>
                      <a:pt x="62" y="73"/>
                    </a:lnTo>
                    <a:lnTo>
                      <a:pt x="56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1" name="Freeform 178"/>
              <p:cNvSpPr>
                <a:spLocks noEditPoints="1"/>
              </p:cNvSpPr>
              <p:nvPr/>
            </p:nvSpPr>
            <p:spPr bwMode="auto">
              <a:xfrm>
                <a:off x="5792" y="1429"/>
                <a:ext cx="73" cy="69"/>
              </a:xfrm>
              <a:custGeom>
                <a:avLst/>
                <a:gdLst>
                  <a:gd name="T0" fmla="*/ 0 w 39"/>
                  <a:gd name="T1" fmla="*/ 0 h 37"/>
                  <a:gd name="T2" fmla="*/ 73 w 39"/>
                  <a:gd name="T3" fmla="*/ 0 h 37"/>
                  <a:gd name="T4" fmla="*/ 73 w 39"/>
                  <a:gd name="T5" fmla="*/ 6 h 37"/>
                  <a:gd name="T6" fmla="*/ 49 w 39"/>
                  <a:gd name="T7" fmla="*/ 6 h 37"/>
                  <a:gd name="T8" fmla="*/ 49 w 39"/>
                  <a:gd name="T9" fmla="*/ 17 h 37"/>
                  <a:gd name="T10" fmla="*/ 69 w 39"/>
                  <a:gd name="T11" fmla="*/ 17 h 37"/>
                  <a:gd name="T12" fmla="*/ 69 w 39"/>
                  <a:gd name="T13" fmla="*/ 69 h 37"/>
                  <a:gd name="T14" fmla="*/ 64 w 39"/>
                  <a:gd name="T15" fmla="*/ 69 h 37"/>
                  <a:gd name="T16" fmla="*/ 64 w 39"/>
                  <a:gd name="T17" fmla="*/ 65 h 37"/>
                  <a:gd name="T18" fmla="*/ 9 w 39"/>
                  <a:gd name="T19" fmla="*/ 65 h 37"/>
                  <a:gd name="T20" fmla="*/ 9 w 39"/>
                  <a:gd name="T21" fmla="*/ 69 h 37"/>
                  <a:gd name="T22" fmla="*/ 4 w 39"/>
                  <a:gd name="T23" fmla="*/ 69 h 37"/>
                  <a:gd name="T24" fmla="*/ 4 w 39"/>
                  <a:gd name="T25" fmla="*/ 17 h 37"/>
                  <a:gd name="T26" fmla="*/ 24 w 39"/>
                  <a:gd name="T27" fmla="*/ 17 h 37"/>
                  <a:gd name="T28" fmla="*/ 24 w 39"/>
                  <a:gd name="T29" fmla="*/ 6 h 37"/>
                  <a:gd name="T30" fmla="*/ 0 w 39"/>
                  <a:gd name="T31" fmla="*/ 6 h 37"/>
                  <a:gd name="T32" fmla="*/ 0 w 39"/>
                  <a:gd name="T33" fmla="*/ 0 h 37"/>
                  <a:gd name="T34" fmla="*/ 64 w 39"/>
                  <a:gd name="T35" fmla="*/ 60 h 37"/>
                  <a:gd name="T36" fmla="*/ 64 w 39"/>
                  <a:gd name="T37" fmla="*/ 47 h 37"/>
                  <a:gd name="T38" fmla="*/ 49 w 39"/>
                  <a:gd name="T39" fmla="*/ 47 h 37"/>
                  <a:gd name="T40" fmla="*/ 43 w 39"/>
                  <a:gd name="T41" fmla="*/ 39 h 37"/>
                  <a:gd name="T42" fmla="*/ 43 w 39"/>
                  <a:gd name="T43" fmla="*/ 22 h 37"/>
                  <a:gd name="T44" fmla="*/ 30 w 39"/>
                  <a:gd name="T45" fmla="*/ 22 h 37"/>
                  <a:gd name="T46" fmla="*/ 15 w 39"/>
                  <a:gd name="T47" fmla="*/ 50 h 37"/>
                  <a:gd name="T48" fmla="*/ 11 w 39"/>
                  <a:gd name="T49" fmla="*/ 45 h 37"/>
                  <a:gd name="T50" fmla="*/ 24 w 39"/>
                  <a:gd name="T51" fmla="*/ 22 h 37"/>
                  <a:gd name="T52" fmla="*/ 9 w 39"/>
                  <a:gd name="T53" fmla="*/ 22 h 37"/>
                  <a:gd name="T54" fmla="*/ 9 w 39"/>
                  <a:gd name="T55" fmla="*/ 60 h 37"/>
                  <a:gd name="T56" fmla="*/ 64 w 39"/>
                  <a:gd name="T57" fmla="*/ 60 h 37"/>
                  <a:gd name="T58" fmla="*/ 30 w 39"/>
                  <a:gd name="T59" fmla="*/ 17 h 37"/>
                  <a:gd name="T60" fmla="*/ 43 w 39"/>
                  <a:gd name="T61" fmla="*/ 17 h 37"/>
                  <a:gd name="T62" fmla="*/ 43 w 39"/>
                  <a:gd name="T63" fmla="*/ 6 h 37"/>
                  <a:gd name="T64" fmla="*/ 30 w 39"/>
                  <a:gd name="T65" fmla="*/ 6 h 37"/>
                  <a:gd name="T66" fmla="*/ 30 w 39"/>
                  <a:gd name="T67" fmla="*/ 17 h 37"/>
                  <a:gd name="T68" fmla="*/ 52 w 39"/>
                  <a:gd name="T69" fmla="*/ 41 h 37"/>
                  <a:gd name="T70" fmla="*/ 64 w 39"/>
                  <a:gd name="T71" fmla="*/ 41 h 37"/>
                  <a:gd name="T72" fmla="*/ 64 w 39"/>
                  <a:gd name="T73" fmla="*/ 22 h 37"/>
                  <a:gd name="T74" fmla="*/ 49 w 39"/>
                  <a:gd name="T75" fmla="*/ 22 h 37"/>
                  <a:gd name="T76" fmla="*/ 49 w 39"/>
                  <a:gd name="T77" fmla="*/ 37 h 37"/>
                  <a:gd name="T78" fmla="*/ 52 w 39"/>
                  <a:gd name="T79" fmla="*/ 41 h 3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9"/>
                  <a:gd name="T121" fmla="*/ 0 h 37"/>
                  <a:gd name="T122" fmla="*/ 39 w 39"/>
                  <a:gd name="T123" fmla="*/ 37 h 3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9" h="37">
                    <a:moveTo>
                      <a:pt x="0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7"/>
                      <a:pt x="13" y="5"/>
                      <a:pt x="13" y="3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0" y="0"/>
                    </a:lnTo>
                    <a:close/>
                    <a:moveTo>
                      <a:pt x="34" y="32"/>
                    </a:moveTo>
                    <a:cubicBezTo>
                      <a:pt x="34" y="25"/>
                      <a:pt x="34" y="25"/>
                      <a:pt x="34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4" y="25"/>
                      <a:pt x="23" y="24"/>
                      <a:pt x="23" y="21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8"/>
                      <a:pt x="13" y="23"/>
                      <a:pt x="8" y="27"/>
                    </a:cubicBezTo>
                    <a:cubicBezTo>
                      <a:pt x="8" y="26"/>
                      <a:pt x="7" y="25"/>
                      <a:pt x="6" y="24"/>
                    </a:cubicBezTo>
                    <a:cubicBezTo>
                      <a:pt x="10" y="22"/>
                      <a:pt x="13" y="17"/>
                      <a:pt x="13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32"/>
                      <a:pt x="5" y="32"/>
                      <a:pt x="5" y="32"/>
                    </a:cubicBezTo>
                    <a:lnTo>
                      <a:pt x="34" y="32"/>
                    </a:lnTo>
                    <a:close/>
                    <a:moveTo>
                      <a:pt x="16" y="9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5"/>
                      <a:pt x="16" y="7"/>
                      <a:pt x="16" y="9"/>
                    </a:cubicBezTo>
                    <a:close/>
                    <a:moveTo>
                      <a:pt x="28" y="22"/>
                    </a:move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1"/>
                      <a:pt x="26" y="22"/>
                      <a:pt x="28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2" name="Freeform 179"/>
              <p:cNvSpPr/>
              <p:nvPr/>
            </p:nvSpPr>
            <p:spPr bwMode="auto">
              <a:xfrm>
                <a:off x="5469" y="1100"/>
                <a:ext cx="94" cy="111"/>
              </a:xfrm>
              <a:custGeom>
                <a:avLst/>
                <a:gdLst>
                  <a:gd name="T0" fmla="*/ 0 w 50"/>
                  <a:gd name="T1" fmla="*/ 19 h 59"/>
                  <a:gd name="T2" fmla="*/ 43 w 50"/>
                  <a:gd name="T3" fmla="*/ 19 h 59"/>
                  <a:gd name="T4" fmla="*/ 43 w 50"/>
                  <a:gd name="T5" fmla="*/ 0 h 59"/>
                  <a:gd name="T6" fmla="*/ 53 w 50"/>
                  <a:gd name="T7" fmla="*/ 0 h 59"/>
                  <a:gd name="T8" fmla="*/ 53 w 50"/>
                  <a:gd name="T9" fmla="*/ 19 h 59"/>
                  <a:gd name="T10" fmla="*/ 94 w 50"/>
                  <a:gd name="T11" fmla="*/ 19 h 59"/>
                  <a:gd name="T12" fmla="*/ 94 w 50"/>
                  <a:gd name="T13" fmla="*/ 96 h 59"/>
                  <a:gd name="T14" fmla="*/ 81 w 50"/>
                  <a:gd name="T15" fmla="*/ 111 h 59"/>
                  <a:gd name="T16" fmla="*/ 62 w 50"/>
                  <a:gd name="T17" fmla="*/ 109 h 59"/>
                  <a:gd name="T18" fmla="*/ 60 w 50"/>
                  <a:gd name="T19" fmla="*/ 100 h 59"/>
                  <a:gd name="T20" fmla="*/ 79 w 50"/>
                  <a:gd name="T21" fmla="*/ 102 h 59"/>
                  <a:gd name="T22" fmla="*/ 85 w 50"/>
                  <a:gd name="T23" fmla="*/ 94 h 59"/>
                  <a:gd name="T24" fmla="*/ 85 w 50"/>
                  <a:gd name="T25" fmla="*/ 28 h 59"/>
                  <a:gd name="T26" fmla="*/ 53 w 50"/>
                  <a:gd name="T27" fmla="*/ 28 h 59"/>
                  <a:gd name="T28" fmla="*/ 49 w 50"/>
                  <a:gd name="T29" fmla="*/ 47 h 59"/>
                  <a:gd name="T30" fmla="*/ 83 w 50"/>
                  <a:gd name="T31" fmla="*/ 75 h 59"/>
                  <a:gd name="T32" fmla="*/ 75 w 50"/>
                  <a:gd name="T33" fmla="*/ 83 h 59"/>
                  <a:gd name="T34" fmla="*/ 47 w 50"/>
                  <a:gd name="T35" fmla="*/ 55 h 59"/>
                  <a:gd name="T36" fmla="*/ 17 w 50"/>
                  <a:gd name="T37" fmla="*/ 85 h 59"/>
                  <a:gd name="T38" fmla="*/ 11 w 50"/>
                  <a:gd name="T39" fmla="*/ 77 h 59"/>
                  <a:gd name="T40" fmla="*/ 36 w 50"/>
                  <a:gd name="T41" fmla="*/ 55 h 59"/>
                  <a:gd name="T42" fmla="*/ 43 w 50"/>
                  <a:gd name="T43" fmla="*/ 28 h 59"/>
                  <a:gd name="T44" fmla="*/ 9 w 50"/>
                  <a:gd name="T45" fmla="*/ 28 h 59"/>
                  <a:gd name="T46" fmla="*/ 9 w 50"/>
                  <a:gd name="T47" fmla="*/ 111 h 59"/>
                  <a:gd name="T48" fmla="*/ 0 w 50"/>
                  <a:gd name="T49" fmla="*/ 111 h 59"/>
                  <a:gd name="T50" fmla="*/ 0 w 50"/>
                  <a:gd name="T51" fmla="*/ 19 h 5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0"/>
                  <a:gd name="T79" fmla="*/ 0 h 59"/>
                  <a:gd name="T80" fmla="*/ 50 w 50"/>
                  <a:gd name="T81" fmla="*/ 59 h 5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0" h="59">
                    <a:moveTo>
                      <a:pt x="0" y="10"/>
                    </a:move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6"/>
                      <a:pt x="48" y="59"/>
                      <a:pt x="43" y="59"/>
                    </a:cubicBezTo>
                    <a:cubicBezTo>
                      <a:pt x="40" y="59"/>
                      <a:pt x="37" y="59"/>
                      <a:pt x="33" y="58"/>
                    </a:cubicBezTo>
                    <a:cubicBezTo>
                      <a:pt x="33" y="57"/>
                      <a:pt x="32" y="55"/>
                      <a:pt x="32" y="53"/>
                    </a:cubicBezTo>
                    <a:cubicBezTo>
                      <a:pt x="36" y="53"/>
                      <a:pt x="39" y="54"/>
                      <a:pt x="42" y="54"/>
                    </a:cubicBezTo>
                    <a:cubicBezTo>
                      <a:pt x="44" y="54"/>
                      <a:pt x="45" y="52"/>
                      <a:pt x="45" y="5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9"/>
                      <a:pt x="27" y="22"/>
                      <a:pt x="26" y="25"/>
                    </a:cubicBezTo>
                    <a:cubicBezTo>
                      <a:pt x="34" y="31"/>
                      <a:pt x="39" y="36"/>
                      <a:pt x="44" y="40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36" y="40"/>
                      <a:pt x="31" y="35"/>
                      <a:pt x="25" y="29"/>
                    </a:cubicBezTo>
                    <a:cubicBezTo>
                      <a:pt x="22" y="35"/>
                      <a:pt x="17" y="41"/>
                      <a:pt x="9" y="45"/>
                    </a:cubicBezTo>
                    <a:cubicBezTo>
                      <a:pt x="7" y="43"/>
                      <a:pt x="6" y="41"/>
                      <a:pt x="6" y="41"/>
                    </a:cubicBezTo>
                    <a:cubicBezTo>
                      <a:pt x="12" y="37"/>
                      <a:pt x="17" y="33"/>
                      <a:pt x="19" y="29"/>
                    </a:cubicBezTo>
                    <a:cubicBezTo>
                      <a:pt x="21" y="26"/>
                      <a:pt x="22" y="21"/>
                      <a:pt x="23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0" y="59"/>
                      <a:pt x="0" y="59"/>
                      <a:pt x="0" y="59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3" name="Freeform 180"/>
              <p:cNvSpPr>
                <a:spLocks noEditPoints="1"/>
              </p:cNvSpPr>
              <p:nvPr/>
            </p:nvSpPr>
            <p:spPr bwMode="auto">
              <a:xfrm>
                <a:off x="5578" y="1098"/>
                <a:ext cx="115" cy="113"/>
              </a:xfrm>
              <a:custGeom>
                <a:avLst/>
                <a:gdLst>
                  <a:gd name="T0" fmla="*/ 34 w 61"/>
                  <a:gd name="T1" fmla="*/ 9 h 60"/>
                  <a:gd name="T2" fmla="*/ 43 w 61"/>
                  <a:gd name="T3" fmla="*/ 0 h 60"/>
                  <a:gd name="T4" fmla="*/ 72 w 61"/>
                  <a:gd name="T5" fmla="*/ 9 h 60"/>
                  <a:gd name="T6" fmla="*/ 79 w 61"/>
                  <a:gd name="T7" fmla="*/ 0 h 60"/>
                  <a:gd name="T8" fmla="*/ 115 w 61"/>
                  <a:gd name="T9" fmla="*/ 9 h 60"/>
                  <a:gd name="T10" fmla="*/ 79 w 61"/>
                  <a:gd name="T11" fmla="*/ 17 h 60"/>
                  <a:gd name="T12" fmla="*/ 72 w 61"/>
                  <a:gd name="T13" fmla="*/ 24 h 60"/>
                  <a:gd name="T14" fmla="*/ 43 w 61"/>
                  <a:gd name="T15" fmla="*/ 17 h 60"/>
                  <a:gd name="T16" fmla="*/ 34 w 61"/>
                  <a:gd name="T17" fmla="*/ 24 h 60"/>
                  <a:gd name="T18" fmla="*/ 0 w 61"/>
                  <a:gd name="T19" fmla="*/ 17 h 60"/>
                  <a:gd name="T20" fmla="*/ 98 w 61"/>
                  <a:gd name="T21" fmla="*/ 62 h 60"/>
                  <a:gd name="T22" fmla="*/ 85 w 61"/>
                  <a:gd name="T23" fmla="*/ 77 h 60"/>
                  <a:gd name="T24" fmla="*/ 107 w 61"/>
                  <a:gd name="T25" fmla="*/ 109 h 60"/>
                  <a:gd name="T26" fmla="*/ 70 w 61"/>
                  <a:gd name="T27" fmla="*/ 83 h 60"/>
                  <a:gd name="T28" fmla="*/ 51 w 61"/>
                  <a:gd name="T29" fmla="*/ 113 h 60"/>
                  <a:gd name="T30" fmla="*/ 34 w 61"/>
                  <a:gd name="T31" fmla="*/ 105 h 60"/>
                  <a:gd name="T32" fmla="*/ 62 w 61"/>
                  <a:gd name="T33" fmla="*/ 92 h 60"/>
                  <a:gd name="T34" fmla="*/ 4 w 61"/>
                  <a:gd name="T35" fmla="*/ 113 h 60"/>
                  <a:gd name="T36" fmla="*/ 60 w 61"/>
                  <a:gd name="T37" fmla="*/ 81 h 60"/>
                  <a:gd name="T38" fmla="*/ 6 w 61"/>
                  <a:gd name="T39" fmla="*/ 96 h 60"/>
                  <a:gd name="T40" fmla="*/ 53 w 61"/>
                  <a:gd name="T41" fmla="*/ 70 h 60"/>
                  <a:gd name="T42" fmla="*/ 6 w 61"/>
                  <a:gd name="T43" fmla="*/ 81 h 60"/>
                  <a:gd name="T44" fmla="*/ 49 w 61"/>
                  <a:gd name="T45" fmla="*/ 60 h 60"/>
                  <a:gd name="T46" fmla="*/ 4 w 61"/>
                  <a:gd name="T47" fmla="*/ 53 h 60"/>
                  <a:gd name="T48" fmla="*/ 109 w 61"/>
                  <a:gd name="T49" fmla="*/ 60 h 60"/>
                  <a:gd name="T50" fmla="*/ 57 w 61"/>
                  <a:gd name="T51" fmla="*/ 64 h 60"/>
                  <a:gd name="T52" fmla="*/ 98 w 61"/>
                  <a:gd name="T53" fmla="*/ 62 h 60"/>
                  <a:gd name="T54" fmla="*/ 109 w 61"/>
                  <a:gd name="T55" fmla="*/ 26 h 60"/>
                  <a:gd name="T56" fmla="*/ 102 w 61"/>
                  <a:gd name="T57" fmla="*/ 43 h 60"/>
                  <a:gd name="T58" fmla="*/ 13 w 61"/>
                  <a:gd name="T59" fmla="*/ 34 h 60"/>
                  <a:gd name="T60" fmla="*/ 4 w 61"/>
                  <a:gd name="T61" fmla="*/ 43 h 60"/>
                  <a:gd name="T62" fmla="*/ 21 w 61"/>
                  <a:gd name="T63" fmla="*/ 40 h 60"/>
                  <a:gd name="T64" fmla="*/ 92 w 61"/>
                  <a:gd name="T65" fmla="*/ 47 h 60"/>
                  <a:gd name="T66" fmla="*/ 21 w 61"/>
                  <a:gd name="T67" fmla="*/ 40 h 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1"/>
                  <a:gd name="T103" fmla="*/ 0 h 60"/>
                  <a:gd name="T104" fmla="*/ 61 w 61"/>
                  <a:gd name="T105" fmla="*/ 60 h 6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1" h="60">
                    <a:moveTo>
                      <a:pt x="0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0" y="5"/>
                    </a:lnTo>
                    <a:close/>
                    <a:moveTo>
                      <a:pt x="52" y="33"/>
                    </a:moveTo>
                    <a:cubicBezTo>
                      <a:pt x="54" y="37"/>
                      <a:pt x="54" y="37"/>
                      <a:pt x="54" y="37"/>
                    </a:cubicBezTo>
                    <a:cubicBezTo>
                      <a:pt x="51" y="39"/>
                      <a:pt x="48" y="40"/>
                      <a:pt x="45" y="41"/>
                    </a:cubicBezTo>
                    <a:cubicBezTo>
                      <a:pt x="48" y="47"/>
                      <a:pt x="53" y="52"/>
                      <a:pt x="61" y="54"/>
                    </a:cubicBezTo>
                    <a:cubicBezTo>
                      <a:pt x="59" y="56"/>
                      <a:pt x="58" y="57"/>
                      <a:pt x="57" y="58"/>
                    </a:cubicBezTo>
                    <a:cubicBezTo>
                      <a:pt x="50" y="55"/>
                      <a:pt x="45" y="50"/>
                      <a:pt x="41" y="42"/>
                    </a:cubicBezTo>
                    <a:cubicBezTo>
                      <a:pt x="40" y="43"/>
                      <a:pt x="38" y="43"/>
                      <a:pt x="37" y="44"/>
                    </a:cubicBezTo>
                    <a:cubicBezTo>
                      <a:pt x="37" y="46"/>
                      <a:pt x="37" y="48"/>
                      <a:pt x="37" y="49"/>
                    </a:cubicBezTo>
                    <a:cubicBezTo>
                      <a:pt x="37" y="57"/>
                      <a:pt x="34" y="60"/>
                      <a:pt x="27" y="60"/>
                    </a:cubicBezTo>
                    <a:cubicBezTo>
                      <a:pt x="25" y="60"/>
                      <a:pt x="22" y="60"/>
                      <a:pt x="19" y="60"/>
                    </a:cubicBezTo>
                    <a:cubicBezTo>
                      <a:pt x="19" y="59"/>
                      <a:pt x="19" y="58"/>
                      <a:pt x="18" y="56"/>
                    </a:cubicBezTo>
                    <a:cubicBezTo>
                      <a:pt x="21" y="56"/>
                      <a:pt x="24" y="56"/>
                      <a:pt x="26" y="56"/>
                    </a:cubicBezTo>
                    <a:cubicBezTo>
                      <a:pt x="31" y="56"/>
                      <a:pt x="33" y="54"/>
                      <a:pt x="33" y="49"/>
                    </a:cubicBezTo>
                    <a:cubicBezTo>
                      <a:pt x="33" y="49"/>
                      <a:pt x="33" y="48"/>
                      <a:pt x="33" y="47"/>
                    </a:cubicBezTo>
                    <a:cubicBezTo>
                      <a:pt x="25" y="51"/>
                      <a:pt x="15" y="56"/>
                      <a:pt x="2" y="60"/>
                    </a:cubicBezTo>
                    <a:cubicBezTo>
                      <a:pt x="1" y="59"/>
                      <a:pt x="1" y="57"/>
                      <a:pt x="0" y="56"/>
                    </a:cubicBezTo>
                    <a:cubicBezTo>
                      <a:pt x="13" y="53"/>
                      <a:pt x="23" y="49"/>
                      <a:pt x="32" y="43"/>
                    </a:cubicBezTo>
                    <a:cubicBezTo>
                      <a:pt x="32" y="42"/>
                      <a:pt x="31" y="41"/>
                      <a:pt x="30" y="40"/>
                    </a:cubicBezTo>
                    <a:cubicBezTo>
                      <a:pt x="22" y="44"/>
                      <a:pt x="13" y="48"/>
                      <a:pt x="3" y="51"/>
                    </a:cubicBezTo>
                    <a:cubicBezTo>
                      <a:pt x="3" y="50"/>
                      <a:pt x="2" y="49"/>
                      <a:pt x="1" y="48"/>
                    </a:cubicBezTo>
                    <a:cubicBezTo>
                      <a:pt x="11" y="45"/>
                      <a:pt x="20" y="42"/>
                      <a:pt x="28" y="37"/>
                    </a:cubicBezTo>
                    <a:cubicBezTo>
                      <a:pt x="27" y="37"/>
                      <a:pt x="27" y="36"/>
                      <a:pt x="26" y="35"/>
                    </a:cubicBezTo>
                    <a:cubicBezTo>
                      <a:pt x="20" y="38"/>
                      <a:pt x="13" y="40"/>
                      <a:pt x="3" y="43"/>
                    </a:cubicBezTo>
                    <a:cubicBezTo>
                      <a:pt x="2" y="42"/>
                      <a:pt x="2" y="41"/>
                      <a:pt x="1" y="39"/>
                    </a:cubicBezTo>
                    <a:cubicBezTo>
                      <a:pt x="9" y="38"/>
                      <a:pt x="18" y="35"/>
                      <a:pt x="26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32" y="32"/>
                      <a:pt x="31" y="33"/>
                      <a:pt x="30" y="34"/>
                    </a:cubicBezTo>
                    <a:cubicBezTo>
                      <a:pt x="32" y="35"/>
                      <a:pt x="34" y="38"/>
                      <a:pt x="35" y="41"/>
                    </a:cubicBezTo>
                    <a:cubicBezTo>
                      <a:pt x="41" y="38"/>
                      <a:pt x="47" y="36"/>
                      <a:pt x="52" y="33"/>
                    </a:cubicBezTo>
                    <a:close/>
                    <a:moveTo>
                      <a:pt x="2" y="14"/>
                    </a:moveTo>
                    <a:cubicBezTo>
                      <a:pt x="58" y="14"/>
                      <a:pt x="58" y="14"/>
                      <a:pt x="58" y="1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2" y="23"/>
                      <a:pt x="2" y="23"/>
                      <a:pt x="2" y="23"/>
                    </a:cubicBezTo>
                    <a:lnTo>
                      <a:pt x="2" y="14"/>
                    </a:lnTo>
                    <a:close/>
                    <a:moveTo>
                      <a:pt x="11" y="21"/>
                    </a:moveTo>
                    <a:cubicBezTo>
                      <a:pt x="49" y="21"/>
                      <a:pt x="49" y="21"/>
                      <a:pt x="49" y="21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11" y="25"/>
                      <a:pt x="11" y="25"/>
                      <a:pt x="11" y="25"/>
                    </a:cubicBezTo>
                    <a:lnTo>
                      <a:pt x="11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4" name="Freeform 181"/>
              <p:cNvSpPr>
                <a:spLocks noEditPoints="1"/>
              </p:cNvSpPr>
              <p:nvPr/>
            </p:nvSpPr>
            <p:spPr bwMode="auto">
              <a:xfrm>
                <a:off x="5695" y="1098"/>
                <a:ext cx="114" cy="113"/>
              </a:xfrm>
              <a:custGeom>
                <a:avLst/>
                <a:gdLst>
                  <a:gd name="T0" fmla="*/ 16 w 114"/>
                  <a:gd name="T1" fmla="*/ 56 h 113"/>
                  <a:gd name="T2" fmla="*/ 52 w 114"/>
                  <a:gd name="T3" fmla="*/ 56 h 113"/>
                  <a:gd name="T4" fmla="*/ 52 w 114"/>
                  <a:gd name="T5" fmla="*/ 32 h 113"/>
                  <a:gd name="T6" fmla="*/ 0 w 114"/>
                  <a:gd name="T7" fmla="*/ 32 h 113"/>
                  <a:gd name="T8" fmla="*/ 0 w 114"/>
                  <a:gd name="T9" fmla="*/ 22 h 113"/>
                  <a:gd name="T10" fmla="*/ 52 w 114"/>
                  <a:gd name="T11" fmla="*/ 22 h 113"/>
                  <a:gd name="T12" fmla="*/ 52 w 114"/>
                  <a:gd name="T13" fmla="*/ 0 h 113"/>
                  <a:gd name="T14" fmla="*/ 61 w 114"/>
                  <a:gd name="T15" fmla="*/ 0 h 113"/>
                  <a:gd name="T16" fmla="*/ 61 w 114"/>
                  <a:gd name="T17" fmla="*/ 22 h 113"/>
                  <a:gd name="T18" fmla="*/ 114 w 114"/>
                  <a:gd name="T19" fmla="*/ 22 h 113"/>
                  <a:gd name="T20" fmla="*/ 114 w 114"/>
                  <a:gd name="T21" fmla="*/ 32 h 113"/>
                  <a:gd name="T22" fmla="*/ 61 w 114"/>
                  <a:gd name="T23" fmla="*/ 32 h 113"/>
                  <a:gd name="T24" fmla="*/ 61 w 114"/>
                  <a:gd name="T25" fmla="*/ 56 h 113"/>
                  <a:gd name="T26" fmla="*/ 99 w 114"/>
                  <a:gd name="T27" fmla="*/ 56 h 113"/>
                  <a:gd name="T28" fmla="*/ 99 w 114"/>
                  <a:gd name="T29" fmla="*/ 113 h 113"/>
                  <a:gd name="T30" fmla="*/ 90 w 114"/>
                  <a:gd name="T31" fmla="*/ 113 h 113"/>
                  <a:gd name="T32" fmla="*/ 90 w 114"/>
                  <a:gd name="T33" fmla="*/ 105 h 113"/>
                  <a:gd name="T34" fmla="*/ 24 w 114"/>
                  <a:gd name="T35" fmla="*/ 105 h 113"/>
                  <a:gd name="T36" fmla="*/ 24 w 114"/>
                  <a:gd name="T37" fmla="*/ 113 h 113"/>
                  <a:gd name="T38" fmla="*/ 16 w 114"/>
                  <a:gd name="T39" fmla="*/ 113 h 113"/>
                  <a:gd name="T40" fmla="*/ 16 w 114"/>
                  <a:gd name="T41" fmla="*/ 56 h 113"/>
                  <a:gd name="T42" fmla="*/ 90 w 114"/>
                  <a:gd name="T43" fmla="*/ 64 h 113"/>
                  <a:gd name="T44" fmla="*/ 24 w 114"/>
                  <a:gd name="T45" fmla="*/ 64 h 113"/>
                  <a:gd name="T46" fmla="*/ 24 w 114"/>
                  <a:gd name="T47" fmla="*/ 96 h 113"/>
                  <a:gd name="T48" fmla="*/ 90 w 114"/>
                  <a:gd name="T49" fmla="*/ 96 h 113"/>
                  <a:gd name="T50" fmla="*/ 90 w 114"/>
                  <a:gd name="T51" fmla="*/ 64 h 11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4"/>
                  <a:gd name="T79" fmla="*/ 0 h 113"/>
                  <a:gd name="T80" fmla="*/ 114 w 114"/>
                  <a:gd name="T81" fmla="*/ 113 h 11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4" h="113">
                    <a:moveTo>
                      <a:pt x="16" y="56"/>
                    </a:moveTo>
                    <a:lnTo>
                      <a:pt x="52" y="56"/>
                    </a:lnTo>
                    <a:lnTo>
                      <a:pt x="52" y="32"/>
                    </a:lnTo>
                    <a:lnTo>
                      <a:pt x="0" y="32"/>
                    </a:lnTo>
                    <a:lnTo>
                      <a:pt x="0" y="22"/>
                    </a:lnTo>
                    <a:lnTo>
                      <a:pt x="52" y="22"/>
                    </a:lnTo>
                    <a:lnTo>
                      <a:pt x="52" y="0"/>
                    </a:lnTo>
                    <a:lnTo>
                      <a:pt x="61" y="0"/>
                    </a:lnTo>
                    <a:lnTo>
                      <a:pt x="61" y="22"/>
                    </a:lnTo>
                    <a:lnTo>
                      <a:pt x="114" y="22"/>
                    </a:lnTo>
                    <a:lnTo>
                      <a:pt x="114" y="32"/>
                    </a:lnTo>
                    <a:lnTo>
                      <a:pt x="61" y="32"/>
                    </a:lnTo>
                    <a:lnTo>
                      <a:pt x="61" y="56"/>
                    </a:lnTo>
                    <a:lnTo>
                      <a:pt x="99" y="56"/>
                    </a:lnTo>
                    <a:lnTo>
                      <a:pt x="99" y="113"/>
                    </a:lnTo>
                    <a:lnTo>
                      <a:pt x="90" y="113"/>
                    </a:lnTo>
                    <a:lnTo>
                      <a:pt x="90" y="105"/>
                    </a:lnTo>
                    <a:lnTo>
                      <a:pt x="24" y="105"/>
                    </a:lnTo>
                    <a:lnTo>
                      <a:pt x="24" y="113"/>
                    </a:lnTo>
                    <a:lnTo>
                      <a:pt x="16" y="113"/>
                    </a:lnTo>
                    <a:lnTo>
                      <a:pt x="16" y="56"/>
                    </a:lnTo>
                    <a:close/>
                    <a:moveTo>
                      <a:pt x="90" y="64"/>
                    </a:moveTo>
                    <a:lnTo>
                      <a:pt x="24" y="64"/>
                    </a:lnTo>
                    <a:lnTo>
                      <a:pt x="24" y="96"/>
                    </a:lnTo>
                    <a:lnTo>
                      <a:pt x="90" y="96"/>
                    </a:lnTo>
                    <a:lnTo>
                      <a:pt x="90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5" name="Freeform 182"/>
              <p:cNvSpPr>
                <a:spLocks noEditPoints="1"/>
              </p:cNvSpPr>
              <p:nvPr/>
            </p:nvSpPr>
            <p:spPr bwMode="auto">
              <a:xfrm>
                <a:off x="3539" y="1024"/>
                <a:ext cx="115" cy="115"/>
              </a:xfrm>
              <a:custGeom>
                <a:avLst/>
                <a:gdLst>
                  <a:gd name="T0" fmla="*/ 19 w 61"/>
                  <a:gd name="T1" fmla="*/ 41 h 61"/>
                  <a:gd name="T2" fmla="*/ 15 w 61"/>
                  <a:gd name="T3" fmla="*/ 23 h 61"/>
                  <a:gd name="T4" fmla="*/ 19 w 61"/>
                  <a:gd name="T5" fmla="*/ 41 h 61"/>
                  <a:gd name="T6" fmla="*/ 45 w 61"/>
                  <a:gd name="T7" fmla="*/ 23 h 61"/>
                  <a:gd name="T8" fmla="*/ 43 w 61"/>
                  <a:gd name="T9" fmla="*/ 41 h 61"/>
                  <a:gd name="T10" fmla="*/ 60 w 61"/>
                  <a:gd name="T11" fmla="*/ 49 h 61"/>
                  <a:gd name="T12" fmla="*/ 0 w 61"/>
                  <a:gd name="T13" fmla="*/ 41 h 61"/>
                  <a:gd name="T14" fmla="*/ 21 w 61"/>
                  <a:gd name="T15" fmla="*/ 79 h 61"/>
                  <a:gd name="T16" fmla="*/ 0 w 61"/>
                  <a:gd name="T17" fmla="*/ 98 h 61"/>
                  <a:gd name="T18" fmla="*/ 4 w 61"/>
                  <a:gd name="T19" fmla="*/ 62 h 61"/>
                  <a:gd name="T20" fmla="*/ 26 w 61"/>
                  <a:gd name="T21" fmla="*/ 51 h 61"/>
                  <a:gd name="T22" fmla="*/ 36 w 61"/>
                  <a:gd name="T23" fmla="*/ 62 h 61"/>
                  <a:gd name="T24" fmla="*/ 58 w 61"/>
                  <a:gd name="T25" fmla="*/ 70 h 61"/>
                  <a:gd name="T26" fmla="*/ 36 w 61"/>
                  <a:gd name="T27" fmla="*/ 100 h 61"/>
                  <a:gd name="T28" fmla="*/ 13 w 61"/>
                  <a:gd name="T29" fmla="*/ 113 h 61"/>
                  <a:gd name="T30" fmla="*/ 21 w 61"/>
                  <a:gd name="T31" fmla="*/ 104 h 61"/>
                  <a:gd name="T32" fmla="*/ 26 w 61"/>
                  <a:gd name="T33" fmla="*/ 70 h 61"/>
                  <a:gd name="T34" fmla="*/ 4 w 61"/>
                  <a:gd name="T35" fmla="*/ 62 h 61"/>
                  <a:gd name="T36" fmla="*/ 28 w 61"/>
                  <a:gd name="T37" fmla="*/ 15 h 61"/>
                  <a:gd name="T38" fmla="*/ 30 w 61"/>
                  <a:gd name="T39" fmla="*/ 0 h 61"/>
                  <a:gd name="T40" fmla="*/ 34 w 61"/>
                  <a:gd name="T41" fmla="*/ 15 h 61"/>
                  <a:gd name="T42" fmla="*/ 58 w 61"/>
                  <a:gd name="T43" fmla="*/ 21 h 61"/>
                  <a:gd name="T44" fmla="*/ 4 w 61"/>
                  <a:gd name="T45" fmla="*/ 15 h 61"/>
                  <a:gd name="T46" fmla="*/ 57 w 61"/>
                  <a:gd name="T47" fmla="*/ 92 h 61"/>
                  <a:gd name="T48" fmla="*/ 40 w 61"/>
                  <a:gd name="T49" fmla="*/ 81 h 61"/>
                  <a:gd name="T50" fmla="*/ 66 w 61"/>
                  <a:gd name="T51" fmla="*/ 11 h 61"/>
                  <a:gd name="T52" fmla="*/ 113 w 61"/>
                  <a:gd name="T53" fmla="*/ 15 h 61"/>
                  <a:gd name="T54" fmla="*/ 74 w 61"/>
                  <a:gd name="T55" fmla="*/ 45 h 61"/>
                  <a:gd name="T56" fmla="*/ 115 w 61"/>
                  <a:gd name="T57" fmla="*/ 53 h 61"/>
                  <a:gd name="T58" fmla="*/ 98 w 61"/>
                  <a:gd name="T59" fmla="*/ 115 h 61"/>
                  <a:gd name="T60" fmla="*/ 90 w 61"/>
                  <a:gd name="T61" fmla="*/ 53 h 61"/>
                  <a:gd name="T62" fmla="*/ 74 w 61"/>
                  <a:gd name="T63" fmla="*/ 58 h 61"/>
                  <a:gd name="T64" fmla="*/ 51 w 61"/>
                  <a:gd name="T65" fmla="*/ 107 h 61"/>
                  <a:gd name="T66" fmla="*/ 66 w 61"/>
                  <a:gd name="T67" fmla="*/ 11 h 6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1"/>
                  <a:gd name="T103" fmla="*/ 0 h 61"/>
                  <a:gd name="T104" fmla="*/ 61 w 61"/>
                  <a:gd name="T105" fmla="*/ 61 h 6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1" h="61">
                    <a:moveTo>
                      <a:pt x="0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8" y="19"/>
                      <a:pt x="7" y="17"/>
                      <a:pt x="5" y="15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0" y="14"/>
                      <a:pt x="11" y="16"/>
                      <a:pt x="14" y="19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0" y="19"/>
                      <a:pt x="23" y="15"/>
                      <a:pt x="24" y="12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7" y="17"/>
                      <a:pt x="25" y="20"/>
                      <a:pt x="23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0" y="26"/>
                      <a:pt x="0" y="26"/>
                      <a:pt x="0" y="26"/>
                    </a:cubicBezTo>
                    <a:lnTo>
                      <a:pt x="0" y="22"/>
                    </a:lnTo>
                    <a:close/>
                    <a:moveTo>
                      <a:pt x="7" y="40"/>
                    </a:moveTo>
                    <a:cubicBezTo>
                      <a:pt x="11" y="42"/>
                      <a:pt x="11" y="42"/>
                      <a:pt x="11" y="42"/>
                    </a:cubicBezTo>
                    <a:cubicBezTo>
                      <a:pt x="9" y="47"/>
                      <a:pt x="6" y="51"/>
                      <a:pt x="4" y="54"/>
                    </a:cubicBezTo>
                    <a:cubicBezTo>
                      <a:pt x="3" y="54"/>
                      <a:pt x="2" y="53"/>
                      <a:pt x="0" y="52"/>
                    </a:cubicBezTo>
                    <a:cubicBezTo>
                      <a:pt x="2" y="49"/>
                      <a:pt x="4" y="45"/>
                      <a:pt x="7" y="40"/>
                    </a:cubicBezTo>
                    <a:close/>
                    <a:moveTo>
                      <a:pt x="2" y="33"/>
                    </a:move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8"/>
                      <a:pt x="17" y="60"/>
                      <a:pt x="13" y="60"/>
                    </a:cubicBezTo>
                    <a:cubicBezTo>
                      <a:pt x="11" y="60"/>
                      <a:pt x="9" y="60"/>
                      <a:pt x="7" y="60"/>
                    </a:cubicBezTo>
                    <a:cubicBezTo>
                      <a:pt x="6" y="58"/>
                      <a:pt x="6" y="57"/>
                      <a:pt x="6" y="55"/>
                    </a:cubicBezTo>
                    <a:cubicBezTo>
                      <a:pt x="8" y="55"/>
                      <a:pt x="10" y="55"/>
                      <a:pt x="11" y="55"/>
                    </a:cubicBezTo>
                    <a:cubicBezTo>
                      <a:pt x="13" y="55"/>
                      <a:pt x="14" y="54"/>
                      <a:pt x="14" y="52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2" y="37"/>
                      <a:pt x="2" y="37"/>
                      <a:pt x="2" y="37"/>
                    </a:cubicBezTo>
                    <a:lnTo>
                      <a:pt x="2" y="33"/>
                    </a:lnTo>
                    <a:close/>
                    <a:moveTo>
                      <a:pt x="2" y="8"/>
                    </a:moveTo>
                    <a:cubicBezTo>
                      <a:pt x="15" y="8"/>
                      <a:pt x="15" y="8"/>
                      <a:pt x="15" y="8"/>
                    </a:cubicBezTo>
                    <a:cubicBezTo>
                      <a:pt x="14" y="6"/>
                      <a:pt x="13" y="4"/>
                      <a:pt x="12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2"/>
                      <a:pt x="19" y="4"/>
                      <a:pt x="20" y="7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2" y="11"/>
                      <a:pt x="2" y="11"/>
                      <a:pt x="2" y="11"/>
                    </a:cubicBezTo>
                    <a:lnTo>
                      <a:pt x="2" y="8"/>
                    </a:lnTo>
                    <a:close/>
                    <a:moveTo>
                      <a:pt x="24" y="40"/>
                    </a:moveTo>
                    <a:cubicBezTo>
                      <a:pt x="27" y="43"/>
                      <a:pt x="29" y="46"/>
                      <a:pt x="30" y="49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4" y="48"/>
                      <a:pt x="23" y="45"/>
                      <a:pt x="21" y="43"/>
                    </a:cubicBezTo>
                    <a:lnTo>
                      <a:pt x="24" y="40"/>
                    </a:lnTo>
                    <a:close/>
                    <a:moveTo>
                      <a:pt x="35" y="6"/>
                    </a:moveTo>
                    <a:cubicBezTo>
                      <a:pt x="43" y="6"/>
                      <a:pt x="51" y="5"/>
                      <a:pt x="58" y="3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51" y="9"/>
                      <a:pt x="45" y="10"/>
                      <a:pt x="39" y="10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44"/>
                      <a:pt x="36" y="54"/>
                      <a:pt x="30" y="61"/>
                    </a:cubicBezTo>
                    <a:cubicBezTo>
                      <a:pt x="29" y="60"/>
                      <a:pt x="28" y="58"/>
                      <a:pt x="27" y="57"/>
                    </a:cubicBezTo>
                    <a:cubicBezTo>
                      <a:pt x="32" y="51"/>
                      <a:pt x="35" y="43"/>
                      <a:pt x="35" y="31"/>
                    </a:cubicBezTo>
                    <a:lnTo>
                      <a:pt x="35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6" name="Freeform 183"/>
              <p:cNvSpPr>
                <a:spLocks noEditPoints="1"/>
              </p:cNvSpPr>
              <p:nvPr/>
            </p:nvSpPr>
            <p:spPr bwMode="auto">
              <a:xfrm>
                <a:off x="3657" y="1030"/>
                <a:ext cx="113" cy="107"/>
              </a:xfrm>
              <a:custGeom>
                <a:avLst/>
                <a:gdLst>
                  <a:gd name="T0" fmla="*/ 11 w 60"/>
                  <a:gd name="T1" fmla="*/ 83 h 57"/>
                  <a:gd name="T2" fmla="*/ 0 w 60"/>
                  <a:gd name="T3" fmla="*/ 69 h 57"/>
                  <a:gd name="T4" fmla="*/ 11 w 60"/>
                  <a:gd name="T5" fmla="*/ 62 h 57"/>
                  <a:gd name="T6" fmla="*/ 17 w 60"/>
                  <a:gd name="T7" fmla="*/ 53 h 57"/>
                  <a:gd name="T8" fmla="*/ 26 w 60"/>
                  <a:gd name="T9" fmla="*/ 62 h 57"/>
                  <a:gd name="T10" fmla="*/ 17 w 60"/>
                  <a:gd name="T11" fmla="*/ 69 h 57"/>
                  <a:gd name="T12" fmla="*/ 28 w 60"/>
                  <a:gd name="T13" fmla="*/ 79 h 57"/>
                  <a:gd name="T14" fmla="*/ 0 w 60"/>
                  <a:gd name="T15" fmla="*/ 92 h 57"/>
                  <a:gd name="T16" fmla="*/ 6 w 60"/>
                  <a:gd name="T17" fmla="*/ 21 h 57"/>
                  <a:gd name="T18" fmla="*/ 30 w 60"/>
                  <a:gd name="T19" fmla="*/ 8 h 57"/>
                  <a:gd name="T20" fmla="*/ 4 w 60"/>
                  <a:gd name="T21" fmla="*/ 0 h 57"/>
                  <a:gd name="T22" fmla="*/ 38 w 60"/>
                  <a:gd name="T23" fmla="*/ 32 h 57"/>
                  <a:gd name="T24" fmla="*/ 30 w 60"/>
                  <a:gd name="T25" fmla="*/ 28 h 57"/>
                  <a:gd name="T26" fmla="*/ 11 w 60"/>
                  <a:gd name="T27" fmla="*/ 41 h 57"/>
                  <a:gd name="T28" fmla="*/ 38 w 60"/>
                  <a:gd name="T29" fmla="*/ 90 h 57"/>
                  <a:gd name="T30" fmla="*/ 9 w 60"/>
                  <a:gd name="T31" fmla="*/ 107 h 57"/>
                  <a:gd name="T32" fmla="*/ 21 w 60"/>
                  <a:gd name="T33" fmla="*/ 99 h 57"/>
                  <a:gd name="T34" fmla="*/ 30 w 60"/>
                  <a:gd name="T35" fmla="*/ 49 h 57"/>
                  <a:gd name="T36" fmla="*/ 6 w 60"/>
                  <a:gd name="T37" fmla="*/ 21 h 57"/>
                  <a:gd name="T38" fmla="*/ 113 w 60"/>
                  <a:gd name="T39" fmla="*/ 99 h 57"/>
                  <a:gd name="T40" fmla="*/ 40 w 60"/>
                  <a:gd name="T41" fmla="*/ 105 h 57"/>
                  <a:gd name="T42" fmla="*/ 41 w 60"/>
                  <a:gd name="T43" fmla="*/ 49 h 57"/>
                  <a:gd name="T44" fmla="*/ 113 w 60"/>
                  <a:gd name="T45" fmla="*/ 56 h 57"/>
                  <a:gd name="T46" fmla="*/ 41 w 60"/>
                  <a:gd name="T47" fmla="*/ 49 h 57"/>
                  <a:gd name="T48" fmla="*/ 111 w 60"/>
                  <a:gd name="T49" fmla="*/ 0 h 57"/>
                  <a:gd name="T50" fmla="*/ 43 w 60"/>
                  <a:gd name="T51" fmla="*/ 8 h 57"/>
                  <a:gd name="T52" fmla="*/ 100 w 60"/>
                  <a:gd name="T53" fmla="*/ 45 h 57"/>
                  <a:gd name="T54" fmla="*/ 55 w 60"/>
                  <a:gd name="T55" fmla="*/ 43 h 57"/>
                  <a:gd name="T56" fmla="*/ 47 w 60"/>
                  <a:gd name="T57" fmla="*/ 45 h 57"/>
                  <a:gd name="T58" fmla="*/ 107 w 60"/>
                  <a:gd name="T59" fmla="*/ 13 h 57"/>
                  <a:gd name="T60" fmla="*/ 100 w 60"/>
                  <a:gd name="T61" fmla="*/ 45 h 57"/>
                  <a:gd name="T62" fmla="*/ 100 w 60"/>
                  <a:gd name="T63" fmla="*/ 92 h 57"/>
                  <a:gd name="T64" fmla="*/ 55 w 60"/>
                  <a:gd name="T65" fmla="*/ 94 h 57"/>
                  <a:gd name="T66" fmla="*/ 47 w 60"/>
                  <a:gd name="T67" fmla="*/ 62 h 57"/>
                  <a:gd name="T68" fmla="*/ 107 w 60"/>
                  <a:gd name="T69" fmla="*/ 94 h 57"/>
                  <a:gd name="T70" fmla="*/ 55 w 60"/>
                  <a:gd name="T71" fmla="*/ 26 h 57"/>
                  <a:gd name="T72" fmla="*/ 73 w 60"/>
                  <a:gd name="T73" fmla="*/ 19 h 57"/>
                  <a:gd name="T74" fmla="*/ 55 w 60"/>
                  <a:gd name="T75" fmla="*/ 26 h 57"/>
                  <a:gd name="T76" fmla="*/ 73 w 60"/>
                  <a:gd name="T77" fmla="*/ 38 h 57"/>
                  <a:gd name="T78" fmla="*/ 55 w 60"/>
                  <a:gd name="T79" fmla="*/ 30 h 57"/>
                  <a:gd name="T80" fmla="*/ 55 w 60"/>
                  <a:gd name="T81" fmla="*/ 75 h 57"/>
                  <a:gd name="T82" fmla="*/ 73 w 60"/>
                  <a:gd name="T83" fmla="*/ 68 h 57"/>
                  <a:gd name="T84" fmla="*/ 55 w 60"/>
                  <a:gd name="T85" fmla="*/ 75 h 57"/>
                  <a:gd name="T86" fmla="*/ 73 w 60"/>
                  <a:gd name="T87" fmla="*/ 86 h 57"/>
                  <a:gd name="T88" fmla="*/ 55 w 60"/>
                  <a:gd name="T89" fmla="*/ 79 h 57"/>
                  <a:gd name="T90" fmla="*/ 100 w 60"/>
                  <a:gd name="T91" fmla="*/ 19 h 57"/>
                  <a:gd name="T92" fmla="*/ 81 w 60"/>
                  <a:gd name="T93" fmla="*/ 26 h 57"/>
                  <a:gd name="T94" fmla="*/ 100 w 60"/>
                  <a:gd name="T95" fmla="*/ 19 h 57"/>
                  <a:gd name="T96" fmla="*/ 100 w 60"/>
                  <a:gd name="T97" fmla="*/ 38 h 57"/>
                  <a:gd name="T98" fmla="*/ 81 w 60"/>
                  <a:gd name="T99" fmla="*/ 30 h 57"/>
                  <a:gd name="T100" fmla="*/ 100 w 60"/>
                  <a:gd name="T101" fmla="*/ 68 h 57"/>
                  <a:gd name="T102" fmla="*/ 81 w 60"/>
                  <a:gd name="T103" fmla="*/ 75 h 57"/>
                  <a:gd name="T104" fmla="*/ 100 w 60"/>
                  <a:gd name="T105" fmla="*/ 68 h 57"/>
                  <a:gd name="T106" fmla="*/ 100 w 60"/>
                  <a:gd name="T107" fmla="*/ 86 h 57"/>
                  <a:gd name="T108" fmla="*/ 81 w 60"/>
                  <a:gd name="T109" fmla="*/ 79 h 5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60"/>
                  <a:gd name="T166" fmla="*/ 0 h 57"/>
                  <a:gd name="T167" fmla="*/ 60 w 60"/>
                  <a:gd name="T168" fmla="*/ 57 h 57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60" h="57">
                    <a:moveTo>
                      <a:pt x="0" y="45"/>
                    </a:moveTo>
                    <a:cubicBezTo>
                      <a:pt x="2" y="45"/>
                      <a:pt x="4" y="44"/>
                      <a:pt x="6" y="44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1" y="43"/>
                      <a:pt x="13" y="42"/>
                      <a:pt x="15" y="42"/>
                    </a:cubicBezTo>
                    <a:cubicBezTo>
                      <a:pt x="15" y="43"/>
                      <a:pt x="15" y="45"/>
                      <a:pt x="15" y="46"/>
                    </a:cubicBezTo>
                    <a:cubicBezTo>
                      <a:pt x="13" y="46"/>
                      <a:pt x="8" y="47"/>
                      <a:pt x="0" y="49"/>
                    </a:cubicBezTo>
                    <a:lnTo>
                      <a:pt x="0" y="45"/>
                    </a:lnTo>
                    <a:close/>
                    <a:moveTo>
                      <a:pt x="3" y="11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0" y="29"/>
                      <a:pt x="20" y="38"/>
                      <a:pt x="20" y="48"/>
                    </a:cubicBezTo>
                    <a:cubicBezTo>
                      <a:pt x="20" y="54"/>
                      <a:pt x="17" y="57"/>
                      <a:pt x="13" y="57"/>
                    </a:cubicBezTo>
                    <a:cubicBezTo>
                      <a:pt x="10" y="57"/>
                      <a:pt x="8" y="57"/>
                      <a:pt x="5" y="57"/>
                    </a:cubicBezTo>
                    <a:cubicBezTo>
                      <a:pt x="5" y="56"/>
                      <a:pt x="5" y="54"/>
                      <a:pt x="4" y="52"/>
                    </a:cubicBezTo>
                    <a:cubicBezTo>
                      <a:pt x="7" y="53"/>
                      <a:pt x="10" y="53"/>
                      <a:pt x="11" y="53"/>
                    </a:cubicBezTo>
                    <a:cubicBezTo>
                      <a:pt x="14" y="53"/>
                      <a:pt x="16" y="51"/>
                      <a:pt x="16" y="48"/>
                    </a:cubicBezTo>
                    <a:cubicBezTo>
                      <a:pt x="16" y="41"/>
                      <a:pt x="16" y="33"/>
                      <a:pt x="16" y="26"/>
                    </a:cubicBezTo>
                    <a:cubicBezTo>
                      <a:pt x="2" y="26"/>
                      <a:pt x="2" y="26"/>
                      <a:pt x="2" y="26"/>
                    </a:cubicBezTo>
                    <a:lnTo>
                      <a:pt x="3" y="11"/>
                    </a:lnTo>
                    <a:close/>
                    <a:moveTo>
                      <a:pt x="21" y="53"/>
                    </a:moveTo>
                    <a:cubicBezTo>
                      <a:pt x="60" y="53"/>
                      <a:pt x="60" y="53"/>
                      <a:pt x="60" y="53"/>
                    </a:cubicBezTo>
                    <a:cubicBezTo>
                      <a:pt x="60" y="56"/>
                      <a:pt x="60" y="56"/>
                      <a:pt x="60" y="56"/>
                    </a:cubicBezTo>
                    <a:cubicBezTo>
                      <a:pt x="21" y="56"/>
                      <a:pt x="21" y="56"/>
                      <a:pt x="21" y="56"/>
                    </a:cubicBezTo>
                    <a:lnTo>
                      <a:pt x="21" y="53"/>
                    </a:lnTo>
                    <a:close/>
                    <a:moveTo>
                      <a:pt x="22" y="26"/>
                    </a:move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22" y="30"/>
                      <a:pt x="22" y="30"/>
                      <a:pt x="22" y="30"/>
                    </a:cubicBezTo>
                    <a:lnTo>
                      <a:pt x="22" y="26"/>
                    </a:lnTo>
                    <a:close/>
                    <a:moveTo>
                      <a:pt x="23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23" y="4"/>
                      <a:pt x="23" y="4"/>
                      <a:pt x="23" y="4"/>
                    </a:cubicBezTo>
                    <a:lnTo>
                      <a:pt x="23" y="0"/>
                    </a:lnTo>
                    <a:close/>
                    <a:moveTo>
                      <a:pt x="53" y="24"/>
                    </a:moveTo>
                    <a:cubicBezTo>
                      <a:pt x="53" y="23"/>
                      <a:pt x="53" y="23"/>
                      <a:pt x="53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7" y="24"/>
                      <a:pt x="57" y="24"/>
                      <a:pt x="57" y="24"/>
                    </a:cubicBezTo>
                    <a:lnTo>
                      <a:pt x="53" y="24"/>
                    </a:lnTo>
                    <a:close/>
                    <a:moveTo>
                      <a:pt x="53" y="50"/>
                    </a:moveTo>
                    <a:cubicBezTo>
                      <a:pt x="53" y="49"/>
                      <a:pt x="53" y="49"/>
                      <a:pt x="53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50"/>
                      <a:pt x="57" y="50"/>
                      <a:pt x="57" y="50"/>
                    </a:cubicBezTo>
                    <a:lnTo>
                      <a:pt x="53" y="50"/>
                    </a:lnTo>
                    <a:close/>
                    <a:moveTo>
                      <a:pt x="29" y="14"/>
                    </a:move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29" y="10"/>
                      <a:pt x="29" y="10"/>
                      <a:pt x="29" y="10"/>
                    </a:cubicBezTo>
                    <a:lnTo>
                      <a:pt x="29" y="14"/>
                    </a:lnTo>
                    <a:close/>
                    <a:moveTo>
                      <a:pt x="29" y="20"/>
                    </a:move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29" y="16"/>
                      <a:pt x="29" y="16"/>
                      <a:pt x="29" y="16"/>
                    </a:cubicBezTo>
                    <a:lnTo>
                      <a:pt x="29" y="20"/>
                    </a:lnTo>
                    <a:close/>
                    <a:moveTo>
                      <a:pt x="29" y="40"/>
                    </a:move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29" y="36"/>
                      <a:pt x="29" y="36"/>
                      <a:pt x="29" y="36"/>
                    </a:cubicBezTo>
                    <a:lnTo>
                      <a:pt x="29" y="40"/>
                    </a:lnTo>
                    <a:close/>
                    <a:moveTo>
                      <a:pt x="29" y="46"/>
                    </a:move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29" y="42"/>
                      <a:pt x="29" y="42"/>
                      <a:pt x="29" y="42"/>
                    </a:cubicBezTo>
                    <a:lnTo>
                      <a:pt x="29" y="46"/>
                    </a:lnTo>
                    <a:close/>
                    <a:moveTo>
                      <a:pt x="53" y="10"/>
                    </a:move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53" y="14"/>
                      <a:pt x="53" y="14"/>
                      <a:pt x="53" y="14"/>
                    </a:cubicBezTo>
                    <a:lnTo>
                      <a:pt x="53" y="10"/>
                    </a:lnTo>
                    <a:close/>
                    <a:moveTo>
                      <a:pt x="43" y="20"/>
                    </a:moveTo>
                    <a:cubicBezTo>
                      <a:pt x="53" y="20"/>
                      <a:pt x="53" y="20"/>
                      <a:pt x="53" y="20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43" y="16"/>
                      <a:pt x="43" y="16"/>
                      <a:pt x="43" y="16"/>
                    </a:cubicBezTo>
                    <a:lnTo>
                      <a:pt x="43" y="20"/>
                    </a:lnTo>
                    <a:close/>
                    <a:moveTo>
                      <a:pt x="53" y="36"/>
                    </a:moveTo>
                    <a:cubicBezTo>
                      <a:pt x="43" y="36"/>
                      <a:pt x="43" y="36"/>
                      <a:pt x="43" y="36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53" y="40"/>
                      <a:pt x="53" y="40"/>
                      <a:pt x="53" y="40"/>
                    </a:cubicBezTo>
                    <a:lnTo>
                      <a:pt x="53" y="36"/>
                    </a:lnTo>
                    <a:close/>
                    <a:moveTo>
                      <a:pt x="43" y="46"/>
                    </a:moveTo>
                    <a:cubicBezTo>
                      <a:pt x="53" y="46"/>
                      <a:pt x="53" y="46"/>
                      <a:pt x="53" y="46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43" y="42"/>
                      <a:pt x="43" y="42"/>
                      <a:pt x="43" y="42"/>
                    </a:cubicBezTo>
                    <a:lnTo>
                      <a:pt x="43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7" name="Freeform 184"/>
              <p:cNvSpPr>
                <a:spLocks noEditPoints="1"/>
              </p:cNvSpPr>
              <p:nvPr/>
            </p:nvSpPr>
            <p:spPr bwMode="auto">
              <a:xfrm>
                <a:off x="3776" y="1024"/>
                <a:ext cx="112" cy="115"/>
              </a:xfrm>
              <a:custGeom>
                <a:avLst/>
                <a:gdLst>
                  <a:gd name="T0" fmla="*/ 35 w 60"/>
                  <a:gd name="T1" fmla="*/ 66 h 61"/>
                  <a:gd name="T2" fmla="*/ 4 w 60"/>
                  <a:gd name="T3" fmla="*/ 79 h 61"/>
                  <a:gd name="T4" fmla="*/ 19 w 60"/>
                  <a:gd name="T5" fmla="*/ 47 h 61"/>
                  <a:gd name="T6" fmla="*/ 0 w 60"/>
                  <a:gd name="T7" fmla="*/ 40 h 61"/>
                  <a:gd name="T8" fmla="*/ 28 w 60"/>
                  <a:gd name="T9" fmla="*/ 4 h 61"/>
                  <a:gd name="T10" fmla="*/ 22 w 60"/>
                  <a:gd name="T11" fmla="*/ 40 h 61"/>
                  <a:gd name="T12" fmla="*/ 39 w 60"/>
                  <a:gd name="T13" fmla="*/ 26 h 61"/>
                  <a:gd name="T14" fmla="*/ 0 w 60"/>
                  <a:gd name="T15" fmla="*/ 98 h 61"/>
                  <a:gd name="T16" fmla="*/ 39 w 60"/>
                  <a:gd name="T17" fmla="*/ 100 h 61"/>
                  <a:gd name="T18" fmla="*/ 0 w 60"/>
                  <a:gd name="T19" fmla="*/ 98 h 61"/>
                  <a:gd name="T20" fmla="*/ 58 w 60"/>
                  <a:gd name="T21" fmla="*/ 0 h 61"/>
                  <a:gd name="T22" fmla="*/ 58 w 60"/>
                  <a:gd name="T23" fmla="*/ 23 h 61"/>
                  <a:gd name="T24" fmla="*/ 110 w 60"/>
                  <a:gd name="T25" fmla="*/ 30 h 61"/>
                  <a:gd name="T26" fmla="*/ 86 w 60"/>
                  <a:gd name="T27" fmla="*/ 47 h 61"/>
                  <a:gd name="T28" fmla="*/ 110 w 60"/>
                  <a:gd name="T29" fmla="*/ 57 h 61"/>
                  <a:gd name="T30" fmla="*/ 86 w 60"/>
                  <a:gd name="T31" fmla="*/ 74 h 61"/>
                  <a:gd name="T32" fmla="*/ 110 w 60"/>
                  <a:gd name="T33" fmla="*/ 81 h 61"/>
                  <a:gd name="T34" fmla="*/ 86 w 60"/>
                  <a:gd name="T35" fmla="*/ 98 h 61"/>
                  <a:gd name="T36" fmla="*/ 112 w 60"/>
                  <a:gd name="T37" fmla="*/ 107 h 61"/>
                  <a:gd name="T38" fmla="*/ 54 w 60"/>
                  <a:gd name="T39" fmla="*/ 115 h 61"/>
                  <a:gd name="T40" fmla="*/ 45 w 60"/>
                  <a:gd name="T41" fmla="*/ 45 h 61"/>
                  <a:gd name="T42" fmla="*/ 32 w 60"/>
                  <a:gd name="T43" fmla="*/ 47 h 61"/>
                  <a:gd name="T44" fmla="*/ 77 w 60"/>
                  <a:gd name="T45" fmla="*/ 47 h 61"/>
                  <a:gd name="T46" fmla="*/ 54 w 60"/>
                  <a:gd name="T47" fmla="*/ 30 h 61"/>
                  <a:gd name="T48" fmla="*/ 54 w 60"/>
                  <a:gd name="T49" fmla="*/ 74 h 61"/>
                  <a:gd name="T50" fmla="*/ 77 w 60"/>
                  <a:gd name="T51" fmla="*/ 57 h 61"/>
                  <a:gd name="T52" fmla="*/ 54 w 60"/>
                  <a:gd name="T53" fmla="*/ 74 h 61"/>
                  <a:gd name="T54" fmla="*/ 77 w 60"/>
                  <a:gd name="T55" fmla="*/ 98 h 61"/>
                  <a:gd name="T56" fmla="*/ 54 w 60"/>
                  <a:gd name="T57" fmla="*/ 81 h 61"/>
                  <a:gd name="T58" fmla="*/ 73 w 60"/>
                  <a:gd name="T59" fmla="*/ 6 h 61"/>
                  <a:gd name="T60" fmla="*/ 91 w 60"/>
                  <a:gd name="T61" fmla="*/ 17 h 61"/>
                  <a:gd name="T62" fmla="*/ 73 w 60"/>
                  <a:gd name="T63" fmla="*/ 6 h 6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0"/>
                  <a:gd name="T97" fmla="*/ 0 h 61"/>
                  <a:gd name="T98" fmla="*/ 60 w 60"/>
                  <a:gd name="T99" fmla="*/ 61 h 6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0" h="61">
                    <a:moveTo>
                      <a:pt x="7" y="37"/>
                    </a:moveTo>
                    <a:cubicBezTo>
                      <a:pt x="11" y="36"/>
                      <a:pt x="15" y="36"/>
                      <a:pt x="19" y="35"/>
                    </a:cubicBezTo>
                    <a:cubicBezTo>
                      <a:pt x="19" y="37"/>
                      <a:pt x="19" y="39"/>
                      <a:pt x="19" y="40"/>
                    </a:cubicBezTo>
                    <a:cubicBezTo>
                      <a:pt x="11" y="41"/>
                      <a:pt x="6" y="42"/>
                      <a:pt x="2" y="42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3" y="36"/>
                      <a:pt x="6" y="31"/>
                      <a:pt x="10" y="25"/>
                    </a:cubicBezTo>
                    <a:cubicBezTo>
                      <a:pt x="6" y="25"/>
                      <a:pt x="3" y="25"/>
                      <a:pt x="1" y="2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4" y="15"/>
                      <a:pt x="7" y="8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1" y="9"/>
                      <a:pt x="8" y="16"/>
                      <a:pt x="5" y="21"/>
                    </a:cubicBezTo>
                    <a:cubicBezTo>
                      <a:pt x="6" y="21"/>
                      <a:pt x="9" y="21"/>
                      <a:pt x="12" y="21"/>
                    </a:cubicBezTo>
                    <a:cubicBezTo>
                      <a:pt x="13" y="18"/>
                      <a:pt x="15" y="15"/>
                      <a:pt x="16" y="12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15" y="24"/>
                      <a:pt x="10" y="32"/>
                      <a:pt x="7" y="37"/>
                    </a:cubicBezTo>
                    <a:close/>
                    <a:moveTo>
                      <a:pt x="0" y="52"/>
                    </a:moveTo>
                    <a:cubicBezTo>
                      <a:pt x="7" y="51"/>
                      <a:pt x="14" y="50"/>
                      <a:pt x="21" y="48"/>
                    </a:cubicBezTo>
                    <a:cubicBezTo>
                      <a:pt x="21" y="50"/>
                      <a:pt x="21" y="51"/>
                      <a:pt x="21" y="53"/>
                    </a:cubicBezTo>
                    <a:cubicBezTo>
                      <a:pt x="13" y="54"/>
                      <a:pt x="6" y="56"/>
                      <a:pt x="1" y="57"/>
                    </a:cubicBezTo>
                    <a:lnTo>
                      <a:pt x="0" y="52"/>
                    </a:lnTo>
                    <a:close/>
                    <a:moveTo>
                      <a:pt x="17" y="25"/>
                    </a:moveTo>
                    <a:cubicBezTo>
                      <a:pt x="23" y="18"/>
                      <a:pt x="27" y="10"/>
                      <a:pt x="31" y="0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4" y="6"/>
                      <a:pt x="32" y="9"/>
                      <a:pt x="31" y="12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4" y="61"/>
                      <a:pt x="24" y="61"/>
                      <a:pt x="24" y="61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3" y="26"/>
                      <a:pt x="22" y="28"/>
                      <a:pt x="21" y="29"/>
                    </a:cubicBezTo>
                    <a:cubicBezTo>
                      <a:pt x="20" y="28"/>
                      <a:pt x="19" y="27"/>
                      <a:pt x="17" y="25"/>
                    </a:cubicBezTo>
                    <a:close/>
                    <a:moveTo>
                      <a:pt x="29" y="25"/>
                    </a:moveTo>
                    <a:cubicBezTo>
                      <a:pt x="41" y="25"/>
                      <a:pt x="41" y="25"/>
                      <a:pt x="41" y="25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29" y="16"/>
                      <a:pt x="29" y="16"/>
                      <a:pt x="29" y="16"/>
                    </a:cubicBezTo>
                    <a:lnTo>
                      <a:pt x="29" y="25"/>
                    </a:lnTo>
                    <a:close/>
                    <a:moveTo>
                      <a:pt x="29" y="39"/>
                    </a:moveTo>
                    <a:cubicBezTo>
                      <a:pt x="41" y="39"/>
                      <a:pt x="41" y="39"/>
                      <a:pt x="41" y="39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29" y="30"/>
                      <a:pt x="29" y="30"/>
                      <a:pt x="29" y="30"/>
                    </a:cubicBezTo>
                    <a:lnTo>
                      <a:pt x="29" y="39"/>
                    </a:lnTo>
                    <a:close/>
                    <a:moveTo>
                      <a:pt x="29" y="52"/>
                    </a:moveTo>
                    <a:cubicBezTo>
                      <a:pt x="41" y="52"/>
                      <a:pt x="41" y="52"/>
                      <a:pt x="41" y="52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29" y="43"/>
                      <a:pt x="29" y="43"/>
                      <a:pt x="29" y="43"/>
                    </a:cubicBezTo>
                    <a:lnTo>
                      <a:pt x="29" y="52"/>
                    </a:lnTo>
                    <a:close/>
                    <a:moveTo>
                      <a:pt x="39" y="3"/>
                    </a:moveTo>
                    <a:cubicBezTo>
                      <a:pt x="43" y="1"/>
                      <a:pt x="43" y="1"/>
                      <a:pt x="43" y="1"/>
                    </a:cubicBezTo>
                    <a:cubicBezTo>
                      <a:pt x="45" y="4"/>
                      <a:pt x="47" y="6"/>
                      <a:pt x="49" y="9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3" y="9"/>
                      <a:pt x="41" y="6"/>
                      <a:pt x="39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8" name="Freeform 185"/>
              <p:cNvSpPr>
                <a:spLocks noEditPoints="1"/>
              </p:cNvSpPr>
              <p:nvPr/>
            </p:nvSpPr>
            <p:spPr bwMode="auto">
              <a:xfrm>
                <a:off x="3894" y="1032"/>
                <a:ext cx="113" cy="107"/>
              </a:xfrm>
              <a:custGeom>
                <a:avLst/>
                <a:gdLst>
                  <a:gd name="T0" fmla="*/ 0 w 113"/>
                  <a:gd name="T1" fmla="*/ 45 h 107"/>
                  <a:gd name="T2" fmla="*/ 28 w 113"/>
                  <a:gd name="T3" fmla="*/ 45 h 107"/>
                  <a:gd name="T4" fmla="*/ 32 w 113"/>
                  <a:gd name="T5" fmla="*/ 28 h 107"/>
                  <a:gd name="T6" fmla="*/ 9 w 113"/>
                  <a:gd name="T7" fmla="*/ 28 h 107"/>
                  <a:gd name="T8" fmla="*/ 9 w 113"/>
                  <a:gd name="T9" fmla="*/ 21 h 107"/>
                  <a:gd name="T10" fmla="*/ 34 w 113"/>
                  <a:gd name="T11" fmla="*/ 21 h 107"/>
                  <a:gd name="T12" fmla="*/ 37 w 113"/>
                  <a:gd name="T13" fmla="*/ 7 h 107"/>
                  <a:gd name="T14" fmla="*/ 4 w 113"/>
                  <a:gd name="T15" fmla="*/ 7 h 107"/>
                  <a:gd name="T16" fmla="*/ 4 w 113"/>
                  <a:gd name="T17" fmla="*/ 0 h 107"/>
                  <a:gd name="T18" fmla="*/ 107 w 113"/>
                  <a:gd name="T19" fmla="*/ 0 h 107"/>
                  <a:gd name="T20" fmla="*/ 107 w 113"/>
                  <a:gd name="T21" fmla="*/ 7 h 107"/>
                  <a:gd name="T22" fmla="*/ 47 w 113"/>
                  <a:gd name="T23" fmla="*/ 7 h 107"/>
                  <a:gd name="T24" fmla="*/ 43 w 113"/>
                  <a:gd name="T25" fmla="*/ 21 h 107"/>
                  <a:gd name="T26" fmla="*/ 92 w 113"/>
                  <a:gd name="T27" fmla="*/ 21 h 107"/>
                  <a:gd name="T28" fmla="*/ 92 w 113"/>
                  <a:gd name="T29" fmla="*/ 45 h 107"/>
                  <a:gd name="T30" fmla="*/ 113 w 113"/>
                  <a:gd name="T31" fmla="*/ 45 h 107"/>
                  <a:gd name="T32" fmla="*/ 113 w 113"/>
                  <a:gd name="T33" fmla="*/ 53 h 107"/>
                  <a:gd name="T34" fmla="*/ 0 w 113"/>
                  <a:gd name="T35" fmla="*/ 53 h 107"/>
                  <a:gd name="T36" fmla="*/ 0 w 113"/>
                  <a:gd name="T37" fmla="*/ 45 h 107"/>
                  <a:gd name="T38" fmla="*/ 17 w 113"/>
                  <a:gd name="T39" fmla="*/ 64 h 107"/>
                  <a:gd name="T40" fmla="*/ 98 w 113"/>
                  <a:gd name="T41" fmla="*/ 64 h 107"/>
                  <a:gd name="T42" fmla="*/ 98 w 113"/>
                  <a:gd name="T43" fmla="*/ 107 h 107"/>
                  <a:gd name="T44" fmla="*/ 88 w 113"/>
                  <a:gd name="T45" fmla="*/ 107 h 107"/>
                  <a:gd name="T46" fmla="*/ 88 w 113"/>
                  <a:gd name="T47" fmla="*/ 100 h 107"/>
                  <a:gd name="T48" fmla="*/ 24 w 113"/>
                  <a:gd name="T49" fmla="*/ 100 h 107"/>
                  <a:gd name="T50" fmla="*/ 24 w 113"/>
                  <a:gd name="T51" fmla="*/ 107 h 107"/>
                  <a:gd name="T52" fmla="*/ 17 w 113"/>
                  <a:gd name="T53" fmla="*/ 107 h 107"/>
                  <a:gd name="T54" fmla="*/ 17 w 113"/>
                  <a:gd name="T55" fmla="*/ 64 h 107"/>
                  <a:gd name="T56" fmla="*/ 88 w 113"/>
                  <a:gd name="T57" fmla="*/ 73 h 107"/>
                  <a:gd name="T58" fmla="*/ 24 w 113"/>
                  <a:gd name="T59" fmla="*/ 73 h 107"/>
                  <a:gd name="T60" fmla="*/ 24 w 113"/>
                  <a:gd name="T61" fmla="*/ 92 h 107"/>
                  <a:gd name="T62" fmla="*/ 88 w 113"/>
                  <a:gd name="T63" fmla="*/ 92 h 107"/>
                  <a:gd name="T64" fmla="*/ 88 w 113"/>
                  <a:gd name="T65" fmla="*/ 73 h 107"/>
                  <a:gd name="T66" fmla="*/ 84 w 113"/>
                  <a:gd name="T67" fmla="*/ 28 h 107"/>
                  <a:gd name="T68" fmla="*/ 41 w 113"/>
                  <a:gd name="T69" fmla="*/ 28 h 107"/>
                  <a:gd name="T70" fmla="*/ 37 w 113"/>
                  <a:gd name="T71" fmla="*/ 45 h 107"/>
                  <a:gd name="T72" fmla="*/ 84 w 113"/>
                  <a:gd name="T73" fmla="*/ 45 h 107"/>
                  <a:gd name="T74" fmla="*/ 84 w 113"/>
                  <a:gd name="T75" fmla="*/ 28 h 10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13"/>
                  <a:gd name="T115" fmla="*/ 0 h 107"/>
                  <a:gd name="T116" fmla="*/ 113 w 113"/>
                  <a:gd name="T117" fmla="*/ 107 h 10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13" h="107">
                    <a:moveTo>
                      <a:pt x="0" y="45"/>
                    </a:moveTo>
                    <a:lnTo>
                      <a:pt x="28" y="45"/>
                    </a:lnTo>
                    <a:lnTo>
                      <a:pt x="32" y="28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34" y="21"/>
                    </a:lnTo>
                    <a:lnTo>
                      <a:pt x="37" y="7"/>
                    </a:lnTo>
                    <a:lnTo>
                      <a:pt x="4" y="7"/>
                    </a:lnTo>
                    <a:lnTo>
                      <a:pt x="4" y="0"/>
                    </a:lnTo>
                    <a:lnTo>
                      <a:pt x="107" y="0"/>
                    </a:lnTo>
                    <a:lnTo>
                      <a:pt x="107" y="7"/>
                    </a:lnTo>
                    <a:lnTo>
                      <a:pt x="47" y="7"/>
                    </a:lnTo>
                    <a:lnTo>
                      <a:pt x="43" y="21"/>
                    </a:lnTo>
                    <a:lnTo>
                      <a:pt x="92" y="21"/>
                    </a:lnTo>
                    <a:lnTo>
                      <a:pt x="92" y="45"/>
                    </a:lnTo>
                    <a:lnTo>
                      <a:pt x="113" y="45"/>
                    </a:lnTo>
                    <a:lnTo>
                      <a:pt x="113" y="53"/>
                    </a:lnTo>
                    <a:lnTo>
                      <a:pt x="0" y="53"/>
                    </a:lnTo>
                    <a:lnTo>
                      <a:pt x="0" y="45"/>
                    </a:lnTo>
                    <a:close/>
                    <a:moveTo>
                      <a:pt x="17" y="64"/>
                    </a:moveTo>
                    <a:lnTo>
                      <a:pt x="98" y="64"/>
                    </a:lnTo>
                    <a:lnTo>
                      <a:pt x="98" y="107"/>
                    </a:lnTo>
                    <a:lnTo>
                      <a:pt x="88" y="107"/>
                    </a:lnTo>
                    <a:lnTo>
                      <a:pt x="88" y="100"/>
                    </a:lnTo>
                    <a:lnTo>
                      <a:pt x="24" y="100"/>
                    </a:lnTo>
                    <a:lnTo>
                      <a:pt x="24" y="107"/>
                    </a:lnTo>
                    <a:lnTo>
                      <a:pt x="17" y="107"/>
                    </a:lnTo>
                    <a:lnTo>
                      <a:pt x="17" y="64"/>
                    </a:lnTo>
                    <a:close/>
                    <a:moveTo>
                      <a:pt x="88" y="73"/>
                    </a:moveTo>
                    <a:lnTo>
                      <a:pt x="24" y="73"/>
                    </a:lnTo>
                    <a:lnTo>
                      <a:pt x="24" y="92"/>
                    </a:lnTo>
                    <a:lnTo>
                      <a:pt x="88" y="92"/>
                    </a:lnTo>
                    <a:lnTo>
                      <a:pt x="88" y="73"/>
                    </a:lnTo>
                    <a:close/>
                    <a:moveTo>
                      <a:pt x="84" y="28"/>
                    </a:moveTo>
                    <a:lnTo>
                      <a:pt x="41" y="28"/>
                    </a:lnTo>
                    <a:lnTo>
                      <a:pt x="37" y="45"/>
                    </a:lnTo>
                    <a:lnTo>
                      <a:pt x="84" y="45"/>
                    </a:lnTo>
                    <a:lnTo>
                      <a:pt x="84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9" name="Freeform 186"/>
              <p:cNvSpPr>
                <a:spLocks noEditPoints="1"/>
              </p:cNvSpPr>
              <p:nvPr/>
            </p:nvSpPr>
            <p:spPr bwMode="auto">
              <a:xfrm>
                <a:off x="4010" y="1026"/>
                <a:ext cx="115" cy="111"/>
              </a:xfrm>
              <a:custGeom>
                <a:avLst/>
                <a:gdLst>
                  <a:gd name="T0" fmla="*/ 34 w 61"/>
                  <a:gd name="T1" fmla="*/ 0 h 59"/>
                  <a:gd name="T2" fmla="*/ 43 w 61"/>
                  <a:gd name="T3" fmla="*/ 2 h 59"/>
                  <a:gd name="T4" fmla="*/ 38 w 61"/>
                  <a:gd name="T5" fmla="*/ 15 h 59"/>
                  <a:gd name="T6" fmla="*/ 113 w 61"/>
                  <a:gd name="T7" fmla="*/ 15 h 59"/>
                  <a:gd name="T8" fmla="*/ 113 w 61"/>
                  <a:gd name="T9" fmla="*/ 24 h 59"/>
                  <a:gd name="T10" fmla="*/ 100 w 61"/>
                  <a:gd name="T11" fmla="*/ 45 h 59"/>
                  <a:gd name="T12" fmla="*/ 90 w 61"/>
                  <a:gd name="T13" fmla="*/ 41 h 59"/>
                  <a:gd name="T14" fmla="*/ 102 w 61"/>
                  <a:gd name="T15" fmla="*/ 24 h 59"/>
                  <a:gd name="T16" fmla="*/ 32 w 61"/>
                  <a:gd name="T17" fmla="*/ 24 h 59"/>
                  <a:gd name="T18" fmla="*/ 8 w 61"/>
                  <a:gd name="T19" fmla="*/ 53 h 59"/>
                  <a:gd name="T20" fmla="*/ 0 w 61"/>
                  <a:gd name="T21" fmla="*/ 45 h 59"/>
                  <a:gd name="T22" fmla="*/ 34 w 61"/>
                  <a:gd name="T23" fmla="*/ 0 h 59"/>
                  <a:gd name="T24" fmla="*/ 32 w 61"/>
                  <a:gd name="T25" fmla="*/ 49 h 59"/>
                  <a:gd name="T26" fmla="*/ 40 w 61"/>
                  <a:gd name="T27" fmla="*/ 53 h 59"/>
                  <a:gd name="T28" fmla="*/ 11 w 61"/>
                  <a:gd name="T29" fmla="*/ 100 h 59"/>
                  <a:gd name="T30" fmla="*/ 4 w 61"/>
                  <a:gd name="T31" fmla="*/ 94 h 59"/>
                  <a:gd name="T32" fmla="*/ 32 w 61"/>
                  <a:gd name="T33" fmla="*/ 49 h 59"/>
                  <a:gd name="T34" fmla="*/ 55 w 61"/>
                  <a:gd name="T35" fmla="*/ 30 h 59"/>
                  <a:gd name="T36" fmla="*/ 64 w 61"/>
                  <a:gd name="T37" fmla="*/ 30 h 59"/>
                  <a:gd name="T38" fmla="*/ 64 w 61"/>
                  <a:gd name="T39" fmla="*/ 96 h 59"/>
                  <a:gd name="T40" fmla="*/ 51 w 61"/>
                  <a:gd name="T41" fmla="*/ 111 h 59"/>
                  <a:gd name="T42" fmla="*/ 34 w 61"/>
                  <a:gd name="T43" fmla="*/ 111 h 59"/>
                  <a:gd name="T44" fmla="*/ 32 w 61"/>
                  <a:gd name="T45" fmla="*/ 102 h 59"/>
                  <a:gd name="T46" fmla="*/ 47 w 61"/>
                  <a:gd name="T47" fmla="*/ 102 h 59"/>
                  <a:gd name="T48" fmla="*/ 55 w 61"/>
                  <a:gd name="T49" fmla="*/ 94 h 59"/>
                  <a:gd name="T50" fmla="*/ 55 w 61"/>
                  <a:gd name="T51" fmla="*/ 30 h 59"/>
                  <a:gd name="T52" fmla="*/ 77 w 61"/>
                  <a:gd name="T53" fmla="*/ 53 h 59"/>
                  <a:gd name="T54" fmla="*/ 85 w 61"/>
                  <a:gd name="T55" fmla="*/ 49 h 59"/>
                  <a:gd name="T56" fmla="*/ 115 w 61"/>
                  <a:gd name="T57" fmla="*/ 92 h 59"/>
                  <a:gd name="T58" fmla="*/ 106 w 61"/>
                  <a:gd name="T59" fmla="*/ 98 h 59"/>
                  <a:gd name="T60" fmla="*/ 77 w 61"/>
                  <a:gd name="T61" fmla="*/ 53 h 5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61"/>
                  <a:gd name="T94" fmla="*/ 0 h 59"/>
                  <a:gd name="T95" fmla="*/ 61 w 61"/>
                  <a:gd name="T96" fmla="*/ 59 h 59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61" h="59">
                    <a:moveTo>
                      <a:pt x="18" y="0"/>
                    </a:moveTo>
                    <a:cubicBezTo>
                      <a:pt x="23" y="1"/>
                      <a:pt x="23" y="1"/>
                      <a:pt x="23" y="1"/>
                    </a:cubicBezTo>
                    <a:cubicBezTo>
                      <a:pt x="22" y="3"/>
                      <a:pt x="21" y="6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58" y="17"/>
                      <a:pt x="55" y="21"/>
                      <a:pt x="53" y="24"/>
                    </a:cubicBezTo>
                    <a:cubicBezTo>
                      <a:pt x="52" y="24"/>
                      <a:pt x="50" y="23"/>
                      <a:pt x="48" y="22"/>
                    </a:cubicBezTo>
                    <a:cubicBezTo>
                      <a:pt x="51" y="19"/>
                      <a:pt x="53" y="16"/>
                      <a:pt x="54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3" y="18"/>
                      <a:pt x="9" y="23"/>
                      <a:pt x="4" y="28"/>
                    </a:cubicBezTo>
                    <a:cubicBezTo>
                      <a:pt x="3" y="27"/>
                      <a:pt x="2" y="25"/>
                      <a:pt x="0" y="24"/>
                    </a:cubicBezTo>
                    <a:cubicBezTo>
                      <a:pt x="9" y="16"/>
                      <a:pt x="14" y="8"/>
                      <a:pt x="18" y="0"/>
                    </a:cubicBezTo>
                    <a:close/>
                    <a:moveTo>
                      <a:pt x="17" y="26"/>
                    </a:moveTo>
                    <a:cubicBezTo>
                      <a:pt x="21" y="28"/>
                      <a:pt x="21" y="28"/>
                      <a:pt x="21" y="28"/>
                    </a:cubicBezTo>
                    <a:cubicBezTo>
                      <a:pt x="17" y="37"/>
                      <a:pt x="12" y="46"/>
                      <a:pt x="6" y="53"/>
                    </a:cubicBezTo>
                    <a:cubicBezTo>
                      <a:pt x="5" y="52"/>
                      <a:pt x="3" y="51"/>
                      <a:pt x="2" y="50"/>
                    </a:cubicBezTo>
                    <a:cubicBezTo>
                      <a:pt x="8" y="43"/>
                      <a:pt x="13" y="34"/>
                      <a:pt x="17" y="26"/>
                    </a:cubicBezTo>
                    <a:close/>
                    <a:moveTo>
                      <a:pt x="29" y="16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7"/>
                      <a:pt x="32" y="59"/>
                      <a:pt x="27" y="59"/>
                    </a:cubicBezTo>
                    <a:cubicBezTo>
                      <a:pt x="24" y="59"/>
                      <a:pt x="22" y="59"/>
                      <a:pt x="18" y="59"/>
                    </a:cubicBezTo>
                    <a:cubicBezTo>
                      <a:pt x="18" y="57"/>
                      <a:pt x="18" y="56"/>
                      <a:pt x="17" y="54"/>
                    </a:cubicBezTo>
                    <a:cubicBezTo>
                      <a:pt x="21" y="54"/>
                      <a:pt x="24" y="54"/>
                      <a:pt x="25" y="54"/>
                    </a:cubicBezTo>
                    <a:cubicBezTo>
                      <a:pt x="28" y="54"/>
                      <a:pt x="29" y="53"/>
                      <a:pt x="29" y="50"/>
                    </a:cubicBezTo>
                    <a:lnTo>
                      <a:pt x="29" y="16"/>
                    </a:lnTo>
                    <a:close/>
                    <a:moveTo>
                      <a:pt x="41" y="28"/>
                    </a:moveTo>
                    <a:cubicBezTo>
                      <a:pt x="45" y="26"/>
                      <a:pt x="45" y="26"/>
                      <a:pt x="45" y="26"/>
                    </a:cubicBezTo>
                    <a:cubicBezTo>
                      <a:pt x="51" y="34"/>
                      <a:pt x="56" y="42"/>
                      <a:pt x="61" y="49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51" y="44"/>
                      <a:pt x="46" y="36"/>
                      <a:pt x="41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0" name="Freeform 187"/>
              <p:cNvSpPr>
                <a:spLocks noEditPoints="1"/>
              </p:cNvSpPr>
              <p:nvPr/>
            </p:nvSpPr>
            <p:spPr bwMode="auto">
              <a:xfrm>
                <a:off x="4142" y="1026"/>
                <a:ext cx="88" cy="113"/>
              </a:xfrm>
              <a:custGeom>
                <a:avLst/>
                <a:gdLst>
                  <a:gd name="T0" fmla="*/ 0 w 47"/>
                  <a:gd name="T1" fmla="*/ 15 h 60"/>
                  <a:gd name="T2" fmla="*/ 30 w 47"/>
                  <a:gd name="T3" fmla="*/ 15 h 60"/>
                  <a:gd name="T4" fmla="*/ 36 w 47"/>
                  <a:gd name="T5" fmla="*/ 0 h 60"/>
                  <a:gd name="T6" fmla="*/ 45 w 47"/>
                  <a:gd name="T7" fmla="*/ 2 h 60"/>
                  <a:gd name="T8" fmla="*/ 39 w 47"/>
                  <a:gd name="T9" fmla="*/ 15 h 60"/>
                  <a:gd name="T10" fmla="*/ 88 w 47"/>
                  <a:gd name="T11" fmla="*/ 15 h 60"/>
                  <a:gd name="T12" fmla="*/ 88 w 47"/>
                  <a:gd name="T13" fmla="*/ 113 h 60"/>
                  <a:gd name="T14" fmla="*/ 79 w 47"/>
                  <a:gd name="T15" fmla="*/ 113 h 60"/>
                  <a:gd name="T16" fmla="*/ 79 w 47"/>
                  <a:gd name="T17" fmla="*/ 105 h 60"/>
                  <a:gd name="T18" fmla="*/ 9 w 47"/>
                  <a:gd name="T19" fmla="*/ 105 h 60"/>
                  <a:gd name="T20" fmla="*/ 9 w 47"/>
                  <a:gd name="T21" fmla="*/ 113 h 60"/>
                  <a:gd name="T22" fmla="*/ 0 w 47"/>
                  <a:gd name="T23" fmla="*/ 113 h 60"/>
                  <a:gd name="T24" fmla="*/ 0 w 47"/>
                  <a:gd name="T25" fmla="*/ 15 h 60"/>
                  <a:gd name="T26" fmla="*/ 79 w 47"/>
                  <a:gd name="T27" fmla="*/ 23 h 60"/>
                  <a:gd name="T28" fmla="*/ 9 w 47"/>
                  <a:gd name="T29" fmla="*/ 23 h 60"/>
                  <a:gd name="T30" fmla="*/ 9 w 47"/>
                  <a:gd name="T31" fmla="*/ 43 h 60"/>
                  <a:gd name="T32" fmla="*/ 79 w 47"/>
                  <a:gd name="T33" fmla="*/ 43 h 60"/>
                  <a:gd name="T34" fmla="*/ 79 w 47"/>
                  <a:gd name="T35" fmla="*/ 23 h 60"/>
                  <a:gd name="T36" fmla="*/ 9 w 47"/>
                  <a:gd name="T37" fmla="*/ 70 h 60"/>
                  <a:gd name="T38" fmla="*/ 79 w 47"/>
                  <a:gd name="T39" fmla="*/ 70 h 60"/>
                  <a:gd name="T40" fmla="*/ 79 w 47"/>
                  <a:gd name="T41" fmla="*/ 51 h 60"/>
                  <a:gd name="T42" fmla="*/ 9 w 47"/>
                  <a:gd name="T43" fmla="*/ 51 h 60"/>
                  <a:gd name="T44" fmla="*/ 9 w 47"/>
                  <a:gd name="T45" fmla="*/ 70 h 60"/>
                  <a:gd name="T46" fmla="*/ 9 w 47"/>
                  <a:gd name="T47" fmla="*/ 98 h 60"/>
                  <a:gd name="T48" fmla="*/ 79 w 47"/>
                  <a:gd name="T49" fmla="*/ 98 h 60"/>
                  <a:gd name="T50" fmla="*/ 79 w 47"/>
                  <a:gd name="T51" fmla="*/ 77 h 60"/>
                  <a:gd name="T52" fmla="*/ 9 w 47"/>
                  <a:gd name="T53" fmla="*/ 77 h 60"/>
                  <a:gd name="T54" fmla="*/ 9 w 47"/>
                  <a:gd name="T55" fmla="*/ 98 h 6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7"/>
                  <a:gd name="T85" fmla="*/ 0 h 60"/>
                  <a:gd name="T86" fmla="*/ 47 w 47"/>
                  <a:gd name="T87" fmla="*/ 60 h 60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7" h="60">
                    <a:moveTo>
                      <a:pt x="0" y="8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7" y="6"/>
                      <a:pt x="18" y="3"/>
                      <a:pt x="19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4"/>
                      <a:pt x="22" y="6"/>
                      <a:pt x="21" y="8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7" y="60"/>
                      <a:pt x="47" y="60"/>
                      <a:pt x="47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0" y="60"/>
                      <a:pt x="0" y="60"/>
                      <a:pt x="0" y="60"/>
                    </a:cubicBezTo>
                    <a:lnTo>
                      <a:pt x="0" y="8"/>
                    </a:lnTo>
                    <a:close/>
                    <a:moveTo>
                      <a:pt x="42" y="12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42" y="23"/>
                      <a:pt x="42" y="23"/>
                      <a:pt x="42" y="23"/>
                    </a:cubicBezTo>
                    <a:lnTo>
                      <a:pt x="42" y="12"/>
                    </a:lnTo>
                    <a:close/>
                    <a:moveTo>
                      <a:pt x="5" y="37"/>
                    </a:move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5" y="27"/>
                      <a:pt x="5" y="27"/>
                      <a:pt x="5" y="27"/>
                    </a:cubicBezTo>
                    <a:lnTo>
                      <a:pt x="5" y="37"/>
                    </a:lnTo>
                    <a:close/>
                    <a:moveTo>
                      <a:pt x="5" y="52"/>
                    </a:moveTo>
                    <a:cubicBezTo>
                      <a:pt x="42" y="52"/>
                      <a:pt x="42" y="52"/>
                      <a:pt x="42" y="52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5" y="41"/>
                      <a:pt x="5" y="41"/>
                      <a:pt x="5" y="41"/>
                    </a:cubicBezTo>
                    <a:lnTo>
                      <a:pt x="5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1" name="Freeform 188"/>
              <p:cNvSpPr>
                <a:spLocks noEditPoints="1"/>
              </p:cNvSpPr>
              <p:nvPr/>
            </p:nvSpPr>
            <p:spPr bwMode="auto">
              <a:xfrm>
                <a:off x="4247" y="1024"/>
                <a:ext cx="114" cy="115"/>
              </a:xfrm>
              <a:custGeom>
                <a:avLst/>
                <a:gdLst>
                  <a:gd name="T0" fmla="*/ 6 w 61"/>
                  <a:gd name="T1" fmla="*/ 32 h 61"/>
                  <a:gd name="T2" fmla="*/ 26 w 61"/>
                  <a:gd name="T3" fmla="*/ 47 h 61"/>
                  <a:gd name="T4" fmla="*/ 21 w 61"/>
                  <a:gd name="T5" fmla="*/ 55 h 61"/>
                  <a:gd name="T6" fmla="*/ 0 w 61"/>
                  <a:gd name="T7" fmla="*/ 38 h 61"/>
                  <a:gd name="T8" fmla="*/ 6 w 61"/>
                  <a:gd name="T9" fmla="*/ 32 h 61"/>
                  <a:gd name="T10" fmla="*/ 17 w 61"/>
                  <a:gd name="T11" fmla="*/ 64 h 61"/>
                  <a:gd name="T12" fmla="*/ 26 w 61"/>
                  <a:gd name="T13" fmla="*/ 68 h 61"/>
                  <a:gd name="T14" fmla="*/ 11 w 61"/>
                  <a:gd name="T15" fmla="*/ 113 h 61"/>
                  <a:gd name="T16" fmla="*/ 2 w 61"/>
                  <a:gd name="T17" fmla="*/ 109 h 61"/>
                  <a:gd name="T18" fmla="*/ 17 w 61"/>
                  <a:gd name="T19" fmla="*/ 64 h 61"/>
                  <a:gd name="T20" fmla="*/ 11 w 61"/>
                  <a:gd name="T21" fmla="*/ 4 h 61"/>
                  <a:gd name="T22" fmla="*/ 32 w 61"/>
                  <a:gd name="T23" fmla="*/ 19 h 61"/>
                  <a:gd name="T24" fmla="*/ 24 w 61"/>
                  <a:gd name="T25" fmla="*/ 26 h 61"/>
                  <a:gd name="T26" fmla="*/ 6 w 61"/>
                  <a:gd name="T27" fmla="*/ 9 h 61"/>
                  <a:gd name="T28" fmla="*/ 11 w 61"/>
                  <a:gd name="T29" fmla="*/ 4 h 61"/>
                  <a:gd name="T30" fmla="*/ 90 w 61"/>
                  <a:gd name="T31" fmla="*/ 17 h 61"/>
                  <a:gd name="T32" fmla="*/ 114 w 61"/>
                  <a:gd name="T33" fmla="*/ 53 h 61"/>
                  <a:gd name="T34" fmla="*/ 107 w 61"/>
                  <a:gd name="T35" fmla="*/ 58 h 61"/>
                  <a:gd name="T36" fmla="*/ 99 w 61"/>
                  <a:gd name="T37" fmla="*/ 47 h 61"/>
                  <a:gd name="T38" fmla="*/ 45 w 61"/>
                  <a:gd name="T39" fmla="*/ 51 h 61"/>
                  <a:gd name="T40" fmla="*/ 36 w 61"/>
                  <a:gd name="T41" fmla="*/ 53 h 61"/>
                  <a:gd name="T42" fmla="*/ 32 w 61"/>
                  <a:gd name="T43" fmla="*/ 43 h 61"/>
                  <a:gd name="T44" fmla="*/ 39 w 61"/>
                  <a:gd name="T45" fmla="*/ 38 h 61"/>
                  <a:gd name="T46" fmla="*/ 64 w 61"/>
                  <a:gd name="T47" fmla="*/ 0 h 61"/>
                  <a:gd name="T48" fmla="*/ 71 w 61"/>
                  <a:gd name="T49" fmla="*/ 4 h 61"/>
                  <a:gd name="T50" fmla="*/ 49 w 61"/>
                  <a:gd name="T51" fmla="*/ 41 h 61"/>
                  <a:gd name="T52" fmla="*/ 95 w 61"/>
                  <a:gd name="T53" fmla="*/ 40 h 61"/>
                  <a:gd name="T54" fmla="*/ 82 w 61"/>
                  <a:gd name="T55" fmla="*/ 21 h 61"/>
                  <a:gd name="T56" fmla="*/ 90 w 61"/>
                  <a:gd name="T57" fmla="*/ 17 h 61"/>
                  <a:gd name="T58" fmla="*/ 39 w 61"/>
                  <a:gd name="T59" fmla="*/ 64 h 61"/>
                  <a:gd name="T60" fmla="*/ 103 w 61"/>
                  <a:gd name="T61" fmla="*/ 64 h 61"/>
                  <a:gd name="T62" fmla="*/ 103 w 61"/>
                  <a:gd name="T63" fmla="*/ 115 h 61"/>
                  <a:gd name="T64" fmla="*/ 93 w 61"/>
                  <a:gd name="T65" fmla="*/ 115 h 61"/>
                  <a:gd name="T66" fmla="*/ 93 w 61"/>
                  <a:gd name="T67" fmla="*/ 107 h 61"/>
                  <a:gd name="T68" fmla="*/ 49 w 61"/>
                  <a:gd name="T69" fmla="*/ 107 h 61"/>
                  <a:gd name="T70" fmla="*/ 49 w 61"/>
                  <a:gd name="T71" fmla="*/ 115 h 61"/>
                  <a:gd name="T72" fmla="*/ 39 w 61"/>
                  <a:gd name="T73" fmla="*/ 115 h 61"/>
                  <a:gd name="T74" fmla="*/ 39 w 61"/>
                  <a:gd name="T75" fmla="*/ 64 h 61"/>
                  <a:gd name="T76" fmla="*/ 93 w 61"/>
                  <a:gd name="T77" fmla="*/ 72 h 61"/>
                  <a:gd name="T78" fmla="*/ 49 w 61"/>
                  <a:gd name="T79" fmla="*/ 72 h 61"/>
                  <a:gd name="T80" fmla="*/ 49 w 61"/>
                  <a:gd name="T81" fmla="*/ 98 h 61"/>
                  <a:gd name="T82" fmla="*/ 93 w 61"/>
                  <a:gd name="T83" fmla="*/ 98 h 61"/>
                  <a:gd name="T84" fmla="*/ 93 w 61"/>
                  <a:gd name="T85" fmla="*/ 72 h 6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1"/>
                  <a:gd name="T130" fmla="*/ 0 h 61"/>
                  <a:gd name="T131" fmla="*/ 61 w 61"/>
                  <a:gd name="T132" fmla="*/ 61 h 6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1" h="61">
                    <a:moveTo>
                      <a:pt x="3" y="17"/>
                    </a:moveTo>
                    <a:cubicBezTo>
                      <a:pt x="7" y="19"/>
                      <a:pt x="10" y="22"/>
                      <a:pt x="14" y="25"/>
                    </a:cubicBezTo>
                    <a:cubicBezTo>
                      <a:pt x="13" y="25"/>
                      <a:pt x="12" y="27"/>
                      <a:pt x="11" y="29"/>
                    </a:cubicBezTo>
                    <a:cubicBezTo>
                      <a:pt x="7" y="26"/>
                      <a:pt x="3" y="23"/>
                      <a:pt x="0" y="20"/>
                    </a:cubicBezTo>
                    <a:lnTo>
                      <a:pt x="3" y="17"/>
                    </a:lnTo>
                    <a:close/>
                    <a:moveTo>
                      <a:pt x="9" y="34"/>
                    </a:moveTo>
                    <a:cubicBezTo>
                      <a:pt x="11" y="35"/>
                      <a:pt x="12" y="36"/>
                      <a:pt x="14" y="36"/>
                    </a:cubicBezTo>
                    <a:cubicBezTo>
                      <a:pt x="11" y="45"/>
                      <a:pt x="8" y="53"/>
                      <a:pt x="6" y="60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4" y="51"/>
                      <a:pt x="7" y="43"/>
                      <a:pt x="9" y="34"/>
                    </a:cubicBezTo>
                    <a:close/>
                    <a:moveTo>
                      <a:pt x="6" y="2"/>
                    </a:moveTo>
                    <a:cubicBezTo>
                      <a:pt x="10" y="5"/>
                      <a:pt x="14" y="7"/>
                      <a:pt x="17" y="10"/>
                    </a:cubicBezTo>
                    <a:cubicBezTo>
                      <a:pt x="16" y="12"/>
                      <a:pt x="14" y="13"/>
                      <a:pt x="13" y="14"/>
                    </a:cubicBezTo>
                    <a:cubicBezTo>
                      <a:pt x="10" y="11"/>
                      <a:pt x="7" y="8"/>
                      <a:pt x="3" y="5"/>
                    </a:cubicBezTo>
                    <a:lnTo>
                      <a:pt x="6" y="2"/>
                    </a:lnTo>
                    <a:close/>
                    <a:moveTo>
                      <a:pt x="48" y="9"/>
                    </a:moveTo>
                    <a:cubicBezTo>
                      <a:pt x="53" y="15"/>
                      <a:pt x="57" y="21"/>
                      <a:pt x="61" y="28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6" y="29"/>
                      <a:pt x="54" y="27"/>
                      <a:pt x="53" y="25"/>
                    </a:cubicBezTo>
                    <a:cubicBezTo>
                      <a:pt x="41" y="25"/>
                      <a:pt x="32" y="26"/>
                      <a:pt x="24" y="27"/>
                    </a:cubicBezTo>
                    <a:cubicBezTo>
                      <a:pt x="23" y="27"/>
                      <a:pt x="21" y="27"/>
                      <a:pt x="19" y="28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2"/>
                      <a:pt x="20" y="21"/>
                      <a:pt x="21" y="20"/>
                    </a:cubicBezTo>
                    <a:cubicBezTo>
                      <a:pt x="26" y="15"/>
                      <a:pt x="30" y="8"/>
                      <a:pt x="34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4" y="9"/>
                      <a:pt x="30" y="16"/>
                      <a:pt x="26" y="22"/>
                    </a:cubicBezTo>
                    <a:cubicBezTo>
                      <a:pt x="33" y="22"/>
                      <a:pt x="41" y="21"/>
                      <a:pt x="51" y="21"/>
                    </a:cubicBezTo>
                    <a:cubicBezTo>
                      <a:pt x="49" y="17"/>
                      <a:pt x="47" y="14"/>
                      <a:pt x="44" y="11"/>
                    </a:cubicBezTo>
                    <a:lnTo>
                      <a:pt x="48" y="9"/>
                    </a:lnTo>
                    <a:close/>
                    <a:moveTo>
                      <a:pt x="21" y="34"/>
                    </a:move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61"/>
                      <a:pt x="55" y="61"/>
                      <a:pt x="55" y="61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1" y="61"/>
                      <a:pt x="21" y="61"/>
                      <a:pt x="21" y="61"/>
                    </a:cubicBezTo>
                    <a:lnTo>
                      <a:pt x="21" y="34"/>
                    </a:lnTo>
                    <a:close/>
                    <a:moveTo>
                      <a:pt x="50" y="38"/>
                    </a:moveTo>
                    <a:cubicBezTo>
                      <a:pt x="26" y="38"/>
                      <a:pt x="26" y="38"/>
                      <a:pt x="26" y="38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50" y="52"/>
                      <a:pt x="50" y="52"/>
                      <a:pt x="50" y="52"/>
                    </a:cubicBezTo>
                    <a:lnTo>
                      <a:pt x="50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2" name="Freeform 189"/>
              <p:cNvSpPr>
                <a:spLocks noEditPoints="1"/>
              </p:cNvSpPr>
              <p:nvPr/>
            </p:nvSpPr>
            <p:spPr bwMode="auto">
              <a:xfrm>
                <a:off x="4375" y="1034"/>
                <a:ext cx="99" cy="98"/>
              </a:xfrm>
              <a:custGeom>
                <a:avLst/>
                <a:gdLst>
                  <a:gd name="T0" fmla="*/ 0 w 53"/>
                  <a:gd name="T1" fmla="*/ 0 h 52"/>
                  <a:gd name="T2" fmla="*/ 97 w 53"/>
                  <a:gd name="T3" fmla="*/ 0 h 52"/>
                  <a:gd name="T4" fmla="*/ 97 w 53"/>
                  <a:gd name="T5" fmla="*/ 9 h 52"/>
                  <a:gd name="T6" fmla="*/ 9 w 53"/>
                  <a:gd name="T7" fmla="*/ 9 h 52"/>
                  <a:gd name="T8" fmla="*/ 9 w 53"/>
                  <a:gd name="T9" fmla="*/ 90 h 52"/>
                  <a:gd name="T10" fmla="*/ 99 w 53"/>
                  <a:gd name="T11" fmla="*/ 90 h 52"/>
                  <a:gd name="T12" fmla="*/ 99 w 53"/>
                  <a:gd name="T13" fmla="*/ 98 h 52"/>
                  <a:gd name="T14" fmla="*/ 0 w 53"/>
                  <a:gd name="T15" fmla="*/ 98 h 52"/>
                  <a:gd name="T16" fmla="*/ 0 w 53"/>
                  <a:gd name="T17" fmla="*/ 0 h 52"/>
                  <a:gd name="T18" fmla="*/ 19 w 53"/>
                  <a:gd name="T19" fmla="*/ 23 h 52"/>
                  <a:gd name="T20" fmla="*/ 24 w 53"/>
                  <a:gd name="T21" fmla="*/ 15 h 52"/>
                  <a:gd name="T22" fmla="*/ 54 w 53"/>
                  <a:gd name="T23" fmla="*/ 41 h 52"/>
                  <a:gd name="T24" fmla="*/ 77 w 53"/>
                  <a:gd name="T25" fmla="*/ 13 h 52"/>
                  <a:gd name="T26" fmla="*/ 86 w 53"/>
                  <a:gd name="T27" fmla="*/ 19 h 52"/>
                  <a:gd name="T28" fmla="*/ 62 w 53"/>
                  <a:gd name="T29" fmla="*/ 47 h 52"/>
                  <a:gd name="T30" fmla="*/ 92 w 53"/>
                  <a:gd name="T31" fmla="*/ 75 h 52"/>
                  <a:gd name="T32" fmla="*/ 82 w 53"/>
                  <a:gd name="T33" fmla="*/ 85 h 52"/>
                  <a:gd name="T34" fmla="*/ 54 w 53"/>
                  <a:gd name="T35" fmla="*/ 55 h 52"/>
                  <a:gd name="T36" fmla="*/ 21 w 53"/>
                  <a:gd name="T37" fmla="*/ 85 h 52"/>
                  <a:gd name="T38" fmla="*/ 13 w 53"/>
                  <a:gd name="T39" fmla="*/ 77 h 52"/>
                  <a:gd name="T40" fmla="*/ 47 w 53"/>
                  <a:gd name="T41" fmla="*/ 49 h 52"/>
                  <a:gd name="T42" fmla="*/ 19 w 53"/>
                  <a:gd name="T43" fmla="*/ 23 h 5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53"/>
                  <a:gd name="T67" fmla="*/ 0 h 52"/>
                  <a:gd name="T68" fmla="*/ 53 w 53"/>
                  <a:gd name="T69" fmla="*/ 52 h 5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53" h="52">
                    <a:moveTo>
                      <a:pt x="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0" y="0"/>
                    </a:lnTo>
                    <a:close/>
                    <a:moveTo>
                      <a:pt x="10" y="12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8" y="12"/>
                      <a:pt x="24" y="17"/>
                      <a:pt x="29" y="22"/>
                    </a:cubicBezTo>
                    <a:cubicBezTo>
                      <a:pt x="33" y="18"/>
                      <a:pt x="37" y="12"/>
                      <a:pt x="41" y="7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2" y="16"/>
                      <a:pt x="37" y="21"/>
                      <a:pt x="33" y="25"/>
                    </a:cubicBezTo>
                    <a:cubicBezTo>
                      <a:pt x="38" y="30"/>
                      <a:pt x="43" y="35"/>
                      <a:pt x="49" y="40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39" y="40"/>
                      <a:pt x="34" y="34"/>
                      <a:pt x="29" y="29"/>
                    </a:cubicBezTo>
                    <a:cubicBezTo>
                      <a:pt x="23" y="35"/>
                      <a:pt x="17" y="41"/>
                      <a:pt x="11" y="45"/>
                    </a:cubicBezTo>
                    <a:cubicBezTo>
                      <a:pt x="10" y="44"/>
                      <a:pt x="9" y="43"/>
                      <a:pt x="7" y="41"/>
                    </a:cubicBezTo>
                    <a:cubicBezTo>
                      <a:pt x="14" y="37"/>
                      <a:pt x="20" y="32"/>
                      <a:pt x="25" y="26"/>
                    </a:cubicBezTo>
                    <a:cubicBezTo>
                      <a:pt x="20" y="21"/>
                      <a:pt x="15" y="16"/>
                      <a:pt x="1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3" name="Freeform 190"/>
              <p:cNvSpPr>
                <a:spLocks noEditPoints="1"/>
              </p:cNvSpPr>
              <p:nvPr/>
            </p:nvSpPr>
            <p:spPr bwMode="auto">
              <a:xfrm>
                <a:off x="3766" y="1803"/>
                <a:ext cx="113" cy="105"/>
              </a:xfrm>
              <a:custGeom>
                <a:avLst/>
                <a:gdLst>
                  <a:gd name="T0" fmla="*/ 0 w 60"/>
                  <a:gd name="T1" fmla="*/ 0 h 56"/>
                  <a:gd name="T2" fmla="*/ 113 w 60"/>
                  <a:gd name="T3" fmla="*/ 0 h 56"/>
                  <a:gd name="T4" fmla="*/ 113 w 60"/>
                  <a:gd name="T5" fmla="*/ 8 h 56"/>
                  <a:gd name="T6" fmla="*/ 75 w 60"/>
                  <a:gd name="T7" fmla="*/ 8 h 56"/>
                  <a:gd name="T8" fmla="*/ 75 w 60"/>
                  <a:gd name="T9" fmla="*/ 24 h 56"/>
                  <a:gd name="T10" fmla="*/ 107 w 60"/>
                  <a:gd name="T11" fmla="*/ 24 h 56"/>
                  <a:gd name="T12" fmla="*/ 107 w 60"/>
                  <a:gd name="T13" fmla="*/ 105 h 56"/>
                  <a:gd name="T14" fmla="*/ 98 w 60"/>
                  <a:gd name="T15" fmla="*/ 105 h 56"/>
                  <a:gd name="T16" fmla="*/ 98 w 60"/>
                  <a:gd name="T17" fmla="*/ 99 h 56"/>
                  <a:gd name="T18" fmla="*/ 17 w 60"/>
                  <a:gd name="T19" fmla="*/ 99 h 56"/>
                  <a:gd name="T20" fmla="*/ 17 w 60"/>
                  <a:gd name="T21" fmla="*/ 105 h 56"/>
                  <a:gd name="T22" fmla="*/ 8 w 60"/>
                  <a:gd name="T23" fmla="*/ 105 h 56"/>
                  <a:gd name="T24" fmla="*/ 8 w 60"/>
                  <a:gd name="T25" fmla="*/ 24 h 56"/>
                  <a:gd name="T26" fmla="*/ 38 w 60"/>
                  <a:gd name="T27" fmla="*/ 24 h 56"/>
                  <a:gd name="T28" fmla="*/ 40 w 60"/>
                  <a:gd name="T29" fmla="*/ 8 h 56"/>
                  <a:gd name="T30" fmla="*/ 0 w 60"/>
                  <a:gd name="T31" fmla="*/ 8 h 56"/>
                  <a:gd name="T32" fmla="*/ 0 w 60"/>
                  <a:gd name="T33" fmla="*/ 0 h 56"/>
                  <a:gd name="T34" fmla="*/ 98 w 60"/>
                  <a:gd name="T35" fmla="*/ 90 h 56"/>
                  <a:gd name="T36" fmla="*/ 98 w 60"/>
                  <a:gd name="T37" fmla="*/ 71 h 56"/>
                  <a:gd name="T38" fmla="*/ 77 w 60"/>
                  <a:gd name="T39" fmla="*/ 71 h 56"/>
                  <a:gd name="T40" fmla="*/ 66 w 60"/>
                  <a:gd name="T41" fmla="*/ 58 h 56"/>
                  <a:gd name="T42" fmla="*/ 66 w 60"/>
                  <a:gd name="T43" fmla="*/ 34 h 56"/>
                  <a:gd name="T44" fmla="*/ 47 w 60"/>
                  <a:gd name="T45" fmla="*/ 34 h 56"/>
                  <a:gd name="T46" fmla="*/ 24 w 60"/>
                  <a:gd name="T47" fmla="*/ 75 h 56"/>
                  <a:gd name="T48" fmla="*/ 19 w 60"/>
                  <a:gd name="T49" fmla="*/ 69 h 56"/>
                  <a:gd name="T50" fmla="*/ 38 w 60"/>
                  <a:gd name="T51" fmla="*/ 34 h 56"/>
                  <a:gd name="T52" fmla="*/ 17 w 60"/>
                  <a:gd name="T53" fmla="*/ 34 h 56"/>
                  <a:gd name="T54" fmla="*/ 17 w 60"/>
                  <a:gd name="T55" fmla="*/ 90 h 56"/>
                  <a:gd name="T56" fmla="*/ 98 w 60"/>
                  <a:gd name="T57" fmla="*/ 90 h 56"/>
                  <a:gd name="T58" fmla="*/ 47 w 60"/>
                  <a:gd name="T59" fmla="*/ 24 h 56"/>
                  <a:gd name="T60" fmla="*/ 66 w 60"/>
                  <a:gd name="T61" fmla="*/ 24 h 56"/>
                  <a:gd name="T62" fmla="*/ 66 w 60"/>
                  <a:gd name="T63" fmla="*/ 8 h 56"/>
                  <a:gd name="T64" fmla="*/ 47 w 60"/>
                  <a:gd name="T65" fmla="*/ 8 h 56"/>
                  <a:gd name="T66" fmla="*/ 47 w 60"/>
                  <a:gd name="T67" fmla="*/ 24 h 56"/>
                  <a:gd name="T68" fmla="*/ 81 w 60"/>
                  <a:gd name="T69" fmla="*/ 62 h 56"/>
                  <a:gd name="T70" fmla="*/ 98 w 60"/>
                  <a:gd name="T71" fmla="*/ 62 h 56"/>
                  <a:gd name="T72" fmla="*/ 98 w 60"/>
                  <a:gd name="T73" fmla="*/ 34 h 56"/>
                  <a:gd name="T74" fmla="*/ 75 w 60"/>
                  <a:gd name="T75" fmla="*/ 34 h 56"/>
                  <a:gd name="T76" fmla="*/ 75 w 60"/>
                  <a:gd name="T77" fmla="*/ 56 h 56"/>
                  <a:gd name="T78" fmla="*/ 81 w 60"/>
                  <a:gd name="T79" fmla="*/ 62 h 5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0"/>
                  <a:gd name="T121" fmla="*/ 0 h 56"/>
                  <a:gd name="T122" fmla="*/ 60 w 60"/>
                  <a:gd name="T123" fmla="*/ 56 h 5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0" h="56">
                    <a:moveTo>
                      <a:pt x="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10"/>
                      <a:pt x="21" y="7"/>
                      <a:pt x="21" y="4"/>
                    </a:cubicBezTo>
                    <a:cubicBezTo>
                      <a:pt x="0" y="4"/>
                      <a:pt x="0" y="4"/>
                      <a:pt x="0" y="4"/>
                    </a:cubicBezTo>
                    <a:lnTo>
                      <a:pt x="0" y="0"/>
                    </a:lnTo>
                    <a:close/>
                    <a:moveTo>
                      <a:pt x="52" y="48"/>
                    </a:moveTo>
                    <a:cubicBezTo>
                      <a:pt x="52" y="38"/>
                      <a:pt x="52" y="38"/>
                      <a:pt x="52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37" y="38"/>
                      <a:pt x="35" y="35"/>
                      <a:pt x="35" y="31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27"/>
                      <a:pt x="21" y="35"/>
                      <a:pt x="13" y="40"/>
                    </a:cubicBezTo>
                    <a:cubicBezTo>
                      <a:pt x="12" y="39"/>
                      <a:pt x="11" y="38"/>
                      <a:pt x="10" y="37"/>
                    </a:cubicBezTo>
                    <a:cubicBezTo>
                      <a:pt x="16" y="32"/>
                      <a:pt x="20" y="26"/>
                      <a:pt x="20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48"/>
                      <a:pt x="9" y="48"/>
                      <a:pt x="9" y="48"/>
                    </a:cubicBezTo>
                    <a:lnTo>
                      <a:pt x="52" y="48"/>
                    </a:lnTo>
                    <a:close/>
                    <a:moveTo>
                      <a:pt x="25" y="13"/>
                    </a:move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8"/>
                      <a:pt x="25" y="11"/>
                      <a:pt x="25" y="13"/>
                    </a:cubicBezTo>
                    <a:close/>
                    <a:moveTo>
                      <a:pt x="43" y="33"/>
                    </a:moveTo>
                    <a:cubicBezTo>
                      <a:pt x="52" y="33"/>
                      <a:pt x="52" y="33"/>
                      <a:pt x="52" y="33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2"/>
                      <a:pt x="41" y="33"/>
                      <a:pt x="43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4" name="Freeform 191"/>
              <p:cNvSpPr>
                <a:spLocks noEditPoints="1"/>
              </p:cNvSpPr>
              <p:nvPr/>
            </p:nvSpPr>
            <p:spPr bwMode="auto">
              <a:xfrm>
                <a:off x="3883" y="1797"/>
                <a:ext cx="114" cy="113"/>
              </a:xfrm>
              <a:custGeom>
                <a:avLst/>
                <a:gdLst>
                  <a:gd name="T0" fmla="*/ 101 w 61"/>
                  <a:gd name="T1" fmla="*/ 17 h 60"/>
                  <a:gd name="T2" fmla="*/ 105 w 61"/>
                  <a:gd name="T3" fmla="*/ 28 h 60"/>
                  <a:gd name="T4" fmla="*/ 112 w 61"/>
                  <a:gd name="T5" fmla="*/ 34 h 60"/>
                  <a:gd name="T6" fmla="*/ 92 w 61"/>
                  <a:gd name="T7" fmla="*/ 73 h 60"/>
                  <a:gd name="T8" fmla="*/ 110 w 61"/>
                  <a:gd name="T9" fmla="*/ 45 h 60"/>
                  <a:gd name="T10" fmla="*/ 99 w 61"/>
                  <a:gd name="T11" fmla="*/ 102 h 60"/>
                  <a:gd name="T12" fmla="*/ 105 w 61"/>
                  <a:gd name="T13" fmla="*/ 100 h 60"/>
                  <a:gd name="T14" fmla="*/ 114 w 61"/>
                  <a:gd name="T15" fmla="*/ 85 h 60"/>
                  <a:gd name="T16" fmla="*/ 105 w 61"/>
                  <a:gd name="T17" fmla="*/ 113 h 60"/>
                  <a:gd name="T18" fmla="*/ 88 w 61"/>
                  <a:gd name="T19" fmla="*/ 90 h 60"/>
                  <a:gd name="T20" fmla="*/ 75 w 61"/>
                  <a:gd name="T21" fmla="*/ 92 h 60"/>
                  <a:gd name="T22" fmla="*/ 82 w 61"/>
                  <a:gd name="T23" fmla="*/ 34 h 60"/>
                  <a:gd name="T24" fmla="*/ 30 w 61"/>
                  <a:gd name="T25" fmla="*/ 72 h 60"/>
                  <a:gd name="T26" fmla="*/ 21 w 61"/>
                  <a:gd name="T27" fmla="*/ 113 h 60"/>
                  <a:gd name="T28" fmla="*/ 21 w 61"/>
                  <a:gd name="T29" fmla="*/ 92 h 60"/>
                  <a:gd name="T30" fmla="*/ 13 w 61"/>
                  <a:gd name="T31" fmla="*/ 72 h 60"/>
                  <a:gd name="T32" fmla="*/ 4 w 61"/>
                  <a:gd name="T33" fmla="*/ 109 h 60"/>
                  <a:gd name="T34" fmla="*/ 7 w 61"/>
                  <a:gd name="T35" fmla="*/ 81 h 60"/>
                  <a:gd name="T36" fmla="*/ 0 w 61"/>
                  <a:gd name="T37" fmla="*/ 72 h 60"/>
                  <a:gd name="T38" fmla="*/ 22 w 61"/>
                  <a:gd name="T39" fmla="*/ 64 h 60"/>
                  <a:gd name="T40" fmla="*/ 6 w 61"/>
                  <a:gd name="T41" fmla="*/ 55 h 60"/>
                  <a:gd name="T42" fmla="*/ 13 w 61"/>
                  <a:gd name="T43" fmla="*/ 23 h 60"/>
                  <a:gd name="T44" fmla="*/ 22 w 61"/>
                  <a:gd name="T45" fmla="*/ 47 h 60"/>
                  <a:gd name="T46" fmla="*/ 82 w 61"/>
                  <a:gd name="T47" fmla="*/ 28 h 60"/>
                  <a:gd name="T48" fmla="*/ 90 w 61"/>
                  <a:gd name="T49" fmla="*/ 19 h 60"/>
                  <a:gd name="T50" fmla="*/ 103 w 61"/>
                  <a:gd name="T51" fmla="*/ 28 h 60"/>
                  <a:gd name="T52" fmla="*/ 0 w 61"/>
                  <a:gd name="T53" fmla="*/ 8 h 60"/>
                  <a:gd name="T54" fmla="*/ 36 w 61"/>
                  <a:gd name="T55" fmla="*/ 0 h 60"/>
                  <a:gd name="T56" fmla="*/ 43 w 61"/>
                  <a:gd name="T57" fmla="*/ 8 h 60"/>
                  <a:gd name="T58" fmla="*/ 65 w 61"/>
                  <a:gd name="T59" fmla="*/ 0 h 60"/>
                  <a:gd name="T60" fmla="*/ 73 w 61"/>
                  <a:gd name="T61" fmla="*/ 8 h 60"/>
                  <a:gd name="T62" fmla="*/ 114 w 61"/>
                  <a:gd name="T63" fmla="*/ 15 h 60"/>
                  <a:gd name="T64" fmla="*/ 73 w 61"/>
                  <a:gd name="T65" fmla="*/ 24 h 60"/>
                  <a:gd name="T66" fmla="*/ 65 w 61"/>
                  <a:gd name="T67" fmla="*/ 15 h 60"/>
                  <a:gd name="T68" fmla="*/ 43 w 61"/>
                  <a:gd name="T69" fmla="*/ 24 h 60"/>
                  <a:gd name="T70" fmla="*/ 36 w 61"/>
                  <a:gd name="T71" fmla="*/ 15 h 60"/>
                  <a:gd name="T72" fmla="*/ 0 w 61"/>
                  <a:gd name="T73" fmla="*/ 8 h 60"/>
                  <a:gd name="T74" fmla="*/ 78 w 61"/>
                  <a:gd name="T75" fmla="*/ 41 h 60"/>
                  <a:gd name="T76" fmla="*/ 64 w 61"/>
                  <a:gd name="T77" fmla="*/ 49 h 60"/>
                  <a:gd name="T78" fmla="*/ 75 w 61"/>
                  <a:gd name="T79" fmla="*/ 62 h 60"/>
                  <a:gd name="T80" fmla="*/ 69 w 61"/>
                  <a:gd name="T81" fmla="*/ 89 h 60"/>
                  <a:gd name="T82" fmla="*/ 64 w 61"/>
                  <a:gd name="T83" fmla="*/ 87 h 60"/>
                  <a:gd name="T84" fmla="*/ 78 w 61"/>
                  <a:gd name="T85" fmla="*/ 102 h 60"/>
                  <a:gd name="T86" fmla="*/ 37 w 61"/>
                  <a:gd name="T87" fmla="*/ 107 h 60"/>
                  <a:gd name="T88" fmla="*/ 43 w 61"/>
                  <a:gd name="T89" fmla="*/ 62 h 60"/>
                  <a:gd name="T90" fmla="*/ 58 w 61"/>
                  <a:gd name="T91" fmla="*/ 49 h 60"/>
                  <a:gd name="T92" fmla="*/ 43 w 61"/>
                  <a:gd name="T93" fmla="*/ 62 h 60"/>
                  <a:gd name="T94" fmla="*/ 69 w 61"/>
                  <a:gd name="T95" fmla="*/ 68 h 60"/>
                  <a:gd name="T96" fmla="*/ 43 w 61"/>
                  <a:gd name="T97" fmla="*/ 81 h 60"/>
                  <a:gd name="T98" fmla="*/ 43 w 61"/>
                  <a:gd name="T99" fmla="*/ 102 h 60"/>
                  <a:gd name="T100" fmla="*/ 58 w 61"/>
                  <a:gd name="T101" fmla="*/ 87 h 60"/>
                  <a:gd name="T102" fmla="*/ 43 w 61"/>
                  <a:gd name="T103" fmla="*/ 102 h 60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61"/>
                  <a:gd name="T157" fmla="*/ 0 h 60"/>
                  <a:gd name="T158" fmla="*/ 61 w 61"/>
                  <a:gd name="T159" fmla="*/ 60 h 60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61" h="60">
                    <a:moveTo>
                      <a:pt x="52" y="11"/>
                    </a:moveTo>
                    <a:cubicBezTo>
                      <a:pt x="54" y="9"/>
                      <a:pt x="54" y="9"/>
                      <a:pt x="54" y="9"/>
                    </a:cubicBezTo>
                    <a:cubicBezTo>
                      <a:pt x="56" y="11"/>
                      <a:pt x="57" y="12"/>
                      <a:pt x="58" y="13"/>
                    </a:cubicBezTo>
                    <a:cubicBezTo>
                      <a:pt x="57" y="14"/>
                      <a:pt x="57" y="14"/>
                      <a:pt x="56" y="15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8" y="27"/>
                      <a:pt x="48" y="34"/>
                      <a:pt x="49" y="39"/>
                    </a:cubicBezTo>
                    <a:cubicBezTo>
                      <a:pt x="52" y="34"/>
                      <a:pt x="54" y="29"/>
                      <a:pt x="55" y="23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7" y="32"/>
                      <a:pt x="54" y="38"/>
                      <a:pt x="50" y="44"/>
                    </a:cubicBezTo>
                    <a:cubicBezTo>
                      <a:pt x="51" y="49"/>
                      <a:pt x="52" y="52"/>
                      <a:pt x="53" y="54"/>
                    </a:cubicBezTo>
                    <a:cubicBezTo>
                      <a:pt x="54" y="55"/>
                      <a:pt x="55" y="55"/>
                      <a:pt x="55" y="55"/>
                    </a:cubicBezTo>
                    <a:cubicBezTo>
                      <a:pt x="56" y="55"/>
                      <a:pt x="56" y="55"/>
                      <a:pt x="56" y="53"/>
                    </a:cubicBezTo>
                    <a:cubicBezTo>
                      <a:pt x="57" y="50"/>
                      <a:pt x="57" y="47"/>
                      <a:pt x="57" y="43"/>
                    </a:cubicBezTo>
                    <a:cubicBezTo>
                      <a:pt x="59" y="44"/>
                      <a:pt x="60" y="44"/>
                      <a:pt x="61" y="45"/>
                    </a:cubicBezTo>
                    <a:cubicBezTo>
                      <a:pt x="61" y="49"/>
                      <a:pt x="60" y="52"/>
                      <a:pt x="60" y="55"/>
                    </a:cubicBezTo>
                    <a:cubicBezTo>
                      <a:pt x="59" y="58"/>
                      <a:pt x="58" y="60"/>
                      <a:pt x="56" y="60"/>
                    </a:cubicBezTo>
                    <a:cubicBezTo>
                      <a:pt x="54" y="60"/>
                      <a:pt x="52" y="59"/>
                      <a:pt x="51" y="57"/>
                    </a:cubicBezTo>
                    <a:cubicBezTo>
                      <a:pt x="49" y="55"/>
                      <a:pt x="48" y="52"/>
                      <a:pt x="47" y="48"/>
                    </a:cubicBezTo>
                    <a:cubicBezTo>
                      <a:pt x="45" y="50"/>
                      <a:pt x="44" y="51"/>
                      <a:pt x="42" y="53"/>
                    </a:cubicBezTo>
                    <a:cubicBezTo>
                      <a:pt x="42" y="52"/>
                      <a:pt x="41" y="51"/>
                      <a:pt x="40" y="49"/>
                    </a:cubicBezTo>
                    <a:cubicBezTo>
                      <a:pt x="42" y="47"/>
                      <a:pt x="44" y="45"/>
                      <a:pt x="46" y="43"/>
                    </a:cubicBezTo>
                    <a:cubicBezTo>
                      <a:pt x="45" y="37"/>
                      <a:pt x="44" y="29"/>
                      <a:pt x="44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44"/>
                      <a:pt x="15" y="49"/>
                      <a:pt x="15" y="51"/>
                    </a:cubicBezTo>
                    <a:cubicBezTo>
                      <a:pt x="14" y="54"/>
                      <a:pt x="13" y="57"/>
                      <a:pt x="11" y="60"/>
                    </a:cubicBezTo>
                    <a:cubicBezTo>
                      <a:pt x="10" y="59"/>
                      <a:pt x="9" y="58"/>
                      <a:pt x="8" y="56"/>
                    </a:cubicBezTo>
                    <a:cubicBezTo>
                      <a:pt x="10" y="54"/>
                      <a:pt x="11" y="52"/>
                      <a:pt x="11" y="49"/>
                    </a:cubicBezTo>
                    <a:cubicBezTo>
                      <a:pt x="12" y="47"/>
                      <a:pt x="12" y="44"/>
                      <a:pt x="12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9"/>
                      <a:pt x="7" y="41"/>
                      <a:pt x="7" y="43"/>
                    </a:cubicBezTo>
                    <a:cubicBezTo>
                      <a:pt x="7" y="49"/>
                      <a:pt x="6" y="54"/>
                      <a:pt x="2" y="58"/>
                    </a:cubicBezTo>
                    <a:cubicBezTo>
                      <a:pt x="1" y="56"/>
                      <a:pt x="1" y="55"/>
                      <a:pt x="0" y="54"/>
                    </a:cubicBezTo>
                    <a:cubicBezTo>
                      <a:pt x="2" y="51"/>
                      <a:pt x="4" y="48"/>
                      <a:pt x="4" y="43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4" y="13"/>
                      <a:pt x="44" y="12"/>
                      <a:pt x="44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12"/>
                      <a:pt x="48" y="13"/>
                      <a:pt x="48" y="15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5" y="14"/>
                      <a:pt x="53" y="13"/>
                      <a:pt x="52" y="11"/>
                    </a:cubicBezTo>
                    <a:close/>
                    <a:moveTo>
                      <a:pt x="0" y="4"/>
                    </a:moveTo>
                    <a:cubicBezTo>
                      <a:pt x="19" y="4"/>
                      <a:pt x="19" y="4"/>
                      <a:pt x="19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0" y="4"/>
                    </a:lnTo>
                    <a:close/>
                    <a:moveTo>
                      <a:pt x="20" y="22"/>
                    </a:moveTo>
                    <a:cubicBezTo>
                      <a:pt x="42" y="22"/>
                      <a:pt x="42" y="22"/>
                      <a:pt x="42" y="22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4" y="46"/>
                      <a:pt x="34" y="46"/>
                      <a:pt x="34" y="46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2" y="57"/>
                      <a:pt x="42" y="57"/>
                      <a:pt x="42" y="57"/>
                    </a:cubicBezTo>
                    <a:cubicBezTo>
                      <a:pt x="20" y="57"/>
                      <a:pt x="20" y="57"/>
                      <a:pt x="20" y="57"/>
                    </a:cubicBezTo>
                    <a:lnTo>
                      <a:pt x="20" y="22"/>
                    </a:lnTo>
                    <a:close/>
                    <a:moveTo>
                      <a:pt x="23" y="33"/>
                    </a:move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23" y="26"/>
                      <a:pt x="23" y="26"/>
                      <a:pt x="23" y="26"/>
                    </a:cubicBezTo>
                    <a:lnTo>
                      <a:pt x="23" y="33"/>
                    </a:lnTo>
                    <a:close/>
                    <a:moveTo>
                      <a:pt x="37" y="43"/>
                    </a:moveTo>
                    <a:cubicBezTo>
                      <a:pt x="37" y="36"/>
                      <a:pt x="37" y="36"/>
                      <a:pt x="37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43"/>
                      <a:pt x="23" y="43"/>
                      <a:pt x="23" y="43"/>
                    </a:cubicBezTo>
                    <a:lnTo>
                      <a:pt x="37" y="43"/>
                    </a:lnTo>
                    <a:close/>
                    <a:moveTo>
                      <a:pt x="23" y="54"/>
                    </a:move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23" y="46"/>
                      <a:pt x="23" y="46"/>
                      <a:pt x="23" y="46"/>
                    </a:cubicBezTo>
                    <a:lnTo>
                      <a:pt x="23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5" name="Freeform 192"/>
              <p:cNvSpPr>
                <a:spLocks noEditPoints="1"/>
              </p:cNvSpPr>
              <p:nvPr/>
            </p:nvSpPr>
            <p:spPr bwMode="auto">
              <a:xfrm>
                <a:off x="4012" y="1795"/>
                <a:ext cx="90" cy="113"/>
              </a:xfrm>
              <a:custGeom>
                <a:avLst/>
                <a:gdLst>
                  <a:gd name="T0" fmla="*/ 0 w 48"/>
                  <a:gd name="T1" fmla="*/ 15 h 60"/>
                  <a:gd name="T2" fmla="*/ 30 w 48"/>
                  <a:gd name="T3" fmla="*/ 15 h 60"/>
                  <a:gd name="T4" fmla="*/ 36 w 48"/>
                  <a:gd name="T5" fmla="*/ 0 h 60"/>
                  <a:gd name="T6" fmla="*/ 45 w 48"/>
                  <a:gd name="T7" fmla="*/ 2 h 60"/>
                  <a:gd name="T8" fmla="*/ 39 w 48"/>
                  <a:gd name="T9" fmla="*/ 15 h 60"/>
                  <a:gd name="T10" fmla="*/ 90 w 48"/>
                  <a:gd name="T11" fmla="*/ 15 h 60"/>
                  <a:gd name="T12" fmla="*/ 90 w 48"/>
                  <a:gd name="T13" fmla="*/ 113 h 60"/>
                  <a:gd name="T14" fmla="*/ 81 w 48"/>
                  <a:gd name="T15" fmla="*/ 113 h 60"/>
                  <a:gd name="T16" fmla="*/ 81 w 48"/>
                  <a:gd name="T17" fmla="*/ 107 h 60"/>
                  <a:gd name="T18" fmla="*/ 9 w 48"/>
                  <a:gd name="T19" fmla="*/ 107 h 60"/>
                  <a:gd name="T20" fmla="*/ 9 w 48"/>
                  <a:gd name="T21" fmla="*/ 113 h 60"/>
                  <a:gd name="T22" fmla="*/ 0 w 48"/>
                  <a:gd name="T23" fmla="*/ 113 h 60"/>
                  <a:gd name="T24" fmla="*/ 0 w 48"/>
                  <a:gd name="T25" fmla="*/ 15 h 60"/>
                  <a:gd name="T26" fmla="*/ 81 w 48"/>
                  <a:gd name="T27" fmla="*/ 24 h 60"/>
                  <a:gd name="T28" fmla="*/ 9 w 48"/>
                  <a:gd name="T29" fmla="*/ 24 h 60"/>
                  <a:gd name="T30" fmla="*/ 9 w 48"/>
                  <a:gd name="T31" fmla="*/ 43 h 60"/>
                  <a:gd name="T32" fmla="*/ 81 w 48"/>
                  <a:gd name="T33" fmla="*/ 43 h 60"/>
                  <a:gd name="T34" fmla="*/ 81 w 48"/>
                  <a:gd name="T35" fmla="*/ 24 h 60"/>
                  <a:gd name="T36" fmla="*/ 9 w 48"/>
                  <a:gd name="T37" fmla="*/ 70 h 60"/>
                  <a:gd name="T38" fmla="*/ 81 w 48"/>
                  <a:gd name="T39" fmla="*/ 70 h 60"/>
                  <a:gd name="T40" fmla="*/ 81 w 48"/>
                  <a:gd name="T41" fmla="*/ 51 h 60"/>
                  <a:gd name="T42" fmla="*/ 9 w 48"/>
                  <a:gd name="T43" fmla="*/ 51 h 60"/>
                  <a:gd name="T44" fmla="*/ 9 w 48"/>
                  <a:gd name="T45" fmla="*/ 70 h 60"/>
                  <a:gd name="T46" fmla="*/ 9 w 48"/>
                  <a:gd name="T47" fmla="*/ 98 h 60"/>
                  <a:gd name="T48" fmla="*/ 81 w 48"/>
                  <a:gd name="T49" fmla="*/ 98 h 60"/>
                  <a:gd name="T50" fmla="*/ 81 w 48"/>
                  <a:gd name="T51" fmla="*/ 79 h 60"/>
                  <a:gd name="T52" fmla="*/ 9 w 48"/>
                  <a:gd name="T53" fmla="*/ 79 h 60"/>
                  <a:gd name="T54" fmla="*/ 9 w 48"/>
                  <a:gd name="T55" fmla="*/ 98 h 6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8"/>
                  <a:gd name="T85" fmla="*/ 0 h 60"/>
                  <a:gd name="T86" fmla="*/ 48 w 48"/>
                  <a:gd name="T87" fmla="*/ 60 h 60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8" h="60">
                    <a:moveTo>
                      <a:pt x="0" y="8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7" y="6"/>
                      <a:pt x="18" y="3"/>
                      <a:pt x="19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4"/>
                      <a:pt x="22" y="6"/>
                      <a:pt x="21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57"/>
                      <a:pt x="43" y="57"/>
                      <a:pt x="43" y="57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0" y="60"/>
                      <a:pt x="0" y="60"/>
                      <a:pt x="0" y="60"/>
                    </a:cubicBezTo>
                    <a:lnTo>
                      <a:pt x="0" y="8"/>
                    </a:lnTo>
                    <a:close/>
                    <a:moveTo>
                      <a:pt x="43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43" y="23"/>
                      <a:pt x="43" y="23"/>
                      <a:pt x="43" y="23"/>
                    </a:cubicBezTo>
                    <a:lnTo>
                      <a:pt x="43" y="13"/>
                    </a:lnTo>
                    <a:close/>
                    <a:moveTo>
                      <a:pt x="5" y="37"/>
                    </a:moveTo>
                    <a:cubicBezTo>
                      <a:pt x="43" y="37"/>
                      <a:pt x="43" y="37"/>
                      <a:pt x="43" y="3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5" y="27"/>
                      <a:pt x="5" y="27"/>
                      <a:pt x="5" y="27"/>
                    </a:cubicBezTo>
                    <a:lnTo>
                      <a:pt x="5" y="37"/>
                    </a:lnTo>
                    <a:close/>
                    <a:moveTo>
                      <a:pt x="5" y="52"/>
                    </a:moveTo>
                    <a:cubicBezTo>
                      <a:pt x="43" y="52"/>
                      <a:pt x="43" y="52"/>
                      <a:pt x="43" y="52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5" y="42"/>
                      <a:pt x="5" y="42"/>
                      <a:pt x="5" y="42"/>
                    </a:cubicBezTo>
                    <a:lnTo>
                      <a:pt x="5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6" name="Freeform 193"/>
              <p:cNvSpPr>
                <a:spLocks noEditPoints="1"/>
              </p:cNvSpPr>
              <p:nvPr/>
            </p:nvSpPr>
            <p:spPr bwMode="auto">
              <a:xfrm>
                <a:off x="4119" y="1795"/>
                <a:ext cx="115" cy="113"/>
              </a:xfrm>
              <a:custGeom>
                <a:avLst/>
                <a:gdLst>
                  <a:gd name="T0" fmla="*/ 6 w 61"/>
                  <a:gd name="T1" fmla="*/ 30 h 60"/>
                  <a:gd name="T2" fmla="*/ 26 w 61"/>
                  <a:gd name="T3" fmla="*/ 45 h 60"/>
                  <a:gd name="T4" fmla="*/ 19 w 61"/>
                  <a:gd name="T5" fmla="*/ 53 h 60"/>
                  <a:gd name="T6" fmla="*/ 0 w 61"/>
                  <a:gd name="T7" fmla="*/ 38 h 60"/>
                  <a:gd name="T8" fmla="*/ 6 w 61"/>
                  <a:gd name="T9" fmla="*/ 30 h 60"/>
                  <a:gd name="T10" fmla="*/ 17 w 61"/>
                  <a:gd name="T11" fmla="*/ 62 h 60"/>
                  <a:gd name="T12" fmla="*/ 26 w 61"/>
                  <a:gd name="T13" fmla="*/ 68 h 60"/>
                  <a:gd name="T14" fmla="*/ 11 w 61"/>
                  <a:gd name="T15" fmla="*/ 113 h 60"/>
                  <a:gd name="T16" fmla="*/ 2 w 61"/>
                  <a:gd name="T17" fmla="*/ 109 h 60"/>
                  <a:gd name="T18" fmla="*/ 17 w 61"/>
                  <a:gd name="T19" fmla="*/ 62 h 60"/>
                  <a:gd name="T20" fmla="*/ 9 w 61"/>
                  <a:gd name="T21" fmla="*/ 2 h 60"/>
                  <a:gd name="T22" fmla="*/ 30 w 61"/>
                  <a:gd name="T23" fmla="*/ 17 h 60"/>
                  <a:gd name="T24" fmla="*/ 25 w 61"/>
                  <a:gd name="T25" fmla="*/ 24 h 60"/>
                  <a:gd name="T26" fmla="*/ 4 w 61"/>
                  <a:gd name="T27" fmla="*/ 9 h 60"/>
                  <a:gd name="T28" fmla="*/ 9 w 61"/>
                  <a:gd name="T29" fmla="*/ 2 h 60"/>
                  <a:gd name="T30" fmla="*/ 90 w 61"/>
                  <a:gd name="T31" fmla="*/ 15 h 60"/>
                  <a:gd name="T32" fmla="*/ 115 w 61"/>
                  <a:gd name="T33" fmla="*/ 51 h 60"/>
                  <a:gd name="T34" fmla="*/ 106 w 61"/>
                  <a:gd name="T35" fmla="*/ 57 h 60"/>
                  <a:gd name="T36" fmla="*/ 100 w 61"/>
                  <a:gd name="T37" fmla="*/ 45 h 60"/>
                  <a:gd name="T38" fmla="*/ 45 w 61"/>
                  <a:gd name="T39" fmla="*/ 49 h 60"/>
                  <a:gd name="T40" fmla="*/ 36 w 61"/>
                  <a:gd name="T41" fmla="*/ 51 h 60"/>
                  <a:gd name="T42" fmla="*/ 32 w 61"/>
                  <a:gd name="T43" fmla="*/ 41 h 60"/>
                  <a:gd name="T44" fmla="*/ 40 w 61"/>
                  <a:gd name="T45" fmla="*/ 36 h 60"/>
                  <a:gd name="T46" fmla="*/ 62 w 61"/>
                  <a:gd name="T47" fmla="*/ 0 h 60"/>
                  <a:gd name="T48" fmla="*/ 72 w 61"/>
                  <a:gd name="T49" fmla="*/ 4 h 60"/>
                  <a:gd name="T50" fmla="*/ 47 w 61"/>
                  <a:gd name="T51" fmla="*/ 40 h 60"/>
                  <a:gd name="T52" fmla="*/ 94 w 61"/>
                  <a:gd name="T53" fmla="*/ 38 h 60"/>
                  <a:gd name="T54" fmla="*/ 83 w 61"/>
                  <a:gd name="T55" fmla="*/ 19 h 60"/>
                  <a:gd name="T56" fmla="*/ 90 w 61"/>
                  <a:gd name="T57" fmla="*/ 15 h 60"/>
                  <a:gd name="T58" fmla="*/ 40 w 61"/>
                  <a:gd name="T59" fmla="*/ 62 h 60"/>
                  <a:gd name="T60" fmla="*/ 104 w 61"/>
                  <a:gd name="T61" fmla="*/ 62 h 60"/>
                  <a:gd name="T62" fmla="*/ 104 w 61"/>
                  <a:gd name="T63" fmla="*/ 113 h 60"/>
                  <a:gd name="T64" fmla="*/ 94 w 61"/>
                  <a:gd name="T65" fmla="*/ 113 h 60"/>
                  <a:gd name="T66" fmla="*/ 94 w 61"/>
                  <a:gd name="T67" fmla="*/ 105 h 60"/>
                  <a:gd name="T68" fmla="*/ 47 w 61"/>
                  <a:gd name="T69" fmla="*/ 105 h 60"/>
                  <a:gd name="T70" fmla="*/ 47 w 61"/>
                  <a:gd name="T71" fmla="*/ 113 h 60"/>
                  <a:gd name="T72" fmla="*/ 40 w 61"/>
                  <a:gd name="T73" fmla="*/ 113 h 60"/>
                  <a:gd name="T74" fmla="*/ 40 w 61"/>
                  <a:gd name="T75" fmla="*/ 62 h 60"/>
                  <a:gd name="T76" fmla="*/ 94 w 61"/>
                  <a:gd name="T77" fmla="*/ 70 h 60"/>
                  <a:gd name="T78" fmla="*/ 47 w 61"/>
                  <a:gd name="T79" fmla="*/ 70 h 60"/>
                  <a:gd name="T80" fmla="*/ 47 w 61"/>
                  <a:gd name="T81" fmla="*/ 98 h 60"/>
                  <a:gd name="T82" fmla="*/ 94 w 61"/>
                  <a:gd name="T83" fmla="*/ 98 h 60"/>
                  <a:gd name="T84" fmla="*/ 94 w 61"/>
                  <a:gd name="T85" fmla="*/ 70 h 6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1"/>
                  <a:gd name="T130" fmla="*/ 0 h 60"/>
                  <a:gd name="T131" fmla="*/ 61 w 61"/>
                  <a:gd name="T132" fmla="*/ 60 h 6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1" h="60">
                    <a:moveTo>
                      <a:pt x="3" y="16"/>
                    </a:moveTo>
                    <a:cubicBezTo>
                      <a:pt x="6" y="19"/>
                      <a:pt x="10" y="21"/>
                      <a:pt x="14" y="24"/>
                    </a:cubicBezTo>
                    <a:cubicBezTo>
                      <a:pt x="13" y="25"/>
                      <a:pt x="12" y="26"/>
                      <a:pt x="10" y="28"/>
                    </a:cubicBezTo>
                    <a:cubicBezTo>
                      <a:pt x="6" y="25"/>
                      <a:pt x="3" y="22"/>
                      <a:pt x="0" y="20"/>
                    </a:cubicBezTo>
                    <a:lnTo>
                      <a:pt x="3" y="16"/>
                    </a:lnTo>
                    <a:close/>
                    <a:moveTo>
                      <a:pt x="9" y="33"/>
                    </a:moveTo>
                    <a:cubicBezTo>
                      <a:pt x="10" y="34"/>
                      <a:pt x="12" y="35"/>
                      <a:pt x="14" y="36"/>
                    </a:cubicBezTo>
                    <a:cubicBezTo>
                      <a:pt x="11" y="45"/>
                      <a:pt x="8" y="53"/>
                      <a:pt x="6" y="60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4" y="51"/>
                      <a:pt x="6" y="43"/>
                      <a:pt x="9" y="33"/>
                    </a:cubicBezTo>
                    <a:close/>
                    <a:moveTo>
                      <a:pt x="5" y="1"/>
                    </a:moveTo>
                    <a:cubicBezTo>
                      <a:pt x="10" y="4"/>
                      <a:pt x="13" y="7"/>
                      <a:pt x="16" y="9"/>
                    </a:cubicBezTo>
                    <a:cubicBezTo>
                      <a:pt x="15" y="11"/>
                      <a:pt x="14" y="12"/>
                      <a:pt x="13" y="13"/>
                    </a:cubicBezTo>
                    <a:cubicBezTo>
                      <a:pt x="10" y="11"/>
                      <a:pt x="6" y="8"/>
                      <a:pt x="2" y="5"/>
                    </a:cubicBezTo>
                    <a:lnTo>
                      <a:pt x="5" y="1"/>
                    </a:lnTo>
                    <a:close/>
                    <a:moveTo>
                      <a:pt x="48" y="8"/>
                    </a:moveTo>
                    <a:cubicBezTo>
                      <a:pt x="53" y="14"/>
                      <a:pt x="57" y="21"/>
                      <a:pt x="61" y="27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5" y="28"/>
                      <a:pt x="54" y="26"/>
                      <a:pt x="53" y="24"/>
                    </a:cubicBezTo>
                    <a:cubicBezTo>
                      <a:pt x="41" y="25"/>
                      <a:pt x="31" y="25"/>
                      <a:pt x="24" y="26"/>
                    </a:cubicBezTo>
                    <a:cubicBezTo>
                      <a:pt x="22" y="26"/>
                      <a:pt x="21" y="26"/>
                      <a:pt x="19" y="2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20" y="21"/>
                      <a:pt x="21" y="19"/>
                    </a:cubicBezTo>
                    <a:cubicBezTo>
                      <a:pt x="25" y="14"/>
                      <a:pt x="29" y="8"/>
                      <a:pt x="33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4" y="9"/>
                      <a:pt x="30" y="15"/>
                      <a:pt x="25" y="21"/>
                    </a:cubicBezTo>
                    <a:cubicBezTo>
                      <a:pt x="33" y="21"/>
                      <a:pt x="41" y="21"/>
                      <a:pt x="50" y="20"/>
                    </a:cubicBezTo>
                    <a:cubicBezTo>
                      <a:pt x="48" y="17"/>
                      <a:pt x="46" y="14"/>
                      <a:pt x="44" y="10"/>
                    </a:cubicBezTo>
                    <a:lnTo>
                      <a:pt x="48" y="8"/>
                    </a:lnTo>
                    <a:close/>
                    <a:moveTo>
                      <a:pt x="21" y="33"/>
                    </a:moveTo>
                    <a:cubicBezTo>
                      <a:pt x="55" y="33"/>
                      <a:pt x="55" y="33"/>
                      <a:pt x="55" y="33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1" y="60"/>
                      <a:pt x="21" y="60"/>
                      <a:pt x="21" y="60"/>
                    </a:cubicBezTo>
                    <a:lnTo>
                      <a:pt x="21" y="33"/>
                    </a:lnTo>
                    <a:close/>
                    <a:moveTo>
                      <a:pt x="50" y="37"/>
                    </a:moveTo>
                    <a:cubicBezTo>
                      <a:pt x="25" y="37"/>
                      <a:pt x="25" y="37"/>
                      <a:pt x="25" y="37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50" y="52"/>
                      <a:pt x="50" y="52"/>
                      <a:pt x="50" y="52"/>
                    </a:cubicBezTo>
                    <a:lnTo>
                      <a:pt x="50" y="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7" name="Freeform 194"/>
              <p:cNvSpPr>
                <a:spLocks noEditPoints="1"/>
              </p:cNvSpPr>
              <p:nvPr/>
            </p:nvSpPr>
            <p:spPr bwMode="auto">
              <a:xfrm>
                <a:off x="4245" y="1803"/>
                <a:ext cx="101" cy="99"/>
              </a:xfrm>
              <a:custGeom>
                <a:avLst/>
                <a:gdLst>
                  <a:gd name="T0" fmla="*/ 0 w 54"/>
                  <a:gd name="T1" fmla="*/ 0 h 53"/>
                  <a:gd name="T2" fmla="*/ 99 w 54"/>
                  <a:gd name="T3" fmla="*/ 0 h 53"/>
                  <a:gd name="T4" fmla="*/ 99 w 54"/>
                  <a:gd name="T5" fmla="*/ 9 h 53"/>
                  <a:gd name="T6" fmla="*/ 11 w 54"/>
                  <a:gd name="T7" fmla="*/ 9 h 53"/>
                  <a:gd name="T8" fmla="*/ 11 w 54"/>
                  <a:gd name="T9" fmla="*/ 90 h 53"/>
                  <a:gd name="T10" fmla="*/ 101 w 54"/>
                  <a:gd name="T11" fmla="*/ 90 h 53"/>
                  <a:gd name="T12" fmla="*/ 101 w 54"/>
                  <a:gd name="T13" fmla="*/ 99 h 53"/>
                  <a:gd name="T14" fmla="*/ 0 w 54"/>
                  <a:gd name="T15" fmla="*/ 99 h 53"/>
                  <a:gd name="T16" fmla="*/ 0 w 54"/>
                  <a:gd name="T17" fmla="*/ 0 h 53"/>
                  <a:gd name="T18" fmla="*/ 19 w 54"/>
                  <a:gd name="T19" fmla="*/ 22 h 53"/>
                  <a:gd name="T20" fmla="*/ 26 w 54"/>
                  <a:gd name="T21" fmla="*/ 17 h 53"/>
                  <a:gd name="T22" fmla="*/ 56 w 54"/>
                  <a:gd name="T23" fmla="*/ 41 h 53"/>
                  <a:gd name="T24" fmla="*/ 79 w 54"/>
                  <a:gd name="T25" fmla="*/ 13 h 53"/>
                  <a:gd name="T26" fmla="*/ 86 w 54"/>
                  <a:gd name="T27" fmla="*/ 19 h 53"/>
                  <a:gd name="T28" fmla="*/ 62 w 54"/>
                  <a:gd name="T29" fmla="*/ 49 h 53"/>
                  <a:gd name="T30" fmla="*/ 92 w 54"/>
                  <a:gd name="T31" fmla="*/ 77 h 53"/>
                  <a:gd name="T32" fmla="*/ 84 w 54"/>
                  <a:gd name="T33" fmla="*/ 84 h 53"/>
                  <a:gd name="T34" fmla="*/ 56 w 54"/>
                  <a:gd name="T35" fmla="*/ 56 h 53"/>
                  <a:gd name="T36" fmla="*/ 22 w 54"/>
                  <a:gd name="T37" fmla="*/ 86 h 53"/>
                  <a:gd name="T38" fmla="*/ 15 w 54"/>
                  <a:gd name="T39" fmla="*/ 78 h 53"/>
                  <a:gd name="T40" fmla="*/ 49 w 54"/>
                  <a:gd name="T41" fmla="*/ 49 h 53"/>
                  <a:gd name="T42" fmla="*/ 19 w 54"/>
                  <a:gd name="T43" fmla="*/ 22 h 5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54"/>
                  <a:gd name="T67" fmla="*/ 0 h 53"/>
                  <a:gd name="T68" fmla="*/ 54 w 54"/>
                  <a:gd name="T69" fmla="*/ 53 h 5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54" h="53">
                    <a:moveTo>
                      <a:pt x="0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0" y="53"/>
                      <a:pt x="0" y="53"/>
                      <a:pt x="0" y="53"/>
                    </a:cubicBezTo>
                    <a:lnTo>
                      <a:pt x="0" y="0"/>
                    </a:lnTo>
                    <a:close/>
                    <a:moveTo>
                      <a:pt x="10" y="12"/>
                    </a:moveTo>
                    <a:cubicBezTo>
                      <a:pt x="14" y="9"/>
                      <a:pt x="14" y="9"/>
                      <a:pt x="14" y="9"/>
                    </a:cubicBezTo>
                    <a:cubicBezTo>
                      <a:pt x="19" y="13"/>
                      <a:pt x="24" y="17"/>
                      <a:pt x="30" y="22"/>
                    </a:cubicBezTo>
                    <a:cubicBezTo>
                      <a:pt x="34" y="18"/>
                      <a:pt x="38" y="13"/>
                      <a:pt x="42" y="7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2" y="16"/>
                      <a:pt x="38" y="21"/>
                      <a:pt x="33" y="26"/>
                    </a:cubicBezTo>
                    <a:cubicBezTo>
                      <a:pt x="39" y="30"/>
                      <a:pt x="44" y="35"/>
                      <a:pt x="49" y="41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0" y="40"/>
                      <a:pt x="35" y="35"/>
                      <a:pt x="30" y="30"/>
                    </a:cubicBezTo>
                    <a:cubicBezTo>
                      <a:pt x="24" y="36"/>
                      <a:pt x="18" y="41"/>
                      <a:pt x="12" y="46"/>
                    </a:cubicBezTo>
                    <a:cubicBezTo>
                      <a:pt x="11" y="44"/>
                      <a:pt x="9" y="43"/>
                      <a:pt x="8" y="42"/>
                    </a:cubicBezTo>
                    <a:cubicBezTo>
                      <a:pt x="14" y="37"/>
                      <a:pt x="20" y="32"/>
                      <a:pt x="26" y="26"/>
                    </a:cubicBezTo>
                    <a:cubicBezTo>
                      <a:pt x="21" y="21"/>
                      <a:pt x="16" y="17"/>
                      <a:pt x="1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8" name="Freeform 195"/>
              <p:cNvSpPr>
                <a:spLocks noEditPoints="1"/>
              </p:cNvSpPr>
              <p:nvPr/>
            </p:nvSpPr>
            <p:spPr bwMode="auto">
              <a:xfrm>
                <a:off x="4390" y="1494"/>
                <a:ext cx="110" cy="113"/>
              </a:xfrm>
              <a:custGeom>
                <a:avLst/>
                <a:gdLst>
                  <a:gd name="T0" fmla="*/ 0 w 59"/>
                  <a:gd name="T1" fmla="*/ 40 h 60"/>
                  <a:gd name="T2" fmla="*/ 50 w 59"/>
                  <a:gd name="T3" fmla="*/ 40 h 60"/>
                  <a:gd name="T4" fmla="*/ 50 w 59"/>
                  <a:gd name="T5" fmla="*/ 32 h 60"/>
                  <a:gd name="T6" fmla="*/ 9 w 59"/>
                  <a:gd name="T7" fmla="*/ 32 h 60"/>
                  <a:gd name="T8" fmla="*/ 9 w 59"/>
                  <a:gd name="T9" fmla="*/ 24 h 60"/>
                  <a:gd name="T10" fmla="*/ 50 w 59"/>
                  <a:gd name="T11" fmla="*/ 24 h 60"/>
                  <a:gd name="T12" fmla="*/ 50 w 59"/>
                  <a:gd name="T13" fmla="*/ 17 h 60"/>
                  <a:gd name="T14" fmla="*/ 2 w 59"/>
                  <a:gd name="T15" fmla="*/ 17 h 60"/>
                  <a:gd name="T16" fmla="*/ 2 w 59"/>
                  <a:gd name="T17" fmla="*/ 9 h 60"/>
                  <a:gd name="T18" fmla="*/ 50 w 59"/>
                  <a:gd name="T19" fmla="*/ 9 h 60"/>
                  <a:gd name="T20" fmla="*/ 50 w 59"/>
                  <a:gd name="T21" fmla="*/ 0 h 60"/>
                  <a:gd name="T22" fmla="*/ 60 w 59"/>
                  <a:gd name="T23" fmla="*/ 0 h 60"/>
                  <a:gd name="T24" fmla="*/ 60 w 59"/>
                  <a:gd name="T25" fmla="*/ 9 h 60"/>
                  <a:gd name="T26" fmla="*/ 108 w 59"/>
                  <a:gd name="T27" fmla="*/ 9 h 60"/>
                  <a:gd name="T28" fmla="*/ 108 w 59"/>
                  <a:gd name="T29" fmla="*/ 17 h 60"/>
                  <a:gd name="T30" fmla="*/ 60 w 59"/>
                  <a:gd name="T31" fmla="*/ 17 h 60"/>
                  <a:gd name="T32" fmla="*/ 60 w 59"/>
                  <a:gd name="T33" fmla="*/ 24 h 60"/>
                  <a:gd name="T34" fmla="*/ 99 w 59"/>
                  <a:gd name="T35" fmla="*/ 24 h 60"/>
                  <a:gd name="T36" fmla="*/ 99 w 59"/>
                  <a:gd name="T37" fmla="*/ 32 h 60"/>
                  <a:gd name="T38" fmla="*/ 60 w 59"/>
                  <a:gd name="T39" fmla="*/ 32 h 60"/>
                  <a:gd name="T40" fmla="*/ 60 w 59"/>
                  <a:gd name="T41" fmla="*/ 40 h 60"/>
                  <a:gd name="T42" fmla="*/ 110 w 59"/>
                  <a:gd name="T43" fmla="*/ 40 h 60"/>
                  <a:gd name="T44" fmla="*/ 110 w 59"/>
                  <a:gd name="T45" fmla="*/ 47 h 60"/>
                  <a:gd name="T46" fmla="*/ 0 w 59"/>
                  <a:gd name="T47" fmla="*/ 47 h 60"/>
                  <a:gd name="T48" fmla="*/ 0 w 59"/>
                  <a:gd name="T49" fmla="*/ 40 h 60"/>
                  <a:gd name="T50" fmla="*/ 24 w 59"/>
                  <a:gd name="T51" fmla="*/ 113 h 60"/>
                  <a:gd name="T52" fmla="*/ 15 w 59"/>
                  <a:gd name="T53" fmla="*/ 113 h 60"/>
                  <a:gd name="T54" fmla="*/ 15 w 59"/>
                  <a:gd name="T55" fmla="*/ 55 h 60"/>
                  <a:gd name="T56" fmla="*/ 97 w 59"/>
                  <a:gd name="T57" fmla="*/ 55 h 60"/>
                  <a:gd name="T58" fmla="*/ 97 w 59"/>
                  <a:gd name="T59" fmla="*/ 100 h 60"/>
                  <a:gd name="T60" fmla="*/ 82 w 59"/>
                  <a:gd name="T61" fmla="*/ 111 h 60"/>
                  <a:gd name="T62" fmla="*/ 65 w 59"/>
                  <a:gd name="T63" fmla="*/ 111 h 60"/>
                  <a:gd name="T64" fmla="*/ 63 w 59"/>
                  <a:gd name="T65" fmla="*/ 104 h 60"/>
                  <a:gd name="T66" fmla="*/ 80 w 59"/>
                  <a:gd name="T67" fmla="*/ 104 h 60"/>
                  <a:gd name="T68" fmla="*/ 88 w 59"/>
                  <a:gd name="T69" fmla="*/ 98 h 60"/>
                  <a:gd name="T70" fmla="*/ 88 w 59"/>
                  <a:gd name="T71" fmla="*/ 92 h 60"/>
                  <a:gd name="T72" fmla="*/ 24 w 59"/>
                  <a:gd name="T73" fmla="*/ 92 h 60"/>
                  <a:gd name="T74" fmla="*/ 24 w 59"/>
                  <a:gd name="T75" fmla="*/ 113 h 60"/>
                  <a:gd name="T76" fmla="*/ 88 w 59"/>
                  <a:gd name="T77" fmla="*/ 62 h 60"/>
                  <a:gd name="T78" fmla="*/ 24 w 59"/>
                  <a:gd name="T79" fmla="*/ 62 h 60"/>
                  <a:gd name="T80" fmla="*/ 24 w 59"/>
                  <a:gd name="T81" fmla="*/ 70 h 60"/>
                  <a:gd name="T82" fmla="*/ 88 w 59"/>
                  <a:gd name="T83" fmla="*/ 70 h 60"/>
                  <a:gd name="T84" fmla="*/ 88 w 59"/>
                  <a:gd name="T85" fmla="*/ 62 h 60"/>
                  <a:gd name="T86" fmla="*/ 24 w 59"/>
                  <a:gd name="T87" fmla="*/ 85 h 60"/>
                  <a:gd name="T88" fmla="*/ 88 w 59"/>
                  <a:gd name="T89" fmla="*/ 85 h 60"/>
                  <a:gd name="T90" fmla="*/ 88 w 59"/>
                  <a:gd name="T91" fmla="*/ 77 h 60"/>
                  <a:gd name="T92" fmla="*/ 24 w 59"/>
                  <a:gd name="T93" fmla="*/ 77 h 60"/>
                  <a:gd name="T94" fmla="*/ 24 w 59"/>
                  <a:gd name="T95" fmla="*/ 85 h 6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9"/>
                  <a:gd name="T145" fmla="*/ 0 h 60"/>
                  <a:gd name="T146" fmla="*/ 59 w 59"/>
                  <a:gd name="T147" fmla="*/ 60 h 6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9" h="60">
                    <a:moveTo>
                      <a:pt x="0" y="21"/>
                    </a:move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0" y="25"/>
                      <a:pt x="0" y="25"/>
                      <a:pt x="0" y="25"/>
                    </a:cubicBezTo>
                    <a:lnTo>
                      <a:pt x="0" y="21"/>
                    </a:lnTo>
                    <a:close/>
                    <a:moveTo>
                      <a:pt x="13" y="60"/>
                    </a:moveTo>
                    <a:cubicBezTo>
                      <a:pt x="8" y="60"/>
                      <a:pt x="8" y="60"/>
                      <a:pt x="8" y="6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7"/>
                      <a:pt x="49" y="59"/>
                      <a:pt x="44" y="59"/>
                    </a:cubicBezTo>
                    <a:cubicBezTo>
                      <a:pt x="41" y="59"/>
                      <a:pt x="38" y="59"/>
                      <a:pt x="35" y="59"/>
                    </a:cubicBezTo>
                    <a:cubicBezTo>
                      <a:pt x="35" y="58"/>
                      <a:pt x="34" y="56"/>
                      <a:pt x="34" y="55"/>
                    </a:cubicBezTo>
                    <a:cubicBezTo>
                      <a:pt x="37" y="55"/>
                      <a:pt x="40" y="55"/>
                      <a:pt x="43" y="55"/>
                    </a:cubicBezTo>
                    <a:cubicBezTo>
                      <a:pt x="46" y="55"/>
                      <a:pt x="47" y="54"/>
                      <a:pt x="47" y="52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13" y="49"/>
                      <a:pt x="13" y="49"/>
                      <a:pt x="13" y="49"/>
                    </a:cubicBezTo>
                    <a:lnTo>
                      <a:pt x="13" y="60"/>
                    </a:lnTo>
                    <a:close/>
                    <a:moveTo>
                      <a:pt x="47" y="33"/>
                    </a:moveTo>
                    <a:cubicBezTo>
                      <a:pt x="13" y="33"/>
                      <a:pt x="13" y="33"/>
                      <a:pt x="13" y="33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47" y="37"/>
                      <a:pt x="47" y="37"/>
                      <a:pt x="47" y="37"/>
                    </a:cubicBezTo>
                    <a:lnTo>
                      <a:pt x="47" y="33"/>
                    </a:lnTo>
                    <a:close/>
                    <a:moveTo>
                      <a:pt x="13" y="45"/>
                    </a:move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13" y="41"/>
                      <a:pt x="13" y="41"/>
                      <a:pt x="13" y="41"/>
                    </a:cubicBezTo>
                    <a:lnTo>
                      <a:pt x="13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9" name="Freeform 196"/>
              <p:cNvSpPr>
                <a:spLocks noEditPoints="1"/>
              </p:cNvSpPr>
              <p:nvPr/>
            </p:nvSpPr>
            <p:spPr bwMode="auto">
              <a:xfrm>
                <a:off x="4506" y="1494"/>
                <a:ext cx="115" cy="113"/>
              </a:xfrm>
              <a:custGeom>
                <a:avLst/>
                <a:gdLst>
                  <a:gd name="T0" fmla="*/ 6 w 61"/>
                  <a:gd name="T1" fmla="*/ 32 h 60"/>
                  <a:gd name="T2" fmla="*/ 19 w 61"/>
                  <a:gd name="T3" fmla="*/ 55 h 60"/>
                  <a:gd name="T4" fmla="*/ 4 w 61"/>
                  <a:gd name="T5" fmla="*/ 111 h 60"/>
                  <a:gd name="T6" fmla="*/ 25 w 61"/>
                  <a:gd name="T7" fmla="*/ 70 h 60"/>
                  <a:gd name="T8" fmla="*/ 4 w 61"/>
                  <a:gd name="T9" fmla="*/ 111 h 60"/>
                  <a:gd name="T10" fmla="*/ 9 w 61"/>
                  <a:gd name="T11" fmla="*/ 2 h 60"/>
                  <a:gd name="T12" fmla="*/ 23 w 61"/>
                  <a:gd name="T13" fmla="*/ 24 h 60"/>
                  <a:gd name="T14" fmla="*/ 25 w 61"/>
                  <a:gd name="T15" fmla="*/ 32 h 60"/>
                  <a:gd name="T16" fmla="*/ 58 w 61"/>
                  <a:gd name="T17" fmla="*/ 0 h 60"/>
                  <a:gd name="T18" fmla="*/ 113 w 61"/>
                  <a:gd name="T19" fmla="*/ 11 h 60"/>
                  <a:gd name="T20" fmla="*/ 47 w 61"/>
                  <a:gd name="T21" fmla="*/ 19 h 60"/>
                  <a:gd name="T22" fmla="*/ 25 w 61"/>
                  <a:gd name="T23" fmla="*/ 32 h 60"/>
                  <a:gd name="T24" fmla="*/ 38 w 61"/>
                  <a:gd name="T25" fmla="*/ 58 h 60"/>
                  <a:gd name="T26" fmla="*/ 104 w 61"/>
                  <a:gd name="T27" fmla="*/ 28 h 60"/>
                  <a:gd name="T28" fmla="*/ 115 w 61"/>
                  <a:gd name="T29" fmla="*/ 58 h 60"/>
                  <a:gd name="T30" fmla="*/ 104 w 61"/>
                  <a:gd name="T31" fmla="*/ 66 h 60"/>
                  <a:gd name="T32" fmla="*/ 111 w 61"/>
                  <a:gd name="T33" fmla="*/ 87 h 60"/>
                  <a:gd name="T34" fmla="*/ 102 w 61"/>
                  <a:gd name="T35" fmla="*/ 94 h 60"/>
                  <a:gd name="T36" fmla="*/ 83 w 61"/>
                  <a:gd name="T37" fmla="*/ 113 h 60"/>
                  <a:gd name="T38" fmla="*/ 64 w 61"/>
                  <a:gd name="T39" fmla="*/ 102 h 60"/>
                  <a:gd name="T40" fmla="*/ 92 w 61"/>
                  <a:gd name="T41" fmla="*/ 94 h 60"/>
                  <a:gd name="T42" fmla="*/ 34 w 61"/>
                  <a:gd name="T43" fmla="*/ 87 h 60"/>
                  <a:gd name="T44" fmla="*/ 26 w 61"/>
                  <a:gd name="T45" fmla="*/ 66 h 60"/>
                  <a:gd name="T46" fmla="*/ 94 w 61"/>
                  <a:gd name="T47" fmla="*/ 66 h 60"/>
                  <a:gd name="T48" fmla="*/ 41 w 61"/>
                  <a:gd name="T49" fmla="*/ 87 h 60"/>
                  <a:gd name="T50" fmla="*/ 94 w 61"/>
                  <a:gd name="T51" fmla="*/ 66 h 60"/>
                  <a:gd name="T52" fmla="*/ 49 w 61"/>
                  <a:gd name="T53" fmla="*/ 36 h 60"/>
                  <a:gd name="T54" fmla="*/ 94 w 61"/>
                  <a:gd name="T55" fmla="*/ 58 h 60"/>
                  <a:gd name="T56" fmla="*/ 58 w 61"/>
                  <a:gd name="T57" fmla="*/ 73 h 60"/>
                  <a:gd name="T58" fmla="*/ 79 w 61"/>
                  <a:gd name="T59" fmla="*/ 79 h 60"/>
                  <a:gd name="T60" fmla="*/ 58 w 61"/>
                  <a:gd name="T61" fmla="*/ 73 h 60"/>
                  <a:gd name="T62" fmla="*/ 66 w 61"/>
                  <a:gd name="T63" fmla="*/ 38 h 60"/>
                  <a:gd name="T64" fmla="*/ 74 w 61"/>
                  <a:gd name="T65" fmla="*/ 57 h 6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1"/>
                  <a:gd name="T100" fmla="*/ 0 h 60"/>
                  <a:gd name="T101" fmla="*/ 61 w 61"/>
                  <a:gd name="T102" fmla="*/ 60 h 6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1" h="60">
                    <a:moveTo>
                      <a:pt x="0" y="20"/>
                    </a:moveTo>
                    <a:cubicBezTo>
                      <a:pt x="3" y="17"/>
                      <a:pt x="3" y="17"/>
                      <a:pt x="3" y="17"/>
                    </a:cubicBezTo>
                    <a:cubicBezTo>
                      <a:pt x="7" y="19"/>
                      <a:pt x="10" y="22"/>
                      <a:pt x="13" y="25"/>
                    </a:cubicBezTo>
                    <a:cubicBezTo>
                      <a:pt x="12" y="26"/>
                      <a:pt x="11" y="28"/>
                      <a:pt x="10" y="29"/>
                    </a:cubicBezTo>
                    <a:cubicBezTo>
                      <a:pt x="6" y="25"/>
                      <a:pt x="3" y="22"/>
                      <a:pt x="0" y="20"/>
                    </a:cubicBezTo>
                    <a:close/>
                    <a:moveTo>
                      <a:pt x="2" y="59"/>
                    </a:moveTo>
                    <a:cubicBezTo>
                      <a:pt x="4" y="51"/>
                      <a:pt x="6" y="44"/>
                      <a:pt x="8" y="35"/>
                    </a:cubicBezTo>
                    <a:cubicBezTo>
                      <a:pt x="10" y="36"/>
                      <a:pt x="11" y="36"/>
                      <a:pt x="13" y="37"/>
                    </a:cubicBezTo>
                    <a:cubicBezTo>
                      <a:pt x="11" y="45"/>
                      <a:pt x="9" y="53"/>
                      <a:pt x="7" y="60"/>
                    </a:cubicBezTo>
                    <a:lnTo>
                      <a:pt x="2" y="59"/>
                    </a:lnTo>
                    <a:close/>
                    <a:moveTo>
                      <a:pt x="2" y="4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8" y="3"/>
                      <a:pt x="11" y="5"/>
                      <a:pt x="16" y="9"/>
                    </a:cubicBezTo>
                    <a:cubicBezTo>
                      <a:pt x="14" y="11"/>
                      <a:pt x="13" y="12"/>
                      <a:pt x="12" y="13"/>
                    </a:cubicBezTo>
                    <a:cubicBezTo>
                      <a:pt x="8" y="9"/>
                      <a:pt x="4" y="6"/>
                      <a:pt x="2" y="4"/>
                    </a:cubicBezTo>
                    <a:close/>
                    <a:moveTo>
                      <a:pt x="13" y="17"/>
                    </a:moveTo>
                    <a:cubicBezTo>
                      <a:pt x="18" y="12"/>
                      <a:pt x="22" y="7"/>
                      <a:pt x="25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2"/>
                      <a:pt x="28" y="4"/>
                      <a:pt x="27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2" y="14"/>
                      <a:pt x="19" y="18"/>
                      <a:pt x="16" y="21"/>
                    </a:cubicBezTo>
                    <a:cubicBezTo>
                      <a:pt x="15" y="20"/>
                      <a:pt x="14" y="18"/>
                      <a:pt x="13" y="17"/>
                    </a:cubicBezTo>
                    <a:close/>
                    <a:moveTo>
                      <a:pt x="14" y="31"/>
                    </a:moveTo>
                    <a:cubicBezTo>
                      <a:pt x="20" y="31"/>
                      <a:pt x="20" y="31"/>
                      <a:pt x="20" y="31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5" y="21"/>
                      <a:pt x="55" y="26"/>
                      <a:pt x="55" y="31"/>
                    </a:cubicBezTo>
                    <a:cubicBezTo>
                      <a:pt x="61" y="31"/>
                      <a:pt x="61" y="31"/>
                      <a:pt x="61" y="31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4" y="39"/>
                      <a:pt x="54" y="43"/>
                      <a:pt x="54" y="46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9" y="50"/>
                      <a:pt x="59" y="50"/>
                      <a:pt x="59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3"/>
                      <a:pt x="53" y="56"/>
                      <a:pt x="51" y="57"/>
                    </a:cubicBezTo>
                    <a:cubicBezTo>
                      <a:pt x="50" y="59"/>
                      <a:pt x="47" y="60"/>
                      <a:pt x="44" y="60"/>
                    </a:cubicBezTo>
                    <a:cubicBezTo>
                      <a:pt x="41" y="60"/>
                      <a:pt x="39" y="60"/>
                      <a:pt x="35" y="59"/>
                    </a:cubicBezTo>
                    <a:cubicBezTo>
                      <a:pt x="35" y="58"/>
                      <a:pt x="35" y="56"/>
                      <a:pt x="34" y="54"/>
                    </a:cubicBezTo>
                    <a:cubicBezTo>
                      <a:pt x="38" y="55"/>
                      <a:pt x="42" y="55"/>
                      <a:pt x="44" y="55"/>
                    </a:cubicBezTo>
                    <a:cubicBezTo>
                      <a:pt x="47" y="55"/>
                      <a:pt x="49" y="53"/>
                      <a:pt x="49" y="50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4" y="35"/>
                      <a:pt x="14" y="35"/>
                      <a:pt x="14" y="35"/>
                    </a:cubicBezTo>
                    <a:lnTo>
                      <a:pt x="14" y="31"/>
                    </a:lnTo>
                    <a:close/>
                    <a:moveTo>
                      <a:pt x="50" y="35"/>
                    </a:moveTo>
                    <a:cubicBezTo>
                      <a:pt x="24" y="35"/>
                      <a:pt x="24" y="35"/>
                      <a:pt x="24" y="35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49" y="46"/>
                      <a:pt x="49" y="46"/>
                      <a:pt x="49" y="46"/>
                    </a:cubicBezTo>
                    <a:cubicBezTo>
                      <a:pt x="50" y="43"/>
                      <a:pt x="50" y="39"/>
                      <a:pt x="50" y="35"/>
                    </a:cubicBezTo>
                    <a:close/>
                    <a:moveTo>
                      <a:pt x="50" y="19"/>
                    </a:moveTo>
                    <a:cubicBezTo>
                      <a:pt x="26" y="19"/>
                      <a:pt x="26" y="19"/>
                      <a:pt x="26" y="19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50" y="31"/>
                      <a:pt x="50" y="31"/>
                      <a:pt x="50" y="31"/>
                    </a:cubicBezTo>
                    <a:cubicBezTo>
                      <a:pt x="50" y="27"/>
                      <a:pt x="50" y="23"/>
                      <a:pt x="50" y="19"/>
                    </a:cubicBezTo>
                    <a:close/>
                    <a:moveTo>
                      <a:pt x="31" y="39"/>
                    </a:moveTo>
                    <a:cubicBezTo>
                      <a:pt x="34" y="36"/>
                      <a:pt x="34" y="36"/>
                      <a:pt x="34" y="36"/>
                    </a:cubicBezTo>
                    <a:cubicBezTo>
                      <a:pt x="37" y="38"/>
                      <a:pt x="39" y="40"/>
                      <a:pt x="42" y="42"/>
                    </a:cubicBezTo>
                    <a:cubicBezTo>
                      <a:pt x="39" y="45"/>
                      <a:pt x="39" y="45"/>
                      <a:pt x="39" y="45"/>
                    </a:cubicBezTo>
                    <a:cubicBezTo>
                      <a:pt x="36" y="43"/>
                      <a:pt x="34" y="41"/>
                      <a:pt x="31" y="39"/>
                    </a:cubicBezTo>
                    <a:close/>
                    <a:moveTo>
                      <a:pt x="32" y="23"/>
                    </a:moveTo>
                    <a:cubicBezTo>
                      <a:pt x="35" y="20"/>
                      <a:pt x="35" y="20"/>
                      <a:pt x="35" y="20"/>
                    </a:cubicBezTo>
                    <a:cubicBezTo>
                      <a:pt x="37" y="22"/>
                      <a:pt x="40" y="24"/>
                      <a:pt x="43" y="26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7" y="27"/>
                      <a:pt x="35" y="25"/>
                      <a:pt x="32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0" name="Freeform 197"/>
              <p:cNvSpPr>
                <a:spLocks noEditPoints="1"/>
              </p:cNvSpPr>
              <p:nvPr/>
            </p:nvSpPr>
            <p:spPr bwMode="auto">
              <a:xfrm>
                <a:off x="4624" y="1494"/>
                <a:ext cx="115" cy="113"/>
              </a:xfrm>
              <a:custGeom>
                <a:avLst/>
                <a:gdLst>
                  <a:gd name="T0" fmla="*/ 0 w 61"/>
                  <a:gd name="T1" fmla="*/ 49 h 60"/>
                  <a:gd name="T2" fmla="*/ 87 w 61"/>
                  <a:gd name="T3" fmla="*/ 24 h 60"/>
                  <a:gd name="T4" fmla="*/ 92 w 61"/>
                  <a:gd name="T5" fmla="*/ 32 h 60"/>
                  <a:gd name="T6" fmla="*/ 34 w 61"/>
                  <a:gd name="T7" fmla="*/ 49 h 60"/>
                  <a:gd name="T8" fmla="*/ 102 w 61"/>
                  <a:gd name="T9" fmla="*/ 49 h 60"/>
                  <a:gd name="T10" fmla="*/ 102 w 61"/>
                  <a:gd name="T11" fmla="*/ 113 h 60"/>
                  <a:gd name="T12" fmla="*/ 92 w 61"/>
                  <a:gd name="T13" fmla="*/ 113 h 60"/>
                  <a:gd name="T14" fmla="*/ 92 w 61"/>
                  <a:gd name="T15" fmla="*/ 107 h 60"/>
                  <a:gd name="T16" fmla="*/ 28 w 61"/>
                  <a:gd name="T17" fmla="*/ 107 h 60"/>
                  <a:gd name="T18" fmla="*/ 28 w 61"/>
                  <a:gd name="T19" fmla="*/ 113 h 60"/>
                  <a:gd name="T20" fmla="*/ 19 w 61"/>
                  <a:gd name="T21" fmla="*/ 113 h 60"/>
                  <a:gd name="T22" fmla="*/ 19 w 61"/>
                  <a:gd name="T23" fmla="*/ 53 h 60"/>
                  <a:gd name="T24" fmla="*/ 4 w 61"/>
                  <a:gd name="T25" fmla="*/ 57 h 60"/>
                  <a:gd name="T26" fmla="*/ 0 w 61"/>
                  <a:gd name="T27" fmla="*/ 49 h 60"/>
                  <a:gd name="T28" fmla="*/ 36 w 61"/>
                  <a:gd name="T29" fmla="*/ 8 h 60"/>
                  <a:gd name="T30" fmla="*/ 41 w 61"/>
                  <a:gd name="T31" fmla="*/ 13 h 60"/>
                  <a:gd name="T32" fmla="*/ 8 w 61"/>
                  <a:gd name="T33" fmla="*/ 38 h 60"/>
                  <a:gd name="T34" fmla="*/ 2 w 61"/>
                  <a:gd name="T35" fmla="*/ 30 h 60"/>
                  <a:gd name="T36" fmla="*/ 36 w 61"/>
                  <a:gd name="T37" fmla="*/ 8 h 60"/>
                  <a:gd name="T38" fmla="*/ 92 w 61"/>
                  <a:gd name="T39" fmla="*/ 58 h 60"/>
                  <a:gd name="T40" fmla="*/ 28 w 61"/>
                  <a:gd name="T41" fmla="*/ 58 h 60"/>
                  <a:gd name="T42" fmla="*/ 28 w 61"/>
                  <a:gd name="T43" fmla="*/ 66 h 60"/>
                  <a:gd name="T44" fmla="*/ 92 w 61"/>
                  <a:gd name="T45" fmla="*/ 66 h 60"/>
                  <a:gd name="T46" fmla="*/ 92 w 61"/>
                  <a:gd name="T47" fmla="*/ 58 h 60"/>
                  <a:gd name="T48" fmla="*/ 28 w 61"/>
                  <a:gd name="T49" fmla="*/ 83 h 60"/>
                  <a:gd name="T50" fmla="*/ 92 w 61"/>
                  <a:gd name="T51" fmla="*/ 83 h 60"/>
                  <a:gd name="T52" fmla="*/ 92 w 61"/>
                  <a:gd name="T53" fmla="*/ 73 h 60"/>
                  <a:gd name="T54" fmla="*/ 28 w 61"/>
                  <a:gd name="T55" fmla="*/ 73 h 60"/>
                  <a:gd name="T56" fmla="*/ 28 w 61"/>
                  <a:gd name="T57" fmla="*/ 83 h 60"/>
                  <a:gd name="T58" fmla="*/ 28 w 61"/>
                  <a:gd name="T59" fmla="*/ 100 h 60"/>
                  <a:gd name="T60" fmla="*/ 92 w 61"/>
                  <a:gd name="T61" fmla="*/ 100 h 60"/>
                  <a:gd name="T62" fmla="*/ 92 w 61"/>
                  <a:gd name="T63" fmla="*/ 90 h 60"/>
                  <a:gd name="T64" fmla="*/ 28 w 61"/>
                  <a:gd name="T65" fmla="*/ 90 h 60"/>
                  <a:gd name="T66" fmla="*/ 28 w 61"/>
                  <a:gd name="T67" fmla="*/ 100 h 60"/>
                  <a:gd name="T68" fmla="*/ 53 w 61"/>
                  <a:gd name="T69" fmla="*/ 0 h 60"/>
                  <a:gd name="T70" fmla="*/ 62 w 61"/>
                  <a:gd name="T71" fmla="*/ 0 h 60"/>
                  <a:gd name="T72" fmla="*/ 62 w 61"/>
                  <a:gd name="T73" fmla="*/ 32 h 60"/>
                  <a:gd name="T74" fmla="*/ 53 w 61"/>
                  <a:gd name="T75" fmla="*/ 32 h 60"/>
                  <a:gd name="T76" fmla="*/ 53 w 61"/>
                  <a:gd name="T77" fmla="*/ 0 h 60"/>
                  <a:gd name="T78" fmla="*/ 75 w 61"/>
                  <a:gd name="T79" fmla="*/ 13 h 60"/>
                  <a:gd name="T80" fmla="*/ 81 w 61"/>
                  <a:gd name="T81" fmla="*/ 8 h 60"/>
                  <a:gd name="T82" fmla="*/ 115 w 61"/>
                  <a:gd name="T83" fmla="*/ 26 h 60"/>
                  <a:gd name="T84" fmla="*/ 109 w 61"/>
                  <a:gd name="T85" fmla="*/ 34 h 60"/>
                  <a:gd name="T86" fmla="*/ 75 w 61"/>
                  <a:gd name="T87" fmla="*/ 13 h 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1"/>
                  <a:gd name="T133" fmla="*/ 0 h 60"/>
                  <a:gd name="T134" fmla="*/ 61 w 61"/>
                  <a:gd name="T135" fmla="*/ 60 h 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1" h="60">
                    <a:moveTo>
                      <a:pt x="0" y="26"/>
                    </a:moveTo>
                    <a:cubicBezTo>
                      <a:pt x="19" y="22"/>
                      <a:pt x="35" y="18"/>
                      <a:pt x="46" y="13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1" y="20"/>
                      <a:pt x="30" y="23"/>
                      <a:pt x="18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57"/>
                      <a:pt x="49" y="57"/>
                      <a:pt x="49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0" y="60"/>
                      <a:pt x="10" y="60"/>
                      <a:pt x="10" y="60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7" y="29"/>
                      <a:pt x="4" y="29"/>
                      <a:pt x="2" y="30"/>
                    </a:cubicBezTo>
                    <a:cubicBezTo>
                      <a:pt x="1" y="29"/>
                      <a:pt x="1" y="27"/>
                      <a:pt x="0" y="26"/>
                    </a:cubicBezTo>
                    <a:close/>
                    <a:moveTo>
                      <a:pt x="19" y="4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16" y="12"/>
                      <a:pt x="10" y="16"/>
                      <a:pt x="4" y="20"/>
                    </a:cubicBezTo>
                    <a:cubicBezTo>
                      <a:pt x="3" y="19"/>
                      <a:pt x="2" y="18"/>
                      <a:pt x="1" y="16"/>
                    </a:cubicBezTo>
                    <a:cubicBezTo>
                      <a:pt x="8" y="12"/>
                      <a:pt x="14" y="8"/>
                      <a:pt x="19" y="4"/>
                    </a:cubicBezTo>
                    <a:close/>
                    <a:moveTo>
                      <a:pt x="49" y="31"/>
                    </a:move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49" y="35"/>
                      <a:pt x="49" y="35"/>
                      <a:pt x="49" y="35"/>
                    </a:cubicBezTo>
                    <a:lnTo>
                      <a:pt x="49" y="31"/>
                    </a:lnTo>
                    <a:close/>
                    <a:moveTo>
                      <a:pt x="15" y="44"/>
                    </a:move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15" y="39"/>
                      <a:pt x="15" y="39"/>
                      <a:pt x="15" y="39"/>
                    </a:cubicBezTo>
                    <a:lnTo>
                      <a:pt x="15" y="44"/>
                    </a:lnTo>
                    <a:close/>
                    <a:moveTo>
                      <a:pt x="15" y="53"/>
                    </a:move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15" y="48"/>
                      <a:pt x="15" y="48"/>
                      <a:pt x="15" y="48"/>
                    </a:cubicBezTo>
                    <a:lnTo>
                      <a:pt x="15" y="53"/>
                    </a:lnTo>
                    <a:close/>
                    <a:moveTo>
                      <a:pt x="28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28" y="17"/>
                      <a:pt x="28" y="17"/>
                      <a:pt x="28" y="17"/>
                    </a:cubicBezTo>
                    <a:lnTo>
                      <a:pt x="28" y="0"/>
                    </a:lnTo>
                    <a:close/>
                    <a:moveTo>
                      <a:pt x="40" y="7"/>
                    </a:moveTo>
                    <a:cubicBezTo>
                      <a:pt x="43" y="4"/>
                      <a:pt x="43" y="4"/>
                      <a:pt x="43" y="4"/>
                    </a:cubicBezTo>
                    <a:cubicBezTo>
                      <a:pt x="49" y="7"/>
                      <a:pt x="55" y="10"/>
                      <a:pt x="61" y="14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2" y="15"/>
                      <a:pt x="46" y="11"/>
                      <a:pt x="40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1" name="Freeform 198"/>
              <p:cNvSpPr>
                <a:spLocks noEditPoints="1"/>
              </p:cNvSpPr>
              <p:nvPr/>
            </p:nvSpPr>
            <p:spPr bwMode="auto">
              <a:xfrm>
                <a:off x="5811" y="1714"/>
                <a:ext cx="75" cy="72"/>
              </a:xfrm>
              <a:custGeom>
                <a:avLst/>
                <a:gdLst>
                  <a:gd name="T0" fmla="*/ 4 w 40"/>
                  <a:gd name="T1" fmla="*/ 19 h 38"/>
                  <a:gd name="T2" fmla="*/ 17 w 40"/>
                  <a:gd name="T3" fmla="*/ 30 h 38"/>
                  <a:gd name="T4" fmla="*/ 13 w 40"/>
                  <a:gd name="T5" fmla="*/ 34 h 38"/>
                  <a:gd name="T6" fmla="*/ 0 w 40"/>
                  <a:gd name="T7" fmla="*/ 25 h 38"/>
                  <a:gd name="T8" fmla="*/ 4 w 40"/>
                  <a:gd name="T9" fmla="*/ 19 h 38"/>
                  <a:gd name="T10" fmla="*/ 11 w 40"/>
                  <a:gd name="T11" fmla="*/ 42 h 38"/>
                  <a:gd name="T12" fmla="*/ 17 w 40"/>
                  <a:gd name="T13" fmla="*/ 44 h 38"/>
                  <a:gd name="T14" fmla="*/ 9 w 40"/>
                  <a:gd name="T15" fmla="*/ 72 h 38"/>
                  <a:gd name="T16" fmla="*/ 4 w 40"/>
                  <a:gd name="T17" fmla="*/ 70 h 38"/>
                  <a:gd name="T18" fmla="*/ 11 w 40"/>
                  <a:gd name="T19" fmla="*/ 42 h 38"/>
                  <a:gd name="T20" fmla="*/ 8 w 40"/>
                  <a:gd name="T21" fmla="*/ 0 h 38"/>
                  <a:gd name="T22" fmla="*/ 21 w 40"/>
                  <a:gd name="T23" fmla="*/ 9 h 38"/>
                  <a:gd name="T24" fmla="*/ 17 w 40"/>
                  <a:gd name="T25" fmla="*/ 15 h 38"/>
                  <a:gd name="T26" fmla="*/ 4 w 40"/>
                  <a:gd name="T27" fmla="*/ 4 h 38"/>
                  <a:gd name="T28" fmla="*/ 8 w 40"/>
                  <a:gd name="T29" fmla="*/ 0 h 38"/>
                  <a:gd name="T30" fmla="*/ 22 w 40"/>
                  <a:gd name="T31" fmla="*/ 2 h 38"/>
                  <a:gd name="T32" fmla="*/ 75 w 40"/>
                  <a:gd name="T33" fmla="*/ 2 h 38"/>
                  <a:gd name="T34" fmla="*/ 75 w 40"/>
                  <a:gd name="T35" fmla="*/ 8 h 38"/>
                  <a:gd name="T36" fmla="*/ 68 w 40"/>
                  <a:gd name="T37" fmla="*/ 8 h 38"/>
                  <a:gd name="T38" fmla="*/ 68 w 40"/>
                  <a:gd name="T39" fmla="*/ 63 h 38"/>
                  <a:gd name="T40" fmla="*/ 58 w 40"/>
                  <a:gd name="T41" fmla="*/ 72 h 38"/>
                  <a:gd name="T42" fmla="*/ 45 w 40"/>
                  <a:gd name="T43" fmla="*/ 72 h 38"/>
                  <a:gd name="T44" fmla="*/ 45 w 40"/>
                  <a:gd name="T45" fmla="*/ 64 h 38"/>
                  <a:gd name="T46" fmla="*/ 56 w 40"/>
                  <a:gd name="T47" fmla="*/ 64 h 38"/>
                  <a:gd name="T48" fmla="*/ 62 w 40"/>
                  <a:gd name="T49" fmla="*/ 61 h 38"/>
                  <a:gd name="T50" fmla="*/ 62 w 40"/>
                  <a:gd name="T51" fmla="*/ 8 h 38"/>
                  <a:gd name="T52" fmla="*/ 22 w 40"/>
                  <a:gd name="T53" fmla="*/ 8 h 38"/>
                  <a:gd name="T54" fmla="*/ 22 w 40"/>
                  <a:gd name="T55" fmla="*/ 2 h 38"/>
                  <a:gd name="T56" fmla="*/ 24 w 40"/>
                  <a:gd name="T57" fmla="*/ 19 h 38"/>
                  <a:gd name="T58" fmla="*/ 51 w 40"/>
                  <a:gd name="T59" fmla="*/ 19 h 38"/>
                  <a:gd name="T60" fmla="*/ 51 w 40"/>
                  <a:gd name="T61" fmla="*/ 51 h 38"/>
                  <a:gd name="T62" fmla="*/ 32 w 40"/>
                  <a:gd name="T63" fmla="*/ 51 h 38"/>
                  <a:gd name="T64" fmla="*/ 32 w 40"/>
                  <a:gd name="T65" fmla="*/ 57 h 38"/>
                  <a:gd name="T66" fmla="*/ 24 w 40"/>
                  <a:gd name="T67" fmla="*/ 57 h 38"/>
                  <a:gd name="T68" fmla="*/ 24 w 40"/>
                  <a:gd name="T69" fmla="*/ 19 h 38"/>
                  <a:gd name="T70" fmla="*/ 45 w 40"/>
                  <a:gd name="T71" fmla="*/ 25 h 38"/>
                  <a:gd name="T72" fmla="*/ 32 w 40"/>
                  <a:gd name="T73" fmla="*/ 25 h 38"/>
                  <a:gd name="T74" fmla="*/ 32 w 40"/>
                  <a:gd name="T75" fmla="*/ 45 h 38"/>
                  <a:gd name="T76" fmla="*/ 45 w 40"/>
                  <a:gd name="T77" fmla="*/ 45 h 38"/>
                  <a:gd name="T78" fmla="*/ 45 w 40"/>
                  <a:gd name="T79" fmla="*/ 25 h 3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0"/>
                  <a:gd name="T121" fmla="*/ 0 h 38"/>
                  <a:gd name="T122" fmla="*/ 40 w 40"/>
                  <a:gd name="T123" fmla="*/ 38 h 38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0" h="38">
                    <a:moveTo>
                      <a:pt x="2" y="10"/>
                    </a:moveTo>
                    <a:cubicBezTo>
                      <a:pt x="4" y="12"/>
                      <a:pt x="7" y="14"/>
                      <a:pt x="9" y="16"/>
                    </a:cubicBezTo>
                    <a:cubicBezTo>
                      <a:pt x="8" y="17"/>
                      <a:pt x="7" y="18"/>
                      <a:pt x="7" y="18"/>
                    </a:cubicBezTo>
                    <a:cubicBezTo>
                      <a:pt x="4" y="16"/>
                      <a:pt x="1" y="14"/>
                      <a:pt x="0" y="13"/>
                    </a:cubicBezTo>
                    <a:lnTo>
                      <a:pt x="2" y="10"/>
                    </a:lnTo>
                    <a:close/>
                    <a:moveTo>
                      <a:pt x="6" y="22"/>
                    </a:moveTo>
                    <a:cubicBezTo>
                      <a:pt x="7" y="22"/>
                      <a:pt x="9" y="23"/>
                      <a:pt x="9" y="23"/>
                    </a:cubicBezTo>
                    <a:cubicBezTo>
                      <a:pt x="8" y="27"/>
                      <a:pt x="7" y="32"/>
                      <a:pt x="5" y="38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3" y="32"/>
                      <a:pt x="5" y="27"/>
                      <a:pt x="6" y="22"/>
                    </a:cubicBezTo>
                    <a:close/>
                    <a:moveTo>
                      <a:pt x="4" y="0"/>
                    </a:moveTo>
                    <a:cubicBezTo>
                      <a:pt x="6" y="1"/>
                      <a:pt x="8" y="3"/>
                      <a:pt x="11" y="5"/>
                    </a:cubicBezTo>
                    <a:cubicBezTo>
                      <a:pt x="10" y="6"/>
                      <a:pt x="9" y="7"/>
                      <a:pt x="9" y="8"/>
                    </a:cubicBezTo>
                    <a:cubicBezTo>
                      <a:pt x="7" y="6"/>
                      <a:pt x="4" y="4"/>
                      <a:pt x="2" y="2"/>
                    </a:cubicBezTo>
                    <a:lnTo>
                      <a:pt x="4" y="0"/>
                    </a:lnTo>
                    <a:close/>
                    <a:moveTo>
                      <a:pt x="12" y="1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36"/>
                      <a:pt x="34" y="38"/>
                      <a:pt x="31" y="38"/>
                    </a:cubicBezTo>
                    <a:cubicBezTo>
                      <a:pt x="29" y="38"/>
                      <a:pt x="27" y="38"/>
                      <a:pt x="24" y="38"/>
                    </a:cubicBezTo>
                    <a:cubicBezTo>
                      <a:pt x="24" y="36"/>
                      <a:pt x="24" y="35"/>
                      <a:pt x="24" y="34"/>
                    </a:cubicBezTo>
                    <a:cubicBezTo>
                      <a:pt x="26" y="34"/>
                      <a:pt x="28" y="34"/>
                      <a:pt x="30" y="34"/>
                    </a:cubicBezTo>
                    <a:cubicBezTo>
                      <a:pt x="32" y="34"/>
                      <a:pt x="33" y="33"/>
                      <a:pt x="33" y="32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12" y="4"/>
                      <a:pt x="12" y="4"/>
                      <a:pt x="12" y="4"/>
                    </a:cubicBezTo>
                    <a:lnTo>
                      <a:pt x="12" y="1"/>
                    </a:lnTo>
                    <a:close/>
                    <a:moveTo>
                      <a:pt x="13" y="10"/>
                    </a:move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3" y="30"/>
                      <a:pt x="13" y="30"/>
                      <a:pt x="13" y="30"/>
                    </a:cubicBezTo>
                    <a:lnTo>
                      <a:pt x="13" y="10"/>
                    </a:lnTo>
                    <a:close/>
                    <a:moveTo>
                      <a:pt x="24" y="13"/>
                    </a:move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4" y="24"/>
                      <a:pt x="24" y="24"/>
                      <a:pt x="24" y="24"/>
                    </a:cubicBez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2" name="Freeform 199"/>
              <p:cNvSpPr>
                <a:spLocks noEditPoints="1"/>
              </p:cNvSpPr>
              <p:nvPr/>
            </p:nvSpPr>
            <p:spPr bwMode="auto">
              <a:xfrm>
                <a:off x="5890" y="1712"/>
                <a:ext cx="73" cy="74"/>
              </a:xfrm>
              <a:custGeom>
                <a:avLst/>
                <a:gdLst>
                  <a:gd name="T0" fmla="*/ 0 w 39"/>
                  <a:gd name="T1" fmla="*/ 9 h 39"/>
                  <a:gd name="T2" fmla="*/ 34 w 39"/>
                  <a:gd name="T3" fmla="*/ 9 h 39"/>
                  <a:gd name="T4" fmla="*/ 34 w 39"/>
                  <a:gd name="T5" fmla="*/ 0 h 39"/>
                  <a:gd name="T6" fmla="*/ 39 w 39"/>
                  <a:gd name="T7" fmla="*/ 0 h 39"/>
                  <a:gd name="T8" fmla="*/ 39 w 39"/>
                  <a:gd name="T9" fmla="*/ 9 h 39"/>
                  <a:gd name="T10" fmla="*/ 73 w 39"/>
                  <a:gd name="T11" fmla="*/ 9 h 39"/>
                  <a:gd name="T12" fmla="*/ 73 w 39"/>
                  <a:gd name="T13" fmla="*/ 13 h 39"/>
                  <a:gd name="T14" fmla="*/ 39 w 39"/>
                  <a:gd name="T15" fmla="*/ 13 h 39"/>
                  <a:gd name="T16" fmla="*/ 39 w 39"/>
                  <a:gd name="T17" fmla="*/ 23 h 39"/>
                  <a:gd name="T18" fmla="*/ 67 w 39"/>
                  <a:gd name="T19" fmla="*/ 23 h 39"/>
                  <a:gd name="T20" fmla="*/ 67 w 39"/>
                  <a:gd name="T21" fmla="*/ 65 h 39"/>
                  <a:gd name="T22" fmla="*/ 60 w 39"/>
                  <a:gd name="T23" fmla="*/ 74 h 39"/>
                  <a:gd name="T24" fmla="*/ 47 w 39"/>
                  <a:gd name="T25" fmla="*/ 74 h 39"/>
                  <a:gd name="T26" fmla="*/ 45 w 39"/>
                  <a:gd name="T27" fmla="*/ 68 h 39"/>
                  <a:gd name="T28" fmla="*/ 58 w 39"/>
                  <a:gd name="T29" fmla="*/ 68 h 39"/>
                  <a:gd name="T30" fmla="*/ 62 w 39"/>
                  <a:gd name="T31" fmla="*/ 65 h 39"/>
                  <a:gd name="T32" fmla="*/ 62 w 39"/>
                  <a:gd name="T33" fmla="*/ 27 h 39"/>
                  <a:gd name="T34" fmla="*/ 9 w 39"/>
                  <a:gd name="T35" fmla="*/ 27 h 39"/>
                  <a:gd name="T36" fmla="*/ 9 w 39"/>
                  <a:gd name="T37" fmla="*/ 74 h 39"/>
                  <a:gd name="T38" fmla="*/ 4 w 39"/>
                  <a:gd name="T39" fmla="*/ 74 h 39"/>
                  <a:gd name="T40" fmla="*/ 4 w 39"/>
                  <a:gd name="T41" fmla="*/ 23 h 39"/>
                  <a:gd name="T42" fmla="*/ 34 w 39"/>
                  <a:gd name="T43" fmla="*/ 23 h 39"/>
                  <a:gd name="T44" fmla="*/ 34 w 39"/>
                  <a:gd name="T45" fmla="*/ 13 h 39"/>
                  <a:gd name="T46" fmla="*/ 0 w 39"/>
                  <a:gd name="T47" fmla="*/ 13 h 39"/>
                  <a:gd name="T48" fmla="*/ 0 w 39"/>
                  <a:gd name="T49" fmla="*/ 9 h 39"/>
                  <a:gd name="T50" fmla="*/ 13 w 39"/>
                  <a:gd name="T51" fmla="*/ 53 h 39"/>
                  <a:gd name="T52" fmla="*/ 34 w 39"/>
                  <a:gd name="T53" fmla="*/ 53 h 39"/>
                  <a:gd name="T54" fmla="*/ 34 w 39"/>
                  <a:gd name="T55" fmla="*/ 46 h 39"/>
                  <a:gd name="T56" fmla="*/ 15 w 39"/>
                  <a:gd name="T57" fmla="*/ 46 h 39"/>
                  <a:gd name="T58" fmla="*/ 15 w 39"/>
                  <a:gd name="T59" fmla="*/ 40 h 39"/>
                  <a:gd name="T60" fmla="*/ 39 w 39"/>
                  <a:gd name="T61" fmla="*/ 40 h 39"/>
                  <a:gd name="T62" fmla="*/ 47 w 39"/>
                  <a:gd name="T63" fmla="*/ 28 h 39"/>
                  <a:gd name="T64" fmla="*/ 52 w 39"/>
                  <a:gd name="T65" fmla="*/ 30 h 39"/>
                  <a:gd name="T66" fmla="*/ 45 w 39"/>
                  <a:gd name="T67" fmla="*/ 40 h 39"/>
                  <a:gd name="T68" fmla="*/ 56 w 39"/>
                  <a:gd name="T69" fmla="*/ 40 h 39"/>
                  <a:gd name="T70" fmla="*/ 56 w 39"/>
                  <a:gd name="T71" fmla="*/ 46 h 39"/>
                  <a:gd name="T72" fmla="*/ 39 w 39"/>
                  <a:gd name="T73" fmla="*/ 46 h 39"/>
                  <a:gd name="T74" fmla="*/ 39 w 39"/>
                  <a:gd name="T75" fmla="*/ 53 h 39"/>
                  <a:gd name="T76" fmla="*/ 60 w 39"/>
                  <a:gd name="T77" fmla="*/ 53 h 39"/>
                  <a:gd name="T78" fmla="*/ 60 w 39"/>
                  <a:gd name="T79" fmla="*/ 59 h 39"/>
                  <a:gd name="T80" fmla="*/ 39 w 39"/>
                  <a:gd name="T81" fmla="*/ 59 h 39"/>
                  <a:gd name="T82" fmla="*/ 39 w 39"/>
                  <a:gd name="T83" fmla="*/ 72 h 39"/>
                  <a:gd name="T84" fmla="*/ 34 w 39"/>
                  <a:gd name="T85" fmla="*/ 72 h 39"/>
                  <a:gd name="T86" fmla="*/ 34 w 39"/>
                  <a:gd name="T87" fmla="*/ 59 h 39"/>
                  <a:gd name="T88" fmla="*/ 13 w 39"/>
                  <a:gd name="T89" fmla="*/ 59 h 39"/>
                  <a:gd name="T90" fmla="*/ 13 w 39"/>
                  <a:gd name="T91" fmla="*/ 53 h 39"/>
                  <a:gd name="T92" fmla="*/ 21 w 39"/>
                  <a:gd name="T93" fmla="*/ 30 h 39"/>
                  <a:gd name="T94" fmla="*/ 24 w 39"/>
                  <a:gd name="T95" fmla="*/ 28 h 39"/>
                  <a:gd name="T96" fmla="*/ 32 w 39"/>
                  <a:gd name="T97" fmla="*/ 36 h 39"/>
                  <a:gd name="T98" fmla="*/ 26 w 39"/>
                  <a:gd name="T99" fmla="*/ 40 h 39"/>
                  <a:gd name="T100" fmla="*/ 21 w 39"/>
                  <a:gd name="T101" fmla="*/ 30 h 3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9"/>
                  <a:gd name="T154" fmla="*/ 0 h 39"/>
                  <a:gd name="T155" fmla="*/ 39 w 39"/>
                  <a:gd name="T156" fmla="*/ 39 h 3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9" h="39">
                    <a:moveTo>
                      <a:pt x="0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8"/>
                      <a:pt x="35" y="39"/>
                      <a:pt x="32" y="39"/>
                    </a:cubicBezTo>
                    <a:cubicBezTo>
                      <a:pt x="30" y="39"/>
                      <a:pt x="28" y="39"/>
                      <a:pt x="25" y="39"/>
                    </a:cubicBezTo>
                    <a:cubicBezTo>
                      <a:pt x="25" y="38"/>
                      <a:pt x="25" y="37"/>
                      <a:pt x="24" y="36"/>
                    </a:cubicBezTo>
                    <a:cubicBezTo>
                      <a:pt x="27" y="36"/>
                      <a:pt x="29" y="36"/>
                      <a:pt x="31" y="36"/>
                    </a:cubicBezTo>
                    <a:cubicBezTo>
                      <a:pt x="32" y="36"/>
                      <a:pt x="33" y="35"/>
                      <a:pt x="33" y="3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0" y="7"/>
                      <a:pt x="0" y="7"/>
                      <a:pt x="0" y="7"/>
                    </a:cubicBezTo>
                    <a:lnTo>
                      <a:pt x="0" y="5"/>
                    </a:lnTo>
                    <a:close/>
                    <a:moveTo>
                      <a:pt x="7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19"/>
                      <a:pt x="23" y="17"/>
                      <a:pt x="25" y="15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8"/>
                      <a:pt x="25" y="20"/>
                      <a:pt x="24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7" y="31"/>
                      <a:pt x="7" y="31"/>
                      <a:pt x="7" y="31"/>
                    </a:cubicBezTo>
                    <a:lnTo>
                      <a:pt x="7" y="28"/>
                    </a:lnTo>
                    <a:close/>
                    <a:moveTo>
                      <a:pt x="11" y="16"/>
                    </a:moveTo>
                    <a:cubicBezTo>
                      <a:pt x="13" y="15"/>
                      <a:pt x="13" y="15"/>
                      <a:pt x="13" y="15"/>
                    </a:cubicBezTo>
                    <a:cubicBezTo>
                      <a:pt x="15" y="16"/>
                      <a:pt x="16" y="18"/>
                      <a:pt x="17" y="19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19"/>
                      <a:pt x="12" y="18"/>
                      <a:pt x="11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3" name="Freeform 200"/>
              <p:cNvSpPr>
                <a:spLocks noEditPoints="1"/>
              </p:cNvSpPr>
              <p:nvPr/>
            </p:nvSpPr>
            <p:spPr bwMode="auto">
              <a:xfrm>
                <a:off x="5492" y="1748"/>
                <a:ext cx="71" cy="75"/>
              </a:xfrm>
              <a:custGeom>
                <a:avLst/>
                <a:gdLst>
                  <a:gd name="T0" fmla="*/ 22 w 38"/>
                  <a:gd name="T1" fmla="*/ 45 h 40"/>
                  <a:gd name="T2" fmla="*/ 15 w 38"/>
                  <a:gd name="T3" fmla="*/ 60 h 40"/>
                  <a:gd name="T4" fmla="*/ 7 w 38"/>
                  <a:gd name="T5" fmla="*/ 60 h 40"/>
                  <a:gd name="T6" fmla="*/ 6 w 38"/>
                  <a:gd name="T7" fmla="*/ 54 h 40"/>
                  <a:gd name="T8" fmla="*/ 13 w 38"/>
                  <a:gd name="T9" fmla="*/ 54 h 40"/>
                  <a:gd name="T10" fmla="*/ 17 w 38"/>
                  <a:gd name="T11" fmla="*/ 45 h 40"/>
                  <a:gd name="T12" fmla="*/ 9 w 38"/>
                  <a:gd name="T13" fmla="*/ 30 h 40"/>
                  <a:gd name="T14" fmla="*/ 15 w 38"/>
                  <a:gd name="T15" fmla="*/ 9 h 40"/>
                  <a:gd name="T16" fmla="*/ 6 w 38"/>
                  <a:gd name="T17" fmla="*/ 9 h 40"/>
                  <a:gd name="T18" fmla="*/ 6 w 38"/>
                  <a:gd name="T19" fmla="*/ 75 h 40"/>
                  <a:gd name="T20" fmla="*/ 0 w 38"/>
                  <a:gd name="T21" fmla="*/ 75 h 40"/>
                  <a:gd name="T22" fmla="*/ 0 w 38"/>
                  <a:gd name="T23" fmla="*/ 6 h 40"/>
                  <a:gd name="T24" fmla="*/ 21 w 38"/>
                  <a:gd name="T25" fmla="*/ 6 h 40"/>
                  <a:gd name="T26" fmla="*/ 21 w 38"/>
                  <a:gd name="T27" fmla="*/ 9 h 40"/>
                  <a:gd name="T28" fmla="*/ 15 w 38"/>
                  <a:gd name="T29" fmla="*/ 30 h 40"/>
                  <a:gd name="T30" fmla="*/ 22 w 38"/>
                  <a:gd name="T31" fmla="*/ 45 h 40"/>
                  <a:gd name="T32" fmla="*/ 22 w 38"/>
                  <a:gd name="T33" fmla="*/ 39 h 40"/>
                  <a:gd name="T34" fmla="*/ 43 w 38"/>
                  <a:gd name="T35" fmla="*/ 39 h 40"/>
                  <a:gd name="T36" fmla="*/ 43 w 38"/>
                  <a:gd name="T37" fmla="*/ 17 h 40"/>
                  <a:gd name="T38" fmla="*/ 24 w 38"/>
                  <a:gd name="T39" fmla="*/ 17 h 40"/>
                  <a:gd name="T40" fmla="*/ 24 w 38"/>
                  <a:gd name="T41" fmla="*/ 11 h 40"/>
                  <a:gd name="T42" fmla="*/ 43 w 38"/>
                  <a:gd name="T43" fmla="*/ 11 h 40"/>
                  <a:gd name="T44" fmla="*/ 43 w 38"/>
                  <a:gd name="T45" fmla="*/ 0 h 40"/>
                  <a:gd name="T46" fmla="*/ 49 w 38"/>
                  <a:gd name="T47" fmla="*/ 0 h 40"/>
                  <a:gd name="T48" fmla="*/ 49 w 38"/>
                  <a:gd name="T49" fmla="*/ 11 h 40"/>
                  <a:gd name="T50" fmla="*/ 67 w 38"/>
                  <a:gd name="T51" fmla="*/ 11 h 40"/>
                  <a:gd name="T52" fmla="*/ 67 w 38"/>
                  <a:gd name="T53" fmla="*/ 17 h 40"/>
                  <a:gd name="T54" fmla="*/ 49 w 38"/>
                  <a:gd name="T55" fmla="*/ 17 h 40"/>
                  <a:gd name="T56" fmla="*/ 49 w 38"/>
                  <a:gd name="T57" fmla="*/ 39 h 40"/>
                  <a:gd name="T58" fmla="*/ 71 w 38"/>
                  <a:gd name="T59" fmla="*/ 39 h 40"/>
                  <a:gd name="T60" fmla="*/ 71 w 38"/>
                  <a:gd name="T61" fmla="*/ 45 h 40"/>
                  <a:gd name="T62" fmla="*/ 50 w 38"/>
                  <a:gd name="T63" fmla="*/ 45 h 40"/>
                  <a:gd name="T64" fmla="*/ 71 w 38"/>
                  <a:gd name="T65" fmla="*/ 68 h 40"/>
                  <a:gd name="T66" fmla="*/ 65 w 38"/>
                  <a:gd name="T67" fmla="*/ 73 h 40"/>
                  <a:gd name="T68" fmla="*/ 45 w 38"/>
                  <a:gd name="T69" fmla="*/ 49 h 40"/>
                  <a:gd name="T70" fmla="*/ 22 w 38"/>
                  <a:gd name="T71" fmla="*/ 75 h 40"/>
                  <a:gd name="T72" fmla="*/ 19 w 38"/>
                  <a:gd name="T73" fmla="*/ 69 h 40"/>
                  <a:gd name="T74" fmla="*/ 41 w 38"/>
                  <a:gd name="T75" fmla="*/ 45 h 40"/>
                  <a:gd name="T76" fmla="*/ 22 w 38"/>
                  <a:gd name="T77" fmla="*/ 45 h 40"/>
                  <a:gd name="T78" fmla="*/ 22 w 38"/>
                  <a:gd name="T79" fmla="*/ 39 h 40"/>
                  <a:gd name="T80" fmla="*/ 24 w 38"/>
                  <a:gd name="T81" fmla="*/ 24 h 40"/>
                  <a:gd name="T82" fmla="*/ 30 w 38"/>
                  <a:gd name="T83" fmla="*/ 21 h 40"/>
                  <a:gd name="T84" fmla="*/ 37 w 38"/>
                  <a:gd name="T85" fmla="*/ 32 h 40"/>
                  <a:gd name="T86" fmla="*/ 34 w 38"/>
                  <a:gd name="T87" fmla="*/ 36 h 40"/>
                  <a:gd name="T88" fmla="*/ 24 w 38"/>
                  <a:gd name="T89" fmla="*/ 24 h 40"/>
                  <a:gd name="T90" fmla="*/ 52 w 38"/>
                  <a:gd name="T91" fmla="*/ 32 h 40"/>
                  <a:gd name="T92" fmla="*/ 62 w 38"/>
                  <a:gd name="T93" fmla="*/ 21 h 40"/>
                  <a:gd name="T94" fmla="*/ 67 w 38"/>
                  <a:gd name="T95" fmla="*/ 24 h 40"/>
                  <a:gd name="T96" fmla="*/ 56 w 38"/>
                  <a:gd name="T97" fmla="*/ 36 h 40"/>
                  <a:gd name="T98" fmla="*/ 52 w 38"/>
                  <a:gd name="T99" fmla="*/ 32 h 4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8"/>
                  <a:gd name="T151" fmla="*/ 0 h 40"/>
                  <a:gd name="T152" fmla="*/ 38 w 38"/>
                  <a:gd name="T153" fmla="*/ 40 h 4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8" h="40">
                    <a:moveTo>
                      <a:pt x="12" y="24"/>
                    </a:moveTo>
                    <a:cubicBezTo>
                      <a:pt x="13" y="29"/>
                      <a:pt x="11" y="32"/>
                      <a:pt x="8" y="32"/>
                    </a:cubicBezTo>
                    <a:cubicBezTo>
                      <a:pt x="7" y="32"/>
                      <a:pt x="6" y="32"/>
                      <a:pt x="4" y="32"/>
                    </a:cubicBezTo>
                    <a:cubicBezTo>
                      <a:pt x="4" y="31"/>
                      <a:pt x="3" y="30"/>
                      <a:pt x="3" y="29"/>
                    </a:cubicBezTo>
                    <a:cubicBezTo>
                      <a:pt x="4" y="29"/>
                      <a:pt x="6" y="29"/>
                      <a:pt x="7" y="29"/>
                    </a:cubicBezTo>
                    <a:cubicBezTo>
                      <a:pt x="9" y="29"/>
                      <a:pt x="9" y="27"/>
                      <a:pt x="9" y="24"/>
                    </a:cubicBezTo>
                    <a:cubicBezTo>
                      <a:pt x="8" y="22"/>
                      <a:pt x="7" y="19"/>
                      <a:pt x="5" y="16"/>
                    </a:cubicBezTo>
                    <a:cubicBezTo>
                      <a:pt x="6" y="13"/>
                      <a:pt x="7" y="9"/>
                      <a:pt x="8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9"/>
                      <a:pt x="9" y="12"/>
                      <a:pt x="8" y="16"/>
                    </a:cubicBezTo>
                    <a:cubicBezTo>
                      <a:pt x="10" y="19"/>
                      <a:pt x="12" y="21"/>
                      <a:pt x="12" y="24"/>
                    </a:cubicBezTo>
                    <a:close/>
                    <a:moveTo>
                      <a:pt x="12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19"/>
                      <a:pt x="23" y="15"/>
                      <a:pt x="2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4"/>
                      <a:pt x="23" y="2"/>
                      <a:pt x="23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2"/>
                      <a:pt x="26" y="4"/>
                      <a:pt x="2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15"/>
                      <a:pt x="26" y="19"/>
                      <a:pt x="26" y="21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9" y="30"/>
                      <a:pt x="33" y="34"/>
                      <a:pt x="38" y="36"/>
                    </a:cubicBezTo>
                    <a:cubicBezTo>
                      <a:pt x="37" y="38"/>
                      <a:pt x="36" y="39"/>
                      <a:pt x="35" y="39"/>
                    </a:cubicBezTo>
                    <a:cubicBezTo>
                      <a:pt x="30" y="36"/>
                      <a:pt x="26" y="32"/>
                      <a:pt x="24" y="26"/>
                    </a:cubicBezTo>
                    <a:cubicBezTo>
                      <a:pt x="23" y="31"/>
                      <a:pt x="19" y="36"/>
                      <a:pt x="12" y="40"/>
                    </a:cubicBezTo>
                    <a:cubicBezTo>
                      <a:pt x="12" y="39"/>
                      <a:pt x="11" y="38"/>
                      <a:pt x="10" y="37"/>
                    </a:cubicBezTo>
                    <a:cubicBezTo>
                      <a:pt x="17" y="33"/>
                      <a:pt x="21" y="29"/>
                      <a:pt x="22" y="24"/>
                    </a:cubicBezTo>
                    <a:cubicBezTo>
                      <a:pt x="12" y="24"/>
                      <a:pt x="12" y="24"/>
                      <a:pt x="12" y="24"/>
                    </a:cubicBezTo>
                    <a:lnTo>
                      <a:pt x="12" y="21"/>
                    </a:lnTo>
                    <a:close/>
                    <a:moveTo>
                      <a:pt x="13" y="13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3"/>
                      <a:pt x="18" y="15"/>
                      <a:pt x="20" y="17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6" y="17"/>
                      <a:pt x="15" y="15"/>
                      <a:pt x="13" y="13"/>
                    </a:cubicBezTo>
                    <a:close/>
                    <a:moveTo>
                      <a:pt x="28" y="17"/>
                    </a:moveTo>
                    <a:cubicBezTo>
                      <a:pt x="30" y="15"/>
                      <a:pt x="32" y="13"/>
                      <a:pt x="33" y="11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4" y="15"/>
                      <a:pt x="32" y="17"/>
                      <a:pt x="30" y="19"/>
                    </a:cubicBezTo>
                    <a:lnTo>
                      <a:pt x="28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4" name="Freeform 201"/>
              <p:cNvSpPr>
                <a:spLocks noEditPoints="1"/>
              </p:cNvSpPr>
              <p:nvPr/>
            </p:nvSpPr>
            <p:spPr bwMode="auto">
              <a:xfrm>
                <a:off x="5567" y="1754"/>
                <a:ext cx="73" cy="69"/>
              </a:xfrm>
              <a:custGeom>
                <a:avLst/>
                <a:gdLst>
                  <a:gd name="T0" fmla="*/ 0 w 39"/>
                  <a:gd name="T1" fmla="*/ 0 h 37"/>
                  <a:gd name="T2" fmla="*/ 73 w 39"/>
                  <a:gd name="T3" fmla="*/ 0 h 37"/>
                  <a:gd name="T4" fmla="*/ 73 w 39"/>
                  <a:gd name="T5" fmla="*/ 6 h 37"/>
                  <a:gd name="T6" fmla="*/ 49 w 39"/>
                  <a:gd name="T7" fmla="*/ 6 h 37"/>
                  <a:gd name="T8" fmla="*/ 49 w 39"/>
                  <a:gd name="T9" fmla="*/ 15 h 37"/>
                  <a:gd name="T10" fmla="*/ 69 w 39"/>
                  <a:gd name="T11" fmla="*/ 15 h 37"/>
                  <a:gd name="T12" fmla="*/ 69 w 39"/>
                  <a:gd name="T13" fmla="*/ 69 h 37"/>
                  <a:gd name="T14" fmla="*/ 64 w 39"/>
                  <a:gd name="T15" fmla="*/ 69 h 37"/>
                  <a:gd name="T16" fmla="*/ 64 w 39"/>
                  <a:gd name="T17" fmla="*/ 63 h 37"/>
                  <a:gd name="T18" fmla="*/ 9 w 39"/>
                  <a:gd name="T19" fmla="*/ 63 h 37"/>
                  <a:gd name="T20" fmla="*/ 9 w 39"/>
                  <a:gd name="T21" fmla="*/ 69 h 37"/>
                  <a:gd name="T22" fmla="*/ 4 w 39"/>
                  <a:gd name="T23" fmla="*/ 69 h 37"/>
                  <a:gd name="T24" fmla="*/ 4 w 39"/>
                  <a:gd name="T25" fmla="*/ 15 h 37"/>
                  <a:gd name="T26" fmla="*/ 24 w 39"/>
                  <a:gd name="T27" fmla="*/ 15 h 37"/>
                  <a:gd name="T28" fmla="*/ 24 w 39"/>
                  <a:gd name="T29" fmla="*/ 6 h 37"/>
                  <a:gd name="T30" fmla="*/ 0 w 39"/>
                  <a:gd name="T31" fmla="*/ 6 h 37"/>
                  <a:gd name="T32" fmla="*/ 0 w 39"/>
                  <a:gd name="T33" fmla="*/ 0 h 37"/>
                  <a:gd name="T34" fmla="*/ 64 w 39"/>
                  <a:gd name="T35" fmla="*/ 58 h 37"/>
                  <a:gd name="T36" fmla="*/ 64 w 39"/>
                  <a:gd name="T37" fmla="*/ 45 h 37"/>
                  <a:gd name="T38" fmla="*/ 49 w 39"/>
                  <a:gd name="T39" fmla="*/ 45 h 37"/>
                  <a:gd name="T40" fmla="*/ 43 w 39"/>
                  <a:gd name="T41" fmla="*/ 37 h 37"/>
                  <a:gd name="T42" fmla="*/ 43 w 39"/>
                  <a:gd name="T43" fmla="*/ 21 h 37"/>
                  <a:gd name="T44" fmla="*/ 30 w 39"/>
                  <a:gd name="T45" fmla="*/ 21 h 37"/>
                  <a:gd name="T46" fmla="*/ 15 w 39"/>
                  <a:gd name="T47" fmla="*/ 48 h 37"/>
                  <a:gd name="T48" fmla="*/ 11 w 39"/>
                  <a:gd name="T49" fmla="*/ 45 h 37"/>
                  <a:gd name="T50" fmla="*/ 24 w 39"/>
                  <a:gd name="T51" fmla="*/ 21 h 37"/>
                  <a:gd name="T52" fmla="*/ 9 w 39"/>
                  <a:gd name="T53" fmla="*/ 21 h 37"/>
                  <a:gd name="T54" fmla="*/ 9 w 39"/>
                  <a:gd name="T55" fmla="*/ 58 h 37"/>
                  <a:gd name="T56" fmla="*/ 64 w 39"/>
                  <a:gd name="T57" fmla="*/ 58 h 37"/>
                  <a:gd name="T58" fmla="*/ 30 w 39"/>
                  <a:gd name="T59" fmla="*/ 15 h 37"/>
                  <a:gd name="T60" fmla="*/ 43 w 39"/>
                  <a:gd name="T61" fmla="*/ 15 h 37"/>
                  <a:gd name="T62" fmla="*/ 43 w 39"/>
                  <a:gd name="T63" fmla="*/ 6 h 37"/>
                  <a:gd name="T64" fmla="*/ 30 w 39"/>
                  <a:gd name="T65" fmla="*/ 6 h 37"/>
                  <a:gd name="T66" fmla="*/ 30 w 39"/>
                  <a:gd name="T67" fmla="*/ 15 h 37"/>
                  <a:gd name="T68" fmla="*/ 52 w 39"/>
                  <a:gd name="T69" fmla="*/ 39 h 37"/>
                  <a:gd name="T70" fmla="*/ 64 w 39"/>
                  <a:gd name="T71" fmla="*/ 39 h 37"/>
                  <a:gd name="T72" fmla="*/ 64 w 39"/>
                  <a:gd name="T73" fmla="*/ 21 h 37"/>
                  <a:gd name="T74" fmla="*/ 49 w 39"/>
                  <a:gd name="T75" fmla="*/ 21 h 37"/>
                  <a:gd name="T76" fmla="*/ 49 w 39"/>
                  <a:gd name="T77" fmla="*/ 35 h 37"/>
                  <a:gd name="T78" fmla="*/ 52 w 39"/>
                  <a:gd name="T79" fmla="*/ 39 h 3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9"/>
                  <a:gd name="T121" fmla="*/ 0 h 37"/>
                  <a:gd name="T122" fmla="*/ 39 w 39"/>
                  <a:gd name="T123" fmla="*/ 37 h 3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9" h="37">
                    <a:moveTo>
                      <a:pt x="0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5"/>
                      <a:pt x="13" y="3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0" y="0"/>
                    </a:lnTo>
                    <a:close/>
                    <a:moveTo>
                      <a:pt x="34" y="31"/>
                    </a:moveTo>
                    <a:cubicBezTo>
                      <a:pt x="34" y="24"/>
                      <a:pt x="34" y="24"/>
                      <a:pt x="34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4" y="24"/>
                      <a:pt x="23" y="23"/>
                      <a:pt x="23" y="20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8"/>
                      <a:pt x="13" y="23"/>
                      <a:pt x="8" y="26"/>
                    </a:cubicBezTo>
                    <a:cubicBezTo>
                      <a:pt x="8" y="25"/>
                      <a:pt x="7" y="25"/>
                      <a:pt x="6" y="24"/>
                    </a:cubicBezTo>
                    <a:cubicBezTo>
                      <a:pt x="10" y="21"/>
                      <a:pt x="13" y="17"/>
                      <a:pt x="13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31"/>
                      <a:pt x="5" y="31"/>
                      <a:pt x="5" y="31"/>
                    </a:cubicBezTo>
                    <a:lnTo>
                      <a:pt x="34" y="31"/>
                    </a:lnTo>
                    <a:close/>
                    <a:moveTo>
                      <a:pt x="16" y="8"/>
                    </a:moveTo>
                    <a:cubicBezTo>
                      <a:pt x="23" y="8"/>
                      <a:pt x="23" y="8"/>
                      <a:pt x="23" y="8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5"/>
                      <a:pt x="16" y="7"/>
                      <a:pt x="16" y="8"/>
                    </a:cubicBezTo>
                    <a:close/>
                    <a:moveTo>
                      <a:pt x="28" y="21"/>
                    </a:move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8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5" name="Freeform 202"/>
              <p:cNvSpPr>
                <a:spLocks noEditPoints="1"/>
              </p:cNvSpPr>
              <p:nvPr/>
            </p:nvSpPr>
            <p:spPr bwMode="auto">
              <a:xfrm>
                <a:off x="4698" y="1135"/>
                <a:ext cx="75" cy="76"/>
              </a:xfrm>
              <a:custGeom>
                <a:avLst/>
                <a:gdLst>
                  <a:gd name="T0" fmla="*/ 56 w 75"/>
                  <a:gd name="T1" fmla="*/ 74 h 76"/>
                  <a:gd name="T2" fmla="*/ 56 w 75"/>
                  <a:gd name="T3" fmla="*/ 70 h 76"/>
                  <a:gd name="T4" fmla="*/ 18 w 75"/>
                  <a:gd name="T5" fmla="*/ 70 h 76"/>
                  <a:gd name="T6" fmla="*/ 18 w 75"/>
                  <a:gd name="T7" fmla="*/ 76 h 76"/>
                  <a:gd name="T8" fmla="*/ 13 w 75"/>
                  <a:gd name="T9" fmla="*/ 76 h 76"/>
                  <a:gd name="T10" fmla="*/ 13 w 75"/>
                  <a:gd name="T11" fmla="*/ 19 h 76"/>
                  <a:gd name="T12" fmla="*/ 0 w 75"/>
                  <a:gd name="T13" fmla="*/ 19 h 76"/>
                  <a:gd name="T14" fmla="*/ 0 w 75"/>
                  <a:gd name="T15" fmla="*/ 14 h 76"/>
                  <a:gd name="T16" fmla="*/ 13 w 75"/>
                  <a:gd name="T17" fmla="*/ 14 h 76"/>
                  <a:gd name="T18" fmla="*/ 13 w 75"/>
                  <a:gd name="T19" fmla="*/ 0 h 76"/>
                  <a:gd name="T20" fmla="*/ 18 w 75"/>
                  <a:gd name="T21" fmla="*/ 0 h 76"/>
                  <a:gd name="T22" fmla="*/ 18 w 75"/>
                  <a:gd name="T23" fmla="*/ 14 h 76"/>
                  <a:gd name="T24" fmla="*/ 56 w 75"/>
                  <a:gd name="T25" fmla="*/ 14 h 76"/>
                  <a:gd name="T26" fmla="*/ 56 w 75"/>
                  <a:gd name="T27" fmla="*/ 0 h 76"/>
                  <a:gd name="T28" fmla="*/ 61 w 75"/>
                  <a:gd name="T29" fmla="*/ 0 h 76"/>
                  <a:gd name="T30" fmla="*/ 61 w 75"/>
                  <a:gd name="T31" fmla="*/ 14 h 76"/>
                  <a:gd name="T32" fmla="*/ 75 w 75"/>
                  <a:gd name="T33" fmla="*/ 14 h 76"/>
                  <a:gd name="T34" fmla="*/ 75 w 75"/>
                  <a:gd name="T35" fmla="*/ 19 h 76"/>
                  <a:gd name="T36" fmla="*/ 61 w 75"/>
                  <a:gd name="T37" fmla="*/ 19 h 76"/>
                  <a:gd name="T38" fmla="*/ 61 w 75"/>
                  <a:gd name="T39" fmla="*/ 74 h 76"/>
                  <a:gd name="T40" fmla="*/ 56 w 75"/>
                  <a:gd name="T41" fmla="*/ 74 h 76"/>
                  <a:gd name="T42" fmla="*/ 18 w 75"/>
                  <a:gd name="T43" fmla="*/ 38 h 76"/>
                  <a:gd name="T44" fmla="*/ 56 w 75"/>
                  <a:gd name="T45" fmla="*/ 38 h 76"/>
                  <a:gd name="T46" fmla="*/ 56 w 75"/>
                  <a:gd name="T47" fmla="*/ 19 h 76"/>
                  <a:gd name="T48" fmla="*/ 18 w 75"/>
                  <a:gd name="T49" fmla="*/ 19 h 76"/>
                  <a:gd name="T50" fmla="*/ 18 w 75"/>
                  <a:gd name="T51" fmla="*/ 38 h 76"/>
                  <a:gd name="T52" fmla="*/ 18 w 75"/>
                  <a:gd name="T53" fmla="*/ 64 h 76"/>
                  <a:gd name="T54" fmla="*/ 56 w 75"/>
                  <a:gd name="T55" fmla="*/ 64 h 76"/>
                  <a:gd name="T56" fmla="*/ 56 w 75"/>
                  <a:gd name="T57" fmla="*/ 44 h 76"/>
                  <a:gd name="T58" fmla="*/ 18 w 75"/>
                  <a:gd name="T59" fmla="*/ 44 h 76"/>
                  <a:gd name="T60" fmla="*/ 18 w 75"/>
                  <a:gd name="T61" fmla="*/ 64 h 7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75"/>
                  <a:gd name="T94" fmla="*/ 0 h 76"/>
                  <a:gd name="T95" fmla="*/ 75 w 75"/>
                  <a:gd name="T96" fmla="*/ 76 h 7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75" h="76">
                    <a:moveTo>
                      <a:pt x="56" y="74"/>
                    </a:moveTo>
                    <a:lnTo>
                      <a:pt x="56" y="70"/>
                    </a:lnTo>
                    <a:lnTo>
                      <a:pt x="18" y="70"/>
                    </a:lnTo>
                    <a:lnTo>
                      <a:pt x="18" y="76"/>
                    </a:lnTo>
                    <a:lnTo>
                      <a:pt x="13" y="76"/>
                    </a:lnTo>
                    <a:lnTo>
                      <a:pt x="13" y="19"/>
                    </a:lnTo>
                    <a:lnTo>
                      <a:pt x="0" y="19"/>
                    </a:lnTo>
                    <a:lnTo>
                      <a:pt x="0" y="14"/>
                    </a:lnTo>
                    <a:lnTo>
                      <a:pt x="13" y="14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18" y="14"/>
                    </a:lnTo>
                    <a:lnTo>
                      <a:pt x="56" y="14"/>
                    </a:lnTo>
                    <a:lnTo>
                      <a:pt x="56" y="0"/>
                    </a:lnTo>
                    <a:lnTo>
                      <a:pt x="61" y="0"/>
                    </a:lnTo>
                    <a:lnTo>
                      <a:pt x="61" y="14"/>
                    </a:lnTo>
                    <a:lnTo>
                      <a:pt x="75" y="14"/>
                    </a:lnTo>
                    <a:lnTo>
                      <a:pt x="75" y="19"/>
                    </a:lnTo>
                    <a:lnTo>
                      <a:pt x="61" y="19"/>
                    </a:lnTo>
                    <a:lnTo>
                      <a:pt x="61" y="74"/>
                    </a:lnTo>
                    <a:lnTo>
                      <a:pt x="56" y="74"/>
                    </a:lnTo>
                    <a:close/>
                    <a:moveTo>
                      <a:pt x="18" y="38"/>
                    </a:moveTo>
                    <a:lnTo>
                      <a:pt x="56" y="38"/>
                    </a:lnTo>
                    <a:lnTo>
                      <a:pt x="56" y="19"/>
                    </a:lnTo>
                    <a:lnTo>
                      <a:pt x="18" y="19"/>
                    </a:lnTo>
                    <a:lnTo>
                      <a:pt x="18" y="38"/>
                    </a:lnTo>
                    <a:close/>
                    <a:moveTo>
                      <a:pt x="18" y="64"/>
                    </a:moveTo>
                    <a:lnTo>
                      <a:pt x="56" y="64"/>
                    </a:lnTo>
                    <a:lnTo>
                      <a:pt x="56" y="44"/>
                    </a:lnTo>
                    <a:lnTo>
                      <a:pt x="18" y="44"/>
                    </a:lnTo>
                    <a:lnTo>
                      <a:pt x="18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6" name="Freeform 203"/>
              <p:cNvSpPr>
                <a:spLocks noEditPoints="1"/>
              </p:cNvSpPr>
              <p:nvPr/>
            </p:nvSpPr>
            <p:spPr bwMode="auto">
              <a:xfrm>
                <a:off x="4775" y="1135"/>
                <a:ext cx="75" cy="76"/>
              </a:xfrm>
              <a:custGeom>
                <a:avLst/>
                <a:gdLst>
                  <a:gd name="T0" fmla="*/ 17 w 40"/>
                  <a:gd name="T1" fmla="*/ 42 h 40"/>
                  <a:gd name="T2" fmla="*/ 15 w 40"/>
                  <a:gd name="T3" fmla="*/ 59 h 40"/>
                  <a:gd name="T4" fmla="*/ 4 w 40"/>
                  <a:gd name="T5" fmla="*/ 76 h 40"/>
                  <a:gd name="T6" fmla="*/ 0 w 40"/>
                  <a:gd name="T7" fmla="*/ 70 h 40"/>
                  <a:gd name="T8" fmla="*/ 9 w 40"/>
                  <a:gd name="T9" fmla="*/ 57 h 40"/>
                  <a:gd name="T10" fmla="*/ 11 w 40"/>
                  <a:gd name="T11" fmla="*/ 42 h 40"/>
                  <a:gd name="T12" fmla="*/ 17 w 40"/>
                  <a:gd name="T13" fmla="*/ 42 h 40"/>
                  <a:gd name="T14" fmla="*/ 34 w 40"/>
                  <a:gd name="T15" fmla="*/ 0 h 40"/>
                  <a:gd name="T16" fmla="*/ 39 w 40"/>
                  <a:gd name="T17" fmla="*/ 0 h 40"/>
                  <a:gd name="T18" fmla="*/ 39 w 40"/>
                  <a:gd name="T19" fmla="*/ 8 h 40"/>
                  <a:gd name="T20" fmla="*/ 66 w 40"/>
                  <a:gd name="T21" fmla="*/ 8 h 40"/>
                  <a:gd name="T22" fmla="*/ 66 w 40"/>
                  <a:gd name="T23" fmla="*/ 19 h 40"/>
                  <a:gd name="T24" fmla="*/ 75 w 40"/>
                  <a:gd name="T25" fmla="*/ 19 h 40"/>
                  <a:gd name="T26" fmla="*/ 75 w 40"/>
                  <a:gd name="T27" fmla="*/ 25 h 40"/>
                  <a:gd name="T28" fmla="*/ 66 w 40"/>
                  <a:gd name="T29" fmla="*/ 25 h 40"/>
                  <a:gd name="T30" fmla="*/ 66 w 40"/>
                  <a:gd name="T31" fmla="*/ 40 h 40"/>
                  <a:gd name="T32" fmla="*/ 60 w 40"/>
                  <a:gd name="T33" fmla="*/ 40 h 40"/>
                  <a:gd name="T34" fmla="*/ 60 w 40"/>
                  <a:gd name="T35" fmla="*/ 36 h 40"/>
                  <a:gd name="T36" fmla="*/ 39 w 40"/>
                  <a:gd name="T37" fmla="*/ 36 h 40"/>
                  <a:gd name="T38" fmla="*/ 39 w 40"/>
                  <a:gd name="T39" fmla="*/ 76 h 40"/>
                  <a:gd name="T40" fmla="*/ 34 w 40"/>
                  <a:gd name="T41" fmla="*/ 76 h 40"/>
                  <a:gd name="T42" fmla="*/ 34 w 40"/>
                  <a:gd name="T43" fmla="*/ 36 h 40"/>
                  <a:gd name="T44" fmla="*/ 6 w 40"/>
                  <a:gd name="T45" fmla="*/ 36 h 40"/>
                  <a:gd name="T46" fmla="*/ 6 w 40"/>
                  <a:gd name="T47" fmla="*/ 32 h 40"/>
                  <a:gd name="T48" fmla="*/ 34 w 40"/>
                  <a:gd name="T49" fmla="*/ 32 h 40"/>
                  <a:gd name="T50" fmla="*/ 34 w 40"/>
                  <a:gd name="T51" fmla="*/ 25 h 40"/>
                  <a:gd name="T52" fmla="*/ 2 w 40"/>
                  <a:gd name="T53" fmla="*/ 25 h 40"/>
                  <a:gd name="T54" fmla="*/ 2 w 40"/>
                  <a:gd name="T55" fmla="*/ 19 h 40"/>
                  <a:gd name="T56" fmla="*/ 34 w 40"/>
                  <a:gd name="T57" fmla="*/ 19 h 40"/>
                  <a:gd name="T58" fmla="*/ 34 w 40"/>
                  <a:gd name="T59" fmla="*/ 11 h 40"/>
                  <a:gd name="T60" fmla="*/ 8 w 40"/>
                  <a:gd name="T61" fmla="*/ 11 h 40"/>
                  <a:gd name="T62" fmla="*/ 8 w 40"/>
                  <a:gd name="T63" fmla="*/ 8 h 40"/>
                  <a:gd name="T64" fmla="*/ 34 w 40"/>
                  <a:gd name="T65" fmla="*/ 8 h 40"/>
                  <a:gd name="T66" fmla="*/ 34 w 40"/>
                  <a:gd name="T67" fmla="*/ 0 h 40"/>
                  <a:gd name="T68" fmla="*/ 24 w 40"/>
                  <a:gd name="T69" fmla="*/ 44 h 40"/>
                  <a:gd name="T70" fmla="*/ 30 w 40"/>
                  <a:gd name="T71" fmla="*/ 46 h 40"/>
                  <a:gd name="T72" fmla="*/ 22 w 40"/>
                  <a:gd name="T73" fmla="*/ 67 h 40"/>
                  <a:gd name="T74" fmla="*/ 17 w 40"/>
                  <a:gd name="T75" fmla="*/ 65 h 40"/>
                  <a:gd name="T76" fmla="*/ 24 w 40"/>
                  <a:gd name="T77" fmla="*/ 44 h 40"/>
                  <a:gd name="T78" fmla="*/ 60 w 40"/>
                  <a:gd name="T79" fmla="*/ 11 h 40"/>
                  <a:gd name="T80" fmla="*/ 39 w 40"/>
                  <a:gd name="T81" fmla="*/ 11 h 40"/>
                  <a:gd name="T82" fmla="*/ 39 w 40"/>
                  <a:gd name="T83" fmla="*/ 19 h 40"/>
                  <a:gd name="T84" fmla="*/ 60 w 40"/>
                  <a:gd name="T85" fmla="*/ 19 h 40"/>
                  <a:gd name="T86" fmla="*/ 60 w 40"/>
                  <a:gd name="T87" fmla="*/ 11 h 40"/>
                  <a:gd name="T88" fmla="*/ 60 w 40"/>
                  <a:gd name="T89" fmla="*/ 32 h 40"/>
                  <a:gd name="T90" fmla="*/ 60 w 40"/>
                  <a:gd name="T91" fmla="*/ 25 h 40"/>
                  <a:gd name="T92" fmla="*/ 39 w 40"/>
                  <a:gd name="T93" fmla="*/ 25 h 40"/>
                  <a:gd name="T94" fmla="*/ 39 w 40"/>
                  <a:gd name="T95" fmla="*/ 32 h 40"/>
                  <a:gd name="T96" fmla="*/ 60 w 40"/>
                  <a:gd name="T97" fmla="*/ 32 h 40"/>
                  <a:gd name="T98" fmla="*/ 45 w 40"/>
                  <a:gd name="T99" fmla="*/ 46 h 40"/>
                  <a:gd name="T100" fmla="*/ 49 w 40"/>
                  <a:gd name="T101" fmla="*/ 44 h 40"/>
                  <a:gd name="T102" fmla="*/ 58 w 40"/>
                  <a:gd name="T103" fmla="*/ 65 h 40"/>
                  <a:gd name="T104" fmla="*/ 52 w 40"/>
                  <a:gd name="T105" fmla="*/ 67 h 40"/>
                  <a:gd name="T106" fmla="*/ 45 w 40"/>
                  <a:gd name="T107" fmla="*/ 46 h 40"/>
                  <a:gd name="T108" fmla="*/ 60 w 40"/>
                  <a:gd name="T109" fmla="*/ 42 h 40"/>
                  <a:gd name="T110" fmla="*/ 66 w 40"/>
                  <a:gd name="T111" fmla="*/ 42 h 40"/>
                  <a:gd name="T112" fmla="*/ 66 w 40"/>
                  <a:gd name="T113" fmla="*/ 74 h 40"/>
                  <a:gd name="T114" fmla="*/ 60 w 40"/>
                  <a:gd name="T115" fmla="*/ 74 h 40"/>
                  <a:gd name="T116" fmla="*/ 60 w 40"/>
                  <a:gd name="T117" fmla="*/ 42 h 40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0"/>
                  <a:gd name="T178" fmla="*/ 0 h 40"/>
                  <a:gd name="T179" fmla="*/ 40 w 40"/>
                  <a:gd name="T180" fmla="*/ 40 h 40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0" h="40">
                    <a:moveTo>
                      <a:pt x="9" y="22"/>
                    </a:moveTo>
                    <a:cubicBezTo>
                      <a:pt x="9" y="26"/>
                      <a:pt x="8" y="29"/>
                      <a:pt x="8" y="31"/>
                    </a:cubicBezTo>
                    <a:cubicBezTo>
                      <a:pt x="7" y="34"/>
                      <a:pt x="5" y="37"/>
                      <a:pt x="2" y="40"/>
                    </a:cubicBezTo>
                    <a:cubicBezTo>
                      <a:pt x="2" y="39"/>
                      <a:pt x="1" y="38"/>
                      <a:pt x="0" y="37"/>
                    </a:cubicBezTo>
                    <a:cubicBezTo>
                      <a:pt x="3" y="35"/>
                      <a:pt x="4" y="33"/>
                      <a:pt x="5" y="30"/>
                    </a:cubicBezTo>
                    <a:cubicBezTo>
                      <a:pt x="6" y="29"/>
                      <a:pt x="6" y="26"/>
                      <a:pt x="6" y="22"/>
                    </a:cubicBezTo>
                    <a:lnTo>
                      <a:pt x="9" y="22"/>
                    </a:lnTo>
                    <a:close/>
                    <a:moveTo>
                      <a:pt x="18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18" y="4"/>
                      <a:pt x="18" y="4"/>
                      <a:pt x="18" y="4"/>
                    </a:cubicBezTo>
                    <a:lnTo>
                      <a:pt x="18" y="0"/>
                    </a:lnTo>
                    <a:close/>
                    <a:moveTo>
                      <a:pt x="13" y="23"/>
                    </a:moveTo>
                    <a:cubicBezTo>
                      <a:pt x="16" y="24"/>
                      <a:pt x="16" y="24"/>
                      <a:pt x="16" y="24"/>
                    </a:cubicBezTo>
                    <a:cubicBezTo>
                      <a:pt x="15" y="28"/>
                      <a:pt x="13" y="32"/>
                      <a:pt x="12" y="35"/>
                    </a:cubicBezTo>
                    <a:cubicBezTo>
                      <a:pt x="11" y="35"/>
                      <a:pt x="10" y="34"/>
                      <a:pt x="9" y="34"/>
                    </a:cubicBezTo>
                    <a:cubicBezTo>
                      <a:pt x="11" y="31"/>
                      <a:pt x="12" y="27"/>
                      <a:pt x="13" y="23"/>
                    </a:cubicBezTo>
                    <a:close/>
                    <a:moveTo>
                      <a:pt x="32" y="6"/>
                    </a:moveTo>
                    <a:cubicBezTo>
                      <a:pt x="21" y="6"/>
                      <a:pt x="21" y="6"/>
                      <a:pt x="21" y="6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32" y="10"/>
                      <a:pt x="32" y="10"/>
                      <a:pt x="32" y="10"/>
                    </a:cubicBezTo>
                    <a:lnTo>
                      <a:pt x="32" y="6"/>
                    </a:lnTo>
                    <a:close/>
                    <a:moveTo>
                      <a:pt x="32" y="17"/>
                    </a:moveTo>
                    <a:cubicBezTo>
                      <a:pt x="32" y="13"/>
                      <a:pt x="32" y="13"/>
                      <a:pt x="32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7"/>
                      <a:pt x="21" y="17"/>
                      <a:pt x="21" y="17"/>
                    </a:cubicBezTo>
                    <a:lnTo>
                      <a:pt x="32" y="17"/>
                    </a:lnTo>
                    <a:close/>
                    <a:moveTo>
                      <a:pt x="24" y="24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8" y="27"/>
                      <a:pt x="30" y="30"/>
                      <a:pt x="31" y="34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6" y="30"/>
                      <a:pt x="25" y="27"/>
                      <a:pt x="24" y="24"/>
                    </a:cubicBezTo>
                    <a:close/>
                    <a:moveTo>
                      <a:pt x="32" y="22"/>
                    </a:moveTo>
                    <a:cubicBezTo>
                      <a:pt x="35" y="22"/>
                      <a:pt x="35" y="22"/>
                      <a:pt x="35" y="22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2" y="39"/>
                      <a:pt x="32" y="39"/>
                      <a:pt x="32" y="39"/>
                    </a:cubicBezTo>
                    <a:lnTo>
                      <a:pt x="32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7" name="Freeform 204"/>
              <p:cNvSpPr>
                <a:spLocks noEditPoints="1"/>
              </p:cNvSpPr>
              <p:nvPr/>
            </p:nvSpPr>
            <p:spPr bwMode="auto">
              <a:xfrm>
                <a:off x="5362" y="1410"/>
                <a:ext cx="66" cy="66"/>
              </a:xfrm>
              <a:custGeom>
                <a:avLst/>
                <a:gdLst>
                  <a:gd name="T0" fmla="*/ 2 w 35"/>
                  <a:gd name="T1" fmla="*/ 28 h 35"/>
                  <a:gd name="T2" fmla="*/ 66 w 35"/>
                  <a:gd name="T3" fmla="*/ 32 h 35"/>
                  <a:gd name="T4" fmla="*/ 64 w 35"/>
                  <a:gd name="T5" fmla="*/ 38 h 35"/>
                  <a:gd name="T6" fmla="*/ 38 w 35"/>
                  <a:gd name="T7" fmla="*/ 36 h 35"/>
                  <a:gd name="T8" fmla="*/ 36 w 35"/>
                  <a:gd name="T9" fmla="*/ 57 h 35"/>
                  <a:gd name="T10" fmla="*/ 26 w 35"/>
                  <a:gd name="T11" fmla="*/ 64 h 35"/>
                  <a:gd name="T12" fmla="*/ 13 w 35"/>
                  <a:gd name="T13" fmla="*/ 64 h 35"/>
                  <a:gd name="T14" fmla="*/ 13 w 35"/>
                  <a:gd name="T15" fmla="*/ 58 h 35"/>
                  <a:gd name="T16" fmla="*/ 25 w 35"/>
                  <a:gd name="T17" fmla="*/ 58 h 35"/>
                  <a:gd name="T18" fmla="*/ 30 w 35"/>
                  <a:gd name="T19" fmla="*/ 55 h 35"/>
                  <a:gd name="T20" fmla="*/ 32 w 35"/>
                  <a:gd name="T21" fmla="*/ 36 h 35"/>
                  <a:gd name="T22" fmla="*/ 0 w 35"/>
                  <a:gd name="T23" fmla="*/ 34 h 35"/>
                  <a:gd name="T24" fmla="*/ 2 w 35"/>
                  <a:gd name="T25" fmla="*/ 28 h 35"/>
                  <a:gd name="T26" fmla="*/ 4 w 35"/>
                  <a:gd name="T27" fmla="*/ 9 h 35"/>
                  <a:gd name="T28" fmla="*/ 64 w 35"/>
                  <a:gd name="T29" fmla="*/ 13 h 35"/>
                  <a:gd name="T30" fmla="*/ 62 w 35"/>
                  <a:gd name="T31" fmla="*/ 26 h 35"/>
                  <a:gd name="T32" fmla="*/ 57 w 35"/>
                  <a:gd name="T33" fmla="*/ 26 h 35"/>
                  <a:gd name="T34" fmla="*/ 58 w 35"/>
                  <a:gd name="T35" fmla="*/ 17 h 35"/>
                  <a:gd name="T36" fmla="*/ 9 w 35"/>
                  <a:gd name="T37" fmla="*/ 15 h 35"/>
                  <a:gd name="T38" fmla="*/ 9 w 35"/>
                  <a:gd name="T39" fmla="*/ 25 h 35"/>
                  <a:gd name="T40" fmla="*/ 4 w 35"/>
                  <a:gd name="T41" fmla="*/ 23 h 35"/>
                  <a:gd name="T42" fmla="*/ 4 w 35"/>
                  <a:gd name="T43" fmla="*/ 9 h 35"/>
                  <a:gd name="T44" fmla="*/ 28 w 35"/>
                  <a:gd name="T45" fmla="*/ 4 h 35"/>
                  <a:gd name="T46" fmla="*/ 34 w 35"/>
                  <a:gd name="T47" fmla="*/ 0 h 35"/>
                  <a:gd name="T48" fmla="*/ 40 w 35"/>
                  <a:gd name="T49" fmla="*/ 8 h 35"/>
                  <a:gd name="T50" fmla="*/ 34 w 35"/>
                  <a:gd name="T51" fmla="*/ 11 h 35"/>
                  <a:gd name="T52" fmla="*/ 28 w 35"/>
                  <a:gd name="T53" fmla="*/ 4 h 3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5"/>
                  <a:gd name="T82" fmla="*/ 0 h 35"/>
                  <a:gd name="T83" fmla="*/ 35 w 35"/>
                  <a:gd name="T84" fmla="*/ 35 h 3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5" h="35">
                    <a:moveTo>
                      <a:pt x="1" y="15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3"/>
                      <a:pt x="17" y="35"/>
                      <a:pt x="14" y="34"/>
                    </a:cubicBezTo>
                    <a:cubicBezTo>
                      <a:pt x="12" y="34"/>
                      <a:pt x="10" y="34"/>
                      <a:pt x="7" y="34"/>
                    </a:cubicBezTo>
                    <a:cubicBezTo>
                      <a:pt x="7" y="33"/>
                      <a:pt x="7" y="32"/>
                      <a:pt x="7" y="31"/>
                    </a:cubicBezTo>
                    <a:cubicBezTo>
                      <a:pt x="10" y="31"/>
                      <a:pt x="12" y="31"/>
                      <a:pt x="13" y="31"/>
                    </a:cubicBezTo>
                    <a:cubicBezTo>
                      <a:pt x="15" y="32"/>
                      <a:pt x="16" y="31"/>
                      <a:pt x="16" y="2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0" y="18"/>
                      <a:pt x="0" y="18"/>
                      <a:pt x="0" y="18"/>
                    </a:cubicBezTo>
                    <a:lnTo>
                      <a:pt x="1" y="15"/>
                    </a:lnTo>
                    <a:close/>
                    <a:moveTo>
                      <a:pt x="2" y="5"/>
                    </a:moveTo>
                    <a:cubicBezTo>
                      <a:pt x="34" y="7"/>
                      <a:pt x="34" y="7"/>
                      <a:pt x="34" y="7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2" y="12"/>
                      <a:pt x="2" y="12"/>
                      <a:pt x="2" y="12"/>
                    </a:cubicBezTo>
                    <a:lnTo>
                      <a:pt x="2" y="5"/>
                    </a:lnTo>
                    <a:close/>
                    <a:moveTo>
                      <a:pt x="15" y="2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9" y="2"/>
                      <a:pt x="20" y="3"/>
                      <a:pt x="21" y="4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4"/>
                      <a:pt x="16" y="3"/>
                      <a:pt x="15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8" name="Freeform 205"/>
              <p:cNvSpPr>
                <a:spLocks noEditPoints="1"/>
              </p:cNvSpPr>
              <p:nvPr/>
            </p:nvSpPr>
            <p:spPr bwMode="auto">
              <a:xfrm>
                <a:off x="5357" y="1493"/>
                <a:ext cx="67" cy="65"/>
              </a:xfrm>
              <a:custGeom>
                <a:avLst/>
                <a:gdLst>
                  <a:gd name="T0" fmla="*/ 0 w 36"/>
                  <a:gd name="T1" fmla="*/ 50 h 35"/>
                  <a:gd name="T2" fmla="*/ 19 w 36"/>
                  <a:gd name="T3" fmla="*/ 37 h 35"/>
                  <a:gd name="T4" fmla="*/ 15 w 36"/>
                  <a:gd name="T5" fmla="*/ 37 h 35"/>
                  <a:gd name="T6" fmla="*/ 13 w 36"/>
                  <a:gd name="T7" fmla="*/ 39 h 35"/>
                  <a:gd name="T8" fmla="*/ 9 w 36"/>
                  <a:gd name="T9" fmla="*/ 39 h 35"/>
                  <a:gd name="T10" fmla="*/ 11 w 36"/>
                  <a:gd name="T11" fmla="*/ 9 h 35"/>
                  <a:gd name="T12" fmla="*/ 30 w 36"/>
                  <a:gd name="T13" fmla="*/ 11 h 35"/>
                  <a:gd name="T14" fmla="*/ 32 w 36"/>
                  <a:gd name="T15" fmla="*/ 6 h 35"/>
                  <a:gd name="T16" fmla="*/ 4 w 36"/>
                  <a:gd name="T17" fmla="*/ 6 h 35"/>
                  <a:gd name="T18" fmla="*/ 4 w 36"/>
                  <a:gd name="T19" fmla="*/ 0 h 35"/>
                  <a:gd name="T20" fmla="*/ 67 w 36"/>
                  <a:gd name="T21" fmla="*/ 4 h 35"/>
                  <a:gd name="T22" fmla="*/ 67 w 36"/>
                  <a:gd name="T23" fmla="*/ 7 h 35"/>
                  <a:gd name="T24" fmla="*/ 37 w 36"/>
                  <a:gd name="T25" fmla="*/ 7 h 35"/>
                  <a:gd name="T26" fmla="*/ 35 w 36"/>
                  <a:gd name="T27" fmla="*/ 11 h 35"/>
                  <a:gd name="T28" fmla="*/ 60 w 36"/>
                  <a:gd name="T29" fmla="*/ 13 h 35"/>
                  <a:gd name="T30" fmla="*/ 58 w 36"/>
                  <a:gd name="T31" fmla="*/ 41 h 35"/>
                  <a:gd name="T32" fmla="*/ 54 w 36"/>
                  <a:gd name="T33" fmla="*/ 41 h 35"/>
                  <a:gd name="T34" fmla="*/ 54 w 36"/>
                  <a:gd name="T35" fmla="*/ 39 h 35"/>
                  <a:gd name="T36" fmla="*/ 26 w 36"/>
                  <a:gd name="T37" fmla="*/ 37 h 35"/>
                  <a:gd name="T38" fmla="*/ 20 w 36"/>
                  <a:gd name="T39" fmla="*/ 41 h 35"/>
                  <a:gd name="T40" fmla="*/ 58 w 36"/>
                  <a:gd name="T41" fmla="*/ 43 h 35"/>
                  <a:gd name="T42" fmla="*/ 58 w 36"/>
                  <a:gd name="T43" fmla="*/ 46 h 35"/>
                  <a:gd name="T44" fmla="*/ 41 w 36"/>
                  <a:gd name="T45" fmla="*/ 56 h 35"/>
                  <a:gd name="T46" fmla="*/ 63 w 36"/>
                  <a:gd name="T47" fmla="*/ 59 h 35"/>
                  <a:gd name="T48" fmla="*/ 61 w 36"/>
                  <a:gd name="T49" fmla="*/ 65 h 35"/>
                  <a:gd name="T50" fmla="*/ 34 w 36"/>
                  <a:gd name="T51" fmla="*/ 58 h 35"/>
                  <a:gd name="T52" fmla="*/ 6 w 36"/>
                  <a:gd name="T53" fmla="*/ 63 h 35"/>
                  <a:gd name="T54" fmla="*/ 2 w 36"/>
                  <a:gd name="T55" fmla="*/ 58 h 35"/>
                  <a:gd name="T56" fmla="*/ 26 w 36"/>
                  <a:gd name="T57" fmla="*/ 54 h 35"/>
                  <a:gd name="T58" fmla="*/ 15 w 36"/>
                  <a:gd name="T59" fmla="*/ 46 h 35"/>
                  <a:gd name="T60" fmla="*/ 4 w 36"/>
                  <a:gd name="T61" fmla="*/ 54 h 35"/>
                  <a:gd name="T62" fmla="*/ 0 w 36"/>
                  <a:gd name="T63" fmla="*/ 50 h 35"/>
                  <a:gd name="T64" fmla="*/ 15 w 36"/>
                  <a:gd name="T65" fmla="*/ 33 h 35"/>
                  <a:gd name="T66" fmla="*/ 54 w 36"/>
                  <a:gd name="T67" fmla="*/ 35 h 35"/>
                  <a:gd name="T68" fmla="*/ 54 w 36"/>
                  <a:gd name="T69" fmla="*/ 32 h 35"/>
                  <a:gd name="T70" fmla="*/ 15 w 36"/>
                  <a:gd name="T71" fmla="*/ 30 h 35"/>
                  <a:gd name="T72" fmla="*/ 15 w 36"/>
                  <a:gd name="T73" fmla="*/ 33 h 35"/>
                  <a:gd name="T74" fmla="*/ 15 w 36"/>
                  <a:gd name="T75" fmla="*/ 26 h 35"/>
                  <a:gd name="T76" fmla="*/ 54 w 36"/>
                  <a:gd name="T77" fmla="*/ 28 h 35"/>
                  <a:gd name="T78" fmla="*/ 54 w 36"/>
                  <a:gd name="T79" fmla="*/ 24 h 35"/>
                  <a:gd name="T80" fmla="*/ 15 w 36"/>
                  <a:gd name="T81" fmla="*/ 20 h 35"/>
                  <a:gd name="T82" fmla="*/ 15 w 36"/>
                  <a:gd name="T83" fmla="*/ 26 h 35"/>
                  <a:gd name="T84" fmla="*/ 54 w 36"/>
                  <a:gd name="T85" fmla="*/ 15 h 35"/>
                  <a:gd name="T86" fmla="*/ 15 w 36"/>
                  <a:gd name="T87" fmla="*/ 13 h 35"/>
                  <a:gd name="T88" fmla="*/ 15 w 36"/>
                  <a:gd name="T89" fmla="*/ 17 h 35"/>
                  <a:gd name="T90" fmla="*/ 54 w 36"/>
                  <a:gd name="T91" fmla="*/ 20 h 35"/>
                  <a:gd name="T92" fmla="*/ 54 w 36"/>
                  <a:gd name="T93" fmla="*/ 15 h 35"/>
                  <a:gd name="T94" fmla="*/ 50 w 36"/>
                  <a:gd name="T95" fmla="*/ 46 h 35"/>
                  <a:gd name="T96" fmla="*/ 19 w 36"/>
                  <a:gd name="T97" fmla="*/ 45 h 35"/>
                  <a:gd name="T98" fmla="*/ 34 w 36"/>
                  <a:gd name="T99" fmla="*/ 54 h 35"/>
                  <a:gd name="T100" fmla="*/ 50 w 36"/>
                  <a:gd name="T101" fmla="*/ 46 h 35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6"/>
                  <a:gd name="T154" fmla="*/ 0 h 35"/>
                  <a:gd name="T155" fmla="*/ 36 w 36"/>
                  <a:gd name="T156" fmla="*/ 35 h 35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6" h="35">
                    <a:moveTo>
                      <a:pt x="0" y="27"/>
                    </a:moveTo>
                    <a:cubicBezTo>
                      <a:pt x="4" y="25"/>
                      <a:pt x="8" y="23"/>
                      <a:pt x="10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6" y="4"/>
                      <a:pt x="17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9" y="4"/>
                      <a:pt x="19" y="5"/>
                      <a:pt x="19" y="6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3" y="21"/>
                      <a:pt x="12" y="22"/>
                      <a:pt x="11" y="22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28" y="27"/>
                      <a:pt x="25" y="29"/>
                      <a:pt x="22" y="30"/>
                    </a:cubicBezTo>
                    <a:cubicBezTo>
                      <a:pt x="25" y="31"/>
                      <a:pt x="30" y="32"/>
                      <a:pt x="34" y="32"/>
                    </a:cubicBezTo>
                    <a:cubicBezTo>
                      <a:pt x="34" y="33"/>
                      <a:pt x="33" y="34"/>
                      <a:pt x="33" y="35"/>
                    </a:cubicBezTo>
                    <a:cubicBezTo>
                      <a:pt x="27" y="34"/>
                      <a:pt x="22" y="33"/>
                      <a:pt x="18" y="31"/>
                    </a:cubicBezTo>
                    <a:cubicBezTo>
                      <a:pt x="13" y="32"/>
                      <a:pt x="8" y="33"/>
                      <a:pt x="3" y="34"/>
                    </a:cubicBezTo>
                    <a:cubicBezTo>
                      <a:pt x="2" y="33"/>
                      <a:pt x="2" y="32"/>
                      <a:pt x="1" y="31"/>
                    </a:cubicBezTo>
                    <a:cubicBezTo>
                      <a:pt x="6" y="31"/>
                      <a:pt x="11" y="30"/>
                      <a:pt x="14" y="29"/>
                    </a:cubicBezTo>
                    <a:cubicBezTo>
                      <a:pt x="12" y="28"/>
                      <a:pt x="10" y="27"/>
                      <a:pt x="8" y="25"/>
                    </a:cubicBezTo>
                    <a:cubicBezTo>
                      <a:pt x="6" y="26"/>
                      <a:pt x="4" y="28"/>
                      <a:pt x="2" y="29"/>
                    </a:cubicBezTo>
                    <a:cubicBezTo>
                      <a:pt x="1" y="28"/>
                      <a:pt x="1" y="28"/>
                      <a:pt x="0" y="27"/>
                    </a:cubicBezTo>
                    <a:close/>
                    <a:moveTo>
                      <a:pt x="8" y="18"/>
                    </a:move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8"/>
                    </a:lnTo>
                    <a:close/>
                    <a:moveTo>
                      <a:pt x="8" y="14"/>
                    </a:move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8" y="11"/>
                      <a:pt x="8" y="11"/>
                      <a:pt x="8" y="11"/>
                    </a:cubicBezTo>
                    <a:lnTo>
                      <a:pt x="8" y="14"/>
                    </a:lnTo>
                    <a:close/>
                    <a:moveTo>
                      <a:pt x="29" y="8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29" y="11"/>
                      <a:pt x="29" y="11"/>
                      <a:pt x="29" y="11"/>
                    </a:cubicBezTo>
                    <a:lnTo>
                      <a:pt x="29" y="8"/>
                    </a:lnTo>
                    <a:close/>
                    <a:moveTo>
                      <a:pt x="27" y="25"/>
                    </a:moveTo>
                    <a:cubicBezTo>
                      <a:pt x="10" y="24"/>
                      <a:pt x="10" y="24"/>
                      <a:pt x="10" y="24"/>
                    </a:cubicBezTo>
                    <a:cubicBezTo>
                      <a:pt x="12" y="26"/>
                      <a:pt x="15" y="27"/>
                      <a:pt x="18" y="29"/>
                    </a:cubicBezTo>
                    <a:cubicBezTo>
                      <a:pt x="21" y="28"/>
                      <a:pt x="24" y="26"/>
                      <a:pt x="27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9" name="Freeform 206"/>
              <p:cNvSpPr>
                <a:spLocks noEditPoints="1"/>
              </p:cNvSpPr>
              <p:nvPr/>
            </p:nvSpPr>
            <p:spPr bwMode="auto">
              <a:xfrm>
                <a:off x="6233" y="1712"/>
                <a:ext cx="75" cy="74"/>
              </a:xfrm>
              <a:custGeom>
                <a:avLst/>
                <a:gdLst>
                  <a:gd name="T0" fmla="*/ 4 w 40"/>
                  <a:gd name="T1" fmla="*/ 21 h 39"/>
                  <a:gd name="T2" fmla="*/ 19 w 40"/>
                  <a:gd name="T3" fmla="*/ 30 h 39"/>
                  <a:gd name="T4" fmla="*/ 15 w 40"/>
                  <a:gd name="T5" fmla="*/ 36 h 39"/>
                  <a:gd name="T6" fmla="*/ 0 w 40"/>
                  <a:gd name="T7" fmla="*/ 25 h 39"/>
                  <a:gd name="T8" fmla="*/ 4 w 40"/>
                  <a:gd name="T9" fmla="*/ 21 h 39"/>
                  <a:gd name="T10" fmla="*/ 13 w 40"/>
                  <a:gd name="T11" fmla="*/ 42 h 39"/>
                  <a:gd name="T12" fmla="*/ 19 w 40"/>
                  <a:gd name="T13" fmla="*/ 46 h 39"/>
                  <a:gd name="T14" fmla="*/ 8 w 40"/>
                  <a:gd name="T15" fmla="*/ 74 h 39"/>
                  <a:gd name="T16" fmla="*/ 2 w 40"/>
                  <a:gd name="T17" fmla="*/ 70 h 39"/>
                  <a:gd name="T18" fmla="*/ 13 w 40"/>
                  <a:gd name="T19" fmla="*/ 42 h 39"/>
                  <a:gd name="T20" fmla="*/ 8 w 40"/>
                  <a:gd name="T21" fmla="*/ 0 h 39"/>
                  <a:gd name="T22" fmla="*/ 22 w 40"/>
                  <a:gd name="T23" fmla="*/ 11 h 39"/>
                  <a:gd name="T24" fmla="*/ 17 w 40"/>
                  <a:gd name="T25" fmla="*/ 17 h 39"/>
                  <a:gd name="T26" fmla="*/ 4 w 40"/>
                  <a:gd name="T27" fmla="*/ 6 h 39"/>
                  <a:gd name="T28" fmla="*/ 8 w 40"/>
                  <a:gd name="T29" fmla="*/ 0 h 39"/>
                  <a:gd name="T30" fmla="*/ 21 w 40"/>
                  <a:gd name="T31" fmla="*/ 63 h 39"/>
                  <a:gd name="T32" fmla="*/ 45 w 40"/>
                  <a:gd name="T33" fmla="*/ 63 h 39"/>
                  <a:gd name="T34" fmla="*/ 45 w 40"/>
                  <a:gd name="T35" fmla="*/ 13 h 39"/>
                  <a:gd name="T36" fmla="*/ 24 w 40"/>
                  <a:gd name="T37" fmla="*/ 13 h 39"/>
                  <a:gd name="T38" fmla="*/ 24 w 40"/>
                  <a:gd name="T39" fmla="*/ 8 h 39"/>
                  <a:gd name="T40" fmla="*/ 71 w 40"/>
                  <a:gd name="T41" fmla="*/ 8 h 39"/>
                  <a:gd name="T42" fmla="*/ 71 w 40"/>
                  <a:gd name="T43" fmla="*/ 13 h 39"/>
                  <a:gd name="T44" fmla="*/ 51 w 40"/>
                  <a:gd name="T45" fmla="*/ 13 h 39"/>
                  <a:gd name="T46" fmla="*/ 51 w 40"/>
                  <a:gd name="T47" fmla="*/ 63 h 39"/>
                  <a:gd name="T48" fmla="*/ 75 w 40"/>
                  <a:gd name="T49" fmla="*/ 63 h 39"/>
                  <a:gd name="T50" fmla="*/ 75 w 40"/>
                  <a:gd name="T51" fmla="*/ 68 h 39"/>
                  <a:gd name="T52" fmla="*/ 21 w 40"/>
                  <a:gd name="T53" fmla="*/ 68 h 39"/>
                  <a:gd name="T54" fmla="*/ 21 w 40"/>
                  <a:gd name="T55" fmla="*/ 63 h 3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0"/>
                  <a:gd name="T85" fmla="*/ 0 h 39"/>
                  <a:gd name="T86" fmla="*/ 40 w 40"/>
                  <a:gd name="T87" fmla="*/ 39 h 3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0" h="39">
                    <a:moveTo>
                      <a:pt x="2" y="11"/>
                    </a:moveTo>
                    <a:cubicBezTo>
                      <a:pt x="5" y="12"/>
                      <a:pt x="7" y="14"/>
                      <a:pt x="10" y="16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5" y="17"/>
                      <a:pt x="2" y="15"/>
                      <a:pt x="0" y="13"/>
                    </a:cubicBezTo>
                    <a:lnTo>
                      <a:pt x="2" y="11"/>
                    </a:lnTo>
                    <a:close/>
                    <a:moveTo>
                      <a:pt x="7" y="22"/>
                    </a:moveTo>
                    <a:cubicBezTo>
                      <a:pt x="8" y="23"/>
                      <a:pt x="9" y="24"/>
                      <a:pt x="10" y="24"/>
                    </a:cubicBezTo>
                    <a:cubicBezTo>
                      <a:pt x="8" y="29"/>
                      <a:pt x="6" y="34"/>
                      <a:pt x="4" y="39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3" y="33"/>
                      <a:pt x="5" y="28"/>
                      <a:pt x="7" y="22"/>
                    </a:cubicBezTo>
                    <a:close/>
                    <a:moveTo>
                      <a:pt x="4" y="0"/>
                    </a:moveTo>
                    <a:cubicBezTo>
                      <a:pt x="6" y="2"/>
                      <a:pt x="9" y="4"/>
                      <a:pt x="12" y="6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7" y="7"/>
                      <a:pt x="4" y="5"/>
                      <a:pt x="2" y="3"/>
                    </a:cubicBezTo>
                    <a:lnTo>
                      <a:pt x="4" y="0"/>
                    </a:lnTo>
                    <a:close/>
                    <a:moveTo>
                      <a:pt x="11" y="33"/>
                    </a:move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11" y="36"/>
                      <a:pt x="11" y="36"/>
                      <a:pt x="11" y="36"/>
                    </a:cubicBezTo>
                    <a:lnTo>
                      <a:pt x="11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0" name="Freeform 207"/>
              <p:cNvSpPr>
                <a:spLocks noEditPoints="1"/>
              </p:cNvSpPr>
              <p:nvPr/>
            </p:nvSpPr>
            <p:spPr bwMode="auto">
              <a:xfrm>
                <a:off x="6310" y="1712"/>
                <a:ext cx="75" cy="76"/>
              </a:xfrm>
              <a:custGeom>
                <a:avLst/>
                <a:gdLst>
                  <a:gd name="T0" fmla="*/ 11 w 40"/>
                  <a:gd name="T1" fmla="*/ 36 h 40"/>
                  <a:gd name="T2" fmla="*/ 17 w 40"/>
                  <a:gd name="T3" fmla="*/ 40 h 40"/>
                  <a:gd name="T4" fmla="*/ 6 w 40"/>
                  <a:gd name="T5" fmla="*/ 59 h 40"/>
                  <a:gd name="T6" fmla="*/ 0 w 40"/>
                  <a:gd name="T7" fmla="*/ 55 h 40"/>
                  <a:gd name="T8" fmla="*/ 11 w 40"/>
                  <a:gd name="T9" fmla="*/ 36 h 40"/>
                  <a:gd name="T10" fmla="*/ 49 w 40"/>
                  <a:gd name="T11" fmla="*/ 0 h 40"/>
                  <a:gd name="T12" fmla="*/ 56 w 40"/>
                  <a:gd name="T13" fmla="*/ 0 h 40"/>
                  <a:gd name="T14" fmla="*/ 56 w 40"/>
                  <a:gd name="T15" fmla="*/ 8 h 40"/>
                  <a:gd name="T16" fmla="*/ 75 w 40"/>
                  <a:gd name="T17" fmla="*/ 8 h 40"/>
                  <a:gd name="T18" fmla="*/ 75 w 40"/>
                  <a:gd name="T19" fmla="*/ 13 h 40"/>
                  <a:gd name="T20" fmla="*/ 56 w 40"/>
                  <a:gd name="T21" fmla="*/ 13 h 40"/>
                  <a:gd name="T22" fmla="*/ 56 w 40"/>
                  <a:gd name="T23" fmla="*/ 21 h 40"/>
                  <a:gd name="T24" fmla="*/ 49 w 40"/>
                  <a:gd name="T25" fmla="*/ 21 h 40"/>
                  <a:gd name="T26" fmla="*/ 49 w 40"/>
                  <a:gd name="T27" fmla="*/ 13 h 40"/>
                  <a:gd name="T28" fmla="*/ 26 w 40"/>
                  <a:gd name="T29" fmla="*/ 13 h 40"/>
                  <a:gd name="T30" fmla="*/ 26 w 40"/>
                  <a:gd name="T31" fmla="*/ 21 h 40"/>
                  <a:gd name="T32" fmla="*/ 21 w 40"/>
                  <a:gd name="T33" fmla="*/ 21 h 40"/>
                  <a:gd name="T34" fmla="*/ 21 w 40"/>
                  <a:gd name="T35" fmla="*/ 13 h 40"/>
                  <a:gd name="T36" fmla="*/ 0 w 40"/>
                  <a:gd name="T37" fmla="*/ 13 h 40"/>
                  <a:gd name="T38" fmla="*/ 0 w 40"/>
                  <a:gd name="T39" fmla="*/ 8 h 40"/>
                  <a:gd name="T40" fmla="*/ 21 w 40"/>
                  <a:gd name="T41" fmla="*/ 8 h 40"/>
                  <a:gd name="T42" fmla="*/ 21 w 40"/>
                  <a:gd name="T43" fmla="*/ 0 h 40"/>
                  <a:gd name="T44" fmla="*/ 26 w 40"/>
                  <a:gd name="T45" fmla="*/ 0 h 40"/>
                  <a:gd name="T46" fmla="*/ 26 w 40"/>
                  <a:gd name="T47" fmla="*/ 8 h 40"/>
                  <a:gd name="T48" fmla="*/ 49 w 40"/>
                  <a:gd name="T49" fmla="*/ 8 h 40"/>
                  <a:gd name="T50" fmla="*/ 49 w 40"/>
                  <a:gd name="T51" fmla="*/ 0 h 40"/>
                  <a:gd name="T52" fmla="*/ 6 w 40"/>
                  <a:gd name="T53" fmla="*/ 27 h 40"/>
                  <a:gd name="T54" fmla="*/ 28 w 40"/>
                  <a:gd name="T55" fmla="*/ 27 h 40"/>
                  <a:gd name="T56" fmla="*/ 28 w 40"/>
                  <a:gd name="T57" fmla="*/ 19 h 40"/>
                  <a:gd name="T58" fmla="*/ 36 w 40"/>
                  <a:gd name="T59" fmla="*/ 19 h 40"/>
                  <a:gd name="T60" fmla="*/ 36 w 40"/>
                  <a:gd name="T61" fmla="*/ 27 h 40"/>
                  <a:gd name="T62" fmla="*/ 60 w 40"/>
                  <a:gd name="T63" fmla="*/ 27 h 40"/>
                  <a:gd name="T64" fmla="*/ 60 w 40"/>
                  <a:gd name="T65" fmla="*/ 61 h 40"/>
                  <a:gd name="T66" fmla="*/ 45 w 40"/>
                  <a:gd name="T67" fmla="*/ 72 h 40"/>
                  <a:gd name="T68" fmla="*/ 32 w 40"/>
                  <a:gd name="T69" fmla="*/ 72 h 40"/>
                  <a:gd name="T70" fmla="*/ 32 w 40"/>
                  <a:gd name="T71" fmla="*/ 65 h 40"/>
                  <a:gd name="T72" fmla="*/ 32 w 40"/>
                  <a:gd name="T73" fmla="*/ 65 h 40"/>
                  <a:gd name="T74" fmla="*/ 45 w 40"/>
                  <a:gd name="T75" fmla="*/ 67 h 40"/>
                  <a:gd name="T76" fmla="*/ 52 w 40"/>
                  <a:gd name="T77" fmla="*/ 59 h 40"/>
                  <a:gd name="T78" fmla="*/ 54 w 40"/>
                  <a:gd name="T79" fmla="*/ 34 h 40"/>
                  <a:gd name="T80" fmla="*/ 34 w 40"/>
                  <a:gd name="T81" fmla="*/ 34 h 40"/>
                  <a:gd name="T82" fmla="*/ 6 w 40"/>
                  <a:gd name="T83" fmla="*/ 76 h 40"/>
                  <a:gd name="T84" fmla="*/ 2 w 40"/>
                  <a:gd name="T85" fmla="*/ 70 h 40"/>
                  <a:gd name="T86" fmla="*/ 28 w 40"/>
                  <a:gd name="T87" fmla="*/ 34 h 40"/>
                  <a:gd name="T88" fmla="*/ 6 w 40"/>
                  <a:gd name="T89" fmla="*/ 34 h 40"/>
                  <a:gd name="T90" fmla="*/ 6 w 40"/>
                  <a:gd name="T91" fmla="*/ 27 h 40"/>
                  <a:gd name="T92" fmla="*/ 62 w 40"/>
                  <a:gd name="T93" fmla="*/ 38 h 40"/>
                  <a:gd name="T94" fmla="*/ 68 w 40"/>
                  <a:gd name="T95" fmla="*/ 36 h 40"/>
                  <a:gd name="T96" fmla="*/ 75 w 40"/>
                  <a:gd name="T97" fmla="*/ 57 h 40"/>
                  <a:gd name="T98" fmla="*/ 69 w 40"/>
                  <a:gd name="T99" fmla="*/ 59 h 40"/>
                  <a:gd name="T100" fmla="*/ 62 w 40"/>
                  <a:gd name="T101" fmla="*/ 38 h 4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40"/>
                  <a:gd name="T154" fmla="*/ 0 h 40"/>
                  <a:gd name="T155" fmla="*/ 40 w 40"/>
                  <a:gd name="T156" fmla="*/ 40 h 40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40" h="40">
                    <a:moveTo>
                      <a:pt x="6" y="19"/>
                    </a:moveTo>
                    <a:cubicBezTo>
                      <a:pt x="9" y="21"/>
                      <a:pt x="9" y="21"/>
                      <a:pt x="9" y="21"/>
                    </a:cubicBezTo>
                    <a:cubicBezTo>
                      <a:pt x="7" y="25"/>
                      <a:pt x="5" y="28"/>
                      <a:pt x="3" y="31"/>
                    </a:cubicBezTo>
                    <a:cubicBezTo>
                      <a:pt x="2" y="31"/>
                      <a:pt x="1" y="30"/>
                      <a:pt x="0" y="29"/>
                    </a:cubicBezTo>
                    <a:cubicBezTo>
                      <a:pt x="2" y="26"/>
                      <a:pt x="4" y="23"/>
                      <a:pt x="6" y="19"/>
                    </a:cubicBezTo>
                    <a:close/>
                    <a:moveTo>
                      <a:pt x="26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26" y="4"/>
                      <a:pt x="26" y="4"/>
                      <a:pt x="26" y="4"/>
                    </a:cubicBezTo>
                    <a:lnTo>
                      <a:pt x="26" y="0"/>
                    </a:lnTo>
                    <a:close/>
                    <a:moveTo>
                      <a:pt x="3" y="14"/>
                    </a:move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3"/>
                      <a:pt x="15" y="11"/>
                      <a:pt x="15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11"/>
                      <a:pt x="19" y="13"/>
                      <a:pt x="19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22"/>
                      <a:pt x="32" y="28"/>
                      <a:pt x="32" y="32"/>
                    </a:cubicBezTo>
                    <a:cubicBezTo>
                      <a:pt x="31" y="36"/>
                      <a:pt x="29" y="38"/>
                      <a:pt x="24" y="38"/>
                    </a:cubicBezTo>
                    <a:cubicBezTo>
                      <a:pt x="22" y="38"/>
                      <a:pt x="20" y="38"/>
                      <a:pt x="17" y="38"/>
                    </a:cubicBezTo>
                    <a:cubicBezTo>
                      <a:pt x="17" y="37"/>
                      <a:pt x="17" y="36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20" y="35"/>
                      <a:pt x="22" y="35"/>
                      <a:pt x="24" y="35"/>
                    </a:cubicBezTo>
                    <a:cubicBezTo>
                      <a:pt x="27" y="35"/>
                      <a:pt x="28" y="34"/>
                      <a:pt x="28" y="31"/>
                    </a:cubicBezTo>
                    <a:cubicBezTo>
                      <a:pt x="29" y="27"/>
                      <a:pt x="29" y="23"/>
                      <a:pt x="2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8"/>
                      <a:pt x="13" y="35"/>
                      <a:pt x="3" y="40"/>
                    </a:cubicBezTo>
                    <a:cubicBezTo>
                      <a:pt x="3" y="39"/>
                      <a:pt x="2" y="38"/>
                      <a:pt x="1" y="37"/>
                    </a:cubicBezTo>
                    <a:cubicBezTo>
                      <a:pt x="10" y="33"/>
                      <a:pt x="14" y="27"/>
                      <a:pt x="15" y="18"/>
                    </a:cubicBezTo>
                    <a:cubicBezTo>
                      <a:pt x="3" y="18"/>
                      <a:pt x="3" y="18"/>
                      <a:pt x="3" y="18"/>
                    </a:cubicBezTo>
                    <a:lnTo>
                      <a:pt x="3" y="14"/>
                    </a:lnTo>
                    <a:close/>
                    <a:moveTo>
                      <a:pt x="33" y="20"/>
                    </a:moveTo>
                    <a:cubicBezTo>
                      <a:pt x="36" y="19"/>
                      <a:pt x="36" y="19"/>
                      <a:pt x="36" y="19"/>
                    </a:cubicBezTo>
                    <a:cubicBezTo>
                      <a:pt x="38" y="22"/>
                      <a:pt x="39" y="26"/>
                      <a:pt x="40" y="30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6" y="27"/>
                      <a:pt x="34" y="23"/>
                      <a:pt x="33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1" name="Freeform 208"/>
              <p:cNvSpPr>
                <a:spLocks noEditPoints="1"/>
              </p:cNvSpPr>
              <p:nvPr/>
            </p:nvSpPr>
            <p:spPr bwMode="auto">
              <a:xfrm>
                <a:off x="6115" y="1895"/>
                <a:ext cx="75" cy="75"/>
              </a:xfrm>
              <a:custGeom>
                <a:avLst/>
                <a:gdLst>
                  <a:gd name="T0" fmla="*/ 2 w 40"/>
                  <a:gd name="T1" fmla="*/ 69 h 40"/>
                  <a:gd name="T2" fmla="*/ 34 w 40"/>
                  <a:gd name="T3" fmla="*/ 60 h 40"/>
                  <a:gd name="T4" fmla="*/ 13 w 40"/>
                  <a:gd name="T5" fmla="*/ 51 h 40"/>
                  <a:gd name="T6" fmla="*/ 21 w 40"/>
                  <a:gd name="T7" fmla="*/ 39 h 40"/>
                  <a:gd name="T8" fmla="*/ 0 w 40"/>
                  <a:gd name="T9" fmla="*/ 39 h 40"/>
                  <a:gd name="T10" fmla="*/ 0 w 40"/>
                  <a:gd name="T11" fmla="*/ 34 h 40"/>
                  <a:gd name="T12" fmla="*/ 22 w 40"/>
                  <a:gd name="T13" fmla="*/ 34 h 40"/>
                  <a:gd name="T14" fmla="*/ 30 w 40"/>
                  <a:gd name="T15" fmla="*/ 19 h 40"/>
                  <a:gd name="T16" fmla="*/ 36 w 40"/>
                  <a:gd name="T17" fmla="*/ 22 h 40"/>
                  <a:gd name="T18" fmla="*/ 30 w 40"/>
                  <a:gd name="T19" fmla="*/ 34 h 40"/>
                  <a:gd name="T20" fmla="*/ 75 w 40"/>
                  <a:gd name="T21" fmla="*/ 34 h 40"/>
                  <a:gd name="T22" fmla="*/ 75 w 40"/>
                  <a:gd name="T23" fmla="*/ 39 h 40"/>
                  <a:gd name="T24" fmla="*/ 58 w 40"/>
                  <a:gd name="T25" fmla="*/ 39 h 40"/>
                  <a:gd name="T26" fmla="*/ 45 w 40"/>
                  <a:gd name="T27" fmla="*/ 58 h 40"/>
                  <a:gd name="T28" fmla="*/ 69 w 40"/>
                  <a:gd name="T29" fmla="*/ 69 h 40"/>
                  <a:gd name="T30" fmla="*/ 66 w 40"/>
                  <a:gd name="T31" fmla="*/ 75 h 40"/>
                  <a:gd name="T32" fmla="*/ 39 w 40"/>
                  <a:gd name="T33" fmla="*/ 64 h 40"/>
                  <a:gd name="T34" fmla="*/ 6 w 40"/>
                  <a:gd name="T35" fmla="*/ 75 h 40"/>
                  <a:gd name="T36" fmla="*/ 2 w 40"/>
                  <a:gd name="T37" fmla="*/ 69 h 40"/>
                  <a:gd name="T38" fmla="*/ 4 w 40"/>
                  <a:gd name="T39" fmla="*/ 13 h 40"/>
                  <a:gd name="T40" fmla="*/ 38 w 40"/>
                  <a:gd name="T41" fmla="*/ 13 h 40"/>
                  <a:gd name="T42" fmla="*/ 32 w 40"/>
                  <a:gd name="T43" fmla="*/ 4 h 40"/>
                  <a:gd name="T44" fmla="*/ 36 w 40"/>
                  <a:gd name="T45" fmla="*/ 0 h 40"/>
                  <a:gd name="T46" fmla="*/ 43 w 40"/>
                  <a:gd name="T47" fmla="*/ 9 h 40"/>
                  <a:gd name="T48" fmla="*/ 41 w 40"/>
                  <a:gd name="T49" fmla="*/ 13 h 40"/>
                  <a:gd name="T50" fmla="*/ 71 w 40"/>
                  <a:gd name="T51" fmla="*/ 13 h 40"/>
                  <a:gd name="T52" fmla="*/ 71 w 40"/>
                  <a:gd name="T53" fmla="*/ 26 h 40"/>
                  <a:gd name="T54" fmla="*/ 66 w 40"/>
                  <a:gd name="T55" fmla="*/ 26 h 40"/>
                  <a:gd name="T56" fmla="*/ 66 w 40"/>
                  <a:gd name="T57" fmla="*/ 19 h 40"/>
                  <a:gd name="T58" fmla="*/ 9 w 40"/>
                  <a:gd name="T59" fmla="*/ 19 h 40"/>
                  <a:gd name="T60" fmla="*/ 9 w 40"/>
                  <a:gd name="T61" fmla="*/ 26 h 40"/>
                  <a:gd name="T62" fmla="*/ 4 w 40"/>
                  <a:gd name="T63" fmla="*/ 26 h 40"/>
                  <a:gd name="T64" fmla="*/ 4 w 40"/>
                  <a:gd name="T65" fmla="*/ 13 h 40"/>
                  <a:gd name="T66" fmla="*/ 21 w 40"/>
                  <a:gd name="T67" fmla="*/ 49 h 40"/>
                  <a:gd name="T68" fmla="*/ 39 w 40"/>
                  <a:gd name="T69" fmla="*/ 56 h 40"/>
                  <a:gd name="T70" fmla="*/ 52 w 40"/>
                  <a:gd name="T71" fmla="*/ 39 h 40"/>
                  <a:gd name="T72" fmla="*/ 26 w 40"/>
                  <a:gd name="T73" fmla="*/ 39 h 40"/>
                  <a:gd name="T74" fmla="*/ 21 w 40"/>
                  <a:gd name="T75" fmla="*/ 49 h 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0"/>
                  <a:gd name="T115" fmla="*/ 0 h 40"/>
                  <a:gd name="T116" fmla="*/ 40 w 40"/>
                  <a:gd name="T117" fmla="*/ 40 h 4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0" h="40">
                    <a:moveTo>
                      <a:pt x="1" y="37"/>
                    </a:moveTo>
                    <a:cubicBezTo>
                      <a:pt x="8" y="36"/>
                      <a:pt x="14" y="34"/>
                      <a:pt x="18" y="32"/>
                    </a:cubicBezTo>
                    <a:cubicBezTo>
                      <a:pt x="14" y="30"/>
                      <a:pt x="11" y="29"/>
                      <a:pt x="7" y="27"/>
                    </a:cubicBezTo>
                    <a:cubicBezTo>
                      <a:pt x="8" y="25"/>
                      <a:pt x="9" y="23"/>
                      <a:pt x="11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5"/>
                      <a:pt x="15" y="13"/>
                      <a:pt x="16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8" y="14"/>
                      <a:pt x="17" y="16"/>
                      <a:pt x="1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0" y="25"/>
                      <a:pt x="28" y="28"/>
                      <a:pt x="24" y="31"/>
                    </a:cubicBezTo>
                    <a:cubicBezTo>
                      <a:pt x="29" y="33"/>
                      <a:pt x="33" y="35"/>
                      <a:pt x="37" y="37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1" y="38"/>
                      <a:pt x="26" y="36"/>
                      <a:pt x="21" y="34"/>
                    </a:cubicBezTo>
                    <a:cubicBezTo>
                      <a:pt x="17" y="37"/>
                      <a:pt x="11" y="39"/>
                      <a:pt x="3" y="40"/>
                    </a:cubicBezTo>
                    <a:cubicBezTo>
                      <a:pt x="3" y="39"/>
                      <a:pt x="2" y="38"/>
                      <a:pt x="1" y="37"/>
                    </a:cubicBezTo>
                    <a:close/>
                    <a:moveTo>
                      <a:pt x="2" y="7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19" y="5"/>
                      <a:pt x="18" y="4"/>
                      <a:pt x="17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1" y="2"/>
                      <a:pt x="22" y="4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lnTo>
                      <a:pt x="2" y="7"/>
                    </a:lnTo>
                    <a:close/>
                    <a:moveTo>
                      <a:pt x="11" y="26"/>
                    </a:moveTo>
                    <a:cubicBezTo>
                      <a:pt x="15" y="27"/>
                      <a:pt x="18" y="28"/>
                      <a:pt x="21" y="30"/>
                    </a:cubicBezTo>
                    <a:cubicBezTo>
                      <a:pt x="24" y="27"/>
                      <a:pt x="26" y="24"/>
                      <a:pt x="28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22"/>
                      <a:pt x="12" y="24"/>
                      <a:pt x="11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2" name="Freeform 209"/>
              <p:cNvSpPr>
                <a:spLocks noEditPoints="1"/>
              </p:cNvSpPr>
              <p:nvPr/>
            </p:nvSpPr>
            <p:spPr bwMode="auto">
              <a:xfrm>
                <a:off x="6192" y="1897"/>
                <a:ext cx="75" cy="75"/>
              </a:xfrm>
              <a:custGeom>
                <a:avLst/>
                <a:gdLst>
                  <a:gd name="T0" fmla="*/ 15 w 40"/>
                  <a:gd name="T1" fmla="*/ 0 h 40"/>
                  <a:gd name="T2" fmla="*/ 2 w 40"/>
                  <a:gd name="T3" fmla="*/ 26 h 40"/>
                  <a:gd name="T4" fmla="*/ 0 w 40"/>
                  <a:gd name="T5" fmla="*/ 43 h 40"/>
                  <a:gd name="T6" fmla="*/ 19 w 40"/>
                  <a:gd name="T7" fmla="*/ 22 h 40"/>
                  <a:gd name="T8" fmla="*/ 13 w 40"/>
                  <a:gd name="T9" fmla="*/ 73 h 40"/>
                  <a:gd name="T10" fmla="*/ 8 w 40"/>
                  <a:gd name="T11" fmla="*/ 41 h 40"/>
                  <a:gd name="T12" fmla="*/ 0 w 40"/>
                  <a:gd name="T13" fmla="*/ 43 h 40"/>
                  <a:gd name="T14" fmla="*/ 26 w 40"/>
                  <a:gd name="T15" fmla="*/ 58 h 40"/>
                  <a:gd name="T16" fmla="*/ 15 w 40"/>
                  <a:gd name="T17" fmla="*/ 66 h 40"/>
                  <a:gd name="T18" fmla="*/ 26 w 40"/>
                  <a:gd name="T19" fmla="*/ 38 h 40"/>
                  <a:gd name="T20" fmla="*/ 41 w 40"/>
                  <a:gd name="T21" fmla="*/ 32 h 40"/>
                  <a:gd name="T22" fmla="*/ 28 w 40"/>
                  <a:gd name="T23" fmla="*/ 49 h 40"/>
                  <a:gd name="T24" fmla="*/ 41 w 40"/>
                  <a:gd name="T25" fmla="*/ 43 h 40"/>
                  <a:gd name="T26" fmla="*/ 52 w 40"/>
                  <a:gd name="T27" fmla="*/ 52 h 40"/>
                  <a:gd name="T28" fmla="*/ 45 w 40"/>
                  <a:gd name="T29" fmla="*/ 52 h 40"/>
                  <a:gd name="T30" fmla="*/ 38 w 40"/>
                  <a:gd name="T31" fmla="*/ 66 h 40"/>
                  <a:gd name="T32" fmla="*/ 24 w 40"/>
                  <a:gd name="T33" fmla="*/ 73 h 40"/>
                  <a:gd name="T34" fmla="*/ 28 w 40"/>
                  <a:gd name="T35" fmla="*/ 68 h 40"/>
                  <a:gd name="T36" fmla="*/ 32 w 40"/>
                  <a:gd name="T37" fmla="*/ 52 h 40"/>
                  <a:gd name="T38" fmla="*/ 21 w 40"/>
                  <a:gd name="T39" fmla="*/ 54 h 40"/>
                  <a:gd name="T40" fmla="*/ 21 w 40"/>
                  <a:gd name="T41" fmla="*/ 49 h 40"/>
                  <a:gd name="T42" fmla="*/ 22 w 40"/>
                  <a:gd name="T43" fmla="*/ 41 h 40"/>
                  <a:gd name="T44" fmla="*/ 19 w 40"/>
                  <a:gd name="T45" fmla="*/ 38 h 40"/>
                  <a:gd name="T46" fmla="*/ 28 w 40"/>
                  <a:gd name="T47" fmla="*/ 28 h 40"/>
                  <a:gd name="T48" fmla="*/ 21 w 40"/>
                  <a:gd name="T49" fmla="*/ 24 h 40"/>
                  <a:gd name="T50" fmla="*/ 49 w 40"/>
                  <a:gd name="T51" fmla="*/ 28 h 40"/>
                  <a:gd name="T52" fmla="*/ 26 w 40"/>
                  <a:gd name="T53" fmla="*/ 38 h 40"/>
                  <a:gd name="T54" fmla="*/ 21 w 40"/>
                  <a:gd name="T55" fmla="*/ 4 h 40"/>
                  <a:gd name="T56" fmla="*/ 26 w 40"/>
                  <a:gd name="T57" fmla="*/ 15 h 40"/>
                  <a:gd name="T58" fmla="*/ 32 w 40"/>
                  <a:gd name="T59" fmla="*/ 0 h 40"/>
                  <a:gd name="T60" fmla="*/ 38 w 40"/>
                  <a:gd name="T61" fmla="*/ 15 h 40"/>
                  <a:gd name="T62" fmla="*/ 43 w 40"/>
                  <a:gd name="T63" fmla="*/ 4 h 40"/>
                  <a:gd name="T64" fmla="*/ 49 w 40"/>
                  <a:gd name="T65" fmla="*/ 21 h 40"/>
                  <a:gd name="T66" fmla="*/ 43 w 40"/>
                  <a:gd name="T67" fmla="*/ 19 h 40"/>
                  <a:gd name="T68" fmla="*/ 41 w 40"/>
                  <a:gd name="T69" fmla="*/ 58 h 40"/>
                  <a:gd name="T70" fmla="*/ 51 w 40"/>
                  <a:gd name="T71" fmla="*/ 64 h 40"/>
                  <a:gd name="T72" fmla="*/ 41 w 40"/>
                  <a:gd name="T73" fmla="*/ 58 h 40"/>
                  <a:gd name="T74" fmla="*/ 62 w 40"/>
                  <a:gd name="T75" fmla="*/ 0 h 40"/>
                  <a:gd name="T76" fmla="*/ 75 w 40"/>
                  <a:gd name="T77" fmla="*/ 13 h 40"/>
                  <a:gd name="T78" fmla="*/ 71 w 40"/>
                  <a:gd name="T79" fmla="*/ 19 h 40"/>
                  <a:gd name="T80" fmla="*/ 75 w 40"/>
                  <a:gd name="T81" fmla="*/ 68 h 40"/>
                  <a:gd name="T82" fmla="*/ 62 w 40"/>
                  <a:gd name="T83" fmla="*/ 60 h 40"/>
                  <a:gd name="T84" fmla="*/ 47 w 40"/>
                  <a:gd name="T85" fmla="*/ 69 h 40"/>
                  <a:gd name="T86" fmla="*/ 54 w 40"/>
                  <a:gd name="T87" fmla="*/ 30 h 40"/>
                  <a:gd name="T88" fmla="*/ 47 w 40"/>
                  <a:gd name="T89" fmla="*/ 32 h 40"/>
                  <a:gd name="T90" fmla="*/ 62 w 40"/>
                  <a:gd name="T91" fmla="*/ 47 h 40"/>
                  <a:gd name="T92" fmla="*/ 58 w 40"/>
                  <a:gd name="T93" fmla="*/ 19 h 40"/>
                  <a:gd name="T94" fmla="*/ 62 w 40"/>
                  <a:gd name="T95" fmla="*/ 47 h 4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40"/>
                  <a:gd name="T145" fmla="*/ 0 h 40"/>
                  <a:gd name="T146" fmla="*/ 40 w 40"/>
                  <a:gd name="T147" fmla="*/ 40 h 4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40" h="40">
                    <a:moveTo>
                      <a:pt x="0" y="11"/>
                    </a:moveTo>
                    <a:cubicBezTo>
                      <a:pt x="3" y="8"/>
                      <a:pt x="6" y="4"/>
                      <a:pt x="8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8" y="6"/>
                      <a:pt x="5" y="10"/>
                      <a:pt x="1" y="14"/>
                    </a:cubicBezTo>
                    <a:cubicBezTo>
                      <a:pt x="1" y="13"/>
                      <a:pt x="0" y="12"/>
                      <a:pt x="0" y="11"/>
                    </a:cubicBezTo>
                    <a:close/>
                    <a:moveTo>
                      <a:pt x="0" y="23"/>
                    </a:moveTo>
                    <a:cubicBezTo>
                      <a:pt x="3" y="20"/>
                      <a:pt x="5" y="16"/>
                      <a:pt x="8" y="10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9" y="14"/>
                      <a:pt x="8" y="16"/>
                      <a:pt x="7" y="18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" y="24"/>
                      <a:pt x="2" y="25"/>
                      <a:pt x="1" y="27"/>
                    </a:cubicBezTo>
                    <a:cubicBezTo>
                      <a:pt x="1" y="25"/>
                      <a:pt x="0" y="24"/>
                      <a:pt x="0" y="23"/>
                    </a:cubicBezTo>
                    <a:close/>
                    <a:moveTo>
                      <a:pt x="12" y="29"/>
                    </a:moveTo>
                    <a:cubicBezTo>
                      <a:pt x="14" y="31"/>
                      <a:pt x="14" y="31"/>
                      <a:pt x="14" y="31"/>
                    </a:cubicBezTo>
                    <a:cubicBezTo>
                      <a:pt x="13" y="33"/>
                      <a:pt x="12" y="35"/>
                      <a:pt x="11" y="37"/>
                    </a:cubicBezTo>
                    <a:cubicBezTo>
                      <a:pt x="10" y="36"/>
                      <a:pt x="9" y="36"/>
                      <a:pt x="8" y="35"/>
                    </a:cubicBezTo>
                    <a:cubicBezTo>
                      <a:pt x="10" y="34"/>
                      <a:pt x="11" y="32"/>
                      <a:pt x="12" y="29"/>
                    </a:cubicBezTo>
                    <a:close/>
                    <a:moveTo>
                      <a:pt x="14" y="20"/>
                    </a:moveTo>
                    <a:cubicBezTo>
                      <a:pt x="15" y="20"/>
                      <a:pt x="17" y="20"/>
                      <a:pt x="19" y="20"/>
                    </a:cubicBezTo>
                    <a:cubicBezTo>
                      <a:pt x="20" y="19"/>
                      <a:pt x="21" y="18"/>
                      <a:pt x="22" y="17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1" y="21"/>
                      <a:pt x="18" y="24"/>
                      <a:pt x="15" y="26"/>
                    </a:cubicBezTo>
                    <a:cubicBezTo>
                      <a:pt x="18" y="26"/>
                      <a:pt x="20" y="26"/>
                      <a:pt x="23" y="26"/>
                    </a:cubicBezTo>
                    <a:cubicBezTo>
                      <a:pt x="23" y="25"/>
                      <a:pt x="22" y="24"/>
                      <a:pt x="22" y="23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5" y="24"/>
                      <a:pt x="26" y="26"/>
                      <a:pt x="28" y="28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29"/>
                      <a:pt x="25" y="28"/>
                      <a:pt x="24" y="28"/>
                    </a:cubicBezTo>
                    <a:cubicBezTo>
                      <a:pt x="23" y="28"/>
                      <a:pt x="21" y="28"/>
                      <a:pt x="20" y="28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7"/>
                      <a:pt x="19" y="39"/>
                      <a:pt x="16" y="39"/>
                    </a:cubicBezTo>
                    <a:cubicBezTo>
                      <a:pt x="15" y="39"/>
                      <a:pt x="14" y="39"/>
                      <a:pt x="13" y="39"/>
                    </a:cubicBezTo>
                    <a:cubicBezTo>
                      <a:pt x="13" y="38"/>
                      <a:pt x="13" y="37"/>
                      <a:pt x="12" y="36"/>
                    </a:cubicBezTo>
                    <a:cubicBezTo>
                      <a:pt x="13" y="36"/>
                      <a:pt x="14" y="36"/>
                      <a:pt x="15" y="36"/>
                    </a:cubicBezTo>
                    <a:cubicBezTo>
                      <a:pt x="17" y="36"/>
                      <a:pt x="17" y="35"/>
                      <a:pt x="17" y="34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6" y="28"/>
                      <a:pt x="14" y="28"/>
                      <a:pt x="13" y="28"/>
                    </a:cubicBezTo>
                    <a:cubicBezTo>
                      <a:pt x="12" y="28"/>
                      <a:pt x="11" y="29"/>
                      <a:pt x="11" y="29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3" y="24"/>
                      <a:pt x="15" y="23"/>
                      <a:pt x="17" y="22"/>
                    </a:cubicBezTo>
                    <a:cubicBezTo>
                      <a:pt x="15" y="22"/>
                      <a:pt x="14" y="22"/>
                      <a:pt x="12" y="22"/>
                    </a:cubicBezTo>
                    <a:cubicBezTo>
                      <a:pt x="12" y="22"/>
                      <a:pt x="12" y="22"/>
                      <a:pt x="11" y="22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1" y="19"/>
                      <a:pt x="11" y="19"/>
                    </a:cubicBezTo>
                    <a:cubicBezTo>
                      <a:pt x="13" y="18"/>
                      <a:pt x="14" y="17"/>
                      <a:pt x="15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7" y="17"/>
                      <a:pt x="15" y="19"/>
                      <a:pt x="14" y="20"/>
                    </a:cubicBezTo>
                    <a:close/>
                    <a:moveTo>
                      <a:pt x="11" y="10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lnTo>
                      <a:pt x="11" y="10"/>
                    </a:lnTo>
                    <a:close/>
                    <a:moveTo>
                      <a:pt x="22" y="31"/>
                    </a:moveTo>
                    <a:cubicBezTo>
                      <a:pt x="23" y="29"/>
                      <a:pt x="23" y="29"/>
                      <a:pt x="23" y="29"/>
                    </a:cubicBezTo>
                    <a:cubicBezTo>
                      <a:pt x="25" y="31"/>
                      <a:pt x="26" y="32"/>
                      <a:pt x="27" y="34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4" y="33"/>
                      <a:pt x="23" y="32"/>
                      <a:pt x="22" y="31"/>
                    </a:cubicBezTo>
                    <a:close/>
                    <a:moveTo>
                      <a:pt x="31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33" y="3"/>
                      <a:pt x="32" y="5"/>
                      <a:pt x="32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8"/>
                      <a:pt x="36" y="24"/>
                      <a:pt x="35" y="29"/>
                    </a:cubicBezTo>
                    <a:cubicBezTo>
                      <a:pt x="36" y="32"/>
                      <a:pt x="38" y="34"/>
                      <a:pt x="40" y="36"/>
                    </a:cubicBezTo>
                    <a:cubicBezTo>
                      <a:pt x="40" y="37"/>
                      <a:pt x="39" y="38"/>
                      <a:pt x="39" y="39"/>
                    </a:cubicBezTo>
                    <a:cubicBezTo>
                      <a:pt x="36" y="37"/>
                      <a:pt x="34" y="34"/>
                      <a:pt x="33" y="32"/>
                    </a:cubicBezTo>
                    <a:cubicBezTo>
                      <a:pt x="31" y="34"/>
                      <a:pt x="29" y="37"/>
                      <a:pt x="27" y="40"/>
                    </a:cubicBezTo>
                    <a:cubicBezTo>
                      <a:pt x="26" y="39"/>
                      <a:pt x="26" y="38"/>
                      <a:pt x="25" y="37"/>
                    </a:cubicBezTo>
                    <a:cubicBezTo>
                      <a:pt x="28" y="34"/>
                      <a:pt x="30" y="31"/>
                      <a:pt x="32" y="29"/>
                    </a:cubicBezTo>
                    <a:cubicBezTo>
                      <a:pt x="30" y="25"/>
                      <a:pt x="29" y="21"/>
                      <a:pt x="29" y="16"/>
                    </a:cubicBezTo>
                    <a:cubicBezTo>
                      <a:pt x="28" y="17"/>
                      <a:pt x="28" y="19"/>
                      <a:pt x="27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8" y="13"/>
                      <a:pt x="30" y="7"/>
                      <a:pt x="31" y="0"/>
                    </a:cubicBezTo>
                    <a:close/>
                    <a:moveTo>
                      <a:pt x="33" y="25"/>
                    </a:moveTo>
                    <a:cubicBezTo>
                      <a:pt x="34" y="22"/>
                      <a:pt x="35" y="17"/>
                      <a:pt x="36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1"/>
                      <a:pt x="31" y="11"/>
                    </a:cubicBezTo>
                    <a:cubicBezTo>
                      <a:pt x="31" y="17"/>
                      <a:pt x="32" y="21"/>
                      <a:pt x="33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3" name="Freeform 210"/>
              <p:cNvSpPr/>
              <p:nvPr/>
            </p:nvSpPr>
            <p:spPr bwMode="auto">
              <a:xfrm>
                <a:off x="6508" y="1921"/>
                <a:ext cx="33" cy="30"/>
              </a:xfrm>
              <a:custGeom>
                <a:avLst/>
                <a:gdLst>
                  <a:gd name="T0" fmla="*/ 0 w 33"/>
                  <a:gd name="T1" fmla="*/ 28 h 30"/>
                  <a:gd name="T2" fmla="*/ 13 w 33"/>
                  <a:gd name="T3" fmla="*/ 28 h 30"/>
                  <a:gd name="T4" fmla="*/ 13 w 33"/>
                  <a:gd name="T5" fmla="*/ 0 h 30"/>
                  <a:gd name="T6" fmla="*/ 16 w 33"/>
                  <a:gd name="T7" fmla="*/ 0 h 30"/>
                  <a:gd name="T8" fmla="*/ 16 w 33"/>
                  <a:gd name="T9" fmla="*/ 9 h 30"/>
                  <a:gd name="T10" fmla="*/ 30 w 33"/>
                  <a:gd name="T11" fmla="*/ 9 h 30"/>
                  <a:gd name="T12" fmla="*/ 30 w 33"/>
                  <a:gd name="T13" fmla="*/ 13 h 30"/>
                  <a:gd name="T14" fmla="*/ 16 w 33"/>
                  <a:gd name="T15" fmla="*/ 13 h 30"/>
                  <a:gd name="T16" fmla="*/ 16 w 33"/>
                  <a:gd name="T17" fmla="*/ 28 h 30"/>
                  <a:gd name="T18" fmla="*/ 33 w 33"/>
                  <a:gd name="T19" fmla="*/ 28 h 30"/>
                  <a:gd name="T20" fmla="*/ 33 w 33"/>
                  <a:gd name="T21" fmla="*/ 30 h 30"/>
                  <a:gd name="T22" fmla="*/ 0 w 33"/>
                  <a:gd name="T23" fmla="*/ 30 h 30"/>
                  <a:gd name="T24" fmla="*/ 0 w 33"/>
                  <a:gd name="T25" fmla="*/ 28 h 3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3"/>
                  <a:gd name="T40" fmla="*/ 0 h 30"/>
                  <a:gd name="T41" fmla="*/ 33 w 33"/>
                  <a:gd name="T42" fmla="*/ 30 h 3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3" h="30">
                    <a:moveTo>
                      <a:pt x="0" y="28"/>
                    </a:moveTo>
                    <a:lnTo>
                      <a:pt x="13" y="28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16" y="9"/>
                    </a:lnTo>
                    <a:lnTo>
                      <a:pt x="30" y="9"/>
                    </a:lnTo>
                    <a:lnTo>
                      <a:pt x="30" y="13"/>
                    </a:lnTo>
                    <a:lnTo>
                      <a:pt x="16" y="13"/>
                    </a:lnTo>
                    <a:lnTo>
                      <a:pt x="16" y="28"/>
                    </a:lnTo>
                    <a:lnTo>
                      <a:pt x="33" y="28"/>
                    </a:lnTo>
                    <a:lnTo>
                      <a:pt x="33" y="30"/>
                    </a:lnTo>
                    <a:lnTo>
                      <a:pt x="0" y="3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4" name="Freeform 211"/>
              <p:cNvSpPr>
                <a:spLocks noEditPoints="1"/>
              </p:cNvSpPr>
              <p:nvPr/>
            </p:nvSpPr>
            <p:spPr bwMode="auto">
              <a:xfrm>
                <a:off x="6541" y="1921"/>
                <a:ext cx="34" cy="32"/>
              </a:xfrm>
              <a:custGeom>
                <a:avLst/>
                <a:gdLst>
                  <a:gd name="T0" fmla="*/ 2 w 18"/>
                  <a:gd name="T1" fmla="*/ 9 h 17"/>
                  <a:gd name="T2" fmla="*/ 6 w 18"/>
                  <a:gd name="T3" fmla="*/ 15 h 17"/>
                  <a:gd name="T4" fmla="*/ 2 w 18"/>
                  <a:gd name="T5" fmla="*/ 32 h 17"/>
                  <a:gd name="T6" fmla="*/ 8 w 18"/>
                  <a:gd name="T7" fmla="*/ 21 h 17"/>
                  <a:gd name="T8" fmla="*/ 2 w 18"/>
                  <a:gd name="T9" fmla="*/ 32 h 17"/>
                  <a:gd name="T10" fmla="*/ 4 w 18"/>
                  <a:gd name="T11" fmla="*/ 0 h 17"/>
                  <a:gd name="T12" fmla="*/ 8 w 18"/>
                  <a:gd name="T13" fmla="*/ 6 h 17"/>
                  <a:gd name="T14" fmla="*/ 8 w 18"/>
                  <a:gd name="T15" fmla="*/ 9 h 17"/>
                  <a:gd name="T16" fmla="*/ 17 w 18"/>
                  <a:gd name="T17" fmla="*/ 0 h 17"/>
                  <a:gd name="T18" fmla="*/ 34 w 18"/>
                  <a:gd name="T19" fmla="*/ 2 h 17"/>
                  <a:gd name="T20" fmla="*/ 15 w 18"/>
                  <a:gd name="T21" fmla="*/ 6 h 17"/>
                  <a:gd name="T22" fmla="*/ 8 w 18"/>
                  <a:gd name="T23" fmla="*/ 9 h 17"/>
                  <a:gd name="T24" fmla="*/ 11 w 18"/>
                  <a:gd name="T25" fmla="*/ 17 h 17"/>
                  <a:gd name="T26" fmla="*/ 32 w 18"/>
                  <a:gd name="T27" fmla="*/ 8 h 17"/>
                  <a:gd name="T28" fmla="*/ 34 w 18"/>
                  <a:gd name="T29" fmla="*/ 17 h 17"/>
                  <a:gd name="T30" fmla="*/ 30 w 18"/>
                  <a:gd name="T31" fmla="*/ 19 h 17"/>
                  <a:gd name="T32" fmla="*/ 34 w 18"/>
                  <a:gd name="T33" fmla="*/ 24 h 17"/>
                  <a:gd name="T34" fmla="*/ 30 w 18"/>
                  <a:gd name="T35" fmla="*/ 26 h 17"/>
                  <a:gd name="T36" fmla="*/ 25 w 18"/>
                  <a:gd name="T37" fmla="*/ 32 h 17"/>
                  <a:gd name="T38" fmla="*/ 21 w 18"/>
                  <a:gd name="T39" fmla="*/ 30 h 17"/>
                  <a:gd name="T40" fmla="*/ 28 w 18"/>
                  <a:gd name="T41" fmla="*/ 26 h 17"/>
                  <a:gd name="T42" fmla="*/ 11 w 18"/>
                  <a:gd name="T43" fmla="*/ 24 h 17"/>
                  <a:gd name="T44" fmla="*/ 8 w 18"/>
                  <a:gd name="T45" fmla="*/ 19 h 17"/>
                  <a:gd name="T46" fmla="*/ 28 w 18"/>
                  <a:gd name="T47" fmla="*/ 19 h 17"/>
                  <a:gd name="T48" fmla="*/ 13 w 18"/>
                  <a:gd name="T49" fmla="*/ 24 h 17"/>
                  <a:gd name="T50" fmla="*/ 28 w 18"/>
                  <a:gd name="T51" fmla="*/ 19 h 17"/>
                  <a:gd name="T52" fmla="*/ 15 w 18"/>
                  <a:gd name="T53" fmla="*/ 9 h 17"/>
                  <a:gd name="T54" fmla="*/ 28 w 18"/>
                  <a:gd name="T55" fmla="*/ 17 h 17"/>
                  <a:gd name="T56" fmla="*/ 19 w 18"/>
                  <a:gd name="T57" fmla="*/ 21 h 17"/>
                  <a:gd name="T58" fmla="*/ 25 w 18"/>
                  <a:gd name="T59" fmla="*/ 23 h 17"/>
                  <a:gd name="T60" fmla="*/ 19 w 18"/>
                  <a:gd name="T61" fmla="*/ 21 h 17"/>
                  <a:gd name="T62" fmla="*/ 21 w 18"/>
                  <a:gd name="T63" fmla="*/ 11 h 17"/>
                  <a:gd name="T64" fmla="*/ 23 w 18"/>
                  <a:gd name="T65" fmla="*/ 15 h 1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8"/>
                  <a:gd name="T100" fmla="*/ 0 h 17"/>
                  <a:gd name="T101" fmla="*/ 18 w 18"/>
                  <a:gd name="T102" fmla="*/ 17 h 1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8" h="17">
                    <a:moveTo>
                      <a:pt x="0" y="6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4" y="6"/>
                      <a:pt x="4" y="7"/>
                    </a:cubicBezTo>
                    <a:cubicBezTo>
                      <a:pt x="4" y="7"/>
                      <a:pt x="4" y="8"/>
                      <a:pt x="3" y="8"/>
                    </a:cubicBezTo>
                    <a:cubicBezTo>
                      <a:pt x="2" y="7"/>
                      <a:pt x="1" y="6"/>
                      <a:pt x="0" y="6"/>
                    </a:cubicBezTo>
                    <a:close/>
                    <a:moveTo>
                      <a:pt x="1" y="17"/>
                    </a:moveTo>
                    <a:cubicBezTo>
                      <a:pt x="2" y="15"/>
                      <a:pt x="2" y="12"/>
                      <a:pt x="3" y="10"/>
                    </a:cubicBezTo>
                    <a:cubicBezTo>
                      <a:pt x="3" y="10"/>
                      <a:pt x="4" y="10"/>
                      <a:pt x="4" y="11"/>
                    </a:cubicBezTo>
                    <a:cubicBezTo>
                      <a:pt x="4" y="13"/>
                      <a:pt x="3" y="15"/>
                      <a:pt x="3" y="17"/>
                    </a:cubicBezTo>
                    <a:lnTo>
                      <a:pt x="1" y="17"/>
                    </a:lnTo>
                    <a:close/>
                    <a:moveTo>
                      <a:pt x="1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4" y="1"/>
                      <a:pt x="5" y="2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3" y="2"/>
                      <a:pt x="2" y="1"/>
                      <a:pt x="1" y="1"/>
                    </a:cubicBezTo>
                    <a:close/>
                    <a:moveTo>
                      <a:pt x="4" y="5"/>
                    </a:moveTo>
                    <a:cubicBezTo>
                      <a:pt x="6" y="3"/>
                      <a:pt x="7" y="2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1"/>
                      <a:pt x="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4"/>
                      <a:pt x="6" y="5"/>
                      <a:pt x="5" y="6"/>
                    </a:cubicBezTo>
                    <a:cubicBezTo>
                      <a:pt x="5" y="5"/>
                      <a:pt x="5" y="5"/>
                      <a:pt x="4" y="5"/>
                    </a:cubicBezTo>
                    <a:close/>
                    <a:moveTo>
                      <a:pt x="4" y="9"/>
                    </a:moveTo>
                    <a:cubicBezTo>
                      <a:pt x="6" y="9"/>
                      <a:pt x="6" y="9"/>
                      <a:pt x="6" y="9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6"/>
                      <a:pt x="16" y="7"/>
                      <a:pt x="16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1"/>
                      <a:pt x="16" y="12"/>
                      <a:pt x="16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5"/>
                      <a:pt x="16" y="16"/>
                      <a:pt x="16" y="16"/>
                    </a:cubicBezTo>
                    <a:cubicBezTo>
                      <a:pt x="15" y="17"/>
                      <a:pt x="14" y="17"/>
                      <a:pt x="13" y="17"/>
                    </a:cubicBezTo>
                    <a:cubicBezTo>
                      <a:pt x="13" y="17"/>
                      <a:pt x="12" y="17"/>
                      <a:pt x="11" y="17"/>
                    </a:cubicBezTo>
                    <a:cubicBezTo>
                      <a:pt x="11" y="17"/>
                      <a:pt x="11" y="16"/>
                      <a:pt x="11" y="16"/>
                    </a:cubicBezTo>
                    <a:cubicBezTo>
                      <a:pt x="12" y="16"/>
                      <a:pt x="13" y="16"/>
                      <a:pt x="13" y="16"/>
                    </a:cubicBezTo>
                    <a:cubicBezTo>
                      <a:pt x="14" y="16"/>
                      <a:pt x="15" y="15"/>
                      <a:pt x="15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4" y="10"/>
                      <a:pt x="4" y="10"/>
                      <a:pt x="4" y="10"/>
                    </a:cubicBezTo>
                    <a:lnTo>
                      <a:pt x="4" y="9"/>
                    </a:lnTo>
                    <a:close/>
                    <a:moveTo>
                      <a:pt x="15" y="10"/>
                    </a:moveTo>
                    <a:cubicBezTo>
                      <a:pt x="8" y="10"/>
                      <a:pt x="8" y="10"/>
                      <a:pt x="8" y="10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2"/>
                      <a:pt x="15" y="11"/>
                      <a:pt x="15" y="10"/>
                    </a:cubicBezTo>
                    <a:close/>
                    <a:moveTo>
                      <a:pt x="15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8"/>
                      <a:pt x="15" y="7"/>
                      <a:pt x="15" y="5"/>
                    </a:cubicBezTo>
                    <a:close/>
                    <a:moveTo>
                      <a:pt x="10" y="11"/>
                    </a:moveTo>
                    <a:cubicBezTo>
                      <a:pt x="10" y="10"/>
                      <a:pt x="10" y="10"/>
                      <a:pt x="10" y="10"/>
                    </a:cubicBezTo>
                    <a:cubicBezTo>
                      <a:pt x="11" y="11"/>
                      <a:pt x="12" y="11"/>
                      <a:pt x="13" y="12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2"/>
                      <a:pt x="10" y="12"/>
                      <a:pt x="10" y="11"/>
                    </a:cubicBezTo>
                    <a:close/>
                    <a:moveTo>
                      <a:pt x="10" y="6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2" y="7"/>
                      <a:pt x="13" y="7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8"/>
                      <a:pt x="11" y="7"/>
                      <a:pt x="10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5" name="Freeform 212"/>
              <p:cNvSpPr>
                <a:spLocks noEditPoints="1"/>
              </p:cNvSpPr>
              <p:nvPr/>
            </p:nvSpPr>
            <p:spPr bwMode="auto">
              <a:xfrm>
                <a:off x="6329" y="2103"/>
                <a:ext cx="75" cy="76"/>
              </a:xfrm>
              <a:custGeom>
                <a:avLst/>
                <a:gdLst>
                  <a:gd name="T0" fmla="*/ 4 w 40"/>
                  <a:gd name="T1" fmla="*/ 21 h 40"/>
                  <a:gd name="T2" fmla="*/ 15 w 40"/>
                  <a:gd name="T3" fmla="*/ 32 h 40"/>
                  <a:gd name="T4" fmla="*/ 11 w 40"/>
                  <a:gd name="T5" fmla="*/ 36 h 40"/>
                  <a:gd name="T6" fmla="*/ 0 w 40"/>
                  <a:gd name="T7" fmla="*/ 25 h 40"/>
                  <a:gd name="T8" fmla="*/ 4 w 40"/>
                  <a:gd name="T9" fmla="*/ 21 h 40"/>
                  <a:gd name="T10" fmla="*/ 9 w 40"/>
                  <a:gd name="T11" fmla="*/ 44 h 40"/>
                  <a:gd name="T12" fmla="*/ 15 w 40"/>
                  <a:gd name="T13" fmla="*/ 46 h 40"/>
                  <a:gd name="T14" fmla="*/ 8 w 40"/>
                  <a:gd name="T15" fmla="*/ 74 h 40"/>
                  <a:gd name="T16" fmla="*/ 2 w 40"/>
                  <a:gd name="T17" fmla="*/ 72 h 40"/>
                  <a:gd name="T18" fmla="*/ 9 w 40"/>
                  <a:gd name="T19" fmla="*/ 44 h 40"/>
                  <a:gd name="T20" fmla="*/ 8 w 40"/>
                  <a:gd name="T21" fmla="*/ 2 h 40"/>
                  <a:gd name="T22" fmla="*/ 19 w 40"/>
                  <a:gd name="T23" fmla="*/ 11 h 40"/>
                  <a:gd name="T24" fmla="*/ 15 w 40"/>
                  <a:gd name="T25" fmla="*/ 15 h 40"/>
                  <a:gd name="T26" fmla="*/ 4 w 40"/>
                  <a:gd name="T27" fmla="*/ 6 h 40"/>
                  <a:gd name="T28" fmla="*/ 8 w 40"/>
                  <a:gd name="T29" fmla="*/ 2 h 40"/>
                  <a:gd name="T30" fmla="*/ 17 w 40"/>
                  <a:gd name="T31" fmla="*/ 40 h 40"/>
                  <a:gd name="T32" fmla="*/ 26 w 40"/>
                  <a:gd name="T33" fmla="*/ 38 h 40"/>
                  <a:gd name="T34" fmla="*/ 26 w 40"/>
                  <a:gd name="T35" fmla="*/ 19 h 40"/>
                  <a:gd name="T36" fmla="*/ 17 w 40"/>
                  <a:gd name="T37" fmla="*/ 19 h 40"/>
                  <a:gd name="T38" fmla="*/ 17 w 40"/>
                  <a:gd name="T39" fmla="*/ 15 h 40"/>
                  <a:gd name="T40" fmla="*/ 26 w 40"/>
                  <a:gd name="T41" fmla="*/ 15 h 40"/>
                  <a:gd name="T42" fmla="*/ 26 w 40"/>
                  <a:gd name="T43" fmla="*/ 0 h 40"/>
                  <a:gd name="T44" fmla="*/ 32 w 40"/>
                  <a:gd name="T45" fmla="*/ 0 h 40"/>
                  <a:gd name="T46" fmla="*/ 32 w 40"/>
                  <a:gd name="T47" fmla="*/ 15 h 40"/>
                  <a:gd name="T48" fmla="*/ 41 w 40"/>
                  <a:gd name="T49" fmla="*/ 15 h 40"/>
                  <a:gd name="T50" fmla="*/ 41 w 40"/>
                  <a:gd name="T51" fmla="*/ 19 h 40"/>
                  <a:gd name="T52" fmla="*/ 32 w 40"/>
                  <a:gd name="T53" fmla="*/ 19 h 40"/>
                  <a:gd name="T54" fmla="*/ 32 w 40"/>
                  <a:gd name="T55" fmla="*/ 36 h 40"/>
                  <a:gd name="T56" fmla="*/ 39 w 40"/>
                  <a:gd name="T57" fmla="*/ 32 h 40"/>
                  <a:gd name="T58" fmla="*/ 41 w 40"/>
                  <a:gd name="T59" fmla="*/ 40 h 40"/>
                  <a:gd name="T60" fmla="*/ 32 w 40"/>
                  <a:gd name="T61" fmla="*/ 42 h 40"/>
                  <a:gd name="T62" fmla="*/ 32 w 40"/>
                  <a:gd name="T63" fmla="*/ 67 h 40"/>
                  <a:gd name="T64" fmla="*/ 24 w 40"/>
                  <a:gd name="T65" fmla="*/ 74 h 40"/>
                  <a:gd name="T66" fmla="*/ 15 w 40"/>
                  <a:gd name="T67" fmla="*/ 74 h 40"/>
                  <a:gd name="T68" fmla="*/ 15 w 40"/>
                  <a:gd name="T69" fmla="*/ 68 h 40"/>
                  <a:gd name="T70" fmla="*/ 22 w 40"/>
                  <a:gd name="T71" fmla="*/ 68 h 40"/>
                  <a:gd name="T72" fmla="*/ 26 w 40"/>
                  <a:gd name="T73" fmla="*/ 65 h 40"/>
                  <a:gd name="T74" fmla="*/ 26 w 40"/>
                  <a:gd name="T75" fmla="*/ 44 h 40"/>
                  <a:gd name="T76" fmla="*/ 17 w 40"/>
                  <a:gd name="T77" fmla="*/ 47 h 40"/>
                  <a:gd name="T78" fmla="*/ 17 w 40"/>
                  <a:gd name="T79" fmla="*/ 40 h 40"/>
                  <a:gd name="T80" fmla="*/ 43 w 40"/>
                  <a:gd name="T81" fmla="*/ 6 h 40"/>
                  <a:gd name="T82" fmla="*/ 71 w 40"/>
                  <a:gd name="T83" fmla="*/ 2 h 40"/>
                  <a:gd name="T84" fmla="*/ 73 w 40"/>
                  <a:gd name="T85" fmla="*/ 8 h 40"/>
                  <a:gd name="T86" fmla="*/ 49 w 40"/>
                  <a:gd name="T87" fmla="*/ 11 h 40"/>
                  <a:gd name="T88" fmla="*/ 49 w 40"/>
                  <a:gd name="T89" fmla="*/ 28 h 40"/>
                  <a:gd name="T90" fmla="*/ 75 w 40"/>
                  <a:gd name="T91" fmla="*/ 28 h 40"/>
                  <a:gd name="T92" fmla="*/ 75 w 40"/>
                  <a:gd name="T93" fmla="*/ 34 h 40"/>
                  <a:gd name="T94" fmla="*/ 66 w 40"/>
                  <a:gd name="T95" fmla="*/ 34 h 40"/>
                  <a:gd name="T96" fmla="*/ 66 w 40"/>
                  <a:gd name="T97" fmla="*/ 76 h 40"/>
                  <a:gd name="T98" fmla="*/ 60 w 40"/>
                  <a:gd name="T99" fmla="*/ 76 h 40"/>
                  <a:gd name="T100" fmla="*/ 60 w 40"/>
                  <a:gd name="T101" fmla="*/ 34 h 40"/>
                  <a:gd name="T102" fmla="*/ 49 w 40"/>
                  <a:gd name="T103" fmla="*/ 34 h 40"/>
                  <a:gd name="T104" fmla="*/ 39 w 40"/>
                  <a:gd name="T105" fmla="*/ 76 h 40"/>
                  <a:gd name="T106" fmla="*/ 36 w 40"/>
                  <a:gd name="T107" fmla="*/ 72 h 40"/>
                  <a:gd name="T108" fmla="*/ 43 w 40"/>
                  <a:gd name="T109" fmla="*/ 36 h 40"/>
                  <a:gd name="T110" fmla="*/ 43 w 40"/>
                  <a:gd name="T111" fmla="*/ 6 h 4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0"/>
                  <a:gd name="T169" fmla="*/ 0 h 40"/>
                  <a:gd name="T170" fmla="*/ 40 w 40"/>
                  <a:gd name="T171" fmla="*/ 40 h 4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0" h="40">
                    <a:moveTo>
                      <a:pt x="2" y="11"/>
                    </a:moveTo>
                    <a:cubicBezTo>
                      <a:pt x="4" y="13"/>
                      <a:pt x="6" y="15"/>
                      <a:pt x="8" y="17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17"/>
                      <a:pt x="2" y="15"/>
                      <a:pt x="0" y="13"/>
                    </a:cubicBezTo>
                    <a:lnTo>
                      <a:pt x="2" y="11"/>
                    </a:lnTo>
                    <a:close/>
                    <a:moveTo>
                      <a:pt x="5" y="23"/>
                    </a:moveTo>
                    <a:cubicBezTo>
                      <a:pt x="6" y="23"/>
                      <a:pt x="7" y="24"/>
                      <a:pt x="8" y="24"/>
                    </a:cubicBezTo>
                    <a:cubicBezTo>
                      <a:pt x="7" y="30"/>
                      <a:pt x="5" y="35"/>
                      <a:pt x="4" y="39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3" y="33"/>
                      <a:pt x="4" y="28"/>
                      <a:pt x="5" y="23"/>
                    </a:cubicBezTo>
                    <a:close/>
                    <a:moveTo>
                      <a:pt x="4" y="1"/>
                    </a:moveTo>
                    <a:cubicBezTo>
                      <a:pt x="6" y="2"/>
                      <a:pt x="8" y="4"/>
                      <a:pt x="10" y="6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7"/>
                      <a:pt x="4" y="5"/>
                      <a:pt x="2" y="3"/>
                    </a:cubicBezTo>
                    <a:lnTo>
                      <a:pt x="4" y="1"/>
                    </a:lnTo>
                    <a:close/>
                    <a:moveTo>
                      <a:pt x="9" y="21"/>
                    </a:moveTo>
                    <a:cubicBezTo>
                      <a:pt x="10" y="21"/>
                      <a:pt x="12" y="20"/>
                      <a:pt x="14" y="2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8"/>
                      <a:pt x="20" y="18"/>
                      <a:pt x="21" y="17"/>
                    </a:cubicBezTo>
                    <a:cubicBezTo>
                      <a:pt x="21" y="19"/>
                      <a:pt x="21" y="20"/>
                      <a:pt x="22" y="21"/>
                    </a:cubicBezTo>
                    <a:cubicBezTo>
                      <a:pt x="20" y="21"/>
                      <a:pt x="18" y="22"/>
                      <a:pt x="17" y="22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8"/>
                      <a:pt x="15" y="39"/>
                      <a:pt x="13" y="39"/>
                    </a:cubicBezTo>
                    <a:cubicBezTo>
                      <a:pt x="11" y="39"/>
                      <a:pt x="10" y="39"/>
                      <a:pt x="8" y="39"/>
                    </a:cubicBezTo>
                    <a:cubicBezTo>
                      <a:pt x="8" y="38"/>
                      <a:pt x="8" y="37"/>
                      <a:pt x="8" y="36"/>
                    </a:cubicBezTo>
                    <a:cubicBezTo>
                      <a:pt x="10" y="36"/>
                      <a:pt x="11" y="36"/>
                      <a:pt x="12" y="36"/>
                    </a:cubicBezTo>
                    <a:cubicBezTo>
                      <a:pt x="13" y="36"/>
                      <a:pt x="14" y="35"/>
                      <a:pt x="14" y="34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4"/>
                      <a:pt x="10" y="24"/>
                      <a:pt x="9" y="25"/>
                    </a:cubicBezTo>
                    <a:lnTo>
                      <a:pt x="9" y="21"/>
                    </a:lnTo>
                    <a:close/>
                    <a:moveTo>
                      <a:pt x="23" y="3"/>
                    </a:moveTo>
                    <a:cubicBezTo>
                      <a:pt x="29" y="3"/>
                      <a:pt x="34" y="2"/>
                      <a:pt x="38" y="1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5" y="5"/>
                      <a:pt x="31" y="5"/>
                      <a:pt x="26" y="6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6" y="28"/>
                      <a:pt x="24" y="35"/>
                      <a:pt x="21" y="40"/>
                    </a:cubicBezTo>
                    <a:cubicBezTo>
                      <a:pt x="20" y="39"/>
                      <a:pt x="19" y="38"/>
                      <a:pt x="19" y="38"/>
                    </a:cubicBezTo>
                    <a:cubicBezTo>
                      <a:pt x="22" y="34"/>
                      <a:pt x="23" y="28"/>
                      <a:pt x="23" y="19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6" name="Freeform 213"/>
              <p:cNvSpPr>
                <a:spLocks noEditPoints="1"/>
              </p:cNvSpPr>
              <p:nvPr/>
            </p:nvSpPr>
            <p:spPr bwMode="auto">
              <a:xfrm>
                <a:off x="6406" y="2103"/>
                <a:ext cx="75" cy="74"/>
              </a:xfrm>
              <a:custGeom>
                <a:avLst/>
                <a:gdLst>
                  <a:gd name="T0" fmla="*/ 4 w 40"/>
                  <a:gd name="T1" fmla="*/ 21 h 39"/>
                  <a:gd name="T2" fmla="*/ 19 w 40"/>
                  <a:gd name="T3" fmla="*/ 30 h 39"/>
                  <a:gd name="T4" fmla="*/ 15 w 40"/>
                  <a:gd name="T5" fmla="*/ 36 h 39"/>
                  <a:gd name="T6" fmla="*/ 0 w 40"/>
                  <a:gd name="T7" fmla="*/ 25 h 39"/>
                  <a:gd name="T8" fmla="*/ 4 w 40"/>
                  <a:gd name="T9" fmla="*/ 21 h 39"/>
                  <a:gd name="T10" fmla="*/ 13 w 40"/>
                  <a:gd name="T11" fmla="*/ 42 h 39"/>
                  <a:gd name="T12" fmla="*/ 19 w 40"/>
                  <a:gd name="T13" fmla="*/ 46 h 39"/>
                  <a:gd name="T14" fmla="*/ 9 w 40"/>
                  <a:gd name="T15" fmla="*/ 74 h 39"/>
                  <a:gd name="T16" fmla="*/ 2 w 40"/>
                  <a:gd name="T17" fmla="*/ 70 h 39"/>
                  <a:gd name="T18" fmla="*/ 13 w 40"/>
                  <a:gd name="T19" fmla="*/ 42 h 39"/>
                  <a:gd name="T20" fmla="*/ 8 w 40"/>
                  <a:gd name="T21" fmla="*/ 0 h 39"/>
                  <a:gd name="T22" fmla="*/ 22 w 40"/>
                  <a:gd name="T23" fmla="*/ 11 h 39"/>
                  <a:gd name="T24" fmla="*/ 19 w 40"/>
                  <a:gd name="T25" fmla="*/ 17 h 39"/>
                  <a:gd name="T26" fmla="*/ 4 w 40"/>
                  <a:gd name="T27" fmla="*/ 6 h 39"/>
                  <a:gd name="T28" fmla="*/ 8 w 40"/>
                  <a:gd name="T29" fmla="*/ 0 h 39"/>
                  <a:gd name="T30" fmla="*/ 21 w 40"/>
                  <a:gd name="T31" fmla="*/ 63 h 39"/>
                  <a:gd name="T32" fmla="*/ 45 w 40"/>
                  <a:gd name="T33" fmla="*/ 63 h 39"/>
                  <a:gd name="T34" fmla="*/ 45 w 40"/>
                  <a:gd name="T35" fmla="*/ 13 h 39"/>
                  <a:gd name="T36" fmla="*/ 24 w 40"/>
                  <a:gd name="T37" fmla="*/ 13 h 39"/>
                  <a:gd name="T38" fmla="*/ 24 w 40"/>
                  <a:gd name="T39" fmla="*/ 8 h 39"/>
                  <a:gd name="T40" fmla="*/ 71 w 40"/>
                  <a:gd name="T41" fmla="*/ 8 h 39"/>
                  <a:gd name="T42" fmla="*/ 71 w 40"/>
                  <a:gd name="T43" fmla="*/ 13 h 39"/>
                  <a:gd name="T44" fmla="*/ 51 w 40"/>
                  <a:gd name="T45" fmla="*/ 13 h 39"/>
                  <a:gd name="T46" fmla="*/ 51 w 40"/>
                  <a:gd name="T47" fmla="*/ 63 h 39"/>
                  <a:gd name="T48" fmla="*/ 75 w 40"/>
                  <a:gd name="T49" fmla="*/ 63 h 39"/>
                  <a:gd name="T50" fmla="*/ 75 w 40"/>
                  <a:gd name="T51" fmla="*/ 68 h 39"/>
                  <a:gd name="T52" fmla="*/ 21 w 40"/>
                  <a:gd name="T53" fmla="*/ 68 h 39"/>
                  <a:gd name="T54" fmla="*/ 21 w 40"/>
                  <a:gd name="T55" fmla="*/ 63 h 3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0"/>
                  <a:gd name="T85" fmla="*/ 0 h 39"/>
                  <a:gd name="T86" fmla="*/ 40 w 40"/>
                  <a:gd name="T87" fmla="*/ 39 h 3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0" h="39">
                    <a:moveTo>
                      <a:pt x="2" y="11"/>
                    </a:moveTo>
                    <a:cubicBezTo>
                      <a:pt x="5" y="12"/>
                      <a:pt x="7" y="14"/>
                      <a:pt x="10" y="16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5" y="17"/>
                      <a:pt x="3" y="15"/>
                      <a:pt x="0" y="13"/>
                    </a:cubicBezTo>
                    <a:lnTo>
                      <a:pt x="2" y="11"/>
                    </a:lnTo>
                    <a:close/>
                    <a:moveTo>
                      <a:pt x="7" y="22"/>
                    </a:moveTo>
                    <a:cubicBezTo>
                      <a:pt x="8" y="23"/>
                      <a:pt x="9" y="24"/>
                      <a:pt x="10" y="24"/>
                    </a:cubicBezTo>
                    <a:cubicBezTo>
                      <a:pt x="8" y="29"/>
                      <a:pt x="7" y="34"/>
                      <a:pt x="5" y="39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3" y="33"/>
                      <a:pt x="5" y="28"/>
                      <a:pt x="7" y="22"/>
                    </a:cubicBezTo>
                    <a:close/>
                    <a:moveTo>
                      <a:pt x="4" y="0"/>
                    </a:moveTo>
                    <a:cubicBezTo>
                      <a:pt x="7" y="2"/>
                      <a:pt x="9" y="4"/>
                      <a:pt x="12" y="6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7" y="7"/>
                      <a:pt x="5" y="5"/>
                      <a:pt x="2" y="3"/>
                    </a:cubicBezTo>
                    <a:lnTo>
                      <a:pt x="4" y="0"/>
                    </a:lnTo>
                    <a:close/>
                    <a:moveTo>
                      <a:pt x="11" y="33"/>
                    </a:move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11" y="36"/>
                      <a:pt x="11" y="36"/>
                      <a:pt x="11" y="36"/>
                    </a:cubicBezTo>
                    <a:lnTo>
                      <a:pt x="11" y="33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>
                <a:no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pPr lvl="0" algn="l"/>
                <a:endParaRPr lang="zh-CN" altLang="en-US">
                  <a:ea typeface="等线" panose="02010600030101010101" pitchFamily="2" charset="-122"/>
                  <a:sym typeface="+mn-ea"/>
                </a:endParaRPr>
              </a:p>
            </p:txBody>
          </p:sp>
          <p:sp>
            <p:nvSpPr>
              <p:cNvPr id="117" name="Freeform 214"/>
              <p:cNvSpPr>
                <a:spLocks noEditPoints="1"/>
              </p:cNvSpPr>
              <p:nvPr/>
            </p:nvSpPr>
            <p:spPr bwMode="auto">
              <a:xfrm>
                <a:off x="6224" y="2346"/>
                <a:ext cx="71" cy="75"/>
              </a:xfrm>
              <a:custGeom>
                <a:avLst/>
                <a:gdLst>
                  <a:gd name="T0" fmla="*/ 0 w 38"/>
                  <a:gd name="T1" fmla="*/ 17 h 40"/>
                  <a:gd name="T2" fmla="*/ 24 w 38"/>
                  <a:gd name="T3" fmla="*/ 22 h 40"/>
                  <a:gd name="T4" fmla="*/ 15 w 38"/>
                  <a:gd name="T5" fmla="*/ 39 h 40"/>
                  <a:gd name="T6" fmla="*/ 26 w 38"/>
                  <a:gd name="T7" fmla="*/ 45 h 40"/>
                  <a:gd name="T8" fmla="*/ 15 w 38"/>
                  <a:gd name="T9" fmla="*/ 39 h 40"/>
                  <a:gd name="T10" fmla="*/ 11 w 38"/>
                  <a:gd name="T11" fmla="*/ 75 h 40"/>
                  <a:gd name="T12" fmla="*/ 2 w 38"/>
                  <a:gd name="T13" fmla="*/ 51 h 40"/>
                  <a:gd name="T14" fmla="*/ 19 w 38"/>
                  <a:gd name="T15" fmla="*/ 21 h 40"/>
                  <a:gd name="T16" fmla="*/ 7 w 38"/>
                  <a:gd name="T17" fmla="*/ 4 h 40"/>
                  <a:gd name="T18" fmla="*/ 19 w 38"/>
                  <a:gd name="T19" fmla="*/ 11 h 40"/>
                  <a:gd name="T20" fmla="*/ 7 w 38"/>
                  <a:gd name="T21" fmla="*/ 4 h 40"/>
                  <a:gd name="T22" fmla="*/ 71 w 38"/>
                  <a:gd name="T23" fmla="*/ 6 h 40"/>
                  <a:gd name="T24" fmla="*/ 26 w 38"/>
                  <a:gd name="T25" fmla="*/ 9 h 40"/>
                  <a:gd name="T26" fmla="*/ 26 w 38"/>
                  <a:gd name="T27" fmla="*/ 39 h 40"/>
                  <a:gd name="T28" fmla="*/ 71 w 38"/>
                  <a:gd name="T29" fmla="*/ 75 h 40"/>
                  <a:gd name="T30" fmla="*/ 65 w 38"/>
                  <a:gd name="T31" fmla="*/ 71 h 40"/>
                  <a:gd name="T32" fmla="*/ 32 w 38"/>
                  <a:gd name="T33" fmla="*/ 75 h 40"/>
                  <a:gd name="T34" fmla="*/ 26 w 38"/>
                  <a:gd name="T35" fmla="*/ 39 h 40"/>
                  <a:gd name="T36" fmla="*/ 67 w 38"/>
                  <a:gd name="T37" fmla="*/ 15 h 40"/>
                  <a:gd name="T38" fmla="*/ 62 w 38"/>
                  <a:gd name="T39" fmla="*/ 36 h 40"/>
                  <a:gd name="T40" fmla="*/ 36 w 38"/>
                  <a:gd name="T41" fmla="*/ 34 h 40"/>
                  <a:gd name="T42" fmla="*/ 30 w 38"/>
                  <a:gd name="T43" fmla="*/ 36 h 40"/>
                  <a:gd name="T44" fmla="*/ 32 w 38"/>
                  <a:gd name="T45" fmla="*/ 52 h 40"/>
                  <a:gd name="T46" fmla="*/ 47 w 38"/>
                  <a:gd name="T47" fmla="*/ 45 h 40"/>
                  <a:gd name="T48" fmla="*/ 32 w 38"/>
                  <a:gd name="T49" fmla="*/ 52 h 40"/>
                  <a:gd name="T50" fmla="*/ 47 w 38"/>
                  <a:gd name="T51" fmla="*/ 66 h 40"/>
                  <a:gd name="T52" fmla="*/ 32 w 38"/>
                  <a:gd name="T53" fmla="*/ 58 h 40"/>
                  <a:gd name="T54" fmla="*/ 62 w 38"/>
                  <a:gd name="T55" fmla="*/ 21 h 40"/>
                  <a:gd name="T56" fmla="*/ 36 w 38"/>
                  <a:gd name="T57" fmla="*/ 28 h 40"/>
                  <a:gd name="T58" fmla="*/ 62 w 38"/>
                  <a:gd name="T59" fmla="*/ 21 h 40"/>
                  <a:gd name="T60" fmla="*/ 50 w 38"/>
                  <a:gd name="T61" fmla="*/ 45 h 40"/>
                  <a:gd name="T62" fmla="*/ 65 w 38"/>
                  <a:gd name="T63" fmla="*/ 52 h 40"/>
                  <a:gd name="T64" fmla="*/ 50 w 38"/>
                  <a:gd name="T65" fmla="*/ 66 h 40"/>
                  <a:gd name="T66" fmla="*/ 65 w 38"/>
                  <a:gd name="T67" fmla="*/ 58 h 40"/>
                  <a:gd name="T68" fmla="*/ 50 w 38"/>
                  <a:gd name="T69" fmla="*/ 66 h 4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8"/>
                  <a:gd name="T106" fmla="*/ 0 h 40"/>
                  <a:gd name="T107" fmla="*/ 38 w 38"/>
                  <a:gd name="T108" fmla="*/ 40 h 4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8" h="40">
                    <a:moveTo>
                      <a:pt x="0" y="11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2" y="14"/>
                      <a:pt x="10" y="17"/>
                      <a:pt x="8" y="19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21"/>
                      <a:pt x="12" y="22"/>
                      <a:pt x="14" y="24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0" y="24"/>
                      <a:pt x="9" y="22"/>
                      <a:pt x="8" y="21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4" y="24"/>
                      <a:pt x="3" y="26"/>
                      <a:pt x="1" y="27"/>
                    </a:cubicBezTo>
                    <a:cubicBezTo>
                      <a:pt x="0" y="25"/>
                      <a:pt x="0" y="24"/>
                      <a:pt x="0" y="23"/>
                    </a:cubicBezTo>
                    <a:cubicBezTo>
                      <a:pt x="4" y="20"/>
                      <a:pt x="8" y="16"/>
                      <a:pt x="10" y="11"/>
                    </a:cubicBezTo>
                    <a:lnTo>
                      <a:pt x="0" y="11"/>
                    </a:lnTo>
                    <a:close/>
                    <a:moveTo>
                      <a:pt x="4" y="2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2"/>
                      <a:pt x="9" y="4"/>
                      <a:pt x="10" y="6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5"/>
                      <a:pt x="5" y="3"/>
                      <a:pt x="4" y="2"/>
                    </a:cubicBezTo>
                    <a:close/>
                    <a:moveTo>
                      <a:pt x="14" y="3"/>
                    </a:moveTo>
                    <a:cubicBezTo>
                      <a:pt x="38" y="3"/>
                      <a:pt x="38" y="3"/>
                      <a:pt x="38" y="3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14" y="5"/>
                      <a:pt x="14" y="5"/>
                      <a:pt x="14" y="5"/>
                    </a:cubicBezTo>
                    <a:lnTo>
                      <a:pt x="14" y="3"/>
                    </a:lnTo>
                    <a:close/>
                    <a:moveTo>
                      <a:pt x="14" y="21"/>
                    </a:moveTo>
                    <a:cubicBezTo>
                      <a:pt x="38" y="21"/>
                      <a:pt x="38" y="21"/>
                      <a:pt x="38" y="21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4" y="40"/>
                      <a:pt x="14" y="40"/>
                      <a:pt x="14" y="40"/>
                    </a:cubicBezTo>
                    <a:lnTo>
                      <a:pt x="14" y="21"/>
                    </a:lnTo>
                    <a:close/>
                    <a:moveTo>
                      <a:pt x="16" y="8"/>
                    </a:moveTo>
                    <a:cubicBezTo>
                      <a:pt x="36" y="8"/>
                      <a:pt x="36" y="8"/>
                      <a:pt x="36" y="8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6" y="19"/>
                      <a:pt x="16" y="19"/>
                      <a:pt x="16" y="19"/>
                    </a:cubicBezTo>
                    <a:lnTo>
                      <a:pt x="16" y="8"/>
                    </a:lnTo>
                    <a:close/>
                    <a:moveTo>
                      <a:pt x="17" y="28"/>
                    </a:move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17" y="24"/>
                      <a:pt x="17" y="24"/>
                      <a:pt x="17" y="24"/>
                    </a:cubicBezTo>
                    <a:lnTo>
                      <a:pt x="17" y="28"/>
                    </a:lnTo>
                    <a:close/>
                    <a:moveTo>
                      <a:pt x="17" y="35"/>
                    </a:move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17" y="31"/>
                      <a:pt x="17" y="31"/>
                      <a:pt x="17" y="31"/>
                    </a:cubicBezTo>
                    <a:lnTo>
                      <a:pt x="17" y="35"/>
                    </a:lnTo>
                    <a:close/>
                    <a:moveTo>
                      <a:pt x="33" y="11"/>
                    </a:move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33" y="15"/>
                      <a:pt x="33" y="15"/>
                      <a:pt x="33" y="15"/>
                    </a:cubicBezTo>
                    <a:lnTo>
                      <a:pt x="33" y="11"/>
                    </a:lnTo>
                    <a:close/>
                    <a:moveTo>
                      <a:pt x="35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35" y="28"/>
                      <a:pt x="35" y="28"/>
                      <a:pt x="35" y="28"/>
                    </a:cubicBezTo>
                    <a:lnTo>
                      <a:pt x="35" y="24"/>
                    </a:lnTo>
                    <a:close/>
                    <a:moveTo>
                      <a:pt x="27" y="35"/>
                    </a:move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27" y="31"/>
                      <a:pt x="27" y="31"/>
                      <a:pt x="27" y="31"/>
                    </a:cubicBezTo>
                    <a:lnTo>
                      <a:pt x="27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8" name="Freeform 215"/>
              <p:cNvSpPr>
                <a:spLocks noEditPoints="1"/>
              </p:cNvSpPr>
              <p:nvPr/>
            </p:nvSpPr>
            <p:spPr bwMode="auto">
              <a:xfrm>
                <a:off x="6301" y="2348"/>
                <a:ext cx="75" cy="73"/>
              </a:xfrm>
              <a:custGeom>
                <a:avLst/>
                <a:gdLst>
                  <a:gd name="T0" fmla="*/ 13 w 40"/>
                  <a:gd name="T1" fmla="*/ 54 h 39"/>
                  <a:gd name="T2" fmla="*/ 2 w 40"/>
                  <a:gd name="T3" fmla="*/ 36 h 39"/>
                  <a:gd name="T4" fmla="*/ 17 w 40"/>
                  <a:gd name="T5" fmla="*/ 11 h 39"/>
                  <a:gd name="T6" fmla="*/ 2 w 40"/>
                  <a:gd name="T7" fmla="*/ 7 h 39"/>
                  <a:gd name="T8" fmla="*/ 24 w 40"/>
                  <a:gd name="T9" fmla="*/ 11 h 39"/>
                  <a:gd name="T10" fmla="*/ 22 w 40"/>
                  <a:gd name="T11" fmla="*/ 30 h 39"/>
                  <a:gd name="T12" fmla="*/ 17 w 40"/>
                  <a:gd name="T13" fmla="*/ 58 h 39"/>
                  <a:gd name="T14" fmla="*/ 75 w 40"/>
                  <a:gd name="T15" fmla="*/ 66 h 39"/>
                  <a:gd name="T16" fmla="*/ 39 w 40"/>
                  <a:gd name="T17" fmla="*/ 71 h 39"/>
                  <a:gd name="T18" fmla="*/ 4 w 40"/>
                  <a:gd name="T19" fmla="*/ 73 h 39"/>
                  <a:gd name="T20" fmla="*/ 9 w 40"/>
                  <a:gd name="T21" fmla="*/ 58 h 39"/>
                  <a:gd name="T22" fmla="*/ 6 w 40"/>
                  <a:gd name="T23" fmla="*/ 39 h 39"/>
                  <a:gd name="T24" fmla="*/ 43 w 40"/>
                  <a:gd name="T25" fmla="*/ 51 h 39"/>
                  <a:gd name="T26" fmla="*/ 26 w 40"/>
                  <a:gd name="T27" fmla="*/ 45 h 39"/>
                  <a:gd name="T28" fmla="*/ 43 w 40"/>
                  <a:gd name="T29" fmla="*/ 41 h 39"/>
                  <a:gd name="T30" fmla="*/ 28 w 40"/>
                  <a:gd name="T31" fmla="*/ 34 h 39"/>
                  <a:gd name="T32" fmla="*/ 43 w 40"/>
                  <a:gd name="T33" fmla="*/ 30 h 39"/>
                  <a:gd name="T34" fmla="*/ 24 w 40"/>
                  <a:gd name="T35" fmla="*/ 22 h 39"/>
                  <a:gd name="T36" fmla="*/ 43 w 40"/>
                  <a:gd name="T37" fmla="*/ 19 h 39"/>
                  <a:gd name="T38" fmla="*/ 28 w 40"/>
                  <a:gd name="T39" fmla="*/ 11 h 39"/>
                  <a:gd name="T40" fmla="*/ 43 w 40"/>
                  <a:gd name="T41" fmla="*/ 7 h 39"/>
                  <a:gd name="T42" fmla="*/ 49 w 40"/>
                  <a:gd name="T43" fmla="*/ 0 h 39"/>
                  <a:gd name="T44" fmla="*/ 66 w 40"/>
                  <a:gd name="T45" fmla="*/ 7 h 39"/>
                  <a:gd name="T46" fmla="*/ 75 w 40"/>
                  <a:gd name="T47" fmla="*/ 19 h 39"/>
                  <a:gd name="T48" fmla="*/ 66 w 40"/>
                  <a:gd name="T49" fmla="*/ 22 h 39"/>
                  <a:gd name="T50" fmla="*/ 62 w 40"/>
                  <a:gd name="T51" fmla="*/ 36 h 39"/>
                  <a:gd name="T52" fmla="*/ 49 w 40"/>
                  <a:gd name="T53" fmla="*/ 34 h 39"/>
                  <a:gd name="T54" fmla="*/ 68 w 40"/>
                  <a:gd name="T55" fmla="*/ 41 h 39"/>
                  <a:gd name="T56" fmla="*/ 49 w 40"/>
                  <a:gd name="T57" fmla="*/ 45 h 39"/>
                  <a:gd name="T58" fmla="*/ 71 w 40"/>
                  <a:gd name="T59" fmla="*/ 51 h 39"/>
                  <a:gd name="T60" fmla="*/ 49 w 40"/>
                  <a:gd name="T61" fmla="*/ 56 h 39"/>
                  <a:gd name="T62" fmla="*/ 43 w 40"/>
                  <a:gd name="T63" fmla="*/ 64 h 39"/>
                  <a:gd name="T64" fmla="*/ 24 w 40"/>
                  <a:gd name="T65" fmla="*/ 56 h 39"/>
                  <a:gd name="T66" fmla="*/ 62 w 40"/>
                  <a:gd name="T67" fmla="*/ 11 h 39"/>
                  <a:gd name="T68" fmla="*/ 49 w 40"/>
                  <a:gd name="T69" fmla="*/ 19 h 39"/>
                  <a:gd name="T70" fmla="*/ 62 w 40"/>
                  <a:gd name="T71" fmla="*/ 11 h 39"/>
                  <a:gd name="T72" fmla="*/ 62 w 40"/>
                  <a:gd name="T73" fmla="*/ 30 h 39"/>
                  <a:gd name="T74" fmla="*/ 49 w 40"/>
                  <a:gd name="T75" fmla="*/ 22 h 3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0"/>
                  <a:gd name="T115" fmla="*/ 0 h 39"/>
                  <a:gd name="T116" fmla="*/ 40 w 40"/>
                  <a:gd name="T117" fmla="*/ 39 h 3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0" h="39">
                    <a:moveTo>
                      <a:pt x="3" y="21"/>
                    </a:moveTo>
                    <a:cubicBezTo>
                      <a:pt x="4" y="24"/>
                      <a:pt x="5" y="27"/>
                      <a:pt x="7" y="29"/>
                    </a:cubicBezTo>
                    <a:cubicBezTo>
                      <a:pt x="8" y="26"/>
                      <a:pt x="9" y="22"/>
                      <a:pt x="9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23"/>
                      <a:pt x="11" y="27"/>
                      <a:pt x="9" y="31"/>
                    </a:cubicBezTo>
                    <a:cubicBezTo>
                      <a:pt x="12" y="34"/>
                      <a:pt x="16" y="35"/>
                      <a:pt x="22" y="35"/>
                    </a:cubicBezTo>
                    <a:cubicBezTo>
                      <a:pt x="28" y="35"/>
                      <a:pt x="33" y="35"/>
                      <a:pt x="40" y="35"/>
                    </a:cubicBezTo>
                    <a:cubicBezTo>
                      <a:pt x="40" y="36"/>
                      <a:pt x="39" y="37"/>
                      <a:pt x="39" y="38"/>
                    </a:cubicBezTo>
                    <a:cubicBezTo>
                      <a:pt x="33" y="38"/>
                      <a:pt x="27" y="38"/>
                      <a:pt x="21" y="38"/>
                    </a:cubicBezTo>
                    <a:cubicBezTo>
                      <a:pt x="15" y="38"/>
                      <a:pt x="10" y="36"/>
                      <a:pt x="7" y="34"/>
                    </a:cubicBezTo>
                    <a:cubicBezTo>
                      <a:pt x="6" y="36"/>
                      <a:pt x="4" y="38"/>
                      <a:pt x="2" y="39"/>
                    </a:cubicBezTo>
                    <a:cubicBezTo>
                      <a:pt x="1" y="39"/>
                      <a:pt x="1" y="38"/>
                      <a:pt x="0" y="37"/>
                    </a:cubicBezTo>
                    <a:cubicBezTo>
                      <a:pt x="2" y="35"/>
                      <a:pt x="4" y="33"/>
                      <a:pt x="5" y="31"/>
                    </a:cubicBezTo>
                    <a:cubicBezTo>
                      <a:pt x="3" y="29"/>
                      <a:pt x="2" y="26"/>
                      <a:pt x="1" y="22"/>
                    </a:cubicBezTo>
                    <a:lnTo>
                      <a:pt x="3" y="21"/>
                    </a:lnTo>
                    <a:close/>
                    <a:moveTo>
                      <a:pt x="13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13" y="30"/>
                      <a:pt x="13" y="30"/>
                      <a:pt x="13" y="30"/>
                    </a:cubicBezTo>
                    <a:lnTo>
                      <a:pt x="13" y="27"/>
                    </a:lnTo>
                    <a:close/>
                    <a:moveTo>
                      <a:pt x="33" y="6"/>
                    </a:moveTo>
                    <a:cubicBezTo>
                      <a:pt x="26" y="6"/>
                      <a:pt x="26" y="6"/>
                      <a:pt x="26" y="6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33" y="10"/>
                      <a:pt x="33" y="10"/>
                      <a:pt x="33" y="10"/>
                    </a:cubicBezTo>
                    <a:lnTo>
                      <a:pt x="33" y="6"/>
                    </a:lnTo>
                    <a:close/>
                    <a:moveTo>
                      <a:pt x="26" y="16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26" y="12"/>
                      <a:pt x="26" y="12"/>
                      <a:pt x="26" y="12"/>
                    </a:cubicBezTo>
                    <a:lnTo>
                      <a:pt x="26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9" name="Freeform 216"/>
              <p:cNvSpPr>
                <a:spLocks noEditPoints="1"/>
              </p:cNvSpPr>
              <p:nvPr/>
            </p:nvSpPr>
            <p:spPr bwMode="auto">
              <a:xfrm>
                <a:off x="6049" y="2241"/>
                <a:ext cx="75" cy="73"/>
              </a:xfrm>
              <a:custGeom>
                <a:avLst/>
                <a:gdLst>
                  <a:gd name="T0" fmla="*/ 2 w 40"/>
                  <a:gd name="T1" fmla="*/ 19 h 39"/>
                  <a:gd name="T2" fmla="*/ 19 w 40"/>
                  <a:gd name="T3" fmla="*/ 30 h 39"/>
                  <a:gd name="T4" fmla="*/ 13 w 40"/>
                  <a:gd name="T5" fmla="*/ 36 h 39"/>
                  <a:gd name="T6" fmla="*/ 0 w 40"/>
                  <a:gd name="T7" fmla="*/ 24 h 39"/>
                  <a:gd name="T8" fmla="*/ 2 w 40"/>
                  <a:gd name="T9" fmla="*/ 19 h 39"/>
                  <a:gd name="T10" fmla="*/ 11 w 40"/>
                  <a:gd name="T11" fmla="*/ 41 h 39"/>
                  <a:gd name="T12" fmla="*/ 19 w 40"/>
                  <a:gd name="T13" fmla="*/ 45 h 39"/>
                  <a:gd name="T14" fmla="*/ 8 w 40"/>
                  <a:gd name="T15" fmla="*/ 73 h 39"/>
                  <a:gd name="T16" fmla="*/ 2 w 40"/>
                  <a:gd name="T17" fmla="*/ 69 h 39"/>
                  <a:gd name="T18" fmla="*/ 11 w 40"/>
                  <a:gd name="T19" fmla="*/ 41 h 39"/>
                  <a:gd name="T20" fmla="*/ 8 w 40"/>
                  <a:gd name="T21" fmla="*/ 0 h 39"/>
                  <a:gd name="T22" fmla="*/ 21 w 40"/>
                  <a:gd name="T23" fmla="*/ 11 h 39"/>
                  <a:gd name="T24" fmla="*/ 17 w 40"/>
                  <a:gd name="T25" fmla="*/ 17 h 39"/>
                  <a:gd name="T26" fmla="*/ 4 w 40"/>
                  <a:gd name="T27" fmla="*/ 4 h 39"/>
                  <a:gd name="T28" fmla="*/ 8 w 40"/>
                  <a:gd name="T29" fmla="*/ 0 h 39"/>
                  <a:gd name="T30" fmla="*/ 19 w 40"/>
                  <a:gd name="T31" fmla="*/ 62 h 39"/>
                  <a:gd name="T32" fmla="*/ 43 w 40"/>
                  <a:gd name="T33" fmla="*/ 62 h 39"/>
                  <a:gd name="T34" fmla="*/ 43 w 40"/>
                  <a:gd name="T35" fmla="*/ 11 h 39"/>
                  <a:gd name="T36" fmla="*/ 24 w 40"/>
                  <a:gd name="T37" fmla="*/ 11 h 39"/>
                  <a:gd name="T38" fmla="*/ 24 w 40"/>
                  <a:gd name="T39" fmla="*/ 6 h 39"/>
                  <a:gd name="T40" fmla="*/ 71 w 40"/>
                  <a:gd name="T41" fmla="*/ 6 h 39"/>
                  <a:gd name="T42" fmla="*/ 71 w 40"/>
                  <a:gd name="T43" fmla="*/ 11 h 39"/>
                  <a:gd name="T44" fmla="*/ 51 w 40"/>
                  <a:gd name="T45" fmla="*/ 11 h 39"/>
                  <a:gd name="T46" fmla="*/ 51 w 40"/>
                  <a:gd name="T47" fmla="*/ 62 h 39"/>
                  <a:gd name="T48" fmla="*/ 75 w 40"/>
                  <a:gd name="T49" fmla="*/ 62 h 39"/>
                  <a:gd name="T50" fmla="*/ 75 w 40"/>
                  <a:gd name="T51" fmla="*/ 67 h 39"/>
                  <a:gd name="T52" fmla="*/ 19 w 40"/>
                  <a:gd name="T53" fmla="*/ 67 h 39"/>
                  <a:gd name="T54" fmla="*/ 19 w 40"/>
                  <a:gd name="T55" fmla="*/ 62 h 3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0"/>
                  <a:gd name="T85" fmla="*/ 0 h 39"/>
                  <a:gd name="T86" fmla="*/ 40 w 40"/>
                  <a:gd name="T87" fmla="*/ 39 h 3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0" h="39">
                    <a:moveTo>
                      <a:pt x="1" y="10"/>
                    </a:moveTo>
                    <a:cubicBezTo>
                      <a:pt x="4" y="12"/>
                      <a:pt x="7" y="14"/>
                      <a:pt x="10" y="16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5" y="17"/>
                      <a:pt x="2" y="15"/>
                      <a:pt x="0" y="13"/>
                    </a:cubicBezTo>
                    <a:lnTo>
                      <a:pt x="1" y="10"/>
                    </a:lnTo>
                    <a:close/>
                    <a:moveTo>
                      <a:pt x="6" y="22"/>
                    </a:moveTo>
                    <a:cubicBezTo>
                      <a:pt x="8" y="23"/>
                      <a:pt x="9" y="23"/>
                      <a:pt x="10" y="24"/>
                    </a:cubicBezTo>
                    <a:cubicBezTo>
                      <a:pt x="8" y="29"/>
                      <a:pt x="6" y="34"/>
                      <a:pt x="4" y="39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3" y="32"/>
                      <a:pt x="5" y="28"/>
                      <a:pt x="6" y="22"/>
                    </a:cubicBezTo>
                    <a:close/>
                    <a:moveTo>
                      <a:pt x="4" y="0"/>
                    </a:moveTo>
                    <a:cubicBezTo>
                      <a:pt x="6" y="2"/>
                      <a:pt x="9" y="4"/>
                      <a:pt x="11" y="6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7" y="6"/>
                      <a:pt x="4" y="4"/>
                      <a:pt x="2" y="2"/>
                    </a:cubicBezTo>
                    <a:lnTo>
                      <a:pt x="4" y="0"/>
                    </a:lnTo>
                    <a:close/>
                    <a:moveTo>
                      <a:pt x="10" y="33"/>
                    </a:move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10" y="36"/>
                      <a:pt x="10" y="36"/>
                      <a:pt x="10" y="36"/>
                    </a:cubicBezTo>
                    <a:lnTo>
                      <a:pt x="10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0" name="Freeform 217"/>
              <p:cNvSpPr>
                <a:spLocks noEditPoints="1"/>
              </p:cNvSpPr>
              <p:nvPr/>
            </p:nvSpPr>
            <p:spPr bwMode="auto">
              <a:xfrm>
                <a:off x="6126" y="2244"/>
                <a:ext cx="74" cy="70"/>
              </a:xfrm>
              <a:custGeom>
                <a:avLst/>
                <a:gdLst>
                  <a:gd name="T0" fmla="*/ 0 w 39"/>
                  <a:gd name="T1" fmla="*/ 0 h 37"/>
                  <a:gd name="T2" fmla="*/ 74 w 39"/>
                  <a:gd name="T3" fmla="*/ 0 h 37"/>
                  <a:gd name="T4" fmla="*/ 74 w 39"/>
                  <a:gd name="T5" fmla="*/ 6 h 37"/>
                  <a:gd name="T6" fmla="*/ 49 w 39"/>
                  <a:gd name="T7" fmla="*/ 6 h 37"/>
                  <a:gd name="T8" fmla="*/ 49 w 39"/>
                  <a:gd name="T9" fmla="*/ 17 h 37"/>
                  <a:gd name="T10" fmla="*/ 72 w 39"/>
                  <a:gd name="T11" fmla="*/ 17 h 37"/>
                  <a:gd name="T12" fmla="*/ 72 w 39"/>
                  <a:gd name="T13" fmla="*/ 70 h 37"/>
                  <a:gd name="T14" fmla="*/ 66 w 39"/>
                  <a:gd name="T15" fmla="*/ 70 h 37"/>
                  <a:gd name="T16" fmla="*/ 66 w 39"/>
                  <a:gd name="T17" fmla="*/ 66 h 37"/>
                  <a:gd name="T18" fmla="*/ 11 w 39"/>
                  <a:gd name="T19" fmla="*/ 66 h 37"/>
                  <a:gd name="T20" fmla="*/ 11 w 39"/>
                  <a:gd name="T21" fmla="*/ 70 h 37"/>
                  <a:gd name="T22" fmla="*/ 6 w 39"/>
                  <a:gd name="T23" fmla="*/ 70 h 37"/>
                  <a:gd name="T24" fmla="*/ 6 w 39"/>
                  <a:gd name="T25" fmla="*/ 17 h 37"/>
                  <a:gd name="T26" fmla="*/ 27 w 39"/>
                  <a:gd name="T27" fmla="*/ 17 h 37"/>
                  <a:gd name="T28" fmla="*/ 27 w 39"/>
                  <a:gd name="T29" fmla="*/ 6 h 37"/>
                  <a:gd name="T30" fmla="*/ 0 w 39"/>
                  <a:gd name="T31" fmla="*/ 6 h 37"/>
                  <a:gd name="T32" fmla="*/ 0 w 39"/>
                  <a:gd name="T33" fmla="*/ 0 h 37"/>
                  <a:gd name="T34" fmla="*/ 66 w 39"/>
                  <a:gd name="T35" fmla="*/ 61 h 37"/>
                  <a:gd name="T36" fmla="*/ 66 w 39"/>
                  <a:gd name="T37" fmla="*/ 47 h 37"/>
                  <a:gd name="T38" fmla="*/ 51 w 39"/>
                  <a:gd name="T39" fmla="*/ 47 h 37"/>
                  <a:gd name="T40" fmla="*/ 44 w 39"/>
                  <a:gd name="T41" fmla="*/ 38 h 37"/>
                  <a:gd name="T42" fmla="*/ 44 w 39"/>
                  <a:gd name="T43" fmla="*/ 23 h 37"/>
                  <a:gd name="T44" fmla="*/ 32 w 39"/>
                  <a:gd name="T45" fmla="*/ 23 h 37"/>
                  <a:gd name="T46" fmla="*/ 17 w 39"/>
                  <a:gd name="T47" fmla="*/ 51 h 37"/>
                  <a:gd name="T48" fmla="*/ 13 w 39"/>
                  <a:gd name="T49" fmla="*/ 45 h 37"/>
                  <a:gd name="T50" fmla="*/ 27 w 39"/>
                  <a:gd name="T51" fmla="*/ 23 h 37"/>
                  <a:gd name="T52" fmla="*/ 11 w 39"/>
                  <a:gd name="T53" fmla="*/ 23 h 37"/>
                  <a:gd name="T54" fmla="*/ 11 w 39"/>
                  <a:gd name="T55" fmla="*/ 61 h 37"/>
                  <a:gd name="T56" fmla="*/ 66 w 39"/>
                  <a:gd name="T57" fmla="*/ 61 h 37"/>
                  <a:gd name="T58" fmla="*/ 32 w 39"/>
                  <a:gd name="T59" fmla="*/ 17 h 37"/>
                  <a:gd name="T60" fmla="*/ 44 w 39"/>
                  <a:gd name="T61" fmla="*/ 17 h 37"/>
                  <a:gd name="T62" fmla="*/ 44 w 39"/>
                  <a:gd name="T63" fmla="*/ 6 h 37"/>
                  <a:gd name="T64" fmla="*/ 32 w 39"/>
                  <a:gd name="T65" fmla="*/ 6 h 37"/>
                  <a:gd name="T66" fmla="*/ 32 w 39"/>
                  <a:gd name="T67" fmla="*/ 17 h 37"/>
                  <a:gd name="T68" fmla="*/ 53 w 39"/>
                  <a:gd name="T69" fmla="*/ 42 h 37"/>
                  <a:gd name="T70" fmla="*/ 66 w 39"/>
                  <a:gd name="T71" fmla="*/ 42 h 37"/>
                  <a:gd name="T72" fmla="*/ 66 w 39"/>
                  <a:gd name="T73" fmla="*/ 23 h 37"/>
                  <a:gd name="T74" fmla="*/ 49 w 39"/>
                  <a:gd name="T75" fmla="*/ 23 h 37"/>
                  <a:gd name="T76" fmla="*/ 49 w 39"/>
                  <a:gd name="T77" fmla="*/ 38 h 37"/>
                  <a:gd name="T78" fmla="*/ 53 w 39"/>
                  <a:gd name="T79" fmla="*/ 42 h 3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9"/>
                  <a:gd name="T121" fmla="*/ 0 h 37"/>
                  <a:gd name="T122" fmla="*/ 39 w 39"/>
                  <a:gd name="T123" fmla="*/ 37 h 3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9" h="37">
                    <a:moveTo>
                      <a:pt x="0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7"/>
                      <a:pt x="14" y="5"/>
                      <a:pt x="14" y="3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0" y="0"/>
                    </a:lnTo>
                    <a:close/>
                    <a:moveTo>
                      <a:pt x="35" y="32"/>
                    </a:moveTo>
                    <a:cubicBezTo>
                      <a:pt x="35" y="25"/>
                      <a:pt x="35" y="25"/>
                      <a:pt x="35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5" y="25"/>
                      <a:pt x="23" y="23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8"/>
                      <a:pt x="14" y="23"/>
                      <a:pt x="9" y="27"/>
                    </a:cubicBezTo>
                    <a:cubicBezTo>
                      <a:pt x="8" y="26"/>
                      <a:pt x="8" y="25"/>
                      <a:pt x="7" y="24"/>
                    </a:cubicBezTo>
                    <a:cubicBezTo>
                      <a:pt x="11" y="21"/>
                      <a:pt x="13" y="17"/>
                      <a:pt x="14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32"/>
                      <a:pt x="6" y="32"/>
                      <a:pt x="6" y="32"/>
                    </a:cubicBezTo>
                    <a:lnTo>
                      <a:pt x="35" y="32"/>
                    </a:lnTo>
                    <a:close/>
                    <a:moveTo>
                      <a:pt x="17" y="9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5"/>
                      <a:pt x="17" y="7"/>
                      <a:pt x="17" y="9"/>
                    </a:cubicBezTo>
                    <a:close/>
                    <a:moveTo>
                      <a:pt x="28" y="22"/>
                    </a:moveTo>
                    <a:cubicBezTo>
                      <a:pt x="35" y="22"/>
                      <a:pt x="35" y="22"/>
                      <a:pt x="35" y="2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1"/>
                      <a:pt x="27" y="22"/>
                      <a:pt x="28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1" name="Freeform 218"/>
              <p:cNvSpPr>
                <a:spLocks noEditPoints="1"/>
              </p:cNvSpPr>
              <p:nvPr/>
            </p:nvSpPr>
            <p:spPr bwMode="auto">
              <a:xfrm>
                <a:off x="5740" y="2258"/>
                <a:ext cx="71" cy="73"/>
              </a:xfrm>
              <a:custGeom>
                <a:avLst/>
                <a:gdLst>
                  <a:gd name="T0" fmla="*/ 17 w 38"/>
                  <a:gd name="T1" fmla="*/ 30 h 39"/>
                  <a:gd name="T2" fmla="*/ 0 w 38"/>
                  <a:gd name="T3" fmla="*/ 24 h 39"/>
                  <a:gd name="T4" fmla="*/ 11 w 38"/>
                  <a:gd name="T5" fmla="*/ 43 h 39"/>
                  <a:gd name="T6" fmla="*/ 9 w 38"/>
                  <a:gd name="T7" fmla="*/ 73 h 39"/>
                  <a:gd name="T8" fmla="*/ 11 w 38"/>
                  <a:gd name="T9" fmla="*/ 43 h 39"/>
                  <a:gd name="T10" fmla="*/ 21 w 38"/>
                  <a:gd name="T11" fmla="*/ 11 h 39"/>
                  <a:gd name="T12" fmla="*/ 4 w 38"/>
                  <a:gd name="T13" fmla="*/ 6 h 39"/>
                  <a:gd name="T14" fmla="*/ 21 w 38"/>
                  <a:gd name="T15" fmla="*/ 32 h 39"/>
                  <a:gd name="T16" fmla="*/ 30 w 38"/>
                  <a:gd name="T17" fmla="*/ 21 h 39"/>
                  <a:gd name="T18" fmla="*/ 19 w 38"/>
                  <a:gd name="T19" fmla="*/ 15 h 39"/>
                  <a:gd name="T20" fmla="*/ 30 w 38"/>
                  <a:gd name="T21" fmla="*/ 0 h 39"/>
                  <a:gd name="T22" fmla="*/ 36 w 38"/>
                  <a:gd name="T23" fmla="*/ 15 h 39"/>
                  <a:gd name="T24" fmla="*/ 45 w 38"/>
                  <a:gd name="T25" fmla="*/ 21 h 39"/>
                  <a:gd name="T26" fmla="*/ 36 w 38"/>
                  <a:gd name="T27" fmla="*/ 32 h 39"/>
                  <a:gd name="T28" fmla="*/ 43 w 38"/>
                  <a:gd name="T29" fmla="*/ 58 h 39"/>
                  <a:gd name="T30" fmla="*/ 26 w 38"/>
                  <a:gd name="T31" fmla="*/ 64 h 39"/>
                  <a:gd name="T32" fmla="*/ 21 w 38"/>
                  <a:gd name="T33" fmla="*/ 32 h 39"/>
                  <a:gd name="T34" fmla="*/ 37 w 38"/>
                  <a:gd name="T35" fmla="*/ 37 h 39"/>
                  <a:gd name="T36" fmla="*/ 26 w 38"/>
                  <a:gd name="T37" fmla="*/ 54 h 39"/>
                  <a:gd name="T38" fmla="*/ 49 w 38"/>
                  <a:gd name="T39" fmla="*/ 4 h 39"/>
                  <a:gd name="T40" fmla="*/ 71 w 38"/>
                  <a:gd name="T41" fmla="*/ 66 h 39"/>
                  <a:gd name="T42" fmla="*/ 54 w 38"/>
                  <a:gd name="T43" fmla="*/ 71 h 39"/>
                  <a:gd name="T44" fmla="*/ 62 w 38"/>
                  <a:gd name="T45" fmla="*/ 67 h 39"/>
                  <a:gd name="T46" fmla="*/ 65 w 38"/>
                  <a:gd name="T47" fmla="*/ 47 h 39"/>
                  <a:gd name="T48" fmla="*/ 41 w 38"/>
                  <a:gd name="T49" fmla="*/ 73 h 39"/>
                  <a:gd name="T50" fmla="*/ 47 w 38"/>
                  <a:gd name="T51" fmla="*/ 54 h 39"/>
                  <a:gd name="T52" fmla="*/ 49 w 38"/>
                  <a:gd name="T53" fmla="*/ 4 h 39"/>
                  <a:gd name="T54" fmla="*/ 65 w 38"/>
                  <a:gd name="T55" fmla="*/ 41 h 39"/>
                  <a:gd name="T56" fmla="*/ 54 w 38"/>
                  <a:gd name="T57" fmla="*/ 26 h 39"/>
                  <a:gd name="T58" fmla="*/ 65 w 38"/>
                  <a:gd name="T59" fmla="*/ 7 h 39"/>
                  <a:gd name="T60" fmla="*/ 54 w 38"/>
                  <a:gd name="T61" fmla="*/ 22 h 39"/>
                  <a:gd name="T62" fmla="*/ 65 w 38"/>
                  <a:gd name="T63" fmla="*/ 7 h 3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8"/>
                  <a:gd name="T97" fmla="*/ 0 h 39"/>
                  <a:gd name="T98" fmla="*/ 38 w 38"/>
                  <a:gd name="T99" fmla="*/ 39 h 3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8" h="39">
                    <a:moveTo>
                      <a:pt x="2" y="11"/>
                    </a:moveTo>
                    <a:cubicBezTo>
                      <a:pt x="5" y="13"/>
                      <a:pt x="7" y="14"/>
                      <a:pt x="9" y="16"/>
                    </a:cubicBezTo>
                    <a:cubicBezTo>
                      <a:pt x="8" y="17"/>
                      <a:pt x="7" y="18"/>
                      <a:pt x="7" y="19"/>
                    </a:cubicBezTo>
                    <a:cubicBezTo>
                      <a:pt x="5" y="17"/>
                      <a:pt x="3" y="15"/>
                      <a:pt x="0" y="13"/>
                    </a:cubicBezTo>
                    <a:lnTo>
                      <a:pt x="2" y="11"/>
                    </a:lnTo>
                    <a:close/>
                    <a:moveTo>
                      <a:pt x="6" y="23"/>
                    </a:moveTo>
                    <a:cubicBezTo>
                      <a:pt x="7" y="23"/>
                      <a:pt x="8" y="24"/>
                      <a:pt x="9" y="24"/>
                    </a:cubicBezTo>
                    <a:cubicBezTo>
                      <a:pt x="8" y="27"/>
                      <a:pt x="7" y="32"/>
                      <a:pt x="5" y="39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3" y="33"/>
                      <a:pt x="5" y="28"/>
                      <a:pt x="6" y="23"/>
                    </a:cubicBezTo>
                    <a:close/>
                    <a:moveTo>
                      <a:pt x="4" y="1"/>
                    </a:moveTo>
                    <a:cubicBezTo>
                      <a:pt x="6" y="2"/>
                      <a:pt x="9" y="4"/>
                      <a:pt x="11" y="6"/>
                    </a:cubicBezTo>
                    <a:cubicBezTo>
                      <a:pt x="10" y="7"/>
                      <a:pt x="9" y="8"/>
                      <a:pt x="8" y="8"/>
                    </a:cubicBezTo>
                    <a:cubicBezTo>
                      <a:pt x="7" y="7"/>
                      <a:pt x="5" y="5"/>
                      <a:pt x="2" y="3"/>
                    </a:cubicBezTo>
                    <a:lnTo>
                      <a:pt x="4" y="1"/>
                    </a:lnTo>
                    <a:close/>
                    <a:moveTo>
                      <a:pt x="11" y="17"/>
                    </a:move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1" y="34"/>
                      <a:pt x="11" y="34"/>
                      <a:pt x="11" y="34"/>
                    </a:cubicBezTo>
                    <a:lnTo>
                      <a:pt x="11" y="17"/>
                    </a:lnTo>
                    <a:close/>
                    <a:moveTo>
                      <a:pt x="20" y="29"/>
                    </a:moveTo>
                    <a:cubicBezTo>
                      <a:pt x="20" y="20"/>
                      <a:pt x="20" y="20"/>
                      <a:pt x="20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9"/>
                      <a:pt x="14" y="29"/>
                      <a:pt x="14" y="29"/>
                    </a:cubicBezTo>
                    <a:lnTo>
                      <a:pt x="20" y="29"/>
                    </a:lnTo>
                    <a:close/>
                    <a:moveTo>
                      <a:pt x="26" y="2"/>
                    </a:moveTo>
                    <a:cubicBezTo>
                      <a:pt x="38" y="2"/>
                      <a:pt x="38" y="2"/>
                      <a:pt x="38" y="2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38" y="37"/>
                      <a:pt x="36" y="38"/>
                      <a:pt x="34" y="38"/>
                    </a:cubicBezTo>
                    <a:cubicBezTo>
                      <a:pt x="32" y="38"/>
                      <a:pt x="31" y="38"/>
                      <a:pt x="29" y="38"/>
                    </a:cubicBezTo>
                    <a:cubicBezTo>
                      <a:pt x="29" y="38"/>
                      <a:pt x="29" y="37"/>
                      <a:pt x="29" y="35"/>
                    </a:cubicBezTo>
                    <a:cubicBezTo>
                      <a:pt x="31" y="35"/>
                      <a:pt x="32" y="36"/>
                      <a:pt x="33" y="36"/>
                    </a:cubicBezTo>
                    <a:cubicBezTo>
                      <a:pt x="34" y="36"/>
                      <a:pt x="35" y="35"/>
                      <a:pt x="35" y="3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30"/>
                      <a:pt x="26" y="35"/>
                      <a:pt x="22" y="39"/>
                    </a:cubicBezTo>
                    <a:cubicBezTo>
                      <a:pt x="21" y="39"/>
                      <a:pt x="20" y="38"/>
                      <a:pt x="19" y="37"/>
                    </a:cubicBezTo>
                    <a:cubicBezTo>
                      <a:pt x="22" y="35"/>
                      <a:pt x="24" y="32"/>
                      <a:pt x="25" y="29"/>
                    </a:cubicBezTo>
                    <a:cubicBezTo>
                      <a:pt x="26" y="27"/>
                      <a:pt x="26" y="22"/>
                      <a:pt x="26" y="16"/>
                    </a:cubicBezTo>
                    <a:lnTo>
                      <a:pt x="26" y="2"/>
                    </a:lnTo>
                    <a:close/>
                    <a:moveTo>
                      <a:pt x="29" y="22"/>
                    </a:moveTo>
                    <a:cubicBezTo>
                      <a:pt x="35" y="22"/>
                      <a:pt x="35" y="22"/>
                      <a:pt x="35" y="22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7"/>
                      <a:pt x="29" y="19"/>
                      <a:pt x="29" y="22"/>
                    </a:cubicBezTo>
                    <a:close/>
                    <a:moveTo>
                      <a:pt x="35" y="4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5" y="12"/>
                      <a:pt x="35" y="12"/>
                      <a:pt x="35" y="12"/>
                    </a:cubicBezTo>
                    <a:lnTo>
                      <a:pt x="35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2" name="Freeform 219"/>
              <p:cNvSpPr>
                <a:spLocks noEditPoints="1"/>
              </p:cNvSpPr>
              <p:nvPr/>
            </p:nvSpPr>
            <p:spPr bwMode="auto">
              <a:xfrm>
                <a:off x="5818" y="2258"/>
                <a:ext cx="74" cy="73"/>
              </a:xfrm>
              <a:custGeom>
                <a:avLst/>
                <a:gdLst>
                  <a:gd name="T0" fmla="*/ 0 w 39"/>
                  <a:gd name="T1" fmla="*/ 9 h 39"/>
                  <a:gd name="T2" fmla="*/ 34 w 39"/>
                  <a:gd name="T3" fmla="*/ 9 h 39"/>
                  <a:gd name="T4" fmla="*/ 34 w 39"/>
                  <a:gd name="T5" fmla="*/ 0 h 39"/>
                  <a:gd name="T6" fmla="*/ 42 w 39"/>
                  <a:gd name="T7" fmla="*/ 0 h 39"/>
                  <a:gd name="T8" fmla="*/ 42 w 39"/>
                  <a:gd name="T9" fmla="*/ 9 h 39"/>
                  <a:gd name="T10" fmla="*/ 74 w 39"/>
                  <a:gd name="T11" fmla="*/ 9 h 39"/>
                  <a:gd name="T12" fmla="*/ 74 w 39"/>
                  <a:gd name="T13" fmla="*/ 13 h 39"/>
                  <a:gd name="T14" fmla="*/ 42 w 39"/>
                  <a:gd name="T15" fmla="*/ 13 h 39"/>
                  <a:gd name="T16" fmla="*/ 42 w 39"/>
                  <a:gd name="T17" fmla="*/ 22 h 39"/>
                  <a:gd name="T18" fmla="*/ 70 w 39"/>
                  <a:gd name="T19" fmla="*/ 22 h 39"/>
                  <a:gd name="T20" fmla="*/ 70 w 39"/>
                  <a:gd name="T21" fmla="*/ 64 h 39"/>
                  <a:gd name="T22" fmla="*/ 61 w 39"/>
                  <a:gd name="T23" fmla="*/ 73 h 39"/>
                  <a:gd name="T24" fmla="*/ 49 w 39"/>
                  <a:gd name="T25" fmla="*/ 73 h 39"/>
                  <a:gd name="T26" fmla="*/ 47 w 39"/>
                  <a:gd name="T27" fmla="*/ 67 h 39"/>
                  <a:gd name="T28" fmla="*/ 59 w 39"/>
                  <a:gd name="T29" fmla="*/ 67 h 39"/>
                  <a:gd name="T30" fmla="*/ 65 w 39"/>
                  <a:gd name="T31" fmla="*/ 64 h 39"/>
                  <a:gd name="T32" fmla="*/ 65 w 39"/>
                  <a:gd name="T33" fmla="*/ 26 h 39"/>
                  <a:gd name="T34" fmla="*/ 11 w 39"/>
                  <a:gd name="T35" fmla="*/ 26 h 39"/>
                  <a:gd name="T36" fmla="*/ 11 w 39"/>
                  <a:gd name="T37" fmla="*/ 73 h 39"/>
                  <a:gd name="T38" fmla="*/ 6 w 39"/>
                  <a:gd name="T39" fmla="*/ 73 h 39"/>
                  <a:gd name="T40" fmla="*/ 6 w 39"/>
                  <a:gd name="T41" fmla="*/ 22 h 39"/>
                  <a:gd name="T42" fmla="*/ 34 w 39"/>
                  <a:gd name="T43" fmla="*/ 22 h 39"/>
                  <a:gd name="T44" fmla="*/ 34 w 39"/>
                  <a:gd name="T45" fmla="*/ 13 h 39"/>
                  <a:gd name="T46" fmla="*/ 0 w 39"/>
                  <a:gd name="T47" fmla="*/ 13 h 39"/>
                  <a:gd name="T48" fmla="*/ 0 w 39"/>
                  <a:gd name="T49" fmla="*/ 9 h 39"/>
                  <a:gd name="T50" fmla="*/ 15 w 39"/>
                  <a:gd name="T51" fmla="*/ 52 h 39"/>
                  <a:gd name="T52" fmla="*/ 34 w 39"/>
                  <a:gd name="T53" fmla="*/ 52 h 39"/>
                  <a:gd name="T54" fmla="*/ 34 w 39"/>
                  <a:gd name="T55" fmla="*/ 45 h 39"/>
                  <a:gd name="T56" fmla="*/ 17 w 39"/>
                  <a:gd name="T57" fmla="*/ 45 h 39"/>
                  <a:gd name="T58" fmla="*/ 17 w 39"/>
                  <a:gd name="T59" fmla="*/ 39 h 39"/>
                  <a:gd name="T60" fmla="*/ 40 w 39"/>
                  <a:gd name="T61" fmla="*/ 39 h 39"/>
                  <a:gd name="T62" fmla="*/ 47 w 39"/>
                  <a:gd name="T63" fmla="*/ 28 h 39"/>
                  <a:gd name="T64" fmla="*/ 53 w 39"/>
                  <a:gd name="T65" fmla="*/ 30 h 39"/>
                  <a:gd name="T66" fmla="*/ 47 w 39"/>
                  <a:gd name="T67" fmla="*/ 39 h 39"/>
                  <a:gd name="T68" fmla="*/ 59 w 39"/>
                  <a:gd name="T69" fmla="*/ 39 h 39"/>
                  <a:gd name="T70" fmla="*/ 59 w 39"/>
                  <a:gd name="T71" fmla="*/ 45 h 39"/>
                  <a:gd name="T72" fmla="*/ 40 w 39"/>
                  <a:gd name="T73" fmla="*/ 45 h 39"/>
                  <a:gd name="T74" fmla="*/ 40 w 39"/>
                  <a:gd name="T75" fmla="*/ 52 h 39"/>
                  <a:gd name="T76" fmla="*/ 61 w 39"/>
                  <a:gd name="T77" fmla="*/ 52 h 39"/>
                  <a:gd name="T78" fmla="*/ 61 w 39"/>
                  <a:gd name="T79" fmla="*/ 58 h 39"/>
                  <a:gd name="T80" fmla="*/ 40 w 39"/>
                  <a:gd name="T81" fmla="*/ 58 h 39"/>
                  <a:gd name="T82" fmla="*/ 40 w 39"/>
                  <a:gd name="T83" fmla="*/ 71 h 39"/>
                  <a:gd name="T84" fmla="*/ 34 w 39"/>
                  <a:gd name="T85" fmla="*/ 71 h 39"/>
                  <a:gd name="T86" fmla="*/ 34 w 39"/>
                  <a:gd name="T87" fmla="*/ 58 h 39"/>
                  <a:gd name="T88" fmla="*/ 15 w 39"/>
                  <a:gd name="T89" fmla="*/ 58 h 39"/>
                  <a:gd name="T90" fmla="*/ 15 w 39"/>
                  <a:gd name="T91" fmla="*/ 52 h 39"/>
                  <a:gd name="T92" fmla="*/ 21 w 39"/>
                  <a:gd name="T93" fmla="*/ 30 h 39"/>
                  <a:gd name="T94" fmla="*/ 27 w 39"/>
                  <a:gd name="T95" fmla="*/ 28 h 39"/>
                  <a:gd name="T96" fmla="*/ 34 w 39"/>
                  <a:gd name="T97" fmla="*/ 36 h 39"/>
                  <a:gd name="T98" fmla="*/ 28 w 39"/>
                  <a:gd name="T99" fmla="*/ 39 h 39"/>
                  <a:gd name="T100" fmla="*/ 21 w 39"/>
                  <a:gd name="T101" fmla="*/ 30 h 3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9"/>
                  <a:gd name="T154" fmla="*/ 0 h 39"/>
                  <a:gd name="T155" fmla="*/ 39 w 39"/>
                  <a:gd name="T156" fmla="*/ 39 h 3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9" h="39">
                    <a:moveTo>
                      <a:pt x="0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37" y="38"/>
                      <a:pt x="35" y="39"/>
                      <a:pt x="32" y="39"/>
                    </a:cubicBezTo>
                    <a:cubicBezTo>
                      <a:pt x="31" y="39"/>
                      <a:pt x="28" y="39"/>
                      <a:pt x="26" y="39"/>
                    </a:cubicBezTo>
                    <a:cubicBezTo>
                      <a:pt x="26" y="38"/>
                      <a:pt x="25" y="37"/>
                      <a:pt x="25" y="36"/>
                    </a:cubicBezTo>
                    <a:cubicBezTo>
                      <a:pt x="28" y="36"/>
                      <a:pt x="30" y="36"/>
                      <a:pt x="31" y="36"/>
                    </a:cubicBezTo>
                    <a:cubicBezTo>
                      <a:pt x="33" y="36"/>
                      <a:pt x="34" y="35"/>
                      <a:pt x="34" y="3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0" y="7"/>
                      <a:pt x="0" y="7"/>
                      <a:pt x="0" y="7"/>
                    </a:cubicBezTo>
                    <a:lnTo>
                      <a:pt x="0" y="5"/>
                    </a:lnTo>
                    <a:close/>
                    <a:moveTo>
                      <a:pt x="8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3" y="19"/>
                      <a:pt x="24" y="17"/>
                      <a:pt x="25" y="15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7" y="18"/>
                      <a:pt x="26" y="20"/>
                      <a:pt x="25" y="21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8" y="31"/>
                      <a:pt x="8" y="31"/>
                      <a:pt x="8" y="31"/>
                    </a:cubicBezTo>
                    <a:lnTo>
                      <a:pt x="8" y="28"/>
                    </a:lnTo>
                    <a:close/>
                    <a:moveTo>
                      <a:pt x="11" y="16"/>
                    </a:move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6"/>
                      <a:pt x="16" y="18"/>
                      <a:pt x="18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19"/>
                      <a:pt x="13" y="18"/>
                      <a:pt x="11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3" name="Freeform 220"/>
              <p:cNvSpPr>
                <a:spLocks noEditPoints="1"/>
              </p:cNvSpPr>
              <p:nvPr/>
            </p:nvSpPr>
            <p:spPr bwMode="auto">
              <a:xfrm>
                <a:off x="5777" y="2000"/>
                <a:ext cx="70" cy="75"/>
              </a:xfrm>
              <a:custGeom>
                <a:avLst/>
                <a:gdLst>
                  <a:gd name="T0" fmla="*/ 15 w 37"/>
                  <a:gd name="T1" fmla="*/ 32 h 40"/>
                  <a:gd name="T2" fmla="*/ 0 w 37"/>
                  <a:gd name="T3" fmla="*/ 24 h 40"/>
                  <a:gd name="T4" fmla="*/ 9 w 37"/>
                  <a:gd name="T5" fmla="*/ 43 h 40"/>
                  <a:gd name="T6" fmla="*/ 8 w 37"/>
                  <a:gd name="T7" fmla="*/ 73 h 40"/>
                  <a:gd name="T8" fmla="*/ 9 w 37"/>
                  <a:gd name="T9" fmla="*/ 43 h 40"/>
                  <a:gd name="T10" fmla="*/ 19 w 37"/>
                  <a:gd name="T11" fmla="*/ 11 h 40"/>
                  <a:gd name="T12" fmla="*/ 4 w 37"/>
                  <a:gd name="T13" fmla="*/ 6 h 40"/>
                  <a:gd name="T14" fmla="*/ 21 w 37"/>
                  <a:gd name="T15" fmla="*/ 34 h 40"/>
                  <a:gd name="T16" fmla="*/ 28 w 37"/>
                  <a:gd name="T17" fmla="*/ 21 h 40"/>
                  <a:gd name="T18" fmla="*/ 17 w 37"/>
                  <a:gd name="T19" fmla="*/ 15 h 40"/>
                  <a:gd name="T20" fmla="*/ 28 w 37"/>
                  <a:gd name="T21" fmla="*/ 0 h 40"/>
                  <a:gd name="T22" fmla="*/ 34 w 37"/>
                  <a:gd name="T23" fmla="*/ 15 h 40"/>
                  <a:gd name="T24" fmla="*/ 44 w 37"/>
                  <a:gd name="T25" fmla="*/ 21 h 40"/>
                  <a:gd name="T26" fmla="*/ 34 w 37"/>
                  <a:gd name="T27" fmla="*/ 34 h 40"/>
                  <a:gd name="T28" fmla="*/ 42 w 37"/>
                  <a:gd name="T29" fmla="*/ 60 h 40"/>
                  <a:gd name="T30" fmla="*/ 25 w 37"/>
                  <a:gd name="T31" fmla="*/ 64 h 40"/>
                  <a:gd name="T32" fmla="*/ 21 w 37"/>
                  <a:gd name="T33" fmla="*/ 34 h 40"/>
                  <a:gd name="T34" fmla="*/ 36 w 37"/>
                  <a:gd name="T35" fmla="*/ 38 h 40"/>
                  <a:gd name="T36" fmla="*/ 25 w 37"/>
                  <a:gd name="T37" fmla="*/ 54 h 40"/>
                  <a:gd name="T38" fmla="*/ 47 w 37"/>
                  <a:gd name="T39" fmla="*/ 4 h 40"/>
                  <a:gd name="T40" fmla="*/ 70 w 37"/>
                  <a:gd name="T41" fmla="*/ 66 h 40"/>
                  <a:gd name="T42" fmla="*/ 55 w 37"/>
                  <a:gd name="T43" fmla="*/ 73 h 40"/>
                  <a:gd name="T44" fmla="*/ 61 w 37"/>
                  <a:gd name="T45" fmla="*/ 68 h 40"/>
                  <a:gd name="T46" fmla="*/ 64 w 37"/>
                  <a:gd name="T47" fmla="*/ 47 h 40"/>
                  <a:gd name="T48" fmla="*/ 40 w 37"/>
                  <a:gd name="T49" fmla="*/ 75 h 40"/>
                  <a:gd name="T50" fmla="*/ 45 w 37"/>
                  <a:gd name="T51" fmla="*/ 54 h 40"/>
                  <a:gd name="T52" fmla="*/ 47 w 37"/>
                  <a:gd name="T53" fmla="*/ 4 h 40"/>
                  <a:gd name="T54" fmla="*/ 64 w 37"/>
                  <a:gd name="T55" fmla="*/ 41 h 40"/>
                  <a:gd name="T56" fmla="*/ 53 w 37"/>
                  <a:gd name="T57" fmla="*/ 28 h 40"/>
                  <a:gd name="T58" fmla="*/ 64 w 37"/>
                  <a:gd name="T59" fmla="*/ 9 h 40"/>
                  <a:gd name="T60" fmla="*/ 53 w 37"/>
                  <a:gd name="T61" fmla="*/ 22 h 40"/>
                  <a:gd name="T62" fmla="*/ 64 w 37"/>
                  <a:gd name="T63" fmla="*/ 9 h 4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7"/>
                  <a:gd name="T97" fmla="*/ 0 h 40"/>
                  <a:gd name="T98" fmla="*/ 37 w 37"/>
                  <a:gd name="T99" fmla="*/ 40 h 4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7" h="40">
                    <a:moveTo>
                      <a:pt x="2" y="11"/>
                    </a:moveTo>
                    <a:cubicBezTo>
                      <a:pt x="4" y="13"/>
                      <a:pt x="6" y="15"/>
                      <a:pt x="8" y="17"/>
                    </a:cubicBezTo>
                    <a:cubicBezTo>
                      <a:pt x="7" y="18"/>
                      <a:pt x="7" y="19"/>
                      <a:pt x="6" y="19"/>
                    </a:cubicBezTo>
                    <a:cubicBezTo>
                      <a:pt x="4" y="18"/>
                      <a:pt x="2" y="16"/>
                      <a:pt x="0" y="13"/>
                    </a:cubicBezTo>
                    <a:lnTo>
                      <a:pt x="2" y="11"/>
                    </a:lnTo>
                    <a:close/>
                    <a:moveTo>
                      <a:pt x="5" y="23"/>
                    </a:moveTo>
                    <a:cubicBezTo>
                      <a:pt x="6" y="24"/>
                      <a:pt x="7" y="24"/>
                      <a:pt x="8" y="24"/>
                    </a:cubicBezTo>
                    <a:cubicBezTo>
                      <a:pt x="8" y="27"/>
                      <a:pt x="6" y="32"/>
                      <a:pt x="4" y="39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3" y="33"/>
                      <a:pt x="4" y="28"/>
                      <a:pt x="5" y="23"/>
                    </a:cubicBezTo>
                    <a:close/>
                    <a:moveTo>
                      <a:pt x="4" y="1"/>
                    </a:moveTo>
                    <a:cubicBezTo>
                      <a:pt x="6" y="3"/>
                      <a:pt x="8" y="5"/>
                      <a:pt x="10" y="6"/>
                    </a:cubicBezTo>
                    <a:cubicBezTo>
                      <a:pt x="9" y="7"/>
                      <a:pt x="8" y="8"/>
                      <a:pt x="8" y="9"/>
                    </a:cubicBezTo>
                    <a:cubicBezTo>
                      <a:pt x="6" y="7"/>
                      <a:pt x="4" y="5"/>
                      <a:pt x="2" y="3"/>
                    </a:cubicBezTo>
                    <a:lnTo>
                      <a:pt x="4" y="1"/>
                    </a:lnTo>
                    <a:close/>
                    <a:moveTo>
                      <a:pt x="11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1" y="34"/>
                      <a:pt x="11" y="34"/>
                      <a:pt x="11" y="34"/>
                    </a:cubicBezTo>
                    <a:lnTo>
                      <a:pt x="11" y="18"/>
                    </a:lnTo>
                    <a:close/>
                    <a:moveTo>
                      <a:pt x="19" y="29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9"/>
                      <a:pt x="13" y="29"/>
                      <a:pt x="13" y="29"/>
                    </a:cubicBezTo>
                    <a:lnTo>
                      <a:pt x="19" y="29"/>
                    </a:lnTo>
                    <a:close/>
                    <a:moveTo>
                      <a:pt x="25" y="2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7" y="38"/>
                      <a:pt x="36" y="39"/>
                      <a:pt x="33" y="39"/>
                    </a:cubicBezTo>
                    <a:cubicBezTo>
                      <a:pt x="32" y="39"/>
                      <a:pt x="30" y="39"/>
                      <a:pt x="29" y="39"/>
                    </a:cubicBezTo>
                    <a:cubicBezTo>
                      <a:pt x="28" y="38"/>
                      <a:pt x="28" y="37"/>
                      <a:pt x="28" y="36"/>
                    </a:cubicBezTo>
                    <a:cubicBezTo>
                      <a:pt x="30" y="36"/>
                      <a:pt x="32" y="36"/>
                      <a:pt x="32" y="36"/>
                    </a:cubicBezTo>
                    <a:cubicBezTo>
                      <a:pt x="34" y="36"/>
                      <a:pt x="34" y="35"/>
                      <a:pt x="34" y="34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30"/>
                      <a:pt x="25" y="35"/>
                      <a:pt x="21" y="40"/>
                    </a:cubicBezTo>
                    <a:cubicBezTo>
                      <a:pt x="20" y="39"/>
                      <a:pt x="20" y="38"/>
                      <a:pt x="19" y="37"/>
                    </a:cubicBezTo>
                    <a:cubicBezTo>
                      <a:pt x="21" y="35"/>
                      <a:pt x="23" y="32"/>
                      <a:pt x="24" y="29"/>
                    </a:cubicBezTo>
                    <a:cubicBezTo>
                      <a:pt x="25" y="27"/>
                      <a:pt x="25" y="23"/>
                      <a:pt x="25" y="17"/>
                    </a:cubicBezTo>
                    <a:lnTo>
                      <a:pt x="25" y="2"/>
                    </a:lnTo>
                    <a:close/>
                    <a:moveTo>
                      <a:pt x="28" y="22"/>
                    </a:move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7"/>
                      <a:pt x="28" y="20"/>
                      <a:pt x="28" y="22"/>
                    </a:cubicBezTo>
                    <a:close/>
                    <a:moveTo>
                      <a:pt x="34" y="5"/>
                    </a:moveTo>
                    <a:cubicBezTo>
                      <a:pt x="28" y="5"/>
                      <a:pt x="28" y="5"/>
                      <a:pt x="28" y="5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34" y="12"/>
                      <a:pt x="34" y="12"/>
                      <a:pt x="34" y="12"/>
                    </a:cubicBezTo>
                    <a:lnTo>
                      <a:pt x="34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4" name="Freeform 221"/>
              <p:cNvSpPr>
                <a:spLocks noEditPoints="1"/>
              </p:cNvSpPr>
              <p:nvPr/>
            </p:nvSpPr>
            <p:spPr bwMode="auto">
              <a:xfrm>
                <a:off x="5854" y="2000"/>
                <a:ext cx="75" cy="73"/>
              </a:xfrm>
              <a:custGeom>
                <a:avLst/>
                <a:gdLst>
                  <a:gd name="T0" fmla="*/ 0 w 40"/>
                  <a:gd name="T1" fmla="*/ 60 h 39"/>
                  <a:gd name="T2" fmla="*/ 22 w 40"/>
                  <a:gd name="T3" fmla="*/ 52 h 39"/>
                  <a:gd name="T4" fmla="*/ 22 w 40"/>
                  <a:gd name="T5" fmla="*/ 28 h 39"/>
                  <a:gd name="T6" fmla="*/ 2 w 40"/>
                  <a:gd name="T7" fmla="*/ 28 h 39"/>
                  <a:gd name="T8" fmla="*/ 2 w 40"/>
                  <a:gd name="T9" fmla="*/ 22 h 39"/>
                  <a:gd name="T10" fmla="*/ 22 w 40"/>
                  <a:gd name="T11" fmla="*/ 22 h 39"/>
                  <a:gd name="T12" fmla="*/ 22 w 40"/>
                  <a:gd name="T13" fmla="*/ 2 h 39"/>
                  <a:gd name="T14" fmla="*/ 30 w 40"/>
                  <a:gd name="T15" fmla="*/ 2 h 39"/>
                  <a:gd name="T16" fmla="*/ 30 w 40"/>
                  <a:gd name="T17" fmla="*/ 73 h 39"/>
                  <a:gd name="T18" fmla="*/ 22 w 40"/>
                  <a:gd name="T19" fmla="*/ 73 h 39"/>
                  <a:gd name="T20" fmla="*/ 22 w 40"/>
                  <a:gd name="T21" fmla="*/ 58 h 39"/>
                  <a:gd name="T22" fmla="*/ 2 w 40"/>
                  <a:gd name="T23" fmla="*/ 66 h 39"/>
                  <a:gd name="T24" fmla="*/ 0 w 40"/>
                  <a:gd name="T25" fmla="*/ 60 h 39"/>
                  <a:gd name="T26" fmla="*/ 45 w 40"/>
                  <a:gd name="T27" fmla="*/ 0 h 39"/>
                  <a:gd name="T28" fmla="*/ 51 w 40"/>
                  <a:gd name="T29" fmla="*/ 0 h 39"/>
                  <a:gd name="T30" fmla="*/ 51 w 40"/>
                  <a:gd name="T31" fmla="*/ 26 h 39"/>
                  <a:gd name="T32" fmla="*/ 69 w 40"/>
                  <a:gd name="T33" fmla="*/ 15 h 39"/>
                  <a:gd name="T34" fmla="*/ 73 w 40"/>
                  <a:gd name="T35" fmla="*/ 21 h 39"/>
                  <a:gd name="T36" fmla="*/ 51 w 40"/>
                  <a:gd name="T37" fmla="*/ 34 h 39"/>
                  <a:gd name="T38" fmla="*/ 51 w 40"/>
                  <a:gd name="T39" fmla="*/ 60 h 39"/>
                  <a:gd name="T40" fmla="*/ 56 w 40"/>
                  <a:gd name="T41" fmla="*/ 66 h 39"/>
                  <a:gd name="T42" fmla="*/ 62 w 40"/>
                  <a:gd name="T43" fmla="*/ 66 h 39"/>
                  <a:gd name="T44" fmla="*/ 68 w 40"/>
                  <a:gd name="T45" fmla="*/ 60 h 39"/>
                  <a:gd name="T46" fmla="*/ 69 w 40"/>
                  <a:gd name="T47" fmla="*/ 49 h 39"/>
                  <a:gd name="T48" fmla="*/ 75 w 40"/>
                  <a:gd name="T49" fmla="*/ 51 h 39"/>
                  <a:gd name="T50" fmla="*/ 73 w 40"/>
                  <a:gd name="T51" fmla="*/ 64 h 39"/>
                  <a:gd name="T52" fmla="*/ 64 w 40"/>
                  <a:gd name="T53" fmla="*/ 71 h 39"/>
                  <a:gd name="T54" fmla="*/ 54 w 40"/>
                  <a:gd name="T55" fmla="*/ 71 h 39"/>
                  <a:gd name="T56" fmla="*/ 45 w 40"/>
                  <a:gd name="T57" fmla="*/ 62 h 39"/>
                  <a:gd name="T58" fmla="*/ 45 w 40"/>
                  <a:gd name="T59" fmla="*/ 0 h 3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40"/>
                  <a:gd name="T91" fmla="*/ 0 h 39"/>
                  <a:gd name="T92" fmla="*/ 40 w 40"/>
                  <a:gd name="T93" fmla="*/ 39 h 39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40" h="39">
                    <a:moveTo>
                      <a:pt x="0" y="32"/>
                    </a:moveTo>
                    <a:cubicBezTo>
                      <a:pt x="4" y="31"/>
                      <a:pt x="8" y="30"/>
                      <a:pt x="12" y="28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0" y="32"/>
                      <a:pt x="6" y="33"/>
                      <a:pt x="1" y="35"/>
                    </a:cubicBezTo>
                    <a:lnTo>
                      <a:pt x="0" y="32"/>
                    </a:lnTo>
                    <a:close/>
                    <a:moveTo>
                      <a:pt x="24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31" y="12"/>
                      <a:pt x="34" y="10"/>
                      <a:pt x="37" y="8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6" y="13"/>
                      <a:pt x="32" y="15"/>
                      <a:pt x="27" y="18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4"/>
                      <a:pt x="28" y="35"/>
                      <a:pt x="30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5" y="35"/>
                      <a:pt x="36" y="34"/>
                      <a:pt x="36" y="32"/>
                    </a:cubicBezTo>
                    <a:cubicBezTo>
                      <a:pt x="36" y="31"/>
                      <a:pt x="37" y="28"/>
                      <a:pt x="37" y="26"/>
                    </a:cubicBezTo>
                    <a:cubicBezTo>
                      <a:pt x="38" y="26"/>
                      <a:pt x="39" y="27"/>
                      <a:pt x="40" y="27"/>
                    </a:cubicBezTo>
                    <a:cubicBezTo>
                      <a:pt x="40" y="30"/>
                      <a:pt x="40" y="32"/>
                      <a:pt x="39" y="34"/>
                    </a:cubicBezTo>
                    <a:cubicBezTo>
                      <a:pt x="39" y="37"/>
                      <a:pt x="37" y="38"/>
                      <a:pt x="34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6" y="38"/>
                      <a:pt x="24" y="36"/>
                      <a:pt x="24" y="33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5" name="Freeform 222"/>
              <p:cNvSpPr>
                <a:spLocks noEditPoints="1"/>
              </p:cNvSpPr>
              <p:nvPr/>
            </p:nvSpPr>
            <p:spPr bwMode="auto">
              <a:xfrm>
                <a:off x="5377" y="2327"/>
                <a:ext cx="75" cy="75"/>
              </a:xfrm>
              <a:custGeom>
                <a:avLst/>
                <a:gdLst>
                  <a:gd name="T0" fmla="*/ 0 w 40"/>
                  <a:gd name="T1" fmla="*/ 30 h 40"/>
                  <a:gd name="T2" fmla="*/ 36 w 40"/>
                  <a:gd name="T3" fmla="*/ 30 h 40"/>
                  <a:gd name="T4" fmla="*/ 36 w 40"/>
                  <a:gd name="T5" fmla="*/ 24 h 40"/>
                  <a:gd name="T6" fmla="*/ 15 w 40"/>
                  <a:gd name="T7" fmla="*/ 24 h 40"/>
                  <a:gd name="T8" fmla="*/ 15 w 40"/>
                  <a:gd name="T9" fmla="*/ 26 h 40"/>
                  <a:gd name="T10" fmla="*/ 9 w 40"/>
                  <a:gd name="T11" fmla="*/ 26 h 40"/>
                  <a:gd name="T12" fmla="*/ 9 w 40"/>
                  <a:gd name="T13" fmla="*/ 8 h 40"/>
                  <a:gd name="T14" fmla="*/ 36 w 40"/>
                  <a:gd name="T15" fmla="*/ 8 h 40"/>
                  <a:gd name="T16" fmla="*/ 36 w 40"/>
                  <a:gd name="T17" fmla="*/ 0 h 40"/>
                  <a:gd name="T18" fmla="*/ 41 w 40"/>
                  <a:gd name="T19" fmla="*/ 0 h 40"/>
                  <a:gd name="T20" fmla="*/ 41 w 40"/>
                  <a:gd name="T21" fmla="*/ 8 h 40"/>
                  <a:gd name="T22" fmla="*/ 66 w 40"/>
                  <a:gd name="T23" fmla="*/ 8 h 40"/>
                  <a:gd name="T24" fmla="*/ 66 w 40"/>
                  <a:gd name="T25" fmla="*/ 26 h 40"/>
                  <a:gd name="T26" fmla="*/ 60 w 40"/>
                  <a:gd name="T27" fmla="*/ 26 h 40"/>
                  <a:gd name="T28" fmla="*/ 60 w 40"/>
                  <a:gd name="T29" fmla="*/ 24 h 40"/>
                  <a:gd name="T30" fmla="*/ 41 w 40"/>
                  <a:gd name="T31" fmla="*/ 24 h 40"/>
                  <a:gd name="T32" fmla="*/ 41 w 40"/>
                  <a:gd name="T33" fmla="*/ 30 h 40"/>
                  <a:gd name="T34" fmla="*/ 75 w 40"/>
                  <a:gd name="T35" fmla="*/ 30 h 40"/>
                  <a:gd name="T36" fmla="*/ 75 w 40"/>
                  <a:gd name="T37" fmla="*/ 36 h 40"/>
                  <a:gd name="T38" fmla="*/ 0 w 40"/>
                  <a:gd name="T39" fmla="*/ 36 h 40"/>
                  <a:gd name="T40" fmla="*/ 0 w 40"/>
                  <a:gd name="T41" fmla="*/ 30 h 40"/>
                  <a:gd name="T42" fmla="*/ 41 w 40"/>
                  <a:gd name="T43" fmla="*/ 49 h 40"/>
                  <a:gd name="T44" fmla="*/ 39 w 40"/>
                  <a:gd name="T45" fmla="*/ 58 h 40"/>
                  <a:gd name="T46" fmla="*/ 71 w 40"/>
                  <a:gd name="T47" fmla="*/ 69 h 40"/>
                  <a:gd name="T48" fmla="*/ 68 w 40"/>
                  <a:gd name="T49" fmla="*/ 75 h 40"/>
                  <a:gd name="T50" fmla="*/ 38 w 40"/>
                  <a:gd name="T51" fmla="*/ 62 h 40"/>
                  <a:gd name="T52" fmla="*/ 6 w 40"/>
                  <a:gd name="T53" fmla="*/ 75 h 40"/>
                  <a:gd name="T54" fmla="*/ 4 w 40"/>
                  <a:gd name="T55" fmla="*/ 69 h 40"/>
                  <a:gd name="T56" fmla="*/ 32 w 40"/>
                  <a:gd name="T57" fmla="*/ 60 h 40"/>
                  <a:gd name="T58" fmla="*/ 36 w 40"/>
                  <a:gd name="T59" fmla="*/ 49 h 40"/>
                  <a:gd name="T60" fmla="*/ 41 w 40"/>
                  <a:gd name="T61" fmla="*/ 49 h 40"/>
                  <a:gd name="T62" fmla="*/ 11 w 40"/>
                  <a:gd name="T63" fmla="*/ 41 h 40"/>
                  <a:gd name="T64" fmla="*/ 64 w 40"/>
                  <a:gd name="T65" fmla="*/ 41 h 40"/>
                  <a:gd name="T66" fmla="*/ 64 w 40"/>
                  <a:gd name="T67" fmla="*/ 60 h 40"/>
                  <a:gd name="T68" fmla="*/ 58 w 40"/>
                  <a:gd name="T69" fmla="*/ 60 h 40"/>
                  <a:gd name="T70" fmla="*/ 58 w 40"/>
                  <a:gd name="T71" fmla="*/ 47 h 40"/>
                  <a:gd name="T72" fmla="*/ 17 w 40"/>
                  <a:gd name="T73" fmla="*/ 47 h 40"/>
                  <a:gd name="T74" fmla="*/ 17 w 40"/>
                  <a:gd name="T75" fmla="*/ 62 h 40"/>
                  <a:gd name="T76" fmla="*/ 11 w 40"/>
                  <a:gd name="T77" fmla="*/ 62 h 40"/>
                  <a:gd name="T78" fmla="*/ 11 w 40"/>
                  <a:gd name="T79" fmla="*/ 41 h 40"/>
                  <a:gd name="T80" fmla="*/ 15 w 40"/>
                  <a:gd name="T81" fmla="*/ 19 h 40"/>
                  <a:gd name="T82" fmla="*/ 36 w 40"/>
                  <a:gd name="T83" fmla="*/ 19 h 40"/>
                  <a:gd name="T84" fmla="*/ 36 w 40"/>
                  <a:gd name="T85" fmla="*/ 13 h 40"/>
                  <a:gd name="T86" fmla="*/ 15 w 40"/>
                  <a:gd name="T87" fmla="*/ 13 h 40"/>
                  <a:gd name="T88" fmla="*/ 15 w 40"/>
                  <a:gd name="T89" fmla="*/ 19 h 40"/>
                  <a:gd name="T90" fmla="*/ 60 w 40"/>
                  <a:gd name="T91" fmla="*/ 13 h 40"/>
                  <a:gd name="T92" fmla="*/ 41 w 40"/>
                  <a:gd name="T93" fmla="*/ 13 h 40"/>
                  <a:gd name="T94" fmla="*/ 41 w 40"/>
                  <a:gd name="T95" fmla="*/ 19 h 40"/>
                  <a:gd name="T96" fmla="*/ 60 w 40"/>
                  <a:gd name="T97" fmla="*/ 19 h 40"/>
                  <a:gd name="T98" fmla="*/ 60 w 40"/>
                  <a:gd name="T99" fmla="*/ 13 h 4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40"/>
                  <a:gd name="T151" fmla="*/ 0 h 40"/>
                  <a:gd name="T152" fmla="*/ 40 w 40"/>
                  <a:gd name="T153" fmla="*/ 40 h 4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40" h="40">
                    <a:moveTo>
                      <a:pt x="0" y="16"/>
                    </a:move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40" y="19"/>
                      <a:pt x="40" y="19"/>
                      <a:pt x="40" y="19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0" y="16"/>
                    </a:lnTo>
                    <a:close/>
                    <a:moveTo>
                      <a:pt x="22" y="26"/>
                    </a:moveTo>
                    <a:cubicBezTo>
                      <a:pt x="22" y="28"/>
                      <a:pt x="22" y="29"/>
                      <a:pt x="21" y="31"/>
                    </a:cubicBezTo>
                    <a:cubicBezTo>
                      <a:pt x="27" y="33"/>
                      <a:pt x="33" y="35"/>
                      <a:pt x="38" y="37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1" y="38"/>
                      <a:pt x="26" y="35"/>
                      <a:pt x="20" y="33"/>
                    </a:cubicBezTo>
                    <a:cubicBezTo>
                      <a:pt x="18" y="36"/>
                      <a:pt x="12" y="39"/>
                      <a:pt x="3" y="40"/>
                    </a:cubicBezTo>
                    <a:cubicBezTo>
                      <a:pt x="3" y="38"/>
                      <a:pt x="2" y="37"/>
                      <a:pt x="2" y="37"/>
                    </a:cubicBezTo>
                    <a:cubicBezTo>
                      <a:pt x="10" y="36"/>
                      <a:pt x="15" y="34"/>
                      <a:pt x="17" y="32"/>
                    </a:cubicBezTo>
                    <a:cubicBezTo>
                      <a:pt x="18" y="31"/>
                      <a:pt x="19" y="29"/>
                      <a:pt x="19" y="26"/>
                    </a:cubicBezTo>
                    <a:lnTo>
                      <a:pt x="22" y="26"/>
                    </a:lnTo>
                    <a:close/>
                    <a:moveTo>
                      <a:pt x="6" y="22"/>
                    </a:move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3"/>
                      <a:pt x="6" y="33"/>
                      <a:pt x="6" y="33"/>
                    </a:cubicBezTo>
                    <a:lnTo>
                      <a:pt x="6" y="22"/>
                    </a:lnTo>
                    <a:close/>
                    <a:moveTo>
                      <a:pt x="8" y="10"/>
                    </a:move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8" y="7"/>
                      <a:pt x="8" y="7"/>
                      <a:pt x="8" y="7"/>
                    </a:cubicBezTo>
                    <a:lnTo>
                      <a:pt x="8" y="10"/>
                    </a:lnTo>
                    <a:close/>
                    <a:moveTo>
                      <a:pt x="32" y="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32" y="10"/>
                      <a:pt x="32" y="10"/>
                      <a:pt x="32" y="10"/>
                    </a:cubicBezTo>
                    <a:lnTo>
                      <a:pt x="32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6" name="Freeform 223"/>
              <p:cNvSpPr>
                <a:spLocks noEditPoints="1"/>
              </p:cNvSpPr>
              <p:nvPr/>
            </p:nvSpPr>
            <p:spPr bwMode="auto">
              <a:xfrm>
                <a:off x="5454" y="2329"/>
                <a:ext cx="70" cy="71"/>
              </a:xfrm>
              <a:custGeom>
                <a:avLst/>
                <a:gdLst>
                  <a:gd name="T0" fmla="*/ 8 w 37"/>
                  <a:gd name="T1" fmla="*/ 19 h 38"/>
                  <a:gd name="T2" fmla="*/ 13 w 37"/>
                  <a:gd name="T3" fmla="*/ 21 h 38"/>
                  <a:gd name="T4" fmla="*/ 6 w 37"/>
                  <a:gd name="T5" fmla="*/ 41 h 38"/>
                  <a:gd name="T6" fmla="*/ 0 w 37"/>
                  <a:gd name="T7" fmla="*/ 39 h 38"/>
                  <a:gd name="T8" fmla="*/ 8 w 37"/>
                  <a:gd name="T9" fmla="*/ 19 h 38"/>
                  <a:gd name="T10" fmla="*/ 15 w 37"/>
                  <a:gd name="T11" fmla="*/ 0 h 38"/>
                  <a:gd name="T12" fmla="*/ 23 w 37"/>
                  <a:gd name="T13" fmla="*/ 0 h 38"/>
                  <a:gd name="T14" fmla="*/ 23 w 37"/>
                  <a:gd name="T15" fmla="*/ 30 h 38"/>
                  <a:gd name="T16" fmla="*/ 8 w 37"/>
                  <a:gd name="T17" fmla="*/ 71 h 38"/>
                  <a:gd name="T18" fmla="*/ 2 w 37"/>
                  <a:gd name="T19" fmla="*/ 67 h 38"/>
                  <a:gd name="T20" fmla="*/ 15 w 37"/>
                  <a:gd name="T21" fmla="*/ 28 h 38"/>
                  <a:gd name="T22" fmla="*/ 15 w 37"/>
                  <a:gd name="T23" fmla="*/ 0 h 38"/>
                  <a:gd name="T24" fmla="*/ 25 w 37"/>
                  <a:gd name="T25" fmla="*/ 22 h 38"/>
                  <a:gd name="T26" fmla="*/ 30 w 37"/>
                  <a:gd name="T27" fmla="*/ 21 h 38"/>
                  <a:gd name="T28" fmla="*/ 36 w 37"/>
                  <a:gd name="T29" fmla="*/ 37 h 38"/>
                  <a:gd name="T30" fmla="*/ 30 w 37"/>
                  <a:gd name="T31" fmla="*/ 39 h 38"/>
                  <a:gd name="T32" fmla="*/ 25 w 37"/>
                  <a:gd name="T33" fmla="*/ 22 h 38"/>
                  <a:gd name="T34" fmla="*/ 40 w 37"/>
                  <a:gd name="T35" fmla="*/ 0 h 38"/>
                  <a:gd name="T36" fmla="*/ 45 w 37"/>
                  <a:gd name="T37" fmla="*/ 0 h 38"/>
                  <a:gd name="T38" fmla="*/ 45 w 37"/>
                  <a:gd name="T39" fmla="*/ 69 h 38"/>
                  <a:gd name="T40" fmla="*/ 40 w 37"/>
                  <a:gd name="T41" fmla="*/ 69 h 38"/>
                  <a:gd name="T42" fmla="*/ 40 w 37"/>
                  <a:gd name="T43" fmla="*/ 0 h 38"/>
                  <a:gd name="T44" fmla="*/ 49 w 37"/>
                  <a:gd name="T45" fmla="*/ 22 h 38"/>
                  <a:gd name="T46" fmla="*/ 53 w 37"/>
                  <a:gd name="T47" fmla="*/ 21 h 38"/>
                  <a:gd name="T48" fmla="*/ 61 w 37"/>
                  <a:gd name="T49" fmla="*/ 37 h 38"/>
                  <a:gd name="T50" fmla="*/ 55 w 37"/>
                  <a:gd name="T51" fmla="*/ 39 h 38"/>
                  <a:gd name="T52" fmla="*/ 49 w 37"/>
                  <a:gd name="T53" fmla="*/ 22 h 38"/>
                  <a:gd name="T54" fmla="*/ 64 w 37"/>
                  <a:gd name="T55" fmla="*/ 0 h 38"/>
                  <a:gd name="T56" fmla="*/ 70 w 37"/>
                  <a:gd name="T57" fmla="*/ 0 h 38"/>
                  <a:gd name="T58" fmla="*/ 70 w 37"/>
                  <a:gd name="T59" fmla="*/ 71 h 38"/>
                  <a:gd name="T60" fmla="*/ 64 w 37"/>
                  <a:gd name="T61" fmla="*/ 71 h 38"/>
                  <a:gd name="T62" fmla="*/ 64 w 37"/>
                  <a:gd name="T63" fmla="*/ 0 h 3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7"/>
                  <a:gd name="T97" fmla="*/ 0 h 38"/>
                  <a:gd name="T98" fmla="*/ 37 w 37"/>
                  <a:gd name="T99" fmla="*/ 38 h 3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7" h="38">
                    <a:moveTo>
                      <a:pt x="4" y="10"/>
                    </a:moveTo>
                    <a:cubicBezTo>
                      <a:pt x="7" y="11"/>
                      <a:pt x="7" y="11"/>
                      <a:pt x="7" y="11"/>
                    </a:cubicBezTo>
                    <a:cubicBezTo>
                      <a:pt x="6" y="15"/>
                      <a:pt x="4" y="19"/>
                      <a:pt x="3" y="22"/>
                    </a:cubicBezTo>
                    <a:cubicBezTo>
                      <a:pt x="2" y="22"/>
                      <a:pt x="1" y="22"/>
                      <a:pt x="0" y="21"/>
                    </a:cubicBezTo>
                    <a:cubicBezTo>
                      <a:pt x="2" y="18"/>
                      <a:pt x="3" y="14"/>
                      <a:pt x="4" y="10"/>
                    </a:cubicBezTo>
                    <a:close/>
                    <a:moveTo>
                      <a:pt x="8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26"/>
                      <a:pt x="9" y="34"/>
                      <a:pt x="4" y="38"/>
                    </a:cubicBezTo>
                    <a:cubicBezTo>
                      <a:pt x="3" y="38"/>
                      <a:pt x="2" y="37"/>
                      <a:pt x="1" y="36"/>
                    </a:cubicBezTo>
                    <a:cubicBezTo>
                      <a:pt x="6" y="32"/>
                      <a:pt x="8" y="25"/>
                      <a:pt x="8" y="15"/>
                    </a:cubicBezTo>
                    <a:lnTo>
                      <a:pt x="8" y="0"/>
                    </a:lnTo>
                    <a:close/>
                    <a:moveTo>
                      <a:pt x="13" y="12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4"/>
                      <a:pt x="18" y="17"/>
                      <a:pt x="19" y="20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18"/>
                      <a:pt x="14" y="15"/>
                      <a:pt x="13" y="12"/>
                    </a:cubicBezTo>
                    <a:close/>
                    <a:moveTo>
                      <a:pt x="2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1" y="37"/>
                      <a:pt x="21" y="37"/>
                      <a:pt x="21" y="37"/>
                    </a:cubicBezTo>
                    <a:lnTo>
                      <a:pt x="21" y="0"/>
                    </a:lnTo>
                    <a:close/>
                    <a:moveTo>
                      <a:pt x="26" y="12"/>
                    </a:moveTo>
                    <a:cubicBezTo>
                      <a:pt x="28" y="11"/>
                      <a:pt x="28" y="11"/>
                      <a:pt x="28" y="11"/>
                    </a:cubicBezTo>
                    <a:cubicBezTo>
                      <a:pt x="30" y="14"/>
                      <a:pt x="31" y="17"/>
                      <a:pt x="32" y="20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28" y="18"/>
                      <a:pt x="27" y="15"/>
                      <a:pt x="26" y="12"/>
                    </a:cubicBezTo>
                    <a:close/>
                    <a:moveTo>
                      <a:pt x="34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4" y="38"/>
                      <a:pt x="34" y="38"/>
                      <a:pt x="34" y="38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7" name="Freeform 224"/>
              <p:cNvSpPr>
                <a:spLocks noEditPoints="1"/>
              </p:cNvSpPr>
              <p:nvPr/>
            </p:nvSpPr>
            <p:spPr bwMode="auto">
              <a:xfrm>
                <a:off x="4955" y="2530"/>
                <a:ext cx="75" cy="68"/>
              </a:xfrm>
              <a:custGeom>
                <a:avLst/>
                <a:gdLst>
                  <a:gd name="T0" fmla="*/ 49 w 40"/>
                  <a:gd name="T1" fmla="*/ 36 h 36"/>
                  <a:gd name="T2" fmla="*/ 71 w 40"/>
                  <a:gd name="T3" fmla="*/ 64 h 36"/>
                  <a:gd name="T4" fmla="*/ 66 w 40"/>
                  <a:gd name="T5" fmla="*/ 68 h 36"/>
                  <a:gd name="T6" fmla="*/ 60 w 40"/>
                  <a:gd name="T7" fmla="*/ 60 h 36"/>
                  <a:gd name="T8" fmla="*/ 15 w 40"/>
                  <a:gd name="T9" fmla="*/ 62 h 36"/>
                  <a:gd name="T10" fmla="*/ 8 w 40"/>
                  <a:gd name="T11" fmla="*/ 64 h 36"/>
                  <a:gd name="T12" fmla="*/ 6 w 40"/>
                  <a:gd name="T13" fmla="*/ 57 h 36"/>
                  <a:gd name="T14" fmla="*/ 13 w 40"/>
                  <a:gd name="T15" fmla="*/ 51 h 36"/>
                  <a:gd name="T16" fmla="*/ 28 w 40"/>
                  <a:gd name="T17" fmla="*/ 30 h 36"/>
                  <a:gd name="T18" fmla="*/ 0 w 40"/>
                  <a:gd name="T19" fmla="*/ 30 h 36"/>
                  <a:gd name="T20" fmla="*/ 0 w 40"/>
                  <a:gd name="T21" fmla="*/ 25 h 36"/>
                  <a:gd name="T22" fmla="*/ 75 w 40"/>
                  <a:gd name="T23" fmla="*/ 25 h 36"/>
                  <a:gd name="T24" fmla="*/ 75 w 40"/>
                  <a:gd name="T25" fmla="*/ 30 h 36"/>
                  <a:gd name="T26" fmla="*/ 36 w 40"/>
                  <a:gd name="T27" fmla="*/ 30 h 36"/>
                  <a:gd name="T28" fmla="*/ 17 w 40"/>
                  <a:gd name="T29" fmla="*/ 57 h 36"/>
                  <a:gd name="T30" fmla="*/ 56 w 40"/>
                  <a:gd name="T31" fmla="*/ 55 h 36"/>
                  <a:gd name="T32" fmla="*/ 45 w 40"/>
                  <a:gd name="T33" fmla="*/ 40 h 36"/>
                  <a:gd name="T34" fmla="*/ 49 w 40"/>
                  <a:gd name="T35" fmla="*/ 36 h 36"/>
                  <a:gd name="T36" fmla="*/ 8 w 40"/>
                  <a:gd name="T37" fmla="*/ 0 h 36"/>
                  <a:gd name="T38" fmla="*/ 68 w 40"/>
                  <a:gd name="T39" fmla="*/ 0 h 36"/>
                  <a:gd name="T40" fmla="*/ 68 w 40"/>
                  <a:gd name="T41" fmla="*/ 6 h 36"/>
                  <a:gd name="T42" fmla="*/ 8 w 40"/>
                  <a:gd name="T43" fmla="*/ 6 h 36"/>
                  <a:gd name="T44" fmla="*/ 8 w 40"/>
                  <a:gd name="T45" fmla="*/ 0 h 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40"/>
                  <a:gd name="T70" fmla="*/ 0 h 36"/>
                  <a:gd name="T71" fmla="*/ 40 w 40"/>
                  <a:gd name="T72" fmla="*/ 36 h 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40" h="36">
                    <a:moveTo>
                      <a:pt x="26" y="19"/>
                    </a:moveTo>
                    <a:cubicBezTo>
                      <a:pt x="30" y="24"/>
                      <a:pt x="34" y="29"/>
                      <a:pt x="38" y="34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4" y="35"/>
                      <a:pt x="33" y="33"/>
                      <a:pt x="32" y="32"/>
                    </a:cubicBezTo>
                    <a:cubicBezTo>
                      <a:pt x="22" y="32"/>
                      <a:pt x="14" y="33"/>
                      <a:pt x="8" y="33"/>
                    </a:cubicBezTo>
                    <a:cubicBezTo>
                      <a:pt x="7" y="33"/>
                      <a:pt x="5" y="33"/>
                      <a:pt x="4" y="34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4" y="29"/>
                      <a:pt x="6" y="28"/>
                      <a:pt x="7" y="27"/>
                    </a:cubicBezTo>
                    <a:cubicBezTo>
                      <a:pt x="10" y="23"/>
                      <a:pt x="12" y="20"/>
                      <a:pt x="15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5" y="22"/>
                      <a:pt x="12" y="26"/>
                      <a:pt x="9" y="30"/>
                    </a:cubicBezTo>
                    <a:cubicBezTo>
                      <a:pt x="18" y="30"/>
                      <a:pt x="25" y="29"/>
                      <a:pt x="30" y="29"/>
                    </a:cubicBezTo>
                    <a:cubicBezTo>
                      <a:pt x="28" y="26"/>
                      <a:pt x="26" y="24"/>
                      <a:pt x="24" y="21"/>
                    </a:cubicBezTo>
                    <a:lnTo>
                      <a:pt x="26" y="19"/>
                    </a:lnTo>
                    <a:close/>
                    <a:moveTo>
                      <a:pt x="4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" y="3"/>
                      <a:pt x="4" y="3"/>
                      <a:pt x="4" y="3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8" name="Freeform 225"/>
              <p:cNvSpPr>
                <a:spLocks noEditPoints="1"/>
              </p:cNvSpPr>
              <p:nvPr/>
            </p:nvSpPr>
            <p:spPr bwMode="auto">
              <a:xfrm>
                <a:off x="5034" y="2526"/>
                <a:ext cx="73" cy="74"/>
              </a:xfrm>
              <a:custGeom>
                <a:avLst/>
                <a:gdLst>
                  <a:gd name="T0" fmla="*/ 0 w 39"/>
                  <a:gd name="T1" fmla="*/ 8 h 39"/>
                  <a:gd name="T2" fmla="*/ 34 w 39"/>
                  <a:gd name="T3" fmla="*/ 8 h 39"/>
                  <a:gd name="T4" fmla="*/ 34 w 39"/>
                  <a:gd name="T5" fmla="*/ 0 h 39"/>
                  <a:gd name="T6" fmla="*/ 39 w 39"/>
                  <a:gd name="T7" fmla="*/ 0 h 39"/>
                  <a:gd name="T8" fmla="*/ 39 w 39"/>
                  <a:gd name="T9" fmla="*/ 8 h 39"/>
                  <a:gd name="T10" fmla="*/ 73 w 39"/>
                  <a:gd name="T11" fmla="*/ 8 h 39"/>
                  <a:gd name="T12" fmla="*/ 73 w 39"/>
                  <a:gd name="T13" fmla="*/ 13 h 39"/>
                  <a:gd name="T14" fmla="*/ 39 w 39"/>
                  <a:gd name="T15" fmla="*/ 13 h 39"/>
                  <a:gd name="T16" fmla="*/ 39 w 39"/>
                  <a:gd name="T17" fmla="*/ 21 h 39"/>
                  <a:gd name="T18" fmla="*/ 67 w 39"/>
                  <a:gd name="T19" fmla="*/ 21 h 39"/>
                  <a:gd name="T20" fmla="*/ 67 w 39"/>
                  <a:gd name="T21" fmla="*/ 65 h 39"/>
                  <a:gd name="T22" fmla="*/ 60 w 39"/>
                  <a:gd name="T23" fmla="*/ 74 h 39"/>
                  <a:gd name="T24" fmla="*/ 47 w 39"/>
                  <a:gd name="T25" fmla="*/ 74 h 39"/>
                  <a:gd name="T26" fmla="*/ 45 w 39"/>
                  <a:gd name="T27" fmla="*/ 66 h 39"/>
                  <a:gd name="T28" fmla="*/ 58 w 39"/>
                  <a:gd name="T29" fmla="*/ 68 h 39"/>
                  <a:gd name="T30" fmla="*/ 62 w 39"/>
                  <a:gd name="T31" fmla="*/ 63 h 39"/>
                  <a:gd name="T32" fmla="*/ 62 w 39"/>
                  <a:gd name="T33" fmla="*/ 27 h 39"/>
                  <a:gd name="T34" fmla="*/ 9 w 39"/>
                  <a:gd name="T35" fmla="*/ 27 h 39"/>
                  <a:gd name="T36" fmla="*/ 9 w 39"/>
                  <a:gd name="T37" fmla="*/ 74 h 39"/>
                  <a:gd name="T38" fmla="*/ 4 w 39"/>
                  <a:gd name="T39" fmla="*/ 74 h 39"/>
                  <a:gd name="T40" fmla="*/ 4 w 39"/>
                  <a:gd name="T41" fmla="*/ 21 h 39"/>
                  <a:gd name="T42" fmla="*/ 34 w 39"/>
                  <a:gd name="T43" fmla="*/ 21 h 39"/>
                  <a:gd name="T44" fmla="*/ 34 w 39"/>
                  <a:gd name="T45" fmla="*/ 13 h 39"/>
                  <a:gd name="T46" fmla="*/ 0 w 39"/>
                  <a:gd name="T47" fmla="*/ 13 h 39"/>
                  <a:gd name="T48" fmla="*/ 0 w 39"/>
                  <a:gd name="T49" fmla="*/ 8 h 39"/>
                  <a:gd name="T50" fmla="*/ 13 w 39"/>
                  <a:gd name="T51" fmla="*/ 53 h 39"/>
                  <a:gd name="T52" fmla="*/ 34 w 39"/>
                  <a:gd name="T53" fmla="*/ 53 h 39"/>
                  <a:gd name="T54" fmla="*/ 34 w 39"/>
                  <a:gd name="T55" fmla="*/ 44 h 39"/>
                  <a:gd name="T56" fmla="*/ 15 w 39"/>
                  <a:gd name="T57" fmla="*/ 44 h 39"/>
                  <a:gd name="T58" fmla="*/ 15 w 39"/>
                  <a:gd name="T59" fmla="*/ 40 h 39"/>
                  <a:gd name="T60" fmla="*/ 39 w 39"/>
                  <a:gd name="T61" fmla="*/ 40 h 39"/>
                  <a:gd name="T62" fmla="*/ 47 w 39"/>
                  <a:gd name="T63" fmla="*/ 27 h 39"/>
                  <a:gd name="T64" fmla="*/ 52 w 39"/>
                  <a:gd name="T65" fmla="*/ 30 h 39"/>
                  <a:gd name="T66" fmla="*/ 45 w 39"/>
                  <a:gd name="T67" fmla="*/ 40 h 39"/>
                  <a:gd name="T68" fmla="*/ 56 w 39"/>
                  <a:gd name="T69" fmla="*/ 40 h 39"/>
                  <a:gd name="T70" fmla="*/ 56 w 39"/>
                  <a:gd name="T71" fmla="*/ 44 h 39"/>
                  <a:gd name="T72" fmla="*/ 39 w 39"/>
                  <a:gd name="T73" fmla="*/ 44 h 39"/>
                  <a:gd name="T74" fmla="*/ 39 w 39"/>
                  <a:gd name="T75" fmla="*/ 53 h 39"/>
                  <a:gd name="T76" fmla="*/ 60 w 39"/>
                  <a:gd name="T77" fmla="*/ 53 h 39"/>
                  <a:gd name="T78" fmla="*/ 60 w 39"/>
                  <a:gd name="T79" fmla="*/ 57 h 39"/>
                  <a:gd name="T80" fmla="*/ 39 w 39"/>
                  <a:gd name="T81" fmla="*/ 57 h 39"/>
                  <a:gd name="T82" fmla="*/ 39 w 39"/>
                  <a:gd name="T83" fmla="*/ 72 h 39"/>
                  <a:gd name="T84" fmla="*/ 34 w 39"/>
                  <a:gd name="T85" fmla="*/ 72 h 39"/>
                  <a:gd name="T86" fmla="*/ 34 w 39"/>
                  <a:gd name="T87" fmla="*/ 57 h 39"/>
                  <a:gd name="T88" fmla="*/ 13 w 39"/>
                  <a:gd name="T89" fmla="*/ 57 h 39"/>
                  <a:gd name="T90" fmla="*/ 13 w 39"/>
                  <a:gd name="T91" fmla="*/ 53 h 39"/>
                  <a:gd name="T92" fmla="*/ 21 w 39"/>
                  <a:gd name="T93" fmla="*/ 30 h 39"/>
                  <a:gd name="T94" fmla="*/ 24 w 39"/>
                  <a:gd name="T95" fmla="*/ 27 h 39"/>
                  <a:gd name="T96" fmla="*/ 32 w 39"/>
                  <a:gd name="T97" fmla="*/ 36 h 39"/>
                  <a:gd name="T98" fmla="*/ 26 w 39"/>
                  <a:gd name="T99" fmla="*/ 40 h 39"/>
                  <a:gd name="T100" fmla="*/ 21 w 39"/>
                  <a:gd name="T101" fmla="*/ 30 h 3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9"/>
                  <a:gd name="T154" fmla="*/ 0 h 39"/>
                  <a:gd name="T155" fmla="*/ 39 w 39"/>
                  <a:gd name="T156" fmla="*/ 39 h 3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9" h="39">
                    <a:moveTo>
                      <a:pt x="0" y="4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7"/>
                      <a:pt x="35" y="39"/>
                      <a:pt x="32" y="39"/>
                    </a:cubicBezTo>
                    <a:cubicBezTo>
                      <a:pt x="30" y="39"/>
                      <a:pt x="28" y="39"/>
                      <a:pt x="25" y="39"/>
                    </a:cubicBezTo>
                    <a:cubicBezTo>
                      <a:pt x="25" y="38"/>
                      <a:pt x="25" y="37"/>
                      <a:pt x="24" y="35"/>
                    </a:cubicBezTo>
                    <a:cubicBezTo>
                      <a:pt x="27" y="36"/>
                      <a:pt x="29" y="36"/>
                      <a:pt x="31" y="36"/>
                    </a:cubicBezTo>
                    <a:cubicBezTo>
                      <a:pt x="32" y="36"/>
                      <a:pt x="33" y="35"/>
                      <a:pt x="33" y="33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0" y="7"/>
                      <a:pt x="0" y="7"/>
                      <a:pt x="0" y="7"/>
                    </a:cubicBezTo>
                    <a:lnTo>
                      <a:pt x="0" y="4"/>
                    </a:lnTo>
                    <a:close/>
                    <a:moveTo>
                      <a:pt x="7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19"/>
                      <a:pt x="23" y="17"/>
                      <a:pt x="25" y="14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8"/>
                      <a:pt x="25" y="19"/>
                      <a:pt x="24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7" y="30"/>
                      <a:pt x="7" y="30"/>
                      <a:pt x="7" y="30"/>
                    </a:cubicBezTo>
                    <a:lnTo>
                      <a:pt x="7" y="28"/>
                    </a:lnTo>
                    <a:close/>
                    <a:moveTo>
                      <a:pt x="11" y="16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15" y="16"/>
                      <a:pt x="16" y="17"/>
                      <a:pt x="17" y="19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19"/>
                      <a:pt x="12" y="18"/>
                      <a:pt x="11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9" name="Freeform 226"/>
              <p:cNvSpPr>
                <a:spLocks noEditPoints="1"/>
              </p:cNvSpPr>
              <p:nvPr/>
            </p:nvSpPr>
            <p:spPr bwMode="auto">
              <a:xfrm>
                <a:off x="5013" y="2004"/>
                <a:ext cx="99" cy="103"/>
              </a:xfrm>
              <a:custGeom>
                <a:avLst/>
                <a:gdLst>
                  <a:gd name="T0" fmla="*/ 0 w 53"/>
                  <a:gd name="T1" fmla="*/ 0 h 55"/>
                  <a:gd name="T2" fmla="*/ 99 w 53"/>
                  <a:gd name="T3" fmla="*/ 0 h 55"/>
                  <a:gd name="T4" fmla="*/ 99 w 53"/>
                  <a:gd name="T5" fmla="*/ 103 h 55"/>
                  <a:gd name="T6" fmla="*/ 88 w 53"/>
                  <a:gd name="T7" fmla="*/ 103 h 55"/>
                  <a:gd name="T8" fmla="*/ 88 w 53"/>
                  <a:gd name="T9" fmla="*/ 97 h 55"/>
                  <a:gd name="T10" fmla="*/ 9 w 53"/>
                  <a:gd name="T11" fmla="*/ 97 h 55"/>
                  <a:gd name="T12" fmla="*/ 9 w 53"/>
                  <a:gd name="T13" fmla="*/ 103 h 55"/>
                  <a:gd name="T14" fmla="*/ 0 w 53"/>
                  <a:gd name="T15" fmla="*/ 103 h 55"/>
                  <a:gd name="T16" fmla="*/ 0 w 53"/>
                  <a:gd name="T17" fmla="*/ 0 h 55"/>
                  <a:gd name="T18" fmla="*/ 73 w 53"/>
                  <a:gd name="T19" fmla="*/ 56 h 55"/>
                  <a:gd name="T20" fmla="*/ 88 w 53"/>
                  <a:gd name="T21" fmla="*/ 56 h 55"/>
                  <a:gd name="T22" fmla="*/ 86 w 53"/>
                  <a:gd name="T23" fmla="*/ 66 h 55"/>
                  <a:gd name="T24" fmla="*/ 73 w 53"/>
                  <a:gd name="T25" fmla="*/ 66 h 55"/>
                  <a:gd name="T26" fmla="*/ 58 w 53"/>
                  <a:gd name="T27" fmla="*/ 52 h 55"/>
                  <a:gd name="T28" fmla="*/ 58 w 53"/>
                  <a:gd name="T29" fmla="*/ 9 h 55"/>
                  <a:gd name="T30" fmla="*/ 41 w 53"/>
                  <a:gd name="T31" fmla="*/ 9 h 55"/>
                  <a:gd name="T32" fmla="*/ 37 w 53"/>
                  <a:gd name="T33" fmla="*/ 51 h 55"/>
                  <a:gd name="T34" fmla="*/ 17 w 53"/>
                  <a:gd name="T35" fmla="*/ 75 h 55"/>
                  <a:gd name="T36" fmla="*/ 9 w 53"/>
                  <a:gd name="T37" fmla="*/ 67 h 55"/>
                  <a:gd name="T38" fmla="*/ 28 w 53"/>
                  <a:gd name="T39" fmla="*/ 47 h 55"/>
                  <a:gd name="T40" fmla="*/ 32 w 53"/>
                  <a:gd name="T41" fmla="*/ 9 h 55"/>
                  <a:gd name="T42" fmla="*/ 9 w 53"/>
                  <a:gd name="T43" fmla="*/ 9 h 55"/>
                  <a:gd name="T44" fmla="*/ 9 w 53"/>
                  <a:gd name="T45" fmla="*/ 88 h 55"/>
                  <a:gd name="T46" fmla="*/ 88 w 53"/>
                  <a:gd name="T47" fmla="*/ 88 h 55"/>
                  <a:gd name="T48" fmla="*/ 88 w 53"/>
                  <a:gd name="T49" fmla="*/ 9 h 55"/>
                  <a:gd name="T50" fmla="*/ 67 w 53"/>
                  <a:gd name="T51" fmla="*/ 9 h 55"/>
                  <a:gd name="T52" fmla="*/ 67 w 53"/>
                  <a:gd name="T53" fmla="*/ 51 h 55"/>
                  <a:gd name="T54" fmla="*/ 73 w 53"/>
                  <a:gd name="T55" fmla="*/ 56 h 5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53"/>
                  <a:gd name="T85" fmla="*/ 0 h 55"/>
                  <a:gd name="T86" fmla="*/ 53 w 53"/>
                  <a:gd name="T87" fmla="*/ 55 h 55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53" h="55">
                    <a:moveTo>
                      <a:pt x="0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7" y="52"/>
                      <a:pt x="47" y="52"/>
                      <a:pt x="47" y="52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0"/>
                    </a:lnTo>
                    <a:close/>
                    <a:moveTo>
                      <a:pt x="39" y="30"/>
                    </a:moveTo>
                    <a:cubicBezTo>
                      <a:pt x="41" y="30"/>
                      <a:pt x="44" y="30"/>
                      <a:pt x="47" y="30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33" y="35"/>
                      <a:pt x="31" y="33"/>
                      <a:pt x="31" y="28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16"/>
                      <a:pt x="21" y="24"/>
                      <a:pt x="20" y="27"/>
                    </a:cubicBezTo>
                    <a:cubicBezTo>
                      <a:pt x="18" y="32"/>
                      <a:pt x="15" y="36"/>
                      <a:pt x="9" y="40"/>
                    </a:cubicBezTo>
                    <a:cubicBezTo>
                      <a:pt x="8" y="39"/>
                      <a:pt x="7" y="37"/>
                      <a:pt x="5" y="36"/>
                    </a:cubicBezTo>
                    <a:cubicBezTo>
                      <a:pt x="11" y="33"/>
                      <a:pt x="14" y="29"/>
                      <a:pt x="15" y="25"/>
                    </a:cubicBezTo>
                    <a:cubicBezTo>
                      <a:pt x="16" y="23"/>
                      <a:pt x="17" y="16"/>
                      <a:pt x="1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9"/>
                      <a:pt x="37" y="30"/>
                      <a:pt x="39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0" name="Freeform 227"/>
              <p:cNvSpPr>
                <a:spLocks noEditPoints="1"/>
              </p:cNvSpPr>
              <p:nvPr/>
            </p:nvSpPr>
            <p:spPr bwMode="auto">
              <a:xfrm>
                <a:off x="5122" y="1996"/>
                <a:ext cx="103" cy="113"/>
              </a:xfrm>
              <a:custGeom>
                <a:avLst/>
                <a:gdLst>
                  <a:gd name="T0" fmla="*/ 19 w 55"/>
                  <a:gd name="T1" fmla="*/ 0 h 60"/>
                  <a:gd name="T2" fmla="*/ 28 w 55"/>
                  <a:gd name="T3" fmla="*/ 0 h 60"/>
                  <a:gd name="T4" fmla="*/ 28 w 55"/>
                  <a:gd name="T5" fmla="*/ 38 h 60"/>
                  <a:gd name="T6" fmla="*/ 24 w 55"/>
                  <a:gd name="T7" fmla="*/ 85 h 60"/>
                  <a:gd name="T8" fmla="*/ 6 w 55"/>
                  <a:gd name="T9" fmla="*/ 113 h 60"/>
                  <a:gd name="T10" fmla="*/ 0 w 55"/>
                  <a:gd name="T11" fmla="*/ 104 h 60"/>
                  <a:gd name="T12" fmla="*/ 15 w 55"/>
                  <a:gd name="T13" fmla="*/ 79 h 60"/>
                  <a:gd name="T14" fmla="*/ 19 w 55"/>
                  <a:gd name="T15" fmla="*/ 38 h 60"/>
                  <a:gd name="T16" fmla="*/ 19 w 55"/>
                  <a:gd name="T17" fmla="*/ 0 h 60"/>
                  <a:gd name="T18" fmla="*/ 56 w 55"/>
                  <a:gd name="T19" fmla="*/ 6 h 60"/>
                  <a:gd name="T20" fmla="*/ 66 w 55"/>
                  <a:gd name="T21" fmla="*/ 6 h 60"/>
                  <a:gd name="T22" fmla="*/ 66 w 55"/>
                  <a:gd name="T23" fmla="*/ 104 h 60"/>
                  <a:gd name="T24" fmla="*/ 56 w 55"/>
                  <a:gd name="T25" fmla="*/ 104 h 60"/>
                  <a:gd name="T26" fmla="*/ 56 w 55"/>
                  <a:gd name="T27" fmla="*/ 6 h 60"/>
                  <a:gd name="T28" fmla="*/ 94 w 55"/>
                  <a:gd name="T29" fmla="*/ 0 h 60"/>
                  <a:gd name="T30" fmla="*/ 103 w 55"/>
                  <a:gd name="T31" fmla="*/ 0 h 60"/>
                  <a:gd name="T32" fmla="*/ 103 w 55"/>
                  <a:gd name="T33" fmla="*/ 111 h 60"/>
                  <a:gd name="T34" fmla="*/ 94 w 55"/>
                  <a:gd name="T35" fmla="*/ 111 h 60"/>
                  <a:gd name="T36" fmla="*/ 94 w 55"/>
                  <a:gd name="T37" fmla="*/ 0 h 6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60"/>
                  <a:gd name="T59" fmla="*/ 55 w 55"/>
                  <a:gd name="T60" fmla="*/ 60 h 6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60">
                    <a:moveTo>
                      <a:pt x="10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31"/>
                      <a:pt x="14" y="39"/>
                      <a:pt x="13" y="45"/>
                    </a:cubicBezTo>
                    <a:cubicBezTo>
                      <a:pt x="11" y="50"/>
                      <a:pt x="8" y="55"/>
                      <a:pt x="3" y="60"/>
                    </a:cubicBezTo>
                    <a:cubicBezTo>
                      <a:pt x="2" y="58"/>
                      <a:pt x="1" y="57"/>
                      <a:pt x="0" y="55"/>
                    </a:cubicBezTo>
                    <a:cubicBezTo>
                      <a:pt x="4" y="51"/>
                      <a:pt x="7" y="46"/>
                      <a:pt x="8" y="42"/>
                    </a:cubicBezTo>
                    <a:cubicBezTo>
                      <a:pt x="10" y="37"/>
                      <a:pt x="10" y="30"/>
                      <a:pt x="10" y="20"/>
                    </a:cubicBezTo>
                    <a:lnTo>
                      <a:pt x="10" y="0"/>
                    </a:lnTo>
                    <a:close/>
                    <a:moveTo>
                      <a:pt x="30" y="3"/>
                    </a:moveTo>
                    <a:cubicBezTo>
                      <a:pt x="35" y="3"/>
                      <a:pt x="35" y="3"/>
                      <a:pt x="35" y="3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0" y="55"/>
                      <a:pt x="30" y="55"/>
                      <a:pt x="30" y="55"/>
                    </a:cubicBezTo>
                    <a:lnTo>
                      <a:pt x="30" y="3"/>
                    </a:lnTo>
                    <a:close/>
                    <a:moveTo>
                      <a:pt x="50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0" y="59"/>
                      <a:pt x="50" y="59"/>
                      <a:pt x="50" y="59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1" name="Freeform 228"/>
              <p:cNvSpPr/>
              <p:nvPr/>
            </p:nvSpPr>
            <p:spPr bwMode="auto">
              <a:xfrm>
                <a:off x="5924" y="2598"/>
                <a:ext cx="73" cy="75"/>
              </a:xfrm>
              <a:custGeom>
                <a:avLst/>
                <a:gdLst>
                  <a:gd name="T0" fmla="*/ 11 w 39"/>
                  <a:gd name="T1" fmla="*/ 13 h 40"/>
                  <a:gd name="T2" fmla="*/ 41 w 39"/>
                  <a:gd name="T3" fmla="*/ 13 h 40"/>
                  <a:gd name="T4" fmla="*/ 36 w 39"/>
                  <a:gd name="T5" fmla="*/ 4 h 40"/>
                  <a:gd name="T6" fmla="*/ 41 w 39"/>
                  <a:gd name="T7" fmla="*/ 0 h 40"/>
                  <a:gd name="T8" fmla="*/ 47 w 39"/>
                  <a:gd name="T9" fmla="*/ 9 h 40"/>
                  <a:gd name="T10" fmla="*/ 43 w 39"/>
                  <a:gd name="T11" fmla="*/ 13 h 40"/>
                  <a:gd name="T12" fmla="*/ 73 w 39"/>
                  <a:gd name="T13" fmla="*/ 13 h 40"/>
                  <a:gd name="T14" fmla="*/ 73 w 39"/>
                  <a:gd name="T15" fmla="*/ 19 h 40"/>
                  <a:gd name="T16" fmla="*/ 17 w 39"/>
                  <a:gd name="T17" fmla="*/ 19 h 40"/>
                  <a:gd name="T18" fmla="*/ 17 w 39"/>
                  <a:gd name="T19" fmla="*/ 38 h 40"/>
                  <a:gd name="T20" fmla="*/ 6 w 39"/>
                  <a:gd name="T21" fmla="*/ 75 h 40"/>
                  <a:gd name="T22" fmla="*/ 0 w 39"/>
                  <a:gd name="T23" fmla="*/ 71 h 40"/>
                  <a:gd name="T24" fmla="*/ 11 w 39"/>
                  <a:gd name="T25" fmla="*/ 38 h 40"/>
                  <a:gd name="T26" fmla="*/ 11 w 39"/>
                  <a:gd name="T27" fmla="*/ 13 h 4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9"/>
                  <a:gd name="T43" fmla="*/ 0 h 40"/>
                  <a:gd name="T44" fmla="*/ 39 w 39"/>
                  <a:gd name="T45" fmla="*/ 40 h 4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9" h="40">
                    <a:moveTo>
                      <a:pt x="6" y="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1" y="5"/>
                      <a:pt x="20" y="4"/>
                      <a:pt x="19" y="2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3" y="2"/>
                      <a:pt x="24" y="4"/>
                      <a:pt x="25" y="5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8"/>
                      <a:pt x="7" y="35"/>
                      <a:pt x="3" y="40"/>
                    </a:cubicBezTo>
                    <a:cubicBezTo>
                      <a:pt x="2" y="39"/>
                      <a:pt x="1" y="39"/>
                      <a:pt x="0" y="38"/>
                    </a:cubicBezTo>
                    <a:cubicBezTo>
                      <a:pt x="4" y="33"/>
                      <a:pt x="6" y="27"/>
                      <a:pt x="6" y="20"/>
                    </a:cubicBezTo>
                    <a:lnTo>
                      <a:pt x="6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2" name="Freeform 229"/>
              <p:cNvSpPr>
                <a:spLocks noEditPoints="1"/>
              </p:cNvSpPr>
              <p:nvPr/>
            </p:nvSpPr>
            <p:spPr bwMode="auto">
              <a:xfrm>
                <a:off x="6001" y="2598"/>
                <a:ext cx="75" cy="75"/>
              </a:xfrm>
              <a:custGeom>
                <a:avLst/>
                <a:gdLst>
                  <a:gd name="T0" fmla="*/ 19 w 40"/>
                  <a:gd name="T1" fmla="*/ 47 h 40"/>
                  <a:gd name="T2" fmla="*/ 24 w 40"/>
                  <a:gd name="T3" fmla="*/ 51 h 40"/>
                  <a:gd name="T4" fmla="*/ 4 w 40"/>
                  <a:gd name="T5" fmla="*/ 71 h 40"/>
                  <a:gd name="T6" fmla="*/ 0 w 40"/>
                  <a:gd name="T7" fmla="*/ 68 h 40"/>
                  <a:gd name="T8" fmla="*/ 19 w 40"/>
                  <a:gd name="T9" fmla="*/ 47 h 40"/>
                  <a:gd name="T10" fmla="*/ 8 w 40"/>
                  <a:gd name="T11" fmla="*/ 43 h 40"/>
                  <a:gd name="T12" fmla="*/ 8 w 40"/>
                  <a:gd name="T13" fmla="*/ 38 h 40"/>
                  <a:gd name="T14" fmla="*/ 17 w 40"/>
                  <a:gd name="T15" fmla="*/ 17 h 40"/>
                  <a:gd name="T16" fmla="*/ 2 w 40"/>
                  <a:gd name="T17" fmla="*/ 17 h 40"/>
                  <a:gd name="T18" fmla="*/ 2 w 40"/>
                  <a:gd name="T19" fmla="*/ 11 h 40"/>
                  <a:gd name="T20" fmla="*/ 19 w 40"/>
                  <a:gd name="T21" fmla="*/ 11 h 40"/>
                  <a:gd name="T22" fmla="*/ 22 w 40"/>
                  <a:gd name="T23" fmla="*/ 0 h 40"/>
                  <a:gd name="T24" fmla="*/ 30 w 40"/>
                  <a:gd name="T25" fmla="*/ 2 h 40"/>
                  <a:gd name="T26" fmla="*/ 26 w 40"/>
                  <a:gd name="T27" fmla="*/ 11 h 40"/>
                  <a:gd name="T28" fmla="*/ 73 w 40"/>
                  <a:gd name="T29" fmla="*/ 11 h 40"/>
                  <a:gd name="T30" fmla="*/ 73 w 40"/>
                  <a:gd name="T31" fmla="*/ 17 h 40"/>
                  <a:gd name="T32" fmla="*/ 22 w 40"/>
                  <a:gd name="T33" fmla="*/ 17 h 40"/>
                  <a:gd name="T34" fmla="*/ 15 w 40"/>
                  <a:gd name="T35" fmla="*/ 38 h 40"/>
                  <a:gd name="T36" fmla="*/ 38 w 40"/>
                  <a:gd name="T37" fmla="*/ 38 h 40"/>
                  <a:gd name="T38" fmla="*/ 38 w 40"/>
                  <a:gd name="T39" fmla="*/ 21 h 40"/>
                  <a:gd name="T40" fmla="*/ 43 w 40"/>
                  <a:gd name="T41" fmla="*/ 21 h 40"/>
                  <a:gd name="T42" fmla="*/ 43 w 40"/>
                  <a:gd name="T43" fmla="*/ 38 h 40"/>
                  <a:gd name="T44" fmla="*/ 71 w 40"/>
                  <a:gd name="T45" fmla="*/ 38 h 40"/>
                  <a:gd name="T46" fmla="*/ 71 w 40"/>
                  <a:gd name="T47" fmla="*/ 43 h 40"/>
                  <a:gd name="T48" fmla="*/ 43 w 40"/>
                  <a:gd name="T49" fmla="*/ 43 h 40"/>
                  <a:gd name="T50" fmla="*/ 43 w 40"/>
                  <a:gd name="T51" fmla="*/ 66 h 40"/>
                  <a:gd name="T52" fmla="*/ 34 w 40"/>
                  <a:gd name="T53" fmla="*/ 75 h 40"/>
                  <a:gd name="T54" fmla="*/ 22 w 40"/>
                  <a:gd name="T55" fmla="*/ 75 h 40"/>
                  <a:gd name="T56" fmla="*/ 21 w 40"/>
                  <a:gd name="T57" fmla="*/ 68 h 40"/>
                  <a:gd name="T58" fmla="*/ 32 w 40"/>
                  <a:gd name="T59" fmla="*/ 68 h 40"/>
                  <a:gd name="T60" fmla="*/ 38 w 40"/>
                  <a:gd name="T61" fmla="*/ 64 h 40"/>
                  <a:gd name="T62" fmla="*/ 38 w 40"/>
                  <a:gd name="T63" fmla="*/ 43 h 40"/>
                  <a:gd name="T64" fmla="*/ 8 w 40"/>
                  <a:gd name="T65" fmla="*/ 43 h 40"/>
                  <a:gd name="T66" fmla="*/ 51 w 40"/>
                  <a:gd name="T67" fmla="*/ 52 h 40"/>
                  <a:gd name="T68" fmla="*/ 54 w 40"/>
                  <a:gd name="T69" fmla="*/ 49 h 40"/>
                  <a:gd name="T70" fmla="*/ 75 w 40"/>
                  <a:gd name="T71" fmla="*/ 66 h 40"/>
                  <a:gd name="T72" fmla="*/ 71 w 40"/>
                  <a:gd name="T73" fmla="*/ 71 h 40"/>
                  <a:gd name="T74" fmla="*/ 51 w 40"/>
                  <a:gd name="T75" fmla="*/ 52 h 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0"/>
                  <a:gd name="T115" fmla="*/ 0 h 40"/>
                  <a:gd name="T116" fmla="*/ 40 w 40"/>
                  <a:gd name="T117" fmla="*/ 40 h 4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0" h="40">
                    <a:moveTo>
                      <a:pt x="10" y="25"/>
                    </a:moveTo>
                    <a:cubicBezTo>
                      <a:pt x="13" y="27"/>
                      <a:pt x="13" y="27"/>
                      <a:pt x="13" y="27"/>
                    </a:cubicBezTo>
                    <a:cubicBezTo>
                      <a:pt x="10" y="31"/>
                      <a:pt x="6" y="35"/>
                      <a:pt x="2" y="38"/>
                    </a:cubicBezTo>
                    <a:cubicBezTo>
                      <a:pt x="1" y="38"/>
                      <a:pt x="1" y="37"/>
                      <a:pt x="0" y="36"/>
                    </a:cubicBezTo>
                    <a:cubicBezTo>
                      <a:pt x="3" y="33"/>
                      <a:pt x="7" y="29"/>
                      <a:pt x="10" y="25"/>
                    </a:cubicBezTo>
                    <a:close/>
                    <a:moveTo>
                      <a:pt x="4" y="23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8"/>
                      <a:pt x="21" y="40"/>
                      <a:pt x="18" y="40"/>
                    </a:cubicBezTo>
                    <a:cubicBezTo>
                      <a:pt x="16" y="40"/>
                      <a:pt x="14" y="40"/>
                      <a:pt x="12" y="40"/>
                    </a:cubicBezTo>
                    <a:cubicBezTo>
                      <a:pt x="12" y="39"/>
                      <a:pt x="12" y="37"/>
                      <a:pt x="11" y="36"/>
                    </a:cubicBezTo>
                    <a:cubicBezTo>
                      <a:pt x="13" y="36"/>
                      <a:pt x="15" y="36"/>
                      <a:pt x="17" y="36"/>
                    </a:cubicBezTo>
                    <a:cubicBezTo>
                      <a:pt x="19" y="36"/>
                      <a:pt x="20" y="35"/>
                      <a:pt x="20" y="34"/>
                    </a:cubicBezTo>
                    <a:cubicBezTo>
                      <a:pt x="20" y="23"/>
                      <a:pt x="20" y="23"/>
                      <a:pt x="20" y="23"/>
                    </a:cubicBezTo>
                    <a:lnTo>
                      <a:pt x="4" y="23"/>
                    </a:lnTo>
                    <a:close/>
                    <a:moveTo>
                      <a:pt x="27" y="28"/>
                    </a:moveTo>
                    <a:cubicBezTo>
                      <a:pt x="29" y="26"/>
                      <a:pt x="29" y="26"/>
                      <a:pt x="29" y="26"/>
                    </a:cubicBezTo>
                    <a:cubicBezTo>
                      <a:pt x="33" y="29"/>
                      <a:pt x="37" y="32"/>
                      <a:pt x="40" y="35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4" y="34"/>
                      <a:pt x="31" y="31"/>
                      <a:pt x="27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3" name="Freeform 230"/>
              <p:cNvSpPr>
                <a:spLocks noEditPoints="1"/>
              </p:cNvSpPr>
              <p:nvPr/>
            </p:nvSpPr>
            <p:spPr bwMode="auto">
              <a:xfrm>
                <a:off x="6012" y="2773"/>
                <a:ext cx="32" cy="30"/>
              </a:xfrm>
              <a:custGeom>
                <a:avLst/>
                <a:gdLst>
                  <a:gd name="T0" fmla="*/ 2 w 17"/>
                  <a:gd name="T1" fmla="*/ 8 h 16"/>
                  <a:gd name="T2" fmla="*/ 15 w 17"/>
                  <a:gd name="T3" fmla="*/ 8 h 16"/>
                  <a:gd name="T4" fmla="*/ 15 w 17"/>
                  <a:gd name="T5" fmla="*/ 4 h 16"/>
                  <a:gd name="T6" fmla="*/ 4 w 17"/>
                  <a:gd name="T7" fmla="*/ 4 h 16"/>
                  <a:gd name="T8" fmla="*/ 4 w 17"/>
                  <a:gd name="T9" fmla="*/ 2 h 16"/>
                  <a:gd name="T10" fmla="*/ 26 w 17"/>
                  <a:gd name="T11" fmla="*/ 0 h 16"/>
                  <a:gd name="T12" fmla="*/ 28 w 17"/>
                  <a:gd name="T13" fmla="*/ 4 h 16"/>
                  <a:gd name="T14" fmla="*/ 17 w 17"/>
                  <a:gd name="T15" fmla="*/ 4 h 16"/>
                  <a:gd name="T16" fmla="*/ 17 w 17"/>
                  <a:gd name="T17" fmla="*/ 8 h 16"/>
                  <a:gd name="T18" fmla="*/ 30 w 17"/>
                  <a:gd name="T19" fmla="*/ 8 h 16"/>
                  <a:gd name="T20" fmla="*/ 30 w 17"/>
                  <a:gd name="T21" fmla="*/ 9 h 16"/>
                  <a:gd name="T22" fmla="*/ 19 w 17"/>
                  <a:gd name="T23" fmla="*/ 9 h 16"/>
                  <a:gd name="T24" fmla="*/ 32 w 17"/>
                  <a:gd name="T25" fmla="*/ 15 h 16"/>
                  <a:gd name="T26" fmla="*/ 30 w 17"/>
                  <a:gd name="T27" fmla="*/ 17 h 16"/>
                  <a:gd name="T28" fmla="*/ 17 w 17"/>
                  <a:gd name="T29" fmla="*/ 9 h 16"/>
                  <a:gd name="T30" fmla="*/ 17 w 17"/>
                  <a:gd name="T31" fmla="*/ 15 h 16"/>
                  <a:gd name="T32" fmla="*/ 15 w 17"/>
                  <a:gd name="T33" fmla="*/ 15 h 16"/>
                  <a:gd name="T34" fmla="*/ 15 w 17"/>
                  <a:gd name="T35" fmla="*/ 9 h 16"/>
                  <a:gd name="T36" fmla="*/ 2 w 17"/>
                  <a:gd name="T37" fmla="*/ 17 h 16"/>
                  <a:gd name="T38" fmla="*/ 0 w 17"/>
                  <a:gd name="T39" fmla="*/ 15 h 16"/>
                  <a:gd name="T40" fmla="*/ 13 w 17"/>
                  <a:gd name="T41" fmla="*/ 9 h 16"/>
                  <a:gd name="T42" fmla="*/ 2 w 17"/>
                  <a:gd name="T43" fmla="*/ 9 h 16"/>
                  <a:gd name="T44" fmla="*/ 2 w 17"/>
                  <a:gd name="T45" fmla="*/ 8 h 16"/>
                  <a:gd name="T46" fmla="*/ 6 w 17"/>
                  <a:gd name="T47" fmla="*/ 15 h 16"/>
                  <a:gd name="T48" fmla="*/ 26 w 17"/>
                  <a:gd name="T49" fmla="*/ 15 h 16"/>
                  <a:gd name="T50" fmla="*/ 26 w 17"/>
                  <a:gd name="T51" fmla="*/ 30 h 16"/>
                  <a:gd name="T52" fmla="*/ 24 w 17"/>
                  <a:gd name="T53" fmla="*/ 30 h 16"/>
                  <a:gd name="T54" fmla="*/ 24 w 17"/>
                  <a:gd name="T55" fmla="*/ 28 h 16"/>
                  <a:gd name="T56" fmla="*/ 8 w 17"/>
                  <a:gd name="T57" fmla="*/ 28 h 16"/>
                  <a:gd name="T58" fmla="*/ 8 w 17"/>
                  <a:gd name="T59" fmla="*/ 30 h 16"/>
                  <a:gd name="T60" fmla="*/ 6 w 17"/>
                  <a:gd name="T61" fmla="*/ 30 h 16"/>
                  <a:gd name="T62" fmla="*/ 6 w 17"/>
                  <a:gd name="T63" fmla="*/ 15 h 16"/>
                  <a:gd name="T64" fmla="*/ 24 w 17"/>
                  <a:gd name="T65" fmla="*/ 19 h 16"/>
                  <a:gd name="T66" fmla="*/ 8 w 17"/>
                  <a:gd name="T67" fmla="*/ 19 h 16"/>
                  <a:gd name="T68" fmla="*/ 8 w 17"/>
                  <a:gd name="T69" fmla="*/ 21 h 16"/>
                  <a:gd name="T70" fmla="*/ 24 w 17"/>
                  <a:gd name="T71" fmla="*/ 21 h 16"/>
                  <a:gd name="T72" fmla="*/ 24 w 17"/>
                  <a:gd name="T73" fmla="*/ 19 h 16"/>
                  <a:gd name="T74" fmla="*/ 8 w 17"/>
                  <a:gd name="T75" fmla="*/ 26 h 16"/>
                  <a:gd name="T76" fmla="*/ 24 w 17"/>
                  <a:gd name="T77" fmla="*/ 26 h 16"/>
                  <a:gd name="T78" fmla="*/ 24 w 17"/>
                  <a:gd name="T79" fmla="*/ 22 h 16"/>
                  <a:gd name="T80" fmla="*/ 8 w 17"/>
                  <a:gd name="T81" fmla="*/ 22 h 16"/>
                  <a:gd name="T82" fmla="*/ 8 w 17"/>
                  <a:gd name="T83" fmla="*/ 26 h 1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"/>
                  <a:gd name="T127" fmla="*/ 0 h 16"/>
                  <a:gd name="T128" fmla="*/ 17 w 17"/>
                  <a:gd name="T129" fmla="*/ 16 h 1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" h="16">
                    <a:moveTo>
                      <a:pt x="1" y="4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2"/>
                      <a:pt x="4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6" y="1"/>
                      <a:pt x="10" y="1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3" y="2"/>
                      <a:pt x="11" y="2"/>
                      <a:pt x="9" y="2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6"/>
                      <a:pt x="14" y="7"/>
                      <a:pt x="17" y="8"/>
                    </a:cubicBezTo>
                    <a:cubicBezTo>
                      <a:pt x="16" y="8"/>
                      <a:pt x="16" y="9"/>
                      <a:pt x="16" y="9"/>
                    </a:cubicBezTo>
                    <a:cubicBezTo>
                      <a:pt x="13" y="8"/>
                      <a:pt x="11" y="7"/>
                      <a:pt x="9" y="5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7"/>
                      <a:pt x="4" y="8"/>
                      <a:pt x="1" y="9"/>
                    </a:cubicBezTo>
                    <a:cubicBezTo>
                      <a:pt x="1" y="9"/>
                      <a:pt x="0" y="9"/>
                      <a:pt x="0" y="8"/>
                    </a:cubicBezTo>
                    <a:cubicBezTo>
                      <a:pt x="3" y="7"/>
                      <a:pt x="5" y="6"/>
                      <a:pt x="7" y="5"/>
                    </a:cubicBezTo>
                    <a:cubicBezTo>
                      <a:pt x="1" y="5"/>
                      <a:pt x="1" y="5"/>
                      <a:pt x="1" y="5"/>
                    </a:cubicBezTo>
                    <a:lnTo>
                      <a:pt x="1" y="4"/>
                    </a:lnTo>
                    <a:close/>
                    <a:moveTo>
                      <a:pt x="3" y="8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lnTo>
                      <a:pt x="3" y="8"/>
                    </a:lnTo>
                    <a:close/>
                    <a:moveTo>
                      <a:pt x="13" y="10"/>
                    </a:move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3" y="11"/>
                      <a:pt x="13" y="11"/>
                      <a:pt x="13" y="11"/>
                    </a:cubicBezTo>
                    <a:lnTo>
                      <a:pt x="13" y="10"/>
                    </a:lnTo>
                    <a:close/>
                    <a:moveTo>
                      <a:pt x="4" y="14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4" y="12"/>
                      <a:pt x="4" y="12"/>
                      <a:pt x="4" y="12"/>
                    </a:cubicBezTo>
                    <a:lnTo>
                      <a:pt x="4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4" name="Freeform 231"/>
              <p:cNvSpPr>
                <a:spLocks noEditPoints="1"/>
              </p:cNvSpPr>
              <p:nvPr/>
            </p:nvSpPr>
            <p:spPr bwMode="auto">
              <a:xfrm>
                <a:off x="6044" y="2773"/>
                <a:ext cx="32" cy="30"/>
              </a:xfrm>
              <a:custGeom>
                <a:avLst/>
                <a:gdLst>
                  <a:gd name="T0" fmla="*/ 8 w 17"/>
                  <a:gd name="T1" fmla="*/ 13 h 16"/>
                  <a:gd name="T2" fmla="*/ 0 w 17"/>
                  <a:gd name="T3" fmla="*/ 9 h 16"/>
                  <a:gd name="T4" fmla="*/ 8 w 17"/>
                  <a:gd name="T5" fmla="*/ 9 h 16"/>
                  <a:gd name="T6" fmla="*/ 13 w 17"/>
                  <a:gd name="T7" fmla="*/ 6 h 16"/>
                  <a:gd name="T8" fmla="*/ 9 w 17"/>
                  <a:gd name="T9" fmla="*/ 4 h 16"/>
                  <a:gd name="T10" fmla="*/ 13 w 17"/>
                  <a:gd name="T11" fmla="*/ 0 h 16"/>
                  <a:gd name="T12" fmla="*/ 15 w 17"/>
                  <a:gd name="T13" fmla="*/ 4 h 16"/>
                  <a:gd name="T14" fmla="*/ 23 w 17"/>
                  <a:gd name="T15" fmla="*/ 0 h 16"/>
                  <a:gd name="T16" fmla="*/ 24 w 17"/>
                  <a:gd name="T17" fmla="*/ 4 h 16"/>
                  <a:gd name="T18" fmla="*/ 28 w 17"/>
                  <a:gd name="T19" fmla="*/ 6 h 16"/>
                  <a:gd name="T20" fmla="*/ 24 w 17"/>
                  <a:gd name="T21" fmla="*/ 9 h 16"/>
                  <a:gd name="T22" fmla="*/ 30 w 17"/>
                  <a:gd name="T23" fmla="*/ 11 h 16"/>
                  <a:gd name="T24" fmla="*/ 32 w 17"/>
                  <a:gd name="T25" fmla="*/ 19 h 16"/>
                  <a:gd name="T26" fmla="*/ 24 w 17"/>
                  <a:gd name="T27" fmla="*/ 17 h 16"/>
                  <a:gd name="T28" fmla="*/ 23 w 17"/>
                  <a:gd name="T29" fmla="*/ 24 h 16"/>
                  <a:gd name="T30" fmla="*/ 13 w 17"/>
                  <a:gd name="T31" fmla="*/ 22 h 16"/>
                  <a:gd name="T32" fmla="*/ 15 w 17"/>
                  <a:gd name="T33" fmla="*/ 28 h 16"/>
                  <a:gd name="T34" fmla="*/ 26 w 17"/>
                  <a:gd name="T35" fmla="*/ 26 h 16"/>
                  <a:gd name="T36" fmla="*/ 30 w 17"/>
                  <a:gd name="T37" fmla="*/ 22 h 16"/>
                  <a:gd name="T38" fmla="*/ 24 w 17"/>
                  <a:gd name="T39" fmla="*/ 30 h 16"/>
                  <a:gd name="T40" fmla="*/ 11 w 17"/>
                  <a:gd name="T41" fmla="*/ 26 h 16"/>
                  <a:gd name="T42" fmla="*/ 8 w 17"/>
                  <a:gd name="T43" fmla="*/ 21 h 16"/>
                  <a:gd name="T44" fmla="*/ 4 w 17"/>
                  <a:gd name="T45" fmla="*/ 30 h 16"/>
                  <a:gd name="T46" fmla="*/ 4 w 17"/>
                  <a:gd name="T47" fmla="*/ 17 h 16"/>
                  <a:gd name="T48" fmla="*/ 6 w 17"/>
                  <a:gd name="T49" fmla="*/ 19 h 16"/>
                  <a:gd name="T50" fmla="*/ 8 w 17"/>
                  <a:gd name="T51" fmla="*/ 11 h 16"/>
                  <a:gd name="T52" fmla="*/ 4 w 17"/>
                  <a:gd name="T53" fmla="*/ 0 h 16"/>
                  <a:gd name="T54" fmla="*/ 6 w 17"/>
                  <a:gd name="T55" fmla="*/ 8 h 16"/>
                  <a:gd name="T56" fmla="*/ 4 w 17"/>
                  <a:gd name="T57" fmla="*/ 0 h 16"/>
                  <a:gd name="T58" fmla="*/ 24 w 17"/>
                  <a:gd name="T59" fmla="*/ 15 h 16"/>
                  <a:gd name="T60" fmla="*/ 15 w 17"/>
                  <a:gd name="T61" fmla="*/ 11 h 16"/>
                  <a:gd name="T62" fmla="*/ 23 w 17"/>
                  <a:gd name="T63" fmla="*/ 17 h 16"/>
                  <a:gd name="T64" fmla="*/ 13 w 17"/>
                  <a:gd name="T65" fmla="*/ 21 h 16"/>
                  <a:gd name="T66" fmla="*/ 23 w 17"/>
                  <a:gd name="T67" fmla="*/ 17 h 16"/>
                  <a:gd name="T68" fmla="*/ 23 w 17"/>
                  <a:gd name="T69" fmla="*/ 9 h 16"/>
                  <a:gd name="T70" fmla="*/ 15 w 17"/>
                  <a:gd name="T71" fmla="*/ 6 h 1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7"/>
                  <a:gd name="T109" fmla="*/ 0 h 16"/>
                  <a:gd name="T110" fmla="*/ 17 w 17"/>
                  <a:gd name="T111" fmla="*/ 16 h 1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7" h="16">
                    <a:moveTo>
                      <a:pt x="1" y="4"/>
                    </a:moveTo>
                    <a:cubicBezTo>
                      <a:pt x="2" y="5"/>
                      <a:pt x="3" y="6"/>
                      <a:pt x="4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7"/>
                      <a:pt x="1" y="6"/>
                      <a:pt x="0" y="5"/>
                    </a:cubicBezTo>
                    <a:lnTo>
                      <a:pt x="1" y="4"/>
                    </a:lnTo>
                    <a:close/>
                    <a:moveTo>
                      <a:pt x="4" y="5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4" y="8"/>
                      <a:pt x="15" y="9"/>
                      <a:pt x="17" y="10"/>
                    </a:cubicBezTo>
                    <a:cubicBezTo>
                      <a:pt x="16" y="10"/>
                      <a:pt x="16" y="11"/>
                      <a:pt x="16" y="11"/>
                    </a:cubicBezTo>
                    <a:cubicBezTo>
                      <a:pt x="15" y="10"/>
                      <a:pt x="14" y="9"/>
                      <a:pt x="13" y="9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8" y="15"/>
                      <a:pt x="8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4" y="14"/>
                      <a:pt x="14" y="14"/>
                    </a:cubicBezTo>
                    <a:cubicBezTo>
                      <a:pt x="14" y="13"/>
                      <a:pt x="14" y="13"/>
                      <a:pt x="14" y="12"/>
                    </a:cubicBezTo>
                    <a:cubicBezTo>
                      <a:pt x="15" y="12"/>
                      <a:pt x="15" y="12"/>
                      <a:pt x="16" y="12"/>
                    </a:cubicBezTo>
                    <a:cubicBezTo>
                      <a:pt x="16" y="13"/>
                      <a:pt x="15" y="14"/>
                      <a:pt x="15" y="14"/>
                    </a:cubicBezTo>
                    <a:cubicBezTo>
                      <a:pt x="15" y="15"/>
                      <a:pt x="14" y="16"/>
                      <a:pt x="13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6"/>
                      <a:pt x="6" y="15"/>
                      <a:pt x="6" y="14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5" y="10"/>
                      <a:pt x="5" y="11"/>
                      <a:pt x="4" y="11"/>
                    </a:cubicBezTo>
                    <a:cubicBezTo>
                      <a:pt x="4" y="11"/>
                      <a:pt x="4" y="10"/>
                      <a:pt x="3" y="10"/>
                    </a:cubicBezTo>
                    <a:cubicBezTo>
                      <a:pt x="3" y="12"/>
                      <a:pt x="2" y="14"/>
                      <a:pt x="2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4"/>
                      <a:pt x="2" y="12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5" y="9"/>
                      <a:pt x="6" y="8"/>
                      <a:pt x="7" y="6"/>
                    </a:cubicBezTo>
                    <a:cubicBezTo>
                      <a:pt x="4" y="6"/>
                      <a:pt x="4" y="6"/>
                      <a:pt x="4" y="6"/>
                    </a:cubicBezTo>
                    <a:lnTo>
                      <a:pt x="4" y="5"/>
                    </a:lnTo>
                    <a:close/>
                    <a:moveTo>
                      <a:pt x="2" y="0"/>
                    </a:moveTo>
                    <a:cubicBezTo>
                      <a:pt x="2" y="1"/>
                      <a:pt x="3" y="2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2"/>
                      <a:pt x="1" y="2"/>
                      <a:pt x="1" y="1"/>
                    </a:cubicBezTo>
                    <a:lnTo>
                      <a:pt x="2" y="0"/>
                    </a:lnTo>
                    <a:close/>
                    <a:moveTo>
                      <a:pt x="7" y="8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2" y="7"/>
                      <a:pt x="12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7" y="8"/>
                    </a:cubicBezTo>
                    <a:close/>
                    <a:moveTo>
                      <a:pt x="12" y="9"/>
                    </a:moveTo>
                    <a:cubicBezTo>
                      <a:pt x="7" y="9"/>
                      <a:pt x="7" y="9"/>
                      <a:pt x="7" y="9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12" y="11"/>
                      <a:pt x="12" y="11"/>
                      <a:pt x="12" y="11"/>
                    </a:cubicBezTo>
                    <a:lnTo>
                      <a:pt x="12" y="9"/>
                    </a:lnTo>
                    <a:close/>
                    <a:moveTo>
                      <a:pt x="8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8" y="3"/>
                      <a:pt x="8" y="3"/>
                      <a:pt x="8" y="3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5" name="Freeform 232"/>
              <p:cNvSpPr>
                <a:spLocks noEditPoints="1"/>
              </p:cNvSpPr>
              <p:nvPr/>
            </p:nvSpPr>
            <p:spPr bwMode="auto">
              <a:xfrm>
                <a:off x="5492" y="2045"/>
                <a:ext cx="54" cy="49"/>
              </a:xfrm>
              <a:custGeom>
                <a:avLst/>
                <a:gdLst>
                  <a:gd name="T0" fmla="*/ 0 w 29"/>
                  <a:gd name="T1" fmla="*/ 45 h 26"/>
                  <a:gd name="T2" fmla="*/ 24 w 29"/>
                  <a:gd name="T3" fmla="*/ 45 h 26"/>
                  <a:gd name="T4" fmla="*/ 24 w 29"/>
                  <a:gd name="T5" fmla="*/ 41 h 26"/>
                  <a:gd name="T6" fmla="*/ 4 w 29"/>
                  <a:gd name="T7" fmla="*/ 41 h 26"/>
                  <a:gd name="T8" fmla="*/ 4 w 29"/>
                  <a:gd name="T9" fmla="*/ 40 h 26"/>
                  <a:gd name="T10" fmla="*/ 24 w 29"/>
                  <a:gd name="T11" fmla="*/ 40 h 26"/>
                  <a:gd name="T12" fmla="*/ 24 w 29"/>
                  <a:gd name="T13" fmla="*/ 34 h 26"/>
                  <a:gd name="T14" fmla="*/ 9 w 29"/>
                  <a:gd name="T15" fmla="*/ 34 h 26"/>
                  <a:gd name="T16" fmla="*/ 9 w 29"/>
                  <a:gd name="T17" fmla="*/ 36 h 26"/>
                  <a:gd name="T18" fmla="*/ 6 w 29"/>
                  <a:gd name="T19" fmla="*/ 36 h 26"/>
                  <a:gd name="T20" fmla="*/ 6 w 29"/>
                  <a:gd name="T21" fmla="*/ 15 h 26"/>
                  <a:gd name="T22" fmla="*/ 24 w 29"/>
                  <a:gd name="T23" fmla="*/ 15 h 26"/>
                  <a:gd name="T24" fmla="*/ 24 w 29"/>
                  <a:gd name="T25" fmla="*/ 11 h 26"/>
                  <a:gd name="T26" fmla="*/ 0 w 29"/>
                  <a:gd name="T27" fmla="*/ 11 h 26"/>
                  <a:gd name="T28" fmla="*/ 0 w 29"/>
                  <a:gd name="T29" fmla="*/ 8 h 26"/>
                  <a:gd name="T30" fmla="*/ 24 w 29"/>
                  <a:gd name="T31" fmla="*/ 8 h 26"/>
                  <a:gd name="T32" fmla="*/ 24 w 29"/>
                  <a:gd name="T33" fmla="*/ 4 h 26"/>
                  <a:gd name="T34" fmla="*/ 4 w 29"/>
                  <a:gd name="T35" fmla="*/ 4 h 26"/>
                  <a:gd name="T36" fmla="*/ 4 w 29"/>
                  <a:gd name="T37" fmla="*/ 0 h 26"/>
                  <a:gd name="T38" fmla="*/ 48 w 29"/>
                  <a:gd name="T39" fmla="*/ 0 h 26"/>
                  <a:gd name="T40" fmla="*/ 48 w 29"/>
                  <a:gd name="T41" fmla="*/ 4 h 26"/>
                  <a:gd name="T42" fmla="*/ 28 w 29"/>
                  <a:gd name="T43" fmla="*/ 4 h 26"/>
                  <a:gd name="T44" fmla="*/ 28 w 29"/>
                  <a:gd name="T45" fmla="*/ 8 h 26"/>
                  <a:gd name="T46" fmla="*/ 54 w 29"/>
                  <a:gd name="T47" fmla="*/ 8 h 26"/>
                  <a:gd name="T48" fmla="*/ 54 w 29"/>
                  <a:gd name="T49" fmla="*/ 11 h 26"/>
                  <a:gd name="T50" fmla="*/ 28 w 29"/>
                  <a:gd name="T51" fmla="*/ 11 h 26"/>
                  <a:gd name="T52" fmla="*/ 28 w 29"/>
                  <a:gd name="T53" fmla="*/ 15 h 26"/>
                  <a:gd name="T54" fmla="*/ 47 w 29"/>
                  <a:gd name="T55" fmla="*/ 15 h 26"/>
                  <a:gd name="T56" fmla="*/ 47 w 29"/>
                  <a:gd name="T57" fmla="*/ 36 h 26"/>
                  <a:gd name="T58" fmla="*/ 43 w 29"/>
                  <a:gd name="T59" fmla="*/ 36 h 26"/>
                  <a:gd name="T60" fmla="*/ 43 w 29"/>
                  <a:gd name="T61" fmla="*/ 34 h 26"/>
                  <a:gd name="T62" fmla="*/ 28 w 29"/>
                  <a:gd name="T63" fmla="*/ 34 h 26"/>
                  <a:gd name="T64" fmla="*/ 28 w 29"/>
                  <a:gd name="T65" fmla="*/ 40 h 26"/>
                  <a:gd name="T66" fmla="*/ 48 w 29"/>
                  <a:gd name="T67" fmla="*/ 40 h 26"/>
                  <a:gd name="T68" fmla="*/ 48 w 29"/>
                  <a:gd name="T69" fmla="*/ 41 h 26"/>
                  <a:gd name="T70" fmla="*/ 28 w 29"/>
                  <a:gd name="T71" fmla="*/ 41 h 26"/>
                  <a:gd name="T72" fmla="*/ 28 w 29"/>
                  <a:gd name="T73" fmla="*/ 45 h 26"/>
                  <a:gd name="T74" fmla="*/ 54 w 29"/>
                  <a:gd name="T75" fmla="*/ 45 h 26"/>
                  <a:gd name="T76" fmla="*/ 54 w 29"/>
                  <a:gd name="T77" fmla="*/ 49 h 26"/>
                  <a:gd name="T78" fmla="*/ 0 w 29"/>
                  <a:gd name="T79" fmla="*/ 49 h 26"/>
                  <a:gd name="T80" fmla="*/ 0 w 29"/>
                  <a:gd name="T81" fmla="*/ 45 h 26"/>
                  <a:gd name="T82" fmla="*/ 9 w 29"/>
                  <a:gd name="T83" fmla="*/ 23 h 26"/>
                  <a:gd name="T84" fmla="*/ 24 w 29"/>
                  <a:gd name="T85" fmla="*/ 23 h 26"/>
                  <a:gd name="T86" fmla="*/ 24 w 29"/>
                  <a:gd name="T87" fmla="*/ 19 h 26"/>
                  <a:gd name="T88" fmla="*/ 9 w 29"/>
                  <a:gd name="T89" fmla="*/ 19 h 26"/>
                  <a:gd name="T90" fmla="*/ 9 w 29"/>
                  <a:gd name="T91" fmla="*/ 23 h 26"/>
                  <a:gd name="T92" fmla="*/ 9 w 29"/>
                  <a:gd name="T93" fmla="*/ 30 h 26"/>
                  <a:gd name="T94" fmla="*/ 24 w 29"/>
                  <a:gd name="T95" fmla="*/ 30 h 26"/>
                  <a:gd name="T96" fmla="*/ 24 w 29"/>
                  <a:gd name="T97" fmla="*/ 26 h 26"/>
                  <a:gd name="T98" fmla="*/ 9 w 29"/>
                  <a:gd name="T99" fmla="*/ 26 h 26"/>
                  <a:gd name="T100" fmla="*/ 9 w 29"/>
                  <a:gd name="T101" fmla="*/ 30 h 26"/>
                  <a:gd name="T102" fmla="*/ 43 w 29"/>
                  <a:gd name="T103" fmla="*/ 19 h 26"/>
                  <a:gd name="T104" fmla="*/ 28 w 29"/>
                  <a:gd name="T105" fmla="*/ 19 h 26"/>
                  <a:gd name="T106" fmla="*/ 28 w 29"/>
                  <a:gd name="T107" fmla="*/ 23 h 26"/>
                  <a:gd name="T108" fmla="*/ 43 w 29"/>
                  <a:gd name="T109" fmla="*/ 23 h 26"/>
                  <a:gd name="T110" fmla="*/ 43 w 29"/>
                  <a:gd name="T111" fmla="*/ 19 h 26"/>
                  <a:gd name="T112" fmla="*/ 28 w 29"/>
                  <a:gd name="T113" fmla="*/ 30 h 26"/>
                  <a:gd name="T114" fmla="*/ 43 w 29"/>
                  <a:gd name="T115" fmla="*/ 30 h 26"/>
                  <a:gd name="T116" fmla="*/ 43 w 29"/>
                  <a:gd name="T117" fmla="*/ 26 h 26"/>
                  <a:gd name="T118" fmla="*/ 28 w 29"/>
                  <a:gd name="T119" fmla="*/ 26 h 26"/>
                  <a:gd name="T120" fmla="*/ 28 w 29"/>
                  <a:gd name="T121" fmla="*/ 30 h 2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9"/>
                  <a:gd name="T184" fmla="*/ 0 h 26"/>
                  <a:gd name="T185" fmla="*/ 29 w 29"/>
                  <a:gd name="T186" fmla="*/ 26 h 2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9" h="26">
                    <a:moveTo>
                      <a:pt x="0" y="24"/>
                    </a:move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2"/>
                      <a:pt x="6" y="2"/>
                      <a:pt x="2" y="2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12" y="0"/>
                      <a:pt x="20" y="0"/>
                      <a:pt x="26" y="0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3" y="2"/>
                      <a:pt x="19" y="2"/>
                      <a:pt x="15" y="2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0" y="26"/>
                      <a:pt x="0" y="26"/>
                      <a:pt x="0" y="26"/>
                    </a:cubicBezTo>
                    <a:lnTo>
                      <a:pt x="0" y="24"/>
                    </a:lnTo>
                    <a:close/>
                    <a:moveTo>
                      <a:pt x="5" y="12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5" y="12"/>
                    </a:lnTo>
                    <a:close/>
                    <a:moveTo>
                      <a:pt x="5" y="16"/>
                    </a:move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5" y="14"/>
                      <a:pt x="5" y="14"/>
                      <a:pt x="5" y="14"/>
                    </a:cubicBezTo>
                    <a:lnTo>
                      <a:pt x="5" y="16"/>
                    </a:lnTo>
                    <a:close/>
                    <a:moveTo>
                      <a:pt x="23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23" y="10"/>
                    </a:lnTo>
                    <a:close/>
                    <a:moveTo>
                      <a:pt x="15" y="16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15" y="14"/>
                      <a:pt x="15" y="14"/>
                      <a:pt x="15" y="14"/>
                    </a:cubicBezTo>
                    <a:lnTo>
                      <a:pt x="15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6" name="Freeform 233"/>
              <p:cNvSpPr>
                <a:spLocks noEditPoints="1"/>
              </p:cNvSpPr>
              <p:nvPr/>
            </p:nvSpPr>
            <p:spPr bwMode="auto">
              <a:xfrm>
                <a:off x="5492" y="2109"/>
                <a:ext cx="54" cy="55"/>
              </a:xfrm>
              <a:custGeom>
                <a:avLst/>
                <a:gdLst>
                  <a:gd name="T0" fmla="*/ 26 w 29"/>
                  <a:gd name="T1" fmla="*/ 4 h 29"/>
                  <a:gd name="T2" fmla="*/ 30 w 29"/>
                  <a:gd name="T3" fmla="*/ 0 h 29"/>
                  <a:gd name="T4" fmla="*/ 34 w 29"/>
                  <a:gd name="T5" fmla="*/ 8 h 29"/>
                  <a:gd name="T6" fmla="*/ 30 w 29"/>
                  <a:gd name="T7" fmla="*/ 9 h 29"/>
                  <a:gd name="T8" fmla="*/ 52 w 29"/>
                  <a:gd name="T9" fmla="*/ 9 h 29"/>
                  <a:gd name="T10" fmla="*/ 52 w 29"/>
                  <a:gd name="T11" fmla="*/ 13 h 29"/>
                  <a:gd name="T12" fmla="*/ 9 w 29"/>
                  <a:gd name="T13" fmla="*/ 13 h 29"/>
                  <a:gd name="T14" fmla="*/ 9 w 29"/>
                  <a:gd name="T15" fmla="*/ 27 h 29"/>
                  <a:gd name="T16" fmla="*/ 4 w 29"/>
                  <a:gd name="T17" fmla="*/ 55 h 29"/>
                  <a:gd name="T18" fmla="*/ 0 w 29"/>
                  <a:gd name="T19" fmla="*/ 51 h 29"/>
                  <a:gd name="T20" fmla="*/ 6 w 29"/>
                  <a:gd name="T21" fmla="*/ 27 h 29"/>
                  <a:gd name="T22" fmla="*/ 6 w 29"/>
                  <a:gd name="T23" fmla="*/ 9 h 29"/>
                  <a:gd name="T24" fmla="*/ 30 w 29"/>
                  <a:gd name="T25" fmla="*/ 9 h 29"/>
                  <a:gd name="T26" fmla="*/ 26 w 29"/>
                  <a:gd name="T27" fmla="*/ 4 h 29"/>
                  <a:gd name="T28" fmla="*/ 13 w 29"/>
                  <a:gd name="T29" fmla="*/ 25 h 29"/>
                  <a:gd name="T30" fmla="*/ 28 w 29"/>
                  <a:gd name="T31" fmla="*/ 25 h 29"/>
                  <a:gd name="T32" fmla="*/ 28 w 29"/>
                  <a:gd name="T33" fmla="*/ 15 h 29"/>
                  <a:gd name="T34" fmla="*/ 34 w 29"/>
                  <a:gd name="T35" fmla="*/ 15 h 29"/>
                  <a:gd name="T36" fmla="*/ 34 w 29"/>
                  <a:gd name="T37" fmla="*/ 25 h 29"/>
                  <a:gd name="T38" fmla="*/ 52 w 29"/>
                  <a:gd name="T39" fmla="*/ 25 h 29"/>
                  <a:gd name="T40" fmla="*/ 52 w 29"/>
                  <a:gd name="T41" fmla="*/ 30 h 29"/>
                  <a:gd name="T42" fmla="*/ 34 w 29"/>
                  <a:gd name="T43" fmla="*/ 30 h 29"/>
                  <a:gd name="T44" fmla="*/ 54 w 29"/>
                  <a:gd name="T45" fmla="*/ 49 h 29"/>
                  <a:gd name="T46" fmla="*/ 50 w 29"/>
                  <a:gd name="T47" fmla="*/ 55 h 29"/>
                  <a:gd name="T48" fmla="*/ 32 w 29"/>
                  <a:gd name="T49" fmla="*/ 34 h 29"/>
                  <a:gd name="T50" fmla="*/ 13 w 29"/>
                  <a:gd name="T51" fmla="*/ 55 h 29"/>
                  <a:gd name="T52" fmla="*/ 9 w 29"/>
                  <a:gd name="T53" fmla="*/ 51 h 29"/>
                  <a:gd name="T54" fmla="*/ 28 w 29"/>
                  <a:gd name="T55" fmla="*/ 30 h 29"/>
                  <a:gd name="T56" fmla="*/ 13 w 29"/>
                  <a:gd name="T57" fmla="*/ 30 h 29"/>
                  <a:gd name="T58" fmla="*/ 13 w 29"/>
                  <a:gd name="T59" fmla="*/ 25 h 2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29"/>
                  <a:gd name="T91" fmla="*/ 0 h 29"/>
                  <a:gd name="T92" fmla="*/ 29 w 29"/>
                  <a:gd name="T93" fmla="*/ 29 h 29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29" h="29">
                    <a:moveTo>
                      <a:pt x="14" y="2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2"/>
                      <a:pt x="17" y="3"/>
                      <a:pt x="18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21"/>
                      <a:pt x="4" y="26"/>
                      <a:pt x="2" y="29"/>
                    </a:cubicBezTo>
                    <a:cubicBezTo>
                      <a:pt x="1" y="28"/>
                      <a:pt x="1" y="28"/>
                      <a:pt x="0" y="27"/>
                    </a:cubicBezTo>
                    <a:cubicBezTo>
                      <a:pt x="2" y="24"/>
                      <a:pt x="3" y="20"/>
                      <a:pt x="3" y="1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4" y="3"/>
                      <a:pt x="14" y="2"/>
                    </a:cubicBezTo>
                    <a:close/>
                    <a:moveTo>
                      <a:pt x="7" y="13"/>
                    </a:move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2"/>
                      <a:pt x="15" y="10"/>
                      <a:pt x="15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10"/>
                      <a:pt x="18" y="12"/>
                      <a:pt x="18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0" y="21"/>
                      <a:pt x="23" y="24"/>
                      <a:pt x="29" y="26"/>
                    </a:cubicBezTo>
                    <a:cubicBezTo>
                      <a:pt x="28" y="27"/>
                      <a:pt x="28" y="28"/>
                      <a:pt x="27" y="29"/>
                    </a:cubicBezTo>
                    <a:cubicBezTo>
                      <a:pt x="22" y="26"/>
                      <a:pt x="18" y="23"/>
                      <a:pt x="17" y="18"/>
                    </a:cubicBezTo>
                    <a:cubicBezTo>
                      <a:pt x="15" y="23"/>
                      <a:pt x="12" y="27"/>
                      <a:pt x="7" y="29"/>
                    </a:cubicBezTo>
                    <a:cubicBezTo>
                      <a:pt x="6" y="29"/>
                      <a:pt x="6" y="28"/>
                      <a:pt x="5" y="27"/>
                    </a:cubicBezTo>
                    <a:cubicBezTo>
                      <a:pt x="11" y="24"/>
                      <a:pt x="14" y="20"/>
                      <a:pt x="15" y="16"/>
                    </a:cubicBezTo>
                    <a:cubicBezTo>
                      <a:pt x="7" y="16"/>
                      <a:pt x="7" y="16"/>
                      <a:pt x="7" y="16"/>
                    </a:cubicBez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7" name="Freeform 234"/>
              <p:cNvSpPr>
                <a:spLocks noEditPoints="1"/>
              </p:cNvSpPr>
              <p:nvPr/>
            </p:nvSpPr>
            <p:spPr bwMode="auto">
              <a:xfrm>
                <a:off x="5822" y="2944"/>
                <a:ext cx="30" cy="32"/>
              </a:xfrm>
              <a:custGeom>
                <a:avLst/>
                <a:gdLst>
                  <a:gd name="T0" fmla="*/ 6 w 16"/>
                  <a:gd name="T1" fmla="*/ 13 h 17"/>
                  <a:gd name="T2" fmla="*/ 0 w 16"/>
                  <a:gd name="T3" fmla="*/ 11 h 17"/>
                  <a:gd name="T4" fmla="*/ 4 w 16"/>
                  <a:gd name="T5" fmla="*/ 19 h 17"/>
                  <a:gd name="T6" fmla="*/ 4 w 16"/>
                  <a:gd name="T7" fmla="*/ 32 h 17"/>
                  <a:gd name="T8" fmla="*/ 4 w 16"/>
                  <a:gd name="T9" fmla="*/ 19 h 17"/>
                  <a:gd name="T10" fmla="*/ 8 w 16"/>
                  <a:gd name="T11" fmla="*/ 6 h 17"/>
                  <a:gd name="T12" fmla="*/ 0 w 16"/>
                  <a:gd name="T13" fmla="*/ 2 h 17"/>
                  <a:gd name="T14" fmla="*/ 8 w 16"/>
                  <a:gd name="T15" fmla="*/ 21 h 17"/>
                  <a:gd name="T16" fmla="*/ 17 w 16"/>
                  <a:gd name="T17" fmla="*/ 19 h 17"/>
                  <a:gd name="T18" fmla="*/ 19 w 16"/>
                  <a:gd name="T19" fmla="*/ 21 h 17"/>
                  <a:gd name="T20" fmla="*/ 30 w 16"/>
                  <a:gd name="T21" fmla="*/ 23 h 17"/>
                  <a:gd name="T22" fmla="*/ 30 w 16"/>
                  <a:gd name="T23" fmla="*/ 28 h 17"/>
                  <a:gd name="T24" fmla="*/ 19 w 16"/>
                  <a:gd name="T25" fmla="*/ 23 h 17"/>
                  <a:gd name="T26" fmla="*/ 8 w 16"/>
                  <a:gd name="T27" fmla="*/ 32 h 17"/>
                  <a:gd name="T28" fmla="*/ 15 w 16"/>
                  <a:gd name="T29" fmla="*/ 23 h 17"/>
                  <a:gd name="T30" fmla="*/ 8 w 16"/>
                  <a:gd name="T31" fmla="*/ 21 h 17"/>
                  <a:gd name="T32" fmla="*/ 15 w 16"/>
                  <a:gd name="T33" fmla="*/ 4 h 17"/>
                  <a:gd name="T34" fmla="*/ 19 w 16"/>
                  <a:gd name="T35" fmla="*/ 2 h 17"/>
                  <a:gd name="T36" fmla="*/ 28 w 16"/>
                  <a:gd name="T37" fmla="*/ 4 h 17"/>
                  <a:gd name="T38" fmla="*/ 26 w 16"/>
                  <a:gd name="T39" fmla="*/ 21 h 17"/>
                  <a:gd name="T40" fmla="*/ 11 w 16"/>
                  <a:gd name="T41" fmla="*/ 6 h 17"/>
                  <a:gd name="T42" fmla="*/ 9 w 16"/>
                  <a:gd name="T43" fmla="*/ 21 h 17"/>
                  <a:gd name="T44" fmla="*/ 11 w 16"/>
                  <a:gd name="T45" fmla="*/ 11 h 17"/>
                  <a:gd name="T46" fmla="*/ 17 w 16"/>
                  <a:gd name="T47" fmla="*/ 6 h 17"/>
                  <a:gd name="T48" fmla="*/ 19 w 16"/>
                  <a:gd name="T49" fmla="*/ 11 h 17"/>
                  <a:gd name="T50" fmla="*/ 24 w 16"/>
                  <a:gd name="T51" fmla="*/ 13 h 17"/>
                  <a:gd name="T52" fmla="*/ 19 w 16"/>
                  <a:gd name="T53" fmla="*/ 15 h 17"/>
                  <a:gd name="T54" fmla="*/ 26 w 16"/>
                  <a:gd name="T55" fmla="*/ 17 h 17"/>
                  <a:gd name="T56" fmla="*/ 19 w 16"/>
                  <a:gd name="T57" fmla="*/ 15 h 17"/>
                  <a:gd name="T58" fmla="*/ 17 w 16"/>
                  <a:gd name="T59" fmla="*/ 19 h 17"/>
                  <a:gd name="T60" fmla="*/ 13 w 16"/>
                  <a:gd name="T61" fmla="*/ 19 h 17"/>
                  <a:gd name="T62" fmla="*/ 17 w 16"/>
                  <a:gd name="T63" fmla="*/ 13 h 17"/>
                  <a:gd name="T64" fmla="*/ 11 w 16"/>
                  <a:gd name="T65" fmla="*/ 11 h 17"/>
                  <a:gd name="T66" fmla="*/ 13 w 16"/>
                  <a:gd name="T67" fmla="*/ 6 h 17"/>
                  <a:gd name="T68" fmla="*/ 15 w 16"/>
                  <a:gd name="T69" fmla="*/ 11 h 17"/>
                  <a:gd name="T70" fmla="*/ 21 w 16"/>
                  <a:gd name="T71" fmla="*/ 9 h 17"/>
                  <a:gd name="T72" fmla="*/ 24 w 16"/>
                  <a:gd name="T73" fmla="*/ 8 h 17"/>
                  <a:gd name="T74" fmla="*/ 21 w 16"/>
                  <a:gd name="T75" fmla="*/ 9 h 1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6"/>
                  <a:gd name="T115" fmla="*/ 0 h 17"/>
                  <a:gd name="T116" fmla="*/ 16 w 16"/>
                  <a:gd name="T117" fmla="*/ 17 h 1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6" h="17">
                    <a:moveTo>
                      <a:pt x="1" y="5"/>
                    </a:moveTo>
                    <a:cubicBezTo>
                      <a:pt x="1" y="5"/>
                      <a:pt x="2" y="6"/>
                      <a:pt x="3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7"/>
                      <a:pt x="0" y="6"/>
                      <a:pt x="0" y="6"/>
                    </a:cubicBezTo>
                    <a:lnTo>
                      <a:pt x="1" y="5"/>
                    </a:lnTo>
                    <a:close/>
                    <a:moveTo>
                      <a:pt x="2" y="10"/>
                    </a:moveTo>
                    <a:cubicBezTo>
                      <a:pt x="2" y="10"/>
                      <a:pt x="3" y="10"/>
                      <a:pt x="3" y="10"/>
                    </a:cubicBezTo>
                    <a:cubicBezTo>
                      <a:pt x="3" y="12"/>
                      <a:pt x="2" y="14"/>
                      <a:pt x="2" y="1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4"/>
                      <a:pt x="1" y="12"/>
                      <a:pt x="2" y="10"/>
                    </a:cubicBezTo>
                    <a:close/>
                    <a:moveTo>
                      <a:pt x="1" y="1"/>
                    </a:moveTo>
                    <a:cubicBezTo>
                      <a:pt x="2" y="1"/>
                      <a:pt x="3" y="2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3"/>
                      <a:pt x="1" y="2"/>
                      <a:pt x="0" y="1"/>
                    </a:cubicBezTo>
                    <a:lnTo>
                      <a:pt x="1" y="1"/>
                    </a:lnTo>
                    <a:close/>
                    <a:moveTo>
                      <a:pt x="4" y="11"/>
                    </a:move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4"/>
                      <a:pt x="14" y="15"/>
                      <a:pt x="16" y="15"/>
                    </a:cubicBezTo>
                    <a:cubicBezTo>
                      <a:pt x="16" y="16"/>
                      <a:pt x="15" y="16"/>
                      <a:pt x="15" y="17"/>
                    </a:cubicBezTo>
                    <a:cubicBezTo>
                      <a:pt x="13" y="16"/>
                      <a:pt x="11" y="14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9" y="14"/>
                      <a:pt x="7" y="16"/>
                      <a:pt x="4" y="17"/>
                    </a:cubicBezTo>
                    <a:cubicBezTo>
                      <a:pt x="4" y="16"/>
                      <a:pt x="4" y="16"/>
                      <a:pt x="3" y="16"/>
                    </a:cubicBezTo>
                    <a:cubicBezTo>
                      <a:pt x="6" y="15"/>
                      <a:pt x="8" y="14"/>
                      <a:pt x="8" y="12"/>
                    </a:cubicBezTo>
                    <a:cubicBezTo>
                      <a:pt x="4" y="12"/>
                      <a:pt x="4" y="12"/>
                      <a:pt x="4" y="12"/>
                    </a:cubicBezTo>
                    <a:lnTo>
                      <a:pt x="4" y="11"/>
                    </a:lnTo>
                    <a:close/>
                    <a:moveTo>
                      <a:pt x="5" y="2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9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9" y="1"/>
                      <a:pt x="9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11"/>
                      <a:pt x="5" y="11"/>
                      <a:pt x="5" y="11"/>
                    </a:cubicBezTo>
                    <a:lnTo>
                      <a:pt x="5" y="2"/>
                    </a:lnTo>
                    <a:close/>
                    <a:moveTo>
                      <a:pt x="6" y="6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8"/>
                      <a:pt x="13" y="8"/>
                      <a:pt x="14" y="9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9"/>
                      <a:pt x="11" y="9"/>
                      <a:pt x="10" y="8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7" y="10"/>
                    </a:cubicBezTo>
                    <a:cubicBezTo>
                      <a:pt x="7" y="10"/>
                      <a:pt x="6" y="10"/>
                      <a:pt x="6" y="9"/>
                    </a:cubicBezTo>
                    <a:cubicBezTo>
                      <a:pt x="7" y="9"/>
                      <a:pt x="8" y="8"/>
                      <a:pt x="9" y="7"/>
                    </a:cubicBezTo>
                    <a:cubicBezTo>
                      <a:pt x="6" y="7"/>
                      <a:pt x="6" y="7"/>
                      <a:pt x="6" y="7"/>
                    </a:cubicBezTo>
                    <a:lnTo>
                      <a:pt x="6" y="6"/>
                    </a:lnTo>
                    <a:close/>
                    <a:moveTo>
                      <a:pt x="6" y="4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8" y="4"/>
                      <a:pt x="8" y="4"/>
                      <a:pt x="9" y="5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7" y="4"/>
                      <a:pt x="6" y="4"/>
                    </a:cubicBezTo>
                    <a:close/>
                    <a:moveTo>
                      <a:pt x="11" y="5"/>
                    </a:moveTo>
                    <a:cubicBezTo>
                      <a:pt x="12" y="4"/>
                      <a:pt x="12" y="4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2" y="5"/>
                      <a:pt x="12" y="6"/>
                    </a:cubicBezTo>
                    <a:lnTo>
                      <a:pt x="11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8" name="Freeform 235"/>
              <p:cNvSpPr>
                <a:spLocks noEditPoints="1"/>
              </p:cNvSpPr>
              <p:nvPr/>
            </p:nvSpPr>
            <p:spPr bwMode="auto">
              <a:xfrm>
                <a:off x="5856" y="2944"/>
                <a:ext cx="26" cy="30"/>
              </a:xfrm>
              <a:custGeom>
                <a:avLst/>
                <a:gdLst>
                  <a:gd name="T0" fmla="*/ 0 w 14"/>
                  <a:gd name="T1" fmla="*/ 8 h 16"/>
                  <a:gd name="T2" fmla="*/ 2 w 14"/>
                  <a:gd name="T3" fmla="*/ 8 h 16"/>
                  <a:gd name="T4" fmla="*/ 2 w 14"/>
                  <a:gd name="T5" fmla="*/ 30 h 16"/>
                  <a:gd name="T6" fmla="*/ 0 w 14"/>
                  <a:gd name="T7" fmla="*/ 30 h 16"/>
                  <a:gd name="T8" fmla="*/ 0 w 14"/>
                  <a:gd name="T9" fmla="*/ 8 h 16"/>
                  <a:gd name="T10" fmla="*/ 2 w 14"/>
                  <a:gd name="T11" fmla="*/ 2 h 16"/>
                  <a:gd name="T12" fmla="*/ 4 w 14"/>
                  <a:gd name="T13" fmla="*/ 0 h 16"/>
                  <a:gd name="T14" fmla="*/ 7 w 14"/>
                  <a:gd name="T15" fmla="*/ 4 h 16"/>
                  <a:gd name="T16" fmla="*/ 6 w 14"/>
                  <a:gd name="T17" fmla="*/ 6 h 16"/>
                  <a:gd name="T18" fmla="*/ 2 w 14"/>
                  <a:gd name="T19" fmla="*/ 2 h 16"/>
                  <a:gd name="T20" fmla="*/ 9 w 14"/>
                  <a:gd name="T21" fmla="*/ 6 h 16"/>
                  <a:gd name="T22" fmla="*/ 9 w 14"/>
                  <a:gd name="T23" fmla="*/ 2 h 16"/>
                  <a:gd name="T24" fmla="*/ 26 w 14"/>
                  <a:gd name="T25" fmla="*/ 2 h 16"/>
                  <a:gd name="T26" fmla="*/ 26 w 14"/>
                  <a:gd name="T27" fmla="*/ 26 h 16"/>
                  <a:gd name="T28" fmla="*/ 22 w 14"/>
                  <a:gd name="T29" fmla="*/ 30 h 16"/>
                  <a:gd name="T30" fmla="*/ 17 w 14"/>
                  <a:gd name="T31" fmla="*/ 30 h 16"/>
                  <a:gd name="T32" fmla="*/ 17 w 14"/>
                  <a:gd name="T33" fmla="*/ 28 h 16"/>
                  <a:gd name="T34" fmla="*/ 22 w 14"/>
                  <a:gd name="T35" fmla="*/ 28 h 16"/>
                  <a:gd name="T36" fmla="*/ 24 w 14"/>
                  <a:gd name="T37" fmla="*/ 26 h 16"/>
                  <a:gd name="T38" fmla="*/ 24 w 14"/>
                  <a:gd name="T39" fmla="*/ 6 h 16"/>
                  <a:gd name="T40" fmla="*/ 9 w 14"/>
                  <a:gd name="T41" fmla="*/ 6 h 1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"/>
                  <a:gd name="T64" fmla="*/ 0 h 16"/>
                  <a:gd name="T65" fmla="*/ 14 w 14"/>
                  <a:gd name="T66" fmla="*/ 16 h 1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" h="16">
                    <a:moveTo>
                      <a:pt x="0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6"/>
                      <a:pt x="0" y="16"/>
                    </a:cubicBezTo>
                    <a:lnTo>
                      <a:pt x="0" y="4"/>
                    </a:lnTo>
                    <a:close/>
                    <a:moveTo>
                      <a:pt x="1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3" y="2"/>
                      <a:pt x="4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1" y="2"/>
                      <a:pt x="1" y="1"/>
                    </a:cubicBezTo>
                    <a:close/>
                    <a:moveTo>
                      <a:pt x="5" y="3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5"/>
                      <a:pt x="13" y="16"/>
                      <a:pt x="12" y="16"/>
                    </a:cubicBezTo>
                    <a:cubicBezTo>
                      <a:pt x="11" y="16"/>
                      <a:pt x="10" y="16"/>
                      <a:pt x="9" y="16"/>
                    </a:cubicBezTo>
                    <a:cubicBezTo>
                      <a:pt x="9" y="16"/>
                      <a:pt x="9" y="15"/>
                      <a:pt x="9" y="15"/>
                    </a:cubicBezTo>
                    <a:cubicBezTo>
                      <a:pt x="10" y="15"/>
                      <a:pt x="11" y="15"/>
                      <a:pt x="12" y="15"/>
                    </a:cubicBezTo>
                    <a:cubicBezTo>
                      <a:pt x="12" y="15"/>
                      <a:pt x="13" y="15"/>
                      <a:pt x="13" y="14"/>
                    </a:cubicBezTo>
                    <a:cubicBezTo>
                      <a:pt x="13" y="3"/>
                      <a:pt x="13" y="3"/>
                      <a:pt x="13" y="3"/>
                    </a:cubicBez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9" name="Freeform 236"/>
              <p:cNvSpPr>
                <a:spLocks noEditPoints="1"/>
              </p:cNvSpPr>
              <p:nvPr/>
            </p:nvSpPr>
            <p:spPr bwMode="auto">
              <a:xfrm>
                <a:off x="5621" y="3024"/>
                <a:ext cx="51" cy="51"/>
              </a:xfrm>
              <a:custGeom>
                <a:avLst/>
                <a:gdLst>
                  <a:gd name="T0" fmla="*/ 2 w 27"/>
                  <a:gd name="T1" fmla="*/ 15 h 27"/>
                  <a:gd name="T2" fmla="*/ 8 w 27"/>
                  <a:gd name="T3" fmla="*/ 25 h 27"/>
                  <a:gd name="T4" fmla="*/ 2 w 27"/>
                  <a:gd name="T5" fmla="*/ 49 h 27"/>
                  <a:gd name="T6" fmla="*/ 11 w 27"/>
                  <a:gd name="T7" fmla="*/ 32 h 27"/>
                  <a:gd name="T8" fmla="*/ 2 w 27"/>
                  <a:gd name="T9" fmla="*/ 49 h 27"/>
                  <a:gd name="T10" fmla="*/ 4 w 27"/>
                  <a:gd name="T11" fmla="*/ 0 h 27"/>
                  <a:gd name="T12" fmla="*/ 9 w 27"/>
                  <a:gd name="T13" fmla="*/ 11 h 27"/>
                  <a:gd name="T14" fmla="*/ 11 w 27"/>
                  <a:gd name="T15" fmla="*/ 15 h 27"/>
                  <a:gd name="T16" fmla="*/ 26 w 27"/>
                  <a:gd name="T17" fmla="*/ 0 h 27"/>
                  <a:gd name="T18" fmla="*/ 51 w 27"/>
                  <a:gd name="T19" fmla="*/ 6 h 27"/>
                  <a:gd name="T20" fmla="*/ 21 w 27"/>
                  <a:gd name="T21" fmla="*/ 9 h 27"/>
                  <a:gd name="T22" fmla="*/ 11 w 27"/>
                  <a:gd name="T23" fmla="*/ 15 h 27"/>
                  <a:gd name="T24" fmla="*/ 17 w 27"/>
                  <a:gd name="T25" fmla="*/ 26 h 27"/>
                  <a:gd name="T26" fmla="*/ 45 w 27"/>
                  <a:gd name="T27" fmla="*/ 13 h 27"/>
                  <a:gd name="T28" fmla="*/ 51 w 27"/>
                  <a:gd name="T29" fmla="*/ 26 h 27"/>
                  <a:gd name="T30" fmla="*/ 45 w 27"/>
                  <a:gd name="T31" fmla="*/ 30 h 27"/>
                  <a:gd name="T32" fmla="*/ 49 w 27"/>
                  <a:gd name="T33" fmla="*/ 40 h 27"/>
                  <a:gd name="T34" fmla="*/ 45 w 27"/>
                  <a:gd name="T35" fmla="*/ 42 h 27"/>
                  <a:gd name="T36" fmla="*/ 36 w 27"/>
                  <a:gd name="T37" fmla="*/ 51 h 27"/>
                  <a:gd name="T38" fmla="*/ 28 w 27"/>
                  <a:gd name="T39" fmla="*/ 45 h 27"/>
                  <a:gd name="T40" fmla="*/ 42 w 27"/>
                  <a:gd name="T41" fmla="*/ 42 h 27"/>
                  <a:gd name="T42" fmla="*/ 15 w 27"/>
                  <a:gd name="T43" fmla="*/ 38 h 27"/>
                  <a:gd name="T44" fmla="*/ 11 w 27"/>
                  <a:gd name="T45" fmla="*/ 30 h 27"/>
                  <a:gd name="T46" fmla="*/ 42 w 27"/>
                  <a:gd name="T47" fmla="*/ 30 h 27"/>
                  <a:gd name="T48" fmla="*/ 19 w 27"/>
                  <a:gd name="T49" fmla="*/ 40 h 27"/>
                  <a:gd name="T50" fmla="*/ 42 w 27"/>
                  <a:gd name="T51" fmla="*/ 30 h 27"/>
                  <a:gd name="T52" fmla="*/ 23 w 27"/>
                  <a:gd name="T53" fmla="*/ 17 h 27"/>
                  <a:gd name="T54" fmla="*/ 42 w 27"/>
                  <a:gd name="T55" fmla="*/ 26 h 27"/>
                  <a:gd name="T56" fmla="*/ 26 w 27"/>
                  <a:gd name="T57" fmla="*/ 32 h 27"/>
                  <a:gd name="T58" fmla="*/ 36 w 27"/>
                  <a:gd name="T59" fmla="*/ 36 h 27"/>
                  <a:gd name="T60" fmla="*/ 26 w 27"/>
                  <a:gd name="T61" fmla="*/ 32 h 27"/>
                  <a:gd name="T62" fmla="*/ 30 w 27"/>
                  <a:gd name="T63" fmla="*/ 17 h 27"/>
                  <a:gd name="T64" fmla="*/ 34 w 27"/>
                  <a:gd name="T65" fmla="*/ 25 h 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7"/>
                  <a:gd name="T100" fmla="*/ 0 h 27"/>
                  <a:gd name="T101" fmla="*/ 27 w 27"/>
                  <a:gd name="T102" fmla="*/ 27 h 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7" h="27">
                    <a:moveTo>
                      <a:pt x="0" y="9"/>
                    </a:moveTo>
                    <a:cubicBezTo>
                      <a:pt x="1" y="8"/>
                      <a:pt x="1" y="8"/>
                      <a:pt x="1" y="8"/>
                    </a:cubicBezTo>
                    <a:cubicBezTo>
                      <a:pt x="3" y="9"/>
                      <a:pt x="5" y="10"/>
                      <a:pt x="6" y="11"/>
                    </a:cubicBezTo>
                    <a:cubicBezTo>
                      <a:pt x="5" y="12"/>
                      <a:pt x="5" y="12"/>
                      <a:pt x="4" y="13"/>
                    </a:cubicBezTo>
                    <a:cubicBezTo>
                      <a:pt x="3" y="11"/>
                      <a:pt x="1" y="10"/>
                      <a:pt x="0" y="9"/>
                    </a:cubicBezTo>
                    <a:close/>
                    <a:moveTo>
                      <a:pt x="1" y="26"/>
                    </a:moveTo>
                    <a:cubicBezTo>
                      <a:pt x="2" y="23"/>
                      <a:pt x="3" y="19"/>
                      <a:pt x="4" y="16"/>
                    </a:cubicBezTo>
                    <a:cubicBezTo>
                      <a:pt x="4" y="16"/>
                      <a:pt x="5" y="16"/>
                      <a:pt x="6" y="17"/>
                    </a:cubicBezTo>
                    <a:cubicBezTo>
                      <a:pt x="5" y="20"/>
                      <a:pt x="4" y="24"/>
                      <a:pt x="3" y="27"/>
                    </a:cubicBezTo>
                    <a:lnTo>
                      <a:pt x="1" y="26"/>
                    </a:lnTo>
                    <a:close/>
                    <a:moveTo>
                      <a:pt x="1" y="2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4" y="1"/>
                      <a:pt x="5" y="3"/>
                      <a:pt x="7" y="4"/>
                    </a:cubicBezTo>
                    <a:cubicBezTo>
                      <a:pt x="6" y="5"/>
                      <a:pt x="6" y="5"/>
                      <a:pt x="5" y="6"/>
                    </a:cubicBezTo>
                    <a:cubicBezTo>
                      <a:pt x="3" y="4"/>
                      <a:pt x="2" y="3"/>
                      <a:pt x="1" y="2"/>
                    </a:cubicBezTo>
                    <a:close/>
                    <a:moveTo>
                      <a:pt x="6" y="8"/>
                    </a:moveTo>
                    <a:cubicBezTo>
                      <a:pt x="8" y="6"/>
                      <a:pt x="10" y="3"/>
                      <a:pt x="1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1"/>
                      <a:pt x="13" y="2"/>
                      <a:pt x="12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9" y="8"/>
                      <a:pt x="7" y="9"/>
                    </a:cubicBezTo>
                    <a:cubicBezTo>
                      <a:pt x="7" y="9"/>
                      <a:pt x="6" y="8"/>
                      <a:pt x="6" y="8"/>
                    </a:cubicBezTo>
                    <a:close/>
                    <a:moveTo>
                      <a:pt x="6" y="14"/>
                    </a:moveTo>
                    <a:cubicBezTo>
                      <a:pt x="9" y="14"/>
                      <a:pt x="9" y="14"/>
                      <a:pt x="9" y="14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9"/>
                      <a:pt x="24" y="12"/>
                      <a:pt x="2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8"/>
                      <a:pt x="24" y="19"/>
                      <a:pt x="24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4"/>
                      <a:pt x="23" y="25"/>
                      <a:pt x="23" y="25"/>
                    </a:cubicBezTo>
                    <a:cubicBezTo>
                      <a:pt x="22" y="26"/>
                      <a:pt x="21" y="27"/>
                      <a:pt x="19" y="27"/>
                    </a:cubicBezTo>
                    <a:cubicBezTo>
                      <a:pt x="18" y="27"/>
                      <a:pt x="17" y="27"/>
                      <a:pt x="16" y="26"/>
                    </a:cubicBezTo>
                    <a:cubicBezTo>
                      <a:pt x="16" y="26"/>
                      <a:pt x="16" y="25"/>
                      <a:pt x="15" y="24"/>
                    </a:cubicBezTo>
                    <a:cubicBezTo>
                      <a:pt x="17" y="24"/>
                      <a:pt x="18" y="25"/>
                      <a:pt x="19" y="25"/>
                    </a:cubicBezTo>
                    <a:cubicBezTo>
                      <a:pt x="21" y="25"/>
                      <a:pt x="22" y="24"/>
                      <a:pt x="22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lnTo>
                      <a:pt x="6" y="14"/>
                    </a:lnTo>
                    <a:close/>
                    <a:moveTo>
                      <a:pt x="22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19"/>
                      <a:pt x="22" y="17"/>
                      <a:pt x="22" y="16"/>
                    </a:cubicBezTo>
                    <a:close/>
                    <a:moveTo>
                      <a:pt x="22" y="9"/>
                    </a:moveTo>
                    <a:cubicBezTo>
                      <a:pt x="12" y="9"/>
                      <a:pt x="12" y="9"/>
                      <a:pt x="12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2"/>
                      <a:pt x="22" y="11"/>
                      <a:pt x="22" y="9"/>
                    </a:cubicBezTo>
                    <a:close/>
                    <a:moveTo>
                      <a:pt x="14" y="17"/>
                    </a:moveTo>
                    <a:cubicBezTo>
                      <a:pt x="15" y="16"/>
                      <a:pt x="15" y="16"/>
                      <a:pt x="15" y="16"/>
                    </a:cubicBezTo>
                    <a:cubicBezTo>
                      <a:pt x="16" y="17"/>
                      <a:pt x="18" y="18"/>
                      <a:pt x="19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6" y="19"/>
                      <a:pt x="15" y="18"/>
                      <a:pt x="14" y="17"/>
                    </a:cubicBezTo>
                    <a:close/>
                    <a:moveTo>
                      <a:pt x="14" y="10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17" y="10"/>
                      <a:pt x="18" y="11"/>
                      <a:pt x="19" y="12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6" y="12"/>
                      <a:pt x="15" y="11"/>
                      <a:pt x="14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40" name="Freeform 237"/>
              <p:cNvSpPr>
                <a:spLocks noEditPoints="1"/>
              </p:cNvSpPr>
              <p:nvPr/>
            </p:nvSpPr>
            <p:spPr bwMode="auto">
              <a:xfrm>
                <a:off x="5674" y="3024"/>
                <a:ext cx="51" cy="51"/>
              </a:xfrm>
              <a:custGeom>
                <a:avLst/>
                <a:gdLst>
                  <a:gd name="T0" fmla="*/ 0 w 27"/>
                  <a:gd name="T1" fmla="*/ 6 h 27"/>
                  <a:gd name="T2" fmla="*/ 23 w 27"/>
                  <a:gd name="T3" fmla="*/ 6 h 27"/>
                  <a:gd name="T4" fmla="*/ 23 w 27"/>
                  <a:gd name="T5" fmla="*/ 0 h 27"/>
                  <a:gd name="T6" fmla="*/ 28 w 27"/>
                  <a:gd name="T7" fmla="*/ 0 h 27"/>
                  <a:gd name="T8" fmla="*/ 28 w 27"/>
                  <a:gd name="T9" fmla="*/ 6 h 27"/>
                  <a:gd name="T10" fmla="*/ 51 w 27"/>
                  <a:gd name="T11" fmla="*/ 6 h 27"/>
                  <a:gd name="T12" fmla="*/ 51 w 27"/>
                  <a:gd name="T13" fmla="*/ 9 h 27"/>
                  <a:gd name="T14" fmla="*/ 28 w 27"/>
                  <a:gd name="T15" fmla="*/ 9 h 27"/>
                  <a:gd name="T16" fmla="*/ 28 w 27"/>
                  <a:gd name="T17" fmla="*/ 15 h 27"/>
                  <a:gd name="T18" fmla="*/ 47 w 27"/>
                  <a:gd name="T19" fmla="*/ 15 h 27"/>
                  <a:gd name="T20" fmla="*/ 47 w 27"/>
                  <a:gd name="T21" fmla="*/ 45 h 27"/>
                  <a:gd name="T22" fmla="*/ 42 w 27"/>
                  <a:gd name="T23" fmla="*/ 51 h 27"/>
                  <a:gd name="T24" fmla="*/ 32 w 27"/>
                  <a:gd name="T25" fmla="*/ 51 h 27"/>
                  <a:gd name="T26" fmla="*/ 32 w 27"/>
                  <a:gd name="T27" fmla="*/ 45 h 27"/>
                  <a:gd name="T28" fmla="*/ 40 w 27"/>
                  <a:gd name="T29" fmla="*/ 47 h 27"/>
                  <a:gd name="T30" fmla="*/ 43 w 27"/>
                  <a:gd name="T31" fmla="*/ 43 h 27"/>
                  <a:gd name="T32" fmla="*/ 43 w 27"/>
                  <a:gd name="T33" fmla="*/ 19 h 27"/>
                  <a:gd name="T34" fmla="*/ 8 w 27"/>
                  <a:gd name="T35" fmla="*/ 19 h 27"/>
                  <a:gd name="T36" fmla="*/ 8 w 27"/>
                  <a:gd name="T37" fmla="*/ 51 h 27"/>
                  <a:gd name="T38" fmla="*/ 4 w 27"/>
                  <a:gd name="T39" fmla="*/ 51 h 27"/>
                  <a:gd name="T40" fmla="*/ 4 w 27"/>
                  <a:gd name="T41" fmla="*/ 15 h 27"/>
                  <a:gd name="T42" fmla="*/ 23 w 27"/>
                  <a:gd name="T43" fmla="*/ 15 h 27"/>
                  <a:gd name="T44" fmla="*/ 23 w 27"/>
                  <a:gd name="T45" fmla="*/ 9 h 27"/>
                  <a:gd name="T46" fmla="*/ 0 w 27"/>
                  <a:gd name="T47" fmla="*/ 9 h 27"/>
                  <a:gd name="T48" fmla="*/ 0 w 27"/>
                  <a:gd name="T49" fmla="*/ 6 h 27"/>
                  <a:gd name="T50" fmla="*/ 9 w 27"/>
                  <a:gd name="T51" fmla="*/ 36 h 27"/>
                  <a:gd name="T52" fmla="*/ 23 w 27"/>
                  <a:gd name="T53" fmla="*/ 36 h 27"/>
                  <a:gd name="T54" fmla="*/ 23 w 27"/>
                  <a:gd name="T55" fmla="*/ 30 h 27"/>
                  <a:gd name="T56" fmla="*/ 11 w 27"/>
                  <a:gd name="T57" fmla="*/ 30 h 27"/>
                  <a:gd name="T58" fmla="*/ 11 w 27"/>
                  <a:gd name="T59" fmla="*/ 28 h 27"/>
                  <a:gd name="T60" fmla="*/ 28 w 27"/>
                  <a:gd name="T61" fmla="*/ 28 h 27"/>
                  <a:gd name="T62" fmla="*/ 32 w 27"/>
                  <a:gd name="T63" fmla="*/ 19 h 27"/>
                  <a:gd name="T64" fmla="*/ 36 w 27"/>
                  <a:gd name="T65" fmla="*/ 21 h 27"/>
                  <a:gd name="T66" fmla="*/ 32 w 27"/>
                  <a:gd name="T67" fmla="*/ 28 h 27"/>
                  <a:gd name="T68" fmla="*/ 40 w 27"/>
                  <a:gd name="T69" fmla="*/ 28 h 27"/>
                  <a:gd name="T70" fmla="*/ 40 w 27"/>
                  <a:gd name="T71" fmla="*/ 30 h 27"/>
                  <a:gd name="T72" fmla="*/ 28 w 27"/>
                  <a:gd name="T73" fmla="*/ 30 h 27"/>
                  <a:gd name="T74" fmla="*/ 28 w 27"/>
                  <a:gd name="T75" fmla="*/ 36 h 27"/>
                  <a:gd name="T76" fmla="*/ 42 w 27"/>
                  <a:gd name="T77" fmla="*/ 36 h 27"/>
                  <a:gd name="T78" fmla="*/ 42 w 27"/>
                  <a:gd name="T79" fmla="*/ 40 h 27"/>
                  <a:gd name="T80" fmla="*/ 28 w 27"/>
                  <a:gd name="T81" fmla="*/ 40 h 27"/>
                  <a:gd name="T82" fmla="*/ 28 w 27"/>
                  <a:gd name="T83" fmla="*/ 49 h 27"/>
                  <a:gd name="T84" fmla="*/ 23 w 27"/>
                  <a:gd name="T85" fmla="*/ 49 h 27"/>
                  <a:gd name="T86" fmla="*/ 23 w 27"/>
                  <a:gd name="T87" fmla="*/ 40 h 27"/>
                  <a:gd name="T88" fmla="*/ 9 w 27"/>
                  <a:gd name="T89" fmla="*/ 40 h 27"/>
                  <a:gd name="T90" fmla="*/ 9 w 27"/>
                  <a:gd name="T91" fmla="*/ 36 h 27"/>
                  <a:gd name="T92" fmla="*/ 15 w 27"/>
                  <a:gd name="T93" fmla="*/ 21 h 27"/>
                  <a:gd name="T94" fmla="*/ 17 w 27"/>
                  <a:gd name="T95" fmla="*/ 19 h 27"/>
                  <a:gd name="T96" fmla="*/ 23 w 27"/>
                  <a:gd name="T97" fmla="*/ 25 h 27"/>
                  <a:gd name="T98" fmla="*/ 19 w 27"/>
                  <a:gd name="T99" fmla="*/ 26 h 27"/>
                  <a:gd name="T100" fmla="*/ 15 w 27"/>
                  <a:gd name="T101" fmla="*/ 21 h 2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7"/>
                  <a:gd name="T154" fmla="*/ 0 h 27"/>
                  <a:gd name="T155" fmla="*/ 27 w 27"/>
                  <a:gd name="T156" fmla="*/ 27 h 27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7" h="27">
                    <a:moveTo>
                      <a:pt x="0" y="3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6"/>
                      <a:pt x="24" y="27"/>
                      <a:pt x="22" y="27"/>
                    </a:cubicBezTo>
                    <a:cubicBezTo>
                      <a:pt x="21" y="27"/>
                      <a:pt x="19" y="27"/>
                      <a:pt x="17" y="27"/>
                    </a:cubicBezTo>
                    <a:cubicBezTo>
                      <a:pt x="17" y="26"/>
                      <a:pt x="17" y="25"/>
                      <a:pt x="17" y="24"/>
                    </a:cubicBezTo>
                    <a:cubicBezTo>
                      <a:pt x="19" y="25"/>
                      <a:pt x="20" y="25"/>
                      <a:pt x="21" y="25"/>
                    </a:cubicBezTo>
                    <a:cubicBezTo>
                      <a:pt x="22" y="25"/>
                      <a:pt x="23" y="24"/>
                      <a:pt x="23" y="23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3"/>
                    </a:lnTo>
                    <a:close/>
                    <a:moveTo>
                      <a:pt x="5" y="19"/>
                    </a:move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3"/>
                      <a:pt x="16" y="12"/>
                      <a:pt x="17" y="1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3"/>
                      <a:pt x="18" y="14"/>
                      <a:pt x="17" y="15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lnTo>
                      <a:pt x="5" y="19"/>
                    </a:lnTo>
                    <a:close/>
                    <a:moveTo>
                      <a:pt x="8" y="11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10" y="11"/>
                      <a:pt x="11" y="12"/>
                      <a:pt x="12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9" y="13"/>
                      <a:pt x="9" y="12"/>
                      <a:pt x="8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41" name="Freeform 238"/>
              <p:cNvSpPr/>
              <p:nvPr/>
            </p:nvSpPr>
            <p:spPr bwMode="auto">
              <a:xfrm>
                <a:off x="5477" y="2607"/>
                <a:ext cx="118" cy="120"/>
              </a:xfrm>
              <a:custGeom>
                <a:avLst/>
                <a:gdLst>
                  <a:gd name="T0" fmla="*/ 17 w 63"/>
                  <a:gd name="T1" fmla="*/ 19 h 64"/>
                  <a:gd name="T2" fmla="*/ 66 w 63"/>
                  <a:gd name="T3" fmla="*/ 19 h 64"/>
                  <a:gd name="T4" fmla="*/ 56 w 63"/>
                  <a:gd name="T5" fmla="*/ 6 h 64"/>
                  <a:gd name="T6" fmla="*/ 66 w 63"/>
                  <a:gd name="T7" fmla="*/ 0 h 64"/>
                  <a:gd name="T8" fmla="*/ 75 w 63"/>
                  <a:gd name="T9" fmla="*/ 15 h 64"/>
                  <a:gd name="T10" fmla="*/ 69 w 63"/>
                  <a:gd name="T11" fmla="*/ 19 h 64"/>
                  <a:gd name="T12" fmla="*/ 118 w 63"/>
                  <a:gd name="T13" fmla="*/ 19 h 64"/>
                  <a:gd name="T14" fmla="*/ 118 w 63"/>
                  <a:gd name="T15" fmla="*/ 28 h 64"/>
                  <a:gd name="T16" fmla="*/ 28 w 63"/>
                  <a:gd name="T17" fmla="*/ 28 h 64"/>
                  <a:gd name="T18" fmla="*/ 28 w 63"/>
                  <a:gd name="T19" fmla="*/ 58 h 64"/>
                  <a:gd name="T20" fmla="*/ 7 w 63"/>
                  <a:gd name="T21" fmla="*/ 120 h 64"/>
                  <a:gd name="T22" fmla="*/ 0 w 63"/>
                  <a:gd name="T23" fmla="*/ 112 h 64"/>
                  <a:gd name="T24" fmla="*/ 17 w 63"/>
                  <a:gd name="T25" fmla="*/ 58 h 64"/>
                  <a:gd name="T26" fmla="*/ 17 w 63"/>
                  <a:gd name="T27" fmla="*/ 19 h 6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63"/>
                  <a:gd name="T43" fmla="*/ 0 h 64"/>
                  <a:gd name="T44" fmla="*/ 63 w 63"/>
                  <a:gd name="T45" fmla="*/ 64 h 6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63" h="64">
                    <a:moveTo>
                      <a:pt x="9" y="10"/>
                    </a:moveTo>
                    <a:cubicBezTo>
                      <a:pt x="35" y="10"/>
                      <a:pt x="35" y="10"/>
                      <a:pt x="35" y="10"/>
                    </a:cubicBezTo>
                    <a:cubicBezTo>
                      <a:pt x="34" y="8"/>
                      <a:pt x="32" y="6"/>
                      <a:pt x="30" y="3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7" y="3"/>
                      <a:pt x="39" y="5"/>
                      <a:pt x="40" y="8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15"/>
                      <a:pt x="63" y="15"/>
                      <a:pt x="63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45"/>
                      <a:pt x="11" y="56"/>
                      <a:pt x="4" y="64"/>
                    </a:cubicBezTo>
                    <a:cubicBezTo>
                      <a:pt x="3" y="63"/>
                      <a:pt x="2" y="61"/>
                      <a:pt x="0" y="60"/>
                    </a:cubicBezTo>
                    <a:cubicBezTo>
                      <a:pt x="6" y="53"/>
                      <a:pt x="9" y="43"/>
                      <a:pt x="9" y="31"/>
                    </a:cubicBez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42" name="Freeform 239"/>
              <p:cNvSpPr>
                <a:spLocks noEditPoints="1"/>
              </p:cNvSpPr>
              <p:nvPr/>
            </p:nvSpPr>
            <p:spPr bwMode="auto">
              <a:xfrm>
                <a:off x="5603" y="2617"/>
                <a:ext cx="118" cy="110"/>
              </a:xfrm>
              <a:custGeom>
                <a:avLst/>
                <a:gdLst>
                  <a:gd name="T0" fmla="*/ 0 w 63"/>
                  <a:gd name="T1" fmla="*/ 0 h 59"/>
                  <a:gd name="T2" fmla="*/ 118 w 63"/>
                  <a:gd name="T3" fmla="*/ 0 h 59"/>
                  <a:gd name="T4" fmla="*/ 118 w 63"/>
                  <a:gd name="T5" fmla="*/ 7 h 59"/>
                  <a:gd name="T6" fmla="*/ 79 w 63"/>
                  <a:gd name="T7" fmla="*/ 7 h 59"/>
                  <a:gd name="T8" fmla="*/ 79 w 63"/>
                  <a:gd name="T9" fmla="*/ 26 h 59"/>
                  <a:gd name="T10" fmla="*/ 112 w 63"/>
                  <a:gd name="T11" fmla="*/ 26 h 59"/>
                  <a:gd name="T12" fmla="*/ 112 w 63"/>
                  <a:gd name="T13" fmla="*/ 110 h 59"/>
                  <a:gd name="T14" fmla="*/ 103 w 63"/>
                  <a:gd name="T15" fmla="*/ 110 h 59"/>
                  <a:gd name="T16" fmla="*/ 103 w 63"/>
                  <a:gd name="T17" fmla="*/ 103 h 59"/>
                  <a:gd name="T18" fmla="*/ 17 w 63"/>
                  <a:gd name="T19" fmla="*/ 103 h 59"/>
                  <a:gd name="T20" fmla="*/ 17 w 63"/>
                  <a:gd name="T21" fmla="*/ 110 h 59"/>
                  <a:gd name="T22" fmla="*/ 7 w 63"/>
                  <a:gd name="T23" fmla="*/ 110 h 59"/>
                  <a:gd name="T24" fmla="*/ 7 w 63"/>
                  <a:gd name="T25" fmla="*/ 26 h 59"/>
                  <a:gd name="T26" fmla="*/ 39 w 63"/>
                  <a:gd name="T27" fmla="*/ 26 h 59"/>
                  <a:gd name="T28" fmla="*/ 41 w 63"/>
                  <a:gd name="T29" fmla="*/ 7 h 59"/>
                  <a:gd name="T30" fmla="*/ 0 w 63"/>
                  <a:gd name="T31" fmla="*/ 7 h 59"/>
                  <a:gd name="T32" fmla="*/ 0 w 63"/>
                  <a:gd name="T33" fmla="*/ 0 h 59"/>
                  <a:gd name="T34" fmla="*/ 103 w 63"/>
                  <a:gd name="T35" fmla="*/ 95 h 59"/>
                  <a:gd name="T36" fmla="*/ 103 w 63"/>
                  <a:gd name="T37" fmla="*/ 73 h 59"/>
                  <a:gd name="T38" fmla="*/ 81 w 63"/>
                  <a:gd name="T39" fmla="*/ 73 h 59"/>
                  <a:gd name="T40" fmla="*/ 69 w 63"/>
                  <a:gd name="T41" fmla="*/ 60 h 59"/>
                  <a:gd name="T42" fmla="*/ 69 w 63"/>
                  <a:gd name="T43" fmla="*/ 35 h 59"/>
                  <a:gd name="T44" fmla="*/ 49 w 63"/>
                  <a:gd name="T45" fmla="*/ 35 h 59"/>
                  <a:gd name="T46" fmla="*/ 26 w 63"/>
                  <a:gd name="T47" fmla="*/ 78 h 59"/>
                  <a:gd name="T48" fmla="*/ 19 w 63"/>
                  <a:gd name="T49" fmla="*/ 71 h 59"/>
                  <a:gd name="T50" fmla="*/ 39 w 63"/>
                  <a:gd name="T51" fmla="*/ 35 h 59"/>
                  <a:gd name="T52" fmla="*/ 17 w 63"/>
                  <a:gd name="T53" fmla="*/ 35 h 59"/>
                  <a:gd name="T54" fmla="*/ 17 w 63"/>
                  <a:gd name="T55" fmla="*/ 95 h 59"/>
                  <a:gd name="T56" fmla="*/ 103 w 63"/>
                  <a:gd name="T57" fmla="*/ 95 h 59"/>
                  <a:gd name="T58" fmla="*/ 51 w 63"/>
                  <a:gd name="T59" fmla="*/ 26 h 59"/>
                  <a:gd name="T60" fmla="*/ 69 w 63"/>
                  <a:gd name="T61" fmla="*/ 26 h 59"/>
                  <a:gd name="T62" fmla="*/ 69 w 63"/>
                  <a:gd name="T63" fmla="*/ 7 h 59"/>
                  <a:gd name="T64" fmla="*/ 51 w 63"/>
                  <a:gd name="T65" fmla="*/ 7 h 59"/>
                  <a:gd name="T66" fmla="*/ 51 w 63"/>
                  <a:gd name="T67" fmla="*/ 26 h 59"/>
                  <a:gd name="T68" fmla="*/ 84 w 63"/>
                  <a:gd name="T69" fmla="*/ 65 h 59"/>
                  <a:gd name="T70" fmla="*/ 103 w 63"/>
                  <a:gd name="T71" fmla="*/ 65 h 59"/>
                  <a:gd name="T72" fmla="*/ 103 w 63"/>
                  <a:gd name="T73" fmla="*/ 35 h 59"/>
                  <a:gd name="T74" fmla="*/ 79 w 63"/>
                  <a:gd name="T75" fmla="*/ 35 h 59"/>
                  <a:gd name="T76" fmla="*/ 79 w 63"/>
                  <a:gd name="T77" fmla="*/ 58 h 59"/>
                  <a:gd name="T78" fmla="*/ 84 w 63"/>
                  <a:gd name="T79" fmla="*/ 65 h 5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3"/>
                  <a:gd name="T121" fmla="*/ 0 h 59"/>
                  <a:gd name="T122" fmla="*/ 63 w 63"/>
                  <a:gd name="T123" fmla="*/ 59 h 59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3" h="59">
                    <a:moveTo>
                      <a:pt x="0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60" y="14"/>
                      <a:pt x="60" y="14"/>
                      <a:pt x="60" y="14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2" y="11"/>
                      <a:pt x="22" y="8"/>
                      <a:pt x="22" y="4"/>
                    </a:cubicBezTo>
                    <a:cubicBezTo>
                      <a:pt x="0" y="4"/>
                      <a:pt x="0" y="4"/>
                      <a:pt x="0" y="4"/>
                    </a:cubicBezTo>
                    <a:lnTo>
                      <a:pt x="0" y="0"/>
                    </a:lnTo>
                    <a:close/>
                    <a:moveTo>
                      <a:pt x="55" y="51"/>
                    </a:moveTo>
                    <a:cubicBezTo>
                      <a:pt x="55" y="39"/>
                      <a:pt x="55" y="39"/>
                      <a:pt x="55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39" y="39"/>
                      <a:pt x="37" y="37"/>
                      <a:pt x="37" y="32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9"/>
                      <a:pt x="22" y="37"/>
                      <a:pt x="14" y="42"/>
                    </a:cubicBezTo>
                    <a:cubicBezTo>
                      <a:pt x="13" y="41"/>
                      <a:pt x="12" y="40"/>
                      <a:pt x="10" y="38"/>
                    </a:cubicBezTo>
                    <a:cubicBezTo>
                      <a:pt x="17" y="34"/>
                      <a:pt x="21" y="27"/>
                      <a:pt x="2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51"/>
                      <a:pt x="9" y="51"/>
                      <a:pt x="9" y="51"/>
                    </a:cubicBezTo>
                    <a:lnTo>
                      <a:pt x="55" y="51"/>
                    </a:lnTo>
                    <a:close/>
                    <a:moveTo>
                      <a:pt x="27" y="14"/>
                    </a:moveTo>
                    <a:cubicBezTo>
                      <a:pt x="37" y="14"/>
                      <a:pt x="37" y="14"/>
                      <a:pt x="37" y="1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8"/>
                      <a:pt x="27" y="11"/>
                      <a:pt x="27" y="14"/>
                    </a:cubicBezTo>
                    <a:close/>
                    <a:moveTo>
                      <a:pt x="45" y="35"/>
                    </a:move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34"/>
                      <a:pt x="43" y="35"/>
                      <a:pt x="45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43" name="Freeform 240"/>
              <p:cNvSpPr>
                <a:spLocks noEditPoints="1"/>
              </p:cNvSpPr>
              <p:nvPr/>
            </p:nvSpPr>
            <p:spPr bwMode="auto">
              <a:xfrm>
                <a:off x="6534" y="2521"/>
                <a:ext cx="39" cy="39"/>
              </a:xfrm>
              <a:custGeom>
                <a:avLst/>
                <a:gdLst>
                  <a:gd name="T0" fmla="*/ 26 w 21"/>
                  <a:gd name="T1" fmla="*/ 6 h 21"/>
                  <a:gd name="T2" fmla="*/ 39 w 21"/>
                  <a:gd name="T3" fmla="*/ 19 h 21"/>
                  <a:gd name="T4" fmla="*/ 35 w 21"/>
                  <a:gd name="T5" fmla="*/ 20 h 21"/>
                  <a:gd name="T6" fmla="*/ 32 w 21"/>
                  <a:gd name="T7" fmla="*/ 17 h 21"/>
                  <a:gd name="T8" fmla="*/ 6 w 21"/>
                  <a:gd name="T9" fmla="*/ 19 h 21"/>
                  <a:gd name="T10" fmla="*/ 2 w 21"/>
                  <a:gd name="T11" fmla="*/ 19 h 21"/>
                  <a:gd name="T12" fmla="*/ 0 w 21"/>
                  <a:gd name="T13" fmla="*/ 15 h 21"/>
                  <a:gd name="T14" fmla="*/ 4 w 21"/>
                  <a:gd name="T15" fmla="*/ 13 h 21"/>
                  <a:gd name="T16" fmla="*/ 15 w 21"/>
                  <a:gd name="T17" fmla="*/ 0 h 21"/>
                  <a:gd name="T18" fmla="*/ 19 w 21"/>
                  <a:gd name="T19" fmla="*/ 2 h 21"/>
                  <a:gd name="T20" fmla="*/ 6 w 21"/>
                  <a:gd name="T21" fmla="*/ 15 h 21"/>
                  <a:gd name="T22" fmla="*/ 30 w 21"/>
                  <a:gd name="T23" fmla="*/ 13 h 21"/>
                  <a:gd name="T24" fmla="*/ 24 w 21"/>
                  <a:gd name="T25" fmla="*/ 7 h 21"/>
                  <a:gd name="T26" fmla="*/ 26 w 21"/>
                  <a:gd name="T27" fmla="*/ 6 h 21"/>
                  <a:gd name="T28" fmla="*/ 32 w 21"/>
                  <a:gd name="T29" fmla="*/ 22 h 21"/>
                  <a:gd name="T30" fmla="*/ 32 w 21"/>
                  <a:gd name="T31" fmla="*/ 39 h 21"/>
                  <a:gd name="T32" fmla="*/ 30 w 21"/>
                  <a:gd name="T33" fmla="*/ 39 h 21"/>
                  <a:gd name="T34" fmla="*/ 30 w 21"/>
                  <a:gd name="T35" fmla="*/ 37 h 21"/>
                  <a:gd name="T36" fmla="*/ 7 w 21"/>
                  <a:gd name="T37" fmla="*/ 37 h 21"/>
                  <a:gd name="T38" fmla="*/ 7 w 21"/>
                  <a:gd name="T39" fmla="*/ 39 h 21"/>
                  <a:gd name="T40" fmla="*/ 4 w 21"/>
                  <a:gd name="T41" fmla="*/ 39 h 21"/>
                  <a:gd name="T42" fmla="*/ 4 w 21"/>
                  <a:gd name="T43" fmla="*/ 22 h 21"/>
                  <a:gd name="T44" fmla="*/ 32 w 21"/>
                  <a:gd name="T45" fmla="*/ 22 h 21"/>
                  <a:gd name="T46" fmla="*/ 30 w 21"/>
                  <a:gd name="T47" fmla="*/ 24 h 21"/>
                  <a:gd name="T48" fmla="*/ 7 w 21"/>
                  <a:gd name="T49" fmla="*/ 24 h 21"/>
                  <a:gd name="T50" fmla="*/ 7 w 21"/>
                  <a:gd name="T51" fmla="*/ 33 h 21"/>
                  <a:gd name="T52" fmla="*/ 30 w 21"/>
                  <a:gd name="T53" fmla="*/ 33 h 21"/>
                  <a:gd name="T54" fmla="*/ 30 w 21"/>
                  <a:gd name="T55" fmla="*/ 24 h 2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21"/>
                  <a:gd name="T85" fmla="*/ 0 h 21"/>
                  <a:gd name="T86" fmla="*/ 21 w 21"/>
                  <a:gd name="T87" fmla="*/ 21 h 2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21" h="21">
                    <a:moveTo>
                      <a:pt x="14" y="3"/>
                    </a:moveTo>
                    <a:cubicBezTo>
                      <a:pt x="17" y="5"/>
                      <a:pt x="19" y="7"/>
                      <a:pt x="21" y="1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8" y="10"/>
                      <a:pt x="17" y="9"/>
                    </a:cubicBezTo>
                    <a:cubicBezTo>
                      <a:pt x="11" y="9"/>
                      <a:pt x="6" y="9"/>
                      <a:pt x="3" y="10"/>
                    </a:cubicBezTo>
                    <a:cubicBezTo>
                      <a:pt x="2" y="10"/>
                      <a:pt x="1" y="10"/>
                      <a:pt x="1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4" y="5"/>
                      <a:pt x="6" y="3"/>
                      <a:pt x="8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8" y="4"/>
                      <a:pt x="6" y="6"/>
                      <a:pt x="3" y="8"/>
                    </a:cubicBezTo>
                    <a:cubicBezTo>
                      <a:pt x="8" y="8"/>
                      <a:pt x="12" y="8"/>
                      <a:pt x="16" y="7"/>
                    </a:cubicBezTo>
                    <a:cubicBezTo>
                      <a:pt x="15" y="6"/>
                      <a:pt x="14" y="5"/>
                      <a:pt x="13" y="4"/>
                    </a:cubicBezTo>
                    <a:lnTo>
                      <a:pt x="14" y="3"/>
                    </a:lnTo>
                    <a:close/>
                    <a:moveTo>
                      <a:pt x="17" y="12"/>
                    </a:moveTo>
                    <a:cubicBezTo>
                      <a:pt x="17" y="21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12"/>
                      <a:pt x="2" y="12"/>
                      <a:pt x="2" y="12"/>
                    </a:cubicBezTo>
                    <a:lnTo>
                      <a:pt x="17" y="12"/>
                    </a:lnTo>
                    <a:close/>
                    <a:moveTo>
                      <a:pt x="16" y="13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6" y="18"/>
                      <a:pt x="16" y="18"/>
                      <a:pt x="16" y="18"/>
                    </a:cubicBezTo>
                    <a:lnTo>
                      <a:pt x="16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44" name="Freeform 241"/>
              <p:cNvSpPr>
                <a:spLocks noEditPoints="1"/>
              </p:cNvSpPr>
              <p:nvPr/>
            </p:nvSpPr>
            <p:spPr bwMode="auto">
              <a:xfrm>
                <a:off x="6532" y="2570"/>
                <a:ext cx="39" cy="39"/>
              </a:xfrm>
              <a:custGeom>
                <a:avLst/>
                <a:gdLst>
                  <a:gd name="T0" fmla="*/ 9 w 21"/>
                  <a:gd name="T1" fmla="*/ 17 h 21"/>
                  <a:gd name="T2" fmla="*/ 0 w 21"/>
                  <a:gd name="T3" fmla="*/ 15 h 21"/>
                  <a:gd name="T4" fmla="*/ 6 w 21"/>
                  <a:gd name="T5" fmla="*/ 24 h 21"/>
                  <a:gd name="T6" fmla="*/ 6 w 21"/>
                  <a:gd name="T7" fmla="*/ 39 h 21"/>
                  <a:gd name="T8" fmla="*/ 6 w 21"/>
                  <a:gd name="T9" fmla="*/ 24 h 21"/>
                  <a:gd name="T10" fmla="*/ 11 w 21"/>
                  <a:gd name="T11" fmla="*/ 7 h 21"/>
                  <a:gd name="T12" fmla="*/ 2 w 21"/>
                  <a:gd name="T13" fmla="*/ 4 h 21"/>
                  <a:gd name="T14" fmla="*/ 17 w 21"/>
                  <a:gd name="T15" fmla="*/ 9 h 21"/>
                  <a:gd name="T16" fmla="*/ 11 w 21"/>
                  <a:gd name="T17" fmla="*/ 17 h 21"/>
                  <a:gd name="T18" fmla="*/ 17 w 21"/>
                  <a:gd name="T19" fmla="*/ 9 h 21"/>
                  <a:gd name="T20" fmla="*/ 26 w 21"/>
                  <a:gd name="T21" fmla="*/ 7 h 21"/>
                  <a:gd name="T22" fmla="*/ 22 w 21"/>
                  <a:gd name="T23" fmla="*/ 15 h 21"/>
                  <a:gd name="T24" fmla="*/ 20 w 21"/>
                  <a:gd name="T25" fmla="*/ 7 h 21"/>
                  <a:gd name="T26" fmla="*/ 11 w 21"/>
                  <a:gd name="T27" fmla="*/ 6 h 21"/>
                  <a:gd name="T28" fmla="*/ 22 w 21"/>
                  <a:gd name="T29" fmla="*/ 2 h 21"/>
                  <a:gd name="T30" fmla="*/ 26 w 21"/>
                  <a:gd name="T31" fmla="*/ 6 h 21"/>
                  <a:gd name="T32" fmla="*/ 39 w 21"/>
                  <a:gd name="T33" fmla="*/ 7 h 21"/>
                  <a:gd name="T34" fmla="*/ 30 w 21"/>
                  <a:gd name="T35" fmla="*/ 15 h 21"/>
                  <a:gd name="T36" fmla="*/ 13 w 21"/>
                  <a:gd name="T37" fmla="*/ 17 h 21"/>
                  <a:gd name="T38" fmla="*/ 35 w 21"/>
                  <a:gd name="T39" fmla="*/ 26 h 21"/>
                  <a:gd name="T40" fmla="*/ 32 w 21"/>
                  <a:gd name="T41" fmla="*/ 24 h 21"/>
                  <a:gd name="T42" fmla="*/ 17 w 21"/>
                  <a:gd name="T43" fmla="*/ 28 h 21"/>
                  <a:gd name="T44" fmla="*/ 35 w 21"/>
                  <a:gd name="T45" fmla="*/ 35 h 21"/>
                  <a:gd name="T46" fmla="*/ 22 w 21"/>
                  <a:gd name="T47" fmla="*/ 39 h 21"/>
                  <a:gd name="T48" fmla="*/ 30 w 21"/>
                  <a:gd name="T49" fmla="*/ 37 h 21"/>
                  <a:gd name="T50" fmla="*/ 33 w 21"/>
                  <a:gd name="T51" fmla="*/ 30 h 21"/>
                  <a:gd name="T52" fmla="*/ 13 w 21"/>
                  <a:gd name="T53" fmla="*/ 28 h 21"/>
                  <a:gd name="T54" fmla="*/ 32 w 21"/>
                  <a:gd name="T55" fmla="*/ 22 h 21"/>
                  <a:gd name="T56" fmla="*/ 13 w 21"/>
                  <a:gd name="T57" fmla="*/ 19 h 21"/>
                  <a:gd name="T58" fmla="*/ 30 w 21"/>
                  <a:gd name="T59" fmla="*/ 11 h 21"/>
                  <a:gd name="T60" fmla="*/ 39 w 21"/>
                  <a:gd name="T61" fmla="*/ 15 h 21"/>
                  <a:gd name="T62" fmla="*/ 30 w 21"/>
                  <a:gd name="T63" fmla="*/ 11 h 2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1"/>
                  <a:gd name="T97" fmla="*/ 0 h 21"/>
                  <a:gd name="T98" fmla="*/ 21 w 21"/>
                  <a:gd name="T99" fmla="*/ 21 h 2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1" h="21">
                    <a:moveTo>
                      <a:pt x="1" y="6"/>
                    </a:moveTo>
                    <a:cubicBezTo>
                      <a:pt x="3" y="7"/>
                      <a:pt x="4" y="8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0"/>
                      <a:pt x="1" y="9"/>
                      <a:pt x="0" y="8"/>
                    </a:cubicBezTo>
                    <a:lnTo>
                      <a:pt x="1" y="6"/>
                    </a:lnTo>
                    <a:close/>
                    <a:moveTo>
                      <a:pt x="3" y="13"/>
                    </a:moveTo>
                    <a:cubicBezTo>
                      <a:pt x="4" y="13"/>
                      <a:pt x="4" y="13"/>
                      <a:pt x="5" y="13"/>
                    </a:cubicBezTo>
                    <a:cubicBezTo>
                      <a:pt x="4" y="16"/>
                      <a:pt x="4" y="18"/>
                      <a:pt x="3" y="21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2" y="18"/>
                      <a:pt x="3" y="15"/>
                      <a:pt x="3" y="13"/>
                    </a:cubicBezTo>
                    <a:close/>
                    <a:moveTo>
                      <a:pt x="2" y="1"/>
                    </a:moveTo>
                    <a:cubicBezTo>
                      <a:pt x="3" y="2"/>
                      <a:pt x="5" y="3"/>
                      <a:pt x="6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2" y="3"/>
                      <a:pt x="1" y="2"/>
                    </a:cubicBezTo>
                    <a:lnTo>
                      <a:pt x="2" y="1"/>
                    </a:lnTo>
                    <a:close/>
                    <a:moveTo>
                      <a:pt x="9" y="5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9" y="7"/>
                      <a:pt x="7" y="8"/>
                      <a:pt x="6" y="9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6" y="7"/>
                      <a:pt x="8" y="6"/>
                      <a:pt x="9" y="5"/>
                    </a:cubicBezTo>
                    <a:close/>
                    <a:moveTo>
                      <a:pt x="14" y="8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"/>
                      <a:pt x="14" y="2"/>
                      <a:pt x="14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8"/>
                      <a:pt x="16" y="8"/>
                      <a:pt x="16" y="8"/>
                    </a:cubicBezTo>
                    <a:lnTo>
                      <a:pt x="14" y="8"/>
                    </a:lnTo>
                    <a:close/>
                    <a:moveTo>
                      <a:pt x="7" y="9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6"/>
                      <a:pt x="20" y="17"/>
                      <a:pt x="19" y="19"/>
                    </a:cubicBezTo>
                    <a:cubicBezTo>
                      <a:pt x="19" y="20"/>
                      <a:pt x="18" y="21"/>
                      <a:pt x="16" y="21"/>
                    </a:cubicBezTo>
                    <a:cubicBezTo>
                      <a:pt x="15" y="21"/>
                      <a:pt x="13" y="21"/>
                      <a:pt x="12" y="21"/>
                    </a:cubicBezTo>
                    <a:cubicBezTo>
                      <a:pt x="12" y="20"/>
                      <a:pt x="12" y="20"/>
                      <a:pt x="11" y="19"/>
                    </a:cubicBezTo>
                    <a:cubicBezTo>
                      <a:pt x="13" y="19"/>
                      <a:pt x="15" y="20"/>
                      <a:pt x="16" y="20"/>
                    </a:cubicBezTo>
                    <a:cubicBezTo>
                      <a:pt x="17" y="20"/>
                      <a:pt x="18" y="19"/>
                      <a:pt x="18" y="18"/>
                    </a:cubicBezTo>
                    <a:cubicBezTo>
                      <a:pt x="18" y="18"/>
                      <a:pt x="18" y="17"/>
                      <a:pt x="18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7" y="10"/>
                      <a:pt x="7" y="10"/>
                      <a:pt x="7" y="10"/>
                    </a:cubicBezTo>
                    <a:lnTo>
                      <a:pt x="7" y="9"/>
                    </a:lnTo>
                    <a:close/>
                    <a:moveTo>
                      <a:pt x="16" y="6"/>
                    </a:moveTo>
                    <a:cubicBezTo>
                      <a:pt x="17" y="5"/>
                      <a:pt x="17" y="5"/>
                      <a:pt x="17" y="5"/>
                    </a:cubicBezTo>
                    <a:cubicBezTo>
                      <a:pt x="19" y="6"/>
                      <a:pt x="20" y="7"/>
                      <a:pt x="21" y="8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9" y="8"/>
                      <a:pt x="18" y="7"/>
                      <a:pt x="16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6562960" y="4455879"/>
            <a:ext cx="4703953" cy="1026181"/>
            <a:chOff x="6562960" y="4622060"/>
            <a:chExt cx="4703953" cy="1026181"/>
          </a:xfrm>
        </p:grpSpPr>
        <p:sp>
          <p:nvSpPr>
            <p:cNvPr id="145" name="矩形 144"/>
            <p:cNvSpPr/>
            <p:nvPr/>
          </p:nvSpPr>
          <p:spPr>
            <a:xfrm>
              <a:off x="8934388" y="4622060"/>
              <a:ext cx="1151534" cy="288000"/>
            </a:xfrm>
            <a:prstGeom prst="rect">
              <a:avLst/>
            </a:prstGeom>
            <a:solidFill>
              <a:srgbClr val="029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b="1" dirty="0">
                  <a:latin typeface="微软雅黑" panose="020B0503020204020204" charset="-122"/>
                  <a:ea typeface="微软雅黑" panose="020B0503020204020204" charset="-122"/>
                </a:rPr>
                <a:t>人均销售额</a:t>
              </a:r>
            </a:p>
          </p:txBody>
        </p:sp>
        <p:sp>
          <p:nvSpPr>
            <p:cNvPr id="146" name="矩形 145"/>
            <p:cNvSpPr/>
            <p:nvPr/>
          </p:nvSpPr>
          <p:spPr>
            <a:xfrm>
              <a:off x="6564928" y="4947083"/>
              <a:ext cx="1151534" cy="216000"/>
            </a:xfrm>
            <a:prstGeom prst="rect">
              <a:avLst/>
            </a:prstGeom>
            <a:solidFill>
              <a:srgbClr val="01A1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线下</a:t>
              </a:r>
            </a:p>
          </p:txBody>
        </p:sp>
        <p:sp>
          <p:nvSpPr>
            <p:cNvPr id="147" name="矩形 146"/>
            <p:cNvSpPr/>
            <p:nvPr/>
          </p:nvSpPr>
          <p:spPr>
            <a:xfrm>
              <a:off x="8934388" y="4940259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448 </a:t>
              </a:r>
              <a:endParaRPr lang="zh-CN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6564928" y="5186250"/>
              <a:ext cx="1151534" cy="216000"/>
            </a:xfrm>
            <a:prstGeom prst="rect">
              <a:avLst/>
            </a:prstGeom>
            <a:solidFill>
              <a:srgbClr val="01A1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线上</a:t>
              </a:r>
            </a:p>
          </p:txBody>
        </p:sp>
        <p:sp>
          <p:nvSpPr>
            <p:cNvPr id="149" name="矩形 148"/>
            <p:cNvSpPr/>
            <p:nvPr/>
          </p:nvSpPr>
          <p:spPr>
            <a:xfrm>
              <a:off x="8934388" y="5179426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918 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6564928" y="5432241"/>
              <a:ext cx="1151534" cy="216000"/>
            </a:xfrm>
            <a:prstGeom prst="rect">
              <a:avLst/>
            </a:prstGeom>
            <a:solidFill>
              <a:srgbClr val="01A1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全渠道</a:t>
              </a:r>
            </a:p>
          </p:txBody>
        </p:sp>
        <p:sp>
          <p:nvSpPr>
            <p:cNvPr id="151" name="矩形 150"/>
            <p:cNvSpPr/>
            <p:nvPr/>
          </p:nvSpPr>
          <p:spPr>
            <a:xfrm>
              <a:off x="8934388" y="5425417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1312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6562960" y="4628884"/>
              <a:ext cx="1146226" cy="288000"/>
            </a:xfrm>
            <a:prstGeom prst="rect">
              <a:avLst/>
            </a:prstGeom>
            <a:solidFill>
              <a:srgbClr val="029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7745919" y="4628884"/>
              <a:ext cx="1151534" cy="288000"/>
            </a:xfrm>
            <a:prstGeom prst="rect">
              <a:avLst/>
            </a:prstGeom>
            <a:solidFill>
              <a:srgbClr val="029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b="1" dirty="0">
                  <a:latin typeface="微软雅黑" panose="020B0503020204020204" charset="-122"/>
                  <a:ea typeface="微软雅黑" panose="020B0503020204020204" charset="-122"/>
                </a:rPr>
                <a:t>会员数</a:t>
              </a:r>
            </a:p>
          </p:txBody>
        </p:sp>
        <p:sp>
          <p:nvSpPr>
            <p:cNvPr id="154" name="矩形 153"/>
            <p:cNvSpPr/>
            <p:nvPr/>
          </p:nvSpPr>
          <p:spPr>
            <a:xfrm>
              <a:off x="7745919" y="4947083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2460</a:t>
              </a: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万</a:t>
              </a:r>
            </a:p>
          </p:txBody>
        </p:sp>
        <p:sp>
          <p:nvSpPr>
            <p:cNvPr id="155" name="矩形 154"/>
            <p:cNvSpPr/>
            <p:nvPr/>
          </p:nvSpPr>
          <p:spPr>
            <a:xfrm>
              <a:off x="7745919" y="5186250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50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万</a:t>
              </a:r>
            </a:p>
          </p:txBody>
        </p:sp>
        <p:sp>
          <p:nvSpPr>
            <p:cNvPr id="156" name="矩形 155"/>
            <p:cNvSpPr/>
            <p:nvPr/>
          </p:nvSpPr>
          <p:spPr>
            <a:xfrm>
              <a:off x="7745919" y="5432241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28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万</a:t>
              </a:r>
            </a:p>
          </p:txBody>
        </p:sp>
        <p:sp>
          <p:nvSpPr>
            <p:cNvPr id="157" name="矩形 156"/>
            <p:cNvSpPr/>
            <p:nvPr/>
          </p:nvSpPr>
          <p:spPr>
            <a:xfrm>
              <a:off x="10115379" y="4622060"/>
              <a:ext cx="1151534" cy="288000"/>
            </a:xfrm>
            <a:prstGeom prst="rect">
              <a:avLst/>
            </a:prstGeom>
            <a:solidFill>
              <a:srgbClr val="029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b="1" dirty="0">
                  <a:latin typeface="微软雅黑" panose="020B0503020204020204" charset="-122"/>
                  <a:ea typeface="微软雅黑" panose="020B0503020204020204" charset="-122"/>
                </a:rPr>
                <a:t>人均消费次数</a:t>
              </a:r>
            </a:p>
          </p:txBody>
        </p:sp>
        <p:sp>
          <p:nvSpPr>
            <p:cNvPr id="158" name="矩形 157"/>
            <p:cNvSpPr/>
            <p:nvPr/>
          </p:nvSpPr>
          <p:spPr>
            <a:xfrm>
              <a:off x="10115379" y="4940259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5.2</a:t>
              </a:r>
              <a:endPara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10115379" y="5179426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8.3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10115379" y="5425417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13.5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会员画像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9</a:t>
            </a:fld>
            <a:endParaRPr lang="zh-HK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2932430" y="2253615"/>
            <a:ext cx="60134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类别一</a:t>
            </a:r>
          </a:p>
        </p:txBody>
      </p:sp>
      <p:sp>
        <p:nvSpPr>
          <p:cNvPr id="6" name="矩形 5"/>
          <p:cNvSpPr/>
          <p:nvPr/>
        </p:nvSpPr>
        <p:spPr>
          <a:xfrm>
            <a:off x="7154545" y="6576483"/>
            <a:ext cx="4873625" cy="1447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1450" lvl="0" indent="-171450" algn="r">
              <a:lnSpc>
                <a:spcPct val="90000"/>
              </a:lnSpc>
              <a:buClrTx/>
              <a:buSzTx/>
              <a:buFont typeface="Arial" panose="020B0604020202020204" pitchFamily="34" charset="0"/>
              <a:defRPr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sym typeface="+mn-ea"/>
              </a:rPr>
              <a:t>*数据时间区间为201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sym typeface="+mn-ea"/>
              </a:rPr>
              <a:t>9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sym typeface="+mn-ea"/>
              </a:rPr>
              <a:t>0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sym typeface="+mn-ea"/>
              </a:rPr>
              <a:t>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sym typeface="+mn-ea"/>
              </a:rPr>
              <a:t>01- 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sym typeface="+mn-ea"/>
              </a:rPr>
              <a:t>20191231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sym typeface="+mn-ea"/>
              </a:rPr>
              <a:t>，数据不包含加盟店、收购店、关停店。 </a:t>
            </a:r>
          </a:p>
        </p:txBody>
      </p:sp>
      <p:sp>
        <p:nvSpPr>
          <p:cNvPr id="7" name="矩形 6"/>
          <p:cNvSpPr/>
          <p:nvPr/>
        </p:nvSpPr>
        <p:spPr>
          <a:xfrm>
            <a:off x="765810" y="1122045"/>
            <a:ext cx="9943465" cy="2305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lvl="0" algn="l">
              <a:lnSpc>
                <a:spcPts val="18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sym typeface="+mn-ea"/>
              </a:rPr>
              <a:t>青年会员人群基数大、消费低，重点提升黏性；中年会员消费多、消费高，重点提升产值 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179643"/>
              </p:ext>
            </p:extLst>
          </p:nvPr>
        </p:nvGraphicFramePr>
        <p:xfrm>
          <a:off x="914399" y="2571750"/>
          <a:ext cx="9794874" cy="36385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3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3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3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1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809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用户分群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潜力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主力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核心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46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年龄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30-45</a:t>
                      </a:r>
                      <a:endParaRPr lang="en-US" altLang="zh-CN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45-55</a:t>
                      </a:r>
                      <a:endParaRPr lang="en-US" altLang="zh-CN" sz="1000" b="0" i="0" u="none" strike="noStrike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55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以上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46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人均年产值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416</a:t>
                      </a:r>
                      <a:endParaRPr lang="en-US" altLang="zh-CN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488 </a:t>
                      </a:r>
                      <a:endParaRPr lang="en-US" altLang="zh-CN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578 </a:t>
                      </a:r>
                      <a:endParaRPr lang="en-US" altLang="zh-CN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46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会员占比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39%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20%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22%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46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销售占比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37%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22%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29%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46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毛利额占比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38%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21%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26%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7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购买时间偏好</a:t>
                      </a:r>
                      <a:endParaRPr lang="zh-CN" altLang="en-US" sz="10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工作日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18:00-20:59</a:t>
                      </a:r>
                      <a:endParaRPr lang="en-US" altLang="zh-CN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8:00-11:59</a:t>
                      </a:r>
                      <a:endParaRPr lang="en-US" altLang="zh-CN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8:00-11:59</a:t>
                      </a:r>
                      <a:endParaRPr lang="en-US" altLang="zh-CN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21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周末</a:t>
                      </a: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8:00-11:59</a:t>
                      </a:r>
                      <a:endParaRPr lang="en-US" altLang="zh-CN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8:00-11:59</a:t>
                      </a:r>
                      <a:endParaRPr lang="en-US" altLang="zh-CN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8:00-11:59</a:t>
                      </a:r>
                      <a:endParaRPr lang="en-US" altLang="zh-CN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5209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品类偏好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外用药非处方药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抗感冒用药非处方药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医疗器械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抗菌消炎药处方药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心脑血管用药处方药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外用药非处方药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心脑血管用药处方药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抗感冒用药非处方药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医疗器械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抗菌消炎药处方药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心脑血管用药处方药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外用药非处方药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医疗器械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抗感冒用药非处方药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抗菌消炎药处方药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7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单品偏好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销售额最大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阿胶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东阿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 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阿胶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允泰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 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阿胶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允泰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 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3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毛利最高</a:t>
                      </a: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阿胶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允泰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阿胶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允泰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苯磺酸氨氯地平片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03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频次最多</a:t>
                      </a: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阿莫西林胶囊 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阿莫西林胶囊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阿莫西林胶囊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文本框 1"/>
          <p:cNvSpPr txBox="1"/>
          <p:nvPr/>
        </p:nvSpPr>
        <p:spPr>
          <a:xfrm>
            <a:off x="621395" y="1451867"/>
            <a:ext cx="8202001" cy="93140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主力：中年是会员主力军，会员人均消费额与消费频次高，年龄段体现在</a:t>
            </a:r>
            <a:r>
              <a:rPr lang="en-US" altLang="zh-CN" sz="1400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45-55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岁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潜力：青年是会员潜力股，会员数与消费频次都高，年龄段体现在</a:t>
            </a:r>
            <a:r>
              <a:rPr lang="en-US" altLang="zh-CN" sz="1400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30-45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岁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cs typeface="+mj-cs"/>
              </a:rPr>
              <a:t>核心：老年是会员核心人群，人家单产值高，人数较少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h_i*1_2_2_2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2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h_i*1_2_2_1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h_i*1_2_1_2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h_i*1_2_1_1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a*1_1_1"/>
  <p:tag name="KSO_WM_UNIT_LAYERLEVEL" val="1_1_1"/>
  <p:tag name="KSO_WM_UNIT_VALUE" val="11"/>
  <p:tag name="KSO_WM_UNIT_HIGHLIGHT" val="0"/>
  <p:tag name="KSO_WM_UNIT_COMPATIBLE" val="0"/>
  <p:tag name="KSO_WM_BEAUTIFY_FLAG" val="#wm#"/>
  <p:tag name="KSO_WM_TAG_VERSION" val="1.0"/>
  <p:tag name="KSO_WM_UNIT_DIAGRAM_ISNUMVISUAL" val="0"/>
  <p:tag name="KSO_WM_UNIT_DIAGRAM_ISREFERUNIT" val="0"/>
  <p:tag name="KSO_WM_UNIT_ISCONTENTSTITLE" val="0"/>
  <p:tag name="KSO_WM_DIAGRAM_GROUP_CODE" val="n1-1"/>
  <p:tag name="KSO_WM_UNIT_TYPE" val="n_h_a"/>
  <p:tag name="KSO_WM_UNIT_INDEX" val="1_1_1"/>
  <p:tag name="KSO_WM_UNIT_NOCLEAR" val="0"/>
  <p:tag name="KSO_WM_UNIT_PRESET_TEXT" val="单击此处添加标题"/>
  <p:tag name="KSO_WM_UNIT_TEXT_FILL_FORE_SCHEMECOLOR_INDEX" val="14"/>
  <p:tag name="KSO_WM_UNIT_TEXT_FILL_TYPE" val="1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TYPE" val="n_h_h_a"/>
  <p:tag name="KSO_WM_UNIT_INDEX" val="1_2_1_1"/>
  <p:tag name="KSO_WM_UNIT_ID" val="diagram20188089_2*n_h_h_a*1_2_1_1"/>
  <p:tag name="KSO_WM_UNIT_LAYERLEVEL" val="1_1_1_1"/>
  <p:tag name="KSO_WM_UNIT_VALUE" val="51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UNIT_ISCONTENTSTITLE" val="0"/>
  <p:tag name="KSO_WM_DIAGRAM_GROUP_CODE" val="n1-1"/>
  <p:tag name="KSO_WM_UNIT_NOCLEAR" val="0"/>
  <p:tag name="KSO_WM_UNIT_TEXT_FILL_FORE_SCHEMECOLOR_INDEX" val="5"/>
  <p:tag name="KSO_WM_UNIT_TEXT_FILL_TYPE" val="1"/>
  <p:tag name="KSO_WM_UNIT_USESOURCEFORMAT_APPLY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TYPE" val="n_h_h_a"/>
  <p:tag name="KSO_WM_UNIT_INDEX" val="1_2_2_1"/>
  <p:tag name="KSO_WM_UNIT_ID" val="diagram20188089_2*n_h_h_a*1_2_2_1"/>
  <p:tag name="KSO_WM_UNIT_LAYERLEVEL" val="1_1_1_1"/>
  <p:tag name="KSO_WM_UNIT_VALUE" val="51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UNIT_ISCONTENTSTITLE" val="0"/>
  <p:tag name="KSO_WM_DIAGRAM_GROUP_CODE" val="n1-1"/>
  <p:tag name="KSO_WM_UNIT_NOCLEAR" val="0"/>
  <p:tag name="KSO_WM_UNIT_TEXT_FILL_FORE_SCHEMECOLOR_INDEX" val="6"/>
  <p:tag name="KSO_WM_UNIT_TEXT_FILL_TYPE" val="1"/>
  <p:tag name="KSO_WM_UNIT_USESOURCEFORMAT_APPLY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TYPE" val="n_h_h_a"/>
  <p:tag name="KSO_WM_UNIT_INDEX" val="1_2_3_1"/>
  <p:tag name="KSO_WM_UNIT_ID" val="diagram20188089_2*n_h_h_a*1_2_3_1"/>
  <p:tag name="KSO_WM_UNIT_LAYERLEVEL" val="1_1_1_1"/>
  <p:tag name="KSO_WM_UNIT_VALUE" val="51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UNIT_ISCONTENTSTITLE" val="0"/>
  <p:tag name="KSO_WM_DIAGRAM_GROUP_CODE" val="n1-1"/>
  <p:tag name="KSO_WM_UNIT_NOCLEAR" val="0"/>
  <p:tag name="KSO_WM_UNIT_TEXT_FILL_FORE_SCHEMECOLOR_INDEX" val="7"/>
  <p:tag name="KSO_WM_UNIT_TEXT_FILL_TYPE" val="1"/>
  <p:tag name="KSO_WM_UNIT_USESOURCEFORMAT_APPLY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TYPE" val="n_h_h_i"/>
  <p:tag name="KSO_WM_UNIT_INDEX" val="1_2_3_1"/>
  <p:tag name="KSO_WM_UNIT_ID" val="diagram20188089_2*n_h_h_i*1_2_3_1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h_i*1_2_2_1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h_i*1_2_1_2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88089"/>
  <p:tag name="KSO_WM_TAG_VERSION" val="1.0"/>
  <p:tag name="KSO_WM_SLIDE_INDEX" val="2"/>
  <p:tag name="KSO_WM_SLIDE_ITEM_CNT" val="3"/>
  <p:tag name="KSO_WM_SLIDE_LAYOUT" val="n"/>
  <p:tag name="KSO_WM_SLIDE_LAYOUT_CNT" val="1"/>
  <p:tag name="KSO_WM_SLIDE_TYPE" val="text"/>
  <p:tag name="KSO_WM_SLIDE_SUBTYPE" val="diag"/>
  <p:tag name="KSO_WM_SLIDE_POSITION" val="0*133.922"/>
  <p:tag name="KSO_WM_SLIDE_SIZE" val="907.125*307.745"/>
  <p:tag name="KSO_WM_SLIDE_ID" val="diagram20188089_2"/>
  <p:tag name="KSO_WM_DIAGRAM_GROUP_CODE" val="n1-1"/>
  <p:tag name="KSO_WM_SLIDE_DIAGTYPE" val="n"/>
  <p:tag name="KSO_WM_TEMPLATE_SUBCATEGORY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i*1_2"/>
  <p:tag name="KSO_WM_UNIT_LAYERLEVEL" val="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2"/>
  <p:tag name="KSO_WM_UNIT_TEXT_FILL_FORE_SCHEMECOLOR_INDEX" val="2"/>
  <p:tag name="KSO_WM_UNIT_TEXT_FILL_TYPE" val="1"/>
  <p:tag name="KSO_WM_UNIT_USESOURCEFORMAT_APPLY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i*1_1_1"/>
  <p:tag name="KSO_WM_UNIT_LAYERLEVEL" val="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i*1_1"/>
  <p:tag name="KSO_WM_UNIT_LAYERLEVEL" val="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TYPE" val="n_h_h_i"/>
  <p:tag name="KSO_WM_UNIT_INDEX" val="1_2_3_2"/>
  <p:tag name="KSO_WM_UNIT_ID" val="diagram20188089_2*n_h_h_i*1_2_3_2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FILL_FORE_SCHEMECOLOR_INDEX" val="7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TYPE" val="n_h_h_i"/>
  <p:tag name="KSO_WM_UNIT_INDEX" val="1_2_3_1"/>
  <p:tag name="KSO_WM_UNIT_ID" val="diagram20188089_2*n_h_h_i*1_2_3_1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2278</TotalTime>
  <Words>3266</Words>
  <Application>Microsoft Office PowerPoint</Application>
  <PresentationFormat>宽屏</PresentationFormat>
  <Paragraphs>667</Paragraphs>
  <Slides>24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Wingdings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姚 泊彰</cp:lastModifiedBy>
  <cp:revision>224</cp:revision>
  <dcterms:created xsi:type="dcterms:W3CDTF">2019-06-19T02:08:00Z</dcterms:created>
  <dcterms:modified xsi:type="dcterms:W3CDTF">2020-02-10T05:51:23Z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