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11"/>
  </p:notesMasterIdLst>
  <p:sldIdLst>
    <p:sldId id="887" r:id="rId2"/>
    <p:sldId id="894" r:id="rId3"/>
    <p:sldId id="900" r:id="rId4"/>
    <p:sldId id="901" r:id="rId5"/>
    <p:sldId id="902" r:id="rId6"/>
    <p:sldId id="903" r:id="rId7"/>
    <p:sldId id="905" r:id="rId8"/>
    <p:sldId id="904" r:id="rId9"/>
    <p:sldId id="25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7C32"/>
    <a:srgbClr val="00A244"/>
    <a:srgbClr val="CAF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7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3BAF2-1E6E-42A0-9FB1-7F55AD0C241D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64C04-37FB-4CCA-940B-B99C2E112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755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477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42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845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817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470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184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9BAE6-214E-4D9A-B457-3EDC4A16A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24D026-B92B-4C38-A577-7570113E4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2CFD3E-6E29-4684-8705-ACF9F48D5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2E9-A934-4722-8BEE-DC331D6D7B3B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E1CB00-9EC3-4FD2-B36D-4ECB0F10A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0ED094-7EB2-4BE7-A69E-21823E05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BE30-C66D-4A5B-843D-9526C7E8B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05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FECEF-C4A2-42BD-A3E4-7D9999CA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614901-6DF9-4D12-BD42-6A3DF448D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667366-D839-45C9-85F3-A8F477AB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2E9-A934-4722-8BEE-DC331D6D7B3B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8D553C-A94D-41AD-9351-4888CE94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208FC-CF0E-4B3E-9F81-3E3BB4C66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BE30-C66D-4A5B-843D-9526C7E8B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9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997752-5952-4D30-AE88-3959C78372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D0CA6C-269F-47DF-8C96-00531329B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E807AC-7BDB-4A0D-AB28-1B2AA2DD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2E9-A934-4722-8BEE-DC331D6D7B3B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448035-7580-4E73-9D3A-D5194A01F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5DB375-1153-471B-93F6-0E730D54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BE30-C66D-4A5B-843D-9526C7E8B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685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663" y="68263"/>
            <a:ext cx="2133600" cy="704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0" y="-9525"/>
            <a:ext cx="171450" cy="855663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cxnSp>
        <p:nvCxnSpPr>
          <p:cNvPr id="7" name="直接连接符 6"/>
          <p:cNvCxnSpPr/>
          <p:nvPr/>
        </p:nvCxnSpPr>
        <p:spPr>
          <a:xfrm>
            <a:off x="0" y="846138"/>
            <a:ext cx="12188825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"/>
          <p:cNvSpPr txBox="1"/>
          <p:nvPr/>
        </p:nvSpPr>
        <p:spPr>
          <a:xfrm>
            <a:off x="4019550" y="1954213"/>
            <a:ext cx="4616450" cy="56991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fontAlgn="auto"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sz="2800" b="1" strike="noStrike" spc="300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172085" y="198755"/>
            <a:ext cx="5379085" cy="6477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lang="en-US" altLang="zh-CN" strike="noStrike" noProof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endParaRPr strike="noStrike" noProof="1">
              <a:sym typeface="+mn-ea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171450" y="6496050"/>
            <a:ext cx="1079500" cy="298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3"/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pic>
        <p:nvPicPr>
          <p:cNvPr id="9" name="图片 3">
            <a:extLst>
              <a:ext uri="{FF2B5EF4-FFF2-40B4-BE49-F238E27FC236}">
                <a16:creationId xmlns:a16="http://schemas.microsoft.com/office/drawing/2014/main" id="{A4652E34-C827-467D-AD2A-73095ADC662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99663" y="68263"/>
            <a:ext cx="2133600" cy="704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5ED75E0-DD49-4176-8DDA-539A560461E8}"/>
              </a:ext>
            </a:extLst>
          </p:cNvPr>
          <p:cNvSpPr/>
          <p:nvPr userDrawn="1"/>
        </p:nvSpPr>
        <p:spPr>
          <a:xfrm>
            <a:off x="0" y="-9525"/>
            <a:ext cx="171450" cy="855663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E4CEF53-BABB-4640-8B5D-DCE42132DE32}"/>
              </a:ext>
            </a:extLst>
          </p:cNvPr>
          <p:cNvCxnSpPr/>
          <p:nvPr userDrawn="1"/>
        </p:nvCxnSpPr>
        <p:spPr>
          <a:xfrm>
            <a:off x="0" y="846138"/>
            <a:ext cx="12188825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">
            <a:extLst>
              <a:ext uri="{FF2B5EF4-FFF2-40B4-BE49-F238E27FC236}">
                <a16:creationId xmlns:a16="http://schemas.microsoft.com/office/drawing/2014/main" id="{A4D5A5EE-BC83-4E07-9AD7-20A2A57E134F}"/>
              </a:ext>
            </a:extLst>
          </p:cNvPr>
          <p:cNvSpPr txBox="1"/>
          <p:nvPr userDrawn="1"/>
        </p:nvSpPr>
        <p:spPr>
          <a:xfrm>
            <a:off x="4019550" y="1954213"/>
            <a:ext cx="4616450" cy="56991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fontAlgn="auto"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sz="2800" b="1" strike="noStrike" spc="300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6601551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D5F11-1466-4344-83B3-82624EA6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823DC-4607-4BD5-B745-0680A11C0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E48F4-06B0-4A7D-91D2-BF2713EB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2E9-A934-4722-8BEE-DC331D6D7B3B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166707-0342-46C4-B9A2-77E6DDD7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3EBBC7-811D-43D3-A7F3-401A3ACB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BE30-C66D-4A5B-843D-9526C7E8B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43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A6DFE-1C4B-4289-8792-FDB648ABE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BCF75F-380B-4B7B-9CC6-70EDAE264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967C25-76C7-45DC-92B0-FD652044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2E9-A934-4722-8BEE-DC331D6D7B3B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A10479-5E42-4FC8-8AC2-5C42310B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1ABD52-84DD-41DA-8EEA-2F0D9728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BE30-C66D-4A5B-843D-9526C7E8B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02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DA634-41E5-4A47-8A9A-C39410BB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2FAAC-721C-4C38-BF9D-708C6DAEA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2190B5-86C8-42FB-8884-61B5FB05C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46A360-6616-481A-BCB4-7B4C3BC59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2E9-A934-4722-8BEE-DC331D6D7B3B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6B03F6-B725-47B0-B010-88D56351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E01460-B8B5-4D49-9192-522CF9B9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BE30-C66D-4A5B-843D-9526C7E8B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93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FAB2E-F713-40AE-BDFF-8E240D039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04EDF8-6393-44A6-B66B-6EAADDEE4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CCA9DE-8E97-4736-9EC5-771BD8C74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5F7023-C684-4444-BD47-CFFB701AE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8168F6-3FBE-4377-B5E9-45EE3FD3F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AA469C-6ACF-4BC3-A501-CE38C93F1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2E9-A934-4722-8BEE-DC331D6D7B3B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CEC9DC-6983-4829-93F4-FE15063A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05C545-B0E5-4857-A108-F2B57E9DA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BE30-C66D-4A5B-843D-9526C7E8B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68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F49F5-A58D-44C3-855F-19442DE8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6200F3-AE7D-474B-80A9-4DE1A9BE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2E9-A934-4722-8BEE-DC331D6D7B3B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364565-4BDC-46E4-B208-6EBBA679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26A8CF-B923-44CC-9E11-16D6BCC6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BE30-C66D-4A5B-843D-9526C7E8B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99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6EACA5-C6E9-477F-A2AA-3CAA0BED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2E9-A934-4722-8BEE-DC331D6D7B3B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F99631-BAA8-4DE6-95D6-C05090B48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43BE9E-6130-4CEF-AB3F-661DE8A8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BE30-C66D-4A5B-843D-9526C7E8B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79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8C613-1D4F-4686-A084-B03E57A2F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732492-5A8F-459B-8F9A-BA1784067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2446EE-9CC7-4132-9952-709CF164D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650001-4E29-4522-BDE5-053491E42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2E9-A934-4722-8BEE-DC331D6D7B3B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3A0765-82B9-4E85-99DE-028891F8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20DD0D-4DA1-4A19-91F7-BE9B14F0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BE30-C66D-4A5B-843D-9526C7E8B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35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26A06-CA88-4357-833F-65EAB889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F6FB7A-6ABD-4F35-8F61-FDAA0D8AE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C786B5-5DAB-460A-BE15-3D55CEA21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5A352D-7330-4BAC-88DC-DFDF4127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2E9-A934-4722-8BEE-DC331D6D7B3B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E0299F-73B9-4653-B198-4416F286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FC993E-5651-4B7C-887F-74FDE041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BE30-C66D-4A5B-843D-9526C7E8B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44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E53955-E776-43EA-8CA1-C8E36251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4CC727-5D08-4ED5-BB14-9892AC5FA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5D57E-DDF3-427B-AE00-B58F052CD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CD2E9-A934-4722-8BEE-DC331D6D7B3B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8F2474-9C1E-43E7-A9DA-11372BD36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4A1CF1-4F15-4811-AF8E-2B0F4B8D3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9BE30-C66D-4A5B-843D-9526C7E8B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57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3"/>
          <p:cNvSpPr/>
          <p:nvPr/>
        </p:nvSpPr>
        <p:spPr>
          <a:xfrm>
            <a:off x="2986535" y="1536519"/>
            <a:ext cx="8610600" cy="1892300"/>
          </a:xfrm>
          <a:prstGeom prst="roundRect">
            <a:avLst>
              <a:gd name="adj" fmla="val 14654"/>
            </a:avLst>
          </a:prstGeom>
          <a:gradFill>
            <a:gsLst>
              <a:gs pos="35000">
                <a:schemeClr val="bg1"/>
              </a:gs>
              <a:gs pos="84000">
                <a:schemeClr val="bg1">
                  <a:lumMod val="95000"/>
                </a:schemeClr>
              </a:gs>
              <a:gs pos="100000">
                <a:srgbClr val="C8C8C8"/>
              </a:gs>
            </a:gsLst>
            <a:lin ang="18900000" scaled="0"/>
          </a:gradFill>
          <a:ln w="34925">
            <a:gradFill>
              <a:gsLst>
                <a:gs pos="50000">
                  <a:srgbClr val="F2F2F2"/>
                </a:gs>
                <a:gs pos="0">
                  <a:srgbClr val="FFFFFF"/>
                </a:gs>
                <a:gs pos="100000">
                  <a:srgbClr val="BFBFBF"/>
                </a:gs>
              </a:gsLst>
              <a:lin ang="8100000" scaled="0"/>
            </a:gradFill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34630" y="1042951"/>
            <a:ext cx="2879419" cy="287941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2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0">
            <a:noFill/>
          </a:ln>
          <a:effectLst>
            <a:outerShdw blurRad="444500" dist="254000" dir="6900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27651" name="文本框 8"/>
          <p:cNvSpPr txBox="1"/>
          <p:nvPr/>
        </p:nvSpPr>
        <p:spPr>
          <a:xfrm>
            <a:off x="5007968" y="1882034"/>
            <a:ext cx="3369985" cy="733086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rgbClr val="181717"/>
                </a:solidFill>
                <a:latin typeface="微软雅黑" panose="020B0503020204020204" charset="-122"/>
                <a:ea typeface="微软雅黑" panose="020B0503020204020204" charset="-122"/>
              </a:rPr>
              <a:t>精准营销</a:t>
            </a:r>
            <a:endParaRPr lang="en-US" altLang="zh-CN" sz="3600" b="1" dirty="0">
              <a:solidFill>
                <a:srgbClr val="18171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34461" y="645740"/>
            <a:ext cx="794421" cy="794421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42073" y="4324320"/>
            <a:ext cx="280365" cy="28036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noFill/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024754" y="4067291"/>
            <a:ext cx="1111411" cy="1111411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100000">
                <a:srgbClr val="01A145"/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27655" name="矩形 1"/>
          <p:cNvSpPr/>
          <p:nvPr/>
        </p:nvSpPr>
        <p:spPr>
          <a:xfrm>
            <a:off x="8245475" y="2742128"/>
            <a:ext cx="2747645" cy="66043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181717"/>
                </a:solidFill>
                <a:latin typeface="微软雅黑" panose="020B0503020204020204" charset="-122"/>
                <a:ea typeface="微软雅黑" panose="020B0503020204020204" charset="-122"/>
              </a:rPr>
              <a:t>益丰药房连锁股份有限公司</a:t>
            </a:r>
            <a:endParaRPr lang="en-US" altLang="zh-CN" b="1" dirty="0">
              <a:solidFill>
                <a:srgbClr val="18171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>
              <a:lnSpc>
                <a:spcPct val="125000"/>
              </a:lnSpc>
            </a:pPr>
            <a:r>
              <a:rPr lang="zh-CN" altLang="en-US" b="1" dirty="0">
                <a:solidFill>
                  <a:srgbClr val="181717"/>
                </a:solidFill>
                <a:latin typeface="微软雅黑" panose="020B0503020204020204" charset="-122"/>
                <a:ea typeface="微软雅黑" panose="020B0503020204020204" charset="-122"/>
              </a:rPr>
              <a:t>大数据管理部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2</a:t>
            </a:fld>
            <a:endParaRPr lang="zh-HK" altLang="en-US" sz="1400" dirty="0"/>
          </a:p>
        </p:txBody>
      </p:sp>
      <p:sp>
        <p:nvSpPr>
          <p:cNvPr id="161" name="Title 4"/>
          <p:cNvSpPr txBox="1"/>
          <p:nvPr/>
        </p:nvSpPr>
        <p:spPr>
          <a:xfrm>
            <a:off x="751501" y="1015647"/>
            <a:ext cx="10635882" cy="415637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1A1660-4D69-4341-9AD3-EB9B11E8919A}"/>
              </a:ext>
            </a:extLst>
          </p:cNvPr>
          <p:cNvSpPr txBox="1"/>
          <p:nvPr/>
        </p:nvSpPr>
        <p:spPr>
          <a:xfrm>
            <a:off x="2631440" y="1675079"/>
            <a:ext cx="323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一、概念</a:t>
            </a: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99D53778-1E30-4A90-B351-AF1623E0E406}"/>
              </a:ext>
            </a:extLst>
          </p:cNvPr>
          <p:cNvSpPr txBox="1"/>
          <p:nvPr/>
        </p:nvSpPr>
        <p:spPr>
          <a:xfrm>
            <a:off x="2631440" y="2341212"/>
            <a:ext cx="323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二、内容</a:t>
            </a: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FDDA1975-92F1-403D-9D9B-CCECB8DA4307}"/>
              </a:ext>
            </a:extLst>
          </p:cNvPr>
          <p:cNvSpPr txBox="1"/>
          <p:nvPr/>
        </p:nvSpPr>
        <p:spPr>
          <a:xfrm>
            <a:off x="2631440" y="3131180"/>
            <a:ext cx="323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三、落地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概念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3</a:t>
            </a:fld>
            <a:endParaRPr lang="zh-HK" altLang="en-US" sz="1400" dirty="0"/>
          </a:p>
        </p:txBody>
      </p:sp>
      <p:sp>
        <p:nvSpPr>
          <p:cNvPr id="161" name="Title 4"/>
          <p:cNvSpPr txBox="1"/>
          <p:nvPr/>
        </p:nvSpPr>
        <p:spPr>
          <a:xfrm>
            <a:off x="751501" y="1015647"/>
            <a:ext cx="10635882" cy="415637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1A1660-4D69-4341-9AD3-EB9B11E8919A}"/>
              </a:ext>
            </a:extLst>
          </p:cNvPr>
          <p:cNvSpPr txBox="1"/>
          <p:nvPr/>
        </p:nvSpPr>
        <p:spPr>
          <a:xfrm>
            <a:off x="2631440" y="1675079"/>
            <a:ext cx="50249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精准营销就是在精准定位的基础上，依托现代信息技术手段建立个性化的顾客沟通服务体系，实现企业可度量的低成本扩张之路</a:t>
            </a:r>
          </a:p>
        </p:txBody>
      </p:sp>
    </p:spTree>
    <p:extLst>
      <p:ext uri="{BB962C8B-B14F-4D97-AF65-F5344CB8AC3E}">
        <p14:creationId xmlns:p14="http://schemas.microsoft.com/office/powerpoint/2010/main" val="74992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内容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4</a:t>
            </a:fld>
            <a:endParaRPr lang="zh-HK" altLang="en-US" sz="1400" dirty="0"/>
          </a:p>
        </p:txBody>
      </p:sp>
      <p:sp>
        <p:nvSpPr>
          <p:cNvPr id="161" name="Title 4"/>
          <p:cNvSpPr txBox="1"/>
          <p:nvPr/>
        </p:nvSpPr>
        <p:spPr>
          <a:xfrm>
            <a:off x="751501" y="1015647"/>
            <a:ext cx="10635882" cy="415637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40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49CD794F-0123-4EB7-80D6-19BD19F713C1}"/>
              </a:ext>
            </a:extLst>
          </p:cNvPr>
          <p:cNvSpPr>
            <a:spLocks noEditPoints="1"/>
          </p:cNvSpPr>
          <p:nvPr/>
        </p:nvSpPr>
        <p:spPr bwMode="auto">
          <a:xfrm>
            <a:off x="1732184" y="1988091"/>
            <a:ext cx="3743921" cy="3200005"/>
          </a:xfrm>
          <a:custGeom>
            <a:avLst/>
            <a:gdLst/>
            <a:ahLst/>
            <a:cxnLst>
              <a:cxn ang="0">
                <a:pos x="585" y="0"/>
              </a:cxn>
              <a:cxn ang="0">
                <a:pos x="0" y="2016"/>
              </a:cxn>
              <a:cxn ang="0">
                <a:pos x="1769" y="1749"/>
              </a:cxn>
              <a:cxn ang="0">
                <a:pos x="585" y="0"/>
              </a:cxn>
              <a:cxn ang="0">
                <a:pos x="624" y="254"/>
              </a:cxn>
              <a:cxn ang="0">
                <a:pos x="1587" y="1683"/>
              </a:cxn>
              <a:cxn ang="0">
                <a:pos x="149" y="1905"/>
              </a:cxn>
              <a:cxn ang="0">
                <a:pos x="624" y="254"/>
              </a:cxn>
            </a:cxnLst>
            <a:rect l="0" t="0" r="r" b="b"/>
            <a:pathLst>
              <a:path w="1769" h="2016">
                <a:moveTo>
                  <a:pt x="585" y="0"/>
                </a:moveTo>
                <a:lnTo>
                  <a:pt x="0" y="2016"/>
                </a:lnTo>
                <a:lnTo>
                  <a:pt x="1769" y="1749"/>
                </a:lnTo>
                <a:lnTo>
                  <a:pt x="585" y="0"/>
                </a:lnTo>
                <a:close/>
                <a:moveTo>
                  <a:pt x="624" y="254"/>
                </a:moveTo>
                <a:lnTo>
                  <a:pt x="1587" y="1683"/>
                </a:lnTo>
                <a:lnTo>
                  <a:pt x="149" y="1905"/>
                </a:lnTo>
                <a:lnTo>
                  <a:pt x="624" y="254"/>
                </a:lnTo>
                <a:close/>
              </a:path>
            </a:pathLst>
          </a:custGeom>
          <a:solidFill>
            <a:srgbClr val="108036"/>
          </a:solidFill>
          <a:ln w="9525">
            <a:noFill/>
            <a:round/>
            <a:headEnd/>
            <a:tailEnd/>
          </a:ln>
        </p:spPr>
        <p:txBody>
          <a:bodyPr vert="horz" wrap="square" lIns="121905" tIns="60952" rIns="121905" bIns="60952" numCol="1" anchor="t" anchorCtr="0" compatLnSpc="1">
            <a:prstTxWarp prst="textNoShape">
              <a:avLst/>
            </a:prstTxWarp>
          </a:bodyPr>
          <a:lstStyle/>
          <a:p>
            <a:pPr defTabSz="1219170"/>
            <a:endParaRPr lang="zh-CN" altLang="en-US" sz="1707">
              <a:solidFill>
                <a:srgbClr val="373843"/>
              </a:solidFill>
              <a:ea typeface="方正兰亭超细黑简体"/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508F5490-1BDD-451D-B4CA-58E26511BC37}"/>
              </a:ext>
            </a:extLst>
          </p:cNvPr>
          <p:cNvSpPr>
            <a:spLocks noEditPoints="1"/>
          </p:cNvSpPr>
          <p:nvPr/>
        </p:nvSpPr>
        <p:spPr bwMode="auto">
          <a:xfrm>
            <a:off x="2750174" y="2432536"/>
            <a:ext cx="2725929" cy="2331749"/>
          </a:xfrm>
          <a:custGeom>
            <a:avLst/>
            <a:gdLst/>
            <a:ahLst/>
            <a:cxnLst>
              <a:cxn ang="0">
                <a:pos x="839" y="0"/>
              </a:cxn>
              <a:cxn ang="0">
                <a:pos x="0" y="1273"/>
              </a:cxn>
              <a:cxn ang="0">
                <a:pos x="1288" y="1469"/>
              </a:cxn>
              <a:cxn ang="0">
                <a:pos x="839" y="0"/>
              </a:cxn>
              <a:cxn ang="0">
                <a:pos x="800" y="222"/>
              </a:cxn>
              <a:cxn ang="0">
                <a:pos x="1145" y="1345"/>
              </a:cxn>
              <a:cxn ang="0">
                <a:pos x="162" y="1195"/>
              </a:cxn>
              <a:cxn ang="0">
                <a:pos x="800" y="222"/>
              </a:cxn>
            </a:cxnLst>
            <a:rect l="0" t="0" r="r" b="b"/>
            <a:pathLst>
              <a:path w="1288" h="1469">
                <a:moveTo>
                  <a:pt x="839" y="0"/>
                </a:moveTo>
                <a:lnTo>
                  <a:pt x="0" y="1273"/>
                </a:lnTo>
                <a:lnTo>
                  <a:pt x="1288" y="1469"/>
                </a:lnTo>
                <a:lnTo>
                  <a:pt x="839" y="0"/>
                </a:lnTo>
                <a:close/>
                <a:moveTo>
                  <a:pt x="800" y="222"/>
                </a:moveTo>
                <a:lnTo>
                  <a:pt x="1145" y="1345"/>
                </a:lnTo>
                <a:lnTo>
                  <a:pt x="162" y="1195"/>
                </a:lnTo>
                <a:lnTo>
                  <a:pt x="800" y="222"/>
                </a:lnTo>
                <a:close/>
              </a:path>
            </a:pathLst>
          </a:custGeom>
          <a:solidFill>
            <a:srgbClr val="8CC94C"/>
          </a:solidFill>
          <a:ln w="9525">
            <a:noFill/>
            <a:round/>
            <a:headEnd/>
            <a:tailEnd/>
          </a:ln>
        </p:spPr>
        <p:txBody>
          <a:bodyPr vert="horz" wrap="square" lIns="121905" tIns="60952" rIns="121905" bIns="60952" numCol="1" anchor="t" anchorCtr="0" compatLnSpc="1">
            <a:prstTxWarp prst="textNoShape">
              <a:avLst/>
            </a:prstTxWarp>
          </a:bodyPr>
          <a:lstStyle/>
          <a:p>
            <a:pPr defTabSz="1219170"/>
            <a:endParaRPr lang="zh-CN" altLang="en-US" sz="1707">
              <a:solidFill>
                <a:srgbClr val="373843"/>
              </a:solidFill>
              <a:ea typeface="方正兰亭超细黑简体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E8BC93C-570F-444C-AD2B-185C97F32F89}"/>
              </a:ext>
            </a:extLst>
          </p:cNvPr>
          <p:cNvGrpSpPr/>
          <p:nvPr/>
        </p:nvGrpSpPr>
        <p:grpSpPr>
          <a:xfrm>
            <a:off x="3370279" y="1967455"/>
            <a:ext cx="2035983" cy="61904"/>
            <a:chOff x="3219432" y="1768462"/>
            <a:chExt cx="1527176" cy="61912"/>
          </a:xfrm>
          <a:solidFill>
            <a:srgbClr val="92D050"/>
          </a:solidFill>
        </p:grpSpPr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B6674E93-37FF-4300-927D-BA7F6CE824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9432" y="1798625"/>
              <a:ext cx="1497013" cy="1587"/>
            </a:xfrm>
            <a:prstGeom prst="line">
              <a:avLst/>
            </a:prstGeom>
            <a:grpFill/>
            <a:ln w="6350" cap="flat">
              <a:solidFill>
                <a:srgbClr val="10803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05" tIns="60952" rIns="121905" bIns="60952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1707">
                <a:solidFill>
                  <a:srgbClr val="373843"/>
                </a:solidFill>
                <a:ea typeface="方正兰亭超细黑简体"/>
              </a:endParaRPr>
            </a:p>
          </p:txBody>
        </p:sp>
        <p:sp>
          <p:nvSpPr>
            <p:cNvPr id="16" name="Oval 9">
              <a:extLst>
                <a:ext uri="{FF2B5EF4-FFF2-40B4-BE49-F238E27FC236}">
                  <a16:creationId xmlns:a16="http://schemas.microsoft.com/office/drawing/2014/main" id="{0508A5AB-4C07-4E6B-A4DD-04B555AB9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4695" y="1768462"/>
              <a:ext cx="61913" cy="61912"/>
            </a:xfrm>
            <a:prstGeom prst="ellipse">
              <a:avLst/>
            </a:prstGeom>
            <a:grpFill/>
            <a:ln w="6350">
              <a:solidFill>
                <a:srgbClr val="108036"/>
              </a:solidFill>
              <a:round/>
              <a:headEnd/>
              <a:tailEnd/>
            </a:ln>
          </p:spPr>
          <p:txBody>
            <a:bodyPr vert="horz" wrap="square" lIns="121905" tIns="60952" rIns="121905" bIns="60952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1707">
                <a:solidFill>
                  <a:srgbClr val="373843"/>
                </a:solidFill>
                <a:ea typeface="方正兰亭超细黑简体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11E30C6-5E42-48CE-ADB5-1311C36EF5C2}"/>
              </a:ext>
            </a:extLst>
          </p:cNvPr>
          <p:cNvGrpSpPr/>
          <p:nvPr/>
        </p:nvGrpSpPr>
        <p:grpSpPr>
          <a:xfrm>
            <a:off x="5118431" y="2992852"/>
            <a:ext cx="1815877" cy="61904"/>
            <a:chOff x="4530707" y="2793987"/>
            <a:chExt cx="1362076" cy="61912"/>
          </a:xfrm>
          <a:solidFill>
            <a:srgbClr val="92D050"/>
          </a:solidFill>
        </p:grpSpPr>
        <p:sp>
          <p:nvSpPr>
            <p:cNvPr id="18" name="Line 10">
              <a:extLst>
                <a:ext uri="{FF2B5EF4-FFF2-40B4-BE49-F238E27FC236}">
                  <a16:creationId xmlns:a16="http://schemas.microsoft.com/office/drawing/2014/main" id="{C379DA25-D87D-4D17-A529-DFC3E996B3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0707" y="2814625"/>
              <a:ext cx="1331913" cy="1587"/>
            </a:xfrm>
            <a:prstGeom prst="line">
              <a:avLst/>
            </a:prstGeom>
            <a:grpFill/>
            <a:ln w="6350" cap="flat">
              <a:solidFill>
                <a:srgbClr val="10803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05" tIns="60952" rIns="121905" bIns="60952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1707">
                <a:solidFill>
                  <a:srgbClr val="373843"/>
                </a:solidFill>
                <a:ea typeface="方正兰亭超细黑简体"/>
              </a:endParaRPr>
            </a:p>
          </p:txBody>
        </p:sp>
        <p:sp>
          <p:nvSpPr>
            <p:cNvPr id="19" name="Oval 11">
              <a:extLst>
                <a:ext uri="{FF2B5EF4-FFF2-40B4-BE49-F238E27FC236}">
                  <a16:creationId xmlns:a16="http://schemas.microsoft.com/office/drawing/2014/main" id="{6BD4D760-3339-4EA4-9AD7-1C61FE983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0870" y="2793987"/>
              <a:ext cx="61913" cy="61912"/>
            </a:xfrm>
            <a:prstGeom prst="ellipse">
              <a:avLst/>
            </a:prstGeom>
            <a:grpFill/>
            <a:ln w="6350">
              <a:solidFill>
                <a:srgbClr val="108036"/>
              </a:solidFill>
              <a:round/>
              <a:headEnd/>
              <a:tailEnd/>
            </a:ln>
          </p:spPr>
          <p:txBody>
            <a:bodyPr vert="horz" wrap="square" lIns="121905" tIns="60952" rIns="121905" bIns="60952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1707">
                <a:solidFill>
                  <a:srgbClr val="373843"/>
                </a:solidFill>
                <a:ea typeface="方正兰亭超细黑简体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EFFAFB7-D95E-4717-BDA8-A4AD03056F8F}"/>
              </a:ext>
            </a:extLst>
          </p:cNvPr>
          <p:cNvGrpSpPr/>
          <p:nvPr/>
        </p:nvGrpSpPr>
        <p:grpSpPr>
          <a:xfrm>
            <a:off x="5763939" y="4503966"/>
            <a:ext cx="675133" cy="63492"/>
            <a:chOff x="5014895" y="4305287"/>
            <a:chExt cx="506413" cy="63500"/>
          </a:xfrm>
          <a:solidFill>
            <a:srgbClr val="92D050"/>
          </a:solidFill>
        </p:grpSpPr>
        <p:sp>
          <p:nvSpPr>
            <p:cNvPr id="21" name="Line 12">
              <a:extLst>
                <a:ext uri="{FF2B5EF4-FFF2-40B4-BE49-F238E27FC236}">
                  <a16:creationId xmlns:a16="http://schemas.microsoft.com/office/drawing/2014/main" id="{09EB7B32-BDCE-4362-ABB8-2B07472C4D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14895" y="4337037"/>
              <a:ext cx="476250" cy="1587"/>
            </a:xfrm>
            <a:prstGeom prst="line">
              <a:avLst/>
            </a:prstGeom>
            <a:grpFill/>
            <a:ln w="6350" cap="flat">
              <a:solidFill>
                <a:srgbClr val="10803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05" tIns="60952" rIns="121905" bIns="60952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1707">
                <a:solidFill>
                  <a:srgbClr val="373843"/>
                </a:solidFill>
                <a:ea typeface="方正兰亭超细黑简体"/>
              </a:endParaRPr>
            </a:p>
          </p:txBody>
        </p:sp>
        <p:sp>
          <p:nvSpPr>
            <p:cNvPr id="22" name="Oval 13">
              <a:extLst>
                <a:ext uri="{FF2B5EF4-FFF2-40B4-BE49-F238E27FC236}">
                  <a16:creationId xmlns:a16="http://schemas.microsoft.com/office/drawing/2014/main" id="{D811ED04-C868-457B-B580-425193567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395" y="4305287"/>
              <a:ext cx="61913" cy="63500"/>
            </a:xfrm>
            <a:prstGeom prst="ellipse">
              <a:avLst/>
            </a:prstGeom>
            <a:grpFill/>
            <a:ln w="6350">
              <a:solidFill>
                <a:srgbClr val="108036"/>
              </a:solidFill>
              <a:round/>
              <a:headEnd/>
              <a:tailEnd/>
            </a:ln>
          </p:spPr>
          <p:txBody>
            <a:bodyPr vert="horz" wrap="square" lIns="121905" tIns="60952" rIns="121905" bIns="60952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1707">
                <a:solidFill>
                  <a:srgbClr val="373843"/>
                </a:solidFill>
                <a:ea typeface="方正兰亭超细黑简体"/>
              </a:endParaRPr>
            </a:p>
          </p:txBody>
        </p:sp>
      </p:grpSp>
      <p:sp>
        <p:nvSpPr>
          <p:cNvPr id="23" name="Freeform 7">
            <a:extLst>
              <a:ext uri="{FF2B5EF4-FFF2-40B4-BE49-F238E27FC236}">
                <a16:creationId xmlns:a16="http://schemas.microsoft.com/office/drawing/2014/main" id="{23CE4170-431C-4B50-B9A7-843C69D12C28}"/>
              </a:ext>
            </a:extLst>
          </p:cNvPr>
          <p:cNvSpPr>
            <a:spLocks noEditPoints="1"/>
          </p:cNvSpPr>
          <p:nvPr/>
        </p:nvSpPr>
        <p:spPr bwMode="auto">
          <a:xfrm>
            <a:off x="3915256" y="3075395"/>
            <a:ext cx="2091009" cy="1688892"/>
          </a:xfrm>
          <a:custGeom>
            <a:avLst/>
            <a:gdLst/>
            <a:ahLst/>
            <a:cxnLst>
              <a:cxn ang="0">
                <a:pos x="0" y="463"/>
              </a:cxn>
              <a:cxn ang="0">
                <a:pos x="709" y="1064"/>
              </a:cxn>
              <a:cxn ang="0">
                <a:pos x="988" y="0"/>
              </a:cxn>
              <a:cxn ang="0">
                <a:pos x="0" y="463"/>
              </a:cxn>
              <a:cxn ang="0">
                <a:pos x="663" y="914"/>
              </a:cxn>
              <a:cxn ang="0">
                <a:pos x="149" y="483"/>
              </a:cxn>
              <a:cxn ang="0">
                <a:pos x="865" y="144"/>
              </a:cxn>
              <a:cxn ang="0">
                <a:pos x="663" y="914"/>
              </a:cxn>
            </a:cxnLst>
            <a:rect l="0" t="0" r="r" b="b"/>
            <a:pathLst>
              <a:path w="988" h="1064">
                <a:moveTo>
                  <a:pt x="0" y="463"/>
                </a:moveTo>
                <a:lnTo>
                  <a:pt x="709" y="1064"/>
                </a:lnTo>
                <a:lnTo>
                  <a:pt x="988" y="0"/>
                </a:lnTo>
                <a:lnTo>
                  <a:pt x="0" y="463"/>
                </a:lnTo>
                <a:close/>
                <a:moveTo>
                  <a:pt x="663" y="914"/>
                </a:moveTo>
                <a:lnTo>
                  <a:pt x="149" y="483"/>
                </a:lnTo>
                <a:lnTo>
                  <a:pt x="865" y="144"/>
                </a:lnTo>
                <a:lnTo>
                  <a:pt x="663" y="914"/>
                </a:lnTo>
                <a:close/>
              </a:path>
            </a:pathLst>
          </a:custGeom>
          <a:solidFill>
            <a:srgbClr val="108036"/>
          </a:solidFill>
          <a:ln w="9525">
            <a:noFill/>
            <a:round/>
            <a:headEnd/>
            <a:tailEnd/>
          </a:ln>
        </p:spPr>
        <p:txBody>
          <a:bodyPr vert="horz" wrap="square" lIns="121905" tIns="60952" rIns="121905" bIns="60952" numCol="1" anchor="t" anchorCtr="0" compatLnSpc="1">
            <a:prstTxWarp prst="textNoShape">
              <a:avLst/>
            </a:prstTxWarp>
          </a:bodyPr>
          <a:lstStyle/>
          <a:p>
            <a:pPr defTabSz="1219170"/>
            <a:endParaRPr lang="zh-CN" altLang="en-US" sz="1707">
              <a:solidFill>
                <a:srgbClr val="373843"/>
              </a:solidFill>
              <a:ea typeface="方正兰亭超细黑简体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EEE1433-9DBA-4CDD-A3EB-5C903F260474}"/>
              </a:ext>
            </a:extLst>
          </p:cNvPr>
          <p:cNvCxnSpPr/>
          <p:nvPr/>
        </p:nvCxnSpPr>
        <p:spPr>
          <a:xfrm>
            <a:off x="6993733" y="1567411"/>
            <a:ext cx="0" cy="681555"/>
          </a:xfrm>
          <a:prstGeom prst="line">
            <a:avLst/>
          </a:prstGeom>
          <a:ln w="28575">
            <a:solidFill>
              <a:srgbClr val="108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FD7CE04-7B4C-413F-B39D-6BABA663EE05}"/>
              </a:ext>
            </a:extLst>
          </p:cNvPr>
          <p:cNvSpPr txBox="1"/>
          <p:nvPr/>
        </p:nvSpPr>
        <p:spPr>
          <a:xfrm>
            <a:off x="7281565" y="1643938"/>
            <a:ext cx="2876392" cy="4425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170">
              <a:defRPr/>
            </a:pPr>
            <a:r>
              <a:rPr lang="zh-CN" altLang="en-US" sz="2276" b="1" dirty="0">
                <a:solidFill>
                  <a:srgbClr val="373843">
                    <a:lumMod val="65000"/>
                    <a:lumOff val="35000"/>
                  </a:srgbClr>
                </a:solidFill>
                <a:latin typeface="Franklin Gothic Book" panose="020B0503020102020204" pitchFamily="34" charset="0"/>
                <a:ea typeface="方正兰亭超细黑简体"/>
              </a:rPr>
              <a:t>定位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E91BE19-E52B-4F05-B888-D89C5B44D734}"/>
              </a:ext>
            </a:extLst>
          </p:cNvPr>
          <p:cNvGrpSpPr/>
          <p:nvPr/>
        </p:nvGrpSpPr>
        <p:grpSpPr>
          <a:xfrm>
            <a:off x="6233325" y="1644330"/>
            <a:ext cx="527716" cy="527716"/>
            <a:chOff x="5747657" y="2305619"/>
            <a:chExt cx="556576" cy="556576"/>
          </a:xfrm>
        </p:grpSpPr>
        <p:sp>
          <p:nvSpPr>
            <p:cNvPr id="28" name="椭圆 26">
              <a:extLst>
                <a:ext uri="{FF2B5EF4-FFF2-40B4-BE49-F238E27FC236}">
                  <a16:creationId xmlns:a16="http://schemas.microsoft.com/office/drawing/2014/main" id="{9837C763-2473-4FC7-87E9-29F79B0E47A8}"/>
                </a:ext>
              </a:extLst>
            </p:cNvPr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108036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1219170">
                <a:lnSpc>
                  <a:spcPct val="130000"/>
                </a:lnSpc>
                <a:defRPr/>
              </a:pPr>
              <a:endParaRPr lang="en-US" sz="1137" kern="0">
                <a:solidFill>
                  <a:srgbClr val="37384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燕尾形 6">
              <a:extLst>
                <a:ext uri="{FF2B5EF4-FFF2-40B4-BE49-F238E27FC236}">
                  <a16:creationId xmlns:a16="http://schemas.microsoft.com/office/drawing/2014/main" id="{BEAFE832-C7EB-4D31-8FE9-CA8A30E5703D}"/>
                </a:ext>
              </a:extLst>
            </p:cNvPr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1707">
                <a:solidFill>
                  <a:srgbClr val="373843"/>
                </a:solidFill>
                <a:ea typeface="方正兰亭超细黑简体"/>
              </a:endParaRPr>
            </a:p>
          </p:txBody>
        </p:sp>
      </p:grp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FB7B254-A69D-4ECC-910D-429E3F3E48C2}"/>
              </a:ext>
            </a:extLst>
          </p:cNvPr>
          <p:cNvCxnSpPr/>
          <p:nvPr/>
        </p:nvCxnSpPr>
        <p:spPr>
          <a:xfrm>
            <a:off x="7447868" y="4195893"/>
            <a:ext cx="0" cy="681555"/>
          </a:xfrm>
          <a:prstGeom prst="line">
            <a:avLst/>
          </a:prstGeom>
          <a:ln w="28575">
            <a:solidFill>
              <a:srgbClr val="108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A0A589A-9CFB-461C-B99F-D6C922998CDF}"/>
              </a:ext>
            </a:extLst>
          </p:cNvPr>
          <p:cNvSpPr txBox="1"/>
          <p:nvPr/>
        </p:nvSpPr>
        <p:spPr>
          <a:xfrm>
            <a:off x="7610216" y="4272813"/>
            <a:ext cx="2876392" cy="4425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170">
              <a:defRPr/>
            </a:pPr>
            <a:r>
              <a:rPr lang="zh-CN" altLang="en-US" sz="2276" b="1" dirty="0">
                <a:solidFill>
                  <a:srgbClr val="373843">
                    <a:lumMod val="65000"/>
                    <a:lumOff val="35000"/>
                  </a:srgbClr>
                </a:solidFill>
                <a:latin typeface="Franklin Gothic Book" panose="020B0503020102020204" pitchFamily="34" charset="0"/>
                <a:ea typeface="方正兰亭超细黑简体"/>
              </a:rPr>
              <a:t>方法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2F2ED8A-56DB-4C80-B69D-6782ED47AF34}"/>
              </a:ext>
            </a:extLst>
          </p:cNvPr>
          <p:cNvGrpSpPr/>
          <p:nvPr/>
        </p:nvGrpSpPr>
        <p:grpSpPr>
          <a:xfrm>
            <a:off x="6687461" y="4272813"/>
            <a:ext cx="527716" cy="527716"/>
            <a:chOff x="5747657" y="2305619"/>
            <a:chExt cx="556576" cy="556576"/>
          </a:xfrm>
        </p:grpSpPr>
        <p:sp>
          <p:nvSpPr>
            <p:cNvPr id="34" name="椭圆 26">
              <a:extLst>
                <a:ext uri="{FF2B5EF4-FFF2-40B4-BE49-F238E27FC236}">
                  <a16:creationId xmlns:a16="http://schemas.microsoft.com/office/drawing/2014/main" id="{58963ECF-B7BC-40EA-9DEA-2A29D5AA3AEF}"/>
                </a:ext>
              </a:extLst>
            </p:cNvPr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108036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1219170">
                <a:lnSpc>
                  <a:spcPct val="130000"/>
                </a:lnSpc>
                <a:defRPr/>
              </a:pPr>
              <a:endParaRPr lang="en-US" sz="1137" kern="0">
                <a:solidFill>
                  <a:srgbClr val="37384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5" name="燕尾形 52">
              <a:extLst>
                <a:ext uri="{FF2B5EF4-FFF2-40B4-BE49-F238E27FC236}">
                  <a16:creationId xmlns:a16="http://schemas.microsoft.com/office/drawing/2014/main" id="{6B77F382-8A1A-4CEF-B97A-28D2A4A16FEC}"/>
                </a:ext>
              </a:extLst>
            </p:cNvPr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1707">
                <a:solidFill>
                  <a:srgbClr val="373843"/>
                </a:solidFill>
                <a:ea typeface="方正兰亭超细黑简体"/>
              </a:endParaRPr>
            </a:p>
          </p:txBody>
        </p:sp>
      </p:grp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2DB6293-BA4A-4210-91FA-499000564CCC}"/>
              </a:ext>
            </a:extLst>
          </p:cNvPr>
          <p:cNvCxnSpPr/>
          <p:nvPr/>
        </p:nvCxnSpPr>
        <p:spPr>
          <a:xfrm>
            <a:off x="7860720" y="2723393"/>
            <a:ext cx="0" cy="681555"/>
          </a:xfrm>
          <a:prstGeom prst="line">
            <a:avLst/>
          </a:prstGeom>
          <a:ln w="28575">
            <a:solidFill>
              <a:srgbClr val="8CC9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35D5875-03A7-4DAE-9F42-C889C4667095}"/>
              </a:ext>
            </a:extLst>
          </p:cNvPr>
          <p:cNvSpPr txBox="1"/>
          <p:nvPr/>
        </p:nvSpPr>
        <p:spPr>
          <a:xfrm>
            <a:off x="8066690" y="2802525"/>
            <a:ext cx="2876392" cy="4425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170">
              <a:defRPr/>
            </a:pPr>
            <a:r>
              <a:rPr lang="zh-CN" altLang="en-US" sz="2276" b="1" dirty="0">
                <a:solidFill>
                  <a:srgbClr val="373843">
                    <a:lumMod val="65000"/>
                    <a:lumOff val="35000"/>
                  </a:srgbClr>
                </a:solidFill>
                <a:latin typeface="Franklin Gothic Book" panose="020B0503020102020204" pitchFamily="34" charset="0"/>
                <a:ea typeface="方正兰亭超细黑简体"/>
              </a:rPr>
              <a:t>逻辑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FAABA17-ADFA-461B-982B-6DBA1FFB0CB7}"/>
              </a:ext>
            </a:extLst>
          </p:cNvPr>
          <p:cNvGrpSpPr/>
          <p:nvPr/>
        </p:nvGrpSpPr>
        <p:grpSpPr>
          <a:xfrm>
            <a:off x="7106307" y="2800311"/>
            <a:ext cx="527716" cy="527716"/>
            <a:chOff x="5747657" y="2305619"/>
            <a:chExt cx="556576" cy="556576"/>
          </a:xfrm>
        </p:grpSpPr>
        <p:sp>
          <p:nvSpPr>
            <p:cNvPr id="40" name="椭圆 26">
              <a:extLst>
                <a:ext uri="{FF2B5EF4-FFF2-40B4-BE49-F238E27FC236}">
                  <a16:creationId xmlns:a16="http://schemas.microsoft.com/office/drawing/2014/main" id="{C25391D1-E07B-485C-8977-08DBA37C7A16}"/>
                </a:ext>
              </a:extLst>
            </p:cNvPr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8CC94C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1219170">
                <a:lnSpc>
                  <a:spcPct val="130000"/>
                </a:lnSpc>
                <a:defRPr/>
              </a:pPr>
              <a:endParaRPr lang="en-US" sz="1137" kern="0">
                <a:solidFill>
                  <a:srgbClr val="37384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燕尾形 58">
              <a:extLst>
                <a:ext uri="{FF2B5EF4-FFF2-40B4-BE49-F238E27FC236}">
                  <a16:creationId xmlns:a16="http://schemas.microsoft.com/office/drawing/2014/main" id="{E32ADB25-FF87-49C7-BD50-AF88A6B91A6A}"/>
                </a:ext>
              </a:extLst>
            </p:cNvPr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1707">
                <a:solidFill>
                  <a:srgbClr val="373843"/>
                </a:solidFill>
                <a:ea typeface="方正兰亭超细黑简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08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23" grpId="0" animBg="1"/>
      <p:bldP spid="26" grpId="0"/>
      <p:bldP spid="32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内容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420454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5</a:t>
            </a:fld>
            <a:endParaRPr lang="zh-HK" altLang="en-US" sz="1400" dirty="0"/>
          </a:p>
        </p:txBody>
      </p:sp>
      <p:sp>
        <p:nvSpPr>
          <p:cNvPr id="11" name="双波形 10">
            <a:extLst>
              <a:ext uri="{FF2B5EF4-FFF2-40B4-BE49-F238E27FC236}">
                <a16:creationId xmlns:a16="http://schemas.microsoft.com/office/drawing/2014/main" id="{414053D5-04E1-4819-BE7C-2C8A628887D3}"/>
              </a:ext>
            </a:extLst>
          </p:cNvPr>
          <p:cNvSpPr/>
          <p:nvPr/>
        </p:nvSpPr>
        <p:spPr>
          <a:xfrm>
            <a:off x="983220" y="2937298"/>
            <a:ext cx="9723604" cy="1995047"/>
          </a:xfrm>
          <a:prstGeom prst="doubleWave">
            <a:avLst/>
          </a:prstGeom>
          <a:gradFill flip="none" rotWithShape="1">
            <a:gsLst>
              <a:gs pos="0">
                <a:srgbClr val="B9D51F">
                  <a:tint val="66000"/>
                  <a:satMod val="160000"/>
                </a:srgbClr>
              </a:gs>
              <a:gs pos="50000">
                <a:srgbClr val="B9D51F">
                  <a:tint val="44500"/>
                  <a:satMod val="160000"/>
                </a:srgbClr>
              </a:gs>
              <a:gs pos="100000">
                <a:srgbClr val="B9D51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D0CD486-8A30-4460-9F6A-E80DE968E5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45" y="3886018"/>
            <a:ext cx="9733834" cy="1110851"/>
          </a:xfrm>
          <a:prstGeom prst="rect">
            <a:avLst/>
          </a:prstGeom>
        </p:spPr>
      </p:pic>
      <p:grpSp>
        <p:nvGrpSpPr>
          <p:cNvPr id="14" name="组合 10">
            <a:extLst>
              <a:ext uri="{FF2B5EF4-FFF2-40B4-BE49-F238E27FC236}">
                <a16:creationId xmlns:a16="http://schemas.microsoft.com/office/drawing/2014/main" id="{06CECA28-2BE7-46C0-8AFC-4F14D3B5064A}"/>
              </a:ext>
            </a:extLst>
          </p:cNvPr>
          <p:cNvGrpSpPr/>
          <p:nvPr/>
        </p:nvGrpSpPr>
        <p:grpSpPr>
          <a:xfrm>
            <a:off x="579263" y="4449035"/>
            <a:ext cx="8084226" cy="1635560"/>
            <a:chOff x="1260994" y="3374624"/>
            <a:chExt cx="6063169" cy="1226670"/>
          </a:xfrm>
        </p:grpSpPr>
        <p:grpSp>
          <p:nvGrpSpPr>
            <p:cNvPr id="15" name="组 19">
              <a:extLst>
                <a:ext uri="{FF2B5EF4-FFF2-40B4-BE49-F238E27FC236}">
                  <a16:creationId xmlns:a16="http://schemas.microsoft.com/office/drawing/2014/main" id="{1F3E6F8B-BD23-4942-8F4F-33C12BD41DA5}"/>
                </a:ext>
              </a:extLst>
            </p:cNvPr>
            <p:cNvGrpSpPr/>
            <p:nvPr/>
          </p:nvGrpSpPr>
          <p:grpSpPr>
            <a:xfrm>
              <a:off x="1260994" y="3384777"/>
              <a:ext cx="1639628" cy="1216515"/>
              <a:chOff x="1043608" y="3291830"/>
              <a:chExt cx="2002185" cy="1485510"/>
            </a:xfrm>
          </p:grpSpPr>
          <p:grpSp>
            <p:nvGrpSpPr>
              <p:cNvPr id="46" name="组 18">
                <a:extLst>
                  <a:ext uri="{FF2B5EF4-FFF2-40B4-BE49-F238E27FC236}">
                    <a16:creationId xmlns:a16="http://schemas.microsoft.com/office/drawing/2014/main" id="{E91B3912-0A48-4DCB-810E-DF3116064F7A}"/>
                  </a:ext>
                </a:extLst>
              </p:cNvPr>
              <p:cNvGrpSpPr/>
              <p:nvPr/>
            </p:nvGrpSpPr>
            <p:grpSpPr>
              <a:xfrm>
                <a:off x="1043608" y="3291830"/>
                <a:ext cx="2002185" cy="1485510"/>
                <a:chOff x="2590800" y="1123950"/>
                <a:chExt cx="2002185" cy="1485510"/>
              </a:xfrm>
            </p:grpSpPr>
            <p:sp>
              <p:nvSpPr>
                <p:cNvPr id="56" name="Rounded Rectangle 3">
                  <a:extLst>
                    <a:ext uri="{FF2B5EF4-FFF2-40B4-BE49-F238E27FC236}">
                      <a16:creationId xmlns:a16="http://schemas.microsoft.com/office/drawing/2014/main" id="{B82B6064-4DD7-4FA4-8E39-8F429421279E}"/>
                    </a:ext>
                  </a:extLst>
                </p:cNvPr>
                <p:cNvSpPr/>
                <p:nvPr/>
              </p:nvSpPr>
              <p:spPr>
                <a:xfrm>
                  <a:off x="2590800" y="1179894"/>
                  <a:ext cx="2002185" cy="1429566"/>
                </a:xfrm>
                <a:prstGeom prst="roundRect">
                  <a:avLst>
                    <a:gd name="adj" fmla="val 5186"/>
                  </a:avLst>
                </a:prstGeom>
                <a:noFill/>
                <a:ln>
                  <a:solidFill>
                    <a:srgbClr val="4BACC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57" name="Text Box 10">
                  <a:extLst>
                    <a:ext uri="{FF2B5EF4-FFF2-40B4-BE49-F238E27FC236}">
                      <a16:creationId xmlns:a16="http://schemas.microsoft.com/office/drawing/2014/main" id="{803E2B10-AD8B-4BCE-95CF-15E087795F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12764" y="1642034"/>
                  <a:ext cx="1368151" cy="7328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 lIns="60960" tIns="30480" rIns="60960" bIns="30480">
                  <a:spAutoFit/>
                </a:bodyPr>
                <a:lstStyle/>
                <a:p>
                  <a:pPr marL="228600" indent="-228600" defTabSz="1449705">
                    <a:buFont typeface="Wingdings" panose="05000000000000000000" pitchFamily="2" charset="2"/>
                    <a:buChar char="n"/>
                  </a:pPr>
                  <a:r>
                    <a:rPr lang="zh-CN" altLang="en-US" sz="1600" dirty="0">
                      <a:solidFill>
                        <a:srgbClr val="4BACC6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不区分人群</a:t>
                  </a:r>
                  <a:endParaRPr lang="en-US" altLang="zh-CN" sz="1600" dirty="0">
                    <a:solidFill>
                      <a:srgbClr val="4BACC6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  <a:p>
                  <a:pPr marL="228600" indent="-228600" defTabSz="1449705">
                    <a:buFont typeface="Wingdings" panose="05000000000000000000" pitchFamily="2" charset="2"/>
                    <a:buChar char="n"/>
                  </a:pPr>
                  <a:r>
                    <a:rPr lang="zh-CN" altLang="en-US" sz="1600" dirty="0">
                      <a:solidFill>
                        <a:srgbClr val="4BACC6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不区分资源</a:t>
                  </a:r>
                  <a:endParaRPr lang="en-US" altLang="zh-CN" sz="1600" dirty="0">
                    <a:solidFill>
                      <a:srgbClr val="4BACC6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  <a:p>
                  <a:pPr marL="228600" indent="-228600" defTabSz="1449705">
                    <a:buFont typeface="Wingdings" panose="05000000000000000000" pitchFamily="2" charset="2"/>
                    <a:buChar char="n"/>
                  </a:pPr>
                  <a:r>
                    <a:rPr lang="zh-CN" altLang="en-US" sz="1600" dirty="0">
                      <a:solidFill>
                        <a:srgbClr val="4BACC6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不区分场景</a:t>
                  </a:r>
                  <a:endParaRPr lang="en-US" sz="1600" dirty="0">
                    <a:solidFill>
                      <a:srgbClr val="4BACC6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4F1AF92E-ED8C-4BE8-87AF-09FFD4658B20}"/>
                    </a:ext>
                  </a:extLst>
                </p:cNvPr>
                <p:cNvSpPr/>
                <p:nvPr/>
              </p:nvSpPr>
              <p:spPr>
                <a:xfrm>
                  <a:off x="3310881" y="1123950"/>
                  <a:ext cx="1001158" cy="61084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defTabSz="1449705">
                    <a:lnSpc>
                      <a:spcPct val="200000"/>
                    </a:lnSpc>
                  </a:pPr>
                  <a:r>
                    <a:rPr lang="zh-CN" altLang="en-US" sz="1865" b="1" dirty="0">
                      <a:solidFill>
                        <a:srgbClr val="4BACC6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促销</a:t>
                  </a:r>
                  <a:endParaRPr lang="en-US" altLang="zh-CN" sz="1865" b="1" dirty="0">
                    <a:solidFill>
                      <a:srgbClr val="4BACC6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</p:grpSp>
          <p:grpSp>
            <p:nvGrpSpPr>
              <p:cNvPr id="47" name="Group 31">
                <a:extLst>
                  <a:ext uri="{FF2B5EF4-FFF2-40B4-BE49-F238E27FC236}">
                    <a16:creationId xmlns:a16="http://schemas.microsoft.com/office/drawing/2014/main" id="{7DCCA261-98A7-434B-93FA-9D3CD2F4A762}"/>
                  </a:ext>
                </a:extLst>
              </p:cNvPr>
              <p:cNvGrpSpPr/>
              <p:nvPr/>
            </p:nvGrpSpPr>
            <p:grpSpPr>
              <a:xfrm flipH="1">
                <a:off x="1475656" y="3939902"/>
                <a:ext cx="177564" cy="461933"/>
                <a:chOff x="7858105" y="406909"/>
                <a:chExt cx="211138" cy="549275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54" name="Oval 76">
                  <a:extLst>
                    <a:ext uri="{FF2B5EF4-FFF2-40B4-BE49-F238E27FC236}">
                      <a16:creationId xmlns:a16="http://schemas.microsoft.com/office/drawing/2014/main" id="{833F626C-5CFA-4A1F-A022-F9E3AA0093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18430" y="406909"/>
                  <a:ext cx="92075" cy="92075"/>
                </a:xfrm>
                <a:prstGeom prst="ellipse">
                  <a:avLst/>
                </a:pr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2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55" name="Freeform 77">
                  <a:extLst>
                    <a:ext uri="{FF2B5EF4-FFF2-40B4-BE49-F238E27FC236}">
                      <a16:creationId xmlns:a16="http://schemas.microsoft.com/office/drawing/2014/main" id="{E12E3E88-7DC1-4381-B693-ADEE4B2DE603}"/>
                    </a:ext>
                  </a:extLst>
                </p:cNvPr>
                <p:cNvSpPr/>
                <p:nvPr/>
              </p:nvSpPr>
              <p:spPr bwMode="auto">
                <a:xfrm>
                  <a:off x="7858105" y="508509"/>
                  <a:ext cx="211138" cy="447675"/>
                </a:xfrm>
                <a:custGeom>
                  <a:avLst/>
                  <a:gdLst>
                    <a:gd name="T0" fmla="*/ 83 w 106"/>
                    <a:gd name="T1" fmla="*/ 0 h 224"/>
                    <a:gd name="T2" fmla="*/ 24 w 106"/>
                    <a:gd name="T3" fmla="*/ 0 h 224"/>
                    <a:gd name="T4" fmla="*/ 0 w 106"/>
                    <a:gd name="T5" fmla="*/ 23 h 224"/>
                    <a:gd name="T6" fmla="*/ 0 w 106"/>
                    <a:gd name="T7" fmla="*/ 99 h 224"/>
                    <a:gd name="T8" fmla="*/ 10 w 106"/>
                    <a:gd name="T9" fmla="*/ 109 h 224"/>
                    <a:gd name="T10" fmla="*/ 21 w 106"/>
                    <a:gd name="T11" fmla="*/ 99 h 224"/>
                    <a:gd name="T12" fmla="*/ 21 w 106"/>
                    <a:gd name="T13" fmla="*/ 35 h 224"/>
                    <a:gd name="T14" fmla="*/ 24 w 106"/>
                    <a:gd name="T15" fmla="*/ 35 h 224"/>
                    <a:gd name="T16" fmla="*/ 24 w 106"/>
                    <a:gd name="T17" fmla="*/ 211 h 224"/>
                    <a:gd name="T18" fmla="*/ 38 w 106"/>
                    <a:gd name="T19" fmla="*/ 224 h 224"/>
                    <a:gd name="T20" fmla="*/ 51 w 106"/>
                    <a:gd name="T21" fmla="*/ 211 h 224"/>
                    <a:gd name="T22" fmla="*/ 51 w 106"/>
                    <a:gd name="T23" fmla="*/ 108 h 224"/>
                    <a:gd name="T24" fmla="*/ 55 w 106"/>
                    <a:gd name="T25" fmla="*/ 108 h 224"/>
                    <a:gd name="T26" fmla="*/ 55 w 106"/>
                    <a:gd name="T27" fmla="*/ 211 h 224"/>
                    <a:gd name="T28" fmla="*/ 69 w 106"/>
                    <a:gd name="T29" fmla="*/ 224 h 224"/>
                    <a:gd name="T30" fmla="*/ 82 w 106"/>
                    <a:gd name="T31" fmla="*/ 211 h 224"/>
                    <a:gd name="T32" fmla="*/ 82 w 106"/>
                    <a:gd name="T33" fmla="*/ 35 h 224"/>
                    <a:gd name="T34" fmla="*/ 86 w 106"/>
                    <a:gd name="T35" fmla="*/ 35 h 224"/>
                    <a:gd name="T36" fmla="*/ 86 w 106"/>
                    <a:gd name="T37" fmla="*/ 99 h 224"/>
                    <a:gd name="T38" fmla="*/ 96 w 106"/>
                    <a:gd name="T39" fmla="*/ 109 h 224"/>
                    <a:gd name="T40" fmla="*/ 106 w 106"/>
                    <a:gd name="T41" fmla="*/ 99 h 224"/>
                    <a:gd name="T42" fmla="*/ 106 w 106"/>
                    <a:gd name="T43" fmla="*/ 23 h 224"/>
                    <a:gd name="T44" fmla="*/ 83 w 106"/>
                    <a:gd name="T45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6" h="224">
                      <a:moveTo>
                        <a:pt x="83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0"/>
                        <a:pt x="0" y="23"/>
                      </a:cubicBezTo>
                      <a:cubicBezTo>
                        <a:pt x="0" y="99"/>
                        <a:pt x="0" y="99"/>
                        <a:pt x="0" y="99"/>
                      </a:cubicBezTo>
                      <a:cubicBezTo>
                        <a:pt x="0" y="104"/>
                        <a:pt x="5" y="109"/>
                        <a:pt x="10" y="109"/>
                      </a:cubicBezTo>
                      <a:cubicBezTo>
                        <a:pt x="16" y="109"/>
                        <a:pt x="21" y="104"/>
                        <a:pt x="21" y="99"/>
                      </a:cubicBezTo>
                      <a:cubicBezTo>
                        <a:pt x="21" y="35"/>
                        <a:pt x="21" y="35"/>
                        <a:pt x="21" y="35"/>
                      </a:cubicBezTo>
                      <a:cubicBezTo>
                        <a:pt x="24" y="35"/>
                        <a:pt x="24" y="35"/>
                        <a:pt x="24" y="35"/>
                      </a:cubicBezTo>
                      <a:cubicBezTo>
                        <a:pt x="24" y="211"/>
                        <a:pt x="24" y="211"/>
                        <a:pt x="24" y="211"/>
                      </a:cubicBezTo>
                      <a:cubicBezTo>
                        <a:pt x="24" y="218"/>
                        <a:pt x="30" y="224"/>
                        <a:pt x="38" y="224"/>
                      </a:cubicBezTo>
                      <a:cubicBezTo>
                        <a:pt x="45" y="224"/>
                        <a:pt x="51" y="218"/>
                        <a:pt x="51" y="211"/>
                      </a:cubicBezTo>
                      <a:cubicBezTo>
                        <a:pt x="51" y="108"/>
                        <a:pt x="51" y="108"/>
                        <a:pt x="51" y="108"/>
                      </a:cubicBezTo>
                      <a:cubicBezTo>
                        <a:pt x="55" y="108"/>
                        <a:pt x="55" y="108"/>
                        <a:pt x="55" y="108"/>
                      </a:cubicBezTo>
                      <a:cubicBezTo>
                        <a:pt x="55" y="211"/>
                        <a:pt x="55" y="211"/>
                        <a:pt x="55" y="211"/>
                      </a:cubicBezTo>
                      <a:cubicBezTo>
                        <a:pt x="55" y="218"/>
                        <a:pt x="61" y="224"/>
                        <a:pt x="69" y="224"/>
                      </a:cubicBezTo>
                      <a:cubicBezTo>
                        <a:pt x="76" y="224"/>
                        <a:pt x="82" y="218"/>
                        <a:pt x="82" y="211"/>
                      </a:cubicBezTo>
                      <a:cubicBezTo>
                        <a:pt x="82" y="35"/>
                        <a:pt x="82" y="35"/>
                        <a:pt x="82" y="35"/>
                      </a:cubicBezTo>
                      <a:cubicBezTo>
                        <a:pt x="86" y="35"/>
                        <a:pt x="86" y="35"/>
                        <a:pt x="86" y="35"/>
                      </a:cubicBezTo>
                      <a:cubicBezTo>
                        <a:pt x="86" y="99"/>
                        <a:pt x="86" y="99"/>
                        <a:pt x="86" y="99"/>
                      </a:cubicBezTo>
                      <a:cubicBezTo>
                        <a:pt x="86" y="104"/>
                        <a:pt x="91" y="109"/>
                        <a:pt x="96" y="109"/>
                      </a:cubicBezTo>
                      <a:cubicBezTo>
                        <a:pt x="102" y="109"/>
                        <a:pt x="106" y="104"/>
                        <a:pt x="106" y="99"/>
                      </a:cubicBezTo>
                      <a:cubicBezTo>
                        <a:pt x="106" y="23"/>
                        <a:pt x="106" y="23"/>
                        <a:pt x="106" y="23"/>
                      </a:cubicBezTo>
                      <a:cubicBezTo>
                        <a:pt x="106" y="10"/>
                        <a:pt x="96" y="0"/>
                        <a:pt x="83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2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</p:grpSp>
          <p:grpSp>
            <p:nvGrpSpPr>
              <p:cNvPr id="48" name="Group 31">
                <a:extLst>
                  <a:ext uri="{FF2B5EF4-FFF2-40B4-BE49-F238E27FC236}">
                    <a16:creationId xmlns:a16="http://schemas.microsoft.com/office/drawing/2014/main" id="{36B2237D-D0A6-41A4-B737-E60CC84236B6}"/>
                  </a:ext>
                </a:extLst>
              </p:cNvPr>
              <p:cNvGrpSpPr/>
              <p:nvPr/>
            </p:nvGrpSpPr>
            <p:grpSpPr>
              <a:xfrm flipH="1">
                <a:off x="1187624" y="3939902"/>
                <a:ext cx="177564" cy="461933"/>
                <a:chOff x="7858105" y="406909"/>
                <a:chExt cx="211138" cy="549275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52" name="Oval 76">
                  <a:extLst>
                    <a:ext uri="{FF2B5EF4-FFF2-40B4-BE49-F238E27FC236}">
                      <a16:creationId xmlns:a16="http://schemas.microsoft.com/office/drawing/2014/main" id="{DD048045-9CEB-49E3-ADDB-A1857F6B37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18430" y="406909"/>
                  <a:ext cx="92075" cy="92075"/>
                </a:xfrm>
                <a:prstGeom prst="ellipse">
                  <a:avLst/>
                </a:pr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2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53" name="Freeform 77">
                  <a:extLst>
                    <a:ext uri="{FF2B5EF4-FFF2-40B4-BE49-F238E27FC236}">
                      <a16:creationId xmlns:a16="http://schemas.microsoft.com/office/drawing/2014/main" id="{3653D918-0339-4C54-8282-110A71E3C1AA}"/>
                    </a:ext>
                  </a:extLst>
                </p:cNvPr>
                <p:cNvSpPr/>
                <p:nvPr/>
              </p:nvSpPr>
              <p:spPr bwMode="auto">
                <a:xfrm>
                  <a:off x="7858105" y="508509"/>
                  <a:ext cx="211138" cy="447675"/>
                </a:xfrm>
                <a:custGeom>
                  <a:avLst/>
                  <a:gdLst>
                    <a:gd name="T0" fmla="*/ 83 w 106"/>
                    <a:gd name="T1" fmla="*/ 0 h 224"/>
                    <a:gd name="T2" fmla="*/ 24 w 106"/>
                    <a:gd name="T3" fmla="*/ 0 h 224"/>
                    <a:gd name="T4" fmla="*/ 0 w 106"/>
                    <a:gd name="T5" fmla="*/ 23 h 224"/>
                    <a:gd name="T6" fmla="*/ 0 w 106"/>
                    <a:gd name="T7" fmla="*/ 99 h 224"/>
                    <a:gd name="T8" fmla="*/ 10 w 106"/>
                    <a:gd name="T9" fmla="*/ 109 h 224"/>
                    <a:gd name="T10" fmla="*/ 21 w 106"/>
                    <a:gd name="T11" fmla="*/ 99 h 224"/>
                    <a:gd name="T12" fmla="*/ 21 w 106"/>
                    <a:gd name="T13" fmla="*/ 35 h 224"/>
                    <a:gd name="T14" fmla="*/ 24 w 106"/>
                    <a:gd name="T15" fmla="*/ 35 h 224"/>
                    <a:gd name="T16" fmla="*/ 24 w 106"/>
                    <a:gd name="T17" fmla="*/ 211 h 224"/>
                    <a:gd name="T18" fmla="*/ 38 w 106"/>
                    <a:gd name="T19" fmla="*/ 224 h 224"/>
                    <a:gd name="T20" fmla="*/ 51 w 106"/>
                    <a:gd name="T21" fmla="*/ 211 h 224"/>
                    <a:gd name="T22" fmla="*/ 51 w 106"/>
                    <a:gd name="T23" fmla="*/ 108 h 224"/>
                    <a:gd name="T24" fmla="*/ 55 w 106"/>
                    <a:gd name="T25" fmla="*/ 108 h 224"/>
                    <a:gd name="T26" fmla="*/ 55 w 106"/>
                    <a:gd name="T27" fmla="*/ 211 h 224"/>
                    <a:gd name="T28" fmla="*/ 69 w 106"/>
                    <a:gd name="T29" fmla="*/ 224 h 224"/>
                    <a:gd name="T30" fmla="*/ 82 w 106"/>
                    <a:gd name="T31" fmla="*/ 211 h 224"/>
                    <a:gd name="T32" fmla="*/ 82 w 106"/>
                    <a:gd name="T33" fmla="*/ 35 h 224"/>
                    <a:gd name="T34" fmla="*/ 86 w 106"/>
                    <a:gd name="T35" fmla="*/ 35 h 224"/>
                    <a:gd name="T36" fmla="*/ 86 w 106"/>
                    <a:gd name="T37" fmla="*/ 99 h 224"/>
                    <a:gd name="T38" fmla="*/ 96 w 106"/>
                    <a:gd name="T39" fmla="*/ 109 h 224"/>
                    <a:gd name="T40" fmla="*/ 106 w 106"/>
                    <a:gd name="T41" fmla="*/ 99 h 224"/>
                    <a:gd name="T42" fmla="*/ 106 w 106"/>
                    <a:gd name="T43" fmla="*/ 23 h 224"/>
                    <a:gd name="T44" fmla="*/ 83 w 106"/>
                    <a:gd name="T45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6" h="224">
                      <a:moveTo>
                        <a:pt x="83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0"/>
                        <a:pt x="0" y="23"/>
                      </a:cubicBezTo>
                      <a:cubicBezTo>
                        <a:pt x="0" y="99"/>
                        <a:pt x="0" y="99"/>
                        <a:pt x="0" y="99"/>
                      </a:cubicBezTo>
                      <a:cubicBezTo>
                        <a:pt x="0" y="104"/>
                        <a:pt x="5" y="109"/>
                        <a:pt x="10" y="109"/>
                      </a:cubicBezTo>
                      <a:cubicBezTo>
                        <a:pt x="16" y="109"/>
                        <a:pt x="21" y="104"/>
                        <a:pt x="21" y="99"/>
                      </a:cubicBezTo>
                      <a:cubicBezTo>
                        <a:pt x="21" y="35"/>
                        <a:pt x="21" y="35"/>
                        <a:pt x="21" y="35"/>
                      </a:cubicBezTo>
                      <a:cubicBezTo>
                        <a:pt x="24" y="35"/>
                        <a:pt x="24" y="35"/>
                        <a:pt x="24" y="35"/>
                      </a:cubicBezTo>
                      <a:cubicBezTo>
                        <a:pt x="24" y="211"/>
                        <a:pt x="24" y="211"/>
                        <a:pt x="24" y="211"/>
                      </a:cubicBezTo>
                      <a:cubicBezTo>
                        <a:pt x="24" y="218"/>
                        <a:pt x="30" y="224"/>
                        <a:pt x="38" y="224"/>
                      </a:cubicBezTo>
                      <a:cubicBezTo>
                        <a:pt x="45" y="224"/>
                        <a:pt x="51" y="218"/>
                        <a:pt x="51" y="211"/>
                      </a:cubicBezTo>
                      <a:cubicBezTo>
                        <a:pt x="51" y="108"/>
                        <a:pt x="51" y="108"/>
                        <a:pt x="51" y="108"/>
                      </a:cubicBezTo>
                      <a:cubicBezTo>
                        <a:pt x="55" y="108"/>
                        <a:pt x="55" y="108"/>
                        <a:pt x="55" y="108"/>
                      </a:cubicBezTo>
                      <a:cubicBezTo>
                        <a:pt x="55" y="211"/>
                        <a:pt x="55" y="211"/>
                        <a:pt x="55" y="211"/>
                      </a:cubicBezTo>
                      <a:cubicBezTo>
                        <a:pt x="55" y="218"/>
                        <a:pt x="61" y="224"/>
                        <a:pt x="69" y="224"/>
                      </a:cubicBezTo>
                      <a:cubicBezTo>
                        <a:pt x="76" y="224"/>
                        <a:pt x="82" y="218"/>
                        <a:pt x="82" y="211"/>
                      </a:cubicBezTo>
                      <a:cubicBezTo>
                        <a:pt x="82" y="35"/>
                        <a:pt x="82" y="35"/>
                        <a:pt x="82" y="35"/>
                      </a:cubicBezTo>
                      <a:cubicBezTo>
                        <a:pt x="86" y="35"/>
                        <a:pt x="86" y="35"/>
                        <a:pt x="86" y="35"/>
                      </a:cubicBezTo>
                      <a:cubicBezTo>
                        <a:pt x="86" y="99"/>
                        <a:pt x="86" y="99"/>
                        <a:pt x="86" y="99"/>
                      </a:cubicBezTo>
                      <a:cubicBezTo>
                        <a:pt x="86" y="104"/>
                        <a:pt x="91" y="109"/>
                        <a:pt x="96" y="109"/>
                      </a:cubicBezTo>
                      <a:cubicBezTo>
                        <a:pt x="102" y="109"/>
                        <a:pt x="106" y="104"/>
                        <a:pt x="106" y="99"/>
                      </a:cubicBezTo>
                      <a:cubicBezTo>
                        <a:pt x="106" y="23"/>
                        <a:pt x="106" y="23"/>
                        <a:pt x="106" y="23"/>
                      </a:cubicBezTo>
                      <a:cubicBezTo>
                        <a:pt x="106" y="10"/>
                        <a:pt x="96" y="0"/>
                        <a:pt x="83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2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</p:grpSp>
          <p:grpSp>
            <p:nvGrpSpPr>
              <p:cNvPr id="49" name="Group 31">
                <a:extLst>
                  <a:ext uri="{FF2B5EF4-FFF2-40B4-BE49-F238E27FC236}">
                    <a16:creationId xmlns:a16="http://schemas.microsoft.com/office/drawing/2014/main" id="{166E9BDB-5C34-4475-8368-08F812521FC0}"/>
                  </a:ext>
                </a:extLst>
              </p:cNvPr>
              <p:cNvGrpSpPr/>
              <p:nvPr/>
            </p:nvGrpSpPr>
            <p:grpSpPr>
              <a:xfrm flipH="1">
                <a:off x="1331640" y="3579862"/>
                <a:ext cx="177564" cy="461933"/>
                <a:chOff x="7858105" y="406909"/>
                <a:chExt cx="211138" cy="549275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50" name="Oval 76">
                  <a:extLst>
                    <a:ext uri="{FF2B5EF4-FFF2-40B4-BE49-F238E27FC236}">
                      <a16:creationId xmlns:a16="http://schemas.microsoft.com/office/drawing/2014/main" id="{C74705CB-1FF8-48FE-9B00-6CE5212363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18430" y="406909"/>
                  <a:ext cx="92075" cy="92075"/>
                </a:xfrm>
                <a:prstGeom prst="ellipse">
                  <a:avLst/>
                </a:pr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2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51" name="Freeform 77">
                  <a:extLst>
                    <a:ext uri="{FF2B5EF4-FFF2-40B4-BE49-F238E27FC236}">
                      <a16:creationId xmlns:a16="http://schemas.microsoft.com/office/drawing/2014/main" id="{5C790753-D378-487B-9B72-3F1F15CBFB48}"/>
                    </a:ext>
                  </a:extLst>
                </p:cNvPr>
                <p:cNvSpPr/>
                <p:nvPr/>
              </p:nvSpPr>
              <p:spPr bwMode="auto">
                <a:xfrm>
                  <a:off x="7858105" y="508509"/>
                  <a:ext cx="211138" cy="447675"/>
                </a:xfrm>
                <a:custGeom>
                  <a:avLst/>
                  <a:gdLst>
                    <a:gd name="T0" fmla="*/ 83 w 106"/>
                    <a:gd name="T1" fmla="*/ 0 h 224"/>
                    <a:gd name="T2" fmla="*/ 24 w 106"/>
                    <a:gd name="T3" fmla="*/ 0 h 224"/>
                    <a:gd name="T4" fmla="*/ 0 w 106"/>
                    <a:gd name="T5" fmla="*/ 23 h 224"/>
                    <a:gd name="T6" fmla="*/ 0 w 106"/>
                    <a:gd name="T7" fmla="*/ 99 h 224"/>
                    <a:gd name="T8" fmla="*/ 10 w 106"/>
                    <a:gd name="T9" fmla="*/ 109 h 224"/>
                    <a:gd name="T10" fmla="*/ 21 w 106"/>
                    <a:gd name="T11" fmla="*/ 99 h 224"/>
                    <a:gd name="T12" fmla="*/ 21 w 106"/>
                    <a:gd name="T13" fmla="*/ 35 h 224"/>
                    <a:gd name="T14" fmla="*/ 24 w 106"/>
                    <a:gd name="T15" fmla="*/ 35 h 224"/>
                    <a:gd name="T16" fmla="*/ 24 w 106"/>
                    <a:gd name="T17" fmla="*/ 211 h 224"/>
                    <a:gd name="T18" fmla="*/ 38 w 106"/>
                    <a:gd name="T19" fmla="*/ 224 h 224"/>
                    <a:gd name="T20" fmla="*/ 51 w 106"/>
                    <a:gd name="T21" fmla="*/ 211 h 224"/>
                    <a:gd name="T22" fmla="*/ 51 w 106"/>
                    <a:gd name="T23" fmla="*/ 108 h 224"/>
                    <a:gd name="T24" fmla="*/ 55 w 106"/>
                    <a:gd name="T25" fmla="*/ 108 h 224"/>
                    <a:gd name="T26" fmla="*/ 55 w 106"/>
                    <a:gd name="T27" fmla="*/ 211 h 224"/>
                    <a:gd name="T28" fmla="*/ 69 w 106"/>
                    <a:gd name="T29" fmla="*/ 224 h 224"/>
                    <a:gd name="T30" fmla="*/ 82 w 106"/>
                    <a:gd name="T31" fmla="*/ 211 h 224"/>
                    <a:gd name="T32" fmla="*/ 82 w 106"/>
                    <a:gd name="T33" fmla="*/ 35 h 224"/>
                    <a:gd name="T34" fmla="*/ 86 w 106"/>
                    <a:gd name="T35" fmla="*/ 35 h 224"/>
                    <a:gd name="T36" fmla="*/ 86 w 106"/>
                    <a:gd name="T37" fmla="*/ 99 h 224"/>
                    <a:gd name="T38" fmla="*/ 96 w 106"/>
                    <a:gd name="T39" fmla="*/ 109 h 224"/>
                    <a:gd name="T40" fmla="*/ 106 w 106"/>
                    <a:gd name="T41" fmla="*/ 99 h 224"/>
                    <a:gd name="T42" fmla="*/ 106 w 106"/>
                    <a:gd name="T43" fmla="*/ 23 h 224"/>
                    <a:gd name="T44" fmla="*/ 83 w 106"/>
                    <a:gd name="T45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6" h="224">
                      <a:moveTo>
                        <a:pt x="83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0"/>
                        <a:pt x="0" y="23"/>
                      </a:cubicBezTo>
                      <a:cubicBezTo>
                        <a:pt x="0" y="99"/>
                        <a:pt x="0" y="99"/>
                        <a:pt x="0" y="99"/>
                      </a:cubicBezTo>
                      <a:cubicBezTo>
                        <a:pt x="0" y="104"/>
                        <a:pt x="5" y="109"/>
                        <a:pt x="10" y="109"/>
                      </a:cubicBezTo>
                      <a:cubicBezTo>
                        <a:pt x="16" y="109"/>
                        <a:pt x="21" y="104"/>
                        <a:pt x="21" y="99"/>
                      </a:cubicBezTo>
                      <a:cubicBezTo>
                        <a:pt x="21" y="35"/>
                        <a:pt x="21" y="35"/>
                        <a:pt x="21" y="35"/>
                      </a:cubicBezTo>
                      <a:cubicBezTo>
                        <a:pt x="24" y="35"/>
                        <a:pt x="24" y="35"/>
                        <a:pt x="24" y="35"/>
                      </a:cubicBezTo>
                      <a:cubicBezTo>
                        <a:pt x="24" y="211"/>
                        <a:pt x="24" y="211"/>
                        <a:pt x="24" y="211"/>
                      </a:cubicBezTo>
                      <a:cubicBezTo>
                        <a:pt x="24" y="218"/>
                        <a:pt x="30" y="224"/>
                        <a:pt x="38" y="224"/>
                      </a:cubicBezTo>
                      <a:cubicBezTo>
                        <a:pt x="45" y="224"/>
                        <a:pt x="51" y="218"/>
                        <a:pt x="51" y="211"/>
                      </a:cubicBezTo>
                      <a:cubicBezTo>
                        <a:pt x="51" y="108"/>
                        <a:pt x="51" y="108"/>
                        <a:pt x="51" y="108"/>
                      </a:cubicBezTo>
                      <a:cubicBezTo>
                        <a:pt x="55" y="108"/>
                        <a:pt x="55" y="108"/>
                        <a:pt x="55" y="108"/>
                      </a:cubicBezTo>
                      <a:cubicBezTo>
                        <a:pt x="55" y="211"/>
                        <a:pt x="55" y="211"/>
                        <a:pt x="55" y="211"/>
                      </a:cubicBezTo>
                      <a:cubicBezTo>
                        <a:pt x="55" y="218"/>
                        <a:pt x="61" y="224"/>
                        <a:pt x="69" y="224"/>
                      </a:cubicBezTo>
                      <a:cubicBezTo>
                        <a:pt x="76" y="224"/>
                        <a:pt x="82" y="218"/>
                        <a:pt x="82" y="211"/>
                      </a:cubicBezTo>
                      <a:cubicBezTo>
                        <a:pt x="82" y="35"/>
                        <a:pt x="82" y="35"/>
                        <a:pt x="82" y="35"/>
                      </a:cubicBezTo>
                      <a:cubicBezTo>
                        <a:pt x="86" y="35"/>
                        <a:pt x="86" y="35"/>
                        <a:pt x="86" y="35"/>
                      </a:cubicBezTo>
                      <a:cubicBezTo>
                        <a:pt x="86" y="99"/>
                        <a:pt x="86" y="99"/>
                        <a:pt x="86" y="99"/>
                      </a:cubicBezTo>
                      <a:cubicBezTo>
                        <a:pt x="86" y="104"/>
                        <a:pt x="91" y="109"/>
                        <a:pt x="96" y="109"/>
                      </a:cubicBezTo>
                      <a:cubicBezTo>
                        <a:pt x="102" y="109"/>
                        <a:pt x="106" y="104"/>
                        <a:pt x="106" y="99"/>
                      </a:cubicBezTo>
                      <a:cubicBezTo>
                        <a:pt x="106" y="23"/>
                        <a:pt x="106" y="23"/>
                        <a:pt x="106" y="23"/>
                      </a:cubicBezTo>
                      <a:cubicBezTo>
                        <a:pt x="106" y="10"/>
                        <a:pt x="96" y="0"/>
                        <a:pt x="83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2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6" name="组 37">
              <a:extLst>
                <a:ext uri="{FF2B5EF4-FFF2-40B4-BE49-F238E27FC236}">
                  <a16:creationId xmlns:a16="http://schemas.microsoft.com/office/drawing/2014/main" id="{6BE2F5F3-2701-4D12-9B17-EF05A9DA391B}"/>
                </a:ext>
              </a:extLst>
            </p:cNvPr>
            <p:cNvGrpSpPr/>
            <p:nvPr/>
          </p:nvGrpSpPr>
          <p:grpSpPr>
            <a:xfrm>
              <a:off x="3410748" y="3374624"/>
              <a:ext cx="1711020" cy="1226670"/>
              <a:chOff x="600698" y="3224632"/>
              <a:chExt cx="2069914" cy="1483970"/>
            </a:xfrm>
          </p:grpSpPr>
          <p:grpSp>
            <p:nvGrpSpPr>
              <p:cNvPr id="33" name="组 38">
                <a:extLst>
                  <a:ext uri="{FF2B5EF4-FFF2-40B4-BE49-F238E27FC236}">
                    <a16:creationId xmlns:a16="http://schemas.microsoft.com/office/drawing/2014/main" id="{680BFB4A-DFE1-4F05-A6E4-FE928CF3D2A5}"/>
                  </a:ext>
                </a:extLst>
              </p:cNvPr>
              <p:cNvGrpSpPr/>
              <p:nvPr/>
            </p:nvGrpSpPr>
            <p:grpSpPr>
              <a:xfrm>
                <a:off x="600698" y="3224632"/>
                <a:ext cx="2069914" cy="1483970"/>
                <a:chOff x="2147890" y="1056752"/>
                <a:chExt cx="2069914" cy="1483970"/>
              </a:xfrm>
            </p:grpSpPr>
            <p:sp>
              <p:nvSpPr>
                <p:cNvPr id="43" name="Rounded Rectangle 3">
                  <a:extLst>
                    <a:ext uri="{FF2B5EF4-FFF2-40B4-BE49-F238E27FC236}">
                      <a16:creationId xmlns:a16="http://schemas.microsoft.com/office/drawing/2014/main" id="{1ACED9C5-EE4F-485D-A464-893CB402D5E9}"/>
                    </a:ext>
                  </a:extLst>
                </p:cNvPr>
                <p:cNvSpPr/>
                <p:nvPr/>
              </p:nvSpPr>
              <p:spPr>
                <a:xfrm>
                  <a:off x="2147890" y="1141570"/>
                  <a:ext cx="1994708" cy="1399152"/>
                </a:xfrm>
                <a:prstGeom prst="roundRect">
                  <a:avLst>
                    <a:gd name="adj" fmla="val 5186"/>
                  </a:avLst>
                </a:prstGeom>
                <a:noFill/>
                <a:ln>
                  <a:solidFill>
                    <a:srgbClr val="45C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44" name="Text Box 10">
                  <a:extLst>
                    <a:ext uri="{FF2B5EF4-FFF2-40B4-BE49-F238E27FC236}">
                      <a16:creationId xmlns:a16="http://schemas.microsoft.com/office/drawing/2014/main" id="{C255A7CD-C992-42C4-B451-40F53BFC2F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79803" y="1592638"/>
                  <a:ext cx="1438001" cy="7260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 lIns="60960" tIns="30480" rIns="60960" bIns="30480">
                  <a:spAutoFit/>
                </a:bodyPr>
                <a:lstStyle/>
                <a:p>
                  <a:pPr marL="228600" indent="-228600" defTabSz="1449705">
                    <a:buFont typeface="Wingdings" panose="05000000000000000000" pitchFamily="2" charset="2"/>
                    <a:buChar char="n"/>
                  </a:pPr>
                  <a:r>
                    <a:rPr lang="zh-CN" altLang="en-US" sz="1600" dirty="0">
                      <a:solidFill>
                        <a:srgbClr val="45C1A4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区分人群</a:t>
                  </a:r>
                  <a:endParaRPr lang="en-US" altLang="zh-CN" sz="1600" dirty="0">
                    <a:solidFill>
                      <a:srgbClr val="45C1A4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  <a:p>
                  <a:pPr marL="228600" indent="-228600" defTabSz="1449705">
                    <a:buFont typeface="Wingdings" panose="05000000000000000000" pitchFamily="2" charset="2"/>
                    <a:buChar char="n"/>
                  </a:pPr>
                  <a:r>
                    <a:rPr lang="zh-CN" altLang="en-US" sz="1600" dirty="0">
                      <a:solidFill>
                        <a:srgbClr val="45C1A4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不区分资源</a:t>
                  </a:r>
                  <a:endParaRPr lang="en-US" altLang="zh-CN" sz="1600" dirty="0">
                    <a:solidFill>
                      <a:srgbClr val="45C1A4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  <a:p>
                  <a:pPr marL="228600" indent="-228600" defTabSz="1449705">
                    <a:buFont typeface="Wingdings" panose="05000000000000000000" pitchFamily="2" charset="2"/>
                    <a:buChar char="n"/>
                  </a:pPr>
                  <a:r>
                    <a:rPr lang="zh-CN" altLang="en-US" sz="1600" dirty="0">
                      <a:solidFill>
                        <a:srgbClr val="45C1A4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区分部分场景</a:t>
                  </a:r>
                  <a:endParaRPr lang="en-US" sz="1600" dirty="0">
                    <a:solidFill>
                      <a:srgbClr val="45C1A4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85C3B117-2E22-4EBC-B234-E4A37C4493F4}"/>
                    </a:ext>
                  </a:extLst>
                </p:cNvPr>
                <p:cNvSpPr/>
                <p:nvPr/>
              </p:nvSpPr>
              <p:spPr>
                <a:xfrm>
                  <a:off x="2905135" y="1056752"/>
                  <a:ext cx="901925" cy="605159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 defTabSz="1449705">
                    <a:lnSpc>
                      <a:spcPct val="200000"/>
                    </a:lnSpc>
                  </a:pPr>
                  <a:r>
                    <a:rPr lang="zh-CN" altLang="en-US" sz="1865" b="1" dirty="0">
                      <a:solidFill>
                        <a:srgbClr val="45C1A4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营销</a:t>
                  </a:r>
                  <a:endParaRPr lang="en-US" altLang="zh-CN" sz="1865" b="1" dirty="0">
                    <a:solidFill>
                      <a:srgbClr val="45C1A4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</p:grpSp>
          <p:grpSp>
            <p:nvGrpSpPr>
              <p:cNvPr id="34" name="Group 31">
                <a:extLst>
                  <a:ext uri="{FF2B5EF4-FFF2-40B4-BE49-F238E27FC236}">
                    <a16:creationId xmlns:a16="http://schemas.microsoft.com/office/drawing/2014/main" id="{7B1E026A-FC28-4295-B77A-CA6A7FC12FA6}"/>
                  </a:ext>
                </a:extLst>
              </p:cNvPr>
              <p:cNvGrpSpPr/>
              <p:nvPr/>
            </p:nvGrpSpPr>
            <p:grpSpPr>
              <a:xfrm flipH="1">
                <a:off x="1062955" y="3939902"/>
                <a:ext cx="177564" cy="461933"/>
                <a:chOff x="8348840" y="406909"/>
                <a:chExt cx="211138" cy="549275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41" name="Oval 76">
                  <a:extLst>
                    <a:ext uri="{FF2B5EF4-FFF2-40B4-BE49-F238E27FC236}">
                      <a16:creationId xmlns:a16="http://schemas.microsoft.com/office/drawing/2014/main" id="{88F3E75F-73F1-4131-A344-C45B567CFA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09166" y="406909"/>
                  <a:ext cx="92077" cy="92075"/>
                </a:xfrm>
                <a:prstGeom prst="ellipse">
                  <a:avLst/>
                </a:prstGeom>
                <a:solidFill>
                  <a:srgbClr val="FF2F92"/>
                </a:solidFill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2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42" name="Freeform 77">
                  <a:extLst>
                    <a:ext uri="{FF2B5EF4-FFF2-40B4-BE49-F238E27FC236}">
                      <a16:creationId xmlns:a16="http://schemas.microsoft.com/office/drawing/2014/main" id="{F3A9B560-898A-4BDE-88E7-485AEAF54748}"/>
                    </a:ext>
                  </a:extLst>
                </p:cNvPr>
                <p:cNvSpPr/>
                <p:nvPr/>
              </p:nvSpPr>
              <p:spPr bwMode="auto">
                <a:xfrm>
                  <a:off x="8348840" y="508508"/>
                  <a:ext cx="211138" cy="447676"/>
                </a:xfrm>
                <a:custGeom>
                  <a:avLst/>
                  <a:gdLst>
                    <a:gd name="T0" fmla="*/ 83 w 106"/>
                    <a:gd name="T1" fmla="*/ 0 h 224"/>
                    <a:gd name="T2" fmla="*/ 24 w 106"/>
                    <a:gd name="T3" fmla="*/ 0 h 224"/>
                    <a:gd name="T4" fmla="*/ 0 w 106"/>
                    <a:gd name="T5" fmla="*/ 23 h 224"/>
                    <a:gd name="T6" fmla="*/ 0 w 106"/>
                    <a:gd name="T7" fmla="*/ 99 h 224"/>
                    <a:gd name="T8" fmla="*/ 10 w 106"/>
                    <a:gd name="T9" fmla="*/ 109 h 224"/>
                    <a:gd name="T10" fmla="*/ 21 w 106"/>
                    <a:gd name="T11" fmla="*/ 99 h 224"/>
                    <a:gd name="T12" fmla="*/ 21 w 106"/>
                    <a:gd name="T13" fmla="*/ 35 h 224"/>
                    <a:gd name="T14" fmla="*/ 24 w 106"/>
                    <a:gd name="T15" fmla="*/ 35 h 224"/>
                    <a:gd name="T16" fmla="*/ 24 w 106"/>
                    <a:gd name="T17" fmla="*/ 211 h 224"/>
                    <a:gd name="T18" fmla="*/ 38 w 106"/>
                    <a:gd name="T19" fmla="*/ 224 h 224"/>
                    <a:gd name="T20" fmla="*/ 51 w 106"/>
                    <a:gd name="T21" fmla="*/ 211 h 224"/>
                    <a:gd name="T22" fmla="*/ 51 w 106"/>
                    <a:gd name="T23" fmla="*/ 108 h 224"/>
                    <a:gd name="T24" fmla="*/ 55 w 106"/>
                    <a:gd name="T25" fmla="*/ 108 h 224"/>
                    <a:gd name="T26" fmla="*/ 55 w 106"/>
                    <a:gd name="T27" fmla="*/ 211 h 224"/>
                    <a:gd name="T28" fmla="*/ 69 w 106"/>
                    <a:gd name="T29" fmla="*/ 224 h 224"/>
                    <a:gd name="T30" fmla="*/ 82 w 106"/>
                    <a:gd name="T31" fmla="*/ 211 h 224"/>
                    <a:gd name="T32" fmla="*/ 82 w 106"/>
                    <a:gd name="T33" fmla="*/ 35 h 224"/>
                    <a:gd name="T34" fmla="*/ 86 w 106"/>
                    <a:gd name="T35" fmla="*/ 35 h 224"/>
                    <a:gd name="T36" fmla="*/ 86 w 106"/>
                    <a:gd name="T37" fmla="*/ 99 h 224"/>
                    <a:gd name="T38" fmla="*/ 96 w 106"/>
                    <a:gd name="T39" fmla="*/ 109 h 224"/>
                    <a:gd name="T40" fmla="*/ 106 w 106"/>
                    <a:gd name="T41" fmla="*/ 99 h 224"/>
                    <a:gd name="T42" fmla="*/ 106 w 106"/>
                    <a:gd name="T43" fmla="*/ 23 h 224"/>
                    <a:gd name="T44" fmla="*/ 83 w 106"/>
                    <a:gd name="T45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6" h="224">
                      <a:moveTo>
                        <a:pt x="83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0"/>
                        <a:pt x="0" y="23"/>
                      </a:cubicBezTo>
                      <a:cubicBezTo>
                        <a:pt x="0" y="99"/>
                        <a:pt x="0" y="99"/>
                        <a:pt x="0" y="99"/>
                      </a:cubicBezTo>
                      <a:cubicBezTo>
                        <a:pt x="0" y="104"/>
                        <a:pt x="5" y="109"/>
                        <a:pt x="10" y="109"/>
                      </a:cubicBezTo>
                      <a:cubicBezTo>
                        <a:pt x="16" y="109"/>
                        <a:pt x="21" y="104"/>
                        <a:pt x="21" y="99"/>
                      </a:cubicBezTo>
                      <a:cubicBezTo>
                        <a:pt x="21" y="35"/>
                        <a:pt x="21" y="35"/>
                        <a:pt x="21" y="35"/>
                      </a:cubicBezTo>
                      <a:cubicBezTo>
                        <a:pt x="24" y="35"/>
                        <a:pt x="24" y="35"/>
                        <a:pt x="24" y="35"/>
                      </a:cubicBezTo>
                      <a:cubicBezTo>
                        <a:pt x="24" y="211"/>
                        <a:pt x="24" y="211"/>
                        <a:pt x="24" y="211"/>
                      </a:cubicBezTo>
                      <a:cubicBezTo>
                        <a:pt x="24" y="218"/>
                        <a:pt x="30" y="224"/>
                        <a:pt x="38" y="224"/>
                      </a:cubicBezTo>
                      <a:cubicBezTo>
                        <a:pt x="45" y="224"/>
                        <a:pt x="51" y="218"/>
                        <a:pt x="51" y="211"/>
                      </a:cubicBezTo>
                      <a:cubicBezTo>
                        <a:pt x="51" y="108"/>
                        <a:pt x="51" y="108"/>
                        <a:pt x="51" y="108"/>
                      </a:cubicBezTo>
                      <a:cubicBezTo>
                        <a:pt x="55" y="108"/>
                        <a:pt x="55" y="108"/>
                        <a:pt x="55" y="108"/>
                      </a:cubicBezTo>
                      <a:cubicBezTo>
                        <a:pt x="55" y="211"/>
                        <a:pt x="55" y="211"/>
                        <a:pt x="55" y="211"/>
                      </a:cubicBezTo>
                      <a:cubicBezTo>
                        <a:pt x="55" y="218"/>
                        <a:pt x="61" y="224"/>
                        <a:pt x="69" y="224"/>
                      </a:cubicBezTo>
                      <a:cubicBezTo>
                        <a:pt x="76" y="224"/>
                        <a:pt x="82" y="218"/>
                        <a:pt x="82" y="211"/>
                      </a:cubicBezTo>
                      <a:cubicBezTo>
                        <a:pt x="82" y="35"/>
                        <a:pt x="82" y="35"/>
                        <a:pt x="82" y="35"/>
                      </a:cubicBezTo>
                      <a:cubicBezTo>
                        <a:pt x="86" y="35"/>
                        <a:pt x="86" y="35"/>
                        <a:pt x="86" y="35"/>
                      </a:cubicBezTo>
                      <a:cubicBezTo>
                        <a:pt x="86" y="99"/>
                        <a:pt x="86" y="99"/>
                        <a:pt x="86" y="99"/>
                      </a:cubicBezTo>
                      <a:cubicBezTo>
                        <a:pt x="86" y="104"/>
                        <a:pt x="91" y="109"/>
                        <a:pt x="96" y="109"/>
                      </a:cubicBezTo>
                      <a:cubicBezTo>
                        <a:pt x="102" y="109"/>
                        <a:pt x="106" y="104"/>
                        <a:pt x="106" y="99"/>
                      </a:cubicBezTo>
                      <a:cubicBezTo>
                        <a:pt x="106" y="23"/>
                        <a:pt x="106" y="23"/>
                        <a:pt x="106" y="23"/>
                      </a:cubicBezTo>
                      <a:cubicBezTo>
                        <a:pt x="106" y="10"/>
                        <a:pt x="96" y="0"/>
                        <a:pt x="83" y="0"/>
                      </a:cubicBezTo>
                      <a:close/>
                    </a:path>
                  </a:pathLst>
                </a:custGeom>
                <a:solidFill>
                  <a:srgbClr val="FF2F92"/>
                </a:solidFill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2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</p:grpSp>
          <p:grpSp>
            <p:nvGrpSpPr>
              <p:cNvPr id="35" name="Group 31">
                <a:extLst>
                  <a:ext uri="{FF2B5EF4-FFF2-40B4-BE49-F238E27FC236}">
                    <a16:creationId xmlns:a16="http://schemas.microsoft.com/office/drawing/2014/main" id="{27A697E2-D69D-4FFB-9BD9-6677564EEB69}"/>
                  </a:ext>
                </a:extLst>
              </p:cNvPr>
              <p:cNvGrpSpPr/>
              <p:nvPr/>
            </p:nvGrpSpPr>
            <p:grpSpPr>
              <a:xfrm flipH="1">
                <a:off x="774923" y="3939902"/>
                <a:ext cx="177564" cy="461933"/>
                <a:chOff x="8348840" y="406909"/>
                <a:chExt cx="211138" cy="549275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39" name="Oval 76">
                  <a:extLst>
                    <a:ext uri="{FF2B5EF4-FFF2-40B4-BE49-F238E27FC236}">
                      <a16:creationId xmlns:a16="http://schemas.microsoft.com/office/drawing/2014/main" id="{02E60AE7-956F-4EEB-B88F-71CF836972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09166" y="406909"/>
                  <a:ext cx="92077" cy="92075"/>
                </a:xfrm>
                <a:prstGeom prst="ellipse">
                  <a:avLst/>
                </a:prstGeom>
                <a:solidFill>
                  <a:srgbClr val="FF2F92"/>
                </a:solidFill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2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40" name="Freeform 77">
                  <a:extLst>
                    <a:ext uri="{FF2B5EF4-FFF2-40B4-BE49-F238E27FC236}">
                      <a16:creationId xmlns:a16="http://schemas.microsoft.com/office/drawing/2014/main" id="{EF5363B9-360F-47C2-9276-918E15ECF36F}"/>
                    </a:ext>
                  </a:extLst>
                </p:cNvPr>
                <p:cNvSpPr/>
                <p:nvPr/>
              </p:nvSpPr>
              <p:spPr bwMode="auto">
                <a:xfrm>
                  <a:off x="8348840" y="508508"/>
                  <a:ext cx="211138" cy="447676"/>
                </a:xfrm>
                <a:custGeom>
                  <a:avLst/>
                  <a:gdLst>
                    <a:gd name="T0" fmla="*/ 83 w 106"/>
                    <a:gd name="T1" fmla="*/ 0 h 224"/>
                    <a:gd name="T2" fmla="*/ 24 w 106"/>
                    <a:gd name="T3" fmla="*/ 0 h 224"/>
                    <a:gd name="T4" fmla="*/ 0 w 106"/>
                    <a:gd name="T5" fmla="*/ 23 h 224"/>
                    <a:gd name="T6" fmla="*/ 0 w 106"/>
                    <a:gd name="T7" fmla="*/ 99 h 224"/>
                    <a:gd name="T8" fmla="*/ 10 w 106"/>
                    <a:gd name="T9" fmla="*/ 109 h 224"/>
                    <a:gd name="T10" fmla="*/ 21 w 106"/>
                    <a:gd name="T11" fmla="*/ 99 h 224"/>
                    <a:gd name="T12" fmla="*/ 21 w 106"/>
                    <a:gd name="T13" fmla="*/ 35 h 224"/>
                    <a:gd name="T14" fmla="*/ 24 w 106"/>
                    <a:gd name="T15" fmla="*/ 35 h 224"/>
                    <a:gd name="T16" fmla="*/ 24 w 106"/>
                    <a:gd name="T17" fmla="*/ 211 h 224"/>
                    <a:gd name="T18" fmla="*/ 38 w 106"/>
                    <a:gd name="T19" fmla="*/ 224 h 224"/>
                    <a:gd name="T20" fmla="*/ 51 w 106"/>
                    <a:gd name="T21" fmla="*/ 211 h 224"/>
                    <a:gd name="T22" fmla="*/ 51 w 106"/>
                    <a:gd name="T23" fmla="*/ 108 h 224"/>
                    <a:gd name="T24" fmla="*/ 55 w 106"/>
                    <a:gd name="T25" fmla="*/ 108 h 224"/>
                    <a:gd name="T26" fmla="*/ 55 w 106"/>
                    <a:gd name="T27" fmla="*/ 211 h 224"/>
                    <a:gd name="T28" fmla="*/ 69 w 106"/>
                    <a:gd name="T29" fmla="*/ 224 h 224"/>
                    <a:gd name="T30" fmla="*/ 82 w 106"/>
                    <a:gd name="T31" fmla="*/ 211 h 224"/>
                    <a:gd name="T32" fmla="*/ 82 w 106"/>
                    <a:gd name="T33" fmla="*/ 35 h 224"/>
                    <a:gd name="T34" fmla="*/ 86 w 106"/>
                    <a:gd name="T35" fmla="*/ 35 h 224"/>
                    <a:gd name="T36" fmla="*/ 86 w 106"/>
                    <a:gd name="T37" fmla="*/ 99 h 224"/>
                    <a:gd name="T38" fmla="*/ 96 w 106"/>
                    <a:gd name="T39" fmla="*/ 109 h 224"/>
                    <a:gd name="T40" fmla="*/ 106 w 106"/>
                    <a:gd name="T41" fmla="*/ 99 h 224"/>
                    <a:gd name="T42" fmla="*/ 106 w 106"/>
                    <a:gd name="T43" fmla="*/ 23 h 224"/>
                    <a:gd name="T44" fmla="*/ 83 w 106"/>
                    <a:gd name="T45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6" h="224">
                      <a:moveTo>
                        <a:pt x="83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0"/>
                        <a:pt x="0" y="23"/>
                      </a:cubicBezTo>
                      <a:cubicBezTo>
                        <a:pt x="0" y="99"/>
                        <a:pt x="0" y="99"/>
                        <a:pt x="0" y="99"/>
                      </a:cubicBezTo>
                      <a:cubicBezTo>
                        <a:pt x="0" y="104"/>
                        <a:pt x="5" y="109"/>
                        <a:pt x="10" y="109"/>
                      </a:cubicBezTo>
                      <a:cubicBezTo>
                        <a:pt x="16" y="109"/>
                        <a:pt x="21" y="104"/>
                        <a:pt x="21" y="99"/>
                      </a:cubicBezTo>
                      <a:cubicBezTo>
                        <a:pt x="21" y="35"/>
                        <a:pt x="21" y="35"/>
                        <a:pt x="21" y="35"/>
                      </a:cubicBezTo>
                      <a:cubicBezTo>
                        <a:pt x="24" y="35"/>
                        <a:pt x="24" y="35"/>
                        <a:pt x="24" y="35"/>
                      </a:cubicBezTo>
                      <a:cubicBezTo>
                        <a:pt x="24" y="211"/>
                        <a:pt x="24" y="211"/>
                        <a:pt x="24" y="211"/>
                      </a:cubicBezTo>
                      <a:cubicBezTo>
                        <a:pt x="24" y="218"/>
                        <a:pt x="30" y="224"/>
                        <a:pt x="38" y="224"/>
                      </a:cubicBezTo>
                      <a:cubicBezTo>
                        <a:pt x="45" y="224"/>
                        <a:pt x="51" y="218"/>
                        <a:pt x="51" y="211"/>
                      </a:cubicBezTo>
                      <a:cubicBezTo>
                        <a:pt x="51" y="108"/>
                        <a:pt x="51" y="108"/>
                        <a:pt x="51" y="108"/>
                      </a:cubicBezTo>
                      <a:cubicBezTo>
                        <a:pt x="55" y="108"/>
                        <a:pt x="55" y="108"/>
                        <a:pt x="55" y="108"/>
                      </a:cubicBezTo>
                      <a:cubicBezTo>
                        <a:pt x="55" y="211"/>
                        <a:pt x="55" y="211"/>
                        <a:pt x="55" y="211"/>
                      </a:cubicBezTo>
                      <a:cubicBezTo>
                        <a:pt x="55" y="218"/>
                        <a:pt x="61" y="224"/>
                        <a:pt x="69" y="224"/>
                      </a:cubicBezTo>
                      <a:cubicBezTo>
                        <a:pt x="76" y="224"/>
                        <a:pt x="82" y="218"/>
                        <a:pt x="82" y="211"/>
                      </a:cubicBezTo>
                      <a:cubicBezTo>
                        <a:pt x="82" y="35"/>
                        <a:pt x="82" y="35"/>
                        <a:pt x="82" y="35"/>
                      </a:cubicBezTo>
                      <a:cubicBezTo>
                        <a:pt x="86" y="35"/>
                        <a:pt x="86" y="35"/>
                        <a:pt x="86" y="35"/>
                      </a:cubicBezTo>
                      <a:cubicBezTo>
                        <a:pt x="86" y="99"/>
                        <a:pt x="86" y="99"/>
                        <a:pt x="86" y="99"/>
                      </a:cubicBezTo>
                      <a:cubicBezTo>
                        <a:pt x="86" y="104"/>
                        <a:pt x="91" y="109"/>
                        <a:pt x="96" y="109"/>
                      </a:cubicBezTo>
                      <a:cubicBezTo>
                        <a:pt x="102" y="109"/>
                        <a:pt x="106" y="104"/>
                        <a:pt x="106" y="99"/>
                      </a:cubicBezTo>
                      <a:cubicBezTo>
                        <a:pt x="106" y="23"/>
                        <a:pt x="106" y="23"/>
                        <a:pt x="106" y="23"/>
                      </a:cubicBezTo>
                      <a:cubicBezTo>
                        <a:pt x="106" y="10"/>
                        <a:pt x="96" y="0"/>
                        <a:pt x="83" y="0"/>
                      </a:cubicBezTo>
                      <a:close/>
                    </a:path>
                  </a:pathLst>
                </a:custGeom>
                <a:solidFill>
                  <a:srgbClr val="FF2F92"/>
                </a:solidFill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2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</p:grpSp>
          <p:grpSp>
            <p:nvGrpSpPr>
              <p:cNvPr id="36" name="Group 31">
                <a:extLst>
                  <a:ext uri="{FF2B5EF4-FFF2-40B4-BE49-F238E27FC236}">
                    <a16:creationId xmlns:a16="http://schemas.microsoft.com/office/drawing/2014/main" id="{60EDCF64-66F2-4DC0-9988-B101D1DCD4B7}"/>
                  </a:ext>
                </a:extLst>
              </p:cNvPr>
              <p:cNvGrpSpPr/>
              <p:nvPr/>
            </p:nvGrpSpPr>
            <p:grpSpPr>
              <a:xfrm flipH="1">
                <a:off x="918939" y="3579862"/>
                <a:ext cx="177564" cy="461933"/>
                <a:chOff x="8348840" y="406909"/>
                <a:chExt cx="211138" cy="549275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37" name="Oval 76">
                  <a:extLst>
                    <a:ext uri="{FF2B5EF4-FFF2-40B4-BE49-F238E27FC236}">
                      <a16:creationId xmlns:a16="http://schemas.microsoft.com/office/drawing/2014/main" id="{09017A9A-9D25-419C-8986-A04BB04113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09166" y="406909"/>
                  <a:ext cx="92077" cy="92075"/>
                </a:xfrm>
                <a:prstGeom prst="ellipse">
                  <a:avLst/>
                </a:prstGeom>
                <a:solidFill>
                  <a:srgbClr val="45C1A4"/>
                </a:solidFill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2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38" name="Freeform 77">
                  <a:extLst>
                    <a:ext uri="{FF2B5EF4-FFF2-40B4-BE49-F238E27FC236}">
                      <a16:creationId xmlns:a16="http://schemas.microsoft.com/office/drawing/2014/main" id="{4C911243-2DB8-460C-9D94-67FE25AE264E}"/>
                    </a:ext>
                  </a:extLst>
                </p:cNvPr>
                <p:cNvSpPr/>
                <p:nvPr/>
              </p:nvSpPr>
              <p:spPr bwMode="auto">
                <a:xfrm>
                  <a:off x="8348840" y="508508"/>
                  <a:ext cx="211138" cy="447676"/>
                </a:xfrm>
                <a:custGeom>
                  <a:avLst/>
                  <a:gdLst>
                    <a:gd name="T0" fmla="*/ 83 w 106"/>
                    <a:gd name="T1" fmla="*/ 0 h 224"/>
                    <a:gd name="T2" fmla="*/ 24 w 106"/>
                    <a:gd name="T3" fmla="*/ 0 h 224"/>
                    <a:gd name="T4" fmla="*/ 0 w 106"/>
                    <a:gd name="T5" fmla="*/ 23 h 224"/>
                    <a:gd name="T6" fmla="*/ 0 w 106"/>
                    <a:gd name="T7" fmla="*/ 99 h 224"/>
                    <a:gd name="T8" fmla="*/ 10 w 106"/>
                    <a:gd name="T9" fmla="*/ 109 h 224"/>
                    <a:gd name="T10" fmla="*/ 21 w 106"/>
                    <a:gd name="T11" fmla="*/ 99 h 224"/>
                    <a:gd name="T12" fmla="*/ 21 w 106"/>
                    <a:gd name="T13" fmla="*/ 35 h 224"/>
                    <a:gd name="T14" fmla="*/ 24 w 106"/>
                    <a:gd name="T15" fmla="*/ 35 h 224"/>
                    <a:gd name="T16" fmla="*/ 24 w 106"/>
                    <a:gd name="T17" fmla="*/ 211 h 224"/>
                    <a:gd name="T18" fmla="*/ 38 w 106"/>
                    <a:gd name="T19" fmla="*/ 224 h 224"/>
                    <a:gd name="T20" fmla="*/ 51 w 106"/>
                    <a:gd name="T21" fmla="*/ 211 h 224"/>
                    <a:gd name="T22" fmla="*/ 51 w 106"/>
                    <a:gd name="T23" fmla="*/ 108 h 224"/>
                    <a:gd name="T24" fmla="*/ 55 w 106"/>
                    <a:gd name="T25" fmla="*/ 108 h 224"/>
                    <a:gd name="T26" fmla="*/ 55 w 106"/>
                    <a:gd name="T27" fmla="*/ 211 h 224"/>
                    <a:gd name="T28" fmla="*/ 69 w 106"/>
                    <a:gd name="T29" fmla="*/ 224 h 224"/>
                    <a:gd name="T30" fmla="*/ 82 w 106"/>
                    <a:gd name="T31" fmla="*/ 211 h 224"/>
                    <a:gd name="T32" fmla="*/ 82 w 106"/>
                    <a:gd name="T33" fmla="*/ 35 h 224"/>
                    <a:gd name="T34" fmla="*/ 86 w 106"/>
                    <a:gd name="T35" fmla="*/ 35 h 224"/>
                    <a:gd name="T36" fmla="*/ 86 w 106"/>
                    <a:gd name="T37" fmla="*/ 99 h 224"/>
                    <a:gd name="T38" fmla="*/ 96 w 106"/>
                    <a:gd name="T39" fmla="*/ 109 h 224"/>
                    <a:gd name="T40" fmla="*/ 106 w 106"/>
                    <a:gd name="T41" fmla="*/ 99 h 224"/>
                    <a:gd name="T42" fmla="*/ 106 w 106"/>
                    <a:gd name="T43" fmla="*/ 23 h 224"/>
                    <a:gd name="T44" fmla="*/ 83 w 106"/>
                    <a:gd name="T45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6" h="224">
                      <a:moveTo>
                        <a:pt x="83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0"/>
                        <a:pt x="0" y="23"/>
                      </a:cubicBezTo>
                      <a:cubicBezTo>
                        <a:pt x="0" y="99"/>
                        <a:pt x="0" y="99"/>
                        <a:pt x="0" y="99"/>
                      </a:cubicBezTo>
                      <a:cubicBezTo>
                        <a:pt x="0" y="104"/>
                        <a:pt x="5" y="109"/>
                        <a:pt x="10" y="109"/>
                      </a:cubicBezTo>
                      <a:cubicBezTo>
                        <a:pt x="16" y="109"/>
                        <a:pt x="21" y="104"/>
                        <a:pt x="21" y="99"/>
                      </a:cubicBezTo>
                      <a:cubicBezTo>
                        <a:pt x="21" y="35"/>
                        <a:pt x="21" y="35"/>
                        <a:pt x="21" y="35"/>
                      </a:cubicBezTo>
                      <a:cubicBezTo>
                        <a:pt x="24" y="35"/>
                        <a:pt x="24" y="35"/>
                        <a:pt x="24" y="35"/>
                      </a:cubicBezTo>
                      <a:cubicBezTo>
                        <a:pt x="24" y="211"/>
                        <a:pt x="24" y="211"/>
                        <a:pt x="24" y="211"/>
                      </a:cubicBezTo>
                      <a:cubicBezTo>
                        <a:pt x="24" y="218"/>
                        <a:pt x="30" y="224"/>
                        <a:pt x="38" y="224"/>
                      </a:cubicBezTo>
                      <a:cubicBezTo>
                        <a:pt x="45" y="224"/>
                        <a:pt x="51" y="218"/>
                        <a:pt x="51" y="211"/>
                      </a:cubicBezTo>
                      <a:cubicBezTo>
                        <a:pt x="51" y="108"/>
                        <a:pt x="51" y="108"/>
                        <a:pt x="51" y="108"/>
                      </a:cubicBezTo>
                      <a:cubicBezTo>
                        <a:pt x="55" y="108"/>
                        <a:pt x="55" y="108"/>
                        <a:pt x="55" y="108"/>
                      </a:cubicBezTo>
                      <a:cubicBezTo>
                        <a:pt x="55" y="211"/>
                        <a:pt x="55" y="211"/>
                        <a:pt x="55" y="211"/>
                      </a:cubicBezTo>
                      <a:cubicBezTo>
                        <a:pt x="55" y="218"/>
                        <a:pt x="61" y="224"/>
                        <a:pt x="69" y="224"/>
                      </a:cubicBezTo>
                      <a:cubicBezTo>
                        <a:pt x="76" y="224"/>
                        <a:pt x="82" y="218"/>
                        <a:pt x="82" y="211"/>
                      </a:cubicBezTo>
                      <a:cubicBezTo>
                        <a:pt x="82" y="35"/>
                        <a:pt x="82" y="35"/>
                        <a:pt x="82" y="35"/>
                      </a:cubicBezTo>
                      <a:cubicBezTo>
                        <a:pt x="86" y="35"/>
                        <a:pt x="86" y="35"/>
                        <a:pt x="86" y="35"/>
                      </a:cubicBezTo>
                      <a:cubicBezTo>
                        <a:pt x="86" y="99"/>
                        <a:pt x="86" y="99"/>
                        <a:pt x="86" y="99"/>
                      </a:cubicBezTo>
                      <a:cubicBezTo>
                        <a:pt x="86" y="104"/>
                        <a:pt x="91" y="109"/>
                        <a:pt x="96" y="109"/>
                      </a:cubicBezTo>
                      <a:cubicBezTo>
                        <a:pt x="102" y="109"/>
                        <a:pt x="106" y="104"/>
                        <a:pt x="106" y="99"/>
                      </a:cubicBezTo>
                      <a:cubicBezTo>
                        <a:pt x="106" y="23"/>
                        <a:pt x="106" y="23"/>
                        <a:pt x="106" y="23"/>
                      </a:cubicBezTo>
                      <a:cubicBezTo>
                        <a:pt x="106" y="10"/>
                        <a:pt x="96" y="0"/>
                        <a:pt x="83" y="0"/>
                      </a:cubicBezTo>
                      <a:close/>
                    </a:path>
                  </a:pathLst>
                </a:custGeom>
                <a:solidFill>
                  <a:srgbClr val="45C1A4"/>
                </a:solidFill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2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7" name="组 51">
              <a:extLst>
                <a:ext uri="{FF2B5EF4-FFF2-40B4-BE49-F238E27FC236}">
                  <a16:creationId xmlns:a16="http://schemas.microsoft.com/office/drawing/2014/main" id="{2126FC59-A2CC-4096-A48D-740BA2495F60}"/>
                </a:ext>
              </a:extLst>
            </p:cNvPr>
            <p:cNvGrpSpPr/>
            <p:nvPr/>
          </p:nvGrpSpPr>
          <p:grpSpPr>
            <a:xfrm>
              <a:off x="5545550" y="3386289"/>
              <a:ext cx="1778613" cy="1215004"/>
              <a:chOff x="133086" y="3312778"/>
              <a:chExt cx="2060966" cy="1407886"/>
            </a:xfrm>
          </p:grpSpPr>
          <p:grpSp>
            <p:nvGrpSpPr>
              <p:cNvPr id="23" name="组 52">
                <a:extLst>
                  <a:ext uri="{FF2B5EF4-FFF2-40B4-BE49-F238E27FC236}">
                    <a16:creationId xmlns:a16="http://schemas.microsoft.com/office/drawing/2014/main" id="{E00330C2-0245-4253-B2E4-7D0C6CA55170}"/>
                  </a:ext>
                </a:extLst>
              </p:cNvPr>
              <p:cNvGrpSpPr/>
              <p:nvPr/>
            </p:nvGrpSpPr>
            <p:grpSpPr>
              <a:xfrm>
                <a:off x="133086" y="3312778"/>
                <a:ext cx="2060966" cy="1407886"/>
                <a:chOff x="1680278" y="1144898"/>
                <a:chExt cx="2060966" cy="1407886"/>
              </a:xfrm>
            </p:grpSpPr>
            <p:sp>
              <p:nvSpPr>
                <p:cNvPr id="30" name="Rounded Rectangle 3">
                  <a:extLst>
                    <a:ext uri="{FF2B5EF4-FFF2-40B4-BE49-F238E27FC236}">
                      <a16:creationId xmlns:a16="http://schemas.microsoft.com/office/drawing/2014/main" id="{5155ACA8-094D-4D9F-B3ED-C4BCCF02ECEA}"/>
                    </a:ext>
                  </a:extLst>
                </p:cNvPr>
                <p:cNvSpPr/>
                <p:nvPr/>
              </p:nvSpPr>
              <p:spPr>
                <a:xfrm>
                  <a:off x="1680278" y="1203518"/>
                  <a:ext cx="1848055" cy="1349266"/>
                </a:xfrm>
                <a:prstGeom prst="roundRect">
                  <a:avLst>
                    <a:gd name="adj" fmla="val 5186"/>
                  </a:avLst>
                </a:prstGeom>
                <a:noFill/>
                <a:ln>
                  <a:solidFill>
                    <a:srgbClr val="B9D42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31" name="Text Box 10">
                  <a:extLst>
                    <a:ext uri="{FF2B5EF4-FFF2-40B4-BE49-F238E27FC236}">
                      <a16:creationId xmlns:a16="http://schemas.microsoft.com/office/drawing/2014/main" id="{4CDDB236-F8C4-4B1F-86DE-9CF452C9E3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73092" y="1634575"/>
                  <a:ext cx="1368152" cy="6954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 lIns="60960" tIns="30480" rIns="60960" bIns="30480">
                  <a:spAutoFit/>
                </a:bodyPr>
                <a:lstStyle/>
                <a:p>
                  <a:pPr marL="228600" indent="-228600" defTabSz="1449705">
                    <a:buFont typeface="Wingdings" panose="05000000000000000000" pitchFamily="2" charset="2"/>
                    <a:buChar char="n"/>
                  </a:pPr>
                  <a:r>
                    <a:rPr lang="zh-CN" altLang="en-US" sz="1600" dirty="0">
                      <a:solidFill>
                        <a:srgbClr val="B9D42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定向个体</a:t>
                  </a:r>
                  <a:endParaRPr lang="en-US" altLang="zh-CN" sz="1600" dirty="0">
                    <a:solidFill>
                      <a:srgbClr val="B9D42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  <a:p>
                  <a:pPr marL="228600" indent="-228600" defTabSz="1449705">
                    <a:buFont typeface="Wingdings" panose="05000000000000000000" pitchFamily="2" charset="2"/>
                    <a:buChar char="n"/>
                  </a:pPr>
                  <a:r>
                    <a:rPr lang="zh-CN" altLang="en-US" sz="1600" dirty="0">
                      <a:solidFill>
                        <a:srgbClr val="B9D42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精准资源</a:t>
                  </a:r>
                  <a:endParaRPr lang="en-US" altLang="zh-CN" sz="1600" dirty="0">
                    <a:solidFill>
                      <a:srgbClr val="B9D42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  <a:p>
                  <a:pPr marL="228600" indent="-228600" defTabSz="1449705">
                    <a:buFont typeface="Wingdings" panose="05000000000000000000" pitchFamily="2" charset="2"/>
                    <a:buChar char="n"/>
                  </a:pPr>
                  <a:r>
                    <a:rPr lang="zh-CN" altLang="en-US" sz="1600" dirty="0">
                      <a:solidFill>
                        <a:srgbClr val="B9D42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特定场景</a:t>
                  </a:r>
                  <a:endParaRPr lang="en-US" sz="1600" dirty="0">
                    <a:solidFill>
                      <a:srgbClr val="B9D42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768C1C97-3DD2-4F8B-9467-D5CB92928A28}"/>
                    </a:ext>
                  </a:extLst>
                </p:cNvPr>
                <p:cNvSpPr/>
                <p:nvPr/>
              </p:nvSpPr>
              <p:spPr>
                <a:xfrm>
                  <a:off x="2241364" y="1144898"/>
                  <a:ext cx="1152128" cy="57964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defTabSz="1449705">
                    <a:lnSpc>
                      <a:spcPct val="200000"/>
                    </a:lnSpc>
                  </a:pPr>
                  <a:r>
                    <a:rPr lang="zh-CN" altLang="en-US" sz="1865" b="1" dirty="0">
                      <a:solidFill>
                        <a:srgbClr val="B9D42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精准营销</a:t>
                  </a:r>
                  <a:endParaRPr lang="en-US" altLang="zh-CN" sz="1865" b="1" dirty="0">
                    <a:solidFill>
                      <a:srgbClr val="B9D42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</p:grpSp>
          <p:grpSp>
            <p:nvGrpSpPr>
              <p:cNvPr id="24" name="Group 31">
                <a:extLst>
                  <a:ext uri="{FF2B5EF4-FFF2-40B4-BE49-F238E27FC236}">
                    <a16:creationId xmlns:a16="http://schemas.microsoft.com/office/drawing/2014/main" id="{A6CAAE68-E8BB-4E71-AC07-FC92854FEB9C}"/>
                  </a:ext>
                </a:extLst>
              </p:cNvPr>
              <p:cNvGrpSpPr/>
              <p:nvPr/>
            </p:nvGrpSpPr>
            <p:grpSpPr>
              <a:xfrm flipH="1">
                <a:off x="652535" y="3941292"/>
                <a:ext cx="177564" cy="460544"/>
                <a:chOff x="8836904" y="408561"/>
                <a:chExt cx="211139" cy="547623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28" name="Oval 76">
                  <a:extLst>
                    <a:ext uri="{FF2B5EF4-FFF2-40B4-BE49-F238E27FC236}">
                      <a16:creationId xmlns:a16="http://schemas.microsoft.com/office/drawing/2014/main" id="{B9C89FFE-D588-4E45-81BA-393D65941D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06458" y="408561"/>
                  <a:ext cx="92075" cy="92074"/>
                </a:xfrm>
                <a:prstGeom prst="ellipse">
                  <a:avLst/>
                </a:prstGeom>
                <a:solidFill>
                  <a:srgbClr val="FF2F92"/>
                </a:solidFill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2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29" name="Freeform 77">
                  <a:extLst>
                    <a:ext uri="{FF2B5EF4-FFF2-40B4-BE49-F238E27FC236}">
                      <a16:creationId xmlns:a16="http://schemas.microsoft.com/office/drawing/2014/main" id="{D1232471-260E-459F-81B7-A479A787DA15}"/>
                    </a:ext>
                  </a:extLst>
                </p:cNvPr>
                <p:cNvSpPr/>
                <p:nvPr/>
              </p:nvSpPr>
              <p:spPr bwMode="auto">
                <a:xfrm>
                  <a:off x="8836904" y="508509"/>
                  <a:ext cx="211139" cy="447675"/>
                </a:xfrm>
                <a:custGeom>
                  <a:avLst/>
                  <a:gdLst>
                    <a:gd name="T0" fmla="*/ 83 w 106"/>
                    <a:gd name="T1" fmla="*/ 0 h 224"/>
                    <a:gd name="T2" fmla="*/ 24 w 106"/>
                    <a:gd name="T3" fmla="*/ 0 h 224"/>
                    <a:gd name="T4" fmla="*/ 0 w 106"/>
                    <a:gd name="T5" fmla="*/ 23 h 224"/>
                    <a:gd name="T6" fmla="*/ 0 w 106"/>
                    <a:gd name="T7" fmla="*/ 99 h 224"/>
                    <a:gd name="T8" fmla="*/ 10 w 106"/>
                    <a:gd name="T9" fmla="*/ 109 h 224"/>
                    <a:gd name="T10" fmla="*/ 21 w 106"/>
                    <a:gd name="T11" fmla="*/ 99 h 224"/>
                    <a:gd name="T12" fmla="*/ 21 w 106"/>
                    <a:gd name="T13" fmla="*/ 35 h 224"/>
                    <a:gd name="T14" fmla="*/ 24 w 106"/>
                    <a:gd name="T15" fmla="*/ 35 h 224"/>
                    <a:gd name="T16" fmla="*/ 24 w 106"/>
                    <a:gd name="T17" fmla="*/ 211 h 224"/>
                    <a:gd name="T18" fmla="*/ 38 w 106"/>
                    <a:gd name="T19" fmla="*/ 224 h 224"/>
                    <a:gd name="T20" fmla="*/ 51 w 106"/>
                    <a:gd name="T21" fmla="*/ 211 h 224"/>
                    <a:gd name="T22" fmla="*/ 51 w 106"/>
                    <a:gd name="T23" fmla="*/ 108 h 224"/>
                    <a:gd name="T24" fmla="*/ 55 w 106"/>
                    <a:gd name="T25" fmla="*/ 108 h 224"/>
                    <a:gd name="T26" fmla="*/ 55 w 106"/>
                    <a:gd name="T27" fmla="*/ 211 h 224"/>
                    <a:gd name="T28" fmla="*/ 69 w 106"/>
                    <a:gd name="T29" fmla="*/ 224 h 224"/>
                    <a:gd name="T30" fmla="*/ 82 w 106"/>
                    <a:gd name="T31" fmla="*/ 211 h 224"/>
                    <a:gd name="T32" fmla="*/ 82 w 106"/>
                    <a:gd name="T33" fmla="*/ 35 h 224"/>
                    <a:gd name="T34" fmla="*/ 86 w 106"/>
                    <a:gd name="T35" fmla="*/ 35 h 224"/>
                    <a:gd name="T36" fmla="*/ 86 w 106"/>
                    <a:gd name="T37" fmla="*/ 99 h 224"/>
                    <a:gd name="T38" fmla="*/ 96 w 106"/>
                    <a:gd name="T39" fmla="*/ 109 h 224"/>
                    <a:gd name="T40" fmla="*/ 106 w 106"/>
                    <a:gd name="T41" fmla="*/ 99 h 224"/>
                    <a:gd name="T42" fmla="*/ 106 w 106"/>
                    <a:gd name="T43" fmla="*/ 23 h 224"/>
                    <a:gd name="T44" fmla="*/ 83 w 106"/>
                    <a:gd name="T45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6" h="224">
                      <a:moveTo>
                        <a:pt x="83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0"/>
                        <a:pt x="0" y="23"/>
                      </a:cubicBezTo>
                      <a:cubicBezTo>
                        <a:pt x="0" y="99"/>
                        <a:pt x="0" y="99"/>
                        <a:pt x="0" y="99"/>
                      </a:cubicBezTo>
                      <a:cubicBezTo>
                        <a:pt x="0" y="104"/>
                        <a:pt x="5" y="109"/>
                        <a:pt x="10" y="109"/>
                      </a:cubicBezTo>
                      <a:cubicBezTo>
                        <a:pt x="16" y="109"/>
                        <a:pt x="21" y="104"/>
                        <a:pt x="21" y="99"/>
                      </a:cubicBezTo>
                      <a:cubicBezTo>
                        <a:pt x="21" y="35"/>
                        <a:pt x="21" y="35"/>
                        <a:pt x="21" y="35"/>
                      </a:cubicBezTo>
                      <a:cubicBezTo>
                        <a:pt x="24" y="35"/>
                        <a:pt x="24" y="35"/>
                        <a:pt x="24" y="35"/>
                      </a:cubicBezTo>
                      <a:cubicBezTo>
                        <a:pt x="24" y="211"/>
                        <a:pt x="24" y="211"/>
                        <a:pt x="24" y="211"/>
                      </a:cubicBezTo>
                      <a:cubicBezTo>
                        <a:pt x="24" y="218"/>
                        <a:pt x="30" y="224"/>
                        <a:pt x="38" y="224"/>
                      </a:cubicBezTo>
                      <a:cubicBezTo>
                        <a:pt x="45" y="224"/>
                        <a:pt x="51" y="218"/>
                        <a:pt x="51" y="211"/>
                      </a:cubicBezTo>
                      <a:cubicBezTo>
                        <a:pt x="51" y="108"/>
                        <a:pt x="51" y="108"/>
                        <a:pt x="51" y="108"/>
                      </a:cubicBezTo>
                      <a:cubicBezTo>
                        <a:pt x="55" y="108"/>
                        <a:pt x="55" y="108"/>
                        <a:pt x="55" y="108"/>
                      </a:cubicBezTo>
                      <a:cubicBezTo>
                        <a:pt x="55" y="211"/>
                        <a:pt x="55" y="211"/>
                        <a:pt x="55" y="211"/>
                      </a:cubicBezTo>
                      <a:cubicBezTo>
                        <a:pt x="55" y="218"/>
                        <a:pt x="61" y="224"/>
                        <a:pt x="69" y="224"/>
                      </a:cubicBezTo>
                      <a:cubicBezTo>
                        <a:pt x="76" y="224"/>
                        <a:pt x="82" y="218"/>
                        <a:pt x="82" y="211"/>
                      </a:cubicBezTo>
                      <a:cubicBezTo>
                        <a:pt x="82" y="35"/>
                        <a:pt x="82" y="35"/>
                        <a:pt x="82" y="35"/>
                      </a:cubicBezTo>
                      <a:cubicBezTo>
                        <a:pt x="86" y="35"/>
                        <a:pt x="86" y="35"/>
                        <a:pt x="86" y="35"/>
                      </a:cubicBezTo>
                      <a:cubicBezTo>
                        <a:pt x="86" y="99"/>
                        <a:pt x="86" y="99"/>
                        <a:pt x="86" y="99"/>
                      </a:cubicBezTo>
                      <a:cubicBezTo>
                        <a:pt x="86" y="104"/>
                        <a:pt x="91" y="109"/>
                        <a:pt x="96" y="109"/>
                      </a:cubicBezTo>
                      <a:cubicBezTo>
                        <a:pt x="102" y="109"/>
                        <a:pt x="106" y="104"/>
                        <a:pt x="106" y="99"/>
                      </a:cubicBezTo>
                      <a:cubicBezTo>
                        <a:pt x="106" y="23"/>
                        <a:pt x="106" y="23"/>
                        <a:pt x="106" y="23"/>
                      </a:cubicBezTo>
                      <a:cubicBezTo>
                        <a:pt x="106" y="10"/>
                        <a:pt x="96" y="0"/>
                        <a:pt x="83" y="0"/>
                      </a:cubicBezTo>
                      <a:close/>
                    </a:path>
                  </a:pathLst>
                </a:custGeom>
                <a:solidFill>
                  <a:srgbClr val="FF2F92"/>
                </a:solidFill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2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</p:grpSp>
          <p:grpSp>
            <p:nvGrpSpPr>
              <p:cNvPr id="25" name="Group 31">
                <a:extLst>
                  <a:ext uri="{FF2B5EF4-FFF2-40B4-BE49-F238E27FC236}">
                    <a16:creationId xmlns:a16="http://schemas.microsoft.com/office/drawing/2014/main" id="{19ADF8B2-A051-4E9D-AE86-85F2F7F4B169}"/>
                  </a:ext>
                </a:extLst>
              </p:cNvPr>
              <p:cNvGrpSpPr/>
              <p:nvPr/>
            </p:nvGrpSpPr>
            <p:grpSpPr>
              <a:xfrm flipH="1">
                <a:off x="548297" y="3585935"/>
                <a:ext cx="177565" cy="461933"/>
                <a:chOff x="8789554" y="414129"/>
                <a:chExt cx="211139" cy="549274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26" name="Oval 76">
                  <a:extLst>
                    <a:ext uri="{FF2B5EF4-FFF2-40B4-BE49-F238E27FC236}">
                      <a16:creationId xmlns:a16="http://schemas.microsoft.com/office/drawing/2014/main" id="{2CE7EDDC-5C26-4CF5-8FD3-48A06DAC5E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49882" y="414129"/>
                  <a:ext cx="92073" cy="92074"/>
                </a:xfrm>
                <a:prstGeom prst="ellipse">
                  <a:avLst/>
                </a:prstGeom>
                <a:solidFill>
                  <a:srgbClr val="B9D421"/>
                </a:solidFill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2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27" name="Freeform 77">
                  <a:extLst>
                    <a:ext uri="{FF2B5EF4-FFF2-40B4-BE49-F238E27FC236}">
                      <a16:creationId xmlns:a16="http://schemas.microsoft.com/office/drawing/2014/main" id="{1D439F24-CC40-43F9-9041-E7BCFB142C31}"/>
                    </a:ext>
                  </a:extLst>
                </p:cNvPr>
                <p:cNvSpPr/>
                <p:nvPr/>
              </p:nvSpPr>
              <p:spPr bwMode="auto">
                <a:xfrm>
                  <a:off x="8789554" y="515728"/>
                  <a:ext cx="211139" cy="447675"/>
                </a:xfrm>
                <a:custGeom>
                  <a:avLst/>
                  <a:gdLst>
                    <a:gd name="T0" fmla="*/ 83 w 106"/>
                    <a:gd name="T1" fmla="*/ 0 h 224"/>
                    <a:gd name="T2" fmla="*/ 24 w 106"/>
                    <a:gd name="T3" fmla="*/ 0 h 224"/>
                    <a:gd name="T4" fmla="*/ 0 w 106"/>
                    <a:gd name="T5" fmla="*/ 23 h 224"/>
                    <a:gd name="T6" fmla="*/ 0 w 106"/>
                    <a:gd name="T7" fmla="*/ 99 h 224"/>
                    <a:gd name="T8" fmla="*/ 10 w 106"/>
                    <a:gd name="T9" fmla="*/ 109 h 224"/>
                    <a:gd name="T10" fmla="*/ 21 w 106"/>
                    <a:gd name="T11" fmla="*/ 99 h 224"/>
                    <a:gd name="T12" fmla="*/ 21 w 106"/>
                    <a:gd name="T13" fmla="*/ 35 h 224"/>
                    <a:gd name="T14" fmla="*/ 24 w 106"/>
                    <a:gd name="T15" fmla="*/ 35 h 224"/>
                    <a:gd name="T16" fmla="*/ 24 w 106"/>
                    <a:gd name="T17" fmla="*/ 211 h 224"/>
                    <a:gd name="T18" fmla="*/ 38 w 106"/>
                    <a:gd name="T19" fmla="*/ 224 h 224"/>
                    <a:gd name="T20" fmla="*/ 51 w 106"/>
                    <a:gd name="T21" fmla="*/ 211 h 224"/>
                    <a:gd name="T22" fmla="*/ 51 w 106"/>
                    <a:gd name="T23" fmla="*/ 108 h 224"/>
                    <a:gd name="T24" fmla="*/ 55 w 106"/>
                    <a:gd name="T25" fmla="*/ 108 h 224"/>
                    <a:gd name="T26" fmla="*/ 55 w 106"/>
                    <a:gd name="T27" fmla="*/ 211 h 224"/>
                    <a:gd name="T28" fmla="*/ 69 w 106"/>
                    <a:gd name="T29" fmla="*/ 224 h 224"/>
                    <a:gd name="T30" fmla="*/ 82 w 106"/>
                    <a:gd name="T31" fmla="*/ 211 h 224"/>
                    <a:gd name="T32" fmla="*/ 82 w 106"/>
                    <a:gd name="T33" fmla="*/ 35 h 224"/>
                    <a:gd name="T34" fmla="*/ 86 w 106"/>
                    <a:gd name="T35" fmla="*/ 35 h 224"/>
                    <a:gd name="T36" fmla="*/ 86 w 106"/>
                    <a:gd name="T37" fmla="*/ 99 h 224"/>
                    <a:gd name="T38" fmla="*/ 96 w 106"/>
                    <a:gd name="T39" fmla="*/ 109 h 224"/>
                    <a:gd name="T40" fmla="*/ 106 w 106"/>
                    <a:gd name="T41" fmla="*/ 99 h 224"/>
                    <a:gd name="T42" fmla="*/ 106 w 106"/>
                    <a:gd name="T43" fmla="*/ 23 h 224"/>
                    <a:gd name="T44" fmla="*/ 83 w 106"/>
                    <a:gd name="T45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6" h="224">
                      <a:moveTo>
                        <a:pt x="83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0"/>
                        <a:pt x="0" y="23"/>
                      </a:cubicBezTo>
                      <a:cubicBezTo>
                        <a:pt x="0" y="99"/>
                        <a:pt x="0" y="99"/>
                        <a:pt x="0" y="99"/>
                      </a:cubicBezTo>
                      <a:cubicBezTo>
                        <a:pt x="0" y="104"/>
                        <a:pt x="5" y="109"/>
                        <a:pt x="10" y="109"/>
                      </a:cubicBezTo>
                      <a:cubicBezTo>
                        <a:pt x="16" y="109"/>
                        <a:pt x="21" y="104"/>
                        <a:pt x="21" y="99"/>
                      </a:cubicBezTo>
                      <a:cubicBezTo>
                        <a:pt x="21" y="35"/>
                        <a:pt x="21" y="35"/>
                        <a:pt x="21" y="35"/>
                      </a:cubicBezTo>
                      <a:cubicBezTo>
                        <a:pt x="24" y="35"/>
                        <a:pt x="24" y="35"/>
                        <a:pt x="24" y="35"/>
                      </a:cubicBezTo>
                      <a:cubicBezTo>
                        <a:pt x="24" y="211"/>
                        <a:pt x="24" y="211"/>
                        <a:pt x="24" y="211"/>
                      </a:cubicBezTo>
                      <a:cubicBezTo>
                        <a:pt x="24" y="218"/>
                        <a:pt x="30" y="224"/>
                        <a:pt x="38" y="224"/>
                      </a:cubicBezTo>
                      <a:cubicBezTo>
                        <a:pt x="45" y="224"/>
                        <a:pt x="51" y="218"/>
                        <a:pt x="51" y="211"/>
                      </a:cubicBezTo>
                      <a:cubicBezTo>
                        <a:pt x="51" y="108"/>
                        <a:pt x="51" y="108"/>
                        <a:pt x="51" y="108"/>
                      </a:cubicBezTo>
                      <a:cubicBezTo>
                        <a:pt x="55" y="108"/>
                        <a:pt x="55" y="108"/>
                        <a:pt x="55" y="108"/>
                      </a:cubicBezTo>
                      <a:cubicBezTo>
                        <a:pt x="55" y="211"/>
                        <a:pt x="55" y="211"/>
                        <a:pt x="55" y="211"/>
                      </a:cubicBezTo>
                      <a:cubicBezTo>
                        <a:pt x="55" y="218"/>
                        <a:pt x="61" y="224"/>
                        <a:pt x="69" y="224"/>
                      </a:cubicBezTo>
                      <a:cubicBezTo>
                        <a:pt x="76" y="224"/>
                        <a:pt x="82" y="218"/>
                        <a:pt x="82" y="211"/>
                      </a:cubicBezTo>
                      <a:cubicBezTo>
                        <a:pt x="82" y="35"/>
                        <a:pt x="82" y="35"/>
                        <a:pt x="82" y="35"/>
                      </a:cubicBezTo>
                      <a:cubicBezTo>
                        <a:pt x="86" y="35"/>
                        <a:pt x="86" y="35"/>
                        <a:pt x="86" y="35"/>
                      </a:cubicBezTo>
                      <a:cubicBezTo>
                        <a:pt x="86" y="99"/>
                        <a:pt x="86" y="99"/>
                        <a:pt x="86" y="99"/>
                      </a:cubicBezTo>
                      <a:cubicBezTo>
                        <a:pt x="86" y="104"/>
                        <a:pt x="91" y="109"/>
                        <a:pt x="96" y="109"/>
                      </a:cubicBezTo>
                      <a:cubicBezTo>
                        <a:pt x="102" y="109"/>
                        <a:pt x="106" y="104"/>
                        <a:pt x="106" y="99"/>
                      </a:cubicBezTo>
                      <a:cubicBezTo>
                        <a:pt x="106" y="23"/>
                        <a:pt x="106" y="23"/>
                        <a:pt x="106" y="23"/>
                      </a:cubicBezTo>
                      <a:cubicBezTo>
                        <a:pt x="106" y="10"/>
                        <a:pt x="96" y="0"/>
                        <a:pt x="83" y="0"/>
                      </a:cubicBezTo>
                      <a:close/>
                    </a:path>
                  </a:pathLst>
                </a:custGeom>
                <a:solidFill>
                  <a:srgbClr val="B9D421"/>
                </a:solidFill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2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8" name="组 20">
              <a:extLst>
                <a:ext uri="{FF2B5EF4-FFF2-40B4-BE49-F238E27FC236}">
                  <a16:creationId xmlns:a16="http://schemas.microsoft.com/office/drawing/2014/main" id="{FBB8CBAC-925B-4DE7-BCA8-FB7CC016B31E}"/>
                </a:ext>
              </a:extLst>
            </p:cNvPr>
            <p:cNvGrpSpPr/>
            <p:nvPr/>
          </p:nvGrpSpPr>
          <p:grpSpPr>
            <a:xfrm>
              <a:off x="5755273" y="3865906"/>
              <a:ext cx="177564" cy="478382"/>
              <a:chOff x="6165872" y="3982025"/>
              <a:chExt cx="177564" cy="478382"/>
            </a:xfrm>
          </p:grpSpPr>
          <p:sp>
            <p:nvSpPr>
              <p:cNvPr id="21" name="Oval 76">
                <a:extLst>
                  <a:ext uri="{FF2B5EF4-FFF2-40B4-BE49-F238E27FC236}">
                    <a16:creationId xmlns:a16="http://schemas.microsoft.com/office/drawing/2014/main" id="{CF6479FA-4AE6-4DAC-819E-082DF04A2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215270" y="3982025"/>
                <a:ext cx="77434" cy="77434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2" name="Freeform 77">
                <a:extLst>
                  <a:ext uri="{FF2B5EF4-FFF2-40B4-BE49-F238E27FC236}">
                    <a16:creationId xmlns:a16="http://schemas.microsoft.com/office/drawing/2014/main" id="{1DCAA038-301B-46D2-BDC0-0E7C47BE0574}"/>
                  </a:ext>
                </a:extLst>
              </p:cNvPr>
              <p:cNvSpPr/>
              <p:nvPr/>
            </p:nvSpPr>
            <p:spPr bwMode="auto">
              <a:xfrm flipH="1">
                <a:off x="6165872" y="4083918"/>
                <a:ext cx="177564" cy="376489"/>
              </a:xfrm>
              <a:custGeom>
                <a:avLst/>
                <a:gdLst>
                  <a:gd name="T0" fmla="*/ 83 w 106"/>
                  <a:gd name="T1" fmla="*/ 0 h 224"/>
                  <a:gd name="T2" fmla="*/ 24 w 106"/>
                  <a:gd name="T3" fmla="*/ 0 h 224"/>
                  <a:gd name="T4" fmla="*/ 0 w 106"/>
                  <a:gd name="T5" fmla="*/ 23 h 224"/>
                  <a:gd name="T6" fmla="*/ 0 w 106"/>
                  <a:gd name="T7" fmla="*/ 99 h 224"/>
                  <a:gd name="T8" fmla="*/ 10 w 106"/>
                  <a:gd name="T9" fmla="*/ 109 h 224"/>
                  <a:gd name="T10" fmla="*/ 21 w 106"/>
                  <a:gd name="T11" fmla="*/ 99 h 224"/>
                  <a:gd name="T12" fmla="*/ 21 w 106"/>
                  <a:gd name="T13" fmla="*/ 35 h 224"/>
                  <a:gd name="T14" fmla="*/ 24 w 106"/>
                  <a:gd name="T15" fmla="*/ 35 h 224"/>
                  <a:gd name="T16" fmla="*/ 24 w 106"/>
                  <a:gd name="T17" fmla="*/ 211 h 224"/>
                  <a:gd name="T18" fmla="*/ 38 w 106"/>
                  <a:gd name="T19" fmla="*/ 224 h 224"/>
                  <a:gd name="T20" fmla="*/ 51 w 106"/>
                  <a:gd name="T21" fmla="*/ 211 h 224"/>
                  <a:gd name="T22" fmla="*/ 51 w 106"/>
                  <a:gd name="T23" fmla="*/ 108 h 224"/>
                  <a:gd name="T24" fmla="*/ 55 w 106"/>
                  <a:gd name="T25" fmla="*/ 108 h 224"/>
                  <a:gd name="T26" fmla="*/ 55 w 106"/>
                  <a:gd name="T27" fmla="*/ 211 h 224"/>
                  <a:gd name="T28" fmla="*/ 69 w 106"/>
                  <a:gd name="T29" fmla="*/ 224 h 224"/>
                  <a:gd name="T30" fmla="*/ 82 w 106"/>
                  <a:gd name="T31" fmla="*/ 211 h 224"/>
                  <a:gd name="T32" fmla="*/ 82 w 106"/>
                  <a:gd name="T33" fmla="*/ 35 h 224"/>
                  <a:gd name="T34" fmla="*/ 86 w 106"/>
                  <a:gd name="T35" fmla="*/ 35 h 224"/>
                  <a:gd name="T36" fmla="*/ 86 w 106"/>
                  <a:gd name="T37" fmla="*/ 99 h 224"/>
                  <a:gd name="T38" fmla="*/ 96 w 106"/>
                  <a:gd name="T39" fmla="*/ 109 h 224"/>
                  <a:gd name="T40" fmla="*/ 106 w 106"/>
                  <a:gd name="T41" fmla="*/ 99 h 224"/>
                  <a:gd name="T42" fmla="*/ 106 w 106"/>
                  <a:gd name="T43" fmla="*/ 23 h 224"/>
                  <a:gd name="T44" fmla="*/ 83 w 106"/>
                  <a:gd name="T45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6" h="224">
                    <a:moveTo>
                      <a:pt x="83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0" y="104"/>
                      <a:pt x="5" y="109"/>
                      <a:pt x="10" y="109"/>
                    </a:cubicBezTo>
                    <a:cubicBezTo>
                      <a:pt x="16" y="109"/>
                      <a:pt x="21" y="104"/>
                      <a:pt x="21" y="99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211"/>
                      <a:pt x="24" y="211"/>
                      <a:pt x="24" y="211"/>
                    </a:cubicBezTo>
                    <a:cubicBezTo>
                      <a:pt x="24" y="218"/>
                      <a:pt x="30" y="224"/>
                      <a:pt x="38" y="224"/>
                    </a:cubicBezTo>
                    <a:cubicBezTo>
                      <a:pt x="45" y="224"/>
                      <a:pt x="51" y="218"/>
                      <a:pt x="51" y="211"/>
                    </a:cubicBezTo>
                    <a:cubicBezTo>
                      <a:pt x="51" y="108"/>
                      <a:pt x="51" y="108"/>
                      <a:pt x="51" y="108"/>
                    </a:cubicBezTo>
                    <a:cubicBezTo>
                      <a:pt x="55" y="108"/>
                      <a:pt x="55" y="108"/>
                      <a:pt x="55" y="108"/>
                    </a:cubicBezTo>
                    <a:cubicBezTo>
                      <a:pt x="55" y="211"/>
                      <a:pt x="55" y="211"/>
                      <a:pt x="55" y="211"/>
                    </a:cubicBezTo>
                    <a:cubicBezTo>
                      <a:pt x="55" y="218"/>
                      <a:pt x="61" y="224"/>
                      <a:pt x="69" y="224"/>
                    </a:cubicBezTo>
                    <a:cubicBezTo>
                      <a:pt x="76" y="224"/>
                      <a:pt x="82" y="218"/>
                      <a:pt x="82" y="211"/>
                    </a:cubicBezTo>
                    <a:cubicBezTo>
                      <a:pt x="82" y="35"/>
                      <a:pt x="82" y="35"/>
                      <a:pt x="82" y="35"/>
                    </a:cubicBezTo>
                    <a:cubicBezTo>
                      <a:pt x="86" y="35"/>
                      <a:pt x="86" y="35"/>
                      <a:pt x="86" y="35"/>
                    </a:cubicBezTo>
                    <a:cubicBezTo>
                      <a:pt x="86" y="99"/>
                      <a:pt x="86" y="99"/>
                      <a:pt x="86" y="99"/>
                    </a:cubicBezTo>
                    <a:cubicBezTo>
                      <a:pt x="86" y="104"/>
                      <a:pt x="91" y="109"/>
                      <a:pt x="96" y="109"/>
                    </a:cubicBezTo>
                    <a:cubicBezTo>
                      <a:pt x="102" y="109"/>
                      <a:pt x="106" y="104"/>
                      <a:pt x="106" y="99"/>
                    </a:cubicBezTo>
                    <a:cubicBezTo>
                      <a:pt x="106" y="23"/>
                      <a:pt x="106" y="23"/>
                      <a:pt x="106" y="23"/>
                    </a:cubicBezTo>
                    <a:cubicBezTo>
                      <a:pt x="106" y="10"/>
                      <a:pt x="96" y="0"/>
                      <a:pt x="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sp>
          <p:nvSpPr>
            <p:cNvPr id="19" name="右箭头 148">
              <a:extLst>
                <a:ext uri="{FF2B5EF4-FFF2-40B4-BE49-F238E27FC236}">
                  <a16:creationId xmlns:a16="http://schemas.microsoft.com/office/drawing/2014/main" id="{5D53C4F1-51A2-43F7-89DE-BAA33EA45844}"/>
                </a:ext>
              </a:extLst>
            </p:cNvPr>
            <p:cNvSpPr/>
            <p:nvPr/>
          </p:nvSpPr>
          <p:spPr>
            <a:xfrm>
              <a:off x="2906354" y="3885477"/>
              <a:ext cx="440844" cy="432048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0" name="右箭头 149">
              <a:extLst>
                <a:ext uri="{FF2B5EF4-FFF2-40B4-BE49-F238E27FC236}">
                  <a16:creationId xmlns:a16="http://schemas.microsoft.com/office/drawing/2014/main" id="{7BEA0460-0ADC-44DF-85D7-086655DE3B4A}"/>
                </a:ext>
              </a:extLst>
            </p:cNvPr>
            <p:cNvSpPr/>
            <p:nvPr/>
          </p:nvSpPr>
          <p:spPr>
            <a:xfrm>
              <a:off x="5076038" y="3881395"/>
              <a:ext cx="397596" cy="432048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59" name="组合 55">
            <a:extLst>
              <a:ext uri="{FF2B5EF4-FFF2-40B4-BE49-F238E27FC236}">
                <a16:creationId xmlns:a16="http://schemas.microsoft.com/office/drawing/2014/main" id="{34EAA870-255E-4E52-AE8F-1DAEB5D571ED}"/>
              </a:ext>
            </a:extLst>
          </p:cNvPr>
          <p:cNvGrpSpPr/>
          <p:nvPr/>
        </p:nvGrpSpPr>
        <p:grpSpPr>
          <a:xfrm>
            <a:off x="313343" y="1751503"/>
            <a:ext cx="11235918" cy="2543197"/>
            <a:chOff x="657206" y="1111006"/>
            <a:chExt cx="8338930" cy="1917084"/>
          </a:xfrm>
        </p:grpSpPr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E5F79840-3CEE-4565-BF98-6E7F1797E9CF}"/>
                </a:ext>
              </a:extLst>
            </p:cNvPr>
            <p:cNvSpPr/>
            <p:nvPr/>
          </p:nvSpPr>
          <p:spPr bwMode="auto">
            <a:xfrm>
              <a:off x="1315452" y="2151902"/>
              <a:ext cx="2998932" cy="808484"/>
            </a:xfrm>
            <a:custGeom>
              <a:avLst/>
              <a:gdLst>
                <a:gd name="T0" fmla="*/ 330 w 660"/>
                <a:gd name="T1" fmla="*/ 262 h 262"/>
                <a:gd name="T2" fmla="*/ 331 w 660"/>
                <a:gd name="T3" fmla="*/ 262 h 262"/>
                <a:gd name="T4" fmla="*/ 660 w 660"/>
                <a:gd name="T5" fmla="*/ 262 h 262"/>
                <a:gd name="T6" fmla="*/ 330 w 660"/>
                <a:gd name="T7" fmla="*/ 4 h 262"/>
                <a:gd name="T8" fmla="*/ 0 w 660"/>
                <a:gd name="T9" fmla="*/ 262 h 262"/>
                <a:gd name="T10" fmla="*/ 330 w 660"/>
                <a:gd name="T11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0" h="262">
                  <a:moveTo>
                    <a:pt x="330" y="262"/>
                  </a:moveTo>
                  <a:cubicBezTo>
                    <a:pt x="331" y="262"/>
                    <a:pt x="331" y="262"/>
                    <a:pt x="331" y="262"/>
                  </a:cubicBezTo>
                  <a:cubicBezTo>
                    <a:pt x="660" y="262"/>
                    <a:pt x="660" y="262"/>
                    <a:pt x="660" y="262"/>
                  </a:cubicBezTo>
                  <a:cubicBezTo>
                    <a:pt x="442" y="189"/>
                    <a:pt x="419" y="0"/>
                    <a:pt x="330" y="4"/>
                  </a:cubicBezTo>
                  <a:cubicBezTo>
                    <a:pt x="242" y="0"/>
                    <a:pt x="219" y="189"/>
                    <a:pt x="0" y="262"/>
                  </a:cubicBezTo>
                  <a:lnTo>
                    <a:pt x="330" y="262"/>
                  </a:lnTo>
                  <a:close/>
                </a:path>
              </a:pathLst>
            </a:custGeom>
            <a:solidFill>
              <a:srgbClr val="4CACC6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151BF9A0-3DF8-4576-8034-E22E0CA7D978}"/>
                </a:ext>
              </a:extLst>
            </p:cNvPr>
            <p:cNvSpPr/>
            <p:nvPr/>
          </p:nvSpPr>
          <p:spPr bwMode="auto">
            <a:xfrm>
              <a:off x="3959444" y="1183929"/>
              <a:ext cx="1221494" cy="1767563"/>
            </a:xfrm>
            <a:custGeom>
              <a:avLst/>
              <a:gdLst>
                <a:gd name="T0" fmla="*/ 330 w 660"/>
                <a:gd name="T1" fmla="*/ 262 h 262"/>
                <a:gd name="T2" fmla="*/ 331 w 660"/>
                <a:gd name="T3" fmla="*/ 262 h 262"/>
                <a:gd name="T4" fmla="*/ 660 w 660"/>
                <a:gd name="T5" fmla="*/ 262 h 262"/>
                <a:gd name="T6" fmla="*/ 330 w 660"/>
                <a:gd name="T7" fmla="*/ 4 h 262"/>
                <a:gd name="T8" fmla="*/ 0 w 660"/>
                <a:gd name="T9" fmla="*/ 262 h 262"/>
                <a:gd name="T10" fmla="*/ 330 w 660"/>
                <a:gd name="T11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0" h="262">
                  <a:moveTo>
                    <a:pt x="330" y="262"/>
                  </a:moveTo>
                  <a:cubicBezTo>
                    <a:pt x="331" y="262"/>
                    <a:pt x="331" y="262"/>
                    <a:pt x="331" y="262"/>
                  </a:cubicBezTo>
                  <a:cubicBezTo>
                    <a:pt x="660" y="262"/>
                    <a:pt x="660" y="262"/>
                    <a:pt x="660" y="262"/>
                  </a:cubicBezTo>
                  <a:cubicBezTo>
                    <a:pt x="442" y="189"/>
                    <a:pt x="419" y="0"/>
                    <a:pt x="330" y="4"/>
                  </a:cubicBezTo>
                  <a:cubicBezTo>
                    <a:pt x="242" y="0"/>
                    <a:pt x="219" y="189"/>
                    <a:pt x="0" y="262"/>
                  </a:cubicBezTo>
                  <a:lnTo>
                    <a:pt x="330" y="262"/>
                  </a:lnTo>
                  <a:close/>
                </a:path>
              </a:pathLst>
            </a:custGeom>
            <a:solidFill>
              <a:srgbClr val="4BACC6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161906F3-75D6-4C0C-A26E-1621ED9FCE2C}"/>
                </a:ext>
              </a:extLst>
            </p:cNvPr>
            <p:cNvSpPr/>
            <p:nvPr/>
          </p:nvSpPr>
          <p:spPr bwMode="auto">
            <a:xfrm>
              <a:off x="4636570" y="2342574"/>
              <a:ext cx="3103782" cy="608920"/>
            </a:xfrm>
            <a:custGeom>
              <a:avLst/>
              <a:gdLst>
                <a:gd name="T0" fmla="*/ 330 w 660"/>
                <a:gd name="T1" fmla="*/ 262 h 262"/>
                <a:gd name="T2" fmla="*/ 331 w 660"/>
                <a:gd name="T3" fmla="*/ 262 h 262"/>
                <a:gd name="T4" fmla="*/ 660 w 660"/>
                <a:gd name="T5" fmla="*/ 262 h 262"/>
                <a:gd name="T6" fmla="*/ 330 w 660"/>
                <a:gd name="T7" fmla="*/ 4 h 262"/>
                <a:gd name="T8" fmla="*/ 0 w 660"/>
                <a:gd name="T9" fmla="*/ 262 h 262"/>
                <a:gd name="T10" fmla="*/ 330 w 660"/>
                <a:gd name="T11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0" h="262">
                  <a:moveTo>
                    <a:pt x="330" y="262"/>
                  </a:moveTo>
                  <a:cubicBezTo>
                    <a:pt x="331" y="262"/>
                    <a:pt x="331" y="262"/>
                    <a:pt x="331" y="262"/>
                  </a:cubicBezTo>
                  <a:cubicBezTo>
                    <a:pt x="660" y="262"/>
                    <a:pt x="660" y="262"/>
                    <a:pt x="660" y="262"/>
                  </a:cubicBezTo>
                  <a:cubicBezTo>
                    <a:pt x="442" y="189"/>
                    <a:pt x="419" y="0"/>
                    <a:pt x="330" y="4"/>
                  </a:cubicBezTo>
                  <a:cubicBezTo>
                    <a:pt x="242" y="0"/>
                    <a:pt x="219" y="189"/>
                    <a:pt x="0" y="262"/>
                  </a:cubicBezTo>
                  <a:lnTo>
                    <a:pt x="330" y="262"/>
                  </a:lnTo>
                  <a:close/>
                </a:path>
              </a:pathLst>
            </a:custGeom>
            <a:solidFill>
              <a:srgbClr val="4CACC6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4" name="Text Box 10">
              <a:extLst>
                <a:ext uri="{FF2B5EF4-FFF2-40B4-BE49-F238E27FC236}">
                  <a16:creationId xmlns:a16="http://schemas.microsoft.com/office/drawing/2014/main" id="{4A76CAAD-DDBB-41E0-90A5-87825FC31B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206" y="1111006"/>
              <a:ext cx="685800" cy="2088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0960" tIns="30480" rIns="60960" bIns="30480">
              <a:spAutoFit/>
            </a:bodyPr>
            <a:lstStyle/>
            <a:p>
              <a:pPr algn="ctr" defTabSz="1449705"/>
              <a:r>
                <a:rPr lang="zh-CN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销售</a:t>
              </a:r>
              <a:endPara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5" name="流程图: 联系 60">
              <a:extLst>
                <a:ext uri="{FF2B5EF4-FFF2-40B4-BE49-F238E27FC236}">
                  <a16:creationId xmlns:a16="http://schemas.microsoft.com/office/drawing/2014/main" id="{923E63F5-95B9-4A68-9545-707575112348}"/>
                </a:ext>
              </a:extLst>
            </p:cNvPr>
            <p:cNvSpPr/>
            <p:nvPr/>
          </p:nvSpPr>
          <p:spPr>
            <a:xfrm>
              <a:off x="1279525" y="2188166"/>
              <a:ext cx="367008" cy="376185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6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6" name="流程图: 联系 61">
              <a:extLst>
                <a:ext uri="{FF2B5EF4-FFF2-40B4-BE49-F238E27FC236}">
                  <a16:creationId xmlns:a16="http://schemas.microsoft.com/office/drawing/2014/main" id="{FD9A7CC1-0643-407C-AD2A-0E92649756EB}"/>
                </a:ext>
              </a:extLst>
            </p:cNvPr>
            <p:cNvSpPr/>
            <p:nvPr/>
          </p:nvSpPr>
          <p:spPr>
            <a:xfrm>
              <a:off x="1707274" y="2099429"/>
              <a:ext cx="464278" cy="436589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65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首单</a:t>
              </a:r>
            </a:p>
          </p:txBody>
        </p:sp>
        <p:sp>
          <p:nvSpPr>
            <p:cNvPr id="67" name="流程图: 联系 62">
              <a:extLst>
                <a:ext uri="{FF2B5EF4-FFF2-40B4-BE49-F238E27FC236}">
                  <a16:creationId xmlns:a16="http://schemas.microsoft.com/office/drawing/2014/main" id="{267D4484-9F93-453E-8FF8-B53202484412}"/>
                </a:ext>
              </a:extLst>
            </p:cNvPr>
            <p:cNvSpPr/>
            <p:nvPr/>
          </p:nvSpPr>
          <p:spPr>
            <a:xfrm>
              <a:off x="1634009" y="2486601"/>
              <a:ext cx="294770" cy="277191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8" name="流程图: 联系 63">
              <a:extLst>
                <a:ext uri="{FF2B5EF4-FFF2-40B4-BE49-F238E27FC236}">
                  <a16:creationId xmlns:a16="http://schemas.microsoft.com/office/drawing/2014/main" id="{5D293C79-CFCB-4CD4-AEF8-3112ED550DEE}"/>
                </a:ext>
              </a:extLst>
            </p:cNvPr>
            <p:cNvSpPr/>
            <p:nvPr/>
          </p:nvSpPr>
          <p:spPr>
            <a:xfrm>
              <a:off x="1360560" y="2606895"/>
              <a:ext cx="300893" cy="282948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9" name="流程图: 联系 64">
              <a:extLst>
                <a:ext uri="{FF2B5EF4-FFF2-40B4-BE49-F238E27FC236}">
                  <a16:creationId xmlns:a16="http://schemas.microsoft.com/office/drawing/2014/main" id="{96E2AD41-F8F5-4B6A-9991-DAD02658F4E5}"/>
                </a:ext>
              </a:extLst>
            </p:cNvPr>
            <p:cNvSpPr/>
            <p:nvPr/>
          </p:nvSpPr>
          <p:spPr>
            <a:xfrm>
              <a:off x="2164210" y="2143210"/>
              <a:ext cx="281122" cy="264356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0" name="流程图: 联系 65">
              <a:extLst>
                <a:ext uri="{FF2B5EF4-FFF2-40B4-BE49-F238E27FC236}">
                  <a16:creationId xmlns:a16="http://schemas.microsoft.com/office/drawing/2014/main" id="{0E363FBE-53F7-4503-BF6F-FB9335431D84}"/>
                </a:ext>
              </a:extLst>
            </p:cNvPr>
            <p:cNvSpPr/>
            <p:nvPr/>
          </p:nvSpPr>
          <p:spPr>
            <a:xfrm>
              <a:off x="3801763" y="2302818"/>
              <a:ext cx="397661" cy="373945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复购</a:t>
              </a:r>
            </a:p>
          </p:txBody>
        </p:sp>
        <p:sp>
          <p:nvSpPr>
            <p:cNvPr id="71" name="流程图: 联系 66">
              <a:extLst>
                <a:ext uri="{FF2B5EF4-FFF2-40B4-BE49-F238E27FC236}">
                  <a16:creationId xmlns:a16="http://schemas.microsoft.com/office/drawing/2014/main" id="{85081A4B-37DF-4992-999D-5EB4FDF98B7F}"/>
                </a:ext>
              </a:extLst>
            </p:cNvPr>
            <p:cNvSpPr/>
            <p:nvPr/>
          </p:nvSpPr>
          <p:spPr>
            <a:xfrm>
              <a:off x="3496834" y="2338277"/>
              <a:ext cx="287450" cy="270307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2" name="流程图: 联系 67">
              <a:extLst>
                <a:ext uri="{FF2B5EF4-FFF2-40B4-BE49-F238E27FC236}">
                  <a16:creationId xmlns:a16="http://schemas.microsoft.com/office/drawing/2014/main" id="{EE1B2A7E-98D8-4576-AD03-E7A6636566C7}"/>
                </a:ext>
              </a:extLst>
            </p:cNvPr>
            <p:cNvSpPr/>
            <p:nvPr/>
          </p:nvSpPr>
          <p:spPr>
            <a:xfrm>
              <a:off x="3320752" y="2310555"/>
              <a:ext cx="173882" cy="163512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3" name="流程图: 联系 68">
              <a:extLst>
                <a:ext uri="{FF2B5EF4-FFF2-40B4-BE49-F238E27FC236}">
                  <a16:creationId xmlns:a16="http://schemas.microsoft.com/office/drawing/2014/main" id="{3ABF6FC5-B246-4144-A50B-BF23263129EB}"/>
                </a:ext>
              </a:extLst>
            </p:cNvPr>
            <p:cNvSpPr/>
            <p:nvPr/>
          </p:nvSpPr>
          <p:spPr>
            <a:xfrm>
              <a:off x="3673072" y="2551342"/>
              <a:ext cx="215238" cy="202402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4" name="流程图: 联系 69">
              <a:extLst>
                <a:ext uri="{FF2B5EF4-FFF2-40B4-BE49-F238E27FC236}">
                  <a16:creationId xmlns:a16="http://schemas.microsoft.com/office/drawing/2014/main" id="{158B9E3D-0207-4118-9656-31E44BDE220A}"/>
                </a:ext>
              </a:extLst>
            </p:cNvPr>
            <p:cNvSpPr/>
            <p:nvPr/>
          </p:nvSpPr>
          <p:spPr>
            <a:xfrm>
              <a:off x="3847922" y="2645650"/>
              <a:ext cx="213924" cy="201166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5" name="流程图: 联系 70">
              <a:extLst>
                <a:ext uri="{FF2B5EF4-FFF2-40B4-BE49-F238E27FC236}">
                  <a16:creationId xmlns:a16="http://schemas.microsoft.com/office/drawing/2014/main" id="{B6F4BDF5-F0B1-434A-9CA3-7E16FF82FCBF}"/>
                </a:ext>
              </a:extLst>
            </p:cNvPr>
            <p:cNvSpPr/>
            <p:nvPr/>
          </p:nvSpPr>
          <p:spPr>
            <a:xfrm>
              <a:off x="4971704" y="2167646"/>
              <a:ext cx="367008" cy="376185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跨品类</a:t>
              </a:r>
            </a:p>
          </p:txBody>
        </p:sp>
        <p:sp>
          <p:nvSpPr>
            <p:cNvPr id="76" name="流程图: 联系 71">
              <a:extLst>
                <a:ext uri="{FF2B5EF4-FFF2-40B4-BE49-F238E27FC236}">
                  <a16:creationId xmlns:a16="http://schemas.microsoft.com/office/drawing/2014/main" id="{80CA581B-5505-4049-B6A9-108EC057A3F4}"/>
                </a:ext>
              </a:extLst>
            </p:cNvPr>
            <p:cNvSpPr/>
            <p:nvPr/>
          </p:nvSpPr>
          <p:spPr>
            <a:xfrm>
              <a:off x="5359691" y="2146834"/>
              <a:ext cx="381298" cy="358558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品牌</a:t>
              </a:r>
            </a:p>
          </p:txBody>
        </p:sp>
        <p:sp>
          <p:nvSpPr>
            <p:cNvPr id="77" name="流程图: 联系 72">
              <a:extLst>
                <a:ext uri="{FF2B5EF4-FFF2-40B4-BE49-F238E27FC236}">
                  <a16:creationId xmlns:a16="http://schemas.microsoft.com/office/drawing/2014/main" id="{04845BDC-3542-45D4-9CEF-1200B02AEC05}"/>
                </a:ext>
              </a:extLst>
            </p:cNvPr>
            <p:cNvSpPr/>
            <p:nvPr/>
          </p:nvSpPr>
          <p:spPr>
            <a:xfrm>
              <a:off x="5063595" y="2575066"/>
              <a:ext cx="234685" cy="220689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8" name="流程图: 联系 73">
              <a:extLst>
                <a:ext uri="{FF2B5EF4-FFF2-40B4-BE49-F238E27FC236}">
                  <a16:creationId xmlns:a16="http://schemas.microsoft.com/office/drawing/2014/main" id="{70F626E0-0879-47F8-91D2-0EB880986FE2}"/>
                </a:ext>
              </a:extLst>
            </p:cNvPr>
            <p:cNvSpPr/>
            <p:nvPr/>
          </p:nvSpPr>
          <p:spPr>
            <a:xfrm>
              <a:off x="6725869" y="2349218"/>
              <a:ext cx="300893" cy="282948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9" name="流程图: 联系 74">
              <a:extLst>
                <a:ext uri="{FF2B5EF4-FFF2-40B4-BE49-F238E27FC236}">
                  <a16:creationId xmlns:a16="http://schemas.microsoft.com/office/drawing/2014/main" id="{6DC2DBC8-3D41-4587-8DA3-690364FFF858}"/>
                </a:ext>
              </a:extLst>
            </p:cNvPr>
            <p:cNvSpPr/>
            <p:nvPr/>
          </p:nvSpPr>
          <p:spPr>
            <a:xfrm>
              <a:off x="5282742" y="2459392"/>
              <a:ext cx="262300" cy="246657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0" name="流程图: 联系 75">
              <a:extLst>
                <a:ext uri="{FF2B5EF4-FFF2-40B4-BE49-F238E27FC236}">
                  <a16:creationId xmlns:a16="http://schemas.microsoft.com/office/drawing/2014/main" id="{26CCDFE4-CF22-4DC8-B942-602CE8C0DC9A}"/>
                </a:ext>
              </a:extLst>
            </p:cNvPr>
            <p:cNvSpPr/>
            <p:nvPr/>
          </p:nvSpPr>
          <p:spPr>
            <a:xfrm>
              <a:off x="5756202" y="2206978"/>
              <a:ext cx="235539" cy="221492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1" name="流程图: 联系 76">
              <a:extLst>
                <a:ext uri="{FF2B5EF4-FFF2-40B4-BE49-F238E27FC236}">
                  <a16:creationId xmlns:a16="http://schemas.microsoft.com/office/drawing/2014/main" id="{D85DB6D0-B679-4571-83FE-C0ED75D22680}"/>
                </a:ext>
              </a:extLst>
            </p:cNvPr>
            <p:cNvSpPr/>
            <p:nvPr/>
          </p:nvSpPr>
          <p:spPr>
            <a:xfrm>
              <a:off x="1958172" y="2516637"/>
              <a:ext cx="152822" cy="143708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2" name="流程图: 联系 77">
              <a:extLst>
                <a:ext uri="{FF2B5EF4-FFF2-40B4-BE49-F238E27FC236}">
                  <a16:creationId xmlns:a16="http://schemas.microsoft.com/office/drawing/2014/main" id="{87BF60BB-52CF-4610-8158-9C52034EE432}"/>
                </a:ext>
              </a:extLst>
            </p:cNvPr>
            <p:cNvSpPr/>
            <p:nvPr/>
          </p:nvSpPr>
          <p:spPr>
            <a:xfrm>
              <a:off x="2091780" y="2377740"/>
              <a:ext cx="194686" cy="183075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3" name="流程图: 联系 78">
              <a:extLst>
                <a:ext uri="{FF2B5EF4-FFF2-40B4-BE49-F238E27FC236}">
                  <a16:creationId xmlns:a16="http://schemas.microsoft.com/office/drawing/2014/main" id="{6B5493E1-B5F0-4CD0-9569-37FF12C5032A}"/>
                </a:ext>
              </a:extLst>
            </p:cNvPr>
            <p:cNvSpPr/>
            <p:nvPr/>
          </p:nvSpPr>
          <p:spPr>
            <a:xfrm>
              <a:off x="6541978" y="2310555"/>
              <a:ext cx="190262" cy="178915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4" name="流程图: 联系 79">
              <a:extLst>
                <a:ext uri="{FF2B5EF4-FFF2-40B4-BE49-F238E27FC236}">
                  <a16:creationId xmlns:a16="http://schemas.microsoft.com/office/drawing/2014/main" id="{A6C234ED-6D9A-4B2B-A861-CD56FC67CCBD}"/>
                </a:ext>
              </a:extLst>
            </p:cNvPr>
            <p:cNvSpPr/>
            <p:nvPr/>
          </p:nvSpPr>
          <p:spPr>
            <a:xfrm>
              <a:off x="6373962" y="2253635"/>
              <a:ext cx="149714" cy="140785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5" name="流程图: 联系 80">
              <a:extLst>
                <a:ext uri="{FF2B5EF4-FFF2-40B4-BE49-F238E27FC236}">
                  <a16:creationId xmlns:a16="http://schemas.microsoft.com/office/drawing/2014/main" id="{843D8337-5D9F-43C4-B7E7-6A686C3A79B1}"/>
                </a:ext>
              </a:extLst>
            </p:cNvPr>
            <p:cNvSpPr/>
            <p:nvPr/>
          </p:nvSpPr>
          <p:spPr>
            <a:xfrm>
              <a:off x="6224683" y="2214953"/>
              <a:ext cx="149714" cy="140785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6" name="流程图: 联系 81">
              <a:extLst>
                <a:ext uri="{FF2B5EF4-FFF2-40B4-BE49-F238E27FC236}">
                  <a16:creationId xmlns:a16="http://schemas.microsoft.com/office/drawing/2014/main" id="{E5CA045A-13CB-4D99-9BB9-29C76AECB682}"/>
                </a:ext>
              </a:extLst>
            </p:cNvPr>
            <p:cNvSpPr/>
            <p:nvPr/>
          </p:nvSpPr>
          <p:spPr>
            <a:xfrm>
              <a:off x="6040010" y="2204995"/>
              <a:ext cx="149714" cy="140785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7" name="流程图: 联系 83">
              <a:extLst>
                <a:ext uri="{FF2B5EF4-FFF2-40B4-BE49-F238E27FC236}">
                  <a16:creationId xmlns:a16="http://schemas.microsoft.com/office/drawing/2014/main" id="{876906D5-6C93-4480-9832-8BBB867B0B76}"/>
                </a:ext>
              </a:extLst>
            </p:cNvPr>
            <p:cNvSpPr/>
            <p:nvPr/>
          </p:nvSpPr>
          <p:spPr>
            <a:xfrm>
              <a:off x="7012068" y="2275775"/>
              <a:ext cx="331300" cy="358929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8" name="流程图: 联系 84">
              <a:extLst>
                <a:ext uri="{FF2B5EF4-FFF2-40B4-BE49-F238E27FC236}">
                  <a16:creationId xmlns:a16="http://schemas.microsoft.com/office/drawing/2014/main" id="{01DF9EE4-223E-4548-B79F-3ED8E3773BC8}"/>
                </a:ext>
              </a:extLst>
            </p:cNvPr>
            <p:cNvSpPr/>
            <p:nvPr/>
          </p:nvSpPr>
          <p:spPr>
            <a:xfrm>
              <a:off x="6931631" y="2574117"/>
              <a:ext cx="190262" cy="178915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9" name="流程图: 联系 85">
              <a:extLst>
                <a:ext uri="{FF2B5EF4-FFF2-40B4-BE49-F238E27FC236}">
                  <a16:creationId xmlns:a16="http://schemas.microsoft.com/office/drawing/2014/main" id="{0E7DEA8A-BE8A-4C6A-BFDE-AC8075388E76}"/>
                </a:ext>
              </a:extLst>
            </p:cNvPr>
            <p:cNvSpPr/>
            <p:nvPr/>
          </p:nvSpPr>
          <p:spPr>
            <a:xfrm>
              <a:off x="7131136" y="2614508"/>
              <a:ext cx="225338" cy="226773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0" name="流程图: 联系 86">
              <a:extLst>
                <a:ext uri="{FF2B5EF4-FFF2-40B4-BE49-F238E27FC236}">
                  <a16:creationId xmlns:a16="http://schemas.microsoft.com/office/drawing/2014/main" id="{89140479-60EF-4FEC-8DB2-E512F1C9BD9A}"/>
                </a:ext>
              </a:extLst>
            </p:cNvPr>
            <p:cNvSpPr/>
            <p:nvPr/>
          </p:nvSpPr>
          <p:spPr>
            <a:xfrm>
              <a:off x="7368421" y="2335243"/>
              <a:ext cx="264044" cy="248297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1" name="流程图: 联系 87">
              <a:extLst>
                <a:ext uri="{FF2B5EF4-FFF2-40B4-BE49-F238E27FC236}">
                  <a16:creationId xmlns:a16="http://schemas.microsoft.com/office/drawing/2014/main" id="{95493729-97FC-4318-80F6-AF0373A52A46}"/>
                </a:ext>
              </a:extLst>
            </p:cNvPr>
            <p:cNvSpPr/>
            <p:nvPr/>
          </p:nvSpPr>
          <p:spPr>
            <a:xfrm>
              <a:off x="7565585" y="2269321"/>
              <a:ext cx="149714" cy="140785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2" name="流程图: 联系 88">
              <a:extLst>
                <a:ext uri="{FF2B5EF4-FFF2-40B4-BE49-F238E27FC236}">
                  <a16:creationId xmlns:a16="http://schemas.microsoft.com/office/drawing/2014/main" id="{37A1554C-AC24-458D-A8DE-B9B007CD17E8}"/>
                </a:ext>
              </a:extLst>
            </p:cNvPr>
            <p:cNvSpPr/>
            <p:nvPr/>
          </p:nvSpPr>
          <p:spPr>
            <a:xfrm>
              <a:off x="7587088" y="2433599"/>
              <a:ext cx="149714" cy="140785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3" name="Text Box 10">
              <a:extLst>
                <a:ext uri="{FF2B5EF4-FFF2-40B4-BE49-F238E27FC236}">
                  <a16:creationId xmlns:a16="http://schemas.microsoft.com/office/drawing/2014/main" id="{94311028-23D9-419B-8155-6C2EB4445D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0336" y="2819286"/>
              <a:ext cx="685800" cy="2088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0960" tIns="30480" rIns="60960" bIns="30480">
              <a:spAutoFit/>
            </a:bodyPr>
            <a:lstStyle/>
            <a:p>
              <a:pPr algn="ctr" defTabSz="1449705"/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月历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4" name="流程图: 联系 82">
              <a:extLst>
                <a:ext uri="{FF2B5EF4-FFF2-40B4-BE49-F238E27FC236}">
                  <a16:creationId xmlns:a16="http://schemas.microsoft.com/office/drawing/2014/main" id="{0F299ACA-4948-45C6-B95B-2730D572F6C3}"/>
                </a:ext>
              </a:extLst>
            </p:cNvPr>
            <p:cNvSpPr/>
            <p:nvPr/>
          </p:nvSpPr>
          <p:spPr>
            <a:xfrm>
              <a:off x="7275041" y="2450633"/>
              <a:ext cx="423263" cy="377299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促活</a:t>
              </a:r>
            </a:p>
          </p:txBody>
        </p:sp>
      </p:grpSp>
      <p:sp>
        <p:nvSpPr>
          <p:cNvPr id="95" name="文本框 94">
            <a:extLst>
              <a:ext uri="{FF2B5EF4-FFF2-40B4-BE49-F238E27FC236}">
                <a16:creationId xmlns:a16="http://schemas.microsoft.com/office/drawing/2014/main" id="{991FA15D-0F48-4E01-B315-DCEB9DB2F373}"/>
              </a:ext>
            </a:extLst>
          </p:cNvPr>
          <p:cNvSpPr txBox="1"/>
          <p:nvPr/>
        </p:nvSpPr>
        <p:spPr>
          <a:xfrm>
            <a:off x="5270357" y="2704386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双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</a:t>
            </a:r>
            <a:endParaRPr kumimoji="1"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0B92C4F8-B1ED-4789-9C1B-3C7395E4D980}"/>
              </a:ext>
            </a:extLst>
          </p:cNvPr>
          <p:cNvSpPr txBox="1"/>
          <p:nvPr/>
        </p:nvSpPr>
        <p:spPr>
          <a:xfrm>
            <a:off x="2779800" y="3571288"/>
            <a:ext cx="545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618</a:t>
            </a:r>
            <a:endParaRPr kumimoji="1"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02B88A5-A094-4820-8FC3-AC9F05B1AD06}"/>
              </a:ext>
            </a:extLst>
          </p:cNvPr>
          <p:cNvSpPr txBox="1"/>
          <p:nvPr/>
        </p:nvSpPr>
        <p:spPr>
          <a:xfrm>
            <a:off x="7355442" y="3665896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双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</a:t>
            </a:r>
            <a:endParaRPr kumimoji="1"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8" name="Text Box 10">
            <a:extLst>
              <a:ext uri="{FF2B5EF4-FFF2-40B4-BE49-F238E27FC236}">
                <a16:creationId xmlns:a16="http://schemas.microsoft.com/office/drawing/2014/main" id="{722D3D0B-3982-4069-9EEE-E2C2083D5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2896" y="4597594"/>
            <a:ext cx="2402462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449705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保持销售平稳，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 defTabSz="1449705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提升资源使用效率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9" name="Rounded Rectangle 3">
            <a:extLst>
              <a:ext uri="{FF2B5EF4-FFF2-40B4-BE49-F238E27FC236}">
                <a16:creationId xmlns:a16="http://schemas.microsoft.com/office/drawing/2014/main" id="{FF35B07D-AFC7-4B20-93E4-17BE645C507F}"/>
              </a:ext>
            </a:extLst>
          </p:cNvPr>
          <p:cNvSpPr/>
          <p:nvPr/>
        </p:nvSpPr>
        <p:spPr>
          <a:xfrm>
            <a:off x="9149898" y="4524823"/>
            <a:ext cx="2191352" cy="1559769"/>
          </a:xfrm>
          <a:prstGeom prst="roundRect">
            <a:avLst>
              <a:gd name="adj" fmla="val 518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0" name="右箭头 190">
            <a:extLst>
              <a:ext uri="{FF2B5EF4-FFF2-40B4-BE49-F238E27FC236}">
                <a16:creationId xmlns:a16="http://schemas.microsoft.com/office/drawing/2014/main" id="{0431D145-E8C4-4F4D-A8E2-C7D6FAEEDED3}"/>
              </a:ext>
            </a:extLst>
          </p:cNvPr>
          <p:cNvSpPr/>
          <p:nvPr/>
        </p:nvSpPr>
        <p:spPr>
          <a:xfrm>
            <a:off x="8487283" y="5126960"/>
            <a:ext cx="530128" cy="57606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910D3E8-AEB2-4917-991F-C9D50C50DA26}"/>
              </a:ext>
            </a:extLst>
          </p:cNvPr>
          <p:cNvSpPr/>
          <p:nvPr/>
        </p:nvSpPr>
        <p:spPr>
          <a:xfrm>
            <a:off x="9100300" y="5181929"/>
            <a:ext cx="271862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主体： 平台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+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商家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+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品牌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形式： 促销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+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营销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+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精准营销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结构化、体系化打法</a:t>
            </a:r>
          </a:p>
        </p:txBody>
      </p:sp>
      <p:cxnSp>
        <p:nvCxnSpPr>
          <p:cNvPr id="102" name="直线连接符 199">
            <a:extLst>
              <a:ext uri="{FF2B5EF4-FFF2-40B4-BE49-F238E27FC236}">
                <a16:creationId xmlns:a16="http://schemas.microsoft.com/office/drawing/2014/main" id="{740E82FE-2856-4F70-9FD9-A322CC860A89}"/>
              </a:ext>
            </a:extLst>
          </p:cNvPr>
          <p:cNvCxnSpPr/>
          <p:nvPr/>
        </p:nvCxnSpPr>
        <p:spPr>
          <a:xfrm flipV="1">
            <a:off x="5665989" y="2177728"/>
            <a:ext cx="360025" cy="269068"/>
          </a:xfrm>
          <a:prstGeom prst="line">
            <a:avLst/>
          </a:prstGeom>
          <a:ln>
            <a:solidFill>
              <a:srgbClr val="4CAC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201">
            <a:extLst>
              <a:ext uri="{FF2B5EF4-FFF2-40B4-BE49-F238E27FC236}">
                <a16:creationId xmlns:a16="http://schemas.microsoft.com/office/drawing/2014/main" id="{59D8907E-9308-40D5-A981-8CD59BA8A2AD}"/>
              </a:ext>
            </a:extLst>
          </p:cNvPr>
          <p:cNvCxnSpPr/>
          <p:nvPr/>
        </p:nvCxnSpPr>
        <p:spPr>
          <a:xfrm flipV="1">
            <a:off x="6026013" y="2160887"/>
            <a:ext cx="429631" cy="1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E9E387D7-E74E-449D-ABE1-47B92F2E810C}"/>
              </a:ext>
            </a:extLst>
          </p:cNvPr>
          <p:cNvSpPr txBox="1"/>
          <p:nvPr/>
        </p:nvSpPr>
        <p:spPr>
          <a:xfrm>
            <a:off x="6434689" y="19911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4CACC6"/>
                </a:solidFill>
              </a:rPr>
              <a:t>促销</a:t>
            </a:r>
          </a:p>
        </p:txBody>
      </p:sp>
      <p:cxnSp>
        <p:nvCxnSpPr>
          <p:cNvPr id="105" name="直线连接符 203">
            <a:extLst>
              <a:ext uri="{FF2B5EF4-FFF2-40B4-BE49-F238E27FC236}">
                <a16:creationId xmlns:a16="http://schemas.microsoft.com/office/drawing/2014/main" id="{FC8EE357-7D2B-4CFC-A5AC-29C2EE948E0A}"/>
              </a:ext>
            </a:extLst>
          </p:cNvPr>
          <p:cNvCxnSpPr/>
          <p:nvPr/>
        </p:nvCxnSpPr>
        <p:spPr>
          <a:xfrm flipV="1">
            <a:off x="2491991" y="2647288"/>
            <a:ext cx="408676" cy="29510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204">
            <a:extLst>
              <a:ext uri="{FF2B5EF4-FFF2-40B4-BE49-F238E27FC236}">
                <a16:creationId xmlns:a16="http://schemas.microsoft.com/office/drawing/2014/main" id="{653E6BB4-340A-4CBD-93CE-D17152C64C00}"/>
              </a:ext>
            </a:extLst>
          </p:cNvPr>
          <p:cNvCxnSpPr/>
          <p:nvPr/>
        </p:nvCxnSpPr>
        <p:spPr>
          <a:xfrm flipV="1">
            <a:off x="2900667" y="2630448"/>
            <a:ext cx="429631" cy="1224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reeform 7">
            <a:extLst>
              <a:ext uri="{FF2B5EF4-FFF2-40B4-BE49-F238E27FC236}">
                <a16:creationId xmlns:a16="http://schemas.microsoft.com/office/drawing/2014/main" id="{00786999-D453-4925-8E21-165544DC838C}"/>
              </a:ext>
            </a:extLst>
          </p:cNvPr>
          <p:cNvSpPr/>
          <p:nvPr/>
        </p:nvSpPr>
        <p:spPr bwMode="auto">
          <a:xfrm>
            <a:off x="9356646" y="3385274"/>
            <a:ext cx="1395324" cy="807791"/>
          </a:xfrm>
          <a:custGeom>
            <a:avLst/>
            <a:gdLst>
              <a:gd name="T0" fmla="*/ 330 w 660"/>
              <a:gd name="T1" fmla="*/ 262 h 262"/>
              <a:gd name="T2" fmla="*/ 331 w 660"/>
              <a:gd name="T3" fmla="*/ 262 h 262"/>
              <a:gd name="T4" fmla="*/ 660 w 660"/>
              <a:gd name="T5" fmla="*/ 262 h 262"/>
              <a:gd name="T6" fmla="*/ 330 w 660"/>
              <a:gd name="T7" fmla="*/ 4 h 262"/>
              <a:gd name="T8" fmla="*/ 0 w 660"/>
              <a:gd name="T9" fmla="*/ 262 h 262"/>
              <a:gd name="T10" fmla="*/ 330 w 660"/>
              <a:gd name="T11" fmla="*/ 262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0" h="262">
                <a:moveTo>
                  <a:pt x="330" y="262"/>
                </a:moveTo>
                <a:cubicBezTo>
                  <a:pt x="331" y="262"/>
                  <a:pt x="331" y="262"/>
                  <a:pt x="331" y="262"/>
                </a:cubicBezTo>
                <a:cubicBezTo>
                  <a:pt x="660" y="262"/>
                  <a:pt x="660" y="262"/>
                  <a:pt x="660" y="262"/>
                </a:cubicBezTo>
                <a:cubicBezTo>
                  <a:pt x="442" y="189"/>
                  <a:pt x="419" y="0"/>
                  <a:pt x="330" y="4"/>
                </a:cubicBezTo>
                <a:cubicBezTo>
                  <a:pt x="242" y="0"/>
                  <a:pt x="219" y="189"/>
                  <a:pt x="0" y="262"/>
                </a:cubicBezTo>
                <a:lnTo>
                  <a:pt x="330" y="262"/>
                </a:lnTo>
                <a:close/>
              </a:path>
            </a:pathLst>
          </a:custGeom>
          <a:solidFill>
            <a:srgbClr val="4CACC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132B535A-2384-461D-9020-B81A099B0856}"/>
              </a:ext>
            </a:extLst>
          </p:cNvPr>
          <p:cNvSpPr txBox="1"/>
          <p:nvPr/>
        </p:nvSpPr>
        <p:spPr>
          <a:xfrm>
            <a:off x="3309343" y="24607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</a:rPr>
              <a:t>营销</a:t>
            </a:r>
          </a:p>
        </p:txBody>
      </p:sp>
      <p:cxnSp>
        <p:nvCxnSpPr>
          <p:cNvPr id="109" name="直线连接符 206">
            <a:extLst>
              <a:ext uri="{FF2B5EF4-FFF2-40B4-BE49-F238E27FC236}">
                <a16:creationId xmlns:a16="http://schemas.microsoft.com/office/drawing/2014/main" id="{9244482C-97D9-4D87-8D34-706CE0C35A1F}"/>
              </a:ext>
            </a:extLst>
          </p:cNvPr>
          <p:cNvCxnSpPr>
            <a:stCxn id="76" idx="0"/>
          </p:cNvCxnSpPr>
          <p:nvPr/>
        </p:nvCxnSpPr>
        <p:spPr>
          <a:xfrm flipV="1">
            <a:off x="6906378" y="2622658"/>
            <a:ext cx="499937" cy="50297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207">
            <a:extLst>
              <a:ext uri="{FF2B5EF4-FFF2-40B4-BE49-F238E27FC236}">
                <a16:creationId xmlns:a16="http://schemas.microsoft.com/office/drawing/2014/main" id="{1B79E895-AB3B-4361-98C6-E5F4D789EB90}"/>
              </a:ext>
            </a:extLst>
          </p:cNvPr>
          <p:cNvCxnSpPr/>
          <p:nvPr/>
        </p:nvCxnSpPr>
        <p:spPr>
          <a:xfrm flipV="1">
            <a:off x="7397425" y="2614706"/>
            <a:ext cx="429631" cy="1224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08998B5B-E1CB-497F-84A9-180E4F45C81F}"/>
              </a:ext>
            </a:extLst>
          </p:cNvPr>
          <p:cNvSpPr txBox="1"/>
          <p:nvPr/>
        </p:nvSpPr>
        <p:spPr>
          <a:xfrm>
            <a:off x="7816896" y="24354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2">
                    <a:lumMod val="50000"/>
                  </a:schemeClr>
                </a:solidFill>
              </a:rPr>
              <a:t>精准营销</a:t>
            </a:r>
          </a:p>
        </p:txBody>
      </p:sp>
      <p:sp>
        <p:nvSpPr>
          <p:cNvPr id="112" name="流程图: 联系 73">
            <a:extLst>
              <a:ext uri="{FF2B5EF4-FFF2-40B4-BE49-F238E27FC236}">
                <a16:creationId xmlns:a16="http://schemas.microsoft.com/office/drawing/2014/main" id="{EF1786FC-2DE4-4431-895B-A4716B61AA2C}"/>
              </a:ext>
            </a:extLst>
          </p:cNvPr>
          <p:cNvSpPr/>
          <p:nvPr/>
        </p:nvSpPr>
        <p:spPr>
          <a:xfrm>
            <a:off x="10340557" y="3652994"/>
            <a:ext cx="351251" cy="351474"/>
          </a:xfrm>
          <a:prstGeom prst="flowChartConnector">
            <a:avLst/>
          </a:prstGeom>
          <a:solidFill>
            <a:srgbClr val="B9D51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3" name="流程图: 联系 87">
            <a:extLst>
              <a:ext uri="{FF2B5EF4-FFF2-40B4-BE49-F238E27FC236}">
                <a16:creationId xmlns:a16="http://schemas.microsoft.com/office/drawing/2014/main" id="{700E2970-C0B3-40D6-9E2B-0EF3E3D60351}"/>
              </a:ext>
            </a:extLst>
          </p:cNvPr>
          <p:cNvSpPr/>
          <p:nvPr/>
        </p:nvSpPr>
        <p:spPr>
          <a:xfrm>
            <a:off x="10445973" y="3949970"/>
            <a:ext cx="201725" cy="186765"/>
          </a:xfrm>
          <a:prstGeom prst="flowChartConnector">
            <a:avLst/>
          </a:prstGeom>
          <a:solidFill>
            <a:srgbClr val="B9D51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6C0A0C02-FDFA-4714-B173-D398BAE1BF81}"/>
              </a:ext>
            </a:extLst>
          </p:cNvPr>
          <p:cNvSpPr txBox="1"/>
          <p:nvPr/>
        </p:nvSpPr>
        <p:spPr>
          <a:xfrm>
            <a:off x="9756246" y="375185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年底</a:t>
            </a:r>
          </a:p>
        </p:txBody>
      </p:sp>
    </p:spTree>
    <p:extLst>
      <p:ext uri="{BB962C8B-B14F-4D97-AF65-F5344CB8AC3E}">
        <p14:creationId xmlns:p14="http://schemas.microsoft.com/office/powerpoint/2010/main" val="181627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内容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6</a:t>
            </a:fld>
            <a:endParaRPr lang="zh-HK" altLang="en-US" sz="1400" dirty="0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B9285BFD-EA34-424B-847E-ED23768630B2}"/>
              </a:ext>
            </a:extLst>
          </p:cNvPr>
          <p:cNvGrpSpPr/>
          <p:nvPr/>
        </p:nvGrpSpPr>
        <p:grpSpPr>
          <a:xfrm>
            <a:off x="346710" y="1064260"/>
            <a:ext cx="11847842" cy="5321935"/>
            <a:chOff x="355" y="1558"/>
            <a:chExt cx="18325" cy="8381"/>
          </a:xfrm>
        </p:grpSpPr>
        <p:sp>
          <p:nvSpPr>
            <p:cNvPr id="59" name="任意多边形 35">
              <a:extLst>
                <a:ext uri="{FF2B5EF4-FFF2-40B4-BE49-F238E27FC236}">
                  <a16:creationId xmlns:a16="http://schemas.microsoft.com/office/drawing/2014/main" id="{E8698292-87A6-427A-8923-53A18C8193A3}"/>
                </a:ext>
              </a:extLst>
            </p:cNvPr>
            <p:cNvSpPr/>
            <p:nvPr/>
          </p:nvSpPr>
          <p:spPr>
            <a:xfrm>
              <a:off x="355" y="1558"/>
              <a:ext cx="18325" cy="5080"/>
            </a:xfrm>
            <a:custGeom>
              <a:avLst/>
              <a:gdLst/>
              <a:ahLst/>
              <a:cxnLst/>
              <a:rect l="l" t="t" r="r" b="b"/>
              <a:pathLst>
                <a:path w="10739120" h="2823845">
                  <a:moveTo>
                    <a:pt x="0" y="2698759"/>
                  </a:moveTo>
                  <a:cubicBezTo>
                    <a:pt x="734060" y="2102540"/>
                    <a:pt x="2164715" y="-24549"/>
                    <a:pt x="4312285" y="214"/>
                  </a:cubicBezTo>
                  <a:cubicBezTo>
                    <a:pt x="6459855" y="24977"/>
                    <a:pt x="9481820" y="2281596"/>
                    <a:pt x="10739120" y="2823845"/>
                  </a:cubicBezTo>
                </a:path>
              </a:pathLst>
            </a:custGeom>
            <a:noFill/>
            <a:ln w="19050">
              <a:solidFill>
                <a:schemeClr val="accent6">
                  <a:lumMod val="5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 strike="noStrike">
                <a:solidFill>
                  <a:schemeClr val="lt1"/>
                </a:solidFill>
              </a:endParaRP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74717FB7-7B43-4A25-B2BC-4A390FC2C1E3}"/>
                </a:ext>
              </a:extLst>
            </p:cNvPr>
            <p:cNvCxnSpPr/>
            <p:nvPr/>
          </p:nvCxnSpPr>
          <p:spPr>
            <a:xfrm flipH="1">
              <a:off x="4664" y="2557"/>
              <a:ext cx="6" cy="7382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727C2E27-4626-41C5-BB8D-D4D26C70187B}"/>
                </a:ext>
              </a:extLst>
            </p:cNvPr>
            <p:cNvCxnSpPr/>
            <p:nvPr/>
          </p:nvCxnSpPr>
          <p:spPr>
            <a:xfrm>
              <a:off x="13073" y="3317"/>
              <a:ext cx="62" cy="6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BEAFF87A-DAFF-41B3-95AC-A00ED7E3D8EF}"/>
              </a:ext>
            </a:extLst>
          </p:cNvPr>
          <p:cNvSpPr txBox="1"/>
          <p:nvPr/>
        </p:nvSpPr>
        <p:spPr>
          <a:xfrm>
            <a:off x="582295" y="3244850"/>
            <a:ext cx="1162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拉新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157E1B7-1731-4F06-A797-A94107DDA5AD}"/>
              </a:ext>
            </a:extLst>
          </p:cNvPr>
          <p:cNvSpPr txBox="1"/>
          <p:nvPr/>
        </p:nvSpPr>
        <p:spPr>
          <a:xfrm>
            <a:off x="3305175" y="2762250"/>
            <a:ext cx="1162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促活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A941D93-2AF1-4EAE-ACC7-C12FC9A2B22F}"/>
              </a:ext>
            </a:extLst>
          </p:cNvPr>
          <p:cNvSpPr txBox="1"/>
          <p:nvPr/>
        </p:nvSpPr>
        <p:spPr>
          <a:xfrm>
            <a:off x="6753225" y="2762250"/>
            <a:ext cx="1162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升级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5F845B1-0432-4CDA-8867-07E6B0D93F99}"/>
              </a:ext>
            </a:extLst>
          </p:cNvPr>
          <p:cNvSpPr txBox="1"/>
          <p:nvPr/>
        </p:nvSpPr>
        <p:spPr>
          <a:xfrm>
            <a:off x="9897745" y="3137535"/>
            <a:ext cx="1162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唤醒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F8AAC61-6D49-42D5-B86A-725EA24F7BDB}"/>
              </a:ext>
            </a:extLst>
          </p:cNvPr>
          <p:cNvSpPr txBox="1"/>
          <p:nvPr/>
        </p:nvSpPr>
        <p:spPr>
          <a:xfrm>
            <a:off x="497205" y="4175760"/>
            <a:ext cx="2159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新客权益提醒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新客转化模型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注册激励模型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首单促活模型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251B37F-ED25-4859-956B-08C7B8AFEEAE}"/>
              </a:ext>
            </a:extLst>
          </p:cNvPr>
          <p:cNvSpPr txBox="1"/>
          <p:nvPr/>
        </p:nvSpPr>
        <p:spPr>
          <a:xfrm>
            <a:off x="3136265" y="4091305"/>
            <a:ext cx="23564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新客首单模型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55天三次消费模型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用药周期模型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品类关联模型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消费3次以上模型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促销敏感会员模型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品质敏感会员模型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57DA64EC-4EFF-4C02-885F-4C3671530CB5}"/>
              </a:ext>
            </a:extLst>
          </p:cNvPr>
          <p:cNvSpPr txBox="1"/>
          <p:nvPr/>
        </p:nvSpPr>
        <p:spPr>
          <a:xfrm>
            <a:off x="5965190" y="4091305"/>
            <a:ext cx="24955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110天三次消费模型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大促活跃提升模型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疾病忠诚度模型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品牌渗透率模型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品牌忠诚度模型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4797BD3-5BDF-4772-A26A-DB4AE43B3709}"/>
              </a:ext>
            </a:extLst>
          </p:cNvPr>
          <p:cNvSpPr txBox="1"/>
          <p:nvPr/>
        </p:nvSpPr>
        <p:spPr>
          <a:xfrm>
            <a:off x="8778875" y="4091305"/>
            <a:ext cx="32181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慢病低沉睡会员激活模型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慢病高沉睡会员激活模型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慢病流失会员激活模型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疾病高沉睡会员激活模型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疾病流失会员激活模型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品牌沉睡激活模型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品牌流失激活模型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激活复购模型</a:t>
            </a:r>
          </a:p>
        </p:txBody>
      </p:sp>
    </p:spTree>
    <p:extLst>
      <p:ext uri="{BB962C8B-B14F-4D97-AF65-F5344CB8AC3E}">
        <p14:creationId xmlns:p14="http://schemas.microsoft.com/office/powerpoint/2010/main" val="1736177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内容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7</a:t>
            </a:fld>
            <a:endParaRPr lang="zh-HK" altLang="en-US" sz="1400" dirty="0"/>
          </a:p>
        </p:txBody>
      </p:sp>
      <p:sp>
        <p:nvSpPr>
          <p:cNvPr id="161" name="Title 4"/>
          <p:cNvSpPr txBox="1"/>
          <p:nvPr/>
        </p:nvSpPr>
        <p:spPr>
          <a:xfrm>
            <a:off x="751501" y="1015647"/>
            <a:ext cx="10635882" cy="415637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ED855D5-8665-4AFE-98EF-666496277360}"/>
              </a:ext>
            </a:extLst>
          </p:cNvPr>
          <p:cNvSpPr txBox="1"/>
          <p:nvPr/>
        </p:nvSpPr>
        <p:spPr>
          <a:xfrm>
            <a:off x="3626485" y="856860"/>
            <a:ext cx="1612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新客权益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+99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元礼包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FE073CC-CAD8-4693-A5D4-770D9389C7B3}"/>
              </a:ext>
            </a:extLst>
          </p:cNvPr>
          <p:cNvGrpSpPr/>
          <p:nvPr/>
        </p:nvGrpSpPr>
        <p:grpSpPr>
          <a:xfrm>
            <a:off x="568325" y="1575680"/>
            <a:ext cx="10718800" cy="5247640"/>
            <a:chOff x="895" y="2159"/>
            <a:chExt cx="16880" cy="826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FED5C94-36A5-44BD-9157-905E9AB7EBE5}"/>
                </a:ext>
              </a:extLst>
            </p:cNvPr>
            <p:cNvSpPr/>
            <p:nvPr/>
          </p:nvSpPr>
          <p:spPr>
            <a:xfrm>
              <a:off x="895" y="2520"/>
              <a:ext cx="2592" cy="4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C6E092C-8573-4E2F-97C3-DCF82CCBAA79}"/>
                </a:ext>
              </a:extLst>
            </p:cNvPr>
            <p:cNvSpPr/>
            <p:nvPr/>
          </p:nvSpPr>
          <p:spPr>
            <a:xfrm>
              <a:off x="5737" y="2519"/>
              <a:ext cx="2592" cy="4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3386A6-65A5-441C-98AF-50669068910D}"/>
                </a:ext>
              </a:extLst>
            </p:cNvPr>
            <p:cNvSpPr/>
            <p:nvPr/>
          </p:nvSpPr>
          <p:spPr>
            <a:xfrm>
              <a:off x="10477" y="2519"/>
              <a:ext cx="2592" cy="4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8BE50470-09DA-4423-B995-E654A418222E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 flipV="1">
              <a:off x="3487" y="2758"/>
              <a:ext cx="2251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5430AF7-0A83-4C9A-96D6-0F1D12E37FDF}"/>
                </a:ext>
              </a:extLst>
            </p:cNvPr>
            <p:cNvCxnSpPr>
              <a:stCxn id="15" idx="3"/>
              <a:endCxn id="16" idx="1"/>
            </p:cNvCxnSpPr>
            <p:nvPr/>
          </p:nvCxnSpPr>
          <p:spPr>
            <a:xfrm>
              <a:off x="8329" y="2758"/>
              <a:ext cx="21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2E0458FC-FC27-4927-AD41-C9714C18899E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13069" y="2758"/>
              <a:ext cx="2149" cy="0"/>
            </a:xfrm>
            <a:prstGeom prst="straightConnector1">
              <a:avLst/>
            </a:prstGeom>
            <a:ln>
              <a:solidFill>
                <a:srgbClr val="037C3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8145FB1-F7DC-4CEE-8067-B9E9439601E9}"/>
                </a:ext>
              </a:extLst>
            </p:cNvPr>
            <p:cNvSpPr txBox="1"/>
            <p:nvPr/>
          </p:nvSpPr>
          <p:spPr>
            <a:xfrm>
              <a:off x="895" y="2484"/>
              <a:ext cx="2590" cy="580"/>
            </a:xfrm>
            <a:prstGeom prst="rect">
              <a:avLst/>
            </a:prstGeom>
            <a:solidFill>
              <a:srgbClr val="037C32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/>
                <a:t>    </a:t>
              </a:r>
              <a:r>
                <a:rPr lang="zh-CN" altLang="en-US" sz="1600">
                  <a:solidFill>
                    <a:schemeClr val="bg1"/>
                  </a:solidFill>
                </a:rPr>
                <a:t>新</a:t>
              </a:r>
              <a:r>
                <a:rPr lang="zh-CN" altLang="en-US" sz="1600" dirty="0">
                  <a:solidFill>
                    <a:schemeClr val="bg1"/>
                  </a:solidFill>
                </a:rPr>
                <a:t>客注册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177D34E-BC6E-462D-81BB-73F4E063969C}"/>
                </a:ext>
              </a:extLst>
            </p:cNvPr>
            <p:cNvSpPr txBox="1"/>
            <p:nvPr/>
          </p:nvSpPr>
          <p:spPr>
            <a:xfrm>
              <a:off x="5739" y="2466"/>
              <a:ext cx="2590" cy="580"/>
            </a:xfrm>
            <a:prstGeom prst="rect">
              <a:avLst/>
            </a:prstGeom>
            <a:solidFill>
              <a:srgbClr val="037C32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/>
                <a:t>     </a:t>
              </a:r>
              <a:r>
                <a:rPr lang="zh-CN" altLang="en-US"/>
                <a:t>新客首单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E6B8CBC-CE03-4145-82E1-1AFE3E031E99}"/>
                </a:ext>
              </a:extLst>
            </p:cNvPr>
            <p:cNvSpPr txBox="1"/>
            <p:nvPr/>
          </p:nvSpPr>
          <p:spPr>
            <a:xfrm>
              <a:off x="10477" y="2462"/>
              <a:ext cx="2590" cy="580"/>
            </a:xfrm>
            <a:prstGeom prst="rect">
              <a:avLst/>
            </a:prstGeom>
            <a:solidFill>
              <a:srgbClr val="037C32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/>
                <a:t>     </a:t>
              </a:r>
              <a:r>
                <a:rPr lang="zh-CN" altLang="en-US"/>
                <a:t>二</a:t>
              </a:r>
              <a:r>
                <a:rPr lang="zh-CN" altLang="en-US" dirty="0"/>
                <a:t>次消费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7F46864-7AD5-4180-999E-A76B86BF6D76}"/>
                </a:ext>
              </a:extLst>
            </p:cNvPr>
            <p:cNvSpPr txBox="1"/>
            <p:nvPr/>
          </p:nvSpPr>
          <p:spPr>
            <a:xfrm>
              <a:off x="15310" y="2425"/>
              <a:ext cx="2465" cy="580"/>
            </a:xfrm>
            <a:prstGeom prst="rect">
              <a:avLst/>
            </a:prstGeom>
            <a:solidFill>
              <a:srgbClr val="037C32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dirty="0"/>
                <a:t>     </a:t>
              </a:r>
              <a:r>
                <a:rPr lang="zh-CN" altLang="en-US" dirty="0"/>
                <a:t>三次消费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8088216-A781-4EBD-AAC7-5B6F43AE60AE}"/>
                </a:ext>
              </a:extLst>
            </p:cNvPr>
            <p:cNvSpPr txBox="1"/>
            <p:nvPr/>
          </p:nvSpPr>
          <p:spPr>
            <a:xfrm>
              <a:off x="3347" y="2256"/>
              <a:ext cx="261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新客权益</a:t>
              </a:r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+99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元礼包</a:t>
              </a:r>
            </a:p>
          </p:txBody>
        </p:sp>
        <p:sp>
          <p:nvSpPr>
            <p:cNvPr id="26" name="下箭头 26">
              <a:extLst>
                <a:ext uri="{FF2B5EF4-FFF2-40B4-BE49-F238E27FC236}">
                  <a16:creationId xmlns:a16="http://schemas.microsoft.com/office/drawing/2014/main" id="{11976DB1-5448-49D6-84BE-75CB45427518}"/>
                </a:ext>
              </a:extLst>
            </p:cNvPr>
            <p:cNvSpPr/>
            <p:nvPr/>
          </p:nvSpPr>
          <p:spPr>
            <a:xfrm>
              <a:off x="4413" y="2781"/>
              <a:ext cx="397" cy="1293"/>
            </a:xfrm>
            <a:prstGeom prst="downArrow">
              <a:avLst/>
            </a:prstGeom>
            <a:solidFill>
              <a:srgbClr val="037C32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下箭头 27">
              <a:extLst>
                <a:ext uri="{FF2B5EF4-FFF2-40B4-BE49-F238E27FC236}">
                  <a16:creationId xmlns:a16="http://schemas.microsoft.com/office/drawing/2014/main" id="{A999C84A-13A2-41FE-88B2-9976512556E7}"/>
                </a:ext>
              </a:extLst>
            </p:cNvPr>
            <p:cNvSpPr/>
            <p:nvPr/>
          </p:nvSpPr>
          <p:spPr>
            <a:xfrm>
              <a:off x="9161" y="2781"/>
              <a:ext cx="397" cy="1293"/>
            </a:xfrm>
            <a:prstGeom prst="downArrow">
              <a:avLst/>
            </a:prstGeom>
            <a:solidFill>
              <a:srgbClr val="037C32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下箭头 28">
              <a:extLst>
                <a:ext uri="{FF2B5EF4-FFF2-40B4-BE49-F238E27FC236}">
                  <a16:creationId xmlns:a16="http://schemas.microsoft.com/office/drawing/2014/main" id="{3F929521-A406-450B-8122-1311CCE153DF}"/>
                </a:ext>
              </a:extLst>
            </p:cNvPr>
            <p:cNvSpPr/>
            <p:nvPr/>
          </p:nvSpPr>
          <p:spPr>
            <a:xfrm>
              <a:off x="13945" y="2781"/>
              <a:ext cx="397" cy="1293"/>
            </a:xfrm>
            <a:prstGeom prst="downArrow">
              <a:avLst/>
            </a:prstGeom>
            <a:solidFill>
              <a:srgbClr val="037C32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BB90C46-5DAD-4BAA-B819-5D30D9F48F0F}"/>
                </a:ext>
              </a:extLst>
            </p:cNvPr>
            <p:cNvSpPr txBox="1"/>
            <p:nvPr/>
          </p:nvSpPr>
          <p:spPr>
            <a:xfrm>
              <a:off x="3128" y="4052"/>
              <a:ext cx="2830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开卡提醒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权益到期提醒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7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天未消费提醒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15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天未消费提醒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30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天为消费提醒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B27C75E-B50C-4DD2-A15F-E2754CE9D388}"/>
                </a:ext>
              </a:extLst>
            </p:cNvPr>
            <p:cNvSpPr txBox="1"/>
            <p:nvPr/>
          </p:nvSpPr>
          <p:spPr>
            <a:xfrm>
              <a:off x="8333" y="2159"/>
              <a:ext cx="214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buFont typeface="Arial" panose="020B0604020202020204" pitchFamily="34" charset="0"/>
                <a:buNone/>
              </a:pPr>
              <a:r>
                <a:rPr lang="en-US" altLang="zh-CN" sz="1600"/>
                <a:t>     </a:t>
              </a:r>
              <a:r>
                <a:rPr lang="zh-CN" altLang="en-US" sz="1200"/>
                <a:t>首单返券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3467C71-3D26-42FC-9751-CD354EC302E0}"/>
                </a:ext>
              </a:extLst>
            </p:cNvPr>
            <p:cNvSpPr txBox="1"/>
            <p:nvPr/>
          </p:nvSpPr>
          <p:spPr>
            <a:xfrm>
              <a:off x="7658" y="4275"/>
              <a:ext cx="331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200"/>
                <a:t>疾病提醒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200"/>
                <a:t>券到账提醒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200"/>
                <a:t>券到期提醒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CA67247-0F9B-4BC5-B1D6-91C38048C60C}"/>
                </a:ext>
              </a:extLst>
            </p:cNvPr>
            <p:cNvSpPr txBox="1"/>
            <p:nvPr/>
          </p:nvSpPr>
          <p:spPr>
            <a:xfrm>
              <a:off x="13508" y="2187"/>
              <a:ext cx="139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buFont typeface="Arial" panose="020B0604020202020204" pitchFamily="34" charset="0"/>
                <a:buNone/>
              </a:pPr>
              <a:r>
                <a:rPr lang="zh-CN" altLang="en-US" sz="1200"/>
                <a:t>二单返券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7BC6926-EDE1-4352-BFDF-AA4E565B1DF7}"/>
                </a:ext>
              </a:extLst>
            </p:cNvPr>
            <p:cNvSpPr txBox="1"/>
            <p:nvPr/>
          </p:nvSpPr>
          <p:spPr>
            <a:xfrm>
              <a:off x="13068" y="4275"/>
              <a:ext cx="2276" cy="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buNone/>
              </a:pPr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7957237-AEEF-448A-AA41-51E9DF299E84}"/>
                </a:ext>
              </a:extLst>
            </p:cNvPr>
            <p:cNvSpPr txBox="1"/>
            <p:nvPr/>
          </p:nvSpPr>
          <p:spPr>
            <a:xfrm>
              <a:off x="13187" y="4146"/>
              <a:ext cx="2859" cy="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0295B72-193D-4508-94CE-3DD546ED90BA}"/>
                </a:ext>
              </a:extLst>
            </p:cNvPr>
            <p:cNvSpPr txBox="1"/>
            <p:nvPr/>
          </p:nvSpPr>
          <p:spPr>
            <a:xfrm>
              <a:off x="12913" y="4265"/>
              <a:ext cx="300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200"/>
                <a:t>权益提醒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200"/>
                <a:t>券到账提醒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200"/>
                <a:t>券到期提醒</a:t>
              </a:r>
            </a:p>
          </p:txBody>
        </p:sp>
        <p:cxnSp>
          <p:nvCxnSpPr>
            <p:cNvPr id="36" name="肘形连接符 46">
              <a:extLst>
                <a:ext uri="{FF2B5EF4-FFF2-40B4-BE49-F238E27FC236}">
                  <a16:creationId xmlns:a16="http://schemas.microsoft.com/office/drawing/2014/main" id="{1CAC6DEE-00C6-4BBE-856F-CA31BB25737F}"/>
                </a:ext>
              </a:extLst>
            </p:cNvPr>
            <p:cNvCxnSpPr>
              <a:stCxn id="21" idx="0"/>
              <a:endCxn id="23" idx="0"/>
            </p:cNvCxnSpPr>
            <p:nvPr/>
          </p:nvCxnSpPr>
          <p:spPr>
            <a:xfrm rot="16200000">
              <a:off x="6970" y="-2318"/>
              <a:ext cx="22" cy="9582"/>
            </a:xfrm>
            <a:prstGeom prst="bentConnector3">
              <a:avLst>
                <a:gd name="adj1" fmla="val 4277272"/>
              </a:avLst>
            </a:prstGeom>
            <a:ln>
              <a:solidFill>
                <a:srgbClr val="037C3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CA82469-2DDB-41B9-8673-7FDC9BEB04A0}"/>
                </a:ext>
              </a:extLst>
            </p:cNvPr>
            <p:cNvSpPr txBox="1"/>
            <p:nvPr/>
          </p:nvSpPr>
          <p:spPr>
            <a:xfrm>
              <a:off x="15709" y="6670"/>
              <a:ext cx="6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Y</a:t>
              </a:r>
            </a:p>
          </p:txBody>
        </p:sp>
        <p:cxnSp>
          <p:nvCxnSpPr>
            <p:cNvPr id="39" name="肘形连接符 73">
              <a:extLst>
                <a:ext uri="{FF2B5EF4-FFF2-40B4-BE49-F238E27FC236}">
                  <a16:creationId xmlns:a16="http://schemas.microsoft.com/office/drawing/2014/main" id="{E23ECC78-2465-4A71-92EC-2835444995A5}"/>
                </a:ext>
              </a:extLst>
            </p:cNvPr>
            <p:cNvCxnSpPr>
              <a:cxnSpLocks/>
              <a:stCxn id="24" idx="2"/>
              <a:endCxn id="41" idx="3"/>
            </p:cNvCxnSpPr>
            <p:nvPr/>
          </p:nvCxnSpPr>
          <p:spPr>
            <a:xfrm rot="5400000">
              <a:off x="13949" y="4363"/>
              <a:ext cx="3951" cy="123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A548FE42-97CB-42D8-8C59-FA78062DD0C2}"/>
                </a:ext>
              </a:extLst>
            </p:cNvPr>
            <p:cNvSpPr txBox="1"/>
            <p:nvPr/>
          </p:nvSpPr>
          <p:spPr>
            <a:xfrm>
              <a:off x="12717" y="6666"/>
              <a:ext cx="2590" cy="580"/>
            </a:xfrm>
            <a:prstGeom prst="rect">
              <a:avLst/>
            </a:prstGeom>
            <a:solidFill>
              <a:srgbClr val="037C32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/>
                <a:t>  </a:t>
              </a:r>
              <a:r>
                <a:rPr lang="zh-CN" altLang="en-US"/>
                <a:t>连续</a:t>
              </a:r>
              <a:r>
                <a:rPr lang="zh-CN" altLang="en-US" dirty="0"/>
                <a:t>三次消费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B3F93F9-31E1-4DC1-9F0A-406B0A95296A}"/>
                </a:ext>
              </a:extLst>
            </p:cNvPr>
            <p:cNvSpPr/>
            <p:nvPr/>
          </p:nvSpPr>
          <p:spPr>
            <a:xfrm>
              <a:off x="3749" y="8145"/>
              <a:ext cx="2592" cy="479"/>
            </a:xfrm>
            <a:prstGeom prst="rect">
              <a:avLst/>
            </a:prstGeom>
            <a:solidFill>
              <a:srgbClr val="037C32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/>
                <a:t>激活复购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C21116E0-55ED-4F80-A4A5-DA4AC2484FEA}"/>
                </a:ext>
              </a:extLst>
            </p:cNvPr>
            <p:cNvSpPr/>
            <p:nvPr/>
          </p:nvSpPr>
          <p:spPr>
            <a:xfrm>
              <a:off x="8294" y="6762"/>
              <a:ext cx="2592" cy="479"/>
            </a:xfrm>
            <a:prstGeom prst="rect">
              <a:avLst/>
            </a:prstGeom>
            <a:solidFill>
              <a:srgbClr val="037C32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>
                  <a:sym typeface="+mn-ea"/>
                </a:rPr>
                <a:t>忠诚会员维护     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6C2B7EA-82CC-43EB-84E6-255C65807497}"/>
                </a:ext>
              </a:extLst>
            </p:cNvPr>
            <p:cNvSpPr txBox="1"/>
            <p:nvPr/>
          </p:nvSpPr>
          <p:spPr>
            <a:xfrm>
              <a:off x="15699" y="9014"/>
              <a:ext cx="6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A1EB340C-12B4-4244-A81E-C706CC9290F1}"/>
                </a:ext>
              </a:extLst>
            </p:cNvPr>
            <p:cNvSpPr/>
            <p:nvPr/>
          </p:nvSpPr>
          <p:spPr>
            <a:xfrm>
              <a:off x="12722" y="9060"/>
              <a:ext cx="2592" cy="479"/>
            </a:xfrm>
            <a:prstGeom prst="rect">
              <a:avLst/>
            </a:prstGeom>
            <a:solidFill>
              <a:srgbClr val="037C32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>
                  <a:sym typeface="+mn-ea"/>
                </a:rPr>
                <a:t>3</a:t>
              </a:r>
              <a:r>
                <a:rPr lang="zh-CN" altLang="en-US">
                  <a:sym typeface="+mn-ea"/>
                </a:rPr>
                <a:t>个月内</a:t>
              </a:r>
              <a:r>
                <a:rPr lang="zh-CN" altLang="en-US" dirty="0">
                  <a:sym typeface="+mn-ea"/>
                </a:rPr>
                <a:t>复购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5D65827-E7DF-4F56-82AC-697D425D5694}"/>
                </a:ext>
              </a:extLst>
            </p:cNvPr>
            <p:cNvSpPr/>
            <p:nvPr/>
          </p:nvSpPr>
          <p:spPr>
            <a:xfrm>
              <a:off x="8294" y="8145"/>
              <a:ext cx="2592" cy="479"/>
            </a:xfrm>
            <a:prstGeom prst="rect">
              <a:avLst/>
            </a:prstGeom>
            <a:solidFill>
              <a:srgbClr val="037C32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/>
                <a:t>沉睡会员激活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8A792B5-BEB9-42DB-A3DD-7AAF7973ADF1}"/>
                </a:ext>
              </a:extLst>
            </p:cNvPr>
            <p:cNvSpPr/>
            <p:nvPr/>
          </p:nvSpPr>
          <p:spPr>
            <a:xfrm>
              <a:off x="8294" y="9893"/>
              <a:ext cx="2592" cy="479"/>
            </a:xfrm>
            <a:prstGeom prst="rect">
              <a:avLst/>
            </a:prstGeom>
            <a:solidFill>
              <a:srgbClr val="037C32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/>
                <a:t>活跃转忠诚</a:t>
              </a:r>
            </a:p>
          </p:txBody>
        </p:sp>
        <p:cxnSp>
          <p:nvCxnSpPr>
            <p:cNvPr id="48" name="肘形连接符 85">
              <a:extLst>
                <a:ext uri="{FF2B5EF4-FFF2-40B4-BE49-F238E27FC236}">
                  <a16:creationId xmlns:a16="http://schemas.microsoft.com/office/drawing/2014/main" id="{8975A0C6-7819-4F31-91DF-D53A9213E294}"/>
                </a:ext>
              </a:extLst>
            </p:cNvPr>
            <p:cNvCxnSpPr>
              <a:stCxn id="45" idx="1"/>
              <a:endCxn id="46" idx="3"/>
            </p:cNvCxnSpPr>
            <p:nvPr/>
          </p:nvCxnSpPr>
          <p:spPr>
            <a:xfrm rot="10800000">
              <a:off x="10886" y="8385"/>
              <a:ext cx="1836" cy="966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6C06A6E2-50FA-47E7-9FEB-31CAEDAD163A}"/>
                </a:ext>
              </a:extLst>
            </p:cNvPr>
            <p:cNvSpPr txBox="1"/>
            <p:nvPr/>
          </p:nvSpPr>
          <p:spPr>
            <a:xfrm>
              <a:off x="11092" y="9843"/>
              <a:ext cx="6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Y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FDA5B92F-D4EB-47D3-980C-E14EAAD08A69}"/>
                </a:ext>
              </a:extLst>
            </p:cNvPr>
            <p:cNvSpPr txBox="1"/>
            <p:nvPr/>
          </p:nvSpPr>
          <p:spPr>
            <a:xfrm>
              <a:off x="11092" y="8063"/>
              <a:ext cx="6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</a:p>
          </p:txBody>
        </p:sp>
        <p:cxnSp>
          <p:nvCxnSpPr>
            <p:cNvPr id="52" name="肘形连接符 90">
              <a:extLst>
                <a:ext uri="{FF2B5EF4-FFF2-40B4-BE49-F238E27FC236}">
                  <a16:creationId xmlns:a16="http://schemas.microsoft.com/office/drawing/2014/main" id="{FDD7EECB-71D9-4960-B1AA-DBFEC1071811}"/>
                </a:ext>
              </a:extLst>
            </p:cNvPr>
            <p:cNvCxnSpPr>
              <a:cxnSpLocks/>
              <a:endCxn id="43" idx="3"/>
            </p:cNvCxnSpPr>
            <p:nvPr/>
          </p:nvCxnSpPr>
          <p:spPr>
            <a:xfrm rot="10800000" flipV="1">
              <a:off x="10886" y="6990"/>
              <a:ext cx="1828" cy="13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56D4D581-8245-4103-83AB-5787CEDA809A}"/>
                </a:ext>
              </a:extLst>
            </p:cNvPr>
            <p:cNvCxnSpPr>
              <a:stCxn id="46" idx="1"/>
              <a:endCxn id="42" idx="3"/>
            </p:cNvCxnSpPr>
            <p:nvPr/>
          </p:nvCxnSpPr>
          <p:spPr>
            <a:xfrm flipH="1" flipV="1">
              <a:off x="6341" y="8385"/>
              <a:ext cx="1953" cy="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肘形连接符 93">
              <a:extLst>
                <a:ext uri="{FF2B5EF4-FFF2-40B4-BE49-F238E27FC236}">
                  <a16:creationId xmlns:a16="http://schemas.microsoft.com/office/drawing/2014/main" id="{311636BD-55C3-4F07-B7CE-5EEE90A132A2}"/>
                </a:ext>
              </a:extLst>
            </p:cNvPr>
            <p:cNvCxnSpPr>
              <a:stCxn id="42" idx="2"/>
              <a:endCxn id="47" idx="1"/>
            </p:cNvCxnSpPr>
            <p:nvPr/>
          </p:nvCxnSpPr>
          <p:spPr>
            <a:xfrm rot="16200000" flipH="1">
              <a:off x="5889" y="7779"/>
              <a:ext cx="1560" cy="324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3B51BF8F-B941-4E13-9F66-608CEE7621E9}"/>
              </a:ext>
            </a:extLst>
          </p:cNvPr>
          <p:cNvSpPr txBox="1"/>
          <p:nvPr/>
        </p:nvSpPr>
        <p:spPr>
          <a:xfrm>
            <a:off x="6508750" y="3526400"/>
            <a:ext cx="19431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/>
              <a:t>品牌忠诚度模型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/>
              <a:t>疾病忠诚度模型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/>
              <a:t>用药周期模型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/>
              <a:t>品类关联模型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/>
              <a:t>消费3次以上模型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1680546-950F-4D44-AA02-A3DD78F57645}"/>
              </a:ext>
            </a:extLst>
          </p:cNvPr>
          <p:cNvSpPr txBox="1"/>
          <p:nvPr/>
        </p:nvSpPr>
        <p:spPr>
          <a:xfrm>
            <a:off x="3072765" y="3991220"/>
            <a:ext cx="216662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sz="1200" b="0">
                <a:latin typeface="微软雅黑" panose="020B0503020204020204" charset="-122"/>
                <a:ea typeface="微软雅黑" panose="020B0503020204020204" charset="-122"/>
              </a:rPr>
              <a:t>慢病低沉睡会员激活模型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sz="1200" b="0">
                <a:latin typeface="微软雅黑" panose="020B0503020204020204" charset="-122"/>
                <a:ea typeface="微软雅黑" panose="020B0503020204020204" charset="-122"/>
              </a:rPr>
              <a:t>慢病高沉睡会员激活模型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sz="1200" b="0">
                <a:latin typeface="微软雅黑" panose="020B0503020204020204" charset="-122"/>
                <a:ea typeface="微软雅黑" panose="020B0503020204020204" charset="-122"/>
              </a:rPr>
              <a:t>慢病流失会员激活模型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sz="1200" b="0">
                <a:latin typeface="微软雅黑" panose="020B0503020204020204" charset="-122"/>
                <a:ea typeface="微软雅黑" panose="020B0503020204020204" charset="-122"/>
              </a:rPr>
              <a:t>疾病高沉睡会员激活模型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sz="1200" b="0">
                <a:latin typeface="微软雅黑" panose="020B0503020204020204" charset="-122"/>
                <a:ea typeface="微软雅黑" panose="020B0503020204020204" charset="-122"/>
              </a:rPr>
              <a:t>疾病流失会员激活模型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sz="1200" b="0">
                <a:latin typeface="微软雅黑" panose="020B0503020204020204" charset="-122"/>
                <a:ea typeface="微软雅黑" panose="020B0503020204020204" charset="-122"/>
              </a:rPr>
              <a:t>品牌沉睡激活模型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sz="1200" b="0">
                <a:latin typeface="微软雅黑" panose="020B0503020204020204" charset="-122"/>
                <a:ea typeface="微软雅黑" panose="020B0503020204020204" charset="-122"/>
              </a:rPr>
              <a:t>品牌流失激活模型</a:t>
            </a:r>
            <a:endParaRPr lang="zh-CN" altLang="en-US" sz="1200" b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DD95637-86C4-4DE3-9D0E-CF250DEE5921}"/>
              </a:ext>
            </a:extLst>
          </p:cNvPr>
          <p:cNvSpPr txBox="1"/>
          <p:nvPr/>
        </p:nvSpPr>
        <p:spPr>
          <a:xfrm>
            <a:off x="1773555" y="5860025"/>
            <a:ext cx="14389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激活复购模型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7988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8</a:t>
            </a:fld>
            <a:endParaRPr lang="zh-HK" altLang="en-US" sz="1400" dirty="0"/>
          </a:p>
        </p:txBody>
      </p:sp>
      <p:sp>
        <p:nvSpPr>
          <p:cNvPr id="161" name="Title 4"/>
          <p:cNvSpPr txBox="1"/>
          <p:nvPr/>
        </p:nvSpPr>
        <p:spPr>
          <a:xfrm>
            <a:off x="751501" y="1015647"/>
            <a:ext cx="10635882" cy="415637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04062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CB324-A7A5-4641-A0FF-B1529FFA0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7B25D2-2C0E-4C05-955C-CE0123801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3149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益丰绿色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益丰绿色" id="{7611487B-9946-4F1D-BF26-0E1911E735BC}" vid="{F59A3E6B-A5F4-4BCA-8AC6-113B9815485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3109</TotalTime>
  <Words>437</Words>
  <Application>Microsoft Office PowerPoint</Application>
  <PresentationFormat>宽屏</PresentationFormat>
  <Paragraphs>134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Franklin Gothic Book</vt:lpstr>
      <vt:lpstr>Wingdings</vt:lpstr>
      <vt:lpstr>益丰绿色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姚 泊彰</dc:creator>
  <cp:lastModifiedBy>姚 泊彰</cp:lastModifiedBy>
  <cp:revision>12</cp:revision>
  <dcterms:created xsi:type="dcterms:W3CDTF">2020-01-13T03:11:18Z</dcterms:created>
  <dcterms:modified xsi:type="dcterms:W3CDTF">2020-01-15T07:00:21Z</dcterms:modified>
</cp:coreProperties>
</file>