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3"/>
  </p:notesMasterIdLst>
  <p:sldIdLst>
    <p:sldId id="887" r:id="rId2"/>
    <p:sldId id="894" r:id="rId3"/>
    <p:sldId id="900" r:id="rId4"/>
    <p:sldId id="906" r:id="rId5"/>
    <p:sldId id="901" r:id="rId6"/>
    <p:sldId id="902" r:id="rId7"/>
    <p:sldId id="903" r:id="rId8"/>
    <p:sldId id="905" r:id="rId9"/>
    <p:sldId id="907" r:id="rId10"/>
    <p:sldId id="908" r:id="rId11"/>
    <p:sldId id="90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83EAF5"/>
    <a:srgbClr val="8CC94C"/>
    <a:srgbClr val="91C221"/>
    <a:srgbClr val="CAF2E3"/>
    <a:srgbClr val="E1721F"/>
    <a:srgbClr val="037C32"/>
    <a:srgbClr val="00A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3BAF2-1E6E-42A0-9FB1-7F55AD0C241D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64C04-37FB-4CCA-940B-B99C2E112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5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7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7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1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4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1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70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9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9BAE6-214E-4D9A-B457-3EDC4A16A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24D026-B92B-4C38-A577-7570113E4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FD3E-6E29-4684-8705-ACF9F48D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1CB00-9EC3-4FD2-B36D-4ECB0F10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ED094-7EB2-4BE7-A69E-21823E05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5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FECEF-C4A2-42BD-A3E4-7D9999CA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14901-6DF9-4D12-BD42-6A3DF448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67366-D839-45C9-85F3-A8F477AB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D553C-A94D-41AD-9351-4888CE9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208FC-CF0E-4B3E-9F81-3E3BB4C6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97752-5952-4D30-AE88-3959C7837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0CA6C-269F-47DF-8C96-00531329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807AC-7BDB-4A0D-AB28-1B2AA2DD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48035-7580-4E73-9D3A-D5194A01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DB375-1153-471B-93F6-0E730D54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8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4652E34-C827-467D-AD2A-73095ADC66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5ED75E0-DD49-4176-8DDA-539A560461E8}"/>
              </a:ext>
            </a:extLst>
          </p:cNvPr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E4CEF53-BABB-4640-8B5D-DCE42132DE32}"/>
              </a:ext>
            </a:extLst>
          </p:cNvPr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">
            <a:extLst>
              <a:ext uri="{FF2B5EF4-FFF2-40B4-BE49-F238E27FC236}">
                <a16:creationId xmlns:a16="http://schemas.microsoft.com/office/drawing/2014/main" id="{A4D5A5EE-BC83-4E07-9AD7-20A2A57E134F}"/>
              </a:ext>
            </a:extLst>
          </p:cNvPr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660155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D5F11-1466-4344-83B3-82624EA6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823DC-4607-4BD5-B745-0680A11C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E48F4-06B0-4A7D-91D2-BF2713EB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66707-0342-46C4-B9A2-77E6DDD7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EBBC7-811D-43D3-A7F3-401A3ACB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3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A6DFE-1C4B-4289-8792-FDB648AB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CF75F-380B-4B7B-9CC6-70EDAE26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67C25-76C7-45DC-92B0-FD652044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10479-5E42-4FC8-8AC2-5C42310B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ABD52-84DD-41DA-8EEA-2F0D9728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2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DA634-41E5-4A47-8A9A-C39410BB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2FAAC-721C-4C38-BF9D-708C6DAEA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2190B5-86C8-42FB-8884-61B5FB05C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6A360-6616-481A-BCB4-7B4C3BC5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B03F6-B725-47B0-B010-88D5635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01460-B8B5-4D49-9192-522CF9B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FAB2E-F713-40AE-BDFF-8E240D03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EDF8-6393-44A6-B66B-6EAADDE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CA9DE-8E97-4736-9EC5-771BD8C7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5F7023-C684-4444-BD47-CFFB701AE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8168F6-3FBE-4377-B5E9-45EE3FD3F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AA469C-6ACF-4BC3-A501-CE38C93F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CEC9DC-6983-4829-93F4-FE15063A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05C545-B0E5-4857-A108-F2B57E9D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F49F5-A58D-44C3-855F-19442DE8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6200F3-AE7D-474B-80A9-4DE1A9BE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64565-4BDC-46E4-B208-6EBBA679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26A8CF-B923-44CC-9E11-16D6BCC6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EACA5-C6E9-477F-A2AA-3CAA0BED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F99631-BAA8-4DE6-95D6-C05090B4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43BE9E-6130-4CEF-AB3F-661DE8A8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C613-1D4F-4686-A084-B03E57A2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32492-5A8F-459B-8F9A-BA178406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446EE-9CC7-4132-9952-709CF164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650001-4E29-4522-BDE5-053491E4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A0765-82B9-4E85-99DE-028891F8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0DD0D-4DA1-4A19-91F7-BE9B14F0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5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6A06-CA88-4357-833F-65EAB889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F6FB7A-6ABD-4F35-8F61-FDAA0D8AE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786B5-5DAB-460A-BE15-3D55CEA2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A352D-7330-4BAC-88DC-DFDF412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0299F-73B9-4653-B198-4416F286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C993E-5651-4B7C-887F-74FDE041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4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E53955-E776-43EA-8CA1-C8E36251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CC727-5D08-4ED5-BB14-9892AC5F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5D57E-DDF3-427B-AE00-B58F052CD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D2E9-A934-4722-8BEE-DC331D6D7B3B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F2474-9C1E-43E7-A9DA-11372BD36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A1CF1-4F15-4811-AF8E-2B0F4B8D3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2986535" y="153651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4630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1" name="文本框 8"/>
          <p:cNvSpPr txBox="1"/>
          <p:nvPr/>
        </p:nvSpPr>
        <p:spPr>
          <a:xfrm>
            <a:off x="5007968" y="1882034"/>
            <a:ext cx="3369985" cy="73308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精准营销</a:t>
            </a:r>
            <a:endParaRPr lang="en-US" altLang="zh-CN" sz="3600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2073" y="4324320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4754" y="4067291"/>
            <a:ext cx="1111411" cy="1111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1A145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5" name="矩形 1"/>
          <p:cNvSpPr/>
          <p:nvPr/>
        </p:nvSpPr>
        <p:spPr>
          <a:xfrm>
            <a:off x="8245475" y="2742128"/>
            <a:ext cx="2747645" cy="6604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益丰药房连锁股份有限公司</a:t>
            </a:r>
            <a:endParaRPr lang="en-US" altLang="zh-CN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大数据管理部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系统架构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10</a:t>
            </a:fld>
            <a:endParaRPr lang="zh-HK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24AB0-F133-4A5F-860B-A3BFEBDD6418}"/>
              </a:ext>
            </a:extLst>
          </p:cNvPr>
          <p:cNvSpPr txBox="1"/>
          <p:nvPr/>
        </p:nvSpPr>
        <p:spPr>
          <a:xfrm>
            <a:off x="2504385" y="48596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会员标签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D7B777-63A4-4139-B9C1-CF89E90C46C1}"/>
              </a:ext>
            </a:extLst>
          </p:cNvPr>
          <p:cNvSpPr txBox="1"/>
          <p:nvPr/>
        </p:nvSpPr>
        <p:spPr>
          <a:xfrm>
            <a:off x="3505209" y="48596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订单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8E0D3A-DE1E-415F-88C6-8521BB3B79D6}"/>
              </a:ext>
            </a:extLst>
          </p:cNvPr>
          <p:cNvSpPr txBox="1"/>
          <p:nvPr/>
        </p:nvSpPr>
        <p:spPr>
          <a:xfrm>
            <a:off x="4155265" y="48596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商品签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AD4161-8FFF-47A7-B12B-00E57A954FDD}"/>
              </a:ext>
            </a:extLst>
          </p:cNvPr>
          <p:cNvSpPr txBox="1"/>
          <p:nvPr/>
        </p:nvSpPr>
        <p:spPr>
          <a:xfrm>
            <a:off x="4048948" y="542994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商品关联疾病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39572E-7233-4A1F-BEB5-63AA2C8D2809}"/>
              </a:ext>
            </a:extLst>
          </p:cNvPr>
          <p:cNvSpPr txBox="1"/>
          <p:nvPr/>
        </p:nvSpPr>
        <p:spPr>
          <a:xfrm>
            <a:off x="2698852" y="542994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会员推进引擎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FE9AF9-FF0C-40A7-9D68-41354030206D}"/>
              </a:ext>
            </a:extLst>
          </p:cNvPr>
          <p:cNvSpPr txBox="1"/>
          <p:nvPr/>
        </p:nvSpPr>
        <p:spPr>
          <a:xfrm>
            <a:off x="6063916" y="48596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券系统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109246-02DD-40D6-82A1-DA250DBB9BB7}"/>
              </a:ext>
            </a:extLst>
          </p:cNvPr>
          <p:cNvSpPr txBox="1"/>
          <p:nvPr/>
        </p:nvSpPr>
        <p:spPr>
          <a:xfrm>
            <a:off x="6928139" y="48596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发券系统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1969C7-A56F-4216-A3DC-9226A4C4D57C}"/>
              </a:ext>
            </a:extLst>
          </p:cNvPr>
          <p:cNvSpPr txBox="1"/>
          <p:nvPr/>
        </p:nvSpPr>
        <p:spPr>
          <a:xfrm>
            <a:off x="7940749" y="48459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消息中心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580BDC-A3DC-4284-8B1F-524EC1F5C644}"/>
              </a:ext>
            </a:extLst>
          </p:cNvPr>
          <p:cNvSpPr txBox="1"/>
          <p:nvPr/>
        </p:nvSpPr>
        <p:spPr>
          <a:xfrm>
            <a:off x="7867211" y="54299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会员系统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707D47F-D789-4ADD-AA16-08FF9FAEADE3}"/>
              </a:ext>
            </a:extLst>
          </p:cNvPr>
          <p:cNvSpPr txBox="1"/>
          <p:nvPr/>
        </p:nvSpPr>
        <p:spPr>
          <a:xfrm>
            <a:off x="6474766" y="542993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会员营销系统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0A3BC55-74F3-44A0-B37C-B3A158FEAC4A}"/>
              </a:ext>
            </a:extLst>
          </p:cNvPr>
          <p:cNvSpPr txBox="1"/>
          <p:nvPr/>
        </p:nvSpPr>
        <p:spPr>
          <a:xfrm>
            <a:off x="8120279" y="578551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。。。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60D83DA-615C-428A-82BD-8518F026B575}"/>
              </a:ext>
            </a:extLst>
          </p:cNvPr>
          <p:cNvSpPr txBox="1"/>
          <p:nvPr/>
        </p:nvSpPr>
        <p:spPr>
          <a:xfrm>
            <a:off x="4519468" y="57377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。。。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A47D7C-51AC-46F4-8EA5-8B8D77123233}"/>
              </a:ext>
            </a:extLst>
          </p:cNvPr>
          <p:cNvSpPr txBox="1"/>
          <p:nvPr/>
        </p:nvSpPr>
        <p:spPr>
          <a:xfrm>
            <a:off x="2504385" y="3400439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新客消费</a:t>
            </a:r>
            <a:r>
              <a:rPr lang="en-US" altLang="zh-CN" sz="1400" dirty="0">
                <a:solidFill>
                  <a:schemeClr val="bg1"/>
                </a:solidFill>
              </a:rPr>
              <a:t>3</a:t>
            </a:r>
            <a:r>
              <a:rPr lang="zh-CN" altLang="en-US" sz="1400" dirty="0">
                <a:solidFill>
                  <a:schemeClr val="bg1"/>
                </a:solidFill>
              </a:rPr>
              <a:t>次模型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9B8771A-2923-4A6B-A897-A2CBAEE2B0EA}"/>
              </a:ext>
            </a:extLst>
          </p:cNvPr>
          <p:cNvSpPr txBox="1"/>
          <p:nvPr/>
        </p:nvSpPr>
        <p:spPr>
          <a:xfrm>
            <a:off x="4048948" y="340807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沉睡会员唤醒模型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B44034-BEDB-4AD6-A659-F98A6064C2E2}"/>
              </a:ext>
            </a:extLst>
          </p:cNvPr>
          <p:cNvSpPr txBox="1"/>
          <p:nvPr/>
        </p:nvSpPr>
        <p:spPr>
          <a:xfrm>
            <a:off x="5758587" y="340807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忠诚会员维护模型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8874A96-6E32-4759-B010-2B6AFB129224}"/>
              </a:ext>
            </a:extLst>
          </p:cNvPr>
          <p:cNvSpPr txBox="1"/>
          <p:nvPr/>
        </p:nvSpPr>
        <p:spPr>
          <a:xfrm>
            <a:off x="7375012" y="371955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。。。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3B3673D-E9E0-4192-92F1-BE2F7B093D7D}"/>
              </a:ext>
            </a:extLst>
          </p:cNvPr>
          <p:cNvSpPr txBox="1"/>
          <p:nvPr/>
        </p:nvSpPr>
        <p:spPr>
          <a:xfrm>
            <a:off x="2339779" y="19894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模型参数业务可调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7DF3BFB-C27B-47E0-BF59-CB48A8889866}"/>
              </a:ext>
            </a:extLst>
          </p:cNvPr>
          <p:cNvSpPr txBox="1"/>
          <p:nvPr/>
        </p:nvSpPr>
        <p:spPr>
          <a:xfrm>
            <a:off x="4034528" y="200936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效果可追踪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9938DBE-C768-4A69-9494-E775B2B61D0F}"/>
              </a:ext>
            </a:extLst>
          </p:cNvPr>
          <p:cNvSpPr txBox="1"/>
          <p:nvPr/>
        </p:nvSpPr>
        <p:spPr>
          <a:xfrm>
            <a:off x="5242743" y="200937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模型自助开启关闭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CDD110-9F3E-4F6A-A10A-750BC0D5F065}"/>
              </a:ext>
            </a:extLst>
          </p:cNvPr>
          <p:cNvSpPr txBox="1"/>
          <p:nvPr/>
        </p:nvSpPr>
        <p:spPr>
          <a:xfrm>
            <a:off x="7218241" y="22663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。。。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527DF3B-7656-4847-8EFE-71D249997B45}"/>
              </a:ext>
            </a:extLst>
          </p:cNvPr>
          <p:cNvSpPr/>
          <p:nvPr/>
        </p:nvSpPr>
        <p:spPr>
          <a:xfrm>
            <a:off x="1592337" y="4469490"/>
            <a:ext cx="8155135" cy="1384994"/>
          </a:xfrm>
          <a:prstGeom prst="rect">
            <a:avLst/>
          </a:prstGeom>
          <a:solidFill>
            <a:srgbClr val="019C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6C25CFE-FBC5-4BB6-A128-90382F4B618C}"/>
              </a:ext>
            </a:extLst>
          </p:cNvPr>
          <p:cNvSpPr/>
          <p:nvPr/>
        </p:nvSpPr>
        <p:spPr>
          <a:xfrm>
            <a:off x="2070164" y="4714736"/>
            <a:ext cx="2927864" cy="94761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ECF0999-9663-426D-9C95-58EFC2741DA1}"/>
              </a:ext>
            </a:extLst>
          </p:cNvPr>
          <p:cNvSpPr/>
          <p:nvPr/>
        </p:nvSpPr>
        <p:spPr>
          <a:xfrm>
            <a:off x="5855992" y="4714735"/>
            <a:ext cx="3166088" cy="94761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AE7026-0DF4-4429-83DC-CF61E9472FB2}"/>
              </a:ext>
            </a:extLst>
          </p:cNvPr>
          <p:cNvSpPr txBox="1"/>
          <p:nvPr/>
        </p:nvSpPr>
        <p:spPr>
          <a:xfrm>
            <a:off x="944880" y="4469490"/>
            <a:ext cx="506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系统支持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49C5FE-ABFD-4D04-AE8F-8CFF34F485DC}"/>
              </a:ext>
            </a:extLst>
          </p:cNvPr>
          <p:cNvSpPr txBox="1"/>
          <p:nvPr/>
        </p:nvSpPr>
        <p:spPr>
          <a:xfrm>
            <a:off x="2514545" y="33864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会员标签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F8828B4-B5F6-42BE-AE5E-792BF1C0CEEA}"/>
              </a:ext>
            </a:extLst>
          </p:cNvPr>
          <p:cNvSpPr txBox="1"/>
          <p:nvPr/>
        </p:nvSpPr>
        <p:spPr>
          <a:xfrm>
            <a:off x="3515369" y="33864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订单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635039-FC53-4D2E-AFA3-BF822AFC3CB2}"/>
              </a:ext>
            </a:extLst>
          </p:cNvPr>
          <p:cNvSpPr txBox="1"/>
          <p:nvPr/>
        </p:nvSpPr>
        <p:spPr>
          <a:xfrm>
            <a:off x="4165425" y="33864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商品签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BD6DEEE-D5FA-4AF7-93B1-DB7869F16357}"/>
              </a:ext>
            </a:extLst>
          </p:cNvPr>
          <p:cNvSpPr txBox="1"/>
          <p:nvPr/>
        </p:nvSpPr>
        <p:spPr>
          <a:xfrm>
            <a:off x="4059108" y="384498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商品关联疾病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7DC3F09-69B8-4000-8556-102A98A6828B}"/>
              </a:ext>
            </a:extLst>
          </p:cNvPr>
          <p:cNvSpPr txBox="1"/>
          <p:nvPr/>
        </p:nvSpPr>
        <p:spPr>
          <a:xfrm>
            <a:off x="2709012" y="384498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会员推进引擎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BBD0819-A4BF-481C-95E0-C45E1ADB474B}"/>
              </a:ext>
            </a:extLst>
          </p:cNvPr>
          <p:cNvSpPr txBox="1"/>
          <p:nvPr/>
        </p:nvSpPr>
        <p:spPr>
          <a:xfrm>
            <a:off x="6074076" y="33864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券系统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2FB098-6975-4D62-ABCE-682070A567F6}"/>
              </a:ext>
            </a:extLst>
          </p:cNvPr>
          <p:cNvSpPr txBox="1"/>
          <p:nvPr/>
        </p:nvSpPr>
        <p:spPr>
          <a:xfrm>
            <a:off x="6938299" y="33864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发券系统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02184C4-287F-4B81-96CE-442D67EFB13A}"/>
              </a:ext>
            </a:extLst>
          </p:cNvPr>
          <p:cNvSpPr txBox="1"/>
          <p:nvPr/>
        </p:nvSpPr>
        <p:spPr>
          <a:xfrm>
            <a:off x="7950909" y="33727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消息中心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FD5850-C5E4-4D2C-A791-71863F6EB364}"/>
              </a:ext>
            </a:extLst>
          </p:cNvPr>
          <p:cNvSpPr txBox="1"/>
          <p:nvPr/>
        </p:nvSpPr>
        <p:spPr>
          <a:xfrm>
            <a:off x="7877371" y="38449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会员系统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863D12-1D47-41B4-A364-E9C6D5DB7C28}"/>
              </a:ext>
            </a:extLst>
          </p:cNvPr>
          <p:cNvSpPr txBox="1"/>
          <p:nvPr/>
        </p:nvSpPr>
        <p:spPr>
          <a:xfrm>
            <a:off x="6484926" y="384497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会员营销系统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5771B3-ED61-443B-A99A-EB7D142595A2}"/>
              </a:ext>
            </a:extLst>
          </p:cNvPr>
          <p:cNvSpPr txBox="1"/>
          <p:nvPr/>
        </p:nvSpPr>
        <p:spPr>
          <a:xfrm>
            <a:off x="8130439" y="415991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。。。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30433D2-0DD8-477B-B065-03D6F9D39A89}"/>
              </a:ext>
            </a:extLst>
          </p:cNvPr>
          <p:cNvSpPr txBox="1"/>
          <p:nvPr/>
        </p:nvSpPr>
        <p:spPr>
          <a:xfrm>
            <a:off x="4529628" y="4112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。。。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9CA00EF-4E77-4ADC-A2E5-ACD21EFAC0A6}"/>
              </a:ext>
            </a:extLst>
          </p:cNvPr>
          <p:cNvSpPr/>
          <p:nvPr/>
        </p:nvSpPr>
        <p:spPr>
          <a:xfrm>
            <a:off x="1602497" y="2935330"/>
            <a:ext cx="8155135" cy="1248010"/>
          </a:xfrm>
          <a:prstGeom prst="rect">
            <a:avLst/>
          </a:prstGeom>
          <a:solidFill>
            <a:srgbClr val="91C2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5E389A-FE98-41FB-8C06-EA09AAD4DBE4}"/>
              </a:ext>
            </a:extLst>
          </p:cNvPr>
          <p:cNvSpPr txBox="1"/>
          <p:nvPr/>
        </p:nvSpPr>
        <p:spPr>
          <a:xfrm>
            <a:off x="955040" y="2890360"/>
            <a:ext cx="506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模型逻辑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1ADB4A2-EB23-4327-811F-1E0236A4116E}"/>
              </a:ext>
            </a:extLst>
          </p:cNvPr>
          <p:cNvSpPr txBox="1"/>
          <p:nvPr/>
        </p:nvSpPr>
        <p:spPr>
          <a:xfrm>
            <a:off x="2515837" y="1784256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新客消费</a:t>
            </a:r>
            <a:r>
              <a:rPr lang="en-US" altLang="zh-CN" sz="1400" dirty="0"/>
              <a:t>3</a:t>
            </a:r>
            <a:r>
              <a:rPr lang="zh-CN" altLang="en-US" sz="1400" dirty="0"/>
              <a:t>次模型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1BB8280-F174-40D6-863C-68BC5940F07B}"/>
              </a:ext>
            </a:extLst>
          </p:cNvPr>
          <p:cNvSpPr txBox="1"/>
          <p:nvPr/>
        </p:nvSpPr>
        <p:spPr>
          <a:xfrm>
            <a:off x="4060400" y="179188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沉睡会员唤醒模型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334D6C-35AA-49F2-91E0-213DACCFDBFD}"/>
              </a:ext>
            </a:extLst>
          </p:cNvPr>
          <p:cNvSpPr txBox="1"/>
          <p:nvPr/>
        </p:nvSpPr>
        <p:spPr>
          <a:xfrm>
            <a:off x="5770039" y="179188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忠诚会员维护模型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A2AF5EB-E744-4846-A802-CEC441FCD097}"/>
              </a:ext>
            </a:extLst>
          </p:cNvPr>
          <p:cNvSpPr txBox="1"/>
          <p:nvPr/>
        </p:nvSpPr>
        <p:spPr>
          <a:xfrm>
            <a:off x="7386464" y="22151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。。。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33DCCFB-8D19-44F3-886D-F27C57DC3FDF}"/>
              </a:ext>
            </a:extLst>
          </p:cNvPr>
          <p:cNvSpPr txBox="1"/>
          <p:nvPr/>
        </p:nvSpPr>
        <p:spPr>
          <a:xfrm>
            <a:off x="2525997" y="17702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会员标签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4474033-4903-4D89-B4E2-A0D774CE4D38}"/>
              </a:ext>
            </a:extLst>
          </p:cNvPr>
          <p:cNvSpPr txBox="1"/>
          <p:nvPr/>
        </p:nvSpPr>
        <p:spPr>
          <a:xfrm>
            <a:off x="3526821" y="17702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订单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D0FA976-1660-4A5B-AE80-67B9B645A41F}"/>
              </a:ext>
            </a:extLst>
          </p:cNvPr>
          <p:cNvSpPr txBox="1"/>
          <p:nvPr/>
        </p:nvSpPr>
        <p:spPr>
          <a:xfrm>
            <a:off x="4176877" y="17702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商品签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258F755-FA04-48A2-ABB9-FCD5297AE418}"/>
              </a:ext>
            </a:extLst>
          </p:cNvPr>
          <p:cNvSpPr txBox="1"/>
          <p:nvPr/>
        </p:nvSpPr>
        <p:spPr>
          <a:xfrm>
            <a:off x="4070560" y="234055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商品关联疾病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D814F29-C7D5-4233-B7B8-319D8351E30A}"/>
              </a:ext>
            </a:extLst>
          </p:cNvPr>
          <p:cNvSpPr txBox="1"/>
          <p:nvPr/>
        </p:nvSpPr>
        <p:spPr>
          <a:xfrm>
            <a:off x="2720464" y="234055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会员推进引擎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76B73D1-EC8D-4D47-9AEB-1367CD0E2602}"/>
              </a:ext>
            </a:extLst>
          </p:cNvPr>
          <p:cNvSpPr txBox="1"/>
          <p:nvPr/>
        </p:nvSpPr>
        <p:spPr>
          <a:xfrm>
            <a:off x="6085528" y="17702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券系统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432F7C3-A318-44ED-92F7-F403F687E997}"/>
              </a:ext>
            </a:extLst>
          </p:cNvPr>
          <p:cNvSpPr txBox="1"/>
          <p:nvPr/>
        </p:nvSpPr>
        <p:spPr>
          <a:xfrm>
            <a:off x="6949751" y="17702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发券系统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0BFC783-65CF-4EAE-A618-C9A73D8C0CDE}"/>
              </a:ext>
            </a:extLst>
          </p:cNvPr>
          <p:cNvSpPr txBox="1"/>
          <p:nvPr/>
        </p:nvSpPr>
        <p:spPr>
          <a:xfrm>
            <a:off x="7962361" y="17565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消息中心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E9C94C0-E105-474D-8EB0-69D5575547E3}"/>
              </a:ext>
            </a:extLst>
          </p:cNvPr>
          <p:cNvSpPr txBox="1"/>
          <p:nvPr/>
        </p:nvSpPr>
        <p:spPr>
          <a:xfrm>
            <a:off x="7888823" y="23405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会员系统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7555716-3C3F-4E30-99F0-8BC815548391}"/>
              </a:ext>
            </a:extLst>
          </p:cNvPr>
          <p:cNvSpPr txBox="1"/>
          <p:nvPr/>
        </p:nvSpPr>
        <p:spPr>
          <a:xfrm>
            <a:off x="6496378" y="23405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会员营销系统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9025E40-67B4-4DED-A8DC-8AFA7D2D0D49}"/>
              </a:ext>
            </a:extLst>
          </p:cNvPr>
          <p:cNvSpPr/>
          <p:nvPr/>
        </p:nvSpPr>
        <p:spPr>
          <a:xfrm>
            <a:off x="1613949" y="1430907"/>
            <a:ext cx="8155135" cy="12480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6DCB1B4-F40F-4F83-86FB-0AB7365862E5}"/>
              </a:ext>
            </a:extLst>
          </p:cNvPr>
          <p:cNvSpPr txBox="1"/>
          <p:nvPr/>
        </p:nvSpPr>
        <p:spPr>
          <a:xfrm>
            <a:off x="966492" y="1370947"/>
            <a:ext cx="506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交互界面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5F65327-1A4C-4378-A4B8-D8191ED99CA0}"/>
              </a:ext>
            </a:extLst>
          </p:cNvPr>
          <p:cNvSpPr txBox="1"/>
          <p:nvPr/>
        </p:nvSpPr>
        <p:spPr>
          <a:xfrm>
            <a:off x="2045645" y="3349200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新客消费</a:t>
            </a:r>
            <a:r>
              <a:rPr lang="en-US" altLang="zh-CN" sz="1400" dirty="0">
                <a:solidFill>
                  <a:schemeClr val="bg1"/>
                </a:solidFill>
              </a:rPr>
              <a:t>3</a:t>
            </a:r>
            <a:r>
              <a:rPr lang="zh-CN" altLang="en-US" sz="1400" dirty="0">
                <a:solidFill>
                  <a:schemeClr val="bg1"/>
                </a:solidFill>
              </a:rPr>
              <a:t>次模型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5426C6F-2E5F-4607-A912-5686EA06C668}"/>
              </a:ext>
            </a:extLst>
          </p:cNvPr>
          <p:cNvSpPr txBox="1"/>
          <p:nvPr/>
        </p:nvSpPr>
        <p:spPr>
          <a:xfrm>
            <a:off x="3590208" y="335683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沉睡会员唤醒模型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D2AD773-9E9E-42B2-AF92-A9AD9242672E}"/>
              </a:ext>
            </a:extLst>
          </p:cNvPr>
          <p:cNvSpPr txBox="1"/>
          <p:nvPr/>
        </p:nvSpPr>
        <p:spPr>
          <a:xfrm>
            <a:off x="5299847" y="335683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忠诚会员维护模型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4D6CB82-C7BA-4D12-ABDB-A0E547D30CD0}"/>
              </a:ext>
            </a:extLst>
          </p:cNvPr>
          <p:cNvSpPr txBox="1"/>
          <p:nvPr/>
        </p:nvSpPr>
        <p:spPr>
          <a:xfrm>
            <a:off x="7172734" y="337275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。。。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274529D-FDE0-41C1-8241-FCD2C56B7505}"/>
              </a:ext>
            </a:extLst>
          </p:cNvPr>
          <p:cNvSpPr txBox="1"/>
          <p:nvPr/>
        </p:nvSpPr>
        <p:spPr>
          <a:xfrm>
            <a:off x="2100592" y="47395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会员标签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10118E0-6313-4DC0-B382-776C5050DE05}"/>
              </a:ext>
            </a:extLst>
          </p:cNvPr>
          <p:cNvSpPr txBox="1"/>
          <p:nvPr/>
        </p:nvSpPr>
        <p:spPr>
          <a:xfrm>
            <a:off x="3101416" y="47395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订单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17F60CE-0C53-411B-9430-23EC59417184}"/>
              </a:ext>
            </a:extLst>
          </p:cNvPr>
          <p:cNvSpPr txBox="1"/>
          <p:nvPr/>
        </p:nvSpPr>
        <p:spPr>
          <a:xfrm>
            <a:off x="3751472" y="47394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商品标签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2D5C79F-B9DD-4336-B060-F09AE5CA087C}"/>
              </a:ext>
            </a:extLst>
          </p:cNvPr>
          <p:cNvSpPr txBox="1"/>
          <p:nvPr/>
        </p:nvSpPr>
        <p:spPr>
          <a:xfrm>
            <a:off x="3371819" y="504542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商品关联疾病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A8E6E15-3C1A-4C35-B422-CBA7CBDD1D0C}"/>
              </a:ext>
            </a:extLst>
          </p:cNvPr>
          <p:cNvSpPr txBox="1"/>
          <p:nvPr/>
        </p:nvSpPr>
        <p:spPr>
          <a:xfrm>
            <a:off x="2194956" y="504542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会员推荐引擎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27CCEC0-42E9-4A0A-9524-E211F4BE89AC}"/>
              </a:ext>
            </a:extLst>
          </p:cNvPr>
          <p:cNvSpPr txBox="1"/>
          <p:nvPr/>
        </p:nvSpPr>
        <p:spPr>
          <a:xfrm>
            <a:off x="3962636" y="52986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。。。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18B6E13-DA92-427F-83C3-6A51BA9D1A9A}"/>
              </a:ext>
            </a:extLst>
          </p:cNvPr>
          <p:cNvSpPr txBox="1"/>
          <p:nvPr/>
        </p:nvSpPr>
        <p:spPr>
          <a:xfrm>
            <a:off x="1675107" y="4568165"/>
            <a:ext cx="4608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大数据优势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AC8E2B-8846-4238-A4E5-CD4345DACE9A}"/>
              </a:ext>
            </a:extLst>
          </p:cNvPr>
          <p:cNvSpPr txBox="1"/>
          <p:nvPr/>
        </p:nvSpPr>
        <p:spPr>
          <a:xfrm>
            <a:off x="5404400" y="4459628"/>
            <a:ext cx="460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业务系统优势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907F8CC-2DEC-43E2-A4A8-20C254E61B8F}"/>
              </a:ext>
            </a:extLst>
          </p:cNvPr>
          <p:cNvSpPr txBox="1"/>
          <p:nvPr/>
        </p:nvSpPr>
        <p:spPr>
          <a:xfrm>
            <a:off x="5846008" y="47439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券系统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09E3E03-9058-41C6-87C3-DB7B046C79DD}"/>
              </a:ext>
            </a:extLst>
          </p:cNvPr>
          <p:cNvSpPr txBox="1"/>
          <p:nvPr/>
        </p:nvSpPr>
        <p:spPr>
          <a:xfrm>
            <a:off x="6710231" y="47438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发券系统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1142635-7448-4243-B020-3752A93619D2}"/>
              </a:ext>
            </a:extLst>
          </p:cNvPr>
          <p:cNvSpPr txBox="1"/>
          <p:nvPr/>
        </p:nvSpPr>
        <p:spPr>
          <a:xfrm>
            <a:off x="7722841" y="47302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消息中心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BDBFA1D-9597-4F1E-99BC-3BB93DE26AA3}"/>
              </a:ext>
            </a:extLst>
          </p:cNvPr>
          <p:cNvSpPr txBox="1"/>
          <p:nvPr/>
        </p:nvSpPr>
        <p:spPr>
          <a:xfrm>
            <a:off x="6123402" y="50745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会员系统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70AEF38-E8BE-4F1B-9427-0CE19B52C690}"/>
              </a:ext>
            </a:extLst>
          </p:cNvPr>
          <p:cNvSpPr txBox="1"/>
          <p:nvPr/>
        </p:nvSpPr>
        <p:spPr>
          <a:xfrm>
            <a:off x="7879949" y="52832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。。。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34D271D-E3B2-40C1-B237-CC3430B4D900}"/>
              </a:ext>
            </a:extLst>
          </p:cNvPr>
          <p:cNvSpPr txBox="1"/>
          <p:nvPr/>
        </p:nvSpPr>
        <p:spPr>
          <a:xfrm>
            <a:off x="1957735" y="185683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精准营销建模系统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31D6892-3468-4BE7-A9B9-FE295A03996F}"/>
              </a:ext>
            </a:extLst>
          </p:cNvPr>
          <p:cNvSpPr txBox="1"/>
          <p:nvPr/>
        </p:nvSpPr>
        <p:spPr>
          <a:xfrm>
            <a:off x="3652484" y="187677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模型效果系统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19B1281-6121-4D1F-9A1D-808DA3CE4684}"/>
              </a:ext>
            </a:extLst>
          </p:cNvPr>
          <p:cNvSpPr txBox="1"/>
          <p:nvPr/>
        </p:nvSpPr>
        <p:spPr>
          <a:xfrm>
            <a:off x="4994268" y="189085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模型控制系统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D379693-459D-4617-B1E8-8A85B6D86306}"/>
              </a:ext>
            </a:extLst>
          </p:cNvPr>
          <p:cNvSpPr txBox="1"/>
          <p:nvPr/>
        </p:nvSpPr>
        <p:spPr>
          <a:xfrm>
            <a:off x="6677881" y="18608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。。。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9ED461B-229A-405C-A76B-7D32ADDF5B7D}"/>
              </a:ext>
            </a:extLst>
          </p:cNvPr>
          <p:cNvSpPr txBox="1"/>
          <p:nvPr/>
        </p:nvSpPr>
        <p:spPr>
          <a:xfrm>
            <a:off x="7026213" y="50793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任务系统</a:t>
            </a:r>
          </a:p>
        </p:txBody>
      </p:sp>
    </p:spTree>
    <p:extLst>
      <p:ext uri="{BB962C8B-B14F-4D97-AF65-F5344CB8AC3E}">
        <p14:creationId xmlns:p14="http://schemas.microsoft.com/office/powerpoint/2010/main" val="123500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系统架构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精准营销流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11</a:t>
            </a:fld>
            <a:endParaRPr lang="zh-HK" altLang="en-US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EAF2E21-0643-4B58-922B-F96B201A5EBD}"/>
              </a:ext>
            </a:extLst>
          </p:cNvPr>
          <p:cNvSpPr txBox="1"/>
          <p:nvPr/>
        </p:nvSpPr>
        <p:spPr>
          <a:xfrm>
            <a:off x="466724" y="5111473"/>
            <a:ext cx="309880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会员标签准备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C7C6DF5-C1F2-4806-82F2-2FA2B51611DA}"/>
              </a:ext>
            </a:extLst>
          </p:cNvPr>
          <p:cNvSpPr txBox="1"/>
          <p:nvPr/>
        </p:nvSpPr>
        <p:spPr>
          <a:xfrm>
            <a:off x="466722" y="4538277"/>
            <a:ext cx="309880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模型数据逻辑计算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ABCA7A-60AE-438C-B1AD-27A3F05DB6B9}"/>
              </a:ext>
            </a:extLst>
          </p:cNvPr>
          <p:cNvSpPr txBox="1"/>
          <p:nvPr/>
        </p:nvSpPr>
        <p:spPr>
          <a:xfrm>
            <a:off x="466723" y="3391889"/>
            <a:ext cx="30988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得到会员干预标签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F5E4E20-ABB9-4C87-AD0F-F55D8B686AA0}"/>
              </a:ext>
            </a:extLst>
          </p:cNvPr>
          <p:cNvSpPr txBox="1"/>
          <p:nvPr/>
        </p:nvSpPr>
        <p:spPr>
          <a:xfrm>
            <a:off x="466723" y="3965083"/>
            <a:ext cx="30988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en-US" dirty="0">
                <a:solidFill>
                  <a:schemeClr val="bg1"/>
                </a:solidFill>
              </a:rPr>
              <a:t>会员分流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011532-2889-4F4C-81D4-6FA567981266}"/>
              </a:ext>
            </a:extLst>
          </p:cNvPr>
          <p:cNvSpPr txBox="1"/>
          <p:nvPr/>
        </p:nvSpPr>
        <p:spPr>
          <a:xfrm>
            <a:off x="466723" y="2818695"/>
            <a:ext cx="309880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匹配动作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CED6A22-C8A3-4E70-B26A-4F55DA496973}"/>
              </a:ext>
            </a:extLst>
          </p:cNvPr>
          <p:cNvSpPr txBox="1"/>
          <p:nvPr/>
        </p:nvSpPr>
        <p:spPr>
          <a:xfrm>
            <a:off x="476883" y="2245501"/>
            <a:ext cx="309880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触发动作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FD6F96D-15C8-49E7-B6EC-30CF176E59B3}"/>
              </a:ext>
            </a:extLst>
          </p:cNvPr>
          <p:cNvSpPr txBox="1"/>
          <p:nvPr/>
        </p:nvSpPr>
        <p:spPr>
          <a:xfrm>
            <a:off x="487043" y="1672307"/>
            <a:ext cx="309880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评估效果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A9C7BC1-DDBC-40AE-94AC-A95E7BF9C3F6}"/>
              </a:ext>
            </a:extLst>
          </p:cNvPr>
          <p:cNvSpPr txBox="1"/>
          <p:nvPr/>
        </p:nvSpPr>
        <p:spPr>
          <a:xfrm>
            <a:off x="3829683" y="5106865"/>
            <a:ext cx="5334002" cy="369332"/>
          </a:xfrm>
          <a:prstGeom prst="rect">
            <a:avLst/>
          </a:prstGeom>
          <a:solidFill>
            <a:srgbClr val="8CC94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会员疾病标签、生命周期、精准营销模型标签等 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0E20169-C0A8-4F8A-BDD3-FBFA417BED39}"/>
              </a:ext>
            </a:extLst>
          </p:cNvPr>
          <p:cNvSpPr txBox="1"/>
          <p:nvPr/>
        </p:nvSpPr>
        <p:spPr>
          <a:xfrm>
            <a:off x="3829683" y="4534437"/>
            <a:ext cx="5334002" cy="369332"/>
          </a:xfrm>
          <a:prstGeom prst="rect">
            <a:avLst/>
          </a:prstGeom>
          <a:solidFill>
            <a:srgbClr val="8CC94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精准营销具体数据逻辑模型计算 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E6D581-848E-4060-BBD8-94B4BA56D91D}"/>
              </a:ext>
            </a:extLst>
          </p:cNvPr>
          <p:cNvSpPr txBox="1"/>
          <p:nvPr/>
        </p:nvSpPr>
        <p:spPr>
          <a:xfrm>
            <a:off x="3829683" y="3962011"/>
            <a:ext cx="5334002" cy="369332"/>
          </a:xfrm>
          <a:prstGeom prst="rect">
            <a:avLst/>
          </a:prstGeom>
          <a:solidFill>
            <a:srgbClr val="8CC94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模型符合条件干预人群分流 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46C9314-550C-4FE1-8B8B-74D5BAFFD25E}"/>
              </a:ext>
            </a:extLst>
          </p:cNvPr>
          <p:cNvSpPr txBox="1"/>
          <p:nvPr/>
        </p:nvSpPr>
        <p:spPr>
          <a:xfrm>
            <a:off x="3829683" y="3389585"/>
            <a:ext cx="5334002" cy="369332"/>
          </a:xfrm>
          <a:prstGeom prst="rect">
            <a:avLst/>
          </a:prstGeom>
          <a:solidFill>
            <a:srgbClr val="8CC94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会员要具体做什么，比如需要发券，或者发红包 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E068988-549B-4ABC-8362-80EA8546C6B4}"/>
              </a:ext>
            </a:extLst>
          </p:cNvPr>
          <p:cNvSpPr txBox="1"/>
          <p:nvPr/>
        </p:nvSpPr>
        <p:spPr>
          <a:xfrm>
            <a:off x="3829683" y="2817159"/>
            <a:ext cx="5334002" cy="369332"/>
          </a:xfrm>
          <a:prstGeom prst="rect">
            <a:avLst/>
          </a:prstGeom>
          <a:solidFill>
            <a:srgbClr val="8CC94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匹配得到具体动作 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868A16-2195-4786-AFFF-DE70BF7CDB6E}"/>
              </a:ext>
            </a:extLst>
          </p:cNvPr>
          <p:cNvSpPr txBox="1"/>
          <p:nvPr/>
        </p:nvSpPr>
        <p:spPr>
          <a:xfrm>
            <a:off x="3829683" y="2244733"/>
            <a:ext cx="5334002" cy="369332"/>
          </a:xfrm>
          <a:prstGeom prst="rect">
            <a:avLst/>
          </a:prstGeom>
          <a:solidFill>
            <a:srgbClr val="8CC94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发红包、发券、发短信、分发到任务系统 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4198E8-A634-49A2-8AA5-873C32178030}"/>
              </a:ext>
            </a:extLst>
          </p:cNvPr>
          <p:cNvSpPr txBox="1"/>
          <p:nvPr/>
        </p:nvSpPr>
        <p:spPr>
          <a:xfrm>
            <a:off x="3829683" y="1672307"/>
            <a:ext cx="5334002" cy="369332"/>
          </a:xfrm>
          <a:prstGeom prst="rect">
            <a:avLst/>
          </a:prstGeom>
          <a:solidFill>
            <a:srgbClr val="8CC94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跟进具体模型具体评估效果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9003E15A-31D0-40FB-ADDA-025874645FFF}"/>
              </a:ext>
            </a:extLst>
          </p:cNvPr>
          <p:cNvSpPr/>
          <p:nvPr/>
        </p:nvSpPr>
        <p:spPr>
          <a:xfrm>
            <a:off x="1828165" y="4934884"/>
            <a:ext cx="193040" cy="161821"/>
          </a:xfrm>
          <a:prstGeom prst="upArrow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8FAADC"/>
                </a:solidFill>
              </a:ln>
              <a:solidFill>
                <a:srgbClr val="8FAADC"/>
              </a:solidFill>
            </a:endParaRPr>
          </a:p>
        </p:txBody>
      </p:sp>
      <p:sp>
        <p:nvSpPr>
          <p:cNvPr id="44" name="箭头: 上 43">
            <a:extLst>
              <a:ext uri="{FF2B5EF4-FFF2-40B4-BE49-F238E27FC236}">
                <a16:creationId xmlns:a16="http://schemas.microsoft.com/office/drawing/2014/main" id="{ED10A55C-7602-4D7F-BFA8-1AF31626532F}"/>
              </a:ext>
            </a:extLst>
          </p:cNvPr>
          <p:cNvSpPr/>
          <p:nvPr/>
        </p:nvSpPr>
        <p:spPr>
          <a:xfrm>
            <a:off x="1828165" y="4365924"/>
            <a:ext cx="193040" cy="161821"/>
          </a:xfrm>
          <a:prstGeom prst="upArrow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8FAADC"/>
                </a:solidFill>
              </a:ln>
              <a:solidFill>
                <a:srgbClr val="8FAADC"/>
              </a:solidFill>
            </a:endParaRPr>
          </a:p>
        </p:txBody>
      </p:sp>
      <p:sp>
        <p:nvSpPr>
          <p:cNvPr id="45" name="箭头: 上 44">
            <a:extLst>
              <a:ext uri="{FF2B5EF4-FFF2-40B4-BE49-F238E27FC236}">
                <a16:creationId xmlns:a16="http://schemas.microsoft.com/office/drawing/2014/main" id="{1B6A8FE5-F3FC-460B-BCF8-386EAE1E654C}"/>
              </a:ext>
            </a:extLst>
          </p:cNvPr>
          <p:cNvSpPr/>
          <p:nvPr/>
        </p:nvSpPr>
        <p:spPr>
          <a:xfrm>
            <a:off x="1828165" y="3786804"/>
            <a:ext cx="193040" cy="161821"/>
          </a:xfrm>
          <a:prstGeom prst="upArrow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8FAADC"/>
                </a:solidFill>
              </a:ln>
              <a:solidFill>
                <a:srgbClr val="8FAADC"/>
              </a:solidFill>
            </a:endParaRPr>
          </a:p>
        </p:txBody>
      </p:sp>
      <p:sp>
        <p:nvSpPr>
          <p:cNvPr id="46" name="箭头: 上 45">
            <a:extLst>
              <a:ext uri="{FF2B5EF4-FFF2-40B4-BE49-F238E27FC236}">
                <a16:creationId xmlns:a16="http://schemas.microsoft.com/office/drawing/2014/main" id="{394C12EB-ED63-40A1-BCAC-A0EE5B080453}"/>
              </a:ext>
            </a:extLst>
          </p:cNvPr>
          <p:cNvSpPr/>
          <p:nvPr/>
        </p:nvSpPr>
        <p:spPr>
          <a:xfrm>
            <a:off x="1828165" y="3217844"/>
            <a:ext cx="193040" cy="161821"/>
          </a:xfrm>
          <a:prstGeom prst="upArrow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8FAADC"/>
                </a:solidFill>
              </a:ln>
              <a:solidFill>
                <a:srgbClr val="8FAADC"/>
              </a:solidFill>
            </a:endParaRPr>
          </a:p>
        </p:txBody>
      </p:sp>
      <p:sp>
        <p:nvSpPr>
          <p:cNvPr id="47" name="箭头: 上 46">
            <a:extLst>
              <a:ext uri="{FF2B5EF4-FFF2-40B4-BE49-F238E27FC236}">
                <a16:creationId xmlns:a16="http://schemas.microsoft.com/office/drawing/2014/main" id="{95A6518A-DF32-45D5-B0EF-27D51249EAD5}"/>
              </a:ext>
            </a:extLst>
          </p:cNvPr>
          <p:cNvSpPr/>
          <p:nvPr/>
        </p:nvSpPr>
        <p:spPr>
          <a:xfrm>
            <a:off x="1828165" y="2638724"/>
            <a:ext cx="193040" cy="161821"/>
          </a:xfrm>
          <a:prstGeom prst="upArrow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8FAADC"/>
                </a:solidFill>
              </a:ln>
              <a:solidFill>
                <a:srgbClr val="8FAADC"/>
              </a:solidFill>
            </a:endParaRPr>
          </a:p>
        </p:txBody>
      </p:sp>
      <p:sp>
        <p:nvSpPr>
          <p:cNvPr id="48" name="箭头: 上 47">
            <a:extLst>
              <a:ext uri="{FF2B5EF4-FFF2-40B4-BE49-F238E27FC236}">
                <a16:creationId xmlns:a16="http://schemas.microsoft.com/office/drawing/2014/main" id="{15E76406-E0E7-4780-810E-BB980BD3E56B}"/>
              </a:ext>
            </a:extLst>
          </p:cNvPr>
          <p:cNvSpPr/>
          <p:nvPr/>
        </p:nvSpPr>
        <p:spPr>
          <a:xfrm>
            <a:off x="1828165" y="2069764"/>
            <a:ext cx="193040" cy="161821"/>
          </a:xfrm>
          <a:prstGeom prst="upArrow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8FAADC"/>
                </a:solidFill>
              </a:ln>
              <a:solidFill>
                <a:srgbClr val="8FAADC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68C7EF-D381-4185-9F64-57B6F54C0B30}"/>
              </a:ext>
            </a:extLst>
          </p:cNvPr>
          <p:cNvSpPr/>
          <p:nvPr/>
        </p:nvSpPr>
        <p:spPr>
          <a:xfrm>
            <a:off x="233045" y="4453569"/>
            <a:ext cx="9078916" cy="121507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FD0798-2EE9-4840-9E56-36927432C853}"/>
              </a:ext>
            </a:extLst>
          </p:cNvPr>
          <p:cNvSpPr txBox="1"/>
          <p:nvPr/>
        </p:nvSpPr>
        <p:spPr>
          <a:xfrm>
            <a:off x="9478645" y="4307241"/>
            <a:ext cx="404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大数据部门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1AB2F85-AE24-4130-A028-A433A8C2DE8D}"/>
              </a:ext>
            </a:extLst>
          </p:cNvPr>
          <p:cNvSpPr txBox="1"/>
          <p:nvPr/>
        </p:nvSpPr>
        <p:spPr>
          <a:xfrm>
            <a:off x="9407522" y="1672307"/>
            <a:ext cx="243236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效果评估及追踪机制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5BB184-3BEF-43C3-B2E1-26FA0FD8BB65}"/>
              </a:ext>
            </a:extLst>
          </p:cNvPr>
          <p:cNvSpPr txBox="1"/>
          <p:nvPr/>
        </p:nvSpPr>
        <p:spPr>
          <a:xfrm>
            <a:off x="9407523" y="2244733"/>
            <a:ext cx="243236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管控协调机制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315A98-5076-4E6A-8444-E2B0CE1EF23D}"/>
              </a:ext>
            </a:extLst>
          </p:cNvPr>
          <p:cNvSpPr txBox="1"/>
          <p:nvPr/>
        </p:nvSpPr>
        <p:spPr>
          <a:xfrm>
            <a:off x="9407523" y="2806863"/>
            <a:ext cx="243236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匹配机制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F766924-C199-4FE9-8422-638C8CB6CC33}"/>
              </a:ext>
            </a:extLst>
          </p:cNvPr>
          <p:cNvSpPr txBox="1"/>
          <p:nvPr/>
        </p:nvSpPr>
        <p:spPr>
          <a:xfrm>
            <a:off x="9407523" y="3958547"/>
            <a:ext cx="243236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分流机制</a:t>
            </a:r>
          </a:p>
        </p:txBody>
      </p:sp>
    </p:spTree>
    <p:extLst>
      <p:ext uri="{BB962C8B-B14F-4D97-AF65-F5344CB8AC3E}">
        <p14:creationId xmlns:p14="http://schemas.microsoft.com/office/powerpoint/2010/main" val="51949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</a:t>
            </a:fld>
            <a:endParaRPr lang="zh-HK" altLang="en-US" sz="1400" dirty="0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E238B11A-6B7C-4C7D-8BF9-6E8C24E52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4" y="1829429"/>
            <a:ext cx="2048255" cy="475888"/>
          </a:xfrm>
          <a:prstGeom prst="rect">
            <a:avLst/>
          </a:prstGeom>
          <a:solidFill>
            <a:srgbClr val="7BC143"/>
          </a:solidFill>
          <a:ln w="19050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1219170"/>
            <a:r>
              <a:rPr lang="zh-CN" altLang="en-US" sz="1867" dirty="0">
                <a:solidFill>
                  <a:srgbClr val="FFFFFF"/>
                </a:solidFill>
              </a:rPr>
              <a:t>一、概念</a:t>
            </a:r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2470EFE3-4081-46BA-A47F-AC805ABFE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3" y="2645142"/>
            <a:ext cx="2048255" cy="475888"/>
          </a:xfrm>
          <a:prstGeom prst="rect">
            <a:avLst/>
          </a:prstGeom>
          <a:solidFill>
            <a:srgbClr val="7BC143"/>
          </a:solidFill>
          <a:ln w="19050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1219170"/>
            <a:r>
              <a:rPr lang="zh-CN" altLang="en-US" sz="1867" dirty="0">
                <a:solidFill>
                  <a:srgbClr val="FFFFFF"/>
                </a:solidFill>
              </a:rPr>
              <a:t>二、内容</a:t>
            </a:r>
            <a:endParaRPr lang="en-US" sz="1867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3</a:t>
            </a:fld>
            <a:endParaRPr lang="zh-HK" altLang="en-US" sz="1400" dirty="0"/>
          </a:p>
        </p:txBody>
      </p:sp>
      <p:sp>
        <p:nvSpPr>
          <p:cNvPr id="161" name="Title 4"/>
          <p:cNvSpPr txBox="1"/>
          <p:nvPr/>
        </p:nvSpPr>
        <p:spPr>
          <a:xfrm>
            <a:off x="751501" y="1015647"/>
            <a:ext cx="10635882" cy="4156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1A1660-4D69-4341-9AD3-EB9B11E8919A}"/>
              </a:ext>
            </a:extLst>
          </p:cNvPr>
          <p:cNvSpPr txBox="1"/>
          <p:nvPr/>
        </p:nvSpPr>
        <p:spPr>
          <a:xfrm>
            <a:off x="2256154" y="2059600"/>
            <a:ext cx="5394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精准营销就是在精准定位的基础上，依托现代信息技术手段建立个性化的顾客沟通服务体系，实现企业可度量的低成本扩张之路</a:t>
            </a:r>
          </a:p>
        </p:txBody>
      </p:sp>
    </p:spTree>
    <p:extLst>
      <p:ext uri="{BB962C8B-B14F-4D97-AF65-F5344CB8AC3E}">
        <p14:creationId xmlns:p14="http://schemas.microsoft.com/office/powerpoint/2010/main" val="74992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4</a:t>
            </a:fld>
            <a:endParaRPr lang="zh-HK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1A1660-4D69-4341-9AD3-EB9B11E8919A}"/>
              </a:ext>
            </a:extLst>
          </p:cNvPr>
          <p:cNvSpPr txBox="1"/>
          <p:nvPr/>
        </p:nvSpPr>
        <p:spPr>
          <a:xfrm>
            <a:off x="1695450" y="1907199"/>
            <a:ext cx="78729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dirty="0"/>
              <a:t>快速提升新会员对公司感知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dirty="0"/>
              <a:t>尽最大可能挽回流失期会员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dirty="0"/>
              <a:t>增强老会员粘性，锁定老会员尽量使其所有药品均在益丰购买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dirty="0"/>
              <a:t>针对特定场景（如新型冠状病毒突发场景），</a:t>
            </a:r>
            <a:r>
              <a:rPr lang="en-US" altLang="zh-CN" sz="3200" dirty="0"/>
              <a:t>3</a:t>
            </a:r>
            <a:r>
              <a:rPr lang="zh-CN" altLang="en-US" sz="3200" dirty="0"/>
              <a:t>天内快速建立模型与会员形成互动，提升会员好感度</a:t>
            </a:r>
          </a:p>
          <a:p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7475E9-A4B1-4D3E-9D5E-D651AAE80694}"/>
              </a:ext>
            </a:extLst>
          </p:cNvPr>
          <p:cNvSpPr txBox="1"/>
          <p:nvPr/>
        </p:nvSpPr>
        <p:spPr>
          <a:xfrm>
            <a:off x="447675" y="1228725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为什么做沿着生命周期的精准营销？</a:t>
            </a:r>
          </a:p>
        </p:txBody>
      </p:sp>
    </p:spTree>
    <p:extLst>
      <p:ext uri="{BB962C8B-B14F-4D97-AF65-F5344CB8AC3E}">
        <p14:creationId xmlns:p14="http://schemas.microsoft.com/office/powerpoint/2010/main" val="268088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5</a:t>
            </a:fld>
            <a:endParaRPr lang="zh-HK" altLang="en-US" sz="1400" dirty="0"/>
          </a:p>
        </p:txBody>
      </p:sp>
      <p:sp>
        <p:nvSpPr>
          <p:cNvPr id="161" name="Title 4"/>
          <p:cNvSpPr txBox="1"/>
          <p:nvPr/>
        </p:nvSpPr>
        <p:spPr>
          <a:xfrm>
            <a:off x="751501" y="1015647"/>
            <a:ext cx="10635882" cy="4156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49CD794F-0123-4EB7-80D6-19BD19F713C1}"/>
              </a:ext>
            </a:extLst>
          </p:cNvPr>
          <p:cNvSpPr>
            <a:spLocks noEditPoints="1"/>
          </p:cNvSpPr>
          <p:nvPr/>
        </p:nvSpPr>
        <p:spPr bwMode="auto">
          <a:xfrm>
            <a:off x="1732184" y="1988091"/>
            <a:ext cx="3743921" cy="3200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2" rIns="121905" bIns="60952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1707">
              <a:solidFill>
                <a:srgbClr val="373843"/>
              </a:solidFill>
              <a:ea typeface="方正兰亭超细黑简体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08F5490-1BDD-451D-B4CA-58E26511BC37}"/>
              </a:ext>
            </a:extLst>
          </p:cNvPr>
          <p:cNvSpPr>
            <a:spLocks noEditPoints="1"/>
          </p:cNvSpPr>
          <p:nvPr/>
        </p:nvSpPr>
        <p:spPr bwMode="auto">
          <a:xfrm>
            <a:off x="2750174" y="2432536"/>
            <a:ext cx="2725929" cy="2331749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rgbClr val="8CC94C"/>
          </a:solidFill>
          <a:ln w="9525">
            <a:noFill/>
            <a:round/>
            <a:headEnd/>
            <a:tailEnd/>
          </a:ln>
        </p:spPr>
        <p:txBody>
          <a:bodyPr vert="horz" wrap="square" lIns="121905" tIns="60952" rIns="121905" bIns="60952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1707">
              <a:solidFill>
                <a:srgbClr val="373843"/>
              </a:solidFill>
              <a:ea typeface="方正兰亭超细黑简体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8BC93C-570F-444C-AD2B-185C97F32F89}"/>
              </a:ext>
            </a:extLst>
          </p:cNvPr>
          <p:cNvGrpSpPr/>
          <p:nvPr/>
        </p:nvGrpSpPr>
        <p:grpSpPr>
          <a:xfrm>
            <a:off x="3370279" y="1967455"/>
            <a:ext cx="2035983" cy="61904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B6674E93-37FF-4300-927D-BA7F6CE82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2" rIns="121905" bIns="60952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0508A5AB-4C07-4E6B-A4DD-04B555AB9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2" rIns="121905" bIns="60952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1E30C6-5E42-48CE-ADB5-1311C36EF5C2}"/>
              </a:ext>
            </a:extLst>
          </p:cNvPr>
          <p:cNvGrpSpPr/>
          <p:nvPr/>
        </p:nvGrpSpPr>
        <p:grpSpPr>
          <a:xfrm>
            <a:off x="5118431" y="2992852"/>
            <a:ext cx="1815877" cy="61904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C379DA25-D87D-4D17-A529-DFC3E996B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2" rIns="121905" bIns="60952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6BD4D760-3339-4EA4-9AD7-1C61FE983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2" rIns="121905" bIns="60952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EFFAFB7-D95E-4717-BDA8-A4AD03056F8F}"/>
              </a:ext>
            </a:extLst>
          </p:cNvPr>
          <p:cNvGrpSpPr/>
          <p:nvPr/>
        </p:nvGrpSpPr>
        <p:grpSpPr>
          <a:xfrm>
            <a:off x="5763939" y="4503966"/>
            <a:ext cx="675133" cy="63492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09EB7B32-BDCE-4362-ABB8-2B07472C4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2" rIns="121905" bIns="60952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  <p:sp>
          <p:nvSpPr>
            <p:cNvPr id="22" name="Oval 13">
              <a:extLst>
                <a:ext uri="{FF2B5EF4-FFF2-40B4-BE49-F238E27FC236}">
                  <a16:creationId xmlns:a16="http://schemas.microsoft.com/office/drawing/2014/main" id="{D811ED04-C868-457B-B580-425193567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2" rIns="121905" bIns="60952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</p:grpSp>
      <p:sp>
        <p:nvSpPr>
          <p:cNvPr id="23" name="Freeform 7">
            <a:extLst>
              <a:ext uri="{FF2B5EF4-FFF2-40B4-BE49-F238E27FC236}">
                <a16:creationId xmlns:a16="http://schemas.microsoft.com/office/drawing/2014/main" id="{23CE4170-431C-4B50-B9A7-843C69D12C28}"/>
              </a:ext>
            </a:extLst>
          </p:cNvPr>
          <p:cNvSpPr>
            <a:spLocks noEditPoints="1"/>
          </p:cNvSpPr>
          <p:nvPr/>
        </p:nvSpPr>
        <p:spPr bwMode="auto">
          <a:xfrm>
            <a:off x="3915256" y="3075395"/>
            <a:ext cx="2091009" cy="1688892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2" rIns="121905" bIns="60952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1707">
              <a:solidFill>
                <a:srgbClr val="373843"/>
              </a:solidFill>
              <a:ea typeface="方正兰亭超细黑简体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EEE1433-9DBA-4CDD-A3EB-5C903F260474}"/>
              </a:ext>
            </a:extLst>
          </p:cNvPr>
          <p:cNvCxnSpPr/>
          <p:nvPr/>
        </p:nvCxnSpPr>
        <p:spPr>
          <a:xfrm>
            <a:off x="6993733" y="1567411"/>
            <a:ext cx="0" cy="681555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FD7CE04-7B4C-413F-B39D-6BABA663EE05}"/>
              </a:ext>
            </a:extLst>
          </p:cNvPr>
          <p:cNvSpPr txBox="1"/>
          <p:nvPr/>
        </p:nvSpPr>
        <p:spPr>
          <a:xfrm>
            <a:off x="7281565" y="1643938"/>
            <a:ext cx="2876392" cy="4425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>
              <a:defRPr/>
            </a:pPr>
            <a:r>
              <a:rPr lang="zh-CN" altLang="en-US" sz="2276" b="1" dirty="0">
                <a:solidFill>
                  <a:srgbClr val="373843">
                    <a:lumMod val="65000"/>
                    <a:lumOff val="35000"/>
                  </a:srgbClr>
                </a:solidFill>
                <a:latin typeface="Franklin Gothic Book" panose="020B0503020102020204" pitchFamily="34" charset="0"/>
                <a:ea typeface="方正兰亭超细黑简体"/>
              </a:rPr>
              <a:t>定位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E91BE19-E52B-4F05-B888-D89C5B44D734}"/>
              </a:ext>
            </a:extLst>
          </p:cNvPr>
          <p:cNvGrpSpPr/>
          <p:nvPr/>
        </p:nvGrpSpPr>
        <p:grpSpPr>
          <a:xfrm>
            <a:off x="6233325" y="1644330"/>
            <a:ext cx="527716" cy="527716"/>
            <a:chOff x="5747657" y="2305619"/>
            <a:chExt cx="556576" cy="556576"/>
          </a:xfrm>
        </p:grpSpPr>
        <p:sp>
          <p:nvSpPr>
            <p:cNvPr id="28" name="椭圆 26">
              <a:extLst>
                <a:ext uri="{FF2B5EF4-FFF2-40B4-BE49-F238E27FC236}">
                  <a16:creationId xmlns:a16="http://schemas.microsoft.com/office/drawing/2014/main" id="{9837C763-2473-4FC7-87E9-29F79B0E47A8}"/>
                </a:ext>
              </a:extLst>
            </p:cNvPr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30000"/>
                </a:lnSpc>
                <a:defRPr/>
              </a:pPr>
              <a:endParaRPr lang="en-US" sz="1137" kern="0">
                <a:solidFill>
                  <a:srgbClr val="37384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燕尾形 6">
              <a:extLst>
                <a:ext uri="{FF2B5EF4-FFF2-40B4-BE49-F238E27FC236}">
                  <a16:creationId xmlns:a16="http://schemas.microsoft.com/office/drawing/2014/main" id="{BEAFE832-C7EB-4D31-8FE9-CA8A30E5703D}"/>
                </a:ext>
              </a:extLst>
            </p:cNvPr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FB7B254-A69D-4ECC-910D-429E3F3E48C2}"/>
              </a:ext>
            </a:extLst>
          </p:cNvPr>
          <p:cNvCxnSpPr/>
          <p:nvPr/>
        </p:nvCxnSpPr>
        <p:spPr>
          <a:xfrm>
            <a:off x="7447868" y="4195893"/>
            <a:ext cx="0" cy="681555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A0A589A-9CFB-461C-B99F-D6C922998CDF}"/>
              </a:ext>
            </a:extLst>
          </p:cNvPr>
          <p:cNvSpPr txBox="1"/>
          <p:nvPr/>
        </p:nvSpPr>
        <p:spPr>
          <a:xfrm>
            <a:off x="7610216" y="4272813"/>
            <a:ext cx="2876392" cy="4425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>
              <a:defRPr/>
            </a:pPr>
            <a:r>
              <a:rPr lang="zh-CN" altLang="en-US" sz="2276" b="1" dirty="0">
                <a:solidFill>
                  <a:srgbClr val="373843">
                    <a:lumMod val="65000"/>
                    <a:lumOff val="35000"/>
                  </a:srgbClr>
                </a:solidFill>
                <a:latin typeface="Franklin Gothic Book" panose="020B0503020102020204" pitchFamily="34" charset="0"/>
                <a:ea typeface="方正兰亭超细黑简体"/>
              </a:rPr>
              <a:t>系统架构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2F2ED8A-56DB-4C80-B69D-6782ED47AF34}"/>
              </a:ext>
            </a:extLst>
          </p:cNvPr>
          <p:cNvGrpSpPr/>
          <p:nvPr/>
        </p:nvGrpSpPr>
        <p:grpSpPr>
          <a:xfrm>
            <a:off x="6687461" y="4272813"/>
            <a:ext cx="527716" cy="527716"/>
            <a:chOff x="5747657" y="2305619"/>
            <a:chExt cx="556576" cy="556576"/>
          </a:xfrm>
        </p:grpSpPr>
        <p:sp>
          <p:nvSpPr>
            <p:cNvPr id="34" name="椭圆 26">
              <a:extLst>
                <a:ext uri="{FF2B5EF4-FFF2-40B4-BE49-F238E27FC236}">
                  <a16:creationId xmlns:a16="http://schemas.microsoft.com/office/drawing/2014/main" id="{58963ECF-B7BC-40EA-9DEA-2A29D5AA3AEF}"/>
                </a:ext>
              </a:extLst>
            </p:cNvPr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30000"/>
                </a:lnSpc>
                <a:defRPr/>
              </a:pPr>
              <a:endParaRPr lang="en-US" sz="1137" kern="0">
                <a:solidFill>
                  <a:srgbClr val="37384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燕尾形 52">
              <a:extLst>
                <a:ext uri="{FF2B5EF4-FFF2-40B4-BE49-F238E27FC236}">
                  <a16:creationId xmlns:a16="http://schemas.microsoft.com/office/drawing/2014/main" id="{6B77F382-8A1A-4CEF-B97A-28D2A4A16FEC}"/>
                </a:ext>
              </a:extLst>
            </p:cNvPr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2DB6293-BA4A-4210-91FA-499000564CCC}"/>
              </a:ext>
            </a:extLst>
          </p:cNvPr>
          <p:cNvCxnSpPr/>
          <p:nvPr/>
        </p:nvCxnSpPr>
        <p:spPr>
          <a:xfrm>
            <a:off x="7860720" y="2723393"/>
            <a:ext cx="0" cy="681555"/>
          </a:xfrm>
          <a:prstGeom prst="line">
            <a:avLst/>
          </a:prstGeom>
          <a:ln w="28575">
            <a:solidFill>
              <a:srgbClr val="8CC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35D5875-03A7-4DAE-9F42-C889C4667095}"/>
              </a:ext>
            </a:extLst>
          </p:cNvPr>
          <p:cNvSpPr txBox="1"/>
          <p:nvPr/>
        </p:nvSpPr>
        <p:spPr>
          <a:xfrm>
            <a:off x="8066690" y="2802525"/>
            <a:ext cx="2876392" cy="4425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170">
              <a:defRPr/>
            </a:pPr>
            <a:r>
              <a:rPr lang="zh-CN" altLang="en-US" sz="2276" b="1" dirty="0">
                <a:solidFill>
                  <a:srgbClr val="373843">
                    <a:lumMod val="65000"/>
                    <a:lumOff val="35000"/>
                  </a:srgbClr>
                </a:solidFill>
                <a:latin typeface="Franklin Gothic Book" panose="020B0503020102020204" pitchFamily="34" charset="0"/>
                <a:ea typeface="方正兰亭超细黑简体"/>
              </a:rPr>
              <a:t>模型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FAABA17-ADFA-461B-982B-6DBA1FFB0CB7}"/>
              </a:ext>
            </a:extLst>
          </p:cNvPr>
          <p:cNvGrpSpPr/>
          <p:nvPr/>
        </p:nvGrpSpPr>
        <p:grpSpPr>
          <a:xfrm>
            <a:off x="7106307" y="2800311"/>
            <a:ext cx="527716" cy="527716"/>
            <a:chOff x="5747657" y="2305619"/>
            <a:chExt cx="556576" cy="556576"/>
          </a:xfrm>
        </p:grpSpPr>
        <p:sp>
          <p:nvSpPr>
            <p:cNvPr id="40" name="椭圆 26">
              <a:extLst>
                <a:ext uri="{FF2B5EF4-FFF2-40B4-BE49-F238E27FC236}">
                  <a16:creationId xmlns:a16="http://schemas.microsoft.com/office/drawing/2014/main" id="{C25391D1-E07B-485C-8977-08DBA37C7A16}"/>
                </a:ext>
              </a:extLst>
            </p:cNvPr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8CC94C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1219170">
                <a:lnSpc>
                  <a:spcPct val="130000"/>
                </a:lnSpc>
                <a:defRPr/>
              </a:pPr>
              <a:endParaRPr lang="en-US" sz="1137" kern="0">
                <a:solidFill>
                  <a:srgbClr val="37384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燕尾形 58">
              <a:extLst>
                <a:ext uri="{FF2B5EF4-FFF2-40B4-BE49-F238E27FC236}">
                  <a16:creationId xmlns:a16="http://schemas.microsoft.com/office/drawing/2014/main" id="{E32ADB25-FF87-49C7-BD50-AF88A6B91A6A}"/>
                </a:ext>
              </a:extLst>
            </p:cNvPr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1707">
                <a:solidFill>
                  <a:srgbClr val="373843"/>
                </a:solidFill>
                <a:ea typeface="方正兰亭超细黑简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8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3" grpId="0" animBg="1"/>
      <p:bldP spid="26" grpId="0"/>
      <p:bldP spid="32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定位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420454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6</a:t>
            </a:fld>
            <a:endParaRPr lang="zh-HK" altLang="en-US" sz="1400" dirty="0"/>
          </a:p>
        </p:txBody>
      </p:sp>
      <p:sp>
        <p:nvSpPr>
          <p:cNvPr id="11" name="双波形 10">
            <a:extLst>
              <a:ext uri="{FF2B5EF4-FFF2-40B4-BE49-F238E27FC236}">
                <a16:creationId xmlns:a16="http://schemas.microsoft.com/office/drawing/2014/main" id="{414053D5-04E1-4819-BE7C-2C8A628887D3}"/>
              </a:ext>
            </a:extLst>
          </p:cNvPr>
          <p:cNvSpPr/>
          <p:nvPr/>
        </p:nvSpPr>
        <p:spPr>
          <a:xfrm>
            <a:off x="983220" y="2937298"/>
            <a:ext cx="9723604" cy="1995047"/>
          </a:xfrm>
          <a:prstGeom prst="doubleWave">
            <a:avLst/>
          </a:prstGeom>
          <a:gradFill flip="none" rotWithShape="1">
            <a:gsLst>
              <a:gs pos="0">
                <a:srgbClr val="B9D51F">
                  <a:tint val="66000"/>
                  <a:satMod val="160000"/>
                </a:srgbClr>
              </a:gs>
              <a:gs pos="50000">
                <a:srgbClr val="B9D51F">
                  <a:tint val="44500"/>
                  <a:satMod val="160000"/>
                </a:srgbClr>
              </a:gs>
              <a:gs pos="100000">
                <a:srgbClr val="B9D51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D0CD486-8A30-4460-9F6A-E80DE968E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5" y="3886018"/>
            <a:ext cx="9733834" cy="1110851"/>
          </a:xfrm>
          <a:prstGeom prst="rect">
            <a:avLst/>
          </a:prstGeom>
        </p:spPr>
      </p:pic>
      <p:grpSp>
        <p:nvGrpSpPr>
          <p:cNvPr id="14" name="组合 10">
            <a:extLst>
              <a:ext uri="{FF2B5EF4-FFF2-40B4-BE49-F238E27FC236}">
                <a16:creationId xmlns:a16="http://schemas.microsoft.com/office/drawing/2014/main" id="{06CECA28-2BE7-46C0-8AFC-4F14D3B5064A}"/>
              </a:ext>
            </a:extLst>
          </p:cNvPr>
          <p:cNvGrpSpPr/>
          <p:nvPr/>
        </p:nvGrpSpPr>
        <p:grpSpPr>
          <a:xfrm>
            <a:off x="579263" y="4449035"/>
            <a:ext cx="8084226" cy="1635560"/>
            <a:chOff x="1260994" y="3374624"/>
            <a:chExt cx="6063169" cy="1226670"/>
          </a:xfrm>
        </p:grpSpPr>
        <p:grpSp>
          <p:nvGrpSpPr>
            <p:cNvPr id="15" name="组 19">
              <a:extLst>
                <a:ext uri="{FF2B5EF4-FFF2-40B4-BE49-F238E27FC236}">
                  <a16:creationId xmlns:a16="http://schemas.microsoft.com/office/drawing/2014/main" id="{1F3E6F8B-BD23-4942-8F4F-33C12BD41DA5}"/>
                </a:ext>
              </a:extLst>
            </p:cNvPr>
            <p:cNvGrpSpPr/>
            <p:nvPr/>
          </p:nvGrpSpPr>
          <p:grpSpPr>
            <a:xfrm>
              <a:off x="1260994" y="3384777"/>
              <a:ext cx="1639628" cy="1216515"/>
              <a:chOff x="1043608" y="3291830"/>
              <a:chExt cx="2002185" cy="1485510"/>
            </a:xfrm>
          </p:grpSpPr>
          <p:grpSp>
            <p:nvGrpSpPr>
              <p:cNvPr id="46" name="组 18">
                <a:extLst>
                  <a:ext uri="{FF2B5EF4-FFF2-40B4-BE49-F238E27FC236}">
                    <a16:creationId xmlns:a16="http://schemas.microsoft.com/office/drawing/2014/main" id="{E91B3912-0A48-4DCB-810E-DF3116064F7A}"/>
                  </a:ext>
                </a:extLst>
              </p:cNvPr>
              <p:cNvGrpSpPr/>
              <p:nvPr/>
            </p:nvGrpSpPr>
            <p:grpSpPr>
              <a:xfrm>
                <a:off x="1043608" y="3291830"/>
                <a:ext cx="2002185" cy="1485510"/>
                <a:chOff x="2590800" y="1123950"/>
                <a:chExt cx="2002185" cy="1485510"/>
              </a:xfrm>
            </p:grpSpPr>
            <p:sp>
              <p:nvSpPr>
                <p:cNvPr id="56" name="Rounded Rectangle 3">
                  <a:extLst>
                    <a:ext uri="{FF2B5EF4-FFF2-40B4-BE49-F238E27FC236}">
                      <a16:creationId xmlns:a16="http://schemas.microsoft.com/office/drawing/2014/main" id="{B82B6064-4DD7-4FA4-8E39-8F429421279E}"/>
                    </a:ext>
                  </a:extLst>
                </p:cNvPr>
                <p:cNvSpPr/>
                <p:nvPr/>
              </p:nvSpPr>
              <p:spPr>
                <a:xfrm>
                  <a:off x="2590800" y="1179894"/>
                  <a:ext cx="2002185" cy="1429566"/>
                </a:xfrm>
                <a:prstGeom prst="roundRect">
                  <a:avLst>
                    <a:gd name="adj" fmla="val 5186"/>
                  </a:avLst>
                </a:prstGeom>
                <a:noFill/>
                <a:ln>
                  <a:solidFill>
                    <a:srgbClr val="4BACC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57" name="Text Box 10">
                  <a:extLst>
                    <a:ext uri="{FF2B5EF4-FFF2-40B4-BE49-F238E27FC236}">
                      <a16:creationId xmlns:a16="http://schemas.microsoft.com/office/drawing/2014/main" id="{803E2B10-AD8B-4BCE-95CF-15E087795F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2764" y="1642034"/>
                  <a:ext cx="1368151" cy="7328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0960" tIns="30480" rIns="60960" bIns="30480">
                  <a:spAutoFit/>
                </a:bodyPr>
                <a:lstStyle/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4BACC6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不区分人群</a:t>
                  </a:r>
                  <a:endParaRPr lang="en-US" altLang="zh-CN" sz="1600" dirty="0">
                    <a:solidFill>
                      <a:srgbClr val="4BACC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4BACC6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不区分资源</a:t>
                  </a:r>
                  <a:endParaRPr lang="en-US" altLang="zh-CN" sz="1600" dirty="0">
                    <a:solidFill>
                      <a:srgbClr val="4BACC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4BACC6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不区分场景</a:t>
                  </a:r>
                  <a:endParaRPr lang="en-US" sz="1600" dirty="0">
                    <a:solidFill>
                      <a:srgbClr val="4BACC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F1AF92E-ED8C-4BE8-87AF-09FFD4658B20}"/>
                    </a:ext>
                  </a:extLst>
                </p:cNvPr>
                <p:cNvSpPr/>
                <p:nvPr/>
              </p:nvSpPr>
              <p:spPr>
                <a:xfrm>
                  <a:off x="3310881" y="1123950"/>
                  <a:ext cx="1001158" cy="6108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1449705">
                    <a:lnSpc>
                      <a:spcPct val="200000"/>
                    </a:lnSpc>
                  </a:pPr>
                  <a:r>
                    <a:rPr lang="zh-CN" altLang="en-US" sz="1865" b="1" dirty="0">
                      <a:solidFill>
                        <a:srgbClr val="4BACC6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促销</a:t>
                  </a:r>
                  <a:endParaRPr lang="en-US" altLang="zh-CN" sz="1865" b="1" dirty="0">
                    <a:solidFill>
                      <a:srgbClr val="4BACC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47" name="Group 31">
                <a:extLst>
                  <a:ext uri="{FF2B5EF4-FFF2-40B4-BE49-F238E27FC236}">
                    <a16:creationId xmlns:a16="http://schemas.microsoft.com/office/drawing/2014/main" id="{7DCCA261-98A7-434B-93FA-9D3CD2F4A762}"/>
                  </a:ext>
                </a:extLst>
              </p:cNvPr>
              <p:cNvGrpSpPr/>
              <p:nvPr/>
            </p:nvGrpSpPr>
            <p:grpSpPr>
              <a:xfrm flipH="1">
                <a:off x="1475656" y="3939902"/>
                <a:ext cx="177564" cy="461933"/>
                <a:chOff x="7858105" y="406909"/>
                <a:chExt cx="211138" cy="549275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4" name="Oval 76">
                  <a:extLst>
                    <a:ext uri="{FF2B5EF4-FFF2-40B4-BE49-F238E27FC236}">
                      <a16:creationId xmlns:a16="http://schemas.microsoft.com/office/drawing/2014/main" id="{833F626C-5CFA-4A1F-A022-F9E3AA0093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18430" y="406909"/>
                  <a:ext cx="92075" cy="92075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55" name="Freeform 77">
                  <a:extLst>
                    <a:ext uri="{FF2B5EF4-FFF2-40B4-BE49-F238E27FC236}">
                      <a16:creationId xmlns:a16="http://schemas.microsoft.com/office/drawing/2014/main" id="{E12E3E88-7DC1-4381-B693-ADEE4B2DE603}"/>
                    </a:ext>
                  </a:extLst>
                </p:cNvPr>
                <p:cNvSpPr/>
                <p:nvPr/>
              </p:nvSpPr>
              <p:spPr bwMode="auto">
                <a:xfrm>
                  <a:off x="7858105" y="508509"/>
                  <a:ext cx="211138" cy="447675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48" name="Group 31">
                <a:extLst>
                  <a:ext uri="{FF2B5EF4-FFF2-40B4-BE49-F238E27FC236}">
                    <a16:creationId xmlns:a16="http://schemas.microsoft.com/office/drawing/2014/main" id="{36B2237D-D0A6-41A4-B737-E60CC84236B6}"/>
                  </a:ext>
                </a:extLst>
              </p:cNvPr>
              <p:cNvGrpSpPr/>
              <p:nvPr/>
            </p:nvGrpSpPr>
            <p:grpSpPr>
              <a:xfrm flipH="1">
                <a:off x="1187624" y="3939902"/>
                <a:ext cx="177564" cy="461933"/>
                <a:chOff x="7858105" y="406909"/>
                <a:chExt cx="211138" cy="549275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2" name="Oval 76">
                  <a:extLst>
                    <a:ext uri="{FF2B5EF4-FFF2-40B4-BE49-F238E27FC236}">
                      <a16:creationId xmlns:a16="http://schemas.microsoft.com/office/drawing/2014/main" id="{DD048045-9CEB-49E3-ADDB-A1857F6B3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18430" y="406909"/>
                  <a:ext cx="92075" cy="92075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53" name="Freeform 77">
                  <a:extLst>
                    <a:ext uri="{FF2B5EF4-FFF2-40B4-BE49-F238E27FC236}">
                      <a16:creationId xmlns:a16="http://schemas.microsoft.com/office/drawing/2014/main" id="{3653D918-0339-4C54-8282-110A71E3C1AA}"/>
                    </a:ext>
                  </a:extLst>
                </p:cNvPr>
                <p:cNvSpPr/>
                <p:nvPr/>
              </p:nvSpPr>
              <p:spPr bwMode="auto">
                <a:xfrm>
                  <a:off x="7858105" y="508509"/>
                  <a:ext cx="211138" cy="447675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49" name="Group 31">
                <a:extLst>
                  <a:ext uri="{FF2B5EF4-FFF2-40B4-BE49-F238E27FC236}">
                    <a16:creationId xmlns:a16="http://schemas.microsoft.com/office/drawing/2014/main" id="{166E9BDB-5C34-4475-8368-08F812521FC0}"/>
                  </a:ext>
                </a:extLst>
              </p:cNvPr>
              <p:cNvGrpSpPr/>
              <p:nvPr/>
            </p:nvGrpSpPr>
            <p:grpSpPr>
              <a:xfrm flipH="1">
                <a:off x="1331640" y="3579862"/>
                <a:ext cx="177564" cy="461933"/>
                <a:chOff x="7858105" y="406909"/>
                <a:chExt cx="211138" cy="549275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0" name="Oval 76">
                  <a:extLst>
                    <a:ext uri="{FF2B5EF4-FFF2-40B4-BE49-F238E27FC236}">
                      <a16:creationId xmlns:a16="http://schemas.microsoft.com/office/drawing/2014/main" id="{C74705CB-1FF8-48FE-9B00-6CE521236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18430" y="406909"/>
                  <a:ext cx="92075" cy="92075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51" name="Freeform 77">
                  <a:extLst>
                    <a:ext uri="{FF2B5EF4-FFF2-40B4-BE49-F238E27FC236}">
                      <a16:creationId xmlns:a16="http://schemas.microsoft.com/office/drawing/2014/main" id="{5C790753-D378-487B-9B72-3F1F15CBFB48}"/>
                    </a:ext>
                  </a:extLst>
                </p:cNvPr>
                <p:cNvSpPr/>
                <p:nvPr/>
              </p:nvSpPr>
              <p:spPr bwMode="auto">
                <a:xfrm>
                  <a:off x="7858105" y="508509"/>
                  <a:ext cx="211138" cy="447675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6" name="组 37">
              <a:extLst>
                <a:ext uri="{FF2B5EF4-FFF2-40B4-BE49-F238E27FC236}">
                  <a16:creationId xmlns:a16="http://schemas.microsoft.com/office/drawing/2014/main" id="{6BE2F5F3-2701-4D12-9B17-EF05A9DA391B}"/>
                </a:ext>
              </a:extLst>
            </p:cNvPr>
            <p:cNvGrpSpPr/>
            <p:nvPr/>
          </p:nvGrpSpPr>
          <p:grpSpPr>
            <a:xfrm>
              <a:off x="3410748" y="3374624"/>
              <a:ext cx="1711020" cy="1226670"/>
              <a:chOff x="600698" y="3224632"/>
              <a:chExt cx="2069914" cy="1483970"/>
            </a:xfrm>
          </p:grpSpPr>
          <p:grpSp>
            <p:nvGrpSpPr>
              <p:cNvPr id="33" name="组 38">
                <a:extLst>
                  <a:ext uri="{FF2B5EF4-FFF2-40B4-BE49-F238E27FC236}">
                    <a16:creationId xmlns:a16="http://schemas.microsoft.com/office/drawing/2014/main" id="{680BFB4A-DFE1-4F05-A6E4-FE928CF3D2A5}"/>
                  </a:ext>
                </a:extLst>
              </p:cNvPr>
              <p:cNvGrpSpPr/>
              <p:nvPr/>
            </p:nvGrpSpPr>
            <p:grpSpPr>
              <a:xfrm>
                <a:off x="600698" y="3224632"/>
                <a:ext cx="2069914" cy="1483970"/>
                <a:chOff x="2147890" y="1056752"/>
                <a:chExt cx="2069914" cy="1483970"/>
              </a:xfrm>
            </p:grpSpPr>
            <p:sp>
              <p:nvSpPr>
                <p:cNvPr id="43" name="Rounded Rectangle 3">
                  <a:extLst>
                    <a:ext uri="{FF2B5EF4-FFF2-40B4-BE49-F238E27FC236}">
                      <a16:creationId xmlns:a16="http://schemas.microsoft.com/office/drawing/2014/main" id="{1ACED9C5-EE4F-485D-A464-893CB402D5E9}"/>
                    </a:ext>
                  </a:extLst>
                </p:cNvPr>
                <p:cNvSpPr/>
                <p:nvPr/>
              </p:nvSpPr>
              <p:spPr>
                <a:xfrm>
                  <a:off x="2147890" y="1141570"/>
                  <a:ext cx="1994708" cy="1399152"/>
                </a:xfrm>
                <a:prstGeom prst="roundRect">
                  <a:avLst>
                    <a:gd name="adj" fmla="val 5186"/>
                  </a:avLst>
                </a:prstGeom>
                <a:noFill/>
                <a:ln>
                  <a:solidFill>
                    <a:srgbClr val="45C1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44" name="Text Box 10">
                  <a:extLst>
                    <a:ext uri="{FF2B5EF4-FFF2-40B4-BE49-F238E27FC236}">
                      <a16:creationId xmlns:a16="http://schemas.microsoft.com/office/drawing/2014/main" id="{C255A7CD-C992-42C4-B451-40F53BFC2F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9803" y="1592638"/>
                  <a:ext cx="1438001" cy="7260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0960" tIns="30480" rIns="60960" bIns="30480">
                  <a:spAutoFit/>
                </a:bodyPr>
                <a:lstStyle/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45C1A4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区分人群</a:t>
                  </a:r>
                  <a:endParaRPr lang="en-US" altLang="zh-CN" sz="1600" dirty="0">
                    <a:solidFill>
                      <a:srgbClr val="45C1A4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45C1A4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不区分资源</a:t>
                  </a:r>
                  <a:endParaRPr lang="en-US" altLang="zh-CN" sz="1600" dirty="0">
                    <a:solidFill>
                      <a:srgbClr val="45C1A4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45C1A4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区分部分场景</a:t>
                  </a:r>
                  <a:endParaRPr lang="en-US" sz="1600" dirty="0">
                    <a:solidFill>
                      <a:srgbClr val="45C1A4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5C3B117-2E22-4EBC-B234-E4A37C4493F4}"/>
                    </a:ext>
                  </a:extLst>
                </p:cNvPr>
                <p:cNvSpPr/>
                <p:nvPr/>
              </p:nvSpPr>
              <p:spPr>
                <a:xfrm>
                  <a:off x="2905135" y="1056752"/>
                  <a:ext cx="901925" cy="60515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 defTabSz="1449705">
                    <a:lnSpc>
                      <a:spcPct val="200000"/>
                    </a:lnSpc>
                  </a:pPr>
                  <a:r>
                    <a:rPr lang="zh-CN" altLang="en-US" sz="1865" b="1" dirty="0">
                      <a:solidFill>
                        <a:srgbClr val="45C1A4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营销</a:t>
                  </a:r>
                  <a:endParaRPr lang="en-US" altLang="zh-CN" sz="1865" b="1" dirty="0">
                    <a:solidFill>
                      <a:srgbClr val="45C1A4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34" name="Group 31">
                <a:extLst>
                  <a:ext uri="{FF2B5EF4-FFF2-40B4-BE49-F238E27FC236}">
                    <a16:creationId xmlns:a16="http://schemas.microsoft.com/office/drawing/2014/main" id="{7B1E026A-FC28-4295-B77A-CA6A7FC12FA6}"/>
                  </a:ext>
                </a:extLst>
              </p:cNvPr>
              <p:cNvGrpSpPr/>
              <p:nvPr/>
            </p:nvGrpSpPr>
            <p:grpSpPr>
              <a:xfrm flipH="1">
                <a:off x="1062955" y="3939902"/>
                <a:ext cx="177564" cy="461933"/>
                <a:chOff x="8348840" y="406909"/>
                <a:chExt cx="211138" cy="549275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1" name="Oval 76">
                  <a:extLst>
                    <a:ext uri="{FF2B5EF4-FFF2-40B4-BE49-F238E27FC236}">
                      <a16:creationId xmlns:a16="http://schemas.microsoft.com/office/drawing/2014/main" id="{88F3E75F-73F1-4131-A344-C45B567CFA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9166" y="406909"/>
                  <a:ext cx="92077" cy="92075"/>
                </a:xfrm>
                <a:prstGeom prst="ellipse">
                  <a:avLst/>
                </a:prstGeom>
                <a:solidFill>
                  <a:srgbClr val="FF2F92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42" name="Freeform 77">
                  <a:extLst>
                    <a:ext uri="{FF2B5EF4-FFF2-40B4-BE49-F238E27FC236}">
                      <a16:creationId xmlns:a16="http://schemas.microsoft.com/office/drawing/2014/main" id="{F3A9B560-898A-4BDE-88E7-485AEAF54748}"/>
                    </a:ext>
                  </a:extLst>
                </p:cNvPr>
                <p:cNvSpPr/>
                <p:nvPr/>
              </p:nvSpPr>
              <p:spPr bwMode="auto">
                <a:xfrm>
                  <a:off x="8348840" y="508508"/>
                  <a:ext cx="211138" cy="447676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FF2F92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27A697E2-D69D-4FFB-9BD9-6677564EEB69}"/>
                  </a:ext>
                </a:extLst>
              </p:cNvPr>
              <p:cNvGrpSpPr/>
              <p:nvPr/>
            </p:nvGrpSpPr>
            <p:grpSpPr>
              <a:xfrm flipH="1">
                <a:off x="774923" y="3939902"/>
                <a:ext cx="177564" cy="461933"/>
                <a:chOff x="8348840" y="406909"/>
                <a:chExt cx="211138" cy="549275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9" name="Oval 76">
                  <a:extLst>
                    <a:ext uri="{FF2B5EF4-FFF2-40B4-BE49-F238E27FC236}">
                      <a16:creationId xmlns:a16="http://schemas.microsoft.com/office/drawing/2014/main" id="{02E60AE7-956F-4EEB-B88F-71CF83697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9166" y="406909"/>
                  <a:ext cx="92077" cy="92075"/>
                </a:xfrm>
                <a:prstGeom prst="ellipse">
                  <a:avLst/>
                </a:prstGeom>
                <a:solidFill>
                  <a:srgbClr val="FF2F92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40" name="Freeform 77">
                  <a:extLst>
                    <a:ext uri="{FF2B5EF4-FFF2-40B4-BE49-F238E27FC236}">
                      <a16:creationId xmlns:a16="http://schemas.microsoft.com/office/drawing/2014/main" id="{EF5363B9-360F-47C2-9276-918E15ECF36F}"/>
                    </a:ext>
                  </a:extLst>
                </p:cNvPr>
                <p:cNvSpPr/>
                <p:nvPr/>
              </p:nvSpPr>
              <p:spPr bwMode="auto">
                <a:xfrm>
                  <a:off x="8348840" y="508508"/>
                  <a:ext cx="211138" cy="447676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FF2F92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36" name="Group 31">
                <a:extLst>
                  <a:ext uri="{FF2B5EF4-FFF2-40B4-BE49-F238E27FC236}">
                    <a16:creationId xmlns:a16="http://schemas.microsoft.com/office/drawing/2014/main" id="{60EDCF64-66F2-4DC0-9988-B101D1DCD4B7}"/>
                  </a:ext>
                </a:extLst>
              </p:cNvPr>
              <p:cNvGrpSpPr/>
              <p:nvPr/>
            </p:nvGrpSpPr>
            <p:grpSpPr>
              <a:xfrm flipH="1">
                <a:off x="918939" y="3579862"/>
                <a:ext cx="177564" cy="461933"/>
                <a:chOff x="8348840" y="406909"/>
                <a:chExt cx="211138" cy="549275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7" name="Oval 76">
                  <a:extLst>
                    <a:ext uri="{FF2B5EF4-FFF2-40B4-BE49-F238E27FC236}">
                      <a16:creationId xmlns:a16="http://schemas.microsoft.com/office/drawing/2014/main" id="{09017A9A-9D25-419C-8986-A04BB04113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9166" y="406909"/>
                  <a:ext cx="92077" cy="92075"/>
                </a:xfrm>
                <a:prstGeom prst="ellipse">
                  <a:avLst/>
                </a:prstGeom>
                <a:solidFill>
                  <a:srgbClr val="45C1A4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38" name="Freeform 77">
                  <a:extLst>
                    <a:ext uri="{FF2B5EF4-FFF2-40B4-BE49-F238E27FC236}">
                      <a16:creationId xmlns:a16="http://schemas.microsoft.com/office/drawing/2014/main" id="{4C911243-2DB8-460C-9D94-67FE25AE264E}"/>
                    </a:ext>
                  </a:extLst>
                </p:cNvPr>
                <p:cNvSpPr/>
                <p:nvPr/>
              </p:nvSpPr>
              <p:spPr bwMode="auto">
                <a:xfrm>
                  <a:off x="8348840" y="508508"/>
                  <a:ext cx="211138" cy="447676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45C1A4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7" name="组 51">
              <a:extLst>
                <a:ext uri="{FF2B5EF4-FFF2-40B4-BE49-F238E27FC236}">
                  <a16:creationId xmlns:a16="http://schemas.microsoft.com/office/drawing/2014/main" id="{2126FC59-A2CC-4096-A48D-740BA2495F60}"/>
                </a:ext>
              </a:extLst>
            </p:cNvPr>
            <p:cNvGrpSpPr/>
            <p:nvPr/>
          </p:nvGrpSpPr>
          <p:grpSpPr>
            <a:xfrm>
              <a:off x="5545550" y="3386289"/>
              <a:ext cx="1778613" cy="1215004"/>
              <a:chOff x="133086" y="3312778"/>
              <a:chExt cx="2060966" cy="1407886"/>
            </a:xfrm>
          </p:grpSpPr>
          <p:grpSp>
            <p:nvGrpSpPr>
              <p:cNvPr id="23" name="组 52">
                <a:extLst>
                  <a:ext uri="{FF2B5EF4-FFF2-40B4-BE49-F238E27FC236}">
                    <a16:creationId xmlns:a16="http://schemas.microsoft.com/office/drawing/2014/main" id="{E00330C2-0245-4253-B2E4-7D0C6CA55170}"/>
                  </a:ext>
                </a:extLst>
              </p:cNvPr>
              <p:cNvGrpSpPr/>
              <p:nvPr/>
            </p:nvGrpSpPr>
            <p:grpSpPr>
              <a:xfrm>
                <a:off x="133086" y="3312778"/>
                <a:ext cx="2060966" cy="1407886"/>
                <a:chOff x="1680278" y="1144898"/>
                <a:chExt cx="2060966" cy="1407886"/>
              </a:xfrm>
            </p:grpSpPr>
            <p:sp>
              <p:nvSpPr>
                <p:cNvPr id="30" name="Rounded Rectangle 3">
                  <a:extLst>
                    <a:ext uri="{FF2B5EF4-FFF2-40B4-BE49-F238E27FC236}">
                      <a16:creationId xmlns:a16="http://schemas.microsoft.com/office/drawing/2014/main" id="{5155ACA8-094D-4D9F-B3ED-C4BCCF02ECEA}"/>
                    </a:ext>
                  </a:extLst>
                </p:cNvPr>
                <p:cNvSpPr/>
                <p:nvPr/>
              </p:nvSpPr>
              <p:spPr>
                <a:xfrm>
                  <a:off x="1680278" y="1203518"/>
                  <a:ext cx="1848055" cy="1349266"/>
                </a:xfrm>
                <a:prstGeom prst="roundRect">
                  <a:avLst>
                    <a:gd name="adj" fmla="val 5186"/>
                  </a:avLst>
                </a:prstGeom>
                <a:noFill/>
                <a:ln>
                  <a:solidFill>
                    <a:srgbClr val="B9D4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31" name="Text Box 10">
                  <a:extLst>
                    <a:ext uri="{FF2B5EF4-FFF2-40B4-BE49-F238E27FC236}">
                      <a16:creationId xmlns:a16="http://schemas.microsoft.com/office/drawing/2014/main" id="{4CDDB236-F8C4-4B1F-86DE-9CF452C9E3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73092" y="1634575"/>
                  <a:ext cx="1368152" cy="695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60960" tIns="30480" rIns="60960" bIns="30480">
                  <a:spAutoFit/>
                </a:bodyPr>
                <a:lstStyle/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B9D42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定向个体</a:t>
                  </a:r>
                  <a:endParaRPr lang="en-US" altLang="zh-CN" sz="1600" dirty="0">
                    <a:solidFill>
                      <a:srgbClr val="B9D42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B9D42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精准资源</a:t>
                  </a:r>
                  <a:endParaRPr lang="en-US" altLang="zh-CN" sz="1600" dirty="0">
                    <a:solidFill>
                      <a:srgbClr val="B9D42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28600" indent="-228600" defTabSz="1449705">
                    <a:buFont typeface="Wingdings" panose="05000000000000000000" pitchFamily="2" charset="2"/>
                    <a:buChar char="n"/>
                  </a:pPr>
                  <a:r>
                    <a:rPr lang="zh-CN" altLang="en-US" sz="1600" dirty="0">
                      <a:solidFill>
                        <a:srgbClr val="B9D42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特定场景</a:t>
                  </a:r>
                  <a:endParaRPr lang="en-US" sz="1600" dirty="0">
                    <a:solidFill>
                      <a:srgbClr val="B9D42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68C1C97-3DD2-4F8B-9467-D5CB92928A28}"/>
                    </a:ext>
                  </a:extLst>
                </p:cNvPr>
                <p:cNvSpPr/>
                <p:nvPr/>
              </p:nvSpPr>
              <p:spPr>
                <a:xfrm>
                  <a:off x="2241364" y="1144898"/>
                  <a:ext cx="1152128" cy="5796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1449705">
                    <a:lnSpc>
                      <a:spcPct val="200000"/>
                    </a:lnSpc>
                  </a:pPr>
                  <a:r>
                    <a:rPr lang="zh-CN" altLang="en-US" sz="1865" b="1" dirty="0">
                      <a:solidFill>
                        <a:srgbClr val="B9D42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精准营销</a:t>
                  </a:r>
                  <a:endParaRPr lang="en-US" altLang="zh-CN" sz="1865" b="1" dirty="0">
                    <a:solidFill>
                      <a:srgbClr val="B9D42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24" name="Group 31">
                <a:extLst>
                  <a:ext uri="{FF2B5EF4-FFF2-40B4-BE49-F238E27FC236}">
                    <a16:creationId xmlns:a16="http://schemas.microsoft.com/office/drawing/2014/main" id="{A6CAAE68-E8BB-4E71-AC07-FC92854FEB9C}"/>
                  </a:ext>
                </a:extLst>
              </p:cNvPr>
              <p:cNvGrpSpPr/>
              <p:nvPr/>
            </p:nvGrpSpPr>
            <p:grpSpPr>
              <a:xfrm flipH="1">
                <a:off x="652535" y="3941292"/>
                <a:ext cx="177564" cy="460544"/>
                <a:chOff x="8836904" y="408561"/>
                <a:chExt cx="211139" cy="547623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8" name="Oval 76">
                  <a:extLst>
                    <a:ext uri="{FF2B5EF4-FFF2-40B4-BE49-F238E27FC236}">
                      <a16:creationId xmlns:a16="http://schemas.microsoft.com/office/drawing/2014/main" id="{B9C89FFE-D588-4E45-81BA-393D65941D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06458" y="408561"/>
                  <a:ext cx="92075" cy="92074"/>
                </a:xfrm>
                <a:prstGeom prst="ellipse">
                  <a:avLst/>
                </a:prstGeom>
                <a:solidFill>
                  <a:srgbClr val="FF2F92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9" name="Freeform 77">
                  <a:extLst>
                    <a:ext uri="{FF2B5EF4-FFF2-40B4-BE49-F238E27FC236}">
                      <a16:creationId xmlns:a16="http://schemas.microsoft.com/office/drawing/2014/main" id="{D1232471-260E-459F-81B7-A479A787DA15}"/>
                    </a:ext>
                  </a:extLst>
                </p:cNvPr>
                <p:cNvSpPr/>
                <p:nvPr/>
              </p:nvSpPr>
              <p:spPr bwMode="auto">
                <a:xfrm>
                  <a:off x="8836904" y="508509"/>
                  <a:ext cx="211139" cy="447675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FF2F92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25" name="Group 31">
                <a:extLst>
                  <a:ext uri="{FF2B5EF4-FFF2-40B4-BE49-F238E27FC236}">
                    <a16:creationId xmlns:a16="http://schemas.microsoft.com/office/drawing/2014/main" id="{19ADF8B2-A051-4E9D-AE86-85F2F7F4B169}"/>
                  </a:ext>
                </a:extLst>
              </p:cNvPr>
              <p:cNvGrpSpPr/>
              <p:nvPr/>
            </p:nvGrpSpPr>
            <p:grpSpPr>
              <a:xfrm flipH="1">
                <a:off x="548297" y="3585935"/>
                <a:ext cx="177565" cy="461933"/>
                <a:chOff x="8789554" y="414129"/>
                <a:chExt cx="211139" cy="549274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6" name="Oval 76">
                  <a:extLst>
                    <a:ext uri="{FF2B5EF4-FFF2-40B4-BE49-F238E27FC236}">
                      <a16:creationId xmlns:a16="http://schemas.microsoft.com/office/drawing/2014/main" id="{2CE7EDDC-5C26-4CF5-8FD3-48A06DAC5E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9882" y="414129"/>
                  <a:ext cx="92073" cy="92074"/>
                </a:xfrm>
                <a:prstGeom prst="ellipse">
                  <a:avLst/>
                </a:prstGeom>
                <a:solidFill>
                  <a:srgbClr val="B9D421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7" name="Freeform 77">
                  <a:extLst>
                    <a:ext uri="{FF2B5EF4-FFF2-40B4-BE49-F238E27FC236}">
                      <a16:creationId xmlns:a16="http://schemas.microsoft.com/office/drawing/2014/main" id="{1D439F24-CC40-43F9-9041-E7BCFB142C31}"/>
                    </a:ext>
                  </a:extLst>
                </p:cNvPr>
                <p:cNvSpPr/>
                <p:nvPr/>
              </p:nvSpPr>
              <p:spPr bwMode="auto">
                <a:xfrm>
                  <a:off x="8789554" y="515728"/>
                  <a:ext cx="211139" cy="447675"/>
                </a:xfrm>
                <a:custGeom>
                  <a:avLst/>
                  <a:gdLst>
                    <a:gd name="T0" fmla="*/ 83 w 106"/>
                    <a:gd name="T1" fmla="*/ 0 h 224"/>
                    <a:gd name="T2" fmla="*/ 24 w 106"/>
                    <a:gd name="T3" fmla="*/ 0 h 224"/>
                    <a:gd name="T4" fmla="*/ 0 w 106"/>
                    <a:gd name="T5" fmla="*/ 23 h 224"/>
                    <a:gd name="T6" fmla="*/ 0 w 106"/>
                    <a:gd name="T7" fmla="*/ 99 h 224"/>
                    <a:gd name="T8" fmla="*/ 10 w 106"/>
                    <a:gd name="T9" fmla="*/ 109 h 224"/>
                    <a:gd name="T10" fmla="*/ 21 w 106"/>
                    <a:gd name="T11" fmla="*/ 99 h 224"/>
                    <a:gd name="T12" fmla="*/ 21 w 106"/>
                    <a:gd name="T13" fmla="*/ 35 h 224"/>
                    <a:gd name="T14" fmla="*/ 24 w 106"/>
                    <a:gd name="T15" fmla="*/ 35 h 224"/>
                    <a:gd name="T16" fmla="*/ 24 w 106"/>
                    <a:gd name="T17" fmla="*/ 211 h 224"/>
                    <a:gd name="T18" fmla="*/ 38 w 106"/>
                    <a:gd name="T19" fmla="*/ 224 h 224"/>
                    <a:gd name="T20" fmla="*/ 51 w 106"/>
                    <a:gd name="T21" fmla="*/ 211 h 224"/>
                    <a:gd name="T22" fmla="*/ 51 w 106"/>
                    <a:gd name="T23" fmla="*/ 108 h 224"/>
                    <a:gd name="T24" fmla="*/ 55 w 106"/>
                    <a:gd name="T25" fmla="*/ 108 h 224"/>
                    <a:gd name="T26" fmla="*/ 55 w 106"/>
                    <a:gd name="T27" fmla="*/ 211 h 224"/>
                    <a:gd name="T28" fmla="*/ 69 w 106"/>
                    <a:gd name="T29" fmla="*/ 224 h 224"/>
                    <a:gd name="T30" fmla="*/ 82 w 106"/>
                    <a:gd name="T31" fmla="*/ 211 h 224"/>
                    <a:gd name="T32" fmla="*/ 82 w 106"/>
                    <a:gd name="T33" fmla="*/ 35 h 224"/>
                    <a:gd name="T34" fmla="*/ 86 w 106"/>
                    <a:gd name="T35" fmla="*/ 35 h 224"/>
                    <a:gd name="T36" fmla="*/ 86 w 106"/>
                    <a:gd name="T37" fmla="*/ 99 h 224"/>
                    <a:gd name="T38" fmla="*/ 96 w 106"/>
                    <a:gd name="T39" fmla="*/ 109 h 224"/>
                    <a:gd name="T40" fmla="*/ 106 w 106"/>
                    <a:gd name="T41" fmla="*/ 99 h 224"/>
                    <a:gd name="T42" fmla="*/ 106 w 106"/>
                    <a:gd name="T43" fmla="*/ 23 h 224"/>
                    <a:gd name="T44" fmla="*/ 83 w 106"/>
                    <a:gd name="T4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6" h="224">
                      <a:moveTo>
                        <a:pt x="83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04"/>
                        <a:pt x="5" y="109"/>
                        <a:pt x="10" y="109"/>
                      </a:cubicBezTo>
                      <a:cubicBezTo>
                        <a:pt x="16" y="109"/>
                        <a:pt x="21" y="104"/>
                        <a:pt x="21" y="99"/>
                      </a:cubicBezTo>
                      <a:cubicBezTo>
                        <a:pt x="21" y="35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211"/>
                        <a:pt x="24" y="211"/>
                        <a:pt x="24" y="211"/>
                      </a:cubicBezTo>
                      <a:cubicBezTo>
                        <a:pt x="24" y="218"/>
                        <a:pt x="30" y="224"/>
                        <a:pt x="38" y="224"/>
                      </a:cubicBezTo>
                      <a:cubicBezTo>
                        <a:pt x="45" y="224"/>
                        <a:pt x="51" y="218"/>
                        <a:pt x="51" y="211"/>
                      </a:cubicBezTo>
                      <a:cubicBezTo>
                        <a:pt x="51" y="108"/>
                        <a:pt x="51" y="108"/>
                        <a:pt x="51" y="108"/>
                      </a:cubicBezTo>
                      <a:cubicBezTo>
                        <a:pt x="55" y="108"/>
                        <a:pt x="55" y="108"/>
                        <a:pt x="55" y="108"/>
                      </a:cubicBezTo>
                      <a:cubicBezTo>
                        <a:pt x="55" y="211"/>
                        <a:pt x="55" y="211"/>
                        <a:pt x="55" y="211"/>
                      </a:cubicBezTo>
                      <a:cubicBezTo>
                        <a:pt x="55" y="218"/>
                        <a:pt x="61" y="224"/>
                        <a:pt x="69" y="224"/>
                      </a:cubicBezTo>
                      <a:cubicBezTo>
                        <a:pt x="76" y="224"/>
                        <a:pt x="82" y="218"/>
                        <a:pt x="82" y="211"/>
                      </a:cubicBezTo>
                      <a:cubicBezTo>
                        <a:pt x="82" y="35"/>
                        <a:pt x="82" y="35"/>
                        <a:pt x="82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99"/>
                        <a:pt x="86" y="99"/>
                        <a:pt x="86" y="99"/>
                      </a:cubicBezTo>
                      <a:cubicBezTo>
                        <a:pt x="86" y="104"/>
                        <a:pt x="91" y="109"/>
                        <a:pt x="96" y="109"/>
                      </a:cubicBezTo>
                      <a:cubicBezTo>
                        <a:pt x="102" y="109"/>
                        <a:pt x="106" y="104"/>
                        <a:pt x="106" y="99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6" y="10"/>
                        <a:pt x="96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B9D421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8" name="组 20">
              <a:extLst>
                <a:ext uri="{FF2B5EF4-FFF2-40B4-BE49-F238E27FC236}">
                  <a16:creationId xmlns:a16="http://schemas.microsoft.com/office/drawing/2014/main" id="{FBB8CBAC-925B-4DE7-BCA8-FB7CC016B31E}"/>
                </a:ext>
              </a:extLst>
            </p:cNvPr>
            <p:cNvGrpSpPr/>
            <p:nvPr/>
          </p:nvGrpSpPr>
          <p:grpSpPr>
            <a:xfrm>
              <a:off x="5755273" y="3865906"/>
              <a:ext cx="177564" cy="478382"/>
              <a:chOff x="6165872" y="3982025"/>
              <a:chExt cx="177564" cy="478382"/>
            </a:xfrm>
          </p:grpSpPr>
          <p:sp>
            <p:nvSpPr>
              <p:cNvPr id="21" name="Oval 76">
                <a:extLst>
                  <a:ext uri="{FF2B5EF4-FFF2-40B4-BE49-F238E27FC236}">
                    <a16:creationId xmlns:a16="http://schemas.microsoft.com/office/drawing/2014/main" id="{CF6479FA-4AE6-4DAC-819E-082DF04A2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215270" y="3982025"/>
                <a:ext cx="77434" cy="7743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2" name="Freeform 77">
                <a:extLst>
                  <a:ext uri="{FF2B5EF4-FFF2-40B4-BE49-F238E27FC236}">
                    <a16:creationId xmlns:a16="http://schemas.microsoft.com/office/drawing/2014/main" id="{1DCAA038-301B-46D2-BDC0-0E7C47BE0574}"/>
                  </a:ext>
                </a:extLst>
              </p:cNvPr>
              <p:cNvSpPr/>
              <p:nvPr/>
            </p:nvSpPr>
            <p:spPr bwMode="auto">
              <a:xfrm flipH="1">
                <a:off x="6165872" y="4083918"/>
                <a:ext cx="177564" cy="376489"/>
              </a:xfrm>
              <a:custGeom>
                <a:avLst/>
                <a:gdLst>
                  <a:gd name="T0" fmla="*/ 83 w 106"/>
                  <a:gd name="T1" fmla="*/ 0 h 224"/>
                  <a:gd name="T2" fmla="*/ 24 w 106"/>
                  <a:gd name="T3" fmla="*/ 0 h 224"/>
                  <a:gd name="T4" fmla="*/ 0 w 106"/>
                  <a:gd name="T5" fmla="*/ 23 h 224"/>
                  <a:gd name="T6" fmla="*/ 0 w 106"/>
                  <a:gd name="T7" fmla="*/ 99 h 224"/>
                  <a:gd name="T8" fmla="*/ 10 w 106"/>
                  <a:gd name="T9" fmla="*/ 109 h 224"/>
                  <a:gd name="T10" fmla="*/ 21 w 106"/>
                  <a:gd name="T11" fmla="*/ 99 h 224"/>
                  <a:gd name="T12" fmla="*/ 21 w 106"/>
                  <a:gd name="T13" fmla="*/ 35 h 224"/>
                  <a:gd name="T14" fmla="*/ 24 w 106"/>
                  <a:gd name="T15" fmla="*/ 35 h 224"/>
                  <a:gd name="T16" fmla="*/ 24 w 106"/>
                  <a:gd name="T17" fmla="*/ 211 h 224"/>
                  <a:gd name="T18" fmla="*/ 38 w 106"/>
                  <a:gd name="T19" fmla="*/ 224 h 224"/>
                  <a:gd name="T20" fmla="*/ 51 w 106"/>
                  <a:gd name="T21" fmla="*/ 211 h 224"/>
                  <a:gd name="T22" fmla="*/ 51 w 106"/>
                  <a:gd name="T23" fmla="*/ 108 h 224"/>
                  <a:gd name="T24" fmla="*/ 55 w 106"/>
                  <a:gd name="T25" fmla="*/ 108 h 224"/>
                  <a:gd name="T26" fmla="*/ 55 w 106"/>
                  <a:gd name="T27" fmla="*/ 211 h 224"/>
                  <a:gd name="T28" fmla="*/ 69 w 106"/>
                  <a:gd name="T29" fmla="*/ 224 h 224"/>
                  <a:gd name="T30" fmla="*/ 82 w 106"/>
                  <a:gd name="T31" fmla="*/ 211 h 224"/>
                  <a:gd name="T32" fmla="*/ 82 w 106"/>
                  <a:gd name="T33" fmla="*/ 35 h 224"/>
                  <a:gd name="T34" fmla="*/ 86 w 106"/>
                  <a:gd name="T35" fmla="*/ 35 h 224"/>
                  <a:gd name="T36" fmla="*/ 86 w 106"/>
                  <a:gd name="T37" fmla="*/ 99 h 224"/>
                  <a:gd name="T38" fmla="*/ 96 w 106"/>
                  <a:gd name="T39" fmla="*/ 109 h 224"/>
                  <a:gd name="T40" fmla="*/ 106 w 106"/>
                  <a:gd name="T41" fmla="*/ 99 h 224"/>
                  <a:gd name="T42" fmla="*/ 106 w 106"/>
                  <a:gd name="T43" fmla="*/ 23 h 224"/>
                  <a:gd name="T44" fmla="*/ 83 w 106"/>
                  <a:gd name="T45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224">
                    <a:moveTo>
                      <a:pt x="83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104"/>
                      <a:pt x="5" y="109"/>
                      <a:pt x="10" y="109"/>
                    </a:cubicBezTo>
                    <a:cubicBezTo>
                      <a:pt x="16" y="109"/>
                      <a:pt x="21" y="104"/>
                      <a:pt x="21" y="99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11"/>
                      <a:pt x="24" y="211"/>
                      <a:pt x="24" y="211"/>
                    </a:cubicBezTo>
                    <a:cubicBezTo>
                      <a:pt x="24" y="218"/>
                      <a:pt x="30" y="224"/>
                      <a:pt x="38" y="224"/>
                    </a:cubicBezTo>
                    <a:cubicBezTo>
                      <a:pt x="45" y="224"/>
                      <a:pt x="51" y="218"/>
                      <a:pt x="51" y="211"/>
                    </a:cubicBezTo>
                    <a:cubicBezTo>
                      <a:pt x="51" y="108"/>
                      <a:pt x="51" y="108"/>
                      <a:pt x="51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211"/>
                      <a:pt x="55" y="211"/>
                      <a:pt x="55" y="211"/>
                    </a:cubicBezTo>
                    <a:cubicBezTo>
                      <a:pt x="55" y="218"/>
                      <a:pt x="61" y="224"/>
                      <a:pt x="69" y="224"/>
                    </a:cubicBezTo>
                    <a:cubicBezTo>
                      <a:pt x="76" y="224"/>
                      <a:pt x="82" y="218"/>
                      <a:pt x="82" y="211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86" y="104"/>
                      <a:pt x="91" y="109"/>
                      <a:pt x="96" y="109"/>
                    </a:cubicBezTo>
                    <a:cubicBezTo>
                      <a:pt x="102" y="109"/>
                      <a:pt x="106" y="104"/>
                      <a:pt x="106" y="99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06" y="10"/>
                      <a:pt x="96" y="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19" name="右箭头 148">
              <a:extLst>
                <a:ext uri="{FF2B5EF4-FFF2-40B4-BE49-F238E27FC236}">
                  <a16:creationId xmlns:a16="http://schemas.microsoft.com/office/drawing/2014/main" id="{5D53C4F1-51A2-43F7-89DE-BAA33EA45844}"/>
                </a:ext>
              </a:extLst>
            </p:cNvPr>
            <p:cNvSpPr/>
            <p:nvPr/>
          </p:nvSpPr>
          <p:spPr>
            <a:xfrm>
              <a:off x="2906354" y="3885477"/>
              <a:ext cx="440844" cy="43204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0" name="右箭头 149">
              <a:extLst>
                <a:ext uri="{FF2B5EF4-FFF2-40B4-BE49-F238E27FC236}">
                  <a16:creationId xmlns:a16="http://schemas.microsoft.com/office/drawing/2014/main" id="{7BEA0460-0ADC-44DF-85D7-086655DE3B4A}"/>
                </a:ext>
              </a:extLst>
            </p:cNvPr>
            <p:cNvSpPr/>
            <p:nvPr/>
          </p:nvSpPr>
          <p:spPr>
            <a:xfrm>
              <a:off x="5076038" y="3881395"/>
              <a:ext cx="397596" cy="432048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9" name="组合 55">
            <a:extLst>
              <a:ext uri="{FF2B5EF4-FFF2-40B4-BE49-F238E27FC236}">
                <a16:creationId xmlns:a16="http://schemas.microsoft.com/office/drawing/2014/main" id="{34EAA870-255E-4E52-AE8F-1DAEB5D571ED}"/>
              </a:ext>
            </a:extLst>
          </p:cNvPr>
          <p:cNvGrpSpPr/>
          <p:nvPr/>
        </p:nvGrpSpPr>
        <p:grpSpPr>
          <a:xfrm>
            <a:off x="313343" y="1751503"/>
            <a:ext cx="11235918" cy="2543197"/>
            <a:chOff x="657206" y="1111006"/>
            <a:chExt cx="8338930" cy="1917084"/>
          </a:xfrm>
        </p:grpSpPr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5F79840-3CEE-4565-BF98-6E7F1797E9CF}"/>
                </a:ext>
              </a:extLst>
            </p:cNvPr>
            <p:cNvSpPr/>
            <p:nvPr/>
          </p:nvSpPr>
          <p:spPr bwMode="auto">
            <a:xfrm>
              <a:off x="1315452" y="2151902"/>
              <a:ext cx="2998932" cy="808484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4CACC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51BF9A0-3DF8-4576-8034-E22E0CA7D978}"/>
                </a:ext>
              </a:extLst>
            </p:cNvPr>
            <p:cNvSpPr/>
            <p:nvPr/>
          </p:nvSpPr>
          <p:spPr bwMode="auto">
            <a:xfrm>
              <a:off x="3959444" y="1183929"/>
              <a:ext cx="1221494" cy="1767563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4BACC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161906F3-75D6-4C0C-A26E-1621ED9FCE2C}"/>
                </a:ext>
              </a:extLst>
            </p:cNvPr>
            <p:cNvSpPr/>
            <p:nvPr/>
          </p:nvSpPr>
          <p:spPr bwMode="auto">
            <a:xfrm>
              <a:off x="4636570" y="2342574"/>
              <a:ext cx="3103782" cy="608920"/>
            </a:xfrm>
            <a:custGeom>
              <a:avLst/>
              <a:gdLst>
                <a:gd name="T0" fmla="*/ 330 w 660"/>
                <a:gd name="T1" fmla="*/ 262 h 262"/>
                <a:gd name="T2" fmla="*/ 331 w 660"/>
                <a:gd name="T3" fmla="*/ 262 h 262"/>
                <a:gd name="T4" fmla="*/ 660 w 660"/>
                <a:gd name="T5" fmla="*/ 262 h 262"/>
                <a:gd name="T6" fmla="*/ 330 w 660"/>
                <a:gd name="T7" fmla="*/ 4 h 262"/>
                <a:gd name="T8" fmla="*/ 0 w 660"/>
                <a:gd name="T9" fmla="*/ 262 h 262"/>
                <a:gd name="T10" fmla="*/ 330 w 660"/>
                <a:gd name="T1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262">
                  <a:moveTo>
                    <a:pt x="330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660" y="262"/>
                    <a:pt x="660" y="262"/>
                    <a:pt x="660" y="262"/>
                  </a:cubicBezTo>
                  <a:cubicBezTo>
                    <a:pt x="442" y="189"/>
                    <a:pt x="419" y="0"/>
                    <a:pt x="330" y="4"/>
                  </a:cubicBezTo>
                  <a:cubicBezTo>
                    <a:pt x="242" y="0"/>
                    <a:pt x="219" y="189"/>
                    <a:pt x="0" y="262"/>
                  </a:cubicBezTo>
                  <a:lnTo>
                    <a:pt x="330" y="262"/>
                  </a:lnTo>
                  <a:close/>
                </a:path>
              </a:pathLst>
            </a:custGeom>
            <a:solidFill>
              <a:srgbClr val="4CACC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4" name="Text Box 10">
              <a:extLst>
                <a:ext uri="{FF2B5EF4-FFF2-40B4-BE49-F238E27FC236}">
                  <a16:creationId xmlns:a16="http://schemas.microsoft.com/office/drawing/2014/main" id="{4A76CAAD-DDBB-41E0-90A5-87825FC31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206" y="1111006"/>
              <a:ext cx="685800" cy="2088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449705"/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销售</a:t>
              </a:r>
              <a:endPara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5" name="流程图: 联系 60">
              <a:extLst>
                <a:ext uri="{FF2B5EF4-FFF2-40B4-BE49-F238E27FC236}">
                  <a16:creationId xmlns:a16="http://schemas.microsoft.com/office/drawing/2014/main" id="{923E63F5-95B9-4A68-9545-707575112348}"/>
                </a:ext>
              </a:extLst>
            </p:cNvPr>
            <p:cNvSpPr/>
            <p:nvPr/>
          </p:nvSpPr>
          <p:spPr>
            <a:xfrm>
              <a:off x="1279525" y="2188166"/>
              <a:ext cx="367008" cy="3761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6" name="流程图: 联系 61">
              <a:extLst>
                <a:ext uri="{FF2B5EF4-FFF2-40B4-BE49-F238E27FC236}">
                  <a16:creationId xmlns:a16="http://schemas.microsoft.com/office/drawing/2014/main" id="{FD9A7CC1-0643-407C-AD2A-0E92649756EB}"/>
                </a:ext>
              </a:extLst>
            </p:cNvPr>
            <p:cNvSpPr/>
            <p:nvPr/>
          </p:nvSpPr>
          <p:spPr>
            <a:xfrm>
              <a:off x="1707274" y="2099429"/>
              <a:ext cx="464278" cy="436589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65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首单</a:t>
              </a:r>
            </a:p>
          </p:txBody>
        </p:sp>
        <p:sp>
          <p:nvSpPr>
            <p:cNvPr id="67" name="流程图: 联系 62">
              <a:extLst>
                <a:ext uri="{FF2B5EF4-FFF2-40B4-BE49-F238E27FC236}">
                  <a16:creationId xmlns:a16="http://schemas.microsoft.com/office/drawing/2014/main" id="{267D4484-9F93-453E-8FF8-B53202484412}"/>
                </a:ext>
              </a:extLst>
            </p:cNvPr>
            <p:cNvSpPr/>
            <p:nvPr/>
          </p:nvSpPr>
          <p:spPr>
            <a:xfrm>
              <a:off x="1634009" y="2486601"/>
              <a:ext cx="294770" cy="277191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" name="流程图: 联系 63">
              <a:extLst>
                <a:ext uri="{FF2B5EF4-FFF2-40B4-BE49-F238E27FC236}">
                  <a16:creationId xmlns:a16="http://schemas.microsoft.com/office/drawing/2014/main" id="{5D293C79-CFCB-4CD4-AEF8-3112ED550DEE}"/>
                </a:ext>
              </a:extLst>
            </p:cNvPr>
            <p:cNvSpPr/>
            <p:nvPr/>
          </p:nvSpPr>
          <p:spPr>
            <a:xfrm>
              <a:off x="1360560" y="2606895"/>
              <a:ext cx="300893" cy="282948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9" name="流程图: 联系 64">
              <a:extLst>
                <a:ext uri="{FF2B5EF4-FFF2-40B4-BE49-F238E27FC236}">
                  <a16:creationId xmlns:a16="http://schemas.microsoft.com/office/drawing/2014/main" id="{96E2AD41-F8F5-4B6A-9991-DAD02658F4E5}"/>
                </a:ext>
              </a:extLst>
            </p:cNvPr>
            <p:cNvSpPr/>
            <p:nvPr/>
          </p:nvSpPr>
          <p:spPr>
            <a:xfrm>
              <a:off x="2164210" y="2143210"/>
              <a:ext cx="281122" cy="264356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0" name="流程图: 联系 65">
              <a:extLst>
                <a:ext uri="{FF2B5EF4-FFF2-40B4-BE49-F238E27FC236}">
                  <a16:creationId xmlns:a16="http://schemas.microsoft.com/office/drawing/2014/main" id="{0E363FBE-53F7-4503-BF6F-FB9335431D84}"/>
                </a:ext>
              </a:extLst>
            </p:cNvPr>
            <p:cNvSpPr/>
            <p:nvPr/>
          </p:nvSpPr>
          <p:spPr>
            <a:xfrm>
              <a:off x="3801763" y="2302818"/>
              <a:ext cx="397661" cy="37394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复购</a:t>
              </a:r>
            </a:p>
          </p:txBody>
        </p:sp>
        <p:sp>
          <p:nvSpPr>
            <p:cNvPr id="71" name="流程图: 联系 66">
              <a:extLst>
                <a:ext uri="{FF2B5EF4-FFF2-40B4-BE49-F238E27FC236}">
                  <a16:creationId xmlns:a16="http://schemas.microsoft.com/office/drawing/2014/main" id="{85081A4B-37DF-4992-999D-5EB4FDF98B7F}"/>
                </a:ext>
              </a:extLst>
            </p:cNvPr>
            <p:cNvSpPr/>
            <p:nvPr/>
          </p:nvSpPr>
          <p:spPr>
            <a:xfrm>
              <a:off x="3496834" y="2338277"/>
              <a:ext cx="287450" cy="270307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2" name="流程图: 联系 67">
              <a:extLst>
                <a:ext uri="{FF2B5EF4-FFF2-40B4-BE49-F238E27FC236}">
                  <a16:creationId xmlns:a16="http://schemas.microsoft.com/office/drawing/2014/main" id="{EE1B2A7E-98D8-4576-AD03-E7A6636566C7}"/>
                </a:ext>
              </a:extLst>
            </p:cNvPr>
            <p:cNvSpPr/>
            <p:nvPr/>
          </p:nvSpPr>
          <p:spPr>
            <a:xfrm>
              <a:off x="3320752" y="2310555"/>
              <a:ext cx="173882" cy="163512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" name="流程图: 联系 68">
              <a:extLst>
                <a:ext uri="{FF2B5EF4-FFF2-40B4-BE49-F238E27FC236}">
                  <a16:creationId xmlns:a16="http://schemas.microsoft.com/office/drawing/2014/main" id="{3ABF6FC5-B246-4144-A50B-BF23263129EB}"/>
                </a:ext>
              </a:extLst>
            </p:cNvPr>
            <p:cNvSpPr/>
            <p:nvPr/>
          </p:nvSpPr>
          <p:spPr>
            <a:xfrm>
              <a:off x="3673072" y="2551342"/>
              <a:ext cx="215238" cy="202402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4" name="流程图: 联系 69">
              <a:extLst>
                <a:ext uri="{FF2B5EF4-FFF2-40B4-BE49-F238E27FC236}">
                  <a16:creationId xmlns:a16="http://schemas.microsoft.com/office/drawing/2014/main" id="{158B9E3D-0207-4118-9656-31E44BDE220A}"/>
                </a:ext>
              </a:extLst>
            </p:cNvPr>
            <p:cNvSpPr/>
            <p:nvPr/>
          </p:nvSpPr>
          <p:spPr>
            <a:xfrm>
              <a:off x="3847922" y="2645650"/>
              <a:ext cx="213924" cy="201166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5" name="流程图: 联系 70">
              <a:extLst>
                <a:ext uri="{FF2B5EF4-FFF2-40B4-BE49-F238E27FC236}">
                  <a16:creationId xmlns:a16="http://schemas.microsoft.com/office/drawing/2014/main" id="{B6F4BDF5-F0B1-434A-9CA3-7E16FF82FCBF}"/>
                </a:ext>
              </a:extLst>
            </p:cNvPr>
            <p:cNvSpPr/>
            <p:nvPr/>
          </p:nvSpPr>
          <p:spPr>
            <a:xfrm>
              <a:off x="4971704" y="2167646"/>
              <a:ext cx="367008" cy="3761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跨品类</a:t>
              </a:r>
            </a:p>
          </p:txBody>
        </p:sp>
        <p:sp>
          <p:nvSpPr>
            <p:cNvPr id="76" name="流程图: 联系 71">
              <a:extLst>
                <a:ext uri="{FF2B5EF4-FFF2-40B4-BE49-F238E27FC236}">
                  <a16:creationId xmlns:a16="http://schemas.microsoft.com/office/drawing/2014/main" id="{80CA581B-5505-4049-B6A9-108EC057A3F4}"/>
                </a:ext>
              </a:extLst>
            </p:cNvPr>
            <p:cNvSpPr/>
            <p:nvPr/>
          </p:nvSpPr>
          <p:spPr>
            <a:xfrm>
              <a:off x="5359691" y="2146834"/>
              <a:ext cx="381298" cy="358558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品牌</a:t>
              </a:r>
            </a:p>
          </p:txBody>
        </p:sp>
        <p:sp>
          <p:nvSpPr>
            <p:cNvPr id="77" name="流程图: 联系 72">
              <a:extLst>
                <a:ext uri="{FF2B5EF4-FFF2-40B4-BE49-F238E27FC236}">
                  <a16:creationId xmlns:a16="http://schemas.microsoft.com/office/drawing/2014/main" id="{04845BDC-3542-45D4-9CEF-1200B02AEC05}"/>
                </a:ext>
              </a:extLst>
            </p:cNvPr>
            <p:cNvSpPr/>
            <p:nvPr/>
          </p:nvSpPr>
          <p:spPr>
            <a:xfrm>
              <a:off x="5063595" y="2575066"/>
              <a:ext cx="234685" cy="220689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8" name="流程图: 联系 73">
              <a:extLst>
                <a:ext uri="{FF2B5EF4-FFF2-40B4-BE49-F238E27FC236}">
                  <a16:creationId xmlns:a16="http://schemas.microsoft.com/office/drawing/2014/main" id="{70F626E0-0879-47F8-91D2-0EB880986FE2}"/>
                </a:ext>
              </a:extLst>
            </p:cNvPr>
            <p:cNvSpPr/>
            <p:nvPr/>
          </p:nvSpPr>
          <p:spPr>
            <a:xfrm>
              <a:off x="6725869" y="2349218"/>
              <a:ext cx="300893" cy="282948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" name="流程图: 联系 74">
              <a:extLst>
                <a:ext uri="{FF2B5EF4-FFF2-40B4-BE49-F238E27FC236}">
                  <a16:creationId xmlns:a16="http://schemas.microsoft.com/office/drawing/2014/main" id="{6DC2DBC8-3D41-4587-8DA3-690364FFF858}"/>
                </a:ext>
              </a:extLst>
            </p:cNvPr>
            <p:cNvSpPr/>
            <p:nvPr/>
          </p:nvSpPr>
          <p:spPr>
            <a:xfrm>
              <a:off x="5282742" y="2459392"/>
              <a:ext cx="262300" cy="246657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0" name="流程图: 联系 75">
              <a:extLst>
                <a:ext uri="{FF2B5EF4-FFF2-40B4-BE49-F238E27FC236}">
                  <a16:creationId xmlns:a16="http://schemas.microsoft.com/office/drawing/2014/main" id="{26CCDFE4-CF22-4DC8-B942-602CE8C0DC9A}"/>
                </a:ext>
              </a:extLst>
            </p:cNvPr>
            <p:cNvSpPr/>
            <p:nvPr/>
          </p:nvSpPr>
          <p:spPr>
            <a:xfrm>
              <a:off x="5756202" y="2206978"/>
              <a:ext cx="235539" cy="221492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" name="流程图: 联系 76">
              <a:extLst>
                <a:ext uri="{FF2B5EF4-FFF2-40B4-BE49-F238E27FC236}">
                  <a16:creationId xmlns:a16="http://schemas.microsoft.com/office/drawing/2014/main" id="{D85DB6D0-B679-4571-83FE-C0ED75D22680}"/>
                </a:ext>
              </a:extLst>
            </p:cNvPr>
            <p:cNvSpPr/>
            <p:nvPr/>
          </p:nvSpPr>
          <p:spPr>
            <a:xfrm>
              <a:off x="1958172" y="2516637"/>
              <a:ext cx="152822" cy="143708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" name="流程图: 联系 77">
              <a:extLst>
                <a:ext uri="{FF2B5EF4-FFF2-40B4-BE49-F238E27FC236}">
                  <a16:creationId xmlns:a16="http://schemas.microsoft.com/office/drawing/2014/main" id="{87BF60BB-52CF-4610-8158-9C52034EE432}"/>
                </a:ext>
              </a:extLst>
            </p:cNvPr>
            <p:cNvSpPr/>
            <p:nvPr/>
          </p:nvSpPr>
          <p:spPr>
            <a:xfrm>
              <a:off x="2091780" y="2377740"/>
              <a:ext cx="194686" cy="18307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3" name="流程图: 联系 78">
              <a:extLst>
                <a:ext uri="{FF2B5EF4-FFF2-40B4-BE49-F238E27FC236}">
                  <a16:creationId xmlns:a16="http://schemas.microsoft.com/office/drawing/2014/main" id="{6B5493E1-B5F0-4CD0-9569-37FF12C5032A}"/>
                </a:ext>
              </a:extLst>
            </p:cNvPr>
            <p:cNvSpPr/>
            <p:nvPr/>
          </p:nvSpPr>
          <p:spPr>
            <a:xfrm>
              <a:off x="6541978" y="2310555"/>
              <a:ext cx="190262" cy="17891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4" name="流程图: 联系 79">
              <a:extLst>
                <a:ext uri="{FF2B5EF4-FFF2-40B4-BE49-F238E27FC236}">
                  <a16:creationId xmlns:a16="http://schemas.microsoft.com/office/drawing/2014/main" id="{A6C234ED-6D9A-4B2B-A861-CD56FC67CCBD}"/>
                </a:ext>
              </a:extLst>
            </p:cNvPr>
            <p:cNvSpPr/>
            <p:nvPr/>
          </p:nvSpPr>
          <p:spPr>
            <a:xfrm>
              <a:off x="6373962" y="2253635"/>
              <a:ext cx="149714" cy="1407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5" name="流程图: 联系 80">
              <a:extLst>
                <a:ext uri="{FF2B5EF4-FFF2-40B4-BE49-F238E27FC236}">
                  <a16:creationId xmlns:a16="http://schemas.microsoft.com/office/drawing/2014/main" id="{843D8337-5D9F-43C4-B7E7-6A686C3A79B1}"/>
                </a:ext>
              </a:extLst>
            </p:cNvPr>
            <p:cNvSpPr/>
            <p:nvPr/>
          </p:nvSpPr>
          <p:spPr>
            <a:xfrm>
              <a:off x="6224683" y="2214953"/>
              <a:ext cx="149714" cy="1407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6" name="流程图: 联系 81">
              <a:extLst>
                <a:ext uri="{FF2B5EF4-FFF2-40B4-BE49-F238E27FC236}">
                  <a16:creationId xmlns:a16="http://schemas.microsoft.com/office/drawing/2014/main" id="{E5CA045A-13CB-4D99-9BB9-29C76AECB682}"/>
                </a:ext>
              </a:extLst>
            </p:cNvPr>
            <p:cNvSpPr/>
            <p:nvPr/>
          </p:nvSpPr>
          <p:spPr>
            <a:xfrm>
              <a:off x="6040010" y="2204995"/>
              <a:ext cx="149714" cy="1407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7" name="流程图: 联系 83">
              <a:extLst>
                <a:ext uri="{FF2B5EF4-FFF2-40B4-BE49-F238E27FC236}">
                  <a16:creationId xmlns:a16="http://schemas.microsoft.com/office/drawing/2014/main" id="{876906D5-6C93-4480-9832-8BBB867B0B76}"/>
                </a:ext>
              </a:extLst>
            </p:cNvPr>
            <p:cNvSpPr/>
            <p:nvPr/>
          </p:nvSpPr>
          <p:spPr>
            <a:xfrm>
              <a:off x="7012068" y="2275775"/>
              <a:ext cx="331300" cy="358929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8" name="流程图: 联系 84">
              <a:extLst>
                <a:ext uri="{FF2B5EF4-FFF2-40B4-BE49-F238E27FC236}">
                  <a16:creationId xmlns:a16="http://schemas.microsoft.com/office/drawing/2014/main" id="{01DF9EE4-223E-4548-B79F-3ED8E3773BC8}"/>
                </a:ext>
              </a:extLst>
            </p:cNvPr>
            <p:cNvSpPr/>
            <p:nvPr/>
          </p:nvSpPr>
          <p:spPr>
            <a:xfrm>
              <a:off x="6931631" y="2574117"/>
              <a:ext cx="190262" cy="17891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9" name="流程图: 联系 85">
              <a:extLst>
                <a:ext uri="{FF2B5EF4-FFF2-40B4-BE49-F238E27FC236}">
                  <a16:creationId xmlns:a16="http://schemas.microsoft.com/office/drawing/2014/main" id="{0E7DEA8A-BE8A-4C6A-BFDE-AC8075388E76}"/>
                </a:ext>
              </a:extLst>
            </p:cNvPr>
            <p:cNvSpPr/>
            <p:nvPr/>
          </p:nvSpPr>
          <p:spPr>
            <a:xfrm>
              <a:off x="7131136" y="2614508"/>
              <a:ext cx="225338" cy="226773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0" name="流程图: 联系 86">
              <a:extLst>
                <a:ext uri="{FF2B5EF4-FFF2-40B4-BE49-F238E27FC236}">
                  <a16:creationId xmlns:a16="http://schemas.microsoft.com/office/drawing/2014/main" id="{89140479-60EF-4FEC-8DB2-E512F1C9BD9A}"/>
                </a:ext>
              </a:extLst>
            </p:cNvPr>
            <p:cNvSpPr/>
            <p:nvPr/>
          </p:nvSpPr>
          <p:spPr>
            <a:xfrm>
              <a:off x="7368421" y="2335243"/>
              <a:ext cx="264044" cy="248297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1" name="流程图: 联系 87">
              <a:extLst>
                <a:ext uri="{FF2B5EF4-FFF2-40B4-BE49-F238E27FC236}">
                  <a16:creationId xmlns:a16="http://schemas.microsoft.com/office/drawing/2014/main" id="{95493729-97FC-4318-80F6-AF0373A52A46}"/>
                </a:ext>
              </a:extLst>
            </p:cNvPr>
            <p:cNvSpPr/>
            <p:nvPr/>
          </p:nvSpPr>
          <p:spPr>
            <a:xfrm>
              <a:off x="7565585" y="2269321"/>
              <a:ext cx="149714" cy="1407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2" name="流程图: 联系 88">
              <a:extLst>
                <a:ext uri="{FF2B5EF4-FFF2-40B4-BE49-F238E27FC236}">
                  <a16:creationId xmlns:a16="http://schemas.microsoft.com/office/drawing/2014/main" id="{37A1554C-AC24-458D-A8DE-B9B007CD17E8}"/>
                </a:ext>
              </a:extLst>
            </p:cNvPr>
            <p:cNvSpPr/>
            <p:nvPr/>
          </p:nvSpPr>
          <p:spPr>
            <a:xfrm>
              <a:off x="7587088" y="2433599"/>
              <a:ext cx="149714" cy="140785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3" name="Text Box 10">
              <a:extLst>
                <a:ext uri="{FF2B5EF4-FFF2-40B4-BE49-F238E27FC236}">
                  <a16:creationId xmlns:a16="http://schemas.microsoft.com/office/drawing/2014/main" id="{94311028-23D9-419B-8155-6C2EB4445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0336" y="2819286"/>
              <a:ext cx="685800" cy="2088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449705"/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月历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流程图: 联系 82">
              <a:extLst>
                <a:ext uri="{FF2B5EF4-FFF2-40B4-BE49-F238E27FC236}">
                  <a16:creationId xmlns:a16="http://schemas.microsoft.com/office/drawing/2014/main" id="{0F299ACA-4948-45C6-B95B-2730D572F6C3}"/>
                </a:ext>
              </a:extLst>
            </p:cNvPr>
            <p:cNvSpPr/>
            <p:nvPr/>
          </p:nvSpPr>
          <p:spPr>
            <a:xfrm>
              <a:off x="7275041" y="2450633"/>
              <a:ext cx="423263" cy="377299"/>
            </a:xfrm>
            <a:prstGeom prst="flowChartConnector">
              <a:avLst/>
            </a:prstGeom>
            <a:solidFill>
              <a:srgbClr val="B9D51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促活</a:t>
              </a:r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991FA15D-0F48-4E01-B315-DCEB9DB2F373}"/>
              </a:ext>
            </a:extLst>
          </p:cNvPr>
          <p:cNvSpPr txBox="1"/>
          <p:nvPr/>
        </p:nvSpPr>
        <p:spPr>
          <a:xfrm>
            <a:off x="5270357" y="270438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B92C4F8-B1ED-4789-9C1B-3C7395E4D980}"/>
              </a:ext>
            </a:extLst>
          </p:cNvPr>
          <p:cNvSpPr txBox="1"/>
          <p:nvPr/>
        </p:nvSpPr>
        <p:spPr>
          <a:xfrm>
            <a:off x="2779800" y="3571288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618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02B88A5-A094-4820-8FC3-AC9F05B1AD06}"/>
              </a:ext>
            </a:extLst>
          </p:cNvPr>
          <p:cNvSpPr txBox="1"/>
          <p:nvPr/>
        </p:nvSpPr>
        <p:spPr>
          <a:xfrm>
            <a:off x="7355442" y="366589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</a:t>
            </a: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8" name="Text Box 10">
            <a:extLst>
              <a:ext uri="{FF2B5EF4-FFF2-40B4-BE49-F238E27FC236}">
                <a16:creationId xmlns:a16="http://schemas.microsoft.com/office/drawing/2014/main" id="{722D3D0B-3982-4069-9EEE-E2C2083D5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896" y="4597594"/>
            <a:ext cx="240246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49705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保持销售平稳，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1449705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提升资源使用效率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FF35B07D-AFC7-4B20-93E4-17BE645C507F}"/>
              </a:ext>
            </a:extLst>
          </p:cNvPr>
          <p:cNvSpPr/>
          <p:nvPr/>
        </p:nvSpPr>
        <p:spPr>
          <a:xfrm>
            <a:off x="9149898" y="4524823"/>
            <a:ext cx="2191352" cy="1559769"/>
          </a:xfrm>
          <a:prstGeom prst="roundRect">
            <a:avLst>
              <a:gd name="adj" fmla="val 51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右箭头 190">
            <a:extLst>
              <a:ext uri="{FF2B5EF4-FFF2-40B4-BE49-F238E27FC236}">
                <a16:creationId xmlns:a16="http://schemas.microsoft.com/office/drawing/2014/main" id="{0431D145-E8C4-4F4D-A8E2-C7D6FAEEDED3}"/>
              </a:ext>
            </a:extLst>
          </p:cNvPr>
          <p:cNvSpPr/>
          <p:nvPr/>
        </p:nvSpPr>
        <p:spPr>
          <a:xfrm>
            <a:off x="8487283" y="5126960"/>
            <a:ext cx="530128" cy="5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10D3E8-AEB2-4917-991F-C9D50C50DA26}"/>
              </a:ext>
            </a:extLst>
          </p:cNvPr>
          <p:cNvSpPr/>
          <p:nvPr/>
        </p:nvSpPr>
        <p:spPr>
          <a:xfrm>
            <a:off x="9100300" y="5181929"/>
            <a:ext cx="27186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主体： 平台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商家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品牌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形式： 促销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营销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+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精准营销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结构化、体系化打法</a:t>
            </a:r>
          </a:p>
        </p:txBody>
      </p:sp>
      <p:cxnSp>
        <p:nvCxnSpPr>
          <p:cNvPr id="102" name="直线连接符 199">
            <a:extLst>
              <a:ext uri="{FF2B5EF4-FFF2-40B4-BE49-F238E27FC236}">
                <a16:creationId xmlns:a16="http://schemas.microsoft.com/office/drawing/2014/main" id="{740E82FE-2856-4F70-9FD9-A322CC860A89}"/>
              </a:ext>
            </a:extLst>
          </p:cNvPr>
          <p:cNvCxnSpPr/>
          <p:nvPr/>
        </p:nvCxnSpPr>
        <p:spPr>
          <a:xfrm flipV="1">
            <a:off x="5665989" y="2177728"/>
            <a:ext cx="360025" cy="269068"/>
          </a:xfrm>
          <a:prstGeom prst="line">
            <a:avLst/>
          </a:prstGeom>
          <a:ln>
            <a:solidFill>
              <a:srgbClr val="4CA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201">
            <a:extLst>
              <a:ext uri="{FF2B5EF4-FFF2-40B4-BE49-F238E27FC236}">
                <a16:creationId xmlns:a16="http://schemas.microsoft.com/office/drawing/2014/main" id="{59D8907E-9308-40D5-A981-8CD59BA8A2AD}"/>
              </a:ext>
            </a:extLst>
          </p:cNvPr>
          <p:cNvCxnSpPr/>
          <p:nvPr/>
        </p:nvCxnSpPr>
        <p:spPr>
          <a:xfrm flipV="1">
            <a:off x="6026013" y="2160887"/>
            <a:ext cx="429631" cy="1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9E387D7-E74E-449D-ABE1-47B92F2E810C}"/>
              </a:ext>
            </a:extLst>
          </p:cNvPr>
          <p:cNvSpPr txBox="1"/>
          <p:nvPr/>
        </p:nvSpPr>
        <p:spPr>
          <a:xfrm>
            <a:off x="6434689" y="1991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4CACC6"/>
                </a:solidFill>
              </a:rPr>
              <a:t>促销</a:t>
            </a:r>
          </a:p>
        </p:txBody>
      </p:sp>
      <p:cxnSp>
        <p:nvCxnSpPr>
          <p:cNvPr id="105" name="直线连接符 203">
            <a:extLst>
              <a:ext uri="{FF2B5EF4-FFF2-40B4-BE49-F238E27FC236}">
                <a16:creationId xmlns:a16="http://schemas.microsoft.com/office/drawing/2014/main" id="{FC8EE357-7D2B-4CFC-A5AC-29C2EE948E0A}"/>
              </a:ext>
            </a:extLst>
          </p:cNvPr>
          <p:cNvCxnSpPr/>
          <p:nvPr/>
        </p:nvCxnSpPr>
        <p:spPr>
          <a:xfrm flipV="1">
            <a:off x="2491991" y="2647288"/>
            <a:ext cx="408676" cy="2951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204">
            <a:extLst>
              <a:ext uri="{FF2B5EF4-FFF2-40B4-BE49-F238E27FC236}">
                <a16:creationId xmlns:a16="http://schemas.microsoft.com/office/drawing/2014/main" id="{653E6BB4-340A-4CBD-93CE-D17152C64C00}"/>
              </a:ext>
            </a:extLst>
          </p:cNvPr>
          <p:cNvCxnSpPr/>
          <p:nvPr/>
        </p:nvCxnSpPr>
        <p:spPr>
          <a:xfrm flipV="1">
            <a:off x="2900667" y="2630448"/>
            <a:ext cx="429631" cy="122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7">
            <a:extLst>
              <a:ext uri="{FF2B5EF4-FFF2-40B4-BE49-F238E27FC236}">
                <a16:creationId xmlns:a16="http://schemas.microsoft.com/office/drawing/2014/main" id="{00786999-D453-4925-8E21-165544DC838C}"/>
              </a:ext>
            </a:extLst>
          </p:cNvPr>
          <p:cNvSpPr/>
          <p:nvPr/>
        </p:nvSpPr>
        <p:spPr bwMode="auto">
          <a:xfrm>
            <a:off x="9356646" y="3385274"/>
            <a:ext cx="1395324" cy="807791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rgbClr val="4CACC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32B535A-2384-461D-9020-B81A099B0856}"/>
              </a:ext>
            </a:extLst>
          </p:cNvPr>
          <p:cNvSpPr txBox="1"/>
          <p:nvPr/>
        </p:nvSpPr>
        <p:spPr>
          <a:xfrm>
            <a:off x="3309343" y="2460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营销</a:t>
            </a:r>
          </a:p>
        </p:txBody>
      </p:sp>
      <p:cxnSp>
        <p:nvCxnSpPr>
          <p:cNvPr id="109" name="直线连接符 206">
            <a:extLst>
              <a:ext uri="{FF2B5EF4-FFF2-40B4-BE49-F238E27FC236}">
                <a16:creationId xmlns:a16="http://schemas.microsoft.com/office/drawing/2014/main" id="{9244482C-97D9-4D87-8D34-706CE0C35A1F}"/>
              </a:ext>
            </a:extLst>
          </p:cNvPr>
          <p:cNvCxnSpPr>
            <a:stCxn id="76" idx="0"/>
          </p:cNvCxnSpPr>
          <p:nvPr/>
        </p:nvCxnSpPr>
        <p:spPr>
          <a:xfrm flipV="1">
            <a:off x="6906378" y="2622658"/>
            <a:ext cx="499937" cy="50297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207">
            <a:extLst>
              <a:ext uri="{FF2B5EF4-FFF2-40B4-BE49-F238E27FC236}">
                <a16:creationId xmlns:a16="http://schemas.microsoft.com/office/drawing/2014/main" id="{1B79E895-AB3B-4361-98C6-E5F4D789EB90}"/>
              </a:ext>
            </a:extLst>
          </p:cNvPr>
          <p:cNvCxnSpPr/>
          <p:nvPr/>
        </p:nvCxnSpPr>
        <p:spPr>
          <a:xfrm flipV="1">
            <a:off x="7397425" y="2614706"/>
            <a:ext cx="429631" cy="1224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8998B5B-E1CB-497F-84A9-180E4F45C81F}"/>
              </a:ext>
            </a:extLst>
          </p:cNvPr>
          <p:cNvSpPr txBox="1"/>
          <p:nvPr/>
        </p:nvSpPr>
        <p:spPr>
          <a:xfrm>
            <a:off x="7816896" y="24354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</a:rPr>
              <a:t>精准营销</a:t>
            </a:r>
          </a:p>
        </p:txBody>
      </p:sp>
      <p:sp>
        <p:nvSpPr>
          <p:cNvPr id="112" name="流程图: 联系 73">
            <a:extLst>
              <a:ext uri="{FF2B5EF4-FFF2-40B4-BE49-F238E27FC236}">
                <a16:creationId xmlns:a16="http://schemas.microsoft.com/office/drawing/2014/main" id="{EF1786FC-2DE4-4431-895B-A4716B61AA2C}"/>
              </a:ext>
            </a:extLst>
          </p:cNvPr>
          <p:cNvSpPr/>
          <p:nvPr/>
        </p:nvSpPr>
        <p:spPr>
          <a:xfrm>
            <a:off x="10340557" y="3652994"/>
            <a:ext cx="351251" cy="351474"/>
          </a:xfrm>
          <a:prstGeom prst="flowChartConnector">
            <a:avLst/>
          </a:prstGeom>
          <a:solidFill>
            <a:srgbClr val="B9D51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" name="流程图: 联系 87">
            <a:extLst>
              <a:ext uri="{FF2B5EF4-FFF2-40B4-BE49-F238E27FC236}">
                <a16:creationId xmlns:a16="http://schemas.microsoft.com/office/drawing/2014/main" id="{700E2970-C0B3-40D6-9E2B-0EF3E3D60351}"/>
              </a:ext>
            </a:extLst>
          </p:cNvPr>
          <p:cNvSpPr/>
          <p:nvPr/>
        </p:nvSpPr>
        <p:spPr>
          <a:xfrm>
            <a:off x="10445973" y="3949970"/>
            <a:ext cx="201725" cy="186765"/>
          </a:xfrm>
          <a:prstGeom prst="flowChartConnector">
            <a:avLst/>
          </a:prstGeom>
          <a:solidFill>
            <a:srgbClr val="B9D51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C0A0C02-FDFA-4714-B173-D398BAE1BF81}"/>
              </a:ext>
            </a:extLst>
          </p:cNvPr>
          <p:cNvSpPr txBox="1"/>
          <p:nvPr/>
        </p:nvSpPr>
        <p:spPr>
          <a:xfrm>
            <a:off x="9756246" y="375185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年底</a:t>
            </a:r>
          </a:p>
        </p:txBody>
      </p:sp>
    </p:spTree>
    <p:extLst>
      <p:ext uri="{BB962C8B-B14F-4D97-AF65-F5344CB8AC3E}">
        <p14:creationId xmlns:p14="http://schemas.microsoft.com/office/powerpoint/2010/main" val="181627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7</a:t>
            </a:fld>
            <a:endParaRPr lang="zh-HK" altLang="en-US" sz="1400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9285BFD-EA34-424B-847E-ED23768630B2}"/>
              </a:ext>
            </a:extLst>
          </p:cNvPr>
          <p:cNvGrpSpPr/>
          <p:nvPr/>
        </p:nvGrpSpPr>
        <p:grpSpPr>
          <a:xfrm>
            <a:off x="346710" y="1064260"/>
            <a:ext cx="11847842" cy="5370830"/>
            <a:chOff x="355" y="1558"/>
            <a:chExt cx="18325" cy="8458"/>
          </a:xfrm>
        </p:grpSpPr>
        <p:sp>
          <p:nvSpPr>
            <p:cNvPr id="59" name="任意多边形 35">
              <a:extLst>
                <a:ext uri="{FF2B5EF4-FFF2-40B4-BE49-F238E27FC236}">
                  <a16:creationId xmlns:a16="http://schemas.microsoft.com/office/drawing/2014/main" id="{E8698292-87A6-427A-8923-53A18C8193A3}"/>
                </a:ext>
              </a:extLst>
            </p:cNvPr>
            <p:cNvSpPr/>
            <p:nvPr/>
          </p:nvSpPr>
          <p:spPr>
            <a:xfrm>
              <a:off x="355" y="1558"/>
              <a:ext cx="18325" cy="5080"/>
            </a:xfrm>
            <a:custGeom>
              <a:avLst/>
              <a:gdLst/>
              <a:ahLst/>
              <a:cxnLst/>
              <a:rect l="l" t="t" r="r" b="b"/>
              <a:pathLst>
                <a:path w="10739120" h="2823845">
                  <a:moveTo>
                    <a:pt x="0" y="2698759"/>
                  </a:moveTo>
                  <a:cubicBezTo>
                    <a:pt x="734060" y="2102540"/>
                    <a:pt x="2164715" y="-24549"/>
                    <a:pt x="4312285" y="214"/>
                  </a:cubicBezTo>
                  <a:cubicBezTo>
                    <a:pt x="6459855" y="24977"/>
                    <a:pt x="9481820" y="2281596"/>
                    <a:pt x="10739120" y="2823845"/>
                  </a:cubicBezTo>
                </a:path>
              </a:pathLst>
            </a:custGeom>
            <a:noFill/>
            <a:ln w="19050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trike="noStrike">
                <a:solidFill>
                  <a:schemeClr val="lt1"/>
                </a:solidFill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4717FB7-7B43-4A25-B2BC-4A390FC2C1E3}"/>
                </a:ext>
              </a:extLst>
            </p:cNvPr>
            <p:cNvCxnSpPr/>
            <p:nvPr/>
          </p:nvCxnSpPr>
          <p:spPr>
            <a:xfrm flipH="1">
              <a:off x="4318" y="2634"/>
              <a:ext cx="6" cy="738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27C2E27-4626-41C5-BB8D-D4D26C70187B}"/>
                </a:ext>
              </a:extLst>
            </p:cNvPr>
            <p:cNvCxnSpPr/>
            <p:nvPr/>
          </p:nvCxnSpPr>
          <p:spPr>
            <a:xfrm>
              <a:off x="13073" y="3317"/>
              <a:ext cx="62" cy="6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BEAFF87A-DAFF-41B3-95AC-A00ED7E3D8EF}"/>
              </a:ext>
            </a:extLst>
          </p:cNvPr>
          <p:cNvSpPr txBox="1"/>
          <p:nvPr/>
        </p:nvSpPr>
        <p:spPr>
          <a:xfrm>
            <a:off x="280450" y="2949798"/>
            <a:ext cx="1162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拉新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157E1B7-1731-4F06-A797-A94107DDA5AD}"/>
              </a:ext>
            </a:extLst>
          </p:cNvPr>
          <p:cNvSpPr txBox="1"/>
          <p:nvPr/>
        </p:nvSpPr>
        <p:spPr>
          <a:xfrm>
            <a:off x="3184817" y="2552700"/>
            <a:ext cx="1162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促活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A941D93-2AF1-4EAE-ACC7-C12FC9A2B22F}"/>
              </a:ext>
            </a:extLst>
          </p:cNvPr>
          <p:cNvSpPr txBox="1"/>
          <p:nvPr/>
        </p:nvSpPr>
        <p:spPr>
          <a:xfrm>
            <a:off x="7084515" y="2572385"/>
            <a:ext cx="1162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升级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5F845B1-0432-4CDA-8867-07E6B0D93F99}"/>
              </a:ext>
            </a:extLst>
          </p:cNvPr>
          <p:cNvSpPr txBox="1"/>
          <p:nvPr/>
        </p:nvSpPr>
        <p:spPr>
          <a:xfrm>
            <a:off x="10161168" y="2766695"/>
            <a:ext cx="1162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唤醒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8AAC61-6D49-42D5-B86A-725EA24F7BDB}"/>
              </a:ext>
            </a:extLst>
          </p:cNvPr>
          <p:cNvSpPr txBox="1"/>
          <p:nvPr/>
        </p:nvSpPr>
        <p:spPr>
          <a:xfrm>
            <a:off x="497205" y="4175760"/>
            <a:ext cx="2159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新客权益提醒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新客转化模型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注册激励模型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首单促活模型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251B37F-ED25-4859-956B-08C7B8AFEEAE}"/>
              </a:ext>
            </a:extLst>
          </p:cNvPr>
          <p:cNvSpPr txBox="1"/>
          <p:nvPr/>
        </p:nvSpPr>
        <p:spPr>
          <a:xfrm>
            <a:off x="3136265" y="4091305"/>
            <a:ext cx="23564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新客首单模型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55天三次消费模型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用药周期模型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品类关联模型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消费3次以上模型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促销敏感会员模型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品质敏感会员模型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7DA64EC-4EFF-4C02-885F-4C3671530CB5}"/>
              </a:ext>
            </a:extLst>
          </p:cNvPr>
          <p:cNvSpPr txBox="1"/>
          <p:nvPr/>
        </p:nvSpPr>
        <p:spPr>
          <a:xfrm>
            <a:off x="5965190" y="4091305"/>
            <a:ext cx="24955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110天三次消费模型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大促活跃提升模型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疾病忠诚度模型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品牌渗透率模型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品牌忠诚度模型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4797BD3-5BDF-4772-A26A-DB4AE43B3709}"/>
              </a:ext>
            </a:extLst>
          </p:cNvPr>
          <p:cNvSpPr txBox="1"/>
          <p:nvPr/>
        </p:nvSpPr>
        <p:spPr>
          <a:xfrm>
            <a:off x="8778875" y="4091305"/>
            <a:ext cx="32181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慢病低沉睡会员激活模型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慢病高沉睡会员激活模型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慢病流失会员激活模型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疾病高沉睡会员激活模型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疾病流失会员激活模型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品牌沉睡激活模型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品牌流失激活模型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激活复购模型</a:t>
            </a:r>
          </a:p>
        </p:txBody>
      </p:sp>
    </p:spTree>
    <p:extLst>
      <p:ext uri="{BB962C8B-B14F-4D97-AF65-F5344CB8AC3E}">
        <p14:creationId xmlns:p14="http://schemas.microsoft.com/office/powerpoint/2010/main" val="173617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8</a:t>
            </a:fld>
            <a:endParaRPr lang="zh-HK" altLang="en-US" sz="1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9354778-34A4-447D-861C-6B92F7D0A8B2}"/>
              </a:ext>
            </a:extLst>
          </p:cNvPr>
          <p:cNvSpPr txBox="1"/>
          <p:nvPr/>
        </p:nvSpPr>
        <p:spPr>
          <a:xfrm>
            <a:off x="2703217" y="1577270"/>
            <a:ext cx="2033402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zh-CN" altLang="en-US" dirty="0"/>
              <a:t>是否当天有消费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8C3FEF7-684E-4AC2-BACE-B3885D21D793}"/>
              </a:ext>
            </a:extLst>
          </p:cNvPr>
          <p:cNvSpPr txBox="1"/>
          <p:nvPr/>
        </p:nvSpPr>
        <p:spPr>
          <a:xfrm>
            <a:off x="500204" y="1577270"/>
            <a:ext cx="1644650" cy="368300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sz="1600" dirty="0">
                <a:solidFill>
                  <a:schemeClr val="bg1"/>
                </a:solidFill>
              </a:rPr>
              <a:t>新客注册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B6FA235-9561-4DBD-B10F-3ABB8EFC9C7D}"/>
              </a:ext>
            </a:extLst>
          </p:cNvPr>
          <p:cNvCxnSpPr>
            <a:stCxn id="59" idx="3"/>
            <a:endCxn id="58" idx="1"/>
          </p:cNvCxnSpPr>
          <p:nvPr/>
        </p:nvCxnSpPr>
        <p:spPr>
          <a:xfrm>
            <a:off x="2144854" y="1761420"/>
            <a:ext cx="558363" cy="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EFE553B-8AD0-4C82-9DF2-0B20824305A7}"/>
              </a:ext>
            </a:extLst>
          </p:cNvPr>
          <p:cNvSpPr txBox="1"/>
          <p:nvPr/>
        </p:nvSpPr>
        <p:spPr>
          <a:xfrm>
            <a:off x="5052741" y="1068772"/>
            <a:ext cx="2033402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30</a:t>
            </a:r>
            <a:r>
              <a:rPr lang="zh-CN" altLang="en-US" dirty="0"/>
              <a:t>天促</a:t>
            </a:r>
            <a:r>
              <a:rPr lang="en-US" altLang="zh-CN" dirty="0"/>
              <a:t>2</a:t>
            </a:r>
            <a:r>
              <a:rPr lang="zh-CN" altLang="en-US" dirty="0"/>
              <a:t>次消费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F697B6C-007A-49FA-BD17-F92BA60FA7BF}"/>
              </a:ext>
            </a:extLst>
          </p:cNvPr>
          <p:cNvSpPr txBox="1"/>
          <p:nvPr/>
        </p:nvSpPr>
        <p:spPr>
          <a:xfrm>
            <a:off x="5094781" y="1909180"/>
            <a:ext cx="1943100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30</a:t>
            </a:r>
            <a:r>
              <a:rPr lang="zh-CN" altLang="en-US" dirty="0">
                <a:solidFill>
                  <a:schemeClr val="bg1"/>
                </a:solidFill>
              </a:rPr>
              <a:t>天促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次消费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1EF10E7-8765-4A7F-B9D4-AA2B736930F3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4736619" y="1253438"/>
            <a:ext cx="316122" cy="50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DCDB045-E484-4090-A67C-A75D497F3945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4736619" y="1761936"/>
            <a:ext cx="358162" cy="33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下箭头 26">
            <a:extLst>
              <a:ext uri="{FF2B5EF4-FFF2-40B4-BE49-F238E27FC236}">
                <a16:creationId xmlns:a16="http://schemas.microsoft.com/office/drawing/2014/main" id="{6D2464B2-AA6A-4D09-88D4-10963C6E999E}"/>
              </a:ext>
            </a:extLst>
          </p:cNvPr>
          <p:cNvSpPr/>
          <p:nvPr/>
        </p:nvSpPr>
        <p:spPr>
          <a:xfrm>
            <a:off x="774953" y="1976278"/>
            <a:ext cx="252095" cy="821055"/>
          </a:xfrm>
          <a:prstGeom prst="downArrow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3437F24-0DF5-4CA5-8AFC-5FC25D8C1733}"/>
              </a:ext>
            </a:extLst>
          </p:cNvPr>
          <p:cNvSpPr txBox="1"/>
          <p:nvPr/>
        </p:nvSpPr>
        <p:spPr>
          <a:xfrm>
            <a:off x="958668" y="1945570"/>
            <a:ext cx="1843165" cy="82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开卡提醒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天未消费提醒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天未消费提醒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天未消费提醒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A30400D-8507-4317-A13F-0D19B097AA1C}"/>
              </a:ext>
            </a:extLst>
          </p:cNvPr>
          <p:cNvSpPr txBox="1"/>
          <p:nvPr/>
        </p:nvSpPr>
        <p:spPr>
          <a:xfrm>
            <a:off x="4667205" y="1909180"/>
            <a:ext cx="43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9A56E36-AA21-408C-B6F0-F8A6E169FCEA}"/>
              </a:ext>
            </a:extLst>
          </p:cNvPr>
          <p:cNvSpPr txBox="1"/>
          <p:nvPr/>
        </p:nvSpPr>
        <p:spPr>
          <a:xfrm>
            <a:off x="4662981" y="1143426"/>
            <a:ext cx="43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FCEAB5-3C4E-450A-BECC-09D558DD3DC3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086143" y="1253438"/>
            <a:ext cx="600403" cy="40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EBED849-DF9F-4AA1-80FA-A938634CA4AA}"/>
              </a:ext>
            </a:extLst>
          </p:cNvPr>
          <p:cNvCxnSpPr>
            <a:stCxn id="61" idx="3"/>
          </p:cNvCxnSpPr>
          <p:nvPr/>
        </p:nvCxnSpPr>
        <p:spPr>
          <a:xfrm flipV="1">
            <a:off x="7037881" y="1660634"/>
            <a:ext cx="648665" cy="433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FD8B6E0-7DBA-422B-B51E-F8C8DD55CD48}"/>
              </a:ext>
            </a:extLst>
          </p:cNvPr>
          <p:cNvSpPr txBox="1"/>
          <p:nvPr/>
        </p:nvSpPr>
        <p:spPr>
          <a:xfrm>
            <a:off x="8354901" y="1487920"/>
            <a:ext cx="2133600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sz="1600" dirty="0">
                <a:solidFill>
                  <a:schemeClr val="bg1"/>
                </a:solidFill>
              </a:rPr>
              <a:t>是否连续三次购买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7364023-9FB9-45E4-9510-F5EE3C5C8C9D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7686546" y="1672586"/>
            <a:ext cx="66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6FBBCEA6-F820-4FAC-AB8B-8378B9157583}"/>
              </a:ext>
            </a:extLst>
          </p:cNvPr>
          <p:cNvSpPr txBox="1"/>
          <p:nvPr/>
        </p:nvSpPr>
        <p:spPr>
          <a:xfrm>
            <a:off x="6605323" y="2936197"/>
            <a:ext cx="1943100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忠诚会员维护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6F4EBEE-AB5A-41AB-A63B-32403C407EAB}"/>
              </a:ext>
            </a:extLst>
          </p:cNvPr>
          <p:cNvSpPr txBox="1"/>
          <p:nvPr/>
        </p:nvSpPr>
        <p:spPr>
          <a:xfrm>
            <a:off x="6576315" y="4631417"/>
            <a:ext cx="2133599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是否</a:t>
            </a:r>
            <a:r>
              <a:rPr lang="en-US" altLang="zh-CN" dirty="0">
                <a:solidFill>
                  <a:schemeClr val="bg1"/>
                </a:solidFill>
              </a:rPr>
              <a:t>55</a:t>
            </a:r>
            <a:r>
              <a:rPr lang="zh-CN" altLang="en-US" dirty="0">
                <a:solidFill>
                  <a:schemeClr val="bg1"/>
                </a:solidFill>
              </a:rPr>
              <a:t>天内购买</a:t>
            </a: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B5BE743-AC84-46D6-ACA9-22855873A89C}"/>
              </a:ext>
            </a:extLst>
          </p:cNvPr>
          <p:cNvCxnSpPr>
            <a:stCxn id="70" idx="2"/>
            <a:endCxn id="76" idx="3"/>
          </p:cNvCxnSpPr>
          <p:nvPr/>
        </p:nvCxnSpPr>
        <p:spPr>
          <a:xfrm rot="5400000">
            <a:off x="8353257" y="2052418"/>
            <a:ext cx="1263611" cy="873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6D3AC714-E644-44E8-A90D-54416F22D22A}"/>
              </a:ext>
            </a:extLst>
          </p:cNvPr>
          <p:cNvCxnSpPr>
            <a:cxnSpLocks/>
            <a:endCxn id="77" idx="3"/>
          </p:cNvCxnSpPr>
          <p:nvPr/>
        </p:nvCxnSpPr>
        <p:spPr>
          <a:xfrm rot="5400000">
            <a:off x="8032895" y="3427276"/>
            <a:ext cx="2065827" cy="711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9DA40549-DE4C-4406-8E6A-F90EE5EE01E4}"/>
              </a:ext>
            </a:extLst>
          </p:cNvPr>
          <p:cNvSpPr txBox="1"/>
          <p:nvPr/>
        </p:nvSpPr>
        <p:spPr>
          <a:xfrm>
            <a:off x="8743141" y="2756427"/>
            <a:ext cx="43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06CB6E5-03D5-4C63-AA6B-7945C227D9D2}"/>
              </a:ext>
            </a:extLst>
          </p:cNvPr>
          <p:cNvSpPr txBox="1"/>
          <p:nvPr/>
        </p:nvSpPr>
        <p:spPr>
          <a:xfrm>
            <a:off x="8898332" y="4449453"/>
            <a:ext cx="43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CF14410-DB9F-4BB2-9743-488DACDB1955}"/>
              </a:ext>
            </a:extLst>
          </p:cNvPr>
          <p:cNvSpPr txBox="1"/>
          <p:nvPr/>
        </p:nvSpPr>
        <p:spPr>
          <a:xfrm>
            <a:off x="3892449" y="4140769"/>
            <a:ext cx="1943100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沉睡会员激活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B4B76DF-CE67-42A0-B63B-05C12651DDBD}"/>
              </a:ext>
            </a:extLst>
          </p:cNvPr>
          <p:cNvSpPr txBox="1"/>
          <p:nvPr/>
        </p:nvSpPr>
        <p:spPr>
          <a:xfrm>
            <a:off x="4070254" y="5096064"/>
            <a:ext cx="1585484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活跃转忠诚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45C7B1F8-C830-4785-B748-9B79ACA64059}"/>
              </a:ext>
            </a:extLst>
          </p:cNvPr>
          <p:cNvCxnSpPr>
            <a:stCxn id="77" idx="1"/>
            <a:endCxn id="85" idx="3"/>
          </p:cNvCxnSpPr>
          <p:nvPr/>
        </p:nvCxnSpPr>
        <p:spPr>
          <a:xfrm rot="10800000">
            <a:off x="5835549" y="4325435"/>
            <a:ext cx="740766" cy="490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EAD5BE6C-65C5-420C-B08E-4C17DCC9C730}"/>
              </a:ext>
            </a:extLst>
          </p:cNvPr>
          <p:cNvCxnSpPr>
            <a:endCxn id="86" idx="3"/>
          </p:cNvCxnSpPr>
          <p:nvPr/>
        </p:nvCxnSpPr>
        <p:spPr>
          <a:xfrm rot="10800000" flipV="1">
            <a:off x="5655739" y="4816082"/>
            <a:ext cx="546095" cy="464647"/>
          </a:xfrm>
          <a:prstGeom prst="bentConnector3">
            <a:avLst>
              <a:gd name="adj1" fmla="val -3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9970ED04-9764-43B8-9D09-E589F28E4658}"/>
              </a:ext>
            </a:extLst>
          </p:cNvPr>
          <p:cNvSpPr txBox="1"/>
          <p:nvPr/>
        </p:nvSpPr>
        <p:spPr>
          <a:xfrm>
            <a:off x="6168217" y="4225071"/>
            <a:ext cx="43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D6D1B75-C9BF-4143-80B5-524454005A45}"/>
              </a:ext>
            </a:extLst>
          </p:cNvPr>
          <p:cNvSpPr txBox="1"/>
          <p:nvPr/>
        </p:nvSpPr>
        <p:spPr>
          <a:xfrm>
            <a:off x="5752966" y="4987190"/>
            <a:ext cx="43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97A56BF-DA67-4460-900C-21CDD28367AA}"/>
              </a:ext>
            </a:extLst>
          </p:cNvPr>
          <p:cNvSpPr txBox="1"/>
          <p:nvPr/>
        </p:nvSpPr>
        <p:spPr>
          <a:xfrm>
            <a:off x="500204" y="4147881"/>
            <a:ext cx="1356884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激活复购</a:t>
            </a:r>
          </a:p>
        </p:txBody>
      </p: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B6553129-C710-487C-B8A5-03BFA63D6D26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H="1" flipV="1">
            <a:off x="4070254" y="5280730"/>
            <a:ext cx="7258146" cy="561270"/>
          </a:xfrm>
          <a:prstGeom prst="bentConnector3">
            <a:avLst>
              <a:gd name="adj1" fmla="val -34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398812F5-5EAF-4A7D-B556-DC119B9ED074}"/>
              </a:ext>
            </a:extLst>
          </p:cNvPr>
          <p:cNvCxnSpPr>
            <a:cxnSpLocks/>
            <a:endCxn id="70" idx="3"/>
          </p:cNvCxnSpPr>
          <p:nvPr/>
        </p:nvCxnSpPr>
        <p:spPr>
          <a:xfrm rot="16200000" flipV="1">
            <a:off x="8823744" y="3337344"/>
            <a:ext cx="4169415" cy="839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4D2070E-9139-4B2E-9D15-89515A62C6A2}"/>
              </a:ext>
            </a:extLst>
          </p:cNvPr>
          <p:cNvSpPr txBox="1"/>
          <p:nvPr/>
        </p:nvSpPr>
        <p:spPr>
          <a:xfrm>
            <a:off x="2173872" y="4144893"/>
            <a:ext cx="1356884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是否激活</a:t>
            </a: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A8F802F-2F03-4F90-819D-74EA6D4DDFDD}"/>
              </a:ext>
            </a:extLst>
          </p:cNvPr>
          <p:cNvCxnSpPr>
            <a:stCxn id="85" idx="1"/>
            <a:endCxn id="109" idx="3"/>
          </p:cNvCxnSpPr>
          <p:nvPr/>
        </p:nvCxnSpPr>
        <p:spPr>
          <a:xfrm flipH="1">
            <a:off x="3530756" y="4325435"/>
            <a:ext cx="361693" cy="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C5B845F-7F06-4D6A-B532-367ACD5376E1}"/>
              </a:ext>
            </a:extLst>
          </p:cNvPr>
          <p:cNvCxnSpPr>
            <a:stCxn id="109" idx="1"/>
            <a:endCxn id="96" idx="3"/>
          </p:cNvCxnSpPr>
          <p:nvPr/>
        </p:nvCxnSpPr>
        <p:spPr>
          <a:xfrm flipH="1">
            <a:off x="1857088" y="4329559"/>
            <a:ext cx="316784" cy="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45653763-1ED2-4CF2-8BBA-075372267497}"/>
              </a:ext>
            </a:extLst>
          </p:cNvPr>
          <p:cNvCxnSpPr>
            <a:stCxn id="109" idx="0"/>
            <a:endCxn id="85" idx="0"/>
          </p:cNvCxnSpPr>
          <p:nvPr/>
        </p:nvCxnSpPr>
        <p:spPr>
          <a:xfrm rot="5400000" flipH="1" flipV="1">
            <a:off x="3856094" y="3136989"/>
            <a:ext cx="4124" cy="2011685"/>
          </a:xfrm>
          <a:prstGeom prst="bentConnector3">
            <a:avLst>
              <a:gd name="adj1" fmla="val 56431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28F6A61-5B11-43CC-A32A-A309B83B4D9A}"/>
              </a:ext>
            </a:extLst>
          </p:cNvPr>
          <p:cNvSpPr txBox="1"/>
          <p:nvPr/>
        </p:nvSpPr>
        <p:spPr>
          <a:xfrm>
            <a:off x="3517759" y="3553478"/>
            <a:ext cx="43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481E31B-5545-45B0-98D4-855F25B873B9}"/>
              </a:ext>
            </a:extLst>
          </p:cNvPr>
          <p:cNvSpPr txBox="1"/>
          <p:nvPr/>
        </p:nvSpPr>
        <p:spPr>
          <a:xfrm>
            <a:off x="1849734" y="3956619"/>
            <a:ext cx="43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03799813-C263-4059-8F8C-A206D60A09F7}"/>
              </a:ext>
            </a:extLst>
          </p:cNvPr>
          <p:cNvCxnSpPr>
            <a:stCxn id="96" idx="0"/>
            <a:endCxn id="77" idx="0"/>
          </p:cNvCxnSpPr>
          <p:nvPr/>
        </p:nvCxnSpPr>
        <p:spPr>
          <a:xfrm rot="16200000" flipH="1">
            <a:off x="4169112" y="1157415"/>
            <a:ext cx="483536" cy="6464469"/>
          </a:xfrm>
          <a:prstGeom prst="bentConnector3">
            <a:avLst>
              <a:gd name="adj1" fmla="val -1300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F3AC7A1-CD5C-4989-B40F-88687B81CC0D}"/>
              </a:ext>
            </a:extLst>
          </p:cNvPr>
          <p:cNvSpPr txBox="1"/>
          <p:nvPr/>
        </p:nvSpPr>
        <p:spPr>
          <a:xfrm>
            <a:off x="7273498" y="1961491"/>
            <a:ext cx="19431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品牌忠诚度模型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疾病忠诚度模型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用药周期模型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品类关联模型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消费3次以上模型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54ECC01-9365-455B-910F-57AF2BB9DCFE}"/>
              </a:ext>
            </a:extLst>
          </p:cNvPr>
          <p:cNvSpPr txBox="1"/>
          <p:nvPr/>
        </p:nvSpPr>
        <p:spPr>
          <a:xfrm>
            <a:off x="4083527" y="2564244"/>
            <a:ext cx="216662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 dirty="0">
                <a:latin typeface="微软雅黑" panose="020B0503020204020204" charset="-122"/>
                <a:ea typeface="微软雅黑" panose="020B0503020204020204" charset="-122"/>
              </a:rPr>
              <a:t>慢病低沉睡会员激活模型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 dirty="0">
                <a:latin typeface="微软雅黑" panose="020B0503020204020204" charset="-122"/>
                <a:ea typeface="微软雅黑" panose="020B0503020204020204" charset="-122"/>
              </a:rPr>
              <a:t>慢病高沉睡会员激活模型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 dirty="0">
                <a:latin typeface="微软雅黑" panose="020B0503020204020204" charset="-122"/>
                <a:ea typeface="微软雅黑" panose="020B0503020204020204" charset="-122"/>
              </a:rPr>
              <a:t>慢病流失会员激活模型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 dirty="0">
                <a:latin typeface="微软雅黑" panose="020B0503020204020204" charset="-122"/>
                <a:ea typeface="微软雅黑" panose="020B0503020204020204" charset="-122"/>
              </a:rPr>
              <a:t>疾病高沉睡会员激活模型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 dirty="0">
                <a:latin typeface="微软雅黑" panose="020B0503020204020204" charset="-122"/>
                <a:ea typeface="微软雅黑" panose="020B0503020204020204" charset="-122"/>
              </a:rPr>
              <a:t>疾病流失会员激活模型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 dirty="0">
                <a:latin typeface="微软雅黑" panose="020B0503020204020204" charset="-122"/>
                <a:ea typeface="微软雅黑" panose="020B0503020204020204" charset="-122"/>
              </a:rPr>
              <a:t>品牌沉睡激活模型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sz="1200" b="0" dirty="0">
                <a:latin typeface="微软雅黑" panose="020B0503020204020204" charset="-122"/>
                <a:ea typeface="微软雅黑" panose="020B0503020204020204" charset="-122"/>
              </a:rPr>
              <a:t>品牌流失激活模型</a:t>
            </a:r>
            <a:endParaRPr lang="zh-CN" altLang="en-US" sz="12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下箭头 26">
            <a:extLst>
              <a:ext uri="{FF2B5EF4-FFF2-40B4-BE49-F238E27FC236}">
                <a16:creationId xmlns:a16="http://schemas.microsoft.com/office/drawing/2014/main" id="{8B472B59-20DA-4818-B232-6C57623AA83E}"/>
              </a:ext>
            </a:extLst>
          </p:cNvPr>
          <p:cNvSpPr/>
          <p:nvPr/>
        </p:nvSpPr>
        <p:spPr>
          <a:xfrm rot="10800000">
            <a:off x="7062525" y="2067829"/>
            <a:ext cx="254421" cy="851895"/>
          </a:xfrm>
          <a:prstGeom prst="downArrow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29" name="下箭头 26">
            <a:extLst>
              <a:ext uri="{FF2B5EF4-FFF2-40B4-BE49-F238E27FC236}">
                <a16:creationId xmlns:a16="http://schemas.microsoft.com/office/drawing/2014/main" id="{E375971A-2B86-4840-92B1-DE9435CFEE62}"/>
              </a:ext>
            </a:extLst>
          </p:cNvPr>
          <p:cNvSpPr/>
          <p:nvPr/>
        </p:nvSpPr>
        <p:spPr>
          <a:xfrm rot="10800000">
            <a:off x="3934074" y="2689038"/>
            <a:ext cx="251102" cy="1438263"/>
          </a:xfrm>
          <a:prstGeom prst="downArrow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6C222BA-0A75-48F2-8FFA-041FDF448C71}"/>
              </a:ext>
            </a:extLst>
          </p:cNvPr>
          <p:cNvSpPr txBox="1"/>
          <p:nvPr/>
        </p:nvSpPr>
        <p:spPr>
          <a:xfrm>
            <a:off x="774953" y="4586741"/>
            <a:ext cx="2166620" cy="2769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激活复购模型</a:t>
            </a:r>
            <a:endParaRPr lang="zh-CN" sz="12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1" name="下箭头 26">
            <a:extLst>
              <a:ext uri="{FF2B5EF4-FFF2-40B4-BE49-F238E27FC236}">
                <a16:creationId xmlns:a16="http://schemas.microsoft.com/office/drawing/2014/main" id="{4C175370-F43D-45CD-AC05-73B6449CE54D}"/>
              </a:ext>
            </a:extLst>
          </p:cNvPr>
          <p:cNvSpPr/>
          <p:nvPr/>
        </p:nvSpPr>
        <p:spPr>
          <a:xfrm>
            <a:off x="568161" y="4518938"/>
            <a:ext cx="236004" cy="365125"/>
          </a:xfrm>
          <a:prstGeom prst="downArrow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5563C83-0C70-4EDB-B559-9C9B5F357573}"/>
              </a:ext>
            </a:extLst>
          </p:cNvPr>
          <p:cNvSpPr txBox="1"/>
          <p:nvPr/>
        </p:nvSpPr>
        <p:spPr>
          <a:xfrm>
            <a:off x="1718523" y="5219644"/>
            <a:ext cx="216662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大促活跃提升模型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促销敏感会员模型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品质敏感会员模型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药品关联模型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下箭头 26">
            <a:extLst>
              <a:ext uri="{FF2B5EF4-FFF2-40B4-BE49-F238E27FC236}">
                <a16:creationId xmlns:a16="http://schemas.microsoft.com/office/drawing/2014/main" id="{29C4A9B7-D2E2-44DC-99FB-C0BB57768B94}"/>
              </a:ext>
            </a:extLst>
          </p:cNvPr>
          <p:cNvSpPr/>
          <p:nvPr/>
        </p:nvSpPr>
        <p:spPr>
          <a:xfrm rot="5400000">
            <a:off x="2831441" y="4059634"/>
            <a:ext cx="251125" cy="2214540"/>
          </a:xfrm>
          <a:prstGeom prst="downArrow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8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系统架构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9</a:t>
            </a:fld>
            <a:endParaRPr lang="zh-HK" altLang="en-US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EAF2E21-0643-4B58-922B-F96B201A5EBD}"/>
              </a:ext>
            </a:extLst>
          </p:cNvPr>
          <p:cNvSpPr txBox="1"/>
          <p:nvPr/>
        </p:nvSpPr>
        <p:spPr>
          <a:xfrm>
            <a:off x="4741916" y="1162642"/>
            <a:ext cx="1919146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模型需求提出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CB39C2F-C1BE-47E6-A6CA-AFE5F7E7EDB6}"/>
              </a:ext>
            </a:extLst>
          </p:cNvPr>
          <p:cNvSpPr txBox="1"/>
          <p:nvPr/>
        </p:nvSpPr>
        <p:spPr>
          <a:xfrm>
            <a:off x="4863836" y="1796013"/>
            <a:ext cx="1671496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数据分析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443724-08A2-41F6-A5BC-1BE1BA59B002}"/>
              </a:ext>
            </a:extLst>
          </p:cNvPr>
          <p:cNvSpPr txBox="1"/>
          <p:nvPr/>
        </p:nvSpPr>
        <p:spPr>
          <a:xfrm>
            <a:off x="4863836" y="2434806"/>
            <a:ext cx="1671496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模型确定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5473E5B-662C-405B-978A-A21B87D429C5}"/>
              </a:ext>
            </a:extLst>
          </p:cNvPr>
          <p:cNvSpPr txBox="1"/>
          <p:nvPr/>
        </p:nvSpPr>
        <p:spPr>
          <a:xfrm>
            <a:off x="3705596" y="3184009"/>
            <a:ext cx="1828800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数据开发评审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2BDF6C1-2E6C-4905-852D-6E172B1162B5}"/>
              </a:ext>
            </a:extLst>
          </p:cNvPr>
          <p:cNvSpPr txBox="1"/>
          <p:nvPr/>
        </p:nvSpPr>
        <p:spPr>
          <a:xfrm>
            <a:off x="4782556" y="3939300"/>
            <a:ext cx="2006570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/>
              <a:t>同步开发并联调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283986D-6AEE-47BA-A826-42D29292B7A7}"/>
              </a:ext>
            </a:extLst>
          </p:cNvPr>
          <p:cNvSpPr txBox="1"/>
          <p:nvPr/>
        </p:nvSpPr>
        <p:spPr>
          <a:xfrm>
            <a:off x="5869011" y="3184009"/>
            <a:ext cx="1828800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系统开发评审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5E8FDC6-0611-4463-8D46-02F4CAA5C994}"/>
              </a:ext>
            </a:extLst>
          </p:cNvPr>
          <p:cNvSpPr txBox="1"/>
          <p:nvPr/>
        </p:nvSpPr>
        <p:spPr>
          <a:xfrm>
            <a:off x="4650047" y="5328055"/>
            <a:ext cx="2265444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/>
              <a:t>业务设置模型参数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40E936-BF88-4F82-8BDD-DAB1548F413F}"/>
              </a:ext>
            </a:extLst>
          </p:cNvPr>
          <p:cNvSpPr txBox="1"/>
          <p:nvPr/>
        </p:nvSpPr>
        <p:spPr>
          <a:xfrm>
            <a:off x="4924796" y="4487257"/>
            <a:ext cx="1717909" cy="646331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数据逻辑开发及系统上线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AB7EEB4-898C-48F4-8C31-E704FDA011C2}"/>
              </a:ext>
            </a:extLst>
          </p:cNvPr>
          <p:cNvSpPr txBox="1"/>
          <p:nvPr/>
        </p:nvSpPr>
        <p:spPr>
          <a:xfrm>
            <a:off x="4650476" y="5909469"/>
            <a:ext cx="2265444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模型上线，开始运转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F8B0747-C267-4E93-B95A-E737E8D7E4A5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 flipH="1">
            <a:off x="5699584" y="1531974"/>
            <a:ext cx="1905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255919F-5F4C-4410-9C2B-2F71E640E747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5699584" y="2165345"/>
            <a:ext cx="0" cy="26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2BA54C-448B-4D4A-B063-1D8758EF9AD7}"/>
              </a:ext>
            </a:extLst>
          </p:cNvPr>
          <p:cNvCxnSpPr>
            <a:stCxn id="57" idx="2"/>
            <a:endCxn id="67" idx="0"/>
          </p:cNvCxnSpPr>
          <p:nvPr/>
        </p:nvCxnSpPr>
        <p:spPr>
          <a:xfrm flipH="1">
            <a:off x="4619996" y="2804138"/>
            <a:ext cx="1079588" cy="37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0AC1B4F-E315-4908-A56C-A3A91DA3E701}"/>
              </a:ext>
            </a:extLst>
          </p:cNvPr>
          <p:cNvCxnSpPr>
            <a:stCxn id="57" idx="2"/>
            <a:endCxn id="72" idx="0"/>
          </p:cNvCxnSpPr>
          <p:nvPr/>
        </p:nvCxnSpPr>
        <p:spPr>
          <a:xfrm>
            <a:off x="5699584" y="2804138"/>
            <a:ext cx="1083827" cy="37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1A2202A-77FB-45B7-AC30-FF21B94BA2DD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4619996" y="3553341"/>
            <a:ext cx="1165845" cy="38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8644AE-1FA5-45CF-8579-B869172BD5B8}"/>
              </a:ext>
            </a:extLst>
          </p:cNvPr>
          <p:cNvCxnSpPr>
            <a:stCxn id="72" idx="2"/>
            <a:endCxn id="69" idx="0"/>
          </p:cNvCxnSpPr>
          <p:nvPr/>
        </p:nvCxnSpPr>
        <p:spPr>
          <a:xfrm flipH="1">
            <a:off x="5785841" y="3553341"/>
            <a:ext cx="997570" cy="38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D504F51-7B87-4F67-B6F3-875BC2DECB07}"/>
              </a:ext>
            </a:extLst>
          </p:cNvPr>
          <p:cNvCxnSpPr>
            <a:stCxn id="69" idx="2"/>
            <a:endCxn id="74" idx="0"/>
          </p:cNvCxnSpPr>
          <p:nvPr/>
        </p:nvCxnSpPr>
        <p:spPr>
          <a:xfrm flipH="1">
            <a:off x="5783751" y="4308632"/>
            <a:ext cx="2090" cy="17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227E847-ACD1-4C46-AFA1-BE865EA65AE3}"/>
              </a:ext>
            </a:extLst>
          </p:cNvPr>
          <p:cNvCxnSpPr>
            <a:stCxn id="74" idx="2"/>
            <a:endCxn id="73" idx="0"/>
          </p:cNvCxnSpPr>
          <p:nvPr/>
        </p:nvCxnSpPr>
        <p:spPr>
          <a:xfrm flipH="1">
            <a:off x="5782769" y="5133588"/>
            <a:ext cx="982" cy="19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8161D0-1047-4E30-910A-E6466CA5D85B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5782769" y="5697387"/>
            <a:ext cx="429" cy="21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856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益丰绿色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益丰绿色" id="{7611487B-9946-4F1D-BF26-0E1911E735BC}" vid="{F59A3E6B-A5F4-4BCA-8AC6-113B981548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6808</TotalTime>
  <Words>860</Words>
  <Application>Microsoft Office PowerPoint</Application>
  <PresentationFormat>宽屏</PresentationFormat>
  <Paragraphs>244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Franklin Gothic Book</vt:lpstr>
      <vt:lpstr>Wingdings</vt:lpstr>
      <vt:lpstr>益丰绿色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泊彰</dc:creator>
  <cp:lastModifiedBy>姚 泊彰</cp:lastModifiedBy>
  <cp:revision>45</cp:revision>
  <dcterms:created xsi:type="dcterms:W3CDTF">2020-01-13T03:11:18Z</dcterms:created>
  <dcterms:modified xsi:type="dcterms:W3CDTF">2020-02-05T07:49:16Z</dcterms:modified>
</cp:coreProperties>
</file>